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318" r:id="rId3"/>
    <p:sldId id="495" r:id="rId4"/>
    <p:sldId id="546" r:id="rId5"/>
    <p:sldId id="547" r:id="rId6"/>
    <p:sldId id="527" r:id="rId7"/>
    <p:sldId id="528" r:id="rId8"/>
    <p:sldId id="530" r:id="rId9"/>
    <p:sldId id="540" r:id="rId10"/>
    <p:sldId id="541" r:id="rId11"/>
    <p:sldId id="531" r:id="rId12"/>
    <p:sldId id="515" r:id="rId13"/>
    <p:sldId id="548" r:id="rId14"/>
    <p:sldId id="549" r:id="rId15"/>
    <p:sldId id="535" r:id="rId16"/>
    <p:sldId id="517" r:id="rId17"/>
    <p:sldId id="518" r:id="rId18"/>
    <p:sldId id="532" r:id="rId19"/>
    <p:sldId id="533" r:id="rId20"/>
    <p:sldId id="534" r:id="rId21"/>
    <p:sldId id="538" r:id="rId22"/>
    <p:sldId id="550" r:id="rId23"/>
    <p:sldId id="539" r:id="rId24"/>
    <p:sldId id="536" r:id="rId25"/>
    <p:sldId id="290" r:id="rId26"/>
    <p:sldId id="319" r:id="rId27"/>
    <p:sldId id="544" r:id="rId28"/>
    <p:sldId id="326" r:id="rId29"/>
    <p:sldId id="320" r:id="rId30"/>
    <p:sldId id="321" r:id="rId31"/>
    <p:sldId id="323" r:id="rId32"/>
    <p:sldId id="520" r:id="rId33"/>
    <p:sldId id="521" r:id="rId34"/>
    <p:sldId id="522" r:id="rId35"/>
    <p:sldId id="327" r:id="rId36"/>
    <p:sldId id="543" r:id="rId37"/>
    <p:sldId id="545"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Εισαγωγή" id="{C2B8A23E-A682-4877-A37D-80BD92BCBBEB}">
          <p14:sldIdLst>
            <p14:sldId id="256"/>
            <p14:sldId id="318"/>
          </p14:sldIdLst>
        </p14:section>
        <p14:section name="Αναπαραστάσεις" id="{913CA774-81DD-44E4-A62A-C6C81F798856}">
          <p14:sldIdLst>
            <p14:sldId id="495"/>
            <p14:sldId id="546"/>
            <p14:sldId id="547"/>
            <p14:sldId id="527"/>
          </p14:sldIdLst>
        </p14:section>
        <p14:section name="Γνωστικό Σχήμα, θέμα, πεδίο" id="{5328BC20-DC43-44FB-B538-EFF35E01FD92}">
          <p14:sldIdLst>
            <p14:sldId id="528"/>
            <p14:sldId id="530"/>
            <p14:sldId id="540"/>
          </p14:sldIdLst>
        </p14:section>
        <p14:section name="Αναπαραστασιακά Συστήματα" id="{01282080-1595-421C-B7FE-36A39E524B79}">
          <p14:sldIdLst>
            <p14:sldId id="541"/>
            <p14:sldId id="531"/>
            <p14:sldId id="515"/>
            <p14:sldId id="548"/>
            <p14:sldId id="549"/>
          </p14:sldIdLst>
        </p14:section>
        <p14:section name="Η γνωστική αλλαγή" id="{C8C50FFA-32F8-4BA3-9AD9-D15CF6395E3E}">
          <p14:sldIdLst>
            <p14:sldId id="535"/>
            <p14:sldId id="517"/>
            <p14:sldId id="518"/>
            <p14:sldId id="532"/>
            <p14:sldId id="533"/>
            <p14:sldId id="534"/>
          </p14:sldIdLst>
        </p14:section>
        <p14:section name="Γνωστικά πλαίσια" id="{EA13CFEC-299C-437B-8D42-D3AEF81571B9}">
          <p14:sldIdLst>
            <p14:sldId id="538"/>
            <p14:sldId id="550"/>
          </p14:sldIdLst>
        </p14:section>
        <p14:section name="Μετα-πλαίσια" id="{F4378117-FF7B-4568-A66A-86C795383F71}">
          <p14:sldIdLst>
            <p14:sldId id="539"/>
            <p14:sldId id="536"/>
            <p14:sldId id="290"/>
          </p14:sldIdLst>
        </p14:section>
        <p14:section name="Θεωρίες Μάθησης" id="{6124BD83-D39B-4AE9-9FE0-4267A67E6925}">
          <p14:sldIdLst>
            <p14:sldId id="319"/>
            <p14:sldId id="544"/>
            <p14:sldId id="326"/>
            <p14:sldId id="320"/>
            <p14:sldId id="321"/>
            <p14:sldId id="323"/>
            <p14:sldId id="520"/>
            <p14:sldId id="521"/>
            <p14:sldId id="522"/>
            <p14:sldId id="327"/>
            <p14:sldId id="543"/>
            <p14:sldId id="54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0637" autoAdjust="0"/>
  </p:normalViewPr>
  <p:slideViewPr>
    <p:cSldViewPr>
      <p:cViewPr varScale="1">
        <p:scale>
          <a:sx n="87" d="100"/>
          <a:sy n="87" d="100"/>
        </p:scale>
        <p:origin x="1253" y="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49B6C7-97E7-4681-B7A3-8EB2CFA29220}"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C0CDEE33-0C7F-41BF-B7E7-47053C309F8F}">
      <dgm:prSet phldrT="[Text]" custT="1"/>
      <dgm:spPr/>
      <dgm:t>
        <a:bodyPr/>
        <a:lstStyle/>
        <a:p>
          <a:pPr algn="just"/>
          <a:r>
            <a:rPr lang="el-GR" sz="1400" b="1" dirty="0">
              <a:solidFill>
                <a:schemeClr val="tx1"/>
              </a:solidFill>
            </a:rPr>
            <a:t>3 καταγεγραμμένες λειτουργίες:  τις ενέργειες στα αντικείμενα, τις διανοητικές αναπαραστάσεις και τις συμβολικές αναπαραστάσεις. </a:t>
          </a:r>
          <a:endParaRPr lang="en-US" sz="1400" b="1" dirty="0">
            <a:solidFill>
              <a:schemeClr val="tx1"/>
            </a:solidFill>
          </a:endParaRPr>
        </a:p>
      </dgm:t>
    </dgm:pt>
    <dgm:pt modelId="{F0CBC204-C7E5-45FB-A366-480301533AD7}" type="parTrans" cxnId="{1BC7EAFB-E9B7-4C1F-A796-8F1B384785BC}">
      <dgm:prSet/>
      <dgm:spPr/>
      <dgm:t>
        <a:bodyPr/>
        <a:lstStyle/>
        <a:p>
          <a:endParaRPr lang="en-US"/>
        </a:p>
      </dgm:t>
    </dgm:pt>
    <dgm:pt modelId="{6E8D1138-28E5-4A2A-A4B3-B6BF89481753}" type="sibTrans" cxnId="{1BC7EAFB-E9B7-4C1F-A796-8F1B384785BC}">
      <dgm:prSet/>
      <dgm:spPr/>
      <dgm:t>
        <a:bodyPr/>
        <a:lstStyle/>
        <a:p>
          <a:endParaRPr lang="en-US"/>
        </a:p>
      </dgm:t>
    </dgm:pt>
    <dgm:pt modelId="{CC80396A-5C0C-4308-A56B-86F474FA83ED}">
      <dgm:prSet phldrT="[Text]" custT="1"/>
      <dgm:spPr/>
      <dgm:t>
        <a:bodyPr/>
        <a:lstStyle/>
        <a:p>
          <a:pPr algn="just"/>
          <a:r>
            <a:rPr lang="el-GR" sz="1600" b="1" dirty="0">
              <a:solidFill>
                <a:schemeClr val="tx1"/>
              </a:solidFill>
            </a:rPr>
            <a:t>Ενέργειες στα αντικείμενα</a:t>
          </a:r>
          <a:endParaRPr lang="en-US" sz="1600" b="1" dirty="0">
            <a:solidFill>
              <a:schemeClr val="tx1"/>
            </a:solidFill>
          </a:endParaRPr>
        </a:p>
      </dgm:t>
    </dgm:pt>
    <dgm:pt modelId="{5CF0F4FB-3180-4851-9320-D9885A94951B}" type="parTrans" cxnId="{6A049634-F1FD-4BCB-A43F-EF0299366953}">
      <dgm:prSet/>
      <dgm:spPr/>
      <dgm:t>
        <a:bodyPr/>
        <a:lstStyle/>
        <a:p>
          <a:endParaRPr lang="en-US"/>
        </a:p>
      </dgm:t>
    </dgm:pt>
    <dgm:pt modelId="{BA6431C3-4B2C-4118-B08E-A50866DAD1E6}" type="sibTrans" cxnId="{6A049634-F1FD-4BCB-A43F-EF0299366953}">
      <dgm:prSet/>
      <dgm:spPr/>
      <dgm:t>
        <a:bodyPr/>
        <a:lstStyle/>
        <a:p>
          <a:endParaRPr lang="en-US"/>
        </a:p>
      </dgm:t>
    </dgm:pt>
    <dgm:pt modelId="{B48B5A60-44BD-46B6-9D0F-36748A9610C0}">
      <dgm:prSet phldrT="[Text]" custT="1"/>
      <dgm:spPr/>
      <dgm:t>
        <a:bodyPr/>
        <a:lstStyle/>
        <a:p>
          <a:pPr algn="just"/>
          <a:r>
            <a:rPr lang="el-GR" sz="1000" b="1" dirty="0">
              <a:solidFill>
                <a:schemeClr val="tx1"/>
              </a:solidFill>
            </a:rPr>
            <a:t>Διανοητικές/ Νοητικές αναπαραστάσεις: γνωστικές κατασκευές που το υποκείμενο επιστρατεύει για να κρίνει τις ιδιαιτερότητες που κατανοεί. Αυτές οι διανοητικές αναπαραστάσεις κατευθύνουν τις δραστηριότητες του υποκειμένου. Κατά συνέπεια, οι διανοητικές αναπαραστάσεις έχουν διπλή προέλευση: τη δράση και τις γνωστικές δομές του υποκειμένου (Weil-Barais, 2002). </a:t>
          </a:r>
          <a:endParaRPr lang="en-US" sz="1000" b="1" dirty="0">
            <a:solidFill>
              <a:schemeClr val="tx1"/>
            </a:solidFill>
          </a:endParaRPr>
        </a:p>
      </dgm:t>
    </dgm:pt>
    <dgm:pt modelId="{1AFF5444-F8AD-4702-82BF-39C368F1D725}" type="parTrans" cxnId="{D9EA1825-2FD1-426F-BB11-68745AD98E88}">
      <dgm:prSet/>
      <dgm:spPr/>
      <dgm:t>
        <a:bodyPr/>
        <a:lstStyle/>
        <a:p>
          <a:endParaRPr lang="en-US"/>
        </a:p>
      </dgm:t>
    </dgm:pt>
    <dgm:pt modelId="{13CA8275-57A5-4587-8146-C93F94577015}" type="sibTrans" cxnId="{D9EA1825-2FD1-426F-BB11-68745AD98E88}">
      <dgm:prSet/>
      <dgm:spPr/>
      <dgm:t>
        <a:bodyPr/>
        <a:lstStyle/>
        <a:p>
          <a:endParaRPr lang="en-US"/>
        </a:p>
      </dgm:t>
    </dgm:pt>
    <dgm:pt modelId="{44B491CA-4C62-4357-B422-619B49FB7D5D}">
      <dgm:prSet phldrT="[Text]" custT="1"/>
      <dgm:spPr/>
      <dgm:t>
        <a:bodyPr/>
        <a:lstStyle/>
        <a:p>
          <a:pPr algn="just"/>
          <a:r>
            <a:rPr lang="el-GR" sz="1600" b="1" dirty="0">
              <a:solidFill>
                <a:schemeClr val="tx1"/>
              </a:solidFill>
            </a:rPr>
            <a:t>Συμβολικές αναπαραστάσεις: Θεωρία Σημειωτικών Συστημάτων</a:t>
          </a:r>
          <a:endParaRPr lang="en-US" sz="1600" b="1" dirty="0">
            <a:solidFill>
              <a:schemeClr val="tx1"/>
            </a:solidFill>
          </a:endParaRPr>
        </a:p>
      </dgm:t>
    </dgm:pt>
    <dgm:pt modelId="{57A56AA0-B3C7-4CCE-A3B2-C1C373D5EFDB}" type="parTrans" cxnId="{A7CE771E-1EA8-4F5C-92B5-3DB7B083B241}">
      <dgm:prSet/>
      <dgm:spPr/>
      <dgm:t>
        <a:bodyPr/>
        <a:lstStyle/>
        <a:p>
          <a:endParaRPr lang="en-US"/>
        </a:p>
      </dgm:t>
    </dgm:pt>
    <dgm:pt modelId="{05C9E64A-2638-4F6B-84D9-04FD137148A0}" type="sibTrans" cxnId="{A7CE771E-1EA8-4F5C-92B5-3DB7B083B241}">
      <dgm:prSet/>
      <dgm:spPr/>
      <dgm:t>
        <a:bodyPr/>
        <a:lstStyle/>
        <a:p>
          <a:endParaRPr lang="en-US"/>
        </a:p>
      </dgm:t>
    </dgm:pt>
    <dgm:pt modelId="{4705CF2C-1635-43D0-8659-6482769FCFC0}" type="pres">
      <dgm:prSet presAssocID="{EB49B6C7-97E7-4681-B7A3-8EB2CFA29220}" presName="linear" presStyleCnt="0">
        <dgm:presLayoutVars>
          <dgm:dir/>
          <dgm:animLvl val="lvl"/>
          <dgm:resizeHandles val="exact"/>
        </dgm:presLayoutVars>
      </dgm:prSet>
      <dgm:spPr/>
    </dgm:pt>
    <dgm:pt modelId="{932A5D4A-F343-45F9-9167-AD2EED37B08C}" type="pres">
      <dgm:prSet presAssocID="{C0CDEE33-0C7F-41BF-B7E7-47053C309F8F}" presName="parentLin" presStyleCnt="0"/>
      <dgm:spPr/>
    </dgm:pt>
    <dgm:pt modelId="{1EB35E59-8213-4ADA-9CF7-3CF7BDED8B7D}" type="pres">
      <dgm:prSet presAssocID="{C0CDEE33-0C7F-41BF-B7E7-47053C309F8F}" presName="parentLeftMargin" presStyleLbl="node1" presStyleIdx="0" presStyleCnt="4"/>
      <dgm:spPr/>
    </dgm:pt>
    <dgm:pt modelId="{6A320D03-6730-401E-9244-2A3EE1992806}" type="pres">
      <dgm:prSet presAssocID="{C0CDEE33-0C7F-41BF-B7E7-47053C309F8F}" presName="parentText" presStyleLbl="node1" presStyleIdx="0" presStyleCnt="4" custScaleX="124618" custScaleY="251918">
        <dgm:presLayoutVars>
          <dgm:chMax val="0"/>
          <dgm:bulletEnabled val="1"/>
        </dgm:presLayoutVars>
      </dgm:prSet>
      <dgm:spPr/>
    </dgm:pt>
    <dgm:pt modelId="{5EE7C7C3-A779-4C9A-ABB5-89656D233D68}" type="pres">
      <dgm:prSet presAssocID="{C0CDEE33-0C7F-41BF-B7E7-47053C309F8F}" presName="negativeSpace" presStyleCnt="0"/>
      <dgm:spPr/>
    </dgm:pt>
    <dgm:pt modelId="{5ED98BFD-5CDC-4361-83A2-881F4F784238}" type="pres">
      <dgm:prSet presAssocID="{C0CDEE33-0C7F-41BF-B7E7-47053C309F8F}" presName="childText" presStyleLbl="conFgAcc1" presStyleIdx="0" presStyleCnt="4">
        <dgm:presLayoutVars>
          <dgm:bulletEnabled val="1"/>
        </dgm:presLayoutVars>
      </dgm:prSet>
      <dgm:spPr/>
    </dgm:pt>
    <dgm:pt modelId="{7CCE84F6-3BF6-47D7-8724-4B03800BF6F9}" type="pres">
      <dgm:prSet presAssocID="{6E8D1138-28E5-4A2A-A4B3-B6BF89481753}" presName="spaceBetweenRectangles" presStyleCnt="0"/>
      <dgm:spPr/>
    </dgm:pt>
    <dgm:pt modelId="{FA5EA65F-FFA7-477E-98C1-0531634414C1}" type="pres">
      <dgm:prSet presAssocID="{CC80396A-5C0C-4308-A56B-86F474FA83ED}" presName="parentLin" presStyleCnt="0"/>
      <dgm:spPr/>
    </dgm:pt>
    <dgm:pt modelId="{79D805B4-3033-45A6-B53C-DE401E27E939}" type="pres">
      <dgm:prSet presAssocID="{CC80396A-5C0C-4308-A56B-86F474FA83ED}" presName="parentLeftMargin" presStyleLbl="node1" presStyleIdx="0" presStyleCnt="4"/>
      <dgm:spPr/>
    </dgm:pt>
    <dgm:pt modelId="{521D0791-23DB-46C2-B1F7-FBCE05FEF604}" type="pres">
      <dgm:prSet presAssocID="{CC80396A-5C0C-4308-A56B-86F474FA83ED}" presName="parentText" presStyleLbl="node1" presStyleIdx="1" presStyleCnt="4" custScaleX="124618" custScaleY="154959">
        <dgm:presLayoutVars>
          <dgm:chMax val="0"/>
          <dgm:bulletEnabled val="1"/>
        </dgm:presLayoutVars>
      </dgm:prSet>
      <dgm:spPr/>
    </dgm:pt>
    <dgm:pt modelId="{E2D1813C-0FA4-493E-A87C-314C74B7EC92}" type="pres">
      <dgm:prSet presAssocID="{CC80396A-5C0C-4308-A56B-86F474FA83ED}" presName="negativeSpace" presStyleCnt="0"/>
      <dgm:spPr/>
    </dgm:pt>
    <dgm:pt modelId="{DB4DB043-97FC-4991-B081-41ADF6B37E93}" type="pres">
      <dgm:prSet presAssocID="{CC80396A-5C0C-4308-A56B-86F474FA83ED}" presName="childText" presStyleLbl="conFgAcc1" presStyleIdx="1" presStyleCnt="4">
        <dgm:presLayoutVars>
          <dgm:bulletEnabled val="1"/>
        </dgm:presLayoutVars>
      </dgm:prSet>
      <dgm:spPr/>
    </dgm:pt>
    <dgm:pt modelId="{7882FCA9-2F30-4821-A5AB-B599897CBCEC}" type="pres">
      <dgm:prSet presAssocID="{BA6431C3-4B2C-4118-B08E-A50866DAD1E6}" presName="spaceBetweenRectangles" presStyleCnt="0"/>
      <dgm:spPr/>
    </dgm:pt>
    <dgm:pt modelId="{F7D6896C-3D67-416B-BD4D-7CBF1B09DAC0}" type="pres">
      <dgm:prSet presAssocID="{B48B5A60-44BD-46B6-9D0F-36748A9610C0}" presName="parentLin" presStyleCnt="0"/>
      <dgm:spPr/>
    </dgm:pt>
    <dgm:pt modelId="{C2E509B3-702C-475C-8D6A-7A73538E06FF}" type="pres">
      <dgm:prSet presAssocID="{B48B5A60-44BD-46B6-9D0F-36748A9610C0}" presName="parentLeftMargin" presStyleLbl="node1" presStyleIdx="1" presStyleCnt="4"/>
      <dgm:spPr/>
    </dgm:pt>
    <dgm:pt modelId="{BF6973F7-E4DC-4998-85A0-8B48CE936B2A}" type="pres">
      <dgm:prSet presAssocID="{B48B5A60-44BD-46B6-9D0F-36748A9610C0}" presName="parentText" presStyleLbl="node1" presStyleIdx="2" presStyleCnt="4" custScaleX="124618" custScaleY="282410" custLinFactNeighborX="4260" custLinFactNeighborY="55386">
        <dgm:presLayoutVars>
          <dgm:chMax val="0"/>
          <dgm:bulletEnabled val="1"/>
        </dgm:presLayoutVars>
      </dgm:prSet>
      <dgm:spPr/>
    </dgm:pt>
    <dgm:pt modelId="{D98E6D38-0317-49F9-8600-51E31AF4DE27}" type="pres">
      <dgm:prSet presAssocID="{B48B5A60-44BD-46B6-9D0F-36748A9610C0}" presName="negativeSpace" presStyleCnt="0"/>
      <dgm:spPr/>
    </dgm:pt>
    <dgm:pt modelId="{9EBE6795-39F9-4F05-AE52-C764708DD6D0}" type="pres">
      <dgm:prSet presAssocID="{B48B5A60-44BD-46B6-9D0F-36748A9610C0}" presName="childText" presStyleLbl="conFgAcc1" presStyleIdx="2" presStyleCnt="4">
        <dgm:presLayoutVars>
          <dgm:bulletEnabled val="1"/>
        </dgm:presLayoutVars>
      </dgm:prSet>
      <dgm:spPr/>
    </dgm:pt>
    <dgm:pt modelId="{9772D1F7-7F53-4C26-A0E3-2B9A91363390}" type="pres">
      <dgm:prSet presAssocID="{13CA8275-57A5-4587-8146-C93F94577015}" presName="spaceBetweenRectangles" presStyleCnt="0"/>
      <dgm:spPr/>
    </dgm:pt>
    <dgm:pt modelId="{5EA842FC-96C3-45D7-A0EF-39E55112012D}" type="pres">
      <dgm:prSet presAssocID="{44B491CA-4C62-4357-B422-619B49FB7D5D}" presName="parentLin" presStyleCnt="0"/>
      <dgm:spPr/>
    </dgm:pt>
    <dgm:pt modelId="{DFAA5F02-B4B8-4992-B3E0-C2D7B9632020}" type="pres">
      <dgm:prSet presAssocID="{44B491CA-4C62-4357-B422-619B49FB7D5D}" presName="parentLeftMargin" presStyleLbl="node1" presStyleIdx="2" presStyleCnt="4"/>
      <dgm:spPr/>
    </dgm:pt>
    <dgm:pt modelId="{1F07711B-6FDD-441E-A8EA-FDAB7C2723F2}" type="pres">
      <dgm:prSet presAssocID="{44B491CA-4C62-4357-B422-619B49FB7D5D}" presName="parentText" presStyleLbl="node1" presStyleIdx="3" presStyleCnt="4" custScaleX="124618" custScaleY="154959" custLinFactNeighborX="4961" custLinFactNeighborY="77382">
        <dgm:presLayoutVars>
          <dgm:chMax val="0"/>
          <dgm:bulletEnabled val="1"/>
        </dgm:presLayoutVars>
      </dgm:prSet>
      <dgm:spPr/>
    </dgm:pt>
    <dgm:pt modelId="{9B66FB07-8B05-49F6-83D2-0C5B9034E21B}" type="pres">
      <dgm:prSet presAssocID="{44B491CA-4C62-4357-B422-619B49FB7D5D}" presName="negativeSpace" presStyleCnt="0"/>
      <dgm:spPr/>
    </dgm:pt>
    <dgm:pt modelId="{B2DD563D-98B6-4493-A5F5-373A598D58C3}" type="pres">
      <dgm:prSet presAssocID="{44B491CA-4C62-4357-B422-619B49FB7D5D}" presName="childText" presStyleLbl="conFgAcc1" presStyleIdx="3" presStyleCnt="4">
        <dgm:presLayoutVars>
          <dgm:bulletEnabled val="1"/>
        </dgm:presLayoutVars>
      </dgm:prSet>
      <dgm:spPr/>
    </dgm:pt>
  </dgm:ptLst>
  <dgm:cxnLst>
    <dgm:cxn modelId="{A7CE771E-1EA8-4F5C-92B5-3DB7B083B241}" srcId="{EB49B6C7-97E7-4681-B7A3-8EB2CFA29220}" destId="{44B491CA-4C62-4357-B422-619B49FB7D5D}" srcOrd="3" destOrd="0" parTransId="{57A56AA0-B3C7-4CCE-A3B2-C1C373D5EFDB}" sibTransId="{05C9E64A-2638-4F6B-84D9-04FD137148A0}"/>
    <dgm:cxn modelId="{D9EA1825-2FD1-426F-BB11-68745AD98E88}" srcId="{EB49B6C7-97E7-4681-B7A3-8EB2CFA29220}" destId="{B48B5A60-44BD-46B6-9D0F-36748A9610C0}" srcOrd="2" destOrd="0" parTransId="{1AFF5444-F8AD-4702-82BF-39C368F1D725}" sibTransId="{13CA8275-57A5-4587-8146-C93F94577015}"/>
    <dgm:cxn modelId="{510C5A2A-63C0-4646-83D0-62E35C448B8A}" type="presOf" srcId="{B48B5A60-44BD-46B6-9D0F-36748A9610C0}" destId="{C2E509B3-702C-475C-8D6A-7A73538E06FF}" srcOrd="0" destOrd="0" presId="urn:microsoft.com/office/officeart/2005/8/layout/list1"/>
    <dgm:cxn modelId="{6A049634-F1FD-4BCB-A43F-EF0299366953}" srcId="{EB49B6C7-97E7-4681-B7A3-8EB2CFA29220}" destId="{CC80396A-5C0C-4308-A56B-86F474FA83ED}" srcOrd="1" destOrd="0" parTransId="{5CF0F4FB-3180-4851-9320-D9885A94951B}" sibTransId="{BA6431C3-4B2C-4118-B08E-A50866DAD1E6}"/>
    <dgm:cxn modelId="{74E3CB34-AF0E-41D5-B763-E3AEC1DBA15B}" type="presOf" srcId="{B48B5A60-44BD-46B6-9D0F-36748A9610C0}" destId="{BF6973F7-E4DC-4998-85A0-8B48CE936B2A}" srcOrd="1" destOrd="0" presId="urn:microsoft.com/office/officeart/2005/8/layout/list1"/>
    <dgm:cxn modelId="{067DDC62-8820-41B2-821E-FE5F833746F4}" type="presOf" srcId="{CC80396A-5C0C-4308-A56B-86F474FA83ED}" destId="{521D0791-23DB-46C2-B1F7-FBCE05FEF604}" srcOrd="1" destOrd="0" presId="urn:microsoft.com/office/officeart/2005/8/layout/list1"/>
    <dgm:cxn modelId="{F03A4A58-D5F9-4185-8557-6D4098439171}" type="presOf" srcId="{C0CDEE33-0C7F-41BF-B7E7-47053C309F8F}" destId="{1EB35E59-8213-4ADA-9CF7-3CF7BDED8B7D}" srcOrd="0" destOrd="0" presId="urn:microsoft.com/office/officeart/2005/8/layout/list1"/>
    <dgm:cxn modelId="{0A944197-2D2B-4BCE-B520-A95A34285E98}" type="presOf" srcId="{44B491CA-4C62-4357-B422-619B49FB7D5D}" destId="{1F07711B-6FDD-441E-A8EA-FDAB7C2723F2}" srcOrd="1" destOrd="0" presId="urn:microsoft.com/office/officeart/2005/8/layout/list1"/>
    <dgm:cxn modelId="{D4F645BC-FD3C-4C67-85F3-F3101F8F67C8}" type="presOf" srcId="{44B491CA-4C62-4357-B422-619B49FB7D5D}" destId="{DFAA5F02-B4B8-4992-B3E0-C2D7B9632020}" srcOrd="0" destOrd="0" presId="urn:microsoft.com/office/officeart/2005/8/layout/list1"/>
    <dgm:cxn modelId="{50AA58C0-5A89-4088-A8CD-A1C4C690D35B}" type="presOf" srcId="{EB49B6C7-97E7-4681-B7A3-8EB2CFA29220}" destId="{4705CF2C-1635-43D0-8659-6482769FCFC0}" srcOrd="0" destOrd="0" presId="urn:microsoft.com/office/officeart/2005/8/layout/list1"/>
    <dgm:cxn modelId="{13AF69C1-7319-45DD-AE55-B991E41440A3}" type="presOf" srcId="{CC80396A-5C0C-4308-A56B-86F474FA83ED}" destId="{79D805B4-3033-45A6-B53C-DE401E27E939}" srcOrd="0" destOrd="0" presId="urn:microsoft.com/office/officeart/2005/8/layout/list1"/>
    <dgm:cxn modelId="{4A0E46EF-D193-4CAC-AD34-454D402A5E3F}" type="presOf" srcId="{C0CDEE33-0C7F-41BF-B7E7-47053C309F8F}" destId="{6A320D03-6730-401E-9244-2A3EE1992806}" srcOrd="1" destOrd="0" presId="urn:microsoft.com/office/officeart/2005/8/layout/list1"/>
    <dgm:cxn modelId="{1BC7EAFB-E9B7-4C1F-A796-8F1B384785BC}" srcId="{EB49B6C7-97E7-4681-B7A3-8EB2CFA29220}" destId="{C0CDEE33-0C7F-41BF-B7E7-47053C309F8F}" srcOrd="0" destOrd="0" parTransId="{F0CBC204-C7E5-45FB-A366-480301533AD7}" sibTransId="{6E8D1138-28E5-4A2A-A4B3-B6BF89481753}"/>
    <dgm:cxn modelId="{7661C915-5165-4079-9D88-559129A8697C}" type="presParOf" srcId="{4705CF2C-1635-43D0-8659-6482769FCFC0}" destId="{932A5D4A-F343-45F9-9167-AD2EED37B08C}" srcOrd="0" destOrd="0" presId="urn:microsoft.com/office/officeart/2005/8/layout/list1"/>
    <dgm:cxn modelId="{D5D72F60-E3E3-4C66-B803-096E30502E50}" type="presParOf" srcId="{932A5D4A-F343-45F9-9167-AD2EED37B08C}" destId="{1EB35E59-8213-4ADA-9CF7-3CF7BDED8B7D}" srcOrd="0" destOrd="0" presId="urn:microsoft.com/office/officeart/2005/8/layout/list1"/>
    <dgm:cxn modelId="{7F42195E-B1B6-408C-BB3A-E81C26C7705C}" type="presParOf" srcId="{932A5D4A-F343-45F9-9167-AD2EED37B08C}" destId="{6A320D03-6730-401E-9244-2A3EE1992806}" srcOrd="1" destOrd="0" presId="urn:microsoft.com/office/officeart/2005/8/layout/list1"/>
    <dgm:cxn modelId="{4060D94E-C6B9-410E-A7D2-C2519CB8B462}" type="presParOf" srcId="{4705CF2C-1635-43D0-8659-6482769FCFC0}" destId="{5EE7C7C3-A779-4C9A-ABB5-89656D233D68}" srcOrd="1" destOrd="0" presId="urn:microsoft.com/office/officeart/2005/8/layout/list1"/>
    <dgm:cxn modelId="{94FECE64-F0D1-4FAB-912C-50341A0E11E0}" type="presParOf" srcId="{4705CF2C-1635-43D0-8659-6482769FCFC0}" destId="{5ED98BFD-5CDC-4361-83A2-881F4F784238}" srcOrd="2" destOrd="0" presId="urn:microsoft.com/office/officeart/2005/8/layout/list1"/>
    <dgm:cxn modelId="{46681D0D-F13F-49C0-BFE9-DE855BE44064}" type="presParOf" srcId="{4705CF2C-1635-43D0-8659-6482769FCFC0}" destId="{7CCE84F6-3BF6-47D7-8724-4B03800BF6F9}" srcOrd="3" destOrd="0" presId="urn:microsoft.com/office/officeart/2005/8/layout/list1"/>
    <dgm:cxn modelId="{EDF237F4-9C78-49A9-BAED-38B1D75376DA}" type="presParOf" srcId="{4705CF2C-1635-43D0-8659-6482769FCFC0}" destId="{FA5EA65F-FFA7-477E-98C1-0531634414C1}" srcOrd="4" destOrd="0" presId="urn:microsoft.com/office/officeart/2005/8/layout/list1"/>
    <dgm:cxn modelId="{AE1840F7-1FF5-41EE-868F-627FBCEDDC27}" type="presParOf" srcId="{FA5EA65F-FFA7-477E-98C1-0531634414C1}" destId="{79D805B4-3033-45A6-B53C-DE401E27E939}" srcOrd="0" destOrd="0" presId="urn:microsoft.com/office/officeart/2005/8/layout/list1"/>
    <dgm:cxn modelId="{214CE3DD-831D-4E02-AD09-142A27A83D25}" type="presParOf" srcId="{FA5EA65F-FFA7-477E-98C1-0531634414C1}" destId="{521D0791-23DB-46C2-B1F7-FBCE05FEF604}" srcOrd="1" destOrd="0" presId="urn:microsoft.com/office/officeart/2005/8/layout/list1"/>
    <dgm:cxn modelId="{D24E4537-E5AF-4E89-9A4E-866B0B904627}" type="presParOf" srcId="{4705CF2C-1635-43D0-8659-6482769FCFC0}" destId="{E2D1813C-0FA4-493E-A87C-314C74B7EC92}" srcOrd="5" destOrd="0" presId="urn:microsoft.com/office/officeart/2005/8/layout/list1"/>
    <dgm:cxn modelId="{71D3F1CE-F3D0-4800-BD70-C551F566695B}" type="presParOf" srcId="{4705CF2C-1635-43D0-8659-6482769FCFC0}" destId="{DB4DB043-97FC-4991-B081-41ADF6B37E93}" srcOrd="6" destOrd="0" presId="urn:microsoft.com/office/officeart/2005/8/layout/list1"/>
    <dgm:cxn modelId="{68319A11-3594-407E-823E-DC5A1BECE82E}" type="presParOf" srcId="{4705CF2C-1635-43D0-8659-6482769FCFC0}" destId="{7882FCA9-2F30-4821-A5AB-B599897CBCEC}" srcOrd="7" destOrd="0" presId="urn:microsoft.com/office/officeart/2005/8/layout/list1"/>
    <dgm:cxn modelId="{1BB70874-DF23-46A5-901B-EF7C2A6EA4D4}" type="presParOf" srcId="{4705CF2C-1635-43D0-8659-6482769FCFC0}" destId="{F7D6896C-3D67-416B-BD4D-7CBF1B09DAC0}" srcOrd="8" destOrd="0" presId="urn:microsoft.com/office/officeart/2005/8/layout/list1"/>
    <dgm:cxn modelId="{2B300761-41C2-46B3-AF66-AADA1D11335C}" type="presParOf" srcId="{F7D6896C-3D67-416B-BD4D-7CBF1B09DAC0}" destId="{C2E509B3-702C-475C-8D6A-7A73538E06FF}" srcOrd="0" destOrd="0" presId="urn:microsoft.com/office/officeart/2005/8/layout/list1"/>
    <dgm:cxn modelId="{EBCC3C84-2CFF-4E78-B316-D368727381CB}" type="presParOf" srcId="{F7D6896C-3D67-416B-BD4D-7CBF1B09DAC0}" destId="{BF6973F7-E4DC-4998-85A0-8B48CE936B2A}" srcOrd="1" destOrd="0" presId="urn:microsoft.com/office/officeart/2005/8/layout/list1"/>
    <dgm:cxn modelId="{DDD5C90E-CF91-49DA-9B80-38B68F66B661}" type="presParOf" srcId="{4705CF2C-1635-43D0-8659-6482769FCFC0}" destId="{D98E6D38-0317-49F9-8600-51E31AF4DE27}" srcOrd="9" destOrd="0" presId="urn:microsoft.com/office/officeart/2005/8/layout/list1"/>
    <dgm:cxn modelId="{B3F65A65-499C-4DD3-AE91-53805924A3AC}" type="presParOf" srcId="{4705CF2C-1635-43D0-8659-6482769FCFC0}" destId="{9EBE6795-39F9-4F05-AE52-C764708DD6D0}" srcOrd="10" destOrd="0" presId="urn:microsoft.com/office/officeart/2005/8/layout/list1"/>
    <dgm:cxn modelId="{91B87D2F-1F19-48BD-9AD7-B51F23266BCF}" type="presParOf" srcId="{4705CF2C-1635-43D0-8659-6482769FCFC0}" destId="{9772D1F7-7F53-4C26-A0E3-2B9A91363390}" srcOrd="11" destOrd="0" presId="urn:microsoft.com/office/officeart/2005/8/layout/list1"/>
    <dgm:cxn modelId="{0F54D5E1-759C-4D48-8B9F-E516BCBE78B0}" type="presParOf" srcId="{4705CF2C-1635-43D0-8659-6482769FCFC0}" destId="{5EA842FC-96C3-45D7-A0EF-39E55112012D}" srcOrd="12" destOrd="0" presId="urn:microsoft.com/office/officeart/2005/8/layout/list1"/>
    <dgm:cxn modelId="{EDEE9691-D5CC-4FEC-89AE-A682A5ED11C2}" type="presParOf" srcId="{5EA842FC-96C3-45D7-A0EF-39E55112012D}" destId="{DFAA5F02-B4B8-4992-B3E0-C2D7B9632020}" srcOrd="0" destOrd="0" presId="urn:microsoft.com/office/officeart/2005/8/layout/list1"/>
    <dgm:cxn modelId="{CAA2D00B-9449-464E-8356-E94A5A43EED3}" type="presParOf" srcId="{5EA842FC-96C3-45D7-A0EF-39E55112012D}" destId="{1F07711B-6FDD-441E-A8EA-FDAB7C2723F2}" srcOrd="1" destOrd="0" presId="urn:microsoft.com/office/officeart/2005/8/layout/list1"/>
    <dgm:cxn modelId="{D8464A99-0CF6-49AC-A9FB-BEEF94BA6537}" type="presParOf" srcId="{4705CF2C-1635-43D0-8659-6482769FCFC0}" destId="{9B66FB07-8B05-49F6-83D2-0C5B9034E21B}" srcOrd="13" destOrd="0" presId="urn:microsoft.com/office/officeart/2005/8/layout/list1"/>
    <dgm:cxn modelId="{D752BB22-5C81-4361-9009-A92B2C568DBF}" type="presParOf" srcId="{4705CF2C-1635-43D0-8659-6482769FCFC0}" destId="{B2DD563D-98B6-4493-A5F5-373A598D58C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9B6C7-97E7-4681-B7A3-8EB2CFA29220}"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4705CF2C-1635-43D0-8659-6482769FCFC0}" type="pres">
      <dgm:prSet presAssocID="{EB49B6C7-97E7-4681-B7A3-8EB2CFA29220}" presName="linear" presStyleCnt="0">
        <dgm:presLayoutVars>
          <dgm:dir/>
          <dgm:animLvl val="lvl"/>
          <dgm:resizeHandles val="exact"/>
        </dgm:presLayoutVars>
      </dgm:prSet>
      <dgm:spPr/>
    </dgm:pt>
  </dgm:ptLst>
  <dgm:cxnLst>
    <dgm:cxn modelId="{50AA58C0-5A89-4088-A8CD-A1C4C690D35B}" type="presOf" srcId="{EB49B6C7-97E7-4681-B7A3-8EB2CFA29220}" destId="{4705CF2C-1635-43D0-8659-6482769FCFC0}"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736B67-C2A7-46F6-AEA0-1F2223FE4908}"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2758F3A3-5386-4798-8F58-C9DE75B29650}">
      <dgm:prSet phldrT="[Text]" custT="1"/>
      <dgm:spPr/>
      <dgm:t>
        <a:bodyPr/>
        <a:lstStyle/>
        <a:p>
          <a:r>
            <a:rPr lang="el-GR" sz="1600" b="1" dirty="0"/>
            <a:t>ΓΝΩΣΤΙΚΑ ΠΛΑΙΣΙΑ (</a:t>
          </a:r>
          <a:r>
            <a:rPr lang="en-US" sz="1600" b="1" dirty="0"/>
            <a:t>Cognitive frames- Cognitive apparatus)</a:t>
          </a:r>
          <a:r>
            <a:rPr lang="el-GR" sz="1600" b="1" dirty="0"/>
            <a:t> </a:t>
          </a:r>
          <a:r>
            <a:rPr lang="en-US" sz="1600" b="1" dirty="0"/>
            <a:t>(Jannen, 1981)</a:t>
          </a:r>
          <a:r>
            <a:rPr lang="el-GR" sz="1600" b="1" dirty="0"/>
            <a:t>                                           </a:t>
          </a:r>
          <a:endParaRPr lang="en-US" sz="1600" b="1" dirty="0"/>
        </a:p>
      </dgm:t>
    </dgm:pt>
    <dgm:pt modelId="{C4CAA9F3-8A6D-40CE-ADE3-9FCB344B798B}" type="parTrans" cxnId="{C2D0BEDE-9FF5-41D1-9C83-D58966F34D63}">
      <dgm:prSet/>
      <dgm:spPr/>
      <dgm:t>
        <a:bodyPr/>
        <a:lstStyle/>
        <a:p>
          <a:endParaRPr lang="en-US"/>
        </a:p>
      </dgm:t>
    </dgm:pt>
    <dgm:pt modelId="{5BF2A8FE-BFD2-4B30-B9CD-ADD9E1469449}" type="sibTrans" cxnId="{C2D0BEDE-9FF5-41D1-9C83-D58966F34D63}">
      <dgm:prSet/>
      <dgm:spPr/>
      <dgm:t>
        <a:bodyPr/>
        <a:lstStyle/>
        <a:p>
          <a:endParaRPr lang="en-US"/>
        </a:p>
      </dgm:t>
    </dgm:pt>
    <dgm:pt modelId="{1F49B3E5-3717-4865-AF83-391BE24C1169}">
      <dgm:prSet phldrT="[Text]" custT="1"/>
      <dgm:spPr/>
      <dgm:t>
        <a:bodyPr/>
        <a:lstStyle/>
        <a:p>
          <a:r>
            <a:rPr lang="el-GR" sz="1600" b="1" dirty="0"/>
            <a:t>Γνωστικά υποσυστήματα (</a:t>
          </a:r>
          <a:r>
            <a:rPr lang="en-US" sz="1600" b="1" dirty="0"/>
            <a:t>frame systems)</a:t>
          </a:r>
        </a:p>
      </dgm:t>
    </dgm:pt>
    <dgm:pt modelId="{E3BA9B82-901C-4BDB-964C-1E963C502713}" type="parTrans" cxnId="{912E07FA-2558-4990-86AC-942178B981EA}">
      <dgm:prSet/>
      <dgm:spPr/>
      <dgm:t>
        <a:bodyPr/>
        <a:lstStyle/>
        <a:p>
          <a:endParaRPr lang="en-US"/>
        </a:p>
      </dgm:t>
    </dgm:pt>
    <dgm:pt modelId="{D13CF4D4-4DC0-4ED8-B665-EFE7B76E3D4A}" type="sibTrans" cxnId="{912E07FA-2558-4990-86AC-942178B981EA}">
      <dgm:prSet/>
      <dgm:spPr/>
      <dgm:t>
        <a:bodyPr/>
        <a:lstStyle/>
        <a:p>
          <a:endParaRPr lang="en-US"/>
        </a:p>
      </dgm:t>
    </dgm:pt>
    <dgm:pt modelId="{CF12E09D-C64E-4F11-9BD5-2C981E6333F1}">
      <dgm:prSet phldrT="[Text]" custT="1"/>
      <dgm:spPr/>
      <dgm:t>
        <a:bodyPr/>
        <a:lstStyle/>
        <a:p>
          <a:r>
            <a:rPr lang="el-GR" sz="1050" b="1" dirty="0"/>
            <a:t>Συναισθηματικό Περιεχόμενο (</a:t>
          </a:r>
          <a:r>
            <a:rPr lang="en-US" sz="1050" b="1" dirty="0"/>
            <a:t>emotional context</a:t>
          </a:r>
          <a:r>
            <a:rPr lang="en-US" sz="1000" b="1" dirty="0"/>
            <a:t>)</a:t>
          </a:r>
        </a:p>
      </dgm:t>
    </dgm:pt>
    <dgm:pt modelId="{F1EC1ACF-DB50-4160-8217-AB0B0FFB84A6}" type="parTrans" cxnId="{5D722D52-0D99-4AF7-B402-EBA696043C9B}">
      <dgm:prSet/>
      <dgm:spPr/>
      <dgm:t>
        <a:bodyPr/>
        <a:lstStyle/>
        <a:p>
          <a:endParaRPr lang="en-US"/>
        </a:p>
      </dgm:t>
    </dgm:pt>
    <dgm:pt modelId="{189D06E9-313F-496B-BAE0-CEFFF3CEE422}" type="sibTrans" cxnId="{5D722D52-0D99-4AF7-B402-EBA696043C9B}">
      <dgm:prSet/>
      <dgm:spPr/>
      <dgm:t>
        <a:bodyPr/>
        <a:lstStyle/>
        <a:p>
          <a:endParaRPr lang="en-US"/>
        </a:p>
      </dgm:t>
    </dgm:pt>
    <dgm:pt modelId="{C99D6563-2DF7-427A-820B-06D308F9BE76}">
      <dgm:prSet phldrT="[Text]" custT="1"/>
      <dgm:spPr/>
      <dgm:t>
        <a:bodyPr/>
        <a:lstStyle/>
        <a:p>
          <a:r>
            <a:rPr lang="el-GR" sz="1050" b="1" dirty="0"/>
            <a:t>Πεποιθήσεις, εμπειρίες, θεωρητική προσέγγιση του κόσμου</a:t>
          </a:r>
          <a:endParaRPr lang="en-US" sz="1050" b="1" dirty="0"/>
        </a:p>
      </dgm:t>
    </dgm:pt>
    <dgm:pt modelId="{4D200B9F-164F-4A85-96CF-1E5E9FDC0243}" type="sibTrans" cxnId="{125518ED-DE34-445B-A0FF-EA01CB04379D}">
      <dgm:prSet/>
      <dgm:spPr/>
      <dgm:t>
        <a:bodyPr/>
        <a:lstStyle/>
        <a:p>
          <a:endParaRPr lang="en-US"/>
        </a:p>
      </dgm:t>
    </dgm:pt>
    <dgm:pt modelId="{EB15834F-CF65-486D-BF7E-71B98B33CBBF}" type="parTrans" cxnId="{125518ED-DE34-445B-A0FF-EA01CB04379D}">
      <dgm:prSet/>
      <dgm:spPr/>
      <dgm:t>
        <a:bodyPr/>
        <a:lstStyle/>
        <a:p>
          <a:endParaRPr lang="en-US"/>
        </a:p>
      </dgm:t>
    </dgm:pt>
    <dgm:pt modelId="{C5DDDCF3-C5FC-45E5-8CF5-22D1B891984C}">
      <dgm:prSet phldrT="[Text]" custT="1"/>
      <dgm:spPr/>
      <dgm:t>
        <a:bodyPr/>
        <a:lstStyle/>
        <a:p>
          <a:r>
            <a:rPr lang="el-GR" sz="1100" b="1" dirty="0">
              <a:solidFill>
                <a:srgbClr val="FF0000"/>
              </a:solidFill>
            </a:rPr>
            <a:t>Λεκτική αναπαράσταση</a:t>
          </a:r>
          <a:r>
            <a:rPr lang="el-GR" sz="1050" b="1" dirty="0"/>
            <a:t>, Διατύπωση υποθέσεων, Συμβολισμοί, Μεταφορές, Ιστορίες</a:t>
          </a:r>
          <a:endParaRPr lang="en-US" sz="1050" b="1" dirty="0"/>
        </a:p>
      </dgm:t>
    </dgm:pt>
    <dgm:pt modelId="{AC191C67-8C2B-4386-93EE-02B996C4A844}" type="sibTrans" cxnId="{2AAFFB64-9DA9-421B-B635-9F0991B574E2}">
      <dgm:prSet/>
      <dgm:spPr/>
      <dgm:t>
        <a:bodyPr/>
        <a:lstStyle/>
        <a:p>
          <a:endParaRPr lang="en-US"/>
        </a:p>
      </dgm:t>
    </dgm:pt>
    <dgm:pt modelId="{262A8DB9-0DC9-49AF-860F-B88AA9A3E7CA}" type="parTrans" cxnId="{2AAFFB64-9DA9-421B-B635-9F0991B574E2}">
      <dgm:prSet/>
      <dgm:spPr/>
      <dgm:t>
        <a:bodyPr/>
        <a:lstStyle/>
        <a:p>
          <a:endParaRPr lang="en-US"/>
        </a:p>
      </dgm:t>
    </dgm:pt>
    <dgm:pt modelId="{74D3AB59-CBB1-4601-83C3-ACEAAF8716B8}">
      <dgm:prSet phldrT="[Text]" custT="1"/>
      <dgm:spPr/>
      <dgm:t>
        <a:bodyPr/>
        <a:lstStyle/>
        <a:p>
          <a:r>
            <a:rPr lang="el-GR" sz="1600" b="1" dirty="0"/>
            <a:t>Μετα- πλαίσια </a:t>
          </a:r>
          <a:r>
            <a:rPr lang="el-GR" sz="1700" b="1" dirty="0"/>
            <a:t>(</a:t>
          </a:r>
          <a:r>
            <a:rPr lang="en-US" sz="1600" b="1" dirty="0"/>
            <a:t>meta-</a:t>
          </a:r>
          <a:r>
            <a:rPr lang="en-US" sz="1700" b="1" dirty="0"/>
            <a:t> frames)</a:t>
          </a:r>
        </a:p>
      </dgm:t>
    </dgm:pt>
    <dgm:pt modelId="{0F17A7FD-09E0-4FE6-BFA7-0987261E276E}" type="sibTrans" cxnId="{40646B2A-D0E8-4247-997E-05C03940CEB5}">
      <dgm:prSet/>
      <dgm:spPr/>
      <dgm:t>
        <a:bodyPr/>
        <a:lstStyle/>
        <a:p>
          <a:endParaRPr lang="en-US"/>
        </a:p>
      </dgm:t>
    </dgm:pt>
    <dgm:pt modelId="{4E11AC46-C9DE-419C-BC29-B8E393D86F60}" type="parTrans" cxnId="{40646B2A-D0E8-4247-997E-05C03940CEB5}">
      <dgm:prSet/>
      <dgm:spPr/>
      <dgm:t>
        <a:bodyPr/>
        <a:lstStyle/>
        <a:p>
          <a:endParaRPr lang="en-US"/>
        </a:p>
      </dgm:t>
    </dgm:pt>
    <dgm:pt modelId="{22EE6E3D-D315-4714-9692-110829ED78D2}">
      <dgm:prSet phldrT="[Text]" custT="1"/>
      <dgm:spPr/>
      <dgm:t>
        <a:bodyPr/>
        <a:lstStyle/>
        <a:p>
          <a:r>
            <a:rPr lang="el-GR" sz="1050" b="1" dirty="0"/>
            <a:t>Κοινωνικοπολιτισμικό περιεχόμενο (</a:t>
          </a:r>
          <a:r>
            <a:rPr lang="en-US" sz="1050" b="1" dirty="0"/>
            <a:t>socio-cultural context)</a:t>
          </a:r>
        </a:p>
      </dgm:t>
    </dgm:pt>
    <dgm:pt modelId="{19CAAD14-70C0-4A07-B36B-7273595FE0FC}" type="parTrans" cxnId="{92B18D76-5BB0-4B5B-98B1-495FA1FAECDC}">
      <dgm:prSet/>
      <dgm:spPr/>
      <dgm:t>
        <a:bodyPr/>
        <a:lstStyle/>
        <a:p>
          <a:endParaRPr lang="el-GR"/>
        </a:p>
      </dgm:t>
    </dgm:pt>
    <dgm:pt modelId="{8ACED18F-B660-45D5-BF39-30F42620DFF4}" type="sibTrans" cxnId="{92B18D76-5BB0-4B5B-98B1-495FA1FAECDC}">
      <dgm:prSet/>
      <dgm:spPr/>
      <dgm:t>
        <a:bodyPr/>
        <a:lstStyle/>
        <a:p>
          <a:endParaRPr lang="el-GR"/>
        </a:p>
      </dgm:t>
    </dgm:pt>
    <dgm:pt modelId="{AE15D9A5-11E9-4EB0-9B2F-5F9715327E9F}">
      <dgm:prSet custT="1"/>
      <dgm:spPr/>
      <dgm:t>
        <a:bodyPr/>
        <a:lstStyle/>
        <a:p>
          <a:r>
            <a:rPr lang="el-GR" sz="1200" b="1" dirty="0"/>
            <a:t>Γνωστικό περιεχόμενο (</a:t>
          </a:r>
          <a:r>
            <a:rPr lang="en-US" sz="1200" b="1" dirty="0"/>
            <a:t>cognitive context)</a:t>
          </a:r>
          <a:endParaRPr lang="el-GR" sz="1200" b="1" dirty="0"/>
        </a:p>
      </dgm:t>
    </dgm:pt>
    <dgm:pt modelId="{CD8D7DA0-5386-49F6-9359-7202F3E45635}" type="sibTrans" cxnId="{9213D27D-2966-4E57-A837-D12A9AC2A79F}">
      <dgm:prSet/>
      <dgm:spPr/>
      <dgm:t>
        <a:bodyPr/>
        <a:lstStyle/>
        <a:p>
          <a:endParaRPr lang="el-GR"/>
        </a:p>
      </dgm:t>
    </dgm:pt>
    <dgm:pt modelId="{297F0579-67C5-41A1-B704-24A6332B61F2}" type="parTrans" cxnId="{9213D27D-2966-4E57-A837-D12A9AC2A79F}">
      <dgm:prSet/>
      <dgm:spPr/>
      <dgm:t>
        <a:bodyPr/>
        <a:lstStyle/>
        <a:p>
          <a:endParaRPr lang="el-GR"/>
        </a:p>
      </dgm:t>
    </dgm:pt>
    <dgm:pt modelId="{F81B7CEA-8BF4-45FD-A99A-2C37C5E680B3}" type="pres">
      <dgm:prSet presAssocID="{15736B67-C2A7-46F6-AEA0-1F2223FE4908}" presName="hierChild1" presStyleCnt="0">
        <dgm:presLayoutVars>
          <dgm:chPref val="1"/>
          <dgm:dir/>
          <dgm:animOne val="branch"/>
          <dgm:animLvl val="lvl"/>
          <dgm:resizeHandles/>
        </dgm:presLayoutVars>
      </dgm:prSet>
      <dgm:spPr/>
    </dgm:pt>
    <dgm:pt modelId="{DC164607-BF63-4CC5-A460-6CF205AB05BE}" type="pres">
      <dgm:prSet presAssocID="{2758F3A3-5386-4798-8F58-C9DE75B29650}" presName="hierRoot1" presStyleCnt="0"/>
      <dgm:spPr/>
    </dgm:pt>
    <dgm:pt modelId="{5A23116D-4B3F-4738-BF4D-E476DDCA6493}" type="pres">
      <dgm:prSet presAssocID="{2758F3A3-5386-4798-8F58-C9DE75B29650}" presName="composite" presStyleCnt="0"/>
      <dgm:spPr/>
    </dgm:pt>
    <dgm:pt modelId="{2D1CC61F-6359-4BF0-AE38-C8F79F9EA700}" type="pres">
      <dgm:prSet presAssocID="{2758F3A3-5386-4798-8F58-C9DE75B29650}" presName="background" presStyleLbl="node0" presStyleIdx="0" presStyleCnt="1"/>
      <dgm:spPr/>
    </dgm:pt>
    <dgm:pt modelId="{DE5C1CAF-D1E7-4C9B-B1B2-7DD32DD7C888}" type="pres">
      <dgm:prSet presAssocID="{2758F3A3-5386-4798-8F58-C9DE75B29650}" presName="text" presStyleLbl="fgAcc0" presStyleIdx="0" presStyleCnt="1" custScaleX="249300" custScaleY="196997">
        <dgm:presLayoutVars>
          <dgm:chPref val="3"/>
        </dgm:presLayoutVars>
      </dgm:prSet>
      <dgm:spPr/>
    </dgm:pt>
    <dgm:pt modelId="{C0663513-1C2D-4DAE-AF68-62F497B9F7C8}" type="pres">
      <dgm:prSet presAssocID="{2758F3A3-5386-4798-8F58-C9DE75B29650}" presName="hierChild2" presStyleCnt="0"/>
      <dgm:spPr/>
    </dgm:pt>
    <dgm:pt modelId="{752C1BED-C172-45AD-AB00-7135265D647C}" type="pres">
      <dgm:prSet presAssocID="{E3BA9B82-901C-4BDB-964C-1E963C502713}" presName="Name10" presStyleLbl="parChTrans1D2" presStyleIdx="0" presStyleCnt="2"/>
      <dgm:spPr/>
    </dgm:pt>
    <dgm:pt modelId="{47E49303-4727-4126-BAE4-66A1C9400E83}" type="pres">
      <dgm:prSet presAssocID="{1F49B3E5-3717-4865-AF83-391BE24C1169}" presName="hierRoot2" presStyleCnt="0"/>
      <dgm:spPr/>
    </dgm:pt>
    <dgm:pt modelId="{9615A7E4-B562-4739-9495-EEEC3F5DB534}" type="pres">
      <dgm:prSet presAssocID="{1F49B3E5-3717-4865-AF83-391BE24C1169}" presName="composite2" presStyleCnt="0"/>
      <dgm:spPr/>
    </dgm:pt>
    <dgm:pt modelId="{04B6B2F0-394E-4245-BA9E-0630C42ED960}" type="pres">
      <dgm:prSet presAssocID="{1F49B3E5-3717-4865-AF83-391BE24C1169}" presName="background2" presStyleLbl="node2" presStyleIdx="0" presStyleCnt="2"/>
      <dgm:spPr/>
    </dgm:pt>
    <dgm:pt modelId="{3B4785D1-822A-4A5D-88A9-813F526C20B1}" type="pres">
      <dgm:prSet presAssocID="{1F49B3E5-3717-4865-AF83-391BE24C1169}" presName="text2" presStyleLbl="fgAcc2" presStyleIdx="0" presStyleCnt="2" custScaleX="146854">
        <dgm:presLayoutVars>
          <dgm:chPref val="3"/>
        </dgm:presLayoutVars>
      </dgm:prSet>
      <dgm:spPr/>
    </dgm:pt>
    <dgm:pt modelId="{F1417873-9931-4828-8334-FC146F5FB898}" type="pres">
      <dgm:prSet presAssocID="{1F49B3E5-3717-4865-AF83-391BE24C1169}" presName="hierChild3" presStyleCnt="0"/>
      <dgm:spPr/>
    </dgm:pt>
    <dgm:pt modelId="{81A220F1-2831-47EA-8AE0-0FE32205F749}" type="pres">
      <dgm:prSet presAssocID="{297F0579-67C5-41A1-B704-24A6332B61F2}" presName="Name17" presStyleLbl="parChTrans1D3" presStyleIdx="0" presStyleCnt="4"/>
      <dgm:spPr/>
    </dgm:pt>
    <dgm:pt modelId="{A75339DD-2979-4F9D-87B3-E9E68C9D034E}" type="pres">
      <dgm:prSet presAssocID="{AE15D9A5-11E9-4EB0-9B2F-5F9715327E9F}" presName="hierRoot3" presStyleCnt="0"/>
      <dgm:spPr/>
    </dgm:pt>
    <dgm:pt modelId="{39D4B25A-9F36-4E54-9836-E89DDDAF8837}" type="pres">
      <dgm:prSet presAssocID="{AE15D9A5-11E9-4EB0-9B2F-5F9715327E9F}" presName="composite3" presStyleCnt="0"/>
      <dgm:spPr/>
    </dgm:pt>
    <dgm:pt modelId="{DE84E9ED-3E16-48DE-BA9B-511207660F71}" type="pres">
      <dgm:prSet presAssocID="{AE15D9A5-11E9-4EB0-9B2F-5F9715327E9F}" presName="background3" presStyleLbl="node3" presStyleIdx="0" presStyleCnt="4"/>
      <dgm:spPr/>
    </dgm:pt>
    <dgm:pt modelId="{55964918-7656-466C-BA11-D51859E0AD84}" type="pres">
      <dgm:prSet presAssocID="{AE15D9A5-11E9-4EB0-9B2F-5F9715327E9F}" presName="text3" presStyleLbl="fgAcc3" presStyleIdx="0" presStyleCnt="4" custScaleX="145622">
        <dgm:presLayoutVars>
          <dgm:chPref val="3"/>
        </dgm:presLayoutVars>
      </dgm:prSet>
      <dgm:spPr/>
    </dgm:pt>
    <dgm:pt modelId="{A5BD7484-DCCE-42DB-9DB6-08904DD69BCD}" type="pres">
      <dgm:prSet presAssocID="{AE15D9A5-11E9-4EB0-9B2F-5F9715327E9F}" presName="hierChild4" presStyleCnt="0"/>
      <dgm:spPr/>
    </dgm:pt>
    <dgm:pt modelId="{794600D0-897F-45E4-8898-CF249337EB38}" type="pres">
      <dgm:prSet presAssocID="{262A8DB9-0DC9-49AF-860F-B88AA9A3E7CA}" presName="Name23" presStyleLbl="parChTrans1D4" presStyleIdx="0" presStyleCnt="1"/>
      <dgm:spPr/>
    </dgm:pt>
    <dgm:pt modelId="{9D6AC997-31CB-4991-8C3B-99930BB0DF7A}" type="pres">
      <dgm:prSet presAssocID="{C5DDDCF3-C5FC-45E5-8CF5-22D1B891984C}" presName="hierRoot4" presStyleCnt="0"/>
      <dgm:spPr/>
    </dgm:pt>
    <dgm:pt modelId="{CA3A75F8-778E-4AB8-9ADF-6B5F325BEF22}" type="pres">
      <dgm:prSet presAssocID="{C5DDDCF3-C5FC-45E5-8CF5-22D1B891984C}" presName="composite4" presStyleCnt="0"/>
      <dgm:spPr/>
    </dgm:pt>
    <dgm:pt modelId="{72EE3EC0-D0A2-4732-80ED-DA0C49A1D09C}" type="pres">
      <dgm:prSet presAssocID="{C5DDDCF3-C5FC-45E5-8CF5-22D1B891984C}" presName="background4" presStyleLbl="node4" presStyleIdx="0" presStyleCnt="1"/>
      <dgm:spPr/>
    </dgm:pt>
    <dgm:pt modelId="{5200138E-EC1A-4818-9234-5EB09E355FBD}" type="pres">
      <dgm:prSet presAssocID="{C5DDDCF3-C5FC-45E5-8CF5-22D1B891984C}" presName="text4" presStyleLbl="fgAcc4" presStyleIdx="0" presStyleCnt="1" custScaleX="183059">
        <dgm:presLayoutVars>
          <dgm:chPref val="3"/>
        </dgm:presLayoutVars>
      </dgm:prSet>
      <dgm:spPr/>
    </dgm:pt>
    <dgm:pt modelId="{1B5D8E52-75CC-4F19-A0EF-36D2625F4E99}" type="pres">
      <dgm:prSet presAssocID="{C5DDDCF3-C5FC-45E5-8CF5-22D1B891984C}" presName="hierChild5" presStyleCnt="0"/>
      <dgm:spPr/>
    </dgm:pt>
    <dgm:pt modelId="{2526A3A9-6CBF-44A9-BEF2-6FBE91328506}" type="pres">
      <dgm:prSet presAssocID="{F1EC1ACF-DB50-4160-8217-AB0B0FFB84A6}" presName="Name17" presStyleLbl="parChTrans1D3" presStyleIdx="1" presStyleCnt="4"/>
      <dgm:spPr/>
    </dgm:pt>
    <dgm:pt modelId="{034028C9-4079-46CD-93A5-0CB5196C8E81}" type="pres">
      <dgm:prSet presAssocID="{CF12E09D-C64E-4F11-9BD5-2C981E6333F1}" presName="hierRoot3" presStyleCnt="0"/>
      <dgm:spPr/>
    </dgm:pt>
    <dgm:pt modelId="{7C800523-40C0-46E6-973E-6E8ECD4E555C}" type="pres">
      <dgm:prSet presAssocID="{CF12E09D-C64E-4F11-9BD5-2C981E6333F1}" presName="composite3" presStyleCnt="0"/>
      <dgm:spPr/>
    </dgm:pt>
    <dgm:pt modelId="{DFF0B217-0ABB-4709-86AB-69DE196757E1}" type="pres">
      <dgm:prSet presAssocID="{CF12E09D-C64E-4F11-9BD5-2C981E6333F1}" presName="background3" presStyleLbl="node3" presStyleIdx="1" presStyleCnt="4"/>
      <dgm:spPr/>
    </dgm:pt>
    <dgm:pt modelId="{9EA14CC2-FFBB-4430-BDB3-2C30B1F012A7}" type="pres">
      <dgm:prSet presAssocID="{CF12E09D-C64E-4F11-9BD5-2C981E6333F1}" presName="text3" presStyleLbl="fgAcc3" presStyleIdx="1" presStyleCnt="4" custScaleX="125918">
        <dgm:presLayoutVars>
          <dgm:chPref val="3"/>
        </dgm:presLayoutVars>
      </dgm:prSet>
      <dgm:spPr/>
    </dgm:pt>
    <dgm:pt modelId="{49D9F42E-7964-433A-8C37-6C28D4FDB37E}" type="pres">
      <dgm:prSet presAssocID="{CF12E09D-C64E-4F11-9BD5-2C981E6333F1}" presName="hierChild4" presStyleCnt="0"/>
      <dgm:spPr/>
    </dgm:pt>
    <dgm:pt modelId="{1E86BD3F-7A1D-4AF4-AF53-409FF5311B18}" type="pres">
      <dgm:prSet presAssocID="{19CAAD14-70C0-4A07-B36B-7273595FE0FC}" presName="Name17" presStyleLbl="parChTrans1D3" presStyleIdx="2" presStyleCnt="4"/>
      <dgm:spPr/>
    </dgm:pt>
    <dgm:pt modelId="{73D292E2-1946-4F13-9CEA-2E8B32E89A61}" type="pres">
      <dgm:prSet presAssocID="{22EE6E3D-D315-4714-9692-110829ED78D2}" presName="hierRoot3" presStyleCnt="0"/>
      <dgm:spPr/>
    </dgm:pt>
    <dgm:pt modelId="{5A7BEC94-5392-4255-BA0B-D9ACD26E7EB4}" type="pres">
      <dgm:prSet presAssocID="{22EE6E3D-D315-4714-9692-110829ED78D2}" presName="composite3" presStyleCnt="0"/>
      <dgm:spPr/>
    </dgm:pt>
    <dgm:pt modelId="{27C0D300-AF32-4898-B1AB-2F170AA29EC9}" type="pres">
      <dgm:prSet presAssocID="{22EE6E3D-D315-4714-9692-110829ED78D2}" presName="background3" presStyleLbl="node3" presStyleIdx="2" presStyleCnt="4"/>
      <dgm:spPr/>
    </dgm:pt>
    <dgm:pt modelId="{4E597D72-366A-4A0B-8048-A9DAF75D424D}" type="pres">
      <dgm:prSet presAssocID="{22EE6E3D-D315-4714-9692-110829ED78D2}" presName="text3" presStyleLbl="fgAcc3" presStyleIdx="2" presStyleCnt="4" custScaleX="135331">
        <dgm:presLayoutVars>
          <dgm:chPref val="3"/>
        </dgm:presLayoutVars>
      </dgm:prSet>
      <dgm:spPr/>
    </dgm:pt>
    <dgm:pt modelId="{0C1C4B35-8F6F-4782-993C-528C2046773B}" type="pres">
      <dgm:prSet presAssocID="{22EE6E3D-D315-4714-9692-110829ED78D2}" presName="hierChild4" presStyleCnt="0"/>
      <dgm:spPr/>
    </dgm:pt>
    <dgm:pt modelId="{2094BB5D-432F-49AF-9CBC-937E3F913ED4}" type="pres">
      <dgm:prSet presAssocID="{4E11AC46-C9DE-419C-BC29-B8E393D86F60}" presName="Name10" presStyleLbl="parChTrans1D2" presStyleIdx="1" presStyleCnt="2"/>
      <dgm:spPr/>
    </dgm:pt>
    <dgm:pt modelId="{65A5786D-9252-4203-80E2-D6FC4530B517}" type="pres">
      <dgm:prSet presAssocID="{74D3AB59-CBB1-4601-83C3-ACEAAF8716B8}" presName="hierRoot2" presStyleCnt="0"/>
      <dgm:spPr/>
    </dgm:pt>
    <dgm:pt modelId="{DD3EE2B6-368F-4791-B307-4E83A046625D}" type="pres">
      <dgm:prSet presAssocID="{74D3AB59-CBB1-4601-83C3-ACEAAF8716B8}" presName="composite2" presStyleCnt="0"/>
      <dgm:spPr/>
    </dgm:pt>
    <dgm:pt modelId="{693059C0-6007-4249-A1FA-C756B931F4F4}" type="pres">
      <dgm:prSet presAssocID="{74D3AB59-CBB1-4601-83C3-ACEAAF8716B8}" presName="background2" presStyleLbl="node2" presStyleIdx="1" presStyleCnt="2"/>
      <dgm:spPr/>
    </dgm:pt>
    <dgm:pt modelId="{995BBE52-3E50-4A03-9202-9417F8B99E04}" type="pres">
      <dgm:prSet presAssocID="{74D3AB59-CBB1-4601-83C3-ACEAAF8716B8}" presName="text2" presStyleLbl="fgAcc2" presStyleIdx="1" presStyleCnt="2" custScaleX="138571">
        <dgm:presLayoutVars>
          <dgm:chPref val="3"/>
        </dgm:presLayoutVars>
      </dgm:prSet>
      <dgm:spPr/>
    </dgm:pt>
    <dgm:pt modelId="{30BBFA62-BFD8-4A9D-B6EB-59BB989F55AF}" type="pres">
      <dgm:prSet presAssocID="{74D3AB59-CBB1-4601-83C3-ACEAAF8716B8}" presName="hierChild3" presStyleCnt="0"/>
      <dgm:spPr/>
    </dgm:pt>
    <dgm:pt modelId="{C0ED441B-4CFC-48A7-A62C-A2663AF273B5}" type="pres">
      <dgm:prSet presAssocID="{EB15834F-CF65-486D-BF7E-71B98B33CBBF}" presName="Name17" presStyleLbl="parChTrans1D3" presStyleIdx="3" presStyleCnt="4"/>
      <dgm:spPr/>
    </dgm:pt>
    <dgm:pt modelId="{7F6B43BE-B73F-449F-8C7B-3C15457A8787}" type="pres">
      <dgm:prSet presAssocID="{C99D6563-2DF7-427A-820B-06D308F9BE76}" presName="hierRoot3" presStyleCnt="0"/>
      <dgm:spPr/>
    </dgm:pt>
    <dgm:pt modelId="{173AAAC2-0488-48FC-9B6E-AEB933EF91A0}" type="pres">
      <dgm:prSet presAssocID="{C99D6563-2DF7-427A-820B-06D308F9BE76}" presName="composite3" presStyleCnt="0"/>
      <dgm:spPr/>
    </dgm:pt>
    <dgm:pt modelId="{2EA8FBF8-7A2F-4284-9DDB-588611115E9B}" type="pres">
      <dgm:prSet presAssocID="{C99D6563-2DF7-427A-820B-06D308F9BE76}" presName="background3" presStyleLbl="node3" presStyleIdx="3" presStyleCnt="4"/>
      <dgm:spPr/>
    </dgm:pt>
    <dgm:pt modelId="{10CE9947-911B-43CA-A26F-4ABCE9B8B408}" type="pres">
      <dgm:prSet presAssocID="{C99D6563-2DF7-427A-820B-06D308F9BE76}" presName="text3" presStyleLbl="fgAcc3" presStyleIdx="3" presStyleCnt="4" custScaleX="191955">
        <dgm:presLayoutVars>
          <dgm:chPref val="3"/>
        </dgm:presLayoutVars>
      </dgm:prSet>
      <dgm:spPr/>
    </dgm:pt>
    <dgm:pt modelId="{68DBDDD4-5CA6-45E0-82F6-F597D94A7E40}" type="pres">
      <dgm:prSet presAssocID="{C99D6563-2DF7-427A-820B-06D308F9BE76}" presName="hierChild4" presStyleCnt="0"/>
      <dgm:spPr/>
    </dgm:pt>
  </dgm:ptLst>
  <dgm:cxnLst>
    <dgm:cxn modelId="{2D4A3009-2023-41A2-A236-C8B81C80D55F}" type="presOf" srcId="{297F0579-67C5-41A1-B704-24A6332B61F2}" destId="{81A220F1-2831-47EA-8AE0-0FE32205F749}" srcOrd="0" destOrd="0" presId="urn:microsoft.com/office/officeart/2005/8/layout/hierarchy1"/>
    <dgm:cxn modelId="{40646B2A-D0E8-4247-997E-05C03940CEB5}" srcId="{2758F3A3-5386-4798-8F58-C9DE75B29650}" destId="{74D3AB59-CBB1-4601-83C3-ACEAAF8716B8}" srcOrd="1" destOrd="0" parTransId="{4E11AC46-C9DE-419C-BC29-B8E393D86F60}" sibTransId="{0F17A7FD-09E0-4FE6-BFA7-0987261E276E}"/>
    <dgm:cxn modelId="{05142131-6B96-48C4-A759-B31800DE9E75}" type="presOf" srcId="{AE15D9A5-11E9-4EB0-9B2F-5F9715327E9F}" destId="{55964918-7656-466C-BA11-D51859E0AD84}" srcOrd="0" destOrd="0" presId="urn:microsoft.com/office/officeart/2005/8/layout/hierarchy1"/>
    <dgm:cxn modelId="{C120B03D-8EDD-47DE-84CA-BDD099288200}" type="presOf" srcId="{F1EC1ACF-DB50-4160-8217-AB0B0FFB84A6}" destId="{2526A3A9-6CBF-44A9-BEF2-6FBE91328506}" srcOrd="0" destOrd="0" presId="urn:microsoft.com/office/officeart/2005/8/layout/hierarchy1"/>
    <dgm:cxn modelId="{AA81D864-E191-4685-8D8E-76548B36775E}" type="presOf" srcId="{1F49B3E5-3717-4865-AF83-391BE24C1169}" destId="{3B4785D1-822A-4A5D-88A9-813F526C20B1}" srcOrd="0" destOrd="0" presId="urn:microsoft.com/office/officeart/2005/8/layout/hierarchy1"/>
    <dgm:cxn modelId="{2AAFFB64-9DA9-421B-B635-9F0991B574E2}" srcId="{AE15D9A5-11E9-4EB0-9B2F-5F9715327E9F}" destId="{C5DDDCF3-C5FC-45E5-8CF5-22D1B891984C}" srcOrd="0" destOrd="0" parTransId="{262A8DB9-0DC9-49AF-860F-B88AA9A3E7CA}" sibTransId="{AC191C67-8C2B-4386-93EE-02B996C4A844}"/>
    <dgm:cxn modelId="{12019D6C-2FEE-4B2F-A992-CAD752A50ED5}" type="presOf" srcId="{CF12E09D-C64E-4F11-9BD5-2C981E6333F1}" destId="{9EA14CC2-FFBB-4430-BDB3-2C30B1F012A7}" srcOrd="0" destOrd="0" presId="urn:microsoft.com/office/officeart/2005/8/layout/hierarchy1"/>
    <dgm:cxn modelId="{5D722D52-0D99-4AF7-B402-EBA696043C9B}" srcId="{1F49B3E5-3717-4865-AF83-391BE24C1169}" destId="{CF12E09D-C64E-4F11-9BD5-2C981E6333F1}" srcOrd="1" destOrd="0" parTransId="{F1EC1ACF-DB50-4160-8217-AB0B0FFB84A6}" sibTransId="{189D06E9-313F-496B-BAE0-CEFFF3CEE422}"/>
    <dgm:cxn modelId="{DE42A573-A2EE-488F-AFAA-F43326BF4EE9}" type="presOf" srcId="{22EE6E3D-D315-4714-9692-110829ED78D2}" destId="{4E597D72-366A-4A0B-8048-A9DAF75D424D}" srcOrd="0" destOrd="0" presId="urn:microsoft.com/office/officeart/2005/8/layout/hierarchy1"/>
    <dgm:cxn modelId="{92B18D76-5BB0-4B5B-98B1-495FA1FAECDC}" srcId="{1F49B3E5-3717-4865-AF83-391BE24C1169}" destId="{22EE6E3D-D315-4714-9692-110829ED78D2}" srcOrd="2" destOrd="0" parTransId="{19CAAD14-70C0-4A07-B36B-7273595FE0FC}" sibTransId="{8ACED18F-B660-45D5-BF39-30F42620DFF4}"/>
    <dgm:cxn modelId="{C89F5278-02DB-4FFD-8BF7-8858DD4F7353}" type="presOf" srcId="{4E11AC46-C9DE-419C-BC29-B8E393D86F60}" destId="{2094BB5D-432F-49AF-9CBC-937E3F913ED4}" srcOrd="0" destOrd="0" presId="urn:microsoft.com/office/officeart/2005/8/layout/hierarchy1"/>
    <dgm:cxn modelId="{9213D27D-2966-4E57-A837-D12A9AC2A79F}" srcId="{1F49B3E5-3717-4865-AF83-391BE24C1169}" destId="{AE15D9A5-11E9-4EB0-9B2F-5F9715327E9F}" srcOrd="0" destOrd="0" parTransId="{297F0579-67C5-41A1-B704-24A6332B61F2}" sibTransId="{CD8D7DA0-5386-49F6-9359-7202F3E45635}"/>
    <dgm:cxn modelId="{F0E5C47F-752E-46CA-BC38-F9F4996811E8}" type="presOf" srcId="{15736B67-C2A7-46F6-AEA0-1F2223FE4908}" destId="{F81B7CEA-8BF4-45FD-A99A-2C37C5E680B3}" srcOrd="0" destOrd="0" presId="urn:microsoft.com/office/officeart/2005/8/layout/hierarchy1"/>
    <dgm:cxn modelId="{2B421B95-D63C-416B-9381-D36DAF20EE26}" type="presOf" srcId="{EB15834F-CF65-486D-BF7E-71B98B33CBBF}" destId="{C0ED441B-4CFC-48A7-A62C-A2663AF273B5}" srcOrd="0" destOrd="0" presId="urn:microsoft.com/office/officeart/2005/8/layout/hierarchy1"/>
    <dgm:cxn modelId="{E3B3509A-695A-484F-83E0-88A793982C28}" type="presOf" srcId="{262A8DB9-0DC9-49AF-860F-B88AA9A3E7CA}" destId="{794600D0-897F-45E4-8898-CF249337EB38}" srcOrd="0" destOrd="0" presId="urn:microsoft.com/office/officeart/2005/8/layout/hierarchy1"/>
    <dgm:cxn modelId="{F80B40AC-CD22-4D77-8C27-2FB5DEE81C0F}" type="presOf" srcId="{74D3AB59-CBB1-4601-83C3-ACEAAF8716B8}" destId="{995BBE52-3E50-4A03-9202-9417F8B99E04}" srcOrd="0" destOrd="0" presId="urn:microsoft.com/office/officeart/2005/8/layout/hierarchy1"/>
    <dgm:cxn modelId="{FB0553AD-9C8D-4005-901A-18670EB82C2C}" type="presOf" srcId="{C5DDDCF3-C5FC-45E5-8CF5-22D1B891984C}" destId="{5200138E-EC1A-4818-9234-5EB09E355FBD}" srcOrd="0" destOrd="0" presId="urn:microsoft.com/office/officeart/2005/8/layout/hierarchy1"/>
    <dgm:cxn modelId="{3E771AC4-AB02-4FDC-B2D6-9C6F6B5C0D42}" type="presOf" srcId="{C99D6563-2DF7-427A-820B-06D308F9BE76}" destId="{10CE9947-911B-43CA-A26F-4ABCE9B8B408}" srcOrd="0" destOrd="0" presId="urn:microsoft.com/office/officeart/2005/8/layout/hierarchy1"/>
    <dgm:cxn modelId="{041F39D5-7E31-4D2E-8069-CEC020453F3B}" type="presOf" srcId="{19CAAD14-70C0-4A07-B36B-7273595FE0FC}" destId="{1E86BD3F-7A1D-4AF4-AF53-409FF5311B18}" srcOrd="0" destOrd="0" presId="urn:microsoft.com/office/officeart/2005/8/layout/hierarchy1"/>
    <dgm:cxn modelId="{C2D0BEDE-9FF5-41D1-9C83-D58966F34D63}" srcId="{15736B67-C2A7-46F6-AEA0-1F2223FE4908}" destId="{2758F3A3-5386-4798-8F58-C9DE75B29650}" srcOrd="0" destOrd="0" parTransId="{C4CAA9F3-8A6D-40CE-ADE3-9FCB344B798B}" sibTransId="{5BF2A8FE-BFD2-4B30-B9CD-ADD9E1469449}"/>
    <dgm:cxn modelId="{670020DF-075B-4A95-8BCA-C193FA77423A}" type="presOf" srcId="{2758F3A3-5386-4798-8F58-C9DE75B29650}" destId="{DE5C1CAF-D1E7-4C9B-B1B2-7DD32DD7C888}" srcOrd="0" destOrd="0" presId="urn:microsoft.com/office/officeart/2005/8/layout/hierarchy1"/>
    <dgm:cxn modelId="{125518ED-DE34-445B-A0FF-EA01CB04379D}" srcId="{74D3AB59-CBB1-4601-83C3-ACEAAF8716B8}" destId="{C99D6563-2DF7-427A-820B-06D308F9BE76}" srcOrd="0" destOrd="0" parTransId="{EB15834F-CF65-486D-BF7E-71B98B33CBBF}" sibTransId="{4D200B9F-164F-4A85-96CF-1E5E9FDC0243}"/>
    <dgm:cxn modelId="{912E07FA-2558-4990-86AC-942178B981EA}" srcId="{2758F3A3-5386-4798-8F58-C9DE75B29650}" destId="{1F49B3E5-3717-4865-AF83-391BE24C1169}" srcOrd="0" destOrd="0" parTransId="{E3BA9B82-901C-4BDB-964C-1E963C502713}" sibTransId="{D13CF4D4-4DC0-4ED8-B665-EFE7B76E3D4A}"/>
    <dgm:cxn modelId="{237B81FB-E8D1-4323-B541-EBA238CB3664}" type="presOf" srcId="{E3BA9B82-901C-4BDB-964C-1E963C502713}" destId="{752C1BED-C172-45AD-AB00-7135265D647C}" srcOrd="0" destOrd="0" presId="urn:microsoft.com/office/officeart/2005/8/layout/hierarchy1"/>
    <dgm:cxn modelId="{3A8F5575-7B75-44DF-8166-C9B09E153DAF}" type="presParOf" srcId="{F81B7CEA-8BF4-45FD-A99A-2C37C5E680B3}" destId="{DC164607-BF63-4CC5-A460-6CF205AB05BE}" srcOrd="0" destOrd="0" presId="urn:microsoft.com/office/officeart/2005/8/layout/hierarchy1"/>
    <dgm:cxn modelId="{5E850898-E72F-4E36-B9D2-C29EFC4EB4B2}" type="presParOf" srcId="{DC164607-BF63-4CC5-A460-6CF205AB05BE}" destId="{5A23116D-4B3F-4738-BF4D-E476DDCA6493}" srcOrd="0" destOrd="0" presId="urn:microsoft.com/office/officeart/2005/8/layout/hierarchy1"/>
    <dgm:cxn modelId="{5E306262-4D08-4C40-9DED-810D61543EE4}" type="presParOf" srcId="{5A23116D-4B3F-4738-BF4D-E476DDCA6493}" destId="{2D1CC61F-6359-4BF0-AE38-C8F79F9EA700}" srcOrd="0" destOrd="0" presId="urn:microsoft.com/office/officeart/2005/8/layout/hierarchy1"/>
    <dgm:cxn modelId="{A2EB0EEE-EC2B-4A9A-B828-081E3ACDD672}" type="presParOf" srcId="{5A23116D-4B3F-4738-BF4D-E476DDCA6493}" destId="{DE5C1CAF-D1E7-4C9B-B1B2-7DD32DD7C888}" srcOrd="1" destOrd="0" presId="urn:microsoft.com/office/officeart/2005/8/layout/hierarchy1"/>
    <dgm:cxn modelId="{9712F5B9-3150-40B7-A647-5344BF31D8A2}" type="presParOf" srcId="{DC164607-BF63-4CC5-A460-6CF205AB05BE}" destId="{C0663513-1C2D-4DAE-AF68-62F497B9F7C8}" srcOrd="1" destOrd="0" presId="urn:microsoft.com/office/officeart/2005/8/layout/hierarchy1"/>
    <dgm:cxn modelId="{FA60C5F8-87AE-4816-AFD2-9F5904CCE95C}" type="presParOf" srcId="{C0663513-1C2D-4DAE-AF68-62F497B9F7C8}" destId="{752C1BED-C172-45AD-AB00-7135265D647C}" srcOrd="0" destOrd="0" presId="urn:microsoft.com/office/officeart/2005/8/layout/hierarchy1"/>
    <dgm:cxn modelId="{5BC3E3C7-90CC-47CA-B01E-A5C967F1FE13}" type="presParOf" srcId="{C0663513-1C2D-4DAE-AF68-62F497B9F7C8}" destId="{47E49303-4727-4126-BAE4-66A1C9400E83}" srcOrd="1" destOrd="0" presId="urn:microsoft.com/office/officeart/2005/8/layout/hierarchy1"/>
    <dgm:cxn modelId="{E503576C-767F-4A82-B446-CE2CCB3BCE93}" type="presParOf" srcId="{47E49303-4727-4126-BAE4-66A1C9400E83}" destId="{9615A7E4-B562-4739-9495-EEEC3F5DB534}" srcOrd="0" destOrd="0" presId="urn:microsoft.com/office/officeart/2005/8/layout/hierarchy1"/>
    <dgm:cxn modelId="{D243390E-9B36-4376-9056-034D11F49DA2}" type="presParOf" srcId="{9615A7E4-B562-4739-9495-EEEC3F5DB534}" destId="{04B6B2F0-394E-4245-BA9E-0630C42ED960}" srcOrd="0" destOrd="0" presId="urn:microsoft.com/office/officeart/2005/8/layout/hierarchy1"/>
    <dgm:cxn modelId="{39699E77-E9A4-439A-814F-1BC5C8C9E19F}" type="presParOf" srcId="{9615A7E4-B562-4739-9495-EEEC3F5DB534}" destId="{3B4785D1-822A-4A5D-88A9-813F526C20B1}" srcOrd="1" destOrd="0" presId="urn:microsoft.com/office/officeart/2005/8/layout/hierarchy1"/>
    <dgm:cxn modelId="{20A2CD8C-EA1B-4E4B-87B5-679C32EBA962}" type="presParOf" srcId="{47E49303-4727-4126-BAE4-66A1C9400E83}" destId="{F1417873-9931-4828-8334-FC146F5FB898}" srcOrd="1" destOrd="0" presId="urn:microsoft.com/office/officeart/2005/8/layout/hierarchy1"/>
    <dgm:cxn modelId="{742ED444-6658-4D2B-91BE-C228B230A1F2}" type="presParOf" srcId="{F1417873-9931-4828-8334-FC146F5FB898}" destId="{81A220F1-2831-47EA-8AE0-0FE32205F749}" srcOrd="0" destOrd="0" presId="urn:microsoft.com/office/officeart/2005/8/layout/hierarchy1"/>
    <dgm:cxn modelId="{C6A6E63D-C311-4CC8-B32D-D0ECF4C2E03F}" type="presParOf" srcId="{F1417873-9931-4828-8334-FC146F5FB898}" destId="{A75339DD-2979-4F9D-87B3-E9E68C9D034E}" srcOrd="1" destOrd="0" presId="urn:microsoft.com/office/officeart/2005/8/layout/hierarchy1"/>
    <dgm:cxn modelId="{37378EA2-D252-4677-8804-04D55B12D284}" type="presParOf" srcId="{A75339DD-2979-4F9D-87B3-E9E68C9D034E}" destId="{39D4B25A-9F36-4E54-9836-E89DDDAF8837}" srcOrd="0" destOrd="0" presId="urn:microsoft.com/office/officeart/2005/8/layout/hierarchy1"/>
    <dgm:cxn modelId="{084130A5-7807-4881-8450-DC668A37304B}" type="presParOf" srcId="{39D4B25A-9F36-4E54-9836-E89DDDAF8837}" destId="{DE84E9ED-3E16-48DE-BA9B-511207660F71}" srcOrd="0" destOrd="0" presId="urn:microsoft.com/office/officeart/2005/8/layout/hierarchy1"/>
    <dgm:cxn modelId="{43DFA48C-47C4-42ED-8389-242173A7FC0F}" type="presParOf" srcId="{39D4B25A-9F36-4E54-9836-E89DDDAF8837}" destId="{55964918-7656-466C-BA11-D51859E0AD84}" srcOrd="1" destOrd="0" presId="urn:microsoft.com/office/officeart/2005/8/layout/hierarchy1"/>
    <dgm:cxn modelId="{05F32B4C-4A7F-43BE-9FC8-FB9B0334BCBF}" type="presParOf" srcId="{A75339DD-2979-4F9D-87B3-E9E68C9D034E}" destId="{A5BD7484-DCCE-42DB-9DB6-08904DD69BCD}" srcOrd="1" destOrd="0" presId="urn:microsoft.com/office/officeart/2005/8/layout/hierarchy1"/>
    <dgm:cxn modelId="{BAA24E05-85A0-4C34-8105-E320301F4441}" type="presParOf" srcId="{A5BD7484-DCCE-42DB-9DB6-08904DD69BCD}" destId="{794600D0-897F-45E4-8898-CF249337EB38}" srcOrd="0" destOrd="0" presId="urn:microsoft.com/office/officeart/2005/8/layout/hierarchy1"/>
    <dgm:cxn modelId="{CF15A676-9E4A-49FA-90F4-5041E4A4065E}" type="presParOf" srcId="{A5BD7484-DCCE-42DB-9DB6-08904DD69BCD}" destId="{9D6AC997-31CB-4991-8C3B-99930BB0DF7A}" srcOrd="1" destOrd="0" presId="urn:microsoft.com/office/officeart/2005/8/layout/hierarchy1"/>
    <dgm:cxn modelId="{DAA204C0-B4FE-4224-9276-D4A8EE4CF426}" type="presParOf" srcId="{9D6AC997-31CB-4991-8C3B-99930BB0DF7A}" destId="{CA3A75F8-778E-4AB8-9ADF-6B5F325BEF22}" srcOrd="0" destOrd="0" presId="urn:microsoft.com/office/officeart/2005/8/layout/hierarchy1"/>
    <dgm:cxn modelId="{3A9C38F8-A6B7-461E-949F-F1D7B63BA532}" type="presParOf" srcId="{CA3A75F8-778E-4AB8-9ADF-6B5F325BEF22}" destId="{72EE3EC0-D0A2-4732-80ED-DA0C49A1D09C}" srcOrd="0" destOrd="0" presId="urn:microsoft.com/office/officeart/2005/8/layout/hierarchy1"/>
    <dgm:cxn modelId="{4363480C-6978-4F6D-90D4-C57373946FCE}" type="presParOf" srcId="{CA3A75F8-778E-4AB8-9ADF-6B5F325BEF22}" destId="{5200138E-EC1A-4818-9234-5EB09E355FBD}" srcOrd="1" destOrd="0" presId="urn:microsoft.com/office/officeart/2005/8/layout/hierarchy1"/>
    <dgm:cxn modelId="{2879ABD2-9341-43D9-B593-4ECA4A047245}" type="presParOf" srcId="{9D6AC997-31CB-4991-8C3B-99930BB0DF7A}" destId="{1B5D8E52-75CC-4F19-A0EF-36D2625F4E99}" srcOrd="1" destOrd="0" presId="urn:microsoft.com/office/officeart/2005/8/layout/hierarchy1"/>
    <dgm:cxn modelId="{2373D558-B061-4ACC-B75E-11CFAE92AF49}" type="presParOf" srcId="{F1417873-9931-4828-8334-FC146F5FB898}" destId="{2526A3A9-6CBF-44A9-BEF2-6FBE91328506}" srcOrd="2" destOrd="0" presId="urn:microsoft.com/office/officeart/2005/8/layout/hierarchy1"/>
    <dgm:cxn modelId="{7EF2501F-7617-4953-B37F-F88DDB9D235A}" type="presParOf" srcId="{F1417873-9931-4828-8334-FC146F5FB898}" destId="{034028C9-4079-46CD-93A5-0CB5196C8E81}" srcOrd="3" destOrd="0" presId="urn:microsoft.com/office/officeart/2005/8/layout/hierarchy1"/>
    <dgm:cxn modelId="{AA34935D-8A9E-45CE-8B88-8F7934981F6A}" type="presParOf" srcId="{034028C9-4079-46CD-93A5-0CB5196C8E81}" destId="{7C800523-40C0-46E6-973E-6E8ECD4E555C}" srcOrd="0" destOrd="0" presId="urn:microsoft.com/office/officeart/2005/8/layout/hierarchy1"/>
    <dgm:cxn modelId="{2A49018F-7D08-4591-88FB-4B16795388F3}" type="presParOf" srcId="{7C800523-40C0-46E6-973E-6E8ECD4E555C}" destId="{DFF0B217-0ABB-4709-86AB-69DE196757E1}" srcOrd="0" destOrd="0" presId="urn:microsoft.com/office/officeart/2005/8/layout/hierarchy1"/>
    <dgm:cxn modelId="{8A562607-913C-4F2D-816B-29299ED762EE}" type="presParOf" srcId="{7C800523-40C0-46E6-973E-6E8ECD4E555C}" destId="{9EA14CC2-FFBB-4430-BDB3-2C30B1F012A7}" srcOrd="1" destOrd="0" presId="urn:microsoft.com/office/officeart/2005/8/layout/hierarchy1"/>
    <dgm:cxn modelId="{0EE02DFC-E23F-4970-B750-A7D723486B8E}" type="presParOf" srcId="{034028C9-4079-46CD-93A5-0CB5196C8E81}" destId="{49D9F42E-7964-433A-8C37-6C28D4FDB37E}" srcOrd="1" destOrd="0" presId="urn:microsoft.com/office/officeart/2005/8/layout/hierarchy1"/>
    <dgm:cxn modelId="{B5500AC4-7CE2-4DF0-BC8D-E572FFEA03BF}" type="presParOf" srcId="{F1417873-9931-4828-8334-FC146F5FB898}" destId="{1E86BD3F-7A1D-4AF4-AF53-409FF5311B18}" srcOrd="4" destOrd="0" presId="urn:microsoft.com/office/officeart/2005/8/layout/hierarchy1"/>
    <dgm:cxn modelId="{6AE308A8-4702-49FA-AF66-7E6DC5C89B3B}" type="presParOf" srcId="{F1417873-9931-4828-8334-FC146F5FB898}" destId="{73D292E2-1946-4F13-9CEA-2E8B32E89A61}" srcOrd="5" destOrd="0" presId="urn:microsoft.com/office/officeart/2005/8/layout/hierarchy1"/>
    <dgm:cxn modelId="{7DB20471-2F1C-4B65-85D7-0ECADF78EC98}" type="presParOf" srcId="{73D292E2-1946-4F13-9CEA-2E8B32E89A61}" destId="{5A7BEC94-5392-4255-BA0B-D9ACD26E7EB4}" srcOrd="0" destOrd="0" presId="urn:microsoft.com/office/officeart/2005/8/layout/hierarchy1"/>
    <dgm:cxn modelId="{A4ECBEE3-D04F-44BD-8A0F-B32004BCAC3A}" type="presParOf" srcId="{5A7BEC94-5392-4255-BA0B-D9ACD26E7EB4}" destId="{27C0D300-AF32-4898-B1AB-2F170AA29EC9}" srcOrd="0" destOrd="0" presId="urn:microsoft.com/office/officeart/2005/8/layout/hierarchy1"/>
    <dgm:cxn modelId="{88044FDA-0F74-43A8-8AFA-7AF9FC9E6CF4}" type="presParOf" srcId="{5A7BEC94-5392-4255-BA0B-D9ACD26E7EB4}" destId="{4E597D72-366A-4A0B-8048-A9DAF75D424D}" srcOrd="1" destOrd="0" presId="urn:microsoft.com/office/officeart/2005/8/layout/hierarchy1"/>
    <dgm:cxn modelId="{0D894065-11FE-44D5-A135-B8EBA00099E0}" type="presParOf" srcId="{73D292E2-1946-4F13-9CEA-2E8B32E89A61}" destId="{0C1C4B35-8F6F-4782-993C-528C2046773B}" srcOrd="1" destOrd="0" presId="urn:microsoft.com/office/officeart/2005/8/layout/hierarchy1"/>
    <dgm:cxn modelId="{48DB92F8-D1EF-43CF-B660-6CB87FF65D01}" type="presParOf" srcId="{C0663513-1C2D-4DAE-AF68-62F497B9F7C8}" destId="{2094BB5D-432F-49AF-9CBC-937E3F913ED4}" srcOrd="2" destOrd="0" presId="urn:microsoft.com/office/officeart/2005/8/layout/hierarchy1"/>
    <dgm:cxn modelId="{806E6044-2C53-4D9A-A07A-1E564F652E51}" type="presParOf" srcId="{C0663513-1C2D-4DAE-AF68-62F497B9F7C8}" destId="{65A5786D-9252-4203-80E2-D6FC4530B517}" srcOrd="3" destOrd="0" presId="urn:microsoft.com/office/officeart/2005/8/layout/hierarchy1"/>
    <dgm:cxn modelId="{4FB40DE9-7E64-480F-AE53-ED8ED3143F76}" type="presParOf" srcId="{65A5786D-9252-4203-80E2-D6FC4530B517}" destId="{DD3EE2B6-368F-4791-B307-4E83A046625D}" srcOrd="0" destOrd="0" presId="urn:microsoft.com/office/officeart/2005/8/layout/hierarchy1"/>
    <dgm:cxn modelId="{0D9C4D50-4EE5-4E18-B4D0-482E9E943984}" type="presParOf" srcId="{DD3EE2B6-368F-4791-B307-4E83A046625D}" destId="{693059C0-6007-4249-A1FA-C756B931F4F4}" srcOrd="0" destOrd="0" presId="urn:microsoft.com/office/officeart/2005/8/layout/hierarchy1"/>
    <dgm:cxn modelId="{BE4C0CFD-7229-4620-8953-B32C15D4A191}" type="presParOf" srcId="{DD3EE2B6-368F-4791-B307-4E83A046625D}" destId="{995BBE52-3E50-4A03-9202-9417F8B99E04}" srcOrd="1" destOrd="0" presId="urn:microsoft.com/office/officeart/2005/8/layout/hierarchy1"/>
    <dgm:cxn modelId="{9F553B26-5F73-4B0B-9761-22AB9A6FB551}" type="presParOf" srcId="{65A5786D-9252-4203-80E2-D6FC4530B517}" destId="{30BBFA62-BFD8-4A9D-B6EB-59BB989F55AF}" srcOrd="1" destOrd="0" presId="urn:microsoft.com/office/officeart/2005/8/layout/hierarchy1"/>
    <dgm:cxn modelId="{920ADE55-CC8C-4B76-9ABB-BCC08941ADCF}" type="presParOf" srcId="{30BBFA62-BFD8-4A9D-B6EB-59BB989F55AF}" destId="{C0ED441B-4CFC-48A7-A62C-A2663AF273B5}" srcOrd="0" destOrd="0" presId="urn:microsoft.com/office/officeart/2005/8/layout/hierarchy1"/>
    <dgm:cxn modelId="{E18B0C9F-DFED-4F45-B982-29503230372E}" type="presParOf" srcId="{30BBFA62-BFD8-4A9D-B6EB-59BB989F55AF}" destId="{7F6B43BE-B73F-449F-8C7B-3C15457A8787}" srcOrd="1" destOrd="0" presId="urn:microsoft.com/office/officeart/2005/8/layout/hierarchy1"/>
    <dgm:cxn modelId="{0C2E1760-58EB-44B3-BD2C-137B4CAE70EF}" type="presParOf" srcId="{7F6B43BE-B73F-449F-8C7B-3C15457A8787}" destId="{173AAAC2-0488-48FC-9B6E-AEB933EF91A0}" srcOrd="0" destOrd="0" presId="urn:microsoft.com/office/officeart/2005/8/layout/hierarchy1"/>
    <dgm:cxn modelId="{FBC77F4F-5616-49DE-9BB5-F25F23183449}" type="presParOf" srcId="{173AAAC2-0488-48FC-9B6E-AEB933EF91A0}" destId="{2EA8FBF8-7A2F-4284-9DDB-588611115E9B}" srcOrd="0" destOrd="0" presId="urn:microsoft.com/office/officeart/2005/8/layout/hierarchy1"/>
    <dgm:cxn modelId="{7110792B-79AB-4CFB-94AF-1909CAC5BCC8}" type="presParOf" srcId="{173AAAC2-0488-48FC-9B6E-AEB933EF91A0}" destId="{10CE9947-911B-43CA-A26F-4ABCE9B8B408}" srcOrd="1" destOrd="0" presId="urn:microsoft.com/office/officeart/2005/8/layout/hierarchy1"/>
    <dgm:cxn modelId="{0B3CAD8D-763B-43AA-8ECE-AC70A5E7B45A}" type="presParOf" srcId="{7F6B43BE-B73F-449F-8C7B-3C15457A8787}" destId="{68DBDDD4-5CA6-45E0-82F6-F597D94A7E4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98BFD-5CDC-4361-83A2-881F4F784238}">
      <dsp:nvSpPr>
        <dsp:cNvPr id="0" name=""/>
        <dsp:cNvSpPr/>
      </dsp:nvSpPr>
      <dsp:spPr>
        <a:xfrm>
          <a:off x="0" y="793779"/>
          <a:ext cx="4629150" cy="277200"/>
        </a:xfrm>
        <a:prstGeom prst="rect">
          <a:avLst/>
        </a:prstGeom>
        <a:solidFill>
          <a:schemeClr val="lt1">
            <a:alpha val="90000"/>
            <a:hueOff val="0"/>
            <a:satOff val="0"/>
            <a:lumOff val="0"/>
            <a:alphaOff val="0"/>
          </a:schemeClr>
        </a:solidFill>
        <a:ln w="285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20D03-6730-401E-9244-2A3EE1992806}">
      <dsp:nvSpPr>
        <dsp:cNvPr id="0" name=""/>
        <dsp:cNvSpPr/>
      </dsp:nvSpPr>
      <dsp:spPr>
        <a:xfrm>
          <a:off x="231231" y="138111"/>
          <a:ext cx="4034184" cy="818028"/>
        </a:xfrm>
        <a:prstGeom prst="roundRect">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480" tIns="0" rIns="122480" bIns="0" numCol="1" spcCol="1270" anchor="ctr" anchorCtr="0">
          <a:noAutofit/>
        </a:bodyPr>
        <a:lstStyle/>
        <a:p>
          <a:pPr marL="0" lvl="0" indent="0" algn="just" defTabSz="622300">
            <a:lnSpc>
              <a:spcPct val="90000"/>
            </a:lnSpc>
            <a:spcBef>
              <a:spcPct val="0"/>
            </a:spcBef>
            <a:spcAft>
              <a:spcPct val="35000"/>
            </a:spcAft>
            <a:buNone/>
          </a:pPr>
          <a:r>
            <a:rPr lang="el-GR" sz="1400" b="1" kern="1200" dirty="0">
              <a:solidFill>
                <a:schemeClr val="tx1"/>
              </a:solidFill>
            </a:rPr>
            <a:t>3 καταγεγραμμένες λειτουργίες:  τις ενέργειες στα αντικείμενα, τις διανοητικές αναπαραστάσεις και τις συμβολικές αναπαραστάσεις. </a:t>
          </a:r>
          <a:endParaRPr lang="en-US" sz="1400" b="1" kern="1200" dirty="0">
            <a:solidFill>
              <a:schemeClr val="tx1"/>
            </a:solidFill>
          </a:endParaRPr>
        </a:p>
      </dsp:txBody>
      <dsp:txXfrm>
        <a:off x="271164" y="178044"/>
        <a:ext cx="3954318" cy="738162"/>
      </dsp:txXfrm>
    </dsp:sp>
    <dsp:sp modelId="{DB4DB043-97FC-4991-B081-41ADF6B37E93}">
      <dsp:nvSpPr>
        <dsp:cNvPr id="0" name=""/>
        <dsp:cNvSpPr/>
      </dsp:nvSpPr>
      <dsp:spPr>
        <a:xfrm>
          <a:off x="0" y="1471202"/>
          <a:ext cx="4629150" cy="277200"/>
        </a:xfrm>
        <a:prstGeom prst="rect">
          <a:avLst/>
        </a:prstGeom>
        <a:solidFill>
          <a:schemeClr val="lt1">
            <a:alpha val="90000"/>
            <a:hueOff val="0"/>
            <a:satOff val="0"/>
            <a:lumOff val="0"/>
            <a:alphaOff val="0"/>
          </a:schemeClr>
        </a:solidFill>
        <a:ln w="285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1D0791-23DB-46C2-B1F7-FBCE05FEF604}">
      <dsp:nvSpPr>
        <dsp:cNvPr id="0" name=""/>
        <dsp:cNvSpPr/>
      </dsp:nvSpPr>
      <dsp:spPr>
        <a:xfrm>
          <a:off x="231457" y="1130379"/>
          <a:ext cx="4038127" cy="503182"/>
        </a:xfrm>
        <a:prstGeom prst="roundRect">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480" tIns="0" rIns="122480" bIns="0" numCol="1" spcCol="1270" anchor="ctr" anchorCtr="0">
          <a:noAutofit/>
        </a:bodyPr>
        <a:lstStyle/>
        <a:p>
          <a:pPr marL="0" lvl="0" indent="0" algn="just" defTabSz="711200">
            <a:lnSpc>
              <a:spcPct val="90000"/>
            </a:lnSpc>
            <a:spcBef>
              <a:spcPct val="0"/>
            </a:spcBef>
            <a:spcAft>
              <a:spcPct val="35000"/>
            </a:spcAft>
            <a:buNone/>
          </a:pPr>
          <a:r>
            <a:rPr lang="el-GR" sz="1600" b="1" kern="1200" dirty="0">
              <a:solidFill>
                <a:schemeClr val="tx1"/>
              </a:solidFill>
            </a:rPr>
            <a:t>Ενέργειες στα αντικείμενα</a:t>
          </a:r>
          <a:endParaRPr lang="en-US" sz="1600" b="1" kern="1200" dirty="0">
            <a:solidFill>
              <a:schemeClr val="tx1"/>
            </a:solidFill>
          </a:endParaRPr>
        </a:p>
      </dsp:txBody>
      <dsp:txXfrm>
        <a:off x="256020" y="1154942"/>
        <a:ext cx="3989001" cy="454056"/>
      </dsp:txXfrm>
    </dsp:sp>
    <dsp:sp modelId="{9EBE6795-39F9-4F05-AE52-C764708DD6D0}">
      <dsp:nvSpPr>
        <dsp:cNvPr id="0" name=""/>
        <dsp:cNvSpPr/>
      </dsp:nvSpPr>
      <dsp:spPr>
        <a:xfrm>
          <a:off x="0" y="2562484"/>
          <a:ext cx="4629150" cy="277200"/>
        </a:xfrm>
        <a:prstGeom prst="rect">
          <a:avLst/>
        </a:prstGeom>
        <a:solidFill>
          <a:schemeClr val="lt1">
            <a:alpha val="90000"/>
            <a:hueOff val="0"/>
            <a:satOff val="0"/>
            <a:lumOff val="0"/>
            <a:alphaOff val="0"/>
          </a:schemeClr>
        </a:solidFill>
        <a:ln w="285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6973F7-E4DC-4998-85A0-8B48CE936B2A}">
      <dsp:nvSpPr>
        <dsp:cNvPr id="0" name=""/>
        <dsp:cNvSpPr/>
      </dsp:nvSpPr>
      <dsp:spPr>
        <a:xfrm>
          <a:off x="241081" y="1987652"/>
          <a:ext cx="4034184" cy="917041"/>
        </a:xfrm>
        <a:prstGeom prst="roundRect">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480" tIns="0" rIns="122480" bIns="0" numCol="1" spcCol="1270" anchor="ctr" anchorCtr="0">
          <a:noAutofit/>
        </a:bodyPr>
        <a:lstStyle/>
        <a:p>
          <a:pPr marL="0" lvl="0" indent="0" algn="just" defTabSz="444500">
            <a:lnSpc>
              <a:spcPct val="90000"/>
            </a:lnSpc>
            <a:spcBef>
              <a:spcPct val="0"/>
            </a:spcBef>
            <a:spcAft>
              <a:spcPct val="35000"/>
            </a:spcAft>
            <a:buNone/>
          </a:pPr>
          <a:r>
            <a:rPr lang="el-GR" sz="1000" b="1" kern="1200" dirty="0">
              <a:solidFill>
                <a:schemeClr val="tx1"/>
              </a:solidFill>
            </a:rPr>
            <a:t>Διανοητικές/ Νοητικές αναπαραστάσεις: γνωστικές κατασκευές που το υποκείμενο επιστρατεύει για να κρίνει τις ιδιαιτερότητες που κατανοεί. Αυτές οι διανοητικές αναπαραστάσεις κατευθύνουν τις δραστηριότητες του υποκειμένου. Κατά συνέπεια, οι διανοητικές αναπαραστάσεις έχουν διπλή προέλευση: τη δράση και τις γνωστικές δομές του υποκειμένου (Weil-Barais, 2002). </a:t>
          </a:r>
          <a:endParaRPr lang="en-US" sz="1000" b="1" kern="1200" dirty="0">
            <a:solidFill>
              <a:schemeClr val="tx1"/>
            </a:solidFill>
          </a:endParaRPr>
        </a:p>
      </dsp:txBody>
      <dsp:txXfrm>
        <a:off x="285847" y="2032418"/>
        <a:ext cx="3944652" cy="827509"/>
      </dsp:txXfrm>
    </dsp:sp>
    <dsp:sp modelId="{B2DD563D-98B6-4493-A5F5-373A598D58C3}">
      <dsp:nvSpPr>
        <dsp:cNvPr id="0" name=""/>
        <dsp:cNvSpPr/>
      </dsp:nvSpPr>
      <dsp:spPr>
        <a:xfrm>
          <a:off x="0" y="3239907"/>
          <a:ext cx="4629150" cy="277200"/>
        </a:xfrm>
        <a:prstGeom prst="rect">
          <a:avLst/>
        </a:prstGeom>
        <a:solidFill>
          <a:schemeClr val="lt1">
            <a:alpha val="90000"/>
            <a:hueOff val="0"/>
            <a:satOff val="0"/>
            <a:lumOff val="0"/>
            <a:alphaOff val="0"/>
          </a:schemeClr>
        </a:solidFill>
        <a:ln w="285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07711B-6FDD-441E-A8EA-FDAB7C2723F2}">
      <dsp:nvSpPr>
        <dsp:cNvPr id="0" name=""/>
        <dsp:cNvSpPr/>
      </dsp:nvSpPr>
      <dsp:spPr>
        <a:xfrm>
          <a:off x="242940" y="3150359"/>
          <a:ext cx="4038127" cy="503182"/>
        </a:xfrm>
        <a:prstGeom prst="roundRect">
          <a:avLst/>
        </a:prstGeom>
        <a:solidFill>
          <a:schemeClr val="accent5">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480" tIns="0" rIns="122480" bIns="0" numCol="1" spcCol="1270" anchor="ctr" anchorCtr="0">
          <a:noAutofit/>
        </a:bodyPr>
        <a:lstStyle/>
        <a:p>
          <a:pPr marL="0" lvl="0" indent="0" algn="just" defTabSz="711200">
            <a:lnSpc>
              <a:spcPct val="90000"/>
            </a:lnSpc>
            <a:spcBef>
              <a:spcPct val="0"/>
            </a:spcBef>
            <a:spcAft>
              <a:spcPct val="35000"/>
            </a:spcAft>
            <a:buNone/>
          </a:pPr>
          <a:r>
            <a:rPr lang="el-GR" sz="1600" b="1" kern="1200" dirty="0">
              <a:solidFill>
                <a:schemeClr val="tx1"/>
              </a:solidFill>
            </a:rPr>
            <a:t>Συμβολικές αναπαραστάσεις: Θεωρία Σημειωτικών Συστημάτων</a:t>
          </a:r>
          <a:endParaRPr lang="en-US" sz="1600" b="1" kern="1200" dirty="0">
            <a:solidFill>
              <a:schemeClr val="tx1"/>
            </a:solidFill>
          </a:endParaRPr>
        </a:p>
      </dsp:txBody>
      <dsp:txXfrm>
        <a:off x="267503" y="3174922"/>
        <a:ext cx="3989001" cy="4540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D441B-4CFC-48A7-A62C-A2663AF273B5}">
      <dsp:nvSpPr>
        <dsp:cNvPr id="0" name=""/>
        <dsp:cNvSpPr/>
      </dsp:nvSpPr>
      <dsp:spPr>
        <a:xfrm>
          <a:off x="6704659" y="2898217"/>
          <a:ext cx="91440" cy="333590"/>
        </a:xfrm>
        <a:custGeom>
          <a:avLst/>
          <a:gdLst/>
          <a:ahLst/>
          <a:cxnLst/>
          <a:rect l="0" t="0" r="0" b="0"/>
          <a:pathLst>
            <a:path>
              <a:moveTo>
                <a:pt x="45720" y="0"/>
              </a:moveTo>
              <a:lnTo>
                <a:pt x="45720" y="333590"/>
              </a:lnTo>
            </a:path>
          </a:pathLst>
        </a:custGeom>
        <a:noFill/>
        <a:ln w="285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4BB5D-432F-49AF-9CBC-937E3F913ED4}">
      <dsp:nvSpPr>
        <dsp:cNvPr id="0" name=""/>
        <dsp:cNvSpPr/>
      </dsp:nvSpPr>
      <dsp:spPr>
        <a:xfrm>
          <a:off x="4754578" y="1836271"/>
          <a:ext cx="1995801" cy="333590"/>
        </a:xfrm>
        <a:custGeom>
          <a:avLst/>
          <a:gdLst/>
          <a:ahLst/>
          <a:cxnLst/>
          <a:rect l="0" t="0" r="0" b="0"/>
          <a:pathLst>
            <a:path>
              <a:moveTo>
                <a:pt x="0" y="0"/>
              </a:moveTo>
              <a:lnTo>
                <a:pt x="0" y="227332"/>
              </a:lnTo>
              <a:lnTo>
                <a:pt x="1995801" y="227332"/>
              </a:lnTo>
              <a:lnTo>
                <a:pt x="1995801" y="333590"/>
              </a:lnTo>
            </a:path>
          </a:pathLst>
        </a:custGeom>
        <a:noFill/>
        <a:ln w="285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86BD3F-7A1D-4AF4-AF53-409FF5311B18}">
      <dsp:nvSpPr>
        <dsp:cNvPr id="0" name=""/>
        <dsp:cNvSpPr/>
      </dsp:nvSpPr>
      <dsp:spPr>
        <a:xfrm>
          <a:off x="2806280" y="2898217"/>
          <a:ext cx="1812195" cy="333590"/>
        </a:xfrm>
        <a:custGeom>
          <a:avLst/>
          <a:gdLst/>
          <a:ahLst/>
          <a:cxnLst/>
          <a:rect l="0" t="0" r="0" b="0"/>
          <a:pathLst>
            <a:path>
              <a:moveTo>
                <a:pt x="0" y="0"/>
              </a:moveTo>
              <a:lnTo>
                <a:pt x="0" y="227332"/>
              </a:lnTo>
              <a:lnTo>
                <a:pt x="1812195" y="227332"/>
              </a:lnTo>
              <a:lnTo>
                <a:pt x="1812195" y="333590"/>
              </a:lnTo>
            </a:path>
          </a:pathLst>
        </a:custGeom>
        <a:noFill/>
        <a:ln w="285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6A3A9-6CBF-44A9-BEF2-6FBE91328506}">
      <dsp:nvSpPr>
        <dsp:cNvPr id="0" name=""/>
        <dsp:cNvSpPr/>
      </dsp:nvSpPr>
      <dsp:spPr>
        <a:xfrm>
          <a:off x="2760560" y="2898217"/>
          <a:ext cx="91440" cy="333590"/>
        </a:xfrm>
        <a:custGeom>
          <a:avLst/>
          <a:gdLst/>
          <a:ahLst/>
          <a:cxnLst/>
          <a:rect l="0" t="0" r="0" b="0"/>
          <a:pathLst>
            <a:path>
              <a:moveTo>
                <a:pt x="45720" y="0"/>
              </a:moveTo>
              <a:lnTo>
                <a:pt x="45720" y="227332"/>
              </a:lnTo>
              <a:lnTo>
                <a:pt x="104739" y="227332"/>
              </a:lnTo>
              <a:lnTo>
                <a:pt x="104739" y="333590"/>
              </a:lnTo>
            </a:path>
          </a:pathLst>
        </a:custGeom>
        <a:noFill/>
        <a:ln w="285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4600D0-897F-45E4-8898-CF249337EB38}">
      <dsp:nvSpPr>
        <dsp:cNvPr id="0" name=""/>
        <dsp:cNvSpPr/>
      </dsp:nvSpPr>
      <dsp:spPr>
        <a:xfrm>
          <a:off x="1007385" y="3960162"/>
          <a:ext cx="91440" cy="333590"/>
        </a:xfrm>
        <a:custGeom>
          <a:avLst/>
          <a:gdLst/>
          <a:ahLst/>
          <a:cxnLst/>
          <a:rect l="0" t="0" r="0" b="0"/>
          <a:pathLst>
            <a:path>
              <a:moveTo>
                <a:pt x="45720" y="0"/>
              </a:moveTo>
              <a:lnTo>
                <a:pt x="45720" y="333590"/>
              </a:lnTo>
            </a:path>
          </a:pathLst>
        </a:custGeom>
        <a:noFill/>
        <a:ln w="285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A220F1-2831-47EA-8AE0-0FE32205F749}">
      <dsp:nvSpPr>
        <dsp:cNvPr id="0" name=""/>
        <dsp:cNvSpPr/>
      </dsp:nvSpPr>
      <dsp:spPr>
        <a:xfrm>
          <a:off x="1053105" y="2898217"/>
          <a:ext cx="1753175" cy="333590"/>
        </a:xfrm>
        <a:custGeom>
          <a:avLst/>
          <a:gdLst/>
          <a:ahLst/>
          <a:cxnLst/>
          <a:rect l="0" t="0" r="0" b="0"/>
          <a:pathLst>
            <a:path>
              <a:moveTo>
                <a:pt x="1753175" y="0"/>
              </a:moveTo>
              <a:lnTo>
                <a:pt x="1753175" y="227332"/>
              </a:lnTo>
              <a:lnTo>
                <a:pt x="0" y="227332"/>
              </a:lnTo>
              <a:lnTo>
                <a:pt x="0" y="333590"/>
              </a:lnTo>
            </a:path>
          </a:pathLst>
        </a:custGeom>
        <a:noFill/>
        <a:ln w="285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C1BED-C172-45AD-AB00-7135265D647C}">
      <dsp:nvSpPr>
        <dsp:cNvPr id="0" name=""/>
        <dsp:cNvSpPr/>
      </dsp:nvSpPr>
      <dsp:spPr>
        <a:xfrm>
          <a:off x="2806280" y="1836271"/>
          <a:ext cx="1948297" cy="333590"/>
        </a:xfrm>
        <a:custGeom>
          <a:avLst/>
          <a:gdLst/>
          <a:ahLst/>
          <a:cxnLst/>
          <a:rect l="0" t="0" r="0" b="0"/>
          <a:pathLst>
            <a:path>
              <a:moveTo>
                <a:pt x="1948297" y="0"/>
              </a:moveTo>
              <a:lnTo>
                <a:pt x="1948297" y="227332"/>
              </a:lnTo>
              <a:lnTo>
                <a:pt x="0" y="227332"/>
              </a:lnTo>
              <a:lnTo>
                <a:pt x="0" y="333590"/>
              </a:lnTo>
            </a:path>
          </a:pathLst>
        </a:custGeom>
        <a:noFill/>
        <a:ln w="285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1CC61F-6359-4BF0-AE38-C8F79F9EA700}">
      <dsp:nvSpPr>
        <dsp:cNvPr id="0" name=""/>
        <dsp:cNvSpPr/>
      </dsp:nvSpPr>
      <dsp:spPr>
        <a:xfrm>
          <a:off x="3324823" y="401434"/>
          <a:ext cx="2859509" cy="1434837"/>
        </a:xfrm>
        <a:prstGeom prst="roundRect">
          <a:avLst>
            <a:gd name="adj" fmla="val 10000"/>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C1CAF-D1E7-4C9B-B1B2-7DD32DD7C888}">
      <dsp:nvSpPr>
        <dsp:cNvPr id="0" name=""/>
        <dsp:cNvSpPr/>
      </dsp:nvSpPr>
      <dsp:spPr>
        <a:xfrm>
          <a:off x="3452269" y="522508"/>
          <a:ext cx="2859509" cy="1434837"/>
        </a:xfrm>
        <a:prstGeom prst="roundRect">
          <a:avLst>
            <a:gd name="adj" fmla="val 10000"/>
          </a:avLst>
        </a:prstGeom>
        <a:solidFill>
          <a:schemeClr val="lt1">
            <a:alpha val="90000"/>
            <a:hueOff val="0"/>
            <a:satOff val="0"/>
            <a:lumOff val="0"/>
            <a:alphaOff val="0"/>
          </a:schemeClr>
        </a:solidFill>
        <a:ln w="285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ΓΝΩΣΤΙΚΑ ΠΛΑΙΣΙΑ (</a:t>
          </a:r>
          <a:r>
            <a:rPr lang="en-US" sz="1600" b="1" kern="1200" dirty="0"/>
            <a:t>Cognitive frames- Cognitive apparatus)</a:t>
          </a:r>
          <a:r>
            <a:rPr lang="el-GR" sz="1600" b="1" kern="1200" dirty="0"/>
            <a:t> </a:t>
          </a:r>
          <a:r>
            <a:rPr lang="en-US" sz="1600" b="1" kern="1200" dirty="0"/>
            <a:t>(Jannen, 1981)</a:t>
          </a:r>
          <a:r>
            <a:rPr lang="el-GR" sz="1600" b="1" kern="1200" dirty="0"/>
            <a:t>                                           </a:t>
          </a:r>
          <a:endParaRPr lang="en-US" sz="1600" b="1" kern="1200" dirty="0"/>
        </a:p>
      </dsp:txBody>
      <dsp:txXfrm>
        <a:off x="3494294" y="564533"/>
        <a:ext cx="2775459" cy="1350787"/>
      </dsp:txXfrm>
    </dsp:sp>
    <dsp:sp modelId="{04B6B2F0-394E-4245-BA9E-0630C42ED960}">
      <dsp:nvSpPr>
        <dsp:cNvPr id="0" name=""/>
        <dsp:cNvSpPr/>
      </dsp:nvSpPr>
      <dsp:spPr>
        <a:xfrm>
          <a:off x="1964061" y="2169862"/>
          <a:ext cx="1684438" cy="728354"/>
        </a:xfrm>
        <a:prstGeom prst="roundRect">
          <a:avLst>
            <a:gd name="adj" fmla="val 10000"/>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4785D1-822A-4A5D-88A9-813F526C20B1}">
      <dsp:nvSpPr>
        <dsp:cNvPr id="0" name=""/>
        <dsp:cNvSpPr/>
      </dsp:nvSpPr>
      <dsp:spPr>
        <a:xfrm>
          <a:off x="2091507" y="2290936"/>
          <a:ext cx="1684438" cy="728354"/>
        </a:xfrm>
        <a:prstGeom prst="roundRect">
          <a:avLst>
            <a:gd name="adj" fmla="val 10000"/>
          </a:avLst>
        </a:prstGeom>
        <a:solidFill>
          <a:schemeClr val="lt1">
            <a:alpha val="90000"/>
            <a:hueOff val="0"/>
            <a:satOff val="0"/>
            <a:lumOff val="0"/>
            <a:alphaOff val="0"/>
          </a:schemeClr>
        </a:solidFill>
        <a:ln w="285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Γνωστικά υποσυστήματα (</a:t>
          </a:r>
          <a:r>
            <a:rPr lang="en-US" sz="1600" b="1" kern="1200" dirty="0"/>
            <a:t>frame systems)</a:t>
          </a:r>
        </a:p>
      </dsp:txBody>
      <dsp:txXfrm>
        <a:off x="2112840" y="2312269"/>
        <a:ext cx="1641772" cy="685688"/>
      </dsp:txXfrm>
    </dsp:sp>
    <dsp:sp modelId="{DE84E9ED-3E16-48DE-BA9B-511207660F71}">
      <dsp:nvSpPr>
        <dsp:cNvPr id="0" name=""/>
        <dsp:cNvSpPr/>
      </dsp:nvSpPr>
      <dsp:spPr>
        <a:xfrm>
          <a:off x="217951" y="3231807"/>
          <a:ext cx="1670307" cy="72835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964918-7656-466C-BA11-D51859E0AD84}">
      <dsp:nvSpPr>
        <dsp:cNvPr id="0" name=""/>
        <dsp:cNvSpPr/>
      </dsp:nvSpPr>
      <dsp:spPr>
        <a:xfrm>
          <a:off x="345397" y="3352881"/>
          <a:ext cx="1670307" cy="728354"/>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l-GR" sz="1200" b="1" kern="1200" dirty="0"/>
            <a:t>Γνωστικό περιεχόμενο (</a:t>
          </a:r>
          <a:r>
            <a:rPr lang="en-US" sz="1200" b="1" kern="1200" dirty="0"/>
            <a:t>cognitive context)</a:t>
          </a:r>
          <a:endParaRPr lang="el-GR" sz="1200" b="1" kern="1200" dirty="0"/>
        </a:p>
      </dsp:txBody>
      <dsp:txXfrm>
        <a:off x="366730" y="3374214"/>
        <a:ext cx="1627641" cy="685688"/>
      </dsp:txXfrm>
    </dsp:sp>
    <dsp:sp modelId="{72EE3EC0-D0A2-4732-80ED-DA0C49A1D09C}">
      <dsp:nvSpPr>
        <dsp:cNvPr id="0" name=""/>
        <dsp:cNvSpPr/>
      </dsp:nvSpPr>
      <dsp:spPr>
        <a:xfrm>
          <a:off x="3247" y="4293752"/>
          <a:ext cx="2099715" cy="728354"/>
        </a:xfrm>
        <a:prstGeom prst="roundRect">
          <a:avLst>
            <a:gd name="adj" fmla="val 1000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00138E-EC1A-4818-9234-5EB09E355FBD}">
      <dsp:nvSpPr>
        <dsp:cNvPr id="0" name=""/>
        <dsp:cNvSpPr/>
      </dsp:nvSpPr>
      <dsp:spPr>
        <a:xfrm>
          <a:off x="130693" y="4414826"/>
          <a:ext cx="2099715" cy="728354"/>
        </a:xfrm>
        <a:prstGeom prst="roundRect">
          <a:avLst>
            <a:gd name="adj" fmla="val 10000"/>
          </a:avLst>
        </a:prstGeom>
        <a:solidFill>
          <a:schemeClr val="lt1">
            <a:alpha val="90000"/>
            <a:hueOff val="0"/>
            <a:satOff val="0"/>
            <a:lumOff val="0"/>
            <a:alphaOff val="0"/>
          </a:schemeClr>
        </a:solidFill>
        <a:ln w="285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l-GR" sz="1100" b="1" kern="1200" dirty="0">
              <a:solidFill>
                <a:srgbClr val="FF0000"/>
              </a:solidFill>
            </a:rPr>
            <a:t>Λεκτική αναπαράσταση</a:t>
          </a:r>
          <a:r>
            <a:rPr lang="el-GR" sz="1050" b="1" kern="1200" dirty="0"/>
            <a:t>, Διατύπωση υποθέσεων, Συμβολισμοί, Μεταφορές, Ιστορίες</a:t>
          </a:r>
          <a:endParaRPr lang="en-US" sz="1050" b="1" kern="1200" dirty="0"/>
        </a:p>
      </dsp:txBody>
      <dsp:txXfrm>
        <a:off x="152026" y="4436159"/>
        <a:ext cx="2057049" cy="685688"/>
      </dsp:txXfrm>
    </dsp:sp>
    <dsp:sp modelId="{DFF0B217-0ABB-4709-86AB-69DE196757E1}">
      <dsp:nvSpPr>
        <dsp:cNvPr id="0" name=""/>
        <dsp:cNvSpPr/>
      </dsp:nvSpPr>
      <dsp:spPr>
        <a:xfrm>
          <a:off x="2143151" y="3231807"/>
          <a:ext cx="1444299" cy="72835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A14CC2-FFBB-4430-BDB3-2C30B1F012A7}">
      <dsp:nvSpPr>
        <dsp:cNvPr id="0" name=""/>
        <dsp:cNvSpPr/>
      </dsp:nvSpPr>
      <dsp:spPr>
        <a:xfrm>
          <a:off x="2270597" y="3352881"/>
          <a:ext cx="1444299" cy="728354"/>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l-GR" sz="1050" b="1" kern="1200" dirty="0"/>
            <a:t>Συναισθηματικό Περιεχόμενο (</a:t>
          </a:r>
          <a:r>
            <a:rPr lang="en-US" sz="1050" b="1" kern="1200" dirty="0"/>
            <a:t>emotional context</a:t>
          </a:r>
          <a:r>
            <a:rPr lang="en-US" sz="1000" b="1" kern="1200" dirty="0"/>
            <a:t>)</a:t>
          </a:r>
        </a:p>
      </dsp:txBody>
      <dsp:txXfrm>
        <a:off x="2291930" y="3374214"/>
        <a:ext cx="1401633" cy="685688"/>
      </dsp:txXfrm>
    </dsp:sp>
    <dsp:sp modelId="{27C0D300-AF32-4898-B1AB-2F170AA29EC9}">
      <dsp:nvSpPr>
        <dsp:cNvPr id="0" name=""/>
        <dsp:cNvSpPr/>
      </dsp:nvSpPr>
      <dsp:spPr>
        <a:xfrm>
          <a:off x="3842342" y="3231807"/>
          <a:ext cx="1552267" cy="72835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597D72-366A-4A0B-8048-A9DAF75D424D}">
      <dsp:nvSpPr>
        <dsp:cNvPr id="0" name=""/>
        <dsp:cNvSpPr/>
      </dsp:nvSpPr>
      <dsp:spPr>
        <a:xfrm>
          <a:off x="3969788" y="3352881"/>
          <a:ext cx="1552267" cy="728354"/>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l-GR" sz="1050" b="1" kern="1200" dirty="0"/>
            <a:t>Κοινωνικοπολιτισμικό περιεχόμενο (</a:t>
          </a:r>
          <a:r>
            <a:rPr lang="en-US" sz="1050" b="1" kern="1200" dirty="0"/>
            <a:t>socio-cultural context)</a:t>
          </a:r>
        </a:p>
      </dsp:txBody>
      <dsp:txXfrm>
        <a:off x="3991121" y="3374214"/>
        <a:ext cx="1509601" cy="685688"/>
      </dsp:txXfrm>
    </dsp:sp>
    <dsp:sp modelId="{693059C0-6007-4249-A1FA-C756B931F4F4}">
      <dsp:nvSpPr>
        <dsp:cNvPr id="0" name=""/>
        <dsp:cNvSpPr/>
      </dsp:nvSpPr>
      <dsp:spPr>
        <a:xfrm>
          <a:off x="5955663" y="2169862"/>
          <a:ext cx="1589430" cy="728354"/>
        </a:xfrm>
        <a:prstGeom prst="roundRect">
          <a:avLst>
            <a:gd name="adj" fmla="val 10000"/>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5BBE52-3E50-4A03-9202-9417F8B99E04}">
      <dsp:nvSpPr>
        <dsp:cNvPr id="0" name=""/>
        <dsp:cNvSpPr/>
      </dsp:nvSpPr>
      <dsp:spPr>
        <a:xfrm>
          <a:off x="6083110" y="2290936"/>
          <a:ext cx="1589430" cy="728354"/>
        </a:xfrm>
        <a:prstGeom prst="roundRect">
          <a:avLst>
            <a:gd name="adj" fmla="val 10000"/>
          </a:avLst>
        </a:prstGeom>
        <a:solidFill>
          <a:schemeClr val="lt1">
            <a:alpha val="90000"/>
            <a:hueOff val="0"/>
            <a:satOff val="0"/>
            <a:lumOff val="0"/>
            <a:alphaOff val="0"/>
          </a:schemeClr>
        </a:solidFill>
        <a:ln w="285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t>Μετα- πλαίσια </a:t>
          </a:r>
          <a:r>
            <a:rPr lang="el-GR" sz="1700" b="1" kern="1200" dirty="0"/>
            <a:t>(</a:t>
          </a:r>
          <a:r>
            <a:rPr lang="en-US" sz="1600" b="1" kern="1200" dirty="0"/>
            <a:t>meta-</a:t>
          </a:r>
          <a:r>
            <a:rPr lang="en-US" sz="1700" b="1" kern="1200" dirty="0"/>
            <a:t> frames)</a:t>
          </a:r>
        </a:p>
      </dsp:txBody>
      <dsp:txXfrm>
        <a:off x="6104443" y="2312269"/>
        <a:ext cx="1546764" cy="685688"/>
      </dsp:txXfrm>
    </dsp:sp>
    <dsp:sp modelId="{2EA8FBF8-7A2F-4284-9DDB-588611115E9B}">
      <dsp:nvSpPr>
        <dsp:cNvPr id="0" name=""/>
        <dsp:cNvSpPr/>
      </dsp:nvSpPr>
      <dsp:spPr>
        <a:xfrm>
          <a:off x="5649502" y="3231807"/>
          <a:ext cx="2201753" cy="72835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E9947-911B-43CA-A26F-4ABCE9B8B408}">
      <dsp:nvSpPr>
        <dsp:cNvPr id="0" name=""/>
        <dsp:cNvSpPr/>
      </dsp:nvSpPr>
      <dsp:spPr>
        <a:xfrm>
          <a:off x="5776948" y="3352881"/>
          <a:ext cx="2201753" cy="728354"/>
        </a:xfrm>
        <a:prstGeom prst="roundRect">
          <a:avLst>
            <a:gd name="adj" fmla="val 10000"/>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l-GR" sz="1050" b="1" kern="1200" dirty="0"/>
            <a:t>Πεποιθήσεις, εμπειρίες, θεωρητική προσέγγιση του κόσμου</a:t>
          </a:r>
          <a:endParaRPr lang="en-US" sz="1050" b="1" kern="1200" dirty="0"/>
        </a:p>
      </dsp:txBody>
      <dsp:txXfrm>
        <a:off x="5798281" y="3374214"/>
        <a:ext cx="2159087" cy="68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BD73FC-425F-4FA8-B877-CEFD4C56D383}" type="datetimeFigureOut">
              <a:rPr lang="el-GR" smtClean="0"/>
              <a:t>1/11/2024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D0B984-5B1B-4BF4-ADC6-67F0973296A1}" type="slidenum">
              <a:rPr lang="el-GR" smtClean="0"/>
              <a:t>‹#›</a:t>
            </a:fld>
            <a:endParaRPr lang="el-GR"/>
          </a:p>
        </p:txBody>
      </p:sp>
    </p:spTree>
    <p:extLst>
      <p:ext uri="{BB962C8B-B14F-4D97-AF65-F5344CB8AC3E}">
        <p14:creationId xmlns:p14="http://schemas.microsoft.com/office/powerpoint/2010/main" val="1518573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D0B984-5B1B-4BF4-ADC6-67F0973296A1}" type="slidenum">
              <a:rPr lang="el-GR" smtClean="0"/>
              <a:t>9</a:t>
            </a:fld>
            <a:endParaRPr lang="el-GR"/>
          </a:p>
        </p:txBody>
      </p:sp>
    </p:spTree>
    <p:extLst>
      <p:ext uri="{BB962C8B-B14F-4D97-AF65-F5344CB8AC3E}">
        <p14:creationId xmlns:p14="http://schemas.microsoft.com/office/powerpoint/2010/main" val="1860500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D0B984-5B1B-4BF4-ADC6-67F0973296A1}" type="slidenum">
              <a:rPr lang="el-GR" smtClean="0"/>
              <a:t>18</a:t>
            </a:fld>
            <a:endParaRPr lang="el-GR"/>
          </a:p>
        </p:txBody>
      </p:sp>
    </p:spTree>
    <p:extLst>
      <p:ext uri="{BB962C8B-B14F-4D97-AF65-F5344CB8AC3E}">
        <p14:creationId xmlns:p14="http://schemas.microsoft.com/office/powerpoint/2010/main" val="1811871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l-GR"/>
              <a:t>Στυλ κύριου τίτλου</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E09BC21F-F375-4890-ADCC-F60906052DB3}" type="datetimeFigureOut">
              <a:rPr lang="el-GR" smtClean="0"/>
              <a:t>1/11/2024</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C9146801-D045-4465-910D-2B533F4EBEB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E09BC21F-F375-4890-ADCC-F60906052DB3}" type="datetimeFigureOut">
              <a:rPr lang="el-GR" smtClean="0"/>
              <a:t>1/11/2024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E09BC21F-F375-4890-ADCC-F60906052DB3}" type="datetimeFigureOut">
              <a:rPr lang="el-GR" smtClean="0"/>
              <a:t>1/11/2024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E09BC21F-F375-4890-ADCC-F60906052DB3}" type="datetimeFigureOut">
              <a:rPr lang="el-GR" smtClean="0"/>
              <a:t>1/11/2024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6"/>
          <p:cNvSpPr>
            <a:spLocks noGrp="1"/>
          </p:cNvSpPr>
          <p:nvPr>
            <p:ph type="dt" sz="half" idx="10"/>
          </p:nvPr>
        </p:nvSpPr>
        <p:spPr/>
        <p:txBody>
          <a:bodyPr/>
          <a:lstStyle/>
          <a:p>
            <a:fld id="{E09BC21F-F375-4890-ADCC-F60906052DB3}" type="datetimeFigureOut">
              <a:rPr lang="el-GR" smtClean="0"/>
              <a:t>1/11/2024</a:t>
            </a:fld>
            <a:endParaRPr lang="el-GR"/>
          </a:p>
        </p:txBody>
      </p:sp>
      <p:sp>
        <p:nvSpPr>
          <p:cNvPr id="8" name="Slide Number Placeholder 7"/>
          <p:cNvSpPr>
            <a:spLocks noGrp="1"/>
          </p:cNvSpPr>
          <p:nvPr>
            <p:ph type="sldNum" sz="quarter" idx="11"/>
          </p:nvPr>
        </p:nvSpPr>
        <p:spPr/>
        <p:txBody>
          <a:bodyPr/>
          <a:lstStyle/>
          <a:p>
            <a:fld id="{C9146801-D045-4465-910D-2B533F4EBEBA}"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E09BC21F-F375-4890-ADCC-F60906052DB3}" type="datetimeFigureOut">
              <a:rPr lang="el-GR" smtClean="0"/>
              <a:t>1/11/2024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l-GR"/>
              <a:t>Στυλ υποδείγματος κειμένου</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E09BC21F-F375-4890-ADCC-F60906052DB3}" type="datetimeFigureOut">
              <a:rPr lang="el-GR" smtClean="0"/>
              <a:t>1/11/2024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E09BC21F-F375-4890-ADCC-F60906052DB3}" type="datetimeFigureOut">
              <a:rPr lang="el-GR" smtClean="0"/>
              <a:t>1/11/2024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BC21F-F375-4890-ADCC-F60906052DB3}" type="datetimeFigureOut">
              <a:rPr lang="el-GR" smtClean="0"/>
              <a:t>1/11/2024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9146801-D045-4465-910D-2B533F4EBEB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E09BC21F-F375-4890-ADCC-F60906052DB3}" type="datetimeFigureOut">
              <a:rPr lang="el-GR" smtClean="0"/>
              <a:t>1/11/2024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9146801-D045-4465-910D-2B533F4EBEBA}" type="slidenum">
              <a:rPr lang="el-GR" smtClean="0"/>
              <a:t>‹#›</a:t>
            </a:fld>
            <a:endParaRPr lang="el-GR"/>
          </a:p>
        </p:txBody>
      </p:sp>
      <p:sp>
        <p:nvSpPr>
          <p:cNvPr id="8" name="Title 7"/>
          <p:cNvSpPr>
            <a:spLocks noGrp="1"/>
          </p:cNvSpPr>
          <p:nvPr>
            <p:ph type="title"/>
          </p:nvPr>
        </p:nvSpPr>
        <p:spPr/>
        <p:txBody>
          <a:bodyPr/>
          <a:lstStyle/>
          <a:p>
            <a:r>
              <a:rPr lang="el-GR"/>
              <a:t>Στυλ κύριου τίτλου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E09BC21F-F375-4890-ADCC-F60906052DB3}" type="datetimeFigureOut">
              <a:rPr lang="el-GR" smtClean="0"/>
              <a:t>1/11/2024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9146801-D045-4465-910D-2B533F4EBEBA}" type="slidenum">
              <a:rPr lang="el-GR" smtClean="0"/>
              <a:t>‹#›</a:t>
            </a:fld>
            <a:endParaRPr lang="el-G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l-GR"/>
              <a:t>Στυλ κύριου τίτλου</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E09BC21F-F375-4890-ADCC-F60906052DB3}" type="datetimeFigureOut">
              <a:rPr lang="el-GR" smtClean="0"/>
              <a:t>1/11/2024</a:t>
            </a:fld>
            <a:endParaRPr lang="el-G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C9146801-D045-4465-910D-2B533F4EBEBA}" type="slidenum">
              <a:rPr lang="el-GR" smtClean="0"/>
              <a:t>‹#›</a:t>
            </a:fld>
            <a:endParaRPr lang="el-G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georga@eds.uoa.gr" TargetMode="External"/><Relationship Id="rId2" Type="http://schemas.openxmlformats.org/officeDocument/2006/relationships/hyperlink" Target="mailto:zsmyrnaiou@eds.uoa.g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drive.google.com/file/d/1uacGWWdAStpTNfPoOpNSgJSGV2qRolV-/view?usp=sharing"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052736"/>
            <a:ext cx="7772400" cy="1470025"/>
          </a:xfrm>
        </p:spPr>
        <p:txBody>
          <a:bodyPr>
            <a:noAutofit/>
          </a:bodyPr>
          <a:lstStyle/>
          <a:p>
            <a:pPr algn="ctr"/>
            <a:r>
              <a:rPr lang="el-GR" sz="2800" dirty="0"/>
              <a:t>Γνωστικη </a:t>
            </a:r>
            <a:r>
              <a:rPr lang="el-GR" sz="2800" dirty="0" err="1"/>
              <a:t>εξελιξη</a:t>
            </a:r>
            <a:r>
              <a:rPr lang="el-GR" sz="2800" dirty="0"/>
              <a:t> και </a:t>
            </a:r>
            <a:r>
              <a:rPr lang="el-GR" sz="2800" dirty="0" err="1"/>
              <a:t>θεωριεσ</a:t>
            </a:r>
            <a:r>
              <a:rPr lang="el-GR" sz="2800" dirty="0"/>
              <a:t> </a:t>
            </a:r>
            <a:r>
              <a:rPr lang="el-GR" sz="2800" dirty="0" err="1"/>
              <a:t>εννοιολογικησ</a:t>
            </a:r>
            <a:r>
              <a:rPr lang="el-GR" sz="2800" dirty="0"/>
              <a:t> </a:t>
            </a:r>
            <a:r>
              <a:rPr lang="el-GR" sz="2800" dirty="0" err="1"/>
              <a:t>αλλαγησ</a:t>
            </a:r>
            <a:endParaRPr lang="el-GR" sz="2800" dirty="0"/>
          </a:p>
        </p:txBody>
      </p:sp>
      <p:sp>
        <p:nvSpPr>
          <p:cNvPr id="3" name="Υπότιτλος 2"/>
          <p:cNvSpPr>
            <a:spLocks noGrp="1"/>
          </p:cNvSpPr>
          <p:nvPr>
            <p:ph type="subTitle" idx="1"/>
          </p:nvPr>
        </p:nvSpPr>
        <p:spPr>
          <a:xfrm>
            <a:off x="899592" y="2996952"/>
            <a:ext cx="7772400" cy="3168352"/>
          </a:xfrm>
        </p:spPr>
        <p:txBody>
          <a:bodyPr>
            <a:normAutofit fontScale="77500" lnSpcReduction="20000"/>
          </a:bodyPr>
          <a:lstStyle/>
          <a:p>
            <a:pPr algn="r"/>
            <a:endParaRPr lang="en-US" dirty="0"/>
          </a:p>
          <a:p>
            <a:pPr algn="r"/>
            <a:r>
              <a:rPr lang="el-GR" dirty="0"/>
              <a:t>Ζ. </a:t>
            </a:r>
            <a:r>
              <a:rPr lang="el-GR" dirty="0" err="1"/>
              <a:t>Σμυρναιου</a:t>
            </a:r>
            <a:endParaRPr lang="el-GR" dirty="0"/>
          </a:p>
          <a:p>
            <a:pPr algn="r"/>
            <a:r>
              <a:rPr lang="el-GR" dirty="0" err="1"/>
              <a:t>Αναπλ</a:t>
            </a:r>
            <a:r>
              <a:rPr lang="el-GR" dirty="0"/>
              <a:t>. </a:t>
            </a:r>
            <a:r>
              <a:rPr lang="el-GR" dirty="0" err="1"/>
              <a:t>Καθηγητρια</a:t>
            </a:r>
            <a:endParaRPr lang="en-US" dirty="0"/>
          </a:p>
          <a:p>
            <a:pPr algn="r"/>
            <a:r>
              <a:rPr lang="en-US" dirty="0">
                <a:hlinkClick r:id="rId2"/>
              </a:rPr>
              <a:t>zsmyrnaiou@eds.uoa.gr</a:t>
            </a:r>
            <a:endParaRPr lang="en-US" dirty="0"/>
          </a:p>
          <a:p>
            <a:pPr algn="r"/>
            <a:endParaRPr lang="el-GR" dirty="0"/>
          </a:p>
          <a:p>
            <a:pPr algn="r"/>
            <a:r>
              <a:rPr lang="el-GR" dirty="0"/>
              <a:t>ΓΕΩΡΓΑΚΟΠΟΥΛΟΥ ΕΛΕΝΗ, ΔΙΔΑΚΤΟΡΑΣ</a:t>
            </a:r>
            <a:r>
              <a:rPr lang="en-US" dirty="0"/>
              <a:t> </a:t>
            </a:r>
            <a:r>
              <a:rPr lang="el-GR" dirty="0"/>
              <a:t>στις </a:t>
            </a:r>
            <a:r>
              <a:rPr lang="el-GR" dirty="0" err="1"/>
              <a:t>Επιστημες</a:t>
            </a:r>
            <a:r>
              <a:rPr lang="el-GR" dirty="0"/>
              <a:t> </a:t>
            </a:r>
            <a:r>
              <a:rPr lang="el-GR" dirty="0" err="1"/>
              <a:t>Εκπαιδευσης</a:t>
            </a:r>
            <a:r>
              <a:rPr lang="el-GR" dirty="0"/>
              <a:t>, </a:t>
            </a:r>
            <a:r>
              <a:rPr lang="el-GR" dirty="0" err="1"/>
              <a:t>Αγωγης</a:t>
            </a:r>
            <a:r>
              <a:rPr lang="el-GR" dirty="0"/>
              <a:t> και </a:t>
            </a:r>
            <a:r>
              <a:rPr lang="el-GR" dirty="0" err="1"/>
              <a:t>Διδακτικης</a:t>
            </a:r>
            <a:r>
              <a:rPr lang="en-US" dirty="0"/>
              <a:t>, </a:t>
            </a:r>
            <a:r>
              <a:rPr lang="el-GR" dirty="0" err="1"/>
              <a:t>Ερευνητρια</a:t>
            </a:r>
            <a:r>
              <a:rPr lang="el-GR" dirty="0"/>
              <a:t> στο</a:t>
            </a:r>
            <a:r>
              <a:rPr lang="en-US" dirty="0"/>
              <a:t> </a:t>
            </a:r>
            <a:r>
              <a:rPr lang="el-GR" dirty="0" err="1"/>
              <a:t>παιδαγωγικο</a:t>
            </a:r>
            <a:r>
              <a:rPr lang="el-GR" dirty="0"/>
              <a:t> </a:t>
            </a:r>
            <a:r>
              <a:rPr lang="el-GR" dirty="0" err="1"/>
              <a:t>τμημα</a:t>
            </a:r>
            <a:r>
              <a:rPr lang="el-GR" dirty="0"/>
              <a:t> </a:t>
            </a:r>
            <a:r>
              <a:rPr lang="el-GR" dirty="0" err="1"/>
              <a:t>δευτεροβαθμιασ</a:t>
            </a:r>
            <a:r>
              <a:rPr lang="el-GR" dirty="0"/>
              <a:t> </a:t>
            </a:r>
            <a:r>
              <a:rPr lang="el-GR" dirty="0" err="1"/>
              <a:t>εκπαιδευσησ</a:t>
            </a:r>
            <a:r>
              <a:rPr lang="el-GR" dirty="0"/>
              <a:t>, </a:t>
            </a:r>
            <a:r>
              <a:rPr lang="el-GR" dirty="0" err="1"/>
              <a:t>Εθνικο</a:t>
            </a:r>
            <a:r>
              <a:rPr lang="el-GR" dirty="0"/>
              <a:t> </a:t>
            </a:r>
            <a:r>
              <a:rPr lang="el-GR" dirty="0" err="1"/>
              <a:t>Καποδιστριακο</a:t>
            </a:r>
            <a:r>
              <a:rPr lang="el-GR" dirty="0"/>
              <a:t> </a:t>
            </a:r>
            <a:r>
              <a:rPr lang="el-GR" dirty="0" err="1"/>
              <a:t>Πανεπιστημιο</a:t>
            </a:r>
            <a:r>
              <a:rPr lang="el-GR" dirty="0"/>
              <a:t> </a:t>
            </a:r>
            <a:r>
              <a:rPr lang="el-GR" dirty="0" err="1"/>
              <a:t>Αθηνων</a:t>
            </a:r>
            <a:r>
              <a:rPr lang="el-GR" dirty="0"/>
              <a:t>, </a:t>
            </a:r>
            <a:r>
              <a:rPr lang="el-GR" dirty="0" err="1"/>
              <a:t>υποτροφοσ</a:t>
            </a:r>
            <a:r>
              <a:rPr lang="el-GR" dirty="0"/>
              <a:t> </a:t>
            </a:r>
            <a:r>
              <a:rPr lang="el-GR" dirty="0" err="1"/>
              <a:t>ικυ</a:t>
            </a:r>
            <a:endParaRPr lang="el-GR" dirty="0"/>
          </a:p>
          <a:p>
            <a:pPr algn="r"/>
            <a:r>
              <a:rPr lang="en-US" dirty="0">
                <a:hlinkClick r:id="rId3"/>
              </a:rPr>
              <a:t>egeorga@eds.uoa.gr</a:t>
            </a:r>
            <a:endParaRPr lang="en-US" dirty="0"/>
          </a:p>
          <a:p>
            <a:pPr algn="r"/>
            <a:endParaRPr lang="el-GR" dirty="0"/>
          </a:p>
        </p:txBody>
      </p:sp>
      <p:pic>
        <p:nvPicPr>
          <p:cNvPr id="6" name="Picture 5">
            <a:extLst>
              <a:ext uri="{FF2B5EF4-FFF2-40B4-BE49-F238E27FC236}">
                <a16:creationId xmlns:a16="http://schemas.microsoft.com/office/drawing/2014/main" id="{73B01771-7645-4CB2-9684-39893B3C0B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040355"/>
            <a:ext cx="2088232" cy="817240"/>
          </a:xfrm>
          <a:prstGeom prst="rect">
            <a:avLst/>
          </a:prstGeom>
        </p:spPr>
      </p:pic>
    </p:spTree>
    <p:extLst>
      <p:ext uri="{BB962C8B-B14F-4D97-AF65-F5344CB8AC3E}">
        <p14:creationId xmlns:p14="http://schemas.microsoft.com/office/powerpoint/2010/main" val="671208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44624"/>
            <a:ext cx="7272808" cy="1008112"/>
          </a:xfrm>
        </p:spPr>
        <p:txBody>
          <a:bodyPr>
            <a:normAutofit/>
          </a:bodyPr>
          <a:lstStyle/>
          <a:p>
            <a:pPr algn="ctr"/>
            <a:r>
              <a:rPr lang="el-GR" sz="2000" dirty="0" err="1"/>
              <a:t>Αναπαραστασιακα</a:t>
            </a:r>
            <a:r>
              <a:rPr lang="el-GR" sz="2000" dirty="0"/>
              <a:t> </a:t>
            </a:r>
            <a:r>
              <a:rPr lang="el-GR" sz="2000" dirty="0" err="1"/>
              <a:t>συστηματα</a:t>
            </a: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404866" y="905232"/>
            <a:ext cx="7920880" cy="2739211"/>
          </a:xfrm>
          <a:prstGeom prst="rect">
            <a:avLst/>
          </a:prstGeom>
          <a:noFill/>
        </p:spPr>
        <p:txBody>
          <a:bodyPr wrap="square">
            <a:spAutoFit/>
          </a:bodyPr>
          <a:lstStyle/>
          <a:p>
            <a:pPr algn="just"/>
            <a:endParaRPr lang="el-GR" sz="1400" dirty="0"/>
          </a:p>
          <a:p>
            <a:pPr marL="285750" indent="-285750" algn="just">
              <a:buFont typeface="Arial" panose="020B0604020202020204" pitchFamily="34" charset="0"/>
              <a:buChar char="•"/>
            </a:pPr>
            <a:r>
              <a:rPr lang="el-GR" sz="1400" b="1" dirty="0"/>
              <a:t>ΕΙΔΗ ΑΝΑΠΑΡΑΣΤΑΣΙΑΚΩΝ ΣΥΣΤΗΜΑΤΩΝ</a:t>
            </a:r>
          </a:p>
          <a:p>
            <a:pPr algn="just"/>
            <a:endParaRPr lang="el-GR" sz="1400" b="1" dirty="0"/>
          </a:p>
          <a:p>
            <a:pPr marL="342900" indent="-342900" algn="just">
              <a:buFont typeface="+mj-lt"/>
              <a:buAutoNum type="arabicPeriod"/>
            </a:pPr>
            <a:r>
              <a:rPr lang="el-GR" sz="1400" b="1" dirty="0"/>
              <a:t>Η Λεκτική Αναπαράσταση/ Προτασιακή (λεκτική περιγραφή περιβάλλοντος)</a:t>
            </a:r>
          </a:p>
          <a:p>
            <a:pPr marL="342900" indent="-342900" algn="just">
              <a:buFont typeface="+mj-lt"/>
              <a:buAutoNum type="arabicPeriod"/>
            </a:pPr>
            <a:r>
              <a:rPr lang="el-GR" sz="1400" b="1" dirty="0"/>
              <a:t>Η Οπτική Αναπαράσταση</a:t>
            </a:r>
          </a:p>
          <a:p>
            <a:pPr marL="342900" indent="-342900" algn="just">
              <a:buFont typeface="+mj-lt"/>
              <a:buAutoNum type="arabicPeriod"/>
            </a:pPr>
            <a:r>
              <a:rPr lang="el-GR" sz="1400" b="1" dirty="0"/>
              <a:t>Η Κιναισθητική Αναπαράσταση</a:t>
            </a:r>
          </a:p>
          <a:p>
            <a:pPr marL="342900" indent="-342900" algn="just">
              <a:buFont typeface="+mj-lt"/>
              <a:buAutoNum type="arabicPeriod"/>
            </a:pPr>
            <a:r>
              <a:rPr lang="el-GR" sz="1400" b="1" dirty="0"/>
              <a:t>Η μοντελοποίηση</a:t>
            </a:r>
            <a:endParaRPr lang="en-US" sz="1400" b="1" dirty="0"/>
          </a:p>
          <a:p>
            <a:pPr marL="342900" indent="-342900" algn="just">
              <a:buFont typeface="+mj-lt"/>
              <a:buAutoNum type="arabicPeriod"/>
            </a:pPr>
            <a:r>
              <a:rPr lang="el-GR" sz="1400" b="1" dirty="0"/>
              <a:t>Αναλογίες (αφορούν εσωτερικές εικόνες του περιβάλλοντος)</a:t>
            </a:r>
          </a:p>
          <a:p>
            <a:pPr algn="just"/>
            <a:endParaRPr lang="el-GR" sz="1400" b="1" dirty="0"/>
          </a:p>
          <a:p>
            <a:pPr algn="just"/>
            <a:endParaRPr lang="el-GR" sz="1400" b="1" dirty="0"/>
          </a:p>
          <a:p>
            <a:br>
              <a:rPr lang="el-GR" sz="1400" b="1" dirty="0"/>
            </a:br>
            <a:endParaRPr lang="en-US" b="1" dirty="0"/>
          </a:p>
        </p:txBody>
      </p:sp>
      <p:graphicFrame>
        <p:nvGraphicFramePr>
          <p:cNvPr id="3" name="Table 4">
            <a:extLst>
              <a:ext uri="{FF2B5EF4-FFF2-40B4-BE49-F238E27FC236}">
                <a16:creationId xmlns:a16="http://schemas.microsoft.com/office/drawing/2014/main" id="{02BEDCC1-064D-4D21-8C72-F762B88CBE9B}"/>
              </a:ext>
            </a:extLst>
          </p:cNvPr>
          <p:cNvGraphicFramePr>
            <a:graphicFrameLocks noGrp="1"/>
          </p:cNvGraphicFramePr>
          <p:nvPr/>
        </p:nvGraphicFramePr>
        <p:xfrm>
          <a:off x="282352" y="2834640"/>
          <a:ext cx="8424936" cy="3776114"/>
        </p:xfrm>
        <a:graphic>
          <a:graphicData uri="http://schemas.openxmlformats.org/drawingml/2006/table">
            <a:tbl>
              <a:tblPr firstRow="1" bandRow="1">
                <a:tableStyleId>{5940675A-B579-460E-94D1-54222C63F5DA}</a:tableStyleId>
              </a:tblPr>
              <a:tblGrid>
                <a:gridCol w="4289648">
                  <a:extLst>
                    <a:ext uri="{9D8B030D-6E8A-4147-A177-3AD203B41FA5}">
                      <a16:colId xmlns:a16="http://schemas.microsoft.com/office/drawing/2014/main" val="2868129214"/>
                    </a:ext>
                  </a:extLst>
                </a:gridCol>
                <a:gridCol w="4135288">
                  <a:extLst>
                    <a:ext uri="{9D8B030D-6E8A-4147-A177-3AD203B41FA5}">
                      <a16:colId xmlns:a16="http://schemas.microsoft.com/office/drawing/2014/main" val="2126159469"/>
                    </a:ext>
                  </a:extLst>
                </a:gridCol>
              </a:tblGrid>
              <a:tr h="425502">
                <a:tc>
                  <a:txBody>
                    <a:bodyPr/>
                    <a:lstStyle/>
                    <a:p>
                      <a:r>
                        <a:rPr lang="el-GR" sz="1200" b="1" dirty="0"/>
                        <a:t>Εξωτερικές αναπαραστάσεις</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dirty="0"/>
                        <a:t>Εσωτερικές αναπαραστάσεις</a:t>
                      </a:r>
                    </a:p>
                    <a:p>
                      <a:endParaRPr lang="en-US" sz="1200" dirty="0"/>
                    </a:p>
                  </a:txBody>
                  <a:tcPr/>
                </a:tc>
                <a:extLst>
                  <a:ext uri="{0D108BD9-81ED-4DB2-BD59-A6C34878D82A}">
                    <a16:rowId xmlns:a16="http://schemas.microsoft.com/office/drawing/2014/main" val="2774596285"/>
                  </a:ext>
                </a:extLst>
              </a:tr>
              <a:tr h="3318914">
                <a:tc>
                  <a:txBody>
                    <a:bodyPr/>
                    <a:lstStyle/>
                    <a:p>
                      <a:r>
                        <a:rPr lang="el-GR" sz="1200" b="1" dirty="0"/>
                        <a:t>– Κείμενα</a:t>
                      </a:r>
                    </a:p>
                    <a:p>
                      <a:pPr algn="just"/>
                      <a:r>
                        <a:rPr lang="el-GR" sz="1200" b="1" dirty="0"/>
                        <a:t>– Μαθηματικά σύμβολα</a:t>
                      </a:r>
                    </a:p>
                    <a:p>
                      <a:pPr algn="just"/>
                      <a:r>
                        <a:rPr lang="el-GR" sz="1200" b="1" dirty="0"/>
                        <a:t>– Ειδικές γλώσσες (πχ. κώδικας προγραμματισμού)</a:t>
                      </a:r>
                    </a:p>
                    <a:p>
                      <a:pPr algn="just"/>
                      <a:r>
                        <a:rPr lang="el-GR" sz="1200" b="1" dirty="0"/>
                        <a:t>– Εικόνες</a:t>
                      </a:r>
                    </a:p>
                    <a:p>
                      <a:pPr algn="just"/>
                      <a:r>
                        <a:rPr lang="el-GR" sz="1200" b="1" dirty="0"/>
                        <a:t>– Διαγράμματα</a:t>
                      </a:r>
                    </a:p>
                    <a:p>
                      <a:pPr algn="just"/>
                      <a:r>
                        <a:rPr lang="el-GR" sz="1200" b="1" dirty="0"/>
                        <a:t>– Γραφικές παραστάσεις</a:t>
                      </a:r>
                    </a:p>
                    <a:p>
                      <a:pPr algn="just"/>
                      <a:r>
                        <a:rPr lang="el-GR" sz="1200" b="1" dirty="0"/>
                        <a:t>– Ήχοι</a:t>
                      </a:r>
                    </a:p>
                    <a:p>
                      <a:pPr marL="0" indent="0" algn="just">
                        <a:buFont typeface="Arial" panose="020B0604020202020204" pitchFamily="34" charset="0"/>
                        <a:buNone/>
                      </a:pPr>
                      <a:r>
                        <a:rPr lang="el-GR" sz="1200" b="1" dirty="0"/>
                        <a:t>- Αφήγηση</a:t>
                      </a:r>
                    </a:p>
                    <a:p>
                      <a:pPr marL="0" indent="0" algn="just">
                        <a:buFont typeface="Arial" panose="020B0604020202020204" pitchFamily="34" charset="0"/>
                        <a:buNone/>
                      </a:pPr>
                      <a:r>
                        <a:rPr lang="el-GR" sz="1200" b="1" dirty="0"/>
                        <a:t>- Μουσική</a:t>
                      </a:r>
                    </a:p>
                    <a:p>
                      <a:pPr marL="0" indent="0" algn="just">
                        <a:buFont typeface="Arial" panose="020B0604020202020204" pitchFamily="34" charset="0"/>
                        <a:buNone/>
                      </a:pPr>
                      <a:r>
                        <a:rPr lang="el-GR" sz="1200" b="1" dirty="0"/>
                        <a:t>- Ηχητικά σήματα</a:t>
                      </a:r>
                    </a:p>
                    <a:p>
                      <a:pPr marL="0" indent="0" algn="just">
                        <a:buFont typeface="Arial" panose="020B0604020202020204" pitchFamily="34" charset="0"/>
                        <a:buNone/>
                      </a:pPr>
                      <a:r>
                        <a:rPr lang="el-GR" sz="1200" b="1" dirty="0"/>
                        <a:t>– </a:t>
                      </a:r>
                      <a:r>
                        <a:rPr lang="el-GR" sz="1200" b="1" dirty="0" err="1"/>
                        <a:t>Σχεδιοκίνηση</a:t>
                      </a:r>
                      <a:r>
                        <a:rPr lang="el-GR" sz="1200" b="1" dirty="0"/>
                        <a:t> (</a:t>
                      </a:r>
                      <a:r>
                        <a:rPr lang="el-GR" sz="1200" b="1" dirty="0" err="1"/>
                        <a:t>animation</a:t>
                      </a:r>
                      <a:r>
                        <a:rPr lang="el-GR" sz="1200" b="1" dirty="0"/>
                        <a:t>)</a:t>
                      </a:r>
                    </a:p>
                    <a:p>
                      <a:pPr marL="0" indent="0" algn="just">
                        <a:buFont typeface="Arial" panose="020B0604020202020204" pitchFamily="34" charset="0"/>
                        <a:buNone/>
                      </a:pPr>
                      <a:r>
                        <a:rPr lang="el-GR" sz="1200" b="1" dirty="0"/>
                        <a:t>– Βίντεο</a:t>
                      </a:r>
                    </a:p>
                    <a:p>
                      <a:endParaRPr lang="en-US" sz="1200" dirty="0"/>
                    </a:p>
                  </a:txBody>
                  <a:tcPr/>
                </a:tc>
                <a:tc>
                  <a:txBody>
                    <a:bodyPr/>
                    <a:lstStyle/>
                    <a:p>
                      <a:pPr algn="just"/>
                      <a:r>
                        <a:rPr lang="el-GR" sz="1200" b="1" dirty="0"/>
                        <a:t>οι εσωτερικές αναπαραστάσεις μπορεί να είναι:</a:t>
                      </a:r>
                    </a:p>
                    <a:p>
                      <a:pPr algn="just"/>
                      <a:r>
                        <a:rPr lang="el-GR" sz="1200" b="1" dirty="0"/>
                        <a:t>(α) Προτασιακές αναπαραστάσεις (πχ. </a:t>
                      </a:r>
                      <a:r>
                        <a:rPr lang="el-GR" sz="1200" b="1" dirty="0" err="1"/>
                        <a:t>propositional</a:t>
                      </a:r>
                      <a:r>
                        <a:rPr lang="el-GR" sz="1200" b="1" dirty="0"/>
                        <a:t> </a:t>
                      </a:r>
                      <a:r>
                        <a:rPr lang="el-GR" sz="1200" b="1" dirty="0" err="1"/>
                        <a:t>network</a:t>
                      </a:r>
                      <a:r>
                        <a:rPr lang="el-GR" sz="1200" b="1" dirty="0"/>
                        <a:t>)</a:t>
                      </a:r>
                    </a:p>
                    <a:p>
                      <a:pPr algn="just"/>
                      <a:r>
                        <a:rPr lang="el-GR" sz="1200" b="0" dirty="0"/>
                        <a:t>– Αναπαραστάσεις με βάση κώδικα συμβόλων (πχ. γλώσσα)</a:t>
                      </a:r>
                    </a:p>
                    <a:p>
                      <a:pPr algn="just"/>
                      <a:r>
                        <a:rPr lang="el-GR" sz="1200" b="1" dirty="0"/>
                        <a:t>(β) Αναλογικές αναπαραστάσεις της πραγματικότητας </a:t>
                      </a:r>
                    </a:p>
                    <a:p>
                      <a:pPr marL="171450" indent="-171450" algn="just">
                        <a:buFontTx/>
                        <a:buChar char="-"/>
                      </a:pPr>
                      <a:r>
                        <a:rPr lang="el-GR" sz="1200" dirty="0"/>
                        <a:t>Απεικονιστικές αναπαραστάσεις (</a:t>
                      </a:r>
                      <a:r>
                        <a:rPr lang="el-GR" sz="1200" dirty="0" err="1"/>
                        <a:t>visual</a:t>
                      </a:r>
                      <a:r>
                        <a:rPr lang="el-GR" sz="1200" dirty="0"/>
                        <a:t>, </a:t>
                      </a:r>
                      <a:r>
                        <a:rPr lang="el-GR" sz="1200" dirty="0" err="1"/>
                        <a:t>imagery</a:t>
                      </a:r>
                      <a:r>
                        <a:rPr lang="el-GR" sz="1200" dirty="0"/>
                        <a:t> </a:t>
                      </a:r>
                      <a:r>
                        <a:rPr lang="el-GR" sz="1200" dirty="0" err="1"/>
                        <a:t>representations</a:t>
                      </a:r>
                      <a:r>
                        <a:rPr lang="el-GR" sz="1200" dirty="0"/>
                        <a:t>, Cognitive </a:t>
                      </a:r>
                      <a:r>
                        <a:rPr lang="el-GR" sz="1200" dirty="0" err="1"/>
                        <a:t>maps</a:t>
                      </a:r>
                      <a:r>
                        <a:rPr lang="el-GR" sz="1200" dirty="0"/>
                        <a:t>) παρόμοιες με χάρτη/εικόνα που αποτυπώνει χωροταξικές σχέσεις αντικειμένων </a:t>
                      </a:r>
                    </a:p>
                    <a:p>
                      <a:pPr marL="0" indent="0" algn="just">
                        <a:buFontTx/>
                        <a:buNone/>
                      </a:pPr>
                      <a:r>
                        <a:rPr lang="el-GR" sz="1200" b="1" dirty="0"/>
                        <a:t>(γ) Νοητικά μοντέλα (</a:t>
                      </a:r>
                      <a:r>
                        <a:rPr lang="el-GR" sz="1200" b="1" dirty="0" err="1"/>
                        <a:t>mental</a:t>
                      </a:r>
                      <a:r>
                        <a:rPr lang="el-GR" sz="1200" b="1" dirty="0"/>
                        <a:t> </a:t>
                      </a:r>
                      <a:r>
                        <a:rPr lang="el-GR" sz="1200" b="1" dirty="0" err="1"/>
                        <a:t>models</a:t>
                      </a:r>
                      <a:r>
                        <a:rPr lang="el-GR" sz="1200" b="1" dirty="0"/>
                        <a:t>) </a:t>
                      </a:r>
                    </a:p>
                    <a:p>
                      <a:pPr marL="0" indent="0" algn="just">
                        <a:buFontTx/>
                        <a:buNone/>
                      </a:pPr>
                      <a:r>
                        <a:rPr lang="el-GR" sz="1200" dirty="0"/>
                        <a:t>– Μια αφηρημένη δομή της πραγματικότητας που δομεί και προσομοιώνει ο ανθρώπινος νους με βάση τα εξωτερικά ερεθίσματα και τις προηγούμενες εμπειρίες</a:t>
                      </a:r>
                      <a:endParaRPr lang="en-US" sz="1200" b="1" dirty="0"/>
                    </a:p>
                    <a:p>
                      <a:endParaRPr lang="en-US" sz="1200" dirty="0"/>
                    </a:p>
                  </a:txBody>
                  <a:tcPr/>
                </a:tc>
                <a:extLst>
                  <a:ext uri="{0D108BD9-81ED-4DB2-BD59-A6C34878D82A}">
                    <a16:rowId xmlns:a16="http://schemas.microsoft.com/office/drawing/2014/main" val="426712661"/>
                  </a:ext>
                </a:extLst>
              </a:tr>
            </a:tbl>
          </a:graphicData>
        </a:graphic>
      </p:graphicFrame>
    </p:spTree>
    <p:extLst>
      <p:ext uri="{BB962C8B-B14F-4D97-AF65-F5344CB8AC3E}">
        <p14:creationId xmlns:p14="http://schemas.microsoft.com/office/powerpoint/2010/main" val="2778662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755576" y="-603448"/>
            <a:ext cx="7272808" cy="1371600"/>
          </a:xfrm>
        </p:spPr>
        <p:txBody>
          <a:bodyPr>
            <a:normAutofit/>
          </a:bodyPr>
          <a:lstStyle/>
          <a:p>
            <a:pPr algn="ctr"/>
            <a:r>
              <a:rPr lang="el-GR" sz="2000" dirty="0"/>
              <a:t>ΣΥΣΤΗΜΑΤΑ ΑΝΑΠΑΡΑΣΤΑΣΗΣ</a:t>
            </a: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431540" y="980728"/>
            <a:ext cx="7920880" cy="5047536"/>
          </a:xfrm>
          <a:prstGeom prst="rect">
            <a:avLst/>
          </a:prstGeom>
          <a:noFill/>
        </p:spPr>
        <p:txBody>
          <a:bodyPr wrap="square">
            <a:spAutoFit/>
          </a:bodyPr>
          <a:lstStyle/>
          <a:p>
            <a:pPr marL="285750" indent="-285750" algn="just">
              <a:buFont typeface="Arial" panose="020B0604020202020204" pitchFamily="34" charset="0"/>
              <a:buChar char="•"/>
            </a:pPr>
            <a:r>
              <a:rPr lang="el-GR" sz="1400" dirty="0"/>
              <a:t>Για τον Goldin (1996, 2000, 2002) τα αναπαραστασιακά συστήματα μπορούν να αναπτύσσονται και να εξελίσσονται βάσει τριών σταδίων: </a:t>
            </a:r>
          </a:p>
          <a:p>
            <a:pPr marL="285750" indent="-285750" algn="just">
              <a:buFont typeface="Arial" panose="020B0604020202020204" pitchFamily="34" charset="0"/>
              <a:buChar char="•"/>
            </a:pPr>
            <a:endParaRPr lang="el-GR" sz="1400" dirty="0"/>
          </a:p>
          <a:p>
            <a:pPr algn="just"/>
            <a:r>
              <a:rPr lang="el-GR" sz="1400" b="1" dirty="0"/>
              <a:t>α) το στάδιο δημιουργίας (</a:t>
            </a:r>
            <a:r>
              <a:rPr lang="el-GR" sz="1400" b="1" dirty="0" err="1"/>
              <a:t>inventive</a:t>
            </a:r>
            <a:r>
              <a:rPr lang="el-GR" sz="1400" b="1" dirty="0"/>
              <a:t>- </a:t>
            </a:r>
            <a:r>
              <a:rPr lang="el-GR" sz="1400" b="1" dirty="0" err="1"/>
              <a:t>semiotic</a:t>
            </a:r>
            <a:r>
              <a:rPr lang="el-GR" sz="1400" b="1" dirty="0"/>
              <a:t> </a:t>
            </a:r>
            <a:r>
              <a:rPr lang="el-GR" sz="1400" b="1" dirty="0" err="1"/>
              <a:t>stage</a:t>
            </a:r>
            <a:r>
              <a:rPr lang="el-GR" sz="1400" b="1" dirty="0"/>
              <a:t>). </a:t>
            </a:r>
            <a:r>
              <a:rPr lang="el-GR" sz="1400" dirty="0"/>
              <a:t>Στο πρώτο στάδιο δημιουργούνται </a:t>
            </a:r>
            <a:r>
              <a:rPr lang="el-GR" sz="1400" b="1" dirty="0"/>
              <a:t>εσωτερικά ή ασυνείδητα πολιτισμικά προσδιοριζόμενοι νέοι χαρακτήρες </a:t>
            </a:r>
            <a:r>
              <a:rPr lang="el-GR" sz="1400" dirty="0"/>
              <a:t>για να συμβολίσουν πτυχές προηγούμενων αναπαραστασιακών συστημάτων. Αυτό το στάδιο συμβολοποίησης ονομάζεται σημειωτικό και τα προηγούμενα νοητικά δομήματα χρησιμεύουν ως μια σημασιολογική βάση για νέα σχήματα. Σε αυτό το στάδιο δημιουργούνται τα νέα αναπαραστασιακά σχήματα, τα οποία όμως δεν έχουν συμβολοποιηθεί. </a:t>
            </a:r>
          </a:p>
          <a:p>
            <a:pPr algn="just"/>
            <a:endParaRPr lang="el-GR" sz="1400" dirty="0"/>
          </a:p>
          <a:p>
            <a:pPr algn="just"/>
            <a:r>
              <a:rPr lang="el-GR" sz="1400" b="1" dirty="0"/>
              <a:t> β) το στάδιο της δομικής ανάπτυξης (a </a:t>
            </a:r>
            <a:r>
              <a:rPr lang="el-GR" sz="1400" b="1" dirty="0" err="1"/>
              <a:t>period</a:t>
            </a:r>
            <a:r>
              <a:rPr lang="el-GR" sz="1400" b="1" dirty="0"/>
              <a:t> of </a:t>
            </a:r>
            <a:r>
              <a:rPr lang="el-GR" sz="1400" b="1" dirty="0" err="1"/>
              <a:t>structural</a:t>
            </a:r>
            <a:r>
              <a:rPr lang="el-GR" sz="1400" b="1" dirty="0"/>
              <a:t> development). </a:t>
            </a:r>
            <a:r>
              <a:rPr lang="el-GR" sz="1400" dirty="0"/>
              <a:t>Κατά το στάδιο της δομικής ανάπτυξης ενός νέου αναπαραστασιακού συστήματος </a:t>
            </a:r>
            <a:r>
              <a:rPr lang="el-GR" sz="1400" b="1" dirty="0"/>
              <a:t>η κατασκευή των νέων γνωστικών θεμάτων βασίζεται στο προηγούμενο στάδιο. Η νέα σύνταξη περιλαμβάνει τις παλιές νοητικές έννοιες και τις νέες αναπαραστάσεις οι οποίες στο στάδιο αυτό θα συμβολοποιηθούν. </a:t>
            </a:r>
            <a:r>
              <a:rPr lang="el-GR" sz="1400" dirty="0"/>
              <a:t>Κατά τη διάρκεια της γνωστικής ανάπτυξης η ένωση παλαιών και νέων εννοιών/ θεμάτων/ δομημάτων θα οδηγήσει στη συγκρότηση ενός ενιαίου πια γνωστικού πεδίου. </a:t>
            </a:r>
          </a:p>
          <a:p>
            <a:pPr marL="285750" indent="-285750" algn="just">
              <a:buFont typeface="Arial" panose="020B0604020202020204" pitchFamily="34" charset="0"/>
              <a:buChar char="•"/>
            </a:pPr>
            <a:endParaRPr lang="el-GR" sz="1400" dirty="0"/>
          </a:p>
          <a:p>
            <a:pPr algn="just"/>
            <a:r>
              <a:rPr lang="el-GR" sz="1400" b="1" dirty="0"/>
              <a:t>γ) το στάδιο της αυτονόμησης (</a:t>
            </a:r>
            <a:r>
              <a:rPr lang="el-GR" sz="1400" b="1" dirty="0" err="1"/>
              <a:t>an</a:t>
            </a:r>
            <a:r>
              <a:rPr lang="el-GR" sz="1400" b="1" dirty="0"/>
              <a:t> </a:t>
            </a:r>
            <a:r>
              <a:rPr lang="el-GR" sz="1400" b="1" dirty="0" err="1"/>
              <a:t>autonomous</a:t>
            </a:r>
            <a:r>
              <a:rPr lang="el-GR" sz="1400" b="1" dirty="0"/>
              <a:t> </a:t>
            </a:r>
            <a:r>
              <a:rPr lang="el-GR" sz="1400" b="1" dirty="0" err="1"/>
              <a:t>stage</a:t>
            </a:r>
            <a:r>
              <a:rPr lang="el-GR" sz="1400" b="1" dirty="0"/>
              <a:t>). </a:t>
            </a:r>
            <a:r>
              <a:rPr lang="el-GR" sz="1400" dirty="0"/>
              <a:t>Στο στάδιο της αυτονόμησης </a:t>
            </a:r>
            <a:r>
              <a:rPr lang="el-GR" sz="1400" b="1" dirty="0"/>
              <a:t>το νέο γνωστικό σύστημα εμπλουτίζεται, διαφοροποιείται από τις προϋπάρχουσες γνώσεις και δομεί συμβολικές σχέσεις με άλλα σημειωτικά συστήματα. </a:t>
            </a:r>
            <a:r>
              <a:rPr lang="el-GR" sz="1400" dirty="0"/>
              <a:t>Αυτό επιβεβαιώνει το γεγονός ότι η γνώση οικοδομείται μέσω πολλαπλών σημειωτικών συστημάτων. Σε αυτό το στάδιο συντελείται και η γενίκευση του γνωστικού πεδίου και γίνεται η μεταφορά της γνώσης/ δεξιότητας/ ικανότητας σε άλλους γνωστικούς τομείς. </a:t>
            </a:r>
            <a:endParaRPr lang="en-US" sz="1400" dirty="0"/>
          </a:p>
        </p:txBody>
      </p:sp>
    </p:spTree>
    <p:extLst>
      <p:ext uri="{BB962C8B-B14F-4D97-AF65-F5344CB8AC3E}">
        <p14:creationId xmlns:p14="http://schemas.microsoft.com/office/powerpoint/2010/main" val="1922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a:extLst>
              <a:ext uri="{FF2B5EF4-FFF2-40B4-BE49-F238E27FC236}">
                <a16:creationId xmlns:a16="http://schemas.microsoft.com/office/drawing/2014/main" id="{ED2F5393-91A3-4102-A584-E902285C507A}"/>
              </a:ext>
            </a:extLst>
          </p:cNvPr>
          <p:cNvSpPr>
            <a:spLocks noGrp="1"/>
          </p:cNvSpPr>
          <p:nvPr>
            <p:ph type="title" idx="4294967295"/>
          </p:nvPr>
        </p:nvSpPr>
        <p:spPr>
          <a:xfrm>
            <a:off x="0" y="1131094"/>
            <a:ext cx="7886700" cy="994172"/>
          </a:xfrm>
        </p:spPr>
        <p:txBody>
          <a:bodyPr/>
          <a:lstStyle/>
          <a:p>
            <a:r>
              <a:rPr lang="en-US" dirty="0"/>
              <a:t>Project analysis slide 4</a:t>
            </a:r>
          </a:p>
        </p:txBody>
      </p:sp>
      <p:cxnSp>
        <p:nvCxnSpPr>
          <p:cNvPr id="8" name="Straight Connector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6079332" y="1249424"/>
            <a:ext cx="3064669"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4E3F5479-058B-4FA8-92E9-18CAB8CDC5C5}"/>
              </a:ext>
            </a:extLst>
          </p:cNvPr>
          <p:cNvSpPr txBox="1">
            <a:spLocks/>
          </p:cNvSpPr>
          <p:nvPr/>
        </p:nvSpPr>
        <p:spPr>
          <a:xfrm>
            <a:off x="171450" y="1000126"/>
            <a:ext cx="8801100" cy="2492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1800" b="1" dirty="0">
                <a:solidFill>
                  <a:schemeClr val="tx1">
                    <a:lumMod val="75000"/>
                    <a:lumOff val="25000"/>
                  </a:schemeClr>
                </a:solidFill>
              </a:rPr>
              <a:t>Αναπαραστασιακά Συστήματα</a:t>
            </a:r>
            <a:endParaRPr lang="en-US" sz="1800" dirty="0">
              <a:solidFill>
                <a:schemeClr val="tx1">
                  <a:lumMod val="75000"/>
                  <a:lumOff val="25000"/>
                </a:schemeClr>
              </a:solidFill>
            </a:endParaRPr>
          </a:p>
        </p:txBody>
      </p:sp>
      <p:cxnSp>
        <p:nvCxnSpPr>
          <p:cNvPr id="14" name="Straight Connector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1249424"/>
            <a:ext cx="3064669"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3FAD125B-9A3B-49A4-B9EC-C8A6D3CF9CBF}"/>
              </a:ext>
              <a:ext uri="{C183D7F6-B498-43B3-948B-1728B52AA6E4}">
                <adec:decorative xmlns:adec="http://schemas.microsoft.com/office/drawing/2017/decorative" val="1"/>
              </a:ext>
            </a:extLst>
          </p:cNvPr>
          <p:cNvSpPr/>
          <p:nvPr/>
        </p:nvSpPr>
        <p:spPr>
          <a:xfrm>
            <a:off x="-20524" y="2344045"/>
            <a:ext cx="2667667" cy="3028281"/>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b="1" dirty="0">
                <a:solidFill>
                  <a:schemeClr val="tx1"/>
                </a:solidFill>
              </a:rPr>
              <a:t>εσωτερικά ή ασυνείδητα πολιτισμικά προσδιοριζόμενοι νέοι χαρακτήρες</a:t>
            </a:r>
          </a:p>
          <a:p>
            <a:pPr algn="ctr"/>
            <a:r>
              <a:rPr lang="el-GR" sz="1000" b="1" dirty="0">
                <a:solidFill>
                  <a:schemeClr val="tx1"/>
                </a:solidFill>
              </a:rPr>
              <a:t>Δημιουργούνται τα νέα αναπαραστασιακά σχήματα, τα οποία όμως δεν έχουν συμβολοποιηθεί</a:t>
            </a:r>
          </a:p>
        </p:txBody>
      </p:sp>
      <p:sp>
        <p:nvSpPr>
          <p:cNvPr id="42" name="Oval 41">
            <a:extLst>
              <a:ext uri="{FF2B5EF4-FFF2-40B4-BE49-F238E27FC236}">
                <a16:creationId xmlns:a16="http://schemas.microsoft.com/office/drawing/2014/main" id="{233E4AB5-6FC1-4454-9421-850EF5A4ADF3}"/>
              </a:ext>
              <a:ext uri="{C183D7F6-B498-43B3-948B-1728B52AA6E4}">
                <adec:decorative xmlns:adec="http://schemas.microsoft.com/office/drawing/2017/decorative" val="1"/>
              </a:ext>
            </a:extLst>
          </p:cNvPr>
          <p:cNvSpPr/>
          <p:nvPr/>
        </p:nvSpPr>
        <p:spPr>
          <a:xfrm>
            <a:off x="3136186" y="2311075"/>
            <a:ext cx="2904380" cy="2851845"/>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000" b="1" dirty="0">
                <a:solidFill>
                  <a:schemeClr val="tx1"/>
                </a:solidFill>
              </a:rPr>
              <a:t>Η κατασκευή των νέων γνωστικών θεμάτων.</a:t>
            </a:r>
          </a:p>
          <a:p>
            <a:pPr algn="ctr"/>
            <a:endParaRPr lang="el-GR" sz="1000" b="1" dirty="0">
              <a:solidFill>
                <a:schemeClr val="tx1"/>
              </a:solidFill>
            </a:endParaRPr>
          </a:p>
          <a:p>
            <a:pPr algn="ctr"/>
            <a:r>
              <a:rPr lang="el-GR" sz="1000" b="1" dirty="0">
                <a:solidFill>
                  <a:schemeClr val="tx1"/>
                </a:solidFill>
              </a:rPr>
              <a:t> Η νέα σύνταξη περιλαμβάνει τις παλιές νοητικές έννοιες και τις νέες αναπαραστάσεις οι οποίες στο στάδιο αυτό θα συμβολοποιηθούν</a:t>
            </a:r>
            <a:endParaRPr lang="en-US" sz="1000" b="1" dirty="0">
              <a:solidFill>
                <a:schemeClr val="tx1"/>
              </a:solidFill>
            </a:endParaRPr>
          </a:p>
        </p:txBody>
      </p:sp>
      <p:sp>
        <p:nvSpPr>
          <p:cNvPr id="73" name="Oval 72">
            <a:extLst>
              <a:ext uri="{FF2B5EF4-FFF2-40B4-BE49-F238E27FC236}">
                <a16:creationId xmlns:a16="http://schemas.microsoft.com/office/drawing/2014/main" id="{40123448-0B37-4226-B26C-A3081E6142FF}"/>
              </a:ext>
              <a:ext uri="{C183D7F6-B498-43B3-948B-1728B52AA6E4}">
                <adec:decorative xmlns:adec="http://schemas.microsoft.com/office/drawing/2017/decorative" val="1"/>
              </a:ext>
            </a:extLst>
          </p:cNvPr>
          <p:cNvSpPr/>
          <p:nvPr/>
        </p:nvSpPr>
        <p:spPr>
          <a:xfrm>
            <a:off x="6557641" y="2289687"/>
            <a:ext cx="2411175" cy="2931183"/>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900" b="1" dirty="0">
                <a:solidFill>
                  <a:schemeClr val="tx1"/>
                </a:solidFill>
              </a:rPr>
              <a:t>Το νέο γνωστικό σύστημα εμπλουτίζεται, διαφοροποιείται από τις προϋπάρχουσες γνώσεις και δομεί συμβολικές σχέσεις με άλλα σημειωτικά συστήματα. </a:t>
            </a:r>
          </a:p>
        </p:txBody>
      </p:sp>
      <p:sp>
        <p:nvSpPr>
          <p:cNvPr id="75" name="Oval 74">
            <a:extLst>
              <a:ext uri="{FF2B5EF4-FFF2-40B4-BE49-F238E27FC236}">
                <a16:creationId xmlns:a16="http://schemas.microsoft.com/office/drawing/2014/main" id="{355211EE-8286-42CD-A4AF-EDD1186B28A3}"/>
              </a:ext>
              <a:ext uri="{C183D7F6-B498-43B3-948B-1728B52AA6E4}">
                <adec:decorative xmlns:adec="http://schemas.microsoft.com/office/drawing/2017/decorative" val="1"/>
              </a:ext>
            </a:extLst>
          </p:cNvPr>
          <p:cNvSpPr/>
          <p:nvPr/>
        </p:nvSpPr>
        <p:spPr>
          <a:xfrm>
            <a:off x="3684963" y="5639770"/>
            <a:ext cx="1190625" cy="119062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13" name="Straight Arrow Connector 12">
            <a:extLst>
              <a:ext uri="{FF2B5EF4-FFF2-40B4-BE49-F238E27FC236}">
                <a16:creationId xmlns:a16="http://schemas.microsoft.com/office/drawing/2014/main" id="{331AB5AC-284A-472B-B8E5-2F198F4E96D7}"/>
              </a:ext>
              <a:ext uri="{C183D7F6-B498-43B3-948B-1728B52AA6E4}">
                <adec:decorative xmlns:adec="http://schemas.microsoft.com/office/drawing/2017/decorative" val="1"/>
              </a:ext>
            </a:extLst>
          </p:cNvPr>
          <p:cNvCxnSpPr>
            <a:cxnSpLocks/>
          </p:cNvCxnSpPr>
          <p:nvPr/>
        </p:nvCxnSpPr>
        <p:spPr>
          <a:xfrm>
            <a:off x="2709347" y="3713087"/>
            <a:ext cx="426839" cy="0"/>
          </a:xfrm>
          <a:prstGeom prst="straightConnector1">
            <a:avLst/>
          </a:pr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91394D4E-BC7A-418D-B233-6C374456AEAE}"/>
              </a:ext>
              <a:ext uri="{C183D7F6-B498-43B3-948B-1728B52AA6E4}">
                <adec:decorative xmlns:adec="http://schemas.microsoft.com/office/drawing/2017/decorative" val="1"/>
              </a:ext>
            </a:extLst>
          </p:cNvPr>
          <p:cNvCxnSpPr>
            <a:cxnSpLocks/>
          </p:cNvCxnSpPr>
          <p:nvPr/>
        </p:nvCxnSpPr>
        <p:spPr>
          <a:xfrm>
            <a:off x="6046347" y="3541677"/>
            <a:ext cx="514580" cy="0"/>
          </a:xfrm>
          <a:prstGeom prst="straightConnector1">
            <a:avLst/>
          </a:pr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3B69453F-B845-4467-8C29-7A6677641EC0}"/>
              </a:ext>
            </a:extLst>
          </p:cNvPr>
          <p:cNvSpPr/>
          <p:nvPr/>
        </p:nvSpPr>
        <p:spPr>
          <a:xfrm>
            <a:off x="3829779" y="5805264"/>
            <a:ext cx="1028700" cy="738664"/>
          </a:xfrm>
          <a:prstGeom prst="rect">
            <a:avLst/>
          </a:prstGeom>
        </p:spPr>
        <p:txBody>
          <a:bodyPr wrap="square" lIns="0" tIns="0" rIns="0" bIns="0" anchor="ctr">
            <a:spAutoFit/>
          </a:bodyPr>
          <a:lstStyle/>
          <a:p>
            <a:pPr algn="ctr"/>
            <a:r>
              <a:rPr lang="el-GR" sz="1200" b="1" dirty="0"/>
              <a:t>Γνωστική Αλλαγή (</a:t>
            </a:r>
            <a:r>
              <a:rPr lang="en-GB" sz="1200" b="1" dirty="0"/>
              <a:t>Conceptual Change)</a:t>
            </a:r>
            <a:endParaRPr lang="en-US" sz="1200" b="1" dirty="0"/>
          </a:p>
        </p:txBody>
      </p:sp>
      <p:sp>
        <p:nvSpPr>
          <p:cNvPr id="85" name="Rectangle 84">
            <a:extLst>
              <a:ext uri="{FF2B5EF4-FFF2-40B4-BE49-F238E27FC236}">
                <a16:creationId xmlns:a16="http://schemas.microsoft.com/office/drawing/2014/main" id="{C7CFAFBF-6B2A-49A8-ADCE-FD94A08C87B3}"/>
              </a:ext>
            </a:extLst>
          </p:cNvPr>
          <p:cNvSpPr/>
          <p:nvPr/>
        </p:nvSpPr>
        <p:spPr>
          <a:xfrm>
            <a:off x="8115300" y="1608808"/>
            <a:ext cx="1028700" cy="738664"/>
          </a:xfrm>
          <a:prstGeom prst="rect">
            <a:avLst/>
          </a:prstGeom>
        </p:spPr>
        <p:txBody>
          <a:bodyPr wrap="square" lIns="0" tIns="0" rIns="0" bIns="0" anchor="ctr">
            <a:spAutoFit/>
          </a:bodyPr>
          <a:lstStyle/>
          <a:p>
            <a:pPr algn="ctr"/>
            <a:r>
              <a:rPr lang="el-GR" sz="1200" b="1" dirty="0">
                <a:solidFill>
                  <a:schemeClr val="bg1"/>
                </a:solidFill>
              </a:rPr>
              <a:t>Γνωστικό πεδίο (</a:t>
            </a:r>
            <a:r>
              <a:rPr lang="en-GB" sz="1200" b="1" dirty="0">
                <a:solidFill>
                  <a:schemeClr val="bg1"/>
                </a:solidFill>
              </a:rPr>
              <a:t>Cognitive Field)</a:t>
            </a:r>
            <a:endParaRPr lang="en-US" sz="1200" b="1" dirty="0">
              <a:solidFill>
                <a:schemeClr val="bg1"/>
              </a:solidFill>
            </a:endParaRPr>
          </a:p>
        </p:txBody>
      </p:sp>
      <p:sp>
        <p:nvSpPr>
          <p:cNvPr id="28" name="Rectangle 27">
            <a:extLst>
              <a:ext uri="{FF2B5EF4-FFF2-40B4-BE49-F238E27FC236}">
                <a16:creationId xmlns:a16="http://schemas.microsoft.com/office/drawing/2014/main" id="{9888990B-4479-4558-AC6F-D155A64CAC92}"/>
              </a:ext>
            </a:extLst>
          </p:cNvPr>
          <p:cNvSpPr/>
          <p:nvPr/>
        </p:nvSpPr>
        <p:spPr>
          <a:xfrm>
            <a:off x="479312" y="1766964"/>
            <a:ext cx="1597478" cy="577081"/>
          </a:xfrm>
          <a:prstGeom prst="rect">
            <a:avLst/>
          </a:prstGeom>
        </p:spPr>
        <p:txBody>
          <a:bodyPr wrap="square">
            <a:spAutoFit/>
          </a:bodyPr>
          <a:lstStyle/>
          <a:p>
            <a:pPr algn="ctr"/>
            <a:r>
              <a:rPr lang="el-GR" sz="1050" b="1" dirty="0"/>
              <a:t>Α. Στάδιο δημιουργίας (</a:t>
            </a:r>
            <a:r>
              <a:rPr lang="el-GR" sz="1050" b="1" dirty="0" err="1"/>
              <a:t>inventive</a:t>
            </a:r>
            <a:r>
              <a:rPr lang="el-GR" sz="1050" b="1" dirty="0"/>
              <a:t>- </a:t>
            </a:r>
            <a:r>
              <a:rPr lang="el-GR" sz="1050" b="1" dirty="0" err="1"/>
              <a:t>semiotic</a:t>
            </a:r>
            <a:r>
              <a:rPr lang="el-GR" sz="1050" b="1" dirty="0"/>
              <a:t> </a:t>
            </a:r>
            <a:r>
              <a:rPr lang="el-GR" sz="1050" b="1" dirty="0" err="1"/>
              <a:t>stage</a:t>
            </a:r>
            <a:r>
              <a:rPr lang="el-GR" sz="1050" b="1" dirty="0"/>
              <a:t>), </a:t>
            </a:r>
          </a:p>
        </p:txBody>
      </p:sp>
      <p:sp>
        <p:nvSpPr>
          <p:cNvPr id="29" name="Rectangle 28">
            <a:extLst>
              <a:ext uri="{FF2B5EF4-FFF2-40B4-BE49-F238E27FC236}">
                <a16:creationId xmlns:a16="http://schemas.microsoft.com/office/drawing/2014/main" id="{247830F2-A1C8-4646-9E30-13C3B2AE767A}"/>
              </a:ext>
            </a:extLst>
          </p:cNvPr>
          <p:cNvSpPr/>
          <p:nvPr/>
        </p:nvSpPr>
        <p:spPr>
          <a:xfrm>
            <a:off x="2058129" y="1341767"/>
            <a:ext cx="4572000" cy="276999"/>
          </a:xfrm>
          <a:prstGeom prst="rect">
            <a:avLst/>
          </a:prstGeom>
        </p:spPr>
        <p:txBody>
          <a:bodyPr>
            <a:spAutoFit/>
          </a:bodyPr>
          <a:lstStyle/>
          <a:p>
            <a:pPr algn="ctr"/>
            <a:r>
              <a:rPr lang="el-GR" sz="1200" b="1" dirty="0">
                <a:solidFill>
                  <a:srgbClr val="FF0000"/>
                </a:solidFill>
              </a:rPr>
              <a:t>Αναπτύσσονται και να εξελίσσονται βάσει τριών σταδίων: </a:t>
            </a:r>
          </a:p>
        </p:txBody>
      </p:sp>
      <p:sp>
        <p:nvSpPr>
          <p:cNvPr id="31" name="Rectangle 30">
            <a:extLst>
              <a:ext uri="{FF2B5EF4-FFF2-40B4-BE49-F238E27FC236}">
                <a16:creationId xmlns:a16="http://schemas.microsoft.com/office/drawing/2014/main" id="{B819F613-A406-4C55-B734-50AEDCD11558}"/>
              </a:ext>
            </a:extLst>
          </p:cNvPr>
          <p:cNvSpPr/>
          <p:nvPr/>
        </p:nvSpPr>
        <p:spPr>
          <a:xfrm>
            <a:off x="2867074" y="1735690"/>
            <a:ext cx="2186734" cy="553998"/>
          </a:xfrm>
          <a:prstGeom prst="rect">
            <a:avLst/>
          </a:prstGeom>
        </p:spPr>
        <p:txBody>
          <a:bodyPr wrap="square">
            <a:spAutoFit/>
          </a:bodyPr>
          <a:lstStyle/>
          <a:p>
            <a:pPr algn="ctr"/>
            <a:r>
              <a:rPr lang="el-GR" sz="1000" b="1" dirty="0"/>
              <a:t>Β. Στάδιο της δομικής ανάπτυξης (a </a:t>
            </a:r>
            <a:r>
              <a:rPr lang="el-GR" sz="1000" b="1" dirty="0" err="1"/>
              <a:t>period</a:t>
            </a:r>
            <a:r>
              <a:rPr lang="el-GR" sz="1000" b="1" dirty="0"/>
              <a:t> of </a:t>
            </a:r>
            <a:r>
              <a:rPr lang="el-GR" sz="1000" b="1" dirty="0" err="1"/>
              <a:t>structural</a:t>
            </a:r>
            <a:r>
              <a:rPr lang="el-GR" sz="1000" b="1" dirty="0"/>
              <a:t> </a:t>
            </a:r>
            <a:r>
              <a:rPr lang="el-GR" sz="1000" b="1" dirty="0" err="1"/>
              <a:t>development</a:t>
            </a:r>
            <a:r>
              <a:rPr lang="el-GR" sz="1000" b="1" dirty="0"/>
              <a:t>) </a:t>
            </a:r>
          </a:p>
        </p:txBody>
      </p:sp>
      <p:sp>
        <p:nvSpPr>
          <p:cNvPr id="52" name="Rectangle 51">
            <a:extLst>
              <a:ext uri="{FF2B5EF4-FFF2-40B4-BE49-F238E27FC236}">
                <a16:creationId xmlns:a16="http://schemas.microsoft.com/office/drawing/2014/main" id="{6F521378-332F-4ADA-947D-58027C7048CC}"/>
              </a:ext>
            </a:extLst>
          </p:cNvPr>
          <p:cNvSpPr/>
          <p:nvPr/>
        </p:nvSpPr>
        <p:spPr>
          <a:xfrm>
            <a:off x="6303637" y="1459859"/>
            <a:ext cx="2233552" cy="830997"/>
          </a:xfrm>
          <a:prstGeom prst="rect">
            <a:avLst/>
          </a:prstGeom>
        </p:spPr>
        <p:txBody>
          <a:bodyPr wrap="square">
            <a:spAutoFit/>
          </a:bodyPr>
          <a:lstStyle/>
          <a:p>
            <a:pPr algn="just"/>
            <a:endParaRPr lang="el-GR" sz="825" b="1" dirty="0"/>
          </a:p>
          <a:p>
            <a:pPr algn="just"/>
            <a:endParaRPr lang="el-GR" sz="825" b="1" dirty="0"/>
          </a:p>
          <a:p>
            <a:pPr algn="just"/>
            <a:r>
              <a:rPr lang="el-GR" sz="1050" b="1" dirty="0"/>
              <a:t>Γ.Στάδιο της αυτονόμησης (</a:t>
            </a:r>
            <a:r>
              <a:rPr lang="el-GR" sz="1050" b="1" dirty="0" err="1"/>
              <a:t>an</a:t>
            </a:r>
            <a:r>
              <a:rPr lang="el-GR" sz="1050" b="1" dirty="0"/>
              <a:t> </a:t>
            </a:r>
            <a:r>
              <a:rPr lang="el-GR" sz="1050" b="1" dirty="0" err="1"/>
              <a:t>autonomous</a:t>
            </a:r>
            <a:r>
              <a:rPr lang="el-GR" sz="1050" b="1" dirty="0"/>
              <a:t> </a:t>
            </a:r>
            <a:r>
              <a:rPr lang="el-GR" sz="1050" b="1" dirty="0" err="1"/>
              <a:t>stage</a:t>
            </a:r>
            <a:r>
              <a:rPr lang="el-GR" sz="1050" b="1" dirty="0"/>
              <a:t>). (</a:t>
            </a:r>
            <a:r>
              <a:rPr lang="en-US" sz="1050" b="1" dirty="0"/>
              <a:t>Goldin</a:t>
            </a:r>
            <a:r>
              <a:rPr lang="el-GR" sz="1050" b="1" dirty="0"/>
              <a:t>, </a:t>
            </a:r>
            <a:r>
              <a:rPr lang="en-US" sz="1050" b="1" dirty="0"/>
              <a:t>1996, 2000, 2002) </a:t>
            </a:r>
          </a:p>
        </p:txBody>
      </p:sp>
    </p:spTree>
    <p:extLst>
      <p:ext uri="{BB962C8B-B14F-4D97-AF65-F5344CB8AC3E}">
        <p14:creationId xmlns:p14="http://schemas.microsoft.com/office/powerpoint/2010/main" val="331136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7BD-9FC7-4403-98E8-0792AD3DFEDE}"/>
              </a:ext>
            </a:extLst>
          </p:cNvPr>
          <p:cNvSpPr>
            <a:spLocks noGrp="1"/>
          </p:cNvSpPr>
          <p:nvPr>
            <p:ph type="title"/>
          </p:nvPr>
        </p:nvSpPr>
        <p:spPr>
          <a:xfrm>
            <a:off x="755576" y="332656"/>
            <a:ext cx="7755012" cy="864096"/>
          </a:xfrm>
        </p:spPr>
        <p:txBody>
          <a:bodyPr>
            <a:noAutofit/>
          </a:bodyPr>
          <a:lstStyle/>
          <a:p>
            <a:pPr algn="ctr"/>
            <a:r>
              <a:rPr lang="el-GR" sz="2000" b="1" dirty="0">
                <a:solidFill>
                  <a:srgbClr val="C00000"/>
                </a:solidFill>
              </a:rPr>
              <a:t>Οι </a:t>
            </a:r>
            <a:r>
              <a:rPr lang="el-GR" sz="2000" b="1" dirty="0" err="1">
                <a:solidFill>
                  <a:srgbClr val="C00000"/>
                </a:solidFill>
              </a:rPr>
              <a:t>νοητικΕς</a:t>
            </a:r>
            <a:r>
              <a:rPr lang="el-GR" sz="2000" b="1" dirty="0">
                <a:solidFill>
                  <a:srgbClr val="C00000"/>
                </a:solidFill>
              </a:rPr>
              <a:t> αναπαραστάσεις (</a:t>
            </a:r>
            <a:r>
              <a:rPr lang="en-US" sz="2000" b="1" dirty="0">
                <a:solidFill>
                  <a:srgbClr val="C00000"/>
                </a:solidFill>
              </a:rPr>
              <a:t>Representations/Conceptualization)</a:t>
            </a:r>
            <a:br>
              <a:rPr lang="en-US" sz="2000" b="1" dirty="0">
                <a:solidFill>
                  <a:srgbClr val="C00000"/>
                </a:solidFill>
              </a:rPr>
            </a:br>
            <a:endParaRPr lang="en-US" sz="2000" b="1" dirty="0">
              <a:solidFill>
                <a:srgbClr val="C00000"/>
              </a:solidFill>
            </a:endParaRPr>
          </a:p>
        </p:txBody>
      </p:sp>
      <p:sp>
        <p:nvSpPr>
          <p:cNvPr id="3" name="Text Placeholder 2">
            <a:extLst>
              <a:ext uri="{FF2B5EF4-FFF2-40B4-BE49-F238E27FC236}">
                <a16:creationId xmlns:a16="http://schemas.microsoft.com/office/drawing/2014/main" id="{97CE680C-844E-4140-8E11-07B9E9808960}"/>
              </a:ext>
            </a:extLst>
          </p:cNvPr>
          <p:cNvSpPr>
            <a:spLocks noGrp="1"/>
          </p:cNvSpPr>
          <p:nvPr>
            <p:ph type="body" idx="1"/>
          </p:nvPr>
        </p:nvSpPr>
        <p:spPr>
          <a:xfrm>
            <a:off x="107504" y="1196752"/>
            <a:ext cx="8712968" cy="4680520"/>
          </a:xfrm>
        </p:spPr>
        <p:txBody>
          <a:bodyPr>
            <a:norm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endParaRPr kumimoji="0" lang="el-GR" sz="2500" i="0" u="none" strike="noStrike" kern="1200" cap="none" spc="0" normalizeH="0" baseline="0" noProof="0" dirty="0">
              <a:ln>
                <a:noFill/>
              </a:ln>
              <a:solidFill>
                <a:prstClr val="black"/>
              </a:solidFill>
              <a:effectLst/>
              <a:uLnTx/>
              <a:uFillTx/>
              <a:latin typeface="+mn-lt"/>
              <a:ea typeface="+mn-ea"/>
              <a:cs typeface="+mn-cs"/>
            </a:endParaRPr>
          </a:p>
          <a:p>
            <a:pPr>
              <a:lnSpc>
                <a:spcPct val="120000"/>
              </a:lnSpc>
            </a:pPr>
            <a:endParaRPr lang="en-US" dirty="0">
              <a:solidFill>
                <a:schemeClr val="tx1"/>
              </a:solidFill>
            </a:endParaRPr>
          </a:p>
        </p:txBody>
      </p:sp>
      <p:pic>
        <p:nvPicPr>
          <p:cNvPr id="4" name="Picture 3">
            <a:extLst>
              <a:ext uri="{FF2B5EF4-FFF2-40B4-BE49-F238E27FC236}">
                <a16:creationId xmlns:a16="http://schemas.microsoft.com/office/drawing/2014/main" id="{B14A2665-AC1E-4BD7-A398-CA71602E0EFA}"/>
              </a:ext>
            </a:extLst>
          </p:cNvPr>
          <p:cNvPicPr>
            <a:picLocks noChangeAspect="1"/>
          </p:cNvPicPr>
          <p:nvPr/>
        </p:nvPicPr>
        <p:blipFill>
          <a:blip r:embed="rId2"/>
          <a:stretch>
            <a:fillRect/>
          </a:stretch>
        </p:blipFill>
        <p:spPr>
          <a:xfrm>
            <a:off x="899592" y="1012169"/>
            <a:ext cx="7272808" cy="5513176"/>
          </a:xfrm>
          <a:prstGeom prst="rect">
            <a:avLst/>
          </a:prstGeom>
        </p:spPr>
      </p:pic>
    </p:spTree>
    <p:extLst>
      <p:ext uri="{BB962C8B-B14F-4D97-AF65-F5344CB8AC3E}">
        <p14:creationId xmlns:p14="http://schemas.microsoft.com/office/powerpoint/2010/main" val="321273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7BD-9FC7-4403-98E8-0792AD3DFEDE}"/>
              </a:ext>
            </a:extLst>
          </p:cNvPr>
          <p:cNvSpPr>
            <a:spLocks noGrp="1"/>
          </p:cNvSpPr>
          <p:nvPr>
            <p:ph type="title"/>
          </p:nvPr>
        </p:nvSpPr>
        <p:spPr>
          <a:xfrm>
            <a:off x="755576" y="332656"/>
            <a:ext cx="7755012" cy="864096"/>
          </a:xfrm>
        </p:spPr>
        <p:txBody>
          <a:bodyPr>
            <a:noAutofit/>
          </a:bodyPr>
          <a:lstStyle/>
          <a:p>
            <a:pPr algn="ctr"/>
            <a:r>
              <a:rPr lang="el-GR" sz="2000" b="1" dirty="0">
                <a:solidFill>
                  <a:srgbClr val="C00000"/>
                </a:solidFill>
              </a:rPr>
              <a:t>ΑΛΛΗΛΕΠΙΔΡΑΣΗ ΑΝΑΠΑΡΑΣΤΑΣΙΑΚΩΝ ΣΥΣΤΗΜΑΤΩΝ</a:t>
            </a:r>
            <a:br>
              <a:rPr lang="en-US" sz="2000" b="1" dirty="0">
                <a:solidFill>
                  <a:srgbClr val="C00000"/>
                </a:solidFill>
              </a:rPr>
            </a:br>
            <a:endParaRPr lang="en-US" sz="2000" b="1" dirty="0">
              <a:solidFill>
                <a:srgbClr val="C00000"/>
              </a:solidFill>
            </a:endParaRPr>
          </a:p>
        </p:txBody>
      </p:sp>
      <p:sp>
        <p:nvSpPr>
          <p:cNvPr id="3" name="Text Placeholder 2">
            <a:extLst>
              <a:ext uri="{FF2B5EF4-FFF2-40B4-BE49-F238E27FC236}">
                <a16:creationId xmlns:a16="http://schemas.microsoft.com/office/drawing/2014/main" id="{97CE680C-844E-4140-8E11-07B9E9808960}"/>
              </a:ext>
            </a:extLst>
          </p:cNvPr>
          <p:cNvSpPr>
            <a:spLocks noGrp="1"/>
          </p:cNvSpPr>
          <p:nvPr>
            <p:ph type="body" idx="1"/>
          </p:nvPr>
        </p:nvSpPr>
        <p:spPr>
          <a:xfrm>
            <a:off x="107504" y="1196752"/>
            <a:ext cx="8712968" cy="4680520"/>
          </a:xfrm>
        </p:spPr>
        <p:txBody>
          <a:bodyPr>
            <a:norm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endParaRPr kumimoji="0" lang="el-GR" sz="2500" i="0" u="none" strike="noStrike" kern="1200" cap="none" spc="0" normalizeH="0" baseline="0" noProof="0" dirty="0">
              <a:ln>
                <a:noFill/>
              </a:ln>
              <a:solidFill>
                <a:prstClr val="black"/>
              </a:solidFill>
              <a:effectLst/>
              <a:uLnTx/>
              <a:uFillTx/>
              <a:latin typeface="+mn-lt"/>
              <a:ea typeface="+mn-ea"/>
              <a:cs typeface="+mn-cs"/>
            </a:endParaRPr>
          </a:p>
          <a:p>
            <a:pPr>
              <a:lnSpc>
                <a:spcPct val="120000"/>
              </a:lnSpc>
            </a:pPr>
            <a:endParaRPr lang="en-US" dirty="0">
              <a:solidFill>
                <a:schemeClr val="tx1"/>
              </a:solidFill>
            </a:endParaRPr>
          </a:p>
        </p:txBody>
      </p:sp>
      <p:pic>
        <p:nvPicPr>
          <p:cNvPr id="5" name="Picture 4">
            <a:extLst>
              <a:ext uri="{FF2B5EF4-FFF2-40B4-BE49-F238E27FC236}">
                <a16:creationId xmlns:a16="http://schemas.microsoft.com/office/drawing/2014/main" id="{76D1EA85-FF3D-4432-82D1-CF006FD71E1C}"/>
              </a:ext>
            </a:extLst>
          </p:cNvPr>
          <p:cNvPicPr>
            <a:picLocks noChangeAspect="1"/>
          </p:cNvPicPr>
          <p:nvPr/>
        </p:nvPicPr>
        <p:blipFill>
          <a:blip r:embed="rId2"/>
          <a:stretch>
            <a:fillRect/>
          </a:stretch>
        </p:blipFill>
        <p:spPr>
          <a:xfrm>
            <a:off x="107503" y="812626"/>
            <a:ext cx="7272808" cy="5712718"/>
          </a:xfrm>
          <a:prstGeom prst="rect">
            <a:avLst/>
          </a:prstGeom>
        </p:spPr>
      </p:pic>
      <p:sp>
        <p:nvSpPr>
          <p:cNvPr id="6" name="Rectangle 5">
            <a:extLst>
              <a:ext uri="{FF2B5EF4-FFF2-40B4-BE49-F238E27FC236}">
                <a16:creationId xmlns:a16="http://schemas.microsoft.com/office/drawing/2014/main" id="{00A6BA11-E1BC-45CA-9024-C70188BD5117}"/>
              </a:ext>
            </a:extLst>
          </p:cNvPr>
          <p:cNvSpPr/>
          <p:nvPr/>
        </p:nvSpPr>
        <p:spPr>
          <a:xfrm>
            <a:off x="6291471" y="1088740"/>
            <a:ext cx="2529002" cy="3060340"/>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05EA575-1E89-49A0-8493-BC77F0EDB2E2}"/>
              </a:ext>
            </a:extLst>
          </p:cNvPr>
          <p:cNvSpPr txBox="1"/>
          <p:nvPr/>
        </p:nvSpPr>
        <p:spPr>
          <a:xfrm>
            <a:off x="6315055" y="1088740"/>
            <a:ext cx="2416020" cy="2862322"/>
          </a:xfrm>
          <a:prstGeom prst="rect">
            <a:avLst/>
          </a:prstGeom>
          <a:noFill/>
        </p:spPr>
        <p:txBody>
          <a:bodyPr wrap="square">
            <a:spAutoFit/>
          </a:bodyPr>
          <a:lstStyle/>
          <a:p>
            <a:r>
              <a:rPr lang="el-GR" sz="1800" b="1" dirty="0">
                <a:solidFill>
                  <a:srgbClr val="C00000"/>
                </a:solidFill>
              </a:rPr>
              <a:t>Ποιο </a:t>
            </a:r>
            <a:r>
              <a:rPr lang="el-GR" sz="1800" b="1" dirty="0" err="1">
                <a:solidFill>
                  <a:srgbClr val="C00000"/>
                </a:solidFill>
              </a:rPr>
              <a:t>αναπαραστασιακό</a:t>
            </a:r>
            <a:r>
              <a:rPr lang="el-GR" sz="1800" b="1" dirty="0">
                <a:solidFill>
                  <a:srgbClr val="C00000"/>
                </a:solidFill>
              </a:rPr>
              <a:t> σύστημα είναι πιο αποδοτικό ή ποιοι συνδυασμοί συστημάτων είναι  πιο αποδοτικοί;</a:t>
            </a:r>
          </a:p>
          <a:p>
            <a:r>
              <a:rPr lang="el-GR" sz="1800" b="1" dirty="0">
                <a:solidFill>
                  <a:srgbClr val="C00000"/>
                </a:solidFill>
              </a:rPr>
              <a:t>Παίζει ρόλο σε αυτό το γνωστικό αντικείμενο;</a:t>
            </a:r>
            <a:endParaRPr lang="en-US" dirty="0"/>
          </a:p>
        </p:txBody>
      </p:sp>
    </p:spTree>
    <p:extLst>
      <p:ext uri="{BB962C8B-B14F-4D97-AF65-F5344CB8AC3E}">
        <p14:creationId xmlns:p14="http://schemas.microsoft.com/office/powerpoint/2010/main" val="1691012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864096"/>
          </a:xfrm>
        </p:spPr>
        <p:txBody>
          <a:bodyPr>
            <a:normAutofit/>
          </a:bodyPr>
          <a:lstStyle/>
          <a:p>
            <a:pPr algn="ctr"/>
            <a:r>
              <a:rPr lang="el-GR" sz="2000" dirty="0"/>
              <a:t>Η ΓΝΩΣΤΙΚΗ/ </a:t>
            </a:r>
            <a:r>
              <a:rPr lang="el-GR" sz="2000" dirty="0" err="1"/>
              <a:t>εννοιολογικη</a:t>
            </a:r>
            <a:r>
              <a:rPr lang="el-GR" sz="2000" dirty="0"/>
              <a:t> </a:t>
            </a:r>
            <a:r>
              <a:rPr lang="el-GR" sz="2000" dirty="0" err="1"/>
              <a:t>αλλαγη</a:t>
            </a:r>
            <a:br>
              <a:rPr lang="el-GR" sz="2400" dirty="0"/>
            </a:br>
            <a:r>
              <a:rPr lang="el-GR" sz="1800" i="1" dirty="0"/>
              <a:t>(conceptual change) </a:t>
            </a:r>
            <a:endParaRPr lang="en-US" sz="2400" i="1" dirty="0"/>
          </a:p>
        </p:txBody>
      </p:sp>
      <p:sp>
        <p:nvSpPr>
          <p:cNvPr id="4" name="TextBox 3">
            <a:extLst>
              <a:ext uri="{FF2B5EF4-FFF2-40B4-BE49-F238E27FC236}">
                <a16:creationId xmlns:a16="http://schemas.microsoft.com/office/drawing/2014/main" id="{5B8641A4-D1E2-4168-8F67-9343F88897B8}"/>
              </a:ext>
            </a:extLst>
          </p:cNvPr>
          <p:cNvSpPr txBox="1"/>
          <p:nvPr/>
        </p:nvSpPr>
        <p:spPr>
          <a:xfrm>
            <a:off x="683568" y="1412776"/>
            <a:ext cx="7920880" cy="4770537"/>
          </a:xfrm>
          <a:prstGeom prst="rect">
            <a:avLst/>
          </a:prstGeom>
          <a:noFill/>
        </p:spPr>
        <p:txBody>
          <a:bodyPr wrap="square">
            <a:spAutoFit/>
          </a:bodyPr>
          <a:lstStyle/>
          <a:p>
            <a:pPr marL="285750" indent="-285750" algn="just">
              <a:buFont typeface="Arial" panose="020B0604020202020204" pitchFamily="34" charset="0"/>
              <a:buChar char="•"/>
            </a:pPr>
            <a:r>
              <a:rPr lang="el-GR" sz="1600" dirty="0"/>
              <a:t>Η εννοιολογική αλλαγή χαρακτηρίζει το είδος της μάθησης που απαιτείται, όταν οι </a:t>
            </a:r>
            <a:r>
              <a:rPr lang="el-GR" sz="1600" b="1" dirty="0"/>
              <a:t>νέες πληροφορίες έρχονται σε σύγκρουση με την προϋπάρχουσα γνώση του μαθητή.</a:t>
            </a:r>
          </a:p>
          <a:p>
            <a:pPr marL="285750" indent="-285750" algn="just">
              <a:buFont typeface="Arial" panose="020B0604020202020204" pitchFamily="34" charset="0"/>
              <a:buChar char="•"/>
            </a:pPr>
            <a:r>
              <a:rPr lang="el-GR" sz="1600" dirty="0"/>
              <a:t>Οι αλλαγές στις αναπαραστάσεις χαρακτηρίζονται από μια σειρά παραγόντων, όπως </a:t>
            </a:r>
            <a:r>
              <a:rPr lang="el-GR" sz="1600" b="1" dirty="0"/>
              <a:t>την εναλλαγή ανάμεσα στα συμβολικά επίπεδα</a:t>
            </a:r>
            <a:r>
              <a:rPr lang="el-GR" sz="1600" dirty="0"/>
              <a:t>, την ανάπτυξή τους σε συγκεκριμένα περιβάλλοντα για να απαντηθούν συγκεκριμένα ερωτήματα και την προοδευτική και κλιμακούμενη αναπλαισίωσή τους. </a:t>
            </a:r>
          </a:p>
          <a:p>
            <a:pPr marL="285750" indent="-285750" algn="just">
              <a:buFont typeface="Arial" panose="020B0604020202020204" pitchFamily="34" charset="0"/>
              <a:buChar char="•"/>
            </a:pPr>
            <a:r>
              <a:rPr lang="el-GR" sz="1600" dirty="0"/>
              <a:t>Η αναπλαισίωση των αναπαραστάσεων ακολουθεί την </a:t>
            </a:r>
            <a:r>
              <a:rPr lang="el-GR" sz="1600" b="1" dirty="0"/>
              <a:t>πορεία από το στάδιο του πειραματισμού (</a:t>
            </a:r>
            <a:r>
              <a:rPr lang="el-GR" sz="1600" b="1" dirty="0" err="1"/>
              <a:t>experimental</a:t>
            </a:r>
            <a:r>
              <a:rPr lang="el-GR" sz="1600" b="1" dirty="0"/>
              <a:t> </a:t>
            </a:r>
            <a:r>
              <a:rPr lang="el-GR" sz="1600" b="1" dirty="0" err="1"/>
              <a:t>component</a:t>
            </a:r>
            <a:r>
              <a:rPr lang="el-GR" sz="1600" b="1" dirty="0"/>
              <a:t>), όπου ο μαθητής αγγίζει αντικείμενα ή προσεγγίζει γεγονότα και ερωτήματα, στη νοητική αναπαράσταση (</a:t>
            </a:r>
            <a:r>
              <a:rPr lang="el-GR" sz="1600" b="1" dirty="0" err="1"/>
              <a:t>mental</a:t>
            </a:r>
            <a:r>
              <a:rPr lang="el-GR" sz="1600" b="1" dirty="0"/>
              <a:t> </a:t>
            </a:r>
            <a:r>
              <a:rPr lang="el-GR" sz="1600" b="1" dirty="0" err="1"/>
              <a:t>representation</a:t>
            </a:r>
            <a:r>
              <a:rPr lang="el-GR" sz="1600" b="1" dirty="0"/>
              <a:t> </a:t>
            </a:r>
            <a:r>
              <a:rPr lang="el-GR" sz="1600" b="1" dirty="0" err="1"/>
              <a:t>component</a:t>
            </a:r>
            <a:r>
              <a:rPr lang="el-GR" sz="1600" b="1" dirty="0"/>
              <a:t>) και από εκεί στη συμβολική αναπαράσταση (</a:t>
            </a:r>
            <a:r>
              <a:rPr lang="el-GR" sz="1600" b="1" dirty="0" err="1"/>
              <a:t>symbolic</a:t>
            </a:r>
            <a:r>
              <a:rPr lang="el-GR" sz="1600" b="1" dirty="0"/>
              <a:t> </a:t>
            </a:r>
            <a:r>
              <a:rPr lang="el-GR" sz="1600" b="1" dirty="0" err="1"/>
              <a:t>representation</a:t>
            </a:r>
            <a:r>
              <a:rPr lang="el-GR" sz="1600" b="1" dirty="0"/>
              <a:t> </a:t>
            </a:r>
            <a:r>
              <a:rPr lang="el-GR" sz="1600" b="1" dirty="0" err="1"/>
              <a:t>component</a:t>
            </a:r>
            <a:r>
              <a:rPr lang="el-GR" sz="1600" b="1" dirty="0"/>
              <a:t>), όπου εδώ εντάσσονται τα πολλαπλά σημειωτικά συστήματα, όπως η λεκτική αναπαράσταση, η ψηφιακή μοντελοποίηση, η ενσώματη μάθηση, η μαθηματική γλώσσα κτλ.</a:t>
            </a:r>
          </a:p>
          <a:p>
            <a:pPr marL="285750" indent="-285750" algn="just">
              <a:buFont typeface="Arial" panose="020B0604020202020204" pitchFamily="34" charset="0"/>
              <a:buChar char="•"/>
            </a:pPr>
            <a:r>
              <a:rPr lang="el-GR" sz="1600" b="1" dirty="0"/>
              <a:t>Κατά τον Vergnaud (1982, 1989, 2009) η γνωστική ανάπτυξη επέρχεται, όταν ο μαθητής εναλλάσσεται από τη συμβολική αναπαράσταση (</a:t>
            </a:r>
            <a:r>
              <a:rPr lang="el-GR" sz="1600" b="1" dirty="0" err="1"/>
              <a:t>symbolic</a:t>
            </a:r>
            <a:r>
              <a:rPr lang="el-GR" sz="1600" b="1" dirty="0"/>
              <a:t> </a:t>
            </a:r>
            <a:r>
              <a:rPr lang="el-GR" sz="1600" b="1" dirty="0" err="1"/>
              <a:t>representation</a:t>
            </a:r>
            <a:r>
              <a:rPr lang="el-GR" sz="1600" b="1" dirty="0"/>
              <a:t>) στην πραγματική αναπαράσταση (conceptual/ preconceptual thinking), δηλαδή από το σημαίνον προς το σημαινόμενο. </a:t>
            </a:r>
          </a:p>
        </p:txBody>
      </p:sp>
    </p:spTree>
    <p:extLst>
      <p:ext uri="{BB962C8B-B14F-4D97-AF65-F5344CB8AC3E}">
        <p14:creationId xmlns:p14="http://schemas.microsoft.com/office/powerpoint/2010/main" val="2207524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23486-4FF3-458C-8809-691AE8D69532}"/>
              </a:ext>
            </a:extLst>
          </p:cNvPr>
          <p:cNvSpPr>
            <a:spLocks noGrp="1"/>
          </p:cNvSpPr>
          <p:nvPr>
            <p:ph type="title"/>
          </p:nvPr>
        </p:nvSpPr>
        <p:spPr>
          <a:xfrm>
            <a:off x="443825" y="375047"/>
            <a:ext cx="2949178" cy="450056"/>
          </a:xfrm>
        </p:spPr>
        <p:txBody>
          <a:bodyPr>
            <a:normAutofit fontScale="90000"/>
          </a:bodyPr>
          <a:lstStyle/>
          <a:p>
            <a:pPr algn="ctr"/>
            <a:r>
              <a:rPr lang="el-GR" sz="1500" b="1" dirty="0"/>
              <a:t>Η </a:t>
            </a:r>
            <a:r>
              <a:rPr lang="el-GR" sz="1500" b="1" dirty="0" err="1"/>
              <a:t>Γνωστικηπροσεγγιση</a:t>
            </a:r>
            <a:r>
              <a:rPr lang="el-GR" sz="1500" b="1" dirty="0"/>
              <a:t> του Vergnaud</a:t>
            </a:r>
            <a:endParaRPr lang="en-US" sz="1500" b="1" dirty="0"/>
          </a:p>
        </p:txBody>
      </p:sp>
      <p:graphicFrame>
        <p:nvGraphicFramePr>
          <p:cNvPr id="5" name="Content Placeholder 4">
            <a:extLst>
              <a:ext uri="{FF2B5EF4-FFF2-40B4-BE49-F238E27FC236}">
                <a16:creationId xmlns:a16="http://schemas.microsoft.com/office/drawing/2014/main" id="{76302404-90DF-4969-A8CD-D41C34B1AFB5}"/>
              </a:ext>
            </a:extLst>
          </p:cNvPr>
          <p:cNvGraphicFramePr>
            <a:graphicFrameLocks noGrp="1"/>
          </p:cNvGraphicFramePr>
          <p:nvPr>
            <p:ph idx="1"/>
          </p:nvPr>
        </p:nvGraphicFramePr>
        <p:xfrm>
          <a:off x="3887391" y="1597819"/>
          <a:ext cx="4629150" cy="3655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72AA075C-C273-481D-B661-446A7722FFD7}"/>
              </a:ext>
            </a:extLst>
          </p:cNvPr>
          <p:cNvSpPr>
            <a:spLocks noGrp="1"/>
          </p:cNvSpPr>
          <p:nvPr>
            <p:ph type="body" sz="half" idx="2"/>
          </p:nvPr>
        </p:nvSpPr>
        <p:spPr>
          <a:xfrm>
            <a:off x="344947" y="825103"/>
            <a:ext cx="2949178" cy="5628233"/>
          </a:xfrm>
        </p:spPr>
        <p:txBody>
          <a:bodyPr>
            <a:normAutofit fontScale="77500" lnSpcReduction="20000"/>
          </a:bodyPr>
          <a:lstStyle/>
          <a:p>
            <a:pPr algn="just"/>
            <a:r>
              <a:rPr lang="el-GR" b="0" dirty="0"/>
              <a:t>Η ανάπτυξη της γνώσης του υποκείμενου επιτυγχάνεται χάρη στις ενέργειές του και στη γνώση την οποία ήδη διαθέτει και διακρίνει τρεις </a:t>
            </a:r>
            <a:r>
              <a:rPr lang="el-GR" b="0" dirty="0" err="1"/>
              <a:t>καταχωρητές</a:t>
            </a:r>
            <a:r>
              <a:rPr lang="el-GR" b="0" dirty="0"/>
              <a:t>: </a:t>
            </a:r>
          </a:p>
          <a:p>
            <a:pPr marL="257175" indent="-257175" algn="just">
              <a:buFont typeface="+mj-lt"/>
              <a:buAutoNum type="arabicPeriod"/>
            </a:pPr>
            <a:r>
              <a:rPr lang="el-GR" dirty="0"/>
              <a:t>των ενεργειών πάνω στα αντικείμενα</a:t>
            </a:r>
          </a:p>
          <a:p>
            <a:pPr marL="257175" indent="-257175" algn="just">
              <a:buFont typeface="+mj-lt"/>
              <a:buAutoNum type="arabicPeriod"/>
            </a:pPr>
            <a:r>
              <a:rPr lang="el-GR" dirty="0"/>
              <a:t>των νοητικών αναπαραστάσεων: </a:t>
            </a:r>
            <a:r>
              <a:rPr lang="el-GR" b="0" dirty="0"/>
              <a:t>Οι νοητικές αναπαραστάσεις είναι οι γνωστικές δομές που το υποκείμενο δημιουργεί για να λάβει υπ’ </a:t>
            </a:r>
            <a:r>
              <a:rPr lang="el-GR" b="0" dirty="0" err="1"/>
              <a:t>όψιν</a:t>
            </a:r>
            <a:r>
              <a:rPr lang="el-GR" b="0" dirty="0"/>
              <a:t> του τις κανονικότητες που μαθαίνει, ξεκινώντας από τις ενέργειές του. Αυτές οι νοητικές αναπαραστάσεις κατευθύνουν τις δραστηριότητες του υποκειμένου. Κατά συνέπεια, οι νοητικές αναπαραστάσεις έχουν δύο πηγές προέλευσης: τις ενέργειες και τις νοητικές δομές του υποκειμένου.</a:t>
            </a:r>
          </a:p>
          <a:p>
            <a:pPr marL="257175" indent="-257175" algn="just">
              <a:buFont typeface="+mj-lt"/>
              <a:buAutoNum type="arabicPeriod"/>
            </a:pPr>
            <a:r>
              <a:rPr lang="el-GR" dirty="0"/>
              <a:t>των συμβολικών αναπαραστάσεων. </a:t>
            </a:r>
          </a:p>
          <a:p>
            <a:pPr algn="just"/>
            <a:r>
              <a:rPr lang="el-GR" b="0" dirty="0"/>
              <a:t>Ο </a:t>
            </a:r>
            <a:r>
              <a:rPr lang="el-GR" b="0" dirty="0" err="1"/>
              <a:t>Gerard</a:t>
            </a:r>
            <a:r>
              <a:rPr lang="el-GR" b="0" dirty="0"/>
              <a:t> Vergnaud  (1985, 1987, 1990, 1993, 1994) πρότεινε ένα γενικό θεωρητικό πλαίσιο που επικαλείται τις σχέσεις τις οποίες πρέπει το υποκείμενο να δημιουργήσει για να είναι σε θέση να καταλάβει και να ερμηνεύσει τις καταστάσεις, για να μπορέσει να επικοινωνήσει, να κάνει τις προβλέψεις,  παρεμβάσεις, κ.λπ. </a:t>
            </a:r>
          </a:p>
          <a:p>
            <a:pPr algn="just"/>
            <a:r>
              <a:rPr lang="el-GR" b="0" dirty="0"/>
              <a:t>Το υποκείμενο αναπτύσσει τη γνώση χάρη στις δραστηριότητές του και στις γνώσεις που διαθέτει.</a:t>
            </a:r>
          </a:p>
          <a:p>
            <a:pPr algn="just"/>
            <a:endParaRPr lang="el-GR" dirty="0"/>
          </a:p>
          <a:p>
            <a:endParaRPr lang="en-US" dirty="0"/>
          </a:p>
        </p:txBody>
      </p:sp>
      <p:sp>
        <p:nvSpPr>
          <p:cNvPr id="6" name="Oval 5">
            <a:extLst>
              <a:ext uri="{FF2B5EF4-FFF2-40B4-BE49-F238E27FC236}">
                <a16:creationId xmlns:a16="http://schemas.microsoft.com/office/drawing/2014/main" id="{6B84E26C-38C2-4633-B32E-24D79DE75872}"/>
              </a:ext>
            </a:extLst>
          </p:cNvPr>
          <p:cNvSpPr/>
          <p:nvPr/>
        </p:nvSpPr>
        <p:spPr>
          <a:xfrm>
            <a:off x="3491880" y="825103"/>
            <a:ext cx="5160170" cy="520065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ectangle 6">
            <a:extLst>
              <a:ext uri="{FF2B5EF4-FFF2-40B4-BE49-F238E27FC236}">
                <a16:creationId xmlns:a16="http://schemas.microsoft.com/office/drawing/2014/main" id="{931085FE-DAFB-4094-8509-9F7601B8CD27}"/>
              </a:ext>
            </a:extLst>
          </p:cNvPr>
          <p:cNvSpPr/>
          <p:nvPr/>
        </p:nvSpPr>
        <p:spPr>
          <a:xfrm>
            <a:off x="5477929" y="1065222"/>
            <a:ext cx="1798890" cy="323165"/>
          </a:xfrm>
          <a:prstGeom prst="rect">
            <a:avLst/>
          </a:prstGeom>
        </p:spPr>
        <p:txBody>
          <a:bodyPr wrap="none">
            <a:spAutoFit/>
          </a:bodyPr>
          <a:lstStyle/>
          <a:p>
            <a:r>
              <a:rPr lang="el-GR" sz="1500" b="1" dirty="0">
                <a:solidFill>
                  <a:srgbClr val="FF0000"/>
                </a:solidFill>
              </a:rPr>
              <a:t>Ομοιομορφισμός </a:t>
            </a:r>
            <a:endParaRPr lang="en-US" sz="1500" b="1" dirty="0">
              <a:solidFill>
                <a:srgbClr val="FF0000"/>
              </a:solidFill>
            </a:endParaRPr>
          </a:p>
        </p:txBody>
      </p:sp>
      <p:sp>
        <p:nvSpPr>
          <p:cNvPr id="9" name="Rectangle 8">
            <a:extLst>
              <a:ext uri="{FF2B5EF4-FFF2-40B4-BE49-F238E27FC236}">
                <a16:creationId xmlns:a16="http://schemas.microsoft.com/office/drawing/2014/main" id="{B7FD3088-808E-443D-92BC-397B67F8FFEA}"/>
              </a:ext>
            </a:extLst>
          </p:cNvPr>
          <p:cNvSpPr/>
          <p:nvPr/>
        </p:nvSpPr>
        <p:spPr>
          <a:xfrm>
            <a:off x="3887391" y="5418490"/>
            <a:ext cx="4986301" cy="300082"/>
          </a:xfrm>
          <a:prstGeom prst="rect">
            <a:avLst/>
          </a:prstGeom>
        </p:spPr>
        <p:txBody>
          <a:bodyPr wrap="none">
            <a:spAutoFit/>
          </a:bodyPr>
          <a:lstStyle/>
          <a:p>
            <a:r>
              <a:rPr lang="el-GR" sz="1350" b="1" dirty="0">
                <a:solidFill>
                  <a:srgbClr val="FF0000"/>
                </a:solidFill>
              </a:rPr>
              <a:t>Δραστηριότητες- Αναπαραστάσεις- Σημειωτικά συστήματα</a:t>
            </a:r>
          </a:p>
        </p:txBody>
      </p:sp>
    </p:spTree>
    <p:extLst>
      <p:ext uri="{BB962C8B-B14F-4D97-AF65-F5344CB8AC3E}">
        <p14:creationId xmlns:p14="http://schemas.microsoft.com/office/powerpoint/2010/main" val="3981140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23486-4FF3-458C-8809-691AE8D69532}"/>
              </a:ext>
            </a:extLst>
          </p:cNvPr>
          <p:cNvSpPr>
            <a:spLocks noGrp="1"/>
          </p:cNvSpPr>
          <p:nvPr>
            <p:ph type="title"/>
          </p:nvPr>
        </p:nvSpPr>
        <p:spPr>
          <a:xfrm>
            <a:off x="629841" y="978694"/>
            <a:ext cx="2949178" cy="450056"/>
          </a:xfrm>
        </p:spPr>
        <p:txBody>
          <a:bodyPr>
            <a:normAutofit fontScale="90000"/>
          </a:bodyPr>
          <a:lstStyle/>
          <a:p>
            <a:pPr algn="ctr"/>
            <a:r>
              <a:rPr lang="el-GR" sz="1500" b="1" dirty="0"/>
              <a:t>Η Γνωστική προσέγγιση του Vergnaud</a:t>
            </a:r>
            <a:endParaRPr lang="en-US" sz="1500" b="1" dirty="0"/>
          </a:p>
        </p:txBody>
      </p:sp>
      <p:graphicFrame>
        <p:nvGraphicFramePr>
          <p:cNvPr id="5" name="Content Placeholder 4">
            <a:extLst>
              <a:ext uri="{FF2B5EF4-FFF2-40B4-BE49-F238E27FC236}">
                <a16:creationId xmlns:a16="http://schemas.microsoft.com/office/drawing/2014/main" id="{76302404-90DF-4969-A8CD-D41C34B1AFB5}"/>
              </a:ext>
            </a:extLst>
          </p:cNvPr>
          <p:cNvGraphicFramePr>
            <a:graphicFrameLocks noGrp="1"/>
          </p:cNvGraphicFramePr>
          <p:nvPr>
            <p:ph idx="1"/>
          </p:nvPr>
        </p:nvGraphicFramePr>
        <p:xfrm>
          <a:off x="3887391" y="1597819"/>
          <a:ext cx="4629150" cy="3655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72AA075C-C273-481D-B661-446A7722FFD7}"/>
              </a:ext>
            </a:extLst>
          </p:cNvPr>
          <p:cNvSpPr>
            <a:spLocks noGrp="1"/>
          </p:cNvSpPr>
          <p:nvPr>
            <p:ph type="body" sz="half" idx="2"/>
          </p:nvPr>
        </p:nvSpPr>
        <p:spPr>
          <a:xfrm>
            <a:off x="629841" y="1543050"/>
            <a:ext cx="2949178" cy="4336256"/>
          </a:xfrm>
        </p:spPr>
        <p:txBody>
          <a:bodyPr>
            <a:normAutofit/>
          </a:bodyPr>
          <a:lstStyle/>
          <a:p>
            <a:pPr algn="just"/>
            <a:endParaRPr lang="el-GR" dirty="0"/>
          </a:p>
          <a:p>
            <a:endParaRPr lang="en-US" dirty="0"/>
          </a:p>
        </p:txBody>
      </p:sp>
      <p:sp>
        <p:nvSpPr>
          <p:cNvPr id="3" name="Rectangle 2">
            <a:extLst>
              <a:ext uri="{FF2B5EF4-FFF2-40B4-BE49-F238E27FC236}">
                <a16:creationId xmlns:a16="http://schemas.microsoft.com/office/drawing/2014/main" id="{7B99B399-C3FF-42EC-906A-C9547AABAA91}"/>
              </a:ext>
            </a:extLst>
          </p:cNvPr>
          <p:cNvSpPr/>
          <p:nvPr/>
        </p:nvSpPr>
        <p:spPr>
          <a:xfrm>
            <a:off x="228600" y="1658824"/>
            <a:ext cx="3231357" cy="1338828"/>
          </a:xfrm>
          <a:prstGeom prst="rect">
            <a:avLst/>
          </a:prstGeom>
        </p:spPr>
        <p:txBody>
          <a:bodyPr wrap="square">
            <a:spAutoFit/>
          </a:bodyPr>
          <a:lstStyle/>
          <a:p>
            <a:pPr algn="just"/>
            <a:r>
              <a:rPr lang="el-GR" sz="1350" b="1" dirty="0"/>
              <a:t>Τα μοντέλα επεμβαίνουν σε δυο αισθητά επίπεδα: </a:t>
            </a:r>
          </a:p>
          <a:p>
            <a:pPr marL="214313" indent="-214313" algn="just">
              <a:buFont typeface="Wingdings" panose="05000000000000000000" pitchFamily="2" charset="2"/>
              <a:buChar char="§"/>
            </a:pPr>
            <a:r>
              <a:rPr lang="el-GR" sz="1350" b="1" dirty="0"/>
              <a:t>Οι ενέργειες του υποκειμένου </a:t>
            </a:r>
          </a:p>
          <a:p>
            <a:pPr marL="214313" indent="-214313" algn="just">
              <a:buFont typeface="Wingdings" panose="05000000000000000000" pitchFamily="2" charset="2"/>
              <a:buChar char="§"/>
            </a:pPr>
            <a:r>
              <a:rPr lang="el-GR" sz="1350" b="1" dirty="0"/>
              <a:t>Η παραγωγή συμβολικών αναπαραστάσεων</a:t>
            </a:r>
          </a:p>
          <a:p>
            <a:pPr algn="just"/>
            <a:r>
              <a:rPr lang="el-GR" sz="1350" b="1" dirty="0"/>
              <a:t> </a:t>
            </a:r>
          </a:p>
        </p:txBody>
      </p:sp>
      <p:pic>
        <p:nvPicPr>
          <p:cNvPr id="8" name="Picture 7">
            <a:extLst>
              <a:ext uri="{FF2B5EF4-FFF2-40B4-BE49-F238E27FC236}">
                <a16:creationId xmlns:a16="http://schemas.microsoft.com/office/drawing/2014/main" id="{DC228C45-DED3-4AA9-B7DC-BECB28CDE77A}"/>
              </a:ext>
            </a:extLst>
          </p:cNvPr>
          <p:cNvPicPr>
            <a:picLocks noChangeAspect="1"/>
          </p:cNvPicPr>
          <p:nvPr/>
        </p:nvPicPr>
        <p:blipFill>
          <a:blip r:embed="rId7"/>
          <a:stretch>
            <a:fillRect/>
          </a:stretch>
        </p:blipFill>
        <p:spPr>
          <a:xfrm>
            <a:off x="3579019" y="1604962"/>
            <a:ext cx="5364956" cy="3419591"/>
          </a:xfrm>
          <a:prstGeom prst="rect">
            <a:avLst/>
          </a:prstGeom>
        </p:spPr>
      </p:pic>
      <p:sp>
        <p:nvSpPr>
          <p:cNvPr id="10" name="Rectangle 9">
            <a:extLst>
              <a:ext uri="{FF2B5EF4-FFF2-40B4-BE49-F238E27FC236}">
                <a16:creationId xmlns:a16="http://schemas.microsoft.com/office/drawing/2014/main" id="{FBFC1AD0-0762-4E88-B4FE-97E128D81D64}"/>
              </a:ext>
            </a:extLst>
          </p:cNvPr>
          <p:cNvSpPr/>
          <p:nvPr/>
        </p:nvSpPr>
        <p:spPr>
          <a:xfrm>
            <a:off x="5786680" y="4983182"/>
            <a:ext cx="1244909" cy="230832"/>
          </a:xfrm>
          <a:prstGeom prst="rect">
            <a:avLst/>
          </a:prstGeom>
        </p:spPr>
        <p:txBody>
          <a:bodyPr wrap="square">
            <a:spAutoFit/>
          </a:bodyPr>
          <a:lstStyle/>
          <a:p>
            <a:r>
              <a:rPr lang="en-US" sz="900" b="1" i="1" dirty="0"/>
              <a:t>Vergnaud, 1987</a:t>
            </a:r>
          </a:p>
        </p:txBody>
      </p:sp>
    </p:spTree>
    <p:extLst>
      <p:ext uri="{BB962C8B-B14F-4D97-AF65-F5344CB8AC3E}">
        <p14:creationId xmlns:p14="http://schemas.microsoft.com/office/powerpoint/2010/main" val="4269849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827584" y="260648"/>
            <a:ext cx="7272808" cy="1371600"/>
          </a:xfrm>
        </p:spPr>
        <p:txBody>
          <a:bodyPr>
            <a:normAutofit/>
          </a:bodyPr>
          <a:lstStyle/>
          <a:p>
            <a:pPr algn="ctr"/>
            <a:r>
              <a:rPr lang="el-GR" sz="2400" dirty="0"/>
              <a:t>Η ΓΝΩΣΤΙΚΗ/ </a:t>
            </a:r>
            <a:r>
              <a:rPr lang="el-GR" sz="2400" dirty="0" err="1"/>
              <a:t>εννοιολογικη</a:t>
            </a:r>
            <a:r>
              <a:rPr lang="el-GR" sz="2400" dirty="0"/>
              <a:t> </a:t>
            </a:r>
            <a:r>
              <a:rPr lang="el-GR" sz="2400" dirty="0" err="1"/>
              <a:t>αλλαγη</a:t>
            </a:r>
            <a:br>
              <a:rPr lang="el-GR" sz="2400" dirty="0"/>
            </a:br>
            <a:r>
              <a:rPr lang="en-US" sz="1800" i="1" dirty="0"/>
              <a:t>(conceptual change)</a:t>
            </a:r>
            <a:r>
              <a:rPr lang="el-GR" sz="1800" i="1" dirty="0"/>
              <a:t>  </a:t>
            </a:r>
            <a:r>
              <a:rPr lang="en-US" sz="1800" i="1" dirty="0"/>
              <a:t> </a:t>
            </a:r>
            <a:br>
              <a:rPr lang="en-US" sz="2000" dirty="0"/>
            </a:b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503548" y="1340768"/>
            <a:ext cx="7920880" cy="5293757"/>
          </a:xfrm>
          <a:prstGeom prst="rect">
            <a:avLst/>
          </a:prstGeom>
          <a:noFill/>
        </p:spPr>
        <p:txBody>
          <a:bodyPr wrap="square">
            <a:spAutoFit/>
          </a:bodyPr>
          <a:lstStyle/>
          <a:p>
            <a:pPr marL="285750" indent="-285750" algn="just">
              <a:buFont typeface="Arial" panose="020B0604020202020204" pitchFamily="34" charset="0"/>
              <a:buChar char="•"/>
            </a:pPr>
            <a:r>
              <a:rPr lang="el-GR" sz="1600" dirty="0"/>
              <a:t>Οι περισσότερες έρευνες </a:t>
            </a:r>
            <a:r>
              <a:rPr lang="el-GR" sz="1200" i="1" dirty="0"/>
              <a:t>(</a:t>
            </a:r>
            <a:r>
              <a:rPr lang="en-US" sz="1200" i="1" dirty="0"/>
              <a:t>Read, 2004, Reinders &amp; Treagust, 2003, Carey, 1985, Gilbert &amp; Watts, 1983, Champagne, Klopfer, &amp; Gunstone, 1982</a:t>
            </a:r>
            <a:r>
              <a:rPr lang="el-GR" sz="1200" i="1" dirty="0"/>
              <a:t>) </a:t>
            </a:r>
            <a:r>
              <a:rPr lang="el-GR" sz="1600" dirty="0"/>
              <a:t>συμφωνούν ότι για να κατακτήσει ο μαθητής μια επιστημονική έννοια </a:t>
            </a:r>
            <a:r>
              <a:rPr lang="el-GR" sz="1600" b="1" dirty="0"/>
              <a:t>πρέπει να μορφοποιήσει τον τρόπο που δομεί τις αναπαραστάσεις του και να μπορέσει σταδιακά να συνδυάσει τις εννοιολογικές έννοιες με τα εννοιολογικά περιεχόμενα, τα εννοιολογικά περιεχόμενα σε ευρύτερα νοητικά θέματα/ σχήματα και τα τελευταία να τα οργανώσει σε εννοιολογικά πεδία και δίκτυα. </a:t>
            </a:r>
          </a:p>
          <a:p>
            <a:pPr marL="285750" indent="-285750" algn="just">
              <a:buFont typeface="Arial" panose="020B0604020202020204" pitchFamily="34" charset="0"/>
              <a:buChar char="•"/>
            </a:pPr>
            <a:r>
              <a:rPr lang="el-GR" sz="1600" dirty="0"/>
              <a:t>Οι νέες πληροφορίες έρχονται σε σύγκρουση με την προϋπάρχουσα γνώση του μαθητή. </a:t>
            </a:r>
            <a:r>
              <a:rPr lang="el-GR" sz="1600" b="1" dirty="0"/>
              <a:t>(γνωστική σύγκρουση)</a:t>
            </a:r>
          </a:p>
          <a:p>
            <a:pPr marL="285750" indent="-285750" algn="just">
              <a:buFont typeface="Arial" panose="020B0604020202020204" pitchFamily="34" charset="0"/>
              <a:buChar char="•"/>
            </a:pPr>
            <a:r>
              <a:rPr lang="el-GR" sz="1600" u="sng" dirty="0"/>
              <a:t>Κατά τον Posner (1982) </a:t>
            </a:r>
            <a:r>
              <a:rPr lang="el-GR" sz="1600" dirty="0"/>
              <a:t>οι λανθασμένες αντιλήψεις των μαθητών εκλαμβάνονται ως θεωρίες που πρέπει να αντικατασταθούν από ορθές, επιστημονικές απόψεις, σύμφωνα μάλιστα με τέσσερις συνθήκες: </a:t>
            </a:r>
          </a:p>
          <a:p>
            <a:pPr algn="just"/>
            <a:r>
              <a:rPr lang="el-GR" sz="1600" dirty="0"/>
              <a:t>α) τη γνωστική σύγκρουση που θα βιώσουν</a:t>
            </a:r>
          </a:p>
          <a:p>
            <a:pPr algn="just"/>
            <a:r>
              <a:rPr lang="el-GR" sz="1600" dirty="0"/>
              <a:t>β) την κατανόηση της νέας έννοιας, ακόμα και αν ο μαθητής δεν έχει αντιληφθεί πλήρως τη σημασία της.</a:t>
            </a:r>
          </a:p>
          <a:p>
            <a:pPr algn="just"/>
            <a:r>
              <a:rPr lang="el-GR" sz="1600" dirty="0"/>
              <a:t>γ) η νέα έννοια πρέπει να είναι εύλογη και αληθοφανής.</a:t>
            </a:r>
          </a:p>
          <a:p>
            <a:pPr algn="just"/>
            <a:r>
              <a:rPr lang="el-GR" sz="1600" dirty="0"/>
              <a:t>δ) η νέα έννοια πρέπει να είναι αποδοτική, να χρησιμοποιείται δηλαδή προς επίλυση άλλων προβλημάτων. </a:t>
            </a:r>
          </a:p>
          <a:p>
            <a:pPr marL="285750" indent="-285750" algn="just">
              <a:buFont typeface="Arial" panose="020B0604020202020204" pitchFamily="34" charset="0"/>
              <a:buChar char="•"/>
            </a:pPr>
            <a:r>
              <a:rPr lang="el-GR" sz="1600" dirty="0"/>
              <a:t>Στη διαδικασία της γνωστικής αλλαγής </a:t>
            </a:r>
            <a:r>
              <a:rPr lang="el-GR" sz="1600" u="sng" dirty="0"/>
              <a:t>η </a:t>
            </a:r>
            <a:r>
              <a:rPr lang="el-GR" sz="1600" u="sng" dirty="0" err="1"/>
              <a:t>Chi</a:t>
            </a:r>
            <a:r>
              <a:rPr lang="el-GR" sz="1600" u="sng" dirty="0"/>
              <a:t> (1994) </a:t>
            </a:r>
            <a:r>
              <a:rPr lang="el-GR" sz="1600" dirty="0"/>
              <a:t>επισημαίνει ότι ο μαθητής ταξινομεί τις γνώσεις σε κατηγορίες οι οποίες είναι εννοιολογικά ευδιάκριτες. </a:t>
            </a: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786922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260648"/>
            <a:ext cx="7272808" cy="1346854"/>
          </a:xfrm>
        </p:spPr>
        <p:txBody>
          <a:bodyPr>
            <a:normAutofit/>
          </a:bodyPr>
          <a:lstStyle/>
          <a:p>
            <a:pPr algn="ctr"/>
            <a:r>
              <a:rPr lang="el-GR" sz="2000" dirty="0"/>
              <a:t>Η ΓΝΩΣΤΙΚΗ/ </a:t>
            </a:r>
            <a:r>
              <a:rPr lang="el-GR" sz="2000" dirty="0" err="1"/>
              <a:t>εννοιολογικη</a:t>
            </a:r>
            <a:r>
              <a:rPr lang="el-GR" sz="2000" dirty="0"/>
              <a:t> </a:t>
            </a:r>
            <a:r>
              <a:rPr lang="el-GR" sz="2000" dirty="0" err="1"/>
              <a:t>αλλαγη</a:t>
            </a:r>
            <a:br>
              <a:rPr lang="el-GR" sz="2000" dirty="0"/>
            </a:br>
            <a:r>
              <a:rPr lang="el-GR" sz="1800" i="1" dirty="0"/>
              <a:t>(conceptual change)   </a:t>
            </a:r>
            <a:br>
              <a:rPr lang="el-GR" sz="2400" dirty="0"/>
            </a:b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323528" y="1340768"/>
            <a:ext cx="8496944" cy="4462760"/>
          </a:xfrm>
          <a:prstGeom prst="rect">
            <a:avLst/>
          </a:prstGeom>
          <a:noFill/>
        </p:spPr>
        <p:txBody>
          <a:bodyPr wrap="square">
            <a:spAutoFit/>
          </a:bodyPr>
          <a:lstStyle/>
          <a:p>
            <a:pPr marL="285750" indent="-285750" algn="just">
              <a:buFont typeface="Arial" panose="020B0604020202020204" pitchFamily="34" charset="0"/>
              <a:buChar char="•"/>
            </a:pPr>
            <a:r>
              <a:rPr lang="el-GR" dirty="0"/>
              <a:t>Μια άλλη προσέγγιση εννοιολογικής αλλαγής είναι αυτή του </a:t>
            </a:r>
            <a:r>
              <a:rPr lang="el-GR" u="sng" dirty="0"/>
              <a:t>di Sessa (1993),</a:t>
            </a:r>
            <a:r>
              <a:rPr lang="el-GR" dirty="0"/>
              <a:t> ο οποίος υποστήριξε ότι οι µ</a:t>
            </a:r>
            <a:r>
              <a:rPr lang="el-GR" dirty="0" err="1"/>
              <a:t>αθητές</a:t>
            </a:r>
            <a:r>
              <a:rPr lang="el-GR" dirty="0"/>
              <a:t> δεν έχουν µια συνεκτική ερμηνευτική θεωρία, </a:t>
            </a:r>
            <a:r>
              <a:rPr lang="el-GR" b="1" dirty="0"/>
              <a:t>αλλά κοµµάτια γνώσης, τα οποία ονόμασε “phenomenological primitives” (p-prims) και στα οποία απέδωσε τις λανθασμένες αντιλήψεις των μαθητών. </a:t>
            </a:r>
          </a:p>
          <a:p>
            <a:pPr marL="285750" indent="-285750" algn="just">
              <a:buFont typeface="Wingdings" panose="05000000000000000000" pitchFamily="2" charset="2"/>
              <a:buChar char="ü"/>
            </a:pPr>
            <a:r>
              <a:rPr lang="el-GR" sz="1600" dirty="0"/>
              <a:t>Σύμφωνα µε τον di Sessa (1993) κατά τη διδασκαλία και τη µ</a:t>
            </a:r>
            <a:r>
              <a:rPr lang="el-GR" sz="1600" dirty="0" err="1"/>
              <a:t>άθηση</a:t>
            </a:r>
            <a:r>
              <a:rPr lang="el-GR" sz="1600" dirty="0"/>
              <a:t> τα κοµµάτια γνώσης πρέπει να αναδιοργανωθούν και να αποκτήσουν εσωτερική συνοχή για να µμπορούν οι μαθητές να δίνουν επιστημονικά ορθές ερμηνείες. </a:t>
            </a:r>
          </a:p>
          <a:p>
            <a:pPr marL="285750" indent="-285750" algn="just">
              <a:buFont typeface="Wingdings" panose="05000000000000000000" pitchFamily="2" charset="2"/>
              <a:buChar char="ü"/>
            </a:pPr>
            <a:r>
              <a:rPr lang="el-GR" sz="1600" dirty="0"/>
              <a:t>Σύμφωνα µε τη θεωρία αυτή η γνωστική σύγκρουση δεν είναι αναποτελεσματική ως διδακτική προσέγγιση καθώς έχει ως σκοπό την αμφισβήτηση ενός συνεκτικού συστήµατος πεποιθήσεων, ενώ κάτι τέτοιο δεν υπάρχει. Αντίθετα, ο di Sessa ισχυρίζεται ότι κατά την εννοιολογική αλλαγή τα κοµµάτια γνώσης πρέπει να ενοποιηθούν σε πιο σύνθετες εννοιολογικές δομές που έχουν τα χαρακτηριστικά αρχών και νόμων για να παράγουν επιστημονική κατανόηση. </a:t>
            </a:r>
          </a:p>
          <a:p>
            <a:pPr marL="285750" indent="-285750" algn="just">
              <a:buFont typeface="Wingdings" panose="05000000000000000000" pitchFamily="2" charset="2"/>
              <a:buChar char="ü"/>
            </a:pPr>
            <a:r>
              <a:rPr lang="el-GR" sz="1600" dirty="0"/>
              <a:t>Σημείο σκέψης και προβληματισμού είναι ότι θεωρεί ότι οι λανθασμένες αντιλήψεις δεν έχουν συνοχή, γεγονός που αποτελεί ακόμα ερώτημα αναπάντητο. </a:t>
            </a: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1130079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576064"/>
          </a:xfrm>
        </p:spPr>
        <p:txBody>
          <a:bodyPr>
            <a:normAutofit/>
          </a:bodyPr>
          <a:lstStyle/>
          <a:p>
            <a:pPr algn="ctr"/>
            <a:r>
              <a:rPr lang="el-GR" sz="2400" dirty="0"/>
              <a:t>ΓΝΩΣΤΙΚΕΣ ΘΕΩΡΙΕΣ</a:t>
            </a: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395536" y="908720"/>
            <a:ext cx="8064896" cy="5693866"/>
          </a:xfrm>
          <a:prstGeom prst="rect">
            <a:avLst/>
          </a:prstGeom>
          <a:noFill/>
        </p:spPr>
        <p:txBody>
          <a:bodyPr wrap="square">
            <a:spAutoFit/>
          </a:bodyPr>
          <a:lstStyle/>
          <a:p>
            <a:pPr algn="just"/>
            <a:r>
              <a:rPr lang="el-GR" sz="1400" b="1" dirty="0"/>
              <a:t>Οι γνωστικές θεωρίες εστιάζουν το ενδιαφέρον τους:</a:t>
            </a:r>
            <a:endParaRPr lang="en-US" sz="1400" b="1" dirty="0"/>
          </a:p>
          <a:p>
            <a:pPr marL="285750" indent="-285750" algn="just">
              <a:buFont typeface="Arial" panose="020B0604020202020204" pitchFamily="34" charset="0"/>
              <a:buChar char="•"/>
            </a:pPr>
            <a:endParaRPr lang="el-GR" sz="1400" b="1" dirty="0"/>
          </a:p>
          <a:p>
            <a:pPr marL="342900" indent="-342900" algn="just">
              <a:buFont typeface="Wingdings" panose="05000000000000000000" pitchFamily="2" charset="2"/>
              <a:buChar char="ü"/>
            </a:pPr>
            <a:r>
              <a:rPr lang="el-GR" sz="1400" dirty="0"/>
              <a:t> στο εσωτερικό του γνωστικού συστήματος, στη δομή του και τη λειτουργία του</a:t>
            </a:r>
            <a:r>
              <a:rPr lang="en-US" sz="1400" dirty="0"/>
              <a:t> </a:t>
            </a:r>
            <a:r>
              <a:rPr lang="el-GR" sz="1400" dirty="0"/>
              <a:t>(Smyrnaiou, &amp; Weil-Barais, 2003). </a:t>
            </a:r>
            <a:endParaRPr lang="en-US" sz="1400" dirty="0"/>
          </a:p>
          <a:p>
            <a:pPr algn="just"/>
            <a:endParaRPr lang="el-GR" sz="1400" dirty="0"/>
          </a:p>
          <a:p>
            <a:pPr marL="342900" indent="-342900" algn="just">
              <a:buFont typeface="Wingdings" panose="05000000000000000000" pitchFamily="2" charset="2"/>
              <a:buChar char="ü"/>
            </a:pPr>
            <a:r>
              <a:rPr lang="el-GR" sz="1400" dirty="0"/>
              <a:t>στο πώς επιτυγχάνεται η μάθηση και η γνωστική διαδικασία.</a:t>
            </a:r>
            <a:endParaRPr lang="en-US" sz="1400" dirty="0"/>
          </a:p>
          <a:p>
            <a:pPr algn="just"/>
            <a:endParaRPr lang="el-GR" sz="1400" dirty="0"/>
          </a:p>
          <a:p>
            <a:pPr marL="342900" indent="-342900" algn="just">
              <a:buFont typeface="Wingdings" panose="05000000000000000000" pitchFamily="2" charset="2"/>
              <a:buChar char="ü"/>
            </a:pPr>
            <a:r>
              <a:rPr lang="el-GR" sz="1400" dirty="0"/>
              <a:t>στο πώς οι μαθητές </a:t>
            </a:r>
            <a:r>
              <a:rPr lang="el-GR" sz="1400" dirty="0" err="1"/>
              <a:t>νοηματοδοτούν</a:t>
            </a:r>
            <a:r>
              <a:rPr lang="el-GR" sz="1400" dirty="0"/>
              <a:t> τις έννοιες</a:t>
            </a:r>
            <a:r>
              <a:rPr lang="en-US" sz="1400" dirty="0"/>
              <a:t>.</a:t>
            </a:r>
          </a:p>
          <a:p>
            <a:pPr algn="just"/>
            <a:endParaRPr lang="el-GR" sz="1400" dirty="0"/>
          </a:p>
          <a:p>
            <a:pPr marL="342900" indent="-342900" algn="just">
              <a:buFont typeface="Wingdings" panose="05000000000000000000" pitchFamily="2" charset="2"/>
              <a:buChar char="ü"/>
            </a:pPr>
            <a:r>
              <a:rPr lang="el-GR" sz="1400" dirty="0"/>
              <a:t>στο πώς συγκρούονται με τις διαισθητικές γνώσεις και μέσω της γνωστικής σύγκρουσης κατακτούν τη νέα γνώση.</a:t>
            </a:r>
            <a:endParaRPr lang="en-US" sz="1400" dirty="0"/>
          </a:p>
          <a:p>
            <a:pPr algn="just"/>
            <a:endParaRPr lang="en-US" sz="1400" dirty="0"/>
          </a:p>
          <a:p>
            <a:pPr marL="342900" indent="-342900">
              <a:buFont typeface="Wingdings" panose="05000000000000000000" pitchFamily="2" charset="2"/>
              <a:buChar char="ü"/>
            </a:pPr>
            <a:r>
              <a:rPr lang="el-GR" sz="1400" dirty="0"/>
              <a:t>Η γνώση του τρόπου με τον οποίο βαθμιαία κατασκευάζεται η γνώση και συγκροτούνται οι γνωστικοί χάρτες του μαθητή (cognitive/ concept mapping στους Novak, 1990, Kinchin, Hay, &amp; Adams, 2000)</a:t>
            </a:r>
            <a:endParaRPr lang="en-US" sz="1400" dirty="0"/>
          </a:p>
          <a:p>
            <a:pPr marL="342900" indent="-342900">
              <a:buFont typeface="Wingdings" panose="05000000000000000000" pitchFamily="2" charset="2"/>
              <a:buChar char="ü"/>
            </a:pPr>
            <a:endParaRPr lang="en-US" sz="1400" dirty="0"/>
          </a:p>
          <a:p>
            <a:pPr marL="342900" indent="-342900" algn="just">
              <a:buFont typeface="Wingdings" panose="05000000000000000000" pitchFamily="2" charset="2"/>
              <a:buChar char="ü"/>
            </a:pPr>
            <a:r>
              <a:rPr lang="el-GR" sz="1400" dirty="0"/>
              <a:t>Οι σύγχρονες γνωστικές θεωρίες, όπως ο Κονστρουκτιβισμός/ Οικοδομισμός/ Δομητισμός, εξελίσσοντας το δομικό γνωστικισμό του </a:t>
            </a:r>
            <a:r>
              <a:rPr lang="el-GR" sz="1400" dirty="0" err="1"/>
              <a:t>Piaget</a:t>
            </a:r>
            <a:r>
              <a:rPr lang="el-GR" sz="1400" dirty="0"/>
              <a:t>, </a:t>
            </a:r>
            <a:r>
              <a:rPr lang="el-GR" sz="1400" b="1" dirty="0"/>
              <a:t>αναγνωρίζουν τους μαθητές ως φορείς (Agency) της οικοδόμησης των γνώσεών τους</a:t>
            </a:r>
            <a:r>
              <a:rPr lang="el-GR" sz="1400" dirty="0"/>
              <a:t>, καθώς οικοδομούν και αναδιατάσσουν τις γνωστικές τους αναπαραστάσεις για να προσεγγίσουν τη νέα γνώση. </a:t>
            </a:r>
            <a:br>
              <a:rPr lang="el-GR" sz="1400" dirty="0"/>
            </a:br>
            <a:endParaRPr lang="el-GR" sz="1400" dirty="0"/>
          </a:p>
          <a:p>
            <a:pPr algn="ctr"/>
            <a:r>
              <a:rPr lang="el-GR" sz="1400" b="1" dirty="0">
                <a:solidFill>
                  <a:srgbClr val="C00000"/>
                </a:solidFill>
              </a:rPr>
              <a:t>ΔΙΔΑΚΤΙΚΗ</a:t>
            </a:r>
          </a:p>
          <a:p>
            <a:pPr algn="ctr"/>
            <a:r>
              <a:rPr lang="el-GR" sz="1400" b="1" dirty="0">
                <a:solidFill>
                  <a:srgbClr val="C00000"/>
                </a:solidFill>
              </a:rPr>
              <a:t>Να καταγράψει τα νοητικά μοντέλα, τις ιδέες, τις αντιλήψεις και τις αναπαραστάσεις των μαθητών</a:t>
            </a:r>
          </a:p>
          <a:p>
            <a:pPr algn="ctr"/>
            <a:r>
              <a:rPr lang="el-GR" sz="1400" b="1" dirty="0">
                <a:solidFill>
                  <a:srgbClr val="C00000"/>
                </a:solidFill>
              </a:rPr>
              <a:t>Να δημιουργήσει κατάλληλες διδακτικές συνθήκες ώστε οι μαθητές να προσεγγίσουν </a:t>
            </a:r>
          </a:p>
          <a:p>
            <a:pPr algn="ctr"/>
            <a:r>
              <a:rPr lang="el-GR" sz="1400" b="1" dirty="0">
                <a:solidFill>
                  <a:srgbClr val="C00000"/>
                </a:solidFill>
              </a:rPr>
              <a:t>(ή να οικοδομήσουν) τα εννοιολογικά μοντέλα και τις επιστημονικές γνώσεις.</a:t>
            </a:r>
            <a:endParaRPr lang="en-US" b="1" dirty="0">
              <a:solidFill>
                <a:srgbClr val="C00000"/>
              </a:solidFill>
            </a:endParaRPr>
          </a:p>
        </p:txBody>
      </p:sp>
    </p:spTree>
    <p:extLst>
      <p:ext uri="{BB962C8B-B14F-4D97-AF65-F5344CB8AC3E}">
        <p14:creationId xmlns:p14="http://schemas.microsoft.com/office/powerpoint/2010/main" val="771572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116632"/>
            <a:ext cx="7272808" cy="1371600"/>
          </a:xfrm>
        </p:spPr>
        <p:txBody>
          <a:bodyPr>
            <a:normAutofit/>
          </a:bodyPr>
          <a:lstStyle/>
          <a:p>
            <a:pPr algn="ctr"/>
            <a:r>
              <a:rPr lang="el-GR" sz="2000" dirty="0"/>
              <a:t>Η ΓΝΩΣΤΙΚΗ/ </a:t>
            </a:r>
            <a:r>
              <a:rPr lang="el-GR" sz="2000" dirty="0" err="1"/>
              <a:t>εννοιολογικη</a:t>
            </a:r>
            <a:r>
              <a:rPr lang="el-GR" sz="2000" dirty="0"/>
              <a:t> </a:t>
            </a:r>
            <a:r>
              <a:rPr lang="el-GR" sz="2000" dirty="0" err="1"/>
              <a:t>αλλαγη</a:t>
            </a:r>
            <a:br>
              <a:rPr lang="el-GR" sz="2000" dirty="0"/>
            </a:br>
            <a:r>
              <a:rPr lang="el-GR" sz="1800" i="1" dirty="0"/>
              <a:t>(conceptual change)   </a:t>
            </a:r>
            <a:br>
              <a:rPr lang="el-GR" sz="2400" dirty="0"/>
            </a:b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0" y="1124744"/>
            <a:ext cx="8532440" cy="6032421"/>
          </a:xfrm>
          <a:prstGeom prst="rect">
            <a:avLst/>
          </a:prstGeom>
          <a:noFill/>
        </p:spPr>
        <p:txBody>
          <a:bodyPr wrap="square">
            <a:spAutoFit/>
          </a:bodyPr>
          <a:lstStyle/>
          <a:p>
            <a:pPr marL="285750" indent="-285750" algn="just">
              <a:buFont typeface="Arial" panose="020B0604020202020204" pitchFamily="34" charset="0"/>
              <a:buChar char="•"/>
            </a:pPr>
            <a:r>
              <a:rPr lang="el-GR" sz="1600" u="sng" dirty="0"/>
              <a:t>Κατά τη Βοσνιάδου </a:t>
            </a:r>
            <a:r>
              <a:rPr lang="el-GR" sz="1400" i="1" u="sng" dirty="0"/>
              <a:t>(2001) </a:t>
            </a:r>
            <a:r>
              <a:rPr lang="el-GR" sz="1600" dirty="0"/>
              <a:t>οι μαθητές κατέχουν </a:t>
            </a:r>
            <a:r>
              <a:rPr lang="el-GR" sz="1600" b="1" dirty="0"/>
              <a:t>διαισθητικά νοητικά μοντέλα, τα οποία με τις νέες επιστημονικές πληροφορίες μετατρέπονται σε συνθετικά νοητικά μοντέλα. </a:t>
            </a:r>
            <a:r>
              <a:rPr lang="el-GR" sz="1600" dirty="0"/>
              <a:t>Έτσι, οι αντιλήψεις των µ</a:t>
            </a:r>
            <a:r>
              <a:rPr lang="el-GR" sz="1600" dirty="0" err="1"/>
              <a:t>αθητών</a:t>
            </a:r>
            <a:r>
              <a:rPr lang="el-GR" sz="1600" dirty="0"/>
              <a:t> παρουσιάζουν συστηματικότητα και συνέπεια. Η συστηματικότητα αυτή προέρχεται από το γεγονός ότι τα νοητικά µ</a:t>
            </a:r>
            <a:r>
              <a:rPr lang="el-GR" sz="1600" dirty="0" err="1"/>
              <a:t>οντέλα</a:t>
            </a:r>
            <a:r>
              <a:rPr lang="el-GR" sz="1600" dirty="0"/>
              <a:t>, που χρησιμοποιούν οι µμαθητές για να ερμηνεύσουν τον κόσμο, περιορίζονται από ένα μικρό αριθμό «προϋποθέσεων» που διαμορφώνονται από τους µ</a:t>
            </a:r>
            <a:r>
              <a:rPr lang="el-GR" sz="1600" dirty="0" err="1"/>
              <a:t>αθητές</a:t>
            </a:r>
            <a:r>
              <a:rPr lang="el-GR" sz="1600" dirty="0"/>
              <a:t> µε βάση τις καθημερινές τους εμπειρίες. Οι προϋποθέσεις µμπορεί να είναι οντολογικές και επιστημολογικές και περιορίζουν τα είδη των νοητικών μοντέλων που μπορούν να σχηματίσουν οι μαθητές. Επομένως, οι προϋποθέσεις είναι εμπειρικά αποκτώμενοι περιορισμοί που καθοδηγούν την πορεία απόκτησης γνώσεων.</a:t>
            </a:r>
          </a:p>
          <a:p>
            <a:pPr marL="285750" indent="-285750" algn="just">
              <a:buFont typeface="Arial" panose="020B0604020202020204" pitchFamily="34" charset="0"/>
              <a:buChar char="•"/>
            </a:pPr>
            <a:r>
              <a:rPr lang="el-GR" sz="1600" b="1" dirty="0"/>
              <a:t> Ο όρος «γνωστική κατάσταση», </a:t>
            </a:r>
            <a:r>
              <a:rPr lang="el-GR" sz="1600" dirty="0"/>
              <a:t>ενώ αποτελεί τη βάση των γνωστικών θεωριών, δεν έχει περιγραφεί και οριστεί, ούτε και από τον ίδιο τον </a:t>
            </a:r>
            <a:r>
              <a:rPr lang="el-GR" sz="1600" u="sng" dirty="0"/>
              <a:t>Vergnaud. </a:t>
            </a:r>
            <a:r>
              <a:rPr lang="el-GR" sz="1600" dirty="0"/>
              <a:t>Παρόλα αυτά, ο ίδιος θεωρεί ότι αυτή η νέα κατάσταση στην οποία θα βρεθεί ο μαθητής αποτελεί τη γέφυρα για τη γνωστική ανάπτυξη, καθώς ο μαθητής θα χρησιμοποιήσει τη διαμορφωμένη από τις εμπειρίες γνώση του και θα προσπαθήσει να προσαρμοστεί στα νέα δεδομένα. </a:t>
            </a:r>
          </a:p>
          <a:p>
            <a:pPr marL="285750" indent="-285750" algn="just">
              <a:buFont typeface="Arial" panose="020B0604020202020204" pitchFamily="34" charset="0"/>
              <a:buChar char="•"/>
            </a:pPr>
            <a:r>
              <a:rPr lang="el-GR" sz="1600" u="sng" dirty="0"/>
              <a:t>Οι Zazkis, &amp; Liljedahl </a:t>
            </a:r>
            <a:r>
              <a:rPr lang="el-GR" sz="1400" i="1" u="sng" dirty="0"/>
              <a:t>(2002) </a:t>
            </a:r>
            <a:r>
              <a:rPr lang="el-GR" sz="1600" dirty="0"/>
              <a:t>επισημαίνουν ότι αν ο μαθητής μπορεί να αναγνωρίσει διαφορές ανάμεσα σε δυο φαινομενικά παρόμοιες καταστάσεις, τότε θα ενεργοποιηθούν διαφορετικές επιχειρησιακές σταθερές και μόλις αναγνωρίσει ο ίδιος τη διαφορά, αυτόματα η μια κατάσταση αναγνωρίζεται ως περισσότερο γνωστή από την άλλη. Από την άλλη, ενδέχεται ο μαθητής να αναγνωρίσει μια κοινή δομή ανάμεσα σε δυο φαινομενικά διαφορετικές καταστάσεις. Τότε μπορεί να ομαδοποιήσει τις νοητικές του αναπαραστάσεις σε μια γενική και σφαιρική έννοια, η οποία και τελικά εγκαθιδρύεται και αφομοιώνεται. </a:t>
            </a: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670635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116632"/>
            <a:ext cx="7272808" cy="864096"/>
          </a:xfrm>
        </p:spPr>
        <p:txBody>
          <a:bodyPr>
            <a:normAutofit/>
          </a:bodyPr>
          <a:lstStyle/>
          <a:p>
            <a:pPr algn="ctr"/>
            <a:r>
              <a:rPr lang="el-GR" sz="2000" dirty="0" err="1"/>
              <a:t>ΓνωστικΑ</a:t>
            </a:r>
            <a:r>
              <a:rPr lang="el-GR" sz="2000" dirty="0"/>
              <a:t> </a:t>
            </a:r>
            <a:r>
              <a:rPr lang="el-GR" sz="2000" dirty="0" err="1"/>
              <a:t>πλαΙσια</a:t>
            </a:r>
            <a:r>
              <a:rPr lang="el-GR" sz="2000" dirty="0"/>
              <a:t> </a:t>
            </a:r>
            <a:r>
              <a:rPr lang="el-GR" sz="1800" i="1" dirty="0"/>
              <a:t>(</a:t>
            </a:r>
            <a:r>
              <a:rPr lang="en-US" sz="1800" i="1" dirty="0"/>
              <a:t>cognitive frames/ cognitive apparatus)</a:t>
            </a:r>
            <a:endParaRPr lang="en-US" sz="2400" i="1" dirty="0"/>
          </a:p>
        </p:txBody>
      </p:sp>
      <p:sp>
        <p:nvSpPr>
          <p:cNvPr id="4" name="TextBox 3">
            <a:extLst>
              <a:ext uri="{FF2B5EF4-FFF2-40B4-BE49-F238E27FC236}">
                <a16:creationId xmlns:a16="http://schemas.microsoft.com/office/drawing/2014/main" id="{5B8641A4-D1E2-4168-8F67-9343F88897B8}"/>
              </a:ext>
            </a:extLst>
          </p:cNvPr>
          <p:cNvSpPr txBox="1"/>
          <p:nvPr/>
        </p:nvSpPr>
        <p:spPr>
          <a:xfrm>
            <a:off x="179512" y="1124744"/>
            <a:ext cx="8568952" cy="5109091"/>
          </a:xfrm>
          <a:prstGeom prst="rect">
            <a:avLst/>
          </a:prstGeom>
          <a:noFill/>
        </p:spPr>
        <p:txBody>
          <a:bodyPr wrap="square">
            <a:spAutoFit/>
          </a:bodyPr>
          <a:lstStyle/>
          <a:p>
            <a:pPr algn="ctr"/>
            <a:r>
              <a:rPr lang="el-GR" b="1" dirty="0"/>
              <a:t>Τα γνωστικά πλαίσια (</a:t>
            </a:r>
            <a:r>
              <a:rPr lang="en-US" b="1" dirty="0"/>
              <a:t>Frames) </a:t>
            </a:r>
            <a:endParaRPr lang="el-GR" b="1" dirty="0"/>
          </a:p>
          <a:p>
            <a:pPr algn="just"/>
            <a:endParaRPr lang="el-GR" dirty="0"/>
          </a:p>
          <a:p>
            <a:pPr marL="285750" indent="-285750" algn="just">
              <a:buFont typeface="Arial" panose="020B0604020202020204" pitchFamily="34" charset="0"/>
              <a:buChar char="•"/>
            </a:pPr>
            <a:r>
              <a:rPr lang="el-GR" sz="1600" dirty="0"/>
              <a:t>Δομήματα τα οποία αλληλοεπηρεάζονται και δημιουργούν το γνωστικό φορτίο του μαθητή (cognitive </a:t>
            </a:r>
            <a:r>
              <a:rPr lang="el-GR" sz="1600" dirty="0" err="1"/>
              <a:t>load</a:t>
            </a:r>
            <a:r>
              <a:rPr lang="el-GR" sz="1600" dirty="0"/>
              <a:t>).</a:t>
            </a:r>
          </a:p>
          <a:p>
            <a:pPr marL="285750" indent="-285750" algn="just">
              <a:buFont typeface="Arial" panose="020B0604020202020204" pitchFamily="34" charset="0"/>
              <a:buChar char="•"/>
            </a:pPr>
            <a:r>
              <a:rPr lang="el-GR" sz="1600" dirty="0"/>
              <a:t>Τα γνωστικά πλαίσια αντιπροσωπεύουν τη νόηση του ατόμου, το γνωστικό περιεχόμενο των εννοιών, εμπειριών, κτλ. Αυτό το cognitive apparatus διακρίνεται σε τρεις βασικές κατηγορίες:</a:t>
            </a:r>
          </a:p>
          <a:p>
            <a:pPr algn="just"/>
            <a:r>
              <a:rPr lang="el-GR" sz="1600" b="1" dirty="0"/>
              <a:t>α) το γνωστικό περιεχόμενο (cognitive context): </a:t>
            </a:r>
            <a:r>
              <a:rPr lang="el-GR" sz="1600" dirty="0"/>
              <a:t>Το γνωστικό περιεχόμενο υποκατηγοριοποιείται στις εξής κατηγορίες ανάλυσης:</a:t>
            </a:r>
          </a:p>
          <a:p>
            <a:pPr algn="just"/>
            <a:r>
              <a:rPr lang="el-GR" sz="1600" dirty="0"/>
              <a:t>-	υποθέσεις</a:t>
            </a:r>
          </a:p>
          <a:p>
            <a:pPr algn="just"/>
            <a:r>
              <a:rPr lang="el-GR" sz="1600" dirty="0"/>
              <a:t>-	προσδοκίες</a:t>
            </a:r>
          </a:p>
          <a:p>
            <a:pPr algn="just"/>
            <a:r>
              <a:rPr lang="el-GR" sz="1600" dirty="0"/>
              <a:t>-	συμβολισμοί</a:t>
            </a:r>
          </a:p>
          <a:p>
            <a:pPr algn="just"/>
            <a:r>
              <a:rPr lang="el-GR" sz="1600" dirty="0"/>
              <a:t>-	λεκτική αναπαράσταση</a:t>
            </a:r>
          </a:p>
          <a:p>
            <a:pPr algn="just"/>
            <a:r>
              <a:rPr lang="el-GR" sz="1600" dirty="0"/>
              <a:t>-	μεταφορές</a:t>
            </a:r>
          </a:p>
          <a:p>
            <a:pPr algn="just"/>
            <a:r>
              <a:rPr lang="el-GR" sz="1600" dirty="0"/>
              <a:t>-	ιστορίες</a:t>
            </a:r>
          </a:p>
          <a:p>
            <a:pPr algn="just"/>
            <a:r>
              <a:rPr lang="el-GR" sz="1600" b="1" dirty="0"/>
              <a:t>β) το συναισθηματικό περιεχόμενο (emotional context) </a:t>
            </a:r>
          </a:p>
          <a:p>
            <a:pPr algn="just"/>
            <a:r>
              <a:rPr lang="el-GR" sz="1600" b="1" dirty="0"/>
              <a:t>γ) το κοινωνικοπολιτισμικό περιεχόμενο (socio- cultural context): </a:t>
            </a:r>
            <a:r>
              <a:rPr lang="el-GR" sz="1600" dirty="0"/>
              <a:t>Κατά τους </a:t>
            </a:r>
            <a:r>
              <a:rPr lang="en-US" sz="1600" dirty="0"/>
              <a:t>K</a:t>
            </a:r>
            <a:r>
              <a:rPr lang="el-GR" sz="1600" dirty="0" err="1"/>
              <a:t>ress</a:t>
            </a:r>
            <a:r>
              <a:rPr lang="el-GR" sz="1600" dirty="0"/>
              <a:t> &amp; Leeuven (1996) οι ανθρώπινες κοινωνίες έχουν ποικίλα είδη αναπαραστάσεων τα οποία τα αξιολογούν με διαφορετικό τρόπο, πολιτισμικά καθορισμένο</a:t>
            </a:r>
            <a:r>
              <a:rPr lang="en-US" sz="1600" dirty="0"/>
              <a:t>.</a:t>
            </a:r>
            <a:endParaRPr lang="el-GR" sz="1600" dirty="0"/>
          </a:p>
          <a:p>
            <a:pPr algn="just"/>
            <a:endParaRPr lang="el-GR" dirty="0"/>
          </a:p>
        </p:txBody>
      </p:sp>
    </p:spTree>
    <p:extLst>
      <p:ext uri="{BB962C8B-B14F-4D97-AF65-F5344CB8AC3E}">
        <p14:creationId xmlns:p14="http://schemas.microsoft.com/office/powerpoint/2010/main" val="182348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9FDEF1-5B1C-42DD-A46F-E70F19015AF3}"/>
              </a:ext>
            </a:extLst>
          </p:cNvPr>
          <p:cNvSpPr txBox="1"/>
          <p:nvPr/>
        </p:nvSpPr>
        <p:spPr>
          <a:xfrm>
            <a:off x="429410" y="753292"/>
            <a:ext cx="8285179" cy="646331"/>
          </a:xfrm>
          <a:prstGeom prst="rect">
            <a:avLst/>
          </a:prstGeom>
          <a:noFill/>
        </p:spPr>
        <p:txBody>
          <a:bodyPr wrap="square">
            <a:spAutoFit/>
          </a:bodyPr>
          <a:lstStyle/>
          <a:p>
            <a:r>
              <a:rPr lang="en-US" b="1" dirty="0"/>
              <a:t>O</a:t>
            </a:r>
            <a:r>
              <a:rPr lang="el-GR" b="1" dirty="0"/>
              <a:t>ι μαθητές που επιλέγουν την κατάλληλη εικονική σχέση χρησιμοποιούν κατάλληλες γλωσσικές μορφές.</a:t>
            </a:r>
            <a:endParaRPr lang="en-US" b="1" dirty="0"/>
          </a:p>
        </p:txBody>
      </p:sp>
      <p:pic>
        <p:nvPicPr>
          <p:cNvPr id="6" name="Picture 7" descr="C:\Program Files\Wanadoo\Utilisateur1\Roula\thèse\Images_thèse\smyrnaiou.bmp">
            <a:extLst>
              <a:ext uri="{FF2B5EF4-FFF2-40B4-BE49-F238E27FC236}">
                <a16:creationId xmlns:a16="http://schemas.microsoft.com/office/drawing/2014/main" id="{F7D09E3E-C740-4E62-B86B-FF7DA4942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02163"/>
            <a:ext cx="8852115" cy="3688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FE59C384-87DA-41FF-9CC7-D3D6A7643401}"/>
              </a:ext>
            </a:extLst>
          </p:cNvPr>
          <p:cNvSpPr txBox="1"/>
          <p:nvPr/>
        </p:nvSpPr>
        <p:spPr>
          <a:xfrm>
            <a:off x="3962400" y="5937708"/>
            <a:ext cx="4572000" cy="600164"/>
          </a:xfrm>
          <a:prstGeom prst="rect">
            <a:avLst/>
          </a:prstGeom>
          <a:noFill/>
        </p:spPr>
        <p:txBody>
          <a:bodyPr wrap="square">
            <a:spAutoFit/>
          </a:bodyPr>
          <a:lstStyle/>
          <a:p>
            <a:pPr algn="r"/>
            <a:r>
              <a:rPr lang="fr-FR" sz="1100" dirty="0"/>
              <a:t>SMYRNAIOU, Z., &amp; WEIL-BARAIS, A. (2005). Évaluation cognitive d'un logiciel de modélisation auprès d'élèves de collège. </a:t>
            </a:r>
            <a:r>
              <a:rPr lang="fr-FR" sz="1100" dirty="0" err="1"/>
              <a:t>Didaskalia</a:t>
            </a:r>
            <a:r>
              <a:rPr lang="fr-FR" sz="1100" dirty="0"/>
              <a:t> (Paris).</a:t>
            </a:r>
            <a:endParaRPr lang="en-US" sz="1100" dirty="0"/>
          </a:p>
        </p:txBody>
      </p:sp>
    </p:spTree>
    <p:extLst>
      <p:ext uri="{BB962C8B-B14F-4D97-AF65-F5344CB8AC3E}">
        <p14:creationId xmlns:p14="http://schemas.microsoft.com/office/powerpoint/2010/main" val="1867438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116632"/>
            <a:ext cx="7272808" cy="864096"/>
          </a:xfrm>
        </p:spPr>
        <p:txBody>
          <a:bodyPr>
            <a:normAutofit/>
          </a:bodyPr>
          <a:lstStyle/>
          <a:p>
            <a:pPr algn="ctr"/>
            <a:r>
              <a:rPr lang="el-GR" sz="2000" dirty="0" err="1"/>
              <a:t>ΓνωστικΑ</a:t>
            </a:r>
            <a:r>
              <a:rPr lang="el-GR" sz="2000" dirty="0"/>
              <a:t> </a:t>
            </a:r>
            <a:r>
              <a:rPr lang="el-GR" sz="2000" dirty="0" err="1"/>
              <a:t>πλαΙσια</a:t>
            </a:r>
            <a:r>
              <a:rPr lang="el-GR" sz="2000" dirty="0"/>
              <a:t> </a:t>
            </a:r>
            <a:r>
              <a:rPr lang="el-GR" sz="1800" i="1" dirty="0"/>
              <a:t>(</a:t>
            </a:r>
            <a:r>
              <a:rPr lang="en-US" sz="1800" i="1" dirty="0"/>
              <a:t>cognitive frames/ cognitive apparatus)</a:t>
            </a:r>
            <a:endParaRPr lang="en-US" sz="2400" i="1" dirty="0"/>
          </a:p>
        </p:txBody>
      </p:sp>
      <p:sp>
        <p:nvSpPr>
          <p:cNvPr id="5" name="TextBox 4">
            <a:extLst>
              <a:ext uri="{FF2B5EF4-FFF2-40B4-BE49-F238E27FC236}">
                <a16:creationId xmlns:a16="http://schemas.microsoft.com/office/drawing/2014/main" id="{786D68BE-8D45-4D76-9C58-9776B160AC0C}"/>
              </a:ext>
            </a:extLst>
          </p:cNvPr>
          <p:cNvSpPr txBox="1"/>
          <p:nvPr/>
        </p:nvSpPr>
        <p:spPr>
          <a:xfrm>
            <a:off x="251520" y="1196752"/>
            <a:ext cx="8352928" cy="3293209"/>
          </a:xfrm>
          <a:prstGeom prst="rect">
            <a:avLst/>
          </a:prstGeom>
          <a:noFill/>
        </p:spPr>
        <p:txBody>
          <a:bodyPr wrap="square">
            <a:spAutoFit/>
          </a:bodyPr>
          <a:lstStyle/>
          <a:p>
            <a:pPr algn="just"/>
            <a:r>
              <a:rPr lang="el-GR" sz="1600" b="1" dirty="0"/>
              <a:t>Αλληλεπιδραστική σχέση/ Αλληλοεπικάλυψη: </a:t>
            </a:r>
          </a:p>
          <a:p>
            <a:pPr algn="just"/>
            <a:endParaRPr lang="el-GR" sz="1600" b="1" dirty="0"/>
          </a:p>
          <a:p>
            <a:pPr algn="just"/>
            <a:r>
              <a:rPr lang="el-GR" sz="1600" dirty="0"/>
              <a:t>Η σημασία μιας έννοιας δομείται βάσει </a:t>
            </a:r>
            <a:r>
              <a:rPr lang="el-GR" sz="1600" b="1" dirty="0"/>
              <a:t>πολλών καταστάσεων </a:t>
            </a:r>
            <a:r>
              <a:rPr lang="el-GR" sz="1600" dirty="0"/>
              <a:t>και αντίστροφα μια κατάσταση δεν μπορεί να αναλυθεί με μια έννοια και μόνο, αλλά με διάφορες έννοιες (Vergnaud, 2009). </a:t>
            </a:r>
            <a:r>
              <a:rPr lang="el-GR" sz="1600" b="1" dirty="0"/>
              <a:t>Αυτό σημαίνει ότι μπορούν να παρουσιαστούν διαφορετικά περιεχόμενα κατανόησης, ανάλογα με τη σύνδεση των πλαισίων. </a:t>
            </a:r>
          </a:p>
          <a:p>
            <a:pPr algn="just"/>
            <a:endParaRPr lang="el-GR" sz="1600" dirty="0"/>
          </a:p>
          <a:p>
            <a:pPr algn="just"/>
            <a:r>
              <a:rPr lang="el-GR" sz="1600" dirty="0"/>
              <a:t>Η έννοια της ισομερούς κωδικοποίησης, κατανόησης και ελέγχου των αναπαραστασιακών συστημάτων σε ένα ενιαίο όλον.</a:t>
            </a:r>
          </a:p>
          <a:p>
            <a:pPr algn="just"/>
            <a:endParaRPr lang="el-GR" sz="1600" dirty="0"/>
          </a:p>
          <a:p>
            <a:pPr algn="just"/>
            <a:r>
              <a:rPr lang="el-GR" sz="1600" dirty="0"/>
              <a:t>Η ισότιμη </a:t>
            </a:r>
            <a:r>
              <a:rPr lang="el-GR" sz="1600" b="1" dirty="0"/>
              <a:t>διεπίδραση ανάμεσα στους πολλαπλούς σημειωτικούς πόρους, </a:t>
            </a:r>
            <a:r>
              <a:rPr lang="el-GR" sz="1600" dirty="0"/>
              <a:t>ώστε να μπορεί το άτομο να αναδομεί τα προδιαμορφωμένα κάθε φορά νοητικά σχήματα σε ανώτερες γνωστικές διαδικασίες. </a:t>
            </a:r>
          </a:p>
        </p:txBody>
      </p:sp>
    </p:spTree>
    <p:extLst>
      <p:ext uri="{BB962C8B-B14F-4D97-AF65-F5344CB8AC3E}">
        <p14:creationId xmlns:p14="http://schemas.microsoft.com/office/powerpoint/2010/main" val="64964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576064"/>
          </a:xfrm>
        </p:spPr>
        <p:txBody>
          <a:bodyPr>
            <a:normAutofit/>
          </a:bodyPr>
          <a:lstStyle/>
          <a:p>
            <a:pPr algn="ctr"/>
            <a:r>
              <a:rPr lang="el-GR" sz="2000" dirty="0"/>
              <a:t>ΓΝΩΣΤΙΚΑ ΜΕΤΑ-ΠΛΑΙΣΙΑ</a:t>
            </a: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287524" y="1052736"/>
            <a:ext cx="7920880" cy="3539430"/>
          </a:xfrm>
          <a:prstGeom prst="rect">
            <a:avLst/>
          </a:prstGeom>
          <a:noFill/>
        </p:spPr>
        <p:txBody>
          <a:bodyPr wrap="square">
            <a:spAutoFit/>
          </a:bodyPr>
          <a:lstStyle/>
          <a:p>
            <a:pPr marL="285750" indent="-285750" algn="just">
              <a:buFont typeface="Arial" panose="020B0604020202020204" pitchFamily="34" charset="0"/>
              <a:buChar char="•"/>
            </a:pPr>
            <a:r>
              <a:rPr lang="el-GR" sz="1600" dirty="0"/>
              <a:t>Οι νέες προσεγγίσεις στην οικοδόμηση νοητικών αναπαραστάσεων εντάσσουν </a:t>
            </a:r>
            <a:r>
              <a:rPr lang="el-GR" sz="1600" b="1" dirty="0"/>
              <a:t>την έννοια των μετα- επιπέδων (meta- </a:t>
            </a:r>
            <a:r>
              <a:rPr lang="el-GR" sz="1600" b="1" dirty="0" err="1"/>
              <a:t>levels</a:t>
            </a:r>
            <a:r>
              <a:rPr lang="el-GR" sz="1600" b="1" dirty="0"/>
              <a:t>) στη γνωστική ανάπτυξη. </a:t>
            </a:r>
            <a:r>
              <a:rPr lang="el-GR" sz="1600" dirty="0"/>
              <a:t>Η οργάνωση της γνώσης επιτυγχάνεται μέσω των γνωστικών πλαισίων (frames),</a:t>
            </a:r>
            <a:r>
              <a:rPr lang="el-GR" sz="1600" b="1" dirty="0"/>
              <a:t>αλλά και των ποιοτικών τρόπων με τους οποίους χρησιμοποιούνται τα διαφορετικά γνωστικά σχήματα του ατόμου για να οδηγηθούν στις υπερσυνδέσεις της σφαιρικότητας της γνώσης (</a:t>
            </a:r>
            <a:r>
              <a:rPr lang="el-GR" sz="1600" b="1" dirty="0" err="1"/>
              <a:t>Olsen</a:t>
            </a:r>
            <a:r>
              <a:rPr lang="el-GR" sz="1600" b="1" dirty="0"/>
              <a:t>, 1997). </a:t>
            </a:r>
            <a:r>
              <a:rPr lang="el-GR" sz="1600" dirty="0"/>
              <a:t>Τα γνωστικά πλαίσια αντιπροσωπεύουν τη νόηση του ατόμου, το γνωστικό περιεχόμενο των εννοιών, εμπειριών, κτλ. </a:t>
            </a:r>
            <a:endParaRPr lang="en-US" sz="1600" dirty="0"/>
          </a:p>
          <a:p>
            <a:pPr algn="just"/>
            <a:endParaRPr lang="el-GR" sz="1600" dirty="0"/>
          </a:p>
          <a:p>
            <a:pPr marL="285750" indent="-285750" algn="just">
              <a:buFont typeface="Arial" panose="020B0604020202020204" pitchFamily="34" charset="0"/>
              <a:buChar char="•"/>
            </a:pPr>
            <a:r>
              <a:rPr lang="el-GR" sz="1600" dirty="0"/>
              <a:t>Με όρους μακρο- και μικρο- ανάλυσης τα γνωστικά πλαίσια χωρίζονται στα μετα- πλαίσια (meta- frames), τις πεποιθήσεις, τις εμπειρίες του φυσικού κόσμου, τη σχέση νου και σώματος στο μακροεπίπεδο και σε frame systems, δηλαδή σε οργανωτικούς και νοητικούς χάρτες βάσει των οποίων συγκροτείται η σκέψη και η γνώση, στα θρησκευτικά, νομικά, ηθικά πλαίσια κτλ.</a:t>
            </a:r>
          </a:p>
        </p:txBody>
      </p:sp>
    </p:spTree>
    <p:extLst>
      <p:ext uri="{BB962C8B-B14F-4D97-AF65-F5344CB8AC3E}">
        <p14:creationId xmlns:p14="http://schemas.microsoft.com/office/powerpoint/2010/main" val="3021699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6" name="Rectangle 24"/>
          <p:cNvSpPr>
            <a:spLocks noGrp="1" noChangeArrowheads="1"/>
          </p:cNvSpPr>
          <p:nvPr>
            <p:ph type="title"/>
          </p:nvPr>
        </p:nvSpPr>
        <p:spPr>
          <a:xfrm>
            <a:off x="214312" y="-10954"/>
            <a:ext cx="8658225" cy="857250"/>
          </a:xfrm>
        </p:spPr>
        <p:txBody>
          <a:bodyPr>
            <a:normAutofit/>
          </a:bodyPr>
          <a:lstStyle/>
          <a:p>
            <a:pPr algn="ctr"/>
            <a:r>
              <a:rPr lang="el-GR" sz="2000" b="1" dirty="0">
                <a:solidFill>
                  <a:srgbClr val="C00000"/>
                </a:solidFill>
                <a:latin typeface="Times New Roman" panose="02020603050405020304" pitchFamily="18" charset="0"/>
                <a:cs typeface="Times New Roman" panose="02020603050405020304" pitchFamily="18" charset="0"/>
              </a:rPr>
              <a:t>ΓΝΩΣΤΙΚΑ ΜΕΤΑΠΛΑΙΣΙΑ</a:t>
            </a:r>
            <a:endParaRPr lang="en-US" sz="4800" dirty="0">
              <a:solidFill>
                <a:srgbClr val="C00000"/>
              </a:solidFill>
            </a:endParaRPr>
          </a:p>
        </p:txBody>
      </p:sp>
      <p:graphicFrame>
        <p:nvGraphicFramePr>
          <p:cNvPr id="24" name="Diagram 23"/>
          <p:cNvGraphicFramePr/>
          <p:nvPr>
            <p:extLst>
              <p:ext uri="{D42A27DB-BD31-4B8C-83A1-F6EECF244321}">
                <p14:modId xmlns:p14="http://schemas.microsoft.com/office/powerpoint/2010/main" val="45567688"/>
              </p:ext>
            </p:extLst>
          </p:nvPr>
        </p:nvGraphicFramePr>
        <p:xfrm>
          <a:off x="467544" y="1124744"/>
          <a:ext cx="798195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028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259632" y="404664"/>
            <a:ext cx="5791200" cy="1371600"/>
          </a:xfrm>
        </p:spPr>
        <p:txBody>
          <a:bodyPr>
            <a:normAutofit/>
          </a:bodyPr>
          <a:lstStyle/>
          <a:p>
            <a:pPr algn="ctr"/>
            <a:r>
              <a:rPr lang="el-GR" sz="2400" dirty="0"/>
              <a:t>Η </a:t>
            </a:r>
            <a:r>
              <a:rPr lang="el-GR" sz="2400" dirty="0" err="1"/>
              <a:t>εννοια</a:t>
            </a:r>
            <a:r>
              <a:rPr lang="el-GR" sz="2400" dirty="0"/>
              <a:t> της </a:t>
            </a:r>
            <a:r>
              <a:rPr lang="el-GR" sz="2400" dirty="0" err="1"/>
              <a:t>γνωσησ</a:t>
            </a:r>
            <a:r>
              <a:rPr lang="el-GR" sz="2400" dirty="0"/>
              <a:t> στις </a:t>
            </a:r>
            <a:r>
              <a:rPr lang="el-GR" sz="2400" dirty="0" err="1"/>
              <a:t>θεωριεσ</a:t>
            </a:r>
            <a:r>
              <a:rPr lang="el-GR" sz="2400" dirty="0"/>
              <a:t> </a:t>
            </a:r>
            <a:r>
              <a:rPr lang="el-GR" sz="2400" dirty="0" err="1"/>
              <a:t>μαθησησ</a:t>
            </a:r>
            <a:br>
              <a:rPr lang="el-GR" sz="2400" dirty="0"/>
            </a:br>
            <a:endParaRPr lang="en-US" sz="2400" dirty="0"/>
          </a:p>
        </p:txBody>
      </p:sp>
      <p:graphicFrame>
        <p:nvGraphicFramePr>
          <p:cNvPr id="5" name="Table 5">
            <a:extLst>
              <a:ext uri="{FF2B5EF4-FFF2-40B4-BE49-F238E27FC236}">
                <a16:creationId xmlns:a16="http://schemas.microsoft.com/office/drawing/2014/main" id="{9A2A91A0-9E1D-4EB9-A69B-1D56F19FA465}"/>
              </a:ext>
            </a:extLst>
          </p:cNvPr>
          <p:cNvGraphicFramePr>
            <a:graphicFrameLocks noGrp="1"/>
          </p:cNvGraphicFramePr>
          <p:nvPr>
            <p:extLst>
              <p:ext uri="{D42A27DB-BD31-4B8C-83A1-F6EECF244321}">
                <p14:modId xmlns:p14="http://schemas.microsoft.com/office/powerpoint/2010/main" val="397162837"/>
              </p:ext>
            </p:extLst>
          </p:nvPr>
        </p:nvGraphicFramePr>
        <p:xfrm>
          <a:off x="1068762" y="1556792"/>
          <a:ext cx="6815606" cy="3962400"/>
        </p:xfrm>
        <a:graphic>
          <a:graphicData uri="http://schemas.openxmlformats.org/drawingml/2006/table">
            <a:tbl>
              <a:tblPr firstRow="1" bandRow="1">
                <a:tableStyleId>{5940675A-B579-460E-94D1-54222C63F5DA}</a:tableStyleId>
              </a:tblPr>
              <a:tblGrid>
                <a:gridCol w="2171160">
                  <a:extLst>
                    <a:ext uri="{9D8B030D-6E8A-4147-A177-3AD203B41FA5}">
                      <a16:colId xmlns:a16="http://schemas.microsoft.com/office/drawing/2014/main" val="3296900850"/>
                    </a:ext>
                  </a:extLst>
                </a:gridCol>
                <a:gridCol w="2322223">
                  <a:extLst>
                    <a:ext uri="{9D8B030D-6E8A-4147-A177-3AD203B41FA5}">
                      <a16:colId xmlns:a16="http://schemas.microsoft.com/office/drawing/2014/main" val="1255194900"/>
                    </a:ext>
                  </a:extLst>
                </a:gridCol>
                <a:gridCol w="2322223">
                  <a:extLst>
                    <a:ext uri="{9D8B030D-6E8A-4147-A177-3AD203B41FA5}">
                      <a16:colId xmlns:a16="http://schemas.microsoft.com/office/drawing/2014/main" val="426789981"/>
                    </a:ext>
                  </a:extLst>
                </a:gridCol>
              </a:tblGrid>
              <a:tr h="0">
                <a:tc>
                  <a:txBody>
                    <a:bodyPr/>
                    <a:lstStyle/>
                    <a:p>
                      <a:pPr algn="ctr"/>
                      <a:r>
                        <a:rPr lang="el-GR" sz="1600" b="1" dirty="0"/>
                        <a:t>Συμπεριφοριστικές Θεωρίες</a:t>
                      </a:r>
                      <a:endParaRPr lang="en-US" sz="1600" b="1" dirty="0"/>
                    </a:p>
                  </a:txBody>
                  <a:tcPr/>
                </a:tc>
                <a:tc>
                  <a:txBody>
                    <a:bodyPr/>
                    <a:lstStyle/>
                    <a:p>
                      <a:pPr algn="ctr"/>
                      <a:r>
                        <a:rPr lang="el-GR" sz="1600" b="1" dirty="0"/>
                        <a:t>Γνωστικές Θεωρίες</a:t>
                      </a:r>
                      <a:endParaRPr lang="en-US" sz="1600" b="1" dirty="0"/>
                    </a:p>
                  </a:txBody>
                  <a:tcPr>
                    <a:lnB w="57150" cap="flat" cmpd="sng" algn="ctr">
                      <a:solidFill>
                        <a:srgbClr val="C00000"/>
                      </a:solidFill>
                      <a:prstDash val="solid"/>
                      <a:round/>
                      <a:headEnd type="none" w="med" len="med"/>
                      <a:tailEnd type="none" w="med" len="med"/>
                    </a:lnB>
                  </a:tcPr>
                </a:tc>
                <a:tc>
                  <a:txBody>
                    <a:bodyPr/>
                    <a:lstStyle/>
                    <a:p>
                      <a:pPr algn="ctr"/>
                      <a:r>
                        <a:rPr lang="el-GR" sz="1600" b="1" dirty="0" err="1"/>
                        <a:t>Κοινωνικοπολιτισμικές</a:t>
                      </a:r>
                      <a:r>
                        <a:rPr lang="el-GR" sz="1600" b="1" dirty="0"/>
                        <a:t> Θεωρίες</a:t>
                      </a:r>
                      <a:endParaRPr lang="en-US" sz="1600" b="1" dirty="0"/>
                    </a:p>
                  </a:txBody>
                  <a:tcPr>
                    <a:lnB w="5715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410491231"/>
                  </a:ext>
                </a:extLst>
              </a:tr>
              <a:tr h="370840">
                <a:tc>
                  <a:txBody>
                    <a:bodyPr/>
                    <a:lstStyle/>
                    <a:p>
                      <a:pPr algn="ctr"/>
                      <a:r>
                        <a:rPr lang="el-GR" sz="1600" dirty="0"/>
                        <a:t>Γραμμική Οργάνωση πληροφορίας (</a:t>
                      </a:r>
                      <a:r>
                        <a:rPr lang="en-US" sz="1600" dirty="0"/>
                        <a:t>Skinner)</a:t>
                      </a:r>
                    </a:p>
                  </a:txBody>
                  <a:tcPr>
                    <a:lnR w="57150" cap="flat" cmpd="sng" algn="ctr">
                      <a:solidFill>
                        <a:srgbClr val="C00000"/>
                      </a:solidFill>
                      <a:prstDash val="solid"/>
                      <a:round/>
                      <a:headEnd type="none" w="med" len="med"/>
                      <a:tailEnd type="none" w="med" len="med"/>
                    </a:lnR>
                  </a:tcPr>
                </a:tc>
                <a:tc>
                  <a:txBody>
                    <a:bodyPr/>
                    <a:lstStyle/>
                    <a:p>
                      <a:pPr algn="ctr"/>
                      <a:r>
                        <a:rPr lang="el-GR" sz="1600" dirty="0">
                          <a:solidFill>
                            <a:srgbClr val="C00000"/>
                          </a:solidFill>
                        </a:rPr>
                        <a:t>Δομικός Εποικοδομισμός (</a:t>
                      </a:r>
                      <a:r>
                        <a:rPr lang="en-US" sz="1600" dirty="0">
                          <a:solidFill>
                            <a:srgbClr val="C00000"/>
                          </a:solidFill>
                        </a:rPr>
                        <a:t>Piaget)</a:t>
                      </a:r>
                    </a:p>
                  </a:txBody>
                  <a:tcPr>
                    <a:lnL w="57150" cap="flat" cmpd="sng" algn="ctr">
                      <a:solidFill>
                        <a:srgbClr val="C00000"/>
                      </a:solidFill>
                      <a:prstDash val="solid"/>
                      <a:round/>
                      <a:headEnd type="none" w="med" len="med"/>
                      <a:tailEnd type="none" w="med" len="med"/>
                    </a:lnL>
                    <a:lnT w="57150" cap="flat" cmpd="sng" algn="ctr">
                      <a:solidFill>
                        <a:srgbClr val="C00000"/>
                      </a:solidFill>
                      <a:prstDash val="solid"/>
                      <a:round/>
                      <a:headEnd type="none" w="med" len="med"/>
                      <a:tailEnd type="none" w="med" len="med"/>
                    </a:lnT>
                  </a:tcPr>
                </a:tc>
                <a:tc>
                  <a:txBody>
                    <a:bodyPr/>
                    <a:lstStyle/>
                    <a:p>
                      <a:pPr algn="ctr"/>
                      <a:r>
                        <a:rPr lang="el-GR" sz="1600" dirty="0">
                          <a:solidFill>
                            <a:srgbClr val="C00000"/>
                          </a:solidFill>
                        </a:rPr>
                        <a:t>Κοινωνικός </a:t>
                      </a:r>
                      <a:r>
                        <a:rPr lang="el-GR" sz="1600" dirty="0" err="1">
                          <a:solidFill>
                            <a:srgbClr val="C00000"/>
                          </a:solidFill>
                        </a:rPr>
                        <a:t>εποικοδομισμός</a:t>
                      </a:r>
                      <a:endParaRPr lang="en-US" sz="1600" dirty="0">
                        <a:solidFill>
                          <a:srgbClr val="C00000"/>
                        </a:solidFill>
                      </a:endParaRPr>
                    </a:p>
                  </a:txBody>
                  <a:tcPr>
                    <a:lnT w="57150" cap="flat" cmpd="sng" algn="ctr">
                      <a:solidFill>
                        <a:srgbClr val="C00000"/>
                      </a:solidFill>
                      <a:prstDash val="solid"/>
                      <a:round/>
                      <a:headEnd type="none" w="med" len="med"/>
                      <a:tailEnd type="none" w="med" len="med"/>
                    </a:lnT>
                  </a:tcPr>
                </a:tc>
                <a:extLst>
                  <a:ext uri="{0D108BD9-81ED-4DB2-BD59-A6C34878D82A}">
                    <a16:rowId xmlns:a16="http://schemas.microsoft.com/office/drawing/2014/main" val="3030158059"/>
                  </a:ext>
                </a:extLst>
              </a:tr>
              <a:tr h="370840">
                <a:tc>
                  <a:txBody>
                    <a:bodyPr/>
                    <a:lstStyle/>
                    <a:p>
                      <a:pPr algn="ctr"/>
                      <a:r>
                        <a:rPr lang="el-GR" sz="1600" dirty="0"/>
                        <a:t>Μέθοδος πολλαπλών επιλογών (</a:t>
                      </a:r>
                      <a:r>
                        <a:rPr lang="en-US" sz="1600" dirty="0"/>
                        <a:t>Crowder)</a:t>
                      </a:r>
                    </a:p>
                  </a:txBody>
                  <a:tcPr>
                    <a:lnR w="57150" cap="flat" cmpd="sng" algn="ctr">
                      <a:solidFill>
                        <a:srgbClr val="C00000"/>
                      </a:solidFill>
                      <a:prstDash val="solid"/>
                      <a:round/>
                      <a:headEnd type="none" w="med" len="med"/>
                      <a:tailEnd type="none" w="med" len="med"/>
                    </a:lnR>
                  </a:tcPr>
                </a:tc>
                <a:tc>
                  <a:txBody>
                    <a:bodyPr/>
                    <a:lstStyle/>
                    <a:p>
                      <a:pPr algn="ctr"/>
                      <a:r>
                        <a:rPr lang="el-GR" sz="1600" dirty="0">
                          <a:solidFill>
                            <a:srgbClr val="C00000"/>
                          </a:solidFill>
                        </a:rPr>
                        <a:t>Εποικοδομισμός (</a:t>
                      </a:r>
                      <a:r>
                        <a:rPr lang="en-US" sz="1600" dirty="0">
                          <a:solidFill>
                            <a:srgbClr val="C00000"/>
                          </a:solidFill>
                        </a:rPr>
                        <a:t>Papert, constructionism)</a:t>
                      </a:r>
                    </a:p>
                  </a:txBody>
                  <a:tcPr>
                    <a:lnL w="57150" cap="flat" cmpd="sng" algn="ctr">
                      <a:solidFill>
                        <a:srgbClr val="C00000"/>
                      </a:solidFill>
                      <a:prstDash val="solid"/>
                      <a:round/>
                      <a:headEnd type="none" w="med" len="med"/>
                      <a:tailEnd type="none" w="med" len="med"/>
                    </a:lnL>
                  </a:tcPr>
                </a:tc>
                <a:tc>
                  <a:txBody>
                    <a:bodyPr/>
                    <a:lstStyle/>
                    <a:p>
                      <a:pPr algn="ctr"/>
                      <a:r>
                        <a:rPr lang="el-GR" sz="1600" dirty="0" err="1">
                          <a:solidFill>
                            <a:srgbClr val="C00000"/>
                          </a:solidFill>
                        </a:rPr>
                        <a:t>Κοινωνικοπολιτισμική</a:t>
                      </a:r>
                      <a:r>
                        <a:rPr lang="el-GR" sz="1600" dirty="0">
                          <a:solidFill>
                            <a:srgbClr val="C00000"/>
                          </a:solidFill>
                        </a:rPr>
                        <a:t> θεωρία </a:t>
                      </a:r>
                      <a:r>
                        <a:rPr lang="en-US" sz="1600" dirty="0">
                          <a:solidFill>
                            <a:srgbClr val="C00000"/>
                          </a:solidFill>
                        </a:rPr>
                        <a:t>Vygotsky</a:t>
                      </a:r>
                    </a:p>
                  </a:txBody>
                  <a:tcPr>
                    <a:lnB w="5715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495287857"/>
                  </a:ext>
                </a:extLst>
              </a:tr>
              <a:tr h="370840">
                <a:tc>
                  <a:txBody>
                    <a:bodyPr/>
                    <a:lstStyle/>
                    <a:p>
                      <a:pPr algn="ctr"/>
                      <a:r>
                        <a:rPr lang="el-GR" sz="1600" dirty="0"/>
                        <a:t>Διδακτικός Σχεδιασμός (</a:t>
                      </a:r>
                      <a:r>
                        <a:rPr lang="en-US" sz="1600" dirty="0" err="1"/>
                        <a:t>Gange</a:t>
                      </a:r>
                      <a:r>
                        <a:rPr lang="en-US" sz="1600" dirty="0"/>
                        <a:t>)</a:t>
                      </a:r>
                    </a:p>
                  </a:txBody>
                  <a:tcPr>
                    <a:lnR w="57150" cap="flat" cmpd="sng" algn="ctr">
                      <a:solidFill>
                        <a:srgbClr val="C00000"/>
                      </a:solidFill>
                      <a:prstDash val="solid"/>
                      <a:round/>
                      <a:headEnd type="none" w="med" len="med"/>
                      <a:tailEnd type="none" w="med" len="med"/>
                    </a:lnR>
                  </a:tcPr>
                </a:tc>
                <a:tc>
                  <a:txBody>
                    <a:bodyPr/>
                    <a:lstStyle/>
                    <a:p>
                      <a:pPr algn="ctr"/>
                      <a:r>
                        <a:rPr lang="el-GR" sz="1600" dirty="0">
                          <a:solidFill>
                            <a:srgbClr val="C00000"/>
                          </a:solidFill>
                        </a:rPr>
                        <a:t>Ανακαλυπτική Μάθηση (</a:t>
                      </a:r>
                      <a:r>
                        <a:rPr lang="en-US" sz="1600" dirty="0">
                          <a:solidFill>
                            <a:srgbClr val="C00000"/>
                          </a:solidFill>
                        </a:rPr>
                        <a:t>Bruner)</a:t>
                      </a:r>
                    </a:p>
                  </a:txBody>
                  <a:tcPr>
                    <a:lnL w="57150" cap="flat" cmpd="sng" algn="ctr">
                      <a:solidFill>
                        <a:srgbClr val="C00000"/>
                      </a:solidFill>
                      <a:prstDash val="solid"/>
                      <a:round/>
                      <a:headEnd type="none" w="med" len="med"/>
                      <a:tailEnd type="none" w="med" len="med"/>
                    </a:lnL>
                    <a:lnR w="57150" cap="flat" cmpd="sng" algn="ctr">
                      <a:solidFill>
                        <a:srgbClr val="C00000"/>
                      </a:solidFill>
                      <a:prstDash val="solid"/>
                      <a:round/>
                      <a:headEnd type="none" w="med" len="med"/>
                      <a:tailEnd type="none" w="med" len="med"/>
                    </a:lnR>
                  </a:tcPr>
                </a:tc>
                <a:tc>
                  <a:txBody>
                    <a:bodyPr/>
                    <a:lstStyle/>
                    <a:p>
                      <a:pPr algn="ctr"/>
                      <a:r>
                        <a:rPr lang="el-GR" sz="1600" dirty="0"/>
                        <a:t>Εγκαθιδρυμένη γνώση (</a:t>
                      </a:r>
                      <a:r>
                        <a:rPr lang="en-US" sz="1600" dirty="0"/>
                        <a:t>situated learning)</a:t>
                      </a:r>
                    </a:p>
                  </a:txBody>
                  <a:tcPr>
                    <a:lnL w="57150" cap="flat" cmpd="sng" algn="ctr">
                      <a:solidFill>
                        <a:srgbClr val="C00000"/>
                      </a:solidFill>
                      <a:prstDash val="solid"/>
                      <a:round/>
                      <a:headEnd type="none" w="med" len="med"/>
                      <a:tailEnd type="none" w="med" len="med"/>
                    </a:lnL>
                    <a:lnT w="57150" cap="flat" cmpd="sng" algn="ctr">
                      <a:solidFill>
                        <a:srgbClr val="C00000"/>
                      </a:solidFill>
                      <a:prstDash val="solid"/>
                      <a:round/>
                      <a:headEnd type="none" w="med" len="med"/>
                      <a:tailEnd type="none" w="med" len="med"/>
                    </a:lnT>
                  </a:tcPr>
                </a:tc>
                <a:extLst>
                  <a:ext uri="{0D108BD9-81ED-4DB2-BD59-A6C34878D82A}">
                    <a16:rowId xmlns:a16="http://schemas.microsoft.com/office/drawing/2014/main" val="405663048"/>
                  </a:ext>
                </a:extLst>
              </a:tr>
              <a:tr h="370840">
                <a:tc>
                  <a:txBody>
                    <a:bodyPr/>
                    <a:lstStyle/>
                    <a:p>
                      <a:pPr algn="ctr"/>
                      <a:endParaRPr lang="en-US" sz="1600" dirty="0"/>
                    </a:p>
                  </a:txBody>
                  <a:tcPr>
                    <a:lnR w="57150" cap="flat" cmpd="sng" algn="ctr">
                      <a:solidFill>
                        <a:srgbClr val="C00000"/>
                      </a:solidFill>
                      <a:prstDash val="solid"/>
                      <a:round/>
                      <a:headEnd type="none" w="med" len="med"/>
                      <a:tailEnd type="none" w="med" len="med"/>
                    </a:lnR>
                  </a:tcPr>
                </a:tc>
                <a:tc>
                  <a:txBody>
                    <a:bodyPr/>
                    <a:lstStyle/>
                    <a:p>
                      <a:pPr algn="ctr"/>
                      <a:r>
                        <a:rPr lang="el-GR" sz="1600" dirty="0">
                          <a:solidFill>
                            <a:srgbClr val="C00000"/>
                          </a:solidFill>
                        </a:rPr>
                        <a:t>Επεξεργασία της Πληροφορίας</a:t>
                      </a:r>
                      <a:endParaRPr lang="en-US" sz="1600" dirty="0">
                        <a:solidFill>
                          <a:srgbClr val="C00000"/>
                        </a:solidFill>
                      </a:endParaRPr>
                    </a:p>
                  </a:txBody>
                  <a:tcPr>
                    <a:lnL w="57150" cap="flat" cmpd="sng" algn="ctr">
                      <a:solidFill>
                        <a:srgbClr val="C00000"/>
                      </a:solidFill>
                      <a:prstDash val="solid"/>
                      <a:round/>
                      <a:headEnd type="none" w="med" len="med"/>
                      <a:tailEnd type="none" w="med" len="med"/>
                    </a:lnL>
                    <a:lnR w="57150" cap="flat" cmpd="sng" algn="ctr">
                      <a:solidFill>
                        <a:srgbClr val="C00000"/>
                      </a:solidFill>
                      <a:prstDash val="solid"/>
                      <a:round/>
                      <a:headEnd type="none" w="med" len="med"/>
                      <a:tailEnd type="none" w="med" len="med"/>
                    </a:lnR>
                    <a:lnB w="57150" cap="flat" cmpd="sng" algn="ctr">
                      <a:solidFill>
                        <a:srgbClr val="C00000"/>
                      </a:solidFill>
                      <a:prstDash val="solid"/>
                      <a:round/>
                      <a:headEnd type="none" w="med" len="med"/>
                      <a:tailEnd type="none" w="med" len="med"/>
                    </a:lnB>
                  </a:tcPr>
                </a:tc>
                <a:tc>
                  <a:txBody>
                    <a:bodyPr/>
                    <a:lstStyle/>
                    <a:p>
                      <a:pPr algn="ctr"/>
                      <a:r>
                        <a:rPr lang="el-GR" sz="1600" dirty="0"/>
                        <a:t>Κατανεμημένη γνώση</a:t>
                      </a:r>
                      <a:endParaRPr lang="en-US" sz="1600" dirty="0"/>
                    </a:p>
                  </a:txBody>
                  <a:tcPr>
                    <a:lnL w="57150" cap="flat" cmpd="sng" algn="ctr">
                      <a:solidFill>
                        <a:srgbClr val="C00000"/>
                      </a:solidFill>
                      <a:prstDash val="solid"/>
                      <a:round/>
                      <a:headEnd type="none" w="med" len="med"/>
                      <a:tailEnd type="none" w="med" len="med"/>
                    </a:lnL>
                  </a:tcPr>
                </a:tc>
                <a:extLst>
                  <a:ext uri="{0D108BD9-81ED-4DB2-BD59-A6C34878D82A}">
                    <a16:rowId xmlns:a16="http://schemas.microsoft.com/office/drawing/2014/main" val="872341543"/>
                  </a:ext>
                </a:extLst>
              </a:tr>
              <a:tr h="370840">
                <a:tc>
                  <a:txBody>
                    <a:bodyPr/>
                    <a:lstStyle/>
                    <a:p>
                      <a:pPr algn="ctr"/>
                      <a:endParaRPr lang="en-US" sz="1600"/>
                    </a:p>
                  </a:txBody>
                  <a:tcPr/>
                </a:tc>
                <a:tc>
                  <a:txBody>
                    <a:bodyPr/>
                    <a:lstStyle/>
                    <a:p>
                      <a:pPr algn="ctr"/>
                      <a:r>
                        <a:rPr lang="el-GR" sz="1600" dirty="0" err="1"/>
                        <a:t>Συνδεσιασμός</a:t>
                      </a:r>
                      <a:r>
                        <a:rPr lang="el-GR" sz="1600" dirty="0"/>
                        <a:t> (</a:t>
                      </a:r>
                      <a:r>
                        <a:rPr lang="en-US" sz="1600" dirty="0"/>
                        <a:t>Varela, </a:t>
                      </a:r>
                      <a:r>
                        <a:rPr lang="en-US" sz="1600" dirty="0" err="1"/>
                        <a:t>Maturana</a:t>
                      </a:r>
                      <a:r>
                        <a:rPr lang="en-US" sz="1600" dirty="0"/>
                        <a:t>)</a:t>
                      </a:r>
                    </a:p>
                  </a:txBody>
                  <a:tcPr>
                    <a:lnT w="57150" cap="flat" cmpd="sng" algn="ctr">
                      <a:solidFill>
                        <a:srgbClr val="C00000"/>
                      </a:solidFill>
                      <a:prstDash val="solid"/>
                      <a:round/>
                      <a:headEnd type="none" w="med" len="med"/>
                      <a:tailEnd type="none" w="med" len="med"/>
                    </a:lnT>
                  </a:tcPr>
                </a:tc>
                <a:tc>
                  <a:txBody>
                    <a:bodyPr/>
                    <a:lstStyle/>
                    <a:p>
                      <a:pPr algn="ctr"/>
                      <a:r>
                        <a:rPr lang="el-GR" sz="1600" dirty="0"/>
                        <a:t>Θεωρία της δραστηριότητας </a:t>
                      </a:r>
                      <a:endParaRPr lang="en-US" sz="1600" dirty="0"/>
                    </a:p>
                  </a:txBody>
                  <a:tcPr/>
                </a:tc>
                <a:extLst>
                  <a:ext uri="{0D108BD9-81ED-4DB2-BD59-A6C34878D82A}">
                    <a16:rowId xmlns:a16="http://schemas.microsoft.com/office/drawing/2014/main" val="1805783290"/>
                  </a:ext>
                </a:extLst>
              </a:tr>
            </a:tbl>
          </a:graphicData>
        </a:graphic>
      </p:graphicFrame>
    </p:spTree>
    <p:extLst>
      <p:ext uri="{BB962C8B-B14F-4D97-AF65-F5344CB8AC3E}">
        <p14:creationId xmlns:p14="http://schemas.microsoft.com/office/powerpoint/2010/main" val="4268865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259632" y="404664"/>
            <a:ext cx="5791200" cy="1371600"/>
          </a:xfrm>
        </p:spPr>
        <p:txBody>
          <a:bodyPr>
            <a:normAutofit/>
          </a:bodyPr>
          <a:lstStyle/>
          <a:p>
            <a:pPr algn="ctr"/>
            <a:r>
              <a:rPr lang="el-GR" sz="2400" dirty="0"/>
              <a:t>Η </a:t>
            </a:r>
            <a:r>
              <a:rPr lang="el-GR" sz="2400" dirty="0" err="1"/>
              <a:t>εννοια</a:t>
            </a:r>
            <a:r>
              <a:rPr lang="el-GR" sz="2400" dirty="0"/>
              <a:t> της </a:t>
            </a:r>
            <a:r>
              <a:rPr lang="el-GR" sz="2400" dirty="0" err="1"/>
              <a:t>γνωσησ</a:t>
            </a:r>
            <a:r>
              <a:rPr lang="el-GR" sz="2400" dirty="0"/>
              <a:t> στις </a:t>
            </a:r>
            <a:r>
              <a:rPr lang="el-GR" sz="2400" dirty="0" err="1"/>
              <a:t>θεωριεσ</a:t>
            </a:r>
            <a:r>
              <a:rPr lang="el-GR" sz="2400" dirty="0"/>
              <a:t> </a:t>
            </a:r>
            <a:r>
              <a:rPr lang="el-GR" sz="2400" dirty="0" err="1"/>
              <a:t>μαθησησ</a:t>
            </a:r>
            <a:br>
              <a:rPr lang="el-GR" sz="2400" dirty="0"/>
            </a:b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467544" y="1484784"/>
            <a:ext cx="7848872" cy="4585871"/>
          </a:xfrm>
          <a:prstGeom prst="rect">
            <a:avLst/>
          </a:prstGeom>
          <a:noFill/>
        </p:spPr>
        <p:txBody>
          <a:bodyPr wrap="square">
            <a:spAutoFit/>
          </a:bodyPr>
          <a:lstStyle/>
          <a:p>
            <a:pPr algn="ctr"/>
            <a:r>
              <a:rPr lang="el-GR" sz="1800" b="1" dirty="0"/>
              <a:t>Οικοδομισμός ή  Δομητισμός (</a:t>
            </a:r>
            <a:r>
              <a:rPr lang="el-GR" sz="1800" b="1" dirty="0" err="1"/>
              <a:t>Constructivism</a:t>
            </a:r>
            <a:r>
              <a:rPr lang="el-GR" b="1" dirty="0"/>
              <a:t>)</a:t>
            </a:r>
            <a:r>
              <a:rPr lang="el-GR" sz="1800" b="1" dirty="0"/>
              <a:t> </a:t>
            </a:r>
          </a:p>
          <a:p>
            <a:pPr algn="ctr"/>
            <a:endParaRPr lang="el-GR" sz="1800" b="1" dirty="0"/>
          </a:p>
          <a:p>
            <a:pPr marL="285750" indent="-285750" algn="just">
              <a:buFont typeface="Arial" panose="020B0604020202020204" pitchFamily="34" charset="0"/>
              <a:buChar char="•"/>
            </a:pPr>
            <a:r>
              <a:rPr lang="el-GR" sz="1600" dirty="0"/>
              <a:t>Οικοδόμηση της γνώσης μέσα από εξελικτικές, </a:t>
            </a:r>
            <a:r>
              <a:rPr lang="el-GR" sz="1600" dirty="0" err="1"/>
              <a:t>διαστρωματικές</a:t>
            </a:r>
            <a:r>
              <a:rPr lang="el-GR" sz="1600" dirty="0"/>
              <a:t> διαδικασίες</a:t>
            </a:r>
          </a:p>
          <a:p>
            <a:pPr marL="285750" indent="-285750" algn="just">
              <a:buFont typeface="Arial" panose="020B0604020202020204" pitchFamily="34" charset="0"/>
              <a:buChar char="•"/>
            </a:pPr>
            <a:r>
              <a:rPr lang="el-GR" sz="1600" dirty="0"/>
              <a:t>To εσωτερικό του γνωστικού συστήματος, στη δομή και τη λειτουργία του: </a:t>
            </a:r>
          </a:p>
          <a:p>
            <a:pPr algn="just"/>
            <a:r>
              <a:rPr lang="el-GR" sz="1600" dirty="0"/>
              <a:t>-To γνωστικό σύστημα αυτo-οργανώνεται: δεδομένου τα αρχικά του χαρακτηριστικά, εξελίσσεται προς καταστάσεις ισορροπίας.</a:t>
            </a:r>
          </a:p>
          <a:p>
            <a:pPr algn="just"/>
            <a:r>
              <a:rPr lang="el-GR" sz="1600" dirty="0"/>
              <a:t>– η μάθηση συνίσταται στην τροποποίηση των γνώσεων και  εξαρτάται άμεσα από τις προϋπάρχουσες γνώσεις.</a:t>
            </a:r>
          </a:p>
          <a:p>
            <a:pPr algn="just"/>
            <a:r>
              <a:rPr lang="el-GR" sz="1600" dirty="0"/>
              <a:t>– η μάθηση συνιστά μια ενεργή ατομική διαδικασία οικοδόμησης νοήματος μέσω εμπειριών </a:t>
            </a:r>
          </a:p>
          <a:p>
            <a:pPr algn="just"/>
            <a:r>
              <a:rPr lang="el-GR" sz="1600" dirty="0"/>
              <a:t>– η μάθηση δεν είναι απομνημόνευση εννοιών, γεγονότων και καθολικών αληθειών </a:t>
            </a:r>
          </a:p>
          <a:p>
            <a:pPr algn="just"/>
            <a:endParaRPr lang="el-GR" sz="1600" dirty="0"/>
          </a:p>
          <a:p>
            <a:pPr marL="285750" indent="-285750" algn="just">
              <a:buFont typeface="Arial" panose="020B0604020202020204" pitchFamily="34" charset="0"/>
              <a:buChar char="•"/>
            </a:pPr>
            <a:r>
              <a:rPr lang="el-GR" sz="1600" dirty="0" err="1"/>
              <a:t>Piaget</a:t>
            </a:r>
            <a:r>
              <a:rPr lang="el-GR" sz="1600" dirty="0"/>
              <a:t>: Σχήμα, παρουσιαστικά σχήματα: ένα σύστημα εννοιών ή νοητικών σχημάτων και όχι μόνο αντιλήψεις// Η έννοια του σχήματος: Σχήμα (είδος μονάδας μάθησης): η προσαρμογή με τη χρησιμοποίηση της αφομοίωσης και της συμμόρφωσης ύστερα από μια σειρά δραστηριοτήτων</a:t>
            </a:r>
          </a:p>
          <a:p>
            <a:pPr marL="285750" indent="-285750" algn="just">
              <a:buFont typeface="Arial" panose="020B0604020202020204" pitchFamily="34" charset="0"/>
              <a:buChar char="•"/>
            </a:pPr>
            <a:r>
              <a:rPr lang="el-GR" sz="1600" dirty="0" err="1"/>
              <a:t>Wallon</a:t>
            </a:r>
            <a:r>
              <a:rPr lang="el-GR" sz="1600" dirty="0"/>
              <a:t> – </a:t>
            </a:r>
            <a:r>
              <a:rPr lang="el-GR" sz="1600" dirty="0" err="1"/>
              <a:t>Bruner</a:t>
            </a:r>
            <a:r>
              <a:rPr lang="el-GR" sz="1600" dirty="0"/>
              <a:t> : </a:t>
            </a:r>
            <a:r>
              <a:rPr lang="el-GR" sz="1600" dirty="0" err="1"/>
              <a:t>πραξιακή</a:t>
            </a:r>
            <a:r>
              <a:rPr lang="el-GR" sz="1600" dirty="0"/>
              <a:t> παράσταση, εικονική και συμβολική αναπαράσταση</a:t>
            </a:r>
          </a:p>
          <a:p>
            <a:pPr marL="285750" indent="-285750" algn="just">
              <a:buFont typeface="Arial" panose="020B0604020202020204" pitchFamily="34" charset="0"/>
              <a:buChar char="•"/>
            </a:pPr>
            <a:endParaRPr lang="el-GR" sz="1600" dirty="0"/>
          </a:p>
        </p:txBody>
      </p:sp>
    </p:spTree>
    <p:extLst>
      <p:ext uri="{BB962C8B-B14F-4D97-AF65-F5344CB8AC3E}">
        <p14:creationId xmlns:p14="http://schemas.microsoft.com/office/powerpoint/2010/main" val="1098473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188640"/>
            <a:ext cx="5791200" cy="868478"/>
          </a:xfrm>
        </p:spPr>
        <p:txBody>
          <a:bodyPr>
            <a:normAutofit fontScale="90000"/>
          </a:bodyPr>
          <a:lstStyle/>
          <a:p>
            <a:pPr algn="ctr"/>
            <a:r>
              <a:rPr kumimoji="0" lang="el-GR" sz="2800" b="0" i="0" u="none" strike="noStrike" kern="1200" cap="all" spc="-60" normalizeH="0" baseline="0" noProof="0" dirty="0">
                <a:ln>
                  <a:noFill/>
                </a:ln>
                <a:solidFill>
                  <a:srgbClr val="D1282E"/>
                </a:solidFill>
                <a:effectLst/>
                <a:uLnTx/>
                <a:uFillTx/>
                <a:latin typeface="Arial Black"/>
                <a:ea typeface="+mj-ea"/>
                <a:cs typeface="+mj-cs"/>
              </a:rPr>
              <a:t>Η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εννοια</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γνωσησ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στις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θεωριεσ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229208" y="1224550"/>
            <a:ext cx="8685584" cy="4685898"/>
          </a:xfrm>
          <a:prstGeom prst="rect">
            <a:avLst/>
          </a:prstGeom>
          <a:noFill/>
        </p:spPr>
        <p:txBody>
          <a:bodyPr wrap="square">
            <a:spAutoFit/>
          </a:bodyPr>
          <a:lstStyle/>
          <a:p>
            <a:pPr lvl="0" algn="ctr"/>
            <a:r>
              <a:rPr lang="el-GR" b="1" dirty="0"/>
              <a:t>Η ανακαλυπτική μάθηση του J. </a:t>
            </a:r>
            <a:r>
              <a:rPr lang="el-GR" b="1" dirty="0" err="1"/>
              <a:t>Bruner</a:t>
            </a:r>
            <a:endParaRPr lang="el-GR" b="1" dirty="0"/>
          </a:p>
          <a:p>
            <a:pPr lvl="0" algn="ctr"/>
            <a:endParaRPr lang="el-GR" b="1" dirty="0"/>
          </a:p>
          <a:p>
            <a:pPr marL="285750" lvl="0" indent="-285750" algn="just">
              <a:buFont typeface="Arial" panose="020B0604020202020204" pitchFamily="34" charset="0"/>
              <a:buChar char="•"/>
            </a:pPr>
            <a:r>
              <a:rPr lang="el-GR" sz="1400" dirty="0"/>
              <a:t>Για να μάθει το υποκείμενο πρέπει να δράσει σε συγκεκριμένα αντικείμενα.</a:t>
            </a:r>
          </a:p>
          <a:p>
            <a:pPr lvl="0" algn="just"/>
            <a:r>
              <a:rPr lang="el-GR" sz="1400" dirty="0"/>
              <a:t>Αποτέλεσμα αυτής της δράσης είναι η κατάκτηση του αφηρημένου ή η ανακάλυψη της γνώσης. Ο μαθητευόμενος, προκειμένου να κατανοεί τις πληροφορίες και να αναπτύσσεται γνωστικά, οικοδομεί:</a:t>
            </a:r>
          </a:p>
          <a:p>
            <a:pPr lvl="0" algn="just"/>
            <a:endParaRPr lang="el-GR" sz="1400" dirty="0"/>
          </a:p>
          <a:p>
            <a:pPr lvl="0" algn="just"/>
            <a:r>
              <a:rPr lang="el-GR" sz="1400" b="1" dirty="0"/>
              <a:t>α) Έμπρακτες αναπαραστάσεις, </a:t>
            </a:r>
            <a:r>
              <a:rPr lang="el-GR" sz="1400" b="1" dirty="0" err="1"/>
              <a:t>Πραξιακή</a:t>
            </a:r>
            <a:r>
              <a:rPr lang="el-GR" sz="1400" b="1" dirty="0"/>
              <a:t> αναπαράσταση/ ενεργή/ εμπράγματη, που σχετίζονται με την εκτέλεση δράσεων (μικρές ηλικίες). </a:t>
            </a:r>
          </a:p>
          <a:p>
            <a:pPr lvl="0" algn="just"/>
            <a:r>
              <a:rPr lang="el-GR" sz="1400" b="1" dirty="0"/>
              <a:t>β) Εικονικές αναπαραστάσεις </a:t>
            </a:r>
            <a:r>
              <a:rPr lang="el-GR" sz="1400" dirty="0"/>
              <a:t>που αντιστοιχούν σε δομές χώρου και είναι ανεξάρτητες της δράσης και αποτελούν εσωτερικές νοητικές εικόνες. </a:t>
            </a:r>
          </a:p>
          <a:p>
            <a:pPr lvl="0" algn="just"/>
            <a:r>
              <a:rPr lang="el-GR" sz="1400" b="1" dirty="0"/>
              <a:t>γ) Συμβολικές αναπαραστάσεις </a:t>
            </a:r>
            <a:r>
              <a:rPr lang="el-GR" sz="1400" dirty="0"/>
              <a:t>που είναι η αναπαράσταση σχέσεων με αφηρημένα σύμβολα, με δυνατότητα διαφόρων συσχετισμών και διατύπωσης θεωριών. </a:t>
            </a:r>
          </a:p>
          <a:p>
            <a:pPr lvl="0" algn="just"/>
            <a:endParaRPr lang="el-GR" sz="1400" dirty="0"/>
          </a:p>
          <a:p>
            <a:pPr marL="285750" lvl="0" indent="-285750" algn="just">
              <a:buFont typeface="Arial" panose="020B0604020202020204" pitchFamily="34" charset="0"/>
              <a:buChar char="•"/>
            </a:pPr>
            <a:r>
              <a:rPr lang="el-GR" sz="1400" dirty="0"/>
              <a:t>Η γνώση ανακαλύπτεται μέσω της αλληλεπίδρασης και του πλαισίου στο οποίο συντελείται.</a:t>
            </a:r>
          </a:p>
          <a:p>
            <a:pPr marL="285750" lvl="0" indent="-285750" algn="just">
              <a:buFont typeface="Arial" panose="020B0604020202020204" pitchFamily="34" charset="0"/>
              <a:buChar char="•"/>
            </a:pPr>
            <a:r>
              <a:rPr lang="el-GR" sz="1400" dirty="0"/>
              <a:t>Στηρίζεται στην εκμάθηση στρατηγικών και στην άσκηση στις επιστημονικές διαδικασίες.</a:t>
            </a:r>
          </a:p>
          <a:p>
            <a:pPr lvl="0" algn="just"/>
            <a:endParaRPr lang="el-GR" sz="1400" dirty="0"/>
          </a:p>
          <a:p>
            <a:pPr marL="285750" lvl="0" indent="-285750" algn="just">
              <a:buFont typeface="Arial" panose="020B0604020202020204" pitchFamily="34" charset="0"/>
              <a:buChar char="•"/>
            </a:pPr>
            <a:r>
              <a:rPr lang="el-GR" sz="1400" b="1" dirty="0"/>
              <a:t>Η διδακτική όψη της θεωρίας του </a:t>
            </a:r>
            <a:r>
              <a:rPr lang="el-GR" sz="1400" b="1" dirty="0" err="1"/>
              <a:t>Bruner</a:t>
            </a:r>
            <a:r>
              <a:rPr lang="el-GR" sz="1400" b="1" dirty="0"/>
              <a:t> για τις αναπαραστάσεις</a:t>
            </a:r>
          </a:p>
          <a:p>
            <a:pPr marL="285750" lvl="0" indent="-285750" algn="just">
              <a:buFont typeface="Wingdings" panose="05000000000000000000" pitchFamily="2" charset="2"/>
              <a:buChar char="ü"/>
            </a:pPr>
            <a:r>
              <a:rPr lang="el-GR" sz="1400" b="1" dirty="0"/>
              <a:t>Εστιάζουμε στο είδος των εξωτερικών αναπαραστάσεων στις οποίες εκθέτουμε τα παιδιά.</a:t>
            </a:r>
          </a:p>
          <a:p>
            <a:pPr marL="285750" lvl="0" indent="-285750" algn="just">
              <a:buFont typeface="Wingdings" panose="05000000000000000000" pitchFamily="2" charset="2"/>
              <a:buChar char="ü"/>
            </a:pPr>
            <a:r>
              <a:rPr lang="el-GR" sz="1400" b="1" dirty="0"/>
              <a:t>Στην αναγνώριση ότι οι συμβολικές αναπαραστάσεις είναι ισχυρές, αλλά απαιτητικές.</a:t>
            </a:r>
          </a:p>
          <a:p>
            <a:pPr marL="285750" lvl="0" indent="-285750" algn="just">
              <a:buFont typeface="Wingdings" panose="05000000000000000000" pitchFamily="2" charset="2"/>
              <a:buChar char="ü"/>
            </a:pPr>
            <a:r>
              <a:rPr lang="el-GR" sz="1400" b="1" dirty="0"/>
              <a:t>Η σύνδεση ανάμεσα στις διαφορετικές αναπαραστάσεις είναι σημαντική.</a:t>
            </a:r>
          </a:p>
          <a:p>
            <a:pPr lvl="0"/>
            <a:endParaRPr lang="el-GR" sz="1050" b="1" dirty="0"/>
          </a:p>
        </p:txBody>
      </p:sp>
    </p:spTree>
    <p:extLst>
      <p:ext uri="{BB962C8B-B14F-4D97-AF65-F5344CB8AC3E}">
        <p14:creationId xmlns:p14="http://schemas.microsoft.com/office/powerpoint/2010/main" val="2692159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403648" y="-119695"/>
            <a:ext cx="5791200" cy="1371600"/>
          </a:xfrm>
        </p:spPr>
        <p:txBody>
          <a:bodyPr>
            <a:normAutofit/>
          </a:bodyPr>
          <a:lstStyle/>
          <a:p>
            <a:pPr algn="ctr"/>
            <a:r>
              <a:rPr lang="el-GR" sz="2800" dirty="0"/>
              <a:t>Η </a:t>
            </a:r>
            <a:r>
              <a:rPr lang="el-GR" sz="2800" dirty="0" err="1"/>
              <a:t>εννοια</a:t>
            </a:r>
            <a:r>
              <a:rPr lang="el-GR" sz="2800" dirty="0"/>
              <a:t> της </a:t>
            </a:r>
            <a:r>
              <a:rPr lang="el-GR" sz="2800" dirty="0" err="1"/>
              <a:t>γνωσησ</a:t>
            </a:r>
            <a:r>
              <a:rPr lang="el-GR" sz="2800" dirty="0"/>
              <a:t> στις </a:t>
            </a:r>
            <a:r>
              <a:rPr lang="el-GR" sz="2800" dirty="0" err="1"/>
              <a:t>θεωριεσ</a:t>
            </a:r>
            <a:r>
              <a:rPr lang="el-GR" sz="2800" dirty="0"/>
              <a:t> </a:t>
            </a:r>
            <a:r>
              <a:rPr lang="el-GR" sz="2800" dirty="0" err="1"/>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76200" y="1916832"/>
            <a:ext cx="8896672" cy="3693319"/>
          </a:xfrm>
          <a:prstGeom prst="rect">
            <a:avLst/>
          </a:prstGeom>
          <a:noFill/>
        </p:spPr>
        <p:txBody>
          <a:bodyPr wrap="square">
            <a:spAutoFit/>
          </a:bodyPr>
          <a:lstStyle/>
          <a:p>
            <a:pPr algn="ctr"/>
            <a:r>
              <a:rPr lang="el-GR" sz="1800" b="1" dirty="0"/>
              <a:t>Εποικοδομισμός- Η κονστρακτιονιστική κατασκευαστική (</a:t>
            </a:r>
            <a:r>
              <a:rPr lang="el-GR" sz="1800" b="1" dirty="0" err="1"/>
              <a:t>constructionist</a:t>
            </a:r>
            <a:r>
              <a:rPr lang="el-GR" sz="1800" b="1" dirty="0"/>
              <a:t>) προσέγγιση</a:t>
            </a:r>
          </a:p>
          <a:p>
            <a:pPr algn="ctr"/>
            <a:endParaRPr lang="el-GR" sz="1800" b="1" dirty="0"/>
          </a:p>
          <a:p>
            <a:pPr marL="285750" indent="-285750" algn="ctr">
              <a:buFont typeface="Arial" panose="020B0604020202020204" pitchFamily="34" charset="0"/>
              <a:buChar char="•"/>
            </a:pPr>
            <a:r>
              <a:rPr lang="el-GR" sz="1800" b="1" dirty="0"/>
              <a:t>Η θεωρία μάθησης μέσω κατασκευής/ Η παιδαγωγική θεωρία LOGO (S. Papert)</a:t>
            </a:r>
            <a:endParaRPr lang="el-GR" b="1" dirty="0"/>
          </a:p>
          <a:p>
            <a:pPr marL="400050" indent="-400050" algn="just">
              <a:buFont typeface="Arial" panose="020B0604020202020204" pitchFamily="34" charset="0"/>
              <a:buChar char="•"/>
            </a:pPr>
            <a:r>
              <a:rPr lang="el-GR" sz="1400" dirty="0"/>
              <a:t>Πώς η γνώση σχηματίζεται και μετασχηματίζεται μέσα σε ένα συγκεκριμένο πλαίσιο, πώς διαμορφώνεται και εκφράζεται μέσω διαφορετικών μέσων και προωθείται σε διαφορετικούς ανθρώπους.</a:t>
            </a:r>
          </a:p>
          <a:p>
            <a:pPr marL="400050" indent="-400050" algn="just">
              <a:buFont typeface="Arial" panose="020B0604020202020204" pitchFamily="34" charset="0"/>
              <a:buChar char="•"/>
            </a:pPr>
            <a:r>
              <a:rPr lang="el-GR" sz="1400" dirty="0"/>
              <a:t>Ενεργός συμμετοχή/ Οικοδόμηση προσωπικού νοήματος από το μαθητή, διαφορετικές συνδέσεις που κάνει ο μαθητής για τη δόμηση της γνώσης.</a:t>
            </a:r>
          </a:p>
          <a:p>
            <a:pPr marL="400050" indent="-400050" algn="just">
              <a:buFont typeface="Arial" panose="020B0604020202020204" pitchFamily="34" charset="0"/>
              <a:buChar char="•"/>
            </a:pPr>
            <a:r>
              <a:rPr lang="el-GR" sz="1400" dirty="0"/>
              <a:t>Ο μαθητής στρέφεται στο τι κατανοεί εντός του πλαισίου της γνώσης.</a:t>
            </a:r>
          </a:p>
          <a:p>
            <a:pPr marL="400050" indent="-400050" algn="just">
              <a:buFont typeface="Arial" panose="020B0604020202020204" pitchFamily="34" charset="0"/>
              <a:buChar char="•"/>
            </a:pPr>
            <a:r>
              <a:rPr lang="el-GR" sz="1400" dirty="0"/>
              <a:t>Ο μαθητής πειραματίζεται κατασκευάζοντας ένα προϊόν που έχει νόημα για τον ίδιο. </a:t>
            </a:r>
          </a:p>
          <a:p>
            <a:pPr marL="400050" indent="-400050" algn="just">
              <a:buFont typeface="Arial" panose="020B0604020202020204" pitchFamily="34" charset="0"/>
              <a:buChar char="•"/>
            </a:pPr>
            <a:r>
              <a:rPr lang="el-GR" sz="1400" dirty="0"/>
              <a:t>Μαθητές- κατασκευαστές των γνωστικών τους εργαλείων καθώς και της άποψης τους για τον κόσμο. Για αυτούς η γνώση και ο κόσμος δομούνται και συνεχώς αναδομούνται μέσω της προσωπικής τους εμπειρίας. </a:t>
            </a:r>
          </a:p>
          <a:p>
            <a:pPr marL="400050" indent="-400050" algn="just">
              <a:buFont typeface="+mj-lt"/>
              <a:buAutoNum type="romanLcPeriod"/>
            </a:pPr>
            <a:endParaRPr lang="el-GR" sz="1800" b="1" dirty="0"/>
          </a:p>
        </p:txBody>
      </p:sp>
    </p:spTree>
    <p:extLst>
      <p:ext uri="{BB962C8B-B14F-4D97-AF65-F5344CB8AC3E}">
        <p14:creationId xmlns:p14="http://schemas.microsoft.com/office/powerpoint/2010/main" val="3663721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7BD-9FC7-4403-98E8-0792AD3DFEDE}"/>
              </a:ext>
            </a:extLst>
          </p:cNvPr>
          <p:cNvSpPr>
            <a:spLocks noGrp="1"/>
          </p:cNvSpPr>
          <p:nvPr>
            <p:ph type="title"/>
          </p:nvPr>
        </p:nvSpPr>
        <p:spPr>
          <a:xfrm>
            <a:off x="755576" y="332656"/>
            <a:ext cx="7755012" cy="864096"/>
          </a:xfrm>
        </p:spPr>
        <p:txBody>
          <a:bodyPr>
            <a:noAutofit/>
          </a:bodyPr>
          <a:lstStyle/>
          <a:p>
            <a:pPr algn="ctr"/>
            <a:r>
              <a:rPr lang="el-GR" sz="2000" b="1" dirty="0">
                <a:solidFill>
                  <a:srgbClr val="C00000"/>
                </a:solidFill>
              </a:rPr>
              <a:t>Οι </a:t>
            </a:r>
            <a:r>
              <a:rPr lang="el-GR" sz="2000" b="1" dirty="0" err="1">
                <a:solidFill>
                  <a:srgbClr val="C00000"/>
                </a:solidFill>
              </a:rPr>
              <a:t>νοητικΕς</a:t>
            </a:r>
            <a:r>
              <a:rPr lang="el-GR" sz="2000" b="1" dirty="0">
                <a:solidFill>
                  <a:srgbClr val="C00000"/>
                </a:solidFill>
              </a:rPr>
              <a:t> αναπαραστάσεις </a:t>
            </a:r>
            <a:r>
              <a:rPr lang="el-GR" sz="1800" b="1" dirty="0">
                <a:solidFill>
                  <a:srgbClr val="C00000"/>
                </a:solidFill>
              </a:rPr>
              <a:t>(</a:t>
            </a:r>
            <a:r>
              <a:rPr lang="en-US" sz="1800" b="1" dirty="0">
                <a:solidFill>
                  <a:srgbClr val="C00000"/>
                </a:solidFill>
              </a:rPr>
              <a:t>Representations/Conceptualization), </a:t>
            </a:r>
            <a:r>
              <a:rPr lang="en-US" sz="1100" b="1" dirty="0">
                <a:solidFill>
                  <a:srgbClr val="C00000"/>
                </a:solidFill>
              </a:rPr>
              <a:t>Vergnaud, 2009 </a:t>
            </a:r>
            <a:br>
              <a:rPr lang="en-US" sz="2000" b="1" dirty="0">
                <a:solidFill>
                  <a:srgbClr val="C00000"/>
                </a:solidFill>
              </a:rPr>
            </a:br>
            <a:endParaRPr lang="en-US" sz="2000" b="1" dirty="0">
              <a:solidFill>
                <a:srgbClr val="C00000"/>
              </a:solidFill>
            </a:endParaRPr>
          </a:p>
        </p:txBody>
      </p:sp>
      <p:sp>
        <p:nvSpPr>
          <p:cNvPr id="3" name="Text Placeholder 2">
            <a:extLst>
              <a:ext uri="{FF2B5EF4-FFF2-40B4-BE49-F238E27FC236}">
                <a16:creationId xmlns:a16="http://schemas.microsoft.com/office/drawing/2014/main" id="{97CE680C-844E-4140-8E11-07B9E9808960}"/>
              </a:ext>
            </a:extLst>
          </p:cNvPr>
          <p:cNvSpPr>
            <a:spLocks noGrp="1"/>
          </p:cNvSpPr>
          <p:nvPr>
            <p:ph type="body" idx="1"/>
          </p:nvPr>
        </p:nvSpPr>
        <p:spPr>
          <a:xfrm>
            <a:off x="107504" y="1196752"/>
            <a:ext cx="8712968" cy="4680520"/>
          </a:xfrm>
        </p:spPr>
        <p:txBody>
          <a:bodyPr>
            <a:norm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endParaRPr kumimoji="0" lang="el-GR" sz="2500" i="0" u="none" strike="noStrike" kern="1200" cap="none" spc="0" normalizeH="0" baseline="0" noProof="0" dirty="0">
              <a:ln>
                <a:noFill/>
              </a:ln>
              <a:solidFill>
                <a:prstClr val="black"/>
              </a:solidFill>
              <a:effectLst/>
              <a:uLnTx/>
              <a:uFillTx/>
              <a:latin typeface="+mn-lt"/>
              <a:ea typeface="+mn-ea"/>
              <a:cs typeface="+mn-cs"/>
            </a:endParaRPr>
          </a:p>
          <a:p>
            <a:pPr>
              <a:lnSpc>
                <a:spcPct val="120000"/>
              </a:lnSpc>
            </a:pPr>
            <a:endParaRPr lang="en-US" dirty="0">
              <a:solidFill>
                <a:schemeClr val="tx1"/>
              </a:solidFill>
            </a:endParaRPr>
          </a:p>
        </p:txBody>
      </p:sp>
      <p:sp>
        <p:nvSpPr>
          <p:cNvPr id="9" name="TextBox 8">
            <a:extLst>
              <a:ext uri="{FF2B5EF4-FFF2-40B4-BE49-F238E27FC236}">
                <a16:creationId xmlns:a16="http://schemas.microsoft.com/office/drawing/2014/main" id="{553E5106-C71A-4AAC-BBD7-A1052FA6FBF1}"/>
              </a:ext>
            </a:extLst>
          </p:cNvPr>
          <p:cNvSpPr txBox="1"/>
          <p:nvPr/>
        </p:nvSpPr>
        <p:spPr>
          <a:xfrm>
            <a:off x="107504" y="1315915"/>
            <a:ext cx="8489439" cy="4630819"/>
          </a:xfrm>
          <a:prstGeom prst="rect">
            <a:avLst/>
          </a:prstGeom>
          <a:noFill/>
        </p:spPr>
        <p:txBody>
          <a:bodyPr wrap="square">
            <a:sp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Οι αναπαραστάσεις είναι τα στοιχεία που χρησιμοποιεί το γνωστικό μας σύστημα για την   </a:t>
            </a:r>
            <a:r>
              <a:rPr kumimoji="0" lang="el-GR" sz="1600" b="1" i="0" u="none" strike="noStrike" kern="1200" cap="none" spc="0" normalizeH="0" baseline="0" noProof="0" dirty="0">
                <a:ln>
                  <a:noFill/>
                </a:ln>
                <a:solidFill>
                  <a:prstClr val="black"/>
                </a:solidFill>
                <a:effectLst/>
                <a:uLnTx/>
                <a:uFillTx/>
                <a:latin typeface="+mn-lt"/>
                <a:ea typeface="+mn-ea"/>
                <a:cs typeface="+mn-cs"/>
              </a:rPr>
              <a:t>περιγραφή και κατανόηση του κόσμου</a:t>
            </a:r>
            <a:r>
              <a:rPr kumimoji="0" lang="el-GR" sz="1600" i="0" u="none" strike="noStrike" kern="1200" cap="none" spc="0" normalizeH="0" baseline="0" noProof="0" dirty="0">
                <a:ln>
                  <a:noFill/>
                </a:ln>
                <a:solidFill>
                  <a:prstClr val="black"/>
                </a:solidFill>
                <a:effectLst/>
                <a:uLnTx/>
                <a:uFillTx/>
                <a:latin typeface="+mn-lt"/>
                <a:ea typeface="+mn-ea"/>
                <a:cs typeface="+mn-cs"/>
              </a:rPr>
              <a:t>.</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b="1" i="0" u="none" strike="noStrike" kern="1200" cap="none" spc="0" normalizeH="0" baseline="0" noProof="0" dirty="0">
                <a:ln>
                  <a:noFill/>
                </a:ln>
                <a:solidFill>
                  <a:prstClr val="black"/>
                </a:solidFill>
                <a:effectLst/>
                <a:uLnTx/>
                <a:uFillTx/>
                <a:latin typeface="+mn-lt"/>
                <a:ea typeface="+mn-ea"/>
                <a:cs typeface="+mn-cs"/>
              </a:rPr>
              <a:t>Δομές (κατασκευές) </a:t>
            </a:r>
            <a:r>
              <a:rPr kumimoji="0" lang="el-GR" sz="1600" i="0" u="none" strike="noStrike" kern="1200" cap="none" spc="0" normalizeH="0" baseline="0" noProof="0" dirty="0">
                <a:ln>
                  <a:noFill/>
                </a:ln>
                <a:solidFill>
                  <a:prstClr val="black"/>
                </a:solidFill>
                <a:effectLst/>
                <a:uLnTx/>
                <a:uFillTx/>
                <a:latin typeface="+mn-lt"/>
                <a:ea typeface="+mn-ea"/>
                <a:cs typeface="+mn-cs"/>
              </a:rPr>
              <a:t>στο γνωστικό σύστημα των  υποκειμένων που έχουν αναπτυχθεί με βάση την  εμπειρία ή μέσω ατελούς διδασκαλίας.</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Στη γνωστική ψυχολογία οι αναπαραστατικές θεωρίες του νου υποστηρίζουν ότι η σκέψη πραγματοποιείται μέσω ενός </a:t>
            </a:r>
            <a:r>
              <a:rPr kumimoji="0" lang="el-GR" sz="1600" b="1" i="0" u="none" strike="noStrike" kern="1200" cap="none" spc="0" normalizeH="0" baseline="0" noProof="0" dirty="0">
                <a:ln>
                  <a:noFill/>
                </a:ln>
                <a:solidFill>
                  <a:prstClr val="black"/>
                </a:solidFill>
                <a:effectLst/>
                <a:uLnTx/>
                <a:uFillTx/>
                <a:latin typeface="+mn-lt"/>
                <a:ea typeface="+mn-ea"/>
                <a:cs typeface="+mn-cs"/>
              </a:rPr>
              <a:t>εσωτερικού συστήματος αναπαράστασης</a:t>
            </a:r>
            <a:r>
              <a:rPr kumimoji="0" lang="el-GR" sz="1600" i="0" u="none" strike="noStrike" kern="1200" cap="none" spc="0" normalizeH="0" baseline="0" noProof="0" dirty="0">
                <a:ln>
                  <a:noFill/>
                </a:ln>
                <a:solidFill>
                  <a:prstClr val="black"/>
                </a:solidFill>
                <a:effectLst/>
                <a:uLnTx/>
                <a:uFillTx/>
                <a:latin typeface="+mn-lt"/>
                <a:ea typeface="+mn-ea"/>
                <a:cs typeface="+mn-cs"/>
              </a:rPr>
              <a:t>. Η γνωστική ή νοητική αναπαράσταση είναι ο εσωτερικός γνωστικός μηχανισμός που απεικονίζει την εξωτερική πραγματικότητα. </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b="1" i="0" u="none" strike="noStrike" kern="1200" cap="none" spc="0" normalizeH="0" baseline="0" noProof="0" dirty="0">
                <a:ln>
                  <a:noFill/>
                </a:ln>
                <a:solidFill>
                  <a:prstClr val="black"/>
                </a:solidFill>
                <a:effectLst/>
                <a:uLnTx/>
                <a:uFillTx/>
                <a:latin typeface="+mn-lt"/>
                <a:ea typeface="+mn-ea"/>
                <a:cs typeface="+mn-cs"/>
              </a:rPr>
              <a:t>Είναι η νοητική εικόνα πραγμάτων, προσώπων, καταστάσεων που δεν είναι άμεσα αντιληπτά από τα αισθητήρια όργανα. Η νοητική αναπαράσταση αποτελεί μια κατασκευή εντός του νου </a:t>
            </a:r>
            <a:r>
              <a:rPr kumimoji="0" lang="el-GR" sz="1600" i="0" u="none" strike="noStrike" kern="1200" cap="none" spc="0" normalizeH="0" baseline="0" noProof="0" dirty="0">
                <a:ln>
                  <a:noFill/>
                </a:ln>
                <a:solidFill>
                  <a:prstClr val="black"/>
                </a:solidFill>
                <a:effectLst/>
                <a:uLnTx/>
                <a:uFillTx/>
                <a:latin typeface="+mn-lt"/>
                <a:ea typeface="+mn-ea"/>
                <a:cs typeface="+mn-cs"/>
              </a:rPr>
              <a:t>για κάτι που συμβαίνει ή υπάρχει εκτός αυτού</a:t>
            </a:r>
            <a:r>
              <a:rPr kumimoji="0" lang="el-GR" sz="1400" i="0" u="none" strike="noStrike" kern="1200" cap="none" spc="0" normalizeH="0" baseline="0" noProof="0" dirty="0">
                <a:ln>
                  <a:noFill/>
                </a:ln>
                <a:solidFill>
                  <a:prstClr val="black"/>
                </a:solidFill>
                <a:effectLst/>
                <a:uLnTx/>
                <a:uFillTx/>
                <a:latin typeface="+mn-lt"/>
                <a:ea typeface="+mn-ea"/>
                <a:cs typeface="+mn-cs"/>
              </a:rPr>
              <a:t>. </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Η τροποποίηση των αρχικών αναπαραστάσεων και η συμβολική τους έκφραση σε πολλά σημειωτικά συστήματα νοηματοδοτεί </a:t>
            </a:r>
            <a:r>
              <a:rPr kumimoji="0" lang="el-GR" sz="1600" b="1" i="0" u="none" strike="noStrike" kern="1200" cap="none" spc="0" normalizeH="0" baseline="0" noProof="0" dirty="0">
                <a:ln>
                  <a:noFill/>
                </a:ln>
                <a:solidFill>
                  <a:prstClr val="black"/>
                </a:solidFill>
                <a:effectLst/>
                <a:uLnTx/>
                <a:uFillTx/>
                <a:latin typeface="+mn-lt"/>
                <a:ea typeface="+mn-ea"/>
                <a:cs typeface="+mn-cs"/>
              </a:rPr>
              <a:t>τη γνωστική αλλαγή</a:t>
            </a:r>
            <a:r>
              <a:rPr kumimoji="0" lang="el-GR" sz="1600" i="0" u="none" strike="noStrike" kern="1200" cap="none" spc="0" normalizeH="0" baseline="0" noProof="0" dirty="0">
                <a:ln>
                  <a:noFill/>
                </a:ln>
                <a:solidFill>
                  <a:prstClr val="black"/>
                </a:solidFill>
                <a:effectLst/>
                <a:uLnTx/>
                <a:uFillTx/>
                <a:latin typeface="+mn-lt"/>
                <a:ea typeface="+mn-ea"/>
                <a:cs typeface="+mn-cs"/>
              </a:rPr>
              <a:t>. </a:t>
            </a:r>
          </a:p>
          <a:p>
            <a:pPr algn="just">
              <a:lnSpc>
                <a:spcPct val="120000"/>
              </a:lnSpc>
            </a:pPr>
            <a:endParaRPr lang="el-GR" sz="1100" b="1" dirty="0">
              <a:solidFill>
                <a:schemeClr val="tx1"/>
              </a:solidFill>
            </a:endParaRPr>
          </a:p>
        </p:txBody>
      </p:sp>
    </p:spTree>
    <p:extLst>
      <p:ext uri="{BB962C8B-B14F-4D97-AF65-F5344CB8AC3E}">
        <p14:creationId xmlns:p14="http://schemas.microsoft.com/office/powerpoint/2010/main" val="951264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188640"/>
            <a:ext cx="5791200" cy="862879"/>
          </a:xfrm>
        </p:spPr>
        <p:txBody>
          <a:bodyPr>
            <a:normAutofit/>
          </a:bodyPr>
          <a:lstStyle/>
          <a:p>
            <a:pPr algn="ctr"/>
            <a:r>
              <a:rPr lang="el-GR" sz="2400" dirty="0"/>
              <a:t>Η </a:t>
            </a:r>
            <a:r>
              <a:rPr lang="el-GR" sz="2400" dirty="0" err="1"/>
              <a:t>εννοια</a:t>
            </a:r>
            <a:r>
              <a:rPr lang="el-GR" sz="2400" dirty="0"/>
              <a:t> της </a:t>
            </a:r>
            <a:r>
              <a:rPr lang="el-GR" sz="2400" dirty="0" err="1"/>
              <a:t>γνωσησ</a:t>
            </a:r>
            <a:r>
              <a:rPr lang="el-GR" sz="2400" dirty="0"/>
              <a:t> στις </a:t>
            </a:r>
            <a:r>
              <a:rPr lang="el-GR" sz="2400" dirty="0" err="1"/>
              <a:t>θεωριεσ</a:t>
            </a:r>
            <a:r>
              <a:rPr lang="el-GR" sz="2400" dirty="0"/>
              <a:t> </a:t>
            </a:r>
            <a:r>
              <a:rPr lang="el-GR" sz="2400" dirty="0" err="1"/>
              <a:t>μαθησησ</a:t>
            </a:r>
            <a:endParaRPr lang="en-US" sz="2400" dirty="0"/>
          </a:p>
        </p:txBody>
      </p:sp>
      <p:sp>
        <p:nvSpPr>
          <p:cNvPr id="5" name="TextBox 4">
            <a:extLst>
              <a:ext uri="{FF2B5EF4-FFF2-40B4-BE49-F238E27FC236}">
                <a16:creationId xmlns:a16="http://schemas.microsoft.com/office/drawing/2014/main" id="{7F41DAAE-72EB-4F91-BE52-67F46E8E398E}"/>
              </a:ext>
            </a:extLst>
          </p:cNvPr>
          <p:cNvSpPr txBox="1"/>
          <p:nvPr/>
        </p:nvSpPr>
        <p:spPr>
          <a:xfrm>
            <a:off x="323528" y="1099360"/>
            <a:ext cx="8208912" cy="1661993"/>
          </a:xfrm>
          <a:prstGeom prst="rect">
            <a:avLst/>
          </a:prstGeom>
          <a:noFill/>
        </p:spPr>
        <p:txBody>
          <a:bodyPr wrap="square">
            <a:spAutoFit/>
          </a:bodyPr>
          <a:lstStyle/>
          <a:p>
            <a:pPr lvl="0" algn="ctr"/>
            <a:r>
              <a:rPr lang="el-GR" b="1" dirty="0"/>
              <a:t>Κονστρακτιονισμός (</a:t>
            </a:r>
            <a:r>
              <a:rPr lang="en-US" b="1" dirty="0"/>
              <a:t>Constructionism)</a:t>
            </a:r>
          </a:p>
          <a:p>
            <a:pPr lvl="0" algn="ctr"/>
            <a:r>
              <a:rPr lang="el-GR" b="1" dirty="0"/>
              <a:t>(</a:t>
            </a:r>
            <a:r>
              <a:rPr lang="en-US" b="1" dirty="0"/>
              <a:t>Harel &amp; Papert,1991; Kafai &amp; Resnick, 1996</a:t>
            </a:r>
            <a:r>
              <a:rPr lang="en-GB" b="1" dirty="0"/>
              <a:t>)</a:t>
            </a:r>
            <a:endParaRPr lang="el-GR" b="1" dirty="0"/>
          </a:p>
          <a:p>
            <a:pPr marL="171450" lvl="0" indent="-171450" algn="ctr">
              <a:buFont typeface="Arial" panose="020B0604020202020204" pitchFamily="34" charset="0"/>
              <a:buChar char="•"/>
            </a:pPr>
            <a:endParaRPr lang="el-GR" sz="1000" b="1" dirty="0"/>
          </a:p>
          <a:p>
            <a:pPr marL="400050" lvl="0" indent="-400050" algn="just">
              <a:buFont typeface="Arial" panose="020B0604020202020204" pitchFamily="34" charset="0"/>
              <a:buChar char="•"/>
            </a:pPr>
            <a:r>
              <a:rPr lang="el-GR" sz="1400" dirty="0"/>
              <a:t>Τα παιδιά παίζουν και χειρίζονται αντικείμενα και μπορούν, συνεπώς, να συνεχίσουν να μαθαίνουν νέους συλλογισμούς με φυσικό τρόπο και πέρα από την καθιερωμένη εκπαίδευση.</a:t>
            </a:r>
          </a:p>
          <a:p>
            <a:pPr marL="400050" lvl="0" indent="-400050" algn="just">
              <a:buFont typeface="Arial" panose="020B0604020202020204" pitchFamily="34" charset="0"/>
              <a:buChar char="•"/>
            </a:pPr>
            <a:r>
              <a:rPr lang="el-GR" sz="1400" dirty="0"/>
              <a:t>Η μάθηση είναι μια ενεργητική διαδικασία κατά την οποία οι άνθρωποι ενεργητικά κατασκευάζουν τη γνώση μέσα από τις εμπειρίες τους για τον κόσμο. </a:t>
            </a:r>
            <a:endParaRPr lang="en-US" sz="1400" dirty="0"/>
          </a:p>
        </p:txBody>
      </p:sp>
      <p:sp>
        <p:nvSpPr>
          <p:cNvPr id="7" name="TextBox 6">
            <a:extLst>
              <a:ext uri="{FF2B5EF4-FFF2-40B4-BE49-F238E27FC236}">
                <a16:creationId xmlns:a16="http://schemas.microsoft.com/office/drawing/2014/main" id="{2E7C2F03-807C-4ED9-A1D8-E0E86A2E0741}"/>
              </a:ext>
            </a:extLst>
          </p:cNvPr>
          <p:cNvSpPr txBox="1"/>
          <p:nvPr/>
        </p:nvSpPr>
        <p:spPr>
          <a:xfrm>
            <a:off x="179512" y="2708920"/>
            <a:ext cx="8352928" cy="4247317"/>
          </a:xfrm>
          <a:prstGeom prst="rect">
            <a:avLst/>
          </a:prstGeom>
          <a:noFill/>
        </p:spPr>
        <p:txBody>
          <a:bodyPr wrap="square">
            <a:spAutoFit/>
          </a:bodyPr>
          <a:lstStyle/>
          <a:p>
            <a:pPr lvl="0" algn="ctr"/>
            <a:r>
              <a:rPr lang="el-GR" b="1" dirty="0"/>
              <a:t>Οι Μικρόκοσμοι (</a:t>
            </a:r>
            <a:r>
              <a:rPr lang="el-GR" b="1" dirty="0" err="1"/>
              <a:t>Microworlds</a:t>
            </a:r>
            <a:r>
              <a:rPr lang="el-GR" b="1" dirty="0"/>
              <a:t>)</a:t>
            </a:r>
          </a:p>
          <a:p>
            <a:pPr marL="285750" lvl="0" indent="-285750" algn="just">
              <a:buFont typeface="Arial" panose="020B0604020202020204" pitchFamily="34" charset="0"/>
              <a:buChar char="•"/>
            </a:pPr>
            <a:r>
              <a:rPr lang="el-GR" sz="1400" dirty="0" err="1"/>
              <a:t>Edwards</a:t>
            </a:r>
            <a:r>
              <a:rPr lang="el-GR" sz="1400" dirty="0"/>
              <a:t>, 1995:Yπολογιστικό περιβάλλον μάθησης πλούσιο σε ευκαιρίες ανάπτυξης νοημάτων υπό τη μορφή δυναμικών αναπαραστάσεων.</a:t>
            </a:r>
          </a:p>
          <a:p>
            <a:pPr marL="285750" lvl="0" indent="-285750" algn="just">
              <a:buFont typeface="Arial" panose="020B0604020202020204" pitchFamily="34" charset="0"/>
              <a:buChar char="•"/>
            </a:pPr>
            <a:r>
              <a:rPr lang="el-GR" sz="1400" dirty="0"/>
              <a:t> Συνδέει περισσότερες από μια αναπαραστάσεις που υποστηρίζουν μια συγκεκριμένη μαθηματική έννοια ή αντικείμενα.</a:t>
            </a:r>
          </a:p>
          <a:p>
            <a:pPr lvl="0" algn="just"/>
            <a:r>
              <a:rPr lang="el-GR" sz="1400" b="1" dirty="0"/>
              <a:t>Τέτοιες αναπαραστάσεις </a:t>
            </a:r>
          </a:p>
          <a:p>
            <a:pPr marL="285750" lvl="0" indent="-285750" algn="just">
              <a:buFont typeface="Wingdings" panose="05000000000000000000" pitchFamily="2" charset="2"/>
              <a:buChar char="ü"/>
            </a:pPr>
            <a:r>
              <a:rPr lang="el-GR" sz="1400" dirty="0"/>
              <a:t>περιλαμβάνουν μια συμβολική, μια οπτική ή γραφική συνιστώσα της έννοιας και παράλληλα διερευνάται ποιες πρόσθετες αναπαραστάσεις θα μπορούσαν να συμπεριληφθούν στο σχεδιασμό τέτοιων μαθησιακών περιβαλλόντων</a:t>
            </a:r>
          </a:p>
          <a:p>
            <a:pPr marL="285750" lvl="0" indent="-285750" algn="just">
              <a:buFont typeface="Wingdings" panose="05000000000000000000" pitchFamily="2" charset="2"/>
              <a:buChar char="ü"/>
            </a:pPr>
            <a:r>
              <a:rPr lang="el-GR" sz="1400" dirty="0"/>
              <a:t>περιλαμβάνουν ένα σύνολο από δραστηριότητες, οι οποίες μπορεί να βρίσκονται ήδη προγραμματισμένες στο υπολογιστικό περιβάλλον ή να ενεργοποιούνται μέσω φύλλων εργασίας ή ακόμα και προφορικών εντολών, </a:t>
            </a:r>
          </a:p>
          <a:p>
            <a:pPr marL="285750" lvl="0" indent="-285750" algn="just">
              <a:buFont typeface="Wingdings" panose="05000000000000000000" pitchFamily="2" charset="2"/>
              <a:buChar char="ü"/>
            </a:pPr>
            <a:r>
              <a:rPr lang="el-GR" sz="1400" dirty="0"/>
              <a:t>συχνά τα αντικείμενα και οι λειτουργικότητες ενός μικρόκοσμου μπορούν να συνδυαστούν προκειμένου να σχηματίσουν πιο σύνθετα αντικείμενα ή λειτουργικότητες. Αυτό παρατηρείται ιδιαίτερα σε μικρόκοσμους όπου μια μορφή αναπαράστασης είναι μια συμβολική γλώσσα. Μπορούν δηλαδή τα εργαλεία και αντικείμενα του περιβάλλοντος να συνδυαστούν έτσι ώστε να δημιουργηθούν νέα. </a:t>
            </a:r>
          </a:p>
          <a:p>
            <a:pPr marL="285750" lvl="0" indent="-285750" algn="just">
              <a:buFont typeface="Wingdings" panose="05000000000000000000" pitchFamily="2" charset="2"/>
              <a:buChar char="ü"/>
            </a:pPr>
            <a:r>
              <a:rPr lang="el-GR" sz="1400" dirty="0"/>
              <a:t>Η ερμηνεία της πληροφορίας προκύπτει από το χειρισμό των συμβόλων ή άλλων αναπαραστάσεων.</a:t>
            </a:r>
          </a:p>
          <a:p>
            <a:pPr lvl="0" algn="just"/>
            <a:endParaRPr lang="el-GR" sz="1400" dirty="0"/>
          </a:p>
        </p:txBody>
      </p:sp>
    </p:spTree>
    <p:extLst>
      <p:ext uri="{BB962C8B-B14F-4D97-AF65-F5344CB8AC3E}">
        <p14:creationId xmlns:p14="http://schemas.microsoft.com/office/powerpoint/2010/main" val="1260323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171400"/>
            <a:ext cx="5791200" cy="1371600"/>
          </a:xfrm>
        </p:spPr>
        <p:txBody>
          <a:bodyPr>
            <a:normAutofit/>
          </a:bodyPr>
          <a:lstStyle/>
          <a:p>
            <a:pPr algn="ctr"/>
            <a:r>
              <a:rPr kumimoji="0" lang="el-GR" sz="2800" b="0" i="0" u="none" strike="noStrike" kern="1200" cap="all" spc="-60" normalizeH="0" baseline="0" noProof="0" dirty="0">
                <a:ln>
                  <a:noFill/>
                </a:ln>
                <a:solidFill>
                  <a:srgbClr val="D1282E"/>
                </a:solidFill>
                <a:effectLst/>
                <a:uLnTx/>
                <a:uFillTx/>
                <a:latin typeface="Arial Black"/>
                <a:ea typeface="+mj-ea"/>
                <a:cs typeface="+mj-cs"/>
              </a:rPr>
              <a:t>Η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εννοια</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γνωσησ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στις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θεωριεσ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76200" y="1916832"/>
            <a:ext cx="8824664" cy="4255011"/>
          </a:xfrm>
          <a:prstGeom prst="rect">
            <a:avLst/>
          </a:prstGeom>
          <a:noFill/>
        </p:spPr>
        <p:txBody>
          <a:bodyPr wrap="square">
            <a:spAutoFit/>
          </a:bodyPr>
          <a:lstStyle/>
          <a:p>
            <a:pPr lvl="0" algn="ctr"/>
            <a:r>
              <a:rPr lang="el-GR" b="1" dirty="0"/>
              <a:t>Θεωρία της Επεξεργασίας της Πληροφορίας (</a:t>
            </a:r>
            <a:r>
              <a:rPr lang="el-GR" b="1" dirty="0" err="1"/>
              <a:t>Connectionism</a:t>
            </a:r>
            <a:r>
              <a:rPr lang="el-GR" b="1" dirty="0"/>
              <a:t>) (R. </a:t>
            </a:r>
            <a:r>
              <a:rPr lang="el-GR" b="1" dirty="0" err="1"/>
              <a:t>Gagne</a:t>
            </a:r>
            <a:r>
              <a:rPr lang="el-GR" b="1" dirty="0"/>
              <a:t>, A. </a:t>
            </a:r>
            <a:r>
              <a:rPr lang="el-GR" b="1" dirty="0" err="1"/>
              <a:t>Newell</a:t>
            </a:r>
            <a:r>
              <a:rPr lang="el-GR" b="1" dirty="0"/>
              <a:t> &amp; H. Simon) </a:t>
            </a:r>
          </a:p>
          <a:p>
            <a:pPr lvl="0"/>
            <a:endParaRPr lang="el-GR" sz="1050" b="1" dirty="0"/>
          </a:p>
          <a:p>
            <a:pPr marL="285750" lvl="0" indent="-285750" algn="just">
              <a:buFont typeface="Arial" panose="020B0604020202020204" pitchFamily="34" charset="0"/>
              <a:buChar char="•"/>
            </a:pPr>
            <a:r>
              <a:rPr lang="el-GR" sz="1400" dirty="0"/>
              <a:t>Τα γνωστικά φαινόμενα περιγράφονται και εξηγούνται σε αναλογία με τις λειτουργίες του ηλεκτρονικού υπολογιστή: </a:t>
            </a:r>
            <a:r>
              <a:rPr lang="el-GR" sz="1400" dirty="0" err="1"/>
              <a:t>παρατηρηθέντα</a:t>
            </a:r>
            <a:r>
              <a:rPr lang="el-GR" sz="1400" dirty="0"/>
              <a:t> ερεθίσματα (εισαγόμενα) ενεργοποιούν εσωτερικές γνωστικές δομές, οι οποίες οδηγούν σε μία συγκεκριμένη αντίδραση (εξερχόμενα). Σε γενικές γραμμές, η γνωστική προσέγγιση της επεξεργασίας των πληροφοριών μελετά τον άνθρωπο ως «μηχανή μάθησης». Στοχεύει να μελετήσει και να </a:t>
            </a:r>
            <a:r>
              <a:rPr lang="el-GR" sz="1400" dirty="0" err="1"/>
              <a:t>προτυποποιήσει</a:t>
            </a:r>
            <a:r>
              <a:rPr lang="el-GR" sz="1400" dirty="0"/>
              <a:t> τις νοητικές δραστηριότητες της επεξεργασίας των πληροφοριών. Τέτοιου είδους δραστηριότητες προϋποθέτουν την ταύτιση, τη μετατροπή, την αποθήκευση και την ανάκτηση πληροφοριών ή τη συσχέτιση πληροφοριών μεταξύ τους. Η γνωστική διεργασία συνίσταται από επεξεργασίες αναπαραστάσεων και γνώσεων.</a:t>
            </a:r>
          </a:p>
          <a:p>
            <a:pPr marL="285750" lvl="0" indent="-285750" algn="just">
              <a:buFont typeface="Arial" panose="020B0604020202020204" pitchFamily="34" charset="0"/>
              <a:buChar char="•"/>
            </a:pPr>
            <a:r>
              <a:rPr lang="el-GR" sz="1400" dirty="0"/>
              <a:t>Οι αναπαραστάσεις είναι περιστασιακές δομές που δημιουργήθηκαν σε μια συγκεκριμένη κατάσταση και για συγκεκριμένους στόχους και βρίσκονται αποθηκευμένες στην «βραχυπρόθεσμη μνήμη».</a:t>
            </a:r>
          </a:p>
          <a:p>
            <a:pPr marL="285750" lvl="0" indent="-285750" algn="just">
              <a:buFont typeface="Arial" panose="020B0604020202020204" pitchFamily="34" charset="0"/>
              <a:buChar char="•"/>
            </a:pPr>
            <a:r>
              <a:rPr lang="el-GR" sz="1400" dirty="0"/>
              <a:t>Οι γνώσεις, ανεξάρτητα από την εγκυρότητά τους, είναι δομές σταθεροποιημένες στη «μακροπρόθεσμη μνήμη» (Βάση Γνώσης).</a:t>
            </a:r>
          </a:p>
          <a:p>
            <a:pPr marL="285750" lvl="0" indent="-285750" algn="just">
              <a:buFont typeface="Arial" panose="020B0604020202020204" pitchFamily="34" charset="0"/>
              <a:buChar char="•"/>
            </a:pPr>
            <a:r>
              <a:rPr lang="el-GR" sz="1400" dirty="0"/>
              <a:t>Έμπειρα διδακτικά συστήματα. Στη θεωρία αυτή, ο εγκέφαλος και οι λειτουργίες του προτείνονται ως εναλλακτικό μοντέλο στην θεωρία της επεξεργασίας της πληροφορίας. Ένα </a:t>
            </a:r>
            <a:r>
              <a:rPr lang="el-GR" sz="1400" dirty="0" err="1"/>
              <a:t>συνδεσιακό</a:t>
            </a:r>
            <a:r>
              <a:rPr lang="el-GR" sz="1400" dirty="0"/>
              <a:t> δίκτυο σχηματίζεται κατ’ εικόνα των νευρώνων του νευρικού συστήματος.</a:t>
            </a:r>
          </a:p>
          <a:p>
            <a:pPr lvl="0" algn="just"/>
            <a:endParaRPr lang="el-GR" sz="1400" dirty="0"/>
          </a:p>
        </p:txBody>
      </p:sp>
    </p:spTree>
    <p:extLst>
      <p:ext uri="{BB962C8B-B14F-4D97-AF65-F5344CB8AC3E}">
        <p14:creationId xmlns:p14="http://schemas.microsoft.com/office/powerpoint/2010/main" val="585930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186424"/>
            <a:ext cx="5791200" cy="805562"/>
          </a:xfrm>
        </p:spPr>
        <p:txBody>
          <a:bodyPr>
            <a:normAutofit/>
          </a:bodyPr>
          <a:lstStyle/>
          <a:p>
            <a:pPr algn="ctr"/>
            <a:r>
              <a:rPr kumimoji="0" lang="el-GR" sz="2000" b="0" i="0" u="none" strike="noStrike" kern="1200" cap="all" spc="-60" normalizeH="0" baseline="0" noProof="0" dirty="0">
                <a:ln>
                  <a:noFill/>
                </a:ln>
                <a:solidFill>
                  <a:srgbClr val="D1282E"/>
                </a:solidFill>
                <a:effectLst/>
                <a:uLnTx/>
                <a:uFillTx/>
                <a:latin typeface="Arial Black"/>
                <a:ea typeface="+mj-ea"/>
                <a:cs typeface="+mj-cs"/>
              </a:rPr>
              <a:t>Ausubel: O </a:t>
            </a:r>
            <a:r>
              <a:rPr kumimoji="0" lang="el-GR" sz="2000" b="0" i="0" u="none" strike="noStrike" kern="1200" cap="all" spc="-60" normalizeH="0" baseline="0" noProof="0" dirty="0" err="1">
                <a:ln>
                  <a:noFill/>
                </a:ln>
                <a:solidFill>
                  <a:srgbClr val="D1282E"/>
                </a:solidFill>
                <a:effectLst/>
                <a:uLnTx/>
                <a:uFillTx/>
                <a:latin typeface="Arial Black"/>
                <a:ea typeface="+mj-ea"/>
                <a:cs typeface="+mj-cs"/>
              </a:rPr>
              <a:t>βασικος</a:t>
            </a:r>
            <a:r>
              <a:rPr kumimoji="0" lang="el-GR" sz="2000" b="0" i="0" u="none" strike="noStrike" kern="1200" cap="all" spc="-60" normalizeH="0" baseline="0" noProof="0" dirty="0">
                <a:ln>
                  <a:noFill/>
                </a:ln>
                <a:solidFill>
                  <a:srgbClr val="D1282E"/>
                </a:solidFill>
                <a:effectLst/>
                <a:uLnTx/>
                <a:uFillTx/>
                <a:latin typeface="Arial Black"/>
                <a:ea typeface="+mj-ea"/>
                <a:cs typeface="+mj-cs"/>
              </a:rPr>
              <a:t> </a:t>
            </a:r>
            <a:r>
              <a:rPr kumimoji="0" lang="el-GR" sz="2000" b="0" i="0" u="none" strike="noStrike" kern="1200" cap="all" spc="-60" normalizeH="0" baseline="0" noProof="0" dirty="0" err="1">
                <a:ln>
                  <a:noFill/>
                </a:ln>
                <a:solidFill>
                  <a:srgbClr val="D1282E"/>
                </a:solidFill>
                <a:effectLst/>
                <a:uLnTx/>
                <a:uFillTx/>
                <a:latin typeface="Arial Black"/>
                <a:ea typeface="+mj-ea"/>
                <a:cs typeface="+mj-cs"/>
              </a:rPr>
              <a:t>εκπροσωπος</a:t>
            </a:r>
            <a:r>
              <a:rPr kumimoji="0" lang="el-GR" sz="20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000" b="0" i="0" u="none" strike="noStrike" kern="1200" cap="all" spc="-60" normalizeH="0" baseline="0" noProof="0" dirty="0" err="1">
                <a:ln>
                  <a:noFill/>
                </a:ln>
                <a:solidFill>
                  <a:srgbClr val="D1282E"/>
                </a:solidFill>
                <a:effectLst/>
                <a:uLnTx/>
                <a:uFillTx/>
                <a:latin typeface="Arial Black"/>
                <a:ea typeface="+mj-ea"/>
                <a:cs typeface="+mj-cs"/>
              </a:rPr>
              <a:t>Γνωστικης</a:t>
            </a:r>
            <a:r>
              <a:rPr kumimoji="0" lang="el-GR" sz="2000" b="0" i="0" u="none" strike="noStrike" kern="1200" cap="all" spc="-60" normalizeH="0" baseline="0" noProof="0" dirty="0">
                <a:ln>
                  <a:noFill/>
                </a:ln>
                <a:solidFill>
                  <a:srgbClr val="D1282E"/>
                </a:solidFill>
                <a:effectLst/>
                <a:uLnTx/>
                <a:uFillTx/>
                <a:latin typeface="Arial Black"/>
                <a:ea typeface="+mj-ea"/>
                <a:cs typeface="+mj-cs"/>
              </a:rPr>
              <a:t> </a:t>
            </a:r>
            <a:r>
              <a:rPr kumimoji="0" lang="el-GR" sz="2000" b="0" i="0" u="none" strike="noStrike" kern="1200" cap="all" spc="-60" normalizeH="0" baseline="0" noProof="0" dirty="0" err="1">
                <a:ln>
                  <a:noFill/>
                </a:ln>
                <a:solidFill>
                  <a:srgbClr val="D1282E"/>
                </a:solidFill>
                <a:effectLst/>
                <a:uLnTx/>
                <a:uFillTx/>
                <a:latin typeface="Arial Black"/>
                <a:ea typeface="+mj-ea"/>
                <a:cs typeface="+mj-cs"/>
              </a:rPr>
              <a:t>Θεωριας</a:t>
            </a:r>
            <a:r>
              <a:rPr kumimoji="0" lang="el-GR" sz="2000" b="0" i="0" u="none" strike="noStrike" kern="1200" cap="all" spc="-60" normalizeH="0" baseline="0" noProof="0" dirty="0">
                <a:ln>
                  <a:noFill/>
                </a:ln>
                <a:solidFill>
                  <a:srgbClr val="D1282E"/>
                </a:solidFill>
                <a:effectLst/>
                <a:uLnTx/>
                <a:uFillTx/>
                <a:latin typeface="Arial Black"/>
                <a:ea typeface="+mj-ea"/>
                <a:cs typeface="+mj-cs"/>
              </a:rPr>
              <a:t> </a:t>
            </a:r>
            <a:r>
              <a:rPr kumimoji="0" lang="el-GR" sz="2000" b="0" i="0" u="none" strike="noStrike" kern="1200" cap="all" spc="-60" normalizeH="0" baseline="0" noProof="0" dirty="0" err="1">
                <a:ln>
                  <a:noFill/>
                </a:ln>
                <a:solidFill>
                  <a:srgbClr val="D1282E"/>
                </a:solidFill>
                <a:effectLst/>
                <a:uLnTx/>
                <a:uFillTx/>
                <a:latin typeface="Arial Black"/>
                <a:ea typeface="+mj-ea"/>
                <a:cs typeface="+mj-cs"/>
              </a:rPr>
              <a:t>Μαθησης</a:t>
            </a:r>
            <a:r>
              <a:rPr kumimoji="0" lang="el-GR" sz="2000" b="0" i="0" u="none" strike="noStrike" kern="1200" cap="all" spc="-60" normalizeH="0" baseline="0" noProof="0" dirty="0">
                <a:ln>
                  <a:noFill/>
                </a:ln>
                <a:solidFill>
                  <a:srgbClr val="D1282E"/>
                </a:solidFill>
                <a:effectLst/>
                <a:uLnTx/>
                <a:uFillTx/>
                <a:latin typeface="Arial Black"/>
                <a:ea typeface="+mj-ea"/>
                <a:cs typeface="+mj-cs"/>
              </a:rPr>
              <a:t> </a:t>
            </a: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24138" y="1498258"/>
            <a:ext cx="8824664" cy="5262979"/>
          </a:xfrm>
          <a:prstGeom prst="rect">
            <a:avLst/>
          </a:prstGeom>
          <a:noFill/>
        </p:spPr>
        <p:txBody>
          <a:bodyPr wrap="square">
            <a:spAutoFit/>
          </a:bodyPr>
          <a:lstStyle/>
          <a:p>
            <a:pPr marL="257175" indent="-257175" algn="just">
              <a:buFont typeface="Arial" panose="020B0604020202020204" pitchFamily="34" charset="0"/>
              <a:buChar char="•"/>
            </a:pPr>
            <a:r>
              <a:rPr lang="el-GR" sz="1400" b="1" dirty="0">
                <a:solidFill>
                  <a:schemeClr val="tx1"/>
                </a:solidFill>
              </a:rPr>
              <a:t>Ερέθισμα (</a:t>
            </a:r>
            <a:r>
              <a:rPr lang="el-GR" sz="1400" b="1" dirty="0" err="1">
                <a:solidFill>
                  <a:schemeClr val="tx1"/>
                </a:solidFill>
              </a:rPr>
              <a:t>stimulus</a:t>
            </a:r>
            <a:r>
              <a:rPr lang="el-GR" sz="1400" b="1" dirty="0">
                <a:solidFill>
                  <a:schemeClr val="tx1"/>
                </a:solidFill>
              </a:rPr>
              <a:t>), αντίδραση (</a:t>
            </a:r>
            <a:r>
              <a:rPr lang="el-GR" sz="1400" b="1" dirty="0" err="1">
                <a:solidFill>
                  <a:schemeClr val="tx1"/>
                </a:solidFill>
              </a:rPr>
              <a:t>reaction</a:t>
            </a:r>
            <a:r>
              <a:rPr lang="el-GR" sz="1400" b="1" dirty="0">
                <a:solidFill>
                  <a:schemeClr val="tx1"/>
                </a:solidFill>
              </a:rPr>
              <a:t>), ανθρώπινος οργανισμός: </a:t>
            </a:r>
            <a:r>
              <a:rPr lang="el-GR" sz="1400" dirty="0">
                <a:solidFill>
                  <a:schemeClr val="tx1"/>
                </a:solidFill>
              </a:rPr>
              <a:t>Ανάμεσα στο ερέθισμα και την αντίδραση μεσολαβεί ο άνθρωπος και εξετάζονται οι εσωτερικές γνωστικές του διεργασίες όπως είναι η αντίληψη, η κρίση, η μνήμη, η κωδικοποίηση, η προσοχή, η κατηγοριοποίηση.</a:t>
            </a:r>
          </a:p>
          <a:p>
            <a:pPr marL="257175" indent="-257175" algn="just">
              <a:buFont typeface="Arial" panose="020B0604020202020204" pitchFamily="34" charset="0"/>
              <a:buChar char="•"/>
            </a:pPr>
            <a:r>
              <a:rPr lang="el-GR" sz="1400" dirty="0">
                <a:solidFill>
                  <a:schemeClr val="tx1"/>
                </a:solidFill>
              </a:rPr>
              <a:t>Έτσι ο πιο σπουδαίος παράγοντας στην μάθηση, κατά τον Ausubel  είναι αυτό που ο μαθητής ήδη γνωρίζει. Το υποκείμενο μαθαίνει κατά τρόπο που εξαρτάται από τις γνωστικές του δομές. Αυτό έχει ως αποτέλεσμα πρώτον ο κάθε μαθητής να προσλαμβάνει με τον δικό του τρόπο την νέα πληροφορία και δεύτερον, η νέα γνώση να αφομοιώνεται μόνον όταν ενσωματωθεί στην προϋπάρχουσα δομή του μαθητή.</a:t>
            </a:r>
          </a:p>
          <a:p>
            <a:pPr algn="just"/>
            <a:endParaRPr lang="el-GR" sz="1400" dirty="0">
              <a:solidFill>
                <a:schemeClr val="tx1"/>
              </a:solidFill>
            </a:endParaRPr>
          </a:p>
          <a:p>
            <a:pPr marL="257175" indent="-257175" algn="just">
              <a:buFont typeface="Arial" panose="020B0604020202020204" pitchFamily="34" charset="0"/>
              <a:buChar char="•"/>
            </a:pPr>
            <a:r>
              <a:rPr lang="el-GR" sz="1600" b="1" i="1" u="sng" dirty="0">
                <a:solidFill>
                  <a:schemeClr val="tx1"/>
                </a:solidFill>
              </a:rPr>
              <a:t>Εννοιολογικοί δεσμοί μεταξύ της αναπαράστασης και της πραγματικότητας. Η διαδικασία αυτή θεωρείται πολύ δύσκολη και αποτελεί το επίκεντρο των σύγχρονων </a:t>
            </a:r>
            <a:r>
              <a:rPr lang="el-GR" sz="1600" i="1" dirty="0">
                <a:solidFill>
                  <a:schemeClr val="tx1"/>
                </a:solidFill>
              </a:rPr>
              <a:t>ερευνών στους τομείς της Γνωστικής Ψυχολογίας και της Διδακτικής</a:t>
            </a:r>
          </a:p>
          <a:p>
            <a:pPr algn="just"/>
            <a:r>
              <a:rPr lang="el-GR" sz="1600" i="1" dirty="0">
                <a:solidFill>
                  <a:schemeClr val="tx1"/>
                </a:solidFill>
              </a:rPr>
              <a:t>.</a:t>
            </a:r>
          </a:p>
          <a:p>
            <a:pPr marL="257175" indent="-257175" algn="just">
              <a:buFont typeface="Arial" panose="020B0604020202020204" pitchFamily="34" charset="0"/>
              <a:buChar char="•"/>
            </a:pPr>
            <a:r>
              <a:rPr lang="el-GR" sz="1600" b="1" dirty="0">
                <a:solidFill>
                  <a:schemeClr val="tx1"/>
                </a:solidFill>
              </a:rPr>
              <a:t>Η διδασκαλία με τη χρήση εννοιολογικών χαρτών, που αναπτύχθηκε αρχικά από τον J. D. Novak, είχε ως βάση της τη θεωρία του Ausubel που τόνιζε τη σημασία της προϋπάρχουσας γνώσης για τη δυνατότητα κατάκτησης νέων εννοιών.</a:t>
            </a:r>
          </a:p>
          <a:p>
            <a:pPr marL="257175" indent="-257175" algn="just">
              <a:buFont typeface="Arial" panose="020B0604020202020204" pitchFamily="34" charset="0"/>
              <a:buChar char="•"/>
            </a:pPr>
            <a:endParaRPr lang="el-GR" sz="1600" b="1" dirty="0">
              <a:solidFill>
                <a:schemeClr val="tx1"/>
              </a:solidFill>
            </a:endParaRPr>
          </a:p>
          <a:p>
            <a:pPr marL="257175" indent="-257175" algn="just">
              <a:buFont typeface="Arial" panose="020B0604020202020204" pitchFamily="34" charset="0"/>
              <a:buChar char="•"/>
            </a:pPr>
            <a:r>
              <a:rPr lang="el-GR" sz="1600" b="1" i="1" u="sng" dirty="0">
                <a:solidFill>
                  <a:schemeClr val="tx1"/>
                </a:solidFill>
              </a:rPr>
              <a:t>Η «μάθηση με νόημα», όπως την αποκαλούσε, σήμαινε την προσαρμογή των νέων εννοιών στις υπάρχουσες γνωστικές δομές. Η εκμάθηση νέων εννοιών διευκολύνεται από τη συσχέτιση τους με άλλες σχετικές έννοιες. Οι σχέσεις και οι συνδέσεις ανάμεσα στις έννοιες μπορούν να παρουσιαστούν αποτελεσματικά μέσα από έναν εννοιολογικό χάρτη. Από την άλλη, η οργανωμένη παρουσίαση της γνώσης βοηθά στην κατανόηση, αποθήκευση και ανάκληση της γνώσης αυτής.</a:t>
            </a:r>
          </a:p>
        </p:txBody>
      </p:sp>
    </p:spTree>
    <p:extLst>
      <p:ext uri="{BB962C8B-B14F-4D97-AF65-F5344CB8AC3E}">
        <p14:creationId xmlns:p14="http://schemas.microsoft.com/office/powerpoint/2010/main" val="2079928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544298"/>
            <a:ext cx="5791200" cy="868478"/>
          </a:xfrm>
        </p:spPr>
        <p:txBody>
          <a:bodyPr>
            <a:normAutofit fontScale="90000"/>
          </a:bodyPr>
          <a:lstStyle/>
          <a:p>
            <a:pPr algn="ctr"/>
            <a:r>
              <a:rPr kumimoji="0" lang="el-GR" sz="2800" b="0" i="0" u="none" strike="noStrike" kern="1200" cap="all" spc="-60" normalizeH="0" baseline="0" noProof="0" dirty="0">
                <a:ln>
                  <a:noFill/>
                </a:ln>
                <a:solidFill>
                  <a:srgbClr val="D1282E"/>
                </a:solidFill>
                <a:effectLst/>
                <a:uLnTx/>
                <a:uFillTx/>
                <a:latin typeface="Arial Black"/>
                <a:ea typeface="+mj-ea"/>
                <a:cs typeface="+mj-cs"/>
              </a:rPr>
              <a:t>Η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εννοια</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γνωσησ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στις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θεωριεσ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76200" y="1916832"/>
            <a:ext cx="8824664" cy="3116238"/>
          </a:xfrm>
          <a:prstGeom prst="rect">
            <a:avLst/>
          </a:prstGeom>
          <a:noFill/>
        </p:spPr>
        <p:txBody>
          <a:bodyPr wrap="square">
            <a:spAutoFit/>
          </a:bodyPr>
          <a:lstStyle/>
          <a:p>
            <a:pPr lvl="0" algn="ctr"/>
            <a:r>
              <a:rPr lang="el-GR" b="1" dirty="0"/>
              <a:t>Κ</a:t>
            </a:r>
            <a:r>
              <a:rPr lang="en-US" b="1" dirty="0"/>
              <a:t>O</a:t>
            </a:r>
            <a:r>
              <a:rPr lang="el-GR" b="1" dirty="0"/>
              <a:t>ΙΝΩΝΙΚΟΠΟΛΙΤΙΣΜΙΚΕΣ ΘΕΩΡΙΕΣ ΜΑΘΗΣΗΣ</a:t>
            </a:r>
            <a:br>
              <a:rPr lang="el-GR" b="1" dirty="0"/>
            </a:br>
            <a:endParaRPr lang="el-GR" sz="1050" b="1" dirty="0"/>
          </a:p>
          <a:p>
            <a:pPr marL="285750" lvl="0" indent="-285750" algn="just">
              <a:buFont typeface="Arial" panose="020B0604020202020204" pitchFamily="34" charset="0"/>
              <a:buChar char="•"/>
            </a:pPr>
            <a:r>
              <a:rPr lang="el-GR" sz="1400" dirty="0"/>
              <a:t>Η γνώση είναι μεταβαλλόμενη και υποκειμενική, επομένως δεν μπορεί να μεταδοθεί από τον έχοντα και κατέχοντα στους μη έχοντες και κατέχοντες. </a:t>
            </a:r>
          </a:p>
          <a:p>
            <a:pPr marL="285750" lvl="0" indent="-285750" algn="just">
              <a:buFont typeface="Arial" panose="020B0604020202020204" pitchFamily="34" charset="0"/>
              <a:buChar char="•"/>
            </a:pPr>
            <a:r>
              <a:rPr lang="el-GR" sz="1400" dirty="0"/>
              <a:t>Η μάθηση είναι συνήθως προϊόν της εννοιολογικής αλλαγής που επέρχεται στους μαθητές λόγω της γνωστικής σύγκρουσης στην οποία υποβάλλονται και θεωρείται ως εποικοδόμηση που γίνεται στο πλαίσιο της κοινωνίας της ομάδας.</a:t>
            </a:r>
          </a:p>
          <a:p>
            <a:pPr marL="285750" lvl="0" indent="-285750" algn="just">
              <a:buFont typeface="Arial" panose="020B0604020202020204" pitchFamily="34" charset="0"/>
              <a:buChar char="•"/>
            </a:pPr>
            <a:r>
              <a:rPr lang="el-GR" sz="1400" b="1" dirty="0"/>
              <a:t>Η γνώση γενικότερα οικοδομείται σε κοινωνικό επίπεδο και επηρεάζεται από κοινωνικούς παράγοντες τόσο στο πλαίσιο των </a:t>
            </a:r>
            <a:r>
              <a:rPr lang="el-GR" sz="1400" b="1" dirty="0" err="1"/>
              <a:t>κοινωνικοπολιτισμικών</a:t>
            </a:r>
            <a:r>
              <a:rPr lang="el-GR" sz="1400" b="1" dirty="0"/>
              <a:t> (socio-cultural) (Vygotsky, 1978) όσο και στο πλαίσιο των </a:t>
            </a:r>
            <a:r>
              <a:rPr lang="el-GR" sz="1400" b="1" dirty="0" err="1"/>
              <a:t>κοινωνικογνωστικών</a:t>
            </a:r>
            <a:r>
              <a:rPr lang="el-GR" sz="1400" b="1" dirty="0"/>
              <a:t> (socio-</a:t>
            </a:r>
            <a:r>
              <a:rPr lang="el-GR" sz="1400" b="1" dirty="0" err="1"/>
              <a:t>constructivist</a:t>
            </a:r>
            <a:r>
              <a:rPr lang="el-GR" sz="1400" b="1" dirty="0"/>
              <a:t>) θεωριών μάθησης. Η οικοδόμηση των γνώσεων πραγματοποιείται σε συνεργατικά περιβάλλοντα.</a:t>
            </a:r>
          </a:p>
          <a:p>
            <a:pPr marL="285750" lvl="0" indent="-285750" algn="just">
              <a:buFont typeface="Arial" panose="020B0604020202020204" pitchFamily="34" charset="0"/>
              <a:buChar char="•"/>
            </a:pPr>
            <a:r>
              <a:rPr lang="el-GR" sz="1400" dirty="0"/>
              <a:t>Βασικοί εκπρόσωποι της θεωρίας αυτής είναι οι: J. </a:t>
            </a:r>
            <a:r>
              <a:rPr lang="el-GR" sz="1400" dirty="0" err="1"/>
              <a:t>Bruner</a:t>
            </a:r>
            <a:r>
              <a:rPr lang="el-GR" sz="1400" dirty="0"/>
              <a:t> (ανακαλυπτική μάθηση), L. Vygotsky (επικοινωνιακή και πολιτισμική διάσταση), Vygotsky, </a:t>
            </a:r>
            <a:r>
              <a:rPr lang="el-GR" sz="1400" dirty="0" err="1"/>
              <a:t>Leontiev</a:t>
            </a:r>
            <a:r>
              <a:rPr lang="el-GR" sz="1400" dirty="0"/>
              <a:t> (ή </a:t>
            </a:r>
            <a:r>
              <a:rPr lang="el-GR" sz="1400" dirty="0" err="1"/>
              <a:t>Leont’ev</a:t>
            </a:r>
            <a:r>
              <a:rPr lang="el-GR" sz="1400" dirty="0"/>
              <a:t>), </a:t>
            </a:r>
            <a:r>
              <a:rPr lang="el-GR" sz="1400" dirty="0" err="1"/>
              <a:t>Luria</a:t>
            </a:r>
            <a:r>
              <a:rPr lang="el-GR" sz="1400" dirty="0"/>
              <a:t>, </a:t>
            </a:r>
            <a:r>
              <a:rPr lang="el-GR" sz="1400" dirty="0" err="1"/>
              <a:t>Νardi</a:t>
            </a:r>
            <a:r>
              <a:rPr lang="el-GR" sz="1400" dirty="0"/>
              <a:t> (Θεωρία της δραστηριότητας).</a:t>
            </a:r>
          </a:p>
        </p:txBody>
      </p:sp>
    </p:spTree>
    <p:extLst>
      <p:ext uri="{BB962C8B-B14F-4D97-AF65-F5344CB8AC3E}">
        <p14:creationId xmlns:p14="http://schemas.microsoft.com/office/powerpoint/2010/main" val="35169903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544298"/>
            <a:ext cx="5791200" cy="724462"/>
          </a:xfrm>
        </p:spPr>
        <p:txBody>
          <a:bodyPr>
            <a:normAutofit fontScale="90000"/>
          </a:bodyPr>
          <a:lstStyle/>
          <a:p>
            <a:pPr algn="ctr"/>
            <a:r>
              <a:rPr kumimoji="0" lang="el-GR" sz="2800" b="0" i="0" u="none" strike="noStrike" kern="1200" cap="all" spc="-60" normalizeH="0" baseline="0" noProof="0" dirty="0">
                <a:ln>
                  <a:noFill/>
                </a:ln>
                <a:solidFill>
                  <a:srgbClr val="D1282E"/>
                </a:solidFill>
                <a:effectLst/>
                <a:uLnTx/>
                <a:uFillTx/>
                <a:latin typeface="Arial Black"/>
                <a:ea typeface="+mj-ea"/>
                <a:cs typeface="+mj-cs"/>
              </a:rPr>
              <a:t>Η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εννοια</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γνωσησ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στις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θεωριεσ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0" y="1412776"/>
            <a:ext cx="8874224" cy="4578176"/>
          </a:xfrm>
          <a:prstGeom prst="rect">
            <a:avLst/>
          </a:prstGeom>
          <a:noFill/>
        </p:spPr>
        <p:txBody>
          <a:bodyPr wrap="square">
            <a:spAutoFit/>
          </a:bodyPr>
          <a:lstStyle/>
          <a:p>
            <a:pPr lvl="0" algn="ctr"/>
            <a:r>
              <a:rPr lang="el-GR" b="1" dirty="0"/>
              <a:t>Η Θεωρία του L. Vygotsky</a:t>
            </a:r>
          </a:p>
          <a:p>
            <a:pPr lvl="0" algn="ctr"/>
            <a:endParaRPr lang="el-GR" b="1" dirty="0"/>
          </a:p>
          <a:p>
            <a:pPr marL="400050" lvl="0" indent="-400050" algn="just">
              <a:buFont typeface="Arial" panose="020B0604020202020204" pitchFamily="34" charset="0"/>
              <a:buChar char="•"/>
            </a:pPr>
            <a:r>
              <a:rPr lang="el-GR" sz="1400" dirty="0"/>
              <a:t>Η ανάπτυξη της νόησης είναι </a:t>
            </a:r>
            <a:r>
              <a:rPr lang="el-GR" sz="1400" b="1" dirty="0"/>
              <a:t>διαδικασία κοινωνικής αλληλεπίδρασης στην οποία κυρίαρχο ρόλο παίζει η γλώσσα.</a:t>
            </a:r>
          </a:p>
          <a:p>
            <a:pPr marL="400050" lvl="0" indent="-400050" algn="just">
              <a:buFont typeface="Arial" panose="020B0604020202020204" pitchFamily="34" charset="0"/>
              <a:buChar char="•"/>
            </a:pPr>
            <a:r>
              <a:rPr lang="el-GR" sz="1400" dirty="0"/>
              <a:t>Η μαθησιακή δραστηριότητα συμβαίνει πάντα </a:t>
            </a:r>
            <a:r>
              <a:rPr lang="el-GR" sz="1400" b="1" dirty="0"/>
              <a:t>εντός κάποιου κοινωνικού, πολιτισμικού και ιστορικού πλαισίου, η μαθησιακή διαδικασία λογίζεται ως ένα σύνολο. </a:t>
            </a:r>
          </a:p>
          <a:p>
            <a:pPr marL="400050" lvl="0" indent="-400050" algn="just">
              <a:buFont typeface="Arial" panose="020B0604020202020204" pitchFamily="34" charset="0"/>
              <a:buChar char="•"/>
            </a:pPr>
            <a:r>
              <a:rPr lang="el-GR" sz="1400" dirty="0"/>
              <a:t>Οι ανθρώπινες δραστηριότητες συμβαίνουν μέσα σε πολιτιστικά πλαίσια, τα οποία </a:t>
            </a:r>
            <a:r>
              <a:rPr lang="el-GR" sz="1400" dirty="0" err="1"/>
              <a:t>διαμεσολαβούνται</a:t>
            </a:r>
            <a:r>
              <a:rPr lang="el-GR" sz="1400" dirty="0"/>
              <a:t>  από τη γλώσσα και άλλα συμβολικά συστήματα, ενώ γίνονται κατανοητές μέσα από την ιστορική τους εξέλιξη.</a:t>
            </a:r>
          </a:p>
          <a:p>
            <a:pPr marL="400050" lvl="0" indent="-400050" algn="just">
              <a:buFont typeface="Arial" panose="020B0604020202020204" pitchFamily="34" charset="0"/>
              <a:buChar char="•"/>
            </a:pPr>
            <a:r>
              <a:rPr lang="el-GR" sz="1400" dirty="0"/>
              <a:t>Η ανθρώπινη συνειδητότητα είναι κοινωνική. Ουσιαστικά, αναφέρεται στην πρότερη ύπαρξη πολύπλοκων γνωστικών δομών στο πολιτισμικό πλαίσιο του παιδιού – όχι σε ατομικό πλαίσιο (</a:t>
            </a:r>
            <a:r>
              <a:rPr lang="el-GR" sz="1400" dirty="0" err="1"/>
              <a:t>Bottino</a:t>
            </a:r>
            <a:r>
              <a:rPr lang="el-GR" sz="1400" dirty="0"/>
              <a:t> M.R. et al., 2005).</a:t>
            </a:r>
          </a:p>
          <a:p>
            <a:pPr lvl="0"/>
            <a:endParaRPr lang="el-GR" sz="1200" b="1" dirty="0"/>
          </a:p>
          <a:p>
            <a:pPr lvl="0" algn="ctr"/>
            <a:r>
              <a:rPr lang="el-GR" b="1" dirty="0"/>
              <a:t>Η Θεωρία της Διαμεσολάβησης</a:t>
            </a:r>
          </a:p>
          <a:p>
            <a:pPr lvl="0"/>
            <a:endParaRPr lang="el-GR" sz="1200" b="1" dirty="0"/>
          </a:p>
          <a:p>
            <a:pPr marL="285750" lvl="0" indent="-285750" algn="just">
              <a:buFont typeface="Arial" panose="020B0604020202020204" pitchFamily="34" charset="0"/>
              <a:buChar char="•"/>
            </a:pPr>
            <a:r>
              <a:rPr lang="el-GR" sz="1400" dirty="0"/>
              <a:t>Η θεωρία της διαμεσολάβησης υποστηρίζει ότι το υποκείμενο (ατομικά ο μαθητής ή σε γκρουπ) δρα στο αντικείμενο της μάθησης (οι στόχοι, τα κίνητρα), χρησιμοποιώντας διαμεσολαβητικά εργαλεία (που είναι ο προφορικός και γραπτός λόγος, μηχανές κ.τ.λ.). </a:t>
            </a:r>
          </a:p>
          <a:p>
            <a:pPr lvl="0"/>
            <a:endParaRPr lang="el-GR" sz="1050" b="1" dirty="0"/>
          </a:p>
          <a:p>
            <a:pPr lvl="0"/>
            <a:endParaRPr lang="el-GR" sz="1050" b="1" dirty="0"/>
          </a:p>
          <a:p>
            <a:pPr lvl="0"/>
            <a:endParaRPr lang="el-GR" sz="1050" b="1" dirty="0"/>
          </a:p>
        </p:txBody>
      </p:sp>
    </p:spTree>
    <p:extLst>
      <p:ext uri="{BB962C8B-B14F-4D97-AF65-F5344CB8AC3E}">
        <p14:creationId xmlns:p14="http://schemas.microsoft.com/office/powerpoint/2010/main" val="437234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1331640" y="332656"/>
            <a:ext cx="5791200" cy="796470"/>
          </a:xfrm>
        </p:spPr>
        <p:txBody>
          <a:bodyPr>
            <a:normAutofit fontScale="90000"/>
          </a:bodyPr>
          <a:lstStyle/>
          <a:p>
            <a:pPr algn="ctr"/>
            <a:r>
              <a:rPr kumimoji="0" lang="el-GR" sz="2800" b="0" i="0" u="none" strike="noStrike" kern="1200" cap="all" spc="-60" normalizeH="0" baseline="0" noProof="0" dirty="0">
                <a:ln>
                  <a:noFill/>
                </a:ln>
                <a:solidFill>
                  <a:srgbClr val="D1282E"/>
                </a:solidFill>
                <a:effectLst/>
                <a:uLnTx/>
                <a:uFillTx/>
                <a:latin typeface="Arial Black"/>
                <a:ea typeface="+mj-ea"/>
                <a:cs typeface="+mj-cs"/>
              </a:rPr>
              <a:t>Η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εννοια</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της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γνωσησ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στις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θεωριεσ</a:t>
            </a:r>
            <a:r>
              <a:rPr kumimoji="0" lang="el-GR" sz="2800" b="0" i="0" u="none" strike="noStrike" kern="1200" cap="all" spc="-60" normalizeH="0" baseline="0" noProof="0" dirty="0">
                <a:ln>
                  <a:noFill/>
                </a:ln>
                <a:solidFill>
                  <a:srgbClr val="D1282E"/>
                </a:solidFill>
                <a:effectLst/>
                <a:uLnTx/>
                <a:uFillTx/>
                <a:latin typeface="Arial Black"/>
                <a:ea typeface="+mj-ea"/>
                <a:cs typeface="+mj-cs"/>
              </a:rPr>
              <a:t> </a:t>
            </a:r>
            <a:r>
              <a:rPr kumimoji="0" lang="el-GR" sz="2800" b="0" i="0" u="none" strike="noStrike" kern="1200" cap="all" spc="-60" normalizeH="0" baseline="0" noProof="0" dirty="0" err="1">
                <a:ln>
                  <a:noFill/>
                </a:ln>
                <a:solidFill>
                  <a:srgbClr val="D1282E"/>
                </a:solidFill>
                <a:effectLst/>
                <a:uLnTx/>
                <a:uFillTx/>
                <a:latin typeface="Arial Black"/>
                <a:ea typeface="+mj-ea"/>
                <a:cs typeface="+mj-cs"/>
              </a:rPr>
              <a:t>μαθησησ</a:t>
            </a:r>
            <a:endParaRPr lang="en-US" sz="28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125760" y="1340768"/>
            <a:ext cx="8406680" cy="5216813"/>
          </a:xfrm>
          <a:prstGeom prst="rect">
            <a:avLst/>
          </a:prstGeom>
          <a:noFill/>
        </p:spPr>
        <p:txBody>
          <a:bodyPr wrap="square">
            <a:spAutoFit/>
          </a:bodyPr>
          <a:lstStyle/>
          <a:p>
            <a:pPr lvl="0" algn="ctr"/>
            <a:r>
              <a:rPr lang="el-GR" b="1" dirty="0"/>
              <a:t>Η Θεωρία της δραστηριότητας (Vygotsky, </a:t>
            </a:r>
            <a:r>
              <a:rPr lang="el-GR" b="1" dirty="0" err="1"/>
              <a:t>Leontiev</a:t>
            </a:r>
            <a:r>
              <a:rPr lang="el-GR" b="1" dirty="0"/>
              <a:t>, </a:t>
            </a:r>
            <a:r>
              <a:rPr lang="el-GR" b="1" dirty="0" err="1"/>
              <a:t>Luria</a:t>
            </a:r>
            <a:r>
              <a:rPr lang="el-GR" b="1" dirty="0"/>
              <a:t>, </a:t>
            </a:r>
            <a:r>
              <a:rPr lang="el-GR" b="1" dirty="0" err="1"/>
              <a:t>Nardi</a:t>
            </a:r>
            <a:endParaRPr lang="el-GR" b="1" dirty="0"/>
          </a:p>
          <a:p>
            <a:pPr lvl="0"/>
            <a:endParaRPr lang="el-GR" sz="1050" b="1" dirty="0"/>
          </a:p>
          <a:p>
            <a:pPr lvl="0"/>
            <a:endParaRPr lang="el-GR" sz="1050" b="1" dirty="0"/>
          </a:p>
          <a:p>
            <a:pPr marL="285750" lvl="0" indent="-285750" algn="just">
              <a:buFont typeface="Arial" panose="020B0604020202020204" pitchFamily="34" charset="0"/>
              <a:buChar char="•"/>
            </a:pPr>
            <a:r>
              <a:rPr lang="el-GR" sz="1400" dirty="0"/>
              <a:t>Η ανθρώπινη δράση διαμεσολαβείται από πολιτισμικά σύμβολα (cultural </a:t>
            </a:r>
            <a:r>
              <a:rPr lang="el-GR" sz="1400" dirty="0" err="1"/>
              <a:t>signs</a:t>
            </a:r>
            <a:r>
              <a:rPr lang="el-GR" sz="1400" dirty="0"/>
              <a:t>), λέξεις και εργαλεία, τα οποία επιδρούν στη δραστηριότητα του ατόμου και συνεπώς στις νοητικές του διεργασίες. Η βασική μονάδα ανάλυσης είναι η δραστηριότητα η οποία αποτελείται από το υποκείμενο (άτομο ή ομάδα), το αντικείμενο (στόχος), τους κανόνες και τις λειτουργίες. Η δραστηριότητα γίνεται με τη διαμεσολάβηση εργαλείων (όργανα, σήματα, γλώσσες) τα οποία δημιουργούνται από τα άτομα για να ελέγξουν τη συμπεριφορά τους.</a:t>
            </a:r>
          </a:p>
          <a:p>
            <a:pPr marL="285750" lvl="0" indent="-285750" algn="just">
              <a:buFont typeface="Arial" panose="020B0604020202020204" pitchFamily="34" charset="0"/>
              <a:buChar char="•"/>
            </a:pPr>
            <a:r>
              <a:rPr lang="el-GR" sz="1400" dirty="0"/>
              <a:t>Η ανθρώπινη δράση είναι συλλογική και διαμεσολαβείται από πολιτισμικά σύμβολα, λέξεις και εργαλεία, τα οποία επιδρούν στις δραστηριότητες του παιδιού. </a:t>
            </a:r>
          </a:p>
          <a:p>
            <a:pPr marL="285750" lvl="0" indent="-285750" algn="just">
              <a:buFont typeface="Arial" panose="020B0604020202020204" pitchFamily="34" charset="0"/>
              <a:buChar char="•"/>
            </a:pPr>
            <a:r>
              <a:rPr lang="el-GR" sz="1400" dirty="0"/>
              <a:t>Μελετάει τη γνωστική πρόοδο (development) και αλλαγή (change) σε τρεις μορφές, δηλαδή:</a:t>
            </a:r>
          </a:p>
          <a:p>
            <a:pPr marL="285750" lvl="0" indent="-285750" algn="just">
              <a:buFont typeface="Wingdings" panose="05000000000000000000" pitchFamily="2" charset="2"/>
              <a:buChar char="ü"/>
            </a:pPr>
            <a:r>
              <a:rPr lang="el-GR" sz="1400" dirty="0"/>
              <a:t>ως ιστορική αλλαγή,</a:t>
            </a:r>
          </a:p>
          <a:p>
            <a:pPr marL="285750" lvl="0" indent="-285750" algn="just">
              <a:buFont typeface="Wingdings" panose="05000000000000000000" pitchFamily="2" charset="2"/>
              <a:buChar char="ü"/>
            </a:pPr>
            <a:r>
              <a:rPr lang="el-GR" sz="1400" dirty="0"/>
              <a:t>ως ατομική εξέλιξη και</a:t>
            </a:r>
          </a:p>
          <a:p>
            <a:pPr marL="285750" lvl="0" indent="-285750" algn="just">
              <a:buFont typeface="Wingdings" panose="05000000000000000000" pitchFamily="2" charset="2"/>
              <a:buChar char="ü"/>
            </a:pPr>
            <a:r>
              <a:rPr lang="el-GR" sz="1400" dirty="0"/>
              <a:t>ως την αλλαγή βήμα-βήμα, δηλαδή τη σταδιακή αλλαγή</a:t>
            </a:r>
          </a:p>
          <a:p>
            <a:pPr marL="285750" lvl="0" indent="-285750" algn="just">
              <a:buFont typeface="+mj-lt"/>
              <a:buAutoNum type="romanLcPeriod"/>
            </a:pPr>
            <a:endParaRPr lang="el-GR" sz="1400" dirty="0"/>
          </a:p>
          <a:p>
            <a:pPr marL="285750" indent="-285750" algn="just">
              <a:buFont typeface="Arial" panose="020B0604020202020204" pitchFamily="34" charset="0"/>
              <a:buChar char="•"/>
            </a:pPr>
            <a:r>
              <a:rPr lang="el-GR" sz="1400" dirty="0"/>
              <a:t>Η βασική μονάδα ανάλυσης είναι τα Συστήματα Δραστηριότητας, τα οποία είναι δυναμικά περιβάλλοντα που μετασχηματίζονται συνεχώς. Το  Σύστημα Δραστηριότητας αποτελείται από ένα γκρουπ ανθρώπων, μία κοινότητα που μοιράζεται τον ίδιο στόχο/πρόβλημα και που χρησιμοποιεί εργαλεία, για να δρα πάνω στο πρόβλημα και να το μετασχηματίζει (</a:t>
            </a:r>
            <a:r>
              <a:rPr lang="el-GR" sz="1400" dirty="0" err="1"/>
              <a:t>Hardman</a:t>
            </a:r>
            <a:r>
              <a:rPr lang="el-GR" sz="1400" dirty="0"/>
              <a:t>, 2005). Αυτός ο μετασχηματισμός – αλλαγή προκαλείται από αντιφάσεις (</a:t>
            </a:r>
            <a:r>
              <a:rPr lang="el-GR" sz="1400" dirty="0" err="1"/>
              <a:t>contradictions</a:t>
            </a:r>
            <a:r>
              <a:rPr lang="el-GR" sz="1400" dirty="0"/>
              <a:t>) μέσα σε ένα σύστημα, αλλά και ανάμεσα στα συστήματα. Επίσης, στη θεωρία δραστηριότητας οι πράξεις μας τοποθετούνται πάντοτε εντός ενός πλαισίου (context), που είναι γνωστό, αφού είναι η δραστηριότητα.</a:t>
            </a:r>
          </a:p>
          <a:p>
            <a:pPr lvl="0" algn="just"/>
            <a:endParaRPr lang="el-GR" sz="1400" dirty="0"/>
          </a:p>
        </p:txBody>
      </p:sp>
    </p:spTree>
    <p:extLst>
      <p:ext uri="{BB962C8B-B14F-4D97-AF65-F5344CB8AC3E}">
        <p14:creationId xmlns:p14="http://schemas.microsoft.com/office/powerpoint/2010/main" val="506163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6923112" cy="467970"/>
          </a:xfrm>
        </p:spPr>
        <p:txBody>
          <a:bodyPr>
            <a:normAutofit/>
          </a:bodyPr>
          <a:lstStyle/>
          <a:p>
            <a:pPr algn="ctr"/>
            <a:r>
              <a:rPr lang="en-US" sz="2400" dirty="0"/>
              <a:t>Workshop</a:t>
            </a:r>
            <a:endParaRPr lang="el-GR" sz="2400" dirty="0"/>
          </a:p>
        </p:txBody>
      </p:sp>
      <p:sp>
        <p:nvSpPr>
          <p:cNvPr id="3" name="Θέση περιεχομένου 2"/>
          <p:cNvSpPr>
            <a:spLocks noGrp="1"/>
          </p:cNvSpPr>
          <p:nvPr>
            <p:ph idx="1"/>
          </p:nvPr>
        </p:nvSpPr>
        <p:spPr>
          <a:xfrm>
            <a:off x="323528" y="836712"/>
            <a:ext cx="8136904" cy="5400600"/>
          </a:xfrm>
        </p:spPr>
        <p:txBody>
          <a:bodyPr>
            <a:normAutofit fontScale="77500" lnSpcReduction="20000"/>
          </a:bodyPr>
          <a:lstStyle/>
          <a:p>
            <a:pPr marL="457200" indent="-457200" algn="just">
              <a:buFont typeface="+mj-lt"/>
              <a:buAutoNum type="arabicPeriod"/>
            </a:pPr>
            <a:r>
              <a:rPr lang="el-GR" b="0" dirty="0"/>
              <a:t>Ποιες χαρακτηριστικές αναπαραστάσεις από τις δικές σας μαθησιακές εμπειρίες μπορείτε να αναφέρετε; </a:t>
            </a:r>
          </a:p>
          <a:p>
            <a:pPr marL="457200" indent="-457200" algn="just">
              <a:buFont typeface="+mj-lt"/>
              <a:buAutoNum type="arabicPeriod"/>
            </a:pPr>
            <a:r>
              <a:rPr lang="el-GR" b="0" dirty="0"/>
              <a:t>Ποια είδη αναπαράστασης χρησιμοποιείτε ανάλογα με το κάθε γνωστικό αντικείμενο;</a:t>
            </a:r>
          </a:p>
          <a:p>
            <a:pPr marL="457200" indent="-457200" algn="just">
              <a:buFont typeface="+mj-lt"/>
              <a:buAutoNum type="arabicPeriod"/>
            </a:pPr>
            <a:r>
              <a:rPr lang="el-GR" b="0" dirty="0"/>
              <a:t>Ποιο είδος αναπαράστασης θεωρείτε πιο αποδοτικό για την κατανόηση μιας επιστημονικής έννοιας από το γνωστικό σας αντικείμενο; </a:t>
            </a:r>
          </a:p>
          <a:p>
            <a:pPr marL="457200" indent="-457200" algn="just">
              <a:buFont typeface="+mj-lt"/>
              <a:buAutoNum type="arabicPeriod"/>
            </a:pPr>
            <a:r>
              <a:rPr lang="el-GR" b="0" dirty="0"/>
              <a:t>Παραθέστε παραδείγματα από την αναπαράσταση μιας επιστημονικής έννοιας με τουλάχιστον δύο είδη αναπαραστασιακών συστημάτων.</a:t>
            </a:r>
          </a:p>
          <a:p>
            <a:pPr marL="457200" indent="-457200" algn="just">
              <a:buFont typeface="+mj-lt"/>
              <a:buAutoNum type="arabicPeriod"/>
            </a:pPr>
            <a:r>
              <a:rPr lang="el-GR" b="0" dirty="0"/>
              <a:t>Μαθηματικοί τύποι, σχήματα, κατασκευές, εικόνες, σχήματα, λογισμικά, κινούμενες εικόνες, γραφήματα, πολυτροπικά κείμενα: Ποια είδη αναπαραστάσεων εντοπίζετε και πώς θα τα χρησιμοποιούσατε στο μάθημά σας; Σκεφτείτε πιθανούς συνδυασμούς, π.χ μια μαθηματική εξίσωση και τη γραφική της παράσταση.</a:t>
            </a:r>
          </a:p>
          <a:p>
            <a:pPr marL="457200" indent="-457200" algn="just">
              <a:buFont typeface="+mj-lt"/>
              <a:buAutoNum type="arabicPeriod"/>
            </a:pPr>
            <a:r>
              <a:rPr lang="el-GR" b="0" dirty="0"/>
              <a:t>«Παρουσιάστε στους μαθητές την ύλη με μια λογική σειρά με μικρά και καλά οργανωμένα τμήματα γνώσης. Σε κάθε τμήμα ασκήστε με συστηματικό τρόπο τους μαθητές, ώστε να δημιουργήσουν συνδέσεις ανάμεσα σε ερωτήματα/ασκήσεις και τις αντίστοιχες σωστές απαντήσεις».</a:t>
            </a:r>
          </a:p>
          <a:p>
            <a:pPr marL="457200" indent="-457200" algn="just">
              <a:buFont typeface="+mj-lt"/>
              <a:buAutoNum type="arabicPeriod"/>
            </a:pPr>
            <a:r>
              <a:rPr lang="el-GR" b="0" dirty="0"/>
              <a:t>Ποια αναπαράσταση θα έχει περισσότερη σημασία για τους μαθητές;</a:t>
            </a:r>
          </a:p>
          <a:p>
            <a:pPr marL="457200" indent="-457200" algn="just">
              <a:buFont typeface="+mj-lt"/>
              <a:buAutoNum type="arabicPeriod"/>
            </a:pPr>
            <a:r>
              <a:rPr lang="el-GR" b="0" dirty="0"/>
              <a:t> Ποιες άλλες αναπαραστάσεις μπορούν να υποστηρίξουν τη σκέψη του μαθητή;</a:t>
            </a:r>
          </a:p>
          <a:p>
            <a:pPr marL="457200" indent="-457200" algn="just">
              <a:buFont typeface="+mj-lt"/>
              <a:buAutoNum type="arabicPeriod"/>
            </a:pPr>
            <a:r>
              <a:rPr lang="el-GR" b="0" dirty="0"/>
              <a:t> Με ποια σειρά θα πρέπει να γίνει η παρουσίαση των αναπαραστάσεων;</a:t>
            </a:r>
          </a:p>
          <a:p>
            <a:pPr algn="just"/>
            <a:endParaRPr lang="el-GR" b="0" dirty="0"/>
          </a:p>
        </p:txBody>
      </p:sp>
    </p:spTree>
    <p:extLst>
      <p:ext uri="{BB962C8B-B14F-4D97-AF65-F5344CB8AC3E}">
        <p14:creationId xmlns:p14="http://schemas.microsoft.com/office/powerpoint/2010/main" val="374595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DA94-EC2E-451B-9850-F82D4B836471}"/>
              </a:ext>
            </a:extLst>
          </p:cNvPr>
          <p:cNvSpPr>
            <a:spLocks noGrp="1"/>
          </p:cNvSpPr>
          <p:nvPr>
            <p:ph type="title"/>
          </p:nvPr>
        </p:nvSpPr>
        <p:spPr>
          <a:xfrm>
            <a:off x="1676400" y="116632"/>
            <a:ext cx="5791200" cy="504056"/>
          </a:xfrm>
        </p:spPr>
        <p:txBody>
          <a:bodyPr>
            <a:normAutofit/>
          </a:bodyPr>
          <a:lstStyle/>
          <a:p>
            <a:pPr algn="ctr"/>
            <a:r>
              <a:rPr lang="en-US" sz="2400" dirty="0"/>
              <a:t>References </a:t>
            </a:r>
          </a:p>
        </p:txBody>
      </p:sp>
      <p:sp>
        <p:nvSpPr>
          <p:cNvPr id="4" name="TextBox 3">
            <a:extLst>
              <a:ext uri="{FF2B5EF4-FFF2-40B4-BE49-F238E27FC236}">
                <a16:creationId xmlns:a16="http://schemas.microsoft.com/office/drawing/2014/main" id="{87E7041B-2B18-40FF-B7E3-EBA22696928E}"/>
              </a:ext>
            </a:extLst>
          </p:cNvPr>
          <p:cNvSpPr txBox="1"/>
          <p:nvPr/>
        </p:nvSpPr>
        <p:spPr>
          <a:xfrm>
            <a:off x="395536" y="980728"/>
            <a:ext cx="8424936" cy="2585323"/>
          </a:xfrm>
          <a:prstGeom prst="rect">
            <a:avLst/>
          </a:prstGeom>
          <a:noFill/>
        </p:spPr>
        <p:txBody>
          <a:bodyPr wrap="square">
            <a:spAutoFit/>
          </a:bodyPr>
          <a:lstStyle/>
          <a:p>
            <a:r>
              <a:rPr lang="en-US" dirty="0">
                <a:hlinkClick r:id="rId2"/>
              </a:rPr>
              <a:t>https://drive.google.com/file/d/1uacGWWdAStpTNfPoOpNSgJSGV2qRolV-/view?usp=sharing</a:t>
            </a:r>
            <a:r>
              <a:rPr lang="en-US" dirty="0"/>
              <a:t> </a:t>
            </a:r>
            <a:endParaRPr lang="el-GR" dirty="0"/>
          </a:p>
          <a:p>
            <a:endParaRPr lang="el-GR" dirty="0"/>
          </a:p>
          <a:p>
            <a:endParaRPr lang="el-GR" dirty="0"/>
          </a:p>
          <a:p>
            <a:endParaRPr lang="el-GR" dirty="0"/>
          </a:p>
          <a:p>
            <a:endParaRPr lang="el-GR" dirty="0"/>
          </a:p>
          <a:p>
            <a:endParaRPr lang="el-GR" dirty="0"/>
          </a:p>
          <a:p>
            <a:endParaRPr lang="el-GR" dirty="0"/>
          </a:p>
          <a:p>
            <a:pPr algn="ctr"/>
            <a:r>
              <a:rPr lang="el-GR" b="1" dirty="0"/>
              <a:t>Ευχαριστούμε πολύ!</a:t>
            </a:r>
            <a:endParaRPr lang="en-US" b="1" dirty="0"/>
          </a:p>
        </p:txBody>
      </p:sp>
    </p:spTree>
    <p:extLst>
      <p:ext uri="{BB962C8B-B14F-4D97-AF65-F5344CB8AC3E}">
        <p14:creationId xmlns:p14="http://schemas.microsoft.com/office/powerpoint/2010/main" val="46341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7BD-9FC7-4403-98E8-0792AD3DFEDE}"/>
              </a:ext>
            </a:extLst>
          </p:cNvPr>
          <p:cNvSpPr>
            <a:spLocks noGrp="1"/>
          </p:cNvSpPr>
          <p:nvPr>
            <p:ph type="title"/>
          </p:nvPr>
        </p:nvSpPr>
        <p:spPr>
          <a:xfrm>
            <a:off x="755576" y="332656"/>
            <a:ext cx="7755012" cy="864096"/>
          </a:xfrm>
        </p:spPr>
        <p:txBody>
          <a:bodyPr>
            <a:noAutofit/>
          </a:bodyPr>
          <a:lstStyle/>
          <a:p>
            <a:pPr algn="ctr"/>
            <a:r>
              <a:rPr lang="el-GR" sz="2000" b="1" dirty="0">
                <a:solidFill>
                  <a:srgbClr val="C00000"/>
                </a:solidFill>
              </a:rPr>
              <a:t>Οι </a:t>
            </a:r>
            <a:r>
              <a:rPr lang="el-GR" sz="2000" b="1" dirty="0" err="1">
                <a:solidFill>
                  <a:srgbClr val="C00000"/>
                </a:solidFill>
              </a:rPr>
              <a:t>νοητικΕς</a:t>
            </a:r>
            <a:r>
              <a:rPr lang="el-GR" sz="2000" b="1" dirty="0">
                <a:solidFill>
                  <a:srgbClr val="C00000"/>
                </a:solidFill>
              </a:rPr>
              <a:t> αναπαραστάσεις </a:t>
            </a:r>
            <a:r>
              <a:rPr lang="el-GR" sz="1800" b="1" dirty="0">
                <a:solidFill>
                  <a:srgbClr val="C00000"/>
                </a:solidFill>
              </a:rPr>
              <a:t>(</a:t>
            </a:r>
            <a:r>
              <a:rPr lang="en-US" sz="1800" b="1" dirty="0">
                <a:solidFill>
                  <a:srgbClr val="C00000"/>
                </a:solidFill>
              </a:rPr>
              <a:t>Representations/Conceptualization), </a:t>
            </a:r>
            <a:r>
              <a:rPr lang="en-US" sz="1100" b="1" dirty="0">
                <a:solidFill>
                  <a:srgbClr val="C00000"/>
                </a:solidFill>
              </a:rPr>
              <a:t>Vergnaud, 2009 </a:t>
            </a:r>
            <a:br>
              <a:rPr lang="en-US" sz="2000" b="1" dirty="0">
                <a:solidFill>
                  <a:srgbClr val="C00000"/>
                </a:solidFill>
              </a:rPr>
            </a:br>
            <a:endParaRPr lang="en-US" sz="2000" b="1" dirty="0">
              <a:solidFill>
                <a:srgbClr val="C00000"/>
              </a:solidFill>
            </a:endParaRPr>
          </a:p>
        </p:txBody>
      </p:sp>
      <p:sp>
        <p:nvSpPr>
          <p:cNvPr id="3" name="Text Placeholder 2">
            <a:extLst>
              <a:ext uri="{FF2B5EF4-FFF2-40B4-BE49-F238E27FC236}">
                <a16:creationId xmlns:a16="http://schemas.microsoft.com/office/drawing/2014/main" id="{97CE680C-844E-4140-8E11-07B9E9808960}"/>
              </a:ext>
            </a:extLst>
          </p:cNvPr>
          <p:cNvSpPr>
            <a:spLocks noGrp="1"/>
          </p:cNvSpPr>
          <p:nvPr>
            <p:ph type="body" idx="1"/>
          </p:nvPr>
        </p:nvSpPr>
        <p:spPr>
          <a:xfrm>
            <a:off x="107504" y="1196752"/>
            <a:ext cx="8712968" cy="4680520"/>
          </a:xfrm>
        </p:spPr>
        <p:txBody>
          <a:bodyPr>
            <a:norm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endParaRPr kumimoji="0" lang="el-GR" sz="2500" i="0" u="none" strike="noStrike" kern="1200" cap="none" spc="0" normalizeH="0" baseline="0" noProof="0" dirty="0">
              <a:ln>
                <a:noFill/>
              </a:ln>
              <a:solidFill>
                <a:prstClr val="black"/>
              </a:solidFill>
              <a:effectLst/>
              <a:uLnTx/>
              <a:uFillTx/>
              <a:latin typeface="+mn-lt"/>
              <a:ea typeface="+mn-ea"/>
              <a:cs typeface="+mn-cs"/>
            </a:endParaRPr>
          </a:p>
          <a:p>
            <a:pPr>
              <a:lnSpc>
                <a:spcPct val="120000"/>
              </a:lnSpc>
            </a:pPr>
            <a:endParaRPr lang="en-US" dirty="0">
              <a:solidFill>
                <a:schemeClr val="tx1"/>
              </a:solidFill>
            </a:endParaRPr>
          </a:p>
        </p:txBody>
      </p:sp>
      <p:sp>
        <p:nvSpPr>
          <p:cNvPr id="9" name="TextBox 8">
            <a:extLst>
              <a:ext uri="{FF2B5EF4-FFF2-40B4-BE49-F238E27FC236}">
                <a16:creationId xmlns:a16="http://schemas.microsoft.com/office/drawing/2014/main" id="{553E5106-C71A-4AAC-BBD7-A1052FA6FBF1}"/>
              </a:ext>
            </a:extLst>
          </p:cNvPr>
          <p:cNvSpPr txBox="1"/>
          <p:nvPr/>
        </p:nvSpPr>
        <p:spPr>
          <a:xfrm>
            <a:off x="219268" y="1340768"/>
            <a:ext cx="8489439" cy="3911648"/>
          </a:xfrm>
          <a:prstGeom prst="rect">
            <a:avLst/>
          </a:prstGeom>
          <a:noFill/>
        </p:spPr>
        <p:txBody>
          <a:bodyPr wrap="square">
            <a:sp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b="1" i="0" u="none" strike="noStrike" kern="1200" cap="none" spc="0" normalizeH="0" baseline="0" noProof="0" dirty="0">
                <a:ln>
                  <a:noFill/>
                </a:ln>
                <a:solidFill>
                  <a:prstClr val="black"/>
                </a:solidFill>
                <a:effectLst/>
                <a:uLnTx/>
                <a:uFillTx/>
                <a:latin typeface="+mn-lt"/>
                <a:ea typeface="+mn-ea"/>
                <a:cs typeface="+mn-cs"/>
              </a:rPr>
              <a:t>2 είδη αναπαραστάσεων: εσωτερικές και εξωτερικές</a:t>
            </a:r>
            <a:r>
              <a:rPr lang="el-GR" sz="1600" b="1" dirty="0">
                <a:solidFill>
                  <a:prstClr val="black"/>
                </a:solidFill>
              </a:rPr>
              <a:t> </a:t>
            </a:r>
            <a:r>
              <a:rPr lang="el-GR" sz="1400" i="1" dirty="0">
                <a:solidFill>
                  <a:prstClr val="black"/>
                </a:solidFill>
              </a:rPr>
              <a:t>(</a:t>
            </a:r>
            <a:r>
              <a:rPr kumimoji="0" lang="el-GR" sz="1400" i="1" u="none" strike="noStrike" kern="1200" cap="none" spc="0" normalizeH="0" baseline="0" noProof="0" dirty="0">
                <a:ln>
                  <a:noFill/>
                </a:ln>
                <a:solidFill>
                  <a:prstClr val="black"/>
                </a:solidFill>
                <a:effectLst/>
                <a:uLnTx/>
                <a:uFillTx/>
                <a:latin typeface="+mn-lt"/>
                <a:ea typeface="+mn-ea"/>
                <a:cs typeface="+mn-cs"/>
              </a:rPr>
              <a:t>Goldin &amp; Kaput, 1996) </a:t>
            </a:r>
            <a:r>
              <a:rPr kumimoji="0" lang="el-GR" sz="1600" i="0" u="none" strike="noStrike" kern="1200" cap="none" spc="0" normalizeH="0" baseline="0" noProof="0" dirty="0">
                <a:ln>
                  <a:noFill/>
                </a:ln>
                <a:solidFill>
                  <a:prstClr val="black"/>
                </a:solidFill>
                <a:effectLst/>
                <a:uLnTx/>
                <a:uFillTx/>
                <a:latin typeface="+mn-lt"/>
                <a:ea typeface="+mn-ea"/>
                <a:cs typeface="+mn-cs"/>
              </a:rPr>
              <a:t>διάκριση που παραπέμπει στο σημαίνον και στο σημαινόμενο.</a:t>
            </a:r>
            <a:endParaRPr kumimoji="0" lang="en-GB" sz="160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b="1" i="0" u="none" strike="noStrike" kern="1200" cap="none" spc="0" normalizeH="0" baseline="0" noProof="0" dirty="0">
                <a:ln>
                  <a:noFill/>
                </a:ln>
                <a:solidFill>
                  <a:prstClr val="black"/>
                </a:solidFill>
                <a:effectLst/>
                <a:uLnTx/>
                <a:uFillTx/>
                <a:latin typeface="+mn-lt"/>
                <a:ea typeface="+mn-ea"/>
                <a:cs typeface="+mn-cs"/>
              </a:rPr>
              <a:t>Οι εσωτερικές αναπαραστάσεις </a:t>
            </a:r>
            <a:r>
              <a:rPr kumimoji="0" lang="el-GR" sz="1600" i="0" u="none" strike="noStrike" kern="1200" cap="none" spc="0" normalizeH="0" baseline="0" noProof="0" dirty="0">
                <a:ln>
                  <a:noFill/>
                </a:ln>
                <a:solidFill>
                  <a:prstClr val="black"/>
                </a:solidFill>
                <a:effectLst/>
                <a:uLnTx/>
                <a:uFillTx/>
                <a:latin typeface="+mn-lt"/>
                <a:ea typeface="+mn-ea"/>
                <a:cs typeface="+mn-cs"/>
              </a:rPr>
              <a:t>απευθύνονται στις εσωτερικές διαμορφώσεις των ατόμων που δεν είναι άμεσα παρατηρήσιμες. Στην περίπτωση αυτή το άτομο μπορεί να περιγράψει τις εσωτερικές του διεργασίες, αλλά αυτές θα είναι ελλιπείς και ατελείς. Οι λεκτικές περιγραφές ή οι χειρονομίες αποτελούν μέρος αυτής της ενδοσκόπησης. </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b="1" i="0" u="none" strike="noStrike" kern="1200" cap="none" spc="0" normalizeH="0" baseline="0" noProof="0" dirty="0">
                <a:ln>
                  <a:noFill/>
                </a:ln>
                <a:solidFill>
                  <a:prstClr val="black"/>
                </a:solidFill>
                <a:effectLst/>
                <a:uLnTx/>
                <a:uFillTx/>
                <a:latin typeface="+mn-lt"/>
                <a:ea typeface="+mn-ea"/>
                <a:cs typeface="+mn-cs"/>
              </a:rPr>
              <a:t>Οι εξωτερικές αναπαραστάσεις </a:t>
            </a:r>
            <a:r>
              <a:rPr kumimoji="0" lang="el-GR" sz="1600" i="0" u="none" strike="noStrike" kern="1200" cap="none" spc="0" normalizeH="0" baseline="0" noProof="0" dirty="0">
                <a:ln>
                  <a:noFill/>
                </a:ln>
                <a:solidFill>
                  <a:prstClr val="black"/>
                </a:solidFill>
                <a:effectLst/>
                <a:uLnTx/>
                <a:uFillTx/>
                <a:latin typeface="+mn-lt"/>
                <a:ea typeface="+mn-ea"/>
                <a:cs typeface="+mn-cs"/>
              </a:rPr>
              <a:t>αναφέρονται στα παρατηρήσιμα δομήματα, όπως τα γραφήματα, οι εικόνες/ οπτική αναπαράσταση ή οι μικρόκοσμοι των υπολογιστών. </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Ανάμεσα στα δυο είδη αναπαραστάσεων υπάρχει </a:t>
            </a:r>
            <a:r>
              <a:rPr kumimoji="0" lang="el-GR" sz="1600" b="1" i="0" u="none" strike="noStrike" kern="1200" cap="none" spc="0" normalizeH="0" baseline="0" noProof="0" dirty="0">
                <a:ln>
                  <a:noFill/>
                </a:ln>
                <a:solidFill>
                  <a:prstClr val="black"/>
                </a:solidFill>
                <a:effectLst/>
                <a:uLnTx/>
                <a:uFillTx/>
                <a:latin typeface="+mn-lt"/>
                <a:ea typeface="+mn-ea"/>
                <a:cs typeface="+mn-cs"/>
              </a:rPr>
              <a:t>μια σχέση αλληλεπίδρασης</a:t>
            </a:r>
            <a:r>
              <a:rPr kumimoji="0" lang="el-GR" sz="1600" i="0" u="none" strike="noStrike" kern="1200" cap="none" spc="0" normalizeH="0" baseline="0" noProof="0" dirty="0">
                <a:ln>
                  <a:noFill/>
                </a:ln>
                <a:solidFill>
                  <a:prstClr val="black"/>
                </a:solidFill>
                <a:effectLst/>
                <a:uLnTx/>
                <a:uFillTx/>
                <a:latin typeface="+mn-lt"/>
                <a:ea typeface="+mn-ea"/>
                <a:cs typeface="+mn-cs"/>
              </a:rPr>
              <a:t>. Μερικές φορές το άτομο εξωτερικεύει τις νοητικές του δομές και άλλοτε εσωτερικοποιεί και ενσωματώνει τις εξωτερικές δομές ενός συστήματος συμβολισμών.</a:t>
            </a:r>
          </a:p>
          <a:p>
            <a:pPr algn="just">
              <a:lnSpc>
                <a:spcPct val="120000"/>
              </a:lnSpc>
            </a:pPr>
            <a:endParaRPr lang="el-GR" sz="1100" b="1" dirty="0">
              <a:solidFill>
                <a:schemeClr val="tx1"/>
              </a:solidFill>
            </a:endParaRPr>
          </a:p>
        </p:txBody>
      </p:sp>
    </p:spTree>
    <p:extLst>
      <p:ext uri="{BB962C8B-B14F-4D97-AF65-F5344CB8AC3E}">
        <p14:creationId xmlns:p14="http://schemas.microsoft.com/office/powerpoint/2010/main" val="273276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AF7BD-9FC7-4403-98E8-0792AD3DFEDE}"/>
              </a:ext>
            </a:extLst>
          </p:cNvPr>
          <p:cNvSpPr>
            <a:spLocks noGrp="1"/>
          </p:cNvSpPr>
          <p:nvPr>
            <p:ph type="title"/>
          </p:nvPr>
        </p:nvSpPr>
        <p:spPr>
          <a:xfrm>
            <a:off x="755576" y="332656"/>
            <a:ext cx="7755012" cy="864096"/>
          </a:xfrm>
        </p:spPr>
        <p:txBody>
          <a:bodyPr>
            <a:noAutofit/>
          </a:bodyPr>
          <a:lstStyle/>
          <a:p>
            <a:pPr algn="ctr"/>
            <a:r>
              <a:rPr lang="el-GR" sz="2000" b="1" dirty="0">
                <a:solidFill>
                  <a:srgbClr val="C00000"/>
                </a:solidFill>
              </a:rPr>
              <a:t>Οι </a:t>
            </a:r>
            <a:r>
              <a:rPr lang="el-GR" sz="2000" b="1" dirty="0" err="1">
                <a:solidFill>
                  <a:srgbClr val="C00000"/>
                </a:solidFill>
              </a:rPr>
              <a:t>νοητικΕς</a:t>
            </a:r>
            <a:r>
              <a:rPr lang="el-GR" sz="2000" b="1" dirty="0">
                <a:solidFill>
                  <a:srgbClr val="C00000"/>
                </a:solidFill>
              </a:rPr>
              <a:t> αναπαραστάσεις </a:t>
            </a:r>
            <a:r>
              <a:rPr lang="el-GR" sz="1800" b="1" dirty="0">
                <a:solidFill>
                  <a:srgbClr val="C00000"/>
                </a:solidFill>
              </a:rPr>
              <a:t>(</a:t>
            </a:r>
            <a:r>
              <a:rPr lang="en-US" sz="1800" b="1" dirty="0">
                <a:solidFill>
                  <a:srgbClr val="C00000"/>
                </a:solidFill>
              </a:rPr>
              <a:t>Representations/Conceptualization), </a:t>
            </a:r>
            <a:r>
              <a:rPr lang="en-US" sz="1100" b="1" dirty="0">
                <a:solidFill>
                  <a:srgbClr val="C00000"/>
                </a:solidFill>
              </a:rPr>
              <a:t>Vergnaud, 2009 </a:t>
            </a:r>
            <a:br>
              <a:rPr lang="en-US" sz="2000" b="1" dirty="0">
                <a:solidFill>
                  <a:srgbClr val="C00000"/>
                </a:solidFill>
              </a:rPr>
            </a:br>
            <a:endParaRPr lang="en-US" sz="2000" b="1" dirty="0">
              <a:solidFill>
                <a:srgbClr val="C00000"/>
              </a:solidFill>
            </a:endParaRPr>
          </a:p>
        </p:txBody>
      </p:sp>
      <p:sp>
        <p:nvSpPr>
          <p:cNvPr id="3" name="Text Placeholder 2">
            <a:extLst>
              <a:ext uri="{FF2B5EF4-FFF2-40B4-BE49-F238E27FC236}">
                <a16:creationId xmlns:a16="http://schemas.microsoft.com/office/drawing/2014/main" id="{97CE680C-844E-4140-8E11-07B9E9808960}"/>
              </a:ext>
            </a:extLst>
          </p:cNvPr>
          <p:cNvSpPr>
            <a:spLocks noGrp="1"/>
          </p:cNvSpPr>
          <p:nvPr>
            <p:ph type="body" idx="1"/>
          </p:nvPr>
        </p:nvSpPr>
        <p:spPr>
          <a:xfrm>
            <a:off x="107504" y="1196752"/>
            <a:ext cx="8712968" cy="4680520"/>
          </a:xfrm>
        </p:spPr>
        <p:txBody>
          <a:bodyPr>
            <a:norm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endParaRPr kumimoji="0" lang="el-GR" sz="2500" i="0" u="none" strike="noStrike" kern="1200" cap="none" spc="0" normalizeH="0" baseline="0" noProof="0" dirty="0">
              <a:ln>
                <a:noFill/>
              </a:ln>
              <a:solidFill>
                <a:prstClr val="black"/>
              </a:solidFill>
              <a:effectLst/>
              <a:uLnTx/>
              <a:uFillTx/>
              <a:latin typeface="+mn-lt"/>
              <a:ea typeface="+mn-ea"/>
              <a:cs typeface="+mn-cs"/>
            </a:endParaRPr>
          </a:p>
          <a:p>
            <a:pPr>
              <a:lnSpc>
                <a:spcPct val="120000"/>
              </a:lnSpc>
            </a:pPr>
            <a:endParaRPr lang="en-US" dirty="0">
              <a:solidFill>
                <a:schemeClr val="tx1"/>
              </a:solidFill>
            </a:endParaRPr>
          </a:p>
        </p:txBody>
      </p:sp>
      <p:sp>
        <p:nvSpPr>
          <p:cNvPr id="9" name="TextBox 8">
            <a:extLst>
              <a:ext uri="{FF2B5EF4-FFF2-40B4-BE49-F238E27FC236}">
                <a16:creationId xmlns:a16="http://schemas.microsoft.com/office/drawing/2014/main" id="{553E5106-C71A-4AAC-BBD7-A1052FA6FBF1}"/>
              </a:ext>
            </a:extLst>
          </p:cNvPr>
          <p:cNvSpPr txBox="1"/>
          <p:nvPr/>
        </p:nvSpPr>
        <p:spPr>
          <a:xfrm>
            <a:off x="219268" y="1340768"/>
            <a:ext cx="8489439" cy="4630819"/>
          </a:xfrm>
          <a:prstGeom prst="rect">
            <a:avLst/>
          </a:prstGeom>
          <a:noFill/>
        </p:spPr>
        <p:txBody>
          <a:bodyPr wrap="square">
            <a:spAutoFit/>
          </a:bodyPr>
          <a:lstStyle/>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l-GR" sz="1600" b="1" dirty="0">
                <a:solidFill>
                  <a:prstClr val="black"/>
                </a:solidFill>
              </a:rPr>
              <a:t>Εσωτερικές αναπαραστάσεις: </a:t>
            </a:r>
            <a:r>
              <a:rPr lang="el-GR" sz="1600" dirty="0">
                <a:solidFill>
                  <a:prstClr val="black"/>
                </a:solidFill>
              </a:rPr>
              <a:t>π.χ η εντύπωση του μαθητή για μια έννοια</a:t>
            </a: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l-GR" sz="1600" b="1" dirty="0">
                <a:solidFill>
                  <a:prstClr val="black"/>
                </a:solidFill>
              </a:rPr>
              <a:t>Εξωτερικές αναπαραστάσεις: </a:t>
            </a:r>
            <a:r>
              <a:rPr lang="el-GR" sz="1600" dirty="0">
                <a:solidFill>
                  <a:prstClr val="black"/>
                </a:solidFill>
              </a:rPr>
              <a:t>π.χ ένα διάγραμμα, μια γραφική παράσταση, ένα υπολογιστικό περιβάλλον που χειρίζομαι μαθηματικές κατασκευές</a:t>
            </a:r>
            <a:endParaRPr kumimoji="0" lang="el-GR" sz="160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just"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lang="el-GR" sz="1600" b="1" u="sng" dirty="0">
                <a:solidFill>
                  <a:prstClr val="black"/>
                </a:solidFill>
              </a:rPr>
              <a:t>Παράδειγμα</a:t>
            </a:r>
          </a:p>
          <a:p>
            <a:pPr marR="0" lvl="0" algn="just" defTabSz="914400" rtl="0" eaLnBrk="1" fontAlgn="auto" latinLnBrk="0" hangingPunct="1">
              <a:lnSpc>
                <a:spcPct val="120000"/>
              </a:lnSpc>
              <a:spcBef>
                <a:spcPts val="1000"/>
              </a:spcBef>
              <a:spcAft>
                <a:spcPts val="0"/>
              </a:spcAft>
              <a:buClrTx/>
              <a:buSzTx/>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 Η κατασκευή ενός διαγράμματος (π.χ. ενός γεωμετρικού σχήματος) από τους μαθητές ως μετάφραση της διατύπωσης ενός προς επίλυση προβλήματος, αποτελεί ένδειξη κατανόησης των μαθηματικών αντικειμένων αλλά και της σύνδεσης/ σχέσης μεταξύ των μαθηματικών αντικειμένων του προβλήματος. </a:t>
            </a:r>
          </a:p>
          <a:p>
            <a:pPr marR="0" lvl="0" algn="just" defTabSz="914400" rtl="0" eaLnBrk="1" fontAlgn="auto" latinLnBrk="0" hangingPunct="1">
              <a:lnSpc>
                <a:spcPct val="120000"/>
              </a:lnSpc>
              <a:spcBef>
                <a:spcPts val="1000"/>
              </a:spcBef>
              <a:spcAft>
                <a:spcPts val="0"/>
              </a:spcAft>
              <a:buClrTx/>
              <a:buSzTx/>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Ως εκ τούτου σύμφωνα με την </a:t>
            </a:r>
            <a:r>
              <a:rPr kumimoji="0" lang="el-GR" sz="1600" i="0" u="none" strike="noStrike" kern="1200" cap="none" spc="0" normalizeH="0" baseline="0" noProof="0" dirty="0" err="1">
                <a:ln>
                  <a:noFill/>
                </a:ln>
                <a:solidFill>
                  <a:prstClr val="black"/>
                </a:solidFill>
                <a:effectLst/>
                <a:uLnTx/>
                <a:uFillTx/>
                <a:latin typeface="+mn-lt"/>
                <a:ea typeface="+mn-ea"/>
                <a:cs typeface="+mn-cs"/>
              </a:rPr>
              <a:t>Sinclair</a:t>
            </a:r>
            <a:r>
              <a:rPr kumimoji="0" lang="el-GR" sz="1600" i="0" u="none" strike="noStrike" kern="1200" cap="none" spc="0" normalizeH="0" baseline="0" noProof="0" dirty="0">
                <a:ln>
                  <a:noFill/>
                </a:ln>
                <a:solidFill>
                  <a:prstClr val="black"/>
                </a:solidFill>
                <a:effectLst/>
                <a:uLnTx/>
                <a:uFillTx/>
                <a:latin typeface="+mn-lt"/>
                <a:ea typeface="+mn-ea"/>
                <a:cs typeface="+mn-cs"/>
              </a:rPr>
              <a:t> (2001) οι μαθητές «δεν μπορούν να κάνουν ερωτήσεις για τα μαθηματικά αντικείμενα [του προς επίλυση προβλήματος] γιατί δεν μπορούν να κατασκευάσουν το διάγραμμα, και δεν μπορούν να κατασκευάσουν το διάγραμμα επειδή δεν κατανοούν τις συνδέσεις μεταξύ των γεωμετρικών αντικειμένων [του προβλήματος]»</a:t>
            </a:r>
          </a:p>
          <a:p>
            <a:pPr algn="just">
              <a:lnSpc>
                <a:spcPct val="120000"/>
              </a:lnSpc>
            </a:pPr>
            <a:endParaRPr lang="el-GR" sz="1100" b="1" dirty="0">
              <a:solidFill>
                <a:schemeClr val="tx1"/>
              </a:solidFill>
            </a:endParaRPr>
          </a:p>
        </p:txBody>
      </p:sp>
    </p:spTree>
    <p:extLst>
      <p:ext uri="{BB962C8B-B14F-4D97-AF65-F5344CB8AC3E}">
        <p14:creationId xmlns:p14="http://schemas.microsoft.com/office/powerpoint/2010/main" val="391590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44624"/>
            <a:ext cx="7272808" cy="1008112"/>
          </a:xfrm>
        </p:spPr>
        <p:txBody>
          <a:bodyPr>
            <a:normAutofit/>
          </a:bodyPr>
          <a:lstStyle/>
          <a:p>
            <a:pPr algn="ctr"/>
            <a:r>
              <a:rPr lang="el-GR" sz="2000" dirty="0"/>
              <a:t>Οι </a:t>
            </a:r>
            <a:r>
              <a:rPr lang="el-GR" sz="2000" dirty="0" err="1"/>
              <a:t>νοητικΕς</a:t>
            </a:r>
            <a:r>
              <a:rPr lang="el-GR" sz="2000" dirty="0"/>
              <a:t> αναπαραστάσεις </a:t>
            </a:r>
            <a:r>
              <a:rPr lang="el-GR" sz="1800" dirty="0"/>
              <a:t>(</a:t>
            </a:r>
            <a:r>
              <a:rPr lang="en-US" sz="1800" dirty="0"/>
              <a:t>Representations/Conceptualization)</a:t>
            </a: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611560" y="1340768"/>
            <a:ext cx="7920880" cy="4927503"/>
          </a:xfrm>
          <a:prstGeom prst="rect">
            <a:avLst/>
          </a:prstGeom>
          <a:noFill/>
        </p:spPr>
        <p:txBody>
          <a:bodyPr wrap="square">
            <a:spAutoFit/>
          </a:bodyPr>
          <a:lstStyle/>
          <a:p>
            <a:pPr algn="ctr"/>
            <a:r>
              <a:rPr lang="el-GR" sz="1600" b="1" cap="none" spc="0" dirty="0">
                <a:solidFill>
                  <a:prstClr val="black"/>
                </a:solidFill>
                <a:latin typeface="+mn-lt"/>
              </a:rPr>
              <a:t>ΓΝΩΡΙΣΜΑΤΑ ΤΩΝ ΑΝΑΠΑΡΑΣΤΑΣΕΩΝ</a:t>
            </a:r>
            <a:endParaRPr kumimoji="0" lang="en-GB" sz="1600" b="1" i="0" u="none" strike="noStrike" kern="1200" cap="none" spc="0" normalizeH="0" baseline="0" noProof="0" dirty="0">
              <a:ln>
                <a:noFill/>
              </a:ln>
              <a:solidFill>
                <a:prstClr val="black"/>
              </a:solidFill>
              <a:effectLst/>
              <a:uLnTx/>
              <a:uFillTx/>
              <a:latin typeface="+mn-lt"/>
              <a:ea typeface="+mn-ea"/>
              <a:cs typeface="+mn-cs"/>
            </a:endParaRP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Κατά τον Vergnaud (2009) η αναπαράσταση χαρακτηρίζεται, αρχικά, από ένα </a:t>
            </a:r>
            <a:r>
              <a:rPr kumimoji="0" lang="el-GR" sz="1600" b="1" i="0" u="none" strike="noStrike" kern="1200" cap="none" spc="0" normalizeH="0" baseline="0" noProof="0" dirty="0">
                <a:ln>
                  <a:noFill/>
                </a:ln>
                <a:solidFill>
                  <a:prstClr val="black"/>
                </a:solidFill>
                <a:effectLst/>
                <a:uLnTx/>
                <a:uFillTx/>
                <a:latin typeface="+mn-lt"/>
                <a:ea typeface="+mn-ea"/>
                <a:cs typeface="+mn-cs"/>
              </a:rPr>
              <a:t>επίπεδο συνειδητότητας. </a:t>
            </a:r>
            <a:r>
              <a:rPr kumimoji="0" lang="el-GR" sz="1600" i="0" u="none" strike="noStrike" kern="1200" cap="none" spc="0" normalizeH="0" baseline="0" noProof="0" dirty="0">
                <a:ln>
                  <a:noFill/>
                </a:ln>
                <a:solidFill>
                  <a:prstClr val="black"/>
                </a:solidFill>
                <a:effectLst/>
                <a:uLnTx/>
                <a:uFillTx/>
                <a:latin typeface="+mn-lt"/>
                <a:ea typeface="+mn-ea"/>
                <a:cs typeface="+mn-cs"/>
              </a:rPr>
              <a:t>Η οπτική, η ακουστική, η κιναισθητική και  η λεκτική αντίληψη για μια έννοια- ακόμα και αν δεν είναι διαμορφωμένη- αποτελεί ένδειξη της νοητικής αντίληψης. </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Δεύτερο γνώρισμα των αναπαραστάσεων είναι </a:t>
            </a:r>
            <a:r>
              <a:rPr kumimoji="0" lang="el-GR" sz="1600" b="1" i="0" u="none" strike="noStrike" kern="1200" cap="none" spc="0" normalizeH="0" baseline="0" noProof="0" dirty="0">
                <a:ln>
                  <a:noFill/>
                </a:ln>
                <a:solidFill>
                  <a:prstClr val="black"/>
                </a:solidFill>
                <a:effectLst/>
                <a:uLnTx/>
                <a:uFillTx/>
                <a:latin typeface="+mn-lt"/>
                <a:ea typeface="+mn-ea"/>
                <a:cs typeface="+mn-cs"/>
              </a:rPr>
              <a:t>η γλώσσα και τα σύμβολα</a:t>
            </a:r>
            <a:r>
              <a:rPr kumimoji="0" lang="el-GR" sz="1600" i="0" u="none" strike="noStrike" kern="1200" cap="none" spc="0" normalizeH="0" baseline="0" noProof="0" dirty="0">
                <a:ln>
                  <a:noFill/>
                </a:ln>
                <a:solidFill>
                  <a:prstClr val="black"/>
                </a:solidFill>
                <a:effectLst/>
                <a:uLnTx/>
                <a:uFillTx/>
                <a:latin typeface="+mn-lt"/>
                <a:ea typeface="+mn-ea"/>
                <a:cs typeface="+mn-cs"/>
              </a:rPr>
              <a:t>, καθώς χωρίς τη λεκτικοποίηση και τη συμβολοποίηση δεν μπορεί να επικοινωνηθεί. Η διαδικασία της συμβολοποίησης (</a:t>
            </a:r>
            <a:r>
              <a:rPr kumimoji="0" lang="el-GR" sz="1600" i="0" u="none" strike="noStrike" kern="1200" cap="none" spc="0" normalizeH="0" baseline="0" noProof="0" dirty="0" err="1">
                <a:ln>
                  <a:noFill/>
                </a:ln>
                <a:solidFill>
                  <a:prstClr val="black"/>
                </a:solidFill>
                <a:effectLst/>
                <a:uLnTx/>
                <a:uFillTx/>
                <a:latin typeface="+mn-lt"/>
                <a:ea typeface="+mn-ea"/>
                <a:cs typeface="+mn-cs"/>
              </a:rPr>
              <a:t>symbolization</a:t>
            </a:r>
            <a:r>
              <a:rPr kumimoji="0" lang="el-GR" sz="1600" i="0" u="none" strike="noStrike" kern="1200" cap="none" spc="0" normalizeH="0" baseline="0" noProof="0" dirty="0">
                <a:ln>
                  <a:noFill/>
                </a:ln>
                <a:solidFill>
                  <a:prstClr val="black"/>
                </a:solidFill>
                <a:effectLst/>
                <a:uLnTx/>
                <a:uFillTx/>
                <a:latin typeface="+mn-lt"/>
                <a:ea typeface="+mn-ea"/>
                <a:cs typeface="+mn-cs"/>
              </a:rPr>
              <a:t>) διαφέρει από αυτή της αναπαράστασης, καθώς είναι η έκφραση της δεύτερης σε διαφορετικά σημειωτικά συστήματα. </a:t>
            </a:r>
          </a:p>
          <a:p>
            <a:pPr marL="457200" marR="0" lvl="0" indent="-457200" algn="just" defTabSz="914400" rtl="0" eaLnBrk="1" fontAlgn="auto" latinLnBrk="0" hangingPunct="1">
              <a:lnSpc>
                <a:spcPct val="90000"/>
              </a:lnSpc>
              <a:spcBef>
                <a:spcPts val="1000"/>
              </a:spcBef>
              <a:spcAft>
                <a:spcPts val="0"/>
              </a:spcAft>
              <a:buClrTx/>
              <a:buSzTx/>
              <a:buFont typeface="+mj-lt"/>
              <a:buAutoNum type="arabicPeriod"/>
              <a:tabLst/>
              <a:defRPr/>
            </a:pPr>
            <a:r>
              <a:rPr kumimoji="0" lang="el-GR" sz="1600" i="0" u="none" strike="noStrike" kern="1200" cap="none" spc="0" normalizeH="0" baseline="0" noProof="0" dirty="0">
                <a:ln>
                  <a:noFill/>
                </a:ln>
                <a:solidFill>
                  <a:prstClr val="black"/>
                </a:solidFill>
                <a:effectLst/>
                <a:uLnTx/>
                <a:uFillTx/>
                <a:latin typeface="+mn-lt"/>
                <a:ea typeface="+mn-ea"/>
                <a:cs typeface="+mn-cs"/>
              </a:rPr>
              <a:t>Κατά τους Zazkis, &amp; Liljedahl (2002) ακόμα ένα γνώρισμα της γνωστικής εννοιολόγησης έγκειται στο ότι </a:t>
            </a:r>
            <a:r>
              <a:rPr kumimoji="0" lang="el-GR" sz="1600" b="1" i="0" u="none" strike="noStrike" kern="1200" cap="none" spc="0" normalizeH="0" baseline="0" noProof="0" dirty="0">
                <a:ln>
                  <a:noFill/>
                </a:ln>
                <a:solidFill>
                  <a:prstClr val="black"/>
                </a:solidFill>
                <a:effectLst/>
                <a:uLnTx/>
                <a:uFillTx/>
                <a:latin typeface="+mn-lt"/>
                <a:ea typeface="+mn-ea"/>
                <a:cs typeface="+mn-cs"/>
              </a:rPr>
              <a:t>το περιεχόμενο, η έννοια είναι συγκεκριμένη, αλλά όχι περιοριζόμενη</a:t>
            </a:r>
            <a:r>
              <a:rPr kumimoji="0" lang="el-GR" sz="1600" i="0" u="none" strike="noStrike" kern="1200" cap="none" spc="0" normalizeH="0" baseline="0" noProof="0" dirty="0">
                <a:ln>
                  <a:noFill/>
                </a:ln>
                <a:solidFill>
                  <a:prstClr val="black"/>
                </a:solidFill>
                <a:effectLst/>
                <a:uLnTx/>
                <a:uFillTx/>
                <a:latin typeface="+mn-lt"/>
                <a:ea typeface="+mn-ea"/>
                <a:cs typeface="+mn-cs"/>
              </a:rPr>
              <a:t>. Αυτό σημαίνει ότι οι γνωστικοί μηχανισμοί της εννοιολόγησης δεν ενεργοποιούνται σε ένα μόνο γνωστικό πεδίο, αλλά σε οποιοδήποτε γνωστικό αντικείμενο τόσο των Θεωρητικών όσο και των Φυσικών Επιστημών. Έτσι, οι γνωστικές διεργασίες είναι επάνω από τα γνωστικά αντικείμενα και ότι ο τρόπος που μαθαίνει ο μαθητής, οι δεξιότητες και οι ικανότητες που καλλιεργεί μπορεί να αξιοποιηθούν σε όλους τους επιστημονικούς κλάδους. (Zazkis, &amp; Liljedahl, 2002).</a:t>
            </a:r>
          </a:p>
          <a:p>
            <a:pPr algn="just"/>
            <a:endParaRPr lang="el-GR" sz="1400" dirty="0"/>
          </a:p>
        </p:txBody>
      </p:sp>
    </p:spTree>
    <p:extLst>
      <p:ext uri="{BB962C8B-B14F-4D97-AF65-F5344CB8AC3E}">
        <p14:creationId xmlns:p14="http://schemas.microsoft.com/office/powerpoint/2010/main" val="700071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1371600"/>
          </a:xfrm>
        </p:spPr>
        <p:txBody>
          <a:bodyPr>
            <a:normAutofit/>
          </a:bodyPr>
          <a:lstStyle/>
          <a:p>
            <a:pPr algn="ctr"/>
            <a:r>
              <a:rPr lang="el-GR" sz="2000" dirty="0"/>
              <a:t>ΕΝΝΟΙΟΛΟΓΙΚΟ ΠΕΡΙΕΧΟΜΕΝΟ, ΘΕΜΑ, ΠΕΔΙΟ</a:t>
            </a:r>
            <a:br>
              <a:rPr lang="el-GR" sz="2000" dirty="0"/>
            </a:br>
            <a:r>
              <a:rPr lang="en-US" sz="2000" dirty="0"/>
              <a:t>Ο </a:t>
            </a:r>
            <a:r>
              <a:rPr lang="el-GR" sz="2000" dirty="0"/>
              <a:t>Ο</a:t>
            </a:r>
            <a:r>
              <a:rPr lang="en-US" sz="2000" dirty="0" err="1"/>
              <a:t>ρος</a:t>
            </a:r>
            <a:r>
              <a:rPr lang="en-US" sz="2000" dirty="0"/>
              <a:t> </a:t>
            </a:r>
            <a:r>
              <a:rPr lang="en-US" sz="2000" i="1" dirty="0"/>
              <a:t>Concept- Scheme- Field</a:t>
            </a:r>
            <a:br>
              <a:rPr lang="en-US" sz="2000" dirty="0"/>
            </a:br>
            <a:endParaRPr lang="en-US" sz="20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343508" y="1484784"/>
            <a:ext cx="7920880" cy="4847481"/>
          </a:xfrm>
          <a:prstGeom prst="rect">
            <a:avLst/>
          </a:prstGeom>
          <a:noFill/>
        </p:spPr>
        <p:txBody>
          <a:bodyPr wrap="square">
            <a:spAutoFit/>
          </a:bodyPr>
          <a:lstStyle/>
          <a:p>
            <a:pPr marL="285750" indent="-285750" algn="just">
              <a:buFont typeface="Arial" panose="020B0604020202020204" pitchFamily="34" charset="0"/>
              <a:buChar char="•"/>
            </a:pPr>
            <a:r>
              <a:rPr lang="el-GR" sz="1400" dirty="0"/>
              <a:t>Η αναπαράσταση μιας έννοιας γίνεται μέσω του </a:t>
            </a:r>
            <a:r>
              <a:rPr lang="el-GR" sz="1400" b="1" dirty="0"/>
              <a:t>εννοιολογικού περιεχομένου (concept).</a:t>
            </a:r>
          </a:p>
          <a:p>
            <a:pPr marL="285750" indent="-285750" algn="just">
              <a:buFont typeface="Arial" panose="020B0604020202020204" pitchFamily="34" charset="0"/>
              <a:buChar char="•"/>
            </a:pPr>
            <a:r>
              <a:rPr lang="el-GR" sz="1400" b="1" dirty="0"/>
              <a:t>Επιχειρησιακές σταθερές: </a:t>
            </a:r>
            <a:r>
              <a:rPr lang="el-GR" sz="1400" dirty="0"/>
              <a:t>Στον εγκέφαλο δημιουργούνται οι απαραίτητες νοητικές δομές, καθώς η πληροφορία οργανώνεται, κωδικοποιείται και ενσωματωμένη πια κατακτάται από το μαθητή. Μέσω των επιχειρησιακών σταθερών (envirant operation), ο εγκέφαλος διατηρεί σταθερό τον τρόπο που κατανοεί και ερμηνεύει και έτσι ακολουθείται μια κυκλική δομή.</a:t>
            </a:r>
          </a:p>
          <a:p>
            <a:pPr marL="285750" indent="-285750" algn="just">
              <a:buFont typeface="Arial" panose="020B0604020202020204" pitchFamily="34" charset="0"/>
              <a:buChar char="•"/>
            </a:pPr>
            <a:r>
              <a:rPr lang="el-GR" sz="1400" b="1" dirty="0"/>
              <a:t>Το εννοιολογικό περιεχόμενο (concept): </a:t>
            </a:r>
            <a:r>
              <a:rPr lang="el-GR" sz="1400" dirty="0"/>
              <a:t>εκείνες οι νοητικές καταστάσεις που προσδιορίζουν το περιεχόμενο, μαζί  με τις επιχειρησιακές σταθερές και τη συμβολική τους αναπαράσταση. Η δόμηση πολλών τέτοιων νοητικών περιεχομένων ή μιας μόνο έννοιας οδηγεί στην οικοδόμηση της γνώσης και στην εσωτερίκευσή της από το μαθητή.</a:t>
            </a:r>
          </a:p>
          <a:p>
            <a:pPr marL="285750" indent="-285750" algn="just">
              <a:buFont typeface="Arial" panose="020B0604020202020204" pitchFamily="34" charset="0"/>
              <a:buChar char="•"/>
            </a:pPr>
            <a:r>
              <a:rPr lang="el-GR" sz="1400" b="1" dirty="0"/>
              <a:t>Για να δημιουργήσει ο μαθητής τα γνωστικά σχήματα πρέπει να δράσει και σε πραγματικό και σε συμβολικό επίπεδο και μάλιστα σε πολλαπλά συμβολικά επίπεδα. </a:t>
            </a:r>
            <a:r>
              <a:rPr lang="el-GR" sz="1400" dirty="0"/>
              <a:t>Αυτό το δίπολο αναπαράσταση- πραγματικότητα, που έχει τις ρίζες τους στο γνωστικό σχήμα του </a:t>
            </a:r>
            <a:r>
              <a:rPr lang="el-GR" sz="1400" dirty="0" err="1"/>
              <a:t>Piaget</a:t>
            </a:r>
            <a:r>
              <a:rPr lang="el-GR" sz="1400" dirty="0"/>
              <a:t>, ενισχύει τις νέες θεωρίες μάθησης, κατά τις οποίες ο μαθητής σήμερα χρειάζεται πολλαπλά συμβολικά συστήματα για να οικοδομήσει τη γνώση.</a:t>
            </a:r>
          </a:p>
          <a:p>
            <a:pPr algn="just"/>
            <a:endParaRPr lang="el-GR" sz="1100" dirty="0"/>
          </a:p>
          <a:p>
            <a:pPr marL="285750" indent="-285750" algn="just">
              <a:buFont typeface="Arial" panose="020B0604020202020204" pitchFamily="34" charset="0"/>
              <a:buChar char="•"/>
            </a:pPr>
            <a:r>
              <a:rPr lang="el-GR" sz="1400" b="1" dirty="0"/>
              <a:t>Έτσι, ο μαθητής ομαδοποιεί τις καταστάσεις, τις έννοιες και τα νοητικά σχήματα και δημιουργεί εννοιολογικά πεδία (conceptual </a:t>
            </a:r>
            <a:r>
              <a:rPr lang="el-GR" sz="1400" b="1" dirty="0" err="1"/>
              <a:t>field</a:t>
            </a:r>
            <a:r>
              <a:rPr lang="el-GR" sz="1400" b="1" dirty="0"/>
              <a:t>). </a:t>
            </a:r>
            <a:br>
              <a:rPr lang="el-GR" sz="1400" b="1" dirty="0"/>
            </a:br>
            <a:r>
              <a:rPr lang="el-GR" sz="1400" b="1" dirty="0"/>
              <a:t>Τα γνωστικά πεδία συγκροτούνται από καταστάσεις σχετικές με το περιεχόμενο. Κατά τους Zazkis, &amp; Liljedahl (2002) πρόκειται για υπερσυνδεδεμένα περιεχόμενα, αλλά και διαφορετικά μεταξύ τους ανάλογα με τη γνωστική κατάσταση. Συνήθως οι καταστάσεις- γνώσεις αποτελούνται από περισσότερα εννοιολογικά περιεχόμενα. </a:t>
            </a: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37541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1224136"/>
          </a:xfrm>
        </p:spPr>
        <p:txBody>
          <a:bodyPr>
            <a:normAutofit/>
          </a:bodyPr>
          <a:lstStyle/>
          <a:p>
            <a:pPr algn="ctr"/>
            <a:r>
              <a:rPr lang="el-GR" sz="2000" dirty="0"/>
              <a:t>ΕΝΝΟΙΟΛΟΓΙΚΟ ΠΕΡΙΕΧΟΜΕΝΟ, ΘΕΜΑ, ΠΕΔΙΟ</a:t>
            </a:r>
            <a:br>
              <a:rPr lang="el-GR" sz="2000" dirty="0"/>
            </a:br>
            <a:r>
              <a:rPr lang="el-GR" sz="2000" dirty="0"/>
              <a:t>Ο </a:t>
            </a:r>
            <a:r>
              <a:rPr lang="el-GR" sz="2000" dirty="0" err="1"/>
              <a:t>Ορος</a:t>
            </a:r>
            <a:r>
              <a:rPr lang="el-GR" sz="2000" dirty="0"/>
              <a:t> </a:t>
            </a:r>
            <a:r>
              <a:rPr lang="el-GR" sz="2000" i="1" dirty="0"/>
              <a:t>Concept- </a:t>
            </a:r>
            <a:r>
              <a:rPr lang="el-GR" sz="2000" i="1" dirty="0" err="1"/>
              <a:t>Scheme</a:t>
            </a:r>
            <a:r>
              <a:rPr lang="el-GR" sz="2000" i="1" dirty="0"/>
              <a:t>- </a:t>
            </a:r>
            <a:r>
              <a:rPr lang="el-GR" sz="2000" i="1" dirty="0" err="1"/>
              <a:t>Field</a:t>
            </a:r>
            <a:br>
              <a:rPr lang="el-GR" sz="2400" dirty="0"/>
            </a:b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611560" y="1268760"/>
            <a:ext cx="7920880" cy="5755422"/>
          </a:xfrm>
          <a:prstGeom prst="rect">
            <a:avLst/>
          </a:prstGeom>
          <a:noFill/>
        </p:spPr>
        <p:txBody>
          <a:bodyPr wrap="square">
            <a:spAutoFit/>
          </a:bodyPr>
          <a:lstStyle/>
          <a:p>
            <a:pPr algn="just"/>
            <a:r>
              <a:rPr lang="el-GR" sz="1400" b="1" dirty="0"/>
              <a:t>Τα νοητικά σχήματα </a:t>
            </a:r>
            <a:r>
              <a:rPr lang="el-GR" sz="1400" dirty="0"/>
              <a:t>περιλαμβάνουν τις παρακάτω ιδιότητες (Vergnaud, 2009): </a:t>
            </a:r>
            <a:endParaRPr lang="en-US" sz="1400" dirty="0"/>
          </a:p>
          <a:p>
            <a:pPr algn="just"/>
            <a:r>
              <a:rPr lang="el-GR" sz="1400" dirty="0"/>
              <a:t>α)</a:t>
            </a:r>
            <a:r>
              <a:rPr lang="en-US" sz="1400" dirty="0"/>
              <a:t> </a:t>
            </a:r>
            <a:r>
              <a:rPr lang="el-GR" sz="1400" dirty="0"/>
              <a:t>Διαμορφώνονται μέσα από μια σειρά από δεξιότητες, δηλαδή </a:t>
            </a:r>
            <a:r>
              <a:rPr lang="el-GR" sz="1400" b="1" dirty="0"/>
              <a:t>ακολουθείται μια συγκεκριμένη γνωστική πορεία.</a:t>
            </a:r>
            <a:endParaRPr lang="el-GR" sz="1400" dirty="0"/>
          </a:p>
          <a:p>
            <a:pPr algn="just"/>
            <a:r>
              <a:rPr lang="el-GR" sz="1400" dirty="0"/>
              <a:t>β) Κατά το δομικό γνωστικισμό (</a:t>
            </a:r>
            <a:r>
              <a:rPr lang="el-GR" sz="1400" dirty="0" err="1"/>
              <a:t>Piaget</a:t>
            </a:r>
            <a:r>
              <a:rPr lang="el-GR" sz="1400" dirty="0"/>
              <a:t>) το γνωστικό σύστημα αυτo-οργανώνεται, και δεδομένου τα αρχικά του χαρακτηριστικά, </a:t>
            </a:r>
            <a:r>
              <a:rPr lang="el-GR" sz="1400" b="1" dirty="0"/>
              <a:t>εξελίσσεται προς καταστάσεις ισορροπίας</a:t>
            </a:r>
            <a:r>
              <a:rPr lang="el-GR" sz="1400" dirty="0"/>
              <a:t>. Αντίθετα, αν απομονώσουμε το γνωστικό φορτίο (cognitive </a:t>
            </a:r>
            <a:r>
              <a:rPr lang="el-GR" sz="1400" dirty="0" err="1"/>
              <a:t>load</a:t>
            </a:r>
            <a:r>
              <a:rPr lang="el-GR" sz="1400" dirty="0"/>
              <a:t>) που αποκτάται κατά τις εκπαιδευτικές δραστηριότητες  από τα άλλα υποσυστήματα (οπτικό, κιναισθητικό κτλ.) οδηγούμαστε σε αρνητικά μαθησιακά αποτελέσματα, γιατί ενισχύεται ένα υποσύστημα, ενώ τα υπόλοιπα ατροφούν (Baddeley, 2012). </a:t>
            </a:r>
          </a:p>
          <a:p>
            <a:pPr algn="just"/>
            <a:r>
              <a:rPr lang="el-GR" sz="1400" dirty="0"/>
              <a:t>γ) Ένα νοητικό/ γνωστικό θέμα χαρακτηρίζεται ως σχετικό ή μη σχετικό με κάποιο στάδιο οικοδόμησης της γνώσης και όχι σωστό ή λάθος, καθώς βρίσκεται ακόμα σε σπερματική μορφή (</a:t>
            </a:r>
            <a:r>
              <a:rPr lang="el-GR" sz="1400" dirty="0" err="1"/>
              <a:t>theorem</a:t>
            </a:r>
            <a:r>
              <a:rPr lang="el-GR" sz="1400" dirty="0"/>
              <a:t>- in- action).</a:t>
            </a:r>
          </a:p>
          <a:p>
            <a:pPr algn="just"/>
            <a:r>
              <a:rPr lang="el-GR" sz="1400" dirty="0"/>
              <a:t>δ) Λαμβάνονται υπόψη οι προδιαμορφωμένες σταθερές του μαθητή.</a:t>
            </a:r>
          </a:p>
          <a:p>
            <a:pPr algn="just"/>
            <a:r>
              <a:rPr lang="el-GR" sz="1400" dirty="0"/>
              <a:t>ε) Απαιτείται η συμβολική αναπαράσταση του περιεχομένου και των ιδιοτήτων του.</a:t>
            </a:r>
          </a:p>
          <a:p>
            <a:pPr algn="just"/>
            <a:endParaRPr lang="el-GR" sz="1400" b="1" u="sng" dirty="0"/>
          </a:p>
          <a:p>
            <a:pPr algn="just"/>
            <a:r>
              <a:rPr lang="el-GR" sz="1400" b="1" u="sng" dirty="0"/>
              <a:t>Η έννοια του νοητικού θέματος (</a:t>
            </a:r>
            <a:r>
              <a:rPr lang="el-GR" sz="1400" b="1" u="sng" dirty="0" err="1"/>
              <a:t>scheme</a:t>
            </a:r>
            <a:r>
              <a:rPr lang="el-GR" sz="1400" b="1" u="sng" dirty="0"/>
              <a:t>) </a:t>
            </a:r>
            <a:r>
              <a:rPr lang="el-GR" sz="1400" dirty="0"/>
              <a:t>από την πιαζετιανή κιναισθητική δραστηριότητα συνδέεται στις σύγχρονες γνωστικές θεωρίες </a:t>
            </a:r>
            <a:r>
              <a:rPr lang="el-GR" sz="1400" b="1" dirty="0"/>
              <a:t>με τη σειρά εσωτερικών μηχανισμών, οι οποίοι ενεργοποιούν τις εξωτερικές δραστηριότητες του μαθητή</a:t>
            </a:r>
            <a:r>
              <a:rPr lang="el-GR" sz="1400" dirty="0"/>
              <a:t>. Αυτοί οι εσωτερικοί μηχανισμοί έχουν δημιουργηθεί από τη διαδικασία της εσωτερικοποίησης (interiorization, </a:t>
            </a:r>
            <a:r>
              <a:rPr lang="el-GR" sz="1400" dirty="0" err="1"/>
              <a:t>internalization</a:t>
            </a:r>
            <a:r>
              <a:rPr lang="el-GR" sz="1400" dirty="0"/>
              <a:t>), με την οποία τα άτομα προσεγγίζουν τη γνώση από την παιδική ηλικία. Κατά τον Vergnaud (2009) τα νοητικά σχήματα του μαθητή δεν είναι εξ’ αρχής διαμορφωμένα, καθώς περιλαμβάνουν ένα σημειωτικό σύστημα, αλλά εξελίσσονται κατά τη μαθησιακή διαδικασία. Η νοητική αντίληψη του μαθητή περιλαμβάνει τις σημαίνουσες έννοιες (</a:t>
            </a:r>
            <a:r>
              <a:rPr lang="el-GR" sz="1400" dirty="0" err="1"/>
              <a:t>signified</a:t>
            </a:r>
            <a:r>
              <a:rPr lang="el-GR" sz="1400" dirty="0"/>
              <a:t> </a:t>
            </a:r>
            <a:r>
              <a:rPr lang="el-GR" sz="1400" dirty="0" err="1"/>
              <a:t>concepts</a:t>
            </a:r>
            <a:r>
              <a:rPr lang="el-GR" sz="1400" dirty="0"/>
              <a:t>), οι οποίες ενεργοποιούνται, όταν ο μαθητής προσεγγίσει ένα σώμα γνώσης.</a:t>
            </a: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623591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FEFC-9FB8-4F65-8225-4C634FBC2D87}"/>
              </a:ext>
            </a:extLst>
          </p:cNvPr>
          <p:cNvSpPr>
            <a:spLocks noGrp="1"/>
          </p:cNvSpPr>
          <p:nvPr>
            <p:ph type="title"/>
          </p:nvPr>
        </p:nvSpPr>
        <p:spPr>
          <a:xfrm>
            <a:off x="935596" y="332656"/>
            <a:ext cx="7272808" cy="1224136"/>
          </a:xfrm>
        </p:spPr>
        <p:txBody>
          <a:bodyPr>
            <a:normAutofit/>
          </a:bodyPr>
          <a:lstStyle/>
          <a:p>
            <a:pPr algn="ctr"/>
            <a:r>
              <a:rPr lang="el-GR" sz="2000" dirty="0"/>
              <a:t>ΕΝΝΟΙΟΛΟΓΙΚΟ ΠΕΡΙΕΧΟΜΕΝΟ, ΘΕΜΑ, ΠΕΔΙΟ</a:t>
            </a:r>
            <a:br>
              <a:rPr lang="el-GR" sz="2000" dirty="0"/>
            </a:br>
            <a:r>
              <a:rPr lang="el-GR" sz="2000" dirty="0"/>
              <a:t>Ο </a:t>
            </a:r>
            <a:r>
              <a:rPr lang="el-GR" sz="2000" dirty="0" err="1"/>
              <a:t>Ορος</a:t>
            </a:r>
            <a:r>
              <a:rPr lang="el-GR" sz="2000" dirty="0"/>
              <a:t> </a:t>
            </a:r>
            <a:r>
              <a:rPr lang="el-GR" sz="2000" i="1" dirty="0"/>
              <a:t>Concept- </a:t>
            </a:r>
            <a:r>
              <a:rPr lang="el-GR" sz="2000" i="1" dirty="0" err="1"/>
              <a:t>Scheme</a:t>
            </a:r>
            <a:r>
              <a:rPr lang="el-GR" sz="2000" i="1" dirty="0"/>
              <a:t>- </a:t>
            </a:r>
            <a:r>
              <a:rPr lang="el-GR" sz="2000" i="1" dirty="0" err="1"/>
              <a:t>Field</a:t>
            </a:r>
            <a:br>
              <a:rPr lang="el-GR" sz="2400" dirty="0"/>
            </a:br>
            <a:endParaRPr lang="en-US" sz="2400" dirty="0"/>
          </a:p>
        </p:txBody>
      </p:sp>
      <p:sp>
        <p:nvSpPr>
          <p:cNvPr id="4" name="TextBox 3">
            <a:extLst>
              <a:ext uri="{FF2B5EF4-FFF2-40B4-BE49-F238E27FC236}">
                <a16:creationId xmlns:a16="http://schemas.microsoft.com/office/drawing/2014/main" id="{5B8641A4-D1E2-4168-8F67-9343F88897B8}"/>
              </a:ext>
            </a:extLst>
          </p:cNvPr>
          <p:cNvSpPr txBox="1"/>
          <p:nvPr/>
        </p:nvSpPr>
        <p:spPr>
          <a:xfrm>
            <a:off x="323528" y="1268762"/>
            <a:ext cx="8208912" cy="2677656"/>
          </a:xfrm>
          <a:prstGeom prst="rect">
            <a:avLst/>
          </a:prstGeom>
          <a:noFill/>
        </p:spPr>
        <p:txBody>
          <a:bodyPr wrap="square">
            <a:spAutoFit/>
          </a:bodyPr>
          <a:lstStyle/>
          <a:p>
            <a:pPr algn="just"/>
            <a:r>
              <a:rPr lang="el-GR" sz="1400" b="1" dirty="0"/>
              <a:t>Το εννοιολογικό πλαίσιο (αλλιώς: πεδίο, συμφραζόμενα ή και συγκείμενο από το context) </a:t>
            </a:r>
            <a:r>
              <a:rPr lang="el-GR" sz="1400" dirty="0"/>
              <a:t>δημιουργείται από μια ομάδα  </a:t>
            </a:r>
            <a:r>
              <a:rPr lang="el-GR" sz="1400" dirty="0" err="1"/>
              <a:t>συσχετιζόμενων</a:t>
            </a:r>
            <a:r>
              <a:rPr lang="el-GR" sz="1400" dirty="0"/>
              <a:t> γνωσιολογικών στοιχείων (πχ. σχετικές έννοιες, διαδικασίες, γεγονότα, αρχές, συνθήκες, περιορισμοί, κλπ.) που όλα μαζί «δίνουν νόημα» και προσδιορίζουν καλύτερα μια έννοια ή κατάσταση κλπ. στην οποία αναφερόμαστε.</a:t>
            </a:r>
          </a:p>
          <a:p>
            <a:pPr algn="just"/>
            <a:endParaRPr lang="el-GR" sz="1400" dirty="0"/>
          </a:p>
          <a:p>
            <a:pPr marL="285750" indent="-285750" algn="just">
              <a:buFont typeface="Arial" panose="020B0604020202020204" pitchFamily="34" charset="0"/>
              <a:buChar char="•"/>
            </a:pPr>
            <a:r>
              <a:rPr lang="el-GR" sz="1400" dirty="0"/>
              <a:t>Αλλάζοντας το εννοιολογικό πλαίσιο μπορεί να αλλάξει και το νόημα της έννοιας, κατάστασης την οποία αναλύουμε.</a:t>
            </a:r>
          </a:p>
          <a:p>
            <a:pPr algn="just"/>
            <a:endParaRPr lang="el-GR" sz="1400" dirty="0"/>
          </a:p>
          <a:p>
            <a:pPr algn="just"/>
            <a:r>
              <a:rPr lang="el-GR" sz="1400" b="1" u="sng" dirty="0"/>
              <a:t>Παράδειγμα τρόπου χρήσης</a:t>
            </a:r>
          </a:p>
          <a:p>
            <a:pPr algn="just"/>
            <a:r>
              <a:rPr lang="el-GR" sz="1400" dirty="0"/>
              <a:t> «Σε ένα εννοιολογικό πλαίσιο ο όρος «αστέρι» αναφέρεται μόνον σε περιπτώσεις λευκών νάνων. Όμως σε ένα διαφορετικό πλαίσιο θα μπορούσε να σημαίνει κάθε σώμα που ακτινοβολεί αυτοδύναμα στο διάστημα!» </a:t>
            </a:r>
            <a:endParaRPr lang="en-US" dirty="0"/>
          </a:p>
        </p:txBody>
      </p:sp>
      <p:sp>
        <p:nvSpPr>
          <p:cNvPr id="5" name="Oval 4">
            <a:extLst>
              <a:ext uri="{FF2B5EF4-FFF2-40B4-BE49-F238E27FC236}">
                <a16:creationId xmlns:a16="http://schemas.microsoft.com/office/drawing/2014/main" id="{A21BD1FD-C050-4191-9764-F21911CB0DFE}"/>
              </a:ext>
              <a:ext uri="{C183D7F6-B498-43B3-948B-1728B52AA6E4}">
                <adec:decorative xmlns:adec="http://schemas.microsoft.com/office/drawing/2017/decorative" val="1"/>
              </a:ext>
            </a:extLst>
          </p:cNvPr>
          <p:cNvSpPr/>
          <p:nvPr/>
        </p:nvSpPr>
        <p:spPr>
          <a:xfrm>
            <a:off x="0" y="4833723"/>
            <a:ext cx="1652049" cy="20005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a:t>Νοητικά σχήματα (</a:t>
            </a:r>
            <a:r>
              <a:rPr lang="en-US" sz="1400" b="1" dirty="0"/>
              <a:t>Schemes)</a:t>
            </a:r>
          </a:p>
        </p:txBody>
      </p:sp>
      <p:sp>
        <p:nvSpPr>
          <p:cNvPr id="6" name="Oval 5">
            <a:extLst>
              <a:ext uri="{FF2B5EF4-FFF2-40B4-BE49-F238E27FC236}">
                <a16:creationId xmlns:a16="http://schemas.microsoft.com/office/drawing/2014/main" id="{ECD0C23E-D193-4AD7-93F2-188152B6DE89}"/>
              </a:ext>
              <a:ext uri="{C183D7F6-B498-43B3-948B-1728B52AA6E4}">
                <adec:decorative xmlns:adec="http://schemas.microsoft.com/office/drawing/2017/decorative" val="1"/>
              </a:ext>
            </a:extLst>
          </p:cNvPr>
          <p:cNvSpPr/>
          <p:nvPr/>
        </p:nvSpPr>
        <p:spPr>
          <a:xfrm>
            <a:off x="2283570" y="4851225"/>
            <a:ext cx="1805409" cy="1972509"/>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 name="Oval 6">
            <a:extLst>
              <a:ext uri="{FF2B5EF4-FFF2-40B4-BE49-F238E27FC236}">
                <a16:creationId xmlns:a16="http://schemas.microsoft.com/office/drawing/2014/main" id="{EEEE74E7-2DEB-46A5-A745-B4A36C76D797}"/>
              </a:ext>
              <a:ext uri="{C183D7F6-B498-43B3-948B-1728B52AA6E4}">
                <adec:decorative xmlns:adec="http://schemas.microsoft.com/office/drawing/2017/decorative" val="1"/>
              </a:ext>
            </a:extLst>
          </p:cNvPr>
          <p:cNvSpPr/>
          <p:nvPr/>
        </p:nvSpPr>
        <p:spPr>
          <a:xfrm>
            <a:off x="4737078" y="4833853"/>
            <a:ext cx="1905487" cy="1905915"/>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8" name="Oval 7">
            <a:extLst>
              <a:ext uri="{FF2B5EF4-FFF2-40B4-BE49-F238E27FC236}">
                <a16:creationId xmlns:a16="http://schemas.microsoft.com/office/drawing/2014/main" id="{45C7FD63-6CC6-468E-A242-9B736831A080}"/>
              </a:ext>
              <a:ext uri="{C183D7F6-B498-43B3-948B-1728B52AA6E4}">
                <adec:decorative xmlns:adec="http://schemas.microsoft.com/office/drawing/2017/decorative" val="1"/>
              </a:ext>
            </a:extLst>
          </p:cNvPr>
          <p:cNvSpPr/>
          <p:nvPr/>
        </p:nvSpPr>
        <p:spPr>
          <a:xfrm>
            <a:off x="7317887" y="4747199"/>
            <a:ext cx="1558820" cy="18303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b="1" dirty="0"/>
              <a:t>Γνωστική Αλλαγή</a:t>
            </a:r>
            <a:endParaRPr lang="en-US" sz="1400" b="1" dirty="0"/>
          </a:p>
        </p:txBody>
      </p:sp>
      <p:cxnSp>
        <p:nvCxnSpPr>
          <p:cNvPr id="9" name="Straight Arrow Connector 8">
            <a:extLst>
              <a:ext uri="{FF2B5EF4-FFF2-40B4-BE49-F238E27FC236}">
                <a16:creationId xmlns:a16="http://schemas.microsoft.com/office/drawing/2014/main" id="{529D8B54-1B8E-402F-B3D6-A2F6D8F811E7}"/>
              </a:ext>
              <a:ext uri="{C183D7F6-B498-43B3-948B-1728B52AA6E4}">
                <adec:decorative xmlns:adec="http://schemas.microsoft.com/office/drawing/2017/decorative" val="1"/>
              </a:ext>
            </a:extLst>
          </p:cNvPr>
          <p:cNvCxnSpPr>
            <a:cxnSpLocks/>
          </p:cNvCxnSpPr>
          <p:nvPr/>
        </p:nvCxnSpPr>
        <p:spPr>
          <a:xfrm>
            <a:off x="4100441" y="5820544"/>
            <a:ext cx="621373" cy="7009"/>
          </a:xfrm>
          <a:prstGeom prst="straightConnector1">
            <a:avLst/>
          </a:pr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E8FD46D-4052-4ABF-B5E5-FFC32F99FE60}"/>
              </a:ext>
              <a:ext uri="{C183D7F6-B498-43B3-948B-1728B52AA6E4}">
                <adec:decorative xmlns:adec="http://schemas.microsoft.com/office/drawing/2017/decorative" val="1"/>
              </a:ext>
            </a:extLst>
          </p:cNvPr>
          <p:cNvCxnSpPr>
            <a:cxnSpLocks/>
          </p:cNvCxnSpPr>
          <p:nvPr/>
        </p:nvCxnSpPr>
        <p:spPr>
          <a:xfrm>
            <a:off x="6642565" y="5820544"/>
            <a:ext cx="645910" cy="0"/>
          </a:xfrm>
          <a:prstGeom prst="straightConnector1">
            <a:avLst/>
          </a:pr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20D314C-78ED-423E-BB85-E25D718E6453}"/>
              </a:ext>
            </a:extLst>
          </p:cNvPr>
          <p:cNvSpPr/>
          <p:nvPr/>
        </p:nvSpPr>
        <p:spPr>
          <a:xfrm>
            <a:off x="2442922" y="5414138"/>
            <a:ext cx="1559873" cy="646331"/>
          </a:xfrm>
          <a:prstGeom prst="rect">
            <a:avLst/>
          </a:prstGeom>
        </p:spPr>
        <p:txBody>
          <a:bodyPr wrap="square" lIns="0" tIns="0" rIns="0" bIns="0" anchor="ctr">
            <a:spAutoFit/>
          </a:bodyPr>
          <a:lstStyle/>
          <a:p>
            <a:pPr algn="ctr"/>
            <a:r>
              <a:rPr lang="el-GR" sz="1400" b="1" dirty="0">
                <a:solidFill>
                  <a:schemeClr val="bg1"/>
                </a:solidFill>
              </a:rPr>
              <a:t>Εννοιολογικό Περιεχόμενο (</a:t>
            </a:r>
            <a:r>
              <a:rPr lang="en-US" sz="1400" b="1" dirty="0">
                <a:solidFill>
                  <a:schemeClr val="bg1"/>
                </a:solidFill>
              </a:rPr>
              <a:t>Concept)</a:t>
            </a:r>
          </a:p>
        </p:txBody>
      </p:sp>
      <p:sp>
        <p:nvSpPr>
          <p:cNvPr id="12" name="Rectangle 11">
            <a:extLst>
              <a:ext uri="{FF2B5EF4-FFF2-40B4-BE49-F238E27FC236}">
                <a16:creationId xmlns:a16="http://schemas.microsoft.com/office/drawing/2014/main" id="{282EC558-D3DC-41B1-8D49-4F6A142456AA}"/>
              </a:ext>
            </a:extLst>
          </p:cNvPr>
          <p:cNvSpPr/>
          <p:nvPr/>
        </p:nvSpPr>
        <p:spPr>
          <a:xfrm>
            <a:off x="4959535" y="5468382"/>
            <a:ext cx="1559873" cy="430887"/>
          </a:xfrm>
          <a:prstGeom prst="rect">
            <a:avLst/>
          </a:prstGeom>
        </p:spPr>
        <p:txBody>
          <a:bodyPr wrap="square" lIns="0" tIns="0" rIns="0" bIns="0" anchor="ctr">
            <a:spAutoFit/>
          </a:bodyPr>
          <a:lstStyle/>
          <a:p>
            <a:pPr algn="ctr"/>
            <a:r>
              <a:rPr lang="el-GR" sz="1400" b="1" dirty="0">
                <a:solidFill>
                  <a:schemeClr val="bg1"/>
                </a:solidFill>
              </a:rPr>
              <a:t>Γνωστικό πεδίο (</a:t>
            </a:r>
            <a:r>
              <a:rPr lang="en-GB" sz="1400" b="1" dirty="0">
                <a:solidFill>
                  <a:schemeClr val="bg1"/>
                </a:solidFill>
              </a:rPr>
              <a:t>Cognitive Field)</a:t>
            </a:r>
            <a:endParaRPr lang="en-US" sz="1400" b="1" dirty="0">
              <a:solidFill>
                <a:schemeClr val="bg1"/>
              </a:solidFill>
            </a:endParaRPr>
          </a:p>
        </p:txBody>
      </p:sp>
      <p:cxnSp>
        <p:nvCxnSpPr>
          <p:cNvPr id="13" name="Straight Arrow Connector 12">
            <a:extLst>
              <a:ext uri="{FF2B5EF4-FFF2-40B4-BE49-F238E27FC236}">
                <a16:creationId xmlns:a16="http://schemas.microsoft.com/office/drawing/2014/main" id="{72B288DB-3D1D-425A-BA3B-26EC2F72CCD4}"/>
              </a:ext>
              <a:ext uri="{C183D7F6-B498-43B3-948B-1728B52AA6E4}">
                <adec:decorative xmlns:adec="http://schemas.microsoft.com/office/drawing/2017/decorative" val="1"/>
              </a:ext>
            </a:extLst>
          </p:cNvPr>
          <p:cNvCxnSpPr>
            <a:cxnSpLocks/>
          </p:cNvCxnSpPr>
          <p:nvPr/>
        </p:nvCxnSpPr>
        <p:spPr>
          <a:xfrm>
            <a:off x="1571046" y="5899268"/>
            <a:ext cx="601296" cy="1"/>
          </a:xfrm>
          <a:prstGeom prst="straightConnector1">
            <a:avLst/>
          </a:prstGeom>
          <a:ln w="22225">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657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αραίτητο">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Απαραίτητο">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παραίτητο">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11531</TotalTime>
  <Words>5880</Words>
  <Application>Microsoft Office PowerPoint</Application>
  <PresentationFormat>On-screen Show (4:3)</PresentationFormat>
  <Paragraphs>351</Paragraphs>
  <Slides>37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Arial Black</vt:lpstr>
      <vt:lpstr>Calibri</vt:lpstr>
      <vt:lpstr>Times New Roman</vt:lpstr>
      <vt:lpstr>Wingdings</vt:lpstr>
      <vt:lpstr>Απαραίτητο</vt:lpstr>
      <vt:lpstr>Γνωστικη εξελιξη και θεωριεσ εννοιολογικησ αλλαγησ</vt:lpstr>
      <vt:lpstr>ΓΝΩΣΤΙΚΕΣ ΘΕΩΡΙΕΣ</vt:lpstr>
      <vt:lpstr>Οι νοητικΕς αναπαραστάσεις (Representations/Conceptualization), Vergnaud, 2009  </vt:lpstr>
      <vt:lpstr>Οι νοητικΕς αναπαραστάσεις (Representations/Conceptualization), Vergnaud, 2009  </vt:lpstr>
      <vt:lpstr>Οι νοητικΕς αναπαραστάσεις (Representations/Conceptualization), Vergnaud, 2009  </vt:lpstr>
      <vt:lpstr>Οι νοητικΕς αναπαραστάσεις (Representations/Conceptualization)</vt:lpstr>
      <vt:lpstr>ΕΝΝΟΙΟΛΟΓΙΚΟ ΠΕΡΙΕΧΟΜΕΝΟ, ΘΕΜΑ, ΠΕΔΙΟ Ο Ορος Concept- Scheme- Field </vt:lpstr>
      <vt:lpstr>ΕΝΝΟΙΟΛΟΓΙΚΟ ΠΕΡΙΕΧΟΜΕΝΟ, ΘΕΜΑ, ΠΕΔΙΟ Ο Ορος Concept- Scheme- Field </vt:lpstr>
      <vt:lpstr>ΕΝΝΟΙΟΛΟΓΙΚΟ ΠΕΡΙΕΧΟΜΕΝΟ, ΘΕΜΑ, ΠΕΔΙΟ Ο Ορος Concept- Scheme- Field </vt:lpstr>
      <vt:lpstr>Αναπαραστασιακα συστηματα</vt:lpstr>
      <vt:lpstr>ΣΥΣΤΗΜΑΤΑ ΑΝΑΠΑΡΑΣΤΑΣΗΣ</vt:lpstr>
      <vt:lpstr>Project analysis slide 4</vt:lpstr>
      <vt:lpstr>Οι νοητικΕς αναπαραστάσεις (Representations/Conceptualization) </vt:lpstr>
      <vt:lpstr>ΑΛΛΗΛΕΠΙΔΡΑΣΗ ΑΝΑΠΑΡΑΣΤΑΣΙΑΚΩΝ ΣΥΣΤΗΜΑΤΩΝ </vt:lpstr>
      <vt:lpstr>Η ΓΝΩΣΤΙΚΗ/ εννοιολογικη αλλαγη (conceptual change) </vt:lpstr>
      <vt:lpstr>Η Γνωστικηπροσεγγιση του Vergnaud</vt:lpstr>
      <vt:lpstr>Η Γνωστική προσέγγιση του Vergnaud</vt:lpstr>
      <vt:lpstr>Η ΓΝΩΣΤΙΚΗ/ εννοιολογικη αλλαγη (conceptual change)    </vt:lpstr>
      <vt:lpstr>Η ΓΝΩΣΤΙΚΗ/ εννοιολογικη αλλαγη (conceptual change)    </vt:lpstr>
      <vt:lpstr>Η ΓΝΩΣΤΙΚΗ/ εννοιολογικη αλλαγη (conceptual change)    </vt:lpstr>
      <vt:lpstr>ΓνωστικΑ πλαΙσια (cognitive frames/ cognitive apparatus)</vt:lpstr>
      <vt:lpstr>PowerPoint Presentation</vt:lpstr>
      <vt:lpstr>ΓνωστικΑ πλαΙσια (cognitive frames/ cognitive apparatus)</vt:lpstr>
      <vt:lpstr>ΓΝΩΣΤΙΚΑ ΜΕΤΑ-ΠΛΑΙΣΙΑ</vt:lpstr>
      <vt:lpstr>ΓΝΩΣΤΙΚΑ ΜΕΤΑΠΛΑΙΣΙΑ</vt:lpstr>
      <vt:lpstr>Η εννοια της γνωσησ στις θεωριεσ μαθησησ </vt:lpstr>
      <vt:lpstr>Η εννοια της γνωσησ στις θεωριεσ μαθησησ </vt:lpstr>
      <vt:lpstr>Η εννοια της γνωσησ στις θεωριεσ μαθησησ</vt:lpstr>
      <vt:lpstr>Η εννοια της γνωσησ στις θεωριεσ μαθησησ</vt:lpstr>
      <vt:lpstr>Η εννοια της γνωσησ στις θεωριεσ μαθησησ</vt:lpstr>
      <vt:lpstr>Η εννοια της γνωσησ στις θεωριεσ μαθησησ</vt:lpstr>
      <vt:lpstr>Ausubel: O βασικος εκπροσωπος της Γνωστικης Θεωριας Μαθησης </vt:lpstr>
      <vt:lpstr>Η εννοια της γνωσησ στις θεωριεσ μαθησησ</vt:lpstr>
      <vt:lpstr>Η εννοια της γνωσησ στις θεωριεσ μαθησησ</vt:lpstr>
      <vt:lpstr>Η εννοια της γνωσησ στις θεωριεσ μαθησησ</vt:lpstr>
      <vt:lpstr>Workshop</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smyrnaiou_uoa</dc:creator>
  <cp:lastModifiedBy>zsmyrnaiou</cp:lastModifiedBy>
  <cp:revision>167</cp:revision>
  <dcterms:created xsi:type="dcterms:W3CDTF">2020-10-07T18:11:54Z</dcterms:created>
  <dcterms:modified xsi:type="dcterms:W3CDTF">2024-10-31T22:16:14Z</dcterms:modified>
</cp:coreProperties>
</file>