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9" r:id="rId3"/>
    <p:sldId id="260" r:id="rId4"/>
    <p:sldId id="271" r:id="rId5"/>
    <p:sldId id="273" r:id="rId6"/>
    <p:sldId id="274" r:id="rId7"/>
    <p:sldId id="272" r:id="rId8"/>
    <p:sldId id="275" r:id="rId9"/>
    <p:sldId id="268" r:id="rId1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67FC8A92-8340-43DE-B45C-F90DD1B15033}" type="datetimeFigureOut">
              <a:rPr lang="el-GR" smtClean="0"/>
              <a:pPr/>
              <a:t>22/11/2015</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2F2C6960-F77A-4B79-86A7-F60C51C948F6}"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67FC8A92-8340-43DE-B45C-F90DD1B15033}" type="datetimeFigureOut">
              <a:rPr lang="el-GR" smtClean="0"/>
              <a:pPr/>
              <a:t>22/11/2015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F2C6960-F77A-4B79-86A7-F60C51C948F6}"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67FC8A92-8340-43DE-B45C-F90DD1B15033}" type="datetimeFigureOut">
              <a:rPr lang="el-GR" smtClean="0"/>
              <a:pPr/>
              <a:t>22/11/2015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F2C6960-F77A-4B79-86A7-F60C51C948F6}"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67FC8A92-8340-43DE-B45C-F90DD1B15033}" type="datetimeFigureOut">
              <a:rPr lang="el-GR" smtClean="0"/>
              <a:pPr/>
              <a:t>22/11/2015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F2C6960-F77A-4B79-86A7-F60C51C948F6}"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67FC8A92-8340-43DE-B45C-F90DD1B15033}" type="datetimeFigureOut">
              <a:rPr lang="el-GR" smtClean="0"/>
              <a:pPr/>
              <a:t>22/11/2015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F2C6960-F77A-4B79-86A7-F60C51C948F6}"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67FC8A92-8340-43DE-B45C-F90DD1B15033}" type="datetimeFigureOut">
              <a:rPr lang="el-GR" smtClean="0"/>
              <a:pPr/>
              <a:t>22/11/2015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F2C6960-F77A-4B79-86A7-F60C51C948F6}"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67FC8A92-8340-43DE-B45C-F90DD1B15033}" type="datetimeFigureOut">
              <a:rPr lang="el-GR" smtClean="0"/>
              <a:pPr/>
              <a:t>22/11/2015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2F2C6960-F77A-4B79-86A7-F60C51C948F6}"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67FC8A92-8340-43DE-B45C-F90DD1B15033}" type="datetimeFigureOut">
              <a:rPr lang="el-GR" smtClean="0"/>
              <a:pPr/>
              <a:t>22/11/2015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2F2C6960-F77A-4B79-86A7-F60C51C948F6}"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67FC8A92-8340-43DE-B45C-F90DD1B15033}" type="datetimeFigureOut">
              <a:rPr lang="el-GR" smtClean="0"/>
              <a:pPr/>
              <a:t>22/11/2015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2F2C6960-F77A-4B79-86A7-F60C51C948F6}"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67FC8A92-8340-43DE-B45C-F90DD1B15033}" type="datetimeFigureOut">
              <a:rPr lang="el-GR" smtClean="0"/>
              <a:pPr/>
              <a:t>22/11/2015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F2C6960-F77A-4B79-86A7-F60C51C948F6}"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67FC8A92-8340-43DE-B45C-F90DD1B15033}" type="datetimeFigureOut">
              <a:rPr lang="el-GR" smtClean="0"/>
              <a:pPr/>
              <a:t>22/11/2015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2F2C6960-F77A-4B79-86A7-F60C51C948F6}" type="slidenum">
              <a:rPr lang="el-GR" smtClean="0"/>
              <a:pPr/>
              <a:t>‹#›</a:t>
            </a:fld>
            <a:endParaRPr lang="el-G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7FC8A92-8340-43DE-B45C-F90DD1B15033}" type="datetimeFigureOut">
              <a:rPr lang="el-GR" smtClean="0"/>
              <a:pPr/>
              <a:t>22/11/2015</a:t>
            </a:fld>
            <a:endParaRPr lang="el-GR"/>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F2C6960-F77A-4B79-86A7-F60C51C948F6}" type="slidenum">
              <a:rPr lang="el-GR" smtClean="0"/>
              <a:pPr/>
              <a:t>‹#›</a:t>
            </a:fld>
            <a:endParaRPr lang="el-GR"/>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314448"/>
            <a:ext cx="9144000" cy="1828800"/>
          </a:xfrm>
        </p:spPr>
        <p:txBody>
          <a:bodyPr/>
          <a:lstStyle/>
          <a:p>
            <a:pPr algn="ctr"/>
            <a:r>
              <a:rPr lang="el-GR" dirty="0" smtClean="0"/>
              <a:t>ΚΟΙΝΩΝΙΟΛΟΓΙΑ ΤΗΣ ΕΚΠΑΙΔΕΥΣΗΣ</a:t>
            </a:r>
            <a:endParaRPr lang="el-GR" dirty="0"/>
          </a:p>
        </p:txBody>
      </p:sp>
      <p:sp>
        <p:nvSpPr>
          <p:cNvPr id="3" name="2 - Υπότιτλος"/>
          <p:cNvSpPr>
            <a:spLocks noGrp="1"/>
          </p:cNvSpPr>
          <p:nvPr>
            <p:ph type="subTitle" idx="1"/>
          </p:nvPr>
        </p:nvSpPr>
        <p:spPr>
          <a:xfrm>
            <a:off x="-285784" y="3819540"/>
            <a:ext cx="9786974" cy="1109658"/>
          </a:xfrm>
        </p:spPr>
        <p:txBody>
          <a:bodyPr>
            <a:normAutofit/>
          </a:bodyPr>
          <a:lstStyle/>
          <a:p>
            <a:pPr algn="ctr"/>
            <a:r>
              <a:rPr lang="el-GR" sz="2400" dirty="0" smtClean="0"/>
              <a:t>ΜΕΤΑΠΤΥΧΙΑΚΟ ΠΡΟΓΡΑΜΜΑ: </a:t>
            </a:r>
          </a:p>
          <a:p>
            <a:pPr algn="ctr"/>
            <a:r>
              <a:rPr lang="el-GR" sz="2400" dirty="0" smtClean="0"/>
              <a:t>ΘΕΩΡΙΑ, ΠΡΑΞΗ ΚΑΙ ΑΞΙΟΛΟΓΗΣΗ  ΤΟΥ ΕΚΠΑΙΔΕΥΤΙΚΟΥ ΕΡΓΟΥ </a:t>
            </a:r>
            <a:endParaRPr lang="el-GR" sz="2400" dirty="0"/>
          </a:p>
        </p:txBody>
      </p:sp>
      <p:sp>
        <p:nvSpPr>
          <p:cNvPr id="4" name="2 - Υπότιτλος"/>
          <p:cNvSpPr txBox="1">
            <a:spLocks/>
          </p:cNvSpPr>
          <p:nvPr/>
        </p:nvSpPr>
        <p:spPr>
          <a:xfrm>
            <a:off x="32" y="5500702"/>
            <a:ext cx="9143968" cy="1000132"/>
          </a:xfrm>
          <a:prstGeom prst="rect">
            <a:avLst/>
          </a:prstGeom>
        </p:spPr>
        <p:txBody>
          <a:bodyPr vert="horz" lIns="0" rIns="18288">
            <a:normAutofit/>
          </a:bodyPr>
          <a:lstStyle/>
          <a:p>
            <a:pPr marL="0" marR="45720" lvl="0" indent="0" algn="ctr"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l-GR" sz="2000" b="0" i="0" u="none" strike="noStrike" kern="1200" cap="none" spc="0" normalizeH="0" baseline="0" noProof="0" dirty="0" smtClean="0">
                <a:ln>
                  <a:noFill/>
                </a:ln>
                <a:solidFill>
                  <a:schemeClr val="tx1"/>
                </a:solidFill>
                <a:effectLst/>
                <a:uLnTx/>
                <a:uFillTx/>
                <a:latin typeface="+mn-lt"/>
                <a:ea typeface="+mn-ea"/>
                <a:cs typeface="+mn-cs"/>
              </a:rPr>
              <a:t>Αντιγόνη-Άλμπα</a:t>
            </a:r>
            <a:r>
              <a:rPr kumimoji="0" lang="el-GR" sz="2000" b="0" i="0" u="none" strike="noStrike" kern="1200" cap="none" spc="0" normalizeH="0" noProof="0" dirty="0" smtClean="0">
                <a:ln>
                  <a:noFill/>
                </a:ln>
                <a:solidFill>
                  <a:schemeClr val="tx1"/>
                </a:solidFill>
                <a:effectLst/>
                <a:uLnTx/>
                <a:uFillTx/>
                <a:latin typeface="+mn-lt"/>
                <a:ea typeface="+mn-ea"/>
                <a:cs typeface="+mn-cs"/>
              </a:rPr>
              <a:t> Παπακωνσταντίνου, </a:t>
            </a:r>
            <a:r>
              <a:rPr kumimoji="0" lang="en-US" sz="2000" b="0" i="0" u="none" strike="noStrike" kern="1200" cap="none" spc="0" normalizeH="0" noProof="0" dirty="0" err="1" smtClean="0">
                <a:ln>
                  <a:noFill/>
                </a:ln>
                <a:solidFill>
                  <a:schemeClr val="tx1"/>
                </a:solidFill>
                <a:effectLst/>
                <a:uLnTx/>
                <a:uFillTx/>
                <a:latin typeface="+mn-lt"/>
                <a:ea typeface="+mn-ea"/>
                <a:cs typeface="+mn-cs"/>
              </a:rPr>
              <a:t>MSc</a:t>
            </a:r>
            <a:r>
              <a:rPr kumimoji="0" lang="en-US" sz="2000" b="0" i="0" u="none" strike="noStrike" kern="1200" cap="none" spc="0" normalizeH="0" noProof="0" dirty="0" smtClean="0">
                <a:ln>
                  <a:noFill/>
                </a:ln>
                <a:solidFill>
                  <a:schemeClr val="tx1"/>
                </a:solidFill>
                <a:effectLst/>
                <a:uLnTx/>
                <a:uFillTx/>
                <a:latin typeface="+mn-lt"/>
                <a:ea typeface="+mn-ea"/>
                <a:cs typeface="+mn-cs"/>
              </a:rPr>
              <a:t>, PhD</a:t>
            </a:r>
          </a:p>
          <a:p>
            <a:pPr marL="0" marR="45720" lvl="0" indent="0" algn="ctr"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l-GR" sz="2000" b="0" i="0" u="none" strike="noStrike" kern="1200" cap="none" spc="0" normalizeH="0" noProof="0" dirty="0" smtClean="0">
                <a:ln>
                  <a:noFill/>
                </a:ln>
                <a:solidFill>
                  <a:schemeClr val="tx1"/>
                </a:solidFill>
                <a:effectLst/>
                <a:uLnTx/>
                <a:uFillTx/>
                <a:latin typeface="+mn-lt"/>
                <a:ea typeface="+mn-ea"/>
                <a:cs typeface="+mn-cs"/>
              </a:rPr>
              <a:t>Εντεταλμένη Διδασκαλίας Πανεπιστημίου Αθηνών</a:t>
            </a:r>
            <a:endParaRPr kumimoji="0" lang="el-GR" sz="20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571480"/>
            <a:ext cx="9144000" cy="928686"/>
          </a:xfrm>
        </p:spPr>
        <p:txBody>
          <a:bodyPr>
            <a:normAutofit fontScale="90000"/>
          </a:bodyPr>
          <a:lstStyle/>
          <a:p>
            <a:pPr algn="ctr"/>
            <a:r>
              <a:rPr lang="el-GR" b="1" dirty="0" smtClean="0">
                <a:solidFill>
                  <a:schemeClr val="bg1">
                    <a:lumMod val="75000"/>
                  </a:schemeClr>
                </a:solidFill>
                <a:effectLst>
                  <a:outerShdw blurRad="38100" dist="38100" dir="2700000" algn="tl">
                    <a:srgbClr val="000000">
                      <a:alpha val="43137"/>
                    </a:srgbClr>
                  </a:outerShdw>
                </a:effectLst>
              </a:rPr>
              <a:t>ΚΟΙΝΩΝΙΟΛΟΓΙΑ</a:t>
            </a:r>
            <a:r>
              <a:rPr lang="en-US" b="1" dirty="0" smtClean="0">
                <a:solidFill>
                  <a:schemeClr val="bg1">
                    <a:lumMod val="75000"/>
                  </a:schemeClr>
                </a:solidFill>
                <a:effectLst>
                  <a:outerShdw blurRad="38100" dist="38100" dir="2700000" algn="tl">
                    <a:srgbClr val="000000">
                      <a:alpha val="43137"/>
                    </a:srgbClr>
                  </a:outerShdw>
                </a:effectLst>
              </a:rPr>
              <a:t> </a:t>
            </a:r>
            <a:r>
              <a:rPr lang="el-GR" b="1" dirty="0" smtClean="0">
                <a:solidFill>
                  <a:schemeClr val="bg1">
                    <a:lumMod val="75000"/>
                  </a:schemeClr>
                </a:solidFill>
                <a:effectLst>
                  <a:outerShdw blurRad="38100" dist="38100" dir="2700000" algn="tl">
                    <a:srgbClr val="000000">
                      <a:alpha val="43137"/>
                    </a:srgbClr>
                  </a:outerShdw>
                </a:effectLst>
              </a:rPr>
              <a:t>ΤΗΣ ΕΚΠΑΙΔΕΥΣΗΣ</a:t>
            </a:r>
            <a:endParaRPr lang="el-GR" b="1" dirty="0">
              <a:solidFill>
                <a:schemeClr val="bg1">
                  <a:lumMod val="75000"/>
                </a:schemeClr>
              </a:solidFill>
              <a:effectLst>
                <a:outerShdw blurRad="38100" dist="38100" dir="2700000" algn="tl">
                  <a:srgbClr val="000000">
                    <a:alpha val="43137"/>
                  </a:srgbClr>
                </a:outerShdw>
              </a:effectLst>
            </a:endParaRPr>
          </a:p>
        </p:txBody>
      </p:sp>
      <p:sp>
        <p:nvSpPr>
          <p:cNvPr id="3" name="2 - TextBox"/>
          <p:cNvSpPr txBox="1"/>
          <p:nvPr/>
        </p:nvSpPr>
        <p:spPr>
          <a:xfrm>
            <a:off x="785786" y="1617637"/>
            <a:ext cx="8358214" cy="954107"/>
          </a:xfrm>
          <a:prstGeom prst="rect">
            <a:avLst/>
          </a:prstGeom>
          <a:noFill/>
        </p:spPr>
        <p:txBody>
          <a:bodyPr wrap="square" rtlCol="0">
            <a:spAutoFit/>
          </a:bodyPr>
          <a:lstStyle/>
          <a:p>
            <a:pPr algn="just">
              <a:buClr>
                <a:schemeClr val="bg1">
                  <a:lumMod val="75000"/>
                </a:schemeClr>
              </a:buClr>
            </a:pPr>
            <a:r>
              <a:rPr lang="el-GR" sz="2800" dirty="0" smtClean="0">
                <a:solidFill>
                  <a:schemeClr val="accent3"/>
                </a:solidFill>
                <a:latin typeface="+mj-lt"/>
              </a:rPr>
              <a:t>Η Κοινωνιολογία της Εκπαίδευσης ανήκει στην κατηγορία των «ειδικών» κοινωνιολογιών</a:t>
            </a:r>
            <a:endParaRPr lang="el-GR" sz="2800" dirty="0">
              <a:solidFill>
                <a:schemeClr val="accent3"/>
              </a:solidFill>
              <a:latin typeface="+mj-lt"/>
            </a:endParaRPr>
          </a:p>
        </p:txBody>
      </p:sp>
      <p:sp>
        <p:nvSpPr>
          <p:cNvPr id="6" name="5 - TextBox"/>
          <p:cNvSpPr txBox="1"/>
          <p:nvPr/>
        </p:nvSpPr>
        <p:spPr>
          <a:xfrm>
            <a:off x="785786" y="2758385"/>
            <a:ext cx="8358214" cy="1384995"/>
          </a:xfrm>
          <a:prstGeom prst="rect">
            <a:avLst/>
          </a:prstGeom>
          <a:noFill/>
        </p:spPr>
        <p:txBody>
          <a:bodyPr wrap="square" rtlCol="0">
            <a:spAutoFit/>
          </a:bodyPr>
          <a:lstStyle/>
          <a:p>
            <a:pPr algn="just">
              <a:buClr>
                <a:schemeClr val="bg1">
                  <a:lumMod val="75000"/>
                </a:schemeClr>
              </a:buClr>
            </a:pPr>
            <a:r>
              <a:rPr lang="el-GR" sz="2800" dirty="0" smtClean="0">
                <a:solidFill>
                  <a:schemeClr val="accent3"/>
                </a:solidFill>
                <a:latin typeface="+mj-lt"/>
              </a:rPr>
              <a:t>Κλάδοι της Κοινωνιολογίας, οι οποίοι ασχολούνται με δομές και διαδικασίες που αφορούν κοινωνικά </a:t>
            </a:r>
            <a:r>
              <a:rPr lang="el-GR" sz="2800" dirty="0" err="1" smtClean="0">
                <a:solidFill>
                  <a:schemeClr val="accent3"/>
                </a:solidFill>
                <a:latin typeface="+mj-lt"/>
              </a:rPr>
              <a:t>υπο</a:t>
            </a:r>
            <a:r>
              <a:rPr lang="el-GR" sz="2800" dirty="0" smtClean="0">
                <a:solidFill>
                  <a:schemeClr val="accent3"/>
                </a:solidFill>
                <a:latin typeface="+mj-lt"/>
              </a:rPr>
              <a:t>-συστήματα ή θεσμοθετημένους τομείς της κοινωνίας</a:t>
            </a:r>
            <a:r>
              <a:rPr lang="en-US" sz="2800" dirty="0" smtClean="0">
                <a:solidFill>
                  <a:schemeClr val="accent3"/>
                </a:solidFill>
                <a:latin typeface="+mj-lt"/>
              </a:rPr>
              <a:t>.</a:t>
            </a:r>
            <a:endParaRPr lang="el-GR" sz="2800" dirty="0" smtClean="0">
              <a:solidFill>
                <a:schemeClr val="accent3"/>
              </a:solidFill>
              <a:latin typeface="+mj-lt"/>
            </a:endParaRPr>
          </a:p>
        </p:txBody>
      </p:sp>
      <p:sp>
        <p:nvSpPr>
          <p:cNvPr id="10" name="9 - TextBox"/>
          <p:cNvSpPr txBox="1"/>
          <p:nvPr/>
        </p:nvSpPr>
        <p:spPr>
          <a:xfrm>
            <a:off x="0" y="4470638"/>
            <a:ext cx="9144032" cy="1815882"/>
          </a:xfrm>
          <a:prstGeom prst="rect">
            <a:avLst/>
          </a:prstGeom>
          <a:noFill/>
        </p:spPr>
        <p:txBody>
          <a:bodyPr wrap="square" rtlCol="0">
            <a:spAutoFit/>
          </a:bodyPr>
          <a:lstStyle/>
          <a:p>
            <a:pPr algn="just">
              <a:buClr>
                <a:schemeClr val="bg1">
                  <a:lumMod val="75000"/>
                </a:schemeClr>
              </a:buClr>
            </a:pPr>
            <a:r>
              <a:rPr lang="el-GR" sz="2800" dirty="0" smtClean="0">
                <a:solidFill>
                  <a:schemeClr val="accent3"/>
                </a:solidFill>
                <a:latin typeface="+mj-lt"/>
              </a:rPr>
              <a:t>Μελετά φαινόμενα και γεγονότα που συνδέονται με την εκπαίδευση και το ρόλο που αυτή διαδραματίζει στο εκάστοτε </a:t>
            </a:r>
            <a:r>
              <a:rPr lang="el-GR" sz="2800" dirty="0" err="1" smtClean="0">
                <a:solidFill>
                  <a:schemeClr val="accent3"/>
                </a:solidFill>
                <a:latin typeface="+mj-lt"/>
              </a:rPr>
              <a:t>κοινωνικο</a:t>
            </a:r>
            <a:r>
              <a:rPr lang="el-GR" sz="2800" dirty="0" smtClean="0">
                <a:solidFill>
                  <a:schemeClr val="accent3"/>
                </a:solidFill>
                <a:latin typeface="+mj-lt"/>
              </a:rPr>
              <a:t>-πολιτισμικό πλαίσιο στο οποίο αναπτύσσεται</a:t>
            </a:r>
            <a:r>
              <a:rPr lang="en-US" sz="2800" dirty="0" smtClean="0">
                <a:solidFill>
                  <a:schemeClr val="accent3"/>
                </a:solidFill>
                <a:latin typeface="+mj-lt"/>
              </a:rPr>
              <a:t> </a:t>
            </a:r>
            <a:r>
              <a:rPr lang="el-GR" sz="2800" dirty="0" smtClean="0">
                <a:solidFill>
                  <a:schemeClr val="accent3"/>
                </a:solidFill>
                <a:latin typeface="+mj-lt"/>
              </a:rPr>
              <a:t>(Νόβα-</a:t>
            </a:r>
            <a:r>
              <a:rPr lang="el-GR" sz="2800" dirty="0" err="1" smtClean="0">
                <a:solidFill>
                  <a:schemeClr val="accent3"/>
                </a:solidFill>
                <a:latin typeface="+mj-lt"/>
              </a:rPr>
              <a:t>Καλτσούν</a:t>
            </a:r>
            <a:r>
              <a:rPr lang="el-GR" sz="2800" dirty="0" smtClean="0">
                <a:solidFill>
                  <a:schemeClr val="accent3"/>
                </a:solidFill>
                <a:latin typeface="+mj-lt"/>
              </a:rPr>
              <a:t>η, 2010:13). </a:t>
            </a:r>
          </a:p>
        </p:txBody>
      </p:sp>
      <p:sp>
        <p:nvSpPr>
          <p:cNvPr id="7" name="6 - Καμπύλο δεξιό βέλος"/>
          <p:cNvSpPr/>
          <p:nvPr/>
        </p:nvSpPr>
        <p:spPr>
          <a:xfrm>
            <a:off x="71406" y="2285992"/>
            <a:ext cx="714380" cy="1000132"/>
          </a:xfrm>
          <a:prstGeom prst="curvedRightArrow">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Right)">
                                      <p:cBhvr>
                                        <p:cTn id="7" dur="500"/>
                                        <p:tgtEl>
                                          <p:spTgt spid="7"/>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strips(downRight)">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5"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blinds(vertical)">
                                      <p:cBhvr>
                                        <p:cTn id="1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571480"/>
            <a:ext cx="9144000" cy="928686"/>
          </a:xfrm>
        </p:spPr>
        <p:txBody>
          <a:bodyPr/>
          <a:lstStyle/>
          <a:p>
            <a:pPr algn="ctr"/>
            <a:r>
              <a:rPr lang="el-GR" b="1" dirty="0" smtClean="0">
                <a:solidFill>
                  <a:schemeClr val="bg1">
                    <a:lumMod val="75000"/>
                  </a:schemeClr>
                </a:solidFill>
                <a:effectLst>
                  <a:outerShdw blurRad="38100" dist="38100" dir="2700000" algn="tl">
                    <a:srgbClr val="000000">
                      <a:alpha val="43137"/>
                    </a:srgbClr>
                  </a:outerShdw>
                </a:effectLst>
              </a:rPr>
              <a:t>ΚΟΙΝΩΝΙΟΛΟΓΙΑ</a:t>
            </a:r>
            <a:endParaRPr lang="el-GR" b="1" dirty="0">
              <a:solidFill>
                <a:schemeClr val="bg1">
                  <a:lumMod val="75000"/>
                </a:schemeClr>
              </a:solidFill>
              <a:effectLst>
                <a:outerShdw blurRad="38100" dist="38100" dir="2700000" algn="tl">
                  <a:srgbClr val="000000">
                    <a:alpha val="43137"/>
                  </a:srgbClr>
                </a:outerShdw>
              </a:effectLst>
            </a:endParaRPr>
          </a:p>
        </p:txBody>
      </p:sp>
      <p:sp>
        <p:nvSpPr>
          <p:cNvPr id="3" name="2 - TextBox"/>
          <p:cNvSpPr txBox="1"/>
          <p:nvPr/>
        </p:nvSpPr>
        <p:spPr>
          <a:xfrm>
            <a:off x="0" y="1617637"/>
            <a:ext cx="9144000" cy="523220"/>
          </a:xfrm>
          <a:prstGeom prst="rect">
            <a:avLst/>
          </a:prstGeom>
          <a:noFill/>
        </p:spPr>
        <p:txBody>
          <a:bodyPr wrap="square" rtlCol="0">
            <a:spAutoFit/>
          </a:bodyPr>
          <a:lstStyle/>
          <a:p>
            <a:pPr algn="just">
              <a:buClr>
                <a:schemeClr val="bg1">
                  <a:lumMod val="75000"/>
                </a:schemeClr>
              </a:buClr>
            </a:pPr>
            <a:r>
              <a:rPr lang="el-GR" sz="2800" i="1" dirty="0" smtClean="0">
                <a:solidFill>
                  <a:schemeClr val="accent3"/>
                </a:solidFill>
                <a:latin typeface="+mj-lt"/>
              </a:rPr>
              <a:t>Ένα παράδειγμα:</a:t>
            </a:r>
            <a:endParaRPr lang="el-GR" sz="2800" i="1" dirty="0">
              <a:solidFill>
                <a:schemeClr val="accent3"/>
              </a:solidFill>
              <a:latin typeface="+mj-lt"/>
            </a:endParaRPr>
          </a:p>
        </p:txBody>
      </p:sp>
      <p:sp>
        <p:nvSpPr>
          <p:cNvPr id="6" name="5 - TextBox"/>
          <p:cNvSpPr txBox="1"/>
          <p:nvPr/>
        </p:nvSpPr>
        <p:spPr>
          <a:xfrm>
            <a:off x="-32" y="2214554"/>
            <a:ext cx="9144032" cy="2246769"/>
          </a:xfrm>
          <a:prstGeom prst="rect">
            <a:avLst/>
          </a:prstGeom>
          <a:noFill/>
        </p:spPr>
        <p:txBody>
          <a:bodyPr wrap="square" rtlCol="0">
            <a:spAutoFit/>
          </a:bodyPr>
          <a:lstStyle/>
          <a:p>
            <a:pPr algn="just">
              <a:buClr>
                <a:schemeClr val="bg1">
                  <a:lumMod val="75000"/>
                </a:schemeClr>
              </a:buClr>
            </a:pPr>
            <a:r>
              <a:rPr lang="el-GR" sz="2800" dirty="0" smtClean="0">
                <a:solidFill>
                  <a:schemeClr val="accent3"/>
                </a:solidFill>
                <a:latin typeface="+mj-lt"/>
              </a:rPr>
              <a:t>Η βαθμολογία μίας μαθήτριας 11 ετών εκπλήσσει καθώς δεν έχει σε κανένα μάθημα βαθμολογία πάνω από 7. Σε μία εξέταση γίνεται αντιληπτό ότι το παιδί δεν μπορεί να γράψει και να διαβάσει σωστά, ενώ δεν κατορθώνει να ολοκληρώσει βασικές μαθηματικές πράξεις.</a:t>
            </a:r>
          </a:p>
        </p:txBody>
      </p:sp>
      <p:sp>
        <p:nvSpPr>
          <p:cNvPr id="10" name="9 - TextBox"/>
          <p:cNvSpPr txBox="1"/>
          <p:nvPr/>
        </p:nvSpPr>
        <p:spPr>
          <a:xfrm>
            <a:off x="357158" y="4572008"/>
            <a:ext cx="2500330" cy="523220"/>
          </a:xfrm>
          <a:prstGeom prst="rect">
            <a:avLst/>
          </a:prstGeom>
          <a:noFill/>
        </p:spPr>
        <p:txBody>
          <a:bodyPr wrap="square" rtlCol="0">
            <a:spAutoFit/>
          </a:bodyPr>
          <a:lstStyle/>
          <a:p>
            <a:pPr algn="just">
              <a:buClr>
                <a:schemeClr val="bg1">
                  <a:lumMod val="75000"/>
                </a:schemeClr>
              </a:buClr>
            </a:pPr>
            <a:r>
              <a:rPr lang="el-GR" sz="2800" dirty="0" smtClean="0">
                <a:solidFill>
                  <a:schemeClr val="accent3"/>
                </a:solidFill>
                <a:latin typeface="+mj-lt"/>
              </a:rPr>
              <a:t>Παιδαγωγική</a:t>
            </a:r>
          </a:p>
        </p:txBody>
      </p:sp>
      <p:sp>
        <p:nvSpPr>
          <p:cNvPr id="7" name="6 - TextBox"/>
          <p:cNvSpPr txBox="1"/>
          <p:nvPr/>
        </p:nvSpPr>
        <p:spPr>
          <a:xfrm>
            <a:off x="1142976" y="5929330"/>
            <a:ext cx="3000364" cy="523220"/>
          </a:xfrm>
          <a:prstGeom prst="rect">
            <a:avLst/>
          </a:prstGeom>
          <a:noFill/>
        </p:spPr>
        <p:txBody>
          <a:bodyPr wrap="square" rtlCol="0">
            <a:spAutoFit/>
          </a:bodyPr>
          <a:lstStyle/>
          <a:p>
            <a:pPr algn="just">
              <a:buClr>
                <a:schemeClr val="bg1">
                  <a:lumMod val="75000"/>
                </a:schemeClr>
              </a:buClr>
            </a:pPr>
            <a:r>
              <a:rPr lang="el-GR" sz="2800" dirty="0" smtClean="0">
                <a:solidFill>
                  <a:schemeClr val="accent3"/>
                </a:solidFill>
                <a:latin typeface="+mj-lt"/>
              </a:rPr>
              <a:t>Παιδοψυχολογία</a:t>
            </a:r>
          </a:p>
        </p:txBody>
      </p:sp>
      <p:sp>
        <p:nvSpPr>
          <p:cNvPr id="8" name="7 - TextBox"/>
          <p:cNvSpPr txBox="1"/>
          <p:nvPr/>
        </p:nvSpPr>
        <p:spPr>
          <a:xfrm>
            <a:off x="6072198" y="4975223"/>
            <a:ext cx="2786050" cy="954107"/>
          </a:xfrm>
          <a:prstGeom prst="rect">
            <a:avLst/>
          </a:prstGeom>
          <a:noFill/>
        </p:spPr>
        <p:txBody>
          <a:bodyPr wrap="square" rtlCol="0">
            <a:spAutoFit/>
          </a:bodyPr>
          <a:lstStyle/>
          <a:p>
            <a:pPr algn="ctr">
              <a:buClr>
                <a:schemeClr val="bg1">
                  <a:lumMod val="75000"/>
                </a:schemeClr>
              </a:buClr>
            </a:pPr>
            <a:r>
              <a:rPr lang="el-GR" sz="2800" dirty="0" smtClean="0">
                <a:solidFill>
                  <a:schemeClr val="accent3"/>
                </a:solidFill>
                <a:latin typeface="+mj-lt"/>
              </a:rPr>
              <a:t>Κοινωνιολογία της Εκπαίδευσης</a:t>
            </a:r>
          </a:p>
        </p:txBody>
      </p:sp>
      <p:sp>
        <p:nvSpPr>
          <p:cNvPr id="9" name="8 - TextBox"/>
          <p:cNvSpPr txBox="1"/>
          <p:nvPr/>
        </p:nvSpPr>
        <p:spPr>
          <a:xfrm>
            <a:off x="3071834" y="5072074"/>
            <a:ext cx="3000364" cy="523220"/>
          </a:xfrm>
          <a:prstGeom prst="rect">
            <a:avLst/>
          </a:prstGeom>
          <a:noFill/>
        </p:spPr>
        <p:txBody>
          <a:bodyPr wrap="square" rtlCol="0">
            <a:spAutoFit/>
          </a:bodyPr>
          <a:lstStyle/>
          <a:p>
            <a:pPr algn="just">
              <a:buClr>
                <a:schemeClr val="bg1">
                  <a:lumMod val="75000"/>
                </a:schemeClr>
              </a:buClr>
            </a:pPr>
            <a:r>
              <a:rPr lang="el-GR" sz="2800" dirty="0" smtClean="0">
                <a:solidFill>
                  <a:schemeClr val="accent3"/>
                </a:solidFill>
                <a:latin typeface="+mj-lt"/>
              </a:rPr>
              <a:t>Ειδική Αγωγή</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anim calcmode="lin" valueType="num">
                                      <p:cBhvr>
                                        <p:cTn id="8" dur="500" fill="hold"/>
                                        <p:tgtEl>
                                          <p:spTgt spid="10"/>
                                        </p:tgtEl>
                                        <p:attrNameLst>
                                          <p:attrName>style.rotation</p:attrName>
                                        </p:attrNameLst>
                                      </p:cBhvr>
                                      <p:tavLst>
                                        <p:tav tm="0">
                                          <p:val>
                                            <p:fltVal val="720"/>
                                          </p:val>
                                        </p:tav>
                                        <p:tav tm="100000">
                                          <p:val>
                                            <p:fltVal val="0"/>
                                          </p:val>
                                        </p:tav>
                                      </p:tavLst>
                                    </p:anim>
                                    <p:anim calcmode="lin" valueType="num">
                                      <p:cBhvr>
                                        <p:cTn id="9" dur="500" fill="hold"/>
                                        <p:tgtEl>
                                          <p:spTgt spid="10"/>
                                        </p:tgtEl>
                                        <p:attrNameLst>
                                          <p:attrName>ppt_h</p:attrName>
                                        </p:attrNameLst>
                                      </p:cBhvr>
                                      <p:tavLst>
                                        <p:tav tm="0">
                                          <p:val>
                                            <p:fltVal val="0"/>
                                          </p:val>
                                        </p:tav>
                                        <p:tav tm="100000">
                                          <p:val>
                                            <p:strVal val="#ppt_h"/>
                                          </p:val>
                                        </p:tav>
                                      </p:tavLst>
                                    </p:anim>
                                    <p:anim calcmode="lin" valueType="num">
                                      <p:cBhvr>
                                        <p:cTn id="10" dur="500" fill="hold"/>
                                        <p:tgtEl>
                                          <p:spTgt spid="10"/>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500"/>
                                        <p:tgtEl>
                                          <p:spTgt spid="9"/>
                                        </p:tgtEl>
                                      </p:cBhvr>
                                    </p:animEffect>
                                    <p:anim calcmode="lin" valueType="num">
                                      <p:cBhvr>
                                        <p:cTn id="16" dur="500" fill="hold"/>
                                        <p:tgtEl>
                                          <p:spTgt spid="9"/>
                                        </p:tgtEl>
                                        <p:attrNameLst>
                                          <p:attrName>style.rotation</p:attrName>
                                        </p:attrNameLst>
                                      </p:cBhvr>
                                      <p:tavLst>
                                        <p:tav tm="0">
                                          <p:val>
                                            <p:fltVal val="720"/>
                                          </p:val>
                                        </p:tav>
                                        <p:tav tm="100000">
                                          <p:val>
                                            <p:fltVal val="0"/>
                                          </p:val>
                                        </p:tav>
                                      </p:tavLst>
                                    </p:anim>
                                    <p:anim calcmode="lin" valueType="num">
                                      <p:cBhvr>
                                        <p:cTn id="17" dur="500" fill="hold"/>
                                        <p:tgtEl>
                                          <p:spTgt spid="9"/>
                                        </p:tgtEl>
                                        <p:attrNameLst>
                                          <p:attrName>ppt_h</p:attrName>
                                        </p:attrNameLst>
                                      </p:cBhvr>
                                      <p:tavLst>
                                        <p:tav tm="0">
                                          <p:val>
                                            <p:fltVal val="0"/>
                                          </p:val>
                                        </p:tav>
                                        <p:tav tm="100000">
                                          <p:val>
                                            <p:strVal val="#ppt_h"/>
                                          </p:val>
                                        </p:tav>
                                      </p:tavLst>
                                    </p:anim>
                                    <p:anim calcmode="lin" valueType="num">
                                      <p:cBhvr>
                                        <p:cTn id="18" dur="500" fill="hold"/>
                                        <p:tgtEl>
                                          <p:spTgt spid="9"/>
                                        </p:tgtEl>
                                        <p:attrNameLst>
                                          <p:attrName>ppt_w</p:attrName>
                                        </p:attrNameLst>
                                      </p:cBhvr>
                                      <p:tavLst>
                                        <p:tav tm="0">
                                          <p:val>
                                            <p:fltVal val="0"/>
                                          </p:val>
                                        </p:tav>
                                        <p:tav tm="100000">
                                          <p:val>
                                            <p:strVal val="#ppt_w"/>
                                          </p:val>
                                        </p:tav>
                                      </p:tavLst>
                                    </p:anim>
                                  </p:childTnLst>
                                </p:cTn>
                              </p:par>
                            </p:childTnLst>
                          </p:cTn>
                        </p:par>
                      </p:childTnLst>
                    </p:cTn>
                  </p:par>
                  <p:par>
                    <p:cTn id="19" fill="hold">
                      <p:stCondLst>
                        <p:cond delay="indefinite"/>
                      </p:stCondLst>
                      <p:childTnLst>
                        <p:par>
                          <p:cTn id="20" fill="hold">
                            <p:stCondLst>
                              <p:cond delay="0"/>
                            </p:stCondLst>
                            <p:childTnLst>
                              <p:par>
                                <p:cTn id="21" presetID="35"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500"/>
                                        <p:tgtEl>
                                          <p:spTgt spid="7"/>
                                        </p:tgtEl>
                                      </p:cBhvr>
                                    </p:animEffect>
                                    <p:anim calcmode="lin" valueType="num">
                                      <p:cBhvr>
                                        <p:cTn id="24" dur="500" fill="hold"/>
                                        <p:tgtEl>
                                          <p:spTgt spid="7"/>
                                        </p:tgtEl>
                                        <p:attrNameLst>
                                          <p:attrName>style.rotation</p:attrName>
                                        </p:attrNameLst>
                                      </p:cBhvr>
                                      <p:tavLst>
                                        <p:tav tm="0">
                                          <p:val>
                                            <p:fltVal val="720"/>
                                          </p:val>
                                        </p:tav>
                                        <p:tav tm="100000">
                                          <p:val>
                                            <p:fltVal val="0"/>
                                          </p:val>
                                        </p:tav>
                                      </p:tavLst>
                                    </p:anim>
                                    <p:anim calcmode="lin" valueType="num">
                                      <p:cBhvr>
                                        <p:cTn id="25" dur="500" fill="hold"/>
                                        <p:tgtEl>
                                          <p:spTgt spid="7"/>
                                        </p:tgtEl>
                                        <p:attrNameLst>
                                          <p:attrName>ppt_h</p:attrName>
                                        </p:attrNameLst>
                                      </p:cBhvr>
                                      <p:tavLst>
                                        <p:tav tm="0">
                                          <p:val>
                                            <p:fltVal val="0"/>
                                          </p:val>
                                        </p:tav>
                                        <p:tav tm="100000">
                                          <p:val>
                                            <p:strVal val="#ppt_h"/>
                                          </p:val>
                                        </p:tav>
                                      </p:tavLst>
                                    </p:anim>
                                    <p:anim calcmode="lin" valueType="num">
                                      <p:cBhvr>
                                        <p:cTn id="26" dur="500" fill="hold"/>
                                        <p:tgtEl>
                                          <p:spTgt spid="7"/>
                                        </p:tgtEl>
                                        <p:attrNameLst>
                                          <p:attrName>ppt_w</p:attrName>
                                        </p:attrNameLst>
                                      </p:cBhvr>
                                      <p:tavLst>
                                        <p:tav tm="0">
                                          <p:val>
                                            <p:fltVal val="0"/>
                                          </p:val>
                                        </p:tav>
                                        <p:tav tm="100000">
                                          <p:val>
                                            <p:strVal val="#ppt_w"/>
                                          </p:val>
                                        </p:tav>
                                      </p:tavLst>
                                    </p:anim>
                                  </p:childTnLst>
                                </p:cTn>
                              </p:par>
                            </p:childTnLst>
                          </p:cTn>
                        </p:par>
                      </p:childTnLst>
                    </p:cTn>
                  </p:par>
                  <p:par>
                    <p:cTn id="27" fill="hold">
                      <p:stCondLst>
                        <p:cond delay="indefinite"/>
                      </p:stCondLst>
                      <p:childTnLst>
                        <p:par>
                          <p:cTn id="28" fill="hold">
                            <p:stCondLst>
                              <p:cond delay="0"/>
                            </p:stCondLst>
                            <p:childTnLst>
                              <p:par>
                                <p:cTn id="29" presetID="35"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fade">
                                      <p:cBhvr>
                                        <p:cTn id="31" dur="2000"/>
                                        <p:tgtEl>
                                          <p:spTgt spid="8"/>
                                        </p:tgtEl>
                                      </p:cBhvr>
                                    </p:animEffect>
                                    <p:anim calcmode="lin" valueType="num">
                                      <p:cBhvr>
                                        <p:cTn id="32" dur="2000" fill="hold"/>
                                        <p:tgtEl>
                                          <p:spTgt spid="8"/>
                                        </p:tgtEl>
                                        <p:attrNameLst>
                                          <p:attrName>style.rotation</p:attrName>
                                        </p:attrNameLst>
                                      </p:cBhvr>
                                      <p:tavLst>
                                        <p:tav tm="0">
                                          <p:val>
                                            <p:fltVal val="720"/>
                                          </p:val>
                                        </p:tav>
                                        <p:tav tm="100000">
                                          <p:val>
                                            <p:fltVal val="0"/>
                                          </p:val>
                                        </p:tav>
                                      </p:tavLst>
                                    </p:anim>
                                    <p:anim calcmode="lin" valueType="num">
                                      <p:cBhvr>
                                        <p:cTn id="33" dur="2000" fill="hold"/>
                                        <p:tgtEl>
                                          <p:spTgt spid="8"/>
                                        </p:tgtEl>
                                        <p:attrNameLst>
                                          <p:attrName>ppt_h</p:attrName>
                                        </p:attrNameLst>
                                      </p:cBhvr>
                                      <p:tavLst>
                                        <p:tav tm="0">
                                          <p:val>
                                            <p:fltVal val="0"/>
                                          </p:val>
                                        </p:tav>
                                        <p:tav tm="100000">
                                          <p:val>
                                            <p:strVal val="#ppt_h"/>
                                          </p:val>
                                        </p:tav>
                                      </p:tavLst>
                                    </p:anim>
                                    <p:anim calcmode="lin" valueType="num">
                                      <p:cBhvr>
                                        <p:cTn id="34" dur="2000" fill="hold"/>
                                        <p:tgtEl>
                                          <p:spTgt spid="8"/>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7" grpId="0"/>
      <p:bldP spid="8"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txBox="1">
            <a:spLocks/>
          </p:cNvSpPr>
          <p:nvPr/>
        </p:nvSpPr>
        <p:spPr>
          <a:xfrm>
            <a:off x="0" y="571480"/>
            <a:ext cx="9144000" cy="928686"/>
          </a:xfrm>
          <a:prstGeom prst="rect">
            <a:avLst/>
          </a:prstGeom>
        </p:spPr>
        <p:txBody>
          <a:bodyPr>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5000" b="1" i="0" u="none" strike="noStrike" kern="1200" cap="none" spc="0" normalizeH="0" baseline="0" noProof="0" dirty="0" smtClean="0">
                <a:ln>
                  <a:noFill/>
                </a:ln>
                <a:solidFill>
                  <a:schemeClr val="bg1">
                    <a:lumMod val="75000"/>
                  </a:schemeClr>
                </a:solidFill>
                <a:effectLst>
                  <a:outerShdw blurRad="38100" dist="38100" dir="2700000" algn="tl">
                    <a:srgbClr val="000000">
                      <a:alpha val="43137"/>
                    </a:srgbClr>
                  </a:outerShdw>
                </a:effectLst>
                <a:uLnTx/>
                <a:uFillTx/>
                <a:latin typeface="+mj-lt"/>
                <a:ea typeface="+mj-ea"/>
                <a:cs typeface="+mj-cs"/>
              </a:rPr>
              <a:t>ΚΟΙΝΩΝΙΟΛΟΓΙΑ</a:t>
            </a:r>
            <a:r>
              <a:rPr kumimoji="0" lang="en-US" sz="5000" b="1" i="0" u="none" strike="noStrike" kern="1200" cap="none" spc="0" normalizeH="0" baseline="0" noProof="0" dirty="0" smtClean="0">
                <a:ln>
                  <a:noFill/>
                </a:ln>
                <a:solidFill>
                  <a:schemeClr val="bg1">
                    <a:lumMod val="75000"/>
                  </a:schemeClr>
                </a:solidFill>
                <a:effectLst>
                  <a:outerShdw blurRad="38100" dist="38100" dir="2700000" algn="tl">
                    <a:srgbClr val="000000">
                      <a:alpha val="43137"/>
                    </a:srgbClr>
                  </a:outerShdw>
                </a:effectLst>
                <a:uLnTx/>
                <a:uFillTx/>
                <a:latin typeface="+mj-lt"/>
                <a:ea typeface="+mj-ea"/>
                <a:cs typeface="+mj-cs"/>
              </a:rPr>
              <a:t> </a:t>
            </a:r>
            <a:r>
              <a:rPr kumimoji="0" lang="el-GR" sz="5000" b="1" i="0" u="none" strike="noStrike" kern="1200" cap="none" spc="0" normalizeH="0" baseline="0" noProof="0" dirty="0" smtClean="0">
                <a:ln>
                  <a:noFill/>
                </a:ln>
                <a:solidFill>
                  <a:schemeClr val="bg1">
                    <a:lumMod val="75000"/>
                  </a:schemeClr>
                </a:solidFill>
                <a:effectLst>
                  <a:outerShdw blurRad="38100" dist="38100" dir="2700000" algn="tl">
                    <a:srgbClr val="000000">
                      <a:alpha val="43137"/>
                    </a:srgbClr>
                  </a:outerShdw>
                </a:effectLst>
                <a:uLnTx/>
                <a:uFillTx/>
                <a:latin typeface="+mj-lt"/>
                <a:ea typeface="+mj-ea"/>
                <a:cs typeface="+mj-cs"/>
              </a:rPr>
              <a:t>ΤΗΣ ΕΚΠΑΙΔΕΥΣΗΣ</a:t>
            </a:r>
            <a:endParaRPr kumimoji="0" lang="el-GR" sz="5000" b="1" i="0" u="none" strike="noStrike" kern="1200" cap="none" spc="0" normalizeH="0" baseline="0" noProof="0" dirty="0">
              <a:ln>
                <a:noFill/>
              </a:ln>
              <a:solidFill>
                <a:schemeClr val="bg1">
                  <a:lumMod val="75000"/>
                </a:schemeClr>
              </a:solidFill>
              <a:effectLst>
                <a:outerShdw blurRad="38100" dist="38100" dir="2700000" algn="tl">
                  <a:srgbClr val="000000">
                    <a:alpha val="43137"/>
                  </a:srgbClr>
                </a:outerShdw>
              </a:effectLst>
              <a:uLnTx/>
              <a:uFillTx/>
              <a:latin typeface="+mj-lt"/>
              <a:ea typeface="+mj-ea"/>
              <a:cs typeface="+mj-cs"/>
            </a:endParaRPr>
          </a:p>
        </p:txBody>
      </p:sp>
      <p:sp>
        <p:nvSpPr>
          <p:cNvPr id="4" name="3 - TextBox"/>
          <p:cNvSpPr txBox="1"/>
          <p:nvPr/>
        </p:nvSpPr>
        <p:spPr>
          <a:xfrm>
            <a:off x="0" y="1428736"/>
            <a:ext cx="9144032" cy="523220"/>
          </a:xfrm>
          <a:prstGeom prst="rect">
            <a:avLst/>
          </a:prstGeom>
          <a:noFill/>
        </p:spPr>
        <p:txBody>
          <a:bodyPr wrap="square" rtlCol="0">
            <a:spAutoFit/>
          </a:bodyPr>
          <a:lstStyle/>
          <a:p>
            <a:pPr algn="just">
              <a:buClr>
                <a:schemeClr val="bg1">
                  <a:lumMod val="75000"/>
                </a:schemeClr>
              </a:buClr>
            </a:pPr>
            <a:r>
              <a:rPr lang="el-GR" sz="2800" i="1" dirty="0" smtClean="0">
                <a:solidFill>
                  <a:schemeClr val="accent3"/>
                </a:solidFill>
                <a:latin typeface="+mj-lt"/>
              </a:rPr>
              <a:t>Διευκρίνιση όρων: </a:t>
            </a:r>
          </a:p>
        </p:txBody>
      </p:sp>
      <p:sp>
        <p:nvSpPr>
          <p:cNvPr id="5" name="4 - TextBox"/>
          <p:cNvSpPr txBox="1"/>
          <p:nvPr/>
        </p:nvSpPr>
        <p:spPr>
          <a:xfrm>
            <a:off x="71406" y="1928802"/>
            <a:ext cx="2786050" cy="523220"/>
          </a:xfrm>
          <a:prstGeom prst="rect">
            <a:avLst/>
          </a:prstGeom>
          <a:noFill/>
        </p:spPr>
        <p:txBody>
          <a:bodyPr wrap="square" rtlCol="0">
            <a:spAutoFit/>
          </a:bodyPr>
          <a:lstStyle/>
          <a:p>
            <a:pPr algn="just">
              <a:buClr>
                <a:schemeClr val="bg1">
                  <a:lumMod val="75000"/>
                </a:schemeClr>
              </a:buClr>
              <a:buFont typeface="Wingdings" pitchFamily="2" charset="2"/>
              <a:buChar char="ü"/>
            </a:pPr>
            <a:r>
              <a:rPr lang="el-GR" sz="2800" dirty="0" smtClean="0">
                <a:solidFill>
                  <a:schemeClr val="accent3"/>
                </a:solidFill>
                <a:latin typeface="+mj-lt"/>
              </a:rPr>
              <a:t> Εκπαίδευση </a:t>
            </a:r>
          </a:p>
        </p:txBody>
      </p:sp>
      <p:sp>
        <p:nvSpPr>
          <p:cNvPr id="6" name="5 - TextBox"/>
          <p:cNvSpPr txBox="1"/>
          <p:nvPr/>
        </p:nvSpPr>
        <p:spPr>
          <a:xfrm>
            <a:off x="71438" y="2428868"/>
            <a:ext cx="2214546" cy="523220"/>
          </a:xfrm>
          <a:prstGeom prst="rect">
            <a:avLst/>
          </a:prstGeom>
          <a:noFill/>
        </p:spPr>
        <p:txBody>
          <a:bodyPr wrap="square" rtlCol="0">
            <a:spAutoFit/>
          </a:bodyPr>
          <a:lstStyle/>
          <a:p>
            <a:pPr algn="just">
              <a:buClr>
                <a:schemeClr val="bg1">
                  <a:lumMod val="75000"/>
                </a:schemeClr>
              </a:buClr>
              <a:buFont typeface="Wingdings" pitchFamily="2" charset="2"/>
              <a:buChar char="ü"/>
            </a:pPr>
            <a:r>
              <a:rPr lang="el-GR" sz="2800" dirty="0" smtClean="0">
                <a:solidFill>
                  <a:schemeClr val="accent3"/>
                </a:solidFill>
                <a:latin typeface="+mj-lt"/>
              </a:rPr>
              <a:t> Κατάρτιση</a:t>
            </a:r>
          </a:p>
        </p:txBody>
      </p:sp>
      <p:sp>
        <p:nvSpPr>
          <p:cNvPr id="7" name="6 - TextBox"/>
          <p:cNvSpPr txBox="1"/>
          <p:nvPr/>
        </p:nvSpPr>
        <p:spPr>
          <a:xfrm>
            <a:off x="2857488" y="1928802"/>
            <a:ext cx="2214546" cy="523220"/>
          </a:xfrm>
          <a:prstGeom prst="rect">
            <a:avLst/>
          </a:prstGeom>
          <a:noFill/>
        </p:spPr>
        <p:txBody>
          <a:bodyPr wrap="square" rtlCol="0">
            <a:spAutoFit/>
          </a:bodyPr>
          <a:lstStyle/>
          <a:p>
            <a:pPr algn="just">
              <a:buClr>
                <a:schemeClr val="bg1">
                  <a:lumMod val="75000"/>
                </a:schemeClr>
              </a:buClr>
              <a:buFont typeface="Wingdings" pitchFamily="2" charset="2"/>
              <a:buChar char="ü"/>
            </a:pPr>
            <a:r>
              <a:rPr lang="el-GR" sz="2800" dirty="0" smtClean="0">
                <a:solidFill>
                  <a:schemeClr val="accent3"/>
                </a:solidFill>
                <a:latin typeface="+mj-lt"/>
              </a:rPr>
              <a:t> Παιδεία </a:t>
            </a:r>
          </a:p>
        </p:txBody>
      </p:sp>
      <p:sp>
        <p:nvSpPr>
          <p:cNvPr id="8" name="7 - TextBox"/>
          <p:cNvSpPr txBox="1"/>
          <p:nvPr/>
        </p:nvSpPr>
        <p:spPr>
          <a:xfrm>
            <a:off x="2857520" y="2428868"/>
            <a:ext cx="2214546" cy="523220"/>
          </a:xfrm>
          <a:prstGeom prst="rect">
            <a:avLst/>
          </a:prstGeom>
          <a:noFill/>
        </p:spPr>
        <p:txBody>
          <a:bodyPr wrap="square" rtlCol="0">
            <a:spAutoFit/>
          </a:bodyPr>
          <a:lstStyle/>
          <a:p>
            <a:pPr algn="just">
              <a:buClr>
                <a:schemeClr val="bg1">
                  <a:lumMod val="75000"/>
                </a:schemeClr>
              </a:buClr>
              <a:buFont typeface="Wingdings" pitchFamily="2" charset="2"/>
              <a:buChar char="ü"/>
            </a:pPr>
            <a:r>
              <a:rPr lang="el-GR" sz="2800" dirty="0" smtClean="0">
                <a:solidFill>
                  <a:schemeClr val="accent3"/>
                </a:solidFill>
                <a:latin typeface="+mj-lt"/>
              </a:rPr>
              <a:t> Αγωγή </a:t>
            </a:r>
          </a:p>
        </p:txBody>
      </p:sp>
      <p:sp>
        <p:nvSpPr>
          <p:cNvPr id="9" name="8 - TextBox"/>
          <p:cNvSpPr txBox="1"/>
          <p:nvPr/>
        </p:nvSpPr>
        <p:spPr>
          <a:xfrm>
            <a:off x="5143504" y="2143116"/>
            <a:ext cx="3571868" cy="523220"/>
          </a:xfrm>
          <a:prstGeom prst="rect">
            <a:avLst/>
          </a:prstGeom>
          <a:noFill/>
        </p:spPr>
        <p:txBody>
          <a:bodyPr wrap="square" rtlCol="0">
            <a:spAutoFit/>
          </a:bodyPr>
          <a:lstStyle/>
          <a:p>
            <a:pPr algn="just">
              <a:buClr>
                <a:schemeClr val="bg1">
                  <a:lumMod val="75000"/>
                </a:schemeClr>
              </a:buClr>
              <a:buFont typeface="Wingdings" pitchFamily="2" charset="2"/>
              <a:buChar char="ü"/>
            </a:pPr>
            <a:r>
              <a:rPr lang="el-GR" sz="2800" dirty="0" smtClean="0">
                <a:solidFill>
                  <a:schemeClr val="accent3"/>
                </a:solidFill>
                <a:latin typeface="+mj-lt"/>
              </a:rPr>
              <a:t> Κοινωνικοποίηση </a:t>
            </a:r>
          </a:p>
        </p:txBody>
      </p:sp>
      <p:sp>
        <p:nvSpPr>
          <p:cNvPr id="11" name="10 - TextBox"/>
          <p:cNvSpPr txBox="1"/>
          <p:nvPr/>
        </p:nvSpPr>
        <p:spPr>
          <a:xfrm>
            <a:off x="0" y="2928934"/>
            <a:ext cx="1071538" cy="523220"/>
          </a:xfrm>
          <a:prstGeom prst="rect">
            <a:avLst/>
          </a:prstGeom>
          <a:noFill/>
        </p:spPr>
        <p:txBody>
          <a:bodyPr wrap="square" rtlCol="0">
            <a:spAutoFit/>
          </a:bodyPr>
          <a:lstStyle/>
          <a:p>
            <a:pPr algn="just">
              <a:buClr>
                <a:schemeClr val="bg1">
                  <a:lumMod val="75000"/>
                </a:schemeClr>
              </a:buClr>
            </a:pPr>
            <a:r>
              <a:rPr lang="el-GR" sz="2800" dirty="0" smtClean="0">
                <a:solidFill>
                  <a:schemeClr val="accent3"/>
                </a:solidFill>
                <a:latin typeface="+mj-lt"/>
              </a:rPr>
              <a:t>1960 </a:t>
            </a:r>
            <a:endParaRPr lang="el-GR" sz="2800" dirty="0">
              <a:solidFill>
                <a:schemeClr val="accent3"/>
              </a:solidFill>
              <a:latin typeface="+mj-lt"/>
            </a:endParaRPr>
          </a:p>
        </p:txBody>
      </p:sp>
      <p:sp>
        <p:nvSpPr>
          <p:cNvPr id="12" name="11 - Δεξιό βέλος"/>
          <p:cNvSpPr/>
          <p:nvPr/>
        </p:nvSpPr>
        <p:spPr>
          <a:xfrm>
            <a:off x="1071538" y="3071810"/>
            <a:ext cx="357190" cy="285752"/>
          </a:xfrm>
          <a:prstGeom prst="rightArrow">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3" name="12 - TextBox"/>
          <p:cNvSpPr txBox="1"/>
          <p:nvPr/>
        </p:nvSpPr>
        <p:spPr>
          <a:xfrm>
            <a:off x="1500198" y="2928934"/>
            <a:ext cx="7643802" cy="1815882"/>
          </a:xfrm>
          <a:prstGeom prst="rect">
            <a:avLst/>
          </a:prstGeom>
          <a:noFill/>
        </p:spPr>
        <p:txBody>
          <a:bodyPr wrap="square" rtlCol="0">
            <a:spAutoFit/>
          </a:bodyPr>
          <a:lstStyle/>
          <a:p>
            <a:pPr algn="just">
              <a:buClr>
                <a:schemeClr val="bg1">
                  <a:lumMod val="75000"/>
                </a:schemeClr>
              </a:buClr>
            </a:pPr>
            <a:r>
              <a:rPr lang="el-GR" sz="2800" dirty="0" smtClean="0">
                <a:solidFill>
                  <a:schemeClr val="accent3"/>
                </a:solidFill>
                <a:latin typeface="+mj-lt"/>
              </a:rPr>
              <a:t>Αναδεικνύεται το θεμελιακό για την </a:t>
            </a:r>
            <a:r>
              <a:rPr lang="el-GR" sz="2800" dirty="0" err="1" smtClean="0">
                <a:solidFill>
                  <a:schemeClr val="accent3"/>
                </a:solidFill>
                <a:latin typeface="+mj-lt"/>
              </a:rPr>
              <a:t>Κ.τ.Ε</a:t>
            </a:r>
            <a:r>
              <a:rPr lang="el-GR" sz="2800" dirty="0" smtClean="0">
                <a:solidFill>
                  <a:schemeClr val="accent3"/>
                </a:solidFill>
                <a:latin typeface="+mj-lt"/>
              </a:rPr>
              <a:t>. ζήτημα των κοινωνικών ανισοτήτων στην εκπαίδευση και ενισχύεται η ιδεολογία της ισότητας των ευκαιριών μετά την ίδρυση του </a:t>
            </a:r>
            <a:r>
              <a:rPr lang="el-GR" sz="2800" dirty="0" smtClean="0">
                <a:solidFill>
                  <a:schemeClr val="accent3"/>
                </a:solidFill>
                <a:latin typeface="+mj-lt"/>
              </a:rPr>
              <a:t>Ο</a:t>
            </a:r>
            <a:r>
              <a:rPr lang="en-US" sz="2800" smtClean="0">
                <a:solidFill>
                  <a:schemeClr val="accent3"/>
                </a:solidFill>
                <a:latin typeface="+mj-lt"/>
              </a:rPr>
              <a:t>O</a:t>
            </a:r>
            <a:r>
              <a:rPr lang="el-GR" sz="2800" smtClean="0">
                <a:solidFill>
                  <a:schemeClr val="accent3"/>
                </a:solidFill>
                <a:latin typeface="+mj-lt"/>
              </a:rPr>
              <a:t>ΣΑ </a:t>
            </a:r>
            <a:r>
              <a:rPr lang="el-GR" sz="2800" dirty="0" smtClean="0">
                <a:solidFill>
                  <a:schemeClr val="accent3"/>
                </a:solidFill>
                <a:latin typeface="+mj-lt"/>
              </a:rPr>
              <a:t>(Μυλωνάς, 1998).  </a:t>
            </a:r>
            <a:endParaRPr lang="el-GR" sz="2800" dirty="0">
              <a:solidFill>
                <a:schemeClr val="accent3"/>
              </a:solidFill>
              <a:latin typeface="+mj-lt"/>
            </a:endParaRPr>
          </a:p>
        </p:txBody>
      </p:sp>
      <p:sp>
        <p:nvSpPr>
          <p:cNvPr id="14" name="13 - TextBox"/>
          <p:cNvSpPr txBox="1"/>
          <p:nvPr/>
        </p:nvSpPr>
        <p:spPr>
          <a:xfrm>
            <a:off x="0" y="4786322"/>
            <a:ext cx="9144032" cy="523220"/>
          </a:xfrm>
          <a:prstGeom prst="rect">
            <a:avLst/>
          </a:prstGeom>
          <a:noFill/>
        </p:spPr>
        <p:txBody>
          <a:bodyPr wrap="square" rtlCol="0">
            <a:spAutoFit/>
          </a:bodyPr>
          <a:lstStyle/>
          <a:p>
            <a:pPr algn="just">
              <a:buClr>
                <a:schemeClr val="bg1">
                  <a:lumMod val="75000"/>
                </a:schemeClr>
              </a:buClr>
            </a:pPr>
            <a:r>
              <a:rPr lang="el-GR" sz="2800" dirty="0" smtClean="0">
                <a:solidFill>
                  <a:schemeClr val="accent3"/>
                </a:solidFill>
                <a:latin typeface="+mj-lt"/>
              </a:rPr>
              <a:t>Ντετερμινισμός των δομών</a:t>
            </a:r>
          </a:p>
        </p:txBody>
      </p:sp>
      <p:sp>
        <p:nvSpPr>
          <p:cNvPr id="15" name="14 - TextBox"/>
          <p:cNvSpPr txBox="1"/>
          <p:nvPr/>
        </p:nvSpPr>
        <p:spPr>
          <a:xfrm>
            <a:off x="4500562" y="4786322"/>
            <a:ext cx="4643438" cy="954107"/>
          </a:xfrm>
          <a:prstGeom prst="rect">
            <a:avLst/>
          </a:prstGeom>
          <a:noFill/>
        </p:spPr>
        <p:txBody>
          <a:bodyPr wrap="square" rtlCol="0">
            <a:spAutoFit/>
          </a:bodyPr>
          <a:lstStyle/>
          <a:p>
            <a:pPr algn="just">
              <a:buClr>
                <a:schemeClr val="bg1">
                  <a:lumMod val="75000"/>
                </a:schemeClr>
              </a:buClr>
            </a:pPr>
            <a:r>
              <a:rPr lang="el-GR" sz="2800" dirty="0" smtClean="0">
                <a:solidFill>
                  <a:schemeClr val="accent3"/>
                </a:solidFill>
                <a:latin typeface="+mj-lt"/>
              </a:rPr>
              <a:t>«Νέα Κοινωνιολογία της Εκπαίδευσης»</a:t>
            </a:r>
          </a:p>
        </p:txBody>
      </p:sp>
      <p:sp>
        <p:nvSpPr>
          <p:cNvPr id="16" name="15 - Δεξιό βέλος"/>
          <p:cNvSpPr/>
          <p:nvPr/>
        </p:nvSpPr>
        <p:spPr>
          <a:xfrm>
            <a:off x="4214810" y="4929198"/>
            <a:ext cx="357190" cy="285752"/>
          </a:xfrm>
          <a:prstGeom prst="rightArrow">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7" name="16 - Καμπύλο δεξιό βέλος"/>
          <p:cNvSpPr/>
          <p:nvPr/>
        </p:nvSpPr>
        <p:spPr>
          <a:xfrm>
            <a:off x="3714744" y="5429264"/>
            <a:ext cx="714380" cy="1000132"/>
          </a:xfrm>
          <a:prstGeom prst="curvedRightArrow">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18" name="17 - TextBox"/>
          <p:cNvSpPr txBox="1"/>
          <p:nvPr/>
        </p:nvSpPr>
        <p:spPr>
          <a:xfrm>
            <a:off x="4500562" y="5977614"/>
            <a:ext cx="4643438" cy="523220"/>
          </a:xfrm>
          <a:prstGeom prst="rect">
            <a:avLst/>
          </a:prstGeom>
          <a:noFill/>
        </p:spPr>
        <p:txBody>
          <a:bodyPr wrap="square" rtlCol="0">
            <a:spAutoFit/>
          </a:bodyPr>
          <a:lstStyle/>
          <a:p>
            <a:pPr algn="just">
              <a:buClr>
                <a:schemeClr val="bg1">
                  <a:lumMod val="75000"/>
                </a:schemeClr>
              </a:buClr>
            </a:pPr>
            <a:r>
              <a:rPr lang="el-GR" sz="2800" dirty="0" smtClean="0">
                <a:solidFill>
                  <a:schemeClr val="accent3"/>
                </a:solidFill>
                <a:latin typeface="+mj-lt"/>
              </a:rPr>
              <a:t>Κοινωνιολογία του Σχολείου</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strips(downRight)">
                                      <p:cBhvr>
                                        <p:cTn id="32" dur="500"/>
                                        <p:tgtEl>
                                          <p:spTgt spid="11"/>
                                        </p:tgtEl>
                                      </p:cBhvr>
                                    </p:animEffect>
                                  </p:childTnLst>
                                </p:cTn>
                              </p:par>
                              <p:par>
                                <p:cTn id="33" presetID="18" presetClass="entr" presetSubtype="6" fill="hold" grpId="0" nodeType="with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strips(downRight)">
                                      <p:cBhvr>
                                        <p:cTn id="35" dur="500"/>
                                        <p:tgtEl>
                                          <p:spTgt spid="12"/>
                                        </p:tgtEl>
                                      </p:cBhvr>
                                    </p:animEffect>
                                  </p:childTnLst>
                                </p:cTn>
                              </p:par>
                              <p:par>
                                <p:cTn id="36" presetID="18" presetClass="entr" presetSubtype="6" fill="hold" grpId="0" nodeType="with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strips(downRight)">
                                      <p:cBhvr>
                                        <p:cTn id="38" dur="500"/>
                                        <p:tgtEl>
                                          <p:spTgt spid="13"/>
                                        </p:tgtEl>
                                      </p:cBhvr>
                                    </p:animEffect>
                                  </p:childTnLst>
                                </p:cTn>
                              </p:par>
                            </p:childTnLst>
                          </p:cTn>
                        </p:par>
                      </p:childTnLst>
                    </p:cTn>
                  </p:par>
                  <p:par>
                    <p:cTn id="39" fill="hold">
                      <p:stCondLst>
                        <p:cond delay="indefinite"/>
                      </p:stCondLst>
                      <p:childTnLst>
                        <p:par>
                          <p:cTn id="40" fill="hold">
                            <p:stCondLst>
                              <p:cond delay="0"/>
                            </p:stCondLst>
                            <p:childTnLst>
                              <p:par>
                                <p:cTn id="41" presetID="18" presetClass="entr" presetSubtype="6"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strips(downRight)">
                                      <p:cBhvr>
                                        <p:cTn id="43" dur="500"/>
                                        <p:tgtEl>
                                          <p:spTgt spid="14"/>
                                        </p:tgtEl>
                                      </p:cBhvr>
                                    </p:animEffect>
                                  </p:childTnLst>
                                </p:cTn>
                              </p:par>
                            </p:childTnLst>
                          </p:cTn>
                        </p:par>
                      </p:childTnLst>
                    </p:cTn>
                  </p:par>
                  <p:par>
                    <p:cTn id="44" fill="hold">
                      <p:stCondLst>
                        <p:cond delay="indefinite"/>
                      </p:stCondLst>
                      <p:childTnLst>
                        <p:par>
                          <p:cTn id="45" fill="hold">
                            <p:stCondLst>
                              <p:cond delay="0"/>
                            </p:stCondLst>
                            <p:childTnLst>
                              <p:par>
                                <p:cTn id="46" presetID="18" presetClass="entr" presetSubtype="6" fill="hold" grpId="0" nodeType="clickEffect">
                                  <p:stCondLst>
                                    <p:cond delay="0"/>
                                  </p:stCondLst>
                                  <p:childTnLst>
                                    <p:set>
                                      <p:cBhvr>
                                        <p:cTn id="47" dur="1" fill="hold">
                                          <p:stCondLst>
                                            <p:cond delay="0"/>
                                          </p:stCondLst>
                                        </p:cTn>
                                        <p:tgtEl>
                                          <p:spTgt spid="16"/>
                                        </p:tgtEl>
                                        <p:attrNameLst>
                                          <p:attrName>style.visibility</p:attrName>
                                        </p:attrNameLst>
                                      </p:cBhvr>
                                      <p:to>
                                        <p:strVal val="visible"/>
                                      </p:to>
                                    </p:set>
                                    <p:animEffect transition="in" filter="strips(downRight)">
                                      <p:cBhvr>
                                        <p:cTn id="48" dur="500"/>
                                        <p:tgtEl>
                                          <p:spTgt spid="16"/>
                                        </p:tgtEl>
                                      </p:cBhvr>
                                    </p:animEffect>
                                  </p:childTnLst>
                                </p:cTn>
                              </p:par>
                              <p:par>
                                <p:cTn id="49" presetID="18" presetClass="entr" presetSubtype="6" fill="hold" grpId="0" nodeType="with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strips(downRight)">
                                      <p:cBhvr>
                                        <p:cTn id="51" dur="500"/>
                                        <p:tgtEl>
                                          <p:spTgt spid="15"/>
                                        </p:tgtEl>
                                      </p:cBhvr>
                                    </p:animEffect>
                                  </p:childTnLst>
                                </p:cTn>
                              </p:par>
                            </p:childTnLst>
                          </p:cTn>
                        </p:par>
                      </p:childTnLst>
                    </p:cTn>
                  </p:par>
                  <p:par>
                    <p:cTn id="52" fill="hold">
                      <p:stCondLst>
                        <p:cond delay="indefinite"/>
                      </p:stCondLst>
                      <p:childTnLst>
                        <p:par>
                          <p:cTn id="53" fill="hold">
                            <p:stCondLst>
                              <p:cond delay="0"/>
                            </p:stCondLst>
                            <p:childTnLst>
                              <p:par>
                                <p:cTn id="54" presetID="18" presetClass="entr" presetSubtype="6" fill="hold" grpId="0" nodeType="clickEffect">
                                  <p:stCondLst>
                                    <p:cond delay="0"/>
                                  </p:stCondLst>
                                  <p:childTnLst>
                                    <p:set>
                                      <p:cBhvr>
                                        <p:cTn id="55" dur="1" fill="hold">
                                          <p:stCondLst>
                                            <p:cond delay="0"/>
                                          </p:stCondLst>
                                        </p:cTn>
                                        <p:tgtEl>
                                          <p:spTgt spid="17"/>
                                        </p:tgtEl>
                                        <p:attrNameLst>
                                          <p:attrName>style.visibility</p:attrName>
                                        </p:attrNameLst>
                                      </p:cBhvr>
                                      <p:to>
                                        <p:strVal val="visible"/>
                                      </p:to>
                                    </p:set>
                                    <p:animEffect transition="in" filter="strips(downRight)">
                                      <p:cBhvr>
                                        <p:cTn id="56" dur="500"/>
                                        <p:tgtEl>
                                          <p:spTgt spid="17"/>
                                        </p:tgtEl>
                                      </p:cBhvr>
                                    </p:animEffect>
                                  </p:childTnLst>
                                </p:cTn>
                              </p:par>
                              <p:par>
                                <p:cTn id="57" presetID="18" presetClass="entr" presetSubtype="6" fill="hold" grpId="0" nodeType="withEffect">
                                  <p:stCondLst>
                                    <p:cond delay="0"/>
                                  </p:stCondLst>
                                  <p:childTnLst>
                                    <p:set>
                                      <p:cBhvr>
                                        <p:cTn id="58" dur="1" fill="hold">
                                          <p:stCondLst>
                                            <p:cond delay="0"/>
                                          </p:stCondLst>
                                        </p:cTn>
                                        <p:tgtEl>
                                          <p:spTgt spid="18"/>
                                        </p:tgtEl>
                                        <p:attrNameLst>
                                          <p:attrName>style.visibility</p:attrName>
                                        </p:attrNameLst>
                                      </p:cBhvr>
                                      <p:to>
                                        <p:strVal val="visible"/>
                                      </p:to>
                                    </p:set>
                                    <p:animEffect transition="in" filter="strips(downRight)">
                                      <p:cBhvr>
                                        <p:cTn id="59"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1" grpId="0"/>
      <p:bldP spid="12" grpId="0" animBg="1"/>
      <p:bldP spid="13" grpId="0"/>
      <p:bldP spid="14" grpId="0"/>
      <p:bldP spid="15" grpId="0"/>
      <p:bldP spid="16" grpId="0" animBg="1"/>
      <p:bldP spid="17" grpId="0" animBg="1"/>
      <p:bldP spid="1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txBox="1">
            <a:spLocks/>
          </p:cNvSpPr>
          <p:nvPr/>
        </p:nvSpPr>
        <p:spPr>
          <a:xfrm>
            <a:off x="0" y="571480"/>
            <a:ext cx="9144000" cy="928686"/>
          </a:xfrm>
          <a:prstGeom prst="rect">
            <a:avLst/>
          </a:prstGeom>
        </p:spPr>
        <p:txBody>
          <a:bodyPr>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5000" b="1" i="0" u="none" strike="noStrike" kern="1200" cap="none" spc="0" normalizeH="0" baseline="0" noProof="0" dirty="0" smtClean="0">
                <a:ln>
                  <a:noFill/>
                </a:ln>
                <a:solidFill>
                  <a:schemeClr val="bg1">
                    <a:lumMod val="75000"/>
                  </a:schemeClr>
                </a:solidFill>
                <a:effectLst>
                  <a:outerShdw blurRad="38100" dist="38100" dir="2700000" algn="tl">
                    <a:srgbClr val="000000">
                      <a:alpha val="43137"/>
                    </a:srgbClr>
                  </a:outerShdw>
                </a:effectLst>
                <a:uLnTx/>
                <a:uFillTx/>
                <a:latin typeface="+mj-lt"/>
                <a:ea typeface="+mj-ea"/>
                <a:cs typeface="+mj-cs"/>
              </a:rPr>
              <a:t>ΚΟΙΝΩΝΙΟΛΟΓΙΑ</a:t>
            </a:r>
            <a:r>
              <a:rPr kumimoji="0" lang="en-US" sz="5000" b="1" i="0" u="none" strike="noStrike" kern="1200" cap="none" spc="0" normalizeH="0" baseline="0" noProof="0" dirty="0" smtClean="0">
                <a:ln>
                  <a:noFill/>
                </a:ln>
                <a:solidFill>
                  <a:schemeClr val="bg1">
                    <a:lumMod val="75000"/>
                  </a:schemeClr>
                </a:solidFill>
                <a:effectLst>
                  <a:outerShdw blurRad="38100" dist="38100" dir="2700000" algn="tl">
                    <a:srgbClr val="000000">
                      <a:alpha val="43137"/>
                    </a:srgbClr>
                  </a:outerShdw>
                </a:effectLst>
                <a:uLnTx/>
                <a:uFillTx/>
                <a:latin typeface="+mj-lt"/>
                <a:ea typeface="+mj-ea"/>
                <a:cs typeface="+mj-cs"/>
              </a:rPr>
              <a:t> </a:t>
            </a:r>
            <a:r>
              <a:rPr kumimoji="0" lang="el-GR" sz="5000" b="1" i="0" u="none" strike="noStrike" kern="1200" cap="none" spc="0" normalizeH="0" baseline="0" noProof="0" dirty="0" smtClean="0">
                <a:ln>
                  <a:noFill/>
                </a:ln>
                <a:solidFill>
                  <a:schemeClr val="bg1">
                    <a:lumMod val="75000"/>
                  </a:schemeClr>
                </a:solidFill>
                <a:effectLst>
                  <a:outerShdw blurRad="38100" dist="38100" dir="2700000" algn="tl">
                    <a:srgbClr val="000000">
                      <a:alpha val="43137"/>
                    </a:srgbClr>
                  </a:outerShdw>
                </a:effectLst>
                <a:uLnTx/>
                <a:uFillTx/>
                <a:latin typeface="+mj-lt"/>
                <a:ea typeface="+mj-ea"/>
                <a:cs typeface="+mj-cs"/>
              </a:rPr>
              <a:t>ΤΗΣ ΕΚΠΑΙΔΕΥΣΗΣ</a:t>
            </a:r>
            <a:endParaRPr kumimoji="0" lang="el-GR" sz="5000" b="1" i="0" u="none" strike="noStrike" kern="1200" cap="none" spc="0" normalizeH="0" baseline="0" noProof="0" dirty="0">
              <a:ln>
                <a:noFill/>
              </a:ln>
              <a:solidFill>
                <a:schemeClr val="bg1">
                  <a:lumMod val="75000"/>
                </a:schemeClr>
              </a:solidFill>
              <a:effectLst>
                <a:outerShdw blurRad="38100" dist="38100" dir="2700000" algn="tl">
                  <a:srgbClr val="000000">
                    <a:alpha val="43137"/>
                  </a:srgbClr>
                </a:outerShdw>
              </a:effectLst>
              <a:uLnTx/>
              <a:uFillTx/>
              <a:latin typeface="+mj-lt"/>
              <a:ea typeface="+mj-ea"/>
              <a:cs typeface="+mj-cs"/>
            </a:endParaRPr>
          </a:p>
        </p:txBody>
      </p:sp>
      <p:sp>
        <p:nvSpPr>
          <p:cNvPr id="3" name="2 - TextBox"/>
          <p:cNvSpPr txBox="1"/>
          <p:nvPr/>
        </p:nvSpPr>
        <p:spPr>
          <a:xfrm>
            <a:off x="0" y="1682297"/>
            <a:ext cx="9144000" cy="2246769"/>
          </a:xfrm>
          <a:prstGeom prst="rect">
            <a:avLst/>
          </a:prstGeom>
          <a:noFill/>
        </p:spPr>
        <p:txBody>
          <a:bodyPr wrap="square" rtlCol="0">
            <a:spAutoFit/>
          </a:bodyPr>
          <a:lstStyle/>
          <a:p>
            <a:pPr algn="just">
              <a:buClr>
                <a:schemeClr val="bg1">
                  <a:lumMod val="75000"/>
                </a:schemeClr>
              </a:buClr>
            </a:pPr>
            <a:r>
              <a:rPr lang="el-GR" sz="2800" dirty="0" smtClean="0">
                <a:solidFill>
                  <a:schemeClr val="accent3"/>
                </a:solidFill>
                <a:latin typeface="+mj-lt"/>
              </a:rPr>
              <a:t>Η θεματολογία της Κοινωνιολογίας της Εκπαίδευσης είναι διευρυμένη. Ασχολείται με θέματα που εκτείνονται από την οργάνωση των εκπαιδευτικών συστημάτων μέχρι τις σχέσεις αλληλεπίδρασης μεταξύ μαθητών και δασκάλων (Νόβα-</a:t>
            </a:r>
            <a:r>
              <a:rPr lang="el-GR" sz="2800" dirty="0" err="1" smtClean="0">
                <a:solidFill>
                  <a:schemeClr val="accent3"/>
                </a:solidFill>
                <a:latin typeface="+mj-lt"/>
              </a:rPr>
              <a:t>Καλτσούν</a:t>
            </a:r>
            <a:r>
              <a:rPr lang="el-GR" sz="2800" dirty="0" smtClean="0">
                <a:solidFill>
                  <a:schemeClr val="accent3"/>
                </a:solidFill>
                <a:latin typeface="+mj-lt"/>
              </a:rPr>
              <a:t>η, 2010:13).</a:t>
            </a:r>
            <a:endParaRPr lang="el-GR" sz="2800" dirty="0">
              <a:solidFill>
                <a:schemeClr val="accent3"/>
              </a:solidFill>
              <a:latin typeface="+mj-lt"/>
            </a:endParaRPr>
          </a:p>
        </p:txBody>
      </p:sp>
      <p:sp>
        <p:nvSpPr>
          <p:cNvPr id="5" name="4 - TextBox"/>
          <p:cNvSpPr txBox="1"/>
          <p:nvPr/>
        </p:nvSpPr>
        <p:spPr>
          <a:xfrm>
            <a:off x="0" y="4111189"/>
            <a:ext cx="9144000" cy="2246769"/>
          </a:xfrm>
          <a:prstGeom prst="rect">
            <a:avLst/>
          </a:prstGeom>
          <a:noFill/>
        </p:spPr>
        <p:txBody>
          <a:bodyPr wrap="square" rtlCol="0">
            <a:spAutoFit/>
          </a:bodyPr>
          <a:lstStyle/>
          <a:p>
            <a:pPr algn="just">
              <a:buClr>
                <a:schemeClr val="bg1">
                  <a:lumMod val="75000"/>
                </a:schemeClr>
              </a:buClr>
            </a:pPr>
            <a:r>
              <a:rPr lang="el-GR" sz="2800" dirty="0" smtClean="0">
                <a:solidFill>
                  <a:schemeClr val="accent3"/>
                </a:solidFill>
                <a:latin typeface="+mj-lt"/>
              </a:rPr>
              <a:t>Τις τελευταίες δύο δεκαετίες η έρευνα της Κοινωνιολογίας της Εκπαίδευσης δείχνει (Μυλωνάς, 1998:25) : </a:t>
            </a:r>
          </a:p>
          <a:p>
            <a:pPr algn="just">
              <a:buClr>
                <a:schemeClr val="bg1">
                  <a:lumMod val="75000"/>
                </a:schemeClr>
              </a:buClr>
            </a:pPr>
            <a:endParaRPr lang="el-GR" sz="2800" dirty="0" smtClean="0">
              <a:solidFill>
                <a:schemeClr val="accent3"/>
              </a:solidFill>
              <a:latin typeface="+mj-lt"/>
            </a:endParaRPr>
          </a:p>
          <a:p>
            <a:pPr algn="just">
              <a:buClr>
                <a:schemeClr val="bg1">
                  <a:lumMod val="75000"/>
                </a:schemeClr>
              </a:buClr>
            </a:pPr>
            <a:r>
              <a:rPr lang="el-GR" sz="2800" dirty="0" smtClean="0">
                <a:solidFill>
                  <a:schemeClr val="accent3"/>
                </a:solidFill>
                <a:latin typeface="+mj-lt"/>
              </a:rPr>
              <a:t>α. μία σταδιακή μετακίνηση του ενδιαφέροντος από το εκπαιδευτικό σύστημα στη σχολική μονάδα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5"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txBox="1">
            <a:spLocks/>
          </p:cNvSpPr>
          <p:nvPr/>
        </p:nvSpPr>
        <p:spPr>
          <a:xfrm>
            <a:off x="0" y="714364"/>
            <a:ext cx="9144000" cy="928686"/>
          </a:xfrm>
          <a:prstGeom prst="rect">
            <a:avLst/>
          </a:prstGeom>
        </p:spPr>
        <p:txBody>
          <a:bodyPr>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5000" b="1" i="0" u="none" strike="noStrike" kern="1200" cap="none" spc="0" normalizeH="0" baseline="0" noProof="0" dirty="0" smtClean="0">
                <a:ln>
                  <a:noFill/>
                </a:ln>
                <a:solidFill>
                  <a:schemeClr val="bg1">
                    <a:lumMod val="75000"/>
                  </a:schemeClr>
                </a:solidFill>
                <a:effectLst>
                  <a:outerShdw blurRad="38100" dist="38100" dir="2700000" algn="tl">
                    <a:srgbClr val="000000">
                      <a:alpha val="43137"/>
                    </a:srgbClr>
                  </a:outerShdw>
                </a:effectLst>
                <a:uLnTx/>
                <a:uFillTx/>
                <a:latin typeface="+mj-lt"/>
                <a:ea typeface="+mj-ea"/>
                <a:cs typeface="+mj-cs"/>
              </a:rPr>
              <a:t>ΚΟΙΝΩΝΙΟΛΟΓΙΑ</a:t>
            </a:r>
            <a:r>
              <a:rPr kumimoji="0" lang="en-US" sz="5000" b="1" i="0" u="none" strike="noStrike" kern="1200" cap="none" spc="0" normalizeH="0" baseline="0" noProof="0" dirty="0" smtClean="0">
                <a:ln>
                  <a:noFill/>
                </a:ln>
                <a:solidFill>
                  <a:schemeClr val="bg1">
                    <a:lumMod val="75000"/>
                  </a:schemeClr>
                </a:solidFill>
                <a:effectLst>
                  <a:outerShdw blurRad="38100" dist="38100" dir="2700000" algn="tl">
                    <a:srgbClr val="000000">
                      <a:alpha val="43137"/>
                    </a:srgbClr>
                  </a:outerShdw>
                </a:effectLst>
                <a:uLnTx/>
                <a:uFillTx/>
                <a:latin typeface="+mj-lt"/>
                <a:ea typeface="+mj-ea"/>
                <a:cs typeface="+mj-cs"/>
              </a:rPr>
              <a:t> </a:t>
            </a:r>
            <a:r>
              <a:rPr kumimoji="0" lang="el-GR" sz="5000" b="1" i="0" u="none" strike="noStrike" kern="1200" cap="none" spc="0" normalizeH="0" baseline="0" noProof="0" dirty="0" smtClean="0">
                <a:ln>
                  <a:noFill/>
                </a:ln>
                <a:solidFill>
                  <a:schemeClr val="bg1">
                    <a:lumMod val="75000"/>
                  </a:schemeClr>
                </a:solidFill>
                <a:effectLst>
                  <a:outerShdw blurRad="38100" dist="38100" dir="2700000" algn="tl">
                    <a:srgbClr val="000000">
                      <a:alpha val="43137"/>
                    </a:srgbClr>
                  </a:outerShdw>
                </a:effectLst>
                <a:uLnTx/>
                <a:uFillTx/>
                <a:latin typeface="+mj-lt"/>
                <a:ea typeface="+mj-ea"/>
                <a:cs typeface="+mj-cs"/>
              </a:rPr>
              <a:t>ΤΗΣ ΕΚΠΑΙΔΕΥΣΗΣ</a:t>
            </a:r>
            <a:endParaRPr kumimoji="0" lang="el-GR" sz="5000" b="1" i="0" u="none" strike="noStrike" kern="1200" cap="none" spc="0" normalizeH="0" baseline="0" noProof="0" dirty="0">
              <a:ln>
                <a:noFill/>
              </a:ln>
              <a:solidFill>
                <a:schemeClr val="bg1">
                  <a:lumMod val="75000"/>
                </a:schemeClr>
              </a:solidFill>
              <a:effectLst>
                <a:outerShdw blurRad="38100" dist="38100" dir="2700000" algn="tl">
                  <a:srgbClr val="000000">
                    <a:alpha val="43137"/>
                  </a:srgbClr>
                </a:outerShdw>
              </a:effectLst>
              <a:uLnTx/>
              <a:uFillTx/>
              <a:latin typeface="+mj-lt"/>
              <a:ea typeface="+mj-ea"/>
              <a:cs typeface="+mj-cs"/>
            </a:endParaRPr>
          </a:p>
        </p:txBody>
      </p:sp>
      <p:sp>
        <p:nvSpPr>
          <p:cNvPr id="6" name="5 - TextBox"/>
          <p:cNvSpPr txBox="1"/>
          <p:nvPr/>
        </p:nvSpPr>
        <p:spPr>
          <a:xfrm>
            <a:off x="-32" y="2857496"/>
            <a:ext cx="9144000" cy="1384995"/>
          </a:xfrm>
          <a:prstGeom prst="rect">
            <a:avLst/>
          </a:prstGeom>
          <a:noFill/>
        </p:spPr>
        <p:txBody>
          <a:bodyPr wrap="square" rtlCol="0">
            <a:spAutoFit/>
          </a:bodyPr>
          <a:lstStyle/>
          <a:p>
            <a:pPr algn="just">
              <a:buClr>
                <a:schemeClr val="bg1">
                  <a:lumMod val="75000"/>
                </a:schemeClr>
              </a:buClr>
            </a:pPr>
            <a:r>
              <a:rPr lang="el-GR" sz="2800" dirty="0" smtClean="0">
                <a:solidFill>
                  <a:schemeClr val="accent3"/>
                </a:solidFill>
                <a:latin typeface="+mj-lt"/>
              </a:rPr>
              <a:t>γ. μία σταδιακή αύξηση</a:t>
            </a:r>
            <a:r>
              <a:rPr lang="en-US" sz="2800" dirty="0" smtClean="0">
                <a:solidFill>
                  <a:schemeClr val="accent3"/>
                </a:solidFill>
                <a:latin typeface="+mj-lt"/>
              </a:rPr>
              <a:t> </a:t>
            </a:r>
            <a:r>
              <a:rPr lang="el-GR" sz="2800" dirty="0" smtClean="0">
                <a:solidFill>
                  <a:schemeClr val="accent3"/>
                </a:solidFill>
                <a:latin typeface="+mj-lt"/>
              </a:rPr>
              <a:t>της προτίμησης για θέματα που φαίνονται χρήσιμα για τη χάραξη της εκπαιδευτικής και κοινωνικής πολιτικής</a:t>
            </a:r>
          </a:p>
        </p:txBody>
      </p:sp>
      <p:sp>
        <p:nvSpPr>
          <p:cNvPr id="7" name="6 - TextBox"/>
          <p:cNvSpPr txBox="1"/>
          <p:nvPr/>
        </p:nvSpPr>
        <p:spPr>
          <a:xfrm>
            <a:off x="-32" y="4376046"/>
            <a:ext cx="9144000" cy="954107"/>
          </a:xfrm>
          <a:prstGeom prst="rect">
            <a:avLst/>
          </a:prstGeom>
          <a:noFill/>
        </p:spPr>
        <p:txBody>
          <a:bodyPr wrap="square" rtlCol="0">
            <a:spAutoFit/>
          </a:bodyPr>
          <a:lstStyle/>
          <a:p>
            <a:pPr algn="just">
              <a:buClr>
                <a:schemeClr val="bg1">
                  <a:lumMod val="75000"/>
                </a:schemeClr>
              </a:buClr>
            </a:pPr>
            <a:r>
              <a:rPr lang="el-GR" sz="2800" dirty="0" smtClean="0">
                <a:solidFill>
                  <a:schemeClr val="accent3"/>
                </a:solidFill>
                <a:latin typeface="+mj-lt"/>
              </a:rPr>
              <a:t>δ. μία τάση αύξησης</a:t>
            </a:r>
            <a:r>
              <a:rPr lang="en-US" sz="2800" dirty="0" smtClean="0">
                <a:solidFill>
                  <a:schemeClr val="accent3"/>
                </a:solidFill>
                <a:latin typeface="+mj-lt"/>
              </a:rPr>
              <a:t> </a:t>
            </a:r>
            <a:r>
              <a:rPr lang="el-GR" sz="2800" dirty="0" smtClean="0">
                <a:solidFill>
                  <a:schemeClr val="accent3"/>
                </a:solidFill>
                <a:latin typeface="+mj-lt"/>
              </a:rPr>
              <a:t>της διεπιστημονικής προσέγγισης των αντικειμένων της Κοινωνιολογίας της Εκπαίδευσης</a:t>
            </a:r>
          </a:p>
        </p:txBody>
      </p:sp>
      <p:sp>
        <p:nvSpPr>
          <p:cNvPr id="8" name="7 - TextBox"/>
          <p:cNvSpPr txBox="1"/>
          <p:nvPr/>
        </p:nvSpPr>
        <p:spPr>
          <a:xfrm>
            <a:off x="-32" y="5475289"/>
            <a:ext cx="9144000" cy="954107"/>
          </a:xfrm>
          <a:prstGeom prst="rect">
            <a:avLst/>
          </a:prstGeom>
          <a:noFill/>
        </p:spPr>
        <p:txBody>
          <a:bodyPr wrap="square" rtlCol="0">
            <a:spAutoFit/>
          </a:bodyPr>
          <a:lstStyle/>
          <a:p>
            <a:pPr algn="just">
              <a:buClr>
                <a:schemeClr val="bg1">
                  <a:lumMod val="75000"/>
                </a:schemeClr>
              </a:buClr>
            </a:pPr>
            <a:r>
              <a:rPr lang="el-GR" sz="2800" dirty="0" smtClean="0">
                <a:solidFill>
                  <a:schemeClr val="accent3"/>
                </a:solidFill>
                <a:latin typeface="+mj-lt"/>
              </a:rPr>
              <a:t>ε. μία στροφή προς τη χρήση των ποιοτικών μεθόδων έρευνας</a:t>
            </a:r>
          </a:p>
        </p:txBody>
      </p:sp>
      <p:sp>
        <p:nvSpPr>
          <p:cNvPr id="9" name="8 - TextBox"/>
          <p:cNvSpPr txBox="1"/>
          <p:nvPr/>
        </p:nvSpPr>
        <p:spPr>
          <a:xfrm>
            <a:off x="-32" y="1785926"/>
            <a:ext cx="9144000" cy="954107"/>
          </a:xfrm>
          <a:prstGeom prst="rect">
            <a:avLst/>
          </a:prstGeom>
          <a:noFill/>
        </p:spPr>
        <p:txBody>
          <a:bodyPr wrap="square" rtlCol="0">
            <a:spAutoFit/>
          </a:bodyPr>
          <a:lstStyle/>
          <a:p>
            <a:pPr algn="just">
              <a:buClr>
                <a:schemeClr val="bg1">
                  <a:lumMod val="75000"/>
                </a:schemeClr>
              </a:buClr>
            </a:pPr>
            <a:r>
              <a:rPr lang="el-GR" sz="2800" dirty="0" smtClean="0">
                <a:solidFill>
                  <a:schemeClr val="accent3"/>
                </a:solidFill>
                <a:latin typeface="+mj-lt"/>
              </a:rPr>
              <a:t>β. μία τάση εγκατάλειψης των θεωριών του λειτουργισμού, του δομισμού και του μαρξισμού</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5"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randombar(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5"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randombar(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5"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randombar(vertic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5"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randombar(vertical)">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txBox="1">
            <a:spLocks/>
          </p:cNvSpPr>
          <p:nvPr/>
        </p:nvSpPr>
        <p:spPr>
          <a:xfrm>
            <a:off x="0" y="571480"/>
            <a:ext cx="9144000" cy="928686"/>
          </a:xfrm>
          <a:prstGeom prst="rect">
            <a:avLst/>
          </a:prstGeom>
        </p:spPr>
        <p:txBody>
          <a:bodyPr>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5000" b="1" i="0" u="none" strike="noStrike" kern="1200" cap="none" spc="0" normalizeH="0" baseline="0" noProof="0" smtClean="0">
                <a:ln>
                  <a:noFill/>
                </a:ln>
                <a:solidFill>
                  <a:schemeClr val="bg1">
                    <a:lumMod val="75000"/>
                  </a:schemeClr>
                </a:solidFill>
                <a:effectLst>
                  <a:outerShdw blurRad="38100" dist="38100" dir="2700000" algn="tl">
                    <a:srgbClr val="000000">
                      <a:alpha val="43137"/>
                    </a:srgbClr>
                  </a:outerShdw>
                </a:effectLst>
                <a:uLnTx/>
                <a:uFillTx/>
                <a:latin typeface="+mj-lt"/>
                <a:ea typeface="+mj-ea"/>
                <a:cs typeface="+mj-cs"/>
              </a:rPr>
              <a:t>ΚΟΙΝΩΝΙΟΛΟΓΙΑ</a:t>
            </a:r>
            <a:r>
              <a:rPr kumimoji="0" lang="en-US" sz="5000" b="1" i="0" u="none" strike="noStrike" kern="1200" cap="none" spc="0" normalizeH="0" baseline="0" noProof="0" smtClean="0">
                <a:ln>
                  <a:noFill/>
                </a:ln>
                <a:solidFill>
                  <a:schemeClr val="bg1">
                    <a:lumMod val="75000"/>
                  </a:schemeClr>
                </a:solidFill>
                <a:effectLst>
                  <a:outerShdw blurRad="38100" dist="38100" dir="2700000" algn="tl">
                    <a:srgbClr val="000000">
                      <a:alpha val="43137"/>
                    </a:srgbClr>
                  </a:outerShdw>
                </a:effectLst>
                <a:uLnTx/>
                <a:uFillTx/>
                <a:latin typeface="+mj-lt"/>
                <a:ea typeface="+mj-ea"/>
                <a:cs typeface="+mj-cs"/>
              </a:rPr>
              <a:t> </a:t>
            </a:r>
            <a:r>
              <a:rPr kumimoji="0" lang="el-GR" sz="5000" b="1" i="0" u="none" strike="noStrike" kern="1200" cap="none" spc="0" normalizeH="0" baseline="0" noProof="0" smtClean="0">
                <a:ln>
                  <a:noFill/>
                </a:ln>
                <a:solidFill>
                  <a:schemeClr val="bg1">
                    <a:lumMod val="75000"/>
                  </a:schemeClr>
                </a:solidFill>
                <a:effectLst>
                  <a:outerShdw blurRad="38100" dist="38100" dir="2700000" algn="tl">
                    <a:srgbClr val="000000">
                      <a:alpha val="43137"/>
                    </a:srgbClr>
                  </a:outerShdw>
                </a:effectLst>
                <a:uLnTx/>
                <a:uFillTx/>
                <a:latin typeface="+mj-lt"/>
                <a:ea typeface="+mj-ea"/>
                <a:cs typeface="+mj-cs"/>
              </a:rPr>
              <a:t>ΤΗΣ ΕΚΠΑΙΔΕΥΣΗΣ</a:t>
            </a:r>
            <a:endParaRPr kumimoji="0" lang="el-GR" sz="5000" b="1" i="0" u="none" strike="noStrike" kern="1200" cap="none" spc="0" normalizeH="0" baseline="0" noProof="0" dirty="0">
              <a:ln>
                <a:noFill/>
              </a:ln>
              <a:solidFill>
                <a:schemeClr val="bg1">
                  <a:lumMod val="75000"/>
                </a:schemeClr>
              </a:solidFill>
              <a:effectLst>
                <a:outerShdw blurRad="38100" dist="38100" dir="2700000" algn="tl">
                  <a:srgbClr val="000000">
                    <a:alpha val="43137"/>
                  </a:srgbClr>
                </a:outerShdw>
              </a:effectLst>
              <a:uLnTx/>
              <a:uFillTx/>
              <a:latin typeface="+mj-lt"/>
              <a:ea typeface="+mj-ea"/>
              <a:cs typeface="+mj-cs"/>
            </a:endParaRPr>
          </a:p>
        </p:txBody>
      </p:sp>
      <p:sp>
        <p:nvSpPr>
          <p:cNvPr id="3" name="2 - TextBox"/>
          <p:cNvSpPr txBox="1"/>
          <p:nvPr/>
        </p:nvSpPr>
        <p:spPr>
          <a:xfrm>
            <a:off x="0" y="1474761"/>
            <a:ext cx="9144000" cy="954107"/>
          </a:xfrm>
          <a:prstGeom prst="rect">
            <a:avLst/>
          </a:prstGeom>
          <a:noFill/>
        </p:spPr>
        <p:txBody>
          <a:bodyPr wrap="square" rtlCol="0">
            <a:spAutoFit/>
          </a:bodyPr>
          <a:lstStyle/>
          <a:p>
            <a:pPr algn="just">
              <a:buClr>
                <a:schemeClr val="bg1">
                  <a:lumMod val="75000"/>
                </a:schemeClr>
              </a:buClr>
            </a:pPr>
            <a:r>
              <a:rPr lang="el-GR" sz="2800" dirty="0" smtClean="0">
                <a:solidFill>
                  <a:schemeClr val="accent3"/>
                </a:solidFill>
                <a:latin typeface="+mj-lt"/>
              </a:rPr>
              <a:t>Η θεματική της Κοινωνιολογίας της Εκπαίδευσης μπορεί να συνοψιστεί στους ακόλουθους άξονες(Μυλωνάς, 1998:25) :</a:t>
            </a:r>
            <a:endParaRPr lang="el-GR" sz="2800" dirty="0">
              <a:solidFill>
                <a:schemeClr val="accent3"/>
              </a:solidFill>
              <a:latin typeface="+mj-lt"/>
            </a:endParaRPr>
          </a:p>
        </p:txBody>
      </p:sp>
      <p:sp>
        <p:nvSpPr>
          <p:cNvPr id="5" name="4 - TextBox"/>
          <p:cNvSpPr txBox="1"/>
          <p:nvPr/>
        </p:nvSpPr>
        <p:spPr>
          <a:xfrm>
            <a:off x="0" y="2477152"/>
            <a:ext cx="9144000" cy="1384995"/>
          </a:xfrm>
          <a:prstGeom prst="rect">
            <a:avLst/>
          </a:prstGeom>
          <a:noFill/>
        </p:spPr>
        <p:txBody>
          <a:bodyPr wrap="square" rtlCol="0">
            <a:spAutoFit/>
          </a:bodyPr>
          <a:lstStyle/>
          <a:p>
            <a:pPr algn="just">
              <a:buClr>
                <a:schemeClr val="bg1">
                  <a:lumMod val="75000"/>
                </a:schemeClr>
              </a:buClr>
              <a:buFont typeface="Wingdings" pitchFamily="2" charset="2"/>
              <a:buChar char="Ø"/>
            </a:pPr>
            <a:r>
              <a:rPr lang="el-GR" sz="2800" dirty="0" smtClean="0">
                <a:solidFill>
                  <a:schemeClr val="accent3"/>
                </a:solidFill>
                <a:latin typeface="+mj-lt"/>
              </a:rPr>
              <a:t> Κοινωνικές ανισότητες στο σχολείο. Σχέση επίδοσης και πορείας στο σχολείο με την κοινωνική προέλευση. Κοινωνική αναπαραγωγή και σχολείο</a:t>
            </a:r>
          </a:p>
        </p:txBody>
      </p:sp>
      <p:sp>
        <p:nvSpPr>
          <p:cNvPr id="6" name="5 - TextBox"/>
          <p:cNvSpPr txBox="1"/>
          <p:nvPr/>
        </p:nvSpPr>
        <p:spPr>
          <a:xfrm>
            <a:off x="0" y="4010387"/>
            <a:ext cx="9144000" cy="954107"/>
          </a:xfrm>
          <a:prstGeom prst="rect">
            <a:avLst/>
          </a:prstGeom>
          <a:noFill/>
        </p:spPr>
        <p:txBody>
          <a:bodyPr wrap="square" rtlCol="0">
            <a:spAutoFit/>
          </a:bodyPr>
          <a:lstStyle/>
          <a:p>
            <a:pPr algn="just">
              <a:buClr>
                <a:schemeClr val="bg1">
                  <a:lumMod val="75000"/>
                </a:schemeClr>
              </a:buClr>
              <a:buFont typeface="Wingdings" pitchFamily="2" charset="2"/>
              <a:buChar char="Ø"/>
            </a:pPr>
            <a:r>
              <a:rPr lang="el-GR" sz="2800" dirty="0" smtClean="0">
                <a:solidFill>
                  <a:schemeClr val="accent3"/>
                </a:solidFill>
                <a:latin typeface="+mj-lt"/>
              </a:rPr>
              <a:t> Σχολικοί μηχανισμοί κοινωνικής επιλογής: η αξιολόγηση, οι κατευθύνσεις και τα επίπεδα</a:t>
            </a:r>
          </a:p>
        </p:txBody>
      </p:sp>
      <p:sp>
        <p:nvSpPr>
          <p:cNvPr id="7" name="6 - TextBox"/>
          <p:cNvSpPr txBox="1"/>
          <p:nvPr/>
        </p:nvSpPr>
        <p:spPr>
          <a:xfrm>
            <a:off x="32" y="5112734"/>
            <a:ext cx="9144000" cy="954107"/>
          </a:xfrm>
          <a:prstGeom prst="rect">
            <a:avLst/>
          </a:prstGeom>
          <a:noFill/>
        </p:spPr>
        <p:txBody>
          <a:bodyPr wrap="square" rtlCol="0">
            <a:spAutoFit/>
          </a:bodyPr>
          <a:lstStyle/>
          <a:p>
            <a:pPr algn="just">
              <a:buClr>
                <a:schemeClr val="bg1">
                  <a:lumMod val="75000"/>
                </a:schemeClr>
              </a:buClr>
              <a:buFont typeface="Wingdings" pitchFamily="2" charset="2"/>
              <a:buChar char="Ø"/>
            </a:pPr>
            <a:r>
              <a:rPr lang="el-GR" sz="2800" dirty="0" smtClean="0">
                <a:solidFill>
                  <a:schemeClr val="accent3"/>
                </a:solidFill>
                <a:latin typeface="+mj-lt"/>
              </a:rPr>
              <a:t> Κατάρτιση και σχέση της με το είδος και τη θέση εργασίας. Δια βίου εκπαίδευση </a:t>
            </a:r>
          </a:p>
        </p:txBody>
      </p:sp>
      <p:sp>
        <p:nvSpPr>
          <p:cNvPr id="8" name="7 - TextBox"/>
          <p:cNvSpPr txBox="1"/>
          <p:nvPr/>
        </p:nvSpPr>
        <p:spPr>
          <a:xfrm>
            <a:off x="0" y="6215082"/>
            <a:ext cx="9144000" cy="523220"/>
          </a:xfrm>
          <a:prstGeom prst="rect">
            <a:avLst/>
          </a:prstGeom>
          <a:noFill/>
        </p:spPr>
        <p:txBody>
          <a:bodyPr wrap="square" rtlCol="0">
            <a:spAutoFit/>
          </a:bodyPr>
          <a:lstStyle/>
          <a:p>
            <a:pPr algn="just">
              <a:buClr>
                <a:schemeClr val="bg1">
                  <a:lumMod val="75000"/>
                </a:schemeClr>
              </a:buClr>
              <a:buFont typeface="Wingdings" pitchFamily="2" charset="2"/>
              <a:buChar char="Ø"/>
            </a:pPr>
            <a:r>
              <a:rPr lang="el-GR" sz="2800" dirty="0" smtClean="0">
                <a:solidFill>
                  <a:schemeClr val="accent3"/>
                </a:solidFill>
                <a:latin typeface="+mj-lt"/>
              </a:rPr>
              <a:t> Οικογένειες και σχολείο: σχέσεις και παιδευτικές πρακτικές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0-#ppt_w/2"/>
                                          </p:val>
                                        </p:tav>
                                        <p:tav tm="100000">
                                          <p:val>
                                            <p:strVal val="#ppt_x"/>
                                          </p:val>
                                        </p:tav>
                                      </p:tavLst>
                                    </p:anim>
                                    <p:anim calcmode="lin" valueType="num">
                                      <p:cBhvr additive="base">
                                        <p:cTn id="14"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0-#ppt_w/2"/>
                                          </p:val>
                                        </p:tav>
                                        <p:tav tm="100000">
                                          <p:val>
                                            <p:strVal val="#ppt_x"/>
                                          </p:val>
                                        </p:tav>
                                      </p:tavLst>
                                    </p:anim>
                                    <p:anim calcmode="lin" valueType="num">
                                      <p:cBhvr additive="base">
                                        <p:cTn id="20"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0-#ppt_w/2"/>
                                          </p:val>
                                        </p:tav>
                                        <p:tav tm="100000">
                                          <p:val>
                                            <p:strVal val="#ppt_x"/>
                                          </p:val>
                                        </p:tav>
                                      </p:tavLst>
                                    </p:anim>
                                    <p:anim calcmode="lin" valueType="num">
                                      <p:cBhvr additive="base">
                                        <p:cTn id="26"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txBox="1">
            <a:spLocks/>
          </p:cNvSpPr>
          <p:nvPr/>
        </p:nvSpPr>
        <p:spPr>
          <a:xfrm>
            <a:off x="0" y="571480"/>
            <a:ext cx="9144000" cy="928686"/>
          </a:xfrm>
          <a:prstGeom prst="rect">
            <a:avLst/>
          </a:prstGeom>
        </p:spPr>
        <p:txBody>
          <a:bodyPr>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5000" b="1" i="0" u="none" strike="noStrike" kern="1200" cap="none" spc="0" normalizeH="0" baseline="0" noProof="0" smtClean="0">
                <a:ln>
                  <a:noFill/>
                </a:ln>
                <a:solidFill>
                  <a:schemeClr val="bg1">
                    <a:lumMod val="75000"/>
                  </a:schemeClr>
                </a:solidFill>
                <a:effectLst>
                  <a:outerShdw blurRad="38100" dist="38100" dir="2700000" algn="tl">
                    <a:srgbClr val="000000">
                      <a:alpha val="43137"/>
                    </a:srgbClr>
                  </a:outerShdw>
                </a:effectLst>
                <a:uLnTx/>
                <a:uFillTx/>
                <a:latin typeface="+mj-lt"/>
                <a:ea typeface="+mj-ea"/>
                <a:cs typeface="+mj-cs"/>
              </a:rPr>
              <a:t>ΚΟΙΝΩΝΙΟΛΟΓΙΑ</a:t>
            </a:r>
            <a:r>
              <a:rPr kumimoji="0" lang="en-US" sz="5000" b="1" i="0" u="none" strike="noStrike" kern="1200" cap="none" spc="0" normalizeH="0" baseline="0" noProof="0" smtClean="0">
                <a:ln>
                  <a:noFill/>
                </a:ln>
                <a:solidFill>
                  <a:schemeClr val="bg1">
                    <a:lumMod val="75000"/>
                  </a:schemeClr>
                </a:solidFill>
                <a:effectLst>
                  <a:outerShdw blurRad="38100" dist="38100" dir="2700000" algn="tl">
                    <a:srgbClr val="000000">
                      <a:alpha val="43137"/>
                    </a:srgbClr>
                  </a:outerShdw>
                </a:effectLst>
                <a:uLnTx/>
                <a:uFillTx/>
                <a:latin typeface="+mj-lt"/>
                <a:ea typeface="+mj-ea"/>
                <a:cs typeface="+mj-cs"/>
              </a:rPr>
              <a:t> </a:t>
            </a:r>
            <a:r>
              <a:rPr kumimoji="0" lang="el-GR" sz="5000" b="1" i="0" u="none" strike="noStrike" kern="1200" cap="none" spc="0" normalizeH="0" baseline="0" noProof="0" smtClean="0">
                <a:ln>
                  <a:noFill/>
                </a:ln>
                <a:solidFill>
                  <a:schemeClr val="bg1">
                    <a:lumMod val="75000"/>
                  </a:schemeClr>
                </a:solidFill>
                <a:effectLst>
                  <a:outerShdw blurRad="38100" dist="38100" dir="2700000" algn="tl">
                    <a:srgbClr val="000000">
                      <a:alpha val="43137"/>
                    </a:srgbClr>
                  </a:outerShdw>
                </a:effectLst>
                <a:uLnTx/>
                <a:uFillTx/>
                <a:latin typeface="+mj-lt"/>
                <a:ea typeface="+mj-ea"/>
                <a:cs typeface="+mj-cs"/>
              </a:rPr>
              <a:t>ΤΗΣ ΕΚΠΑΙΔΕΥΣΗΣ</a:t>
            </a:r>
            <a:endParaRPr kumimoji="0" lang="el-GR" sz="5000" b="1" i="0" u="none" strike="noStrike" kern="1200" cap="none" spc="0" normalizeH="0" baseline="0" noProof="0" dirty="0">
              <a:ln>
                <a:noFill/>
              </a:ln>
              <a:solidFill>
                <a:schemeClr val="bg1">
                  <a:lumMod val="75000"/>
                </a:schemeClr>
              </a:solidFill>
              <a:effectLst>
                <a:outerShdw blurRad="38100" dist="38100" dir="2700000" algn="tl">
                  <a:srgbClr val="000000">
                    <a:alpha val="43137"/>
                  </a:srgbClr>
                </a:outerShdw>
              </a:effectLst>
              <a:uLnTx/>
              <a:uFillTx/>
              <a:latin typeface="+mj-lt"/>
              <a:ea typeface="+mj-ea"/>
              <a:cs typeface="+mj-cs"/>
            </a:endParaRPr>
          </a:p>
        </p:txBody>
      </p:sp>
      <p:sp>
        <p:nvSpPr>
          <p:cNvPr id="3" name="2 - TextBox"/>
          <p:cNvSpPr txBox="1"/>
          <p:nvPr/>
        </p:nvSpPr>
        <p:spPr>
          <a:xfrm>
            <a:off x="0" y="1474761"/>
            <a:ext cx="9144000" cy="954107"/>
          </a:xfrm>
          <a:prstGeom prst="rect">
            <a:avLst/>
          </a:prstGeom>
          <a:noFill/>
        </p:spPr>
        <p:txBody>
          <a:bodyPr wrap="square" rtlCol="0">
            <a:spAutoFit/>
          </a:bodyPr>
          <a:lstStyle/>
          <a:p>
            <a:pPr algn="just">
              <a:buClr>
                <a:schemeClr val="bg1">
                  <a:lumMod val="75000"/>
                </a:schemeClr>
              </a:buClr>
            </a:pPr>
            <a:r>
              <a:rPr lang="el-GR" sz="2800" dirty="0" smtClean="0">
                <a:solidFill>
                  <a:schemeClr val="accent3"/>
                </a:solidFill>
                <a:latin typeface="+mj-lt"/>
              </a:rPr>
              <a:t>Η θεματική της Κοινωνιολογίας της Εκπαίδευσης μπορεί να συνοψιστεί στους ακόλουθους άξονες(Μυλωνάς, 1998:26) :</a:t>
            </a:r>
            <a:endParaRPr lang="el-GR" sz="2800" dirty="0">
              <a:solidFill>
                <a:schemeClr val="accent3"/>
              </a:solidFill>
              <a:latin typeface="+mj-lt"/>
            </a:endParaRPr>
          </a:p>
        </p:txBody>
      </p:sp>
      <p:sp>
        <p:nvSpPr>
          <p:cNvPr id="8" name="7 - TextBox"/>
          <p:cNvSpPr txBox="1"/>
          <p:nvPr/>
        </p:nvSpPr>
        <p:spPr>
          <a:xfrm>
            <a:off x="0" y="2620028"/>
            <a:ext cx="9144000" cy="523220"/>
          </a:xfrm>
          <a:prstGeom prst="rect">
            <a:avLst/>
          </a:prstGeom>
          <a:noFill/>
        </p:spPr>
        <p:txBody>
          <a:bodyPr wrap="square" rtlCol="0">
            <a:spAutoFit/>
          </a:bodyPr>
          <a:lstStyle/>
          <a:p>
            <a:pPr algn="just">
              <a:buClr>
                <a:schemeClr val="bg1">
                  <a:lumMod val="75000"/>
                </a:schemeClr>
              </a:buClr>
              <a:buFont typeface="Wingdings" pitchFamily="2" charset="2"/>
              <a:buChar char="Ø"/>
            </a:pPr>
            <a:r>
              <a:rPr lang="el-GR" sz="2800" dirty="0" smtClean="0">
                <a:solidFill>
                  <a:schemeClr val="accent3"/>
                </a:solidFill>
                <a:latin typeface="+mj-lt"/>
              </a:rPr>
              <a:t> Σχολείο και κοινότητα: </a:t>
            </a:r>
            <a:r>
              <a:rPr lang="el-GR" sz="2800" dirty="0" err="1" smtClean="0">
                <a:solidFill>
                  <a:schemeClr val="accent3"/>
                </a:solidFill>
                <a:latin typeface="+mj-lt"/>
              </a:rPr>
              <a:t>αλληλοπροσδιορισμοί</a:t>
            </a:r>
            <a:r>
              <a:rPr lang="el-GR" sz="2800" dirty="0" smtClean="0">
                <a:solidFill>
                  <a:schemeClr val="accent3"/>
                </a:solidFill>
                <a:latin typeface="+mj-lt"/>
              </a:rPr>
              <a:t> </a:t>
            </a:r>
          </a:p>
        </p:txBody>
      </p:sp>
      <p:sp>
        <p:nvSpPr>
          <p:cNvPr id="9" name="8 - TextBox"/>
          <p:cNvSpPr txBox="1"/>
          <p:nvPr/>
        </p:nvSpPr>
        <p:spPr>
          <a:xfrm>
            <a:off x="-32" y="3316807"/>
            <a:ext cx="9144000" cy="954107"/>
          </a:xfrm>
          <a:prstGeom prst="rect">
            <a:avLst/>
          </a:prstGeom>
          <a:noFill/>
        </p:spPr>
        <p:txBody>
          <a:bodyPr wrap="square" rtlCol="0">
            <a:spAutoFit/>
          </a:bodyPr>
          <a:lstStyle/>
          <a:p>
            <a:pPr algn="just">
              <a:buClr>
                <a:schemeClr val="bg1">
                  <a:lumMod val="75000"/>
                </a:schemeClr>
              </a:buClr>
              <a:buFont typeface="Wingdings" pitchFamily="2" charset="2"/>
              <a:buChar char="Ø"/>
            </a:pPr>
            <a:r>
              <a:rPr lang="el-GR" sz="2800" dirty="0" smtClean="0">
                <a:solidFill>
                  <a:schemeClr val="accent3"/>
                </a:solidFill>
                <a:latin typeface="+mj-lt"/>
              </a:rPr>
              <a:t> Εκπαιδευτικοί ως κοινωνική κατηγορία και ως δρώντες μέσα στο σχολείο (πρακτικές)</a:t>
            </a:r>
          </a:p>
        </p:txBody>
      </p:sp>
      <p:sp>
        <p:nvSpPr>
          <p:cNvPr id="10" name="9 - TextBox"/>
          <p:cNvSpPr txBox="1"/>
          <p:nvPr/>
        </p:nvSpPr>
        <p:spPr>
          <a:xfrm>
            <a:off x="0" y="5572140"/>
            <a:ext cx="9144000" cy="954107"/>
          </a:xfrm>
          <a:prstGeom prst="rect">
            <a:avLst/>
          </a:prstGeom>
          <a:noFill/>
        </p:spPr>
        <p:txBody>
          <a:bodyPr wrap="square" rtlCol="0">
            <a:spAutoFit/>
          </a:bodyPr>
          <a:lstStyle/>
          <a:p>
            <a:pPr algn="just">
              <a:buClr>
                <a:schemeClr val="bg1">
                  <a:lumMod val="75000"/>
                </a:schemeClr>
              </a:buClr>
              <a:buFont typeface="Wingdings" pitchFamily="2" charset="2"/>
              <a:buChar char="Ø"/>
            </a:pPr>
            <a:r>
              <a:rPr lang="el-GR" sz="2800" dirty="0" smtClean="0">
                <a:solidFill>
                  <a:schemeClr val="accent3"/>
                </a:solidFill>
                <a:latin typeface="+mj-lt"/>
              </a:rPr>
              <a:t> Κοινωνικοί προσδιορισμοί (ρητοί και άρρητοι) του αναλυτικού προγράμματος</a:t>
            </a:r>
          </a:p>
        </p:txBody>
      </p:sp>
      <p:sp>
        <p:nvSpPr>
          <p:cNvPr id="11" name="10 - TextBox"/>
          <p:cNvSpPr txBox="1"/>
          <p:nvPr/>
        </p:nvSpPr>
        <p:spPr>
          <a:xfrm>
            <a:off x="-32" y="4444473"/>
            <a:ext cx="9144000" cy="954107"/>
          </a:xfrm>
          <a:prstGeom prst="rect">
            <a:avLst/>
          </a:prstGeom>
          <a:noFill/>
        </p:spPr>
        <p:txBody>
          <a:bodyPr wrap="square" rtlCol="0">
            <a:spAutoFit/>
          </a:bodyPr>
          <a:lstStyle/>
          <a:p>
            <a:pPr algn="just">
              <a:buClr>
                <a:schemeClr val="bg1">
                  <a:lumMod val="75000"/>
                </a:schemeClr>
              </a:buClr>
              <a:buFont typeface="Wingdings" pitchFamily="2" charset="2"/>
              <a:buChar char="Ø"/>
            </a:pPr>
            <a:r>
              <a:rPr lang="el-GR" sz="2800" dirty="0" smtClean="0">
                <a:solidFill>
                  <a:schemeClr val="accent3"/>
                </a:solidFill>
                <a:latin typeface="+mj-lt"/>
              </a:rPr>
              <a:t> Μαθητές ως κοινωνική κατηγορία και ως δρώντες μέσα στο σχολείο (πρακτικές)</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0-#ppt_w/2"/>
                                          </p:val>
                                        </p:tav>
                                        <p:tav tm="100000">
                                          <p:val>
                                            <p:strVal val="#ppt_x"/>
                                          </p:val>
                                        </p:tav>
                                      </p:tavLst>
                                    </p:anim>
                                    <p:anim calcmode="lin" valueType="num">
                                      <p:cBhvr additive="base">
                                        <p:cTn id="14"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0-#ppt_w/2"/>
                                          </p:val>
                                        </p:tav>
                                        <p:tav tm="100000">
                                          <p:val>
                                            <p:strVal val="#ppt_x"/>
                                          </p:val>
                                        </p:tav>
                                      </p:tavLst>
                                    </p:anim>
                                    <p:anim calcmode="lin" valueType="num">
                                      <p:cBhvr additive="base">
                                        <p:cTn id="20"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0-#ppt_w/2"/>
                                          </p:val>
                                        </p:tav>
                                        <p:tav tm="100000">
                                          <p:val>
                                            <p:strVal val="#ppt_x"/>
                                          </p:val>
                                        </p:tav>
                                      </p:tavLst>
                                    </p:anim>
                                    <p:anim calcmode="lin" valueType="num">
                                      <p:cBhvr additive="base">
                                        <p:cTn id="26"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0" y="1405582"/>
            <a:ext cx="9144000" cy="523220"/>
          </a:xfrm>
          <a:prstGeom prst="rect">
            <a:avLst/>
          </a:prstGeom>
          <a:noFill/>
        </p:spPr>
        <p:txBody>
          <a:bodyPr wrap="square" rtlCol="0">
            <a:spAutoFit/>
          </a:bodyPr>
          <a:lstStyle/>
          <a:p>
            <a:pPr algn="just">
              <a:buClr>
                <a:schemeClr val="bg1">
                  <a:lumMod val="75000"/>
                </a:schemeClr>
              </a:buClr>
            </a:pPr>
            <a:r>
              <a:rPr lang="el-GR" sz="2800" i="1" dirty="0" smtClean="0">
                <a:solidFill>
                  <a:schemeClr val="accent3"/>
                </a:solidFill>
                <a:latin typeface="+mj-lt"/>
              </a:rPr>
              <a:t>Βιβλιογραφία μαθήματος:</a:t>
            </a:r>
            <a:endParaRPr lang="el-GR" sz="2800" i="1" dirty="0">
              <a:solidFill>
                <a:schemeClr val="accent3"/>
              </a:solidFill>
              <a:latin typeface="+mj-lt"/>
            </a:endParaRPr>
          </a:p>
        </p:txBody>
      </p:sp>
      <p:sp>
        <p:nvSpPr>
          <p:cNvPr id="3" name="1 - Τίτλος"/>
          <p:cNvSpPr txBox="1">
            <a:spLocks/>
          </p:cNvSpPr>
          <p:nvPr/>
        </p:nvSpPr>
        <p:spPr>
          <a:xfrm>
            <a:off x="0" y="571480"/>
            <a:ext cx="9144000" cy="928686"/>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5000" b="1" i="0" u="none" strike="noStrike" kern="1200" cap="none" spc="0" normalizeH="0" baseline="0" noProof="0" dirty="0" smtClean="0">
                <a:ln>
                  <a:noFill/>
                </a:ln>
                <a:solidFill>
                  <a:schemeClr val="bg1">
                    <a:lumMod val="75000"/>
                  </a:schemeClr>
                </a:solidFill>
                <a:effectLst>
                  <a:outerShdw blurRad="38100" dist="38100" dir="2700000" algn="tl">
                    <a:srgbClr val="000000">
                      <a:alpha val="43137"/>
                    </a:srgbClr>
                  </a:outerShdw>
                </a:effectLst>
                <a:uLnTx/>
                <a:uFillTx/>
                <a:latin typeface="+mj-lt"/>
                <a:ea typeface="+mj-ea"/>
                <a:cs typeface="+mj-cs"/>
              </a:rPr>
              <a:t>ΚΟΙΝΩΝΙΟΛΟΓΙΑ</a:t>
            </a:r>
            <a:endParaRPr kumimoji="0" lang="el-GR" sz="5000" b="1" i="0" u="none" strike="noStrike" kern="1200" cap="none" spc="0" normalizeH="0" baseline="0" noProof="0" dirty="0">
              <a:ln>
                <a:noFill/>
              </a:ln>
              <a:solidFill>
                <a:schemeClr val="bg1">
                  <a:lumMod val="75000"/>
                </a:schemeClr>
              </a:solidFill>
              <a:effectLst>
                <a:outerShdw blurRad="38100" dist="38100" dir="2700000" algn="tl">
                  <a:srgbClr val="000000">
                    <a:alpha val="43137"/>
                  </a:srgbClr>
                </a:outerShdw>
              </a:effectLst>
              <a:uLnTx/>
              <a:uFillTx/>
              <a:latin typeface="+mj-lt"/>
              <a:ea typeface="+mj-ea"/>
              <a:cs typeface="+mj-cs"/>
            </a:endParaRPr>
          </a:p>
        </p:txBody>
      </p:sp>
      <p:sp>
        <p:nvSpPr>
          <p:cNvPr id="8" name="7 - TextBox"/>
          <p:cNvSpPr txBox="1"/>
          <p:nvPr/>
        </p:nvSpPr>
        <p:spPr>
          <a:xfrm>
            <a:off x="0" y="1928802"/>
            <a:ext cx="9001124" cy="2923877"/>
          </a:xfrm>
          <a:prstGeom prst="rect">
            <a:avLst/>
          </a:prstGeom>
          <a:noFill/>
        </p:spPr>
        <p:txBody>
          <a:bodyPr wrap="square" rtlCol="0">
            <a:spAutoFit/>
          </a:bodyPr>
          <a:lstStyle/>
          <a:p>
            <a:pPr algn="just">
              <a:buClr>
                <a:schemeClr val="bg1">
                  <a:lumMod val="75000"/>
                </a:schemeClr>
              </a:buClr>
            </a:pPr>
            <a:r>
              <a:rPr lang="en-US" sz="2600" i="1" dirty="0" err="1" smtClean="0">
                <a:solidFill>
                  <a:schemeClr val="accent3"/>
                </a:solidFill>
                <a:latin typeface="+mj-lt"/>
              </a:rPr>
              <a:t>Duru-Bellat</a:t>
            </a:r>
            <a:r>
              <a:rPr lang="en-US" sz="2600" i="1" dirty="0" smtClean="0">
                <a:solidFill>
                  <a:schemeClr val="accent3"/>
                </a:solidFill>
                <a:latin typeface="+mj-lt"/>
              </a:rPr>
              <a:t>, M. &amp; Van </a:t>
            </a:r>
            <a:r>
              <a:rPr lang="en-US" sz="2600" i="1" dirty="0" err="1" smtClean="0">
                <a:solidFill>
                  <a:schemeClr val="accent3"/>
                </a:solidFill>
                <a:latin typeface="+mj-lt"/>
              </a:rPr>
              <a:t>Zanten</a:t>
            </a:r>
            <a:r>
              <a:rPr lang="en-US" sz="2600" i="1" dirty="0" smtClean="0">
                <a:solidFill>
                  <a:schemeClr val="accent3"/>
                </a:solidFill>
                <a:latin typeface="+mj-lt"/>
              </a:rPr>
              <a:t>, A. 1999. </a:t>
            </a:r>
            <a:r>
              <a:rPr lang="en-US" sz="2600" i="1" dirty="0" err="1" smtClean="0">
                <a:solidFill>
                  <a:schemeClr val="accent3"/>
                </a:solidFill>
                <a:latin typeface="+mj-lt"/>
              </a:rPr>
              <a:t>Sociologie</a:t>
            </a:r>
            <a:r>
              <a:rPr lang="en-US" sz="2600" i="1" dirty="0" smtClean="0">
                <a:solidFill>
                  <a:schemeClr val="accent3"/>
                </a:solidFill>
                <a:latin typeface="+mj-lt"/>
              </a:rPr>
              <a:t> de l’</a:t>
            </a:r>
            <a:r>
              <a:rPr lang="fr-FR" sz="2600" i="1" dirty="0" smtClean="0">
                <a:solidFill>
                  <a:schemeClr val="accent3"/>
                </a:solidFill>
                <a:latin typeface="+mj-lt"/>
              </a:rPr>
              <a:t>école. Paris</a:t>
            </a:r>
            <a:r>
              <a:rPr lang="fr-FR" sz="2600" i="1" smtClean="0">
                <a:solidFill>
                  <a:schemeClr val="accent3"/>
                </a:solidFill>
                <a:latin typeface="+mj-lt"/>
              </a:rPr>
              <a:t>: Armand Colin</a:t>
            </a:r>
            <a:endParaRPr lang="en-US" sz="2600" i="1" smtClean="0">
              <a:solidFill>
                <a:schemeClr val="accent3"/>
              </a:solidFill>
              <a:latin typeface="+mj-lt"/>
            </a:endParaRPr>
          </a:p>
          <a:p>
            <a:pPr algn="just">
              <a:buClr>
                <a:schemeClr val="bg1">
                  <a:lumMod val="75000"/>
                </a:schemeClr>
              </a:buClr>
            </a:pPr>
            <a:r>
              <a:rPr lang="el-GR" sz="2600" i="1" dirty="0" smtClean="0">
                <a:solidFill>
                  <a:schemeClr val="accent3"/>
                </a:solidFill>
                <a:latin typeface="+mj-lt"/>
              </a:rPr>
              <a:t>Μυλωνάς, Θ. 1998. Κοινωνιολογία της Ελληνικής Εκπαίδευσης. Συμβολές. Αθήνα: </a:t>
            </a:r>
            <a:r>
              <a:rPr lang="en-US" sz="2600" i="1" dirty="0" smtClean="0">
                <a:solidFill>
                  <a:schemeClr val="accent3"/>
                </a:solidFill>
                <a:latin typeface="+mj-lt"/>
              </a:rPr>
              <a:t>Gutenberg</a:t>
            </a:r>
          </a:p>
          <a:p>
            <a:pPr algn="just">
              <a:buClr>
                <a:schemeClr val="bg1">
                  <a:lumMod val="75000"/>
                </a:schemeClr>
              </a:buClr>
            </a:pPr>
            <a:r>
              <a:rPr lang="el-GR" sz="2600" i="1" dirty="0" smtClean="0">
                <a:solidFill>
                  <a:schemeClr val="accent3"/>
                </a:solidFill>
                <a:latin typeface="+mj-lt"/>
              </a:rPr>
              <a:t>Νόβα-</a:t>
            </a:r>
            <a:r>
              <a:rPr lang="el-GR" sz="2600" i="1" dirty="0" err="1" smtClean="0">
                <a:solidFill>
                  <a:schemeClr val="accent3"/>
                </a:solidFill>
                <a:latin typeface="+mj-lt"/>
              </a:rPr>
              <a:t>Καλτσούνη</a:t>
            </a:r>
            <a:r>
              <a:rPr lang="el-GR" sz="2600" i="1" dirty="0" smtClean="0">
                <a:solidFill>
                  <a:schemeClr val="accent3"/>
                </a:solidFill>
                <a:latin typeface="+mj-lt"/>
              </a:rPr>
              <a:t>, Χ. 2010. Κοινωνιολογία της Εκπαίδευσης. Αθήνα: </a:t>
            </a:r>
            <a:r>
              <a:rPr lang="en-US" sz="2600" i="1" dirty="0" smtClean="0">
                <a:solidFill>
                  <a:schemeClr val="accent3"/>
                </a:solidFill>
                <a:latin typeface="+mj-lt"/>
              </a:rPr>
              <a:t>Gutenberg</a:t>
            </a:r>
          </a:p>
          <a:p>
            <a:pPr algn="just">
              <a:buClr>
                <a:schemeClr val="bg1">
                  <a:lumMod val="75000"/>
                </a:schemeClr>
              </a:buClr>
            </a:pPr>
            <a:endParaRPr lang="el-GR" sz="2800" i="1" dirty="0" smtClean="0">
              <a:solidFill>
                <a:schemeClr val="accent3"/>
              </a:solidFill>
              <a:latin typeface="+mj-l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8540</TotalTime>
  <Words>531</Words>
  <Application>Microsoft Office PowerPoint</Application>
  <PresentationFormat>Προβολή στην οθόνη (4:3)</PresentationFormat>
  <Paragraphs>55</Paragraphs>
  <Slides>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9</vt:i4>
      </vt:variant>
    </vt:vector>
  </HeadingPairs>
  <TitlesOfParts>
    <vt:vector size="10" baseType="lpstr">
      <vt:lpstr>Ροή</vt:lpstr>
      <vt:lpstr>ΚΟΙΝΩΝΙΟΛΟΓΙΑ ΤΗΣ ΕΚΠΑΙΔΕΥΣΗΣ</vt:lpstr>
      <vt:lpstr>ΚΟΙΝΩΝΙΟΛΟΓΙΑ ΤΗΣ ΕΚΠΑΙΔΕΥΣΗΣ</vt:lpstr>
      <vt:lpstr>ΚΟΙΝΩΝΙΟΛΟΓΙΑ</vt:lpstr>
      <vt:lpstr>Διαφάνεια 4</vt:lpstr>
      <vt:lpstr>Διαφάνεια 5</vt:lpstr>
      <vt:lpstr>Διαφάνεια 6</vt:lpstr>
      <vt:lpstr>Διαφάνεια 7</vt:lpstr>
      <vt:lpstr>Διαφάνεια 8</vt:lpstr>
      <vt:lpstr>Διαφάνεια 9</vt:lpstr>
    </vt:vector>
  </TitlesOfParts>
  <Company>Acer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ΚΟΙΝΩΝΙΟΛΟΓΙΑ ΤΗΣ ΕΚΠΑΙΔΕΥΣΗΣ</dc:title>
  <dc:creator>Valued Acer Customer</dc:creator>
  <cp:lastModifiedBy>Valued Acer Customer</cp:lastModifiedBy>
  <cp:revision>45</cp:revision>
  <dcterms:created xsi:type="dcterms:W3CDTF">2015-10-08T14:21:20Z</dcterms:created>
  <dcterms:modified xsi:type="dcterms:W3CDTF">2015-11-22T16:20:35Z</dcterms:modified>
</cp:coreProperties>
</file>