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78" r:id="rId4"/>
    <p:sldId id="279" r:id="rId5"/>
    <p:sldId id="268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FC8A92-8340-43DE-B45C-F90DD1B15033}" type="datetimeFigureOut">
              <a:rPr lang="el-GR" smtClean="0"/>
              <a:pPr/>
              <a:t>16/12/2015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2C6960-F77A-4B79-86A7-F60C51C948F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314448"/>
            <a:ext cx="9144000" cy="1828800"/>
          </a:xfrm>
        </p:spPr>
        <p:txBody>
          <a:bodyPr/>
          <a:lstStyle/>
          <a:p>
            <a:pPr algn="ctr"/>
            <a:r>
              <a:rPr lang="el-GR" dirty="0" smtClean="0"/>
              <a:t>ΚΟΙΝΩΝΙΟΛΟΓΙΑ ΤΗΣ ΕΚΠΑΙΔΕΥΣΗΣ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-285784" y="3819540"/>
            <a:ext cx="9786974" cy="1109658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/>
              <a:t>ΜΕΤΑΠΤΥΧΙΑΚΟ ΠΡΟΓΡΑΜΜΑ: </a:t>
            </a:r>
          </a:p>
          <a:p>
            <a:pPr algn="ctr"/>
            <a:r>
              <a:rPr lang="el-GR" sz="2400" dirty="0" smtClean="0"/>
              <a:t>ΘΕΩΡΙΑ, ΠΡΑΞΗ ΚΑΙ ΑΞΙΟΛΟΓΗΣΗ  ΤΟΥ ΕΚΠΑΙΔΕΥΤΙΚΟΥ ΕΡΓΟΥ </a:t>
            </a:r>
            <a:endParaRPr lang="el-GR" sz="2400" dirty="0"/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32" y="5500702"/>
            <a:ext cx="9143968" cy="100013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Αντιγόνη-Άλμπα</a:t>
            </a: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Παπακωνσταντίνου,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MSc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PhD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l-G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Εντεταλμένη Διδασκαλίας Πανεπιστημίου Αθηνών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-32" y="2398936"/>
            <a:ext cx="90725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66CCFF"/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επιτυχία ή όχι κάθε διδακτικής ή μαθησιακής συνδιαλλαγής καθορίζεται σε σημαντικό βαθμό από την ποιότητα της διαπροσωπικής σχέσης διδάσκοντα-διδασκόμενου (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Stone, 1999)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-32" y="1643050"/>
            <a:ext cx="90725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66CCFF"/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Νέα Κοινωνιολογία: το ενδιαφέρον στρέφεται στο εσωτερικό του σχολείου και η προσοχή μετατοπίζεται από την κοινωνική καταγωγή του μαθητή στον μαθητή ως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δρων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υποκείμενο.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285720" y="3620160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Κοινωνιογλωσσολογία: Β</a:t>
            </a:r>
            <a:r>
              <a:rPr lang="en-US" sz="2800" dirty="0" err="1" smtClean="0">
                <a:solidFill>
                  <a:schemeClr val="accent3"/>
                </a:solidFill>
                <a:latin typeface="+mj-lt"/>
              </a:rPr>
              <a:t>asil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 Bernstein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4643446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Επίδραση του εκπαιδευτικού: 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Alain </a:t>
            </a:r>
            <a:r>
              <a:rPr lang="en-US" sz="2800" dirty="0" err="1" smtClean="0">
                <a:solidFill>
                  <a:schemeClr val="accent3"/>
                </a:solidFill>
                <a:latin typeface="+mj-lt"/>
              </a:rPr>
              <a:t>Mingat</a:t>
            </a:r>
            <a:endParaRPr lang="el-GR" sz="28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714348" y="4120226"/>
            <a:ext cx="8358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Επεξεργασμένος και περιορισμένος γλωσσικός κώδικας</a:t>
            </a:r>
          </a:p>
        </p:txBody>
      </p:sp>
      <p:sp>
        <p:nvSpPr>
          <p:cNvPr id="8" name="7 - Καμπύλο δεξιό βέλος"/>
          <p:cNvSpPr/>
          <p:nvPr/>
        </p:nvSpPr>
        <p:spPr>
          <a:xfrm>
            <a:off x="71406" y="3857628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8 - Καμπύλο δεξιό βέλος"/>
          <p:cNvSpPr/>
          <p:nvPr/>
        </p:nvSpPr>
        <p:spPr>
          <a:xfrm>
            <a:off x="71406" y="4857760"/>
            <a:ext cx="571504" cy="642942"/>
          </a:xfrm>
          <a:prstGeom prst="curved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14348" y="5120358"/>
            <a:ext cx="83582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Ικανότητα του εκπαιδευτικού να κάνει τον </a:t>
            </a:r>
            <a:r>
              <a:rPr lang="el-GR" sz="2800" b="1" dirty="0" smtClean="0">
                <a:solidFill>
                  <a:schemeClr val="accent3"/>
                </a:solidFill>
                <a:latin typeface="+mj-lt"/>
              </a:rPr>
              <a:t>κάθε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μαθητή να επενδύει στο </a:t>
            </a:r>
            <a:r>
              <a:rPr lang="el-GR" sz="2800" b="1" dirty="0" smtClean="0">
                <a:solidFill>
                  <a:schemeClr val="accent3"/>
                </a:solidFill>
                <a:latin typeface="+mj-lt"/>
              </a:rPr>
              <a:t>μέγιστο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των ικανοτήτων του για όσο το δυνατό </a:t>
            </a:r>
            <a:r>
              <a:rPr lang="el-GR" sz="2800" b="1" dirty="0" smtClean="0">
                <a:solidFill>
                  <a:schemeClr val="accent3"/>
                </a:solidFill>
                <a:latin typeface="+mj-lt"/>
              </a:rPr>
              <a:t>μεγαλύτερο χρονικό διάστημα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142844" y="1428736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Ο ρόλος των προσδοκιών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0" y="2382560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latin typeface="+mj-lt"/>
              </a:rPr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Χαρακτηριστικά της εμφάνισης και της προσωπικότητας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0" y="1905648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Αυτοεκπληρούμενη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προφητεία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0" y="2834342"/>
            <a:ext cx="907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Επικοινωνιακές απαιτήσεις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-71470" y="342900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Διάδραση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στη σχολική τάξη. 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1470" y="3905912"/>
            <a:ext cx="8429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Χρόνος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71406" y="4377403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Δομή της επικοινωνίας 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71406" y="4848894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Τα </a:t>
            </a:r>
            <a:r>
              <a:rPr lang="el-GR" sz="2800" dirty="0" err="1" smtClean="0">
                <a:solidFill>
                  <a:schemeClr val="accent3"/>
                </a:solidFill>
                <a:latin typeface="+mj-lt"/>
              </a:rPr>
              <a:t>εξωλεκτικά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 επικοινωνιακά μέσα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71406" y="5320385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Τα ιδιαίτερα χαρακτηριστικά των δύο πλευρών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71406" y="5791876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ανισότητα που διέπει τη σχέση δασκάλου-μαθητή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71406" y="6263366"/>
            <a:ext cx="907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  <a:buFont typeface="Wingdings" pitchFamily="2" charset="2"/>
              <a:buChar char="ü"/>
            </a:pPr>
            <a:r>
              <a:rPr lang="el-GR" sz="2800" dirty="0" smtClean="0"/>
              <a:t>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εικόνα του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δάσκαλου για </a:t>
            </a:r>
            <a:r>
              <a:rPr lang="el-GR" sz="2800" smtClean="0">
                <a:solidFill>
                  <a:schemeClr val="accent3"/>
                </a:solidFill>
                <a:latin typeface="+mj-lt"/>
              </a:rPr>
              <a:t>το </a:t>
            </a:r>
            <a:r>
              <a:rPr lang="el-GR" sz="2800" smtClean="0">
                <a:solidFill>
                  <a:schemeClr val="accent3"/>
                </a:solidFill>
                <a:latin typeface="+mj-lt"/>
              </a:rPr>
              <a:t>μαθητή και </a:t>
            </a: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αντίστροφα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4357686" y="3429000"/>
            <a:ext cx="4786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dirty="0" smtClean="0">
                <a:solidFill>
                  <a:schemeClr val="accent3"/>
                </a:solidFill>
                <a:latin typeface="+mj-lt"/>
              </a:rPr>
              <a:t>Η ποιότητα εξαρτάται  από: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6323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800" i="1" dirty="0" smtClean="0">
                <a:solidFill>
                  <a:schemeClr val="accent3"/>
                </a:solidFill>
                <a:latin typeface="+mj-lt"/>
              </a:rPr>
              <a:t>Βιβλιογραφία μαθήματος:</a:t>
            </a:r>
            <a:endParaRPr lang="el-GR" sz="2800" i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0" y="2169092"/>
            <a:ext cx="90011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Bernstein, B. 1975. </a:t>
            </a: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Langage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 et classes </a:t>
            </a: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sociales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. Paris: Minuit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Queiroz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 de, J.-M. 1995. </a:t>
            </a: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L’école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 et </a:t>
            </a: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ses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 sociologies. Paris: Nathan </a:t>
            </a:r>
            <a:endParaRPr lang="fr-F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Mingat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, A. 1991. 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Expliquer la variété des acquisitions au cours préparatoire: les rôles de l’enfant, Revue française de pédagogie, 69, pp. 47-63</a:t>
            </a:r>
            <a:endParaRPr lang="en-US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Νικολάου, Σ.Μ. 2006. Θεωρητικά ζητήματα στην Κοινωνιολογία της Εκπαίδευσης. Αθήνα: 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Gutenberg</a:t>
            </a:r>
            <a:endParaRPr lang="fr-F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Νόβα-</a:t>
            </a:r>
            <a:r>
              <a:rPr lang="el-GR" sz="2000" i="1" dirty="0" err="1" smtClean="0">
                <a:solidFill>
                  <a:schemeClr val="accent3"/>
                </a:solidFill>
                <a:latin typeface="+mj-lt"/>
              </a:rPr>
              <a:t>Καλτσούνη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, Χ. 2010. Κοινωνιολογία της Εκπαίδευσης. Αθήνα: 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Gutenberg</a:t>
            </a:r>
            <a:endParaRPr lang="el-G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err="1" smtClean="0">
                <a:solidFill>
                  <a:schemeClr val="accent3"/>
                </a:solidFill>
                <a:latin typeface="+mj-lt"/>
              </a:rPr>
              <a:t>Rosental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, R. 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&amp;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Jacobson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, L.  1975. Pygmalion in the </a:t>
            </a:r>
            <a:r>
              <a:rPr lang="fr-FR" sz="2000" i="1" dirty="0" err="1" smtClean="0">
                <a:solidFill>
                  <a:schemeClr val="accent3"/>
                </a:solidFill>
                <a:latin typeface="+mj-lt"/>
              </a:rPr>
              <a:t>Classroom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. New York: Holt, </a:t>
            </a:r>
            <a:r>
              <a:rPr lang="fr-FR" sz="2000" i="1" dirty="0" err="1" smtClean="0">
                <a:solidFill>
                  <a:schemeClr val="accent3"/>
                </a:solidFill>
                <a:latin typeface="+mj-lt"/>
              </a:rPr>
              <a:t>Rinehart</a:t>
            </a: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 and Winston</a:t>
            </a: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Stone, C.A. 1999. 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Τι λείπει από τη μεταφορά της «Σκαλωσιάς» στον Όρο «Υποστήριξη»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(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scaffolding), 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στο </a:t>
            </a:r>
            <a:r>
              <a:rPr lang="en-US" sz="2000" i="1" dirty="0" smtClean="0">
                <a:solidFill>
                  <a:schemeClr val="accent3"/>
                </a:solidFill>
                <a:latin typeface="+mj-lt"/>
              </a:rPr>
              <a:t>Faulkner, D. et al. (eds.)</a:t>
            </a:r>
            <a:r>
              <a:rPr lang="el-GR" sz="2000" i="1" dirty="0" smtClean="0">
                <a:solidFill>
                  <a:schemeClr val="accent3"/>
                </a:solidFill>
                <a:latin typeface="+mj-lt"/>
              </a:rPr>
              <a:t>, Μαθησιακές σχέσεις στη σχολική τάξη. ΕΑΠ, Πάτρα (182-194)</a:t>
            </a:r>
            <a:endParaRPr lang="fr-FR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r>
              <a:rPr lang="fr-FR" sz="2000" i="1" dirty="0" smtClean="0">
                <a:solidFill>
                  <a:schemeClr val="accent3"/>
                </a:solidFill>
                <a:latin typeface="+mj-lt"/>
              </a:rPr>
              <a:t>Zimmerman, D. 1978. Un langage non verbal de classe: le processus d’attraction-répulsion des enseignants à l’égard des élèves en fonction de l’origine familiale de ces derniers. Revue française de pédagogie, 44, pp. 47-70</a:t>
            </a:r>
            <a:endParaRPr lang="en-US" sz="2000" i="1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buClr>
                <a:schemeClr val="bg1">
                  <a:lumMod val="75000"/>
                </a:schemeClr>
              </a:buClr>
            </a:pPr>
            <a:endParaRPr lang="el-GR" sz="2000" i="1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708708"/>
            <a:ext cx="90725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ΚΟΙΝΩΝΙΟΛΟΓΙΑ ΤΟΥ ΣΧΟΛΕΙΟΥ</a:t>
            </a:r>
            <a:endParaRPr lang="el-GR" sz="5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10289</TotalTime>
  <Words>398</Words>
  <Application>Microsoft Office PowerPoint</Application>
  <PresentationFormat>Προβολή στην οθόνη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ΚΟΙΝΩΝΙΟΛΟΓΙΑ ΤΗΣ ΕΚΠΑΙΔΕΥΣΗΣ</vt:lpstr>
      <vt:lpstr>Διαφάνεια 2</vt:lpstr>
      <vt:lpstr>Διαφάνεια 3</vt:lpstr>
      <vt:lpstr>Διαφάνεια 4</vt:lpstr>
      <vt:lpstr>Διαφάνεια 5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ΚΟΙΝΩΝΙΟΛΟΓΙΑ ΤΗΣ ΕΚΠΑΙΔΕΥΣΗΣ</dc:title>
  <dc:creator>Valued Acer Customer</dc:creator>
  <cp:lastModifiedBy>Valued Acer Customer</cp:lastModifiedBy>
  <cp:revision>104</cp:revision>
  <dcterms:created xsi:type="dcterms:W3CDTF">2015-10-08T14:21:20Z</dcterms:created>
  <dcterms:modified xsi:type="dcterms:W3CDTF">2015-12-16T16:39:28Z</dcterms:modified>
</cp:coreProperties>
</file>