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9" r:id="rId4"/>
    <p:sldId id="273" r:id="rId5"/>
    <p:sldId id="274" r:id="rId6"/>
    <p:sldId id="275" r:id="rId7"/>
    <p:sldId id="276" r:id="rId8"/>
    <p:sldId id="277" r:id="rId9"/>
    <p:sldId id="270" r:id="rId10"/>
    <p:sldId id="271" r:id="rId11"/>
    <p:sldId id="2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C8A92-8340-43DE-B45C-F90DD1B15033}" type="datetimeFigureOut">
              <a:rPr lang="el-GR" smtClean="0"/>
              <a:pPr/>
              <a:t>17/12/2015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314448"/>
            <a:ext cx="9144000" cy="1828800"/>
          </a:xfrm>
        </p:spPr>
        <p:txBody>
          <a:bodyPr/>
          <a:lstStyle/>
          <a:p>
            <a:pPr algn="ctr"/>
            <a:r>
              <a:rPr lang="el-GR" dirty="0" smtClean="0"/>
              <a:t>ΚΟΙΝΩΝΙΟΛΟΓΙΑ ΤΗΣ ΕΚΠΑΙΔΕΥΣΗΣ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285784" y="3819540"/>
            <a:ext cx="9786974" cy="110965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ΜΕΤΑΠΤΥΧΙΑΚΟ ΠΡΟΓΡΑΜΜΑ: </a:t>
            </a:r>
          </a:p>
          <a:p>
            <a:pPr algn="ctr"/>
            <a:r>
              <a:rPr lang="el-GR" sz="2400" dirty="0" smtClean="0"/>
              <a:t>ΘΕΩΡΙΑ, ΠΡΑΞΗ ΚΑΙ ΑΞΙΟΛΟΓΗΣΗ  ΤΟΥ ΕΚΠΑΙΔΕΥΤΙΚΟΥ ΕΡΓΟΥ </a:t>
            </a:r>
            <a:endParaRPr lang="el-GR" sz="2400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32" y="5500702"/>
            <a:ext cx="9143968" cy="100013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Αντιγόνη-Άλμπα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Παπακωνσταντίνου,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PhD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Εντεταλμένη Διδασκαλίας Πανεπιστημίου Αθηνών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ΣΧΟΛΙΚΟΣ ΘΕΣΜΟΣ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642910" y="1617637"/>
            <a:ext cx="8429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Επιλογή των μαθητών έμμεσα συνδεδεμένη με την κοινωνική ιεραρχία</a:t>
            </a:r>
          </a:p>
        </p:txBody>
      </p:sp>
      <p:sp>
        <p:nvSpPr>
          <p:cNvPr id="11" name="10 - Καμπύλο δεξιό βέλος"/>
          <p:cNvSpPr/>
          <p:nvPr/>
        </p:nvSpPr>
        <p:spPr>
          <a:xfrm>
            <a:off x="71406" y="1974827"/>
            <a:ext cx="571504" cy="100013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42910" y="2617769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Επιλογή μέσα από την πορεία ζωής και όχι το σχολείο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0" y="335756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Στοιχεία που αποτρέπουν την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αποθεσμοποίηση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του δημοτικού σχολείου: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-32" y="428625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Ανέκαθεν απευθύνονταν στο σύνολο του μαθητικού πληθυσμού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-32" y="528751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Ανοιχτό στην τοπική κοινωνία και την οικογένεια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32" y="59293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«Πρωτοκαθεδρία» του δασκάλου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1" grpId="0" animBg="1"/>
      <p:bldP spid="12" grpId="0"/>
      <p:bldP spid="14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4770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Βιβλιογραφία μαθήματος: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ΣΧΟΛΙΚΟΣ ΘΕΣΜΟΣ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0" y="2013790"/>
            <a:ext cx="900112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Bottomore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, T.B. 1972. </a:t>
            </a: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Sociology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: A guide to </a:t>
            </a: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problems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 and liter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r</a:t>
            </a: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ature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. New York: Vintage Books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200" i="1" dirty="0" err="1" smtClean="0">
                <a:solidFill>
                  <a:schemeClr val="accent3"/>
                </a:solidFill>
                <a:latin typeface="+mj-lt"/>
              </a:rPr>
              <a:t>Dubet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, F. 2002. Le déclin de l’institution. Paris: Seuil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Μιχαλακόπουλος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Γ. 1990. Κοινωνιολογία και Εκπαίδευση. Προσεγγίσεις στην κοινωνιολογική διερεύνηση της εκπαίδευσης και της εκπαιδευτικής πράξης. Θεσσαλονίκη: Αδελφοί Κυριακίδη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Μυλωνάς, Θ. 1998. Κοινωνιολογία της Ελληνικής Εκπαίδευσης. Συμβολές. Αθήνα: 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Gutenberg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Νόβα-</a:t>
            </a:r>
            <a:r>
              <a:rPr lang="el-GR" sz="2200" i="1" dirty="0" err="1" smtClean="0">
                <a:solidFill>
                  <a:schemeClr val="accent3"/>
                </a:solidFill>
                <a:latin typeface="+mj-lt"/>
              </a:rPr>
              <a:t>Καλτσούνη</a:t>
            </a:r>
            <a:r>
              <a:rPr lang="el-GR" sz="2200" i="1" dirty="0" smtClean="0">
                <a:solidFill>
                  <a:schemeClr val="accent3"/>
                </a:solidFill>
                <a:latin typeface="+mj-lt"/>
              </a:rPr>
              <a:t>, Χ. 2010. Κοινωνιολογία της Εκπαίδευσης. Αθήνα: 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Gutenberg</a:t>
            </a:r>
            <a:endParaRPr lang="el-GR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200" i="1" dirty="0" err="1" smtClean="0">
                <a:solidFill>
                  <a:schemeClr val="accent3"/>
                </a:solidFill>
                <a:latin typeface="+mj-lt"/>
              </a:rPr>
              <a:t>Papakonstantinou</a:t>
            </a:r>
            <a:r>
              <a:rPr lang="en-US" sz="2200" i="1" dirty="0" smtClean="0">
                <a:solidFill>
                  <a:schemeClr val="accent3"/>
                </a:solidFill>
                <a:latin typeface="+mj-lt"/>
              </a:rPr>
              <a:t>, A.A. 2013. Les parents et l</a:t>
            </a: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’école. Etude contrastive des rapports dans un contexte d’hétérogénéité culturelle. Bruxelles: Peter Lang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200" i="1" dirty="0" smtClean="0">
                <a:solidFill>
                  <a:schemeClr val="accent3"/>
                </a:solidFill>
                <a:latin typeface="+mj-lt"/>
              </a:rPr>
              <a:t>Touraine, A. 1997. Pourrons-nous vivre ensemble? Egaux et différents. Paris: Fayard</a:t>
            </a:r>
            <a:endParaRPr lang="en-US" sz="22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l-GR" sz="2400" i="1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ΣΧΟΛΙΚΟΣ ΘΕΣΜΟΣ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USER\Επιφάνεια εργασίας\ΘΕΠΑΕ Κοινωνιολογία της Εκπαίδευσης\Against school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6222504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ΣΧΟΛΙΚΟΣ ΘΕΣΜΟΣ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161763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Διευκρίνιση εννοιών: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-32" y="2214554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Κοινωνική δομή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-32" y="2762904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Κοινωνικός θεσμός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-32" y="3334408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Κοινωνικός ρόλος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-32" y="3929066"/>
            <a:ext cx="914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Κοινωνική θέση (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status)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-32" y="52863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Ποια στοιχεία μας επιτρέπουν να μιλάμε για Σχολικό Θεσμό;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0" y="150017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Το σχολείο είναι 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0" y="2143116"/>
            <a:ext cx="3929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ένας τυπικός θεσμός</a:t>
            </a:r>
            <a:endParaRPr lang="el-GR" sz="28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4643470" y="2104715"/>
            <a:ext cx="4500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με συγκεκριμένη οργάνωση </a:t>
            </a:r>
            <a:endParaRPr lang="el-GR" sz="28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5 - Βέλος προς τα κάτω"/>
          <p:cNvSpPr/>
          <p:nvPr/>
        </p:nvSpPr>
        <p:spPr>
          <a:xfrm>
            <a:off x="1000100" y="2786058"/>
            <a:ext cx="928694" cy="42862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3143248"/>
            <a:ext cx="4214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Κοινωνικά «αποδεκτή» δομή με συγκεκριμένες λειτουργίες:</a:t>
            </a:r>
            <a:endParaRPr lang="el-GR" sz="28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-32" y="4613514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Εκπαίδευση</a:t>
            </a:r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6215074" y="2747657"/>
            <a:ext cx="928694" cy="42862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929322" y="5929330"/>
            <a:ext cx="2857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Γραφειοκρατία</a:t>
            </a:r>
            <a:endParaRPr lang="el-GR" sz="28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214974" y="3176285"/>
            <a:ext cx="42148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CCFF"/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Διαπνέεται από:</a:t>
            </a: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Υπολογιστικότητα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Προβλεψιμότητα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Αποδοτικότητα</a:t>
            </a: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Έλεγχο</a:t>
            </a: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Εξειδίκευση</a:t>
            </a:r>
            <a:endParaRPr lang="el-GR" sz="28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3" name="12 - Δεξιό βέλος"/>
          <p:cNvSpPr/>
          <p:nvPr/>
        </p:nvSpPr>
        <p:spPr>
          <a:xfrm>
            <a:off x="5143504" y="5929330"/>
            <a:ext cx="714380" cy="57150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4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ΣΧΟΛΙΚΟΣ ΘΕΣΜΟΣ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0" y="5791818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Επιλογή και νομιμοποίηση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-32" y="5191796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Κοινωνικοποίηση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 animBg="1"/>
      <p:bldP spid="11" grpId="0"/>
      <p:bldP spid="12" grpId="0"/>
      <p:bldP spid="13" grpId="0" animBg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0" y="146713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Αρχές της γραφειοκρατίας (μηχανικής) σύμφωνα με τον 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Weber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(Νόβα-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Καλτσούν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η, 2010): 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-32" y="2357430"/>
            <a:ext cx="9429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Οργάνωση στη βάση κανόνων ή διοικητικών προδιαγραφών 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-32" y="2857044"/>
            <a:ext cx="9501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Ιεραρχία και έλεγχος των υφιστάμενων από τον προϊστάμενο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-32" y="335665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Ύπαρξη γραπτών κειμένων που αποτελούν το κανονιστικό της πλαίσιο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-32" y="428715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Εξειδίκευση των εργαζομένων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-32" y="478677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Πλήρης απασχόληση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-32" y="52863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Ύπαρξη γενικών και σταθερών κανόνων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0" y="585789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Τι είδους κριτική μπορεί να έγινε σχετικά με τη γραφειοκρατία στην εκπαίδευση;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ΣΧΟΛΙΚΟΣ ΘΕΣΜΟΣ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-71470" y="146713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Μηχανική γραφειοκρατία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-71470" y="285749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Εκπαίδευση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-32" y="4832347"/>
            <a:ext cx="428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Επαγγελματική γραφειοκρατία</a:t>
            </a:r>
          </a:p>
        </p:txBody>
      </p:sp>
      <p:sp>
        <p:nvSpPr>
          <p:cNvPr id="22" name="21 - Επεξήγηση με δεξιό βέλος"/>
          <p:cNvSpPr/>
          <p:nvPr/>
        </p:nvSpPr>
        <p:spPr>
          <a:xfrm>
            <a:off x="0" y="4786322"/>
            <a:ext cx="4786314" cy="1071570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80002"/>
            </a:avLst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4786314" y="4180368"/>
            <a:ext cx="42862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Ρόλοι με υψηλά επίπεδα κατάρτισης</a:t>
            </a: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Έλεγχος προληπτικού τύπου</a:t>
            </a:r>
          </a:p>
          <a:p>
            <a:pPr>
              <a:buClr>
                <a:srgbClr val="66CCFF"/>
              </a:buClr>
              <a:buFont typeface="Wingdings" pitchFamily="2" charset="2"/>
              <a:buChar char="ü"/>
            </a:pPr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 Αυτονομία και προσωπικές πρωτοβουλίες</a:t>
            </a: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ΣΧΟΛΙΚΟΣ ΘΕΣΜΟΣ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- Δεξιό βέλος"/>
          <p:cNvSpPr/>
          <p:nvPr/>
        </p:nvSpPr>
        <p:spPr>
          <a:xfrm>
            <a:off x="3929058" y="1571612"/>
            <a:ext cx="428628" cy="35719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4429124" y="1474761"/>
            <a:ext cx="4786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Πειθαρχία </a:t>
            </a:r>
          </a:p>
          <a:p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Εργασίες επαναλαμβανόμενες και μονότονες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2285984" y="2857496"/>
            <a:ext cx="707236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700" dirty="0" smtClean="0">
                <a:solidFill>
                  <a:schemeClr val="accent3"/>
                </a:solidFill>
                <a:latin typeface="+mj-lt"/>
              </a:rPr>
              <a:t>Εργασίες χαρακτηρίζονται από επαγγελματισμό, έχουν πολυποίκιλο περιεχόμενο και είναι περιβεβλημένες με ευθύνες</a:t>
            </a:r>
          </a:p>
        </p:txBody>
      </p:sp>
      <p:sp>
        <p:nvSpPr>
          <p:cNvPr id="15" name="14 - Δεξιό βέλος"/>
          <p:cNvSpPr/>
          <p:nvPr/>
        </p:nvSpPr>
        <p:spPr>
          <a:xfrm>
            <a:off x="1857356" y="3000372"/>
            <a:ext cx="428628" cy="35719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2" grpId="0" animBg="1"/>
      <p:bldP spid="23" grpId="0"/>
      <p:bldP spid="10" grpId="0" animBg="1"/>
      <p:bldP spid="12" grpId="0"/>
      <p:bldP spid="1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ΣΧΟΛΙΚΟΣ ΘΕΣΜΟΣ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-32" y="14287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Ποιος ο σκοπός της εκπαίδευσης στα επίσημα κείμενα; 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71504" y="2023394"/>
            <a:ext cx="8358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Μετάδοση γνώσεων με σκοπό τον εκσυγχρονισμό και την απομάκρυνση από το «παραδοσιακό»</a:t>
            </a:r>
          </a:p>
        </p:txBody>
      </p:sp>
      <p:sp>
        <p:nvSpPr>
          <p:cNvPr id="19" name="18 - Δεξιό βέλος"/>
          <p:cNvSpPr/>
          <p:nvPr/>
        </p:nvSpPr>
        <p:spPr>
          <a:xfrm>
            <a:off x="71406" y="2166270"/>
            <a:ext cx="428596" cy="35719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TextBox"/>
          <p:cNvSpPr txBox="1"/>
          <p:nvPr/>
        </p:nvSpPr>
        <p:spPr>
          <a:xfrm>
            <a:off x="571504" y="2926675"/>
            <a:ext cx="8358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Κοινωνικοποίηση με βάση την εθνική και κοινή κουλτούρα</a:t>
            </a:r>
          </a:p>
        </p:txBody>
      </p:sp>
      <p:sp>
        <p:nvSpPr>
          <p:cNvPr id="21" name="20 - Δεξιό βέλος"/>
          <p:cNvSpPr/>
          <p:nvPr/>
        </p:nvSpPr>
        <p:spPr>
          <a:xfrm>
            <a:off x="71406" y="3069551"/>
            <a:ext cx="428596" cy="35719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TextBox"/>
          <p:cNvSpPr txBox="1"/>
          <p:nvPr/>
        </p:nvSpPr>
        <p:spPr>
          <a:xfrm>
            <a:off x="571504" y="3855369"/>
            <a:ext cx="8358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Επιλογή των μαθητών έμμεσα συνδεδεμένη με την κοινωνική ιεραρχία</a:t>
            </a:r>
          </a:p>
        </p:txBody>
      </p:sp>
      <p:sp>
        <p:nvSpPr>
          <p:cNvPr id="23" name="22 - Δεξιό βέλος"/>
          <p:cNvSpPr/>
          <p:nvPr/>
        </p:nvSpPr>
        <p:spPr>
          <a:xfrm>
            <a:off x="71406" y="3998245"/>
            <a:ext cx="428596" cy="35719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0" y="492919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Τι είδους γνώσεις επιλέγονται ή προτιμώνται στις σημερινές μεταμοντέρνες κοινωνίες;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0" y="60007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Χρήσιμη γνώση, άμεσα συνδεδεμένη με την οικονομία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9" grpId="0" animBg="1"/>
      <p:bldP spid="20" grpId="0"/>
      <p:bldP spid="21" grpId="0" animBg="1"/>
      <p:bldP spid="22" grpId="0"/>
      <p:bldP spid="2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2" y="154619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Τι χαρακτηριστικά έχει η γνώση που εμπεριέχεται στα σημερινά προγράμματα σπουδών;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1406" y="2714620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Απουσία σύνδεσης μεταξύ των γνωστικών αντικειμένων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71438" y="3348338"/>
            <a:ext cx="9072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Απουσία σύνδεσης των γνωστικών αντικειμένων με την πραγματικότητα που βιώνουν οι μαθητές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71406" y="4412943"/>
            <a:ext cx="9072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Αντίληψη ότι η γνώση είναι αυτοσκοπός και μεταδίδεται με συγκεκριμένο τρόπο και από συγκεκριμένους θεσμούς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71406" y="5477548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Η γνώση είναι κάτι ανεξάρτητο από την καθημερινή γνώση</a:t>
            </a:r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0" y="571480"/>
            <a:ext cx="9144000" cy="928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0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 ΣΧΟΛΙΚΟΣ ΘΕΣΜΟΣ</a:t>
            </a:r>
            <a:endParaRPr kumimoji="0" lang="el-GR" sz="5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92868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ΣΧΟΛΙΚΟΣ ΘΕΣΜΟΣ</a:t>
            </a:r>
            <a:endParaRPr lang="el-G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-32" y="161763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Μπορεί κανείς να υποστηρίξει ότι στις </a:t>
            </a:r>
            <a:r>
              <a:rPr lang="el-GR" sz="2800" i="1" dirty="0" err="1" smtClean="0">
                <a:solidFill>
                  <a:schemeClr val="accent3"/>
                </a:solidFill>
                <a:latin typeface="+mj-lt"/>
              </a:rPr>
              <a:t>μετα</a:t>
            </a: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-μοντέρνες κοινωνίες η εκπαίδευση δεν αποτελεί θεσμό;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571472" y="2760645"/>
            <a:ext cx="857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Μετάδοση γνώσεων με σκοπό τον εκσυγχρονισμό και την απομάκρυνση από το «παραδοσιακό»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571472" y="4449744"/>
            <a:ext cx="857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Κοινωνικοποίηση με βάση την εθνική και κοινή κουλτούρα</a:t>
            </a:r>
          </a:p>
        </p:txBody>
      </p:sp>
      <p:sp>
        <p:nvSpPr>
          <p:cNvPr id="18" name="17 - Καμπύλο δεξιό βέλος"/>
          <p:cNvSpPr/>
          <p:nvPr/>
        </p:nvSpPr>
        <p:spPr>
          <a:xfrm>
            <a:off x="71406" y="3191532"/>
            <a:ext cx="571504" cy="100013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42910" y="3834474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Μαζικοποίηση της εκπαίδευσης</a:t>
            </a:r>
          </a:p>
        </p:txBody>
      </p:sp>
      <p:sp>
        <p:nvSpPr>
          <p:cNvPr id="20" name="19 - Καμπύλο δεξιό βέλος"/>
          <p:cNvSpPr/>
          <p:nvPr/>
        </p:nvSpPr>
        <p:spPr>
          <a:xfrm>
            <a:off x="71406" y="4903785"/>
            <a:ext cx="571504" cy="100013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642910" y="5546727"/>
            <a:ext cx="850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Αντίληψη της κοινωνικοποίησης ως ενεργητικής και όχι ως παθητικής διαδικασίας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8" grpId="0" animBg="1"/>
      <p:bldP spid="19" grpId="0"/>
      <p:bldP spid="20" grpId="0" animBg="1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9307</TotalTime>
  <Words>579</Words>
  <Application>Microsoft Office PowerPoint</Application>
  <PresentationFormat>Προβολή στην οθόνη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ΚΟΙΝΩΝΙΟΛΟΓΙΑ ΤΗΣ ΕΚΠΑΙΔΕΥΣΗΣ</vt:lpstr>
      <vt:lpstr>Ο ΣΧΟΛΙΚΟΣ ΘΕΣΜΟΣ</vt:lpstr>
      <vt:lpstr>Ο ΣΧΟΛΙΚΟΣ ΘΕΣΜΟΣ</vt:lpstr>
      <vt:lpstr>Διαφάνεια 4</vt:lpstr>
      <vt:lpstr>Διαφάνεια 5</vt:lpstr>
      <vt:lpstr>Διαφάνεια 6</vt:lpstr>
      <vt:lpstr>Ο ΣΧΟΛΙΚΟΣ ΘΕΣΜΟΣ</vt:lpstr>
      <vt:lpstr>Διαφάνεια 8</vt:lpstr>
      <vt:lpstr>Ο ΣΧΟΛΙΚΟΣ ΘΕΣΜΟΣ</vt:lpstr>
      <vt:lpstr>Ο ΣΧΟΛΙΚΟΣ ΘΕΣΜΟΣ</vt:lpstr>
      <vt:lpstr>Διαφάνεια 11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ΚΟΙΝΩΝΙΟΛΟΓΙΑ ΤΗΣ ΕΚΠΑΙΔΕΥΣΗΣ</dc:title>
  <dc:creator>Valued Acer Customer</dc:creator>
  <cp:lastModifiedBy>Valued Acer Customer</cp:lastModifiedBy>
  <cp:revision>72</cp:revision>
  <dcterms:created xsi:type="dcterms:W3CDTF">2015-10-08T14:21:20Z</dcterms:created>
  <dcterms:modified xsi:type="dcterms:W3CDTF">2015-12-17T17:34:26Z</dcterms:modified>
</cp:coreProperties>
</file>