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72" r:id="rId3"/>
    <p:sldId id="259" r:id="rId4"/>
    <p:sldId id="273" r:id="rId5"/>
    <p:sldId id="274" r:id="rId6"/>
    <p:sldId id="275" r:id="rId7"/>
    <p:sldId id="276" r:id="rId8"/>
    <p:sldId id="277" r:id="rId9"/>
    <p:sldId id="270" r:id="rId10"/>
    <p:sldId id="271" r:id="rId11"/>
    <p:sldId id="268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Τίτλος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7" name="16 - Υπότιτλος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30" name="29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17/12/2015</a:t>
            </a:fld>
            <a:endParaRPr lang="el-GR"/>
          </a:p>
        </p:txBody>
      </p:sp>
      <p:sp>
        <p:nvSpPr>
          <p:cNvPr id="19" name="18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27" name="2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17/12/2015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17/12/2015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17/12/2015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17/12/2015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17/12/2015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περιεχομένου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17/12/2015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17/12/2015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17/12/2015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17/12/2015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Ψαλίδισμα και στρογγύλεμα μίας γωνίας του ορθογωνίου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- Ορθογώνιο τρίγωνο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C8A92-8340-43DE-B45C-F90DD1B15033}" type="datetimeFigureOut">
              <a:rPr lang="el-GR" smtClean="0"/>
              <a:pPr/>
              <a:t>17/12/2015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 dirty="0"/>
          </a:p>
        </p:txBody>
      </p:sp>
      <p:sp>
        <p:nvSpPr>
          <p:cNvPr id="10" name="9 - Ελεύθερη σχεδίαση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- Ελεύθερη σχεδίαση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- Ελεύθερη σχεδίαση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- Ελεύθερη σχεδίαση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- Θέση τίτλου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0" name="29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10" name="9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7FC8A92-8340-43DE-B45C-F90DD1B15033}" type="datetimeFigureOut">
              <a:rPr lang="el-GR" smtClean="0"/>
              <a:pPr/>
              <a:t>17/12/2015</a:t>
            </a:fld>
            <a:endParaRPr lang="el-GR"/>
          </a:p>
        </p:txBody>
      </p:sp>
      <p:sp>
        <p:nvSpPr>
          <p:cNvPr id="22" name="21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18" name="17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F2C6960-F77A-4B79-86A7-F60C51C948F6}" type="slidenum">
              <a:rPr lang="el-GR" smtClean="0"/>
              <a:pPr/>
              <a:t>‹#›</a:t>
            </a:fld>
            <a:endParaRPr lang="el-GR"/>
          </a:p>
        </p:txBody>
      </p:sp>
      <p:grpSp>
        <p:nvGrpSpPr>
          <p:cNvPr id="2" name="1 - Ομάδα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- Ελεύθερη σχεδίαση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- Ελεύθερη σχεδίαση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0" y="1314448"/>
            <a:ext cx="9144000" cy="1828800"/>
          </a:xfrm>
        </p:spPr>
        <p:txBody>
          <a:bodyPr/>
          <a:lstStyle/>
          <a:p>
            <a:pPr algn="ctr"/>
            <a:r>
              <a:rPr lang="el-GR" dirty="0" smtClean="0"/>
              <a:t>ΚΟΙΝΩΝΙΟΛΟΓΙΑ ΤΗΣ ΕΚΠΑΙΔΕΥΣΗΣ</a:t>
            </a:r>
            <a:endParaRPr lang="el-GR" dirty="0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-285784" y="3819540"/>
            <a:ext cx="9786974" cy="1109658"/>
          </a:xfrm>
        </p:spPr>
        <p:txBody>
          <a:bodyPr>
            <a:normAutofit/>
          </a:bodyPr>
          <a:lstStyle/>
          <a:p>
            <a:pPr algn="ctr"/>
            <a:r>
              <a:rPr lang="el-GR" sz="2400" dirty="0" smtClean="0"/>
              <a:t>ΜΕΤΑΠΤΥΧΙΑΚΟ ΠΡΟΓΡΑΜΜΑ: </a:t>
            </a:r>
          </a:p>
          <a:p>
            <a:pPr algn="ctr"/>
            <a:r>
              <a:rPr lang="el-GR" sz="2400" dirty="0" smtClean="0"/>
              <a:t>ΘΕΩΡΙΑ, ΠΡΑΞΗ ΚΑΙ ΑΞΙΟΛΟΓΗΣΗ  ΤΟΥ ΕΚΠΑΙΔΕΥΤΙΚΟΥ ΕΡΓΟΥ </a:t>
            </a:r>
            <a:endParaRPr lang="el-GR" sz="2400" dirty="0"/>
          </a:p>
        </p:txBody>
      </p:sp>
      <p:sp>
        <p:nvSpPr>
          <p:cNvPr id="4" name="2 - Υπότιτλος"/>
          <p:cNvSpPr txBox="1">
            <a:spLocks/>
          </p:cNvSpPr>
          <p:nvPr/>
        </p:nvSpPr>
        <p:spPr>
          <a:xfrm>
            <a:off x="32" y="5500702"/>
            <a:ext cx="9143968" cy="1000132"/>
          </a:xfrm>
          <a:prstGeom prst="rect">
            <a:avLst/>
          </a:prstGeom>
        </p:spPr>
        <p:txBody>
          <a:bodyPr vert="horz" lIns="0" rIns="18288">
            <a:normAutofit/>
          </a:bodyPr>
          <a:lstStyle/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Αντιγόνη-Άλμπα</a:t>
            </a: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Παπακωνσταντίνου, </a:t>
            </a:r>
            <a:r>
              <a:rPr kumimoji="0" lang="en-US" sz="20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MSc</a:t>
            </a:r>
            <a:r>
              <a:rPr kumimoji="0" lang="en-US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, PhD</a:t>
            </a:r>
          </a:p>
          <a:p>
            <a:pPr marL="0" marR="4572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buFont typeface="Wingdings 2"/>
              <a:buNone/>
              <a:tabLst/>
              <a:defRPr/>
            </a:pPr>
            <a:r>
              <a:rPr kumimoji="0" lang="el-GR" sz="20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Εντεταλμένη Διδασκαλίας Πανεπιστημίου Αθηνών</a:t>
            </a:r>
            <a:endParaRPr kumimoji="0" lang="el-GR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2868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ΣΧΟΛΙΚΟΣ ΘΕΣΜΟΣ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7" name="16 - TextBox"/>
          <p:cNvSpPr txBox="1"/>
          <p:nvPr/>
        </p:nvSpPr>
        <p:spPr>
          <a:xfrm>
            <a:off x="642910" y="1617637"/>
            <a:ext cx="8429652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Επιλογή των μαθητών έμμεσα συνδεδεμένη με την κοινωνική ιεραρχία</a:t>
            </a:r>
          </a:p>
        </p:txBody>
      </p:sp>
      <p:sp>
        <p:nvSpPr>
          <p:cNvPr id="11" name="10 - Καμπύλο δεξιό βέλος"/>
          <p:cNvSpPr/>
          <p:nvPr/>
        </p:nvSpPr>
        <p:spPr>
          <a:xfrm>
            <a:off x="71406" y="1974827"/>
            <a:ext cx="571504" cy="1000132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642910" y="2617769"/>
            <a:ext cx="850109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Επιλογή μέσα από την πορεία ζωής και όχι το σχολείο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0" y="335756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Στοιχεία που αποτρέπουν την 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αποθεσμοποίηση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του δημοτικού σχολείου:</a:t>
            </a:r>
          </a:p>
        </p:txBody>
      </p:sp>
      <p:sp>
        <p:nvSpPr>
          <p:cNvPr id="22" name="21 - TextBox"/>
          <p:cNvSpPr txBox="1"/>
          <p:nvPr/>
        </p:nvSpPr>
        <p:spPr>
          <a:xfrm>
            <a:off x="-32" y="4286256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Ανέκαθεν απευθύνονταν στο σύνολο του μαθητικού πληθυσμού</a:t>
            </a:r>
          </a:p>
        </p:txBody>
      </p:sp>
      <p:sp>
        <p:nvSpPr>
          <p:cNvPr id="23" name="22 - TextBox"/>
          <p:cNvSpPr txBox="1"/>
          <p:nvPr/>
        </p:nvSpPr>
        <p:spPr>
          <a:xfrm>
            <a:off x="-32" y="528751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Ανοιχτό στην τοπική κοινωνία και την οικογένεια</a:t>
            </a:r>
          </a:p>
        </p:txBody>
      </p:sp>
      <p:sp>
        <p:nvSpPr>
          <p:cNvPr id="24" name="23 - TextBox"/>
          <p:cNvSpPr txBox="1"/>
          <p:nvPr/>
        </p:nvSpPr>
        <p:spPr>
          <a:xfrm>
            <a:off x="32" y="592933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Arial" pitchFamily="34" charset="0"/>
              <a:buChar char="•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«Πρωτοκαθεδρία» του δασκάλου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3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/>
      <p:bldP spid="11" grpId="0" animBg="1"/>
      <p:bldP spid="12" grpId="0"/>
      <p:bldP spid="14" grpId="0"/>
      <p:bldP spid="22" grpId="0"/>
      <p:bldP spid="23" grpId="0"/>
      <p:bldP spid="2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TextBox"/>
          <p:cNvSpPr txBox="1"/>
          <p:nvPr/>
        </p:nvSpPr>
        <p:spPr>
          <a:xfrm>
            <a:off x="0" y="1477020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Βιβλιογραφία μαθήματος:</a:t>
            </a:r>
            <a:endParaRPr lang="el-GR" sz="2800" i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3" name="1 - Τίτλος"/>
          <p:cNvSpPr txBox="1">
            <a:spLocks/>
          </p:cNvSpPr>
          <p:nvPr/>
        </p:nvSpPr>
        <p:spPr>
          <a:xfrm>
            <a:off x="0" y="571480"/>
            <a:ext cx="9144000" cy="928686"/>
          </a:xfrm>
          <a:prstGeom prst="rect">
            <a:avLst/>
          </a:prstGeo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0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Ο ΣΧΟΛΙΚΟΣ ΘΕΣΜΟΣ</a:t>
            </a:r>
            <a:endParaRPr kumimoji="0" lang="el-GR" sz="5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0" y="2013790"/>
            <a:ext cx="9001124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fr-FR" sz="2200" i="1" dirty="0" err="1" smtClean="0">
                <a:solidFill>
                  <a:schemeClr val="accent3"/>
                </a:solidFill>
                <a:latin typeface="+mj-lt"/>
              </a:rPr>
              <a:t>Bottomore</a:t>
            </a:r>
            <a:r>
              <a:rPr lang="fr-FR" sz="2200" i="1" dirty="0" smtClean="0">
                <a:solidFill>
                  <a:schemeClr val="accent3"/>
                </a:solidFill>
                <a:latin typeface="+mj-lt"/>
              </a:rPr>
              <a:t>, T.B. 1972. </a:t>
            </a:r>
            <a:r>
              <a:rPr lang="fr-FR" sz="2200" i="1" dirty="0" err="1" smtClean="0">
                <a:solidFill>
                  <a:schemeClr val="accent3"/>
                </a:solidFill>
                <a:latin typeface="+mj-lt"/>
              </a:rPr>
              <a:t>Sociology</a:t>
            </a:r>
            <a:r>
              <a:rPr lang="fr-FR" sz="2200" i="1" dirty="0" smtClean="0">
                <a:solidFill>
                  <a:schemeClr val="accent3"/>
                </a:solidFill>
                <a:latin typeface="+mj-lt"/>
              </a:rPr>
              <a:t>: A guide to </a:t>
            </a:r>
            <a:r>
              <a:rPr lang="fr-FR" sz="2200" i="1" dirty="0" err="1" smtClean="0">
                <a:solidFill>
                  <a:schemeClr val="accent3"/>
                </a:solidFill>
                <a:latin typeface="+mj-lt"/>
              </a:rPr>
              <a:t>problems</a:t>
            </a:r>
            <a:r>
              <a:rPr lang="fr-FR" sz="2200" i="1" dirty="0" smtClean="0">
                <a:solidFill>
                  <a:schemeClr val="accent3"/>
                </a:solidFill>
                <a:latin typeface="+mj-lt"/>
              </a:rPr>
              <a:t> and liter</a:t>
            </a:r>
            <a:r>
              <a:rPr lang="en-US" sz="2200" i="1" dirty="0" smtClean="0">
                <a:solidFill>
                  <a:schemeClr val="accent3"/>
                </a:solidFill>
                <a:latin typeface="+mj-lt"/>
              </a:rPr>
              <a:t>r</a:t>
            </a:r>
            <a:r>
              <a:rPr lang="fr-FR" sz="2200" i="1" dirty="0" err="1" smtClean="0">
                <a:solidFill>
                  <a:schemeClr val="accent3"/>
                </a:solidFill>
                <a:latin typeface="+mj-lt"/>
              </a:rPr>
              <a:t>ature</a:t>
            </a:r>
            <a:r>
              <a:rPr lang="fr-FR" sz="2200" i="1" dirty="0" smtClean="0">
                <a:solidFill>
                  <a:schemeClr val="accent3"/>
                </a:solidFill>
                <a:latin typeface="+mj-lt"/>
              </a:rPr>
              <a:t>. New York: Vintage Books</a:t>
            </a: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fr-FR" sz="2200" i="1" dirty="0" err="1" smtClean="0">
                <a:solidFill>
                  <a:schemeClr val="accent3"/>
                </a:solidFill>
                <a:latin typeface="+mj-lt"/>
              </a:rPr>
              <a:t>Dubet</a:t>
            </a:r>
            <a:r>
              <a:rPr lang="fr-FR" sz="2200" i="1" dirty="0" smtClean="0">
                <a:solidFill>
                  <a:schemeClr val="accent3"/>
                </a:solidFill>
                <a:latin typeface="+mj-lt"/>
              </a:rPr>
              <a:t>, F. 2002. Le déclin de l’institution. Paris: Seuil</a:t>
            </a:r>
            <a:endParaRPr lang="el-GR" sz="22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200" i="1" dirty="0" err="1" smtClean="0">
                <a:solidFill>
                  <a:schemeClr val="accent3"/>
                </a:solidFill>
                <a:latin typeface="+mj-lt"/>
              </a:rPr>
              <a:t>Μιχαλακόπουλος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, Γ. 1990. Κοινωνιολογία και Εκπαίδευση. Προσεγγίσεις στην κοινωνιολογική διερεύνηση της εκπαίδευσης και της εκπαιδευτικής πράξης. Θεσσαλονίκη: Αδελφοί Κυριακίδη</a:t>
            </a: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Μυλωνάς, Θ. 1998. Κοινωνιολογία της Ελληνικής Εκπαίδευσης. Συμβολές. Αθήνα: </a:t>
            </a:r>
            <a:r>
              <a:rPr lang="en-US" sz="2200" i="1" dirty="0" smtClean="0">
                <a:solidFill>
                  <a:schemeClr val="accent3"/>
                </a:solidFill>
                <a:latin typeface="+mj-lt"/>
              </a:rPr>
              <a:t>Gutenberg</a:t>
            </a: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Νόβα-</a:t>
            </a:r>
            <a:r>
              <a:rPr lang="el-GR" sz="2200" i="1" dirty="0" err="1" smtClean="0">
                <a:solidFill>
                  <a:schemeClr val="accent3"/>
                </a:solidFill>
                <a:latin typeface="+mj-lt"/>
              </a:rPr>
              <a:t>Καλτσούνη</a:t>
            </a:r>
            <a:r>
              <a:rPr lang="el-GR" sz="2200" i="1" dirty="0" smtClean="0">
                <a:solidFill>
                  <a:schemeClr val="accent3"/>
                </a:solidFill>
                <a:latin typeface="+mj-lt"/>
              </a:rPr>
              <a:t>, Χ. 2010. Κοινωνιολογία της Εκπαίδευσης. Αθήνα: </a:t>
            </a:r>
            <a:r>
              <a:rPr lang="en-US" sz="2200" i="1" dirty="0" smtClean="0">
                <a:solidFill>
                  <a:schemeClr val="accent3"/>
                </a:solidFill>
                <a:latin typeface="+mj-lt"/>
              </a:rPr>
              <a:t>Gutenberg</a:t>
            </a:r>
            <a:endParaRPr lang="el-GR" sz="22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en-US" sz="2200" i="1" dirty="0" err="1" smtClean="0">
                <a:solidFill>
                  <a:schemeClr val="accent3"/>
                </a:solidFill>
                <a:latin typeface="+mj-lt"/>
              </a:rPr>
              <a:t>Papakonstantinou</a:t>
            </a:r>
            <a:r>
              <a:rPr lang="en-US" sz="2200" i="1" dirty="0" smtClean="0">
                <a:solidFill>
                  <a:schemeClr val="accent3"/>
                </a:solidFill>
                <a:latin typeface="+mj-lt"/>
              </a:rPr>
              <a:t>, A.A. 2013. Les parents et l</a:t>
            </a:r>
            <a:r>
              <a:rPr lang="fr-FR" sz="2200" i="1" dirty="0" smtClean="0">
                <a:solidFill>
                  <a:schemeClr val="accent3"/>
                </a:solidFill>
                <a:latin typeface="+mj-lt"/>
              </a:rPr>
              <a:t>’école. Etude contrastive des rapports dans un contexte d’hétérogénéité culturelle. Bruxelles: Peter Lang</a:t>
            </a:r>
          </a:p>
          <a:p>
            <a:pPr algn="just">
              <a:buClr>
                <a:schemeClr val="bg1">
                  <a:lumMod val="75000"/>
                </a:schemeClr>
              </a:buClr>
            </a:pPr>
            <a:r>
              <a:rPr lang="fr-FR" sz="2200" i="1" dirty="0" smtClean="0">
                <a:solidFill>
                  <a:schemeClr val="accent3"/>
                </a:solidFill>
                <a:latin typeface="+mj-lt"/>
              </a:rPr>
              <a:t>Touraine, A. 1997. Pourrons-nous vivre ensemble? Egaux et différents. Paris: Fayard</a:t>
            </a:r>
            <a:endParaRPr lang="en-US" sz="2200" i="1" dirty="0" smtClean="0">
              <a:solidFill>
                <a:schemeClr val="accent3"/>
              </a:solidFill>
              <a:latin typeface="+mj-lt"/>
            </a:endParaRPr>
          </a:p>
          <a:p>
            <a:pPr algn="just">
              <a:buClr>
                <a:schemeClr val="bg1">
                  <a:lumMod val="75000"/>
                </a:schemeClr>
              </a:buClr>
            </a:pPr>
            <a:endParaRPr lang="el-GR" sz="2400" i="1" dirty="0" smtClean="0">
              <a:solidFill>
                <a:schemeClr val="accent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2868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ΣΧΟΛΙΚΟΣ ΘΕΣΜΟΣ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26" name="Picture 2" descr="C:\Documents and Settings\USER\Επιφάνεια εργασίας\ΘΕΠΑΕ Κοινωνιολογία της Εκπαίδευσης\Against schooling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66" y="2143116"/>
            <a:ext cx="6222504" cy="350046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2868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ΣΧΟΛΙΚΟΣ ΘΕΣΜΟΣ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0" y="161763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Διευκρίνιση εννοιών:</a:t>
            </a:r>
            <a:endParaRPr lang="el-GR" sz="2800" i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6" name="5 - TextBox"/>
          <p:cNvSpPr txBox="1"/>
          <p:nvPr/>
        </p:nvSpPr>
        <p:spPr>
          <a:xfrm>
            <a:off x="-32" y="2214554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Κοινωνική δομή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-32" y="2762904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Κοινωνικός θεσμός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-32" y="3334408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Κοινωνικός ρόλος</a:t>
            </a:r>
          </a:p>
        </p:txBody>
      </p:sp>
      <p:sp>
        <p:nvSpPr>
          <p:cNvPr id="12" name="11 - TextBox"/>
          <p:cNvSpPr txBox="1"/>
          <p:nvPr/>
        </p:nvSpPr>
        <p:spPr>
          <a:xfrm>
            <a:off x="-32" y="3929066"/>
            <a:ext cx="914403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Κοινωνική θέση (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status)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-32" y="52863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Ποια στοιχεία μας επιτρέπουν να μιλάμε για Σχολικό Θεσμό;</a:t>
            </a:r>
            <a:endParaRPr lang="el-GR" sz="2800" i="1" dirty="0">
              <a:solidFill>
                <a:schemeClr val="accent3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4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2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8" grpId="0"/>
      <p:bldP spid="11" grpId="0"/>
      <p:bldP spid="12" grpId="0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0" y="1500174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Το σχολείο είναι </a:t>
            </a:r>
          </a:p>
        </p:txBody>
      </p:sp>
      <p:sp>
        <p:nvSpPr>
          <p:cNvPr id="4" name="3 - TextBox"/>
          <p:cNvSpPr txBox="1"/>
          <p:nvPr/>
        </p:nvSpPr>
        <p:spPr>
          <a:xfrm>
            <a:off x="0" y="2143116"/>
            <a:ext cx="392905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ένας τυπικός θεσμός</a:t>
            </a:r>
            <a:endParaRPr lang="el-GR" sz="28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4643470" y="2104715"/>
            <a:ext cx="45005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με συγκεκριμένη οργάνωση </a:t>
            </a:r>
            <a:endParaRPr lang="el-GR" sz="28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6" name="5 - Βέλος προς τα κάτω"/>
          <p:cNvSpPr/>
          <p:nvPr/>
        </p:nvSpPr>
        <p:spPr>
          <a:xfrm>
            <a:off x="1000100" y="2786058"/>
            <a:ext cx="928694" cy="428628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7" name="6 - TextBox"/>
          <p:cNvSpPr txBox="1"/>
          <p:nvPr/>
        </p:nvSpPr>
        <p:spPr>
          <a:xfrm>
            <a:off x="0" y="3143248"/>
            <a:ext cx="421481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Κοινωνικά «αποδεκτή» δομή με συγκεκριμένες λειτουργίες:</a:t>
            </a:r>
            <a:endParaRPr lang="el-GR" sz="28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8" name="7 - TextBox"/>
          <p:cNvSpPr txBox="1"/>
          <p:nvPr/>
        </p:nvSpPr>
        <p:spPr>
          <a:xfrm>
            <a:off x="-32" y="4613514"/>
            <a:ext cx="4214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66CCFF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Εκπαίδευση</a:t>
            </a:r>
          </a:p>
        </p:txBody>
      </p:sp>
      <p:sp>
        <p:nvSpPr>
          <p:cNvPr id="10" name="9 - Βέλος προς τα κάτω"/>
          <p:cNvSpPr/>
          <p:nvPr/>
        </p:nvSpPr>
        <p:spPr>
          <a:xfrm>
            <a:off x="6215074" y="2747657"/>
            <a:ext cx="928694" cy="428628"/>
          </a:xfrm>
          <a:prstGeom prst="down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1" name="10 - TextBox"/>
          <p:cNvSpPr txBox="1"/>
          <p:nvPr/>
        </p:nvSpPr>
        <p:spPr>
          <a:xfrm>
            <a:off x="5929322" y="5929330"/>
            <a:ext cx="285748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Γραφειοκρατία</a:t>
            </a:r>
            <a:endParaRPr lang="el-GR" sz="28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2" name="11 - TextBox"/>
          <p:cNvSpPr txBox="1"/>
          <p:nvPr/>
        </p:nvSpPr>
        <p:spPr>
          <a:xfrm>
            <a:off x="5214974" y="3176285"/>
            <a:ext cx="4214810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66CCFF"/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Διαπνέεται από:</a:t>
            </a:r>
          </a:p>
          <a:p>
            <a:pPr>
              <a:buClr>
                <a:srgbClr val="66CCFF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Υπολογιστικότητα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  <a:p>
            <a:pPr>
              <a:buClr>
                <a:srgbClr val="66CCFF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Προβλεψιμότητα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  <a:p>
            <a:pPr>
              <a:buClr>
                <a:srgbClr val="66CCFF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Αποδοτικότητα</a:t>
            </a:r>
          </a:p>
          <a:p>
            <a:pPr>
              <a:buClr>
                <a:srgbClr val="66CCFF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Έλεγχο</a:t>
            </a:r>
          </a:p>
          <a:p>
            <a:pPr>
              <a:buClr>
                <a:srgbClr val="66CCFF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Εξειδίκευση</a:t>
            </a:r>
            <a:endParaRPr lang="el-GR" sz="2800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3" name="12 - Δεξιό βέλος"/>
          <p:cNvSpPr/>
          <p:nvPr/>
        </p:nvSpPr>
        <p:spPr>
          <a:xfrm>
            <a:off x="5143504" y="5929330"/>
            <a:ext cx="714380" cy="571504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4" name="1 - Τίτλος"/>
          <p:cNvSpPr txBox="1">
            <a:spLocks/>
          </p:cNvSpPr>
          <p:nvPr/>
        </p:nvSpPr>
        <p:spPr>
          <a:xfrm>
            <a:off x="0" y="571480"/>
            <a:ext cx="9144000" cy="9286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Ο ΣΧΟΛΙΚΟΣ ΘΕΣΜΟΣ</a:t>
            </a:r>
            <a:endParaRPr kumimoji="0" lang="el-GR" sz="5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0" y="5791818"/>
            <a:ext cx="4572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66CCFF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Επιλογή και νομιμοποίηση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-32" y="5191796"/>
            <a:ext cx="421481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rgbClr val="66CCFF"/>
              </a:buClr>
              <a:buFont typeface="Wingdings" pitchFamily="2" charset="2"/>
              <a:buChar char="ü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Κοινωνικοποίηση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8" presetClass="entr" presetSubtype="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4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8" grpId="0"/>
      <p:bldP spid="10" grpId="0" animBg="1"/>
      <p:bldP spid="11" grpId="0"/>
      <p:bldP spid="12" grpId="0"/>
      <p:bldP spid="13" grpId="0" animBg="1"/>
      <p:bldP spid="16" grpId="0"/>
      <p:bldP spid="1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0" y="146713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Αρχές της γραφειοκρατίας (μηχανικής) σύμφωνα με τον </a:t>
            </a:r>
            <a:r>
              <a:rPr lang="en-US" sz="2800" dirty="0" smtClean="0">
                <a:solidFill>
                  <a:schemeClr val="accent3"/>
                </a:solidFill>
                <a:latin typeface="+mj-lt"/>
              </a:rPr>
              <a:t>Weber 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(Νόβα-</a:t>
            </a:r>
            <a:r>
              <a:rPr lang="el-GR" sz="2800" dirty="0" err="1" smtClean="0">
                <a:solidFill>
                  <a:schemeClr val="accent3"/>
                </a:solidFill>
                <a:latin typeface="+mj-lt"/>
              </a:rPr>
              <a:t>Καλτσούν</a:t>
            </a: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η, 2010): </a:t>
            </a:r>
            <a:endParaRPr lang="el-GR" sz="2800" dirty="0" smtClean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4" name="13 - TextBox"/>
          <p:cNvSpPr txBox="1"/>
          <p:nvPr/>
        </p:nvSpPr>
        <p:spPr>
          <a:xfrm>
            <a:off x="-32" y="2357430"/>
            <a:ext cx="942981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 Οργάνωση στη βάση κανόνων ή διοικητικών προδιαγραφών 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-32" y="2857044"/>
            <a:ext cx="95012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 Ιεραρχία και έλεγχος των υφιστάμενων από τον προϊστάμενο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-32" y="335665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 Ύπαρξη γραπτών κειμένων που αποτελούν το κανονιστικό της πλαίσιο</a:t>
            </a:r>
          </a:p>
        </p:txBody>
      </p:sp>
      <p:sp>
        <p:nvSpPr>
          <p:cNvPr id="17" name="16 - TextBox"/>
          <p:cNvSpPr txBox="1"/>
          <p:nvPr/>
        </p:nvSpPr>
        <p:spPr>
          <a:xfrm>
            <a:off x="-32" y="4287159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 Εξειδίκευση των εργαζομένων</a:t>
            </a:r>
          </a:p>
        </p:txBody>
      </p:sp>
      <p:sp>
        <p:nvSpPr>
          <p:cNvPr id="18" name="17 - TextBox"/>
          <p:cNvSpPr txBox="1"/>
          <p:nvPr/>
        </p:nvSpPr>
        <p:spPr>
          <a:xfrm>
            <a:off x="-32" y="4786773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 Πλήρης απασχόληση</a:t>
            </a:r>
          </a:p>
        </p:txBody>
      </p:sp>
      <p:sp>
        <p:nvSpPr>
          <p:cNvPr id="19" name="18 - TextBox"/>
          <p:cNvSpPr txBox="1"/>
          <p:nvPr/>
        </p:nvSpPr>
        <p:spPr>
          <a:xfrm>
            <a:off x="-32" y="528638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Font typeface="Wingdings" pitchFamily="2" charset="2"/>
              <a:buChar char="v"/>
            </a:pP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 Ύπαρξη γενικών και σταθερών κανόνων</a:t>
            </a:r>
          </a:p>
        </p:txBody>
      </p:sp>
      <p:sp>
        <p:nvSpPr>
          <p:cNvPr id="20" name="19 - TextBox"/>
          <p:cNvSpPr txBox="1"/>
          <p:nvPr/>
        </p:nvSpPr>
        <p:spPr>
          <a:xfrm>
            <a:off x="0" y="5857892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Τι είδους κριτική μπορεί να έγινε σχετικά με τη γραφειοκρατία στην εκπαίδευση;</a:t>
            </a:r>
            <a:endParaRPr lang="el-GR" sz="2800" i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1" name="1 - Τίτλος"/>
          <p:cNvSpPr txBox="1">
            <a:spLocks/>
          </p:cNvSpPr>
          <p:nvPr/>
        </p:nvSpPr>
        <p:spPr>
          <a:xfrm>
            <a:off x="0" y="571480"/>
            <a:ext cx="9144000" cy="9286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>
                  <a:lumMod val="75000"/>
                </a:schemeClr>
              </a:buClr>
              <a:buSzTx/>
              <a:buFontTx/>
              <a:buNone/>
              <a:tabLst/>
              <a:defRPr/>
            </a:pPr>
            <a:r>
              <a:rPr kumimoji="0" lang="el-GR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Ο ΣΧΟΛΙΚΟΣ ΘΕΣΜΟΣ</a:t>
            </a:r>
            <a:endParaRPr kumimoji="0" lang="el-GR" sz="5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  <p:bldP spid="15" grpId="0"/>
      <p:bldP spid="16" grpId="0"/>
      <p:bldP spid="17" grpId="0"/>
      <p:bldP spid="18" grpId="0"/>
      <p:bldP spid="19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TextBox"/>
          <p:cNvSpPr txBox="1"/>
          <p:nvPr/>
        </p:nvSpPr>
        <p:spPr>
          <a:xfrm>
            <a:off x="-71470" y="1467137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Μηχανική γραφειοκρατία</a:t>
            </a:r>
          </a:p>
        </p:txBody>
      </p:sp>
      <p:sp>
        <p:nvSpPr>
          <p:cNvPr id="11" name="10 - TextBox"/>
          <p:cNvSpPr txBox="1"/>
          <p:nvPr/>
        </p:nvSpPr>
        <p:spPr>
          <a:xfrm>
            <a:off x="-71470" y="285749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Εκπαίδευση</a:t>
            </a:r>
          </a:p>
        </p:txBody>
      </p:sp>
      <p:sp>
        <p:nvSpPr>
          <p:cNvPr id="21" name="20 - TextBox"/>
          <p:cNvSpPr txBox="1"/>
          <p:nvPr/>
        </p:nvSpPr>
        <p:spPr>
          <a:xfrm>
            <a:off x="-32" y="4832347"/>
            <a:ext cx="428628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Επαγγελματική γραφειοκρατία</a:t>
            </a:r>
          </a:p>
        </p:txBody>
      </p:sp>
      <p:sp>
        <p:nvSpPr>
          <p:cNvPr id="22" name="21 - Επεξήγηση με δεξιό βέλος"/>
          <p:cNvSpPr/>
          <p:nvPr/>
        </p:nvSpPr>
        <p:spPr>
          <a:xfrm>
            <a:off x="0" y="4786322"/>
            <a:ext cx="4786314" cy="1071570"/>
          </a:xfrm>
          <a:prstGeom prst="rightArrowCallout">
            <a:avLst>
              <a:gd name="adj1" fmla="val 50000"/>
              <a:gd name="adj2" fmla="val 25000"/>
              <a:gd name="adj3" fmla="val 25000"/>
              <a:gd name="adj4" fmla="val 80002"/>
            </a:avLst>
          </a:prstGeom>
          <a:noFill/>
          <a:ln w="57150"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 sz="280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23" name="22 - TextBox"/>
          <p:cNvSpPr txBox="1"/>
          <p:nvPr/>
        </p:nvSpPr>
        <p:spPr>
          <a:xfrm>
            <a:off x="4786314" y="4180368"/>
            <a:ext cx="4286248" cy="267765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Clr>
                <a:schemeClr val="bg1">
                  <a:lumMod val="75000"/>
                </a:schemeClr>
              </a:buClr>
              <a:buFont typeface="Wingdings" pitchFamily="2" charset="2"/>
              <a:buChar char="ü"/>
            </a:pP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 Ρόλοι με υψηλά επίπεδα κατάρτισης</a:t>
            </a:r>
          </a:p>
          <a:p>
            <a:pPr>
              <a:buClr>
                <a:srgbClr val="66CCFF"/>
              </a:buClr>
              <a:buFont typeface="Wingdings" pitchFamily="2" charset="2"/>
              <a:buChar char="ü"/>
            </a:pP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 Έλεγχος προληπτικού τύπου</a:t>
            </a:r>
          </a:p>
          <a:p>
            <a:pPr>
              <a:buClr>
                <a:srgbClr val="66CCFF"/>
              </a:buClr>
              <a:buFont typeface="Wingdings" pitchFamily="2" charset="2"/>
              <a:buChar char="ü"/>
            </a:pPr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 Αυτονομία και προσωπικές πρωτοβουλίες</a:t>
            </a:r>
          </a:p>
        </p:txBody>
      </p:sp>
      <p:sp>
        <p:nvSpPr>
          <p:cNvPr id="9" name="1 - Τίτλος"/>
          <p:cNvSpPr txBox="1">
            <a:spLocks/>
          </p:cNvSpPr>
          <p:nvPr/>
        </p:nvSpPr>
        <p:spPr>
          <a:xfrm>
            <a:off x="0" y="571480"/>
            <a:ext cx="9144000" cy="9286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>
                <a:schemeClr val="bg1">
                  <a:lumMod val="75000"/>
                </a:schemeClr>
              </a:buClr>
              <a:buSzTx/>
              <a:buFontTx/>
              <a:buNone/>
              <a:tabLst/>
              <a:defRPr/>
            </a:pPr>
            <a:r>
              <a:rPr kumimoji="0" lang="el-GR" sz="5000" b="1" i="0" u="none" strike="noStrike" kern="1200" cap="none" spc="0" normalizeH="0" baseline="0" noProof="0" dirty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Ο ΣΧΟΛΙΚΟΣ ΘΕΣΜΟΣ</a:t>
            </a:r>
            <a:endParaRPr kumimoji="0" lang="el-GR" sz="5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9 - Δεξιό βέλος"/>
          <p:cNvSpPr/>
          <p:nvPr/>
        </p:nvSpPr>
        <p:spPr>
          <a:xfrm>
            <a:off x="3929058" y="1571612"/>
            <a:ext cx="428628" cy="35719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4429124" y="1474761"/>
            <a:ext cx="478634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Πειθαρχία </a:t>
            </a:r>
          </a:p>
          <a:p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Εργασίες επαναλαμβανόμενες και μονότονες</a:t>
            </a:r>
          </a:p>
        </p:txBody>
      </p:sp>
      <p:sp>
        <p:nvSpPr>
          <p:cNvPr id="14" name="13 - TextBox"/>
          <p:cNvSpPr txBox="1"/>
          <p:nvPr/>
        </p:nvSpPr>
        <p:spPr>
          <a:xfrm>
            <a:off x="2285984" y="2857496"/>
            <a:ext cx="7072362" cy="13388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700" dirty="0" smtClean="0">
                <a:solidFill>
                  <a:schemeClr val="accent3"/>
                </a:solidFill>
                <a:latin typeface="+mj-lt"/>
              </a:rPr>
              <a:t>Εργασίες χαρακτηρίζονται από επαγγελματισμό, έχουν πολυποίκιλο περιεχόμενο και είναι περιβεβλημένες με ευθύνες</a:t>
            </a:r>
          </a:p>
        </p:txBody>
      </p:sp>
      <p:sp>
        <p:nvSpPr>
          <p:cNvPr id="15" name="14 - Δεξιό βέλος"/>
          <p:cNvSpPr/>
          <p:nvPr/>
        </p:nvSpPr>
        <p:spPr>
          <a:xfrm>
            <a:off x="1857356" y="3000372"/>
            <a:ext cx="428628" cy="35719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3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2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00"/>
                            </p:stCondLst>
                            <p:childTnLst>
                              <p:par>
                                <p:cTn id="30" presetID="3" presetClass="entr" presetSubtype="5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22" grpId="0" animBg="1"/>
      <p:bldP spid="23" grpId="0"/>
      <p:bldP spid="10" grpId="0" animBg="1"/>
      <p:bldP spid="12" grpId="0"/>
      <p:bldP spid="14" grpId="0"/>
      <p:bldP spid="1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428604"/>
            <a:ext cx="9144000" cy="92868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ΣΧΟΛΙΚΟΣ ΘΕΣΜΟΣ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-32" y="1428736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Ποιος ο σκοπός της εκπαίδευσης στα επίσημα κείμενα; </a:t>
            </a:r>
            <a:endParaRPr lang="el-GR" sz="2800" i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6" name="15 - TextBox"/>
          <p:cNvSpPr txBox="1"/>
          <p:nvPr/>
        </p:nvSpPr>
        <p:spPr>
          <a:xfrm>
            <a:off x="571504" y="2023394"/>
            <a:ext cx="8358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Μετάδοση γνώσεων με σκοπό τον εκσυγχρονισμό και την απομάκρυνση από το «παραδοσιακό»</a:t>
            </a:r>
          </a:p>
        </p:txBody>
      </p:sp>
      <p:sp>
        <p:nvSpPr>
          <p:cNvPr id="19" name="18 - Δεξιό βέλος"/>
          <p:cNvSpPr/>
          <p:nvPr/>
        </p:nvSpPr>
        <p:spPr>
          <a:xfrm>
            <a:off x="71406" y="2166270"/>
            <a:ext cx="428596" cy="35719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19 - TextBox"/>
          <p:cNvSpPr txBox="1"/>
          <p:nvPr/>
        </p:nvSpPr>
        <p:spPr>
          <a:xfrm>
            <a:off x="571504" y="2926675"/>
            <a:ext cx="8358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Κοινωνικοποίηση με βάση την εθνική και κοινή κουλτούρα</a:t>
            </a:r>
          </a:p>
        </p:txBody>
      </p:sp>
      <p:sp>
        <p:nvSpPr>
          <p:cNvPr id="21" name="20 - Δεξιό βέλος"/>
          <p:cNvSpPr/>
          <p:nvPr/>
        </p:nvSpPr>
        <p:spPr>
          <a:xfrm>
            <a:off x="71406" y="3069551"/>
            <a:ext cx="428596" cy="35719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21 - TextBox"/>
          <p:cNvSpPr txBox="1"/>
          <p:nvPr/>
        </p:nvSpPr>
        <p:spPr>
          <a:xfrm>
            <a:off x="571504" y="3855369"/>
            <a:ext cx="83582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Επιλογή των μαθητών έμμεσα συνδεδεμένη με την κοινωνική ιεραρχία</a:t>
            </a:r>
          </a:p>
        </p:txBody>
      </p:sp>
      <p:sp>
        <p:nvSpPr>
          <p:cNvPr id="23" name="22 - Δεξιό βέλος"/>
          <p:cNvSpPr/>
          <p:nvPr/>
        </p:nvSpPr>
        <p:spPr>
          <a:xfrm>
            <a:off x="71406" y="3998245"/>
            <a:ext cx="428596" cy="357190"/>
          </a:xfrm>
          <a:prstGeom prst="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13 - TextBox"/>
          <p:cNvSpPr txBox="1"/>
          <p:nvPr/>
        </p:nvSpPr>
        <p:spPr>
          <a:xfrm>
            <a:off x="0" y="4929198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Τι είδους γνώσεις επιλέγονται ή προτιμώνται στις σημερινές μεταμοντέρνες κοινωνίες;</a:t>
            </a:r>
          </a:p>
        </p:txBody>
      </p:sp>
      <p:sp>
        <p:nvSpPr>
          <p:cNvPr id="15" name="14 - TextBox"/>
          <p:cNvSpPr txBox="1"/>
          <p:nvPr/>
        </p:nvSpPr>
        <p:spPr>
          <a:xfrm>
            <a:off x="0" y="6000768"/>
            <a:ext cx="91440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Χρήσιμη γνώση, άμεσα συνδεδεμένη με την οικονομία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5" presetClass="entr" presetSubtype="5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down)">
                                      <p:cBhvr>
                                        <p:cTn id="4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6" grpId="0"/>
      <p:bldP spid="19" grpId="0" animBg="1"/>
      <p:bldP spid="20" grpId="0"/>
      <p:bldP spid="21" grpId="0" animBg="1"/>
      <p:bldP spid="22" grpId="0"/>
      <p:bldP spid="23" grpId="0" animBg="1"/>
      <p:bldP spid="14" grpId="0"/>
      <p:bldP spid="15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TextBox"/>
          <p:cNvSpPr txBox="1"/>
          <p:nvPr/>
        </p:nvSpPr>
        <p:spPr>
          <a:xfrm>
            <a:off x="32" y="1546199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Τι χαρακτηριστικά έχει η γνώση που εμπεριέχεται στα σημερινά προγράμματα σπουδών;</a:t>
            </a:r>
          </a:p>
        </p:txBody>
      </p:sp>
      <p:sp>
        <p:nvSpPr>
          <p:cNvPr id="6" name="5 - TextBox"/>
          <p:cNvSpPr txBox="1"/>
          <p:nvPr/>
        </p:nvSpPr>
        <p:spPr>
          <a:xfrm>
            <a:off x="71406" y="2714620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Απουσία σύνδεσης μεταξύ των γνωστικών αντικειμένων</a:t>
            </a:r>
          </a:p>
        </p:txBody>
      </p:sp>
      <p:sp>
        <p:nvSpPr>
          <p:cNvPr id="8" name="7 - TextBox"/>
          <p:cNvSpPr txBox="1"/>
          <p:nvPr/>
        </p:nvSpPr>
        <p:spPr>
          <a:xfrm>
            <a:off x="71438" y="3348338"/>
            <a:ext cx="9072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Απουσία σύνδεσης των γνωστικών αντικειμένων με την πραγματικότητα που βιώνουν οι μαθητές</a:t>
            </a:r>
          </a:p>
        </p:txBody>
      </p:sp>
      <p:sp>
        <p:nvSpPr>
          <p:cNvPr id="9" name="8 - TextBox"/>
          <p:cNvSpPr txBox="1"/>
          <p:nvPr/>
        </p:nvSpPr>
        <p:spPr>
          <a:xfrm>
            <a:off x="71406" y="4412943"/>
            <a:ext cx="907259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Αντίληψη ότι η γνώση είναι αυτοσκοπός και μεταδίδεται με συγκεκριμένο τρόπο και από συγκεκριμένους θεσμούς</a:t>
            </a:r>
          </a:p>
        </p:txBody>
      </p:sp>
      <p:sp>
        <p:nvSpPr>
          <p:cNvPr id="10" name="9 - TextBox"/>
          <p:cNvSpPr txBox="1"/>
          <p:nvPr/>
        </p:nvSpPr>
        <p:spPr>
          <a:xfrm>
            <a:off x="71406" y="5477548"/>
            <a:ext cx="90725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  <a:buFont typeface="Wingdings" pitchFamily="2" charset="2"/>
              <a:buChar char="Ø"/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 Η γνώση είναι κάτι ανεξάρτητο από την καθημερινή γνώση</a:t>
            </a:r>
          </a:p>
        </p:txBody>
      </p:sp>
      <p:sp>
        <p:nvSpPr>
          <p:cNvPr id="11" name="1 - Τίτλος"/>
          <p:cNvSpPr txBox="1">
            <a:spLocks/>
          </p:cNvSpPr>
          <p:nvPr/>
        </p:nvSpPr>
        <p:spPr>
          <a:xfrm>
            <a:off x="0" y="571480"/>
            <a:ext cx="9144000" cy="928686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l-GR" sz="5000" b="1" i="0" u="none" strike="noStrike" kern="1200" cap="none" spc="0" normalizeH="0" baseline="0" noProof="0" smtClean="0">
                <a:ln>
                  <a:noFill/>
                </a:ln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uLnTx/>
                <a:uFillTx/>
                <a:latin typeface="+mj-lt"/>
                <a:ea typeface="+mj-ea"/>
                <a:cs typeface="+mj-cs"/>
              </a:rPr>
              <a:t>Ο ΣΧΟΛΙΚΟΣ ΘΕΣΜΟΣ</a:t>
            </a:r>
            <a:endParaRPr kumimoji="0" lang="el-GR" sz="5000" b="1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4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8" presetClass="entr" presetSubtype="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Right)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8" grpId="0"/>
      <p:bldP spid="9" grpId="0"/>
      <p:bldP spid="10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0" y="571480"/>
            <a:ext cx="9144000" cy="928686"/>
          </a:xfrm>
        </p:spPr>
        <p:txBody>
          <a:bodyPr>
            <a:normAutofit/>
          </a:bodyPr>
          <a:lstStyle/>
          <a:p>
            <a:pPr algn="ctr"/>
            <a:r>
              <a:rPr lang="el-GR" b="1" dirty="0" smtClean="0">
                <a:solidFill>
                  <a:schemeClr val="bg1">
                    <a:lumMod val="7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Ο ΣΧΟΛΙΚΟΣ ΘΕΣΜΟΣ</a:t>
            </a:r>
            <a:endParaRPr lang="el-GR" b="1" dirty="0">
              <a:solidFill>
                <a:schemeClr val="bg1">
                  <a:lumMod val="7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9 - TextBox"/>
          <p:cNvSpPr txBox="1"/>
          <p:nvPr/>
        </p:nvSpPr>
        <p:spPr>
          <a:xfrm>
            <a:off x="-32" y="1617637"/>
            <a:ext cx="914400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Clr>
                <a:schemeClr val="bg1">
                  <a:lumMod val="75000"/>
                </a:schemeClr>
              </a:buClr>
            </a:pP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Μπορεί κανείς να υποστηρίξει ότι στις </a:t>
            </a:r>
            <a:r>
              <a:rPr lang="el-GR" sz="2800" i="1" dirty="0" err="1" smtClean="0">
                <a:solidFill>
                  <a:schemeClr val="accent3"/>
                </a:solidFill>
                <a:latin typeface="+mj-lt"/>
              </a:rPr>
              <a:t>μετα</a:t>
            </a:r>
            <a:r>
              <a:rPr lang="el-GR" sz="2800" i="1" dirty="0" smtClean="0">
                <a:solidFill>
                  <a:schemeClr val="accent3"/>
                </a:solidFill>
                <a:latin typeface="+mj-lt"/>
              </a:rPr>
              <a:t>-μοντέρνες κοινωνίες η εκπαίδευση δεν αποτελεί θεσμό;</a:t>
            </a:r>
            <a:endParaRPr lang="el-GR" sz="2800" i="1" dirty="0">
              <a:solidFill>
                <a:schemeClr val="accent3"/>
              </a:solidFill>
              <a:latin typeface="+mj-lt"/>
            </a:endParaRPr>
          </a:p>
        </p:txBody>
      </p:sp>
      <p:sp>
        <p:nvSpPr>
          <p:cNvPr id="15" name="14 - TextBox"/>
          <p:cNvSpPr txBox="1"/>
          <p:nvPr/>
        </p:nvSpPr>
        <p:spPr>
          <a:xfrm>
            <a:off x="571472" y="2760645"/>
            <a:ext cx="857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Μετάδοση γνώσεων με σκοπό τον εκσυγχρονισμό και την απομάκρυνση από το «παραδοσιακό»</a:t>
            </a:r>
          </a:p>
        </p:txBody>
      </p:sp>
      <p:sp>
        <p:nvSpPr>
          <p:cNvPr id="16" name="15 - TextBox"/>
          <p:cNvSpPr txBox="1"/>
          <p:nvPr/>
        </p:nvSpPr>
        <p:spPr>
          <a:xfrm>
            <a:off x="571472" y="4449744"/>
            <a:ext cx="857252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Κοινωνικοποίηση με βάση την εθνική και κοινή κουλτούρα</a:t>
            </a:r>
          </a:p>
        </p:txBody>
      </p:sp>
      <p:sp>
        <p:nvSpPr>
          <p:cNvPr id="18" name="17 - Καμπύλο δεξιό βέλος"/>
          <p:cNvSpPr/>
          <p:nvPr/>
        </p:nvSpPr>
        <p:spPr>
          <a:xfrm>
            <a:off x="71406" y="3191532"/>
            <a:ext cx="571504" cy="1000132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19" name="18 - TextBox"/>
          <p:cNvSpPr txBox="1"/>
          <p:nvPr/>
        </p:nvSpPr>
        <p:spPr>
          <a:xfrm>
            <a:off x="642910" y="3834474"/>
            <a:ext cx="807249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Μαζικοποίηση της εκπαίδευσης</a:t>
            </a:r>
          </a:p>
        </p:txBody>
      </p:sp>
      <p:sp>
        <p:nvSpPr>
          <p:cNvPr id="20" name="19 - Καμπύλο δεξιό βέλος"/>
          <p:cNvSpPr/>
          <p:nvPr/>
        </p:nvSpPr>
        <p:spPr>
          <a:xfrm>
            <a:off x="71406" y="4903785"/>
            <a:ext cx="571504" cy="1000132"/>
          </a:xfrm>
          <a:prstGeom prst="curvedRightArrow">
            <a:avLst/>
          </a:prstGeom>
          <a:solidFill>
            <a:schemeClr val="bg1">
              <a:lumMod val="75000"/>
            </a:schemeClr>
          </a:solidFill>
          <a:ln>
            <a:solidFill>
              <a:schemeClr val="bg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>
              <a:solidFill>
                <a:schemeClr val="tx1"/>
              </a:solidFill>
            </a:endParaRPr>
          </a:p>
        </p:txBody>
      </p:sp>
      <p:sp>
        <p:nvSpPr>
          <p:cNvPr id="21" name="20 - TextBox"/>
          <p:cNvSpPr txBox="1"/>
          <p:nvPr/>
        </p:nvSpPr>
        <p:spPr>
          <a:xfrm>
            <a:off x="642910" y="5546727"/>
            <a:ext cx="850109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buClr>
                <a:schemeClr val="bg1">
                  <a:lumMod val="75000"/>
                </a:schemeClr>
              </a:buClr>
            </a:pPr>
            <a:r>
              <a:rPr lang="el-GR" sz="2800" dirty="0" smtClean="0">
                <a:solidFill>
                  <a:schemeClr val="accent3"/>
                </a:solidFill>
                <a:latin typeface="+mj-lt"/>
              </a:rPr>
              <a:t>Αντίληψη της κοινωνικοποίησης ως ενεργητικής και όχι ως παθητικής διαδικασίας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0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8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/>
      <p:bldP spid="15" grpId="0"/>
      <p:bldP spid="16" grpId="0"/>
      <p:bldP spid="18" grpId="0" animBg="1"/>
      <p:bldP spid="19" grpId="0"/>
      <p:bldP spid="20" grpId="0" animBg="1"/>
      <p:bldP spid="21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Ροή">
  <a:themeElements>
    <a:clrScheme name="Αποκορύφωμα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Ροή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Ροή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9307</TotalTime>
  <Words>579</Words>
  <Application>Microsoft Office PowerPoint</Application>
  <PresentationFormat>Προβολή στην οθόνη (4:3)</PresentationFormat>
  <Paragraphs>82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Ροή</vt:lpstr>
      <vt:lpstr>ΚΟΙΝΩΝΙΟΛΟΓΙΑ ΤΗΣ ΕΚΠΑΙΔΕΥΣΗΣ</vt:lpstr>
      <vt:lpstr>Ο ΣΧΟΛΙΚΟΣ ΘΕΣΜΟΣ</vt:lpstr>
      <vt:lpstr>Ο ΣΧΟΛΙΚΟΣ ΘΕΣΜΟΣ</vt:lpstr>
      <vt:lpstr>Διαφάνεια 4</vt:lpstr>
      <vt:lpstr>Διαφάνεια 5</vt:lpstr>
      <vt:lpstr>Διαφάνεια 6</vt:lpstr>
      <vt:lpstr>Ο ΣΧΟΛΙΚΟΣ ΘΕΣΜΟΣ</vt:lpstr>
      <vt:lpstr>Διαφάνεια 8</vt:lpstr>
      <vt:lpstr>Ο ΣΧΟΛΙΚΟΣ ΘΕΣΜΟΣ</vt:lpstr>
      <vt:lpstr>Ο ΣΧΟΛΙΚΟΣ ΘΕΣΜΟΣ</vt:lpstr>
      <vt:lpstr>Διαφάνεια 11</vt:lpstr>
    </vt:vector>
  </TitlesOfParts>
  <Company>Acer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ΚΟΙΝΩΝΙΟΛΟΓΙΑ ΤΗΣ ΕΚΠΑΙΔΕΥΣΗΣ</dc:title>
  <dc:creator>Valued Acer Customer</dc:creator>
  <cp:lastModifiedBy>Valued Acer Customer</cp:lastModifiedBy>
  <cp:revision>72</cp:revision>
  <dcterms:created xsi:type="dcterms:W3CDTF">2015-10-08T14:21:20Z</dcterms:created>
  <dcterms:modified xsi:type="dcterms:W3CDTF">2015-12-17T17:34:26Z</dcterms:modified>
</cp:coreProperties>
</file>