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1" r:id="rId4"/>
    <p:sldId id="259" r:id="rId5"/>
    <p:sldId id="260" r:id="rId6"/>
    <p:sldId id="262" r:id="rId7"/>
    <p:sldId id="263" r:id="rId8"/>
    <p:sldId id="264" r:id="rId9"/>
    <p:sldId id="265" r:id="rId10"/>
    <p:sldId id="266" r:id="rId11"/>
    <p:sldId id="267"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7FC8A92-8340-43DE-B45C-F90DD1B15033}" type="datetimeFigureOut">
              <a:rPr lang="el-GR" smtClean="0"/>
              <a:pPr/>
              <a:t>28/10/2015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F2C6960-F77A-4B79-86A7-F60C51C948F6}"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FC8A92-8340-43DE-B45C-F90DD1B15033}" type="datetimeFigureOut">
              <a:rPr lang="el-GR" smtClean="0"/>
              <a:pPr/>
              <a:t>28/10/2015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2C6960-F77A-4B79-86A7-F60C51C948F6}"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314448"/>
            <a:ext cx="9144000" cy="1828800"/>
          </a:xfrm>
        </p:spPr>
        <p:txBody>
          <a:bodyPr/>
          <a:lstStyle/>
          <a:p>
            <a:pPr algn="ctr"/>
            <a:r>
              <a:rPr lang="el-GR" dirty="0" smtClean="0"/>
              <a:t>ΚΟΙΝΩΝΙΟΛΟΓΙΑ ΤΗΣ ΕΚΠΑΙΔΕΥΣΗΣ</a:t>
            </a:r>
            <a:endParaRPr lang="el-GR" dirty="0"/>
          </a:p>
        </p:txBody>
      </p:sp>
      <p:sp>
        <p:nvSpPr>
          <p:cNvPr id="3" name="2 - Υπότιτλος"/>
          <p:cNvSpPr>
            <a:spLocks noGrp="1"/>
          </p:cNvSpPr>
          <p:nvPr>
            <p:ph type="subTitle" idx="1"/>
          </p:nvPr>
        </p:nvSpPr>
        <p:spPr>
          <a:xfrm>
            <a:off x="-285784" y="3819540"/>
            <a:ext cx="9786974" cy="1109658"/>
          </a:xfrm>
        </p:spPr>
        <p:txBody>
          <a:bodyPr>
            <a:normAutofit/>
          </a:bodyPr>
          <a:lstStyle/>
          <a:p>
            <a:pPr algn="ctr"/>
            <a:r>
              <a:rPr lang="el-GR" sz="2400" dirty="0" smtClean="0"/>
              <a:t>ΜΕΤΑΠΤΥΧΙΑΚΟ ΠΡΟΓΡΑΜΜΑ: </a:t>
            </a:r>
          </a:p>
          <a:p>
            <a:pPr algn="ctr"/>
            <a:r>
              <a:rPr lang="el-GR" sz="2400" dirty="0" smtClean="0"/>
              <a:t>ΘΕΩΡΙΑ, ΠΡΑΞΗ ΚΑΙ ΑΞΙΟΛΟΓΗΣΗ  ΤΟΥ ΕΚΠΑΙΔΕΥΤΙΚΟΥ ΕΡΓΟΥ </a:t>
            </a:r>
            <a:endParaRPr lang="el-GR" sz="2400" dirty="0"/>
          </a:p>
        </p:txBody>
      </p:sp>
      <p:sp>
        <p:nvSpPr>
          <p:cNvPr id="4" name="2 - Υπότιτλος"/>
          <p:cNvSpPr txBox="1">
            <a:spLocks/>
          </p:cNvSpPr>
          <p:nvPr/>
        </p:nvSpPr>
        <p:spPr>
          <a:xfrm>
            <a:off x="32" y="5500702"/>
            <a:ext cx="9143968" cy="1000132"/>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l-GR" sz="2000" b="0" i="0" u="none" strike="noStrike" kern="1200" cap="none" spc="0" normalizeH="0" baseline="0" noProof="0" dirty="0" smtClean="0">
                <a:ln>
                  <a:noFill/>
                </a:ln>
                <a:solidFill>
                  <a:schemeClr val="tx1"/>
                </a:solidFill>
                <a:effectLst/>
                <a:uLnTx/>
                <a:uFillTx/>
                <a:latin typeface="+mn-lt"/>
                <a:ea typeface="+mn-ea"/>
                <a:cs typeface="+mn-cs"/>
              </a:rPr>
              <a:t>Αντιγόνη-Άλμπα</a:t>
            </a:r>
            <a:r>
              <a:rPr kumimoji="0" lang="el-GR" sz="2000" b="0" i="0" u="none" strike="noStrike" kern="1200" cap="none" spc="0" normalizeH="0" noProof="0" dirty="0" smtClean="0">
                <a:ln>
                  <a:noFill/>
                </a:ln>
                <a:solidFill>
                  <a:schemeClr val="tx1"/>
                </a:solidFill>
                <a:effectLst/>
                <a:uLnTx/>
                <a:uFillTx/>
                <a:latin typeface="+mn-lt"/>
                <a:ea typeface="+mn-ea"/>
                <a:cs typeface="+mn-cs"/>
              </a:rPr>
              <a:t> Παπακωνσταντίνου, </a:t>
            </a:r>
            <a:r>
              <a:rPr kumimoji="0" lang="en-US" sz="2000" b="0" i="0" u="none" strike="noStrike" kern="1200" cap="none" spc="0" normalizeH="0" noProof="0" dirty="0" err="1" smtClean="0">
                <a:ln>
                  <a:noFill/>
                </a:ln>
                <a:solidFill>
                  <a:schemeClr val="tx1"/>
                </a:solidFill>
                <a:effectLst/>
                <a:uLnTx/>
                <a:uFillTx/>
                <a:latin typeface="+mn-lt"/>
                <a:ea typeface="+mn-ea"/>
                <a:cs typeface="+mn-cs"/>
              </a:rPr>
              <a:t>MSc</a:t>
            </a:r>
            <a:r>
              <a:rPr kumimoji="0" lang="en-US" sz="2000" b="0" i="0" u="none" strike="noStrike" kern="1200" cap="none" spc="0" normalizeH="0" noProof="0" dirty="0" smtClean="0">
                <a:ln>
                  <a:noFill/>
                </a:ln>
                <a:solidFill>
                  <a:schemeClr val="tx1"/>
                </a:solidFill>
                <a:effectLst/>
                <a:uLnTx/>
                <a:uFillTx/>
                <a:latin typeface="+mn-lt"/>
                <a:ea typeface="+mn-ea"/>
                <a:cs typeface="+mn-cs"/>
              </a:rPr>
              <a:t>, PhD</a:t>
            </a: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l-GR" sz="2000" b="0" i="0" u="none" strike="noStrike" kern="1200" cap="none" spc="0" normalizeH="0" noProof="0" dirty="0" smtClean="0">
                <a:ln>
                  <a:noFill/>
                </a:ln>
                <a:solidFill>
                  <a:schemeClr val="tx1"/>
                </a:solidFill>
                <a:effectLst/>
                <a:uLnTx/>
                <a:uFillTx/>
                <a:latin typeface="+mn-lt"/>
                <a:ea typeface="+mn-ea"/>
                <a:cs typeface="+mn-cs"/>
              </a:rPr>
              <a:t>Εντεταλμένη Διδασκαλίας Πανεπιστημίου Αθηνών</a:t>
            </a:r>
            <a:endParaRPr kumimoji="0" lang="el-GR"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0" y="5042142"/>
            <a:ext cx="9072562" cy="1384995"/>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      </a:t>
            </a:r>
            <a:r>
              <a:rPr lang="el-GR" sz="2800" i="1" dirty="0" err="1" smtClean="0">
                <a:solidFill>
                  <a:schemeClr val="accent3"/>
                </a:solidFill>
                <a:latin typeface="+mj-lt"/>
              </a:rPr>
              <a:t>Μικρο</a:t>
            </a:r>
            <a:r>
              <a:rPr lang="el-GR" sz="2800" i="1" dirty="0" smtClean="0">
                <a:solidFill>
                  <a:schemeClr val="accent3"/>
                </a:solidFill>
                <a:latin typeface="+mj-lt"/>
              </a:rPr>
              <a:t>-κοινωνιολογικές θεωρήσεις: στοχεύουν στην περιγραφή και την ερμηνεία των περιθωρίων της σχετικά αυτόνομης κίνησης του δρώντος ή των δρώντων.</a:t>
            </a:r>
          </a:p>
        </p:txBody>
      </p:sp>
      <p:sp>
        <p:nvSpPr>
          <p:cNvPr id="7" name="6 - TextBox"/>
          <p:cNvSpPr txBox="1"/>
          <p:nvPr/>
        </p:nvSpPr>
        <p:spPr>
          <a:xfrm>
            <a:off x="0" y="3571876"/>
            <a:ext cx="9144000" cy="1384995"/>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       </a:t>
            </a:r>
            <a:r>
              <a:rPr lang="el-GR" sz="2800" i="1" dirty="0" err="1" smtClean="0">
                <a:solidFill>
                  <a:schemeClr val="accent3"/>
                </a:solidFill>
                <a:latin typeface="+mj-lt"/>
              </a:rPr>
              <a:t>Μακρο</a:t>
            </a:r>
            <a:r>
              <a:rPr lang="el-GR" sz="2800" i="1" dirty="0" smtClean="0">
                <a:solidFill>
                  <a:schemeClr val="accent3"/>
                </a:solidFill>
                <a:latin typeface="+mj-lt"/>
              </a:rPr>
              <a:t>-κοινωνιολογικές θεωρήσεις: εστιάζουν στη λειτουργία, την οργάνωση και τη μεταβολή των κοινωνικών δομών και την «πίεση» που αυτές ασκούν στα άτομα</a:t>
            </a:r>
          </a:p>
        </p:txBody>
      </p:sp>
      <p:sp>
        <p:nvSpPr>
          <p:cNvPr id="2" name="1 - TextBox"/>
          <p:cNvSpPr txBox="1"/>
          <p:nvPr/>
        </p:nvSpPr>
        <p:spPr>
          <a:xfrm>
            <a:off x="0" y="1405582"/>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Η εξέλιξη της επιστήμης της Κοινωνιολογίας</a:t>
            </a:r>
            <a:endParaRPr lang="el-GR" sz="2800" i="1" dirty="0">
              <a:solidFill>
                <a:schemeClr val="accent3"/>
              </a:solidFill>
              <a:latin typeface="+mj-lt"/>
            </a:endParaRPr>
          </a:p>
        </p:txBody>
      </p:sp>
      <p:sp>
        <p:nvSpPr>
          <p:cNvPr id="3" name="2 - TextBox"/>
          <p:cNvSpPr txBox="1"/>
          <p:nvPr/>
        </p:nvSpPr>
        <p:spPr>
          <a:xfrm>
            <a:off x="0" y="1827432"/>
            <a:ext cx="9001124" cy="1815882"/>
          </a:xfrm>
          <a:prstGeom prst="rect">
            <a:avLst/>
          </a:prstGeom>
          <a:noFill/>
        </p:spPr>
        <p:txBody>
          <a:bodyPr wrap="square" rtlCol="0">
            <a:spAutoFit/>
          </a:bodyPr>
          <a:lstStyle/>
          <a:p>
            <a:pPr algn="just">
              <a:buClr>
                <a:schemeClr val="bg1">
                  <a:lumMod val="75000"/>
                </a:schemeClr>
              </a:buClr>
              <a:buFont typeface="Wingdings" pitchFamily="2" charset="2"/>
              <a:buChar char="v"/>
            </a:pPr>
            <a:r>
              <a:rPr lang="el-GR" sz="2800" i="1" dirty="0" smtClean="0">
                <a:solidFill>
                  <a:schemeClr val="accent3"/>
                </a:solidFill>
                <a:latin typeface="+mj-lt"/>
              </a:rPr>
              <a:t> Από τον </a:t>
            </a:r>
            <a:r>
              <a:rPr lang="en-US" sz="2800" i="1" dirty="0" smtClean="0">
                <a:solidFill>
                  <a:schemeClr val="accent3"/>
                </a:solidFill>
                <a:latin typeface="+mj-lt"/>
              </a:rPr>
              <a:t>Durkheim </a:t>
            </a:r>
            <a:r>
              <a:rPr lang="el-GR" sz="2800" i="1" dirty="0" smtClean="0">
                <a:solidFill>
                  <a:schemeClr val="accent3"/>
                </a:solidFill>
                <a:latin typeface="+mj-lt"/>
              </a:rPr>
              <a:t>στον </a:t>
            </a:r>
            <a:r>
              <a:rPr lang="en-US" sz="2800" i="1" dirty="0" smtClean="0">
                <a:solidFill>
                  <a:schemeClr val="accent3"/>
                </a:solidFill>
                <a:latin typeface="+mj-lt"/>
              </a:rPr>
              <a:t>Weber</a:t>
            </a:r>
            <a:r>
              <a:rPr lang="el-GR" sz="2800" i="1" dirty="0" smtClean="0">
                <a:solidFill>
                  <a:schemeClr val="accent3"/>
                </a:solidFill>
                <a:latin typeface="+mj-lt"/>
              </a:rPr>
              <a:t> έχουμε λοιπόν μία μετάβαση από τη δομή στο άτομο, από το συλλογικό στο ατομικό, από το </a:t>
            </a:r>
            <a:r>
              <a:rPr lang="el-GR" sz="2800" i="1" dirty="0" err="1" smtClean="0">
                <a:solidFill>
                  <a:schemeClr val="accent3"/>
                </a:solidFill>
                <a:latin typeface="+mj-lt"/>
              </a:rPr>
              <a:t>μακρο</a:t>
            </a:r>
            <a:r>
              <a:rPr lang="el-GR" sz="2800" i="1" dirty="0" smtClean="0">
                <a:solidFill>
                  <a:schemeClr val="accent3"/>
                </a:solidFill>
                <a:latin typeface="+mj-lt"/>
              </a:rPr>
              <a:t>-κοινωνιολογικό στο </a:t>
            </a:r>
            <a:r>
              <a:rPr lang="el-GR" sz="2800" i="1" dirty="0" err="1" smtClean="0">
                <a:solidFill>
                  <a:schemeClr val="accent3"/>
                </a:solidFill>
                <a:latin typeface="+mj-lt"/>
              </a:rPr>
              <a:t>μικρο</a:t>
            </a:r>
            <a:r>
              <a:rPr lang="el-GR" sz="2800" i="1" dirty="0" smtClean="0">
                <a:solidFill>
                  <a:schemeClr val="accent3"/>
                </a:solidFill>
                <a:latin typeface="+mj-lt"/>
              </a:rPr>
              <a:t>-κοινωνιολογικό.</a:t>
            </a:r>
          </a:p>
        </p:txBody>
      </p:sp>
      <p:sp>
        <p:nvSpPr>
          <p:cNvPr id="5"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6" name="5 - Δεξιό βέλος"/>
          <p:cNvSpPr/>
          <p:nvPr/>
        </p:nvSpPr>
        <p:spPr>
          <a:xfrm>
            <a:off x="71406" y="3643314"/>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Δεξιό βέλος"/>
          <p:cNvSpPr/>
          <p:nvPr/>
        </p:nvSpPr>
        <p:spPr>
          <a:xfrm>
            <a:off x="71406" y="5113580"/>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0-#ppt_w/2"/>
                                          </p:val>
                                        </p:tav>
                                        <p:tav tm="100000">
                                          <p:val>
                                            <p:strVal val="#ppt_x"/>
                                          </p:val>
                                        </p:tav>
                                      </p:tavLst>
                                    </p:anim>
                                    <p:anim calcmode="lin" valueType="num">
                                      <p:cBhvr additive="base">
                                        <p:cTn id="15" dur="500" fill="hold"/>
                                        <p:tgtEl>
                                          <p:spTgt spid="6"/>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0-#ppt_w/2"/>
                                          </p:val>
                                        </p:tav>
                                        <p:tav tm="100000">
                                          <p:val>
                                            <p:strVal val="#ppt_x"/>
                                          </p:val>
                                        </p:tav>
                                      </p:tavLst>
                                    </p:anim>
                                    <p:anim calcmode="lin" valueType="num">
                                      <p:cBhvr additive="base">
                                        <p:cTn id="25" dur="500" fill="hold"/>
                                        <p:tgtEl>
                                          <p:spTgt spid="8"/>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0-#ppt_w/2"/>
                                          </p:val>
                                        </p:tav>
                                        <p:tav tm="100000">
                                          <p:val>
                                            <p:strVal val="#ppt_x"/>
                                          </p:val>
                                        </p:tav>
                                      </p:tavLst>
                                    </p:anim>
                                    <p:anim calcmode="lin" valueType="num">
                                      <p:cBhvr additive="base">
                                        <p:cTn id="29"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3" grpId="0"/>
      <p:bldP spid="6"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1405582"/>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Η εξέλιξη της επιστήμης της Κοινωνιολογίας</a:t>
            </a:r>
            <a:endParaRPr lang="el-GR" sz="2800" i="1" dirty="0">
              <a:solidFill>
                <a:schemeClr val="accent3"/>
              </a:solidFill>
              <a:latin typeface="+mj-lt"/>
            </a:endParaRPr>
          </a:p>
        </p:txBody>
      </p:sp>
      <p:sp>
        <p:nvSpPr>
          <p:cNvPr id="3"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4" name="3 - TextBox"/>
          <p:cNvSpPr txBox="1"/>
          <p:nvPr/>
        </p:nvSpPr>
        <p:spPr>
          <a:xfrm>
            <a:off x="0" y="1928802"/>
            <a:ext cx="9001124" cy="1815882"/>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Ποιοι παράγοντες ή ποιες κοινωνικές αλλαγές θεωρείτε ότι συνέβαλαν στη μεταστροφή των κοινωνιολογικών θεωρήσεων και προσεγγίσεων από το </a:t>
            </a:r>
            <a:r>
              <a:rPr lang="el-GR" sz="2800" i="1" dirty="0" err="1" smtClean="0">
                <a:solidFill>
                  <a:schemeClr val="accent3"/>
                </a:solidFill>
                <a:latin typeface="+mj-lt"/>
              </a:rPr>
              <a:t>μακρο</a:t>
            </a:r>
            <a:r>
              <a:rPr lang="el-GR" sz="2800" i="1" dirty="0" smtClean="0">
                <a:solidFill>
                  <a:schemeClr val="accent3"/>
                </a:solidFill>
                <a:latin typeface="+mj-lt"/>
              </a:rPr>
              <a:t> στο </a:t>
            </a:r>
            <a:r>
              <a:rPr lang="el-GR" sz="2800" i="1" dirty="0" err="1" smtClean="0">
                <a:solidFill>
                  <a:schemeClr val="accent3"/>
                </a:solidFill>
                <a:latin typeface="+mj-lt"/>
              </a:rPr>
              <a:t>μίκρο</a:t>
            </a:r>
            <a:r>
              <a:rPr lang="el-GR" sz="2800" i="1" dirty="0" smtClean="0">
                <a:solidFill>
                  <a:schemeClr val="accent3"/>
                </a:solidFill>
                <a:latin typeface="+mj-lt"/>
              </a:rPr>
              <a:t> επίπεδο;</a:t>
            </a:r>
          </a:p>
        </p:txBody>
      </p:sp>
      <p:sp>
        <p:nvSpPr>
          <p:cNvPr id="5" name="4 - TextBox"/>
          <p:cNvSpPr txBox="1"/>
          <p:nvPr/>
        </p:nvSpPr>
        <p:spPr>
          <a:xfrm>
            <a:off x="0" y="3786190"/>
            <a:ext cx="9001124"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      Νέες τάσεις μέσα στο </a:t>
            </a:r>
            <a:r>
              <a:rPr lang="el-GR" sz="2800" dirty="0" err="1" smtClean="0">
                <a:solidFill>
                  <a:schemeClr val="accent3"/>
                </a:solidFill>
                <a:latin typeface="+mj-lt"/>
              </a:rPr>
              <a:t>μικρο</a:t>
            </a:r>
            <a:r>
              <a:rPr lang="el-GR" sz="2800" dirty="0" smtClean="0">
                <a:solidFill>
                  <a:schemeClr val="accent3"/>
                </a:solidFill>
                <a:latin typeface="+mj-lt"/>
              </a:rPr>
              <a:t>-κοινωνιολογικό ρεύμα της «κατανοούσας κοινωνιολογίας» που ευνοούν την έρευνα πεδίου και τις ποιοτικές μεθόδους: </a:t>
            </a:r>
          </a:p>
        </p:txBody>
      </p:sp>
      <p:sp>
        <p:nvSpPr>
          <p:cNvPr id="6" name="5 - Δεξιό βέλος"/>
          <p:cNvSpPr/>
          <p:nvPr/>
        </p:nvSpPr>
        <p:spPr>
          <a:xfrm>
            <a:off x="71406" y="3857628"/>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TextBox"/>
          <p:cNvSpPr txBox="1"/>
          <p:nvPr/>
        </p:nvSpPr>
        <p:spPr>
          <a:xfrm>
            <a:off x="-32" y="5191796"/>
            <a:ext cx="9001124"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a:t>
            </a:r>
            <a:r>
              <a:rPr lang="el-GR" sz="2800" dirty="0" err="1" smtClean="0">
                <a:solidFill>
                  <a:schemeClr val="accent3"/>
                </a:solidFill>
                <a:latin typeface="+mj-lt"/>
              </a:rPr>
              <a:t>Εθνομεθοδολογία</a:t>
            </a:r>
            <a:r>
              <a:rPr lang="el-GR" sz="2800" dirty="0" smtClean="0">
                <a:solidFill>
                  <a:schemeClr val="accent3"/>
                </a:solidFill>
                <a:latin typeface="+mj-lt"/>
              </a:rPr>
              <a:t> </a:t>
            </a:r>
          </a:p>
        </p:txBody>
      </p:sp>
      <p:sp>
        <p:nvSpPr>
          <p:cNvPr id="8" name="7 - TextBox"/>
          <p:cNvSpPr txBox="1"/>
          <p:nvPr/>
        </p:nvSpPr>
        <p:spPr>
          <a:xfrm>
            <a:off x="32" y="5715016"/>
            <a:ext cx="9001124"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Συμβολική αλληλεπίδραση</a:t>
            </a:r>
          </a:p>
        </p:txBody>
      </p:sp>
      <p:sp>
        <p:nvSpPr>
          <p:cNvPr id="9" name="8 - TextBox"/>
          <p:cNvSpPr txBox="1"/>
          <p:nvPr/>
        </p:nvSpPr>
        <p:spPr>
          <a:xfrm>
            <a:off x="-32" y="6215082"/>
            <a:ext cx="9001124"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Μεθοδολογικός ατομισμός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Right)">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1405582"/>
            <a:ext cx="9144000" cy="523220"/>
          </a:xfrm>
          <a:prstGeom prst="rect">
            <a:avLst/>
          </a:prstGeom>
          <a:noFill/>
        </p:spPr>
        <p:txBody>
          <a:bodyPr wrap="square" rtlCol="0">
            <a:spAutoFit/>
          </a:bodyPr>
          <a:lstStyle/>
          <a:p>
            <a:pPr algn="just">
              <a:buClr>
                <a:schemeClr val="bg1">
                  <a:lumMod val="75000"/>
                </a:schemeClr>
              </a:buClr>
            </a:pPr>
            <a:r>
              <a:rPr lang="el-GR" sz="2800" i="1" u="sng" dirty="0" smtClean="0">
                <a:solidFill>
                  <a:schemeClr val="accent3"/>
                </a:solidFill>
                <a:latin typeface="+mj-lt"/>
              </a:rPr>
              <a:t>Βιβλιογραφία μαθήματος</a:t>
            </a:r>
            <a:r>
              <a:rPr lang="el-GR" sz="2800" i="1" dirty="0" smtClean="0">
                <a:solidFill>
                  <a:schemeClr val="accent3"/>
                </a:solidFill>
                <a:latin typeface="+mj-lt"/>
              </a:rPr>
              <a:t>:</a:t>
            </a:r>
            <a:endParaRPr lang="el-GR" sz="2800" i="1" dirty="0">
              <a:solidFill>
                <a:schemeClr val="accent3"/>
              </a:solidFill>
              <a:latin typeface="+mj-lt"/>
            </a:endParaRPr>
          </a:p>
        </p:txBody>
      </p:sp>
      <p:sp>
        <p:nvSpPr>
          <p:cNvPr id="3"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8" name="7 - TextBox"/>
          <p:cNvSpPr txBox="1"/>
          <p:nvPr/>
        </p:nvSpPr>
        <p:spPr>
          <a:xfrm>
            <a:off x="0" y="1928802"/>
            <a:ext cx="9001124" cy="5324535"/>
          </a:xfrm>
          <a:prstGeom prst="rect">
            <a:avLst/>
          </a:prstGeom>
          <a:noFill/>
        </p:spPr>
        <p:txBody>
          <a:bodyPr wrap="square" rtlCol="0">
            <a:spAutoFit/>
          </a:bodyPr>
          <a:lstStyle/>
          <a:p>
            <a:pPr algn="just">
              <a:buClr>
                <a:schemeClr val="bg1">
                  <a:lumMod val="75000"/>
                </a:schemeClr>
              </a:buClr>
            </a:pPr>
            <a:r>
              <a:rPr lang="en-US" sz="2600" i="1" dirty="0" smtClean="0">
                <a:solidFill>
                  <a:schemeClr val="accent3"/>
                </a:solidFill>
                <a:latin typeface="+mj-lt"/>
              </a:rPr>
              <a:t>Durkheim, E. 1897. Le </a:t>
            </a:r>
            <a:r>
              <a:rPr lang="en-US" sz="2600" i="1" dirty="0" err="1" smtClean="0">
                <a:solidFill>
                  <a:schemeClr val="accent3"/>
                </a:solidFill>
                <a:latin typeface="+mj-lt"/>
              </a:rPr>
              <a:t>suiside</a:t>
            </a:r>
            <a:r>
              <a:rPr lang="en-US" sz="2600" i="1" dirty="0" smtClean="0">
                <a:solidFill>
                  <a:schemeClr val="accent3"/>
                </a:solidFill>
                <a:latin typeface="+mj-lt"/>
              </a:rPr>
              <a:t>. Paris: F. Alcan</a:t>
            </a:r>
          </a:p>
          <a:p>
            <a:pPr algn="just">
              <a:buClr>
                <a:schemeClr val="bg1">
                  <a:lumMod val="75000"/>
                </a:schemeClr>
              </a:buClr>
            </a:pPr>
            <a:r>
              <a:rPr lang="en-US" sz="2600" i="1" dirty="0" smtClean="0">
                <a:solidFill>
                  <a:schemeClr val="accent3"/>
                </a:solidFill>
                <a:latin typeface="+mj-lt"/>
              </a:rPr>
              <a:t>Durkheim, E. 1963. Sociology and Philosophy. Free Press. Glencoe III</a:t>
            </a:r>
            <a:endParaRPr lang="el-GR" sz="2600" i="1" dirty="0" smtClean="0">
              <a:solidFill>
                <a:schemeClr val="accent3"/>
              </a:solidFill>
              <a:latin typeface="+mj-lt"/>
            </a:endParaRPr>
          </a:p>
          <a:p>
            <a:pPr algn="just">
              <a:buClr>
                <a:schemeClr val="bg1">
                  <a:lumMod val="75000"/>
                </a:schemeClr>
              </a:buClr>
            </a:pPr>
            <a:r>
              <a:rPr lang="en-US" sz="2600" i="1" dirty="0" err="1" smtClean="0">
                <a:solidFill>
                  <a:schemeClr val="accent3"/>
                </a:solidFill>
                <a:latin typeface="+mj-lt"/>
              </a:rPr>
              <a:t>Lallement</a:t>
            </a:r>
            <a:r>
              <a:rPr lang="el-GR" sz="2600" i="1" dirty="0" smtClean="0">
                <a:solidFill>
                  <a:schemeClr val="accent3"/>
                </a:solidFill>
                <a:latin typeface="+mj-lt"/>
              </a:rPr>
              <a:t>, </a:t>
            </a:r>
            <a:r>
              <a:rPr lang="en-US" sz="2600" i="1" dirty="0" smtClean="0">
                <a:solidFill>
                  <a:schemeClr val="accent3"/>
                </a:solidFill>
                <a:latin typeface="+mj-lt"/>
              </a:rPr>
              <a:t>M</a:t>
            </a:r>
            <a:r>
              <a:rPr lang="el-GR" sz="2600" i="1" dirty="0" smtClean="0">
                <a:solidFill>
                  <a:schemeClr val="accent3"/>
                </a:solidFill>
                <a:latin typeface="+mj-lt"/>
              </a:rPr>
              <a:t>. 2004. Ιστορία των κοινωνιολογικών ιδεών. (</a:t>
            </a:r>
            <a:r>
              <a:rPr lang="el-GR" sz="2600" i="1" dirty="0" err="1" smtClean="0">
                <a:solidFill>
                  <a:schemeClr val="accent3"/>
                </a:solidFill>
                <a:latin typeface="+mj-lt"/>
              </a:rPr>
              <a:t>μτφρ</a:t>
            </a:r>
            <a:r>
              <a:rPr lang="el-GR" sz="2600" i="1" dirty="0" smtClean="0">
                <a:solidFill>
                  <a:schemeClr val="accent3"/>
                </a:solidFill>
                <a:latin typeface="+mj-lt"/>
              </a:rPr>
              <a:t>) </a:t>
            </a:r>
            <a:r>
              <a:rPr lang="el-GR" sz="2600" i="1" dirty="0" err="1" smtClean="0">
                <a:solidFill>
                  <a:schemeClr val="accent3"/>
                </a:solidFill>
                <a:latin typeface="+mj-lt"/>
              </a:rPr>
              <a:t>Μπ</a:t>
            </a:r>
            <a:r>
              <a:rPr lang="el-GR" sz="2600" i="1" dirty="0" smtClean="0">
                <a:solidFill>
                  <a:schemeClr val="accent3"/>
                </a:solidFill>
                <a:latin typeface="+mj-lt"/>
              </a:rPr>
              <a:t>. </a:t>
            </a:r>
            <a:r>
              <a:rPr lang="el-GR" sz="2600" i="1" dirty="0" err="1" smtClean="0">
                <a:solidFill>
                  <a:schemeClr val="accent3"/>
                </a:solidFill>
                <a:latin typeface="+mj-lt"/>
              </a:rPr>
              <a:t>Λυκούδης</a:t>
            </a:r>
            <a:r>
              <a:rPr lang="el-GR" sz="2600" i="1" dirty="0" smtClean="0">
                <a:solidFill>
                  <a:schemeClr val="accent3"/>
                </a:solidFill>
                <a:latin typeface="+mj-lt"/>
              </a:rPr>
              <a:t>. Αθήνα: Μεταίχμιο</a:t>
            </a:r>
            <a:endParaRPr lang="en-US" sz="2600" i="1" dirty="0" smtClean="0">
              <a:solidFill>
                <a:schemeClr val="accent3"/>
              </a:solidFill>
              <a:latin typeface="+mj-lt"/>
            </a:endParaRPr>
          </a:p>
          <a:p>
            <a:pPr algn="just">
              <a:buClr>
                <a:schemeClr val="bg1">
                  <a:lumMod val="75000"/>
                </a:schemeClr>
              </a:buClr>
            </a:pPr>
            <a:r>
              <a:rPr lang="el-GR" sz="2600" i="1" dirty="0" smtClean="0">
                <a:solidFill>
                  <a:schemeClr val="accent3"/>
                </a:solidFill>
                <a:latin typeface="+mj-lt"/>
              </a:rPr>
              <a:t>Μυλωνάς, Θ. 1998. Κοινωνιολογία της Ελληνικής Εκπαίδευσης. Συμβολές. Αθήνα: </a:t>
            </a:r>
            <a:r>
              <a:rPr lang="en-US" sz="2600" i="1" dirty="0" smtClean="0">
                <a:solidFill>
                  <a:schemeClr val="accent3"/>
                </a:solidFill>
                <a:latin typeface="+mj-lt"/>
              </a:rPr>
              <a:t>Gutenberg</a:t>
            </a:r>
          </a:p>
          <a:p>
            <a:pPr algn="just">
              <a:buClr>
                <a:schemeClr val="bg1">
                  <a:lumMod val="75000"/>
                </a:schemeClr>
              </a:buClr>
            </a:pPr>
            <a:r>
              <a:rPr lang="el-GR" sz="2600" i="1" dirty="0" smtClean="0">
                <a:solidFill>
                  <a:schemeClr val="accent3"/>
                </a:solidFill>
                <a:latin typeface="+mj-lt"/>
              </a:rPr>
              <a:t>Νόβα-</a:t>
            </a:r>
            <a:r>
              <a:rPr lang="el-GR" sz="2600" i="1" dirty="0" err="1" smtClean="0">
                <a:solidFill>
                  <a:schemeClr val="accent3"/>
                </a:solidFill>
                <a:latin typeface="+mj-lt"/>
              </a:rPr>
              <a:t>Καλτσούνη</a:t>
            </a:r>
            <a:r>
              <a:rPr lang="el-GR" sz="2600" i="1" dirty="0" smtClean="0">
                <a:solidFill>
                  <a:schemeClr val="accent3"/>
                </a:solidFill>
                <a:latin typeface="+mj-lt"/>
              </a:rPr>
              <a:t>, Χ. 2010. Κοινωνιολογία της Εκπαίδευσης. Αθήνα: </a:t>
            </a:r>
            <a:r>
              <a:rPr lang="en-US" sz="2600" i="1" dirty="0" smtClean="0">
                <a:solidFill>
                  <a:schemeClr val="accent3"/>
                </a:solidFill>
                <a:latin typeface="+mj-lt"/>
              </a:rPr>
              <a:t>Gutenberg</a:t>
            </a:r>
          </a:p>
          <a:p>
            <a:pPr algn="just">
              <a:buClr>
                <a:schemeClr val="bg1">
                  <a:lumMod val="75000"/>
                </a:schemeClr>
              </a:buClr>
            </a:pPr>
            <a:r>
              <a:rPr lang="en-US" sz="2600" dirty="0" smtClean="0">
                <a:solidFill>
                  <a:schemeClr val="accent3"/>
                </a:solidFill>
                <a:latin typeface="+mj-lt"/>
              </a:rPr>
              <a:t>Weber, M. 1971. </a:t>
            </a:r>
            <a:r>
              <a:rPr lang="fr-FR" sz="2600" dirty="0" smtClean="0">
                <a:solidFill>
                  <a:schemeClr val="accent3"/>
                </a:solidFill>
                <a:latin typeface="+mj-lt"/>
              </a:rPr>
              <a:t>Economie et Société. Paris: Plon</a:t>
            </a:r>
            <a:endParaRPr lang="en-US" sz="2600" i="1" dirty="0" smtClean="0">
              <a:solidFill>
                <a:schemeClr val="accent3"/>
              </a:solidFill>
              <a:latin typeface="+mj-lt"/>
            </a:endParaRPr>
          </a:p>
          <a:p>
            <a:pPr algn="just">
              <a:buClr>
                <a:schemeClr val="bg1">
                  <a:lumMod val="75000"/>
                </a:schemeClr>
              </a:buClr>
            </a:pPr>
            <a:r>
              <a:rPr lang="en-US" sz="2600" i="1" dirty="0" smtClean="0">
                <a:solidFill>
                  <a:schemeClr val="accent3"/>
                </a:solidFill>
                <a:latin typeface="+mj-lt"/>
              </a:rPr>
              <a:t>Weber, M. 1974. L</a:t>
            </a:r>
            <a:r>
              <a:rPr lang="fr-FR" sz="2600" i="1" dirty="0" smtClean="0">
                <a:solidFill>
                  <a:schemeClr val="accent3"/>
                </a:solidFill>
                <a:latin typeface="+mj-lt"/>
              </a:rPr>
              <a:t>’éthique protestante et l’esprit du capitalisme. Paris: Plon</a:t>
            </a:r>
            <a:endParaRPr lang="en-US" sz="2600" i="1" dirty="0" smtClean="0">
              <a:solidFill>
                <a:schemeClr val="accent3"/>
              </a:solidFill>
              <a:latin typeface="+mj-lt"/>
            </a:endParaRPr>
          </a:p>
          <a:p>
            <a:pPr algn="just">
              <a:buClr>
                <a:schemeClr val="bg1">
                  <a:lumMod val="75000"/>
                </a:schemeClr>
              </a:buClr>
            </a:pPr>
            <a:endParaRPr lang="el-GR" sz="2800" i="1" dirty="0" smtClean="0">
              <a:solidFill>
                <a:schemeClr val="accent3"/>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857232"/>
            <a:ext cx="9144000" cy="928686"/>
          </a:xfrm>
        </p:spPr>
        <p:txBody>
          <a:bodyPr/>
          <a:lstStyle/>
          <a:p>
            <a:pPr algn="ctr"/>
            <a:r>
              <a:rPr lang="el-GR" b="1" dirty="0" smtClean="0">
                <a:solidFill>
                  <a:schemeClr val="bg1">
                    <a:lumMod val="75000"/>
                  </a:schemeClr>
                </a:solidFill>
                <a:effectLst>
                  <a:outerShdw blurRad="38100" dist="38100" dir="2700000" algn="tl">
                    <a:srgbClr val="000000">
                      <a:alpha val="43137"/>
                    </a:srgbClr>
                  </a:outerShdw>
                </a:effectLst>
              </a:rPr>
              <a:t>ΤΕΣΤ ΓΝΩΣΕΩΝ!</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642942" y="2000240"/>
            <a:ext cx="4357686" cy="523220"/>
          </a:xfrm>
          <a:prstGeom prst="rect">
            <a:avLst/>
          </a:prstGeom>
          <a:noFill/>
        </p:spPr>
        <p:txBody>
          <a:bodyPr wrap="square" rtlCol="0">
            <a:spAutoFit/>
          </a:bodyPr>
          <a:lstStyle/>
          <a:p>
            <a:r>
              <a:rPr lang="el-GR" sz="2800" b="1" i="1" dirty="0" smtClean="0">
                <a:solidFill>
                  <a:schemeClr val="accent3"/>
                </a:solidFill>
                <a:latin typeface="+mj-lt"/>
              </a:rPr>
              <a:t>ΚΟΙΝΩΝΙΚΟ ΦΑΙΝΟΜΕΝΟ</a:t>
            </a:r>
            <a:endParaRPr lang="el-GR" sz="2800" b="1" i="1" dirty="0">
              <a:solidFill>
                <a:schemeClr val="accent3"/>
              </a:solidFill>
              <a:latin typeface="+mj-lt"/>
            </a:endParaRPr>
          </a:p>
        </p:txBody>
      </p:sp>
      <p:sp>
        <p:nvSpPr>
          <p:cNvPr id="4" name="3 - TextBox"/>
          <p:cNvSpPr txBox="1"/>
          <p:nvPr/>
        </p:nvSpPr>
        <p:spPr>
          <a:xfrm>
            <a:off x="1785918" y="2691466"/>
            <a:ext cx="7358082" cy="523220"/>
          </a:xfrm>
          <a:prstGeom prst="rect">
            <a:avLst/>
          </a:prstGeom>
          <a:noFill/>
        </p:spPr>
        <p:txBody>
          <a:bodyPr wrap="square" rtlCol="0">
            <a:spAutoFit/>
          </a:bodyPr>
          <a:lstStyle/>
          <a:p>
            <a:r>
              <a:rPr lang="el-GR" sz="2800" b="1" i="1" dirty="0" smtClean="0">
                <a:solidFill>
                  <a:schemeClr val="accent4">
                    <a:lumMod val="75000"/>
                  </a:schemeClr>
                </a:solidFill>
                <a:latin typeface="+mj-lt"/>
              </a:rPr>
              <a:t>ΜΑΚΡΟ-ΚΟΙΝΩΝΙΟΛΟΓΙΚΟΣ ΝΤΕΤΕΡΜΙΝΙΣΜΟΣ</a:t>
            </a:r>
            <a:endParaRPr lang="el-GR" sz="2800" b="1" i="1" dirty="0">
              <a:solidFill>
                <a:schemeClr val="accent4">
                  <a:lumMod val="75000"/>
                </a:schemeClr>
              </a:solidFill>
              <a:latin typeface="+mj-lt"/>
            </a:endParaRPr>
          </a:p>
        </p:txBody>
      </p:sp>
      <p:sp>
        <p:nvSpPr>
          <p:cNvPr id="5" name="4 - TextBox"/>
          <p:cNvSpPr txBox="1"/>
          <p:nvPr/>
        </p:nvSpPr>
        <p:spPr>
          <a:xfrm>
            <a:off x="-71470" y="3714752"/>
            <a:ext cx="4857784" cy="523220"/>
          </a:xfrm>
          <a:prstGeom prst="rect">
            <a:avLst/>
          </a:prstGeom>
          <a:noFill/>
        </p:spPr>
        <p:txBody>
          <a:bodyPr wrap="square" rtlCol="0">
            <a:spAutoFit/>
          </a:bodyPr>
          <a:lstStyle/>
          <a:p>
            <a:r>
              <a:rPr lang="el-GR" sz="2800" b="1" i="1" dirty="0" smtClean="0">
                <a:solidFill>
                  <a:schemeClr val="bg2">
                    <a:lumMod val="75000"/>
                  </a:schemeClr>
                </a:solidFill>
                <a:latin typeface="+mj-lt"/>
              </a:rPr>
              <a:t>ΚΑΤΑΝΟΟΥΣΑ ΚΟΙΝΩΝΙΟΛΟΓΙΑ</a:t>
            </a:r>
            <a:endParaRPr lang="el-GR" sz="2800" b="1" i="1" dirty="0">
              <a:solidFill>
                <a:schemeClr val="bg2">
                  <a:lumMod val="75000"/>
                </a:schemeClr>
              </a:solidFill>
              <a:latin typeface="+mj-lt"/>
            </a:endParaRPr>
          </a:p>
        </p:txBody>
      </p:sp>
      <p:sp>
        <p:nvSpPr>
          <p:cNvPr id="6" name="5 - TextBox"/>
          <p:cNvSpPr txBox="1"/>
          <p:nvPr/>
        </p:nvSpPr>
        <p:spPr>
          <a:xfrm>
            <a:off x="4643438" y="3286124"/>
            <a:ext cx="3786214" cy="523220"/>
          </a:xfrm>
          <a:prstGeom prst="rect">
            <a:avLst/>
          </a:prstGeom>
          <a:noFill/>
        </p:spPr>
        <p:txBody>
          <a:bodyPr wrap="square" rtlCol="0">
            <a:spAutoFit/>
          </a:bodyPr>
          <a:lstStyle/>
          <a:p>
            <a:r>
              <a:rPr lang="el-GR" sz="2800" b="1" i="1" dirty="0" smtClean="0">
                <a:solidFill>
                  <a:schemeClr val="accent6">
                    <a:lumMod val="75000"/>
                  </a:schemeClr>
                </a:solidFill>
                <a:latin typeface="+mj-lt"/>
              </a:rPr>
              <a:t>ΕΘΝΟΜΕΘΟΔΟΛΟΓΙΑ</a:t>
            </a:r>
            <a:endParaRPr lang="el-GR" sz="2800" b="1" i="1" dirty="0">
              <a:solidFill>
                <a:schemeClr val="accent6">
                  <a:lumMod val="75000"/>
                </a:schemeClr>
              </a:solidFill>
              <a:latin typeface="+mj-lt"/>
            </a:endParaRPr>
          </a:p>
        </p:txBody>
      </p:sp>
      <p:sp>
        <p:nvSpPr>
          <p:cNvPr id="8" name="7 - TextBox"/>
          <p:cNvSpPr txBox="1"/>
          <p:nvPr/>
        </p:nvSpPr>
        <p:spPr>
          <a:xfrm>
            <a:off x="1928794" y="5120358"/>
            <a:ext cx="4929222" cy="523220"/>
          </a:xfrm>
          <a:prstGeom prst="rect">
            <a:avLst/>
          </a:prstGeom>
          <a:noFill/>
        </p:spPr>
        <p:txBody>
          <a:bodyPr wrap="square" rtlCol="0">
            <a:spAutoFit/>
          </a:bodyPr>
          <a:lstStyle/>
          <a:p>
            <a:r>
              <a:rPr lang="el-GR" sz="2800" b="1" i="1" dirty="0" smtClean="0">
                <a:solidFill>
                  <a:schemeClr val="accent5"/>
                </a:solidFill>
                <a:latin typeface="+mj-lt"/>
              </a:rPr>
              <a:t>ΣΥΜΒΟΛΙΚΗ ΑΛΛΗΛΕΠΙΔΡΑΣΗ</a:t>
            </a:r>
            <a:endParaRPr lang="el-GR" sz="2800" b="1" i="1" dirty="0">
              <a:solidFill>
                <a:schemeClr val="accent5"/>
              </a:solidFill>
              <a:latin typeface="+mj-lt"/>
            </a:endParaRPr>
          </a:p>
        </p:txBody>
      </p:sp>
      <p:sp>
        <p:nvSpPr>
          <p:cNvPr id="9" name="8 - TextBox"/>
          <p:cNvSpPr txBox="1"/>
          <p:nvPr/>
        </p:nvSpPr>
        <p:spPr>
          <a:xfrm>
            <a:off x="142876" y="5786454"/>
            <a:ext cx="8858280" cy="523220"/>
          </a:xfrm>
          <a:prstGeom prst="rect">
            <a:avLst/>
          </a:prstGeom>
          <a:noFill/>
        </p:spPr>
        <p:txBody>
          <a:bodyPr wrap="square" rtlCol="0">
            <a:spAutoFit/>
          </a:bodyPr>
          <a:lstStyle/>
          <a:p>
            <a:r>
              <a:rPr lang="el-GR" sz="2800" b="1" i="1" dirty="0" smtClean="0">
                <a:solidFill>
                  <a:schemeClr val="accent6"/>
                </a:solidFill>
                <a:latin typeface="+mj-lt"/>
              </a:rPr>
              <a:t>ΘΕΩΡΙΑ ΤΗΣ ΑΝΑΠΑΡΑΓΩΓΗΣ - ΘΕΩΡΙΑ ΤΗΣ ΚΑΤΑΣΚΕΥΗΣ</a:t>
            </a:r>
            <a:endParaRPr lang="el-GR" sz="2800" b="1" i="1" dirty="0">
              <a:solidFill>
                <a:schemeClr val="accent6"/>
              </a:solidFill>
              <a:latin typeface="+mj-lt"/>
            </a:endParaRPr>
          </a:p>
        </p:txBody>
      </p:sp>
      <p:sp>
        <p:nvSpPr>
          <p:cNvPr id="10" name="9 - TextBox"/>
          <p:cNvSpPr txBox="1"/>
          <p:nvPr/>
        </p:nvSpPr>
        <p:spPr>
          <a:xfrm>
            <a:off x="2571768" y="4405978"/>
            <a:ext cx="6215074" cy="523220"/>
          </a:xfrm>
          <a:prstGeom prst="rect">
            <a:avLst/>
          </a:prstGeom>
          <a:noFill/>
        </p:spPr>
        <p:txBody>
          <a:bodyPr wrap="square" rtlCol="0">
            <a:spAutoFit/>
          </a:bodyPr>
          <a:lstStyle/>
          <a:p>
            <a:r>
              <a:rPr lang="el-GR" sz="2800" b="1" i="1" dirty="0" smtClean="0">
                <a:solidFill>
                  <a:schemeClr val="accent4"/>
                </a:solidFill>
                <a:latin typeface="+mj-lt"/>
              </a:rPr>
              <a:t>ΜΙΚΡΟ-ΚΟΙΝΩΝΙΟΛΟΓΙΚΗ ΠΡΟΣΕΓΓΙΣΗ</a:t>
            </a:r>
            <a:endParaRPr lang="el-GR" sz="2800" b="1" i="1" dirty="0">
              <a:solidFill>
                <a:schemeClr val="accent4"/>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style.rotation</p:attrName>
                                        </p:attrNameLst>
                                      </p:cBhvr>
                                      <p:tavLst>
                                        <p:tav tm="0">
                                          <p:val>
                                            <p:fltVal val="720"/>
                                          </p:val>
                                        </p:tav>
                                        <p:tav tm="100000">
                                          <p:val>
                                            <p:fltVal val="0"/>
                                          </p:val>
                                        </p:tav>
                                      </p:tavLst>
                                    </p:anim>
                                    <p:anim calcmode="lin" valueType="num">
                                      <p:cBhvr>
                                        <p:cTn id="9" dur="500" fill="hold"/>
                                        <p:tgtEl>
                                          <p:spTgt spid="3"/>
                                        </p:tgtEl>
                                        <p:attrNameLst>
                                          <p:attrName>ppt_h</p:attrName>
                                        </p:attrNameLst>
                                      </p:cBhvr>
                                      <p:tavLst>
                                        <p:tav tm="0">
                                          <p:val>
                                            <p:fltVal val="0"/>
                                          </p:val>
                                        </p:tav>
                                        <p:tav tm="100000">
                                          <p:val>
                                            <p:strVal val="#ppt_h"/>
                                          </p:val>
                                        </p:tav>
                                      </p:tavLst>
                                    </p:anim>
                                    <p:anim calcmode="lin" valueType="num">
                                      <p:cBhvr>
                                        <p:cTn id="10" dur="500" fill="hold"/>
                                        <p:tgtEl>
                                          <p:spTgt spid="3"/>
                                        </p:tgtEl>
                                        <p:attrNameLst>
                                          <p:attrName>ppt_w</p:attrName>
                                        </p:attrNameLst>
                                      </p:cBhvr>
                                      <p:tavLst>
                                        <p:tav tm="0">
                                          <p:val>
                                            <p:fltVal val="0"/>
                                          </p:val>
                                        </p:tav>
                                        <p:tav tm="100000">
                                          <p:val>
                                            <p:strVal val="#ppt_w"/>
                                          </p:val>
                                        </p:tav>
                                      </p:tavLst>
                                    </p:anim>
                                  </p:childTnLst>
                                </p:cTn>
                              </p:par>
                            </p:childTnLst>
                          </p:cTn>
                        </p:par>
                        <p:par>
                          <p:cTn id="11" fill="hold">
                            <p:stCondLst>
                              <p:cond delay="500"/>
                            </p:stCondLst>
                            <p:childTnLst>
                              <p:par>
                                <p:cTn id="12" presetID="35"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style.rotation</p:attrName>
                                        </p:attrNameLst>
                                      </p:cBhvr>
                                      <p:tavLst>
                                        <p:tav tm="0">
                                          <p:val>
                                            <p:fltVal val="720"/>
                                          </p:val>
                                        </p:tav>
                                        <p:tav tm="100000">
                                          <p:val>
                                            <p:fltVal val="0"/>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 calcmode="lin" valueType="num">
                                      <p:cBhvr>
                                        <p:cTn id="17" dur="500" fill="hold"/>
                                        <p:tgtEl>
                                          <p:spTgt spid="4"/>
                                        </p:tgtEl>
                                        <p:attrNameLst>
                                          <p:attrName>ppt_w</p:attrName>
                                        </p:attrNameLst>
                                      </p:cBhvr>
                                      <p:tavLst>
                                        <p:tav tm="0">
                                          <p:val>
                                            <p:fltVal val="0"/>
                                          </p:val>
                                        </p:tav>
                                        <p:tav tm="100000">
                                          <p:val>
                                            <p:strVal val="#ppt_w"/>
                                          </p:val>
                                        </p:tav>
                                      </p:tavLst>
                                    </p:anim>
                                  </p:childTnLst>
                                </p:cTn>
                              </p:par>
                            </p:childTnLst>
                          </p:cTn>
                        </p:par>
                        <p:par>
                          <p:cTn id="18" fill="hold">
                            <p:stCondLst>
                              <p:cond delay="1000"/>
                            </p:stCondLst>
                            <p:childTnLst>
                              <p:par>
                                <p:cTn id="19" presetID="35"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anim calcmode="lin" valueType="num">
                                      <p:cBhvr>
                                        <p:cTn id="22" dur="500" fill="hold"/>
                                        <p:tgtEl>
                                          <p:spTgt spid="6"/>
                                        </p:tgtEl>
                                        <p:attrNameLst>
                                          <p:attrName>style.rotation</p:attrName>
                                        </p:attrNameLst>
                                      </p:cBhvr>
                                      <p:tavLst>
                                        <p:tav tm="0">
                                          <p:val>
                                            <p:fltVal val="720"/>
                                          </p:val>
                                        </p:tav>
                                        <p:tav tm="100000">
                                          <p:val>
                                            <p:fltVal val="0"/>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 calcmode="lin" valueType="num">
                                      <p:cBhvr>
                                        <p:cTn id="24" dur="500" fill="hold"/>
                                        <p:tgtEl>
                                          <p:spTgt spid="6"/>
                                        </p:tgtEl>
                                        <p:attrNameLst>
                                          <p:attrName>ppt_w</p:attrName>
                                        </p:attrNameLst>
                                      </p:cBhvr>
                                      <p:tavLst>
                                        <p:tav tm="0">
                                          <p:val>
                                            <p:fltVal val="0"/>
                                          </p:val>
                                        </p:tav>
                                        <p:tav tm="100000">
                                          <p:val>
                                            <p:strVal val="#ppt_w"/>
                                          </p:val>
                                        </p:tav>
                                      </p:tavLst>
                                    </p:anim>
                                  </p:childTnLst>
                                </p:cTn>
                              </p:par>
                            </p:childTnLst>
                          </p:cTn>
                        </p:par>
                        <p:par>
                          <p:cTn id="25" fill="hold">
                            <p:stCondLst>
                              <p:cond delay="1500"/>
                            </p:stCondLst>
                            <p:childTnLst>
                              <p:par>
                                <p:cTn id="26" presetID="35" presetClass="entr" presetSubtype="0"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anim calcmode="lin" valueType="num">
                                      <p:cBhvr>
                                        <p:cTn id="29" dur="500" fill="hold"/>
                                        <p:tgtEl>
                                          <p:spTgt spid="5"/>
                                        </p:tgtEl>
                                        <p:attrNameLst>
                                          <p:attrName>style.rotation</p:attrName>
                                        </p:attrNameLst>
                                      </p:cBhvr>
                                      <p:tavLst>
                                        <p:tav tm="0">
                                          <p:val>
                                            <p:fltVal val="720"/>
                                          </p:val>
                                        </p:tav>
                                        <p:tav tm="100000">
                                          <p:val>
                                            <p:fltVal val="0"/>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 calcmode="lin" valueType="num">
                                      <p:cBhvr>
                                        <p:cTn id="31" dur="500" fill="hold"/>
                                        <p:tgtEl>
                                          <p:spTgt spid="5"/>
                                        </p:tgtEl>
                                        <p:attrNameLst>
                                          <p:attrName>ppt_w</p:attrName>
                                        </p:attrNameLst>
                                      </p:cBhvr>
                                      <p:tavLst>
                                        <p:tav tm="0">
                                          <p:val>
                                            <p:fltVal val="0"/>
                                          </p:val>
                                        </p:tav>
                                        <p:tav tm="100000">
                                          <p:val>
                                            <p:strVal val="#ppt_w"/>
                                          </p:val>
                                        </p:tav>
                                      </p:tavLst>
                                    </p:anim>
                                  </p:childTnLst>
                                </p:cTn>
                              </p:par>
                            </p:childTnLst>
                          </p:cTn>
                        </p:par>
                        <p:par>
                          <p:cTn id="32" fill="hold">
                            <p:stCondLst>
                              <p:cond delay="2000"/>
                            </p:stCondLst>
                            <p:childTnLst>
                              <p:par>
                                <p:cTn id="33" presetID="35"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anim calcmode="lin" valueType="num">
                                      <p:cBhvr>
                                        <p:cTn id="36" dur="500" fill="hold"/>
                                        <p:tgtEl>
                                          <p:spTgt spid="10"/>
                                        </p:tgtEl>
                                        <p:attrNameLst>
                                          <p:attrName>style.rotation</p:attrName>
                                        </p:attrNameLst>
                                      </p:cBhvr>
                                      <p:tavLst>
                                        <p:tav tm="0">
                                          <p:val>
                                            <p:fltVal val="720"/>
                                          </p:val>
                                        </p:tav>
                                        <p:tav tm="100000">
                                          <p:val>
                                            <p:fltVal val="0"/>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 calcmode="lin" valueType="num">
                                      <p:cBhvr>
                                        <p:cTn id="38" dur="500" fill="hold"/>
                                        <p:tgtEl>
                                          <p:spTgt spid="10"/>
                                        </p:tgtEl>
                                        <p:attrNameLst>
                                          <p:attrName>ppt_w</p:attrName>
                                        </p:attrNameLst>
                                      </p:cBhvr>
                                      <p:tavLst>
                                        <p:tav tm="0">
                                          <p:val>
                                            <p:fltVal val="0"/>
                                          </p:val>
                                        </p:tav>
                                        <p:tav tm="100000">
                                          <p:val>
                                            <p:strVal val="#ppt_w"/>
                                          </p:val>
                                        </p:tav>
                                      </p:tavLst>
                                    </p:anim>
                                  </p:childTnLst>
                                </p:cTn>
                              </p:par>
                            </p:childTnLst>
                          </p:cTn>
                        </p:par>
                        <p:par>
                          <p:cTn id="39" fill="hold">
                            <p:stCondLst>
                              <p:cond delay="2500"/>
                            </p:stCondLst>
                            <p:childTnLst>
                              <p:par>
                                <p:cTn id="40" presetID="35" presetClass="entr" presetSubtype="0"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anim calcmode="lin" valueType="num">
                                      <p:cBhvr>
                                        <p:cTn id="43" dur="500" fill="hold"/>
                                        <p:tgtEl>
                                          <p:spTgt spid="8"/>
                                        </p:tgtEl>
                                        <p:attrNameLst>
                                          <p:attrName>style.rotation</p:attrName>
                                        </p:attrNameLst>
                                      </p:cBhvr>
                                      <p:tavLst>
                                        <p:tav tm="0">
                                          <p:val>
                                            <p:fltVal val="720"/>
                                          </p:val>
                                        </p:tav>
                                        <p:tav tm="100000">
                                          <p:val>
                                            <p:fltVal val="0"/>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ppt_w</p:attrName>
                                        </p:attrNameLst>
                                      </p:cBhvr>
                                      <p:tavLst>
                                        <p:tav tm="0">
                                          <p:val>
                                            <p:fltVal val="0"/>
                                          </p:val>
                                        </p:tav>
                                        <p:tav tm="100000">
                                          <p:val>
                                            <p:strVal val="#ppt_w"/>
                                          </p:val>
                                        </p:tav>
                                      </p:tavLst>
                                    </p:anim>
                                  </p:childTnLst>
                                </p:cTn>
                              </p:par>
                            </p:childTnLst>
                          </p:cTn>
                        </p:par>
                        <p:par>
                          <p:cTn id="46" fill="hold">
                            <p:stCondLst>
                              <p:cond delay="3000"/>
                            </p:stCondLst>
                            <p:childTnLst>
                              <p:par>
                                <p:cTn id="47" presetID="35" presetClass="entr" presetSubtype="0"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500"/>
                                        <p:tgtEl>
                                          <p:spTgt spid="9"/>
                                        </p:tgtEl>
                                      </p:cBhvr>
                                    </p:animEffect>
                                    <p:anim calcmode="lin" valueType="num">
                                      <p:cBhvr>
                                        <p:cTn id="50" dur="500" fill="hold"/>
                                        <p:tgtEl>
                                          <p:spTgt spid="9"/>
                                        </p:tgtEl>
                                        <p:attrNameLst>
                                          <p:attrName>style.rotation</p:attrName>
                                        </p:attrNameLst>
                                      </p:cBhvr>
                                      <p:tavLst>
                                        <p:tav tm="0">
                                          <p:val>
                                            <p:fltVal val="720"/>
                                          </p:val>
                                        </p:tav>
                                        <p:tav tm="100000">
                                          <p:val>
                                            <p:fltVal val="0"/>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 calcmode="lin" valueType="num">
                                      <p:cBhvr>
                                        <p:cTn id="52" dur="5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857232"/>
            <a:ext cx="9144000" cy="928686"/>
          </a:xfrm>
        </p:spPr>
        <p:txBody>
          <a:bodyPr/>
          <a:lstStyle/>
          <a:p>
            <a:pPr algn="ctr"/>
            <a:r>
              <a:rPr lang="el-GR" b="1" dirty="0" smtClean="0">
                <a:solidFill>
                  <a:schemeClr val="bg1">
                    <a:lumMod val="75000"/>
                  </a:schemeClr>
                </a:solidFill>
                <a:effectLst>
                  <a:outerShdw blurRad="38100" dist="38100" dir="2700000" algn="tl">
                    <a:srgbClr val="000000">
                      <a:alpha val="43137"/>
                    </a:srgbClr>
                  </a:outerShdw>
                </a:effectLst>
              </a:rPr>
              <a:t>ΑΞΟΝΕΣ </a:t>
            </a:r>
            <a:r>
              <a:rPr lang="el-GR" b="1" dirty="0" smtClean="0">
                <a:solidFill>
                  <a:schemeClr val="bg1">
                    <a:lumMod val="75000"/>
                  </a:schemeClr>
                </a:solidFill>
                <a:effectLst>
                  <a:outerShdw blurRad="38100" dist="38100" dir="2700000" algn="tl">
                    <a:srgbClr val="000000">
                      <a:alpha val="43137"/>
                    </a:srgbClr>
                  </a:outerShdw>
                </a:effectLst>
              </a:rPr>
              <a:t>ΜΑΘΗΜΑΤΟΣ</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0" y="2000240"/>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ΚΟΙΝΩΝΙΟΛΟΓΙΑ ΚΑΙ ΚΟΙΝΩΝΙΟΛΟΓΙΑ ΤΗΣ ΕΚΠΑΙΔΕΥΣΗΣ</a:t>
            </a:r>
            <a:endParaRPr lang="el-GR" sz="2800" dirty="0">
              <a:solidFill>
                <a:schemeClr val="accent3"/>
              </a:solidFill>
              <a:latin typeface="+mj-lt"/>
            </a:endParaRPr>
          </a:p>
        </p:txBody>
      </p:sp>
      <p:sp>
        <p:nvSpPr>
          <p:cNvPr id="4" name="3 - TextBox"/>
          <p:cNvSpPr txBox="1"/>
          <p:nvPr/>
        </p:nvSpPr>
        <p:spPr>
          <a:xfrm>
            <a:off x="-32" y="2579791"/>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ΚΟΙΝΩΝΙΑ</a:t>
            </a:r>
            <a:r>
              <a:rPr lang="en-US" sz="2800" dirty="0" smtClean="0">
                <a:solidFill>
                  <a:schemeClr val="accent3"/>
                </a:solidFill>
                <a:latin typeface="+mj-lt"/>
              </a:rPr>
              <a:t>, </a:t>
            </a:r>
            <a:r>
              <a:rPr lang="el-GR" sz="2800" dirty="0" smtClean="0">
                <a:solidFill>
                  <a:schemeClr val="accent3"/>
                </a:solidFill>
                <a:latin typeface="+mj-lt"/>
              </a:rPr>
              <a:t>ΚΡΑΤΟΣ ΚΑΙ ΕΚΠΑΙΔΕΥΣΗ</a:t>
            </a:r>
            <a:endParaRPr lang="el-GR" sz="2800" dirty="0">
              <a:solidFill>
                <a:schemeClr val="accent3"/>
              </a:solidFill>
              <a:latin typeface="+mj-lt"/>
            </a:endParaRPr>
          </a:p>
        </p:txBody>
      </p:sp>
      <p:sp>
        <p:nvSpPr>
          <p:cNvPr id="5" name="4 - TextBox"/>
          <p:cNvSpPr txBox="1"/>
          <p:nvPr/>
        </p:nvSpPr>
        <p:spPr>
          <a:xfrm>
            <a:off x="-32" y="3159342"/>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ΛΕΙΤΟΥΡΓΙΕΣ ΤΗΣ ΕΚΠΑΙΔΕΥΣΗΣ</a:t>
            </a:r>
            <a:endParaRPr lang="el-GR" sz="2800" dirty="0">
              <a:solidFill>
                <a:schemeClr val="accent3"/>
              </a:solidFill>
              <a:latin typeface="+mj-lt"/>
            </a:endParaRPr>
          </a:p>
        </p:txBody>
      </p:sp>
      <p:sp>
        <p:nvSpPr>
          <p:cNvPr id="6" name="5 - TextBox"/>
          <p:cNvSpPr txBox="1"/>
          <p:nvPr/>
        </p:nvSpPr>
        <p:spPr>
          <a:xfrm>
            <a:off x="-32" y="3738893"/>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ΑΝΙΣΟΤΗΤΕΣ ΚΑΙ ΔΙΑΚΡΙΣΕΙΣ ΣΤΗΝ ΕΚΠΑΙΔΕΥΣΗ</a:t>
            </a:r>
            <a:endParaRPr lang="el-GR" sz="2800" dirty="0">
              <a:solidFill>
                <a:schemeClr val="accent3"/>
              </a:solidFill>
              <a:latin typeface="+mj-lt"/>
            </a:endParaRPr>
          </a:p>
        </p:txBody>
      </p:sp>
      <p:sp>
        <p:nvSpPr>
          <p:cNvPr id="7" name="6 - TextBox"/>
          <p:cNvSpPr txBox="1"/>
          <p:nvPr/>
        </p:nvSpPr>
        <p:spPr>
          <a:xfrm>
            <a:off x="-32" y="4318444"/>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ΤΟ ΣΧΟΛΕΙΟ ΚΑΙ Η ΣΧΟΛΙΚΗ ΤΑΞΗ</a:t>
            </a:r>
            <a:endParaRPr lang="el-GR" sz="2800" dirty="0">
              <a:solidFill>
                <a:schemeClr val="accent3"/>
              </a:solidFill>
              <a:latin typeface="+mj-lt"/>
            </a:endParaRPr>
          </a:p>
        </p:txBody>
      </p:sp>
      <p:sp>
        <p:nvSpPr>
          <p:cNvPr id="8" name="7 - TextBox"/>
          <p:cNvSpPr txBox="1"/>
          <p:nvPr/>
        </p:nvSpPr>
        <p:spPr>
          <a:xfrm>
            <a:off x="-32" y="4897995"/>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ΟΙ ΕΚΠΑΙΔΕΥΤΙΚΟΙ</a:t>
            </a:r>
            <a:endParaRPr lang="el-GR" sz="2800" dirty="0">
              <a:solidFill>
                <a:schemeClr val="accent3"/>
              </a:solidFill>
              <a:latin typeface="+mj-lt"/>
            </a:endParaRPr>
          </a:p>
        </p:txBody>
      </p:sp>
      <p:sp>
        <p:nvSpPr>
          <p:cNvPr id="9" name="8 - TextBox"/>
          <p:cNvSpPr txBox="1"/>
          <p:nvPr/>
        </p:nvSpPr>
        <p:spPr>
          <a:xfrm>
            <a:off x="-32" y="5477548"/>
            <a:ext cx="8858280" cy="523220"/>
          </a:xfrm>
          <a:prstGeom prst="rect">
            <a:avLst/>
          </a:prstGeom>
          <a:noFill/>
        </p:spPr>
        <p:txBody>
          <a:bodyPr wrap="square" rtlCol="0">
            <a:spAutoFit/>
          </a:bodyPr>
          <a:lstStyle/>
          <a:p>
            <a:pPr>
              <a:buFont typeface="Arial" pitchFamily="34" charset="0"/>
              <a:buChar char="•"/>
            </a:pPr>
            <a:r>
              <a:rPr lang="el-GR" sz="2800" dirty="0" smtClean="0">
                <a:solidFill>
                  <a:schemeClr val="accent3"/>
                </a:solidFill>
                <a:latin typeface="+mj-lt"/>
              </a:rPr>
              <a:t> ΟΙΚΟΓΕΝΕΙΑ ΚΑΙ ΣΧΟΛΕΙΟ</a:t>
            </a:r>
            <a:endParaRPr lang="el-GR" sz="2800" dirty="0">
              <a:solidFill>
                <a:schemeClr val="accent3"/>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anim calcmode="lin" valueType="num">
                                      <p:cBhvr>
                                        <p:cTn id="22" dur="500" fill="hold"/>
                                        <p:tgtEl>
                                          <p:spTgt spid="5"/>
                                        </p:tgtEl>
                                        <p:attrNameLst>
                                          <p:attrName>ppt_x</p:attrName>
                                        </p:attrNameLst>
                                      </p:cBhvr>
                                      <p:tavLst>
                                        <p:tav tm="0">
                                          <p:val>
                                            <p:strVal val="#ppt_x"/>
                                          </p:val>
                                        </p:tav>
                                        <p:tav tm="100000">
                                          <p:val>
                                            <p:strVal val="#ppt_x"/>
                                          </p:val>
                                        </p:tav>
                                      </p:tavLst>
                                    </p:anim>
                                    <p:anim calcmode="lin" valueType="num">
                                      <p:cBhvr>
                                        <p:cTn id="23"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anim calcmode="lin" valueType="num">
                                      <p:cBhvr>
                                        <p:cTn id="29" dur="500" fill="hold"/>
                                        <p:tgtEl>
                                          <p:spTgt spid="6"/>
                                        </p:tgtEl>
                                        <p:attrNameLst>
                                          <p:attrName>ppt_x</p:attrName>
                                        </p:attrNameLst>
                                      </p:cBhvr>
                                      <p:tavLst>
                                        <p:tav tm="0">
                                          <p:val>
                                            <p:strVal val="#ppt_x"/>
                                          </p:val>
                                        </p:tav>
                                        <p:tav tm="100000">
                                          <p:val>
                                            <p:strVal val="#ppt_x"/>
                                          </p:val>
                                        </p:tav>
                                      </p:tavLst>
                                    </p:anim>
                                    <p:anim calcmode="lin" valueType="num">
                                      <p:cBhvr>
                                        <p:cTn id="30"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anim calcmode="lin" valueType="num">
                                      <p:cBhvr>
                                        <p:cTn id="36" dur="500" fill="hold"/>
                                        <p:tgtEl>
                                          <p:spTgt spid="7"/>
                                        </p:tgtEl>
                                        <p:attrNameLst>
                                          <p:attrName>ppt_x</p:attrName>
                                        </p:attrNameLst>
                                      </p:cBhvr>
                                      <p:tavLst>
                                        <p:tav tm="0">
                                          <p:val>
                                            <p:strVal val="#ppt_x"/>
                                          </p:val>
                                        </p:tav>
                                        <p:tav tm="100000">
                                          <p:val>
                                            <p:strVal val="#ppt_x"/>
                                          </p:val>
                                        </p:tav>
                                      </p:tavLst>
                                    </p:anim>
                                    <p:anim calcmode="lin" valueType="num">
                                      <p:cBhvr>
                                        <p:cTn id="37"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anim calcmode="lin" valueType="num">
                                      <p:cBhvr>
                                        <p:cTn id="43" dur="500" fill="hold"/>
                                        <p:tgtEl>
                                          <p:spTgt spid="8"/>
                                        </p:tgtEl>
                                        <p:attrNameLst>
                                          <p:attrName>ppt_x</p:attrName>
                                        </p:attrNameLst>
                                      </p:cBhvr>
                                      <p:tavLst>
                                        <p:tav tm="0">
                                          <p:val>
                                            <p:strVal val="#ppt_x"/>
                                          </p:val>
                                        </p:tav>
                                        <p:tav tm="100000">
                                          <p:val>
                                            <p:strVal val="#ppt_x"/>
                                          </p:val>
                                        </p:tav>
                                      </p:tavLst>
                                    </p:anim>
                                    <p:anim calcmode="lin" valueType="num">
                                      <p:cBhvr>
                                        <p:cTn id="44"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500"/>
                                        <p:tgtEl>
                                          <p:spTgt spid="9"/>
                                        </p:tgtEl>
                                      </p:cBhvr>
                                    </p:animEffect>
                                    <p:anim calcmode="lin" valueType="num">
                                      <p:cBhvr>
                                        <p:cTn id="50" dur="500" fill="hold"/>
                                        <p:tgtEl>
                                          <p:spTgt spid="9"/>
                                        </p:tgtEl>
                                        <p:attrNameLst>
                                          <p:attrName>ppt_x</p:attrName>
                                        </p:attrNameLst>
                                      </p:cBhvr>
                                      <p:tavLst>
                                        <p:tav tm="0">
                                          <p:val>
                                            <p:strVal val="#ppt_x"/>
                                          </p:val>
                                        </p:tav>
                                        <p:tav tm="100000">
                                          <p:val>
                                            <p:strVal val="#ppt_x"/>
                                          </p:val>
                                        </p:tav>
                                      </p:tavLst>
                                    </p:anim>
                                    <p:anim calcmode="lin" valueType="num">
                                      <p:cBhvr>
                                        <p:cTn id="51"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71480"/>
            <a:ext cx="9144000" cy="928686"/>
          </a:xfrm>
        </p:spPr>
        <p:txBody>
          <a:bodyPr/>
          <a:lstStyle/>
          <a:p>
            <a:pPr algn="ctr"/>
            <a:r>
              <a:rPr lang="el-GR" b="1" dirty="0" smtClean="0">
                <a:solidFill>
                  <a:schemeClr val="bg1">
                    <a:lumMod val="75000"/>
                  </a:schemeClr>
                </a:solidFill>
                <a:effectLst>
                  <a:outerShdw blurRad="38100" dist="38100" dir="2700000" algn="tl">
                    <a:srgbClr val="000000">
                      <a:alpha val="43137"/>
                    </a:srgbClr>
                  </a:outerShdw>
                </a:effectLst>
              </a:rPr>
              <a:t>ΚΟΙΝΩΝΙΟΛΟΓΙΑ</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0" y="1617637"/>
            <a:ext cx="9144000" cy="954107"/>
          </a:xfrm>
          <a:prstGeom prst="rect">
            <a:avLst/>
          </a:prstGeom>
          <a:noFill/>
        </p:spPr>
        <p:txBody>
          <a:bodyPr wrap="square" rtlCol="0">
            <a:spAutoFit/>
          </a:bodyPr>
          <a:lstStyle/>
          <a:p>
            <a:pPr algn="just">
              <a:buClr>
                <a:schemeClr val="bg1">
                  <a:lumMod val="75000"/>
                </a:schemeClr>
              </a:buClr>
              <a:buFont typeface="Wingdings" pitchFamily="2" charset="2"/>
              <a:buChar char="v"/>
            </a:pPr>
            <a:r>
              <a:rPr lang="el-GR" sz="2800" dirty="0" smtClean="0">
                <a:solidFill>
                  <a:schemeClr val="accent3"/>
                </a:solidFill>
                <a:latin typeface="+mj-lt"/>
              </a:rPr>
              <a:t> Η επιστήμη που μελετά τα κοινωνικά φαινόμενα με επιστημονικές μεθόδους (Μυλωνάς, 1998)</a:t>
            </a:r>
            <a:endParaRPr lang="el-GR" sz="2800" dirty="0">
              <a:solidFill>
                <a:schemeClr val="accent3"/>
              </a:solidFill>
              <a:latin typeface="+mj-lt"/>
            </a:endParaRPr>
          </a:p>
        </p:txBody>
      </p:sp>
      <p:sp>
        <p:nvSpPr>
          <p:cNvPr id="6" name="5 - TextBox"/>
          <p:cNvSpPr txBox="1"/>
          <p:nvPr/>
        </p:nvSpPr>
        <p:spPr>
          <a:xfrm>
            <a:off x="-32" y="2468115"/>
            <a:ext cx="9144032" cy="2246769"/>
          </a:xfrm>
          <a:prstGeom prst="rect">
            <a:avLst/>
          </a:prstGeom>
          <a:noFill/>
        </p:spPr>
        <p:txBody>
          <a:bodyPr wrap="square" rtlCol="0">
            <a:spAutoFit/>
          </a:bodyPr>
          <a:lstStyle/>
          <a:p>
            <a:pPr algn="just">
              <a:buClr>
                <a:schemeClr val="bg1">
                  <a:lumMod val="75000"/>
                </a:schemeClr>
              </a:buClr>
              <a:buFont typeface="Wingdings" pitchFamily="2" charset="2"/>
              <a:buChar char="v"/>
            </a:pPr>
            <a:r>
              <a:rPr lang="el-GR" sz="2800" dirty="0" smtClean="0">
                <a:solidFill>
                  <a:schemeClr val="accent3"/>
                </a:solidFill>
                <a:latin typeface="+mj-lt"/>
              </a:rPr>
              <a:t> Η επιστήμη που μελετά με επιστημονικό τρόπο την κοινωνική πραγματικότητα, τα κοινωνικά γεγονότα, τα συλλογικά/κοινωνικά φαινόμενα ή αλλιώς τις κοινωνικές αποκρυσταλλώσεις, δηλαδή τους θεσμούς, όπως π.χ. η εκπαίδευση, η οικογένεια κτλ. (</a:t>
            </a:r>
            <a:r>
              <a:rPr lang="en-US" sz="2800" dirty="0" err="1" smtClean="0">
                <a:solidFill>
                  <a:schemeClr val="accent3"/>
                </a:solidFill>
                <a:latin typeface="+mj-lt"/>
              </a:rPr>
              <a:t>Lallement</a:t>
            </a:r>
            <a:r>
              <a:rPr lang="en-US" sz="2800" dirty="0" smtClean="0">
                <a:solidFill>
                  <a:schemeClr val="accent3"/>
                </a:solidFill>
                <a:latin typeface="+mj-lt"/>
              </a:rPr>
              <a:t>, 2004)</a:t>
            </a:r>
            <a:endParaRPr lang="el-GR" sz="2800" dirty="0" smtClean="0">
              <a:solidFill>
                <a:schemeClr val="accent3"/>
              </a:solidFill>
              <a:latin typeface="+mj-lt"/>
            </a:endParaRPr>
          </a:p>
        </p:txBody>
      </p:sp>
      <p:sp>
        <p:nvSpPr>
          <p:cNvPr id="10" name="9 - TextBox"/>
          <p:cNvSpPr txBox="1"/>
          <p:nvPr/>
        </p:nvSpPr>
        <p:spPr>
          <a:xfrm>
            <a:off x="0" y="4643446"/>
            <a:ext cx="9144032" cy="2246769"/>
          </a:xfrm>
          <a:prstGeom prst="rect">
            <a:avLst/>
          </a:prstGeom>
          <a:noFill/>
        </p:spPr>
        <p:txBody>
          <a:bodyPr wrap="square" rtlCol="0">
            <a:spAutoFit/>
          </a:bodyPr>
          <a:lstStyle/>
          <a:p>
            <a:pPr algn="just">
              <a:buClr>
                <a:schemeClr val="bg1">
                  <a:lumMod val="75000"/>
                </a:schemeClr>
              </a:buClr>
              <a:buFont typeface="Wingdings" pitchFamily="2" charset="2"/>
              <a:buChar char="v"/>
            </a:pPr>
            <a:r>
              <a:rPr lang="el-GR" sz="2800" dirty="0" smtClean="0">
                <a:solidFill>
                  <a:schemeClr val="accent3"/>
                </a:solidFill>
                <a:latin typeface="+mj-lt"/>
              </a:rPr>
              <a:t> Η κοινωνική επιστήμη που περιγράφει, μελετά και ερευνά τον τρόπο συγκρότησης και λειτουργίας των κοινωνιών και των κοινωνικών ομάδων. Εξετάζει την κοινωνία ως σύνολο, τα επιμέρους στοιχεία της αλλά και τους ανθρώπους ως μέλη των κοινωνικών συνόλων (Νόβα-</a:t>
            </a:r>
            <a:r>
              <a:rPr lang="el-GR" sz="2800" dirty="0" err="1" smtClean="0">
                <a:solidFill>
                  <a:schemeClr val="accent3"/>
                </a:solidFill>
                <a:latin typeface="+mj-lt"/>
              </a:rPr>
              <a:t>Καλτσούν</a:t>
            </a:r>
            <a:r>
              <a:rPr lang="el-GR" sz="2800" dirty="0" smtClean="0">
                <a:solidFill>
                  <a:schemeClr val="accent3"/>
                </a:solidFill>
                <a:latin typeface="+mj-lt"/>
              </a:rPr>
              <a:t>η,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anim calcmode="lin" valueType="num">
                                      <p:cBhvr>
                                        <p:cTn id="15" dur="500" fill="hold"/>
                                        <p:tgtEl>
                                          <p:spTgt spid="6"/>
                                        </p:tgtEl>
                                        <p:attrNameLst>
                                          <p:attrName>ppt_x</p:attrName>
                                        </p:attrNameLst>
                                      </p:cBhvr>
                                      <p:tavLst>
                                        <p:tav tm="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anim calcmode="lin" valueType="num">
                                      <p:cBhvr>
                                        <p:cTn id="22" dur="500" fill="hold"/>
                                        <p:tgtEl>
                                          <p:spTgt spid="10"/>
                                        </p:tgtEl>
                                        <p:attrNameLst>
                                          <p:attrName>ppt_x</p:attrName>
                                        </p:attrNameLst>
                                      </p:cBhvr>
                                      <p:tavLst>
                                        <p:tav tm="0">
                                          <p:val>
                                            <p:strVal val="#ppt_x"/>
                                          </p:val>
                                        </p:tav>
                                        <p:tav tm="100000">
                                          <p:val>
                                            <p:strVal val="#ppt_x"/>
                                          </p:val>
                                        </p:tav>
                                      </p:tavLst>
                                    </p:anim>
                                    <p:anim calcmode="lin" valueType="num">
                                      <p:cBhvr>
                                        <p:cTn id="23" dur="5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71480"/>
            <a:ext cx="9144000" cy="928686"/>
          </a:xfrm>
        </p:spPr>
        <p:txBody>
          <a:bodyPr/>
          <a:lstStyle/>
          <a:p>
            <a:pPr algn="ctr"/>
            <a:r>
              <a:rPr lang="el-GR" b="1" dirty="0" smtClean="0">
                <a:solidFill>
                  <a:schemeClr val="bg1">
                    <a:lumMod val="75000"/>
                  </a:schemeClr>
                </a:solidFill>
                <a:effectLst>
                  <a:outerShdw blurRad="38100" dist="38100" dir="2700000" algn="tl">
                    <a:srgbClr val="000000">
                      <a:alpha val="43137"/>
                    </a:srgbClr>
                  </a:outerShdw>
                </a:effectLst>
              </a:rPr>
              <a:t>ΚΟΙΝΩΝΙΟΛΟΓΙΑ</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0" y="1617637"/>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Ένα παράδειγμα:</a:t>
            </a:r>
            <a:endParaRPr lang="el-GR" sz="2800" i="1" dirty="0">
              <a:solidFill>
                <a:schemeClr val="accent3"/>
              </a:solidFill>
              <a:latin typeface="+mj-lt"/>
            </a:endParaRPr>
          </a:p>
        </p:txBody>
      </p:sp>
      <p:sp>
        <p:nvSpPr>
          <p:cNvPr id="6" name="5 - TextBox"/>
          <p:cNvSpPr txBox="1"/>
          <p:nvPr/>
        </p:nvSpPr>
        <p:spPr>
          <a:xfrm>
            <a:off x="-32" y="2214554"/>
            <a:ext cx="9144032"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Άντρας 30 ετών, διπλωματούχος χημικός, άνεργος, πέφτει από ταράτσα πολυκατοικίας. Διερευνώνται τα αίτια του θανάτου.</a:t>
            </a:r>
          </a:p>
        </p:txBody>
      </p:sp>
      <p:sp>
        <p:nvSpPr>
          <p:cNvPr id="10" name="9 - TextBox"/>
          <p:cNvSpPr txBox="1"/>
          <p:nvPr/>
        </p:nvSpPr>
        <p:spPr>
          <a:xfrm>
            <a:off x="642910" y="3929066"/>
            <a:ext cx="2786050"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Εγκληματολογία</a:t>
            </a:r>
          </a:p>
        </p:txBody>
      </p:sp>
      <p:sp>
        <p:nvSpPr>
          <p:cNvPr id="7" name="6 - TextBox"/>
          <p:cNvSpPr txBox="1"/>
          <p:nvPr/>
        </p:nvSpPr>
        <p:spPr>
          <a:xfrm>
            <a:off x="2286016" y="4834606"/>
            <a:ext cx="3929058"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Ψυχολογία-Ψυχιατρική</a:t>
            </a:r>
          </a:p>
        </p:txBody>
      </p:sp>
      <p:sp>
        <p:nvSpPr>
          <p:cNvPr id="8" name="7 - TextBox"/>
          <p:cNvSpPr txBox="1"/>
          <p:nvPr/>
        </p:nvSpPr>
        <p:spPr>
          <a:xfrm>
            <a:off x="5786478" y="4071942"/>
            <a:ext cx="2786050"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Κοινωνιολογία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0.05"/>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 calcmode="lin" valueType="num">
                                      <p:cBhvr>
                                        <p:cTn id="9" dur="500" fill="hold"/>
                                        <p:tgtEl>
                                          <p:spTgt spid="10"/>
                                        </p:tgtEl>
                                        <p:attrNameLst>
                                          <p:attrName>ppt_x</p:attrName>
                                        </p:attrNameLst>
                                      </p:cBhvr>
                                      <p:tavLst>
                                        <p:tav tm="0">
                                          <p:val>
                                            <p:strVal val="#ppt_x-.2"/>
                                          </p:val>
                                        </p:tav>
                                        <p:tav tm="100000">
                                          <p:val>
                                            <p:strVal val="#ppt_x"/>
                                          </p:val>
                                        </p:tav>
                                      </p:tavLst>
                                    </p:anim>
                                    <p:anim calcmode="lin" valueType="num">
                                      <p:cBhvr>
                                        <p:cTn id="10" dur="500" fill="hold"/>
                                        <p:tgtEl>
                                          <p:spTgt spid="10"/>
                                        </p:tgtEl>
                                        <p:attrNameLst>
                                          <p:attrName>ppt_y</p:attrName>
                                        </p:attrNameLst>
                                      </p:cBhvr>
                                      <p:tavLst>
                                        <p:tav tm="0">
                                          <p:val>
                                            <p:strVal val="#ppt_y"/>
                                          </p:val>
                                        </p:tav>
                                        <p:tav tm="100000">
                                          <p:val>
                                            <p:strVal val="#ppt_y"/>
                                          </p:val>
                                        </p:tav>
                                      </p:tavLst>
                                    </p:anim>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strVal val="#ppt_w*0.05"/>
                                          </p:val>
                                        </p:tav>
                                        <p:tav tm="100000">
                                          <p:val>
                                            <p:strVal val="#ppt_w"/>
                                          </p:val>
                                        </p:tav>
                                      </p:tavLst>
                                    </p:anim>
                                    <p:anim calcmode="lin" valueType="num">
                                      <p:cBhvr>
                                        <p:cTn id="17" dur="500" fill="hold"/>
                                        <p:tgtEl>
                                          <p:spTgt spid="7"/>
                                        </p:tgtEl>
                                        <p:attrNameLst>
                                          <p:attrName>ppt_h</p:attrName>
                                        </p:attrNameLst>
                                      </p:cBhvr>
                                      <p:tavLst>
                                        <p:tav tm="0">
                                          <p:val>
                                            <p:strVal val="#ppt_h"/>
                                          </p:val>
                                        </p:tav>
                                        <p:tav tm="100000">
                                          <p:val>
                                            <p:strVal val="#ppt_h"/>
                                          </p:val>
                                        </p:tav>
                                      </p:tavLst>
                                    </p:anim>
                                    <p:anim calcmode="lin" valueType="num">
                                      <p:cBhvr>
                                        <p:cTn id="18" dur="500" fill="hold"/>
                                        <p:tgtEl>
                                          <p:spTgt spid="7"/>
                                        </p:tgtEl>
                                        <p:attrNameLst>
                                          <p:attrName>ppt_x</p:attrName>
                                        </p:attrNameLst>
                                      </p:cBhvr>
                                      <p:tavLst>
                                        <p:tav tm="0">
                                          <p:val>
                                            <p:strVal val="#ppt_x-.2"/>
                                          </p:val>
                                        </p:tav>
                                        <p:tav tm="100000">
                                          <p:val>
                                            <p:strVal val="#ppt_x"/>
                                          </p:val>
                                        </p:tav>
                                      </p:tavLst>
                                    </p:anim>
                                    <p:anim calcmode="lin" valueType="num">
                                      <p:cBhvr>
                                        <p:cTn id="19" dur="500" fill="hold"/>
                                        <p:tgtEl>
                                          <p:spTgt spid="7"/>
                                        </p:tgtEl>
                                        <p:attrNameLst>
                                          <p:attrName>ppt_y</p:attrName>
                                        </p:attrNameLst>
                                      </p:cBhvr>
                                      <p:tavLst>
                                        <p:tav tm="0">
                                          <p:val>
                                            <p:strVal val="#ppt_y"/>
                                          </p:val>
                                        </p:tav>
                                        <p:tav tm="100000">
                                          <p:val>
                                            <p:strVal val="#ppt_y"/>
                                          </p:val>
                                        </p:tav>
                                      </p:tavLst>
                                    </p:anim>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strVal val="#ppt_w*0.05"/>
                                          </p:val>
                                        </p:tav>
                                        <p:tav tm="100000">
                                          <p:val>
                                            <p:strVal val="#ppt_w"/>
                                          </p:val>
                                        </p:tav>
                                      </p:tavLst>
                                    </p:anim>
                                    <p:anim calcmode="lin" valueType="num">
                                      <p:cBhvr>
                                        <p:cTn id="26" dur="500" fill="hold"/>
                                        <p:tgtEl>
                                          <p:spTgt spid="8"/>
                                        </p:tgtEl>
                                        <p:attrNameLst>
                                          <p:attrName>ppt_h</p:attrName>
                                        </p:attrNameLst>
                                      </p:cBhvr>
                                      <p:tavLst>
                                        <p:tav tm="0">
                                          <p:val>
                                            <p:strVal val="#ppt_h"/>
                                          </p:val>
                                        </p:tav>
                                        <p:tav tm="100000">
                                          <p:val>
                                            <p:strVal val="#ppt_h"/>
                                          </p:val>
                                        </p:tav>
                                      </p:tavLst>
                                    </p:anim>
                                    <p:anim calcmode="lin" valueType="num">
                                      <p:cBhvr>
                                        <p:cTn id="27" dur="500" fill="hold"/>
                                        <p:tgtEl>
                                          <p:spTgt spid="8"/>
                                        </p:tgtEl>
                                        <p:attrNameLst>
                                          <p:attrName>ppt_x</p:attrName>
                                        </p:attrNameLst>
                                      </p:cBhvr>
                                      <p:tavLst>
                                        <p:tav tm="0">
                                          <p:val>
                                            <p:strVal val="#ppt_x-.2"/>
                                          </p:val>
                                        </p:tav>
                                        <p:tav tm="100000">
                                          <p:val>
                                            <p:strVal val="#ppt_x"/>
                                          </p:val>
                                        </p:tav>
                                      </p:tavLst>
                                    </p:anim>
                                    <p:anim calcmode="lin" valueType="num">
                                      <p:cBhvr>
                                        <p:cTn id="28" dur="500" fill="hold"/>
                                        <p:tgtEl>
                                          <p:spTgt spid="8"/>
                                        </p:tgtEl>
                                        <p:attrNameLst>
                                          <p:attrName>ppt_y</p:attrName>
                                        </p:attrNameLst>
                                      </p:cBhvr>
                                      <p:tavLst>
                                        <p:tav tm="0">
                                          <p:val>
                                            <p:strVal val="#ppt_y"/>
                                          </p:val>
                                        </p:tav>
                                        <p:tav tm="100000">
                                          <p:val>
                                            <p:strVal val="#ppt_y"/>
                                          </p:val>
                                        </p:tav>
                                      </p:tavLst>
                                    </p:anim>
                                    <p:animEffect transition="in" filter="fade">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71480"/>
            <a:ext cx="9144000" cy="928686"/>
          </a:xfrm>
        </p:spPr>
        <p:txBody>
          <a:bodyPr/>
          <a:lstStyle/>
          <a:p>
            <a:pPr algn="ctr"/>
            <a:r>
              <a:rPr lang="el-GR" b="1" dirty="0" smtClean="0">
                <a:solidFill>
                  <a:schemeClr val="bg1">
                    <a:lumMod val="75000"/>
                  </a:schemeClr>
                </a:solidFill>
                <a:effectLst>
                  <a:outerShdw blurRad="38100" dist="38100" dir="2700000" algn="tl">
                    <a:srgbClr val="000000">
                      <a:alpha val="43137"/>
                    </a:srgbClr>
                  </a:outerShdw>
                </a:effectLst>
              </a:rPr>
              <a:t>ΚΟΙΝΩΝΙΟΛΟΓΙΑ</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0" y="1428736"/>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Η εξέλιξη της επιστήμης της Κοινωνιολογίας</a:t>
            </a:r>
            <a:endParaRPr lang="el-GR" sz="2800" i="1" dirty="0">
              <a:solidFill>
                <a:schemeClr val="accent3"/>
              </a:solidFill>
              <a:latin typeface="+mj-lt"/>
            </a:endParaRPr>
          </a:p>
        </p:txBody>
      </p:sp>
      <p:sp>
        <p:nvSpPr>
          <p:cNvPr id="6" name="5 - TextBox"/>
          <p:cNvSpPr txBox="1"/>
          <p:nvPr/>
        </p:nvSpPr>
        <p:spPr>
          <a:xfrm>
            <a:off x="642910" y="1857364"/>
            <a:ext cx="8358214" cy="523220"/>
          </a:xfrm>
          <a:prstGeom prst="rect">
            <a:avLst/>
          </a:prstGeom>
          <a:noFill/>
        </p:spPr>
        <p:txBody>
          <a:bodyPr wrap="square" rtlCol="0">
            <a:spAutoFit/>
          </a:bodyPr>
          <a:lstStyle/>
          <a:p>
            <a:pPr algn="just">
              <a:buClr>
                <a:schemeClr val="bg1">
                  <a:lumMod val="75000"/>
                </a:schemeClr>
              </a:buClr>
            </a:pPr>
            <a:r>
              <a:rPr lang="en-US" sz="2800" i="1" dirty="0" smtClean="0">
                <a:solidFill>
                  <a:schemeClr val="accent3"/>
                </a:solidFill>
                <a:latin typeface="+mj-lt"/>
              </a:rPr>
              <a:t>Emile Durkheim</a:t>
            </a:r>
            <a:endParaRPr lang="el-GR" sz="2800" i="1" dirty="0" smtClean="0">
              <a:solidFill>
                <a:schemeClr val="accent3"/>
              </a:solidFill>
              <a:latin typeface="+mj-lt"/>
            </a:endParaRPr>
          </a:p>
        </p:txBody>
      </p:sp>
      <p:sp>
        <p:nvSpPr>
          <p:cNvPr id="10" name="9 - TextBox"/>
          <p:cNvSpPr txBox="1"/>
          <p:nvPr/>
        </p:nvSpPr>
        <p:spPr>
          <a:xfrm>
            <a:off x="0" y="2214554"/>
            <a:ext cx="9144032" cy="954107"/>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Η κοινωνία είναι μία ιδιότυπη πραγματικότητα, μία ολότητα μεγαλύτερη από το άθροισμα των μελών της.</a:t>
            </a:r>
          </a:p>
        </p:txBody>
      </p:sp>
      <p:sp>
        <p:nvSpPr>
          <p:cNvPr id="7" name="6 - Δεξιό βέλος"/>
          <p:cNvSpPr/>
          <p:nvPr/>
        </p:nvSpPr>
        <p:spPr>
          <a:xfrm>
            <a:off x="142844" y="1951956"/>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TextBox"/>
          <p:cNvSpPr txBox="1"/>
          <p:nvPr/>
        </p:nvSpPr>
        <p:spPr>
          <a:xfrm>
            <a:off x="-32" y="3450553"/>
            <a:ext cx="9144032"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«Το σύνολο των πεποιθήσεων και των αισθημάτων που είναι κοινά στο μέσο όρο των μελών της ίδιας κοινωνίας»</a:t>
            </a:r>
            <a:r>
              <a:rPr lang="en-US" sz="2800" dirty="0" smtClean="0">
                <a:solidFill>
                  <a:schemeClr val="accent3"/>
                </a:solidFill>
                <a:latin typeface="+mj-lt"/>
              </a:rPr>
              <a:t> (Durkheim, 1897:20)</a:t>
            </a:r>
            <a:endParaRPr lang="el-GR" sz="2800" dirty="0" smtClean="0">
              <a:solidFill>
                <a:schemeClr val="accent3"/>
              </a:solidFill>
              <a:latin typeface="+mj-lt"/>
            </a:endParaRPr>
          </a:p>
        </p:txBody>
      </p:sp>
      <p:sp>
        <p:nvSpPr>
          <p:cNvPr id="11" name="10 - TextBox"/>
          <p:cNvSpPr txBox="1"/>
          <p:nvPr/>
        </p:nvSpPr>
        <p:spPr>
          <a:xfrm>
            <a:off x="-32" y="3047997"/>
            <a:ext cx="9144032"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Η έννοια της συλλογικής συνείδησης.</a:t>
            </a:r>
          </a:p>
        </p:txBody>
      </p:sp>
      <p:sp>
        <p:nvSpPr>
          <p:cNvPr id="12" name="11 - TextBox"/>
          <p:cNvSpPr txBox="1"/>
          <p:nvPr/>
        </p:nvSpPr>
        <p:spPr>
          <a:xfrm>
            <a:off x="0" y="4714884"/>
            <a:ext cx="9144032"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Η</a:t>
            </a:r>
            <a:r>
              <a:rPr lang="en-US" sz="2800" dirty="0" smtClean="0">
                <a:solidFill>
                  <a:schemeClr val="accent3"/>
                </a:solidFill>
                <a:latin typeface="+mj-lt"/>
              </a:rPr>
              <a:t> </a:t>
            </a:r>
            <a:r>
              <a:rPr lang="el-GR" sz="2800" dirty="0" smtClean="0">
                <a:solidFill>
                  <a:schemeClr val="accent3"/>
                </a:solidFill>
                <a:latin typeface="+mj-lt"/>
              </a:rPr>
              <a:t>έννοια του κοινωνικού γεγονότος (</a:t>
            </a:r>
            <a:r>
              <a:rPr lang="en-US" sz="2800" dirty="0" smtClean="0">
                <a:solidFill>
                  <a:schemeClr val="accent3"/>
                </a:solidFill>
                <a:latin typeface="+mj-lt"/>
              </a:rPr>
              <a:t>fait social)</a:t>
            </a:r>
            <a:r>
              <a:rPr lang="el-GR" sz="2800" dirty="0" smtClean="0">
                <a:solidFill>
                  <a:schemeClr val="accent3"/>
                </a:solidFill>
                <a:latin typeface="+mj-lt"/>
              </a:rPr>
              <a:t>.</a:t>
            </a:r>
          </a:p>
        </p:txBody>
      </p:sp>
      <p:sp>
        <p:nvSpPr>
          <p:cNvPr id="13" name="12 - TextBox"/>
          <p:cNvSpPr txBox="1"/>
          <p:nvPr/>
        </p:nvSpPr>
        <p:spPr>
          <a:xfrm>
            <a:off x="0" y="5143512"/>
            <a:ext cx="9144032" cy="1815882"/>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Τα κοινωνικά γεγονότα είναι τρόποι του </a:t>
            </a:r>
            <a:r>
              <a:rPr lang="el-GR" sz="2800" dirty="0" err="1" smtClean="0">
                <a:solidFill>
                  <a:schemeClr val="accent3"/>
                </a:solidFill>
                <a:latin typeface="+mj-lt"/>
              </a:rPr>
              <a:t>αισθάνεσθαι</a:t>
            </a:r>
            <a:r>
              <a:rPr lang="el-GR" sz="2800" dirty="0" smtClean="0">
                <a:solidFill>
                  <a:schemeClr val="accent3"/>
                </a:solidFill>
                <a:latin typeface="+mj-lt"/>
              </a:rPr>
              <a:t>, του σκέπτεσθαι και του </a:t>
            </a:r>
            <a:r>
              <a:rPr lang="el-GR" sz="2800" dirty="0" err="1" smtClean="0">
                <a:solidFill>
                  <a:schemeClr val="accent3"/>
                </a:solidFill>
                <a:latin typeface="+mj-lt"/>
              </a:rPr>
              <a:t>πράττειν</a:t>
            </a:r>
            <a:r>
              <a:rPr lang="el-GR" sz="2800" dirty="0" smtClean="0">
                <a:solidFill>
                  <a:schemeClr val="accent3"/>
                </a:solidFill>
                <a:latin typeface="+mj-lt"/>
              </a:rPr>
              <a:t> (αντικειμενικοί) που υπάρχουν έξω από το άτομο και έχουν μια δύναμη πίεσης, εξαιτίας της οποίας επιβάλλονται </a:t>
            </a:r>
            <a:r>
              <a:rPr lang="el-GR" sz="2800" dirty="0" err="1" smtClean="0">
                <a:solidFill>
                  <a:schemeClr val="accent3"/>
                </a:solidFill>
                <a:latin typeface="+mj-lt"/>
              </a:rPr>
              <a:t>σ’αυτό</a:t>
            </a:r>
            <a:r>
              <a:rPr lang="el-GR" sz="2800" dirty="0" smtClean="0">
                <a:solidFill>
                  <a:schemeClr val="accent3"/>
                </a:solidFill>
                <a:latin typeface="+mj-lt"/>
              </a:rPr>
              <a:t> (</a:t>
            </a:r>
            <a:r>
              <a:rPr lang="en-US" sz="2800" dirty="0" smtClean="0">
                <a:solidFill>
                  <a:schemeClr val="accent3"/>
                </a:solidFill>
                <a:latin typeface="+mj-lt"/>
              </a:rPr>
              <a:t>Durkheim, 1963:5)</a:t>
            </a:r>
            <a:r>
              <a:rPr lang="el-GR" sz="2800" dirty="0" smtClean="0">
                <a:solidFill>
                  <a:schemeClr val="accent3"/>
                </a:solidFill>
                <a:latin typeface="+mj-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Righ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Righ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5"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randombar(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strips(downRight)">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5" fill="hold" nodeType="clickEffect">
                                  <p:stCondLst>
                                    <p:cond delay="0"/>
                                  </p:stCondLst>
                                  <p:childTnLst>
                                    <p:set>
                                      <p:cBhvr>
                                        <p:cTn id="32" dur="1" fill="hold">
                                          <p:stCondLst>
                                            <p:cond delay="0"/>
                                          </p:stCondLst>
                                        </p:cTn>
                                        <p:tgtEl>
                                          <p:spTgt spid="13">
                                            <p:txEl>
                                              <p:pRg st="0" end="0"/>
                                            </p:txEl>
                                          </p:spTgt>
                                        </p:tgtEl>
                                        <p:attrNameLst>
                                          <p:attrName>style.visibility</p:attrName>
                                        </p:attrNameLst>
                                      </p:cBhvr>
                                      <p:to>
                                        <p:strVal val="visible"/>
                                      </p:to>
                                    </p:set>
                                    <p:animEffect transition="in" filter="randombar(vertical)">
                                      <p:cBhvr>
                                        <p:cTn id="3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7" grpId="0" animBg="1"/>
      <p:bldP spid="8"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3" name="2 - TextBox"/>
          <p:cNvSpPr txBox="1"/>
          <p:nvPr/>
        </p:nvSpPr>
        <p:spPr>
          <a:xfrm>
            <a:off x="0" y="1548458"/>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Η εξέλιξη της επιστήμης της Κοινωνιολογίας</a:t>
            </a:r>
            <a:endParaRPr lang="el-GR" sz="2800" i="1" dirty="0">
              <a:solidFill>
                <a:schemeClr val="accent3"/>
              </a:solidFill>
              <a:latin typeface="+mj-lt"/>
            </a:endParaRPr>
          </a:p>
        </p:txBody>
      </p:sp>
      <p:sp>
        <p:nvSpPr>
          <p:cNvPr id="4" name="3 - TextBox"/>
          <p:cNvSpPr txBox="1"/>
          <p:nvPr/>
        </p:nvSpPr>
        <p:spPr>
          <a:xfrm>
            <a:off x="642910" y="2191400"/>
            <a:ext cx="8358214" cy="523220"/>
          </a:xfrm>
          <a:prstGeom prst="rect">
            <a:avLst/>
          </a:prstGeom>
          <a:noFill/>
        </p:spPr>
        <p:txBody>
          <a:bodyPr wrap="square" rtlCol="0">
            <a:spAutoFit/>
          </a:bodyPr>
          <a:lstStyle/>
          <a:p>
            <a:pPr algn="just">
              <a:buClr>
                <a:schemeClr val="bg1">
                  <a:lumMod val="75000"/>
                </a:schemeClr>
              </a:buClr>
            </a:pPr>
            <a:r>
              <a:rPr lang="en-US" sz="2800" i="1" dirty="0" smtClean="0">
                <a:solidFill>
                  <a:schemeClr val="accent3"/>
                </a:solidFill>
                <a:latin typeface="+mj-lt"/>
              </a:rPr>
              <a:t>Emile Durkheim</a:t>
            </a:r>
            <a:endParaRPr lang="el-GR" sz="2800" i="1" dirty="0" smtClean="0">
              <a:solidFill>
                <a:schemeClr val="accent3"/>
              </a:solidFill>
              <a:latin typeface="+mj-lt"/>
            </a:endParaRPr>
          </a:p>
        </p:txBody>
      </p:sp>
      <p:sp>
        <p:nvSpPr>
          <p:cNvPr id="5" name="4 - Δεξιό βέλος"/>
          <p:cNvSpPr/>
          <p:nvPr/>
        </p:nvSpPr>
        <p:spPr>
          <a:xfrm>
            <a:off x="142844" y="2285992"/>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TextBox"/>
          <p:cNvSpPr txBox="1"/>
          <p:nvPr/>
        </p:nvSpPr>
        <p:spPr>
          <a:xfrm>
            <a:off x="1142976" y="2808929"/>
            <a:ext cx="8001056"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Τα κοινωνικά γεγονότα είναι «πράγματα» </a:t>
            </a:r>
            <a:r>
              <a:rPr lang="en-US" sz="2800" dirty="0" smtClean="0">
                <a:solidFill>
                  <a:schemeClr val="accent3"/>
                </a:solidFill>
                <a:latin typeface="+mj-lt"/>
              </a:rPr>
              <a:t>sui generis</a:t>
            </a:r>
            <a:r>
              <a:rPr lang="el-GR" sz="2800" dirty="0" smtClean="0">
                <a:solidFill>
                  <a:schemeClr val="accent3"/>
                </a:solidFill>
                <a:latin typeface="+mj-lt"/>
              </a:rPr>
              <a:t>.</a:t>
            </a:r>
          </a:p>
        </p:txBody>
      </p:sp>
      <p:sp>
        <p:nvSpPr>
          <p:cNvPr id="7" name="6 - Καμπύλο δεξιό βέλος"/>
          <p:cNvSpPr/>
          <p:nvPr/>
        </p:nvSpPr>
        <p:spPr>
          <a:xfrm>
            <a:off x="428596" y="3048656"/>
            <a:ext cx="642942" cy="714380"/>
          </a:xfrm>
          <a:prstGeom prst="curved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7 - TextBox"/>
          <p:cNvSpPr txBox="1"/>
          <p:nvPr/>
        </p:nvSpPr>
        <p:spPr>
          <a:xfrm>
            <a:off x="1071538" y="3334408"/>
            <a:ext cx="8001056"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Υποβάθμιση της συμμετοχής και του ρόλου του ατομικού υποκειμένου ως δρώντος στην παραγωγή των κοινωνικών φαινομένων.</a:t>
            </a:r>
          </a:p>
        </p:txBody>
      </p:sp>
      <p:sp>
        <p:nvSpPr>
          <p:cNvPr id="9" name="8 - Καμπύλο δεξιό βέλος"/>
          <p:cNvSpPr/>
          <p:nvPr/>
        </p:nvSpPr>
        <p:spPr>
          <a:xfrm>
            <a:off x="428596" y="4405978"/>
            <a:ext cx="642942" cy="714380"/>
          </a:xfrm>
          <a:prstGeom prst="curved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9 - TextBox"/>
          <p:cNvSpPr txBox="1"/>
          <p:nvPr/>
        </p:nvSpPr>
        <p:spPr>
          <a:xfrm>
            <a:off x="1071538" y="4691730"/>
            <a:ext cx="8001056" cy="523220"/>
          </a:xfrm>
          <a:prstGeom prst="rect">
            <a:avLst/>
          </a:prstGeom>
          <a:noFill/>
        </p:spPr>
        <p:txBody>
          <a:bodyPr wrap="square" rtlCol="0">
            <a:spAutoFit/>
          </a:bodyPr>
          <a:lstStyle/>
          <a:p>
            <a:pPr algn="just">
              <a:buClr>
                <a:schemeClr val="bg1">
                  <a:lumMod val="75000"/>
                </a:schemeClr>
              </a:buClr>
            </a:pPr>
            <a:r>
              <a:rPr lang="el-GR" sz="2800" dirty="0" err="1" smtClean="0">
                <a:solidFill>
                  <a:schemeClr val="accent3"/>
                </a:solidFill>
                <a:latin typeface="+mj-lt"/>
              </a:rPr>
              <a:t>Μακρο</a:t>
            </a:r>
            <a:r>
              <a:rPr lang="el-GR" sz="2800" dirty="0" smtClean="0">
                <a:solidFill>
                  <a:schemeClr val="accent3"/>
                </a:solidFill>
                <a:latin typeface="+mj-lt"/>
              </a:rPr>
              <a:t>-κοινωνιολογικός ντετερμινισμός.</a:t>
            </a:r>
          </a:p>
        </p:txBody>
      </p:sp>
      <p:sp>
        <p:nvSpPr>
          <p:cNvPr id="11" name="10 - TextBox"/>
          <p:cNvSpPr txBox="1"/>
          <p:nvPr/>
        </p:nvSpPr>
        <p:spPr>
          <a:xfrm>
            <a:off x="-32" y="5357826"/>
            <a:ext cx="9144032" cy="1384995"/>
          </a:xfrm>
          <a:prstGeom prst="rect">
            <a:avLst/>
          </a:prstGeom>
          <a:noFill/>
        </p:spPr>
        <p:txBody>
          <a:bodyPr wrap="square" rtlCol="0">
            <a:spAutoFit/>
          </a:bodyPr>
          <a:lstStyle/>
          <a:p>
            <a:pPr algn="ctr">
              <a:buClr>
                <a:schemeClr val="bg1">
                  <a:lumMod val="75000"/>
                </a:schemeClr>
              </a:buClr>
            </a:pPr>
            <a:r>
              <a:rPr lang="el-GR" sz="2800" dirty="0" smtClean="0">
                <a:solidFill>
                  <a:schemeClr val="accent3"/>
                </a:solidFill>
                <a:latin typeface="+mj-lt"/>
              </a:rPr>
              <a:t>Εάν όμως τα κοινωνικά γεγονότα υπάρχουν </a:t>
            </a:r>
            <a:r>
              <a:rPr lang="en-US" sz="2800" dirty="0" smtClean="0">
                <a:solidFill>
                  <a:schemeClr val="accent3"/>
                </a:solidFill>
                <a:latin typeface="+mj-lt"/>
              </a:rPr>
              <a:t>sui generis</a:t>
            </a:r>
            <a:r>
              <a:rPr lang="el-GR" sz="2800" dirty="0" smtClean="0">
                <a:solidFill>
                  <a:schemeClr val="accent3"/>
                </a:solidFill>
                <a:latin typeface="+mj-lt"/>
              </a:rPr>
              <a:t> πώς αλλάζουν οι κοινωνίες; </a:t>
            </a:r>
          </a:p>
          <a:p>
            <a:pPr algn="ctr">
              <a:buClr>
                <a:schemeClr val="bg1">
                  <a:lumMod val="75000"/>
                </a:schemeClr>
              </a:buClr>
            </a:pPr>
            <a:r>
              <a:rPr lang="el-GR" sz="2800" dirty="0" smtClean="0">
                <a:solidFill>
                  <a:schemeClr val="accent3"/>
                </a:solidFill>
                <a:latin typeface="+mj-lt"/>
              </a:rPr>
              <a:t>Πώς αναδιαμορφώνονται οι κοινωνικές δομές;</a:t>
            </a:r>
            <a:r>
              <a:rPr lang="en-US" sz="2800" dirty="0" smtClean="0">
                <a:solidFill>
                  <a:schemeClr val="accent3"/>
                </a:solidFill>
                <a:latin typeface="+mj-lt"/>
              </a:rPr>
              <a:t> </a:t>
            </a:r>
            <a:endParaRPr lang="el-GR" sz="2800" dirty="0" smtClean="0">
              <a:solidFill>
                <a:schemeClr val="accent3"/>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3" name="2 - TextBox"/>
          <p:cNvSpPr txBox="1"/>
          <p:nvPr/>
        </p:nvSpPr>
        <p:spPr>
          <a:xfrm>
            <a:off x="0" y="1405582"/>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Η εξέλιξη της επιστήμης της Κοινωνιολογίας</a:t>
            </a:r>
            <a:endParaRPr lang="el-GR" sz="2800" i="1" dirty="0">
              <a:solidFill>
                <a:schemeClr val="accent3"/>
              </a:solidFill>
              <a:latin typeface="+mj-lt"/>
            </a:endParaRPr>
          </a:p>
        </p:txBody>
      </p:sp>
      <p:sp>
        <p:nvSpPr>
          <p:cNvPr id="4" name="3 - TextBox"/>
          <p:cNvSpPr txBox="1"/>
          <p:nvPr/>
        </p:nvSpPr>
        <p:spPr>
          <a:xfrm>
            <a:off x="642910" y="1977086"/>
            <a:ext cx="8358214" cy="523220"/>
          </a:xfrm>
          <a:prstGeom prst="rect">
            <a:avLst/>
          </a:prstGeom>
          <a:noFill/>
        </p:spPr>
        <p:txBody>
          <a:bodyPr wrap="square" rtlCol="0">
            <a:spAutoFit/>
          </a:bodyPr>
          <a:lstStyle/>
          <a:p>
            <a:pPr algn="just">
              <a:buClr>
                <a:schemeClr val="bg1">
                  <a:lumMod val="75000"/>
                </a:schemeClr>
              </a:buClr>
            </a:pPr>
            <a:r>
              <a:rPr lang="en-US" sz="2800" i="1" dirty="0" smtClean="0">
                <a:solidFill>
                  <a:schemeClr val="accent3"/>
                </a:solidFill>
                <a:latin typeface="+mj-lt"/>
              </a:rPr>
              <a:t>Max Weber</a:t>
            </a:r>
            <a:endParaRPr lang="el-GR" sz="2800" i="1" dirty="0" smtClean="0">
              <a:solidFill>
                <a:schemeClr val="accent3"/>
              </a:solidFill>
              <a:latin typeface="+mj-lt"/>
            </a:endParaRPr>
          </a:p>
        </p:txBody>
      </p:sp>
      <p:sp>
        <p:nvSpPr>
          <p:cNvPr id="5" name="4 - Δεξιό βέλος"/>
          <p:cNvSpPr/>
          <p:nvPr/>
        </p:nvSpPr>
        <p:spPr>
          <a:xfrm>
            <a:off x="142844" y="2071678"/>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TextBox"/>
          <p:cNvSpPr txBox="1"/>
          <p:nvPr/>
        </p:nvSpPr>
        <p:spPr>
          <a:xfrm>
            <a:off x="0" y="2544071"/>
            <a:ext cx="9144032" cy="1384995"/>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Η κοινωνία είναι μία πραγματικότητα ρευστή και πολύπλοκη και επομένως δεν είναι δυνατό να τη γνωρίζουμε πλήρως.</a:t>
            </a:r>
          </a:p>
        </p:txBody>
      </p:sp>
      <p:sp>
        <p:nvSpPr>
          <p:cNvPr id="7" name="6 - TextBox"/>
          <p:cNvSpPr txBox="1"/>
          <p:nvPr/>
        </p:nvSpPr>
        <p:spPr>
          <a:xfrm>
            <a:off x="-32" y="4191664"/>
            <a:ext cx="9144032"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Η έννοια του υποκειμενικού νοήματος.</a:t>
            </a:r>
          </a:p>
        </p:txBody>
      </p:sp>
      <p:sp>
        <p:nvSpPr>
          <p:cNvPr id="8" name="7 - TextBox"/>
          <p:cNvSpPr txBox="1"/>
          <p:nvPr/>
        </p:nvSpPr>
        <p:spPr>
          <a:xfrm>
            <a:off x="-32" y="4786322"/>
            <a:ext cx="9144032" cy="1815882"/>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«Η συμπεριφορά είναι ανθρώπινη πράξη εάν και εφόσον το άτομο ή τα άτομα συνδέουν με αυτή ένα υποκειμενικό νόημα». Υποκειμενικό νόημα είναι το νόημα που δίνει το ίδιο το άτομο στη συμπεριφορά του (</a:t>
            </a:r>
            <a:r>
              <a:rPr lang="en-US" sz="2800" dirty="0" smtClean="0">
                <a:solidFill>
                  <a:schemeClr val="accent3"/>
                </a:solidFill>
                <a:latin typeface="+mj-lt"/>
              </a:rPr>
              <a:t>Weber, 1983:66).</a:t>
            </a:r>
            <a:endParaRPr lang="el-GR" sz="2800" dirty="0" smtClean="0">
              <a:solidFill>
                <a:schemeClr val="accent3"/>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1405582"/>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Η εξέλιξη της επιστήμης της Κοινωνιολογίας</a:t>
            </a:r>
            <a:endParaRPr lang="el-GR" sz="2800" i="1" dirty="0">
              <a:solidFill>
                <a:schemeClr val="accent3"/>
              </a:solidFill>
              <a:latin typeface="+mj-lt"/>
            </a:endParaRPr>
          </a:p>
        </p:txBody>
      </p:sp>
      <p:sp>
        <p:nvSpPr>
          <p:cNvPr id="3" name="2 - TextBox"/>
          <p:cNvSpPr txBox="1"/>
          <p:nvPr/>
        </p:nvSpPr>
        <p:spPr>
          <a:xfrm>
            <a:off x="642910" y="1857364"/>
            <a:ext cx="8358214" cy="523220"/>
          </a:xfrm>
          <a:prstGeom prst="rect">
            <a:avLst/>
          </a:prstGeom>
          <a:noFill/>
        </p:spPr>
        <p:txBody>
          <a:bodyPr wrap="square" rtlCol="0">
            <a:spAutoFit/>
          </a:bodyPr>
          <a:lstStyle/>
          <a:p>
            <a:pPr algn="just">
              <a:buClr>
                <a:schemeClr val="bg1">
                  <a:lumMod val="75000"/>
                </a:schemeClr>
              </a:buClr>
            </a:pPr>
            <a:r>
              <a:rPr lang="en-US" sz="2800" i="1" dirty="0" smtClean="0">
                <a:solidFill>
                  <a:schemeClr val="accent3"/>
                </a:solidFill>
                <a:latin typeface="+mj-lt"/>
              </a:rPr>
              <a:t>Max Weber</a:t>
            </a:r>
            <a:endParaRPr lang="el-GR" sz="2800" i="1" dirty="0" smtClean="0">
              <a:solidFill>
                <a:schemeClr val="accent3"/>
              </a:solidFill>
              <a:latin typeface="+mj-lt"/>
            </a:endParaRPr>
          </a:p>
        </p:txBody>
      </p:sp>
      <p:sp>
        <p:nvSpPr>
          <p:cNvPr id="4" name="3 - Δεξιό βέλος"/>
          <p:cNvSpPr/>
          <p:nvPr/>
        </p:nvSpPr>
        <p:spPr>
          <a:xfrm>
            <a:off x="142844" y="1951956"/>
            <a:ext cx="428628" cy="35719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32" y="2285992"/>
            <a:ext cx="9144032" cy="2677656"/>
          </a:xfrm>
          <a:prstGeom prst="rect">
            <a:avLst/>
          </a:prstGeom>
          <a:noFill/>
        </p:spPr>
        <p:txBody>
          <a:bodyPr wrap="square" rtlCol="0">
            <a:spAutoFit/>
          </a:bodyPr>
          <a:lstStyle/>
          <a:p>
            <a:pPr algn="just">
              <a:buClr>
                <a:schemeClr val="bg1">
                  <a:lumMod val="75000"/>
                </a:schemeClr>
              </a:buClr>
            </a:pPr>
            <a:r>
              <a:rPr lang="en-US" sz="2800" dirty="0" smtClean="0">
                <a:solidFill>
                  <a:schemeClr val="accent3"/>
                </a:solidFill>
                <a:latin typeface="+mj-lt"/>
              </a:rPr>
              <a:t>To </a:t>
            </a:r>
            <a:r>
              <a:rPr lang="el-GR" sz="2800" dirty="0" smtClean="0">
                <a:solidFill>
                  <a:schemeClr val="accent3"/>
                </a:solidFill>
                <a:latin typeface="+mj-lt"/>
              </a:rPr>
              <a:t>«κοινωνικό γεγονός» λοιπόν γίνεται αντιληπτό ως το προϊόν της </a:t>
            </a:r>
            <a:r>
              <a:rPr lang="el-GR" sz="2800" dirty="0" err="1" smtClean="0">
                <a:solidFill>
                  <a:schemeClr val="accent3"/>
                </a:solidFill>
                <a:latin typeface="+mj-lt"/>
              </a:rPr>
              <a:t>διαντίδρασης</a:t>
            </a:r>
            <a:r>
              <a:rPr lang="el-GR" sz="2800" dirty="0" smtClean="0">
                <a:solidFill>
                  <a:schemeClr val="accent3"/>
                </a:solidFill>
                <a:latin typeface="+mj-lt"/>
              </a:rPr>
              <a:t> εσκεμμένων συμπεριφορών των ατόμων (Μυλωνάς, 1998:14) και για να το ερμηνεύσουμε πρέπει να τοποθετηθούμε στη θέση των δρώντων υποκειμένων και να κατανοήσουμε το νόημα και τη σημασία που τα υποκείμενα αυτά δίνουν στη δράση τους.</a:t>
            </a:r>
          </a:p>
        </p:txBody>
      </p:sp>
      <p:sp>
        <p:nvSpPr>
          <p:cNvPr id="6"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7" name="6 - Καμπύλο δεξιό βέλος"/>
          <p:cNvSpPr/>
          <p:nvPr/>
        </p:nvSpPr>
        <p:spPr>
          <a:xfrm>
            <a:off x="-32" y="4857760"/>
            <a:ext cx="642942" cy="714380"/>
          </a:xfrm>
          <a:prstGeom prst="curved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7 - TextBox"/>
          <p:cNvSpPr txBox="1"/>
          <p:nvPr/>
        </p:nvSpPr>
        <p:spPr>
          <a:xfrm>
            <a:off x="642910" y="4786322"/>
            <a:ext cx="8501090"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Κατανοούσα κοινωνιολογία: «η επιστήμη που κατανοεί ερμηνευτικά την κοινωνική συμπεριφορά» </a:t>
            </a:r>
          </a:p>
          <a:p>
            <a:pPr algn="just">
              <a:buClr>
                <a:schemeClr val="bg1">
                  <a:lumMod val="75000"/>
                </a:schemeClr>
              </a:buClr>
            </a:pPr>
            <a:r>
              <a:rPr lang="el-GR" sz="2800" dirty="0" smtClean="0">
                <a:solidFill>
                  <a:schemeClr val="accent3"/>
                </a:solidFill>
                <a:latin typeface="+mj-lt"/>
              </a:rPr>
              <a:t>(</a:t>
            </a:r>
            <a:r>
              <a:rPr lang="en-US" sz="2800" dirty="0" smtClean="0">
                <a:solidFill>
                  <a:schemeClr val="accent3"/>
                </a:solidFill>
                <a:latin typeface="+mj-lt"/>
              </a:rPr>
              <a:t>Weber, 1983:66)</a:t>
            </a:r>
            <a:endParaRPr lang="el-GR" sz="2800" dirty="0" smtClean="0">
              <a:solidFill>
                <a:schemeClr val="accent3"/>
              </a:solidFill>
              <a:latin typeface="+mj-lt"/>
            </a:endParaRPr>
          </a:p>
        </p:txBody>
      </p:sp>
      <p:sp>
        <p:nvSpPr>
          <p:cNvPr id="9" name="8 - TextBox"/>
          <p:cNvSpPr txBox="1"/>
          <p:nvPr/>
        </p:nvSpPr>
        <p:spPr>
          <a:xfrm>
            <a:off x="-32" y="6215082"/>
            <a:ext cx="9144032"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Η έννοια του </a:t>
            </a:r>
            <a:r>
              <a:rPr lang="el-GR" sz="2800" dirty="0" err="1" smtClean="0">
                <a:solidFill>
                  <a:schemeClr val="accent3"/>
                </a:solidFill>
                <a:latin typeface="+mj-lt"/>
              </a:rPr>
              <a:t>ιδεότυπου</a:t>
            </a:r>
            <a:r>
              <a:rPr lang="el-GR" sz="2800" dirty="0" smtClean="0">
                <a:solidFill>
                  <a:schemeClr val="accent3"/>
                </a:solidFill>
                <a:latin typeface="+mj-lt"/>
              </a:rPr>
              <a:t>  (</a:t>
            </a:r>
            <a:r>
              <a:rPr lang="fr-FR" sz="2800" dirty="0" smtClean="0">
                <a:solidFill>
                  <a:schemeClr val="accent3"/>
                </a:solidFill>
                <a:latin typeface="+mj-lt"/>
              </a:rPr>
              <a:t>idéal type)</a:t>
            </a:r>
            <a:r>
              <a:rPr lang="el-GR" sz="2800" dirty="0" smtClean="0">
                <a:solidFill>
                  <a:schemeClr val="accent3"/>
                </a:solidFill>
                <a:latin typeface="+mj-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strips(downRight)">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8095</TotalTime>
  <Words>804</Words>
  <Application>Microsoft Office PowerPoint</Application>
  <PresentationFormat>Προβολή στην οθόνη (4:3)</PresentationFormat>
  <Paragraphs>81</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Ροή</vt:lpstr>
      <vt:lpstr>ΚΟΙΝΩΝΙΟΛΟΓΙΑ ΤΗΣ ΕΚΠΑΙΔΕΥΣΗΣ</vt:lpstr>
      <vt:lpstr>ΤΕΣΤ ΓΝΩΣΕΩΝ!</vt:lpstr>
      <vt:lpstr>ΑΞΟΝΕΣ ΜΑΘΗΜΑΤΟΣ</vt:lpstr>
      <vt:lpstr>ΚΟΙΝΩΝΙΟΛΟΓΙΑ</vt:lpstr>
      <vt:lpstr>ΚΟΙΝΩΝΙΟΛΟΓΙΑ</vt:lpstr>
      <vt:lpstr>ΚΟΙΝΩΝΙΟΛΟΓΙΑ</vt:lpstr>
      <vt:lpstr>Διαφάνεια 7</vt:lpstr>
      <vt:lpstr>Διαφάνεια 8</vt:lpstr>
      <vt:lpstr>Διαφάνεια 9</vt:lpstr>
      <vt:lpstr>Διαφάνεια 10</vt:lpstr>
      <vt:lpstr>Διαφάνεια 11</vt:lpstr>
      <vt:lpstr>Διαφάνεια 12</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ΚΟΙΝΩΝΙΟΛΟΓΙΑ ΤΗΣ ΕΚΠΑΙΔΕΥΣΗΣ</dc:title>
  <dc:creator>Valued Acer Customer</dc:creator>
  <cp:lastModifiedBy>Valued Acer Customer</cp:lastModifiedBy>
  <cp:revision>39</cp:revision>
  <dcterms:created xsi:type="dcterms:W3CDTF">2015-10-08T14:21:20Z</dcterms:created>
  <dcterms:modified xsi:type="dcterms:W3CDTF">2015-10-28T10:30:02Z</dcterms:modified>
</cp:coreProperties>
</file>