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33" r:id="rId3"/>
    <p:sldId id="346" r:id="rId4"/>
    <p:sldId id="347" r:id="rId5"/>
    <p:sldId id="345" r:id="rId6"/>
  </p:sldIdLst>
  <p:sldSz cx="9144000" cy="6858000" type="screen4x3"/>
  <p:notesSz cx="6858000" cy="9144000"/>
  <p:custDataLst>
    <p:tags r:id="rId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0000"/>
    <a:srgbClr val="000099"/>
    <a:srgbClr val="003399"/>
    <a:srgbClr val="6666FF"/>
    <a:srgbClr val="0000FF"/>
    <a:srgbClr val="006600"/>
    <a:srgbClr val="CC00FF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82" autoAdjust="0"/>
    <p:restoredTop sz="94660"/>
  </p:normalViewPr>
  <p:slideViewPr>
    <p:cSldViewPr>
      <p:cViewPr>
        <p:scale>
          <a:sx n="50" d="100"/>
          <a:sy n="50" d="100"/>
        </p:scale>
        <p:origin x="-100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DFB1F-3E99-4D8B-BB64-9E0FDBDBDA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E627C-AE29-4F45-AE40-07EC6FE92C9E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E64A9-6C22-4FF5-96C5-C146A5E3C4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5AD0-D329-4371-B54E-FE71B140BA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6913" y="620713"/>
            <a:ext cx="2097087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620713"/>
            <a:ext cx="6138863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D9BD-7567-462D-AD75-0FD0FE8888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868D7D-4A7C-4B1E-9596-F7CF23EE86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3FC0F-C524-4530-9A1C-CE41864BFF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93A8A-C30A-4CCA-8B2B-82F6E07ADF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0605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605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42DB3-6D12-41D3-B4CE-1F1B8B888B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5274B-C165-4985-8AB5-9BFD4DD7FA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B6E97-E214-4548-BE92-004D7F3BBA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4829-D11B-40AB-A3D3-0181C29AA8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F3671-C3E4-41A8-B4D8-64C81ADF74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6611-3154-41A3-9CAA-9A237239D5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431800"/>
          </a:xfrm>
          <a:prstGeom prst="rect">
            <a:avLst/>
          </a:prstGeom>
          <a:solidFill>
            <a:srgbClr val="0B2173">
              <a:alpha val="2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1800" b="1" dirty="0">
              <a:solidFill>
                <a:srgbClr val="003399"/>
              </a:solidFill>
            </a:endParaRPr>
          </a:p>
        </p:txBody>
      </p:sp>
      <p:pic>
        <p:nvPicPr>
          <p:cNvPr id="1027" name="Picture 9" descr="Puzzle copy6"/>
          <p:cNvPicPr>
            <a:picLocks noChangeAspect="1" noChangeArrowheads="1"/>
          </p:cNvPicPr>
          <p:nvPr userDrawn="1"/>
        </p:nvPicPr>
        <p:blipFill>
          <a:blip r:embed="rId14" cstate="print"/>
          <a:srcRect l="8969" t="276" r="78561"/>
          <a:stretch>
            <a:fillRect/>
          </a:stretch>
        </p:blipFill>
        <p:spPr bwMode="auto">
          <a:xfrm>
            <a:off x="250825" y="404813"/>
            <a:ext cx="468313" cy="64531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38100" cmpd="dbl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6207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60575"/>
            <a:ext cx="8229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71F741-5970-4150-9056-8634DD1ACF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033" name="Picture 7" descr="logo2"/>
          <p:cNvPicPr>
            <a:picLocks noChangeAspect="1" noChangeArrowheads="1"/>
          </p:cNvPicPr>
          <p:nvPr userDrawn="1"/>
        </p:nvPicPr>
        <p:blipFill>
          <a:blip r:embed="rId15" cstate="print"/>
          <a:srcRect l="10667" r="13733" b="3278"/>
          <a:stretch>
            <a:fillRect/>
          </a:stretch>
        </p:blipFill>
        <p:spPr bwMode="auto">
          <a:xfrm rot="-391715">
            <a:off x="0" y="0"/>
            <a:ext cx="147637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917;&#921;&#931;&#927;&#916;&#919;&#924;&#913;%20&#922;&#913;&#932;&#913;&#925;&#913;&#923;&#937;&#932;&#937;&#925;.ppsx" TargetMode="External"/><Relationship Id="rId2" Type="http://schemas.openxmlformats.org/officeDocument/2006/relationships/hyperlink" Target="&#922;&#949;&#966;&#940;&#955;&#945;&#953;&#959;%204&#959;%20&#919;%20&#928;&#961;&#959;&#963;&#966;&#959;&#961;&#940;%20&#964;&#969;&#957;%20&#913;&#947;&#945;&#952;&#974;&#957;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5538"/>
            <a:ext cx="8135937" cy="4464050"/>
          </a:xfrm>
        </p:spPr>
        <p:txBody>
          <a:bodyPr/>
          <a:lstStyle/>
          <a:p>
            <a:r>
              <a:rPr lang="el-GR" sz="3200" dirty="0" smtClean="0"/>
              <a:t>«Τα ψηφιακά εργαλεία στη διδακτική πράξη». 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 Μέρος </a:t>
            </a:r>
            <a:r>
              <a:rPr lang="el-GR" sz="3200" dirty="0" smtClean="0"/>
              <a:t>2</a:t>
            </a:r>
            <a:r>
              <a:rPr lang="el-GR" sz="3200" baseline="30000" dirty="0" smtClean="0"/>
              <a:t>ο</a:t>
            </a:r>
            <a:r>
              <a:rPr lang="el-GR" sz="3200" dirty="0" smtClean="0"/>
              <a:t> </a:t>
            </a:r>
            <a:r>
              <a:rPr lang="el-GR" sz="3200" dirty="0" smtClean="0"/>
              <a:t>: </a:t>
            </a:r>
            <a:r>
              <a:rPr lang="el-GR" sz="3200" dirty="0" smtClean="0"/>
              <a:t>Νύξεις περί διδακτικής αξιοποίησης των ψηφιακών εργαλείων </a:t>
            </a:r>
            <a:r>
              <a:rPr lang="el-GR" sz="3200" dirty="0" smtClean="0"/>
              <a:t>	</a:t>
            </a:r>
            <a:br>
              <a:rPr lang="el-GR" sz="3200" dirty="0" smtClean="0"/>
            </a:br>
            <a:r>
              <a:rPr lang="en-GB" sz="32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GB" sz="32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Δρ. Κεΐσογλου Στέφανος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Σχολικός Σύμβουλος Μαθηματικών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Στέλεχος του Εργαστηρίου Εκπαιδευτικής Τεχνολογίας του Πανεπιστημίου της Αθήνας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sz="28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6122" y="681955"/>
            <a:ext cx="8134350" cy="658813"/>
          </a:xfrm>
          <a:noFill/>
          <a:ln/>
        </p:spPr>
        <p:txBody>
          <a:bodyPr/>
          <a:lstStyle/>
          <a:p>
            <a:r>
              <a:rPr lang="el-GR" sz="2800" b="1" dirty="0">
                <a:latin typeface="Tahoma" pitchFamily="34" charset="0"/>
              </a:rPr>
              <a:t>Επίπεδα διδακτικής αξιοποίησης των Ψηφιακών Εργαλείων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15888" y="1700213"/>
            <a:ext cx="8704262" cy="3024187"/>
            <a:chOff x="73" y="1071"/>
            <a:chExt cx="5483" cy="1905"/>
          </a:xfrm>
        </p:grpSpPr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249" y="2704"/>
              <a:ext cx="10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/>
                <a:t>ΕΠΙΠΕΔΟ 1</a:t>
              </a: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73" y="1334"/>
              <a:ext cx="5483" cy="1642"/>
              <a:chOff x="18" y="1924"/>
              <a:chExt cx="5483" cy="1642"/>
            </a:xfrm>
          </p:grpSpPr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>
                <a:off x="18" y="3556"/>
                <a:ext cx="13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76" name="Line 8"/>
              <p:cNvSpPr>
                <a:spLocks noChangeShapeType="1"/>
              </p:cNvSpPr>
              <p:nvPr/>
            </p:nvSpPr>
            <p:spPr bwMode="auto">
              <a:xfrm flipV="1">
                <a:off x="1383" y="3022"/>
                <a:ext cx="0" cy="5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77" name="Line 9"/>
              <p:cNvSpPr>
                <a:spLocks noChangeShapeType="1"/>
              </p:cNvSpPr>
              <p:nvPr/>
            </p:nvSpPr>
            <p:spPr bwMode="auto">
              <a:xfrm>
                <a:off x="1383" y="3022"/>
                <a:ext cx="13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78" name="Line 10"/>
              <p:cNvSpPr>
                <a:spLocks noChangeShapeType="1"/>
              </p:cNvSpPr>
              <p:nvPr/>
            </p:nvSpPr>
            <p:spPr bwMode="auto">
              <a:xfrm flipV="1">
                <a:off x="2761" y="2473"/>
                <a:ext cx="0" cy="5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79" name="Line 11"/>
              <p:cNvSpPr>
                <a:spLocks noChangeShapeType="1"/>
              </p:cNvSpPr>
              <p:nvPr/>
            </p:nvSpPr>
            <p:spPr bwMode="auto">
              <a:xfrm>
                <a:off x="2773" y="2483"/>
                <a:ext cx="13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0" name="Line 12"/>
              <p:cNvSpPr>
                <a:spLocks noChangeShapeType="1"/>
              </p:cNvSpPr>
              <p:nvPr/>
            </p:nvSpPr>
            <p:spPr bwMode="auto">
              <a:xfrm flipV="1">
                <a:off x="4141" y="1924"/>
                <a:ext cx="0" cy="5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1" name="Line 13"/>
              <p:cNvSpPr>
                <a:spLocks noChangeShapeType="1"/>
              </p:cNvSpPr>
              <p:nvPr/>
            </p:nvSpPr>
            <p:spPr bwMode="auto">
              <a:xfrm flipV="1">
                <a:off x="4141" y="1924"/>
                <a:ext cx="13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1655" y="2152"/>
              <a:ext cx="10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/>
                <a:t>ΕΠΙΠΕΔΟ 2</a:t>
              </a:r>
            </a:p>
          </p:txBody>
        </p:sp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>
              <a:off x="3163" y="1643"/>
              <a:ext cx="10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/>
                <a:t>ΕΠΙΠΕΔΟ 3</a:t>
              </a:r>
            </a:p>
          </p:txBody>
        </p: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4509" y="1071"/>
              <a:ext cx="10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b="1" dirty="0"/>
                <a:t>ΕΠΙΠΕΔΟ 4</a:t>
              </a:r>
            </a:p>
          </p:txBody>
        </p:sp>
      </p:grp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-36513" y="5937250"/>
            <a:ext cx="22161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800" b="1"/>
              <a:t>Απλή παρουσίαση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4925" y="4967288"/>
            <a:ext cx="2195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800" b="1" dirty="0"/>
              <a:t>Παρουσίαση </a:t>
            </a:r>
          </a:p>
          <a:p>
            <a:r>
              <a:rPr lang="el-GR" sz="1800" b="1" dirty="0"/>
              <a:t>διαπραγμάτευσης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268538" y="3875089"/>
            <a:ext cx="22363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l-GR" sz="1800" b="1" dirty="0" smtClean="0"/>
              <a:t>Παρουσίαση με</a:t>
            </a:r>
          </a:p>
          <a:p>
            <a:r>
              <a:rPr lang="el-GR" sz="1800" b="1" dirty="0" smtClean="0"/>
              <a:t>εμπλοκή </a:t>
            </a:r>
            <a:r>
              <a:rPr lang="el-GR" sz="1800" b="1" dirty="0"/>
              <a:t>μαθητών </a:t>
            </a:r>
          </a:p>
          <a:p>
            <a:r>
              <a:rPr lang="el-GR" sz="1800" b="1" dirty="0" smtClean="0"/>
              <a:t>και διάδραση. </a:t>
            </a:r>
            <a:endParaRPr lang="el-GR" sz="1800" b="1" dirty="0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500563" y="3068638"/>
            <a:ext cx="23320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800" b="1" dirty="0"/>
              <a:t>Εμπλοκή μαθητών </a:t>
            </a:r>
          </a:p>
          <a:p>
            <a:r>
              <a:rPr lang="el-GR" sz="1800" b="1" dirty="0"/>
              <a:t>με έτοιμο υλικό </a:t>
            </a:r>
          </a:p>
          <a:p>
            <a:r>
              <a:rPr lang="el-GR" sz="1800" b="1" dirty="0"/>
              <a:t>και </a:t>
            </a:r>
            <a:r>
              <a:rPr lang="el-GR" sz="1800" b="1" dirty="0" smtClean="0"/>
              <a:t>διερεύνηση.</a:t>
            </a:r>
            <a:endParaRPr lang="el-GR" sz="1800" b="1" dirty="0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645845" y="2133600"/>
            <a:ext cx="2606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800" b="1" dirty="0"/>
              <a:t>Δημιουργία και </a:t>
            </a:r>
          </a:p>
          <a:p>
            <a:r>
              <a:rPr lang="el-GR" sz="1800" b="1" dirty="0"/>
              <a:t>επινόηση σε ανοιχτές</a:t>
            </a:r>
          </a:p>
          <a:p>
            <a:r>
              <a:rPr lang="el-GR" sz="1800" b="1" dirty="0"/>
              <a:t>καταστάσεις.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87" grpId="0"/>
      <p:bldP spid="7189" grpId="0"/>
      <p:bldP spid="7190" grpId="0"/>
      <p:bldP spid="71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686122" y="681955"/>
            <a:ext cx="8134350" cy="658813"/>
          </a:xfrm>
          <a:noFill/>
          <a:ln/>
        </p:spPr>
        <p:txBody>
          <a:bodyPr/>
          <a:lstStyle/>
          <a:p>
            <a:r>
              <a:rPr lang="el-GR" sz="2800" b="1" dirty="0" smtClean="0">
                <a:latin typeface="Tahoma" pitchFamily="34" charset="0"/>
              </a:rPr>
              <a:t>Εκπαιδευτικός σχεδιασμός που αξιοποιεί ψηφιακά μέσα.</a:t>
            </a:r>
            <a:endParaRPr lang="el-GR" sz="2800" b="1" dirty="0">
              <a:latin typeface="Tahoma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27584" y="1929026"/>
            <a:ext cx="6241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Επιλογή της ενότητας που πρόκειται να διδαχτεί .</a:t>
            </a:r>
          </a:p>
          <a:p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869829" y="2780928"/>
            <a:ext cx="73268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Επιλογή διδακτικής μεθόδου. </a:t>
            </a:r>
          </a:p>
          <a:p>
            <a:r>
              <a:rPr lang="el-GR" b="1" dirty="0" smtClean="0"/>
              <a:t>(Διαλογική παρουσίαση, κατευθυνόμενη ανακάλυψη </a:t>
            </a:r>
            <a:r>
              <a:rPr lang="el-GR" b="1" dirty="0" err="1" smtClean="0"/>
              <a:t>κ.λ.π</a:t>
            </a:r>
            <a:r>
              <a:rPr lang="el-GR" b="1" dirty="0" smtClean="0"/>
              <a:t>)</a:t>
            </a:r>
          </a:p>
          <a:p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827584" y="4501569"/>
            <a:ext cx="7971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Επιλογή ψηφιακών εργαλείων κατάλληλων για την διδακτική μέθοδο που επιλέξαμε.</a:t>
            </a:r>
          </a:p>
          <a:p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827584" y="5489937"/>
            <a:ext cx="8316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Στοχασμός πάνω στον τρόπο με τον οποίο τα εργαλεία θα διαμεσολαβήσουν το γνωστικό αντικείμενο και την διδακτική πορεία.</a:t>
            </a:r>
          </a:p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827584" y="3729226"/>
            <a:ext cx="2817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Καθορισμός στόχων.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686122" y="681955"/>
            <a:ext cx="8134350" cy="658813"/>
          </a:xfrm>
          <a:noFill/>
          <a:ln/>
        </p:spPr>
        <p:txBody>
          <a:bodyPr/>
          <a:lstStyle/>
          <a:p>
            <a:r>
              <a:rPr lang="el-GR" sz="2800" b="1" dirty="0" smtClean="0">
                <a:latin typeface="Tahoma" pitchFamily="34" charset="0"/>
              </a:rPr>
              <a:t>Εκπαιδευτικός σχεδιασμός που αξιοποιεί ψηφιακά μέσα.</a:t>
            </a:r>
            <a:endParaRPr lang="el-GR" sz="2800" b="1" dirty="0">
              <a:latin typeface="Tahoma" pitchFamily="34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55576" y="1817529"/>
            <a:ext cx="79719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Στοχασμός πάνω στον τρόπο με τον οποίο θα εμπλακούν οι μαθητές με τα εργαλεία και θα αλληλεπιδράσουν με τους συμμαθητές τους.</a:t>
            </a:r>
          </a:p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755576" y="4789601"/>
            <a:ext cx="8388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Σχεδιασμός των δραστηριοτήτων των μαθητών δομημένων σε φάσεις.</a:t>
            </a:r>
          </a:p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755576" y="3421449"/>
            <a:ext cx="7971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Στοχασμός πάνω στον τρόπο με τον οποίο θα αλληλεπιδράσει ο διδάσκων με τους μαθητές.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99592" y="83671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Διδασκαλία που υποστηρίζεται από περιβάλλοντα διαχείρισης </a:t>
            </a:r>
            <a:r>
              <a:rPr lang="el-GR" sz="2400" b="1" dirty="0" err="1" smtClean="0">
                <a:solidFill>
                  <a:srgbClr val="002060"/>
                </a:solidFill>
              </a:rPr>
              <a:t>πολυμεσικού</a:t>
            </a:r>
            <a:r>
              <a:rPr lang="el-GR" sz="2400" b="1" dirty="0" smtClean="0">
                <a:solidFill>
                  <a:srgbClr val="002060"/>
                </a:solidFill>
              </a:rPr>
              <a:t> υλικού.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915816" y="2391271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Βασικές αρχές: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187624" y="1916832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Διδακτική μέθοδος</a:t>
            </a:r>
            <a:r>
              <a:rPr lang="el-GR" sz="2400" b="1" dirty="0" smtClean="0"/>
              <a:t>:  </a:t>
            </a:r>
            <a:r>
              <a:rPr lang="el-GR" sz="2200" b="1" dirty="0" smtClean="0"/>
              <a:t>Διαλογική παρουσίαση.</a:t>
            </a:r>
            <a:endParaRPr lang="el-GR" sz="2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971600" y="2924944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/>
              <a:t>Λιτό κειμενικό περιεχόμενο.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971600" y="3502169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/>
              <a:t>Περιορισμένη χρήση εφέ κίνησης και χρώματος.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971600" y="4150241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/>
              <a:t>Προβολή παραστάσεων που  προκαλούν διαπραγμάτευση</a:t>
            </a:r>
            <a:r>
              <a:rPr lang="el-GR" b="1" dirty="0" smtClean="0"/>
              <a:t>.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043608" y="4819799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/>
              <a:t>Λειτουργική ενσωμάτωση  συνδέσεων με </a:t>
            </a:r>
            <a:r>
              <a:rPr lang="el-GR" sz="2200" b="1" dirty="0" err="1" smtClean="0"/>
              <a:t>ιστότοπους</a:t>
            </a:r>
            <a:r>
              <a:rPr lang="el-GR" sz="2200" b="1" dirty="0" smtClean="0"/>
              <a:t>, </a:t>
            </a:r>
          </a:p>
          <a:p>
            <a:r>
              <a:rPr lang="el-GR" sz="2200" b="1" dirty="0" smtClean="0"/>
              <a:t>βίντεο, αρχεία λογισμικών, εικόνες </a:t>
            </a:r>
            <a:r>
              <a:rPr lang="el-GR" sz="2200" b="1" dirty="0" err="1" smtClean="0"/>
              <a:t>κ.λ.π</a:t>
            </a:r>
            <a:endParaRPr lang="el-GR" sz="2200" b="1" dirty="0"/>
          </a:p>
        </p:txBody>
      </p:sp>
      <p:sp>
        <p:nvSpPr>
          <p:cNvPr id="9" name="8 - TextBox">
            <a:hlinkClick r:id="rId2" action="ppaction://hlinkfile"/>
          </p:cNvPr>
          <p:cNvSpPr txBox="1"/>
          <p:nvPr/>
        </p:nvSpPr>
        <p:spPr>
          <a:xfrm>
            <a:off x="5364088" y="29969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ΟΧΙ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10" name="9 - TextBox">
            <a:hlinkClick r:id="rId3" action="ppaction://hlinkpres?slideindex=1&amp;slidetitle="/>
          </p:cNvPr>
          <p:cNvSpPr txBox="1"/>
          <p:nvPr/>
        </p:nvSpPr>
        <p:spPr>
          <a:xfrm>
            <a:off x="6516216" y="29969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ΝΑΙ</a:t>
            </a:r>
            <a:endParaRPr lang="el-G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58&quot;&gt;&lt;object type=&quot;3&quot; unique_id=&quot;10059&quot;&gt;&lt;property id=&quot;20148&quot; value=&quot;5&quot;/&gt;&lt;property id=&quot;20300&quot; value=&quot;Slide 1&quot;/&gt;&lt;property id=&quot;20307&quot; value=&quot;303&quot;/&gt;&lt;/object&gt;&lt;object type=&quot;3&quot; unique_id=&quot;10060&quot;&gt;&lt;property id=&quot;20148&quot; value=&quot;5&quot;/&gt;&lt;property id=&quot;20300&quot; value=&quot;Slide 2 - &amp;quot;«Εισαγωγή στους διαδραστικούς πίνακες»&amp;#x0D;&amp;#x0A; &amp;#x0D;&amp;#x0A;Κεΐσογλου Στέφανος&amp;#x0D;&amp;#x0A;Μαθηματικός Phd&amp;quot;&quot;/&gt;&lt;property id=&quot;20307&quot; value=&quot;319&quot;/&gt;&lt;/object&gt;&lt;object type=&quot;3&quot; unique_id=&quot;10061&quot;&gt;&lt;property id=&quot;20148&quot; value=&quot;5&quot;/&gt;&lt;property id=&quot;20300&quot; value=&quot;Slide 3&quot;/&gt;&lt;property id=&quot;20307&quot; value=&quot;320&quot;/&gt;&lt;/object&gt;&lt;object type=&quot;3&quot; unique_id=&quot;10062&quot;&gt;&lt;property id=&quot;20148&quot; value=&quot;5&quot;/&gt;&lt;property id=&quot;20300&quot; value=&quot;Slide 4&quot;/&gt;&lt;property id=&quot;20307&quot; value=&quot;321&quot;/&gt;&lt;/object&gt;&lt;object type=&quot;3&quot; unique_id=&quot;10063&quot;&gt;&lt;property id=&quot;20148&quot; value=&quot;5&quot;/&gt;&lt;property id=&quot;20300&quot; value=&quot;Slide 5&quot;/&gt;&lt;property id=&quot;20307&quot; value=&quot;322&quot;/&gt;&lt;/object&gt;&lt;object type=&quot;3&quot; unique_id=&quot;10064&quot;&gt;&lt;property id=&quot;20148&quot; value=&quot;5&quot;/&gt;&lt;property id=&quot;20300&quot; value=&quot;Slide 6&quot;/&gt;&lt;property id=&quot;20307&quot; value=&quot;323&quot;/&gt;&lt;/object&gt;&lt;object type=&quot;3&quot; unique_id=&quot;10065&quot;&gt;&lt;property id=&quot;20148&quot; value=&quot;5&quot;/&gt;&lt;property id=&quot;20300&quot; value=&quot;Slide 7&quot;/&gt;&lt;property id=&quot;20307&quot; value=&quot;324&quot;/&gt;&lt;/object&gt;&lt;object type=&quot;3&quot; unique_id=&quot;10066&quot;&gt;&lt;property id=&quot;20148&quot; value=&quot;5&quot;/&gt;&lt;property id=&quot;20300&quot; value=&quot;Slide 8&quot;/&gt;&lt;property id=&quot;20307&quot; value=&quot;325&quot;/&gt;&lt;/object&gt;&lt;object type=&quot;3&quot; unique_id=&quot;10087&quot;&gt;&lt;property id=&quot;20148&quot; value=&quot;5&quot;/&gt;&lt;property id=&quot;20300&quot; value=&quot;Slide 9&quot;/&gt;&lt;property id=&quot;20307&quot; value=&quot;326&quot;/&gt;&lt;/object&gt;&lt;/object&gt;&lt;object type=&quot;8&quot; unique_id=&quot;1007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5009</TotalTime>
  <Words>212</Words>
  <Application>Microsoft Office PowerPoint</Application>
  <PresentationFormat>Προβολή στην οθόνη (4:3)</PresentationFormat>
  <Paragraphs>40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Default Design</vt:lpstr>
      <vt:lpstr>«Τα ψηφιακά εργαλεία στη διδακτική πράξη».   Μέρος 2ο : Νύξεις περί διδακτικής αξιοποίησης των ψηφιακών εργαλείων      Δρ. Κεΐσογλου Στέφανος Σχολικός Σύμβουλος Μαθηματικών Στέλεχος του Εργαστηρίου Εκπαιδευτικής Τεχνολογίας του Πανεπιστημίου της Αθήνας </vt:lpstr>
      <vt:lpstr>Επίπεδα διδακτικής αξιοποίησης των Ψηφιακών Εργαλείων</vt:lpstr>
      <vt:lpstr>Εκπαιδευτικός σχεδιασμός που αξιοποιεί ψηφιακά μέσα.</vt:lpstr>
      <vt:lpstr>Εκπαιδευτικός σχεδιασμός που αξιοποιεί ψηφιακά μέσα.</vt:lpstr>
      <vt:lpstr>Διαφάνεια 5</vt:lpstr>
    </vt:vector>
  </TitlesOfParts>
  <Company>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</dc:creator>
  <cp:lastModifiedBy>keistef</cp:lastModifiedBy>
  <cp:revision>277</cp:revision>
  <dcterms:created xsi:type="dcterms:W3CDTF">2004-10-20T08:18:23Z</dcterms:created>
  <dcterms:modified xsi:type="dcterms:W3CDTF">2016-06-08T16:20:29Z</dcterms:modified>
</cp:coreProperties>
</file>