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9" r:id="rId2"/>
    <p:sldId id="351" r:id="rId3"/>
    <p:sldId id="352" r:id="rId4"/>
    <p:sldId id="348" r:id="rId5"/>
    <p:sldId id="349" r:id="rId6"/>
    <p:sldId id="350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0000"/>
    <a:srgbClr val="000099"/>
    <a:srgbClr val="003399"/>
    <a:srgbClr val="6666FF"/>
    <a:srgbClr val="0000FF"/>
    <a:srgbClr val="006600"/>
    <a:srgbClr val="CC00FF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2" autoAdjust="0"/>
    <p:restoredTop sz="94660"/>
  </p:normalViewPr>
  <p:slideViewPr>
    <p:cSldViewPr>
      <p:cViewPr>
        <p:scale>
          <a:sx n="66" d="100"/>
          <a:sy n="66" d="100"/>
        </p:scale>
        <p:origin x="-547" y="7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DFB1F-3E99-4D8B-BB64-9E0FDBDBDA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E627C-AE29-4F45-AE40-07EC6FE92C9E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E64A9-6C22-4FF5-96C5-C146A5E3C4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5AD0-D329-4371-B54E-FE71B140BA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6913" y="620713"/>
            <a:ext cx="2097087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620713"/>
            <a:ext cx="6138863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D9BD-7567-462D-AD75-0FD0FE8888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868D7D-4A7C-4B1E-9596-F7CF23EE861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3FC0F-C524-4530-9A1C-CE41864BFF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93A8A-C30A-4CCA-8B2B-82F6E07ADF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0605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060575"/>
            <a:ext cx="4038600" cy="410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42DB3-6D12-41D3-B4CE-1F1B8B888B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5274B-C165-4985-8AB5-9BFD4DD7FA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B6E97-E214-4548-BE92-004D7F3BBA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4829-D11B-40AB-A3D3-0181C29AA8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F3671-C3E4-41A8-B4D8-64C81ADF74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6611-3154-41A3-9CAA-9A237239D5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431800"/>
          </a:xfrm>
          <a:prstGeom prst="rect">
            <a:avLst/>
          </a:prstGeom>
          <a:solidFill>
            <a:srgbClr val="0B2173">
              <a:alpha val="2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1800" b="1" dirty="0">
              <a:solidFill>
                <a:srgbClr val="003399"/>
              </a:solidFill>
            </a:endParaRPr>
          </a:p>
        </p:txBody>
      </p:sp>
      <p:pic>
        <p:nvPicPr>
          <p:cNvPr id="1027" name="Picture 9" descr="Puzzle copy6"/>
          <p:cNvPicPr>
            <a:picLocks noChangeAspect="1" noChangeArrowheads="1"/>
          </p:cNvPicPr>
          <p:nvPr userDrawn="1"/>
        </p:nvPicPr>
        <p:blipFill>
          <a:blip r:embed="rId14" cstate="print"/>
          <a:srcRect l="8969" t="276" r="78561"/>
          <a:stretch>
            <a:fillRect/>
          </a:stretch>
        </p:blipFill>
        <p:spPr bwMode="auto">
          <a:xfrm>
            <a:off x="250825" y="404813"/>
            <a:ext cx="468313" cy="64531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38100" cmpd="dbl">
            <a:solidFill>
              <a:srgbClr val="969696"/>
            </a:solidFill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6207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60575"/>
            <a:ext cx="82296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71F741-5970-4150-9056-8634DD1ACF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033" name="Picture 7" descr="logo2"/>
          <p:cNvPicPr>
            <a:picLocks noChangeAspect="1" noChangeArrowheads="1"/>
          </p:cNvPicPr>
          <p:nvPr userDrawn="1"/>
        </p:nvPicPr>
        <p:blipFill>
          <a:blip r:embed="rId15" cstate="print"/>
          <a:srcRect l="10667" r="13733" b="3278"/>
          <a:stretch>
            <a:fillRect/>
          </a:stretch>
        </p:blipFill>
        <p:spPr bwMode="auto">
          <a:xfrm rot="-391715">
            <a:off x="0" y="0"/>
            <a:ext cx="147637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&#929;&#921;&#918;&#913;%202.gg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&#931;&#928;&#921;&#929;&#917;&#931;.mw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5538"/>
            <a:ext cx="8135937" cy="4464050"/>
          </a:xfrm>
        </p:spPr>
        <p:txBody>
          <a:bodyPr/>
          <a:lstStyle/>
          <a:p>
            <a:r>
              <a:rPr lang="el-GR" sz="3200" dirty="0" smtClean="0"/>
              <a:t>«Τα ψηφιακά εργαλεία στη διδακτική πράξη». 	</a:t>
            </a:r>
            <a:br>
              <a:rPr lang="el-GR" sz="3200" dirty="0" smtClean="0"/>
            </a:br>
            <a:r>
              <a:rPr lang="el-GR" sz="3200" dirty="0" smtClean="0"/>
              <a:t> Μέρος 3</a:t>
            </a:r>
            <a:r>
              <a:rPr lang="el-GR" sz="3200" baseline="30000" dirty="0" smtClean="0"/>
              <a:t>ο</a:t>
            </a:r>
            <a:r>
              <a:rPr lang="el-GR" sz="3200" dirty="0" smtClean="0"/>
              <a:t> : Παραδείγματα αξιοποίησης των ψηφιακών εργαλείων </a:t>
            </a:r>
            <a:br>
              <a:rPr lang="el-GR" sz="3200" dirty="0" smtClean="0"/>
            </a:br>
            <a:r>
              <a:rPr lang="en-GB" sz="3200" b="1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GB" sz="32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Δρ. Κεΐσογλου Στέφανος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Σχολικός Σύμβουλος Μαθηματικών</a:t>
            </a:r>
            <a:b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l-GR" sz="2800" b="1" dirty="0" smtClean="0">
                <a:solidFill>
                  <a:schemeClr val="tx1"/>
                </a:solidFill>
                <a:latin typeface="Comic Sans MS" pitchFamily="66" charset="0"/>
              </a:rPr>
              <a:t>Στέλεχος του Εργαστηρίου Εκπαιδευτικής Τεχνολογίας του Πανεπιστημίου της Αθήνας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sz="2800" b="1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899592" y="83671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Παράδειγμα </a:t>
            </a:r>
            <a:r>
              <a:rPr lang="el-GR" sz="2400" b="1" dirty="0" smtClean="0">
                <a:solidFill>
                  <a:srgbClr val="002060"/>
                </a:solidFill>
              </a:rPr>
              <a:t>δραστηριότητας (Τεχνολόγοι).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864096" y="4811668"/>
            <a:ext cx="7812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l-GR" sz="1600" dirty="0" smtClean="0"/>
              <a:t>προσομοιώσεις </a:t>
            </a:r>
            <a:r>
              <a:rPr lang="el-GR" sz="1600" dirty="0" smtClean="0"/>
              <a:t>διαθέτουν 3</a:t>
            </a:r>
            <a:r>
              <a:rPr lang="el-GR" sz="1600" dirty="0" smtClean="0"/>
              <a:t> </a:t>
            </a:r>
            <a:r>
              <a:rPr lang="el-GR" sz="1600" dirty="0" smtClean="0"/>
              <a:t>σημαντικά </a:t>
            </a:r>
            <a:r>
              <a:rPr lang="el-GR" sz="1600" dirty="0" smtClean="0"/>
              <a:t>πλεονεκτήματα για τον διδάσκοντα  ο οποίος μπορεί: 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να </a:t>
            </a:r>
            <a:r>
              <a:rPr lang="el-GR" sz="1600" dirty="0" smtClean="0"/>
              <a:t>ενσωματώσει στο μοντέλο εκείνες ακριβώς </a:t>
            </a:r>
            <a:r>
              <a:rPr lang="el-GR" sz="1600" dirty="0" smtClean="0"/>
              <a:t>τις </a:t>
            </a:r>
            <a:r>
              <a:rPr lang="el-GR" sz="1600" dirty="0" smtClean="0"/>
              <a:t>ιδέες τις οποίες κρίνει </a:t>
            </a:r>
            <a:r>
              <a:rPr lang="el-GR" sz="1600" dirty="0" smtClean="0"/>
              <a:t>σημαντικές. 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 να προσδώσει στο μοντέλο την </a:t>
            </a:r>
            <a:r>
              <a:rPr lang="el-GR" sz="1600" dirty="0" smtClean="0"/>
              <a:t>διαφάνεια που θεωρεί απαραίτητη. </a:t>
            </a:r>
            <a:endParaRPr lang="el-GR" sz="1600" dirty="0" smtClean="0"/>
          </a:p>
          <a:p>
            <a:pPr>
              <a:buFont typeface="Arial" pitchFamily="34" charset="0"/>
              <a:buChar char="•"/>
            </a:pPr>
            <a:r>
              <a:rPr lang="el-GR" sz="1600" b="1" dirty="0" smtClean="0"/>
              <a:t> </a:t>
            </a:r>
            <a:r>
              <a:rPr lang="el-GR" sz="1600" b="1" dirty="0" smtClean="0"/>
              <a:t> </a:t>
            </a:r>
            <a:r>
              <a:rPr lang="el-GR" sz="1600" dirty="0" smtClean="0"/>
              <a:t>να εμπλέξει τους μαθητές σε δραστηριότητες μετασχηματισμού της προσομοίωσης και πειραματισμού.</a:t>
            </a:r>
            <a:endParaRPr lang="el-GR" sz="1600" dirty="0"/>
          </a:p>
        </p:txBody>
      </p:sp>
      <p:sp>
        <p:nvSpPr>
          <p:cNvPr id="9" name="8 - TextBox"/>
          <p:cNvSpPr txBox="1"/>
          <p:nvPr/>
        </p:nvSpPr>
        <p:spPr>
          <a:xfrm>
            <a:off x="971600" y="1484784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 διδακτική χρήση δυναμικών προσομοιώσεων.</a:t>
            </a:r>
            <a:endParaRPr lang="el-GR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contrast="14000"/>
          </a:blip>
          <a:srcRect/>
          <a:stretch>
            <a:fillRect/>
          </a:stretch>
        </p:blipFill>
        <p:spPr bwMode="auto">
          <a:xfrm>
            <a:off x="899592" y="1916832"/>
            <a:ext cx="5638899" cy="268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899592" y="83671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Παράδειγμα </a:t>
            </a:r>
            <a:r>
              <a:rPr lang="el-GR" sz="2400" b="1" dirty="0" smtClean="0">
                <a:solidFill>
                  <a:srgbClr val="002060"/>
                </a:solidFill>
              </a:rPr>
              <a:t>δραστηριότητας (Οικονομολόγοι).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899592" y="5288340"/>
            <a:ext cx="7812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Να μελετήσετε το διδακτικό σενάριο «Οι μετανάστες» από το υποστηρικτικό υλικό</a:t>
            </a:r>
            <a:r>
              <a:rPr lang="el-GR" sz="1600" dirty="0" smtClean="0"/>
              <a:t>.</a:t>
            </a:r>
            <a:endParaRPr lang="el-GR" sz="1600" dirty="0"/>
          </a:p>
        </p:txBody>
      </p:sp>
      <p:sp>
        <p:nvSpPr>
          <p:cNvPr id="9" name="8 - TextBox"/>
          <p:cNvSpPr txBox="1"/>
          <p:nvPr/>
        </p:nvSpPr>
        <p:spPr>
          <a:xfrm>
            <a:off x="971600" y="1484784"/>
            <a:ext cx="781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 οργάνωση και διαχείριση δεδομένων.</a:t>
            </a:r>
            <a:endParaRPr lang="el-G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5363567" cy="3246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-3000" contrast="13000"/>
          </a:blip>
          <a:srcRect/>
          <a:stretch>
            <a:fillRect/>
          </a:stretch>
        </p:blipFill>
        <p:spPr bwMode="auto">
          <a:xfrm>
            <a:off x="1259632" y="1412776"/>
            <a:ext cx="712500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899592" y="83671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Παράδειγμα δραστηριότητας_1 (Πληροφορική).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71600" y="3933056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Να αναδιατάξετε και επαναδιατυπώσετε τον παραπάνω πίνακα </a:t>
            </a:r>
          </a:p>
          <a:p>
            <a:r>
              <a:rPr lang="el-GR" b="1" dirty="0" smtClean="0"/>
              <a:t>ώστε να έχει τη μορφή ενός λεκτικού αλγόριθμου.</a:t>
            </a:r>
            <a:endParaRPr lang="el-GR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971600" y="4737338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Να κατασκευάσετε έναν αλγόριθμο με τον οποίο θα μπορεί να λυθεί οποιαδήποτε πρωτοβάθμια εξίσωση της μορφής α</a:t>
            </a:r>
            <a:r>
              <a:rPr lang="en-GB" b="1" dirty="0" smtClean="0"/>
              <a:t>x+</a:t>
            </a:r>
            <a:r>
              <a:rPr lang="el-GR" b="1" dirty="0" smtClean="0"/>
              <a:t>β=0.</a:t>
            </a:r>
            <a:endParaRPr lang="el-GR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1043608" y="5601434"/>
            <a:ext cx="7812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Να κατασκευάσετε έναν αλγόριθμο με τον οποίο όταν δίνεται ένας αριθμός να βρίσκει μία εξίσωση της οποίας η λύση να είναι ο συγκεκριμένος αριθμός.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899592" y="836712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Παράδειγμα δραστηριότητας_2 (Πληροφορική).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008112" y="3369186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Όταν αυξάνεται το n συμπληρώνονται οι στήλες a και b</a:t>
            </a:r>
          </a:p>
          <a:p>
            <a:r>
              <a:rPr lang="el-GR" b="1" dirty="0" smtClean="0"/>
              <a:t>Ποια σχέση συνδέει τους αριθμούς των δύο στηλών;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008112" y="4357553"/>
            <a:ext cx="7812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Υπολογίστε τον λόγο b/a με το αντίστοιχο κουμπί.</a:t>
            </a:r>
          </a:p>
          <a:p>
            <a:r>
              <a:rPr lang="el-GR" b="1" dirty="0" smtClean="0"/>
              <a:t>Υπολογίστε με το αντίστοιχο κουμπί την </a:t>
            </a:r>
            <a:r>
              <a:rPr lang="el-GR" b="1" dirty="0" err="1" smtClean="0"/>
              <a:t>sqrt</a:t>
            </a:r>
            <a:r>
              <a:rPr lang="el-GR" b="1" dirty="0" smtClean="0"/>
              <a:t>{2}.</a:t>
            </a:r>
          </a:p>
          <a:p>
            <a:r>
              <a:rPr lang="el-GR" b="1" dirty="0" smtClean="0"/>
              <a:t>Τι παρατηρείτε;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043608" y="5673442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Γράψτε έναν αλγόριθμο που να υπολογίζει την </a:t>
            </a:r>
            <a:r>
              <a:rPr lang="el-GR" b="1" dirty="0" err="1" smtClean="0"/>
              <a:t>sqrt</a:t>
            </a:r>
            <a:r>
              <a:rPr lang="el-GR" b="1" dirty="0" smtClean="0"/>
              <a:t>{2}</a:t>
            </a:r>
          </a:p>
          <a:p>
            <a:r>
              <a:rPr lang="el-GR" b="1" dirty="0" smtClean="0"/>
              <a:t>με προσέγγιση δεκάκις χιλιοστού.</a:t>
            </a:r>
            <a:endParaRPr lang="el-GR" b="1" dirty="0"/>
          </a:p>
        </p:txBody>
      </p:sp>
      <p:pic>
        <p:nvPicPr>
          <p:cNvPr id="2050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lum bright="-3000" contrast="11000"/>
          </a:blip>
          <a:srcRect/>
          <a:stretch>
            <a:fillRect/>
          </a:stretch>
        </p:blipFill>
        <p:spPr bwMode="auto">
          <a:xfrm>
            <a:off x="1259632" y="1268760"/>
            <a:ext cx="475093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899592" y="83671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Παράδειγμα δραστηριότητας_3 (Πληροφορική)</a:t>
            </a:r>
          </a:p>
          <a:p>
            <a:pPr algn="ctr"/>
            <a:r>
              <a:rPr lang="el-GR" sz="2400" b="1" dirty="0" smtClean="0">
                <a:solidFill>
                  <a:srgbClr val="002060"/>
                </a:solidFill>
              </a:rPr>
              <a:t>Αναδρομική διαδικασία.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3074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772817"/>
            <a:ext cx="3024336" cy="20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971600" y="3861048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Να ανοίξετε το αρχείο ¨σπείρες¨. Να μελετήσετε τον κώδικα. Σε τι διαφέρει ο κώδικας </a:t>
            </a:r>
            <a:r>
              <a:rPr lang="en-GB" b="1" dirty="0" err="1" smtClean="0"/>
              <a:t>agrifos</a:t>
            </a:r>
            <a:r>
              <a:rPr lang="el-GR" b="1" dirty="0" smtClean="0"/>
              <a:t>; από τον</a:t>
            </a:r>
            <a:r>
              <a:rPr lang="en-GB" b="1" dirty="0" smtClean="0"/>
              <a:t> </a:t>
            </a:r>
            <a:r>
              <a:rPr lang="en-GB" b="1" dirty="0" err="1" smtClean="0"/>
              <a:t>bgrifos</a:t>
            </a:r>
            <a:r>
              <a:rPr lang="el-GR" b="1" dirty="0" smtClean="0"/>
              <a:t>; </a:t>
            </a:r>
            <a:endParaRPr lang="el-GR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1008112" y="4653136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Σε τι διαφέρει ο κώδικας </a:t>
            </a:r>
            <a:r>
              <a:rPr lang="en-GB" b="1" dirty="0" err="1" smtClean="0"/>
              <a:t>b</a:t>
            </a:r>
            <a:r>
              <a:rPr lang="en-GB" b="1" dirty="0" err="1" smtClean="0"/>
              <a:t>grifos</a:t>
            </a:r>
            <a:r>
              <a:rPr lang="el-GR" b="1" dirty="0" smtClean="0"/>
              <a:t>; από τον</a:t>
            </a:r>
            <a:r>
              <a:rPr lang="en-GB" b="1" dirty="0" smtClean="0"/>
              <a:t> </a:t>
            </a:r>
            <a:r>
              <a:rPr lang="en-GB" b="1" dirty="0" err="1" smtClean="0"/>
              <a:t>c</a:t>
            </a:r>
            <a:r>
              <a:rPr lang="en-GB" b="1" dirty="0" err="1" smtClean="0"/>
              <a:t>grifos</a:t>
            </a:r>
            <a:r>
              <a:rPr lang="el-GR" b="1" dirty="0" smtClean="0"/>
              <a:t>;</a:t>
            </a:r>
            <a:endParaRPr lang="en-GB" b="1" dirty="0" smtClean="0"/>
          </a:p>
          <a:p>
            <a:r>
              <a:rPr lang="el-GR" b="1" dirty="0" smtClean="0"/>
              <a:t>Πως μεταφέρεται η διαφορά των κωδίκων στο γράφημα; </a:t>
            </a:r>
            <a:endParaRPr lang="el-GR" b="1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971600" y="5517232"/>
            <a:ext cx="7812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Να πειραματιστείτε με τον κώδικα </a:t>
            </a:r>
            <a:r>
              <a:rPr lang="en-GB" b="1" dirty="0" err="1" smtClean="0"/>
              <a:t>bgrifos</a:t>
            </a:r>
            <a:r>
              <a:rPr lang="el-GR" b="1" dirty="0" smtClean="0"/>
              <a:t> και</a:t>
            </a:r>
            <a:r>
              <a:rPr lang="en-GB" b="1" dirty="0" smtClean="0"/>
              <a:t> </a:t>
            </a:r>
            <a:r>
              <a:rPr lang="en-GB" b="1" dirty="0" err="1" smtClean="0"/>
              <a:t>cgrifos</a:t>
            </a:r>
            <a:r>
              <a:rPr lang="el-GR" b="1" dirty="0" smtClean="0"/>
              <a:t> ώστε να παραχθούν σπείρες δικής σας επινόησης.</a:t>
            </a:r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58&quot;&gt;&lt;object type=&quot;3&quot; unique_id=&quot;10059&quot;&gt;&lt;property id=&quot;20148&quot; value=&quot;5&quot;/&gt;&lt;property id=&quot;20300&quot; value=&quot;Slide 1&quot;/&gt;&lt;property id=&quot;20307&quot; value=&quot;303&quot;/&gt;&lt;/object&gt;&lt;object type=&quot;3&quot; unique_id=&quot;10060&quot;&gt;&lt;property id=&quot;20148&quot; value=&quot;5&quot;/&gt;&lt;property id=&quot;20300&quot; value=&quot;Slide 2 - &amp;quot;«Εισαγωγή στους διαδραστικούς πίνακες»&amp;#x0D;&amp;#x0A; &amp;#x0D;&amp;#x0A;Κεΐσογλου Στέφανος&amp;#x0D;&amp;#x0A;Μαθηματικός Phd&amp;quot;&quot;/&gt;&lt;property id=&quot;20307&quot; value=&quot;319&quot;/&gt;&lt;/object&gt;&lt;object type=&quot;3&quot; unique_id=&quot;10061&quot;&gt;&lt;property id=&quot;20148&quot; value=&quot;5&quot;/&gt;&lt;property id=&quot;20300&quot; value=&quot;Slide 3&quot;/&gt;&lt;property id=&quot;20307&quot; value=&quot;320&quot;/&gt;&lt;/object&gt;&lt;object type=&quot;3&quot; unique_id=&quot;10062&quot;&gt;&lt;property id=&quot;20148&quot; value=&quot;5&quot;/&gt;&lt;property id=&quot;20300&quot; value=&quot;Slide 4&quot;/&gt;&lt;property id=&quot;20307&quot; value=&quot;321&quot;/&gt;&lt;/object&gt;&lt;object type=&quot;3&quot; unique_id=&quot;10063&quot;&gt;&lt;property id=&quot;20148&quot; value=&quot;5&quot;/&gt;&lt;property id=&quot;20300&quot; value=&quot;Slide 5&quot;/&gt;&lt;property id=&quot;20307&quot; value=&quot;322&quot;/&gt;&lt;/object&gt;&lt;object type=&quot;3&quot; unique_id=&quot;10064&quot;&gt;&lt;property id=&quot;20148&quot; value=&quot;5&quot;/&gt;&lt;property id=&quot;20300&quot; value=&quot;Slide 6&quot;/&gt;&lt;property id=&quot;20307&quot; value=&quot;323&quot;/&gt;&lt;/object&gt;&lt;object type=&quot;3&quot; unique_id=&quot;10065&quot;&gt;&lt;property id=&quot;20148&quot; value=&quot;5&quot;/&gt;&lt;property id=&quot;20300&quot; value=&quot;Slide 7&quot;/&gt;&lt;property id=&quot;20307&quot; value=&quot;324&quot;/&gt;&lt;/object&gt;&lt;object type=&quot;3&quot; unique_id=&quot;10066&quot;&gt;&lt;property id=&quot;20148&quot; value=&quot;5&quot;/&gt;&lt;property id=&quot;20300&quot; value=&quot;Slide 8&quot;/&gt;&lt;property id=&quot;20307&quot; value=&quot;325&quot;/&gt;&lt;/object&gt;&lt;object type=&quot;3&quot; unique_id=&quot;10087&quot;&gt;&lt;property id=&quot;20148&quot; value=&quot;5&quot;/&gt;&lt;property id=&quot;20300&quot; value=&quot;Slide 9&quot;/&gt;&lt;property id=&quot;20307&quot; value=&quot;326&quot;/&gt;&lt;/object&gt;&lt;/object&gt;&lt;object type=&quot;8&quot; unique_id=&quot;1007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5020</TotalTime>
  <Words>287</Words>
  <Application>Microsoft Office PowerPoint</Application>
  <PresentationFormat>Προβολή στην οθόνη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Default Design</vt:lpstr>
      <vt:lpstr>«Τα ψηφιακά εργαλεία στη διδακτική πράξη».    Μέρος 3ο : Παραδείγματα αξιοποίησης των ψηφιακών εργαλείων     Δρ. Κεΐσογλου Στέφανος Σχολικός Σύμβουλος Μαθηματικών Στέλεχος του Εργαστηρίου Εκπαιδευτικής Τεχνολογίας του Πανεπιστημίου της Αθήνας 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Company>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</dc:creator>
  <cp:lastModifiedBy>keistef</cp:lastModifiedBy>
  <cp:revision>281</cp:revision>
  <dcterms:created xsi:type="dcterms:W3CDTF">2004-10-20T08:18:23Z</dcterms:created>
  <dcterms:modified xsi:type="dcterms:W3CDTF">2016-06-09T07:33:31Z</dcterms:modified>
</cp:coreProperties>
</file>