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9" r:id="rId2"/>
    <p:sldId id="342" r:id="rId3"/>
    <p:sldId id="343" r:id="rId4"/>
    <p:sldId id="344" r:id="rId5"/>
    <p:sldId id="341" r:id="rId6"/>
  </p:sldIdLst>
  <p:sldSz cx="9144000" cy="6858000" type="screen4x3"/>
  <p:notesSz cx="6858000" cy="9144000"/>
  <p:custDataLst>
    <p:tags r:id="rId8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FF0000"/>
    <a:srgbClr val="000099"/>
    <a:srgbClr val="003399"/>
    <a:srgbClr val="6666FF"/>
    <a:srgbClr val="0000FF"/>
    <a:srgbClr val="006600"/>
    <a:srgbClr val="CC00FF"/>
    <a:srgbClr val="CC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82" autoAdjust="0"/>
    <p:restoredTop sz="94660"/>
  </p:normalViewPr>
  <p:slideViewPr>
    <p:cSldViewPr>
      <p:cViewPr>
        <p:scale>
          <a:sx n="50" d="100"/>
          <a:sy n="50" d="100"/>
        </p:scale>
        <p:origin x="-100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DFB1F-3E99-4D8B-BB64-9E0FDBDBDA4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DE627C-AE29-4F45-AE40-07EC6FE92C9E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E64A9-6C22-4FF5-96C5-C146A5E3C48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45AD0-D329-4371-B54E-FE71B140BA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6913" y="620713"/>
            <a:ext cx="2097087" cy="5543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0" y="620713"/>
            <a:ext cx="6138863" cy="5543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D9BD-7567-462D-AD75-0FD0FE88887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868D7D-4A7C-4B1E-9596-F7CF23EE861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3FC0F-C524-4530-9A1C-CE41864BFF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93A8A-C30A-4CCA-8B2B-82F6E07ADF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060575"/>
            <a:ext cx="4038600" cy="4103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060575"/>
            <a:ext cx="4038600" cy="4103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42DB3-6D12-41D3-B4CE-1F1B8B888B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5274B-C165-4985-8AB5-9BFD4DD7FAA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B6E97-E214-4548-BE92-004D7F3BBA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54829-D11B-40AB-A3D3-0181C29AA8B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F3671-C3E4-41A8-B4D8-64C81ADF74A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D6611-3154-41A3-9CAA-9A237239D5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431800"/>
          </a:xfrm>
          <a:prstGeom prst="rect">
            <a:avLst/>
          </a:prstGeom>
          <a:solidFill>
            <a:srgbClr val="0B2173">
              <a:alpha val="2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sz="1800" b="1" dirty="0">
              <a:solidFill>
                <a:srgbClr val="003399"/>
              </a:solidFill>
            </a:endParaRPr>
          </a:p>
        </p:txBody>
      </p:sp>
      <p:pic>
        <p:nvPicPr>
          <p:cNvPr id="1027" name="Picture 9" descr="Puzzle copy6"/>
          <p:cNvPicPr>
            <a:picLocks noChangeAspect="1" noChangeArrowheads="1"/>
          </p:cNvPicPr>
          <p:nvPr userDrawn="1"/>
        </p:nvPicPr>
        <p:blipFill>
          <a:blip r:embed="rId14" cstate="print"/>
          <a:srcRect l="8969" t="276" r="78561"/>
          <a:stretch>
            <a:fillRect/>
          </a:stretch>
        </p:blipFill>
        <p:spPr bwMode="auto">
          <a:xfrm>
            <a:off x="250825" y="404813"/>
            <a:ext cx="468313" cy="645318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38100" cmpd="dbl">
            <a:solidFill>
              <a:srgbClr val="969696"/>
            </a:solidFill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6207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060575"/>
            <a:ext cx="82296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71F741-5970-4150-9056-8634DD1ACF3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pic>
        <p:nvPicPr>
          <p:cNvPr id="1033" name="Picture 7" descr="logo2"/>
          <p:cNvPicPr>
            <a:picLocks noChangeAspect="1" noChangeArrowheads="1"/>
          </p:cNvPicPr>
          <p:nvPr userDrawn="1"/>
        </p:nvPicPr>
        <p:blipFill>
          <a:blip r:embed="rId15" cstate="print"/>
          <a:srcRect l="10667" r="13733" b="3278"/>
          <a:stretch>
            <a:fillRect/>
          </a:stretch>
        </p:blipFill>
        <p:spPr bwMode="auto">
          <a:xfrm rot="-391715">
            <a:off x="0" y="0"/>
            <a:ext cx="1476375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PIE%20CHART.ggb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Google%20docs.jpg" TargetMode="External"/><Relationship Id="rId2" Type="http://schemas.openxmlformats.org/officeDocument/2006/relationships/hyperlink" Target="&#929;&#945;&#948;&#953;&#959;&#967;&#961;&#959;&#957;&#959;&#955;&#972;&#947;&#951;&#963;&#951;/C14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917;&#933;&#920;&#917;&#921;&#913;%20&#928;&#929;&#927;&#931;&#917;&#915;&#915;&#921;&#931;&#919;&#931;.ggb" TargetMode="External"/><Relationship Id="rId2" Type="http://schemas.openxmlformats.org/officeDocument/2006/relationships/hyperlink" Target="drill_practice.sw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Photodentro_%20&#913;&#961;&#967;&#953;&#954;&#942;.html" TargetMode="External"/><Relationship Id="rId2" Type="http://schemas.openxmlformats.org/officeDocument/2006/relationships/hyperlink" Target="Course_%20&#931;&#933;&#931;&#932;&#913;&#916;&#913;%203%20-%20&#924;&#945;&#952;&#951;&#956;&#945;&#964;&#953;&#954;&#940;,%20&#928;&#955;&#951;&#961;&#959;&#966;&#959;&#961;&#953;&#954;&#942;%20&#954;&#945;&#953;%20&#927;&#953;&#954;&#959;&#957;&#959;&#956;&#943;&#945;%20-%20&#916;&#953;&#959;&#943;&#954;&#951;&#963;&#951;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125538"/>
            <a:ext cx="8135937" cy="4464050"/>
          </a:xfrm>
        </p:spPr>
        <p:txBody>
          <a:bodyPr/>
          <a:lstStyle/>
          <a:p>
            <a:r>
              <a:rPr lang="el-GR" sz="3200" dirty="0" smtClean="0"/>
              <a:t>«Τα ψηφιακά εργαλεία στη διδακτική πράξη». 	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Μέρος 1</a:t>
            </a:r>
            <a:r>
              <a:rPr lang="el-GR" sz="3200" baseline="30000" dirty="0" smtClean="0"/>
              <a:t>ο</a:t>
            </a:r>
            <a:r>
              <a:rPr lang="el-GR" sz="3200" dirty="0" smtClean="0"/>
              <a:t> : Βασικοί όροι και εργαλεία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  <a:t>Δρ. Κεΐσογλου Στέφανος</a:t>
            </a:r>
            <a:b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  <a:t>Σχολικός Σύμβουλος Μαθηματικών</a:t>
            </a:r>
            <a:b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  <a:t>Στέλεχος του Εργαστηρίου Εκπαιδευτικής Τεχνολογίας του Πανεπιστημίου της Αθήνας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sz="2800" b="1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1763688" y="476672"/>
            <a:ext cx="5542062" cy="874837"/>
          </a:xfrm>
          <a:noFill/>
          <a:ln/>
        </p:spPr>
        <p:txBody>
          <a:bodyPr/>
          <a:lstStyle/>
          <a:p>
            <a:r>
              <a:rPr lang="el-GR" sz="2800" b="1" dirty="0" smtClean="0">
                <a:latin typeface="Tahoma" pitchFamily="34" charset="0"/>
              </a:rPr>
              <a:t>Βασικοί όροι.</a:t>
            </a:r>
            <a:endParaRPr lang="el-GR" sz="2800" b="1" dirty="0">
              <a:latin typeface="Tahoma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683568" y="3905761"/>
            <a:ext cx="871296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b="1" dirty="0" smtClean="0"/>
              <a:t> ΔΙΑΜΕΣΟΛΑΒΗΣΗ ΤΟΥ ΕΡΓΑΛΕΙΟΥ: Η παράσταση  των εννοιών και των καταστάσεων ενός γνωστικού αντικειμένου μέσω του εργαλείου.</a:t>
            </a:r>
          </a:p>
          <a:p>
            <a:r>
              <a:rPr lang="fr-FR" b="1" dirty="0" smtClean="0"/>
              <a:t>P. </a:t>
            </a:r>
            <a:r>
              <a:rPr lang="fr-FR" b="1" dirty="0" err="1" smtClean="0"/>
              <a:t>Rabardel</a:t>
            </a:r>
            <a:r>
              <a:rPr lang="el-GR" b="1" dirty="0" smtClean="0"/>
              <a:t>, </a:t>
            </a:r>
            <a:r>
              <a:rPr lang="fr-FR" b="1" dirty="0" smtClean="0"/>
              <a:t>P. Béguin</a:t>
            </a:r>
            <a:r>
              <a:rPr lang="el-GR" b="1" dirty="0" smtClean="0"/>
              <a:t>:</a:t>
            </a:r>
            <a:r>
              <a:rPr lang="el-GR" dirty="0" smtClean="0"/>
              <a:t> </a:t>
            </a:r>
            <a:r>
              <a:rPr lang="en-GB" b="1" dirty="0" smtClean="0"/>
              <a:t>Designing for instrument-mediated activity</a:t>
            </a:r>
            <a:endParaRPr lang="el-GR" b="1" dirty="0" smtClean="0"/>
          </a:p>
          <a:p>
            <a:endParaRPr lang="el-GR" b="1" dirty="0"/>
          </a:p>
        </p:txBody>
      </p:sp>
      <p:sp>
        <p:nvSpPr>
          <p:cNvPr id="21" name="Text Box 18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827584" y="2937138"/>
            <a:ext cx="83529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b="1" dirty="0" smtClean="0"/>
              <a:t>ΠΡΟΣΤΙΘΕΜΕΝΗ ΑΞΙΑ: Ο βαθμός στον οποίο μία δραστηριότητα υπερβαίνει τις δυνατότητες των στατικών </a:t>
            </a:r>
            <a:r>
              <a:rPr lang="el-GR" b="1" dirty="0" smtClean="0"/>
              <a:t>εργαλείων (Χ. Κυνηγός)</a:t>
            </a:r>
            <a:endParaRPr lang="el-GR" b="1" dirty="0"/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827584" y="5085184"/>
            <a:ext cx="795637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b="1" dirty="0" smtClean="0"/>
              <a:t>ΔΙΔΑΚΤΙΚΟΣ ΣΧΕΔΙΑΣΜΟΣ: </a:t>
            </a:r>
            <a:r>
              <a:rPr lang="en-US" b="1" i="1" dirty="0" smtClean="0"/>
              <a:t>Mary </a:t>
            </a:r>
            <a:r>
              <a:rPr lang="en-US" b="1" i="1" dirty="0" err="1" smtClean="0"/>
              <a:t>Kalantzis</a:t>
            </a:r>
            <a:r>
              <a:rPr lang="en-US" b="1" i="1" dirty="0" smtClean="0"/>
              <a:t> and Bill Cope</a:t>
            </a:r>
            <a:endParaRPr lang="el-GR" b="1" i="1" dirty="0" smtClean="0"/>
          </a:p>
          <a:p>
            <a:r>
              <a:rPr lang="el-GR" b="1" dirty="0" smtClean="0"/>
              <a:t>Ο Εκπαιδευτικός ως Σχεδιαστής: Η Παιδαγωγική στην Εποχή των Νέων Ψηφιακών Μέσων </a:t>
            </a:r>
            <a:r>
              <a:rPr lang="en-US" b="1" i="1" dirty="0" smtClean="0"/>
              <a:t> </a:t>
            </a:r>
            <a:endParaRPr lang="el-GR" b="1" dirty="0"/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881686" y="2073042"/>
            <a:ext cx="72907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 dirty="0" smtClean="0"/>
              <a:t>ΔΙΕΡΕΥΝΗΤΙΚΟ ΛΟΓΙΣΜΙΚΟ: Λογισμικό που επιτρέπει τον </a:t>
            </a:r>
          </a:p>
          <a:p>
            <a:r>
              <a:rPr lang="el-GR" b="1" dirty="0" smtClean="0"/>
              <a:t>πειραματισμό και την διερεύνηση.</a:t>
            </a:r>
            <a:endParaRPr lang="el-GR" b="1" dirty="0"/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802767" y="1196752"/>
            <a:ext cx="823372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l-GR" b="1" dirty="0" smtClean="0"/>
              <a:t>ΕΚΠΑΙΔΕΥΤΙΚΟ ΛΟΓΙΣΜΙΚΟ: Λογισμικό σχεδιασμένο με στόχο την</a:t>
            </a:r>
          </a:p>
          <a:p>
            <a:r>
              <a:rPr lang="el-GR" b="1" dirty="0" smtClean="0"/>
              <a:t> υποστήριξη  διαδικασιών διδασκαλίας και μάθησης. 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" grpId="0"/>
      <p:bldP spid="21" grpId="0"/>
      <p:bldP spid="23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1763688" y="332656"/>
            <a:ext cx="5542062" cy="874837"/>
          </a:xfrm>
          <a:noFill/>
          <a:ln/>
        </p:spPr>
        <p:txBody>
          <a:bodyPr/>
          <a:lstStyle/>
          <a:p>
            <a:r>
              <a:rPr lang="el-GR" sz="2800" b="1" dirty="0" smtClean="0">
                <a:latin typeface="Tahoma" pitchFamily="34" charset="0"/>
              </a:rPr>
              <a:t>Εκπαιδευτικά λογισμικά.</a:t>
            </a:r>
            <a:endParaRPr lang="el-GR" sz="2800" b="1" dirty="0">
              <a:latin typeface="Tahoma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755576" y="1124744"/>
            <a:ext cx="806489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1) Απλές πηγές πληροφόρησης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Πηγές στο Διαδίκτυο, οργανωμένες με μορφή «εγκυκλοπαίδειας», λεξικών, ευρετηρίων, «θησαυρών» (http://www.wikipedia.org).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Βάσεις δεδομένων (http://www.eric.ed.gov/).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Ψηφιακές βιβλιοθήκες, εξειδικευμένες πύλες .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Θεματικοί ή εξειδικευμένοι </a:t>
            </a:r>
            <a:r>
              <a:rPr lang="el-GR" dirty="0" err="1" smtClean="0"/>
              <a:t>ιστόχωροι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6" name="5 - Ορθογώνιο">
            <a:hlinkClick r:id="rId2" action="ppaction://hlinkfile"/>
          </p:cNvPr>
          <p:cNvSpPr/>
          <p:nvPr/>
        </p:nvSpPr>
        <p:spPr>
          <a:xfrm>
            <a:off x="899592" y="4380780"/>
            <a:ext cx="806489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3) Λογισμικά διδασκαλίας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Πρόκειται συνήθως για μία λειτουργική σύνδεση πολυμέσων (</a:t>
            </a:r>
            <a:r>
              <a:rPr lang="en-GB" dirty="0" smtClean="0"/>
              <a:t>video, </a:t>
            </a:r>
            <a:r>
              <a:rPr lang="el-GR" dirty="0" smtClean="0"/>
              <a:t>παρουσιάσεις </a:t>
            </a:r>
            <a:r>
              <a:rPr lang="en-GB" dirty="0" err="1" smtClean="0"/>
              <a:t>ppt</a:t>
            </a:r>
            <a:r>
              <a:rPr lang="en-GB" dirty="0" smtClean="0"/>
              <a:t>, </a:t>
            </a:r>
            <a:r>
              <a:rPr lang="el-GR" dirty="0" smtClean="0"/>
              <a:t>διαδραστικά </a:t>
            </a:r>
            <a:r>
              <a:rPr lang="en-GB" dirty="0" smtClean="0"/>
              <a:t>applets, </a:t>
            </a:r>
            <a:r>
              <a:rPr lang="el-GR" dirty="0" smtClean="0"/>
              <a:t>ερωτήσεις αυτοαξιολόγησης.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Είναι λογισμικά προσανατολισμένα στην εξατομικευμένη μάθηση ή μάλλον στην αυτοδιδασκαλία. Παράδειγμα το λογισμικό </a:t>
            </a:r>
            <a:r>
              <a:rPr lang="el-GR" dirty="0" err="1" smtClean="0"/>
              <a:t>Λογομάθεια</a:t>
            </a:r>
            <a:r>
              <a:rPr lang="el-GR" dirty="0" smtClean="0"/>
              <a:t> του Ινστιτούτου Επεξεργασίας του Λόγου.</a:t>
            </a:r>
            <a:endParaRPr lang="el-GR" dirty="0"/>
          </a:p>
        </p:txBody>
      </p:sp>
      <p:sp>
        <p:nvSpPr>
          <p:cNvPr id="7" name="6 - Ορθογώνιο">
            <a:hlinkClick r:id="rId3" action="ppaction://hlinkfile"/>
          </p:cNvPr>
          <p:cNvSpPr/>
          <p:nvPr/>
        </p:nvSpPr>
        <p:spPr>
          <a:xfrm>
            <a:off x="899592" y="3369186"/>
            <a:ext cx="76328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2) Εργαλεία γενικής χρήσης</a:t>
            </a:r>
            <a:r>
              <a:rPr lang="el-GR" dirty="0" smtClean="0"/>
              <a:t>: Εκπαιδευτικές χρήσεις των λεγομένων «γενικών εφαρμογών» (εφαρμογών γραφείου). </a:t>
            </a:r>
            <a:r>
              <a:rPr lang="el-GR" dirty="0" err="1" smtClean="0"/>
              <a:t>π.χ</a:t>
            </a:r>
            <a:r>
              <a:rPr lang="el-GR" dirty="0" smtClean="0"/>
              <a:t> </a:t>
            </a:r>
            <a:r>
              <a:rPr lang="en-GB" dirty="0" smtClean="0"/>
              <a:t>Google docs.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1763688" y="404664"/>
            <a:ext cx="5542062" cy="874837"/>
          </a:xfrm>
          <a:noFill/>
          <a:ln/>
        </p:spPr>
        <p:txBody>
          <a:bodyPr/>
          <a:lstStyle/>
          <a:p>
            <a:r>
              <a:rPr lang="el-GR" sz="2800" b="1" dirty="0" smtClean="0">
                <a:latin typeface="Tahoma" pitchFamily="34" charset="0"/>
              </a:rPr>
              <a:t>Εκπαιδευτικά λογισμικά.</a:t>
            </a:r>
            <a:endParaRPr lang="el-GR" sz="2800" b="1" dirty="0">
              <a:latin typeface="Tahoma" pitchFamily="34" charset="0"/>
            </a:endParaRPr>
          </a:p>
        </p:txBody>
      </p:sp>
      <p:sp>
        <p:nvSpPr>
          <p:cNvPr id="3" name="2 - Ορθογώνιο">
            <a:hlinkClick r:id="rId2" action="ppaction://hlinkfile"/>
          </p:cNvPr>
          <p:cNvSpPr/>
          <p:nvPr/>
        </p:nvSpPr>
        <p:spPr>
          <a:xfrm>
            <a:off x="827584" y="1124744"/>
            <a:ext cx="8064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4) Λογισμικά πρακτικής εξάσκησης. (</a:t>
            </a:r>
            <a:r>
              <a:rPr lang="en-GB" sz="2400" b="1" dirty="0" smtClean="0"/>
              <a:t>Drill &amp; practice) </a:t>
            </a:r>
            <a:endParaRPr lang="el-GR" sz="2400" b="1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Είναι τα πλέον δημοφιλή και διαδεδομένα καθώς είναι απλά.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Είναι λογισμικά προσανατολισμένα στην απόκτηση  ειδικών δεξιοτήτων, στην απομνημόνευση</a:t>
            </a:r>
            <a:r>
              <a:rPr lang="el-GR" dirty="0" smtClean="0"/>
              <a:t>. 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899592" y="2636912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5) Περιβάλλοντα διαχείρισης </a:t>
            </a:r>
            <a:r>
              <a:rPr lang="el-GR" sz="2400" b="1" dirty="0" err="1" smtClean="0"/>
              <a:t>πολυμεσικού</a:t>
            </a:r>
            <a:r>
              <a:rPr lang="el-GR" sz="2400" b="1" dirty="0" smtClean="0"/>
              <a:t> υλικού </a:t>
            </a:r>
            <a:r>
              <a:rPr lang="el-GR" dirty="0" smtClean="0"/>
              <a:t>και δημιουργίας απλών εφαρμογών παρουσίασης.</a:t>
            </a:r>
          </a:p>
          <a:p>
            <a:r>
              <a:rPr lang="el-GR" dirty="0" smtClean="0"/>
              <a:t>Στην κατηγορία αυτή εντάσσονται απλά περιβάλλοντα</a:t>
            </a:r>
          </a:p>
          <a:p>
            <a:r>
              <a:rPr lang="el-GR" dirty="0" smtClean="0"/>
              <a:t>παρουσίασης, όπως το </a:t>
            </a:r>
            <a:r>
              <a:rPr lang="el-GR" dirty="0" err="1" smtClean="0"/>
              <a:t>Impress</a:t>
            </a:r>
            <a:r>
              <a:rPr lang="el-GR" dirty="0" smtClean="0"/>
              <a:t> ή το PowerPoint.</a:t>
            </a:r>
            <a:endParaRPr lang="el-GR" dirty="0"/>
          </a:p>
        </p:txBody>
      </p:sp>
      <p:sp>
        <p:nvSpPr>
          <p:cNvPr id="8" name="7 - Ορθογώνιο">
            <a:hlinkClick r:id="rId3" action="ppaction://hlinkfile"/>
          </p:cNvPr>
          <p:cNvSpPr/>
          <p:nvPr/>
        </p:nvSpPr>
        <p:spPr>
          <a:xfrm>
            <a:off x="827584" y="4293096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6) Ανοιχτοί μικρόκοσμοι</a:t>
            </a:r>
          </a:p>
          <a:p>
            <a:r>
              <a:rPr lang="el-GR" dirty="0" smtClean="0"/>
              <a:t>Είναι τα πλέον σημαντικά εκπαιδευτικά λογισμικά. Χαρακτηριστική περίπτωση αποτελεί το Αβάκιο (</a:t>
            </a:r>
            <a:r>
              <a:rPr lang="en-US" dirty="0" smtClean="0"/>
              <a:t>http://etl.ppp.uoa.gr/_content/download/index_download.htm</a:t>
            </a:r>
            <a:r>
              <a:rPr lang="el-GR" dirty="0" smtClean="0"/>
              <a:t>). </a:t>
            </a:r>
          </a:p>
          <a:p>
            <a:r>
              <a:rPr lang="el-GR" dirty="0" smtClean="0"/>
              <a:t>Στην κατηγορία αυτή εντάσσονται μερικά γνωστά λογισμικά Δυναμικής Γεωμετρίας </a:t>
            </a:r>
            <a:r>
              <a:rPr lang="en-US" dirty="0" smtClean="0"/>
              <a:t>(</a:t>
            </a:r>
            <a:r>
              <a:rPr lang="en-US" dirty="0" err="1" smtClean="0"/>
              <a:t>Cabri</a:t>
            </a:r>
            <a:r>
              <a:rPr lang="en-US" dirty="0" smtClean="0"/>
              <a:t>, Geometer’s Sketchpad</a:t>
            </a:r>
            <a:r>
              <a:rPr lang="el-GR" dirty="0" smtClean="0"/>
              <a:t>, </a:t>
            </a:r>
            <a:r>
              <a:rPr lang="en-GB" dirty="0" err="1" smtClean="0"/>
              <a:t>Geogebra</a:t>
            </a:r>
            <a:r>
              <a:rPr lang="en-US" dirty="0" smtClean="0"/>
              <a:t>), </a:t>
            </a:r>
            <a:r>
              <a:rPr lang="el-GR" dirty="0" smtClean="0"/>
              <a:t>Άλγεβρας και Αριθμητικής</a:t>
            </a:r>
            <a:r>
              <a:rPr lang="en-GB" dirty="0" smtClean="0"/>
              <a:t>. </a:t>
            </a:r>
            <a:r>
              <a:rPr lang="el-GR" dirty="0" smtClean="0"/>
              <a:t>Λογισμικά Φυσικής (</a:t>
            </a:r>
            <a:r>
              <a:rPr lang="en-GB" dirty="0" smtClean="0"/>
              <a:t>Interactive Physics, </a:t>
            </a:r>
            <a:r>
              <a:rPr lang="en-GB" dirty="0" err="1" smtClean="0"/>
              <a:t>Modelus</a:t>
            </a:r>
            <a:r>
              <a:rPr lang="en-GB" dirty="0" smtClean="0"/>
              <a:t>)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6122" y="681955"/>
            <a:ext cx="8134350" cy="874837"/>
          </a:xfrm>
          <a:noFill/>
          <a:ln/>
        </p:spPr>
        <p:txBody>
          <a:bodyPr/>
          <a:lstStyle/>
          <a:p>
            <a:r>
              <a:rPr lang="el-GR" sz="2800" b="1" dirty="0" smtClean="0">
                <a:latin typeface="Tahoma" pitchFamily="34" charset="0"/>
              </a:rPr>
              <a:t>Τα βασικά ψηφιακά εργαλεία διδακτικής αξιοποίησης.</a:t>
            </a:r>
            <a:endParaRPr lang="el-GR" sz="2800" b="1" dirty="0">
              <a:latin typeface="Tahoma" pitchFamily="34" charset="0"/>
            </a:endParaRPr>
          </a:p>
        </p:txBody>
      </p:sp>
      <p:sp>
        <p:nvSpPr>
          <p:cNvPr id="7186" name="Text Box 18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3923928" y="4757082"/>
            <a:ext cx="13099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 dirty="0" smtClean="0"/>
              <a:t>MOODLE</a:t>
            </a:r>
            <a:endParaRPr lang="el-GR" b="1" dirty="0"/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2951386" y="1916832"/>
            <a:ext cx="31327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l-GR" sz="1800" b="1" dirty="0" smtClean="0"/>
              <a:t>ΛΟΓΙΣΜΙΚΑ ΠΑΡΟΥΣΙΑΣΗΣ</a:t>
            </a:r>
            <a:endParaRPr lang="el-GR" b="1" dirty="0"/>
          </a:p>
        </p:txBody>
      </p:sp>
      <p:sp>
        <p:nvSpPr>
          <p:cNvPr id="23" name="Text Box 18">
            <a:hlinkClick r:id="rId3" action="ppaction://hlinkfile"/>
          </p:cNvPr>
          <p:cNvSpPr txBox="1">
            <a:spLocks noChangeArrowheads="1"/>
          </p:cNvSpPr>
          <p:nvPr/>
        </p:nvSpPr>
        <p:spPr bwMode="auto">
          <a:xfrm>
            <a:off x="1475656" y="4067780"/>
            <a:ext cx="65775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l-GR" sz="1800" b="1" dirty="0" smtClean="0"/>
              <a:t>ΔΙΑΔΡΑΣΤΙΚΑ ΒΙΒΛΙΑ – ΑΠΟΘΕΤΗΡΙΑ ΨΗΦΙΑΚΟΥ ΥΛΙΚΟΥ</a:t>
            </a:r>
            <a:endParaRPr lang="el-GR" b="1" dirty="0"/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3043526" y="2627620"/>
            <a:ext cx="29686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l-GR" sz="1800" b="1" dirty="0" smtClean="0"/>
              <a:t>ΔΙΑΔΡΑΣΤΙΚΟΣ ΠΙΝΑΚΑΣ</a:t>
            </a:r>
            <a:endParaRPr lang="el-GR" b="1" dirty="0"/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1907704" y="3284984"/>
            <a:ext cx="58492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l-GR" sz="1800" b="1" dirty="0" smtClean="0"/>
              <a:t>ΕΠΕΞΕΡΓΑΣΤΕΣ ΚΕΙΜΕΝΟΥ -  ΥΠΗΡΕΣΙΕΣ ΝΕΦΟΥΣ</a:t>
            </a:r>
            <a:endParaRPr lang="el-GR" b="1" dirty="0"/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4139952" y="5517232"/>
            <a:ext cx="10054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800" b="1" dirty="0" smtClean="0"/>
              <a:t>BLOGS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" grpId="0"/>
      <p:bldP spid="21" grpId="0"/>
      <p:bldP spid="23" grpId="0"/>
      <p:bldP spid="7" grpId="0"/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58&quot;&gt;&lt;object type=&quot;3&quot; unique_id=&quot;10059&quot;&gt;&lt;property id=&quot;20148&quot; value=&quot;5&quot;/&gt;&lt;property id=&quot;20300&quot; value=&quot;Slide 1&quot;/&gt;&lt;property id=&quot;20307&quot; value=&quot;303&quot;/&gt;&lt;/object&gt;&lt;object type=&quot;3&quot; unique_id=&quot;10060&quot;&gt;&lt;property id=&quot;20148&quot; value=&quot;5&quot;/&gt;&lt;property id=&quot;20300&quot; value=&quot;Slide 2 - &amp;quot;«Εισαγωγή στους διαδραστικούς πίνακες»&amp;#x0D;&amp;#x0A; &amp;#x0D;&amp;#x0A;Κεΐσογλου Στέφανος&amp;#x0D;&amp;#x0A;Μαθηματικός Phd&amp;quot;&quot;/&gt;&lt;property id=&quot;20307&quot; value=&quot;319&quot;/&gt;&lt;/object&gt;&lt;object type=&quot;3&quot; unique_id=&quot;10061&quot;&gt;&lt;property id=&quot;20148&quot; value=&quot;5&quot;/&gt;&lt;property id=&quot;20300&quot; value=&quot;Slide 3&quot;/&gt;&lt;property id=&quot;20307&quot; value=&quot;320&quot;/&gt;&lt;/object&gt;&lt;object type=&quot;3&quot; unique_id=&quot;10062&quot;&gt;&lt;property id=&quot;20148&quot; value=&quot;5&quot;/&gt;&lt;property id=&quot;20300&quot; value=&quot;Slide 4&quot;/&gt;&lt;property id=&quot;20307&quot; value=&quot;321&quot;/&gt;&lt;/object&gt;&lt;object type=&quot;3&quot; unique_id=&quot;10063&quot;&gt;&lt;property id=&quot;20148&quot; value=&quot;5&quot;/&gt;&lt;property id=&quot;20300&quot; value=&quot;Slide 5&quot;/&gt;&lt;property id=&quot;20307&quot; value=&quot;322&quot;/&gt;&lt;/object&gt;&lt;object type=&quot;3&quot; unique_id=&quot;10064&quot;&gt;&lt;property id=&quot;20148&quot; value=&quot;5&quot;/&gt;&lt;property id=&quot;20300&quot; value=&quot;Slide 6&quot;/&gt;&lt;property id=&quot;20307&quot; value=&quot;323&quot;/&gt;&lt;/object&gt;&lt;object type=&quot;3&quot; unique_id=&quot;10065&quot;&gt;&lt;property id=&quot;20148&quot; value=&quot;5&quot;/&gt;&lt;property id=&quot;20300&quot; value=&quot;Slide 7&quot;/&gt;&lt;property id=&quot;20307&quot; value=&quot;324&quot;/&gt;&lt;/object&gt;&lt;object type=&quot;3&quot; unique_id=&quot;10066&quot;&gt;&lt;property id=&quot;20148&quot; value=&quot;5&quot;/&gt;&lt;property id=&quot;20300&quot; value=&quot;Slide 8&quot;/&gt;&lt;property id=&quot;20307&quot; value=&quot;325&quot;/&gt;&lt;/object&gt;&lt;object type=&quot;3&quot; unique_id=&quot;10087&quot;&gt;&lt;property id=&quot;20148&quot; value=&quot;5&quot;/&gt;&lt;property id=&quot;20300&quot; value=&quot;Slide 9&quot;/&gt;&lt;property id=&quot;20307&quot; value=&quot;326&quot;/&gt;&lt;/object&gt;&lt;/object&gt;&lt;object type=&quot;8&quot; unique_id=&quot;1007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5008</TotalTime>
  <Words>371</Words>
  <Application>Microsoft Office PowerPoint</Application>
  <PresentationFormat>Προβολή στην οθόνη (4:3)</PresentationFormat>
  <Paragraphs>39</Paragraphs>
  <Slides>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Default Design</vt:lpstr>
      <vt:lpstr>«Τα ψηφιακά εργαλεία στη διδακτική πράξη».   Μέρος 1ο : Βασικοί όροι και εργαλεία  Δρ. Κεΐσογλου Στέφανος Σχολικός Σύμβουλος Μαθηματικών Στέλεχος του Εργαστηρίου Εκπαιδευτικής Τεχνολογίας του Πανεπιστημίου της Αθήνας </vt:lpstr>
      <vt:lpstr>Βασικοί όροι.</vt:lpstr>
      <vt:lpstr>Εκπαιδευτικά λογισμικά.</vt:lpstr>
      <vt:lpstr>Εκπαιδευτικά λογισμικά.</vt:lpstr>
      <vt:lpstr>Τα βασικά ψηφιακά εργαλεία διδακτικής αξιοποίησης.</vt:lpstr>
    </vt:vector>
  </TitlesOfParts>
  <Company>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</dc:creator>
  <cp:lastModifiedBy>keistef</cp:lastModifiedBy>
  <cp:revision>277</cp:revision>
  <dcterms:created xsi:type="dcterms:W3CDTF">2004-10-20T08:18:23Z</dcterms:created>
  <dcterms:modified xsi:type="dcterms:W3CDTF">2016-06-08T15:44:08Z</dcterms:modified>
</cp:coreProperties>
</file>