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9" r:id="rId3"/>
    <p:sldId id="260" r:id="rId4"/>
    <p:sldId id="261" r:id="rId5"/>
    <p:sldId id="258" r:id="rId6"/>
    <p:sldId id="262" r:id="rId7"/>
    <p:sldId id="263" r:id="rId8"/>
    <p:sldId id="264" r:id="rId9"/>
    <p:sldId id="265" r:id="rId10"/>
    <p:sldId id="266" r:id="rId11"/>
    <p:sldId id="268"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8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E718C4-729A-B540-82E8-076C5425E858}"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397255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718C4-729A-B540-82E8-076C5425E858}"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300876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718C4-729A-B540-82E8-076C5425E858}"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260788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718C4-729A-B540-82E8-076C5425E858}"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291764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718C4-729A-B540-82E8-076C5425E858}"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220854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E718C4-729A-B540-82E8-076C5425E858}"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312683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E718C4-729A-B540-82E8-076C5425E858}" type="datetimeFigureOut">
              <a:rPr lang="en-US" smtClean="0"/>
              <a:t>5/24/16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358666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E718C4-729A-B540-82E8-076C5425E858}" type="datetimeFigureOut">
              <a:rPr lang="en-US" smtClean="0"/>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180985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718C4-729A-B540-82E8-076C5425E858}" type="datetimeFigureOut">
              <a:rPr lang="en-US" smtClean="0"/>
              <a:t>5/24/16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156984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718C4-729A-B540-82E8-076C5425E858}"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74262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718C4-729A-B540-82E8-076C5425E858}"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FA686-E768-174A-9DC0-0F4411DFBC24}" type="slidenum">
              <a:rPr lang="en-US" smtClean="0"/>
              <a:t>‹#›</a:t>
            </a:fld>
            <a:endParaRPr lang="en-US"/>
          </a:p>
        </p:txBody>
      </p:sp>
    </p:spTree>
    <p:extLst>
      <p:ext uri="{BB962C8B-B14F-4D97-AF65-F5344CB8AC3E}">
        <p14:creationId xmlns:p14="http://schemas.microsoft.com/office/powerpoint/2010/main" val="61302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718C4-729A-B540-82E8-076C5425E858}" type="datetimeFigureOut">
              <a:rPr lang="en-US" smtClean="0"/>
              <a:t>5/24/16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FA686-E768-174A-9DC0-0F4411DFBC24}" type="slidenum">
              <a:rPr lang="en-US" smtClean="0"/>
              <a:t>‹#›</a:t>
            </a:fld>
            <a:endParaRPr lang="en-US"/>
          </a:p>
        </p:txBody>
      </p:sp>
    </p:spTree>
    <p:extLst>
      <p:ext uri="{BB962C8B-B14F-4D97-AF65-F5344CB8AC3E}">
        <p14:creationId xmlns:p14="http://schemas.microsoft.com/office/powerpoint/2010/main" val="13591384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ursera.org" TargetMode="Externa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dx.org" TargetMode="Externa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Ψηφιακές τεχνολογίες στην εκπαίδευση</a:t>
            </a:r>
            <a:endParaRPr lang="en-US" dirty="0"/>
          </a:p>
        </p:txBody>
      </p:sp>
      <p:sp>
        <p:nvSpPr>
          <p:cNvPr id="3" name="Subtitle 2"/>
          <p:cNvSpPr>
            <a:spLocks noGrp="1"/>
          </p:cNvSpPr>
          <p:nvPr>
            <p:ph type="subTitle" idx="1"/>
          </p:nvPr>
        </p:nvSpPr>
        <p:spPr/>
        <p:txBody>
          <a:bodyPr/>
          <a:lstStyle/>
          <a:p>
            <a:r>
              <a:rPr lang="el-GR" dirty="0" err="1" smtClean="0"/>
              <a:t>Δρ</a:t>
            </a:r>
            <a:r>
              <a:rPr lang="el-GR" dirty="0" smtClean="0"/>
              <a:t>. Νικολ</a:t>
            </a:r>
            <a:r>
              <a:rPr lang="el-GR" dirty="0" smtClean="0"/>
              <a:t>έτα </a:t>
            </a:r>
            <a:r>
              <a:rPr lang="el-GR" dirty="0" err="1" smtClean="0"/>
              <a:t>Γιαννούτσου</a:t>
            </a:r>
            <a:endParaRPr lang="el-GR" dirty="0" smtClean="0"/>
          </a:p>
          <a:p>
            <a:r>
              <a:rPr lang="el-GR" dirty="0" smtClean="0"/>
              <a:t>Εργαστήριο Εκπαιδευτικής Τεχνολογίας</a:t>
            </a:r>
          </a:p>
        </p:txBody>
      </p:sp>
    </p:spTree>
    <p:extLst>
      <p:ext uri="{BB962C8B-B14F-4D97-AF65-F5344CB8AC3E}">
        <p14:creationId xmlns:p14="http://schemas.microsoft.com/office/powerpoint/2010/main" val="26980588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han_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800"/>
            <a:ext cx="9144000" cy="5719735"/>
          </a:xfrm>
          <a:prstGeom prst="rect">
            <a:avLst/>
          </a:prstGeom>
        </p:spPr>
      </p:pic>
    </p:spTree>
    <p:extLst>
      <p:ext uri="{BB962C8B-B14F-4D97-AF65-F5344CB8AC3E}">
        <p14:creationId xmlns:p14="http://schemas.microsoft.com/office/powerpoint/2010/main" val="2206735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Φωτόδεντρο.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441477"/>
          </a:xfrm>
          <a:prstGeom prst="rect">
            <a:avLst/>
          </a:prstGeom>
        </p:spPr>
      </p:pic>
    </p:spTree>
    <p:extLst>
      <p:ext uri="{BB962C8B-B14F-4D97-AF65-F5344CB8AC3E}">
        <p14:creationId xmlns:p14="http://schemas.microsoft.com/office/powerpoint/2010/main" val="42415515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Flipped classroom</a:t>
            </a:r>
            <a:endParaRPr lang="en-US" dirty="0"/>
          </a:p>
        </p:txBody>
      </p:sp>
      <p:sp>
        <p:nvSpPr>
          <p:cNvPr id="3" name="Content Placeholder 2"/>
          <p:cNvSpPr>
            <a:spLocks noGrp="1"/>
          </p:cNvSpPr>
          <p:nvPr>
            <p:ph idx="1"/>
          </p:nvPr>
        </p:nvSpPr>
        <p:spPr/>
        <p:txBody>
          <a:bodyPr/>
          <a:lstStyle/>
          <a:p>
            <a:r>
              <a:rPr lang="el-GR" dirty="0" smtClean="0"/>
              <a:t>Παράδοση του περιεχομένου με τη μορφή μικρών βίντεο στο σπίτι</a:t>
            </a:r>
          </a:p>
          <a:p>
            <a:r>
              <a:rPr lang="el-GR" dirty="0" smtClean="0"/>
              <a:t>Μεταφέρει τις ασκήσεις (</a:t>
            </a:r>
            <a:r>
              <a:rPr lang="en-US" dirty="0" smtClean="0"/>
              <a:t>homework)</a:t>
            </a:r>
            <a:r>
              <a:rPr lang="el-GR" dirty="0" smtClean="0"/>
              <a:t> στην τάξη</a:t>
            </a:r>
          </a:p>
          <a:p>
            <a:endParaRPr lang="el-GR" dirty="0"/>
          </a:p>
          <a:p>
            <a:pPr marL="0" indent="0">
              <a:buNone/>
            </a:pPr>
            <a:r>
              <a:rPr lang="el-GR" dirty="0" smtClean="0"/>
              <a:t>Η βασική ιδέα: </a:t>
            </a:r>
            <a:r>
              <a:rPr lang="en-US" i="1" dirty="0"/>
              <a:t>Online instruction at home frees class time for learning</a:t>
            </a:r>
            <a:endParaRPr lang="en-US" dirty="0"/>
          </a:p>
        </p:txBody>
      </p:sp>
    </p:spTree>
    <p:extLst>
      <p:ext uri="{BB962C8B-B14F-4D97-AF65-F5344CB8AC3E}">
        <p14:creationId xmlns:p14="http://schemas.microsoft.com/office/powerpoint/2010/main" val="6140120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&amp; Data analytics</a:t>
            </a:r>
            <a:endParaRPr lang="en-US" dirty="0"/>
          </a:p>
        </p:txBody>
      </p:sp>
      <p:sp>
        <p:nvSpPr>
          <p:cNvPr id="3" name="Content Placeholder 2"/>
          <p:cNvSpPr>
            <a:spLocks noGrp="1"/>
          </p:cNvSpPr>
          <p:nvPr>
            <p:ph idx="1"/>
          </p:nvPr>
        </p:nvSpPr>
        <p:spPr/>
        <p:txBody>
          <a:bodyPr/>
          <a:lstStyle/>
          <a:p>
            <a:r>
              <a:rPr lang="el-GR" dirty="0" smtClean="0"/>
              <a:t>Καταγράφονται δεδομένα από τη δραστηριότητα των χρηστών</a:t>
            </a:r>
          </a:p>
          <a:p>
            <a:r>
              <a:rPr lang="el-GR" dirty="0" smtClean="0"/>
              <a:t>Κατηγοριοποίηση της απόδοσης του χρήστη</a:t>
            </a:r>
          </a:p>
          <a:p>
            <a:r>
              <a:rPr lang="el-GR" dirty="0" smtClean="0"/>
              <a:t>Προτείνονται εξατομικευμένες δραστηριότητες – δημιουργούνται μαθησιακά μονοπάτια.</a:t>
            </a:r>
          </a:p>
          <a:p>
            <a:r>
              <a:rPr lang="el-GR" dirty="0" smtClean="0"/>
              <a:t>Χρήση βιομετρικών δεδομένων</a:t>
            </a:r>
          </a:p>
        </p:txBody>
      </p:sp>
    </p:spTree>
    <p:extLst>
      <p:ext uri="{BB962C8B-B14F-4D97-AF65-F5344CB8AC3E}">
        <p14:creationId xmlns:p14="http://schemas.microsoft.com/office/powerpoint/2010/main" val="6222251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a:t>
            </a:r>
            <a:r>
              <a:rPr lang="el-GR" dirty="0" smtClean="0"/>
              <a:t>και επίδραση στη γνώση</a:t>
            </a:r>
            <a:endParaRPr lang="en-US" dirty="0"/>
          </a:p>
        </p:txBody>
      </p:sp>
      <p:sp>
        <p:nvSpPr>
          <p:cNvPr id="3" name="Content Placeholder 2"/>
          <p:cNvSpPr>
            <a:spLocks noGrp="1"/>
          </p:cNvSpPr>
          <p:nvPr>
            <p:ph idx="1"/>
          </p:nvPr>
        </p:nvSpPr>
        <p:spPr/>
        <p:txBody>
          <a:bodyPr>
            <a:normAutofit/>
          </a:bodyPr>
          <a:lstStyle/>
          <a:p>
            <a:r>
              <a:rPr lang="el-GR" dirty="0" smtClean="0"/>
              <a:t>Αυτοματοποιημένη αξιολόγηση</a:t>
            </a:r>
          </a:p>
          <a:p>
            <a:r>
              <a:rPr lang="el-GR" dirty="0" smtClean="0"/>
              <a:t>Αξιολόγηση από τους συμμαθητές (</a:t>
            </a:r>
            <a:r>
              <a:rPr lang="en-US" dirty="0" smtClean="0"/>
              <a:t>peer review)</a:t>
            </a:r>
          </a:p>
          <a:p>
            <a:r>
              <a:rPr lang="el-GR" dirty="0" smtClean="0"/>
              <a:t>Μάθηση: όχι μόνο παρακολούθηση του βίντεο αλλά και αλληλεπίδραση με άλλους μαθητές στο πλαίσιο συζήτησης και συνεργασίας</a:t>
            </a:r>
          </a:p>
          <a:p>
            <a:r>
              <a:rPr lang="el-GR" dirty="0" smtClean="0"/>
              <a:t>Εκδημοκρατισμός της γνώσης</a:t>
            </a:r>
          </a:p>
        </p:txBody>
      </p:sp>
    </p:spTree>
    <p:extLst>
      <p:ext uri="{BB962C8B-B14F-4D97-AF65-F5344CB8AC3E}">
        <p14:creationId xmlns:p14="http://schemas.microsoft.com/office/powerpoint/2010/main" val="31577174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Ηλεκτρονική μάθηση (</a:t>
            </a:r>
            <a:r>
              <a:rPr lang="en-US" dirty="0" smtClean="0"/>
              <a:t>e-learning)</a:t>
            </a:r>
            <a:endParaRPr lang="en-US" dirty="0"/>
          </a:p>
        </p:txBody>
      </p:sp>
      <p:sp>
        <p:nvSpPr>
          <p:cNvPr id="3" name="Content Placeholder 2"/>
          <p:cNvSpPr>
            <a:spLocks noGrp="1"/>
          </p:cNvSpPr>
          <p:nvPr>
            <p:ph idx="1"/>
          </p:nvPr>
        </p:nvSpPr>
        <p:spPr/>
        <p:txBody>
          <a:bodyPr>
            <a:normAutofit lnSpcReduction="10000"/>
          </a:bodyPr>
          <a:lstStyle/>
          <a:p>
            <a:r>
              <a:rPr lang="el-GR" dirty="0" smtClean="0"/>
              <a:t>Ομοιότητες με τα </a:t>
            </a:r>
            <a:r>
              <a:rPr lang="en-US" dirty="0" err="1" smtClean="0"/>
              <a:t>Moocs</a:t>
            </a:r>
            <a:r>
              <a:rPr lang="el-GR" dirty="0" smtClean="0"/>
              <a:t> αλλά παρακολουθούν μικρές ομάδες ατόμων</a:t>
            </a:r>
          </a:p>
          <a:p>
            <a:r>
              <a:rPr lang="el-GR" dirty="0" smtClean="0"/>
              <a:t>Οι φοιτητές αλληλεπιδρούν όλοι με τον διδάσκοντα</a:t>
            </a:r>
          </a:p>
          <a:p>
            <a:r>
              <a:rPr lang="el-GR" dirty="0" smtClean="0"/>
              <a:t>Έχουν συγκεκριμένες εργασίες που πρέπει να παραδώσουν</a:t>
            </a:r>
          </a:p>
          <a:p>
            <a:r>
              <a:rPr lang="el-GR" dirty="0" smtClean="0"/>
              <a:t>Στο τέλος παίρνουν μία βεβαίωση που αντιστοιχεί σε συγκεκριμένες διδακτικές μονάδες- εργασιακά δικαιώματα</a:t>
            </a:r>
            <a:endParaRPr lang="en-US" dirty="0"/>
          </a:p>
        </p:txBody>
      </p:sp>
    </p:spTree>
    <p:extLst>
      <p:ext uri="{BB962C8B-B14F-4D97-AF65-F5344CB8AC3E}">
        <p14:creationId xmlns:p14="http://schemas.microsoft.com/office/powerpoint/2010/main" val="34461097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Μεικτή μάθηση (</a:t>
            </a:r>
            <a:r>
              <a:rPr lang="en-US" dirty="0" smtClean="0"/>
              <a:t>Blended learning)</a:t>
            </a:r>
            <a:endParaRPr lang="en-US" dirty="0"/>
          </a:p>
        </p:txBody>
      </p:sp>
      <p:sp>
        <p:nvSpPr>
          <p:cNvPr id="3" name="Content Placeholder 2"/>
          <p:cNvSpPr>
            <a:spLocks noGrp="1"/>
          </p:cNvSpPr>
          <p:nvPr>
            <p:ph idx="1"/>
          </p:nvPr>
        </p:nvSpPr>
        <p:spPr/>
        <p:txBody>
          <a:bodyPr/>
          <a:lstStyle/>
          <a:p>
            <a:r>
              <a:rPr lang="el-GR" dirty="0" smtClean="0"/>
              <a:t>Συνδυάζει στοιχεία της ηλεκτρονικής μάθησης (παροχή του υλικού ηλεκτρονικά) με την διαπροσωπική επαφή και επικοινωνία</a:t>
            </a:r>
          </a:p>
          <a:p>
            <a:r>
              <a:rPr lang="el-GR" dirty="0" err="1" smtClean="0"/>
              <a:t>Π.χ</a:t>
            </a:r>
            <a:r>
              <a:rPr lang="el-GR" dirty="0" smtClean="0"/>
              <a:t>. Οι μαθητές επικοινωνούν μεταξύ τους και με το διδάσκοντα και ηλεκτρονικά από το ένα μάθημα στο άλλο για να κάνουν μία εργασία ή μία άσκηση</a:t>
            </a:r>
          </a:p>
        </p:txBody>
      </p:sp>
    </p:spTree>
    <p:extLst>
      <p:ext uri="{BB962C8B-B14F-4D97-AF65-F5344CB8AC3E}">
        <p14:creationId xmlns:p14="http://schemas.microsoft.com/office/powerpoint/2010/main" val="26492611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Γνωστά εργαλεία</a:t>
            </a:r>
            <a:endParaRPr lang="en-US" dirty="0"/>
          </a:p>
        </p:txBody>
      </p:sp>
      <p:sp>
        <p:nvSpPr>
          <p:cNvPr id="3" name="Content Placeholder 2"/>
          <p:cNvSpPr>
            <a:spLocks noGrp="1"/>
          </p:cNvSpPr>
          <p:nvPr>
            <p:ph idx="1"/>
          </p:nvPr>
        </p:nvSpPr>
        <p:spPr/>
        <p:txBody>
          <a:bodyPr/>
          <a:lstStyle/>
          <a:p>
            <a:r>
              <a:rPr lang="en-US" dirty="0" smtClean="0"/>
              <a:t>Moodle - </a:t>
            </a:r>
            <a:r>
              <a:rPr lang="en-US" dirty="0" err="1" smtClean="0"/>
              <a:t>eclass</a:t>
            </a:r>
            <a:endParaRPr lang="en-US" dirty="0" smtClean="0"/>
          </a:p>
          <a:p>
            <a:r>
              <a:rPr lang="en-US" dirty="0" smtClean="0"/>
              <a:t>E-class</a:t>
            </a:r>
            <a:endParaRPr lang="en-US" dirty="0"/>
          </a:p>
        </p:txBody>
      </p:sp>
      <p:pic>
        <p:nvPicPr>
          <p:cNvPr id="4" name="Picture 3" descr="e-cl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5286"/>
            <a:ext cx="9144000" cy="4822060"/>
          </a:xfrm>
          <a:prstGeom prst="rect">
            <a:avLst/>
          </a:prstGeom>
        </p:spPr>
      </p:pic>
    </p:spTree>
    <p:extLst>
      <p:ext uri="{BB962C8B-B14F-4D97-AF65-F5344CB8AC3E}">
        <p14:creationId xmlns:p14="http://schemas.microsoft.com/office/powerpoint/2010/main" val="2470437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 ρόλος της τεχνολογίας στη μάθηση 1</a:t>
            </a:r>
            <a:endParaRPr lang="en-US" dirty="0"/>
          </a:p>
        </p:txBody>
      </p:sp>
      <p:sp>
        <p:nvSpPr>
          <p:cNvPr id="3" name="Content Placeholder 2"/>
          <p:cNvSpPr>
            <a:spLocks noGrp="1"/>
          </p:cNvSpPr>
          <p:nvPr>
            <p:ph idx="1"/>
          </p:nvPr>
        </p:nvSpPr>
        <p:spPr/>
        <p:txBody>
          <a:bodyPr>
            <a:normAutofit fontScale="85000" lnSpcReduction="10000"/>
          </a:bodyPr>
          <a:lstStyle/>
          <a:p>
            <a:pPr indent="0">
              <a:lnSpc>
                <a:spcPts val="3000"/>
              </a:lnSpc>
              <a:spcBef>
                <a:spcPct val="0"/>
              </a:spcBef>
              <a:buNone/>
            </a:pPr>
            <a:r>
              <a:rPr lang="el-GR" i="1" dirty="0" smtClean="0"/>
              <a:t>Το βασικό ζήτημα που αφορά στην υπολογιστικά υποστηριζόμενη διδασκαλία και στην εκπαιδευτική τεχνολογία γενικά, είναι ότι το κέρδος από τη χρήση τους σε σχέση με άλλες μορφές διδασκαλίας – για παράδειγμα μικρότερες τάξεις, </a:t>
            </a:r>
            <a:r>
              <a:rPr lang="el-GR" i="1" dirty="0" err="1" smtClean="0"/>
              <a:t>αυτορρύθμιση</a:t>
            </a:r>
            <a:r>
              <a:rPr lang="el-GR" i="1" dirty="0" smtClean="0"/>
              <a:t> στη μάθηση, συνδιδασκαλίες, ομαδική – συνεργατική μάθηση, καινοτόμες δραστηριότητες και υποστήριξη των μαθητών μέσα στην τάξη – δεν έχει αποδειχθεί </a:t>
            </a:r>
            <a:endParaRPr lang="en-US" i="1" dirty="0" smtClean="0"/>
          </a:p>
          <a:p>
            <a:pPr indent="0">
              <a:lnSpc>
                <a:spcPts val="3000"/>
              </a:lnSpc>
              <a:spcBef>
                <a:spcPct val="0"/>
              </a:spcBef>
              <a:buNone/>
            </a:pPr>
            <a:r>
              <a:rPr lang="en-US" i="1" dirty="0" smtClean="0"/>
              <a:t>—U.S. National Science Board, Science &amp; Engineering Indicators — 1998. </a:t>
            </a:r>
            <a:r>
              <a:rPr lang="el-GR" i="1" dirty="0" smtClean="0"/>
              <a:t>(αναφορά σε Alliance for Childhood 2000, </a:t>
            </a:r>
            <a:r>
              <a:rPr lang="el-GR" i="1" dirty="0" err="1" smtClean="0"/>
              <a:t>σελ</a:t>
            </a:r>
            <a:r>
              <a:rPr lang="el-GR" i="1" dirty="0" smtClean="0"/>
              <a:t>. 95)</a:t>
            </a:r>
            <a:endParaRPr lang="en-US" i="1" dirty="0" smtClean="0"/>
          </a:p>
          <a:p>
            <a:endParaRPr lang="en-US" dirty="0"/>
          </a:p>
        </p:txBody>
      </p:sp>
    </p:spTree>
    <p:extLst>
      <p:ext uri="{BB962C8B-B14F-4D97-AF65-F5344CB8AC3E}">
        <p14:creationId xmlns:p14="http://schemas.microsoft.com/office/powerpoint/2010/main" val="18552780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Τεχνολογία και μάθηση 2</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l-GR" dirty="0" smtClean="0"/>
              <a:t>Τοποθετώντας την τεχνολογία στο προϋπάρχον πλαίσιο </a:t>
            </a:r>
          </a:p>
          <a:p>
            <a:pPr>
              <a:buNone/>
            </a:pPr>
            <a:r>
              <a:rPr lang="el-GR" i="1" dirty="0" smtClean="0"/>
              <a:t>... Είναι σαν να τοποθετεί κανείς τη μηχανή ενός αεροπλάνου σε ένα παλιομοδίτικο κάρο για να δει αν αυτό θα βοηθήσει τα άλογα. Το πιθανότερο είναι ότι θα τρομάξει τα άλογα και θα διαλύσει το κάρο αποδεικνύοντας ότι η αεροδυναμική τεχνολογία είναι μάλλον επιβλαβής για την ανάπτυξη των μεταφορών. (</a:t>
            </a:r>
            <a:r>
              <a:rPr lang="en-US" i="1" dirty="0" err="1" smtClean="0"/>
              <a:t>Papert</a:t>
            </a:r>
            <a:r>
              <a:rPr lang="en-US" i="1" dirty="0" smtClean="0"/>
              <a:t> 1980, </a:t>
            </a:r>
            <a:r>
              <a:rPr lang="el-GR" i="1" dirty="0" err="1" smtClean="0"/>
              <a:t>σελ</a:t>
            </a:r>
            <a:r>
              <a:rPr lang="el-GR" i="1" dirty="0" smtClean="0"/>
              <a:t>. 29)</a:t>
            </a:r>
            <a:endParaRPr lang="el-GR" dirty="0" smtClean="0"/>
          </a:p>
        </p:txBody>
      </p:sp>
    </p:spTree>
    <p:extLst>
      <p:ext uri="{BB962C8B-B14F-4D97-AF65-F5344CB8AC3E}">
        <p14:creationId xmlns:p14="http://schemas.microsoft.com/office/powerpoint/2010/main" val="7869200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Τεχνολογία και μάθηση</a:t>
            </a:r>
            <a:endParaRPr lang="en-US" dirty="0"/>
          </a:p>
        </p:txBody>
      </p:sp>
      <p:sp>
        <p:nvSpPr>
          <p:cNvPr id="3" name="Content Placeholder 2"/>
          <p:cNvSpPr>
            <a:spLocks noGrp="1"/>
          </p:cNvSpPr>
          <p:nvPr>
            <p:ph idx="1"/>
          </p:nvPr>
        </p:nvSpPr>
        <p:spPr/>
        <p:txBody>
          <a:bodyPr>
            <a:normAutofit fontScale="92500" lnSpcReduction="10000"/>
          </a:bodyPr>
          <a:lstStyle/>
          <a:p>
            <a:r>
              <a:rPr lang="el-GR" i="1" dirty="0" smtClean="0"/>
              <a:t>Ο ρόλος των υπολογιστικών εργαλείων δεν είναι να προσφέρουν το ίδιο περιεχόμενο κάτω από διαφορετικό ένδυμα. Αντίθετα εκείνο που έχει σημασία είναι να επιχειρηθεί μία επαναπροσέγγιση της γνώσης μέσα από την τεχνολογία, προσφέροντας ουσιαστικά τα μέσα για νέους τρόπους σκέψης πάνω στις έννοιες μίας επιστημονικής περιοχής και επιτρέποντας στους μαθητές να διερευνήσουν έννοιες που δεν ήταν προσβάσιμες πριν. (</a:t>
            </a:r>
            <a:r>
              <a:rPr lang="el-GR" i="1" dirty="0" err="1" smtClean="0"/>
              <a:t>Resnick</a:t>
            </a:r>
            <a:r>
              <a:rPr lang="el-GR" i="1" dirty="0" smtClean="0"/>
              <a:t> 1996 </a:t>
            </a:r>
            <a:r>
              <a:rPr lang="el-GR" i="1" dirty="0" err="1" smtClean="0"/>
              <a:t>σελ</a:t>
            </a:r>
            <a:r>
              <a:rPr lang="el-GR" i="1" dirty="0" smtClean="0"/>
              <a:t>. 255)</a:t>
            </a:r>
            <a:endParaRPr lang="en-US" i="1" dirty="0" smtClean="0"/>
          </a:p>
          <a:p>
            <a:endParaRPr lang="en-US" dirty="0"/>
          </a:p>
        </p:txBody>
      </p:sp>
    </p:spTree>
    <p:extLst>
      <p:ext uri="{BB962C8B-B14F-4D97-AF65-F5344CB8AC3E}">
        <p14:creationId xmlns:p14="http://schemas.microsoft.com/office/powerpoint/2010/main" val="6612315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a:t>
            </a:r>
            <a:endParaRPr lang="en-US" dirty="0"/>
          </a:p>
        </p:txBody>
      </p:sp>
      <p:sp>
        <p:nvSpPr>
          <p:cNvPr id="3" name="Content Placeholder 2"/>
          <p:cNvSpPr>
            <a:spLocks noGrp="1"/>
          </p:cNvSpPr>
          <p:nvPr>
            <p:ph idx="1"/>
          </p:nvPr>
        </p:nvSpPr>
        <p:spPr/>
        <p:txBody>
          <a:bodyPr/>
          <a:lstStyle/>
          <a:p>
            <a:r>
              <a:rPr lang="en-US" dirty="0" smtClean="0"/>
              <a:t>Massive online open courses</a:t>
            </a:r>
            <a:endParaRPr lang="el-GR" dirty="0" smtClean="0"/>
          </a:p>
          <a:p>
            <a:r>
              <a:rPr lang="el-GR" dirty="0" smtClean="0"/>
              <a:t>Συμμετοχή χιλιάδων μαθητών από όλον τον κόσμο</a:t>
            </a:r>
          </a:p>
          <a:p>
            <a:r>
              <a:rPr lang="el-GR" dirty="0" smtClean="0"/>
              <a:t>Οργανώνεται σε παράδοση ( βίντεο ) ασκήσεις και συζητήσεις</a:t>
            </a:r>
          </a:p>
          <a:p>
            <a:r>
              <a:rPr lang="el-GR" dirty="0" smtClean="0"/>
              <a:t>Αξιολόγηση (;)</a:t>
            </a:r>
            <a:endParaRPr lang="en-US" dirty="0"/>
          </a:p>
        </p:txBody>
      </p:sp>
    </p:spTree>
    <p:extLst>
      <p:ext uri="{BB962C8B-B14F-4D97-AF65-F5344CB8AC3E}">
        <p14:creationId xmlns:p14="http://schemas.microsoft.com/office/powerpoint/2010/main" val="3682918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Coursera</a:t>
            </a:r>
            <a:r>
              <a:rPr lang="en-US" dirty="0" smtClean="0"/>
              <a:t> </a:t>
            </a:r>
            <a:r>
              <a:rPr lang="en-US" dirty="0" smtClean="0">
                <a:hlinkClick r:id="rId2"/>
              </a:rPr>
              <a:t>https://www.coursera.org</a:t>
            </a:r>
            <a:r>
              <a:rPr lang="en-US" dirty="0" smtClean="0"/>
              <a:t> </a:t>
            </a:r>
            <a:endParaRPr lang="en-US" dirty="0"/>
          </a:p>
        </p:txBody>
      </p:sp>
      <p:pic>
        <p:nvPicPr>
          <p:cNvPr id="4" name="Content Placeholder 3" descr="Coursera_-_Free_Online_Courses_From_Top_Universities___Coursera.png"/>
          <p:cNvPicPr>
            <a:picLocks noGrp="1" noChangeAspect="1"/>
          </p:cNvPicPr>
          <p:nvPr>
            <p:ph idx="1"/>
          </p:nvPr>
        </p:nvPicPr>
        <p:blipFill>
          <a:blip r:embed="rId3">
            <a:extLst>
              <a:ext uri="{28A0092B-C50C-407E-A947-70E740481C1C}">
                <a14:useLocalDpi xmlns:a14="http://schemas.microsoft.com/office/drawing/2010/main" val="0"/>
              </a:ext>
            </a:extLst>
          </a:blip>
          <a:srcRect t="3456" b="3456"/>
          <a:stretch>
            <a:fillRect/>
          </a:stretch>
        </p:blipFill>
        <p:spPr/>
      </p:pic>
    </p:spTree>
    <p:extLst>
      <p:ext uri="{BB962C8B-B14F-4D97-AF65-F5344CB8AC3E}">
        <p14:creationId xmlns:p14="http://schemas.microsoft.com/office/powerpoint/2010/main" val="28093370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Edx</a:t>
            </a:r>
            <a:r>
              <a:rPr lang="en-US" dirty="0" smtClean="0"/>
              <a:t> </a:t>
            </a:r>
            <a:r>
              <a:rPr lang="en-US" dirty="0" smtClean="0">
                <a:hlinkClick r:id="rId2"/>
              </a:rPr>
              <a:t>https://www.edx.org</a:t>
            </a:r>
            <a:r>
              <a:rPr lang="en-US" dirty="0" smtClean="0"/>
              <a:t> </a:t>
            </a:r>
            <a:endParaRPr lang="en-US" dirty="0"/>
          </a:p>
        </p:txBody>
      </p:sp>
      <p:pic>
        <p:nvPicPr>
          <p:cNvPr id="4" name="Content Placeholder 3" descr="edx.png"/>
          <p:cNvPicPr>
            <a:picLocks noGrp="1" noChangeAspect="1"/>
          </p:cNvPicPr>
          <p:nvPr>
            <p:ph idx="1"/>
          </p:nvPr>
        </p:nvPicPr>
        <p:blipFill>
          <a:blip r:embed="rId3">
            <a:extLst>
              <a:ext uri="{28A0092B-C50C-407E-A947-70E740481C1C}">
                <a14:useLocalDpi xmlns:a14="http://schemas.microsoft.com/office/drawing/2010/main" val="0"/>
              </a:ext>
            </a:extLst>
          </a:blip>
          <a:srcRect t="3323" b="3323"/>
          <a:stretch>
            <a:fillRect/>
          </a:stretch>
        </p:blipFill>
        <p:spPr/>
      </p:pic>
    </p:spTree>
    <p:extLst>
      <p:ext uri="{BB962C8B-B14F-4D97-AF65-F5344CB8AC3E}">
        <p14:creationId xmlns:p14="http://schemas.microsoft.com/office/powerpoint/2010/main" val="9035406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certificates and courses</a:t>
            </a:r>
            <a:endParaRPr lang="en-US" dirty="0"/>
          </a:p>
        </p:txBody>
      </p:sp>
      <p:pic>
        <p:nvPicPr>
          <p:cNvPr id="5" name="Picture 4" descr="EdX-types of Cour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3642732"/>
          </a:xfrm>
          <a:prstGeom prst="rect">
            <a:avLst/>
          </a:prstGeom>
        </p:spPr>
      </p:pic>
    </p:spTree>
    <p:extLst>
      <p:ext uri="{BB962C8B-B14F-4D97-AF65-F5344CB8AC3E}">
        <p14:creationId xmlns:p14="http://schemas.microsoft.com/office/powerpoint/2010/main" val="38345234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Khan academy</a:t>
            </a:r>
            <a:endParaRPr lang="en-US" dirty="0"/>
          </a:p>
        </p:txBody>
      </p:sp>
      <p:pic>
        <p:nvPicPr>
          <p:cNvPr id="4" name="Picture 3" descr="Khan_academ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417638"/>
            <a:ext cx="9144000" cy="5766564"/>
          </a:xfrm>
          <a:prstGeom prst="rect">
            <a:avLst/>
          </a:prstGeom>
        </p:spPr>
      </p:pic>
    </p:spTree>
    <p:extLst>
      <p:ext uri="{BB962C8B-B14F-4D97-AF65-F5344CB8AC3E}">
        <p14:creationId xmlns:p14="http://schemas.microsoft.com/office/powerpoint/2010/main" val="9021468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488</Words>
  <Application>Microsoft Macintosh PowerPoint</Application>
  <PresentationFormat>On-screen Show (4:3)</PresentationFormat>
  <Paragraphs>46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Ψηφιακές τεχνολογίες στην εκπαίδευση</vt:lpstr>
      <vt:lpstr>Ο ρόλος της τεχνολογίας στη μάθηση 1</vt:lpstr>
      <vt:lpstr>Τεχνολογία και μάθηση 2</vt:lpstr>
      <vt:lpstr>Τεχνολογία και μάθηση</vt:lpstr>
      <vt:lpstr>MOOCs  </vt:lpstr>
      <vt:lpstr>Coursera https://www.coursera.org </vt:lpstr>
      <vt:lpstr>Edx https://www.edx.org </vt:lpstr>
      <vt:lpstr>Types of certificates and courses</vt:lpstr>
      <vt:lpstr>Khan academy</vt:lpstr>
      <vt:lpstr>PowerPoint Presentation</vt:lpstr>
      <vt:lpstr>PowerPoint Presentation</vt:lpstr>
      <vt:lpstr>Flipped classroom</vt:lpstr>
      <vt:lpstr>Big Data &amp; Data analytics</vt:lpstr>
      <vt:lpstr>MOOCs και επίδραση στη γνώση</vt:lpstr>
      <vt:lpstr>Ηλεκτρονική μάθηση (e-learning)</vt:lpstr>
      <vt:lpstr>Μεικτή μάθηση (Blended learning)</vt:lpstr>
      <vt:lpstr>Γνωστά εργαλεία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Ψηφιακές τεχνολογίες στην εκπαίδευση</dc:title>
  <dc:creator>Nikoleta</dc:creator>
  <cp:lastModifiedBy>Nikoleta</cp:lastModifiedBy>
  <cp:revision>16</cp:revision>
  <dcterms:created xsi:type="dcterms:W3CDTF">2016-05-24T10:07:12Z</dcterms:created>
  <dcterms:modified xsi:type="dcterms:W3CDTF">2016-05-24T12:38:58Z</dcterms:modified>
</cp:coreProperties>
</file>