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3" r:id="rId4"/>
    <p:sldId id="262" r:id="rId5"/>
    <p:sldId id="264" r:id="rId6"/>
    <p:sldId id="265" r:id="rId7"/>
    <p:sldId id="257" r:id="rId8"/>
    <p:sldId id="258" r:id="rId9"/>
    <p:sldId id="259" r:id="rId10"/>
    <p:sldId id="266" r:id="rId11"/>
    <p:sldId id="267" r:id="rId12"/>
    <p:sldId id="268" r:id="rId13"/>
    <p:sldId id="260" r:id="rId14"/>
    <p:sldId id="269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D98ABD-F064-47A5-8FBC-4ACAABC4684C}" type="datetimeFigureOut">
              <a:rPr lang="el-GR" smtClean="0"/>
              <a:pPr/>
              <a:t>5/31/16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5945F0-A23E-414A-B195-BA18A3DE374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Συνεργασία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 εργαλείων συνεργατικής μάθησης 1</a:t>
            </a:r>
            <a:endParaRPr lang="el-GR" dirty="0"/>
          </a:p>
        </p:txBody>
      </p:sp>
      <p:pic>
        <p:nvPicPr>
          <p:cNvPr id="4" name="Content Placeholder 3" descr="Monitoring_LASAD2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844824"/>
            <a:ext cx="5976664" cy="2880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4797152"/>
            <a:ext cx="75891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Πλαίσιο Χρήσης: </a:t>
            </a:r>
            <a:r>
              <a:rPr lang="el-GR" dirty="0" err="1" smtClean="0"/>
              <a:t>δι</a:t>
            </a:r>
            <a:r>
              <a:rPr lang="el-GR" dirty="0" smtClean="0"/>
              <a:t>-ομαδική συνεργασία γύρω από το ίδιο θέμα</a:t>
            </a:r>
          </a:p>
          <a:p>
            <a:r>
              <a:rPr lang="el-GR" dirty="0" smtClean="0"/>
              <a:t>Ανταλλαγή απόψεων γύρω από ένα πρόβλημα που είναι δύσκολο και ανοιχτό </a:t>
            </a:r>
          </a:p>
          <a:p>
            <a:r>
              <a:rPr lang="el-GR" dirty="0" smtClean="0"/>
              <a:t>Ενδιάμεσα στάδια προς τη λύση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518304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Παράδειγμα εργαλείων συνεργατικής μάθησης 1</a:t>
            </a:r>
          </a:p>
        </p:txBody>
      </p:sp>
      <p:pic>
        <p:nvPicPr>
          <p:cNvPr id="4" name="Content Placeholder 3" descr="LASAD-3d math-negotiating1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36225" y="1600200"/>
            <a:ext cx="767154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909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Παράδειγμα εργαλείων συνεργατικής μάθησης 1</a:t>
            </a:r>
          </a:p>
        </p:txBody>
      </p:sp>
      <p:pic>
        <p:nvPicPr>
          <p:cNvPr id="4" name="Picture 3" descr="Problem_lkl-lasad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52850" y="1412776"/>
            <a:ext cx="5391150" cy="5210175"/>
          </a:xfrm>
          <a:prstGeom prst="rect">
            <a:avLst/>
          </a:prstGeom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2348880"/>
            <a:ext cx="392392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86400" algn="r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1.S1L:But animate it again something happened.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86400" algn="r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2.S3L:They just move [inaudible] but they are linked, look.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86400" algn="r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3.S1L:But it disappears when it is small. Look ! Let’s try […]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86400" algn="r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4.S3L:It’s ok the rule is correct look. Let’s just share it with the others.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322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Εργαλεία Συνεργατικής Μάθησης-Κατηγοριοποίηση</a:t>
            </a:r>
            <a:r>
              <a:rPr lang="en-US" dirty="0" smtClean="0"/>
              <a:t>	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Monitoring tools: </a:t>
            </a:r>
            <a:r>
              <a:rPr lang="el-GR" dirty="0" smtClean="0"/>
              <a:t>Δεν περιλαμβάνουν ανάλυση των δράσεων- μεταδίδει τις δράσεις του κάθε μέλους στην υπόλοιπη ομάδα – δυνατότητες συντονισμού των μελών της ομάδας</a:t>
            </a:r>
          </a:p>
          <a:p>
            <a:pPr marL="0" indent="0">
              <a:buNone/>
            </a:pPr>
            <a:r>
              <a:rPr lang="en-US" dirty="0" smtClean="0"/>
              <a:t>Mirroring tools:</a:t>
            </a:r>
            <a:r>
              <a:rPr lang="el-GR" dirty="0" smtClean="0"/>
              <a:t> Καταγράφει όλη τη διαδικασία της συνεργασίας – τα αποτελέσματα της ανάλυσης μπορούν στη συνέχεια να μελετηθούν από τους εκπαιδευτικούς για να αναπροσαρμόσουν τη διδασκαλία τους</a:t>
            </a:r>
          </a:p>
          <a:p>
            <a:pPr marL="0" indent="0">
              <a:buNone/>
            </a:pPr>
            <a:r>
              <a:rPr lang="en-US" dirty="0" smtClean="0"/>
              <a:t>Guiding tools: </a:t>
            </a:r>
            <a:r>
              <a:rPr lang="el-GR" dirty="0" smtClean="0"/>
              <a:t>Γίνεται καταγραφή της διαδικασίας της συνεργασίας και στη συνέχεια παρέχει ανατροφοδότηση στα μέλη της ομάδας προς μία πιο </a:t>
            </a:r>
            <a:r>
              <a:rPr lang="el-GR" smtClean="0"/>
              <a:t>αποτελεσματική συνεργασία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2.0 and CSCL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Web 2.0</a:t>
            </a:r>
            <a:r>
              <a:rPr lang="el-GR" dirty="0" smtClean="0"/>
              <a:t> Εφαρμογές γενικού σκοπού που επιτρέπουν την επικοινωνία και τη συνεργασία</a:t>
            </a:r>
            <a:endParaRPr lang="en-US" dirty="0" smtClean="0"/>
          </a:p>
          <a:p>
            <a:r>
              <a:rPr lang="en-US" dirty="0" smtClean="0"/>
              <a:t>Google documents</a:t>
            </a:r>
          </a:p>
          <a:p>
            <a:r>
              <a:rPr lang="en-US" dirty="0" smtClean="0"/>
              <a:t>Skype</a:t>
            </a:r>
          </a:p>
          <a:p>
            <a:r>
              <a:rPr lang="en-US" dirty="0" smtClean="0"/>
              <a:t>Wikis</a:t>
            </a:r>
          </a:p>
          <a:p>
            <a:r>
              <a:rPr lang="en-US" dirty="0" smtClean="0"/>
              <a:t>Blogs</a:t>
            </a:r>
          </a:p>
          <a:p>
            <a:pPr marL="0" indent="0">
              <a:buNone/>
            </a:pPr>
            <a:r>
              <a:rPr lang="en-US" dirty="0" smtClean="0"/>
              <a:t>Computer Supported Collaborative Learning</a:t>
            </a:r>
          </a:p>
          <a:p>
            <a:pPr marL="0" indent="0">
              <a:buNone/>
            </a:pPr>
            <a:r>
              <a:rPr lang="el-GR" dirty="0" smtClean="0"/>
              <a:t>Εστιάζει στο να υποστηρίξει τους μαθητές να μάθουν </a:t>
            </a:r>
            <a:r>
              <a:rPr lang="el-GR" smtClean="0"/>
              <a:t>να συνεργάζονται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833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</a:t>
            </a:r>
            <a:r>
              <a:rPr lang="el-GR" dirty="0" smtClean="0"/>
              <a:t>όσθετη Αξία - 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Ερωτ</a:t>
            </a:r>
            <a:r>
              <a:rPr lang="el-GR" dirty="0" smtClean="0"/>
              <a:t>ήματα σχετικά με την πρόσθετη αξία</a:t>
            </a:r>
          </a:p>
          <a:p>
            <a:pPr lvl="1"/>
            <a:r>
              <a:rPr lang="el-GR" dirty="0" smtClean="0"/>
              <a:t>Γιατί να χρησιμοποιήσω αυτή την τεχνολογία</a:t>
            </a:r>
          </a:p>
          <a:p>
            <a:pPr lvl="1"/>
            <a:r>
              <a:rPr lang="el-GR" dirty="0" smtClean="0"/>
              <a:t>Τι μου προσφέρει παραπάνω σε σχέση με τα συμβατικά μέσα;</a:t>
            </a:r>
          </a:p>
          <a:p>
            <a:pPr lvl="1"/>
            <a:r>
              <a:rPr lang="el-GR" dirty="0" smtClean="0"/>
              <a:t>Πώς μπορώ να οργανώσω τη δραστηριότητα που θα κάνουν οι μαθητές μου έτσι ώστε να εκμεταλλευτούν τις ιδιαίτερες δυνατότητες που έχουν τα εργαλεία </a:t>
            </a:r>
            <a:r>
              <a:rPr lang="el-GR" smtClean="0"/>
              <a:t>που χρησιμοποιώ;</a:t>
            </a:r>
            <a:endParaRPr lang="el-GR" smtClean="0"/>
          </a:p>
          <a:p>
            <a:r>
              <a:rPr lang="en-US" dirty="0" smtClean="0"/>
              <a:t>Google documents</a:t>
            </a:r>
            <a:endParaRPr lang="el-GR" dirty="0" smtClean="0"/>
          </a:p>
          <a:p>
            <a:pPr lvl="1"/>
            <a:r>
              <a:rPr lang="el-GR" dirty="0" smtClean="0"/>
              <a:t>Σχολιασμ</a:t>
            </a:r>
            <a:r>
              <a:rPr lang="el-GR" dirty="0" smtClean="0"/>
              <a:t>ός και προσθήκες από διαφορετικούς χρήστες την ίδια στιγμή</a:t>
            </a:r>
          </a:p>
          <a:p>
            <a:r>
              <a:rPr lang="en-US" dirty="0" smtClean="0"/>
              <a:t>Wiki</a:t>
            </a:r>
          </a:p>
          <a:p>
            <a:pPr lvl="1"/>
            <a:r>
              <a:rPr lang="el-GR" dirty="0" smtClean="0"/>
              <a:t>Ιστορικό τροποποιήσεων (επικοινωνία και σχολιασμός)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818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Συνεργασία – επεισόδιο  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1.</a:t>
            </a:r>
            <a:r>
              <a:rPr lang="el-GR" i="1" dirty="0" smtClean="0"/>
              <a:t>Μ</a:t>
            </a:r>
            <a:r>
              <a:rPr lang="en-US" i="1" dirty="0" smtClean="0"/>
              <a:t>5</a:t>
            </a:r>
            <a:r>
              <a:rPr lang="el-GR" i="1" dirty="0" smtClean="0"/>
              <a:t>: Λοιπόν Μ1 τι είχες πει πριν;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2.</a:t>
            </a:r>
            <a:r>
              <a:rPr lang="el-GR" i="1" dirty="0" smtClean="0"/>
              <a:t>Μ</a:t>
            </a:r>
            <a:r>
              <a:rPr lang="en-US" i="1" dirty="0" smtClean="0"/>
              <a:t>1 </a:t>
            </a:r>
            <a:r>
              <a:rPr lang="el-GR" i="1" dirty="0" smtClean="0"/>
              <a:t>Να σβήσουμε το θήτα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3.</a:t>
            </a:r>
            <a:r>
              <a:rPr lang="el-GR" b="1" i="1" dirty="0" smtClean="0"/>
              <a:t>Μ</a:t>
            </a:r>
            <a:r>
              <a:rPr lang="en-US" b="1" i="1" dirty="0" smtClean="0"/>
              <a:t>5</a:t>
            </a:r>
            <a:r>
              <a:rPr lang="el-GR" b="1" i="1" dirty="0" smtClean="0"/>
              <a:t>:</a:t>
            </a:r>
            <a:r>
              <a:rPr lang="en-US" b="1" i="1" dirty="0" smtClean="0"/>
              <a:t> </a:t>
            </a:r>
            <a:r>
              <a:rPr lang="el-GR" b="1" i="1" dirty="0" smtClean="0"/>
              <a:t>Ωραία</a:t>
            </a:r>
            <a:r>
              <a:rPr lang="en-US" b="1" i="1" dirty="0" smtClean="0"/>
              <a:t>…… </a:t>
            </a:r>
            <a:r>
              <a:rPr lang="el-GR" b="1" i="1" dirty="0" smtClean="0"/>
              <a:t>Γιατί να το σβήσουμε</a:t>
            </a:r>
            <a:r>
              <a:rPr lang="en-US" b="1" i="1" dirty="0" smtClean="0"/>
              <a:t>?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smtClean="0"/>
              <a:t>4.</a:t>
            </a:r>
            <a:r>
              <a:rPr lang="el-GR" i="1" dirty="0" smtClean="0"/>
              <a:t>Μ</a:t>
            </a:r>
            <a:r>
              <a:rPr lang="en-US" i="1" dirty="0" smtClean="0"/>
              <a:t>1</a:t>
            </a:r>
            <a:r>
              <a:rPr lang="el-GR" i="1" dirty="0" smtClean="0"/>
              <a:t> Γιατί είναι.. Το δοκίμασα και αυτό είναι που χαλάει το σχήμα .. Δοκίμασέ το και θα δεις</a:t>
            </a:r>
          </a:p>
          <a:p>
            <a:r>
              <a:rPr lang="en-US" b="1" i="1" dirty="0" smtClean="0"/>
              <a:t>5.</a:t>
            </a:r>
            <a:r>
              <a:rPr lang="el-GR" b="1" i="1" dirty="0" smtClean="0"/>
              <a:t>Μ</a:t>
            </a:r>
            <a:r>
              <a:rPr lang="en-US" b="1" i="1" dirty="0" smtClean="0"/>
              <a:t>5 </a:t>
            </a:r>
            <a:r>
              <a:rPr lang="el-GR" b="1" i="1" dirty="0" smtClean="0"/>
              <a:t>Γιατί νομίζεις όμως ότι αυτό το χαλάει</a:t>
            </a:r>
            <a:r>
              <a:rPr lang="en-US" i="1" dirty="0" smtClean="0"/>
              <a:t>?</a:t>
            </a:r>
            <a:br>
              <a:rPr lang="en-US" i="1" dirty="0" smtClean="0"/>
            </a:br>
            <a:r>
              <a:rPr lang="en-US" i="1" dirty="0" smtClean="0"/>
              <a:t>6.</a:t>
            </a:r>
            <a:r>
              <a:rPr lang="el-GR" i="1" dirty="0" smtClean="0"/>
              <a:t>Μ</a:t>
            </a:r>
            <a:r>
              <a:rPr lang="en-US" i="1" dirty="0" smtClean="0"/>
              <a:t>1 </a:t>
            </a:r>
            <a:r>
              <a:rPr lang="el-GR" i="1" dirty="0" smtClean="0"/>
              <a:t>Αυτό είναι το πρόβλημα</a:t>
            </a:r>
            <a:r>
              <a:rPr lang="en-US" i="1" dirty="0" smtClean="0"/>
              <a:t>… </a:t>
            </a:r>
            <a:br>
              <a:rPr lang="en-US" i="1" dirty="0" smtClean="0"/>
            </a:br>
            <a:r>
              <a:rPr lang="en-US" i="1" dirty="0" smtClean="0"/>
              <a:t>7.</a:t>
            </a:r>
            <a:r>
              <a:rPr lang="el-GR" i="1" dirty="0" smtClean="0"/>
              <a:t>Μ</a:t>
            </a:r>
            <a:r>
              <a:rPr lang="en-US" i="1" dirty="0" smtClean="0"/>
              <a:t>5 </a:t>
            </a:r>
            <a:r>
              <a:rPr lang="el-GR" i="1" dirty="0" smtClean="0"/>
              <a:t>Ναι, αλλά γιατί;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smtClean="0"/>
              <a:t>8.</a:t>
            </a:r>
            <a:r>
              <a:rPr lang="el-GR" i="1" dirty="0" smtClean="0"/>
              <a:t>Μ</a:t>
            </a:r>
            <a:r>
              <a:rPr lang="en-US" i="1" dirty="0" smtClean="0"/>
              <a:t>1</a:t>
            </a:r>
            <a:r>
              <a:rPr lang="el-GR" i="1" dirty="0" smtClean="0"/>
              <a:t>Να το σβήσουμε και να δούμε τι θα συμβεί;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smtClean="0"/>
              <a:t>9.</a:t>
            </a:r>
            <a:r>
              <a:rPr lang="el-GR" i="1" dirty="0" smtClean="0"/>
              <a:t>Μ</a:t>
            </a:r>
            <a:r>
              <a:rPr lang="en-US" i="1" dirty="0" smtClean="0"/>
              <a:t>5 </a:t>
            </a:r>
            <a:r>
              <a:rPr lang="el-GR" i="1" dirty="0" smtClean="0"/>
              <a:t>Εντάξει, δηλαδή θες να κάνουμε την τιμή μηδέν σωστά;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10. </a:t>
            </a:r>
            <a:r>
              <a:rPr lang="el-GR" i="1" dirty="0" smtClean="0"/>
              <a:t>Μ</a:t>
            </a:r>
            <a:r>
              <a:rPr lang="en-US" i="1" dirty="0" smtClean="0"/>
              <a:t>1 </a:t>
            </a:r>
            <a:r>
              <a:rPr lang="el-GR" i="1" dirty="0" smtClean="0"/>
              <a:t>Ναι, ας την κάνουμε μηδέν</a:t>
            </a:r>
            <a:r>
              <a:rPr lang="en-US" i="1" dirty="0" smtClean="0"/>
              <a:t>…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Συνεργασία – επεισόδιο  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18.M2 </a:t>
            </a:r>
            <a:r>
              <a:rPr lang="el-GR" i="1" dirty="0" smtClean="0"/>
              <a:t>στον </a:t>
            </a:r>
            <a:r>
              <a:rPr lang="en-US" i="1" dirty="0" smtClean="0"/>
              <a:t>M3: A</a:t>
            </a:r>
            <a:r>
              <a:rPr lang="el-GR" i="1" dirty="0" err="1" smtClean="0"/>
              <a:t>ρκετά</a:t>
            </a:r>
            <a:r>
              <a:rPr lang="el-GR" i="1" dirty="0" smtClean="0"/>
              <a:t> με το </a:t>
            </a:r>
            <a:r>
              <a:rPr lang="en-US" i="1" dirty="0" smtClean="0"/>
              <a:t>Fribourg! </a:t>
            </a:r>
            <a:r>
              <a:rPr lang="el-GR" i="1" dirty="0" smtClean="0"/>
              <a:t>Είναι άσχετο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19.M3: </a:t>
            </a:r>
            <a:r>
              <a:rPr lang="el-GR" i="1" dirty="0" smtClean="0"/>
              <a:t>Μα ΓΙΑΤΙ;;;;;;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20.M2: </a:t>
            </a:r>
            <a:r>
              <a:rPr lang="el-GR" i="1" dirty="0" smtClean="0"/>
              <a:t>Γιατί δεν υπάρχει πόλη χωρίς αυτοκίνητα!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smtClean="0"/>
              <a:t>21.M3: </a:t>
            </a:r>
            <a:r>
              <a:rPr lang="el-GR" i="1" dirty="0" smtClean="0"/>
              <a:t>ΥΠΑΡΧΕΙ</a:t>
            </a:r>
            <a:r>
              <a:rPr lang="en-US" i="1" dirty="0" smtClean="0"/>
              <a:t>! </a:t>
            </a:r>
            <a:r>
              <a:rPr lang="el-GR" i="1" dirty="0" smtClean="0"/>
              <a:t>Δεν μ’ αφήνεις όμως να το βρω!  [θέλει να πάρει το πληκτρολόγιο για να ψάξει στο </a:t>
            </a:r>
            <a:r>
              <a:rPr lang="el-GR" i="1" dirty="0" err="1" smtClean="0"/>
              <a:t>ίντερνετ</a:t>
            </a:r>
            <a:r>
              <a:rPr lang="el-GR" i="1" dirty="0" smtClean="0"/>
              <a:t>]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smtClean="0"/>
              <a:t>22.M2:</a:t>
            </a:r>
            <a:r>
              <a:rPr lang="el-GR" i="1" dirty="0" smtClean="0"/>
              <a:t>Μα ψάχνεις εδώ και πόση ώρα! Πρέπει να βάλουμε μία εικόνα στο παιχνίδι! Λοιπόν ξέρεις τι; Από δω και πέρα δεν θα ξαναμιλήσεις! </a:t>
            </a:r>
            <a:r>
              <a:rPr lang="en-US" i="1" dirty="0" smtClean="0"/>
              <a:t>[</a:t>
            </a:r>
            <a:r>
              <a:rPr lang="el-GR" i="1" dirty="0" smtClean="0"/>
              <a:t>Ο </a:t>
            </a:r>
            <a:r>
              <a:rPr lang="en-US" i="1" dirty="0" smtClean="0"/>
              <a:t>M3 </a:t>
            </a:r>
            <a:r>
              <a:rPr lang="el-GR" i="1" dirty="0" smtClean="0"/>
              <a:t>δεν συμμετέχει μέχρι το τέλος του μαθήματος (30 λεπτά περίπου)</a:t>
            </a:r>
            <a:r>
              <a:rPr lang="en-US" i="1" dirty="0" smtClean="0"/>
              <a:t>.]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Συνεργασία – επεισόδια  3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11.</a:t>
            </a:r>
            <a:r>
              <a:rPr lang="el-GR" i="1" dirty="0" smtClean="0"/>
              <a:t>Δ</a:t>
            </a:r>
            <a:r>
              <a:rPr lang="en-US" i="1" dirty="0" smtClean="0"/>
              <a:t>: </a:t>
            </a:r>
            <a:r>
              <a:rPr lang="el-GR" i="1" dirty="0" smtClean="0"/>
              <a:t>Βλέπω ότι προσθέσατε ένα λούνα </a:t>
            </a:r>
            <a:r>
              <a:rPr lang="el-GR" i="1" dirty="0" err="1" smtClean="0"/>
              <a:t>πάρκ</a:t>
            </a:r>
            <a:r>
              <a:rPr lang="el-GR" i="1" dirty="0" smtClean="0"/>
              <a:t> στο παιχνίδι σας</a:t>
            </a:r>
            <a:r>
              <a:rPr lang="en-US" i="1" dirty="0" smtClean="0"/>
              <a:t>.</a:t>
            </a:r>
            <a:endParaRPr lang="el-GR" dirty="0" smtClean="0"/>
          </a:p>
          <a:p>
            <a:r>
              <a:rPr lang="en-US" i="1" dirty="0" smtClean="0"/>
              <a:t>12.M2: </a:t>
            </a:r>
            <a:r>
              <a:rPr lang="el-GR" i="1" dirty="0" smtClean="0"/>
              <a:t>Ήταν δική της ιδέα </a:t>
            </a:r>
            <a:r>
              <a:rPr lang="en-US" i="1" dirty="0" smtClean="0"/>
              <a:t>( </a:t>
            </a:r>
            <a:r>
              <a:rPr lang="el-GR" i="1" dirty="0" smtClean="0"/>
              <a:t>δείχνει την </a:t>
            </a:r>
            <a:r>
              <a:rPr lang="en-US" i="1" dirty="0" smtClean="0"/>
              <a:t>M3)</a:t>
            </a:r>
            <a:endParaRPr lang="el-GR" dirty="0" smtClean="0"/>
          </a:p>
          <a:p>
            <a:r>
              <a:rPr lang="en-US" i="1" dirty="0" smtClean="0"/>
              <a:t>13.</a:t>
            </a:r>
            <a:r>
              <a:rPr lang="el-GR" i="1" dirty="0" smtClean="0"/>
              <a:t>Δ</a:t>
            </a:r>
            <a:r>
              <a:rPr lang="en-US" i="1" dirty="0" smtClean="0"/>
              <a:t>: </a:t>
            </a:r>
            <a:r>
              <a:rPr lang="el-GR" i="1" dirty="0" smtClean="0"/>
              <a:t>Είναι όμως το Λούνα </a:t>
            </a:r>
            <a:r>
              <a:rPr lang="el-GR" i="1" dirty="0" err="1" smtClean="0"/>
              <a:t>Πάρκ</a:t>
            </a:r>
            <a:r>
              <a:rPr lang="el-GR" i="1" dirty="0" smtClean="0"/>
              <a:t> μία αειφόρος επιλογή για την πόλη σας;</a:t>
            </a:r>
            <a:endParaRPr lang="el-GR" dirty="0" smtClean="0"/>
          </a:p>
          <a:p>
            <a:r>
              <a:rPr lang="en-US" i="1" dirty="0" smtClean="0"/>
              <a:t>14.M2:</a:t>
            </a:r>
            <a:r>
              <a:rPr lang="el-GR" i="1" dirty="0" smtClean="0"/>
              <a:t>Να το σβήσουμε</a:t>
            </a:r>
            <a:endParaRPr lang="el-GR" dirty="0" smtClean="0"/>
          </a:p>
          <a:p>
            <a:r>
              <a:rPr lang="en-US" b="1" i="1" dirty="0" smtClean="0"/>
              <a:t>15.</a:t>
            </a:r>
            <a:r>
              <a:rPr lang="el-GR" b="1" i="1" dirty="0" smtClean="0"/>
              <a:t>Δ</a:t>
            </a:r>
            <a:r>
              <a:rPr lang="en-US" b="1" i="1" dirty="0" smtClean="0"/>
              <a:t>:</a:t>
            </a:r>
            <a:r>
              <a:rPr lang="el-GR" b="1" i="1" dirty="0" smtClean="0"/>
              <a:t>Ναι, αλλά δεν το συζητήσατε όταν προσθέσατε; Δεν συζητήσατε αν είναι αειφόρος επιλογή για την πόλη σας;</a:t>
            </a:r>
          </a:p>
          <a:p>
            <a:r>
              <a:rPr lang="el-GR" b="1" i="1" dirty="0" smtClean="0"/>
              <a:t> </a:t>
            </a:r>
            <a:r>
              <a:rPr lang="en-US" i="1" dirty="0" smtClean="0"/>
              <a:t>16. M3:</a:t>
            </a:r>
            <a:r>
              <a:rPr lang="el-GR" i="1" dirty="0" smtClean="0"/>
              <a:t> </a:t>
            </a:r>
            <a:r>
              <a:rPr lang="el-GR" i="1" dirty="0" err="1" smtClean="0"/>
              <a:t>Εμμ</a:t>
            </a:r>
            <a:r>
              <a:rPr lang="el-GR" i="1" dirty="0" smtClean="0"/>
              <a:t>, προσπαθούσαμε να είμαστε δίκαιοι μεταξύ μας. Όταν πρότεινε κάτι το βάζαμε και το ίδιο γινόταν και με μένα</a:t>
            </a:r>
            <a:endParaRPr lang="el-GR" dirty="0" smtClean="0"/>
          </a:p>
          <a:p>
            <a:r>
              <a:rPr lang="en-US" i="1" dirty="0" smtClean="0"/>
              <a:t>17. M2: </a:t>
            </a:r>
            <a:r>
              <a:rPr lang="el-GR" i="1" dirty="0" smtClean="0"/>
              <a:t>Ναι, και μας είχατε πει να συμβάλλουμε και οι δύο!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Συνεργασία – επεισόδιο 4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23.</a:t>
            </a:r>
            <a:r>
              <a:rPr lang="el-GR" i="1" dirty="0" smtClean="0"/>
              <a:t>Δ</a:t>
            </a:r>
            <a:r>
              <a:rPr lang="en-US" i="1" dirty="0" smtClean="0"/>
              <a:t>: </a:t>
            </a:r>
            <a:r>
              <a:rPr lang="el-GR" i="1" dirty="0" smtClean="0"/>
              <a:t>Λοιπόν πώς κινήθηκε η χελώνα;</a:t>
            </a:r>
            <a:endParaRPr lang="el-GR" dirty="0" smtClean="0"/>
          </a:p>
          <a:p>
            <a:r>
              <a:rPr lang="en-US" i="1" dirty="0" smtClean="0"/>
              <a:t>24.M1: </a:t>
            </a:r>
            <a:r>
              <a:rPr lang="el-GR" i="1" dirty="0" smtClean="0"/>
              <a:t>Δεξιά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25.M2: </a:t>
            </a:r>
            <a:r>
              <a:rPr lang="el-GR" i="1" dirty="0" smtClean="0"/>
              <a:t>Αριστερά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26.M1: </a:t>
            </a:r>
            <a:r>
              <a:rPr lang="el-GR" i="1" dirty="0" smtClean="0"/>
              <a:t>Δεξιά γιατί το λέω εγώ!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27.</a:t>
            </a:r>
            <a:r>
              <a:rPr lang="el-GR" b="1" i="1" dirty="0" smtClean="0"/>
              <a:t>Δ</a:t>
            </a:r>
            <a:r>
              <a:rPr lang="en-US" b="1" i="1" dirty="0" smtClean="0"/>
              <a:t>: </a:t>
            </a:r>
            <a:r>
              <a:rPr lang="el-GR" b="1" i="1" dirty="0" smtClean="0"/>
              <a:t>Μισό λεπτό, μισό λεπτό. Να θυμάστε είστε μία ομάδα και πρέπει να λειτουργείτε έτσι. Η Μ2 έχει διαφορετική γνώμη δεν θες να την ακούσεις;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28.M1: </a:t>
            </a:r>
            <a:r>
              <a:rPr lang="el-GR" i="1" dirty="0" smtClean="0"/>
              <a:t>Ναι, αλλά…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29.M2: </a:t>
            </a:r>
            <a:r>
              <a:rPr lang="el-GR" i="1" dirty="0" smtClean="0"/>
              <a:t>Αριστερά</a:t>
            </a:r>
            <a:r>
              <a:rPr lang="en-US" i="1" dirty="0" smtClean="0"/>
              <a:t>. </a:t>
            </a:r>
            <a:r>
              <a:rPr lang="el-GR" i="1" dirty="0" smtClean="0"/>
              <a:t>Προχώρησε λίγο και μετά έστριψε αριστερά… Δεν ξέρω…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30.</a:t>
            </a:r>
            <a:r>
              <a:rPr lang="el-GR" i="1" dirty="0" smtClean="0"/>
              <a:t>Δ</a:t>
            </a:r>
            <a:r>
              <a:rPr lang="en-US" i="1" dirty="0" smtClean="0"/>
              <a:t>: </a:t>
            </a:r>
            <a:r>
              <a:rPr lang="el-GR" i="1" dirty="0" smtClean="0"/>
              <a:t> Τι είναι αυτό που σε μπερδεύει και λες δεν ξέρω. Ίσως αν κουβεντιάσεις αυτό με την ομάδα σου να αρχίσετε να καταλαβαίνετε καλύτερα ο ένας τον άλλο και να βρείτε έναν τρόπο να συμφωνήσετε.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Συνεργασία – επεισόδιο 4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41.</a:t>
            </a:r>
            <a:r>
              <a:rPr lang="el-GR" i="1" dirty="0" smtClean="0"/>
              <a:t>Δ</a:t>
            </a:r>
            <a:r>
              <a:rPr lang="en-US" i="1" dirty="0" smtClean="0"/>
              <a:t>: </a:t>
            </a:r>
            <a:r>
              <a:rPr lang="el-GR" i="1" dirty="0" smtClean="0"/>
              <a:t> Λοιπόν τι κάνατε την τελευταία φορά. Πού είστε στο πλάνο εργασίας σας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42.M2: </a:t>
            </a:r>
            <a:r>
              <a:rPr lang="el-GR" i="1" dirty="0" smtClean="0"/>
              <a:t>Είμαστε εδώ (δείχνει την κάρτα «Καταλήγουμε σε συμφωνία»)</a:t>
            </a:r>
            <a:r>
              <a:rPr lang="en-US" i="1" dirty="0" smtClean="0"/>
              <a:t>.</a:t>
            </a:r>
            <a:br>
              <a:rPr lang="en-US" i="1" dirty="0" smtClean="0"/>
            </a:br>
            <a:r>
              <a:rPr lang="en-US" i="1" dirty="0" smtClean="0"/>
              <a:t>43.</a:t>
            </a:r>
            <a:r>
              <a:rPr lang="el-GR" i="1" dirty="0" smtClean="0"/>
              <a:t>Δ</a:t>
            </a:r>
            <a:r>
              <a:rPr lang="en-US" i="1" dirty="0" smtClean="0"/>
              <a:t>: </a:t>
            </a:r>
            <a:r>
              <a:rPr lang="el-GR" i="1" dirty="0" smtClean="0"/>
              <a:t> Να συμφωνήσετε για ποιο πράγμα;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44.M1:</a:t>
            </a:r>
            <a:r>
              <a:rPr lang="el-GR" i="1" dirty="0" smtClean="0"/>
              <a:t>Για την εικόνα. Για το </a:t>
            </a:r>
            <a:r>
              <a:rPr lang="en-US" i="1" dirty="0" smtClean="0"/>
              <a:t>background </a:t>
            </a:r>
            <a:r>
              <a:rPr lang="el-GR" i="1" dirty="0" smtClean="0"/>
              <a:t>του παιχνιδιού μας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45.</a:t>
            </a:r>
            <a:r>
              <a:rPr lang="el-GR" i="1" dirty="0" smtClean="0"/>
              <a:t>Δ</a:t>
            </a:r>
            <a:r>
              <a:rPr lang="en-US" i="1" dirty="0" smtClean="0"/>
              <a:t>: </a:t>
            </a:r>
            <a:r>
              <a:rPr lang="el-GR" i="1" dirty="0" smtClean="0"/>
              <a:t>Ωραία. Συμφωνήσατε;</a:t>
            </a:r>
            <a:endParaRPr lang="el-GR" dirty="0" smtClean="0"/>
          </a:p>
          <a:p>
            <a:r>
              <a:rPr lang="en-US" i="1" dirty="0" smtClean="0"/>
              <a:t>46.M2.</a:t>
            </a:r>
            <a:r>
              <a:rPr lang="el-GR" i="1" dirty="0" smtClean="0"/>
              <a:t>Όχι!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47.</a:t>
            </a:r>
            <a:r>
              <a:rPr lang="el-GR" i="1" dirty="0" smtClean="0"/>
              <a:t>Δ</a:t>
            </a:r>
            <a:r>
              <a:rPr lang="en-US" i="1" dirty="0" smtClean="0"/>
              <a:t>: </a:t>
            </a:r>
            <a:r>
              <a:rPr lang="el-GR" i="1" dirty="0" smtClean="0"/>
              <a:t> Τι συνέβη;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48.M2: </a:t>
            </a:r>
            <a:r>
              <a:rPr lang="el-GR" i="1" dirty="0" smtClean="0"/>
              <a:t>Δεν μπορούσαμε να συμφωνήσουμε. Εμείς λέγαμε την εικόνα 7 και αυτοί λέγανε την εικόνα 9. Στο τέλος αποφασίσαμε να φτιάξουμε δύο διαφορετικά παιχνίδια.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49.</a:t>
            </a:r>
            <a:r>
              <a:rPr lang="el-GR" i="1" dirty="0" smtClean="0"/>
              <a:t>Δ</a:t>
            </a:r>
            <a:r>
              <a:rPr lang="en-US" i="1" dirty="0" smtClean="0"/>
              <a:t>: </a:t>
            </a:r>
            <a:r>
              <a:rPr lang="el-GR" i="1" dirty="0" smtClean="0"/>
              <a:t>Ναι, αλλά έπρεπε να φτιάξετε ένα παιχνίδι, όχι δύο.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50.M2: </a:t>
            </a:r>
            <a:r>
              <a:rPr lang="el-GR" i="1" dirty="0" smtClean="0"/>
              <a:t>ΤΟ ΞΕΡΟΥΜΕ! Αλλά δεν μπορούσαμε να συμφωνήσουμε. Και χάσαμε πολύ χρόνο διαφωνώντας. Έπρεπε κάτι να κάνουμε!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51.</a:t>
            </a:r>
            <a:r>
              <a:rPr lang="el-GR" i="1" dirty="0" smtClean="0"/>
              <a:t>Δ</a:t>
            </a:r>
            <a:r>
              <a:rPr lang="en-US" i="1" dirty="0" smtClean="0"/>
              <a:t>: </a:t>
            </a:r>
            <a:r>
              <a:rPr lang="el-GR" i="1" dirty="0" smtClean="0"/>
              <a:t> Γιατί νομίζετε ότι δεν μπορούσατε να συμφωνήσετε;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52.M1:… </a:t>
            </a:r>
            <a:r>
              <a:rPr lang="el-GR" i="1" dirty="0" smtClean="0"/>
              <a:t>Γιατί και οι δύο νομίζαμε ότι έχουμε δίκιο!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Σημεία για επεξεργασία</a:t>
            </a:r>
            <a:r>
              <a:rPr lang="en-US" dirty="0" smtClean="0"/>
              <a:t>	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συνεργατική μάθηση δεν είναι κάτι που συμβαίνει κάθε φορά που οι μαθητές βρίσκονται μαζί</a:t>
            </a:r>
          </a:p>
          <a:p>
            <a:r>
              <a:rPr lang="el-GR" dirty="0" smtClean="0"/>
              <a:t>Απαιτεί γνωστική εμπλοκή αλλά και την αναγνώριση κινήτρων (</a:t>
            </a:r>
            <a:r>
              <a:rPr lang="en-US" dirty="0" smtClean="0"/>
              <a:t>motivational engagement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l-GR" dirty="0" smtClean="0"/>
              <a:t>Οι μαθητές που δουλεύουν σε ομάδες για μία συνεργατική δραστηριότητα αναμένεται να διαμορφώσουν ένα κοινό στόχο για την δραστηριότητα που πραγματοποιούν από κοινού</a:t>
            </a:r>
            <a:r>
              <a:rPr lang="en-US" dirty="0" smtClean="0"/>
              <a:t> (</a:t>
            </a:r>
            <a:r>
              <a:rPr lang="en-US" dirty="0" err="1" smtClean="0"/>
              <a:t>Roschelle</a:t>
            </a:r>
            <a:r>
              <a:rPr lang="en-US" dirty="0" smtClean="0"/>
              <a:t> and </a:t>
            </a:r>
            <a:r>
              <a:rPr lang="en-US" dirty="0" err="1" smtClean="0"/>
              <a:t>Teasley</a:t>
            </a:r>
            <a:r>
              <a:rPr lang="en-US" dirty="0" smtClean="0"/>
              <a:t> 1995)</a:t>
            </a:r>
          </a:p>
          <a:p>
            <a:r>
              <a:rPr lang="el-GR" dirty="0" smtClean="0"/>
              <a:t>Κατά τη δημιουργία του κοινού νοήματος (</a:t>
            </a:r>
            <a:r>
              <a:rPr lang="en-US" dirty="0" smtClean="0"/>
              <a:t>shared meaning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 για τη δραστηριότητα μπορεί να προκύψουν αντικρουόμενες απόψεις  οι οποίες να θέσουν σε δοκιμασία και τα κίνητρα αλλά και τις εμπλεκόμενες συναισθηματικές </a:t>
            </a:r>
            <a:r>
              <a:rPr lang="el-GR" dirty="0" err="1" smtClean="0"/>
              <a:t>διαδιδικασίες</a:t>
            </a:r>
            <a:endParaRPr lang="en-US" dirty="0" smtClean="0"/>
          </a:p>
          <a:p>
            <a:r>
              <a:rPr lang="el-GR" dirty="0" smtClean="0">
                <a:solidFill>
                  <a:srgbClr val="FFC000"/>
                </a:solidFill>
              </a:rPr>
              <a:t>Ο έλεγχος (; </a:t>
            </a:r>
            <a:r>
              <a:rPr lang="en-US" dirty="0" smtClean="0">
                <a:solidFill>
                  <a:srgbClr val="FFC000"/>
                </a:solidFill>
              </a:rPr>
              <a:t>regulation</a:t>
            </a:r>
            <a:r>
              <a:rPr lang="el-GR" dirty="0" smtClean="0">
                <a:solidFill>
                  <a:srgbClr val="FFC000"/>
                </a:solidFill>
              </a:rPr>
              <a:t>) των κινήτρων αλλά και των συναισθημάτων στο πλαίσιο </a:t>
            </a:r>
            <a:r>
              <a:rPr lang="el-GR" smtClean="0">
                <a:solidFill>
                  <a:srgbClr val="FFC000"/>
                </a:solidFill>
              </a:rPr>
              <a:t>μαθησιακών δραστηριοτήτων 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Motivation and emotion regulation process within socially challenging learning activities are therefore situated, social, interactive, dynamic and reciprocal in nature!!!</a:t>
            </a:r>
            <a:endParaRPr lang="el-GR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Προκλήσεις κατά τη συνεργασία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e.g. Salomon &amp; </a:t>
            </a:r>
            <a:r>
              <a:rPr lang="en-US" dirty="0" err="1" smtClean="0"/>
              <a:t>Globerson</a:t>
            </a:r>
            <a:r>
              <a:rPr lang="en-US" dirty="0" smtClean="0"/>
              <a:t>, 1989</a:t>
            </a:r>
            <a:endParaRPr lang="el-GR" dirty="0" smtClean="0"/>
          </a:p>
          <a:p>
            <a:r>
              <a:rPr lang="el-GR" dirty="0" smtClean="0"/>
              <a:t>Ασυμβατότητα σε χαρακτηριστικά προσωπικότητας και προβλήματα που προκύπτουν στο πλαίσιο των κοινωνικών σχέσεων</a:t>
            </a:r>
          </a:p>
          <a:p>
            <a:r>
              <a:rPr lang="el-GR" dirty="0" smtClean="0"/>
              <a:t>Διαφορές στους στόχους τους στις προτεραιότητες και τις προσδοκίες</a:t>
            </a:r>
          </a:p>
          <a:p>
            <a:r>
              <a:rPr lang="el-GR" dirty="0" smtClean="0"/>
              <a:t>Συγκρούσεις που δημιουργούνται λόγω της δυναμικής που αναπτύσσεται ανάμεσα στα άτομα:</a:t>
            </a:r>
          </a:p>
          <a:p>
            <a:pPr lvl="1"/>
            <a:r>
              <a:rPr lang="el-GR" dirty="0" smtClean="0"/>
              <a:t>Διαφορετικά στυλ επικοινωνίας και δουλειάς</a:t>
            </a:r>
          </a:p>
          <a:p>
            <a:pPr lvl="1"/>
            <a:r>
              <a:rPr lang="el-GR" dirty="0" smtClean="0"/>
              <a:t>Τάση ορισμένων να βασίζονται σε άλλους για να κάνουν και τη δική τους δουλειά</a:t>
            </a:r>
          </a:p>
          <a:p>
            <a:pPr lvl="1"/>
            <a:r>
              <a:rPr lang="el-GR" dirty="0" smtClean="0"/>
              <a:t>Σχέσης εξουσίας και δύναμης μέσα στην ομάδα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Blumenfeld</a:t>
            </a:r>
            <a:r>
              <a:rPr lang="en-US" dirty="0" smtClean="0"/>
              <a:t>,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εκπαιδευτικού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Οι μαθητές μαθαίνουν και μεταξύ τους</a:t>
            </a:r>
            <a:r>
              <a:rPr lang="en-US" dirty="0" smtClean="0"/>
              <a:t> </a:t>
            </a:r>
          </a:p>
          <a:p>
            <a:r>
              <a:rPr lang="el-GR" dirty="0" smtClean="0"/>
              <a:t>Ο εκπαιδευτικός είναι </a:t>
            </a:r>
            <a:r>
              <a:rPr lang="el-GR" dirty="0" err="1" smtClean="0"/>
              <a:t>λιγότερ</a:t>
            </a:r>
            <a:r>
              <a:rPr lang="el-GR" dirty="0" smtClean="0"/>
              <a:t> </a:t>
            </a:r>
            <a:r>
              <a:rPr lang="el-GR" dirty="0" err="1" smtClean="0"/>
              <a:t>πάροχος</a:t>
            </a:r>
            <a:r>
              <a:rPr lang="el-GR" dirty="0" smtClean="0"/>
              <a:t> γνώσης και περισσότερο ο ενορχηστρωτής μίας ευρείας γκάμας δραστηριοτήτων</a:t>
            </a:r>
            <a:endParaRPr lang="en-US" dirty="0" smtClean="0"/>
          </a:p>
          <a:p>
            <a:r>
              <a:rPr lang="en-US" dirty="0" smtClean="0"/>
              <a:t> (</a:t>
            </a:r>
            <a:r>
              <a:rPr lang="en-US" dirty="0" err="1" smtClean="0"/>
              <a:t>Dillenbourg</a:t>
            </a:r>
            <a:r>
              <a:rPr lang="en-US" dirty="0" smtClean="0"/>
              <a:t> and </a:t>
            </a:r>
            <a:r>
              <a:rPr lang="en-US" dirty="0" err="1" smtClean="0"/>
              <a:t>Tchounikinie</a:t>
            </a:r>
            <a:r>
              <a:rPr lang="en-US" dirty="0" smtClean="0"/>
              <a:t> 2007)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680</TotalTime>
  <Words>719</Words>
  <Application>Microsoft Macintosh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Origin</vt:lpstr>
      <vt:lpstr>Συνεργασία</vt:lpstr>
      <vt:lpstr>Συνεργασία – επεισόδιο  1</vt:lpstr>
      <vt:lpstr>Συνεργασία – επεισόδιο  2</vt:lpstr>
      <vt:lpstr>Συνεργασία – επεισόδια  3</vt:lpstr>
      <vt:lpstr>Συνεργασία – επεισόδιο 4</vt:lpstr>
      <vt:lpstr>Συνεργασία – επεισόδιο 4</vt:lpstr>
      <vt:lpstr>Σημεία για επεξεργασία </vt:lpstr>
      <vt:lpstr>Προκλήσεις κατά τη συνεργασία</vt:lpstr>
      <vt:lpstr>Ρόλος εκπαιδευτικού</vt:lpstr>
      <vt:lpstr>Παράδειγμα εργαλείων συνεργατικής μάθησης 1</vt:lpstr>
      <vt:lpstr>Παράδειγμα εργαλείων συνεργατικής μάθησης 1</vt:lpstr>
      <vt:lpstr>Παράδειγμα εργαλείων συνεργατικής μάθησης 1</vt:lpstr>
      <vt:lpstr>Εργαλεία Συνεργατικής Μάθησης-Κατηγοριοποίηση </vt:lpstr>
      <vt:lpstr>Web 2.0 and CSCL</vt:lpstr>
      <vt:lpstr>Πρόσθετη Αξία - Παραδείγματα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Συνεργασία</dc:title>
  <dc:creator>Nicole</dc:creator>
  <cp:lastModifiedBy>Nikoleta</cp:lastModifiedBy>
  <cp:revision>33</cp:revision>
  <dcterms:created xsi:type="dcterms:W3CDTF">2012-10-21T08:56:51Z</dcterms:created>
  <dcterms:modified xsi:type="dcterms:W3CDTF">2016-05-31T08:19:21Z</dcterms:modified>
</cp:coreProperties>
</file>