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63" r:id="rId5"/>
    <p:sldId id="269" r:id="rId6"/>
    <p:sldId id="270" r:id="rId7"/>
    <p:sldId id="271" r:id="rId8"/>
    <p:sldId id="272" r:id="rId9"/>
    <p:sldId id="274" r:id="rId10"/>
    <p:sldId id="265" r:id="rId11"/>
    <p:sldId id="264" r:id="rId12"/>
    <p:sldId id="261" r:id="rId13"/>
    <p:sldId id="266" r:id="rId14"/>
    <p:sldId id="267" r:id="rId15"/>
    <p:sldId id="260" r:id="rId16"/>
    <p:sldId id="268" r:id="rId17"/>
    <p:sldId id="275"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82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youtube.com/watch?v=OINa46HeWg8" TargetMode="External"/><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ci.ece.upatras.gr/index.php?option=com_content&amp;view=section&amp;layout=blog&amp;id=9&amp;Itemid=103&amp;lang=e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Learning</a:t>
            </a:r>
            <a:endParaRPr lang="el-GR" dirty="0"/>
          </a:p>
        </p:txBody>
      </p:sp>
      <p:sp>
        <p:nvSpPr>
          <p:cNvPr id="3" name="Subtitle 2"/>
          <p:cNvSpPr>
            <a:spLocks noGrp="1"/>
          </p:cNvSpPr>
          <p:nvPr>
            <p:ph type="subTitle" idx="1"/>
          </p:nvPr>
        </p:nvSpPr>
        <p:spPr/>
        <p:txBody>
          <a:bodyPr>
            <a:normAutofit/>
          </a:bodyPr>
          <a:lstStyle/>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chemeClr val="accent5">
                    <a:lumMod val="75000"/>
                  </a:schemeClr>
                </a:solidFill>
              </a:rPr>
              <a:t>Αν… Στη Μονεμβασιά</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Αν πάει στο σωστό μέρος με βάση την αποστολή κερδίζει πόντους και η αποστολή αυτή δεν είναι διαθέσιμη στους άλλους</a:t>
            </a:r>
          </a:p>
          <a:p>
            <a:r>
              <a:rPr lang="el-GR" dirty="0" smtClean="0"/>
              <a:t>Αν η ομάδα πάει σε λάθος σημείο χάνει πόντους και η αποστολή είναι διαθέσιμη για όλες τις ομάδες πάλι.</a:t>
            </a:r>
          </a:p>
          <a:p>
            <a:r>
              <a:rPr lang="el-GR" dirty="0" smtClean="0"/>
              <a:t>Όλες οι αποστολές δεν είναι ίδιες άλλες είναι πιο εύκολες και δίνουν λιγότερους πόντους, άλλες πιο δύσκολες και δίνουν περισσότερους πόντους. </a:t>
            </a:r>
          </a:p>
          <a:p>
            <a:r>
              <a:rPr lang="el-GR" dirty="0" smtClean="0"/>
              <a:t>Το παιχνίδι τελειώνει μόλις τελειώσουν οι αποστολές.</a:t>
            </a:r>
          </a:p>
          <a:p>
            <a:endParaRPr lang="el-GR" dirty="0" smtClean="0"/>
          </a:p>
          <a:p>
            <a:pP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solidFill>
                  <a:schemeClr val="accent5">
                    <a:lumMod val="75000"/>
                  </a:schemeClr>
                </a:solidFill>
              </a:rPr>
              <a:t>Αν… Στη Μονεμβασιά</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3 </a:t>
            </a:r>
            <a:r>
              <a:rPr lang="el-GR" dirty="0" smtClean="0"/>
              <a:t>καταστάσεις: κατάσταση πολιορκίας, καθημερινής ζωής και αναδόμησης. </a:t>
            </a:r>
          </a:p>
          <a:p>
            <a:r>
              <a:rPr lang="el-GR" dirty="0" smtClean="0"/>
              <a:t>Κάθε κατάσταση έχει ένα σύνολο από διαφορετικές αποστολές που συνδέουν την αποστολή με ένα συγκεκριμένο σημείο στο χώρο </a:t>
            </a:r>
          </a:p>
          <a:p>
            <a:pPr>
              <a:buNone/>
            </a:pPr>
            <a:r>
              <a:rPr lang="el-GR" dirty="0" smtClean="0"/>
              <a:t>    </a:t>
            </a:r>
            <a:r>
              <a:rPr lang="el-GR" dirty="0" smtClean="0">
                <a:solidFill>
                  <a:srgbClr val="00B050"/>
                </a:solidFill>
              </a:rPr>
              <a:t>Παράδειγμα αποστολής: «</a:t>
            </a:r>
            <a:r>
              <a:rPr lang="el-GR" i="1" dirty="0" smtClean="0">
                <a:solidFill>
                  <a:srgbClr val="00B050"/>
                </a:solidFill>
              </a:rPr>
              <a:t>Αν έτρεχες να ξεφύγεις και δεν υπήρχε άλλη διέξοδος παρά μόνο η θάλασσα</a:t>
            </a:r>
            <a:r>
              <a:rPr lang="el-GR" dirty="0" smtClean="0">
                <a:solidFill>
                  <a:srgbClr val="00B050"/>
                </a:solidFill>
              </a:rPr>
              <a:t>»</a:t>
            </a:r>
          </a:p>
          <a:p>
            <a:pPr>
              <a:buNone/>
            </a:pPr>
            <a:r>
              <a:rPr lang="el-GR" dirty="0" smtClean="0"/>
              <a:t>Τι πρέπει να κάνει ο παίκτης: Κοιτάζει το χάρτη και κανονικά πρέπει να πάει στο Πορτέλο</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ForgotMyPhone2.png"/>
          <p:cNvPicPr>
            <a:picLocks noChangeAspect="1"/>
          </p:cNvPicPr>
          <p:nvPr/>
        </p:nvPicPr>
        <p:blipFill>
          <a:blip r:embed="rId2" cstate="print"/>
          <a:stretch>
            <a:fillRect/>
          </a:stretch>
        </p:blipFill>
        <p:spPr>
          <a:xfrm>
            <a:off x="0" y="457200"/>
            <a:ext cx="4840755" cy="2744993"/>
          </a:xfrm>
          <a:prstGeom prst="rect">
            <a:avLst/>
          </a:prstGeom>
        </p:spPr>
      </p:pic>
      <p:pic>
        <p:nvPicPr>
          <p:cNvPr id="3" name="Picture 2" descr="IForgotMyPhone1.png"/>
          <p:cNvPicPr>
            <a:picLocks noChangeAspect="1"/>
          </p:cNvPicPr>
          <p:nvPr/>
        </p:nvPicPr>
        <p:blipFill>
          <a:blip r:embed="rId3" cstate="print"/>
          <a:stretch>
            <a:fillRect/>
          </a:stretch>
        </p:blipFill>
        <p:spPr>
          <a:xfrm>
            <a:off x="2895600" y="3276600"/>
            <a:ext cx="5334000" cy="2999590"/>
          </a:xfrm>
          <a:prstGeom prst="rect">
            <a:avLst/>
          </a:prstGeom>
        </p:spPr>
      </p:pic>
      <p:sp>
        <p:nvSpPr>
          <p:cNvPr id="4" name="TextBox 3"/>
          <p:cNvSpPr txBox="1"/>
          <p:nvPr/>
        </p:nvSpPr>
        <p:spPr>
          <a:xfrm>
            <a:off x="4754066" y="609600"/>
            <a:ext cx="4542334" cy="1077218"/>
          </a:xfrm>
          <a:prstGeom prst="rect">
            <a:avLst/>
          </a:prstGeom>
          <a:noFill/>
        </p:spPr>
        <p:txBody>
          <a:bodyPr wrap="none" rtlCol="0">
            <a:spAutoFit/>
          </a:bodyPr>
          <a:lstStyle/>
          <a:p>
            <a:r>
              <a:rPr lang="el-GR" sz="3200" dirty="0" smtClean="0"/>
              <a:t>Τι είδους αλληλεπίδραση </a:t>
            </a:r>
          </a:p>
          <a:p>
            <a:r>
              <a:rPr lang="el-GR" sz="3200" dirty="0" smtClean="0"/>
              <a:t>ΔΕΝ θέλουμε</a:t>
            </a:r>
            <a:endParaRPr lang="el-GR" sz="3200" dirty="0"/>
          </a:p>
        </p:txBody>
      </p:sp>
      <p:sp>
        <p:nvSpPr>
          <p:cNvPr id="5" name="TextBox 4"/>
          <p:cNvSpPr txBox="1"/>
          <p:nvPr/>
        </p:nvSpPr>
        <p:spPr>
          <a:xfrm>
            <a:off x="168210" y="6488668"/>
            <a:ext cx="8975790" cy="369332"/>
          </a:xfrm>
          <a:prstGeom prst="rect">
            <a:avLst/>
          </a:prstGeom>
          <a:noFill/>
        </p:spPr>
        <p:txBody>
          <a:bodyPr wrap="none" rtlCol="0">
            <a:spAutoFit/>
          </a:bodyPr>
          <a:lstStyle/>
          <a:p>
            <a:r>
              <a:rPr lang="en-US" dirty="0" smtClean="0"/>
              <a:t> </a:t>
            </a:r>
            <a:r>
              <a:rPr lang="el-GR" dirty="0" smtClean="0"/>
              <a:t>Εικόνες από το βίντεο: </a:t>
            </a:r>
            <a:r>
              <a:rPr lang="en-US" dirty="0" smtClean="0"/>
              <a:t>I forgot my Phone </a:t>
            </a:r>
            <a:r>
              <a:rPr lang="en-GB" dirty="0" smtClean="0">
                <a:hlinkClick r:id="rId4"/>
              </a:rPr>
              <a:t>https://www.youtube.com/watch?v=OINa46HeWg8</a:t>
            </a:r>
            <a:r>
              <a:rPr lang="el-GR" dirty="0" smtClean="0"/>
              <a:t> </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ρόλος του περιεχομένου: Τι γίνεται συνήθως</a:t>
            </a:r>
            <a:endParaRPr lang="el-GR" dirty="0"/>
          </a:p>
        </p:txBody>
      </p:sp>
      <p:sp>
        <p:nvSpPr>
          <p:cNvPr id="3" name="Content Placeholder 2"/>
          <p:cNvSpPr>
            <a:spLocks noGrp="1"/>
          </p:cNvSpPr>
          <p:nvPr>
            <p:ph idx="1"/>
          </p:nvPr>
        </p:nvSpPr>
        <p:spPr/>
        <p:txBody>
          <a:bodyPr/>
          <a:lstStyle/>
          <a:p>
            <a:r>
              <a:rPr lang="el-GR" dirty="0" smtClean="0"/>
              <a:t>Συχνά οι παίκτες και οι μαθητές κοιτάζουν την οθόνη και όχι το χώρο γύρω</a:t>
            </a:r>
          </a:p>
          <a:p>
            <a:r>
              <a:rPr lang="el-GR" dirty="0" smtClean="0"/>
              <a:t>Ενσωμάτωση ερωτήσεων που αφορούν ανάκληση γνώσεων (πληροφοριακής μορφής </a:t>
            </a:r>
            <a:r>
              <a:rPr lang="en-US" dirty="0" smtClean="0"/>
              <a:t>– factual knowledge)</a:t>
            </a:r>
            <a:r>
              <a:rPr lang="el-GR" dirty="0" smtClean="0"/>
              <a:t> ή  εκμάθηση πληροφοριών μέσα από ερωτήσεις τύπου </a:t>
            </a:r>
            <a:r>
              <a:rPr lang="en-US" dirty="0" smtClean="0"/>
              <a:t>quiz</a:t>
            </a:r>
            <a:endParaRPr lang="el-GR" dirty="0" smtClean="0"/>
          </a:p>
          <a:p>
            <a:r>
              <a:rPr lang="el-GR" dirty="0" smtClean="0"/>
              <a:t>Παρουσίαση πληροφορίας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Μάθηση ως πληροφορία: Παράδειγμα</a:t>
            </a:r>
            <a:endParaRPr lang="el-GR" dirty="0"/>
          </a:p>
        </p:txBody>
      </p:sp>
      <p:sp>
        <p:nvSpPr>
          <p:cNvPr id="3" name="Content Placeholder 2"/>
          <p:cNvSpPr>
            <a:spLocks noGrp="1"/>
          </p:cNvSpPr>
          <p:nvPr>
            <p:ph idx="1"/>
          </p:nvPr>
        </p:nvSpPr>
        <p:spPr>
          <a:xfrm>
            <a:off x="457200" y="1600200"/>
            <a:ext cx="5257800" cy="4525963"/>
          </a:xfrm>
        </p:spPr>
        <p:txBody>
          <a:bodyPr>
            <a:normAutofit fontScale="85000" lnSpcReduction="10000"/>
          </a:bodyPr>
          <a:lstStyle/>
          <a:p>
            <a:pPr>
              <a:defRPr/>
            </a:pPr>
            <a:r>
              <a:rPr lang="en-US" dirty="0" smtClean="0"/>
              <a:t>E: </a:t>
            </a:r>
            <a:r>
              <a:rPr lang="el-GR" dirty="0" smtClean="0"/>
              <a:t>Τι θα έλεγες ότι έμαθες από αυτό το παιχνίδι;</a:t>
            </a:r>
            <a:r>
              <a:rPr lang="en-US" dirty="0" smtClean="0"/>
              <a:t> </a:t>
            </a:r>
          </a:p>
          <a:p>
            <a:pPr>
              <a:defRPr/>
            </a:pPr>
            <a:r>
              <a:rPr lang="el-GR" dirty="0" smtClean="0"/>
              <a:t>Σ:</a:t>
            </a:r>
            <a:r>
              <a:rPr lang="en-US" dirty="0" smtClean="0"/>
              <a:t> </a:t>
            </a:r>
            <a:r>
              <a:rPr lang="el-GR" dirty="0" smtClean="0">
                <a:solidFill>
                  <a:srgbClr val="FF0000"/>
                </a:solidFill>
              </a:rPr>
              <a:t>Ότι η Εκκλησία του Παντοκράτορα ήταν χτίστηκε στα θεμέλια αρχαίου ναού</a:t>
            </a:r>
            <a:endParaRPr lang="en-US" dirty="0" smtClean="0">
              <a:solidFill>
                <a:srgbClr val="FF0000"/>
              </a:solidFill>
            </a:endParaRPr>
          </a:p>
          <a:p>
            <a:pPr>
              <a:defRPr/>
            </a:pPr>
            <a:r>
              <a:rPr lang="en-US" dirty="0" smtClean="0"/>
              <a:t> M</a:t>
            </a:r>
            <a:r>
              <a:rPr lang="en-US" dirty="0" smtClean="0">
                <a:solidFill>
                  <a:srgbClr val="FF0000"/>
                </a:solidFill>
              </a:rPr>
              <a:t>: </a:t>
            </a:r>
            <a:r>
              <a:rPr lang="el-GR" dirty="0" smtClean="0">
                <a:solidFill>
                  <a:srgbClr val="FF0000"/>
                </a:solidFill>
              </a:rPr>
              <a:t>Εμένα με εντυπωσίασε η πληροφορία για το Δήμαρχο </a:t>
            </a:r>
            <a:r>
              <a:rPr lang="en-US" dirty="0" smtClean="0"/>
              <a:t>(</a:t>
            </a:r>
            <a:r>
              <a:rPr lang="el-GR" i="1" dirty="0" smtClean="0"/>
              <a:t>Αναφ. στο Ν. </a:t>
            </a:r>
            <a:r>
              <a:rPr lang="el-GR" i="1" dirty="0" err="1" smtClean="0"/>
              <a:t>Βέτσο</a:t>
            </a:r>
            <a:r>
              <a:rPr lang="el-GR" i="1" dirty="0" smtClean="0"/>
              <a:t>  ιδιοκτήτη εργοστασίων πλεκτικής καλτσών, διετέλεσε δήμαρχος το διάστημα </a:t>
            </a:r>
            <a:r>
              <a:rPr lang="en-US" i="1" dirty="0" smtClean="0"/>
              <a:t>1949-1967</a:t>
            </a:r>
            <a:r>
              <a:rPr lang="en-US" dirty="0" smtClean="0"/>
              <a:t>)</a:t>
            </a:r>
          </a:p>
          <a:p>
            <a:endParaRPr lang="el-GR" dirty="0"/>
          </a:p>
        </p:txBody>
      </p:sp>
      <p:pic>
        <p:nvPicPr>
          <p:cNvPr id="4" name="Picture 2"/>
          <p:cNvPicPr>
            <a:picLocks noChangeAspect="1" noChangeArrowheads="1"/>
          </p:cNvPicPr>
          <p:nvPr/>
        </p:nvPicPr>
        <p:blipFill>
          <a:blip r:embed="rId2" cstate="print"/>
          <a:srcRect/>
          <a:stretch>
            <a:fillRect/>
          </a:stretch>
        </p:blipFill>
        <p:spPr bwMode="auto">
          <a:xfrm>
            <a:off x="5618163" y="1905000"/>
            <a:ext cx="3525837" cy="2222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up… Take in your surroundings”</a:t>
            </a:r>
            <a:endParaRPr lang="el-GR" dirty="0"/>
          </a:p>
        </p:txBody>
      </p:sp>
      <p:sp>
        <p:nvSpPr>
          <p:cNvPr id="3" name="Content Placeholder 2"/>
          <p:cNvSpPr>
            <a:spLocks noGrp="1"/>
          </p:cNvSpPr>
          <p:nvPr>
            <p:ph idx="1"/>
          </p:nvPr>
        </p:nvSpPr>
        <p:spPr/>
        <p:txBody>
          <a:bodyPr>
            <a:normAutofit lnSpcReduction="10000"/>
          </a:bodyPr>
          <a:lstStyle/>
          <a:p>
            <a:pPr>
              <a:buNone/>
            </a:pPr>
            <a:r>
              <a:rPr lang="el-GR" dirty="0" smtClean="0"/>
              <a:t>Τι θα είχε ενδιαφέρον να επιδιώξουμε</a:t>
            </a:r>
          </a:p>
          <a:p>
            <a:r>
              <a:rPr lang="el-GR" dirty="0" smtClean="0"/>
              <a:t>Να δώσουμε ένα ερέθισμα για να παρατηρήσει, να ανακαλύψει ο μαθητής το χώρο γύρω του</a:t>
            </a:r>
          </a:p>
          <a:p>
            <a:r>
              <a:rPr lang="el-GR" dirty="0" smtClean="0"/>
              <a:t>Να δώσουμε διαφορετικές οπτικές γωνίες για να δει ο μαθητής το χώρο</a:t>
            </a:r>
          </a:p>
          <a:p>
            <a:r>
              <a:rPr lang="el-GR" dirty="0" smtClean="0"/>
              <a:t>Να δώσουμε τη δυνατότητα να εντάξει σε ένα συγκεκριμένο πλαίσιο </a:t>
            </a:r>
            <a:r>
              <a:rPr lang="en-US" dirty="0" smtClean="0"/>
              <a:t>(context), </a:t>
            </a:r>
            <a:r>
              <a:rPr lang="el-GR" dirty="0" smtClean="0"/>
              <a:t>έννοιες- γνώσεις</a:t>
            </a:r>
            <a:r>
              <a:rPr lang="en-US" dirty="0" smtClean="0"/>
              <a:t> </a:t>
            </a:r>
            <a:r>
              <a:rPr lang="el-GR" dirty="0" smtClean="0"/>
              <a:t>– πληροφορίες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Περιεχόμενο: Παράδειγμα</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Αν έφτιαχνες ένα σπίτι τι θα έκανες για να συγκεντρώσεις το βρόχινο νερό στην υπόγεια στέρνα; [</a:t>
            </a:r>
            <a:r>
              <a:rPr lang="el-GR" dirty="0" smtClean="0">
                <a:solidFill>
                  <a:srgbClr val="FF0000"/>
                </a:solidFill>
              </a:rPr>
              <a:t>Ερέθισμα για παρατήρηση</a:t>
            </a:r>
            <a:r>
              <a:rPr lang="el-GR" dirty="0" smtClean="0"/>
              <a:t>]</a:t>
            </a:r>
          </a:p>
          <a:p>
            <a:r>
              <a:rPr lang="el-GR" dirty="0" smtClean="0"/>
              <a:t>Αν ήσουν αρχιτέκτονας και έψαχνες να βρεις έναν τρόπο για να επεκτείνονται τα σπίτια πάνω από τους δρόμους (δρομικές) τι θα έκανες;</a:t>
            </a:r>
            <a:r>
              <a:rPr lang="en-US" dirty="0" smtClean="0"/>
              <a:t> [</a:t>
            </a:r>
            <a:r>
              <a:rPr lang="el-GR" dirty="0" smtClean="0">
                <a:solidFill>
                  <a:srgbClr val="FF0000"/>
                </a:solidFill>
              </a:rPr>
              <a:t>Ερέθισμα για παρατήρηση</a:t>
            </a:r>
            <a:r>
              <a:rPr lang="en-US" dirty="0" smtClean="0"/>
              <a:t>]</a:t>
            </a:r>
            <a:endParaRPr lang="el-GR" dirty="0" smtClean="0"/>
          </a:p>
          <a:p>
            <a:r>
              <a:rPr lang="el-GR" dirty="0" smtClean="0"/>
              <a:t>Αν ήθελες να ανακαλύψεις πώς χρησιμοποιείται το κουρασάνι – ένα ισχυρό υδραυλικό κονίαμα πού θα έψαχνες; [</a:t>
            </a:r>
            <a:r>
              <a:rPr lang="el-GR" dirty="0" smtClean="0">
                <a:solidFill>
                  <a:srgbClr val="FF0000"/>
                </a:solidFill>
              </a:rPr>
              <a:t>η πληροφορία δίνεται για να βοηθήσει την αναζήτηση – ένταξη στο πλαίσιο </a:t>
            </a:r>
            <a:r>
              <a:rPr lang="en-US" dirty="0" smtClean="0">
                <a:solidFill>
                  <a:srgbClr val="FF0000"/>
                </a:solidFill>
              </a:rPr>
              <a:t>(context)</a:t>
            </a:r>
            <a:r>
              <a:rPr lang="el-GR" dirty="0" smtClean="0"/>
              <a:t>]</a:t>
            </a:r>
          </a:p>
          <a:p>
            <a:r>
              <a:rPr lang="el-GR" dirty="0" smtClean="0"/>
              <a:t>Αν ξυπνούσες το πρωί και ήταν μία υπέροχη μέρα πού θα πήγαινες για να αγναντέψεις την πόλη και τη θάλασσα [ερέθισμα με αισθητικό στόχο]</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Επισημάνσεις για την παιδαγωγική αξιοποίηση</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Η μαθησιακή διαδικασία μπορεί και είναι χρήσιμο να επεκταθεί πέρα από τη διάρκεια του παιχνιδιού</a:t>
            </a:r>
          </a:p>
          <a:p>
            <a:r>
              <a:rPr lang="el-GR" dirty="0" smtClean="0"/>
              <a:t>Στο πλαίσιο του παιχνιδιού δεν υπάρχει χρόνος να εκτενή ανάλυση, συζήτηση και επεξεργασία μεταξύ των μαθητών</a:t>
            </a:r>
          </a:p>
          <a:p>
            <a:r>
              <a:rPr lang="el-GR" dirty="0" smtClean="0"/>
              <a:t>Χρήσιμη μία συζήτηση στο τέλος που να αποβλέπει να φέρει στην επιφάνεια ζητήματα που προέκυψαν κατά τη διάρκεια του παιχνιδιού, να ανταλλάξουν οι μαθητές ιδέες, στοιχεία που τους εντυπωσίασαν κλπ</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Βιβλιογραφία</a:t>
            </a:r>
            <a:endParaRPr lang="el-GR" dirty="0"/>
          </a:p>
        </p:txBody>
      </p:sp>
      <p:sp>
        <p:nvSpPr>
          <p:cNvPr id="3" name="Content Placeholder 2"/>
          <p:cNvSpPr>
            <a:spLocks noGrp="1"/>
          </p:cNvSpPr>
          <p:nvPr>
            <p:ph idx="1"/>
          </p:nvPr>
        </p:nvSpPr>
        <p:spPr/>
        <p:txBody>
          <a:bodyPr>
            <a:normAutofit fontScale="62500" lnSpcReduction="20000"/>
          </a:bodyPr>
          <a:lstStyle/>
          <a:p>
            <a:r>
              <a:rPr lang="en-US" dirty="0" err="1" smtClean="0"/>
              <a:t>Ardito</a:t>
            </a:r>
            <a:r>
              <a:rPr lang="en-US" dirty="0" smtClean="0"/>
              <a:t>, C., </a:t>
            </a:r>
            <a:r>
              <a:rPr lang="en-US" dirty="0" err="1" smtClean="0"/>
              <a:t>Costabile</a:t>
            </a:r>
            <a:r>
              <a:rPr lang="en-US" dirty="0" smtClean="0"/>
              <a:t>, M. F., De </a:t>
            </a:r>
            <a:r>
              <a:rPr lang="en-US" dirty="0" err="1" smtClean="0"/>
              <a:t>Angeli</a:t>
            </a:r>
            <a:r>
              <a:rPr lang="en-US" dirty="0" smtClean="0"/>
              <a:t>, A. and </a:t>
            </a:r>
            <a:r>
              <a:rPr lang="en-US" dirty="0" err="1" smtClean="0"/>
              <a:t>Lanzilotti</a:t>
            </a:r>
            <a:r>
              <a:rPr lang="en-US" dirty="0" smtClean="0"/>
              <a:t>, R. (2012) Enriching Archaeological Parks with Contextual Sounds and Mobile Technology,  </a:t>
            </a:r>
            <a:r>
              <a:rPr lang="en-US" i="1" dirty="0" smtClean="0"/>
              <a:t>ACM Trans. </a:t>
            </a:r>
            <a:r>
              <a:rPr lang="en-US" i="1" dirty="0" err="1" smtClean="0"/>
              <a:t>Comput</a:t>
            </a:r>
            <a:r>
              <a:rPr lang="en-US" i="1" dirty="0" smtClean="0"/>
              <a:t>.-Hum. Interact</a:t>
            </a:r>
            <a:r>
              <a:rPr lang="en-US" dirty="0" smtClean="0"/>
              <a:t>., 19(4) pp. 1–30, Dec. 2012</a:t>
            </a:r>
            <a:endParaRPr lang="el-GR" dirty="0" smtClean="0"/>
          </a:p>
          <a:p>
            <a:r>
              <a:rPr lang="en-US" dirty="0" smtClean="0"/>
              <a:t>Huizenga, J., </a:t>
            </a:r>
            <a:r>
              <a:rPr lang="en-US" dirty="0" err="1" smtClean="0"/>
              <a:t>Admiraal</a:t>
            </a:r>
            <a:r>
              <a:rPr lang="en-US" dirty="0" smtClean="0"/>
              <a:t>, W., </a:t>
            </a:r>
            <a:r>
              <a:rPr lang="en-US" dirty="0" err="1" smtClean="0"/>
              <a:t>Akkerman</a:t>
            </a:r>
            <a:r>
              <a:rPr lang="en-US" dirty="0" smtClean="0"/>
              <a:t>, S., &amp; Dam, G. T., (2009). Mobile game-based learning in secondary education:</a:t>
            </a:r>
            <a:r>
              <a:rPr lang="el-GR" dirty="0" smtClean="0"/>
              <a:t> </a:t>
            </a:r>
            <a:r>
              <a:rPr lang="en-US" dirty="0" smtClean="0"/>
              <a:t>engagement, motivation and learning in a mobile city game. </a:t>
            </a:r>
            <a:r>
              <a:rPr lang="en-US" i="1" dirty="0" smtClean="0"/>
              <a:t>Journal of Computer Assisted Learning, Vol. 25, No 4,</a:t>
            </a:r>
            <a:r>
              <a:rPr lang="el-GR" dirty="0" smtClean="0"/>
              <a:t>332-344.</a:t>
            </a:r>
          </a:p>
          <a:p>
            <a:r>
              <a:rPr lang="en-US" dirty="0" err="1" smtClean="0"/>
              <a:t>Klopfer</a:t>
            </a:r>
            <a:r>
              <a:rPr lang="en-US" dirty="0" smtClean="0"/>
              <a:t>, E., Perry, J., Squire, K., Jan, M. F. &amp; Steinkuehler, C. (2005). Mystery at the museum: a collaborative game for museum education. </a:t>
            </a:r>
            <a:r>
              <a:rPr lang="en-US" i="1" dirty="0" smtClean="0"/>
              <a:t>Proceedings of the 2005 conference on Computer support for collaborative learning: the next 10 years</a:t>
            </a:r>
            <a:r>
              <a:rPr lang="en-US" dirty="0" smtClean="0"/>
              <a:t> (pp. 316–320). International Society of the Learning Sciences.</a:t>
            </a:r>
            <a:endParaRPr lang="el-GR" dirty="0" smtClean="0"/>
          </a:p>
          <a:p>
            <a:r>
              <a:rPr lang="el-GR" dirty="0" err="1" smtClean="0"/>
              <a:t>Paay</a:t>
            </a:r>
            <a:r>
              <a:rPr lang="el-GR" dirty="0" smtClean="0"/>
              <a:t>, J., </a:t>
            </a:r>
            <a:r>
              <a:rPr lang="el-GR" dirty="0" err="1" smtClean="0"/>
              <a:t>Kjeldskov</a:t>
            </a:r>
            <a:r>
              <a:rPr lang="el-GR" dirty="0" smtClean="0"/>
              <a:t>, J., </a:t>
            </a:r>
            <a:r>
              <a:rPr lang="el-GR" dirty="0" err="1" smtClean="0"/>
              <a:t>Christensen</a:t>
            </a:r>
            <a:r>
              <a:rPr lang="el-GR" dirty="0" smtClean="0"/>
              <a:t>, A., </a:t>
            </a:r>
            <a:r>
              <a:rPr lang="el-GR" dirty="0" err="1" smtClean="0"/>
              <a:t>Ibsen</a:t>
            </a:r>
            <a:r>
              <a:rPr lang="el-GR" dirty="0" smtClean="0"/>
              <a:t>, A., </a:t>
            </a:r>
            <a:r>
              <a:rPr lang="el-GR" dirty="0" err="1" smtClean="0"/>
              <a:t>Jensen,D</a:t>
            </a:r>
            <a:r>
              <a:rPr lang="el-GR" dirty="0" smtClean="0"/>
              <a:t>., </a:t>
            </a:r>
            <a:r>
              <a:rPr lang="el-GR" dirty="0" err="1" smtClean="0"/>
              <a:t>Nielsen</a:t>
            </a:r>
            <a:r>
              <a:rPr lang="el-GR" dirty="0" smtClean="0"/>
              <a:t>, G., </a:t>
            </a:r>
            <a:r>
              <a:rPr lang="el-GR" dirty="0" err="1" smtClean="0"/>
              <a:t>et</a:t>
            </a:r>
            <a:r>
              <a:rPr lang="el-GR" dirty="0" smtClean="0"/>
              <a:t> </a:t>
            </a:r>
            <a:r>
              <a:rPr lang="el-GR" dirty="0" err="1" smtClean="0"/>
              <a:t>al</a:t>
            </a:r>
            <a:r>
              <a:rPr lang="el-GR" dirty="0" smtClean="0"/>
              <a:t>. (2008). </a:t>
            </a:r>
            <a:r>
              <a:rPr lang="el-GR" dirty="0" err="1" smtClean="0"/>
              <a:t>Location</a:t>
            </a:r>
            <a:r>
              <a:rPr lang="el-GR" dirty="0" smtClean="0"/>
              <a:t>-</a:t>
            </a:r>
            <a:r>
              <a:rPr lang="el-GR" dirty="0" err="1" smtClean="0"/>
              <a:t>based</a:t>
            </a:r>
            <a:r>
              <a:rPr lang="el-GR" dirty="0" smtClean="0"/>
              <a:t> </a:t>
            </a:r>
            <a:r>
              <a:rPr lang="el-GR" dirty="0" err="1" smtClean="0"/>
              <a:t>storytelling</a:t>
            </a:r>
            <a:r>
              <a:rPr lang="el-GR" dirty="0" smtClean="0"/>
              <a:t> </a:t>
            </a:r>
            <a:r>
              <a:rPr lang="el-GR" dirty="0" err="1" smtClean="0"/>
              <a:t>in</a:t>
            </a:r>
            <a:r>
              <a:rPr lang="el-GR" dirty="0" smtClean="0"/>
              <a:t> </a:t>
            </a:r>
            <a:r>
              <a:rPr lang="el-GR" dirty="0" err="1" smtClean="0"/>
              <a:t>the</a:t>
            </a:r>
            <a:r>
              <a:rPr lang="el-GR" dirty="0" smtClean="0"/>
              <a:t> </a:t>
            </a:r>
            <a:r>
              <a:rPr lang="el-GR" dirty="0" err="1" smtClean="0"/>
              <a:t>urban</a:t>
            </a:r>
            <a:r>
              <a:rPr lang="el-GR" dirty="0" smtClean="0"/>
              <a:t> </a:t>
            </a:r>
            <a:r>
              <a:rPr lang="el-GR" dirty="0" err="1" smtClean="0"/>
              <a:t>environment</a:t>
            </a:r>
            <a:r>
              <a:rPr lang="el-GR" dirty="0" smtClean="0"/>
              <a:t>. </a:t>
            </a:r>
            <a:r>
              <a:rPr lang="el-GR" dirty="0" err="1" smtClean="0"/>
              <a:t>In</a:t>
            </a:r>
            <a:r>
              <a:rPr lang="el-GR" dirty="0" smtClean="0"/>
              <a:t> </a:t>
            </a:r>
            <a:r>
              <a:rPr lang="el-GR" i="1" dirty="0" err="1" smtClean="0"/>
              <a:t>Proceedings</a:t>
            </a:r>
            <a:r>
              <a:rPr lang="el-GR" i="1" dirty="0" smtClean="0"/>
              <a:t> OZCHI: </a:t>
            </a:r>
            <a:r>
              <a:rPr lang="el-GR" i="1" dirty="0" err="1" smtClean="0"/>
              <a:t>Designing</a:t>
            </a:r>
            <a:r>
              <a:rPr lang="el-GR" i="1" dirty="0" smtClean="0"/>
              <a:t> </a:t>
            </a:r>
            <a:r>
              <a:rPr lang="el-GR" i="1" dirty="0" err="1" smtClean="0"/>
              <a:t>for</a:t>
            </a:r>
            <a:r>
              <a:rPr lang="el-GR" i="1" dirty="0" smtClean="0"/>
              <a:t> </a:t>
            </a:r>
            <a:r>
              <a:rPr lang="el-GR" i="1" dirty="0" err="1" smtClean="0"/>
              <a:t>Habitus</a:t>
            </a:r>
            <a:r>
              <a:rPr lang="el-GR" i="1" dirty="0" smtClean="0"/>
              <a:t> </a:t>
            </a:r>
            <a:r>
              <a:rPr lang="el-GR" i="1" dirty="0" err="1" smtClean="0"/>
              <a:t>and</a:t>
            </a:r>
            <a:r>
              <a:rPr lang="el-GR" i="1" dirty="0" smtClean="0"/>
              <a:t> </a:t>
            </a:r>
            <a:r>
              <a:rPr lang="el-GR" i="1" dirty="0" err="1" smtClean="0"/>
              <a:t>Habitat</a:t>
            </a:r>
            <a:r>
              <a:rPr lang="el-GR" dirty="0" smtClean="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learning</a:t>
            </a:r>
            <a:endParaRPr lang="en-US" dirty="0"/>
          </a:p>
        </p:txBody>
      </p:sp>
      <p:sp>
        <p:nvSpPr>
          <p:cNvPr id="3" name="Content Placeholder 2"/>
          <p:cNvSpPr>
            <a:spLocks noGrp="1"/>
          </p:cNvSpPr>
          <p:nvPr>
            <p:ph idx="1"/>
          </p:nvPr>
        </p:nvSpPr>
        <p:spPr/>
        <p:txBody>
          <a:bodyPr/>
          <a:lstStyle/>
          <a:p>
            <a:r>
              <a:rPr lang="el-GR" dirty="0" err="1" smtClean="0"/>
              <a:t>Φορητ</a:t>
            </a:r>
            <a:r>
              <a:rPr lang="el-GR" dirty="0" err="1" smtClean="0"/>
              <a:t>ότητα</a:t>
            </a:r>
            <a:endParaRPr lang="el-GR" dirty="0" smtClean="0"/>
          </a:p>
          <a:p>
            <a:r>
              <a:rPr lang="el-GR" dirty="0" smtClean="0"/>
              <a:t>Ανάδειξη της σημασίας του πλαισίου – περιβάλλοντος στη μάθηση</a:t>
            </a:r>
          </a:p>
          <a:p>
            <a:pPr marL="0" indent="0">
              <a:buNone/>
            </a:pPr>
            <a:endParaRPr lang="en-US" dirty="0"/>
          </a:p>
        </p:txBody>
      </p:sp>
      <p:pic>
        <p:nvPicPr>
          <p:cNvPr id="4" name="Picture 3" descr="MobileLear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89300"/>
            <a:ext cx="8229600" cy="3568700"/>
          </a:xfrm>
          <a:prstGeom prst="rect">
            <a:avLst/>
          </a:prstGeom>
        </p:spPr>
      </p:pic>
    </p:spTree>
    <p:extLst>
      <p:ext uri="{BB962C8B-B14F-4D97-AF65-F5344CB8AC3E}">
        <p14:creationId xmlns:p14="http://schemas.microsoft.com/office/powerpoint/2010/main" val="69742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Τί εννοούμε όταν λέμε </a:t>
            </a:r>
            <a:r>
              <a:rPr lang="el-GR" dirty="0" err="1" smtClean="0"/>
              <a:t>χωρο</a:t>
            </a:r>
            <a:r>
              <a:rPr lang="el-GR" dirty="0" smtClean="0"/>
              <a:t>-</a:t>
            </a:r>
            <a:r>
              <a:rPr lang="el-GR" dirty="0" smtClean="0"/>
              <a:t>ευαίσθητ</a:t>
            </a:r>
            <a:r>
              <a:rPr lang="el-GR" dirty="0" smtClean="0"/>
              <a:t>ες εφαρμογ</a:t>
            </a:r>
            <a:r>
              <a:rPr lang="el-GR" dirty="0" smtClean="0"/>
              <a:t>ές</a:t>
            </a:r>
            <a:endParaRPr lang="el-GR" dirty="0"/>
          </a:p>
        </p:txBody>
      </p:sp>
      <p:sp>
        <p:nvSpPr>
          <p:cNvPr id="3" name="Content Placeholder 2"/>
          <p:cNvSpPr>
            <a:spLocks noGrp="1"/>
          </p:cNvSpPr>
          <p:nvPr>
            <p:ph idx="1"/>
          </p:nvPr>
        </p:nvSpPr>
        <p:spPr/>
        <p:txBody>
          <a:bodyPr>
            <a:normAutofit lnSpcReduction="10000"/>
          </a:bodyPr>
          <a:lstStyle/>
          <a:p>
            <a:r>
              <a:rPr lang="el-GR" dirty="0" smtClean="0"/>
              <a:t>Αξιοποίηση κινητών συσκευών που αναγνωρίζουν τη θέση στο χώρο</a:t>
            </a:r>
          </a:p>
          <a:p>
            <a:pPr lvl="1"/>
            <a:r>
              <a:rPr lang="el-GR" dirty="0" smtClean="0"/>
              <a:t>Κινητά τηλέφωνα</a:t>
            </a:r>
            <a:endParaRPr lang="en-US" dirty="0" smtClean="0"/>
          </a:p>
          <a:p>
            <a:pPr lvl="1"/>
            <a:r>
              <a:rPr lang="en-US" dirty="0" smtClean="0"/>
              <a:t>Tablets</a:t>
            </a:r>
            <a:endParaRPr lang="el-GR" dirty="0" smtClean="0"/>
          </a:p>
          <a:p>
            <a:r>
              <a:rPr lang="el-GR" dirty="0" smtClean="0"/>
              <a:t>Παιχνίδια όπου η θέση</a:t>
            </a:r>
            <a:r>
              <a:rPr lang="en-US" dirty="0" smtClean="0"/>
              <a:t> – </a:t>
            </a:r>
            <a:r>
              <a:rPr lang="el-GR" dirty="0" smtClean="0"/>
              <a:t>η κίνηση στο χώρο είναι σημαντική για την εξέλιξη του παιχνιδιού</a:t>
            </a:r>
            <a:endParaRPr lang="en-US" dirty="0" smtClean="0"/>
          </a:p>
          <a:p>
            <a:r>
              <a:rPr lang="el-GR" dirty="0" smtClean="0"/>
              <a:t>Διασύνδεση του φυσικού και του ψηφιακού κόσμου</a:t>
            </a:r>
          </a:p>
          <a:p>
            <a:endParaRPr lang="el-GR" dirty="0" smtClean="0"/>
          </a:p>
          <a:p>
            <a:endParaRPr lang="el-G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Παραδείγματα παιχνιδιών</a:t>
            </a:r>
            <a:endParaRPr lang="el-GR" dirty="0"/>
          </a:p>
        </p:txBody>
      </p:sp>
      <p:sp>
        <p:nvSpPr>
          <p:cNvPr id="3" name="Content Placeholder 2"/>
          <p:cNvSpPr>
            <a:spLocks noGrp="1"/>
          </p:cNvSpPr>
          <p:nvPr>
            <p:ph idx="1"/>
          </p:nvPr>
        </p:nvSpPr>
        <p:spPr/>
        <p:txBody>
          <a:bodyPr>
            <a:normAutofit fontScale="70000" lnSpcReduction="20000"/>
          </a:bodyPr>
          <a:lstStyle/>
          <a:p>
            <a:r>
              <a:rPr lang="el-GR" dirty="0" smtClean="0"/>
              <a:t>Μ@Μ: </a:t>
            </a:r>
            <a:r>
              <a:rPr lang="en-US" dirty="0" smtClean="0"/>
              <a:t>Mystery</a:t>
            </a:r>
            <a:r>
              <a:rPr lang="el-GR" dirty="0" smtClean="0"/>
              <a:t> </a:t>
            </a:r>
            <a:r>
              <a:rPr lang="en-US" dirty="0" smtClean="0"/>
              <a:t>at the museum </a:t>
            </a:r>
            <a:r>
              <a:rPr lang="el-GR" dirty="0" smtClean="0"/>
              <a:t> (</a:t>
            </a:r>
            <a:r>
              <a:rPr lang="en-US" dirty="0" err="1" smtClean="0"/>
              <a:t>Klopfer</a:t>
            </a:r>
            <a:r>
              <a:rPr lang="en-US" dirty="0" smtClean="0"/>
              <a:t> et al 2005)</a:t>
            </a:r>
            <a:endParaRPr lang="el-GR" dirty="0" smtClean="0"/>
          </a:p>
          <a:p>
            <a:r>
              <a:rPr lang="en-US" b="1" dirty="0" smtClean="0"/>
              <a:t>Who Killed </a:t>
            </a:r>
            <a:r>
              <a:rPr lang="en-US" b="1" dirty="0" err="1" smtClean="0"/>
              <a:t>Hannae</a:t>
            </a:r>
            <a:r>
              <a:rPr lang="el-GR" b="1" dirty="0" smtClean="0"/>
              <a:t> </a:t>
            </a:r>
            <a:r>
              <a:rPr lang="en-US" dirty="0" smtClean="0"/>
              <a:t>(</a:t>
            </a:r>
            <a:r>
              <a:rPr lang="en-GB" dirty="0" err="1" smtClean="0"/>
              <a:t>Paay</a:t>
            </a:r>
            <a:r>
              <a:rPr lang="en-GB" dirty="0" smtClean="0"/>
              <a:t> et al. 2008)</a:t>
            </a:r>
            <a:endParaRPr lang="en-US" b="1" dirty="0" smtClean="0"/>
          </a:p>
          <a:p>
            <a:r>
              <a:rPr lang="en-US" b="1" dirty="0" smtClean="0"/>
              <a:t>Frequency 1550 </a:t>
            </a:r>
            <a:r>
              <a:rPr lang="el-GR" dirty="0" smtClean="0"/>
              <a:t>(</a:t>
            </a:r>
            <a:r>
              <a:rPr lang="en-US" dirty="0" smtClean="0"/>
              <a:t>Huizenga</a:t>
            </a:r>
            <a:r>
              <a:rPr lang="el-GR" dirty="0" smtClean="0"/>
              <a:t> </a:t>
            </a:r>
            <a:r>
              <a:rPr lang="en-US" dirty="0" smtClean="0"/>
              <a:t>et al 2009)</a:t>
            </a:r>
            <a:endParaRPr lang="en-US" b="1" dirty="0" smtClean="0"/>
          </a:p>
          <a:p>
            <a:r>
              <a:rPr lang="en-US" dirty="0" smtClean="0"/>
              <a:t>Explore! (</a:t>
            </a:r>
            <a:r>
              <a:rPr lang="en-US" dirty="0" err="1" smtClean="0"/>
              <a:t>Ardito</a:t>
            </a:r>
            <a:r>
              <a:rPr lang="en-US" dirty="0" smtClean="0"/>
              <a:t> et al 2012)</a:t>
            </a:r>
          </a:p>
          <a:p>
            <a:r>
              <a:rPr lang="en-US" dirty="0" smtClean="0">
                <a:solidFill>
                  <a:schemeClr val="accent5">
                    <a:lumMod val="75000"/>
                  </a:schemeClr>
                </a:solidFill>
              </a:rPr>
              <a:t>City Scrabble</a:t>
            </a:r>
          </a:p>
          <a:p>
            <a:r>
              <a:rPr lang="en-US" dirty="0" smtClean="0">
                <a:solidFill>
                  <a:schemeClr val="accent5">
                    <a:lumMod val="75000"/>
                  </a:schemeClr>
                </a:solidFill>
              </a:rPr>
              <a:t>Carnival Scrabble</a:t>
            </a:r>
          </a:p>
          <a:p>
            <a:r>
              <a:rPr lang="en-US" dirty="0" err="1" smtClean="0">
                <a:solidFill>
                  <a:schemeClr val="accent5">
                    <a:lumMod val="75000"/>
                  </a:schemeClr>
                </a:solidFill>
              </a:rPr>
              <a:t>BenakiScrabble</a:t>
            </a:r>
            <a:endParaRPr lang="en-US" dirty="0" smtClean="0">
              <a:solidFill>
                <a:schemeClr val="accent5">
                  <a:lumMod val="75000"/>
                </a:schemeClr>
              </a:solidFill>
            </a:endParaRPr>
          </a:p>
          <a:p>
            <a:r>
              <a:rPr lang="en-US" b="1" dirty="0" err="1" smtClean="0">
                <a:solidFill>
                  <a:schemeClr val="accent5">
                    <a:lumMod val="75000"/>
                  </a:schemeClr>
                </a:solidFill>
              </a:rPr>
              <a:t>Taggling</a:t>
            </a:r>
            <a:endParaRPr lang="en-US" b="1" dirty="0" smtClean="0">
              <a:solidFill>
                <a:schemeClr val="accent5">
                  <a:lumMod val="75000"/>
                </a:schemeClr>
              </a:solidFill>
            </a:endParaRPr>
          </a:p>
          <a:p>
            <a:r>
              <a:rPr lang="en-US" dirty="0" smtClean="0">
                <a:solidFill>
                  <a:schemeClr val="accent5">
                    <a:lumMod val="75000"/>
                  </a:schemeClr>
                </a:solidFill>
              </a:rPr>
              <a:t>Rebels </a:t>
            </a:r>
            <a:r>
              <a:rPr lang="en-US" dirty="0" err="1" smtClean="0">
                <a:solidFill>
                  <a:schemeClr val="accent5">
                    <a:lumMod val="75000"/>
                  </a:schemeClr>
                </a:solidFill>
              </a:rPr>
              <a:t>vs</a:t>
            </a:r>
            <a:r>
              <a:rPr lang="en-US" dirty="0" smtClean="0">
                <a:solidFill>
                  <a:schemeClr val="accent5">
                    <a:lumMod val="75000"/>
                  </a:schemeClr>
                </a:solidFill>
              </a:rPr>
              <a:t> Spies</a:t>
            </a:r>
          </a:p>
          <a:p>
            <a:r>
              <a:rPr lang="el-GR" b="1" dirty="0" smtClean="0">
                <a:solidFill>
                  <a:schemeClr val="accent5">
                    <a:lumMod val="75000"/>
                  </a:schemeClr>
                </a:solidFill>
              </a:rPr>
              <a:t>Αν… Στη Μονεμβασιά</a:t>
            </a:r>
          </a:p>
          <a:p>
            <a:pPr>
              <a:buNone/>
            </a:pPr>
            <a:r>
              <a:rPr lang="en-GB" dirty="0" smtClean="0">
                <a:solidFill>
                  <a:schemeClr val="accent5">
                    <a:lumMod val="75000"/>
                  </a:schemeClr>
                </a:solidFill>
                <a:hlinkClick r:id="rId2"/>
              </a:rPr>
              <a:t>http://hci.ece.upatras.gr/index.php?option=com_content&amp;view=section&amp;layout=blog&amp;id=9&amp;Itemid=103&amp;lang=el</a:t>
            </a:r>
            <a:r>
              <a:rPr lang="el-GR" dirty="0" smtClean="0">
                <a:solidFill>
                  <a:schemeClr val="accent5">
                    <a:lumMod val="75000"/>
                  </a:schemeClr>
                </a:solidFill>
              </a:rPr>
              <a:t> </a:t>
            </a:r>
            <a:endParaRPr lang="el-GR" dirty="0">
              <a:solidFill>
                <a:schemeClr val="accent5">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Ποιος σκότωσε τη </a:t>
            </a:r>
            <a:r>
              <a:rPr lang="en-US" dirty="0" err="1" smtClean="0"/>
              <a:t>Hannae</a:t>
            </a:r>
            <a:r>
              <a:rPr lang="el-GR" dirty="0" smtClean="0"/>
              <a:t> 1</a:t>
            </a:r>
            <a:endParaRPr lang="el-GR" dirty="0"/>
          </a:p>
        </p:txBody>
      </p:sp>
      <p:sp>
        <p:nvSpPr>
          <p:cNvPr id="3" name="Content Placeholder 2"/>
          <p:cNvSpPr>
            <a:spLocks noGrp="1"/>
          </p:cNvSpPr>
          <p:nvPr>
            <p:ph idx="1"/>
          </p:nvPr>
        </p:nvSpPr>
        <p:spPr>
          <a:xfrm>
            <a:off x="3810000" y="1600200"/>
            <a:ext cx="4876800" cy="4953000"/>
          </a:xfrm>
        </p:spPr>
        <p:txBody>
          <a:bodyPr>
            <a:normAutofit fontScale="85000" lnSpcReduction="20000"/>
          </a:bodyPr>
          <a:lstStyle/>
          <a:p>
            <a:r>
              <a:rPr lang="el-GR" dirty="0" smtClean="0"/>
              <a:t>Το περιεχόμενό του βασίζεται σε ένα βιβλίο-αστυνομική ιστορία που εκτυλίσσεται στην πόλη του </a:t>
            </a:r>
            <a:r>
              <a:rPr lang="en-US" dirty="0" smtClean="0"/>
              <a:t>Aalborg (</a:t>
            </a:r>
            <a:r>
              <a:rPr lang="en-GB" dirty="0" err="1" smtClean="0"/>
              <a:t>Paay</a:t>
            </a:r>
            <a:r>
              <a:rPr lang="en-GB" dirty="0" smtClean="0"/>
              <a:t> et al. 2008)</a:t>
            </a:r>
            <a:endParaRPr lang="el-GR" dirty="0" smtClean="0"/>
          </a:p>
          <a:p>
            <a:r>
              <a:rPr lang="el-GR" dirty="0" smtClean="0"/>
              <a:t>Ενότητες- επεισόδια από το βιβλίο έχουν συνδεθεί με σημεία της πόλης</a:t>
            </a:r>
          </a:p>
          <a:p>
            <a:r>
              <a:rPr lang="el-GR" dirty="0" smtClean="0"/>
              <a:t>Οι παίκτες παίζουν το ρόλο του αστυνομικού</a:t>
            </a:r>
          </a:p>
          <a:p>
            <a:r>
              <a:rPr lang="el-GR" dirty="0" smtClean="0"/>
              <a:t>Δύο παίκτες συνεργάζονται για να ανακαλύψουν το δολοφόνο</a:t>
            </a:r>
            <a:endParaRPr lang="el-GR" dirty="0"/>
          </a:p>
        </p:txBody>
      </p:sp>
      <p:pic>
        <p:nvPicPr>
          <p:cNvPr id="4" name="Picture 3" descr="Hannae.PNG"/>
          <p:cNvPicPr>
            <a:picLocks noChangeAspect="1"/>
          </p:cNvPicPr>
          <p:nvPr/>
        </p:nvPicPr>
        <p:blipFill>
          <a:blip r:embed="rId2" cstate="print"/>
          <a:stretch>
            <a:fillRect/>
          </a:stretch>
        </p:blipFill>
        <p:spPr>
          <a:xfrm>
            <a:off x="539552" y="2420888"/>
            <a:ext cx="3162742" cy="23815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Ποιος σκότωσε τη </a:t>
            </a:r>
            <a:r>
              <a:rPr lang="en-US" dirty="0" err="1" smtClean="0"/>
              <a:t>Hannae</a:t>
            </a:r>
            <a:r>
              <a:rPr lang="el-GR" dirty="0" smtClean="0"/>
              <a:t> 2</a:t>
            </a:r>
            <a:endParaRPr lang="el-GR" dirty="0"/>
          </a:p>
        </p:txBody>
      </p:sp>
      <p:sp>
        <p:nvSpPr>
          <p:cNvPr id="3" name="Content Placeholder 2"/>
          <p:cNvSpPr>
            <a:spLocks noGrp="1"/>
          </p:cNvSpPr>
          <p:nvPr>
            <p:ph idx="1"/>
          </p:nvPr>
        </p:nvSpPr>
        <p:spPr>
          <a:xfrm>
            <a:off x="3352800" y="1600201"/>
            <a:ext cx="5334000" cy="2667000"/>
          </a:xfrm>
        </p:spPr>
        <p:txBody>
          <a:bodyPr>
            <a:normAutofit fontScale="77500" lnSpcReduction="20000"/>
          </a:bodyPr>
          <a:lstStyle/>
          <a:p>
            <a:r>
              <a:rPr lang="el-GR" dirty="0" smtClean="0"/>
              <a:t>Η ιστορία παρουσιάζεται μέσα από εφημερίδες και αλληλεπίδραση με ψηφιακούς χαρακτήρες </a:t>
            </a:r>
            <a:r>
              <a:rPr lang="en-US" dirty="0" smtClean="0"/>
              <a:t>(NPCs)</a:t>
            </a:r>
          </a:p>
          <a:p>
            <a:r>
              <a:rPr lang="el-GR" dirty="0" smtClean="0"/>
              <a:t>Οι παίκτες συγκεντρώνουν βασικά στοιχεία (εικόνες αντικειμένων – απαντήσεις από </a:t>
            </a:r>
            <a:r>
              <a:rPr lang="en-US" dirty="0" smtClean="0"/>
              <a:t>NPCs)</a:t>
            </a:r>
            <a:endParaRPr lang="el-GR" dirty="0"/>
          </a:p>
        </p:txBody>
      </p:sp>
      <p:pic>
        <p:nvPicPr>
          <p:cNvPr id="4" name="Picture 3" descr="Hannae2.PNG"/>
          <p:cNvPicPr>
            <a:picLocks noChangeAspect="1"/>
          </p:cNvPicPr>
          <p:nvPr/>
        </p:nvPicPr>
        <p:blipFill>
          <a:blip r:embed="rId2" cstate="print"/>
          <a:stretch>
            <a:fillRect/>
          </a:stretch>
        </p:blipFill>
        <p:spPr>
          <a:xfrm>
            <a:off x="899592" y="1628800"/>
            <a:ext cx="1943371" cy="2353004"/>
          </a:xfrm>
          <a:prstGeom prst="rect">
            <a:avLst/>
          </a:prstGeom>
        </p:spPr>
      </p:pic>
      <p:sp>
        <p:nvSpPr>
          <p:cNvPr id="5" name="Content Placeholder 2"/>
          <p:cNvSpPr txBox="1">
            <a:spLocks/>
          </p:cNvSpPr>
          <p:nvPr/>
        </p:nvSpPr>
        <p:spPr>
          <a:xfrm>
            <a:off x="609600" y="4267200"/>
            <a:ext cx="7543800" cy="2438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Όταν ένας παίκτης έχει</a:t>
            </a:r>
            <a:r>
              <a:rPr lang="el-GR" sz="3200" dirty="0" smtClean="0"/>
              <a:t> τη φωτογραφία του σωστού αντικειμένου ή έχει πάρει/δώσει τη σωστή απάντηση τότε το παιχνίδι του δίνει μισό νόμισμα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Για να εμφανιστεί </a:t>
            </a:r>
            <a:r>
              <a:rPr kumimoji="0" lang="el-GR" sz="3200" b="0" i="0" u="none" strike="noStrike" kern="1200" cap="none" spc="0" normalizeH="0" noProof="0" dirty="0" smtClean="0">
                <a:ln>
                  <a:noFill/>
                </a:ln>
                <a:solidFill>
                  <a:schemeClr val="tx1"/>
                </a:solidFill>
                <a:effectLst/>
                <a:uLnTx/>
                <a:uFillTx/>
                <a:latin typeface="+mn-lt"/>
                <a:ea typeface="+mn-ea"/>
                <a:cs typeface="+mn-cs"/>
              </a:rPr>
              <a:t>το </a:t>
            </a:r>
            <a:r>
              <a:rPr kumimoji="0" lang="el-GR" sz="3200" b="0" i="0" u="none" strike="noStrike" kern="1200" cap="none" spc="0" normalizeH="0" noProof="0" dirty="0" err="1" smtClean="0">
                <a:ln>
                  <a:noFill/>
                </a:ln>
                <a:solidFill>
                  <a:schemeClr val="tx1"/>
                </a:solidFill>
                <a:effectLst/>
                <a:uLnTx/>
                <a:uFillTx/>
                <a:latin typeface="+mn-lt"/>
                <a:ea typeface="+mn-ea"/>
                <a:cs typeface="+mn-cs"/>
              </a:rPr>
              <a:t>επό</a:t>
            </a:r>
            <a:r>
              <a:rPr lang="el-GR" sz="3200" dirty="0" err="1" smtClean="0"/>
              <a:t>μενο</a:t>
            </a:r>
            <a:r>
              <a:rPr lang="el-GR" sz="3200" dirty="0" smtClean="0"/>
              <a:t> σημείο στο χάρτη πρέπει και οι δύο παίκτες να έχουν από μισό νόμισμα για να τα ενώσουν</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Frequency 1550</a:t>
            </a:r>
            <a:r>
              <a:rPr lang="el-GR" dirty="0" smtClean="0"/>
              <a:t> (</a:t>
            </a:r>
            <a:r>
              <a:rPr lang="en-US" dirty="0" smtClean="0"/>
              <a:t>Huizenga</a:t>
            </a:r>
            <a:r>
              <a:rPr lang="el-GR" dirty="0" smtClean="0"/>
              <a:t> </a:t>
            </a:r>
            <a:r>
              <a:rPr lang="en-US" dirty="0" smtClean="0"/>
              <a:t>et al 2009)</a:t>
            </a:r>
            <a:endParaRPr lang="el-GR" dirty="0"/>
          </a:p>
        </p:txBody>
      </p:sp>
      <p:sp>
        <p:nvSpPr>
          <p:cNvPr id="3" name="Content Placeholder 2"/>
          <p:cNvSpPr>
            <a:spLocks noGrp="1"/>
          </p:cNvSpPr>
          <p:nvPr>
            <p:ph idx="1"/>
          </p:nvPr>
        </p:nvSpPr>
        <p:spPr>
          <a:xfrm>
            <a:off x="3657600" y="1600200"/>
            <a:ext cx="5029200" cy="5029200"/>
          </a:xfrm>
        </p:spPr>
        <p:txBody>
          <a:bodyPr>
            <a:normAutofit fontScale="85000" lnSpcReduction="20000"/>
          </a:bodyPr>
          <a:lstStyle/>
          <a:p>
            <a:r>
              <a:rPr lang="el-GR" dirty="0" smtClean="0"/>
              <a:t>Τόπος: Μεσαιωνικό Άμστερνταμ</a:t>
            </a:r>
          </a:p>
          <a:p>
            <a:r>
              <a:rPr lang="el-GR" dirty="0" smtClean="0"/>
              <a:t>Στόχος παιχνιδιού: οι παίκτες πρέπει να κερδίσουν 366 πόντους ή μέρες παραμονής στην πόλη για να πάρουν την υπηκοότητα</a:t>
            </a:r>
          </a:p>
          <a:p>
            <a:r>
              <a:rPr lang="el-GR" dirty="0" smtClean="0"/>
              <a:t>Κάθε ομάδα αποτελείται από το «αρχηγείο» και μία κινητή ομάδα</a:t>
            </a:r>
          </a:p>
          <a:p>
            <a:r>
              <a:rPr lang="el-GR" dirty="0" smtClean="0"/>
              <a:t>Οι κινητές ομάδες παίρνουν το ρόλο εμπόρων, ζητιάνων, ιερέων με διαφορετικό στάτους μέσα στο παιχνίδι</a:t>
            </a:r>
            <a:endParaRPr lang="el-GR" dirty="0"/>
          </a:p>
        </p:txBody>
      </p:sp>
      <p:pic>
        <p:nvPicPr>
          <p:cNvPr id="4" name="Picture 3" descr="1550.PNG"/>
          <p:cNvPicPr>
            <a:picLocks noChangeAspect="1"/>
          </p:cNvPicPr>
          <p:nvPr/>
        </p:nvPicPr>
        <p:blipFill>
          <a:blip r:embed="rId2" cstate="print"/>
          <a:stretch>
            <a:fillRect/>
          </a:stretch>
        </p:blipFill>
        <p:spPr>
          <a:xfrm>
            <a:off x="179512" y="1412776"/>
            <a:ext cx="3172268" cy="2267267"/>
          </a:xfrm>
          <a:prstGeom prst="rect">
            <a:avLst/>
          </a:prstGeom>
        </p:spPr>
      </p:pic>
      <p:pic>
        <p:nvPicPr>
          <p:cNvPr id="5" name="Picture 4" descr="1550b.PNG"/>
          <p:cNvPicPr>
            <a:picLocks noChangeAspect="1"/>
          </p:cNvPicPr>
          <p:nvPr/>
        </p:nvPicPr>
        <p:blipFill>
          <a:blip r:embed="rId3" cstate="print"/>
          <a:stretch>
            <a:fillRect/>
          </a:stretch>
        </p:blipFill>
        <p:spPr>
          <a:xfrm>
            <a:off x="251520" y="4005064"/>
            <a:ext cx="2943636" cy="2257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1550</a:t>
            </a:r>
            <a:endParaRPr lang="el-GR" dirty="0"/>
          </a:p>
        </p:txBody>
      </p:sp>
      <p:sp>
        <p:nvSpPr>
          <p:cNvPr id="3" name="Content Placeholder 2"/>
          <p:cNvSpPr>
            <a:spLocks noGrp="1"/>
          </p:cNvSpPr>
          <p:nvPr>
            <p:ph idx="1"/>
          </p:nvPr>
        </p:nvSpPr>
        <p:spPr/>
        <p:txBody>
          <a:bodyPr>
            <a:normAutofit fontScale="92500" lnSpcReduction="20000"/>
          </a:bodyPr>
          <a:lstStyle/>
          <a:p>
            <a:r>
              <a:rPr lang="el-GR" dirty="0" smtClean="0"/>
              <a:t>Η ομάδα του «αρχηγείου» βλέπει την πορεία της κινητής ομάδας στο χάρτη και επικοινωνεί μαζί τους λαμβάνοντας από την κινητή ομάδα ερωτήσεις και τους οδηγεί στο τι πρέπει να κάνουν στη συνέχεια</a:t>
            </a:r>
          </a:p>
          <a:p>
            <a:r>
              <a:rPr lang="el-GR" dirty="0" smtClean="0"/>
              <a:t>Η «κινητή ομάδα» εκτελεί τις αποστολές που δίνει το αρχηγείο: π.χ. πήγαινε σε αυτό το μέρος και βγάλε μία φωτογραφία ή τράβηξε ένα βίντεο</a:t>
            </a:r>
          </a:p>
          <a:p>
            <a:r>
              <a:rPr lang="el-GR" dirty="0" smtClean="0"/>
              <a:t>Οι αποστολές έχουν συνδεθεί με έξι περιοχές της μεσαιωνικής Πόλης: εργάτες, εμπόριο, θρησκεία, κυβέρνηση, γνώση και άμυνα</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Taggling</a:t>
            </a:r>
            <a:endParaRPr lang="el-GR" dirty="0"/>
          </a:p>
        </p:txBody>
      </p:sp>
      <p:sp>
        <p:nvSpPr>
          <p:cNvPr id="3" name="Content Placeholder 2"/>
          <p:cNvSpPr>
            <a:spLocks noGrp="1"/>
          </p:cNvSpPr>
          <p:nvPr>
            <p:ph idx="1"/>
          </p:nvPr>
        </p:nvSpPr>
        <p:spPr>
          <a:xfrm>
            <a:off x="609600" y="4419600"/>
            <a:ext cx="8001000" cy="2087563"/>
          </a:xfrm>
        </p:spPr>
        <p:txBody>
          <a:bodyPr>
            <a:normAutofit fontScale="77500" lnSpcReduction="20000"/>
          </a:bodyPr>
          <a:lstStyle/>
          <a:p>
            <a:r>
              <a:rPr lang="el-GR" dirty="0" smtClean="0"/>
              <a:t>Μακεδονικό Μουσείο Σύγχρονης Τέχνης, Θεσσαλονίκη</a:t>
            </a:r>
          </a:p>
          <a:p>
            <a:r>
              <a:rPr lang="el-GR" dirty="0" smtClean="0"/>
              <a:t>Κάθε έκθεμα περιγράφεται με λέξεις κλειδιά- ή φράσεις</a:t>
            </a:r>
            <a:r>
              <a:rPr lang="en-US" dirty="0" smtClean="0"/>
              <a:t> (tags: </a:t>
            </a:r>
            <a:r>
              <a:rPr lang="el-GR" dirty="0" smtClean="0"/>
              <a:t>ετικέτες</a:t>
            </a:r>
            <a:r>
              <a:rPr lang="en-US" dirty="0" smtClean="0"/>
              <a:t>)</a:t>
            </a:r>
            <a:endParaRPr lang="el-GR" dirty="0" smtClean="0"/>
          </a:p>
          <a:p>
            <a:r>
              <a:rPr lang="el-GR" dirty="0" smtClean="0"/>
              <a:t>Το παιχνίδι ανακατεύει τις ετικέτες</a:t>
            </a:r>
          </a:p>
          <a:p>
            <a:r>
              <a:rPr lang="el-GR" dirty="0" smtClean="0"/>
              <a:t>Οι παίκτες πρέπει να βάλουν τις ετικέτες στη σωστή θέση</a:t>
            </a:r>
            <a:endParaRPr lang="el-GR" dirty="0"/>
          </a:p>
        </p:txBody>
      </p:sp>
      <p:pic>
        <p:nvPicPr>
          <p:cNvPr id="5" name="Picture 4" descr="Taggling 1.PNG"/>
          <p:cNvPicPr>
            <a:picLocks noChangeAspect="1"/>
          </p:cNvPicPr>
          <p:nvPr/>
        </p:nvPicPr>
        <p:blipFill>
          <a:blip r:embed="rId2" cstate="print"/>
          <a:stretch>
            <a:fillRect/>
          </a:stretch>
        </p:blipFill>
        <p:spPr>
          <a:xfrm>
            <a:off x="1905000" y="1219200"/>
            <a:ext cx="5486400" cy="31853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1232</Words>
  <Application>Microsoft Macintosh PowerPoint</Application>
  <PresentationFormat>On-screen Show (4:3)</PresentationFormat>
  <Paragraphs>86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Mobile Learning</vt:lpstr>
      <vt:lpstr>Mobile learning</vt:lpstr>
      <vt:lpstr>Τί εννοούμε όταν λέμε χωρο-ευαίσθητες εφαρμογές</vt:lpstr>
      <vt:lpstr>Παραδείγματα παιχνιδιών</vt:lpstr>
      <vt:lpstr>Ποιος σκότωσε τη Hannae 1</vt:lpstr>
      <vt:lpstr>Ποιος σκότωσε τη Hannae 2</vt:lpstr>
      <vt:lpstr>Frequency 1550 (Huizenga et al 2009)</vt:lpstr>
      <vt:lpstr>Frequency 1550</vt:lpstr>
      <vt:lpstr>Taggling</vt:lpstr>
      <vt:lpstr>Αν… Στη Μονεμβασιά</vt:lpstr>
      <vt:lpstr>Αν… Στη Μονεμβασιά</vt:lpstr>
      <vt:lpstr>PowerPoint Presentation</vt:lpstr>
      <vt:lpstr>Ο ρόλος του περιεχομένου: Τι γίνεται συνήθως</vt:lpstr>
      <vt:lpstr>Μάθηση ως πληροφορία: Παράδειγμα</vt:lpstr>
      <vt:lpstr>“Look up… Take in your surroundings”</vt:lpstr>
      <vt:lpstr>Περιεχόμενο: Παράδειγμα</vt:lpstr>
      <vt:lpstr>Επισημάνσεις για την παιδαγωγική αξιοποίηση</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Μάθηση και Χωρο-ευαίσθητα παιχνίδια</dc:title>
  <dc:creator>Nicole</dc:creator>
  <cp:lastModifiedBy>Nikoleta</cp:lastModifiedBy>
  <cp:revision>47</cp:revision>
  <dcterms:created xsi:type="dcterms:W3CDTF">2006-08-16T00:00:00Z</dcterms:created>
  <dcterms:modified xsi:type="dcterms:W3CDTF">2016-05-24T12:37:44Z</dcterms:modified>
</cp:coreProperties>
</file>