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75" r:id="rId5"/>
    <p:sldId id="261" r:id="rId6"/>
    <p:sldId id="276" r:id="rId7"/>
    <p:sldId id="258" r:id="rId8"/>
    <p:sldId id="260" r:id="rId9"/>
    <p:sldId id="268" r:id="rId10"/>
    <p:sldId id="267" r:id="rId11"/>
    <p:sldId id="259" r:id="rId12"/>
    <p:sldId id="269" r:id="rId13"/>
    <p:sldId id="262" r:id="rId14"/>
    <p:sldId id="273" r:id="rId15"/>
    <p:sldId id="272" r:id="rId16"/>
    <p:sldId id="277" r:id="rId17"/>
    <p:sldId id="264" r:id="rId18"/>
    <p:sldId id="265" r:id="rId19"/>
    <p:sldId id="278" r:id="rId20"/>
    <p:sldId id="266" r:id="rId21"/>
    <p:sldId id="274" r:id="rId22"/>
    <p:sldId id="270"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9"/>
  </p:normalViewPr>
  <p:slideViewPr>
    <p:cSldViewPr>
      <p:cViewPr varScale="1">
        <p:scale>
          <a:sx n="110" d="100"/>
          <a:sy n="110" d="100"/>
        </p:scale>
        <p:origin x="1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4F05C5B2-F8B4-4DE1-9F20-90AF82A47495}" type="datetimeFigureOut">
              <a:rPr lang="el-GR" smtClean="0"/>
              <a:pPr/>
              <a:t>12/1/23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4F05C5B2-F8B4-4DE1-9F20-90AF82A47495}" type="datetimeFigureOut">
              <a:rPr lang="el-GR" smtClean="0"/>
              <a:pPr/>
              <a:t>12/1/23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4F05C5B2-F8B4-4DE1-9F20-90AF82A47495}" type="datetimeFigureOut">
              <a:rPr lang="el-GR" smtClean="0"/>
              <a:pPr/>
              <a:t>12/1/23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4F05C5B2-F8B4-4DE1-9F20-90AF82A47495}" type="datetimeFigureOut">
              <a:rPr lang="el-GR" smtClean="0"/>
              <a:pPr/>
              <a:t>12/1/23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05C5B2-F8B4-4DE1-9F20-90AF82A47495}" type="datetimeFigureOut">
              <a:rPr lang="el-GR" smtClean="0"/>
              <a:pPr/>
              <a:t>12/1/23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4F05C5B2-F8B4-4DE1-9F20-90AF82A47495}" type="datetimeFigureOut">
              <a:rPr lang="el-GR" smtClean="0"/>
              <a:pPr/>
              <a:t>12/1/23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4F05C5B2-F8B4-4DE1-9F20-90AF82A47495}" type="datetimeFigureOut">
              <a:rPr lang="el-GR" smtClean="0"/>
              <a:pPr/>
              <a:t>12/1/23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4F05C5B2-F8B4-4DE1-9F20-90AF82A47495}" type="datetimeFigureOut">
              <a:rPr lang="el-GR" smtClean="0"/>
              <a:pPr/>
              <a:t>12/1/23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5C5B2-F8B4-4DE1-9F20-90AF82A47495}" type="datetimeFigureOut">
              <a:rPr lang="el-GR" smtClean="0"/>
              <a:pPr/>
              <a:t>12/1/23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05C5B2-F8B4-4DE1-9F20-90AF82A47495}" type="datetimeFigureOut">
              <a:rPr lang="el-GR" smtClean="0"/>
              <a:pPr/>
              <a:t>12/1/23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05C5B2-F8B4-4DE1-9F20-90AF82A47495}" type="datetimeFigureOut">
              <a:rPr lang="el-GR" smtClean="0"/>
              <a:pPr/>
              <a:t>12/1/23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6322B9-42FC-4B0A-8394-7F04C571C5B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5C5B2-F8B4-4DE1-9F20-90AF82A47495}" type="datetimeFigureOut">
              <a:rPr lang="el-GR" smtClean="0"/>
              <a:pPr/>
              <a:t>12/1/23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322B9-42FC-4B0A-8394-7F04C571C5B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virvid@phs.uoa.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3600" dirty="0"/>
              <a:t>ΔΙΑΝΟΗΤΙΚΕΣ ΚΑΙ ΗΘΙΚΕΣ ΑΡΕΤΕΣ ΤΗΝ ΕΠΟΧΗ ΤΗΣ ΠΑΝΔΗΜΙΑΣ</a:t>
            </a:r>
            <a:r>
              <a:rPr lang="en-US" sz="3600" dirty="0"/>
              <a:t>: MIA NEO</a:t>
            </a:r>
            <a:r>
              <a:rPr lang="el-GR" sz="3600" dirty="0"/>
              <a:t>ΑΡΙΣΤΟΤΕΛΙΚΗ ΠΡΟΣΕΓΓΙΣΗ</a:t>
            </a:r>
          </a:p>
        </p:txBody>
      </p:sp>
      <p:sp>
        <p:nvSpPr>
          <p:cNvPr id="3" name="Subtitle 2"/>
          <p:cNvSpPr>
            <a:spLocks noGrp="1"/>
          </p:cNvSpPr>
          <p:nvPr>
            <p:ph type="subTitle" idx="1"/>
          </p:nvPr>
        </p:nvSpPr>
        <p:spPr/>
        <p:txBody>
          <a:bodyPr/>
          <a:lstStyle/>
          <a:p>
            <a:r>
              <a:rPr lang="el-GR" dirty="0"/>
              <a:t>Στέλιος Βιρβιδάκης</a:t>
            </a:r>
          </a:p>
          <a:p>
            <a:r>
              <a:rPr lang="en-US" dirty="0">
                <a:hlinkClick r:id="rId2"/>
              </a:rPr>
              <a:t>svirvid@phs.uoa.gr</a:t>
            </a:r>
            <a:endParaRPr lang="en-US" dirty="0"/>
          </a:p>
          <a:p>
            <a:r>
              <a:rPr lang="el-GR" dirty="0"/>
              <a:t>ΘΕΣΣΑΛΟΝΙΚΗ 9/1/2023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3101-840E-E342-B2E8-E40605237868}"/>
              </a:ext>
            </a:extLst>
          </p:cNvPr>
          <p:cNvSpPr>
            <a:spLocks noGrp="1"/>
          </p:cNvSpPr>
          <p:nvPr>
            <p:ph type="title"/>
          </p:nvPr>
        </p:nvSpPr>
        <p:spPr/>
        <p:txBody>
          <a:bodyPr>
            <a:normAutofit fontScale="90000"/>
          </a:bodyPr>
          <a:lstStyle/>
          <a:p>
            <a:r>
              <a:rPr lang="el-GR" b="1" dirty="0"/>
              <a:t>ΔΥΟ ΒΑΣΙΚΕΣ ΚΑΤΕΥΘΥΝΣΕΙΣ/ ΘΕΩΡΙΕΣ </a:t>
            </a:r>
            <a:endParaRPr lang="fr-FR" b="1" dirty="0"/>
          </a:p>
        </p:txBody>
      </p:sp>
      <p:sp>
        <p:nvSpPr>
          <p:cNvPr id="3" name="Content Placeholder 2">
            <a:extLst>
              <a:ext uri="{FF2B5EF4-FFF2-40B4-BE49-F238E27FC236}">
                <a16:creationId xmlns:a16="http://schemas.microsoft.com/office/drawing/2014/main" id="{7D38C7C9-E6E0-5247-A810-BFAF91F3DC71}"/>
              </a:ext>
            </a:extLst>
          </p:cNvPr>
          <p:cNvSpPr>
            <a:spLocks noGrp="1"/>
          </p:cNvSpPr>
          <p:nvPr>
            <p:ph idx="1"/>
          </p:nvPr>
        </p:nvSpPr>
        <p:spPr/>
        <p:txBody>
          <a:bodyPr>
            <a:normAutofit fontScale="92500" lnSpcReduction="20000"/>
          </a:bodyPr>
          <a:lstStyle/>
          <a:p>
            <a:pPr marL="0" indent="0">
              <a:buNone/>
            </a:pPr>
            <a:r>
              <a:rPr lang="el-GR" dirty="0"/>
              <a:t>α) με έμφαση στην </a:t>
            </a:r>
            <a:r>
              <a:rPr lang="el-GR" i="1" dirty="0"/>
              <a:t>αξιοπιστία</a:t>
            </a:r>
            <a:r>
              <a:rPr lang="el-GR" dirty="0"/>
              <a:t> των διαδικασιών </a:t>
            </a:r>
            <a:r>
              <a:rPr lang="en-US" dirty="0"/>
              <a:t>-   </a:t>
            </a:r>
            <a:r>
              <a:rPr lang="el-GR" i="1" dirty="0" err="1"/>
              <a:t>αξιοπιστοκρατικές</a:t>
            </a:r>
            <a:r>
              <a:rPr lang="el-GR" dirty="0"/>
              <a:t>  (</a:t>
            </a:r>
            <a:r>
              <a:rPr lang="en-US" dirty="0" err="1"/>
              <a:t>reliabilist</a:t>
            </a:r>
            <a:r>
              <a:rPr lang="en-US" dirty="0"/>
              <a:t>)</a:t>
            </a:r>
            <a:endParaRPr lang="el-GR" dirty="0"/>
          </a:p>
          <a:p>
            <a:pPr marL="0" indent="0">
              <a:buNone/>
            </a:pPr>
            <a:r>
              <a:rPr lang="el-GR" dirty="0"/>
              <a:t> </a:t>
            </a:r>
            <a:r>
              <a:rPr lang="en-US" dirty="0"/>
              <a:t>- </a:t>
            </a:r>
            <a:r>
              <a:rPr lang="el-GR" dirty="0"/>
              <a:t>ευφυία, ευστροφία, οξύνοια, καλή αντίληψη, μνήμη, </a:t>
            </a:r>
            <a:r>
              <a:rPr lang="el-GR" dirty="0" err="1"/>
              <a:t>κ.λπ</a:t>
            </a:r>
            <a:r>
              <a:rPr lang="el-GR" dirty="0"/>
              <a:t>)</a:t>
            </a:r>
          </a:p>
          <a:p>
            <a:pPr marL="0" indent="0">
              <a:buNone/>
            </a:pPr>
            <a:r>
              <a:rPr lang="el-GR" dirty="0"/>
              <a:t>β) με έμφαση στην </a:t>
            </a:r>
            <a:r>
              <a:rPr lang="el-GR" i="1" dirty="0"/>
              <a:t>υπευθυνότητα</a:t>
            </a:r>
            <a:r>
              <a:rPr lang="el-GR" dirty="0"/>
              <a:t> της όλης νοητικής στάσης του γνωστικού υποκειμένου  </a:t>
            </a:r>
            <a:r>
              <a:rPr lang="en-US" dirty="0"/>
              <a:t>- </a:t>
            </a:r>
            <a:r>
              <a:rPr lang="el-GR" i="1" dirty="0" err="1"/>
              <a:t>υπευθυνοκρατικές</a:t>
            </a:r>
            <a:r>
              <a:rPr lang="el-GR" i="1" dirty="0"/>
              <a:t> </a:t>
            </a:r>
            <a:r>
              <a:rPr lang="en-US" i="1" dirty="0"/>
              <a:t> </a:t>
            </a:r>
            <a:r>
              <a:rPr lang="en-US" dirty="0"/>
              <a:t>(</a:t>
            </a:r>
            <a:r>
              <a:rPr lang="en-US" dirty="0" err="1"/>
              <a:t>responsibilist</a:t>
            </a:r>
            <a:r>
              <a:rPr lang="en-US" dirty="0"/>
              <a:t>)</a:t>
            </a:r>
          </a:p>
          <a:p>
            <a:pPr marL="0" indent="0">
              <a:buNone/>
            </a:pPr>
            <a:r>
              <a:rPr lang="en-US" i="1" dirty="0"/>
              <a:t>- </a:t>
            </a:r>
            <a:r>
              <a:rPr lang="el-GR" dirty="0"/>
              <a:t>ανοιχτό και κριτικό πνεύμα</a:t>
            </a:r>
            <a:r>
              <a:rPr lang="el-GR" i="1" dirty="0"/>
              <a:t>, </a:t>
            </a:r>
            <a:r>
              <a:rPr lang="el-GR" dirty="0"/>
              <a:t>επιμονή και υπομονή, ετοιμότητα για συνεργασία,  </a:t>
            </a:r>
            <a:r>
              <a:rPr lang="el-GR" dirty="0" err="1"/>
              <a:t>επιστημική</a:t>
            </a:r>
            <a:r>
              <a:rPr lang="el-GR" dirty="0"/>
              <a:t> μετριοφροσύνη, εντιμότητα, </a:t>
            </a:r>
            <a:r>
              <a:rPr lang="el-GR" dirty="0" err="1"/>
              <a:t>κ.λπ</a:t>
            </a:r>
            <a:r>
              <a:rPr lang="el-GR" dirty="0"/>
              <a:t>)</a:t>
            </a:r>
          </a:p>
          <a:p>
            <a:pPr marL="0" indent="0">
              <a:buNone/>
            </a:pPr>
            <a:r>
              <a:rPr lang="el-GR" i="1" dirty="0"/>
              <a:t>- </a:t>
            </a:r>
            <a:r>
              <a:rPr lang="el-GR" dirty="0"/>
              <a:t>Συνδυαστικές προσεγγίσεις </a:t>
            </a:r>
            <a:endParaRPr lang="fr-FR" i="1" dirty="0"/>
          </a:p>
        </p:txBody>
      </p:sp>
    </p:spTree>
    <p:extLst>
      <p:ext uri="{BB962C8B-B14F-4D97-AF65-F5344CB8AC3E}">
        <p14:creationId xmlns:p14="http://schemas.microsoft.com/office/powerpoint/2010/main" val="357463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48BE0-1553-A64F-830F-F9FF79BE0784}"/>
              </a:ext>
            </a:extLst>
          </p:cNvPr>
          <p:cNvSpPr>
            <a:spLocks noGrp="1"/>
          </p:cNvSpPr>
          <p:nvPr>
            <p:ph type="title"/>
          </p:nvPr>
        </p:nvSpPr>
        <p:spPr>
          <a:xfrm>
            <a:off x="457200" y="457200"/>
            <a:ext cx="8229600" cy="1143000"/>
          </a:xfrm>
        </p:spPr>
        <p:txBody>
          <a:bodyPr>
            <a:normAutofit/>
          </a:bodyPr>
          <a:lstStyle/>
          <a:p>
            <a:r>
              <a:rPr lang="el-GR" sz="3200" b="1" dirty="0"/>
              <a:t>ΣΧΕΣΕΙΣ ΜΕΤΑΞΥ ΔΙΑΝΟΗΤΙΚΩΝ/ΕΠΙΣΤΗΜΙΚΩΝ ΚΑΙ ΗΘΙΚΩΝ ΑΡΕΤΩΝ</a:t>
            </a:r>
            <a:endParaRPr lang="fr-FR" sz="3200" b="1" dirty="0"/>
          </a:p>
        </p:txBody>
      </p:sp>
      <p:sp>
        <p:nvSpPr>
          <p:cNvPr id="3" name="Content Placeholder 2">
            <a:extLst>
              <a:ext uri="{FF2B5EF4-FFF2-40B4-BE49-F238E27FC236}">
                <a16:creationId xmlns:a16="http://schemas.microsoft.com/office/drawing/2014/main" id="{1B9665D1-8A7E-424D-A22A-CA8FF36B3E56}"/>
              </a:ext>
            </a:extLst>
          </p:cNvPr>
          <p:cNvSpPr>
            <a:spLocks noGrp="1"/>
          </p:cNvSpPr>
          <p:nvPr>
            <p:ph idx="1"/>
          </p:nvPr>
        </p:nvSpPr>
        <p:spPr/>
        <p:txBody>
          <a:bodyPr>
            <a:normAutofit fontScale="70000" lnSpcReduction="20000"/>
          </a:bodyPr>
          <a:lstStyle/>
          <a:p>
            <a:pPr marL="514350" indent="-514350">
              <a:buAutoNum type="arabicParenR"/>
            </a:pPr>
            <a:r>
              <a:rPr lang="el-GR" dirty="0"/>
              <a:t>Οι </a:t>
            </a:r>
            <a:r>
              <a:rPr lang="el-GR" dirty="0" err="1"/>
              <a:t>επιστημικές</a:t>
            </a:r>
            <a:r>
              <a:rPr lang="el-GR" dirty="0"/>
              <a:t> αρετές ταυτίζονται </a:t>
            </a:r>
            <a:r>
              <a:rPr lang="el-GR" dirty="0" err="1"/>
              <a:t>με.τις</a:t>
            </a:r>
            <a:r>
              <a:rPr lang="el-GR" dirty="0"/>
              <a:t> ηθικές / ανάγονται πλήρως σε αυτές</a:t>
            </a:r>
          </a:p>
          <a:p>
            <a:pPr marL="514350" indent="-514350">
              <a:buAutoNum type="arabicParenR" startAt="2"/>
            </a:pPr>
            <a:r>
              <a:rPr lang="el-GR" dirty="0"/>
              <a:t>Οι </a:t>
            </a:r>
            <a:r>
              <a:rPr lang="el-GR" dirty="0" err="1"/>
              <a:t>επιστημικές</a:t>
            </a:r>
            <a:r>
              <a:rPr lang="el-GR" dirty="0"/>
              <a:t> αρετές αποτελούν ένα ιδιαίτερο είδος/ υποσύνολο των ηθικών</a:t>
            </a:r>
          </a:p>
          <a:p>
            <a:pPr marL="514350" indent="-514350">
              <a:buAutoNum type="arabicParenR" startAt="2"/>
            </a:pPr>
            <a:r>
              <a:rPr lang="el-GR" dirty="0"/>
              <a:t>Οι δύο ομάδες αρετών είναι σαφώς διακριτές, αλλά υπάρχουν (ισχυρές ή έστω χαλαρές) ενδιαφέρουσες αναλογίες και                 διασυνδέσεις</a:t>
            </a:r>
          </a:p>
          <a:p>
            <a:pPr>
              <a:buFontTx/>
              <a:buChar char="-"/>
            </a:pPr>
            <a:r>
              <a:rPr lang="el-GR" dirty="0"/>
              <a:t>Είναι προφανές πως είναι ευκολότερη η συσχέτιση </a:t>
            </a:r>
            <a:r>
              <a:rPr lang="el-GR" dirty="0" err="1"/>
              <a:t>μεταξ</a:t>
            </a:r>
            <a:r>
              <a:rPr lang="en-US" dirty="0" err="1"/>
              <a:t>ύ</a:t>
            </a:r>
            <a:r>
              <a:rPr lang="el-GR" dirty="0"/>
              <a:t> ειδών αρετών αν δεχθούμε την </a:t>
            </a:r>
            <a:r>
              <a:rPr lang="el-GR" i="1" dirty="0" err="1"/>
              <a:t>υπευθυνοκρατική</a:t>
            </a:r>
            <a:r>
              <a:rPr lang="el-GR" i="1" dirty="0"/>
              <a:t> </a:t>
            </a:r>
            <a:r>
              <a:rPr lang="el-GR" dirty="0"/>
              <a:t>προσέγγιση</a:t>
            </a:r>
          </a:p>
          <a:p>
            <a:pPr>
              <a:buFontTx/>
              <a:buChar char="-"/>
            </a:pPr>
            <a:r>
              <a:rPr lang="el-GR" dirty="0"/>
              <a:t>Καθίσταται αναγκαία η αναφορά σε ευρύτερες, ανθρωπολογικές αντιλήψεις</a:t>
            </a:r>
          </a:p>
          <a:p>
            <a:pPr>
              <a:buFontTx/>
              <a:buChar char="-"/>
            </a:pPr>
            <a:r>
              <a:rPr lang="el-GR" dirty="0"/>
              <a:t>Εδώ μας ενδιαφέρει η διερεύνηση επιμέρους διασυνδέσεων ή και μιας γενικότερης συμπληρωματικότητας  και συνέργειας των δύο ομάδων αρετών</a:t>
            </a:r>
            <a:r>
              <a:rPr lang="en-US" dirty="0"/>
              <a:t> </a:t>
            </a:r>
            <a:r>
              <a:rPr lang="el-GR" dirty="0"/>
              <a:t>τις μέρες της πανδημίας</a:t>
            </a:r>
            <a:r>
              <a:rPr lang="en-US" dirty="0"/>
              <a:t> – </a:t>
            </a:r>
            <a:r>
              <a:rPr lang="el-GR" dirty="0"/>
              <a:t>(και των αντίστοιχων κακιών) </a:t>
            </a:r>
          </a:p>
          <a:p>
            <a:pPr>
              <a:buFontTx/>
              <a:buChar char="-"/>
            </a:pPr>
            <a:endParaRPr lang="el-GR" dirty="0"/>
          </a:p>
        </p:txBody>
      </p:sp>
    </p:spTree>
    <p:extLst>
      <p:ext uri="{BB962C8B-B14F-4D97-AF65-F5344CB8AC3E}">
        <p14:creationId xmlns:p14="http://schemas.microsoft.com/office/powerpoint/2010/main" val="103309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23722-24BF-8245-B176-4BF3DC57A15A}"/>
              </a:ext>
            </a:extLst>
          </p:cNvPr>
          <p:cNvSpPr>
            <a:spLocks noGrp="1"/>
          </p:cNvSpPr>
          <p:nvPr>
            <p:ph type="title"/>
          </p:nvPr>
        </p:nvSpPr>
        <p:spPr/>
        <p:txBody>
          <a:bodyPr>
            <a:noAutofit/>
          </a:bodyPr>
          <a:lstStyle/>
          <a:p>
            <a:r>
              <a:rPr lang="el-GR" sz="3200" b="1" dirty="0"/>
              <a:t>ΤΟ ΑΡΙΣΤΟΤΕΛΙΚΟ ΠΡΟΤΥΠΟ ΚΑΙ  ΕΡΩΤΗΜΑΤΑ ΓΙΑ ΤΙΣ ΔΥΝΑΤΕΣ ΑΝΑΒΙΩΣΕΙΣ ΤΟΥ</a:t>
            </a:r>
            <a:endParaRPr lang="fr-FR" sz="3200" b="1" dirty="0"/>
          </a:p>
        </p:txBody>
      </p:sp>
      <p:sp>
        <p:nvSpPr>
          <p:cNvPr id="3" name="Content Placeholder 2">
            <a:extLst>
              <a:ext uri="{FF2B5EF4-FFF2-40B4-BE49-F238E27FC236}">
                <a16:creationId xmlns:a16="http://schemas.microsoft.com/office/drawing/2014/main" id="{96DF2A7D-D287-1440-8CA7-B885D39B5A8B}"/>
              </a:ext>
            </a:extLst>
          </p:cNvPr>
          <p:cNvSpPr>
            <a:spLocks noGrp="1"/>
          </p:cNvSpPr>
          <p:nvPr>
            <p:ph idx="1"/>
          </p:nvPr>
        </p:nvSpPr>
        <p:spPr/>
        <p:txBody>
          <a:bodyPr>
            <a:normAutofit fontScale="70000" lnSpcReduction="20000"/>
          </a:bodyPr>
          <a:lstStyle/>
          <a:p>
            <a:r>
              <a:rPr lang="el-GR" dirty="0"/>
              <a:t>Οι αρετές ως συστατικά στοιχεία -όχι απλά μέσα- της </a:t>
            </a:r>
            <a:r>
              <a:rPr lang="el-GR" i="1" dirty="0"/>
              <a:t>ευδαιμονίας</a:t>
            </a:r>
          </a:p>
          <a:p>
            <a:r>
              <a:rPr lang="el-GR" dirty="0"/>
              <a:t>Διαφορά μεταξύ </a:t>
            </a:r>
            <a:r>
              <a:rPr lang="el-GR" i="1" dirty="0"/>
              <a:t>σοφίας </a:t>
            </a:r>
            <a:r>
              <a:rPr lang="el-GR" dirty="0"/>
              <a:t>και </a:t>
            </a:r>
            <a:r>
              <a:rPr lang="el-GR" i="1" dirty="0"/>
              <a:t>φρονήσεως</a:t>
            </a:r>
          </a:p>
          <a:p>
            <a:r>
              <a:rPr lang="el-GR" dirty="0"/>
              <a:t>Σχέση μεταξύ </a:t>
            </a:r>
            <a:r>
              <a:rPr lang="el-GR" i="1" dirty="0"/>
              <a:t>φρονήσεως</a:t>
            </a:r>
            <a:r>
              <a:rPr lang="el-GR" dirty="0"/>
              <a:t> και ηθικών αρετών</a:t>
            </a:r>
          </a:p>
          <a:p>
            <a:r>
              <a:rPr lang="el-GR" dirty="0"/>
              <a:t>Η έννοια της </a:t>
            </a:r>
            <a:r>
              <a:rPr lang="el-GR" i="1" dirty="0" err="1"/>
              <a:t>μεσότητος</a:t>
            </a:r>
            <a:r>
              <a:rPr lang="el-GR" i="1" dirty="0"/>
              <a:t> </a:t>
            </a:r>
            <a:r>
              <a:rPr lang="el-GR" dirty="0"/>
              <a:t>και η σημασία της</a:t>
            </a:r>
            <a:endParaRPr lang="el-GR" i="1" dirty="0"/>
          </a:p>
          <a:p>
            <a:r>
              <a:rPr lang="el-GR" dirty="0"/>
              <a:t>Η άσκηση της διανοητικής αρετής της φρονήσεως καθώς και των ηθικών  αρετών δεν είναι δυνατή χωρίς τη συνύπαρξη, την οργανική σύνδεση, και τη διαρκή συνέργειά τους</a:t>
            </a:r>
          </a:p>
          <a:p>
            <a:endParaRPr lang="el-GR" dirty="0"/>
          </a:p>
          <a:p>
            <a:pPr marL="0" indent="0">
              <a:buNone/>
            </a:pPr>
            <a:r>
              <a:rPr lang="el-GR" dirty="0"/>
              <a:t>[ - Ωστόσο, οφείλουμε να αναρωτηθούμε</a:t>
            </a:r>
            <a:r>
              <a:rPr lang="en-US" dirty="0"/>
              <a:t>:  </a:t>
            </a:r>
            <a:r>
              <a:rPr lang="el-GR" dirty="0"/>
              <a:t>Κατανοούμε πλήρως το περιεχόμενο των αριστοτελικών εννοιών</a:t>
            </a:r>
            <a:r>
              <a:rPr lang="en-US" dirty="0"/>
              <a:t>;  M</a:t>
            </a:r>
            <a:r>
              <a:rPr lang="el-GR" dirty="0" err="1"/>
              <a:t>πορούμε</a:t>
            </a:r>
            <a:r>
              <a:rPr lang="el-GR" dirty="0"/>
              <a:t> να επιδιώξουμε την αναβίωση αυτών των αντιλήψεων, την καλλιέργεια αντίστοιχων αρετών στην εποχή μας, χωρίς το κατάλληλο μεταφυσικό υπόβαθρο ή το κοινωνικό πλαίσιο των αρχαιοελληνικών πόλεων</a:t>
            </a:r>
            <a:r>
              <a:rPr lang="en-US" dirty="0"/>
              <a:t>;</a:t>
            </a:r>
            <a:r>
              <a:rPr lang="el-GR" dirty="0"/>
              <a:t> Τί μπορεί να σημαίνει για μας σήμερα </a:t>
            </a:r>
            <a:r>
              <a:rPr lang="el-GR" i="1" dirty="0"/>
              <a:t>ευδαιμονία</a:t>
            </a:r>
            <a:r>
              <a:rPr lang="el-GR" dirty="0"/>
              <a:t> και τί </a:t>
            </a:r>
            <a:r>
              <a:rPr lang="el-GR" i="1" dirty="0"/>
              <a:t>φρόνηση</a:t>
            </a:r>
            <a:r>
              <a:rPr lang="en-US" dirty="0"/>
              <a:t>;</a:t>
            </a:r>
            <a:r>
              <a:rPr lang="el-GR" dirty="0"/>
              <a:t>]</a:t>
            </a:r>
          </a:p>
        </p:txBody>
      </p:sp>
    </p:spTree>
    <p:extLst>
      <p:ext uri="{BB962C8B-B14F-4D97-AF65-F5344CB8AC3E}">
        <p14:creationId xmlns:p14="http://schemas.microsoft.com/office/powerpoint/2010/main" val="866654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2DECE-0A62-4647-9753-938C3E6B074A}"/>
              </a:ext>
            </a:extLst>
          </p:cNvPr>
          <p:cNvSpPr>
            <a:spLocks noGrp="1"/>
          </p:cNvSpPr>
          <p:nvPr>
            <p:ph type="title"/>
          </p:nvPr>
        </p:nvSpPr>
        <p:spPr/>
        <p:txBody>
          <a:bodyPr>
            <a:normAutofit fontScale="90000"/>
          </a:bodyPr>
          <a:lstStyle/>
          <a:p>
            <a:r>
              <a:rPr lang="el-GR" sz="3200" b="1" dirty="0"/>
              <a:t>ΣΥΝΕΡΓΕΙΑ ΔΙΑΝΟΗΤΙΚΩΝ/ΕΠΙΣΤΗΜΙΚΩΝ ΚΑΙ ΗΘΙΚΩΝ ΑΡΕΤΩΝ/ ΣΥΝΥΠΑΡΞΗ ΚΑΙ ΑΛΛΗΛΟΔΡΑΣΗ ΚΑΚΙΩΝ ΤΗΝ ΕΠΟΧΗ ΤΗΣ ΠΑΝΔΗΜΙΑΣ</a:t>
            </a:r>
            <a:endParaRPr lang="fr-FR" sz="3200" b="1" dirty="0"/>
          </a:p>
        </p:txBody>
      </p:sp>
      <p:sp>
        <p:nvSpPr>
          <p:cNvPr id="3" name="Content Placeholder 2">
            <a:extLst>
              <a:ext uri="{FF2B5EF4-FFF2-40B4-BE49-F238E27FC236}">
                <a16:creationId xmlns:a16="http://schemas.microsoft.com/office/drawing/2014/main" id="{C3067A37-75C2-674C-B4F0-D8965B2B7958}"/>
              </a:ext>
            </a:extLst>
          </p:cNvPr>
          <p:cNvSpPr>
            <a:spLocks noGrp="1"/>
          </p:cNvSpPr>
          <p:nvPr>
            <p:ph idx="1"/>
          </p:nvPr>
        </p:nvSpPr>
        <p:spPr/>
        <p:txBody>
          <a:bodyPr>
            <a:normAutofit fontScale="77500" lnSpcReduction="20000"/>
          </a:bodyPr>
          <a:lstStyle/>
          <a:p>
            <a:pPr marL="0" indent="0">
              <a:buNone/>
            </a:pPr>
            <a:r>
              <a:rPr lang="el-GR" dirty="0"/>
              <a:t>Παραδείγματα</a:t>
            </a:r>
            <a:r>
              <a:rPr lang="en-US" dirty="0"/>
              <a:t>:</a:t>
            </a:r>
          </a:p>
          <a:p>
            <a:r>
              <a:rPr lang="el-GR" dirty="0"/>
              <a:t>Διανοητικές και ηθικές αρετές επαγγελματιών υγείας, διοικητικών υπαλλήλων σε κέντρα αποφάσεων, δικαστικών, αλλά και απλών ανθρώπων χωρίς καμιά σχετική αρμοδιότητα </a:t>
            </a:r>
          </a:p>
          <a:p>
            <a:r>
              <a:rPr lang="el-GR" dirty="0"/>
              <a:t>Διανοητικές και ηθικές αρετές επιστημόνων που συνέβαλαν στην έγκαιρη ανακάλυψη και παραγωγή εμβολίων</a:t>
            </a:r>
          </a:p>
          <a:p>
            <a:r>
              <a:rPr lang="el-GR" dirty="0"/>
              <a:t>Αντίθετα – συνύπαρξη ελαττωμάτων / </a:t>
            </a:r>
            <a:r>
              <a:rPr lang="el-GR" dirty="0" err="1"/>
              <a:t>επιστημικές</a:t>
            </a:r>
            <a:r>
              <a:rPr lang="el-GR" dirty="0"/>
              <a:t> αστοχίες και ηθική ανευθυνότητα με σοβαρές συνέπειες στο δημόσιο και ιδιωτικό βίο – διάδοση θεωριών συνωμοσίας</a:t>
            </a:r>
            <a:r>
              <a:rPr lang="en-US" dirty="0"/>
              <a:t> – </a:t>
            </a:r>
            <a:r>
              <a:rPr lang="el-GR" dirty="0"/>
              <a:t>αντιλήψεις τις οποίες έχουν δυστυχώς υποστηρίξει και κάποιοι πολιτικοί φιλόσοφοι</a:t>
            </a:r>
          </a:p>
          <a:p>
            <a:endParaRPr lang="fr-FR" dirty="0"/>
          </a:p>
        </p:txBody>
      </p:sp>
    </p:spTree>
    <p:extLst>
      <p:ext uri="{BB962C8B-B14F-4D97-AF65-F5344CB8AC3E}">
        <p14:creationId xmlns:p14="http://schemas.microsoft.com/office/powerpoint/2010/main" val="1833471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9080C-42A2-D541-AC6B-841821764BF6}"/>
              </a:ext>
            </a:extLst>
          </p:cNvPr>
          <p:cNvSpPr>
            <a:spLocks noGrp="1"/>
          </p:cNvSpPr>
          <p:nvPr>
            <p:ph type="title"/>
          </p:nvPr>
        </p:nvSpPr>
        <p:spPr/>
        <p:txBody>
          <a:bodyPr>
            <a:normAutofit fontScale="90000"/>
          </a:bodyPr>
          <a:lstStyle/>
          <a:p>
            <a:r>
              <a:rPr lang="el-GR" b="1" dirty="0"/>
              <a:t>ΠΑΡΑΔΕΙΓΜΑΤΑ - ΟΡΙΣΜΕΝΕΣ ΑΡΕΤΕΣ ΚΑΙ ΑΝΤΙΣΤΟΙΧΑ ΕΛΑΤΤΩΜΑΤΑ</a:t>
            </a:r>
            <a:endParaRPr lang="fr-FR" b="1" dirty="0"/>
          </a:p>
        </p:txBody>
      </p:sp>
      <p:sp>
        <p:nvSpPr>
          <p:cNvPr id="3" name="Content Placeholder 2">
            <a:extLst>
              <a:ext uri="{FF2B5EF4-FFF2-40B4-BE49-F238E27FC236}">
                <a16:creationId xmlns:a16="http://schemas.microsoft.com/office/drawing/2014/main" id="{686AD19C-CB4C-2B41-AE73-42565A918015}"/>
              </a:ext>
            </a:extLst>
          </p:cNvPr>
          <p:cNvSpPr>
            <a:spLocks noGrp="1"/>
          </p:cNvSpPr>
          <p:nvPr>
            <p:ph idx="1"/>
          </p:nvPr>
        </p:nvSpPr>
        <p:spPr/>
        <p:txBody>
          <a:bodyPr>
            <a:normAutofit fontScale="92500" lnSpcReduction="10000"/>
          </a:bodyPr>
          <a:lstStyle/>
          <a:p>
            <a:r>
              <a:rPr lang="el-GR" dirty="0"/>
              <a:t>ανοιχτό πνεύμα και κριτική ικανότητα, ευελιξία,  διάθεση συνεργασίας, φιλαλήθεια,  διανοητική εντιμότητα, παρρησία, εργατικότητα, υπευθυνότητα, εμπιστοσύνη στην τήρηση των διαδικασιών και στην κρίση των ειδικών</a:t>
            </a:r>
          </a:p>
          <a:p>
            <a:r>
              <a:rPr lang="el-GR" dirty="0"/>
              <a:t>θάρρος, υπομονή, καρτερία, ανθεκτικότητα  εντιμότητα, αλληλεγγύη, συμπόνοια, δικαιοσύνη</a:t>
            </a:r>
          </a:p>
          <a:p>
            <a:r>
              <a:rPr lang="el-GR" dirty="0"/>
              <a:t>στενότητα πνεύματος,  ευπιστία, επιπολαιότητα ισχυρογνωμοσύνη,  εγωκεντρισμός,  δειλία, ανευθυνότητα, ανοησία</a:t>
            </a:r>
            <a:endParaRPr lang="fr-FR" dirty="0"/>
          </a:p>
        </p:txBody>
      </p:sp>
    </p:spTree>
    <p:extLst>
      <p:ext uri="{BB962C8B-B14F-4D97-AF65-F5344CB8AC3E}">
        <p14:creationId xmlns:p14="http://schemas.microsoft.com/office/powerpoint/2010/main" val="4008814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02AD-6A17-EB4A-9A0B-0339F244E6A4}"/>
              </a:ext>
            </a:extLst>
          </p:cNvPr>
          <p:cNvSpPr>
            <a:spLocks noGrp="1"/>
          </p:cNvSpPr>
          <p:nvPr>
            <p:ph type="title"/>
          </p:nvPr>
        </p:nvSpPr>
        <p:spPr>
          <a:xfrm>
            <a:off x="473111" y="160337"/>
            <a:ext cx="8229600" cy="1143000"/>
          </a:xfrm>
        </p:spPr>
        <p:txBody>
          <a:bodyPr>
            <a:noAutofit/>
          </a:bodyPr>
          <a:lstStyle/>
          <a:p>
            <a:r>
              <a:rPr lang="el-GR" sz="2800" b="1" dirty="0"/>
              <a:t>ΠΩΣ ΘΑ ΕΦΑΡΜΟΣΤΟΥΝ ΟΙ ΔΙΑΦΟΡΕΤΙΚΕΣ ΑΡΧΕΣ ΚΑΙ ΘΕΩΡΙΕΣ – ΠΕΡΑ ΑΠΟ ΤΗ ΣΤΗΡΙΞΗ ΣΕ ΑΡΕΤΕΣ</a:t>
            </a:r>
            <a:endParaRPr lang="fr-FR" sz="2800" b="1" dirty="0"/>
          </a:p>
        </p:txBody>
      </p:sp>
      <p:sp>
        <p:nvSpPr>
          <p:cNvPr id="3" name="Content Placeholder 2">
            <a:extLst>
              <a:ext uri="{FF2B5EF4-FFF2-40B4-BE49-F238E27FC236}">
                <a16:creationId xmlns:a16="http://schemas.microsoft.com/office/drawing/2014/main" id="{0EE0C880-086F-634E-8DBC-A3DBE875F176}"/>
              </a:ext>
            </a:extLst>
          </p:cNvPr>
          <p:cNvSpPr>
            <a:spLocks noGrp="1"/>
          </p:cNvSpPr>
          <p:nvPr>
            <p:ph idx="1"/>
          </p:nvPr>
        </p:nvSpPr>
        <p:spPr/>
        <p:txBody>
          <a:bodyPr>
            <a:normAutofit/>
          </a:bodyPr>
          <a:lstStyle/>
          <a:p>
            <a:r>
              <a:rPr lang="el-GR" dirty="0"/>
              <a:t>Επιβεβαιώνεται </a:t>
            </a:r>
            <a:r>
              <a:rPr lang="el-GR" dirty="0" err="1"/>
              <a:t>κατ’αρχήν</a:t>
            </a:r>
            <a:r>
              <a:rPr lang="el-GR" dirty="0"/>
              <a:t> η παραδοσιακή αντίληψη για την προτεραιότητα/ υπεροχή </a:t>
            </a:r>
            <a:r>
              <a:rPr lang="el-GR" i="1" dirty="0" err="1"/>
              <a:t>δεοντοκρατικών</a:t>
            </a:r>
            <a:r>
              <a:rPr lang="el-GR" dirty="0"/>
              <a:t> αρχών/ αξιών αλλά κρίνεται αναπόφευκτη και η υιοθέτηση </a:t>
            </a:r>
            <a:r>
              <a:rPr lang="el-GR" i="1" dirty="0" err="1"/>
              <a:t>συνεπειοκρατικών</a:t>
            </a:r>
            <a:r>
              <a:rPr lang="el-GR" dirty="0"/>
              <a:t> θεωρήσεων σε έκτακτες περιστάσεις</a:t>
            </a:r>
            <a:r>
              <a:rPr lang="en-US" dirty="0"/>
              <a:t>,</a:t>
            </a:r>
            <a:r>
              <a:rPr lang="el-GR" dirty="0"/>
              <a:t> εφόσον το σύστημα δημόσιας υγείας απειλείται με κατάρρευση </a:t>
            </a:r>
          </a:p>
        </p:txBody>
      </p:sp>
    </p:spTree>
    <p:extLst>
      <p:ext uri="{BB962C8B-B14F-4D97-AF65-F5344CB8AC3E}">
        <p14:creationId xmlns:p14="http://schemas.microsoft.com/office/powerpoint/2010/main" val="2421777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734DC-2C0F-2746-B8FA-5DEFC4768C63}"/>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94EDBE41-2A82-B44D-B33A-FD0698B4421A}"/>
              </a:ext>
            </a:extLst>
          </p:cNvPr>
          <p:cNvSpPr>
            <a:spLocks noGrp="1"/>
          </p:cNvSpPr>
          <p:nvPr>
            <p:ph idx="1"/>
          </p:nvPr>
        </p:nvSpPr>
        <p:spPr/>
        <p:txBody>
          <a:bodyPr/>
          <a:lstStyle/>
          <a:p>
            <a:r>
              <a:rPr lang="el-GR" dirty="0"/>
              <a:t>Κατά την εξέταση των ζητημάτων που αφορούν στον εμβολιασμό και στη μεταχείριση των αρνητών των εμβολίων διαπιστώνεται σύγκλιση και συμπληρωματικότητα κατά την προσπάθεια εφαρμογής εναλλακτικών κανονιστικών αντιλήψεων και αρχών, </a:t>
            </a:r>
            <a:r>
              <a:rPr lang="el-GR" dirty="0" err="1"/>
              <a:t>συνεπειοκρατικών</a:t>
            </a:r>
            <a:r>
              <a:rPr lang="el-GR" dirty="0"/>
              <a:t>, </a:t>
            </a:r>
            <a:r>
              <a:rPr lang="el-GR" dirty="0" err="1"/>
              <a:t>δεοντοκρατικών</a:t>
            </a:r>
            <a:r>
              <a:rPr lang="el-GR" dirty="0"/>
              <a:t> και </a:t>
            </a:r>
            <a:r>
              <a:rPr lang="el-GR" dirty="0" err="1"/>
              <a:t>αρετοκρατικών</a:t>
            </a:r>
            <a:endParaRPr lang="el-GR" dirty="0"/>
          </a:p>
          <a:p>
            <a:endParaRPr lang="fr-FR" dirty="0"/>
          </a:p>
        </p:txBody>
      </p:sp>
    </p:spTree>
    <p:extLst>
      <p:ext uri="{BB962C8B-B14F-4D97-AF65-F5344CB8AC3E}">
        <p14:creationId xmlns:p14="http://schemas.microsoft.com/office/powerpoint/2010/main" val="2706216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E6E68-E73E-E64A-9B96-979AD52BBEBC}"/>
              </a:ext>
            </a:extLst>
          </p:cNvPr>
          <p:cNvSpPr>
            <a:spLocks noGrp="1"/>
          </p:cNvSpPr>
          <p:nvPr>
            <p:ph type="title"/>
          </p:nvPr>
        </p:nvSpPr>
        <p:spPr/>
        <p:txBody>
          <a:bodyPr>
            <a:noAutofit/>
          </a:bodyPr>
          <a:lstStyle/>
          <a:p>
            <a:r>
              <a:rPr lang="el-GR" sz="3200" b="1" dirty="0"/>
              <a:t>ΓΕΝΙΚΟΤΕΡΕΣ ΑΠΟΡΙΕΣ – ΠΡΟΒΛΗΜΑΤΑ ΚΑΙ ΑΝΤΙΡΡΗΣΕΙΣ ΓΙΑ ΤΗΝ ΟΛΗ ΑΡΕΤΟΚΡΑΤΙΚΗ ΠΡΟΣΕΓΓΙΣΗ</a:t>
            </a:r>
            <a:endParaRPr lang="fr-FR" sz="3200" b="1" dirty="0"/>
          </a:p>
        </p:txBody>
      </p:sp>
      <p:sp>
        <p:nvSpPr>
          <p:cNvPr id="3" name="Content Placeholder 2">
            <a:extLst>
              <a:ext uri="{FF2B5EF4-FFF2-40B4-BE49-F238E27FC236}">
                <a16:creationId xmlns:a16="http://schemas.microsoft.com/office/drawing/2014/main" id="{43A775EB-18D9-9743-AADE-0D4B256E4D9D}"/>
              </a:ext>
            </a:extLst>
          </p:cNvPr>
          <p:cNvSpPr>
            <a:spLocks noGrp="1"/>
          </p:cNvSpPr>
          <p:nvPr>
            <p:ph idx="1"/>
          </p:nvPr>
        </p:nvSpPr>
        <p:spPr/>
        <p:txBody>
          <a:bodyPr>
            <a:normAutofit fontScale="77500" lnSpcReduction="20000"/>
          </a:bodyPr>
          <a:lstStyle/>
          <a:p>
            <a:r>
              <a:rPr lang="el-GR" dirty="0"/>
              <a:t>Ανεξάρτητα από τις ερμηνευτικές και φιλοσοφικές αντιρρήσεις για τη δυνατότητα αναβίωσης και εφαρμογής του αριστοτελικού προτύπου –ιδιαίτερα στην ηθική -  μπορεί κανείς να υποστηρίζει πως οι αρετές</a:t>
            </a:r>
            <a:r>
              <a:rPr lang="en-US" dirty="0"/>
              <a:t>: </a:t>
            </a:r>
            <a:r>
              <a:rPr lang="el-GR" dirty="0"/>
              <a:t>α)  δεν έχουν πραγματική ψυχολογική υπόσταση, β) δεν χρησιμεύουν ως  λειτουργική έννοια που μπορεί να υποκαταστήσει ή και να στηρίξει τις αντίστοιχες κανονιστικές αρχές γ) είναι σχετικές προς «τοπικά» ιστορικά και πολιτισμικά πλαίσια  και δε μπορούν να ενσωματωθούν σε μια ηθική φιλοσοφία με </a:t>
            </a:r>
            <a:r>
              <a:rPr lang="el-GR" dirty="0" err="1"/>
              <a:t>καθολικοκρατική</a:t>
            </a:r>
            <a:r>
              <a:rPr lang="el-GR" dirty="0"/>
              <a:t> στόχευση και </a:t>
            </a:r>
            <a:r>
              <a:rPr lang="el-GR"/>
              <a:t>αξιώσεις                           δ) </a:t>
            </a:r>
            <a:r>
              <a:rPr lang="el-GR" dirty="0"/>
              <a:t>παραπέμπουν σε αριστοκρατικές αντιλήψεις που φαίνεται να αντιβαίνουν  σε ισχυρές, εξισωτικές </a:t>
            </a:r>
            <a:r>
              <a:rPr lang="el-GR" dirty="0" err="1"/>
              <a:t>ηθικοπολιτικές</a:t>
            </a:r>
            <a:r>
              <a:rPr lang="el-GR" dirty="0"/>
              <a:t> διαισθήσεις των πολιτών των σύγχρονων δημοκρατικών κοινωνιών </a:t>
            </a:r>
            <a:endParaRPr lang="fr-FR" dirty="0"/>
          </a:p>
        </p:txBody>
      </p:sp>
    </p:spTree>
    <p:extLst>
      <p:ext uri="{BB962C8B-B14F-4D97-AF65-F5344CB8AC3E}">
        <p14:creationId xmlns:p14="http://schemas.microsoft.com/office/powerpoint/2010/main" val="1560494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9487E-DF6A-6840-9C63-97F1C9246461}"/>
              </a:ext>
            </a:extLst>
          </p:cNvPr>
          <p:cNvSpPr>
            <a:spLocks noGrp="1"/>
          </p:cNvSpPr>
          <p:nvPr>
            <p:ph type="title"/>
          </p:nvPr>
        </p:nvSpPr>
        <p:spPr/>
        <p:txBody>
          <a:bodyPr>
            <a:normAutofit fontScale="90000"/>
          </a:bodyPr>
          <a:lstStyle/>
          <a:p>
            <a:r>
              <a:rPr lang="el-GR" b="1" dirty="0"/>
              <a:t> ΣΥΜΠΕΡΑΣΜΑΤΑ – ΖΗΤΗΜΑΤΑ ΓΙΑ ΠΕΡΑΙΤΕΡΩ ΕΡΕΥΝΑ</a:t>
            </a:r>
            <a:endParaRPr lang="fr-FR" b="1" dirty="0"/>
          </a:p>
        </p:txBody>
      </p:sp>
      <p:sp>
        <p:nvSpPr>
          <p:cNvPr id="3" name="Content Placeholder 2">
            <a:extLst>
              <a:ext uri="{FF2B5EF4-FFF2-40B4-BE49-F238E27FC236}">
                <a16:creationId xmlns:a16="http://schemas.microsoft.com/office/drawing/2014/main" id="{A64286B8-6BB3-194B-911C-E7509399B274}"/>
              </a:ext>
            </a:extLst>
          </p:cNvPr>
          <p:cNvSpPr>
            <a:spLocks noGrp="1"/>
          </p:cNvSpPr>
          <p:nvPr>
            <p:ph idx="1"/>
          </p:nvPr>
        </p:nvSpPr>
        <p:spPr/>
        <p:txBody>
          <a:bodyPr>
            <a:normAutofit fontScale="92500" lnSpcReduction="10000"/>
          </a:bodyPr>
          <a:lstStyle/>
          <a:p>
            <a:r>
              <a:rPr lang="el-GR" dirty="0"/>
              <a:t>Η φιλοσοφία μπορεί ενδεχομένως να συμβάλει σε κάποιο βαθμό όχι μόνο στο δημόσιο διάλογο, αλλά και στην παιδεία των μελών τω σύγχρονων κοινωνιών με σκοπό την περαιτέρω αποσαφήνιση  και την επεξεργασία </a:t>
            </a:r>
            <a:r>
              <a:rPr lang="el-GR" dirty="0" err="1"/>
              <a:t>αρεταϊκών</a:t>
            </a:r>
            <a:r>
              <a:rPr lang="el-GR" dirty="0"/>
              <a:t> εννοιών και προτύπων.</a:t>
            </a:r>
          </a:p>
          <a:p>
            <a:r>
              <a:rPr lang="el-GR" dirty="0"/>
              <a:t>Η πανδημία βοήθησε στην ανάδειξη διαισθήσεων που μπορούν να αξιοποιηθούν από το φιλοσοφικό στοχασμό γενικότερα και όχι μόνο στο πεδίο της εφαρμοσμένης ηθικής</a:t>
            </a:r>
          </a:p>
          <a:p>
            <a:pPr marL="0" indent="0">
              <a:buNone/>
            </a:pPr>
            <a:endParaRPr lang="fr-FR" dirty="0"/>
          </a:p>
        </p:txBody>
      </p:sp>
    </p:spTree>
    <p:extLst>
      <p:ext uri="{BB962C8B-B14F-4D97-AF65-F5344CB8AC3E}">
        <p14:creationId xmlns:p14="http://schemas.microsoft.com/office/powerpoint/2010/main" val="291242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F1561-9333-7C4E-9A6D-EE7BA571CF1B}"/>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F581F339-B3B6-2A4E-84FC-42A212671C87}"/>
              </a:ext>
            </a:extLst>
          </p:cNvPr>
          <p:cNvSpPr>
            <a:spLocks noGrp="1"/>
          </p:cNvSpPr>
          <p:nvPr>
            <p:ph idx="1"/>
          </p:nvPr>
        </p:nvSpPr>
        <p:spPr/>
        <p:txBody>
          <a:bodyPr>
            <a:normAutofit fontScale="77500" lnSpcReduction="20000"/>
          </a:bodyPr>
          <a:lstStyle/>
          <a:p>
            <a:r>
              <a:rPr lang="el-GR" dirty="0"/>
              <a:t>Θα χρειαζόταν συστηματική εμπειρική έρευνα με τα εργαλεία των κοινωνικών επιστημών (κυρίως κοινωνικής ψυχολογίας και κοινωνιολογίας) για να ελεγχθούν  και ενδεχομένως να στηριχθούν ή να απορριφθούν οι υποθέσεις μας για τη λειτουργία και τη συσχέτιση ομάδων αρετών και συγκεκριμένων </a:t>
            </a:r>
            <a:r>
              <a:rPr lang="el-GR" dirty="0" err="1"/>
              <a:t>επιστημικών</a:t>
            </a:r>
            <a:r>
              <a:rPr lang="el-GR" dirty="0"/>
              <a:t> και ηθικών αρετών</a:t>
            </a:r>
          </a:p>
          <a:p>
            <a:r>
              <a:rPr lang="el-GR" dirty="0"/>
              <a:t>Σε κάθε περίπτωση φαίνεται να ενισχύεται η πεποίθηση πως είναι δυνατή και επιθυμητή η συνέργεια </a:t>
            </a:r>
            <a:r>
              <a:rPr lang="el-GR" dirty="0" err="1"/>
              <a:t>επιστημικών</a:t>
            </a:r>
            <a:r>
              <a:rPr lang="el-GR" dirty="0"/>
              <a:t> και ηθικών αρετών, αλλά και να αναγνωρίζεται γενικότερα η συμπληρωματικότητα αρετών και κανονιστικών αρχών και στην ηθική και στην γνωσιολογία («αρετές χωρίς αρχές είναι τυφλές, αρχές χωρίς αρετές είναι ανίσχυρες» - </a:t>
            </a:r>
            <a:r>
              <a:rPr lang="en-US" dirty="0"/>
              <a:t>William </a:t>
            </a:r>
            <a:r>
              <a:rPr lang="en-US" dirty="0" err="1"/>
              <a:t>Frankena</a:t>
            </a:r>
            <a:r>
              <a:rPr lang="en-US" dirty="0"/>
              <a:t>)</a:t>
            </a:r>
            <a:endParaRPr lang="el-GR" dirty="0"/>
          </a:p>
          <a:p>
            <a:endParaRPr lang="fr-FR" dirty="0"/>
          </a:p>
        </p:txBody>
      </p:sp>
    </p:spTree>
    <p:extLst>
      <p:ext uri="{BB962C8B-B14F-4D97-AF65-F5344CB8AC3E}">
        <p14:creationId xmlns:p14="http://schemas.microsoft.com/office/powerpoint/2010/main" val="418488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EI</a:t>
            </a:r>
            <a:r>
              <a:rPr lang="el-GR" b="1" dirty="0"/>
              <a:t>ΣΑΓΩΓΙΚΕΣ ΠΑΡΑΤΗΡΗΣΕΙΣ</a:t>
            </a:r>
          </a:p>
        </p:txBody>
      </p:sp>
      <p:sp>
        <p:nvSpPr>
          <p:cNvPr id="3" name="Content Placeholder 2"/>
          <p:cNvSpPr>
            <a:spLocks noGrp="1"/>
          </p:cNvSpPr>
          <p:nvPr>
            <p:ph idx="1"/>
          </p:nvPr>
        </p:nvSpPr>
        <p:spPr/>
        <p:txBody>
          <a:bodyPr>
            <a:normAutofit fontScale="85000" lnSpcReduction="20000"/>
          </a:bodyPr>
          <a:lstStyle/>
          <a:p>
            <a:r>
              <a:rPr lang="el-GR" dirty="0"/>
              <a:t>Η παρουσίαση που ακολουθεί στηρίζεται σε δύο άξονες</a:t>
            </a:r>
            <a:r>
              <a:rPr lang="en-US" dirty="0"/>
              <a:t>:  </a:t>
            </a:r>
            <a:r>
              <a:rPr lang="el-GR" dirty="0"/>
              <a:t>α) Τη διερεύνηση της δυνατότητας αξιοποίησης του φιλοσοφικού στοχασμού για την καλύτερη αντιμετώπιση των  προκλήσεων της πανδημίας του </a:t>
            </a:r>
            <a:r>
              <a:rPr lang="en-US" dirty="0"/>
              <a:t>Covid-19</a:t>
            </a:r>
            <a:r>
              <a:rPr lang="el-GR" dirty="0"/>
              <a:t>,</a:t>
            </a:r>
            <a:r>
              <a:rPr lang="en-US" dirty="0"/>
              <a:t> </a:t>
            </a:r>
            <a:r>
              <a:rPr lang="el-GR" dirty="0"/>
              <a:t>αλλά, και αντίστροφα, για τη συναγωγή ορισμένων φιλοσοφικών  συμπερασμάτων μέσα από την εμπειρία της περιόδου της πανδημίας (που συνεχίζεται ακόμη και σήμερα)  και β) τη συζήτηση των σχέσεων μεταξύ διανοητικών/</a:t>
            </a:r>
            <a:r>
              <a:rPr lang="el-GR" dirty="0" err="1"/>
              <a:t>επιστημικών</a:t>
            </a:r>
            <a:r>
              <a:rPr lang="el-GR" dirty="0"/>
              <a:t> και ηθικών αρετών των οποίων θα υποστηριχθεί  η δυνατότητα συνέργειας.</a:t>
            </a:r>
            <a:endParaRPr lang="en-US" dirty="0"/>
          </a:p>
          <a:p>
            <a:r>
              <a:rPr lang="el-GR"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2788A-8B92-CF46-B71E-BC5F15942BDB}"/>
              </a:ext>
            </a:extLst>
          </p:cNvPr>
          <p:cNvSpPr>
            <a:spLocks noGrp="1"/>
          </p:cNvSpPr>
          <p:nvPr>
            <p:ph type="title"/>
          </p:nvPr>
        </p:nvSpPr>
        <p:spPr/>
        <p:txBody>
          <a:bodyPr/>
          <a:lstStyle/>
          <a:p>
            <a:r>
              <a:rPr lang="el-GR" b="1" dirty="0"/>
              <a:t>ΕΠΙΛΟΓΗ ΒΙΒΛΙΟΓΡΑΦΙΑΣ</a:t>
            </a:r>
            <a:endParaRPr lang="fr-FR" b="1" dirty="0"/>
          </a:p>
        </p:txBody>
      </p:sp>
      <p:sp>
        <p:nvSpPr>
          <p:cNvPr id="3" name="Content Placeholder 2">
            <a:extLst>
              <a:ext uri="{FF2B5EF4-FFF2-40B4-BE49-F238E27FC236}">
                <a16:creationId xmlns:a16="http://schemas.microsoft.com/office/drawing/2014/main" id="{73EDFAF2-D86C-1F43-A20B-AC661554C1B1}"/>
              </a:ext>
            </a:extLst>
          </p:cNvPr>
          <p:cNvSpPr>
            <a:spLocks noGrp="1"/>
          </p:cNvSpPr>
          <p:nvPr>
            <p:ph idx="1"/>
          </p:nvPr>
        </p:nvSpPr>
        <p:spPr/>
        <p:txBody>
          <a:bodyPr>
            <a:normAutofit fontScale="77500" lnSpcReduction="20000"/>
          </a:bodyPr>
          <a:lstStyle/>
          <a:p>
            <a:r>
              <a:rPr lang="el-GR" dirty="0"/>
              <a:t>Β</a:t>
            </a:r>
            <a:r>
              <a:rPr lang="en-US" dirty="0" err="1"/>
              <a:t>aehr</a:t>
            </a:r>
            <a:r>
              <a:rPr lang="en-US" dirty="0"/>
              <a:t>, Jason</a:t>
            </a:r>
            <a:r>
              <a:rPr lang="en-US" dirty="0">
                <a:latin typeface="+mj-lt"/>
              </a:rPr>
              <a:t>, </a:t>
            </a:r>
            <a:r>
              <a:rPr lang="en-US" sz="2800" i="1" dirty="0">
                <a:effectLst/>
                <a:latin typeface="+mj-lt"/>
                <a:ea typeface="Calibri" panose="020F0502020204030204" pitchFamily="34" charset="0"/>
              </a:rPr>
              <a:t>The Inquiring Mind: On Intellectual Virtues and Virtue Epistemology</a:t>
            </a:r>
            <a:r>
              <a:rPr lang="en-US" sz="2800" dirty="0">
                <a:effectLst/>
                <a:latin typeface="+mj-lt"/>
                <a:ea typeface="Calibri" panose="020F0502020204030204" pitchFamily="34" charset="0"/>
              </a:rPr>
              <a:t>,  Oxford et New York, Oxford University Press, 2011</a:t>
            </a:r>
            <a:r>
              <a:rPr lang="en-GR" sz="2800" dirty="0">
                <a:effectLst/>
                <a:latin typeface="+mj-lt"/>
              </a:rPr>
              <a:t> </a:t>
            </a:r>
            <a:endParaRPr lang="el-GR" sz="2800" dirty="0">
              <a:latin typeface="+mj-lt"/>
            </a:endParaRPr>
          </a:p>
          <a:p>
            <a:r>
              <a:rPr lang="en-US" dirty="0"/>
              <a:t>B</a:t>
            </a:r>
            <a:r>
              <a:rPr lang="el-GR" dirty="0" err="1"/>
              <a:t>ιρβιδάκης</a:t>
            </a:r>
            <a:r>
              <a:rPr lang="el-GR" dirty="0"/>
              <a:t>, Στέλιος,  «Ηθικά και πολιτικά διλήμματα την εποχή της πανδημίας» </a:t>
            </a:r>
            <a:r>
              <a:rPr lang="fr-FR" sz="3200" dirty="0"/>
              <a:t>https://</a:t>
            </a:r>
            <a:r>
              <a:rPr lang="fr-FR" sz="3200" dirty="0" err="1"/>
              <a:t>www.youtube.com</a:t>
            </a:r>
            <a:r>
              <a:rPr lang="fr-FR" sz="3200" dirty="0"/>
              <a:t>/</a:t>
            </a:r>
            <a:r>
              <a:rPr lang="fr-FR" sz="3200" dirty="0" err="1"/>
              <a:t>watch?v</a:t>
            </a:r>
            <a:r>
              <a:rPr lang="fr-FR" sz="3200" dirty="0"/>
              <a:t>=hIlFs93AU84</a:t>
            </a:r>
            <a:endParaRPr lang="en-US" dirty="0"/>
          </a:p>
          <a:p>
            <a:r>
              <a:rPr lang="el-GR" dirty="0" err="1"/>
              <a:t>Πουρνάρη</a:t>
            </a:r>
            <a:r>
              <a:rPr lang="el-GR" dirty="0"/>
              <a:t>, Μαρία,  </a:t>
            </a:r>
            <a:r>
              <a:rPr lang="el-GR" i="1" dirty="0" err="1"/>
              <a:t>Επιστημική</a:t>
            </a:r>
            <a:r>
              <a:rPr lang="el-GR" i="1" dirty="0"/>
              <a:t> δικαιολόγηση</a:t>
            </a:r>
            <a:r>
              <a:rPr lang="el-GR" dirty="0"/>
              <a:t>, Αθήνα</a:t>
            </a:r>
            <a:r>
              <a:rPr lang="en-US" dirty="0"/>
              <a:t>: E</a:t>
            </a:r>
            <a:r>
              <a:rPr lang="el-GR" dirty="0" err="1"/>
              <a:t>κδόσεις</a:t>
            </a:r>
            <a:r>
              <a:rPr lang="el-GR" dirty="0"/>
              <a:t> νήσος, 2013</a:t>
            </a:r>
            <a:endParaRPr lang="en-US" dirty="0"/>
          </a:p>
          <a:p>
            <a:r>
              <a:rPr lang="en-US" dirty="0" err="1"/>
              <a:t>Virvidakis</a:t>
            </a:r>
            <a:r>
              <a:rPr lang="en-US" dirty="0"/>
              <a:t>, Stelios,  “</a:t>
            </a:r>
            <a:r>
              <a:rPr lang="el-GR" dirty="0"/>
              <a:t>Μ</a:t>
            </a:r>
            <a:r>
              <a:rPr lang="en-US" dirty="0"/>
              <a:t>oral and Political Dilemmas at the Time of the </a:t>
            </a:r>
            <a:r>
              <a:rPr lang="en-US" dirty="0">
                <a:latin typeface="+mj-lt"/>
              </a:rPr>
              <a:t>Pandemic” </a:t>
            </a:r>
            <a:r>
              <a:rPr lang="el-GR" dirty="0">
                <a:latin typeface="+mj-lt"/>
              </a:rPr>
              <a:t>(υπό δημοσίευση</a:t>
            </a:r>
            <a:r>
              <a:rPr lang="en-US" dirty="0">
                <a:latin typeface="+mj-lt"/>
              </a:rPr>
              <a:t>) </a:t>
            </a:r>
            <a:endParaRPr lang="el-GR" dirty="0">
              <a:latin typeface="+mj-lt"/>
            </a:endParaRPr>
          </a:p>
          <a:p>
            <a:r>
              <a:rPr lang="en-US" dirty="0" err="1">
                <a:latin typeface="+mj-lt"/>
              </a:rPr>
              <a:t>Virvidakis</a:t>
            </a:r>
            <a:r>
              <a:rPr lang="en-US" dirty="0">
                <a:latin typeface="+mj-lt"/>
              </a:rPr>
              <a:t>, Stelios,  “</a:t>
            </a:r>
            <a:r>
              <a:rPr lang="en-US" sz="3300" dirty="0">
                <a:latin typeface="+mj-lt"/>
              </a:rPr>
              <a:t>Vertus  </a:t>
            </a:r>
            <a:r>
              <a:rPr lang="en-US" sz="3300" dirty="0" err="1">
                <a:solidFill>
                  <a:srgbClr val="353535"/>
                </a:solidFill>
                <a:effectLst/>
                <a:latin typeface="+mj-lt"/>
                <a:ea typeface="Times New Roman" panose="02020603050405020304" pitchFamily="18" charset="0"/>
              </a:rPr>
              <a:t>é</a:t>
            </a:r>
            <a:r>
              <a:rPr lang="en-GR" sz="3300" dirty="0">
                <a:solidFill>
                  <a:srgbClr val="353535"/>
                </a:solidFill>
                <a:latin typeface="+mj-lt"/>
                <a:ea typeface="Times New Roman" panose="02020603050405020304" pitchFamily="18" charset="0"/>
              </a:rPr>
              <a:t>pist</a:t>
            </a:r>
            <a:r>
              <a:rPr lang="en-US" sz="3300" dirty="0" err="1">
                <a:solidFill>
                  <a:srgbClr val="353535"/>
                </a:solidFill>
                <a:effectLst/>
                <a:latin typeface="+mj-lt"/>
                <a:ea typeface="Times New Roman" panose="02020603050405020304" pitchFamily="18" charset="0"/>
              </a:rPr>
              <a:t>é</a:t>
            </a:r>
            <a:r>
              <a:rPr lang="en-GR" sz="3300" dirty="0">
                <a:solidFill>
                  <a:srgbClr val="353535"/>
                </a:solidFill>
                <a:latin typeface="+mj-lt"/>
                <a:ea typeface="Times New Roman" panose="02020603050405020304" pitchFamily="18" charset="0"/>
              </a:rPr>
              <a:t>miques et vertus morales </a:t>
            </a:r>
            <a:r>
              <a:rPr lang="en-US" sz="3300" dirty="0" err="1">
                <a:solidFill>
                  <a:srgbClr val="353535"/>
                </a:solidFill>
                <a:effectLst/>
                <a:latin typeface="+mj-lt"/>
                <a:ea typeface="Times New Roman" panose="02020603050405020304" pitchFamily="18" charset="0"/>
              </a:rPr>
              <a:t>à</a:t>
            </a:r>
            <a:r>
              <a:rPr lang="en-GR" sz="3300" dirty="0">
                <a:effectLst/>
                <a:latin typeface="+mj-lt"/>
              </a:rPr>
              <a:t> </a:t>
            </a:r>
            <a:r>
              <a:rPr lang="en-GR" sz="3300" dirty="0">
                <a:solidFill>
                  <a:srgbClr val="353535"/>
                </a:solidFill>
                <a:latin typeface="+mj-lt"/>
                <a:ea typeface="Times New Roman" panose="02020603050405020304" pitchFamily="18" charset="0"/>
              </a:rPr>
              <a:t> l’</a:t>
            </a:r>
            <a:r>
              <a:rPr lang="en-US" sz="3300" dirty="0">
                <a:solidFill>
                  <a:srgbClr val="353535"/>
                </a:solidFill>
                <a:effectLst/>
                <a:latin typeface="+mj-lt"/>
                <a:ea typeface="Times New Roman" panose="02020603050405020304" pitchFamily="18" charset="0"/>
              </a:rPr>
              <a:t> </a:t>
            </a:r>
            <a:r>
              <a:rPr lang="en-US" sz="3300" dirty="0" err="1">
                <a:solidFill>
                  <a:srgbClr val="353535"/>
                </a:solidFill>
                <a:effectLst/>
                <a:latin typeface="+mj-lt"/>
                <a:ea typeface="Times New Roman" panose="02020603050405020304" pitchFamily="18" charset="0"/>
              </a:rPr>
              <a:t>é</a:t>
            </a:r>
            <a:r>
              <a:rPr lang="en-GR" sz="3300" dirty="0">
                <a:solidFill>
                  <a:srgbClr val="353535"/>
                </a:solidFill>
                <a:latin typeface="+mj-lt"/>
                <a:ea typeface="Times New Roman" panose="02020603050405020304" pitchFamily="18" charset="0"/>
              </a:rPr>
              <a:t>preuve de la pand</a:t>
            </a:r>
            <a:r>
              <a:rPr lang="en-US" sz="3300" dirty="0" err="1">
                <a:solidFill>
                  <a:srgbClr val="353535"/>
                </a:solidFill>
                <a:effectLst/>
                <a:latin typeface="+mj-lt"/>
                <a:ea typeface="Times New Roman" panose="02020603050405020304" pitchFamily="18" charset="0"/>
              </a:rPr>
              <a:t>é</a:t>
            </a:r>
            <a:r>
              <a:rPr lang="en-GR" sz="3300" dirty="0">
                <a:effectLst/>
                <a:latin typeface="+mj-lt"/>
              </a:rPr>
              <a:t>mie</a:t>
            </a:r>
            <a:r>
              <a:rPr lang="en-GR" sz="3300" dirty="0">
                <a:effectLst/>
              </a:rPr>
              <a:t>” </a:t>
            </a:r>
            <a:r>
              <a:rPr lang="el-GR" sz="3300" dirty="0">
                <a:effectLst/>
              </a:rPr>
              <a:t>(υπό δημοσίευση)</a:t>
            </a:r>
            <a:endParaRPr lang="fr-FR" sz="3300" dirty="0"/>
          </a:p>
        </p:txBody>
      </p:sp>
      <p:sp>
        <p:nvSpPr>
          <p:cNvPr id="5" name="TextBox 4">
            <a:extLst>
              <a:ext uri="{FF2B5EF4-FFF2-40B4-BE49-F238E27FC236}">
                <a16:creationId xmlns:a16="http://schemas.microsoft.com/office/drawing/2014/main" id="{94FB65B4-8B47-FB4A-880E-44C9618F4121}"/>
              </a:ext>
            </a:extLst>
          </p:cNvPr>
          <p:cNvSpPr txBox="1"/>
          <p:nvPr/>
        </p:nvSpPr>
        <p:spPr>
          <a:xfrm>
            <a:off x="2286000" y="3108728"/>
            <a:ext cx="4572000" cy="1569660"/>
          </a:xfrm>
          <a:prstGeom prst="rect">
            <a:avLst/>
          </a:prstGeom>
          <a:noFill/>
        </p:spPr>
        <p:txBody>
          <a:bodyPr wrap="square">
            <a:spAutoFit/>
          </a:bodyPr>
          <a:lstStyle/>
          <a:p>
            <a:endParaRPr lang="el-GR" sz="3200" dirty="0"/>
          </a:p>
          <a:p>
            <a:endParaRPr lang="el-GR" sz="3200" dirty="0"/>
          </a:p>
          <a:p>
            <a:endParaRPr lang="el-GR" sz="3200" dirty="0"/>
          </a:p>
        </p:txBody>
      </p:sp>
    </p:spTree>
    <p:extLst>
      <p:ext uri="{BB962C8B-B14F-4D97-AF65-F5344CB8AC3E}">
        <p14:creationId xmlns:p14="http://schemas.microsoft.com/office/powerpoint/2010/main" val="727305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F166F-CEA8-CE47-8453-CB56BEE0B6D8}"/>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F7E03CB9-CC53-F448-B7AB-0E0DD2DC7AA7}"/>
              </a:ext>
            </a:extLst>
          </p:cNvPr>
          <p:cNvSpPr>
            <a:spLocks noGrp="1"/>
          </p:cNvSpPr>
          <p:nvPr>
            <p:ph idx="1"/>
          </p:nvPr>
        </p:nvSpPr>
        <p:spPr/>
        <p:txBody>
          <a:bodyPr/>
          <a:lstStyle/>
          <a:p>
            <a:pPr marL="0" indent="0">
              <a:buNone/>
            </a:pPr>
            <a:endParaRPr lang="el-GR" dirty="0"/>
          </a:p>
          <a:p>
            <a:endParaRPr lang="el-GR" dirty="0"/>
          </a:p>
          <a:p>
            <a:r>
              <a:rPr lang="el-GR" b="1" dirty="0"/>
              <a:t>ΕΥΧΑΡΙΣΤΩ ΠΟΛΥ ΓΙΑ ΤΗΝ ΠΡΟΣΟΧΗ ΣΑΣ!!!</a:t>
            </a:r>
            <a:endParaRPr lang="fr-FR" b="1" dirty="0"/>
          </a:p>
        </p:txBody>
      </p:sp>
    </p:spTree>
    <p:extLst>
      <p:ext uri="{BB962C8B-B14F-4D97-AF65-F5344CB8AC3E}">
        <p14:creationId xmlns:p14="http://schemas.microsoft.com/office/powerpoint/2010/main" val="2398838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F828-B4EA-F84D-985F-39605FD1410E}"/>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FE0FAE01-6F90-634A-9D66-D6B1037625D7}"/>
              </a:ext>
            </a:extLst>
          </p:cNvPr>
          <p:cNvSpPr>
            <a:spLocks noGrp="1"/>
          </p:cNvSpPr>
          <p:nvPr>
            <p:ph idx="1"/>
          </p:nvPr>
        </p:nvSpPr>
        <p:spPr/>
        <p:txBody>
          <a:bodyPr/>
          <a:lstStyle/>
          <a:p>
            <a:pPr marL="0" indent="0">
              <a:buNone/>
            </a:pPr>
            <a:endParaRPr lang="el-GR" dirty="0"/>
          </a:p>
          <a:p>
            <a:pPr marL="0" indent="0">
              <a:buNone/>
            </a:pPr>
            <a:endParaRPr lang="el-GR" dirty="0"/>
          </a:p>
          <a:p>
            <a:pPr marL="0" indent="0">
              <a:buNone/>
            </a:pPr>
            <a:endParaRPr lang="el-GR" dirty="0"/>
          </a:p>
          <a:p>
            <a:pPr marL="0" indent="0">
              <a:buNone/>
            </a:pPr>
            <a:r>
              <a:rPr lang="el-GR" b="1" dirty="0"/>
              <a:t>ΕΥΧΑΡΙΣΤΩ ΠΟΛΥ ΓΙΑ ΤΗΝ ΠΡΟΣΟΧΗ ΣΑΣ!!!</a:t>
            </a:r>
            <a:endParaRPr lang="fr-FR" b="1" dirty="0"/>
          </a:p>
        </p:txBody>
      </p:sp>
    </p:spTree>
    <p:extLst>
      <p:ext uri="{BB962C8B-B14F-4D97-AF65-F5344CB8AC3E}">
        <p14:creationId xmlns:p14="http://schemas.microsoft.com/office/powerpoint/2010/main" val="147835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76AD-4917-1449-90E5-F58F9F52A159}"/>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98916C42-FB19-B642-96D1-C0E5897728F9}"/>
              </a:ext>
            </a:extLst>
          </p:cNvPr>
          <p:cNvSpPr>
            <a:spLocks noGrp="1"/>
          </p:cNvSpPr>
          <p:nvPr>
            <p:ph idx="1"/>
          </p:nvPr>
        </p:nvSpPr>
        <p:spPr/>
        <p:txBody>
          <a:bodyPr>
            <a:normAutofit fontScale="85000" lnSpcReduction="20000"/>
          </a:bodyPr>
          <a:lstStyle/>
          <a:p>
            <a:r>
              <a:rPr lang="el-GR" dirty="0"/>
              <a:t>Η ανάπτυξη και η υπεράσπιση ορισμένων τοποθετήσεων βασίζεται στη χρήση φιλοσοφικής επιχειρηματολογίας,  καθώς και σε στοιχεία που  δεν αντλούνται από  λεπτομερείς επιστημονικές και κοινωνιολογικές μελέτες, αλλά από υλικό μάλλον δημοσιογραφικού χαρακτήρα και από προσωπικές εμπειρίες. Τα συναγόμενα συμπεράσματα μπορούν να αντιμετωπισθούν ως πορίσματα έρευνας «εν </a:t>
            </a:r>
            <a:r>
              <a:rPr lang="el-GR" dirty="0" err="1"/>
              <a:t>προόδω</a:t>
            </a:r>
            <a:r>
              <a:rPr lang="el-GR" dirty="0"/>
              <a:t>» στην κατεύθυνση της αναζήτησης μιας ευρείας </a:t>
            </a:r>
            <a:r>
              <a:rPr lang="el-GR" i="1" dirty="0" err="1"/>
              <a:t>αναστοχαστικής</a:t>
            </a:r>
            <a:r>
              <a:rPr lang="el-GR" i="1" dirty="0"/>
              <a:t> ισορροπίας </a:t>
            </a:r>
            <a:r>
              <a:rPr lang="el-GR" dirty="0"/>
              <a:t>μεταξύ</a:t>
            </a:r>
            <a:r>
              <a:rPr lang="el-GR" i="1" dirty="0"/>
              <a:t> </a:t>
            </a:r>
            <a:r>
              <a:rPr lang="el-GR" dirty="0"/>
              <a:t>επιμέρους πεποιθήσεων και αξιολογήσεων και γενικών εξηγητικών  και κανονιστικών αρχών</a:t>
            </a:r>
            <a:endParaRPr lang="fr-FR" dirty="0"/>
          </a:p>
        </p:txBody>
      </p:sp>
    </p:spTree>
    <p:extLst>
      <p:ext uri="{BB962C8B-B14F-4D97-AF65-F5344CB8AC3E}">
        <p14:creationId xmlns:p14="http://schemas.microsoft.com/office/powerpoint/2010/main" val="1358157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11815-C4EA-B341-8E92-AD908C3F9577}"/>
              </a:ext>
            </a:extLst>
          </p:cNvPr>
          <p:cNvSpPr>
            <a:spLocks noGrp="1"/>
          </p:cNvSpPr>
          <p:nvPr>
            <p:ph type="title"/>
          </p:nvPr>
        </p:nvSpPr>
        <p:spPr/>
        <p:txBody>
          <a:bodyPr/>
          <a:lstStyle/>
          <a:p>
            <a:r>
              <a:rPr lang="fr-FR" b="1" dirty="0"/>
              <a:t>H </a:t>
            </a:r>
            <a:r>
              <a:rPr lang="el-GR" b="1" dirty="0"/>
              <a:t>ΑΡΙΣΤΟΤΕΛΙΚΗ ΑΦΕΤΗΡΙΑ</a:t>
            </a:r>
            <a:endParaRPr lang="fr-FR" b="1" dirty="0"/>
          </a:p>
        </p:txBody>
      </p:sp>
      <p:sp>
        <p:nvSpPr>
          <p:cNvPr id="3" name="Content Placeholder 2">
            <a:extLst>
              <a:ext uri="{FF2B5EF4-FFF2-40B4-BE49-F238E27FC236}">
                <a16:creationId xmlns:a16="http://schemas.microsoft.com/office/drawing/2014/main" id="{876FB7F4-07A2-B44A-88EA-E497AE11E1E7}"/>
              </a:ext>
            </a:extLst>
          </p:cNvPr>
          <p:cNvSpPr>
            <a:spLocks noGrp="1"/>
          </p:cNvSpPr>
          <p:nvPr>
            <p:ph idx="1"/>
          </p:nvPr>
        </p:nvSpPr>
        <p:spPr/>
        <p:txBody>
          <a:bodyPr>
            <a:normAutofit fontScale="92500" lnSpcReduction="20000"/>
          </a:bodyPr>
          <a:lstStyle/>
          <a:p>
            <a:r>
              <a:rPr lang="el-GR" dirty="0"/>
              <a:t>Όπως θα </a:t>
            </a:r>
            <a:r>
              <a:rPr lang="el-GR" dirty="0" err="1"/>
              <a:t>δουμε</a:t>
            </a:r>
            <a:r>
              <a:rPr lang="el-GR" dirty="0"/>
              <a:t> στη συνέχεια, η έννοια της συνέργειας διανοητικών και ηθικών αρετών  μπορεί να συνδεθεί με αριστοτελικές τοποθετήσεις.  Αυτές  αναπτύσσονται για πρώτη φορά στα </a:t>
            </a:r>
            <a:r>
              <a:rPr lang="el-GR" i="1" dirty="0"/>
              <a:t>Ηθικά </a:t>
            </a:r>
            <a:r>
              <a:rPr lang="el-GR" i="1" dirty="0" err="1"/>
              <a:t>Νικομάχεια</a:t>
            </a:r>
            <a:r>
              <a:rPr lang="el-GR" dirty="0"/>
              <a:t> και τα </a:t>
            </a:r>
            <a:r>
              <a:rPr lang="el-GR" i="1" dirty="0"/>
              <a:t>Ηθικά </a:t>
            </a:r>
            <a:r>
              <a:rPr lang="el-GR" i="1" dirty="0" err="1"/>
              <a:t>Ευδήμεια</a:t>
            </a:r>
            <a:r>
              <a:rPr lang="el-GR" i="1" dirty="0"/>
              <a:t> </a:t>
            </a:r>
            <a:r>
              <a:rPr lang="el-GR" dirty="0"/>
              <a:t>και επανεξετάζονται στο φως της πρόσφατης αναβίωσης του ενδιαφέροντος για την αριστοτελική ηθική και της διαμόρφωσης μιας νέας </a:t>
            </a:r>
            <a:r>
              <a:rPr lang="el-GR" dirty="0" err="1"/>
              <a:t>αρετοκρατικής</a:t>
            </a:r>
            <a:r>
              <a:rPr lang="el-GR" dirty="0"/>
              <a:t> θεώρησης.  Εδώ πιστεύω πως μπορούμε να μιλήσουμε και για μια </a:t>
            </a:r>
            <a:r>
              <a:rPr lang="el-GR" dirty="0" err="1"/>
              <a:t>νεοαριστοτελική</a:t>
            </a:r>
            <a:r>
              <a:rPr lang="el-GR" dirty="0"/>
              <a:t> προσέγγιση.</a:t>
            </a:r>
            <a:endParaRPr lang="fr-FR" i="1" dirty="0"/>
          </a:p>
        </p:txBody>
      </p:sp>
    </p:spTree>
    <p:extLst>
      <p:ext uri="{BB962C8B-B14F-4D97-AF65-F5344CB8AC3E}">
        <p14:creationId xmlns:p14="http://schemas.microsoft.com/office/powerpoint/2010/main" val="777932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7"/>
            <a:ext cx="8229600" cy="1143000"/>
          </a:xfrm>
        </p:spPr>
        <p:txBody>
          <a:bodyPr>
            <a:noAutofit/>
          </a:bodyPr>
          <a:lstStyle/>
          <a:p>
            <a:r>
              <a:rPr lang="el-GR" sz="3200" b="1" dirty="0"/>
              <a:t>ΕΡΩΤΗΜΑΤΑ ΓΙΑ ΤΟ ΡΟΛΟ ΤΗΣ ΦΙΛΟΣΟΦΙΑΣ ΤΗΝ ΕΠΟΧΗ ΤΗΣ ΠΑΝΔΗΜΙΑΣ</a:t>
            </a:r>
          </a:p>
        </p:txBody>
      </p:sp>
      <p:sp>
        <p:nvSpPr>
          <p:cNvPr id="3" name="Content Placeholder 2"/>
          <p:cNvSpPr>
            <a:spLocks noGrp="1"/>
          </p:cNvSpPr>
          <p:nvPr>
            <p:ph idx="1"/>
          </p:nvPr>
        </p:nvSpPr>
        <p:spPr/>
        <p:txBody>
          <a:bodyPr>
            <a:normAutofit fontScale="77500" lnSpcReduction="20000"/>
          </a:bodyPr>
          <a:lstStyle/>
          <a:p>
            <a:r>
              <a:rPr lang="el-GR" dirty="0" err="1"/>
              <a:t>Ποιός</a:t>
            </a:r>
            <a:r>
              <a:rPr lang="el-GR" dirty="0"/>
              <a:t> ήταν και ποιος μπορούσε να είναι  ο ρόλος της φιλοσοφίας στο δημόσιο βίο την εποχή της πανδημίας και τί μπορούν να διδαχθούν οι φιλόσοφοι για την ίδια τη φιλοσοφία από αυτόν τον ρόλο</a:t>
            </a:r>
            <a:r>
              <a:rPr lang="en-US" dirty="0"/>
              <a:t>; </a:t>
            </a:r>
            <a:endParaRPr lang="el-GR" dirty="0"/>
          </a:p>
          <a:p>
            <a:r>
              <a:rPr lang="el-GR" dirty="0"/>
              <a:t>Με ποιους τρόπους και σε ποιο βαθμό μπορούν τα εννοιολογικά εργαλεία και τα θεωρητικά σχήματα της φιλοσοφίας να συμβάλουν στην αντιμετώπιση και διαχείριση της υγειονομικής κρίσης της πανδημίας</a:t>
            </a:r>
            <a:r>
              <a:rPr lang="en-US" dirty="0"/>
              <a:t>;  </a:t>
            </a:r>
            <a:endParaRPr lang="el-GR" dirty="0"/>
          </a:p>
          <a:p>
            <a:r>
              <a:rPr lang="el-GR" dirty="0"/>
              <a:t>- Αντίστροφα - </a:t>
            </a:r>
            <a:r>
              <a:rPr lang="en-US" dirty="0"/>
              <a:t>M</a:t>
            </a:r>
            <a:r>
              <a:rPr lang="el-GR" dirty="0"/>
              <a:t>ε ποιους τρόπους και σε ποιο βαθμό μπορεί η μελέτη της κρίσης να συμβάλει στον έλεγχο, την επεξεργασία, ή την αναδιαμόρφωση των εννοιολογικών εργαλείων και των αφηρημένων θεωρητικών  σχημάτων της φιλοσοφίας</a:t>
            </a:r>
            <a:r>
              <a:rPr lang="en-US" dirty="0"/>
              <a:t>;</a:t>
            </a:r>
            <a:r>
              <a:rPr lang="el-GR" dirty="0"/>
              <a:t> </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AB32-3EA3-CD4C-8770-2DFC6E2ED267}"/>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CE7525CB-F870-2742-9F07-F0D3A51B6349}"/>
              </a:ext>
            </a:extLst>
          </p:cNvPr>
          <p:cNvSpPr>
            <a:spLocks noGrp="1"/>
          </p:cNvSpPr>
          <p:nvPr>
            <p:ph idx="1"/>
          </p:nvPr>
        </p:nvSpPr>
        <p:spPr/>
        <p:txBody>
          <a:bodyPr>
            <a:normAutofit fontScale="85000" lnSpcReduction="20000"/>
          </a:bodyPr>
          <a:lstStyle/>
          <a:p>
            <a:r>
              <a:rPr lang="el-GR" dirty="0"/>
              <a:t>Πώς σχετίζονται εδώ οι επιστημονικές αναλύσεις και εξηγήσεις (βιολογία, ιατρική, ψυχολογία, κοινωνιολογία, δίκαιο, οικονομικά, πολιτική επιστήμη) με αντίστοιχες φιλοσοφικές διερευνήσεις</a:t>
            </a:r>
            <a:r>
              <a:rPr lang="en-US" dirty="0"/>
              <a:t> – </a:t>
            </a:r>
            <a:r>
              <a:rPr lang="el-GR" dirty="0"/>
              <a:t> </a:t>
            </a:r>
            <a:r>
              <a:rPr lang="en-US" dirty="0"/>
              <a:t>(</a:t>
            </a:r>
            <a:r>
              <a:rPr lang="el-GR" dirty="0"/>
              <a:t>γνωσιολογία, φιλοσοφία της επιστήμης, ηθική/ βιοηθική  και πολιτική φιλοσοφία</a:t>
            </a:r>
            <a:r>
              <a:rPr lang="en-US" dirty="0"/>
              <a:t>);</a:t>
            </a:r>
            <a:r>
              <a:rPr lang="el-GR" dirty="0"/>
              <a:t> </a:t>
            </a:r>
          </a:p>
          <a:p>
            <a:r>
              <a:rPr lang="el-GR" dirty="0"/>
              <a:t>Πώς μπορούν να αξιοποιηθούν  συγκεκριμένες κανονιστικές  ηθικές αρχές και θεωρίες (</a:t>
            </a:r>
            <a:r>
              <a:rPr lang="el-GR" i="1" dirty="0" err="1"/>
              <a:t>συνεπειοκρατικές</a:t>
            </a:r>
            <a:r>
              <a:rPr lang="el-GR" dirty="0"/>
              <a:t>, </a:t>
            </a:r>
            <a:r>
              <a:rPr lang="el-GR" i="1" dirty="0" err="1"/>
              <a:t>δεοντοκρατικές</a:t>
            </a:r>
            <a:r>
              <a:rPr lang="el-GR" dirty="0"/>
              <a:t> και </a:t>
            </a:r>
            <a:r>
              <a:rPr lang="el-GR" i="1" dirty="0" err="1"/>
              <a:t>αρετοκρατικές</a:t>
            </a:r>
            <a:r>
              <a:rPr lang="el-GR" dirty="0"/>
              <a:t>) για την καθοδήγηση πρακτικών διαβουλεύσεων</a:t>
            </a:r>
            <a:r>
              <a:rPr lang="en-US" dirty="0"/>
              <a:t>; </a:t>
            </a:r>
            <a:endParaRPr lang="el-GR" dirty="0"/>
          </a:p>
          <a:p>
            <a:r>
              <a:rPr lang="fr-FR" dirty="0" err="1"/>
              <a:t>Tί</a:t>
            </a:r>
            <a:r>
              <a:rPr lang="el-GR" dirty="0"/>
              <a:t> μπορούμε να διδαχθούμε από την αριστοτελική ηθική</a:t>
            </a:r>
            <a:r>
              <a:rPr lang="en-US" dirty="0"/>
              <a:t>;</a:t>
            </a:r>
            <a:endParaRPr lang="fr-FR" dirty="0"/>
          </a:p>
        </p:txBody>
      </p:sp>
    </p:spTree>
    <p:extLst>
      <p:ext uri="{BB962C8B-B14F-4D97-AF65-F5344CB8AC3E}">
        <p14:creationId xmlns:p14="http://schemas.microsoft.com/office/powerpoint/2010/main" val="787764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80A14-7A63-D148-9B0D-AAFA62C4F8CA}"/>
              </a:ext>
            </a:extLst>
          </p:cNvPr>
          <p:cNvSpPr>
            <a:spLocks noGrp="1"/>
          </p:cNvSpPr>
          <p:nvPr>
            <p:ph type="title"/>
          </p:nvPr>
        </p:nvSpPr>
        <p:spPr/>
        <p:txBody>
          <a:bodyPr>
            <a:normAutofit fontScale="90000"/>
          </a:bodyPr>
          <a:lstStyle/>
          <a:p>
            <a:r>
              <a:rPr lang="el-GR" b="1" dirty="0"/>
              <a:t>ΗΘΙΚΗ ΤΗΣ ΝΟΗΣΗΣ ΚΑΙ ΤΩΝ ΓΝΩΣΙΑΚΩΝ ΔΡΑΣΤΗΡΙΟΤΗΤΩΝ </a:t>
            </a:r>
            <a:endParaRPr lang="fr-FR" b="1" dirty="0"/>
          </a:p>
        </p:txBody>
      </p:sp>
      <p:sp>
        <p:nvSpPr>
          <p:cNvPr id="3" name="Content Placeholder 2">
            <a:extLst>
              <a:ext uri="{FF2B5EF4-FFF2-40B4-BE49-F238E27FC236}">
                <a16:creationId xmlns:a16="http://schemas.microsoft.com/office/drawing/2014/main" id="{9354A36D-D0AF-F645-A068-8461567FFA6E}"/>
              </a:ext>
            </a:extLst>
          </p:cNvPr>
          <p:cNvSpPr>
            <a:spLocks noGrp="1"/>
          </p:cNvSpPr>
          <p:nvPr>
            <p:ph idx="1"/>
          </p:nvPr>
        </p:nvSpPr>
        <p:spPr/>
        <p:txBody>
          <a:bodyPr>
            <a:normAutofit fontScale="77500" lnSpcReduction="20000"/>
          </a:bodyPr>
          <a:lstStyle/>
          <a:p>
            <a:r>
              <a:rPr lang="el-GR" dirty="0"/>
              <a:t>Η πρόσφατη ανάπτυξη κλάδων που εξετάζουν τις </a:t>
            </a:r>
            <a:r>
              <a:rPr lang="el-GR" dirty="0" err="1"/>
              <a:t>αξιακές</a:t>
            </a:r>
            <a:r>
              <a:rPr lang="el-GR" dirty="0"/>
              <a:t> πτυχές και την ηθική διάσταση νοητικών, γνωσιακών και ευρύτερων πνευματικών δραστηριοτήτων αναδεικνύει τη γόνιμη συνάντηση προσεγγίσεων της θεωρητικής και της πρακτικής φιλοσοφίας,  αφενός, γνωσιολογίας και φιλοσοφίας της επιστήμης,  αφετέρου, ηθικής και πολιτικής φιλοσοφίας.  Όταν μιλά κανείς για κανονιστικές αρχές που διέπουν τη νοητική δραστηριότητα κατά την επιδίωξη </a:t>
            </a:r>
            <a:r>
              <a:rPr lang="el-GR" dirty="0" err="1"/>
              <a:t>επιστημικών</a:t>
            </a:r>
            <a:r>
              <a:rPr lang="el-GR" dirty="0"/>
              <a:t> στόχων (την αναζήτηση της αλήθειας και της κατανόησης), είναι εύλογο να αναρωτιέται  για τη σχέση μεταξύ αυτών των αρχών - και συναφών αξιών- και ηθικών αρχών (με τη στενότερη έννοια)  - και συναφών αξιών (με αναφορά και σε άλλα όντα πέρα από το </a:t>
            </a:r>
            <a:r>
              <a:rPr lang="el-GR" dirty="0" err="1"/>
              <a:t>δρων</a:t>
            </a:r>
            <a:r>
              <a:rPr lang="el-GR" dirty="0"/>
              <a:t> υποκείμενο).</a:t>
            </a:r>
            <a:endParaRPr lang="fr-FR" dirty="0"/>
          </a:p>
        </p:txBody>
      </p:sp>
    </p:spTree>
    <p:extLst>
      <p:ext uri="{BB962C8B-B14F-4D97-AF65-F5344CB8AC3E}">
        <p14:creationId xmlns:p14="http://schemas.microsoft.com/office/powerpoint/2010/main" val="4226426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DABB4-5934-664A-9C5E-7097A2807179}"/>
              </a:ext>
            </a:extLst>
          </p:cNvPr>
          <p:cNvSpPr>
            <a:spLocks noGrp="1"/>
          </p:cNvSpPr>
          <p:nvPr>
            <p:ph type="title"/>
          </p:nvPr>
        </p:nvSpPr>
        <p:spPr/>
        <p:txBody>
          <a:bodyPr/>
          <a:lstStyle/>
          <a:p>
            <a:r>
              <a:rPr lang="el-GR" b="1" dirty="0"/>
              <a:t>ΑΡΕΤΟΚΡΑΤΙΚΗ ΓΝΩΣΙΟΛΟΓΙΑ</a:t>
            </a:r>
            <a:endParaRPr lang="fr-FR" b="1" dirty="0"/>
          </a:p>
        </p:txBody>
      </p:sp>
      <p:sp>
        <p:nvSpPr>
          <p:cNvPr id="3" name="Content Placeholder 2">
            <a:extLst>
              <a:ext uri="{FF2B5EF4-FFF2-40B4-BE49-F238E27FC236}">
                <a16:creationId xmlns:a16="http://schemas.microsoft.com/office/drawing/2014/main" id="{C47BEF42-1E4C-E14F-A5B9-79343446D3C2}"/>
              </a:ext>
            </a:extLst>
          </p:cNvPr>
          <p:cNvSpPr>
            <a:spLocks noGrp="1"/>
          </p:cNvSpPr>
          <p:nvPr>
            <p:ph idx="1"/>
          </p:nvPr>
        </p:nvSpPr>
        <p:spPr/>
        <p:txBody>
          <a:bodyPr>
            <a:normAutofit fontScale="70000" lnSpcReduction="20000"/>
          </a:bodyPr>
          <a:lstStyle/>
          <a:p>
            <a:r>
              <a:rPr lang="el-GR" dirty="0"/>
              <a:t>Τα τελευταία χρόνια, πέρα από τις κανονιστικές αρχές που πιστεύουμε πως πρέπει να διέπουν τη σκέψη σε αναζήτηση της κατανόησης και της γνώσης (της διαμόρφωσης κατά το δυνατόν αληθών και δικαιολογημένων πεποιθήσεων),  οι φιλόσοφοι προσπαθούν να διερευνήσουν και να προβάλουν και ένα σύνολο </a:t>
            </a:r>
            <a:r>
              <a:rPr lang="el-GR" i="1" dirty="0"/>
              <a:t>αρετών</a:t>
            </a:r>
            <a:r>
              <a:rPr lang="el-GR" dirty="0"/>
              <a:t>, τις οποίες είναι γενικά αποδεκτό πως πρέπει να διαθέτει ένα σκεπτόμενο υποκείμενο.  ΄</a:t>
            </a:r>
            <a:r>
              <a:rPr lang="el-GR" dirty="0" err="1"/>
              <a:t>Ετσι</a:t>
            </a:r>
            <a:r>
              <a:rPr lang="el-GR" dirty="0"/>
              <a:t>, μιλάμε για </a:t>
            </a:r>
            <a:r>
              <a:rPr lang="el-GR" dirty="0" err="1"/>
              <a:t>αρεταϊκές</a:t>
            </a:r>
            <a:r>
              <a:rPr lang="el-GR" dirty="0"/>
              <a:t> ιδιότητες του νου αυτού του υποκειμένου και θεωρούμε πως χαρακτηρίζουν γενικότερα την προσωπικότητά του.  ΄</a:t>
            </a:r>
            <a:r>
              <a:rPr lang="el-GR" dirty="0" err="1"/>
              <a:t>Οπως</a:t>
            </a:r>
            <a:r>
              <a:rPr lang="el-GR" dirty="0"/>
              <a:t> και στην </a:t>
            </a:r>
            <a:r>
              <a:rPr lang="el-GR" dirty="0" err="1"/>
              <a:t>αρετοκρατική</a:t>
            </a:r>
            <a:r>
              <a:rPr lang="el-GR" dirty="0"/>
              <a:t> ηθική,  στην </a:t>
            </a:r>
            <a:r>
              <a:rPr lang="el-GR" dirty="0" err="1"/>
              <a:t>αρετοκρατική</a:t>
            </a:r>
            <a:r>
              <a:rPr lang="el-GR" dirty="0"/>
              <a:t> γνωσιολογία αποδίδεται προτεραιότητα ή κεντρική θέση σε αυτές τις ιδιότητες, έναντι των αρχών, και θεωρείται πως η κατοχή τους επιτρέπει την καλύτερη αντιμετώπιση γνωσιολογικών ερωτημάτων και όχι μόνο.  Στη συνέχεια θα αναφερθούμε συνοπτικά στις βασικές κατευθύνσεις της σύγχρονης </a:t>
            </a:r>
            <a:r>
              <a:rPr lang="el-GR" dirty="0" err="1"/>
              <a:t>αρετοκρατικής</a:t>
            </a:r>
            <a:r>
              <a:rPr lang="el-GR" dirty="0"/>
              <a:t> γνωσιολογίας  πριν να στραφούμε στις  σχέσεις μεταξύ </a:t>
            </a:r>
            <a:r>
              <a:rPr lang="el-GR" dirty="0" err="1"/>
              <a:t>επιστημικών</a:t>
            </a:r>
            <a:r>
              <a:rPr lang="el-GR" dirty="0"/>
              <a:t>/ διανοητικών και ηθικών αρετών </a:t>
            </a:r>
            <a:endParaRPr lang="fr-FR" dirty="0"/>
          </a:p>
        </p:txBody>
      </p:sp>
    </p:spTree>
    <p:extLst>
      <p:ext uri="{BB962C8B-B14F-4D97-AF65-F5344CB8AC3E}">
        <p14:creationId xmlns:p14="http://schemas.microsoft.com/office/powerpoint/2010/main" val="410668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D745D-5F21-AB46-A8E7-8FB0E50F80E1}"/>
              </a:ext>
            </a:extLst>
          </p:cNvPr>
          <p:cNvSpPr>
            <a:spLocks noGrp="1"/>
          </p:cNvSpPr>
          <p:nvPr>
            <p:ph type="title"/>
          </p:nvPr>
        </p:nvSpPr>
        <p:spPr/>
        <p:txBody>
          <a:bodyPr>
            <a:normAutofit/>
          </a:bodyPr>
          <a:lstStyle/>
          <a:p>
            <a:r>
              <a:rPr lang="el-GR" b="1" dirty="0"/>
              <a:t>ΤΙ ΕΙΝΑΙ ΟΙ ΑΡΕΤΕΣ</a:t>
            </a:r>
            <a:r>
              <a:rPr lang="en-US" b="1" dirty="0"/>
              <a:t>;</a:t>
            </a:r>
            <a:endParaRPr lang="fr-FR" b="1" dirty="0"/>
          </a:p>
        </p:txBody>
      </p:sp>
      <p:sp>
        <p:nvSpPr>
          <p:cNvPr id="3" name="Content Placeholder 2">
            <a:extLst>
              <a:ext uri="{FF2B5EF4-FFF2-40B4-BE49-F238E27FC236}">
                <a16:creationId xmlns:a16="http://schemas.microsoft.com/office/drawing/2014/main" id="{2D5E8CD3-6EB8-424E-A81A-1B3E5380CD3D}"/>
              </a:ext>
            </a:extLst>
          </p:cNvPr>
          <p:cNvSpPr>
            <a:spLocks noGrp="1"/>
          </p:cNvSpPr>
          <p:nvPr>
            <p:ph idx="1"/>
          </p:nvPr>
        </p:nvSpPr>
        <p:spPr/>
        <p:txBody>
          <a:bodyPr>
            <a:normAutofit fontScale="77500" lnSpcReduction="20000"/>
          </a:bodyPr>
          <a:lstStyle/>
          <a:p>
            <a:r>
              <a:rPr lang="el-GR" dirty="0"/>
              <a:t>Σταθερές προδιαθέσεις της νόησης, της βούλησης  και γενικότερα του χαρακτήρα που καθιστούν δυνατή των επίτευξη ενός στόχου και την πραγμάτωση ενός αγαθού </a:t>
            </a:r>
          </a:p>
          <a:p>
            <a:r>
              <a:rPr lang="el-GR" dirty="0"/>
              <a:t>Οι αρετές διασφαλίζουν την ευαισθησία απέναντι σε καλούς λόγους για να πιστεύει κανείς κάτι  και να πράττει</a:t>
            </a:r>
          </a:p>
          <a:p>
            <a:r>
              <a:rPr lang="el-GR" dirty="0"/>
              <a:t>Αντίθετα, τα αντίστοιχα ελαττώματα ή κακίες συνιστούν προδιαθέσεις που εμποδίζουν την ανάπτυξη και την  άσκηση μιας τέτοιας αντιληπτικής ευαισθησίας η οποία καθοδηγεί τη σκέψη και την πράξη</a:t>
            </a:r>
          </a:p>
          <a:p>
            <a:r>
              <a:rPr lang="el-GR" dirty="0"/>
              <a:t>Το πρότυπο αυτών των αντιλήψεων και μια πρώτη σχετική θεωρία μπορεί να αναζητηθεί στα ηθικά έργα του Αριστοτέλη και να ανασυγκροτηθεί από το υλικό των </a:t>
            </a:r>
            <a:r>
              <a:rPr lang="el-GR" i="1" dirty="0"/>
              <a:t>Ηθικών </a:t>
            </a:r>
            <a:r>
              <a:rPr lang="el-GR" i="1" dirty="0" err="1"/>
              <a:t>Νικομαχείων</a:t>
            </a:r>
            <a:r>
              <a:rPr lang="el-GR" i="1" dirty="0"/>
              <a:t> </a:t>
            </a:r>
            <a:r>
              <a:rPr lang="el-GR" dirty="0"/>
              <a:t>και των </a:t>
            </a:r>
            <a:r>
              <a:rPr lang="el-GR" i="1" dirty="0"/>
              <a:t>Ηθικών </a:t>
            </a:r>
            <a:r>
              <a:rPr lang="el-GR" i="1" dirty="0" err="1"/>
              <a:t>Ευδημείων</a:t>
            </a:r>
            <a:endParaRPr lang="fr-FR" i="1" dirty="0"/>
          </a:p>
        </p:txBody>
      </p:sp>
    </p:spTree>
    <p:extLst>
      <p:ext uri="{BB962C8B-B14F-4D97-AF65-F5344CB8AC3E}">
        <p14:creationId xmlns:p14="http://schemas.microsoft.com/office/powerpoint/2010/main" val="313319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1770</Words>
  <Application>Microsoft Macintosh PowerPoint</Application>
  <PresentationFormat>On-screen Show (4:3)</PresentationFormat>
  <Paragraphs>80</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ΔΙΑΝΟΗΤΙΚΕΣ ΚΑΙ ΗΘΙΚΕΣ ΑΡΕΤΕΣ ΤΗΝ ΕΠΟΧΗ ΤΗΣ ΠΑΝΔΗΜΙΑΣ: MIA NEOΑΡΙΣΤΟΤΕΛΙΚΗ ΠΡΟΣΕΓΓΙΣΗ</vt:lpstr>
      <vt:lpstr>EIΣΑΓΩΓΙΚΕΣ ΠΑΡΑΤΗΡΗΣΕΙΣ</vt:lpstr>
      <vt:lpstr>PowerPoint Presentation</vt:lpstr>
      <vt:lpstr>H ΑΡΙΣΤΟΤΕΛΙΚΗ ΑΦΕΤΗΡΙΑ</vt:lpstr>
      <vt:lpstr>ΕΡΩΤΗΜΑΤΑ ΓΙΑ ΤΟ ΡΟΛΟ ΤΗΣ ΦΙΛΟΣΟΦΙΑΣ ΤΗΝ ΕΠΟΧΗ ΤΗΣ ΠΑΝΔΗΜΙΑΣ</vt:lpstr>
      <vt:lpstr>PowerPoint Presentation</vt:lpstr>
      <vt:lpstr>ΗΘΙΚΗ ΤΗΣ ΝΟΗΣΗΣ ΚΑΙ ΤΩΝ ΓΝΩΣΙΑΚΩΝ ΔΡΑΣΤΗΡΙΟΤΗΤΩΝ </vt:lpstr>
      <vt:lpstr>ΑΡΕΤΟΚΡΑΤΙΚΗ ΓΝΩΣΙΟΛΟΓΙΑ</vt:lpstr>
      <vt:lpstr>ΤΙ ΕΙΝΑΙ ΟΙ ΑΡΕΤΕΣ;</vt:lpstr>
      <vt:lpstr>ΔΥΟ ΒΑΣΙΚΕΣ ΚΑΤΕΥΘΥΝΣΕΙΣ/ ΘΕΩΡΙΕΣ </vt:lpstr>
      <vt:lpstr>ΣΧΕΣΕΙΣ ΜΕΤΑΞΥ ΔΙΑΝΟΗΤΙΚΩΝ/ΕΠΙΣΤΗΜΙΚΩΝ ΚΑΙ ΗΘΙΚΩΝ ΑΡΕΤΩΝ</vt:lpstr>
      <vt:lpstr>ΤΟ ΑΡΙΣΤΟΤΕΛΙΚΟ ΠΡΟΤΥΠΟ ΚΑΙ  ΕΡΩΤΗΜΑΤΑ ΓΙΑ ΤΙΣ ΔΥΝΑΤΕΣ ΑΝΑΒΙΩΣΕΙΣ ΤΟΥ</vt:lpstr>
      <vt:lpstr>ΣΥΝΕΡΓΕΙΑ ΔΙΑΝΟΗΤΙΚΩΝ/ΕΠΙΣΤΗΜΙΚΩΝ ΚΑΙ ΗΘΙΚΩΝ ΑΡΕΤΩΝ/ ΣΥΝΥΠΑΡΞΗ ΚΑΙ ΑΛΛΗΛΟΔΡΑΣΗ ΚΑΚΙΩΝ ΤΗΝ ΕΠΟΧΗ ΤΗΣ ΠΑΝΔΗΜΙΑΣ</vt:lpstr>
      <vt:lpstr>ΠΑΡΑΔΕΙΓΜΑΤΑ - ΟΡΙΣΜΕΝΕΣ ΑΡΕΤΕΣ ΚΑΙ ΑΝΤΙΣΤΟΙΧΑ ΕΛΑΤΤΩΜΑΤΑ</vt:lpstr>
      <vt:lpstr>ΠΩΣ ΘΑ ΕΦΑΡΜΟΣΤΟΥΝ ΟΙ ΔΙΑΦΟΡΕΤΙΚΕΣ ΑΡΧΕΣ ΚΑΙ ΘΕΩΡΙΕΣ – ΠΕΡΑ ΑΠΟ ΤΗ ΣΤΗΡΙΞΗ ΣΕ ΑΡΕΤΕΣ</vt:lpstr>
      <vt:lpstr>PowerPoint Presentation</vt:lpstr>
      <vt:lpstr>ΓΕΝΙΚΟΤΕΡΕΣ ΑΠΟΡΙΕΣ – ΠΡΟΒΛΗΜΑΤΑ ΚΑΙ ΑΝΤΙΡΡΗΣΕΙΣ ΓΙΑ ΤΗΝ ΟΛΗ ΑΡΕΤΟΚΡΑΤΙΚΗ ΠΡΟΣΕΓΓΙΣΗ</vt:lpstr>
      <vt:lpstr> ΣΥΜΠΕΡΑΣΜΑΤΑ – ΖΗΤΗΜΑΤΑ ΓΙΑ ΠΕΡΑΙΤΕΡΩ ΕΡΕΥΝΑ</vt:lpstr>
      <vt:lpstr>PowerPoint Presentation</vt:lpstr>
      <vt:lpstr>ΕΠΙΛΟΓΗ ΒΙΒΛΙΟΓΡΑΦΙΑΣ</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Stelios Virvidakis</dc:creator>
  <cp:lastModifiedBy>Stelios Virvidakis</cp:lastModifiedBy>
  <cp:revision>12</cp:revision>
  <dcterms:created xsi:type="dcterms:W3CDTF">2022-11-22T13:48:22Z</dcterms:created>
  <dcterms:modified xsi:type="dcterms:W3CDTF">2023-01-12T20:52:40Z</dcterms:modified>
</cp:coreProperties>
</file>