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8" r:id="rId16"/>
    <p:sldId id="272" r:id="rId17"/>
    <p:sldId id="275" r:id="rId18"/>
    <p:sldId id="274" r:id="rId19"/>
    <p:sldId id="276" r:id="rId20"/>
    <p:sldId id="277" r:id="rId21"/>
    <p:sldId id="273"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F74B437E-3204-4ADC-9DE7-C6ECD9A9629D}" type="datetimeFigureOut">
              <a:rPr lang="el-GR" smtClean="0"/>
              <a:pPr/>
              <a:t>18/11/2022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56D9164-86A3-4DAC-85EB-A8875802205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74B437E-3204-4ADC-9DE7-C6ECD9A9629D}" type="datetimeFigureOut">
              <a:rPr lang="el-GR" smtClean="0"/>
              <a:pPr/>
              <a:t>18/11/2022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56D9164-86A3-4DAC-85EB-A8875802205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74B437E-3204-4ADC-9DE7-C6ECD9A9629D}" type="datetimeFigureOut">
              <a:rPr lang="el-GR" smtClean="0"/>
              <a:pPr/>
              <a:t>18/11/2022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56D9164-86A3-4DAC-85EB-A8875802205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74B437E-3204-4ADC-9DE7-C6ECD9A9629D}" type="datetimeFigureOut">
              <a:rPr lang="el-GR" smtClean="0"/>
              <a:pPr/>
              <a:t>18/11/2022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56D9164-86A3-4DAC-85EB-A8875802205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4B437E-3204-4ADC-9DE7-C6ECD9A9629D}" type="datetimeFigureOut">
              <a:rPr lang="el-GR" smtClean="0"/>
              <a:pPr/>
              <a:t>18/11/2022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56D9164-86A3-4DAC-85EB-A8875802205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F74B437E-3204-4ADC-9DE7-C6ECD9A9629D}" type="datetimeFigureOut">
              <a:rPr lang="el-GR" smtClean="0"/>
              <a:pPr/>
              <a:t>18/11/2022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56D9164-86A3-4DAC-85EB-A8875802205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F74B437E-3204-4ADC-9DE7-C6ECD9A9629D}" type="datetimeFigureOut">
              <a:rPr lang="el-GR" smtClean="0"/>
              <a:pPr/>
              <a:t>18/11/2022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56D9164-86A3-4DAC-85EB-A8875802205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F74B437E-3204-4ADC-9DE7-C6ECD9A9629D}" type="datetimeFigureOut">
              <a:rPr lang="el-GR" smtClean="0"/>
              <a:pPr/>
              <a:t>18/11/2022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56D9164-86A3-4DAC-85EB-A8875802205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B437E-3204-4ADC-9DE7-C6ECD9A9629D}" type="datetimeFigureOut">
              <a:rPr lang="el-GR" smtClean="0"/>
              <a:pPr/>
              <a:t>18/11/2022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56D9164-86A3-4DAC-85EB-A8875802205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4B437E-3204-4ADC-9DE7-C6ECD9A9629D}" type="datetimeFigureOut">
              <a:rPr lang="el-GR" smtClean="0"/>
              <a:pPr/>
              <a:t>18/11/2022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56D9164-86A3-4DAC-85EB-A8875802205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4B437E-3204-4ADC-9DE7-C6ECD9A9629D}" type="datetimeFigureOut">
              <a:rPr lang="el-GR" smtClean="0"/>
              <a:pPr/>
              <a:t>18/11/2022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56D9164-86A3-4DAC-85EB-A8875802205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B437E-3204-4ADC-9DE7-C6ECD9A9629D}" type="datetimeFigureOut">
              <a:rPr lang="el-GR" smtClean="0"/>
              <a:pPr/>
              <a:t>18/11/2022</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6D9164-86A3-4DAC-85EB-A8875802205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virvid@phs.uoa.g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b="1" dirty="0" smtClean="0"/>
              <a:t>ΣΥΓΧΡΟΝΗ ΗΘΙΚΗ ΦΙΛΟΣΟΦΙΑ ΙΙΙ</a:t>
            </a:r>
            <a:r>
              <a:rPr lang="en-US" b="1" dirty="0" smtClean="0"/>
              <a:t>:</a:t>
            </a:r>
            <a:br>
              <a:rPr lang="en-US" b="1" dirty="0" smtClean="0"/>
            </a:br>
            <a:r>
              <a:rPr lang="el-GR" b="1" dirty="0" smtClean="0"/>
              <a:t>ΕΦΑΡΜΟΓΕΣ</a:t>
            </a:r>
            <a:endParaRPr lang="el-GR" dirty="0"/>
          </a:p>
        </p:txBody>
      </p:sp>
      <p:sp>
        <p:nvSpPr>
          <p:cNvPr id="3" name="Subtitle 2"/>
          <p:cNvSpPr>
            <a:spLocks noGrp="1"/>
          </p:cNvSpPr>
          <p:nvPr>
            <p:ph type="subTitle" idx="1"/>
          </p:nvPr>
        </p:nvSpPr>
        <p:spPr/>
        <p:txBody>
          <a:bodyPr/>
          <a:lstStyle/>
          <a:p>
            <a:r>
              <a:rPr lang="el-GR" dirty="0" smtClean="0"/>
              <a:t>Στέλιος Βιρβιδάκης</a:t>
            </a:r>
          </a:p>
          <a:p>
            <a:r>
              <a:rPr lang="en-US" dirty="0" smtClean="0">
                <a:hlinkClick r:id="rId2"/>
              </a:rPr>
              <a:t>svirvid@phs.uoa.gr</a:t>
            </a:r>
            <a:r>
              <a:rPr lang="en-US" dirty="0" smtClean="0"/>
              <a:t> </a:t>
            </a:r>
            <a:endParaRPr lang="el-GR" dirty="0" smtClean="0"/>
          </a:p>
          <a:p>
            <a:r>
              <a:rPr lang="el-GR" dirty="0" smtClean="0"/>
              <a:t>16/11/2022</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ΒΙΟΗΘΙΚΗ – ΙΑΤΡΙΚΗ ΗΘΙΚΗ</a:t>
            </a:r>
            <a:endParaRPr lang="el-GR" b="1" dirty="0"/>
          </a:p>
        </p:txBody>
      </p:sp>
      <p:sp>
        <p:nvSpPr>
          <p:cNvPr id="3" name="Content Placeholder 2"/>
          <p:cNvSpPr>
            <a:spLocks noGrp="1"/>
          </p:cNvSpPr>
          <p:nvPr>
            <p:ph idx="1"/>
          </p:nvPr>
        </p:nvSpPr>
        <p:spPr/>
        <p:txBody>
          <a:bodyPr>
            <a:normAutofit fontScale="70000" lnSpcReduction="20000"/>
          </a:bodyPr>
          <a:lstStyle/>
          <a:p>
            <a:r>
              <a:rPr lang="en-US" dirty="0" smtClean="0"/>
              <a:t>H </a:t>
            </a:r>
            <a:r>
              <a:rPr lang="el-GR" dirty="0" smtClean="0"/>
              <a:t>παραδοσιακή ιατρική ηθική – ο όρκος του Ιπποκράτη και οι κώδικες ιατρικής δεοντολογίας</a:t>
            </a:r>
          </a:p>
          <a:p>
            <a:r>
              <a:rPr lang="el-GR" dirty="0" smtClean="0"/>
              <a:t>Η βιοηθική ως ραγδαία αναπτυσσόμενος διεπιστημονικός κλάδος – η συμβολή των νέων τεχνολογιών στην ανάπτυξη της σύγχρονης βιολογίας – γενετική και βιοτεχνολογία - , αλλά και της θεραπευτικής φροντίδας των ασθενών</a:t>
            </a:r>
          </a:p>
          <a:p>
            <a:r>
              <a:rPr lang="el-GR" dirty="0" smtClean="0"/>
              <a:t>Ειδικές αρχές της βιοηθικής – σχέσεις με δίκαιο</a:t>
            </a:r>
          </a:p>
          <a:p>
            <a:r>
              <a:rPr lang="el-GR" dirty="0" smtClean="0"/>
              <a:t>Χαρακτηριστικά ζητήματα – διλήμματα σχετικά με τις αμβλώσεις, την ευθανασία, τις μεταμοσχεύσεις οργάνων, το ιατρικό απόρρητο και την κατανομή ιατρικών πόρων, την παρένθετη μητρότητα, την θεραπευτική και αναπαραγωγική κλωνοποίηση  </a:t>
            </a:r>
            <a:r>
              <a:rPr lang="el-GR" dirty="0" err="1" smtClean="0"/>
              <a:t>κ.λπ</a:t>
            </a:r>
            <a:endParaRPr lang="el-GR" dirty="0" smtClean="0"/>
          </a:p>
          <a:p>
            <a:r>
              <a:rPr lang="el-GR" dirty="0" smtClean="0"/>
              <a:t>Η ιδιαιτερότητα  της ψυχιατρικής ηθικής</a:t>
            </a:r>
          </a:p>
          <a:p>
            <a:r>
              <a:rPr lang="el-GR" dirty="0" smtClean="0"/>
              <a:t>Ο ευρύτερος ορίζοντας των ιατρικών ανθρωπιστικών σπουδών </a:t>
            </a:r>
            <a:r>
              <a:rPr lang="en-US" dirty="0" smtClean="0"/>
              <a:t>(medical humanities) </a:t>
            </a:r>
            <a:r>
              <a:rPr lang="el-GR" dirty="0" smtClean="0"/>
              <a:t>και η γενικότερη εκπαίδευση των επαγγελματιών υγείας</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ΗΘΙΚΗ ΤΩΝ ΕΠΙΧΕΙΡΗΣΕΩΝ </a:t>
            </a:r>
            <a:endParaRPr lang="el-GR" b="1" dirty="0"/>
          </a:p>
        </p:txBody>
      </p:sp>
      <p:sp>
        <p:nvSpPr>
          <p:cNvPr id="3" name="Content Placeholder 2"/>
          <p:cNvSpPr>
            <a:spLocks noGrp="1"/>
          </p:cNvSpPr>
          <p:nvPr>
            <p:ph idx="1"/>
          </p:nvPr>
        </p:nvSpPr>
        <p:spPr/>
        <p:txBody>
          <a:bodyPr>
            <a:normAutofit fontScale="62500" lnSpcReduction="20000"/>
          </a:bodyPr>
          <a:lstStyle/>
          <a:p>
            <a:r>
              <a:rPr lang="el-GR" dirty="0" smtClean="0"/>
              <a:t>Σκεπτικισμός για τη σκοπιμότητα ή και για την ίδια τη δυνατότητα ανάπτυξης και εφαρμογής μιας ηθικής των επιχειρήσεων (</a:t>
            </a:r>
            <a:r>
              <a:rPr lang="en-US" dirty="0" smtClean="0"/>
              <a:t>business ethics) </a:t>
            </a:r>
            <a:r>
              <a:rPr lang="el-GR" dirty="0" smtClean="0"/>
              <a:t>πέρα από τις αναγκαίες νομικές ρυθμίσεις για τη λειτουργία τους </a:t>
            </a:r>
          </a:p>
          <a:p>
            <a:r>
              <a:rPr lang="el-GR" dirty="0" smtClean="0"/>
              <a:t>Γενικότερα ερωτήματα για την </a:t>
            </a:r>
            <a:r>
              <a:rPr lang="el-GR" i="1" dirty="0" smtClean="0"/>
              <a:t>εταιρική κοινωνική ευθύνη </a:t>
            </a:r>
            <a:r>
              <a:rPr lang="el-GR" dirty="0" smtClean="0"/>
              <a:t>και</a:t>
            </a:r>
            <a:r>
              <a:rPr lang="el-GR" i="1" dirty="0" smtClean="0"/>
              <a:t> </a:t>
            </a:r>
            <a:r>
              <a:rPr lang="el-GR" dirty="0" smtClean="0"/>
              <a:t>για τις σχέσεις μεταξύ της ηθικής και της ελεύθερης καπιταλιστικής οικονομίας</a:t>
            </a:r>
          </a:p>
          <a:p>
            <a:pPr hangingPunct="0"/>
            <a:r>
              <a:rPr lang="el-GR" dirty="0" smtClean="0"/>
              <a:t>-  Η ηθική των επιχειρήσεων υπό στενότερη έννοια αφορά τις σχέσεις μιας επιχείρησης:  </a:t>
            </a:r>
          </a:p>
          <a:p>
            <a:pPr hangingPunct="0">
              <a:buNone/>
            </a:pPr>
            <a:r>
              <a:rPr lang="el-GR" dirty="0" smtClean="0"/>
              <a:t>      α) με την κοινωνία εν γένει  (π.χ. προστασία περιβάλλοντος, κοινωνική ευαισθησία, συμβολή στην οικονομική και την πολιτιστική ανάπτυξη ενός τόπου)· β) με τους μετόχους της (ανάγκη αύξησης της κερδοφορίας), αλλά και με όσους μπορούν να επηρεαστούν θετικά ή αρνητικά από τη δραστηριότητά της (</a:t>
            </a:r>
            <a:r>
              <a:rPr lang="en-US" dirty="0" smtClean="0"/>
              <a:t>stakeholders)</a:t>
            </a:r>
            <a:r>
              <a:rPr lang="el-GR" dirty="0" smtClean="0"/>
              <a:t> γ) με το αγοραστικό κοινό και τους αποδέκτες των προϊόντων της  (αποφυγή οποιασδήποτε ενδεχόμενης βλάβης και εξαπάτησης  - ηθική της διαφήμισης και του μάρκετινγκ) ·    </a:t>
            </a:r>
            <a:r>
              <a:rPr lang="en-US" dirty="0" smtClean="0"/>
              <a:t>          </a:t>
            </a:r>
            <a:r>
              <a:rPr lang="el-GR" dirty="0" smtClean="0"/>
              <a:t>δ) με τους εργαζομένους της (πχ. αποφυγή άδικων διακρίσεων σε </a:t>
            </a:r>
            <a:r>
              <a:rPr lang="el-GR" dirty="0" err="1" smtClean="0"/>
              <a:t>προσλήψεις,προαγωγές</a:t>
            </a:r>
            <a:r>
              <a:rPr lang="el-GR" dirty="0" smtClean="0"/>
              <a:t>, απολύσεις) ·  ε) με άλλες επιχειρήσεις (π.χ. κανόνες για την αποφυγή αθέμιτου ανταγωνισμού) </a:t>
            </a: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ΠΕΡΙΒΑΛΛΟΝΤΙΚΗ ΗΘΙΚΗ</a:t>
            </a:r>
            <a:endParaRPr lang="el-GR" b="1" dirty="0"/>
          </a:p>
        </p:txBody>
      </p:sp>
      <p:sp>
        <p:nvSpPr>
          <p:cNvPr id="3" name="Content Placeholder 2"/>
          <p:cNvSpPr>
            <a:spLocks noGrp="1"/>
          </p:cNvSpPr>
          <p:nvPr>
            <p:ph idx="1"/>
          </p:nvPr>
        </p:nvSpPr>
        <p:spPr/>
        <p:txBody>
          <a:bodyPr>
            <a:normAutofit fontScale="70000" lnSpcReduction="20000"/>
          </a:bodyPr>
          <a:lstStyle/>
          <a:p>
            <a:r>
              <a:rPr lang="el-GR" dirty="0" smtClean="0"/>
              <a:t>Σχέσεις μεταξύ της ηθικής και του ευρύτερου οικολογικού προβληματισμού ο οποίος έχει ιδιαίτερη σημασία σε μια εποχή κλιματικής αλλαγής και κρίσης που απειλεί τη ζωή στον πλανήτη</a:t>
            </a:r>
          </a:p>
          <a:p>
            <a:r>
              <a:rPr lang="el-GR" dirty="0" smtClean="0"/>
              <a:t>Πολιτισμικές και θρησκευτικές παραδόσεις</a:t>
            </a:r>
            <a:r>
              <a:rPr lang="en-US" dirty="0" smtClean="0"/>
              <a:t> (</a:t>
            </a:r>
            <a:r>
              <a:rPr lang="el-GR" dirty="0" smtClean="0"/>
              <a:t>χριστιανισμός, βουδισμός, </a:t>
            </a:r>
            <a:r>
              <a:rPr lang="el-GR" dirty="0" err="1" smtClean="0"/>
              <a:t>κ.ά</a:t>
            </a:r>
            <a:r>
              <a:rPr lang="el-GR" dirty="0" smtClean="0"/>
              <a:t>) και ανάπτυξη σύγχρονης τεχνολογίας </a:t>
            </a:r>
            <a:r>
              <a:rPr lang="en-US" dirty="0" smtClean="0"/>
              <a:t> </a:t>
            </a:r>
            <a:endParaRPr lang="el-GR" dirty="0" smtClean="0"/>
          </a:p>
          <a:p>
            <a:r>
              <a:rPr lang="el-GR" i="1" dirty="0" smtClean="0"/>
              <a:t>Ανθρωποκεντρικές</a:t>
            </a:r>
            <a:r>
              <a:rPr lang="el-GR" dirty="0" smtClean="0"/>
              <a:t>, </a:t>
            </a:r>
            <a:r>
              <a:rPr lang="el-GR" i="1" dirty="0" err="1" smtClean="0"/>
              <a:t>βιοκεντρικές</a:t>
            </a:r>
            <a:r>
              <a:rPr lang="el-GR" dirty="0" smtClean="0"/>
              <a:t> και </a:t>
            </a:r>
            <a:r>
              <a:rPr lang="el-GR" i="1" dirty="0" err="1" smtClean="0"/>
              <a:t>οικοκεντρικές</a:t>
            </a:r>
            <a:r>
              <a:rPr lang="el-GR" i="1" dirty="0" smtClean="0"/>
              <a:t> </a:t>
            </a:r>
            <a:r>
              <a:rPr lang="el-GR" dirty="0" smtClean="0"/>
              <a:t>προσεγγίσεις – Η έννοια της </a:t>
            </a:r>
            <a:r>
              <a:rPr lang="el-GR" i="1" dirty="0" smtClean="0"/>
              <a:t>βαθιάς οικολογίας</a:t>
            </a:r>
          </a:p>
          <a:p>
            <a:r>
              <a:rPr lang="en-US" dirty="0" smtClean="0"/>
              <a:t>O</a:t>
            </a:r>
            <a:r>
              <a:rPr lang="el-GR" dirty="0" smtClean="0"/>
              <a:t>ι παρεμβάσεις στο φυσικό περιβάλλον, η παραγωγή, διάδοση και χρήση γενετικά τροποποιημένων </a:t>
            </a:r>
            <a:r>
              <a:rPr lang="el-GR" smtClean="0"/>
              <a:t>τροφίμων κ.ά.</a:t>
            </a:r>
            <a:endParaRPr lang="el-GR" dirty="0" smtClean="0"/>
          </a:p>
          <a:p>
            <a:r>
              <a:rPr lang="el-GR" dirty="0" smtClean="0"/>
              <a:t>Η συμβολή και τα όρια των φιλοσοφικών κανονιστικών θεωριών</a:t>
            </a:r>
          </a:p>
          <a:p>
            <a:r>
              <a:rPr lang="el-GR" dirty="0" smtClean="0"/>
              <a:t>Η έννοια του </a:t>
            </a:r>
            <a:r>
              <a:rPr lang="el-GR" i="1" dirty="0" err="1" smtClean="0"/>
              <a:t>ειδισμού</a:t>
            </a:r>
            <a:r>
              <a:rPr lang="el-GR" i="1" dirty="0" smtClean="0"/>
              <a:t> </a:t>
            </a:r>
            <a:r>
              <a:rPr lang="en-US" dirty="0" smtClean="0"/>
              <a:t>(</a:t>
            </a:r>
            <a:r>
              <a:rPr lang="en-US" dirty="0" err="1" smtClean="0"/>
              <a:t>speciecism</a:t>
            </a:r>
            <a:r>
              <a:rPr lang="en-US" dirty="0" smtClean="0"/>
              <a:t> – Peter Singer)</a:t>
            </a:r>
            <a:endParaRPr lang="el-GR" i="1" dirty="0" smtClean="0"/>
          </a:p>
          <a:p>
            <a:r>
              <a:rPr lang="el-GR" dirty="0" smtClean="0"/>
              <a:t>Η μεταχείριση των (μη ανθρώπινων) ζώων – δικαιώματα των ζώων – χορτοφαγία/ «</a:t>
            </a:r>
            <a:r>
              <a:rPr lang="el-GR" dirty="0" err="1" smtClean="0"/>
              <a:t>βηγκανισμός</a:t>
            </a:r>
            <a:r>
              <a:rPr lang="el-GR" dirty="0" smtClean="0"/>
              <a:t>»</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ΗΘΙΚΗ ΤΟΥ ΠΟΛΕΜΟΥ</a:t>
            </a:r>
            <a:endParaRPr lang="el-GR" b="1" dirty="0"/>
          </a:p>
        </p:txBody>
      </p:sp>
      <p:sp>
        <p:nvSpPr>
          <p:cNvPr id="3" name="Content Placeholder 2"/>
          <p:cNvSpPr>
            <a:spLocks noGrp="1"/>
          </p:cNvSpPr>
          <p:nvPr>
            <p:ph idx="1"/>
          </p:nvPr>
        </p:nvSpPr>
        <p:spPr/>
        <p:txBody>
          <a:bodyPr>
            <a:normAutofit fontScale="77500" lnSpcReduction="20000"/>
          </a:bodyPr>
          <a:lstStyle/>
          <a:p>
            <a:r>
              <a:rPr lang="el-GR" dirty="0" smtClean="0"/>
              <a:t>Σκεπτικισμός για τη σκοπιμότητα ή και για την ίδια τη δυνατότητα ανάπτυξης και εφαρμογής μιας ηθικής του πολέμου,</a:t>
            </a:r>
            <a:r>
              <a:rPr lang="en-US" dirty="0" smtClean="0"/>
              <a:t> </a:t>
            </a:r>
            <a:r>
              <a:rPr lang="el-GR" dirty="0" smtClean="0"/>
              <a:t>πέρα από τις σχετικές νομικές ρυθμίσεις του δικαίου – «ρεαλισμός», κυνισμός και «ειρηνισμός»</a:t>
            </a:r>
            <a:r>
              <a:rPr lang="en-US" dirty="0" smtClean="0"/>
              <a:t> - </a:t>
            </a:r>
            <a:r>
              <a:rPr lang="el-GR" dirty="0" smtClean="0"/>
              <a:t>Διεθνείς σχέσεις και διεθνές δίκαιο</a:t>
            </a:r>
          </a:p>
          <a:p>
            <a:r>
              <a:rPr lang="el-GR" dirty="0" smtClean="0"/>
              <a:t>Δίκαιο του πολέμου – Υπάρχουν δίκαιοι πόλεμοι</a:t>
            </a:r>
            <a:r>
              <a:rPr lang="en-US" dirty="0" smtClean="0"/>
              <a:t>;</a:t>
            </a:r>
          </a:p>
          <a:p>
            <a:r>
              <a:rPr lang="el-GR" dirty="0" smtClean="0"/>
              <a:t>Συνθήκες για την ηθική δικαιολόγηση της έναρξης ενός πολέμου (και </a:t>
            </a:r>
            <a:r>
              <a:rPr lang="en-US" i="1" dirty="0" smtClean="0"/>
              <a:t>jus ad bellum</a:t>
            </a:r>
            <a:r>
              <a:rPr lang="el-GR" dirty="0" smtClean="0"/>
              <a:t>) και συνθήκες/κανόνες</a:t>
            </a:r>
            <a:r>
              <a:rPr lang="el-GR" i="1" dirty="0" smtClean="0"/>
              <a:t> </a:t>
            </a:r>
            <a:r>
              <a:rPr lang="el-GR" dirty="0" smtClean="0"/>
              <a:t>για την κατά το δυνατόν ηθικά σωστή διεξαγωγή του (και </a:t>
            </a:r>
            <a:r>
              <a:rPr lang="en-US" i="1" dirty="0" smtClean="0"/>
              <a:t>jus in </a:t>
            </a:r>
            <a:r>
              <a:rPr lang="en-US" i="1" dirty="0" err="1" smtClean="0"/>
              <a:t>bello</a:t>
            </a:r>
            <a:r>
              <a:rPr lang="en-US" dirty="0" smtClean="0"/>
              <a:t>)</a:t>
            </a:r>
          </a:p>
          <a:p>
            <a:r>
              <a:rPr lang="en-US" dirty="0" smtClean="0"/>
              <a:t>E</a:t>
            </a:r>
            <a:r>
              <a:rPr lang="el-GR" dirty="0" err="1" smtClean="0"/>
              <a:t>μφύλιοι</a:t>
            </a:r>
            <a:r>
              <a:rPr lang="el-GR" dirty="0" smtClean="0"/>
              <a:t> πόλεμοι, αντιμετώπιση της τρομοκρατίας, γενοκτονίες και «ανθρωπιστικές επεμβάσεις» (</a:t>
            </a:r>
            <a:r>
              <a:rPr lang="en-US" dirty="0" smtClean="0"/>
              <a:t>humanitarian interventions)</a:t>
            </a:r>
            <a:endParaRPr lang="el-GR" dirty="0" smtClean="0"/>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ΗΘΙΚΗ ΤΩΝ ΜΜΕ</a:t>
            </a:r>
            <a:endParaRPr lang="el-GR" b="1" dirty="0"/>
          </a:p>
        </p:txBody>
      </p:sp>
      <p:sp>
        <p:nvSpPr>
          <p:cNvPr id="3" name="Content Placeholder 2"/>
          <p:cNvSpPr>
            <a:spLocks noGrp="1"/>
          </p:cNvSpPr>
          <p:nvPr>
            <p:ph idx="1"/>
          </p:nvPr>
        </p:nvSpPr>
        <p:spPr/>
        <p:txBody>
          <a:bodyPr>
            <a:normAutofit fontScale="85000" lnSpcReduction="10000"/>
          </a:bodyPr>
          <a:lstStyle/>
          <a:p>
            <a:r>
              <a:rPr lang="el-GR" dirty="0" smtClean="0"/>
              <a:t>Κώδικες δεοντολογίας των δημοσιογράφων – ρύθμιση της έκφρασης μέσω του τύπου και των ηλεκτρονικών μέσων ενημέρωσης στις φιλελεύθερες δημοκρατικές κοινωνίας, χωρίς να περιορίζεται η ελευθεροτυπία – ραδιοτηλεοπτικά συμβούλια</a:t>
            </a:r>
          </a:p>
          <a:p>
            <a:r>
              <a:rPr lang="el-GR" dirty="0" smtClean="0"/>
              <a:t>Τα όρια της ελευθερίας της έκφρασης – νομικές και πολιτικές αντιμετωπίσεις</a:t>
            </a:r>
          </a:p>
          <a:p>
            <a:r>
              <a:rPr lang="el-GR" dirty="0" smtClean="0"/>
              <a:t>«</a:t>
            </a:r>
            <a:r>
              <a:rPr lang="el-GR" dirty="0" err="1" smtClean="0"/>
              <a:t>Μετα</a:t>
            </a:r>
            <a:r>
              <a:rPr lang="el-GR" dirty="0" smtClean="0"/>
              <a:t>- αλήθεια» (</a:t>
            </a:r>
            <a:r>
              <a:rPr lang="en-US" dirty="0" smtClean="0"/>
              <a:t>post-truth) </a:t>
            </a:r>
            <a:r>
              <a:rPr lang="el-GR" dirty="0" smtClean="0"/>
              <a:t>και «εναλλακτικά γεγονότα» (</a:t>
            </a:r>
            <a:r>
              <a:rPr lang="en-US" dirty="0" smtClean="0"/>
              <a:t>alternative facts)</a:t>
            </a:r>
          </a:p>
          <a:p>
            <a:r>
              <a:rPr lang="el-GR" dirty="0" smtClean="0"/>
              <a:t> Φιλοσοφικά ζητήματα – αναφορά στην ηλεκτρονική τεχνολογία και στη λειτουργία του διαδικτύου </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ΗΘΙΚΗ ΤΟΥ ΔΙΑΔΙΚΤΥΟΥ</a:t>
            </a:r>
            <a:endParaRPr lang="el-GR" b="1" dirty="0"/>
          </a:p>
        </p:txBody>
      </p:sp>
      <p:sp>
        <p:nvSpPr>
          <p:cNvPr id="3" name="Content Placeholder 2"/>
          <p:cNvSpPr>
            <a:spLocks noGrp="1"/>
          </p:cNvSpPr>
          <p:nvPr>
            <p:ph idx="1"/>
          </p:nvPr>
        </p:nvSpPr>
        <p:spPr/>
        <p:txBody>
          <a:bodyPr>
            <a:normAutofit fontScale="77500" lnSpcReduction="20000"/>
          </a:bodyPr>
          <a:lstStyle/>
          <a:p>
            <a:r>
              <a:rPr lang="el-GR" dirty="0" smtClean="0"/>
              <a:t>Γενικότεροι ηθικοί προβληματισμοί για τις επιπτώσεις της ανάπτυξης των διαφόρων τεχνολογιών στις ανθρώπινες σχέσεις και σε διάφορες διαστάσεις της ζωής μας </a:t>
            </a:r>
          </a:p>
          <a:p>
            <a:r>
              <a:rPr lang="el-GR" dirty="0" smtClean="0"/>
              <a:t>Ηθικά προβλήματα λόγω της ραγδαίας ανάπτυξης της ηλεκτρονικής τεχνολογίας, της τεχνητής νοημοσύνης και του διαδικτύου, αλλά και των νέων μέσων κοινωνικής δικτύωσης, και διλήμματα σχετικά με τις προσπάθειες ρύθμισης μέσω της νομοθεσίας και ελέγχου από την κεντρική εξουσία  </a:t>
            </a:r>
          </a:p>
          <a:p>
            <a:r>
              <a:rPr lang="el-GR" dirty="0" smtClean="0"/>
              <a:t>‘</a:t>
            </a:r>
            <a:r>
              <a:rPr lang="el-GR" dirty="0" err="1" smtClean="0"/>
              <a:t>Αλλα</a:t>
            </a:r>
            <a:r>
              <a:rPr lang="el-GR" dirty="0" smtClean="0"/>
              <a:t> ηθικά ζητήματα – πέρα από το διαδίκτυο – σχετικά με τις χρήσεις της τεχνητής νοημοσύνης και τη δημιουργία</a:t>
            </a:r>
          </a:p>
          <a:p>
            <a:pPr>
              <a:buNone/>
            </a:pPr>
            <a:r>
              <a:rPr lang="el-GR" dirty="0" smtClean="0"/>
              <a:t>     </a:t>
            </a:r>
            <a:r>
              <a:rPr lang="el-GR" i="1" dirty="0" smtClean="0"/>
              <a:t>νοημόνων μηχανών </a:t>
            </a:r>
            <a:r>
              <a:rPr lang="el-GR" dirty="0" smtClean="0"/>
              <a:t>/ </a:t>
            </a:r>
            <a:r>
              <a:rPr lang="el-GR" dirty="0" err="1" smtClean="0"/>
              <a:t>ανδροειδή</a:t>
            </a:r>
            <a:r>
              <a:rPr lang="el-GR" dirty="0" smtClean="0"/>
              <a:t> και ρομπότ</a:t>
            </a:r>
          </a:p>
          <a:p>
            <a:pPr>
              <a:buNone/>
            </a:pPr>
            <a:r>
              <a:rPr lang="el-GR" dirty="0" smtClean="0"/>
              <a:t> </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ΗΘΙΚΗ ΑΛΛΩΝ ΕΠΑΓΓΕΛΜΑΤΩΝ – ΑΛΛΑ ΗΘΙΚΑ ΠΡΟΒΛΗΜΑΤΑ</a:t>
            </a:r>
            <a:endParaRPr lang="el-GR" b="1" dirty="0"/>
          </a:p>
        </p:txBody>
      </p:sp>
      <p:sp>
        <p:nvSpPr>
          <p:cNvPr id="3" name="Content Placeholder 2"/>
          <p:cNvSpPr>
            <a:spLocks noGrp="1"/>
          </p:cNvSpPr>
          <p:nvPr>
            <p:ph idx="1"/>
          </p:nvPr>
        </p:nvSpPr>
        <p:spPr/>
        <p:txBody>
          <a:bodyPr>
            <a:normAutofit fontScale="70000" lnSpcReduction="20000"/>
          </a:bodyPr>
          <a:lstStyle/>
          <a:p>
            <a:r>
              <a:rPr lang="el-GR" dirty="0" smtClean="0"/>
              <a:t>Ενδεικτικά μπορούν να αναφερθούν και να συζητηθούν</a:t>
            </a:r>
            <a:r>
              <a:rPr lang="en-US" dirty="0" smtClean="0"/>
              <a:t>:</a:t>
            </a:r>
            <a:endParaRPr lang="el-GR" dirty="0" smtClean="0"/>
          </a:p>
          <a:p>
            <a:pPr>
              <a:buNone/>
            </a:pPr>
            <a:endParaRPr lang="el-GR" dirty="0" smtClean="0"/>
          </a:p>
          <a:p>
            <a:pPr>
              <a:buNone/>
            </a:pPr>
            <a:r>
              <a:rPr lang="el-GR" dirty="0" smtClean="0"/>
              <a:t>   </a:t>
            </a:r>
            <a:r>
              <a:rPr lang="en-US" dirty="0" smtClean="0"/>
              <a:t>- H </a:t>
            </a:r>
            <a:r>
              <a:rPr lang="el-GR" dirty="0" smtClean="0"/>
              <a:t>ηθική των εκπαιδευτικών</a:t>
            </a:r>
          </a:p>
          <a:p>
            <a:pPr>
              <a:buNone/>
            </a:pPr>
            <a:r>
              <a:rPr lang="el-GR" dirty="0" smtClean="0"/>
              <a:t>   - Η ηθική των δικηγόρων</a:t>
            </a:r>
          </a:p>
          <a:p>
            <a:pPr>
              <a:buNone/>
            </a:pPr>
            <a:r>
              <a:rPr lang="el-GR" dirty="0" smtClean="0"/>
              <a:t>   - Η ηθική των μηχανικών    κ.λπ.</a:t>
            </a:r>
          </a:p>
          <a:p>
            <a:pPr>
              <a:buNone/>
            </a:pPr>
            <a:endParaRPr lang="el-GR" dirty="0" smtClean="0"/>
          </a:p>
          <a:p>
            <a:r>
              <a:rPr lang="el-GR" dirty="0" smtClean="0"/>
              <a:t>Προβλήματα σχετικά με τη θανατική ποινή, την ελευθερία της οπλοφορίας σε ορισμένες κοινωνίες</a:t>
            </a:r>
            <a:r>
              <a:rPr lang="el-GR" dirty="0" smtClean="0"/>
              <a:t>, τις </a:t>
            </a:r>
            <a:r>
              <a:rPr lang="el-GR" dirty="0" err="1" smtClean="0"/>
              <a:t>εθνοπολιτισμικές</a:t>
            </a:r>
            <a:r>
              <a:rPr lang="el-GR" dirty="0" smtClean="0"/>
              <a:t> ταυτότητες, τις </a:t>
            </a:r>
            <a:r>
              <a:rPr lang="el-GR" dirty="0" err="1" smtClean="0"/>
              <a:t>έμφυλες</a:t>
            </a:r>
            <a:r>
              <a:rPr lang="el-GR" dirty="0" smtClean="0"/>
              <a:t> </a:t>
            </a:r>
            <a:r>
              <a:rPr lang="el-GR" dirty="0" smtClean="0"/>
              <a:t>σχέσεις, </a:t>
            </a:r>
            <a:r>
              <a:rPr lang="el-GR" dirty="0" smtClean="0"/>
              <a:t> </a:t>
            </a:r>
            <a:r>
              <a:rPr lang="el-GR" dirty="0" smtClean="0"/>
              <a:t>την πορνεία και την πορνογραφία (από φεμινιστική και από φιλελεύθερη πολιτική σκοπιά), τους ενδυματολογικούς κώδικες</a:t>
            </a:r>
            <a:r>
              <a:rPr lang="en-US" dirty="0" smtClean="0"/>
              <a:t>, </a:t>
            </a:r>
            <a:r>
              <a:rPr lang="el-GR" dirty="0" smtClean="0"/>
              <a:t>κ.λπ.</a:t>
            </a:r>
            <a:endParaRPr lang="en-US" dirty="0" smtClean="0"/>
          </a:p>
          <a:p>
            <a:pPr>
              <a:buNone/>
            </a:pPr>
            <a:r>
              <a:rPr lang="en-US" dirty="0" smtClean="0"/>
              <a:t>   </a:t>
            </a:r>
            <a:r>
              <a:rPr lang="el-GR" dirty="0" smtClean="0"/>
              <a:t>    </a:t>
            </a:r>
          </a:p>
          <a:p>
            <a:pPr>
              <a:buNone/>
            </a:pPr>
            <a:r>
              <a:rPr lang="el-GR" dirty="0" smtClean="0"/>
              <a:t>   </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ΑΝΑΚΕΦΑΛΑΙΩΣΗ ΚΑΙ ΓΕΝΙΚΑ ΣΥΜΠΕΡΑΣΜΑΤΑ</a:t>
            </a:r>
            <a:endParaRPr lang="el-GR" dirty="0"/>
          </a:p>
        </p:txBody>
      </p:sp>
      <p:sp>
        <p:nvSpPr>
          <p:cNvPr id="3" name="Content Placeholder 2"/>
          <p:cNvSpPr>
            <a:spLocks noGrp="1"/>
          </p:cNvSpPr>
          <p:nvPr>
            <p:ph idx="1"/>
          </p:nvPr>
        </p:nvSpPr>
        <p:spPr/>
        <p:txBody>
          <a:bodyPr>
            <a:normAutofit fontScale="70000" lnSpcReduction="20000"/>
          </a:bodyPr>
          <a:lstStyle/>
          <a:p>
            <a:pPr algn="just"/>
            <a:r>
              <a:rPr lang="el-GR" dirty="0" smtClean="0"/>
              <a:t>Μετά από αυτή τη σύντομη, «πανοραμική»  επισκόπηση του πεδίου της σύγχρονης κανονιστικής ηθικής και των κυριότερων τομέων χρησιμοποίησης σχετικών εννοιών, θεωριών και αρχών, μπορούμε να συζητήσουμε μια σειρά ερωτημάτων για την ερμηνεία και την εφαρμογή αυτών των εννοιών, των θεωριών και των αρχών που εξετάστηκαν και να προσπαθήσουμε να αποτιμήσουμε τον πρακτικό τους ρόλο (πέρα από το θεωρητικό τους ενδιαφέρον), συνάγοντας ορισμένα συμπεράσματα για τα όρια της λειτουργικότητας τους </a:t>
            </a:r>
          </a:p>
          <a:p>
            <a:pPr algn="just"/>
            <a:r>
              <a:rPr lang="el-GR" dirty="0" smtClean="0"/>
              <a:t>Ανάγκη συνδυαστικής ή και επιλεκτικής εφαρμογής  θεωριών και αρχών – οι κίνδυνοι του </a:t>
            </a:r>
            <a:r>
              <a:rPr lang="el-GR" dirty="0" err="1" smtClean="0"/>
              <a:t>σχετικσιμού</a:t>
            </a:r>
            <a:r>
              <a:rPr lang="el-GR" dirty="0" smtClean="0"/>
              <a:t> και της </a:t>
            </a:r>
            <a:r>
              <a:rPr lang="el-GR" i="1" dirty="0" smtClean="0"/>
              <a:t>καζουιστικής </a:t>
            </a:r>
            <a:r>
              <a:rPr lang="el-GR" dirty="0" smtClean="0"/>
              <a:t>(</a:t>
            </a:r>
            <a:r>
              <a:rPr lang="el-GR" i="1" dirty="0" err="1" smtClean="0"/>
              <a:t>περιπτωσιοκρατίας</a:t>
            </a:r>
            <a:r>
              <a:rPr lang="el-GR" dirty="0" smtClean="0"/>
              <a:t>) – ζητήματα οριοθέτησης της ηθικής</a:t>
            </a:r>
          </a:p>
          <a:p>
            <a:pPr algn="just"/>
            <a:r>
              <a:rPr lang="el-GR" dirty="0" smtClean="0"/>
              <a:t>Η δυνατότητα υιοθέτησης και </a:t>
            </a:r>
            <a:r>
              <a:rPr lang="el-GR" dirty="0" err="1" smtClean="0"/>
              <a:t>αρετοκρατικών</a:t>
            </a:r>
            <a:r>
              <a:rPr lang="el-GR" dirty="0" smtClean="0"/>
              <a:t> προσεγγίσεων – διερεύνηση αρετών κατάλληλων για διάφορα ηθικά πεδία </a:t>
            </a:r>
          </a:p>
          <a:p>
            <a:pPr algn="just"/>
            <a:r>
              <a:rPr lang="el-GR" dirty="0" smtClean="0"/>
              <a:t>«…του αορίστου αόριστος και ο κανών </a:t>
            </a:r>
            <a:r>
              <a:rPr lang="el-GR" dirty="0" err="1" smtClean="0"/>
              <a:t>εστι</a:t>
            </a:r>
            <a:r>
              <a:rPr lang="el-GR" dirty="0" smtClean="0"/>
              <a:t>» Αριστοτέλης</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ΕΠΙΛΟΓΗ ΒΙΒΛΙΟΓΡΑΦΙΑΣ ΕΦΑΡΜΟΣΜΕΝΗΣ ΗΘΙΚΗΣ</a:t>
            </a:r>
            <a:endParaRPr lang="el-GR" b="1" dirty="0"/>
          </a:p>
        </p:txBody>
      </p:sp>
      <p:sp>
        <p:nvSpPr>
          <p:cNvPr id="3" name="Content Placeholder 2"/>
          <p:cNvSpPr>
            <a:spLocks noGrp="1"/>
          </p:cNvSpPr>
          <p:nvPr>
            <p:ph idx="1"/>
          </p:nvPr>
        </p:nvSpPr>
        <p:spPr/>
        <p:txBody>
          <a:bodyPr>
            <a:normAutofit fontScale="47500" lnSpcReduction="20000"/>
          </a:bodyPr>
          <a:lstStyle/>
          <a:p>
            <a:pPr hangingPunct="0"/>
            <a:r>
              <a:rPr lang="en-US" dirty="0" smtClean="0"/>
              <a:t>Beauchamp, Tom, Childress, James,  </a:t>
            </a:r>
            <a:r>
              <a:rPr lang="en-US" i="1" dirty="0" smtClean="0"/>
              <a:t>Principles of Biomedical Ethics</a:t>
            </a:r>
            <a:r>
              <a:rPr lang="en-US" dirty="0" smtClean="0"/>
              <a:t>, 3d ed. Oxford,  OUP. 1989.</a:t>
            </a:r>
            <a:endParaRPr lang="el-GR" dirty="0" smtClean="0"/>
          </a:p>
          <a:p>
            <a:pPr hangingPunct="0">
              <a:buNone/>
            </a:pPr>
            <a:r>
              <a:rPr lang="en-US" dirty="0" smtClean="0"/>
              <a:t> </a:t>
            </a:r>
            <a:endParaRPr lang="el-GR" dirty="0" smtClean="0"/>
          </a:p>
          <a:p>
            <a:pPr hangingPunct="0"/>
            <a:r>
              <a:rPr lang="en-US" dirty="0" smtClean="0"/>
              <a:t>Beauchamp, Tom, Bowie, Norman (eds.),  </a:t>
            </a:r>
            <a:r>
              <a:rPr lang="en-US" i="1" dirty="0" smtClean="0"/>
              <a:t>Ethical Theory and Business</a:t>
            </a:r>
            <a:r>
              <a:rPr lang="en-US" dirty="0" smtClean="0"/>
              <a:t>, 5th ed. </a:t>
            </a:r>
            <a:r>
              <a:rPr lang="fr-FR" dirty="0" err="1" smtClean="0"/>
              <a:t>Upper</a:t>
            </a:r>
            <a:r>
              <a:rPr lang="fr-FR" dirty="0" smtClean="0"/>
              <a:t> </a:t>
            </a:r>
            <a:r>
              <a:rPr lang="fr-FR" dirty="0" err="1" smtClean="0"/>
              <a:t>Saddle</a:t>
            </a:r>
            <a:r>
              <a:rPr lang="fr-FR" dirty="0" smtClean="0"/>
              <a:t> River, </a:t>
            </a:r>
            <a:endParaRPr lang="el-GR" dirty="0" smtClean="0"/>
          </a:p>
          <a:p>
            <a:pPr hangingPunct="0">
              <a:buNone/>
            </a:pPr>
            <a:r>
              <a:rPr lang="fr-FR" dirty="0" smtClean="0"/>
              <a:t>                                                                </a:t>
            </a:r>
            <a:r>
              <a:rPr lang="el-GR" dirty="0" smtClean="0"/>
              <a:t>                 </a:t>
            </a:r>
            <a:r>
              <a:rPr lang="fr-FR" dirty="0" smtClean="0"/>
              <a:t>  NJ.: </a:t>
            </a:r>
            <a:r>
              <a:rPr lang="fr-FR" dirty="0" err="1" smtClean="0"/>
              <a:t>Prentice</a:t>
            </a:r>
            <a:r>
              <a:rPr lang="fr-FR" dirty="0" smtClean="0"/>
              <a:t> Hall, 1987.</a:t>
            </a:r>
            <a:endParaRPr lang="el-GR" dirty="0" smtClean="0"/>
          </a:p>
          <a:p>
            <a:pPr hangingPunct="0">
              <a:buNone/>
            </a:pPr>
            <a:r>
              <a:rPr lang="fr-FR" dirty="0" smtClean="0"/>
              <a:t> </a:t>
            </a:r>
            <a:endParaRPr lang="el-GR" dirty="0" smtClean="0"/>
          </a:p>
          <a:p>
            <a:pPr hangingPunct="0"/>
            <a:r>
              <a:rPr lang="fr-FR" dirty="0" smtClean="0"/>
              <a:t>Canto-</a:t>
            </a:r>
            <a:r>
              <a:rPr lang="fr-FR" dirty="0" err="1" smtClean="0"/>
              <a:t>Sperber</a:t>
            </a:r>
            <a:r>
              <a:rPr lang="fr-FR" dirty="0" smtClean="0"/>
              <a:t>, Monique (</a:t>
            </a:r>
            <a:r>
              <a:rPr lang="en-US" dirty="0" smtClean="0"/>
              <a:t>dir</a:t>
            </a:r>
            <a:r>
              <a:rPr lang="fr-FR" dirty="0" smtClean="0"/>
              <a:t>.),  </a:t>
            </a:r>
            <a:r>
              <a:rPr lang="fr-FR" i="1" dirty="0" smtClean="0"/>
              <a:t>Dictionnaire d’éthique</a:t>
            </a:r>
            <a:r>
              <a:rPr lang="fr-FR" dirty="0" smtClean="0"/>
              <a:t> </a:t>
            </a:r>
            <a:r>
              <a:rPr lang="fr-FR" i="1" dirty="0" smtClean="0"/>
              <a:t>et de philosophie morale, </a:t>
            </a:r>
            <a:r>
              <a:rPr lang="fr-FR" dirty="0" smtClean="0"/>
              <a:t>Paris, Presses </a:t>
            </a:r>
            <a:endParaRPr lang="el-GR" dirty="0" smtClean="0"/>
          </a:p>
          <a:p>
            <a:pPr hangingPunct="0">
              <a:buNone/>
            </a:pPr>
            <a:r>
              <a:rPr lang="fr-FR" dirty="0" smtClean="0"/>
              <a:t>                                                 </a:t>
            </a:r>
            <a:r>
              <a:rPr lang="el-GR" dirty="0" smtClean="0"/>
              <a:t>                </a:t>
            </a:r>
            <a:r>
              <a:rPr lang="en-US" dirty="0" err="1" smtClean="0"/>
              <a:t>Universitaires</a:t>
            </a:r>
            <a:r>
              <a:rPr lang="en-US" dirty="0" smtClean="0"/>
              <a:t> de France, 1996.</a:t>
            </a:r>
            <a:endParaRPr lang="el-GR" dirty="0" smtClean="0"/>
          </a:p>
          <a:p>
            <a:pPr hangingPunct="0">
              <a:buNone/>
            </a:pPr>
            <a:r>
              <a:rPr lang="en-US" dirty="0" smtClean="0"/>
              <a:t> </a:t>
            </a:r>
            <a:endParaRPr lang="el-GR" dirty="0" smtClean="0"/>
          </a:p>
          <a:p>
            <a:pPr hangingPunct="0"/>
            <a:r>
              <a:rPr lang="en-US" dirty="0" err="1" smtClean="0"/>
              <a:t>DeMarco</a:t>
            </a:r>
            <a:r>
              <a:rPr lang="en-US" dirty="0" smtClean="0"/>
              <a:t>, Joseph, </a:t>
            </a:r>
            <a:r>
              <a:rPr lang="en-US" i="1" dirty="0" smtClean="0"/>
              <a:t>Moral Theory: A Contemporary Overview</a:t>
            </a:r>
            <a:r>
              <a:rPr lang="en-US" dirty="0" smtClean="0"/>
              <a:t>, Boston :  Jones and Bartlett, 1996.</a:t>
            </a:r>
            <a:endParaRPr lang="el-GR" dirty="0" smtClean="0"/>
          </a:p>
          <a:p>
            <a:pPr hangingPunct="0">
              <a:buNone/>
            </a:pPr>
            <a:r>
              <a:rPr lang="en-US" dirty="0" smtClean="0"/>
              <a:t> </a:t>
            </a:r>
            <a:endParaRPr lang="el-GR" dirty="0" smtClean="0"/>
          </a:p>
          <a:p>
            <a:pPr hangingPunct="0"/>
            <a:r>
              <a:rPr lang="en-US" dirty="0" err="1" smtClean="0"/>
              <a:t>DeMarco</a:t>
            </a:r>
            <a:r>
              <a:rPr lang="en-US" dirty="0" smtClean="0"/>
              <a:t>, Joseph, Fox, Richard, (eds.) </a:t>
            </a:r>
            <a:r>
              <a:rPr lang="en-US" i="1" dirty="0" smtClean="0"/>
              <a:t>New Directions in Ethics, The Challenge of Applied Ethics</a:t>
            </a:r>
            <a:r>
              <a:rPr lang="en-US" dirty="0" smtClean="0"/>
              <a:t>, </a:t>
            </a:r>
            <a:r>
              <a:rPr lang="en-US" i="1" dirty="0" smtClean="0"/>
              <a:t> </a:t>
            </a:r>
            <a:endParaRPr lang="el-GR" dirty="0" smtClean="0"/>
          </a:p>
          <a:p>
            <a:pPr hangingPunct="0">
              <a:buNone/>
            </a:pPr>
            <a:r>
              <a:rPr lang="en-US" i="1" dirty="0" smtClean="0"/>
              <a:t>                                                                            </a:t>
            </a:r>
            <a:r>
              <a:rPr lang="en-US" dirty="0" smtClean="0"/>
              <a:t>London: </a:t>
            </a:r>
            <a:r>
              <a:rPr lang="en-US" dirty="0" err="1" smtClean="0"/>
              <a:t>Routledge</a:t>
            </a:r>
            <a:r>
              <a:rPr lang="en-US" dirty="0" smtClean="0"/>
              <a:t> and </a:t>
            </a:r>
            <a:r>
              <a:rPr lang="en-US" dirty="0" err="1" smtClean="0"/>
              <a:t>Kegan</a:t>
            </a:r>
            <a:r>
              <a:rPr lang="en-US" dirty="0" smtClean="0"/>
              <a:t> Paul, 1986.</a:t>
            </a:r>
            <a:endParaRPr lang="el-GR" dirty="0" smtClean="0"/>
          </a:p>
          <a:p>
            <a:pPr hangingPunct="0">
              <a:buNone/>
            </a:pPr>
            <a:r>
              <a:rPr lang="en-US" dirty="0" smtClean="0"/>
              <a:t> </a:t>
            </a:r>
            <a:endParaRPr lang="el-GR" dirty="0" smtClean="0"/>
          </a:p>
          <a:p>
            <a:pPr hangingPunct="0"/>
            <a:r>
              <a:rPr lang="en-US" dirty="0" err="1" smtClean="0"/>
              <a:t>DeMarco</a:t>
            </a:r>
            <a:r>
              <a:rPr lang="en-US" dirty="0" smtClean="0"/>
              <a:t>, Joseph, Fox, Richard,   </a:t>
            </a:r>
            <a:r>
              <a:rPr lang="en-US" i="1" dirty="0" smtClean="0"/>
              <a:t>Moral Reasoning: A Philosophic Approach to Applied Ethics</a:t>
            </a:r>
            <a:r>
              <a:rPr lang="en-US" dirty="0" smtClean="0"/>
              <a:t>,</a:t>
            </a:r>
            <a:endParaRPr lang="el-GR" dirty="0" smtClean="0"/>
          </a:p>
          <a:p>
            <a:pPr hangingPunct="0">
              <a:buNone/>
            </a:pPr>
            <a:r>
              <a:rPr lang="en-US" i="1" dirty="0" smtClean="0"/>
              <a:t>                                                                   </a:t>
            </a:r>
            <a:r>
              <a:rPr lang="en-US" dirty="0" smtClean="0"/>
              <a:t>Fort Worth: Holt, Rinehart and Winston, 1990.</a:t>
            </a:r>
            <a:endParaRPr lang="el-GR" dirty="0" smtClean="0"/>
          </a:p>
          <a:p>
            <a:pPr hangingPunct="0">
              <a:buNone/>
            </a:pPr>
            <a:r>
              <a:rPr lang="en-US" dirty="0" smtClean="0"/>
              <a:t> </a:t>
            </a:r>
            <a:endParaRPr lang="el-GR" dirty="0" smtClean="0"/>
          </a:p>
          <a:p>
            <a:pPr hangingPunct="0"/>
            <a:r>
              <a:rPr lang="en-US" dirty="0" err="1" smtClean="0"/>
              <a:t>Dworkin</a:t>
            </a:r>
            <a:r>
              <a:rPr lang="en-US" dirty="0" smtClean="0"/>
              <a:t>, Ronald, </a:t>
            </a:r>
            <a:r>
              <a:rPr lang="en-US" i="1" dirty="0" smtClean="0"/>
              <a:t>Life's Dominion</a:t>
            </a:r>
            <a:r>
              <a:rPr lang="en-US" dirty="0" smtClean="0"/>
              <a:t>, New York: Alfred Knopf, 1993. (</a:t>
            </a:r>
            <a:r>
              <a:rPr lang="en-US" i="1" dirty="0" smtClean="0"/>
              <a:t>H </a:t>
            </a:r>
            <a:r>
              <a:rPr lang="el-GR" i="1" dirty="0" smtClean="0"/>
              <a:t>επικράτεια της ζωής, </a:t>
            </a:r>
            <a:r>
              <a:rPr lang="el-GR" dirty="0" err="1" smtClean="0"/>
              <a:t>μτφρ</a:t>
            </a:r>
            <a:r>
              <a:rPr lang="el-GR" dirty="0" smtClean="0"/>
              <a:t>. Φ.            </a:t>
            </a:r>
          </a:p>
          <a:p>
            <a:pPr hangingPunct="0">
              <a:buNone/>
            </a:pPr>
            <a:r>
              <a:rPr lang="el-GR" smtClean="0"/>
              <a:t>                                                                      </a:t>
            </a:r>
            <a:r>
              <a:rPr lang="el-GR" dirty="0" err="1" smtClean="0"/>
              <a:t>Βασιλόγιαννης</a:t>
            </a:r>
            <a:r>
              <a:rPr lang="el-GR" i="1" dirty="0" smtClean="0"/>
              <a:t>, </a:t>
            </a:r>
            <a:r>
              <a:rPr lang="el-GR" dirty="0" smtClean="0"/>
              <a:t>Εκδόσεις </a:t>
            </a:r>
            <a:r>
              <a:rPr lang="el-GR" dirty="0" err="1" smtClean="0"/>
              <a:t>Αρσενίδη</a:t>
            </a:r>
            <a:r>
              <a:rPr lang="el-GR" dirty="0" smtClean="0"/>
              <a:t>, 2013).</a:t>
            </a:r>
          </a:p>
          <a:p>
            <a:pPr hangingPunct="0">
              <a:buNone/>
            </a:pPr>
            <a:r>
              <a:rPr lang="en-US" i="1" dirty="0" smtClean="0"/>
              <a:t> </a:t>
            </a:r>
            <a:endParaRPr lang="el-GR" i="1" dirty="0" smtClean="0"/>
          </a:p>
          <a:p>
            <a:pPr>
              <a:buNone/>
            </a:pP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Autofit/>
          </a:bodyPr>
          <a:lstStyle/>
          <a:p>
            <a:pPr hangingPunct="0"/>
            <a:r>
              <a:rPr lang="en-US" sz="1400" dirty="0" smtClean="0"/>
              <a:t>Elliot, Robert, (ed.), </a:t>
            </a:r>
            <a:r>
              <a:rPr lang="en-US" sz="1400" i="1" dirty="0" smtClean="0"/>
              <a:t>Environmental Ethics</a:t>
            </a:r>
            <a:r>
              <a:rPr lang="en-US" sz="1400" dirty="0" smtClean="0"/>
              <a:t>, Oxford: OUP (Oxford Readings in Philosophy), 1995.</a:t>
            </a:r>
            <a:endParaRPr lang="el-GR" sz="1400" dirty="0" smtClean="0"/>
          </a:p>
          <a:p>
            <a:pPr hangingPunct="0"/>
            <a:endParaRPr lang="el-GR" sz="1400" dirty="0" smtClean="0"/>
          </a:p>
          <a:p>
            <a:pPr hangingPunct="0"/>
            <a:r>
              <a:rPr lang="en-US" sz="1400" dirty="0" smtClean="0"/>
              <a:t>Evans, J.D.G., (ed.), </a:t>
            </a:r>
            <a:r>
              <a:rPr lang="en-US" sz="1400" i="1" dirty="0" smtClean="0"/>
              <a:t>Moral Philosophy and Contemporary Problems</a:t>
            </a:r>
            <a:r>
              <a:rPr lang="en-US" sz="1400" dirty="0" smtClean="0"/>
              <a:t>, Cambridge: CUP, 1987. </a:t>
            </a:r>
            <a:endParaRPr lang="el-GR" sz="1400" dirty="0" smtClean="0"/>
          </a:p>
          <a:p>
            <a:pPr hangingPunct="0"/>
            <a:endParaRPr lang="el-GR" sz="1400" dirty="0" smtClean="0"/>
          </a:p>
          <a:p>
            <a:pPr hangingPunct="0"/>
            <a:r>
              <a:rPr lang="en-US" sz="1400" dirty="0" smtClean="0"/>
              <a:t>Frazer, Elizabeth, Hornsby, Jennifer, </a:t>
            </a:r>
            <a:r>
              <a:rPr lang="en-US" sz="1400" dirty="0" err="1" smtClean="0"/>
              <a:t>Lovibond</a:t>
            </a:r>
            <a:r>
              <a:rPr lang="en-US" sz="1400" dirty="0" smtClean="0"/>
              <a:t> Sabina, (eds.) </a:t>
            </a:r>
            <a:r>
              <a:rPr lang="en-US" sz="1400" i="1" dirty="0" smtClean="0"/>
              <a:t>Ethics: A Feminist Reader</a:t>
            </a:r>
            <a:r>
              <a:rPr lang="en-US" sz="1400" dirty="0" smtClean="0"/>
              <a:t>, Oxford : </a:t>
            </a:r>
            <a:endParaRPr lang="el-GR" sz="1400" dirty="0" smtClean="0"/>
          </a:p>
          <a:p>
            <a:pPr hangingPunct="0">
              <a:buNone/>
            </a:pPr>
            <a:r>
              <a:rPr lang="en-US" sz="1400" dirty="0" smtClean="0"/>
              <a:t>   </a:t>
            </a:r>
            <a:r>
              <a:rPr lang="el-GR" sz="1400" dirty="0" smtClean="0"/>
              <a:t>    </a:t>
            </a:r>
            <a:r>
              <a:rPr lang="en-US" sz="1400" dirty="0" smtClean="0"/>
              <a:t> Blackwell, 1992.</a:t>
            </a:r>
            <a:endParaRPr lang="el-GR" sz="1400" dirty="0" smtClean="0"/>
          </a:p>
          <a:p>
            <a:pPr hangingPunct="0">
              <a:buNone/>
            </a:pPr>
            <a:endParaRPr lang="el-GR" sz="1400" dirty="0" smtClean="0"/>
          </a:p>
          <a:p>
            <a:pPr hangingPunct="0"/>
            <a:r>
              <a:rPr lang="en-US" sz="1400" dirty="0" smtClean="0"/>
              <a:t>Frey, R.G., Wellman Heath, Christopher, (eds.),  </a:t>
            </a:r>
            <a:r>
              <a:rPr lang="en-US" sz="1400" i="1" dirty="0" smtClean="0"/>
              <a:t>A Companion to Applied Ethics</a:t>
            </a:r>
            <a:r>
              <a:rPr lang="en-US" sz="1400" dirty="0" smtClean="0"/>
              <a:t>, Oxford: Blackwell, </a:t>
            </a:r>
            <a:endParaRPr lang="el-GR" sz="1400" dirty="0" smtClean="0"/>
          </a:p>
          <a:p>
            <a:pPr hangingPunct="0">
              <a:buNone/>
            </a:pPr>
            <a:r>
              <a:rPr lang="en-US" sz="1400" dirty="0" smtClean="0"/>
              <a:t>                                                                              2003</a:t>
            </a:r>
            <a:endParaRPr lang="el-GR" sz="1400" dirty="0" smtClean="0"/>
          </a:p>
          <a:p>
            <a:pPr hangingPunct="0">
              <a:buNone/>
            </a:pPr>
            <a:endParaRPr lang="el-GR" sz="1400" dirty="0" smtClean="0"/>
          </a:p>
          <a:p>
            <a:pPr hangingPunct="0"/>
            <a:r>
              <a:rPr lang="en-US" sz="1400" dirty="0" smtClean="0"/>
              <a:t> Hoffman, Michael W, Mills Moore, Jennifer, </a:t>
            </a:r>
            <a:r>
              <a:rPr lang="en-US" sz="1400" i="1" dirty="0" smtClean="0"/>
              <a:t>Business Ethics</a:t>
            </a:r>
            <a:r>
              <a:rPr lang="en-US" sz="1400" dirty="0" smtClean="0"/>
              <a:t>, </a:t>
            </a:r>
            <a:r>
              <a:rPr lang="en-US" sz="1400" i="1" dirty="0" smtClean="0"/>
              <a:t>Readings and Cases in Corporate </a:t>
            </a:r>
            <a:endParaRPr lang="el-GR" sz="1400" dirty="0" smtClean="0"/>
          </a:p>
          <a:p>
            <a:pPr hangingPunct="0">
              <a:buNone/>
            </a:pPr>
            <a:r>
              <a:rPr lang="en-US" sz="1400" i="1" dirty="0" smtClean="0"/>
              <a:t>                                                                      Morality</a:t>
            </a:r>
            <a:r>
              <a:rPr lang="en-US" sz="1400" dirty="0" smtClean="0"/>
              <a:t>, 2nd ed. New York: McGraw Hill, 1990.    </a:t>
            </a:r>
            <a:endParaRPr lang="el-GR" sz="1400" dirty="0" smtClean="0"/>
          </a:p>
          <a:p>
            <a:pPr hangingPunct="0">
              <a:buNone/>
            </a:pPr>
            <a:endParaRPr lang="el-GR" sz="1400" dirty="0" smtClean="0"/>
          </a:p>
          <a:p>
            <a:pPr hangingPunct="0"/>
            <a:r>
              <a:rPr lang="en-US" sz="1400" dirty="0" err="1" smtClean="0"/>
              <a:t>Hursthouse</a:t>
            </a:r>
            <a:r>
              <a:rPr lang="en-US" sz="1400" dirty="0" smtClean="0"/>
              <a:t>, Rosalind,</a:t>
            </a:r>
            <a:r>
              <a:rPr lang="en-US" sz="1400" i="1" dirty="0" smtClean="0"/>
              <a:t> Beginning Lives</a:t>
            </a:r>
            <a:r>
              <a:rPr lang="en-US" sz="1400" dirty="0" smtClean="0"/>
              <a:t>, Oxford: Blackwell, 1987.</a:t>
            </a:r>
            <a:endParaRPr lang="el-GR" sz="1400" dirty="0" smtClean="0"/>
          </a:p>
          <a:p>
            <a:pPr hangingPunct="0">
              <a:buNone/>
            </a:pPr>
            <a:r>
              <a:rPr lang="en-US" sz="1400" dirty="0" smtClean="0"/>
              <a:t> </a:t>
            </a:r>
            <a:endParaRPr lang="el-GR" sz="1400" dirty="0" smtClean="0"/>
          </a:p>
          <a:p>
            <a:pPr hangingPunct="0"/>
            <a:r>
              <a:rPr lang="en-US" sz="1400" dirty="0" smtClean="0"/>
              <a:t>Lee, Simon, </a:t>
            </a:r>
            <a:r>
              <a:rPr lang="en-US" sz="1400" i="1" dirty="0" smtClean="0"/>
              <a:t>Law and Morals</a:t>
            </a:r>
            <a:r>
              <a:rPr lang="en-US" sz="1400" dirty="0" smtClean="0"/>
              <a:t>, Oxford: Oxford University Press, 1986.</a:t>
            </a:r>
            <a:endParaRPr lang="el-GR" sz="1400" dirty="0" smtClean="0"/>
          </a:p>
          <a:p>
            <a:pPr hangingPunct="0">
              <a:buNone/>
            </a:pPr>
            <a:r>
              <a:rPr lang="en-US" sz="1400" dirty="0" smtClean="0"/>
              <a:t> </a:t>
            </a:r>
            <a:endParaRPr lang="el-GR" sz="1400" dirty="0" smtClean="0"/>
          </a:p>
          <a:p>
            <a:pPr hangingPunct="0"/>
            <a:r>
              <a:rPr lang="en-US" sz="1400" dirty="0" smtClean="0"/>
              <a:t>Lockwood, Michael (ed.),  </a:t>
            </a:r>
            <a:r>
              <a:rPr lang="en-US" sz="1400" i="1" dirty="0" smtClean="0"/>
              <a:t>Moral Dilemmas in Modern Medicine</a:t>
            </a:r>
            <a:r>
              <a:rPr lang="en-US" sz="1400" dirty="0" smtClean="0"/>
              <a:t>, Oxford: OUP, 1985.</a:t>
            </a:r>
            <a:endParaRPr lang="el-GR" sz="1400" dirty="0" smtClean="0"/>
          </a:p>
          <a:p>
            <a:pPr hangingPunct="0">
              <a:buNone/>
            </a:pPr>
            <a:r>
              <a:rPr lang="en-US" sz="1400" dirty="0" smtClean="0"/>
              <a:t> </a:t>
            </a:r>
            <a:endParaRPr lang="el-GR" sz="1400" dirty="0" smtClean="0"/>
          </a:p>
          <a:p>
            <a:pPr hangingPunct="0">
              <a:buNone/>
            </a:pPr>
            <a:r>
              <a:rPr lang="en-US" sz="1400" dirty="0" smtClean="0"/>
              <a:t> </a:t>
            </a:r>
            <a:endParaRPr lang="el-GR" sz="1400" dirty="0" smtClean="0"/>
          </a:p>
          <a:p>
            <a:pPr hangingPunct="0">
              <a:buNone/>
            </a:pPr>
            <a:endParaRPr lang="el-GR" sz="1400" dirty="0" smtClean="0"/>
          </a:p>
          <a:p>
            <a:pPr>
              <a:buNone/>
            </a:pPr>
            <a:endParaRPr lang="el-GR"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smtClean="0"/>
              <a:t>ΕΙΣΑΓΩΓΙΚΕΣ ΠΑΡΑΤΗΡΗΣΕΙΣ</a:t>
            </a:r>
            <a:endParaRPr lang="el-GR" b="1" dirty="0"/>
          </a:p>
        </p:txBody>
      </p:sp>
      <p:sp>
        <p:nvSpPr>
          <p:cNvPr id="3" name="Content Placeholder 2"/>
          <p:cNvSpPr>
            <a:spLocks noGrp="1"/>
          </p:cNvSpPr>
          <p:nvPr>
            <p:ph idx="1"/>
          </p:nvPr>
        </p:nvSpPr>
        <p:spPr/>
        <p:txBody>
          <a:bodyPr>
            <a:normAutofit fontScale="70000" lnSpcReduction="20000"/>
          </a:bodyPr>
          <a:lstStyle/>
          <a:p>
            <a:pPr algn="just"/>
            <a:r>
              <a:rPr lang="el-GR" dirty="0" smtClean="0"/>
              <a:t>Είναι πολύ δύσκολο να καλύψει κανείς το ευρύ πεδίο εφαρμογών των ηθικών θεωριών και αρχών.  Η αξιοποίησή τους προϋποθέτει την κατάλληλη προσαρμογή τους σε επιμέρους τομείς φιλοσοφικών συζητήσεων  για την κατά το δυνατόν ορθή αντιμετώπιση διλημμάτων, για τη λήψη ηθικών αποφάσεων, αλλά και για την επιτέλεση συγκεκριμένων πράξεων.  Και αυτή η προσαρμογή διευκολύνεται από την υιοθέτηση ορισμένων μεθοδολογικών προσεγγίσεων και τη χρησιμοποίηση βοηθητικών εννοιών και «ενδιάμεσων» αρχών.  Οι τελευταίες επιτρέπουν την ερμηνεία των γενικότερων αρχών και </a:t>
            </a:r>
            <a:r>
              <a:rPr lang="el-GR" dirty="0" err="1" smtClean="0"/>
              <a:t>αξιακών</a:t>
            </a:r>
            <a:r>
              <a:rPr lang="el-GR" dirty="0" smtClean="0"/>
              <a:t> δεσμεύσεων  των θεωριών μας. Θα ξεκινήσουμε με σύντομη παρουσίαση αυτών των βοηθητικών εννοιών  και αρχών, πριν να προχωρήσουμε στη συνοπτική εξέταση βασικών τομέων εφαρμοσμένης ηθικής και των ιδιαίτερων στοιχείων τους. </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Autofit/>
          </a:bodyPr>
          <a:lstStyle/>
          <a:p>
            <a:pPr hangingPunct="0"/>
            <a:r>
              <a:rPr lang="en-US" sz="1600" dirty="0" err="1" smtClean="0"/>
              <a:t>Mappes</a:t>
            </a:r>
            <a:r>
              <a:rPr lang="en-US" sz="1600" dirty="0" smtClean="0"/>
              <a:t>, Thomas, </a:t>
            </a:r>
            <a:r>
              <a:rPr lang="en-US" sz="1600" dirty="0" err="1" smtClean="0"/>
              <a:t>Zembaty</a:t>
            </a:r>
            <a:r>
              <a:rPr lang="en-US" sz="1600" dirty="0" smtClean="0"/>
              <a:t>, Jane (eds.), </a:t>
            </a:r>
            <a:r>
              <a:rPr lang="en-US" sz="1600" i="1" dirty="0" smtClean="0"/>
              <a:t>Social Ethics</a:t>
            </a:r>
            <a:r>
              <a:rPr lang="en-US" sz="1600" dirty="0" smtClean="0"/>
              <a:t>, 3d ed.  New York: McGraw Hill, 1987.</a:t>
            </a:r>
            <a:endParaRPr lang="el-GR" sz="1600" dirty="0" smtClean="0"/>
          </a:p>
          <a:p>
            <a:pPr hangingPunct="0">
              <a:buNone/>
            </a:pPr>
            <a:endParaRPr lang="el-GR" sz="1600" dirty="0" smtClean="0"/>
          </a:p>
          <a:p>
            <a:pPr hangingPunct="0"/>
            <a:r>
              <a:rPr lang="en-US" sz="1600" dirty="0" smtClean="0"/>
              <a:t>Regan, Tom, (ed.) </a:t>
            </a:r>
            <a:r>
              <a:rPr lang="en-US" sz="1600" i="1" dirty="0" smtClean="0"/>
              <a:t> Just Business, New Introductory Essays in Business Ethics</a:t>
            </a:r>
            <a:r>
              <a:rPr lang="en-US" sz="1600" dirty="0" smtClean="0"/>
              <a:t>, New York, Random </a:t>
            </a:r>
            <a:r>
              <a:rPr lang="el-GR" sz="1600" dirty="0" smtClean="0"/>
              <a:t> </a:t>
            </a:r>
            <a:r>
              <a:rPr lang="en-US" sz="1600" dirty="0" smtClean="0"/>
              <a:t> House, 1984.</a:t>
            </a:r>
            <a:endParaRPr lang="el-GR" sz="1600" dirty="0" smtClean="0"/>
          </a:p>
          <a:p>
            <a:pPr hangingPunct="0">
              <a:buNone/>
            </a:pPr>
            <a:r>
              <a:rPr lang="en-US" sz="1600" dirty="0" smtClean="0"/>
              <a:t>  </a:t>
            </a:r>
            <a:endParaRPr lang="el-GR" sz="1600" dirty="0" smtClean="0"/>
          </a:p>
          <a:p>
            <a:pPr hangingPunct="0"/>
            <a:r>
              <a:rPr lang="en-US" sz="1600" dirty="0" smtClean="0"/>
              <a:t>Singer, Peter, (ed.),  </a:t>
            </a:r>
            <a:r>
              <a:rPr lang="en-US" sz="1600" i="1" dirty="0" smtClean="0"/>
              <a:t>Applied Ethics</a:t>
            </a:r>
            <a:r>
              <a:rPr lang="en-US" sz="1600" dirty="0" smtClean="0"/>
              <a:t>, Oxford: OUP (Oxford Readings in Philosophy), 1987.</a:t>
            </a:r>
            <a:endParaRPr lang="el-GR" sz="1600" dirty="0" smtClean="0"/>
          </a:p>
          <a:p>
            <a:pPr hangingPunct="0">
              <a:buNone/>
            </a:pPr>
            <a:r>
              <a:rPr lang="en-US" sz="1600" dirty="0" smtClean="0"/>
              <a:t> </a:t>
            </a:r>
            <a:endParaRPr lang="el-GR" sz="1600" dirty="0" smtClean="0"/>
          </a:p>
          <a:p>
            <a:pPr hangingPunct="0"/>
            <a:r>
              <a:rPr lang="en-US" sz="1600" dirty="0" smtClean="0"/>
              <a:t>----------------------,   </a:t>
            </a:r>
            <a:r>
              <a:rPr lang="en-US" sz="1600" i="1" dirty="0" smtClean="0"/>
              <a:t>A Companion to Ethics</a:t>
            </a:r>
            <a:r>
              <a:rPr lang="en-US" sz="1600" dirty="0" smtClean="0"/>
              <a:t>, Oxford: Blackwell, 1991.</a:t>
            </a:r>
            <a:endParaRPr lang="el-GR" sz="1600" dirty="0" smtClean="0"/>
          </a:p>
          <a:p>
            <a:pPr hangingPunct="0">
              <a:buNone/>
            </a:pPr>
            <a:r>
              <a:rPr lang="en-US" sz="1600" dirty="0" smtClean="0"/>
              <a:t> </a:t>
            </a:r>
            <a:endParaRPr lang="el-GR" sz="1600" dirty="0" smtClean="0"/>
          </a:p>
          <a:p>
            <a:pPr hangingPunct="0"/>
            <a:r>
              <a:rPr lang="en-US" sz="1600" dirty="0" err="1" smtClean="0"/>
              <a:t>Tooley</a:t>
            </a:r>
            <a:r>
              <a:rPr lang="en-US" sz="1600" dirty="0" smtClean="0"/>
              <a:t>, Michael, </a:t>
            </a:r>
            <a:r>
              <a:rPr lang="en-US" sz="1600" i="1" dirty="0" smtClean="0"/>
              <a:t>Abortion and Infanticide</a:t>
            </a:r>
            <a:r>
              <a:rPr lang="en-US" sz="1600" dirty="0" smtClean="0"/>
              <a:t>, Oxford: Clarendon Press, 1985.</a:t>
            </a:r>
            <a:endParaRPr lang="el-GR" sz="1600" dirty="0" smtClean="0"/>
          </a:p>
          <a:p>
            <a:pPr hangingPunct="0">
              <a:buNone/>
            </a:pPr>
            <a:r>
              <a:rPr lang="en-US" sz="1600" dirty="0" smtClean="0"/>
              <a:t> </a:t>
            </a:r>
            <a:endParaRPr lang="el-GR" sz="1600" dirty="0" smtClean="0"/>
          </a:p>
          <a:p>
            <a:pPr hangingPunct="0"/>
            <a:r>
              <a:rPr lang="en-US" sz="1600" dirty="0" smtClean="0"/>
              <a:t>Vardy, Peter &amp; </a:t>
            </a:r>
            <a:r>
              <a:rPr lang="en-US" sz="1600" dirty="0" err="1" smtClean="0"/>
              <a:t>Grosch</a:t>
            </a:r>
            <a:r>
              <a:rPr lang="en-US" sz="1600" dirty="0" smtClean="0"/>
              <a:t> Paul,  </a:t>
            </a:r>
            <a:r>
              <a:rPr lang="el-GR" sz="1600" i="1" dirty="0" smtClean="0"/>
              <a:t>Το αίνιγμα της ηθικής</a:t>
            </a:r>
            <a:r>
              <a:rPr lang="en-US" sz="1600" dirty="0" smtClean="0"/>
              <a:t>, </a:t>
            </a:r>
            <a:r>
              <a:rPr lang="el-GR" sz="1600" dirty="0" err="1" smtClean="0"/>
              <a:t>μτφρ</a:t>
            </a:r>
            <a:r>
              <a:rPr lang="en-US" sz="1600" dirty="0" smtClean="0"/>
              <a:t>. </a:t>
            </a:r>
            <a:r>
              <a:rPr lang="el-GR" sz="1600" dirty="0" smtClean="0"/>
              <a:t>Θ. Δρίτσας, Αθήνα: </a:t>
            </a:r>
            <a:r>
              <a:rPr lang="en-US" sz="1600" dirty="0" smtClean="0"/>
              <a:t>E</a:t>
            </a:r>
            <a:r>
              <a:rPr lang="el-GR" sz="1600" dirty="0" err="1" smtClean="0"/>
              <a:t>κδόσεις</a:t>
            </a:r>
            <a:r>
              <a:rPr lang="el-GR" sz="1600" dirty="0" smtClean="0"/>
              <a:t> </a:t>
            </a:r>
            <a:r>
              <a:rPr lang="el-GR" sz="1600" dirty="0" err="1" smtClean="0"/>
              <a:t>Αρσενίδη</a:t>
            </a:r>
            <a:r>
              <a:rPr lang="el-GR" sz="1600" dirty="0" smtClean="0"/>
              <a:t>, 2013.</a:t>
            </a:r>
          </a:p>
          <a:p>
            <a:pPr hangingPunct="0">
              <a:buNone/>
            </a:pPr>
            <a:r>
              <a:rPr lang="el-GR" sz="1600" dirty="0" smtClean="0"/>
              <a:t> </a:t>
            </a:r>
          </a:p>
          <a:p>
            <a:pPr hangingPunct="0"/>
            <a:r>
              <a:rPr lang="en-US" sz="1600" dirty="0" smtClean="0"/>
              <a:t>Warnock, Mary, </a:t>
            </a:r>
            <a:r>
              <a:rPr lang="en-US" sz="1600" i="1" dirty="0" smtClean="0"/>
              <a:t>The Uses of  Philosophy</a:t>
            </a:r>
            <a:r>
              <a:rPr lang="en-US" sz="1600" dirty="0" smtClean="0"/>
              <a:t>, Oxford: Blackwell, 1992.</a:t>
            </a:r>
            <a:endParaRPr lang="el-GR" sz="1600" dirty="0" smtClean="0"/>
          </a:p>
          <a:p>
            <a:pPr hangingPunct="0">
              <a:buNone/>
            </a:pPr>
            <a:r>
              <a:rPr lang="en-US" sz="1600" dirty="0" smtClean="0"/>
              <a:t> </a:t>
            </a:r>
            <a:endParaRPr lang="el-GR" sz="1600" dirty="0" smtClean="0"/>
          </a:p>
          <a:p>
            <a:r>
              <a:rPr lang="en-US" sz="1600" dirty="0" smtClean="0"/>
              <a:t>Winkler, Earl, Coombs, Jerrold, (eds.)</a:t>
            </a:r>
            <a:r>
              <a:rPr lang="el-GR" sz="1600" dirty="0" smtClean="0"/>
              <a:t>,</a:t>
            </a:r>
            <a:r>
              <a:rPr lang="en-US" sz="1600" dirty="0" smtClean="0"/>
              <a:t> </a:t>
            </a:r>
            <a:r>
              <a:rPr lang="en-US" sz="1600" i="1" dirty="0" smtClean="0"/>
              <a:t>Applied Ethics: A Reader</a:t>
            </a:r>
            <a:r>
              <a:rPr lang="en-US" sz="1600" dirty="0" smtClean="0"/>
              <a:t>, Oxford: Blackwell, 1993</a:t>
            </a:r>
            <a:r>
              <a:rPr lang="el-GR" sz="1600" dirty="0" smtClean="0"/>
              <a:t>.</a:t>
            </a:r>
            <a:endParaRPr lang="el-GR" sz="1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pPr>
              <a:buNone/>
            </a:pPr>
            <a:endParaRPr lang="el-GR" dirty="0" smtClean="0"/>
          </a:p>
          <a:p>
            <a:pPr>
              <a:buNone/>
            </a:pPr>
            <a:endParaRPr lang="el-GR" dirty="0" smtClean="0"/>
          </a:p>
          <a:p>
            <a:pPr>
              <a:buNone/>
            </a:pPr>
            <a:r>
              <a:rPr lang="el-GR" b="1" dirty="0" smtClean="0"/>
              <a:t>ΕΥΧΑΡΙΣΤΩ ΠΟΎ ΓΙΑ ΤΗΝ ΠΡΟΣΟΧΗ ΣΑΣ!!!!!</a:t>
            </a:r>
          </a:p>
          <a:p>
            <a:pPr>
              <a:buNone/>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ΠΡΟΤΕΙΝΟΜΕΝΗ ΜΕΘΟΔΟΣ ΛΗΨΗΣ ΗΘΙΚΑ ΣΗΜΑΝΤΙΚΩΝ ΑΠΟΦΑΣΕΩΝ</a:t>
            </a:r>
            <a:endParaRPr lang="el-GR" b="1" dirty="0"/>
          </a:p>
        </p:txBody>
      </p:sp>
      <p:sp>
        <p:nvSpPr>
          <p:cNvPr id="3" name="Content Placeholder 2"/>
          <p:cNvSpPr>
            <a:spLocks noGrp="1"/>
          </p:cNvSpPr>
          <p:nvPr>
            <p:ph idx="1"/>
          </p:nvPr>
        </p:nvSpPr>
        <p:spPr/>
        <p:txBody>
          <a:bodyPr>
            <a:normAutofit fontScale="62500" lnSpcReduction="20000"/>
          </a:bodyPr>
          <a:lstStyle/>
          <a:p>
            <a:pPr hangingPunct="0">
              <a:buNone/>
            </a:pPr>
            <a:r>
              <a:rPr lang="el-GR" dirty="0" smtClean="0"/>
              <a:t>      1) "</a:t>
            </a:r>
            <a:r>
              <a:rPr lang="el-GR" dirty="0" err="1" smtClean="0"/>
              <a:t>Εχω</a:t>
            </a:r>
            <a:r>
              <a:rPr lang="el-GR" dirty="0" smtClean="0"/>
              <a:t> υπόψη μου όλα τα πραγματικά στοιχεία της περίπτωσης που με απασχολεί;" </a:t>
            </a:r>
          </a:p>
          <a:p>
            <a:pPr hangingPunct="0">
              <a:buNone/>
            </a:pPr>
            <a:r>
              <a:rPr lang="el-GR" dirty="0" smtClean="0"/>
              <a:t>       2) "Βρίσκομαι στην κατάλληλη συναισθηματική και διανοητική κατάσταση, ώστε να μειώνεται  ο κίνδυνος τήρησης μεροληπτικής στάσης;"</a:t>
            </a:r>
          </a:p>
          <a:p>
            <a:pPr hangingPunct="0">
              <a:buNone/>
            </a:pPr>
            <a:r>
              <a:rPr lang="el-GR" dirty="0" smtClean="0"/>
              <a:t>      3) "Ποιές είναι οι εφικτές εναλλακτικές λύσεις που διαθέτω"</a:t>
            </a:r>
          </a:p>
          <a:p>
            <a:pPr hangingPunct="0">
              <a:buNone/>
            </a:pPr>
            <a:r>
              <a:rPr lang="el-GR" dirty="0" smtClean="0"/>
              <a:t>      4) "Ποιοί είναι οι ηθικοί λόγοι που με οδηγούν στην απόφασή μου; </a:t>
            </a:r>
            <a:r>
              <a:rPr lang="en-US" dirty="0" smtClean="0"/>
              <a:t>E</a:t>
            </a:r>
            <a:r>
              <a:rPr lang="el-GR" dirty="0" err="1" smtClean="0"/>
              <a:t>ίμαι</a:t>
            </a:r>
            <a:r>
              <a:rPr lang="el-GR" dirty="0" smtClean="0"/>
              <a:t> βέβαιος ότι οι λόγοι που επικαλούμαι δεν υποκρύπτουν ιδιωφελείς επιδιώξεις;" </a:t>
            </a:r>
          </a:p>
          <a:p>
            <a:pPr hangingPunct="0">
              <a:buNone/>
            </a:pPr>
            <a:r>
              <a:rPr lang="el-GR" dirty="0" smtClean="0"/>
              <a:t>       5) "</a:t>
            </a:r>
            <a:r>
              <a:rPr lang="en-US" dirty="0" smtClean="0"/>
              <a:t>M</a:t>
            </a:r>
            <a:r>
              <a:rPr lang="el-GR" dirty="0" err="1" smtClean="0"/>
              <a:t>πορώ</a:t>
            </a:r>
            <a:r>
              <a:rPr lang="el-GR" dirty="0" smtClean="0"/>
              <a:t> να παράσχω μια δικαιολόγηση της απόφασής μου η οποία θα ήταν αποδεκτή από τους άλλους και ιδιαίτερα από εκείνους που επηρεάζονται από αυτή;"</a:t>
            </a:r>
          </a:p>
          <a:p>
            <a:pPr hangingPunct="0">
              <a:buNone/>
            </a:pPr>
            <a:r>
              <a:rPr lang="el-GR" dirty="0" smtClean="0"/>
              <a:t>      ( Μέθοδος που προτείνεται από τον Φιλήμονα </a:t>
            </a:r>
            <a:r>
              <a:rPr lang="el-GR" dirty="0" err="1" smtClean="0"/>
              <a:t>Παιονίδη</a:t>
            </a:r>
            <a:r>
              <a:rPr lang="el-GR" dirty="0" smtClean="0"/>
              <a:t> στο </a:t>
            </a:r>
            <a:r>
              <a:rPr lang="en-US" dirty="0" smtClean="0"/>
              <a:t>James </a:t>
            </a:r>
            <a:r>
              <a:rPr lang="en-US" dirty="0" err="1" smtClean="0"/>
              <a:t>Rachels</a:t>
            </a:r>
            <a:r>
              <a:rPr lang="el-GR" dirty="0" smtClean="0"/>
              <a:t>, </a:t>
            </a:r>
            <a:r>
              <a:rPr lang="el-GR" i="1" dirty="0" smtClean="0"/>
              <a:t>Στοιχεία ηθικής φιλοσοφίας</a:t>
            </a:r>
            <a:r>
              <a:rPr lang="el-GR" dirty="0" smtClean="0"/>
              <a:t>, </a:t>
            </a:r>
            <a:r>
              <a:rPr lang="el-GR" dirty="0" err="1" smtClean="0"/>
              <a:t>μτφρ</a:t>
            </a:r>
            <a:r>
              <a:rPr lang="el-GR" dirty="0" smtClean="0"/>
              <a:t>. Ξ. </a:t>
            </a:r>
            <a:r>
              <a:rPr lang="el-GR" dirty="0" err="1" smtClean="0"/>
              <a:t>Μπαματζιόγλου</a:t>
            </a:r>
            <a:r>
              <a:rPr lang="el-GR" dirty="0" smtClean="0"/>
              <a:t>, </a:t>
            </a:r>
            <a:r>
              <a:rPr lang="el-GR" dirty="0" err="1" smtClean="0"/>
              <a:t>επιμ</a:t>
            </a:r>
            <a:r>
              <a:rPr lang="el-GR" dirty="0" smtClean="0"/>
              <a:t>. Φ. </a:t>
            </a:r>
            <a:r>
              <a:rPr lang="el-GR" dirty="0" err="1" smtClean="0"/>
              <a:t>Παιονίδης</a:t>
            </a:r>
            <a:r>
              <a:rPr lang="el-GR" dirty="0" smtClean="0"/>
              <a:t>, Αθήνα, Εκδόσεις Οκτώ, 2012, επίμετρο του επιμελητή)</a:t>
            </a:r>
          </a:p>
          <a:p>
            <a:pPr hangingPunct="0">
              <a:buNone/>
            </a:pPr>
            <a:r>
              <a:rPr lang="el-GR" dirty="0" smtClean="0"/>
              <a:t>        </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14290"/>
            <a:ext cx="8229600" cy="1143000"/>
          </a:xfrm>
        </p:spPr>
        <p:txBody>
          <a:bodyPr>
            <a:noAutofit/>
          </a:bodyPr>
          <a:lstStyle/>
          <a:p>
            <a:r>
              <a:rPr lang="el-GR" sz="3600" b="1" dirty="0" smtClean="0"/>
              <a:t>ΠΡΟΤΕΙΝΟΜΕΝΗ ΠΡΟΣΕΓΓΙΣΗ ΓΙΑ ΤΗΝ ΑΝΑΛΥΣΗ ΖΗΤΗΜΑΤΩΝ ΕΦΑΡΜΟΣΜΕΝΗΣ ΗΘΙΚΗΣ</a:t>
            </a:r>
            <a:endParaRPr lang="el-GR" sz="3600" b="1" dirty="0"/>
          </a:p>
        </p:txBody>
      </p:sp>
      <p:sp>
        <p:nvSpPr>
          <p:cNvPr id="3" name="Content Placeholder 2"/>
          <p:cNvSpPr>
            <a:spLocks noGrp="1"/>
          </p:cNvSpPr>
          <p:nvPr>
            <p:ph idx="1"/>
          </p:nvPr>
        </p:nvSpPr>
        <p:spPr/>
        <p:txBody>
          <a:bodyPr>
            <a:normAutofit fontScale="70000" lnSpcReduction="20000"/>
          </a:bodyPr>
          <a:lstStyle/>
          <a:p>
            <a:pPr hangingPunct="0">
              <a:buNone/>
            </a:pPr>
            <a:r>
              <a:rPr lang="el-GR" dirty="0" smtClean="0"/>
              <a:t>     α) Ορισμοί - αρχική εννοιολογική διερεύνηση για την κατανόηση του προβλήματος </a:t>
            </a:r>
          </a:p>
          <a:p>
            <a:pPr hangingPunct="0">
              <a:buNone/>
            </a:pPr>
            <a:r>
              <a:rPr lang="el-GR" dirty="0" smtClean="0"/>
              <a:t>     β) Αναγκαία εξέταση - γεγονότων/ δεδομένων</a:t>
            </a:r>
          </a:p>
          <a:p>
            <a:pPr hangingPunct="0">
              <a:buNone/>
            </a:pPr>
            <a:r>
              <a:rPr lang="el-GR" dirty="0" smtClean="0"/>
              <a:t>     γ) Διάκριση επιπέδων - θεωρήσεων από διάφορες    </a:t>
            </a:r>
          </a:p>
          <a:p>
            <a:pPr hangingPunct="0">
              <a:buNone/>
            </a:pPr>
            <a:r>
              <a:rPr lang="el-GR" dirty="0" smtClean="0"/>
              <a:t>      κανονιστικές «σκοπιές» (θρησκευτική, νομική, πολιτική, οικονομική, αισθητική κ.λπ.) </a:t>
            </a:r>
          </a:p>
          <a:p>
            <a:pPr hangingPunct="0">
              <a:buNone/>
            </a:pPr>
            <a:r>
              <a:rPr lang="el-GR" dirty="0" smtClean="0"/>
              <a:t>     δ) Διάκριση μεταξύ «συντηρητικών» και «φιλελεύθερων» θέσεων</a:t>
            </a:r>
          </a:p>
          <a:p>
            <a:pPr hangingPunct="0">
              <a:buNone/>
            </a:pPr>
            <a:r>
              <a:rPr lang="el-GR" dirty="0" smtClean="0"/>
              <a:t>     ε) Εξέταση διλημμάτων και προσπάθεια εφαρμογής κανονιστικών θεωριών και αρχών (επίκληση βοηθητικών «ενδιαμέσων»,  ειδικών</a:t>
            </a:r>
          </a:p>
          <a:p>
            <a:pPr hangingPunct="0">
              <a:buNone/>
            </a:pPr>
            <a:r>
              <a:rPr lang="el-GR" dirty="0" smtClean="0"/>
              <a:t>     αρχών και διατύπωση κανόνων)  </a:t>
            </a:r>
          </a:p>
          <a:p>
            <a:pPr hangingPunct="0">
              <a:buNone/>
            </a:pPr>
            <a:r>
              <a:rPr lang="el-GR" dirty="0" smtClean="0"/>
              <a:t>     στ) Ανίχνευση βασικών προκειμένων των αντιτιθέμενων </a:t>
            </a:r>
          </a:p>
          <a:p>
            <a:pPr hangingPunct="0">
              <a:buNone/>
            </a:pPr>
            <a:r>
              <a:rPr lang="el-GR" dirty="0" smtClean="0"/>
              <a:t>     επιχειρημάτων- επεξεργασία και έλεγχος επιχειρημάτων - συναγωγή συμπερασμάτων)                                                                 </a:t>
            </a:r>
          </a:p>
          <a:p>
            <a:pPr hangingPunct="0">
              <a:buNone/>
            </a:pPr>
            <a:r>
              <a:rPr lang="el-GR" dirty="0" smtClean="0"/>
              <a:t>                                                                              (Στέλιος Βιρβιδάκης)</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ΒΟΗΘΗΤΙΚΕΣ ΕΝΝΟΙΕΣ ΚΑΙ ΑΡΧΕΣ </a:t>
            </a:r>
            <a:endParaRPr lang="el-GR" b="1" dirty="0"/>
          </a:p>
        </p:txBody>
      </p:sp>
      <p:sp>
        <p:nvSpPr>
          <p:cNvPr id="3" name="Content Placeholder 2"/>
          <p:cNvSpPr>
            <a:spLocks noGrp="1"/>
          </p:cNvSpPr>
          <p:nvPr>
            <p:ph idx="1"/>
          </p:nvPr>
        </p:nvSpPr>
        <p:spPr/>
        <p:txBody>
          <a:bodyPr>
            <a:normAutofit fontScale="92500" lnSpcReduction="10000"/>
          </a:bodyPr>
          <a:lstStyle/>
          <a:p>
            <a:r>
              <a:rPr lang="el-GR" dirty="0" smtClean="0"/>
              <a:t>Διάκριση μεταξύ </a:t>
            </a:r>
            <a:r>
              <a:rPr lang="el-GR" i="1" dirty="0" smtClean="0"/>
              <a:t>πράξεων</a:t>
            </a:r>
            <a:r>
              <a:rPr lang="el-GR" dirty="0" smtClean="0"/>
              <a:t> και </a:t>
            </a:r>
            <a:r>
              <a:rPr lang="el-GR" i="1" dirty="0" smtClean="0"/>
              <a:t>παραλείψεων</a:t>
            </a:r>
            <a:r>
              <a:rPr lang="en-US" i="1" dirty="0" smtClean="0"/>
              <a:t> </a:t>
            </a:r>
            <a:r>
              <a:rPr lang="en-US" dirty="0" smtClean="0"/>
              <a:t>(acts and omissions)</a:t>
            </a:r>
            <a:endParaRPr lang="el-GR" dirty="0" smtClean="0"/>
          </a:p>
          <a:p>
            <a:r>
              <a:rPr lang="el-GR" dirty="0" smtClean="0"/>
              <a:t>Αρχή </a:t>
            </a:r>
            <a:r>
              <a:rPr lang="el-GR" i="1" dirty="0" smtClean="0"/>
              <a:t>διπλού αποτελέσματος</a:t>
            </a:r>
            <a:r>
              <a:rPr lang="en-US" i="1" dirty="0" smtClean="0"/>
              <a:t> </a:t>
            </a:r>
            <a:r>
              <a:rPr lang="en-US" dirty="0" smtClean="0"/>
              <a:t>(double effect)</a:t>
            </a:r>
            <a:endParaRPr lang="el-GR" dirty="0" smtClean="0"/>
          </a:p>
          <a:p>
            <a:r>
              <a:rPr lang="el-GR" dirty="0" smtClean="0"/>
              <a:t>Επιχειρήματα </a:t>
            </a:r>
            <a:r>
              <a:rPr lang="el-GR" i="1" dirty="0" smtClean="0"/>
              <a:t>ολισθηρότητας</a:t>
            </a:r>
            <a:r>
              <a:rPr lang="el-GR" dirty="0" smtClean="0"/>
              <a:t>/ολισθηρής πλαγιάς </a:t>
            </a:r>
            <a:r>
              <a:rPr lang="en-US" dirty="0" smtClean="0"/>
              <a:t>/</a:t>
            </a:r>
            <a:r>
              <a:rPr lang="el-GR" dirty="0" smtClean="0"/>
              <a:t>«</a:t>
            </a:r>
            <a:r>
              <a:rPr lang="el-GR" dirty="0" err="1" smtClean="0"/>
              <a:t>γλυστερής</a:t>
            </a:r>
            <a:r>
              <a:rPr lang="el-GR" dirty="0" smtClean="0"/>
              <a:t> κατηφόρας»</a:t>
            </a:r>
            <a:r>
              <a:rPr lang="en-US" dirty="0" smtClean="0"/>
              <a:t>(slippery slope)</a:t>
            </a:r>
            <a:endParaRPr lang="el-GR" dirty="0" smtClean="0"/>
          </a:p>
          <a:p>
            <a:r>
              <a:rPr lang="el-GR" i="1" dirty="0" smtClean="0"/>
              <a:t>Πατερναλισμός</a:t>
            </a:r>
          </a:p>
          <a:p>
            <a:r>
              <a:rPr lang="el-GR" i="1" dirty="0" smtClean="0"/>
              <a:t>Πληροφορημένη συναίνεση </a:t>
            </a:r>
            <a:r>
              <a:rPr lang="el-GR" dirty="0" smtClean="0"/>
              <a:t>/Συναίνεση μετά από πληροφόρηση (</a:t>
            </a:r>
            <a:r>
              <a:rPr lang="en-US" dirty="0" smtClean="0"/>
              <a:t>informed consent)</a:t>
            </a:r>
            <a:endParaRPr lang="el-GR" dirty="0" smtClean="0"/>
          </a:p>
          <a:p>
            <a:r>
              <a:rPr lang="el-GR" dirty="0" smtClean="0"/>
              <a:t>Αρχή της </a:t>
            </a:r>
            <a:r>
              <a:rPr lang="el-GR" i="1" dirty="0" smtClean="0"/>
              <a:t>αναλογικότητας</a:t>
            </a:r>
            <a:r>
              <a:rPr lang="en-US" i="1" dirty="0" smtClean="0"/>
              <a:t> </a:t>
            </a:r>
            <a:r>
              <a:rPr lang="en-US" dirty="0" smtClean="0"/>
              <a:t>(proportionality)</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ΔΙΑΚΡΙΣΗ ΜΕΤΑΞΥ ΠΡΑΞΕΩΝ ΚΑΙ ΠΑΡΑΛΕΙΨΕΩΝ</a:t>
            </a:r>
            <a:endParaRPr lang="el-GR" b="1" dirty="0"/>
          </a:p>
        </p:txBody>
      </p:sp>
      <p:sp>
        <p:nvSpPr>
          <p:cNvPr id="3" name="Content Placeholder 2"/>
          <p:cNvSpPr>
            <a:spLocks noGrp="1"/>
          </p:cNvSpPr>
          <p:nvPr>
            <p:ph idx="1"/>
          </p:nvPr>
        </p:nvSpPr>
        <p:spPr/>
        <p:txBody>
          <a:bodyPr/>
          <a:lstStyle/>
          <a:p>
            <a:r>
              <a:rPr lang="en-US" dirty="0" smtClean="0"/>
              <a:t>H</a:t>
            </a:r>
            <a:r>
              <a:rPr lang="el-GR" dirty="0" err="1" smtClean="0"/>
              <a:t>θική</a:t>
            </a:r>
            <a:r>
              <a:rPr lang="el-GR" dirty="0" smtClean="0"/>
              <a:t> διαφορά μεταξύ του να κάνεις ή να </a:t>
            </a:r>
            <a:r>
              <a:rPr lang="el-GR" i="1" dirty="0" smtClean="0"/>
              <a:t>μην </a:t>
            </a:r>
            <a:r>
              <a:rPr lang="el-GR" dirty="0" smtClean="0"/>
              <a:t>κάνεις κάτι με το ίδιο αποτέλεσμα – εννοιολογικές δυσκολίες – αντιρρήσεις για τη σημασία της διάκρισης</a:t>
            </a:r>
          </a:p>
          <a:p>
            <a:r>
              <a:rPr lang="el-GR" dirty="0" smtClean="0"/>
              <a:t>Φιλοσοφικό ενδιαφέρον – χρησιμότητα και  πεδία εφαρμογής</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ΑΡΧΗ ΤΟΥ ΔΙΠΛΟΥ ΑΠΟΤΕΛΕΣΜΑΤΟΣ</a:t>
            </a:r>
            <a:endParaRPr lang="el-GR" b="1" dirty="0"/>
          </a:p>
        </p:txBody>
      </p:sp>
      <p:sp>
        <p:nvSpPr>
          <p:cNvPr id="3" name="Content Placeholder 2"/>
          <p:cNvSpPr>
            <a:spLocks noGrp="1"/>
          </p:cNvSpPr>
          <p:nvPr>
            <p:ph idx="1"/>
          </p:nvPr>
        </p:nvSpPr>
        <p:spPr/>
        <p:txBody>
          <a:bodyPr>
            <a:normAutofit fontScale="62500" lnSpcReduction="20000"/>
          </a:bodyPr>
          <a:lstStyle/>
          <a:p>
            <a:r>
              <a:rPr lang="el-GR" dirty="0" smtClean="0"/>
              <a:t>Σε κάθε περίπτωση πράξης με την οποία επιδιώκεται ένα καλό αποτέλεσμα α, αλλά ταυτόχρονα προκαλείται </a:t>
            </a:r>
            <a:r>
              <a:rPr lang="el-GR" i="1" dirty="0" smtClean="0"/>
              <a:t>και</a:t>
            </a:r>
            <a:r>
              <a:rPr lang="el-GR" dirty="0" smtClean="0"/>
              <a:t> κάποιο κακό και ηθικά μεμπτό αποτέλεσμα β, η πράξη είναι ηθικά επιτρεπτή εάν και μόνον εάν πληρούνται οι εξής όροι</a:t>
            </a:r>
            <a:r>
              <a:rPr lang="en-US" dirty="0" smtClean="0"/>
              <a:t>:</a:t>
            </a:r>
            <a:endParaRPr lang="el-GR" dirty="0" smtClean="0"/>
          </a:p>
          <a:p>
            <a:pPr>
              <a:buNone/>
            </a:pPr>
            <a:endParaRPr lang="el-GR" dirty="0" smtClean="0"/>
          </a:p>
          <a:p>
            <a:pPr>
              <a:buNone/>
            </a:pPr>
            <a:r>
              <a:rPr lang="el-GR" dirty="0" smtClean="0"/>
              <a:t>   1) Η ίδια η πράξη είναι ως προς τη φύση της καλή ή ηθικά ουδέτερη</a:t>
            </a:r>
            <a:endParaRPr lang="en-US" dirty="0" smtClean="0"/>
          </a:p>
          <a:p>
            <a:pPr>
              <a:buNone/>
            </a:pPr>
            <a:r>
              <a:rPr lang="en-US" dirty="0" smtClean="0"/>
              <a:t>   </a:t>
            </a:r>
            <a:r>
              <a:rPr lang="el-GR" dirty="0" smtClean="0"/>
              <a:t>2) Η πρόθεση του δρώντος είναι να επιτευχθεί το α και όχι το παρεπόμενο αποτέλεσμα β</a:t>
            </a:r>
          </a:p>
          <a:p>
            <a:pPr>
              <a:buNone/>
            </a:pPr>
            <a:r>
              <a:rPr lang="el-GR" dirty="0" smtClean="0"/>
              <a:t>   3) το β δεν αποτελεί το μέσο για την επίτευξη του α / το α δεν είναι καθαυτό αποτέλεσμα του β </a:t>
            </a:r>
          </a:p>
          <a:p>
            <a:pPr>
              <a:buNone/>
            </a:pPr>
            <a:r>
              <a:rPr lang="el-GR" dirty="0" smtClean="0"/>
              <a:t>   4) το β δεν είναι δυσανάλογο προς το α</a:t>
            </a:r>
          </a:p>
          <a:p>
            <a:pPr>
              <a:buNone/>
            </a:pPr>
            <a:endParaRPr lang="el-GR" dirty="0" smtClean="0"/>
          </a:p>
          <a:p>
            <a:r>
              <a:rPr lang="el-GR" dirty="0" smtClean="0"/>
              <a:t>Φιλοσοφικό ενδιαφέρον – χρησιμότητα και  πεδία εφαρμογής</a:t>
            </a:r>
          </a:p>
          <a:p>
            <a:pPr>
              <a:buNone/>
            </a:pPr>
            <a:r>
              <a:rPr lang="el-GR" dirty="0" smtClean="0"/>
              <a:t>   </a:t>
            </a:r>
          </a:p>
          <a:p>
            <a:pPr>
              <a:buNone/>
            </a:pPr>
            <a:r>
              <a:rPr lang="el-GR" dirty="0" smtClean="0"/>
              <a:t>   </a:t>
            </a:r>
          </a:p>
          <a:p>
            <a:pPr>
              <a:buNone/>
            </a:pP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ΕΠΙΧΕΙΡΗΜΑ  ΟΛΙΣΘΗΡΟΤΗΤΑΣ</a:t>
            </a:r>
            <a:endParaRPr lang="el-GR" b="1" dirty="0"/>
          </a:p>
        </p:txBody>
      </p:sp>
      <p:sp>
        <p:nvSpPr>
          <p:cNvPr id="3" name="Content Placeholder 2"/>
          <p:cNvSpPr>
            <a:spLocks noGrp="1"/>
          </p:cNvSpPr>
          <p:nvPr>
            <p:ph idx="1"/>
          </p:nvPr>
        </p:nvSpPr>
        <p:spPr/>
        <p:txBody>
          <a:bodyPr/>
          <a:lstStyle/>
          <a:p>
            <a:r>
              <a:rPr lang="en-US" dirty="0" smtClean="0"/>
              <a:t>O</a:t>
            </a:r>
            <a:r>
              <a:rPr lang="el-GR" dirty="0" err="1" smtClean="0"/>
              <a:t>ταν</a:t>
            </a:r>
            <a:r>
              <a:rPr lang="el-GR" dirty="0" smtClean="0"/>
              <a:t> ένα είδος πράξης χ που έχει ηθικά αποδεκτά αποτελέσματα δεν μπορεί  εύκολα να διακριθεί από ένα άλλο είδος πράξης ψ που έχει ηθικά μεμπτά αποτελέσματα , και έτσι κανείς μεταβαίνει εύκολα από την χ στην ψ,  πρέπει να αποφεύγεται και η χ.  </a:t>
            </a:r>
          </a:p>
          <a:p>
            <a:r>
              <a:rPr lang="el-GR" dirty="0" smtClean="0"/>
              <a:t>Φιλοσοφικό ενδιαφέρον – χρησιμότητα και  πεδία εφαρμογής</a:t>
            </a:r>
          </a:p>
          <a:p>
            <a:endParaRPr lang="el-GR"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b="1" dirty="0" smtClean="0"/>
              <a:t>ΠΑΤΕΡΝΑΛΙΣΜΟΣ,  ΣΥΝΑΙΝΕΣΗ ΜΕΤΑ ΑΠΟ ΠΛΗΡΟΦΟΡΗΣΗ, ΑΝΑΛΟΓΙΚΟΤΗΤΑ</a:t>
            </a:r>
            <a:endParaRPr lang="el-GR" sz="3600" b="1" dirty="0"/>
          </a:p>
        </p:txBody>
      </p:sp>
      <p:sp>
        <p:nvSpPr>
          <p:cNvPr id="3" name="Content Placeholder 2"/>
          <p:cNvSpPr>
            <a:spLocks noGrp="1"/>
          </p:cNvSpPr>
          <p:nvPr>
            <p:ph idx="1"/>
          </p:nvPr>
        </p:nvSpPr>
        <p:spPr/>
        <p:txBody>
          <a:bodyPr>
            <a:normAutofit fontScale="85000" lnSpcReduction="10000"/>
          </a:bodyPr>
          <a:lstStyle/>
          <a:p>
            <a:r>
              <a:rPr lang="el-GR" dirty="0" smtClean="0"/>
              <a:t>Η παρέμβαση στη ζωή ενός δρώντος υποκειμένου ακόμη και παρά τη θέλησή του </a:t>
            </a:r>
            <a:r>
              <a:rPr lang="el-GR" i="1" dirty="0" smtClean="0"/>
              <a:t>για το καλό του</a:t>
            </a:r>
          </a:p>
          <a:p>
            <a:r>
              <a:rPr lang="el-GR" dirty="0" smtClean="0"/>
              <a:t>Η ελεύθερη συγκατάθεση ενός έλλογου δρώντος υποκειμένου να υποστεί κάποια παρέμβαση ενός άλλου στη ζωή του, ή και επέμβαση στο σώμα του, αφού έχει, κατά το δυνατόν, επαρκή και σαφή πληροφόρηση</a:t>
            </a:r>
          </a:p>
          <a:p>
            <a:r>
              <a:rPr lang="el-GR" dirty="0" smtClean="0"/>
              <a:t>Η σημασία της συγκριτικής στάθμισης της βαρύτητας κάποιων πράξεων ή και των συνεπειών τους </a:t>
            </a:r>
          </a:p>
          <a:p>
            <a:r>
              <a:rPr lang="el-GR" dirty="0" smtClean="0"/>
              <a:t>Φιλοσοφικό ενδιαφέρον – χρησιμότητα και πεδία εφαρμογής</a:t>
            </a: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TotalTime>
  <Words>1810</Words>
  <Application>Microsoft Office PowerPoint</Application>
  <PresentationFormat>On-screen Show (4:3)</PresentationFormat>
  <Paragraphs>164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ΣΥΓΧΡΟΝΗ ΗΘΙΚΗ ΦΙΛΟΣΟΦΙΑ ΙΙΙ: ΕΦΑΡΜΟΓΕΣ</vt:lpstr>
      <vt:lpstr>ΕΙΣΑΓΩΓΙΚΕΣ ΠΑΡΑΤΗΡΗΣΕΙΣ</vt:lpstr>
      <vt:lpstr>ΠΡΟΤΕΙΝΟΜΕΝΗ ΜΕΘΟΔΟΣ ΛΗΨΗΣ ΗΘΙΚΑ ΣΗΜΑΝΤΙΚΩΝ ΑΠΟΦΑΣΕΩΝ</vt:lpstr>
      <vt:lpstr>ΠΡΟΤΕΙΝΟΜΕΝΗ ΠΡΟΣΕΓΓΙΣΗ ΓΙΑ ΤΗΝ ΑΝΑΛΥΣΗ ΖΗΤΗΜΑΤΩΝ ΕΦΑΡΜΟΣΜΕΝΗΣ ΗΘΙΚΗΣ</vt:lpstr>
      <vt:lpstr>ΒΟΗΘΗΤΙΚΕΣ ΕΝΝΟΙΕΣ ΚΑΙ ΑΡΧΕΣ </vt:lpstr>
      <vt:lpstr>ΔΙΑΚΡΙΣΗ ΜΕΤΑΞΥ ΠΡΑΞΕΩΝ ΚΑΙ ΠΑΡΑΛΕΙΨΕΩΝ</vt:lpstr>
      <vt:lpstr>ΑΡΧΗ ΤΟΥ ΔΙΠΛΟΥ ΑΠΟΤΕΛΕΣΜΑΤΟΣ</vt:lpstr>
      <vt:lpstr>ΕΠΙΧΕΙΡΗΜΑ  ΟΛΙΣΘΗΡΟΤΗΤΑΣ</vt:lpstr>
      <vt:lpstr>ΠΑΤΕΡΝΑΛΙΣΜΟΣ,  ΣΥΝΑΙΝΕΣΗ ΜΕΤΑ ΑΠΟ ΠΛΗΡΟΦΟΡΗΣΗ, ΑΝΑΛΟΓΙΚΟΤΗΤΑ</vt:lpstr>
      <vt:lpstr>ΒΙΟΗΘΙΚΗ – ΙΑΤΡΙΚΗ ΗΘΙΚΗ</vt:lpstr>
      <vt:lpstr>ΗΘΙΚΗ ΤΩΝ ΕΠΙΧΕΙΡΗΣΕΩΝ </vt:lpstr>
      <vt:lpstr>ΠΕΡΙΒΑΛΛΟΝΤΙΚΗ ΗΘΙΚΗ</vt:lpstr>
      <vt:lpstr>ΗΘΙΚΗ ΤΟΥ ΠΟΛΕΜΟΥ</vt:lpstr>
      <vt:lpstr>ΗΘΙΚΗ ΤΩΝ ΜΜΕ</vt:lpstr>
      <vt:lpstr>ΗΘΙΚΗ ΤΟΥ ΔΙΑΔΙΚΤΥΟΥ</vt:lpstr>
      <vt:lpstr>ΗΘΙΚΗ ΑΛΛΩΝ ΕΠΑΓΓΕΛΜΑΤΩΝ – ΑΛΛΑ ΗΘΙΚΑ ΠΡΟΒΛΗΜΑΤΑ</vt:lpstr>
      <vt:lpstr>ΑΝΑΚΕΦΑΛΑΙΩΣΗ ΚΑΙ ΓΕΝΙΚΑ ΣΥΜΠΕΡΑΣΜΑΤΑ</vt:lpstr>
      <vt:lpstr>ΕΠΙΛΟΓΗ ΒΙΒΛΙΟΓΡΑΦΙΑΣ ΕΦΑΡΜΟΣΜΕΝΗΣ ΗΘΙΚΗΣ</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ΣΥΓΧΡΟΝΗ ΗΘΙΚΗ ΦΙΛΟΣΟΦΙΑ ΙΙΙ: ΕΦΑΡΜΟΓΕΣ</dc:title>
  <dc:creator>Stelios Virvidakis</dc:creator>
  <cp:lastModifiedBy>Stelios Virvidakis</cp:lastModifiedBy>
  <cp:revision>32</cp:revision>
  <dcterms:created xsi:type="dcterms:W3CDTF">2022-11-12T10:45:36Z</dcterms:created>
  <dcterms:modified xsi:type="dcterms:W3CDTF">2022-11-18T13:53:09Z</dcterms:modified>
</cp:coreProperties>
</file>