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49B1-50B9-4E95-8A08-72291A75DFF9}" type="datetimeFigureOut">
              <a:rPr lang="el-GR" smtClean="0"/>
              <a:pPr/>
              <a:t>20/11/2022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D5573-E13B-4C7A-A016-8A8194A4F39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virvid@phs.uoa.g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ΣΥΓΧΡΟΝΗ ΗΘΙΚΗ ΦΙΛΟΣΟΦΙΑ Ι</a:t>
            </a:r>
            <a:r>
              <a:rPr lang="en-US" smtClean="0"/>
              <a:t>:  ENNO</a:t>
            </a:r>
            <a:r>
              <a:rPr lang="el-GR" smtClean="0"/>
              <a:t>ΙΕΣ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Στέλιος Βιρβιδάκης</a:t>
            </a:r>
          </a:p>
          <a:p>
            <a:r>
              <a:rPr lang="en-US" dirty="0" smtClean="0">
                <a:hlinkClick r:id="rId2"/>
              </a:rPr>
              <a:t>svirvid@phs.uoa.gr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2/11/2022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ΣΥΝΤΟΜΗ ΑΝΑΔΡΟΜΗ ΣΤΗΝ ΙΣΤΟΡΙΑ ΤΗΣ ΗΘΙΚΗΣ ΦΙΛΟΣΟΦΙΑΣ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ηθική/ηθική φιλοσοφία στην ελληνική και ρωμαϊκή αρχαιότητα</a:t>
            </a:r>
          </a:p>
          <a:p>
            <a:r>
              <a:rPr lang="el-GR" dirty="0" smtClean="0"/>
              <a:t>Η ηθική «επανάσταση» του χριστιανισμού – μια νέα έννοια ισότητας</a:t>
            </a:r>
          </a:p>
          <a:p>
            <a:r>
              <a:rPr lang="el-GR" dirty="0" smtClean="0"/>
              <a:t>Η ηθική/ηθική φιλοσοφία στους Νεώτερους χρόνους – από την εποχή του Διαφωτισμού μέχρι τον 19</a:t>
            </a:r>
            <a:r>
              <a:rPr lang="el-GR" baseline="30000" dirty="0" smtClean="0"/>
              <a:t>ο</a:t>
            </a:r>
            <a:r>
              <a:rPr lang="el-GR" dirty="0" smtClean="0"/>
              <a:t> αιώνα</a:t>
            </a:r>
          </a:p>
          <a:p>
            <a:r>
              <a:rPr lang="el-GR" dirty="0" smtClean="0"/>
              <a:t>Η ηθική/ ηθική φιλοσοφία τον εικοστό αιώνα μέχρι τις μέρες μας </a:t>
            </a:r>
          </a:p>
          <a:p>
            <a:r>
              <a:rPr lang="el-GR" dirty="0" smtClean="0"/>
              <a:t>Η ηθική/ηθική φιλοσοφία σε ανατολικές πολιτισμικές παραδόσεις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ΣΥΣΤΗΜΑΤΚΗ ΘΕΩΡΗΣΗ ΤΗΣ ΠΡΟΒΛΗΜΑΤΙΚΗΣ ΤΗΣ ΗΘΙΚΗΣ ΦΙΛΟΣΟΦΙΑΣ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i="1" dirty="0" smtClean="0"/>
              <a:t>Κανονιστικές</a:t>
            </a:r>
            <a:r>
              <a:rPr lang="el-GR" dirty="0" smtClean="0"/>
              <a:t> θεωρίες και αρχές </a:t>
            </a:r>
          </a:p>
          <a:p>
            <a:pPr>
              <a:buNone/>
            </a:pPr>
            <a:r>
              <a:rPr lang="el-GR" dirty="0" smtClean="0"/>
              <a:t>    </a:t>
            </a:r>
            <a:r>
              <a:rPr lang="en-US" dirty="0" smtClean="0"/>
              <a:t>  - </a:t>
            </a:r>
            <a:r>
              <a:rPr lang="el-GR" dirty="0" smtClean="0"/>
              <a:t>Πώς μπορούμε να επιλέξουμε κάποια (ες) από αυτές</a:t>
            </a:r>
            <a:r>
              <a:rPr lang="en-US" dirty="0" smtClean="0"/>
              <a:t> – </a:t>
            </a:r>
            <a:r>
              <a:rPr lang="el-GR" dirty="0" smtClean="0"/>
              <a:t>ή κάποιο συνδυασμό/σύνθεσή τους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M</a:t>
            </a:r>
            <a:r>
              <a:rPr lang="el-GR" i="1" dirty="0" err="1" smtClean="0"/>
              <a:t>εταηθικές</a:t>
            </a:r>
            <a:r>
              <a:rPr lang="el-GR" i="1" dirty="0" smtClean="0"/>
              <a:t> </a:t>
            </a:r>
            <a:r>
              <a:rPr lang="el-GR" dirty="0" smtClean="0"/>
              <a:t>διερευνήσεις – </a:t>
            </a:r>
            <a:r>
              <a:rPr lang="el-GR" dirty="0" err="1" smtClean="0"/>
              <a:t>προσπάθεις</a:t>
            </a:r>
            <a:r>
              <a:rPr lang="el-GR" dirty="0" smtClean="0"/>
              <a:t> στήριξης / θεμελίωσης αντικειμενικότητας των ηθικών κρίσεων</a:t>
            </a:r>
            <a:endParaRPr lang="en-US" dirty="0" smtClean="0"/>
          </a:p>
          <a:p>
            <a:r>
              <a:rPr lang="el-GR" dirty="0" smtClean="0"/>
              <a:t>Πεδία </a:t>
            </a:r>
            <a:r>
              <a:rPr lang="el-GR" dirty="0" smtClean="0"/>
              <a:t>εφαρμοσμένης ηθικής (βιοηθική και ιατρική ηθική, περιβαλλοντική ηθική, ηθική των επιχειρήσεων, ηθική του πολέμου, ηθική των ΜΜΕ,  ηθική της τεχνολογίας, ηθική συγκεκριμένων επαγγελμάτων κ.λπ.)</a:t>
            </a:r>
          </a:p>
          <a:p>
            <a:r>
              <a:rPr lang="el-GR" dirty="0" smtClean="0"/>
              <a:t>Παραδείγματα ηθικών διλημμάτων και προβλημάτων (πραγματικά παραδείγματα από την καθημερινή ζωή, αλλά και φανταστικά από τη λογοτεχνία και τον κινηματογράφο</a:t>
            </a:r>
          </a:p>
          <a:p>
            <a:r>
              <a:rPr lang="el-GR" dirty="0" smtClean="0"/>
              <a:t>Μεθοδολογικά ζητήματα – αναφορά στη σύγχρονη βιβλιογραφία</a:t>
            </a:r>
          </a:p>
          <a:p>
            <a:r>
              <a:rPr lang="el-GR" dirty="0" smtClean="0"/>
              <a:t>Ερωτήματα για περαιτέρω διερεύνηση και συζήτηση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Ευχαριστώ πολύ για την προσοχή σας !!!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ΓΕΝΙΚΑ ΑΦΕΤΗΡΙΑΚΑ </a:t>
            </a:r>
            <a:r>
              <a:rPr lang="en-US" b="1" dirty="0" smtClean="0"/>
              <a:t>E</a:t>
            </a:r>
            <a:r>
              <a:rPr lang="el-GR" b="1" dirty="0" smtClean="0"/>
              <a:t>ΡΩΤΗΜΑΤΑ  </a:t>
            </a:r>
            <a:r>
              <a:rPr lang="el-GR" dirty="0" smtClean="0"/>
              <a:t>                                  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Τί </a:t>
            </a:r>
            <a:r>
              <a:rPr lang="el-GR" dirty="0" err="1" smtClean="0"/>
              <a:t>ενν</a:t>
            </a:r>
            <a:r>
              <a:rPr lang="en-US" dirty="0" smtClean="0"/>
              <a:t>o</a:t>
            </a:r>
            <a:r>
              <a:rPr lang="el-GR" dirty="0" err="1" smtClean="0"/>
              <a:t>ούμε</a:t>
            </a:r>
            <a:r>
              <a:rPr lang="el-GR" dirty="0" smtClean="0"/>
              <a:t> λέγοντας </a:t>
            </a:r>
            <a:r>
              <a:rPr lang="en-US" dirty="0" smtClean="0"/>
              <a:t>“</a:t>
            </a:r>
            <a:r>
              <a:rPr lang="el-GR" dirty="0" smtClean="0"/>
              <a:t>ηθική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T</a:t>
            </a:r>
            <a:r>
              <a:rPr lang="el-GR" dirty="0" smtClean="0"/>
              <a:t>ί σημαίνει </a:t>
            </a:r>
            <a:r>
              <a:rPr lang="el-GR" i="1" dirty="0" smtClean="0"/>
              <a:t>ηθικά</a:t>
            </a:r>
            <a:r>
              <a:rPr lang="el-GR" dirty="0" smtClean="0"/>
              <a:t> σωστό (ορθό) και</a:t>
            </a:r>
            <a:r>
              <a:rPr lang="el-GR" dirty="0"/>
              <a:t> </a:t>
            </a:r>
            <a:r>
              <a:rPr lang="el-GR" dirty="0" smtClean="0"/>
              <a:t>τί </a:t>
            </a:r>
            <a:r>
              <a:rPr lang="el-GR" i="1" dirty="0" smtClean="0"/>
              <a:t>ηθικά</a:t>
            </a:r>
            <a:r>
              <a:rPr lang="el-GR" dirty="0" smtClean="0"/>
              <a:t> εσφαλμένο</a:t>
            </a:r>
            <a:r>
              <a:rPr lang="en-US" dirty="0" smtClean="0"/>
              <a:t>;</a:t>
            </a:r>
            <a:r>
              <a:rPr lang="el-GR" dirty="0" smtClean="0"/>
              <a:t>  - </a:t>
            </a:r>
            <a:r>
              <a:rPr lang="el-GR" i="1" dirty="0" smtClean="0"/>
              <a:t>ηθικά</a:t>
            </a:r>
            <a:r>
              <a:rPr lang="el-GR" dirty="0" smtClean="0"/>
              <a:t> αδιάφορο</a:t>
            </a:r>
            <a:r>
              <a:rPr lang="en-US" dirty="0" smtClean="0"/>
              <a:t>; </a:t>
            </a:r>
            <a:endParaRPr lang="el-GR" dirty="0" smtClean="0"/>
          </a:p>
          <a:p>
            <a:r>
              <a:rPr lang="el-GR" dirty="0" smtClean="0"/>
              <a:t>Τ</a:t>
            </a:r>
            <a:r>
              <a:rPr lang="el-GR" dirty="0"/>
              <a:t>ί</a:t>
            </a:r>
            <a:r>
              <a:rPr lang="el-GR" dirty="0" smtClean="0"/>
              <a:t> θεωρούμε πως είναι </a:t>
            </a:r>
            <a:r>
              <a:rPr lang="el-GR" i="1" dirty="0" smtClean="0"/>
              <a:t>ηθικά</a:t>
            </a:r>
            <a:r>
              <a:rPr lang="el-GR" dirty="0" smtClean="0"/>
              <a:t> </a:t>
            </a:r>
            <a:r>
              <a:rPr lang="el-GR" i="1" dirty="0" smtClean="0"/>
              <a:t>καλό</a:t>
            </a:r>
            <a:r>
              <a:rPr lang="el-GR" dirty="0" smtClean="0"/>
              <a:t> και τι </a:t>
            </a:r>
            <a:r>
              <a:rPr lang="el-GR" i="1" dirty="0" smtClean="0"/>
              <a:t>ηθικά</a:t>
            </a:r>
            <a:r>
              <a:rPr lang="el-GR" dirty="0" smtClean="0"/>
              <a:t> </a:t>
            </a:r>
            <a:r>
              <a:rPr lang="el-GR" i="1" dirty="0" smtClean="0"/>
              <a:t>κακό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Γνωρίζουμε πως κάτι εί</a:t>
            </a:r>
            <a:r>
              <a:rPr lang="el-GR" dirty="0" smtClean="0"/>
              <a:t>ναι πράγματι / αντικειμενικά ηθικά σωστό ή ηθικά εσφαλμένο (ή και ηθικά </a:t>
            </a:r>
            <a:r>
              <a:rPr lang="el-GR" i="1" dirty="0" smtClean="0"/>
              <a:t>αδιάφορο</a:t>
            </a:r>
            <a:r>
              <a:rPr lang="el-GR" dirty="0" smtClean="0"/>
              <a:t>)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Μ</a:t>
            </a:r>
            <a:r>
              <a:rPr lang="el-GR" dirty="0" smtClean="0"/>
              <a:t>πορούμε να στηρίξουμε τους ηθικούς ισχυρισμούς μας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l-GR" dirty="0" smtClean="0"/>
              <a:t>Τί είναι ένα ηθικό δίλημμα</a:t>
            </a:r>
            <a:r>
              <a:rPr lang="en-US" dirty="0" smtClean="0"/>
              <a:t>;  </a:t>
            </a:r>
            <a:r>
              <a:rPr lang="el-GR" dirty="0" smtClean="0"/>
              <a:t>Πώς μπορούμε να το αντιμετωπίσουμε – να το λύσουμε</a:t>
            </a:r>
            <a:r>
              <a:rPr lang="en-US" dirty="0" smtClean="0"/>
              <a:t>;</a:t>
            </a:r>
            <a:r>
              <a:rPr lang="el-GR" dirty="0" smtClean="0"/>
              <a:t>  (Παραδείγματα)</a:t>
            </a:r>
          </a:p>
          <a:p>
            <a:r>
              <a:rPr lang="el-GR" dirty="0" smtClean="0"/>
              <a:t>Σε ποιο βαθμό πιστεύουμε πως η ηθική κατευθύνει η πρέπει να κατευθύνει τις πράξεις μας</a:t>
            </a:r>
            <a:r>
              <a:rPr lang="en-US" dirty="0" smtClean="0"/>
              <a:t>;</a:t>
            </a:r>
          </a:p>
          <a:p>
            <a:r>
              <a:rPr lang="el-GR" dirty="0" smtClean="0"/>
              <a:t>Γιατί  πρέπει να μας ενδιαφέρει η ηθική ως βασική διάσταση του </a:t>
            </a:r>
            <a:r>
              <a:rPr lang="el-GR" dirty="0" err="1" smtClean="0"/>
              <a:t>ιδιωτιού</a:t>
            </a:r>
            <a:r>
              <a:rPr lang="el-GR" dirty="0" smtClean="0"/>
              <a:t> ή δημόσιου βίου</a:t>
            </a:r>
            <a:r>
              <a:rPr lang="en-US" dirty="0" smtClean="0"/>
              <a:t>;</a:t>
            </a:r>
            <a:r>
              <a:rPr lang="el-GR" dirty="0" smtClean="0"/>
              <a:t>  </a:t>
            </a:r>
          </a:p>
          <a:p>
            <a:r>
              <a:rPr lang="el-GR" dirty="0" smtClean="0"/>
              <a:t>Γιατί να είναι κανείς ηθικός</a:t>
            </a:r>
            <a:r>
              <a:rPr lang="en-US" dirty="0" smtClean="0"/>
              <a:t>; 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ΕΙΣΑΓΩΓΙΚΕΣ ΠΑΡΑΤΗΡΗΣΕΙΣ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Ηθικά ερωτήματα και διλήμματα μας απασχολούν, σε λιγότερο ή περισσότερο απλή μορφή, στην καθημερινή μας ζωή,  στον ιδιωτικό και στο δημόσιο βίο</a:t>
            </a:r>
          </a:p>
          <a:p>
            <a:r>
              <a:rPr lang="el-GR" dirty="0" smtClean="0"/>
              <a:t>Από την αρχαιότητα (ιδιαίτερα από την εποχή των Σοφιστών και του Σωκράτη) τους φιλοσόφους ενδιέφερε το πώς πρέπει να ζει κανείς για να ζει καλά και σωστά</a:t>
            </a:r>
          </a:p>
          <a:p>
            <a:r>
              <a:rPr lang="el-GR" dirty="0" err="1" smtClean="0"/>
              <a:t>΄Ετσι</a:t>
            </a:r>
            <a:r>
              <a:rPr lang="el-GR" dirty="0" smtClean="0"/>
              <a:t> διαμορφώνεται ο κλάδος της φιλοσοφίας που αποκαλείται </a:t>
            </a:r>
            <a:r>
              <a:rPr lang="el-GR" i="1" dirty="0" smtClean="0"/>
              <a:t>πρακτική φιλοσοφία </a:t>
            </a:r>
            <a:r>
              <a:rPr lang="el-GR" dirty="0" smtClean="0"/>
              <a:t>και βασικός άξονάς του είναι η </a:t>
            </a:r>
            <a:r>
              <a:rPr lang="el-GR" i="1" dirty="0" smtClean="0"/>
              <a:t>ηθική φιλοσοφία </a:t>
            </a:r>
            <a:endParaRPr lang="en-US" i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ΠΡΟΣΠΑΘΕΙΕΣ ΟΡΙΣΜΟΥ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Ευρεία/χαλαρότερη έννοια  - σχέση με την έννοια του «ήθους»/ των «ηθών»</a:t>
            </a:r>
          </a:p>
          <a:p>
            <a:pPr>
              <a:buNone/>
            </a:pPr>
            <a:r>
              <a:rPr lang="el-GR" i="1" dirty="0" smtClean="0"/>
              <a:t>    </a:t>
            </a:r>
            <a:r>
              <a:rPr lang="el-GR" dirty="0" smtClean="0"/>
              <a:t>Σταθερός</a:t>
            </a:r>
            <a:r>
              <a:rPr lang="el-GR" i="1" dirty="0" smtClean="0"/>
              <a:t> τρόπος ζωής που συμμορφώνεται γενικά με κάποια κριτήρια ορθότητας  </a:t>
            </a:r>
            <a:endParaRPr lang="el-GR" i="1" dirty="0"/>
          </a:p>
          <a:p>
            <a:r>
              <a:rPr lang="el-GR" dirty="0" smtClean="0"/>
              <a:t>Στενή/ αυστηρότερη έννοια </a:t>
            </a:r>
          </a:p>
          <a:p>
            <a:pPr>
              <a:buNone/>
            </a:pPr>
            <a:r>
              <a:rPr lang="el-GR" i="1" dirty="0"/>
              <a:t> </a:t>
            </a:r>
            <a:r>
              <a:rPr lang="el-GR" i="1" dirty="0" smtClean="0"/>
              <a:t>   Ηθική είναι </a:t>
            </a:r>
            <a:r>
              <a:rPr lang="el-GR" i="1" dirty="0"/>
              <a:t>ένα </a:t>
            </a:r>
            <a:r>
              <a:rPr lang="el-GR" i="1" dirty="0" smtClean="0"/>
              <a:t>σύνολο </a:t>
            </a:r>
            <a:r>
              <a:rPr lang="el-GR" i="1" dirty="0"/>
              <a:t>αξιών, </a:t>
            </a:r>
            <a:r>
              <a:rPr lang="el-GR" i="1" dirty="0" smtClean="0"/>
              <a:t>αρχών </a:t>
            </a:r>
            <a:r>
              <a:rPr lang="el-GR" i="1" dirty="0"/>
              <a:t>και </a:t>
            </a:r>
            <a:r>
              <a:rPr lang="el-GR" i="1" dirty="0" smtClean="0"/>
              <a:t>κανόνων </a:t>
            </a:r>
            <a:r>
              <a:rPr lang="el-GR" i="1" dirty="0"/>
              <a:t>που </a:t>
            </a:r>
            <a:r>
              <a:rPr lang="el-GR" i="1" dirty="0" smtClean="0"/>
              <a:t>ρυθμίζουν </a:t>
            </a:r>
            <a:r>
              <a:rPr lang="el-GR" i="1" dirty="0"/>
              <a:t>την </a:t>
            </a:r>
            <a:r>
              <a:rPr lang="el-GR" i="1" dirty="0" smtClean="0"/>
              <a:t>ανθρώπινη συμπεριφορά </a:t>
            </a:r>
            <a:r>
              <a:rPr lang="el-GR" i="1" dirty="0"/>
              <a:t>και </a:t>
            </a:r>
            <a:r>
              <a:rPr lang="el-GR" i="1" dirty="0" smtClean="0"/>
              <a:t>αφορούν </a:t>
            </a:r>
            <a:r>
              <a:rPr lang="el-GR" i="1" dirty="0"/>
              <a:t>το πώς οι </a:t>
            </a:r>
            <a:r>
              <a:rPr lang="el-GR" i="1" dirty="0" smtClean="0"/>
              <a:t>πράξεις  του δρώντος υποκειμένου μπορούν </a:t>
            </a:r>
            <a:r>
              <a:rPr lang="el-GR" i="1" dirty="0"/>
              <a:t>να </a:t>
            </a:r>
            <a:r>
              <a:rPr lang="el-GR" i="1" dirty="0" smtClean="0"/>
              <a:t>επηρεάσουν σημαντικά </a:t>
            </a:r>
            <a:r>
              <a:rPr lang="el-GR" i="1" dirty="0"/>
              <a:t>όχι </a:t>
            </a:r>
            <a:r>
              <a:rPr lang="el-GR" i="1" dirty="0" smtClean="0"/>
              <a:t>μόνο </a:t>
            </a:r>
            <a:r>
              <a:rPr lang="el-GR" i="1" dirty="0"/>
              <a:t>τη </a:t>
            </a:r>
            <a:r>
              <a:rPr lang="el-GR" i="1" dirty="0" smtClean="0"/>
              <a:t>δική </a:t>
            </a:r>
            <a:r>
              <a:rPr lang="el-GR" i="1" dirty="0"/>
              <a:t>του ζωή </a:t>
            </a:r>
            <a:r>
              <a:rPr lang="el-GR" i="1" dirty="0" smtClean="0"/>
              <a:t>αλλά </a:t>
            </a:r>
            <a:r>
              <a:rPr lang="el-GR" i="1" dirty="0"/>
              <a:t>και τη ζωή </a:t>
            </a:r>
            <a:r>
              <a:rPr lang="el-GR" i="1" dirty="0" smtClean="0"/>
              <a:t>άλλων </a:t>
            </a:r>
            <a:r>
              <a:rPr lang="el-GR" i="1" dirty="0"/>
              <a:t>όντων. </a:t>
            </a:r>
          </a:p>
          <a:p>
            <a:pPr>
              <a:buNone/>
            </a:pPr>
            <a:endParaRPr lang="el-GR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ΒΑΣΙΚΕΣ ΕΝΝΟΙΕΣ ΠΟΥ ΕΝΔΙΑΦΕΡΟΥΝ ΤΗΝ ΗΘΙΚΗ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Αξίες</a:t>
            </a:r>
          </a:p>
          <a:p>
            <a:r>
              <a:rPr lang="el-GR" dirty="0" smtClean="0"/>
              <a:t>Κανονιστικές αρχές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l-GR" dirty="0" err="1" smtClean="0"/>
              <a:t>ρετές</a:t>
            </a:r>
            <a:endParaRPr lang="el-GR" dirty="0" smtClean="0"/>
          </a:p>
          <a:p>
            <a:r>
              <a:rPr lang="el-GR" dirty="0" smtClean="0"/>
              <a:t>Καθήκοντα/ υποχρεώσεις</a:t>
            </a:r>
          </a:p>
          <a:p>
            <a:r>
              <a:rPr lang="el-GR" dirty="0" smtClean="0"/>
              <a:t>Δικαιώματα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---------------------------------------------------------------</a:t>
            </a:r>
          </a:p>
          <a:p>
            <a:r>
              <a:rPr lang="el-GR" smtClean="0"/>
              <a:t>Ηθικές διαισθήσεις</a:t>
            </a:r>
          </a:p>
          <a:p>
            <a:r>
              <a:rPr lang="el-GR" dirty="0" smtClean="0"/>
              <a:t>Ηθική συνείδηση</a:t>
            </a:r>
            <a:endParaRPr lang="en-US" dirty="0" smtClean="0"/>
          </a:p>
          <a:p>
            <a:r>
              <a:rPr lang="el-GR" dirty="0" smtClean="0"/>
              <a:t>Ευθύνη</a:t>
            </a:r>
          </a:p>
          <a:p>
            <a:r>
              <a:rPr lang="el-GR" dirty="0" smtClean="0"/>
              <a:t>Διλήμματα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ΧΑΡΑΚΤΗΡΙΣΤΙΚΑ ΗΘΙΚΗΣ ΚΑΙ ΔΙΑΦΟΡΕΣ ΑΠΌ ΑΛΛΑ ΣΥΣΤΗΜΑΤΑ ΑΡΧΩΝ /ΚΩΔΙΚΩΝ ΣΥΜΠΕΡΙΦΟΡΑΣ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Κοινωνικός χαρακτήρας</a:t>
            </a:r>
          </a:p>
          <a:p>
            <a:r>
              <a:rPr lang="el-GR" dirty="0" smtClean="0"/>
              <a:t>Σημασία της αναγνώρισης και του σεβασμού των συνανθρώπων μας</a:t>
            </a:r>
          </a:p>
          <a:p>
            <a:r>
              <a:rPr lang="el-GR" dirty="0" err="1" smtClean="0"/>
              <a:t>Κανονιστικότητα</a:t>
            </a:r>
            <a:r>
              <a:rPr lang="el-GR" dirty="0"/>
              <a:t> </a:t>
            </a:r>
            <a:r>
              <a:rPr lang="el-GR" dirty="0" smtClean="0"/>
              <a:t>/</a:t>
            </a:r>
            <a:r>
              <a:rPr lang="el-GR" dirty="0" err="1" smtClean="0"/>
              <a:t>επιτακτικότητα</a:t>
            </a:r>
            <a:endParaRPr lang="el-GR" dirty="0" smtClean="0"/>
          </a:p>
          <a:p>
            <a:r>
              <a:rPr lang="el-GR" dirty="0" smtClean="0"/>
              <a:t>Αξίωση καθολίκευσης των κρίσεών μας</a:t>
            </a:r>
          </a:p>
          <a:p>
            <a:r>
              <a:rPr lang="el-GR" dirty="0" smtClean="0"/>
              <a:t>Κεντρική σημασία για τη συνοχή των ανθρώπινων κοινωνιών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el-GR" dirty="0" err="1" smtClean="0"/>
              <a:t>διαιτερότητα</a:t>
            </a:r>
            <a:r>
              <a:rPr lang="el-GR" dirty="0" smtClean="0"/>
              <a:t> της ηθικής που την διαφοροποιεί από το </a:t>
            </a:r>
            <a:r>
              <a:rPr lang="en-US" dirty="0" smtClean="0"/>
              <a:t>savoir-vivre </a:t>
            </a:r>
            <a:r>
              <a:rPr lang="el-GR" dirty="0" smtClean="0"/>
              <a:t>και από </a:t>
            </a:r>
            <a:r>
              <a:rPr lang="en-US" dirty="0" smtClean="0"/>
              <a:t> </a:t>
            </a:r>
            <a:r>
              <a:rPr lang="el-GR" dirty="0" smtClean="0"/>
              <a:t>το δίκαιο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EI</a:t>
            </a:r>
            <a:r>
              <a:rPr lang="el-GR" sz="3600" b="1" dirty="0" smtClean="0"/>
              <a:t>ΔΙΚΟΤΕΡΑ ΕΡΩΤΗΜΑΤΑ – ΖΗΤΗΜΑΤΑ ΟΡΙΟΘΕΤΗΣΗΣ ΤΟΥ ΠΕΔΙΟΥ ΤΗΣ ΗΘΙΚΗΣ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Ταυτίζονται το ηθικό με το νόμιμο / το ανήθικο με το παράνομο</a:t>
            </a:r>
            <a:r>
              <a:rPr lang="en-US" dirty="0" smtClean="0"/>
              <a:t>;</a:t>
            </a:r>
          </a:p>
          <a:p>
            <a:r>
              <a:rPr lang="el-GR" dirty="0" smtClean="0"/>
              <a:t>Πόσο ισχυρές/αυστηρές είναι  οι απαιτήσεις της ηθικής</a:t>
            </a:r>
            <a:r>
              <a:rPr lang="en-US" dirty="0" smtClean="0"/>
              <a:t>;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Πώς διακρίνεται το ηθικά </a:t>
            </a:r>
            <a:r>
              <a:rPr lang="el-GR" i="1" dirty="0" smtClean="0"/>
              <a:t>εξαίρετο</a:t>
            </a:r>
            <a:r>
              <a:rPr lang="el-GR" dirty="0" smtClean="0"/>
              <a:t> από το απλώς ορθό</a:t>
            </a:r>
            <a:r>
              <a:rPr lang="en-US" dirty="0" smtClean="0"/>
              <a:t>; 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Πώς διαφοροποιείται η ηθική από την </a:t>
            </a:r>
            <a:r>
              <a:rPr lang="el-GR" i="1" dirty="0" smtClean="0"/>
              <a:t>ηθικολογία</a:t>
            </a:r>
            <a:r>
              <a:rPr lang="el-GR" dirty="0" smtClean="0"/>
              <a:t> και τον </a:t>
            </a:r>
            <a:r>
              <a:rPr lang="el-GR" i="1" dirty="0" err="1" smtClean="0"/>
              <a:t>ηθικισμό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Σε τι διαφέρει η ηθική φιλοσοφία από μορφές θρησκευτικής ηθικής και από συγκεκριμένες ηθικές παραδόσεις</a:t>
            </a:r>
            <a:r>
              <a:rPr lang="en-US" dirty="0" smtClean="0"/>
              <a:t>; </a:t>
            </a:r>
            <a:endParaRPr lang="el-GR" dirty="0" smtClean="0"/>
          </a:p>
          <a:p>
            <a:r>
              <a:rPr lang="el-GR" dirty="0" smtClean="0"/>
              <a:t>Είναι τελείως αυτόνομο το πεδίο της ηθικής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Ποιες είναι οι σχέσεις της ηθικής με το δίκαιο, με την πολιτική, με την οικονομία, με την θρησκεία, με την τέχνη</a:t>
            </a:r>
            <a:r>
              <a:rPr lang="en-US" dirty="0" smtClean="0"/>
              <a:t>; </a:t>
            </a:r>
            <a:r>
              <a:rPr lang="el-GR" dirty="0" smtClean="0"/>
              <a:t> </a:t>
            </a:r>
            <a:r>
              <a:rPr lang="en-US" dirty="0" smtClean="0"/>
              <a:t>- </a:t>
            </a:r>
            <a:r>
              <a:rPr lang="el-GR" dirty="0" smtClean="0"/>
              <a:t>προκύπτουν ασυμβατότητες και συγκρούσεις</a:t>
            </a:r>
            <a:r>
              <a:rPr lang="en-US" dirty="0" smtClean="0"/>
              <a:t>;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ΑΦΕΤΗΡΙΑΚΕΣ ΕΝΣΤΑΣΕΙΣ – ΑΜΦΙΣΒΗΤΗΣΕΙΣ ΤΗΣ ΗΘΙΚΗΣ ΚΑΙ ΤΗΣ ΗΘΙΚΗΣ ΦΙΛΟΣΟΦΙΑΣ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endParaRPr lang="el-GR" dirty="0" smtClean="0"/>
          </a:p>
          <a:p>
            <a:pPr>
              <a:buFontTx/>
              <a:buChar char="-"/>
            </a:pPr>
            <a:r>
              <a:rPr lang="el-GR" dirty="0" smtClean="0"/>
              <a:t>Η ηθική δεν μπορεί να στηριχθεί/ δικαιολογηθεί επαρκώς και η ηθική φιλοσοφία είναι μάταιο εγχείρημα επειδή</a:t>
            </a:r>
            <a:r>
              <a:rPr lang="en-US" dirty="0" smtClean="0"/>
              <a:t>:</a:t>
            </a:r>
          </a:p>
          <a:p>
            <a:r>
              <a:rPr lang="el-GR" dirty="0" smtClean="0"/>
              <a:t>Οι ηθικές κρίσεις είναι καθαρά υποκειμενικές/θέμα προσωπικών συναισθημάτων, διαθέσεων και βουλήσεων (δεν μπορούν να είναι αληθείς ή ψευδείς – δεν υπάρχουν αντικειμενικά κριτήρια ορθότητας</a:t>
            </a:r>
          </a:p>
          <a:p>
            <a:r>
              <a:rPr lang="el-GR" dirty="0" smtClean="0"/>
              <a:t>Οι ηθικές κρίσεις είναι σχετικές προς ένα πολιτισμό, μια ιστορική περίοδο, μια κοινωνική ομάδα ή τάξη  (</a:t>
            </a:r>
            <a:r>
              <a:rPr lang="el-GR" i="1" dirty="0" smtClean="0"/>
              <a:t>σχετικισμός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Δεν υπάρχει Θεός, άρα όλα επιτρέπονται</a:t>
            </a:r>
          </a:p>
          <a:p>
            <a:r>
              <a:rPr lang="el-GR" dirty="0" smtClean="0"/>
              <a:t>Δεν υπάρχουν αντικειμενικές αξίες (</a:t>
            </a:r>
            <a:r>
              <a:rPr lang="el-GR" i="1" dirty="0" smtClean="0"/>
              <a:t>μηδενισμός</a:t>
            </a:r>
            <a:r>
              <a:rPr lang="el-GR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Είμαστε αθεράπευτα εγωιστές και δεν μπορούμε να πράξουμε ηθικά – επιδεικνύοντας στοιχειώδη αλληλεγγύη προς τους συνανθρώπους μας – Ενδιαφερόμαστε μόνο για την επιβολή της ισχύος μας στους άλλους</a:t>
            </a:r>
          </a:p>
          <a:p>
            <a:r>
              <a:rPr lang="el-GR" dirty="0" smtClean="0"/>
              <a:t>Δεν είμαστε πραγματικά ελεύθεροι, αλλά καθοριζόμαστε  από δυνάμεις έξω από μας και </a:t>
            </a:r>
            <a:r>
              <a:rPr lang="el-GR" dirty="0" err="1" smtClean="0"/>
              <a:t>γι’αυτό</a:t>
            </a:r>
            <a:r>
              <a:rPr lang="el-GR" dirty="0" smtClean="0"/>
              <a:t> δε μπορούμε να θεωρούμαστε ηθικά υπεύθυνοι για τις πράξεις μας</a:t>
            </a:r>
          </a:p>
          <a:p>
            <a:r>
              <a:rPr lang="el-GR" dirty="0" smtClean="0"/>
              <a:t>Δεν έχουμε σοβαρό λόγο να είμαστε ηθικοί, να υιοθετούμε την ηθική στάση ζωής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800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ΣΥΓΧΡΟΝΗ ΗΘΙΚΗ ΦΙΛΟΣΟΦΙΑ Ι:  ENNOΙΕΣ</vt:lpstr>
      <vt:lpstr>ΓΕΝΙΚΑ ΑΦΕΤΗΡΙΑΚΑ EΡΩΤΗΜΑΤΑ                                      </vt:lpstr>
      <vt:lpstr>ΕΙΣΑΓΩΓΙΚΕΣ ΠΑΡΑΤΗΡΗΣΕΙΣ</vt:lpstr>
      <vt:lpstr>ΠΡΟΣΠΑΘΕΙΕΣ ΟΡΙΣΜΟΥ</vt:lpstr>
      <vt:lpstr>ΒΑΣΙΚΕΣ ΕΝΝΟΙΕΣ ΠΟΥ ΕΝΔΙΑΦΕΡΟΥΝ ΤΗΝ ΗΘΙΚΗ</vt:lpstr>
      <vt:lpstr>ΧΑΡΑΚΤΗΡΙΣΤΙΚΑ ΗΘΙΚΗΣ ΚΑΙ ΔΙΑΦΟΡΕΣ ΑΠΌ ΑΛΛΑ ΣΥΣΤΗΜΑΤΑ ΑΡΧΩΝ /ΚΩΔΙΚΩΝ ΣΥΜΠΕΡΙΦΟΡΑΣ</vt:lpstr>
      <vt:lpstr>EIΔΙΚΟΤΕΡΑ ΕΡΩΤΗΜΑΤΑ – ΖΗΤΗΜΑΤΑ ΟΡΙΟΘΕΤΗΣΗΣ ΤΟΥ ΠΕΔΙΟΥ ΤΗΣ ΗΘΙΚΗΣ</vt:lpstr>
      <vt:lpstr>ΑΦΕΤΗΡΙΑΚΕΣ ΕΝΣΤΑΣΕΙΣ – ΑΜΦΙΣΒΗΤΗΣΕΙΣ ΤΗΣ ΗΘΙΚΗΣ ΚΑΙ ΤΗΣ ΗΘΙΚΗΣ ΦΙΛΟΣΟΦΙΑΣ</vt:lpstr>
      <vt:lpstr>Slide 9</vt:lpstr>
      <vt:lpstr>ΣΥΝΤΟΜΗ ΑΝΑΔΡΟΜΗ ΣΤΗΝ ΙΣΤΟΡΙΑ ΤΗΣ ΗΘΙΚΗΣ ΦΙΛΟΣΟΦΙΑΣ</vt:lpstr>
      <vt:lpstr>ΣΥΣΤΗΜΑΤΚΗ ΘΕΩΡΗΣΗ ΤΗΣ ΠΡΟΒΛΗΜΑΤΙΚΗΣ ΤΗΣ ΗΘΙΚΗΣ ΦΙΛΟΣΟΦΙΑΣ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ΣΥΓΧΡΟΝΗ ΗΘΙΚΗ ΦΙΛΟΣΟΦΙΑ Ι:  ENNOΙΕΣ</dc:title>
  <dc:creator>Stelios Virvidakis</dc:creator>
  <cp:lastModifiedBy>Stelios Virvidakis</cp:lastModifiedBy>
  <cp:revision>23</cp:revision>
  <dcterms:created xsi:type="dcterms:W3CDTF">2022-11-01T19:33:52Z</dcterms:created>
  <dcterms:modified xsi:type="dcterms:W3CDTF">2022-11-20T12:10:15Z</dcterms:modified>
</cp:coreProperties>
</file>