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62" r:id="rId3"/>
    <p:sldId id="257" r:id="rId4"/>
    <p:sldId id="258" r:id="rId5"/>
    <p:sldId id="259" r:id="rId6"/>
    <p:sldId id="260" r:id="rId7"/>
    <p:sldId id="261" r:id="rId8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46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15B288-1DE3-41BF-8F6B-1201E4EA9899}" type="datetimeFigureOut">
              <a:rPr lang="el-GR" smtClean="0"/>
              <a:pPr/>
              <a:t>6/2/2020</a:t>
            </a:fld>
            <a:endParaRPr lang="el-G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D160D8-FEF5-4BD1-96B4-C9E17416F122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D160D8-FEF5-4BD1-96B4-C9E17416F122}" type="slidenum">
              <a:rPr lang="el-GR" smtClean="0"/>
              <a:pPr/>
              <a:t>5</a:t>
            </a:fld>
            <a:endParaRPr lang="el-G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D4D22E-D6E5-480F-96C0-CA22FA60ECAD}" type="datetimeFigureOut">
              <a:rPr lang="el-GR" smtClean="0"/>
              <a:pPr/>
              <a:t>6/2/2020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105580-736F-403C-9318-E0664906EB58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D4D22E-D6E5-480F-96C0-CA22FA60ECAD}" type="datetimeFigureOut">
              <a:rPr lang="el-GR" smtClean="0"/>
              <a:pPr/>
              <a:t>6/2/2020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105580-736F-403C-9318-E0664906EB58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D4D22E-D6E5-480F-96C0-CA22FA60ECAD}" type="datetimeFigureOut">
              <a:rPr lang="el-GR" smtClean="0"/>
              <a:pPr/>
              <a:t>6/2/2020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105580-736F-403C-9318-E0664906EB58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D4D22E-D6E5-480F-96C0-CA22FA60ECAD}" type="datetimeFigureOut">
              <a:rPr lang="el-GR" smtClean="0"/>
              <a:pPr/>
              <a:t>6/2/2020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105580-736F-403C-9318-E0664906EB58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D4D22E-D6E5-480F-96C0-CA22FA60ECAD}" type="datetimeFigureOut">
              <a:rPr lang="el-GR" smtClean="0"/>
              <a:pPr/>
              <a:t>6/2/2020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105580-736F-403C-9318-E0664906EB58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D4D22E-D6E5-480F-96C0-CA22FA60ECAD}" type="datetimeFigureOut">
              <a:rPr lang="el-GR" smtClean="0"/>
              <a:pPr/>
              <a:t>6/2/2020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105580-736F-403C-9318-E0664906EB58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D4D22E-D6E5-480F-96C0-CA22FA60ECAD}" type="datetimeFigureOut">
              <a:rPr lang="el-GR" smtClean="0"/>
              <a:pPr/>
              <a:t>6/2/2020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105580-736F-403C-9318-E0664906EB58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D4D22E-D6E5-480F-96C0-CA22FA60ECAD}" type="datetimeFigureOut">
              <a:rPr lang="el-GR" smtClean="0"/>
              <a:pPr/>
              <a:t>6/2/2020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105580-736F-403C-9318-E0664906EB58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D4D22E-D6E5-480F-96C0-CA22FA60ECAD}" type="datetimeFigureOut">
              <a:rPr lang="el-GR" smtClean="0"/>
              <a:pPr/>
              <a:t>6/2/2020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105580-736F-403C-9318-E0664906EB58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D4D22E-D6E5-480F-96C0-CA22FA60ECAD}" type="datetimeFigureOut">
              <a:rPr lang="el-GR" smtClean="0"/>
              <a:pPr/>
              <a:t>6/2/2020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105580-736F-403C-9318-E0664906EB58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D4D22E-D6E5-480F-96C0-CA22FA60ECAD}" type="datetimeFigureOut">
              <a:rPr lang="el-GR" smtClean="0"/>
              <a:pPr/>
              <a:t>6/2/2020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105580-736F-403C-9318-E0664906EB58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D4D22E-D6E5-480F-96C0-CA22FA60ECAD}" type="datetimeFigureOut">
              <a:rPr lang="el-GR" smtClean="0"/>
              <a:pPr/>
              <a:t>6/2/2020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105580-736F-403C-9318-E0664906EB58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google.gr/url?sa=t&amp;rct=j&amp;q=&amp;esrc=s&amp;source=web&amp;cd=3&amp;cad=rja&amp;uact=8&amp;ved=0ahUKEwintePaxuTQAhWHXBoKHeqZDUkQFggpMAI&amp;url=https://zilsel.hypotheses.org/2548&amp;usg=AFQjCNH1lUdfC9XCqb-Q7BUtl0iaRoj9Sw&amp;sig2=dSnnfo1vS1kMaQIgqA556g&amp;bvm=bv.140915558,d.d2s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H </a:t>
            </a:r>
            <a:r>
              <a:rPr lang="el-GR" dirty="0" smtClean="0"/>
              <a:t>υπόθεση </a:t>
            </a:r>
            <a:r>
              <a:rPr lang="en-US" dirty="0" err="1" smtClean="0"/>
              <a:t>Sokal</a:t>
            </a:r>
            <a:r>
              <a:rPr lang="en-US" dirty="0" smtClean="0"/>
              <a:t> </a:t>
            </a:r>
            <a:r>
              <a:rPr lang="el-GR" dirty="0" smtClean="0"/>
              <a:t>είκοσι χρόνια μετά</a:t>
            </a:r>
            <a:endParaRPr lang="el-G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l-GR" dirty="0" smtClean="0"/>
              <a:t>Κριτήρια ελέγχου στη φιλοσοφία</a:t>
            </a:r>
            <a:r>
              <a:rPr lang="en-US" dirty="0" smtClean="0"/>
              <a:t>;</a:t>
            </a:r>
            <a:r>
              <a:rPr lang="el-GR" dirty="0" smtClean="0"/>
              <a:t> </a:t>
            </a:r>
          </a:p>
          <a:p>
            <a:endParaRPr lang="el-GR" dirty="0"/>
          </a:p>
          <a:p>
            <a:r>
              <a:rPr lang="el-GR" dirty="0" smtClean="0"/>
              <a:t>Στέλιος </a:t>
            </a:r>
            <a:r>
              <a:rPr lang="el-GR" dirty="0" smtClean="0"/>
              <a:t>Βιρβιδάκης</a:t>
            </a:r>
            <a:endParaRPr lang="en-US" dirty="0" smtClean="0"/>
          </a:p>
          <a:p>
            <a:r>
              <a:rPr lang="en-US" dirty="0" smtClean="0"/>
              <a:t>16-12-2016</a:t>
            </a:r>
            <a:endParaRPr lang="el-G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Το «χρονικό» της υπόθεσης </a:t>
            </a:r>
            <a:r>
              <a:rPr lang="el-GR" smtClean="0"/>
              <a:t>μέχρι σήμερα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Τα γεγονότα </a:t>
            </a:r>
            <a:r>
              <a:rPr lang="en-US" dirty="0" smtClean="0"/>
              <a:t>– </a:t>
            </a:r>
            <a:endParaRPr lang="el-GR" dirty="0" smtClean="0"/>
          </a:p>
          <a:p>
            <a:r>
              <a:rPr lang="el-GR" dirty="0" smtClean="0"/>
              <a:t>Η διεθνής απήχηση </a:t>
            </a:r>
          </a:p>
          <a:p>
            <a:r>
              <a:rPr lang="el-GR" dirty="0" smtClean="0"/>
              <a:t>Πρόσληψη και αντιδράσεις </a:t>
            </a:r>
          </a:p>
          <a:p>
            <a:r>
              <a:rPr lang="el-GR" dirty="0" smtClean="0"/>
              <a:t>Φάσεις </a:t>
            </a:r>
            <a:r>
              <a:rPr lang="el-GR" smtClean="0"/>
              <a:t>και όψεις της </a:t>
            </a:r>
            <a:r>
              <a:rPr lang="el-GR" dirty="0" smtClean="0"/>
              <a:t>πολεμικής </a:t>
            </a:r>
          </a:p>
          <a:p>
            <a:r>
              <a:rPr lang="el-GR" dirty="0" smtClean="0"/>
              <a:t>Στις Η.Π.Α.</a:t>
            </a:r>
          </a:p>
          <a:p>
            <a:r>
              <a:rPr lang="el-GR" dirty="0" smtClean="0"/>
              <a:t>Στην Γαλλία</a:t>
            </a:r>
          </a:p>
          <a:p>
            <a:r>
              <a:rPr lang="el-GR" dirty="0" smtClean="0"/>
              <a:t>Στην Ελλάδα</a:t>
            </a:r>
            <a:endParaRPr lang="el-G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</a:t>
            </a:r>
            <a:r>
              <a:rPr lang="el-GR" dirty="0" err="1" smtClean="0"/>
              <a:t>ισαγωγικές</a:t>
            </a:r>
            <a:r>
              <a:rPr lang="el-GR" dirty="0" smtClean="0"/>
              <a:t> επισημάνσεις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l-GR" dirty="0" smtClean="0"/>
              <a:t>Το ενδιαφέρον της υπόθεσης </a:t>
            </a:r>
            <a:r>
              <a:rPr lang="en-US" dirty="0" err="1" smtClean="0"/>
              <a:t>Sokal</a:t>
            </a:r>
            <a:r>
              <a:rPr lang="en-US" dirty="0" smtClean="0"/>
              <a:t> </a:t>
            </a:r>
            <a:r>
              <a:rPr lang="el-GR" dirty="0" smtClean="0"/>
              <a:t>για τους </a:t>
            </a:r>
            <a:r>
              <a:rPr lang="el-GR" i="1" dirty="0" smtClean="0"/>
              <a:t>φιλοσόφους</a:t>
            </a:r>
            <a:endParaRPr lang="en-US" dirty="0" smtClean="0"/>
          </a:p>
          <a:p>
            <a:r>
              <a:rPr lang="en-US" dirty="0" smtClean="0"/>
              <a:t>H </a:t>
            </a:r>
            <a:r>
              <a:rPr lang="el-GR" dirty="0" smtClean="0"/>
              <a:t>οικειοποίησή της από  αναλυτικούς φιλοσόφους – ιδιαίτερα στην Γαλλία</a:t>
            </a:r>
          </a:p>
          <a:p>
            <a:r>
              <a:rPr lang="el-GR" dirty="0" smtClean="0"/>
              <a:t>Η συσχέτιση με την αντιπαράθεση αναλυτικής και ηπειρωτικής φιλοσοφίας </a:t>
            </a:r>
          </a:p>
          <a:p>
            <a:r>
              <a:rPr lang="el-GR" dirty="0" smtClean="0"/>
              <a:t>Η πρόσληψη του άρθρου και η αρθρογραφία  </a:t>
            </a:r>
            <a:r>
              <a:rPr lang="el-GR" i="1" dirty="0" smtClean="0"/>
              <a:t>υπέρ</a:t>
            </a:r>
            <a:r>
              <a:rPr lang="el-GR" dirty="0" smtClean="0"/>
              <a:t> και </a:t>
            </a:r>
            <a:r>
              <a:rPr lang="el-GR" i="1" dirty="0" smtClean="0"/>
              <a:t>κατά</a:t>
            </a:r>
            <a:r>
              <a:rPr lang="el-GR" dirty="0" smtClean="0"/>
              <a:t> του </a:t>
            </a:r>
            <a:r>
              <a:rPr lang="en-US" dirty="0" err="1" smtClean="0"/>
              <a:t>Sokal</a:t>
            </a:r>
            <a:r>
              <a:rPr lang="en-US" dirty="0" smtClean="0"/>
              <a:t> -</a:t>
            </a:r>
            <a:r>
              <a:rPr lang="el-GR" dirty="0" smtClean="0"/>
              <a:t> των υποστηρικτών</a:t>
            </a:r>
            <a:r>
              <a:rPr lang="en-US" dirty="0" smtClean="0"/>
              <a:t> </a:t>
            </a:r>
            <a:r>
              <a:rPr lang="el-GR" dirty="0" smtClean="0"/>
              <a:t>και των αντιπάλων του </a:t>
            </a:r>
          </a:p>
          <a:p>
            <a:r>
              <a:rPr lang="el-GR" dirty="0" smtClean="0"/>
              <a:t>Διαφορετικές ερμηνείες</a:t>
            </a:r>
            <a:r>
              <a:rPr lang="en-US" dirty="0" smtClean="0"/>
              <a:t> – </a:t>
            </a:r>
            <a:r>
              <a:rPr lang="en-US" i="1" dirty="0" smtClean="0"/>
              <a:t>culture wars </a:t>
            </a:r>
            <a:r>
              <a:rPr lang="en-US" dirty="0" err="1" smtClean="0"/>
              <a:t>vs</a:t>
            </a:r>
            <a:r>
              <a:rPr lang="en-US" dirty="0" smtClean="0"/>
              <a:t> </a:t>
            </a:r>
            <a:r>
              <a:rPr lang="en-US" i="1" dirty="0" smtClean="0"/>
              <a:t>science wars – </a:t>
            </a:r>
            <a:r>
              <a:rPr lang="el-GR" dirty="0" smtClean="0"/>
              <a:t>η απλουστευτική και προβληματική έννοια του </a:t>
            </a:r>
            <a:r>
              <a:rPr lang="el-GR" i="1" dirty="0" smtClean="0"/>
              <a:t>μεταμοντερνισμού</a:t>
            </a:r>
            <a:r>
              <a:rPr lang="el-GR" dirty="0" smtClean="0"/>
              <a:t> </a:t>
            </a:r>
            <a:endParaRPr lang="el-GR" i="1" dirty="0" smtClean="0"/>
          </a:p>
          <a:p>
            <a:endParaRPr lang="el-GR" dirty="0"/>
          </a:p>
          <a:p>
            <a:endParaRPr lang="el-GR" dirty="0" smtClean="0"/>
          </a:p>
          <a:p>
            <a:endParaRPr lang="el-GR" dirty="0"/>
          </a:p>
          <a:p>
            <a:endParaRPr lang="el-GR" dirty="0" smtClean="0"/>
          </a:p>
          <a:p>
            <a:endParaRPr lang="el-G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Μερικά ερωτήματα  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l-GR" dirty="0" smtClean="0"/>
              <a:t>Τι αποδεικνύει και τι δεν αποδεικνύει</a:t>
            </a:r>
            <a:r>
              <a:rPr lang="en-US" dirty="0" smtClean="0"/>
              <a:t>;</a:t>
            </a:r>
            <a:r>
              <a:rPr lang="el-GR" dirty="0" smtClean="0"/>
              <a:t> </a:t>
            </a:r>
          </a:p>
          <a:p>
            <a:r>
              <a:rPr lang="en-US" dirty="0" smtClean="0"/>
              <a:t>A</a:t>
            </a:r>
            <a:r>
              <a:rPr lang="el-GR" dirty="0" err="1" smtClean="0"/>
              <a:t>ποτελεί</a:t>
            </a:r>
            <a:r>
              <a:rPr lang="el-GR" dirty="0" smtClean="0"/>
              <a:t> / επιτελεί </a:t>
            </a:r>
            <a:r>
              <a:rPr lang="el-GR" i="1" dirty="0" smtClean="0"/>
              <a:t>πείραμα</a:t>
            </a:r>
            <a:r>
              <a:rPr lang="en-US" dirty="0" smtClean="0"/>
              <a:t>;  </a:t>
            </a:r>
          </a:p>
          <a:p>
            <a:r>
              <a:rPr lang="en-US" dirty="0" smtClean="0"/>
              <a:t>M</a:t>
            </a:r>
            <a:r>
              <a:rPr lang="el-GR" dirty="0" smtClean="0"/>
              <a:t>ια </a:t>
            </a:r>
            <a:r>
              <a:rPr lang="el-GR" i="1" dirty="0" smtClean="0"/>
              <a:t>εις άτοπον απαγωγή </a:t>
            </a:r>
            <a:r>
              <a:rPr lang="el-GR" dirty="0" smtClean="0"/>
              <a:t>μέσω </a:t>
            </a:r>
            <a:r>
              <a:rPr lang="en-US" dirty="0" smtClean="0"/>
              <a:t> </a:t>
            </a:r>
            <a:r>
              <a:rPr lang="el-GR" dirty="0" smtClean="0"/>
              <a:t>παγίδευσης  και </a:t>
            </a:r>
            <a:r>
              <a:rPr lang="en-US" dirty="0" smtClean="0"/>
              <a:t>(</a:t>
            </a:r>
            <a:r>
              <a:rPr lang="el-GR" dirty="0" smtClean="0"/>
              <a:t>αυτό-</a:t>
            </a:r>
            <a:r>
              <a:rPr lang="en-US" dirty="0" smtClean="0"/>
              <a:t>)</a:t>
            </a:r>
            <a:r>
              <a:rPr lang="el-GR" dirty="0" smtClean="0"/>
              <a:t>γελοιοποίησης</a:t>
            </a:r>
            <a:r>
              <a:rPr lang="en-US" dirty="0" smtClean="0"/>
              <a:t>; </a:t>
            </a:r>
          </a:p>
          <a:p>
            <a:r>
              <a:rPr lang="en-US" dirty="0" smtClean="0"/>
              <a:t>E</a:t>
            </a:r>
            <a:r>
              <a:rPr lang="el-GR" dirty="0" err="1" smtClean="0"/>
              <a:t>ναντίον</a:t>
            </a:r>
            <a:r>
              <a:rPr lang="el-GR" dirty="0" smtClean="0"/>
              <a:t> ποιων ακριβώς στρέφεται</a:t>
            </a:r>
            <a:r>
              <a:rPr lang="en-US" dirty="0" smtClean="0"/>
              <a:t>;</a:t>
            </a:r>
          </a:p>
          <a:p>
            <a:r>
              <a:rPr lang="el-GR" dirty="0" smtClean="0"/>
              <a:t>Πρόσωπα, ιδέες, ιδεολογικές τοποθετήσεις – φιλοσοφικές θέσεις (γνωσιολογικές, οντολογικές, ηθικές), πολιτικές υποδηλώσεις – πρακτικές συνέπειες</a:t>
            </a:r>
            <a:r>
              <a:rPr lang="en-US" dirty="0" smtClean="0"/>
              <a:t>;</a:t>
            </a:r>
          </a:p>
          <a:p>
            <a:r>
              <a:rPr lang="el-GR" dirty="0" smtClean="0"/>
              <a:t>Σε ποιους απευθύνεται</a:t>
            </a:r>
            <a:r>
              <a:rPr lang="en-US" dirty="0" smtClean="0"/>
              <a:t>;</a:t>
            </a:r>
            <a:r>
              <a:rPr lang="el-GR" dirty="0" smtClean="0"/>
              <a:t> </a:t>
            </a:r>
            <a:r>
              <a:rPr lang="en-US" dirty="0" smtClean="0"/>
              <a:t>- </a:t>
            </a:r>
            <a:r>
              <a:rPr lang="el-GR" dirty="0" smtClean="0"/>
              <a:t>Ποιους ενδιαφέρει</a:t>
            </a:r>
            <a:r>
              <a:rPr lang="en-US" dirty="0" smtClean="0"/>
              <a:t>; </a:t>
            </a:r>
          </a:p>
          <a:p>
            <a:r>
              <a:rPr lang="el-GR" dirty="0" smtClean="0"/>
              <a:t>Παρωδία – σάτιρα</a:t>
            </a:r>
            <a:r>
              <a:rPr lang="en-US" dirty="0" smtClean="0"/>
              <a:t>, </a:t>
            </a:r>
            <a:r>
              <a:rPr lang="en-US" i="1" dirty="0" smtClean="0"/>
              <a:t>pastiche</a:t>
            </a:r>
            <a:r>
              <a:rPr lang="el-GR" dirty="0" smtClean="0"/>
              <a:t> και εξαπάτηση</a:t>
            </a:r>
            <a:r>
              <a:rPr lang="en-US" dirty="0" smtClean="0"/>
              <a:t> </a:t>
            </a:r>
            <a:r>
              <a:rPr lang="el-GR" dirty="0" smtClean="0"/>
              <a:t> </a:t>
            </a:r>
            <a:r>
              <a:rPr lang="en-US" dirty="0" smtClean="0"/>
              <a:t>; (hoax </a:t>
            </a:r>
            <a:r>
              <a:rPr lang="el-GR" dirty="0" smtClean="0"/>
              <a:t>ο</a:t>
            </a:r>
            <a:r>
              <a:rPr lang="en-US" dirty="0" smtClean="0"/>
              <a:t>r/and fraud?) </a:t>
            </a:r>
            <a:endParaRPr lang="el-GR" dirty="0" smtClean="0"/>
          </a:p>
          <a:p>
            <a:r>
              <a:rPr lang="el-GR" dirty="0" smtClean="0"/>
              <a:t>Είναι θεμιτή</a:t>
            </a:r>
            <a:r>
              <a:rPr lang="en-US" dirty="0" smtClean="0"/>
              <a:t> </a:t>
            </a:r>
            <a:r>
              <a:rPr lang="el-GR" dirty="0" smtClean="0"/>
              <a:t>η υιοθέτηση τέτοιων μέσων/ τρόπων κριτικής – πολεμικής – γενικότερα και ειδικότερα στην φιλοσοφία</a:t>
            </a:r>
            <a:r>
              <a:rPr lang="en-US" dirty="0" smtClean="0"/>
              <a:t>; </a:t>
            </a:r>
            <a:endParaRPr lang="el-GR" dirty="0" smtClean="0"/>
          </a:p>
          <a:p>
            <a:r>
              <a:rPr lang="el-GR" dirty="0" smtClean="0"/>
              <a:t>Είναι αποτελεσματική</a:t>
            </a:r>
            <a:r>
              <a:rPr lang="en-US" dirty="0" smtClean="0"/>
              <a:t>- </a:t>
            </a:r>
            <a:r>
              <a:rPr lang="el-GR" dirty="0" smtClean="0"/>
              <a:t>χρήσιμη</a:t>
            </a:r>
            <a:r>
              <a:rPr lang="en-US" dirty="0" smtClean="0"/>
              <a:t>;</a:t>
            </a:r>
          </a:p>
          <a:p>
            <a:r>
              <a:rPr lang="en-US" dirty="0" smtClean="0"/>
              <a:t>E</a:t>
            </a:r>
            <a:r>
              <a:rPr lang="el-GR" dirty="0" err="1" smtClean="0"/>
              <a:t>ίναι</a:t>
            </a:r>
            <a:r>
              <a:rPr lang="el-GR" dirty="0" smtClean="0"/>
              <a:t> επιθυμητή</a:t>
            </a:r>
            <a:r>
              <a:rPr lang="en-US" dirty="0" smtClean="0"/>
              <a:t>;</a:t>
            </a:r>
            <a:endParaRPr lang="el-GR" dirty="0" smtClean="0"/>
          </a:p>
          <a:p>
            <a:r>
              <a:rPr lang="el-GR" dirty="0" smtClean="0"/>
              <a:t>Τι μπορεί να μας διδάξει για τις μεθόδους, τις ρυθμιστικές ιδέες, τις κανονιστικές αρχές  και τις πρακτικές του φιλοσοφείν</a:t>
            </a:r>
            <a:r>
              <a:rPr lang="en-US" dirty="0" smtClean="0"/>
              <a:t>; M</a:t>
            </a:r>
            <a:r>
              <a:rPr lang="el-GR" dirty="0" err="1" smtClean="0"/>
              <a:t>εταφιλοσοφικά</a:t>
            </a:r>
            <a:r>
              <a:rPr lang="el-GR" dirty="0" smtClean="0"/>
              <a:t> διδάγματα</a:t>
            </a:r>
            <a:r>
              <a:rPr lang="en-US" dirty="0" smtClean="0"/>
              <a:t> – </a:t>
            </a:r>
            <a:r>
              <a:rPr lang="el-GR" dirty="0" smtClean="0"/>
              <a:t>αύξηση της αυτοσυνειδησίας</a:t>
            </a:r>
            <a:r>
              <a:rPr lang="en-US" dirty="0" smtClean="0"/>
              <a:t>; - </a:t>
            </a:r>
            <a:r>
              <a:rPr lang="el-GR" dirty="0" smtClean="0"/>
              <a:t>νέα ένταση (</a:t>
            </a:r>
            <a:r>
              <a:rPr lang="el-GR" dirty="0" err="1" smtClean="0"/>
              <a:t>αυτο</a:t>
            </a:r>
            <a:r>
              <a:rPr lang="el-GR" dirty="0" smtClean="0"/>
              <a:t>-) κριτικής εγρήγορσης</a:t>
            </a:r>
            <a:r>
              <a:rPr lang="en-US" dirty="0" smtClean="0"/>
              <a:t>; </a:t>
            </a:r>
            <a:r>
              <a:rPr lang="el-GR" dirty="0" smtClean="0"/>
              <a:t> - καλύτερος έλεγχος  παραδοσιακών και σύγχρονων φιλοσοφικών θεωριών και τοποθετήσεων</a:t>
            </a:r>
            <a:r>
              <a:rPr lang="en-US" dirty="0" smtClean="0"/>
              <a:t>;</a:t>
            </a:r>
            <a:r>
              <a:rPr lang="el-GR" dirty="0" smtClean="0"/>
              <a:t> </a:t>
            </a:r>
            <a:endParaRPr lang="en-US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Κριτικές αντιδράσεις </a:t>
            </a:r>
            <a:endParaRPr lang="el-GR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l-GR" dirty="0" smtClean="0"/>
              <a:t>Γιατί</a:t>
            </a:r>
            <a:r>
              <a:rPr lang="en-US" dirty="0" smtClean="0"/>
              <a:t>; </a:t>
            </a:r>
            <a:r>
              <a:rPr lang="el-GR" dirty="0" smtClean="0"/>
              <a:t>ποιους </a:t>
            </a:r>
            <a:r>
              <a:rPr lang="en-US" dirty="0" smtClean="0"/>
              <a:t>-</a:t>
            </a:r>
            <a:r>
              <a:rPr lang="el-GR" dirty="0" smtClean="0"/>
              <a:t> πόσο ενοχλεί </a:t>
            </a:r>
            <a:r>
              <a:rPr lang="en-US" dirty="0" smtClean="0"/>
              <a:t>;</a:t>
            </a:r>
            <a:endParaRPr lang="el-GR" dirty="0" smtClean="0"/>
          </a:p>
          <a:p>
            <a:r>
              <a:rPr lang="el-GR" dirty="0" smtClean="0"/>
              <a:t>Ποιες είναι οι κυριότερες αντιρρήσεις</a:t>
            </a:r>
            <a:r>
              <a:rPr lang="en-US" dirty="0" smtClean="0"/>
              <a:t> – </a:t>
            </a:r>
            <a:r>
              <a:rPr lang="el-GR" dirty="0" smtClean="0"/>
              <a:t>(</a:t>
            </a:r>
            <a:r>
              <a:rPr lang="el-GR" i="1" dirty="0" err="1" smtClean="0"/>
              <a:t>δεοντοκρατικής</a:t>
            </a:r>
            <a:r>
              <a:rPr lang="el-GR" dirty="0" smtClean="0"/>
              <a:t> και </a:t>
            </a:r>
            <a:r>
              <a:rPr lang="el-GR" i="1" dirty="0" err="1" smtClean="0"/>
              <a:t>συνεπειοκρατικής</a:t>
            </a:r>
            <a:r>
              <a:rPr lang="el-GR" dirty="0" smtClean="0"/>
              <a:t> υφής)</a:t>
            </a:r>
            <a:r>
              <a:rPr lang="en-US" dirty="0" smtClean="0"/>
              <a:t>; </a:t>
            </a:r>
          </a:p>
          <a:p>
            <a:r>
              <a:rPr lang="en-US" dirty="0" smtClean="0"/>
              <a:t>A</a:t>
            </a:r>
            <a:r>
              <a:rPr lang="el-GR" dirty="0" err="1" smtClean="0"/>
              <a:t>στυνόμευση</a:t>
            </a:r>
            <a:r>
              <a:rPr lang="el-GR" dirty="0" smtClean="0"/>
              <a:t> σκέψης</a:t>
            </a:r>
            <a:r>
              <a:rPr lang="en-US" dirty="0" smtClean="0"/>
              <a:t>; </a:t>
            </a:r>
            <a:r>
              <a:rPr lang="el-GR" dirty="0" smtClean="0"/>
              <a:t> Βλαπτικοί ή και επικίνδυνοι (αυτό)- περιορισμοί στην ελευθερία της έκφρασης –</a:t>
            </a:r>
            <a:r>
              <a:rPr lang="en-US" dirty="0" smtClean="0"/>
              <a:t> </a:t>
            </a:r>
            <a:r>
              <a:rPr lang="el-GR" dirty="0" smtClean="0"/>
              <a:t>  Αδικαιολόγητος επιστημονισμός στο χώρο της φιλοσοφίας και των ανθρωπιστικών σπουδών</a:t>
            </a:r>
            <a:r>
              <a:rPr lang="en-US" dirty="0" smtClean="0"/>
              <a:t>;</a:t>
            </a:r>
            <a:r>
              <a:rPr lang="el-GR" dirty="0" smtClean="0"/>
              <a:t> - συντηρητισμός (πολιτικός και όχι μόνο</a:t>
            </a:r>
            <a:r>
              <a:rPr lang="en-US" dirty="0" smtClean="0"/>
              <a:t>;)</a:t>
            </a:r>
          </a:p>
          <a:p>
            <a:r>
              <a:rPr lang="en-US" dirty="0" smtClean="0"/>
              <a:t>T</a:t>
            </a:r>
            <a:r>
              <a:rPr lang="el-GR" dirty="0" smtClean="0"/>
              <a:t>ί θα μπορούσε να απαντήσει κανείς</a:t>
            </a:r>
            <a:r>
              <a:rPr lang="en-US" dirty="0" smtClean="0"/>
              <a:t>;</a:t>
            </a:r>
            <a:endParaRPr lang="el-GR" dirty="0" smtClean="0"/>
          </a:p>
          <a:p>
            <a:pPr>
              <a:buNone/>
            </a:pPr>
            <a:r>
              <a:rPr lang="el-GR" dirty="0" smtClean="0"/>
              <a:t>    </a:t>
            </a:r>
            <a:r>
              <a:rPr lang="en-US" dirty="0" smtClean="0"/>
              <a:t> </a:t>
            </a:r>
            <a:r>
              <a:rPr lang="el-GR" dirty="0" smtClean="0"/>
              <a:t>Ενδεχόμενη  έμμεση – μακροπρόθεσμη χρησιμότητα</a:t>
            </a:r>
            <a:r>
              <a:rPr lang="en-US" dirty="0" smtClean="0"/>
              <a:t> – </a:t>
            </a:r>
            <a:r>
              <a:rPr lang="el-GR" dirty="0" smtClean="0"/>
              <a:t>για τη </a:t>
            </a:r>
            <a:r>
              <a:rPr lang="el-GR" i="1" dirty="0" smtClean="0"/>
              <a:t>φιλοσοφία</a:t>
            </a:r>
            <a:r>
              <a:rPr lang="el-GR" dirty="0" smtClean="0"/>
              <a:t>, </a:t>
            </a:r>
            <a:r>
              <a:rPr lang="el-GR" i="1" dirty="0" smtClean="0"/>
              <a:t>τη θεωρία της λογοτεχνίας </a:t>
            </a:r>
            <a:r>
              <a:rPr lang="el-GR" dirty="0" smtClean="0"/>
              <a:t>και τις </a:t>
            </a:r>
            <a:r>
              <a:rPr lang="el-GR" i="1" dirty="0" smtClean="0"/>
              <a:t>πολιτισμικές σπουδές</a:t>
            </a:r>
            <a:r>
              <a:rPr lang="el-GR" dirty="0" smtClean="0"/>
              <a:t> – τις </a:t>
            </a:r>
            <a:r>
              <a:rPr lang="el-GR" i="1" dirty="0" smtClean="0"/>
              <a:t>ανθρωπιστικές σπουδές</a:t>
            </a:r>
            <a:r>
              <a:rPr lang="el-GR" dirty="0" smtClean="0"/>
              <a:t> γενικότερα</a:t>
            </a:r>
            <a:r>
              <a:rPr lang="en-US" dirty="0" smtClean="0"/>
              <a:t>; - </a:t>
            </a:r>
            <a:r>
              <a:rPr lang="el-GR" dirty="0" smtClean="0"/>
              <a:t>ωφέλεια και </a:t>
            </a:r>
            <a:r>
              <a:rPr lang="el-GR" dirty="0" err="1" smtClean="0"/>
              <a:t>γι’αυτούς</a:t>
            </a:r>
            <a:r>
              <a:rPr lang="el-GR" dirty="0" smtClean="0"/>
              <a:t> ακόμη που αποτελούσαν τους στόχους της παρωδίας και τους υποστηρικτές των αντιλήψεών τους</a:t>
            </a:r>
            <a:r>
              <a:rPr lang="en-US" dirty="0" smtClean="0"/>
              <a:t>;</a:t>
            </a:r>
            <a:endParaRPr lang="el-GR" dirty="0" smtClean="0"/>
          </a:p>
          <a:p>
            <a:pPr>
              <a:buNone/>
            </a:pPr>
            <a:endParaRPr lang="el-G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Επαναλήψεις - Απομιμήσεις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dirty="0" smtClean="0"/>
              <a:t> - </a:t>
            </a:r>
            <a:r>
              <a:rPr lang="en-US" dirty="0" smtClean="0"/>
              <a:t>To </a:t>
            </a:r>
            <a:r>
              <a:rPr lang="el-GR" smtClean="0"/>
              <a:t>ανάλογο άρθρο </a:t>
            </a:r>
            <a:r>
              <a:rPr lang="el-GR" dirty="0" smtClean="0"/>
              <a:t>κατά του </a:t>
            </a:r>
            <a:r>
              <a:rPr lang="en-US" dirty="0" err="1" smtClean="0"/>
              <a:t>Badiou</a:t>
            </a:r>
            <a:r>
              <a:rPr lang="en-US" dirty="0" smtClean="0"/>
              <a:t>  </a:t>
            </a:r>
            <a:r>
              <a:rPr lang="el-GR" dirty="0" smtClean="0"/>
              <a:t>στο περιοδικό </a:t>
            </a:r>
            <a:r>
              <a:rPr lang="en-US" i="1" dirty="0" err="1" smtClean="0"/>
              <a:t>Badiou</a:t>
            </a:r>
            <a:r>
              <a:rPr lang="en-US" i="1" dirty="0" smtClean="0"/>
              <a:t> Studies</a:t>
            </a:r>
          </a:p>
          <a:p>
            <a:r>
              <a:rPr lang="en-US" u="sng" dirty="0" smtClean="0">
                <a:hlinkClick r:id="rId2"/>
              </a:rPr>
              <a:t>https</a:t>
            </a:r>
            <a:r>
              <a:rPr lang="el-GR" u="sng" dirty="0" smtClean="0">
                <a:hlinkClick r:id="rId2"/>
              </a:rPr>
              <a:t>://</a:t>
            </a:r>
            <a:r>
              <a:rPr lang="en-US" u="sng" dirty="0" smtClean="0">
                <a:hlinkClick r:id="rId2"/>
              </a:rPr>
              <a:t>www</a:t>
            </a:r>
            <a:r>
              <a:rPr lang="el-GR" u="sng" dirty="0" smtClean="0">
                <a:hlinkClick r:id="rId2"/>
              </a:rPr>
              <a:t>.</a:t>
            </a:r>
            <a:r>
              <a:rPr lang="en-US" u="sng" dirty="0" err="1" smtClean="0">
                <a:hlinkClick r:id="rId2"/>
              </a:rPr>
              <a:t>google</a:t>
            </a:r>
            <a:r>
              <a:rPr lang="el-GR" u="sng" dirty="0" smtClean="0">
                <a:hlinkClick r:id="rId2"/>
              </a:rPr>
              <a:t>.</a:t>
            </a:r>
            <a:r>
              <a:rPr lang="en-US" u="sng" dirty="0" smtClean="0">
                <a:hlinkClick r:id="rId2"/>
              </a:rPr>
              <a:t>gr</a:t>
            </a:r>
            <a:r>
              <a:rPr lang="el-GR" u="sng" dirty="0" smtClean="0">
                <a:hlinkClick r:id="rId2"/>
              </a:rPr>
              <a:t>/</a:t>
            </a:r>
            <a:r>
              <a:rPr lang="en-US" u="sng" dirty="0" err="1" smtClean="0">
                <a:hlinkClick r:id="rId2"/>
              </a:rPr>
              <a:t>url</a:t>
            </a:r>
            <a:r>
              <a:rPr lang="el-GR" u="sng" dirty="0" smtClean="0">
                <a:hlinkClick r:id="rId2"/>
              </a:rPr>
              <a:t>?</a:t>
            </a:r>
            <a:r>
              <a:rPr lang="en-US" u="sng" dirty="0" err="1" smtClean="0">
                <a:hlinkClick r:id="rId2"/>
              </a:rPr>
              <a:t>sa</a:t>
            </a:r>
            <a:r>
              <a:rPr lang="el-GR" u="sng" dirty="0" smtClean="0">
                <a:hlinkClick r:id="rId2"/>
              </a:rPr>
              <a:t>=</a:t>
            </a:r>
            <a:r>
              <a:rPr lang="en-US" u="sng" dirty="0" smtClean="0">
                <a:hlinkClick r:id="rId2"/>
              </a:rPr>
              <a:t>t</a:t>
            </a:r>
            <a:r>
              <a:rPr lang="el-GR" u="sng" dirty="0" smtClean="0">
                <a:hlinkClick r:id="rId2"/>
              </a:rPr>
              <a:t>&amp;</a:t>
            </a:r>
            <a:r>
              <a:rPr lang="en-US" u="sng" dirty="0" err="1" smtClean="0">
                <a:hlinkClick r:id="rId2"/>
              </a:rPr>
              <a:t>rct</a:t>
            </a:r>
            <a:r>
              <a:rPr lang="el-GR" u="sng" dirty="0" smtClean="0">
                <a:hlinkClick r:id="rId2"/>
              </a:rPr>
              <a:t>=</a:t>
            </a:r>
            <a:r>
              <a:rPr lang="en-US" u="sng" dirty="0" smtClean="0">
                <a:hlinkClick r:id="rId2"/>
              </a:rPr>
              <a:t>j</a:t>
            </a:r>
            <a:r>
              <a:rPr lang="el-GR" u="sng" dirty="0" smtClean="0">
                <a:hlinkClick r:id="rId2"/>
              </a:rPr>
              <a:t>&amp;</a:t>
            </a:r>
            <a:r>
              <a:rPr lang="en-US" u="sng" dirty="0" smtClean="0">
                <a:hlinkClick r:id="rId2"/>
              </a:rPr>
              <a:t>q</a:t>
            </a:r>
            <a:r>
              <a:rPr lang="el-GR" u="sng" dirty="0" smtClean="0">
                <a:hlinkClick r:id="rId2"/>
              </a:rPr>
              <a:t>=&amp;</a:t>
            </a:r>
            <a:r>
              <a:rPr lang="en-US" u="sng" dirty="0" err="1" smtClean="0">
                <a:hlinkClick r:id="rId2"/>
              </a:rPr>
              <a:t>esrc</a:t>
            </a:r>
            <a:r>
              <a:rPr lang="el-GR" u="sng" dirty="0" smtClean="0">
                <a:hlinkClick r:id="rId2"/>
              </a:rPr>
              <a:t>=</a:t>
            </a:r>
            <a:r>
              <a:rPr lang="en-US" u="sng" dirty="0" smtClean="0">
                <a:hlinkClick r:id="rId2"/>
              </a:rPr>
              <a:t>s</a:t>
            </a:r>
            <a:r>
              <a:rPr lang="el-GR" u="sng" dirty="0" smtClean="0">
                <a:hlinkClick r:id="rId2"/>
              </a:rPr>
              <a:t>&amp;</a:t>
            </a:r>
            <a:r>
              <a:rPr lang="en-US" u="sng" dirty="0" smtClean="0">
                <a:hlinkClick r:id="rId2"/>
              </a:rPr>
              <a:t>source</a:t>
            </a:r>
            <a:r>
              <a:rPr lang="el-GR" u="sng" dirty="0" smtClean="0">
                <a:hlinkClick r:id="rId2"/>
              </a:rPr>
              <a:t>=</a:t>
            </a:r>
            <a:r>
              <a:rPr lang="en-US" u="sng" dirty="0" smtClean="0">
                <a:hlinkClick r:id="rId2"/>
              </a:rPr>
              <a:t>web</a:t>
            </a:r>
            <a:r>
              <a:rPr lang="el-GR" u="sng" dirty="0" smtClean="0">
                <a:hlinkClick r:id="rId2"/>
              </a:rPr>
              <a:t>&amp;</a:t>
            </a:r>
            <a:r>
              <a:rPr lang="en-US" u="sng" dirty="0" err="1" smtClean="0">
                <a:hlinkClick r:id="rId2"/>
              </a:rPr>
              <a:t>cd</a:t>
            </a:r>
            <a:r>
              <a:rPr lang="el-GR" u="sng" dirty="0" smtClean="0">
                <a:hlinkClick r:id="rId2"/>
              </a:rPr>
              <a:t>=3&amp;</a:t>
            </a:r>
            <a:r>
              <a:rPr lang="en-US" u="sng" dirty="0" smtClean="0">
                <a:hlinkClick r:id="rId2"/>
              </a:rPr>
              <a:t>cad</a:t>
            </a:r>
            <a:r>
              <a:rPr lang="el-GR" u="sng" dirty="0" smtClean="0">
                <a:hlinkClick r:id="rId2"/>
              </a:rPr>
              <a:t>=</a:t>
            </a:r>
            <a:r>
              <a:rPr lang="en-US" u="sng" dirty="0" err="1" smtClean="0">
                <a:hlinkClick r:id="rId2"/>
              </a:rPr>
              <a:t>rja</a:t>
            </a:r>
            <a:r>
              <a:rPr lang="el-GR" u="sng" dirty="0" smtClean="0">
                <a:hlinkClick r:id="rId2"/>
              </a:rPr>
              <a:t>&amp;</a:t>
            </a:r>
            <a:r>
              <a:rPr lang="en-US" u="sng" dirty="0" err="1" smtClean="0">
                <a:hlinkClick r:id="rId2"/>
              </a:rPr>
              <a:t>uact</a:t>
            </a:r>
            <a:r>
              <a:rPr lang="el-GR" u="sng" dirty="0" smtClean="0">
                <a:hlinkClick r:id="rId2"/>
              </a:rPr>
              <a:t>=8&amp;</a:t>
            </a:r>
            <a:r>
              <a:rPr lang="en-US" u="sng" dirty="0" err="1" smtClean="0">
                <a:hlinkClick r:id="rId2"/>
              </a:rPr>
              <a:t>ved</a:t>
            </a:r>
            <a:r>
              <a:rPr lang="el-GR" u="sng" dirty="0" smtClean="0">
                <a:hlinkClick r:id="rId2"/>
              </a:rPr>
              <a:t>=0</a:t>
            </a:r>
            <a:r>
              <a:rPr lang="en-US" u="sng" dirty="0" err="1" smtClean="0">
                <a:hlinkClick r:id="rId2"/>
              </a:rPr>
              <a:t>ahUKEwintePaxuTQAhWHXBoKHeqZDUkQFggpMAI</a:t>
            </a:r>
            <a:r>
              <a:rPr lang="el-GR" u="sng" dirty="0" smtClean="0">
                <a:hlinkClick r:id="rId2"/>
              </a:rPr>
              <a:t>&amp;</a:t>
            </a:r>
            <a:r>
              <a:rPr lang="en-US" u="sng" dirty="0" err="1" smtClean="0">
                <a:hlinkClick r:id="rId2"/>
              </a:rPr>
              <a:t>url</a:t>
            </a:r>
            <a:r>
              <a:rPr lang="el-GR" u="sng" dirty="0" smtClean="0">
                <a:hlinkClick r:id="rId2"/>
              </a:rPr>
              <a:t>=</a:t>
            </a:r>
            <a:r>
              <a:rPr lang="en-US" u="sng" dirty="0" smtClean="0">
                <a:hlinkClick r:id="rId2"/>
              </a:rPr>
              <a:t>https</a:t>
            </a:r>
            <a:r>
              <a:rPr lang="el-GR" u="sng" dirty="0" smtClean="0">
                <a:hlinkClick r:id="rId2"/>
              </a:rPr>
              <a:t>%3</a:t>
            </a:r>
            <a:r>
              <a:rPr lang="en-US" u="sng" dirty="0" smtClean="0">
                <a:hlinkClick r:id="rId2"/>
              </a:rPr>
              <a:t>A</a:t>
            </a:r>
            <a:r>
              <a:rPr lang="el-GR" u="sng" dirty="0" smtClean="0">
                <a:hlinkClick r:id="rId2"/>
              </a:rPr>
              <a:t>%2</a:t>
            </a:r>
            <a:r>
              <a:rPr lang="en-US" u="sng" dirty="0" smtClean="0">
                <a:hlinkClick r:id="rId2"/>
              </a:rPr>
              <a:t>F</a:t>
            </a:r>
            <a:r>
              <a:rPr lang="el-GR" u="sng" dirty="0" smtClean="0">
                <a:hlinkClick r:id="rId2"/>
              </a:rPr>
              <a:t>%2</a:t>
            </a:r>
            <a:r>
              <a:rPr lang="en-US" u="sng" dirty="0" err="1" smtClean="0">
                <a:hlinkClick r:id="rId2"/>
              </a:rPr>
              <a:t>Fzilsel</a:t>
            </a:r>
            <a:r>
              <a:rPr lang="el-GR" u="sng" dirty="0" smtClean="0">
                <a:hlinkClick r:id="rId2"/>
              </a:rPr>
              <a:t>.</a:t>
            </a:r>
            <a:r>
              <a:rPr lang="en-US" u="sng" dirty="0" smtClean="0">
                <a:hlinkClick r:id="rId2"/>
              </a:rPr>
              <a:t>hypotheses</a:t>
            </a:r>
            <a:r>
              <a:rPr lang="el-GR" u="sng" dirty="0" smtClean="0">
                <a:hlinkClick r:id="rId2"/>
              </a:rPr>
              <a:t>.</a:t>
            </a:r>
            <a:r>
              <a:rPr lang="en-US" u="sng" dirty="0" smtClean="0">
                <a:hlinkClick r:id="rId2"/>
              </a:rPr>
              <a:t>org</a:t>
            </a:r>
            <a:r>
              <a:rPr lang="el-GR" u="sng" dirty="0" smtClean="0">
                <a:hlinkClick r:id="rId2"/>
              </a:rPr>
              <a:t>%2</a:t>
            </a:r>
            <a:r>
              <a:rPr lang="en-US" u="sng" dirty="0" smtClean="0">
                <a:hlinkClick r:id="rId2"/>
              </a:rPr>
              <a:t>F</a:t>
            </a:r>
            <a:r>
              <a:rPr lang="el-GR" u="sng" dirty="0" smtClean="0">
                <a:hlinkClick r:id="rId2"/>
              </a:rPr>
              <a:t>2548&amp;</a:t>
            </a:r>
            <a:r>
              <a:rPr lang="en-US" u="sng" dirty="0" err="1" smtClean="0">
                <a:hlinkClick r:id="rId2"/>
              </a:rPr>
              <a:t>usg</a:t>
            </a:r>
            <a:r>
              <a:rPr lang="el-GR" u="sng" dirty="0" smtClean="0">
                <a:hlinkClick r:id="rId2"/>
              </a:rPr>
              <a:t>=</a:t>
            </a:r>
            <a:r>
              <a:rPr lang="en-US" u="sng" dirty="0" err="1" smtClean="0">
                <a:hlinkClick r:id="rId2"/>
              </a:rPr>
              <a:t>AFQjCNH</a:t>
            </a:r>
            <a:r>
              <a:rPr lang="el-GR" u="sng" dirty="0" smtClean="0">
                <a:hlinkClick r:id="rId2"/>
              </a:rPr>
              <a:t>1</a:t>
            </a:r>
            <a:r>
              <a:rPr lang="en-US" u="sng" dirty="0" err="1" smtClean="0">
                <a:hlinkClick r:id="rId2"/>
              </a:rPr>
              <a:t>lUdfC</a:t>
            </a:r>
            <a:r>
              <a:rPr lang="el-GR" u="sng" dirty="0" smtClean="0">
                <a:hlinkClick r:id="rId2"/>
              </a:rPr>
              <a:t>9</a:t>
            </a:r>
            <a:r>
              <a:rPr lang="en-US" u="sng" dirty="0" err="1" smtClean="0">
                <a:hlinkClick r:id="rId2"/>
              </a:rPr>
              <a:t>XCqb</a:t>
            </a:r>
            <a:r>
              <a:rPr lang="el-GR" u="sng" dirty="0" smtClean="0">
                <a:hlinkClick r:id="rId2"/>
              </a:rPr>
              <a:t>-</a:t>
            </a:r>
            <a:r>
              <a:rPr lang="en-US" u="sng" dirty="0" smtClean="0">
                <a:hlinkClick r:id="rId2"/>
              </a:rPr>
              <a:t>Q</a:t>
            </a:r>
            <a:r>
              <a:rPr lang="el-GR" u="sng" dirty="0" smtClean="0">
                <a:hlinkClick r:id="rId2"/>
              </a:rPr>
              <a:t>7</a:t>
            </a:r>
            <a:r>
              <a:rPr lang="en-US" u="sng" dirty="0" err="1" smtClean="0">
                <a:hlinkClick r:id="rId2"/>
              </a:rPr>
              <a:t>BUtl</a:t>
            </a:r>
            <a:r>
              <a:rPr lang="el-GR" u="sng" dirty="0" smtClean="0">
                <a:hlinkClick r:id="rId2"/>
              </a:rPr>
              <a:t>0</a:t>
            </a:r>
            <a:r>
              <a:rPr lang="en-US" u="sng" dirty="0" err="1" smtClean="0">
                <a:hlinkClick r:id="rId2"/>
              </a:rPr>
              <a:t>iaRoj</a:t>
            </a:r>
            <a:r>
              <a:rPr lang="el-GR" u="sng" dirty="0" smtClean="0">
                <a:hlinkClick r:id="rId2"/>
              </a:rPr>
              <a:t>9</a:t>
            </a:r>
            <a:r>
              <a:rPr lang="en-US" u="sng" dirty="0" err="1" smtClean="0">
                <a:hlinkClick r:id="rId2"/>
              </a:rPr>
              <a:t>Sw</a:t>
            </a:r>
            <a:r>
              <a:rPr lang="el-GR" u="sng" dirty="0" smtClean="0">
                <a:hlinkClick r:id="rId2"/>
              </a:rPr>
              <a:t>&amp;</a:t>
            </a:r>
            <a:r>
              <a:rPr lang="en-US" u="sng" dirty="0" smtClean="0">
                <a:hlinkClick r:id="rId2"/>
              </a:rPr>
              <a:t>sig</a:t>
            </a:r>
            <a:r>
              <a:rPr lang="el-GR" u="sng" dirty="0" smtClean="0">
                <a:hlinkClick r:id="rId2"/>
              </a:rPr>
              <a:t>2=</a:t>
            </a:r>
            <a:r>
              <a:rPr lang="en-US" u="sng" dirty="0" err="1" smtClean="0">
                <a:hlinkClick r:id="rId2"/>
              </a:rPr>
              <a:t>dSnnfo</a:t>
            </a:r>
            <a:r>
              <a:rPr lang="el-GR" u="sng" dirty="0" smtClean="0">
                <a:hlinkClick r:id="rId2"/>
              </a:rPr>
              <a:t>1</a:t>
            </a:r>
            <a:r>
              <a:rPr lang="en-US" u="sng" dirty="0" err="1" smtClean="0">
                <a:hlinkClick r:id="rId2"/>
              </a:rPr>
              <a:t>vS</a:t>
            </a:r>
            <a:r>
              <a:rPr lang="el-GR" u="sng" dirty="0" smtClean="0">
                <a:hlinkClick r:id="rId2"/>
              </a:rPr>
              <a:t>1</a:t>
            </a:r>
            <a:r>
              <a:rPr lang="en-US" u="sng" dirty="0" err="1" smtClean="0">
                <a:hlinkClick r:id="rId2"/>
              </a:rPr>
              <a:t>kMaQIgqA</a:t>
            </a:r>
            <a:r>
              <a:rPr lang="el-GR" u="sng" dirty="0" smtClean="0">
                <a:hlinkClick r:id="rId2"/>
              </a:rPr>
              <a:t>556</a:t>
            </a:r>
            <a:r>
              <a:rPr lang="en-US" u="sng" dirty="0" smtClean="0">
                <a:hlinkClick r:id="rId2"/>
              </a:rPr>
              <a:t>g</a:t>
            </a:r>
            <a:r>
              <a:rPr lang="el-GR" u="sng" dirty="0" smtClean="0">
                <a:hlinkClick r:id="rId2"/>
              </a:rPr>
              <a:t>&amp;</a:t>
            </a:r>
            <a:r>
              <a:rPr lang="en-US" u="sng" dirty="0" err="1" smtClean="0">
                <a:hlinkClick r:id="rId2"/>
              </a:rPr>
              <a:t>bvm</a:t>
            </a:r>
            <a:r>
              <a:rPr lang="el-GR" u="sng" dirty="0" smtClean="0">
                <a:hlinkClick r:id="rId2"/>
              </a:rPr>
              <a:t>=</a:t>
            </a:r>
            <a:r>
              <a:rPr lang="en-US" u="sng" dirty="0" err="1" smtClean="0">
                <a:hlinkClick r:id="rId2"/>
              </a:rPr>
              <a:t>bv</a:t>
            </a:r>
            <a:r>
              <a:rPr lang="el-GR" u="sng" dirty="0" smtClean="0">
                <a:hlinkClick r:id="rId2"/>
              </a:rPr>
              <a:t>.140915558,</a:t>
            </a:r>
            <a:r>
              <a:rPr lang="en-US" u="sng" dirty="0" smtClean="0">
                <a:hlinkClick r:id="rId2"/>
              </a:rPr>
              <a:t>d</a:t>
            </a:r>
            <a:r>
              <a:rPr lang="el-GR" u="sng" dirty="0" smtClean="0">
                <a:hlinkClick r:id="rId2"/>
              </a:rPr>
              <a:t>.</a:t>
            </a:r>
            <a:r>
              <a:rPr lang="en-US" u="sng" dirty="0" smtClean="0">
                <a:hlinkClick r:id="rId2"/>
              </a:rPr>
              <a:t>d</a:t>
            </a:r>
            <a:r>
              <a:rPr lang="el-GR" u="sng" dirty="0" smtClean="0">
                <a:hlinkClick r:id="rId2"/>
              </a:rPr>
              <a:t>2</a:t>
            </a:r>
            <a:r>
              <a:rPr lang="en-US" u="sng" dirty="0" smtClean="0">
                <a:hlinkClick r:id="rId2"/>
              </a:rPr>
              <a:t>s</a:t>
            </a:r>
            <a:endParaRPr lang="el-G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BIB</a:t>
            </a:r>
            <a:r>
              <a:rPr lang="el-GR" dirty="0" smtClean="0"/>
              <a:t>ΛΙΟΓΡΑΦΙΑ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en-US" dirty="0" err="1" smtClean="0"/>
              <a:t>Babich</a:t>
            </a:r>
            <a:r>
              <a:rPr lang="en-US" dirty="0" smtClean="0"/>
              <a:t>, </a:t>
            </a:r>
            <a:r>
              <a:rPr lang="en-US" dirty="0" err="1" smtClean="0"/>
              <a:t>Babette</a:t>
            </a:r>
            <a:r>
              <a:rPr lang="en-US" dirty="0" smtClean="0"/>
              <a:t>, </a:t>
            </a:r>
            <a:r>
              <a:rPr lang="en-US" i="1" dirty="0" smtClean="0"/>
              <a:t>La fin de la </a:t>
            </a:r>
            <a:r>
              <a:rPr lang="en-US" i="1" dirty="0" err="1" smtClean="0"/>
              <a:t>pensée</a:t>
            </a:r>
            <a:r>
              <a:rPr lang="en-US" i="1" dirty="0" smtClean="0"/>
              <a:t>? </a:t>
            </a:r>
            <a:r>
              <a:rPr lang="en-US" i="1" dirty="0" err="1" smtClean="0"/>
              <a:t>Philosophie</a:t>
            </a:r>
            <a:r>
              <a:rPr lang="en-US" i="1" dirty="0" smtClean="0"/>
              <a:t> </a:t>
            </a:r>
            <a:r>
              <a:rPr lang="en-US" i="1" dirty="0" err="1" smtClean="0"/>
              <a:t>analytique</a:t>
            </a:r>
            <a:r>
              <a:rPr lang="en-US" i="1" dirty="0" smtClean="0"/>
              <a:t> </a:t>
            </a:r>
            <a:r>
              <a:rPr lang="en-US" i="1" dirty="0" err="1" smtClean="0"/>
              <a:t>contre</a:t>
            </a:r>
            <a:r>
              <a:rPr lang="en-US" i="1" dirty="0" smtClean="0"/>
              <a:t> </a:t>
            </a:r>
            <a:r>
              <a:rPr lang="en-US" i="1" dirty="0" err="1" smtClean="0"/>
              <a:t>philosophie</a:t>
            </a:r>
            <a:r>
              <a:rPr lang="en-US" i="1" dirty="0" smtClean="0"/>
              <a:t> </a:t>
            </a:r>
            <a:r>
              <a:rPr lang="en-US" i="1" dirty="0" err="1" smtClean="0"/>
              <a:t>continentale</a:t>
            </a:r>
            <a:r>
              <a:rPr lang="en-US" i="1" dirty="0" smtClean="0"/>
              <a:t>, </a:t>
            </a:r>
            <a:r>
              <a:rPr lang="en-US" dirty="0" smtClean="0"/>
              <a:t>Paris: </a:t>
            </a:r>
            <a:r>
              <a:rPr lang="en-US" dirty="0" err="1" smtClean="0"/>
              <a:t>L’Harmattan</a:t>
            </a:r>
            <a:r>
              <a:rPr lang="en-US" dirty="0" smtClean="0"/>
              <a:t>, 2012</a:t>
            </a:r>
          </a:p>
          <a:p>
            <a:r>
              <a:rPr lang="en-US" dirty="0" err="1" smtClean="0"/>
              <a:t>Boghossian</a:t>
            </a:r>
            <a:r>
              <a:rPr lang="en-US" dirty="0" smtClean="0"/>
              <a:t>, Paul, </a:t>
            </a:r>
            <a:r>
              <a:rPr lang="en-US" i="1" dirty="0" smtClean="0"/>
              <a:t>Fear of Knowledge: Against Relativism and Constructivism</a:t>
            </a:r>
            <a:r>
              <a:rPr lang="en-US" dirty="0" smtClean="0"/>
              <a:t>, Oxford: Clarendon Press, 2006</a:t>
            </a:r>
          </a:p>
          <a:p>
            <a:r>
              <a:rPr lang="en-US" dirty="0" err="1" smtClean="0"/>
              <a:t>Bouveresse</a:t>
            </a:r>
            <a:r>
              <a:rPr lang="en-US" dirty="0" smtClean="0"/>
              <a:t>, Jacques, </a:t>
            </a:r>
            <a:r>
              <a:rPr lang="el-GR" i="1" dirty="0" smtClean="0"/>
              <a:t>Γοητευτικές και παραπλανητικές ακροβασίες της φιλοσοφίας</a:t>
            </a:r>
            <a:r>
              <a:rPr lang="el-GR" dirty="0" smtClean="0"/>
              <a:t>, </a:t>
            </a:r>
            <a:r>
              <a:rPr lang="el-GR" dirty="0" err="1" smtClean="0"/>
              <a:t>μτφρ</a:t>
            </a:r>
            <a:r>
              <a:rPr lang="el-GR" dirty="0" smtClean="0"/>
              <a:t>. Τ. </a:t>
            </a:r>
            <a:r>
              <a:rPr lang="el-GR" dirty="0" err="1" smtClean="0"/>
              <a:t>Μπούκη</a:t>
            </a:r>
            <a:r>
              <a:rPr lang="el-GR" dirty="0" smtClean="0"/>
              <a:t>, </a:t>
            </a:r>
            <a:r>
              <a:rPr lang="el-GR" dirty="0" err="1" smtClean="0"/>
              <a:t>πρόλ</a:t>
            </a:r>
            <a:r>
              <a:rPr lang="el-GR" dirty="0" smtClean="0"/>
              <a:t>. Ν. Παναγιωτόπουλος, </a:t>
            </a:r>
            <a:r>
              <a:rPr lang="el-GR" dirty="0" err="1" smtClean="0"/>
              <a:t>επιμ</a:t>
            </a:r>
            <a:r>
              <a:rPr lang="el-GR" dirty="0" smtClean="0"/>
              <a:t>. Σ. Βιρβιδάκης, Αθήνα</a:t>
            </a:r>
            <a:r>
              <a:rPr lang="en-US" dirty="0" smtClean="0"/>
              <a:t>: E</a:t>
            </a:r>
            <a:r>
              <a:rPr lang="el-GR" dirty="0" err="1" smtClean="0"/>
              <a:t>κδόσεις</a:t>
            </a:r>
            <a:r>
              <a:rPr lang="el-GR" dirty="0" smtClean="0"/>
              <a:t> Πατάκη, 2002</a:t>
            </a:r>
            <a:endParaRPr lang="en-US" dirty="0" smtClean="0"/>
          </a:p>
          <a:p>
            <a:r>
              <a:rPr lang="en-US" dirty="0" smtClean="0"/>
              <a:t>Crews, Frederick, </a:t>
            </a:r>
            <a:r>
              <a:rPr lang="en-US" i="1" dirty="0" smtClean="0"/>
              <a:t>Postmodern Pooh</a:t>
            </a:r>
            <a:r>
              <a:rPr lang="en-US" dirty="0" smtClean="0"/>
              <a:t>, New York: North Point Press, 2001</a:t>
            </a:r>
          </a:p>
          <a:p>
            <a:r>
              <a:rPr lang="el-GR" dirty="0" smtClean="0"/>
              <a:t>Ε</a:t>
            </a:r>
            <a:r>
              <a:rPr lang="en-US" dirty="0" err="1" smtClean="0"/>
              <a:t>ngel</a:t>
            </a:r>
            <a:r>
              <a:rPr lang="en-US" dirty="0" smtClean="0"/>
              <a:t>, Pascal, “</a:t>
            </a:r>
            <a:r>
              <a:rPr lang="en-US" dirty="0" err="1" smtClean="0"/>
              <a:t>L’affaire</a:t>
            </a:r>
            <a:r>
              <a:rPr lang="en-US" dirty="0" smtClean="0"/>
              <a:t> </a:t>
            </a:r>
            <a:r>
              <a:rPr lang="en-US" dirty="0" err="1" smtClean="0"/>
              <a:t>Sokal</a:t>
            </a:r>
            <a:r>
              <a:rPr lang="en-US" dirty="0" smtClean="0"/>
              <a:t> </a:t>
            </a:r>
            <a:r>
              <a:rPr lang="en-US" dirty="0" err="1" smtClean="0"/>
              <a:t>concerne</a:t>
            </a:r>
            <a:r>
              <a:rPr lang="en-US" dirty="0" smtClean="0"/>
              <a:t>-t-</a:t>
            </a:r>
            <a:r>
              <a:rPr lang="en-US" dirty="0" err="1" smtClean="0"/>
              <a:t>elle</a:t>
            </a:r>
            <a:r>
              <a:rPr lang="en-US" dirty="0" smtClean="0"/>
              <a:t> </a:t>
            </a:r>
            <a:r>
              <a:rPr lang="en-US" dirty="0" err="1" smtClean="0"/>
              <a:t>vraiment</a:t>
            </a:r>
            <a:r>
              <a:rPr lang="en-US" dirty="0" smtClean="0"/>
              <a:t> les </a:t>
            </a:r>
            <a:r>
              <a:rPr lang="en-US" dirty="0" err="1" smtClean="0"/>
              <a:t>philosophes</a:t>
            </a:r>
            <a:r>
              <a:rPr lang="en-US" dirty="0" smtClean="0"/>
              <a:t> français?”, in Jean-François </a:t>
            </a:r>
            <a:r>
              <a:rPr lang="en-US" dirty="0" err="1" smtClean="0"/>
              <a:t>Mattei</a:t>
            </a:r>
            <a:r>
              <a:rPr lang="en-US" dirty="0" smtClean="0"/>
              <a:t> (dir.), </a:t>
            </a:r>
            <a:r>
              <a:rPr lang="en-US" i="1" dirty="0" smtClean="0"/>
              <a:t>Philosopher en français</a:t>
            </a:r>
            <a:r>
              <a:rPr lang="en-US" dirty="0" smtClean="0"/>
              <a:t>,  Paris, Presses </a:t>
            </a:r>
            <a:r>
              <a:rPr lang="en-US" dirty="0" err="1" smtClean="0"/>
              <a:t>Universitaires</a:t>
            </a:r>
            <a:r>
              <a:rPr lang="en-US" dirty="0" smtClean="0"/>
              <a:t> de France, 2001</a:t>
            </a:r>
          </a:p>
          <a:p>
            <a:r>
              <a:rPr lang="en-US" dirty="0" smtClean="0"/>
              <a:t>Guillory, John,  “The </a:t>
            </a:r>
            <a:r>
              <a:rPr lang="en-US" dirty="0" err="1" smtClean="0"/>
              <a:t>Sokal</a:t>
            </a:r>
            <a:r>
              <a:rPr lang="en-US" dirty="0" smtClean="0"/>
              <a:t> Affair and the History of Criticism”,  </a:t>
            </a:r>
            <a:r>
              <a:rPr lang="en-US" i="1" dirty="0" smtClean="0"/>
              <a:t>Critical Inquiry</a:t>
            </a:r>
            <a:r>
              <a:rPr lang="en-US" dirty="0" smtClean="0"/>
              <a:t> 28/2, (Winter, 2002): 470-508</a:t>
            </a:r>
          </a:p>
          <a:p>
            <a:r>
              <a:rPr lang="en-US" dirty="0" err="1" smtClean="0"/>
              <a:t>Haack</a:t>
            </a:r>
            <a:r>
              <a:rPr lang="en-US" dirty="0" smtClean="0"/>
              <a:t>, Susan, </a:t>
            </a:r>
            <a:r>
              <a:rPr lang="en-US" i="1" dirty="0" smtClean="0"/>
              <a:t>Manifesto of a Passionate Moderate</a:t>
            </a:r>
            <a:r>
              <a:rPr lang="en-US" dirty="0" smtClean="0"/>
              <a:t>, Chicago &amp; London, University of Chicago Press, 1998</a:t>
            </a:r>
          </a:p>
          <a:p>
            <a:r>
              <a:rPr lang="en-US" dirty="0" smtClean="0"/>
              <a:t>Roux, Sophie (dir.), </a:t>
            </a:r>
            <a:r>
              <a:rPr lang="en-US" i="1" dirty="0" smtClean="0"/>
              <a:t>Retours </a:t>
            </a:r>
            <a:r>
              <a:rPr lang="en-US" i="1" dirty="0" err="1" smtClean="0"/>
              <a:t>sur</a:t>
            </a:r>
            <a:r>
              <a:rPr lang="en-US" i="1" dirty="0" smtClean="0"/>
              <a:t>  </a:t>
            </a:r>
            <a:r>
              <a:rPr lang="en-US" i="1" dirty="0" err="1" smtClean="0"/>
              <a:t>l’affaire</a:t>
            </a:r>
            <a:r>
              <a:rPr lang="en-US" i="1" dirty="0" smtClean="0"/>
              <a:t> </a:t>
            </a:r>
            <a:r>
              <a:rPr lang="en-US" i="1" dirty="0" err="1" smtClean="0"/>
              <a:t>Sokal</a:t>
            </a:r>
            <a:r>
              <a:rPr lang="en-US" dirty="0" smtClean="0"/>
              <a:t>, Paris: </a:t>
            </a:r>
            <a:r>
              <a:rPr lang="en-US" dirty="0" err="1" smtClean="0"/>
              <a:t>L’Harmattan</a:t>
            </a:r>
            <a:r>
              <a:rPr lang="en-US" dirty="0" smtClean="0"/>
              <a:t>, 2007</a:t>
            </a:r>
          </a:p>
          <a:p>
            <a:r>
              <a:rPr lang="en-US" dirty="0" err="1" smtClean="0"/>
              <a:t>Sokal</a:t>
            </a:r>
            <a:r>
              <a:rPr lang="en-US" dirty="0" smtClean="0"/>
              <a:t>, Alan, </a:t>
            </a:r>
            <a:r>
              <a:rPr lang="en-US" i="1" dirty="0" smtClean="0"/>
              <a:t>Beyond the Hoax: Science Philosophy and Culture</a:t>
            </a:r>
            <a:r>
              <a:rPr lang="en-US" dirty="0" smtClean="0"/>
              <a:t>, Oxford and New York: Oxford University Press, 2008</a:t>
            </a:r>
          </a:p>
          <a:p>
            <a:r>
              <a:rPr lang="en-US" dirty="0" smtClean="0"/>
              <a:t>The Editors of </a:t>
            </a:r>
            <a:r>
              <a:rPr lang="en-US" i="1" dirty="0" smtClean="0"/>
              <a:t>Lingua Franca </a:t>
            </a:r>
            <a:r>
              <a:rPr lang="en-US" dirty="0" smtClean="0"/>
              <a:t>(eds.),  </a:t>
            </a:r>
            <a:r>
              <a:rPr lang="en-US" i="1" dirty="0" smtClean="0"/>
              <a:t>The </a:t>
            </a:r>
            <a:r>
              <a:rPr lang="en-US" i="1" dirty="0" err="1" smtClean="0"/>
              <a:t>Sokal</a:t>
            </a:r>
            <a:r>
              <a:rPr lang="en-US" i="1" dirty="0" smtClean="0"/>
              <a:t> Hoax: The Sham that Shook the Academy</a:t>
            </a:r>
            <a:r>
              <a:rPr lang="en-US" dirty="0" smtClean="0"/>
              <a:t>, Lincoln and London: The University of Nebraska Press, 2000 </a:t>
            </a:r>
            <a:endParaRPr lang="el-G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127</TotalTime>
  <Words>717</Words>
  <Application>Microsoft Office PowerPoint</Application>
  <PresentationFormat>On-screen Show (4:3)</PresentationFormat>
  <Paragraphs>55</Paragraphs>
  <Slides>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H υπόθεση Sokal είκοσι χρόνια μετά</vt:lpstr>
      <vt:lpstr>Το «χρονικό» της υπόθεσης μέχρι σήμερα</vt:lpstr>
      <vt:lpstr>Eισαγωγικές επισημάνσεις</vt:lpstr>
      <vt:lpstr>Μερικά ερωτήματα  </vt:lpstr>
      <vt:lpstr>Κριτικές αντιδράσεις </vt:lpstr>
      <vt:lpstr>Επαναλήψεις - Απομιμήσεις</vt:lpstr>
      <vt:lpstr>BIBΛΙΟΓΡΑΦΙΑ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 υπόθεση Sokal είκοσι χρόνια μετά</dc:title>
  <dc:creator>Stelios Virvidakis</dc:creator>
  <cp:lastModifiedBy>Stelios Virvidakis</cp:lastModifiedBy>
  <cp:revision>24</cp:revision>
  <dcterms:created xsi:type="dcterms:W3CDTF">2016-12-15T21:08:26Z</dcterms:created>
  <dcterms:modified xsi:type="dcterms:W3CDTF">2020-02-06T10:56:30Z</dcterms:modified>
</cp:coreProperties>
</file>