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2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7"/>
  </p:notesMasterIdLst>
  <p:sldIdLst>
    <p:sldId id="256" r:id="rId2"/>
    <p:sldId id="258" r:id="rId3"/>
    <p:sldId id="331" r:id="rId4"/>
    <p:sldId id="332" r:id="rId5"/>
    <p:sldId id="333" r:id="rId6"/>
    <p:sldId id="334" r:id="rId7"/>
    <p:sldId id="335" r:id="rId8"/>
    <p:sldId id="259" r:id="rId9"/>
    <p:sldId id="336" r:id="rId10"/>
    <p:sldId id="337"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38" r:id="rId27"/>
    <p:sldId id="354" r:id="rId28"/>
    <p:sldId id="355" r:id="rId29"/>
    <p:sldId id="356" r:id="rId30"/>
    <p:sldId id="357" r:id="rId31"/>
    <p:sldId id="358" r:id="rId32"/>
    <p:sldId id="359" r:id="rId33"/>
    <p:sldId id="360" r:id="rId34"/>
    <p:sldId id="361" r:id="rId35"/>
    <p:sldId id="362" r:id="rId36"/>
    <p:sldId id="363"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77" r:id="rId51"/>
    <p:sldId id="378" r:id="rId52"/>
    <p:sldId id="379" r:id="rId53"/>
    <p:sldId id="382" r:id="rId54"/>
    <p:sldId id="381" r:id="rId55"/>
    <p:sldId id="383" r:id="rId56"/>
    <p:sldId id="384" r:id="rId57"/>
    <p:sldId id="380" r:id="rId58"/>
    <p:sldId id="385" r:id="rId59"/>
    <p:sldId id="386" r:id="rId60"/>
    <p:sldId id="387" r:id="rId61"/>
    <p:sldId id="389" r:id="rId62"/>
    <p:sldId id="388" r:id="rId63"/>
    <p:sldId id="390" r:id="rId64"/>
    <p:sldId id="392" r:id="rId65"/>
    <p:sldId id="393" r:id="rId66"/>
    <p:sldId id="394" r:id="rId67"/>
    <p:sldId id="391" r:id="rId68"/>
    <p:sldId id="395" r:id="rId69"/>
    <p:sldId id="396" r:id="rId70"/>
    <p:sldId id="397" r:id="rId71"/>
    <p:sldId id="398" r:id="rId72"/>
    <p:sldId id="399" r:id="rId73"/>
    <p:sldId id="400" r:id="rId74"/>
    <p:sldId id="401" r:id="rId75"/>
    <p:sldId id="402" r:id="rId76"/>
    <p:sldId id="403" r:id="rId77"/>
    <p:sldId id="405" r:id="rId78"/>
    <p:sldId id="404" r:id="rId79"/>
    <p:sldId id="406" r:id="rId80"/>
    <p:sldId id="407" r:id="rId81"/>
    <p:sldId id="408" r:id="rId82"/>
    <p:sldId id="409" r:id="rId83"/>
    <p:sldId id="410" r:id="rId84"/>
    <p:sldId id="411" r:id="rId85"/>
    <p:sldId id="412" r:id="rId86"/>
    <p:sldId id="413" r:id="rId87"/>
    <p:sldId id="414" r:id="rId88"/>
    <p:sldId id="415" r:id="rId89"/>
    <p:sldId id="417" r:id="rId90"/>
    <p:sldId id="418" r:id="rId91"/>
    <p:sldId id="419" r:id="rId92"/>
    <p:sldId id="420" r:id="rId93"/>
    <p:sldId id="421" r:id="rId94"/>
    <p:sldId id="527" r:id="rId95"/>
    <p:sldId id="528" r:id="rId96"/>
    <p:sldId id="529" r:id="rId97"/>
    <p:sldId id="530" r:id="rId98"/>
    <p:sldId id="531" r:id="rId99"/>
    <p:sldId id="532" r:id="rId100"/>
    <p:sldId id="536" r:id="rId101"/>
    <p:sldId id="537" r:id="rId102"/>
    <p:sldId id="533" r:id="rId103"/>
    <p:sldId id="538" r:id="rId104"/>
    <p:sldId id="539" r:id="rId105"/>
    <p:sldId id="543" r:id="rId106"/>
    <p:sldId id="540" r:id="rId107"/>
    <p:sldId id="541" r:id="rId108"/>
    <p:sldId id="544" r:id="rId109"/>
    <p:sldId id="422" r:id="rId110"/>
    <p:sldId id="423" r:id="rId111"/>
    <p:sldId id="424" r:id="rId112"/>
    <p:sldId id="425" r:id="rId113"/>
    <p:sldId id="426" r:id="rId114"/>
    <p:sldId id="427" r:id="rId115"/>
    <p:sldId id="428" r:id="rId116"/>
    <p:sldId id="429" r:id="rId117"/>
    <p:sldId id="430" r:id="rId118"/>
    <p:sldId id="431" r:id="rId119"/>
    <p:sldId id="432" r:id="rId120"/>
    <p:sldId id="433" r:id="rId121"/>
    <p:sldId id="434" r:id="rId122"/>
    <p:sldId id="435" r:id="rId123"/>
    <p:sldId id="436" r:id="rId124"/>
    <p:sldId id="437" r:id="rId125"/>
    <p:sldId id="438" r:id="rId126"/>
    <p:sldId id="439" r:id="rId127"/>
    <p:sldId id="440" r:id="rId128"/>
    <p:sldId id="441" r:id="rId129"/>
    <p:sldId id="442" r:id="rId130"/>
    <p:sldId id="443" r:id="rId131"/>
    <p:sldId id="444" r:id="rId132"/>
    <p:sldId id="445" r:id="rId133"/>
    <p:sldId id="446" r:id="rId134"/>
    <p:sldId id="447" r:id="rId135"/>
    <p:sldId id="448" r:id="rId136"/>
    <p:sldId id="449" r:id="rId137"/>
    <p:sldId id="450" r:id="rId138"/>
    <p:sldId id="451" r:id="rId139"/>
    <p:sldId id="261" r:id="rId140"/>
    <p:sldId id="262" r:id="rId141"/>
    <p:sldId id="264" r:id="rId142"/>
    <p:sldId id="260" r:id="rId143"/>
    <p:sldId id="265" r:id="rId144"/>
    <p:sldId id="266" r:id="rId145"/>
    <p:sldId id="267" r:id="rId146"/>
    <p:sldId id="268" r:id="rId147"/>
    <p:sldId id="269" r:id="rId148"/>
    <p:sldId id="270" r:id="rId149"/>
    <p:sldId id="271" r:id="rId150"/>
    <p:sldId id="272" r:id="rId151"/>
    <p:sldId id="273" r:id="rId152"/>
    <p:sldId id="274" r:id="rId153"/>
    <p:sldId id="275" r:id="rId154"/>
    <p:sldId id="452" r:id="rId155"/>
    <p:sldId id="456" r:id="rId156"/>
    <p:sldId id="457" r:id="rId157"/>
    <p:sldId id="458" r:id="rId158"/>
    <p:sldId id="459" r:id="rId159"/>
    <p:sldId id="461" r:id="rId160"/>
    <p:sldId id="462" r:id="rId161"/>
    <p:sldId id="463" r:id="rId162"/>
    <p:sldId id="466" r:id="rId163"/>
    <p:sldId id="464" r:id="rId164"/>
    <p:sldId id="467" r:id="rId165"/>
    <p:sldId id="465" r:id="rId166"/>
    <p:sldId id="468" r:id="rId167"/>
    <p:sldId id="469" r:id="rId168"/>
    <p:sldId id="470" r:id="rId169"/>
    <p:sldId id="471" r:id="rId170"/>
    <p:sldId id="545" r:id="rId171"/>
    <p:sldId id="546" r:id="rId172"/>
    <p:sldId id="547" r:id="rId173"/>
    <p:sldId id="548" r:id="rId174"/>
    <p:sldId id="549" r:id="rId175"/>
    <p:sldId id="550" r:id="rId176"/>
    <p:sldId id="551" r:id="rId177"/>
    <p:sldId id="472" r:id="rId178"/>
    <p:sldId id="473" r:id="rId179"/>
    <p:sldId id="474" r:id="rId180"/>
    <p:sldId id="478" r:id="rId181"/>
    <p:sldId id="475" r:id="rId182"/>
    <p:sldId id="479" r:id="rId183"/>
    <p:sldId id="480" r:id="rId184"/>
    <p:sldId id="481" r:id="rId185"/>
    <p:sldId id="483" r:id="rId186"/>
    <p:sldId id="484" r:id="rId187"/>
    <p:sldId id="482" r:id="rId188"/>
    <p:sldId id="485" r:id="rId189"/>
    <p:sldId id="486" r:id="rId190"/>
    <p:sldId id="487" r:id="rId191"/>
    <p:sldId id="488" r:id="rId192"/>
    <p:sldId id="489" r:id="rId193"/>
    <p:sldId id="490" r:id="rId194"/>
    <p:sldId id="491" r:id="rId195"/>
    <p:sldId id="492" r:id="rId196"/>
    <p:sldId id="493" r:id="rId197"/>
    <p:sldId id="494" r:id="rId198"/>
    <p:sldId id="495" r:id="rId199"/>
    <p:sldId id="496" r:id="rId200"/>
    <p:sldId id="497" r:id="rId201"/>
    <p:sldId id="498" r:id="rId202"/>
    <p:sldId id="499" r:id="rId203"/>
    <p:sldId id="500" r:id="rId204"/>
    <p:sldId id="501" r:id="rId205"/>
    <p:sldId id="502" r:id="rId206"/>
    <p:sldId id="503" r:id="rId207"/>
    <p:sldId id="504" r:id="rId208"/>
    <p:sldId id="505" r:id="rId209"/>
    <p:sldId id="506" r:id="rId210"/>
    <p:sldId id="507" r:id="rId211"/>
    <p:sldId id="508" r:id="rId212"/>
    <p:sldId id="509" r:id="rId213"/>
    <p:sldId id="510" r:id="rId214"/>
    <p:sldId id="511" r:id="rId215"/>
    <p:sldId id="512" r:id="rId216"/>
    <p:sldId id="513" r:id="rId217"/>
    <p:sldId id="514" r:id="rId218"/>
    <p:sldId id="515" r:id="rId219"/>
    <p:sldId id="516" r:id="rId220"/>
    <p:sldId id="517" r:id="rId221"/>
    <p:sldId id="518" r:id="rId222"/>
    <p:sldId id="519" r:id="rId223"/>
    <p:sldId id="520" r:id="rId224"/>
    <p:sldId id="521" r:id="rId225"/>
    <p:sldId id="522" r:id="rId226"/>
    <p:sldId id="523" r:id="rId227"/>
    <p:sldId id="524" r:id="rId228"/>
    <p:sldId id="277" r:id="rId229"/>
    <p:sldId id="278" r:id="rId230"/>
    <p:sldId id="279" r:id="rId231"/>
    <p:sldId id="280" r:id="rId232"/>
    <p:sldId id="281" r:id="rId233"/>
    <p:sldId id="282" r:id="rId234"/>
    <p:sldId id="283" r:id="rId235"/>
    <p:sldId id="284" r:id="rId236"/>
    <p:sldId id="285" r:id="rId237"/>
    <p:sldId id="286" r:id="rId238"/>
    <p:sldId id="287" r:id="rId239"/>
    <p:sldId id="288" r:id="rId240"/>
    <p:sldId id="289" r:id="rId241"/>
    <p:sldId id="290" r:id="rId242"/>
    <p:sldId id="292" r:id="rId243"/>
    <p:sldId id="291" r:id="rId244"/>
    <p:sldId id="293" r:id="rId245"/>
    <p:sldId id="294" r:id="rId246"/>
    <p:sldId id="295" r:id="rId247"/>
    <p:sldId id="296" r:id="rId248"/>
    <p:sldId id="297" r:id="rId249"/>
    <p:sldId id="298" r:id="rId250"/>
    <p:sldId id="299" r:id="rId251"/>
    <p:sldId id="300" r:id="rId252"/>
    <p:sldId id="301" r:id="rId253"/>
    <p:sldId id="302" r:id="rId254"/>
    <p:sldId id="303" r:id="rId255"/>
    <p:sldId id="304" r:id="rId256"/>
    <p:sldId id="306" r:id="rId257"/>
    <p:sldId id="308" r:id="rId258"/>
    <p:sldId id="309" r:id="rId259"/>
    <p:sldId id="310" r:id="rId260"/>
    <p:sldId id="314" r:id="rId261"/>
    <p:sldId id="315" r:id="rId262"/>
    <p:sldId id="316" r:id="rId263"/>
    <p:sldId id="317" r:id="rId264"/>
    <p:sldId id="318" r:id="rId265"/>
    <p:sldId id="325" r:id="rId266"/>
    <p:sldId id="319" r:id="rId267"/>
    <p:sldId id="326" r:id="rId268"/>
    <p:sldId id="327" r:id="rId269"/>
    <p:sldId id="328" r:id="rId270"/>
    <p:sldId id="329" r:id="rId271"/>
    <p:sldId id="330" r:id="rId272"/>
    <p:sldId id="322" r:id="rId273"/>
    <p:sldId id="323" r:id="rId274"/>
    <p:sldId id="525" r:id="rId275"/>
    <p:sldId id="526" r:id="rId276"/>
  </p:sldIdLst>
  <p:sldSz cx="9144000" cy="6858000" type="screen4x3"/>
  <p:notesSz cx="6797675" cy="992822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theme" Target="theme/theme1.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281"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presProps" Target="presProp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BACB5E5-3B2C-4CA0-9B60-8DD71A7AC04F}" type="datetimeFigureOut">
              <a:rPr lang="el-GR" smtClean="0"/>
              <a:pPr/>
              <a:t>9/1/2018</a:t>
            </a:fld>
            <a:endParaRPr lang="el-GR"/>
          </a:p>
        </p:txBody>
      </p:sp>
      <p:sp>
        <p:nvSpPr>
          <p:cNvPr id="4" name="3 - Θέση εικόνας διαφάνειας"/>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CFA382E-AFEE-4FB4-99AA-D6171320C7B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CFA382E-AFEE-4FB4-99AA-D6171320C7B7}" type="slidenum">
              <a:rPr lang="el-GR" smtClean="0"/>
              <a:pPr/>
              <a:t>239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918D2B82-562B-4CC5-9971-6AF5CAA91408}" type="datetime1">
              <a:rPr lang="el-GR" smtClean="0"/>
              <a:pPr/>
              <a:t>9/1/2018</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6D693EC5-28F6-4DBD-8BAD-23B3C94292A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D727F96-2917-4D5B-8314-86B27DC8660D}" type="datetime1">
              <a:rPr lang="el-GR" smtClean="0"/>
              <a:pPr/>
              <a:t>9/1/2018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83B9E17-082D-4366-81B8-E920F74E2888}" type="datetime1">
              <a:rPr lang="el-GR" smtClean="0"/>
              <a:pPr/>
              <a:t>9/1/2018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7790284-F5F9-480D-BC94-D68023ACB924}" type="datetime1">
              <a:rPr lang="el-GR" smtClean="0"/>
              <a:pPr/>
              <a:t>9/1/2018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a:t>
            </a:fld>
            <a:endParaRPr lang="el-GR"/>
          </a:p>
        </p:txBody>
      </p:sp>
      <p:sp>
        <p:nvSpPr>
          <p:cNvPr id="7" name="6 - Τίτλος"/>
          <p:cNvSpPr>
            <a:spLocks noGrp="1"/>
          </p:cNvSpPr>
          <p:nvPr>
            <p:ph type="title"/>
          </p:nvPr>
        </p:nvSpPr>
        <p:spPr/>
        <p:txBody>
          <a:bodyPr rtlCol="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B1180AF-689D-480F-AA9A-8C410D274B23}" type="datetime1">
              <a:rPr lang="el-GR" smtClean="0"/>
              <a:pPr/>
              <a:t>9/1/2018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4F8C12C-FCBE-4BA8-818E-1125572CD780}" type="datetime1">
              <a:rPr lang="el-GR" smtClean="0"/>
              <a:pPr/>
              <a:t>9/1/2018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D693EC5-28F6-4DBD-8BAD-23B3C94292A2}" type="slidenum">
              <a:rPr lang="el-GR" smtClean="0"/>
              <a:pPr/>
              <a:t>‹#›</a:t>
            </a:fld>
            <a:endParaRPr lang="el-GR"/>
          </a:p>
        </p:txBody>
      </p:sp>
      <p:sp>
        <p:nvSpPr>
          <p:cNvPr id="8" name="7 - Τίτλος"/>
          <p:cNvSpPr>
            <a:spLocks noGrp="1"/>
          </p:cNvSpPr>
          <p:nvPr>
            <p:ph type="title"/>
          </p:nvPr>
        </p:nvSpPr>
        <p:spPr/>
        <p:txBody>
          <a:bodyPr rtlCol="0"/>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CD73C4EA-A0F7-48B9-97A9-64E36FFC87FE}" type="datetime1">
              <a:rPr lang="el-GR" smtClean="0"/>
              <a:pPr/>
              <a:t>9/1/2018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D693EC5-28F6-4DBD-8BAD-23B3C94292A2}"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4989204E-A7B0-4116-89CD-B1F909DD9DB3}" type="datetime1">
              <a:rPr lang="el-GR" smtClean="0"/>
              <a:pPr/>
              <a:t>9/1/2018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D693EC5-28F6-4DBD-8BAD-23B3C94292A2}" type="slidenum">
              <a:rPr lang="el-GR" smtClean="0"/>
              <a:pPr/>
              <a:t>‹#›</a:t>
            </a:fld>
            <a:endParaRPr lang="el-GR"/>
          </a:p>
        </p:txBody>
      </p:sp>
      <p:sp>
        <p:nvSpPr>
          <p:cNvPr id="6" name="5 - Τίτλος"/>
          <p:cNvSpPr>
            <a:spLocks noGrp="1"/>
          </p:cNvSpPr>
          <p:nvPr>
            <p:ph type="title"/>
          </p:nvPr>
        </p:nvSpPr>
        <p:spPr/>
        <p:txBody>
          <a:bodyPr rtlCol="0"/>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67E1504-43A2-40A4-81B2-C68B58A8E9D9}" type="datetime1">
              <a:rPr lang="el-GR" smtClean="0"/>
              <a:pPr/>
              <a:t>9/1/2018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D693EC5-28F6-4DBD-8BAD-23B3C94292A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p>
            <a:fld id="{D5FACB99-2729-4AB1-8126-4F5EA1ECF51C}" type="datetime1">
              <a:rPr lang="el-GR" smtClean="0"/>
              <a:pPr/>
              <a:t>9/1/2018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D693EC5-28F6-4DBD-8BAD-23B3C94292A2}"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15A28437-60F7-47BC-82E2-1345689B4D7A}" type="datetime1">
              <a:rPr lang="el-GR" smtClean="0"/>
              <a:pPr/>
              <a:t>9/1/2018</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6D693EC5-28F6-4DBD-8BAD-23B3C94292A2}"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7906853-72FF-4E66-9531-3F5DFA12A34E}" type="datetime1">
              <a:rPr lang="el-GR" smtClean="0"/>
              <a:pPr/>
              <a:t>9/1/2018</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D693EC5-28F6-4DBD-8BAD-23B3C94292A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package" Target="../embeddings/___________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package" Target="../embeddings/____________Microsoft_Office_Word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24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0" y="1268760"/>
            <a:ext cx="9144000" cy="4247317"/>
          </a:xfrm>
          <a:prstGeom prst="rect">
            <a:avLst/>
          </a:prstGeom>
          <a:noFill/>
        </p:spPr>
        <p:txBody>
          <a:bodyPr wrap="square" rtlCol="0">
            <a:spAutoFit/>
          </a:bodyPr>
          <a:lstStyle/>
          <a:p>
            <a:pPr algn="ctr"/>
            <a:r>
              <a:rPr lang="el-GR" sz="1700" b="1" dirty="0" smtClean="0"/>
              <a:t>ΤΜΗΜΑ ΟΙΚΟΝΟΜΙΚΩΝ ΕΠΙΣΤΗΜΩΝ</a:t>
            </a:r>
          </a:p>
          <a:p>
            <a:pPr algn="ctr"/>
            <a:r>
              <a:rPr lang="el-GR" sz="1700" b="1" dirty="0" smtClean="0"/>
              <a:t>ΤΜΗΜΑ ΦΙΛΟΣΟΦΙΑΣ, ΠΑΙΔΑΓΩΓΙΚΗΣ ΚΑΙ ΨΥΧΟΛΟΓΙΑΣ</a:t>
            </a:r>
          </a:p>
          <a:p>
            <a:pPr algn="ctr"/>
            <a:endParaRPr lang="en-US" sz="2200" b="1" dirty="0" smtClean="0"/>
          </a:p>
          <a:p>
            <a:pPr algn="ctr"/>
            <a:endParaRPr lang="en-US" sz="2200" b="1" dirty="0" smtClean="0"/>
          </a:p>
          <a:p>
            <a:pPr algn="ctr"/>
            <a:r>
              <a:rPr lang="el-GR" sz="2400" b="1" dirty="0" err="1" smtClean="0"/>
              <a:t>Διατμηματικό</a:t>
            </a:r>
            <a:r>
              <a:rPr lang="el-GR" sz="2400" b="1" dirty="0" smtClean="0"/>
              <a:t> Πρόγραμμα Μεταπτυχιακών Σπουδών (ΔΠΜΣ)</a:t>
            </a:r>
          </a:p>
          <a:p>
            <a:pPr algn="ctr"/>
            <a:r>
              <a:rPr lang="el-GR" sz="2400" b="1" dirty="0" smtClean="0"/>
              <a:t> Φιλοσοφία και Διοίκηση - Μάνατζμεντ </a:t>
            </a:r>
          </a:p>
          <a:p>
            <a:pPr algn="ctr"/>
            <a:endParaRPr lang="el-GR" sz="2400" b="1" dirty="0" smtClean="0"/>
          </a:p>
          <a:p>
            <a:pPr algn="ctr"/>
            <a:endParaRPr lang="el-GR" sz="2400" b="1" dirty="0" smtClean="0"/>
          </a:p>
          <a:p>
            <a:pPr algn="ctr"/>
            <a:r>
              <a:rPr lang="el-GR" sz="2400" dirty="0" smtClean="0"/>
              <a:t>Οικονομική και Διοίκηση των Επιχειρήσεων</a:t>
            </a:r>
          </a:p>
          <a:p>
            <a:pPr algn="ctr"/>
            <a:r>
              <a:rPr lang="el-GR" sz="2400" b="1" dirty="0" smtClean="0"/>
              <a:t>Εισηγητής: Παναγιώτης </a:t>
            </a:r>
            <a:r>
              <a:rPr lang="el-GR" sz="2400" b="1" dirty="0" err="1" smtClean="0"/>
              <a:t>Αλεξάκης</a:t>
            </a:r>
            <a:endParaRPr lang="el-GR" sz="2400" dirty="0" smtClean="0"/>
          </a:p>
          <a:p>
            <a:pPr algn="ctr"/>
            <a:endParaRPr lang="el-GR" sz="2400" dirty="0"/>
          </a:p>
        </p:txBody>
      </p:sp>
      <p:pic>
        <p:nvPicPr>
          <p:cNvPr id="66561" name="Picture 1"/>
          <p:cNvPicPr>
            <a:picLocks noChangeAspect="1" noChangeArrowheads="1"/>
          </p:cNvPicPr>
          <p:nvPr/>
        </p:nvPicPr>
        <p:blipFill>
          <a:blip r:embed="rId2" cstate="print"/>
          <a:srcRect/>
          <a:stretch>
            <a:fillRect/>
          </a:stretch>
        </p:blipFill>
        <p:spPr bwMode="auto">
          <a:xfrm>
            <a:off x="2123728" y="260648"/>
            <a:ext cx="4680520" cy="108012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481328"/>
            <a:ext cx="8501122" cy="5044016"/>
          </a:xfrm>
        </p:spPr>
        <p:txBody>
          <a:bodyPr>
            <a:normAutofit/>
          </a:bodyPr>
          <a:lstStyle/>
          <a:p>
            <a:pPr algn="just"/>
            <a:r>
              <a:rPr lang="el-GR" sz="1800" dirty="0" smtClean="0"/>
              <a:t>Η οικονομική επιστήμη μελετά πώς οι άνθρωποι και η κοινωνία επιλέγουν να χρησιμοποιήσουν παραγωγικούς πόρους, οι οποίοι μπορεί να έχουν εναλλακτικές χρήσεις, για να παράγουν προϊόντα, διαχρονικά, και να τα κατανείμουν στην κατανάλωση, τώρα και στο μέλλον, μεταξύ διαφόρων ανθρώπων και ομάδων στη κοινωνία.</a:t>
            </a:r>
          </a:p>
          <a:p>
            <a:pPr algn="just">
              <a:buNone/>
            </a:pPr>
            <a:endParaRPr lang="el-GR" sz="1800" dirty="0" smtClean="0"/>
          </a:p>
          <a:p>
            <a:pPr algn="just"/>
            <a:r>
              <a:rPr lang="el-GR" sz="1800" dirty="0" smtClean="0"/>
              <a:t> Βασικό έργο της σύγχρονης οικονομικής είναι να περιγράψει, αναλύσει, εξηγήσει και συσχετίσει τη συμπεριφορά της παραγωγής, των τιμών, της απασχόλησης και παρόμοιων φαινομένων. </a:t>
            </a:r>
          </a:p>
        </p:txBody>
      </p:sp>
      <p:sp>
        <p:nvSpPr>
          <p:cNvPr id="3" name="2 - Τίτλος"/>
          <p:cNvSpPr>
            <a:spLocks noGrp="1"/>
          </p:cNvSpPr>
          <p:nvPr>
            <p:ph type="title"/>
          </p:nvPr>
        </p:nvSpPr>
        <p:spPr>
          <a:xfrm>
            <a:off x="500034" y="274638"/>
            <a:ext cx="8072494" cy="1143000"/>
          </a:xfrm>
        </p:spPr>
        <p:txBody>
          <a:bodyPr>
            <a:normAutofit/>
          </a:bodyPr>
          <a:lstStyle/>
          <a:p>
            <a:pPr algn="just"/>
            <a:r>
              <a:rPr lang="en-GB" sz="2800" dirty="0" smtClean="0"/>
              <a:t>Η </a:t>
            </a:r>
            <a:r>
              <a:rPr lang="en-GB" sz="2800" dirty="0" err="1" smtClean="0"/>
              <a:t>οικονομική</a:t>
            </a:r>
            <a:r>
              <a:rPr lang="en-GB" sz="2800" dirty="0" smtClean="0"/>
              <a:t> </a:t>
            </a:r>
            <a:r>
              <a:rPr lang="en-GB" sz="2800" dirty="0" err="1" smtClean="0"/>
              <a:t>επιστήμη</a:t>
            </a:r>
            <a:r>
              <a:rPr lang="en-GB" sz="2800" dirty="0" smtClean="0"/>
              <a:t>, </a:t>
            </a:r>
            <a:r>
              <a:rPr lang="en-GB" sz="2800" dirty="0" err="1" smtClean="0"/>
              <a:t>πόροι</a:t>
            </a:r>
            <a:r>
              <a:rPr lang="en-GB" sz="2800" dirty="0" smtClean="0"/>
              <a:t> </a:t>
            </a:r>
            <a:r>
              <a:rPr lang="en-GB" sz="2800" dirty="0" err="1" smtClean="0"/>
              <a:t>και</a:t>
            </a:r>
            <a:r>
              <a:rPr lang="en-GB" sz="2800" dirty="0" smtClean="0"/>
              <a:t> </a:t>
            </a:r>
            <a:r>
              <a:rPr lang="en-GB" sz="2800" dirty="0" err="1" smtClean="0"/>
              <a:t>αγαθά</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10</a:t>
            </a:fld>
            <a:endParaRPr lang="el-G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42984"/>
            <a:ext cx="8429684" cy="5044016"/>
          </a:xfrm>
        </p:spPr>
        <p:txBody>
          <a:bodyPr>
            <a:normAutofit/>
          </a:bodyPr>
          <a:lstStyle/>
          <a:p>
            <a:pPr algn="just">
              <a:buNone/>
            </a:pPr>
            <a:r>
              <a:rPr lang="el-GR" sz="2100" dirty="0" smtClean="0"/>
              <a:t>					</a:t>
            </a:r>
          </a:p>
          <a:p>
            <a:pPr algn="just">
              <a:buNone/>
            </a:pPr>
            <a:r>
              <a:rPr lang="el-GR" sz="2100" dirty="0" smtClean="0"/>
              <a:t>					Τ=ΜΚ + </a:t>
            </a:r>
            <a:r>
              <a:rPr lang="el-GR" sz="2100" dirty="0" err="1" smtClean="0"/>
              <a:t>αΜΚ</a:t>
            </a:r>
            <a:endParaRPr lang="el-GR" sz="2100" dirty="0" smtClean="0"/>
          </a:p>
          <a:p>
            <a:pPr algn="just">
              <a:buNone/>
            </a:pPr>
            <a:endParaRPr lang="el-GR" sz="2100" dirty="0" smtClean="0"/>
          </a:p>
          <a:p>
            <a:pPr algn="just"/>
            <a:r>
              <a:rPr lang="el-GR" sz="2100" dirty="0" smtClean="0"/>
              <a:t>Η μέθοδος αυτή τιμολόγησης συναντάται πολύ συχνά στην πράξη. Προκειμένου να υπολογίσει το μέσο κόστος της, η επιχείρηση πρέπει να υπολογίσει τόσο το μέσο μεταβλητό κόστος όσο και το μέσο σταθερό κόστος.</a:t>
            </a:r>
          </a:p>
          <a:p>
            <a:pPr algn="just">
              <a:buNone/>
            </a:pPr>
            <a:endParaRPr lang="el-GR" sz="2100" dirty="0" smtClean="0"/>
          </a:p>
          <a:p>
            <a:pPr algn="just"/>
            <a:r>
              <a:rPr lang="el-GR" sz="2100" dirty="0" smtClean="0"/>
              <a:t> Επειδή όμως, όπως γνωρίζουμε, το κόστος είναι συνάρτηση της παραγόμενης ποσότητας, η επιχείρηση πρέπει να προσδιορίσει την ποσότητα του προϊόντος που θα παραχθεί. </a:t>
            </a:r>
          </a:p>
        </p:txBody>
      </p:sp>
      <p:sp>
        <p:nvSpPr>
          <p:cNvPr id="3" name="2 - Τίτλος"/>
          <p:cNvSpPr>
            <a:spLocks noGrp="1"/>
          </p:cNvSpPr>
          <p:nvPr>
            <p:ph type="title"/>
          </p:nvPr>
        </p:nvSpPr>
        <p:spPr>
          <a:xfrm>
            <a:off x="285720" y="274638"/>
            <a:ext cx="8572560" cy="1143000"/>
          </a:xfrm>
        </p:spPr>
        <p:txBody>
          <a:bodyPr>
            <a:normAutofit/>
          </a:bodyPr>
          <a:lstStyle/>
          <a:p>
            <a:r>
              <a:rPr lang="el-GR" sz="2800" dirty="0" smtClean="0"/>
              <a:t>Ο προσδιορισμός της τιμής στην πράξη</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100</a:t>
            </a:fld>
            <a:endParaRPr lang="el-G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42984"/>
            <a:ext cx="8429684" cy="5044016"/>
          </a:xfrm>
        </p:spPr>
        <p:txBody>
          <a:bodyPr>
            <a:normAutofit/>
          </a:bodyPr>
          <a:lstStyle/>
          <a:p>
            <a:pPr algn="just">
              <a:buNone/>
            </a:pPr>
            <a:r>
              <a:rPr lang="el-GR" sz="2100" dirty="0" smtClean="0"/>
              <a:t>					</a:t>
            </a:r>
          </a:p>
          <a:p>
            <a:pPr algn="just"/>
            <a:r>
              <a:rPr lang="el-GR" sz="2100" dirty="0" smtClean="0"/>
              <a:t>Στην πράξη, ο προσδιορισμός του επιπέδου παραγωγής καθορίζεται σύμφωνα με την αναμενόμενη παραγωγική ικανότητα της επιχείρησης, με μικρές αποκλείσεις λόγω μεταβολών στο επίπεδο της ζήτησης. Στο διάγραμμα, παρουσιάζεται η μέθοδος του ποσοστού προσαύξησης.</a:t>
            </a:r>
          </a:p>
          <a:p>
            <a:pPr algn="just">
              <a:buNone/>
            </a:pPr>
            <a:endParaRPr lang="el-GR" sz="2100" dirty="0" smtClean="0"/>
          </a:p>
        </p:txBody>
      </p:sp>
      <p:sp>
        <p:nvSpPr>
          <p:cNvPr id="3" name="2 - Τίτλος"/>
          <p:cNvSpPr>
            <a:spLocks noGrp="1"/>
          </p:cNvSpPr>
          <p:nvPr>
            <p:ph type="title"/>
          </p:nvPr>
        </p:nvSpPr>
        <p:spPr>
          <a:xfrm>
            <a:off x="285720" y="274638"/>
            <a:ext cx="8572560" cy="1143000"/>
          </a:xfrm>
        </p:spPr>
        <p:txBody>
          <a:bodyPr>
            <a:normAutofit/>
          </a:bodyPr>
          <a:lstStyle/>
          <a:p>
            <a:r>
              <a:rPr lang="el-GR" sz="2800" dirty="0" smtClean="0"/>
              <a:t>Ο προσδιορισμός της τιμής στην πράξη</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101</a:t>
            </a:fld>
            <a:endParaRPr lang="el-GR" dirty="0"/>
          </a:p>
        </p:txBody>
      </p:sp>
      <p:pic>
        <p:nvPicPr>
          <p:cNvPr id="5" name="4 - Εικόνα" descr="ευρωπαϊκή πίστη.png"/>
          <p:cNvPicPr>
            <a:picLocks noChangeAspect="1"/>
          </p:cNvPicPr>
          <p:nvPr/>
        </p:nvPicPr>
        <p:blipFill>
          <a:blip r:embed="rId2" cstate="print"/>
          <a:stretch>
            <a:fillRect/>
          </a:stretch>
        </p:blipFill>
        <p:spPr>
          <a:xfrm>
            <a:off x="2627784" y="3284984"/>
            <a:ext cx="4968552" cy="3573016"/>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42984"/>
            <a:ext cx="8429684" cy="5044016"/>
          </a:xfrm>
        </p:spPr>
        <p:txBody>
          <a:bodyPr>
            <a:normAutofit lnSpcReduction="10000"/>
          </a:bodyPr>
          <a:lstStyle/>
          <a:p>
            <a:pPr algn="just"/>
            <a:r>
              <a:rPr lang="el-GR" sz="2100" dirty="0" smtClean="0"/>
              <a:t>Πρέπει να επισημανθεί, ωστόσο, ότι ανεξάρτητα από τη μορφή της αγοράς, ο καθορισμός υψηλής τιμής προϊόντος θα οδηγήσει σε μειωμένη ζήτηση για το προϊόν. </a:t>
            </a:r>
          </a:p>
          <a:p>
            <a:pPr algn="just">
              <a:buNone/>
            </a:pPr>
            <a:endParaRPr lang="el-GR" sz="2100" dirty="0" smtClean="0"/>
          </a:p>
          <a:p>
            <a:pPr algn="just"/>
            <a:r>
              <a:rPr lang="el-GR" sz="2100" dirty="0" smtClean="0"/>
              <a:t>Συνεπώς, η τιμολόγηση με βάση την πολιτική προσαύξησης θα πρέπει να λάβει υπόψη της όχι μόνο το κόστος αλλά και την ελαστικότητα ζήτησης του προϊόντος ως προς την τιμή.</a:t>
            </a:r>
          </a:p>
          <a:p>
            <a:pPr algn="just">
              <a:buNone/>
            </a:pPr>
            <a:endParaRPr lang="el-GR" sz="2100" dirty="0" smtClean="0"/>
          </a:p>
          <a:p>
            <a:pPr algn="just"/>
            <a:r>
              <a:rPr lang="el-GR" sz="2100" dirty="0" smtClean="0"/>
              <a:t>Στο σημείο αυτό αξίζει να τονισθεί ότι σε περίπτωση που μία επιχείρηση παράγει περισσότερα από ένα προϊόντα, έχει παρατηρηθεί ότι, αν υιοθετεί την πολιτική προσαύξησης του κόστους, το ποσοστό προσαύξησης διαφέρει από προϊόν σε προϊόν. </a:t>
            </a:r>
          </a:p>
          <a:p>
            <a:pPr algn="just"/>
            <a:endParaRPr lang="en-US" sz="2100" dirty="0" smtClean="0"/>
          </a:p>
        </p:txBody>
      </p:sp>
      <p:sp>
        <p:nvSpPr>
          <p:cNvPr id="3" name="2 - Τίτλος"/>
          <p:cNvSpPr>
            <a:spLocks noGrp="1"/>
          </p:cNvSpPr>
          <p:nvPr>
            <p:ph type="title"/>
          </p:nvPr>
        </p:nvSpPr>
        <p:spPr>
          <a:xfrm>
            <a:off x="285720" y="274638"/>
            <a:ext cx="8572560" cy="1143000"/>
          </a:xfrm>
        </p:spPr>
        <p:txBody>
          <a:bodyPr>
            <a:normAutofit/>
          </a:bodyPr>
          <a:lstStyle/>
          <a:p>
            <a:r>
              <a:rPr lang="el-GR" sz="2800" dirty="0" smtClean="0"/>
              <a:t>Ο προσδιορισμός της τιμής στην πράξη</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102</a:t>
            </a:fld>
            <a:endParaRPr lang="el-G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42984"/>
            <a:ext cx="8429684" cy="5044016"/>
          </a:xfrm>
        </p:spPr>
        <p:txBody>
          <a:bodyPr>
            <a:normAutofit/>
          </a:bodyPr>
          <a:lstStyle/>
          <a:p>
            <a:pPr algn="just"/>
            <a:endParaRPr lang="el-GR" sz="2100" dirty="0" smtClean="0"/>
          </a:p>
          <a:p>
            <a:pPr algn="just"/>
            <a:endParaRPr lang="el-GR" sz="2100" dirty="0" smtClean="0"/>
          </a:p>
          <a:p>
            <a:pPr algn="just"/>
            <a:r>
              <a:rPr lang="el-GR" sz="2100" dirty="0" smtClean="0"/>
              <a:t>Αυτό σημαίνει ότι αν και το κόστος παραγωγής συνδέεται με τα προϊόντα που παράγει, η επιχείρηση επιλέγει διαφορετικά ποσοστά προσαύξησης για τα προϊόντα της, λαμβάνοντας περισσότερο υπόψη τις ιδιαίτερες συνθήκες ζήτησης και τον ανταγωνισμό που χαρακτηρίζει τη διακίνηση κάθε προϊόντος.</a:t>
            </a:r>
          </a:p>
          <a:p>
            <a:pPr algn="just">
              <a:buNone/>
            </a:pPr>
            <a:endParaRPr lang="el-GR" sz="2100" dirty="0" smtClean="0"/>
          </a:p>
          <a:p>
            <a:pPr algn="just"/>
            <a:r>
              <a:rPr lang="el-GR" sz="2100" dirty="0" smtClean="0"/>
              <a:t>Στην περιγραφείσα διαδικασία η επιχείρηση λαμβάνει έμμεσα υπόψη της τις συνθήκες ζήτησης του προϊόντος κατά τον υπολογισμό του ποσοστού προσαύξησης.</a:t>
            </a:r>
          </a:p>
          <a:p>
            <a:pPr algn="just"/>
            <a:endParaRPr lang="en-US" sz="2100" dirty="0" smtClean="0"/>
          </a:p>
        </p:txBody>
      </p:sp>
      <p:sp>
        <p:nvSpPr>
          <p:cNvPr id="3" name="2 - Τίτλος"/>
          <p:cNvSpPr>
            <a:spLocks noGrp="1"/>
          </p:cNvSpPr>
          <p:nvPr>
            <p:ph type="title"/>
          </p:nvPr>
        </p:nvSpPr>
        <p:spPr>
          <a:xfrm>
            <a:off x="285720" y="274638"/>
            <a:ext cx="8572560" cy="1143000"/>
          </a:xfrm>
        </p:spPr>
        <p:txBody>
          <a:bodyPr>
            <a:normAutofit/>
          </a:bodyPr>
          <a:lstStyle/>
          <a:p>
            <a:r>
              <a:rPr lang="el-GR" sz="2800" dirty="0" smtClean="0"/>
              <a:t>Ο προσδιορισμός της τιμής στην πράξη</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103</a:t>
            </a:fld>
            <a:endParaRPr lang="el-G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42984"/>
            <a:ext cx="8429684" cy="5044016"/>
          </a:xfrm>
        </p:spPr>
        <p:txBody>
          <a:bodyPr>
            <a:normAutofit/>
          </a:bodyPr>
          <a:lstStyle/>
          <a:p>
            <a:pPr algn="just"/>
            <a:r>
              <a:rPr lang="el-GR" sz="2100" dirty="0" smtClean="0"/>
              <a:t>Έτσι, ξεκινώντας από:</a:t>
            </a:r>
          </a:p>
          <a:p>
            <a:pPr algn="just"/>
            <a:endParaRPr lang="el-GR" sz="2100" dirty="0" smtClean="0"/>
          </a:p>
          <a:p>
            <a:pPr algn="just">
              <a:buNone/>
            </a:pPr>
            <a:r>
              <a:rPr lang="el-GR" sz="2100" dirty="0" smtClean="0"/>
              <a:t>Τ=ΜΚ + </a:t>
            </a:r>
            <a:r>
              <a:rPr lang="el-GR" sz="2100" dirty="0" err="1" smtClean="0"/>
              <a:t>αΜΚ</a:t>
            </a:r>
            <a:endParaRPr lang="el-GR" sz="2100" dirty="0" smtClean="0"/>
          </a:p>
          <a:p>
            <a:pPr algn="just">
              <a:buNone/>
            </a:pPr>
            <a:r>
              <a:rPr lang="el-GR" sz="2100" dirty="0" smtClean="0"/>
              <a:t>έχουμε,</a:t>
            </a:r>
          </a:p>
          <a:p>
            <a:pPr algn="just">
              <a:buNone/>
            </a:pPr>
            <a:r>
              <a:rPr lang="el-GR" sz="2100" dirty="0" smtClean="0"/>
              <a:t>Τ= (1+α) ΜΚ</a:t>
            </a:r>
          </a:p>
          <a:p>
            <a:pPr algn="just"/>
            <a:endParaRPr lang="el-GR" sz="2100" dirty="0" smtClean="0"/>
          </a:p>
          <a:p>
            <a:pPr algn="just"/>
            <a:r>
              <a:rPr lang="el-GR" sz="2100" dirty="0" smtClean="0"/>
              <a:t>Αναλύοντας περεταίρω αυτή τη σχέση  προκύπτει ότι,</a:t>
            </a:r>
          </a:p>
          <a:p>
            <a:pPr algn="just">
              <a:buNone/>
            </a:pPr>
            <a:endParaRPr lang="el-GR" sz="2100" dirty="0" smtClean="0"/>
          </a:p>
          <a:p>
            <a:pPr algn="just">
              <a:buNone/>
            </a:pPr>
            <a:r>
              <a:rPr lang="el-GR" sz="2100" dirty="0" smtClean="0"/>
              <a:t>α=(-1)/((</a:t>
            </a:r>
            <a:r>
              <a:rPr lang="el-GR" sz="2100" dirty="0" err="1" smtClean="0"/>
              <a:t>ε+1</a:t>
            </a:r>
            <a:r>
              <a:rPr lang="el-GR" sz="2100" dirty="0" smtClean="0"/>
              <a:t>))</a:t>
            </a:r>
          </a:p>
          <a:p>
            <a:pPr algn="just"/>
            <a:endParaRPr lang="en-US" sz="2100" dirty="0" smtClean="0"/>
          </a:p>
        </p:txBody>
      </p:sp>
      <p:sp>
        <p:nvSpPr>
          <p:cNvPr id="3" name="2 - Τίτλος"/>
          <p:cNvSpPr>
            <a:spLocks noGrp="1"/>
          </p:cNvSpPr>
          <p:nvPr>
            <p:ph type="title"/>
          </p:nvPr>
        </p:nvSpPr>
        <p:spPr>
          <a:xfrm>
            <a:off x="285720" y="274638"/>
            <a:ext cx="8572560" cy="1143000"/>
          </a:xfrm>
        </p:spPr>
        <p:txBody>
          <a:bodyPr>
            <a:normAutofit/>
          </a:bodyPr>
          <a:lstStyle/>
          <a:p>
            <a:r>
              <a:rPr lang="el-GR" sz="2800" dirty="0" smtClean="0"/>
              <a:t>Ο προσδιορισμός της τιμής στην πράξη</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104</a:t>
            </a:fld>
            <a:endParaRPr lang="el-G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42984"/>
            <a:ext cx="8429684" cy="5044016"/>
          </a:xfrm>
        </p:spPr>
        <p:txBody>
          <a:bodyPr>
            <a:normAutofit lnSpcReduction="10000"/>
          </a:bodyPr>
          <a:lstStyle/>
          <a:p>
            <a:pPr algn="just"/>
            <a:r>
              <a:rPr lang="el-GR" sz="2100" dirty="0" smtClean="0"/>
              <a:t>Δηλαδή το ποσοστό προσαύξησης α είναι ίσο προς το αρνητικό αριθμητικό αντίστροφο του ένα συν την ελαστικότητα ζήτησης ως προς την τιμή. </a:t>
            </a:r>
          </a:p>
          <a:p>
            <a:pPr algn="just"/>
            <a:r>
              <a:rPr lang="el-GR" sz="2100" dirty="0" smtClean="0"/>
              <a:t>Επομένως, προκύπτει μία αντιστρόφως ανάλογη σχέση μεταξύ του ποσοστού προσαύξησης και της ελαστικότητας ζήτησης. </a:t>
            </a:r>
          </a:p>
          <a:p>
            <a:pPr algn="just"/>
            <a:r>
              <a:rPr lang="el-GR" sz="2100" dirty="0" smtClean="0"/>
              <a:t>Συνεπώς, για κάθε προϊόν, όταν η ελαστικότητα ζήτησης (ε) ως προς την τιμή είναι υψηλή, το ποσοστό προσαύξησης είναι χαμηλό, και το αντίστροφο. Με βάση το παραπάνω συμπέρασμα, για ένα προϊόν το οποίο έχει σημαντικό αριθμό υποκατάστατων η ελαστικότητα ζήτησης ως προς τη τιμή θα είναι υψηλή και συνεπώς θα χαρακτηρίζεται από χαμηλό ποσοστό προσαύξηση, όπως για παράδειγμα για είδη χαρτικών, ενώ προϊόντα με χαμηλότερη ελαστικότητα ζήτησης, όπως τα είδη δώρων, τείνουν να έχουν υψηλά ποσοστά προσαύξησης. </a:t>
            </a:r>
          </a:p>
          <a:p>
            <a:pPr algn="just"/>
            <a:endParaRPr lang="el-GR" sz="2100" dirty="0" smtClean="0"/>
          </a:p>
          <a:p>
            <a:pPr algn="just"/>
            <a:endParaRPr lang="en-US" sz="2100" dirty="0" smtClean="0"/>
          </a:p>
        </p:txBody>
      </p:sp>
      <p:sp>
        <p:nvSpPr>
          <p:cNvPr id="3" name="2 - Τίτλος"/>
          <p:cNvSpPr>
            <a:spLocks noGrp="1"/>
          </p:cNvSpPr>
          <p:nvPr>
            <p:ph type="title"/>
          </p:nvPr>
        </p:nvSpPr>
        <p:spPr>
          <a:xfrm>
            <a:off x="285720" y="274638"/>
            <a:ext cx="8572560" cy="1143000"/>
          </a:xfrm>
        </p:spPr>
        <p:txBody>
          <a:bodyPr>
            <a:normAutofit/>
          </a:bodyPr>
          <a:lstStyle/>
          <a:p>
            <a:r>
              <a:rPr lang="el-GR" sz="2800" dirty="0" smtClean="0"/>
              <a:t>Ο προσδιορισμός της τιμής στην πράξη</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105</a:t>
            </a:fld>
            <a:endParaRPr lang="el-GR"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42984"/>
            <a:ext cx="8429684" cy="5044016"/>
          </a:xfrm>
        </p:spPr>
        <p:txBody>
          <a:bodyPr>
            <a:normAutofit/>
          </a:bodyPr>
          <a:lstStyle/>
          <a:p>
            <a:pPr algn="just"/>
            <a:r>
              <a:rPr lang="el-GR" sz="2100" dirty="0" smtClean="0"/>
              <a:t>Για ένα προϊόν με ελαστικότητα ζήτησης ε=-4 το ποσοστό προσαύξησης, σύμφωνα με την προηγούμενη ανάλυση, θα πρέπει να είναι α=33,3%. Αν η ελαστικότητα είναι ε=-5, το ποσοστό προσαύξησης μειώνεται στο 25%.</a:t>
            </a:r>
          </a:p>
          <a:p>
            <a:pPr algn="just"/>
            <a:r>
              <a:rPr lang="el-GR" sz="2100" dirty="0" smtClean="0"/>
              <a:t>Το ποσοστό προσαύξησης μεταβάλλεται με την πάροδο του χρόνου ακολουθώντας σε μεγάλο βαθμό τις μεταβολές που πραγματοποιούνται στις συνθήκες ζήτησης και κόστους. </a:t>
            </a:r>
          </a:p>
          <a:p>
            <a:pPr algn="just"/>
            <a:r>
              <a:rPr lang="el-GR" sz="2100" dirty="0" smtClean="0"/>
              <a:t>Στο βαθμό που αυτό συμβεί, η νέα τιμή που θα διαμορφωθεί με νέο ποσοστό προσαύξησης, θα πρέπει και πάλι να ικανοποιεί τους επιχειρηματικούς στόχους της επιχείρησης. </a:t>
            </a:r>
          </a:p>
          <a:p>
            <a:pPr algn="just"/>
            <a:endParaRPr lang="en-US" sz="2100" dirty="0" smtClean="0"/>
          </a:p>
        </p:txBody>
      </p:sp>
      <p:sp>
        <p:nvSpPr>
          <p:cNvPr id="3" name="2 - Τίτλος"/>
          <p:cNvSpPr>
            <a:spLocks noGrp="1"/>
          </p:cNvSpPr>
          <p:nvPr>
            <p:ph type="title"/>
          </p:nvPr>
        </p:nvSpPr>
        <p:spPr>
          <a:xfrm>
            <a:off x="285720" y="274638"/>
            <a:ext cx="8572560" cy="1143000"/>
          </a:xfrm>
        </p:spPr>
        <p:txBody>
          <a:bodyPr>
            <a:normAutofit/>
          </a:bodyPr>
          <a:lstStyle/>
          <a:p>
            <a:r>
              <a:rPr lang="el-GR" sz="2800" dirty="0" smtClean="0"/>
              <a:t>Ο προσδιορισμός της τιμής στην πράξη</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106</a:t>
            </a:fld>
            <a:endParaRPr lang="el-GR"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42984"/>
            <a:ext cx="8429684" cy="5044016"/>
          </a:xfrm>
        </p:spPr>
        <p:txBody>
          <a:bodyPr>
            <a:normAutofit fontScale="92500" lnSpcReduction="20000"/>
          </a:bodyPr>
          <a:lstStyle/>
          <a:p>
            <a:pPr algn="just"/>
            <a:r>
              <a:rPr lang="el-GR" sz="2100" dirty="0" smtClean="0"/>
              <a:t>Έτσι, εφόσον ο βασικός στόχος της επιχείρησης παραμένει η μεγιστοποίηση του κέρδους, η μεθοδολογία αυτή με τις διαδοχικές αναπροσαρμογές του ποσοστού προσαύξησης μπορεί τελικά να προσεγγίσει το ίδιο αποτέλεσμα που προκύπτει από τη χρήση της οριακής ανάλυσης, καθώς η επιχείρηση αξιοποιεί τη σχέση που υφίσταται μεταξύ ε και α, δηλαδή, αναπροσαρμόζει το α όποτε διαπιστώσει ότι μεταβάλλεται το ε.</a:t>
            </a:r>
          </a:p>
          <a:p>
            <a:pPr algn="just"/>
            <a:r>
              <a:rPr lang="el-GR" sz="2100" dirty="0" smtClean="0"/>
              <a:t>Στην περίπτωση κατά την οποία οι επιχειρήσεις ενός κλάδου ακολουθούν την πιο πάνω πρακτική στην τιμολόγηση των προϊόντων τους και εφόσον αντιμετωπίζουν παρόμοιες συνθήκες κόστους παραγωγής, μπορεί να επιβάλλουν ίδια ποσοστά προσαύξησης και τότε οι τιμές να μεταβάλλονται κατά το ίδιο ποσοστό, με αποτέλεσμα να μην παρατηρείται διαφοροποίηση τιμών. </a:t>
            </a:r>
          </a:p>
          <a:p>
            <a:pPr algn="just"/>
            <a:r>
              <a:rPr lang="el-GR" sz="2100" dirty="0" smtClean="0"/>
              <a:t>Κάτω από αυτές τις συνθήκες και εφόσον ακολουθείται αυτή η συμπεριφορά από τις επιχειρήσεις, είναι δυνατόν, με μεγάλη προσέγγιση στην πραγματικότητα, να προβλεφθούν οι αντιδράσεις των αντιπάλων επιχειρήσεων αναφορικά με τις μεταβολές στο κόστος και στις τιμές.</a:t>
            </a:r>
          </a:p>
          <a:p>
            <a:pPr algn="just"/>
            <a:endParaRPr lang="en-US" sz="2100" dirty="0" smtClean="0"/>
          </a:p>
        </p:txBody>
      </p:sp>
      <p:sp>
        <p:nvSpPr>
          <p:cNvPr id="3" name="2 - Τίτλος"/>
          <p:cNvSpPr>
            <a:spLocks noGrp="1"/>
          </p:cNvSpPr>
          <p:nvPr>
            <p:ph type="title"/>
          </p:nvPr>
        </p:nvSpPr>
        <p:spPr>
          <a:xfrm>
            <a:off x="285720" y="274638"/>
            <a:ext cx="8572560" cy="1143000"/>
          </a:xfrm>
        </p:spPr>
        <p:txBody>
          <a:bodyPr>
            <a:normAutofit/>
          </a:bodyPr>
          <a:lstStyle/>
          <a:p>
            <a:r>
              <a:rPr lang="el-GR" sz="2800" dirty="0" smtClean="0"/>
              <a:t>Ο προσδιορισμός της τιμής στην πράξη</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107</a:t>
            </a:fld>
            <a:endParaRPr lang="el-G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42984"/>
            <a:ext cx="8429684" cy="5044016"/>
          </a:xfrm>
        </p:spPr>
        <p:txBody>
          <a:bodyPr>
            <a:normAutofit/>
          </a:bodyPr>
          <a:lstStyle/>
          <a:p>
            <a:pPr algn="just"/>
            <a:endParaRPr lang="el-GR" sz="2100" dirty="0" smtClean="0"/>
          </a:p>
          <a:p>
            <a:pPr algn="just"/>
            <a:r>
              <a:rPr lang="el-GR" sz="2100" dirty="0" smtClean="0"/>
              <a:t>Ξεκινάμε από την πιθανότητα επέλευσης ενός κινδύνου.</a:t>
            </a:r>
          </a:p>
          <a:p>
            <a:pPr algn="just"/>
            <a:endParaRPr lang="el-GR" sz="2100" dirty="0" smtClean="0"/>
          </a:p>
          <a:p>
            <a:pPr algn="just"/>
            <a:r>
              <a:rPr lang="el-GR" sz="2100" dirty="0" smtClean="0"/>
              <a:t>Πιθανότητα επέλευσης ενός κινδύνου είναι ο λόγος (το πηλίκο της διαιρέσεως) του αριθμού ζημιών που συνέβησαν μέσα σε ένα έτος ως αποτέλεσμα της επέλευσης του κινδύνου δια του συνόλου των περιπτώσεων που τέθηκαν σε στατιστική παρατήρηση μέσα στον ίδιο χρόνο. </a:t>
            </a:r>
          </a:p>
          <a:p>
            <a:pPr algn="just"/>
            <a:r>
              <a:rPr lang="el-GR" sz="2100" dirty="0" smtClean="0"/>
              <a:t>Ο λόγος αυτός που εκφράζεται σε ποσοστό επί τοις χιλίοις ‰ είναι η μαθηματική τιμή του κινδύνου, το ποσοστό, η βάση δηλαδή προσδιορισμού των ασφαλίστρων. Σε αυτό προστίθενται: Λειτουργικά έξοδα, έξοδα πρόσκτησης, περιθώριο κέρδους</a:t>
            </a:r>
          </a:p>
          <a:p>
            <a:pPr algn="just"/>
            <a:endParaRPr lang="en-US" sz="2100" dirty="0" smtClean="0"/>
          </a:p>
        </p:txBody>
      </p:sp>
      <p:sp>
        <p:nvSpPr>
          <p:cNvPr id="3" name="2 - Τίτλος"/>
          <p:cNvSpPr>
            <a:spLocks noGrp="1"/>
          </p:cNvSpPr>
          <p:nvPr>
            <p:ph type="title"/>
          </p:nvPr>
        </p:nvSpPr>
        <p:spPr>
          <a:xfrm>
            <a:off x="285720" y="274638"/>
            <a:ext cx="8572560" cy="1143000"/>
          </a:xfrm>
        </p:spPr>
        <p:txBody>
          <a:bodyPr>
            <a:normAutofit fontScale="90000"/>
          </a:bodyPr>
          <a:lstStyle/>
          <a:p>
            <a:r>
              <a:rPr lang="el-GR" sz="2800" dirty="0" smtClean="0"/>
              <a:t>Ανάλυση Περίπτωσης. Πώς προσδιορίζεται η τι</a:t>
            </a:r>
            <a:br>
              <a:rPr lang="el-GR" sz="2800" dirty="0" smtClean="0"/>
            </a:br>
            <a:r>
              <a:rPr lang="el-GR" sz="2800" dirty="0" err="1" smtClean="0"/>
              <a:t>μή</a:t>
            </a:r>
            <a:r>
              <a:rPr lang="el-GR" sz="2800" dirty="0" smtClean="0"/>
              <a:t> ενός ασφαλιστικού προϊόντος; </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108</a:t>
            </a:fld>
            <a:endParaRPr lang="el-G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124744"/>
            <a:ext cx="8358246" cy="5044016"/>
          </a:xfrm>
        </p:spPr>
        <p:txBody>
          <a:bodyPr>
            <a:normAutofit/>
          </a:bodyPr>
          <a:lstStyle/>
          <a:p>
            <a:pPr algn="just"/>
            <a:endParaRPr lang="en-US" sz="2100" dirty="0" smtClean="0"/>
          </a:p>
          <a:p>
            <a:pPr algn="just"/>
            <a:r>
              <a:rPr lang="el-GR" sz="1800" dirty="0" smtClean="0"/>
              <a:t>Η οικονομική επιστήμη επιδιώκει την ανάλυση των οικονομικών φαινομένων έτσι ώστε να συνεισφέρει στην επίλυση των βασικών οικονομικών προβλημάτων που καλείται να επιλύσει κάθε οικονομία, κάτω από τους περιορισμένους οικονομικούς πόρους που διαθέτει. </a:t>
            </a:r>
            <a:endParaRPr lang="en-US" sz="1800" dirty="0" smtClean="0"/>
          </a:p>
          <a:p>
            <a:pPr algn="just">
              <a:buNone/>
            </a:pPr>
            <a:endParaRPr lang="en-US" sz="1800" dirty="0" smtClean="0"/>
          </a:p>
          <a:p>
            <a:pPr algn="just"/>
            <a:r>
              <a:rPr lang="el-GR" sz="1800" dirty="0" smtClean="0"/>
              <a:t>Επιδίωξή της είναι η επίτευξη αποτελεσματικότητας  στην παραγωγή προϊόντων και υπηρεσιών και η εξισορρόπηση μεταξύ προσφοράς και ζήτησης, ώστε να επικρατεί σταθερότητα τιμών αλλά και πλήρης απασχόληση των παραγωγικών συντελεστών. </a:t>
            </a:r>
            <a:endParaRPr lang="en-US" sz="1800" dirty="0" smtClean="0"/>
          </a:p>
          <a:p>
            <a:pPr algn="just">
              <a:buNone/>
            </a:pPr>
            <a:endParaRPr lang="en-US" sz="1800" dirty="0" smtClean="0"/>
          </a:p>
          <a:p>
            <a:pPr algn="just"/>
            <a:r>
              <a:rPr lang="el-GR" sz="1800" dirty="0" smtClean="0"/>
              <a:t>Ουσιαστικός στο πλαίσιο αυτό είναι ο ρόλος των επιχειρήσεων οι οποίες αποτελούν βασικό τμήμα του οικονομικού κυκλώματος. Μεθοδολογικά, η οικονομική ανάλυση διαχωρίζεται σε μακροοικονομική και μικροοικονομική. </a:t>
            </a:r>
          </a:p>
        </p:txBody>
      </p:sp>
      <p:sp>
        <p:nvSpPr>
          <p:cNvPr id="3" name="2 - Τίτλος"/>
          <p:cNvSpPr>
            <a:spLocks noGrp="1"/>
          </p:cNvSpPr>
          <p:nvPr>
            <p:ph type="title"/>
          </p:nvPr>
        </p:nvSpPr>
        <p:spPr>
          <a:xfrm>
            <a:off x="357158" y="274638"/>
            <a:ext cx="8358246" cy="1143000"/>
          </a:xfrm>
        </p:spPr>
        <p:txBody>
          <a:bodyPr>
            <a:normAutofit/>
          </a:bodyPr>
          <a:lstStyle/>
          <a:p>
            <a:r>
              <a:rPr lang="el-GR" sz="2800" dirty="0" smtClean="0"/>
              <a:t>Σύνοψη</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109</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14282" y="1340768"/>
            <a:ext cx="8643998" cy="5044016"/>
          </a:xfrm>
        </p:spPr>
        <p:txBody>
          <a:bodyPr>
            <a:normAutofit/>
          </a:bodyPr>
          <a:lstStyle/>
          <a:p>
            <a:pPr algn="just"/>
            <a:r>
              <a:rPr lang="el-GR" sz="1800" dirty="0" smtClean="0"/>
              <a:t>Επιδίωξη είναι η οικονομική ανάπτυξη, η οικονομική συνοχή και η ευημερία των ανθρώπων. </a:t>
            </a:r>
          </a:p>
          <a:p>
            <a:pPr algn="just">
              <a:buNone/>
            </a:pPr>
            <a:endParaRPr lang="el-GR" sz="1800" dirty="0" smtClean="0"/>
          </a:p>
          <a:p>
            <a:pPr algn="just"/>
            <a:r>
              <a:rPr lang="el-GR" sz="1800" dirty="0" smtClean="0"/>
              <a:t>Η οικονομική πολιτική επιδιώκει την επίτευξη οικονομικής προόδου και αποτελεσματικότητας και την αναβάθμιση του επιπέδου ζωής, γενικώς, με δεδομένο ότι οι παραγωγικοί πόροι δεν βρίσκονται σε αφθονία αλλά σπανίζουν. </a:t>
            </a:r>
          </a:p>
          <a:p>
            <a:pPr algn="just">
              <a:buNone/>
            </a:pPr>
            <a:endParaRPr lang="el-GR" sz="1800" dirty="0" smtClean="0"/>
          </a:p>
          <a:p>
            <a:pPr algn="just"/>
            <a:r>
              <a:rPr lang="el-GR" sz="1800" dirty="0" smtClean="0"/>
              <a:t>Η μελέτη, η ανάλυση όλων των πιο πάνω είναι δύσκολη καθώς τα προς ανάλυση δεδομένα δεν ακολουθούν κανονική ροή, με κανονικές συμμετρικές καμπύλες. Παρατηρούνται και μη κανονικές κατανομές, ασύμμετρες ή κυρτές, που  έχουν υπερεντεταμένες ουρές  που υπονοούν συχνές αποκλίσεις από τη μέση συμπεριφορά. </a:t>
            </a:r>
          </a:p>
          <a:p>
            <a:pPr algn="just"/>
            <a:endParaRPr lang="el-GR" sz="2500" dirty="0"/>
          </a:p>
        </p:txBody>
      </p:sp>
      <p:sp>
        <p:nvSpPr>
          <p:cNvPr id="3" name="2 - Τίτλος"/>
          <p:cNvSpPr>
            <a:spLocks noGrp="1"/>
          </p:cNvSpPr>
          <p:nvPr>
            <p:ph type="title"/>
          </p:nvPr>
        </p:nvSpPr>
        <p:spPr>
          <a:xfrm>
            <a:off x="428596" y="274638"/>
            <a:ext cx="8358246" cy="1143000"/>
          </a:xfrm>
        </p:spPr>
        <p:txBody>
          <a:bodyPr>
            <a:normAutofit/>
          </a:bodyPr>
          <a:lstStyle/>
          <a:p>
            <a:pPr algn="just"/>
            <a:r>
              <a:rPr lang="en-GB" sz="2800" dirty="0" smtClean="0"/>
              <a:t>Η </a:t>
            </a:r>
            <a:r>
              <a:rPr lang="en-GB" sz="2800" dirty="0" err="1" smtClean="0"/>
              <a:t>οικονομική</a:t>
            </a:r>
            <a:r>
              <a:rPr lang="en-GB" sz="2800" dirty="0" smtClean="0"/>
              <a:t> </a:t>
            </a:r>
            <a:r>
              <a:rPr lang="en-GB" sz="2800" dirty="0" err="1" smtClean="0"/>
              <a:t>επιστήμη</a:t>
            </a:r>
            <a:r>
              <a:rPr lang="en-GB" sz="2800" dirty="0" smtClean="0"/>
              <a:t>, </a:t>
            </a:r>
            <a:r>
              <a:rPr lang="en-GB" sz="2800" dirty="0" err="1" smtClean="0"/>
              <a:t>πόροι</a:t>
            </a:r>
            <a:r>
              <a:rPr lang="en-GB" sz="2800" dirty="0" smtClean="0"/>
              <a:t> </a:t>
            </a:r>
            <a:r>
              <a:rPr lang="en-GB" sz="2800" dirty="0" err="1" smtClean="0"/>
              <a:t>και</a:t>
            </a:r>
            <a:r>
              <a:rPr lang="en-GB" sz="2800" dirty="0" smtClean="0"/>
              <a:t> </a:t>
            </a:r>
            <a:r>
              <a:rPr lang="en-GB" sz="2800" dirty="0" err="1" smtClean="0"/>
              <a:t>αγαθά</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11</a:t>
            </a:fld>
            <a:endParaRPr lang="el-G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124744"/>
            <a:ext cx="8643998" cy="5044016"/>
          </a:xfrm>
        </p:spPr>
        <p:txBody>
          <a:bodyPr>
            <a:normAutofit/>
          </a:bodyPr>
          <a:lstStyle/>
          <a:p>
            <a:pPr algn="just"/>
            <a:endParaRPr lang="en-US" sz="2100" dirty="0" smtClean="0"/>
          </a:p>
          <a:p>
            <a:pPr algn="just"/>
            <a:r>
              <a:rPr lang="el-GR" sz="1800" dirty="0" smtClean="0"/>
              <a:t>Η πρώτη ασχολείται με τα βασικά μακροοικονομικά μεγέθη μιας οικονομίας, την παρακολούθησή τους, και την επίτευξη μακροοικονομικής ισορροπίας, ώστε να αποφεύγονται πληθωριστικά και αντιπληθωριστικά κενά και ανισορροπία στο δημοσιονομικό και στο εξωτερικό ισοζύγιο, και να επικρατεί συναλλαγματική σταθερότητα.</a:t>
            </a:r>
            <a:endParaRPr lang="en-US" sz="1800" dirty="0" smtClean="0"/>
          </a:p>
          <a:p>
            <a:pPr algn="just">
              <a:buNone/>
            </a:pPr>
            <a:r>
              <a:rPr lang="el-GR" sz="1800" dirty="0" smtClean="0"/>
              <a:t> </a:t>
            </a:r>
            <a:endParaRPr lang="en-US" sz="1800" dirty="0" smtClean="0"/>
          </a:p>
          <a:p>
            <a:pPr algn="just"/>
            <a:r>
              <a:rPr lang="el-GR" sz="1800" dirty="0" smtClean="0"/>
              <a:t>Η  μικροοικονομική ανάλυση ασχολείται κυρίως με τη συμπεριφορά του καταναλωτή, την επίτευξη ισορροπίας του καταναλωτή μεγιστοποιώντας τη χρησιμότητά του, τη ζήτηση και την προσφορά αγαθών και την ανάλυση του οικονομικού κόστους.</a:t>
            </a:r>
          </a:p>
        </p:txBody>
      </p:sp>
      <p:sp>
        <p:nvSpPr>
          <p:cNvPr id="3" name="2 - Τίτλος"/>
          <p:cNvSpPr>
            <a:spLocks noGrp="1"/>
          </p:cNvSpPr>
          <p:nvPr>
            <p:ph type="title"/>
          </p:nvPr>
        </p:nvSpPr>
        <p:spPr>
          <a:xfrm>
            <a:off x="357158" y="274638"/>
            <a:ext cx="8501122" cy="1143000"/>
          </a:xfrm>
        </p:spPr>
        <p:txBody>
          <a:bodyPr>
            <a:normAutofit/>
          </a:bodyPr>
          <a:lstStyle/>
          <a:p>
            <a:r>
              <a:rPr lang="el-GR" sz="2800" dirty="0" smtClean="0"/>
              <a:t>Σύνοψη</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110</a:t>
            </a:fld>
            <a:endParaRPr lang="el-G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24744"/>
            <a:ext cx="8501122" cy="5044016"/>
          </a:xfrm>
        </p:spPr>
        <p:txBody>
          <a:bodyPr>
            <a:normAutofit/>
          </a:bodyPr>
          <a:lstStyle/>
          <a:p>
            <a:pPr algn="just"/>
            <a:endParaRPr lang="en-US" sz="2100" dirty="0" smtClean="0"/>
          </a:p>
          <a:p>
            <a:pPr algn="just"/>
            <a:r>
              <a:rPr lang="el-GR" sz="1800" dirty="0" smtClean="0"/>
              <a:t>Ακόμα εδώ εντάσσονται τρία φαινόμενα τα οποία έχουν πτωτική επίδραση στο κόστος και παρατηρούνται με την ανάπτυξη της επιχείρησης και της παραγωγής: οι οικονομίες κλίμακας, οι οικονομίες εκμάθησης και οι οικονομίες συνδυασμού. </a:t>
            </a:r>
            <a:endParaRPr lang="en-US" sz="1800" dirty="0" smtClean="0"/>
          </a:p>
          <a:p>
            <a:pPr algn="just">
              <a:buNone/>
            </a:pPr>
            <a:endParaRPr lang="el-GR" sz="1800" dirty="0" smtClean="0"/>
          </a:p>
          <a:p>
            <a:pPr algn="just"/>
            <a:r>
              <a:rPr lang="el-GR" sz="1800" dirty="0" smtClean="0"/>
              <a:t>Και τα τρία αυτά φαινόμενα πρέπει να εκτιμώνται σε κάθε συγκεκριμένη περίπτωση, ώστε να επιβεβαιώνεται η ύπαρξή τους και το μέγεθος της επίδρασής τους. </a:t>
            </a:r>
            <a:endParaRPr lang="en-US" sz="1800" dirty="0" smtClean="0"/>
          </a:p>
          <a:p>
            <a:pPr algn="just">
              <a:buNone/>
            </a:pPr>
            <a:endParaRPr lang="en-US" sz="1800" dirty="0" smtClean="0"/>
          </a:p>
          <a:p>
            <a:pPr algn="just"/>
            <a:r>
              <a:rPr lang="el-GR" sz="1800" dirty="0" smtClean="0"/>
              <a:t>Τέλος, η μικροοικονομική ανάλυση ασχολείται με αλλά και τον καθορισμό της τιμής ανάλογα με τις μορφές οργάνωσης της αγοράς, οι οποίες αναφέρονται στον τέλειο ανταγωνισμό, στον μονοπωλιακό ανταγωνισμό. Το μονοπώλιο ταυτίζεται με τον κλάδο.</a:t>
            </a:r>
          </a:p>
        </p:txBody>
      </p:sp>
      <p:sp>
        <p:nvSpPr>
          <p:cNvPr id="3" name="2 - Τίτλος"/>
          <p:cNvSpPr>
            <a:spLocks noGrp="1"/>
          </p:cNvSpPr>
          <p:nvPr>
            <p:ph type="title"/>
          </p:nvPr>
        </p:nvSpPr>
        <p:spPr>
          <a:xfrm>
            <a:off x="285720" y="274638"/>
            <a:ext cx="8572560" cy="1143000"/>
          </a:xfrm>
        </p:spPr>
        <p:txBody>
          <a:bodyPr>
            <a:normAutofit/>
          </a:bodyPr>
          <a:lstStyle/>
          <a:p>
            <a:r>
              <a:rPr lang="el-GR" sz="2800" dirty="0" smtClean="0"/>
              <a:t>Σύνοψη</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111</a:t>
            </a:fld>
            <a:endParaRPr lang="el-G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928670"/>
            <a:ext cx="8572560" cy="5240090"/>
          </a:xfrm>
        </p:spPr>
        <p:txBody>
          <a:bodyPr>
            <a:normAutofit fontScale="92500" lnSpcReduction="20000"/>
          </a:bodyPr>
          <a:lstStyle/>
          <a:p>
            <a:pPr algn="just">
              <a:buNone/>
            </a:pPr>
            <a:endParaRPr lang="en-US" sz="1900" dirty="0" smtClean="0"/>
          </a:p>
          <a:p>
            <a:pPr marL="452628" indent="-342900" algn="just">
              <a:buNone/>
            </a:pPr>
            <a:r>
              <a:rPr lang="en-US" sz="1900" dirty="0" smtClean="0"/>
              <a:t>1. </a:t>
            </a:r>
            <a:r>
              <a:rPr lang="el-GR" sz="1900" dirty="0" smtClean="0"/>
              <a:t>Πώς θα επιδρούσε σε σας μια σημαντική ύφεση ή ένας υψηλός πληθωρισμός;</a:t>
            </a:r>
            <a:endParaRPr lang="en-US" sz="1900" dirty="0" smtClean="0"/>
          </a:p>
          <a:p>
            <a:pPr marL="452628" indent="-342900" algn="just">
              <a:buNone/>
            </a:pPr>
            <a:endParaRPr lang="en-US" sz="1900" dirty="0" smtClean="0"/>
          </a:p>
          <a:p>
            <a:pPr marL="452628" indent="-342900" algn="just">
              <a:buNone/>
            </a:pPr>
            <a:r>
              <a:rPr lang="en-US" sz="1900" dirty="0" smtClean="0"/>
              <a:t>2. </a:t>
            </a:r>
            <a:r>
              <a:rPr lang="el-GR" sz="1900" dirty="0" smtClean="0"/>
              <a:t>Τι σημαίνει ο όρος «αποτελεσματικότητα στην οικονομία»;</a:t>
            </a:r>
            <a:endParaRPr lang="en-US" sz="1900" dirty="0" smtClean="0"/>
          </a:p>
          <a:p>
            <a:pPr marL="452628" indent="-342900" algn="just">
              <a:buNone/>
            </a:pPr>
            <a:endParaRPr lang="el-GR" sz="1900" dirty="0" smtClean="0"/>
          </a:p>
          <a:p>
            <a:pPr algn="just">
              <a:buNone/>
            </a:pPr>
            <a:r>
              <a:rPr lang="el-GR" sz="1900" dirty="0" smtClean="0"/>
              <a:t>3.	</a:t>
            </a:r>
            <a:r>
              <a:rPr lang="en-US" sz="1900" dirty="0" smtClean="0"/>
              <a:t> </a:t>
            </a:r>
            <a:r>
              <a:rPr lang="el-GR" sz="1900" dirty="0" smtClean="0"/>
              <a:t>Ποιός είναι ο ρόλος της επιχείρησης στην οικονομία;</a:t>
            </a:r>
          </a:p>
          <a:p>
            <a:pPr algn="just">
              <a:buNone/>
            </a:pPr>
            <a:endParaRPr lang="en-US" sz="1900" dirty="0" smtClean="0"/>
          </a:p>
          <a:p>
            <a:pPr algn="just">
              <a:buNone/>
            </a:pPr>
            <a:r>
              <a:rPr lang="el-GR" sz="1900" dirty="0" smtClean="0"/>
              <a:t>4.	Πώς επιτυγχάνεται η ισορροπία του καταναλωτή;</a:t>
            </a:r>
          </a:p>
          <a:p>
            <a:pPr algn="just">
              <a:buNone/>
            </a:pPr>
            <a:endParaRPr lang="en-US" sz="1900" dirty="0" smtClean="0"/>
          </a:p>
          <a:p>
            <a:pPr algn="just">
              <a:buNone/>
            </a:pPr>
            <a:r>
              <a:rPr lang="el-GR" sz="1900" dirty="0" smtClean="0"/>
              <a:t>5.	Με τι ασχολείται η οικονομική επιστήμη;</a:t>
            </a:r>
          </a:p>
          <a:p>
            <a:pPr algn="just">
              <a:buNone/>
            </a:pPr>
            <a:endParaRPr lang="en-US" sz="1900" dirty="0" smtClean="0"/>
          </a:p>
          <a:p>
            <a:pPr algn="just">
              <a:buNone/>
            </a:pPr>
            <a:r>
              <a:rPr lang="el-GR" sz="1900" dirty="0" smtClean="0"/>
              <a:t>6.	Πόσα άτομα είχε η οικογένεια του παππού σας; Του πατέρα σας; Η δικής σας;</a:t>
            </a:r>
          </a:p>
          <a:p>
            <a:pPr algn="just">
              <a:buNone/>
            </a:pPr>
            <a:endParaRPr lang="en-US" sz="1900" dirty="0" smtClean="0"/>
          </a:p>
          <a:p>
            <a:pPr algn="just">
              <a:buNone/>
            </a:pPr>
            <a:r>
              <a:rPr lang="el-GR" sz="1900" dirty="0" smtClean="0"/>
              <a:t>7.	Ορίσετε τη διαφορά μεταξύ δαπανημένου και διαφορικού κόστους.</a:t>
            </a:r>
          </a:p>
          <a:p>
            <a:pPr algn="just">
              <a:buNone/>
            </a:pPr>
            <a:endParaRPr lang="en-US" sz="1900" dirty="0" smtClean="0"/>
          </a:p>
          <a:p>
            <a:pPr algn="just">
              <a:buNone/>
            </a:pPr>
            <a:r>
              <a:rPr lang="el-GR" sz="1900" dirty="0" smtClean="0"/>
              <a:t>8.	Πώς οι οικονομολόγοι εννοούν την σπανιότητα των πόρων;</a:t>
            </a:r>
          </a:p>
          <a:p>
            <a:pPr algn="just">
              <a:buNone/>
            </a:pPr>
            <a:endParaRPr lang="el-GR" sz="2100" dirty="0" smtClean="0"/>
          </a:p>
        </p:txBody>
      </p:sp>
      <p:sp>
        <p:nvSpPr>
          <p:cNvPr id="3" name="2 - Τίτλος"/>
          <p:cNvSpPr>
            <a:spLocks noGrp="1"/>
          </p:cNvSpPr>
          <p:nvPr>
            <p:ph type="title"/>
          </p:nvPr>
        </p:nvSpPr>
        <p:spPr>
          <a:xfrm>
            <a:off x="357158" y="274638"/>
            <a:ext cx="8501122" cy="654032"/>
          </a:xfrm>
        </p:spPr>
        <p:txBody>
          <a:bodyPr>
            <a:normAutofit fontScale="90000"/>
          </a:bodyPr>
          <a:lstStyle/>
          <a:p>
            <a:r>
              <a:rPr lang="el-GR" sz="3100" dirty="0" smtClean="0"/>
              <a:t>Ερωτήσεις</a:t>
            </a:r>
            <a:r>
              <a:rPr lang="el-GR" dirty="0" smtClean="0"/>
              <a:t> </a:t>
            </a:r>
            <a:endParaRPr lang="el-GR"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112</a:t>
            </a:fld>
            <a:endParaRPr lang="el-GR"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124744"/>
            <a:ext cx="9144000" cy="5044016"/>
          </a:xfrm>
        </p:spPr>
        <p:txBody>
          <a:bodyPr>
            <a:normAutofit/>
          </a:bodyPr>
          <a:lstStyle/>
          <a:p>
            <a:pPr algn="just"/>
            <a:endParaRPr lang="en-US" sz="2100" dirty="0" smtClean="0"/>
          </a:p>
          <a:p>
            <a:pPr algn="just">
              <a:buNone/>
            </a:pPr>
            <a:endParaRPr lang="el-GR" sz="2100" dirty="0" smtClean="0"/>
          </a:p>
        </p:txBody>
      </p:sp>
      <p:sp>
        <p:nvSpPr>
          <p:cNvPr id="3" name="2 - Τίτλος"/>
          <p:cNvSpPr>
            <a:spLocks noGrp="1"/>
          </p:cNvSpPr>
          <p:nvPr>
            <p:ph type="title"/>
          </p:nvPr>
        </p:nvSpPr>
        <p:spPr>
          <a:xfrm>
            <a:off x="285720" y="274638"/>
            <a:ext cx="8572560" cy="796908"/>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113</a:t>
            </a:fld>
            <a:endParaRPr lang="el-GR" dirty="0"/>
          </a:p>
        </p:txBody>
      </p:sp>
      <p:pic>
        <p:nvPicPr>
          <p:cNvPr id="5" name="4 - Εικόνα" descr="PhMNGM.png"/>
          <p:cNvPicPr>
            <a:picLocks noChangeAspect="1"/>
          </p:cNvPicPr>
          <p:nvPr/>
        </p:nvPicPr>
        <p:blipFill>
          <a:blip r:embed="rId2" cstate="print"/>
          <a:stretch>
            <a:fillRect/>
          </a:stretch>
        </p:blipFill>
        <p:spPr>
          <a:xfrm>
            <a:off x="857224" y="857232"/>
            <a:ext cx="6715172" cy="5072098"/>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PhMNGM.png"/>
          <p:cNvPicPr>
            <a:picLocks noGrp="1" noChangeAspect="1"/>
          </p:cNvPicPr>
          <p:nvPr>
            <p:ph idx="1"/>
          </p:nvPr>
        </p:nvPicPr>
        <p:blipFill>
          <a:blip r:embed="rId2" cstate="print"/>
          <a:stretch>
            <a:fillRect/>
          </a:stretch>
        </p:blipFill>
        <p:spPr>
          <a:xfrm>
            <a:off x="611560" y="857232"/>
            <a:ext cx="7704856" cy="5072098"/>
          </a:xfrm>
        </p:spPr>
      </p:pic>
      <p:sp>
        <p:nvSpPr>
          <p:cNvPr id="3" name="2 - Τίτλος"/>
          <p:cNvSpPr>
            <a:spLocks noGrp="1"/>
          </p:cNvSpPr>
          <p:nvPr>
            <p:ph type="title"/>
          </p:nvPr>
        </p:nvSpPr>
        <p:spPr>
          <a:xfrm>
            <a:off x="285720" y="274638"/>
            <a:ext cx="8501122" cy="654032"/>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114</a:t>
            </a:fld>
            <a:endParaRPr lang="el-GR"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PhMNGM.png"/>
          <p:cNvPicPr>
            <a:picLocks noGrp="1" noChangeAspect="1"/>
          </p:cNvPicPr>
          <p:nvPr>
            <p:ph idx="1"/>
          </p:nvPr>
        </p:nvPicPr>
        <p:blipFill>
          <a:blip r:embed="rId2" cstate="print"/>
          <a:stretch>
            <a:fillRect/>
          </a:stretch>
        </p:blipFill>
        <p:spPr>
          <a:xfrm>
            <a:off x="285720" y="1357298"/>
            <a:ext cx="8572560" cy="4286280"/>
          </a:xfrm>
        </p:spPr>
      </p:pic>
      <p:sp>
        <p:nvSpPr>
          <p:cNvPr id="3" name="2 - Τίτλος"/>
          <p:cNvSpPr>
            <a:spLocks noGrp="1"/>
          </p:cNvSpPr>
          <p:nvPr>
            <p:ph type="title"/>
          </p:nvPr>
        </p:nvSpPr>
        <p:spPr>
          <a:xfrm>
            <a:off x="214282" y="274638"/>
            <a:ext cx="8501122" cy="939784"/>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01090" y="6492899"/>
            <a:ext cx="511942" cy="365125"/>
          </a:xfrm>
        </p:spPr>
        <p:txBody>
          <a:bodyPr/>
          <a:lstStyle/>
          <a:p>
            <a:fld id="{6D693EC5-28F6-4DBD-8BAD-23B3C94292A2}" type="slidenum">
              <a:rPr lang="el-GR" smtClean="0"/>
              <a:pPr/>
              <a:t>115</a:t>
            </a:fld>
            <a:endParaRPr lang="el-GR"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PhMNGM.png"/>
          <p:cNvPicPr>
            <a:picLocks noGrp="1" noChangeAspect="1"/>
          </p:cNvPicPr>
          <p:nvPr>
            <p:ph idx="1"/>
          </p:nvPr>
        </p:nvPicPr>
        <p:blipFill>
          <a:blip r:embed="rId2" cstate="print"/>
          <a:stretch>
            <a:fillRect/>
          </a:stretch>
        </p:blipFill>
        <p:spPr>
          <a:xfrm>
            <a:off x="857224" y="1357298"/>
            <a:ext cx="7143800" cy="4174184"/>
          </a:xfrm>
        </p:spPr>
      </p:pic>
      <p:sp>
        <p:nvSpPr>
          <p:cNvPr id="3" name="2 - Τίτλος"/>
          <p:cNvSpPr>
            <a:spLocks noGrp="1"/>
          </p:cNvSpPr>
          <p:nvPr>
            <p:ph type="title"/>
          </p:nvPr>
        </p:nvSpPr>
        <p:spPr>
          <a:xfrm>
            <a:off x="357158" y="274638"/>
            <a:ext cx="8358246" cy="796908"/>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116</a:t>
            </a:fld>
            <a:endParaRPr lang="el-GR"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124744"/>
            <a:ext cx="9144000" cy="5044016"/>
          </a:xfrm>
        </p:spPr>
        <p:txBody>
          <a:bodyPr>
            <a:normAutofit/>
          </a:bodyPr>
          <a:lstStyle/>
          <a:p>
            <a:pPr algn="just">
              <a:buNone/>
            </a:pPr>
            <a:endParaRPr lang="en-US" sz="2100" dirty="0" smtClean="0"/>
          </a:p>
          <a:p>
            <a:pPr algn="just">
              <a:buNone/>
            </a:pPr>
            <a:endParaRPr lang="el-GR" sz="2100" dirty="0" smtClean="0"/>
          </a:p>
        </p:txBody>
      </p:sp>
      <p:sp>
        <p:nvSpPr>
          <p:cNvPr id="3" name="2 - Τίτλος"/>
          <p:cNvSpPr>
            <a:spLocks noGrp="1"/>
          </p:cNvSpPr>
          <p:nvPr>
            <p:ph type="title"/>
          </p:nvPr>
        </p:nvSpPr>
        <p:spPr>
          <a:xfrm>
            <a:off x="428596" y="274638"/>
            <a:ext cx="8429684" cy="725470"/>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117</a:t>
            </a:fld>
            <a:endParaRPr lang="el-GR"/>
          </a:p>
        </p:txBody>
      </p:sp>
      <p:pic>
        <p:nvPicPr>
          <p:cNvPr id="5" name="4 - Εικόνα" descr="PhMNGM.png"/>
          <p:cNvPicPr>
            <a:picLocks noChangeAspect="1"/>
          </p:cNvPicPr>
          <p:nvPr/>
        </p:nvPicPr>
        <p:blipFill>
          <a:blip r:embed="rId2" cstate="print"/>
          <a:stretch>
            <a:fillRect/>
          </a:stretch>
        </p:blipFill>
        <p:spPr>
          <a:xfrm>
            <a:off x="500034" y="928671"/>
            <a:ext cx="8215370" cy="5572163"/>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PhMNGM.png"/>
          <p:cNvPicPr>
            <a:picLocks noGrp="1" noChangeAspect="1"/>
          </p:cNvPicPr>
          <p:nvPr>
            <p:ph idx="1"/>
          </p:nvPr>
        </p:nvPicPr>
        <p:blipFill>
          <a:blip r:embed="rId2" cstate="print"/>
          <a:stretch>
            <a:fillRect/>
          </a:stretch>
        </p:blipFill>
        <p:spPr>
          <a:xfrm>
            <a:off x="642910" y="1071546"/>
            <a:ext cx="7929618" cy="5540075"/>
          </a:xfrm>
        </p:spPr>
      </p:pic>
      <p:sp>
        <p:nvSpPr>
          <p:cNvPr id="3" name="2 - Τίτλος"/>
          <p:cNvSpPr>
            <a:spLocks noGrp="1"/>
          </p:cNvSpPr>
          <p:nvPr>
            <p:ph type="title"/>
          </p:nvPr>
        </p:nvSpPr>
        <p:spPr>
          <a:xfrm>
            <a:off x="285720" y="274638"/>
            <a:ext cx="8572560" cy="725470"/>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118</a:t>
            </a:fld>
            <a:endParaRPr lang="el-GR"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PhMNGM.png"/>
          <p:cNvPicPr>
            <a:picLocks noGrp="1" noChangeAspect="1"/>
          </p:cNvPicPr>
          <p:nvPr>
            <p:ph idx="1"/>
          </p:nvPr>
        </p:nvPicPr>
        <p:blipFill>
          <a:blip r:embed="rId2" cstate="print"/>
          <a:stretch>
            <a:fillRect/>
          </a:stretch>
        </p:blipFill>
        <p:spPr>
          <a:xfrm>
            <a:off x="500034" y="1142984"/>
            <a:ext cx="8429684" cy="5310352"/>
          </a:xfrm>
        </p:spPr>
      </p:pic>
      <p:sp>
        <p:nvSpPr>
          <p:cNvPr id="3" name="2 - Τίτλος"/>
          <p:cNvSpPr>
            <a:spLocks noGrp="1"/>
          </p:cNvSpPr>
          <p:nvPr>
            <p:ph type="title"/>
          </p:nvPr>
        </p:nvSpPr>
        <p:spPr>
          <a:xfrm>
            <a:off x="428596" y="274638"/>
            <a:ext cx="8215370" cy="868346"/>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119</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14282" y="1340768"/>
            <a:ext cx="8643998" cy="5044016"/>
          </a:xfrm>
        </p:spPr>
        <p:txBody>
          <a:bodyPr>
            <a:normAutofit/>
          </a:bodyPr>
          <a:lstStyle/>
          <a:p>
            <a:pPr algn="just"/>
            <a:r>
              <a:rPr lang="el-GR" sz="1800" dirty="0" smtClean="0"/>
              <a:t>Επομένως, κάθε οικονομία πρέπει να επιλύσει τρία βασικά οικονομικά προβλήματα, ποια είδη και ποιες ποσότητες θα παραχθούν για όλα τα δυνατά προϊόντα και υπηρεσίες, πώς θα χρησιμοποιηθούν οι παραγωγικοί πόροι για να τα παράγουν, και για ποιους θα παραχθούν, δηλαδή, ποια θα είναι η κατανομή του εισοδήματος μεταξύ των ανθρώπων.</a:t>
            </a:r>
          </a:p>
          <a:p>
            <a:pPr algn="just">
              <a:buNone/>
            </a:pPr>
            <a:endParaRPr lang="el-GR" sz="1800" dirty="0" smtClean="0"/>
          </a:p>
          <a:p>
            <a:pPr algn="just"/>
            <a:r>
              <a:rPr lang="el-GR" sz="1800" dirty="0" smtClean="0"/>
              <a:t>Οι κοινωνίες αντιμετωπίζουν αυτά τα προβλήματα με διαφορετικό τρόπο, εθιμικό, βιολογικό, με την απόφαση ενός ατόμου, με κρατική ρύθμιση, και στην κοινωνία μας σε σημαντικό βαθμό μέσω του συστήματος των τιμών. </a:t>
            </a:r>
            <a:endParaRPr lang="el-GR" sz="1800" dirty="0"/>
          </a:p>
        </p:txBody>
      </p:sp>
      <p:sp>
        <p:nvSpPr>
          <p:cNvPr id="3" name="2 - Τίτλος"/>
          <p:cNvSpPr>
            <a:spLocks noGrp="1"/>
          </p:cNvSpPr>
          <p:nvPr>
            <p:ph type="title"/>
          </p:nvPr>
        </p:nvSpPr>
        <p:spPr>
          <a:xfrm>
            <a:off x="428596" y="274638"/>
            <a:ext cx="8358246" cy="1143000"/>
          </a:xfrm>
        </p:spPr>
        <p:txBody>
          <a:bodyPr>
            <a:normAutofit/>
          </a:bodyPr>
          <a:lstStyle/>
          <a:p>
            <a:pPr algn="just"/>
            <a:r>
              <a:rPr lang="en-GB" sz="2800" dirty="0" smtClean="0"/>
              <a:t>Η </a:t>
            </a:r>
            <a:r>
              <a:rPr lang="en-GB" sz="2800" dirty="0" err="1" smtClean="0"/>
              <a:t>οικονομική</a:t>
            </a:r>
            <a:r>
              <a:rPr lang="en-GB" sz="2800" dirty="0" smtClean="0"/>
              <a:t> </a:t>
            </a:r>
            <a:r>
              <a:rPr lang="en-GB" sz="2800" dirty="0" err="1" smtClean="0"/>
              <a:t>επιστήμη</a:t>
            </a:r>
            <a:r>
              <a:rPr lang="en-GB" sz="2800" dirty="0" smtClean="0"/>
              <a:t>, </a:t>
            </a:r>
            <a:r>
              <a:rPr lang="en-GB" sz="2800" dirty="0" err="1" smtClean="0"/>
              <a:t>πόροι</a:t>
            </a:r>
            <a:r>
              <a:rPr lang="en-GB" sz="2800" dirty="0" smtClean="0"/>
              <a:t> </a:t>
            </a:r>
            <a:r>
              <a:rPr lang="en-GB" sz="2800" dirty="0" err="1" smtClean="0"/>
              <a:t>και</a:t>
            </a:r>
            <a:r>
              <a:rPr lang="en-GB" sz="2800" dirty="0" smtClean="0"/>
              <a:t> </a:t>
            </a:r>
            <a:r>
              <a:rPr lang="en-GB" sz="2800" dirty="0" err="1" smtClean="0"/>
              <a:t>αγαθά</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12</a:t>
            </a:fld>
            <a:endParaRPr lang="el-G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124744"/>
            <a:ext cx="9144000" cy="5044016"/>
          </a:xfrm>
        </p:spPr>
        <p:txBody>
          <a:bodyPr>
            <a:normAutofit/>
          </a:bodyPr>
          <a:lstStyle/>
          <a:p>
            <a:pPr algn="just">
              <a:buNone/>
            </a:pPr>
            <a:endParaRPr lang="en-US" sz="2100" dirty="0" smtClean="0"/>
          </a:p>
          <a:p>
            <a:pPr algn="just">
              <a:buNone/>
            </a:pPr>
            <a:endParaRPr lang="el-GR" sz="2100" dirty="0" smtClean="0"/>
          </a:p>
        </p:txBody>
      </p:sp>
      <p:sp>
        <p:nvSpPr>
          <p:cNvPr id="3" name="2 - Τίτλος"/>
          <p:cNvSpPr>
            <a:spLocks noGrp="1"/>
          </p:cNvSpPr>
          <p:nvPr>
            <p:ph type="title"/>
          </p:nvPr>
        </p:nvSpPr>
        <p:spPr>
          <a:xfrm>
            <a:off x="428596" y="274638"/>
            <a:ext cx="8286808" cy="939784"/>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120</a:t>
            </a:fld>
            <a:endParaRPr lang="el-GR"/>
          </a:p>
        </p:txBody>
      </p:sp>
      <p:pic>
        <p:nvPicPr>
          <p:cNvPr id="5" name="4 - Εικόνα" descr="PhMNGM.png"/>
          <p:cNvPicPr>
            <a:picLocks noChangeAspect="1"/>
          </p:cNvPicPr>
          <p:nvPr/>
        </p:nvPicPr>
        <p:blipFill>
          <a:blip r:embed="rId2" cstate="print"/>
          <a:stretch>
            <a:fillRect/>
          </a:stretch>
        </p:blipFill>
        <p:spPr>
          <a:xfrm>
            <a:off x="571472" y="1196752"/>
            <a:ext cx="8072494" cy="5446958"/>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124744"/>
            <a:ext cx="9144000" cy="5044016"/>
          </a:xfrm>
        </p:spPr>
        <p:txBody>
          <a:bodyPr>
            <a:normAutofit/>
          </a:bodyPr>
          <a:lstStyle/>
          <a:p>
            <a:pPr algn="just">
              <a:buNone/>
            </a:pPr>
            <a:endParaRPr lang="en-US" sz="2100" dirty="0" smtClean="0"/>
          </a:p>
          <a:p>
            <a:pPr algn="just">
              <a:buNone/>
            </a:pPr>
            <a:endParaRPr lang="el-GR" sz="2100" dirty="0" smtClean="0"/>
          </a:p>
        </p:txBody>
      </p:sp>
      <p:sp>
        <p:nvSpPr>
          <p:cNvPr id="3" name="2 - Τίτλος"/>
          <p:cNvSpPr>
            <a:spLocks noGrp="1"/>
          </p:cNvSpPr>
          <p:nvPr>
            <p:ph type="title"/>
          </p:nvPr>
        </p:nvSpPr>
        <p:spPr>
          <a:xfrm>
            <a:off x="500034" y="274638"/>
            <a:ext cx="8286808" cy="725470"/>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121</a:t>
            </a:fld>
            <a:endParaRPr lang="el-GR" dirty="0"/>
          </a:p>
        </p:txBody>
      </p:sp>
      <p:pic>
        <p:nvPicPr>
          <p:cNvPr id="5" name="4 - Εικόνα" descr="PhMNGM.png"/>
          <p:cNvPicPr>
            <a:picLocks noChangeAspect="1"/>
          </p:cNvPicPr>
          <p:nvPr/>
        </p:nvPicPr>
        <p:blipFill>
          <a:blip r:embed="rId2" cstate="print"/>
          <a:stretch>
            <a:fillRect/>
          </a:stretch>
        </p:blipFill>
        <p:spPr>
          <a:xfrm>
            <a:off x="571472" y="857232"/>
            <a:ext cx="7929618" cy="5572164"/>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124744"/>
            <a:ext cx="9144000" cy="5044016"/>
          </a:xfrm>
        </p:spPr>
        <p:txBody>
          <a:bodyPr>
            <a:normAutofit/>
          </a:bodyPr>
          <a:lstStyle/>
          <a:p>
            <a:pPr algn="just">
              <a:buNone/>
            </a:pPr>
            <a:endParaRPr lang="en-US" sz="2100" dirty="0" smtClean="0"/>
          </a:p>
          <a:p>
            <a:pPr algn="just">
              <a:buNone/>
            </a:pPr>
            <a:endParaRPr lang="el-GR" sz="2100" dirty="0" smtClean="0"/>
          </a:p>
        </p:txBody>
      </p:sp>
      <p:sp>
        <p:nvSpPr>
          <p:cNvPr id="3" name="2 - Τίτλος"/>
          <p:cNvSpPr>
            <a:spLocks noGrp="1"/>
          </p:cNvSpPr>
          <p:nvPr>
            <p:ph type="title"/>
          </p:nvPr>
        </p:nvSpPr>
        <p:spPr>
          <a:xfrm>
            <a:off x="357158" y="274638"/>
            <a:ext cx="8429684" cy="725470"/>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122</a:t>
            </a:fld>
            <a:endParaRPr lang="el-GR" dirty="0"/>
          </a:p>
        </p:txBody>
      </p:sp>
      <p:pic>
        <p:nvPicPr>
          <p:cNvPr id="5" name="4 - Εικόνα" descr="PhMNGM.png"/>
          <p:cNvPicPr>
            <a:picLocks noChangeAspect="1"/>
          </p:cNvPicPr>
          <p:nvPr/>
        </p:nvPicPr>
        <p:blipFill>
          <a:blip r:embed="rId2" cstate="print"/>
          <a:stretch>
            <a:fillRect/>
          </a:stretch>
        </p:blipFill>
        <p:spPr>
          <a:xfrm>
            <a:off x="2285984" y="857232"/>
            <a:ext cx="5143536" cy="5524666"/>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124744"/>
            <a:ext cx="9144000" cy="5044016"/>
          </a:xfrm>
        </p:spPr>
        <p:txBody>
          <a:bodyPr>
            <a:normAutofit/>
          </a:bodyPr>
          <a:lstStyle/>
          <a:p>
            <a:pPr algn="just">
              <a:buNone/>
            </a:pPr>
            <a:endParaRPr lang="en-US" sz="2100" dirty="0" smtClean="0"/>
          </a:p>
          <a:p>
            <a:pPr algn="just">
              <a:buNone/>
            </a:pPr>
            <a:endParaRPr lang="el-GR" sz="2100" dirty="0" smtClean="0"/>
          </a:p>
        </p:txBody>
      </p:sp>
      <p:sp>
        <p:nvSpPr>
          <p:cNvPr id="3" name="2 - Τίτλος"/>
          <p:cNvSpPr>
            <a:spLocks noGrp="1"/>
          </p:cNvSpPr>
          <p:nvPr>
            <p:ph type="title"/>
          </p:nvPr>
        </p:nvSpPr>
        <p:spPr>
          <a:xfrm>
            <a:off x="500034" y="274638"/>
            <a:ext cx="8143932" cy="654032"/>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429652" y="6407944"/>
            <a:ext cx="583380" cy="365125"/>
          </a:xfrm>
        </p:spPr>
        <p:txBody>
          <a:bodyPr/>
          <a:lstStyle/>
          <a:p>
            <a:fld id="{6D693EC5-28F6-4DBD-8BAD-23B3C94292A2}" type="slidenum">
              <a:rPr lang="el-GR" smtClean="0"/>
              <a:pPr/>
              <a:t>123</a:t>
            </a:fld>
            <a:endParaRPr lang="el-GR" dirty="0"/>
          </a:p>
        </p:txBody>
      </p:sp>
      <p:pic>
        <p:nvPicPr>
          <p:cNvPr id="5" name="4 - Εικόνα" descr="PhMNGM.png"/>
          <p:cNvPicPr>
            <a:picLocks noChangeAspect="1"/>
          </p:cNvPicPr>
          <p:nvPr/>
        </p:nvPicPr>
        <p:blipFill>
          <a:blip r:embed="rId2" cstate="print"/>
          <a:stretch>
            <a:fillRect/>
          </a:stretch>
        </p:blipFill>
        <p:spPr>
          <a:xfrm>
            <a:off x="1357290" y="928670"/>
            <a:ext cx="6500858" cy="5256584"/>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PhMNGM.png"/>
          <p:cNvPicPr>
            <a:picLocks noGrp="1" noChangeAspect="1"/>
          </p:cNvPicPr>
          <p:nvPr>
            <p:ph idx="1"/>
          </p:nvPr>
        </p:nvPicPr>
        <p:blipFill>
          <a:blip r:embed="rId2" cstate="print"/>
          <a:stretch>
            <a:fillRect/>
          </a:stretch>
        </p:blipFill>
        <p:spPr>
          <a:xfrm>
            <a:off x="1357290" y="1214423"/>
            <a:ext cx="6143668" cy="5454938"/>
          </a:xfrm>
        </p:spPr>
      </p:pic>
      <p:sp>
        <p:nvSpPr>
          <p:cNvPr id="3" name="2 - Τίτλος"/>
          <p:cNvSpPr>
            <a:spLocks noGrp="1"/>
          </p:cNvSpPr>
          <p:nvPr>
            <p:ph type="title"/>
          </p:nvPr>
        </p:nvSpPr>
        <p:spPr>
          <a:xfrm>
            <a:off x="285720" y="274638"/>
            <a:ext cx="8572560" cy="725470"/>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124</a:t>
            </a:fld>
            <a:endParaRPr lang="el-GR"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124744"/>
            <a:ext cx="9144000" cy="5044016"/>
          </a:xfrm>
        </p:spPr>
        <p:txBody>
          <a:bodyPr>
            <a:normAutofit/>
          </a:bodyPr>
          <a:lstStyle/>
          <a:p>
            <a:pPr algn="just">
              <a:buNone/>
            </a:pPr>
            <a:endParaRPr lang="en-US" sz="2100" dirty="0" smtClean="0"/>
          </a:p>
          <a:p>
            <a:pPr algn="just">
              <a:buNone/>
            </a:pPr>
            <a:endParaRPr lang="el-GR" sz="2100" dirty="0" smtClean="0"/>
          </a:p>
        </p:txBody>
      </p:sp>
      <p:sp>
        <p:nvSpPr>
          <p:cNvPr id="3" name="2 - Τίτλος"/>
          <p:cNvSpPr>
            <a:spLocks noGrp="1"/>
          </p:cNvSpPr>
          <p:nvPr>
            <p:ph type="title"/>
          </p:nvPr>
        </p:nvSpPr>
        <p:spPr>
          <a:xfrm>
            <a:off x="285720" y="274638"/>
            <a:ext cx="8572560" cy="796908"/>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125</a:t>
            </a:fld>
            <a:endParaRPr lang="el-GR" dirty="0"/>
          </a:p>
        </p:txBody>
      </p:sp>
      <p:pic>
        <p:nvPicPr>
          <p:cNvPr id="5" name="4 - Εικόνα" descr="PhMNGM.png"/>
          <p:cNvPicPr>
            <a:picLocks noChangeAspect="1"/>
          </p:cNvPicPr>
          <p:nvPr/>
        </p:nvPicPr>
        <p:blipFill>
          <a:blip r:embed="rId2" cstate="print"/>
          <a:stretch>
            <a:fillRect/>
          </a:stretch>
        </p:blipFill>
        <p:spPr>
          <a:xfrm>
            <a:off x="1071538" y="1000108"/>
            <a:ext cx="6786610" cy="5429288"/>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124744"/>
            <a:ext cx="9144000" cy="5044016"/>
          </a:xfrm>
        </p:spPr>
        <p:txBody>
          <a:bodyPr>
            <a:normAutofit/>
          </a:bodyPr>
          <a:lstStyle/>
          <a:p>
            <a:pPr algn="just">
              <a:buNone/>
            </a:pPr>
            <a:endParaRPr lang="en-US" sz="2100" dirty="0" smtClean="0"/>
          </a:p>
          <a:p>
            <a:pPr algn="just">
              <a:buNone/>
            </a:pPr>
            <a:endParaRPr lang="el-GR" sz="2100" dirty="0" smtClean="0"/>
          </a:p>
        </p:txBody>
      </p:sp>
      <p:sp>
        <p:nvSpPr>
          <p:cNvPr id="3" name="2 - Τίτλος"/>
          <p:cNvSpPr>
            <a:spLocks noGrp="1"/>
          </p:cNvSpPr>
          <p:nvPr>
            <p:ph type="title"/>
          </p:nvPr>
        </p:nvSpPr>
        <p:spPr>
          <a:xfrm>
            <a:off x="428596" y="274638"/>
            <a:ext cx="8286808" cy="868346"/>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126</a:t>
            </a:fld>
            <a:endParaRPr lang="el-GR" dirty="0"/>
          </a:p>
        </p:txBody>
      </p:sp>
      <p:pic>
        <p:nvPicPr>
          <p:cNvPr id="7" name="6 - Εικόνα" descr="ep.png"/>
          <p:cNvPicPr>
            <a:picLocks noChangeAspect="1"/>
          </p:cNvPicPr>
          <p:nvPr/>
        </p:nvPicPr>
        <p:blipFill>
          <a:blip r:embed="rId2" cstate="print"/>
          <a:stretch>
            <a:fillRect/>
          </a:stretch>
        </p:blipFill>
        <p:spPr>
          <a:xfrm>
            <a:off x="1403648" y="908720"/>
            <a:ext cx="7286676" cy="5143535"/>
          </a:xfrm>
          <a:prstGeom prst="rect">
            <a:avLst/>
          </a:prstGeo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124744"/>
            <a:ext cx="9144000" cy="5044016"/>
          </a:xfrm>
        </p:spPr>
        <p:txBody>
          <a:bodyPr>
            <a:normAutofit/>
          </a:bodyPr>
          <a:lstStyle/>
          <a:p>
            <a:pPr algn="just">
              <a:buNone/>
            </a:pPr>
            <a:endParaRPr lang="en-US" sz="2100" dirty="0" smtClean="0"/>
          </a:p>
          <a:p>
            <a:pPr algn="just">
              <a:buNone/>
            </a:pPr>
            <a:endParaRPr lang="el-GR" sz="2100" dirty="0" smtClean="0"/>
          </a:p>
        </p:txBody>
      </p:sp>
      <p:sp>
        <p:nvSpPr>
          <p:cNvPr id="3" name="2 - Τίτλος"/>
          <p:cNvSpPr>
            <a:spLocks noGrp="1"/>
          </p:cNvSpPr>
          <p:nvPr>
            <p:ph type="title"/>
          </p:nvPr>
        </p:nvSpPr>
        <p:spPr>
          <a:xfrm>
            <a:off x="285720" y="274638"/>
            <a:ext cx="8501122" cy="868346"/>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127</a:t>
            </a:fld>
            <a:endParaRPr lang="el-GR" dirty="0"/>
          </a:p>
        </p:txBody>
      </p:sp>
      <p:pic>
        <p:nvPicPr>
          <p:cNvPr id="5" name="4 - Εικόνα" descr="PhMNGM.png"/>
          <p:cNvPicPr>
            <a:picLocks noChangeAspect="1"/>
          </p:cNvPicPr>
          <p:nvPr/>
        </p:nvPicPr>
        <p:blipFill>
          <a:blip r:embed="rId2" cstate="print"/>
          <a:stretch>
            <a:fillRect/>
          </a:stretch>
        </p:blipFill>
        <p:spPr>
          <a:xfrm>
            <a:off x="1928794" y="1071546"/>
            <a:ext cx="5643602" cy="5214974"/>
          </a:xfrm>
          <a:prstGeom prst="rect">
            <a:avLst/>
          </a:prstGeo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PhMNGM.png"/>
          <p:cNvPicPr>
            <a:picLocks noGrp="1" noChangeAspect="1"/>
          </p:cNvPicPr>
          <p:nvPr>
            <p:ph idx="1"/>
          </p:nvPr>
        </p:nvPicPr>
        <p:blipFill>
          <a:blip r:embed="rId2" cstate="print"/>
          <a:stretch>
            <a:fillRect/>
          </a:stretch>
        </p:blipFill>
        <p:spPr>
          <a:xfrm>
            <a:off x="428596" y="1142984"/>
            <a:ext cx="7715304" cy="4714908"/>
          </a:xfrm>
        </p:spPr>
      </p:pic>
      <p:sp>
        <p:nvSpPr>
          <p:cNvPr id="3" name="2 - Τίτλος"/>
          <p:cNvSpPr>
            <a:spLocks noGrp="1"/>
          </p:cNvSpPr>
          <p:nvPr>
            <p:ph type="title"/>
          </p:nvPr>
        </p:nvSpPr>
        <p:spPr>
          <a:xfrm>
            <a:off x="500034" y="274638"/>
            <a:ext cx="8215370" cy="1143000"/>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429652" y="6407944"/>
            <a:ext cx="583380" cy="365125"/>
          </a:xfrm>
        </p:spPr>
        <p:txBody>
          <a:bodyPr/>
          <a:lstStyle/>
          <a:p>
            <a:fld id="{6D693EC5-28F6-4DBD-8BAD-23B3C94292A2}" type="slidenum">
              <a:rPr lang="el-GR" smtClean="0"/>
              <a:pPr/>
              <a:t>128</a:t>
            </a:fld>
            <a:endParaRPr lang="el-GR"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124744"/>
            <a:ext cx="9144000" cy="5044016"/>
          </a:xfrm>
        </p:spPr>
        <p:txBody>
          <a:bodyPr>
            <a:normAutofit/>
          </a:bodyPr>
          <a:lstStyle/>
          <a:p>
            <a:pPr algn="just">
              <a:buNone/>
            </a:pPr>
            <a:endParaRPr lang="en-US" sz="2100" dirty="0" smtClean="0"/>
          </a:p>
          <a:p>
            <a:pPr algn="just">
              <a:buNone/>
            </a:pPr>
            <a:endParaRPr lang="el-GR" sz="2100" dirty="0" smtClean="0"/>
          </a:p>
        </p:txBody>
      </p:sp>
      <p:sp>
        <p:nvSpPr>
          <p:cNvPr id="3" name="2 - Τίτλος"/>
          <p:cNvSpPr>
            <a:spLocks noGrp="1"/>
          </p:cNvSpPr>
          <p:nvPr>
            <p:ph type="title"/>
          </p:nvPr>
        </p:nvSpPr>
        <p:spPr>
          <a:xfrm>
            <a:off x="500034" y="274638"/>
            <a:ext cx="8072494" cy="868346"/>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129</a:t>
            </a:fld>
            <a:endParaRPr lang="el-GR" dirty="0"/>
          </a:p>
        </p:txBody>
      </p:sp>
      <p:pic>
        <p:nvPicPr>
          <p:cNvPr id="5" name="4 - Εικόνα" descr="PhMNGM.png"/>
          <p:cNvPicPr>
            <a:picLocks noChangeAspect="1"/>
          </p:cNvPicPr>
          <p:nvPr/>
        </p:nvPicPr>
        <p:blipFill>
          <a:blip r:embed="rId2" cstate="print"/>
          <a:stretch>
            <a:fillRect/>
          </a:stretch>
        </p:blipFill>
        <p:spPr>
          <a:xfrm>
            <a:off x="2000232" y="1124744"/>
            <a:ext cx="4732008" cy="573325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42844" y="1340768"/>
            <a:ext cx="8643998" cy="5044016"/>
          </a:xfrm>
        </p:spPr>
        <p:txBody>
          <a:bodyPr>
            <a:normAutofit/>
          </a:bodyPr>
          <a:lstStyle/>
          <a:p>
            <a:pPr algn="just"/>
            <a:endParaRPr lang="en-US" sz="1800" dirty="0" smtClean="0"/>
          </a:p>
          <a:p>
            <a:pPr algn="just"/>
            <a:r>
              <a:rPr lang="el-GR" sz="1800" dirty="0" smtClean="0"/>
              <a:t>Τα βασικά προβλήματα είναι σημαντικά για τον ουσιαστικό λόγο ότι με περιορισμένους πόρους και τεχνολογία, το επίπεδο ζωής είναι περιορισμένο. </a:t>
            </a:r>
          </a:p>
          <a:p>
            <a:pPr algn="just">
              <a:buNone/>
            </a:pPr>
            <a:endParaRPr lang="el-GR" sz="1800" dirty="0" smtClean="0"/>
          </a:p>
          <a:p>
            <a:pPr algn="just"/>
            <a:r>
              <a:rPr lang="el-GR" sz="1800" dirty="0" smtClean="0"/>
              <a:t>Με πλήρη απασχόληση των πόρων, μια οικονομία για να παράγει μεγαλύτερες ποσότητες ενός αγαθού πρέπει να θυσιάσει ποσότητα ενός άλλου αγαθού, αφού θα απαιτηθεί μεταφορά παραγωγικών πόρων για την παραγωγή του αγαθού. </a:t>
            </a:r>
          </a:p>
        </p:txBody>
      </p:sp>
      <p:sp>
        <p:nvSpPr>
          <p:cNvPr id="3" name="2 - Τίτλος"/>
          <p:cNvSpPr>
            <a:spLocks noGrp="1"/>
          </p:cNvSpPr>
          <p:nvPr>
            <p:ph type="title"/>
          </p:nvPr>
        </p:nvSpPr>
        <p:spPr>
          <a:xfrm>
            <a:off x="357158" y="274638"/>
            <a:ext cx="8358246" cy="1143000"/>
          </a:xfrm>
        </p:spPr>
        <p:txBody>
          <a:bodyPr>
            <a:normAutofit/>
          </a:bodyPr>
          <a:lstStyle/>
          <a:p>
            <a:pPr algn="just"/>
            <a:r>
              <a:rPr lang="en-GB" sz="2800" dirty="0" smtClean="0"/>
              <a:t>Η </a:t>
            </a:r>
            <a:r>
              <a:rPr lang="en-GB" sz="2800" dirty="0" err="1" smtClean="0"/>
              <a:t>οικονομική</a:t>
            </a:r>
            <a:r>
              <a:rPr lang="en-GB" sz="2800" dirty="0" smtClean="0"/>
              <a:t> </a:t>
            </a:r>
            <a:r>
              <a:rPr lang="en-GB" sz="2800" dirty="0" err="1" smtClean="0"/>
              <a:t>επιστήμη</a:t>
            </a:r>
            <a:r>
              <a:rPr lang="en-GB" sz="2800" dirty="0" smtClean="0"/>
              <a:t>, </a:t>
            </a:r>
            <a:r>
              <a:rPr lang="en-GB" sz="2800" dirty="0" err="1" smtClean="0"/>
              <a:t>πόροι</a:t>
            </a:r>
            <a:r>
              <a:rPr lang="en-GB" sz="2800" dirty="0" smtClean="0"/>
              <a:t> </a:t>
            </a:r>
            <a:r>
              <a:rPr lang="en-GB" sz="2800" dirty="0" err="1" smtClean="0"/>
              <a:t>και</a:t>
            </a:r>
            <a:r>
              <a:rPr lang="en-GB" sz="2800" dirty="0" smtClean="0"/>
              <a:t> </a:t>
            </a:r>
            <a:r>
              <a:rPr lang="en-GB" sz="2800" dirty="0" err="1" smtClean="0"/>
              <a:t>αγαθά</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13</a:t>
            </a:fld>
            <a:endParaRPr lang="el-G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124744"/>
            <a:ext cx="9144000" cy="5044016"/>
          </a:xfrm>
        </p:spPr>
        <p:txBody>
          <a:bodyPr>
            <a:normAutofit/>
          </a:bodyPr>
          <a:lstStyle/>
          <a:p>
            <a:pPr algn="just">
              <a:buNone/>
            </a:pPr>
            <a:endParaRPr lang="en-US" sz="2100" dirty="0" smtClean="0"/>
          </a:p>
          <a:p>
            <a:pPr algn="just">
              <a:buNone/>
            </a:pPr>
            <a:endParaRPr lang="el-GR" sz="2100" dirty="0" smtClean="0"/>
          </a:p>
        </p:txBody>
      </p:sp>
      <p:sp>
        <p:nvSpPr>
          <p:cNvPr id="3" name="2 - Τίτλος"/>
          <p:cNvSpPr>
            <a:spLocks noGrp="1"/>
          </p:cNvSpPr>
          <p:nvPr>
            <p:ph type="title"/>
          </p:nvPr>
        </p:nvSpPr>
        <p:spPr>
          <a:xfrm>
            <a:off x="571472" y="274638"/>
            <a:ext cx="8143932" cy="868346"/>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130</a:t>
            </a:fld>
            <a:endParaRPr lang="el-GR" dirty="0"/>
          </a:p>
        </p:txBody>
      </p:sp>
      <p:pic>
        <p:nvPicPr>
          <p:cNvPr id="5" name="4 - Εικόνα" descr="PhMNGM.png"/>
          <p:cNvPicPr>
            <a:picLocks noChangeAspect="1"/>
          </p:cNvPicPr>
          <p:nvPr/>
        </p:nvPicPr>
        <p:blipFill>
          <a:blip r:embed="rId2" cstate="print"/>
          <a:stretch>
            <a:fillRect/>
          </a:stretch>
        </p:blipFill>
        <p:spPr>
          <a:xfrm>
            <a:off x="1763688" y="1196752"/>
            <a:ext cx="5328591" cy="5661248"/>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124744"/>
            <a:ext cx="9144000" cy="5044016"/>
          </a:xfrm>
        </p:spPr>
        <p:txBody>
          <a:bodyPr>
            <a:normAutofit/>
          </a:bodyPr>
          <a:lstStyle/>
          <a:p>
            <a:pPr algn="just">
              <a:buNone/>
            </a:pPr>
            <a:endParaRPr lang="en-US" sz="2100" dirty="0" smtClean="0"/>
          </a:p>
          <a:p>
            <a:pPr algn="just">
              <a:buNone/>
            </a:pPr>
            <a:endParaRPr lang="el-GR" sz="2100" dirty="0" smtClean="0"/>
          </a:p>
        </p:txBody>
      </p:sp>
      <p:sp>
        <p:nvSpPr>
          <p:cNvPr id="3" name="2 - Τίτλος"/>
          <p:cNvSpPr>
            <a:spLocks noGrp="1"/>
          </p:cNvSpPr>
          <p:nvPr>
            <p:ph type="title"/>
          </p:nvPr>
        </p:nvSpPr>
        <p:spPr>
          <a:xfrm>
            <a:off x="500034" y="274638"/>
            <a:ext cx="7786742" cy="1143000"/>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131</a:t>
            </a:fld>
            <a:endParaRPr lang="el-GR" dirty="0"/>
          </a:p>
        </p:txBody>
      </p:sp>
      <p:pic>
        <p:nvPicPr>
          <p:cNvPr id="5" name="4 - Εικόνα" descr="PhMNGM.png"/>
          <p:cNvPicPr>
            <a:picLocks noChangeAspect="1"/>
          </p:cNvPicPr>
          <p:nvPr/>
        </p:nvPicPr>
        <p:blipFill>
          <a:blip r:embed="rId2" cstate="print"/>
          <a:stretch>
            <a:fillRect/>
          </a:stretch>
        </p:blipFill>
        <p:spPr>
          <a:xfrm>
            <a:off x="827584" y="1556792"/>
            <a:ext cx="6912768" cy="3816423"/>
          </a:xfrm>
          <a:prstGeom prst="rect">
            <a:avLst/>
          </a:pr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124744"/>
            <a:ext cx="9144000" cy="5044016"/>
          </a:xfrm>
        </p:spPr>
        <p:txBody>
          <a:bodyPr>
            <a:normAutofit/>
          </a:bodyPr>
          <a:lstStyle/>
          <a:p>
            <a:pPr algn="just">
              <a:buNone/>
            </a:pPr>
            <a:endParaRPr lang="en-US" sz="2100" dirty="0" smtClean="0"/>
          </a:p>
          <a:p>
            <a:pPr algn="just">
              <a:buNone/>
            </a:pPr>
            <a:endParaRPr lang="el-GR" sz="2100" dirty="0" smtClean="0"/>
          </a:p>
        </p:txBody>
      </p:sp>
      <p:sp>
        <p:nvSpPr>
          <p:cNvPr id="3" name="2 - Τίτλος"/>
          <p:cNvSpPr>
            <a:spLocks noGrp="1"/>
          </p:cNvSpPr>
          <p:nvPr>
            <p:ph type="title"/>
          </p:nvPr>
        </p:nvSpPr>
        <p:spPr>
          <a:xfrm>
            <a:off x="500034" y="274638"/>
            <a:ext cx="8001056" cy="1143000"/>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132</a:t>
            </a:fld>
            <a:endParaRPr lang="el-GR" dirty="0"/>
          </a:p>
        </p:txBody>
      </p:sp>
      <p:pic>
        <p:nvPicPr>
          <p:cNvPr id="5" name="4 - Εικόνα" descr="PhMNGM.png"/>
          <p:cNvPicPr>
            <a:picLocks noChangeAspect="1"/>
          </p:cNvPicPr>
          <p:nvPr/>
        </p:nvPicPr>
        <p:blipFill>
          <a:blip r:embed="rId2" cstate="print"/>
          <a:stretch>
            <a:fillRect/>
          </a:stretch>
        </p:blipFill>
        <p:spPr>
          <a:xfrm>
            <a:off x="755576" y="1566602"/>
            <a:ext cx="7488831" cy="4166654"/>
          </a:xfrm>
          <a:prstGeom prst="rect">
            <a:avLst/>
          </a:prstGeo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PhMNGM.png"/>
          <p:cNvPicPr>
            <a:picLocks noGrp="1" noChangeAspect="1"/>
          </p:cNvPicPr>
          <p:nvPr>
            <p:ph idx="1"/>
          </p:nvPr>
        </p:nvPicPr>
        <p:blipFill>
          <a:blip r:embed="rId2" cstate="print"/>
          <a:stretch>
            <a:fillRect/>
          </a:stretch>
        </p:blipFill>
        <p:spPr>
          <a:xfrm>
            <a:off x="683568" y="1432408"/>
            <a:ext cx="7704855" cy="4732895"/>
          </a:xfrm>
        </p:spPr>
      </p:pic>
      <p:sp>
        <p:nvSpPr>
          <p:cNvPr id="3" name="2 - Τίτλος"/>
          <p:cNvSpPr>
            <a:spLocks noGrp="1"/>
          </p:cNvSpPr>
          <p:nvPr>
            <p:ph type="title"/>
          </p:nvPr>
        </p:nvSpPr>
        <p:spPr>
          <a:xfrm>
            <a:off x="428596" y="274638"/>
            <a:ext cx="8286808" cy="1143000"/>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133</a:t>
            </a:fld>
            <a:endParaRPr lang="el-GR"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571472" y="274638"/>
            <a:ext cx="7929618" cy="1143000"/>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134</a:t>
            </a:fld>
            <a:endParaRPr lang="el-GR" dirty="0"/>
          </a:p>
        </p:txBody>
      </p:sp>
      <p:pic>
        <p:nvPicPr>
          <p:cNvPr id="8" name="7 - Θέση περιεχομένου" descr="PhMNGM.png"/>
          <p:cNvPicPr>
            <a:picLocks noGrp="1" noChangeAspect="1"/>
          </p:cNvPicPr>
          <p:nvPr>
            <p:ph idx="1"/>
          </p:nvPr>
        </p:nvPicPr>
        <p:blipFill>
          <a:blip r:embed="rId2" cstate="print"/>
          <a:stretch>
            <a:fillRect/>
          </a:stretch>
        </p:blipFill>
        <p:spPr>
          <a:xfrm>
            <a:off x="899592" y="1340768"/>
            <a:ext cx="6984776" cy="5184576"/>
          </a:xfr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357158" y="274638"/>
            <a:ext cx="8143932" cy="1143000"/>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135</a:t>
            </a:fld>
            <a:endParaRPr lang="el-GR" dirty="0"/>
          </a:p>
        </p:txBody>
      </p:sp>
      <p:pic>
        <p:nvPicPr>
          <p:cNvPr id="5" name="4 - Εικόνα" descr="PhMNGM.png"/>
          <p:cNvPicPr>
            <a:picLocks noChangeAspect="1"/>
          </p:cNvPicPr>
          <p:nvPr/>
        </p:nvPicPr>
        <p:blipFill>
          <a:blip r:embed="rId2" cstate="print"/>
          <a:stretch>
            <a:fillRect/>
          </a:stretch>
        </p:blipFill>
        <p:spPr>
          <a:xfrm>
            <a:off x="323528" y="1196752"/>
            <a:ext cx="8075246" cy="5256584"/>
          </a:xfrm>
          <a:prstGeom prst="rect">
            <a:avLst/>
          </a:prstGeo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28596" y="274638"/>
            <a:ext cx="8143932" cy="1143000"/>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136</a:t>
            </a:fld>
            <a:endParaRPr lang="el-GR" dirty="0"/>
          </a:p>
        </p:txBody>
      </p:sp>
      <p:pic>
        <p:nvPicPr>
          <p:cNvPr id="7" name="6 - Εικόνα" descr="PhMNGM.png"/>
          <p:cNvPicPr>
            <a:picLocks noChangeAspect="1"/>
          </p:cNvPicPr>
          <p:nvPr/>
        </p:nvPicPr>
        <p:blipFill>
          <a:blip r:embed="rId2" cstate="print"/>
          <a:stretch>
            <a:fillRect/>
          </a:stretch>
        </p:blipFill>
        <p:spPr>
          <a:xfrm>
            <a:off x="323528" y="1176022"/>
            <a:ext cx="8280920" cy="5421330"/>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28596" y="274638"/>
            <a:ext cx="8286808" cy="654032"/>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137</a:t>
            </a:fld>
            <a:endParaRPr lang="el-GR"/>
          </a:p>
        </p:txBody>
      </p:sp>
      <p:pic>
        <p:nvPicPr>
          <p:cNvPr id="7" name="6 - Εικόνα" descr="PhMNGM.png"/>
          <p:cNvPicPr>
            <a:picLocks noChangeAspect="1"/>
          </p:cNvPicPr>
          <p:nvPr/>
        </p:nvPicPr>
        <p:blipFill>
          <a:blip r:embed="rId2" cstate="print"/>
          <a:stretch>
            <a:fillRect/>
          </a:stretch>
        </p:blipFill>
        <p:spPr>
          <a:xfrm>
            <a:off x="1115616" y="1340768"/>
            <a:ext cx="6768752" cy="5213145"/>
          </a:xfrm>
          <a:prstGeom prst="rect">
            <a:avLst/>
          </a:prstGeo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571472" y="274638"/>
            <a:ext cx="8215370" cy="1143000"/>
          </a:xfrm>
        </p:spPr>
        <p:txBody>
          <a:bodyPr>
            <a:normAutofit/>
          </a:bodyPr>
          <a:lstStyle/>
          <a:p>
            <a:r>
              <a:rPr lang="el-GR" sz="2800" dirty="0" smtClean="0"/>
              <a:t>Ασκήσεις – Περιπτώσεις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138</a:t>
            </a:fld>
            <a:endParaRPr lang="el-GR" dirty="0"/>
          </a:p>
        </p:txBody>
      </p:sp>
      <p:pic>
        <p:nvPicPr>
          <p:cNvPr id="5" name="4 - Εικόνα" descr="PhMNGM.png"/>
          <p:cNvPicPr>
            <a:picLocks noChangeAspect="1"/>
          </p:cNvPicPr>
          <p:nvPr/>
        </p:nvPicPr>
        <p:blipFill>
          <a:blip r:embed="rId2" cstate="print"/>
          <a:stretch>
            <a:fillRect/>
          </a:stretch>
        </p:blipFill>
        <p:spPr>
          <a:xfrm>
            <a:off x="827584" y="1242706"/>
            <a:ext cx="7416824" cy="5138622"/>
          </a:xfrm>
          <a:prstGeom prst="rect">
            <a:avLst/>
          </a:prstGeo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481328"/>
            <a:ext cx="8363272" cy="4611968"/>
          </a:xfrm>
        </p:spPr>
        <p:txBody>
          <a:bodyPr>
            <a:normAutofit/>
          </a:bodyPr>
          <a:lstStyle/>
          <a:p>
            <a:pPr marL="566928" indent="-457200" algn="just">
              <a:buNone/>
            </a:pPr>
            <a:r>
              <a:rPr lang="en-US" sz="1800" dirty="0" smtClean="0"/>
              <a:t>1.	</a:t>
            </a:r>
            <a:r>
              <a:rPr lang="el-GR" sz="1800" dirty="0" smtClean="0"/>
              <a:t>Η εταιρεία </a:t>
            </a:r>
            <a:r>
              <a:rPr lang="el-GR" sz="1800" dirty="0" err="1" smtClean="0"/>
              <a:t>Storagetech</a:t>
            </a:r>
            <a:r>
              <a:rPr lang="el-GR" sz="1800" dirty="0" smtClean="0"/>
              <a:t> έχει αναπτύξει ένα καινούργιο προϊόν</a:t>
            </a:r>
            <a:r>
              <a:rPr lang="en-US" sz="1800" dirty="0" smtClean="0"/>
              <a:t> </a:t>
            </a:r>
            <a:r>
              <a:rPr lang="el-GR" sz="1800" dirty="0" smtClean="0"/>
              <a:t>ηλεκτρονικής αποθήκευσης δεδομένων με την ονομασία QSB. Η ζήτηση για το προϊόν δίνεται από την συνάρτηση Q=240 – 4P, όπου Q είναι η ζητούμενη ποσότητα τεμαχίων και P είναι η τιμή, σε ευρώ ανά τεμάχιο. </a:t>
            </a:r>
            <a:endParaRPr lang="en-US" sz="1800" dirty="0" smtClean="0"/>
          </a:p>
          <a:p>
            <a:pPr marL="566928" indent="-457200" algn="just">
              <a:buNone/>
            </a:pPr>
            <a:endParaRPr lang="en-US" sz="1800" dirty="0" smtClean="0"/>
          </a:p>
          <a:p>
            <a:pPr marL="566928" indent="-457200" algn="just">
              <a:buNone/>
            </a:pPr>
            <a:r>
              <a:rPr lang="en-US" sz="1800" dirty="0" smtClean="0"/>
              <a:t>	</a:t>
            </a:r>
            <a:r>
              <a:rPr lang="el-GR" sz="1800" dirty="0" smtClean="0"/>
              <a:t>Υπολογίσετε την ελαστικότητα ζήτησης του προϊόντος ως προς την τιμή του, όταν το προϊόν τιμολογείται  €40 ανά τεμάχιο. </a:t>
            </a:r>
            <a:endParaRPr lang="en-US" sz="1800" dirty="0" smtClean="0"/>
          </a:p>
          <a:p>
            <a:pPr marL="566928" indent="-457200" algn="just">
              <a:buNone/>
            </a:pPr>
            <a:endParaRPr lang="en-US" sz="1800" dirty="0" smtClean="0"/>
          </a:p>
          <a:p>
            <a:pPr marL="566928" indent="-457200" algn="just">
              <a:buNone/>
            </a:pPr>
            <a:r>
              <a:rPr lang="en-US" sz="1800" dirty="0" smtClean="0"/>
              <a:t>	</a:t>
            </a:r>
            <a:r>
              <a:rPr lang="el-GR" sz="1800" dirty="0" smtClean="0"/>
              <a:t>Πώς θα χαρακτηρίζατε τη ζήτηση του προϊόντος ως προς την τιμή και γιατί;</a:t>
            </a:r>
            <a:endParaRPr lang="el-GR" sz="1800" dirty="0"/>
          </a:p>
        </p:txBody>
      </p:sp>
      <p:sp>
        <p:nvSpPr>
          <p:cNvPr id="3" name="2 - Τίτλος"/>
          <p:cNvSpPr>
            <a:spLocks noGrp="1"/>
          </p:cNvSpPr>
          <p:nvPr>
            <p:ph type="title"/>
          </p:nvPr>
        </p:nvSpPr>
        <p:spPr>
          <a:xfrm>
            <a:off x="683568" y="332656"/>
            <a:ext cx="8229600" cy="1143000"/>
          </a:xfrm>
        </p:spPr>
        <p:txBody>
          <a:bodyPr>
            <a:normAutofit/>
          </a:bodyPr>
          <a:lstStyle/>
          <a:p>
            <a:r>
              <a:rPr lang="el-GR" sz="2800" dirty="0" smtClean="0"/>
              <a:t>Ασκήσεις</a:t>
            </a:r>
            <a:endParaRPr lang="el-GR" sz="2800" dirty="0"/>
          </a:p>
        </p:txBody>
      </p:sp>
      <p:sp>
        <p:nvSpPr>
          <p:cNvPr id="4" name="3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139</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340768"/>
            <a:ext cx="8572560" cy="5044016"/>
          </a:xfrm>
        </p:spPr>
        <p:txBody>
          <a:bodyPr>
            <a:normAutofit/>
          </a:bodyPr>
          <a:lstStyle/>
          <a:p>
            <a:pPr algn="just"/>
            <a:endParaRPr lang="el-GR" sz="2400" dirty="0" smtClean="0"/>
          </a:p>
          <a:p>
            <a:pPr algn="just"/>
            <a:r>
              <a:rPr lang="el-GR" sz="1800" dirty="0" smtClean="0"/>
              <a:t>Η καμπύλη (το σύνορο) παραγωγικών δυνατοτήτων δείχνει τις επιλογές της κοινωνίας σε δυνατούς συνδυασμούς παραγόμενων αγαθών, </a:t>
            </a:r>
            <a:r>
              <a:rPr lang="el-GR" sz="1800" dirty="0" err="1" smtClean="0"/>
              <a:t>Διαγ</a:t>
            </a:r>
            <a:r>
              <a:rPr lang="el-GR" sz="1800" dirty="0" smtClean="0"/>
              <a:t>. 1.1. </a:t>
            </a:r>
          </a:p>
          <a:p>
            <a:pPr algn="just">
              <a:buNone/>
            </a:pPr>
            <a:endParaRPr lang="el-GR" sz="1800" dirty="0" smtClean="0"/>
          </a:p>
          <a:p>
            <a:pPr algn="just"/>
            <a:r>
              <a:rPr lang="el-GR" sz="1800" b="1" dirty="0" smtClean="0"/>
              <a:t>Αποτελεσματικότητα σε μια οικονομία</a:t>
            </a:r>
            <a:r>
              <a:rPr lang="el-GR" sz="1800" dirty="0" smtClean="0"/>
              <a:t> σημαίνει ότι επιτυγχάνεται συνδυασμός παραγωγής επί της καμπύλης (του συνόρου). Τα οικονομικά αγαθά είναι σπάνια ελεύθερα και η κοινωνία πρέπει να επιλέξει μεταξύ τους αφού δεν μπορούν να ικανοποιηθούν όλες οι ανάγκες και οι επιθυμίες.</a:t>
            </a:r>
            <a:endParaRPr lang="el-GR" sz="1800" dirty="0"/>
          </a:p>
        </p:txBody>
      </p:sp>
      <p:sp>
        <p:nvSpPr>
          <p:cNvPr id="3" name="2 - Τίτλος"/>
          <p:cNvSpPr>
            <a:spLocks noGrp="1"/>
          </p:cNvSpPr>
          <p:nvPr>
            <p:ph type="title"/>
          </p:nvPr>
        </p:nvSpPr>
        <p:spPr>
          <a:xfrm>
            <a:off x="357158" y="274638"/>
            <a:ext cx="8429684" cy="1143000"/>
          </a:xfrm>
        </p:spPr>
        <p:txBody>
          <a:bodyPr>
            <a:normAutofit/>
          </a:bodyPr>
          <a:lstStyle/>
          <a:p>
            <a:pPr algn="just"/>
            <a:r>
              <a:rPr lang="en-GB" sz="2800" dirty="0" smtClean="0"/>
              <a:t>Η </a:t>
            </a:r>
            <a:r>
              <a:rPr lang="en-GB" sz="2800" dirty="0" err="1" smtClean="0"/>
              <a:t>οικονομική</a:t>
            </a:r>
            <a:r>
              <a:rPr lang="en-GB" sz="2800" dirty="0" smtClean="0"/>
              <a:t> </a:t>
            </a:r>
            <a:r>
              <a:rPr lang="en-GB" sz="2800" dirty="0" err="1" smtClean="0"/>
              <a:t>επιστήμη</a:t>
            </a:r>
            <a:r>
              <a:rPr lang="en-GB" sz="2800" dirty="0" smtClean="0"/>
              <a:t>, </a:t>
            </a:r>
            <a:r>
              <a:rPr lang="en-GB" sz="2800" dirty="0" err="1" smtClean="0"/>
              <a:t>πόροι</a:t>
            </a:r>
            <a:r>
              <a:rPr lang="en-GB" sz="2800" dirty="0" smtClean="0"/>
              <a:t> </a:t>
            </a:r>
            <a:r>
              <a:rPr lang="en-GB" sz="2800" dirty="0" err="1" smtClean="0"/>
              <a:t>και</a:t>
            </a:r>
            <a:r>
              <a:rPr lang="en-GB" sz="2800" dirty="0" smtClean="0"/>
              <a:t> </a:t>
            </a:r>
            <a:r>
              <a:rPr lang="en-GB" sz="2800" dirty="0" err="1" smtClean="0"/>
              <a:t>αγαθά</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14</a:t>
            </a:fld>
            <a:endParaRPr lang="el-G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lgn="just">
              <a:buNone/>
            </a:pPr>
            <a:r>
              <a:rPr lang="el-GR" sz="1800" b="1" dirty="0" smtClean="0"/>
              <a:t>Λύση</a:t>
            </a:r>
            <a:endParaRPr lang="el-GR" sz="1800" dirty="0" smtClean="0"/>
          </a:p>
          <a:p>
            <a:pPr algn="just">
              <a:buNone/>
            </a:pPr>
            <a:r>
              <a:rPr lang="el-GR" sz="1800" dirty="0" smtClean="0"/>
              <a:t>Η ελαστικότητα ζήτησης ως προς την τιμή</a:t>
            </a:r>
            <a:r>
              <a:rPr lang="en-US" sz="1800" dirty="0" smtClean="0"/>
              <a:t> </a:t>
            </a:r>
            <a:r>
              <a:rPr lang="el-GR" sz="1800" dirty="0" smtClean="0"/>
              <a:t>δίδεται</a:t>
            </a:r>
            <a:r>
              <a:rPr lang="en-US" sz="1800" dirty="0" smtClean="0"/>
              <a:t> </a:t>
            </a:r>
            <a:r>
              <a:rPr lang="el-GR" sz="1800" dirty="0" smtClean="0"/>
              <a:t>ως :</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pPr algn="just"/>
            <a:r>
              <a:rPr lang="el-GR" sz="1800" dirty="0" smtClean="0"/>
              <a:t>Η ζητούμενη ποσότητα Q στην τιμή Ρ=40 μπορεί να υπολογιστεί από την συνάρτηση ζήτησης ως: Q = 240 – 4P = 240 – 4(40) = 80.</a:t>
            </a:r>
            <a:endParaRPr lang="el-GR" sz="1800" dirty="0"/>
          </a:p>
        </p:txBody>
      </p:sp>
      <p:sp>
        <p:nvSpPr>
          <p:cNvPr id="3" name="2 - Τίτλος"/>
          <p:cNvSpPr>
            <a:spLocks noGrp="1"/>
          </p:cNvSpPr>
          <p:nvPr>
            <p:ph type="title"/>
          </p:nvPr>
        </p:nvSpPr>
        <p:spPr/>
        <p:txBody>
          <a:bodyPr>
            <a:normAutofit/>
          </a:bodyPr>
          <a:lstStyle/>
          <a:p>
            <a:r>
              <a:rPr lang="el-GR" sz="2800" dirty="0" smtClean="0"/>
              <a:t>Ασκήσεις</a:t>
            </a:r>
            <a:endParaRPr lang="el-GR" sz="2800" dirty="0"/>
          </a:p>
        </p:txBody>
      </p:sp>
      <p:sp>
        <p:nvSpPr>
          <p:cNvPr id="4" name="3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140</a:t>
            </a:fld>
            <a:endParaRPr lang="el-GR"/>
          </a:p>
        </p:txBody>
      </p:sp>
      <p:pic>
        <p:nvPicPr>
          <p:cNvPr id="5" name="4 - Εικόνα" descr="PhMNGM.png"/>
          <p:cNvPicPr>
            <a:picLocks noChangeAspect="1"/>
          </p:cNvPicPr>
          <p:nvPr/>
        </p:nvPicPr>
        <p:blipFill>
          <a:blip r:embed="rId2" cstate="print"/>
          <a:stretch>
            <a:fillRect/>
          </a:stretch>
        </p:blipFill>
        <p:spPr>
          <a:xfrm>
            <a:off x="2643174" y="2786058"/>
            <a:ext cx="3384376" cy="1296144"/>
          </a:xfrm>
          <a:prstGeom prst="rect">
            <a:avLst/>
          </a:prstGeom>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67544" y="1196752"/>
            <a:ext cx="8229600" cy="5256584"/>
          </a:xfrm>
        </p:spPr>
        <p:txBody>
          <a:bodyPr>
            <a:normAutofit/>
          </a:bodyPr>
          <a:lstStyle/>
          <a:p>
            <a:pPr algn="just"/>
            <a:r>
              <a:rPr lang="el-GR" sz="1800" dirty="0" smtClean="0"/>
              <a:t>Η πρώτη παράγωγος της γραμμικής συνάρτησης ζήτησης είναι :</a:t>
            </a:r>
            <a:endParaRPr lang="en-US" sz="1800" dirty="0" smtClean="0"/>
          </a:p>
          <a:p>
            <a:endParaRPr lang="en-US" sz="1800" dirty="0" smtClean="0"/>
          </a:p>
          <a:p>
            <a:endParaRPr lang="en-US" sz="1800" dirty="0" smtClean="0"/>
          </a:p>
          <a:p>
            <a:endParaRPr lang="en-US" sz="1800" dirty="0" smtClean="0"/>
          </a:p>
          <a:p>
            <a:pPr>
              <a:buNone/>
            </a:pPr>
            <a:endParaRPr lang="en-US" sz="1800" dirty="0" smtClean="0"/>
          </a:p>
          <a:p>
            <a:pPr algn="just"/>
            <a:r>
              <a:rPr lang="el-GR" sz="1800" dirty="0" smtClean="0"/>
              <a:t>Συνεπώς, η ελαστικότητα ζήτησης ως προς την τιμή για Ρ = 40 είναι:</a:t>
            </a:r>
          </a:p>
          <a:p>
            <a:endParaRPr lang="en-US" sz="1800" dirty="0" smtClean="0"/>
          </a:p>
          <a:p>
            <a:endParaRPr lang="en-US" sz="1800" dirty="0" smtClean="0"/>
          </a:p>
          <a:p>
            <a:endParaRPr lang="en-US" sz="1800" dirty="0" smtClean="0"/>
          </a:p>
          <a:p>
            <a:pPr algn="just"/>
            <a:r>
              <a:rPr lang="el-GR" sz="1800" dirty="0" smtClean="0"/>
              <a:t>Η ελαστικότητα ζήτησης του QSB ως προς την τιμή του είναι ίση με –2. Η τιμή αυτή της ελαστικότητας σημαίνει ότι μία αύξηση της τιμής QSB κατά 1% θα οδηγήσει σε μία μείωση της ζητούμενης ποσότητάς τους κατά 2%. Δηλαδή, η ζήτηση είναι ελαστική. </a:t>
            </a:r>
            <a:endParaRPr lang="en-US" sz="1800" dirty="0" smtClean="0"/>
          </a:p>
          <a:p>
            <a:endParaRPr lang="el-GR" sz="2100" dirty="0" smtClean="0"/>
          </a:p>
        </p:txBody>
      </p:sp>
      <p:sp>
        <p:nvSpPr>
          <p:cNvPr id="3" name="2 - Τίτλος"/>
          <p:cNvSpPr>
            <a:spLocks noGrp="1"/>
          </p:cNvSpPr>
          <p:nvPr>
            <p:ph type="title"/>
          </p:nvPr>
        </p:nvSpPr>
        <p:spPr/>
        <p:txBody>
          <a:bodyPr>
            <a:normAutofit/>
          </a:bodyPr>
          <a:lstStyle/>
          <a:p>
            <a:r>
              <a:rPr lang="el-GR" sz="2800" dirty="0" smtClean="0"/>
              <a:t>Ασκήσεις</a:t>
            </a:r>
            <a:endParaRPr lang="el-GR" sz="2800" dirty="0"/>
          </a:p>
        </p:txBody>
      </p:sp>
      <p:sp>
        <p:nvSpPr>
          <p:cNvPr id="5" name="4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141</a:t>
            </a:fld>
            <a:endParaRPr lang="el-GR" dirty="0"/>
          </a:p>
        </p:txBody>
      </p:sp>
      <p:pic>
        <p:nvPicPr>
          <p:cNvPr id="7" name="6 - Εικόνα" descr="PhMNGM.png"/>
          <p:cNvPicPr>
            <a:picLocks noChangeAspect="1"/>
          </p:cNvPicPr>
          <p:nvPr/>
        </p:nvPicPr>
        <p:blipFill>
          <a:blip r:embed="rId2" cstate="print"/>
          <a:stretch>
            <a:fillRect/>
          </a:stretch>
        </p:blipFill>
        <p:spPr>
          <a:xfrm>
            <a:off x="3347864" y="1628800"/>
            <a:ext cx="2160240" cy="1080120"/>
          </a:xfrm>
          <a:prstGeom prst="rect">
            <a:avLst/>
          </a:prstGeom>
        </p:spPr>
      </p:pic>
      <p:pic>
        <p:nvPicPr>
          <p:cNvPr id="10" name="9 - Εικόνα" descr="PhMNGM.png"/>
          <p:cNvPicPr>
            <a:picLocks noChangeAspect="1"/>
          </p:cNvPicPr>
          <p:nvPr/>
        </p:nvPicPr>
        <p:blipFill>
          <a:blip r:embed="rId3" cstate="print"/>
          <a:stretch>
            <a:fillRect/>
          </a:stretch>
        </p:blipFill>
        <p:spPr>
          <a:xfrm>
            <a:off x="3286116" y="3143248"/>
            <a:ext cx="3528392" cy="1296144"/>
          </a:xfrm>
          <a:prstGeom prst="rect">
            <a:avLst/>
          </a:prstGeom>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268760"/>
            <a:ext cx="8229600" cy="4813995"/>
          </a:xfrm>
        </p:spPr>
        <p:txBody>
          <a:bodyPr>
            <a:normAutofit/>
          </a:bodyPr>
          <a:lstStyle/>
          <a:p>
            <a:pPr algn="just">
              <a:buNone/>
            </a:pPr>
            <a:r>
              <a:rPr lang="el-GR" sz="1800" dirty="0" smtClean="0"/>
              <a:t>2. Οι συναρτήσεις ζήτησης και προσφοράς του προϊόντος Χ δίνονται από τις εξής σχέσεις:</a:t>
            </a:r>
          </a:p>
          <a:p>
            <a:pPr algn="just">
              <a:buNone/>
            </a:pPr>
            <a:r>
              <a:rPr lang="el-GR" sz="1800" dirty="0" smtClean="0"/>
              <a:t> </a:t>
            </a:r>
          </a:p>
          <a:p>
            <a:pPr algn="just">
              <a:buNone/>
            </a:pPr>
            <a:r>
              <a:rPr lang="el-GR" sz="1800" dirty="0" smtClean="0"/>
              <a:t>Q</a:t>
            </a:r>
            <a:r>
              <a:rPr lang="el-GR" sz="1800" baseline="-25000" dirty="0" smtClean="0"/>
              <a:t>D</a:t>
            </a:r>
            <a:r>
              <a:rPr lang="el-GR" sz="1800" dirty="0" smtClean="0"/>
              <a:t> = 1.000 – 4P   (συνάρτηση ζήτησης)</a:t>
            </a:r>
          </a:p>
          <a:p>
            <a:pPr algn="just">
              <a:buNone/>
            </a:pPr>
            <a:r>
              <a:rPr lang="el-GR" sz="1800" dirty="0" smtClean="0"/>
              <a:t>Q</a:t>
            </a:r>
            <a:r>
              <a:rPr lang="el-GR" sz="1800" baseline="-25000" dirty="0" smtClean="0"/>
              <a:t>S </a:t>
            </a:r>
            <a:r>
              <a:rPr lang="el-GR" sz="1800" dirty="0" smtClean="0"/>
              <a:t>= 200 + 4P      (συνάρτηση προσφοράς)</a:t>
            </a:r>
          </a:p>
          <a:p>
            <a:pPr algn="just">
              <a:buNone/>
            </a:pPr>
            <a:r>
              <a:rPr lang="el-GR" sz="1800" dirty="0" smtClean="0"/>
              <a:t> </a:t>
            </a:r>
          </a:p>
          <a:p>
            <a:pPr algn="just">
              <a:buNone/>
            </a:pPr>
            <a:r>
              <a:rPr lang="el-GR" sz="1800" dirty="0" smtClean="0"/>
              <a:t>(α) Υπολογίσετε την τιμή και την ποσότητα ισορροπίας του προϊόντος Χ. </a:t>
            </a:r>
          </a:p>
          <a:p>
            <a:pPr algn="just">
              <a:buNone/>
            </a:pPr>
            <a:r>
              <a:rPr lang="el-GR" sz="1800" dirty="0" smtClean="0"/>
              <a:t> </a:t>
            </a:r>
          </a:p>
          <a:p>
            <a:pPr algn="just">
              <a:buNone/>
            </a:pPr>
            <a:r>
              <a:rPr lang="el-GR" sz="1800" dirty="0" smtClean="0"/>
              <a:t>(β) Υπολογίσετε την ελαστικότητα ζήτησης του</a:t>
            </a:r>
            <a:r>
              <a:rPr lang="en-US" sz="1800" dirty="0" smtClean="0"/>
              <a:t> </a:t>
            </a:r>
            <a:r>
              <a:rPr lang="el-GR" sz="1800" dirty="0" smtClean="0"/>
              <a:t>προϊόντος Χ ως προς την τιμή του. Τι σημαίνει η τιμή της ελαστικότητας  που βρήκατε;</a:t>
            </a:r>
          </a:p>
          <a:p>
            <a:pPr algn="just"/>
            <a:endParaRPr lang="en-US" sz="2100" dirty="0" smtClean="0"/>
          </a:p>
        </p:txBody>
      </p:sp>
      <p:sp>
        <p:nvSpPr>
          <p:cNvPr id="3" name="2 - Τίτλος"/>
          <p:cNvSpPr>
            <a:spLocks noGrp="1"/>
          </p:cNvSpPr>
          <p:nvPr>
            <p:ph type="title"/>
          </p:nvPr>
        </p:nvSpPr>
        <p:spPr/>
        <p:txBody>
          <a:bodyPr>
            <a:normAutofit/>
          </a:bodyPr>
          <a:lstStyle/>
          <a:p>
            <a:r>
              <a:rPr lang="el-GR" sz="2800" dirty="0" smtClean="0"/>
              <a:t>Ασκήσεις</a:t>
            </a:r>
            <a:endParaRPr lang="el-GR" sz="2800" dirty="0"/>
          </a:p>
        </p:txBody>
      </p:sp>
      <p:sp>
        <p:nvSpPr>
          <p:cNvPr id="4" name="3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142</a:t>
            </a:fld>
            <a:endParaRPr lang="el-GR"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marL="514350" indent="-514350" algn="just">
              <a:buNone/>
              <a:defRPr/>
            </a:pPr>
            <a:r>
              <a:rPr lang="el-GR" sz="1800" b="1" dirty="0" smtClean="0"/>
              <a:t>Λύση</a:t>
            </a:r>
          </a:p>
          <a:p>
            <a:pPr marL="514350" indent="-514350" algn="just">
              <a:buNone/>
              <a:defRPr/>
            </a:pPr>
            <a:r>
              <a:rPr lang="el-GR" sz="1800" dirty="0" smtClean="0"/>
              <a:t>α) Όταν η αγορά του προϊόντος Χ βρίσκεται σε ισορροπία ισχύει Q</a:t>
            </a:r>
            <a:r>
              <a:rPr lang="el-GR" sz="1800" baseline="-25000" dirty="0" smtClean="0"/>
              <a:t>D</a:t>
            </a:r>
            <a:r>
              <a:rPr lang="el-GR" sz="1800" dirty="0" smtClean="0"/>
              <a:t> = Q</a:t>
            </a:r>
            <a:r>
              <a:rPr lang="el-GR" sz="1800" baseline="-25000" dirty="0" smtClean="0"/>
              <a:t>S</a:t>
            </a:r>
            <a:r>
              <a:rPr lang="el-GR" sz="1800" dirty="0" smtClean="0"/>
              <a:t> = Q.</a:t>
            </a:r>
          </a:p>
          <a:p>
            <a:pPr marL="514350" indent="-514350" algn="just">
              <a:buFont typeface="+mj-lt"/>
              <a:buAutoNum type="arabicPeriod"/>
              <a:defRPr/>
            </a:pPr>
            <a:endParaRPr lang="el-GR" sz="1800" dirty="0" smtClean="0"/>
          </a:p>
          <a:p>
            <a:pPr marL="514350" indent="-514350" algn="just">
              <a:buNone/>
              <a:defRPr/>
            </a:pPr>
            <a:r>
              <a:rPr lang="el-GR" sz="1800" dirty="0" smtClean="0"/>
              <a:t>Έτσι έχουμε: 1.000 – 4P = 200 + 4P =&gt; Ρ = 100 ευρώ και Q = 600 μονάδες. </a:t>
            </a:r>
          </a:p>
          <a:p>
            <a:pPr marL="514350" indent="-514350" algn="just">
              <a:buFont typeface="+mj-lt"/>
              <a:buAutoNum type="arabicPeriod"/>
              <a:defRPr/>
            </a:pPr>
            <a:endParaRPr lang="el-GR" sz="1800" dirty="0" smtClean="0"/>
          </a:p>
          <a:p>
            <a:pPr marL="514350" indent="-514350" algn="just">
              <a:buNone/>
              <a:defRPr/>
            </a:pPr>
            <a:r>
              <a:rPr lang="el-GR" sz="1800" dirty="0" smtClean="0"/>
              <a:t>(β) Η ελαστικότητα ζήτησης ενός αγαθού ως προς την τιμή του δίνεται από την εξής σχέση: </a:t>
            </a:r>
          </a:p>
          <a:p>
            <a:pPr marL="514350" indent="-514350" algn="just">
              <a:buFont typeface="+mj-lt"/>
              <a:buAutoNum type="arabicPeriod"/>
              <a:defRPr/>
            </a:pPr>
            <a:endParaRPr lang="en-US" i="1" dirty="0" smtClean="0">
              <a:latin typeface="Calibri" panose="020F0502020204030204" pitchFamily="34" charset="0"/>
            </a:endParaRPr>
          </a:p>
        </p:txBody>
      </p:sp>
      <p:sp>
        <p:nvSpPr>
          <p:cNvPr id="3" name="2 - Τίτλος"/>
          <p:cNvSpPr>
            <a:spLocks noGrp="1"/>
          </p:cNvSpPr>
          <p:nvPr>
            <p:ph type="title"/>
          </p:nvPr>
        </p:nvSpPr>
        <p:spPr/>
        <p:txBody>
          <a:bodyPr>
            <a:normAutofit/>
          </a:bodyPr>
          <a:lstStyle/>
          <a:p>
            <a:r>
              <a:rPr lang="el-GR" sz="2800" dirty="0" smtClean="0"/>
              <a:t>Ασκήσεις</a:t>
            </a:r>
            <a:endParaRPr lang="el-GR" sz="2800" dirty="0"/>
          </a:p>
        </p:txBody>
      </p:sp>
      <p:sp>
        <p:nvSpPr>
          <p:cNvPr id="4" name="3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143</a:t>
            </a:fld>
            <a:endParaRPr lang="el-GR" dirty="0"/>
          </a:p>
        </p:txBody>
      </p:sp>
      <p:pic>
        <p:nvPicPr>
          <p:cNvPr id="5" name="4 - Εικόνα" descr="PhMNGM.png"/>
          <p:cNvPicPr>
            <a:picLocks noChangeAspect="1"/>
          </p:cNvPicPr>
          <p:nvPr/>
        </p:nvPicPr>
        <p:blipFill>
          <a:blip r:embed="rId2" cstate="print"/>
          <a:stretch>
            <a:fillRect/>
          </a:stretch>
        </p:blipFill>
        <p:spPr>
          <a:xfrm>
            <a:off x="3071802" y="4286256"/>
            <a:ext cx="3024336" cy="1368152"/>
          </a:xfrm>
          <a:prstGeom prst="rect">
            <a:avLst/>
          </a:prstGeom>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340768"/>
            <a:ext cx="8229600" cy="4666523"/>
          </a:xfrm>
        </p:spPr>
        <p:txBody>
          <a:bodyPr>
            <a:normAutofit fontScale="77500" lnSpcReduction="20000"/>
          </a:bodyPr>
          <a:lstStyle/>
          <a:p>
            <a:pPr algn="just"/>
            <a:r>
              <a:rPr lang="el-GR" sz="2300" dirty="0" smtClean="0"/>
              <a:t>Από τη συνάρτηση ζήτησης προκύπτει </a:t>
            </a:r>
            <a:r>
              <a:rPr lang="en-US" sz="2300" dirty="0" smtClean="0"/>
              <a:t>d</a:t>
            </a:r>
            <a:r>
              <a:rPr lang="el-GR" sz="2300" dirty="0" smtClean="0"/>
              <a:t>Q</a:t>
            </a:r>
            <a:r>
              <a:rPr lang="el-GR" sz="2300" baseline="-25000" dirty="0" smtClean="0"/>
              <a:t>D</a:t>
            </a:r>
            <a:r>
              <a:rPr lang="el-GR" sz="2300" dirty="0" smtClean="0"/>
              <a:t>/</a:t>
            </a:r>
            <a:r>
              <a:rPr lang="en-US" sz="2300" dirty="0" smtClean="0"/>
              <a:t>d</a:t>
            </a:r>
            <a:r>
              <a:rPr lang="el-GR" sz="2300" dirty="0" smtClean="0"/>
              <a:t>Ρ  = –4. Επιπλέον γνωρίζουμε ότι στο σημείο ισορροπίας Ρ = 100 και Q</a:t>
            </a:r>
            <a:r>
              <a:rPr lang="el-GR" sz="2300" baseline="-25000" dirty="0" smtClean="0"/>
              <a:t>D</a:t>
            </a:r>
            <a:r>
              <a:rPr lang="el-GR" sz="2300" dirty="0" smtClean="0"/>
              <a:t>= 600. Οπότε, η ελαστικότητα ζήτησης του προϊόντος Χ ως προς την τιμή του είναι: </a:t>
            </a:r>
          </a:p>
          <a:p>
            <a:pPr algn="just"/>
            <a:endParaRPr lang="el-GR" sz="2300" dirty="0" smtClean="0"/>
          </a:p>
          <a:p>
            <a:pPr algn="just"/>
            <a:endParaRPr lang="el-GR" sz="2300" dirty="0" smtClean="0"/>
          </a:p>
          <a:p>
            <a:pPr algn="just"/>
            <a:endParaRPr lang="el-GR" sz="2300" dirty="0" smtClean="0"/>
          </a:p>
          <a:p>
            <a:pPr algn="just">
              <a:buNone/>
            </a:pPr>
            <a:endParaRPr lang="el-GR" sz="2300" dirty="0" smtClean="0"/>
          </a:p>
          <a:p>
            <a:pPr algn="just">
              <a:buNone/>
            </a:pPr>
            <a:endParaRPr lang="el-GR" sz="2300" dirty="0" smtClean="0"/>
          </a:p>
          <a:p>
            <a:pPr algn="just">
              <a:buNone/>
            </a:pPr>
            <a:endParaRPr lang="el-GR" sz="2300" dirty="0" smtClean="0"/>
          </a:p>
          <a:p>
            <a:pPr algn="just">
              <a:buNone/>
            </a:pPr>
            <a:endParaRPr lang="el-GR" sz="2300" dirty="0" smtClean="0"/>
          </a:p>
          <a:p>
            <a:pPr algn="just">
              <a:buNone/>
            </a:pPr>
            <a:endParaRPr lang="el-GR" sz="2300" dirty="0" smtClean="0"/>
          </a:p>
          <a:p>
            <a:pPr algn="just">
              <a:buNone/>
            </a:pPr>
            <a:r>
              <a:rPr lang="en-US" sz="2300" dirty="0" smtClean="0"/>
              <a:t>	</a:t>
            </a:r>
            <a:r>
              <a:rPr lang="el-GR" sz="2300" dirty="0" smtClean="0"/>
              <a:t>Η τιμή αυτή της ελαστικότητας σημαίνει ότι μία αύξηση της τιμής του προϊόντος Χ κατά 1% θα οδηγήσει σε μία μείωση της ζητούμενης ποσότητάς του κατά 0,67%. </a:t>
            </a:r>
          </a:p>
          <a:p>
            <a:pPr algn="just">
              <a:buNone/>
            </a:pPr>
            <a:r>
              <a:rPr lang="el-GR" sz="2100" dirty="0" smtClean="0"/>
              <a:t> </a:t>
            </a:r>
          </a:p>
          <a:p>
            <a:pPr algn="just">
              <a:buNone/>
            </a:pPr>
            <a:endParaRPr lang="el-GR" sz="2100" dirty="0" smtClean="0"/>
          </a:p>
          <a:p>
            <a:pPr algn="just">
              <a:buNone/>
            </a:pPr>
            <a:r>
              <a:rPr lang="el-GR" sz="2100" dirty="0" smtClean="0"/>
              <a:t> </a:t>
            </a:r>
          </a:p>
          <a:p>
            <a:pPr algn="just"/>
            <a:endParaRPr lang="el-GR" sz="2100" dirty="0"/>
          </a:p>
        </p:txBody>
      </p:sp>
      <p:sp>
        <p:nvSpPr>
          <p:cNvPr id="3" name="2 - Τίτλος"/>
          <p:cNvSpPr>
            <a:spLocks noGrp="1"/>
          </p:cNvSpPr>
          <p:nvPr>
            <p:ph type="title"/>
          </p:nvPr>
        </p:nvSpPr>
        <p:spPr/>
        <p:txBody>
          <a:bodyPr>
            <a:normAutofit/>
          </a:bodyPr>
          <a:lstStyle/>
          <a:p>
            <a:r>
              <a:rPr lang="el-GR" sz="2800" dirty="0" smtClean="0"/>
              <a:t>Ασκήσεις</a:t>
            </a:r>
            <a:endParaRPr lang="el-GR" sz="2800" dirty="0"/>
          </a:p>
        </p:txBody>
      </p:sp>
      <p:sp>
        <p:nvSpPr>
          <p:cNvPr id="5" name="4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144</a:t>
            </a:fld>
            <a:endParaRPr lang="el-GR" dirty="0"/>
          </a:p>
        </p:txBody>
      </p:sp>
      <p:pic>
        <p:nvPicPr>
          <p:cNvPr id="9" name="8 - Εικόνα" descr="PhMNGM.png"/>
          <p:cNvPicPr>
            <a:picLocks noChangeAspect="1"/>
          </p:cNvPicPr>
          <p:nvPr/>
        </p:nvPicPr>
        <p:blipFill>
          <a:blip r:embed="rId2" cstate="print"/>
          <a:stretch>
            <a:fillRect/>
          </a:stretch>
        </p:blipFill>
        <p:spPr>
          <a:xfrm>
            <a:off x="3357554" y="2428868"/>
            <a:ext cx="2232247" cy="1152128"/>
          </a:xfrm>
          <a:prstGeom prst="rect">
            <a:avLst/>
          </a:prstGeom>
        </p:spPr>
      </p:pic>
      <p:pic>
        <p:nvPicPr>
          <p:cNvPr id="10" name="9 - Εικόνα" descr="PhMNGM.png"/>
          <p:cNvPicPr>
            <a:picLocks noChangeAspect="1"/>
          </p:cNvPicPr>
          <p:nvPr/>
        </p:nvPicPr>
        <p:blipFill>
          <a:blip r:embed="rId3" cstate="print"/>
          <a:stretch>
            <a:fillRect/>
          </a:stretch>
        </p:blipFill>
        <p:spPr>
          <a:xfrm>
            <a:off x="3779912" y="3645024"/>
            <a:ext cx="1800200" cy="355480"/>
          </a:xfrm>
          <a:prstGeom prst="rect">
            <a:avLst/>
          </a:prstGeom>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lgn="just">
              <a:buNone/>
            </a:pPr>
            <a:r>
              <a:rPr lang="el-GR" sz="1800" dirty="0" smtClean="0"/>
              <a:t>3. Δίδονται δύο συναρτήσεις ολικού κόστους:</a:t>
            </a:r>
          </a:p>
          <a:p>
            <a:pPr algn="just">
              <a:buNone/>
            </a:pPr>
            <a:endParaRPr lang="el-GR" sz="1800" dirty="0" smtClean="0"/>
          </a:p>
          <a:p>
            <a:pPr algn="just">
              <a:buNone/>
            </a:pPr>
            <a:r>
              <a:rPr lang="el-GR" sz="1800" dirty="0" smtClean="0"/>
              <a:t>ΟΚ</a:t>
            </a:r>
            <a:r>
              <a:rPr lang="el-GR" sz="1800" baseline="-25000" dirty="0" smtClean="0"/>
              <a:t>1</a:t>
            </a:r>
            <a:r>
              <a:rPr lang="el-GR" sz="1800" dirty="0" smtClean="0"/>
              <a:t> = 2.000.000 + 150Π + 0,02 Π</a:t>
            </a:r>
            <a:r>
              <a:rPr lang="el-GR" sz="1800" baseline="30000" dirty="0" smtClean="0"/>
              <a:t>2</a:t>
            </a:r>
            <a:endParaRPr lang="el-GR" sz="1800" dirty="0" smtClean="0"/>
          </a:p>
          <a:p>
            <a:pPr algn="just">
              <a:buNone/>
            </a:pPr>
            <a:r>
              <a:rPr lang="el-GR" sz="1800" dirty="0" smtClean="0"/>
              <a:t>ΟΚ</a:t>
            </a:r>
            <a:r>
              <a:rPr lang="el-GR" sz="1800" baseline="-25000" dirty="0" smtClean="0"/>
              <a:t>2</a:t>
            </a:r>
            <a:r>
              <a:rPr lang="el-GR" sz="1800" dirty="0" smtClean="0"/>
              <a:t> = 2.250.000 + 200Π + 0,01 Π</a:t>
            </a:r>
            <a:r>
              <a:rPr lang="el-GR" sz="1800" baseline="30000" dirty="0" smtClean="0"/>
              <a:t>2</a:t>
            </a:r>
            <a:endParaRPr lang="el-GR" sz="1800" dirty="0" smtClean="0"/>
          </a:p>
          <a:p>
            <a:pPr algn="just">
              <a:buNone/>
            </a:pPr>
            <a:endParaRPr lang="el-GR" sz="1800" dirty="0" smtClean="0"/>
          </a:p>
          <a:p>
            <a:pPr algn="just">
              <a:buNone/>
            </a:pPr>
            <a:r>
              <a:rPr lang="el-GR" sz="1800" dirty="0" smtClean="0"/>
              <a:t>α. Ποια είναι η συνάρτηση μέσου στην κάθε περίπτωση;</a:t>
            </a:r>
          </a:p>
          <a:p>
            <a:pPr algn="just">
              <a:buNone/>
            </a:pPr>
            <a:endParaRPr lang="el-GR" sz="1800" dirty="0" smtClean="0"/>
          </a:p>
          <a:p>
            <a:pPr algn="just">
              <a:buNone/>
            </a:pPr>
            <a:r>
              <a:rPr lang="el-GR" sz="1800" dirty="0" smtClean="0"/>
              <a:t>β. Μέχρι ποιο όριο παραγωγής εμφανίζει οικονομίες κλίμακας η κάθε συνάρτηση; </a:t>
            </a:r>
          </a:p>
          <a:p>
            <a:pPr algn="just">
              <a:buNone/>
            </a:pPr>
            <a:endParaRPr lang="el-GR" sz="1800" dirty="0" smtClean="0"/>
          </a:p>
          <a:p>
            <a:pPr algn="just">
              <a:buNone/>
            </a:pPr>
            <a:r>
              <a:rPr lang="el-GR" sz="1800" dirty="0" smtClean="0"/>
              <a:t>γ. Πώς συγκρίνονται οι δύο συναρτήσεις κόστους; </a:t>
            </a:r>
          </a:p>
          <a:p>
            <a:pPr>
              <a:buNone/>
            </a:pPr>
            <a:endParaRPr lang="el-GR" sz="2100" dirty="0">
              <a:solidFill>
                <a:schemeClr val="accent1"/>
              </a:solidFill>
            </a:endParaRPr>
          </a:p>
        </p:txBody>
      </p:sp>
      <p:sp>
        <p:nvSpPr>
          <p:cNvPr id="3" name="2 - Τίτλος"/>
          <p:cNvSpPr>
            <a:spLocks noGrp="1"/>
          </p:cNvSpPr>
          <p:nvPr>
            <p:ph type="title"/>
          </p:nvPr>
        </p:nvSpPr>
        <p:spPr/>
        <p:txBody>
          <a:bodyPr>
            <a:normAutofit/>
          </a:bodyPr>
          <a:lstStyle/>
          <a:p>
            <a:r>
              <a:rPr lang="el-GR" sz="2800" dirty="0" smtClean="0"/>
              <a:t>Ασκήσεις</a:t>
            </a:r>
            <a:endParaRPr lang="el-GR" sz="2800" dirty="0"/>
          </a:p>
        </p:txBody>
      </p:sp>
      <p:sp>
        <p:nvSpPr>
          <p:cNvPr id="4" name="3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145</a:t>
            </a:fld>
            <a:endParaRPr lang="el-GR"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481328"/>
            <a:ext cx="8229600" cy="4611968"/>
          </a:xfrm>
        </p:spPr>
        <p:txBody>
          <a:bodyPr>
            <a:normAutofit/>
          </a:bodyPr>
          <a:lstStyle/>
          <a:p>
            <a:pPr>
              <a:buNone/>
            </a:pPr>
            <a:r>
              <a:rPr lang="el-GR" sz="1800" b="1" dirty="0" smtClean="0"/>
              <a:t>Λύση</a:t>
            </a:r>
            <a:endParaRPr lang="el-GR" sz="1800" dirty="0" smtClean="0"/>
          </a:p>
          <a:p>
            <a:pPr>
              <a:buNone/>
            </a:pPr>
            <a:r>
              <a:rPr lang="el-GR" sz="1800" dirty="0" smtClean="0"/>
              <a:t>α) ΜΚ</a:t>
            </a:r>
            <a:r>
              <a:rPr lang="el-GR" sz="1800" baseline="-25000" dirty="0" smtClean="0"/>
              <a:t>1</a:t>
            </a:r>
            <a:r>
              <a:rPr lang="el-GR" sz="1800" dirty="0" smtClean="0"/>
              <a:t> = ΟΚ</a:t>
            </a:r>
            <a:r>
              <a:rPr lang="el-GR" sz="1800" baseline="-25000" dirty="0" smtClean="0"/>
              <a:t>1</a:t>
            </a:r>
            <a:r>
              <a:rPr lang="el-GR" sz="1800" dirty="0" smtClean="0"/>
              <a:t>/Π = 2.000.000/Π + 150 + 0.02Π</a:t>
            </a:r>
          </a:p>
          <a:p>
            <a:pPr>
              <a:buNone/>
            </a:pPr>
            <a:r>
              <a:rPr lang="el-GR" sz="1800" dirty="0" smtClean="0"/>
              <a:t>    ΜΚ</a:t>
            </a:r>
            <a:r>
              <a:rPr lang="el-GR" sz="1800" baseline="-25000" dirty="0" smtClean="0"/>
              <a:t>2</a:t>
            </a:r>
            <a:r>
              <a:rPr lang="el-GR" sz="1800" dirty="0" smtClean="0"/>
              <a:t> = ΟΚ</a:t>
            </a:r>
            <a:r>
              <a:rPr lang="el-GR" sz="1800" baseline="-25000" dirty="0" smtClean="0"/>
              <a:t>2</a:t>
            </a:r>
            <a:r>
              <a:rPr lang="el-GR" sz="1800" dirty="0" smtClean="0"/>
              <a:t>/Π = 2.250.000/Π + 200 + 0.01Π</a:t>
            </a:r>
          </a:p>
          <a:p>
            <a:pPr>
              <a:buNone/>
            </a:pPr>
            <a:r>
              <a:rPr lang="el-GR" sz="1800" dirty="0" smtClean="0"/>
              <a:t> </a:t>
            </a:r>
          </a:p>
          <a:p>
            <a:pPr>
              <a:buNone/>
            </a:pPr>
            <a:r>
              <a:rPr lang="el-GR" sz="1800" dirty="0" smtClean="0"/>
              <a:t>β) Κάθε συνάρτηση εμφανίζει οικονομίες κλίμακας μέχρι το σημείο ελαχιστοποίησης του ΜΚ:</a:t>
            </a:r>
          </a:p>
          <a:p>
            <a:pPr>
              <a:buNone/>
            </a:pPr>
            <a:endParaRPr lang="el-GR" sz="1800" dirty="0" smtClean="0"/>
          </a:p>
          <a:p>
            <a:pPr>
              <a:buNone/>
            </a:pPr>
            <a:r>
              <a:rPr lang="en-GB" sz="1800" dirty="0" smtClean="0"/>
              <a:t>d</a:t>
            </a:r>
            <a:r>
              <a:rPr lang="el-GR" sz="1800" dirty="0" smtClean="0"/>
              <a:t>ΜΚ</a:t>
            </a:r>
            <a:r>
              <a:rPr lang="el-GR" sz="1800" baseline="-25000" dirty="0" smtClean="0"/>
              <a:t>1</a:t>
            </a:r>
            <a:r>
              <a:rPr lang="el-GR" sz="1800" dirty="0" smtClean="0"/>
              <a:t>/</a:t>
            </a:r>
            <a:r>
              <a:rPr lang="en-GB" sz="1800" dirty="0" smtClean="0"/>
              <a:t>d</a:t>
            </a:r>
            <a:r>
              <a:rPr lang="el-GR" sz="1800" dirty="0" smtClean="0"/>
              <a:t>Π = -2.000.000/Π</a:t>
            </a:r>
            <a:r>
              <a:rPr lang="el-GR" sz="1800" baseline="30000" dirty="0" smtClean="0"/>
              <a:t>2 </a:t>
            </a:r>
            <a:r>
              <a:rPr lang="el-GR" sz="1800" dirty="0" smtClean="0"/>
              <a:t>+ 0.02 = 0 </a:t>
            </a:r>
            <a:r>
              <a:rPr lang="el-GR" sz="1800" dirty="0" smtClean="0">
                <a:sym typeface="Wingdings 3"/>
              </a:rPr>
              <a:t></a:t>
            </a:r>
            <a:r>
              <a:rPr lang="el-GR" sz="1800" dirty="0" smtClean="0"/>
              <a:t> Π*=10.000</a:t>
            </a:r>
          </a:p>
          <a:p>
            <a:pPr>
              <a:buNone/>
            </a:pPr>
            <a:r>
              <a:rPr lang="en-GB" sz="1800" dirty="0" err="1" smtClean="0"/>
              <a:t>dMK</a:t>
            </a:r>
            <a:r>
              <a:rPr lang="el-GR" sz="1800" baseline="-25000" dirty="0" smtClean="0"/>
              <a:t>2</a:t>
            </a:r>
            <a:r>
              <a:rPr lang="el-GR" sz="1800" dirty="0" smtClean="0"/>
              <a:t>/</a:t>
            </a:r>
            <a:r>
              <a:rPr lang="en-GB" sz="1800" dirty="0" smtClean="0"/>
              <a:t>d</a:t>
            </a:r>
            <a:r>
              <a:rPr lang="el-GR" sz="1800" dirty="0" smtClean="0"/>
              <a:t>Π = -2.250.000/Π</a:t>
            </a:r>
            <a:r>
              <a:rPr lang="el-GR" sz="1800" baseline="30000" dirty="0" smtClean="0"/>
              <a:t>2 </a:t>
            </a:r>
            <a:r>
              <a:rPr lang="el-GR" sz="1800" dirty="0" smtClean="0"/>
              <a:t>+ 0.01 = 0 </a:t>
            </a:r>
            <a:r>
              <a:rPr lang="el-GR" sz="1800" dirty="0" smtClean="0">
                <a:sym typeface="Wingdings 3"/>
              </a:rPr>
              <a:t></a:t>
            </a:r>
            <a:r>
              <a:rPr lang="el-GR" sz="1800" dirty="0" smtClean="0"/>
              <a:t> Π*=15.000</a:t>
            </a:r>
          </a:p>
          <a:p>
            <a:pPr>
              <a:buNone/>
            </a:pPr>
            <a:endParaRPr lang="el-GR" sz="1800" dirty="0" smtClean="0"/>
          </a:p>
          <a:p>
            <a:pPr algn="just">
              <a:buNone/>
            </a:pPr>
            <a:r>
              <a:rPr lang="en-US" sz="1800" dirty="0" smtClean="0"/>
              <a:t>	</a:t>
            </a:r>
            <a:r>
              <a:rPr lang="el-GR" sz="1800" dirty="0" smtClean="0"/>
              <a:t>Η 2</a:t>
            </a:r>
            <a:r>
              <a:rPr lang="el-GR" sz="1800" baseline="30000" dirty="0" smtClean="0"/>
              <a:t>η</a:t>
            </a:r>
            <a:r>
              <a:rPr lang="el-GR" sz="1800" dirty="0" smtClean="0"/>
              <a:t> συνάρτηση εμφανίζει οικονομίες κλίμακας σε μεγαλύτερο όριο</a:t>
            </a:r>
            <a:r>
              <a:rPr lang="en-US" sz="1800" dirty="0" smtClean="0"/>
              <a:t> </a:t>
            </a:r>
            <a:r>
              <a:rPr lang="el-GR" sz="1800" dirty="0" smtClean="0"/>
              <a:t>παραγωγής</a:t>
            </a:r>
            <a:endParaRPr lang="el-GR" sz="1800" dirty="0"/>
          </a:p>
        </p:txBody>
      </p:sp>
      <p:sp>
        <p:nvSpPr>
          <p:cNvPr id="3" name="2 - Τίτλος"/>
          <p:cNvSpPr>
            <a:spLocks noGrp="1"/>
          </p:cNvSpPr>
          <p:nvPr>
            <p:ph type="title"/>
          </p:nvPr>
        </p:nvSpPr>
        <p:spPr/>
        <p:txBody>
          <a:bodyPr>
            <a:normAutofit/>
          </a:bodyPr>
          <a:lstStyle/>
          <a:p>
            <a:pPr algn="just"/>
            <a:r>
              <a:rPr lang="el-GR" sz="2800" dirty="0" smtClean="0"/>
              <a:t>Ασκήσεις</a:t>
            </a:r>
            <a:endParaRPr lang="el-GR" sz="2800" dirty="0"/>
          </a:p>
        </p:txBody>
      </p:sp>
      <p:sp>
        <p:nvSpPr>
          <p:cNvPr id="4" name="3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146</a:t>
            </a:fld>
            <a:endParaRPr lang="el-GR"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340768"/>
            <a:ext cx="8501122" cy="5328592"/>
          </a:xfrm>
        </p:spPr>
        <p:txBody>
          <a:bodyPr>
            <a:normAutofit/>
          </a:bodyPr>
          <a:lstStyle/>
          <a:p>
            <a:pPr>
              <a:buNone/>
            </a:pPr>
            <a:r>
              <a:rPr lang="el-GR" sz="1800" dirty="0" smtClean="0"/>
              <a:t>γ) Εξετάζονται τα δύο σημεία ελαχιστοποίησης:</a:t>
            </a:r>
          </a:p>
          <a:p>
            <a:pPr>
              <a:buNone/>
            </a:pPr>
            <a:r>
              <a:rPr lang="el-GR" sz="1800" dirty="0" smtClean="0"/>
              <a:t> </a:t>
            </a:r>
          </a:p>
          <a:p>
            <a:pPr>
              <a:buNone/>
            </a:pPr>
            <a:endParaRPr lang="el-GR" sz="1800" dirty="0" smtClean="0"/>
          </a:p>
          <a:p>
            <a:pPr>
              <a:buNone/>
            </a:pPr>
            <a:endParaRPr lang="el-GR" sz="1800" dirty="0" smtClean="0"/>
          </a:p>
          <a:p>
            <a:pPr>
              <a:buNone/>
            </a:pPr>
            <a:endParaRPr lang="el-GR" sz="1800" dirty="0" smtClean="0"/>
          </a:p>
          <a:p>
            <a:pPr>
              <a:buNone/>
            </a:pPr>
            <a:endParaRPr lang="en-US" sz="1800" dirty="0" smtClean="0"/>
          </a:p>
          <a:p>
            <a:pPr>
              <a:buNone/>
            </a:pPr>
            <a:endParaRPr lang="en-US" sz="1800" dirty="0" smtClean="0"/>
          </a:p>
          <a:p>
            <a:pPr>
              <a:buNone/>
            </a:pPr>
            <a:endParaRPr lang="el-GR" sz="1800" dirty="0" smtClean="0"/>
          </a:p>
          <a:p>
            <a:pPr>
              <a:buNone/>
            </a:pPr>
            <a:endParaRPr lang="el-GR" sz="1800" dirty="0" smtClean="0"/>
          </a:p>
          <a:p>
            <a:r>
              <a:rPr lang="el-GR" sz="1800" dirty="0" smtClean="0"/>
              <a:t>Τι παρατηρείται;</a:t>
            </a:r>
          </a:p>
          <a:p>
            <a:r>
              <a:rPr lang="el-GR" sz="1800" dirty="0" smtClean="0"/>
              <a:t>Στο διάστημα [10.000, 15.000] η πιο αποτελεσματική συνάρτηση είναι η 2</a:t>
            </a:r>
            <a:r>
              <a:rPr lang="el-GR" sz="1800" baseline="30000" dirty="0" smtClean="0"/>
              <a:t>η</a:t>
            </a:r>
            <a:r>
              <a:rPr lang="el-GR" sz="1800" dirty="0" smtClean="0"/>
              <a:t>, καθώς εμφανίζει το μικρότερο ΜΚ και συνεπώς είναι πιο συμφέρουσα.</a:t>
            </a:r>
          </a:p>
          <a:p>
            <a:endParaRPr lang="el-GR" dirty="0"/>
          </a:p>
        </p:txBody>
      </p:sp>
      <p:sp>
        <p:nvSpPr>
          <p:cNvPr id="3" name="2 - Τίτλος"/>
          <p:cNvSpPr>
            <a:spLocks noGrp="1"/>
          </p:cNvSpPr>
          <p:nvPr>
            <p:ph type="title"/>
          </p:nvPr>
        </p:nvSpPr>
        <p:spPr/>
        <p:txBody>
          <a:bodyPr>
            <a:normAutofit/>
          </a:bodyPr>
          <a:lstStyle/>
          <a:p>
            <a:pPr algn="just"/>
            <a:r>
              <a:rPr lang="el-GR" sz="2800" dirty="0" smtClean="0"/>
              <a:t>Ασκήσεις</a:t>
            </a:r>
            <a:endParaRPr lang="el-GR" sz="2800" dirty="0"/>
          </a:p>
        </p:txBody>
      </p:sp>
      <p:sp>
        <p:nvSpPr>
          <p:cNvPr id="7" name="6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147</a:t>
            </a:fld>
            <a:endParaRPr lang="el-GR" dirty="0"/>
          </a:p>
        </p:txBody>
      </p:sp>
      <p:pic>
        <p:nvPicPr>
          <p:cNvPr id="8" name="7 - Εικόνα" descr="PhMNGM.png"/>
          <p:cNvPicPr>
            <a:picLocks noChangeAspect="1"/>
          </p:cNvPicPr>
          <p:nvPr/>
        </p:nvPicPr>
        <p:blipFill>
          <a:blip r:embed="rId2" cstate="print"/>
          <a:stretch>
            <a:fillRect/>
          </a:stretch>
        </p:blipFill>
        <p:spPr>
          <a:xfrm>
            <a:off x="1547664" y="1844824"/>
            <a:ext cx="5400600" cy="2160240"/>
          </a:xfrm>
          <a:prstGeom prst="rect">
            <a:avLst/>
          </a:prstGeom>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lgn="just">
              <a:buNone/>
            </a:pPr>
            <a:r>
              <a:rPr lang="el-GR" sz="1800" dirty="0" smtClean="0"/>
              <a:t>4. Ο γεωργικός συνετισμός Χανίων ζητεί προσφορές για μεταφορά 100 τόνων προϊόντων τον Σεπτέμβρη στην Θεσσαλονίκη. Η μεταφορά γίνεται με φορτηγά αυτοκίνητα. Ο ελάχιστος χρόνος φόρτωσης, διαδρομής, εκφόρτωσης και επιστροφής είναι 48 ώρες. Δύο τύποι φορτηγών προσφέρονται:</a:t>
            </a:r>
          </a:p>
          <a:p>
            <a:pPr>
              <a:buNone/>
            </a:pPr>
            <a:endParaRPr lang="el-GR" sz="1800" dirty="0"/>
          </a:p>
        </p:txBody>
      </p:sp>
      <p:sp>
        <p:nvSpPr>
          <p:cNvPr id="3" name="2 - Τίτλος"/>
          <p:cNvSpPr>
            <a:spLocks noGrp="1"/>
          </p:cNvSpPr>
          <p:nvPr>
            <p:ph type="title"/>
          </p:nvPr>
        </p:nvSpPr>
        <p:spPr/>
        <p:txBody>
          <a:bodyPr>
            <a:normAutofit/>
          </a:bodyPr>
          <a:lstStyle/>
          <a:p>
            <a:r>
              <a:rPr lang="el-GR" sz="2800" dirty="0" smtClean="0"/>
              <a:t>Ασκήσεις</a:t>
            </a:r>
            <a:endParaRPr lang="el-GR" sz="2800" dirty="0"/>
          </a:p>
        </p:txBody>
      </p:sp>
      <p:sp>
        <p:nvSpPr>
          <p:cNvPr id="4" name="3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148</a:t>
            </a:fld>
            <a:endParaRPr lang="el-GR" dirty="0"/>
          </a:p>
        </p:txBody>
      </p:sp>
      <p:pic>
        <p:nvPicPr>
          <p:cNvPr id="5" name="4 - Εικόνα" descr="PhMNGM.png"/>
          <p:cNvPicPr>
            <a:picLocks noChangeAspect="1"/>
          </p:cNvPicPr>
          <p:nvPr/>
        </p:nvPicPr>
        <p:blipFill>
          <a:blip r:embed="rId2" cstate="print"/>
          <a:stretch>
            <a:fillRect/>
          </a:stretch>
        </p:blipFill>
        <p:spPr>
          <a:xfrm>
            <a:off x="1428728" y="3143248"/>
            <a:ext cx="6552728" cy="2088232"/>
          </a:xfrm>
          <a:prstGeom prst="rect">
            <a:avLst/>
          </a:prstGeom>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481328"/>
            <a:ext cx="8229600" cy="4755984"/>
          </a:xfrm>
        </p:spPr>
        <p:txBody>
          <a:bodyPr>
            <a:normAutofit/>
          </a:bodyPr>
          <a:lstStyle/>
          <a:p>
            <a:pPr algn="just"/>
            <a:r>
              <a:rPr lang="el-GR" sz="1800" dirty="0" smtClean="0"/>
              <a:t>Δύο εταιρείες ετοιμάζουν προσφορές με τιμολόγηση κόστους συν 20% κέρδος. Η ΔΕΖ σκοπεύει να ενοικιάσει φορτηγά. Το μηνιαίο ενοίκιο είναι 150.000 για τον τύπο Α και 400.000 για τον τύπο Β. Η ΧΨΩ έχει 4 ιδιόκτητα φορτηγά τύπου Α τα οποία σκοπεύει να χρησιμοποιήσει. Επειδή υπάρχει η πιθανότητα βλάβης ή καθυστερήσεων στις θαλάσσιες μεταφορές η κάθε εταιρεία προβλέπει στην προσφορά της εφεδρική χωρητικότητα 20% τουλάχιστον.</a:t>
            </a:r>
          </a:p>
          <a:p>
            <a:pPr algn="just"/>
            <a:r>
              <a:rPr lang="el-GR" sz="1800" dirty="0" smtClean="0"/>
              <a:t>Ποια θα είναι η οικονομική προσφορά κάθε εταιρείας;</a:t>
            </a:r>
          </a:p>
          <a:p>
            <a:endParaRPr lang="el-GR" dirty="0"/>
          </a:p>
        </p:txBody>
      </p:sp>
      <p:sp>
        <p:nvSpPr>
          <p:cNvPr id="3" name="2 - Τίτλος"/>
          <p:cNvSpPr>
            <a:spLocks noGrp="1"/>
          </p:cNvSpPr>
          <p:nvPr>
            <p:ph type="title"/>
          </p:nvPr>
        </p:nvSpPr>
        <p:spPr/>
        <p:txBody>
          <a:bodyPr>
            <a:normAutofit/>
          </a:bodyPr>
          <a:lstStyle/>
          <a:p>
            <a:r>
              <a:rPr lang="el-GR" sz="2800" dirty="0" smtClean="0"/>
              <a:t>Ασκήσεις</a:t>
            </a:r>
            <a:endParaRPr lang="el-GR" sz="2800" dirty="0"/>
          </a:p>
        </p:txBody>
      </p:sp>
      <p:sp>
        <p:nvSpPr>
          <p:cNvPr id="4" name="3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149</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357158" y="274638"/>
            <a:ext cx="8501122" cy="1143000"/>
          </a:xfrm>
        </p:spPr>
        <p:txBody>
          <a:bodyPr>
            <a:normAutofit/>
          </a:bodyPr>
          <a:lstStyle/>
          <a:p>
            <a:pPr algn="just"/>
            <a:r>
              <a:rPr lang="el-GR" sz="2800" dirty="0" err="1" smtClean="0"/>
              <a:t>Διαγ</a:t>
            </a:r>
            <a:r>
              <a:rPr lang="el-GR" sz="2800" dirty="0" smtClean="0"/>
              <a:t>. 1.1 Η καμπύλη παραγωγικών δυνατοτήτων</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15</a:t>
            </a:fld>
            <a:endParaRPr lang="el-GR"/>
          </a:p>
        </p:txBody>
      </p:sp>
      <p:pic>
        <p:nvPicPr>
          <p:cNvPr id="8" name="7 - Θέση περιεχομένου" descr="ep.png"/>
          <p:cNvPicPr>
            <a:picLocks noGrp="1" noChangeAspect="1"/>
          </p:cNvPicPr>
          <p:nvPr>
            <p:ph idx="1"/>
          </p:nvPr>
        </p:nvPicPr>
        <p:blipFill>
          <a:blip r:embed="rId2" cstate="print"/>
          <a:stretch>
            <a:fillRect/>
          </a:stretch>
        </p:blipFill>
        <p:spPr>
          <a:xfrm>
            <a:off x="1928794" y="1785926"/>
            <a:ext cx="5500726" cy="3429024"/>
          </a:xfrm>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lgn="just">
              <a:buNone/>
            </a:pPr>
            <a:r>
              <a:rPr lang="el-GR" sz="1800" b="1" dirty="0" smtClean="0"/>
              <a:t>Λύση</a:t>
            </a:r>
            <a:endParaRPr lang="el-GR" sz="1800" dirty="0" smtClean="0"/>
          </a:p>
          <a:p>
            <a:pPr algn="just">
              <a:buNone/>
            </a:pPr>
            <a:r>
              <a:rPr lang="el-GR" sz="1800" b="1" dirty="0" smtClean="0"/>
              <a:t> </a:t>
            </a:r>
            <a:endParaRPr lang="el-GR" sz="1800" dirty="0" smtClean="0"/>
          </a:p>
          <a:p>
            <a:pPr algn="just"/>
            <a:r>
              <a:rPr lang="el-GR" sz="1800" b="1" dirty="0" smtClean="0"/>
              <a:t>Τύπος Α </a:t>
            </a:r>
            <a:r>
              <a:rPr lang="el-GR" sz="1800" dirty="0" smtClean="0"/>
              <a:t>(2τ. </a:t>
            </a:r>
            <a:r>
              <a:rPr lang="el-GR" sz="1800" dirty="0" err="1" smtClean="0"/>
              <a:t>χωρητ</a:t>
            </a:r>
            <a:r>
              <a:rPr lang="el-GR" sz="1800" dirty="0" smtClean="0"/>
              <a:t>.) </a:t>
            </a:r>
            <a:r>
              <a:rPr lang="el-GR" sz="1800" dirty="0" smtClean="0">
                <a:sym typeface="Wingdings 3"/>
              </a:rPr>
              <a:t></a:t>
            </a:r>
            <a:r>
              <a:rPr lang="el-GR" sz="1800" dirty="0" smtClean="0"/>
              <a:t> 15 αριθμός διαδρομών μέγιστος σε 1 μήνα) </a:t>
            </a:r>
            <a:r>
              <a:rPr lang="el-GR" sz="1800" dirty="0" smtClean="0">
                <a:sym typeface="Wingdings 3"/>
              </a:rPr>
              <a:t></a:t>
            </a:r>
            <a:r>
              <a:rPr lang="el-GR" sz="1800" dirty="0" smtClean="0"/>
              <a:t> μεταφέρει 30 τόνους </a:t>
            </a:r>
            <a:r>
              <a:rPr lang="el-GR" sz="1800" dirty="0" smtClean="0">
                <a:sym typeface="Wingdings 3"/>
              </a:rPr>
              <a:t> </a:t>
            </a:r>
            <a:r>
              <a:rPr lang="el-GR" sz="1800" dirty="0" smtClean="0"/>
              <a:t>τα 4 τύπου Α μεταφέρουν 120τ. (εφεδρική χωρητικότητα 20%).</a:t>
            </a:r>
          </a:p>
          <a:p>
            <a:pPr algn="just"/>
            <a:endParaRPr lang="el-GR" sz="1800" dirty="0" smtClean="0"/>
          </a:p>
          <a:p>
            <a:pPr algn="just"/>
            <a:r>
              <a:rPr lang="el-GR" sz="1800" b="1" dirty="0" smtClean="0"/>
              <a:t>Τύπος Β </a:t>
            </a:r>
            <a:r>
              <a:rPr lang="el-GR" sz="1800" dirty="0" smtClean="0"/>
              <a:t>(5τ. </a:t>
            </a:r>
            <a:r>
              <a:rPr lang="el-GR" sz="1800" dirty="0" err="1" smtClean="0"/>
              <a:t>χωρητ</a:t>
            </a:r>
            <a:r>
              <a:rPr lang="el-GR" sz="1800" dirty="0" smtClean="0"/>
              <a:t>.) </a:t>
            </a:r>
            <a:r>
              <a:rPr lang="el-GR" sz="1800" dirty="0" smtClean="0">
                <a:sym typeface="Wingdings 3"/>
              </a:rPr>
              <a:t></a:t>
            </a:r>
            <a:r>
              <a:rPr lang="el-GR" sz="1800" dirty="0" smtClean="0"/>
              <a:t> 15 αριθμός διαδρομών μέγιστος σε 1 μήνα) </a:t>
            </a:r>
            <a:r>
              <a:rPr lang="el-GR" sz="1800" dirty="0" smtClean="0">
                <a:sym typeface="Wingdings 3"/>
              </a:rPr>
              <a:t></a:t>
            </a:r>
            <a:r>
              <a:rPr lang="el-GR" sz="1800" dirty="0" smtClean="0"/>
              <a:t> μεταφέρει 75 τόνους </a:t>
            </a:r>
            <a:r>
              <a:rPr lang="el-GR" sz="1800" dirty="0" smtClean="0">
                <a:sym typeface="Wingdings 3"/>
              </a:rPr>
              <a:t> </a:t>
            </a:r>
            <a:r>
              <a:rPr lang="el-GR" sz="1800" dirty="0" smtClean="0"/>
              <a:t>τα 2 τύπου Β μεταφέρουν 150τ. (εφεδρική χωρητικότητα 50%).</a:t>
            </a:r>
          </a:p>
          <a:p>
            <a:pPr algn="just">
              <a:buNone/>
            </a:pPr>
            <a:r>
              <a:rPr lang="el-GR" sz="5300" dirty="0" smtClean="0"/>
              <a:t> </a:t>
            </a:r>
            <a:endParaRPr lang="en-US" sz="3200" dirty="0" smtClean="0">
              <a:latin typeface="Calibri" panose="020F0502020204030204" pitchFamily="34" charset="0"/>
            </a:endParaRPr>
          </a:p>
          <a:p>
            <a:pPr>
              <a:buNone/>
            </a:pPr>
            <a:endParaRPr lang="el-GR" dirty="0"/>
          </a:p>
        </p:txBody>
      </p:sp>
      <p:sp>
        <p:nvSpPr>
          <p:cNvPr id="3" name="2 - Τίτλος"/>
          <p:cNvSpPr>
            <a:spLocks noGrp="1"/>
          </p:cNvSpPr>
          <p:nvPr>
            <p:ph type="title"/>
          </p:nvPr>
        </p:nvSpPr>
        <p:spPr/>
        <p:txBody>
          <a:bodyPr>
            <a:normAutofit/>
          </a:bodyPr>
          <a:lstStyle/>
          <a:p>
            <a:pPr algn="just"/>
            <a:r>
              <a:rPr lang="el-GR" sz="2800" dirty="0" smtClean="0"/>
              <a:t>Ασκήσεις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150</a:t>
            </a:fld>
            <a:endParaRPr lang="el-GR"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lgn="just">
              <a:buNone/>
            </a:pPr>
            <a:endParaRPr lang="el-GR" sz="1800" dirty="0" smtClean="0"/>
          </a:p>
          <a:p>
            <a:pPr algn="just"/>
            <a:r>
              <a:rPr lang="el-GR" sz="1800" dirty="0" smtClean="0"/>
              <a:t>Μηνιαίο ενοίκιο: 150.000 για τον τύπο Α και 400.000 για τον τύπο Β.</a:t>
            </a:r>
            <a:endParaRPr lang="en-US" sz="1800" dirty="0" smtClean="0"/>
          </a:p>
          <a:p>
            <a:pPr algn="just">
              <a:buNone/>
            </a:pPr>
            <a:endParaRPr lang="el-GR" sz="1800" dirty="0" smtClean="0"/>
          </a:p>
          <a:p>
            <a:pPr algn="just"/>
            <a:r>
              <a:rPr lang="el-GR" sz="1800" dirty="0" smtClean="0"/>
              <a:t>Ελάχιστος χρόνος φόρτωσης, διαδρομής, εκφόρτωσης και επιστροφής: 2 ημέρες (48 ώρες)</a:t>
            </a:r>
          </a:p>
          <a:p>
            <a:pPr algn="just"/>
            <a:endParaRPr lang="el-GR" sz="1800" dirty="0" smtClean="0"/>
          </a:p>
          <a:p>
            <a:pPr algn="just"/>
            <a:r>
              <a:rPr lang="el-GR" sz="1800" dirty="0" smtClean="0"/>
              <a:t>Εξετάζεται, τώρα, </a:t>
            </a:r>
            <a:r>
              <a:rPr lang="el-GR" sz="1800" b="1" dirty="0" smtClean="0"/>
              <a:t>τι κόστος συνεπάγεται ο παραπάνω συνδυασμός τύπων φορτηγών </a:t>
            </a:r>
            <a:r>
              <a:rPr lang="el-GR" sz="1800" dirty="0" smtClean="0"/>
              <a:t>(σημειωτέον, μπορούν να γίνουν πολλοί τέτοιοι συνδυασμοί, έχοντας πάντα υπόψη την εφεδρική χωρητικότητα κάθε τύπου φορτηγού):</a:t>
            </a:r>
          </a:p>
          <a:p>
            <a:endParaRPr lang="el-GR" dirty="0"/>
          </a:p>
        </p:txBody>
      </p:sp>
      <p:sp>
        <p:nvSpPr>
          <p:cNvPr id="3" name="2 - Τίτλος"/>
          <p:cNvSpPr>
            <a:spLocks noGrp="1"/>
          </p:cNvSpPr>
          <p:nvPr>
            <p:ph type="title"/>
          </p:nvPr>
        </p:nvSpPr>
        <p:spPr/>
        <p:txBody>
          <a:bodyPr>
            <a:normAutofit/>
          </a:bodyPr>
          <a:lstStyle/>
          <a:p>
            <a:pPr algn="just"/>
            <a:r>
              <a:rPr lang="el-GR" sz="2800" dirty="0" smtClean="0"/>
              <a:t>Ασκήσεις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151</a:t>
            </a:fld>
            <a:endParaRPr lang="el-GR"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endParaRPr lang="en-US" sz="1800" dirty="0" smtClean="0"/>
          </a:p>
          <a:p>
            <a:r>
              <a:rPr lang="el-GR" sz="1800" dirty="0" smtClean="0"/>
              <a:t>Για τα 4Α:</a:t>
            </a:r>
            <a:endParaRPr lang="en-US" sz="1800" dirty="0" smtClean="0"/>
          </a:p>
          <a:p>
            <a:pPr>
              <a:buNone/>
            </a:pPr>
            <a:endParaRPr lang="el-GR" sz="1800" dirty="0" smtClean="0"/>
          </a:p>
          <a:p>
            <a:endParaRPr lang="en-US" sz="1800" dirty="0" smtClean="0"/>
          </a:p>
          <a:p>
            <a:endParaRPr lang="en-US" sz="1800" dirty="0" smtClean="0"/>
          </a:p>
          <a:p>
            <a:endParaRPr lang="en-US" sz="1800" dirty="0" smtClean="0"/>
          </a:p>
          <a:p>
            <a:endParaRPr lang="en-US" sz="1800" dirty="0" smtClean="0"/>
          </a:p>
          <a:p>
            <a:pPr algn="just">
              <a:buNone/>
            </a:pPr>
            <a:endParaRPr lang="el-GR" sz="1800" dirty="0" smtClean="0"/>
          </a:p>
          <a:p>
            <a:pPr algn="just">
              <a:buNone/>
            </a:pPr>
            <a:endParaRPr lang="el-GR" sz="1800" dirty="0" smtClean="0"/>
          </a:p>
          <a:p>
            <a:pPr algn="just">
              <a:buNone/>
            </a:pPr>
            <a:r>
              <a:rPr lang="el-GR" sz="1800" dirty="0" smtClean="0"/>
              <a:t>Συνολικό κόστος για τα Α: 4.050.000 + 600.000 = </a:t>
            </a:r>
            <a:r>
              <a:rPr lang="el-GR" sz="1800" b="1" dirty="0" smtClean="0"/>
              <a:t>4.650.000</a:t>
            </a:r>
            <a:endParaRPr lang="el-GR" sz="1800" dirty="0" smtClean="0"/>
          </a:p>
          <a:p>
            <a:endParaRPr lang="el-GR" dirty="0"/>
          </a:p>
        </p:txBody>
      </p:sp>
      <p:sp>
        <p:nvSpPr>
          <p:cNvPr id="3" name="2 - Τίτλος"/>
          <p:cNvSpPr>
            <a:spLocks noGrp="1"/>
          </p:cNvSpPr>
          <p:nvPr>
            <p:ph type="title"/>
          </p:nvPr>
        </p:nvSpPr>
        <p:spPr/>
        <p:txBody>
          <a:bodyPr>
            <a:normAutofit/>
          </a:bodyPr>
          <a:lstStyle/>
          <a:p>
            <a:pPr algn="just"/>
            <a:r>
              <a:rPr lang="el-GR" sz="2800" dirty="0" smtClean="0"/>
              <a:t>Ασκήσεις</a:t>
            </a:r>
            <a:endParaRPr lang="el-GR" sz="2800" dirty="0"/>
          </a:p>
        </p:txBody>
      </p:sp>
      <p:sp>
        <p:nvSpPr>
          <p:cNvPr id="5" name="4 - Θέση αριθμού διαφάνειας"/>
          <p:cNvSpPr>
            <a:spLocks noGrp="1"/>
          </p:cNvSpPr>
          <p:nvPr>
            <p:ph type="sldNum" sz="quarter" idx="12"/>
          </p:nvPr>
        </p:nvSpPr>
        <p:spPr>
          <a:xfrm>
            <a:off x="8429652" y="6407944"/>
            <a:ext cx="583380" cy="365125"/>
          </a:xfrm>
        </p:spPr>
        <p:txBody>
          <a:bodyPr/>
          <a:lstStyle/>
          <a:p>
            <a:fld id="{6D693EC5-28F6-4DBD-8BAD-23B3C94292A2}" type="slidenum">
              <a:rPr lang="el-GR" smtClean="0"/>
              <a:pPr/>
              <a:t>152</a:t>
            </a:fld>
            <a:endParaRPr lang="el-GR" dirty="0"/>
          </a:p>
        </p:txBody>
      </p:sp>
      <p:pic>
        <p:nvPicPr>
          <p:cNvPr id="6" name="5 - Εικόνα" descr="PhMNGM.png"/>
          <p:cNvPicPr>
            <a:picLocks noChangeAspect="1"/>
          </p:cNvPicPr>
          <p:nvPr/>
        </p:nvPicPr>
        <p:blipFill>
          <a:blip r:embed="rId2" cstate="print"/>
          <a:stretch>
            <a:fillRect/>
          </a:stretch>
        </p:blipFill>
        <p:spPr>
          <a:xfrm>
            <a:off x="1071538" y="2285992"/>
            <a:ext cx="6768752" cy="1728192"/>
          </a:xfrm>
          <a:prstGeom prst="rect">
            <a:avLst/>
          </a:prstGeom>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lgn="just"/>
            <a:r>
              <a:rPr lang="el-GR" sz="1800" dirty="0" smtClean="0"/>
              <a:t>Για τα 2Β:</a:t>
            </a:r>
            <a:endParaRPr lang="en-US" sz="1800" dirty="0" smtClean="0"/>
          </a:p>
          <a:p>
            <a:pPr algn="just"/>
            <a:endParaRPr lang="en-US" sz="1800" dirty="0" smtClean="0"/>
          </a:p>
          <a:p>
            <a:pPr algn="just"/>
            <a:endParaRPr lang="el-GR" sz="1800" dirty="0" smtClean="0"/>
          </a:p>
          <a:p>
            <a:pPr algn="just"/>
            <a:endParaRPr lang="el-GR" sz="1800" dirty="0" smtClean="0"/>
          </a:p>
          <a:p>
            <a:pPr algn="just"/>
            <a:endParaRPr lang="el-GR" sz="1800" dirty="0" smtClean="0"/>
          </a:p>
          <a:p>
            <a:pPr algn="just"/>
            <a:endParaRPr lang="el-GR" sz="1800" dirty="0" smtClean="0"/>
          </a:p>
          <a:p>
            <a:pPr algn="just"/>
            <a:endParaRPr lang="el-GR" sz="1800" dirty="0" smtClean="0"/>
          </a:p>
          <a:p>
            <a:r>
              <a:rPr lang="el-GR" sz="1800" dirty="0" smtClean="0"/>
              <a:t>Συνολικό κόστος για τα Β: 2.420.000 + 800.000 = </a:t>
            </a:r>
            <a:r>
              <a:rPr lang="el-GR" sz="1800" b="1" dirty="0" smtClean="0"/>
              <a:t>3.220.000</a:t>
            </a:r>
            <a:endParaRPr lang="el-GR" sz="1800" dirty="0" smtClean="0"/>
          </a:p>
          <a:p>
            <a:pPr>
              <a:buNone/>
            </a:pPr>
            <a:r>
              <a:rPr lang="el-GR" sz="1800" b="1" dirty="0" smtClean="0"/>
              <a:t> </a:t>
            </a:r>
            <a:endParaRPr lang="el-GR" sz="1800" dirty="0" smtClean="0"/>
          </a:p>
          <a:p>
            <a:r>
              <a:rPr lang="el-GR" sz="1800" b="1" dirty="0" smtClean="0"/>
              <a:t>Προσφορά ΧΨΩ </a:t>
            </a:r>
            <a:r>
              <a:rPr lang="el-GR" sz="1800" dirty="0" smtClean="0"/>
              <a:t>(έχει 4 ιδιόκτητα φορτηγά τύπου Α): 4.650.000*1,20 (Κέρδος) = 5.580.000</a:t>
            </a:r>
          </a:p>
          <a:p>
            <a:pPr>
              <a:buNone/>
            </a:pPr>
            <a:r>
              <a:rPr lang="el-GR" sz="2400" dirty="0" smtClean="0"/>
              <a:t> </a:t>
            </a:r>
          </a:p>
          <a:p>
            <a:pPr algn="just"/>
            <a:endParaRPr lang="el-GR" sz="2100" dirty="0" smtClean="0"/>
          </a:p>
          <a:p>
            <a:pPr>
              <a:buNone/>
            </a:pPr>
            <a:endParaRPr lang="el-GR" dirty="0"/>
          </a:p>
        </p:txBody>
      </p:sp>
      <p:sp>
        <p:nvSpPr>
          <p:cNvPr id="3" name="2 - Τίτλος"/>
          <p:cNvSpPr>
            <a:spLocks noGrp="1"/>
          </p:cNvSpPr>
          <p:nvPr>
            <p:ph type="title"/>
          </p:nvPr>
        </p:nvSpPr>
        <p:spPr/>
        <p:txBody>
          <a:bodyPr>
            <a:normAutofit/>
          </a:bodyPr>
          <a:lstStyle/>
          <a:p>
            <a:pPr algn="just"/>
            <a:r>
              <a:rPr lang="el-GR" sz="2800" dirty="0" smtClean="0"/>
              <a:t>Ασκήσεις</a:t>
            </a:r>
            <a:endParaRPr lang="el-GR" sz="2800" dirty="0"/>
          </a:p>
        </p:txBody>
      </p:sp>
      <p:sp>
        <p:nvSpPr>
          <p:cNvPr id="4" name="3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153</a:t>
            </a:fld>
            <a:endParaRPr lang="el-GR" dirty="0"/>
          </a:p>
        </p:txBody>
      </p:sp>
      <p:pic>
        <p:nvPicPr>
          <p:cNvPr id="5" name="4 - Εικόνα" descr="PhMNGM.png"/>
          <p:cNvPicPr>
            <a:picLocks noChangeAspect="1"/>
          </p:cNvPicPr>
          <p:nvPr/>
        </p:nvPicPr>
        <p:blipFill>
          <a:blip r:embed="rId2" cstate="print"/>
          <a:stretch>
            <a:fillRect/>
          </a:stretch>
        </p:blipFill>
        <p:spPr>
          <a:xfrm>
            <a:off x="857224" y="2143116"/>
            <a:ext cx="6984776" cy="1224136"/>
          </a:xfrm>
          <a:prstGeom prst="rect">
            <a:avLst/>
          </a:prstGeom>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lgn="just">
              <a:buNone/>
            </a:pPr>
            <a:endParaRPr lang="el-GR" sz="2800" dirty="0" smtClean="0"/>
          </a:p>
          <a:p>
            <a:pPr algn="just"/>
            <a:r>
              <a:rPr lang="el-GR" sz="1900" b="1" dirty="0"/>
              <a:t>Γιατί, όμως προσθέτουμε και το κόστος ενοικίασης</a:t>
            </a:r>
            <a:r>
              <a:rPr lang="el-GR" sz="1900" dirty="0"/>
              <a:t>; Τα φορτηγά δεν είναι δικά της</a:t>
            </a:r>
            <a:r>
              <a:rPr lang="el-GR" sz="1900" dirty="0" smtClean="0"/>
              <a:t>; Πρέπει </a:t>
            </a:r>
            <a:r>
              <a:rPr lang="el-GR" sz="1900" dirty="0"/>
              <a:t>να το συμπεριλάβουμε; Διότι αποτελεί </a:t>
            </a:r>
            <a:r>
              <a:rPr lang="el-GR" sz="1900" b="1" dirty="0"/>
              <a:t>κόστος ευκαιρίας</a:t>
            </a:r>
            <a:r>
              <a:rPr lang="el-GR" sz="1900" dirty="0"/>
              <a:t> το γεγονός ότι θα μπορούσε (δυνητικά) να τα ενοικιάσει. Είναι, με άλλα λόγια, διαφυγόν έσοδο</a:t>
            </a:r>
            <a:r>
              <a:rPr lang="el-GR" sz="1900" dirty="0" smtClean="0"/>
              <a:t>.</a:t>
            </a:r>
          </a:p>
          <a:p>
            <a:pPr marL="109728" indent="0" algn="just">
              <a:buNone/>
            </a:pPr>
            <a:endParaRPr lang="el-GR" sz="1900" dirty="0"/>
          </a:p>
          <a:p>
            <a:pPr algn="just"/>
            <a:r>
              <a:rPr lang="el-GR" sz="1900" dirty="0"/>
              <a:t> </a:t>
            </a:r>
            <a:r>
              <a:rPr lang="el-GR" sz="1900" dirty="0" smtClean="0"/>
              <a:t>Μία </a:t>
            </a:r>
            <a:r>
              <a:rPr lang="el-GR" sz="1900" dirty="0"/>
              <a:t>περίπτωση από πλευράς της ΧΨΩ θα ήταν η εξής: Να μη συμπεριλάβει τα 600.000 και τότε η προσφορά της θα διαμορφωνόταν στα 4.050.000* 1,20 = 4.800.000</a:t>
            </a:r>
          </a:p>
          <a:p>
            <a:endParaRPr lang="el-GR" dirty="0"/>
          </a:p>
        </p:txBody>
      </p:sp>
      <p:sp>
        <p:nvSpPr>
          <p:cNvPr id="3" name="2 - Τίτλος"/>
          <p:cNvSpPr>
            <a:spLocks noGrp="1"/>
          </p:cNvSpPr>
          <p:nvPr>
            <p:ph type="title"/>
          </p:nvPr>
        </p:nvSpPr>
        <p:spPr/>
        <p:txBody>
          <a:bodyPr>
            <a:normAutofit/>
          </a:bodyPr>
          <a:lstStyle/>
          <a:p>
            <a:pPr algn="just"/>
            <a:r>
              <a:rPr lang="el-GR" sz="2800" dirty="0" smtClean="0"/>
              <a:t>Ασκήσεις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34153225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pPr algn="just"/>
            <a:r>
              <a:rPr lang="el-GR" sz="1900" b="1" dirty="0" smtClean="0"/>
              <a:t>Προσφορά </a:t>
            </a:r>
            <a:r>
              <a:rPr lang="el-GR" sz="1900" b="1" dirty="0"/>
              <a:t>ΔΕΖ </a:t>
            </a:r>
            <a:r>
              <a:rPr lang="el-GR" sz="1900" dirty="0"/>
              <a:t>(δεν έχει δικά της φορτηγά): 3.220.000*1,20 =  </a:t>
            </a:r>
            <a:r>
              <a:rPr lang="el-GR" sz="1900" dirty="0" smtClean="0"/>
              <a:t>3.864.000.</a:t>
            </a:r>
          </a:p>
          <a:p>
            <a:pPr algn="just"/>
            <a:r>
              <a:rPr lang="el-GR" sz="1900" dirty="0"/>
              <a:t> </a:t>
            </a:r>
            <a:r>
              <a:rPr lang="el-GR" sz="1900" dirty="0" smtClean="0"/>
              <a:t>Είναι </a:t>
            </a:r>
            <a:r>
              <a:rPr lang="el-GR" sz="1900" dirty="0"/>
              <a:t>πιο φθηνή και συνεπώς πιο ανταγωνιστική </a:t>
            </a:r>
            <a:r>
              <a:rPr lang="el-GR" sz="1900" dirty="0">
                <a:sym typeface="Wingdings 3" panose="05040102010807070707" pitchFamily="18" charset="2"/>
              </a:rPr>
              <a:t></a:t>
            </a:r>
            <a:r>
              <a:rPr lang="el-GR" sz="1900" dirty="0"/>
              <a:t> απειλή για την ΧΨΩ</a:t>
            </a:r>
            <a:r>
              <a:rPr lang="el-GR" sz="1900" dirty="0" smtClean="0"/>
              <a:t>!</a:t>
            </a:r>
          </a:p>
          <a:p>
            <a:pPr marL="109728" indent="0" algn="just">
              <a:buNone/>
            </a:pPr>
            <a:endParaRPr lang="el-GR" sz="1900" dirty="0" smtClean="0"/>
          </a:p>
          <a:p>
            <a:pPr algn="just"/>
            <a:r>
              <a:rPr lang="el-GR" sz="1900" dirty="0" smtClean="0"/>
              <a:t>Άρα</a:t>
            </a:r>
            <a:r>
              <a:rPr lang="el-GR" sz="1900" dirty="0"/>
              <a:t>, αυτή η λύση δεσπόζει και προκρίνεται</a:t>
            </a:r>
            <a:r>
              <a:rPr lang="el-GR" sz="1900" dirty="0" smtClean="0"/>
              <a:t>. Βέβαια</a:t>
            </a:r>
            <a:r>
              <a:rPr lang="el-GR" sz="1900" dirty="0"/>
              <a:t>, η ΧΨΩ δε θα μείνει άπραγη. Θα μπορούσε να ενοικιάσει προς τρίτους τα 4 ιδιόκτητα φορτηγά (για άλλη χρήση) και να ακολουθήσει και αυτή τη λύση 2Β</a:t>
            </a:r>
            <a:r>
              <a:rPr lang="el-GR" sz="1900" dirty="0" smtClean="0"/>
              <a:t>.</a:t>
            </a:r>
          </a:p>
          <a:p>
            <a:pPr marL="109728" indent="0" algn="just">
              <a:buNone/>
            </a:pPr>
            <a:endParaRPr lang="el-GR" sz="1900" dirty="0" smtClean="0"/>
          </a:p>
          <a:p>
            <a:pPr algn="just">
              <a:lnSpc>
                <a:spcPct val="150000"/>
              </a:lnSpc>
            </a:pPr>
            <a:r>
              <a:rPr lang="el-GR" sz="1900" dirty="0">
                <a:ea typeface="Times New Roman" panose="02020603050405020304" pitchFamily="18" charset="0"/>
                <a:cs typeface="Times New Roman" panose="02020603050405020304" pitchFamily="18" charset="0"/>
              </a:rPr>
              <a:t>Άλλος συνδυασμός φορτηγών τύπου Α και Β:</a:t>
            </a:r>
            <a:endParaRPr lang="el-GR" sz="1900" dirty="0">
              <a:ea typeface="Times New Roman" panose="02020603050405020304" pitchFamily="18" charset="0"/>
            </a:endParaRPr>
          </a:p>
          <a:p>
            <a:pPr algn="just">
              <a:lnSpc>
                <a:spcPct val="150000"/>
              </a:lnSpc>
            </a:pPr>
            <a:r>
              <a:rPr lang="el-GR" sz="1900" dirty="0">
                <a:ea typeface="Times New Roman" panose="02020603050405020304" pitchFamily="18" charset="0"/>
                <a:cs typeface="Times New Roman" panose="02020603050405020304" pitchFamily="18" charset="0"/>
              </a:rPr>
              <a:t>1Β + 2Α (=75+60=135τ.), με εφεδρική </a:t>
            </a:r>
            <a:r>
              <a:rPr lang="el-GR" sz="1900" dirty="0" err="1">
                <a:ea typeface="Times New Roman" panose="02020603050405020304" pitchFamily="18" charset="0"/>
                <a:cs typeface="Times New Roman" panose="02020603050405020304" pitchFamily="18" charset="0"/>
              </a:rPr>
              <a:t>χωρητ</a:t>
            </a:r>
            <a:r>
              <a:rPr lang="el-GR" sz="1900" dirty="0">
                <a:ea typeface="Times New Roman" panose="02020603050405020304" pitchFamily="18" charset="0"/>
                <a:cs typeface="Times New Roman" panose="02020603050405020304" pitchFamily="18" charset="0"/>
              </a:rPr>
              <a:t>. 35</a:t>
            </a:r>
            <a:r>
              <a:rPr lang="el-GR" sz="1900" dirty="0" smtClean="0">
                <a:ea typeface="Times New Roman" panose="02020603050405020304" pitchFamily="18" charset="0"/>
                <a:cs typeface="Times New Roman" panose="02020603050405020304" pitchFamily="18" charset="0"/>
              </a:rPr>
              <a:t>%</a:t>
            </a:r>
            <a:endParaRPr lang="el-GR" sz="1900" dirty="0">
              <a:ea typeface="Times New Roman" panose="02020603050405020304" pitchFamily="18" charset="0"/>
            </a:endParaRPr>
          </a:p>
          <a:p>
            <a:pPr algn="just">
              <a:lnSpc>
                <a:spcPct val="150000"/>
              </a:lnSpc>
            </a:pPr>
            <a:r>
              <a:rPr lang="el-GR" sz="1900" dirty="0">
                <a:ea typeface="Times New Roman" panose="02020603050405020304" pitchFamily="18" charset="0"/>
                <a:cs typeface="Times New Roman" panose="02020603050405020304" pitchFamily="18" charset="0"/>
              </a:rPr>
              <a:t>Η λύση 2Β είναι πιο ανταγωνιστική και από τη 1Β+2Α (κάνετε τις σχετικές πράξεις).</a:t>
            </a:r>
            <a:endParaRPr lang="el-GR" sz="1900" dirty="0">
              <a:ea typeface="Times New Roman" panose="02020603050405020304" pitchFamily="18" charset="0"/>
            </a:endParaRPr>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smtClean="0"/>
              <a:t>Ασκήσεις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l-GR"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15471926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07504" y="2852936"/>
            <a:ext cx="9144000" cy="2088232"/>
          </a:xfrm>
        </p:spPr>
        <p:txBody>
          <a:bodyPr>
            <a:normAutofit fontScale="90000"/>
          </a:bodyPr>
          <a:lstStyle/>
          <a:p>
            <a:pPr algn="ctr"/>
            <a:r>
              <a:rPr lang="el-GR" dirty="0">
                <a:effectLst/>
              </a:rPr>
              <a:t>Β. Οικονομική των Επιχειρήσεων-Χρηματοοικονομική</a:t>
            </a:r>
            <a:br>
              <a:rPr lang="el-GR" dirty="0">
                <a:effectLst/>
              </a:rPr>
            </a:br>
            <a:r>
              <a:rPr lang="el-GR" dirty="0" smtClean="0"/>
              <a:t/>
            </a:r>
            <a:br>
              <a:rPr lang="el-GR" dirty="0" smtClean="0"/>
            </a:br>
            <a:endParaRPr lang="el-GR" dirty="0"/>
          </a:p>
        </p:txBody>
      </p:sp>
      <p:sp>
        <p:nvSpPr>
          <p:cNvPr id="4" name="3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246844558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196752"/>
            <a:ext cx="8229600" cy="4968552"/>
          </a:xfrm>
        </p:spPr>
        <p:txBody>
          <a:bodyPr>
            <a:normAutofit fontScale="40000" lnSpcReduction="20000"/>
          </a:bodyPr>
          <a:lstStyle/>
          <a:p>
            <a:pPr indent="179705" algn="just">
              <a:lnSpc>
                <a:spcPct val="150000"/>
              </a:lnSpc>
            </a:pPr>
            <a:r>
              <a:rPr lang="el-GR" sz="4500" spc="-5" dirty="0">
                <a:solidFill>
                  <a:srgbClr val="000000"/>
                </a:solidFill>
                <a:latin typeface="+mj-lt"/>
                <a:ea typeface="Calibri" panose="020F0502020204030204" pitchFamily="34" charset="0"/>
                <a:cs typeface="Times New Roman" panose="02020603050405020304" pitchFamily="18" charset="0"/>
              </a:rPr>
              <a:t>Η οικονομική των επιχειρήσεων ασχολείται με την </a:t>
            </a:r>
            <a:r>
              <a:rPr lang="el-GR" sz="4500" b="1" spc="-5" dirty="0">
                <a:solidFill>
                  <a:srgbClr val="000000"/>
                </a:solidFill>
                <a:latin typeface="+mj-lt"/>
                <a:ea typeface="Calibri" panose="020F0502020204030204" pitchFamily="34" charset="0"/>
                <a:cs typeface="Times New Roman" panose="02020603050405020304" pitchFamily="18" charset="0"/>
              </a:rPr>
              <a:t>εφαρμογή των οικονομικών αρχών και μεθοδολογιών για τη λήψη αποφάσεων από ην επιχειρηματική μονάδα. </a:t>
            </a:r>
            <a:r>
              <a:rPr lang="el-GR" sz="4500" spc="-5" dirty="0">
                <a:solidFill>
                  <a:srgbClr val="000000"/>
                </a:solidFill>
                <a:latin typeface="+mj-lt"/>
                <a:ea typeface="Calibri" panose="020F0502020204030204" pitchFamily="34" charset="0"/>
                <a:cs typeface="Times New Roman" panose="02020603050405020304" pitchFamily="18" charset="0"/>
              </a:rPr>
              <a:t>Επιδιώκει να καθιερώσει κανόνες και αρχές για να διευκολύνει την επίτευξη των επιθυμητών οικονομικών στόχων που θέτει η διοικητική ομάδα της επιχείρησης. </a:t>
            </a:r>
            <a:endParaRPr lang="en-US" sz="4500" spc="-5" dirty="0" smtClean="0">
              <a:solidFill>
                <a:srgbClr val="000000"/>
              </a:solidFill>
              <a:latin typeface="+mj-lt"/>
              <a:ea typeface="Calibri" panose="020F0502020204030204" pitchFamily="34" charset="0"/>
              <a:cs typeface="Times New Roman" panose="02020603050405020304" pitchFamily="18" charset="0"/>
            </a:endParaRPr>
          </a:p>
          <a:p>
            <a:pPr indent="0" algn="just">
              <a:lnSpc>
                <a:spcPct val="150000"/>
              </a:lnSpc>
              <a:buNone/>
            </a:pPr>
            <a:endParaRPr lang="el-GR" sz="4500" dirty="0">
              <a:solidFill>
                <a:srgbClr val="000000"/>
              </a:solidFill>
              <a:latin typeface="+mj-lt"/>
              <a:ea typeface="Calibri" panose="020F0502020204030204" pitchFamily="34" charset="0"/>
              <a:cs typeface="UB-Helvetica"/>
            </a:endParaRPr>
          </a:p>
          <a:p>
            <a:pPr indent="179705" algn="just">
              <a:lnSpc>
                <a:spcPct val="150000"/>
              </a:lnSpc>
            </a:pPr>
            <a:r>
              <a:rPr lang="el-GR" sz="4500" spc="-5" dirty="0">
                <a:solidFill>
                  <a:srgbClr val="000000"/>
                </a:solidFill>
                <a:latin typeface="+mj-lt"/>
                <a:ea typeface="Calibri" panose="020F0502020204030204" pitchFamily="34" charset="0"/>
                <a:cs typeface="Times New Roman" panose="02020603050405020304" pitchFamily="18" charset="0"/>
              </a:rPr>
              <a:t> </a:t>
            </a:r>
            <a:r>
              <a:rPr lang="el-GR" sz="4500" spc="-5" dirty="0" smtClean="0">
                <a:solidFill>
                  <a:srgbClr val="000000"/>
                </a:solidFill>
                <a:latin typeface="+mj-lt"/>
                <a:ea typeface="Calibri" panose="020F0502020204030204" pitchFamily="34" charset="0"/>
                <a:cs typeface="Times New Roman" panose="02020603050405020304" pitchFamily="18" charset="0"/>
              </a:rPr>
              <a:t>Στο </a:t>
            </a:r>
            <a:r>
              <a:rPr lang="el-GR" sz="4500" spc="-5" dirty="0">
                <a:solidFill>
                  <a:srgbClr val="000000"/>
                </a:solidFill>
                <a:latin typeface="+mj-lt"/>
                <a:ea typeface="Calibri" panose="020F0502020204030204" pitchFamily="34" charset="0"/>
                <a:cs typeface="Times New Roman" panose="02020603050405020304" pitchFamily="18" charset="0"/>
              </a:rPr>
              <a:t>πλαίσιο αυτό πιο κάτω αναλύονται ο ορισμός και οι οικονομικοί στόχοι της επιχείρησης, η επίδραση της αβεβαιότητας στη λήψη επιχειρηματικών αποφάσεων, το σύστημα πληροφόρησης και ελέγχου της επιχείρησης, οι λογιστικές έναντι των οικονομικών αξιών, και ο προγραμματισμός λειτουργικών κερδών της επιχείρησης.</a:t>
            </a:r>
            <a:endParaRPr lang="el-GR" sz="4500" dirty="0">
              <a:solidFill>
                <a:srgbClr val="000000"/>
              </a:solidFill>
              <a:latin typeface="+mj-lt"/>
              <a:ea typeface="Calibri" panose="020F0502020204030204" pitchFamily="34" charset="0"/>
              <a:cs typeface="UB-Helvetica"/>
            </a:endParaRPr>
          </a:p>
          <a:p>
            <a:pPr algn="just"/>
            <a:endParaRPr lang="el-GR" sz="4500" dirty="0" smtClean="0"/>
          </a:p>
          <a:p>
            <a:endParaRPr lang="el-GR" dirty="0"/>
          </a:p>
        </p:txBody>
      </p:sp>
      <p:sp>
        <p:nvSpPr>
          <p:cNvPr id="3" name="2 - Τίτλος"/>
          <p:cNvSpPr>
            <a:spLocks noGrp="1"/>
          </p:cNvSpPr>
          <p:nvPr>
            <p:ph type="title"/>
          </p:nvPr>
        </p:nvSpPr>
        <p:spPr>
          <a:xfrm>
            <a:off x="457200" y="274638"/>
            <a:ext cx="8229600" cy="706090"/>
          </a:xfrm>
        </p:spPr>
        <p:txBody>
          <a:bodyPr>
            <a:normAutofit/>
          </a:bodyPr>
          <a:lstStyle/>
          <a:p>
            <a:pPr algn="just"/>
            <a:r>
              <a:rPr lang="el-GR" sz="2800" dirty="0" smtClean="0"/>
              <a:t>Εισαγωγή</a:t>
            </a:r>
            <a:endParaRPr lang="el-GR" sz="2800" dirty="0"/>
          </a:p>
        </p:txBody>
      </p:sp>
      <p:sp>
        <p:nvSpPr>
          <p:cNvPr id="6" name="5 - Θέση αριθμού διαφάνειας"/>
          <p:cNvSpPr>
            <a:spLocks noGrp="1"/>
          </p:cNvSpPr>
          <p:nvPr>
            <p:ph type="sldNum" sz="quarter" idx="12"/>
          </p:nvPr>
        </p:nvSpPr>
        <p:spPr>
          <a:xfrm>
            <a:off x="8429652" y="6407944"/>
            <a:ext cx="58338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l-GR"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256663337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525963"/>
          </a:xfrm>
        </p:spPr>
        <p:txBody>
          <a:bodyPr>
            <a:normAutofit/>
          </a:bodyPr>
          <a:lstStyle/>
          <a:p>
            <a:pPr algn="just"/>
            <a:endParaRPr lang="el-GR" sz="1800" b="1" dirty="0" smtClean="0"/>
          </a:p>
          <a:p>
            <a:pPr algn="just"/>
            <a:r>
              <a:rPr lang="el-GR" sz="1800" b="1" dirty="0" smtClean="0"/>
              <a:t>Οι </a:t>
            </a:r>
            <a:r>
              <a:rPr lang="el-GR" sz="1800" b="1" dirty="0"/>
              <a:t>οικονομικοί στόχοι</a:t>
            </a:r>
            <a:r>
              <a:rPr lang="el-GR" sz="1800" dirty="0"/>
              <a:t> της διοικητικής ομάδας έχουν άμεση σχέση με τα έξοδα, τα έσοδα και τα κέρδη και είναι σημαντικοί για κάθε επιχειρηματικό και μη επιχειρηματικό θεσμό. </a:t>
            </a:r>
            <a:endParaRPr lang="el-GR" sz="1800" dirty="0" smtClean="0"/>
          </a:p>
          <a:p>
            <a:pPr algn="just"/>
            <a:endParaRPr lang="el-GR" sz="1800" dirty="0" smtClean="0"/>
          </a:p>
          <a:p>
            <a:pPr algn="just"/>
            <a:endParaRPr lang="en-US" sz="1800" dirty="0" smtClean="0"/>
          </a:p>
          <a:p>
            <a:pPr algn="just"/>
            <a:r>
              <a:rPr lang="el-GR" sz="1800" dirty="0" smtClean="0"/>
              <a:t>Το </a:t>
            </a:r>
            <a:r>
              <a:rPr lang="el-GR" sz="1800" dirty="0"/>
              <a:t>επιχειρηματικό κέρδος αποτελεί την καρδιά της μελέτης της οικονομικής των επιχειρήσεων. Ως </a:t>
            </a:r>
            <a:r>
              <a:rPr lang="el-GR" sz="1800" b="1" dirty="0"/>
              <a:t>επιχειρηματικό κέρδος</a:t>
            </a:r>
            <a:r>
              <a:rPr lang="el-GR" sz="1800" dirty="0"/>
              <a:t> ορίζεται η θετική διαφορά ανάμεσα στα έσοδα και στα έξοδα της επιχείρησης. Εάν αυτή η διαφορά είναι αρνητική, ονομάζεται ζημιά. </a:t>
            </a:r>
            <a:endParaRPr lang="en-US" sz="1800" dirty="0" smtClean="0"/>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a:effectLst/>
              </a:rPr>
              <a:t>Οικονομική των Επιχειρήσεων</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419475013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525963"/>
          </a:xfrm>
        </p:spPr>
        <p:txBody>
          <a:bodyPr>
            <a:normAutofit/>
          </a:bodyPr>
          <a:lstStyle/>
          <a:p>
            <a:pPr algn="just"/>
            <a:r>
              <a:rPr lang="el-GR" sz="1800" dirty="0" smtClean="0"/>
              <a:t>Για </a:t>
            </a:r>
            <a:r>
              <a:rPr lang="el-GR" sz="1800" dirty="0"/>
              <a:t>έναν μη κερδοσκοπικό οργανισμό η υπεροχή των εσόδων έναντι των εξόδων ονομάζεται πλεόνασμα, ενώ η έλλειψη εσόδων σε σχέση με τα έξοδα ονομάζεται έλλειμμα. </a:t>
            </a:r>
            <a:endParaRPr lang="el-GR" sz="1800" dirty="0" smtClean="0"/>
          </a:p>
          <a:p>
            <a:pPr algn="just">
              <a:buNone/>
            </a:pPr>
            <a:endParaRPr lang="en-US" sz="1800" dirty="0" smtClean="0"/>
          </a:p>
          <a:p>
            <a:pPr algn="just"/>
            <a:r>
              <a:rPr lang="el-GR" sz="1800" dirty="0" smtClean="0"/>
              <a:t>Κανένας </a:t>
            </a:r>
            <a:r>
              <a:rPr lang="el-GR" sz="1800" dirty="0"/>
              <a:t>οικονομικός οργανισμός, ούτε ακόμη και το κράτος, μπορεί να συνεχίσει επ’ άπειρον να υφίσταται ζημίες ή ελλείμματα. </a:t>
            </a:r>
            <a:endParaRPr lang="el-GR" sz="1800" dirty="0" smtClean="0"/>
          </a:p>
          <a:p>
            <a:pPr algn="just">
              <a:buNone/>
            </a:pPr>
            <a:endParaRPr lang="en-US" sz="1800" dirty="0" smtClean="0"/>
          </a:p>
          <a:p>
            <a:pPr algn="just"/>
            <a:r>
              <a:rPr lang="el-GR" sz="1800" dirty="0" smtClean="0"/>
              <a:t>Ο </a:t>
            </a:r>
            <a:r>
              <a:rPr lang="el-GR" sz="1800" dirty="0"/>
              <a:t>στόχος μίας επιχείρησης συνήθως απαιτεί μεγιστοποίηση του κέρδους σε ένα εύρος χρόνου, που μπορεί να είναι βραχυπρόθεσμος ή μακροπρόθεσμος, ανάλογα με την εταιρεία και τις συνθήκες. </a:t>
            </a:r>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a:effectLst/>
              </a:rPr>
              <a:t>Οικονομική των Επιχειρήσεων</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159</a:t>
            </a:fld>
            <a:endParaRPr kumimoji="0" lang="el-GR"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828365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96752"/>
            <a:ext cx="8286808" cy="5044016"/>
          </a:xfrm>
        </p:spPr>
        <p:txBody>
          <a:bodyPr>
            <a:normAutofit/>
          </a:bodyPr>
          <a:lstStyle/>
          <a:p>
            <a:pPr algn="just"/>
            <a:endParaRPr lang="el-GR" sz="2400" dirty="0" smtClean="0"/>
          </a:p>
          <a:p>
            <a:pPr algn="just"/>
            <a:r>
              <a:rPr lang="el-GR" sz="1800" dirty="0" smtClean="0"/>
              <a:t>Ο μηχανισμός των τιμών λειτουργεί μέσω της προσφοράς και της ζήτησης σε ανταγωνιστικές αγορές, για να απαντήσει στα τρία πιο πάνω βασικά προβλήματα οικονομικής οργάνωσης, στο μικτό σύστημα της ιδιωτικής επιχείρησης στο οποίο ζούμε.</a:t>
            </a:r>
            <a:endParaRPr lang="en-US" sz="1800" dirty="0" smtClean="0"/>
          </a:p>
          <a:p>
            <a:pPr algn="just"/>
            <a:endParaRPr lang="el-GR" sz="1800" dirty="0" smtClean="0"/>
          </a:p>
          <a:p>
            <a:pPr algn="just"/>
            <a:r>
              <a:rPr lang="el-GR" sz="1800" dirty="0" smtClean="0"/>
              <a:t> Υπάρχει πάντα μια σχέση ανάμεσα στην αγοραία τιμή ενός αγαθού και στη ζητούμενη ποσότητά του, που παρίσταται από την καμπύλη ζήτησης και ακολουθεί την καθοδική κλίση της ζήτησης. </a:t>
            </a:r>
            <a:endParaRPr lang="en-US" sz="1800" dirty="0" smtClean="0"/>
          </a:p>
          <a:p>
            <a:pPr algn="just">
              <a:buNone/>
            </a:pPr>
            <a:endParaRPr lang="el-GR" sz="1800" dirty="0" smtClean="0"/>
          </a:p>
          <a:p>
            <a:pPr algn="just"/>
            <a:r>
              <a:rPr lang="el-GR" sz="1800" dirty="0" smtClean="0"/>
              <a:t>Ομοίως, υπάρχει η σχέση ανάμεσα στην αγοραία τιμή και στην ποσότητα του προϊόντος που επιθυμεί να προμηθεύσει ο παραγωγός, η καμπύλη προσφοράς, με ανοδική κλίση. </a:t>
            </a:r>
            <a:endParaRPr lang="el-GR" sz="1800" dirty="0"/>
          </a:p>
        </p:txBody>
      </p:sp>
      <p:sp>
        <p:nvSpPr>
          <p:cNvPr id="3" name="2 - Τίτλος"/>
          <p:cNvSpPr>
            <a:spLocks noGrp="1"/>
          </p:cNvSpPr>
          <p:nvPr>
            <p:ph type="title"/>
          </p:nvPr>
        </p:nvSpPr>
        <p:spPr>
          <a:xfrm>
            <a:off x="428596" y="274638"/>
            <a:ext cx="8358246" cy="1143000"/>
          </a:xfrm>
        </p:spPr>
        <p:txBody>
          <a:bodyPr>
            <a:normAutofit/>
          </a:bodyPr>
          <a:lstStyle/>
          <a:p>
            <a:pPr algn="just"/>
            <a:r>
              <a:rPr lang="en-GB" sz="2800" dirty="0" smtClean="0"/>
              <a:t>Η </a:t>
            </a:r>
            <a:r>
              <a:rPr lang="en-GB" sz="2800" dirty="0" err="1" smtClean="0"/>
              <a:t>οικονομική</a:t>
            </a:r>
            <a:r>
              <a:rPr lang="en-GB" sz="2800" dirty="0" smtClean="0"/>
              <a:t> </a:t>
            </a:r>
            <a:r>
              <a:rPr lang="en-GB" sz="2800" dirty="0" err="1" smtClean="0"/>
              <a:t>επιστήμη</a:t>
            </a:r>
            <a:r>
              <a:rPr lang="en-GB" sz="2800" dirty="0" smtClean="0"/>
              <a:t>, </a:t>
            </a:r>
            <a:r>
              <a:rPr lang="en-GB" sz="2800" dirty="0" err="1" smtClean="0"/>
              <a:t>πόροι</a:t>
            </a:r>
            <a:r>
              <a:rPr lang="en-GB" sz="2800" dirty="0" smtClean="0"/>
              <a:t> </a:t>
            </a:r>
            <a:r>
              <a:rPr lang="en-GB" sz="2800" dirty="0" err="1" smtClean="0"/>
              <a:t>και</a:t>
            </a:r>
            <a:r>
              <a:rPr lang="en-GB" sz="2800" dirty="0" smtClean="0"/>
              <a:t> </a:t>
            </a:r>
            <a:r>
              <a:rPr lang="en-GB" sz="2800" dirty="0" err="1" smtClean="0"/>
              <a:t>αγαθά</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16</a:t>
            </a:fld>
            <a:endParaRPr lang="el-G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525963"/>
          </a:xfrm>
        </p:spPr>
        <p:txBody>
          <a:bodyPr>
            <a:normAutofit/>
          </a:bodyPr>
          <a:lstStyle/>
          <a:p>
            <a:pPr algn="just"/>
            <a:r>
              <a:rPr lang="el-GR" sz="1800" dirty="0"/>
              <a:t>Οι μη κερδοσκοπικοί οργανισμοί συνήθως δεν προσπαθούν να δημιουργήσουν πλεόνασμα, αλλά επιθυμούν να ξοδέψουν τους διαθέσιμους πόρους τους για την επίτευξη του μεγαλύτερου δυνατού αποτελέσματος. </a:t>
            </a:r>
            <a:endParaRPr lang="en-US" sz="1800" dirty="0" smtClean="0"/>
          </a:p>
          <a:p>
            <a:pPr marL="109728" indent="0" algn="just">
              <a:buNone/>
            </a:pPr>
            <a:endParaRPr lang="en-US" sz="1800" dirty="0" smtClean="0"/>
          </a:p>
          <a:p>
            <a:pPr algn="just"/>
            <a:r>
              <a:rPr lang="el-GR" sz="1800" dirty="0" smtClean="0"/>
              <a:t>Τα </a:t>
            </a:r>
            <a:r>
              <a:rPr lang="el-GR" sz="1800" dirty="0"/>
              <a:t>προβλήματα που αντιμετωπίζουν οι επιχειρηματικοί και μη επιχειρηματικοί οργανισμοί σε σχέση με τη λήψη αποφάσεων, είναι, βασικά, όμοια και αφορούν τη βελτίωση εσόδων, εάν είναι εφικτό, και τον έλεγχο κόστους, έχοντας τα κέρδη, ή την αποφυγή ελλειμμάτων, ως </a:t>
            </a:r>
            <a:r>
              <a:rPr lang="el-GR" sz="1800" b="1" dirty="0"/>
              <a:t>μέτρο διαχειριστικής αποτελεσματικότητας</a:t>
            </a:r>
            <a:r>
              <a:rPr lang="el-GR" sz="1800" dirty="0"/>
              <a:t>.</a:t>
            </a:r>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a:effectLst/>
              </a:rPr>
              <a:t>Οικονομική των Επιχειρήσεων</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37621077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525963"/>
          </a:xfrm>
        </p:spPr>
        <p:txBody>
          <a:bodyPr>
            <a:normAutofit/>
          </a:bodyPr>
          <a:lstStyle/>
          <a:p>
            <a:pPr algn="just"/>
            <a:r>
              <a:rPr lang="el-GR" sz="1800" dirty="0"/>
              <a:t>Μερικοί άνθρωποι πιστεύουν ότι το κέρδος είναι μία άσχημη λέξη, συνδέοντας την κερδοφορία με την αθέμιτη κερδοσκοπία. </a:t>
            </a:r>
            <a:endParaRPr lang="el-GR" sz="1800" dirty="0" smtClean="0"/>
          </a:p>
          <a:p>
            <a:pPr algn="just">
              <a:buNone/>
            </a:pPr>
            <a:endParaRPr lang="en-US" sz="1800" dirty="0" smtClean="0"/>
          </a:p>
          <a:p>
            <a:pPr algn="just"/>
            <a:r>
              <a:rPr lang="el-GR" sz="1800" dirty="0" smtClean="0"/>
              <a:t>Χωρίς </a:t>
            </a:r>
            <a:r>
              <a:rPr lang="el-GR" sz="1800" dirty="0"/>
              <a:t>την υπόσχεση για κέρδη, δεν θα υπήρχαν ιδιωτικές επιχειρήσεις και όλες οι επιχειρηματικές δραστηριότητες θα έπρεπε να οργανώνονταν από το κράτος. </a:t>
            </a:r>
            <a:endParaRPr lang="el-GR" sz="1800" dirty="0" smtClean="0"/>
          </a:p>
          <a:p>
            <a:pPr algn="just">
              <a:buNone/>
            </a:pPr>
            <a:endParaRPr lang="en-US" sz="1800" dirty="0" smtClean="0"/>
          </a:p>
          <a:p>
            <a:pPr algn="just"/>
            <a:r>
              <a:rPr lang="el-GR" sz="1800" dirty="0" smtClean="0"/>
              <a:t>Η </a:t>
            </a:r>
            <a:r>
              <a:rPr lang="el-GR" sz="1800" dirty="0"/>
              <a:t>ιστορία διεθνώς αλλά και στη χώρα μας έχει δείξει ότι η αντιμετώπιση αυτή δεν είναι η καλύτερη εναλλακτική λύση. </a:t>
            </a:r>
            <a:endParaRPr lang="en-US" sz="1800" dirty="0" smtClean="0"/>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a:effectLst/>
              </a:rPr>
              <a:t>Οικονομική των Επιχειρήσεων</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227054344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525963"/>
          </a:xfrm>
        </p:spPr>
        <p:txBody>
          <a:bodyPr>
            <a:normAutofit/>
          </a:bodyPr>
          <a:lstStyle/>
          <a:p>
            <a:pPr algn="just"/>
            <a:r>
              <a:rPr lang="el-GR" sz="1800" dirty="0" smtClean="0"/>
              <a:t>Ο </a:t>
            </a:r>
            <a:r>
              <a:rPr lang="el-GR" sz="1800" dirty="0"/>
              <a:t>υγιής ανταγωνισμός για τα κέρδη ανάμεσα σε επιχειρήσεις οδηγεί σε συνεχή διαθεσιμότητα αγαθών και υπηρεσιών υψηλής ποιότητας σε λογικές τιμές, αυξανόμενη παραγωγικότητα και συνεχή οικονομική ανάπτυξη καθώς και βελτίωση του ευ ζην των ανθρώπων. </a:t>
            </a:r>
            <a:endParaRPr lang="en-US" sz="1800" dirty="0" smtClean="0"/>
          </a:p>
          <a:p>
            <a:pPr marL="109728" indent="0" algn="just">
              <a:buNone/>
            </a:pPr>
            <a:endParaRPr lang="en-US" sz="1800" dirty="0" smtClean="0"/>
          </a:p>
          <a:p>
            <a:pPr algn="just"/>
            <a:r>
              <a:rPr lang="el-GR" sz="1800" dirty="0" smtClean="0"/>
              <a:t>Το </a:t>
            </a:r>
            <a:r>
              <a:rPr lang="el-GR" sz="1800" b="1" dirty="0"/>
              <a:t>κέρδος</a:t>
            </a:r>
            <a:r>
              <a:rPr lang="el-GR" sz="1800" dirty="0"/>
              <a:t> πρέπει να αντιμετωπίζεται ως </a:t>
            </a:r>
            <a:r>
              <a:rPr lang="el-GR" sz="1800" b="1" dirty="0"/>
              <a:t>έπαθλο</a:t>
            </a:r>
            <a:r>
              <a:rPr lang="el-GR" sz="1800" dirty="0"/>
              <a:t> για τις επιχειρήσεις, ως έπαθλο </a:t>
            </a:r>
            <a:r>
              <a:rPr lang="el-GR" sz="1800" b="1" dirty="0"/>
              <a:t>σε περιπτώσεις που </a:t>
            </a:r>
            <a:r>
              <a:rPr lang="el-GR" sz="1800" b="1" dirty="0" err="1"/>
              <a:t>διακινδυνεύεται</a:t>
            </a:r>
            <a:r>
              <a:rPr lang="el-GR" sz="1800" b="1" dirty="0"/>
              <a:t> το κεφάλαιο</a:t>
            </a:r>
            <a:r>
              <a:rPr lang="el-GR" sz="1800" dirty="0"/>
              <a:t> και επίσης ως έπαθλο όταν είναι αποτέλεσμα μίας εξέχουσας ανάλυσης και εκτίμησης σχετικά με τις συνθήκες της αγοράς.</a:t>
            </a:r>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a:effectLst/>
              </a:rPr>
              <a:t>Οικονομική των Επιχειρήσεων</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8793602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484784"/>
            <a:ext cx="8229600" cy="4597971"/>
          </a:xfrm>
        </p:spPr>
        <p:txBody>
          <a:bodyPr>
            <a:normAutofit/>
          </a:bodyPr>
          <a:lstStyle/>
          <a:p>
            <a:pPr algn="just"/>
            <a:r>
              <a:rPr lang="el-GR" sz="1800" dirty="0"/>
              <a:t>Στην απλή μικροοικονομική θεωρία, οι οικονομολόγοι χρησιμοποιούν υποδείγματα συμπεριφοράς του καταναλωτή και των επιχειρήσεων που υποθέτουν πλήρη πληροφόρηση και βεβαιότητα όσον αφορά το σχήμα και την τοποθεσία των καμπυλών ζήτησης, κόστους και άλλων. </a:t>
            </a:r>
            <a:r>
              <a:rPr lang="el-GR" sz="1800" dirty="0" smtClean="0"/>
              <a:t>Δηλαδή</a:t>
            </a:r>
            <a:r>
              <a:rPr lang="el-GR" sz="1800" dirty="0"/>
              <a:t>, υποθέτουν ότι ξέρουν ακριβώς τι θα ζητηθεί σε κάθε τιμή καθώς και το ακριβές κόστος της συνολικής παραγωγής. </a:t>
            </a:r>
            <a:endParaRPr lang="el-GR" sz="1800" dirty="0" smtClean="0"/>
          </a:p>
          <a:p>
            <a:pPr algn="just"/>
            <a:endParaRPr lang="en-US" sz="1800" dirty="0" smtClean="0"/>
          </a:p>
          <a:p>
            <a:pPr algn="just"/>
            <a:r>
              <a:rPr lang="el-GR" sz="1800" dirty="0" smtClean="0"/>
              <a:t>Ωστόσο</a:t>
            </a:r>
            <a:r>
              <a:rPr lang="el-GR" sz="1800" dirty="0"/>
              <a:t>, </a:t>
            </a:r>
            <a:r>
              <a:rPr lang="el-GR" sz="1800" b="1" dirty="0"/>
              <a:t>στην πραγματικότητα οι επιχειρήσεις λειτουργούν κάτω από συνθήκες μη ολοκληρωμένης πληροφόρησης και αβεβαιότητας</a:t>
            </a:r>
            <a:r>
              <a:rPr lang="el-GR" sz="1800" dirty="0"/>
              <a:t>, και πρέπει να εκτιμήσουν ή να προβλέψουν την ποσότητα που απαιτείται για κάθε τιμή, καθώς και το κόστος, </a:t>
            </a:r>
            <a:r>
              <a:rPr lang="el-GR" sz="1800" dirty="0" smtClean="0"/>
              <a:t>βασιζόμενες </a:t>
            </a:r>
            <a:r>
              <a:rPr lang="el-GR" sz="1800" dirty="0"/>
              <a:t>στις περιορισμένες πληροφορίες που έχουν ή που μπορούν να αποκτήσουν, διεξάγοντας έρευνα αγοράς για συλλογή πληροφοριών. </a:t>
            </a:r>
            <a:endParaRPr lang="en-US" sz="1800" dirty="0" smtClean="0"/>
          </a:p>
          <a:p>
            <a:pPr algn="just"/>
            <a:endParaRPr lang="el-GR" dirty="0" smtClean="0"/>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a:effectLst/>
              </a:rPr>
              <a:t>Βεβαιότητα έναντι Αβεβαιότητας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l-GR"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38561303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525963"/>
          </a:xfrm>
        </p:spPr>
        <p:txBody>
          <a:bodyPr>
            <a:normAutofit/>
          </a:bodyPr>
          <a:lstStyle/>
          <a:p>
            <a:pPr algn="just"/>
            <a:r>
              <a:rPr lang="el-GR" sz="1800" dirty="0"/>
              <a:t>Περαιτέρω, η λήψη μιας επιχειρηματικής απόφασης, κάτω από συνθήκες αβεβαιότητας, μπορεί να συνδέεται με περισσότερα του ενός αποτελέσματα, καθένα από το οποία υπόκειται σε μια πιθανότητα πραγματοποίησής του. Τότε, το προσδοκώμενο αποτέλεσμα της εν λόγω απόφασης, εκτιμάται ως άθροισμα γινομένων, όπου καθένα ισούται με τον πολλαπλασιασμό της πιθανότητας επί το αποτέλεσμα στο οποίο αναφέρεται.</a:t>
            </a:r>
          </a:p>
          <a:p>
            <a:pPr algn="just"/>
            <a:endParaRPr lang="el-GR" dirty="0" smtClean="0"/>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a:effectLst/>
              </a:rPr>
              <a:t>Βεβαιότητα έναντι Αβεβαιότητας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13584722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525963"/>
          </a:xfrm>
        </p:spPr>
        <p:txBody>
          <a:bodyPr>
            <a:normAutofit/>
          </a:bodyPr>
          <a:lstStyle/>
          <a:p>
            <a:pPr algn="just"/>
            <a:r>
              <a:rPr lang="el-GR" sz="1900" dirty="0"/>
              <a:t>Πολλές επιχειρηματικές αποφάσεις συνδέονται με ροές εσόδων οι οποίες επεκτείνονται πέραν της τρέχουσας περιόδου. </a:t>
            </a:r>
            <a:endParaRPr lang="el-GR" sz="1900" dirty="0" smtClean="0"/>
          </a:p>
          <a:p>
            <a:pPr algn="just"/>
            <a:endParaRPr lang="en-US" sz="1900" dirty="0" smtClean="0"/>
          </a:p>
          <a:p>
            <a:pPr algn="just"/>
            <a:r>
              <a:rPr lang="el-GR" sz="1900" dirty="0" smtClean="0"/>
              <a:t>Αποφασίζοντας </a:t>
            </a:r>
            <a:r>
              <a:rPr lang="el-GR" sz="1900" dirty="0"/>
              <a:t>μεταξύ εναλλακτικών επενδυτικών επιλογών, είναι σημαντικό να υπάρχει διάκριση μεταξύ εσόδων που αποκτώνται άμεσα και εκείνων που αποκτώνται αργότερα. </a:t>
            </a:r>
            <a:endParaRPr lang="el-GR" sz="1900" dirty="0" smtClean="0"/>
          </a:p>
          <a:p>
            <a:pPr algn="just"/>
            <a:endParaRPr lang="en-US" sz="1900" dirty="0" smtClean="0"/>
          </a:p>
          <a:p>
            <a:pPr algn="just"/>
            <a:r>
              <a:rPr lang="el-GR" sz="1900" dirty="0" smtClean="0"/>
              <a:t>Ένα </a:t>
            </a:r>
            <a:r>
              <a:rPr lang="el-GR" sz="1900" dirty="0"/>
              <a:t>ευρώ που αποκτάται σήμερα έχει διαφορετική αξία από ένα ευρώ που αποκτάται σε ένα ή δύο χρόνια.</a:t>
            </a:r>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a:effectLst/>
              </a:rPr>
              <a:t>Ανάλυση της Παρούσας Αξίας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22147129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r>
              <a:rPr lang="el-GR" sz="1800" dirty="0"/>
              <a:t>Για αυτό πρέπει να αναλυθεί η έννοια </a:t>
            </a:r>
            <a:r>
              <a:rPr lang="el-GR" sz="1800" b="1" dirty="0"/>
              <a:t>της Τελικής Αξίας</a:t>
            </a:r>
            <a:r>
              <a:rPr lang="el-GR" sz="1800" dirty="0"/>
              <a:t> </a:t>
            </a:r>
            <a:r>
              <a:rPr lang="el-GR" sz="1800" b="1" dirty="0"/>
              <a:t>(</a:t>
            </a:r>
            <a:r>
              <a:rPr lang="en-US" sz="1800" b="1" dirty="0"/>
              <a:t>FV</a:t>
            </a:r>
            <a:r>
              <a:rPr lang="el-GR" sz="1800" b="1" dirty="0"/>
              <a:t>)</a:t>
            </a:r>
            <a:r>
              <a:rPr lang="el-GR" sz="1800" dirty="0"/>
              <a:t> και της </a:t>
            </a:r>
            <a:r>
              <a:rPr lang="el-GR" sz="1800" b="1" dirty="0"/>
              <a:t>Παρούσας Αξίας (</a:t>
            </a:r>
            <a:r>
              <a:rPr lang="en-US" sz="1800" b="1" dirty="0"/>
              <a:t>PV</a:t>
            </a:r>
            <a:r>
              <a:rPr lang="el-GR" sz="1800" b="1" dirty="0"/>
              <a:t>)</a:t>
            </a:r>
            <a:r>
              <a:rPr lang="el-GR" sz="1800" dirty="0"/>
              <a:t> των </a:t>
            </a:r>
            <a:r>
              <a:rPr lang="el-GR" sz="1800" dirty="0" err="1"/>
              <a:t>χρηματοροών</a:t>
            </a:r>
            <a:r>
              <a:rPr lang="el-GR" sz="1800" dirty="0"/>
              <a:t>. </a:t>
            </a:r>
            <a:endParaRPr lang="el-GR" sz="1800" dirty="0" smtClean="0"/>
          </a:p>
          <a:p>
            <a:pPr algn="just"/>
            <a:endParaRPr lang="el-GR" sz="1800" dirty="0"/>
          </a:p>
          <a:p>
            <a:pPr algn="just"/>
            <a:r>
              <a:rPr lang="el-GR" sz="1800" dirty="0"/>
              <a:t>Έστω, για παράδειγμα ότι κάποιος δανείζει ένα ποσό 5.000 ευρώ για περίοδο πέντε ετών με ετήσιο επιτόκιο 8,5%. </a:t>
            </a:r>
            <a:r>
              <a:rPr lang="el-GR" sz="1800" b="1" dirty="0"/>
              <a:t>Η τελική αξία (</a:t>
            </a:r>
            <a:r>
              <a:rPr lang="en-US" sz="1800" b="1" dirty="0"/>
              <a:t>FV</a:t>
            </a:r>
            <a:r>
              <a:rPr lang="el-GR" sz="1800" b="1" dirty="0"/>
              <a:t>)</a:t>
            </a:r>
            <a:r>
              <a:rPr lang="el-GR" sz="1800" dirty="0"/>
              <a:t> του ποσού αυτού στο τέλος της πενταετούς περιόδου θα είναι</a:t>
            </a:r>
            <a:r>
              <a:rPr lang="el-GR" sz="1800" dirty="0" smtClean="0"/>
              <a:t>:</a:t>
            </a:r>
            <a:endParaRPr lang="en-US" sz="1800" dirty="0" smtClean="0"/>
          </a:p>
          <a:p>
            <a:pPr marL="109728" indent="0" algn="ctr">
              <a:buNone/>
            </a:pPr>
            <a:r>
              <a:rPr lang="en-US" sz="1800" dirty="0" smtClean="0"/>
              <a:t>FV</a:t>
            </a:r>
            <a:r>
              <a:rPr lang="el-GR" sz="1800" dirty="0"/>
              <a:t>=5.000(1+0.085)</a:t>
            </a:r>
            <a:r>
              <a:rPr lang="el-GR" sz="1800" baseline="30000" dirty="0"/>
              <a:t>5</a:t>
            </a:r>
            <a:r>
              <a:rPr lang="el-GR" sz="1800" dirty="0"/>
              <a:t>=</a:t>
            </a:r>
          </a:p>
          <a:p>
            <a:pPr marL="109728" indent="0" algn="ctr">
              <a:buNone/>
            </a:pPr>
            <a:r>
              <a:rPr lang="el-GR" sz="1800" dirty="0"/>
              <a:t>=5.000 (1.50366)=</a:t>
            </a:r>
          </a:p>
          <a:p>
            <a:pPr marL="109728" indent="0" algn="ctr">
              <a:buNone/>
            </a:pPr>
            <a:r>
              <a:rPr lang="el-GR" sz="1800" dirty="0"/>
              <a:t>=</a:t>
            </a:r>
            <a:r>
              <a:rPr lang="el-GR" sz="1800" dirty="0" smtClean="0"/>
              <a:t>7.518,30</a:t>
            </a:r>
          </a:p>
          <a:p>
            <a:pPr marL="109728" indent="0" algn="ctr">
              <a:buNone/>
            </a:pPr>
            <a:endParaRPr lang="en-US" sz="1800" dirty="0" smtClean="0"/>
          </a:p>
          <a:p>
            <a:pPr algn="just"/>
            <a:r>
              <a:rPr lang="el-GR" sz="1800" dirty="0"/>
              <a:t>Ο σχετικός τύπος είναι </a:t>
            </a:r>
            <a:r>
              <a:rPr lang="en-US" sz="1800" b="1" dirty="0"/>
              <a:t>FV</a:t>
            </a:r>
            <a:r>
              <a:rPr lang="el-GR" sz="1800" b="1" dirty="0"/>
              <a:t>=</a:t>
            </a:r>
            <a:r>
              <a:rPr lang="en-US" sz="1800" b="1" dirty="0"/>
              <a:t>PV</a:t>
            </a:r>
            <a:r>
              <a:rPr lang="el-GR" sz="1800" b="1" dirty="0"/>
              <a:t>(1+</a:t>
            </a:r>
            <a:r>
              <a:rPr lang="en-US" sz="1800" b="1" dirty="0"/>
              <a:t>r</a:t>
            </a:r>
            <a:r>
              <a:rPr lang="el-GR" sz="1800" b="1" dirty="0"/>
              <a:t>)</a:t>
            </a:r>
            <a:r>
              <a:rPr lang="en-US" sz="1800" b="1" baseline="30000" dirty="0"/>
              <a:t>n </a:t>
            </a:r>
            <a:r>
              <a:rPr lang="el-GR" sz="1800" dirty="0"/>
              <a:t>(όπου </a:t>
            </a:r>
            <a:r>
              <a:rPr lang="en-US" sz="1800" dirty="0"/>
              <a:t>n</a:t>
            </a:r>
            <a:r>
              <a:rPr lang="el-GR" sz="1800" dirty="0"/>
              <a:t> είναι ο αριθμός των ετήσιων </a:t>
            </a:r>
            <a:r>
              <a:rPr lang="el-GR" sz="1800" dirty="0" err="1"/>
              <a:t>χρηματοροών</a:t>
            </a:r>
            <a:r>
              <a:rPr lang="el-GR" sz="1800" dirty="0"/>
              <a:t>)</a:t>
            </a:r>
            <a:r>
              <a:rPr lang="el-GR" dirty="0"/>
              <a:t>  </a:t>
            </a:r>
          </a:p>
          <a:p>
            <a:pPr algn="just"/>
            <a:endParaRPr lang="en-US" sz="2300" dirty="0" smtClean="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a:effectLst/>
              </a:rPr>
              <a:t>Ανάλυση της Παρούσας Αξίας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265922949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pPr algn="just"/>
            <a:r>
              <a:rPr lang="el-GR" sz="2800" dirty="0">
                <a:effectLst/>
              </a:rPr>
              <a:t>Ανάλυση της Παρούσας Αξίας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167</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5" name="4 - Θέση περιεχομένου"/>
          <p:cNvSpPr>
            <a:spLocks noGrp="1"/>
          </p:cNvSpPr>
          <p:nvPr>
            <p:ph idx="1"/>
          </p:nvPr>
        </p:nvSpPr>
        <p:spPr/>
        <p:txBody>
          <a:bodyPr/>
          <a:lstStyle/>
          <a:p>
            <a:pPr algn="just"/>
            <a:r>
              <a:rPr lang="el-GR" sz="1800" dirty="0" smtClean="0"/>
              <a:t>Τώρα μπορούμε να κατευθυνθούμε και προς την αντίθετη κατεύθυνση. </a:t>
            </a:r>
            <a:r>
              <a:rPr lang="el-GR" sz="1800" b="1" dirty="0" smtClean="0"/>
              <a:t>Η παρούσα αξία</a:t>
            </a:r>
            <a:r>
              <a:rPr lang="el-GR" sz="1800" dirty="0" smtClean="0"/>
              <a:t> </a:t>
            </a:r>
            <a:r>
              <a:rPr lang="el-GR" sz="1800" b="1" dirty="0" smtClean="0"/>
              <a:t>(</a:t>
            </a:r>
            <a:r>
              <a:rPr lang="en-US" sz="1800" b="1" dirty="0" smtClean="0"/>
              <a:t>PV</a:t>
            </a:r>
            <a:r>
              <a:rPr lang="el-GR" sz="1800" b="1" dirty="0" smtClean="0"/>
              <a:t>)</a:t>
            </a:r>
            <a:r>
              <a:rPr lang="el-GR" sz="1800" dirty="0" smtClean="0"/>
              <a:t> μιας τελικής αξίας εξάγεται αντιστρέφοντας την πιο πάνω ισότητα:</a:t>
            </a:r>
          </a:p>
          <a:p>
            <a:endParaRPr lang="el-GR" dirty="0" smtClean="0"/>
          </a:p>
          <a:p>
            <a:endParaRPr lang="el-GR" dirty="0" smtClean="0"/>
          </a:p>
          <a:p>
            <a:endParaRPr lang="el-GR" dirty="0" smtClean="0"/>
          </a:p>
          <a:p>
            <a:endParaRPr lang="el-GR" dirty="0" smtClean="0"/>
          </a:p>
          <a:p>
            <a:endParaRPr lang="el-GR" dirty="0" smtClean="0"/>
          </a:p>
          <a:p>
            <a:r>
              <a:rPr lang="en-GB" sz="1800" b="1" dirty="0" smtClean="0"/>
              <a:t>Ο </a:t>
            </a:r>
            <a:r>
              <a:rPr lang="en-GB" sz="1800" b="1" dirty="0" err="1" smtClean="0"/>
              <a:t>σχετικός</a:t>
            </a:r>
            <a:r>
              <a:rPr lang="en-GB" sz="1800" b="1" dirty="0" smtClean="0"/>
              <a:t> </a:t>
            </a:r>
            <a:r>
              <a:rPr lang="en-GB" sz="1800" b="1" dirty="0" err="1" smtClean="0"/>
              <a:t>τύπος</a:t>
            </a:r>
            <a:r>
              <a:rPr lang="en-GB" sz="1800" b="1" dirty="0" smtClean="0"/>
              <a:t> είναι</a:t>
            </a:r>
            <a:r>
              <a:rPr lang="el-GR" sz="1800" b="1" dirty="0" smtClean="0"/>
              <a:t> </a:t>
            </a:r>
            <a:endParaRPr lang="el-GR" sz="1800" dirty="0"/>
          </a:p>
        </p:txBody>
      </p:sp>
      <p:pic>
        <p:nvPicPr>
          <p:cNvPr id="8" name="7 - Εικόνα" descr="ΕΠ.png"/>
          <p:cNvPicPr>
            <a:picLocks noChangeAspect="1"/>
          </p:cNvPicPr>
          <p:nvPr/>
        </p:nvPicPr>
        <p:blipFill>
          <a:blip r:embed="rId2" cstate="print"/>
          <a:stretch>
            <a:fillRect/>
          </a:stretch>
        </p:blipFill>
        <p:spPr>
          <a:xfrm>
            <a:off x="3563888" y="2636912"/>
            <a:ext cx="2088232" cy="1512168"/>
          </a:xfrm>
          <a:prstGeom prst="rect">
            <a:avLst/>
          </a:prstGeom>
        </p:spPr>
      </p:pic>
      <p:pic>
        <p:nvPicPr>
          <p:cNvPr id="10" name="9 - Εικόνα" descr="ΕΠ.png"/>
          <p:cNvPicPr>
            <a:picLocks noChangeAspect="1"/>
          </p:cNvPicPr>
          <p:nvPr/>
        </p:nvPicPr>
        <p:blipFill>
          <a:blip r:embed="rId3" cstate="print"/>
          <a:stretch>
            <a:fillRect/>
          </a:stretch>
        </p:blipFill>
        <p:spPr>
          <a:xfrm>
            <a:off x="3779912" y="4581128"/>
            <a:ext cx="1584176" cy="576064"/>
          </a:xfrm>
          <a:prstGeom prst="rect">
            <a:avLst/>
          </a:prstGeom>
        </p:spPr>
      </p:pic>
    </p:spTree>
    <p:extLst>
      <p:ext uri="{BB962C8B-B14F-4D97-AF65-F5344CB8AC3E}">
        <p14:creationId xmlns:p14="http://schemas.microsoft.com/office/powerpoint/2010/main" xmlns="" val="47732502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r>
              <a:rPr lang="el-GR" sz="1800" dirty="0"/>
              <a:t>Επομένως, χρειάζεται προσοχή, δεν προσθέτουμε ανόμοια ποσά όταν αυτά προέρχονται από μία σειρά </a:t>
            </a:r>
            <a:r>
              <a:rPr lang="el-GR" sz="1800" dirty="0" err="1"/>
              <a:t>χρηματοροών</a:t>
            </a:r>
            <a:r>
              <a:rPr lang="el-GR" sz="1800" dirty="0"/>
              <a:t> που εκτείνεται στο μέλλον. </a:t>
            </a:r>
            <a:endParaRPr lang="el-GR" sz="1800" dirty="0" smtClean="0"/>
          </a:p>
          <a:p>
            <a:pPr algn="just"/>
            <a:endParaRPr lang="en-US" sz="1800" dirty="0" smtClean="0"/>
          </a:p>
          <a:p>
            <a:pPr algn="just"/>
            <a:r>
              <a:rPr lang="el-GR" sz="1800" dirty="0" smtClean="0"/>
              <a:t>Πάντοτε</a:t>
            </a:r>
            <a:r>
              <a:rPr lang="el-GR" sz="1800" dirty="0"/>
              <a:t>, επιτελούμε τη διαδικασία της προεξόφλησης (παρούσας αξίας) των </a:t>
            </a:r>
            <a:r>
              <a:rPr lang="el-GR" sz="1800" dirty="0" err="1"/>
              <a:t>χρηματοροών</a:t>
            </a:r>
            <a:r>
              <a:rPr lang="el-GR" sz="1800" dirty="0"/>
              <a:t>. </a:t>
            </a:r>
            <a:endParaRPr lang="el-GR" sz="1800" dirty="0" smtClean="0"/>
          </a:p>
          <a:p>
            <a:pPr algn="just"/>
            <a:endParaRPr lang="en-US" sz="1800" dirty="0" smtClean="0"/>
          </a:p>
          <a:p>
            <a:pPr algn="just"/>
            <a:r>
              <a:rPr lang="el-GR" sz="1800" b="1" dirty="0" smtClean="0"/>
              <a:t>Σημαντικό </a:t>
            </a:r>
            <a:r>
              <a:rPr lang="el-GR" sz="1800" b="1" dirty="0"/>
              <a:t>εδώ είναι το ύψος του επιτοκίου (</a:t>
            </a:r>
            <a:r>
              <a:rPr lang="en-US" sz="1800" b="1" dirty="0"/>
              <a:t>r</a:t>
            </a:r>
            <a:r>
              <a:rPr lang="el-GR" sz="1800" dirty="0"/>
              <a:t>) που θα χρησιμοποιήσουμε το οποίο, γενικά, </a:t>
            </a:r>
            <a:r>
              <a:rPr lang="el-GR" sz="1800" b="1" dirty="0"/>
              <a:t>πρέπει να αντανακλά τον κίνδυνο της επενδυτικής απόφασης</a:t>
            </a:r>
            <a:r>
              <a:rPr lang="el-GR" sz="1800" dirty="0"/>
              <a:t> για τον οποίο γίνονται οι εκτιμήσεις.</a:t>
            </a:r>
          </a:p>
          <a:p>
            <a:pPr algn="just"/>
            <a:endParaRPr lang="en-US" sz="2300" dirty="0" smtClean="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a:effectLst/>
              </a:rPr>
              <a:t>Ανάλυση της Παρούσας Αξίας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168</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110671409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r>
              <a:rPr lang="el-GR" sz="1800" dirty="0"/>
              <a:t>Περαιτέρω, σχετική είναι εδώ και η έννοια της </a:t>
            </a:r>
            <a:r>
              <a:rPr lang="el-GR" sz="1800" b="1" dirty="0"/>
              <a:t>Καθαρής Παρούσας Αξίας (</a:t>
            </a:r>
            <a:r>
              <a:rPr lang="en-US" sz="1800" b="1" dirty="0"/>
              <a:t>NPV</a:t>
            </a:r>
            <a:r>
              <a:rPr lang="el-GR" sz="1800" b="1" dirty="0"/>
              <a:t>)</a:t>
            </a:r>
            <a:r>
              <a:rPr lang="el-GR" sz="1800" dirty="0"/>
              <a:t> για μια επενδυτική απόφαση που εξετάζεται. Στην περίπτωση αυτή το αρχικό κόστος της επένδυσης που αναλαμβάνεται κατά την αρχική περίοδο (</a:t>
            </a:r>
            <a:r>
              <a:rPr lang="en-US" sz="1800" dirty="0"/>
              <a:t>C</a:t>
            </a:r>
            <a:r>
              <a:rPr lang="el-GR" sz="1800" baseline="-25000" dirty="0"/>
              <a:t>0</a:t>
            </a:r>
            <a:r>
              <a:rPr lang="el-GR" sz="1800" dirty="0"/>
              <a:t>) αφαιρείται από την παρούσα αξία της σειράς των καθαρών </a:t>
            </a:r>
            <a:r>
              <a:rPr lang="el-GR" sz="1800" dirty="0" err="1"/>
              <a:t>χρηματοροών</a:t>
            </a:r>
            <a:r>
              <a:rPr lang="el-GR" sz="1800" dirty="0"/>
              <a:t> που αποφέρει η επένδυση αυτή. </a:t>
            </a:r>
            <a:endParaRPr lang="el-GR" sz="1800" dirty="0" smtClean="0"/>
          </a:p>
          <a:p>
            <a:pPr algn="just"/>
            <a:endParaRPr lang="el-GR" sz="1800" dirty="0"/>
          </a:p>
          <a:p>
            <a:pPr marL="109728" indent="0" algn="ctr">
              <a:buNone/>
            </a:pPr>
            <a:r>
              <a:rPr lang="en-US" sz="1800" dirty="0"/>
              <a:t>NPV</a:t>
            </a:r>
            <a:r>
              <a:rPr lang="el-GR" sz="1800" dirty="0"/>
              <a:t>=</a:t>
            </a:r>
            <a:r>
              <a:rPr lang="en-US" sz="1800" dirty="0"/>
              <a:t>PA</a:t>
            </a:r>
            <a:r>
              <a:rPr lang="el-GR" sz="1800" dirty="0"/>
              <a:t>-</a:t>
            </a:r>
            <a:r>
              <a:rPr lang="en-US" sz="1800" dirty="0"/>
              <a:t>C</a:t>
            </a:r>
            <a:r>
              <a:rPr lang="el-GR" sz="1800" baseline="-25000" dirty="0"/>
              <a:t>0</a:t>
            </a:r>
            <a:endParaRPr lang="el-GR" sz="1800" dirty="0"/>
          </a:p>
          <a:p>
            <a:pPr algn="just"/>
            <a:endParaRPr lang="en-US" sz="2300" dirty="0" smtClean="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a:effectLst/>
              </a:rPr>
              <a:t>Ανάλυση της Παρούσας Αξίας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169</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57172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571472" y="274638"/>
            <a:ext cx="8072494" cy="1143000"/>
          </a:xfrm>
        </p:spPr>
        <p:txBody>
          <a:bodyPr>
            <a:normAutofit/>
          </a:bodyPr>
          <a:lstStyle/>
          <a:p>
            <a:pPr algn="just"/>
            <a:r>
              <a:rPr lang="el-GR" sz="2800" dirty="0" err="1" smtClean="0"/>
              <a:t>Διαγ</a:t>
            </a:r>
            <a:r>
              <a:rPr lang="el-GR" sz="2800" dirty="0" smtClean="0"/>
              <a:t>. 1.2 Ισορροπία ζήτησης και προσφοράς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17</a:t>
            </a:fld>
            <a:endParaRPr lang="el-GR"/>
          </a:p>
        </p:txBody>
      </p:sp>
      <p:pic>
        <p:nvPicPr>
          <p:cNvPr id="7" name="6 - Θέση περιεχομένου" descr="ep.png"/>
          <p:cNvPicPr>
            <a:picLocks noGrp="1" noChangeAspect="1"/>
          </p:cNvPicPr>
          <p:nvPr>
            <p:ph idx="1"/>
          </p:nvPr>
        </p:nvPicPr>
        <p:blipFill>
          <a:blip r:embed="rId2" cstate="print"/>
          <a:stretch>
            <a:fillRect/>
          </a:stretch>
        </p:blipFill>
        <p:spPr>
          <a:xfrm>
            <a:off x="1643042" y="1857364"/>
            <a:ext cx="5572164" cy="3357585"/>
          </a:xfrm>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67544" y="1196752"/>
            <a:ext cx="8280920" cy="5044016"/>
          </a:xfrm>
        </p:spPr>
        <p:txBody>
          <a:bodyPr>
            <a:normAutofit/>
          </a:bodyPr>
          <a:lstStyle/>
          <a:p>
            <a:pPr algn="just"/>
            <a:r>
              <a:rPr lang="el-GR" sz="1800" dirty="0" smtClean="0"/>
              <a:t>Έστω φυσικό πρόσωπο-ασφαλιζόμενος στην ΕΥΡΩΠΑΙΚΉ ΠΙΣΤΗ, γέννησης 1.1.78, ηλικίας 46 ετών, φύλλο-άνδρας, επάγγελμα-καθηγητής. Στοιχεία βασικής ασφάλισης, πρόγραμμα συνταξιοδοτικό, ομόλογο ισόβιας μηνιαίας σύναψης με 15 έτη εγγύησης. Διάρκεια έως τη συνταξιοδότηση: 19 έτη, μηνιαία σύνταξη 100 ευρώ, τράπεζα ασφάλιστρο 17.482,36 ευρώ</a:t>
            </a:r>
          </a:p>
          <a:p>
            <a:pPr algn="just"/>
            <a:endParaRPr lang="el-GR" sz="1800" dirty="0" smtClean="0"/>
          </a:p>
          <a:p>
            <a:pPr algn="just"/>
            <a:r>
              <a:rPr lang="el-GR" sz="1800" dirty="0" smtClean="0"/>
              <a:t>Ο πελάτης καταβάλει σήμερα 17.482,36 ευρώ και από τον Πίνακα Εξαγοράς φαίνεται τί ποσό μπορεί να αντλήσει αν θελήσει να εξαγοράσει αυτό το συμβόλαιο. </a:t>
            </a:r>
          </a:p>
          <a:p>
            <a:pPr algn="just">
              <a:buNone/>
            </a:pPr>
            <a:endParaRPr lang="el-GR" sz="1800" dirty="0" smtClean="0"/>
          </a:p>
          <a:p>
            <a:pPr algn="just"/>
            <a:r>
              <a:rPr lang="el-GR" sz="1800" dirty="0" smtClean="0"/>
              <a:t>Ποιο είναι το πραγματικό επιτόκιο απόδοσης για το πελάτη, για κάθε διάρκεια του συμβολαίου;</a:t>
            </a:r>
          </a:p>
          <a:p>
            <a:pPr algn="just"/>
            <a:endParaRPr lang="el-GR" sz="2400" dirty="0" smtClean="0"/>
          </a:p>
        </p:txBody>
      </p:sp>
      <p:sp>
        <p:nvSpPr>
          <p:cNvPr id="3" name="2 - Τίτλος"/>
          <p:cNvSpPr>
            <a:spLocks noGrp="1"/>
          </p:cNvSpPr>
          <p:nvPr>
            <p:ph type="title"/>
          </p:nvPr>
        </p:nvSpPr>
        <p:spPr>
          <a:xfrm>
            <a:off x="467544" y="274638"/>
            <a:ext cx="8064896" cy="634082"/>
          </a:xfrm>
        </p:spPr>
        <p:txBody>
          <a:bodyPr>
            <a:normAutofit fontScale="90000"/>
          </a:bodyPr>
          <a:lstStyle/>
          <a:p>
            <a:r>
              <a:rPr lang="el-GR" dirty="0" smtClean="0"/>
              <a:t/>
            </a:r>
            <a:br>
              <a:rPr lang="el-GR" dirty="0" smtClean="0"/>
            </a:br>
            <a:r>
              <a:rPr lang="el-GR" sz="3100" dirty="0" smtClean="0"/>
              <a:t>6. Ανάλυση Περίπτωσης</a:t>
            </a:r>
            <a:r>
              <a:rPr lang="el-GR" dirty="0" smtClean="0"/>
              <a:t/>
            </a:r>
            <a:br>
              <a:rPr lang="el-GR" dirty="0" smtClean="0"/>
            </a:br>
            <a:endParaRPr lang="el-GR"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170</a:t>
            </a:fld>
            <a:endParaRPr lang="el-GR"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ΕΠ.png"/>
          <p:cNvPicPr>
            <a:picLocks noGrp="1" noChangeAspect="1"/>
          </p:cNvPicPr>
          <p:nvPr>
            <p:ph idx="1"/>
          </p:nvPr>
        </p:nvPicPr>
        <p:blipFill>
          <a:blip r:embed="rId2" cstate="print"/>
          <a:stretch>
            <a:fillRect/>
          </a:stretch>
        </p:blipFill>
        <p:spPr>
          <a:xfrm>
            <a:off x="1979712" y="908720"/>
            <a:ext cx="5256584" cy="5256584"/>
          </a:xfrm>
        </p:spPr>
      </p:pic>
      <p:sp>
        <p:nvSpPr>
          <p:cNvPr id="3" name="2 - Τίτλος"/>
          <p:cNvSpPr>
            <a:spLocks noGrp="1"/>
          </p:cNvSpPr>
          <p:nvPr>
            <p:ph type="title"/>
          </p:nvPr>
        </p:nvSpPr>
        <p:spPr>
          <a:xfrm>
            <a:off x="395536" y="332656"/>
            <a:ext cx="8136904" cy="792088"/>
          </a:xfrm>
        </p:spPr>
        <p:txBody>
          <a:bodyPr>
            <a:normAutofit/>
          </a:bodyPr>
          <a:lstStyle/>
          <a:p>
            <a:pPr algn="just"/>
            <a:r>
              <a:rPr lang="el-GR" sz="2800" dirty="0" smtClean="0"/>
              <a:t>6. Ανάλυση Περίπτωσης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171</a:t>
            </a:fld>
            <a:endParaRPr lang="el-GR"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95536" y="1196752"/>
            <a:ext cx="8352928" cy="5044016"/>
          </a:xfrm>
        </p:spPr>
        <p:txBody>
          <a:bodyPr>
            <a:normAutofit/>
          </a:bodyPr>
          <a:lstStyle/>
          <a:p>
            <a:r>
              <a:rPr lang="el-GR" sz="1800" dirty="0" smtClean="0"/>
              <a:t>Εδώ έχουμε την εφαρμογή της τελικής και ης παρούσας αξίας που αναφέρουμε πιο πάνω. Έτσι,</a:t>
            </a:r>
          </a:p>
          <a:p>
            <a:endParaRPr lang="el-GR" sz="1800" dirty="0" smtClean="0"/>
          </a:p>
          <a:p>
            <a:pPr>
              <a:buNone/>
            </a:pPr>
            <a:r>
              <a:rPr lang="el-GR" sz="1800" dirty="0" smtClean="0"/>
              <a:t>	Παρούσα αξία: 17.482,36 ευρώ</a:t>
            </a:r>
          </a:p>
          <a:p>
            <a:pPr>
              <a:buNone/>
            </a:pPr>
            <a:endParaRPr lang="el-GR" sz="1800" dirty="0" smtClean="0"/>
          </a:p>
          <a:p>
            <a:pPr>
              <a:buNone/>
            </a:pPr>
            <a:r>
              <a:rPr lang="el-GR" sz="1800" dirty="0" smtClean="0"/>
              <a:t>	Τελική αξία: 1ο έτος 14.415,70</a:t>
            </a:r>
          </a:p>
          <a:p>
            <a:pPr>
              <a:buNone/>
            </a:pPr>
            <a:endParaRPr lang="el-GR" sz="1800" dirty="0" smtClean="0"/>
          </a:p>
          <a:p>
            <a:pPr>
              <a:buNone/>
            </a:pPr>
            <a:r>
              <a:rPr lang="el-GR" sz="1800" dirty="0" smtClean="0"/>
              <a:t>	άρα: 17.482,36 (1+</a:t>
            </a:r>
            <a:r>
              <a:rPr lang="en-US" sz="1800" dirty="0" smtClean="0"/>
              <a:t>r</a:t>
            </a:r>
            <a:r>
              <a:rPr lang="el-GR" sz="1800" dirty="0" smtClean="0"/>
              <a:t>)=14.415</a:t>
            </a:r>
          </a:p>
          <a:p>
            <a:pPr>
              <a:buNone/>
            </a:pPr>
            <a:endParaRPr lang="el-GR" sz="1800" dirty="0" smtClean="0"/>
          </a:p>
          <a:p>
            <a:pPr>
              <a:buNone/>
            </a:pPr>
            <a:r>
              <a:rPr lang="el-GR" sz="1800" dirty="0" smtClean="0"/>
              <a:t>	και </a:t>
            </a:r>
          </a:p>
          <a:p>
            <a:pPr>
              <a:buNone/>
            </a:pPr>
            <a:endParaRPr lang="el-GR" sz="1800" dirty="0" smtClean="0"/>
          </a:p>
          <a:p>
            <a:pPr>
              <a:buNone/>
            </a:pPr>
            <a:r>
              <a:rPr lang="el-GR" sz="1800" dirty="0" smtClean="0"/>
              <a:t>	</a:t>
            </a:r>
            <a:r>
              <a:rPr lang="en-US" sz="1800" dirty="0" smtClean="0"/>
              <a:t>r</a:t>
            </a:r>
            <a:r>
              <a:rPr lang="el-GR" sz="1800" dirty="0" smtClean="0"/>
              <a:t>= -17,94%</a:t>
            </a:r>
          </a:p>
          <a:p>
            <a:pPr algn="just"/>
            <a:endParaRPr lang="el-GR" sz="2400" dirty="0" smtClean="0"/>
          </a:p>
        </p:txBody>
      </p:sp>
      <p:sp>
        <p:nvSpPr>
          <p:cNvPr id="3" name="2 - Τίτλος"/>
          <p:cNvSpPr>
            <a:spLocks noGrp="1"/>
          </p:cNvSpPr>
          <p:nvPr>
            <p:ph type="title"/>
          </p:nvPr>
        </p:nvSpPr>
        <p:spPr>
          <a:xfrm>
            <a:off x="611560" y="274638"/>
            <a:ext cx="8208912" cy="850106"/>
          </a:xfrm>
        </p:spPr>
        <p:txBody>
          <a:bodyPr>
            <a:normAutofit/>
          </a:bodyPr>
          <a:lstStyle/>
          <a:p>
            <a:pPr algn="just"/>
            <a:r>
              <a:rPr lang="el-GR" sz="2800" dirty="0" smtClean="0"/>
              <a:t>6. Ανάλυση Περίπτωσης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172</a:t>
            </a:fld>
            <a:endParaRPr lang="el-GR" dirty="0"/>
          </a:p>
        </p:txBody>
      </p:sp>
      <p:pic>
        <p:nvPicPr>
          <p:cNvPr id="5" name="4 - Εικόνα" descr="ΕΠ.png"/>
          <p:cNvPicPr>
            <a:picLocks noChangeAspect="1"/>
          </p:cNvPicPr>
          <p:nvPr/>
        </p:nvPicPr>
        <p:blipFill>
          <a:blip r:embed="rId2" cstate="print"/>
          <a:stretch>
            <a:fillRect/>
          </a:stretch>
        </p:blipFill>
        <p:spPr>
          <a:xfrm>
            <a:off x="1403648" y="3933056"/>
            <a:ext cx="2808312" cy="720080"/>
          </a:xfrm>
          <a:prstGeom prst="rect">
            <a:avLst/>
          </a:prstGeom>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ΕΠ.png"/>
          <p:cNvPicPr>
            <a:picLocks noGrp="1" noChangeAspect="1"/>
          </p:cNvPicPr>
          <p:nvPr>
            <p:ph idx="1"/>
          </p:nvPr>
        </p:nvPicPr>
        <p:blipFill>
          <a:blip r:embed="rId2" cstate="print"/>
          <a:stretch>
            <a:fillRect/>
          </a:stretch>
        </p:blipFill>
        <p:spPr>
          <a:xfrm>
            <a:off x="899592" y="1484784"/>
            <a:ext cx="7056784" cy="2304256"/>
          </a:xfrm>
        </p:spPr>
      </p:pic>
      <p:sp>
        <p:nvSpPr>
          <p:cNvPr id="3" name="2 - Τίτλος"/>
          <p:cNvSpPr>
            <a:spLocks noGrp="1"/>
          </p:cNvSpPr>
          <p:nvPr>
            <p:ph type="title"/>
          </p:nvPr>
        </p:nvSpPr>
        <p:spPr>
          <a:xfrm>
            <a:off x="683568" y="274638"/>
            <a:ext cx="7920880" cy="1143000"/>
          </a:xfrm>
        </p:spPr>
        <p:txBody>
          <a:bodyPr>
            <a:normAutofit/>
          </a:bodyPr>
          <a:lstStyle/>
          <a:p>
            <a:pPr algn="just"/>
            <a:r>
              <a:rPr lang="el-GR" sz="2800" dirty="0" smtClean="0"/>
              <a:t>6. Ανάλυση Περίπτωσης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173</a:t>
            </a:fld>
            <a:endParaRPr lang="el-GR" dirty="0"/>
          </a:p>
        </p:txBody>
      </p:sp>
      <p:pic>
        <p:nvPicPr>
          <p:cNvPr id="7" name="6 - Εικόνα" descr="ΕΠ.png"/>
          <p:cNvPicPr>
            <a:picLocks noChangeAspect="1"/>
          </p:cNvPicPr>
          <p:nvPr/>
        </p:nvPicPr>
        <p:blipFill>
          <a:blip r:embed="rId3" cstate="print"/>
          <a:stretch>
            <a:fillRect/>
          </a:stretch>
        </p:blipFill>
        <p:spPr>
          <a:xfrm>
            <a:off x="899592" y="3573016"/>
            <a:ext cx="7272808" cy="2088232"/>
          </a:xfrm>
          <a:prstGeom prst="rect">
            <a:avLst/>
          </a:prstGeom>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ΕΠ.png"/>
          <p:cNvPicPr>
            <a:picLocks noGrp="1" noChangeAspect="1"/>
          </p:cNvPicPr>
          <p:nvPr>
            <p:ph idx="1"/>
          </p:nvPr>
        </p:nvPicPr>
        <p:blipFill>
          <a:blip r:embed="rId2" cstate="print"/>
          <a:stretch>
            <a:fillRect/>
          </a:stretch>
        </p:blipFill>
        <p:spPr>
          <a:xfrm>
            <a:off x="971600" y="1988840"/>
            <a:ext cx="7344816" cy="3456384"/>
          </a:xfrm>
        </p:spPr>
      </p:pic>
      <p:sp>
        <p:nvSpPr>
          <p:cNvPr id="3" name="2 - Τίτλος"/>
          <p:cNvSpPr>
            <a:spLocks noGrp="1"/>
          </p:cNvSpPr>
          <p:nvPr>
            <p:ph type="title"/>
          </p:nvPr>
        </p:nvSpPr>
        <p:spPr>
          <a:xfrm>
            <a:off x="539552" y="274638"/>
            <a:ext cx="8280920" cy="1143000"/>
          </a:xfrm>
        </p:spPr>
        <p:txBody>
          <a:bodyPr>
            <a:normAutofit/>
          </a:bodyPr>
          <a:lstStyle/>
          <a:p>
            <a:pPr algn="just"/>
            <a:r>
              <a:rPr lang="el-GR" sz="2800" dirty="0" smtClean="0"/>
              <a:t>6. Ανάλυση Περίπτωσης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174</a:t>
            </a:fld>
            <a:endParaRPr lang="el-GR"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Θέση περιεχομένου" descr="ΕΠ.png"/>
          <p:cNvPicPr>
            <a:picLocks noGrp="1" noChangeAspect="1"/>
          </p:cNvPicPr>
          <p:nvPr>
            <p:ph idx="1"/>
          </p:nvPr>
        </p:nvPicPr>
        <p:blipFill>
          <a:blip r:embed="rId2" cstate="print"/>
          <a:stretch>
            <a:fillRect/>
          </a:stretch>
        </p:blipFill>
        <p:spPr>
          <a:xfrm>
            <a:off x="827584" y="1916832"/>
            <a:ext cx="6984776" cy="3384376"/>
          </a:xfrm>
        </p:spPr>
      </p:pic>
      <p:sp>
        <p:nvSpPr>
          <p:cNvPr id="3" name="2 - Τίτλος"/>
          <p:cNvSpPr>
            <a:spLocks noGrp="1"/>
          </p:cNvSpPr>
          <p:nvPr>
            <p:ph type="title"/>
          </p:nvPr>
        </p:nvSpPr>
        <p:spPr>
          <a:xfrm>
            <a:off x="395536" y="274638"/>
            <a:ext cx="8424936" cy="1143000"/>
          </a:xfrm>
        </p:spPr>
        <p:txBody>
          <a:bodyPr>
            <a:normAutofit/>
          </a:bodyPr>
          <a:lstStyle/>
          <a:p>
            <a:pPr algn="just"/>
            <a:r>
              <a:rPr lang="el-GR" sz="2800" dirty="0" smtClean="0"/>
              <a:t>6. Ανάλυση Περίπτωσης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175</a:t>
            </a:fld>
            <a:endParaRPr lang="el-GR"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95536" y="1196752"/>
            <a:ext cx="8352928" cy="5328592"/>
          </a:xfrm>
        </p:spPr>
        <p:txBody>
          <a:bodyPr>
            <a:normAutofit/>
          </a:bodyPr>
          <a:lstStyle/>
          <a:p>
            <a:pPr algn="just"/>
            <a:r>
              <a:rPr lang="el-GR" sz="1800" dirty="0" smtClean="0"/>
              <a:t>Συνεχίζοντας έως το 19 έτος, προκύπτει το επιτόκιο ετήσιας απόδοσης ανά χρονική περίοδο. Έτσι σχηματίζεται ο παρακάτω πίνακας:</a:t>
            </a:r>
          </a:p>
          <a:p>
            <a:pPr algn="just"/>
            <a:endParaRPr lang="el-GR" sz="2100" dirty="0" smtClean="0"/>
          </a:p>
        </p:txBody>
      </p:sp>
      <p:sp>
        <p:nvSpPr>
          <p:cNvPr id="3" name="2 - Τίτλος"/>
          <p:cNvSpPr>
            <a:spLocks noGrp="1"/>
          </p:cNvSpPr>
          <p:nvPr>
            <p:ph type="title"/>
          </p:nvPr>
        </p:nvSpPr>
        <p:spPr>
          <a:xfrm>
            <a:off x="539552" y="274638"/>
            <a:ext cx="8208912" cy="1143000"/>
          </a:xfrm>
        </p:spPr>
        <p:txBody>
          <a:bodyPr>
            <a:normAutofit/>
          </a:bodyPr>
          <a:lstStyle/>
          <a:p>
            <a:r>
              <a:rPr lang="el-GR" sz="2800" dirty="0" smtClean="0"/>
              <a:t>6. Ανάλυση Περίπτωσης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176</a:t>
            </a:fld>
            <a:endParaRPr lang="el-GR" dirty="0"/>
          </a:p>
        </p:txBody>
      </p:sp>
      <p:pic>
        <p:nvPicPr>
          <p:cNvPr id="8" name="7 - Εικόνα" descr="ΕΠ.png"/>
          <p:cNvPicPr>
            <a:picLocks noChangeAspect="1"/>
          </p:cNvPicPr>
          <p:nvPr/>
        </p:nvPicPr>
        <p:blipFill>
          <a:blip r:embed="rId2" cstate="print"/>
          <a:stretch>
            <a:fillRect/>
          </a:stretch>
        </p:blipFill>
        <p:spPr>
          <a:xfrm>
            <a:off x="3635896" y="1772816"/>
            <a:ext cx="3024336" cy="4752528"/>
          </a:xfrm>
          <a:prstGeom prst="rect">
            <a:avLst/>
          </a:prstGeom>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621954"/>
            <a:ext cx="8229600" cy="4968552"/>
          </a:xfrm>
        </p:spPr>
        <p:txBody>
          <a:bodyPr>
            <a:normAutofit/>
          </a:bodyPr>
          <a:lstStyle/>
          <a:p>
            <a:pPr algn="just"/>
            <a:r>
              <a:rPr lang="el-GR" sz="1800" dirty="0"/>
              <a:t>Ο ορισμός της επιχείρησης που χρησιμοποιείται είναι σχετικά απλός: Η επιχείρηση είναι </a:t>
            </a:r>
            <a:r>
              <a:rPr lang="el-GR" sz="1800" b="1" dirty="0"/>
              <a:t>ένας αυτόνομος οργανισμός ο οποίος δαπανά πόρους για την παραγωγή προϊόντων και ο οποίος αποζημιώνεται για τις δαπάνες του από την πώληση των προϊόντων που παρήγαγε</a:t>
            </a:r>
            <a:r>
              <a:rPr lang="el-GR" sz="1800" dirty="0" smtClean="0"/>
              <a:t>.</a:t>
            </a:r>
          </a:p>
          <a:p>
            <a:pPr algn="just"/>
            <a:endParaRPr lang="el-GR" sz="1800" dirty="0" smtClean="0"/>
          </a:p>
          <a:p>
            <a:pPr algn="just"/>
            <a:r>
              <a:rPr lang="el-GR" sz="1800" dirty="0" smtClean="0"/>
              <a:t>Ένα </a:t>
            </a:r>
            <a:r>
              <a:rPr lang="el-GR" sz="1800" dirty="0"/>
              <a:t>πρώτο βασικό στοιχείο που πρέπει να προσεχθεί στον ορισμό αυτό είναι ότι η </a:t>
            </a:r>
            <a:r>
              <a:rPr lang="el-GR" sz="1800" b="1" dirty="0"/>
              <a:t>αυτονομία της επιχείρησης</a:t>
            </a:r>
            <a:r>
              <a:rPr lang="el-GR" sz="1800" dirty="0"/>
              <a:t> αποτελεί σημαντικό γνώρισμά της. </a:t>
            </a:r>
            <a:endParaRPr lang="en-US" sz="1800" dirty="0" smtClean="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smtClean="0">
                <a:effectLst/>
              </a:rPr>
              <a:t>Ορισμός της Επιχείρησης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341526044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r>
              <a:rPr lang="el-GR" sz="1900" dirty="0" smtClean="0"/>
              <a:t>Αυτή </a:t>
            </a:r>
            <a:r>
              <a:rPr lang="el-GR" sz="1900" dirty="0"/>
              <a:t>η αυτονομία </a:t>
            </a:r>
            <a:r>
              <a:rPr lang="el-GR" sz="1900" dirty="0" err="1"/>
              <a:t>στοιχειοθετείται</a:t>
            </a:r>
            <a:r>
              <a:rPr lang="el-GR" sz="1900" dirty="0"/>
              <a:t> σε </a:t>
            </a:r>
            <a:r>
              <a:rPr lang="el-GR" sz="1900" b="1" dirty="0"/>
              <a:t>τρία διαφορετικά επίπεδα</a:t>
            </a:r>
            <a:r>
              <a:rPr lang="el-GR" sz="1900" dirty="0"/>
              <a:t>. Σε ένα πρώτο επίπεδο, αυτονομία σημαίνει ότι η επιχείρηση αποφασίζει μόνη της, με βάση, δηλαδή, τις εσωτερικές της διαδικασίες. </a:t>
            </a:r>
            <a:endParaRPr lang="el-GR" sz="1900" dirty="0" smtClean="0"/>
          </a:p>
          <a:p>
            <a:pPr algn="just"/>
            <a:endParaRPr lang="el-GR" sz="1900" dirty="0" smtClean="0"/>
          </a:p>
          <a:p>
            <a:pPr algn="just"/>
            <a:r>
              <a:rPr lang="el-GR" sz="1900" dirty="0"/>
              <a:t>Ποια προϊόντα θα παράγει, ποιες τεχνικές παραγωγής θα χρησιμοποιήσει, ποια κλίμακα παραγωγής θα υιοθετήσει και ποιες μεθόδους θα ακολουθήσει για τη διάθεση των προϊόντων της στην αγορά. </a:t>
            </a:r>
            <a:endParaRPr lang="el-GR" sz="1900" dirty="0" smtClean="0"/>
          </a:p>
          <a:p>
            <a:pPr algn="just"/>
            <a:endParaRPr lang="el-GR" sz="1900" dirty="0" smtClean="0"/>
          </a:p>
          <a:p>
            <a:pPr algn="just"/>
            <a:r>
              <a:rPr lang="el-GR" sz="1900" dirty="0" smtClean="0"/>
              <a:t>Σε </a:t>
            </a:r>
            <a:r>
              <a:rPr lang="el-GR" sz="1900" dirty="0"/>
              <a:t>αυτό το επίπεδο, η αυτονομία της επιχείρησης εκδηλώνεται </a:t>
            </a:r>
            <a:r>
              <a:rPr lang="el-GR" sz="1900" b="1" dirty="0"/>
              <a:t>στον τρόπο με τον οποίο παίρνει λειτουργικές αποφάσεις</a:t>
            </a:r>
            <a:r>
              <a:rPr lang="el-GR" sz="1900" dirty="0"/>
              <a:t>. </a:t>
            </a:r>
            <a:endParaRPr lang="el-GR" sz="1900" dirty="0" smtClean="0"/>
          </a:p>
          <a:p>
            <a:pPr algn="just"/>
            <a:endParaRPr lang="el-GR" dirty="0"/>
          </a:p>
          <a:p>
            <a:pPr algn="just"/>
            <a:endParaRPr lang="en-US" sz="2300" dirty="0" smtClean="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smtClean="0">
                <a:effectLst/>
              </a:rPr>
              <a:t>Ορισμός της Επιχείρησης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178</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160885296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r>
              <a:rPr lang="el-GR" sz="1800" dirty="0"/>
              <a:t>Σε ένα δεύτερο επίπεδο, η αυτονομία της επιχείρησης σημαίνει ότι τα κέρδη που προέρχονται από την επιχειρηματική δραστηριότητα βρίσκονται στη διάθεση των ιδιοκτητών της. </a:t>
            </a:r>
            <a:endParaRPr lang="el-GR" sz="1800" dirty="0" smtClean="0"/>
          </a:p>
          <a:p>
            <a:pPr algn="just"/>
            <a:endParaRPr lang="el-GR" sz="1800" dirty="0" smtClean="0"/>
          </a:p>
          <a:p>
            <a:pPr algn="just"/>
            <a:r>
              <a:rPr lang="el-GR" sz="1800" dirty="0" smtClean="0"/>
              <a:t>Αυτοί </a:t>
            </a:r>
            <a:r>
              <a:rPr lang="el-GR" sz="1800" dirty="0"/>
              <a:t>μπορούν να επιλέξουν την επανεπένδυση των κερδών στην επιχείρηση ή την αφαίρεσή τους από την επιχείρηση. Σε αυτό το επίπεδο, η αυτονομία της επιχείρησης εκδηλώνεται στον τρόπο με τον οποίο η επιχείρηση παίρνει επενδυτικές αποφάσεις. </a:t>
            </a:r>
            <a:endParaRPr lang="el-GR" sz="1800" dirty="0" smtClean="0"/>
          </a:p>
          <a:p>
            <a:pPr algn="just"/>
            <a:endParaRPr lang="en-US" sz="2300" dirty="0" smtClean="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smtClean="0">
                <a:effectLst/>
              </a:rPr>
              <a:t>Ορισμός της Επιχείρησης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179</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2112599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196752"/>
            <a:ext cx="8286808" cy="5044016"/>
          </a:xfrm>
        </p:spPr>
        <p:txBody>
          <a:bodyPr>
            <a:normAutofit/>
          </a:bodyPr>
          <a:lstStyle/>
          <a:p>
            <a:pPr algn="just"/>
            <a:r>
              <a:rPr lang="el-GR" sz="1800" dirty="0" smtClean="0"/>
              <a:t>Η τιμή ισορροπίας, δηλαδή η μόνη τιμή που μπορεί να διατηρηθεί, επιτυγχάνεται στο σημείο της τομής των δυο καμπυλών, </a:t>
            </a:r>
            <a:r>
              <a:rPr lang="el-GR" sz="1800" dirty="0" err="1" smtClean="0"/>
              <a:t>Διαγ</a:t>
            </a:r>
            <a:r>
              <a:rPr lang="el-GR" sz="1800" dirty="0" smtClean="0"/>
              <a:t>. 1.2, όπου αντανακλά μια τιμή στην οποία η επιθυμητή ζητούμενη και η επιθυμητή προσφερόμενη ποσότητα, είναι ίσες. </a:t>
            </a:r>
            <a:endParaRPr lang="en-US" sz="1800" dirty="0" smtClean="0"/>
          </a:p>
          <a:p>
            <a:pPr algn="just"/>
            <a:endParaRPr lang="el-GR" sz="1800" dirty="0" smtClean="0"/>
          </a:p>
          <a:p>
            <a:pPr algn="just"/>
            <a:r>
              <a:rPr lang="el-GR" sz="1800" dirty="0" smtClean="0"/>
              <a:t>Πέραν των εργαζομένων και των άλλων παραγωγικών πόρων, ουσιαστικός, στο παραγωγικό-εισοδηματικό κύκλωμα, είναι ο ρόλος των επιχειρήσεων. </a:t>
            </a:r>
            <a:endParaRPr lang="en-US" sz="1800" dirty="0" smtClean="0"/>
          </a:p>
          <a:p>
            <a:pPr algn="just"/>
            <a:endParaRPr lang="el-GR" sz="1800" dirty="0" smtClean="0"/>
          </a:p>
          <a:p>
            <a:pPr algn="just"/>
            <a:r>
              <a:rPr lang="el-GR" sz="1800" dirty="0" smtClean="0"/>
              <a:t>Η επιχείρηση παράγει και προσφέρει τα προϊόντα, απασχολώντας τους παραγωγικούς συντελεστές και αμείβοντάς τους, οι οποίοι επίσης  μέσω  της </a:t>
            </a:r>
            <a:r>
              <a:rPr lang="el-GR" sz="1800" dirty="0" err="1" smtClean="0"/>
              <a:t>εκδηλούμενης</a:t>
            </a:r>
            <a:r>
              <a:rPr lang="el-GR" sz="1800" dirty="0" smtClean="0"/>
              <a:t> ζήτησής τους πληρώνουν τις επιχειρήσεις για τα προϊόντα που αποκτούν από αυτές.</a:t>
            </a:r>
          </a:p>
        </p:txBody>
      </p:sp>
      <p:sp>
        <p:nvSpPr>
          <p:cNvPr id="3" name="2 - Τίτλος"/>
          <p:cNvSpPr>
            <a:spLocks noGrp="1"/>
          </p:cNvSpPr>
          <p:nvPr>
            <p:ph type="title"/>
          </p:nvPr>
        </p:nvSpPr>
        <p:spPr>
          <a:xfrm>
            <a:off x="571472" y="274638"/>
            <a:ext cx="8215370" cy="1143000"/>
          </a:xfrm>
        </p:spPr>
        <p:txBody>
          <a:bodyPr>
            <a:normAutofit/>
          </a:bodyPr>
          <a:lstStyle/>
          <a:p>
            <a:pPr algn="just"/>
            <a:r>
              <a:rPr lang="en-GB" sz="2800" dirty="0" smtClean="0"/>
              <a:t>Η </a:t>
            </a:r>
            <a:r>
              <a:rPr lang="en-GB" sz="2800" dirty="0" err="1" smtClean="0"/>
              <a:t>οικονομική</a:t>
            </a:r>
            <a:r>
              <a:rPr lang="en-GB" sz="2800" dirty="0" smtClean="0"/>
              <a:t> </a:t>
            </a:r>
            <a:r>
              <a:rPr lang="en-GB" sz="2800" dirty="0" err="1" smtClean="0"/>
              <a:t>επιστήμη</a:t>
            </a:r>
            <a:r>
              <a:rPr lang="en-GB" sz="2800" dirty="0" smtClean="0"/>
              <a:t>, </a:t>
            </a:r>
            <a:r>
              <a:rPr lang="en-GB" sz="2800" dirty="0" err="1" smtClean="0"/>
              <a:t>πόροι</a:t>
            </a:r>
            <a:r>
              <a:rPr lang="en-GB" sz="2800" dirty="0" smtClean="0"/>
              <a:t> </a:t>
            </a:r>
            <a:r>
              <a:rPr lang="en-GB" sz="2800" dirty="0" err="1" smtClean="0"/>
              <a:t>και</a:t>
            </a:r>
            <a:r>
              <a:rPr lang="en-GB" sz="2800" dirty="0" smtClean="0"/>
              <a:t> </a:t>
            </a:r>
            <a:r>
              <a:rPr lang="en-GB" sz="2800" dirty="0" err="1" smtClean="0"/>
              <a:t>αγαθά</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18</a:t>
            </a:fld>
            <a:endParaRPr lang="el-G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r>
              <a:rPr lang="el-GR" sz="1800" dirty="0" smtClean="0"/>
              <a:t>Πρέπει να τονισθεί στο σημείο αυτό ότι οι επενδυτικές αποφάσεις αποτελούν στρατηγικό εργαλείο για τον προσδιορισμό του ρυθμού και των μεθόδων που η επιχείρηση μεγεθύνεται. </a:t>
            </a:r>
          </a:p>
          <a:p>
            <a:pPr marL="109728" indent="0" algn="just">
              <a:buNone/>
            </a:pPr>
            <a:endParaRPr lang="el-GR" sz="1800" dirty="0" smtClean="0"/>
          </a:p>
          <a:p>
            <a:pPr algn="just"/>
            <a:r>
              <a:rPr lang="el-GR" sz="1800" dirty="0" smtClean="0"/>
              <a:t>Σε ένα τρίτο επίπεδο, το οποίο δίνει και τη βαθύτερη προσέγγιση στην κατανόηση της φύσης της επιχείρησης, αυτονομία της επιχείρησης σημαίνει ότι η επιχείρηση </a:t>
            </a:r>
            <a:r>
              <a:rPr lang="el-GR" sz="1800" b="1" dirty="0" smtClean="0"/>
              <a:t>δεν ταυτίζεται με τα πρόσωπα των ιδιοκτητών της, όσον αφορά τις οικονομικές δυνατότητες και τις ευθύνες της</a:t>
            </a:r>
            <a:r>
              <a:rPr lang="el-GR" sz="1800" dirty="0" smtClean="0"/>
              <a:t>. Αυτή η μη ταύτιση γίνεται εμφανής αν ληφθούν υπόψη δύο παρατηρήσεις. </a:t>
            </a:r>
          </a:p>
          <a:p>
            <a:pPr algn="just"/>
            <a:endParaRPr lang="en-US" sz="2300" dirty="0" smtClean="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smtClean="0">
                <a:effectLst/>
              </a:rPr>
              <a:t>Ορισμός της Επιχείρησης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180</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394930634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340768"/>
            <a:ext cx="8229600" cy="4968552"/>
          </a:xfrm>
        </p:spPr>
        <p:txBody>
          <a:bodyPr>
            <a:normAutofit/>
          </a:bodyPr>
          <a:lstStyle/>
          <a:p>
            <a:pPr algn="just"/>
            <a:endParaRPr lang="el-GR" sz="1800" dirty="0" smtClean="0"/>
          </a:p>
          <a:p>
            <a:pPr algn="just"/>
            <a:r>
              <a:rPr lang="el-GR" sz="1800" dirty="0" smtClean="0"/>
              <a:t>Πρώτον</a:t>
            </a:r>
            <a:r>
              <a:rPr lang="el-GR" sz="1800" dirty="0"/>
              <a:t>, λοιπόν, παρατηρείται ότι η ίδια η επιχείρηση παίρνει το χαρακτήρα εμπορεύματος το οποίο μπορεί να γίνει αντικείμενο αγοραπωλησίας σε κάποια τιμή. </a:t>
            </a:r>
            <a:r>
              <a:rPr lang="el-GR" sz="1800" dirty="0" smtClean="0"/>
              <a:t>Οι </a:t>
            </a:r>
            <a:r>
              <a:rPr lang="el-GR" sz="1800" dirty="0"/>
              <a:t>αγοραπωλησίες επιχειρήσεων συνιστούν βέβαια μεταβολή στα πρόσωπα των ιδιοκτητών τους. Εφόσον όμως μπορούν να αλλάξουν οι ιδιοκτήτες αλλά να διατηρηθεί η επιχείρηση, αυτό σημαίνει ότι η επιχείρηση δεν είναι οριστικά ταυτισμένη με τα πρόσωπα των ιδιοκτητών της. </a:t>
            </a:r>
            <a:endParaRPr lang="el-GR" sz="1800" dirty="0" smtClean="0"/>
          </a:p>
          <a:p>
            <a:pPr algn="just"/>
            <a:endParaRPr lang="el-GR" sz="1800" dirty="0" smtClean="0"/>
          </a:p>
          <a:p>
            <a:pPr algn="just"/>
            <a:r>
              <a:rPr lang="el-GR" sz="1800" dirty="0" smtClean="0"/>
              <a:t>Η </a:t>
            </a:r>
            <a:r>
              <a:rPr lang="el-GR" sz="1800" dirty="0"/>
              <a:t>δεύτερη παρατήρηση που καταδεικνύει αυτή τη μη ταύτιση επιχείρησης και προσώπων-ιδιοκτητών της είναι η ύπαρξη νομικών ρυθμίσεων που προσδιορίζουν την </a:t>
            </a:r>
            <a:r>
              <a:rPr lang="el-GR" sz="1800" b="1" dirty="0"/>
              <a:t>εταιρική μορφή των επιχειρήσεων</a:t>
            </a:r>
            <a:r>
              <a:rPr lang="el-GR" sz="1800" dirty="0"/>
              <a:t>. </a:t>
            </a:r>
          </a:p>
          <a:p>
            <a:pPr algn="just"/>
            <a:endParaRPr lang="en-US" sz="2300" dirty="0" smtClean="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smtClean="0">
                <a:effectLst/>
              </a:rPr>
              <a:t>Ορισμός της Επιχείρησης</a:t>
            </a:r>
            <a:endParaRPr lang="el-GR" sz="2800" dirty="0"/>
          </a:p>
        </p:txBody>
      </p:sp>
      <p:sp>
        <p:nvSpPr>
          <p:cNvPr id="6" name="5 - Θέση αριθμού διαφάνειας"/>
          <p:cNvSpPr>
            <a:spLocks noGrp="1"/>
          </p:cNvSpPr>
          <p:nvPr>
            <p:ph type="sldNum" sz="quarter" idx="12"/>
          </p:nvPr>
        </p:nvSpPr>
        <p:spPr>
          <a:xfrm>
            <a:off x="8429652" y="6407944"/>
            <a:ext cx="58338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181</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380270844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r>
              <a:rPr lang="el-GR" sz="1800" dirty="0" smtClean="0"/>
              <a:t>Σε </a:t>
            </a:r>
            <a:r>
              <a:rPr lang="el-GR" sz="1800" dirty="0"/>
              <a:t>όλες τις χώρες όπου λειτουργεί η παραγωγική κεφαλαιοκρατική επιχείρηση, η βασική εταιρική μορφή με την οποία εμφανίζεται η επιχείρηση είναι αυτή της </a:t>
            </a:r>
            <a:r>
              <a:rPr lang="el-GR" sz="1800" b="1" dirty="0"/>
              <a:t>Ανώνυμης Εταιρείας</a:t>
            </a:r>
            <a:r>
              <a:rPr lang="el-GR" sz="1800" dirty="0"/>
              <a:t> (Α.Ε.). </a:t>
            </a:r>
            <a:endParaRPr lang="el-GR" sz="1800" dirty="0" smtClean="0"/>
          </a:p>
          <a:p>
            <a:pPr algn="just"/>
            <a:endParaRPr lang="el-GR" sz="1800" dirty="0"/>
          </a:p>
          <a:p>
            <a:pPr algn="just"/>
            <a:r>
              <a:rPr lang="el-GR" sz="1800" dirty="0"/>
              <a:t>Το θεμελιώδες οικονομικό χαρακτηριστικό της Α.Ε. είναι </a:t>
            </a:r>
            <a:r>
              <a:rPr lang="el-GR" sz="1800" b="1" dirty="0"/>
              <a:t>ο διαχωρισμός του κεφαλαίου της εταιρείας από την προσωπική περιουσία των ιδιοκτητών της</a:t>
            </a:r>
            <a:r>
              <a:rPr lang="el-GR" sz="1800" dirty="0"/>
              <a:t>. </a:t>
            </a:r>
            <a:endParaRPr lang="el-GR" sz="1800" dirty="0" smtClean="0"/>
          </a:p>
          <a:p>
            <a:pPr algn="just"/>
            <a:endParaRPr lang="el-GR" sz="1800" dirty="0" smtClean="0"/>
          </a:p>
          <a:p>
            <a:pPr algn="just"/>
            <a:r>
              <a:rPr lang="el-GR" sz="1800" dirty="0" smtClean="0"/>
              <a:t>Αυτή </a:t>
            </a:r>
            <a:r>
              <a:rPr lang="el-GR" sz="1800" dirty="0"/>
              <a:t>η γενική ρύθμιση του εταιρικού καθεστώτος ιδιοκτησίας έχει </a:t>
            </a:r>
            <a:r>
              <a:rPr lang="el-GR" sz="1800" b="1" dirty="0"/>
              <a:t>τρεις θεμελιώδεις οικονομικές συνέπειες</a:t>
            </a:r>
            <a:r>
              <a:rPr lang="el-GR" sz="1800" dirty="0"/>
              <a:t>. </a:t>
            </a:r>
            <a:endParaRPr lang="el-GR" sz="1800" dirty="0" smtClean="0"/>
          </a:p>
          <a:p>
            <a:pPr algn="just"/>
            <a:endParaRPr lang="en-US" sz="2300" dirty="0" smtClean="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smtClean="0">
                <a:effectLst/>
              </a:rPr>
              <a:t>Ορισμός της Επιχείρησης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182</a:t>
            </a:fld>
            <a:endParaRPr kumimoji="0" lang="el-GR"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245140420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79512" y="1196752"/>
            <a:ext cx="8229600" cy="4968552"/>
          </a:xfrm>
        </p:spPr>
        <p:txBody>
          <a:bodyPr>
            <a:normAutofit/>
          </a:bodyPr>
          <a:lstStyle/>
          <a:p>
            <a:pPr algn="just"/>
            <a:endParaRPr lang="el-GR" sz="1800" b="1" dirty="0" smtClean="0"/>
          </a:p>
          <a:p>
            <a:pPr algn="just"/>
            <a:r>
              <a:rPr lang="el-GR" sz="1800" b="1" dirty="0" smtClean="0"/>
              <a:t>Η </a:t>
            </a:r>
            <a:r>
              <a:rPr lang="el-GR" sz="1800" b="1" dirty="0"/>
              <a:t>πρώτη συνέπεια</a:t>
            </a:r>
            <a:r>
              <a:rPr lang="el-GR" sz="1800" dirty="0"/>
              <a:t> είναι ότι η ανώνυμη εταιρεία γίνεται φορέας διαχείρισης των κεφαλαίων τα οποία της καταβάλλονται. Αποκτά, δηλαδή, χωριστή και </a:t>
            </a:r>
            <a:r>
              <a:rPr lang="el-GR" sz="1800" b="1" dirty="0"/>
              <a:t>ευδιάκριτη οικονομική οντότητα</a:t>
            </a:r>
            <a:r>
              <a:rPr lang="el-GR" sz="1800" dirty="0"/>
              <a:t> στην οποία υπάρχει δυνατότητα εφαρμογής όλων των κανόνων άριστης διαχείρισης πόρων όπως τους διδάσκει η μικροοικονομική θεωρία, ή η επιστήμη της διοίκησης των επιχειρήσεων. </a:t>
            </a:r>
            <a:endParaRPr lang="el-GR" sz="1800" dirty="0" smtClean="0"/>
          </a:p>
          <a:p>
            <a:pPr algn="just"/>
            <a:endParaRPr lang="el-GR" sz="1800" dirty="0" smtClean="0"/>
          </a:p>
          <a:p>
            <a:pPr algn="just"/>
            <a:r>
              <a:rPr lang="el-GR" sz="1800" b="1" dirty="0" smtClean="0"/>
              <a:t>Η </a:t>
            </a:r>
            <a:r>
              <a:rPr lang="el-GR" sz="1800" b="1" dirty="0"/>
              <a:t>δεύτερη συνέπεια</a:t>
            </a:r>
            <a:r>
              <a:rPr lang="el-GR" sz="1800" dirty="0"/>
              <a:t> είναι ότι οι </a:t>
            </a:r>
            <a:r>
              <a:rPr lang="el-GR" sz="1800" b="1" dirty="0"/>
              <a:t>οικονομικές απαιτήσεις των μετόχων έναντι της εταιρείας προσδιορίζονται από τα εκάστοτε κέρδη της</a:t>
            </a:r>
            <a:r>
              <a:rPr lang="el-GR" sz="1800" dirty="0"/>
              <a:t>. </a:t>
            </a:r>
            <a:endParaRPr lang="el-GR" sz="1800" dirty="0" smtClean="0"/>
          </a:p>
          <a:p>
            <a:pPr algn="just"/>
            <a:endParaRPr lang="en-US" sz="2300" dirty="0" smtClean="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57200" y="274638"/>
            <a:ext cx="8229600" cy="922114"/>
          </a:xfrm>
        </p:spPr>
        <p:txBody>
          <a:bodyPr>
            <a:normAutofit/>
          </a:bodyPr>
          <a:lstStyle/>
          <a:p>
            <a:pPr algn="just"/>
            <a:r>
              <a:rPr lang="el-GR" sz="2800" dirty="0" smtClean="0">
                <a:effectLst/>
              </a:rPr>
              <a:t>Ορισμός της Επιχείρησης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183</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102932614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51520" y="1268760"/>
            <a:ext cx="8229600" cy="4968552"/>
          </a:xfrm>
        </p:spPr>
        <p:txBody>
          <a:bodyPr>
            <a:normAutofit/>
          </a:bodyPr>
          <a:lstStyle/>
          <a:p>
            <a:pPr algn="just"/>
            <a:endParaRPr lang="el-GR" sz="1800" dirty="0" smtClean="0"/>
          </a:p>
          <a:p>
            <a:pPr algn="just"/>
            <a:r>
              <a:rPr lang="el-GR" sz="1800" dirty="0" smtClean="0"/>
              <a:t>Επειδή</a:t>
            </a:r>
            <a:r>
              <a:rPr lang="el-GR" sz="1800" dirty="0"/>
              <a:t>, ακριβώς, οι ωφέλειες των μετόχων διακυμαίνονται ανάλογα με την κερδοφορία της εταιρείας, οι μέτοχοι καταβάλλουν κάθε προσπάθεια ώστε τα κέρδη να ανέρχονται στο μέγιστο δυνατό. Η πίεση αυτή των μετόχων ενεργεί έτσι ώστε όχι μόνο να υπάρχει δυνατότητα αλλά και να πραγματοποιείται η άριστη διαχείριση των πόρων, από τη σκοπιά επίτευξης μέγιστου κέρδους. </a:t>
            </a:r>
            <a:endParaRPr lang="el-GR" sz="1800" dirty="0" smtClean="0"/>
          </a:p>
          <a:p>
            <a:pPr algn="just"/>
            <a:endParaRPr lang="el-GR" sz="1800" dirty="0" smtClean="0"/>
          </a:p>
          <a:p>
            <a:pPr algn="just"/>
            <a:r>
              <a:rPr lang="el-GR" sz="1800" dirty="0"/>
              <a:t>Ωστόσο, στις σύγχρονες πολυμετοχικές επιχειρήσεις είναι φανερό ότι ένα πλήθος μετόχων δεν είναι δυνατόν να ασκεί αποτελεσματική καθημερινή διοίκηση σε μια επιχείρηση</a:t>
            </a:r>
            <a:r>
              <a:rPr lang="el-GR" sz="1800" dirty="0" smtClean="0"/>
              <a:t>.</a:t>
            </a:r>
            <a:endParaRPr lang="el-GR" sz="1800" dirty="0"/>
          </a:p>
          <a:p>
            <a:pPr algn="just"/>
            <a:endParaRPr lang="en-US" sz="2300" dirty="0" smtClean="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57200" y="274638"/>
            <a:ext cx="8229600" cy="922114"/>
          </a:xfrm>
        </p:spPr>
        <p:txBody>
          <a:bodyPr>
            <a:normAutofit/>
          </a:bodyPr>
          <a:lstStyle/>
          <a:p>
            <a:pPr algn="just"/>
            <a:r>
              <a:rPr lang="el-GR" sz="2800" dirty="0" smtClean="0">
                <a:effectLst/>
              </a:rPr>
              <a:t>Ορισμός της Επιχείρησης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184</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238511236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268760"/>
            <a:ext cx="8229600" cy="4968552"/>
          </a:xfrm>
        </p:spPr>
        <p:txBody>
          <a:bodyPr>
            <a:normAutofit/>
          </a:bodyPr>
          <a:lstStyle/>
          <a:p>
            <a:pPr algn="just"/>
            <a:r>
              <a:rPr lang="el-GR" sz="1800" dirty="0" smtClean="0"/>
              <a:t>Αναφύεται </a:t>
            </a:r>
            <a:r>
              <a:rPr lang="el-GR" sz="1800" dirty="0"/>
              <a:t>επομένως </a:t>
            </a:r>
            <a:r>
              <a:rPr lang="el-GR" sz="1800" b="1" dirty="0"/>
              <a:t>το πρόβλημα ανάθεσης της διοίκησης σε ολιγομελή ομάδα υπεύθυνων διαχειριστικών στελεχών</a:t>
            </a:r>
            <a:r>
              <a:rPr lang="el-GR" sz="1800" dirty="0"/>
              <a:t> και υπάρχει πιθανότητα, η διοικητική ομάδα να επιδιώκει επιχειρηματικούς στόχους, οι οποίοι αποκλίνουν από τα συμφέροντα των μετόχων. </a:t>
            </a:r>
            <a:endParaRPr lang="el-GR" sz="1800" dirty="0" smtClean="0"/>
          </a:p>
          <a:p>
            <a:pPr algn="just">
              <a:buNone/>
            </a:pPr>
            <a:endParaRPr lang="el-GR" sz="1800" dirty="0" smtClean="0"/>
          </a:p>
          <a:p>
            <a:pPr algn="just"/>
            <a:r>
              <a:rPr lang="el-GR" sz="1800" dirty="0" smtClean="0"/>
              <a:t>Αυτοί μπορεί να είναι η μεγιστοποίηση του μεγέθους των πωλήσεων ή του ρυθμού αύξησης των πωλήσεων, διότι συνδέει την οικονομική της ισχύ και το κοινωνικό της κύρος με τις πωλήσεις. </a:t>
            </a:r>
          </a:p>
          <a:p>
            <a:pPr algn="just"/>
            <a:endParaRPr lang="el-GR" dirty="0" smtClean="0"/>
          </a:p>
          <a:p>
            <a:pPr algn="just"/>
            <a:endParaRPr lang="en-US" sz="2300" dirty="0" smtClean="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57200" y="274638"/>
            <a:ext cx="8229600" cy="778098"/>
          </a:xfrm>
        </p:spPr>
        <p:txBody>
          <a:bodyPr>
            <a:normAutofit/>
          </a:bodyPr>
          <a:lstStyle/>
          <a:p>
            <a:pPr algn="just"/>
            <a:r>
              <a:rPr lang="el-GR" sz="2800" dirty="0" smtClean="0">
                <a:effectLst/>
              </a:rPr>
              <a:t>Ορισμός της Επιχείρησης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185</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13612116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268760"/>
            <a:ext cx="8229600" cy="4968552"/>
          </a:xfrm>
        </p:spPr>
        <p:txBody>
          <a:bodyPr>
            <a:normAutofit/>
          </a:bodyPr>
          <a:lstStyle/>
          <a:p>
            <a:pPr algn="just"/>
            <a:endParaRPr lang="el-GR" sz="1800" dirty="0" smtClean="0"/>
          </a:p>
          <a:p>
            <a:pPr algn="just"/>
            <a:r>
              <a:rPr lang="el-GR" sz="1800" dirty="0" smtClean="0"/>
              <a:t>Όμως, η παρατήρηση δεν επαρκεί για να στοιχειοθετήσει την άποψη ότι οι επιχειρήσεις κατά κανόνα δεν επιδιώκουν το μέγιστο κέρδος. </a:t>
            </a:r>
          </a:p>
          <a:p>
            <a:pPr algn="just">
              <a:buNone/>
            </a:pPr>
            <a:endParaRPr lang="el-GR" sz="1800" dirty="0" smtClean="0"/>
          </a:p>
          <a:p>
            <a:pPr algn="just"/>
            <a:r>
              <a:rPr lang="el-GR" sz="1800" dirty="0" smtClean="0"/>
              <a:t>Ακριβώς επειδή οι μέτοχοι αναγνωρίζουν τη δυνατότητα απόκλισης των στόχων της διοικητικής ομάδας από τα συμφέροντά τους, θέτουν σε λειτουργία διάφορους μηχανισμούς ευθυγράμμισης των διοικητικών στόχων με τα συμφέροντά τους. </a:t>
            </a:r>
          </a:p>
          <a:p>
            <a:pPr algn="just"/>
            <a:endParaRPr lang="el-GR" dirty="0" smtClean="0"/>
          </a:p>
          <a:p>
            <a:pPr algn="just"/>
            <a:endParaRPr lang="en-US" sz="2300" dirty="0" smtClean="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57200" y="274638"/>
            <a:ext cx="8229600" cy="778098"/>
          </a:xfrm>
        </p:spPr>
        <p:txBody>
          <a:bodyPr>
            <a:normAutofit/>
          </a:bodyPr>
          <a:lstStyle/>
          <a:p>
            <a:pPr algn="just"/>
            <a:r>
              <a:rPr lang="el-GR" sz="2800" dirty="0" smtClean="0">
                <a:effectLst/>
              </a:rPr>
              <a:t>Ορισμός της Επιχείρησης</a:t>
            </a:r>
            <a:endParaRPr lang="el-GR" sz="2800" dirty="0"/>
          </a:p>
        </p:txBody>
      </p:sp>
      <p:sp>
        <p:nvSpPr>
          <p:cNvPr id="6" name="5 - Θέση αριθμού διαφάνειας"/>
          <p:cNvSpPr>
            <a:spLocks noGrp="1"/>
          </p:cNvSpPr>
          <p:nvPr>
            <p:ph type="sldNum" sz="quarter" idx="12"/>
          </p:nvPr>
        </p:nvSpPr>
        <p:spPr>
          <a:xfrm>
            <a:off x="8429652" y="6407944"/>
            <a:ext cx="58338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186</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120342731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340768"/>
            <a:ext cx="8229600" cy="5184576"/>
          </a:xfrm>
        </p:spPr>
        <p:txBody>
          <a:bodyPr>
            <a:normAutofit fontScale="85000" lnSpcReduction="20000"/>
          </a:bodyPr>
          <a:lstStyle/>
          <a:p>
            <a:pPr algn="just"/>
            <a:r>
              <a:rPr lang="el-GR" sz="2100" b="1" dirty="0"/>
              <a:t>Οι μηχανισμοί ευθυγράμμισης αφορούν στο μεγάλο ζήτημα της εταιρικής διακυβέρνησης</a:t>
            </a:r>
            <a:r>
              <a:rPr lang="el-GR" sz="2100" dirty="0"/>
              <a:t>. Εδώ αρκεί να αναφέρουμε βασικούς μηχανισμούς, όπως οι παρακάτω</a:t>
            </a:r>
            <a:r>
              <a:rPr lang="el-GR" sz="2100" dirty="0" smtClean="0"/>
              <a:t>:</a:t>
            </a:r>
          </a:p>
          <a:p>
            <a:pPr algn="just">
              <a:buNone/>
            </a:pPr>
            <a:endParaRPr lang="el-GR" sz="2100" dirty="0"/>
          </a:p>
          <a:p>
            <a:pPr lvl="1" algn="just"/>
            <a:r>
              <a:rPr lang="el-GR" sz="2100" dirty="0"/>
              <a:t>Το λογιστικό και ελεγκτικό σύστημα της επιχείρησης, μέσω του οποίου παρέχονται ομοιογενείς και ερμηνεύσιμες πληροφορίες στους μετόχους σχετικά με τα αποτελέσματα της επιχειρηματικής δραστηριότητας και των αποφάσεων της διοικητικής ομάδας</a:t>
            </a:r>
            <a:r>
              <a:rPr lang="el-GR" sz="2100" dirty="0" smtClean="0"/>
              <a:t>.</a:t>
            </a:r>
          </a:p>
          <a:p>
            <a:pPr lvl="1" algn="just"/>
            <a:endParaRPr lang="el-GR" sz="2100" dirty="0"/>
          </a:p>
          <a:p>
            <a:pPr lvl="1" algn="just"/>
            <a:r>
              <a:rPr lang="el-GR" sz="2100" dirty="0"/>
              <a:t>Η συγκρότηση και η λειτουργία διοικητικού συμβουλίου, το οποίο δεν απαρτίζεται μόνο από μέλη της διοικητικής ομάδας, αλλά και από άλλα πρόσωπα, και το οποίο μελετά και εγκρίνει τις προτάσεις της διοικητικής ομάδας σχετικά με σοβαρές επιχειρηματικές αποφάσεις</a:t>
            </a:r>
            <a:r>
              <a:rPr lang="el-GR" sz="2100" dirty="0" smtClean="0"/>
              <a:t>.</a:t>
            </a:r>
          </a:p>
          <a:p>
            <a:pPr lvl="1" algn="just"/>
            <a:endParaRPr lang="el-GR" sz="2100" dirty="0"/>
          </a:p>
          <a:p>
            <a:pPr lvl="1" algn="just"/>
            <a:r>
              <a:rPr lang="el-GR" sz="2100" dirty="0"/>
              <a:t>Η γενική συνέλευση των μετόχων, η οποία έχει το δικαίωμα να εγκρίνει ή όχι τα αποτελέσματα της διαχείρισης και να μεταβάλλει τα πρόσωπα της διοίκησης με βάση τους κανόνες της πλειοψηφίας.</a:t>
            </a:r>
          </a:p>
          <a:p>
            <a:pPr marL="109728" indent="0" algn="just">
              <a:buNone/>
            </a:pPr>
            <a:r>
              <a:rPr lang="el-GR" dirty="0"/>
              <a:t> </a:t>
            </a:r>
            <a:endParaRPr lang="en-US" sz="2300" dirty="0" smtClean="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57200" y="274638"/>
            <a:ext cx="8229600" cy="922114"/>
          </a:xfrm>
        </p:spPr>
        <p:txBody>
          <a:bodyPr>
            <a:normAutofit/>
          </a:bodyPr>
          <a:lstStyle/>
          <a:p>
            <a:pPr algn="just"/>
            <a:r>
              <a:rPr lang="el-GR" sz="2800" dirty="0" smtClean="0">
                <a:effectLst/>
              </a:rPr>
              <a:t>Ορισμός της Επιχείρησης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187</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39064330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endParaRPr lang="el-GR" sz="1800" dirty="0" smtClean="0"/>
          </a:p>
          <a:p>
            <a:pPr algn="just"/>
            <a:endParaRPr lang="el-GR" sz="1800" dirty="0"/>
          </a:p>
          <a:p>
            <a:pPr algn="just"/>
            <a:r>
              <a:rPr lang="el-GR" sz="1800" dirty="0" smtClean="0"/>
              <a:t>Καταλήγοντας </a:t>
            </a:r>
            <a:r>
              <a:rPr lang="el-GR" sz="1800" dirty="0"/>
              <a:t>στο ζήτημα αυτό, μπορεί να υποστηριχθεί ότι ο </a:t>
            </a:r>
            <a:r>
              <a:rPr lang="el-GR" sz="1800" b="1" dirty="0"/>
              <a:t>κανόνας της εταιρικής δράσης είναι η επιδίωξη του μέγιστου δυνατού κέρδους</a:t>
            </a:r>
            <a:r>
              <a:rPr lang="el-GR" sz="1800" dirty="0"/>
              <a:t>, παρόλο που ενδέχεται σε συγκεκριμένες περιστάσεις να υπάρχουν εξαιρέσεις. </a:t>
            </a:r>
          </a:p>
          <a:p>
            <a:pPr algn="just"/>
            <a:endParaRPr lang="en-US" sz="2300" dirty="0" smtClean="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smtClean="0">
                <a:effectLst/>
              </a:rPr>
              <a:t>Ορισμός της Επιχείρησης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188</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163864189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r>
              <a:rPr lang="el-GR" sz="1800" b="1" dirty="0"/>
              <a:t>Η τρίτη οικονομική συνέπεια</a:t>
            </a:r>
            <a:r>
              <a:rPr lang="el-GR" sz="1800" dirty="0"/>
              <a:t> του εταιρικού καθεστώτος ιδιοκτησίας αναφέρεται στον </a:t>
            </a:r>
            <a:r>
              <a:rPr lang="el-GR" sz="1800" b="1" dirty="0"/>
              <a:t>περιορισμό της ευθύνης των μετόχων</a:t>
            </a:r>
            <a:r>
              <a:rPr lang="el-GR" sz="1800" dirty="0"/>
              <a:t>, στο ύψος του κεφαλαίου που αυτοί έχουν καταβάλλει στην ανώνυμη εταιρεία. Η σημασία του περιορισμού της ευθύνης είναι θεμελιώδης. Για να γίνει κατανοητή αρκεί η απλή αντιπαραβολή μεταξύ μιας προσωπικής επιχείρησης, στην οποία δεν υπάρχει διαχωρισμός ιδιοκτήτη και εταιρείας, και μιας ανώνυμης εταιρείας, στην οποία υπάρχει αυτός ο διαχωρισμός</a:t>
            </a:r>
            <a:r>
              <a:rPr lang="el-GR" sz="1800" dirty="0" smtClean="0"/>
              <a:t>.</a:t>
            </a:r>
          </a:p>
          <a:p>
            <a:pPr algn="just">
              <a:buNone/>
            </a:pPr>
            <a:endParaRPr lang="el-GR" sz="1800" dirty="0"/>
          </a:p>
          <a:p>
            <a:pPr algn="just"/>
            <a:r>
              <a:rPr lang="el-GR" sz="1800" dirty="0"/>
              <a:t>Από ιστορική σκοπιά, η </a:t>
            </a:r>
            <a:r>
              <a:rPr lang="el-GR" sz="1800" dirty="0" err="1"/>
              <a:t>θεσμοποίηση</a:t>
            </a:r>
            <a:r>
              <a:rPr lang="el-GR" sz="1800" dirty="0"/>
              <a:t> εταιρικών μορφών που κατοχυρώνουν τον περιορισμό της ευθύνης αποτέλεσε </a:t>
            </a:r>
            <a:r>
              <a:rPr lang="el-GR" sz="1800" b="1" dirty="0"/>
              <a:t>μεγάλο βήμα στη διάνοιξη νέων δυνατοτήτων ανάπτυξης της κεφαλαιοκρατικής επιχείρησης</a:t>
            </a:r>
            <a:r>
              <a:rPr lang="el-GR" sz="1800" dirty="0"/>
              <a:t>. </a:t>
            </a:r>
            <a:endParaRPr lang="en-US" sz="1800" dirty="0" smtClean="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smtClean="0">
                <a:effectLst/>
              </a:rPr>
              <a:t>Ορισμός της Επιχείρησης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189</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1960128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196752"/>
            <a:ext cx="8358246" cy="5044016"/>
          </a:xfrm>
        </p:spPr>
        <p:txBody>
          <a:bodyPr>
            <a:normAutofit/>
          </a:bodyPr>
          <a:lstStyle/>
          <a:p>
            <a:pPr algn="just"/>
            <a:endParaRPr lang="el-GR" sz="2400" dirty="0" smtClean="0"/>
          </a:p>
          <a:p>
            <a:pPr algn="just"/>
            <a:r>
              <a:rPr lang="el-GR" sz="1800" dirty="0" smtClean="0"/>
              <a:t>Για να γίνει αντιληπτή η επιχειρηματική κουλτούρα πρέπει να γίνουν κατανοητά, η οργάνωση και η λειτουργία της επιχείρησης.</a:t>
            </a:r>
            <a:endParaRPr lang="en-US" sz="1800" dirty="0" smtClean="0"/>
          </a:p>
          <a:p>
            <a:pPr algn="just">
              <a:buNone/>
            </a:pPr>
            <a:r>
              <a:rPr lang="el-GR" sz="1800" dirty="0" smtClean="0"/>
              <a:t> </a:t>
            </a:r>
          </a:p>
          <a:p>
            <a:pPr algn="just"/>
            <a:r>
              <a:rPr lang="el-GR" sz="1800" dirty="0" smtClean="0"/>
              <a:t>Η επιχείρηση είναι ένας αυτοδύναμος οργανισμός ο οποίος  δαπανά πόρους για την παραγωγή προϊόντων και ο οποίος αποζημιώνεται για τις δαπάνες του από τις πωλήσεις των προϊόντων που παράγει.</a:t>
            </a:r>
            <a:endParaRPr lang="en-US" sz="1800" dirty="0" smtClean="0"/>
          </a:p>
          <a:p>
            <a:pPr algn="just">
              <a:buNone/>
            </a:pPr>
            <a:endParaRPr lang="el-GR" sz="1800" dirty="0" smtClean="0"/>
          </a:p>
          <a:p>
            <a:pPr algn="just"/>
            <a:r>
              <a:rPr lang="el-GR" sz="1800" dirty="0" smtClean="0"/>
              <a:t> Αυτονομία σημαίνει ότι πρώτον, η επιχείρηση λαμβάνει αποφάσεις μόνη της, δεύτερον, τα κέρδη που προέρχονται από την επιχειρηματική δραστηριότητα βρίσκονται στη διάθεση των ιδιοκτητών της, ενώ τρίτον, η σύγχρονη επιχείρηση δεν ταυτίζεται με τα πρόσωπα των ιδιοκτητών της, όσον αφορά τις οικονομικές δυνατότητες και τις ευθύνες της. </a:t>
            </a:r>
          </a:p>
        </p:txBody>
      </p:sp>
      <p:sp>
        <p:nvSpPr>
          <p:cNvPr id="3" name="2 - Τίτλος"/>
          <p:cNvSpPr>
            <a:spLocks noGrp="1"/>
          </p:cNvSpPr>
          <p:nvPr>
            <p:ph type="title"/>
          </p:nvPr>
        </p:nvSpPr>
        <p:spPr>
          <a:xfrm>
            <a:off x="500034" y="274638"/>
            <a:ext cx="8215370" cy="1143000"/>
          </a:xfrm>
        </p:spPr>
        <p:txBody>
          <a:bodyPr>
            <a:normAutofit/>
          </a:bodyPr>
          <a:lstStyle/>
          <a:p>
            <a:pPr algn="just"/>
            <a:r>
              <a:rPr lang="en-GB" sz="2800" dirty="0" smtClean="0"/>
              <a:t>Η </a:t>
            </a:r>
            <a:r>
              <a:rPr lang="en-GB" sz="2800" dirty="0" err="1" smtClean="0"/>
              <a:t>οικονομική</a:t>
            </a:r>
            <a:r>
              <a:rPr lang="en-GB" sz="2800" dirty="0" smtClean="0"/>
              <a:t> </a:t>
            </a:r>
            <a:r>
              <a:rPr lang="en-GB" sz="2800" dirty="0" err="1" smtClean="0"/>
              <a:t>επιστήμη</a:t>
            </a:r>
            <a:r>
              <a:rPr lang="en-GB" sz="2800" dirty="0" smtClean="0"/>
              <a:t>, </a:t>
            </a:r>
            <a:r>
              <a:rPr lang="en-GB" sz="2800" dirty="0" err="1" smtClean="0"/>
              <a:t>πόροι</a:t>
            </a:r>
            <a:r>
              <a:rPr lang="en-GB" sz="2800" dirty="0" smtClean="0"/>
              <a:t> </a:t>
            </a:r>
            <a:r>
              <a:rPr lang="en-GB" sz="2800" dirty="0" err="1" smtClean="0"/>
              <a:t>και</a:t>
            </a:r>
            <a:r>
              <a:rPr lang="en-GB" sz="2800" dirty="0" smtClean="0"/>
              <a:t> </a:t>
            </a:r>
            <a:r>
              <a:rPr lang="en-GB" sz="2800" dirty="0" err="1" smtClean="0"/>
              <a:t>αγαθά</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19</a:t>
            </a:fld>
            <a:endParaRPr lang="el-G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r>
              <a:rPr lang="el-GR" sz="1800" dirty="0" smtClean="0"/>
              <a:t>Από </a:t>
            </a:r>
            <a:r>
              <a:rPr lang="el-GR" sz="1800" dirty="0"/>
              <a:t>αναλυτική σκοπιά είναι εύκολο να διακρίνει κανείς ότι ο περιορισμός της ευθύνης οδηγεί σε </a:t>
            </a:r>
            <a:r>
              <a:rPr lang="el-GR" sz="1800" b="1" dirty="0"/>
              <a:t>τρία συγκεκριμένα αποτελέσματα</a:t>
            </a:r>
            <a:r>
              <a:rPr lang="el-GR" sz="1800" dirty="0"/>
              <a:t>: </a:t>
            </a:r>
            <a:endParaRPr lang="el-GR" sz="1800" dirty="0" smtClean="0"/>
          </a:p>
          <a:p>
            <a:pPr algn="just"/>
            <a:endParaRPr lang="el-GR" sz="1800" dirty="0"/>
          </a:p>
          <a:p>
            <a:pPr marL="109728" indent="0" algn="just">
              <a:buNone/>
            </a:pPr>
            <a:r>
              <a:rPr lang="el-GR" sz="1800" dirty="0" smtClean="0"/>
              <a:t>α</a:t>
            </a:r>
            <a:r>
              <a:rPr lang="el-GR" sz="1800" dirty="0"/>
              <a:t>)	Δίνεται </a:t>
            </a:r>
            <a:r>
              <a:rPr lang="el-GR" sz="1800" b="1" dirty="0"/>
              <a:t>η δυνατότητα στον κάτοχο κεφαλαίων να τα διασπείρει σε διάφορες επιχειρήσεις</a:t>
            </a:r>
            <a:r>
              <a:rPr lang="el-GR" sz="1800" dirty="0"/>
              <a:t>, χωρίς να διατρέχει τον κίνδυνο ότι η αποτυχία μίας επιχείρησης θα προκαλέσει αρνητικούς αντίκτυπους στην υπόλοιπη περιουσία του και σε άλλες επιχειρήσεις στις οποίες έχει επίσης συνεισφέρει μετοχικό κεφάλαιο. </a:t>
            </a:r>
          </a:p>
          <a:p>
            <a:pPr algn="just"/>
            <a:endParaRPr lang="el-GR" dirty="0"/>
          </a:p>
          <a:p>
            <a:pPr algn="just"/>
            <a:endParaRPr lang="en-US" sz="2300" dirty="0" smtClean="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smtClean="0">
                <a:effectLst/>
              </a:rPr>
              <a:t>Ορισμός της Επιχείρησης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190</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52250375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marL="109728" indent="0" algn="just">
              <a:buNone/>
            </a:pPr>
            <a:r>
              <a:rPr lang="el-GR" sz="1800" dirty="0"/>
              <a:t>β)	Γίνεται δυνατή </a:t>
            </a:r>
            <a:r>
              <a:rPr lang="el-GR" sz="1800" b="1" dirty="0"/>
              <a:t>η συγκρότηση πολυμετοχικών επιχειρήσεων</a:t>
            </a:r>
            <a:r>
              <a:rPr lang="el-GR" sz="1800" dirty="0"/>
              <a:t>, στις οποίες ο κάτοχος κάθε μετοχής έχει ακριβώς τα ίδια δικαιώματα αλλά και τις ίδιες ευθύνες. Χωρίς τον περιορισμό της ευθύνης, αυτό δεν θα ήταν δυνατόν παρά μόνο αν όλοι οι μέτοχοι είχαν ακριβώς την ίδια περιουσιακή κατάσταση, πράγμα που βέβαια θα ήταν πρακτικά πολύ δύσκολο να επιτευχθεί</a:t>
            </a:r>
            <a:r>
              <a:rPr lang="el-GR" sz="1800" dirty="0" smtClean="0"/>
              <a:t>.</a:t>
            </a:r>
          </a:p>
          <a:p>
            <a:pPr marL="109728" indent="0" algn="just">
              <a:buNone/>
            </a:pPr>
            <a:endParaRPr lang="el-GR" sz="1800" dirty="0"/>
          </a:p>
          <a:p>
            <a:pPr marL="109728" indent="0" algn="just">
              <a:buNone/>
            </a:pPr>
            <a:r>
              <a:rPr lang="el-GR" sz="1800" dirty="0"/>
              <a:t>γ)	Καθίσταται </a:t>
            </a:r>
            <a:r>
              <a:rPr lang="el-GR" sz="1800" b="1" dirty="0"/>
              <a:t>δυνατή η μερική μετατόπιση των συνεπειών</a:t>
            </a:r>
            <a:r>
              <a:rPr lang="el-GR" sz="1800" dirty="0"/>
              <a:t> μιας κρίσης, που οδηγεί σε πτώχευση ή/και διάλυση της επιχείρησης, από τους μετόχους προς τους πιστωτές της επιχείρησης. Με τον τρόπο αυτό επέρχεται ένα είδος κοινωνικοποίησης των συνεπειών αυτής της κρίσης και αποφεύγεται η ολοσχερής καταστροφή των κεφαλαιούχων-ιδιοκτητών της εταιρείας, με αντίστοιχη όμως απορρόφηση ζημιών από τους πιστωτές, τους εργαζόμενους, το κράτος και άλλους.</a:t>
            </a:r>
          </a:p>
          <a:p>
            <a:pPr algn="just"/>
            <a:endParaRPr lang="en-US" sz="2300" dirty="0" smtClean="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smtClean="0">
                <a:effectLst/>
              </a:rPr>
              <a:t>Ορισμός της Επιχείρησης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191</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296107548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r>
              <a:rPr lang="el-GR" sz="1800" dirty="0"/>
              <a:t>Κάθε πρόβλημα λήψης αποφάσεων πρέπει να αντιμετωπίζεται έχοντας υπόψη τους στόχους της επιχείρησης, έτσι ώστε η απόφαση που θα ληφθεί να εξυπηρετεί με τον καλύτερο δυνατό τρόπο αυτούς τους στόχους. </a:t>
            </a:r>
            <a:endParaRPr lang="el-GR" sz="1800" dirty="0" smtClean="0"/>
          </a:p>
          <a:p>
            <a:pPr algn="just"/>
            <a:endParaRPr lang="el-GR" sz="1800" dirty="0" smtClean="0"/>
          </a:p>
          <a:p>
            <a:pPr algn="just"/>
            <a:r>
              <a:rPr lang="el-GR" sz="1800" dirty="0" smtClean="0"/>
              <a:t>Εστιάζοντας </a:t>
            </a:r>
            <a:r>
              <a:rPr lang="el-GR" sz="1800" dirty="0"/>
              <a:t>στους στόχους μιας επιχείρησης αναφέρονται </a:t>
            </a:r>
            <a:r>
              <a:rPr lang="el-GR" sz="1800" b="1" dirty="0"/>
              <a:t>η μεγιστοποίηση του κέρδους ή ότι η επιχείρηση θα θυσιάσει κάποιο προσωρινό κέρδος για χάρη, για παράδειγμα, μεγάλου μεριδίου αγοράς.</a:t>
            </a:r>
            <a:r>
              <a:rPr lang="el-GR" sz="1800" dirty="0"/>
              <a:t> </a:t>
            </a:r>
            <a:endParaRPr lang="el-GR" sz="1800" dirty="0" smtClean="0"/>
          </a:p>
          <a:p>
            <a:pPr algn="just"/>
            <a:endParaRPr lang="el-GR" sz="1800" dirty="0" smtClean="0"/>
          </a:p>
          <a:p>
            <a:pPr algn="just"/>
            <a:r>
              <a:rPr lang="el-GR" sz="1800" dirty="0" smtClean="0"/>
              <a:t>Γενικά</a:t>
            </a:r>
            <a:r>
              <a:rPr lang="el-GR" sz="1800" dirty="0"/>
              <a:t>, υποθέτουμε ότι ο στόχος αυτών που λαμβάνουν τις αποφάσεις είναι η </a:t>
            </a:r>
            <a:r>
              <a:rPr lang="el-GR" sz="1800" b="1" dirty="0"/>
              <a:t>μεγιστοποίηση των ιδίων κεφαλαίων της επιχείρησης σε κάποιο χρονικό ορίζοντα, κάτω από συνθήκες κινδύνου και αβεβαιότητας</a:t>
            </a:r>
            <a:r>
              <a:rPr lang="el-GR" sz="1800" dirty="0"/>
              <a:t>. </a:t>
            </a:r>
          </a:p>
          <a:p>
            <a:pPr algn="just"/>
            <a:endParaRPr lang="el-GR" dirty="0"/>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smtClean="0">
                <a:effectLst/>
              </a:rPr>
              <a:t>Στόχοι της Επιχείρησης</a:t>
            </a:r>
            <a:endParaRPr lang="el-GR" sz="2800" dirty="0"/>
          </a:p>
        </p:txBody>
      </p:sp>
      <p:sp>
        <p:nvSpPr>
          <p:cNvPr id="6" name="5 - Θέση αριθμού διαφάνειας"/>
          <p:cNvSpPr>
            <a:spLocks noGrp="1"/>
          </p:cNvSpPr>
          <p:nvPr>
            <p:ph type="sldNum" sz="quarter" idx="12"/>
          </p:nvPr>
        </p:nvSpPr>
        <p:spPr>
          <a:xfrm>
            <a:off x="8429652" y="6407944"/>
            <a:ext cx="58338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192</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23479256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268760"/>
            <a:ext cx="8229600" cy="4968552"/>
          </a:xfrm>
        </p:spPr>
        <p:txBody>
          <a:bodyPr>
            <a:normAutofit/>
          </a:bodyPr>
          <a:lstStyle/>
          <a:p>
            <a:pPr algn="just"/>
            <a:endParaRPr lang="el-GR" sz="1800" dirty="0" smtClean="0"/>
          </a:p>
          <a:p>
            <a:pPr algn="just"/>
            <a:r>
              <a:rPr lang="el-GR" sz="1800" dirty="0" smtClean="0"/>
              <a:t>Το </a:t>
            </a:r>
            <a:r>
              <a:rPr lang="el-GR" sz="1800" dirty="0"/>
              <a:t>σύνολο των ιδίων κεφαλαίων (</a:t>
            </a:r>
            <a:r>
              <a:rPr lang="el-GR" sz="1800" dirty="0" err="1"/>
              <a:t>net</a:t>
            </a:r>
            <a:r>
              <a:rPr lang="el-GR" sz="1800" dirty="0"/>
              <a:t> </a:t>
            </a:r>
            <a:r>
              <a:rPr lang="el-GR" sz="1800" dirty="0" err="1"/>
              <a:t>worth</a:t>
            </a:r>
            <a:r>
              <a:rPr lang="el-GR" sz="1800" dirty="0"/>
              <a:t> ή αλλιώς </a:t>
            </a:r>
            <a:r>
              <a:rPr lang="el-GR" sz="1800" dirty="0" err="1"/>
              <a:t>owners</a:t>
            </a:r>
            <a:r>
              <a:rPr lang="el-GR" sz="1800" dirty="0"/>
              <a:t>’ </a:t>
            </a:r>
            <a:r>
              <a:rPr lang="el-GR" sz="1800" dirty="0" err="1"/>
              <a:t>equity</a:t>
            </a:r>
            <a:r>
              <a:rPr lang="el-GR" sz="1800" dirty="0"/>
              <a:t>) μετράται ως το πλεόνασμα των στοιχείων του ενεργητικού της επιχείρησης (μετρητά, χρεόγραφα, γη, κτίρια, εργοστάσια, εξοπλισμός και άλλα), πάνω από τις υποχρεώσεις (τα ποσά που οφείλονται στους διάφορους πιστωτές, βραχυπρόθεσμα και μακροπρόθεσμα δάνεια και άλλα). </a:t>
            </a:r>
            <a:endParaRPr lang="el-GR" sz="1800" dirty="0" smtClean="0"/>
          </a:p>
          <a:p>
            <a:pPr algn="just"/>
            <a:endParaRPr lang="el-GR" sz="1800" dirty="0" smtClean="0"/>
          </a:p>
          <a:p>
            <a:pPr algn="just"/>
            <a:r>
              <a:rPr lang="el-GR" sz="1800" dirty="0"/>
              <a:t>Υπάρχουν </a:t>
            </a:r>
            <a:r>
              <a:rPr lang="el-GR" sz="1800" b="1" dirty="0"/>
              <a:t>τρεις βασικές κατηγορίες στοιχείων στον ισολογισμό της επιχείρησης, το ενεργητικό, οι υποχρεώσεις και τα ίδια κεφάλαια</a:t>
            </a:r>
            <a:r>
              <a:rPr lang="el-GR" sz="1800" dirty="0"/>
              <a:t>. Όλα τα στοιχεία που συνθέτουν τον ισολογισμό της επιχείρησης μπορούν να κατανοηθούν ως </a:t>
            </a:r>
            <a:r>
              <a:rPr lang="el-GR" sz="1800" dirty="0" err="1"/>
              <a:t>αξιακά</a:t>
            </a:r>
            <a:r>
              <a:rPr lang="el-GR" sz="1800" dirty="0"/>
              <a:t> μεγέθη. </a:t>
            </a:r>
            <a:endParaRPr lang="el-GR" sz="1800" dirty="0" smtClean="0"/>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smtClean="0">
                <a:effectLst/>
              </a:rPr>
              <a:t>Στόχοι της Επιχείρησης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193</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46564921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r>
              <a:rPr lang="el-GR" sz="1800" dirty="0" smtClean="0"/>
              <a:t>Η αξία του ενεργητικού αποτελεί την τρέχουσα αγοραστική δύναμη που κάποιος θα έπρεπε να δαπανήσει για να το αποκτήσει. </a:t>
            </a:r>
          </a:p>
          <a:p>
            <a:pPr algn="just"/>
            <a:endParaRPr lang="el-GR" sz="1800" dirty="0" smtClean="0"/>
          </a:p>
          <a:p>
            <a:pPr algn="just"/>
            <a:r>
              <a:rPr lang="el-GR" sz="1800" dirty="0" smtClean="0"/>
              <a:t>Η αξία των υποχρεώσεων αποτελεί την τρέχουσα αγοραστική δύναμη που απαιτείται αν πρόκειται κάποιος να τις εξαλείψει κατά την παρούσα στιγμή. </a:t>
            </a:r>
          </a:p>
          <a:p>
            <a:pPr algn="just"/>
            <a:endParaRPr lang="el-GR" sz="1800" dirty="0" smtClean="0"/>
          </a:p>
          <a:p>
            <a:pPr algn="just"/>
            <a:r>
              <a:rPr lang="el-GR" sz="1800" dirty="0" smtClean="0"/>
              <a:t>Η αξία ιδίων κεφαλαίων είναι η διαφορά μεταξύ της αξίας του ενεργητικού και της αξίας των υποχρεώσεων.</a:t>
            </a:r>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p:txBody>
          <a:bodyPr>
            <a:normAutofit/>
          </a:bodyPr>
          <a:lstStyle/>
          <a:p>
            <a:pPr algn="just"/>
            <a:r>
              <a:rPr lang="el-GR" sz="2800" dirty="0" smtClean="0">
                <a:effectLst/>
              </a:rPr>
              <a:t>Στόχοι της Επιχείρησης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194</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121710616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endParaRPr lang="el-GR" sz="1900" dirty="0" smtClean="0"/>
          </a:p>
          <a:p>
            <a:pPr algn="just"/>
            <a:r>
              <a:rPr lang="el-GR" sz="1800" dirty="0" smtClean="0"/>
              <a:t>Βασικό </a:t>
            </a:r>
            <a:r>
              <a:rPr lang="el-GR" sz="1800" dirty="0"/>
              <a:t>χαρακτηριστικό της επιχείρησης ως οργανισμού είναι η </a:t>
            </a:r>
            <a:r>
              <a:rPr lang="el-GR" sz="1800" b="1" dirty="0"/>
              <a:t>εσωτερική της ιεραρχία</a:t>
            </a:r>
            <a:r>
              <a:rPr lang="el-GR" sz="1800" dirty="0"/>
              <a:t>, όπου οι αποφάσεις λαμβάνονται στην κορυφή της ιεραρχίας και εκτελούνται από διαδοχικές πράξεις, οι οποίες ενεργούνται από διάφορες βαθμίδες της ιεραρχίας, με κατεύθυνση από επάνω προς τα κάτω. </a:t>
            </a:r>
            <a:endParaRPr lang="el-GR" sz="1800" dirty="0" smtClean="0"/>
          </a:p>
          <a:p>
            <a:pPr algn="just"/>
            <a:endParaRPr lang="el-GR" sz="1800" dirty="0"/>
          </a:p>
          <a:p>
            <a:pPr algn="just"/>
            <a:r>
              <a:rPr lang="el-GR" sz="1800" dirty="0"/>
              <a:t>Στο πλαίσιο του ίδιου </a:t>
            </a:r>
            <a:r>
              <a:rPr lang="el-GR" sz="1800" b="1" dirty="0"/>
              <a:t>αυτού ιεραρχικού συστήματος αποφάσεων δημιουργείται ροή πληροφοριών από κάτω προς τα πάνω</a:t>
            </a:r>
            <a:r>
              <a:rPr lang="el-GR" sz="1800" dirty="0"/>
              <a:t>. Η σημασία αυτού του </a:t>
            </a:r>
            <a:r>
              <a:rPr lang="el-GR" sz="1800" b="1" dirty="0"/>
              <a:t>συνδυασμένου συστήματος ελέγχου και πληροφόρησης είναι ιδιαίτερα βαρύνουσα για δύο λόγους</a:t>
            </a:r>
            <a:r>
              <a:rPr lang="el-GR" sz="1800" dirty="0"/>
              <a:t>. </a:t>
            </a:r>
            <a:endParaRPr lang="el-GR" sz="1800" dirty="0" smtClean="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a:effectLst/>
              </a:rPr>
              <a:t>Επιχειρηματικές Αποφάσεις και το Σύστημα Πληροφόρησης και Ελέγχου της Επιχείρησης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195</a:t>
            </a:fld>
            <a:endParaRPr kumimoji="0" lang="el-GR"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301897618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fontScale="62500" lnSpcReduction="20000"/>
          </a:bodyPr>
          <a:lstStyle/>
          <a:p>
            <a:pPr algn="just"/>
            <a:r>
              <a:rPr lang="el-GR" sz="2900" dirty="0" smtClean="0"/>
              <a:t>Πρώτον</a:t>
            </a:r>
            <a:r>
              <a:rPr lang="el-GR" sz="2900" dirty="0"/>
              <a:t>, η διοικητική ομάδα της επιχείρησης, η οποία λαμβάνει αποφάσεις και δίνει εντολές, πρέπει να έχει τη δυνατότητα να ελέγχει κατά πόσον οι αποφάσεις εκτελούνται, αν εκτελούνται σωστά και αν έχουν το επιθυμητό αποτέλεσμα. Είναι σαφές ότι </a:t>
            </a:r>
            <a:r>
              <a:rPr lang="el-GR" sz="2900" b="1" dirty="0"/>
              <a:t>η λειτουργία της διοίκησης μιας επιχείρησης δεν εξαντλείται με τη λήψη αποφάσεων</a:t>
            </a:r>
            <a:r>
              <a:rPr lang="el-GR" sz="2900" dirty="0"/>
              <a:t>. Απαιτεί συνεχή παρακολούθηση των αποτελεσμάτων και προσαρμογή των επιλογών σε όλο και νεότερα δεδομένα. </a:t>
            </a:r>
            <a:r>
              <a:rPr lang="el-GR" sz="2900" b="1" dirty="0"/>
              <a:t>Η πληροφόρηση της διοικητικής ομάδας αποτελεί επομένως βασική προϋπόθεση για την εκπλήρωση της αποστολής της</a:t>
            </a:r>
            <a:r>
              <a:rPr lang="el-GR" sz="2900" dirty="0"/>
              <a:t>. </a:t>
            </a:r>
            <a:endParaRPr lang="el-GR" sz="2900" dirty="0" smtClean="0"/>
          </a:p>
          <a:p>
            <a:pPr algn="just"/>
            <a:r>
              <a:rPr lang="el-GR" sz="2900" dirty="0" smtClean="0"/>
              <a:t>Δεύτερον</a:t>
            </a:r>
            <a:r>
              <a:rPr lang="el-GR" sz="2900" dirty="0"/>
              <a:t>, στην περίπτωση της πολυμετοχικής επιχείρησης, στην οποία οι </a:t>
            </a:r>
            <a:r>
              <a:rPr lang="el-GR" sz="2900" b="1" dirty="0"/>
              <a:t>ιδιοκτήτες</a:t>
            </a:r>
            <a:r>
              <a:rPr lang="el-GR" sz="2900" dirty="0"/>
              <a:t> δεν ταυτίζονται ως πρόσωπα με τη διοικητική ομάδα, οι πρώτοι απαιτούν </a:t>
            </a:r>
            <a:r>
              <a:rPr lang="el-GR" sz="2900" b="1" dirty="0"/>
              <a:t>πληροφόρηση</a:t>
            </a:r>
            <a:r>
              <a:rPr lang="el-GR" sz="2900" dirty="0"/>
              <a:t> ως προς την πορεία της επιχείρησης, την καλή διαχείριση και τα κέρδη. </a:t>
            </a:r>
          </a:p>
          <a:p>
            <a:pPr algn="just"/>
            <a:r>
              <a:rPr lang="el-GR" sz="2900" dirty="0" smtClean="0"/>
              <a:t>Παρόμοια </a:t>
            </a:r>
            <a:r>
              <a:rPr lang="el-GR" sz="2900" dirty="0"/>
              <a:t>πληροφόρηση απαιτείται και από άλλους </a:t>
            </a:r>
            <a:r>
              <a:rPr lang="el-GR" sz="2900" b="1" dirty="0"/>
              <a:t>κατόχους απαιτήσεων</a:t>
            </a:r>
            <a:r>
              <a:rPr lang="el-GR" sz="2900" dirty="0"/>
              <a:t> απέναντι στην επιχείρηση, όπως τους δανειστές της επιχείρησης, ή τις φορολογικές αρχές. Επομένως, και από αυτή την άποψη </a:t>
            </a:r>
            <a:r>
              <a:rPr lang="el-GR" sz="2900" b="1" dirty="0"/>
              <a:t>το σύστημα πληροφόρησης έχει βαρύνουσα σημασία</a:t>
            </a:r>
            <a:r>
              <a:rPr lang="el-GR" sz="2900" dirty="0" smtClean="0"/>
              <a:t>.</a:t>
            </a:r>
            <a:r>
              <a:rPr lang="el-GR" sz="2900" dirty="0"/>
              <a:t> </a:t>
            </a:r>
          </a:p>
          <a:p>
            <a:pPr marL="109728" indent="0" algn="just">
              <a:buNone/>
            </a:pPr>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a:effectLst/>
              </a:rPr>
              <a:t>Επιχειρηματικές Αποφάσεις και το Σύστημα Πληροφόρησης και Ελέγχου της Επιχείρησης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196</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158895251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628800"/>
            <a:ext cx="8229600" cy="4896544"/>
          </a:xfrm>
        </p:spPr>
        <p:txBody>
          <a:bodyPr>
            <a:normAutofit/>
          </a:bodyPr>
          <a:lstStyle/>
          <a:p>
            <a:pPr algn="just"/>
            <a:r>
              <a:rPr lang="el-GR" sz="1800" dirty="0" smtClean="0"/>
              <a:t>Έτσι</a:t>
            </a:r>
            <a:r>
              <a:rPr lang="el-GR" sz="1800" dirty="0"/>
              <a:t>, </a:t>
            </a:r>
            <a:r>
              <a:rPr lang="el-GR" sz="1800" b="1" dirty="0"/>
              <a:t>οι επιχειρηματικές αποφάσεις τις οποίες λαμβάνει η διοικητική ομάδα μπορούν να διαχωριστούν σε δύο γενικές κατηγορίες: τις στρατηγικές αποφάσεις και τις λειτουργικές αποφάσεις</a:t>
            </a:r>
            <a:r>
              <a:rPr lang="el-GR" sz="1800" dirty="0"/>
              <a:t>. </a:t>
            </a:r>
            <a:endParaRPr lang="el-GR" sz="1800" dirty="0" smtClean="0"/>
          </a:p>
          <a:p>
            <a:pPr marL="109728" indent="0" algn="just">
              <a:buNone/>
            </a:pPr>
            <a:endParaRPr lang="el-GR" sz="1800" dirty="0" smtClean="0"/>
          </a:p>
          <a:p>
            <a:pPr algn="just"/>
            <a:r>
              <a:rPr lang="el-GR" sz="1800" dirty="0" smtClean="0"/>
              <a:t>Οι </a:t>
            </a:r>
            <a:r>
              <a:rPr lang="el-GR" sz="1800" dirty="0"/>
              <a:t>πρώτες αναφέρονται κυρίως στην επενδυτική πολιτική της επιχείρησης η οποία περιλαμβάνει τρέχουσες αλλά και μελλοντικές επενδυτικές δραστηριότητες, όπως ανάπτυξη νέων προϊόντων ή διακοπή παραγωγής παλαιών, υιοθέτηση νέων μεθόδων παραγωγής, ανάπτυξη ή αναδιάταξη του δικτύου πωλήσεων, αγορά ή πώληση περιουσιακών στοιχείων της επιχείρησης, συγχώνευση με άλλη επιχείρηση και άλλα. Γενικά, η όλη αναπτυξιακή διαδικασία της επιχείρησης αποτυπώνεται στην </a:t>
            </a:r>
            <a:r>
              <a:rPr lang="el-GR" sz="1800" b="1" dirty="0"/>
              <a:t>επενδυτική της πολιτική</a:t>
            </a:r>
            <a:r>
              <a:rPr lang="el-GR" sz="1800" dirty="0"/>
              <a:t>. </a:t>
            </a:r>
          </a:p>
          <a:p>
            <a:pPr marL="109728" indent="0" algn="just">
              <a:buNone/>
            </a:pPr>
            <a:r>
              <a:rPr lang="el-GR" sz="1900" dirty="0"/>
              <a:t> </a:t>
            </a:r>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066130"/>
          </a:xfrm>
        </p:spPr>
        <p:txBody>
          <a:bodyPr>
            <a:noAutofit/>
          </a:bodyPr>
          <a:lstStyle/>
          <a:p>
            <a:pPr algn="just"/>
            <a:r>
              <a:rPr lang="el-GR" sz="2800" dirty="0">
                <a:effectLst/>
              </a:rPr>
              <a:t>Επιχειρηματικές Αποφάσεις και το Σύστημα Πληροφόρησης και Ελέγχου της Επιχείρησης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197</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159127488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fontScale="70000" lnSpcReduction="20000"/>
          </a:bodyPr>
          <a:lstStyle/>
          <a:p>
            <a:pPr algn="just"/>
            <a:r>
              <a:rPr lang="el-GR" sz="2600" b="1" dirty="0" smtClean="0"/>
              <a:t>Οι </a:t>
            </a:r>
            <a:r>
              <a:rPr lang="el-GR" sz="2600" b="1" dirty="0"/>
              <a:t>λειτουργικές αποφάσεις</a:t>
            </a:r>
            <a:r>
              <a:rPr lang="el-GR" sz="2600" dirty="0"/>
              <a:t> της επιχείρησης αναφέρονται κυρίως στη </a:t>
            </a:r>
            <a:r>
              <a:rPr lang="el-GR" sz="2600" b="1" dirty="0"/>
              <a:t>συνεχή διαχείριση των περιουσιακών στοιχείων</a:t>
            </a:r>
            <a:r>
              <a:rPr lang="el-GR" sz="2600" dirty="0"/>
              <a:t> τα οποία διαθέτει η επιχείρηση, δηλαδή τη διαχείριση των πωλήσεων, του κόστους, της ομαλής διεξαγωγής της παραγωγικής διαδικασίας. Είναι σημαντικές γιατί από τις λειτουργικές αποφάσεις της επιχείρησης εξαρτάται η πραγματοποίηση κέρδους σε κάθε περίοδο οικονομικής λειτουργίας. Λαμβάνονται και εκτελούνται μέσα στο γενικό πλαίσιο των στρατηγικών της αποφάσεων, και </a:t>
            </a:r>
            <a:r>
              <a:rPr lang="el-GR" sz="2600" b="1" dirty="0"/>
              <a:t>πρέπει για το λόγο αυτό να συμβιβάζονται με τους στρατηγικούς στόχους της επιχείρησης</a:t>
            </a:r>
            <a:r>
              <a:rPr lang="el-GR" sz="2600" dirty="0"/>
              <a:t>. Μία ειδική κατηγορία λειτουργικών αποφάσεων αφορά στην έγκαιρη και οικονομική εκτέλεση του επενδυτικού προγράμματος της επιχείρησης. </a:t>
            </a:r>
            <a:endParaRPr lang="el-GR" sz="2600" dirty="0" smtClean="0"/>
          </a:p>
          <a:p>
            <a:pPr algn="just">
              <a:buNone/>
            </a:pPr>
            <a:endParaRPr lang="el-GR" sz="2600" dirty="0"/>
          </a:p>
          <a:p>
            <a:pPr algn="just"/>
            <a:r>
              <a:rPr lang="el-GR" sz="2600" b="1" dirty="0"/>
              <a:t>Όλες, ανεξαιρέτως, οι επιχειρηματικές αποφάσεις στηρίζονται σε ένα σύνολο πληροφοριών και προβλέψεων</a:t>
            </a:r>
            <a:r>
              <a:rPr lang="el-GR" sz="2600" dirty="0"/>
              <a:t>. Το είδος όμως των πληροφοριών που απαιτείται για τις στρατηγικές αποφάσεις διαφέρει από το είδος των πληροφοριών που απαιτείται για τις λειτουργικές αποφάσεις. Θα γίνει αναφορά στην κάθε περίπτωση. </a:t>
            </a:r>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a:effectLst/>
              </a:rPr>
              <a:t>Επιχειρηματικές Αποφάσεις και το Σύστημα Πληροφόρησης και Ελέγχου της Επιχείρησης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198</a:t>
            </a:fld>
            <a:endParaRPr kumimoji="0" lang="el-GR"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7899835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endParaRPr lang="el-GR" sz="1800" b="1" dirty="0" smtClean="0"/>
          </a:p>
          <a:p>
            <a:pPr algn="just"/>
            <a:r>
              <a:rPr lang="el-GR" sz="1800" b="1" dirty="0" smtClean="0"/>
              <a:t>Οι </a:t>
            </a:r>
            <a:r>
              <a:rPr lang="el-GR" sz="1800" b="1" dirty="0"/>
              <a:t>στρατηγικές αποφάσεις</a:t>
            </a:r>
            <a:r>
              <a:rPr lang="el-GR" sz="1800" dirty="0"/>
              <a:t>, λόγω ακριβώς του χαρακτήρα τους, απαιτούν πληροφορίες οι οποίες είναι ειδικά προσαρμοσμένες στο αντικείμενο της απόφασης που μελετάται, δεν περιλαμβάνονται κατ’ ανάγκη σε έτοιμες πηγές δεδομένων, ούτε προσφέρονται για εύκολη ερμηνεία και πρόβλεψη. </a:t>
            </a:r>
            <a:endParaRPr lang="el-GR" sz="1800" dirty="0" smtClean="0"/>
          </a:p>
          <a:p>
            <a:pPr algn="just"/>
            <a:endParaRPr lang="el-GR" sz="1800" dirty="0" smtClean="0"/>
          </a:p>
          <a:p>
            <a:pPr algn="just"/>
            <a:r>
              <a:rPr lang="el-GR" sz="1800" dirty="0" smtClean="0"/>
              <a:t>Για </a:t>
            </a:r>
            <a:r>
              <a:rPr lang="el-GR" sz="1800" dirty="0"/>
              <a:t>το λόγο αυτό, η </a:t>
            </a:r>
            <a:r>
              <a:rPr lang="el-GR" sz="1800" b="1" dirty="0"/>
              <a:t>στρατηγική απόφαση προϋποθέτει</a:t>
            </a:r>
            <a:r>
              <a:rPr lang="el-GR" sz="1800" dirty="0"/>
              <a:t> συχνότατα τη </a:t>
            </a:r>
            <a:r>
              <a:rPr lang="el-GR" sz="1800" b="1" dirty="0"/>
              <a:t>σύνταξη</a:t>
            </a:r>
            <a:r>
              <a:rPr lang="el-GR" sz="1800" dirty="0"/>
              <a:t> ειδικής μελέτης, που ονομάζεται </a:t>
            </a:r>
            <a:r>
              <a:rPr lang="el-GR" sz="1800" b="1" dirty="0"/>
              <a:t>μελέτη σκοπιμότητας</a:t>
            </a:r>
            <a:r>
              <a:rPr lang="el-GR" sz="1800" dirty="0"/>
              <a:t>, η οποία απαρτίζεται από δύο μέρη: την </a:t>
            </a:r>
            <a:r>
              <a:rPr lang="el-GR" sz="1800" b="1" dirty="0"/>
              <a:t>τεχνικοοικο­νομική ανάλυση</a:t>
            </a:r>
            <a:r>
              <a:rPr lang="el-GR" sz="1800" dirty="0"/>
              <a:t> που μελετά ζητήματα κόστους, και την </a:t>
            </a:r>
            <a:r>
              <a:rPr lang="el-GR" sz="1800" b="1" dirty="0"/>
              <a:t>έρευνα αγοράς</a:t>
            </a:r>
            <a:r>
              <a:rPr lang="el-GR" sz="1800" dirty="0"/>
              <a:t> που διερευνά τη ζήτηση και την τιμολόγηση των προϊόντων. </a:t>
            </a:r>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a:effectLst/>
              </a:rPr>
              <a:t>Επιχειρηματικές Αποφάσεις και το Σύστημα Πληροφόρησης και Ελέγχου της Επιχείρησης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199</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3541196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67544" y="1844824"/>
            <a:ext cx="8229600" cy="4683976"/>
          </a:xfrm>
        </p:spPr>
        <p:txBody>
          <a:bodyPr>
            <a:normAutofit/>
          </a:bodyPr>
          <a:lstStyle/>
          <a:p>
            <a:r>
              <a:rPr lang="el-GR" sz="1800" b="1" dirty="0" smtClean="0"/>
              <a:t>Γενική Περιγραφή – Σκοπός</a:t>
            </a:r>
            <a:endParaRPr lang="en-US" sz="1800" b="1" dirty="0" smtClean="0"/>
          </a:p>
          <a:p>
            <a:endParaRPr lang="el-GR" sz="1800" dirty="0" smtClean="0"/>
          </a:p>
          <a:p>
            <a:pPr algn="just"/>
            <a:r>
              <a:rPr lang="el-GR" sz="1800" dirty="0" smtClean="0"/>
              <a:t>Σκοπός αυτής της ενότητας είναι να εγκαθιδρύσει το αναγκαίο υπόβαθρο, αναλύοντας σημαντικές έννοιες και μεθόδους στην οικονομική ανάλυση και στην οικονομική των επιχειρήσεων οι οποίες χρειάζονται για τη λήψη επιχειρηματικών αποφάσεων κάτω από συνθήκες αβεβαιότητας.</a:t>
            </a:r>
          </a:p>
          <a:p>
            <a:endParaRPr lang="el-GR" dirty="0"/>
          </a:p>
        </p:txBody>
      </p:sp>
      <p:sp>
        <p:nvSpPr>
          <p:cNvPr id="3" name="2 - Τίτλος"/>
          <p:cNvSpPr>
            <a:spLocks noGrp="1"/>
          </p:cNvSpPr>
          <p:nvPr>
            <p:ph type="title"/>
          </p:nvPr>
        </p:nvSpPr>
        <p:spPr/>
        <p:txBody>
          <a:bodyPr>
            <a:normAutofit/>
          </a:bodyPr>
          <a:lstStyle/>
          <a:p>
            <a:pPr algn="just"/>
            <a:r>
              <a:rPr lang="el-GR" sz="2800" dirty="0" smtClean="0"/>
              <a:t>Οικονομική και Διοίκηση των Επιχειρήσεων</a:t>
            </a:r>
            <a:endParaRPr lang="el-GR" sz="2800" dirty="0"/>
          </a:p>
        </p:txBody>
      </p:sp>
      <p:sp>
        <p:nvSpPr>
          <p:cNvPr id="4" name="3 - Θέση αριθμού διαφάνειας"/>
          <p:cNvSpPr>
            <a:spLocks noGrp="1"/>
          </p:cNvSpPr>
          <p:nvPr>
            <p:ph type="sldNum" sz="quarter" idx="12"/>
          </p:nvPr>
        </p:nvSpPr>
        <p:spPr/>
        <p:txBody>
          <a:bodyPr/>
          <a:lstStyle/>
          <a:p>
            <a:fld id="{6D693EC5-28F6-4DBD-8BAD-23B3C94292A2}" type="slidenum">
              <a:rPr lang="el-GR" smtClean="0"/>
              <a:pPr/>
              <a:t>2</a:t>
            </a:fld>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96752"/>
            <a:ext cx="8215370" cy="5044016"/>
          </a:xfrm>
        </p:spPr>
        <p:txBody>
          <a:bodyPr>
            <a:normAutofit/>
          </a:bodyPr>
          <a:lstStyle/>
          <a:p>
            <a:pPr algn="just"/>
            <a:endParaRPr lang="el-GR" sz="2400" dirty="0" smtClean="0"/>
          </a:p>
          <a:p>
            <a:pPr algn="just"/>
            <a:r>
              <a:rPr lang="el-GR" sz="1800" dirty="0" smtClean="0"/>
              <a:t>Στόχος της επιχείρησης, αυτών που λαμβάνουν τις αποφάσεις, είναι η μεγιστοποίηση των ιδίων κεφαλαίων της επιχείρησης σε κάποιο χρονικό ορίζοντα, κάτω από συνθήκες αβεβαιότητας και κινδύνου, και αυτό επιτυγχάνεται μέσω της μεγιστοποίησης της παρούσας αξίας των προσδοκώμενων κερδών. </a:t>
            </a:r>
            <a:endParaRPr lang="en-US" sz="1800" dirty="0" smtClean="0"/>
          </a:p>
          <a:p>
            <a:pPr algn="just">
              <a:buNone/>
            </a:pPr>
            <a:endParaRPr lang="el-GR" sz="1800" dirty="0" smtClean="0"/>
          </a:p>
          <a:p>
            <a:pPr algn="just"/>
            <a:r>
              <a:rPr lang="el-GR" sz="1800" dirty="0" smtClean="0"/>
              <a:t>Ο χαρακτήρας της επιχείρησης ως οργανισμού, σημαίνει τη συγκρότηση της επιχείρησης, τη μεγέθυνσή της και κατ’ επέκταση τη δημιουργία επιχειρήσεων  και την κυριαρχία τους στην οικονομική ζωή.</a:t>
            </a:r>
          </a:p>
        </p:txBody>
      </p:sp>
      <p:sp>
        <p:nvSpPr>
          <p:cNvPr id="3" name="2 - Τίτλος"/>
          <p:cNvSpPr>
            <a:spLocks noGrp="1"/>
          </p:cNvSpPr>
          <p:nvPr>
            <p:ph type="title"/>
          </p:nvPr>
        </p:nvSpPr>
        <p:spPr>
          <a:xfrm>
            <a:off x="357158" y="274638"/>
            <a:ext cx="8501122" cy="1143000"/>
          </a:xfrm>
        </p:spPr>
        <p:txBody>
          <a:bodyPr>
            <a:normAutofit/>
          </a:bodyPr>
          <a:lstStyle/>
          <a:p>
            <a:pPr algn="just"/>
            <a:r>
              <a:rPr lang="en-GB" sz="2800" dirty="0" smtClean="0"/>
              <a:t>Η </a:t>
            </a:r>
            <a:r>
              <a:rPr lang="en-GB" sz="2800" dirty="0" err="1" smtClean="0"/>
              <a:t>οικονομική</a:t>
            </a:r>
            <a:r>
              <a:rPr lang="en-GB" sz="2800" dirty="0" smtClean="0"/>
              <a:t> </a:t>
            </a:r>
            <a:r>
              <a:rPr lang="en-GB" sz="2800" dirty="0" err="1" smtClean="0"/>
              <a:t>επιστήμη</a:t>
            </a:r>
            <a:r>
              <a:rPr lang="en-GB" sz="2800" dirty="0" smtClean="0"/>
              <a:t>, </a:t>
            </a:r>
            <a:r>
              <a:rPr lang="en-GB" sz="2800" dirty="0" err="1" smtClean="0"/>
              <a:t>πόροι</a:t>
            </a:r>
            <a:r>
              <a:rPr lang="en-GB" sz="2800" dirty="0" smtClean="0"/>
              <a:t> </a:t>
            </a:r>
            <a:r>
              <a:rPr lang="en-GB" sz="2800" dirty="0" err="1" smtClean="0"/>
              <a:t>και</a:t>
            </a:r>
            <a:r>
              <a:rPr lang="en-GB" sz="2800" dirty="0" smtClean="0"/>
              <a:t> </a:t>
            </a:r>
            <a:r>
              <a:rPr lang="en-GB" sz="2800" dirty="0" err="1" smtClean="0"/>
              <a:t>αγαθά</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20</a:t>
            </a:fld>
            <a:endParaRPr lang="el-G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marL="109728" indent="0" algn="just">
              <a:buNone/>
            </a:pPr>
            <a:r>
              <a:rPr lang="el-GR" dirty="0"/>
              <a:t> </a:t>
            </a:r>
          </a:p>
          <a:p>
            <a:pPr algn="just"/>
            <a:r>
              <a:rPr lang="el-GR" sz="1800" b="1" dirty="0"/>
              <a:t>Οι λειτουργικές αποφάσεις</a:t>
            </a:r>
            <a:r>
              <a:rPr lang="el-GR" sz="1800" dirty="0"/>
              <a:t> της επιχείρησης, καθώς έχουν πολύ συχνά επαναληπτικό χαρακτήρα, απαιτούν, με τη σειρά τους, ένα σύνολο πληροφοριών που παρέχει περιγραφικά δεδομένα σε συχνές χρονικές περιόδους, που ταξινομούνται σε σταθερές κατηγορίες. </a:t>
            </a:r>
          </a:p>
          <a:p>
            <a:pPr marL="109728" indent="0" algn="just">
              <a:buNone/>
            </a:pPr>
            <a:endParaRPr lang="el-GR" sz="1800" dirty="0"/>
          </a:p>
          <a:p>
            <a:pPr algn="just"/>
            <a:r>
              <a:rPr lang="el-GR" sz="1800" dirty="0"/>
              <a:t>Αυτό το γενικό σύστημα πληροφοριών περιλαμβάνει δύο υποσυστήματα: Το ένα είναι το υποσύστημα βραχυχρόνιων προβλέψεων και το άλλο είναι το </a:t>
            </a:r>
            <a:r>
              <a:rPr lang="el-GR" sz="1800" b="1" dirty="0"/>
              <a:t>υποσύστημα καταγραφής αποτελεσμάτων</a:t>
            </a:r>
            <a:r>
              <a:rPr lang="el-GR" sz="1800" dirty="0"/>
              <a:t>.</a:t>
            </a:r>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a:effectLst/>
              </a:rPr>
              <a:t>Επιχειρηματικές Αποφάσεις και το Σύστημα Πληροφόρησης και Ελέγχου της Επιχείρησης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90529343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endParaRPr lang="el-GR" sz="1800" dirty="0" smtClean="0"/>
          </a:p>
          <a:p>
            <a:pPr algn="just"/>
            <a:r>
              <a:rPr lang="el-GR" sz="1800" dirty="0" smtClean="0"/>
              <a:t>Το </a:t>
            </a:r>
            <a:r>
              <a:rPr lang="el-GR" sz="1800" dirty="0"/>
              <a:t>υποσύστημα βραχυχρόνιων προβλέψεων έχει ως κύρια λειτουργία του </a:t>
            </a:r>
            <a:r>
              <a:rPr lang="el-GR" sz="1800" b="1" dirty="0"/>
              <a:t>να ελέγξει κατά πόσον οι πραγματοποιήσεις εσόδων και εξόδων της παρούσας περιόδου θα επαναληφθούν</a:t>
            </a:r>
            <a:r>
              <a:rPr lang="el-GR" sz="1800" dirty="0"/>
              <a:t> και στην αμέσως επόμενη, ή κατά πόσο θα μεταβληθούν και προς ποια κατεύθυνση. </a:t>
            </a:r>
            <a:endParaRPr lang="el-GR" sz="1800" dirty="0" smtClean="0"/>
          </a:p>
          <a:p>
            <a:pPr algn="just"/>
            <a:endParaRPr lang="el-GR" sz="1800" dirty="0" smtClean="0"/>
          </a:p>
          <a:p>
            <a:pPr algn="just"/>
            <a:r>
              <a:rPr lang="el-GR" sz="1800" dirty="0" smtClean="0"/>
              <a:t>Οφείλει </a:t>
            </a:r>
            <a:r>
              <a:rPr lang="el-GR" sz="1800" dirty="0"/>
              <a:t>να καταγράφει την επίδραση παραγόντων οι οποίοι οδηγούν σε μεταβολές σε σχέση με τρέχουσες πραγματοποιήσεις. </a:t>
            </a:r>
            <a:endParaRPr lang="el-GR" sz="1800" dirty="0" smtClean="0"/>
          </a:p>
          <a:p>
            <a:pPr algn="just"/>
            <a:endParaRPr lang="el-GR" sz="1800" dirty="0" smtClean="0"/>
          </a:p>
          <a:p>
            <a:pPr algn="just"/>
            <a:r>
              <a:rPr lang="el-GR" sz="1800" dirty="0" smtClean="0"/>
              <a:t>Τρεις </a:t>
            </a:r>
            <a:r>
              <a:rPr lang="el-GR" sz="1800" dirty="0"/>
              <a:t>κατηγορίες παραγόντων μπορούν να αναφερθούν ως οι πιο συχνές:</a:t>
            </a:r>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a:effectLst/>
              </a:rPr>
              <a:t>Επιχειρηματικές Αποφάσεις και το Σύστημα Πληροφόρησης και Ελέγχου της Επιχείρησης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a:t>
            </a:fld>
            <a:endParaRPr kumimoji="0" lang="el-GR"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185750951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484784"/>
            <a:ext cx="8229600" cy="5040560"/>
          </a:xfrm>
        </p:spPr>
        <p:txBody>
          <a:bodyPr>
            <a:normAutofit/>
          </a:bodyPr>
          <a:lstStyle/>
          <a:p>
            <a:pPr marL="109728" indent="0" algn="just">
              <a:buNone/>
            </a:pPr>
            <a:r>
              <a:rPr lang="el-GR" sz="1800" dirty="0" smtClean="0"/>
              <a:t>α) Παράγοντες </a:t>
            </a:r>
            <a:r>
              <a:rPr lang="el-GR" sz="1800" dirty="0"/>
              <a:t>που ασκούν πίεση για συνεχείς μεταβολές, όπως η εποχικότητα στη ζήτηση του προϊόντος, η προσαρμογή των συντελεστών κόστους στον πληθωρισμό, ή η σταδιακή επέκταση του δικτύου πωλήσεων. </a:t>
            </a:r>
            <a:endParaRPr lang="el-GR" sz="1800" dirty="0" smtClean="0"/>
          </a:p>
          <a:p>
            <a:pPr marL="109728" indent="0" algn="just">
              <a:buNone/>
            </a:pPr>
            <a:endParaRPr lang="el-GR" sz="1800" dirty="0"/>
          </a:p>
          <a:p>
            <a:pPr marL="109728" indent="0" algn="just">
              <a:buNone/>
            </a:pPr>
            <a:r>
              <a:rPr lang="el-GR" sz="1800" dirty="0" smtClean="0"/>
              <a:t>β) Παράγοντες </a:t>
            </a:r>
            <a:r>
              <a:rPr lang="el-GR" sz="1800" dirty="0"/>
              <a:t>που ασκούν πίεση για διακριτές μεταβολές σε συγκεκριμένες χρονικές στιγμές, όπως τα αποτελέσματα αναδιαπραγμάτευσης μακροχρονίων συμβολαίων πωλήσεων, νέων συλλογικών συμβάσεων εργασίας, εμφάνισης </a:t>
            </a:r>
            <a:r>
              <a:rPr lang="el-GR" sz="1800" dirty="0" smtClean="0"/>
              <a:t>ενός νέου </a:t>
            </a:r>
            <a:r>
              <a:rPr lang="el-GR" sz="1800" dirty="0"/>
              <a:t>ανταγωνιστικού προϊόντος, ή επιβολής νέων φορολογικών ρυθμίσεων από το κράτος. </a:t>
            </a:r>
            <a:endParaRPr lang="el-GR" sz="1800" dirty="0" smtClean="0"/>
          </a:p>
          <a:p>
            <a:pPr marL="109728" indent="0" algn="just">
              <a:buNone/>
            </a:pPr>
            <a:endParaRPr lang="el-GR" sz="1800" dirty="0"/>
          </a:p>
          <a:p>
            <a:pPr marL="109728" indent="0" algn="just">
              <a:buNone/>
            </a:pPr>
            <a:r>
              <a:rPr lang="el-GR" sz="1800" dirty="0" smtClean="0"/>
              <a:t>γ) Παράγοντες </a:t>
            </a:r>
            <a:r>
              <a:rPr lang="el-GR" sz="1800" dirty="0"/>
              <a:t>οι οποίοι αποτελούν τυχαία φαινόμενα ή ασκούν απρόβλεπτες επιδράσεις στα οικονομικά μεγέθη, όπως μηχανικές βλάβες, ατυχήματα, φυσικές καταστροφές και απεργίες. </a:t>
            </a:r>
          </a:p>
          <a:p>
            <a:pPr marL="109728" indent="0" algn="just">
              <a:buNone/>
            </a:pPr>
            <a:endParaRPr lang="el-GR" dirty="0"/>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a:effectLst/>
              </a:rPr>
              <a:t>Επιχειρηματικές Αποφάσεις και το Σύστημα Πληροφόρησης και Ελέγχου της Επιχείρησης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a:t>
            </a:fld>
            <a:endParaRPr kumimoji="0" lang="el-GR"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48308853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endParaRPr lang="el-GR" sz="1800" dirty="0" smtClean="0"/>
          </a:p>
          <a:p>
            <a:pPr algn="just"/>
            <a:r>
              <a:rPr lang="el-GR" sz="1800" dirty="0" smtClean="0"/>
              <a:t>Το </a:t>
            </a:r>
            <a:r>
              <a:rPr lang="el-GR" sz="1800" dirty="0"/>
              <a:t>υποσύστημα καταγραφής αποτελεσμάτων είναι γνωστό ως το </a:t>
            </a:r>
            <a:r>
              <a:rPr lang="el-GR" sz="1800" b="1" dirty="0"/>
              <a:t>λογιστικό σύστημα της επιχείρησης, με δύο βασικά συστατικά μέρη, το λογαριασμό αποτελεσμάτων και το λογαριασμό του ισολογισμού</a:t>
            </a:r>
            <a:r>
              <a:rPr lang="el-GR" sz="1800" dirty="0"/>
              <a:t>. </a:t>
            </a:r>
            <a:endParaRPr lang="el-GR" sz="1800" dirty="0" smtClean="0"/>
          </a:p>
          <a:p>
            <a:pPr algn="just"/>
            <a:endParaRPr lang="el-GR" sz="1800" dirty="0" smtClean="0"/>
          </a:p>
          <a:p>
            <a:pPr algn="just"/>
            <a:r>
              <a:rPr lang="el-GR" sz="1800" dirty="0" smtClean="0"/>
              <a:t>Καταγράφει </a:t>
            </a:r>
            <a:r>
              <a:rPr lang="el-GR" sz="1800" dirty="0"/>
              <a:t>τα αποτελέσματα της επιχειρηματικής λειτουργίας, κρατώντας λογαριασμούς των χρηματικών εισροών και εκροών που πραγματοποιούνται. Επιχειρεί επίσης ένα </a:t>
            </a:r>
            <a:r>
              <a:rPr lang="el-GR" sz="1800" b="1" dirty="0"/>
              <a:t>θεμελιώδη διαχωρισμό εισροών και εκροών ανάλογα με τη χρονική διάρκειά τους και την ποιότητα του αποτελέσματός τους</a:t>
            </a:r>
            <a:r>
              <a:rPr lang="el-GR" sz="1800" dirty="0"/>
              <a:t>. </a:t>
            </a:r>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a:effectLst/>
              </a:rPr>
              <a:t>Επιχειρηματικές Αποφάσεις και το Σύστημα Πληροφόρησης και Ελέγχου της Επιχείρησης</a:t>
            </a:r>
            <a:endParaRPr lang="el-GR" sz="2800" dirty="0"/>
          </a:p>
        </p:txBody>
      </p:sp>
      <p:sp>
        <p:nvSpPr>
          <p:cNvPr id="6" name="5 - Θέση αριθμού διαφάνειας"/>
          <p:cNvSpPr>
            <a:spLocks noGrp="1"/>
          </p:cNvSpPr>
          <p:nvPr>
            <p:ph type="sldNum" sz="quarter" idx="12"/>
          </p:nvPr>
        </p:nvSpPr>
        <p:spPr>
          <a:xfrm>
            <a:off x="8429652" y="6407944"/>
            <a:ext cx="58338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203</a:t>
            </a:fld>
            <a:endParaRPr kumimoji="0" lang="el-GR"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175237489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268760"/>
            <a:ext cx="8229600" cy="5328592"/>
          </a:xfrm>
        </p:spPr>
        <p:txBody>
          <a:bodyPr>
            <a:normAutofit fontScale="70000" lnSpcReduction="20000"/>
          </a:bodyPr>
          <a:lstStyle/>
          <a:p>
            <a:pPr algn="just"/>
            <a:r>
              <a:rPr lang="el-GR" sz="2600" dirty="0" smtClean="0"/>
              <a:t>Στην </a:t>
            </a:r>
            <a:r>
              <a:rPr lang="el-GR" sz="2600" dirty="0"/>
              <a:t>περίπτωση των εκροών, λόγου χάριν, το λογιστικό σύστημα επιχειρεί να διαφοροποιήσει το χειρισμό μεταξύ τρεχουσών δαπανών, οι οποίες λογίζονται ως κόστος λειτουργίας, και επενδυτικών δαπανών, οι οποίες λογίζονται ως έξοδα απόκτησης περιουσιακών στοιχείων που προσφέρουν μελλοντικές αποδόσεις. </a:t>
            </a:r>
            <a:endParaRPr lang="el-GR" sz="2600" dirty="0" smtClean="0"/>
          </a:p>
          <a:p>
            <a:pPr algn="just"/>
            <a:endParaRPr lang="el-GR" sz="2600" dirty="0" smtClean="0"/>
          </a:p>
          <a:p>
            <a:pPr algn="just"/>
            <a:r>
              <a:rPr lang="el-GR" sz="2600" dirty="0" smtClean="0"/>
              <a:t>Αντίστοιχα</a:t>
            </a:r>
            <a:r>
              <a:rPr lang="el-GR" sz="2600" dirty="0"/>
              <a:t>, στην περίπτωση των εισροών, το λογιστικό σύστημα επιχειρεί να διαφοροποιήσει την καταγραφή μεταξύ τρεχουσών εισπράξεων, από πώληση προϊόντος λόγου χάριν, οι οποίες λογίζονται ως εισόδημα, και εισπράξεων από την έκδοση νέων μετοχών ή ομολογιών, ή ακόμα από τη ρευστοποίηση περιουσιακών στοιχείων, οι οποίες λογίζονται ως έσοδα από την πώληση μελλοντικών απαιτήσεων απέναντι στην επιχείρηση. </a:t>
            </a:r>
            <a:endParaRPr lang="el-GR" sz="2600" dirty="0" smtClean="0"/>
          </a:p>
          <a:p>
            <a:pPr algn="just"/>
            <a:endParaRPr lang="el-GR" sz="2600" dirty="0" smtClean="0"/>
          </a:p>
          <a:p>
            <a:pPr algn="just"/>
            <a:r>
              <a:rPr lang="el-GR" sz="2600" dirty="0" smtClean="0"/>
              <a:t>Η </a:t>
            </a:r>
            <a:r>
              <a:rPr lang="el-GR" sz="2600" dirty="0"/>
              <a:t>διαφοροποίηση μεταξύ τρεχόντων εσόδων-εξόδων και εισροών-εκροών με μελλοντικές αποδόσεις πραγματοποιείται με την </a:t>
            </a:r>
            <a:r>
              <a:rPr lang="el-GR" sz="2600" b="1" dirty="0"/>
              <a:t>καταγραφή στοιχείων, αντίστοιχα, στους δύο βασικούς λογαριασμούς της επιχείρησης: Τα αποτελέσματα χρήσης και τον ισολογισμό</a:t>
            </a:r>
            <a:r>
              <a:rPr lang="el-GR" sz="2600" dirty="0"/>
              <a:t>.</a:t>
            </a:r>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850106"/>
          </a:xfrm>
        </p:spPr>
        <p:txBody>
          <a:bodyPr>
            <a:noAutofit/>
          </a:bodyPr>
          <a:lstStyle/>
          <a:p>
            <a:pPr algn="just"/>
            <a:r>
              <a:rPr lang="el-GR" sz="2800" dirty="0">
                <a:effectLst/>
              </a:rPr>
              <a:t>Επιχειρηματικές Αποφάσεις και το Σύστημα Πληροφόρησης και Ελέγχου της Επιχείρησης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204</a:t>
            </a:fld>
            <a:endParaRPr kumimoji="0" lang="el-GR"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413017260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endParaRPr lang="el-GR" sz="1800" b="1" dirty="0" smtClean="0"/>
          </a:p>
          <a:p>
            <a:pPr algn="just"/>
            <a:r>
              <a:rPr lang="el-GR" sz="1800" b="1" dirty="0" smtClean="0"/>
              <a:t>Ο </a:t>
            </a:r>
            <a:r>
              <a:rPr lang="el-GR" sz="1800" b="1" dirty="0"/>
              <a:t>λογαριασμός αποτελεσμάτων</a:t>
            </a:r>
            <a:r>
              <a:rPr lang="el-GR" sz="1800" dirty="0"/>
              <a:t> χρήσης αφορά σε μία συγκεκριμένη περίοδο επιχειρηματικής λειτουργίας, τρίμηνο ή έτος, η οποία ονομάζεται λογιστική περίοδος ή λογιστική χρήση</a:t>
            </a:r>
            <a:r>
              <a:rPr lang="el-GR" sz="1800" dirty="0" smtClean="0"/>
              <a:t>.</a:t>
            </a:r>
          </a:p>
          <a:p>
            <a:pPr algn="just"/>
            <a:r>
              <a:rPr lang="el-GR" sz="1800" dirty="0" smtClean="0"/>
              <a:t> </a:t>
            </a:r>
            <a:endParaRPr lang="el-GR" sz="1800" dirty="0"/>
          </a:p>
          <a:p>
            <a:pPr algn="just"/>
            <a:r>
              <a:rPr lang="el-GR" sz="1800" dirty="0"/>
              <a:t>Στο λογαριασμό αποτελεσμάτων χρήσης παρουσιάζονται τα τρέχοντα έσοδα και έξοδα της λογιστικής περιόδου, ομαδοποιημένα σε σταθερές κατηγορίες. </a:t>
            </a:r>
            <a:endParaRPr lang="el-GR" sz="1800" dirty="0" smtClean="0"/>
          </a:p>
          <a:p>
            <a:pPr algn="just"/>
            <a:endParaRPr lang="el-GR" sz="1800" dirty="0"/>
          </a:p>
          <a:p>
            <a:pPr algn="just"/>
            <a:r>
              <a:rPr lang="el-GR" sz="1800" dirty="0"/>
              <a:t>Η διαφορά που προκύπτει ανάμεσα σε έσοδα και σε έξοδα απεικονίζει τα αποτελέσματα χρήσης, δηλαδή τα λογιστικά αποτελέσματα (κέρδη ή ζημίες) της επιχείρησης. Στον Πίνακα 1.1 δίνεται ένα συνοπτικό αλλά τυπικό υπόδειγμα του λογαριασμού αυτού. </a:t>
            </a:r>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a:effectLst/>
              </a:rPr>
              <a:t>Επιχειρηματικές Αποφάσεις και το Σύστημα Πληροφόρησης και Ελέγχου της Επιχείρησης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205</a:t>
            </a:fld>
            <a:endParaRPr kumimoji="0" lang="el-GR"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395755265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323528" y="409264"/>
            <a:ext cx="8352928" cy="1143000"/>
          </a:xfrm>
        </p:spPr>
        <p:txBody>
          <a:bodyPr>
            <a:noAutofit/>
          </a:bodyPr>
          <a:lstStyle/>
          <a:p>
            <a:pPr algn="just"/>
            <a:r>
              <a:rPr lang="en-GB" sz="2800" dirty="0" err="1">
                <a:effectLst/>
              </a:rPr>
              <a:t>Πίν</a:t>
            </a:r>
            <a:r>
              <a:rPr lang="en-GB" sz="2800" dirty="0">
                <a:effectLst/>
              </a:rPr>
              <a:t>ακας </a:t>
            </a:r>
            <a:r>
              <a:rPr lang="en-GB" sz="2800" dirty="0" smtClean="0">
                <a:effectLst/>
              </a:rPr>
              <a:t>1.</a:t>
            </a:r>
            <a:r>
              <a:rPr lang="el-GR" sz="2800" dirty="0" smtClean="0">
                <a:effectLst/>
              </a:rPr>
              <a:t>1</a:t>
            </a:r>
            <a:r>
              <a:rPr lang="en-GB" sz="2800" dirty="0" smtClean="0">
                <a:effectLst/>
              </a:rPr>
              <a:t>-</a:t>
            </a:r>
            <a:r>
              <a:rPr lang="el-GR" sz="2800" dirty="0" smtClean="0">
                <a:effectLst/>
              </a:rPr>
              <a:t> Ε</a:t>
            </a:r>
            <a:r>
              <a:rPr lang="en-GB" sz="2800" dirty="0" err="1" smtClean="0">
                <a:effectLst/>
              </a:rPr>
              <a:t>τήσιος</a:t>
            </a:r>
            <a:r>
              <a:rPr lang="el-GR" sz="2800" dirty="0" smtClean="0">
                <a:effectLst/>
              </a:rPr>
              <a:t> </a:t>
            </a:r>
            <a:r>
              <a:rPr lang="en-GB" sz="2800" dirty="0" err="1" smtClean="0">
                <a:effectLst/>
              </a:rPr>
              <a:t>λογ</a:t>
            </a:r>
            <a:r>
              <a:rPr lang="en-GB" sz="2800" dirty="0" smtClean="0">
                <a:effectLst/>
              </a:rPr>
              <a:t>αριασμός </a:t>
            </a:r>
            <a:r>
              <a:rPr lang="en-GB" sz="2800" dirty="0">
                <a:effectLst/>
              </a:rPr>
              <a:t>αποτελεσμάτων χρήσης </a:t>
            </a:r>
            <a:r>
              <a:rPr lang="en-GB" sz="2800" dirty="0" smtClean="0">
                <a:effectLst/>
              </a:rPr>
              <a:t>εταιρείας </a:t>
            </a:r>
            <a:r>
              <a:rPr lang="en-GB" sz="2800" dirty="0">
                <a:effectLst/>
              </a:rPr>
              <a:t>(σε ευρώ)</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206</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xmlns="" val="343755564"/>
              </p:ext>
            </p:extLst>
          </p:nvPr>
        </p:nvGraphicFramePr>
        <p:xfrm>
          <a:off x="899592" y="1916832"/>
          <a:ext cx="7560840" cy="3528392"/>
        </p:xfrm>
        <a:graphic>
          <a:graphicData uri="http://schemas.openxmlformats.org/presentationml/2006/ole">
            <p:oleObj spid="_x0000_s2053" name="Document" r:id="rId3" imgW="5266152" imgH="2299363" progId="Word.Document.12">
              <p:embed/>
            </p:oleObj>
          </a:graphicData>
        </a:graphic>
      </p:graphicFrame>
    </p:spTree>
    <p:extLst>
      <p:ext uri="{BB962C8B-B14F-4D97-AF65-F5344CB8AC3E}">
        <p14:creationId xmlns:p14="http://schemas.microsoft.com/office/powerpoint/2010/main" xmlns="" val="332702804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412776"/>
            <a:ext cx="8229600" cy="5112568"/>
          </a:xfrm>
        </p:spPr>
        <p:txBody>
          <a:bodyPr>
            <a:normAutofit/>
          </a:bodyPr>
          <a:lstStyle/>
          <a:p>
            <a:pPr algn="just"/>
            <a:r>
              <a:rPr lang="el-GR" sz="1800" dirty="0"/>
              <a:t>Ο Πίνακας 1.1 είναι σαφής ως προς τη σκοπιμότητά του, δηλαδή την καταγραφή των μεγεθών που οδηγούν στη διαμόρφωσή του λογιστικού κέρδους. </a:t>
            </a:r>
            <a:endParaRPr lang="el-GR" sz="1800" dirty="0" smtClean="0"/>
          </a:p>
          <a:p>
            <a:pPr algn="just"/>
            <a:endParaRPr lang="el-GR" sz="1800" dirty="0" smtClean="0"/>
          </a:p>
          <a:p>
            <a:pPr algn="just"/>
            <a:r>
              <a:rPr lang="el-GR" sz="1800" dirty="0" smtClean="0"/>
              <a:t>Τα </a:t>
            </a:r>
            <a:r>
              <a:rPr lang="el-GR" sz="1800" dirty="0"/>
              <a:t>μεγέθη που εμφανίζονται ανήκουν όλα στην κατηγορία των τρεχόντων εσόδων ή εξόδων και δεν περιλαμβάνουν εισροές ή εκροές με μελλοντικές αποδόσεις. </a:t>
            </a:r>
            <a:endParaRPr lang="el-GR" sz="1800" dirty="0" smtClean="0"/>
          </a:p>
          <a:p>
            <a:pPr algn="just"/>
            <a:endParaRPr lang="el-GR" sz="1800" dirty="0" smtClean="0"/>
          </a:p>
          <a:p>
            <a:pPr algn="just"/>
            <a:r>
              <a:rPr lang="el-GR" sz="1800" b="1" dirty="0" smtClean="0"/>
              <a:t>Το </a:t>
            </a:r>
            <a:r>
              <a:rPr lang="el-GR" sz="1800" b="1" dirty="0"/>
              <a:t>μόνο μέγεθος του λογαριασμού αποτελεσμάτων χρήσης που χρειάζεται περισσότερο σχολιασμό είναι οι αποσβέσεις</a:t>
            </a:r>
            <a:r>
              <a:rPr lang="el-GR" sz="1800" dirty="0"/>
              <a:t>. Αντίθετα από τα άλλα στοιχεία κόστους που καταγράφονται στο λογαριασμό αυτό, οι αποσβέσεις δεν αποτελούν πραγματική εκροή από το ταμείο της επιχείρησης, αποτελούν λογιστική εγγραφή που αντιστοιχεί σε ένα θεωρητικό υπολογισμό του κόστους ανάλωσης πάγιων στοιχείων, τα οποία κατέχει η επιχείρηση. </a:t>
            </a:r>
            <a:endParaRPr lang="el-GR" sz="1800" dirty="0" smtClean="0"/>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994122"/>
          </a:xfrm>
        </p:spPr>
        <p:txBody>
          <a:bodyPr>
            <a:noAutofit/>
          </a:bodyPr>
          <a:lstStyle/>
          <a:p>
            <a:pPr algn="just"/>
            <a:r>
              <a:rPr lang="el-GR" sz="2800" dirty="0">
                <a:effectLst/>
              </a:rPr>
              <a:t>Επιχειρηματικές Αποφάσεις και το Σύστημα Πληροφόρησης και Ελέγχου της Επιχείρησης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207</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414394757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fontScale="70000" lnSpcReduction="20000"/>
          </a:bodyPr>
          <a:lstStyle/>
          <a:p>
            <a:pPr algn="just"/>
            <a:r>
              <a:rPr lang="el-GR" sz="2600" dirty="0" smtClean="0"/>
              <a:t>Ο </a:t>
            </a:r>
            <a:r>
              <a:rPr lang="el-GR" sz="2600" dirty="0"/>
              <a:t>υπολογισμός αυτός αφαιρεί κάποιο κλάσμα της τιμής κτήσης από τη λογιστική αξία του επενδυτικού αγαθού σε κάθε περίοδο ωφέλιμης ζωής του. Το ποσό αυτό χρεώνεται κάθε έτος ως κόστος στα αποτελέσματα χρήσης, αλλά φυσικά δεν αντιπροσωπεύει κάποια πραγματική εκροή χρημάτων. </a:t>
            </a:r>
            <a:endParaRPr lang="el-GR" sz="2600" dirty="0" smtClean="0"/>
          </a:p>
          <a:p>
            <a:pPr marL="109728" indent="0" algn="just">
              <a:buNone/>
            </a:pPr>
            <a:endParaRPr lang="el-GR" sz="2600" dirty="0"/>
          </a:p>
          <a:p>
            <a:pPr algn="just"/>
            <a:r>
              <a:rPr lang="el-GR" sz="2600" dirty="0"/>
              <a:t>Η μόνη του οικονομική ερμηνεία είναι ότι δημιουργεί ένα είδος αποθέματος για τη μελλοντική αντικατάσταση του δεδομένου επενδυτικού αγαθού. Από πρακτική άποψη, οι αποσβέσεις αντιπροσωπεύουν διαθέσιμο κεφάλαιο για την επιχείρηση. </a:t>
            </a:r>
          </a:p>
          <a:p>
            <a:pPr marL="109728" indent="0" algn="just">
              <a:buNone/>
            </a:pPr>
            <a:endParaRPr lang="el-GR" sz="2600" dirty="0"/>
          </a:p>
          <a:p>
            <a:pPr algn="just"/>
            <a:r>
              <a:rPr lang="el-GR" sz="2600" dirty="0"/>
              <a:t>Αν πρόκειται μάλιστα να εξαχθούν από το λογαριασμό αποτελεσμάτων χρήσης, οι </a:t>
            </a:r>
            <a:r>
              <a:rPr lang="el-GR" sz="2600" b="1" dirty="0"/>
              <a:t>διαθέσιμοι πόροι</a:t>
            </a:r>
            <a:r>
              <a:rPr lang="el-GR" sz="2600" dirty="0"/>
              <a:t> που προκύπτουν από την επιχειρηματική δραστηριότητα του έτους, και οι οποίοι μπορούν να χρησιμοποιηθούν είτε για πληρωμή μερισμάτων, είτε για επένδυση, το μέγεθός τους είναι, </a:t>
            </a:r>
            <a:endParaRPr lang="el-GR" sz="2600" dirty="0" smtClean="0"/>
          </a:p>
          <a:p>
            <a:pPr algn="just"/>
            <a:endParaRPr lang="el-GR" sz="2600" dirty="0" smtClean="0"/>
          </a:p>
          <a:p>
            <a:pPr lvl="8" algn="just"/>
            <a:r>
              <a:rPr lang="el-GR" sz="2600" b="1" dirty="0" smtClean="0"/>
              <a:t>    Καθαρά </a:t>
            </a:r>
            <a:r>
              <a:rPr lang="el-GR" sz="2600" b="1" dirty="0"/>
              <a:t>κέρδη + Αποσβέσεις</a:t>
            </a:r>
            <a:endParaRPr lang="el-GR" sz="2600" dirty="0"/>
          </a:p>
          <a:p>
            <a:pPr lvl="8" algn="just"/>
            <a:endParaRPr lang="el-GR" dirty="0"/>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a:effectLst/>
              </a:rPr>
              <a:t>Επιχειρηματικές Αποφάσεις και το Σύστημα Πληροφόρησης και Ελέγχου της Επιχείρησης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208</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56910911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r>
              <a:rPr lang="el-GR" sz="1800" b="1" dirty="0"/>
              <a:t>Ο λογαριασμός του ισολογισμού</a:t>
            </a:r>
            <a:r>
              <a:rPr lang="el-GR" sz="1800" dirty="0"/>
              <a:t> επιχειρεί την καταγραφή της περιουσιακής κατάστασης της επιχείρησης σε μία συγκεκριμένη χρονική στιγμή, παραδείγματος χάριν στο τέλος του έτους. </a:t>
            </a:r>
          </a:p>
          <a:p>
            <a:pPr marL="109728" indent="0" algn="just">
              <a:buNone/>
            </a:pPr>
            <a:endParaRPr lang="el-GR" sz="1800" dirty="0"/>
          </a:p>
          <a:p>
            <a:pPr algn="just"/>
            <a:r>
              <a:rPr lang="el-GR" sz="1800" dirty="0"/>
              <a:t>Ονομάζεται ισολογισμός επειδή καταγράφει και τις δύο όψεις της επιχειρηματικής συγκρότησης, δηλαδή τα περιουσιακά στοιχεία που κατέχει η επιχείρηση, αφενός, και τις απαιτήσεις που κατέχουν άλλοι απέναντι στην επιχείρηση, αφετέρου. Τα δύο αυτά μεγέθη είναι πάντα ίσα μεταξύ τους. </a:t>
            </a:r>
          </a:p>
          <a:p>
            <a:pPr marL="109728" indent="0" algn="just">
              <a:buNone/>
            </a:pPr>
            <a:endParaRPr lang="el-GR" sz="1800" dirty="0"/>
          </a:p>
          <a:p>
            <a:pPr algn="just"/>
            <a:r>
              <a:rPr lang="el-GR" sz="1800" dirty="0"/>
              <a:t>Στο λογαριασμό του ισολογισμού ενσωματώνονται όλες οι εισροές και εκροές που δημιουργούν μελλοντικές οικονομικές αποδόσεις. Στον Πίνακα 1.2 δίδεται ένα συνοπτικό αλλά τυπικό υπόδειγμα του λογαριασμού αυτού. </a:t>
            </a:r>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a:effectLst/>
              </a:rPr>
              <a:t>Επιχειρηματικές Αποφάσεις και το Σύστημα Πληροφόρησης και Ελέγχου της Επιχείρησης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209</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2419787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196752"/>
            <a:ext cx="8358246" cy="5044016"/>
          </a:xfrm>
        </p:spPr>
        <p:txBody>
          <a:bodyPr>
            <a:normAutofit/>
          </a:bodyPr>
          <a:lstStyle/>
          <a:p>
            <a:pPr algn="just"/>
            <a:endParaRPr lang="el-GR" sz="2400" dirty="0" smtClean="0"/>
          </a:p>
          <a:p>
            <a:pPr algn="just"/>
            <a:r>
              <a:rPr lang="el-GR" sz="1800" dirty="0" smtClean="0"/>
              <a:t>Η επιχείρηση ως οργανισμός χρησιμοποιεί κεφάλαια, πραγματοποιεί εσωτερική κατανομή πόρων, επιτελεί λειτουργίες, αποφασίζει τα προϊόντα που θα παράγει, με ποιες τεχνικές μεθόδους, πώς θα τα πωλήσει, αποφασίζει για τη σύνθεση του προσωπικού της, έχει ιεραρχικό σύστημα λήψης και εκτέλεσης αποφάσεων, ενώ συχνά διαχωρίζονται οι ιδιοκτήτες από τους διευθύνοντες την επιχείρηση. </a:t>
            </a:r>
            <a:endParaRPr lang="en-US" sz="1800" dirty="0" smtClean="0"/>
          </a:p>
          <a:p>
            <a:pPr algn="just">
              <a:buNone/>
            </a:pPr>
            <a:endParaRPr lang="el-GR" sz="1800" dirty="0" smtClean="0"/>
          </a:p>
          <a:p>
            <a:pPr algn="just"/>
            <a:r>
              <a:rPr lang="el-GR" sz="1800" dirty="0" smtClean="0"/>
              <a:t>Η αποτελεσματική όμως λειτουργία στηρίζεται και σε ένα αποτελεσματικό σύστημα πληροφόρησης και ελέγχου.  Η επιχείρηση -  παραγωγός είναι το ένα βασικό τμήμα του οικονομικού κυκλώματος (το άλλο είναι οι εργαζόμενοι – καταναλωτές) για την αντιμετώπιση των τριών βασικών οικονομικών προβλημάτων που αναφέρθηκαν πιο πάνω. </a:t>
            </a:r>
          </a:p>
        </p:txBody>
      </p:sp>
      <p:sp>
        <p:nvSpPr>
          <p:cNvPr id="3" name="2 - Τίτλος"/>
          <p:cNvSpPr>
            <a:spLocks noGrp="1"/>
          </p:cNvSpPr>
          <p:nvPr>
            <p:ph type="title"/>
          </p:nvPr>
        </p:nvSpPr>
        <p:spPr>
          <a:xfrm>
            <a:off x="500034" y="274638"/>
            <a:ext cx="8358246" cy="1143000"/>
          </a:xfrm>
        </p:spPr>
        <p:txBody>
          <a:bodyPr>
            <a:normAutofit/>
          </a:bodyPr>
          <a:lstStyle/>
          <a:p>
            <a:pPr algn="just"/>
            <a:r>
              <a:rPr lang="en-GB" sz="2800" dirty="0" smtClean="0"/>
              <a:t>Η </a:t>
            </a:r>
            <a:r>
              <a:rPr lang="en-GB" sz="2800" dirty="0" err="1" smtClean="0"/>
              <a:t>οικονομική</a:t>
            </a:r>
            <a:r>
              <a:rPr lang="en-GB" sz="2800" dirty="0" smtClean="0"/>
              <a:t> </a:t>
            </a:r>
            <a:r>
              <a:rPr lang="en-GB" sz="2800" dirty="0" err="1" smtClean="0"/>
              <a:t>επιστήμη</a:t>
            </a:r>
            <a:r>
              <a:rPr lang="en-GB" sz="2800" dirty="0" smtClean="0"/>
              <a:t>, </a:t>
            </a:r>
            <a:r>
              <a:rPr lang="en-GB" sz="2800" dirty="0" err="1" smtClean="0"/>
              <a:t>πόροι</a:t>
            </a:r>
            <a:r>
              <a:rPr lang="en-GB" sz="2800" dirty="0" smtClean="0"/>
              <a:t> </a:t>
            </a:r>
            <a:r>
              <a:rPr lang="en-GB" sz="2800" dirty="0" err="1" smtClean="0"/>
              <a:t>και</a:t>
            </a:r>
            <a:r>
              <a:rPr lang="en-GB" sz="2800" dirty="0" smtClean="0"/>
              <a:t> </a:t>
            </a:r>
            <a:r>
              <a:rPr lang="en-GB" sz="2800" dirty="0" err="1" smtClean="0"/>
              <a:t>αγαθά</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21</a:t>
            </a:fld>
            <a:endParaRPr lang="el-G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n-GB" sz="2800" dirty="0" err="1">
                <a:effectLst/>
              </a:rPr>
              <a:t>Πίν</a:t>
            </a:r>
            <a:r>
              <a:rPr lang="en-GB" sz="2800" dirty="0">
                <a:effectLst/>
              </a:rPr>
              <a:t>ακας 1.2 - Λογαριασμός ισολογισμού εταιρείας (σε ευρώ)</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xmlns="" val="701979893"/>
              </p:ext>
            </p:extLst>
          </p:nvPr>
        </p:nvGraphicFramePr>
        <p:xfrm>
          <a:off x="827584" y="1628800"/>
          <a:ext cx="7560840" cy="3384376"/>
        </p:xfrm>
        <a:graphic>
          <a:graphicData uri="http://schemas.openxmlformats.org/presentationml/2006/ole">
            <p:oleObj spid="_x0000_s3076" name="Document" r:id="rId3" imgW="5266152" imgH="1708767" progId="Word.Document.12">
              <p:embed/>
            </p:oleObj>
          </a:graphicData>
        </a:graphic>
      </p:graphicFrame>
    </p:spTree>
    <p:extLst>
      <p:ext uri="{BB962C8B-B14F-4D97-AF65-F5344CB8AC3E}">
        <p14:creationId xmlns:p14="http://schemas.microsoft.com/office/powerpoint/2010/main" xmlns="" val="254769002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endParaRPr lang="el-GR" sz="1800" dirty="0" smtClean="0"/>
          </a:p>
          <a:p>
            <a:pPr algn="just"/>
            <a:r>
              <a:rPr lang="el-GR" sz="1800" dirty="0" smtClean="0"/>
              <a:t>Όπως </a:t>
            </a:r>
            <a:r>
              <a:rPr lang="el-GR" sz="1800" dirty="0"/>
              <a:t>φαίνεται στον Πίνακα 1.2, τα στοιχεία του ενεργητικού περιλαμβάνουν την καταγραφή της περιουσίας της επιχείρησης, ενώ τα στοιχεία του παθητικού καταγράφουν τις απαιτήσεις που αξιώνουν από την επιχείρηση δανειστές και μέτοχοι. </a:t>
            </a:r>
            <a:endParaRPr lang="el-GR" sz="1800" dirty="0" smtClean="0"/>
          </a:p>
          <a:p>
            <a:pPr algn="just"/>
            <a:endParaRPr lang="el-GR" sz="1800" dirty="0" smtClean="0"/>
          </a:p>
          <a:p>
            <a:pPr algn="just"/>
            <a:r>
              <a:rPr lang="el-GR" sz="1800" dirty="0" smtClean="0"/>
              <a:t>Το </a:t>
            </a:r>
            <a:r>
              <a:rPr lang="el-GR" sz="1800" dirty="0"/>
              <a:t>αποθεματικό είναι το τμήμα του μετοχικού κεφαλαίου που προέρχεται από συσσώρευση παλαιότερων παρακρατήσεων κερδών</a:t>
            </a:r>
            <a:r>
              <a:rPr lang="el-GR" sz="1800" dirty="0" smtClean="0"/>
              <a:t>.</a:t>
            </a:r>
          </a:p>
          <a:p>
            <a:pPr algn="just">
              <a:buNone/>
            </a:pPr>
            <a:r>
              <a:rPr lang="el-GR" sz="1800" dirty="0" smtClean="0"/>
              <a:t> </a:t>
            </a:r>
            <a:endParaRPr lang="el-GR" sz="1800" dirty="0"/>
          </a:p>
          <a:p>
            <a:pPr algn="just"/>
            <a:r>
              <a:rPr lang="el-GR" sz="1800" dirty="0"/>
              <a:t>Τα μεγέθη που εμφανίζονται στον ισολογισμό αποδίδουν κατά βάση τιμές κτήσης ή διάθεσης περιουσιακών στοιχείων</a:t>
            </a:r>
            <a:r>
              <a:rPr lang="el-GR" sz="1800" dirty="0" smtClean="0"/>
              <a:t>.</a:t>
            </a:r>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a:effectLst/>
              </a:rPr>
              <a:t>Επιχειρηματικές Αποφάσεις και το Σύστημα Πληροφόρησης και Ελέγχου της Επιχείρησης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349997463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42928" y="1556792"/>
            <a:ext cx="8229600" cy="4968552"/>
          </a:xfrm>
        </p:spPr>
        <p:txBody>
          <a:bodyPr>
            <a:normAutofit/>
          </a:bodyPr>
          <a:lstStyle/>
          <a:p>
            <a:pPr algn="just"/>
            <a:endParaRPr lang="el-GR" sz="1800" dirty="0" smtClean="0"/>
          </a:p>
          <a:p>
            <a:pPr algn="just"/>
            <a:r>
              <a:rPr lang="el-GR" sz="1800" dirty="0" smtClean="0"/>
              <a:t>Πράγματι</a:t>
            </a:r>
            <a:r>
              <a:rPr lang="el-GR" sz="1800" dirty="0"/>
              <a:t>, η λογιστική αξία του εξοπλισμού είναι εγγραφή των πληρωμών που πραγματοποιήθηκαν για την απόκτησή του μείον τις αποσβέσεις. </a:t>
            </a:r>
            <a:endParaRPr lang="el-GR" sz="1800" dirty="0" smtClean="0"/>
          </a:p>
          <a:p>
            <a:pPr algn="just"/>
            <a:endParaRPr lang="el-GR" sz="1800" dirty="0" smtClean="0"/>
          </a:p>
          <a:p>
            <a:pPr algn="just"/>
            <a:r>
              <a:rPr lang="el-GR" sz="1800" dirty="0" smtClean="0"/>
              <a:t>Επίσης</a:t>
            </a:r>
            <a:r>
              <a:rPr lang="el-GR" sz="1800" dirty="0"/>
              <a:t>, το μέγεθος του μετοχικού κεφαλαίου, για παράδειγμα, είναι το ποσό που εισπράχθηκε από τη διάθεση μετοχών κατά την αρχική τους πώληση. </a:t>
            </a:r>
            <a:endParaRPr lang="el-GR" sz="1800" dirty="0" smtClean="0"/>
          </a:p>
          <a:p>
            <a:pPr algn="just"/>
            <a:endParaRPr lang="el-GR" sz="1800" dirty="0" smtClean="0"/>
          </a:p>
          <a:p>
            <a:pPr algn="just"/>
            <a:r>
              <a:rPr lang="el-GR" sz="1800" dirty="0" smtClean="0"/>
              <a:t>Γενικότερα</a:t>
            </a:r>
            <a:r>
              <a:rPr lang="el-GR" sz="1800" dirty="0"/>
              <a:t>, τα μεγέθη του παθητικού εκφράζουν τη συσσώρευση εισροών που πραγματοποιήθηκαν με πώληση τίτλων απαιτήσεων απέναντι στην επιχείρηση, ή τη συσσώρευση </a:t>
            </a:r>
            <a:r>
              <a:rPr lang="el-GR" sz="1800" dirty="0" err="1"/>
              <a:t>αποθεματοποιημένων</a:t>
            </a:r>
            <a:r>
              <a:rPr lang="el-GR" sz="1800" dirty="0"/>
              <a:t> κερδών.</a:t>
            </a:r>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a:effectLst/>
              </a:rPr>
              <a:t>Επιχειρηματικές Αποφάσεις και το Σύστημα Πληροφόρησης και Ελέγχου της Επιχείρησης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212</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1055453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endParaRPr lang="el-GR" sz="1800" b="1" dirty="0" smtClean="0"/>
          </a:p>
          <a:p>
            <a:pPr algn="just"/>
            <a:r>
              <a:rPr lang="el-GR" sz="1800" b="1" dirty="0" smtClean="0"/>
              <a:t>Η </a:t>
            </a:r>
            <a:r>
              <a:rPr lang="el-GR" sz="1800" b="1" dirty="0"/>
              <a:t>θεμελιώδης χρησιμότητα των δύο λογαριασμών</a:t>
            </a:r>
            <a:r>
              <a:rPr lang="el-GR" sz="1800" dirty="0"/>
              <a:t> που αποτελούν τις βασικές κατηγορίες του λογιστικού συστήματος της επιχείρησης είναι διπλή: </a:t>
            </a:r>
            <a:endParaRPr lang="el-GR" sz="1800" dirty="0" smtClean="0"/>
          </a:p>
          <a:p>
            <a:pPr algn="just"/>
            <a:endParaRPr lang="el-GR" sz="1800" dirty="0" smtClean="0"/>
          </a:p>
          <a:p>
            <a:pPr algn="just"/>
            <a:r>
              <a:rPr lang="el-GR" sz="1800" dirty="0" smtClean="0"/>
              <a:t>Πρώτον</a:t>
            </a:r>
            <a:r>
              <a:rPr lang="el-GR" sz="1800" dirty="0"/>
              <a:t>, καταγράφουν όλες τις οικονομικές δοσοληψίες της επιχείρησης με τρόπο που επιτρέπει τη </a:t>
            </a:r>
            <a:r>
              <a:rPr lang="el-GR" sz="1800" b="1" dirty="0"/>
              <a:t>σύνδεση των αποτελεσμάτων λειτουργίας της επιχείρησης με τη μεταβολή στην περιουσιακή της κατάσταση</a:t>
            </a:r>
            <a:r>
              <a:rPr lang="el-GR" sz="1800" dirty="0"/>
              <a:t>. </a:t>
            </a:r>
            <a:endParaRPr lang="el-GR" sz="1800" dirty="0" smtClean="0"/>
          </a:p>
          <a:p>
            <a:pPr algn="just"/>
            <a:endParaRPr lang="el-GR" sz="1800" dirty="0" smtClean="0"/>
          </a:p>
          <a:p>
            <a:pPr algn="just"/>
            <a:r>
              <a:rPr lang="el-GR" sz="1800" dirty="0" smtClean="0"/>
              <a:t>Δεύτερον</a:t>
            </a:r>
            <a:r>
              <a:rPr lang="el-GR" sz="1800" dirty="0"/>
              <a:t>, προσφέρουν μία </a:t>
            </a:r>
            <a:r>
              <a:rPr lang="el-GR" sz="1800" b="1" dirty="0"/>
              <a:t>διαφανή αποτύπωση των δοσοληψιών της επιχείρησης</a:t>
            </a:r>
            <a:r>
              <a:rPr lang="el-GR" sz="1800" dirty="0"/>
              <a:t> με βάση σταθερούς και κοινά αποδεκτούς κανόνες και σταθερές κατηγορίες καταγραφής στοιχείων. </a:t>
            </a:r>
            <a:endParaRPr lang="el-GR" sz="1800" dirty="0" smtClean="0"/>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a:effectLst/>
              </a:rPr>
              <a:t>Επιχειρηματικές Αποφάσεις και το Σύστημα Πληροφόρησης και Ελέγχου της Επιχείρησης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213</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317751068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endParaRPr lang="el-GR" sz="1800" dirty="0" smtClean="0"/>
          </a:p>
          <a:p>
            <a:pPr algn="just"/>
            <a:r>
              <a:rPr lang="el-GR" sz="1800" dirty="0" smtClean="0"/>
              <a:t>Με </a:t>
            </a:r>
            <a:r>
              <a:rPr lang="el-GR" sz="1800" dirty="0"/>
              <a:t>τον τρόπο αυτό </a:t>
            </a:r>
            <a:r>
              <a:rPr lang="el-GR" sz="1800" b="1" dirty="0"/>
              <a:t>γίνεται δυνατή η διαχρονική σύγκριση μεγεθών</a:t>
            </a:r>
            <a:r>
              <a:rPr lang="el-GR" sz="1800" dirty="0"/>
              <a:t> από τρίτους, μετόχους, δανειστές, φορολογικές αρχές. </a:t>
            </a:r>
            <a:endParaRPr lang="el-GR" sz="1800" dirty="0" smtClean="0"/>
          </a:p>
          <a:p>
            <a:pPr marL="109728" indent="0" algn="just">
              <a:buNone/>
            </a:pPr>
            <a:endParaRPr lang="el-GR" sz="1800" dirty="0" smtClean="0"/>
          </a:p>
          <a:p>
            <a:pPr algn="just"/>
            <a:r>
              <a:rPr lang="el-GR" sz="1800" dirty="0" smtClean="0"/>
              <a:t>Είναι </a:t>
            </a:r>
            <a:r>
              <a:rPr lang="el-GR" sz="1800" dirty="0"/>
              <a:t>αναγκαίο να σημειωθεί σε σχέση με τη δεύτερη αυτή χρησιμότητα ότι βασική πράξη της ετήσιας γενικής συνέλευσης των μετόχων μίας Α.Ε. είναι η έγκριση των λογαριασμών αποτελεσμάτων χρήσης και του ισολογισμού. </a:t>
            </a:r>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a:effectLst/>
              </a:rPr>
              <a:t>Επιχειρηματικές Αποφάσεις και το Σύστημα Πληροφόρησης και Ελέγχου της Επιχείρησης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227404928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0" y="-214338"/>
            <a:ext cx="9144000" cy="1143000"/>
          </a:xfrm>
        </p:spPr>
        <p:txBody>
          <a:bodyPr>
            <a:noAutofit/>
          </a:bodyPr>
          <a:lstStyle/>
          <a:p>
            <a:pPr algn="just"/>
            <a:r>
              <a:rPr lang="el-GR" sz="2800" dirty="0" smtClean="0">
                <a:effectLst/>
              </a:rPr>
              <a:t>Συνοπτικές Οικονομικές Καταστάσεις ΤΙΤΑΝ Α.Ε.</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215</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pic>
        <p:nvPicPr>
          <p:cNvPr id="5" name="4 - Εικόνα" descr="TITAN.png"/>
          <p:cNvPicPr>
            <a:picLocks noChangeAspect="1"/>
          </p:cNvPicPr>
          <p:nvPr/>
        </p:nvPicPr>
        <p:blipFill>
          <a:blip r:embed="rId2" cstate="print"/>
          <a:stretch>
            <a:fillRect/>
          </a:stretch>
        </p:blipFill>
        <p:spPr>
          <a:xfrm>
            <a:off x="500034" y="571480"/>
            <a:ext cx="7858180" cy="6286520"/>
          </a:xfrm>
          <a:prstGeom prst="rect">
            <a:avLst/>
          </a:prstGeom>
        </p:spPr>
      </p:pic>
    </p:spTree>
    <p:extLst>
      <p:ext uri="{BB962C8B-B14F-4D97-AF65-F5344CB8AC3E}">
        <p14:creationId xmlns:p14="http://schemas.microsoft.com/office/powerpoint/2010/main" xmlns="" val="227404928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00174"/>
            <a:ext cx="8229600" cy="4968552"/>
          </a:xfrm>
        </p:spPr>
        <p:txBody>
          <a:bodyPr>
            <a:normAutofit/>
          </a:bodyPr>
          <a:lstStyle/>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0" y="-214338"/>
            <a:ext cx="9144000" cy="1143000"/>
          </a:xfrm>
        </p:spPr>
        <p:txBody>
          <a:bodyPr>
            <a:noAutofit/>
          </a:bodyPr>
          <a:lstStyle/>
          <a:p>
            <a:pPr algn="just"/>
            <a:r>
              <a:rPr lang="el-GR" sz="2800" dirty="0" smtClean="0">
                <a:effectLst/>
              </a:rPr>
              <a:t>Συνοπτικές Οικονομικές Καταστάσεις ΤΙΤΑΝ Α.Ε.</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216</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pic>
        <p:nvPicPr>
          <p:cNvPr id="7" name="6 - Εικόνα" descr="TITAN.png"/>
          <p:cNvPicPr>
            <a:picLocks noChangeAspect="1"/>
          </p:cNvPicPr>
          <p:nvPr/>
        </p:nvPicPr>
        <p:blipFill>
          <a:blip r:embed="rId2" cstate="print"/>
          <a:stretch>
            <a:fillRect/>
          </a:stretch>
        </p:blipFill>
        <p:spPr>
          <a:xfrm>
            <a:off x="1000100" y="571480"/>
            <a:ext cx="7143800" cy="6286520"/>
          </a:xfrm>
          <a:prstGeom prst="rect">
            <a:avLst/>
          </a:prstGeom>
        </p:spPr>
      </p:pic>
    </p:spTree>
    <p:extLst>
      <p:ext uri="{BB962C8B-B14F-4D97-AF65-F5344CB8AC3E}">
        <p14:creationId xmlns:p14="http://schemas.microsoft.com/office/powerpoint/2010/main" xmlns="" val="227404928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0" y="-214338"/>
            <a:ext cx="9144000" cy="1143000"/>
          </a:xfrm>
        </p:spPr>
        <p:txBody>
          <a:bodyPr>
            <a:noAutofit/>
          </a:bodyPr>
          <a:lstStyle/>
          <a:p>
            <a:pPr algn="just"/>
            <a:r>
              <a:rPr lang="el-GR" sz="2800" dirty="0" smtClean="0">
                <a:effectLst/>
              </a:rPr>
              <a:t>Συνοπτικές Οικονομικές Καταστάσεις ΤΙΤΑΝ Α.Ε.</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217</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pic>
        <p:nvPicPr>
          <p:cNvPr id="7" name="6 - Εικόνα" descr="TITAN.png"/>
          <p:cNvPicPr>
            <a:picLocks noChangeAspect="1"/>
          </p:cNvPicPr>
          <p:nvPr/>
        </p:nvPicPr>
        <p:blipFill>
          <a:blip r:embed="rId2" cstate="print"/>
          <a:stretch>
            <a:fillRect/>
          </a:stretch>
        </p:blipFill>
        <p:spPr>
          <a:xfrm>
            <a:off x="571472" y="642917"/>
            <a:ext cx="7500990" cy="6215083"/>
          </a:xfrm>
          <a:prstGeom prst="rect">
            <a:avLst/>
          </a:prstGeom>
        </p:spPr>
      </p:pic>
    </p:spTree>
    <p:extLst>
      <p:ext uri="{BB962C8B-B14F-4D97-AF65-F5344CB8AC3E}">
        <p14:creationId xmlns:p14="http://schemas.microsoft.com/office/powerpoint/2010/main" xmlns="" val="227404928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0" y="-214338"/>
            <a:ext cx="9144000" cy="1143000"/>
          </a:xfrm>
        </p:spPr>
        <p:txBody>
          <a:bodyPr>
            <a:noAutofit/>
          </a:bodyPr>
          <a:lstStyle/>
          <a:p>
            <a:pPr algn="just"/>
            <a:r>
              <a:rPr lang="el-GR" sz="2800" dirty="0" smtClean="0">
                <a:effectLst/>
              </a:rPr>
              <a:t>Συνοπτικές Οικονομικές Καταστάσεις ΤΙΤΑΝ Α.Ε.</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218</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pic>
        <p:nvPicPr>
          <p:cNvPr id="8" name="7 - Εικόνα" descr="TITAN.png"/>
          <p:cNvPicPr>
            <a:picLocks noChangeAspect="1"/>
          </p:cNvPicPr>
          <p:nvPr/>
        </p:nvPicPr>
        <p:blipFill>
          <a:blip r:embed="rId2" cstate="print"/>
          <a:stretch>
            <a:fillRect/>
          </a:stretch>
        </p:blipFill>
        <p:spPr>
          <a:xfrm>
            <a:off x="714348" y="642918"/>
            <a:ext cx="7358114" cy="6215082"/>
          </a:xfrm>
          <a:prstGeom prst="rect">
            <a:avLst/>
          </a:prstGeom>
        </p:spPr>
      </p:pic>
    </p:spTree>
    <p:extLst>
      <p:ext uri="{BB962C8B-B14F-4D97-AF65-F5344CB8AC3E}">
        <p14:creationId xmlns:p14="http://schemas.microsoft.com/office/powerpoint/2010/main" xmlns="" val="227404928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r>
              <a:rPr lang="el-GR" sz="1800" dirty="0" smtClean="0"/>
              <a:t>Μία απλή σύγκριση του τρόπου με τον οποίο προσδιορίζονται αντίστοιχα οι λογιστικές και οι οικονομικές αξίες αρκεί για να καταδείξει ότι πρόκειται για δύο μεγέθη, τα οποία διαφέρουν μεταξύ τους. </a:t>
            </a:r>
          </a:p>
          <a:p>
            <a:pPr algn="just">
              <a:buNone/>
            </a:pPr>
            <a:endParaRPr lang="el-GR" sz="1800" dirty="0" smtClean="0"/>
          </a:p>
          <a:p>
            <a:pPr algn="just"/>
            <a:r>
              <a:rPr lang="el-GR" sz="1800" dirty="0" smtClean="0"/>
              <a:t>Όπως αναφέρθηκε ανωτέρω, οι λογιστικές αξίες προσδιορίζονται βασικά από την τιμή κτήσης των επενδυτικών αγαθών. Οι οικονομικές αξίες των ίδιων επενδυτικών αγαθών προσδιορίζονται από την παρούσα αξία των εισροών που υπόσχονται στο μέλλον. </a:t>
            </a:r>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smtClean="0">
                <a:effectLst/>
              </a:rPr>
              <a:t>Λογιστικές και οικονομικές αξίες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219</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2274049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1196752"/>
            <a:ext cx="8286808" cy="5044016"/>
          </a:xfrm>
        </p:spPr>
        <p:txBody>
          <a:bodyPr>
            <a:normAutofit/>
          </a:bodyPr>
          <a:lstStyle/>
          <a:p>
            <a:pPr algn="just"/>
            <a:endParaRPr lang="el-GR" sz="1800" dirty="0" smtClean="0"/>
          </a:p>
          <a:p>
            <a:pPr algn="just"/>
            <a:r>
              <a:rPr lang="el-GR" sz="1800" dirty="0" smtClean="0"/>
              <a:t>Στο πλαίσιο αυτό υπάρχει και οικονομικός ρόλος για το κράτος. </a:t>
            </a:r>
            <a:endParaRPr lang="en-US" sz="1800" dirty="0" smtClean="0"/>
          </a:p>
          <a:p>
            <a:pPr algn="just">
              <a:buNone/>
            </a:pPr>
            <a:endParaRPr lang="el-GR" sz="1800" dirty="0" smtClean="0"/>
          </a:p>
          <a:p>
            <a:pPr algn="just"/>
            <a:r>
              <a:rPr lang="el-GR" sz="1800" dirty="0" smtClean="0"/>
              <a:t>Είναι σημαντικός τόσο από την πλευρά της παραγωγής όσο και από αυτή των κανονισμών και του ελέγχου στην πολύπλοκη, αλληλεξαρτώμενη, κοινωνία. </a:t>
            </a:r>
            <a:endParaRPr lang="en-US" sz="1800" dirty="0" smtClean="0"/>
          </a:p>
          <a:p>
            <a:pPr algn="just">
              <a:buNone/>
            </a:pPr>
            <a:endParaRPr lang="el-GR" sz="1800" dirty="0" smtClean="0"/>
          </a:p>
          <a:p>
            <a:pPr algn="just"/>
            <a:r>
              <a:rPr lang="el-GR" sz="1800" dirty="0" smtClean="0"/>
              <a:t>Το κράτος εισπράττει φόρους, άμεσους και έμμεσους, και στη συνέχεια πραγματοποιεί δαπάνες (ασφάλεια, παιδεία, υγεία, κοινωνική προστασία, κατοικίες, μεταφορές, φυσικοί πόροι, τόκοι δημοσίων δανείων κ.α.). </a:t>
            </a:r>
          </a:p>
        </p:txBody>
      </p:sp>
      <p:sp>
        <p:nvSpPr>
          <p:cNvPr id="3" name="2 - Τίτλος"/>
          <p:cNvSpPr>
            <a:spLocks noGrp="1"/>
          </p:cNvSpPr>
          <p:nvPr>
            <p:ph type="title"/>
          </p:nvPr>
        </p:nvSpPr>
        <p:spPr>
          <a:xfrm>
            <a:off x="357158" y="274638"/>
            <a:ext cx="8501122" cy="1143000"/>
          </a:xfrm>
        </p:spPr>
        <p:txBody>
          <a:bodyPr>
            <a:normAutofit/>
          </a:bodyPr>
          <a:lstStyle/>
          <a:p>
            <a:pPr algn="just"/>
            <a:r>
              <a:rPr lang="en-GB" sz="2800" dirty="0" smtClean="0"/>
              <a:t>Η </a:t>
            </a:r>
            <a:r>
              <a:rPr lang="en-GB" sz="2800" dirty="0" err="1" smtClean="0"/>
              <a:t>οικονομική</a:t>
            </a:r>
            <a:r>
              <a:rPr lang="en-GB" sz="2800" dirty="0" smtClean="0"/>
              <a:t> </a:t>
            </a:r>
            <a:r>
              <a:rPr lang="en-GB" sz="2800" dirty="0" err="1" smtClean="0"/>
              <a:t>επιστήμη</a:t>
            </a:r>
            <a:r>
              <a:rPr lang="en-GB" sz="2800" dirty="0" smtClean="0"/>
              <a:t>, </a:t>
            </a:r>
            <a:r>
              <a:rPr lang="en-GB" sz="2800" dirty="0" err="1" smtClean="0"/>
              <a:t>πόροι</a:t>
            </a:r>
            <a:r>
              <a:rPr lang="en-GB" sz="2800" dirty="0" smtClean="0"/>
              <a:t> </a:t>
            </a:r>
            <a:r>
              <a:rPr lang="en-GB" sz="2800" dirty="0" err="1" smtClean="0"/>
              <a:t>και</a:t>
            </a:r>
            <a:r>
              <a:rPr lang="en-GB" sz="2800" dirty="0" smtClean="0"/>
              <a:t> </a:t>
            </a:r>
            <a:r>
              <a:rPr lang="en-GB" sz="2800" dirty="0" err="1" smtClean="0"/>
              <a:t>αγαθά</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22</a:t>
            </a:fld>
            <a:endParaRPr lang="el-G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r>
              <a:rPr lang="el-GR" sz="1800" dirty="0" smtClean="0"/>
              <a:t>Όταν έστω ένα επενδυτικό αγαθό έχει θετική καθαρή παρούσα αξία αυτό σημαίνει ότι υπάρχει αναγκαστική απόκλιση μεταξύ της παρούσας αξίας των μελλοντικών εισροών που συνδέονται με αυτό το αγαθό και της τιμής κτήσης του. Επομένως, προκύπτει αναγκαστικά διαφορά μεταξύ λογιστικής και οικονομικής αξίας.</a:t>
            </a:r>
          </a:p>
          <a:p>
            <a:pPr algn="just">
              <a:buNone/>
            </a:pPr>
            <a:endParaRPr lang="el-GR" sz="1800" dirty="0" smtClean="0"/>
          </a:p>
          <a:p>
            <a:pPr algn="just"/>
            <a:r>
              <a:rPr lang="el-GR" sz="1800" dirty="0" smtClean="0"/>
              <a:t>Στη συνέχεια παρουσιάζεται ένα παράδειγμα: Η επιχείρηση Ω εξοπλίζει ένα μεταλλείο, το οποίο προβλέπει ότι θα παράγει μετάλλευμα για πέντε χρόνια. </a:t>
            </a:r>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smtClean="0">
                <a:effectLst/>
              </a:rPr>
              <a:t>Λογιστικές και οικονομικές αξίες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227404928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r>
              <a:rPr lang="el-GR" sz="1800" dirty="0" smtClean="0"/>
              <a:t>Η επένδυση για τον εξοπλισμό κοστίζει 30.000 ευρώ. Οι χρηματικές εισροές προβλέπονται ως εξής:</a:t>
            </a:r>
          </a:p>
          <a:p>
            <a:pPr algn="just"/>
            <a:endParaRPr lang="el-GR" sz="1800" dirty="0" smtClean="0"/>
          </a:p>
          <a:p>
            <a:pPr algn="just"/>
            <a:endParaRPr lang="el-GR" sz="1800" dirty="0" smtClean="0"/>
          </a:p>
          <a:p>
            <a:pPr algn="just"/>
            <a:endParaRPr lang="el-GR" sz="1800" dirty="0" smtClean="0"/>
          </a:p>
          <a:p>
            <a:pPr algn="just"/>
            <a:endParaRPr lang="el-GR" sz="1800" dirty="0" smtClean="0"/>
          </a:p>
          <a:p>
            <a:pPr algn="just"/>
            <a:endParaRPr lang="el-GR" sz="1800" dirty="0" smtClean="0"/>
          </a:p>
          <a:p>
            <a:pPr algn="just"/>
            <a:endParaRPr lang="el-GR" sz="1800" dirty="0" smtClean="0"/>
          </a:p>
          <a:p>
            <a:pPr algn="just"/>
            <a:endParaRPr lang="el-GR" sz="1800" dirty="0" smtClean="0"/>
          </a:p>
          <a:p>
            <a:pPr algn="just"/>
            <a:r>
              <a:rPr lang="el-GR" sz="1800" dirty="0" smtClean="0"/>
              <a:t>Το τρέχον επιτόκιο είναι 10%. Από τα διαθέσιμα στοιχεία υπολογίζεται:</a:t>
            </a:r>
          </a:p>
          <a:p>
            <a:pPr algn="just"/>
            <a:r>
              <a:rPr lang="el-GR" sz="1800" dirty="0" smtClean="0"/>
              <a:t>Λογιστική αξία έτους (0)	=	30.000 ευρώ</a:t>
            </a:r>
          </a:p>
          <a:p>
            <a:pPr algn="just"/>
            <a:r>
              <a:rPr lang="el-GR" sz="1800" dirty="0" smtClean="0"/>
              <a:t>Οικονομική αξία έτους (0)	=	49.637 ευρώ</a:t>
            </a:r>
          </a:p>
          <a:p>
            <a:pPr algn="just"/>
            <a:r>
              <a:rPr lang="el-GR" sz="1800" dirty="0" smtClean="0"/>
              <a:t>ΚΠΑ1 της επένδυσης	=	19.637 ευρώ</a:t>
            </a:r>
          </a:p>
          <a:p>
            <a:pPr algn="just"/>
            <a:endParaRPr lang="el-GR" dirty="0" smtClean="0"/>
          </a:p>
          <a:p>
            <a:pPr algn="just"/>
            <a:endParaRPr lang="el-GR" dirty="0" smtClean="0"/>
          </a:p>
          <a:p>
            <a:pPr algn="just">
              <a:buNone/>
            </a:pPr>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smtClean="0">
                <a:effectLst/>
              </a:rPr>
              <a:t>Λογιστικές και οικονομικές αξίες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221</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pic>
        <p:nvPicPr>
          <p:cNvPr id="7" name="6 - Εικόνα" descr="TITAN.png"/>
          <p:cNvPicPr>
            <a:picLocks noChangeAspect="1"/>
          </p:cNvPicPr>
          <p:nvPr/>
        </p:nvPicPr>
        <p:blipFill>
          <a:blip r:embed="rId2" cstate="print"/>
          <a:stretch>
            <a:fillRect/>
          </a:stretch>
        </p:blipFill>
        <p:spPr>
          <a:xfrm>
            <a:off x="2771800" y="2132856"/>
            <a:ext cx="3456384" cy="2232248"/>
          </a:xfrm>
          <a:prstGeom prst="rect">
            <a:avLst/>
          </a:prstGeom>
        </p:spPr>
      </p:pic>
    </p:spTree>
    <p:extLst>
      <p:ext uri="{BB962C8B-B14F-4D97-AF65-F5344CB8AC3E}">
        <p14:creationId xmlns:p14="http://schemas.microsoft.com/office/powerpoint/2010/main" xmlns="" val="227404928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285860"/>
            <a:ext cx="8229600" cy="4968552"/>
          </a:xfrm>
        </p:spPr>
        <p:txBody>
          <a:bodyPr>
            <a:normAutofit/>
          </a:bodyPr>
          <a:lstStyle/>
          <a:p>
            <a:pPr algn="just"/>
            <a:endParaRPr lang="el-GR" sz="1800" dirty="0" smtClean="0"/>
          </a:p>
          <a:p>
            <a:pPr algn="just"/>
            <a:endParaRPr lang="el-GR" sz="1800" dirty="0" smtClean="0"/>
          </a:p>
          <a:p>
            <a:pPr algn="just"/>
            <a:r>
              <a:rPr lang="el-GR" sz="1800" dirty="0" smtClean="0"/>
              <a:t>Όπως φαίνεται, η οικονομική αξία είναι πολύ μεγαλύτερη από την λογιστική αξία. </a:t>
            </a:r>
          </a:p>
          <a:p>
            <a:pPr algn="just"/>
            <a:endParaRPr lang="el-GR" sz="1800" dirty="0" smtClean="0"/>
          </a:p>
          <a:p>
            <a:pPr algn="just"/>
            <a:r>
              <a:rPr lang="el-GR" sz="1800" dirty="0" smtClean="0"/>
              <a:t>Κατά κανόνα αυτό θα ισχύει κάθε φορά που η επιχείρηση πραγματοποιεί ορθολογικές επενδυτικές αποφάσεις, επειδή αυτές ακριβώς οι αποφάσεις απαιτούν θετική ΚΠΑ για την επένδυση που αναλαμβάνεται.</a:t>
            </a:r>
          </a:p>
          <a:p>
            <a:pPr algn="just"/>
            <a:endParaRPr lang="el-GR" sz="1800" dirty="0" smtClean="0"/>
          </a:p>
          <a:p>
            <a:pPr algn="just"/>
            <a:r>
              <a:rPr lang="el-GR" sz="1800" dirty="0" smtClean="0"/>
              <a:t> Έπεται, ότι τη στιγμή της ανάληψής τους, οι επενδύσεις αυτές θα έχουν μεγαλύτερη οικονομική από ότι λογιστική αξία. </a:t>
            </a:r>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smtClean="0">
                <a:effectLst/>
              </a:rPr>
              <a:t>Λογιστικές και οικονομικές αξίες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222</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227404928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r>
              <a:rPr lang="el-GR" sz="1900" dirty="0" smtClean="0"/>
              <a:t>Κατά τη διάρκεια της ζωής ενός επενδυτικού αγαθού μεταβάλλεται τόσο η λογιστική όσο και η οικονομική του αξία. </a:t>
            </a:r>
          </a:p>
          <a:p>
            <a:pPr algn="just"/>
            <a:endParaRPr lang="el-GR" sz="1900" dirty="0" smtClean="0"/>
          </a:p>
          <a:p>
            <a:pPr algn="just"/>
            <a:r>
              <a:rPr lang="el-GR" sz="1900" dirty="0" smtClean="0"/>
              <a:t>Η μεταβολή από περίοδο σε περίοδο της λογιστικής αξίας είναι, όπως παρουσιάστηκε παραπάνω, η απόσβεση. </a:t>
            </a:r>
          </a:p>
          <a:p>
            <a:pPr algn="just"/>
            <a:endParaRPr lang="el-GR" sz="1900" dirty="0" smtClean="0"/>
          </a:p>
          <a:p>
            <a:pPr algn="just"/>
            <a:r>
              <a:rPr lang="el-GR" sz="1900" dirty="0" smtClean="0"/>
              <a:t>Ακολουθώντας και πάλι το απλό σύστημα γραμμικής απόσβεσης για το παράδειγμα υπολογίζεται η ετήσια απόσβεση διαιρώντας την αρχική λογιστική αξία, τιμή κτήσης 30.000 ευρώ, με τη διάρκεια ζωής του επενδυτικού αγαθού, 5 χρόνια, και υπολογίζεται η ετήσια απόσβεση σε 6.000 ευρώ. Επομένως, η εξέλιξη της λογιστικής αξίας θα είναι η εξής: </a:t>
            </a:r>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smtClean="0">
                <a:effectLst/>
              </a:rPr>
              <a:t>Λογιστικές και οικονομικές αξίες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223</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227404928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56792"/>
            <a:ext cx="8229600" cy="4968552"/>
          </a:xfrm>
        </p:spPr>
        <p:txBody>
          <a:bodyPr>
            <a:normAutofit/>
          </a:bodyPr>
          <a:lstStyle/>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smtClean="0">
                <a:effectLst/>
              </a:rPr>
              <a:t>Λογιστικές και οικονομικές αξίες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pic>
        <p:nvPicPr>
          <p:cNvPr id="5" name="4 - Εικόνα" descr="TITAN.png"/>
          <p:cNvPicPr>
            <a:picLocks noChangeAspect="1"/>
          </p:cNvPicPr>
          <p:nvPr/>
        </p:nvPicPr>
        <p:blipFill>
          <a:blip r:embed="rId2" cstate="print"/>
          <a:stretch>
            <a:fillRect/>
          </a:stretch>
        </p:blipFill>
        <p:spPr>
          <a:xfrm>
            <a:off x="1643042" y="1285860"/>
            <a:ext cx="5857916" cy="2143140"/>
          </a:xfrm>
          <a:prstGeom prst="rect">
            <a:avLst/>
          </a:prstGeom>
        </p:spPr>
      </p:pic>
      <p:sp>
        <p:nvSpPr>
          <p:cNvPr id="7" name="6 - TextBox"/>
          <p:cNvSpPr txBox="1"/>
          <p:nvPr/>
        </p:nvSpPr>
        <p:spPr>
          <a:xfrm>
            <a:off x="251520" y="3857628"/>
            <a:ext cx="8640960" cy="1754326"/>
          </a:xfrm>
          <a:prstGeom prst="rect">
            <a:avLst/>
          </a:prstGeom>
          <a:noFill/>
        </p:spPr>
        <p:txBody>
          <a:bodyPr wrap="square" rtlCol="0">
            <a:spAutoFit/>
          </a:bodyPr>
          <a:lstStyle/>
          <a:p>
            <a:pPr algn="just">
              <a:buFont typeface="Arial" pitchFamily="34" charset="0"/>
              <a:buChar char="•"/>
            </a:pPr>
            <a:r>
              <a:rPr lang="el-GR" dirty="0" smtClean="0"/>
              <a:t> Η οικονομική αξία του ίδιου εξοπλισμού προσδιορίζεται κάθε έτος ως η παρούσα αξία των χρηματικών εισροών που απομένει να εισπραχθεί κατά την υπολειπόμενη διάρκεια ζωής του. </a:t>
            </a:r>
          </a:p>
          <a:p>
            <a:pPr algn="just">
              <a:buFont typeface="Arial" pitchFamily="34" charset="0"/>
              <a:buChar char="•"/>
            </a:pPr>
            <a:endParaRPr lang="el-GR" dirty="0" smtClean="0"/>
          </a:p>
          <a:p>
            <a:pPr algn="just">
              <a:buFont typeface="Arial" pitchFamily="34" charset="0"/>
              <a:buChar char="•"/>
            </a:pPr>
            <a:r>
              <a:rPr lang="el-GR" dirty="0" smtClean="0"/>
              <a:t> Έτσι, αν υποτεθεί ότι οι εισροές πραγματοποιούνται στην αρχή κάθε έτους, η εξέλιξη της οικονομικής αξίας σημειώνεται ως εξής: </a:t>
            </a:r>
            <a:endParaRPr lang="el-GR" dirty="0"/>
          </a:p>
        </p:txBody>
      </p:sp>
    </p:spTree>
    <p:extLst>
      <p:ext uri="{BB962C8B-B14F-4D97-AF65-F5344CB8AC3E}">
        <p14:creationId xmlns:p14="http://schemas.microsoft.com/office/powerpoint/2010/main" xmlns="" val="227404928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500174"/>
            <a:ext cx="8229600" cy="4968552"/>
          </a:xfrm>
        </p:spPr>
        <p:txBody>
          <a:bodyPr>
            <a:normAutofit/>
          </a:bodyPr>
          <a:lstStyle/>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smtClean="0">
                <a:effectLst/>
              </a:rPr>
              <a:t>Λογιστικές και οικονομικές αξίες</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pic>
        <p:nvPicPr>
          <p:cNvPr id="7" name="6 - Εικόνα" descr="ΕΠ.png"/>
          <p:cNvPicPr>
            <a:picLocks noChangeAspect="1"/>
          </p:cNvPicPr>
          <p:nvPr/>
        </p:nvPicPr>
        <p:blipFill>
          <a:blip r:embed="rId2" cstate="print"/>
          <a:stretch>
            <a:fillRect/>
          </a:stretch>
        </p:blipFill>
        <p:spPr>
          <a:xfrm>
            <a:off x="683568" y="1268761"/>
            <a:ext cx="7776864" cy="3600400"/>
          </a:xfrm>
          <a:prstGeom prst="rect">
            <a:avLst/>
          </a:prstGeom>
        </p:spPr>
      </p:pic>
    </p:spTree>
    <p:extLst>
      <p:ext uri="{BB962C8B-B14F-4D97-AF65-F5344CB8AC3E}">
        <p14:creationId xmlns:p14="http://schemas.microsoft.com/office/powerpoint/2010/main" xmlns="" val="2274049283"/>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428736"/>
            <a:ext cx="8229600" cy="4968552"/>
          </a:xfrm>
        </p:spPr>
        <p:txBody>
          <a:bodyPr>
            <a:normAutofit/>
          </a:bodyPr>
          <a:lstStyle/>
          <a:p>
            <a:pPr algn="just"/>
            <a:r>
              <a:rPr lang="el-GR" sz="1900" dirty="0" smtClean="0"/>
              <a:t>Όπως είναι εμφανές από τον υπολογισμό, </a:t>
            </a:r>
            <a:r>
              <a:rPr lang="el-GR" sz="1900" b="1" dirty="0" smtClean="0"/>
              <a:t>η οικονομική αξία μεταβάλλεται από χρόνο σε χρόνο πολύ διαφορετικά από τη λογιστική αξία</a:t>
            </a:r>
            <a:r>
              <a:rPr lang="el-GR" sz="1900" dirty="0" smtClean="0"/>
              <a:t>. Η μεταβολή της οικονομικής αξίας από χρόνο σε χρόνο ονομάζεται οικονομική </a:t>
            </a:r>
            <a:r>
              <a:rPr lang="el-GR" sz="1900" dirty="0" err="1" smtClean="0"/>
              <a:t>απομείωση</a:t>
            </a:r>
            <a:r>
              <a:rPr lang="el-GR" sz="1900" dirty="0" smtClean="0"/>
              <a:t>.</a:t>
            </a:r>
          </a:p>
          <a:p>
            <a:pPr algn="just"/>
            <a:endParaRPr lang="el-GR" sz="1900" dirty="0" smtClean="0"/>
          </a:p>
          <a:p>
            <a:pPr algn="just"/>
            <a:r>
              <a:rPr lang="el-GR" sz="1900" dirty="0" smtClean="0"/>
              <a:t>Όπως φαίνεται και από το παράδειγμα, η διαφορά αυτή μπορεί να είναι θετική (αύξηση αξίας) είτε αρνητική (μείωση αξίας). Αντίθετα, η λογιστική αξία συνεχώς μειώνεται. </a:t>
            </a:r>
          </a:p>
          <a:p>
            <a:pPr algn="just"/>
            <a:endParaRPr lang="el-GR" sz="1900" dirty="0" smtClean="0"/>
          </a:p>
          <a:p>
            <a:pPr algn="just"/>
            <a:r>
              <a:rPr lang="el-GR" sz="1900" dirty="0" smtClean="0"/>
              <a:t>Από τη σύγκριση λογιστικής και οικονομικής αξίας πρέπει να συγκρατηθούν </a:t>
            </a:r>
            <a:r>
              <a:rPr lang="el-GR" sz="1900" b="1" dirty="0" smtClean="0"/>
              <a:t>τρεις ουσιώδεις παρατηρήσεις:</a:t>
            </a:r>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smtClean="0">
                <a:effectLst/>
              </a:rPr>
              <a:t>Λογιστικές και οικονομικές αξίες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226</a:t>
            </a:fld>
            <a:endParaRPr kumimoji="0" lang="el-GR"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227404928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357298"/>
            <a:ext cx="8229600" cy="4968552"/>
          </a:xfrm>
        </p:spPr>
        <p:txBody>
          <a:bodyPr>
            <a:normAutofit/>
          </a:bodyPr>
          <a:lstStyle/>
          <a:p>
            <a:pPr algn="just"/>
            <a:r>
              <a:rPr lang="el-GR" sz="1800" dirty="0" smtClean="0"/>
              <a:t>α)	Η λογιστική αξία είναι </a:t>
            </a:r>
            <a:r>
              <a:rPr lang="el-GR" sz="1800" b="1" dirty="0" smtClean="0"/>
              <a:t>δείκτης δαπάνης </a:t>
            </a:r>
            <a:r>
              <a:rPr lang="el-GR" sz="1800" dirty="0" smtClean="0"/>
              <a:t>που πραγματοποιήθηκε, ενώ η οικονομική αξία είναι </a:t>
            </a:r>
            <a:r>
              <a:rPr lang="el-GR" sz="1800" b="1" dirty="0" smtClean="0"/>
              <a:t>δείκτης μελλοντικής κερδοφορίας.</a:t>
            </a:r>
          </a:p>
          <a:p>
            <a:pPr algn="just"/>
            <a:endParaRPr lang="el-GR" sz="1800" dirty="0" smtClean="0"/>
          </a:p>
          <a:p>
            <a:pPr algn="just"/>
            <a:r>
              <a:rPr lang="el-GR" sz="1800" dirty="0" smtClean="0"/>
              <a:t>β)	Τα δύο μεγέθη έχουν διαφορετικές χρήσεις και χρησιμότητα. Η λογιστική αξία καταγράφεται ώστε να επιτυγχάνεται ο έλεγχος και η διαφάνεια των επιχειρηματικών δαπανών. Η οικονομική αξία αποτελεί τον κανόνα αποτίμησης ενός επενδυτικού αγαθού σε συνθήκες αγοράς. </a:t>
            </a:r>
            <a:r>
              <a:rPr lang="el-GR" sz="1800" b="1" dirty="0" smtClean="0"/>
              <a:t>Οι χρήσεις και η έννοια των δύο αυτών μεγεθών δεν πρέπει να συγχέονται.</a:t>
            </a:r>
          </a:p>
          <a:p>
            <a:pPr algn="just"/>
            <a:endParaRPr lang="el-GR" sz="1800" dirty="0" smtClean="0"/>
          </a:p>
          <a:p>
            <a:pPr algn="just"/>
            <a:r>
              <a:rPr lang="el-GR" sz="1800" dirty="0" smtClean="0"/>
              <a:t>γ)	Η αγοραία αξία τίτλων –μετοχών, ομολογιών– που έχει εκδώσει η επιχείρηση δεν εξαρτάται από τη λογιστική αλλά από την </a:t>
            </a:r>
            <a:r>
              <a:rPr lang="el-GR" sz="1800" b="1" dirty="0" smtClean="0"/>
              <a:t>οικονομική της αξία. </a:t>
            </a:r>
          </a:p>
          <a:p>
            <a:pPr algn="just"/>
            <a:endParaRPr lang="el-GR" dirty="0"/>
          </a:p>
          <a:p>
            <a:endParaRPr lang="el-GR" dirty="0"/>
          </a:p>
          <a:p>
            <a:pPr algn="just"/>
            <a:endParaRPr lang="el-GR" dirty="0"/>
          </a:p>
          <a:p>
            <a:pPr algn="just"/>
            <a:endParaRPr lang="el-GR" dirty="0" smtClean="0"/>
          </a:p>
          <a:p>
            <a:endParaRPr lang="el-GR" dirty="0"/>
          </a:p>
        </p:txBody>
      </p:sp>
      <p:sp>
        <p:nvSpPr>
          <p:cNvPr id="3" name="2 - Τίτλος"/>
          <p:cNvSpPr>
            <a:spLocks noGrp="1"/>
          </p:cNvSpPr>
          <p:nvPr>
            <p:ph type="title"/>
          </p:nvPr>
        </p:nvSpPr>
        <p:spPr>
          <a:xfrm>
            <a:off x="467544" y="274638"/>
            <a:ext cx="7992888" cy="1143000"/>
          </a:xfrm>
        </p:spPr>
        <p:txBody>
          <a:bodyPr>
            <a:noAutofit/>
          </a:bodyPr>
          <a:lstStyle/>
          <a:p>
            <a:pPr algn="just"/>
            <a:r>
              <a:rPr lang="el-GR" sz="2800" dirty="0" smtClean="0">
                <a:effectLst/>
              </a:rPr>
              <a:t>Λογιστικές και οικονομικές αξίες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3EC5-28F6-4DBD-8BAD-23B3C94292A2}" type="slidenum">
              <a:rPr kumimoji="0" lang="el-GR"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227</a:t>
            </a:fld>
            <a:endParaRPr kumimoji="0" lang="el-GR"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xmlns="" val="227404928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484784"/>
            <a:ext cx="8229600" cy="4752528"/>
          </a:xfrm>
        </p:spPr>
        <p:txBody>
          <a:bodyPr>
            <a:normAutofit fontScale="55000" lnSpcReduction="20000"/>
          </a:bodyPr>
          <a:lstStyle/>
          <a:p>
            <a:pPr algn="just"/>
            <a:r>
              <a:rPr lang="el-GR" sz="3300" dirty="0" smtClean="0"/>
              <a:t>Πέραν της εσωτερικής της διάρθρωσης, </a:t>
            </a:r>
            <a:r>
              <a:rPr lang="el-GR" sz="3300" b="1" dirty="0" smtClean="0"/>
              <a:t>η επιχείρηση</a:t>
            </a:r>
            <a:r>
              <a:rPr lang="el-GR" sz="3300" dirty="0" smtClean="0"/>
              <a:t> ως οικονομικός οργανισμός </a:t>
            </a:r>
            <a:r>
              <a:rPr lang="el-GR" sz="3300" b="1" dirty="0" smtClean="0"/>
              <a:t>περιβάλλεται από αγορές</a:t>
            </a:r>
            <a:r>
              <a:rPr lang="el-GR" sz="3300" dirty="0" smtClean="0"/>
              <a:t> στις οποίες συναλλάσσεται για την </a:t>
            </a:r>
            <a:r>
              <a:rPr lang="el-GR" sz="3300" b="1" dirty="0" smtClean="0"/>
              <a:t>εξασφάλιση εισροών</a:t>
            </a:r>
            <a:r>
              <a:rPr lang="el-GR" sz="3300" dirty="0" smtClean="0"/>
              <a:t>, δηλαδή ειδών και υπηρεσιών που εισέρχονται στην παραγωγική διαδικασία, ή τη </a:t>
            </a:r>
            <a:r>
              <a:rPr lang="el-GR" sz="3300" b="1" dirty="0" smtClean="0"/>
              <a:t>διάθεση εκροών</a:t>
            </a:r>
            <a:r>
              <a:rPr lang="el-GR" sz="3300" dirty="0" smtClean="0"/>
              <a:t>, δηλαδή των προϊόντων που εξέρχονται από την παραγωγική διαδικασία. </a:t>
            </a:r>
            <a:endParaRPr lang="en-US" sz="3300" dirty="0" smtClean="0"/>
          </a:p>
          <a:p>
            <a:pPr algn="just"/>
            <a:r>
              <a:rPr lang="el-GR" sz="3300" b="1" dirty="0" smtClean="0"/>
              <a:t>Σε καθεμιά από αυτές τις αγορές η επιχείρηση έρχεται αντιμέτωπη και με τους ανταγωνιστές της</a:t>
            </a:r>
            <a:r>
              <a:rPr lang="el-GR" sz="3300" dirty="0" smtClean="0"/>
              <a:t>. </a:t>
            </a:r>
            <a:endParaRPr lang="en-US" sz="3300" dirty="0" smtClean="0"/>
          </a:p>
          <a:p>
            <a:pPr algn="just"/>
            <a:r>
              <a:rPr lang="el-GR" sz="3300" b="1" dirty="0" smtClean="0"/>
              <a:t>Το κύριο</a:t>
            </a:r>
            <a:r>
              <a:rPr lang="el-GR" sz="3300" dirty="0" smtClean="0"/>
              <a:t>, αν και όχι το μοναδικό, </a:t>
            </a:r>
            <a:r>
              <a:rPr lang="el-GR" sz="3300" b="1" dirty="0" smtClean="0"/>
              <a:t>χαρακτηριστικό</a:t>
            </a:r>
            <a:r>
              <a:rPr lang="el-GR" sz="3300" dirty="0" smtClean="0"/>
              <a:t> που συνοψίζει τη σχέση της επιχείρησης με τις αγορές που την περιβάλλουν είναι </a:t>
            </a:r>
            <a:r>
              <a:rPr lang="el-GR" sz="3300" b="1" dirty="0" smtClean="0"/>
              <a:t>οι τιμές που πληρώνει</a:t>
            </a:r>
            <a:r>
              <a:rPr lang="el-GR" sz="3300" dirty="0" smtClean="0"/>
              <a:t> για όσα αγοράζει </a:t>
            </a:r>
            <a:r>
              <a:rPr lang="el-GR" sz="3300" b="1" dirty="0" smtClean="0"/>
              <a:t>και που εισπράττει</a:t>
            </a:r>
            <a:r>
              <a:rPr lang="el-GR" sz="3300" dirty="0" smtClean="0"/>
              <a:t> για όσα πουλάει. </a:t>
            </a:r>
            <a:endParaRPr lang="en-US" sz="3300" dirty="0" smtClean="0"/>
          </a:p>
          <a:p>
            <a:pPr algn="just"/>
            <a:r>
              <a:rPr lang="el-GR" sz="3300" dirty="0" smtClean="0"/>
              <a:t>Επομένως, </a:t>
            </a:r>
            <a:r>
              <a:rPr lang="el-GR" sz="3300" b="1" dirty="0" smtClean="0"/>
              <a:t>η διαμόρφωση των τιμών</a:t>
            </a:r>
            <a:r>
              <a:rPr lang="el-GR" sz="3300" dirty="0" smtClean="0"/>
              <a:t> αποτελεί </a:t>
            </a:r>
            <a:r>
              <a:rPr lang="el-GR" sz="3300" b="1" dirty="0" smtClean="0"/>
              <a:t>κρίσιμο στοιχείο</a:t>
            </a:r>
            <a:r>
              <a:rPr lang="el-GR" sz="3300" dirty="0" smtClean="0"/>
              <a:t> για τη λειτουργία και την επιτυχία ή αποτυχία της </a:t>
            </a:r>
            <a:r>
              <a:rPr lang="el-GR" sz="3300" b="1" dirty="0" smtClean="0"/>
              <a:t>επιχειρηματικής δραστηριότητας</a:t>
            </a:r>
            <a:r>
              <a:rPr lang="el-GR" sz="3300" dirty="0" smtClean="0"/>
              <a:t>. </a:t>
            </a:r>
            <a:endParaRPr lang="en-US" sz="3300" dirty="0" smtClean="0"/>
          </a:p>
          <a:p>
            <a:pPr algn="just"/>
            <a:r>
              <a:rPr lang="el-GR" sz="3300" dirty="0" smtClean="0"/>
              <a:t>Ο προσδιορισμός των τιμών ανάγεται σε δύο κατηγορίες παραγόντων. Η μία είναι το </a:t>
            </a:r>
            <a:r>
              <a:rPr lang="el-GR" sz="3300" b="1" dirty="0" smtClean="0"/>
              <a:t>κόστος παραγωγής</a:t>
            </a:r>
            <a:r>
              <a:rPr lang="el-GR" sz="3300" dirty="0" smtClean="0"/>
              <a:t>. Η άλλη είναι η </a:t>
            </a:r>
            <a:r>
              <a:rPr lang="el-GR" sz="3300" b="1" dirty="0" smtClean="0"/>
              <a:t>δομή της αγοράς</a:t>
            </a:r>
            <a:r>
              <a:rPr lang="el-GR" sz="3300" dirty="0" smtClean="0"/>
              <a:t>, όπως πλήρως ή </a:t>
            </a:r>
            <a:r>
              <a:rPr lang="el-GR" sz="3300" dirty="0" err="1" smtClean="0"/>
              <a:t>μονοπωλιακώς</a:t>
            </a:r>
            <a:r>
              <a:rPr lang="el-GR" sz="3300" dirty="0" smtClean="0"/>
              <a:t> ανταγωνιστική ή </a:t>
            </a:r>
            <a:r>
              <a:rPr lang="el-GR" sz="3300" dirty="0" err="1" smtClean="0"/>
              <a:t>ολιγοπωλιακή</a:t>
            </a:r>
            <a:r>
              <a:rPr lang="el-GR" sz="3300" dirty="0" smtClean="0"/>
              <a:t>. </a:t>
            </a:r>
          </a:p>
          <a:p>
            <a:endParaRPr lang="el-GR" dirty="0"/>
          </a:p>
        </p:txBody>
      </p:sp>
      <p:sp>
        <p:nvSpPr>
          <p:cNvPr id="3" name="2 - Τίτλος"/>
          <p:cNvSpPr>
            <a:spLocks noGrp="1"/>
          </p:cNvSpPr>
          <p:nvPr>
            <p:ph type="title"/>
          </p:nvPr>
        </p:nvSpPr>
        <p:spPr/>
        <p:txBody>
          <a:bodyPr>
            <a:normAutofit/>
          </a:bodyPr>
          <a:lstStyle/>
          <a:p>
            <a:r>
              <a:rPr lang="el-GR" sz="2800" dirty="0" smtClean="0"/>
              <a:t>Το Περιβάλλον της Επιχείρησης </a:t>
            </a:r>
            <a:endParaRPr lang="el-GR" sz="2800" dirty="0"/>
          </a:p>
        </p:txBody>
      </p:sp>
      <p:sp>
        <p:nvSpPr>
          <p:cNvPr id="4" name="3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228</a:t>
            </a:fld>
            <a:endParaRPr lang="el-GR"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lgn="just"/>
            <a:r>
              <a:rPr lang="el-GR" sz="1800" dirty="0" smtClean="0"/>
              <a:t>Εδώ, αρκεί να σημειωθεί ότι </a:t>
            </a:r>
            <a:r>
              <a:rPr lang="el-GR" sz="1800" b="1" dirty="0" smtClean="0"/>
              <a:t>στρατηγική επιδίωξη της επιχείρησης</a:t>
            </a:r>
            <a:r>
              <a:rPr lang="el-GR" sz="1800" dirty="0" smtClean="0"/>
              <a:t> είναι η εξεύρεση μεθόδων και η άσκηση πολιτικής που, στο μέτρο του δυνατού, συμπιέζουν τις τιμές όσων προϊόντων και υπηρεσιών αγοράζει και διογκώνουν τις τιμές όσων προϊόντων και υπηρεσιών πουλάει.</a:t>
            </a:r>
            <a:endParaRPr lang="en-US" sz="1800" dirty="0" smtClean="0"/>
          </a:p>
          <a:p>
            <a:pPr algn="just"/>
            <a:r>
              <a:rPr lang="el-GR" sz="1800" b="1" dirty="0" smtClean="0"/>
              <a:t>Βασικός περιορισμός</a:t>
            </a:r>
            <a:r>
              <a:rPr lang="el-GR" sz="1800" dirty="0" smtClean="0"/>
              <a:t> σε αυτή τη στρατηγική επιδίωξη είναι ο ανταγωνισμός από άλλες επιχειρήσεις με αντίστοιχες στρατηγικές επιδιώξεις.</a:t>
            </a:r>
            <a:endParaRPr lang="en-US" sz="1800" dirty="0" smtClean="0"/>
          </a:p>
          <a:p>
            <a:pPr algn="just"/>
            <a:r>
              <a:rPr lang="en-GB" sz="1800" dirty="0" smtClean="0"/>
              <a:t>Στο </a:t>
            </a:r>
            <a:r>
              <a:rPr lang="en-GB" sz="1800" dirty="0" err="1" smtClean="0"/>
              <a:t>σύνολο</a:t>
            </a:r>
            <a:r>
              <a:rPr lang="en-GB" sz="1800" dirty="0" smtClean="0"/>
              <a:t> </a:t>
            </a:r>
            <a:r>
              <a:rPr lang="en-GB" sz="1800" dirty="0" err="1" smtClean="0"/>
              <a:t>των</a:t>
            </a:r>
            <a:r>
              <a:rPr lang="en-GB" sz="1800" dirty="0" smtClean="0"/>
              <a:t> </a:t>
            </a:r>
            <a:r>
              <a:rPr lang="en-GB" sz="1800" dirty="0" err="1" smtClean="0"/>
              <a:t>συναλλασσομένων</a:t>
            </a:r>
            <a:r>
              <a:rPr lang="en-GB" sz="1800" dirty="0" smtClean="0"/>
              <a:t> </a:t>
            </a:r>
            <a:r>
              <a:rPr lang="en-GB" sz="1800" dirty="0" err="1" smtClean="0"/>
              <a:t>που</a:t>
            </a:r>
            <a:r>
              <a:rPr lang="en-GB" sz="1800" dirty="0" smtClean="0"/>
              <a:t> </a:t>
            </a:r>
            <a:r>
              <a:rPr lang="en-GB" sz="1800" dirty="0" err="1" smtClean="0"/>
              <a:t>αντιμετωπίζει</a:t>
            </a:r>
            <a:r>
              <a:rPr lang="en-GB" sz="1800" dirty="0" smtClean="0"/>
              <a:t> η </a:t>
            </a:r>
            <a:r>
              <a:rPr lang="en-GB" sz="1800" dirty="0" err="1" smtClean="0"/>
              <a:t>επιχείρηση</a:t>
            </a:r>
            <a:r>
              <a:rPr lang="en-GB" sz="1800" dirty="0" smtClean="0"/>
              <a:t> </a:t>
            </a:r>
            <a:r>
              <a:rPr lang="en-GB" sz="1800" dirty="0" err="1" smtClean="0"/>
              <a:t>στο</a:t>
            </a:r>
            <a:r>
              <a:rPr lang="en-GB" sz="1800" dirty="0" smtClean="0"/>
              <a:t> </a:t>
            </a:r>
            <a:r>
              <a:rPr lang="en-GB" sz="1800" dirty="0" err="1" smtClean="0"/>
              <a:t>οικονομικό</a:t>
            </a:r>
            <a:r>
              <a:rPr lang="en-GB" sz="1800" dirty="0" smtClean="0"/>
              <a:t> </a:t>
            </a:r>
            <a:r>
              <a:rPr lang="en-GB" sz="1800" dirty="0" err="1" smtClean="0"/>
              <a:t>της</a:t>
            </a:r>
            <a:r>
              <a:rPr lang="en-GB" sz="1800" dirty="0" smtClean="0"/>
              <a:t> </a:t>
            </a:r>
            <a:r>
              <a:rPr lang="en-GB" sz="1800" dirty="0" err="1" smtClean="0"/>
              <a:t>περιβάλλον</a:t>
            </a:r>
            <a:r>
              <a:rPr lang="en-GB" sz="1800" dirty="0" smtClean="0"/>
              <a:t> </a:t>
            </a:r>
            <a:r>
              <a:rPr lang="en-GB" sz="1800" dirty="0" err="1" smtClean="0"/>
              <a:t>υπάρχει</a:t>
            </a:r>
            <a:r>
              <a:rPr lang="en-GB" sz="1800" dirty="0" smtClean="0"/>
              <a:t> </a:t>
            </a:r>
            <a:r>
              <a:rPr lang="en-GB" sz="1800" dirty="0" err="1" smtClean="0"/>
              <a:t>μία</a:t>
            </a:r>
            <a:r>
              <a:rPr lang="en-GB" sz="1800" dirty="0" smtClean="0"/>
              <a:t> </a:t>
            </a:r>
            <a:r>
              <a:rPr lang="en-GB" sz="1800" dirty="0" err="1" smtClean="0"/>
              <a:t>κατηγορία</a:t>
            </a:r>
            <a:r>
              <a:rPr lang="en-GB" sz="1800" dirty="0" smtClean="0"/>
              <a:t> </a:t>
            </a:r>
            <a:r>
              <a:rPr lang="en-GB" sz="1800" dirty="0" err="1" smtClean="0"/>
              <a:t>με</a:t>
            </a:r>
            <a:r>
              <a:rPr lang="en-GB" sz="1800" dirty="0" smtClean="0"/>
              <a:t> </a:t>
            </a:r>
            <a:r>
              <a:rPr lang="en-GB" sz="1800" dirty="0" err="1" smtClean="0"/>
              <a:t>ιδιαίτερα</a:t>
            </a:r>
            <a:r>
              <a:rPr lang="en-GB" sz="1800" dirty="0" smtClean="0"/>
              <a:t> </a:t>
            </a:r>
            <a:r>
              <a:rPr lang="en-GB" sz="1800" dirty="0" err="1" smtClean="0"/>
              <a:t>χαρακτηριστικά</a:t>
            </a:r>
            <a:r>
              <a:rPr lang="en-GB" sz="1800" dirty="0" smtClean="0"/>
              <a:t>. </a:t>
            </a:r>
          </a:p>
          <a:p>
            <a:pPr algn="just"/>
            <a:r>
              <a:rPr lang="en-GB" sz="1800" dirty="0" err="1" smtClean="0"/>
              <a:t>Αυτή</a:t>
            </a:r>
            <a:r>
              <a:rPr lang="en-GB" sz="1800" dirty="0" smtClean="0"/>
              <a:t> </a:t>
            </a:r>
            <a:r>
              <a:rPr lang="en-GB" sz="1800" dirty="0" err="1" smtClean="0"/>
              <a:t>αποτελείται</a:t>
            </a:r>
            <a:r>
              <a:rPr lang="en-GB" sz="1800" dirty="0" smtClean="0"/>
              <a:t> </a:t>
            </a:r>
            <a:r>
              <a:rPr lang="en-GB" sz="1800" dirty="0" err="1" smtClean="0"/>
              <a:t>από</a:t>
            </a:r>
            <a:r>
              <a:rPr lang="en-GB" sz="1800" dirty="0" smtClean="0"/>
              <a:t> </a:t>
            </a:r>
            <a:r>
              <a:rPr lang="en-GB" sz="1800" dirty="0" err="1" smtClean="0"/>
              <a:t>τους</a:t>
            </a:r>
            <a:r>
              <a:rPr lang="en-GB" sz="1800" dirty="0" smtClean="0"/>
              <a:t> </a:t>
            </a:r>
            <a:r>
              <a:rPr lang="en-GB" sz="1800" b="1" dirty="0" err="1" smtClean="0"/>
              <a:t>δανειοδότες</a:t>
            </a:r>
            <a:r>
              <a:rPr lang="en-GB" sz="1800" b="1" dirty="0" smtClean="0"/>
              <a:t> </a:t>
            </a:r>
            <a:r>
              <a:rPr lang="en-GB" sz="1800" b="1" dirty="0" err="1" smtClean="0"/>
              <a:t>της</a:t>
            </a:r>
            <a:r>
              <a:rPr lang="en-GB" sz="1800" b="1" dirty="0" smtClean="0"/>
              <a:t> </a:t>
            </a:r>
            <a:r>
              <a:rPr lang="en-GB" sz="1800" b="1" dirty="0" err="1" smtClean="0"/>
              <a:t>επιχείρησης</a:t>
            </a:r>
            <a:r>
              <a:rPr lang="en-GB" sz="1800" dirty="0" smtClean="0"/>
              <a:t>, </a:t>
            </a:r>
            <a:r>
              <a:rPr lang="en-GB" sz="1800" dirty="0" err="1" smtClean="0"/>
              <a:t>όπως</a:t>
            </a:r>
            <a:r>
              <a:rPr lang="en-GB" sz="1800" dirty="0" smtClean="0"/>
              <a:t> είναι </a:t>
            </a:r>
            <a:r>
              <a:rPr lang="en-GB" sz="1800" dirty="0" err="1" smtClean="0"/>
              <a:t>οι</a:t>
            </a:r>
            <a:r>
              <a:rPr lang="en-GB" sz="1800" dirty="0" smtClean="0"/>
              <a:t> </a:t>
            </a:r>
            <a:r>
              <a:rPr lang="en-GB" sz="1800" dirty="0" err="1" smtClean="0"/>
              <a:t>τράπεζες</a:t>
            </a:r>
            <a:r>
              <a:rPr lang="en-GB" sz="1800" dirty="0" smtClean="0"/>
              <a:t>, </a:t>
            </a:r>
            <a:r>
              <a:rPr lang="en-GB" sz="1800" dirty="0" err="1" smtClean="0"/>
              <a:t>οι</a:t>
            </a:r>
            <a:r>
              <a:rPr lang="en-GB" sz="1800" dirty="0" smtClean="0"/>
              <a:t> </a:t>
            </a:r>
            <a:r>
              <a:rPr lang="en-GB" sz="1800" dirty="0" err="1" smtClean="0"/>
              <a:t>επενδυτές</a:t>
            </a:r>
            <a:r>
              <a:rPr lang="en-GB" sz="1800" dirty="0" smtClean="0"/>
              <a:t> </a:t>
            </a:r>
            <a:r>
              <a:rPr lang="en-GB" sz="1800" dirty="0" err="1" smtClean="0"/>
              <a:t>σε</a:t>
            </a:r>
            <a:r>
              <a:rPr lang="en-GB" sz="1800" dirty="0" smtClean="0"/>
              <a:t> </a:t>
            </a:r>
            <a:r>
              <a:rPr lang="en-GB" sz="1800" dirty="0" err="1" smtClean="0"/>
              <a:t>ομολογιακά</a:t>
            </a:r>
            <a:r>
              <a:rPr lang="en-GB" sz="1800" dirty="0" smtClean="0"/>
              <a:t> </a:t>
            </a:r>
            <a:r>
              <a:rPr lang="en-GB" sz="1800" dirty="0" err="1" smtClean="0"/>
              <a:t>δάνεια</a:t>
            </a:r>
            <a:r>
              <a:rPr lang="en-GB" sz="1800" dirty="0" smtClean="0"/>
              <a:t> </a:t>
            </a:r>
            <a:r>
              <a:rPr lang="en-GB" sz="1800" dirty="0" err="1" smtClean="0"/>
              <a:t>που</a:t>
            </a:r>
            <a:r>
              <a:rPr lang="en-GB" sz="1800" dirty="0" smtClean="0"/>
              <a:t> </a:t>
            </a:r>
            <a:r>
              <a:rPr lang="en-GB" sz="1800" dirty="0" err="1" smtClean="0"/>
              <a:t>εκδίδει</a:t>
            </a:r>
            <a:r>
              <a:rPr lang="en-GB" sz="1800" dirty="0" smtClean="0"/>
              <a:t> η </a:t>
            </a:r>
            <a:r>
              <a:rPr lang="en-GB" sz="1800" dirty="0" err="1" smtClean="0"/>
              <a:t>επιχείρηση</a:t>
            </a:r>
            <a:r>
              <a:rPr lang="en-GB" sz="1800" dirty="0" smtClean="0"/>
              <a:t> </a:t>
            </a:r>
            <a:r>
              <a:rPr lang="en-GB" sz="1800" dirty="0" err="1" smtClean="0"/>
              <a:t>και</a:t>
            </a:r>
            <a:r>
              <a:rPr lang="en-GB" sz="1800" dirty="0" smtClean="0"/>
              <a:t> </a:t>
            </a:r>
            <a:r>
              <a:rPr lang="en-GB" sz="1800" dirty="0" err="1" smtClean="0"/>
              <a:t>άλλοι</a:t>
            </a:r>
            <a:r>
              <a:rPr lang="en-GB" sz="1800" dirty="0" smtClean="0"/>
              <a:t>. </a:t>
            </a:r>
          </a:p>
          <a:p>
            <a:pPr algn="just"/>
            <a:endParaRPr lang="el-GR" sz="2300" dirty="0" smtClean="0"/>
          </a:p>
          <a:p>
            <a:pPr>
              <a:buNone/>
            </a:pPr>
            <a:endParaRPr lang="el-GR" dirty="0"/>
          </a:p>
        </p:txBody>
      </p:sp>
      <p:sp>
        <p:nvSpPr>
          <p:cNvPr id="3" name="2 - Τίτλος"/>
          <p:cNvSpPr>
            <a:spLocks noGrp="1"/>
          </p:cNvSpPr>
          <p:nvPr>
            <p:ph type="title"/>
          </p:nvPr>
        </p:nvSpPr>
        <p:spPr/>
        <p:txBody>
          <a:bodyPr>
            <a:normAutofit/>
          </a:bodyPr>
          <a:lstStyle/>
          <a:p>
            <a:r>
              <a:rPr lang="el-GR" sz="2800" dirty="0" smtClean="0"/>
              <a:t>Το Περιβάλλον της Επιχείρησης </a:t>
            </a:r>
            <a:endParaRPr lang="el-GR" sz="2800" dirty="0"/>
          </a:p>
        </p:txBody>
      </p:sp>
      <p:sp>
        <p:nvSpPr>
          <p:cNvPr id="4" name="3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229</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484784"/>
            <a:ext cx="8286808" cy="5044016"/>
          </a:xfrm>
        </p:spPr>
        <p:txBody>
          <a:bodyPr>
            <a:normAutofit/>
          </a:bodyPr>
          <a:lstStyle/>
          <a:p>
            <a:pPr algn="just"/>
            <a:r>
              <a:rPr lang="el-GR" sz="1800" dirty="0" smtClean="0"/>
              <a:t>Επίσης, σε μεγαλύτερο ή μικρότερο βαθμό το κράτος έχει και επιχειρηματικό ρόλο, είτε λόγω φυσικών μονοπωλίων είτε άλλων παραγόντων. Γενικά, παράγονται δημόσια αγαθά και υπηρεσίες.</a:t>
            </a:r>
            <a:endParaRPr lang="en-US" sz="1800" dirty="0" smtClean="0"/>
          </a:p>
          <a:p>
            <a:pPr algn="just">
              <a:buNone/>
            </a:pPr>
            <a:endParaRPr lang="el-GR" sz="1800" dirty="0" smtClean="0"/>
          </a:p>
          <a:p>
            <a:pPr algn="just"/>
            <a:r>
              <a:rPr lang="el-GR" sz="1800" dirty="0" smtClean="0"/>
              <a:t> Ένα μεγάλο τμήμα του συνολικά παραγόμενου προϊόντος κατευθύνεται στη συλλογική κατανάλωση δημόσιων αγαθών.</a:t>
            </a:r>
            <a:endParaRPr lang="en-US" sz="1800" dirty="0" smtClean="0"/>
          </a:p>
          <a:p>
            <a:pPr algn="just">
              <a:buNone/>
            </a:pPr>
            <a:endParaRPr lang="el-GR" sz="1800" dirty="0" smtClean="0"/>
          </a:p>
          <a:p>
            <a:pPr algn="just"/>
            <a:r>
              <a:rPr lang="el-GR" sz="1800" dirty="0" smtClean="0"/>
              <a:t> Ταυτόχρονα, ένα αυξανόμενο μέρος του εθνικού εισοδήματος «μεταφέρεται» μέσω της φορολογίας και των κρατικών δαπανών από τους σχετικά πλούσιους στους σχετικά φτωχούς.</a:t>
            </a:r>
          </a:p>
        </p:txBody>
      </p:sp>
      <p:sp>
        <p:nvSpPr>
          <p:cNvPr id="3" name="2 - Τίτλος"/>
          <p:cNvSpPr>
            <a:spLocks noGrp="1"/>
          </p:cNvSpPr>
          <p:nvPr>
            <p:ph type="title"/>
          </p:nvPr>
        </p:nvSpPr>
        <p:spPr>
          <a:xfrm>
            <a:off x="428596" y="274638"/>
            <a:ext cx="8429684" cy="1143000"/>
          </a:xfrm>
        </p:spPr>
        <p:txBody>
          <a:bodyPr>
            <a:normAutofit/>
          </a:bodyPr>
          <a:lstStyle/>
          <a:p>
            <a:pPr algn="just"/>
            <a:r>
              <a:rPr lang="en-GB" sz="2800" dirty="0" smtClean="0"/>
              <a:t>Η </a:t>
            </a:r>
            <a:r>
              <a:rPr lang="en-GB" sz="2800" dirty="0" err="1" smtClean="0"/>
              <a:t>οικονομική</a:t>
            </a:r>
            <a:r>
              <a:rPr lang="en-GB" sz="2800" dirty="0" smtClean="0"/>
              <a:t> </a:t>
            </a:r>
            <a:r>
              <a:rPr lang="en-GB" sz="2800" dirty="0" err="1" smtClean="0"/>
              <a:t>επιστήμη</a:t>
            </a:r>
            <a:r>
              <a:rPr lang="en-GB" sz="2800" dirty="0" smtClean="0"/>
              <a:t>, </a:t>
            </a:r>
            <a:r>
              <a:rPr lang="en-GB" sz="2800" dirty="0" err="1" smtClean="0"/>
              <a:t>πόροι</a:t>
            </a:r>
            <a:r>
              <a:rPr lang="en-GB" sz="2800" dirty="0" smtClean="0"/>
              <a:t> </a:t>
            </a:r>
            <a:r>
              <a:rPr lang="en-GB" sz="2800" dirty="0" err="1" smtClean="0"/>
              <a:t>και</a:t>
            </a:r>
            <a:r>
              <a:rPr lang="en-GB" sz="2800" dirty="0" smtClean="0"/>
              <a:t> </a:t>
            </a:r>
            <a:r>
              <a:rPr lang="en-GB" sz="2800" dirty="0" err="1" smtClean="0"/>
              <a:t>αγαθά</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23</a:t>
            </a:fld>
            <a:endParaRPr lang="el-G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lgn="just"/>
            <a:r>
              <a:rPr lang="en-GB" sz="1800" dirty="0" err="1" smtClean="0"/>
              <a:t>Οι</a:t>
            </a:r>
            <a:r>
              <a:rPr lang="en-GB" sz="1800" dirty="0" smtClean="0"/>
              <a:t> </a:t>
            </a:r>
            <a:r>
              <a:rPr lang="en-GB" sz="1800" dirty="0" err="1" smtClean="0"/>
              <a:t>δανειοδότες</a:t>
            </a:r>
            <a:r>
              <a:rPr lang="en-GB" sz="1800" dirty="0" smtClean="0"/>
              <a:t> </a:t>
            </a:r>
            <a:r>
              <a:rPr lang="en-GB" sz="1800" dirty="0" err="1" smtClean="0"/>
              <a:t>της</a:t>
            </a:r>
            <a:r>
              <a:rPr lang="en-GB" sz="1800" dirty="0" smtClean="0"/>
              <a:t> </a:t>
            </a:r>
            <a:r>
              <a:rPr lang="en-GB" sz="1800" dirty="0" err="1" smtClean="0"/>
              <a:t>επιχείρησης</a:t>
            </a:r>
            <a:r>
              <a:rPr lang="en-GB" sz="1800" dirty="0" smtClean="0"/>
              <a:t> </a:t>
            </a:r>
            <a:r>
              <a:rPr lang="en-GB" sz="1800" b="1" dirty="0" err="1" smtClean="0"/>
              <a:t>προσφέρουν</a:t>
            </a:r>
            <a:r>
              <a:rPr lang="en-GB" sz="1800" dirty="0" smtClean="0"/>
              <a:t> </a:t>
            </a:r>
            <a:r>
              <a:rPr lang="en-GB" sz="1800" dirty="0" err="1" smtClean="0"/>
              <a:t>σε</a:t>
            </a:r>
            <a:r>
              <a:rPr lang="en-GB" sz="1800" dirty="0" smtClean="0"/>
              <a:t> </a:t>
            </a:r>
            <a:r>
              <a:rPr lang="en-GB" sz="1800" dirty="0" err="1" smtClean="0"/>
              <a:t>αυτή</a:t>
            </a:r>
            <a:r>
              <a:rPr lang="en-GB" sz="1800" dirty="0" smtClean="0"/>
              <a:t> </a:t>
            </a:r>
            <a:r>
              <a:rPr lang="en-GB" sz="1800" dirty="0" err="1" smtClean="0"/>
              <a:t>τα</a:t>
            </a:r>
            <a:r>
              <a:rPr lang="en-GB" sz="1800" dirty="0" smtClean="0"/>
              <a:t> </a:t>
            </a:r>
            <a:r>
              <a:rPr lang="en-GB" sz="1800" b="1" dirty="0" err="1" smtClean="0"/>
              <a:t>κεφάλαιά</a:t>
            </a:r>
            <a:r>
              <a:rPr lang="en-GB" sz="1800" dirty="0" smtClean="0"/>
              <a:t> </a:t>
            </a:r>
            <a:r>
              <a:rPr lang="en-GB" sz="1800" dirty="0" err="1" smtClean="0"/>
              <a:t>τους</a:t>
            </a:r>
            <a:r>
              <a:rPr lang="en-GB" sz="1800" dirty="0" smtClean="0"/>
              <a:t> </a:t>
            </a:r>
            <a:r>
              <a:rPr lang="en-GB" sz="1800" dirty="0" err="1" smtClean="0"/>
              <a:t>αλλά</a:t>
            </a:r>
            <a:r>
              <a:rPr lang="en-GB" sz="1800" dirty="0" smtClean="0"/>
              <a:t> </a:t>
            </a:r>
            <a:r>
              <a:rPr lang="en-GB" sz="1800" b="1" dirty="0" err="1" smtClean="0"/>
              <a:t>με</a:t>
            </a:r>
            <a:r>
              <a:rPr lang="en-GB" sz="1800" b="1" dirty="0" smtClean="0"/>
              <a:t> </a:t>
            </a:r>
            <a:r>
              <a:rPr lang="en-GB" sz="1800" b="1" dirty="0" err="1" smtClean="0"/>
              <a:t>διαφορετικούς</a:t>
            </a:r>
            <a:r>
              <a:rPr lang="en-GB" sz="1800" b="1" dirty="0" smtClean="0"/>
              <a:t> </a:t>
            </a:r>
            <a:r>
              <a:rPr lang="en-GB" sz="1800" b="1" dirty="0" err="1" smtClean="0"/>
              <a:t>όρους</a:t>
            </a:r>
            <a:r>
              <a:rPr lang="en-GB" sz="1800" b="1" dirty="0" smtClean="0"/>
              <a:t> </a:t>
            </a:r>
            <a:r>
              <a:rPr lang="en-GB" sz="1800" b="1" dirty="0" err="1" smtClean="0"/>
              <a:t>από</a:t>
            </a:r>
            <a:r>
              <a:rPr lang="en-GB" sz="1800" b="1" dirty="0" smtClean="0"/>
              <a:t> </a:t>
            </a:r>
            <a:r>
              <a:rPr lang="en-GB" sz="1800" b="1" dirty="0" err="1" smtClean="0"/>
              <a:t>ότι</a:t>
            </a:r>
            <a:r>
              <a:rPr lang="en-GB" sz="1800" b="1" dirty="0" smtClean="0"/>
              <a:t> </a:t>
            </a:r>
            <a:r>
              <a:rPr lang="en-GB" sz="1800" b="1" dirty="0" err="1" smtClean="0"/>
              <a:t>οι</a:t>
            </a:r>
            <a:r>
              <a:rPr lang="en-GB" sz="1800" b="1" dirty="0" smtClean="0"/>
              <a:t> </a:t>
            </a:r>
            <a:r>
              <a:rPr lang="en-GB" sz="1800" b="1" dirty="0" err="1" smtClean="0"/>
              <a:t>μέτοχοι</a:t>
            </a:r>
            <a:r>
              <a:rPr lang="en-GB" sz="1800" dirty="0" smtClean="0"/>
              <a:t>. </a:t>
            </a:r>
          </a:p>
          <a:p>
            <a:pPr algn="just"/>
            <a:r>
              <a:rPr lang="en-GB" sz="1800" dirty="0" err="1" smtClean="0"/>
              <a:t>Ενώ</a:t>
            </a:r>
            <a:r>
              <a:rPr lang="en-GB" sz="1800" dirty="0" smtClean="0"/>
              <a:t> </a:t>
            </a:r>
            <a:r>
              <a:rPr lang="en-GB" sz="1800" dirty="0" err="1" smtClean="0"/>
              <a:t>οι</a:t>
            </a:r>
            <a:r>
              <a:rPr lang="en-GB" sz="1800" dirty="0" smtClean="0"/>
              <a:t> </a:t>
            </a:r>
            <a:r>
              <a:rPr lang="en-GB" sz="1800" dirty="0" err="1" smtClean="0"/>
              <a:t>απαιτήσεις</a:t>
            </a:r>
            <a:r>
              <a:rPr lang="en-GB" sz="1800" dirty="0" smtClean="0"/>
              <a:t> </a:t>
            </a:r>
            <a:r>
              <a:rPr lang="en-GB" sz="1800" dirty="0" err="1" smtClean="0"/>
              <a:t>των</a:t>
            </a:r>
            <a:r>
              <a:rPr lang="en-GB" sz="1800" dirty="0" smtClean="0"/>
              <a:t> </a:t>
            </a:r>
            <a:r>
              <a:rPr lang="en-GB" sz="1800" dirty="0" err="1" smtClean="0"/>
              <a:t>μετόχων</a:t>
            </a:r>
            <a:r>
              <a:rPr lang="en-GB" sz="1800" dirty="0" smtClean="0"/>
              <a:t> </a:t>
            </a:r>
            <a:r>
              <a:rPr lang="en-GB" sz="1800" dirty="0" err="1" smtClean="0"/>
              <a:t>από</a:t>
            </a:r>
            <a:r>
              <a:rPr lang="en-GB" sz="1800" dirty="0" smtClean="0"/>
              <a:t> </a:t>
            </a:r>
            <a:r>
              <a:rPr lang="en-GB" sz="1800" dirty="0" err="1" smtClean="0"/>
              <a:t>την</a:t>
            </a:r>
            <a:r>
              <a:rPr lang="en-GB" sz="1800" dirty="0" smtClean="0"/>
              <a:t> </a:t>
            </a:r>
            <a:r>
              <a:rPr lang="en-GB" sz="1800" dirty="0" err="1" smtClean="0"/>
              <a:t>επιχείρηση</a:t>
            </a:r>
            <a:r>
              <a:rPr lang="en-GB" sz="1800" dirty="0" smtClean="0"/>
              <a:t> </a:t>
            </a:r>
            <a:r>
              <a:rPr lang="en-GB" sz="1800" dirty="0" err="1" smtClean="0"/>
              <a:t>παίρνουν</a:t>
            </a:r>
            <a:r>
              <a:rPr lang="en-GB" sz="1800" dirty="0" smtClean="0"/>
              <a:t> </a:t>
            </a:r>
            <a:r>
              <a:rPr lang="en-GB" sz="1800" dirty="0" err="1" smtClean="0"/>
              <a:t>τη</a:t>
            </a:r>
            <a:r>
              <a:rPr lang="en-GB" sz="1800" dirty="0" smtClean="0"/>
              <a:t> </a:t>
            </a:r>
            <a:r>
              <a:rPr lang="en-GB" sz="1800" b="1" dirty="0" err="1" smtClean="0"/>
              <a:t>μορφή</a:t>
            </a:r>
            <a:r>
              <a:rPr lang="en-GB" sz="1800" b="1" dirty="0" smtClean="0"/>
              <a:t> </a:t>
            </a:r>
            <a:r>
              <a:rPr lang="en-GB" sz="1800" b="1" dirty="0" err="1" smtClean="0"/>
              <a:t>μεριδίου</a:t>
            </a:r>
            <a:r>
              <a:rPr lang="en-GB" sz="1800" b="1" dirty="0" smtClean="0"/>
              <a:t> </a:t>
            </a:r>
            <a:r>
              <a:rPr lang="en-GB" sz="1800" b="1" dirty="0" err="1" smtClean="0"/>
              <a:t>στα</a:t>
            </a:r>
            <a:r>
              <a:rPr lang="en-GB" sz="1800" b="1" dirty="0" smtClean="0"/>
              <a:t> </a:t>
            </a:r>
            <a:r>
              <a:rPr lang="en-GB" sz="1800" b="1" dirty="0" err="1" smtClean="0"/>
              <a:t>κέρδη</a:t>
            </a:r>
            <a:r>
              <a:rPr lang="en-GB" sz="1800" dirty="0" smtClean="0"/>
              <a:t> </a:t>
            </a:r>
            <a:r>
              <a:rPr lang="en-GB" sz="1800" dirty="0" err="1" smtClean="0"/>
              <a:t>της</a:t>
            </a:r>
            <a:r>
              <a:rPr lang="en-GB" sz="1800" dirty="0" smtClean="0"/>
              <a:t>, </a:t>
            </a:r>
            <a:r>
              <a:rPr lang="en-GB" sz="1800" dirty="0" err="1" smtClean="0"/>
              <a:t>οι</a:t>
            </a:r>
            <a:r>
              <a:rPr lang="en-GB" sz="1800" dirty="0" smtClean="0"/>
              <a:t> </a:t>
            </a:r>
            <a:r>
              <a:rPr lang="en-GB" sz="1800" dirty="0" err="1" smtClean="0"/>
              <a:t>απαιτήσεις</a:t>
            </a:r>
            <a:r>
              <a:rPr lang="en-GB" sz="1800" dirty="0" smtClean="0"/>
              <a:t> </a:t>
            </a:r>
            <a:r>
              <a:rPr lang="en-GB" sz="1800" dirty="0" err="1" smtClean="0"/>
              <a:t>των</a:t>
            </a:r>
            <a:r>
              <a:rPr lang="en-GB" sz="1800" dirty="0" smtClean="0"/>
              <a:t> </a:t>
            </a:r>
            <a:r>
              <a:rPr lang="en-GB" sz="1800" dirty="0" err="1" smtClean="0"/>
              <a:t>δανειοδοτών</a:t>
            </a:r>
            <a:r>
              <a:rPr lang="en-GB" sz="1800" dirty="0" smtClean="0"/>
              <a:t> </a:t>
            </a:r>
            <a:r>
              <a:rPr lang="en-GB" sz="1800" dirty="0" err="1" smtClean="0"/>
              <a:t>παίρνουν</a:t>
            </a:r>
            <a:r>
              <a:rPr lang="en-GB" sz="1800" dirty="0" smtClean="0"/>
              <a:t> </a:t>
            </a:r>
            <a:r>
              <a:rPr lang="en-GB" sz="1800" dirty="0" err="1" smtClean="0"/>
              <a:t>τη</a:t>
            </a:r>
            <a:r>
              <a:rPr lang="en-GB" sz="1800" dirty="0" smtClean="0"/>
              <a:t> </a:t>
            </a:r>
            <a:r>
              <a:rPr lang="en-GB" sz="1800" dirty="0" err="1" smtClean="0"/>
              <a:t>μορφή</a:t>
            </a:r>
            <a:r>
              <a:rPr lang="en-GB" sz="1800" dirty="0" smtClean="0"/>
              <a:t> </a:t>
            </a:r>
            <a:r>
              <a:rPr lang="en-GB" sz="1800" b="1" dirty="0" err="1" smtClean="0"/>
              <a:t>επιστροφής</a:t>
            </a:r>
            <a:r>
              <a:rPr lang="en-GB" sz="1800" b="1" dirty="0" smtClean="0"/>
              <a:t> </a:t>
            </a:r>
            <a:r>
              <a:rPr lang="en-GB" sz="1800" b="1" dirty="0" err="1" smtClean="0"/>
              <a:t>του</a:t>
            </a:r>
            <a:r>
              <a:rPr lang="en-GB" sz="1800" b="1" dirty="0" smtClean="0"/>
              <a:t> </a:t>
            </a:r>
            <a:r>
              <a:rPr lang="en-GB" sz="1800" b="1" dirty="0" err="1" smtClean="0"/>
              <a:t>κεφαλαίου</a:t>
            </a:r>
            <a:r>
              <a:rPr lang="en-GB" sz="1800" dirty="0" smtClean="0"/>
              <a:t> </a:t>
            </a:r>
            <a:r>
              <a:rPr lang="en-GB" sz="1800" dirty="0" err="1" smtClean="0"/>
              <a:t>τους</a:t>
            </a:r>
            <a:r>
              <a:rPr lang="en-GB" sz="1800" dirty="0" smtClean="0"/>
              <a:t> </a:t>
            </a:r>
            <a:r>
              <a:rPr lang="en-GB" sz="1800" dirty="0" err="1" smtClean="0"/>
              <a:t>επαυξημένου</a:t>
            </a:r>
            <a:r>
              <a:rPr lang="en-GB" sz="1800" dirty="0" smtClean="0"/>
              <a:t> </a:t>
            </a:r>
            <a:r>
              <a:rPr lang="en-GB" sz="1800" dirty="0" err="1" smtClean="0"/>
              <a:t>με</a:t>
            </a:r>
            <a:r>
              <a:rPr lang="en-GB" sz="1800" dirty="0" smtClean="0"/>
              <a:t> </a:t>
            </a:r>
            <a:r>
              <a:rPr lang="en-GB" sz="1800" dirty="0" err="1" smtClean="0"/>
              <a:t>τόκο</a:t>
            </a:r>
            <a:r>
              <a:rPr lang="en-GB" sz="1800" dirty="0" smtClean="0"/>
              <a:t>.</a:t>
            </a:r>
            <a:endParaRPr lang="el-GR" sz="1800" dirty="0" smtClean="0"/>
          </a:p>
          <a:p>
            <a:pPr algn="just"/>
            <a:endParaRPr lang="en-GB" sz="1800" dirty="0" smtClean="0"/>
          </a:p>
          <a:p>
            <a:pPr algn="just"/>
            <a:r>
              <a:rPr lang="en-GB" sz="1800" dirty="0" err="1" smtClean="0"/>
              <a:t>Αντίθετα</a:t>
            </a:r>
            <a:r>
              <a:rPr lang="en-GB" sz="1800" dirty="0" smtClean="0"/>
              <a:t> </a:t>
            </a:r>
            <a:r>
              <a:rPr lang="en-GB" sz="1800" dirty="0" err="1" smtClean="0"/>
              <a:t>με</a:t>
            </a:r>
            <a:r>
              <a:rPr lang="en-GB" sz="1800" dirty="0" smtClean="0"/>
              <a:t> </a:t>
            </a:r>
            <a:r>
              <a:rPr lang="en-GB" sz="1800" dirty="0" err="1" smtClean="0"/>
              <a:t>άλλους</a:t>
            </a:r>
            <a:r>
              <a:rPr lang="en-GB" sz="1800" dirty="0" smtClean="0"/>
              <a:t> </a:t>
            </a:r>
            <a:r>
              <a:rPr lang="en-GB" sz="1800" dirty="0" err="1" smtClean="0"/>
              <a:t>προμηθευτές</a:t>
            </a:r>
            <a:r>
              <a:rPr lang="en-GB" sz="1800" dirty="0" smtClean="0"/>
              <a:t>, η </a:t>
            </a:r>
            <a:r>
              <a:rPr lang="en-GB" sz="1800" b="1" dirty="0" err="1" smtClean="0"/>
              <a:t>συναλλαγή</a:t>
            </a:r>
            <a:r>
              <a:rPr lang="en-GB" sz="1800" dirty="0" smtClean="0"/>
              <a:t> </a:t>
            </a:r>
            <a:r>
              <a:rPr lang="en-GB" sz="1800" dirty="0" err="1" smtClean="0"/>
              <a:t>της</a:t>
            </a:r>
            <a:r>
              <a:rPr lang="en-GB" sz="1800" dirty="0" smtClean="0"/>
              <a:t> </a:t>
            </a:r>
            <a:r>
              <a:rPr lang="en-GB" sz="1800" dirty="0" err="1" smtClean="0"/>
              <a:t>επιχείρησης</a:t>
            </a:r>
            <a:r>
              <a:rPr lang="en-GB" sz="1800" dirty="0" smtClean="0"/>
              <a:t> </a:t>
            </a:r>
            <a:r>
              <a:rPr lang="en-GB" sz="1800" b="1" dirty="0" err="1" smtClean="0"/>
              <a:t>με</a:t>
            </a:r>
            <a:r>
              <a:rPr lang="en-GB" sz="1800" b="1" dirty="0" smtClean="0"/>
              <a:t> </a:t>
            </a:r>
            <a:r>
              <a:rPr lang="en-GB" sz="1800" b="1" dirty="0" err="1" smtClean="0"/>
              <a:t>τον</a:t>
            </a:r>
            <a:r>
              <a:rPr lang="en-GB" sz="1800" b="1" dirty="0" smtClean="0"/>
              <a:t> </a:t>
            </a:r>
            <a:r>
              <a:rPr lang="en-GB" sz="1800" b="1" dirty="0" err="1" smtClean="0"/>
              <a:t>δανειστή</a:t>
            </a:r>
            <a:r>
              <a:rPr lang="en-GB" sz="1800" b="1" dirty="0" smtClean="0"/>
              <a:t> </a:t>
            </a:r>
            <a:r>
              <a:rPr lang="en-GB" sz="1800" b="1" dirty="0" err="1" smtClean="0"/>
              <a:t>της</a:t>
            </a:r>
            <a:r>
              <a:rPr lang="en-GB" sz="1800" b="1" dirty="0" smtClean="0"/>
              <a:t> </a:t>
            </a:r>
            <a:r>
              <a:rPr lang="en-GB" sz="1800" b="1" dirty="0" err="1" smtClean="0"/>
              <a:t>έχει</a:t>
            </a:r>
            <a:r>
              <a:rPr lang="en-GB" sz="1800" b="1" dirty="0" smtClean="0"/>
              <a:t> </a:t>
            </a:r>
            <a:r>
              <a:rPr lang="en-GB" sz="1800" b="1" dirty="0" err="1" smtClean="0"/>
              <a:t>διάρκεια</a:t>
            </a:r>
            <a:r>
              <a:rPr lang="en-GB" sz="1800" dirty="0" smtClean="0"/>
              <a:t>. </a:t>
            </a:r>
            <a:endParaRPr lang="el-GR" sz="1800" dirty="0" smtClean="0"/>
          </a:p>
          <a:p>
            <a:pPr algn="just"/>
            <a:endParaRPr lang="en-GB" sz="1800" dirty="0" smtClean="0"/>
          </a:p>
          <a:p>
            <a:pPr algn="just"/>
            <a:r>
              <a:rPr lang="en-GB" sz="1800" dirty="0" smtClean="0"/>
              <a:t>Η </a:t>
            </a:r>
            <a:r>
              <a:rPr lang="en-GB" sz="1800" dirty="0" err="1" smtClean="0"/>
              <a:t>λήψη</a:t>
            </a:r>
            <a:r>
              <a:rPr lang="en-GB" sz="1800" dirty="0" smtClean="0"/>
              <a:t> </a:t>
            </a:r>
            <a:r>
              <a:rPr lang="en-GB" sz="1800" dirty="0" err="1" smtClean="0"/>
              <a:t>και</a:t>
            </a:r>
            <a:r>
              <a:rPr lang="en-GB" sz="1800" dirty="0" smtClean="0"/>
              <a:t> η </a:t>
            </a:r>
            <a:r>
              <a:rPr lang="en-GB" sz="1800" dirty="0" err="1" smtClean="0"/>
              <a:t>εξόφληση</a:t>
            </a:r>
            <a:r>
              <a:rPr lang="en-GB" sz="1800" dirty="0" smtClean="0"/>
              <a:t> </a:t>
            </a:r>
            <a:r>
              <a:rPr lang="en-GB" sz="1800" dirty="0" err="1" smtClean="0"/>
              <a:t>του</a:t>
            </a:r>
            <a:r>
              <a:rPr lang="en-GB" sz="1800" dirty="0" smtClean="0"/>
              <a:t> </a:t>
            </a:r>
            <a:r>
              <a:rPr lang="en-GB" sz="1800" dirty="0" err="1" smtClean="0"/>
              <a:t>δανείου</a:t>
            </a:r>
            <a:r>
              <a:rPr lang="en-GB" sz="1800" dirty="0" smtClean="0"/>
              <a:t> </a:t>
            </a:r>
            <a:r>
              <a:rPr lang="en-GB" sz="1800" dirty="0" err="1" smtClean="0"/>
              <a:t>γίνονται</a:t>
            </a:r>
            <a:r>
              <a:rPr lang="en-GB" sz="1800" dirty="0" smtClean="0"/>
              <a:t> </a:t>
            </a:r>
            <a:r>
              <a:rPr lang="en-GB" sz="1800" dirty="0" err="1" smtClean="0"/>
              <a:t>σε</a:t>
            </a:r>
            <a:r>
              <a:rPr lang="en-GB" sz="1800" dirty="0" smtClean="0"/>
              <a:t> </a:t>
            </a:r>
            <a:r>
              <a:rPr lang="en-GB" sz="1800" dirty="0" err="1" smtClean="0"/>
              <a:t>διαφορετικές</a:t>
            </a:r>
            <a:r>
              <a:rPr lang="en-GB" sz="1800" dirty="0" smtClean="0"/>
              <a:t> </a:t>
            </a:r>
            <a:r>
              <a:rPr lang="en-GB" sz="1800" dirty="0" err="1" smtClean="0"/>
              <a:t>χρονικές</a:t>
            </a:r>
            <a:r>
              <a:rPr lang="en-GB" sz="1800" dirty="0" smtClean="0"/>
              <a:t> </a:t>
            </a:r>
            <a:r>
              <a:rPr lang="en-GB" sz="1800" dirty="0" err="1" smtClean="0"/>
              <a:t>στιγμές</a:t>
            </a:r>
            <a:r>
              <a:rPr lang="en-GB" sz="1800" dirty="0" smtClean="0"/>
              <a:t>. </a:t>
            </a:r>
          </a:p>
          <a:p>
            <a:endParaRPr lang="el-GR" dirty="0"/>
          </a:p>
        </p:txBody>
      </p:sp>
      <p:sp>
        <p:nvSpPr>
          <p:cNvPr id="3" name="2 - Τίτλος"/>
          <p:cNvSpPr>
            <a:spLocks noGrp="1"/>
          </p:cNvSpPr>
          <p:nvPr>
            <p:ph type="title"/>
          </p:nvPr>
        </p:nvSpPr>
        <p:spPr/>
        <p:txBody>
          <a:bodyPr>
            <a:normAutofit/>
          </a:bodyPr>
          <a:lstStyle/>
          <a:p>
            <a:r>
              <a:rPr lang="el-GR" sz="2800" dirty="0" smtClean="0"/>
              <a:t>Το Περιβάλλον της Επιχείρησης </a:t>
            </a:r>
            <a:endParaRPr lang="el-GR" sz="2800" dirty="0"/>
          </a:p>
        </p:txBody>
      </p:sp>
      <p:sp>
        <p:nvSpPr>
          <p:cNvPr id="4" name="3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230</a:t>
            </a:fld>
            <a:endParaRPr lang="el-GR" dirty="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lgn="just"/>
            <a:r>
              <a:rPr lang="en-GB" sz="1800" dirty="0" err="1" smtClean="0"/>
              <a:t>Το</a:t>
            </a:r>
            <a:r>
              <a:rPr lang="en-GB" sz="1800" dirty="0" smtClean="0"/>
              <a:t> </a:t>
            </a:r>
            <a:r>
              <a:rPr lang="en-GB" sz="1800" dirty="0" err="1" smtClean="0"/>
              <a:t>γεγονός</a:t>
            </a:r>
            <a:r>
              <a:rPr lang="en-GB" sz="1800" dirty="0" smtClean="0"/>
              <a:t> </a:t>
            </a:r>
            <a:r>
              <a:rPr lang="en-GB" sz="1800" dirty="0" err="1" smtClean="0"/>
              <a:t>ότι</a:t>
            </a:r>
            <a:r>
              <a:rPr lang="en-GB" sz="1800" dirty="0" smtClean="0"/>
              <a:t> </a:t>
            </a:r>
            <a:r>
              <a:rPr lang="en-GB" sz="1800" dirty="0" err="1" smtClean="0"/>
              <a:t>το</a:t>
            </a:r>
            <a:r>
              <a:rPr lang="en-GB" sz="1800" dirty="0" smtClean="0"/>
              <a:t> </a:t>
            </a:r>
            <a:r>
              <a:rPr lang="en-GB" sz="1800" dirty="0" err="1" smtClean="0"/>
              <a:t>δάνειο</a:t>
            </a:r>
            <a:r>
              <a:rPr lang="en-GB" sz="1800" dirty="0" smtClean="0"/>
              <a:t> </a:t>
            </a:r>
            <a:r>
              <a:rPr lang="en-GB" sz="1800" dirty="0" err="1" smtClean="0"/>
              <a:t>έχει</a:t>
            </a:r>
            <a:r>
              <a:rPr lang="en-GB" sz="1800" dirty="0" smtClean="0"/>
              <a:t> </a:t>
            </a:r>
            <a:r>
              <a:rPr lang="en-GB" sz="1800" dirty="0" err="1" smtClean="0"/>
              <a:t>χρονική</a:t>
            </a:r>
            <a:r>
              <a:rPr lang="en-GB" sz="1800" dirty="0" smtClean="0"/>
              <a:t> </a:t>
            </a:r>
            <a:r>
              <a:rPr lang="en-GB" sz="1800" dirty="0" err="1" smtClean="0"/>
              <a:t>διάρκεια</a:t>
            </a:r>
            <a:r>
              <a:rPr lang="en-GB" sz="1800" dirty="0" smtClean="0"/>
              <a:t> </a:t>
            </a:r>
            <a:r>
              <a:rPr lang="en-GB" sz="1800" dirty="0" err="1" smtClean="0"/>
              <a:t>σημαίνει</a:t>
            </a:r>
            <a:r>
              <a:rPr lang="en-GB" sz="1800" dirty="0" smtClean="0"/>
              <a:t> </a:t>
            </a:r>
            <a:r>
              <a:rPr lang="en-GB" sz="1800" dirty="0" err="1" smtClean="0"/>
              <a:t>ότι</a:t>
            </a:r>
            <a:r>
              <a:rPr lang="en-GB" sz="1800" dirty="0" smtClean="0"/>
              <a:t> ο </a:t>
            </a:r>
            <a:r>
              <a:rPr lang="en-GB" sz="1800" b="1" dirty="0" err="1" smtClean="0"/>
              <a:t>δανειοδότης</a:t>
            </a:r>
            <a:r>
              <a:rPr lang="en-GB" sz="1800" b="1" dirty="0" smtClean="0"/>
              <a:t> </a:t>
            </a:r>
            <a:r>
              <a:rPr lang="en-GB" sz="1800" b="1" dirty="0" err="1" smtClean="0"/>
              <a:t>ενδιαφέρεται</a:t>
            </a:r>
            <a:r>
              <a:rPr lang="en-GB" sz="1800" b="1" dirty="0" smtClean="0"/>
              <a:t> </a:t>
            </a:r>
            <a:r>
              <a:rPr lang="en-GB" sz="1800" b="1" dirty="0" err="1" smtClean="0"/>
              <a:t>για</a:t>
            </a:r>
            <a:r>
              <a:rPr lang="en-GB" sz="1800" b="1" dirty="0" smtClean="0"/>
              <a:t> </a:t>
            </a:r>
            <a:r>
              <a:rPr lang="en-GB" sz="1800" b="1" dirty="0" err="1" smtClean="0"/>
              <a:t>την</a:t>
            </a:r>
            <a:r>
              <a:rPr lang="en-GB" sz="1800" b="1" dirty="0" smtClean="0"/>
              <a:t> </a:t>
            </a:r>
            <a:r>
              <a:rPr lang="en-GB" sz="1800" b="1" dirty="0" err="1" smtClean="0"/>
              <a:t>καλή</a:t>
            </a:r>
            <a:r>
              <a:rPr lang="en-GB" sz="1800" b="1" dirty="0" smtClean="0"/>
              <a:t> </a:t>
            </a:r>
            <a:r>
              <a:rPr lang="en-GB" sz="1800" b="1" dirty="0" err="1" smtClean="0"/>
              <a:t>κατάσταση</a:t>
            </a:r>
            <a:r>
              <a:rPr lang="en-GB" sz="1800" b="1" dirty="0" smtClean="0"/>
              <a:t> </a:t>
            </a:r>
            <a:r>
              <a:rPr lang="en-GB" sz="1800" b="1" dirty="0" err="1" smtClean="0"/>
              <a:t>της</a:t>
            </a:r>
            <a:r>
              <a:rPr lang="en-GB" sz="1800" b="1" dirty="0" smtClean="0"/>
              <a:t> </a:t>
            </a:r>
            <a:r>
              <a:rPr lang="en-GB" sz="1800" b="1" dirty="0" err="1" smtClean="0"/>
              <a:t>επιχείρησης</a:t>
            </a:r>
            <a:r>
              <a:rPr lang="en-GB" sz="1800" b="1" dirty="0" smtClean="0"/>
              <a:t>, </a:t>
            </a:r>
            <a:r>
              <a:rPr lang="en-GB" sz="1800" b="1" dirty="0" err="1" smtClean="0"/>
              <a:t>μέχρις</a:t>
            </a:r>
            <a:r>
              <a:rPr lang="en-GB" sz="1800" b="1" dirty="0" smtClean="0"/>
              <a:t> </a:t>
            </a:r>
            <a:r>
              <a:rPr lang="en-GB" sz="1800" b="1" dirty="0" err="1" smtClean="0"/>
              <a:t>ότου</a:t>
            </a:r>
            <a:r>
              <a:rPr lang="en-GB" sz="1800" b="1" dirty="0" smtClean="0"/>
              <a:t> </a:t>
            </a:r>
            <a:r>
              <a:rPr lang="en-GB" sz="1800" b="1" dirty="0" err="1" smtClean="0"/>
              <a:t>τουλάχιστον</a:t>
            </a:r>
            <a:r>
              <a:rPr lang="en-GB" sz="1800" b="1" dirty="0" smtClean="0"/>
              <a:t> </a:t>
            </a:r>
            <a:r>
              <a:rPr lang="en-GB" sz="1800" b="1" dirty="0" err="1" smtClean="0"/>
              <a:t>εξοφληθεί</a:t>
            </a:r>
            <a:r>
              <a:rPr lang="en-GB" sz="1800" b="1" dirty="0" smtClean="0"/>
              <a:t> </a:t>
            </a:r>
            <a:r>
              <a:rPr lang="en-GB" sz="1800" b="1" dirty="0" err="1" smtClean="0"/>
              <a:t>το</a:t>
            </a:r>
            <a:r>
              <a:rPr lang="en-GB" sz="1800" b="1" dirty="0" smtClean="0"/>
              <a:t> </a:t>
            </a:r>
            <a:r>
              <a:rPr lang="en-GB" sz="1800" b="1" dirty="0" err="1" smtClean="0"/>
              <a:t>δάνειο</a:t>
            </a:r>
            <a:r>
              <a:rPr lang="en-GB" sz="1800" b="1" dirty="0" smtClean="0"/>
              <a:t>. </a:t>
            </a:r>
            <a:endParaRPr lang="el-GR" sz="1800" b="1" dirty="0" smtClean="0"/>
          </a:p>
          <a:p>
            <a:pPr algn="just"/>
            <a:endParaRPr lang="en-GB" sz="1800" b="1" dirty="0" smtClean="0"/>
          </a:p>
          <a:p>
            <a:pPr algn="just"/>
            <a:r>
              <a:rPr lang="en-GB" sz="1800" b="1" dirty="0" err="1" smtClean="0"/>
              <a:t>Κατά</a:t>
            </a:r>
            <a:r>
              <a:rPr lang="en-GB" sz="1800" b="1" dirty="0" smtClean="0"/>
              <a:t> </a:t>
            </a:r>
            <a:r>
              <a:rPr lang="en-GB" sz="1800" b="1" dirty="0" err="1" smtClean="0"/>
              <a:t>τούτο</a:t>
            </a:r>
            <a:r>
              <a:rPr lang="en-GB" sz="1800" b="1" dirty="0" smtClean="0"/>
              <a:t> </a:t>
            </a:r>
            <a:r>
              <a:rPr lang="en-GB" sz="1800" b="1" dirty="0" err="1" smtClean="0"/>
              <a:t>τα</a:t>
            </a:r>
            <a:r>
              <a:rPr lang="en-GB" sz="1800" b="1" dirty="0" smtClean="0"/>
              <a:t> </a:t>
            </a:r>
            <a:r>
              <a:rPr lang="en-GB" sz="1800" b="1" dirty="0" err="1" smtClean="0"/>
              <a:t>συμφέροντά</a:t>
            </a:r>
            <a:r>
              <a:rPr lang="en-GB" sz="1800" b="1" dirty="0" smtClean="0"/>
              <a:t> </a:t>
            </a:r>
            <a:r>
              <a:rPr lang="en-GB" sz="1800" b="1" dirty="0" err="1" smtClean="0"/>
              <a:t>του</a:t>
            </a:r>
            <a:r>
              <a:rPr lang="en-GB" sz="1800" b="1" dirty="0" smtClean="0"/>
              <a:t> </a:t>
            </a:r>
            <a:r>
              <a:rPr lang="en-GB" sz="1800" b="1" dirty="0" err="1" smtClean="0"/>
              <a:t>συμπίπτουν</a:t>
            </a:r>
            <a:r>
              <a:rPr lang="en-GB" sz="1800" b="1" dirty="0" smtClean="0"/>
              <a:t> </a:t>
            </a:r>
            <a:r>
              <a:rPr lang="en-GB" sz="1800" b="1" dirty="0" err="1" smtClean="0"/>
              <a:t>με</a:t>
            </a:r>
            <a:r>
              <a:rPr lang="en-GB" sz="1800" b="1" dirty="0" smtClean="0"/>
              <a:t> </a:t>
            </a:r>
            <a:r>
              <a:rPr lang="en-GB" sz="1800" b="1" dirty="0" err="1" smtClean="0"/>
              <a:t>εκείνα</a:t>
            </a:r>
            <a:r>
              <a:rPr lang="en-GB" sz="1800" b="1" dirty="0" smtClean="0"/>
              <a:t> </a:t>
            </a:r>
            <a:r>
              <a:rPr lang="en-GB" sz="1800" b="1" dirty="0" err="1" smtClean="0"/>
              <a:t>των</a:t>
            </a:r>
            <a:r>
              <a:rPr lang="en-GB" sz="1800" b="1" dirty="0" smtClean="0"/>
              <a:t> </a:t>
            </a:r>
            <a:r>
              <a:rPr lang="en-GB" sz="1800" b="1" dirty="0" err="1" smtClean="0"/>
              <a:t>μετόχων</a:t>
            </a:r>
            <a:r>
              <a:rPr lang="en-GB" sz="1800" dirty="0" smtClean="0"/>
              <a:t>.</a:t>
            </a:r>
            <a:endParaRPr lang="el-GR" sz="1800" dirty="0" smtClean="0"/>
          </a:p>
          <a:p>
            <a:pPr algn="just"/>
            <a:endParaRPr lang="en-US" sz="1800" dirty="0" smtClean="0"/>
          </a:p>
          <a:p>
            <a:pPr algn="just"/>
            <a:r>
              <a:rPr lang="en-GB" sz="1800" dirty="0" err="1" smtClean="0"/>
              <a:t>Επίσης</a:t>
            </a:r>
            <a:r>
              <a:rPr lang="en-GB" sz="1800" dirty="0" smtClean="0"/>
              <a:t>, </a:t>
            </a:r>
            <a:r>
              <a:rPr lang="en-GB" sz="1800" dirty="0" err="1" smtClean="0"/>
              <a:t>αν</a:t>
            </a:r>
            <a:r>
              <a:rPr lang="en-GB" sz="1800" dirty="0" smtClean="0"/>
              <a:t> η </a:t>
            </a:r>
            <a:r>
              <a:rPr lang="en-GB" sz="1800" dirty="0" err="1" smtClean="0"/>
              <a:t>επιχείρηση</a:t>
            </a:r>
            <a:r>
              <a:rPr lang="en-GB" sz="1800" dirty="0" smtClean="0"/>
              <a:t> </a:t>
            </a:r>
            <a:r>
              <a:rPr lang="en-GB" sz="1800" dirty="0" err="1" smtClean="0"/>
              <a:t>τυχόν</a:t>
            </a:r>
            <a:r>
              <a:rPr lang="en-GB" sz="1800" dirty="0" smtClean="0"/>
              <a:t> </a:t>
            </a:r>
            <a:r>
              <a:rPr lang="en-GB" sz="1800" dirty="0" err="1" smtClean="0"/>
              <a:t>βρεθεί</a:t>
            </a:r>
            <a:r>
              <a:rPr lang="en-GB" sz="1800" dirty="0" smtClean="0"/>
              <a:t> </a:t>
            </a:r>
            <a:r>
              <a:rPr lang="en-GB" sz="1800" dirty="0" err="1" smtClean="0"/>
              <a:t>σε</a:t>
            </a:r>
            <a:r>
              <a:rPr lang="en-GB" sz="1800" dirty="0" smtClean="0"/>
              <a:t> </a:t>
            </a:r>
            <a:r>
              <a:rPr lang="en-GB" sz="1800" dirty="0" err="1" smtClean="0"/>
              <a:t>αδυναμία</a:t>
            </a:r>
            <a:r>
              <a:rPr lang="en-GB" sz="1800" dirty="0" smtClean="0"/>
              <a:t> </a:t>
            </a:r>
            <a:r>
              <a:rPr lang="en-GB" sz="1800" dirty="0" err="1" smtClean="0"/>
              <a:t>να</a:t>
            </a:r>
            <a:r>
              <a:rPr lang="en-GB" sz="1800" dirty="0" smtClean="0"/>
              <a:t> </a:t>
            </a:r>
            <a:r>
              <a:rPr lang="en-GB" sz="1800" dirty="0" err="1" smtClean="0"/>
              <a:t>αποπληρώσει</a:t>
            </a:r>
            <a:r>
              <a:rPr lang="en-GB" sz="1800" dirty="0" smtClean="0"/>
              <a:t> </a:t>
            </a:r>
            <a:r>
              <a:rPr lang="en-GB" sz="1800" dirty="0" err="1" smtClean="0"/>
              <a:t>το</a:t>
            </a:r>
            <a:r>
              <a:rPr lang="en-GB" sz="1800" dirty="0" smtClean="0"/>
              <a:t> </a:t>
            </a:r>
            <a:r>
              <a:rPr lang="en-GB" sz="1800" dirty="0" err="1" smtClean="0"/>
              <a:t>δάνειο</a:t>
            </a:r>
            <a:r>
              <a:rPr lang="en-GB" sz="1800" dirty="0" smtClean="0"/>
              <a:t>, </a:t>
            </a:r>
            <a:r>
              <a:rPr lang="en-GB" sz="1800" dirty="0" err="1" smtClean="0"/>
              <a:t>οι</a:t>
            </a:r>
            <a:r>
              <a:rPr lang="en-GB" sz="1800" dirty="0" smtClean="0"/>
              <a:t> </a:t>
            </a:r>
            <a:r>
              <a:rPr lang="en-GB" sz="1800" dirty="0" err="1" smtClean="0"/>
              <a:t>δανειοδότες</a:t>
            </a:r>
            <a:r>
              <a:rPr lang="en-GB" sz="1800" dirty="0" smtClean="0"/>
              <a:t> </a:t>
            </a:r>
            <a:r>
              <a:rPr lang="en-GB" sz="1800" dirty="0" err="1" smtClean="0"/>
              <a:t>δικαιούνται</a:t>
            </a:r>
            <a:r>
              <a:rPr lang="en-GB" sz="1800" dirty="0" smtClean="0"/>
              <a:t> </a:t>
            </a:r>
            <a:r>
              <a:rPr lang="en-GB" sz="1800" dirty="0" err="1" smtClean="0"/>
              <a:t>να</a:t>
            </a:r>
            <a:r>
              <a:rPr lang="en-GB" sz="1800" dirty="0" smtClean="0"/>
              <a:t> </a:t>
            </a:r>
            <a:r>
              <a:rPr lang="en-GB" sz="1800" dirty="0" err="1" smtClean="0"/>
              <a:t>κάνουν</a:t>
            </a:r>
            <a:r>
              <a:rPr lang="en-GB" sz="1800" dirty="0" smtClean="0"/>
              <a:t> </a:t>
            </a:r>
            <a:r>
              <a:rPr lang="en-GB" sz="1800" dirty="0" err="1" smtClean="0"/>
              <a:t>κατάσχεση</a:t>
            </a:r>
            <a:r>
              <a:rPr lang="en-GB" sz="1800" dirty="0" smtClean="0"/>
              <a:t> </a:t>
            </a:r>
            <a:r>
              <a:rPr lang="en-GB" sz="1800" dirty="0" err="1" smtClean="0"/>
              <a:t>της</a:t>
            </a:r>
            <a:r>
              <a:rPr lang="en-GB" sz="1800" dirty="0" smtClean="0"/>
              <a:t> </a:t>
            </a:r>
            <a:r>
              <a:rPr lang="en-GB" sz="1800" dirty="0" err="1" smtClean="0"/>
              <a:t>περιουσίας</a:t>
            </a:r>
            <a:r>
              <a:rPr lang="en-GB" sz="1800" dirty="0" smtClean="0"/>
              <a:t> </a:t>
            </a:r>
            <a:r>
              <a:rPr lang="en-GB" sz="1800" dirty="0" err="1" smtClean="0"/>
              <a:t>της</a:t>
            </a:r>
            <a:r>
              <a:rPr lang="en-GB" sz="1800" dirty="0" smtClean="0"/>
              <a:t> </a:t>
            </a:r>
            <a:r>
              <a:rPr lang="en-GB" sz="1800" dirty="0" err="1" smtClean="0"/>
              <a:t>επιχείρησης</a:t>
            </a:r>
            <a:r>
              <a:rPr lang="en-GB" sz="1800" dirty="0" smtClean="0"/>
              <a:t>, </a:t>
            </a:r>
            <a:r>
              <a:rPr lang="en-GB" sz="1800" dirty="0" err="1" smtClean="0"/>
              <a:t>να</a:t>
            </a:r>
            <a:r>
              <a:rPr lang="en-GB" sz="1800" dirty="0" smtClean="0"/>
              <a:t> </a:t>
            </a:r>
            <a:r>
              <a:rPr lang="en-GB" sz="1800" dirty="0" err="1" smtClean="0"/>
              <a:t>γίνουν</a:t>
            </a:r>
            <a:r>
              <a:rPr lang="en-GB" sz="1800" dirty="0" smtClean="0"/>
              <a:t> </a:t>
            </a:r>
            <a:r>
              <a:rPr lang="en-GB" sz="1800" dirty="0" err="1" smtClean="0"/>
              <a:t>δηλαδή</a:t>
            </a:r>
            <a:r>
              <a:rPr lang="en-GB" sz="1800" dirty="0" smtClean="0"/>
              <a:t> </a:t>
            </a:r>
            <a:r>
              <a:rPr lang="en-GB" sz="1800" dirty="0" err="1" smtClean="0"/>
              <a:t>ιδιοκτήτες</a:t>
            </a:r>
            <a:r>
              <a:rPr lang="en-GB" sz="1800" dirty="0" smtClean="0"/>
              <a:t> </a:t>
            </a:r>
            <a:r>
              <a:rPr lang="en-GB" sz="1800" dirty="0" err="1" smtClean="0"/>
              <a:t>της</a:t>
            </a:r>
            <a:r>
              <a:rPr lang="en-GB" sz="1800" dirty="0" smtClean="0"/>
              <a:t>. </a:t>
            </a:r>
            <a:r>
              <a:rPr lang="en-GB" sz="1800" dirty="0" err="1" smtClean="0"/>
              <a:t>Είναι</a:t>
            </a:r>
            <a:r>
              <a:rPr lang="en-GB" sz="1800" dirty="0" smtClean="0"/>
              <a:t> </a:t>
            </a:r>
            <a:r>
              <a:rPr lang="en-GB" sz="1800" dirty="0" err="1" smtClean="0"/>
              <a:t>φανερό</a:t>
            </a:r>
            <a:r>
              <a:rPr lang="en-GB" sz="1800" dirty="0" smtClean="0"/>
              <a:t> </a:t>
            </a:r>
            <a:r>
              <a:rPr lang="en-GB" sz="1800" dirty="0" err="1" smtClean="0"/>
              <a:t>και</a:t>
            </a:r>
            <a:r>
              <a:rPr lang="en-GB" sz="1800" dirty="0" smtClean="0"/>
              <a:t> </a:t>
            </a:r>
            <a:r>
              <a:rPr lang="en-GB" sz="1800" dirty="0" err="1" smtClean="0"/>
              <a:t>από</a:t>
            </a:r>
            <a:r>
              <a:rPr lang="en-GB" sz="1800" dirty="0" smtClean="0"/>
              <a:t> </a:t>
            </a:r>
            <a:r>
              <a:rPr lang="en-GB" sz="1800" dirty="0" err="1" smtClean="0"/>
              <a:t>τις</a:t>
            </a:r>
            <a:r>
              <a:rPr lang="en-GB" sz="1800" dirty="0" smtClean="0"/>
              <a:t> </a:t>
            </a:r>
            <a:r>
              <a:rPr lang="en-GB" sz="1800" dirty="0" err="1" smtClean="0"/>
              <a:t>δύο</a:t>
            </a:r>
            <a:r>
              <a:rPr lang="en-GB" sz="1800" dirty="0" smtClean="0"/>
              <a:t> </a:t>
            </a:r>
            <a:r>
              <a:rPr lang="en-GB" sz="1800" dirty="0" err="1" smtClean="0"/>
              <a:t>αυτές</a:t>
            </a:r>
            <a:r>
              <a:rPr lang="en-GB" sz="1800" dirty="0" smtClean="0"/>
              <a:t> </a:t>
            </a:r>
            <a:r>
              <a:rPr lang="en-GB" sz="1800" dirty="0" err="1" smtClean="0"/>
              <a:t>διαπιστώσεις</a:t>
            </a:r>
            <a:r>
              <a:rPr lang="en-GB" sz="1800" dirty="0" smtClean="0"/>
              <a:t> </a:t>
            </a:r>
            <a:r>
              <a:rPr lang="en-GB" sz="1800" dirty="0" err="1" smtClean="0"/>
              <a:t>ότι</a:t>
            </a:r>
            <a:r>
              <a:rPr lang="en-GB" sz="1800" dirty="0" smtClean="0"/>
              <a:t> </a:t>
            </a:r>
            <a:r>
              <a:rPr lang="en-GB" sz="1800" dirty="0" err="1" smtClean="0"/>
              <a:t>οι</a:t>
            </a:r>
            <a:r>
              <a:rPr lang="en-GB" sz="1800" dirty="0" smtClean="0"/>
              <a:t> </a:t>
            </a:r>
            <a:r>
              <a:rPr lang="en-GB" sz="1800" b="1" dirty="0" err="1" smtClean="0"/>
              <a:t>δανειοδότες</a:t>
            </a:r>
            <a:r>
              <a:rPr lang="en-GB" sz="1800" dirty="0" smtClean="0"/>
              <a:t> </a:t>
            </a:r>
            <a:r>
              <a:rPr lang="en-GB" sz="1800" dirty="0" err="1" smtClean="0"/>
              <a:t>αποτελούν</a:t>
            </a:r>
            <a:r>
              <a:rPr lang="en-GB" sz="1800" dirty="0" smtClean="0"/>
              <a:t> </a:t>
            </a:r>
            <a:r>
              <a:rPr lang="en-GB" sz="1800" b="1" dirty="0" smtClean="0"/>
              <a:t>«</a:t>
            </a:r>
            <a:r>
              <a:rPr lang="en-GB" sz="1800" b="1" dirty="0" err="1" smtClean="0"/>
              <a:t>οιονεί</a:t>
            </a:r>
            <a:r>
              <a:rPr lang="en-GB" sz="1800" b="1" dirty="0" smtClean="0"/>
              <a:t> </a:t>
            </a:r>
            <a:r>
              <a:rPr lang="en-GB" sz="1800" b="1" dirty="0" err="1" smtClean="0"/>
              <a:t>ιδιοκτήτες</a:t>
            </a:r>
            <a:r>
              <a:rPr lang="en-GB" sz="1800" b="1" dirty="0" smtClean="0"/>
              <a:t>»</a:t>
            </a:r>
            <a:r>
              <a:rPr lang="en-GB" sz="1800" dirty="0" smtClean="0"/>
              <a:t> </a:t>
            </a:r>
            <a:r>
              <a:rPr lang="en-GB" sz="1800" dirty="0" err="1" smtClean="0"/>
              <a:t>της</a:t>
            </a:r>
            <a:r>
              <a:rPr lang="en-GB" sz="1800" dirty="0" smtClean="0"/>
              <a:t> </a:t>
            </a:r>
            <a:r>
              <a:rPr lang="en-GB" sz="1800" dirty="0" err="1" smtClean="0"/>
              <a:t>επιχείρησης</a:t>
            </a:r>
            <a:r>
              <a:rPr lang="en-GB" sz="1800" dirty="0" smtClean="0"/>
              <a:t> </a:t>
            </a:r>
            <a:r>
              <a:rPr lang="en-GB" sz="1800" dirty="0" err="1" smtClean="0"/>
              <a:t>και</a:t>
            </a:r>
            <a:r>
              <a:rPr lang="en-GB" sz="1800" dirty="0" smtClean="0"/>
              <a:t> </a:t>
            </a:r>
            <a:r>
              <a:rPr lang="en-GB" sz="1800" dirty="0" err="1" smtClean="0"/>
              <a:t>έχουν</a:t>
            </a:r>
            <a:r>
              <a:rPr lang="en-GB" sz="1800" dirty="0" smtClean="0"/>
              <a:t> </a:t>
            </a:r>
            <a:r>
              <a:rPr lang="en-GB" sz="1800" dirty="0" err="1" smtClean="0"/>
              <a:t>συμφέροντα</a:t>
            </a:r>
            <a:r>
              <a:rPr lang="en-GB" sz="1800" dirty="0" smtClean="0"/>
              <a:t> </a:t>
            </a:r>
            <a:r>
              <a:rPr lang="en-GB" sz="1800" dirty="0" err="1" smtClean="0"/>
              <a:t>για</a:t>
            </a:r>
            <a:r>
              <a:rPr lang="en-GB" sz="1800" dirty="0" smtClean="0"/>
              <a:t> </a:t>
            </a:r>
            <a:r>
              <a:rPr lang="en-GB" sz="1800" dirty="0" err="1" smtClean="0"/>
              <a:t>τη</a:t>
            </a:r>
            <a:r>
              <a:rPr lang="en-GB" sz="1800" dirty="0" smtClean="0"/>
              <a:t> </a:t>
            </a:r>
            <a:r>
              <a:rPr lang="en-GB" sz="1800" dirty="0" err="1" smtClean="0"/>
              <a:t>διατήρηση</a:t>
            </a:r>
            <a:r>
              <a:rPr lang="en-GB" sz="1800" dirty="0" smtClean="0"/>
              <a:t> </a:t>
            </a:r>
            <a:r>
              <a:rPr lang="en-GB" sz="1800" dirty="0" err="1" smtClean="0"/>
              <a:t>της</a:t>
            </a:r>
            <a:r>
              <a:rPr lang="en-GB" sz="1800" dirty="0" smtClean="0"/>
              <a:t> </a:t>
            </a:r>
            <a:r>
              <a:rPr lang="en-GB" sz="1800" dirty="0" err="1" smtClean="0"/>
              <a:t>καλής</a:t>
            </a:r>
            <a:r>
              <a:rPr lang="en-GB" sz="1800" dirty="0" smtClean="0"/>
              <a:t> </a:t>
            </a:r>
            <a:r>
              <a:rPr lang="en-GB" sz="1800" dirty="0" err="1" smtClean="0"/>
              <a:t>της</a:t>
            </a:r>
            <a:r>
              <a:rPr lang="en-GB" sz="1800" dirty="0" smtClean="0"/>
              <a:t> </a:t>
            </a:r>
            <a:r>
              <a:rPr lang="en-GB" sz="1800" dirty="0" err="1" smtClean="0"/>
              <a:t>πορείας</a:t>
            </a:r>
            <a:r>
              <a:rPr lang="en-GB" sz="1800" dirty="0" smtClean="0"/>
              <a:t>.</a:t>
            </a:r>
            <a:endParaRPr lang="el-GR" sz="1800" dirty="0"/>
          </a:p>
        </p:txBody>
      </p:sp>
      <p:sp>
        <p:nvSpPr>
          <p:cNvPr id="3" name="2 - Τίτλος"/>
          <p:cNvSpPr>
            <a:spLocks noGrp="1"/>
          </p:cNvSpPr>
          <p:nvPr>
            <p:ph type="title"/>
          </p:nvPr>
        </p:nvSpPr>
        <p:spPr/>
        <p:txBody>
          <a:bodyPr>
            <a:normAutofit/>
          </a:bodyPr>
          <a:lstStyle/>
          <a:p>
            <a:r>
              <a:rPr lang="el-GR" sz="2800" dirty="0" smtClean="0"/>
              <a:t>Το Περιβάλλον της Επιχείρησης </a:t>
            </a:r>
            <a:endParaRPr lang="el-GR" sz="2800" dirty="0"/>
          </a:p>
        </p:txBody>
      </p:sp>
      <p:sp>
        <p:nvSpPr>
          <p:cNvPr id="4" name="3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231</a:t>
            </a:fld>
            <a:endParaRPr lang="el-GR"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lgn="just"/>
            <a:r>
              <a:rPr lang="el-GR" sz="1800" dirty="0" smtClean="0"/>
              <a:t>Εκτός από τους συναλλασσόμενους και τους ανταγωνιστές της, η επιχείρηση λειτουργεί βέβαια σε ένα </a:t>
            </a:r>
            <a:r>
              <a:rPr lang="el-GR" sz="1800" b="1" dirty="0" smtClean="0"/>
              <a:t>κοινωνικό περιβάλλον</a:t>
            </a:r>
            <a:r>
              <a:rPr lang="el-GR" sz="1800" dirty="0" smtClean="0"/>
              <a:t> όπου διάφοροι οργανισμοί, φορείς και θεσμοί της επιβάλλουν περιορισμούς, κανόνες συμπεριφοράς ή οικονομικά βάρη. </a:t>
            </a:r>
          </a:p>
          <a:p>
            <a:pPr algn="just"/>
            <a:endParaRPr lang="el-GR" sz="1800" dirty="0" smtClean="0"/>
          </a:p>
          <a:p>
            <a:pPr algn="just"/>
            <a:r>
              <a:rPr lang="el-GR" sz="1800" dirty="0" smtClean="0"/>
              <a:t>Το κράτος, οι δημοτικές αρχές και οι οργανώσεις καταναλωτών αποτελούν τα κυριότερα παραδείγματα. Το κράτος είναι ασφαλώς η μεγαλύτερη πηγή ρυθμίσεων της επιχειρηματικής δραστηριότητας. </a:t>
            </a:r>
          </a:p>
          <a:p>
            <a:endParaRPr lang="el-GR" dirty="0"/>
          </a:p>
        </p:txBody>
      </p:sp>
      <p:sp>
        <p:nvSpPr>
          <p:cNvPr id="3" name="2 - Τίτλος"/>
          <p:cNvSpPr>
            <a:spLocks noGrp="1"/>
          </p:cNvSpPr>
          <p:nvPr>
            <p:ph type="title"/>
          </p:nvPr>
        </p:nvSpPr>
        <p:spPr/>
        <p:txBody>
          <a:bodyPr>
            <a:normAutofit/>
          </a:bodyPr>
          <a:lstStyle/>
          <a:p>
            <a:r>
              <a:rPr lang="el-GR" sz="2800" dirty="0" smtClean="0"/>
              <a:t>Το Περιβάλλον της Επιχείρησης </a:t>
            </a:r>
            <a:endParaRPr lang="el-GR" sz="2800" dirty="0"/>
          </a:p>
        </p:txBody>
      </p:sp>
      <p:sp>
        <p:nvSpPr>
          <p:cNvPr id="4" name="3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232</a:t>
            </a:fld>
            <a:endParaRPr lang="el-GR"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481328"/>
            <a:ext cx="8229600" cy="4827992"/>
          </a:xfrm>
        </p:spPr>
        <p:txBody>
          <a:bodyPr>
            <a:normAutofit fontScale="47500" lnSpcReduction="20000"/>
          </a:bodyPr>
          <a:lstStyle/>
          <a:p>
            <a:pPr algn="just"/>
            <a:r>
              <a:rPr lang="el-GR" sz="3800" b="1" dirty="0" smtClean="0"/>
              <a:t>Η φορολογία και η παροχή κινήτρων</a:t>
            </a:r>
            <a:r>
              <a:rPr lang="el-GR" sz="3800" dirty="0" smtClean="0"/>
              <a:t> προς τις επιχειρήσεις αποτελούν, αντίστοιχα, μορφές οικονομικής επιβάρυνσης ή ελάφρυνσης της επιχειρηματικής δραστηριότητας.</a:t>
            </a:r>
            <a:endParaRPr lang="en-US" sz="3800" dirty="0" smtClean="0"/>
          </a:p>
          <a:p>
            <a:pPr algn="just">
              <a:buNone/>
            </a:pPr>
            <a:endParaRPr lang="en-US" sz="3800" dirty="0" smtClean="0"/>
          </a:p>
          <a:p>
            <a:pPr algn="just"/>
            <a:r>
              <a:rPr lang="el-GR" sz="3800" dirty="0" smtClean="0"/>
              <a:t>Οι νομοθετικές ρυθμίσεις που αφορούν την αγορά εργασίας, τον έλεγχο των τιμών και της ποιότητας των προϊόντων, ή την προστασία του περιβάλλοντος και του καταναλωτή, αποτελούν βασικά παραδείγματα ρυθμιστικών παρεμβάσεων</a:t>
            </a:r>
            <a:r>
              <a:rPr lang="en-US" sz="3800" dirty="0" smtClean="0"/>
              <a:t>.</a:t>
            </a:r>
          </a:p>
          <a:p>
            <a:pPr algn="just">
              <a:buNone/>
            </a:pPr>
            <a:endParaRPr lang="en-US" sz="3800" dirty="0" smtClean="0"/>
          </a:p>
          <a:p>
            <a:pPr algn="just"/>
            <a:r>
              <a:rPr lang="el-GR" sz="3800" dirty="0" smtClean="0"/>
              <a:t> </a:t>
            </a:r>
            <a:r>
              <a:rPr lang="el-GR" sz="3800" b="1" dirty="0" smtClean="0"/>
              <a:t>Το ζητούμενο</a:t>
            </a:r>
            <a:r>
              <a:rPr lang="el-GR" sz="3800" dirty="0" smtClean="0"/>
              <a:t> αναφορικά με τις κρατικές ρυθμίσεις της επιχειρηματικής δραστηριότητας είναι να μην αντιφάσκουν μεταξύ τους, </a:t>
            </a:r>
            <a:r>
              <a:rPr lang="el-GR" sz="3800" b="1" dirty="0" smtClean="0"/>
              <a:t>να μην επιβάλλουν κόστος γραφειοκρατικών διαδικασιών</a:t>
            </a:r>
            <a:r>
              <a:rPr lang="el-GR" sz="3800" dirty="0" smtClean="0"/>
              <a:t> στην επιχείρηση και </a:t>
            </a:r>
            <a:r>
              <a:rPr lang="el-GR" sz="3800" b="1" dirty="0" smtClean="0"/>
              <a:t>να μην δημιουργούν αβεβαιότητα</a:t>
            </a:r>
            <a:r>
              <a:rPr lang="el-GR" sz="3800" dirty="0" smtClean="0"/>
              <a:t> σε αυτή, δρώντας ως ένα βαθμό ως αντικίνητρα στην επιχειρηματικότητα. </a:t>
            </a:r>
          </a:p>
          <a:p>
            <a:pPr algn="just">
              <a:buNone/>
            </a:pPr>
            <a:r>
              <a:rPr lang="el-GR" sz="3800" dirty="0" smtClean="0"/>
              <a:t> </a:t>
            </a:r>
          </a:p>
          <a:p>
            <a:pPr algn="just"/>
            <a:r>
              <a:rPr lang="el-GR" sz="3800" dirty="0" smtClean="0"/>
              <a:t>Εφόσον εκπληρώνονται αυτοί οι όροι, η εκλογικευμένη ρύθμιση και η εκλογικευμένη επιχειρηματική δραστηριότητα δεν αποτελούν ασυμβίβαστα πράγματα.</a:t>
            </a:r>
          </a:p>
          <a:p>
            <a:pPr algn="just">
              <a:buNone/>
            </a:pPr>
            <a:r>
              <a:rPr lang="el-GR" dirty="0" smtClean="0"/>
              <a:t> </a:t>
            </a:r>
          </a:p>
          <a:p>
            <a:endParaRPr lang="el-GR" dirty="0"/>
          </a:p>
        </p:txBody>
      </p:sp>
      <p:sp>
        <p:nvSpPr>
          <p:cNvPr id="3" name="2 - Τίτλος"/>
          <p:cNvSpPr>
            <a:spLocks noGrp="1"/>
          </p:cNvSpPr>
          <p:nvPr>
            <p:ph type="title"/>
          </p:nvPr>
        </p:nvSpPr>
        <p:spPr/>
        <p:txBody>
          <a:bodyPr>
            <a:normAutofit/>
          </a:bodyPr>
          <a:lstStyle/>
          <a:p>
            <a:r>
              <a:rPr lang="el-GR" sz="2800" dirty="0" smtClean="0"/>
              <a:t>Το Περιβάλλον της Επιχείρησης </a:t>
            </a:r>
            <a:endParaRPr lang="el-GR" sz="2800" dirty="0"/>
          </a:p>
        </p:txBody>
      </p:sp>
      <p:sp>
        <p:nvSpPr>
          <p:cNvPr id="4" name="3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233</a:t>
            </a:fld>
            <a:endParaRPr lang="el-GR"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62500" lnSpcReduction="20000"/>
          </a:bodyPr>
          <a:lstStyle/>
          <a:p>
            <a:pPr algn="just"/>
            <a:r>
              <a:rPr lang="el-GR" sz="2900" dirty="0" smtClean="0"/>
              <a:t>Η μεγέθυνση των επιχειρήσεων </a:t>
            </a:r>
            <a:r>
              <a:rPr lang="el-GR" sz="2900" b="1" dirty="0" smtClean="0"/>
              <a:t>επιτυγχάνεται</a:t>
            </a:r>
            <a:r>
              <a:rPr lang="el-GR" sz="2900" dirty="0" smtClean="0"/>
              <a:t> πάντοτε με </a:t>
            </a:r>
            <a:r>
              <a:rPr lang="el-GR" sz="2900" b="1" dirty="0" smtClean="0"/>
              <a:t>αύξηση των κεφαλαίων που απασχολούν</a:t>
            </a:r>
            <a:r>
              <a:rPr lang="el-GR" sz="2900" dirty="0" smtClean="0"/>
              <a:t> και συνοδεύεται είτε από ποσοτική αύξηση των προϊόντων που παράγουν, είτε από επέκταση των δραστηριοτήτων τους σε νέα προϊόντα. </a:t>
            </a:r>
            <a:r>
              <a:rPr lang="el-GR" sz="2900" b="1" dirty="0" smtClean="0"/>
              <a:t>Γενικά, διακρίνονται πέντε μορφές μεγέθυνσης:</a:t>
            </a:r>
            <a:endParaRPr lang="el-GR" sz="2900" dirty="0" smtClean="0"/>
          </a:p>
          <a:p>
            <a:pPr algn="just"/>
            <a:r>
              <a:rPr lang="el-GR" sz="2900" dirty="0" smtClean="0"/>
              <a:t>α)	Αύξηση της παραγωγής και πώλησης των προϊόντων που παράγει η επιχείρηση λόγω επέκτασης της κατανάλωσής τους, χωρίς μεταβολή στα χαρακτηριστικά των προϊόντων αυτών.</a:t>
            </a:r>
          </a:p>
          <a:p>
            <a:pPr algn="just"/>
            <a:r>
              <a:rPr lang="el-GR" sz="2900" dirty="0" smtClean="0"/>
              <a:t>β)	Αύξηση της δραστηριότητας με παραγωγή νέων διαφοροποιημένων μορφών του προϊόντος, οι οποίες απευθύνονται σε διαφορετικές εισοδηματικές κατηγορίες και καταναλωτικές προτιμήσεις. </a:t>
            </a:r>
          </a:p>
          <a:p>
            <a:pPr algn="just"/>
            <a:r>
              <a:rPr lang="el-GR" sz="2900" dirty="0" smtClean="0"/>
              <a:t>γ)	Αύξηση της δραστηριότητας με τη χρήση της ίδιας τεχνολογίας για παραγωγή νέων προϊόντων ή με τη χρήση νέας τεχνολογίας για την παραγωγή του ίδιου προϊόντος. </a:t>
            </a:r>
          </a:p>
          <a:p>
            <a:pPr algn="just"/>
            <a:r>
              <a:rPr lang="el-GR" sz="2900" dirty="0" smtClean="0"/>
              <a:t>δ)	Αύξηση της δραστηριότητας με την καθετοποίηση της παραγωγής. </a:t>
            </a:r>
          </a:p>
          <a:p>
            <a:pPr algn="just"/>
            <a:r>
              <a:rPr lang="el-GR" sz="2900" dirty="0" smtClean="0"/>
              <a:t>ε)	Αύξηση της δραστηριότητας με την εξαγορά άλλης επιχείρησης ή με τη συγχώνευση με άλλη επιχείρηση</a:t>
            </a:r>
          </a:p>
          <a:p>
            <a:endParaRPr lang="el-GR" dirty="0"/>
          </a:p>
        </p:txBody>
      </p:sp>
      <p:sp>
        <p:nvSpPr>
          <p:cNvPr id="3" name="2 - Τίτλος"/>
          <p:cNvSpPr>
            <a:spLocks noGrp="1"/>
          </p:cNvSpPr>
          <p:nvPr>
            <p:ph type="title"/>
          </p:nvPr>
        </p:nvSpPr>
        <p:spPr/>
        <p:txBody>
          <a:bodyPr>
            <a:normAutofit/>
          </a:bodyPr>
          <a:lstStyle/>
          <a:p>
            <a:r>
              <a:rPr lang="el-GR" sz="2800" dirty="0" smtClean="0"/>
              <a:t>Μεγέθυνση των Επιχειρήσεων </a:t>
            </a:r>
            <a:endParaRPr lang="el-GR" sz="2800" dirty="0"/>
          </a:p>
        </p:txBody>
      </p:sp>
      <p:sp>
        <p:nvSpPr>
          <p:cNvPr id="4" name="3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234</a:t>
            </a:fld>
            <a:endParaRPr lang="el-GR"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marL="182880" indent="-182880" algn="just">
              <a:defRPr/>
            </a:pPr>
            <a:r>
              <a:rPr lang="en-GB" sz="1800" dirty="0" smtClean="0"/>
              <a:t>Η συνεργασία μεταξύ επιχειρήσεων είναι ένα πολύ συχνό </a:t>
            </a:r>
            <a:r>
              <a:rPr lang="en-GB" sz="1800" dirty="0" err="1" smtClean="0"/>
              <a:t>φαινόμενο</a:t>
            </a:r>
            <a:r>
              <a:rPr lang="en-GB" sz="1800" dirty="0" smtClean="0"/>
              <a:t> </a:t>
            </a:r>
            <a:r>
              <a:rPr lang="en-GB" sz="1800" dirty="0" err="1" smtClean="0"/>
              <a:t>που</a:t>
            </a:r>
            <a:r>
              <a:rPr lang="en-GB" sz="1800" dirty="0" smtClean="0"/>
              <a:t> </a:t>
            </a:r>
            <a:r>
              <a:rPr lang="en-GB" sz="1800" dirty="0" err="1" smtClean="0"/>
              <a:t>μπορεί</a:t>
            </a:r>
            <a:r>
              <a:rPr lang="en-GB" sz="1800" dirty="0" smtClean="0"/>
              <a:t> </a:t>
            </a:r>
            <a:r>
              <a:rPr lang="en-GB" sz="1800" dirty="0" err="1" smtClean="0"/>
              <a:t>να</a:t>
            </a:r>
            <a:r>
              <a:rPr lang="en-GB" sz="1800" dirty="0" smtClean="0"/>
              <a:t> </a:t>
            </a:r>
            <a:r>
              <a:rPr lang="en-GB" sz="1800" dirty="0" err="1" smtClean="0"/>
              <a:t>οφείλεται</a:t>
            </a:r>
            <a:r>
              <a:rPr lang="en-GB" sz="1800" dirty="0" smtClean="0"/>
              <a:t> </a:t>
            </a:r>
            <a:r>
              <a:rPr lang="en-GB" sz="1800" dirty="0" err="1" smtClean="0"/>
              <a:t>σε</a:t>
            </a:r>
            <a:r>
              <a:rPr lang="en-GB" sz="1800" dirty="0" smtClean="0"/>
              <a:t> </a:t>
            </a:r>
            <a:r>
              <a:rPr lang="en-GB" sz="1800" dirty="0" err="1" smtClean="0"/>
              <a:t>πλήθος</a:t>
            </a:r>
            <a:r>
              <a:rPr lang="en-GB" sz="1800" dirty="0" smtClean="0"/>
              <a:t> </a:t>
            </a:r>
            <a:r>
              <a:rPr lang="en-GB" sz="1800" dirty="0" err="1" smtClean="0"/>
              <a:t>παραγόντων</a:t>
            </a:r>
            <a:r>
              <a:rPr lang="en-GB" sz="1800" dirty="0" smtClean="0"/>
              <a:t>: </a:t>
            </a:r>
            <a:r>
              <a:rPr lang="en-GB" sz="1800" dirty="0" err="1" smtClean="0"/>
              <a:t>Ένα</a:t>
            </a:r>
            <a:r>
              <a:rPr lang="en-GB" sz="1800" dirty="0" smtClean="0"/>
              <a:t> </a:t>
            </a:r>
            <a:r>
              <a:rPr lang="en-GB" sz="1800" dirty="0" err="1" smtClean="0"/>
              <a:t>πολύπλοκο</a:t>
            </a:r>
            <a:r>
              <a:rPr lang="en-GB" sz="1800" dirty="0" smtClean="0"/>
              <a:t> </a:t>
            </a:r>
            <a:r>
              <a:rPr lang="en-GB" sz="1800" dirty="0" err="1" smtClean="0"/>
              <a:t>εγχείρημα</a:t>
            </a:r>
            <a:r>
              <a:rPr lang="en-GB" sz="1800" dirty="0" smtClean="0"/>
              <a:t> </a:t>
            </a:r>
            <a:r>
              <a:rPr lang="en-GB" sz="1800" dirty="0" err="1" smtClean="0"/>
              <a:t>μεγάλου</a:t>
            </a:r>
            <a:r>
              <a:rPr lang="en-GB" sz="1800" dirty="0" smtClean="0"/>
              <a:t> </a:t>
            </a:r>
            <a:r>
              <a:rPr lang="en-GB" sz="1800" dirty="0" err="1" smtClean="0"/>
              <a:t>μεγέθους</a:t>
            </a:r>
            <a:r>
              <a:rPr lang="en-GB" sz="1800" dirty="0" smtClean="0"/>
              <a:t> </a:t>
            </a:r>
            <a:r>
              <a:rPr lang="en-GB" sz="1800" dirty="0" err="1" smtClean="0"/>
              <a:t>ξεπερνά</a:t>
            </a:r>
            <a:r>
              <a:rPr lang="en-GB" sz="1800" dirty="0" smtClean="0"/>
              <a:t> </a:t>
            </a:r>
            <a:r>
              <a:rPr lang="en-GB" sz="1800" dirty="0" err="1" smtClean="0"/>
              <a:t>τις</a:t>
            </a:r>
            <a:r>
              <a:rPr lang="en-GB" sz="1800" dirty="0" smtClean="0"/>
              <a:t> </a:t>
            </a:r>
            <a:r>
              <a:rPr lang="en-GB" sz="1800" dirty="0" err="1" smtClean="0"/>
              <a:t>ικανότητες</a:t>
            </a:r>
            <a:r>
              <a:rPr lang="en-GB" sz="1800" dirty="0" smtClean="0"/>
              <a:t> </a:t>
            </a:r>
            <a:r>
              <a:rPr lang="en-GB" sz="1800" dirty="0" err="1" smtClean="0"/>
              <a:t>μιας</a:t>
            </a:r>
            <a:r>
              <a:rPr lang="en-GB" sz="1800" dirty="0" smtClean="0"/>
              <a:t> </a:t>
            </a:r>
            <a:r>
              <a:rPr lang="en-GB" sz="1800" dirty="0" err="1" smtClean="0"/>
              <a:t>επιχείρησης</a:t>
            </a:r>
            <a:r>
              <a:rPr lang="en-GB" sz="1800" dirty="0" smtClean="0"/>
              <a:t> </a:t>
            </a:r>
            <a:r>
              <a:rPr lang="en-GB" sz="1800" dirty="0" err="1" smtClean="0"/>
              <a:t>και</a:t>
            </a:r>
            <a:r>
              <a:rPr lang="en-GB" sz="1800" dirty="0" smtClean="0"/>
              <a:t> </a:t>
            </a:r>
            <a:r>
              <a:rPr lang="en-GB" sz="1800" dirty="0" err="1" smtClean="0"/>
              <a:t>επιβάλλει</a:t>
            </a:r>
            <a:r>
              <a:rPr lang="en-GB" sz="1800" dirty="0" smtClean="0"/>
              <a:t> </a:t>
            </a:r>
            <a:r>
              <a:rPr lang="en-GB" sz="1800" dirty="0" err="1" smtClean="0"/>
              <a:t>τη</a:t>
            </a:r>
            <a:r>
              <a:rPr lang="en-GB" sz="1800" dirty="0" smtClean="0"/>
              <a:t> συνεργασία </a:t>
            </a:r>
            <a:r>
              <a:rPr lang="en-GB" sz="1800" dirty="0" err="1" smtClean="0"/>
              <a:t>περισσοτέρων</a:t>
            </a:r>
            <a:r>
              <a:rPr lang="en-GB" sz="1800" dirty="0" smtClean="0"/>
              <a:t> επιχειρήσεων. </a:t>
            </a:r>
          </a:p>
          <a:p>
            <a:pPr marL="182880" indent="-182880" algn="just">
              <a:buNone/>
              <a:defRPr/>
            </a:pPr>
            <a:endParaRPr lang="en-GB" sz="1800" dirty="0" smtClean="0"/>
          </a:p>
          <a:p>
            <a:pPr marL="182880" indent="-182880" algn="just">
              <a:defRPr/>
            </a:pPr>
            <a:r>
              <a:rPr lang="en-GB" sz="1800" dirty="0" err="1" smtClean="0"/>
              <a:t>Μία</a:t>
            </a:r>
            <a:r>
              <a:rPr lang="en-GB" sz="1800" dirty="0" smtClean="0"/>
              <a:t> </a:t>
            </a:r>
            <a:r>
              <a:rPr lang="en-GB" sz="1800" dirty="0" err="1" smtClean="0"/>
              <a:t>επιχείρηση</a:t>
            </a:r>
            <a:r>
              <a:rPr lang="en-GB" sz="1800" dirty="0" smtClean="0"/>
              <a:t> </a:t>
            </a:r>
            <a:r>
              <a:rPr lang="en-GB" sz="1800" dirty="0" err="1" smtClean="0"/>
              <a:t>συνεργάζεται</a:t>
            </a:r>
            <a:r>
              <a:rPr lang="en-GB" sz="1800" dirty="0" smtClean="0"/>
              <a:t> </a:t>
            </a:r>
            <a:r>
              <a:rPr lang="en-GB" sz="1800" dirty="0" err="1" smtClean="0"/>
              <a:t>με</a:t>
            </a:r>
            <a:r>
              <a:rPr lang="en-GB" sz="1800" dirty="0" smtClean="0"/>
              <a:t> </a:t>
            </a:r>
            <a:r>
              <a:rPr lang="en-GB" sz="1800" dirty="0" err="1" smtClean="0"/>
              <a:t>άλλες</a:t>
            </a:r>
            <a:r>
              <a:rPr lang="en-GB" sz="1800" dirty="0" smtClean="0"/>
              <a:t> </a:t>
            </a:r>
            <a:r>
              <a:rPr lang="en-GB" sz="1800" dirty="0" err="1" smtClean="0"/>
              <a:t>για</a:t>
            </a:r>
            <a:r>
              <a:rPr lang="en-GB" sz="1800" dirty="0" smtClean="0"/>
              <a:t> </a:t>
            </a:r>
            <a:r>
              <a:rPr lang="en-GB" sz="1800" dirty="0" err="1" smtClean="0"/>
              <a:t>να</a:t>
            </a:r>
            <a:r>
              <a:rPr lang="en-GB" sz="1800" dirty="0" smtClean="0"/>
              <a:t> </a:t>
            </a:r>
            <a:r>
              <a:rPr lang="en-GB" sz="1800" dirty="0" err="1" smtClean="0"/>
              <a:t>αναλάβουν</a:t>
            </a:r>
            <a:r>
              <a:rPr lang="en-GB" sz="1800" dirty="0" smtClean="0"/>
              <a:t> </a:t>
            </a:r>
            <a:r>
              <a:rPr lang="en-GB" sz="1800" dirty="0" err="1" smtClean="0"/>
              <a:t>κοινά</a:t>
            </a:r>
            <a:r>
              <a:rPr lang="en-GB" sz="1800" dirty="0" smtClean="0"/>
              <a:t> </a:t>
            </a:r>
            <a:r>
              <a:rPr lang="en-GB" sz="1800" dirty="0" err="1" smtClean="0"/>
              <a:t>ερευνητικά</a:t>
            </a:r>
            <a:r>
              <a:rPr lang="en-GB" sz="1800" dirty="0" smtClean="0"/>
              <a:t> </a:t>
            </a:r>
            <a:r>
              <a:rPr lang="en-GB" sz="1800" dirty="0" err="1" smtClean="0"/>
              <a:t>προγράμματα</a:t>
            </a:r>
            <a:r>
              <a:rPr lang="en-GB" sz="1800" dirty="0" smtClean="0"/>
              <a:t> </a:t>
            </a:r>
            <a:r>
              <a:rPr lang="en-GB" sz="1800" dirty="0" err="1" smtClean="0"/>
              <a:t>μεγάλης</a:t>
            </a:r>
            <a:r>
              <a:rPr lang="en-GB" sz="1800" dirty="0" smtClean="0"/>
              <a:t> </a:t>
            </a:r>
            <a:r>
              <a:rPr lang="en-GB" sz="1800" dirty="0" err="1" smtClean="0"/>
              <a:t>κλίμακας</a:t>
            </a:r>
            <a:r>
              <a:rPr lang="en-GB" sz="1800" dirty="0" smtClean="0"/>
              <a:t> </a:t>
            </a:r>
            <a:r>
              <a:rPr lang="en-GB" sz="1800" dirty="0" err="1" smtClean="0"/>
              <a:t>και</a:t>
            </a:r>
            <a:r>
              <a:rPr lang="en-GB" sz="1800" dirty="0" smtClean="0"/>
              <a:t> </a:t>
            </a:r>
            <a:r>
              <a:rPr lang="en-GB" sz="1800" dirty="0" err="1" smtClean="0"/>
              <a:t>κόστους</a:t>
            </a:r>
            <a:r>
              <a:rPr lang="en-GB" sz="1800" dirty="0" smtClean="0"/>
              <a:t>. </a:t>
            </a:r>
          </a:p>
          <a:p>
            <a:pPr marL="182880" indent="-182880" algn="just">
              <a:buNone/>
              <a:defRPr/>
            </a:pPr>
            <a:endParaRPr lang="en-GB" sz="1800" dirty="0" smtClean="0"/>
          </a:p>
          <a:p>
            <a:pPr marL="182880" indent="-182880" algn="just">
              <a:defRPr/>
            </a:pPr>
            <a:r>
              <a:rPr lang="en-GB" sz="1800" dirty="0" err="1" smtClean="0"/>
              <a:t>Πολλές</a:t>
            </a:r>
            <a:r>
              <a:rPr lang="en-GB" sz="1800" dirty="0" smtClean="0"/>
              <a:t> </a:t>
            </a:r>
            <a:r>
              <a:rPr lang="en-GB" sz="1800" dirty="0" err="1" smtClean="0"/>
              <a:t>επιχειρήσεις</a:t>
            </a:r>
            <a:r>
              <a:rPr lang="en-GB" sz="1800" dirty="0" smtClean="0"/>
              <a:t> </a:t>
            </a:r>
            <a:r>
              <a:rPr lang="en-GB" sz="1800" dirty="0" err="1" smtClean="0"/>
              <a:t>μιας</a:t>
            </a:r>
            <a:r>
              <a:rPr lang="en-GB" sz="1800" dirty="0" smtClean="0"/>
              <a:t> </a:t>
            </a:r>
            <a:r>
              <a:rPr lang="en-GB" sz="1800" dirty="0" err="1" smtClean="0"/>
              <a:t>χώρας</a:t>
            </a:r>
            <a:r>
              <a:rPr lang="en-GB" sz="1800" dirty="0" smtClean="0"/>
              <a:t> </a:t>
            </a:r>
            <a:r>
              <a:rPr lang="en-GB" sz="1800" dirty="0" err="1" smtClean="0"/>
              <a:t>που</a:t>
            </a:r>
            <a:r>
              <a:rPr lang="en-GB" sz="1800" dirty="0" smtClean="0"/>
              <a:t> </a:t>
            </a:r>
            <a:r>
              <a:rPr lang="en-GB" sz="1800" dirty="0" err="1" smtClean="0"/>
              <a:t>επιζητούν</a:t>
            </a:r>
            <a:r>
              <a:rPr lang="en-GB" sz="1800" dirty="0" smtClean="0"/>
              <a:t> </a:t>
            </a:r>
            <a:r>
              <a:rPr lang="en-GB" sz="1800" dirty="0" err="1" smtClean="0"/>
              <a:t>να</a:t>
            </a:r>
            <a:r>
              <a:rPr lang="en-GB" sz="1800" dirty="0" smtClean="0"/>
              <a:t> </a:t>
            </a:r>
            <a:r>
              <a:rPr lang="en-GB" sz="1800" dirty="0" err="1" smtClean="0"/>
              <a:t>επενδύσουν</a:t>
            </a:r>
            <a:r>
              <a:rPr lang="en-GB" sz="1800" dirty="0" smtClean="0"/>
              <a:t> </a:t>
            </a:r>
            <a:r>
              <a:rPr lang="en-GB" sz="1800" dirty="0" err="1" smtClean="0"/>
              <a:t>σε</a:t>
            </a:r>
            <a:r>
              <a:rPr lang="en-GB" sz="1800" dirty="0" smtClean="0"/>
              <a:t> </a:t>
            </a:r>
            <a:r>
              <a:rPr lang="en-GB" sz="1800" dirty="0" err="1" smtClean="0"/>
              <a:t>άλλη</a:t>
            </a:r>
            <a:r>
              <a:rPr lang="en-GB" sz="1800" dirty="0" smtClean="0"/>
              <a:t> </a:t>
            </a:r>
            <a:r>
              <a:rPr lang="en-GB" sz="1800" dirty="0" err="1" smtClean="0"/>
              <a:t>χώρα</a:t>
            </a:r>
            <a:r>
              <a:rPr lang="en-GB" sz="1800" dirty="0" smtClean="0"/>
              <a:t> </a:t>
            </a:r>
            <a:r>
              <a:rPr lang="en-GB" sz="1800" dirty="0" err="1" smtClean="0"/>
              <a:t>συνεργάζονται</a:t>
            </a:r>
            <a:r>
              <a:rPr lang="en-GB" sz="1800" dirty="0" smtClean="0"/>
              <a:t> </a:t>
            </a:r>
            <a:r>
              <a:rPr lang="en-GB" sz="1800" dirty="0" err="1" smtClean="0"/>
              <a:t>για</a:t>
            </a:r>
            <a:r>
              <a:rPr lang="en-GB" sz="1800" dirty="0" smtClean="0"/>
              <a:t> </a:t>
            </a:r>
            <a:r>
              <a:rPr lang="en-GB" sz="1800" dirty="0" err="1" smtClean="0"/>
              <a:t>να</a:t>
            </a:r>
            <a:r>
              <a:rPr lang="en-GB" sz="1800" dirty="0" smtClean="0"/>
              <a:t> </a:t>
            </a:r>
            <a:r>
              <a:rPr lang="en-GB" sz="1800" dirty="0" err="1" smtClean="0"/>
              <a:t>περιορίσουν</a:t>
            </a:r>
            <a:r>
              <a:rPr lang="en-GB" sz="1800" dirty="0" smtClean="0"/>
              <a:t> </a:t>
            </a:r>
            <a:r>
              <a:rPr lang="en-GB" sz="1800" dirty="0" err="1" smtClean="0"/>
              <a:t>τις</a:t>
            </a:r>
            <a:r>
              <a:rPr lang="en-GB" sz="1800" dirty="0" smtClean="0"/>
              <a:t> </a:t>
            </a:r>
            <a:r>
              <a:rPr lang="en-GB" sz="1800" dirty="0" err="1" smtClean="0"/>
              <a:t>αβεβαιότητες</a:t>
            </a:r>
            <a:r>
              <a:rPr lang="en-GB" sz="1800" dirty="0" smtClean="0"/>
              <a:t> </a:t>
            </a:r>
            <a:r>
              <a:rPr lang="en-GB" sz="1800" dirty="0" err="1" smtClean="0"/>
              <a:t>και</a:t>
            </a:r>
            <a:r>
              <a:rPr lang="en-GB" sz="1800" dirty="0" smtClean="0"/>
              <a:t> </a:t>
            </a:r>
            <a:r>
              <a:rPr lang="en-GB" sz="1800" dirty="0" err="1" smtClean="0"/>
              <a:t>τους</a:t>
            </a:r>
            <a:r>
              <a:rPr lang="en-GB" sz="1800" dirty="0" smtClean="0"/>
              <a:t> </a:t>
            </a:r>
            <a:r>
              <a:rPr lang="en-GB" sz="1800" dirty="0" err="1" smtClean="0"/>
              <a:t>επιχειρηματικούς</a:t>
            </a:r>
            <a:r>
              <a:rPr lang="en-GB" sz="1800" dirty="0" smtClean="0"/>
              <a:t> </a:t>
            </a:r>
            <a:r>
              <a:rPr lang="en-GB" sz="1800" dirty="0" err="1" smtClean="0"/>
              <a:t>κινδύνους</a:t>
            </a:r>
            <a:r>
              <a:rPr lang="en-GB" sz="1800" dirty="0" smtClean="0"/>
              <a:t> </a:t>
            </a:r>
            <a:r>
              <a:rPr lang="en-GB" sz="1800" dirty="0" err="1" smtClean="0"/>
              <a:t>του</a:t>
            </a:r>
            <a:r>
              <a:rPr lang="en-GB" sz="1800" dirty="0" smtClean="0"/>
              <a:t> </a:t>
            </a:r>
            <a:r>
              <a:rPr lang="en-GB" sz="1800" dirty="0" err="1" smtClean="0"/>
              <a:t>νέου</a:t>
            </a:r>
            <a:r>
              <a:rPr lang="en-GB" sz="1800" dirty="0" smtClean="0"/>
              <a:t> </a:t>
            </a:r>
            <a:r>
              <a:rPr lang="en-GB" sz="1800" dirty="0" err="1" smtClean="0"/>
              <a:t>περιβάλλοντος</a:t>
            </a:r>
            <a:r>
              <a:rPr lang="en-GB" sz="1800" dirty="0" smtClean="0"/>
              <a:t>.</a:t>
            </a:r>
          </a:p>
          <a:p>
            <a:pPr marL="182880" indent="-182880" algn="just">
              <a:defRPr/>
            </a:pPr>
            <a:endParaRPr lang="en-US" sz="2500" dirty="0" smtClean="0"/>
          </a:p>
          <a:p>
            <a:endParaRPr lang="el-GR" dirty="0"/>
          </a:p>
        </p:txBody>
      </p:sp>
      <p:sp>
        <p:nvSpPr>
          <p:cNvPr id="3" name="2 - Τίτλος"/>
          <p:cNvSpPr>
            <a:spLocks noGrp="1"/>
          </p:cNvSpPr>
          <p:nvPr>
            <p:ph type="title"/>
          </p:nvPr>
        </p:nvSpPr>
        <p:spPr/>
        <p:txBody>
          <a:bodyPr>
            <a:normAutofit/>
          </a:bodyPr>
          <a:lstStyle/>
          <a:p>
            <a:r>
              <a:rPr lang="el-GR" sz="2800" dirty="0" smtClean="0"/>
              <a:t>Συνεργασίες μεταξύ Επιχειρήσεων</a:t>
            </a:r>
            <a:endParaRPr lang="el-GR" sz="2800" dirty="0"/>
          </a:p>
        </p:txBody>
      </p:sp>
      <p:sp>
        <p:nvSpPr>
          <p:cNvPr id="4" name="3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235</a:t>
            </a:fld>
            <a:endParaRPr lang="el-GR" dirty="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70000" lnSpcReduction="20000"/>
          </a:bodyPr>
          <a:lstStyle/>
          <a:p>
            <a:pPr algn="just"/>
            <a:r>
              <a:rPr lang="el-GR" sz="2600" dirty="0" smtClean="0"/>
              <a:t>Γενικά, η αντιμετώπιση υψηλού κόστους, πολυπλοκότητας, μεγάλων κινδύνων και αβεβαιοτήτων ή η ύπαρξη συμπληρωματικών γνώσεων και πλεονεκτημάτων είναι σοβαροί παράγοντες που τροφοδοτούν τη συνεργασία των επιχειρήσεων.</a:t>
            </a:r>
            <a:endParaRPr lang="en-US" sz="2600" dirty="0" smtClean="0"/>
          </a:p>
          <a:p>
            <a:pPr algn="just">
              <a:buNone/>
            </a:pPr>
            <a:endParaRPr lang="en-US" sz="2600" dirty="0" smtClean="0"/>
          </a:p>
          <a:p>
            <a:pPr algn="just"/>
            <a:r>
              <a:rPr lang="el-GR" sz="2600" dirty="0" smtClean="0"/>
              <a:t> Η συνεργασία αυτή μπορεί να είναι περιστασιακή, αλλά μπορεί να λαμβάνει και μονιμότερο χαρακτήρα. </a:t>
            </a:r>
            <a:endParaRPr lang="en-US" sz="2600" dirty="0" smtClean="0"/>
          </a:p>
          <a:p>
            <a:pPr algn="just">
              <a:buNone/>
            </a:pPr>
            <a:endParaRPr lang="en-US" sz="2600" dirty="0" smtClean="0"/>
          </a:p>
          <a:p>
            <a:pPr algn="just"/>
            <a:r>
              <a:rPr lang="el-GR" sz="2600" dirty="0" smtClean="0"/>
              <a:t>Σε ακραία εκδοχή η μονιμότητα της συνεργασίας οδηγεί σε </a:t>
            </a:r>
            <a:r>
              <a:rPr lang="el-GR" sz="2600" b="1" dirty="0" smtClean="0"/>
              <a:t>συγχώνευση</a:t>
            </a:r>
            <a:r>
              <a:rPr lang="el-GR" sz="2600" dirty="0" smtClean="0"/>
              <a:t> των συνεργαζόμενων επιχειρήσεων και στη δημιουργία μιας νέας μεγαλύτερης επιχείρησης.</a:t>
            </a:r>
            <a:endParaRPr lang="en-US" sz="2600" dirty="0" smtClean="0"/>
          </a:p>
          <a:p>
            <a:pPr algn="just"/>
            <a:endParaRPr lang="en-US" sz="2600" dirty="0" smtClean="0"/>
          </a:p>
          <a:p>
            <a:pPr algn="just"/>
            <a:r>
              <a:rPr lang="el-GR" sz="2600" dirty="0" smtClean="0"/>
              <a:t> Εκτός, όμως, από τη συγχώνευση, τρεις πολύ συχνά εμφανιζόμενες μορφές συνεργασίας είναι οι </a:t>
            </a:r>
            <a:r>
              <a:rPr lang="el-GR" sz="2600" b="1" dirty="0" smtClean="0"/>
              <a:t>κοινοπραξίες, οι υπεργολαβίες και οι δικτυώσεις επιχειρήσεων.</a:t>
            </a:r>
            <a:endParaRPr lang="el-GR" sz="2600" dirty="0" smtClean="0"/>
          </a:p>
          <a:p>
            <a:pPr>
              <a:buNone/>
            </a:pPr>
            <a:r>
              <a:rPr lang="el-GR" b="1" dirty="0" smtClean="0"/>
              <a:t> </a:t>
            </a:r>
            <a:endParaRPr lang="el-GR" dirty="0" smtClean="0"/>
          </a:p>
          <a:p>
            <a:pPr>
              <a:buNone/>
            </a:pPr>
            <a:endParaRPr lang="el-GR" dirty="0"/>
          </a:p>
        </p:txBody>
      </p:sp>
      <p:sp>
        <p:nvSpPr>
          <p:cNvPr id="3" name="2 - Τίτλος"/>
          <p:cNvSpPr>
            <a:spLocks noGrp="1"/>
          </p:cNvSpPr>
          <p:nvPr>
            <p:ph type="title"/>
          </p:nvPr>
        </p:nvSpPr>
        <p:spPr/>
        <p:txBody>
          <a:bodyPr>
            <a:normAutofit/>
          </a:bodyPr>
          <a:lstStyle/>
          <a:p>
            <a:r>
              <a:rPr lang="el-GR" sz="2800" dirty="0" smtClean="0"/>
              <a:t>Συνεργασίες μεταξύ Επιχειρήσεων</a:t>
            </a:r>
            <a:endParaRPr lang="el-GR" sz="2800" dirty="0"/>
          </a:p>
        </p:txBody>
      </p:sp>
      <p:sp>
        <p:nvSpPr>
          <p:cNvPr id="5" name="4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236</a:t>
            </a:fld>
            <a:endParaRPr lang="el-GR"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481328"/>
            <a:ext cx="8229600" cy="4662316"/>
          </a:xfrm>
        </p:spPr>
        <p:txBody>
          <a:bodyPr>
            <a:normAutofit fontScale="25000" lnSpcReduction="20000"/>
          </a:bodyPr>
          <a:lstStyle/>
          <a:p>
            <a:pPr algn="just" fontAlgn="base"/>
            <a:endParaRPr lang="en-US" dirty="0" smtClean="0"/>
          </a:p>
          <a:p>
            <a:pPr algn="just" fontAlgn="base"/>
            <a:r>
              <a:rPr lang="el-GR" sz="7100" dirty="0" smtClean="0"/>
              <a:t>Η διαμόρφωση του κόστους παραγωγής δεν οδηγεί σε σωστές επιχειρηματικές αποφάσεις, παρά μόνο αν συνδυασθεί και με τα μεγέθη των εσόδων από την πώληση του προϊόντος. </a:t>
            </a:r>
            <a:endParaRPr lang="en-US" sz="7100" dirty="0" smtClean="0"/>
          </a:p>
          <a:p>
            <a:pPr algn="just" fontAlgn="base"/>
            <a:endParaRPr lang="en-US" sz="7100" dirty="0" smtClean="0"/>
          </a:p>
          <a:p>
            <a:pPr algn="just" fontAlgn="base"/>
            <a:r>
              <a:rPr lang="el-GR" sz="7100" dirty="0" smtClean="0"/>
              <a:t>Ένας διαδεδομένος τρόπος για την ανάλυση αυτού του συνδυασμού είναι η ανάλυση του νεκρού σημείου. </a:t>
            </a:r>
            <a:endParaRPr lang="en-US" sz="7100" dirty="0" smtClean="0"/>
          </a:p>
          <a:p>
            <a:pPr algn="just" fontAlgn="base"/>
            <a:endParaRPr lang="en-US" sz="7100" dirty="0" smtClean="0"/>
          </a:p>
          <a:p>
            <a:pPr algn="just" fontAlgn="base"/>
            <a:r>
              <a:rPr lang="el-GR" sz="7100" dirty="0" smtClean="0"/>
              <a:t>Το νεκρό σημείο της επιχείρησης είναι εκείνη η </a:t>
            </a:r>
            <a:r>
              <a:rPr lang="el-GR" sz="7100" b="1" dirty="0" smtClean="0"/>
              <a:t>ποσότητα παραγωγής (και πωλήσεων) στην οποία τα έσοδα αντισταθμίζονται ακριβώς από το κόστος παραγωγής</a:t>
            </a:r>
            <a:r>
              <a:rPr lang="el-GR" sz="7100" dirty="0" smtClean="0"/>
              <a:t>. </a:t>
            </a:r>
            <a:endParaRPr lang="en-US" sz="7100" dirty="0" smtClean="0"/>
          </a:p>
          <a:p>
            <a:pPr algn="just" fontAlgn="base"/>
            <a:endParaRPr lang="en-US" sz="7100" dirty="0" smtClean="0"/>
          </a:p>
          <a:p>
            <a:pPr algn="just" fontAlgn="base"/>
            <a:r>
              <a:rPr lang="el-GR" sz="7100" dirty="0" smtClean="0"/>
              <a:t>Το νεκρό σημείο υπολογίζεται αλγεβρικά με την εξής μέθοδο. Ορίζονται:</a:t>
            </a:r>
          </a:p>
          <a:p>
            <a:pPr lvl="1" algn="just" fontAlgn="base">
              <a:buNone/>
            </a:pPr>
            <a:r>
              <a:rPr lang="el-GR" sz="7100" dirty="0" smtClean="0"/>
              <a:t>Τ	</a:t>
            </a:r>
            <a:r>
              <a:rPr lang="en-US" sz="7100" dirty="0" smtClean="0"/>
              <a:t>	</a:t>
            </a:r>
            <a:r>
              <a:rPr lang="el-GR" sz="7100" dirty="0" smtClean="0"/>
              <a:t>: τιμή πώλησης μιας μονάδας προϊόντος</a:t>
            </a:r>
          </a:p>
          <a:p>
            <a:pPr lvl="1" algn="just" fontAlgn="base">
              <a:buNone/>
            </a:pPr>
            <a:r>
              <a:rPr lang="el-GR" sz="7100" dirty="0" smtClean="0"/>
              <a:t>Π</a:t>
            </a:r>
            <a:r>
              <a:rPr lang="en-US" sz="7100" dirty="0" smtClean="0"/>
              <a:t>	</a:t>
            </a:r>
            <a:r>
              <a:rPr lang="el-GR" sz="7100" dirty="0" smtClean="0"/>
              <a:t>	: ποσότητα προϊόντος που παράγεται και πωλείται </a:t>
            </a:r>
          </a:p>
          <a:p>
            <a:pPr lvl="1" algn="just" fontAlgn="base">
              <a:buNone/>
            </a:pPr>
            <a:r>
              <a:rPr lang="el-GR" sz="7100" dirty="0" smtClean="0"/>
              <a:t>ΣΚ	: σταθερό κόστος </a:t>
            </a:r>
          </a:p>
          <a:p>
            <a:pPr lvl="1" algn="just" fontAlgn="base">
              <a:buNone/>
            </a:pPr>
            <a:r>
              <a:rPr lang="el-GR" sz="7100" dirty="0" smtClean="0"/>
              <a:t>ΜΜΚ: μεταβλητό κόστος ανά μονάδα προϊόντος</a:t>
            </a:r>
          </a:p>
          <a:p>
            <a:pPr lvl="1" algn="just" fontAlgn="base">
              <a:buNone/>
            </a:pPr>
            <a:r>
              <a:rPr lang="el-GR" sz="7100" dirty="0" smtClean="0"/>
              <a:t>Π</a:t>
            </a:r>
            <a:r>
              <a:rPr lang="el-GR" sz="7100" baseline="-25000" dirty="0" smtClean="0"/>
              <a:t>Ν</a:t>
            </a:r>
            <a:r>
              <a:rPr lang="el-GR" sz="7100" dirty="0" smtClean="0"/>
              <a:t>	: ποσότητα νεκρού σημείου </a:t>
            </a:r>
          </a:p>
        </p:txBody>
      </p:sp>
      <p:sp>
        <p:nvSpPr>
          <p:cNvPr id="3" name="2 - Τίτλος"/>
          <p:cNvSpPr>
            <a:spLocks noGrp="1"/>
          </p:cNvSpPr>
          <p:nvPr>
            <p:ph type="title"/>
          </p:nvPr>
        </p:nvSpPr>
        <p:spPr>
          <a:xfrm>
            <a:off x="457200" y="274638"/>
            <a:ext cx="8147248" cy="1143000"/>
          </a:xfrm>
        </p:spPr>
        <p:txBody>
          <a:bodyPr>
            <a:noAutofit/>
          </a:bodyPr>
          <a:lstStyle/>
          <a:p>
            <a:r>
              <a:rPr lang="el-GR" sz="2800" dirty="0" smtClean="0"/>
              <a:t>2. Προγραμματισμός κερδών</a:t>
            </a:r>
            <a:br>
              <a:rPr lang="el-GR" sz="2800" dirty="0" smtClean="0"/>
            </a:br>
            <a:r>
              <a:rPr lang="el-GR" sz="2800" dirty="0" smtClean="0"/>
              <a:t>2.1 Ανάλυση Νεκρού Σημείου και</a:t>
            </a:r>
            <a:r>
              <a:rPr lang="en-US" sz="2800" dirty="0" smtClean="0"/>
              <a:t> </a:t>
            </a:r>
            <a:r>
              <a:rPr lang="el-GR" sz="2800" dirty="0" smtClean="0"/>
              <a:t>Λειτουργική Μόχλευση </a:t>
            </a:r>
            <a:endParaRPr lang="el-GR" sz="2800" dirty="0"/>
          </a:p>
        </p:txBody>
      </p:sp>
      <p:sp>
        <p:nvSpPr>
          <p:cNvPr id="5" name="4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237</a:t>
            </a:fld>
            <a:endParaRPr lang="el-GR"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sz="1800" dirty="0" smtClean="0"/>
              <a:t>Από τον ορισμό της Π</a:t>
            </a:r>
            <a:r>
              <a:rPr lang="el-GR" sz="1800" baseline="-25000" dirty="0" smtClean="0"/>
              <a:t>Ν</a:t>
            </a:r>
            <a:r>
              <a:rPr lang="el-GR" sz="1800" dirty="0" smtClean="0"/>
              <a:t> προκύπτει η σχέση:</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l-GR" sz="1800" dirty="0" smtClean="0"/>
              <a:t>Επιλύοντας τη σχέση (2.1) ως προς ΠΝ προκύπτει:</a:t>
            </a:r>
            <a:endParaRPr lang="en-US" sz="1800" dirty="0" smtClean="0"/>
          </a:p>
          <a:p>
            <a:pPr>
              <a:buNone/>
            </a:pPr>
            <a:endParaRPr lang="el-GR" dirty="0" smtClean="0"/>
          </a:p>
          <a:p>
            <a:pPr>
              <a:buNone/>
            </a:pPr>
            <a:endParaRPr lang="el-GR" dirty="0"/>
          </a:p>
        </p:txBody>
      </p:sp>
      <p:sp>
        <p:nvSpPr>
          <p:cNvPr id="3" name="2 - Τίτλος"/>
          <p:cNvSpPr>
            <a:spLocks noGrp="1"/>
          </p:cNvSpPr>
          <p:nvPr>
            <p:ph type="title"/>
          </p:nvPr>
        </p:nvSpPr>
        <p:spPr/>
        <p:txBody>
          <a:bodyPr>
            <a:normAutofit/>
          </a:bodyPr>
          <a:lstStyle/>
          <a:p>
            <a:r>
              <a:rPr lang="el-GR" sz="2800" dirty="0" smtClean="0"/>
              <a:t>Ανάλυση Νεκρού Σημείου και Λειτουργική Μόχλευση </a:t>
            </a:r>
            <a:endParaRPr lang="el-GR" sz="2800" dirty="0"/>
          </a:p>
        </p:txBody>
      </p:sp>
      <p:sp>
        <p:nvSpPr>
          <p:cNvPr id="5" name="4 - Θέση αριθμού διαφάνειας"/>
          <p:cNvSpPr>
            <a:spLocks noGrp="1"/>
          </p:cNvSpPr>
          <p:nvPr>
            <p:ph type="sldNum" sz="quarter" idx="12"/>
          </p:nvPr>
        </p:nvSpPr>
        <p:spPr>
          <a:xfrm>
            <a:off x="8429652" y="6407944"/>
            <a:ext cx="583380" cy="365125"/>
          </a:xfrm>
        </p:spPr>
        <p:txBody>
          <a:bodyPr/>
          <a:lstStyle/>
          <a:p>
            <a:fld id="{6D693EC5-28F6-4DBD-8BAD-23B3C94292A2}" type="slidenum">
              <a:rPr lang="el-GR" smtClean="0"/>
              <a:pPr/>
              <a:t>238</a:t>
            </a:fld>
            <a:endParaRPr lang="el-GR" dirty="0"/>
          </a:p>
        </p:txBody>
      </p:sp>
      <p:pic>
        <p:nvPicPr>
          <p:cNvPr id="6" name="5 - Εικόνα" descr="ep.png"/>
          <p:cNvPicPr>
            <a:picLocks noChangeAspect="1"/>
          </p:cNvPicPr>
          <p:nvPr/>
        </p:nvPicPr>
        <p:blipFill>
          <a:blip r:embed="rId2" cstate="print"/>
          <a:stretch>
            <a:fillRect/>
          </a:stretch>
        </p:blipFill>
        <p:spPr>
          <a:xfrm>
            <a:off x="2285984" y="2214554"/>
            <a:ext cx="4143404" cy="500066"/>
          </a:xfrm>
          <a:prstGeom prst="rect">
            <a:avLst/>
          </a:prstGeom>
        </p:spPr>
      </p:pic>
      <p:pic>
        <p:nvPicPr>
          <p:cNvPr id="9" name="8 - Εικόνα" descr="ep.png"/>
          <p:cNvPicPr>
            <a:picLocks noChangeAspect="1"/>
          </p:cNvPicPr>
          <p:nvPr/>
        </p:nvPicPr>
        <p:blipFill>
          <a:blip r:embed="rId3" cstate="print"/>
          <a:stretch>
            <a:fillRect/>
          </a:stretch>
        </p:blipFill>
        <p:spPr>
          <a:xfrm>
            <a:off x="2214546" y="4214818"/>
            <a:ext cx="4429156" cy="857256"/>
          </a:xfrm>
          <a:prstGeom prst="rect">
            <a:avLst/>
          </a:prstGeom>
        </p:spPr>
      </p:pic>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142984"/>
            <a:ext cx="8229600" cy="5214974"/>
          </a:xfrm>
        </p:spPr>
        <p:txBody>
          <a:bodyPr>
            <a:normAutofit fontScale="55000" lnSpcReduction="20000"/>
          </a:bodyPr>
          <a:lstStyle/>
          <a:p>
            <a:pPr algn="just" fontAlgn="base"/>
            <a:r>
              <a:rPr lang="el-GR" sz="3300" dirty="0" smtClean="0"/>
              <a:t>Ένα παράδειγμα θα βοηθήσει στην κατανόηση του νεκρού σημείου: Η εκδοτική επιχείρηση Ω σχεδιάζει την έκδοση ενός εγχειριδίου ιατρικής. Το κόστος της έκδοσης διαμορφώνεται ως εξής:</a:t>
            </a:r>
            <a:endParaRPr lang="en-US" sz="3300" dirty="0" smtClean="0"/>
          </a:p>
          <a:p>
            <a:pPr fontAlgn="base"/>
            <a:endParaRPr lang="el-GR" sz="3300" dirty="0" smtClean="0"/>
          </a:p>
          <a:p>
            <a:pPr fontAlgn="base">
              <a:buNone/>
            </a:pPr>
            <a:r>
              <a:rPr lang="en-US" sz="3300" dirty="0" smtClean="0"/>
              <a:t>	</a:t>
            </a:r>
            <a:r>
              <a:rPr lang="el-GR" sz="3300" dirty="0" smtClean="0"/>
              <a:t>α)	Σταθερό Κόστος	(€)</a:t>
            </a:r>
          </a:p>
          <a:p>
            <a:pPr fontAlgn="base">
              <a:buNone/>
            </a:pPr>
            <a:r>
              <a:rPr lang="el-GR" sz="3300" dirty="0" smtClean="0"/>
              <a:t>	Διορθώσεις, δοκίμια κ.λπ.	</a:t>
            </a:r>
            <a:r>
              <a:rPr lang="en-US" sz="3300" dirty="0" smtClean="0"/>
              <a:t>		</a:t>
            </a:r>
            <a:r>
              <a:rPr lang="el-GR" sz="3300" dirty="0" smtClean="0"/>
              <a:t>1.700</a:t>
            </a:r>
          </a:p>
          <a:p>
            <a:pPr fontAlgn="base">
              <a:buNone/>
            </a:pPr>
            <a:r>
              <a:rPr lang="el-GR" sz="3300" dirty="0" smtClean="0"/>
              <a:t>	Εικονογράφηση	</a:t>
            </a:r>
            <a:r>
              <a:rPr lang="en-US" sz="3300" dirty="0" smtClean="0"/>
              <a:t>			</a:t>
            </a:r>
            <a:r>
              <a:rPr lang="el-GR" sz="3300" dirty="0" smtClean="0"/>
              <a:t>2.700</a:t>
            </a:r>
          </a:p>
          <a:p>
            <a:pPr fontAlgn="base">
              <a:buNone/>
            </a:pPr>
            <a:r>
              <a:rPr lang="el-GR" sz="3300" dirty="0" smtClean="0"/>
              <a:t>	Στοιχειοθέτηση	</a:t>
            </a:r>
            <a:r>
              <a:rPr lang="en-US" sz="3300" dirty="0" smtClean="0"/>
              <a:t>			</a:t>
            </a:r>
            <a:r>
              <a:rPr lang="el-GR" sz="3300" dirty="0" smtClean="0"/>
              <a:t>5.600</a:t>
            </a:r>
          </a:p>
          <a:p>
            <a:pPr fontAlgn="base">
              <a:buNone/>
            </a:pPr>
            <a:r>
              <a:rPr lang="el-GR" sz="3300" dirty="0" smtClean="0"/>
              <a:t>	Ολικό σταθερό κόστος		</a:t>
            </a:r>
            <a:r>
              <a:rPr lang="en-US" sz="3300" dirty="0" smtClean="0"/>
              <a:t>	</a:t>
            </a:r>
            <a:r>
              <a:rPr lang="el-GR" sz="3300" dirty="0" smtClean="0"/>
              <a:t>10.000</a:t>
            </a:r>
          </a:p>
          <a:p>
            <a:pPr fontAlgn="base">
              <a:buNone/>
            </a:pPr>
            <a:r>
              <a:rPr lang="el-GR" sz="3300" dirty="0" smtClean="0"/>
              <a:t> </a:t>
            </a:r>
          </a:p>
          <a:p>
            <a:pPr fontAlgn="base">
              <a:buNone/>
            </a:pPr>
            <a:r>
              <a:rPr lang="en-US" sz="3300" dirty="0" smtClean="0"/>
              <a:t>	</a:t>
            </a:r>
            <a:r>
              <a:rPr lang="el-GR" sz="3300" dirty="0" smtClean="0"/>
              <a:t>β)	Μεταβλητό κόστος ανά αντίτυπο</a:t>
            </a:r>
          </a:p>
          <a:p>
            <a:pPr fontAlgn="base">
              <a:buNone/>
            </a:pPr>
            <a:r>
              <a:rPr lang="el-GR" sz="3300" dirty="0" smtClean="0"/>
              <a:t>	Χαρτί, εκτύπωση, βιβλιοδεσία	</a:t>
            </a:r>
            <a:r>
              <a:rPr lang="en-US" sz="3300" dirty="0" smtClean="0"/>
              <a:t>	</a:t>
            </a:r>
            <a:r>
              <a:rPr lang="el-GR" sz="3300" dirty="0" smtClean="0"/>
              <a:t>1,21 </a:t>
            </a:r>
          </a:p>
          <a:p>
            <a:pPr fontAlgn="base">
              <a:buNone/>
            </a:pPr>
            <a:r>
              <a:rPr lang="el-GR" sz="3300" dirty="0" smtClean="0"/>
              <a:t>	Προμήθεια βιβλιοπωλείων	</a:t>
            </a:r>
            <a:r>
              <a:rPr lang="en-US" sz="3300" dirty="0" smtClean="0"/>
              <a:t>		</a:t>
            </a:r>
            <a:r>
              <a:rPr lang="el-GR" sz="3300" dirty="0" smtClean="0"/>
              <a:t>0,80</a:t>
            </a:r>
          </a:p>
          <a:p>
            <a:pPr fontAlgn="base">
              <a:buNone/>
            </a:pPr>
            <a:r>
              <a:rPr lang="el-GR" sz="3300" dirty="0" smtClean="0"/>
              <a:t>	Συγγραφικά δικαιώματα	</a:t>
            </a:r>
            <a:r>
              <a:rPr lang="en-US" sz="3300" dirty="0" smtClean="0"/>
              <a:t>		</a:t>
            </a:r>
            <a:r>
              <a:rPr lang="el-GR" sz="3300" dirty="0" smtClean="0"/>
              <a:t>0,34</a:t>
            </a:r>
          </a:p>
          <a:p>
            <a:pPr fontAlgn="base">
              <a:buNone/>
            </a:pPr>
            <a:r>
              <a:rPr lang="el-GR" sz="3300" dirty="0" smtClean="0"/>
              <a:t>	Γενικά έξοδα διάθεσης	</a:t>
            </a:r>
            <a:r>
              <a:rPr lang="en-US" sz="3300" dirty="0" smtClean="0"/>
              <a:t>		</a:t>
            </a:r>
            <a:r>
              <a:rPr lang="el-GR" sz="3300" dirty="0" smtClean="0"/>
              <a:t>0,85</a:t>
            </a:r>
          </a:p>
          <a:p>
            <a:pPr fontAlgn="base">
              <a:buNone/>
            </a:pPr>
            <a:r>
              <a:rPr lang="el-GR" sz="3300" dirty="0" smtClean="0"/>
              <a:t>	Ολικό μεταβλητό κόστος ανά αντίτυπο	3,20</a:t>
            </a:r>
          </a:p>
          <a:p>
            <a:pPr fontAlgn="base">
              <a:buNone/>
            </a:pPr>
            <a:r>
              <a:rPr lang="el-GR" sz="3300" dirty="0" smtClean="0"/>
              <a:t> </a:t>
            </a:r>
          </a:p>
          <a:p>
            <a:pPr fontAlgn="base">
              <a:buNone/>
            </a:pPr>
            <a:r>
              <a:rPr lang="en-US" sz="3300" dirty="0" smtClean="0"/>
              <a:t>	</a:t>
            </a:r>
            <a:r>
              <a:rPr lang="el-GR" sz="3300" dirty="0" smtClean="0"/>
              <a:t>γ)	Τιμή πώλησης ανά αντίτυπο		4,00</a:t>
            </a:r>
          </a:p>
          <a:p>
            <a:pPr fontAlgn="base"/>
            <a:endParaRPr lang="el-GR" dirty="0" smtClean="0"/>
          </a:p>
        </p:txBody>
      </p:sp>
      <p:sp>
        <p:nvSpPr>
          <p:cNvPr id="3" name="2 - Τίτλος"/>
          <p:cNvSpPr>
            <a:spLocks noGrp="1"/>
          </p:cNvSpPr>
          <p:nvPr>
            <p:ph type="title"/>
          </p:nvPr>
        </p:nvSpPr>
        <p:spPr>
          <a:xfrm>
            <a:off x="457200" y="274638"/>
            <a:ext cx="8229600" cy="939784"/>
          </a:xfrm>
        </p:spPr>
        <p:txBody>
          <a:bodyPr>
            <a:noAutofit/>
          </a:bodyPr>
          <a:lstStyle/>
          <a:p>
            <a:r>
              <a:rPr lang="el-GR" sz="2800" dirty="0" smtClean="0"/>
              <a:t>Ανάλυση Νεκρού Σημείου και Λειτουργική Μόχλευση </a:t>
            </a:r>
            <a:endParaRPr lang="el-GR" sz="2800" dirty="0"/>
          </a:p>
        </p:txBody>
      </p:sp>
      <p:sp>
        <p:nvSpPr>
          <p:cNvPr id="4" name="3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239</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484784"/>
            <a:ext cx="8358246" cy="5044016"/>
          </a:xfrm>
        </p:spPr>
        <p:txBody>
          <a:bodyPr>
            <a:noAutofit/>
          </a:bodyPr>
          <a:lstStyle/>
          <a:p>
            <a:pPr algn="just"/>
            <a:r>
              <a:rPr lang="el-GR" sz="1800" dirty="0" smtClean="0"/>
              <a:t>Η οικονομική σκέψη και ανάλυση, για λόγους μεθοδολογίας, διακρίνεται στην μακροοικονομική ανάλυση, η οποία διερευνά την οικονομία στο σύνολό της και στην μικροοικονομική ανάλυση η οποία ασχολείται με τις διάφορες οικονομικές μονάδες. </a:t>
            </a:r>
            <a:endParaRPr lang="en-US" sz="1800" dirty="0" smtClean="0"/>
          </a:p>
          <a:p>
            <a:pPr algn="just">
              <a:buNone/>
            </a:pPr>
            <a:endParaRPr lang="el-GR" sz="1800" dirty="0" smtClean="0"/>
          </a:p>
          <a:p>
            <a:pPr algn="just"/>
            <a:r>
              <a:rPr lang="el-GR" sz="1800" dirty="0" smtClean="0"/>
              <a:t>Η μακροοικονομική ασχολείται με μεγέθη όπως το εθνικό προϊόν και το εθνικό εισόδημα, η αποταμίευση, η κατανάλωση και οι επενδύσεις, ο προσδιορισμός του εισοδήματος, οι οικονομικοί κύκλοι, η δημοσιονομική και η νομισματική πολιτική, η σύνθεση και οι τιμές του εθνικού προϊόντος, η διανομή του εισοδήματος, το διεθνές εμπόριο, η διεθνής χρηματοδότηση, η οικονομική ανάπτυξη και η οικονομική σταθερότητα σε μια οικονομία.</a:t>
            </a:r>
          </a:p>
        </p:txBody>
      </p:sp>
      <p:sp>
        <p:nvSpPr>
          <p:cNvPr id="3" name="2 - Τίτλος"/>
          <p:cNvSpPr>
            <a:spLocks noGrp="1"/>
          </p:cNvSpPr>
          <p:nvPr>
            <p:ph type="title"/>
          </p:nvPr>
        </p:nvSpPr>
        <p:spPr>
          <a:xfrm>
            <a:off x="357158" y="274638"/>
            <a:ext cx="8358246" cy="1143000"/>
          </a:xfrm>
        </p:spPr>
        <p:txBody>
          <a:bodyPr>
            <a:normAutofit/>
          </a:bodyPr>
          <a:lstStyle/>
          <a:p>
            <a:pPr algn="just"/>
            <a:r>
              <a:rPr lang="el-GR" sz="2800" dirty="0" smtClean="0"/>
              <a:t>Οικονομική ανάλυση </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24</a:t>
            </a:fld>
            <a:endParaRPr lang="el-G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274638"/>
            <a:ext cx="8229600" cy="1011222"/>
          </a:xfrm>
        </p:spPr>
        <p:txBody>
          <a:bodyPr>
            <a:normAutofit/>
          </a:bodyPr>
          <a:lstStyle/>
          <a:p>
            <a:pPr algn="just"/>
            <a:r>
              <a:rPr lang="el-GR" sz="2800" dirty="0" smtClean="0"/>
              <a:t>Ανάλυση Νεκρού Σημείου και Λειτουργική Μόχλευση </a:t>
            </a:r>
            <a:endParaRPr lang="el-GR" sz="2800" dirty="0"/>
          </a:p>
        </p:txBody>
      </p:sp>
      <p:sp>
        <p:nvSpPr>
          <p:cNvPr id="5" name="4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240</a:t>
            </a:fld>
            <a:endParaRPr lang="el-GR" dirty="0"/>
          </a:p>
        </p:txBody>
      </p:sp>
      <p:sp>
        <p:nvSpPr>
          <p:cNvPr id="6" name="5 - Θέση περιεχομένου"/>
          <p:cNvSpPr>
            <a:spLocks noGrp="1"/>
          </p:cNvSpPr>
          <p:nvPr>
            <p:ph idx="1"/>
          </p:nvPr>
        </p:nvSpPr>
        <p:spPr>
          <a:xfrm>
            <a:off x="457200" y="1285860"/>
            <a:ext cx="8229600" cy="4721431"/>
          </a:xfrm>
        </p:spPr>
        <p:txBody>
          <a:bodyPr>
            <a:normAutofit fontScale="85000" lnSpcReduction="20000"/>
          </a:bodyPr>
          <a:lstStyle/>
          <a:p>
            <a:pPr algn="just"/>
            <a:r>
              <a:rPr lang="el-GR" sz="2100" dirty="0" smtClean="0"/>
              <a:t>Εφαρμόζοντας τον τύπο (2.2) για την εξεύρεση της ποσότητας νεκρού σημείου προκύπτει:</a:t>
            </a:r>
            <a:endParaRPr lang="en-US" sz="2100" dirty="0" smtClean="0"/>
          </a:p>
          <a:p>
            <a:pPr algn="just"/>
            <a:endParaRPr lang="en-US" sz="2100" dirty="0" smtClean="0"/>
          </a:p>
          <a:p>
            <a:pPr algn="just"/>
            <a:endParaRPr lang="en-US" sz="2100" dirty="0" smtClean="0"/>
          </a:p>
          <a:p>
            <a:pPr algn="just"/>
            <a:endParaRPr lang="en-US" sz="2100" dirty="0" smtClean="0"/>
          </a:p>
          <a:p>
            <a:pPr algn="just"/>
            <a:r>
              <a:rPr lang="el-GR" sz="2100" dirty="0" smtClean="0"/>
              <a:t>Συμπεραίνεται ότι για να αποκομίσει κέρδος η επιχείρηση πρέπει να διαθέσει περισσότερα από 12.500 αντίτυπα. </a:t>
            </a:r>
            <a:endParaRPr lang="en-US" sz="2100" dirty="0" smtClean="0"/>
          </a:p>
          <a:p>
            <a:pPr algn="just">
              <a:buNone/>
            </a:pPr>
            <a:endParaRPr lang="en-US" sz="2100" dirty="0" smtClean="0"/>
          </a:p>
          <a:p>
            <a:pPr algn="just"/>
            <a:r>
              <a:rPr lang="el-GR" sz="2100" dirty="0" smtClean="0"/>
              <a:t>Αν οι εκτιμήσεις από την αγορά δείχνουν ότι θα απορροφηθούν λιγότερα αντίτυπα, τότε η έκδοση δεν έχει προοπτική κερδοφορίας. </a:t>
            </a:r>
            <a:endParaRPr lang="en-US" sz="2100" dirty="0" smtClean="0"/>
          </a:p>
          <a:p>
            <a:pPr algn="just">
              <a:buNone/>
            </a:pPr>
            <a:endParaRPr lang="en-US" sz="2100" dirty="0" smtClean="0"/>
          </a:p>
          <a:p>
            <a:pPr algn="just"/>
            <a:r>
              <a:rPr lang="el-GR" sz="2100" dirty="0" smtClean="0"/>
              <a:t>Πριν όμως εγκαταλειφθεί ολοκληρωτικά, θα πρέπει να εξετασθούν κάποιες άλλες λύσεις. </a:t>
            </a:r>
            <a:endParaRPr lang="en-US" sz="2100" dirty="0" smtClean="0"/>
          </a:p>
          <a:p>
            <a:pPr algn="just">
              <a:buNone/>
            </a:pPr>
            <a:endParaRPr lang="en-US" sz="2100" dirty="0" smtClean="0"/>
          </a:p>
          <a:p>
            <a:pPr algn="just"/>
            <a:r>
              <a:rPr lang="el-GR" sz="2100" dirty="0" smtClean="0"/>
              <a:t>Μία είναι να αυξηθεί η τιμή. Η άλλη λύση είναι η περικοπή του κόστους. Πρέπει όμως να σημειωθεί εδώ ότι οι επιλογές αυτές έχουν όρια. </a:t>
            </a:r>
          </a:p>
          <a:p>
            <a:pPr algn="just"/>
            <a:endParaRPr lang="el-GR" sz="1800" dirty="0" smtClean="0"/>
          </a:p>
        </p:txBody>
      </p:sp>
      <p:pic>
        <p:nvPicPr>
          <p:cNvPr id="7" name="6 - Εικόνα" descr="ep.png"/>
          <p:cNvPicPr>
            <a:picLocks noChangeAspect="1"/>
          </p:cNvPicPr>
          <p:nvPr/>
        </p:nvPicPr>
        <p:blipFill>
          <a:blip r:embed="rId2" cstate="print"/>
          <a:stretch>
            <a:fillRect/>
          </a:stretch>
        </p:blipFill>
        <p:spPr>
          <a:xfrm>
            <a:off x="2786050" y="1785926"/>
            <a:ext cx="3186311" cy="757277"/>
          </a:xfrm>
          <a:prstGeom prst="rect">
            <a:avLst/>
          </a:prstGeom>
        </p:spPr>
      </p:pic>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500174"/>
            <a:ext cx="8229600" cy="4507117"/>
          </a:xfrm>
        </p:spPr>
        <p:txBody>
          <a:bodyPr/>
          <a:lstStyle/>
          <a:p>
            <a:pPr algn="just"/>
            <a:r>
              <a:rPr lang="el-GR" sz="1800" dirty="0" smtClean="0"/>
              <a:t>Μία ενδιαφέρουσα παραλλαγή της ανάλυσης νεκρού σημείου είναι ο </a:t>
            </a:r>
            <a:r>
              <a:rPr lang="el-GR" sz="1800" b="1" dirty="0" smtClean="0"/>
              <a:t>υπολογισμός της ποσότητας παραγωγής που αποφέρει ελάχιστο κέρδος</a:t>
            </a:r>
            <a:r>
              <a:rPr lang="el-GR" sz="1800" dirty="0" smtClean="0"/>
              <a:t>. Ορίζοντας ως ΕΚ το ελάχιστο κέρδος και ως Π</a:t>
            </a:r>
            <a:r>
              <a:rPr lang="el-GR" sz="1800" baseline="-25000" dirty="0" smtClean="0"/>
              <a:t>ΕΚ</a:t>
            </a:r>
            <a:r>
              <a:rPr lang="el-GR" sz="1800" dirty="0" smtClean="0"/>
              <a:t> την ποσότητα που το εξασφαλίζει, τροποποιούμε τη σχέση (2.1) ως εξής:</a:t>
            </a:r>
            <a:endParaRPr lang="en-US" sz="1800" dirty="0" smtClean="0"/>
          </a:p>
          <a:p>
            <a:endParaRPr lang="el-GR" sz="1800" dirty="0" smtClean="0"/>
          </a:p>
          <a:p>
            <a:pPr algn="just"/>
            <a:r>
              <a:rPr lang="el-GR" sz="1800" dirty="0" smtClean="0"/>
              <a:t>Επιλύοντας την (2.3) ως προς Π</a:t>
            </a:r>
            <a:r>
              <a:rPr lang="el-GR" sz="1800" baseline="-25000" dirty="0" smtClean="0"/>
              <a:t>ΕΚ</a:t>
            </a:r>
            <a:r>
              <a:rPr lang="el-GR" sz="1800" dirty="0" smtClean="0"/>
              <a:t>, προκύπτει:</a:t>
            </a:r>
            <a:endParaRPr lang="en-US" sz="1800" dirty="0" smtClean="0"/>
          </a:p>
          <a:p>
            <a:pPr algn="just"/>
            <a:endParaRPr lang="en-US" sz="1800" dirty="0" smtClean="0"/>
          </a:p>
          <a:p>
            <a:pPr algn="just"/>
            <a:endParaRPr lang="en-US" sz="1800" dirty="0" smtClean="0"/>
          </a:p>
          <a:p>
            <a:pPr algn="just"/>
            <a:endParaRPr lang="en-US" sz="1800" dirty="0" smtClean="0"/>
          </a:p>
          <a:p>
            <a:pPr algn="just" fontAlgn="base"/>
            <a:r>
              <a:rPr lang="el-GR" sz="1800" dirty="0" smtClean="0"/>
              <a:t>Συγκρίνοντας την (2.4) με την (2.2) διαπιστώνεται ότι πάντοτε,</a:t>
            </a:r>
          </a:p>
          <a:p>
            <a:pPr algn="just" fontAlgn="base">
              <a:buNone/>
            </a:pPr>
            <a:r>
              <a:rPr lang="en-GB" sz="1800" dirty="0" smtClean="0"/>
              <a:t>	Π</a:t>
            </a:r>
            <a:r>
              <a:rPr lang="en-GB" sz="1800" baseline="-25000" dirty="0" smtClean="0"/>
              <a:t>ΕΚ</a:t>
            </a:r>
            <a:r>
              <a:rPr lang="en-GB" sz="1800" dirty="0" smtClean="0"/>
              <a:t> &gt; Π</a:t>
            </a:r>
            <a:r>
              <a:rPr lang="en-GB" sz="1800" baseline="-25000" dirty="0" smtClean="0"/>
              <a:t>Ν</a:t>
            </a:r>
            <a:r>
              <a:rPr lang="en-US" sz="1800" dirty="0" smtClean="0"/>
              <a:t> </a:t>
            </a:r>
            <a:r>
              <a:rPr lang="en-GB" sz="1800" dirty="0" err="1" smtClean="0"/>
              <a:t>και</a:t>
            </a:r>
            <a:endParaRPr lang="el-GR" sz="1800" dirty="0" smtClean="0"/>
          </a:p>
          <a:p>
            <a:pPr algn="just"/>
            <a:endParaRPr lang="el-GR" sz="1800" dirty="0" smtClean="0"/>
          </a:p>
          <a:p>
            <a:pPr>
              <a:buNone/>
            </a:pPr>
            <a:endParaRPr lang="el-GR" dirty="0"/>
          </a:p>
        </p:txBody>
      </p:sp>
      <p:sp>
        <p:nvSpPr>
          <p:cNvPr id="3" name="2 - Τίτλος"/>
          <p:cNvSpPr>
            <a:spLocks noGrp="1"/>
          </p:cNvSpPr>
          <p:nvPr>
            <p:ph type="title"/>
          </p:nvPr>
        </p:nvSpPr>
        <p:spPr>
          <a:xfrm>
            <a:off x="571472" y="357166"/>
            <a:ext cx="8229600" cy="1143000"/>
          </a:xfrm>
        </p:spPr>
        <p:txBody>
          <a:bodyPr>
            <a:normAutofit/>
          </a:bodyPr>
          <a:lstStyle/>
          <a:p>
            <a:pPr algn="just"/>
            <a:r>
              <a:rPr lang="el-GR" sz="2800" dirty="0" smtClean="0"/>
              <a:t>Ανάλυση Νεκρού Σημείου και Λειτουργική Μόχλευση </a:t>
            </a:r>
            <a:endParaRPr lang="el-GR" sz="2800" dirty="0"/>
          </a:p>
        </p:txBody>
      </p:sp>
      <p:sp>
        <p:nvSpPr>
          <p:cNvPr id="4" name="3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241</a:t>
            </a:fld>
            <a:endParaRPr lang="el-GR" dirty="0"/>
          </a:p>
        </p:txBody>
      </p:sp>
      <p:pic>
        <p:nvPicPr>
          <p:cNvPr id="5" name="4 - Εικόνα" descr="ep.png"/>
          <p:cNvPicPr>
            <a:picLocks noChangeAspect="1"/>
          </p:cNvPicPr>
          <p:nvPr/>
        </p:nvPicPr>
        <p:blipFill>
          <a:blip r:embed="rId2" cstate="print"/>
          <a:stretch>
            <a:fillRect/>
          </a:stretch>
        </p:blipFill>
        <p:spPr>
          <a:xfrm>
            <a:off x="2571736" y="2714620"/>
            <a:ext cx="3786214" cy="500066"/>
          </a:xfrm>
          <a:prstGeom prst="rect">
            <a:avLst/>
          </a:prstGeom>
        </p:spPr>
      </p:pic>
      <p:pic>
        <p:nvPicPr>
          <p:cNvPr id="6" name="5 - Εικόνα" descr="ep.png"/>
          <p:cNvPicPr>
            <a:picLocks noChangeAspect="1"/>
          </p:cNvPicPr>
          <p:nvPr/>
        </p:nvPicPr>
        <p:blipFill>
          <a:blip r:embed="rId3" cstate="print"/>
          <a:stretch>
            <a:fillRect/>
          </a:stretch>
        </p:blipFill>
        <p:spPr>
          <a:xfrm>
            <a:off x="2643174" y="3786190"/>
            <a:ext cx="3714776" cy="642942"/>
          </a:xfrm>
          <a:prstGeom prst="rect">
            <a:avLst/>
          </a:prstGeom>
        </p:spPr>
      </p:pic>
      <p:pic>
        <p:nvPicPr>
          <p:cNvPr id="7" name="6 - Εικόνα" descr="ep.png"/>
          <p:cNvPicPr>
            <a:picLocks noChangeAspect="1"/>
          </p:cNvPicPr>
          <p:nvPr/>
        </p:nvPicPr>
        <p:blipFill>
          <a:blip r:embed="rId4" cstate="print"/>
          <a:stretch>
            <a:fillRect/>
          </a:stretch>
        </p:blipFill>
        <p:spPr>
          <a:xfrm>
            <a:off x="2428860" y="5214950"/>
            <a:ext cx="3786214" cy="928694"/>
          </a:xfrm>
          <a:prstGeom prst="rect">
            <a:avLst/>
          </a:prstGeom>
        </p:spPr>
      </p:pic>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428736"/>
            <a:ext cx="8229600" cy="4578555"/>
          </a:xfrm>
        </p:spPr>
        <p:txBody>
          <a:bodyPr>
            <a:normAutofit/>
          </a:bodyPr>
          <a:lstStyle/>
          <a:p>
            <a:pPr algn="just" fontAlgn="base"/>
            <a:r>
              <a:rPr lang="el-GR" sz="1900" dirty="0" smtClean="0"/>
              <a:t>Η ανάλυση νεκρού σημείου, ή ποσότητας ελάχιστου κέρδους, παρέχει στοιχεία για τα ελάχιστα όρια παραγωγής χωρίς ζημίες, ή με επίτευξη ελάχιστου κέρδους. </a:t>
            </a:r>
            <a:endParaRPr lang="en-US" sz="1900" dirty="0" smtClean="0"/>
          </a:p>
          <a:p>
            <a:pPr algn="just" fontAlgn="base"/>
            <a:endParaRPr lang="en-US" sz="1900" dirty="0" smtClean="0"/>
          </a:p>
          <a:p>
            <a:pPr algn="just" fontAlgn="base"/>
            <a:r>
              <a:rPr lang="el-GR" sz="1900" dirty="0" smtClean="0"/>
              <a:t>Πολύ συχνά όμως σε πραγματικές περιστάσεις το μέγεθος της παραγωγής και των πωλήσεων δεν είναι σταθερό, αλλά διακυμαίνεται ανάλογα με την κατάσταση της αγοράς, τη μεγέθυνση ων εισοδημάτων, εποχικούς παράγοντες και άλλους. </a:t>
            </a:r>
            <a:endParaRPr lang="en-US" sz="1900" dirty="0" smtClean="0"/>
          </a:p>
          <a:p>
            <a:pPr algn="just" fontAlgn="base"/>
            <a:endParaRPr lang="en-US" sz="1900" dirty="0" smtClean="0"/>
          </a:p>
          <a:p>
            <a:pPr algn="just" fontAlgn="base"/>
            <a:r>
              <a:rPr lang="el-GR" sz="1900" dirty="0" smtClean="0"/>
              <a:t>Για το λόγο αυτό </a:t>
            </a:r>
            <a:r>
              <a:rPr lang="el-GR" sz="1900" b="1" dirty="0" smtClean="0"/>
              <a:t>χρειάζεται μια μέτρηση της ευαισθησίας του επιπέδου των κερδών στις διακυμάνσεις των πωλήσεων</a:t>
            </a:r>
            <a:r>
              <a:rPr lang="el-GR" sz="1900" dirty="0" smtClean="0"/>
              <a:t>. </a:t>
            </a:r>
          </a:p>
          <a:p>
            <a:pPr algn="just" fontAlgn="base">
              <a:buNone/>
            </a:pPr>
            <a:r>
              <a:rPr lang="el-GR" sz="1900" dirty="0" smtClean="0"/>
              <a:t> </a:t>
            </a:r>
          </a:p>
          <a:p>
            <a:endParaRPr lang="el-GR" dirty="0"/>
          </a:p>
        </p:txBody>
      </p:sp>
      <p:sp>
        <p:nvSpPr>
          <p:cNvPr id="3" name="2 - Τίτλος"/>
          <p:cNvSpPr>
            <a:spLocks noGrp="1"/>
          </p:cNvSpPr>
          <p:nvPr>
            <p:ph type="title"/>
          </p:nvPr>
        </p:nvSpPr>
        <p:spPr/>
        <p:txBody>
          <a:bodyPr>
            <a:normAutofit/>
          </a:bodyPr>
          <a:lstStyle/>
          <a:p>
            <a:pPr algn="just"/>
            <a:r>
              <a:rPr lang="el-GR" sz="2800" dirty="0" smtClean="0"/>
              <a:t>Ανάλυση Νεκρού Σημείου και Λειτουργική Μόχλευση </a:t>
            </a:r>
            <a:endParaRPr lang="el-GR" sz="2800" dirty="0"/>
          </a:p>
        </p:txBody>
      </p:sp>
      <p:sp>
        <p:nvSpPr>
          <p:cNvPr id="4" name="3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242</a:t>
            </a:fld>
            <a:endParaRPr lang="el-GR"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700808"/>
            <a:ext cx="8229600" cy="4306483"/>
          </a:xfrm>
        </p:spPr>
        <p:txBody>
          <a:bodyPr>
            <a:normAutofit/>
          </a:bodyPr>
          <a:lstStyle/>
          <a:p>
            <a:pPr algn="just"/>
            <a:r>
              <a:rPr lang="el-GR" sz="1800" dirty="0" smtClean="0"/>
              <a:t>Η μέτρηση αυτή επιτυγχάνεται με το </a:t>
            </a:r>
            <a:r>
              <a:rPr lang="el-GR" sz="1800" b="1" dirty="0" smtClean="0"/>
              <a:t>δείκτη λειτουργικής μόχλευσης</a:t>
            </a:r>
            <a:r>
              <a:rPr lang="el-GR" sz="1800" dirty="0" smtClean="0"/>
              <a:t>, για λόγους συντομίας ΔΛΜ. Ο ΔΛΜ είναι μία μέτρηση ελαστικότητας των κερδών ως προς την πωλούμενη ποσότητα του προϊόντος:</a:t>
            </a:r>
          </a:p>
          <a:p>
            <a:endParaRPr lang="en-US" dirty="0" smtClean="0"/>
          </a:p>
          <a:p>
            <a:endParaRPr lang="en-US" dirty="0" smtClean="0"/>
          </a:p>
          <a:p>
            <a:endParaRPr lang="en-US" dirty="0" smtClean="0"/>
          </a:p>
          <a:p>
            <a:pPr algn="just" fontAlgn="base"/>
            <a:r>
              <a:rPr lang="el-GR" sz="1800" dirty="0" smtClean="0"/>
              <a:t>όπου:</a:t>
            </a:r>
          </a:p>
          <a:p>
            <a:pPr algn="just" fontAlgn="base">
              <a:buNone/>
            </a:pPr>
            <a:r>
              <a:rPr lang="en-US" sz="1800" dirty="0" smtClean="0"/>
              <a:t>	</a:t>
            </a:r>
            <a:r>
              <a:rPr lang="el-GR" sz="1800" dirty="0" smtClean="0"/>
              <a:t>Κ	: κέρδος</a:t>
            </a:r>
          </a:p>
          <a:p>
            <a:pPr algn="just" fontAlgn="base">
              <a:buNone/>
            </a:pPr>
            <a:r>
              <a:rPr lang="en-US" sz="1800" dirty="0" smtClean="0"/>
              <a:t>	</a:t>
            </a:r>
            <a:r>
              <a:rPr lang="el-GR" sz="1800" dirty="0" smtClean="0"/>
              <a:t>Π	: ποσότητα</a:t>
            </a:r>
          </a:p>
          <a:p>
            <a:pPr algn="just" fontAlgn="base">
              <a:buNone/>
            </a:pPr>
            <a:r>
              <a:rPr lang="en-US" sz="1800" dirty="0" smtClean="0"/>
              <a:t>	</a:t>
            </a:r>
            <a:r>
              <a:rPr lang="en-US" sz="1800" dirty="0" err="1" smtClean="0"/>
              <a:t>dK</a:t>
            </a:r>
            <a:r>
              <a:rPr lang="el-GR" sz="1800" dirty="0" smtClean="0"/>
              <a:t>	: οριακή μεταβολή κέρδους</a:t>
            </a:r>
          </a:p>
          <a:p>
            <a:pPr algn="just" fontAlgn="base">
              <a:buNone/>
            </a:pPr>
            <a:r>
              <a:rPr lang="en-US" sz="1800" dirty="0" smtClean="0"/>
              <a:t>	d</a:t>
            </a:r>
            <a:r>
              <a:rPr lang="el-GR" sz="1800" dirty="0" smtClean="0"/>
              <a:t>Π	: οριακή μεταβολή ποσότητας</a:t>
            </a:r>
          </a:p>
          <a:p>
            <a:pPr>
              <a:buNone/>
            </a:pPr>
            <a:endParaRPr lang="el-GR" dirty="0"/>
          </a:p>
        </p:txBody>
      </p:sp>
      <p:sp>
        <p:nvSpPr>
          <p:cNvPr id="3" name="2 - Τίτλος"/>
          <p:cNvSpPr>
            <a:spLocks noGrp="1"/>
          </p:cNvSpPr>
          <p:nvPr>
            <p:ph type="title"/>
          </p:nvPr>
        </p:nvSpPr>
        <p:spPr/>
        <p:txBody>
          <a:bodyPr>
            <a:normAutofit/>
          </a:bodyPr>
          <a:lstStyle/>
          <a:p>
            <a:pPr algn="just"/>
            <a:r>
              <a:rPr lang="el-GR" sz="2800" dirty="0" smtClean="0"/>
              <a:t>Ανάλυση Νεκρού Σημείου και Λειτουργική Μόχλευση </a:t>
            </a:r>
            <a:endParaRPr lang="el-GR" sz="2800" dirty="0"/>
          </a:p>
        </p:txBody>
      </p:sp>
      <p:sp>
        <p:nvSpPr>
          <p:cNvPr id="4" name="3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243</a:t>
            </a:fld>
            <a:endParaRPr lang="el-GR" dirty="0"/>
          </a:p>
        </p:txBody>
      </p:sp>
      <p:pic>
        <p:nvPicPr>
          <p:cNvPr id="5" name="4 - Εικόνα" descr="ep.png"/>
          <p:cNvPicPr>
            <a:picLocks noChangeAspect="1"/>
          </p:cNvPicPr>
          <p:nvPr/>
        </p:nvPicPr>
        <p:blipFill>
          <a:blip r:embed="rId2" cstate="print"/>
          <a:stretch>
            <a:fillRect/>
          </a:stretch>
        </p:blipFill>
        <p:spPr>
          <a:xfrm>
            <a:off x="2500298" y="2928934"/>
            <a:ext cx="4000528" cy="1214446"/>
          </a:xfrm>
          <a:prstGeom prst="rect">
            <a:avLst/>
          </a:prstGeom>
        </p:spPr>
      </p:pic>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lgn="just"/>
            <a:endParaRPr lang="el-GR" sz="2000" dirty="0" smtClean="0"/>
          </a:p>
          <a:p>
            <a:r>
              <a:rPr lang="el-GR" sz="1800" dirty="0" smtClean="0"/>
              <a:t>Όπως προκύπτει από τα παραπάνω, το κέρδος ορίζεται ως:</a:t>
            </a:r>
            <a:endParaRPr lang="en-US" sz="1800" dirty="0" smtClean="0"/>
          </a:p>
          <a:p>
            <a:endParaRPr lang="en-US" sz="1800" dirty="0" smtClean="0"/>
          </a:p>
          <a:p>
            <a:endParaRPr lang="en-US" sz="1800" dirty="0" smtClean="0"/>
          </a:p>
          <a:p>
            <a:pPr>
              <a:buNone/>
            </a:pPr>
            <a:endParaRPr lang="en-US" sz="1800" dirty="0" smtClean="0"/>
          </a:p>
          <a:p>
            <a:r>
              <a:rPr lang="el-GR" sz="1800" dirty="0" smtClean="0"/>
              <a:t>Το μέγεθος </a:t>
            </a:r>
            <a:r>
              <a:rPr lang="en-US" sz="1800" dirty="0" err="1" smtClean="0"/>
              <a:t>dK</a:t>
            </a:r>
            <a:r>
              <a:rPr lang="el-GR" sz="1800" dirty="0" smtClean="0"/>
              <a:t>/</a:t>
            </a:r>
            <a:r>
              <a:rPr lang="en-US" sz="1800" dirty="0" smtClean="0"/>
              <a:t>d</a:t>
            </a:r>
            <a:r>
              <a:rPr lang="el-GR" sz="1800" dirty="0" smtClean="0"/>
              <a:t>Π είναι η παράγωγος του κέρδους ως προς ποσότητα:</a:t>
            </a:r>
            <a:endParaRPr lang="en-US" sz="1800" dirty="0" smtClean="0"/>
          </a:p>
          <a:p>
            <a:endParaRPr lang="en-US" dirty="0" smtClean="0"/>
          </a:p>
          <a:p>
            <a:endParaRPr lang="en-US" dirty="0" smtClean="0"/>
          </a:p>
          <a:p>
            <a:r>
              <a:rPr lang="el-GR" sz="1800" dirty="0" smtClean="0"/>
              <a:t>Το μέγεθος Κ/Π προκύπτει από την (2.6)</a:t>
            </a:r>
            <a:endParaRPr lang="en-US" sz="1800" dirty="0" smtClean="0"/>
          </a:p>
          <a:p>
            <a:endParaRPr lang="el-GR" sz="1800" dirty="0" smtClean="0"/>
          </a:p>
          <a:p>
            <a:endParaRPr lang="el-GR" dirty="0"/>
          </a:p>
        </p:txBody>
      </p:sp>
      <p:sp>
        <p:nvSpPr>
          <p:cNvPr id="3" name="2 - Τίτλος"/>
          <p:cNvSpPr>
            <a:spLocks noGrp="1"/>
          </p:cNvSpPr>
          <p:nvPr>
            <p:ph type="title"/>
          </p:nvPr>
        </p:nvSpPr>
        <p:spPr/>
        <p:txBody>
          <a:bodyPr>
            <a:normAutofit/>
          </a:bodyPr>
          <a:lstStyle/>
          <a:p>
            <a:pPr algn="just"/>
            <a:r>
              <a:rPr lang="el-GR" sz="2800" dirty="0" smtClean="0"/>
              <a:t>Ανάλυση Νεκρού Σημείου και Λειτουργική Μόχλευση </a:t>
            </a:r>
            <a:endParaRPr lang="el-GR" sz="2800" dirty="0"/>
          </a:p>
        </p:txBody>
      </p:sp>
      <p:sp>
        <p:nvSpPr>
          <p:cNvPr id="5" name="4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244</a:t>
            </a:fld>
            <a:endParaRPr lang="el-GR" dirty="0"/>
          </a:p>
        </p:txBody>
      </p:sp>
      <p:pic>
        <p:nvPicPr>
          <p:cNvPr id="7" name="6 - Εικόνα" descr="ep.png"/>
          <p:cNvPicPr>
            <a:picLocks noChangeAspect="1"/>
          </p:cNvPicPr>
          <p:nvPr/>
        </p:nvPicPr>
        <p:blipFill>
          <a:blip r:embed="rId2" cstate="print"/>
          <a:stretch>
            <a:fillRect/>
          </a:stretch>
        </p:blipFill>
        <p:spPr>
          <a:xfrm>
            <a:off x="2928926" y="2285992"/>
            <a:ext cx="3500462" cy="714380"/>
          </a:xfrm>
          <a:prstGeom prst="rect">
            <a:avLst/>
          </a:prstGeom>
        </p:spPr>
      </p:pic>
      <p:pic>
        <p:nvPicPr>
          <p:cNvPr id="8" name="7 - Εικόνα" descr="ep.png"/>
          <p:cNvPicPr>
            <a:picLocks noChangeAspect="1"/>
          </p:cNvPicPr>
          <p:nvPr/>
        </p:nvPicPr>
        <p:blipFill>
          <a:blip r:embed="rId3" cstate="print"/>
          <a:stretch>
            <a:fillRect/>
          </a:stretch>
        </p:blipFill>
        <p:spPr>
          <a:xfrm>
            <a:off x="2928926" y="3571876"/>
            <a:ext cx="3571900" cy="857256"/>
          </a:xfrm>
          <a:prstGeom prst="rect">
            <a:avLst/>
          </a:prstGeom>
        </p:spPr>
      </p:pic>
      <p:pic>
        <p:nvPicPr>
          <p:cNvPr id="9" name="8 - Εικόνα" descr="ep.png"/>
          <p:cNvPicPr>
            <a:picLocks noChangeAspect="1"/>
          </p:cNvPicPr>
          <p:nvPr/>
        </p:nvPicPr>
        <p:blipFill>
          <a:blip r:embed="rId4" cstate="print"/>
          <a:stretch>
            <a:fillRect/>
          </a:stretch>
        </p:blipFill>
        <p:spPr>
          <a:xfrm>
            <a:off x="2928926" y="5214950"/>
            <a:ext cx="3714776" cy="857256"/>
          </a:xfrm>
          <a:prstGeom prst="rect">
            <a:avLst/>
          </a:prstGeom>
        </p:spPr>
      </p:pic>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lgn="just">
              <a:defRPr/>
            </a:pPr>
            <a:r>
              <a:rPr lang="el-GR" sz="1800" dirty="0" smtClean="0"/>
              <a:t>Διαιρώντας την (2.7) με την (2.8) προκύπτει ο ΔΛΜ:</a:t>
            </a:r>
          </a:p>
          <a:p>
            <a:pPr algn="just">
              <a:defRPr/>
            </a:pPr>
            <a:endParaRPr lang="en-US" sz="1800" dirty="0" smtClean="0"/>
          </a:p>
          <a:p>
            <a:pPr algn="just">
              <a:defRPr/>
            </a:pPr>
            <a:endParaRPr lang="en-US" sz="1800" dirty="0" smtClean="0"/>
          </a:p>
          <a:p>
            <a:pPr algn="just">
              <a:defRPr/>
            </a:pPr>
            <a:endParaRPr lang="en-US" sz="1800" dirty="0" smtClean="0"/>
          </a:p>
          <a:p>
            <a:pPr algn="just">
              <a:defRPr/>
            </a:pPr>
            <a:endParaRPr lang="en-US" sz="1800" dirty="0" smtClean="0"/>
          </a:p>
          <a:p>
            <a:pPr algn="just">
              <a:defRPr/>
            </a:pPr>
            <a:r>
              <a:rPr lang="el-GR" sz="1800" dirty="0" smtClean="0"/>
              <a:t>Ο τύπος (2.9) μπορεί να κατανοηθεί με απλό τρόπο, δεδομένου ότι αριθμητής και ο παρανομαστής διαφέρουν μόνο λόγω της αφαίρεσης του ΣΚ στον παρανομαστή. </a:t>
            </a:r>
            <a:endParaRPr lang="en-US" sz="1800" dirty="0" smtClean="0"/>
          </a:p>
          <a:p>
            <a:pPr algn="just">
              <a:defRPr/>
            </a:pPr>
            <a:r>
              <a:rPr lang="el-GR" sz="1800" dirty="0" smtClean="0"/>
              <a:t>Αν ορισθεί η ποσότητα </a:t>
            </a:r>
            <a:r>
              <a:rPr lang="el-GR" sz="1800" b="1" dirty="0" smtClean="0"/>
              <a:t>(Τ – ΜΜΚ) ως το περιθώριο λειτουργικού κέρδους</a:t>
            </a:r>
            <a:r>
              <a:rPr lang="el-GR" sz="1800" dirty="0" smtClean="0"/>
              <a:t> ανά μονάδα προϊόντος, διαπιστώνεται ότι ο </a:t>
            </a:r>
            <a:r>
              <a:rPr lang="el-GR" sz="1800" b="1" dirty="0" smtClean="0"/>
              <a:t>ΔΛΜ προσδιορίζεται από τα σχετικά μεγέθη λειτουργικού κέρδους και σταθερού κόστους</a:t>
            </a:r>
            <a:r>
              <a:rPr lang="el-GR" sz="1800" dirty="0" smtClean="0"/>
              <a:t>.</a:t>
            </a:r>
            <a:endParaRPr lang="en-US" sz="1800" dirty="0" smtClean="0"/>
          </a:p>
          <a:p>
            <a:pPr algn="just">
              <a:defRPr/>
            </a:pPr>
            <a:r>
              <a:rPr lang="el-GR" sz="1800" dirty="0" smtClean="0"/>
              <a:t> Όσο μεγαλύτερο είναι το λειτουργικό κέρδος σε σχέση με το σταθερό κόστος, τόσο μικρότερος είναι ο ΔΛΜ και αντίστροφα. </a:t>
            </a:r>
          </a:p>
          <a:p>
            <a:pPr algn="just">
              <a:defRPr/>
            </a:pPr>
            <a:endParaRPr lang="el-GR" sz="2800" dirty="0" smtClean="0">
              <a:latin typeface="Calibri" panose="020F0502020204030204" pitchFamily="34" charset="0"/>
            </a:endParaRPr>
          </a:p>
        </p:txBody>
      </p:sp>
      <p:sp>
        <p:nvSpPr>
          <p:cNvPr id="3" name="2 - Τίτλος"/>
          <p:cNvSpPr>
            <a:spLocks noGrp="1"/>
          </p:cNvSpPr>
          <p:nvPr>
            <p:ph type="title"/>
          </p:nvPr>
        </p:nvSpPr>
        <p:spPr/>
        <p:txBody>
          <a:bodyPr>
            <a:normAutofit/>
          </a:bodyPr>
          <a:lstStyle/>
          <a:p>
            <a:pPr algn="just"/>
            <a:r>
              <a:rPr lang="el-GR" sz="2800" dirty="0" smtClean="0"/>
              <a:t>Ανάλυση Νεκρού Σημείου και Λειτουργική Μόχλευση </a:t>
            </a:r>
            <a:endParaRPr lang="el-GR" sz="2800" dirty="0"/>
          </a:p>
        </p:txBody>
      </p:sp>
      <p:sp>
        <p:nvSpPr>
          <p:cNvPr id="4" name="3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245</a:t>
            </a:fld>
            <a:endParaRPr lang="el-GR"/>
          </a:p>
        </p:txBody>
      </p:sp>
      <p:pic>
        <p:nvPicPr>
          <p:cNvPr id="6" name="5 - Εικόνα" descr="ep.png"/>
          <p:cNvPicPr>
            <a:picLocks noChangeAspect="1"/>
          </p:cNvPicPr>
          <p:nvPr/>
        </p:nvPicPr>
        <p:blipFill>
          <a:blip r:embed="rId2" cstate="print"/>
          <a:stretch>
            <a:fillRect/>
          </a:stretch>
        </p:blipFill>
        <p:spPr>
          <a:xfrm>
            <a:off x="2571736" y="2000240"/>
            <a:ext cx="3786213" cy="928694"/>
          </a:xfrm>
          <a:prstGeom prst="rect">
            <a:avLst/>
          </a:prstGeom>
        </p:spPr>
      </p:pic>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142984"/>
            <a:ext cx="8229600" cy="5214974"/>
          </a:xfrm>
        </p:spPr>
        <p:txBody>
          <a:bodyPr>
            <a:normAutofit fontScale="47500" lnSpcReduction="20000"/>
          </a:bodyPr>
          <a:lstStyle/>
          <a:p>
            <a:pPr algn="just"/>
            <a:r>
              <a:rPr lang="el-GR" sz="3800" b="1" dirty="0" smtClean="0"/>
              <a:t>Όταν</a:t>
            </a:r>
            <a:r>
              <a:rPr lang="el-GR" sz="3800" dirty="0" smtClean="0"/>
              <a:t>, δηλαδή, </a:t>
            </a:r>
            <a:r>
              <a:rPr lang="el-GR" sz="3800" b="1" dirty="0" smtClean="0"/>
              <a:t>η επιχείρηση έχει μικρό σταθερό κόστος, η ευαισθησία των κερδών στη διακύμανση των πωλήσεων θα εμφανισθεί μειωμένη</a:t>
            </a:r>
            <a:r>
              <a:rPr lang="el-GR" sz="3800" dirty="0" smtClean="0"/>
              <a:t>. </a:t>
            </a:r>
            <a:endParaRPr lang="en-US" sz="3800" dirty="0" smtClean="0"/>
          </a:p>
          <a:p>
            <a:pPr algn="just"/>
            <a:r>
              <a:rPr lang="el-GR" sz="3800" dirty="0" smtClean="0"/>
              <a:t>Εδώ λοιπόν εισέρχεται </a:t>
            </a:r>
            <a:r>
              <a:rPr lang="el-GR" sz="3800" b="1" dirty="0" smtClean="0"/>
              <a:t>το μείζον θέμα της επιλογής του βαθμού εντάσεως κεφαλαίου (ΣΚ) της επιχείρησης</a:t>
            </a:r>
            <a:r>
              <a:rPr lang="el-GR" sz="3800" dirty="0" smtClean="0"/>
              <a:t>. </a:t>
            </a:r>
            <a:endParaRPr lang="en-US" sz="3800" dirty="0" smtClean="0"/>
          </a:p>
          <a:p>
            <a:pPr algn="just"/>
            <a:r>
              <a:rPr lang="el-GR" sz="3800" dirty="0" smtClean="0"/>
              <a:t>Όσο μεγαλύτερο είναι το σταθερό κόστος της επιχείρησης, τόσο υψηλότερος θα είναι ο ΔΛΜ, δηλαδή, η κερδοφορία της επιχείρησης σε κάθε μεταβολές (αύξηση) των πωλήσεών της. </a:t>
            </a:r>
            <a:endParaRPr lang="en-US" sz="3800" dirty="0" smtClean="0"/>
          </a:p>
          <a:p>
            <a:pPr algn="just"/>
            <a:r>
              <a:rPr lang="el-GR" sz="3800" dirty="0" smtClean="0"/>
              <a:t>Αυτό όμως δεν σημαίνει ότι η επιχείρηση θα πρέπει πάντοτε να αυξάνει το σταθερό της κόστος, στο συνολικό της κόστος. </a:t>
            </a:r>
            <a:endParaRPr lang="en-US" sz="3800" dirty="0" smtClean="0"/>
          </a:p>
          <a:p>
            <a:pPr algn="just"/>
            <a:r>
              <a:rPr lang="el-GR" sz="3800" b="1" dirty="0" smtClean="0"/>
              <a:t>Η απόφαση αυτή είναι κρίσιμη</a:t>
            </a:r>
            <a:r>
              <a:rPr lang="el-GR" sz="3800" dirty="0" smtClean="0"/>
              <a:t> και απαιτεί προσοχή από τη διοίκηση της εταιρείας, καθώς σε μία ενδεχόμενη μείωση των πωλήσεων η εταιρεία θα έλθει αντιμέτωπη με υψηλές ζημίες. </a:t>
            </a:r>
            <a:endParaRPr lang="en-US" sz="3800" dirty="0" smtClean="0"/>
          </a:p>
          <a:p>
            <a:pPr algn="just"/>
            <a:r>
              <a:rPr lang="el-GR" sz="3800" b="1" dirty="0" smtClean="0"/>
              <a:t>Τέτοιες αποφάσεις συνδέονται πάντοτε με σταθερότητα των πωλήσεων των επιχειρήσεων</a:t>
            </a:r>
            <a:r>
              <a:rPr lang="el-GR" sz="3800" dirty="0" smtClean="0"/>
              <a:t>, διαχρονικά. </a:t>
            </a:r>
            <a:endParaRPr lang="en-US" sz="3800" dirty="0" smtClean="0"/>
          </a:p>
          <a:p>
            <a:pPr algn="just"/>
            <a:r>
              <a:rPr lang="el-GR" sz="3800" dirty="0" smtClean="0"/>
              <a:t>Όσο πιο σταθερές είναι οι πωλήσεις τόσο πιο εντάσεως κεφαλαίου θα αξίζει να είναι η επιχείρηση.</a:t>
            </a:r>
            <a:endParaRPr lang="en-US" sz="3800" dirty="0" smtClean="0"/>
          </a:p>
          <a:p>
            <a:pPr algn="just"/>
            <a:r>
              <a:rPr lang="el-GR" sz="3800" dirty="0" smtClean="0"/>
              <a:t> Διαφορετικά, η επιχείρηση διατρέχει τον κίνδυνο σε μια πτώση των πωλήσεων να αντιμετωπίσει υψηλό κόστος λειτουργίας, με διαγραφόμενο τον κίνδυνο αδυναμίας συνέχισης των εργασιών της.</a:t>
            </a:r>
          </a:p>
          <a:p>
            <a:pPr>
              <a:buNone/>
            </a:pPr>
            <a:endParaRPr lang="en-US" dirty="0" smtClean="0"/>
          </a:p>
        </p:txBody>
      </p:sp>
      <p:sp>
        <p:nvSpPr>
          <p:cNvPr id="3" name="2 - Τίτλος"/>
          <p:cNvSpPr>
            <a:spLocks noGrp="1"/>
          </p:cNvSpPr>
          <p:nvPr>
            <p:ph type="title"/>
          </p:nvPr>
        </p:nvSpPr>
        <p:spPr>
          <a:xfrm>
            <a:off x="457200" y="274638"/>
            <a:ext cx="8229600" cy="939784"/>
          </a:xfrm>
        </p:spPr>
        <p:txBody>
          <a:bodyPr>
            <a:normAutofit fontScale="90000"/>
          </a:bodyPr>
          <a:lstStyle/>
          <a:p>
            <a:r>
              <a:rPr lang="el-GR" sz="2800" dirty="0" smtClean="0"/>
              <a:t>Ανάλυση Νεκρού Σημείου και Λειτουργική Μόχλευση </a:t>
            </a:r>
            <a:endParaRPr lang="el-GR" sz="2800" dirty="0"/>
          </a:p>
        </p:txBody>
      </p:sp>
      <p:sp>
        <p:nvSpPr>
          <p:cNvPr id="5" name="4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246</a:t>
            </a:fld>
            <a:endParaRPr lang="el-GR" dirty="0"/>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lgn="just"/>
            <a:r>
              <a:rPr lang="el-GR" sz="1800" dirty="0" smtClean="0"/>
              <a:t>Ας εξετασθεί τώρα ένα παράδειγμα. Δύο επιχειρήσεις, η Α και η Β, παράγουν ακριβώς το ίδιο προϊόν αλλά με διαφορετική τεχνολογία. Η τιμή πώλησης της μονάδας προϊόντος είναι 20 ευρώ. Η επιχείρηση Α χρησιμοποιεί απλό εξοπλισμό αλλά μεγάλη ποσότητα εργασίας. Η επιχείρηση Β χρησιμοποιεί σύνθετο εξοπλισμό υψηλού αυτοματισμού και αντίστοιχα πολύ μικρή ποσότητα εργασίας. Η διαμόρφωση του κόστους εμφανίζεται στον Πίνακα 2.2.</a:t>
            </a:r>
          </a:p>
          <a:p>
            <a:endParaRPr lang="el-GR" dirty="0"/>
          </a:p>
        </p:txBody>
      </p:sp>
      <p:sp>
        <p:nvSpPr>
          <p:cNvPr id="3" name="2 - Τίτλος"/>
          <p:cNvSpPr>
            <a:spLocks noGrp="1"/>
          </p:cNvSpPr>
          <p:nvPr>
            <p:ph type="title"/>
          </p:nvPr>
        </p:nvSpPr>
        <p:spPr>
          <a:xfrm>
            <a:off x="428596" y="260648"/>
            <a:ext cx="8286808" cy="1143000"/>
          </a:xfrm>
        </p:spPr>
        <p:txBody>
          <a:bodyPr>
            <a:normAutofit/>
          </a:bodyPr>
          <a:lstStyle/>
          <a:p>
            <a:pPr algn="just"/>
            <a:r>
              <a:rPr lang="el-GR" sz="2800" dirty="0" smtClean="0"/>
              <a:t>Ανάλυση Νεκρού Σημείου και Λειτουργική Μόχλευση </a:t>
            </a:r>
            <a:endParaRPr lang="el-GR" sz="2800" dirty="0"/>
          </a:p>
        </p:txBody>
      </p:sp>
      <p:sp>
        <p:nvSpPr>
          <p:cNvPr id="4" name="3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247</a:t>
            </a:fld>
            <a:endParaRPr lang="el-GR" dirty="0"/>
          </a:p>
        </p:txBody>
      </p:sp>
      <p:pic>
        <p:nvPicPr>
          <p:cNvPr id="6" name="5 - Εικόνα" descr="ΕΠ.png"/>
          <p:cNvPicPr>
            <a:picLocks noChangeAspect="1"/>
          </p:cNvPicPr>
          <p:nvPr/>
        </p:nvPicPr>
        <p:blipFill>
          <a:blip r:embed="rId2" cstate="print"/>
          <a:stretch>
            <a:fillRect/>
          </a:stretch>
        </p:blipFill>
        <p:spPr>
          <a:xfrm>
            <a:off x="2411760" y="4005064"/>
            <a:ext cx="4752528" cy="1440160"/>
          </a:xfrm>
          <a:prstGeom prst="rect">
            <a:avLst/>
          </a:prstGeom>
        </p:spPr>
      </p:pic>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1124745"/>
            <a:ext cx="9144000" cy="4032448"/>
          </a:xfrm>
        </p:spPr>
        <p:txBody>
          <a:bodyPr>
            <a:normAutofit/>
          </a:bodyPr>
          <a:lstStyle/>
          <a:p>
            <a:pPr algn="just"/>
            <a:endParaRPr lang="el-GR" altLang="el-GR" sz="1500" dirty="0" smtClean="0"/>
          </a:p>
          <a:p>
            <a:endParaRPr lang="el-GR" dirty="0"/>
          </a:p>
        </p:txBody>
      </p:sp>
      <p:sp>
        <p:nvSpPr>
          <p:cNvPr id="3" name="2 - Τίτλος"/>
          <p:cNvSpPr>
            <a:spLocks noGrp="1"/>
          </p:cNvSpPr>
          <p:nvPr>
            <p:ph type="title"/>
          </p:nvPr>
        </p:nvSpPr>
        <p:spPr/>
        <p:txBody>
          <a:bodyPr>
            <a:normAutofit/>
          </a:bodyPr>
          <a:lstStyle/>
          <a:p>
            <a:r>
              <a:rPr lang="el-GR" sz="2800" dirty="0" smtClean="0"/>
              <a:t>Ανάλυση Νεκρού Σημείου και Λειτουργική Μόχλευση </a:t>
            </a:r>
            <a:endParaRPr lang="el-GR" sz="2800" dirty="0"/>
          </a:p>
        </p:txBody>
      </p:sp>
      <p:sp>
        <p:nvSpPr>
          <p:cNvPr id="6" name="5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248</a:t>
            </a:fld>
            <a:endParaRPr lang="el-GR" dirty="0"/>
          </a:p>
        </p:txBody>
      </p:sp>
      <p:pic>
        <p:nvPicPr>
          <p:cNvPr id="8" name="7 - Εικόνα" descr="ΕΠ.png"/>
          <p:cNvPicPr>
            <a:picLocks noChangeAspect="1"/>
          </p:cNvPicPr>
          <p:nvPr/>
        </p:nvPicPr>
        <p:blipFill>
          <a:blip r:embed="rId2" cstate="print"/>
          <a:stretch>
            <a:fillRect/>
          </a:stretch>
        </p:blipFill>
        <p:spPr>
          <a:xfrm>
            <a:off x="899592" y="1844824"/>
            <a:ext cx="7344815" cy="3456384"/>
          </a:xfrm>
          <a:prstGeom prst="rect">
            <a:avLst/>
          </a:prstGeom>
        </p:spPr>
      </p:pic>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481328"/>
            <a:ext cx="8229600" cy="4827992"/>
          </a:xfrm>
        </p:spPr>
        <p:txBody>
          <a:bodyPr>
            <a:normAutofit/>
          </a:bodyPr>
          <a:lstStyle/>
          <a:p>
            <a:pPr algn="just" fontAlgn="base"/>
            <a:r>
              <a:rPr lang="el-GR" sz="1800" dirty="0" smtClean="0"/>
              <a:t>Από τα μεγέθη του Πίνακα 2.2 διαπιστώνεται ότι: </a:t>
            </a:r>
            <a:endParaRPr lang="en-US" sz="1800" dirty="0" smtClean="0"/>
          </a:p>
          <a:p>
            <a:pPr algn="just" fontAlgn="base"/>
            <a:endParaRPr lang="en-US" sz="1800" dirty="0" smtClean="0"/>
          </a:p>
          <a:p>
            <a:pPr algn="just" fontAlgn="base"/>
            <a:r>
              <a:rPr lang="el-GR" sz="1800" dirty="0" smtClean="0"/>
              <a:t>Πρώτον, η επιχείρηση Α έχει χαμηλότερο νεκρό σημείο από τη Β (40.000 και 60.000 μονάδες, αντίστοιχα). Επομένως, με την αύξηση της παραγωγής επιτυγχάνει κέρδη νωρίτερα από ότι η επιχείρηση Β. </a:t>
            </a:r>
            <a:endParaRPr lang="en-US" sz="1800" dirty="0" smtClean="0"/>
          </a:p>
          <a:p>
            <a:pPr algn="just" fontAlgn="base"/>
            <a:endParaRPr lang="en-US" sz="1800" dirty="0" smtClean="0"/>
          </a:p>
          <a:p>
            <a:pPr algn="just" fontAlgn="base"/>
            <a:r>
              <a:rPr lang="el-GR" sz="1800" dirty="0" smtClean="0"/>
              <a:t>Δεύτερον, με την αύξηση της παραγωγής πέραν του νεκρού σημείου, η επιχείρηση Β επιτυγχάνει ταχύτερη αύξηση κερδών από ότι η Α. </a:t>
            </a:r>
            <a:endParaRPr lang="en-US" sz="1800" dirty="0" smtClean="0"/>
          </a:p>
          <a:p>
            <a:pPr algn="just" fontAlgn="base"/>
            <a:endParaRPr lang="en-US" sz="1800" dirty="0" smtClean="0"/>
          </a:p>
          <a:p>
            <a:pPr algn="just" fontAlgn="base"/>
            <a:r>
              <a:rPr lang="el-GR" sz="1800" dirty="0" smtClean="0"/>
              <a:t>Τρίτον, το κέρδος της Β εμφανίζει μεγαλύτερη ευαισθησία σε διακυμάνσεις της παραγωγής. Αυτό εξάγεται και από τον υπολογισμό του ΔΛΜ για τις δύο επιχειρήσεις σε διάφορα επίπεδα παραγωγής. </a:t>
            </a:r>
            <a:endParaRPr lang="en-US" sz="1800" dirty="0" smtClean="0"/>
          </a:p>
          <a:p>
            <a:pPr algn="just" fontAlgn="base"/>
            <a:endParaRPr lang="en-US" sz="2100" dirty="0" smtClean="0"/>
          </a:p>
          <a:p>
            <a:pPr>
              <a:buNone/>
            </a:pPr>
            <a:endParaRPr lang="el-GR" dirty="0"/>
          </a:p>
        </p:txBody>
      </p:sp>
      <p:sp>
        <p:nvSpPr>
          <p:cNvPr id="3" name="2 - Τίτλος"/>
          <p:cNvSpPr>
            <a:spLocks noGrp="1"/>
          </p:cNvSpPr>
          <p:nvPr>
            <p:ph type="title"/>
          </p:nvPr>
        </p:nvSpPr>
        <p:spPr/>
        <p:txBody>
          <a:bodyPr>
            <a:normAutofit/>
          </a:bodyPr>
          <a:lstStyle/>
          <a:p>
            <a:pPr algn="just"/>
            <a:r>
              <a:rPr lang="el-GR" sz="2800" dirty="0" smtClean="0"/>
              <a:t>Ανάλυση Νεκρού Σημείου και Λειτουργική Μόχλευση </a:t>
            </a:r>
            <a:endParaRPr lang="el-GR" sz="2800" dirty="0"/>
          </a:p>
        </p:txBody>
      </p:sp>
      <p:sp>
        <p:nvSpPr>
          <p:cNvPr id="4" name="3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249</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340768"/>
            <a:ext cx="8286808" cy="5188032"/>
          </a:xfrm>
        </p:spPr>
        <p:txBody>
          <a:bodyPr>
            <a:normAutofit/>
          </a:bodyPr>
          <a:lstStyle/>
          <a:p>
            <a:pPr algn="just"/>
            <a:r>
              <a:rPr lang="el-GR" sz="1800" dirty="0" smtClean="0"/>
              <a:t>Διερευνώνται οι παράγοντες που επηρεάζουν την κατανάλωση, τις επενδύσεις, τις κρατικές δαπάνες και τις εξωτερικές συναλλαγές.</a:t>
            </a:r>
            <a:endParaRPr lang="en-US" sz="1800" dirty="0" smtClean="0"/>
          </a:p>
          <a:p>
            <a:pPr algn="just">
              <a:buNone/>
            </a:pPr>
            <a:endParaRPr lang="el-GR" sz="1800" dirty="0" smtClean="0"/>
          </a:p>
          <a:p>
            <a:pPr algn="just"/>
            <a:r>
              <a:rPr lang="el-GR" sz="1800" dirty="0" smtClean="0"/>
              <a:t> Εξετάζεται η πορεία του πληθωρισμού, της απασχόλησης που με τη σειρά τους επιδρούν στη διαμόρφωση της νομισματικής πολιτικής (επιτόκια, προσφορά χρήματος) και της δημοσιονομικής πολιτικής (έσοδα από φόρους, κρατικές δαπάνες).</a:t>
            </a:r>
            <a:endParaRPr lang="en-US" sz="1800" dirty="0" smtClean="0"/>
          </a:p>
          <a:p>
            <a:pPr algn="just">
              <a:buNone/>
            </a:pPr>
            <a:r>
              <a:rPr lang="el-GR" sz="1800" dirty="0" smtClean="0"/>
              <a:t> </a:t>
            </a:r>
          </a:p>
          <a:p>
            <a:pPr algn="just"/>
            <a:r>
              <a:rPr lang="el-GR" sz="1800" dirty="0" smtClean="0"/>
              <a:t>Η μικροοικονομική ανάλυση εξετάζει τη συμπεριφορά του καταναλωτή, το κόστος παραγωγής της επιχείρησης, τη ζήτηση προϊόντων, την ισορροπία μεταξύ προσφοράς και ζήτησης, τον μηχανισμό διαμόρφωσης των τιμών για την επιχείρηση, ανάλογα με τη δομή αγοράς, και τη λήψη των επενδυτικών και χρηματοδοτικών αποφάσεων από την επιχείρηση.</a:t>
            </a:r>
          </a:p>
        </p:txBody>
      </p:sp>
      <p:sp>
        <p:nvSpPr>
          <p:cNvPr id="3" name="2 - Τίτλος"/>
          <p:cNvSpPr>
            <a:spLocks noGrp="1"/>
          </p:cNvSpPr>
          <p:nvPr>
            <p:ph type="title"/>
          </p:nvPr>
        </p:nvSpPr>
        <p:spPr>
          <a:xfrm>
            <a:off x="357158" y="274638"/>
            <a:ext cx="8429684" cy="1143000"/>
          </a:xfrm>
        </p:spPr>
        <p:txBody>
          <a:bodyPr>
            <a:normAutofit/>
          </a:bodyPr>
          <a:lstStyle/>
          <a:p>
            <a:pPr algn="just"/>
            <a:r>
              <a:rPr lang="el-GR" sz="2800" dirty="0" smtClean="0"/>
              <a:t>Οικονομική ανάλυση </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25</a:t>
            </a:fld>
            <a:endParaRPr lang="el-G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196752"/>
            <a:ext cx="8229600" cy="4946892"/>
          </a:xfrm>
        </p:spPr>
        <p:txBody>
          <a:bodyPr>
            <a:noAutofit/>
          </a:bodyPr>
          <a:lstStyle/>
          <a:p>
            <a:pPr fontAlgn="base"/>
            <a:r>
              <a:rPr lang="en-GB" sz="1800" dirty="0" err="1" smtClean="0"/>
              <a:t>Για</a:t>
            </a:r>
            <a:r>
              <a:rPr lang="en-GB" sz="1800" dirty="0" smtClean="0"/>
              <a:t> </a:t>
            </a:r>
            <a:r>
              <a:rPr lang="en-GB" sz="1800" dirty="0" err="1" smtClean="0"/>
              <a:t>παράδειγμα</a:t>
            </a:r>
            <a:r>
              <a:rPr lang="en-GB" sz="1800" dirty="0" smtClean="0"/>
              <a:t>:</a:t>
            </a:r>
            <a:r>
              <a:rPr lang="el-GR" sz="1800" dirty="0" smtClean="0"/>
              <a:t> </a:t>
            </a:r>
          </a:p>
          <a:p>
            <a:pPr fontAlgn="base"/>
            <a:r>
              <a:rPr lang="en-GB" sz="1800" dirty="0" err="1" smtClean="0"/>
              <a:t>Επίπεδο</a:t>
            </a:r>
            <a:r>
              <a:rPr lang="en-GB" sz="1800" dirty="0" smtClean="0"/>
              <a:t> </a:t>
            </a:r>
            <a:r>
              <a:rPr lang="en-GB" sz="1800" dirty="0" err="1" smtClean="0"/>
              <a:t>παραγωγής</a:t>
            </a:r>
            <a:r>
              <a:rPr lang="en-GB" sz="1800" dirty="0" smtClean="0"/>
              <a:t> 80.000 </a:t>
            </a:r>
            <a:r>
              <a:rPr lang="en-GB" sz="1800" dirty="0" err="1" smtClean="0"/>
              <a:t>μονάδες</a:t>
            </a:r>
            <a:r>
              <a:rPr lang="en-GB" sz="1800" dirty="0" smtClean="0"/>
              <a:t>:</a:t>
            </a:r>
          </a:p>
          <a:p>
            <a:pPr fontAlgn="base"/>
            <a:endParaRPr lang="en-GB" sz="1800" dirty="0" smtClean="0"/>
          </a:p>
          <a:p>
            <a:pPr fontAlgn="base"/>
            <a:endParaRPr lang="en-GB" sz="1800" dirty="0" smtClean="0"/>
          </a:p>
          <a:p>
            <a:pPr fontAlgn="base"/>
            <a:endParaRPr lang="en-GB" sz="1800" dirty="0" smtClean="0"/>
          </a:p>
          <a:p>
            <a:pPr fontAlgn="base"/>
            <a:endParaRPr lang="en-GB" sz="1800" dirty="0" smtClean="0"/>
          </a:p>
          <a:p>
            <a:pPr fontAlgn="base">
              <a:buNone/>
            </a:pPr>
            <a:endParaRPr lang="en-GB" sz="1800" dirty="0" smtClean="0"/>
          </a:p>
          <a:p>
            <a:pPr fontAlgn="base">
              <a:buNone/>
            </a:pPr>
            <a:endParaRPr lang="en-GB" sz="1800" dirty="0" smtClean="0"/>
          </a:p>
          <a:p>
            <a:pPr fontAlgn="base"/>
            <a:r>
              <a:rPr lang="en-GB" sz="1800" dirty="0" err="1" smtClean="0"/>
              <a:t>Επίπεδο</a:t>
            </a:r>
            <a:r>
              <a:rPr lang="en-GB" sz="1800" dirty="0" smtClean="0"/>
              <a:t> </a:t>
            </a:r>
            <a:r>
              <a:rPr lang="en-GB" sz="1800" dirty="0" err="1" smtClean="0"/>
              <a:t>παραγωγής</a:t>
            </a:r>
            <a:r>
              <a:rPr lang="en-GB" sz="1800" dirty="0" smtClean="0"/>
              <a:t> 120.000 </a:t>
            </a:r>
            <a:r>
              <a:rPr lang="en-GB" sz="1800" dirty="0" err="1" smtClean="0"/>
              <a:t>μονάδες</a:t>
            </a:r>
            <a:r>
              <a:rPr lang="en-GB" sz="1800" dirty="0" smtClean="0"/>
              <a:t>:</a:t>
            </a:r>
            <a:endParaRPr lang="el-GR" sz="1800" dirty="0" smtClean="0"/>
          </a:p>
          <a:p>
            <a:pPr fontAlgn="base"/>
            <a:endParaRPr lang="el-GR" sz="1800" dirty="0" smtClean="0"/>
          </a:p>
          <a:p>
            <a:pPr marL="731520" lvl="2" indent="-182880" algn="just">
              <a:buFont typeface="Arial" pitchFamily="34" charset="0"/>
              <a:buChar char="•"/>
              <a:defRPr/>
            </a:pPr>
            <a:endParaRPr lang="en-US" sz="1800" dirty="0" smtClean="0"/>
          </a:p>
          <a:p>
            <a:pPr marL="731520" lvl="2" indent="-182880" algn="just">
              <a:buFont typeface="Arial" pitchFamily="34" charset="0"/>
              <a:buChar char="•"/>
              <a:defRPr/>
            </a:pPr>
            <a:endParaRPr lang="en-US" sz="1800" dirty="0" smtClean="0"/>
          </a:p>
          <a:p>
            <a:pPr marL="731520" lvl="2" indent="-182880" algn="just">
              <a:buFont typeface="Arial" pitchFamily="34" charset="0"/>
              <a:buChar char="•"/>
              <a:defRPr/>
            </a:pPr>
            <a:endParaRPr lang="en-US" sz="1800" dirty="0" smtClean="0"/>
          </a:p>
          <a:p>
            <a:pPr marL="731520" lvl="2" indent="-182880" algn="just">
              <a:buFont typeface="Arial" pitchFamily="34" charset="0"/>
              <a:buChar char="•"/>
              <a:defRPr/>
            </a:pPr>
            <a:endParaRPr lang="en-US" sz="1800" dirty="0" smtClean="0"/>
          </a:p>
          <a:p>
            <a:pPr marL="731520" lvl="2" indent="-182880" algn="just">
              <a:buNone/>
              <a:defRPr/>
            </a:pPr>
            <a:r>
              <a:rPr lang="el-GR" sz="1800" dirty="0" smtClean="0"/>
              <a:t>Ο ΔΛΜ είναι πάντοτε μεγαλύτερος για την επιχείρηση Β.</a:t>
            </a:r>
          </a:p>
          <a:p>
            <a:pPr marL="731520" lvl="2" indent="-182880" algn="just">
              <a:buFont typeface="Arial" pitchFamily="34" charset="0"/>
              <a:buChar char="•"/>
              <a:defRPr/>
            </a:pPr>
            <a:endParaRPr lang="en-US" sz="1800" dirty="0" smtClean="0">
              <a:latin typeface="Calibri" panose="020F0502020204030204" pitchFamily="34" charset="0"/>
            </a:endParaRPr>
          </a:p>
        </p:txBody>
      </p:sp>
      <p:sp>
        <p:nvSpPr>
          <p:cNvPr id="3" name="2 - Τίτλος"/>
          <p:cNvSpPr>
            <a:spLocks noGrp="1"/>
          </p:cNvSpPr>
          <p:nvPr>
            <p:ph type="title"/>
          </p:nvPr>
        </p:nvSpPr>
        <p:spPr/>
        <p:txBody>
          <a:bodyPr>
            <a:normAutofit/>
          </a:bodyPr>
          <a:lstStyle/>
          <a:p>
            <a:pPr algn="just"/>
            <a:r>
              <a:rPr lang="el-GR" sz="2800" dirty="0" smtClean="0"/>
              <a:t>Ανάλυση Νεκρού Σημείου και Λειτουργική Μόχλευση </a:t>
            </a:r>
            <a:endParaRPr lang="el-GR" sz="2800" dirty="0"/>
          </a:p>
        </p:txBody>
      </p:sp>
      <p:sp>
        <p:nvSpPr>
          <p:cNvPr id="5" name="4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250</a:t>
            </a:fld>
            <a:endParaRPr lang="el-GR" dirty="0"/>
          </a:p>
        </p:txBody>
      </p:sp>
      <p:pic>
        <p:nvPicPr>
          <p:cNvPr id="6" name="5 - Εικόνα" descr="ep.png"/>
          <p:cNvPicPr>
            <a:picLocks noChangeAspect="1"/>
          </p:cNvPicPr>
          <p:nvPr/>
        </p:nvPicPr>
        <p:blipFill>
          <a:blip r:embed="rId2" cstate="print"/>
          <a:stretch>
            <a:fillRect/>
          </a:stretch>
        </p:blipFill>
        <p:spPr>
          <a:xfrm>
            <a:off x="2071670" y="2143116"/>
            <a:ext cx="4262710" cy="928694"/>
          </a:xfrm>
          <a:prstGeom prst="rect">
            <a:avLst/>
          </a:prstGeom>
        </p:spPr>
      </p:pic>
      <p:pic>
        <p:nvPicPr>
          <p:cNvPr id="7" name="6 - Εικόνα" descr="ep.png"/>
          <p:cNvPicPr>
            <a:picLocks noChangeAspect="1"/>
          </p:cNvPicPr>
          <p:nvPr/>
        </p:nvPicPr>
        <p:blipFill>
          <a:blip r:embed="rId3" cstate="print"/>
          <a:stretch>
            <a:fillRect/>
          </a:stretch>
        </p:blipFill>
        <p:spPr>
          <a:xfrm>
            <a:off x="2071670" y="3071810"/>
            <a:ext cx="4214842" cy="714380"/>
          </a:xfrm>
          <a:prstGeom prst="rect">
            <a:avLst/>
          </a:prstGeom>
        </p:spPr>
      </p:pic>
      <p:pic>
        <p:nvPicPr>
          <p:cNvPr id="8" name="7 - Εικόνα" descr="ep.png"/>
          <p:cNvPicPr>
            <a:picLocks noChangeAspect="1"/>
          </p:cNvPicPr>
          <p:nvPr/>
        </p:nvPicPr>
        <p:blipFill>
          <a:blip r:embed="rId4" cstate="print"/>
          <a:stretch>
            <a:fillRect/>
          </a:stretch>
        </p:blipFill>
        <p:spPr>
          <a:xfrm>
            <a:off x="1979712" y="4221088"/>
            <a:ext cx="4357718" cy="785818"/>
          </a:xfrm>
          <a:prstGeom prst="rect">
            <a:avLst/>
          </a:prstGeom>
        </p:spPr>
      </p:pic>
      <p:pic>
        <p:nvPicPr>
          <p:cNvPr id="9" name="8 - Εικόνα" descr="ep.png"/>
          <p:cNvPicPr>
            <a:picLocks noChangeAspect="1"/>
          </p:cNvPicPr>
          <p:nvPr/>
        </p:nvPicPr>
        <p:blipFill>
          <a:blip r:embed="rId5" cstate="print"/>
          <a:stretch>
            <a:fillRect/>
          </a:stretch>
        </p:blipFill>
        <p:spPr>
          <a:xfrm>
            <a:off x="1979712" y="5085184"/>
            <a:ext cx="4500594" cy="714380"/>
          </a:xfrm>
          <a:prstGeom prst="rect">
            <a:avLst/>
          </a:prstGeom>
        </p:spPr>
      </p:pic>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51520" y="980728"/>
            <a:ext cx="8640960" cy="5328592"/>
          </a:xfrm>
        </p:spPr>
        <p:txBody>
          <a:bodyPr>
            <a:noAutofit/>
          </a:bodyPr>
          <a:lstStyle/>
          <a:p>
            <a:pPr algn="just" fontAlgn="base"/>
            <a:r>
              <a:rPr lang="el-GR" sz="1800" b="1" dirty="0" smtClean="0"/>
              <a:t>Η χρήση του ΔΛΜ και της ανάλυσης νεκρού σημείου</a:t>
            </a:r>
            <a:r>
              <a:rPr lang="el-GR" sz="1800" dirty="0" smtClean="0"/>
              <a:t> είναι ασφαλώς χρήσιμη και κατατοπιστική για την επιχειρηματική διαχείριση. </a:t>
            </a:r>
            <a:r>
              <a:rPr lang="el-GR" sz="1800" b="1" dirty="0" smtClean="0"/>
              <a:t>Έχει</a:t>
            </a:r>
            <a:r>
              <a:rPr lang="el-GR" sz="1800" dirty="0" smtClean="0"/>
              <a:t> όμως </a:t>
            </a:r>
            <a:r>
              <a:rPr lang="el-GR" sz="1800" b="1" dirty="0" smtClean="0"/>
              <a:t>δύο περιορισμούς</a:t>
            </a:r>
            <a:r>
              <a:rPr lang="el-GR" sz="1800" dirty="0" smtClean="0"/>
              <a:t>, τους οποίους πρέπει να έχει υπόψη του ο αναλυτής. </a:t>
            </a:r>
            <a:endParaRPr lang="en-US" sz="1800" dirty="0" smtClean="0"/>
          </a:p>
          <a:p>
            <a:pPr algn="just" fontAlgn="base"/>
            <a:endParaRPr lang="en-US" sz="1800" dirty="0" smtClean="0"/>
          </a:p>
          <a:p>
            <a:pPr algn="just" fontAlgn="base"/>
            <a:r>
              <a:rPr lang="el-GR" sz="1800" b="1" dirty="0" smtClean="0"/>
              <a:t>Πρώτον</a:t>
            </a:r>
            <a:r>
              <a:rPr lang="el-GR" sz="1800" dirty="0" smtClean="0"/>
              <a:t>, υποθέτει ότι η τιμή πώλησης είναι σταθερή και ανεξάρτητη από το επίπεδο της παραγωγής και των πωλήσεων. Αν η τιμή μεταβάλλεται, τότε πρέπει να ενσωματωθεί στην ανάλυση μία εκτίμηση της συνάρτησης ζήτησης η οποία συνδέει τη μεταβολή των τιμών με τη μεταβολή των ποσοτήτων. </a:t>
            </a:r>
            <a:endParaRPr lang="en-US" sz="1800" dirty="0" smtClean="0"/>
          </a:p>
          <a:p>
            <a:pPr algn="just" fontAlgn="base"/>
            <a:endParaRPr lang="en-US" sz="1800" dirty="0" smtClean="0"/>
          </a:p>
          <a:p>
            <a:pPr algn="just" fontAlgn="base"/>
            <a:r>
              <a:rPr lang="el-GR" sz="1800" b="1" dirty="0" smtClean="0"/>
              <a:t>Δεύτερον</a:t>
            </a:r>
            <a:r>
              <a:rPr lang="el-GR" sz="1800" dirty="0" smtClean="0"/>
              <a:t>, υποθέτει ότι και το μεταβλητό κόστος ανά μονάδα προϊόντος είναι επίσης σταθερό και ανεξάρτητο από το επίπεδο παραγωγής. </a:t>
            </a:r>
          </a:p>
          <a:p>
            <a:pPr algn="just" fontAlgn="base">
              <a:buNone/>
            </a:pPr>
            <a:r>
              <a:rPr lang="el-GR" sz="1800" dirty="0" smtClean="0"/>
              <a:t> </a:t>
            </a:r>
          </a:p>
          <a:p>
            <a:pPr algn="just" fontAlgn="base"/>
            <a:r>
              <a:rPr lang="el-GR" sz="1800" dirty="0" smtClean="0"/>
              <a:t>Και αυτή η υπόθεση όμως μπορεί να μην αντιστοιχεί στην πραγματικότητα. Στην περίπτωση αυτή πρέπει να ενσωματωθεί στην ανάλυση μία εκτίμηση της συνάρτησης κόστους. </a:t>
            </a:r>
          </a:p>
          <a:p>
            <a:endParaRPr lang="el-GR" sz="1800" dirty="0"/>
          </a:p>
        </p:txBody>
      </p:sp>
      <p:sp>
        <p:nvSpPr>
          <p:cNvPr id="3" name="2 - Τίτλος"/>
          <p:cNvSpPr>
            <a:spLocks noGrp="1"/>
          </p:cNvSpPr>
          <p:nvPr>
            <p:ph type="title"/>
          </p:nvPr>
        </p:nvSpPr>
        <p:spPr>
          <a:xfrm>
            <a:off x="457200" y="274638"/>
            <a:ext cx="8229600" cy="725470"/>
          </a:xfrm>
        </p:spPr>
        <p:txBody>
          <a:bodyPr>
            <a:noAutofit/>
          </a:bodyPr>
          <a:lstStyle/>
          <a:p>
            <a:pPr algn="just"/>
            <a:r>
              <a:rPr lang="el-GR" sz="2800" dirty="0" smtClean="0"/>
              <a:t>Ανάλυση Νεκρού Σημείου και Λειτουργική Μόχλευση </a:t>
            </a:r>
            <a:endParaRPr lang="el-GR" sz="2800" dirty="0"/>
          </a:p>
        </p:txBody>
      </p:sp>
      <p:sp>
        <p:nvSpPr>
          <p:cNvPr id="5" name="4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251</a:t>
            </a:fld>
            <a:endParaRPr lang="el-GR" dirty="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928670"/>
            <a:ext cx="8229600" cy="5078621"/>
          </a:xfrm>
        </p:spPr>
        <p:txBody>
          <a:bodyPr>
            <a:normAutofit fontScale="70000" lnSpcReduction="20000"/>
          </a:bodyPr>
          <a:lstStyle/>
          <a:p>
            <a:pPr algn="just"/>
            <a:endParaRPr lang="en-US" dirty="0" smtClean="0"/>
          </a:p>
          <a:p>
            <a:pPr algn="just"/>
            <a:r>
              <a:rPr lang="el-GR" sz="2600" dirty="0" smtClean="0"/>
              <a:t>Στο κεφάλαιο αυτό επιδιώχθηκε η εισαγωγή του αναγνώστη στο χώρο της οικονομικής των επιχειρήσεων, ενώ δημιουργήθηκε η κατάλληλη υποδομή για τη λήψη αποφάσεων κάτω από συνθήκες αβεβαιότητας. Εξετάσθηκε ο ορισμός και το αντικείμενο της οικονομικής των επιχειρήσεων. </a:t>
            </a:r>
          </a:p>
          <a:p>
            <a:pPr algn="just">
              <a:buNone/>
            </a:pPr>
            <a:r>
              <a:rPr lang="el-GR" sz="2600" dirty="0" smtClean="0"/>
              <a:t> </a:t>
            </a:r>
          </a:p>
          <a:p>
            <a:pPr algn="just"/>
            <a:r>
              <a:rPr lang="el-GR" sz="2600" dirty="0" smtClean="0"/>
              <a:t>Προσπαθώντας να προσεγγισθεί βαθύτερα η επιχείρηση, δόθηκε ο ορισμός της, οι μορφές της, τα χαρακτηριστικά και οι στόχοι της. Το ποια απόφαση είναι άριστη, εξαρτάται από τους στόχους της επιχείρησης. Έγινε μια πρώτη αναφορά στη διαχρονική φύση της λήψης αποφάσεων. Οι αποφάσεις που λαμβάνονται τυπικά τώρα έχουν συνέπειες κόστους και εσόδων όχι μόνο σε σχέση με το παρόν αλλά και με το μέλλον. Ακολούθως, αναπτύχθηκαν θέματα που συνδέονται με το διαχωρισμό της ιδιοκτησίας από τη διοίκηση της επιχείρησης. Αναπτύχθηκε, στη συνέχεια, ο χαρακτήρας της επιχείρησης ως οργανισμού που συγκροτείται και πραγματοποιεί παραγωγικές λειτουργίες. </a:t>
            </a:r>
          </a:p>
          <a:p>
            <a:endParaRPr lang="el-GR" dirty="0"/>
          </a:p>
        </p:txBody>
      </p:sp>
      <p:sp>
        <p:nvSpPr>
          <p:cNvPr id="3" name="2 - Τίτλος"/>
          <p:cNvSpPr>
            <a:spLocks noGrp="1"/>
          </p:cNvSpPr>
          <p:nvPr>
            <p:ph type="title"/>
          </p:nvPr>
        </p:nvSpPr>
        <p:spPr>
          <a:xfrm>
            <a:off x="457200" y="274638"/>
            <a:ext cx="8229600" cy="796908"/>
          </a:xfrm>
        </p:spPr>
        <p:txBody>
          <a:bodyPr>
            <a:normAutofit/>
          </a:bodyPr>
          <a:lstStyle/>
          <a:p>
            <a:pPr algn="just"/>
            <a:r>
              <a:rPr lang="el-GR" sz="2800" dirty="0" smtClean="0"/>
              <a:t>Σύνοψη</a:t>
            </a:r>
            <a:endParaRPr lang="el-GR" sz="2800" dirty="0"/>
          </a:p>
        </p:txBody>
      </p:sp>
      <p:sp>
        <p:nvSpPr>
          <p:cNvPr id="5" name="4 - Θέση αριθμού διαφάνειας"/>
          <p:cNvSpPr>
            <a:spLocks noGrp="1"/>
          </p:cNvSpPr>
          <p:nvPr>
            <p:ph type="sldNum" sz="quarter" idx="12"/>
          </p:nvPr>
        </p:nvSpPr>
        <p:spPr>
          <a:xfrm>
            <a:off x="8429652" y="6407944"/>
            <a:ext cx="583380" cy="365125"/>
          </a:xfrm>
        </p:spPr>
        <p:txBody>
          <a:bodyPr/>
          <a:lstStyle/>
          <a:p>
            <a:fld id="{6D693EC5-28F6-4DBD-8BAD-23B3C94292A2}" type="slidenum">
              <a:rPr lang="el-GR" smtClean="0"/>
              <a:pPr/>
              <a:t>252</a:t>
            </a:fld>
            <a:endParaRPr lang="el-GR"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pPr algn="just"/>
            <a:r>
              <a:rPr lang="el-GR" sz="2800" dirty="0" smtClean="0"/>
              <a:t>Σύνοψη</a:t>
            </a:r>
            <a:endParaRPr lang="el-GR" sz="2800" dirty="0"/>
          </a:p>
        </p:txBody>
      </p:sp>
      <p:sp>
        <p:nvSpPr>
          <p:cNvPr id="5" name="4 - Θέση αριθμού διαφάνειας"/>
          <p:cNvSpPr>
            <a:spLocks noGrp="1"/>
          </p:cNvSpPr>
          <p:nvPr>
            <p:ph type="sldNum" sz="quarter" idx="12"/>
          </p:nvPr>
        </p:nvSpPr>
        <p:spPr>
          <a:xfrm>
            <a:off x="8572528" y="6421461"/>
            <a:ext cx="440504" cy="365125"/>
          </a:xfrm>
        </p:spPr>
        <p:txBody>
          <a:bodyPr/>
          <a:lstStyle/>
          <a:p>
            <a:fld id="{6D693EC5-28F6-4DBD-8BAD-23B3C94292A2}" type="slidenum">
              <a:rPr lang="el-GR" smtClean="0"/>
              <a:pPr/>
              <a:t>253</a:t>
            </a:fld>
            <a:endParaRPr lang="el-GR" dirty="0"/>
          </a:p>
        </p:txBody>
      </p:sp>
      <p:sp>
        <p:nvSpPr>
          <p:cNvPr id="6" name="5 - Θέση περιεχομένου"/>
          <p:cNvSpPr>
            <a:spLocks noGrp="1"/>
          </p:cNvSpPr>
          <p:nvPr>
            <p:ph idx="1"/>
          </p:nvPr>
        </p:nvSpPr>
        <p:spPr/>
        <p:txBody>
          <a:bodyPr>
            <a:normAutofit/>
          </a:bodyPr>
          <a:lstStyle/>
          <a:p>
            <a:pPr algn="just" fontAlgn="t"/>
            <a:r>
              <a:rPr lang="el-GR" sz="1900" dirty="0" smtClean="0"/>
              <a:t>Αναφέρθηκε το ιεραρχικό σύστημα της επιχείρησης σε </a:t>
            </a:r>
            <a:r>
              <a:rPr lang="el-GR" sz="1900" dirty="0" err="1" smtClean="0"/>
              <a:t>ό,τι</a:t>
            </a:r>
            <a:r>
              <a:rPr lang="el-GR" sz="1900" dirty="0" smtClean="0"/>
              <a:t> αφορά τη λήψη και την εκτέλεση των αποφάσεων, αλλά και σύστημα πληροφόρησης της επιχείρησης, με τη ροή πληροφοριών που δημιουργείται, στο οποίο εντάσσεται και το λογιστικό σύστημα της επιχείρησης, ενώ έγινε αναφορά στις λογιστικές και στις οικονομικές αξίες. </a:t>
            </a:r>
            <a:endParaRPr lang="en-US" sz="1900" dirty="0" smtClean="0"/>
          </a:p>
          <a:p>
            <a:pPr algn="just" fontAlgn="t">
              <a:buNone/>
            </a:pPr>
            <a:endParaRPr lang="en-US" sz="1900" dirty="0" smtClean="0"/>
          </a:p>
          <a:p>
            <a:pPr algn="just" fontAlgn="t"/>
            <a:r>
              <a:rPr lang="el-GR" sz="1900" dirty="0" smtClean="0"/>
              <a:t>Τέλος, παρουσιάστηκαν το περιβάλλον της επιχείρησης μέσα στο οποίο λειτουργεί και συναλλάσσεται καθώς και οι σημαντικότερες μορφές μεγέθυνσης της επιχείρησης και συνεργασίες μεταξύ επιχειρήσεων. </a:t>
            </a:r>
            <a:endParaRPr lang="en-US" sz="1900" dirty="0" smtClean="0"/>
          </a:p>
          <a:p>
            <a:pPr fontAlgn="t">
              <a:buNone/>
            </a:pPr>
            <a:endParaRPr lang="el-GR" dirty="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395536" y="188640"/>
            <a:ext cx="8229600" cy="1143000"/>
          </a:xfrm>
        </p:spPr>
        <p:txBody>
          <a:bodyPr>
            <a:normAutofit/>
          </a:bodyPr>
          <a:lstStyle/>
          <a:p>
            <a:pPr algn="just"/>
            <a:r>
              <a:rPr lang="el-GR" sz="2800" dirty="0" smtClean="0"/>
              <a:t>Σύνοψη</a:t>
            </a:r>
            <a:endParaRPr lang="el-GR" sz="2800" dirty="0"/>
          </a:p>
        </p:txBody>
      </p:sp>
      <p:sp>
        <p:nvSpPr>
          <p:cNvPr id="5" name="4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254</a:t>
            </a:fld>
            <a:endParaRPr lang="el-GR"/>
          </a:p>
        </p:txBody>
      </p:sp>
      <p:sp>
        <p:nvSpPr>
          <p:cNvPr id="6" name="5 - Θέση περιεχομένου"/>
          <p:cNvSpPr>
            <a:spLocks noGrp="1"/>
          </p:cNvSpPr>
          <p:nvPr>
            <p:ph idx="1"/>
          </p:nvPr>
        </p:nvSpPr>
        <p:spPr/>
        <p:txBody>
          <a:bodyPr>
            <a:normAutofit/>
          </a:bodyPr>
          <a:lstStyle/>
          <a:p>
            <a:pPr algn="just"/>
            <a:r>
              <a:rPr lang="el-GR" sz="1800" dirty="0" smtClean="0"/>
              <a:t>Στη συνέχεια παρουσιάστηκε η ανάλυση και η διαχείριση του επιχειρηματικού κόστους. Εφόσον κάθε επιχειρηματική απόφαση λαμβάνεται αφού γίνει η σύγκριση των ωφελειών, δηλαδή των εσόδων, που θα επιτευχθούν και του κόστους που θα προκύψει από αυτήν, βασικός κανόνας των επιχειρηματικών αποφάσεων είναι ότι οι ωφέλειες θα πρέπει να υπερβαίνουν το κόστος. Έγινε διάκριση μεταξύ λογιστικού και οικονομικού κόστους και αναφέρθηκαν οι διαστάσεις που υποβοηθούν στον εντοπισμό κόστους: διάκριση εμφανούς και αφανούς κόστους, διάκριση διαφορικού και δαπανημένου κόστους και τέλος, διάκριση σταθερού και μεταβλητού κόστους.</a:t>
            </a:r>
            <a:endParaRPr lang="el-GR" sz="1800"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481328"/>
            <a:ext cx="8229600" cy="4683976"/>
          </a:xfrm>
        </p:spPr>
        <p:txBody>
          <a:bodyPr>
            <a:normAutofit/>
          </a:bodyPr>
          <a:lstStyle/>
          <a:p>
            <a:pPr algn="just"/>
            <a:r>
              <a:rPr lang="el-GR" sz="1800" dirty="0" smtClean="0"/>
              <a:t>Η ανάλυση νεκρού σημείου, ή ποσότητας ελάχιστου κέρδους, πληροφορεί για τα ελάχιστα όρια παραγωγής χωρίς ζημίες, ή με επίτευξη ελάχιστου κέρδους. Ωστόσο, επειδή σε πραγματικές περιστάσεις το μέγεθος της παραγωγής και των πωλήσεων δεν είναι σταθερό, αλλά διακυμαίνεται ανάλογα με την κατάσταση της αγοράς, τη μεγέθυνση των εισοδημάτων, εποχικούς και άλλους παράγοντες, χρειάζεται μια μέτρηση της ευαισθησίας του επιπέδου των κερδών στις διακυμάνσεις των πωλήσεων, η οποία επιτυγχάνεται με το δείκτη λειτουργικής μόχλευσης.  Ο δείκτης αυτός είναι χρήσιμος για την επιχείρηση για τη λήψη λειτουργικών και επιχειρηματικών αποφάσεων.</a:t>
            </a:r>
          </a:p>
          <a:p>
            <a:pPr>
              <a:buNone/>
            </a:pPr>
            <a:endParaRPr lang="el-GR" dirty="0"/>
          </a:p>
        </p:txBody>
      </p:sp>
      <p:sp>
        <p:nvSpPr>
          <p:cNvPr id="3" name="2 - Τίτλος"/>
          <p:cNvSpPr>
            <a:spLocks noGrp="1"/>
          </p:cNvSpPr>
          <p:nvPr>
            <p:ph type="title"/>
          </p:nvPr>
        </p:nvSpPr>
        <p:spPr/>
        <p:txBody>
          <a:bodyPr>
            <a:normAutofit/>
          </a:bodyPr>
          <a:lstStyle/>
          <a:p>
            <a:pPr algn="just"/>
            <a:r>
              <a:rPr lang="el-GR" sz="2800" dirty="0" smtClean="0"/>
              <a:t>Σύνοψη</a:t>
            </a:r>
            <a:endParaRPr lang="el-GR" sz="2800" dirty="0"/>
          </a:p>
        </p:txBody>
      </p:sp>
      <p:sp>
        <p:nvSpPr>
          <p:cNvPr id="4" name="3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255</a:t>
            </a:fld>
            <a:endParaRPr lang="el-GR"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928670"/>
            <a:ext cx="8229600" cy="5078621"/>
          </a:xfrm>
        </p:spPr>
        <p:txBody>
          <a:bodyPr>
            <a:normAutofit/>
          </a:bodyPr>
          <a:lstStyle/>
          <a:p>
            <a:pPr marL="624078" lvl="0" indent="-514350" algn="just">
              <a:buNone/>
            </a:pPr>
            <a:endParaRPr lang="en-US" sz="1800" dirty="0" smtClean="0"/>
          </a:p>
          <a:p>
            <a:pPr marL="624078" lvl="0" indent="-514350" algn="just">
              <a:buNone/>
            </a:pPr>
            <a:r>
              <a:rPr lang="en-US" sz="1800" dirty="0" smtClean="0"/>
              <a:t>1.	</a:t>
            </a:r>
            <a:r>
              <a:rPr lang="el-GR" sz="1800" dirty="0" smtClean="0"/>
              <a:t>Αναπτύξετε συνοπτικά τα βασικά χαρακτηριστικά των εταιρικών μορφών επιχειρηματικής δραστηριοποίησης.</a:t>
            </a:r>
            <a:endParaRPr lang="en-US" sz="1800" dirty="0" smtClean="0"/>
          </a:p>
          <a:p>
            <a:pPr marL="624078" lvl="0" indent="-514350" algn="just">
              <a:buNone/>
            </a:pPr>
            <a:endParaRPr lang="el-GR" sz="1800" dirty="0" smtClean="0"/>
          </a:p>
          <a:p>
            <a:pPr marL="624078" lvl="0" indent="-514350" algn="just">
              <a:buNone/>
            </a:pPr>
            <a:r>
              <a:rPr lang="en-US" sz="1800" dirty="0" smtClean="0"/>
              <a:t>2.	 </a:t>
            </a:r>
            <a:r>
              <a:rPr lang="el-GR" sz="1800" dirty="0" smtClean="0"/>
              <a:t>Πώς συνδέεται η εταιρική μορφή με τον περιορισμό της ευθύνης των μετόχων;</a:t>
            </a:r>
            <a:endParaRPr lang="en-US" sz="1800" dirty="0" smtClean="0"/>
          </a:p>
          <a:p>
            <a:pPr marL="624078" lvl="0" indent="-514350" algn="just">
              <a:buNone/>
            </a:pPr>
            <a:endParaRPr lang="el-GR" sz="1800" dirty="0" smtClean="0"/>
          </a:p>
          <a:p>
            <a:pPr marL="624078" lvl="0" indent="-514350" algn="just">
              <a:buNone/>
            </a:pPr>
            <a:r>
              <a:rPr lang="en-US" sz="1800" dirty="0" smtClean="0"/>
              <a:t>3. 	</a:t>
            </a:r>
            <a:r>
              <a:rPr lang="el-GR" sz="1800" dirty="0" smtClean="0"/>
              <a:t>Διακρίνετε μεταξύ βεβαιότητας και κινδύνου ή αβεβαιότητας.</a:t>
            </a:r>
            <a:endParaRPr lang="en-US" sz="1800" dirty="0" smtClean="0"/>
          </a:p>
          <a:p>
            <a:pPr marL="624078" lvl="0" indent="-514350" algn="just">
              <a:buNone/>
            </a:pPr>
            <a:endParaRPr lang="el-GR" sz="1800" dirty="0" smtClean="0"/>
          </a:p>
          <a:p>
            <a:pPr marL="624078" lvl="0" indent="-514350" algn="just">
              <a:buNone/>
            </a:pPr>
            <a:r>
              <a:rPr lang="en-US" sz="1800" dirty="0" smtClean="0"/>
              <a:t>4. 	</a:t>
            </a:r>
            <a:r>
              <a:rPr lang="el-GR" sz="1800" dirty="0" smtClean="0"/>
              <a:t>Περιγράψετε το πρόβλημα εκπροσώπου του μετόχου και τι μπορεί να σημαίνει για την επίτευξη των στόχων της επιχείρησης.</a:t>
            </a:r>
            <a:endParaRPr lang="en-US" sz="1800" dirty="0" smtClean="0"/>
          </a:p>
          <a:p>
            <a:pPr marL="624078" lvl="0" indent="-514350" algn="just">
              <a:buNone/>
            </a:pPr>
            <a:endParaRPr lang="el-GR" sz="1800" dirty="0" smtClean="0"/>
          </a:p>
          <a:p>
            <a:pPr marL="624078" lvl="0" indent="-514350" algn="just">
              <a:buNone/>
            </a:pPr>
            <a:r>
              <a:rPr lang="en-US" sz="1800" dirty="0" smtClean="0"/>
              <a:t>5. </a:t>
            </a:r>
            <a:r>
              <a:rPr lang="el-GR" sz="1800" dirty="0" smtClean="0"/>
              <a:t>Ποιο στόχο εξυπηρετεί το πληροφοριακό σύστημα της επιχείρησης;</a:t>
            </a:r>
          </a:p>
          <a:p>
            <a:endParaRPr lang="en-US" dirty="0" smtClean="0">
              <a:latin typeface="Calibri" panose="020F0502020204030204" pitchFamily="34" charset="0"/>
            </a:endParaRPr>
          </a:p>
        </p:txBody>
      </p:sp>
      <p:sp>
        <p:nvSpPr>
          <p:cNvPr id="3" name="2 - Τίτλος"/>
          <p:cNvSpPr>
            <a:spLocks noGrp="1"/>
          </p:cNvSpPr>
          <p:nvPr>
            <p:ph type="title"/>
          </p:nvPr>
        </p:nvSpPr>
        <p:spPr>
          <a:xfrm>
            <a:off x="457200" y="274638"/>
            <a:ext cx="8229600" cy="654032"/>
          </a:xfrm>
        </p:spPr>
        <p:txBody>
          <a:bodyPr>
            <a:normAutofit fontScale="90000"/>
          </a:bodyPr>
          <a:lstStyle/>
          <a:p>
            <a:r>
              <a:rPr lang="en-US" sz="3100" dirty="0" smtClean="0"/>
              <a:t/>
            </a:r>
            <a:br>
              <a:rPr lang="en-US" sz="3100" dirty="0" smtClean="0"/>
            </a:br>
            <a:r>
              <a:rPr lang="el-GR" sz="3100" dirty="0" smtClean="0"/>
              <a:t>Ερωτήσεις</a:t>
            </a:r>
            <a:r>
              <a:rPr lang="el-GR" dirty="0" smtClean="0"/>
              <a:t/>
            </a:r>
            <a:br>
              <a:rPr lang="el-GR" dirty="0" smtClean="0"/>
            </a:br>
            <a:endParaRPr lang="el-GR" dirty="0"/>
          </a:p>
        </p:txBody>
      </p:sp>
      <p:sp>
        <p:nvSpPr>
          <p:cNvPr id="4" name="3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256</a:t>
            </a:fld>
            <a:endParaRPr lang="el-GR" dirty="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142984"/>
            <a:ext cx="8229600" cy="4864307"/>
          </a:xfrm>
        </p:spPr>
        <p:txBody>
          <a:bodyPr>
            <a:normAutofit/>
          </a:bodyPr>
          <a:lstStyle/>
          <a:p>
            <a:pPr marL="566928" lvl="0" indent="-457200" algn="just">
              <a:buNone/>
            </a:pPr>
            <a:r>
              <a:rPr lang="en-US" sz="1800" dirty="0" smtClean="0"/>
              <a:t>6.	</a:t>
            </a:r>
            <a:r>
              <a:rPr lang="el-GR" sz="1800" dirty="0" smtClean="0"/>
              <a:t>Ποιος είναι ο ρόλος των κρατικών ρυθμίσεων της επιχειρηματικής δραστηριότητας;</a:t>
            </a:r>
            <a:endParaRPr lang="en-US" sz="1800" dirty="0" smtClean="0"/>
          </a:p>
          <a:p>
            <a:pPr marL="566928" lvl="0" indent="-457200" algn="just">
              <a:buNone/>
            </a:pPr>
            <a:endParaRPr lang="el-GR" sz="1800" dirty="0" smtClean="0"/>
          </a:p>
          <a:p>
            <a:pPr marL="566928" lvl="0" indent="-457200" algn="just" fontAlgn="base">
              <a:buNone/>
            </a:pPr>
            <a:r>
              <a:rPr lang="en-US" sz="1800" dirty="0" smtClean="0"/>
              <a:t>7. </a:t>
            </a:r>
            <a:r>
              <a:rPr lang="el-GR" sz="1800" dirty="0" smtClean="0"/>
              <a:t>Εξηγήσετε τη σχέση μεταξύ καμπύλης μέσου κόστους</a:t>
            </a:r>
            <a:r>
              <a:rPr lang="en-US" sz="1800" dirty="0" smtClean="0"/>
              <a:t> </a:t>
            </a:r>
            <a:r>
              <a:rPr lang="el-GR" sz="1800" dirty="0" smtClean="0"/>
              <a:t>και καμπύλης οριακού κόστους.</a:t>
            </a:r>
            <a:endParaRPr lang="en-US" sz="1800" dirty="0" smtClean="0"/>
          </a:p>
          <a:p>
            <a:pPr marL="566928" lvl="0" indent="-457200" algn="just" fontAlgn="base">
              <a:buNone/>
            </a:pPr>
            <a:endParaRPr lang="el-GR" sz="1800" dirty="0" smtClean="0"/>
          </a:p>
          <a:p>
            <a:pPr marL="566928" lvl="0" indent="-457200" algn="just" fontAlgn="base">
              <a:buNone/>
            </a:pPr>
            <a:r>
              <a:rPr lang="en-US" sz="1800" dirty="0" smtClean="0"/>
              <a:t>8. </a:t>
            </a:r>
            <a:r>
              <a:rPr lang="el-GR" sz="1800" dirty="0" smtClean="0"/>
              <a:t>Ορίσετε τη διαφορά μεταξύ του δαπανημένου και του διαφορικού κόστους και χρησιμοποιήστε κάποιο παράδειγμα για να κάνετε σαφέστερη τη διάκριση.</a:t>
            </a:r>
            <a:endParaRPr lang="en-US" sz="1800" dirty="0" smtClean="0"/>
          </a:p>
          <a:p>
            <a:pPr marL="566928" lvl="0" indent="-457200" algn="just" fontAlgn="base">
              <a:buNone/>
            </a:pPr>
            <a:endParaRPr lang="el-GR" sz="1800" dirty="0" smtClean="0"/>
          </a:p>
          <a:p>
            <a:pPr marL="566928" lvl="0" indent="-457200" algn="just" fontAlgn="base">
              <a:buNone/>
            </a:pPr>
            <a:r>
              <a:rPr lang="en-US" sz="1800" dirty="0" smtClean="0"/>
              <a:t>9. </a:t>
            </a:r>
            <a:r>
              <a:rPr lang="el-GR" sz="1800" dirty="0" smtClean="0"/>
              <a:t>Προσδιορίσετε τη διαφορά ανάμεσα στο λογιστικό και το οικονομικό κόστος. Τι συνέπεια έχει η διάκριση αυτή στη λήψη επιχειρηματικών αποφάσεων;</a:t>
            </a:r>
          </a:p>
          <a:p>
            <a:pPr marL="566928" lvl="0" indent="-457200" algn="just" fontAlgn="base">
              <a:buNone/>
            </a:pPr>
            <a:endParaRPr lang="en-US" sz="1800" dirty="0" smtClean="0"/>
          </a:p>
          <a:p>
            <a:pPr marL="566928" lvl="0" indent="-457200" algn="just" fontAlgn="base">
              <a:buNone/>
            </a:pPr>
            <a:r>
              <a:rPr lang="en-US" sz="1800" dirty="0" smtClean="0"/>
              <a:t>10. 	</a:t>
            </a:r>
            <a:r>
              <a:rPr lang="el-GR" sz="1800" dirty="0" smtClean="0"/>
              <a:t>Περιγράψετε τη διαδικασία ανάλυσης νεκρού σημείου.</a:t>
            </a:r>
          </a:p>
          <a:p>
            <a:endParaRPr lang="el-GR" dirty="0"/>
          </a:p>
        </p:txBody>
      </p:sp>
      <p:sp>
        <p:nvSpPr>
          <p:cNvPr id="3" name="2 - Τίτλος"/>
          <p:cNvSpPr>
            <a:spLocks noGrp="1"/>
          </p:cNvSpPr>
          <p:nvPr>
            <p:ph type="title"/>
          </p:nvPr>
        </p:nvSpPr>
        <p:spPr>
          <a:xfrm>
            <a:off x="457200" y="274638"/>
            <a:ext cx="8229600" cy="582594"/>
          </a:xfrm>
        </p:spPr>
        <p:txBody>
          <a:bodyPr>
            <a:normAutofit/>
          </a:bodyPr>
          <a:lstStyle/>
          <a:p>
            <a:pPr algn="just"/>
            <a:r>
              <a:rPr lang="el-GR" sz="2800" dirty="0" smtClean="0"/>
              <a:t>Ερωτήσεις</a:t>
            </a:r>
            <a:endParaRPr lang="el-GR" sz="2800" b="0" dirty="0"/>
          </a:p>
        </p:txBody>
      </p:sp>
      <p:sp>
        <p:nvSpPr>
          <p:cNvPr id="4" name="3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257</a:t>
            </a:fld>
            <a:endParaRPr lang="el-GR"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071546"/>
            <a:ext cx="8229600" cy="4935745"/>
          </a:xfrm>
        </p:spPr>
        <p:txBody>
          <a:bodyPr>
            <a:normAutofit/>
          </a:bodyPr>
          <a:lstStyle/>
          <a:p>
            <a:pPr marL="624078" lvl="0" indent="-514350" algn="just" fontAlgn="base">
              <a:buNone/>
            </a:pPr>
            <a:r>
              <a:rPr lang="en-US" sz="1800" dirty="0" smtClean="0"/>
              <a:t>11. 	</a:t>
            </a:r>
            <a:r>
              <a:rPr lang="el-GR" sz="1800" dirty="0" smtClean="0"/>
              <a:t>Διακρίνετε ανάμεσα σε οικονομίες κλίμακας, οικονομίες εκμάθησης και οικονομίες συνδυασμού.</a:t>
            </a:r>
            <a:endParaRPr lang="en-US" sz="1800" dirty="0" smtClean="0"/>
          </a:p>
          <a:p>
            <a:pPr marL="566928" lvl="0" indent="-457200" algn="just" fontAlgn="base">
              <a:buNone/>
            </a:pPr>
            <a:endParaRPr lang="en-US" sz="1800" dirty="0" smtClean="0"/>
          </a:p>
          <a:p>
            <a:pPr marL="566928" lvl="0" indent="-457200" algn="just" fontAlgn="base">
              <a:buNone/>
            </a:pPr>
            <a:r>
              <a:rPr lang="en-US" sz="1800" dirty="0" smtClean="0"/>
              <a:t>12. </a:t>
            </a:r>
            <a:r>
              <a:rPr lang="el-GR" sz="1800" dirty="0" smtClean="0"/>
              <a:t>Κάτω από ποιες συνθήκες μπορεί η επέκταση μιας επιχείρησης να είναι συνδυασμός όλων των ανωτέρω;</a:t>
            </a:r>
            <a:endParaRPr lang="en-US" sz="1800" dirty="0" smtClean="0"/>
          </a:p>
          <a:p>
            <a:pPr marL="566928" lvl="0" indent="-457200" algn="just" fontAlgn="base">
              <a:buNone/>
            </a:pPr>
            <a:endParaRPr lang="en-US" sz="1800" dirty="0" smtClean="0"/>
          </a:p>
          <a:p>
            <a:pPr marL="566928" lvl="0" indent="-457200" algn="just" fontAlgn="base">
              <a:buNone/>
            </a:pPr>
            <a:r>
              <a:rPr lang="en-US" sz="1800" dirty="0" smtClean="0"/>
              <a:t>13. </a:t>
            </a:r>
            <a:r>
              <a:rPr lang="el-GR" sz="1800" dirty="0" smtClean="0"/>
              <a:t>Ο βαθμός λειτουργικής μόχλευσης αποτελεί σημαντικό παράγοντα για τη λήψη επιχειρηματικών αποφάσεων, ιδιαίτερα αυτών που συνδέονται με τη δομή της παραγωγικής μονάδας και την αναλογία χρήσης παραγωγικών συντελεστών. Αναπτύξετε τις απόψεις σας.</a:t>
            </a:r>
            <a:endParaRPr lang="en-US" sz="1800" dirty="0" smtClean="0"/>
          </a:p>
          <a:p>
            <a:pPr marL="566928" lvl="0" indent="-457200" algn="just" fontAlgn="base">
              <a:buAutoNum type="arabicPeriod" startAt="13"/>
            </a:pPr>
            <a:endParaRPr lang="el-GR" sz="1800" dirty="0" smtClean="0"/>
          </a:p>
          <a:p>
            <a:pPr algn="just" fontAlgn="base">
              <a:buNone/>
            </a:pPr>
            <a:r>
              <a:rPr lang="en-US" sz="1800" dirty="0" smtClean="0"/>
              <a:t>14. </a:t>
            </a:r>
            <a:r>
              <a:rPr lang="el-GR" sz="1800" dirty="0" smtClean="0"/>
              <a:t>Στην επιλογή του μεγέθους μίας μονάδας παραγωγής </a:t>
            </a:r>
            <a:r>
              <a:rPr lang="en-US" sz="1800" dirty="0" smtClean="0"/>
              <a:t> </a:t>
            </a:r>
            <a:r>
              <a:rPr lang="el-GR" sz="1800" dirty="0" smtClean="0"/>
              <a:t>σημαντικός παράγοντας που πρέπει να λαμβάνεται υπόψη είναι η ευελιξία σε μεγάλες διακυμάνσεις της ποσότητας παραγωγής. Συμφωνείτε ή διαφωνείτε.  Αναπτύξετε τις απόψεις σας.</a:t>
            </a:r>
          </a:p>
          <a:p>
            <a:endParaRPr lang="el-GR" dirty="0"/>
          </a:p>
        </p:txBody>
      </p:sp>
      <p:sp>
        <p:nvSpPr>
          <p:cNvPr id="3" name="2 - Τίτλος"/>
          <p:cNvSpPr>
            <a:spLocks noGrp="1"/>
          </p:cNvSpPr>
          <p:nvPr>
            <p:ph type="title"/>
          </p:nvPr>
        </p:nvSpPr>
        <p:spPr>
          <a:xfrm>
            <a:off x="457200" y="274638"/>
            <a:ext cx="8229600" cy="796908"/>
          </a:xfrm>
        </p:spPr>
        <p:txBody>
          <a:bodyPr>
            <a:normAutofit/>
          </a:bodyPr>
          <a:lstStyle/>
          <a:p>
            <a:pPr algn="just"/>
            <a:r>
              <a:rPr lang="el-GR" sz="2800" dirty="0" smtClean="0"/>
              <a:t>Ερωτήσεις</a:t>
            </a:r>
            <a:endParaRPr lang="el-GR" sz="2800" dirty="0"/>
          </a:p>
        </p:txBody>
      </p:sp>
      <p:sp>
        <p:nvSpPr>
          <p:cNvPr id="5" name="4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258</a:t>
            </a:fld>
            <a:endParaRPr lang="el-GR" dirty="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714356"/>
            <a:ext cx="8286808" cy="5000660"/>
          </a:xfrm>
        </p:spPr>
        <p:txBody>
          <a:bodyPr>
            <a:normAutofit/>
          </a:bodyPr>
          <a:lstStyle/>
          <a:p>
            <a:pPr algn="just">
              <a:buNone/>
            </a:pPr>
            <a:endParaRPr lang="en-US" sz="1800" b="1" dirty="0" smtClean="0"/>
          </a:p>
          <a:p>
            <a:pPr algn="just">
              <a:buNone/>
            </a:pPr>
            <a:r>
              <a:rPr lang="el-GR" sz="1800" b="1" dirty="0" smtClean="0"/>
              <a:t>1.</a:t>
            </a:r>
            <a:r>
              <a:rPr lang="el-GR" sz="1800" dirty="0" smtClean="0"/>
              <a:t> Υποθέσετε μια επένδυση σε εξοπλισμό για την παραγωγή ενός προϊόντος. Το προσδοκώμενο κόστος και τα προσδοκώμενα έσοδα παρουσιάζονται στον πίνακα 1.2.. Το προεξοφλητικό επιτόκιο (ευκαιρίας) είναι 18%. Η Παρούσα Αξία των κερδών του έργου παρουσιάζεται στον Πίνακα 1.2.</a:t>
            </a:r>
            <a:endParaRPr lang="en-US" sz="1800" dirty="0" smtClean="0"/>
          </a:p>
          <a:p>
            <a:pPr algn="just"/>
            <a:endParaRPr lang="en-US" sz="1800" dirty="0" smtClean="0"/>
          </a:p>
          <a:p>
            <a:pPr algn="just">
              <a:buNone/>
            </a:pPr>
            <a:endParaRPr lang="el-GR" sz="1800" dirty="0" smtClean="0"/>
          </a:p>
          <a:p>
            <a:endParaRPr lang="el-GR" dirty="0"/>
          </a:p>
        </p:txBody>
      </p:sp>
      <p:sp>
        <p:nvSpPr>
          <p:cNvPr id="3" name="2 - Τίτλος"/>
          <p:cNvSpPr>
            <a:spLocks noGrp="1"/>
          </p:cNvSpPr>
          <p:nvPr>
            <p:ph type="title"/>
          </p:nvPr>
        </p:nvSpPr>
        <p:spPr>
          <a:xfrm>
            <a:off x="457200" y="274638"/>
            <a:ext cx="8229600" cy="582594"/>
          </a:xfrm>
        </p:spPr>
        <p:txBody>
          <a:bodyPr>
            <a:normAutofit fontScale="90000"/>
          </a:bodyPr>
          <a:lstStyle/>
          <a:p>
            <a:r>
              <a:rPr lang="en-US" sz="3100" dirty="0" smtClean="0"/>
              <a:t/>
            </a:r>
            <a:br>
              <a:rPr lang="en-US" sz="3100" dirty="0" smtClean="0"/>
            </a:br>
            <a:r>
              <a:rPr lang="en-US" sz="3100" dirty="0" err="1" smtClean="0"/>
              <a:t>Ασκήσεις</a:t>
            </a:r>
            <a:r>
              <a:rPr lang="el-GR" dirty="0" smtClean="0"/>
              <a:t/>
            </a:r>
            <a:br>
              <a:rPr lang="el-GR" dirty="0" smtClean="0"/>
            </a:br>
            <a:endParaRPr lang="el-GR" dirty="0"/>
          </a:p>
        </p:txBody>
      </p:sp>
      <p:sp>
        <p:nvSpPr>
          <p:cNvPr id="4" name="3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259</a:t>
            </a:fld>
            <a:endParaRPr lang="el-GR" dirty="0"/>
          </a:p>
        </p:txBody>
      </p:sp>
      <p:pic>
        <p:nvPicPr>
          <p:cNvPr id="5" name="4 - Εικόνα" descr="ep.png"/>
          <p:cNvPicPr>
            <a:picLocks noChangeAspect="1"/>
          </p:cNvPicPr>
          <p:nvPr/>
        </p:nvPicPr>
        <p:blipFill>
          <a:blip r:embed="rId2" cstate="print"/>
          <a:stretch>
            <a:fillRect/>
          </a:stretch>
        </p:blipFill>
        <p:spPr>
          <a:xfrm>
            <a:off x="785786" y="2643182"/>
            <a:ext cx="7858180" cy="328614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481328"/>
            <a:ext cx="8215370" cy="5044016"/>
          </a:xfrm>
        </p:spPr>
        <p:txBody>
          <a:bodyPr>
            <a:normAutofit/>
          </a:bodyPr>
          <a:lstStyle/>
          <a:p>
            <a:pPr algn="just"/>
            <a:r>
              <a:rPr lang="el-GR" sz="1800" dirty="0" smtClean="0"/>
              <a:t>Το Ακαθάριστο Εθνικό Προϊόν (ΑΕΠ) αποτελεί μια από τις σημαντικότερες έννοιες στην οικονομική ανάλυση. Μετρά σε χρηματικούς όρους τη συνολική ετήσια ροή αγαθών και υπηρεσιών σε μια οικονομία, την αξία των αγαθών και υπηρεσιών που παράγονται εντός συγκεκριμένης χρονικής περιόδου. </a:t>
            </a:r>
          </a:p>
          <a:p>
            <a:pPr algn="just">
              <a:buNone/>
            </a:pPr>
            <a:endParaRPr lang="el-GR" sz="1800" dirty="0" smtClean="0"/>
          </a:p>
          <a:p>
            <a:pPr algn="just"/>
            <a:r>
              <a:rPr lang="el-GR" sz="1800" dirty="0" smtClean="0"/>
              <a:t>Περικλείει και το εισόδημα που προσπορίζουν οι πολίτες της χώρας από το εξωτερικό, αλλά όχι το εισόδημα των αλλοδαπών προσώπων στην εγχώρια οικονομία. </a:t>
            </a:r>
          </a:p>
          <a:p>
            <a:pPr algn="just">
              <a:buNone/>
            </a:pPr>
            <a:endParaRPr lang="el-GR" sz="1800" dirty="0" smtClean="0"/>
          </a:p>
          <a:p>
            <a:pPr algn="just"/>
            <a:r>
              <a:rPr lang="el-GR" sz="1800" dirty="0" smtClean="0"/>
              <a:t>Είναι ο βασικότερος δείκτης μέτρησης της οικονομικής δραστηριότητας κάθε χώρας. </a:t>
            </a:r>
          </a:p>
        </p:txBody>
      </p:sp>
      <p:sp>
        <p:nvSpPr>
          <p:cNvPr id="3" name="2 - Τίτλος"/>
          <p:cNvSpPr>
            <a:spLocks noGrp="1"/>
          </p:cNvSpPr>
          <p:nvPr>
            <p:ph type="title"/>
          </p:nvPr>
        </p:nvSpPr>
        <p:spPr>
          <a:xfrm>
            <a:off x="357158" y="274638"/>
            <a:ext cx="8501122" cy="1143000"/>
          </a:xfrm>
        </p:spPr>
        <p:txBody>
          <a:bodyPr>
            <a:normAutofit/>
          </a:bodyPr>
          <a:lstStyle/>
          <a:p>
            <a:r>
              <a:rPr lang="el-GR" sz="2800" dirty="0" smtClean="0"/>
              <a:t>Βασικά μακροοικονομικά μεγέθη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26</a:t>
            </a:fld>
            <a:endParaRPr lang="el-G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481328"/>
            <a:ext cx="8229600" cy="4683976"/>
          </a:xfrm>
        </p:spPr>
        <p:txBody>
          <a:bodyPr>
            <a:normAutofit/>
          </a:bodyPr>
          <a:lstStyle/>
          <a:p>
            <a:pPr algn="just">
              <a:buNone/>
            </a:pPr>
            <a:r>
              <a:rPr lang="el-GR" sz="1800" b="1" dirty="0" smtClean="0"/>
              <a:t>2.</a:t>
            </a:r>
            <a:r>
              <a:rPr lang="el-GR" sz="1800" dirty="0" smtClean="0"/>
              <a:t> Μια επιχείρηση σχεδιάζει να γίνει πιο μηχανογραφημένη και εξετάζει δυο εναλλακτικές. Πρώτον, μπορεί να αγοράσει σχετικό εξοπλισμό και να εκπαιδεύσει τους εργαζόμενους. Το ετήσιο κόστος αυτής της εναλλακτικής είναι αβέβαιο, καθώς η επιχείρηση υστερεί, έως σήμερα, σχετικής εμπειρίας. Η εκτιμώμενη πιθανότητα κατανομής του κόστους για το ερχόμενο έτος είναι:</a:t>
            </a:r>
          </a:p>
          <a:p>
            <a:endParaRPr lang="el-GR" dirty="0" smtClean="0"/>
          </a:p>
          <a:p>
            <a:pPr>
              <a:buNone/>
            </a:pPr>
            <a:endParaRPr lang="el-GR" dirty="0"/>
          </a:p>
        </p:txBody>
      </p:sp>
      <p:sp>
        <p:nvSpPr>
          <p:cNvPr id="3" name="2 - Τίτλος"/>
          <p:cNvSpPr>
            <a:spLocks noGrp="1"/>
          </p:cNvSpPr>
          <p:nvPr>
            <p:ph type="title"/>
          </p:nvPr>
        </p:nvSpPr>
        <p:spPr>
          <a:xfrm>
            <a:off x="457200" y="274638"/>
            <a:ext cx="8229600" cy="654032"/>
          </a:xfrm>
        </p:spPr>
        <p:txBody>
          <a:bodyPr>
            <a:normAutofit/>
          </a:bodyPr>
          <a:lstStyle/>
          <a:p>
            <a:r>
              <a:rPr lang="en-US" sz="2800" dirty="0" err="1" smtClean="0"/>
              <a:t>Ασκήσεις</a:t>
            </a:r>
            <a:endParaRPr lang="el-GR" sz="2800" dirty="0"/>
          </a:p>
        </p:txBody>
      </p:sp>
      <p:sp>
        <p:nvSpPr>
          <p:cNvPr id="4" name="3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260</a:t>
            </a:fld>
            <a:endParaRPr lang="el-GR" dirty="0"/>
          </a:p>
        </p:txBody>
      </p:sp>
      <p:pic>
        <p:nvPicPr>
          <p:cNvPr id="5" name="4 - Εικόνα" descr="ep.png"/>
          <p:cNvPicPr>
            <a:picLocks noChangeAspect="1"/>
          </p:cNvPicPr>
          <p:nvPr/>
        </p:nvPicPr>
        <p:blipFill>
          <a:blip r:embed="rId2" cstate="print"/>
          <a:stretch>
            <a:fillRect/>
          </a:stretch>
        </p:blipFill>
        <p:spPr>
          <a:xfrm>
            <a:off x="2428860" y="3357562"/>
            <a:ext cx="4357718" cy="2105243"/>
          </a:xfrm>
          <a:prstGeom prst="rect">
            <a:avLst/>
          </a:prstGeom>
        </p:spPr>
      </p:pic>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785794"/>
            <a:ext cx="8329642" cy="5221497"/>
          </a:xfrm>
        </p:spPr>
        <p:txBody>
          <a:bodyPr>
            <a:noAutofit/>
          </a:bodyPr>
          <a:lstStyle/>
          <a:p>
            <a:pPr algn="just"/>
            <a:endParaRPr lang="en-US" sz="1800" dirty="0" smtClean="0"/>
          </a:p>
          <a:p>
            <a:pPr algn="just"/>
            <a:r>
              <a:rPr lang="el-GR" sz="1800" dirty="0" smtClean="0"/>
              <a:t>Η δεύτερη εναλλακτική είναι να υπογραφεί μια σύμβαση με εξειδικευμένη εταιρία που θα μπορούσε να κρατάει όλες τις συναλλαγές σε ψηφιακή μορφή, με πάγια ετήσια πληρωμή 84,000 €, η οποία θα καταβάλλεται στο τέλος κάθε έτους, λαμβάνοντας υπόψη τις παραπάνω εκροές που πραγματοποιούνται, εξίσου ημερησίως μέσα στο έτος. Αν η εταιρία μπορούσε να τοποθετήσει τα χρήματα σε ομόλογα με ετήσιο επιτόκιο 15%, αντί να τα επενδύσει σε μια εναλλακτική:</a:t>
            </a:r>
            <a:endParaRPr lang="en-US" sz="1800" dirty="0" smtClean="0"/>
          </a:p>
          <a:p>
            <a:pPr algn="just">
              <a:buNone/>
            </a:pPr>
            <a:r>
              <a:rPr lang="el-GR" sz="1800" dirty="0" smtClean="0"/>
              <a:t> </a:t>
            </a:r>
          </a:p>
          <a:p>
            <a:pPr algn="just">
              <a:buNone/>
            </a:pPr>
            <a:r>
              <a:rPr lang="en-US" sz="1800" dirty="0" smtClean="0"/>
              <a:t>	</a:t>
            </a:r>
            <a:r>
              <a:rPr lang="el-GR" sz="1800" dirty="0" smtClean="0"/>
              <a:t>Α) Ποια είναι η προσδοκώμενη αξία της πρώτης εναλλακτικής;</a:t>
            </a:r>
          </a:p>
          <a:p>
            <a:pPr algn="just">
              <a:buNone/>
            </a:pPr>
            <a:r>
              <a:rPr lang="en-US" sz="1800" dirty="0" smtClean="0"/>
              <a:t>	</a:t>
            </a:r>
            <a:r>
              <a:rPr lang="el-GR" sz="1800" dirty="0" smtClean="0"/>
              <a:t>Β) Ποια είναι η προσδοκώμενη παρούσα αξία της πρώτης εναλλακτικής; </a:t>
            </a:r>
          </a:p>
          <a:p>
            <a:pPr algn="just">
              <a:buNone/>
            </a:pPr>
            <a:r>
              <a:rPr lang="en-US" sz="1800" dirty="0" smtClean="0"/>
              <a:t>	</a:t>
            </a:r>
            <a:r>
              <a:rPr lang="el-GR" sz="1800" dirty="0" smtClean="0"/>
              <a:t>Γ) Υπολογίσετε την προσδοκώμενη παρούσα αξία της δεύτερης εναλλακτικής;</a:t>
            </a:r>
          </a:p>
          <a:p>
            <a:pPr algn="just">
              <a:buNone/>
            </a:pPr>
            <a:r>
              <a:rPr lang="en-US" sz="1800" dirty="0" smtClean="0"/>
              <a:t>	</a:t>
            </a:r>
            <a:r>
              <a:rPr lang="el-GR" sz="1800" dirty="0" smtClean="0"/>
              <a:t>Δ) Ποια εναλλακτική θα προτείνατε στη Διοίκηση της εταιρίας; Έχετε κάποια επιφύλαξη στην πρότασή σας αυτή;</a:t>
            </a:r>
          </a:p>
          <a:p>
            <a:pPr>
              <a:buNone/>
            </a:pPr>
            <a:endParaRPr lang="el-GR" sz="1300" dirty="0" smtClean="0"/>
          </a:p>
        </p:txBody>
      </p:sp>
      <p:sp>
        <p:nvSpPr>
          <p:cNvPr id="3" name="2 - Τίτλος"/>
          <p:cNvSpPr>
            <a:spLocks noGrp="1"/>
          </p:cNvSpPr>
          <p:nvPr>
            <p:ph type="title"/>
          </p:nvPr>
        </p:nvSpPr>
        <p:spPr>
          <a:xfrm>
            <a:off x="285720" y="274638"/>
            <a:ext cx="8643998" cy="582594"/>
          </a:xfrm>
        </p:spPr>
        <p:txBody>
          <a:bodyPr>
            <a:normAutofit/>
          </a:bodyPr>
          <a:lstStyle/>
          <a:p>
            <a:pPr algn="just"/>
            <a:r>
              <a:rPr lang="en-US" sz="2800" dirty="0" err="1" smtClean="0"/>
              <a:t>Ασκήσεις</a:t>
            </a:r>
            <a:endParaRPr lang="el-GR" sz="2800" dirty="0"/>
          </a:p>
        </p:txBody>
      </p:sp>
      <p:sp>
        <p:nvSpPr>
          <p:cNvPr id="4" name="3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261</a:t>
            </a:fld>
            <a:endParaRPr lang="el-GR"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481328"/>
            <a:ext cx="8429684" cy="4525963"/>
          </a:xfrm>
        </p:spPr>
        <p:txBody>
          <a:bodyPr>
            <a:normAutofit/>
          </a:bodyPr>
          <a:lstStyle/>
          <a:p>
            <a:r>
              <a:rPr lang="el-GR" sz="1800" b="1" dirty="0" smtClean="0"/>
              <a:t>Λύση:</a:t>
            </a:r>
            <a:endParaRPr lang="el-GR" sz="1800" dirty="0" smtClean="0"/>
          </a:p>
          <a:p>
            <a:pPr>
              <a:buNone/>
            </a:pPr>
            <a:endParaRPr lang="en-US" sz="1800" dirty="0" smtClean="0"/>
          </a:p>
          <a:p>
            <a:pPr>
              <a:buNone/>
            </a:pPr>
            <a:r>
              <a:rPr lang="el-GR" sz="1800" dirty="0" smtClean="0"/>
              <a:t>Α) 40,000 x 0.15 + 60,000 x 0.20 + 80,000 x 0.30 + 100,000 x 0.25 + 120,000 x 0.10 =79,000 </a:t>
            </a:r>
            <a:endParaRPr lang="en-US" sz="1800" dirty="0" smtClean="0"/>
          </a:p>
          <a:p>
            <a:pPr>
              <a:buNone/>
            </a:pPr>
            <a:endParaRPr lang="el-GR" sz="1800" dirty="0" smtClean="0"/>
          </a:p>
          <a:p>
            <a:pPr>
              <a:buNone/>
            </a:pPr>
            <a:r>
              <a:rPr lang="el-GR" sz="1800" dirty="0" smtClean="0"/>
              <a:t> </a:t>
            </a:r>
          </a:p>
          <a:p>
            <a:pPr>
              <a:buNone/>
            </a:pPr>
            <a:r>
              <a:rPr lang="el-GR" sz="1800" dirty="0" smtClean="0"/>
              <a:t>Β)</a:t>
            </a:r>
            <a:r>
              <a:rPr lang="en-US" sz="1800" dirty="0" smtClean="0"/>
              <a:t>  </a:t>
            </a:r>
            <a:endParaRPr lang="el-GR" sz="1800" dirty="0" smtClean="0"/>
          </a:p>
          <a:p>
            <a:pPr>
              <a:buNone/>
            </a:pPr>
            <a:endParaRPr lang="en-US" sz="1800" dirty="0" smtClean="0"/>
          </a:p>
          <a:p>
            <a:pPr>
              <a:buNone/>
            </a:pPr>
            <a:endParaRPr lang="en-US" sz="1800" dirty="0" smtClean="0"/>
          </a:p>
          <a:p>
            <a:pPr>
              <a:buNone/>
            </a:pPr>
            <a:r>
              <a:rPr lang="el-GR" sz="1800" dirty="0" smtClean="0"/>
              <a:t>Γ) PV = 84,000(1+0.15) =84,000 X 0.8696 = 73,046.4 </a:t>
            </a:r>
          </a:p>
          <a:p>
            <a:pPr>
              <a:buNone/>
            </a:pPr>
            <a:r>
              <a:rPr lang="el-GR" sz="1800" dirty="0" smtClean="0"/>
              <a:t> </a:t>
            </a:r>
          </a:p>
          <a:p>
            <a:pPr>
              <a:buNone/>
            </a:pPr>
            <a:r>
              <a:rPr lang="el-GR" sz="1800" dirty="0" smtClean="0"/>
              <a:t>Δ) Την γ</a:t>
            </a:r>
          </a:p>
          <a:p>
            <a:endParaRPr lang="el-GR" dirty="0"/>
          </a:p>
        </p:txBody>
      </p:sp>
      <p:sp>
        <p:nvSpPr>
          <p:cNvPr id="3" name="2 - Τίτλος"/>
          <p:cNvSpPr>
            <a:spLocks noGrp="1"/>
          </p:cNvSpPr>
          <p:nvPr>
            <p:ph type="title"/>
          </p:nvPr>
        </p:nvSpPr>
        <p:spPr>
          <a:xfrm>
            <a:off x="357158" y="274638"/>
            <a:ext cx="8429684" cy="654032"/>
          </a:xfrm>
        </p:spPr>
        <p:txBody>
          <a:bodyPr>
            <a:normAutofit/>
          </a:bodyPr>
          <a:lstStyle/>
          <a:p>
            <a:pPr algn="just"/>
            <a:r>
              <a:rPr lang="en-US" sz="2800" dirty="0" err="1" smtClean="0"/>
              <a:t>Ασκήσεις</a:t>
            </a:r>
            <a:endParaRPr lang="el-GR" sz="2800" dirty="0"/>
          </a:p>
        </p:txBody>
      </p:sp>
      <p:sp>
        <p:nvSpPr>
          <p:cNvPr id="6" name="5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262</a:t>
            </a:fld>
            <a:endParaRPr lang="el-GR" dirty="0"/>
          </a:p>
        </p:txBody>
      </p:sp>
      <p:pic>
        <p:nvPicPr>
          <p:cNvPr id="7" name="6 - Εικόνα" descr="ep.png"/>
          <p:cNvPicPr>
            <a:picLocks noChangeAspect="1"/>
          </p:cNvPicPr>
          <p:nvPr/>
        </p:nvPicPr>
        <p:blipFill>
          <a:blip r:embed="rId2" cstate="print"/>
          <a:stretch>
            <a:fillRect/>
          </a:stretch>
        </p:blipFill>
        <p:spPr>
          <a:xfrm>
            <a:off x="785786" y="3143248"/>
            <a:ext cx="5786478" cy="1000170"/>
          </a:xfrm>
          <a:prstGeom prst="rect">
            <a:avLst/>
          </a:prstGeom>
        </p:spPr>
      </p:pic>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28596" y="274638"/>
            <a:ext cx="8286808" cy="725470"/>
          </a:xfrm>
        </p:spPr>
        <p:txBody>
          <a:bodyPr>
            <a:normAutofit/>
          </a:bodyPr>
          <a:lstStyle/>
          <a:p>
            <a:pPr algn="just"/>
            <a:r>
              <a:rPr lang="en-US" sz="2800" dirty="0" err="1" smtClean="0"/>
              <a:t>Ασκήσεις</a:t>
            </a:r>
            <a:endParaRPr lang="el-GR" sz="2800" dirty="0"/>
          </a:p>
        </p:txBody>
      </p:sp>
      <p:sp>
        <p:nvSpPr>
          <p:cNvPr id="4" name="3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263</a:t>
            </a:fld>
            <a:endParaRPr lang="el-GR" dirty="0"/>
          </a:p>
        </p:txBody>
      </p:sp>
      <p:sp>
        <p:nvSpPr>
          <p:cNvPr id="5" name="4 - Θέση περιεχομένου"/>
          <p:cNvSpPr>
            <a:spLocks noGrp="1"/>
          </p:cNvSpPr>
          <p:nvPr>
            <p:ph idx="1"/>
          </p:nvPr>
        </p:nvSpPr>
        <p:spPr>
          <a:xfrm>
            <a:off x="457200" y="857232"/>
            <a:ext cx="8229600" cy="5150059"/>
          </a:xfrm>
        </p:spPr>
        <p:txBody>
          <a:bodyPr>
            <a:normAutofit fontScale="85000" lnSpcReduction="20000"/>
          </a:bodyPr>
          <a:lstStyle/>
          <a:p>
            <a:pPr algn="just">
              <a:buNone/>
            </a:pPr>
            <a:endParaRPr lang="en-US" sz="1800" b="1" dirty="0" smtClean="0"/>
          </a:p>
          <a:p>
            <a:pPr algn="just">
              <a:buNone/>
            </a:pPr>
            <a:r>
              <a:rPr lang="el-GR" sz="2100" b="1" dirty="0" smtClean="0"/>
              <a:t>3.</a:t>
            </a:r>
            <a:r>
              <a:rPr lang="el-GR" sz="2100" dirty="0" smtClean="0"/>
              <a:t> Η εταιρία ΠΗΓΑΣΟΣ αγοράζει μια γραμμή παραγωγής τροφής ψαριών </a:t>
            </a:r>
            <a:r>
              <a:rPr lang="el-GR" sz="2100" dirty="0" smtClean="0"/>
              <a:t>ιχθυοτροφιών </a:t>
            </a:r>
            <a:r>
              <a:rPr lang="el-GR" sz="2100" dirty="0" smtClean="0"/>
              <a:t>στην τιμή των 250.000€. Ωστόσο, η χρηματοροή που πρόκειται να πραγματοποιηθεί από την 3ετή παραγωγή, εξαρτάται από τις συνθήκες ζήτησης στον κάδο ιχθυοκαλλιέργειας. Πιο συγκεκριμένα, τρία είναι τα πιθανά αποτελέσματα, υψηλή, μέτρια ή χαμηλή ζήτηση, τα οποία έχουν ίσες πιθανότητες να πραγματοποιηθούν. Δείτε στον παρακάτω πίνακα, πως εκφράζεται η ζήτηση (σε ευρώ);</a:t>
            </a:r>
            <a:endParaRPr lang="en-US" sz="21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r>
              <a:rPr lang="el-GR" sz="2100" dirty="0" smtClean="0"/>
              <a:t>Ποια θα ήταν η αξία αυτής της επένδυσης, αν ο μηχανολογικός εξοπλισμός είχε υπολειμματική αξία 40.000€ στο τέλος του 3ου έτους, το επιτόκιο της αγοράς ήταν 7% και το επιτόκιο μηδενικού κινδύνου ήταν 4%; </a:t>
            </a:r>
          </a:p>
          <a:p>
            <a:pPr algn="just">
              <a:buNone/>
            </a:pPr>
            <a:endParaRPr lang="el-GR" sz="1800" dirty="0" smtClean="0"/>
          </a:p>
          <a:p>
            <a:pPr>
              <a:buNone/>
            </a:pPr>
            <a:endParaRPr lang="el-GR" dirty="0"/>
          </a:p>
        </p:txBody>
      </p:sp>
      <p:pic>
        <p:nvPicPr>
          <p:cNvPr id="6" name="5 - Εικόνα" descr="ep.png"/>
          <p:cNvPicPr>
            <a:picLocks noChangeAspect="1"/>
          </p:cNvPicPr>
          <p:nvPr/>
        </p:nvPicPr>
        <p:blipFill>
          <a:blip r:embed="rId2" cstate="print"/>
          <a:stretch>
            <a:fillRect/>
          </a:stretch>
        </p:blipFill>
        <p:spPr>
          <a:xfrm>
            <a:off x="1428728" y="2928934"/>
            <a:ext cx="6215106" cy="1928826"/>
          </a:xfrm>
          <a:prstGeom prst="rect">
            <a:avLst/>
          </a:prstGeom>
        </p:spPr>
      </p:pic>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95536" y="928670"/>
            <a:ext cx="8352928" cy="5308642"/>
          </a:xfrm>
        </p:spPr>
        <p:txBody>
          <a:bodyPr>
            <a:normAutofit/>
          </a:bodyPr>
          <a:lstStyle/>
          <a:p>
            <a:r>
              <a:rPr lang="el-GR" sz="1800" b="1" dirty="0" smtClean="0"/>
              <a:t>Λύση:</a:t>
            </a:r>
            <a:endParaRPr lang="el-GR" sz="1800" dirty="0" smtClean="0"/>
          </a:p>
          <a:p>
            <a:pPr algn="just">
              <a:buNone/>
            </a:pPr>
            <a:r>
              <a:rPr lang="el-GR" sz="1800" dirty="0" smtClean="0"/>
              <a:t>Αναμενόμενες χρηματοροές: [</a:t>
            </a:r>
            <a:r>
              <a:rPr lang="el-GR" sz="1800" dirty="0" err="1" smtClean="0"/>
              <a:t>Note</a:t>
            </a:r>
            <a:r>
              <a:rPr lang="el-GR" sz="1800" dirty="0" smtClean="0"/>
              <a:t> Pi=100/3=0.333] </a:t>
            </a:r>
            <a:endParaRPr lang="en-US" sz="1800" dirty="0" smtClean="0"/>
          </a:p>
          <a:p>
            <a:pPr algn="just">
              <a:buNone/>
            </a:pPr>
            <a:endParaRPr lang="el-GR" sz="1800" dirty="0" smtClean="0"/>
          </a:p>
          <a:p>
            <a:pPr algn="just">
              <a:buNone/>
            </a:pPr>
            <a:r>
              <a:rPr lang="en-US" sz="1800" dirty="0" smtClean="0"/>
              <a:t>	</a:t>
            </a:r>
            <a:r>
              <a:rPr lang="el-GR" sz="1800" dirty="0" smtClean="0"/>
              <a:t>Έτος 1= 0.333 x (330,000 + 300,000 + 260,000) = 296,666.6 </a:t>
            </a:r>
          </a:p>
          <a:p>
            <a:pPr algn="just">
              <a:buNone/>
            </a:pPr>
            <a:r>
              <a:rPr lang="en-US" sz="1800" dirty="0" smtClean="0"/>
              <a:t>	</a:t>
            </a:r>
            <a:r>
              <a:rPr lang="el-GR" sz="1800" dirty="0" smtClean="0"/>
              <a:t>Έτος 2 = 0.333 x (370,000 + 350,000 + 315,000)</a:t>
            </a:r>
            <a:r>
              <a:rPr lang="en-US" sz="1800" dirty="0" smtClean="0"/>
              <a:t> </a:t>
            </a:r>
            <a:r>
              <a:rPr lang="el-GR" sz="1800" dirty="0" smtClean="0"/>
              <a:t>= 345,000 </a:t>
            </a:r>
          </a:p>
          <a:p>
            <a:pPr algn="just">
              <a:buNone/>
            </a:pPr>
            <a:r>
              <a:rPr lang="en-US" sz="1800" dirty="0" smtClean="0"/>
              <a:t>	</a:t>
            </a:r>
            <a:r>
              <a:rPr lang="el-GR" sz="1800" dirty="0" smtClean="0"/>
              <a:t>Έτος 3 = 0.333 x (425,000 + 400,000 + 370,000)</a:t>
            </a:r>
            <a:r>
              <a:rPr lang="en-US" sz="1800" dirty="0" smtClean="0"/>
              <a:t> </a:t>
            </a:r>
            <a:r>
              <a:rPr lang="el-GR" sz="1800" dirty="0" smtClean="0"/>
              <a:t>= 398,333.3 </a:t>
            </a:r>
            <a:endParaRPr lang="en-US" sz="1800" dirty="0" smtClean="0"/>
          </a:p>
          <a:p>
            <a:pPr algn="just">
              <a:buNone/>
            </a:pPr>
            <a:endParaRPr lang="el-GR" sz="1800" dirty="0" smtClean="0"/>
          </a:p>
          <a:p>
            <a:pPr algn="just">
              <a:buNone/>
            </a:pPr>
            <a:r>
              <a:rPr lang="en-US" sz="1800" dirty="0" smtClean="0"/>
              <a:t>	</a:t>
            </a:r>
            <a:r>
              <a:rPr lang="el-GR" sz="1800" dirty="0" smtClean="0"/>
              <a:t>Για την αξιολόγηση της συγκεκριμένης επένδυσης, χρειάζεται να υπολογίσουμε την Καθαρή Παρούσα Αξία.</a:t>
            </a:r>
          </a:p>
          <a:p>
            <a:pPr algn="just">
              <a:buNone/>
            </a:pPr>
            <a:r>
              <a:rPr lang="el-GR" sz="1800" dirty="0" smtClean="0"/>
              <a:t> </a:t>
            </a:r>
          </a:p>
          <a:p>
            <a:pPr algn="just">
              <a:buNone/>
            </a:pPr>
            <a:r>
              <a:rPr lang="en-US" sz="1800" dirty="0" smtClean="0"/>
              <a:t>	</a:t>
            </a:r>
            <a:r>
              <a:rPr lang="el-GR" sz="1800" dirty="0" smtClean="0"/>
              <a:t>ΚΠΑ= 296,666.6* PVIF (1,7%) + 345,000 * PVIF (2,7%) + 398,333.3 * PVIF (3,7%) + 40,000 * PVIF (3,4%) – 250,000 = 689,313.3 &gt; 0 </a:t>
            </a:r>
            <a:endParaRPr lang="en-US" sz="1800" dirty="0" smtClean="0"/>
          </a:p>
          <a:p>
            <a:pPr algn="just">
              <a:buNone/>
            </a:pPr>
            <a:endParaRPr lang="el-GR" sz="1800" dirty="0" smtClean="0"/>
          </a:p>
          <a:p>
            <a:pPr algn="just">
              <a:buNone/>
            </a:pPr>
            <a:r>
              <a:rPr lang="en-US" sz="1800" dirty="0" smtClean="0"/>
              <a:t>	</a:t>
            </a:r>
            <a:r>
              <a:rPr lang="el-GR" sz="1800" dirty="0" smtClean="0"/>
              <a:t>Συνεπώς, το πρόγραμμα είναι ωφέλιμο.</a:t>
            </a:r>
          </a:p>
          <a:p>
            <a:endParaRPr lang="el-GR" dirty="0" smtClean="0"/>
          </a:p>
        </p:txBody>
      </p:sp>
      <p:sp>
        <p:nvSpPr>
          <p:cNvPr id="3" name="2 - Τίτλος"/>
          <p:cNvSpPr>
            <a:spLocks noGrp="1"/>
          </p:cNvSpPr>
          <p:nvPr>
            <p:ph type="title"/>
          </p:nvPr>
        </p:nvSpPr>
        <p:spPr>
          <a:xfrm>
            <a:off x="428596" y="214290"/>
            <a:ext cx="8358246" cy="714380"/>
          </a:xfrm>
        </p:spPr>
        <p:txBody>
          <a:bodyPr>
            <a:normAutofit/>
          </a:bodyPr>
          <a:lstStyle/>
          <a:p>
            <a:pPr algn="just"/>
            <a:r>
              <a:rPr lang="en-US" sz="2800" dirty="0" err="1" smtClean="0"/>
              <a:t>Ασκήσεις</a:t>
            </a:r>
            <a:endParaRPr lang="el-GR" sz="2800" dirty="0"/>
          </a:p>
        </p:txBody>
      </p:sp>
      <p:sp>
        <p:nvSpPr>
          <p:cNvPr id="4" name="3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264</a:t>
            </a:fld>
            <a:endParaRPr lang="el-GR"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lgn="just">
              <a:buNone/>
            </a:pPr>
            <a:r>
              <a:rPr lang="el-GR" sz="1800" b="1" dirty="0" smtClean="0"/>
              <a:t>4. </a:t>
            </a:r>
            <a:r>
              <a:rPr lang="el-GR" sz="1800" dirty="0" smtClean="0"/>
              <a:t>Μια αλυσίδα καταστημάτων σούπερ μάρκετ σχεδιάζει να ανοίξει νέο κατάστημα στα προάστια μιας πόλης, και έχουν προταθεί δύο μεγέθη καταστήματος. Το κανονικό μέγεθος των 6000</a:t>
            </a:r>
            <a:r>
              <a:rPr lang="en-GB" sz="1800" dirty="0" smtClean="0"/>
              <a:t>m</a:t>
            </a:r>
            <a:r>
              <a:rPr lang="el-GR" sz="1800" dirty="0" smtClean="0"/>
              <a:t>2 και το μεγαλύτερο μέγεθος των 10.000</a:t>
            </a:r>
            <a:r>
              <a:rPr lang="en-GB" sz="1800" dirty="0" smtClean="0"/>
              <a:t>m</a:t>
            </a:r>
            <a:r>
              <a:rPr lang="en-US" sz="1800" dirty="0" smtClean="0"/>
              <a:t>2</a:t>
            </a:r>
            <a:r>
              <a:rPr lang="el-GR" sz="1800" dirty="0" smtClean="0"/>
              <a:t>. Το αρχικό κόστος, το αναμενόμενο επίπεδο ζήτησης, τα κέρδη και οι πιθανότητες παρουσιάζονται στον παρακάτω πίνακα:</a:t>
            </a:r>
          </a:p>
          <a:p>
            <a:pPr>
              <a:buNone/>
            </a:pPr>
            <a:endParaRPr lang="el-GR" dirty="0"/>
          </a:p>
        </p:txBody>
      </p:sp>
      <p:sp>
        <p:nvSpPr>
          <p:cNvPr id="3" name="2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265</a:t>
            </a:fld>
            <a:endParaRPr lang="el-GR" dirty="0"/>
          </a:p>
        </p:txBody>
      </p:sp>
      <p:sp>
        <p:nvSpPr>
          <p:cNvPr id="4" name="3 - Τίτλος"/>
          <p:cNvSpPr>
            <a:spLocks noGrp="1"/>
          </p:cNvSpPr>
          <p:nvPr>
            <p:ph type="title"/>
          </p:nvPr>
        </p:nvSpPr>
        <p:spPr>
          <a:xfrm>
            <a:off x="428596" y="274638"/>
            <a:ext cx="8286808" cy="939784"/>
          </a:xfrm>
        </p:spPr>
        <p:txBody>
          <a:bodyPr>
            <a:noAutofit/>
          </a:bodyPr>
          <a:lstStyle/>
          <a:p>
            <a:pPr algn="just"/>
            <a:r>
              <a:rPr lang="en-US" sz="2800" dirty="0" err="1" smtClean="0"/>
              <a:t>Ασκήσεις</a:t>
            </a:r>
            <a:endParaRPr lang="el-GR" sz="2800" dirty="0"/>
          </a:p>
        </p:txBody>
      </p:sp>
      <p:pic>
        <p:nvPicPr>
          <p:cNvPr id="7" name="6 - Εικόνα" descr="ep.png"/>
          <p:cNvPicPr>
            <a:picLocks noChangeAspect="1"/>
          </p:cNvPicPr>
          <p:nvPr/>
        </p:nvPicPr>
        <p:blipFill>
          <a:blip r:embed="rId2" cstate="print"/>
          <a:stretch>
            <a:fillRect/>
          </a:stretch>
        </p:blipFill>
        <p:spPr>
          <a:xfrm>
            <a:off x="1071538" y="3214686"/>
            <a:ext cx="7286676" cy="2857520"/>
          </a:xfrm>
          <a:prstGeom prst="rect">
            <a:avLst/>
          </a:prstGeom>
        </p:spPr>
      </p:pic>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28596" y="274638"/>
            <a:ext cx="8286808" cy="582594"/>
          </a:xfrm>
        </p:spPr>
        <p:txBody>
          <a:bodyPr>
            <a:noAutofit/>
          </a:bodyPr>
          <a:lstStyle/>
          <a:p>
            <a:pPr algn="just"/>
            <a:r>
              <a:rPr lang="en-US" sz="2800" dirty="0" err="1" smtClean="0"/>
              <a:t>Ασκήσεις</a:t>
            </a:r>
            <a:endParaRPr lang="el-GR" sz="2800" dirty="0"/>
          </a:p>
        </p:txBody>
      </p:sp>
      <p:sp>
        <p:nvSpPr>
          <p:cNvPr id="4" name="3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266</a:t>
            </a:fld>
            <a:endParaRPr lang="el-GR" dirty="0"/>
          </a:p>
        </p:txBody>
      </p:sp>
      <p:sp>
        <p:nvSpPr>
          <p:cNvPr id="5" name="4 - Θέση περιεχομένου"/>
          <p:cNvSpPr>
            <a:spLocks noGrp="1"/>
          </p:cNvSpPr>
          <p:nvPr>
            <p:ph idx="1"/>
          </p:nvPr>
        </p:nvSpPr>
        <p:spPr>
          <a:xfrm>
            <a:off x="457200" y="928670"/>
            <a:ext cx="8229600" cy="5000660"/>
          </a:xfrm>
        </p:spPr>
        <p:txBody>
          <a:bodyPr>
            <a:noAutofit/>
          </a:bodyPr>
          <a:lstStyle/>
          <a:p>
            <a:pPr algn="just"/>
            <a:endParaRPr lang="en-US" sz="1800" dirty="0" smtClean="0"/>
          </a:p>
          <a:p>
            <a:pPr algn="just"/>
            <a:r>
              <a:rPr lang="el-GR" sz="1800" dirty="0" smtClean="0"/>
              <a:t>Αν το κατάλληλο προεξοφλητικό επιτόκιο είναι 10%, ποιο μέγεθος υπόσχεται την υψηλότερη αναμενόμενη Καθαρή Παρούσα Αξία; Αν ήσασταν ο </a:t>
            </a:r>
            <a:r>
              <a:rPr lang="en-GB" sz="1800" dirty="0" smtClean="0"/>
              <a:t>Manager</a:t>
            </a:r>
            <a:r>
              <a:rPr lang="el-GR" sz="1800" dirty="0" smtClean="0"/>
              <a:t> του καταστήματος, ποια θα ήταν η απόφασή σας και γιατί;</a:t>
            </a:r>
          </a:p>
          <a:p>
            <a:pPr algn="just">
              <a:buNone/>
            </a:pPr>
            <a:endParaRPr lang="en-US" sz="1800" u="sng" dirty="0" smtClean="0"/>
          </a:p>
          <a:p>
            <a:pPr algn="just">
              <a:buNone/>
            </a:pPr>
            <a:r>
              <a:rPr lang="el-GR" sz="1800" u="sng" dirty="0" smtClean="0"/>
              <a:t>Κανονικό</a:t>
            </a:r>
            <a:endParaRPr lang="el-GR" sz="1800" dirty="0" smtClean="0"/>
          </a:p>
          <a:p>
            <a:pPr algn="just">
              <a:buNone/>
            </a:pPr>
            <a:r>
              <a:rPr lang="en-US" sz="1800" dirty="0" smtClean="0"/>
              <a:t>	</a:t>
            </a:r>
            <a:r>
              <a:rPr lang="el-GR" sz="1800" dirty="0" smtClean="0"/>
              <a:t>Έτος 1 (0.2 </a:t>
            </a:r>
            <a:r>
              <a:rPr lang="en-GB" sz="1800" dirty="0" smtClean="0"/>
              <a:t>x</a:t>
            </a:r>
            <a:r>
              <a:rPr lang="el-GR" sz="1800" dirty="0" smtClean="0"/>
              <a:t> 600) + (0.5 </a:t>
            </a:r>
            <a:r>
              <a:rPr lang="en-GB" sz="1800" dirty="0" smtClean="0"/>
              <a:t>x</a:t>
            </a:r>
            <a:r>
              <a:rPr lang="el-GR" sz="1800" dirty="0" smtClean="0"/>
              <a:t> 1,000) + (0.3 </a:t>
            </a:r>
            <a:r>
              <a:rPr lang="en-GB" sz="1800" dirty="0" smtClean="0"/>
              <a:t>x</a:t>
            </a:r>
            <a:r>
              <a:rPr lang="el-GR" sz="1800" dirty="0" smtClean="0"/>
              <a:t> 1,600) = 120 +500+480 = 1,100.0</a:t>
            </a:r>
            <a:endParaRPr lang="en-US" sz="1800" dirty="0" smtClean="0"/>
          </a:p>
          <a:p>
            <a:pPr algn="just">
              <a:buNone/>
            </a:pPr>
            <a:endParaRPr lang="el-GR" sz="1800" dirty="0" smtClean="0"/>
          </a:p>
          <a:p>
            <a:pPr algn="just">
              <a:buNone/>
            </a:pPr>
            <a:r>
              <a:rPr lang="en-US" sz="1800" dirty="0" smtClean="0"/>
              <a:t>	</a:t>
            </a:r>
            <a:r>
              <a:rPr lang="el-GR" sz="1800" dirty="0" smtClean="0"/>
              <a:t>Έτος 2 (0.2 </a:t>
            </a:r>
            <a:r>
              <a:rPr lang="en-GB" sz="1800" dirty="0" smtClean="0"/>
              <a:t>x</a:t>
            </a:r>
            <a:r>
              <a:rPr lang="el-GR" sz="1800" dirty="0" smtClean="0"/>
              <a:t> 1,000) + (0.4 </a:t>
            </a:r>
            <a:r>
              <a:rPr lang="en-GB" sz="1800" dirty="0" smtClean="0"/>
              <a:t>x</a:t>
            </a:r>
            <a:r>
              <a:rPr lang="el-GR" sz="1800" dirty="0" smtClean="0"/>
              <a:t> 1,600) + 0.4 </a:t>
            </a:r>
            <a:r>
              <a:rPr lang="en-GB" sz="1800" dirty="0" smtClean="0"/>
              <a:t>x</a:t>
            </a:r>
            <a:r>
              <a:rPr lang="el-GR" sz="1800" dirty="0" smtClean="0"/>
              <a:t> 2,000) = 200 +640 + 800 = 1,640</a:t>
            </a:r>
            <a:endParaRPr lang="en-US" sz="1800" dirty="0" smtClean="0"/>
          </a:p>
          <a:p>
            <a:pPr algn="just">
              <a:buNone/>
            </a:pPr>
            <a:endParaRPr lang="el-GR" sz="1800" dirty="0" smtClean="0"/>
          </a:p>
          <a:p>
            <a:pPr algn="just">
              <a:buNone/>
            </a:pPr>
            <a:r>
              <a:rPr lang="en-US" sz="1800" dirty="0" smtClean="0"/>
              <a:t>	</a:t>
            </a:r>
            <a:r>
              <a:rPr lang="el-GR" sz="1800" dirty="0" smtClean="0"/>
              <a:t>ΚΠΑ = 1,100.0 </a:t>
            </a:r>
            <a:r>
              <a:rPr lang="en-GB" sz="1800" dirty="0" smtClean="0"/>
              <a:t>X</a:t>
            </a:r>
            <a:r>
              <a:rPr lang="el-GR" sz="1800" dirty="0" smtClean="0"/>
              <a:t> 0.909 + 1,640 </a:t>
            </a:r>
            <a:r>
              <a:rPr lang="en-GB" sz="1800" dirty="0" smtClean="0"/>
              <a:t>X</a:t>
            </a:r>
            <a:r>
              <a:rPr lang="el-GR" sz="1800" dirty="0" smtClean="0"/>
              <a:t> 0.8254 – 1,700 = 1,000.01 + 1,353.656 – 1,700 = =653.666</a:t>
            </a:r>
          </a:p>
          <a:p>
            <a:pPr>
              <a:buNone/>
            </a:pPr>
            <a:endParaRPr lang="el-GR" sz="1800" dirty="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481328"/>
            <a:ext cx="8572560" cy="4827992"/>
          </a:xfrm>
        </p:spPr>
        <p:txBody>
          <a:bodyPr>
            <a:normAutofit/>
          </a:bodyPr>
          <a:lstStyle/>
          <a:p>
            <a:pPr algn="just">
              <a:buNone/>
            </a:pPr>
            <a:r>
              <a:rPr lang="el-GR" sz="1800" u="sng" dirty="0" smtClean="0"/>
              <a:t>Μεγάλο</a:t>
            </a:r>
            <a:endParaRPr lang="en-US" sz="1800" u="sng" dirty="0" smtClean="0"/>
          </a:p>
          <a:p>
            <a:pPr algn="just">
              <a:buNone/>
            </a:pPr>
            <a:endParaRPr lang="el-GR" sz="1800" dirty="0" smtClean="0"/>
          </a:p>
          <a:p>
            <a:pPr algn="just">
              <a:buNone/>
            </a:pPr>
            <a:r>
              <a:rPr lang="en-US" sz="1800" dirty="0" smtClean="0"/>
              <a:t>	</a:t>
            </a:r>
            <a:r>
              <a:rPr lang="el-GR" sz="1800" dirty="0" smtClean="0"/>
              <a:t>Έτος 1 (0.6 </a:t>
            </a:r>
            <a:r>
              <a:rPr lang="en-GB" sz="1800" dirty="0" smtClean="0"/>
              <a:t>x</a:t>
            </a:r>
            <a:r>
              <a:rPr lang="el-GR" sz="1800" dirty="0" smtClean="0"/>
              <a:t> 600 + 1,200 </a:t>
            </a:r>
            <a:r>
              <a:rPr lang="en-GB" sz="1800" dirty="0" smtClean="0"/>
              <a:t>x</a:t>
            </a:r>
            <a:r>
              <a:rPr lang="el-GR" sz="1800" dirty="0" smtClean="0"/>
              <a:t> 0.3 + 0.1 </a:t>
            </a:r>
            <a:r>
              <a:rPr lang="en-GB" sz="1800" dirty="0" smtClean="0"/>
              <a:t>x</a:t>
            </a:r>
            <a:r>
              <a:rPr lang="el-GR" sz="1800" dirty="0" smtClean="0"/>
              <a:t> 2,000) = 360 +360+200 = 920</a:t>
            </a:r>
            <a:endParaRPr lang="en-US" sz="1800" dirty="0" smtClean="0"/>
          </a:p>
          <a:p>
            <a:pPr algn="just">
              <a:buNone/>
            </a:pPr>
            <a:endParaRPr lang="el-GR" sz="1800" dirty="0" smtClean="0"/>
          </a:p>
          <a:p>
            <a:pPr algn="just">
              <a:buNone/>
            </a:pPr>
            <a:r>
              <a:rPr lang="en-US" sz="1800" dirty="0" smtClean="0"/>
              <a:t>	</a:t>
            </a:r>
            <a:r>
              <a:rPr lang="el-GR" sz="1800" dirty="0" smtClean="0"/>
              <a:t>Έτος  2 (0.4 </a:t>
            </a:r>
            <a:r>
              <a:rPr lang="en-GB" sz="1800" dirty="0" smtClean="0"/>
              <a:t>x</a:t>
            </a:r>
            <a:r>
              <a:rPr lang="el-GR" sz="1800" dirty="0" smtClean="0"/>
              <a:t> 1,200 + 0.3 </a:t>
            </a:r>
            <a:r>
              <a:rPr lang="en-GB" sz="1800" dirty="0" smtClean="0"/>
              <a:t>x</a:t>
            </a:r>
            <a:r>
              <a:rPr lang="el-GR" sz="1800" dirty="0" smtClean="0"/>
              <a:t> 1,800 + 0.3 </a:t>
            </a:r>
            <a:r>
              <a:rPr lang="en-GB" sz="1800" dirty="0" smtClean="0"/>
              <a:t>x</a:t>
            </a:r>
            <a:r>
              <a:rPr lang="el-GR" sz="1800" dirty="0" smtClean="0"/>
              <a:t> 2,400) = 480 +540 +720 = 1,740</a:t>
            </a:r>
            <a:endParaRPr lang="en-US" sz="1800" dirty="0" smtClean="0"/>
          </a:p>
          <a:p>
            <a:pPr algn="just">
              <a:buNone/>
            </a:pPr>
            <a:endParaRPr lang="el-GR" sz="1800" dirty="0" smtClean="0"/>
          </a:p>
          <a:p>
            <a:pPr algn="just">
              <a:buNone/>
            </a:pPr>
            <a:r>
              <a:rPr lang="en-US" sz="1800" dirty="0" smtClean="0"/>
              <a:t>	</a:t>
            </a:r>
            <a:r>
              <a:rPr lang="el-GR" sz="1800" dirty="0" smtClean="0"/>
              <a:t>ΚΠΑ = 920 </a:t>
            </a:r>
            <a:r>
              <a:rPr lang="en-GB" sz="1800" dirty="0" smtClean="0"/>
              <a:t>x</a:t>
            </a:r>
            <a:r>
              <a:rPr lang="el-GR" sz="1800" dirty="0" smtClean="0"/>
              <a:t> 0.9091 + 1,740 </a:t>
            </a:r>
            <a:r>
              <a:rPr lang="en-GB" sz="1800" dirty="0" smtClean="0"/>
              <a:t>x</a:t>
            </a:r>
            <a:r>
              <a:rPr lang="el-GR" sz="1800" dirty="0" smtClean="0"/>
              <a:t> 0.8254 – 2,000 = 836.372 + 1,436.196 – 2,000 = =272.568</a:t>
            </a:r>
          </a:p>
          <a:p>
            <a:pPr algn="just">
              <a:buNone/>
            </a:pPr>
            <a:r>
              <a:rPr lang="en-US" sz="1800" dirty="0" smtClean="0"/>
              <a:t>	</a:t>
            </a:r>
          </a:p>
          <a:p>
            <a:pPr algn="just">
              <a:buNone/>
            </a:pPr>
            <a:r>
              <a:rPr lang="en-US" sz="1800" dirty="0" smtClean="0"/>
              <a:t>	</a:t>
            </a:r>
            <a:r>
              <a:rPr lang="el-GR" sz="1800" dirty="0" smtClean="0"/>
              <a:t>Σχολιάσατε.</a:t>
            </a:r>
          </a:p>
          <a:p>
            <a:pPr algn="just">
              <a:buNone/>
            </a:pPr>
            <a:endParaRPr lang="el-GR" sz="2500" dirty="0"/>
          </a:p>
        </p:txBody>
      </p:sp>
      <p:sp>
        <p:nvSpPr>
          <p:cNvPr id="3" name="2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267</a:t>
            </a:fld>
            <a:endParaRPr lang="el-GR" dirty="0"/>
          </a:p>
        </p:txBody>
      </p:sp>
      <p:sp>
        <p:nvSpPr>
          <p:cNvPr id="4" name="3 - Τίτλος"/>
          <p:cNvSpPr>
            <a:spLocks noGrp="1"/>
          </p:cNvSpPr>
          <p:nvPr>
            <p:ph type="title"/>
          </p:nvPr>
        </p:nvSpPr>
        <p:spPr>
          <a:xfrm>
            <a:off x="357158" y="274638"/>
            <a:ext cx="8501122" cy="796908"/>
          </a:xfrm>
        </p:spPr>
        <p:txBody>
          <a:bodyPr>
            <a:noAutofit/>
          </a:bodyPr>
          <a:lstStyle/>
          <a:p>
            <a:pPr algn="just"/>
            <a:r>
              <a:rPr lang="en-US" sz="2800" dirty="0" err="1" smtClean="0"/>
              <a:t>Ασκήσεις</a:t>
            </a:r>
            <a:endParaRPr lang="el-GR" sz="2800"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928670"/>
            <a:ext cx="8501122" cy="5597814"/>
          </a:xfrm>
        </p:spPr>
        <p:txBody>
          <a:bodyPr>
            <a:normAutofit/>
          </a:bodyPr>
          <a:lstStyle/>
          <a:p>
            <a:pPr algn="just">
              <a:buNone/>
            </a:pPr>
            <a:endParaRPr lang="en-US" sz="1800" b="1" dirty="0" smtClean="0"/>
          </a:p>
          <a:p>
            <a:pPr algn="just">
              <a:buNone/>
            </a:pPr>
            <a:r>
              <a:rPr lang="el-GR" sz="1800" b="1" dirty="0" smtClean="0"/>
              <a:t>5.</a:t>
            </a:r>
            <a:r>
              <a:rPr lang="el-GR" sz="1800" dirty="0" smtClean="0"/>
              <a:t> Το βασικό προϊόν μιας εταιρίας που παράγει μπαταρίες βρέθηκε να παρουσιάζει ζημιές, λόγω ανταγωνισμού των άλλων παραγωγών. Συνεπώς, η εταιρία σχεδιάζει είτε να αυξήσει με κάποιον τρόπο την ήδη υπάρχουσα παραγωγή, είτε να εισάγει ένα νέο προϊόν. Τα αποτελέσματα των δυο αυτών εναλλακτικών εξαρτώνται από την τάση της οικονομίας:</a:t>
            </a: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n-US" sz="1800" dirty="0" smtClean="0"/>
          </a:p>
          <a:p>
            <a:pPr algn="just">
              <a:buNone/>
            </a:pPr>
            <a:endParaRPr lang="el-GR" sz="1800" dirty="0" smtClean="0"/>
          </a:p>
          <a:p>
            <a:pPr algn="just">
              <a:buNone/>
            </a:pPr>
            <a:r>
              <a:rPr lang="en-US" dirty="0" smtClean="0"/>
              <a:t>		</a:t>
            </a:r>
          </a:p>
        </p:txBody>
      </p:sp>
      <p:sp>
        <p:nvSpPr>
          <p:cNvPr id="3" name="2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268</a:t>
            </a:fld>
            <a:endParaRPr lang="el-GR" dirty="0"/>
          </a:p>
        </p:txBody>
      </p:sp>
      <p:sp>
        <p:nvSpPr>
          <p:cNvPr id="4" name="3 - Τίτλος"/>
          <p:cNvSpPr>
            <a:spLocks noGrp="1"/>
          </p:cNvSpPr>
          <p:nvPr>
            <p:ph type="title"/>
          </p:nvPr>
        </p:nvSpPr>
        <p:spPr>
          <a:xfrm>
            <a:off x="357158" y="274638"/>
            <a:ext cx="8501122" cy="725470"/>
          </a:xfrm>
        </p:spPr>
        <p:txBody>
          <a:bodyPr>
            <a:noAutofit/>
          </a:bodyPr>
          <a:lstStyle/>
          <a:p>
            <a:pPr algn="just"/>
            <a:r>
              <a:rPr lang="en-US" sz="2800" dirty="0" err="1" smtClean="0"/>
              <a:t>Ασκήσεις</a:t>
            </a:r>
            <a:endParaRPr lang="el-GR" sz="2800" dirty="0"/>
          </a:p>
        </p:txBody>
      </p:sp>
      <p:pic>
        <p:nvPicPr>
          <p:cNvPr id="7" name="6 - Εικόνα" descr="ep.png"/>
          <p:cNvPicPr>
            <a:picLocks noChangeAspect="1"/>
          </p:cNvPicPr>
          <p:nvPr/>
        </p:nvPicPr>
        <p:blipFill>
          <a:blip r:embed="rId2" cstate="print"/>
          <a:stretch>
            <a:fillRect/>
          </a:stretch>
        </p:blipFill>
        <p:spPr>
          <a:xfrm>
            <a:off x="1071538" y="3571876"/>
            <a:ext cx="7358114" cy="1571636"/>
          </a:xfrm>
          <a:prstGeom prst="rect">
            <a:avLst/>
          </a:prstGeom>
        </p:spPr>
      </p:pic>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14282" y="1357298"/>
            <a:ext cx="8572560" cy="4525963"/>
          </a:xfrm>
        </p:spPr>
        <p:txBody>
          <a:bodyPr>
            <a:normAutofit/>
          </a:bodyPr>
          <a:lstStyle/>
          <a:p>
            <a:pPr>
              <a:buNone/>
            </a:pPr>
            <a:r>
              <a:rPr lang="en-US" sz="1800" dirty="0" smtClean="0"/>
              <a:t>	</a:t>
            </a:r>
            <a:r>
              <a:rPr lang="el-GR" sz="1800" dirty="0" smtClean="0"/>
              <a:t>Οι πιθανότητες η τάση της οικονομίας να είναι καθοδική, σταθερή ή ανοδική, είναι 30%, 50% και 20% αντίστοιχα. </a:t>
            </a:r>
          </a:p>
          <a:p>
            <a:pPr>
              <a:buNone/>
            </a:pPr>
            <a:r>
              <a:rPr lang="el-GR" sz="1800" dirty="0" smtClean="0"/>
              <a:t> </a:t>
            </a:r>
          </a:p>
          <a:p>
            <a:pPr>
              <a:buNone/>
            </a:pPr>
            <a:r>
              <a:rPr lang="en-US" sz="1800" dirty="0" smtClean="0"/>
              <a:t>	</a:t>
            </a:r>
            <a:r>
              <a:rPr lang="el-GR" sz="1800" dirty="0" smtClean="0"/>
              <a:t>Α) Υπολογίσετε την προσδοκώμενη αξία (</a:t>
            </a:r>
            <a:r>
              <a:rPr lang="en-GB" sz="1800" dirty="0" smtClean="0"/>
              <a:t>EV</a:t>
            </a:r>
            <a:r>
              <a:rPr lang="el-GR" sz="1800" dirty="0" smtClean="0"/>
              <a:t>), την τυπική απόκλιση (</a:t>
            </a:r>
            <a:r>
              <a:rPr lang="en-GB" sz="1800" dirty="0" smtClean="0"/>
              <a:t>SD</a:t>
            </a:r>
            <a:r>
              <a:rPr lang="el-GR" sz="1800" dirty="0" smtClean="0"/>
              <a:t>) και το συντελεστή μεταβλητότητας (</a:t>
            </a:r>
            <a:r>
              <a:rPr lang="en-GB" sz="1800" dirty="0" smtClean="0"/>
              <a:t>CV</a:t>
            </a:r>
            <a:r>
              <a:rPr lang="el-GR" sz="1800" dirty="0" smtClean="0"/>
              <a:t>) για κάθε εναλλακτική.</a:t>
            </a:r>
            <a:endParaRPr lang="en-US" sz="1800" dirty="0" smtClean="0"/>
          </a:p>
          <a:p>
            <a:endParaRPr lang="el-GR" sz="1800" dirty="0" smtClean="0"/>
          </a:p>
          <a:p>
            <a:pPr>
              <a:buNone/>
            </a:pPr>
            <a:r>
              <a:rPr lang="en-US" sz="1800" dirty="0" smtClean="0"/>
              <a:t>	</a:t>
            </a:r>
            <a:r>
              <a:rPr lang="el-GR" sz="1800" dirty="0" smtClean="0"/>
              <a:t>Β) Ποια εναλλακτική ενδείκνυται κάτω από τα διάφορα κριτήρια;</a:t>
            </a:r>
            <a:endParaRPr lang="en-US" sz="1800" dirty="0" smtClean="0"/>
          </a:p>
          <a:p>
            <a:pPr>
              <a:buNone/>
            </a:pPr>
            <a:endParaRPr lang="el-GR" sz="1800" dirty="0" smtClean="0"/>
          </a:p>
          <a:p>
            <a:pPr>
              <a:buNone/>
            </a:pPr>
            <a:r>
              <a:rPr lang="en-US" sz="1800" dirty="0" smtClean="0"/>
              <a:t>	</a:t>
            </a:r>
            <a:r>
              <a:rPr lang="el-GR" sz="1800" dirty="0" smtClean="0"/>
              <a:t>Γ) Εξηγήσετε ποια εναλλακτική θα έχει την υψηλότερη (Πιστωτική ενίσχυση) </a:t>
            </a:r>
            <a:r>
              <a:rPr lang="en-GB" sz="1800" dirty="0" smtClean="0"/>
              <a:t>CE</a:t>
            </a:r>
            <a:r>
              <a:rPr lang="el-GR" sz="1800" dirty="0" smtClean="0"/>
              <a:t>;</a:t>
            </a:r>
          </a:p>
          <a:p>
            <a:pPr>
              <a:buNone/>
            </a:pPr>
            <a:r>
              <a:rPr lang="el-GR" sz="1800" dirty="0" smtClean="0"/>
              <a:t> </a:t>
            </a:r>
          </a:p>
          <a:p>
            <a:pPr algn="just"/>
            <a:endParaRPr lang="el-GR" dirty="0"/>
          </a:p>
        </p:txBody>
      </p:sp>
      <p:sp>
        <p:nvSpPr>
          <p:cNvPr id="3" name="2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269</a:t>
            </a:fld>
            <a:endParaRPr lang="el-GR" dirty="0"/>
          </a:p>
        </p:txBody>
      </p:sp>
      <p:sp>
        <p:nvSpPr>
          <p:cNvPr id="4" name="3 - Τίτλος"/>
          <p:cNvSpPr>
            <a:spLocks noGrp="1"/>
          </p:cNvSpPr>
          <p:nvPr>
            <p:ph type="title"/>
          </p:nvPr>
        </p:nvSpPr>
        <p:spPr>
          <a:xfrm>
            <a:off x="214282" y="274638"/>
            <a:ext cx="8572560" cy="796908"/>
          </a:xfrm>
        </p:spPr>
        <p:txBody>
          <a:bodyPr>
            <a:noAutofit/>
          </a:bodyPr>
          <a:lstStyle/>
          <a:p>
            <a:pPr algn="just"/>
            <a:r>
              <a:rPr lang="en-US" sz="2800" dirty="0" err="1" smtClean="0"/>
              <a:t>Ασκήσεις</a:t>
            </a:r>
            <a:endParaRPr lang="el-GR"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481328"/>
            <a:ext cx="8429684" cy="5044016"/>
          </a:xfrm>
        </p:spPr>
        <p:txBody>
          <a:bodyPr>
            <a:normAutofit/>
          </a:bodyPr>
          <a:lstStyle/>
          <a:p>
            <a:pPr algn="just"/>
            <a:r>
              <a:rPr lang="el-GR" sz="1800" dirty="0" smtClean="0"/>
              <a:t>Εναλλακτικά, χρησιμοποιείται ο όρος Ακαθάριστο Εγχώριο Προϊόν (</a:t>
            </a:r>
            <a:r>
              <a:rPr lang="el-GR" sz="1800" dirty="0" err="1" smtClean="0"/>
              <a:t>ΑεγχΠ</a:t>
            </a:r>
            <a:r>
              <a:rPr lang="el-GR" sz="1800" dirty="0" smtClean="0"/>
              <a:t>), που μετρά τη συνολική αξία του προϊόντος που παρήχθη εντός των εθνικών συνόρων. </a:t>
            </a:r>
          </a:p>
          <a:p>
            <a:pPr algn="just">
              <a:buNone/>
            </a:pPr>
            <a:endParaRPr lang="el-GR" sz="1800" dirty="0" smtClean="0"/>
          </a:p>
          <a:p>
            <a:pPr algn="just"/>
            <a:r>
              <a:rPr lang="el-GR" sz="1800" dirty="0" smtClean="0"/>
              <a:t>Η διαφορά τους  αποτελεί το καθαρό εισόδημα από περιουσιακά στοιχεία από το εξωτερικό. Ας σημειωθεί και η διάκριση ανάμεσα στο ονομαστικό ΑΕΠ (ΑΕΠ σε τρέχουσες τιμές) και στο πραγματικό ΑΕΠ, ή ΑΕΠ σε σταθερές τιμές, όπου μετριέται η παραγωγή μιας περιόδου στις τιμές ενός έτους που επιλέγεται (έτος βάσης). </a:t>
            </a:r>
          </a:p>
          <a:p>
            <a:pPr algn="just">
              <a:buNone/>
            </a:pPr>
            <a:endParaRPr lang="el-GR" sz="1800" dirty="0" smtClean="0"/>
          </a:p>
          <a:p>
            <a:pPr algn="just"/>
            <a:r>
              <a:rPr lang="el-GR" sz="1800" dirty="0" smtClean="0"/>
              <a:t>Ο λόγος, το κλάσμα, των δύο ειδών ΑΕΠ (ΑΕΠ </a:t>
            </a:r>
            <a:r>
              <a:rPr lang="el-GR" sz="1800" dirty="0" err="1" smtClean="0"/>
              <a:t>τ.τ</a:t>
            </a:r>
            <a:r>
              <a:rPr lang="el-GR" sz="1800" dirty="0" smtClean="0"/>
              <a:t>. / ΑΕΠ </a:t>
            </a:r>
            <a:r>
              <a:rPr lang="el-GR" sz="1800" dirty="0" err="1" smtClean="0"/>
              <a:t>σ.τ</a:t>
            </a:r>
            <a:r>
              <a:rPr lang="el-GR" sz="1800" dirty="0" smtClean="0"/>
              <a:t>.) αποτελεί τον </a:t>
            </a:r>
            <a:r>
              <a:rPr lang="el-GR" sz="1800" dirty="0" err="1" smtClean="0"/>
              <a:t>Αποπληθωριστή</a:t>
            </a:r>
            <a:r>
              <a:rPr lang="el-GR" sz="1800" dirty="0" smtClean="0"/>
              <a:t> του ΑΕΠ. </a:t>
            </a:r>
          </a:p>
        </p:txBody>
      </p:sp>
      <p:sp>
        <p:nvSpPr>
          <p:cNvPr id="3" name="2 - Τίτλος"/>
          <p:cNvSpPr>
            <a:spLocks noGrp="1"/>
          </p:cNvSpPr>
          <p:nvPr>
            <p:ph type="title"/>
          </p:nvPr>
        </p:nvSpPr>
        <p:spPr>
          <a:xfrm>
            <a:off x="357158" y="274638"/>
            <a:ext cx="8429684" cy="1143000"/>
          </a:xfrm>
        </p:spPr>
        <p:txBody>
          <a:bodyPr>
            <a:normAutofit/>
          </a:bodyPr>
          <a:lstStyle/>
          <a:p>
            <a:r>
              <a:rPr lang="el-GR" sz="2800" dirty="0" smtClean="0"/>
              <a:t>Βασικά μακροοικονομικά μεγέθη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27</a:t>
            </a:fld>
            <a:endParaRPr lang="el-G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270</a:t>
            </a:fld>
            <a:endParaRPr lang="el-GR" dirty="0"/>
          </a:p>
        </p:txBody>
      </p:sp>
      <p:sp>
        <p:nvSpPr>
          <p:cNvPr id="4" name="3 - Τίτλος"/>
          <p:cNvSpPr>
            <a:spLocks noGrp="1"/>
          </p:cNvSpPr>
          <p:nvPr>
            <p:ph type="title"/>
          </p:nvPr>
        </p:nvSpPr>
        <p:spPr>
          <a:xfrm>
            <a:off x="428596" y="357166"/>
            <a:ext cx="8358246" cy="428628"/>
          </a:xfrm>
        </p:spPr>
        <p:txBody>
          <a:bodyPr>
            <a:normAutofit fontScale="90000"/>
          </a:bodyPr>
          <a:lstStyle/>
          <a:p>
            <a:r>
              <a:rPr lang="en-US" sz="3100" dirty="0" smtClean="0"/>
              <a:t/>
            </a:r>
            <a:br>
              <a:rPr lang="en-US" sz="3100" dirty="0" smtClean="0"/>
            </a:br>
            <a:r>
              <a:rPr lang="en-US" sz="3100" dirty="0" err="1" smtClean="0"/>
              <a:t>Ασκήσεις</a:t>
            </a:r>
            <a:r>
              <a:rPr lang="el-GR" dirty="0" smtClean="0"/>
              <a:t/>
            </a:r>
            <a:br>
              <a:rPr lang="el-GR" dirty="0" smtClean="0"/>
            </a:br>
            <a:endParaRPr lang="el-GR" dirty="0"/>
          </a:p>
        </p:txBody>
      </p:sp>
      <p:sp>
        <p:nvSpPr>
          <p:cNvPr id="5" name="4 - Θέση περιεχομένου"/>
          <p:cNvSpPr>
            <a:spLocks noGrp="1"/>
          </p:cNvSpPr>
          <p:nvPr>
            <p:ph idx="1"/>
          </p:nvPr>
        </p:nvSpPr>
        <p:spPr>
          <a:xfrm>
            <a:off x="457200" y="857232"/>
            <a:ext cx="8229600" cy="5150059"/>
          </a:xfrm>
        </p:spPr>
        <p:txBody>
          <a:bodyPr>
            <a:normAutofit/>
          </a:bodyPr>
          <a:lstStyle/>
          <a:p>
            <a:r>
              <a:rPr lang="el-GR" sz="1900" b="1" dirty="0" smtClean="0"/>
              <a:t>Λύση:</a:t>
            </a:r>
            <a:endParaRPr lang="el-GR" sz="1900" dirty="0" smtClean="0"/>
          </a:p>
          <a:p>
            <a:pPr algn="just">
              <a:buNone/>
            </a:pPr>
            <a:r>
              <a:rPr lang="el-GR" sz="1900" dirty="0" smtClean="0"/>
              <a:t>Α) </a:t>
            </a:r>
            <a:r>
              <a:rPr lang="en-GB" sz="1900" dirty="0" smtClean="0"/>
              <a:t>EV</a:t>
            </a:r>
            <a:r>
              <a:rPr lang="el-GR" sz="1900" dirty="0" smtClean="0"/>
              <a:t>1= (0.30 </a:t>
            </a:r>
            <a:r>
              <a:rPr lang="en-GB" sz="1900" dirty="0" smtClean="0"/>
              <a:t>x</a:t>
            </a:r>
            <a:r>
              <a:rPr lang="el-GR" sz="1900" dirty="0" smtClean="0"/>
              <a:t> 20 + 0.50 </a:t>
            </a:r>
            <a:r>
              <a:rPr lang="en-GB" sz="1900" dirty="0" smtClean="0"/>
              <a:t>x</a:t>
            </a:r>
            <a:r>
              <a:rPr lang="el-GR" sz="1900" dirty="0" smtClean="0"/>
              <a:t> 60 + 0.20 </a:t>
            </a:r>
            <a:r>
              <a:rPr lang="en-GB" sz="1900" dirty="0" smtClean="0"/>
              <a:t>x</a:t>
            </a:r>
            <a:r>
              <a:rPr lang="el-GR" sz="1900" dirty="0" smtClean="0"/>
              <a:t> 160) = 6 + 30 + 32 = 68</a:t>
            </a:r>
          </a:p>
          <a:p>
            <a:pPr algn="just">
              <a:buNone/>
            </a:pPr>
            <a:r>
              <a:rPr lang="en-US" sz="1900" dirty="0" smtClean="0"/>
              <a:t>     </a:t>
            </a:r>
          </a:p>
          <a:p>
            <a:pPr algn="just">
              <a:buNone/>
            </a:pPr>
            <a:r>
              <a:rPr lang="en-US" sz="1900" dirty="0" smtClean="0"/>
              <a:t>	 EV2= (0.30 x (-40) + 0.50 x 40 + 0.20 x 300) -12 + 20 + 60 	= 68</a:t>
            </a:r>
          </a:p>
          <a:p>
            <a:pPr algn="just">
              <a:buNone/>
            </a:pPr>
            <a:endParaRPr lang="el-GR" sz="1900" dirty="0" smtClean="0"/>
          </a:p>
          <a:p>
            <a:pPr algn="just">
              <a:buNone/>
            </a:pPr>
            <a:r>
              <a:rPr lang="en-US" sz="1900" dirty="0" smtClean="0"/>
              <a:t>     SD1= [0.30 x (20-68) 2 + 0.50 x (60-68) 2+ 0.20 x (160-68) 2]  1/2=</a:t>
            </a:r>
            <a:endParaRPr lang="el-GR" sz="1900" dirty="0" smtClean="0"/>
          </a:p>
          <a:p>
            <a:pPr algn="just">
              <a:buNone/>
            </a:pPr>
            <a:r>
              <a:rPr lang="en-US" sz="1900" dirty="0" smtClean="0"/>
              <a:t>		=[0.30 x (-48) 2+0.5 x (-8) 2+ 0.20 x 922] 1/2= </a:t>
            </a:r>
            <a:endParaRPr lang="el-GR" sz="1900" dirty="0" smtClean="0"/>
          </a:p>
          <a:p>
            <a:pPr algn="just">
              <a:buNone/>
            </a:pPr>
            <a:r>
              <a:rPr lang="en-US" sz="1900" dirty="0" smtClean="0"/>
              <a:t>		=[0.30 x 2,304 + 0.5 x 64 + 0.2 x 8,464] 1/2=</a:t>
            </a:r>
            <a:endParaRPr lang="el-GR" sz="1900" dirty="0" smtClean="0"/>
          </a:p>
          <a:p>
            <a:pPr algn="just">
              <a:buNone/>
            </a:pPr>
            <a:r>
              <a:rPr lang="en-US" sz="1900" dirty="0" smtClean="0"/>
              <a:t>		=[691.2 + 32 + 1,692.8] 1/2]=</a:t>
            </a:r>
            <a:endParaRPr lang="el-GR" sz="1900" dirty="0" smtClean="0"/>
          </a:p>
          <a:p>
            <a:pPr algn="just">
              <a:buNone/>
            </a:pPr>
            <a:r>
              <a:rPr lang="en-US" sz="1900" dirty="0" smtClean="0"/>
              <a:t>		=[2,416] 1/2=</a:t>
            </a:r>
            <a:endParaRPr lang="el-GR" sz="1900" dirty="0" smtClean="0"/>
          </a:p>
          <a:p>
            <a:pPr algn="just">
              <a:buNone/>
            </a:pPr>
            <a:r>
              <a:rPr lang="en-US" sz="1900" dirty="0" smtClean="0"/>
              <a:t>		=49.16</a:t>
            </a:r>
            <a:endParaRPr lang="el-GR" sz="1900" dirty="0" smtClean="0"/>
          </a:p>
          <a:p>
            <a:pPr>
              <a:buNone/>
            </a:pPr>
            <a:endParaRPr lang="el-GR" dirty="0"/>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271</a:t>
            </a:fld>
            <a:endParaRPr lang="el-GR" dirty="0"/>
          </a:p>
        </p:txBody>
      </p:sp>
      <p:sp>
        <p:nvSpPr>
          <p:cNvPr id="4" name="3 - Τίτλος"/>
          <p:cNvSpPr>
            <a:spLocks noGrp="1"/>
          </p:cNvSpPr>
          <p:nvPr>
            <p:ph type="title"/>
          </p:nvPr>
        </p:nvSpPr>
        <p:spPr>
          <a:xfrm>
            <a:off x="428596" y="274638"/>
            <a:ext cx="8286808" cy="582594"/>
          </a:xfrm>
        </p:spPr>
        <p:txBody>
          <a:bodyPr>
            <a:noAutofit/>
          </a:bodyPr>
          <a:lstStyle/>
          <a:p>
            <a:pPr algn="just"/>
            <a:r>
              <a:rPr lang="en-US" sz="2800" dirty="0" err="1" smtClean="0"/>
              <a:t>Ασκήσεις</a:t>
            </a:r>
            <a:endParaRPr lang="el-GR" sz="3000" dirty="0"/>
          </a:p>
        </p:txBody>
      </p:sp>
      <p:sp>
        <p:nvSpPr>
          <p:cNvPr id="5" name="4 - Θέση περιεχομένου"/>
          <p:cNvSpPr>
            <a:spLocks noGrp="1"/>
          </p:cNvSpPr>
          <p:nvPr>
            <p:ph idx="1"/>
          </p:nvPr>
        </p:nvSpPr>
        <p:spPr>
          <a:xfrm>
            <a:off x="457200" y="1071546"/>
            <a:ext cx="8229600" cy="4935745"/>
          </a:xfrm>
        </p:spPr>
        <p:txBody>
          <a:bodyPr>
            <a:normAutofit fontScale="92500" lnSpcReduction="20000"/>
          </a:bodyPr>
          <a:lstStyle/>
          <a:p>
            <a:pPr>
              <a:buNone/>
            </a:pPr>
            <a:r>
              <a:rPr lang="en-US" sz="1900" dirty="0" smtClean="0"/>
              <a:t>SD2= [0.30 x (-40-68) 2 + 0.50 x (40-68) 2 + 0.20 x (300-68) 2] 1/2=</a:t>
            </a:r>
            <a:endParaRPr lang="el-GR" sz="1900" dirty="0" smtClean="0"/>
          </a:p>
          <a:p>
            <a:pPr>
              <a:buNone/>
            </a:pPr>
            <a:r>
              <a:rPr lang="en-US" sz="1900" dirty="0" smtClean="0"/>
              <a:t>	=[0.30 x (-108) 2 + 0.50 x (-28) 2 + 0.20 x 2322] 1/2=</a:t>
            </a:r>
            <a:endParaRPr lang="el-GR" sz="1900" dirty="0" smtClean="0"/>
          </a:p>
          <a:p>
            <a:pPr>
              <a:buNone/>
            </a:pPr>
            <a:r>
              <a:rPr lang="en-US" sz="1900" dirty="0" smtClean="0"/>
              <a:t>	</a:t>
            </a:r>
            <a:r>
              <a:rPr lang="el-GR" sz="1900" dirty="0" smtClean="0"/>
              <a:t>=[0.30 </a:t>
            </a:r>
            <a:r>
              <a:rPr lang="en-US" sz="1900" dirty="0" smtClean="0"/>
              <a:t>x </a:t>
            </a:r>
            <a:r>
              <a:rPr lang="el-GR" sz="1900" dirty="0" smtClean="0"/>
              <a:t>11,664 + 0.50 </a:t>
            </a:r>
            <a:r>
              <a:rPr lang="en-US" sz="1900" dirty="0" smtClean="0"/>
              <a:t>x </a:t>
            </a:r>
            <a:r>
              <a:rPr lang="el-GR" sz="1900" dirty="0" smtClean="0"/>
              <a:t>784 + 0.20 </a:t>
            </a:r>
            <a:r>
              <a:rPr lang="en-US" sz="1900" dirty="0" smtClean="0"/>
              <a:t>x </a:t>
            </a:r>
            <a:r>
              <a:rPr lang="el-GR" sz="1900" dirty="0" smtClean="0"/>
              <a:t>53,824] 1/2=</a:t>
            </a:r>
          </a:p>
          <a:p>
            <a:pPr>
              <a:buNone/>
            </a:pPr>
            <a:r>
              <a:rPr lang="en-US" sz="1900" dirty="0" smtClean="0"/>
              <a:t>	=</a:t>
            </a:r>
            <a:r>
              <a:rPr lang="el-GR" sz="1900" dirty="0" smtClean="0"/>
              <a:t>[3,499.2 + 392 + 10,764.8] 1/2=</a:t>
            </a:r>
          </a:p>
          <a:p>
            <a:pPr>
              <a:buNone/>
            </a:pPr>
            <a:r>
              <a:rPr lang="en-US" sz="1900" dirty="0" smtClean="0"/>
              <a:t>	=</a:t>
            </a:r>
            <a:r>
              <a:rPr lang="el-GR" sz="1900" dirty="0" smtClean="0"/>
              <a:t>1,46561 /2</a:t>
            </a:r>
          </a:p>
          <a:p>
            <a:pPr>
              <a:buNone/>
            </a:pPr>
            <a:r>
              <a:rPr lang="en-US" sz="1900" dirty="0" smtClean="0"/>
              <a:t>	</a:t>
            </a:r>
            <a:r>
              <a:rPr lang="el-GR" sz="1900" dirty="0" smtClean="0"/>
              <a:t>≈ 121.0</a:t>
            </a:r>
            <a:endParaRPr lang="en-US" sz="1900" dirty="0" smtClean="0"/>
          </a:p>
          <a:p>
            <a:pPr>
              <a:buNone/>
            </a:pPr>
            <a:endParaRPr lang="en-US" sz="1900" dirty="0" smtClean="0"/>
          </a:p>
          <a:p>
            <a:pPr>
              <a:buNone/>
            </a:pPr>
            <a:endParaRPr lang="en-US" sz="1900" dirty="0" smtClean="0"/>
          </a:p>
          <a:p>
            <a:pPr>
              <a:buNone/>
            </a:pPr>
            <a:endParaRPr lang="en-US" sz="1900" dirty="0" smtClean="0"/>
          </a:p>
          <a:p>
            <a:pPr>
              <a:buNone/>
            </a:pPr>
            <a:endParaRPr lang="en-US" sz="1900" dirty="0" smtClean="0"/>
          </a:p>
          <a:p>
            <a:pPr>
              <a:buNone/>
            </a:pPr>
            <a:endParaRPr lang="en-US" sz="1900" dirty="0" smtClean="0"/>
          </a:p>
          <a:p>
            <a:pPr>
              <a:buNone/>
            </a:pPr>
            <a:endParaRPr lang="en-US" sz="1900" dirty="0" smtClean="0"/>
          </a:p>
          <a:p>
            <a:pPr>
              <a:buNone/>
            </a:pPr>
            <a:r>
              <a:rPr lang="el-GR" sz="1900" dirty="0" smtClean="0"/>
              <a:t>Β) Το κριτήριο EV τους κατατάσσει ισόποσα.  Το κριτήριο του συντελεστή μεταβλητότητας ευνοεί τη  μικρή προσαρμογή στο υπάρχον προϊόν. </a:t>
            </a:r>
            <a:endParaRPr lang="en-US" sz="1900" dirty="0" smtClean="0"/>
          </a:p>
          <a:p>
            <a:pPr>
              <a:buNone/>
            </a:pPr>
            <a:endParaRPr lang="en-US" sz="1900" dirty="0" smtClean="0"/>
          </a:p>
          <a:p>
            <a:pPr>
              <a:buNone/>
            </a:pPr>
            <a:r>
              <a:rPr lang="el-GR" sz="1900" dirty="0" smtClean="0"/>
              <a:t> Γ) Το υπάρχον προϊόν με μικρή παραγωγή.</a:t>
            </a:r>
          </a:p>
          <a:p>
            <a:pPr>
              <a:buNone/>
            </a:pPr>
            <a:endParaRPr lang="el-GR" sz="1800" dirty="0" smtClean="0"/>
          </a:p>
          <a:p>
            <a:pPr>
              <a:buNone/>
            </a:pPr>
            <a:endParaRPr lang="el-GR" dirty="0"/>
          </a:p>
        </p:txBody>
      </p:sp>
      <p:pic>
        <p:nvPicPr>
          <p:cNvPr id="6" name="5 - Εικόνα" descr="ep.png"/>
          <p:cNvPicPr>
            <a:picLocks noChangeAspect="1"/>
          </p:cNvPicPr>
          <p:nvPr/>
        </p:nvPicPr>
        <p:blipFill>
          <a:blip r:embed="rId2" cstate="print"/>
          <a:stretch>
            <a:fillRect/>
          </a:stretch>
        </p:blipFill>
        <p:spPr>
          <a:xfrm>
            <a:off x="571472" y="3214686"/>
            <a:ext cx="2848400" cy="1071570"/>
          </a:xfrm>
          <a:prstGeom prst="rect">
            <a:avLst/>
          </a:prstGeom>
        </p:spPr>
      </p:pic>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000108"/>
            <a:ext cx="8429684" cy="5469758"/>
          </a:xfrm>
        </p:spPr>
        <p:txBody>
          <a:bodyPr>
            <a:normAutofit/>
          </a:bodyPr>
          <a:lstStyle/>
          <a:p>
            <a:pPr algn="just">
              <a:buNone/>
            </a:pPr>
            <a:endParaRPr lang="en-US" sz="1800" b="1" dirty="0" smtClean="0"/>
          </a:p>
          <a:p>
            <a:pPr algn="just">
              <a:buNone/>
            </a:pPr>
            <a:r>
              <a:rPr lang="el-GR" sz="1800" b="1" dirty="0" smtClean="0"/>
              <a:t>6.</a:t>
            </a:r>
            <a:r>
              <a:rPr lang="el-GR" sz="1800" dirty="0" smtClean="0"/>
              <a:t> Σχεδιάζετε να λειτουργήσετε ένα κιόσκι είτε για </a:t>
            </a:r>
            <a:r>
              <a:rPr lang="en-GB" sz="1800" dirty="0" smtClean="0"/>
              <a:t>hot</a:t>
            </a:r>
            <a:r>
              <a:rPr lang="el-GR" sz="1800" dirty="0" smtClean="0"/>
              <a:t>- </a:t>
            </a:r>
            <a:r>
              <a:rPr lang="en-GB" sz="1800" dirty="0" smtClean="0"/>
              <a:t>dog</a:t>
            </a:r>
            <a:r>
              <a:rPr lang="el-GR" sz="1800" dirty="0" smtClean="0"/>
              <a:t>, είτε για παγωτό, για κάθε παιχνίδι στην έδρα της τοπικής ποδοσφαιρικής ομάδας. Τα πραγματικά αποτελέσματα για κάθε εναλλακτική εξαρτώνται κατά πολύ από τις καιρικές συνθήκες. </a:t>
            </a:r>
          </a:p>
          <a:p>
            <a:pPr algn="just">
              <a:buNone/>
            </a:pPr>
            <a:r>
              <a:rPr lang="el-GR" sz="1800" dirty="0" smtClean="0"/>
              <a:t> </a:t>
            </a:r>
            <a:endParaRPr lang="en-US" sz="1800" dirty="0" smtClean="0"/>
          </a:p>
          <a:p>
            <a:pPr algn="just">
              <a:buNone/>
            </a:pPr>
            <a:r>
              <a:rPr lang="en-US" sz="1800" dirty="0" smtClean="0"/>
              <a:t>	</a:t>
            </a:r>
            <a:r>
              <a:rPr lang="el-GR" sz="1800" dirty="0" smtClean="0"/>
              <a:t>Στον παρακάτω πίνακα παρουσιάζεται η προσδοκώμενη αξία των κερδών για κάθε παιχνίδι ποδοσφαίρου, για κάθε εναλλακτική, κάτω από τα τρία διαφορετικά καιρικά σενάρια:</a:t>
            </a:r>
          </a:p>
          <a:p>
            <a:pPr lvl="8">
              <a:buNone/>
            </a:pPr>
            <a:endParaRPr lang="el-GR" sz="5100" dirty="0"/>
          </a:p>
        </p:txBody>
      </p:sp>
      <p:sp>
        <p:nvSpPr>
          <p:cNvPr id="3" name="2 - Τίτλος"/>
          <p:cNvSpPr>
            <a:spLocks noGrp="1"/>
          </p:cNvSpPr>
          <p:nvPr>
            <p:ph type="title"/>
          </p:nvPr>
        </p:nvSpPr>
        <p:spPr>
          <a:xfrm>
            <a:off x="428596" y="274638"/>
            <a:ext cx="8429684" cy="868346"/>
          </a:xfrm>
        </p:spPr>
        <p:txBody>
          <a:bodyPr>
            <a:noAutofit/>
          </a:bodyPr>
          <a:lstStyle/>
          <a:p>
            <a:pPr algn="just"/>
            <a:r>
              <a:rPr lang="en-US" sz="2800" dirty="0" err="1" smtClean="0"/>
              <a:t>Ασκήσεις</a:t>
            </a:r>
            <a:endParaRPr lang="el-GR" sz="2800" dirty="0"/>
          </a:p>
        </p:txBody>
      </p:sp>
      <p:sp>
        <p:nvSpPr>
          <p:cNvPr id="4" name="3 - Θέση αριθμού διαφάνειας"/>
          <p:cNvSpPr>
            <a:spLocks noGrp="1"/>
          </p:cNvSpPr>
          <p:nvPr>
            <p:ph type="sldNum" sz="quarter" idx="12"/>
          </p:nvPr>
        </p:nvSpPr>
        <p:spPr>
          <a:xfrm>
            <a:off x="8572528" y="6407944"/>
            <a:ext cx="440504" cy="365125"/>
          </a:xfrm>
        </p:spPr>
        <p:txBody>
          <a:bodyPr/>
          <a:lstStyle/>
          <a:p>
            <a:fld id="{6D693EC5-28F6-4DBD-8BAD-23B3C94292A2}" type="slidenum">
              <a:rPr lang="el-GR" smtClean="0"/>
              <a:pPr/>
              <a:t>272</a:t>
            </a:fld>
            <a:endParaRPr lang="el-GR" dirty="0"/>
          </a:p>
        </p:txBody>
      </p:sp>
      <p:pic>
        <p:nvPicPr>
          <p:cNvPr id="5" name="4 - Εικόνα" descr="ep.png"/>
          <p:cNvPicPr>
            <a:picLocks noChangeAspect="1"/>
          </p:cNvPicPr>
          <p:nvPr/>
        </p:nvPicPr>
        <p:blipFill>
          <a:blip r:embed="rId2" cstate="print"/>
          <a:stretch>
            <a:fillRect/>
          </a:stretch>
        </p:blipFill>
        <p:spPr>
          <a:xfrm>
            <a:off x="1928794" y="3786190"/>
            <a:ext cx="5286412" cy="1643074"/>
          </a:xfrm>
          <a:prstGeom prst="rect">
            <a:avLst/>
          </a:prstGeom>
        </p:spPr>
      </p:pic>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142984"/>
            <a:ext cx="8229600" cy="4864307"/>
          </a:xfrm>
        </p:spPr>
        <p:txBody>
          <a:bodyPr>
            <a:normAutofit/>
          </a:bodyPr>
          <a:lstStyle/>
          <a:p>
            <a:pPr algn="just"/>
            <a:r>
              <a:rPr lang="el-GR" sz="1800" dirty="0" smtClean="0"/>
              <a:t>Τα μετεωρολογικά στοιχεία σημειώνουν ότι κατά τις περασμένες 10 ποδοσφαιρικές περιόδους έβρεχε στο 15% των παιχνιδιών, είχε συννεφιά στο 55% των παιχνιδιών και είχε ήλιο στο 30% των παιχνιδιών. Θα πρέπει να αποφασίσετε ποιο προϊόν θα πουλήσετε για όλη την ποδοσφαιρική περίοδο, ή </a:t>
            </a:r>
            <a:r>
              <a:rPr lang="en-GB" sz="1800" dirty="0" smtClean="0"/>
              <a:t>hot</a:t>
            </a:r>
            <a:r>
              <a:rPr lang="el-GR" sz="1800" dirty="0" smtClean="0"/>
              <a:t>- </a:t>
            </a:r>
            <a:r>
              <a:rPr lang="en-GB" sz="1800" dirty="0" smtClean="0"/>
              <a:t>dog</a:t>
            </a:r>
            <a:r>
              <a:rPr lang="el-GR" sz="1800" dirty="0" smtClean="0"/>
              <a:t> ή παγωτό. Υπολογίσετε την προσδοκώμενη αξία και τον συντελεστή μεταβλητότητας, για κάθε εναλλακτική.</a:t>
            </a:r>
          </a:p>
          <a:p>
            <a:pPr algn="just"/>
            <a:r>
              <a:rPr lang="el-GR" sz="1800" dirty="0" smtClean="0"/>
              <a:t>Ποια εναλλακτική θα επιλέγατε; </a:t>
            </a:r>
          </a:p>
          <a:p>
            <a:pPr algn="just">
              <a:buNone/>
            </a:pPr>
            <a:endParaRPr lang="el-GR" sz="1800" dirty="0" smtClean="0"/>
          </a:p>
          <a:p>
            <a:pPr algn="just">
              <a:buNone/>
            </a:pPr>
            <a:r>
              <a:rPr lang="el-GR" sz="1800" b="1" dirty="0" smtClean="0"/>
              <a:t>Λύση:</a:t>
            </a:r>
            <a:endParaRPr lang="el-GR" sz="1800" dirty="0" smtClean="0"/>
          </a:p>
          <a:p>
            <a:pPr algn="just">
              <a:buNone/>
            </a:pPr>
            <a:r>
              <a:rPr lang="el-GR" sz="1800" dirty="0" smtClean="0"/>
              <a:t>	</a:t>
            </a:r>
            <a:r>
              <a:rPr lang="en-US" sz="1800" dirty="0" smtClean="0"/>
              <a:t>EVH-D = 900x 0.15+750x 0.55+300x 0.30 = 637.5</a:t>
            </a:r>
            <a:endParaRPr lang="el-GR" sz="1800" dirty="0" smtClean="0"/>
          </a:p>
          <a:p>
            <a:pPr algn="just">
              <a:buNone/>
            </a:pPr>
            <a:r>
              <a:rPr lang="el-GR" sz="1800" dirty="0" smtClean="0"/>
              <a:t>	</a:t>
            </a:r>
            <a:r>
              <a:rPr lang="en-US" sz="1800" dirty="0" smtClean="0"/>
              <a:t>EVI-C = 225x 0.15+450x 0.55+1,200x 0.30 = 641.25</a:t>
            </a:r>
            <a:endParaRPr lang="el-GR" sz="1800" dirty="0" smtClean="0"/>
          </a:p>
          <a:p>
            <a:pPr algn="just">
              <a:buNone/>
            </a:pPr>
            <a:r>
              <a:rPr lang="el-GR" sz="1800" dirty="0" smtClean="0"/>
              <a:t>	Προάγεται η περίπτωση του παγωτού, αν και πρέπει να διερευνηθούν πληρέστερα οι παράγοντες κινδύνου.</a:t>
            </a:r>
          </a:p>
          <a:p>
            <a:pPr>
              <a:buNone/>
            </a:pPr>
            <a:endParaRPr lang="el-GR" dirty="0"/>
          </a:p>
        </p:txBody>
      </p:sp>
      <p:sp>
        <p:nvSpPr>
          <p:cNvPr id="4" name="2 - Τίτλος"/>
          <p:cNvSpPr>
            <a:spLocks noGrp="1"/>
          </p:cNvSpPr>
          <p:nvPr>
            <p:ph type="title"/>
          </p:nvPr>
        </p:nvSpPr>
        <p:spPr>
          <a:xfrm>
            <a:off x="428596" y="274638"/>
            <a:ext cx="8286808" cy="796908"/>
          </a:xfrm>
        </p:spPr>
        <p:txBody>
          <a:bodyPr>
            <a:noAutofit/>
          </a:bodyPr>
          <a:lstStyle/>
          <a:p>
            <a:pPr algn="just"/>
            <a:r>
              <a:rPr lang="el-GR" sz="2800" dirty="0" smtClean="0"/>
              <a:t>Ασκήσεις</a:t>
            </a:r>
            <a:endParaRPr lang="el-GR" sz="2800" dirty="0"/>
          </a:p>
        </p:txBody>
      </p:sp>
      <p:sp>
        <p:nvSpPr>
          <p:cNvPr id="5" name="4 - Θέση αριθμού διαφάνειας"/>
          <p:cNvSpPr>
            <a:spLocks noGrp="1"/>
          </p:cNvSpPr>
          <p:nvPr>
            <p:ph type="sldNum" sz="quarter" idx="12"/>
          </p:nvPr>
        </p:nvSpPr>
        <p:spPr>
          <a:xfrm>
            <a:off x="8501090" y="6407944"/>
            <a:ext cx="511942" cy="365125"/>
          </a:xfrm>
        </p:spPr>
        <p:txBody>
          <a:bodyPr/>
          <a:lstStyle/>
          <a:p>
            <a:fld id="{6D693EC5-28F6-4DBD-8BAD-23B3C94292A2}" type="slidenum">
              <a:rPr lang="el-GR" smtClean="0"/>
              <a:pPr/>
              <a:t>273</a:t>
            </a:fld>
            <a:endParaRPr lang="el-GR" dirty="0"/>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124744"/>
            <a:ext cx="8229600" cy="4896544"/>
          </a:xfrm>
        </p:spPr>
        <p:txBody>
          <a:bodyPr>
            <a:normAutofit/>
          </a:bodyPr>
          <a:lstStyle/>
          <a:p>
            <a:pPr lvl="1" algn="just">
              <a:buNone/>
            </a:pPr>
            <a:endParaRPr lang="el-GR" sz="1800" dirty="0" smtClean="0"/>
          </a:p>
          <a:p>
            <a:pPr lvl="1" algn="just">
              <a:buNone/>
            </a:pPr>
            <a:r>
              <a:rPr lang="el-GR" sz="1800" dirty="0" smtClean="0"/>
              <a:t>1. </a:t>
            </a:r>
            <a:r>
              <a:rPr lang="el-GR" sz="1800" dirty="0" err="1" smtClean="0"/>
              <a:t>Αλεξάκης</a:t>
            </a:r>
            <a:r>
              <a:rPr lang="el-GR" sz="1800" dirty="0" smtClean="0"/>
              <a:t>, Π. (1994), Ευρωπαϊκή και Νομισματική Ένωση, Εκδόσεις </a:t>
            </a:r>
            <a:r>
              <a:rPr lang="el-GR" sz="1800" dirty="0" err="1" smtClean="0"/>
              <a:t>Σάκκουλα</a:t>
            </a:r>
            <a:r>
              <a:rPr lang="el-GR" sz="1800" dirty="0" smtClean="0"/>
              <a:t>, Αθήνα</a:t>
            </a:r>
          </a:p>
          <a:p>
            <a:pPr lvl="1" algn="just">
              <a:buNone/>
            </a:pPr>
            <a:endParaRPr lang="el-GR" sz="1800" dirty="0" smtClean="0"/>
          </a:p>
          <a:p>
            <a:pPr lvl="1" algn="just">
              <a:buNone/>
            </a:pPr>
            <a:r>
              <a:rPr lang="el-GR" sz="1800" dirty="0" smtClean="0"/>
              <a:t>2. Ελληνική Ένωση Τραπεζών (</a:t>
            </a:r>
            <a:r>
              <a:rPr lang="el-GR" sz="1800" dirty="0" err="1" smtClean="0"/>
              <a:t>Επιμ</a:t>
            </a:r>
            <a:r>
              <a:rPr lang="el-GR" sz="1800" dirty="0" smtClean="0"/>
              <a:t>. </a:t>
            </a:r>
            <a:r>
              <a:rPr lang="el-GR" sz="1800" dirty="0" err="1" smtClean="0"/>
              <a:t>Γκόρτσος</a:t>
            </a:r>
            <a:r>
              <a:rPr lang="el-GR" sz="1800" dirty="0" smtClean="0"/>
              <a:t> Χ. – </a:t>
            </a:r>
            <a:r>
              <a:rPr lang="el-GR" sz="1800" dirty="0" err="1" smtClean="0"/>
              <a:t>Αλεξάκης</a:t>
            </a:r>
            <a:r>
              <a:rPr lang="el-GR" sz="1800" dirty="0" smtClean="0"/>
              <a:t> Π. 2006), Εισαγωγή στις Τραπεζικές Σπουδές, Το Νομισματικό και Χρηματοπιστωτικό Περιβάλλον</a:t>
            </a:r>
          </a:p>
          <a:p>
            <a:pPr lvl="1" algn="just">
              <a:buNone/>
            </a:pPr>
            <a:endParaRPr lang="el-GR" sz="1800" dirty="0" smtClean="0"/>
          </a:p>
          <a:p>
            <a:pPr lvl="1" algn="just">
              <a:buNone/>
            </a:pPr>
            <a:r>
              <a:rPr lang="el-GR" sz="1800" dirty="0" smtClean="0"/>
              <a:t>3. </a:t>
            </a:r>
            <a:r>
              <a:rPr lang="el-GR" sz="1800" dirty="0" err="1" smtClean="0"/>
              <a:t>Θωμαδάκης</a:t>
            </a:r>
            <a:r>
              <a:rPr lang="el-GR" sz="1800" dirty="0" smtClean="0"/>
              <a:t> Σ. και Π. </a:t>
            </a:r>
            <a:r>
              <a:rPr lang="el-GR" sz="1800" dirty="0" err="1" smtClean="0"/>
              <a:t>Αλεξάκης</a:t>
            </a:r>
            <a:r>
              <a:rPr lang="el-GR" sz="1800" dirty="0" smtClean="0"/>
              <a:t>, (2006), Οικονομική των επιχειρήσεων, Εκδόσεις </a:t>
            </a:r>
            <a:r>
              <a:rPr lang="el-GR" sz="1800" dirty="0" err="1" smtClean="0"/>
              <a:t>Σταμούλη</a:t>
            </a:r>
            <a:endParaRPr lang="el-GR" sz="1800" dirty="0" smtClean="0"/>
          </a:p>
          <a:p>
            <a:pPr lvl="1" algn="just">
              <a:buNone/>
            </a:pPr>
            <a:endParaRPr lang="el-GR" sz="1800" dirty="0" smtClean="0"/>
          </a:p>
          <a:p>
            <a:pPr lvl="1" algn="just">
              <a:buNone/>
            </a:pPr>
            <a:r>
              <a:rPr lang="el-GR" sz="1800" dirty="0" smtClean="0"/>
              <a:t>4. </a:t>
            </a:r>
            <a:r>
              <a:rPr lang="el-GR" sz="1800" dirty="0" err="1" smtClean="0"/>
              <a:t>Κορλίρας</a:t>
            </a:r>
            <a:r>
              <a:rPr lang="el-GR" sz="1800" dirty="0" smtClean="0"/>
              <a:t> Π., (1995), Εισαγωγή στη Νομισματική Θεωρία, Εκδόσεις </a:t>
            </a:r>
            <a:r>
              <a:rPr lang="el-GR" sz="1800" dirty="0" err="1" smtClean="0"/>
              <a:t>Σμπίλιας</a:t>
            </a:r>
            <a:endParaRPr lang="el-GR" sz="1800" dirty="0" smtClean="0"/>
          </a:p>
          <a:p>
            <a:pPr lvl="1" algn="just">
              <a:buNone/>
            </a:pPr>
            <a:endParaRPr lang="el-GR" sz="1800" dirty="0" smtClean="0"/>
          </a:p>
          <a:p>
            <a:pPr lvl="1" algn="just">
              <a:buNone/>
            </a:pPr>
            <a:r>
              <a:rPr lang="el-GR" sz="1800" dirty="0" smtClean="0"/>
              <a:t>5. </a:t>
            </a:r>
            <a:r>
              <a:rPr lang="el-GR" sz="1800" dirty="0" err="1" smtClean="0"/>
              <a:t>Κιντής</a:t>
            </a:r>
            <a:r>
              <a:rPr lang="el-GR" sz="1800" dirty="0" smtClean="0"/>
              <a:t> Α. και Ε. </a:t>
            </a:r>
            <a:r>
              <a:rPr lang="el-GR" sz="1800" dirty="0" err="1" smtClean="0"/>
              <a:t>Πουρναράκης</a:t>
            </a:r>
            <a:r>
              <a:rPr lang="el-GR" sz="1800" dirty="0" smtClean="0"/>
              <a:t>, (1998), Αρχές Οικονομικής Ανάλυσης, Εκδόσεις </a:t>
            </a:r>
            <a:r>
              <a:rPr lang="el-GR" sz="1800" dirty="0" err="1" smtClean="0"/>
              <a:t>Σμπίλιας</a:t>
            </a:r>
            <a:endParaRPr lang="el-GR" sz="1800" dirty="0" smtClean="0"/>
          </a:p>
          <a:p>
            <a:pPr lvl="1" algn="just">
              <a:buNone/>
            </a:pPr>
            <a:endParaRPr lang="el-GR" sz="1800" dirty="0" smtClean="0"/>
          </a:p>
          <a:p>
            <a:endParaRPr lang="el-GR" sz="1800" dirty="0"/>
          </a:p>
        </p:txBody>
      </p:sp>
      <p:sp>
        <p:nvSpPr>
          <p:cNvPr id="3" name="2 - Θέση αριθμού διαφάνειας"/>
          <p:cNvSpPr>
            <a:spLocks noGrp="1"/>
          </p:cNvSpPr>
          <p:nvPr>
            <p:ph type="sldNum" sz="quarter" idx="12"/>
          </p:nvPr>
        </p:nvSpPr>
        <p:spPr>
          <a:xfrm>
            <a:off x="8532440" y="6407944"/>
            <a:ext cx="480592" cy="365125"/>
          </a:xfrm>
        </p:spPr>
        <p:txBody>
          <a:bodyPr/>
          <a:lstStyle/>
          <a:p>
            <a:fld id="{6D693EC5-28F6-4DBD-8BAD-23B3C94292A2}" type="slidenum">
              <a:rPr lang="el-GR" smtClean="0"/>
              <a:pPr/>
              <a:t>274</a:t>
            </a:fld>
            <a:endParaRPr lang="el-GR"/>
          </a:p>
        </p:txBody>
      </p:sp>
      <p:sp>
        <p:nvSpPr>
          <p:cNvPr id="4" name="3 - Τίτλος"/>
          <p:cNvSpPr>
            <a:spLocks noGrp="1"/>
          </p:cNvSpPr>
          <p:nvPr>
            <p:ph type="title"/>
          </p:nvPr>
        </p:nvSpPr>
        <p:spPr>
          <a:xfrm>
            <a:off x="457200" y="274638"/>
            <a:ext cx="8229600" cy="706090"/>
          </a:xfrm>
        </p:spPr>
        <p:txBody>
          <a:bodyPr>
            <a:noAutofit/>
          </a:bodyPr>
          <a:lstStyle/>
          <a:p>
            <a:r>
              <a:rPr lang="el-GR" sz="2800" dirty="0" smtClean="0"/>
              <a:t/>
            </a:r>
            <a:br>
              <a:rPr lang="el-GR" sz="2800" dirty="0" smtClean="0"/>
            </a:br>
            <a:r>
              <a:rPr lang="en-US" sz="2800" dirty="0" smtClean="0"/>
              <a:t>ΒΙΒΛΙΟΓΡΑΦΙΑ</a:t>
            </a:r>
            <a:r>
              <a:rPr lang="el-GR" sz="2800" dirty="0" smtClean="0"/>
              <a:t/>
            </a:r>
            <a:br>
              <a:rPr lang="el-GR" sz="2800" dirty="0" smtClean="0"/>
            </a:br>
            <a:endParaRPr lang="el-GR" sz="2800" dirty="0"/>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lvl="1" algn="just">
              <a:buNone/>
            </a:pPr>
            <a:r>
              <a:rPr lang="el-GR" sz="1800" dirty="0" smtClean="0"/>
              <a:t>6. </a:t>
            </a:r>
            <a:r>
              <a:rPr lang="el-GR" sz="1800" dirty="0" err="1" smtClean="0"/>
              <a:t>Κώττης</a:t>
            </a:r>
            <a:r>
              <a:rPr lang="el-GR" sz="1800" dirty="0" smtClean="0"/>
              <a:t> Α. και Γ. </a:t>
            </a:r>
            <a:r>
              <a:rPr lang="el-GR" sz="1800" dirty="0" err="1" smtClean="0"/>
              <a:t>Κώττης</a:t>
            </a:r>
            <a:r>
              <a:rPr lang="el-GR" sz="1800" dirty="0" smtClean="0"/>
              <a:t>, (1993), Εισαγωγή στην Μακροοικονομία</a:t>
            </a:r>
          </a:p>
          <a:p>
            <a:pPr lvl="1" algn="just">
              <a:buNone/>
            </a:pPr>
            <a:endParaRPr lang="el-GR" sz="1800" dirty="0" smtClean="0"/>
          </a:p>
          <a:p>
            <a:pPr lvl="1" algn="just">
              <a:buNone/>
            </a:pPr>
            <a:r>
              <a:rPr lang="el-GR" sz="1800" dirty="0" smtClean="0"/>
              <a:t>7. </a:t>
            </a:r>
            <a:r>
              <a:rPr lang="en-US" sz="1800" dirty="0" smtClean="0"/>
              <a:t>Branson</a:t>
            </a:r>
            <a:r>
              <a:rPr lang="el-GR" sz="1800" dirty="0" smtClean="0"/>
              <a:t>, </a:t>
            </a:r>
            <a:r>
              <a:rPr lang="en-US" sz="1800" dirty="0" smtClean="0"/>
              <a:t>A</a:t>
            </a:r>
            <a:r>
              <a:rPr lang="el-GR" sz="1800" dirty="0" smtClean="0"/>
              <a:t>. και </a:t>
            </a:r>
            <a:r>
              <a:rPr lang="en-US" sz="1800" dirty="0" smtClean="0"/>
              <a:t>J</a:t>
            </a:r>
            <a:r>
              <a:rPr lang="el-GR" sz="1800" dirty="0" smtClean="0"/>
              <a:t>. </a:t>
            </a:r>
            <a:r>
              <a:rPr lang="en-US" sz="1800" dirty="0" err="1" smtClean="0"/>
              <a:t>Livack</a:t>
            </a:r>
            <a:r>
              <a:rPr lang="el-GR" sz="1800" dirty="0" smtClean="0"/>
              <a:t> , 1992, Μακροοικονομική Θεωρία, Εκδόσεις </a:t>
            </a:r>
            <a:r>
              <a:rPr lang="en-US" sz="1800" dirty="0" smtClean="0"/>
              <a:t>Gutenberg</a:t>
            </a:r>
            <a:endParaRPr lang="el-GR" sz="1800" dirty="0" smtClean="0"/>
          </a:p>
          <a:p>
            <a:pPr lvl="1" algn="just">
              <a:buNone/>
            </a:pPr>
            <a:endParaRPr lang="el-GR" sz="1800" dirty="0" smtClean="0"/>
          </a:p>
          <a:p>
            <a:pPr lvl="1" algn="just">
              <a:buNone/>
            </a:pPr>
            <a:r>
              <a:rPr lang="el-GR" sz="1800" dirty="0" smtClean="0"/>
              <a:t>8. </a:t>
            </a:r>
            <a:r>
              <a:rPr lang="en-US" sz="1800" dirty="0" err="1" smtClean="0"/>
              <a:t>Mankiw</a:t>
            </a:r>
            <a:r>
              <a:rPr lang="el-GR" sz="1800" dirty="0" smtClean="0"/>
              <a:t>, </a:t>
            </a:r>
            <a:r>
              <a:rPr lang="en-US" sz="1800" dirty="0" smtClean="0"/>
              <a:t>N</a:t>
            </a:r>
            <a:r>
              <a:rPr lang="el-GR" sz="1800" dirty="0" smtClean="0"/>
              <a:t>.</a:t>
            </a:r>
            <a:r>
              <a:rPr lang="en-US" sz="1800" dirty="0" smtClean="0"/>
              <a:t>G</a:t>
            </a:r>
            <a:r>
              <a:rPr lang="el-GR" sz="1800" dirty="0" smtClean="0"/>
              <a:t>. (2001), Αρχές της Οικονομικής, Εκδόσεις </a:t>
            </a:r>
            <a:r>
              <a:rPr lang="el-GR" sz="1800" dirty="0" err="1" smtClean="0"/>
              <a:t>Τυποθήτω</a:t>
            </a:r>
            <a:r>
              <a:rPr lang="el-GR" sz="1800" dirty="0" smtClean="0"/>
              <a:t>, Γ. </a:t>
            </a:r>
            <a:r>
              <a:rPr lang="el-GR" sz="1800" dirty="0" err="1" smtClean="0"/>
              <a:t>Δαρδανός</a:t>
            </a:r>
            <a:r>
              <a:rPr lang="el-GR" sz="1800" dirty="0" smtClean="0"/>
              <a:t>, Αθήνα</a:t>
            </a:r>
          </a:p>
          <a:p>
            <a:pPr lvl="1" algn="just">
              <a:buNone/>
            </a:pPr>
            <a:endParaRPr lang="el-GR" sz="1800" dirty="0" smtClean="0"/>
          </a:p>
          <a:p>
            <a:pPr lvl="1" algn="just">
              <a:buNone/>
            </a:pPr>
            <a:r>
              <a:rPr lang="el-GR" sz="1800" dirty="0" smtClean="0"/>
              <a:t>9. </a:t>
            </a:r>
            <a:r>
              <a:rPr lang="fr-FR" sz="1800" dirty="0" smtClean="0"/>
              <a:t>Samuelson</a:t>
            </a:r>
            <a:r>
              <a:rPr lang="el-GR" sz="1800" dirty="0" smtClean="0"/>
              <a:t>, </a:t>
            </a:r>
            <a:r>
              <a:rPr lang="fr-FR" sz="1800" dirty="0" smtClean="0"/>
              <a:t>P</a:t>
            </a:r>
            <a:r>
              <a:rPr lang="el-GR" sz="1800" dirty="0" smtClean="0"/>
              <a:t>.</a:t>
            </a:r>
            <a:r>
              <a:rPr lang="fr-FR" sz="1800" dirty="0" smtClean="0"/>
              <a:t>A</a:t>
            </a:r>
            <a:r>
              <a:rPr lang="el-GR" sz="1800" dirty="0" smtClean="0"/>
              <a:t>. (1975), Εισαγωγή στην Οικονομική, Εκδόσεις </a:t>
            </a:r>
            <a:r>
              <a:rPr lang="el-GR" sz="1800" dirty="0" err="1" smtClean="0"/>
              <a:t>Παπαζήση</a:t>
            </a:r>
            <a:r>
              <a:rPr lang="el-GR" sz="1800" dirty="0" smtClean="0"/>
              <a:t>, Αθήνα</a:t>
            </a:r>
          </a:p>
          <a:p>
            <a:pPr lvl="1" algn="just">
              <a:buNone/>
            </a:pPr>
            <a:endParaRPr lang="el-GR" sz="1800" dirty="0" smtClean="0"/>
          </a:p>
          <a:p>
            <a:pPr lvl="1" algn="just">
              <a:buNone/>
            </a:pPr>
            <a:r>
              <a:rPr lang="el-GR" sz="1800" dirty="0" smtClean="0"/>
              <a:t>10. </a:t>
            </a:r>
            <a:r>
              <a:rPr lang="en-US" sz="1800" dirty="0" smtClean="0"/>
              <a:t>Bard, M and </a:t>
            </a:r>
            <a:r>
              <a:rPr lang="en-US" sz="1800" dirty="0" err="1" smtClean="0"/>
              <a:t>Wyplosz</a:t>
            </a:r>
            <a:r>
              <a:rPr lang="en-US" sz="1800" dirty="0" smtClean="0"/>
              <a:t> C., (1997), Macroeconomics, a European Text, Second Edition, Oxford University Press, Oxford</a:t>
            </a:r>
            <a:endParaRPr lang="el-GR" sz="1800" dirty="0"/>
          </a:p>
        </p:txBody>
      </p:sp>
      <p:sp>
        <p:nvSpPr>
          <p:cNvPr id="3" name="2 - Θέση αριθμού διαφάνειας"/>
          <p:cNvSpPr>
            <a:spLocks noGrp="1"/>
          </p:cNvSpPr>
          <p:nvPr>
            <p:ph type="sldNum" sz="quarter" idx="12"/>
          </p:nvPr>
        </p:nvSpPr>
        <p:spPr>
          <a:xfrm>
            <a:off x="8532440" y="6407944"/>
            <a:ext cx="480592" cy="365125"/>
          </a:xfrm>
        </p:spPr>
        <p:txBody>
          <a:bodyPr/>
          <a:lstStyle/>
          <a:p>
            <a:fld id="{6D693EC5-28F6-4DBD-8BAD-23B3C94292A2}" type="slidenum">
              <a:rPr lang="el-GR" smtClean="0"/>
              <a:pPr/>
              <a:t>275</a:t>
            </a:fld>
            <a:endParaRPr lang="el-GR" dirty="0"/>
          </a:p>
        </p:txBody>
      </p:sp>
      <p:sp>
        <p:nvSpPr>
          <p:cNvPr id="4" name="3 - Τίτλος"/>
          <p:cNvSpPr>
            <a:spLocks noGrp="1"/>
          </p:cNvSpPr>
          <p:nvPr>
            <p:ph type="title"/>
          </p:nvPr>
        </p:nvSpPr>
        <p:spPr/>
        <p:txBody>
          <a:bodyPr>
            <a:noAutofit/>
          </a:bodyPr>
          <a:lstStyle/>
          <a:p>
            <a:r>
              <a:rPr lang="el-GR" sz="2800" dirty="0" smtClean="0"/>
              <a:t/>
            </a:r>
            <a:br>
              <a:rPr lang="el-GR" sz="2800" dirty="0" smtClean="0"/>
            </a:br>
            <a:r>
              <a:rPr lang="en-US" sz="2800" dirty="0" smtClean="0"/>
              <a:t>ΒΙΒΛΙΟΓΡΑΦΙΑ</a:t>
            </a:r>
            <a:r>
              <a:rPr lang="el-GR" sz="2800" dirty="0" smtClean="0"/>
              <a:t/>
            </a:r>
            <a:br>
              <a:rPr lang="el-GR" sz="2800" dirty="0" smtClean="0"/>
            </a:br>
            <a:endParaRPr lang="el-GR"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481328"/>
            <a:ext cx="8358246" cy="5044016"/>
          </a:xfrm>
        </p:spPr>
        <p:txBody>
          <a:bodyPr>
            <a:normAutofit/>
          </a:bodyPr>
          <a:lstStyle/>
          <a:p>
            <a:pPr algn="just"/>
            <a:r>
              <a:rPr lang="el-GR" sz="1800" dirty="0" smtClean="0"/>
              <a:t>Το ονομαστικό ΑΕΠ αυξάνεται ταχύτερα του πραγματικού ΑΕΠ λόγω της ανόδου των τιμών των προϊόντων. </a:t>
            </a:r>
            <a:endParaRPr lang="en-US" sz="1800" dirty="0" smtClean="0"/>
          </a:p>
          <a:p>
            <a:pPr algn="just">
              <a:buNone/>
            </a:pPr>
            <a:endParaRPr lang="el-GR" sz="1800" dirty="0" smtClean="0"/>
          </a:p>
          <a:p>
            <a:pPr algn="just"/>
            <a:r>
              <a:rPr lang="el-GR" sz="1800" dirty="0" smtClean="0"/>
              <a:t>Το πραγματικό ΑΕΠ αποτελεί το δείκτη επίδοσης μιας οικονομίας αφού η σταθερή και συνεχής αύξησή του οδηγεί τους κατοίκους της χώρας σε υψηλότερα επίπεδα ευημερίας. </a:t>
            </a:r>
          </a:p>
          <a:p>
            <a:pPr algn="just">
              <a:buNone/>
            </a:pPr>
            <a:endParaRPr lang="el-GR" sz="1800" dirty="0" smtClean="0"/>
          </a:p>
          <a:p>
            <a:pPr algn="just"/>
            <a:r>
              <a:rPr lang="el-GR" sz="1800" dirty="0" smtClean="0"/>
              <a:t>Η ετήσια μεταβολή του παραπάνω δείκτη, ο ρυθμός οικονομικής ανάπτυξης μιας χώρας, δείχνει, για παράδειγμα, πόσα χρόνια περίπου χρειάζονται, έστω, για, να διπλασιαστεί το ΑΕΠ της χώρας. </a:t>
            </a:r>
          </a:p>
          <a:p>
            <a:pPr algn="just"/>
            <a:endParaRPr lang="en-US" sz="1800" dirty="0" smtClean="0"/>
          </a:p>
          <a:p>
            <a:pPr algn="just"/>
            <a:r>
              <a:rPr lang="el-GR" sz="1800" dirty="0" smtClean="0"/>
              <a:t>Η αύξηση των πραγματικών πόρων της οικονομίας, η αύξηση του πληθυσμού, οι επενδύσεις και η επίδραση της τεχνολογίας, οδηγούν σε αύξηση του ΑΕΠ.</a:t>
            </a:r>
            <a:endParaRPr lang="el-GR" sz="1800" dirty="0"/>
          </a:p>
        </p:txBody>
      </p:sp>
      <p:sp>
        <p:nvSpPr>
          <p:cNvPr id="3" name="2 - Τίτλος"/>
          <p:cNvSpPr>
            <a:spLocks noGrp="1"/>
          </p:cNvSpPr>
          <p:nvPr>
            <p:ph type="title"/>
          </p:nvPr>
        </p:nvSpPr>
        <p:spPr>
          <a:xfrm>
            <a:off x="357158" y="274638"/>
            <a:ext cx="8429684" cy="1143000"/>
          </a:xfrm>
        </p:spPr>
        <p:txBody>
          <a:bodyPr>
            <a:normAutofit/>
          </a:bodyPr>
          <a:lstStyle/>
          <a:p>
            <a:r>
              <a:rPr lang="el-GR" sz="2800" dirty="0" smtClean="0"/>
              <a:t>Βασικά μακροοικονομικά μεγέθη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28</a:t>
            </a:fld>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357298"/>
            <a:ext cx="8358246" cy="5168046"/>
          </a:xfrm>
        </p:spPr>
        <p:txBody>
          <a:bodyPr>
            <a:normAutofit/>
          </a:bodyPr>
          <a:lstStyle/>
          <a:p>
            <a:pPr algn="just"/>
            <a:r>
              <a:rPr lang="el-GR" sz="1800" dirty="0" smtClean="0"/>
              <a:t>Το ΑΕΠ έχει μια διαχρονική αυξητική τάση. Ωστόσο, υπάρχουν αποδόσεις οι οποίες οδηγούν είτε σε υψηλές τιμές αγαθών – πληθωρισμός είτε σε υποαπασχόληση των πόρων – ανεργία.</a:t>
            </a:r>
            <a:endParaRPr lang="en-US" sz="1800" dirty="0" smtClean="0"/>
          </a:p>
          <a:p>
            <a:pPr algn="just">
              <a:buNone/>
            </a:pPr>
            <a:endParaRPr lang="el-GR" sz="1800" dirty="0" smtClean="0"/>
          </a:p>
          <a:p>
            <a:pPr algn="just"/>
            <a:r>
              <a:rPr lang="el-GR" sz="1800" dirty="0" smtClean="0"/>
              <a:t> Η διακύμανσή του γύρω από την τάση του, δείχνει τη συμπεριφορά του οικονομικού κύκλου από το ανώτατο  σημείο προς το κατώτατο (ύφεση) και αντιστρόφως (ανάκαμψη). </a:t>
            </a:r>
            <a:endParaRPr lang="en-US" sz="1800" dirty="0" smtClean="0"/>
          </a:p>
          <a:p>
            <a:pPr algn="just">
              <a:buNone/>
            </a:pPr>
            <a:endParaRPr lang="el-GR" sz="1800" dirty="0" smtClean="0"/>
          </a:p>
          <a:p>
            <a:pPr algn="just"/>
            <a:r>
              <a:rPr lang="el-GR" sz="1800" dirty="0" smtClean="0"/>
              <a:t>Οι αποκλίσεις  αυτές όταν είναι σημαντικές δημιουργούν πρόβλημα καθώς σε περιόδους υψηλού πληθωρισμού μειώνεται η αγοραστική δύναμη των καταναλωτικών μονάδων, ενώ σε περιόδους υποαπασχόλησης των παραγωγικών συντελεστών δημιουργείται ανεργία. </a:t>
            </a:r>
            <a:endParaRPr lang="en-US" sz="1800" dirty="0" smtClean="0"/>
          </a:p>
          <a:p>
            <a:pPr algn="just"/>
            <a:endParaRPr lang="el-GR" sz="1800" dirty="0" smtClean="0"/>
          </a:p>
          <a:p>
            <a:pPr algn="just"/>
            <a:r>
              <a:rPr lang="el-GR" sz="1800" dirty="0" smtClean="0"/>
              <a:t>Και στις δύο περιπτώσεις δημιουργούνται στη συνέχεια βαθύτερα οικονομικά προβλήματα. </a:t>
            </a:r>
            <a:endParaRPr lang="el-GR" sz="1800" dirty="0"/>
          </a:p>
        </p:txBody>
      </p:sp>
      <p:sp>
        <p:nvSpPr>
          <p:cNvPr id="3" name="2 - Τίτλος"/>
          <p:cNvSpPr>
            <a:spLocks noGrp="1"/>
          </p:cNvSpPr>
          <p:nvPr>
            <p:ph type="title"/>
          </p:nvPr>
        </p:nvSpPr>
        <p:spPr>
          <a:xfrm>
            <a:off x="285720" y="274638"/>
            <a:ext cx="8501122" cy="1143000"/>
          </a:xfrm>
        </p:spPr>
        <p:txBody>
          <a:bodyPr>
            <a:normAutofit/>
          </a:bodyPr>
          <a:lstStyle/>
          <a:p>
            <a:r>
              <a:rPr lang="el-GR" sz="2800" dirty="0" smtClean="0"/>
              <a:t>Βασικά μακροοικονομικά μεγέθη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29</a:t>
            </a:fld>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628800"/>
            <a:ext cx="8373616" cy="4900000"/>
          </a:xfrm>
        </p:spPr>
        <p:txBody>
          <a:bodyPr>
            <a:normAutofit/>
          </a:bodyPr>
          <a:lstStyle/>
          <a:p>
            <a:r>
              <a:rPr lang="el-GR" sz="1800" b="1" dirty="0" smtClean="0"/>
              <a:t>Προσδοκώμενα Μαθησιακά Αποτελέσματα</a:t>
            </a:r>
            <a:endParaRPr lang="en-US" sz="1800" b="1" dirty="0" smtClean="0"/>
          </a:p>
          <a:p>
            <a:endParaRPr lang="el-GR" sz="1800" dirty="0" smtClean="0"/>
          </a:p>
          <a:p>
            <a:pPr algn="just"/>
            <a:r>
              <a:rPr lang="el-GR" sz="1800" dirty="0" smtClean="0"/>
              <a:t>Η μελέτη αυτής της ενότητας παρέχει στους σπουδαστές τη δυνατότητα να κατανοήσουν:</a:t>
            </a:r>
          </a:p>
          <a:p>
            <a:pPr algn="just"/>
            <a:endParaRPr lang="el-GR" sz="1800" dirty="0" smtClean="0"/>
          </a:p>
          <a:p>
            <a:pPr lvl="0" algn="just">
              <a:buFontTx/>
              <a:buChar char="-"/>
            </a:pPr>
            <a:r>
              <a:rPr lang="el-GR" sz="1800" dirty="0" smtClean="0"/>
              <a:t>Τα βασικά προβλήματα που καλείται να επιλύσει κάθε οικονομία με βάση τις παραγωγικές της δυνατότητες.</a:t>
            </a:r>
          </a:p>
          <a:p>
            <a:pPr lvl="0" algn="just">
              <a:buFontTx/>
              <a:buChar char="-"/>
            </a:pPr>
            <a:endParaRPr lang="el-GR" sz="1800" dirty="0" smtClean="0"/>
          </a:p>
          <a:p>
            <a:pPr algn="just">
              <a:buFontTx/>
              <a:buChar char="-"/>
            </a:pPr>
            <a:r>
              <a:rPr lang="el-GR" sz="1800" dirty="0" smtClean="0"/>
              <a:t>Τη λειτουργία του μηχανισμού των τιμών. </a:t>
            </a:r>
          </a:p>
          <a:p>
            <a:pPr algn="just">
              <a:buFontTx/>
              <a:buChar char="-"/>
            </a:pPr>
            <a:endParaRPr lang="el-GR" sz="1800" dirty="0" smtClean="0"/>
          </a:p>
          <a:p>
            <a:pPr lvl="0" algn="just">
              <a:buNone/>
            </a:pPr>
            <a:r>
              <a:rPr lang="el-GR" sz="1800" dirty="0" smtClean="0"/>
              <a:t>- Ορισμένα βασικά μακροοικονομικά μεγέθη, όπως είναι το ακαθάριστο εθνικό προϊόν, ο τρόπος υπολογισμού του και το επίπεδο ισορροπίας του, ο πληθωρισμός, η ανεργία, το δημοσιονομικό ισοζύγιο και το εμπορικό ισοζύγιο.</a:t>
            </a:r>
          </a:p>
          <a:p>
            <a:endParaRPr lang="el-GR" dirty="0"/>
          </a:p>
        </p:txBody>
      </p:sp>
      <p:sp>
        <p:nvSpPr>
          <p:cNvPr id="3" name="2 - Τίτλος"/>
          <p:cNvSpPr>
            <a:spLocks noGrp="1"/>
          </p:cNvSpPr>
          <p:nvPr>
            <p:ph type="title"/>
          </p:nvPr>
        </p:nvSpPr>
        <p:spPr/>
        <p:txBody>
          <a:bodyPr>
            <a:normAutofit/>
          </a:bodyPr>
          <a:lstStyle/>
          <a:p>
            <a:pPr algn="just"/>
            <a:r>
              <a:rPr lang="el-GR" sz="2800" dirty="0" smtClean="0"/>
              <a:t>Οικονομική και Διοίκηση των Επιχειρήσεων</a:t>
            </a:r>
            <a:endParaRPr lang="el-GR" sz="2800" dirty="0"/>
          </a:p>
        </p:txBody>
      </p:sp>
      <p:sp>
        <p:nvSpPr>
          <p:cNvPr id="4" name="3 - Θέση αριθμού διαφάνειας"/>
          <p:cNvSpPr>
            <a:spLocks noGrp="1"/>
          </p:cNvSpPr>
          <p:nvPr>
            <p:ph type="sldNum" sz="quarter" idx="12"/>
          </p:nvPr>
        </p:nvSpPr>
        <p:spPr/>
        <p:txBody>
          <a:bodyPr/>
          <a:lstStyle/>
          <a:p>
            <a:fld id="{6D693EC5-28F6-4DBD-8BAD-23B3C94292A2}" type="slidenum">
              <a:rPr lang="el-GR" smtClean="0"/>
              <a:pPr/>
              <a:t>3</a:t>
            </a:fld>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481328"/>
            <a:ext cx="8501122" cy="5044016"/>
          </a:xfrm>
        </p:spPr>
        <p:txBody>
          <a:bodyPr>
            <a:normAutofit/>
          </a:bodyPr>
          <a:lstStyle/>
          <a:p>
            <a:pPr algn="just"/>
            <a:r>
              <a:rPr lang="el-GR" sz="1800" dirty="0" smtClean="0"/>
              <a:t>Μία μέθοδος υπολογισμού του ΑΕΠ είναι η μέθοδος των δαπανών, όπου αθροίζονται, οι δαπάνες προσωπικής (ιδιωτικής) κατανάλωσης (C), οι ακαθάριστες εγχώριες ιδιωτικές επενδύσεις (Ι), οι κρατικές-δημόσιες δαπάνες για αγαθά και υπηρεσίες (G) και οι καθαρές εξαγωγές δηλαδή η διαφορά εξαγωγών (Χ), εισαγωγών (Μ) αγαθών και υπηρεσιών. </a:t>
            </a:r>
          </a:p>
          <a:p>
            <a:pPr algn="just"/>
            <a:endParaRPr lang="en-US" sz="1800" dirty="0" smtClean="0"/>
          </a:p>
          <a:p>
            <a:pPr algn="just"/>
            <a:endParaRPr lang="el-GR" sz="1800" dirty="0" smtClean="0"/>
          </a:p>
          <a:p>
            <a:pPr algn="ctr">
              <a:buNone/>
            </a:pPr>
            <a:r>
              <a:rPr lang="el-GR" sz="1800" dirty="0" smtClean="0"/>
              <a:t>ΑΕΠ = C + I +G + (X-M)</a:t>
            </a:r>
          </a:p>
          <a:p>
            <a:pPr algn="ctr">
              <a:buNone/>
            </a:pPr>
            <a:r>
              <a:rPr lang="el-GR" sz="1800" dirty="0" smtClean="0"/>
              <a:t>Εγχώρια Ζήτηση (DD)=C+I+G</a:t>
            </a:r>
          </a:p>
          <a:p>
            <a:pPr algn="ctr">
              <a:buNone/>
            </a:pPr>
            <a:r>
              <a:rPr lang="el-GR" sz="1800" dirty="0" smtClean="0"/>
              <a:t>Ισοζύγιο Αγαθών και Υπηρεσιών (ΝΧ)=Χ-Μ</a:t>
            </a:r>
          </a:p>
          <a:p>
            <a:pPr algn="ctr">
              <a:buNone/>
            </a:pPr>
            <a:r>
              <a:rPr lang="el-GR" sz="1800" dirty="0" smtClean="0"/>
              <a:t>(Ισοζύγιο Τρεχουσών Συναλλαγών)</a:t>
            </a:r>
          </a:p>
          <a:p>
            <a:pPr algn="ctr">
              <a:buNone/>
            </a:pPr>
            <a:endParaRPr lang="el-GR" sz="2000" dirty="0"/>
          </a:p>
        </p:txBody>
      </p:sp>
      <p:sp>
        <p:nvSpPr>
          <p:cNvPr id="3" name="2 - Τίτλος"/>
          <p:cNvSpPr>
            <a:spLocks noGrp="1"/>
          </p:cNvSpPr>
          <p:nvPr>
            <p:ph type="title"/>
          </p:nvPr>
        </p:nvSpPr>
        <p:spPr>
          <a:xfrm>
            <a:off x="357158" y="274638"/>
            <a:ext cx="8501122" cy="1143000"/>
          </a:xfrm>
        </p:spPr>
        <p:txBody>
          <a:bodyPr>
            <a:normAutofit/>
          </a:bodyPr>
          <a:lstStyle/>
          <a:p>
            <a:r>
              <a:rPr lang="el-GR" sz="2800" dirty="0" smtClean="0"/>
              <a:t>Βασικά μακροοικονομικά μεγέθη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30</a:t>
            </a:fld>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481328"/>
            <a:ext cx="8572560" cy="5044016"/>
          </a:xfrm>
        </p:spPr>
        <p:txBody>
          <a:bodyPr>
            <a:normAutofit/>
          </a:bodyPr>
          <a:lstStyle/>
          <a:p>
            <a:pPr algn="just"/>
            <a:r>
              <a:rPr lang="el-GR" sz="1800" dirty="0" smtClean="0"/>
              <a:t>Η πιο πάνω ισότητα σημαίνει ότι ένα αρνητικό ισοζύγιο τρεχουσών συναλλαγών (CΑ) υπονοεί ότι η εγχώρια ζήτηση είναι μεγαλύτερη του Ακαθάριστου Εθνικού Προϊόντος.</a:t>
            </a:r>
          </a:p>
          <a:p>
            <a:pPr algn="just">
              <a:buNone/>
            </a:pPr>
            <a:endParaRPr lang="el-GR" sz="1800" dirty="0" smtClean="0"/>
          </a:p>
          <a:p>
            <a:pPr algn="just"/>
            <a:r>
              <a:rPr lang="el-GR" sz="1800" dirty="0" smtClean="0"/>
              <a:t>Αξίζει να σημειωθεί ότι οι επενδύσεις (Ι), που πραγματοποιούνται γενικά χρηματοδοτούνται από την αποταμίευση των κατοίκων, η οποία επιτυγχάνεται μέσω της αποχής των νοικοκυριών από την τρέχουσα κατανάλωση, μια λειτουργία που αποβαίνει επωφελής τόσο για τους αποταμιευτές όσο και για τους επενδυτές (επιχειρήσεις) και βεβαίως για την εθνική οικονομία.</a:t>
            </a:r>
          </a:p>
          <a:p>
            <a:pPr algn="ctr">
              <a:buNone/>
            </a:pPr>
            <a:endParaRPr lang="el-GR" sz="2000" dirty="0"/>
          </a:p>
        </p:txBody>
      </p:sp>
      <p:sp>
        <p:nvSpPr>
          <p:cNvPr id="3" name="2 - Τίτλος"/>
          <p:cNvSpPr>
            <a:spLocks noGrp="1"/>
          </p:cNvSpPr>
          <p:nvPr>
            <p:ph type="title"/>
          </p:nvPr>
        </p:nvSpPr>
        <p:spPr>
          <a:xfrm>
            <a:off x="428596" y="274638"/>
            <a:ext cx="8358246" cy="1143000"/>
          </a:xfrm>
        </p:spPr>
        <p:txBody>
          <a:bodyPr>
            <a:normAutofit/>
          </a:bodyPr>
          <a:lstStyle/>
          <a:p>
            <a:r>
              <a:rPr lang="el-GR" sz="2800" dirty="0" smtClean="0"/>
              <a:t>Βασικά μακροοικονομικά μεγέθη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31</a:t>
            </a:fld>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481328"/>
            <a:ext cx="8501122" cy="5044016"/>
          </a:xfrm>
        </p:spPr>
        <p:txBody>
          <a:bodyPr>
            <a:normAutofit/>
          </a:bodyPr>
          <a:lstStyle/>
          <a:p>
            <a:pPr algn="just"/>
            <a:r>
              <a:rPr lang="el-GR" sz="1800" dirty="0" smtClean="0"/>
              <a:t>Ο προσδιορισμός του εθνικού εισοδήματος αποτελεί πολύ σημαντικό ζήτημα καθώς πρέπει να διαμορφώνεται στο επίπεδο εκείνο που ταυτόχρονα επιτυγχάνεται πλήρης απασχόληση. Αυτό το επίπεδο προσδιορισμού του εισοδήματος ισορροπίας, αν δεν συμπίπτει με εκείνο της πλήρους απασχόλησης καλό είναι το κράτος  να επεμβαίνει για να μετακινήσει το επίπεδο ισορροπίας σε υψηλότερο επίπεδο ώστε να το συνδυάσει με το επιθυμητό επίπεδο απασχόλησης.</a:t>
            </a:r>
            <a:endParaRPr lang="en-US" sz="1800" dirty="0" smtClean="0"/>
          </a:p>
          <a:p>
            <a:pPr algn="just">
              <a:buNone/>
            </a:pPr>
            <a:endParaRPr lang="el-GR" sz="1800" dirty="0" smtClean="0"/>
          </a:p>
          <a:p>
            <a:pPr algn="just"/>
            <a:r>
              <a:rPr lang="el-GR" sz="1800" dirty="0" smtClean="0"/>
              <a:t>Το  κράτος   μπορεί  μέσω της  πολιτικής  κρατικών  δαπανών  και φορολογικών εσόδων (δημοσιονομική πολιτική) να ρυθμίζει το επίπεδο ισορροπίας του εθνικού εισοδήματος, ώστε να αποφεύγονται πληθωριστικά κενά (πληθωριστικές πιέσεις) και αντιπληθωριστικά κενά (ανεργία). (Μία αύξηση στους φόρους, χωρίς επιδράσεις στις επενδύσεις και στις κρατικές δαπάνες, μειώνει το επίπεδο του εθνικού προϊόντος).</a:t>
            </a:r>
          </a:p>
          <a:p>
            <a:pPr algn="ctr">
              <a:buNone/>
            </a:pPr>
            <a:endParaRPr lang="el-GR" sz="2000" dirty="0"/>
          </a:p>
        </p:txBody>
      </p:sp>
      <p:sp>
        <p:nvSpPr>
          <p:cNvPr id="3" name="2 - Τίτλος"/>
          <p:cNvSpPr>
            <a:spLocks noGrp="1"/>
          </p:cNvSpPr>
          <p:nvPr>
            <p:ph type="title"/>
          </p:nvPr>
        </p:nvSpPr>
        <p:spPr>
          <a:xfrm>
            <a:off x="214282" y="274638"/>
            <a:ext cx="8572560" cy="1143000"/>
          </a:xfrm>
        </p:spPr>
        <p:txBody>
          <a:bodyPr>
            <a:normAutofit/>
          </a:bodyPr>
          <a:lstStyle/>
          <a:p>
            <a:r>
              <a:rPr lang="el-GR" sz="2800" dirty="0" smtClean="0"/>
              <a:t>Βασικά μακροοικονομικά μεγέθη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32</a:t>
            </a:fld>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14282" y="1481328"/>
            <a:ext cx="8715436" cy="5044016"/>
          </a:xfrm>
        </p:spPr>
        <p:txBody>
          <a:bodyPr>
            <a:normAutofit/>
          </a:bodyPr>
          <a:lstStyle/>
          <a:p>
            <a:pPr algn="just"/>
            <a:r>
              <a:rPr lang="el-GR" sz="1800" dirty="0" smtClean="0"/>
              <a:t>Αξίζει να αναφερθεί εδώ και η Διεθνής Επενδυτική Θέση της χώρας (ΝΑΡ), η οποία ισούται με τις απαιτήσεις από τους ξένους (χρηματοοικονομικές απαιτήσεις, άμεσες επενδύσεις, συναλλαγματικά αποθέματα, (FA) μείον τις υποχρεώσεις προς τους ξένους (FL).</a:t>
            </a:r>
          </a:p>
          <a:p>
            <a:pPr algn="just"/>
            <a:endParaRPr lang="el-GR" sz="1800" dirty="0" smtClean="0"/>
          </a:p>
          <a:p>
            <a:pPr algn="ctr">
              <a:buNone/>
            </a:pPr>
            <a:r>
              <a:rPr lang="en-US" sz="1800" dirty="0" smtClean="0"/>
              <a:t>NAP=FA-FL</a:t>
            </a:r>
            <a:endParaRPr lang="el-GR" sz="1800" dirty="0" smtClean="0"/>
          </a:p>
          <a:p>
            <a:pPr algn="ctr">
              <a:buNone/>
            </a:pPr>
            <a:endParaRPr lang="el-GR" sz="1800" dirty="0" smtClean="0"/>
          </a:p>
          <a:p>
            <a:pPr algn="just"/>
            <a:r>
              <a:rPr lang="el-GR" sz="1800" dirty="0" smtClean="0"/>
              <a:t>Όταν ΝΑΡ&gt;0 τότε η χώρα είναι καθαρός πιστωτής ενώ όταν ΝΑΡ&lt;0 η χώρα είναι καθαρός οφειλέτης. Η διεθνής επενδυτική θέση της χώρας είναι το άθροισμα του ισοζυγίου τρεχουσών συναλλαγών όλων των προηγούμενων περιόδων.</a:t>
            </a:r>
            <a:endParaRPr lang="el-GR" sz="1800" dirty="0"/>
          </a:p>
        </p:txBody>
      </p:sp>
      <p:sp>
        <p:nvSpPr>
          <p:cNvPr id="3" name="2 - Τίτλος"/>
          <p:cNvSpPr>
            <a:spLocks noGrp="1"/>
          </p:cNvSpPr>
          <p:nvPr>
            <p:ph type="title"/>
          </p:nvPr>
        </p:nvSpPr>
        <p:spPr>
          <a:xfrm>
            <a:off x="214282" y="274638"/>
            <a:ext cx="8643998" cy="1143000"/>
          </a:xfrm>
        </p:spPr>
        <p:txBody>
          <a:bodyPr>
            <a:normAutofit/>
          </a:bodyPr>
          <a:lstStyle/>
          <a:p>
            <a:r>
              <a:rPr lang="el-GR" sz="2800" dirty="0" smtClean="0"/>
              <a:t>Βασικά μακροοικονομικά μεγέθη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33</a:t>
            </a:fld>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481328"/>
            <a:ext cx="8501122" cy="5044016"/>
          </a:xfrm>
        </p:spPr>
        <p:txBody>
          <a:bodyPr>
            <a:normAutofit/>
          </a:bodyPr>
          <a:lstStyle/>
          <a:p>
            <a:pPr algn="just"/>
            <a:r>
              <a:rPr lang="el-GR" sz="1800" dirty="0" smtClean="0"/>
              <a:t>Είναι ιστορικό γεγονός ότι καθώς αυξάνεται το εθνικό εισόδημα αυξάνεται και η ποσότητα χρήματος Μ. </a:t>
            </a:r>
          </a:p>
          <a:p>
            <a:pPr algn="just">
              <a:buNone/>
            </a:pPr>
            <a:endParaRPr lang="el-GR" sz="1800" dirty="0" smtClean="0"/>
          </a:p>
          <a:p>
            <a:pPr algn="just"/>
            <a:r>
              <a:rPr lang="el-GR" sz="1800" dirty="0" smtClean="0"/>
              <a:t>Ας σημειωθεί ότι το Μ είναι απόθεμα ( </a:t>
            </a:r>
            <a:r>
              <a:rPr lang="el-GR" sz="1800" dirty="0" err="1" smtClean="0"/>
              <a:t>stock</a:t>
            </a:r>
            <a:r>
              <a:rPr lang="el-GR" sz="1800" dirty="0" smtClean="0"/>
              <a:t>), μέγεθος που είναι μετρήσιμο όπως οποιοδήποτε άλλο στοιχείο ισολογισμού, ενώ το εισόδημα αντανακλά μια ροή (</a:t>
            </a:r>
            <a:r>
              <a:rPr lang="el-GR" sz="1800" dirty="0" err="1" smtClean="0"/>
              <a:t>flow</a:t>
            </a:r>
            <a:r>
              <a:rPr lang="el-GR" sz="1800" dirty="0" smtClean="0"/>
              <a:t>) χρηματικού εισοδήματος, ανά έτος. </a:t>
            </a:r>
          </a:p>
          <a:p>
            <a:pPr algn="just">
              <a:buNone/>
            </a:pPr>
            <a:endParaRPr lang="el-GR" sz="1800" dirty="0" smtClean="0"/>
          </a:p>
          <a:p>
            <a:pPr algn="just"/>
            <a:r>
              <a:rPr lang="el-GR" sz="1800" dirty="0" smtClean="0"/>
              <a:t>Εδώ, εισάγεται και μια νέα έννοια, καλείται «ταχύτητα κυκλοφορίας του χρήματος» ή «εισοδηματική ταχύτητα»(V) ανά έτος, και είναι ο ρυθμός κατά τον οποίο η ποσότητα χρήματος αλλάζει χέρια εντός του έτους ώστε να ευοδωθούν οι εισοδηματικές συναλλαγές. </a:t>
            </a:r>
          </a:p>
        </p:txBody>
      </p:sp>
      <p:sp>
        <p:nvSpPr>
          <p:cNvPr id="3" name="2 - Τίτλος"/>
          <p:cNvSpPr>
            <a:spLocks noGrp="1"/>
          </p:cNvSpPr>
          <p:nvPr>
            <p:ph type="title"/>
          </p:nvPr>
        </p:nvSpPr>
        <p:spPr>
          <a:xfrm>
            <a:off x="428596" y="274638"/>
            <a:ext cx="8501122" cy="1143000"/>
          </a:xfrm>
        </p:spPr>
        <p:txBody>
          <a:bodyPr>
            <a:normAutofit/>
          </a:bodyPr>
          <a:lstStyle/>
          <a:p>
            <a:r>
              <a:rPr lang="el-GR" sz="2800" dirty="0" smtClean="0"/>
              <a:t>Βασικά μακροοικονομικά μεγέθη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34</a:t>
            </a:fld>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481328"/>
            <a:ext cx="8429684" cy="5044016"/>
          </a:xfrm>
        </p:spPr>
        <p:txBody>
          <a:bodyPr>
            <a:normAutofit/>
          </a:bodyPr>
          <a:lstStyle/>
          <a:p>
            <a:pPr algn="just"/>
            <a:endParaRPr lang="el-GR" sz="1800" dirty="0" smtClean="0"/>
          </a:p>
          <a:p>
            <a:pPr algn="just"/>
            <a:r>
              <a:rPr lang="el-GR" sz="1800" dirty="0" smtClean="0"/>
              <a:t>Όταν το χρήμα αλλάζει χέρια με αργό ρυθμό τότε το V είναι χαμηλό, και αντιστρόφως. </a:t>
            </a:r>
          </a:p>
          <a:p>
            <a:pPr algn="just">
              <a:buNone/>
            </a:pPr>
            <a:endParaRPr lang="el-GR" sz="1800" dirty="0" smtClean="0"/>
          </a:p>
          <a:p>
            <a:pPr algn="just"/>
            <a:r>
              <a:rPr lang="el-GR" sz="1800" dirty="0" smtClean="0"/>
              <a:t>Το μέγεθος του V αλλάζει διαχρονικά με τις μεταβολές στο χρηματοπιστωτικό σύστημα, στις συνήθειες, στις συμπεριφορές, στις  προσδοκίες, στη σχετική κατανομή του Μ μεταξύ των χρηματοπιστωτικών ιδρυμάτων και στην εμφάνιση νέων χρηματοπιστωτικών προϊόντων, μεταξύ άλλων. </a:t>
            </a:r>
            <a:endParaRPr lang="el-GR" sz="1800" dirty="0"/>
          </a:p>
        </p:txBody>
      </p:sp>
      <p:sp>
        <p:nvSpPr>
          <p:cNvPr id="3" name="2 - Τίτλος"/>
          <p:cNvSpPr>
            <a:spLocks noGrp="1"/>
          </p:cNvSpPr>
          <p:nvPr>
            <p:ph type="title"/>
          </p:nvPr>
        </p:nvSpPr>
        <p:spPr>
          <a:xfrm>
            <a:off x="428596" y="274638"/>
            <a:ext cx="8501122" cy="1143000"/>
          </a:xfrm>
        </p:spPr>
        <p:txBody>
          <a:bodyPr>
            <a:normAutofit/>
          </a:bodyPr>
          <a:lstStyle/>
          <a:p>
            <a:r>
              <a:rPr lang="el-GR" sz="2800" dirty="0" smtClean="0"/>
              <a:t>Βασικά μακροοικονομικά μεγέθη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35</a:t>
            </a:fld>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481328"/>
            <a:ext cx="8643998" cy="5044016"/>
          </a:xfrm>
        </p:spPr>
        <p:txBody>
          <a:bodyPr>
            <a:normAutofit/>
          </a:bodyPr>
          <a:lstStyle/>
          <a:p>
            <a:pPr algn="just"/>
            <a:r>
              <a:rPr lang="el-GR" sz="1800" dirty="0" smtClean="0"/>
              <a:t>Άλλες βασικές έννοιες είναι αυτές του πληθωρισμού και της ανεργίας. </a:t>
            </a:r>
            <a:endParaRPr lang="en-US" sz="1800" dirty="0" smtClean="0"/>
          </a:p>
          <a:p>
            <a:pPr algn="just">
              <a:buNone/>
            </a:pPr>
            <a:endParaRPr lang="el-GR" sz="1800" dirty="0" smtClean="0"/>
          </a:p>
          <a:p>
            <a:pPr algn="just"/>
            <a:r>
              <a:rPr lang="el-GR" sz="1800" dirty="0" smtClean="0"/>
              <a:t>Ως πληθωρισμός νοείται μια περίοδος αύξησης των τιμών των αγαθών, ενώ ως αντιπληθωρισμός μια περίοδος όπου οι περισσότερες τιμές κατά βάση μειώνονται. </a:t>
            </a:r>
            <a:endParaRPr lang="en-US" sz="1800" dirty="0" smtClean="0"/>
          </a:p>
          <a:p>
            <a:pPr algn="just">
              <a:buNone/>
            </a:pPr>
            <a:endParaRPr lang="el-GR" sz="1800" dirty="0" smtClean="0"/>
          </a:p>
          <a:p>
            <a:pPr algn="just"/>
            <a:r>
              <a:rPr lang="el-GR" sz="1800" dirty="0" smtClean="0"/>
              <a:t>Συνδέεται με την μεταβολή του μέσου επιπέδου τιμών. Το επίπεδο των τιμών μετριέται από τον Δείκτη Τιμών Καταναλωτή (ΔΤΚ), ο οποίος μετατρέπει τις τιμές πολλών αγαθών και υπηρεσιών σε ένα δείκτη που μετρά το γενικό επίπεδο των τιμών. </a:t>
            </a:r>
            <a:endParaRPr lang="en-US" sz="1800" dirty="0" smtClean="0"/>
          </a:p>
          <a:p>
            <a:pPr algn="just">
              <a:buNone/>
            </a:pPr>
            <a:endParaRPr lang="el-GR" sz="1800" dirty="0" smtClean="0"/>
          </a:p>
          <a:p>
            <a:pPr algn="just"/>
            <a:r>
              <a:rPr lang="el-GR" sz="1800" dirty="0" smtClean="0"/>
              <a:t>Η Εθνική Στατιστική Υπηρεσία (ΕΣΥΕ) κατασκευάζει ένα αντιπροσωπευτικό «καλάθι» αγαθών και υπηρεσιών που καταναλώνουν τα νοικοκυριά. </a:t>
            </a:r>
          </a:p>
        </p:txBody>
      </p:sp>
      <p:sp>
        <p:nvSpPr>
          <p:cNvPr id="3" name="2 - Τίτλος"/>
          <p:cNvSpPr>
            <a:spLocks noGrp="1"/>
          </p:cNvSpPr>
          <p:nvPr>
            <p:ph type="title"/>
          </p:nvPr>
        </p:nvSpPr>
        <p:spPr>
          <a:xfrm>
            <a:off x="428596" y="274638"/>
            <a:ext cx="8429684" cy="1143000"/>
          </a:xfrm>
        </p:spPr>
        <p:txBody>
          <a:bodyPr>
            <a:normAutofit/>
          </a:bodyPr>
          <a:lstStyle/>
          <a:p>
            <a:r>
              <a:rPr lang="el-GR" sz="2800" dirty="0" smtClean="0"/>
              <a:t>Βασικά μακροοικονομικά μεγέθη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36</a:t>
            </a:fld>
            <a:endParaRPr 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481328"/>
            <a:ext cx="8358246" cy="5044016"/>
          </a:xfrm>
        </p:spPr>
        <p:txBody>
          <a:bodyPr>
            <a:normAutofit/>
          </a:bodyPr>
          <a:lstStyle/>
          <a:p>
            <a:pPr algn="just"/>
            <a:r>
              <a:rPr lang="el-GR" sz="1800" dirty="0" smtClean="0"/>
              <a:t>Ο ΔΤΚ μετρά το μέσο επίπεδο των τιμών σε μια χρονική περίοδο ως ποσοστό του μέσου επιπέδου τους σε μία άλλη χρονική περίοδο που αποτελεί την περίοδο βάσης. Για να γίνονται συγκρίσεις για την εξέλιξη των τιμών στις χώρες της ΕΕ, χρησιμοποιείται ο Εναρμονισμένος Δείκτης Τιμών Καταναλωτή. </a:t>
            </a:r>
          </a:p>
          <a:p>
            <a:pPr algn="just">
              <a:buNone/>
            </a:pPr>
            <a:endParaRPr lang="el-GR" sz="1800" dirty="0" smtClean="0"/>
          </a:p>
          <a:p>
            <a:pPr algn="just"/>
            <a:r>
              <a:rPr lang="el-GR" sz="1800" dirty="0" smtClean="0"/>
              <a:t>Ο </a:t>
            </a:r>
            <a:r>
              <a:rPr lang="el-GR" sz="1800" dirty="0" err="1" smtClean="0"/>
              <a:t>αποπληθωριστής</a:t>
            </a:r>
            <a:r>
              <a:rPr lang="el-GR" sz="1800" dirty="0" smtClean="0"/>
              <a:t> του ΑΕΠ διαφέρει καθώς μετρά τις τιμές όλων των αγαθών και υπηρεσιών που παράγονται. </a:t>
            </a:r>
          </a:p>
        </p:txBody>
      </p:sp>
      <p:sp>
        <p:nvSpPr>
          <p:cNvPr id="3" name="2 - Τίτλος"/>
          <p:cNvSpPr>
            <a:spLocks noGrp="1"/>
          </p:cNvSpPr>
          <p:nvPr>
            <p:ph type="title"/>
          </p:nvPr>
        </p:nvSpPr>
        <p:spPr>
          <a:xfrm>
            <a:off x="357158" y="274638"/>
            <a:ext cx="8501122" cy="1143000"/>
          </a:xfrm>
        </p:spPr>
        <p:txBody>
          <a:bodyPr>
            <a:normAutofit/>
          </a:bodyPr>
          <a:lstStyle/>
          <a:p>
            <a:r>
              <a:rPr lang="el-GR" sz="2800" dirty="0" smtClean="0"/>
              <a:t>Βασικά μακροοικονομικά μεγέθη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37</a:t>
            </a:fld>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481328"/>
            <a:ext cx="8286808" cy="5044016"/>
          </a:xfrm>
        </p:spPr>
        <p:txBody>
          <a:bodyPr>
            <a:normAutofit/>
          </a:bodyPr>
          <a:lstStyle/>
          <a:p>
            <a:pPr algn="just"/>
            <a:r>
              <a:rPr lang="el-GR" sz="1800" dirty="0" smtClean="0"/>
              <a:t>Ο πληθωρισμός διακρίνεται σε πληθωρισμό ζήτησης (λόγω αύξησης της προσφοράς χρήματος, των κρατικών δαπανών κ.α.) και σε πληθωρισμό κόστους (αύξηση έμμεσων φόρων, επιτοκίων, τιμών εισαγόμενων προϊόντων, αμοιβών πέραν της παραγωγικότητας). </a:t>
            </a:r>
          </a:p>
          <a:p>
            <a:pPr algn="just">
              <a:buNone/>
            </a:pPr>
            <a:endParaRPr lang="el-GR" sz="1800" dirty="0" smtClean="0"/>
          </a:p>
          <a:p>
            <a:pPr algn="just"/>
            <a:r>
              <a:rPr lang="el-GR" sz="1800" dirty="0" smtClean="0"/>
              <a:t>Καθώς κάθε κατηγορία πληθωρισμού επηρεάζεται από διαφορετικού παράγοντες χρειάζεται διαφορετικά μέτρα καταστολής του πληθωρισμού, και για αυτό απαιτείται προσοχή στην εξακρίβωση των αιτιών ενός πληθωρισμού.</a:t>
            </a:r>
            <a:endParaRPr lang="el-GR" sz="1800" dirty="0"/>
          </a:p>
        </p:txBody>
      </p:sp>
      <p:sp>
        <p:nvSpPr>
          <p:cNvPr id="3" name="2 - Τίτλος"/>
          <p:cNvSpPr>
            <a:spLocks noGrp="1"/>
          </p:cNvSpPr>
          <p:nvPr>
            <p:ph type="title"/>
          </p:nvPr>
        </p:nvSpPr>
        <p:spPr>
          <a:xfrm>
            <a:off x="357158" y="274638"/>
            <a:ext cx="8429684" cy="1143000"/>
          </a:xfrm>
        </p:spPr>
        <p:txBody>
          <a:bodyPr>
            <a:normAutofit/>
          </a:bodyPr>
          <a:lstStyle/>
          <a:p>
            <a:r>
              <a:rPr lang="el-GR" sz="2800" dirty="0" smtClean="0"/>
              <a:t>Βασικά μακροοικονομικά μεγέθη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38</a:t>
            </a:fld>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481328"/>
            <a:ext cx="8501122" cy="5044016"/>
          </a:xfrm>
        </p:spPr>
        <p:txBody>
          <a:bodyPr>
            <a:normAutofit/>
          </a:bodyPr>
          <a:lstStyle/>
          <a:p>
            <a:pPr algn="just"/>
            <a:r>
              <a:rPr lang="el-GR" sz="1800" dirty="0" smtClean="0"/>
              <a:t>Ο πληθωρισμός επιδρά δυσμενώς στην οικονομία, καθώς μειώνει την αγοραστική δύναμη των καταναλωτών, οδηγεί σε περαιτέρω αυξήσεις τιμών, σε μείωση της ζήτησης και των επενδύσεων, καθώς ανέρχονται τα επιτόκια, σε περιορισμό των εισοδημάτων, σε μείωση της ανάπτυξης και της απασχόλησης, και σε δυσμενή διανομή του εισοδήματος σε βάρος των χαμηλότερων εισοδημάτων. Αυξάνει δε σημαντικά τις χρηματοδοτικές ανάγκες των επιχειρήσεων. Η ανταγωνιστικότητα της χώρας μειώνεται όταν ο ρυθμός πληθωρισμού της είναι ανώτερος αυτού των οικονομικών της εταίρων. </a:t>
            </a:r>
            <a:endParaRPr lang="en-US" sz="1800" dirty="0" smtClean="0"/>
          </a:p>
          <a:p>
            <a:pPr algn="just">
              <a:buNone/>
            </a:pPr>
            <a:endParaRPr lang="el-GR" sz="1800" dirty="0" smtClean="0"/>
          </a:p>
          <a:p>
            <a:pPr algn="just"/>
            <a:r>
              <a:rPr lang="el-GR" sz="1800" dirty="0" smtClean="0"/>
              <a:t>Η ανεργία προσδιορίζεται από το ποσοστό του εργατικού δυναμικού μιας χώρας που είναι άνεργο ( άτομα άνω των 16 ετών). Θεωρείται από τα μεγαλύτερα κοινωνικά προβλήματα και η όλη οικονομική πολιτική αποβλέπει στην τιθάσευσή της. </a:t>
            </a:r>
          </a:p>
        </p:txBody>
      </p:sp>
      <p:sp>
        <p:nvSpPr>
          <p:cNvPr id="3" name="2 - Τίτλος"/>
          <p:cNvSpPr>
            <a:spLocks noGrp="1"/>
          </p:cNvSpPr>
          <p:nvPr>
            <p:ph type="title"/>
          </p:nvPr>
        </p:nvSpPr>
        <p:spPr>
          <a:xfrm>
            <a:off x="428596" y="274638"/>
            <a:ext cx="8501122" cy="1143000"/>
          </a:xfrm>
        </p:spPr>
        <p:txBody>
          <a:bodyPr>
            <a:normAutofit/>
          </a:bodyPr>
          <a:lstStyle/>
          <a:p>
            <a:r>
              <a:rPr lang="el-GR" sz="2800" dirty="0" smtClean="0"/>
              <a:t>Βασικά μακροοικονομικά μεγέθη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39</a:t>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844824"/>
            <a:ext cx="8373616" cy="4683976"/>
          </a:xfrm>
        </p:spPr>
        <p:txBody>
          <a:bodyPr>
            <a:normAutofit/>
          </a:bodyPr>
          <a:lstStyle/>
          <a:p>
            <a:pPr lvl="0" algn="just">
              <a:buFontTx/>
              <a:buChar char="-"/>
            </a:pPr>
            <a:r>
              <a:rPr lang="el-GR" sz="1800" dirty="0" smtClean="0"/>
              <a:t>Ορισμένα βασικά στοιχεία μικροοικονομικής όπως είναι η ζήτηση και η προσφορά, η ισορροπία του καταναλωτή και οι δομές της αγοράς.</a:t>
            </a:r>
            <a:endParaRPr lang="en-US" sz="1800" dirty="0" smtClean="0"/>
          </a:p>
          <a:p>
            <a:pPr lvl="0" algn="just">
              <a:buFontTx/>
              <a:buChar char="-"/>
            </a:pPr>
            <a:endParaRPr lang="el-GR" sz="1800" dirty="0" smtClean="0"/>
          </a:p>
          <a:p>
            <a:pPr lvl="0" algn="just">
              <a:buNone/>
            </a:pPr>
            <a:r>
              <a:rPr lang="el-GR" sz="1800" dirty="0" smtClean="0"/>
              <a:t>- Τον ορισμό και τους στόχους της επιχείρησης.</a:t>
            </a:r>
          </a:p>
          <a:p>
            <a:pPr lvl="0" algn="just">
              <a:buNone/>
            </a:pPr>
            <a:endParaRPr lang="en-US" sz="1800" dirty="0" smtClean="0"/>
          </a:p>
          <a:p>
            <a:pPr lvl="0" algn="just">
              <a:buNone/>
            </a:pPr>
            <a:r>
              <a:rPr lang="el-GR" sz="1800" dirty="0" smtClean="0"/>
              <a:t>- Τη σημασία της πληροφόρησης που είναι αναγκαία για μια επιχείρηση.</a:t>
            </a:r>
          </a:p>
          <a:p>
            <a:pPr lvl="0" algn="just">
              <a:buNone/>
            </a:pPr>
            <a:endParaRPr lang="en-US" sz="1800" dirty="0" smtClean="0"/>
          </a:p>
          <a:p>
            <a:pPr lvl="0" algn="just">
              <a:buNone/>
            </a:pPr>
            <a:r>
              <a:rPr lang="el-GR" sz="1800" dirty="0" smtClean="0"/>
              <a:t>- Τη βεβαιότητα έναντι της αβεβαιότητας στο πλαίσιο της επιχείρησης.</a:t>
            </a:r>
          </a:p>
          <a:p>
            <a:pPr>
              <a:buNone/>
            </a:pPr>
            <a:endParaRPr lang="el-GR" dirty="0"/>
          </a:p>
        </p:txBody>
      </p:sp>
      <p:sp>
        <p:nvSpPr>
          <p:cNvPr id="3" name="2 - Τίτλος"/>
          <p:cNvSpPr>
            <a:spLocks noGrp="1"/>
          </p:cNvSpPr>
          <p:nvPr>
            <p:ph type="title"/>
          </p:nvPr>
        </p:nvSpPr>
        <p:spPr/>
        <p:txBody>
          <a:bodyPr>
            <a:normAutofit/>
          </a:bodyPr>
          <a:lstStyle/>
          <a:p>
            <a:pPr algn="just"/>
            <a:r>
              <a:rPr lang="el-GR" sz="2800" dirty="0" smtClean="0"/>
              <a:t>Οικονομική και Διοίκηση των Επιχειρήσεων</a:t>
            </a:r>
            <a:endParaRPr lang="el-GR" sz="2800" dirty="0"/>
          </a:p>
        </p:txBody>
      </p:sp>
      <p:sp>
        <p:nvSpPr>
          <p:cNvPr id="4" name="3 - Θέση αριθμού διαφάνειας"/>
          <p:cNvSpPr>
            <a:spLocks noGrp="1"/>
          </p:cNvSpPr>
          <p:nvPr>
            <p:ph type="sldNum" sz="quarter" idx="12"/>
          </p:nvPr>
        </p:nvSpPr>
        <p:spPr/>
        <p:txBody>
          <a:bodyPr/>
          <a:lstStyle/>
          <a:p>
            <a:fld id="{6D693EC5-28F6-4DBD-8BAD-23B3C94292A2}" type="slidenum">
              <a:rPr lang="el-GR" smtClean="0"/>
              <a:pPr/>
              <a:t>4</a:t>
            </a:fld>
            <a:endParaRPr lang="el-G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14282" y="1196752"/>
            <a:ext cx="8643998" cy="5328592"/>
          </a:xfrm>
        </p:spPr>
        <p:txBody>
          <a:bodyPr>
            <a:normAutofit/>
          </a:bodyPr>
          <a:lstStyle/>
          <a:p>
            <a:pPr algn="just"/>
            <a:r>
              <a:rPr lang="el-GR" sz="1800" dirty="0" smtClean="0"/>
              <a:t>Το δημοσιονομικό ισοζύγιο αναφέρεται στη σχέση δαπανών και εσόδων του δημόσιου τομέα, σε μια χρονική περίοδο.</a:t>
            </a:r>
            <a:endParaRPr lang="en-US" sz="1800" dirty="0" smtClean="0"/>
          </a:p>
          <a:p>
            <a:pPr algn="just">
              <a:buNone/>
            </a:pPr>
            <a:endParaRPr lang="el-GR" sz="1800" dirty="0" smtClean="0"/>
          </a:p>
          <a:p>
            <a:pPr algn="just"/>
            <a:r>
              <a:rPr lang="el-GR" sz="1800" dirty="0" smtClean="0"/>
              <a:t>Όταν οι πρώτες ξεπερνούν τα δεύτερα τότε προκύπτει έλλειμμα, το δημοσιονομικό έλλειμμα και ο προϋπολογισμός είναι ελλειμματικός.</a:t>
            </a:r>
            <a:endParaRPr lang="en-US" sz="1800" dirty="0" smtClean="0"/>
          </a:p>
          <a:p>
            <a:pPr algn="just">
              <a:buNone/>
            </a:pPr>
            <a:endParaRPr lang="el-GR" sz="1800" dirty="0" smtClean="0"/>
          </a:p>
          <a:p>
            <a:pPr algn="just"/>
            <a:r>
              <a:rPr lang="el-GR" sz="1800" dirty="0" smtClean="0"/>
              <a:t>Στην αντίθετη περίπτωση επικρατούν δημοσιονομικά πλεονάσματα και ο προϋπολογισμός είναι πλεονασματικός. </a:t>
            </a:r>
            <a:endParaRPr lang="en-US" sz="1800" dirty="0" smtClean="0"/>
          </a:p>
          <a:p>
            <a:pPr algn="just">
              <a:buNone/>
            </a:pPr>
            <a:endParaRPr lang="el-GR" sz="1800" dirty="0" smtClean="0"/>
          </a:p>
          <a:p>
            <a:pPr algn="just"/>
            <a:r>
              <a:rPr lang="el-GR" sz="1800" dirty="0" smtClean="0"/>
              <a:t>Στο πλαίσιο του Συμφώνου Ανάπτυξης και Σταθερότητας της Ευρωπαϊκής Ένωσης (ΕΕ), κάθε κράτος – μέλος πρέπει, σε μακροπρόθεσμη βάση, να έχει ισοσκελισμένο ή πλεονασματικό προϋπολογισμό, ενώ βραχυπρόθεσμα ο προϋπολογισμός μπορεί να είναι ελλειμματικός, το δε έλλειμμα δεν πρέπει να υπερβαίνει το 3% του ΑΕΠ. Αυτό το όριο ισχύει για τα κράτη – μέλη στο πλαίσιο της ΟΝΕ. </a:t>
            </a:r>
          </a:p>
        </p:txBody>
      </p:sp>
      <p:sp>
        <p:nvSpPr>
          <p:cNvPr id="3" name="2 - Τίτλος"/>
          <p:cNvSpPr>
            <a:spLocks noGrp="1"/>
          </p:cNvSpPr>
          <p:nvPr>
            <p:ph type="title"/>
          </p:nvPr>
        </p:nvSpPr>
        <p:spPr>
          <a:xfrm>
            <a:off x="357158" y="274638"/>
            <a:ext cx="8501122" cy="1143000"/>
          </a:xfrm>
        </p:spPr>
        <p:txBody>
          <a:bodyPr>
            <a:normAutofit/>
          </a:bodyPr>
          <a:lstStyle/>
          <a:p>
            <a:r>
              <a:rPr lang="el-GR" sz="2800" dirty="0" smtClean="0"/>
              <a:t>Βασικά μακροοικονομικά μεγέθη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40</a:t>
            </a:fld>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481328"/>
            <a:ext cx="8501122" cy="5044016"/>
          </a:xfrm>
        </p:spPr>
        <p:txBody>
          <a:bodyPr>
            <a:normAutofit/>
          </a:bodyPr>
          <a:lstStyle/>
          <a:p>
            <a:pPr algn="just"/>
            <a:endParaRPr lang="el-GR" sz="1800" dirty="0" smtClean="0"/>
          </a:p>
          <a:p>
            <a:pPr algn="just"/>
            <a:r>
              <a:rPr lang="el-GR" sz="1800" dirty="0" smtClean="0"/>
              <a:t>Αν ξεπεραστεί  από ένα κράτος – μέλος, τότε αυτό εισέρχεται σε καθεστώς επιτήρησης, όπου ενεργοποιείται η διαδικασία του υπερβολικού δημοσιονομικού ελλείμματος, και καλείται να πάρει, διορθωτικά μέτρα το συντομότερο δυνατό, ώστε να αποφύγει τυχόν χρηματική ποινή, βραχυπρόθεσμα. </a:t>
            </a:r>
          </a:p>
          <a:p>
            <a:pPr algn="just">
              <a:buNone/>
            </a:pPr>
            <a:endParaRPr lang="el-GR" sz="1800" dirty="0" smtClean="0"/>
          </a:p>
          <a:p>
            <a:pPr algn="just"/>
            <a:r>
              <a:rPr lang="el-GR" sz="1800" dirty="0" smtClean="0"/>
              <a:t>Τα αυξημένα φορολογικά έσοδα, και οι μειωμένες δαπάνες μειώνουν ή εξαλείφουν το έλλειμμα, κάτι που εξαρτάται από την πορεία της οικονομίας και συγκεκριμένα από την πορεία προς  την οικονομική ανάπτυξη αντί προς την οικονομική ύφεση. </a:t>
            </a:r>
          </a:p>
        </p:txBody>
      </p:sp>
      <p:sp>
        <p:nvSpPr>
          <p:cNvPr id="3" name="2 - Τίτλος"/>
          <p:cNvSpPr>
            <a:spLocks noGrp="1"/>
          </p:cNvSpPr>
          <p:nvPr>
            <p:ph type="title"/>
          </p:nvPr>
        </p:nvSpPr>
        <p:spPr>
          <a:xfrm>
            <a:off x="357158" y="274638"/>
            <a:ext cx="8501122" cy="1143000"/>
          </a:xfrm>
        </p:spPr>
        <p:txBody>
          <a:bodyPr>
            <a:normAutofit/>
          </a:bodyPr>
          <a:lstStyle/>
          <a:p>
            <a:r>
              <a:rPr lang="el-GR" sz="2800" dirty="0" smtClean="0"/>
              <a:t>Βασικά μακροοικονομικά μεγέθη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41</a:t>
            </a:fld>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481328"/>
            <a:ext cx="8572560" cy="5044016"/>
          </a:xfrm>
        </p:spPr>
        <p:txBody>
          <a:bodyPr>
            <a:normAutofit/>
          </a:bodyPr>
          <a:lstStyle/>
          <a:p>
            <a:pPr algn="just"/>
            <a:r>
              <a:rPr lang="el-GR" sz="1800" dirty="0" smtClean="0"/>
              <a:t>Το ισοζύγιο τρεχουσών συναλλαγών συνδέεται με τις συναλλαγές– εισπράξεις και πληρωμές– σε αγαθά και υπηρεσίες μιας χώρας σε σχέση με τον υπόλοιπο κόσμο. </a:t>
            </a:r>
            <a:endParaRPr lang="en-US" sz="1800" dirty="0" smtClean="0"/>
          </a:p>
          <a:p>
            <a:pPr algn="just">
              <a:buNone/>
            </a:pPr>
            <a:endParaRPr lang="el-GR" sz="1800" dirty="0" smtClean="0"/>
          </a:p>
          <a:p>
            <a:pPr algn="just"/>
            <a:r>
              <a:rPr lang="el-GR" sz="1800" dirty="0" smtClean="0"/>
              <a:t>Περιλαμβάνει το εμπορικό ισοζύγιο, (προϊόντα), το ισοζύγιο υπηρεσιών (τουριστικό, ναυτιλιακό συνάλλαγμα), το ισοζύγιο μεταβιβάσεων (ΕΕ και μεταναστευτικά εμβάσματα) και το ισοζύγιο εισοδημάτων (αμοιβές για μισθούς, τόκους, κέρδη, μερίσματα). </a:t>
            </a:r>
            <a:endParaRPr lang="en-US" sz="1800" dirty="0" smtClean="0"/>
          </a:p>
          <a:p>
            <a:pPr algn="just">
              <a:buNone/>
            </a:pPr>
            <a:endParaRPr lang="el-GR" sz="1800" dirty="0" smtClean="0"/>
          </a:p>
          <a:p>
            <a:pPr algn="just"/>
            <a:r>
              <a:rPr lang="el-GR" sz="1800" dirty="0" smtClean="0"/>
              <a:t>Το ισοζύγιο κίνησης κεφαλαίων (χρηματοοικονομικό ισοζύγιο) συνδέεται με το μακροπρόθεσμο και βραχυπρόθεσμο δανεισμό ιδιωτών από ή προς την αλλοδαπή, καθώς και με το μακροπρόθεσμο και βραχυπρόθεσμο δανεισμό του Δημοσίου μέσω διαφόρων άμεσων και έμμεσων διαύλων. </a:t>
            </a:r>
          </a:p>
        </p:txBody>
      </p:sp>
      <p:sp>
        <p:nvSpPr>
          <p:cNvPr id="3" name="2 - Τίτλος"/>
          <p:cNvSpPr>
            <a:spLocks noGrp="1"/>
          </p:cNvSpPr>
          <p:nvPr>
            <p:ph type="title"/>
          </p:nvPr>
        </p:nvSpPr>
        <p:spPr>
          <a:xfrm>
            <a:off x="285720" y="274638"/>
            <a:ext cx="8643998" cy="1143000"/>
          </a:xfrm>
        </p:spPr>
        <p:txBody>
          <a:bodyPr>
            <a:normAutofit/>
          </a:bodyPr>
          <a:lstStyle/>
          <a:p>
            <a:r>
              <a:rPr lang="el-GR" sz="2800" dirty="0" smtClean="0"/>
              <a:t>Βασικά μακροοικονομικά μεγέθη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42</a:t>
            </a:fld>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481328"/>
            <a:ext cx="8501122" cy="5044016"/>
          </a:xfrm>
        </p:spPr>
        <p:txBody>
          <a:bodyPr>
            <a:normAutofit/>
          </a:bodyPr>
          <a:lstStyle/>
          <a:p>
            <a:pPr algn="just"/>
            <a:r>
              <a:rPr lang="el-GR" sz="1800" dirty="0" smtClean="0"/>
              <a:t>Τέλος, η συναλλαγματική ισοτιμία μεταξύ δυο νομισμάτων ορίζεται ως η αξία μιας μονάδας του ενός σε μονάδες του άλλου. </a:t>
            </a:r>
          </a:p>
          <a:p>
            <a:pPr algn="just"/>
            <a:endParaRPr lang="el-GR" sz="1800" dirty="0" smtClean="0"/>
          </a:p>
          <a:p>
            <a:pPr algn="just"/>
            <a:r>
              <a:rPr lang="el-GR" sz="1800" dirty="0" smtClean="0"/>
              <a:t>Για παράδειγμα, η ισοτιμία (1) ευρώ έναντι του (1) δολαρίου στις 14.10.2017 ήταν 1€=1,18$. </a:t>
            </a:r>
          </a:p>
          <a:p>
            <a:pPr algn="just"/>
            <a:endParaRPr lang="el-GR" sz="1800" dirty="0" smtClean="0"/>
          </a:p>
          <a:p>
            <a:pPr algn="just"/>
            <a:r>
              <a:rPr lang="el-GR" sz="1800" dirty="0" smtClean="0"/>
              <a:t>Σήμερα, διεθνώς, ισχύουν οι κυμαινόμενες συναλλαγματικές ισοτιμίες όπου η κεντρική συναλλαγματική ισοτιμία αφήνεται από την κεντρική τράπεζα να κινηθεί ελεύθερα, ώστε να εξισωθεί η ζήτηση με την προσφορά. </a:t>
            </a:r>
          </a:p>
        </p:txBody>
      </p:sp>
      <p:sp>
        <p:nvSpPr>
          <p:cNvPr id="3" name="2 - Τίτλος"/>
          <p:cNvSpPr>
            <a:spLocks noGrp="1"/>
          </p:cNvSpPr>
          <p:nvPr>
            <p:ph type="title"/>
          </p:nvPr>
        </p:nvSpPr>
        <p:spPr>
          <a:xfrm>
            <a:off x="285720" y="274638"/>
            <a:ext cx="8572560" cy="1143000"/>
          </a:xfrm>
        </p:spPr>
        <p:txBody>
          <a:bodyPr>
            <a:normAutofit/>
          </a:bodyPr>
          <a:lstStyle/>
          <a:p>
            <a:r>
              <a:rPr lang="el-GR" sz="2800" dirty="0" smtClean="0"/>
              <a:t>Βασικά μακροοικονομικά μεγέθη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43</a:t>
            </a:fld>
            <a:endParaRPr 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481328"/>
            <a:ext cx="8358246" cy="5044016"/>
          </a:xfrm>
        </p:spPr>
        <p:txBody>
          <a:bodyPr>
            <a:normAutofit/>
          </a:bodyPr>
          <a:lstStyle/>
          <a:p>
            <a:pPr algn="just">
              <a:buNone/>
            </a:pPr>
            <a:endParaRPr lang="el-GR" sz="2100" dirty="0" smtClean="0"/>
          </a:p>
          <a:p>
            <a:pPr algn="just"/>
            <a:r>
              <a:rPr lang="el-GR" sz="1800" dirty="0" smtClean="0"/>
              <a:t>Ωστόσο, συχνά οι κεντρικές τράπεζες παρεμβαίνουν ώστε να εξαλείψουν μη επιθυμητές αποκλίσεις, ενώ μεταξύ ομάδων χωρών με υψηλές οικονομικές συναλλαγές ισχύουν περισσότερο οι σταθερές συναλλαγματικές ισοτιμίες. </a:t>
            </a:r>
          </a:p>
          <a:p>
            <a:pPr algn="just"/>
            <a:endParaRPr lang="el-GR" sz="1800" dirty="0" smtClean="0"/>
          </a:p>
          <a:p>
            <a:pPr algn="just"/>
            <a:r>
              <a:rPr lang="el-GR" sz="1800" dirty="0" smtClean="0"/>
              <a:t>Για παράδειγμα, στο πλαίσιο της ΕΕ ισχύει η οικονομική και νομισματική (ΟΝΕ), όπου οι ισοτιμίες είναι αμετάκλητα σταθερές και έχουν υποκατασταθεί στο ενιαίο νόμισμα, το ευρώ. </a:t>
            </a:r>
          </a:p>
        </p:txBody>
      </p:sp>
      <p:sp>
        <p:nvSpPr>
          <p:cNvPr id="3" name="2 - Τίτλος"/>
          <p:cNvSpPr>
            <a:spLocks noGrp="1"/>
          </p:cNvSpPr>
          <p:nvPr>
            <p:ph type="title"/>
          </p:nvPr>
        </p:nvSpPr>
        <p:spPr>
          <a:xfrm>
            <a:off x="500034" y="274638"/>
            <a:ext cx="8358246" cy="1143000"/>
          </a:xfrm>
        </p:spPr>
        <p:txBody>
          <a:bodyPr>
            <a:normAutofit/>
          </a:bodyPr>
          <a:lstStyle/>
          <a:p>
            <a:r>
              <a:rPr lang="el-GR" sz="2800" dirty="0" smtClean="0"/>
              <a:t>Βασικά μακροοικονομικά μεγέθη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44</a:t>
            </a:fld>
            <a:endParaRPr lang="el-G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481328"/>
            <a:ext cx="8572560" cy="5044016"/>
          </a:xfrm>
        </p:spPr>
        <p:txBody>
          <a:bodyPr>
            <a:normAutofit/>
          </a:bodyPr>
          <a:lstStyle/>
          <a:p>
            <a:pPr algn="just"/>
            <a:endParaRPr lang="el-GR" sz="2100" dirty="0" smtClean="0"/>
          </a:p>
          <a:p>
            <a:pPr algn="just"/>
            <a:r>
              <a:rPr lang="el-GR" sz="1800" dirty="0" smtClean="0"/>
              <a:t>Το ευρώ σήμερα, μαζί με το δολάριο ΗΠΑ και το γιεν, έχει εξελιχθεί σε ισχυρό αποθεματικό νόμισμα. Έχει μάλιστα διαγράψει ισχυρή πορεία υπερτίμησής του από την εισαγωγή του το 1999 ως αποτέλεσμα των εξωτερικών ελλειμμάτων των ΗΠΑ, τα οποία έφθασαν σε ανησυχητικό σημείο, τόσο σε ότι αφορά το επίπεδό τους, όσο και τη χρηματοδότησή τους. </a:t>
            </a:r>
          </a:p>
          <a:p>
            <a:pPr algn="just">
              <a:buNone/>
            </a:pPr>
            <a:endParaRPr lang="el-GR" sz="1800" dirty="0" smtClean="0"/>
          </a:p>
          <a:p>
            <a:pPr algn="just"/>
            <a:r>
              <a:rPr lang="el-GR" sz="1800" dirty="0" smtClean="0"/>
              <a:t>Ωστόσο, κατά την τελευταία περίοδο παρατηρείται διόρθωση της εν λόγω ισοτιμίας με βάση και την εξέλιξη των οικονομιών της Ευρωζώνης και των ΗΠΑ.</a:t>
            </a:r>
          </a:p>
        </p:txBody>
      </p:sp>
      <p:sp>
        <p:nvSpPr>
          <p:cNvPr id="3" name="2 - Τίτλος"/>
          <p:cNvSpPr>
            <a:spLocks noGrp="1"/>
          </p:cNvSpPr>
          <p:nvPr>
            <p:ph type="title"/>
          </p:nvPr>
        </p:nvSpPr>
        <p:spPr>
          <a:xfrm>
            <a:off x="428596" y="274638"/>
            <a:ext cx="8501122" cy="1143000"/>
          </a:xfrm>
        </p:spPr>
        <p:txBody>
          <a:bodyPr>
            <a:normAutofit/>
          </a:bodyPr>
          <a:lstStyle/>
          <a:p>
            <a:r>
              <a:rPr lang="el-GR" sz="2800" dirty="0" smtClean="0"/>
              <a:t>Βασικά μακροοικονομικά μεγέθη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45</a:t>
            </a:fld>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481328"/>
            <a:ext cx="8501122" cy="5044016"/>
          </a:xfrm>
        </p:spPr>
        <p:txBody>
          <a:bodyPr>
            <a:normAutofit/>
          </a:bodyPr>
          <a:lstStyle/>
          <a:p>
            <a:pPr algn="just"/>
            <a:endParaRPr lang="el-GR" sz="2100" dirty="0" smtClean="0"/>
          </a:p>
          <a:p>
            <a:pPr algn="just"/>
            <a:r>
              <a:rPr lang="el-GR" sz="1800" dirty="0" smtClean="0"/>
              <a:t>Ένα βασικό θέμα συνδέεται με την επίτευξη του επιπέδου ισορροπίας του καταναλωτή. </a:t>
            </a:r>
            <a:endParaRPr lang="en-US" sz="1800" dirty="0" smtClean="0"/>
          </a:p>
          <a:p>
            <a:pPr algn="just">
              <a:buNone/>
            </a:pPr>
            <a:endParaRPr lang="el-GR" sz="1800" dirty="0" smtClean="0"/>
          </a:p>
          <a:p>
            <a:pPr algn="just"/>
            <a:r>
              <a:rPr lang="el-GR" sz="1800" dirty="0" smtClean="0"/>
              <a:t>Ο καταναλωτής έχει ένα συγκεκριμένο εισόδημα το οποίο μπορεί να δαπανήσει σε διάφορους συνδυασμούς αγαθών, όπου  για  χάρη  απλούστευσης  περιορίζουμε την ανάλυση  σε δύο αγαθά, το αγαθό  Α και το  αγαθό  Β.  </a:t>
            </a:r>
            <a:endParaRPr lang="en-US" sz="1800" dirty="0" smtClean="0"/>
          </a:p>
          <a:p>
            <a:pPr algn="just">
              <a:buNone/>
            </a:pPr>
            <a:endParaRPr lang="el-GR" sz="1800" dirty="0" smtClean="0"/>
          </a:p>
          <a:p>
            <a:pPr algn="just"/>
            <a:r>
              <a:rPr lang="el-GR" sz="1800" dirty="0" smtClean="0"/>
              <a:t>Το  </a:t>
            </a:r>
            <a:r>
              <a:rPr lang="el-GR" sz="1800" dirty="0" err="1" smtClean="0"/>
              <a:t>Διαγ</a:t>
            </a:r>
            <a:r>
              <a:rPr lang="el-GR" sz="1800" dirty="0" smtClean="0"/>
              <a:t>. 1.5,  παρουσιάζει τη γραμμή εισοδηματικού περιορισμού ΓΔ η οποία απεικονίζει συνδυασμούς των δύο προϊόντων που αποκτά ο καταναλωτής, δαπανώντας όλο το εισόδημά του. </a:t>
            </a:r>
          </a:p>
        </p:txBody>
      </p:sp>
      <p:sp>
        <p:nvSpPr>
          <p:cNvPr id="3" name="2 - Τίτλος"/>
          <p:cNvSpPr>
            <a:spLocks noGrp="1"/>
          </p:cNvSpPr>
          <p:nvPr>
            <p:ph type="title"/>
          </p:nvPr>
        </p:nvSpPr>
        <p:spPr>
          <a:xfrm>
            <a:off x="285720" y="274638"/>
            <a:ext cx="8643998"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46</a:t>
            </a:fld>
            <a:endParaRPr lang="el-G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481328"/>
            <a:ext cx="8643998" cy="5044016"/>
          </a:xfrm>
        </p:spPr>
        <p:txBody>
          <a:bodyPr>
            <a:normAutofit/>
          </a:bodyPr>
          <a:lstStyle/>
          <a:p>
            <a:pPr algn="just"/>
            <a:endParaRPr lang="el-GR" sz="2100" dirty="0" smtClean="0"/>
          </a:p>
          <a:p>
            <a:pPr algn="just"/>
            <a:r>
              <a:rPr lang="el-GR" sz="1800" dirty="0" smtClean="0"/>
              <a:t>Η γραμμή αυτή παρουσιάζει όλα τα σημεία των οικονομικών δυνατοτήτων του καταναλωτή. Σημεία προς τα πάνω και δεξιά της δεν είναι δυνατά καθώς απαιτούν μεγαλύτερο εισόδημα. </a:t>
            </a:r>
          </a:p>
          <a:p>
            <a:pPr algn="just">
              <a:buNone/>
            </a:pPr>
            <a:endParaRPr lang="el-GR" sz="1800" dirty="0" smtClean="0"/>
          </a:p>
          <a:p>
            <a:pPr algn="just"/>
            <a:r>
              <a:rPr lang="el-GR" sz="1800" dirty="0" smtClean="0"/>
              <a:t>Σημεία αριστερά της ΓΔ δείχνουν συνδυασμούς αγαθών που αποκτά ο καταναλωτής ξοδεύοντας τμήμα του εισοδήματός του. </a:t>
            </a:r>
          </a:p>
          <a:p>
            <a:pPr algn="just"/>
            <a:endParaRPr lang="el-GR" sz="1800" dirty="0" smtClean="0"/>
          </a:p>
          <a:p>
            <a:pPr algn="just"/>
            <a:r>
              <a:rPr lang="el-GR" sz="1800" dirty="0" smtClean="0"/>
              <a:t>Βασική υπόθεση είναι ότι ο καταναλωτής διακρίνεται από ορθολογικότητα και επιδιώκει να δαπανά το εισόδημά του σε αγαθά που του προσφέρουν τη μεγαλύτερη δυνατή ικανοποίηση, ή χρησιμότητα, όπως την αποκαλούν οι οικονομολόγοι. </a:t>
            </a:r>
          </a:p>
        </p:txBody>
      </p:sp>
      <p:sp>
        <p:nvSpPr>
          <p:cNvPr id="3" name="2 - Τίτλος"/>
          <p:cNvSpPr>
            <a:spLocks noGrp="1"/>
          </p:cNvSpPr>
          <p:nvPr>
            <p:ph type="title"/>
          </p:nvPr>
        </p:nvSpPr>
        <p:spPr>
          <a:xfrm>
            <a:off x="285720" y="274638"/>
            <a:ext cx="8429684"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47</a:t>
            </a:fld>
            <a:endParaRPr lang="el-G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481328"/>
            <a:ext cx="8572560" cy="5044016"/>
          </a:xfrm>
        </p:spPr>
        <p:txBody>
          <a:bodyPr>
            <a:normAutofit/>
          </a:bodyPr>
          <a:lstStyle/>
          <a:p>
            <a:pPr algn="just"/>
            <a:endParaRPr lang="el-GR" sz="2100" dirty="0" smtClean="0"/>
          </a:p>
          <a:p>
            <a:pPr algn="just"/>
            <a:r>
              <a:rPr lang="el-GR" sz="1800" dirty="0" smtClean="0"/>
              <a:t>Η επιδίωξη μεγιστοποίησης της χρησιμότητάς του φαίνεται από τον χάρτη των καμπυλών αδιαφορίας στο σχήμα οι οποίες απεικονίζουν τις προτιμήσεις του καταναλωτή. </a:t>
            </a:r>
          </a:p>
          <a:p>
            <a:pPr algn="just">
              <a:buNone/>
            </a:pPr>
            <a:endParaRPr lang="el-GR" sz="1800" dirty="0" smtClean="0"/>
          </a:p>
          <a:p>
            <a:pPr algn="just"/>
            <a:r>
              <a:rPr lang="el-GR" sz="1800" dirty="0" smtClean="0"/>
              <a:t>Μέσω των καμπυλών αδιαφορίας καταγράφονται οι προτιμήσεις ενός καταναλωτή. Γενικά, ισχύει ότι όταν κάποιος καταναλώνει μια πρόσθετη μονάδα ενός αγαθού, αντλεί πρόσθετη ικανοποίηση (οριακή χρησιμότητα).</a:t>
            </a:r>
          </a:p>
        </p:txBody>
      </p:sp>
      <p:sp>
        <p:nvSpPr>
          <p:cNvPr id="3" name="2 - Τίτλος"/>
          <p:cNvSpPr>
            <a:spLocks noGrp="1"/>
          </p:cNvSpPr>
          <p:nvPr>
            <p:ph type="title"/>
          </p:nvPr>
        </p:nvSpPr>
        <p:spPr>
          <a:xfrm>
            <a:off x="428596" y="274638"/>
            <a:ext cx="8429684"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48</a:t>
            </a:fld>
            <a:endParaRPr lang="el-G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14282" y="1481328"/>
            <a:ext cx="8643998" cy="5044016"/>
          </a:xfrm>
        </p:spPr>
        <p:txBody>
          <a:bodyPr>
            <a:normAutofit/>
          </a:bodyPr>
          <a:lstStyle/>
          <a:p>
            <a:pPr algn="just">
              <a:buNone/>
            </a:pPr>
            <a:endParaRPr lang="el-GR" sz="2100" dirty="0" smtClean="0"/>
          </a:p>
          <a:p>
            <a:pPr algn="just"/>
            <a:r>
              <a:rPr lang="el-GR" sz="1800" dirty="0" smtClean="0"/>
              <a:t>Κάθε καμπύλη αδιαφορίας (C1, C2, C3….) δείχνει, για κάθε σημείο της, τους συνδυασμούς προϊόντων μεταξύ των οποίων ο καταναλωτής αντλεί την ίδια ικανοποίηση, δηλαδή είναι αδιάφορος. </a:t>
            </a:r>
          </a:p>
          <a:p>
            <a:pPr algn="just">
              <a:buNone/>
            </a:pPr>
            <a:endParaRPr lang="el-GR" sz="1800" dirty="0" smtClean="0"/>
          </a:p>
          <a:p>
            <a:pPr algn="just"/>
            <a:r>
              <a:rPr lang="el-GR" sz="1800" dirty="0" smtClean="0"/>
              <a:t>Ο καταναλωτής, φυσικό είναι να προτιμά όσο γίνεται ανώτερη καμπύλη αδιαφορίας, καθώς έτσι επιτυγχάνει ανώτερη ικανοποίηση. </a:t>
            </a:r>
          </a:p>
        </p:txBody>
      </p:sp>
      <p:sp>
        <p:nvSpPr>
          <p:cNvPr id="3" name="2 - Τίτλος"/>
          <p:cNvSpPr>
            <a:spLocks noGrp="1"/>
          </p:cNvSpPr>
          <p:nvPr>
            <p:ph type="title"/>
          </p:nvPr>
        </p:nvSpPr>
        <p:spPr>
          <a:xfrm>
            <a:off x="285720" y="274638"/>
            <a:ext cx="8643998"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49</a:t>
            </a:fld>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844824"/>
            <a:ext cx="8373616" cy="4683976"/>
          </a:xfrm>
        </p:spPr>
        <p:txBody>
          <a:bodyPr>
            <a:normAutofit/>
          </a:bodyPr>
          <a:lstStyle/>
          <a:p>
            <a:pPr lvl="0" algn="just">
              <a:buNone/>
            </a:pPr>
            <a:r>
              <a:rPr lang="el-GR" sz="2200" dirty="0" smtClean="0"/>
              <a:t>- </a:t>
            </a:r>
            <a:r>
              <a:rPr lang="el-GR" sz="1800" dirty="0" smtClean="0"/>
              <a:t>Το οικονομικό έναντι του λογιστικού κόστους.</a:t>
            </a:r>
          </a:p>
          <a:p>
            <a:pPr lvl="0" algn="just">
              <a:buNone/>
            </a:pPr>
            <a:endParaRPr lang="en-US" sz="1800" dirty="0" smtClean="0"/>
          </a:p>
          <a:p>
            <a:pPr lvl="0" algn="just">
              <a:buNone/>
            </a:pPr>
            <a:r>
              <a:rPr lang="el-GR" sz="1800" dirty="0" smtClean="0"/>
              <a:t>- Την έννοια των οικονομιών κλίμακας.</a:t>
            </a:r>
          </a:p>
          <a:p>
            <a:pPr lvl="0" algn="just">
              <a:buNone/>
            </a:pPr>
            <a:endParaRPr lang="en-US" sz="1800" dirty="0" smtClean="0"/>
          </a:p>
          <a:p>
            <a:pPr lvl="0" algn="just">
              <a:buFontTx/>
              <a:buChar char="-"/>
            </a:pPr>
            <a:r>
              <a:rPr lang="el-GR" sz="1800" dirty="0" smtClean="0"/>
              <a:t>Τις λογιστικές έναντι των οικονομικών αξιών.</a:t>
            </a:r>
            <a:endParaRPr lang="en-US" sz="1800" dirty="0" smtClean="0"/>
          </a:p>
          <a:p>
            <a:pPr lvl="0" algn="just">
              <a:buFontTx/>
              <a:buChar char="-"/>
            </a:pPr>
            <a:endParaRPr lang="el-GR" sz="1800" dirty="0" smtClean="0"/>
          </a:p>
          <a:p>
            <a:pPr lvl="0" algn="just">
              <a:buFontTx/>
              <a:buChar char="-"/>
            </a:pPr>
            <a:r>
              <a:rPr lang="el-GR" sz="1800" dirty="0" smtClean="0"/>
              <a:t>Τον προγραμματισμό κερδών και τη λειτουργική μόχλευση της επιχείρησης.</a:t>
            </a:r>
          </a:p>
          <a:p>
            <a:pPr lvl="0" algn="just">
              <a:buFontTx/>
              <a:buChar char="-"/>
            </a:pPr>
            <a:endParaRPr lang="el-GR" sz="1800" dirty="0" smtClean="0"/>
          </a:p>
          <a:p>
            <a:pPr marL="566928" indent="-457200" algn="just"/>
            <a:r>
              <a:rPr lang="el-GR" sz="1800" dirty="0" smtClean="0"/>
              <a:t>Η ύλη του μαθήματος αποτελείται από παραδείγματα, ασκήσεις, μελέτες περιπτώσεων, εργαστηριακές εφαρμογές, και ανάθεση εργασιών, μεταξύ άλλων.</a:t>
            </a:r>
          </a:p>
          <a:p>
            <a:endParaRPr lang="el-GR" dirty="0"/>
          </a:p>
        </p:txBody>
      </p:sp>
      <p:sp>
        <p:nvSpPr>
          <p:cNvPr id="3" name="2 - Τίτλος"/>
          <p:cNvSpPr>
            <a:spLocks noGrp="1"/>
          </p:cNvSpPr>
          <p:nvPr>
            <p:ph type="title"/>
          </p:nvPr>
        </p:nvSpPr>
        <p:spPr/>
        <p:txBody>
          <a:bodyPr>
            <a:normAutofit/>
          </a:bodyPr>
          <a:lstStyle/>
          <a:p>
            <a:pPr algn="just"/>
            <a:r>
              <a:rPr lang="el-GR" sz="2800" dirty="0" smtClean="0"/>
              <a:t>Οικονομική και Διοίκηση των Επιχειρήσεων</a:t>
            </a:r>
            <a:endParaRPr lang="el-GR" sz="2800" dirty="0"/>
          </a:p>
        </p:txBody>
      </p:sp>
      <p:sp>
        <p:nvSpPr>
          <p:cNvPr id="4" name="3 - Θέση αριθμού διαφάνειας"/>
          <p:cNvSpPr>
            <a:spLocks noGrp="1"/>
          </p:cNvSpPr>
          <p:nvPr>
            <p:ph type="sldNum" sz="quarter" idx="12"/>
          </p:nvPr>
        </p:nvSpPr>
        <p:spPr/>
        <p:txBody>
          <a:bodyPr/>
          <a:lstStyle/>
          <a:p>
            <a:fld id="{6D693EC5-28F6-4DBD-8BAD-23B3C94292A2}" type="slidenum">
              <a:rPr lang="el-GR" smtClean="0"/>
              <a:pPr/>
              <a:t>5</a:t>
            </a:fld>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481328"/>
            <a:ext cx="8572560" cy="5044016"/>
          </a:xfrm>
        </p:spPr>
        <p:txBody>
          <a:bodyPr>
            <a:normAutofit/>
          </a:bodyPr>
          <a:lstStyle/>
          <a:p>
            <a:pPr algn="just"/>
            <a:endParaRPr lang="el-GR" sz="2100" dirty="0" smtClean="0"/>
          </a:p>
          <a:p>
            <a:pPr algn="just"/>
            <a:r>
              <a:rPr lang="el-GR" sz="1800" dirty="0" smtClean="0"/>
              <a:t>Εφικτή όμως για αυτόν είναι εκείνη που μπορεί να επιτύχει με βάση τον εισοδηματικό του περιορισμό. Άρα, η ανώτερη δυνατή καμπύλη αδιαφορίας για αυτόν είναι η C2 όπου επιτυγχάνει τη μεγιστοποίηση της χρησιμότητάς του στο σημείο Ε. </a:t>
            </a:r>
          </a:p>
          <a:p>
            <a:pPr algn="just">
              <a:buNone/>
            </a:pPr>
            <a:endParaRPr lang="el-GR" sz="1800" dirty="0" smtClean="0"/>
          </a:p>
          <a:p>
            <a:pPr algn="just"/>
            <a:r>
              <a:rPr lang="el-GR" sz="1800" dirty="0" smtClean="0"/>
              <a:t>Το σημείο αυτό, όπου η γραμμή εισοδηματικού περιορισμού εφάπτεται στην ανώτερη δυνατή καμπύλη αδιαφορίας αναφέρεται ως ισορροπία του καταναλωτή. </a:t>
            </a:r>
          </a:p>
        </p:txBody>
      </p:sp>
      <p:sp>
        <p:nvSpPr>
          <p:cNvPr id="3" name="2 - Τίτλος"/>
          <p:cNvSpPr>
            <a:spLocks noGrp="1"/>
          </p:cNvSpPr>
          <p:nvPr>
            <p:ph type="title"/>
          </p:nvPr>
        </p:nvSpPr>
        <p:spPr>
          <a:xfrm>
            <a:off x="285720" y="274638"/>
            <a:ext cx="8572560"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50</a:t>
            </a:fld>
            <a:endParaRPr lang="el-G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28596" y="274638"/>
            <a:ext cx="8429684" cy="1143000"/>
          </a:xfrm>
        </p:spPr>
        <p:txBody>
          <a:bodyPr>
            <a:normAutofit/>
          </a:bodyPr>
          <a:lstStyle/>
          <a:p>
            <a:pPr algn="just"/>
            <a:r>
              <a:rPr lang="el-GR" sz="2800" dirty="0" err="1" smtClean="0"/>
              <a:t>Διαγ</a:t>
            </a:r>
            <a:r>
              <a:rPr lang="el-GR" sz="2800" dirty="0" smtClean="0"/>
              <a:t>. 1.5 Ισορροπία του καταναλωτή</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51</a:t>
            </a:fld>
            <a:endParaRPr lang="el-GR"/>
          </a:p>
        </p:txBody>
      </p:sp>
      <p:pic>
        <p:nvPicPr>
          <p:cNvPr id="8" name="7 - Θέση περιεχομένου" descr="ep.png"/>
          <p:cNvPicPr>
            <a:picLocks noGrp="1" noChangeAspect="1"/>
          </p:cNvPicPr>
          <p:nvPr>
            <p:ph idx="1"/>
          </p:nvPr>
        </p:nvPicPr>
        <p:blipFill>
          <a:blip r:embed="rId2" cstate="print"/>
          <a:stretch>
            <a:fillRect/>
          </a:stretch>
        </p:blipFill>
        <p:spPr>
          <a:xfrm>
            <a:off x="1142976" y="1428736"/>
            <a:ext cx="6858048" cy="4071966"/>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14282" y="1481328"/>
            <a:ext cx="8501122" cy="5044016"/>
          </a:xfrm>
        </p:spPr>
        <p:txBody>
          <a:bodyPr>
            <a:normAutofit/>
          </a:bodyPr>
          <a:lstStyle/>
          <a:p>
            <a:pPr algn="just"/>
            <a:endParaRPr lang="el-GR" sz="2100" dirty="0" smtClean="0"/>
          </a:p>
          <a:p>
            <a:pPr algn="just"/>
            <a:r>
              <a:rPr lang="el-GR" sz="1800" dirty="0" smtClean="0"/>
              <a:t>Ερχόμενοι τώρα στη ζήτηση και στην προσφορά ενός αγαθού, πέραν της τιμής του, η ζήτησή του επηρεάζεται από το εισόδημα των καταναλωτών, τις τιμές των υποκατάστατων και συμπληρωματικών προς αυτό αγαθών, τον πληθωρισμό και τις πληθωριστικές προσδοκίες, και τον πλούτο, γενικότερα. </a:t>
            </a:r>
          </a:p>
          <a:p>
            <a:pPr algn="just"/>
            <a:endParaRPr lang="el-GR" sz="1800" dirty="0" smtClean="0"/>
          </a:p>
          <a:p>
            <a:pPr algn="just"/>
            <a:r>
              <a:rPr lang="el-GR" sz="1800" dirty="0" smtClean="0"/>
              <a:t>Έχοντας υπόψη την γραφική απεικόνιση της καμπύλης ζήτησης πιο πάνω, επιδρώντας όλοι αυτοί οι παράγοντες μετατοπίζουν την καμπύλη ζήτησης. </a:t>
            </a:r>
          </a:p>
        </p:txBody>
      </p:sp>
      <p:sp>
        <p:nvSpPr>
          <p:cNvPr id="3" name="2 - Τίτλος"/>
          <p:cNvSpPr>
            <a:spLocks noGrp="1"/>
          </p:cNvSpPr>
          <p:nvPr>
            <p:ph type="title"/>
          </p:nvPr>
        </p:nvSpPr>
        <p:spPr>
          <a:xfrm>
            <a:off x="285720" y="274638"/>
            <a:ext cx="8501122"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52</a:t>
            </a:fld>
            <a:endParaRPr lang="el-G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481328"/>
            <a:ext cx="8358246" cy="5044016"/>
          </a:xfrm>
        </p:spPr>
        <p:txBody>
          <a:bodyPr>
            <a:normAutofit/>
          </a:bodyPr>
          <a:lstStyle/>
          <a:p>
            <a:pPr algn="just">
              <a:buNone/>
            </a:pPr>
            <a:endParaRPr lang="el-GR" sz="1800" dirty="0" smtClean="0"/>
          </a:p>
          <a:p>
            <a:pPr algn="just"/>
            <a:r>
              <a:rPr lang="el-GR" sz="1800" dirty="0" smtClean="0"/>
              <a:t>Από την πλευρά της προσφοράς ενός προϊόντος, τώρα, πέραν της τιμής του, επηρεάζεται και από άλλους παράγοντες όπως οι τιμές των εισροών, το επίπεδο τεχνολογίας και οι προσδοκίες. </a:t>
            </a:r>
          </a:p>
          <a:p>
            <a:pPr algn="just">
              <a:buNone/>
            </a:pPr>
            <a:endParaRPr lang="el-GR" sz="1800" dirty="0" smtClean="0"/>
          </a:p>
          <a:p>
            <a:pPr algn="just"/>
            <a:r>
              <a:rPr lang="el-GR" sz="1800" dirty="0" smtClean="0"/>
              <a:t>Με δεδομένη την απεικόνιση της καμπύλης προσφοράς πιο πάνω, αυτοί οι παράγοντες μπορούν να μετατοπίσουν την καμπύλη προσφοράς του προϊόντος. </a:t>
            </a:r>
          </a:p>
        </p:txBody>
      </p:sp>
      <p:sp>
        <p:nvSpPr>
          <p:cNvPr id="3" name="2 - Τίτλος"/>
          <p:cNvSpPr>
            <a:spLocks noGrp="1"/>
          </p:cNvSpPr>
          <p:nvPr>
            <p:ph type="title"/>
          </p:nvPr>
        </p:nvSpPr>
        <p:spPr>
          <a:xfrm>
            <a:off x="357158" y="274638"/>
            <a:ext cx="8572560"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53</a:t>
            </a:fld>
            <a:endParaRPr lang="el-G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481328"/>
            <a:ext cx="8215370" cy="5044016"/>
          </a:xfrm>
        </p:spPr>
        <p:txBody>
          <a:bodyPr>
            <a:normAutofit/>
          </a:bodyPr>
          <a:lstStyle/>
          <a:p>
            <a:pPr algn="just">
              <a:buNone/>
            </a:pPr>
            <a:endParaRPr lang="el-GR" sz="2100" dirty="0" smtClean="0"/>
          </a:p>
          <a:p>
            <a:pPr algn="just"/>
            <a:r>
              <a:rPr lang="el-GR" sz="1800" dirty="0" smtClean="0"/>
              <a:t>Η ζήτηση του αγαθού αποτελεί τον θεμελιώδη κρίκο που συνδέει την επιχείρηση με τους πελάτες της. Μία επιχείρηση της οποίας τα προϊόντα έχουν μεγάλη ζήτηση, θεωρείται γενικά ως επιτυχημένη και ανθούσα. </a:t>
            </a:r>
          </a:p>
          <a:p>
            <a:pPr algn="just">
              <a:buNone/>
            </a:pPr>
            <a:endParaRPr lang="el-GR" sz="1800" dirty="0" smtClean="0"/>
          </a:p>
          <a:p>
            <a:pPr algn="just"/>
            <a:r>
              <a:rPr lang="el-GR" sz="1800" dirty="0" smtClean="0"/>
              <a:t>Αντίθετα, μία επιχείρηση της οποίας τα προϊόντα δεν έχουν ζήτηση, αντιμετωπίζει δυσκολίες και προβλήματα. Η επιχείρηση μπορεί να υπάρχει και να λειτουργεί εφόσον τα έξοδα παραγωγής του προϊόντος της αποζημιώνονται με τα έσοδα από τις πωλήσεις του προϊόντος αυτού. </a:t>
            </a:r>
          </a:p>
        </p:txBody>
      </p:sp>
      <p:sp>
        <p:nvSpPr>
          <p:cNvPr id="3" name="2 - Τίτλος"/>
          <p:cNvSpPr>
            <a:spLocks noGrp="1"/>
          </p:cNvSpPr>
          <p:nvPr>
            <p:ph type="title"/>
          </p:nvPr>
        </p:nvSpPr>
        <p:spPr>
          <a:xfrm>
            <a:off x="357158" y="274638"/>
            <a:ext cx="8429684"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54</a:t>
            </a:fld>
            <a:endParaRPr lang="el-G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412776"/>
            <a:ext cx="8286808" cy="2952328"/>
          </a:xfrm>
        </p:spPr>
        <p:txBody>
          <a:bodyPr>
            <a:normAutofit/>
          </a:bodyPr>
          <a:lstStyle/>
          <a:p>
            <a:pPr algn="just">
              <a:buNone/>
            </a:pPr>
            <a:endParaRPr lang="el-GR" sz="1800" dirty="0" smtClean="0"/>
          </a:p>
          <a:p>
            <a:pPr algn="just"/>
            <a:r>
              <a:rPr lang="el-GR" sz="1800" dirty="0" smtClean="0"/>
              <a:t>Η δυνατότητα πραγματοποίησης πωλήσεων εξαρτάται από τα χαρακτηριστικά της ζήτησης προϊόντων. </a:t>
            </a:r>
          </a:p>
          <a:p>
            <a:pPr algn="just">
              <a:buNone/>
            </a:pPr>
            <a:endParaRPr lang="el-GR" sz="1800" dirty="0" smtClean="0"/>
          </a:p>
          <a:p>
            <a:pPr algn="just"/>
            <a:r>
              <a:rPr lang="el-GR" sz="1800" dirty="0" smtClean="0"/>
              <a:t>Η ζήτηση προϊόντων ή υπηρεσιών από τους καταναλωτές, τώρα, θεμελιώνεται σε δύο προϋποθέσεις. </a:t>
            </a:r>
          </a:p>
        </p:txBody>
      </p:sp>
      <p:sp>
        <p:nvSpPr>
          <p:cNvPr id="3" name="2 - Τίτλος"/>
          <p:cNvSpPr>
            <a:spLocks noGrp="1"/>
          </p:cNvSpPr>
          <p:nvPr>
            <p:ph type="title"/>
          </p:nvPr>
        </p:nvSpPr>
        <p:spPr>
          <a:xfrm>
            <a:off x="357158" y="274638"/>
            <a:ext cx="8501122"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55</a:t>
            </a:fld>
            <a:endParaRPr lang="el-G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1481328"/>
            <a:ext cx="8215370" cy="5044016"/>
          </a:xfrm>
        </p:spPr>
        <p:txBody>
          <a:bodyPr>
            <a:normAutofit/>
          </a:bodyPr>
          <a:lstStyle/>
          <a:p>
            <a:pPr algn="just">
              <a:buNone/>
            </a:pPr>
            <a:endParaRPr lang="el-GR" sz="1800" dirty="0" smtClean="0"/>
          </a:p>
          <a:p>
            <a:pPr algn="just"/>
            <a:r>
              <a:rPr lang="el-GR" sz="1800" dirty="0" smtClean="0"/>
              <a:t>Πρώτον, ότι το συγκεκριμένο προϊόν/υπηρεσία αντιπροσωπεύει κάποια αξία χρήσης ή ότι η χρήση του αποδίδει κάποια ωφέλεια στον καταναλωτή. </a:t>
            </a:r>
          </a:p>
          <a:p>
            <a:pPr algn="just">
              <a:buNone/>
            </a:pPr>
            <a:endParaRPr lang="el-GR" sz="1800" dirty="0" smtClean="0"/>
          </a:p>
          <a:p>
            <a:pPr algn="just"/>
            <a:r>
              <a:rPr lang="el-GR" sz="1800" dirty="0" smtClean="0"/>
              <a:t>Δεύτερον, οι υποψήφιοι καταναλωτές του προϊόντος διαθέτουν τα οικονομικά μέσα για να το αποκτήσουν. Ο συνδυασμός και των δύο αυτών προϋποθέσεων απαιτείται για την πραγματοποίηση αποτελεσματικής ζήτησης. </a:t>
            </a:r>
          </a:p>
        </p:txBody>
      </p:sp>
      <p:sp>
        <p:nvSpPr>
          <p:cNvPr id="3" name="2 - Τίτλος"/>
          <p:cNvSpPr>
            <a:spLocks noGrp="1"/>
          </p:cNvSpPr>
          <p:nvPr>
            <p:ph type="title"/>
          </p:nvPr>
        </p:nvSpPr>
        <p:spPr>
          <a:xfrm>
            <a:off x="357158" y="274638"/>
            <a:ext cx="8572560"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56</a:t>
            </a:fld>
            <a:endParaRPr lang="el-G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124744"/>
            <a:ext cx="8358246" cy="5044016"/>
          </a:xfrm>
        </p:spPr>
        <p:txBody>
          <a:bodyPr>
            <a:normAutofit/>
          </a:bodyPr>
          <a:lstStyle/>
          <a:p>
            <a:pPr algn="just"/>
            <a:endParaRPr lang="el-GR" sz="2100" dirty="0" smtClean="0"/>
          </a:p>
          <a:p>
            <a:pPr algn="just"/>
            <a:endParaRPr lang="el-GR" sz="2100" dirty="0" smtClean="0"/>
          </a:p>
          <a:p>
            <a:pPr algn="just"/>
            <a:r>
              <a:rPr lang="el-GR" sz="1800" dirty="0" smtClean="0"/>
              <a:t>Η συνάρτηση ζήτησης είναι η αλγεβρική αναπαράσταση των παραγόντων που επιδρούν στην πωλούμενη ποσότητα ενός προϊόντος. Η γενική απόδοση της συνάρτησης ζήτησης έχει τη μορφή:</a:t>
            </a:r>
          </a:p>
          <a:p>
            <a:pPr algn="ctr">
              <a:buNone/>
            </a:pPr>
            <a:endParaRPr lang="el-GR" sz="1800" dirty="0" smtClean="0"/>
          </a:p>
          <a:p>
            <a:pPr algn="ctr">
              <a:buNone/>
            </a:pPr>
            <a:r>
              <a:rPr lang="el-GR" sz="1800" dirty="0" smtClean="0"/>
              <a:t>Π=Π</a:t>
            </a:r>
            <a:r>
              <a:rPr lang="en-US" sz="1800" dirty="0" smtClean="0"/>
              <a:t> </a:t>
            </a:r>
            <a:r>
              <a:rPr lang="el-GR" sz="1800" dirty="0" smtClean="0"/>
              <a:t>(χ1,χ2,χ3,χ4……)</a:t>
            </a:r>
          </a:p>
          <a:p>
            <a:pPr algn="just"/>
            <a:endParaRPr lang="el-GR" sz="2100" dirty="0" smtClean="0"/>
          </a:p>
        </p:txBody>
      </p:sp>
      <p:sp>
        <p:nvSpPr>
          <p:cNvPr id="3" name="2 - Τίτλος"/>
          <p:cNvSpPr>
            <a:spLocks noGrp="1"/>
          </p:cNvSpPr>
          <p:nvPr>
            <p:ph type="title"/>
          </p:nvPr>
        </p:nvSpPr>
        <p:spPr>
          <a:xfrm>
            <a:off x="428596" y="274638"/>
            <a:ext cx="8429684"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57</a:t>
            </a:fld>
            <a:endParaRPr lang="el-G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285860"/>
            <a:ext cx="8358246" cy="4500594"/>
          </a:xfrm>
        </p:spPr>
        <p:txBody>
          <a:bodyPr>
            <a:normAutofit/>
          </a:bodyPr>
          <a:lstStyle/>
          <a:p>
            <a:pPr algn="just">
              <a:buNone/>
            </a:pPr>
            <a:endParaRPr lang="el-GR" sz="1800" dirty="0" smtClean="0"/>
          </a:p>
          <a:p>
            <a:pPr algn="just"/>
            <a:r>
              <a:rPr lang="el-GR" sz="1800" dirty="0" smtClean="0"/>
              <a:t>Όπου Π είναι η ποσότητα του πωλούμενου προϊόντος και χ1,χ2,χ3,χ4… είναι οι παράγοντες που επιδρούν στην ποσότητα αυτή. Οι τρεις παράγοντες που συνήθως ενσωματώνονται στις πιο απλουστευμένες παρουσιάσεις της συνάρτησης ζήτησης (Π) είναι η τιμή του προϊόντος (Τ), οι τιμές άλλων προϊόντων Τα1, Τα2, Τα3,… όπου 1,2,3 …αντιστοιχούν σε άλλα προϊόντα, και το εισόδημα των καταναλωτών (Ε), το οποίο συχνά υπολογίζεται με το κατά κεφαλή εισόδημα. Έτσι, η συνάρτηση Π μπορεί να συγκεκριμενοποιηθεί, ως εξής:</a:t>
            </a:r>
          </a:p>
          <a:p>
            <a:pPr algn="just"/>
            <a:endParaRPr lang="el-GR" sz="1800" dirty="0" smtClean="0"/>
          </a:p>
          <a:p>
            <a:pPr algn="ctr">
              <a:buNone/>
            </a:pPr>
            <a:r>
              <a:rPr lang="el-GR" sz="1800" dirty="0" smtClean="0"/>
              <a:t>Π= Π [Τ, (</a:t>
            </a:r>
            <a:r>
              <a:rPr lang="el-GR" sz="1800" dirty="0" err="1" smtClean="0"/>
              <a:t>Τα1</a:t>
            </a:r>
            <a:r>
              <a:rPr lang="el-GR" sz="1800" dirty="0" smtClean="0"/>
              <a:t>, Τα2, Τα3…), Ε]</a:t>
            </a:r>
          </a:p>
          <a:p>
            <a:pPr algn="just"/>
            <a:endParaRPr lang="el-GR" sz="2100" dirty="0" smtClean="0"/>
          </a:p>
        </p:txBody>
      </p:sp>
      <p:sp>
        <p:nvSpPr>
          <p:cNvPr id="3" name="2 - Τίτλος"/>
          <p:cNvSpPr>
            <a:spLocks noGrp="1"/>
          </p:cNvSpPr>
          <p:nvPr>
            <p:ph type="title"/>
          </p:nvPr>
        </p:nvSpPr>
        <p:spPr>
          <a:xfrm>
            <a:off x="285720" y="274638"/>
            <a:ext cx="8643998"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58</a:t>
            </a:fld>
            <a:endParaRPr lang="el-G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357298"/>
            <a:ext cx="8643998" cy="4811462"/>
          </a:xfrm>
        </p:spPr>
        <p:txBody>
          <a:bodyPr>
            <a:normAutofit/>
          </a:bodyPr>
          <a:lstStyle/>
          <a:p>
            <a:pPr algn="just"/>
            <a:r>
              <a:rPr lang="el-GR" sz="1800" dirty="0" smtClean="0"/>
              <a:t>Χρήσιμη εδώ είναι, η έννοια της ελαστικότητας η οποία χρησιμοποιείται για να διαπιστώσουμε πώς ανταποκρίνεται μια οικονομική μεταβλητή όταν μεταβάλλονται οι προσδιοριστικοί της παράγοντες. </a:t>
            </a:r>
          </a:p>
          <a:p>
            <a:pPr algn="just"/>
            <a:endParaRPr lang="el-GR" sz="1800" dirty="0" smtClean="0"/>
          </a:p>
          <a:p>
            <a:pPr algn="just"/>
            <a:r>
              <a:rPr lang="el-GR" sz="1800" dirty="0" smtClean="0"/>
              <a:t>Σχετική είναι η ελαστικότητα της ζήτησης, (ετ) ενός προϊόντος Π ως προς τη τιμή του (Τ), η οποία δείχνει την ποσοστιαία μεταβολή της ζητούμενης ποσότητας του προϊόντος, λόγω κάποιας ποσοστιαίας μεταβολής της τιμής του. </a:t>
            </a:r>
          </a:p>
          <a:p>
            <a:pPr algn="just">
              <a:buNone/>
            </a:pPr>
            <a:endParaRPr lang="el-GR" sz="1800" dirty="0" smtClean="0"/>
          </a:p>
          <a:p>
            <a:pPr algn="just"/>
            <a:r>
              <a:rPr lang="el-GR" sz="1800" dirty="0" smtClean="0"/>
              <a:t>Εφόσον η ζητούμενη ποσότητα και η τιμή μεταβάλλονται αντιστρόφως, μια θετική (αρνητική) μεταβολή της τιμής θα συνοδεύεται από μια αρνητική (θετική) μεταβολή της ζητούμενης ποσότητας. </a:t>
            </a:r>
          </a:p>
        </p:txBody>
      </p:sp>
      <p:sp>
        <p:nvSpPr>
          <p:cNvPr id="3" name="2 - Τίτλος"/>
          <p:cNvSpPr>
            <a:spLocks noGrp="1"/>
          </p:cNvSpPr>
          <p:nvPr>
            <p:ph type="title"/>
          </p:nvPr>
        </p:nvSpPr>
        <p:spPr>
          <a:xfrm>
            <a:off x="285720" y="274638"/>
            <a:ext cx="8643998" cy="1011222"/>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59</a:t>
            </a:fld>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1844824"/>
            <a:ext cx="8373616" cy="4683976"/>
          </a:xfrm>
        </p:spPr>
        <p:txBody>
          <a:bodyPr>
            <a:normAutofit/>
          </a:bodyPr>
          <a:lstStyle/>
          <a:p>
            <a:pPr>
              <a:buNone/>
            </a:pPr>
            <a:endParaRPr lang="el-GR" sz="2400" dirty="0" smtClean="0"/>
          </a:p>
          <a:p>
            <a:pPr algn="just"/>
            <a:r>
              <a:rPr lang="el-GR" sz="1800" b="1" dirty="0" smtClean="0"/>
              <a:t>Λέξεις Κλειδιά</a:t>
            </a:r>
            <a:endParaRPr lang="en-US" sz="1800" b="1" dirty="0" smtClean="0"/>
          </a:p>
          <a:p>
            <a:pPr algn="just"/>
            <a:endParaRPr lang="el-GR" sz="1800" dirty="0" smtClean="0"/>
          </a:p>
          <a:p>
            <a:pPr algn="just"/>
            <a:r>
              <a:rPr lang="el-GR" sz="1800" dirty="0" smtClean="0"/>
              <a:t>οικονομία, αγαθά, οικονομικοί πόροι, μηχανισμός τιμών, μακροοικονομικά μεγέθη, ζήτηση, προσφορά, ισορροπία καταναλωτή, δομή αγοράς, στόχοι επιχείρησης, βεβαιότητα έναντι αβεβαιότητας, οικονομικό έναντι λογιστικού κόστους, οικονομικές αξίες έναντι λογιστικών αξιών, προγραμματισμός κερδών, λειτουργική μόχλευση</a:t>
            </a:r>
          </a:p>
          <a:p>
            <a:endParaRPr lang="el-GR" dirty="0"/>
          </a:p>
        </p:txBody>
      </p:sp>
      <p:sp>
        <p:nvSpPr>
          <p:cNvPr id="3" name="2 - Τίτλος"/>
          <p:cNvSpPr>
            <a:spLocks noGrp="1"/>
          </p:cNvSpPr>
          <p:nvPr>
            <p:ph type="title"/>
          </p:nvPr>
        </p:nvSpPr>
        <p:spPr/>
        <p:txBody>
          <a:bodyPr>
            <a:normAutofit/>
          </a:bodyPr>
          <a:lstStyle/>
          <a:p>
            <a:pPr algn="just"/>
            <a:r>
              <a:rPr lang="el-GR" sz="2800" dirty="0" smtClean="0"/>
              <a:t>Οικονομική και Διοίκηση των Επιχειρήσεων</a:t>
            </a:r>
            <a:endParaRPr lang="el-GR" sz="2800" dirty="0"/>
          </a:p>
        </p:txBody>
      </p:sp>
      <p:sp>
        <p:nvSpPr>
          <p:cNvPr id="4" name="3 - Θέση αριθμού διαφάνειας"/>
          <p:cNvSpPr>
            <a:spLocks noGrp="1"/>
          </p:cNvSpPr>
          <p:nvPr>
            <p:ph type="sldNum" sz="quarter" idx="12"/>
          </p:nvPr>
        </p:nvSpPr>
        <p:spPr/>
        <p:txBody>
          <a:bodyPr/>
          <a:lstStyle/>
          <a:p>
            <a:fld id="{6D693EC5-28F6-4DBD-8BAD-23B3C94292A2}" type="slidenum">
              <a:rPr lang="el-GR" smtClean="0"/>
              <a:pPr/>
              <a:t>6</a:t>
            </a:fld>
            <a:endParaRPr 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124744"/>
            <a:ext cx="8501122" cy="5044016"/>
          </a:xfrm>
        </p:spPr>
        <p:txBody>
          <a:bodyPr>
            <a:normAutofit/>
          </a:bodyPr>
          <a:lstStyle/>
          <a:p>
            <a:pPr algn="just"/>
            <a:r>
              <a:rPr lang="el-GR" sz="1800" dirty="0" smtClean="0"/>
              <a:t>Συνεπώς εισάγουμε το αρνητικό πρόσημο στον τύπο:</a:t>
            </a:r>
          </a:p>
          <a:p>
            <a:pPr algn="ctr"/>
            <a:endParaRPr lang="el-GR" sz="2100" dirty="0" smtClean="0"/>
          </a:p>
          <a:p>
            <a:pPr algn="ctr"/>
            <a:endParaRPr lang="el-GR" sz="2100" dirty="0" smtClean="0"/>
          </a:p>
          <a:p>
            <a:pPr algn="ctr"/>
            <a:endParaRPr lang="el-GR" sz="2100" dirty="0" smtClean="0"/>
          </a:p>
          <a:p>
            <a:pPr algn="just"/>
            <a:endParaRPr lang="el-GR" sz="2100" dirty="0" smtClean="0"/>
          </a:p>
          <a:p>
            <a:pPr algn="just"/>
            <a:r>
              <a:rPr lang="el-GR" sz="1800" dirty="0" smtClean="0"/>
              <a:t>Αντιστοίχως, σημαντικές </a:t>
            </a:r>
            <a:r>
              <a:rPr lang="el-GR" sz="1800" dirty="0" err="1" smtClean="0"/>
              <a:t>ελαστικότητες</a:t>
            </a:r>
            <a:r>
              <a:rPr lang="el-GR" sz="1800" dirty="0" smtClean="0"/>
              <a:t> είναι η σταυροειδής ελαστικότητα ζήτησης, δηλαδή, η μεταβολή στη ζητούμενη ποσότητα του Π όταν μεταβάλλεται η τιμή ενός υποκατάστατου ή συμπληρωματικού προς αυτό προϊόντος:</a:t>
            </a:r>
          </a:p>
          <a:p>
            <a:pPr algn="ctr">
              <a:buNone/>
            </a:pPr>
            <a:endParaRPr lang="el-GR" sz="2100" dirty="0" smtClean="0"/>
          </a:p>
          <a:p>
            <a:pPr algn="just"/>
            <a:endParaRPr lang="el-GR" sz="2100" dirty="0" smtClean="0"/>
          </a:p>
          <a:p>
            <a:pPr algn="ctr"/>
            <a:endParaRPr lang="el-GR" sz="2100" dirty="0" smtClean="0"/>
          </a:p>
          <a:p>
            <a:pPr algn="just"/>
            <a:endParaRPr lang="el-GR" sz="2100" dirty="0" smtClean="0"/>
          </a:p>
        </p:txBody>
      </p:sp>
      <p:sp>
        <p:nvSpPr>
          <p:cNvPr id="3" name="2 - Τίτλος"/>
          <p:cNvSpPr>
            <a:spLocks noGrp="1"/>
          </p:cNvSpPr>
          <p:nvPr>
            <p:ph type="title"/>
          </p:nvPr>
        </p:nvSpPr>
        <p:spPr>
          <a:xfrm>
            <a:off x="428596" y="274638"/>
            <a:ext cx="8286808" cy="796908"/>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60</a:t>
            </a:fld>
            <a:endParaRPr lang="el-GR"/>
          </a:p>
        </p:txBody>
      </p:sp>
      <p:pic>
        <p:nvPicPr>
          <p:cNvPr id="7" name="6 - Εικόνα" descr="PhMNGM.png"/>
          <p:cNvPicPr>
            <a:picLocks noChangeAspect="1"/>
          </p:cNvPicPr>
          <p:nvPr/>
        </p:nvPicPr>
        <p:blipFill>
          <a:blip r:embed="rId2" cstate="print"/>
          <a:stretch>
            <a:fillRect/>
          </a:stretch>
        </p:blipFill>
        <p:spPr>
          <a:xfrm>
            <a:off x="3059832" y="1700808"/>
            <a:ext cx="2952328" cy="799498"/>
          </a:xfrm>
          <a:prstGeom prst="rect">
            <a:avLst/>
          </a:prstGeom>
        </p:spPr>
      </p:pic>
      <p:pic>
        <p:nvPicPr>
          <p:cNvPr id="8" name="7 - Εικόνα" descr="PhMNGM.png"/>
          <p:cNvPicPr>
            <a:picLocks noChangeAspect="1"/>
          </p:cNvPicPr>
          <p:nvPr/>
        </p:nvPicPr>
        <p:blipFill>
          <a:blip r:embed="rId3" cstate="print"/>
          <a:stretch>
            <a:fillRect/>
          </a:stretch>
        </p:blipFill>
        <p:spPr>
          <a:xfrm>
            <a:off x="2786050" y="4725144"/>
            <a:ext cx="3857652" cy="989872"/>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412776"/>
            <a:ext cx="8429684" cy="5044016"/>
          </a:xfrm>
        </p:spPr>
        <p:txBody>
          <a:bodyPr>
            <a:normAutofit/>
          </a:bodyPr>
          <a:lstStyle/>
          <a:p>
            <a:pPr algn="just"/>
            <a:r>
              <a:rPr lang="el-GR" sz="1800" dirty="0" smtClean="0"/>
              <a:t>Αλλά και η εισοδηματική ελαστικότητα ζήτησης:</a:t>
            </a:r>
          </a:p>
          <a:p>
            <a:pPr algn="just"/>
            <a:endParaRPr lang="el-GR" sz="1800" dirty="0" smtClean="0"/>
          </a:p>
          <a:p>
            <a:pPr algn="just"/>
            <a:endParaRPr lang="el-GR" sz="1800" dirty="0" smtClean="0"/>
          </a:p>
          <a:p>
            <a:pPr algn="just"/>
            <a:endParaRPr lang="el-GR" sz="1800" dirty="0" smtClean="0"/>
          </a:p>
          <a:p>
            <a:pPr algn="just"/>
            <a:endParaRPr lang="el-GR" sz="1800" dirty="0" smtClean="0"/>
          </a:p>
          <a:p>
            <a:pPr algn="just"/>
            <a:r>
              <a:rPr lang="el-GR" sz="1800" dirty="0" smtClean="0"/>
              <a:t>Η εφαρμογή  της ελαστικότητας είναι χρήσιμη για τις επιχειρήσεις, για τον προσδιορισμό βασικών προσδιοριστικών παραγόντων όπως των μεταβολών στα έσοδά τους από την μεταβολή της τιμής του προϊόντος που μας ενδιαφέρει (Π), των τιμών άλλων αγαθών και του εισοδήματος. </a:t>
            </a:r>
            <a:endParaRPr lang="en-US" sz="1800" dirty="0" smtClean="0"/>
          </a:p>
          <a:p>
            <a:pPr algn="just">
              <a:buNone/>
            </a:pPr>
            <a:endParaRPr lang="el-GR" sz="1800" dirty="0" smtClean="0"/>
          </a:p>
          <a:p>
            <a:pPr algn="just"/>
            <a:r>
              <a:rPr lang="el-GR" sz="1800" dirty="0" smtClean="0"/>
              <a:t>Σαν αποτέλεσμα, επηρεάζεται και το παραγόμενο προϊόν των επιχειρήσεων. Κάθε επιχείρηση επιθυμεί να γνωρίζει τις επιπτώσεις από μια μεταβολή της τιμής του προϊόντος της, των τιμών άλλων αγαθών και του εισοδήματος των καταναλωτών.</a:t>
            </a:r>
          </a:p>
          <a:p>
            <a:pPr algn="ctr">
              <a:buNone/>
            </a:pPr>
            <a:endParaRPr lang="el-GR" sz="2100" dirty="0" smtClean="0"/>
          </a:p>
        </p:txBody>
      </p:sp>
      <p:sp>
        <p:nvSpPr>
          <p:cNvPr id="3" name="2 - Τίτλος"/>
          <p:cNvSpPr>
            <a:spLocks noGrp="1"/>
          </p:cNvSpPr>
          <p:nvPr>
            <p:ph type="title"/>
          </p:nvPr>
        </p:nvSpPr>
        <p:spPr>
          <a:xfrm>
            <a:off x="357158" y="274638"/>
            <a:ext cx="8358246"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61</a:t>
            </a:fld>
            <a:endParaRPr lang="el-GR"/>
          </a:p>
        </p:txBody>
      </p:sp>
      <p:pic>
        <p:nvPicPr>
          <p:cNvPr id="10" name="9 - Εικόνα" descr="PhMNGM.png"/>
          <p:cNvPicPr>
            <a:picLocks noChangeAspect="1"/>
          </p:cNvPicPr>
          <p:nvPr/>
        </p:nvPicPr>
        <p:blipFill>
          <a:blip r:embed="rId2" cstate="print"/>
          <a:stretch>
            <a:fillRect/>
          </a:stretch>
        </p:blipFill>
        <p:spPr>
          <a:xfrm>
            <a:off x="2857488" y="1928802"/>
            <a:ext cx="3672408" cy="1008112"/>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124744"/>
            <a:ext cx="8572560" cy="5044016"/>
          </a:xfrm>
        </p:spPr>
        <p:txBody>
          <a:bodyPr>
            <a:normAutofit/>
          </a:bodyPr>
          <a:lstStyle/>
          <a:p>
            <a:pPr algn="just"/>
            <a:endParaRPr lang="el-GR" sz="2100" dirty="0" smtClean="0"/>
          </a:p>
          <a:p>
            <a:pPr algn="just"/>
            <a:endParaRPr lang="el-GR" sz="1800" dirty="0" smtClean="0"/>
          </a:p>
          <a:p>
            <a:pPr algn="just"/>
            <a:r>
              <a:rPr lang="el-GR" sz="1800" dirty="0" smtClean="0"/>
              <a:t>Ερχόμενοι τώρα στην πλευρά της προσφοράς και στην παραγωγή της επιχείρησης, σημαντικές έννοιες είναι η συνάρτηση παραγωγής, δηλαδή πώς μεταβάλλεται το προϊόν μιας επιχείρησης όταν μεταβάλλεται ένας παραγωγικός συντελεστής, ενώ οι άλλοι συντελεστές παραμένουν σταθεροί, το συνολικό προϊόν, το μέσο προϊόν (το παραγόμενο προϊόν ανά εργαζόμενο) και το οριακό προϊόν, δηλαδή η αύξηση στο συνολικό παραγόμενο προϊόν από τη συνεισφορά ενός πρόσθετου εργαζόμενου. </a:t>
            </a:r>
          </a:p>
          <a:p>
            <a:pPr algn="just"/>
            <a:endParaRPr lang="el-GR" sz="2100" dirty="0" smtClean="0"/>
          </a:p>
        </p:txBody>
      </p:sp>
      <p:sp>
        <p:nvSpPr>
          <p:cNvPr id="3" name="2 - Τίτλος"/>
          <p:cNvSpPr>
            <a:spLocks noGrp="1"/>
          </p:cNvSpPr>
          <p:nvPr>
            <p:ph type="title"/>
          </p:nvPr>
        </p:nvSpPr>
        <p:spPr>
          <a:xfrm>
            <a:off x="428596" y="274638"/>
            <a:ext cx="8358246"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62</a:t>
            </a:fld>
            <a:endParaRPr lang="el-G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24744"/>
            <a:ext cx="8358246" cy="5044016"/>
          </a:xfrm>
        </p:spPr>
        <p:txBody>
          <a:bodyPr>
            <a:normAutofit lnSpcReduction="10000"/>
          </a:bodyPr>
          <a:lstStyle/>
          <a:p>
            <a:pPr algn="just">
              <a:buNone/>
            </a:pPr>
            <a:endParaRPr lang="el-GR" sz="1800" dirty="0" smtClean="0"/>
          </a:p>
          <a:p>
            <a:pPr algn="just"/>
            <a:r>
              <a:rPr lang="el-GR" sz="1800" dirty="0" smtClean="0"/>
              <a:t>Ένα άλλο σημαντικό θέμα στην επιχειρηματική λειτουργία είναι αυτό που συνδέεται με την ανάλυση και διαχείριση του επιχειρηματικού κόστους. </a:t>
            </a:r>
            <a:endParaRPr lang="en-US" sz="1800" dirty="0" smtClean="0"/>
          </a:p>
          <a:p>
            <a:pPr algn="just">
              <a:buNone/>
            </a:pPr>
            <a:endParaRPr lang="el-GR" sz="1800" dirty="0" smtClean="0"/>
          </a:p>
          <a:p>
            <a:pPr algn="just"/>
            <a:r>
              <a:rPr lang="el-GR" sz="1800" dirty="0" smtClean="0"/>
              <a:t>Μια επιχειρηματική απόφαση λαμβάνεται όταν οι ωφέλειες, δηλαδή τα έσοδα, υπερβαίνουν το κόστος. </a:t>
            </a:r>
            <a:endParaRPr lang="en-US" sz="1800" dirty="0" smtClean="0"/>
          </a:p>
          <a:p>
            <a:pPr algn="just">
              <a:buNone/>
            </a:pPr>
            <a:endParaRPr lang="el-GR" sz="1800" dirty="0" smtClean="0"/>
          </a:p>
          <a:p>
            <a:pPr algn="just"/>
            <a:r>
              <a:rPr lang="el-GR" sz="1800" dirty="0" smtClean="0"/>
              <a:t>Η μέτρηση του κόστους λοιπόν πρέπει να είναι ακριβής, κάτι που συχνά δεν είναι εύκολο καθώς το θέμα συνδέεται με τη μέτρηση του οικονομικού κόστους. </a:t>
            </a:r>
            <a:endParaRPr lang="en-US" sz="1800" dirty="0" smtClean="0"/>
          </a:p>
          <a:p>
            <a:pPr algn="just">
              <a:buNone/>
            </a:pPr>
            <a:endParaRPr lang="el-GR" sz="1800" dirty="0" smtClean="0"/>
          </a:p>
          <a:p>
            <a:pPr algn="just"/>
            <a:r>
              <a:rPr lang="el-GR" sz="1800" dirty="0" smtClean="0"/>
              <a:t>Από τη μια πλευρά έχουμε το υπολογιστικό κόστος κτήσης ενός παραγωγικού συντελεστή, το λογιστικό κόστος, και από την άλλη πλευρά  το οικονομικό κόστος το οποίο ταυτίζεται με το κόστος ευκαιρίας που είναι η αξία του στην καλλίτερη εναλλακτική του χρήση. </a:t>
            </a:r>
          </a:p>
        </p:txBody>
      </p:sp>
      <p:sp>
        <p:nvSpPr>
          <p:cNvPr id="3" name="2 - Τίτλος"/>
          <p:cNvSpPr>
            <a:spLocks noGrp="1"/>
          </p:cNvSpPr>
          <p:nvPr>
            <p:ph type="title"/>
          </p:nvPr>
        </p:nvSpPr>
        <p:spPr>
          <a:xfrm>
            <a:off x="428596" y="274638"/>
            <a:ext cx="8286808"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63</a:t>
            </a:fld>
            <a:endParaRPr lang="el-G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980728"/>
            <a:ext cx="8501122" cy="5044016"/>
          </a:xfrm>
        </p:spPr>
        <p:txBody>
          <a:bodyPr>
            <a:normAutofit fontScale="92500" lnSpcReduction="10000"/>
          </a:bodyPr>
          <a:lstStyle/>
          <a:p>
            <a:pPr algn="just">
              <a:buNone/>
            </a:pPr>
            <a:endParaRPr lang="el-GR" sz="1900" dirty="0" smtClean="0"/>
          </a:p>
          <a:p>
            <a:pPr algn="just"/>
            <a:r>
              <a:rPr lang="el-GR" sz="1900" dirty="0" smtClean="0"/>
              <a:t>Στο πλαίσιο αυτό ο εντοπισμός του κόστους μιας επιχειρηματικής απόφασης υποβοηθείται αν ληφθούν υπόψη ορισμένες μορφές με τις οποίες εμφανίζεται.</a:t>
            </a:r>
            <a:endParaRPr lang="en-US" sz="1900" dirty="0" smtClean="0"/>
          </a:p>
          <a:p>
            <a:pPr algn="just">
              <a:buNone/>
            </a:pPr>
            <a:endParaRPr lang="el-GR" sz="1900" dirty="0" smtClean="0"/>
          </a:p>
          <a:p>
            <a:pPr algn="just"/>
            <a:r>
              <a:rPr lang="el-GR" sz="1900" dirty="0" smtClean="0"/>
              <a:t> Μια πρώτη διάκριση είναι μεταξύ εμφανούς (δαπάνες) και αφανούς κόστους (κόστος ευκαιρίας). </a:t>
            </a:r>
            <a:endParaRPr lang="en-US" sz="1900" dirty="0" smtClean="0"/>
          </a:p>
          <a:p>
            <a:pPr algn="just">
              <a:buNone/>
            </a:pPr>
            <a:endParaRPr lang="el-GR" sz="1900" dirty="0" smtClean="0"/>
          </a:p>
          <a:p>
            <a:pPr algn="just"/>
            <a:r>
              <a:rPr lang="el-GR" sz="1900" dirty="0" smtClean="0"/>
              <a:t>Μια άλλη είναι αυτή μεταξύ διαφορικού κόστους, δηλαδή του κόστους που συνδέεται αποκλειστικά με την συγκεκριμένη απόφαση, και του δαπανημένου κόστους που αποτελείται από τις δαπάνες που έχουν ήδη πραγματοποιηθεί και δεν μεταβάλλονται από την ανάληψη της επιχειρηματικής πρωτοβουλίας. </a:t>
            </a:r>
            <a:endParaRPr lang="en-US" sz="1900" dirty="0" smtClean="0"/>
          </a:p>
          <a:p>
            <a:pPr algn="just">
              <a:buNone/>
            </a:pPr>
            <a:endParaRPr lang="el-GR" sz="1900" dirty="0" smtClean="0"/>
          </a:p>
          <a:p>
            <a:pPr algn="just"/>
            <a:r>
              <a:rPr lang="el-GR" sz="1900" dirty="0" smtClean="0"/>
              <a:t>Μια άλλη διάσταση είναι αυτή μεταξύ σταθερού και μεταβλητού κόστους, Πιν.1.2, </a:t>
            </a:r>
            <a:r>
              <a:rPr lang="el-GR" sz="1900" dirty="0" err="1" smtClean="0"/>
              <a:t>Διαγ</a:t>
            </a:r>
            <a:r>
              <a:rPr lang="el-GR" sz="1900" dirty="0" smtClean="0"/>
              <a:t>. 1.7,  η οποία αναφέρεται στον τρόπο που μεταβάλλεται το κόστος παραγωγής ανάλογα με την ποσότητα του προϊόντος που παράγεται. </a:t>
            </a:r>
          </a:p>
        </p:txBody>
      </p:sp>
      <p:sp>
        <p:nvSpPr>
          <p:cNvPr id="3" name="2 - Τίτλος"/>
          <p:cNvSpPr>
            <a:spLocks noGrp="1"/>
          </p:cNvSpPr>
          <p:nvPr>
            <p:ph type="title"/>
          </p:nvPr>
        </p:nvSpPr>
        <p:spPr>
          <a:xfrm>
            <a:off x="357158" y="274638"/>
            <a:ext cx="8501122"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64</a:t>
            </a:fld>
            <a:endParaRPr lang="el-G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PhMNGM.png"/>
          <p:cNvPicPr>
            <a:picLocks noGrp="1" noChangeAspect="1"/>
          </p:cNvPicPr>
          <p:nvPr>
            <p:ph idx="1"/>
          </p:nvPr>
        </p:nvPicPr>
        <p:blipFill>
          <a:blip r:embed="rId2" cstate="print"/>
          <a:stretch>
            <a:fillRect/>
          </a:stretch>
        </p:blipFill>
        <p:spPr>
          <a:xfrm>
            <a:off x="142844" y="857232"/>
            <a:ext cx="8786874" cy="4929222"/>
          </a:xfrm>
        </p:spPr>
      </p:pic>
      <p:sp>
        <p:nvSpPr>
          <p:cNvPr id="3" name="2 - Τίτλος"/>
          <p:cNvSpPr>
            <a:spLocks noGrp="1"/>
          </p:cNvSpPr>
          <p:nvPr>
            <p:ph type="title"/>
          </p:nvPr>
        </p:nvSpPr>
        <p:spPr>
          <a:xfrm>
            <a:off x="357158" y="274638"/>
            <a:ext cx="8572560" cy="654032"/>
          </a:xfrm>
        </p:spPr>
        <p:txBody>
          <a:bodyPr>
            <a:normAutofit/>
          </a:bodyPr>
          <a:lstStyle/>
          <a:p>
            <a:r>
              <a:rPr lang="el-GR" sz="2800" dirty="0" err="1" smtClean="0"/>
              <a:t>Πιν</a:t>
            </a:r>
            <a:r>
              <a:rPr lang="el-GR" sz="2800" dirty="0" smtClean="0"/>
              <a:t>. 1.2 Μεγέθη κόστους (ευρώ)</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65</a:t>
            </a:fld>
            <a:endParaRPr lang="el-G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PhMNGM.png"/>
          <p:cNvPicPr>
            <a:picLocks noGrp="1" noChangeAspect="1"/>
          </p:cNvPicPr>
          <p:nvPr>
            <p:ph idx="1"/>
          </p:nvPr>
        </p:nvPicPr>
        <p:blipFill>
          <a:blip r:embed="rId2" cstate="print"/>
          <a:stretch>
            <a:fillRect/>
          </a:stretch>
        </p:blipFill>
        <p:spPr>
          <a:xfrm>
            <a:off x="1331640" y="1556792"/>
            <a:ext cx="6624736" cy="4464496"/>
          </a:xfrm>
        </p:spPr>
      </p:pic>
      <p:sp>
        <p:nvSpPr>
          <p:cNvPr id="3" name="2 - Τίτλος"/>
          <p:cNvSpPr>
            <a:spLocks noGrp="1"/>
          </p:cNvSpPr>
          <p:nvPr>
            <p:ph type="title"/>
          </p:nvPr>
        </p:nvSpPr>
        <p:spPr>
          <a:xfrm>
            <a:off x="357158" y="274638"/>
            <a:ext cx="8501122" cy="1143000"/>
          </a:xfrm>
        </p:spPr>
        <p:txBody>
          <a:bodyPr>
            <a:normAutofit/>
          </a:bodyPr>
          <a:lstStyle/>
          <a:p>
            <a:pPr algn="just"/>
            <a:r>
              <a:rPr lang="el-GR" sz="2800" dirty="0" err="1" smtClean="0"/>
              <a:t>Διαγ</a:t>
            </a:r>
            <a:r>
              <a:rPr lang="el-GR" sz="2800" dirty="0" smtClean="0"/>
              <a:t>. 1.7 Μεγέθη κόστους ανά μονάδα προϊόντος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66</a:t>
            </a:fld>
            <a:endParaRPr lang="el-G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124744"/>
            <a:ext cx="8572560" cy="5044016"/>
          </a:xfrm>
        </p:spPr>
        <p:txBody>
          <a:bodyPr>
            <a:normAutofit/>
          </a:bodyPr>
          <a:lstStyle/>
          <a:p>
            <a:pPr algn="just">
              <a:buNone/>
            </a:pPr>
            <a:endParaRPr lang="el-GR" sz="2100" dirty="0" smtClean="0"/>
          </a:p>
          <a:p>
            <a:pPr algn="just"/>
            <a:r>
              <a:rPr lang="el-GR" sz="1800" dirty="0" smtClean="0"/>
              <a:t>Το σταθερό κόστος (εγκαταστάσεις, εξοπλισμός, διοικητικές λειτουργίες είναι το μέγεθος που δεν εξαρτάται από την μεταβολή στην ποσότητα παραγωγής,), ενώ το μεταβλητό κόστος (πρώτες ύλες, εργατικά έξοδα), εξαρτάται από τον αριθμό των μονάδων προϊόντος που παράγονται.</a:t>
            </a:r>
            <a:endParaRPr lang="en-US" sz="1800" dirty="0" smtClean="0"/>
          </a:p>
          <a:p>
            <a:pPr algn="just">
              <a:buNone/>
            </a:pPr>
            <a:endParaRPr lang="el-GR" sz="1800" dirty="0" smtClean="0"/>
          </a:p>
          <a:p>
            <a:pPr algn="just"/>
            <a:r>
              <a:rPr lang="el-GR" sz="1800" dirty="0" smtClean="0"/>
              <a:t> Στο πλαίσιο αυτό μπορεί να εκτιμηθεί το συνολικό  κόστος (σταθερό και μεταβλητό), το μέσο σταθερό κόστος (συνολικό σταθερό κόστος διαιρούμενο με την ποσότητα του προϊόντος) και, αναλόγως, το μέσο μεταβλητό και το μέσο συνολικό κόστος. Οριακό κόστος είναι το πρόσθετο συνολικό κόστος όταν αυξάνεται η παραγωγή κατά μια μονάδα. Μακροχρονίως, όλες οι μορφές κόστους είναι μεταβλητές. </a:t>
            </a:r>
          </a:p>
          <a:p>
            <a:pPr algn="just">
              <a:buNone/>
            </a:pPr>
            <a:endParaRPr lang="el-GR" sz="2100" dirty="0" smtClean="0"/>
          </a:p>
        </p:txBody>
      </p:sp>
      <p:sp>
        <p:nvSpPr>
          <p:cNvPr id="3" name="2 - Τίτλος"/>
          <p:cNvSpPr>
            <a:spLocks noGrp="1"/>
          </p:cNvSpPr>
          <p:nvPr>
            <p:ph type="title"/>
          </p:nvPr>
        </p:nvSpPr>
        <p:spPr>
          <a:xfrm>
            <a:off x="285720" y="274638"/>
            <a:ext cx="8572560"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67</a:t>
            </a:fld>
            <a:endParaRPr lang="el-G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124744"/>
            <a:ext cx="8572560" cy="5044016"/>
          </a:xfrm>
        </p:spPr>
        <p:txBody>
          <a:bodyPr>
            <a:normAutofit lnSpcReduction="10000"/>
          </a:bodyPr>
          <a:lstStyle/>
          <a:p>
            <a:pPr algn="just"/>
            <a:endParaRPr lang="el-GR" sz="2100" dirty="0" smtClean="0"/>
          </a:p>
          <a:p>
            <a:pPr algn="just"/>
            <a:r>
              <a:rPr lang="el-GR" sz="1900" dirty="0" smtClean="0"/>
              <a:t>Αναφέρουμε τέλος τα έσοδα της ανταγωνιστικής επιχείρησης. Οι βασικές έννοιες εδώ είναι τα συνολικά έσοδα, το σύνολο των εισπράξεων που πραγματοποιεί από την πώληση,  των προϊόντων και των υπηρεσιών της, τα μέσα έσοδα (συνολικά έσοδα ανά μονάδα παραγωγής - πώλησης) που είναι ο λόγος των συνολικών εσόδων διά των μονάδων παραγωγής και τα οριακά έσοδα που είναι τα πρόσθετα έσοδα της επιχείρησης από την αύξηση της πωλούμενης ποσότητας ανά μονάδα.</a:t>
            </a:r>
            <a:endParaRPr lang="en-US" sz="1900" dirty="0" smtClean="0"/>
          </a:p>
          <a:p>
            <a:pPr algn="just">
              <a:buNone/>
            </a:pPr>
            <a:endParaRPr lang="el-GR" sz="1900" dirty="0" smtClean="0"/>
          </a:p>
          <a:p>
            <a:pPr algn="just"/>
            <a:r>
              <a:rPr lang="el-GR" sz="1900" dirty="0" smtClean="0"/>
              <a:t>Σε αυτό το πλαίσιο η σύγχρονη ανταγωνιστική επιχείρηση καλείται να μεγιστοποιήσει το κέρδος της, δηλαδή τη διαφορά μεταξύ των εσόδων της από την πώληση των προϊόντων της και των εξόδων της που συνδέονται με την παραγωγή τους. Για την επίτευξη του παραπάνω στόχου είναι σημαντικό να λαμβάνεται υπόψη η δομή αγοράς (τέλειος ανταγωνισμός, μονοπωλιακός ανταγωνισμός, ολιγοπώλιο) εντός της οποίας λειτουργεί η επιχείρηση. </a:t>
            </a:r>
          </a:p>
          <a:p>
            <a:pPr algn="just"/>
            <a:endParaRPr lang="el-GR" sz="2100" dirty="0" smtClean="0"/>
          </a:p>
        </p:txBody>
      </p:sp>
      <p:sp>
        <p:nvSpPr>
          <p:cNvPr id="3" name="2 - Τίτλος"/>
          <p:cNvSpPr>
            <a:spLocks noGrp="1"/>
          </p:cNvSpPr>
          <p:nvPr>
            <p:ph type="title"/>
          </p:nvPr>
        </p:nvSpPr>
        <p:spPr>
          <a:xfrm>
            <a:off x="285720" y="274638"/>
            <a:ext cx="8572560"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68</a:t>
            </a:fld>
            <a:endParaRPr lang="el-G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124744"/>
            <a:ext cx="8429684" cy="4018768"/>
          </a:xfrm>
        </p:spPr>
        <p:txBody>
          <a:bodyPr>
            <a:normAutofit/>
          </a:bodyPr>
          <a:lstStyle/>
          <a:p>
            <a:pPr algn="just">
              <a:buNone/>
            </a:pPr>
            <a:endParaRPr lang="el-GR" sz="2100" dirty="0" smtClean="0"/>
          </a:p>
          <a:p>
            <a:pPr algn="just"/>
            <a:endParaRPr lang="en-US" sz="2100" dirty="0" smtClean="0"/>
          </a:p>
          <a:p>
            <a:pPr algn="just"/>
            <a:endParaRPr lang="el-GR" sz="2100" dirty="0" smtClean="0"/>
          </a:p>
          <a:p>
            <a:pPr algn="just"/>
            <a:r>
              <a:rPr lang="el-GR" sz="1800" dirty="0" smtClean="0"/>
              <a:t>Με την ανάπτυξη της επιχείρησης και της παραγωγής παρατηρούνται συχνά τρία φαινόμενα τα οποία έχουν πτωτική επίδραση στο κόστος. Αυτά είναι οι οικονομίες κλίμακας, οι οικονομίες εκμάθησης και οι οικονομίες συνδυασμού.</a:t>
            </a:r>
          </a:p>
          <a:p>
            <a:pPr algn="just">
              <a:buNone/>
            </a:pPr>
            <a:endParaRPr lang="el-GR" sz="2100" dirty="0" smtClean="0"/>
          </a:p>
        </p:txBody>
      </p:sp>
      <p:sp>
        <p:nvSpPr>
          <p:cNvPr id="3" name="2 - Τίτλος"/>
          <p:cNvSpPr>
            <a:spLocks noGrp="1"/>
          </p:cNvSpPr>
          <p:nvPr>
            <p:ph type="title"/>
          </p:nvPr>
        </p:nvSpPr>
        <p:spPr>
          <a:xfrm>
            <a:off x="357158" y="274638"/>
            <a:ext cx="8358246"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69</a:t>
            </a:fld>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642910" y="2420888"/>
            <a:ext cx="8001056" cy="2088232"/>
          </a:xfrm>
        </p:spPr>
        <p:txBody>
          <a:bodyPr>
            <a:normAutofit fontScale="90000"/>
          </a:bodyPr>
          <a:lstStyle/>
          <a:p>
            <a:pPr algn="ctr"/>
            <a:r>
              <a:rPr lang="el-GR" sz="3100" dirty="0" smtClean="0"/>
              <a:t>Α. Εισαγωγή στην οικονομική επιστήμη </a:t>
            </a:r>
            <a:r>
              <a:rPr lang="en-US" sz="3100" dirty="0" smtClean="0"/>
              <a:t/>
            </a:r>
            <a:br>
              <a:rPr lang="en-US" sz="3100" dirty="0" smtClean="0"/>
            </a:br>
            <a:r>
              <a:rPr lang="el-GR" sz="3100" dirty="0" smtClean="0"/>
              <a:t>(Η αρχαιότερη των τεχνών, η νεότερη των επιστημών)</a:t>
            </a:r>
            <a:r>
              <a:rPr lang="el-GR" dirty="0" smtClean="0"/>
              <a:t/>
            </a:r>
            <a:br>
              <a:rPr lang="el-GR" dirty="0" smtClean="0"/>
            </a:br>
            <a:endParaRPr lang="el-GR" dirty="0"/>
          </a:p>
        </p:txBody>
      </p:sp>
      <p:sp>
        <p:nvSpPr>
          <p:cNvPr id="4" name="3 - Θέση αριθμού διαφάνειας"/>
          <p:cNvSpPr>
            <a:spLocks noGrp="1"/>
          </p:cNvSpPr>
          <p:nvPr>
            <p:ph type="sldNum" sz="quarter" idx="12"/>
          </p:nvPr>
        </p:nvSpPr>
        <p:spPr/>
        <p:txBody>
          <a:bodyPr/>
          <a:lstStyle/>
          <a:p>
            <a:fld id="{6D693EC5-28F6-4DBD-8BAD-23B3C94292A2}" type="slidenum">
              <a:rPr lang="el-GR" smtClean="0"/>
              <a:pPr/>
              <a:t>7</a:t>
            </a:fld>
            <a:endParaRPr lang="el-G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857232"/>
            <a:ext cx="8429684" cy="5311528"/>
          </a:xfrm>
        </p:spPr>
        <p:txBody>
          <a:bodyPr>
            <a:noAutofit/>
          </a:bodyPr>
          <a:lstStyle/>
          <a:p>
            <a:pPr algn="just">
              <a:buNone/>
            </a:pPr>
            <a:r>
              <a:rPr lang="el-GR" sz="1800" dirty="0" smtClean="0"/>
              <a:t>α) Οι οικονομίες κλίμακας περιγράφουν το φαινόμενο σύμφωνα με το οποίο, για μεγάλα διαστήματα αύξησης της παραγωγής, η αντίδραση της παραγόμενης ποσότητας είναι τέτοια ώστε να αυξάνεται αναλογικά σε ρυθμό μεγαλύτερο αυτού της αναλογικής αύξησης των παραγωγικών συντελεστών που χρησιμοποιούνται για το σκοπό αυτό. </a:t>
            </a:r>
          </a:p>
          <a:p>
            <a:pPr algn="just"/>
            <a:r>
              <a:rPr lang="el-GR" sz="1800" dirty="0" smtClean="0"/>
              <a:t>Δηλαδή, για παράδειγμα, ένας διπλασιασμός της παραγόμενης ποσότητας προϊόντος απαιτεί μικρότερη της διπλάσιας ποσότητας παραγωγικών συντελεστών. </a:t>
            </a:r>
          </a:p>
          <a:p>
            <a:pPr algn="just"/>
            <a:r>
              <a:rPr lang="el-GR" sz="1800" dirty="0" smtClean="0"/>
              <a:t>Αυτή η συμπεριφορά του παραγόμενου προϊόντος κατά τη μεταβολή της κλίμακας παραγωγής συνεπάγεται ότι, καθώς η παραγωγή αυξάνεται, μειώνεται το μέσο κόστος, το ανά μονάδα κόστος προϊόντος. </a:t>
            </a:r>
          </a:p>
          <a:p>
            <a:pPr algn="just"/>
            <a:r>
              <a:rPr lang="el-GR" sz="1800" dirty="0" smtClean="0"/>
              <a:t>Επομένως, οι οικονομίες κλίμακας επιτυγχάνονται καθώς επέρχεται μείωση του κόστους ανά πρόσθετη μονάδα προϊόντος κατά την αύξηση της παραγωγής, η οποία αποδίδεται σε λόγους λειτουργικής αποτελεσματικότητας της παραγωγικής διαδικασίας.</a:t>
            </a:r>
          </a:p>
        </p:txBody>
      </p:sp>
      <p:sp>
        <p:nvSpPr>
          <p:cNvPr id="3" name="2 - Τίτλος"/>
          <p:cNvSpPr>
            <a:spLocks noGrp="1"/>
          </p:cNvSpPr>
          <p:nvPr>
            <p:ph type="title"/>
          </p:nvPr>
        </p:nvSpPr>
        <p:spPr>
          <a:xfrm>
            <a:off x="428596" y="274638"/>
            <a:ext cx="8501122" cy="654032"/>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70</a:t>
            </a:fld>
            <a:endParaRPr lang="el-G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124744"/>
            <a:ext cx="8286808" cy="5044016"/>
          </a:xfrm>
        </p:spPr>
        <p:txBody>
          <a:bodyPr>
            <a:normAutofit/>
          </a:bodyPr>
          <a:lstStyle/>
          <a:p>
            <a:pPr algn="just"/>
            <a:endParaRPr lang="el-GR" sz="2100" dirty="0" smtClean="0"/>
          </a:p>
          <a:p>
            <a:pPr algn="just">
              <a:buNone/>
            </a:pPr>
            <a:endParaRPr lang="el-GR" sz="2100" dirty="0" smtClean="0"/>
          </a:p>
          <a:p>
            <a:pPr algn="just">
              <a:buNone/>
            </a:pPr>
            <a:endParaRPr lang="el-GR" sz="2100" dirty="0" smtClean="0"/>
          </a:p>
          <a:p>
            <a:pPr algn="just">
              <a:buNone/>
            </a:pPr>
            <a:endParaRPr lang="el-GR" sz="1800" dirty="0" smtClean="0"/>
          </a:p>
          <a:p>
            <a:pPr algn="just">
              <a:buNone/>
            </a:pPr>
            <a:r>
              <a:rPr lang="el-GR" sz="1800" dirty="0" smtClean="0"/>
              <a:t>β) Οι οικονομίες εκμάθησης περιγράφουν το φαινόμενο σύμφωνα με το οποίο η σώρευση παραγωγικής εμπειρίας επιτρέπει βελτιώσεις της παραγωγικής διαδικασίας, που, με τη σειρά τους, οδηγούν σε μείωση του κόστους παραγωγής.</a:t>
            </a:r>
          </a:p>
        </p:txBody>
      </p:sp>
      <p:sp>
        <p:nvSpPr>
          <p:cNvPr id="3" name="2 - Τίτλος"/>
          <p:cNvSpPr>
            <a:spLocks noGrp="1"/>
          </p:cNvSpPr>
          <p:nvPr>
            <p:ph type="title"/>
          </p:nvPr>
        </p:nvSpPr>
        <p:spPr>
          <a:xfrm>
            <a:off x="357158" y="274638"/>
            <a:ext cx="8358246"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71</a:t>
            </a:fld>
            <a:endParaRPr lang="el-G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124744"/>
            <a:ext cx="8429684" cy="5044016"/>
          </a:xfrm>
        </p:spPr>
        <p:txBody>
          <a:bodyPr>
            <a:normAutofit/>
          </a:bodyPr>
          <a:lstStyle/>
          <a:p>
            <a:pPr algn="just"/>
            <a:endParaRPr lang="el-GR" sz="2100" dirty="0" smtClean="0"/>
          </a:p>
          <a:p>
            <a:pPr algn="just">
              <a:buNone/>
            </a:pPr>
            <a:endParaRPr lang="en-US" sz="2100" dirty="0" smtClean="0"/>
          </a:p>
          <a:p>
            <a:pPr algn="just">
              <a:buNone/>
            </a:pPr>
            <a:endParaRPr lang="el-GR" sz="2100" dirty="0" smtClean="0"/>
          </a:p>
          <a:p>
            <a:pPr algn="just">
              <a:buNone/>
            </a:pPr>
            <a:r>
              <a:rPr lang="el-GR" sz="1800" dirty="0" smtClean="0"/>
              <a:t>γ) Οι οικονομίες συνδυασμού περιγράφουν το φαινόμενο σύμφωνα με το οποίο η παραγωγή ενός προϊόντος ευνοεί την παραγωγή ενός άλλου, έτσι ώστε το κόστος συμπαραγωγής τους να είναι μικρότερο από το άθροισμα του κόστους, εάν η παραγωγή του καθενός υλοποιείται χωριστά.</a:t>
            </a:r>
          </a:p>
        </p:txBody>
      </p:sp>
      <p:sp>
        <p:nvSpPr>
          <p:cNvPr id="3" name="2 - Τίτλος"/>
          <p:cNvSpPr>
            <a:spLocks noGrp="1"/>
          </p:cNvSpPr>
          <p:nvPr>
            <p:ph type="title"/>
          </p:nvPr>
        </p:nvSpPr>
        <p:spPr>
          <a:xfrm>
            <a:off x="285720" y="274638"/>
            <a:ext cx="8643998"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72</a:t>
            </a:fld>
            <a:endParaRPr lang="el-G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357298"/>
            <a:ext cx="8358246" cy="4811462"/>
          </a:xfrm>
        </p:spPr>
        <p:txBody>
          <a:bodyPr>
            <a:normAutofit lnSpcReduction="10000"/>
          </a:bodyPr>
          <a:lstStyle/>
          <a:p>
            <a:pPr algn="just"/>
            <a:r>
              <a:rPr lang="el-GR" sz="1800" dirty="0" smtClean="0"/>
              <a:t>Η συνάρτηση ζήτησης, όπως παρουσιάστηκε παραπάνω αναφέρεται σε ένα συγκεκριμένο προϊόν. Αυτή όμως δεν είναι αναγκαστικά η συνάρτηση ζήτησης που αντιμετωπίζει η επιχείρηση, διότι το ίδιο (ή παρόμοιο) προϊόν μπορεί να παράγεται από πολλές επιχειρήσεις. </a:t>
            </a:r>
            <a:endParaRPr lang="en-US" sz="1800" dirty="0" smtClean="0"/>
          </a:p>
          <a:p>
            <a:pPr algn="just">
              <a:buNone/>
            </a:pPr>
            <a:endParaRPr lang="el-GR" sz="1800" dirty="0" smtClean="0"/>
          </a:p>
          <a:p>
            <a:pPr algn="just"/>
            <a:r>
              <a:rPr lang="el-GR" sz="1800" dirty="0" smtClean="0"/>
              <a:t>Για το λόγο αυτό πρέπει να γίνεται διαχωρισμός ανάμεσα στην κλαδική και στην επιχειρηματική ζήτηση για ένα προϊόν (ή κατηγορία προϊόντων, π.χ. προϊόντων υφαντουργίας). </a:t>
            </a:r>
            <a:endParaRPr lang="en-US" sz="1800" dirty="0" smtClean="0"/>
          </a:p>
          <a:p>
            <a:pPr algn="just">
              <a:buNone/>
            </a:pPr>
            <a:endParaRPr lang="el-GR" sz="1800" dirty="0" smtClean="0"/>
          </a:p>
          <a:p>
            <a:pPr algn="just"/>
            <a:r>
              <a:rPr lang="el-GR" sz="1800" dirty="0" smtClean="0"/>
              <a:t>Η επιχειρηματική ζήτηση εξαρτάται από τον τρόπο με τον οποίο επιμερίζεται η κλαδική ζήτηση μεταξύ των επιχειρήσεων του κλάδου. </a:t>
            </a:r>
            <a:endParaRPr lang="en-US" sz="1800" dirty="0" smtClean="0"/>
          </a:p>
          <a:p>
            <a:pPr algn="just">
              <a:buNone/>
            </a:pPr>
            <a:endParaRPr lang="el-GR" sz="1800" dirty="0" smtClean="0"/>
          </a:p>
          <a:p>
            <a:pPr algn="just"/>
            <a:r>
              <a:rPr lang="el-GR" sz="1800" dirty="0" smtClean="0"/>
              <a:t>Από τη σκοπιά της συγκεκριμένης επιχείρησης, ο επιμερισμός της συνολικής κλαδικής ζήτησης μεταξύ αυτής (της επιχείρησης) και των ανταγωνιστών της είναι ένα πολύ σημαντικό ζήτημα.</a:t>
            </a:r>
          </a:p>
        </p:txBody>
      </p:sp>
      <p:sp>
        <p:nvSpPr>
          <p:cNvPr id="3" name="2 - Τίτλος"/>
          <p:cNvSpPr>
            <a:spLocks noGrp="1"/>
          </p:cNvSpPr>
          <p:nvPr>
            <p:ph type="title"/>
          </p:nvPr>
        </p:nvSpPr>
        <p:spPr>
          <a:xfrm>
            <a:off x="500034" y="274638"/>
            <a:ext cx="8358246" cy="939784"/>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73</a:t>
            </a:fld>
            <a:endParaRPr lang="el-G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357298"/>
            <a:ext cx="8501122" cy="4811462"/>
          </a:xfrm>
        </p:spPr>
        <p:txBody>
          <a:bodyPr>
            <a:normAutofit/>
          </a:bodyPr>
          <a:lstStyle/>
          <a:p>
            <a:pPr algn="just"/>
            <a:r>
              <a:rPr lang="el-GR" sz="1800" dirty="0" smtClean="0"/>
              <a:t>Από τη μικροοικονομική θεωρία είναι γνωστό ότι ο τρόπος με τον οποίο επιμερίζεται η κλαδική ζήτηση στις επιχειρήσεις του κλάδου εξαρτάται από τη δομή (ή οργάνωση) της αγοράς.</a:t>
            </a:r>
          </a:p>
          <a:p>
            <a:pPr algn="just">
              <a:buNone/>
            </a:pPr>
            <a:endParaRPr lang="el-GR" sz="1800" dirty="0" smtClean="0"/>
          </a:p>
          <a:p>
            <a:pPr algn="just"/>
            <a:r>
              <a:rPr lang="el-GR" sz="1800" dirty="0" smtClean="0"/>
              <a:t> Τρεις τύποι δομής αγοράς προσδιορίζονται: ο τέλειος ανταγωνισμός, ο ατελής ή μονοπωλιακός ανταγωνισμός και η </a:t>
            </a:r>
            <a:r>
              <a:rPr lang="el-GR" sz="1800" dirty="0" err="1" smtClean="0"/>
              <a:t>ολιγοπωλιακή</a:t>
            </a:r>
            <a:r>
              <a:rPr lang="el-GR" sz="1800" dirty="0" smtClean="0"/>
              <a:t> οργάνωση. </a:t>
            </a:r>
          </a:p>
          <a:p>
            <a:pPr algn="just"/>
            <a:endParaRPr lang="el-GR" sz="1800" dirty="0" smtClean="0"/>
          </a:p>
          <a:p>
            <a:pPr algn="just"/>
            <a:r>
              <a:rPr lang="el-GR" sz="1800" dirty="0" smtClean="0"/>
              <a:t>Εξαιρείται εδώ η θεωρητική περίπτωση του μονοπωλίου στην οποία η επιχείρηση και ο κλάδος ταυτίζονται και στην οποία, επομένως, δεν υπάρχει ζήτημα επιμερισμού της ζήτησης μεταξύ επιχειρήσεων. </a:t>
            </a:r>
          </a:p>
        </p:txBody>
      </p:sp>
      <p:sp>
        <p:nvSpPr>
          <p:cNvPr id="3" name="2 - Τίτλος"/>
          <p:cNvSpPr>
            <a:spLocks noGrp="1"/>
          </p:cNvSpPr>
          <p:nvPr>
            <p:ph type="title"/>
          </p:nvPr>
        </p:nvSpPr>
        <p:spPr>
          <a:xfrm>
            <a:off x="357158" y="274638"/>
            <a:ext cx="8501122" cy="939784"/>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74</a:t>
            </a:fld>
            <a:endParaRPr lang="el-G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124744"/>
            <a:ext cx="8429684" cy="4590272"/>
          </a:xfrm>
        </p:spPr>
        <p:txBody>
          <a:bodyPr>
            <a:normAutofit/>
          </a:bodyPr>
          <a:lstStyle/>
          <a:p>
            <a:pPr algn="just"/>
            <a:endParaRPr lang="el-GR" sz="1800" dirty="0" smtClean="0"/>
          </a:p>
          <a:p>
            <a:pPr algn="just"/>
            <a:r>
              <a:rPr lang="el-GR" sz="1800" dirty="0" smtClean="0"/>
              <a:t>Στο μονοπώλιο, υπάρχει μια μόνον επιχείρηση που παράγει το συγκεκριμένο προϊόν, ασκεί πλήρη έλεγχο στην αγορά και επομένως μπορεί να επιβάλλει στην αγορά την τιμή που καθορίζει αυτή η δομή της αγοράς, με βάση τα έσοδα και το κόστος της. </a:t>
            </a:r>
          </a:p>
          <a:p>
            <a:pPr algn="just">
              <a:buNone/>
            </a:pPr>
            <a:endParaRPr lang="el-GR" sz="1800" dirty="0" smtClean="0"/>
          </a:p>
          <a:p>
            <a:pPr algn="just"/>
            <a:r>
              <a:rPr lang="el-GR" sz="1800" dirty="0" smtClean="0"/>
              <a:t>Τα φυσικά μονοπώλια και εκείνα που λειτουργούν με κάποια μορφή προστασίας, είναι αυτά που παραμένουν μέχρι τις μέρες μας. </a:t>
            </a:r>
          </a:p>
        </p:txBody>
      </p:sp>
      <p:sp>
        <p:nvSpPr>
          <p:cNvPr id="3" name="2 - Τίτλος"/>
          <p:cNvSpPr>
            <a:spLocks noGrp="1"/>
          </p:cNvSpPr>
          <p:nvPr>
            <p:ph type="title"/>
          </p:nvPr>
        </p:nvSpPr>
        <p:spPr>
          <a:xfrm>
            <a:off x="357158" y="274638"/>
            <a:ext cx="8572560"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75</a:t>
            </a:fld>
            <a:endParaRPr lang="el-G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428736"/>
            <a:ext cx="8358246" cy="4740024"/>
          </a:xfrm>
        </p:spPr>
        <p:txBody>
          <a:bodyPr>
            <a:normAutofit/>
          </a:bodyPr>
          <a:lstStyle/>
          <a:p>
            <a:pPr algn="just"/>
            <a:r>
              <a:rPr lang="el-GR" sz="1800" dirty="0" smtClean="0"/>
              <a:t>Δίνεται αμέσως μια σύντομη περιγραφή του κάθε τύπου δομής της αγοράς.</a:t>
            </a:r>
          </a:p>
          <a:p>
            <a:pPr algn="just"/>
            <a:endParaRPr lang="el-GR" sz="1800" dirty="0" smtClean="0"/>
          </a:p>
          <a:p>
            <a:pPr algn="just">
              <a:buNone/>
            </a:pPr>
            <a:r>
              <a:rPr lang="el-GR" sz="1800" dirty="0" smtClean="0"/>
              <a:t>α) Ο τέλειος ανταγωνισμός είναι ένας τύπος δομής της αγοράς που χαρακτηρίζεται από το μεγάλο αριθμό επιχειρήσεων μικρού μεγέθους που παράγουν το ίδιο –ομοειδές- προϊόν. </a:t>
            </a:r>
            <a:endParaRPr lang="en-US" sz="1800" dirty="0" smtClean="0"/>
          </a:p>
          <a:p>
            <a:pPr algn="just">
              <a:buNone/>
            </a:pPr>
            <a:endParaRPr lang="el-GR" sz="1800" dirty="0" smtClean="0"/>
          </a:p>
          <a:p>
            <a:pPr algn="just"/>
            <a:r>
              <a:rPr lang="el-GR" sz="1800" dirty="0" smtClean="0"/>
              <a:t>Η παραγωγή της κάθε επιχείρησης είναι τόσο μικρή σε σχέση με τη συνολική παραγωγή του κλάδου ώστε να μη μπορεί η επιχείρηση μεμονωμένα να επηρεάσει τη τιμή του προϊόντος με τις αποφάσεις της. </a:t>
            </a:r>
            <a:endParaRPr lang="en-US" sz="1800" dirty="0" smtClean="0"/>
          </a:p>
          <a:p>
            <a:pPr algn="just"/>
            <a:endParaRPr lang="el-GR" sz="1800" dirty="0" smtClean="0"/>
          </a:p>
          <a:p>
            <a:pPr algn="just"/>
            <a:r>
              <a:rPr lang="el-GR" sz="1800" dirty="0" smtClean="0"/>
              <a:t>Επομένως, σε αυτόν τον τύπο δομής της αγοράς η κάθε επιχείρηση θεωρεί την τιμή του προϊόντος δεδομένη και ανεξάρτητη από την ποσότητα παραγωγής της επιχείρησης. </a:t>
            </a:r>
          </a:p>
        </p:txBody>
      </p:sp>
      <p:sp>
        <p:nvSpPr>
          <p:cNvPr id="3" name="2 - Τίτλος"/>
          <p:cNvSpPr>
            <a:spLocks noGrp="1"/>
          </p:cNvSpPr>
          <p:nvPr>
            <p:ph type="title"/>
          </p:nvPr>
        </p:nvSpPr>
        <p:spPr>
          <a:xfrm>
            <a:off x="428596" y="274638"/>
            <a:ext cx="8215370" cy="1011222"/>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76</a:t>
            </a:fld>
            <a:endParaRPr lang="el-G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124744"/>
            <a:ext cx="8429684" cy="5044016"/>
          </a:xfrm>
        </p:spPr>
        <p:txBody>
          <a:bodyPr>
            <a:normAutofit/>
          </a:bodyPr>
          <a:lstStyle/>
          <a:p>
            <a:pPr algn="just"/>
            <a:endParaRPr lang="el-GR" sz="2100" dirty="0" smtClean="0"/>
          </a:p>
          <a:p>
            <a:pPr algn="just"/>
            <a:r>
              <a:rPr lang="el-GR" sz="1800" dirty="0" smtClean="0"/>
              <a:t>Στη συγκεκριμένη τιμή η επιχείρηση μπορεί να πωλήσει οποιαδήποτε ποσότητα παραγωγής. Δεν έχει κίνητρο να μειώσει την τιμή, αλλά ούτε και να την αυξήσει. </a:t>
            </a:r>
          </a:p>
          <a:p>
            <a:pPr algn="just"/>
            <a:endParaRPr lang="el-GR" sz="1800" dirty="0" smtClean="0"/>
          </a:p>
          <a:p>
            <a:pPr algn="just"/>
            <a:r>
              <a:rPr lang="el-GR" sz="1800" dirty="0" smtClean="0"/>
              <a:t>Η συνάρτηση ζήτησης της επιχείρησης χαρακτηρίζεται στην περίπτωση αυτή ως τελείως ελαστική προς την τιμή του προϊόντος. </a:t>
            </a:r>
          </a:p>
          <a:p>
            <a:pPr algn="just"/>
            <a:endParaRPr lang="el-GR" sz="1800" dirty="0" smtClean="0"/>
          </a:p>
          <a:p>
            <a:pPr algn="just"/>
            <a:r>
              <a:rPr lang="el-GR" sz="1800" dirty="0" smtClean="0"/>
              <a:t>Γενικά, ο τέλειος ανταγωνισμός είναι η μορφή της αγοράς που οδηγεί στην παραγωγή προϊόντων με την χαμηλότερη τιμή και τη μεγαλύτερη ποσότητα, και έτσι είναι η προτιμώμενη από την πλευρά της κοινωνικής ευημερίας.</a:t>
            </a:r>
          </a:p>
        </p:txBody>
      </p:sp>
      <p:sp>
        <p:nvSpPr>
          <p:cNvPr id="3" name="2 - Τίτλος"/>
          <p:cNvSpPr>
            <a:spLocks noGrp="1"/>
          </p:cNvSpPr>
          <p:nvPr>
            <p:ph type="title"/>
          </p:nvPr>
        </p:nvSpPr>
        <p:spPr>
          <a:xfrm>
            <a:off x="285720" y="274638"/>
            <a:ext cx="8643998"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77</a:t>
            </a:fld>
            <a:endParaRPr lang="el-G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24744"/>
            <a:ext cx="8501122" cy="5044016"/>
          </a:xfrm>
        </p:spPr>
        <p:txBody>
          <a:bodyPr>
            <a:normAutofit/>
          </a:bodyPr>
          <a:lstStyle/>
          <a:p>
            <a:pPr algn="just"/>
            <a:endParaRPr lang="el-GR" sz="1800" dirty="0" smtClean="0"/>
          </a:p>
          <a:p>
            <a:pPr algn="just"/>
            <a:r>
              <a:rPr lang="el-GR" sz="1800" dirty="0" smtClean="0"/>
              <a:t>Στο Διάγραμμα 1.8 απεικονίζεται η συνάρτηση ζήτησης για την επιχείρηση που λειτουργεί σε καθεστώς τέλειου ανταγωνισμού. </a:t>
            </a:r>
          </a:p>
          <a:p>
            <a:pPr algn="just">
              <a:buNone/>
            </a:pPr>
            <a:endParaRPr lang="el-GR" sz="1800" dirty="0" smtClean="0"/>
          </a:p>
          <a:p>
            <a:pPr algn="just"/>
            <a:r>
              <a:rPr lang="el-GR" sz="1800" dirty="0" smtClean="0"/>
              <a:t>Η τιμή Τ0  που επικρατεί στην αγορά παραμένει σταθερή για όλα τα μεγέθη της ποσότητας προϊόντος που παράγει η επιχείρηση. Αν η επιχείρηση επιδιώξει τιμή μεγαλύτερη της Τ0, για παράδειγμα, την Τ1, τότε δεν θα μπορέσει να πραγματοποιήσει καμία πώληση διότι όλοι οι πελάτες της θα στραφούν στους ανταγωνιστές της, οι οποίοι προσφέρουν το ίδιο προϊόν σε χαμηλότερη τιμή. </a:t>
            </a:r>
          </a:p>
        </p:txBody>
      </p:sp>
      <p:sp>
        <p:nvSpPr>
          <p:cNvPr id="3" name="2 - Τίτλος"/>
          <p:cNvSpPr>
            <a:spLocks noGrp="1"/>
          </p:cNvSpPr>
          <p:nvPr>
            <p:ph type="title"/>
          </p:nvPr>
        </p:nvSpPr>
        <p:spPr>
          <a:xfrm>
            <a:off x="428596" y="274638"/>
            <a:ext cx="8501122"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78</a:t>
            </a:fld>
            <a:endParaRPr lang="el-G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214422"/>
            <a:ext cx="8572560" cy="4954338"/>
          </a:xfrm>
        </p:spPr>
        <p:txBody>
          <a:bodyPr>
            <a:normAutofit/>
          </a:bodyPr>
          <a:lstStyle/>
          <a:p>
            <a:pPr algn="just"/>
            <a:r>
              <a:rPr lang="el-GR" sz="1800" dirty="0" smtClean="0"/>
              <a:t>Αν από την  άλλη πλευρά, η επιχείρηση είναι σε θέση να προσφέρει τιμή μικρότερη της Τ0  (π.χ. την Τ2 ), χωρίς να υπόκειται σε ζημία, τότε δύο εξελίξεις είναι δυνατόν να συμβούν: Η πρώτη είναι ότι οι ανταγωνιστές της θα ακολουθήσουν διότι θα κινδυνεύουν να χάσουν πελάτες και θα διαμορφωθεί νέα ανταγωνιστική τιμή ισορροπίας στην Τ2.</a:t>
            </a:r>
          </a:p>
          <a:p>
            <a:pPr algn="just">
              <a:buNone/>
            </a:pPr>
            <a:r>
              <a:rPr lang="el-GR" sz="1800" dirty="0" smtClean="0"/>
              <a:t> </a:t>
            </a:r>
          </a:p>
          <a:p>
            <a:pPr algn="just"/>
            <a:r>
              <a:rPr lang="el-GR" sz="1800" dirty="0" smtClean="0"/>
              <a:t>Η δεύτερη είναι ότι οι ανταγωνιστές  της δεν θα ακολουθήσουν διότι έχουν υψηλότερο κόστος, οπότε η επιχείρηση θα αναδειχθεί σε κάτοχο μονοπωλιακής δύναμης.</a:t>
            </a:r>
          </a:p>
          <a:p>
            <a:pPr algn="just">
              <a:buNone/>
            </a:pPr>
            <a:r>
              <a:rPr lang="el-GR" sz="1800" dirty="0" smtClean="0"/>
              <a:t> </a:t>
            </a:r>
          </a:p>
          <a:p>
            <a:pPr algn="just"/>
            <a:r>
              <a:rPr lang="el-GR" sz="1800" dirty="0" smtClean="0"/>
              <a:t>Σε αυτή την περίπτωση όμως ο κλάδος θα αποβάλλει το χαρακτήρα του τέλειου ανταγωνισμού και θα τροποποιηθεί η δομή της αγοράς προς τον τύπο του μονοπωλιακού ανταγωνισμού ή του ολιγοπωλίου</a:t>
            </a:r>
            <a:r>
              <a:rPr lang="el-GR" sz="1900" dirty="0" smtClean="0"/>
              <a:t>.</a:t>
            </a:r>
          </a:p>
        </p:txBody>
      </p:sp>
      <p:sp>
        <p:nvSpPr>
          <p:cNvPr id="3" name="2 - Τίτλος"/>
          <p:cNvSpPr>
            <a:spLocks noGrp="1"/>
          </p:cNvSpPr>
          <p:nvPr>
            <p:ph type="title"/>
          </p:nvPr>
        </p:nvSpPr>
        <p:spPr>
          <a:xfrm>
            <a:off x="428596" y="274638"/>
            <a:ext cx="8429684"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79</a:t>
            </a:fld>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14282" y="1481328"/>
            <a:ext cx="8572560" cy="5044016"/>
          </a:xfrm>
        </p:spPr>
        <p:txBody>
          <a:bodyPr>
            <a:normAutofit/>
          </a:bodyPr>
          <a:lstStyle/>
          <a:p>
            <a:pPr algn="just"/>
            <a:endParaRPr lang="en-US" sz="1800" dirty="0" smtClean="0"/>
          </a:p>
          <a:p>
            <a:pPr algn="just"/>
            <a:r>
              <a:rPr lang="el-GR" sz="1800" dirty="0" smtClean="0"/>
              <a:t>Το κεφάλαιο αυτό είναι εισαγωγικό και επιδιώκει να διευκολύνει την ανάλυση των θεμάτων που ακολουθούν σε αυτό το πρόγραμμα. </a:t>
            </a:r>
            <a:endParaRPr lang="en-US" sz="1800" dirty="0" smtClean="0"/>
          </a:p>
          <a:p>
            <a:pPr algn="just"/>
            <a:endParaRPr lang="en-US" sz="1800" dirty="0" smtClean="0"/>
          </a:p>
          <a:p>
            <a:pPr algn="just"/>
            <a:endParaRPr lang="el-GR" sz="1800" dirty="0" smtClean="0"/>
          </a:p>
          <a:p>
            <a:pPr algn="just"/>
            <a:r>
              <a:rPr lang="el-GR" sz="1800" dirty="0" smtClean="0"/>
              <a:t>Θέτει τον ορισμό της οικονομικής επιστήμης και της οικονομικής πολιτικής, αναφέρει τα βασικά προβλήματα που καλείται να επιλύσει κάθε οικονομία με βάση τις παραγωγικές της δυνατότητες και τη λειτουργία του μηχανισμού των τιμών. </a:t>
            </a:r>
          </a:p>
        </p:txBody>
      </p:sp>
      <p:sp>
        <p:nvSpPr>
          <p:cNvPr id="3" name="2 - Τίτλος"/>
          <p:cNvSpPr>
            <a:spLocks noGrp="1"/>
          </p:cNvSpPr>
          <p:nvPr>
            <p:ph type="title"/>
          </p:nvPr>
        </p:nvSpPr>
        <p:spPr/>
        <p:txBody>
          <a:bodyPr>
            <a:normAutofit/>
          </a:bodyPr>
          <a:lstStyle/>
          <a:p>
            <a:r>
              <a:rPr lang="el-GR" sz="2800" dirty="0" smtClean="0"/>
              <a:t>Εισαγωγή</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8</a:t>
            </a:fld>
            <a:endParaRPr lang="el-G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PhMNGM.png"/>
          <p:cNvPicPr>
            <a:picLocks noGrp="1" noChangeAspect="1"/>
          </p:cNvPicPr>
          <p:nvPr>
            <p:ph idx="1"/>
          </p:nvPr>
        </p:nvPicPr>
        <p:blipFill>
          <a:blip r:embed="rId2" cstate="print"/>
          <a:stretch>
            <a:fillRect/>
          </a:stretch>
        </p:blipFill>
        <p:spPr>
          <a:xfrm>
            <a:off x="1403648" y="1772816"/>
            <a:ext cx="6120680" cy="4104456"/>
          </a:xfrm>
        </p:spPr>
      </p:pic>
      <p:sp>
        <p:nvSpPr>
          <p:cNvPr id="3" name="2 - Τίτλος"/>
          <p:cNvSpPr>
            <a:spLocks noGrp="1"/>
          </p:cNvSpPr>
          <p:nvPr>
            <p:ph type="title"/>
          </p:nvPr>
        </p:nvSpPr>
        <p:spPr>
          <a:xfrm>
            <a:off x="428596" y="274638"/>
            <a:ext cx="8429684" cy="1143000"/>
          </a:xfrm>
        </p:spPr>
        <p:txBody>
          <a:bodyPr>
            <a:normAutofit/>
          </a:bodyPr>
          <a:lstStyle/>
          <a:p>
            <a:pPr algn="just"/>
            <a:r>
              <a:rPr lang="el-GR" sz="2800" dirty="0" smtClean="0"/>
              <a:t>Διάγραμμα 1.8 Επιχειρηματική ζήτηση στον τέλειο ανταγωνισμό</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80</a:t>
            </a:fld>
            <a:endParaRPr lang="el-G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124744"/>
            <a:ext cx="8429684" cy="5044016"/>
          </a:xfrm>
        </p:spPr>
        <p:txBody>
          <a:bodyPr>
            <a:normAutofit/>
          </a:bodyPr>
          <a:lstStyle/>
          <a:p>
            <a:pPr algn="just"/>
            <a:endParaRPr lang="el-GR" sz="2100" dirty="0" smtClean="0"/>
          </a:p>
          <a:p>
            <a:pPr algn="just"/>
            <a:r>
              <a:rPr lang="el-GR" sz="1800" dirty="0" smtClean="0"/>
              <a:t>Στην πραγματικότητα, ο τέλειος ανταγωνισμός παρατηρείται πολύ σπάνια ως καθαρός τύπος δομής της αγοράς.</a:t>
            </a:r>
            <a:endParaRPr lang="en-US" sz="1800" dirty="0" smtClean="0"/>
          </a:p>
          <a:p>
            <a:pPr algn="just">
              <a:buNone/>
            </a:pPr>
            <a:endParaRPr lang="en-US" sz="1800" dirty="0" smtClean="0"/>
          </a:p>
          <a:p>
            <a:pPr algn="just"/>
            <a:r>
              <a:rPr lang="el-GR" sz="1800" dirty="0" smtClean="0"/>
              <a:t>Αποτελεί περισσότερο ένα θεωρητικό πρότυπο με ενδιαφέρουσες ιδιότητες και λιγότερο μία κατηγορία φαινομένων με ευρύ εμπειρικό περιεχόμενο. </a:t>
            </a:r>
            <a:endParaRPr lang="en-US" sz="1800" dirty="0" smtClean="0"/>
          </a:p>
          <a:p>
            <a:pPr algn="just"/>
            <a:endParaRPr lang="en-US" sz="1800" dirty="0" smtClean="0"/>
          </a:p>
          <a:p>
            <a:pPr algn="just"/>
            <a:r>
              <a:rPr lang="el-GR" sz="1800" dirty="0" smtClean="0"/>
              <a:t>Από την εξελικτική άποψη των οικονομικών δομών ο τύπος του τέλειου ανταγωνισμού είναι ασταθής διότι εμπεριέχει τα στοιχεία ανατροπής του. </a:t>
            </a:r>
            <a:endParaRPr lang="en-US" sz="1800" dirty="0" smtClean="0"/>
          </a:p>
        </p:txBody>
      </p:sp>
      <p:sp>
        <p:nvSpPr>
          <p:cNvPr id="3" name="2 - Τίτλος"/>
          <p:cNvSpPr>
            <a:spLocks noGrp="1"/>
          </p:cNvSpPr>
          <p:nvPr>
            <p:ph type="title"/>
          </p:nvPr>
        </p:nvSpPr>
        <p:spPr>
          <a:xfrm>
            <a:off x="285720" y="274638"/>
            <a:ext cx="8572560"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81</a:t>
            </a:fld>
            <a:endParaRPr lang="el-G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24744"/>
            <a:ext cx="8429684" cy="5044016"/>
          </a:xfrm>
        </p:spPr>
        <p:txBody>
          <a:bodyPr>
            <a:normAutofit/>
          </a:bodyPr>
          <a:lstStyle/>
          <a:p>
            <a:pPr algn="just"/>
            <a:endParaRPr lang="el-GR" sz="1800" dirty="0" smtClean="0"/>
          </a:p>
          <a:p>
            <a:pPr algn="just"/>
            <a:endParaRPr lang="en-US" sz="1800" dirty="0" smtClean="0"/>
          </a:p>
          <a:p>
            <a:pPr algn="just"/>
            <a:r>
              <a:rPr lang="el-GR" sz="1800" dirty="0" smtClean="0"/>
              <a:t>Τούτο συμβαίνει διότι ακόμη και οι επιχειρήσεις που λειτουργούν σε ένα υποθετικό περιβάλλον τέλειου ανταγωνισμού κατ’ αρχάς, δεν αρκούνται στην παθητική προσαρμογή τους στην κρατούσα τιμή της αγοράς. </a:t>
            </a:r>
            <a:endParaRPr lang="en-US" sz="1800" dirty="0" smtClean="0"/>
          </a:p>
          <a:p>
            <a:pPr algn="just">
              <a:buNone/>
            </a:pPr>
            <a:endParaRPr lang="en-US" sz="1800" dirty="0" smtClean="0"/>
          </a:p>
          <a:p>
            <a:pPr algn="just"/>
            <a:r>
              <a:rPr lang="el-GR" sz="1800" dirty="0" smtClean="0"/>
              <a:t>Πασχίζουν να ανακαλύψουν κάποιο στοιχείο υπεροχής απέναντι στις ανταγωνιστικές επιχειρήσεις, είτε αυτό είναι χαμηλότερο κόστος παραγωγής είτε αυτό είναι κάποιο ιδιαίτερο χαρακτηριστικό του προϊόντος που προσελκύει την καταναλωτική προτίμηση.</a:t>
            </a:r>
          </a:p>
        </p:txBody>
      </p:sp>
      <p:sp>
        <p:nvSpPr>
          <p:cNvPr id="3" name="2 - Τίτλος"/>
          <p:cNvSpPr>
            <a:spLocks noGrp="1"/>
          </p:cNvSpPr>
          <p:nvPr>
            <p:ph type="title"/>
          </p:nvPr>
        </p:nvSpPr>
        <p:spPr>
          <a:xfrm>
            <a:off x="428596" y="274638"/>
            <a:ext cx="8358246"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82</a:t>
            </a:fld>
            <a:endParaRPr lang="el-G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14282" y="1000108"/>
            <a:ext cx="8643998" cy="5168652"/>
          </a:xfrm>
        </p:spPr>
        <p:txBody>
          <a:bodyPr>
            <a:normAutofit/>
          </a:bodyPr>
          <a:lstStyle/>
          <a:p>
            <a:pPr algn="just"/>
            <a:endParaRPr lang="el-GR" sz="1800" dirty="0" smtClean="0"/>
          </a:p>
          <a:p>
            <a:pPr algn="just">
              <a:buNone/>
            </a:pPr>
            <a:r>
              <a:rPr lang="el-GR" sz="1800" dirty="0" smtClean="0"/>
              <a:t>β) Ο μονοπωλιακός ανταγωνισμός είναι ένας τύπος δομής της αγοράς που μοιάζει με τον τέλειο ανταγωνισμό, διότι παρατηρείται σε κλάδους με σημαντικό αριθμό επιχειρήσεων.</a:t>
            </a:r>
            <a:endParaRPr lang="en-US" sz="1800" dirty="0" smtClean="0"/>
          </a:p>
          <a:p>
            <a:pPr algn="just">
              <a:buNone/>
            </a:pPr>
            <a:r>
              <a:rPr lang="el-GR" sz="1800" dirty="0" smtClean="0"/>
              <a:t> </a:t>
            </a:r>
            <a:endParaRPr lang="en-US" sz="1800" dirty="0" smtClean="0"/>
          </a:p>
          <a:p>
            <a:pPr algn="just"/>
            <a:r>
              <a:rPr lang="el-GR" sz="1800" dirty="0" smtClean="0"/>
              <a:t>Διαφέρει όμως από αυτόν κατά το ότι τα προϊόντα που παράγονται από τις επιχειρήσεις του κλάδου δεν είναι ακριβώς ταυτόσημα, αλλά διαφέρουν σε κάποια τους χαρακτηριστικά το ένα από το άλλο ή τουλάχιστον οι επιχειρήσεις ισχυρίζονται ότι παράγουν διαφοροποιημένα προϊόντα. </a:t>
            </a:r>
            <a:endParaRPr lang="en-US" sz="1800" dirty="0" smtClean="0"/>
          </a:p>
          <a:p>
            <a:pPr algn="just"/>
            <a:endParaRPr lang="en-US" sz="1800" dirty="0" smtClean="0"/>
          </a:p>
          <a:p>
            <a:pPr algn="just"/>
            <a:r>
              <a:rPr lang="el-GR" sz="1800" dirty="0" smtClean="0"/>
              <a:t>Η με άλλα λόγια, τα προϊόντα επιχειρήσεων σε καθεστώς μονοπωλιακού ανταγωνισμού δεν αποτελούν τέλειο υποκατάστατο το ένα του άλλου. Αποτελούν όμως ατελές υποκατάστατο το ένα του άλλου, με την έννοια ότι η ελαστικότητα της πωλούμενης ποσότητας του ενός ως προς την τιμή του άλλου είναι θετική (</a:t>
            </a:r>
            <a:r>
              <a:rPr lang="el-GR" sz="1800" dirty="0" err="1" smtClean="0"/>
              <a:t>ετα</a:t>
            </a:r>
            <a:r>
              <a:rPr lang="el-GR" sz="1800" dirty="0" smtClean="0"/>
              <a:t> &gt;0). </a:t>
            </a:r>
            <a:endParaRPr lang="en-US" sz="1800" dirty="0" smtClean="0"/>
          </a:p>
        </p:txBody>
      </p:sp>
      <p:sp>
        <p:nvSpPr>
          <p:cNvPr id="3" name="2 - Τίτλος"/>
          <p:cNvSpPr>
            <a:spLocks noGrp="1"/>
          </p:cNvSpPr>
          <p:nvPr>
            <p:ph type="title"/>
          </p:nvPr>
        </p:nvSpPr>
        <p:spPr>
          <a:xfrm>
            <a:off x="357158" y="274638"/>
            <a:ext cx="8572560" cy="72547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83</a:t>
            </a:fld>
            <a:endParaRPr lang="el-G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1124744"/>
            <a:ext cx="8286808" cy="5044016"/>
          </a:xfrm>
        </p:spPr>
        <p:txBody>
          <a:bodyPr>
            <a:normAutofit/>
          </a:bodyPr>
          <a:lstStyle/>
          <a:p>
            <a:pPr algn="just">
              <a:buNone/>
            </a:pPr>
            <a:endParaRPr lang="en-US" sz="1800" dirty="0" smtClean="0"/>
          </a:p>
          <a:p>
            <a:pPr algn="just"/>
            <a:r>
              <a:rPr lang="el-GR" sz="1800" dirty="0" smtClean="0"/>
              <a:t>Το αποτέλεσμα αυτών των χαρακτηριστικών είναι ότι η επιχείρηση που λειτουργεί σε καθεστώς μονοπωλιακού ανταγωνισμού έχει την δυνατότητα να ρυθμίζει την ποσότητα και την τιμή πώλησης των προϊόντων της, να διαφοροποιήσει τις τιμές πώλησης, μέχρι ένα βαθμό και μέσα σε ορισμένα όρια.</a:t>
            </a:r>
            <a:endParaRPr lang="en-US" sz="1800" dirty="0" smtClean="0"/>
          </a:p>
          <a:p>
            <a:pPr algn="just">
              <a:buNone/>
            </a:pPr>
            <a:endParaRPr lang="en-US" sz="1800" dirty="0" smtClean="0"/>
          </a:p>
          <a:p>
            <a:pPr algn="just"/>
            <a:r>
              <a:rPr lang="el-GR" sz="1800" dirty="0" smtClean="0"/>
              <a:t> Μπορεί επίσης, λόγω του μεγάλου αριθμού επιχειρήσεων, να παίρνει τις αποφάσεις της με κάποια αυτοτέλεια, χωρίς να υπολογίζει άμεσες αντιδράσεις των ανταγωνιστών της. Στο Διάγραμμα 1.9 εμφανίζονται παραδείγματα επιχειρηματικής συνάρτησης ζήτησης σε καθεστώς μονοπωλιακού ανταγωνισμού.</a:t>
            </a:r>
            <a:endParaRPr lang="en-US" sz="1800" dirty="0" smtClean="0"/>
          </a:p>
        </p:txBody>
      </p:sp>
      <p:sp>
        <p:nvSpPr>
          <p:cNvPr id="3" name="2 - Τίτλος"/>
          <p:cNvSpPr>
            <a:spLocks noGrp="1"/>
          </p:cNvSpPr>
          <p:nvPr>
            <p:ph type="title"/>
          </p:nvPr>
        </p:nvSpPr>
        <p:spPr>
          <a:xfrm>
            <a:off x="357158" y="274638"/>
            <a:ext cx="8501122"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84</a:t>
            </a:fld>
            <a:endParaRPr lang="el-G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124744"/>
            <a:ext cx="8501122" cy="5044016"/>
          </a:xfrm>
        </p:spPr>
        <p:txBody>
          <a:bodyPr>
            <a:normAutofit/>
          </a:bodyPr>
          <a:lstStyle/>
          <a:p>
            <a:pPr algn="just">
              <a:buNone/>
            </a:pPr>
            <a:endParaRPr lang="en-US" sz="1800" dirty="0" smtClean="0"/>
          </a:p>
          <a:p>
            <a:pPr algn="just"/>
            <a:r>
              <a:rPr lang="el-GR" sz="1800" dirty="0" smtClean="0"/>
              <a:t>Οι δύο συναρτήσεις ζήτησης που απεικονίζονται στο Διάγραμμα 1.9 είναι παραδείγματα διαφορετικού βαθμού διαφοροποίησης του προϊόντος της επιχείρησης από τα προϊόντα άλλων επιχειρήσεων του κλάδου. </a:t>
            </a:r>
            <a:endParaRPr lang="en-US" sz="1800" dirty="0" smtClean="0"/>
          </a:p>
          <a:p>
            <a:pPr algn="just">
              <a:buNone/>
            </a:pPr>
            <a:endParaRPr lang="en-US" sz="1800" dirty="0" smtClean="0"/>
          </a:p>
          <a:p>
            <a:pPr algn="just"/>
            <a:r>
              <a:rPr lang="el-GR" sz="1800" dirty="0" smtClean="0"/>
              <a:t>Έτσι, η καμπύλη Β απέχει λιγότερο από την οριζόντια απεικόνιση της ζήτησης στην περίπτωση του τέλειου ανταγωνισμού. </a:t>
            </a:r>
            <a:endParaRPr lang="en-US" sz="1800" dirty="0" smtClean="0"/>
          </a:p>
        </p:txBody>
      </p:sp>
      <p:sp>
        <p:nvSpPr>
          <p:cNvPr id="3" name="2 - Τίτλος"/>
          <p:cNvSpPr>
            <a:spLocks noGrp="1"/>
          </p:cNvSpPr>
          <p:nvPr>
            <p:ph type="title"/>
          </p:nvPr>
        </p:nvSpPr>
        <p:spPr>
          <a:xfrm>
            <a:off x="428596" y="274638"/>
            <a:ext cx="8215370"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85</a:t>
            </a:fld>
            <a:endParaRPr lang="el-G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24744"/>
            <a:ext cx="8358246" cy="5044016"/>
          </a:xfrm>
        </p:spPr>
        <p:txBody>
          <a:bodyPr>
            <a:normAutofit/>
          </a:bodyPr>
          <a:lstStyle/>
          <a:p>
            <a:pPr algn="just"/>
            <a:endParaRPr lang="en-US" sz="1800" dirty="0" smtClean="0"/>
          </a:p>
          <a:p>
            <a:pPr algn="just"/>
            <a:r>
              <a:rPr lang="el-GR" sz="1800" dirty="0" smtClean="0"/>
              <a:t>Αντίθετα, η καμπύλη Α υπονοεί μεγαλύτερη διαφοροποίηση του προϊόντος από εκείνα των ανταγωνιστριών επιχειρήσεων, έτσι ώστε μία διακύμανση της τιμής, γύρω από το επίπεδο ΤΑ λόγου χάριν, να οδηγεί σε μικρότερες μεταβολές της πωλούμενης ποσότητας, από ότι στην περίπτωση της Β.</a:t>
            </a:r>
            <a:endParaRPr lang="en-US" sz="1800" dirty="0" smtClean="0"/>
          </a:p>
          <a:p>
            <a:pPr algn="just">
              <a:buNone/>
            </a:pPr>
            <a:endParaRPr lang="en-US" sz="1800" dirty="0" smtClean="0"/>
          </a:p>
          <a:p>
            <a:pPr algn="just"/>
            <a:r>
              <a:rPr lang="el-GR" sz="1800" dirty="0" smtClean="0"/>
              <a:t> Μεγαλύτερη διαφοροποίηση σημαίνει, φυσικά, μικρότερη ελαστικότητα υποκατάστασης του προϊόντος Α από τα προϊόντα άλλων επιχειρήσεων του κλάδου.</a:t>
            </a:r>
          </a:p>
        </p:txBody>
      </p:sp>
      <p:sp>
        <p:nvSpPr>
          <p:cNvPr id="3" name="2 - Τίτλος"/>
          <p:cNvSpPr>
            <a:spLocks noGrp="1"/>
          </p:cNvSpPr>
          <p:nvPr>
            <p:ph type="title"/>
          </p:nvPr>
        </p:nvSpPr>
        <p:spPr>
          <a:xfrm>
            <a:off x="357158" y="274638"/>
            <a:ext cx="8501122"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86</a:t>
            </a:fld>
            <a:endParaRPr lang="el-G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PhMNGM.png"/>
          <p:cNvPicPr>
            <a:picLocks noGrp="1" noChangeAspect="1"/>
          </p:cNvPicPr>
          <p:nvPr>
            <p:ph idx="1"/>
          </p:nvPr>
        </p:nvPicPr>
        <p:blipFill>
          <a:blip r:embed="rId2" cstate="print"/>
          <a:stretch>
            <a:fillRect/>
          </a:stretch>
        </p:blipFill>
        <p:spPr>
          <a:xfrm>
            <a:off x="1643042" y="1500174"/>
            <a:ext cx="5857916" cy="4000527"/>
          </a:xfrm>
        </p:spPr>
      </p:pic>
      <p:sp>
        <p:nvSpPr>
          <p:cNvPr id="3" name="2 - Τίτλος"/>
          <p:cNvSpPr>
            <a:spLocks noGrp="1"/>
          </p:cNvSpPr>
          <p:nvPr>
            <p:ph type="title"/>
          </p:nvPr>
        </p:nvSpPr>
        <p:spPr>
          <a:xfrm>
            <a:off x="285720" y="274638"/>
            <a:ext cx="8572560" cy="1143000"/>
          </a:xfrm>
        </p:spPr>
        <p:txBody>
          <a:bodyPr>
            <a:noAutofit/>
          </a:bodyPr>
          <a:lstStyle/>
          <a:p>
            <a:pPr algn="just"/>
            <a:r>
              <a:rPr lang="el-GR" sz="2800" dirty="0" smtClean="0"/>
              <a:t>Διάγραμμα 1.9 Επιχειρηματική ζήτηση στον μονοπωλιακό ανταγωνισμό</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87</a:t>
            </a:fld>
            <a:endParaRPr lang="el-G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124744"/>
            <a:ext cx="8501122" cy="5044016"/>
          </a:xfrm>
        </p:spPr>
        <p:txBody>
          <a:bodyPr>
            <a:normAutofit/>
          </a:bodyPr>
          <a:lstStyle/>
          <a:p>
            <a:pPr algn="just"/>
            <a:endParaRPr lang="en-US" sz="1800" dirty="0" smtClean="0"/>
          </a:p>
          <a:p>
            <a:pPr algn="just"/>
            <a:r>
              <a:rPr lang="el-GR" sz="1800" dirty="0" smtClean="0"/>
              <a:t>γ)Το ολιγοπώλιο (ή ο </a:t>
            </a:r>
            <a:r>
              <a:rPr lang="el-GR" sz="1800" dirty="0" err="1" smtClean="0"/>
              <a:t>ολιγοπωλιακός</a:t>
            </a:r>
            <a:r>
              <a:rPr lang="el-GR" sz="1800" dirty="0" smtClean="0"/>
              <a:t> ανταγωνισμός) είναι ένας τύπος δομής της αγοράς που χαρακτηρίζεται από δύο στοιχεία. </a:t>
            </a:r>
            <a:endParaRPr lang="en-US" sz="1800" dirty="0" smtClean="0"/>
          </a:p>
          <a:p>
            <a:pPr algn="just">
              <a:buNone/>
            </a:pPr>
            <a:endParaRPr lang="en-US" sz="1800" dirty="0" smtClean="0"/>
          </a:p>
          <a:p>
            <a:pPr algn="just"/>
            <a:r>
              <a:rPr lang="el-GR" sz="1800" dirty="0" smtClean="0"/>
              <a:t>Το πρώτο στοιχείο είναι ότι οι επιχειρήσεις ενός </a:t>
            </a:r>
            <a:r>
              <a:rPr lang="el-GR" sz="1800" dirty="0" err="1" smtClean="0"/>
              <a:t>ολιγοπωλιακού</a:t>
            </a:r>
            <a:r>
              <a:rPr lang="el-GR" sz="1800" dirty="0" smtClean="0"/>
              <a:t> κλάδου παράγουν όμοια ή διαφοροποιημένα προϊόντα και αντιμετωπίζουν, όπως και οι επιχειρήσεις μονοπωλιακού ανταγωνισμού, συναρτήσεις ζήτησης με αρνητική κλίση. </a:t>
            </a:r>
            <a:endParaRPr lang="en-US" sz="1800" dirty="0" smtClean="0"/>
          </a:p>
          <a:p>
            <a:pPr algn="just">
              <a:buNone/>
            </a:pPr>
            <a:endParaRPr lang="en-US" sz="1800" dirty="0" smtClean="0"/>
          </a:p>
          <a:p>
            <a:pPr algn="just"/>
            <a:r>
              <a:rPr lang="el-GR" sz="1800" dirty="0" smtClean="0"/>
              <a:t>Το δεύτερο στοιχείο είναι ότι επειδή στους </a:t>
            </a:r>
            <a:r>
              <a:rPr lang="el-GR" sz="1800" dirty="0" err="1" smtClean="0"/>
              <a:t>ολιγοπωλιακούς</a:t>
            </a:r>
            <a:r>
              <a:rPr lang="el-GR" sz="1800" dirty="0" smtClean="0"/>
              <a:t> κλάδους λειτουργεί μικρός αριθμός επιχειρήσεων, το ανταγωνιστικό περιβάλλον της κάθε επιχείρησης απαρτίζεται από επώνυμους και συγκεκριμένους μεγάλου μεγέθους ανταγωνιστές. </a:t>
            </a:r>
            <a:endParaRPr lang="en-US" sz="1800" dirty="0" smtClean="0"/>
          </a:p>
        </p:txBody>
      </p:sp>
      <p:sp>
        <p:nvSpPr>
          <p:cNvPr id="3" name="2 - Τίτλος"/>
          <p:cNvSpPr>
            <a:spLocks noGrp="1"/>
          </p:cNvSpPr>
          <p:nvPr>
            <p:ph type="title"/>
          </p:nvPr>
        </p:nvSpPr>
        <p:spPr>
          <a:xfrm>
            <a:off x="428596" y="274638"/>
            <a:ext cx="8429684"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88</a:t>
            </a:fld>
            <a:endParaRPr lang="el-G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1357298"/>
            <a:ext cx="8143932" cy="4714908"/>
          </a:xfrm>
        </p:spPr>
        <p:txBody>
          <a:bodyPr>
            <a:normAutofit/>
          </a:bodyPr>
          <a:lstStyle/>
          <a:p>
            <a:pPr algn="just"/>
            <a:r>
              <a:rPr lang="el-GR" sz="1800" dirty="0" smtClean="0"/>
              <a:t>Για το λόγο αυτό, η επιχείρηση είναι υποχρεωμένη όταν παίρνει αποφάσεις να λαμβάνει υπόψη την αντίδραση των ανταγωνιστών της. Αυτό το δεύτερο χαρακτηριστικό διαφοροποιεί τον τύπο της </a:t>
            </a:r>
            <a:r>
              <a:rPr lang="el-GR" sz="1800" dirty="0" err="1" smtClean="0"/>
              <a:t>ολιγοπωλιακής</a:t>
            </a:r>
            <a:r>
              <a:rPr lang="el-GR" sz="1800" dirty="0" smtClean="0"/>
              <a:t> δομής της αγοράς από τον τύπο του μονοπωλιακού ανταγωνισμού. </a:t>
            </a:r>
            <a:endParaRPr lang="en-US" sz="1800" dirty="0" smtClean="0"/>
          </a:p>
          <a:p>
            <a:pPr algn="just">
              <a:buNone/>
            </a:pPr>
            <a:endParaRPr lang="en-US" sz="1800" dirty="0" smtClean="0"/>
          </a:p>
          <a:p>
            <a:pPr algn="just"/>
            <a:r>
              <a:rPr lang="el-GR" sz="1800" dirty="0" smtClean="0"/>
              <a:t>Η διαφοροποίηση των δύο τύπων ανάγεται σε τελευταία ανάλυση στη διαφορά μεγέθους των επιχειρήσεων και στις δυνατότητες πληροφόρησης της καθεμιάς σχετικά με τη συμπεριφορά και τις επιλογές των ανταγωνιστών της. Ακόμα, κάθε επιχείρηση μπορεί να επηρεάσει την τιμή του προϊόντος.</a:t>
            </a:r>
            <a:endParaRPr lang="en-US" sz="1800" dirty="0" smtClean="0"/>
          </a:p>
          <a:p>
            <a:pPr algn="just">
              <a:buNone/>
            </a:pPr>
            <a:r>
              <a:rPr lang="el-GR" sz="1800" dirty="0" smtClean="0"/>
              <a:t> </a:t>
            </a:r>
            <a:endParaRPr lang="en-US" sz="1800" dirty="0" smtClean="0"/>
          </a:p>
          <a:p>
            <a:pPr algn="just"/>
            <a:r>
              <a:rPr lang="el-GR" sz="1800" dirty="0" smtClean="0"/>
              <a:t>Κάθε επιχείρηση έχει την οικονομική δύναμη να πραγματοποιεί έρευνα και ανάπτυξη, έρευνες αγοράς και να προβαίνει σε διαφήμιση για τα προϊόντα της διαφοροποιούμενη, με αυτούς τους τρόπους.</a:t>
            </a:r>
          </a:p>
        </p:txBody>
      </p:sp>
      <p:sp>
        <p:nvSpPr>
          <p:cNvPr id="3" name="2 - Τίτλος"/>
          <p:cNvSpPr>
            <a:spLocks noGrp="1"/>
          </p:cNvSpPr>
          <p:nvPr>
            <p:ph type="title"/>
          </p:nvPr>
        </p:nvSpPr>
        <p:spPr>
          <a:xfrm>
            <a:off x="571472" y="274638"/>
            <a:ext cx="8358246" cy="939784"/>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89</a:t>
            </a:fld>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481328"/>
            <a:ext cx="8572560" cy="5044016"/>
          </a:xfrm>
        </p:spPr>
        <p:txBody>
          <a:bodyPr>
            <a:normAutofit/>
          </a:bodyPr>
          <a:lstStyle/>
          <a:p>
            <a:pPr algn="just"/>
            <a:r>
              <a:rPr lang="el-GR" sz="1800" dirty="0" smtClean="0"/>
              <a:t>Σημειώνει τον ρόλο της επιχείρησης και του κράτους. Στη συνέχεια, επικεντρώνεται στην οικονομική ανάλυση, την οποία διακρίνει σε μακροοικονομική και μικροοικονομική ανάλυση. Παρουσιάζονται, πρώτα, ορισμένα σημαντικά μακροοικονομικά μεγέθη, όπως το ακαθάριστο εθνικό προϊόν, ο τρόπος υπολογισμού του και το επίπεδο ισορροπίας του, ο πληθωρισμός, η ανεργία, το δημοσιονομικό ισοζύγιο, το εξωτερικό ισοζύγιο και οι συναλλαγματικές ισοτιμίες. </a:t>
            </a:r>
            <a:endParaRPr lang="en-US" sz="1800" dirty="0" smtClean="0"/>
          </a:p>
          <a:p>
            <a:pPr algn="just"/>
            <a:endParaRPr lang="el-GR" sz="1800" dirty="0" smtClean="0"/>
          </a:p>
          <a:p>
            <a:pPr algn="just"/>
            <a:r>
              <a:rPr lang="el-GR" sz="1800" dirty="0" smtClean="0"/>
              <a:t>Τα βασικά στοιχεία της μικροοικονομικής αναφέρονται στην ισορροπία του καταναλωτή, στη ζήτηση των προϊόντων, στη μέτρηση του οικονομικού κόστους και στις βασικές μορφές οργάνωσης της αγοράς.</a:t>
            </a:r>
            <a:endParaRPr lang="el-GR" sz="1800" dirty="0"/>
          </a:p>
        </p:txBody>
      </p:sp>
      <p:sp>
        <p:nvSpPr>
          <p:cNvPr id="3" name="2 - Τίτλος"/>
          <p:cNvSpPr>
            <a:spLocks noGrp="1"/>
          </p:cNvSpPr>
          <p:nvPr>
            <p:ph type="title"/>
          </p:nvPr>
        </p:nvSpPr>
        <p:spPr/>
        <p:txBody>
          <a:bodyPr>
            <a:normAutofit/>
          </a:bodyPr>
          <a:lstStyle/>
          <a:p>
            <a:r>
              <a:rPr lang="el-GR" sz="2800" dirty="0" smtClean="0"/>
              <a:t>Εισαγωγή</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9</a:t>
            </a:fld>
            <a:endParaRPr lang="el-G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285860"/>
            <a:ext cx="8286808" cy="4786346"/>
          </a:xfrm>
        </p:spPr>
        <p:txBody>
          <a:bodyPr>
            <a:normAutofit/>
          </a:bodyPr>
          <a:lstStyle/>
          <a:p>
            <a:pPr algn="just"/>
            <a:r>
              <a:rPr lang="el-GR" sz="1800" dirty="0" smtClean="0"/>
              <a:t>Το Διάγραμμα 1.10 εκφράζει την </a:t>
            </a:r>
            <a:r>
              <a:rPr lang="el-GR" sz="1800" dirty="0" err="1" smtClean="0"/>
              <a:t>ολιγοπωλιακή</a:t>
            </a:r>
            <a:r>
              <a:rPr lang="el-GR" sz="1800" dirty="0" smtClean="0"/>
              <a:t> συμπεριφορά. Ας υποτεθεί ότι μία </a:t>
            </a:r>
            <a:r>
              <a:rPr lang="el-GR" sz="1800" dirty="0" err="1" smtClean="0"/>
              <a:t>ολιγοπωλιακή</a:t>
            </a:r>
            <a:r>
              <a:rPr lang="el-GR" sz="1800" dirty="0" smtClean="0"/>
              <a:t> επιχείρηση αντιμετωπίζει τη συνάρτηση ζήτησης Α, παράγει ποσότητα Π1 και τιμολογεί κάθε μονάδα στην Τ1. </a:t>
            </a:r>
            <a:endParaRPr lang="en-US" sz="1800" dirty="0" smtClean="0"/>
          </a:p>
          <a:p>
            <a:pPr algn="just"/>
            <a:endParaRPr lang="en-US" sz="1800" dirty="0" smtClean="0"/>
          </a:p>
          <a:p>
            <a:pPr algn="just"/>
            <a:r>
              <a:rPr lang="el-GR" sz="1800" dirty="0" smtClean="0"/>
              <a:t>Η συνάρτηση ζήτησης Α έχει διαμορφωθεί με την προϋπόθεση ότι οι άλλες επιχειρήσεις του κλάδου διατηρούν κάποιο αντίστοιχο επίπεδο στις τιμές τους. </a:t>
            </a:r>
            <a:endParaRPr lang="en-US" sz="1800" dirty="0" smtClean="0"/>
          </a:p>
          <a:p>
            <a:pPr algn="just"/>
            <a:endParaRPr lang="en-US" sz="1800" dirty="0" smtClean="0"/>
          </a:p>
          <a:p>
            <a:pPr algn="just"/>
            <a:r>
              <a:rPr lang="el-GR" sz="1800" dirty="0" smtClean="0"/>
              <a:t>Αν η επιχείρηση επιθυμεί την αύξηση των πωλήσεών της με μείωση τιμής στην Τ2, η ποσότητα που προκύπτει από τη συνάρτηση ζήτησης Α είναι η Π2. Αυτή η αύξηση όμως προϋποθέτει ότι οι άλλες επιχειρήσεις θα διατηρήσουν αμετάβλητες τις δικές τους τιμές. </a:t>
            </a:r>
            <a:endParaRPr lang="en-US" sz="1800" dirty="0" smtClean="0"/>
          </a:p>
        </p:txBody>
      </p:sp>
      <p:sp>
        <p:nvSpPr>
          <p:cNvPr id="3" name="2 - Τίτλος"/>
          <p:cNvSpPr>
            <a:spLocks noGrp="1"/>
          </p:cNvSpPr>
          <p:nvPr>
            <p:ph type="title"/>
          </p:nvPr>
        </p:nvSpPr>
        <p:spPr>
          <a:xfrm>
            <a:off x="500034" y="274638"/>
            <a:ext cx="8286808"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90</a:t>
            </a:fld>
            <a:endParaRPr lang="el-G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24744"/>
            <a:ext cx="8429684" cy="5044016"/>
          </a:xfrm>
        </p:spPr>
        <p:txBody>
          <a:bodyPr>
            <a:normAutofit/>
          </a:bodyPr>
          <a:lstStyle/>
          <a:p>
            <a:pPr algn="just"/>
            <a:endParaRPr lang="en-US" sz="2100" dirty="0" smtClean="0"/>
          </a:p>
          <a:p>
            <a:pPr algn="just"/>
            <a:endParaRPr lang="en-US" sz="1800" dirty="0" smtClean="0"/>
          </a:p>
          <a:p>
            <a:pPr algn="just"/>
            <a:r>
              <a:rPr lang="el-GR" sz="1800" dirty="0" smtClean="0"/>
              <a:t>Αν αντίθετα, οι άλλες επιχειρήσεις ακολουθήσουν τη μείωση της τιμής, η καμπύλη ζήτησης της επιχείρησης μας θα μετατεθεί στη Β, και η πωλούμενη ποσότητα που θα προκύψει θα είναι η Π3. </a:t>
            </a:r>
            <a:endParaRPr lang="en-US" sz="1800" dirty="0" smtClean="0"/>
          </a:p>
          <a:p>
            <a:pPr algn="just">
              <a:buNone/>
            </a:pPr>
            <a:endParaRPr lang="en-US" sz="1800" dirty="0" smtClean="0"/>
          </a:p>
          <a:p>
            <a:pPr algn="just"/>
            <a:r>
              <a:rPr lang="el-GR" sz="1800" dirty="0" smtClean="0"/>
              <a:t>Αυτή η διαδικασία ανάδρασης σημαίνει ότι η επιχείρησή μας, λαμβάνοντας υπόψη την αντίδραση άλλων επιχειρήσεων, θεωρεί ως αποτελεσματική συνάρτησης ζήτησης (</a:t>
            </a:r>
            <a:r>
              <a:rPr lang="el-GR" sz="1800" dirty="0" err="1" smtClean="0"/>
              <a:t>effective</a:t>
            </a:r>
            <a:r>
              <a:rPr lang="el-GR" sz="1800" dirty="0" smtClean="0"/>
              <a:t> </a:t>
            </a:r>
            <a:r>
              <a:rPr lang="el-GR" sz="1800" dirty="0" err="1" smtClean="0"/>
              <a:t>demand</a:t>
            </a:r>
            <a:r>
              <a:rPr lang="el-GR" sz="1800" dirty="0" smtClean="0"/>
              <a:t> </a:t>
            </a:r>
            <a:r>
              <a:rPr lang="el-GR" sz="1800" dirty="0" err="1" smtClean="0"/>
              <a:t>curve</a:t>
            </a:r>
            <a:r>
              <a:rPr lang="el-GR" sz="1800" dirty="0" smtClean="0"/>
              <a:t>) την Γ στην οποία ενσωματώνονται οι αντιδράσεις των ανταγωνιστών.</a:t>
            </a:r>
          </a:p>
        </p:txBody>
      </p:sp>
      <p:sp>
        <p:nvSpPr>
          <p:cNvPr id="3" name="2 - Τίτλος"/>
          <p:cNvSpPr>
            <a:spLocks noGrp="1"/>
          </p:cNvSpPr>
          <p:nvPr>
            <p:ph type="title"/>
          </p:nvPr>
        </p:nvSpPr>
        <p:spPr>
          <a:xfrm>
            <a:off x="285720" y="274638"/>
            <a:ext cx="8643998"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91</a:t>
            </a:fld>
            <a:endParaRPr lang="el-G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PhMNGM.png"/>
          <p:cNvPicPr>
            <a:picLocks noGrp="1" noChangeAspect="1"/>
          </p:cNvPicPr>
          <p:nvPr>
            <p:ph idx="1"/>
          </p:nvPr>
        </p:nvPicPr>
        <p:blipFill>
          <a:blip r:embed="rId2" cstate="print"/>
          <a:stretch>
            <a:fillRect/>
          </a:stretch>
        </p:blipFill>
        <p:spPr>
          <a:xfrm>
            <a:off x="1475656" y="1628800"/>
            <a:ext cx="6025302" cy="4229092"/>
          </a:xfrm>
        </p:spPr>
      </p:pic>
      <p:sp>
        <p:nvSpPr>
          <p:cNvPr id="3" name="2 - Τίτλος"/>
          <p:cNvSpPr>
            <a:spLocks noGrp="1"/>
          </p:cNvSpPr>
          <p:nvPr>
            <p:ph type="title"/>
          </p:nvPr>
        </p:nvSpPr>
        <p:spPr>
          <a:xfrm>
            <a:off x="357158" y="274638"/>
            <a:ext cx="8358246" cy="1143000"/>
          </a:xfrm>
        </p:spPr>
        <p:txBody>
          <a:bodyPr>
            <a:noAutofit/>
          </a:bodyPr>
          <a:lstStyle/>
          <a:p>
            <a:pPr algn="just"/>
            <a:r>
              <a:rPr lang="el-GR" sz="2800" dirty="0" smtClean="0"/>
              <a:t>Διάγραμμα 1.10 Επιχειρηματική ζήτηση στο ολιγοπώλιο</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92</a:t>
            </a:fld>
            <a:endParaRPr lang="el-G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42984"/>
            <a:ext cx="8429684" cy="5044016"/>
          </a:xfrm>
        </p:spPr>
        <p:txBody>
          <a:bodyPr>
            <a:normAutofit/>
          </a:bodyPr>
          <a:lstStyle/>
          <a:p>
            <a:pPr algn="just"/>
            <a:endParaRPr lang="en-US" sz="2100" dirty="0" smtClean="0"/>
          </a:p>
          <a:p>
            <a:pPr algn="just"/>
            <a:endParaRPr lang="en-US" sz="2100" dirty="0" smtClean="0"/>
          </a:p>
          <a:p>
            <a:pPr algn="just"/>
            <a:endParaRPr lang="en-US" sz="2100" dirty="0" smtClean="0"/>
          </a:p>
          <a:p>
            <a:pPr algn="just"/>
            <a:r>
              <a:rPr lang="el-GR" sz="1800" dirty="0" smtClean="0"/>
              <a:t>Οι οικονομολόγοι που έχουν ασχοληθεί με τη θεωρία του ολιγοπωλίου έχουν προτείνει διάφορα υποδείγματα </a:t>
            </a:r>
            <a:r>
              <a:rPr lang="el-GR" sz="1800" dirty="0" err="1" smtClean="0"/>
              <a:t>ολιγοπωλιακής</a:t>
            </a:r>
            <a:r>
              <a:rPr lang="el-GR" sz="1800" dirty="0" smtClean="0"/>
              <a:t> συμπεριφοράς, (υπόδειγμα </a:t>
            </a:r>
            <a:r>
              <a:rPr lang="el-GR" sz="1800" dirty="0" err="1" smtClean="0"/>
              <a:t>Κουρνό</a:t>
            </a:r>
            <a:r>
              <a:rPr lang="el-GR" sz="1800" dirty="0" smtClean="0"/>
              <a:t>, «ηγετική» συμπεριφορά μίας επιχείρησης, </a:t>
            </a:r>
            <a:r>
              <a:rPr lang="el-GR" sz="1800" dirty="0" err="1" smtClean="0"/>
              <a:t>παιγνιοθεωρητικές</a:t>
            </a:r>
            <a:r>
              <a:rPr lang="el-GR" sz="1800" dirty="0" smtClean="0"/>
              <a:t> λύσεις και άλλες), για τα οποία γίνεται παραπομπή στη μικροοικονομική θεωρία. </a:t>
            </a:r>
          </a:p>
        </p:txBody>
      </p:sp>
      <p:sp>
        <p:nvSpPr>
          <p:cNvPr id="3" name="2 - Τίτλος"/>
          <p:cNvSpPr>
            <a:spLocks noGrp="1"/>
          </p:cNvSpPr>
          <p:nvPr>
            <p:ph type="title"/>
          </p:nvPr>
        </p:nvSpPr>
        <p:spPr>
          <a:xfrm>
            <a:off x="285720" y="274638"/>
            <a:ext cx="8572560" cy="1143000"/>
          </a:xfrm>
        </p:spPr>
        <p:txBody>
          <a:bodyPr>
            <a:normAutofit/>
          </a:bodyPr>
          <a:lstStyle/>
          <a:p>
            <a:r>
              <a:rPr lang="el-GR" sz="2800" dirty="0" smtClean="0"/>
              <a:t>Βασικά στοιχεία μικροοικονομικής</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93</a:t>
            </a:fld>
            <a:endParaRPr lang="el-G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42984"/>
            <a:ext cx="8429684" cy="5044016"/>
          </a:xfrm>
        </p:spPr>
        <p:txBody>
          <a:bodyPr>
            <a:normAutofit fontScale="92500"/>
          </a:bodyPr>
          <a:lstStyle/>
          <a:p>
            <a:pPr algn="just"/>
            <a:r>
              <a:rPr lang="el-GR" sz="2100" dirty="0" smtClean="0"/>
              <a:t>Η οικονομική θεωρία εξετάζει πώς προσδιορίζεται η τιμή σε τέσσερα υποδείγματα αγοράς, τον τέλειο ανταγωνισμό, τον μονοπωλιακό ανταγωνισμό, το ολιγοπώλιο και το μονοπώλιο. </a:t>
            </a:r>
          </a:p>
          <a:p>
            <a:pPr algn="just">
              <a:buNone/>
            </a:pPr>
            <a:endParaRPr lang="el-GR" sz="2100" dirty="0" smtClean="0"/>
          </a:p>
          <a:p>
            <a:pPr algn="just"/>
            <a:r>
              <a:rPr lang="el-GR" sz="2100" dirty="0" smtClean="0"/>
              <a:t>Ωστόσο, τα υποδείγματα αυτά αν και χρήσιμα, προϋποθέτουν  ότι τόσο οι επιχειρήσεις όσο και οι καταναλωτές έχουν πλήρη πληροφόρηση για τις συνθήκες που επικρατούν στην αγορά και τις τιμές διαμορφώνονται από αυτή. </a:t>
            </a:r>
          </a:p>
          <a:p>
            <a:pPr algn="just">
              <a:buNone/>
            </a:pPr>
            <a:endParaRPr lang="el-GR" sz="2100" dirty="0" smtClean="0"/>
          </a:p>
          <a:p>
            <a:pPr algn="just"/>
            <a:r>
              <a:rPr lang="el-GR" sz="2100" dirty="0" smtClean="0"/>
              <a:t>Σε όλα αυτά τα υποδείγματα τα οποία προϋποθέτουν συνθήκες βεβαιότητας, η κάθε επιχείρηση γνωρίζει με ακρίβεια τα χαρακτηριστικά τόσο του κόστους όσο και της ζήτησης για το προϊόν της και έτσι μπορεί να προσδιορίσει την τιμή μέσα από την εκτίμηση των καμπυλών οριακού κόστους (ΟΡΚ) και οριακών εσόδων (ΟΡΕ), στο σημείο εκείνο όπου ΟΡΚ=ΟΡΕ, μεγιστοποιώντας έτσι τα κέρδη της.</a:t>
            </a:r>
          </a:p>
          <a:p>
            <a:pPr algn="just"/>
            <a:endParaRPr lang="el-GR" sz="2100" dirty="0" smtClean="0"/>
          </a:p>
          <a:p>
            <a:pPr algn="just"/>
            <a:endParaRPr lang="en-US" sz="2100" dirty="0" smtClean="0"/>
          </a:p>
        </p:txBody>
      </p:sp>
      <p:sp>
        <p:nvSpPr>
          <p:cNvPr id="3" name="2 - Τίτλος"/>
          <p:cNvSpPr>
            <a:spLocks noGrp="1"/>
          </p:cNvSpPr>
          <p:nvPr>
            <p:ph type="title"/>
          </p:nvPr>
        </p:nvSpPr>
        <p:spPr>
          <a:xfrm>
            <a:off x="285720" y="274638"/>
            <a:ext cx="8572560" cy="1143000"/>
          </a:xfrm>
        </p:spPr>
        <p:txBody>
          <a:bodyPr>
            <a:normAutofit/>
          </a:bodyPr>
          <a:lstStyle/>
          <a:p>
            <a:r>
              <a:rPr lang="el-GR" sz="2800" dirty="0" smtClean="0"/>
              <a:t>Ο προσδιορισμός της τιμής στην πράξη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94</a:t>
            </a:fld>
            <a:endParaRPr lang="el-G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42984"/>
            <a:ext cx="8429684" cy="5044016"/>
          </a:xfrm>
        </p:spPr>
        <p:txBody>
          <a:bodyPr>
            <a:normAutofit fontScale="92500" lnSpcReduction="10000"/>
          </a:bodyPr>
          <a:lstStyle/>
          <a:p>
            <a:pPr algn="just">
              <a:buNone/>
            </a:pPr>
            <a:endParaRPr lang="el-GR" sz="2100" dirty="0" smtClean="0"/>
          </a:p>
          <a:p>
            <a:pPr algn="just"/>
            <a:r>
              <a:rPr lang="el-GR" sz="2100" dirty="0" smtClean="0"/>
              <a:t>Στη πράξη ωστόσο όλες οι προϋποθέσεις που θεωρήθηκαν ως δεδομένες, έτσι ώστε να μπορεί να υλοποιηθεί η οριακή ανάλυση, γενικά, δεν ισχύουν για τις επιχειρήσεις. </a:t>
            </a:r>
          </a:p>
          <a:p>
            <a:pPr algn="just"/>
            <a:r>
              <a:rPr lang="el-GR" sz="2100" dirty="0" smtClean="0"/>
              <a:t>Η επιχείρηση θα πρέπει να καταγράφει και να παρακολουθεί συστηματικά τα δεδομένα της αγοράς, τόσο όσον αφορά το κόστος όσο και τη ζήτηση, προκειμένου να  προσεγγίσει τις καμπύλες οριακού κόστους και εσόδων και να προσδιορίσει την τιμή που ικανοποιεί καλύτερα τους στόχους της σε περιβάλλον αβεβαιότητας ή ατελούς πληροφόρησης.</a:t>
            </a:r>
          </a:p>
          <a:p>
            <a:pPr algn="just"/>
            <a:r>
              <a:rPr lang="el-GR" sz="2100" dirty="0" smtClean="0"/>
              <a:t>Οι επιχειρηματικές αποφάσεις δεν λαμβάνονται αυτόνομα αλλά συνήθως λαμβάνουν υπόψη τους μια σειρά από μεταβλητές που αλληλοεξαρτώνται, όπως για παράδειγμα την τρέχουσα τιμή του προϊόντος, τη τεχνολογία που θα χρησιμοποιηθεί και την οργανωτική διόρθωση που θα υιοθετηθεί για την υποστήριξη της παραγωγής και της διάθεσης του προϊόντος. </a:t>
            </a:r>
          </a:p>
          <a:p>
            <a:pPr algn="just"/>
            <a:endParaRPr lang="en-US" sz="2100" dirty="0" smtClean="0"/>
          </a:p>
        </p:txBody>
      </p:sp>
      <p:sp>
        <p:nvSpPr>
          <p:cNvPr id="3" name="2 - Τίτλος"/>
          <p:cNvSpPr>
            <a:spLocks noGrp="1"/>
          </p:cNvSpPr>
          <p:nvPr>
            <p:ph type="title"/>
          </p:nvPr>
        </p:nvSpPr>
        <p:spPr>
          <a:xfrm>
            <a:off x="285720" y="274638"/>
            <a:ext cx="8572560" cy="1143000"/>
          </a:xfrm>
        </p:spPr>
        <p:txBody>
          <a:bodyPr>
            <a:normAutofit/>
          </a:bodyPr>
          <a:lstStyle/>
          <a:p>
            <a:r>
              <a:rPr lang="el-GR" sz="2800" dirty="0" smtClean="0"/>
              <a:t>Ο προσδιορισμός της τιμής στην πράξη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95</a:t>
            </a:fld>
            <a:endParaRPr lang="el-G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42984"/>
            <a:ext cx="8429684" cy="5044016"/>
          </a:xfrm>
        </p:spPr>
        <p:txBody>
          <a:bodyPr>
            <a:normAutofit/>
          </a:bodyPr>
          <a:lstStyle/>
          <a:p>
            <a:pPr algn="just"/>
            <a:r>
              <a:rPr lang="el-GR" sz="2100" dirty="0" smtClean="0"/>
              <a:t>Η αλληλεξάρτηση των μεταβλητών που προσδιορίζουν τις επιχειρηματικές αποφάσεις δημιουργεί σύνθετα θέματα για την επιχείρηση. Ωστόσο, για τη διαμόρφωση της τιμολόγησης στο επίπεδο εκείνο όπου επιτυγχάνονται οι στόχοι της επιχείρησης απαιτείται η συστηματική εξεύρεση πληροφόρησης αναφορικά με τη ζήτηση και το κόστος, τις </a:t>
            </a:r>
            <a:r>
              <a:rPr lang="el-GR" sz="2100" dirty="0" err="1" smtClean="0"/>
              <a:t>ελαστικότητες</a:t>
            </a:r>
            <a:r>
              <a:rPr lang="el-GR" sz="2100" dirty="0" smtClean="0"/>
              <a:t> ζήτησης, τις πιθανές αντιδράσεις των ανταγωνιστών, τα μερίδια της αγοράς και άλλα, τα οποία συνήθως είναι μη διαθέσιμα ή ιδιαίτερα δαπανηρά για να αποκτηθούν.</a:t>
            </a:r>
          </a:p>
          <a:p>
            <a:pPr algn="just">
              <a:buNone/>
            </a:pPr>
            <a:endParaRPr lang="el-GR" sz="2100" dirty="0" smtClean="0"/>
          </a:p>
          <a:p>
            <a:pPr algn="just"/>
            <a:r>
              <a:rPr lang="el-GR" sz="2100" dirty="0" smtClean="0"/>
              <a:t> Η τιμολόγηση λοιπόν είναι ένα δύσκολο και σύνθετο έργο, το οποίο η οικονομική θεωρία προσπαθεί να διευκολύνει υπογραμμίζοντας τις αρχές βέλτιστης τιμολόγησης. </a:t>
            </a:r>
          </a:p>
          <a:p>
            <a:pPr algn="just"/>
            <a:endParaRPr lang="en-US" sz="2100" dirty="0" smtClean="0"/>
          </a:p>
        </p:txBody>
      </p:sp>
      <p:sp>
        <p:nvSpPr>
          <p:cNvPr id="3" name="2 - Τίτλος"/>
          <p:cNvSpPr>
            <a:spLocks noGrp="1"/>
          </p:cNvSpPr>
          <p:nvPr>
            <p:ph type="title"/>
          </p:nvPr>
        </p:nvSpPr>
        <p:spPr>
          <a:xfrm>
            <a:off x="285720" y="274638"/>
            <a:ext cx="8572560" cy="1143000"/>
          </a:xfrm>
        </p:spPr>
        <p:txBody>
          <a:bodyPr>
            <a:normAutofit/>
          </a:bodyPr>
          <a:lstStyle/>
          <a:p>
            <a:r>
              <a:rPr lang="el-GR" sz="2800" dirty="0" smtClean="0"/>
              <a:t>Ο προσδιορισμός της τιμής στην πράξη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96</a:t>
            </a:fld>
            <a:endParaRPr lang="el-G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42984"/>
            <a:ext cx="8429684" cy="5044016"/>
          </a:xfrm>
        </p:spPr>
        <p:txBody>
          <a:bodyPr>
            <a:normAutofit fontScale="92500"/>
          </a:bodyPr>
          <a:lstStyle/>
          <a:p>
            <a:pPr algn="just"/>
            <a:endParaRPr lang="el-GR" sz="2100" dirty="0" smtClean="0"/>
          </a:p>
          <a:p>
            <a:pPr algn="just"/>
            <a:r>
              <a:rPr lang="el-GR" sz="2100" dirty="0" smtClean="0"/>
              <a:t>Εντούτοις, η θεωρία δεν δίνει πάντοτε πρακτικές λύσεις σε προβλήματα τιμολόγησης. Οι υπεύθυνοι διαμόρφωσης τιμολογιακής πολιτικής των επιχειρήσεων έχουν το δύσκολο έργο να συλλέξουν δεδομένα για την αγορά και να τα ερμηνεύσουν, προκειμένου να προχωρήσουν στη σχεδίαση κατάλληλων μεθόδων και μηχανισμών τιμολόγησης. </a:t>
            </a:r>
          </a:p>
          <a:p>
            <a:pPr algn="just">
              <a:buNone/>
            </a:pPr>
            <a:endParaRPr lang="el-GR" sz="2100" dirty="0" smtClean="0"/>
          </a:p>
          <a:p>
            <a:pPr algn="just"/>
            <a:r>
              <a:rPr lang="el-GR" sz="2100" dirty="0" smtClean="0"/>
              <a:t>Η συλλογή των κατάλληλων δεδομένων από την αγορά είναι μία ιδιαίτερα επίπονη διαδικασία, τόσο από άποψη χρόνου όσου και κόστους, κάτι που εξηγεί γιατί πολλές φορές οι μέθοδοι τιμολόγησης που υιοθετούνται από τις επιχειρήσεις δεν συνάδουν με τη βελτιστοποίηση των υποδειγμάτων τιμολόγησης που υποδεικνύονται από τη θεωρία. Αυτό δεν σημαίνει, όμως, απαραίτητα ότι η τιμολόγηση δεν κατευθύνεται από την οικονομική θεωρία.</a:t>
            </a:r>
          </a:p>
          <a:p>
            <a:pPr algn="just">
              <a:buNone/>
            </a:pPr>
            <a:endParaRPr lang="en-US" sz="2100" dirty="0" smtClean="0"/>
          </a:p>
        </p:txBody>
      </p:sp>
      <p:sp>
        <p:nvSpPr>
          <p:cNvPr id="3" name="2 - Τίτλος"/>
          <p:cNvSpPr>
            <a:spLocks noGrp="1"/>
          </p:cNvSpPr>
          <p:nvPr>
            <p:ph type="title"/>
          </p:nvPr>
        </p:nvSpPr>
        <p:spPr>
          <a:xfrm>
            <a:off x="285720" y="274638"/>
            <a:ext cx="8572560" cy="1143000"/>
          </a:xfrm>
        </p:spPr>
        <p:txBody>
          <a:bodyPr>
            <a:normAutofit/>
          </a:bodyPr>
          <a:lstStyle/>
          <a:p>
            <a:r>
              <a:rPr lang="el-GR" sz="2800" dirty="0" smtClean="0"/>
              <a:t>Ο προσδιορισμός της τιμής στην πράξη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97</a:t>
            </a:fld>
            <a:endParaRPr lang="el-G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42984"/>
            <a:ext cx="8429684" cy="5044016"/>
          </a:xfrm>
        </p:spPr>
        <p:txBody>
          <a:bodyPr>
            <a:normAutofit/>
          </a:bodyPr>
          <a:lstStyle/>
          <a:p>
            <a:pPr algn="just">
              <a:buNone/>
            </a:pPr>
            <a:endParaRPr lang="el-GR" sz="2100" dirty="0" smtClean="0"/>
          </a:p>
          <a:p>
            <a:pPr algn="just"/>
            <a:r>
              <a:rPr lang="el-GR" sz="2100" dirty="0" smtClean="0"/>
              <a:t>Στην πράξη λοιπόν, κατά την τιμολόγηση, επιτελείται αυτό που αποκαλείται ως πολιτική προσαύξησης του κόστους.</a:t>
            </a:r>
          </a:p>
          <a:p>
            <a:pPr algn="just"/>
            <a:endParaRPr lang="el-GR" sz="2100" dirty="0" smtClean="0"/>
          </a:p>
          <a:p>
            <a:pPr algn="just"/>
            <a:r>
              <a:rPr lang="el-GR" sz="2100" dirty="0" smtClean="0"/>
              <a:t>Η πολιτική προσαύξησης τους κόστους προβλέπει ότι στο μέσο κόστος (ΜΚ) (κόστος ανά μονάδα προϊόντος) προστίθεται ένα περιθώριο, που υπολογίζεται ως ένα ποσοστό προσαύξησης (α), το οποίο σκοπό έχει να καλύψει τα γενικά έξοδα και κάποιο κέρδος. </a:t>
            </a:r>
          </a:p>
          <a:p>
            <a:pPr algn="just">
              <a:buNone/>
            </a:pPr>
            <a:endParaRPr lang="el-GR" sz="2100" dirty="0" smtClean="0"/>
          </a:p>
          <a:p>
            <a:pPr algn="just"/>
            <a:r>
              <a:rPr lang="el-GR" sz="2100" dirty="0" smtClean="0"/>
              <a:t>Συνεπώς, η βασική μεταβλητή προσδιορισμού του ποσοστού αύξησης (α) είναι το μέσο κόστος.</a:t>
            </a:r>
          </a:p>
          <a:p>
            <a:pPr algn="just"/>
            <a:endParaRPr lang="en-US" sz="2100" dirty="0" smtClean="0"/>
          </a:p>
        </p:txBody>
      </p:sp>
      <p:sp>
        <p:nvSpPr>
          <p:cNvPr id="3" name="2 - Τίτλος"/>
          <p:cNvSpPr>
            <a:spLocks noGrp="1"/>
          </p:cNvSpPr>
          <p:nvPr>
            <p:ph type="title"/>
          </p:nvPr>
        </p:nvSpPr>
        <p:spPr>
          <a:xfrm>
            <a:off x="285720" y="274638"/>
            <a:ext cx="8572560" cy="1143000"/>
          </a:xfrm>
        </p:spPr>
        <p:txBody>
          <a:bodyPr>
            <a:normAutofit/>
          </a:bodyPr>
          <a:lstStyle/>
          <a:p>
            <a:r>
              <a:rPr lang="el-GR" sz="2800" dirty="0" smtClean="0"/>
              <a:t>Ο προσδιορισμός της τιμής στην πράξη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98</a:t>
            </a:fld>
            <a:endParaRPr lang="el-G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57158" y="1142984"/>
            <a:ext cx="8429684" cy="5044016"/>
          </a:xfrm>
        </p:spPr>
        <p:txBody>
          <a:bodyPr>
            <a:normAutofit lnSpcReduction="10000"/>
          </a:bodyPr>
          <a:lstStyle/>
          <a:p>
            <a:pPr algn="just">
              <a:buNone/>
            </a:pPr>
            <a:r>
              <a:rPr lang="el-GR" sz="2100" dirty="0" smtClean="0"/>
              <a:t>					</a:t>
            </a:r>
          </a:p>
          <a:p>
            <a:pPr algn="just">
              <a:buNone/>
            </a:pPr>
            <a:r>
              <a:rPr lang="el-GR" sz="2100" dirty="0" smtClean="0"/>
              <a:t>					Τ=ΜΚ + </a:t>
            </a:r>
            <a:r>
              <a:rPr lang="el-GR" sz="2100" dirty="0" err="1" smtClean="0"/>
              <a:t>αΜΚ</a:t>
            </a:r>
            <a:endParaRPr lang="el-GR" sz="2100" dirty="0" smtClean="0"/>
          </a:p>
          <a:p>
            <a:pPr algn="just"/>
            <a:r>
              <a:rPr lang="el-GR" sz="2100" dirty="0" smtClean="0"/>
              <a:t>Η μέθοδος αυτή τιμολόγησης συναντάται πολύ συχνά στην πράξη. Προκειμένου να υπολογίσει το μέσο κόστος της, η επιχείρηση πρέπει να υπολογίσει τόσο το μέσο μεταβλητό κόστος όσο και το μέσο σταθερό κόστος.</a:t>
            </a:r>
          </a:p>
          <a:p>
            <a:pPr algn="just"/>
            <a:r>
              <a:rPr lang="el-GR" sz="2100" dirty="0" smtClean="0"/>
              <a:t> Επειδή όμως, όπως γνωρίζουμε, το κόστος είναι συνάρτηση της παραγόμενης ποσότητας, η επιχείρηση πρέπει να προσδιορίσει την ποσότητα του προϊόντος που θα παραχθεί. </a:t>
            </a:r>
          </a:p>
          <a:p>
            <a:pPr algn="just"/>
            <a:r>
              <a:rPr lang="el-GR" sz="2100" dirty="0" smtClean="0"/>
              <a:t>Στην πράξη, ο προσδιορισμός του επιπέδου παραγωγής καθορίζεται σύμφωνα με την αναμενόμενη παραγωγική ικανότητα της επιχείρησης, με μικρές αποκλείσεις λόγω μεταβολών στο επίπεδο της ζήτησης. Στο διάγραμμα, παρουσιάζεται η μέθοδος του ποσοστού προσαύξησης.</a:t>
            </a:r>
          </a:p>
        </p:txBody>
      </p:sp>
      <p:sp>
        <p:nvSpPr>
          <p:cNvPr id="3" name="2 - Τίτλος"/>
          <p:cNvSpPr>
            <a:spLocks noGrp="1"/>
          </p:cNvSpPr>
          <p:nvPr>
            <p:ph type="title"/>
          </p:nvPr>
        </p:nvSpPr>
        <p:spPr>
          <a:xfrm>
            <a:off x="285720" y="274638"/>
            <a:ext cx="8572560" cy="1143000"/>
          </a:xfrm>
        </p:spPr>
        <p:txBody>
          <a:bodyPr>
            <a:normAutofit/>
          </a:bodyPr>
          <a:lstStyle/>
          <a:p>
            <a:r>
              <a:rPr lang="el-GR" sz="2800" dirty="0" smtClean="0"/>
              <a:t>Ο προσδιορισμός της τιμής στην πράξη</a:t>
            </a:r>
            <a:endParaRPr lang="el-GR" sz="2800" dirty="0"/>
          </a:p>
        </p:txBody>
      </p:sp>
      <p:sp>
        <p:nvSpPr>
          <p:cNvPr id="6" name="5 - Θέση αριθμού διαφάνειας"/>
          <p:cNvSpPr>
            <a:spLocks noGrp="1"/>
          </p:cNvSpPr>
          <p:nvPr>
            <p:ph type="sldNum" sz="quarter" idx="12"/>
          </p:nvPr>
        </p:nvSpPr>
        <p:spPr/>
        <p:txBody>
          <a:bodyPr/>
          <a:lstStyle/>
          <a:p>
            <a:fld id="{6D693EC5-28F6-4DBD-8BAD-23B3C94292A2}" type="slidenum">
              <a:rPr lang="el-GR" smtClean="0"/>
              <a:pPr/>
              <a:t>99</a:t>
            </a:fld>
            <a:endParaRPr lang="el-G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1480</TotalTime>
  <Words>17569</Words>
  <Application>Microsoft Office PowerPoint</Application>
  <PresentationFormat>Προβολή στην οθόνη (4:3)</PresentationFormat>
  <Paragraphs>1984</Paragraphs>
  <Slides>275</Slides>
  <Notes>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275</vt:i4>
      </vt:variant>
    </vt:vector>
  </HeadingPairs>
  <TitlesOfParts>
    <vt:vector size="277" baseType="lpstr">
      <vt:lpstr>Συγκέντρωση</vt:lpstr>
      <vt:lpstr>Document</vt:lpstr>
      <vt:lpstr>Διαφάνεια 1</vt:lpstr>
      <vt:lpstr>Οικονομική και Διοίκηση των Επιχειρήσεων</vt:lpstr>
      <vt:lpstr>Οικονομική και Διοίκηση των Επιχειρήσεων</vt:lpstr>
      <vt:lpstr>Οικονομική και Διοίκηση των Επιχειρήσεων</vt:lpstr>
      <vt:lpstr>Οικονομική και Διοίκηση των Επιχειρήσεων</vt:lpstr>
      <vt:lpstr>Οικονομική και Διοίκηση των Επιχειρήσεων</vt:lpstr>
      <vt:lpstr>Α. Εισαγωγή στην οικονομική επιστήμη  (Η αρχαιότερη των τεχνών, η νεότερη των επιστημών) </vt:lpstr>
      <vt:lpstr>Εισαγωγή</vt:lpstr>
      <vt:lpstr>Εισαγωγή</vt:lpstr>
      <vt:lpstr>Η οικονομική επιστήμη, πόροι και αγαθά</vt:lpstr>
      <vt:lpstr>Η οικονομική επιστήμη, πόροι και αγαθά</vt:lpstr>
      <vt:lpstr>Η οικονομική επιστήμη, πόροι και αγαθά</vt:lpstr>
      <vt:lpstr>Η οικονομική επιστήμη, πόροι και αγαθά</vt:lpstr>
      <vt:lpstr>Η οικονομική επιστήμη, πόροι και αγαθά</vt:lpstr>
      <vt:lpstr>Διαγ. 1.1 Η καμπύλη παραγωγικών δυνατοτήτων</vt:lpstr>
      <vt:lpstr>Η οικονομική επιστήμη, πόροι και αγαθά</vt:lpstr>
      <vt:lpstr>Διαγ. 1.2 Ισορροπία ζήτησης και προσφοράς</vt:lpstr>
      <vt:lpstr>Η οικονομική επιστήμη, πόροι και αγαθά</vt:lpstr>
      <vt:lpstr>Η οικονομική επιστήμη, πόροι και αγαθά</vt:lpstr>
      <vt:lpstr>Η οικονομική επιστήμη, πόροι και αγαθά</vt:lpstr>
      <vt:lpstr>Η οικονομική επιστήμη, πόροι και αγαθά</vt:lpstr>
      <vt:lpstr>Η οικονομική επιστήμη, πόροι και αγαθά</vt:lpstr>
      <vt:lpstr>Η οικονομική επιστήμη, πόροι και αγαθά</vt:lpstr>
      <vt:lpstr>Οικονομική ανάλυση </vt:lpstr>
      <vt:lpstr>Οικονομική ανάλυση </vt:lpstr>
      <vt:lpstr>Βασικά μακροοικονομικά μεγέθη</vt:lpstr>
      <vt:lpstr>Βασικά μακροοικονομικά μεγέθη</vt:lpstr>
      <vt:lpstr>Βασικά μακροοικονομικά μεγέθη</vt:lpstr>
      <vt:lpstr>Βασικά μακροοικονομικά μεγέθη</vt:lpstr>
      <vt:lpstr>Βασικά μακροοικονομικά μεγέθη</vt:lpstr>
      <vt:lpstr>Βασικά μακροοικονομικά μεγέθη</vt:lpstr>
      <vt:lpstr>Βασικά μακροοικονομικά μεγέθη</vt:lpstr>
      <vt:lpstr>Βασικά μακροοικονομικά μεγέθη</vt:lpstr>
      <vt:lpstr>Βασικά μακροοικονομικά μεγέθη</vt:lpstr>
      <vt:lpstr>Βασικά μακροοικονομικά μεγέθη</vt:lpstr>
      <vt:lpstr>Βασικά μακροοικονομικά μεγέθη</vt:lpstr>
      <vt:lpstr>Βασικά μακροοικονομικά μεγέθη</vt:lpstr>
      <vt:lpstr>Βασικά μακροοικονομικά μεγέθη</vt:lpstr>
      <vt:lpstr>Βασικά μακροοικονομικά μεγέθη</vt:lpstr>
      <vt:lpstr>Βασικά μακροοικονομικά μεγέθη</vt:lpstr>
      <vt:lpstr>Βασικά μακροοικονομικά μεγέθη</vt:lpstr>
      <vt:lpstr>Βασικά μακροοικονομικά μεγέθη</vt:lpstr>
      <vt:lpstr>Βασικά μακροοικονομικά μεγέθη</vt:lpstr>
      <vt:lpstr>Βασικά μακροοικονομικά μεγέθη</vt:lpstr>
      <vt:lpstr>Βασικά μακροοικονομικά μεγέθη</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Διαγ. 1.5 Ισορροπία του καταναλωτή</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Πιν. 1.2 Μεγέθη κόστους (ευρώ)</vt:lpstr>
      <vt:lpstr>Διαγ. 1.7 Μεγέθη κόστους ανά μονάδα προϊόντος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Διάγραμμα 1.8 Επιχειρηματική ζήτηση στον τέλειο ανταγωνισμό</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Διάγραμμα 1.9 Επιχειρηματική ζήτηση στον μονοπωλιακό ανταγωνισμό</vt:lpstr>
      <vt:lpstr>Βασικά στοιχεία μικροοικονομικής</vt:lpstr>
      <vt:lpstr>Βασικά στοιχεία μικροοικονομικής</vt:lpstr>
      <vt:lpstr>Βασικά στοιχεία μικροοικονομικής</vt:lpstr>
      <vt:lpstr>Βασικά στοιχεία μικροοικονομικής</vt:lpstr>
      <vt:lpstr>Διάγραμμα 1.10 Επιχειρηματική ζήτηση στο ολιγοπώλιο</vt:lpstr>
      <vt:lpstr>Βασικά στοιχεία μικροοικονομικής</vt:lpstr>
      <vt:lpstr>Ο προσδιορισμός της τιμής στην πράξη</vt:lpstr>
      <vt:lpstr>Ο προσδιορισμός της τιμής στην πράξη</vt:lpstr>
      <vt:lpstr>Ο προσδιορισμός της τιμής στην πράξη</vt:lpstr>
      <vt:lpstr>Ο προσδιορισμός της τιμής στην πράξη</vt:lpstr>
      <vt:lpstr>Ο προσδιορισμός της τιμής στην πράξη</vt:lpstr>
      <vt:lpstr>Ο προσδιορισμός της τιμής στην πράξη</vt:lpstr>
      <vt:lpstr>Ο προσδιορισμός της τιμής στην πράξη</vt:lpstr>
      <vt:lpstr>Ο προσδιορισμός της τιμής στην πράξη</vt:lpstr>
      <vt:lpstr>Ο προσδιορισμός της τιμής στην πράξη</vt:lpstr>
      <vt:lpstr>Ο προσδιορισμός της τιμής στην πράξη</vt:lpstr>
      <vt:lpstr>Ο προσδιορισμός της τιμής στην πράξη</vt:lpstr>
      <vt:lpstr>Ο προσδιορισμός της τιμής στην πράξη</vt:lpstr>
      <vt:lpstr>Ο προσδιορισμός της τιμής στην πράξη</vt:lpstr>
      <vt:lpstr>Ο προσδιορισμός της τιμής στην πράξη</vt:lpstr>
      <vt:lpstr>Ανάλυση Περίπτωσης. Πώς προσδιορίζεται η τι μή ενός ασφαλιστικού προϊόντος; </vt:lpstr>
      <vt:lpstr>Σύνοψη</vt:lpstr>
      <vt:lpstr>Σύνοψη</vt:lpstr>
      <vt:lpstr>Σύνοψη</vt:lpstr>
      <vt:lpstr>Ερωτήσεις </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 – Περιπτώσεις</vt:lpstr>
      <vt:lpstr>Ασκήσεις</vt:lpstr>
      <vt:lpstr>Ασκήσεις</vt:lpstr>
      <vt:lpstr>Ασκήσεις</vt:lpstr>
      <vt:lpstr>Ασκήσεις</vt:lpstr>
      <vt:lpstr>Ασκήσεις</vt:lpstr>
      <vt:lpstr>Ασκήσεις</vt:lpstr>
      <vt:lpstr>Ασκήσεις</vt:lpstr>
      <vt:lpstr>Ασκήσεις</vt:lpstr>
      <vt:lpstr>Ασκήσεις</vt:lpstr>
      <vt:lpstr>Ασκήσεις</vt:lpstr>
      <vt:lpstr>Ασκήσεις</vt:lpstr>
      <vt:lpstr>Ασκήσεις</vt:lpstr>
      <vt:lpstr>Ασκήσεις</vt:lpstr>
      <vt:lpstr>Ασκήσεις</vt:lpstr>
      <vt:lpstr>Ασκήσεις</vt:lpstr>
      <vt:lpstr>Ασκήσεις</vt:lpstr>
      <vt:lpstr>Ασκήσεις</vt:lpstr>
      <vt:lpstr>Β. Οικονομική των Επιχειρήσεων-Χρηματοοικονομική  </vt:lpstr>
      <vt:lpstr>Εισαγωγή</vt:lpstr>
      <vt:lpstr>Οικονομική των Επιχειρήσεων</vt:lpstr>
      <vt:lpstr>Οικονομική των Επιχειρήσεων</vt:lpstr>
      <vt:lpstr>Οικονομική των Επιχειρήσεων</vt:lpstr>
      <vt:lpstr>Οικονομική των Επιχειρήσεων</vt:lpstr>
      <vt:lpstr>Οικονομική των Επιχειρήσεων</vt:lpstr>
      <vt:lpstr>Βεβαιότητα έναντι Αβεβαιότητας</vt:lpstr>
      <vt:lpstr>Βεβαιότητα έναντι Αβεβαιότητας</vt:lpstr>
      <vt:lpstr>Ανάλυση της Παρούσας Αξίας</vt:lpstr>
      <vt:lpstr>Ανάλυση της Παρούσας Αξίας</vt:lpstr>
      <vt:lpstr>Ανάλυση της Παρούσας Αξίας</vt:lpstr>
      <vt:lpstr>Ανάλυση της Παρούσας Αξίας</vt:lpstr>
      <vt:lpstr>Ανάλυση της Παρούσας Αξίας</vt:lpstr>
      <vt:lpstr> 6. Ανάλυση Περίπτωσης </vt:lpstr>
      <vt:lpstr>6. Ανάλυση Περίπτωσης</vt:lpstr>
      <vt:lpstr>6. Ανάλυση Περίπτωσης</vt:lpstr>
      <vt:lpstr>6. Ανάλυση Περίπτωσης</vt:lpstr>
      <vt:lpstr>6. Ανάλυση Περίπτωσης</vt:lpstr>
      <vt:lpstr>6. Ανάλυση Περίπτωσης</vt:lpstr>
      <vt:lpstr>6. Ανάλυση Περίπτωσης</vt:lpstr>
      <vt:lpstr>Ορισμός της Επιχείρησης</vt:lpstr>
      <vt:lpstr>Ορισμός της Επιχείρησης</vt:lpstr>
      <vt:lpstr>Ορισμός της Επιχείρησης</vt:lpstr>
      <vt:lpstr>Ορισμός της Επιχείρησης</vt:lpstr>
      <vt:lpstr>Ορισμός της Επιχείρησης</vt:lpstr>
      <vt:lpstr>Ορισμός της Επιχείρησης</vt:lpstr>
      <vt:lpstr>Ορισμός της Επιχείρησης</vt:lpstr>
      <vt:lpstr>Ορισμός της Επιχείρησης</vt:lpstr>
      <vt:lpstr>Ορισμός της Επιχείρησης</vt:lpstr>
      <vt:lpstr>Ορισμός της Επιχείρησης</vt:lpstr>
      <vt:lpstr>Ορισμός της Επιχείρησης</vt:lpstr>
      <vt:lpstr>Ορισμός της Επιχείρησης</vt:lpstr>
      <vt:lpstr>Ορισμός της Επιχείρησης</vt:lpstr>
      <vt:lpstr>Ορισμός της Επιχείρησης</vt:lpstr>
      <vt:lpstr>Ορισμός της Επιχείρησης</vt:lpstr>
      <vt:lpstr>Στόχοι της Επιχείρησης</vt:lpstr>
      <vt:lpstr>Στόχοι της Επιχείρησης</vt:lpstr>
      <vt:lpstr>Στόχοι της Επιχείρησης</vt:lpstr>
      <vt:lpstr>Επιχειρηματικές Αποφάσεις και το Σύστημα Πληροφόρησης και Ελέγχου της Επιχείρησης</vt:lpstr>
      <vt:lpstr>Επιχειρηματικές Αποφάσεις και το Σύστημα Πληροφόρησης και Ελέγχου της Επιχείρησης</vt:lpstr>
      <vt:lpstr>Επιχειρηματικές Αποφάσεις και το Σύστημα Πληροφόρησης και Ελέγχου της Επιχείρησης</vt:lpstr>
      <vt:lpstr>Επιχειρηματικές Αποφάσεις και το Σύστημα Πληροφόρησης και Ελέγχου της Επιχείρησης</vt:lpstr>
      <vt:lpstr>Επιχειρηματικές Αποφάσεις και το Σύστημα Πληροφόρησης και Ελέγχου της Επιχείρησης</vt:lpstr>
      <vt:lpstr>Επιχειρηματικές Αποφάσεις και το Σύστημα Πληροφόρησης και Ελέγχου της Επιχείρησης</vt:lpstr>
      <vt:lpstr>Επιχειρηματικές Αποφάσεις και το Σύστημα Πληροφόρησης και Ελέγχου της Επιχείρησης</vt:lpstr>
      <vt:lpstr>Επιχειρηματικές Αποφάσεις και το Σύστημα Πληροφόρησης και Ελέγχου της Επιχείρησης</vt:lpstr>
      <vt:lpstr>Επιχειρηματικές Αποφάσεις και το Σύστημα Πληροφόρησης και Ελέγχου της Επιχείρησης</vt:lpstr>
      <vt:lpstr>Επιχειρηματικές Αποφάσεις και το Σύστημα Πληροφόρησης και Ελέγχου της Επιχείρησης</vt:lpstr>
      <vt:lpstr>Επιχειρηματικές Αποφάσεις και το Σύστημα Πληροφόρησης και Ελέγχου της Επιχείρησης</vt:lpstr>
      <vt:lpstr>Πίνακας 1.1- Ετήσιος λογαριασμός αποτελεσμάτων χρήσης εταιρείας (σε ευρώ)</vt:lpstr>
      <vt:lpstr>Επιχειρηματικές Αποφάσεις και το Σύστημα Πληροφόρησης και Ελέγχου της Επιχείρησης</vt:lpstr>
      <vt:lpstr>Επιχειρηματικές Αποφάσεις και το Σύστημα Πληροφόρησης και Ελέγχου της Επιχείρησης</vt:lpstr>
      <vt:lpstr>Επιχειρηματικές Αποφάσεις και το Σύστημα Πληροφόρησης και Ελέγχου της Επιχείρησης</vt:lpstr>
      <vt:lpstr>Πίνακας 1.2 - Λογαριασμός ισολογισμού εταιρείας (σε ευρώ)</vt:lpstr>
      <vt:lpstr>Επιχειρηματικές Αποφάσεις και το Σύστημα Πληροφόρησης και Ελέγχου της Επιχείρησης</vt:lpstr>
      <vt:lpstr>Επιχειρηματικές Αποφάσεις και το Σύστημα Πληροφόρησης και Ελέγχου της Επιχείρησης</vt:lpstr>
      <vt:lpstr>Επιχειρηματικές Αποφάσεις και το Σύστημα Πληροφόρησης και Ελέγχου της Επιχείρησης</vt:lpstr>
      <vt:lpstr>Επιχειρηματικές Αποφάσεις και το Σύστημα Πληροφόρησης και Ελέγχου της Επιχείρησης</vt:lpstr>
      <vt:lpstr>Συνοπτικές Οικονομικές Καταστάσεις ΤΙΤΑΝ Α.Ε.</vt:lpstr>
      <vt:lpstr>Συνοπτικές Οικονομικές Καταστάσεις ΤΙΤΑΝ Α.Ε.</vt:lpstr>
      <vt:lpstr>Συνοπτικές Οικονομικές Καταστάσεις ΤΙΤΑΝ Α.Ε.</vt:lpstr>
      <vt:lpstr>Συνοπτικές Οικονομικές Καταστάσεις ΤΙΤΑΝ Α.Ε.</vt:lpstr>
      <vt:lpstr>Λογιστικές και οικονομικές αξίες</vt:lpstr>
      <vt:lpstr>Λογιστικές και οικονομικές αξίες</vt:lpstr>
      <vt:lpstr>Λογιστικές και οικονομικές αξίες</vt:lpstr>
      <vt:lpstr>Λογιστικές και οικονομικές αξίες</vt:lpstr>
      <vt:lpstr>Λογιστικές και οικονομικές αξίες</vt:lpstr>
      <vt:lpstr>Λογιστικές και οικονομικές αξίες</vt:lpstr>
      <vt:lpstr>Λογιστικές και οικονομικές αξίες</vt:lpstr>
      <vt:lpstr>Λογιστικές και οικονομικές αξίες</vt:lpstr>
      <vt:lpstr>Λογιστικές και οικονομικές αξίες</vt:lpstr>
      <vt:lpstr>Το Περιβάλλον της Επιχείρησης </vt:lpstr>
      <vt:lpstr>Το Περιβάλλον της Επιχείρησης </vt:lpstr>
      <vt:lpstr>Το Περιβάλλον της Επιχείρησης </vt:lpstr>
      <vt:lpstr>Το Περιβάλλον της Επιχείρησης </vt:lpstr>
      <vt:lpstr>Το Περιβάλλον της Επιχείρησης </vt:lpstr>
      <vt:lpstr>Το Περιβάλλον της Επιχείρησης </vt:lpstr>
      <vt:lpstr>Μεγέθυνση των Επιχειρήσεων </vt:lpstr>
      <vt:lpstr>Συνεργασίες μεταξύ Επιχειρήσεων</vt:lpstr>
      <vt:lpstr>Συνεργασίες μεταξύ Επιχειρήσεων</vt:lpstr>
      <vt:lpstr>2. Προγραμματισμός κερδών 2.1 Ανάλυση Νεκρού Σημείου και Λειτουργική Μόχλευση </vt:lpstr>
      <vt:lpstr>Ανάλυση Νεκρού Σημείου και Λειτουργική Μόχλευση </vt:lpstr>
      <vt:lpstr>Ανάλυση Νεκρού Σημείου και Λειτουργική Μόχλευση </vt:lpstr>
      <vt:lpstr>Ανάλυση Νεκρού Σημείου και Λειτουργική Μόχλευση </vt:lpstr>
      <vt:lpstr>Ανάλυση Νεκρού Σημείου και Λειτουργική Μόχλευση </vt:lpstr>
      <vt:lpstr>Ανάλυση Νεκρού Σημείου και Λειτουργική Μόχλευση </vt:lpstr>
      <vt:lpstr>Ανάλυση Νεκρού Σημείου και Λειτουργική Μόχλευση </vt:lpstr>
      <vt:lpstr>Ανάλυση Νεκρού Σημείου και Λειτουργική Μόχλευση </vt:lpstr>
      <vt:lpstr>Ανάλυση Νεκρού Σημείου και Λειτουργική Μόχλευση </vt:lpstr>
      <vt:lpstr>Ανάλυση Νεκρού Σημείου και Λειτουργική Μόχλευση </vt:lpstr>
      <vt:lpstr>Ανάλυση Νεκρού Σημείου και Λειτουργική Μόχλευση </vt:lpstr>
      <vt:lpstr>Ανάλυση Νεκρού Σημείου και Λειτουργική Μόχλευση </vt:lpstr>
      <vt:lpstr>Ανάλυση Νεκρού Σημείου και Λειτουργική Μόχλευση </vt:lpstr>
      <vt:lpstr>Ανάλυση Νεκρού Σημείου και Λειτουργική Μόχλευση </vt:lpstr>
      <vt:lpstr>Ανάλυση Νεκρού Σημείου και Λειτουργική Μόχλευση </vt:lpstr>
      <vt:lpstr>Σύνοψη</vt:lpstr>
      <vt:lpstr>Σύνοψη</vt:lpstr>
      <vt:lpstr>Σύνοψη</vt:lpstr>
      <vt:lpstr>Σύνοψη</vt:lpstr>
      <vt:lpstr> Ερωτήσεις </vt:lpstr>
      <vt:lpstr>Ερωτήσεις</vt:lpstr>
      <vt:lpstr>Ερωτήσεις</vt:lpstr>
      <vt:lpstr> Ασκήσεις </vt:lpstr>
      <vt:lpstr>Ασκήσεις</vt:lpstr>
      <vt:lpstr>Ασκήσεις</vt:lpstr>
      <vt:lpstr>Ασκήσεις</vt:lpstr>
      <vt:lpstr>Ασκήσεις</vt:lpstr>
      <vt:lpstr>Ασκήσεις</vt:lpstr>
      <vt:lpstr>Ασκήσεις</vt:lpstr>
      <vt:lpstr>Ασκήσεις</vt:lpstr>
      <vt:lpstr>Ασκήσεις</vt:lpstr>
      <vt:lpstr>Ασκήσεις</vt:lpstr>
      <vt:lpstr>Ασκήσεις</vt:lpstr>
      <vt:lpstr> Ασκήσεις </vt:lpstr>
      <vt:lpstr>Ασκήσεις</vt:lpstr>
      <vt:lpstr>Ασκήσεις</vt:lpstr>
      <vt:lpstr>Ασκήσεις</vt:lpstr>
      <vt:lpstr> ΒΙΒΛΙΟΓΡΑΦΙΑ </vt:lpstr>
      <vt:lpstr> ΒΙΒΛΙΟΓΡΑΦΙΑ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Olga Vafia</dc:creator>
  <cp:lastModifiedBy>Dimitra</cp:lastModifiedBy>
  <cp:revision>249</cp:revision>
  <dcterms:created xsi:type="dcterms:W3CDTF">2017-10-31T07:32:32Z</dcterms:created>
  <dcterms:modified xsi:type="dcterms:W3CDTF">2018-01-09T08:11:12Z</dcterms:modified>
</cp:coreProperties>
</file>