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21" r:id="rId3"/>
    <p:sldId id="382" r:id="rId4"/>
    <p:sldId id="383" r:id="rId5"/>
    <p:sldId id="384" r:id="rId6"/>
    <p:sldId id="330" r:id="rId7"/>
    <p:sldId id="385" r:id="rId8"/>
    <p:sldId id="386" r:id="rId9"/>
    <p:sldId id="332" r:id="rId10"/>
    <p:sldId id="387" r:id="rId11"/>
    <p:sldId id="369" r:id="rId12"/>
    <p:sldId id="333" r:id="rId13"/>
    <p:sldId id="334" r:id="rId14"/>
    <p:sldId id="393" r:id="rId15"/>
    <p:sldId id="395" r:id="rId16"/>
    <p:sldId id="257" r:id="rId17"/>
    <p:sldId id="342" r:id="rId18"/>
    <p:sldId id="343" r:id="rId19"/>
    <p:sldId id="346" r:id="rId20"/>
    <p:sldId id="347" r:id="rId21"/>
    <p:sldId id="348" r:id="rId22"/>
    <p:sldId id="349" r:id="rId23"/>
    <p:sldId id="351" r:id="rId24"/>
    <p:sldId id="350" r:id="rId25"/>
    <p:sldId id="280" r:id="rId26"/>
    <p:sldId id="278" r:id="rId27"/>
    <p:sldId id="329" r:id="rId28"/>
    <p:sldId id="268" r:id="rId29"/>
    <p:sldId id="357" r:id="rId30"/>
    <p:sldId id="394" r:id="rId31"/>
    <p:sldId id="286" r:id="rId32"/>
    <p:sldId id="309" r:id="rId33"/>
    <p:sldId id="288" r:id="rId34"/>
    <p:sldId id="388" r:id="rId35"/>
    <p:sldId id="289" r:id="rId36"/>
    <p:sldId id="359" r:id="rId37"/>
    <p:sldId id="291" r:id="rId38"/>
    <p:sldId id="296" r:id="rId39"/>
    <p:sldId id="360" r:id="rId40"/>
    <p:sldId id="300" r:id="rId41"/>
    <p:sldId id="304" r:id="rId42"/>
    <p:sldId id="361" r:id="rId43"/>
    <p:sldId id="362" r:id="rId44"/>
    <p:sldId id="364" r:id="rId45"/>
    <p:sldId id="315" r:id="rId4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9900"/>
    <a:srgbClr val="FFDC47"/>
    <a:srgbClr val="00FFFF"/>
    <a:srgbClr val="9900CC"/>
    <a:srgbClr val="D99B01"/>
    <a:srgbClr val="FF66CC"/>
    <a:srgbClr val="FF67AC"/>
    <a:srgbClr val="CC0099"/>
    <a:srgbClr val="5EE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4660"/>
  </p:normalViewPr>
  <p:slideViewPr>
    <p:cSldViewPr>
      <p:cViewPr varScale="1">
        <p:scale>
          <a:sx n="63" d="100"/>
          <a:sy n="63" d="100"/>
        </p:scale>
        <p:origin x="1008"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F75B07-C420-4654-9562-068CBF5590A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l-GR"/>
        </a:p>
      </dgm:t>
    </dgm:pt>
    <dgm:pt modelId="{DA4A713D-9455-4D5C-8EE4-3A5B17B8A128}">
      <dgm:prSet phldrT="[Κείμενο]"/>
      <dgm:spPr>
        <a:solidFill>
          <a:srgbClr val="FFFF00"/>
        </a:solidFill>
      </dgm:spPr>
      <dgm:t>
        <a:bodyPr/>
        <a:lstStyle/>
        <a:p>
          <a:r>
            <a:rPr lang="el-GR" dirty="0">
              <a:solidFill>
                <a:srgbClr val="00B0F0"/>
              </a:solidFill>
            </a:rPr>
            <a:t>ιστορία</a:t>
          </a:r>
        </a:p>
      </dgm:t>
    </dgm:pt>
    <dgm:pt modelId="{2D9C681A-85C2-4B60-A582-C75D0C976448}" type="parTrans" cxnId="{9EDD7A5D-F395-40ED-8DF7-E8965B436F14}">
      <dgm:prSet/>
      <dgm:spPr/>
      <dgm:t>
        <a:bodyPr/>
        <a:lstStyle/>
        <a:p>
          <a:endParaRPr lang="el-GR"/>
        </a:p>
      </dgm:t>
    </dgm:pt>
    <dgm:pt modelId="{6A6FDA3D-ED96-49FB-A2F4-5CCA5AA9F46D}" type="sibTrans" cxnId="{9EDD7A5D-F395-40ED-8DF7-E8965B436F14}">
      <dgm:prSet/>
      <dgm:spPr/>
      <dgm:t>
        <a:bodyPr/>
        <a:lstStyle/>
        <a:p>
          <a:endParaRPr lang="el-GR"/>
        </a:p>
      </dgm:t>
    </dgm:pt>
    <dgm:pt modelId="{EBAB422D-31BF-4BEC-B30D-5764296DF8C2}">
      <dgm:prSet phldrT="[Κείμενο]" custT="1"/>
      <dgm:spPr/>
      <dgm:t>
        <a:bodyPr/>
        <a:lstStyle/>
        <a:p>
          <a:r>
            <a:rPr lang="el-GR" sz="2400" dirty="0">
              <a:solidFill>
                <a:srgbClr val="00B0F0"/>
              </a:solidFill>
            </a:rPr>
            <a:t>Διηγώντας</a:t>
          </a:r>
        </a:p>
      </dgm:t>
    </dgm:pt>
    <dgm:pt modelId="{B52D3DD0-A2A3-4D04-BFFD-C0A54A48AD94}" type="parTrans" cxnId="{3B7D9CF4-EF84-40D1-B60C-7A0CF6AA8A9B}">
      <dgm:prSet/>
      <dgm:spPr/>
      <dgm:t>
        <a:bodyPr/>
        <a:lstStyle/>
        <a:p>
          <a:endParaRPr lang="el-GR"/>
        </a:p>
      </dgm:t>
    </dgm:pt>
    <dgm:pt modelId="{ABA250F1-7A91-48ED-878F-2136B5CD4A75}" type="sibTrans" cxnId="{3B7D9CF4-EF84-40D1-B60C-7A0CF6AA8A9B}">
      <dgm:prSet/>
      <dgm:spPr/>
      <dgm:t>
        <a:bodyPr/>
        <a:lstStyle/>
        <a:p>
          <a:endParaRPr lang="el-GR"/>
        </a:p>
      </dgm:t>
    </dgm:pt>
    <dgm:pt modelId="{3DC6E570-F6AF-4097-A486-BD5EBF8DD837}">
      <dgm:prSet phldrT="[Κείμενο]"/>
      <dgm:spPr>
        <a:solidFill>
          <a:srgbClr val="FFFF00"/>
        </a:solidFill>
      </dgm:spPr>
      <dgm:t>
        <a:bodyPr/>
        <a:lstStyle/>
        <a:p>
          <a:r>
            <a:rPr lang="el-GR" dirty="0">
              <a:solidFill>
                <a:srgbClr val="00B0F0"/>
              </a:solidFill>
            </a:rPr>
            <a:t>ιστορία</a:t>
          </a:r>
        </a:p>
      </dgm:t>
    </dgm:pt>
    <dgm:pt modelId="{E0AA2325-7DAB-4F55-A532-1959E204FA7A}" type="parTrans" cxnId="{4A91345E-AC34-4ED4-B848-C63B56066C81}">
      <dgm:prSet/>
      <dgm:spPr/>
      <dgm:t>
        <a:bodyPr/>
        <a:lstStyle/>
        <a:p>
          <a:endParaRPr lang="el-GR"/>
        </a:p>
      </dgm:t>
    </dgm:pt>
    <dgm:pt modelId="{945D0B11-6D96-4636-8A79-E4D7444A5666}" type="sibTrans" cxnId="{4A91345E-AC34-4ED4-B848-C63B56066C81}">
      <dgm:prSet/>
      <dgm:spPr/>
      <dgm:t>
        <a:bodyPr/>
        <a:lstStyle/>
        <a:p>
          <a:endParaRPr lang="el-GR"/>
        </a:p>
      </dgm:t>
    </dgm:pt>
    <dgm:pt modelId="{C1F59584-FEF2-4B5F-9F26-45E0407E5C67}">
      <dgm:prSet phldrT="[Κείμενο]" custT="1"/>
      <dgm:spPr/>
      <dgm:t>
        <a:bodyPr/>
        <a:lstStyle/>
        <a:p>
          <a:r>
            <a:rPr lang="el-GR" sz="2400" dirty="0">
              <a:solidFill>
                <a:srgbClr val="00B0F0"/>
              </a:solidFill>
            </a:rPr>
            <a:t>Ακούγοντας</a:t>
          </a:r>
        </a:p>
      </dgm:t>
    </dgm:pt>
    <dgm:pt modelId="{1DDA17B4-22EF-445C-8062-FE632AF698B6}" type="parTrans" cxnId="{FAC336BD-20B3-4123-B7C9-B08CC9662AEF}">
      <dgm:prSet/>
      <dgm:spPr/>
      <dgm:t>
        <a:bodyPr/>
        <a:lstStyle/>
        <a:p>
          <a:endParaRPr lang="el-GR"/>
        </a:p>
      </dgm:t>
    </dgm:pt>
    <dgm:pt modelId="{1E7F043E-2CF3-4FC5-AE44-B1FE914228CB}" type="sibTrans" cxnId="{FAC336BD-20B3-4123-B7C9-B08CC9662AEF}">
      <dgm:prSet/>
      <dgm:spPr/>
      <dgm:t>
        <a:bodyPr/>
        <a:lstStyle/>
        <a:p>
          <a:endParaRPr lang="el-GR"/>
        </a:p>
      </dgm:t>
    </dgm:pt>
    <dgm:pt modelId="{3448CB56-9CF0-4201-8C1E-B6472C3300C2}">
      <dgm:prSet phldrT="[Κείμενο]"/>
      <dgm:spPr>
        <a:solidFill>
          <a:srgbClr val="FFFF00"/>
        </a:solidFill>
      </dgm:spPr>
      <dgm:t>
        <a:bodyPr/>
        <a:lstStyle/>
        <a:p>
          <a:r>
            <a:rPr lang="el-GR" dirty="0">
              <a:solidFill>
                <a:srgbClr val="00B0F0"/>
              </a:solidFill>
            </a:rPr>
            <a:t>ιστορία</a:t>
          </a:r>
        </a:p>
      </dgm:t>
    </dgm:pt>
    <dgm:pt modelId="{5C8B2562-73DC-4924-9A99-93785270AB49}" type="parTrans" cxnId="{439AA31D-874B-41B2-A226-4C8494161B0C}">
      <dgm:prSet/>
      <dgm:spPr/>
      <dgm:t>
        <a:bodyPr/>
        <a:lstStyle/>
        <a:p>
          <a:endParaRPr lang="el-GR"/>
        </a:p>
      </dgm:t>
    </dgm:pt>
    <dgm:pt modelId="{419D21EA-BB39-4910-9609-9BE8FDD23DF3}" type="sibTrans" cxnId="{439AA31D-874B-41B2-A226-4C8494161B0C}">
      <dgm:prSet/>
      <dgm:spPr/>
      <dgm:t>
        <a:bodyPr/>
        <a:lstStyle/>
        <a:p>
          <a:endParaRPr lang="el-GR"/>
        </a:p>
      </dgm:t>
    </dgm:pt>
    <dgm:pt modelId="{287B92A3-EDAA-4AF6-83B7-8597656E3D64}">
      <dgm:prSet phldrT="[Κείμενο]" custT="1"/>
      <dgm:spPr/>
      <dgm:t>
        <a:bodyPr/>
        <a:lstStyle/>
        <a:p>
          <a:r>
            <a:rPr lang="el-GR" sz="2400" dirty="0">
              <a:solidFill>
                <a:srgbClr val="00B0F0"/>
              </a:solidFill>
            </a:rPr>
            <a:t>Ξαναγράφοντας</a:t>
          </a:r>
        </a:p>
      </dgm:t>
    </dgm:pt>
    <dgm:pt modelId="{9D9AF593-B58F-4728-BC39-67E1E387A7E5}" type="parTrans" cxnId="{87B9E2ED-BAB2-4D2E-8F6E-09365DBE012F}">
      <dgm:prSet/>
      <dgm:spPr/>
      <dgm:t>
        <a:bodyPr/>
        <a:lstStyle/>
        <a:p>
          <a:endParaRPr lang="el-GR"/>
        </a:p>
      </dgm:t>
    </dgm:pt>
    <dgm:pt modelId="{660F8674-3314-4997-B6DE-99F16365C0BF}" type="sibTrans" cxnId="{87B9E2ED-BAB2-4D2E-8F6E-09365DBE012F}">
      <dgm:prSet/>
      <dgm:spPr/>
      <dgm:t>
        <a:bodyPr/>
        <a:lstStyle/>
        <a:p>
          <a:endParaRPr lang="el-GR"/>
        </a:p>
      </dgm:t>
    </dgm:pt>
    <dgm:pt modelId="{AF332A17-7F82-442B-B8C0-EC6FA77B3192}">
      <dgm:prSet phldrT="[Κείμενο]"/>
      <dgm:spPr>
        <a:solidFill>
          <a:srgbClr val="FFFF00"/>
        </a:solidFill>
      </dgm:spPr>
      <dgm:t>
        <a:bodyPr/>
        <a:lstStyle/>
        <a:p>
          <a:r>
            <a:rPr lang="el-GR" dirty="0">
              <a:solidFill>
                <a:srgbClr val="00B0F0"/>
              </a:solidFill>
            </a:rPr>
            <a:t>ιστορία</a:t>
          </a:r>
        </a:p>
      </dgm:t>
    </dgm:pt>
    <dgm:pt modelId="{8F22C386-B202-46B1-A7D3-CDD2D35FABAB}" type="parTrans" cxnId="{BF3D1438-50F7-4BEE-8688-4FFAE9327D49}">
      <dgm:prSet/>
      <dgm:spPr/>
      <dgm:t>
        <a:bodyPr/>
        <a:lstStyle/>
        <a:p>
          <a:endParaRPr lang="el-GR"/>
        </a:p>
      </dgm:t>
    </dgm:pt>
    <dgm:pt modelId="{FF39A200-2AA2-4418-81C2-5438CB2C4E3D}" type="sibTrans" cxnId="{BF3D1438-50F7-4BEE-8688-4FFAE9327D49}">
      <dgm:prSet/>
      <dgm:spPr/>
      <dgm:t>
        <a:bodyPr/>
        <a:lstStyle/>
        <a:p>
          <a:endParaRPr lang="el-GR"/>
        </a:p>
      </dgm:t>
    </dgm:pt>
    <dgm:pt modelId="{02556B60-B6DF-4F5C-9F0E-C5C6D6265D30}">
      <dgm:prSet phldrT="[Κείμενο]" custT="1"/>
      <dgm:spPr/>
      <dgm:t>
        <a:bodyPr/>
        <a:lstStyle/>
        <a:p>
          <a:r>
            <a:rPr lang="el-GR" sz="2400" dirty="0">
              <a:solidFill>
                <a:srgbClr val="00B0F0"/>
              </a:solidFill>
            </a:rPr>
            <a:t>Θέτοντας σε εφαρμογή</a:t>
          </a:r>
        </a:p>
      </dgm:t>
    </dgm:pt>
    <dgm:pt modelId="{2531DD8A-8A4B-4066-B0FD-89E183407AD0}" type="parTrans" cxnId="{832AD445-8B27-4077-A509-7CE095F12F76}">
      <dgm:prSet/>
      <dgm:spPr/>
      <dgm:t>
        <a:bodyPr/>
        <a:lstStyle/>
        <a:p>
          <a:endParaRPr lang="el-GR"/>
        </a:p>
      </dgm:t>
    </dgm:pt>
    <dgm:pt modelId="{3A4DBBC0-CE9B-4130-A609-963FFEC40258}" type="sibTrans" cxnId="{832AD445-8B27-4077-A509-7CE095F12F76}">
      <dgm:prSet/>
      <dgm:spPr/>
      <dgm:t>
        <a:bodyPr/>
        <a:lstStyle/>
        <a:p>
          <a:endParaRPr lang="el-GR"/>
        </a:p>
      </dgm:t>
    </dgm:pt>
    <dgm:pt modelId="{C27D4176-703D-4FEB-B5B1-A8F027F29ACC}" type="pres">
      <dgm:prSet presAssocID="{9FF75B07-C420-4654-9562-068CBF5590A8}" presName="linearFlow" presStyleCnt="0">
        <dgm:presLayoutVars>
          <dgm:dir/>
          <dgm:animLvl val="lvl"/>
          <dgm:resizeHandles val="exact"/>
        </dgm:presLayoutVars>
      </dgm:prSet>
      <dgm:spPr/>
    </dgm:pt>
    <dgm:pt modelId="{7605F11F-F79F-46D0-BAD6-3A2FBB054CE1}" type="pres">
      <dgm:prSet presAssocID="{DA4A713D-9455-4D5C-8EE4-3A5B17B8A128}" presName="composite" presStyleCnt="0"/>
      <dgm:spPr/>
    </dgm:pt>
    <dgm:pt modelId="{4933C2BD-8152-4B94-ABE6-195720CAD28F}" type="pres">
      <dgm:prSet presAssocID="{DA4A713D-9455-4D5C-8EE4-3A5B17B8A128}" presName="parentText" presStyleLbl="alignNode1" presStyleIdx="0" presStyleCnt="4">
        <dgm:presLayoutVars>
          <dgm:chMax val="1"/>
          <dgm:bulletEnabled val="1"/>
        </dgm:presLayoutVars>
      </dgm:prSet>
      <dgm:spPr/>
    </dgm:pt>
    <dgm:pt modelId="{6FF94DFE-D478-4A5B-BF6F-298648CE8DDF}" type="pres">
      <dgm:prSet presAssocID="{DA4A713D-9455-4D5C-8EE4-3A5B17B8A128}" presName="descendantText" presStyleLbl="alignAcc1" presStyleIdx="0" presStyleCnt="4" custLinFactNeighborX="-314" custLinFactNeighborY="11406">
        <dgm:presLayoutVars>
          <dgm:bulletEnabled val="1"/>
        </dgm:presLayoutVars>
      </dgm:prSet>
      <dgm:spPr/>
    </dgm:pt>
    <dgm:pt modelId="{DE757E47-B899-482D-AD6E-E7E8CD9F452D}" type="pres">
      <dgm:prSet presAssocID="{6A6FDA3D-ED96-49FB-A2F4-5CCA5AA9F46D}" presName="sp" presStyleCnt="0"/>
      <dgm:spPr/>
    </dgm:pt>
    <dgm:pt modelId="{C42FD5E8-1003-4A24-A933-E3E9E61E4795}" type="pres">
      <dgm:prSet presAssocID="{3DC6E570-F6AF-4097-A486-BD5EBF8DD837}" presName="composite" presStyleCnt="0"/>
      <dgm:spPr/>
    </dgm:pt>
    <dgm:pt modelId="{5AD46372-71F7-40FC-B194-F46AE1980A99}" type="pres">
      <dgm:prSet presAssocID="{3DC6E570-F6AF-4097-A486-BD5EBF8DD837}" presName="parentText" presStyleLbl="alignNode1" presStyleIdx="1" presStyleCnt="4">
        <dgm:presLayoutVars>
          <dgm:chMax val="1"/>
          <dgm:bulletEnabled val="1"/>
        </dgm:presLayoutVars>
      </dgm:prSet>
      <dgm:spPr/>
    </dgm:pt>
    <dgm:pt modelId="{9959F5ED-B903-4208-9AB9-67D41D8390A8}" type="pres">
      <dgm:prSet presAssocID="{3DC6E570-F6AF-4097-A486-BD5EBF8DD837}" presName="descendantText" presStyleLbl="alignAcc1" presStyleIdx="1" presStyleCnt="4">
        <dgm:presLayoutVars>
          <dgm:bulletEnabled val="1"/>
        </dgm:presLayoutVars>
      </dgm:prSet>
      <dgm:spPr/>
    </dgm:pt>
    <dgm:pt modelId="{4D98299B-A8EE-4F4F-A901-E23F30541389}" type="pres">
      <dgm:prSet presAssocID="{945D0B11-6D96-4636-8A79-E4D7444A5666}" presName="sp" presStyleCnt="0"/>
      <dgm:spPr/>
    </dgm:pt>
    <dgm:pt modelId="{4F6E6597-64CF-43CC-ABBE-775A64A79202}" type="pres">
      <dgm:prSet presAssocID="{3448CB56-9CF0-4201-8C1E-B6472C3300C2}" presName="composite" presStyleCnt="0"/>
      <dgm:spPr/>
    </dgm:pt>
    <dgm:pt modelId="{EE5FC311-DBB0-4FB3-8DA7-AF86A497D8AB}" type="pres">
      <dgm:prSet presAssocID="{3448CB56-9CF0-4201-8C1E-B6472C3300C2}" presName="parentText" presStyleLbl="alignNode1" presStyleIdx="2" presStyleCnt="4">
        <dgm:presLayoutVars>
          <dgm:chMax val="1"/>
          <dgm:bulletEnabled val="1"/>
        </dgm:presLayoutVars>
      </dgm:prSet>
      <dgm:spPr/>
    </dgm:pt>
    <dgm:pt modelId="{93580728-5D58-476D-AB8B-3C2DD4B9A5B7}" type="pres">
      <dgm:prSet presAssocID="{3448CB56-9CF0-4201-8C1E-B6472C3300C2}" presName="descendantText" presStyleLbl="alignAcc1" presStyleIdx="2" presStyleCnt="4">
        <dgm:presLayoutVars>
          <dgm:bulletEnabled val="1"/>
        </dgm:presLayoutVars>
      </dgm:prSet>
      <dgm:spPr/>
    </dgm:pt>
    <dgm:pt modelId="{A6F4A5ED-8BE5-4A14-B414-193E2E2F0AFB}" type="pres">
      <dgm:prSet presAssocID="{419D21EA-BB39-4910-9609-9BE8FDD23DF3}" presName="sp" presStyleCnt="0"/>
      <dgm:spPr/>
    </dgm:pt>
    <dgm:pt modelId="{095020DA-B854-4AF3-98A8-A3461BDEEA90}" type="pres">
      <dgm:prSet presAssocID="{AF332A17-7F82-442B-B8C0-EC6FA77B3192}" presName="composite" presStyleCnt="0"/>
      <dgm:spPr/>
    </dgm:pt>
    <dgm:pt modelId="{4C7A0D50-79C5-4CB4-B71C-B1B58E58FECD}" type="pres">
      <dgm:prSet presAssocID="{AF332A17-7F82-442B-B8C0-EC6FA77B3192}" presName="parentText" presStyleLbl="alignNode1" presStyleIdx="3" presStyleCnt="4">
        <dgm:presLayoutVars>
          <dgm:chMax val="1"/>
          <dgm:bulletEnabled val="1"/>
        </dgm:presLayoutVars>
      </dgm:prSet>
      <dgm:spPr/>
    </dgm:pt>
    <dgm:pt modelId="{BC492C9A-D891-499E-80C6-D9B16D94C275}" type="pres">
      <dgm:prSet presAssocID="{AF332A17-7F82-442B-B8C0-EC6FA77B3192}" presName="descendantText" presStyleLbl="alignAcc1" presStyleIdx="3" presStyleCnt="4">
        <dgm:presLayoutVars>
          <dgm:bulletEnabled val="1"/>
        </dgm:presLayoutVars>
      </dgm:prSet>
      <dgm:spPr/>
    </dgm:pt>
  </dgm:ptLst>
  <dgm:cxnLst>
    <dgm:cxn modelId="{11FBDD0D-07D8-433A-853A-42625D2BD60D}" type="presOf" srcId="{EBAB422D-31BF-4BEC-B30D-5764296DF8C2}" destId="{6FF94DFE-D478-4A5B-BF6F-298648CE8DDF}" srcOrd="0" destOrd="0" presId="urn:microsoft.com/office/officeart/2005/8/layout/chevron2"/>
    <dgm:cxn modelId="{439AA31D-874B-41B2-A226-4C8494161B0C}" srcId="{9FF75B07-C420-4654-9562-068CBF5590A8}" destId="{3448CB56-9CF0-4201-8C1E-B6472C3300C2}" srcOrd="2" destOrd="0" parTransId="{5C8B2562-73DC-4924-9A99-93785270AB49}" sibTransId="{419D21EA-BB39-4910-9609-9BE8FDD23DF3}"/>
    <dgm:cxn modelId="{BF3D1438-50F7-4BEE-8688-4FFAE9327D49}" srcId="{9FF75B07-C420-4654-9562-068CBF5590A8}" destId="{AF332A17-7F82-442B-B8C0-EC6FA77B3192}" srcOrd="3" destOrd="0" parTransId="{8F22C386-B202-46B1-A7D3-CDD2D35FABAB}" sibTransId="{FF39A200-2AA2-4418-81C2-5438CB2C4E3D}"/>
    <dgm:cxn modelId="{DD407A5B-2E13-4EF0-A5C9-3F7D24CB38CD}" type="presOf" srcId="{C1F59584-FEF2-4B5F-9F26-45E0407E5C67}" destId="{9959F5ED-B903-4208-9AB9-67D41D8390A8}" srcOrd="0" destOrd="0" presId="urn:microsoft.com/office/officeart/2005/8/layout/chevron2"/>
    <dgm:cxn modelId="{9EDD7A5D-F395-40ED-8DF7-E8965B436F14}" srcId="{9FF75B07-C420-4654-9562-068CBF5590A8}" destId="{DA4A713D-9455-4D5C-8EE4-3A5B17B8A128}" srcOrd="0" destOrd="0" parTransId="{2D9C681A-85C2-4B60-A582-C75D0C976448}" sibTransId="{6A6FDA3D-ED96-49FB-A2F4-5CCA5AA9F46D}"/>
    <dgm:cxn modelId="{4A91345E-AC34-4ED4-B848-C63B56066C81}" srcId="{9FF75B07-C420-4654-9562-068CBF5590A8}" destId="{3DC6E570-F6AF-4097-A486-BD5EBF8DD837}" srcOrd="1" destOrd="0" parTransId="{E0AA2325-7DAB-4F55-A532-1959E204FA7A}" sibTransId="{945D0B11-6D96-4636-8A79-E4D7444A5666}"/>
    <dgm:cxn modelId="{832AD445-8B27-4077-A509-7CE095F12F76}" srcId="{AF332A17-7F82-442B-B8C0-EC6FA77B3192}" destId="{02556B60-B6DF-4F5C-9F0E-C5C6D6265D30}" srcOrd="0" destOrd="0" parTransId="{2531DD8A-8A4B-4066-B0FD-89E183407AD0}" sibTransId="{3A4DBBC0-CE9B-4130-A609-963FFEC40258}"/>
    <dgm:cxn modelId="{A6F93054-A003-4EAD-B5D8-693EA3D3249F}" type="presOf" srcId="{02556B60-B6DF-4F5C-9F0E-C5C6D6265D30}" destId="{BC492C9A-D891-499E-80C6-D9B16D94C275}" srcOrd="0" destOrd="0" presId="urn:microsoft.com/office/officeart/2005/8/layout/chevron2"/>
    <dgm:cxn modelId="{D44AE68C-4B43-44DF-ACA7-013D4866DD5B}" type="presOf" srcId="{3448CB56-9CF0-4201-8C1E-B6472C3300C2}" destId="{EE5FC311-DBB0-4FB3-8DA7-AF86A497D8AB}" srcOrd="0" destOrd="0" presId="urn:microsoft.com/office/officeart/2005/8/layout/chevron2"/>
    <dgm:cxn modelId="{550E4598-7E6E-4C21-B642-83D28C77DD9B}" type="presOf" srcId="{9FF75B07-C420-4654-9562-068CBF5590A8}" destId="{C27D4176-703D-4FEB-B5B1-A8F027F29ACC}" srcOrd="0" destOrd="0" presId="urn:microsoft.com/office/officeart/2005/8/layout/chevron2"/>
    <dgm:cxn modelId="{40F7A098-52A6-4A53-9728-B5BFEA312519}" type="presOf" srcId="{287B92A3-EDAA-4AF6-83B7-8597656E3D64}" destId="{93580728-5D58-476D-AB8B-3C2DD4B9A5B7}" srcOrd="0" destOrd="0" presId="urn:microsoft.com/office/officeart/2005/8/layout/chevron2"/>
    <dgm:cxn modelId="{FAC336BD-20B3-4123-B7C9-B08CC9662AEF}" srcId="{3DC6E570-F6AF-4097-A486-BD5EBF8DD837}" destId="{C1F59584-FEF2-4B5F-9F26-45E0407E5C67}" srcOrd="0" destOrd="0" parTransId="{1DDA17B4-22EF-445C-8062-FE632AF698B6}" sibTransId="{1E7F043E-2CF3-4FC5-AE44-B1FE914228CB}"/>
    <dgm:cxn modelId="{8AE766C3-0AFF-4A5E-B188-6CFD51F0B0FD}" type="presOf" srcId="{3DC6E570-F6AF-4097-A486-BD5EBF8DD837}" destId="{5AD46372-71F7-40FC-B194-F46AE1980A99}" srcOrd="0" destOrd="0" presId="urn:microsoft.com/office/officeart/2005/8/layout/chevron2"/>
    <dgm:cxn modelId="{11E3A3E6-BAC2-45B9-A303-C19752A58635}" type="presOf" srcId="{DA4A713D-9455-4D5C-8EE4-3A5B17B8A128}" destId="{4933C2BD-8152-4B94-ABE6-195720CAD28F}" srcOrd="0" destOrd="0" presId="urn:microsoft.com/office/officeart/2005/8/layout/chevron2"/>
    <dgm:cxn modelId="{F8C0D7E7-8914-4B98-8CA6-59F7AC6FB885}" type="presOf" srcId="{AF332A17-7F82-442B-B8C0-EC6FA77B3192}" destId="{4C7A0D50-79C5-4CB4-B71C-B1B58E58FECD}" srcOrd="0" destOrd="0" presId="urn:microsoft.com/office/officeart/2005/8/layout/chevron2"/>
    <dgm:cxn modelId="{87B9E2ED-BAB2-4D2E-8F6E-09365DBE012F}" srcId="{3448CB56-9CF0-4201-8C1E-B6472C3300C2}" destId="{287B92A3-EDAA-4AF6-83B7-8597656E3D64}" srcOrd="0" destOrd="0" parTransId="{9D9AF593-B58F-4728-BC39-67E1E387A7E5}" sibTransId="{660F8674-3314-4997-B6DE-99F16365C0BF}"/>
    <dgm:cxn modelId="{3B7D9CF4-EF84-40D1-B60C-7A0CF6AA8A9B}" srcId="{DA4A713D-9455-4D5C-8EE4-3A5B17B8A128}" destId="{EBAB422D-31BF-4BEC-B30D-5764296DF8C2}" srcOrd="0" destOrd="0" parTransId="{B52D3DD0-A2A3-4D04-BFFD-C0A54A48AD94}" sibTransId="{ABA250F1-7A91-48ED-878F-2136B5CD4A75}"/>
    <dgm:cxn modelId="{415E66E5-8092-42C5-8189-622647E2B1EC}" type="presParOf" srcId="{C27D4176-703D-4FEB-B5B1-A8F027F29ACC}" destId="{7605F11F-F79F-46D0-BAD6-3A2FBB054CE1}" srcOrd="0" destOrd="0" presId="urn:microsoft.com/office/officeart/2005/8/layout/chevron2"/>
    <dgm:cxn modelId="{019B1A29-6145-457C-B543-812A11831B14}" type="presParOf" srcId="{7605F11F-F79F-46D0-BAD6-3A2FBB054CE1}" destId="{4933C2BD-8152-4B94-ABE6-195720CAD28F}" srcOrd="0" destOrd="0" presId="urn:microsoft.com/office/officeart/2005/8/layout/chevron2"/>
    <dgm:cxn modelId="{0E80BECF-073B-43A2-BA90-90969AFF8675}" type="presParOf" srcId="{7605F11F-F79F-46D0-BAD6-3A2FBB054CE1}" destId="{6FF94DFE-D478-4A5B-BF6F-298648CE8DDF}" srcOrd="1" destOrd="0" presId="urn:microsoft.com/office/officeart/2005/8/layout/chevron2"/>
    <dgm:cxn modelId="{EDCD9129-972D-4870-AA96-7434A116848D}" type="presParOf" srcId="{C27D4176-703D-4FEB-B5B1-A8F027F29ACC}" destId="{DE757E47-B899-482D-AD6E-E7E8CD9F452D}" srcOrd="1" destOrd="0" presId="urn:microsoft.com/office/officeart/2005/8/layout/chevron2"/>
    <dgm:cxn modelId="{2B1EC4F4-FE8E-42C4-850D-EABAF9BD090D}" type="presParOf" srcId="{C27D4176-703D-4FEB-B5B1-A8F027F29ACC}" destId="{C42FD5E8-1003-4A24-A933-E3E9E61E4795}" srcOrd="2" destOrd="0" presId="urn:microsoft.com/office/officeart/2005/8/layout/chevron2"/>
    <dgm:cxn modelId="{3299CD1A-6D85-4F23-AC55-C4279F9D69E6}" type="presParOf" srcId="{C42FD5E8-1003-4A24-A933-E3E9E61E4795}" destId="{5AD46372-71F7-40FC-B194-F46AE1980A99}" srcOrd="0" destOrd="0" presId="urn:microsoft.com/office/officeart/2005/8/layout/chevron2"/>
    <dgm:cxn modelId="{F349F7C3-B78A-40B0-80B7-F37040D2BD00}" type="presParOf" srcId="{C42FD5E8-1003-4A24-A933-E3E9E61E4795}" destId="{9959F5ED-B903-4208-9AB9-67D41D8390A8}" srcOrd="1" destOrd="0" presId="urn:microsoft.com/office/officeart/2005/8/layout/chevron2"/>
    <dgm:cxn modelId="{BF960367-4948-48DB-B554-A96E7D213174}" type="presParOf" srcId="{C27D4176-703D-4FEB-B5B1-A8F027F29ACC}" destId="{4D98299B-A8EE-4F4F-A901-E23F30541389}" srcOrd="3" destOrd="0" presId="urn:microsoft.com/office/officeart/2005/8/layout/chevron2"/>
    <dgm:cxn modelId="{0CC8DF0A-5557-40A4-B43B-630708B3029F}" type="presParOf" srcId="{C27D4176-703D-4FEB-B5B1-A8F027F29ACC}" destId="{4F6E6597-64CF-43CC-ABBE-775A64A79202}" srcOrd="4" destOrd="0" presId="urn:microsoft.com/office/officeart/2005/8/layout/chevron2"/>
    <dgm:cxn modelId="{E3D94F66-345E-4C08-B9A3-5D924705C125}" type="presParOf" srcId="{4F6E6597-64CF-43CC-ABBE-775A64A79202}" destId="{EE5FC311-DBB0-4FB3-8DA7-AF86A497D8AB}" srcOrd="0" destOrd="0" presId="urn:microsoft.com/office/officeart/2005/8/layout/chevron2"/>
    <dgm:cxn modelId="{8A602C58-9601-4D8E-9275-0B35F38DDC99}" type="presParOf" srcId="{4F6E6597-64CF-43CC-ABBE-775A64A79202}" destId="{93580728-5D58-476D-AB8B-3C2DD4B9A5B7}" srcOrd="1" destOrd="0" presId="urn:microsoft.com/office/officeart/2005/8/layout/chevron2"/>
    <dgm:cxn modelId="{422D7ADC-4529-4437-A73E-1289A4E34A84}" type="presParOf" srcId="{C27D4176-703D-4FEB-B5B1-A8F027F29ACC}" destId="{A6F4A5ED-8BE5-4A14-B414-193E2E2F0AFB}" srcOrd="5" destOrd="0" presId="urn:microsoft.com/office/officeart/2005/8/layout/chevron2"/>
    <dgm:cxn modelId="{EC77F739-2AD3-455F-A3F1-BC3427C0C946}" type="presParOf" srcId="{C27D4176-703D-4FEB-B5B1-A8F027F29ACC}" destId="{095020DA-B854-4AF3-98A8-A3461BDEEA90}" srcOrd="6" destOrd="0" presId="urn:microsoft.com/office/officeart/2005/8/layout/chevron2"/>
    <dgm:cxn modelId="{2F8CA915-3621-4AEC-8384-25D791ADA14E}" type="presParOf" srcId="{095020DA-B854-4AF3-98A8-A3461BDEEA90}" destId="{4C7A0D50-79C5-4CB4-B71C-B1B58E58FECD}" srcOrd="0" destOrd="0" presId="urn:microsoft.com/office/officeart/2005/8/layout/chevron2"/>
    <dgm:cxn modelId="{C97A45BB-8413-41A7-81AF-C46307A4F452}" type="presParOf" srcId="{095020DA-B854-4AF3-98A8-A3461BDEEA90}" destId="{BC492C9A-D891-499E-80C6-D9B16D94C27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3C2BD-8152-4B94-ABE6-195720CAD28F}">
      <dsp:nvSpPr>
        <dsp:cNvPr id="0" name=""/>
        <dsp:cNvSpPr/>
      </dsp:nvSpPr>
      <dsp:spPr>
        <a:xfrm rot="5400000">
          <a:off x="-141432" y="142966"/>
          <a:ext cx="942880" cy="660016"/>
        </a:xfrm>
        <a:prstGeom prst="chevron">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kern="1200" dirty="0">
              <a:solidFill>
                <a:srgbClr val="00B0F0"/>
              </a:solidFill>
            </a:rPr>
            <a:t>ιστορία</a:t>
          </a:r>
        </a:p>
      </dsp:txBody>
      <dsp:txXfrm rot="-5400000">
        <a:off x="0" y="331542"/>
        <a:ext cx="660016" cy="282864"/>
      </dsp:txXfrm>
    </dsp:sp>
    <dsp:sp modelId="{6FF94DFE-D478-4A5B-BF6F-298648CE8DDF}">
      <dsp:nvSpPr>
        <dsp:cNvPr id="0" name=""/>
        <dsp:cNvSpPr/>
      </dsp:nvSpPr>
      <dsp:spPr>
        <a:xfrm rot="5400000">
          <a:off x="3054503" y="-2340117"/>
          <a:ext cx="612872" cy="543598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kern="1200" dirty="0">
              <a:solidFill>
                <a:srgbClr val="00B0F0"/>
              </a:solidFill>
            </a:rPr>
            <a:t>Διηγώντας</a:t>
          </a:r>
        </a:p>
      </dsp:txBody>
      <dsp:txXfrm rot="-5400000">
        <a:off x="642948" y="101356"/>
        <a:ext cx="5406065" cy="553036"/>
      </dsp:txXfrm>
    </dsp:sp>
    <dsp:sp modelId="{5AD46372-71F7-40FC-B194-F46AE1980A99}">
      <dsp:nvSpPr>
        <dsp:cNvPr id="0" name=""/>
        <dsp:cNvSpPr/>
      </dsp:nvSpPr>
      <dsp:spPr>
        <a:xfrm rot="5400000">
          <a:off x="-141432" y="933617"/>
          <a:ext cx="942880" cy="660016"/>
        </a:xfrm>
        <a:prstGeom prst="chevron">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kern="1200" dirty="0">
              <a:solidFill>
                <a:srgbClr val="00B0F0"/>
              </a:solidFill>
            </a:rPr>
            <a:t>ιστορία</a:t>
          </a:r>
        </a:p>
      </dsp:txBody>
      <dsp:txXfrm rot="-5400000">
        <a:off x="0" y="1122193"/>
        <a:ext cx="660016" cy="282864"/>
      </dsp:txXfrm>
    </dsp:sp>
    <dsp:sp modelId="{9959F5ED-B903-4208-9AB9-67D41D8390A8}">
      <dsp:nvSpPr>
        <dsp:cNvPr id="0" name=""/>
        <dsp:cNvSpPr/>
      </dsp:nvSpPr>
      <dsp:spPr>
        <a:xfrm rot="5400000">
          <a:off x="3071572" y="-1619370"/>
          <a:ext cx="612872" cy="543598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kern="1200" dirty="0">
              <a:solidFill>
                <a:srgbClr val="00B0F0"/>
              </a:solidFill>
            </a:rPr>
            <a:t>Ακούγοντας</a:t>
          </a:r>
        </a:p>
      </dsp:txBody>
      <dsp:txXfrm rot="-5400000">
        <a:off x="660017" y="822103"/>
        <a:ext cx="5406065" cy="553036"/>
      </dsp:txXfrm>
    </dsp:sp>
    <dsp:sp modelId="{EE5FC311-DBB0-4FB3-8DA7-AF86A497D8AB}">
      <dsp:nvSpPr>
        <dsp:cNvPr id="0" name=""/>
        <dsp:cNvSpPr/>
      </dsp:nvSpPr>
      <dsp:spPr>
        <a:xfrm rot="5400000">
          <a:off x="-141432" y="1724268"/>
          <a:ext cx="942880" cy="660016"/>
        </a:xfrm>
        <a:prstGeom prst="chevron">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kern="1200" dirty="0">
              <a:solidFill>
                <a:srgbClr val="00B0F0"/>
              </a:solidFill>
            </a:rPr>
            <a:t>ιστορία</a:t>
          </a:r>
        </a:p>
      </dsp:txBody>
      <dsp:txXfrm rot="-5400000">
        <a:off x="0" y="1912844"/>
        <a:ext cx="660016" cy="282864"/>
      </dsp:txXfrm>
    </dsp:sp>
    <dsp:sp modelId="{93580728-5D58-476D-AB8B-3C2DD4B9A5B7}">
      <dsp:nvSpPr>
        <dsp:cNvPr id="0" name=""/>
        <dsp:cNvSpPr/>
      </dsp:nvSpPr>
      <dsp:spPr>
        <a:xfrm rot="5400000">
          <a:off x="3071572" y="-828719"/>
          <a:ext cx="612872" cy="543598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kern="1200" dirty="0">
              <a:solidFill>
                <a:srgbClr val="00B0F0"/>
              </a:solidFill>
            </a:rPr>
            <a:t>Ξαναγράφοντας</a:t>
          </a:r>
        </a:p>
      </dsp:txBody>
      <dsp:txXfrm rot="-5400000">
        <a:off x="660017" y="1612754"/>
        <a:ext cx="5406065" cy="553036"/>
      </dsp:txXfrm>
    </dsp:sp>
    <dsp:sp modelId="{4C7A0D50-79C5-4CB4-B71C-B1B58E58FECD}">
      <dsp:nvSpPr>
        <dsp:cNvPr id="0" name=""/>
        <dsp:cNvSpPr/>
      </dsp:nvSpPr>
      <dsp:spPr>
        <a:xfrm rot="5400000">
          <a:off x="-141432" y="2514919"/>
          <a:ext cx="942880" cy="660016"/>
        </a:xfrm>
        <a:prstGeom prst="chevron">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kern="1200" dirty="0">
              <a:solidFill>
                <a:srgbClr val="00B0F0"/>
              </a:solidFill>
            </a:rPr>
            <a:t>ιστορία</a:t>
          </a:r>
        </a:p>
      </dsp:txBody>
      <dsp:txXfrm rot="-5400000">
        <a:off x="0" y="2703495"/>
        <a:ext cx="660016" cy="282864"/>
      </dsp:txXfrm>
    </dsp:sp>
    <dsp:sp modelId="{BC492C9A-D891-499E-80C6-D9B16D94C275}">
      <dsp:nvSpPr>
        <dsp:cNvPr id="0" name=""/>
        <dsp:cNvSpPr/>
      </dsp:nvSpPr>
      <dsp:spPr>
        <a:xfrm rot="5400000">
          <a:off x="3071572" y="-38068"/>
          <a:ext cx="612872" cy="543598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kern="1200" dirty="0">
              <a:solidFill>
                <a:srgbClr val="00B0F0"/>
              </a:solidFill>
            </a:rPr>
            <a:t>Θέτοντας σε εφαρμογή</a:t>
          </a:r>
        </a:p>
      </dsp:txBody>
      <dsp:txXfrm rot="-5400000">
        <a:off x="660017" y="2403405"/>
        <a:ext cx="5406065" cy="55303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E24FAF-3BD5-4627-BDD4-46389DA282DC}" type="datetimeFigureOut">
              <a:rPr lang="en-US" smtClean="0"/>
              <a:pPr/>
              <a:t>5/10/2024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44816-1E1C-4402-AA23-D8550FA76FEA}" type="slidenum">
              <a:rPr lang="en-US" smtClean="0"/>
              <a:pPr/>
              <a:t>‹#›</a:t>
            </a:fld>
            <a:endParaRPr lang="en-US"/>
          </a:p>
        </p:txBody>
      </p:sp>
    </p:spTree>
    <p:extLst>
      <p:ext uri="{BB962C8B-B14F-4D97-AF65-F5344CB8AC3E}">
        <p14:creationId xmlns:p14="http://schemas.microsoft.com/office/powerpoint/2010/main" val="725699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5</a:t>
            </a:fld>
            <a:endParaRPr lang="en-US"/>
          </a:p>
        </p:txBody>
      </p:sp>
    </p:spTree>
    <p:extLst>
      <p:ext uri="{BB962C8B-B14F-4D97-AF65-F5344CB8AC3E}">
        <p14:creationId xmlns:p14="http://schemas.microsoft.com/office/powerpoint/2010/main" val="3443852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29</a:t>
            </a:fld>
            <a:endParaRPr lang="en-US"/>
          </a:p>
        </p:txBody>
      </p:sp>
    </p:spTree>
    <p:extLst>
      <p:ext uri="{BB962C8B-B14F-4D97-AF65-F5344CB8AC3E}">
        <p14:creationId xmlns:p14="http://schemas.microsoft.com/office/powerpoint/2010/main" val="991515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30</a:t>
            </a:fld>
            <a:endParaRPr lang="en-US"/>
          </a:p>
        </p:txBody>
      </p:sp>
    </p:spTree>
    <p:extLst>
      <p:ext uri="{BB962C8B-B14F-4D97-AF65-F5344CB8AC3E}">
        <p14:creationId xmlns:p14="http://schemas.microsoft.com/office/powerpoint/2010/main" val="1437915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32</a:t>
            </a:fld>
            <a:endParaRPr lang="en-US"/>
          </a:p>
        </p:txBody>
      </p:sp>
    </p:spTree>
    <p:extLst>
      <p:ext uri="{BB962C8B-B14F-4D97-AF65-F5344CB8AC3E}">
        <p14:creationId xmlns:p14="http://schemas.microsoft.com/office/powerpoint/2010/main" val="2861164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34</a:t>
            </a:fld>
            <a:endParaRPr lang="en-US"/>
          </a:p>
        </p:txBody>
      </p:sp>
    </p:spTree>
    <p:extLst>
      <p:ext uri="{BB962C8B-B14F-4D97-AF65-F5344CB8AC3E}">
        <p14:creationId xmlns:p14="http://schemas.microsoft.com/office/powerpoint/2010/main" val="347325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36</a:t>
            </a:fld>
            <a:endParaRPr lang="en-US"/>
          </a:p>
        </p:txBody>
      </p:sp>
    </p:spTree>
    <p:extLst>
      <p:ext uri="{BB962C8B-B14F-4D97-AF65-F5344CB8AC3E}">
        <p14:creationId xmlns:p14="http://schemas.microsoft.com/office/powerpoint/2010/main" val="148900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8</a:t>
            </a:fld>
            <a:endParaRPr lang="en-US"/>
          </a:p>
        </p:txBody>
      </p:sp>
    </p:spTree>
    <p:extLst>
      <p:ext uri="{BB962C8B-B14F-4D97-AF65-F5344CB8AC3E}">
        <p14:creationId xmlns:p14="http://schemas.microsoft.com/office/powerpoint/2010/main" val="662806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9</a:t>
            </a:fld>
            <a:endParaRPr lang="en-US"/>
          </a:p>
        </p:txBody>
      </p:sp>
    </p:spTree>
    <p:extLst>
      <p:ext uri="{BB962C8B-B14F-4D97-AF65-F5344CB8AC3E}">
        <p14:creationId xmlns:p14="http://schemas.microsoft.com/office/powerpoint/2010/main" val="428245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10</a:t>
            </a:fld>
            <a:endParaRPr lang="en-US"/>
          </a:p>
        </p:txBody>
      </p:sp>
    </p:spTree>
    <p:extLst>
      <p:ext uri="{BB962C8B-B14F-4D97-AF65-F5344CB8AC3E}">
        <p14:creationId xmlns:p14="http://schemas.microsoft.com/office/powerpoint/2010/main" val="1757306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16</a:t>
            </a:fld>
            <a:endParaRPr lang="en-US"/>
          </a:p>
        </p:txBody>
      </p:sp>
    </p:spTree>
    <p:extLst>
      <p:ext uri="{BB962C8B-B14F-4D97-AF65-F5344CB8AC3E}">
        <p14:creationId xmlns:p14="http://schemas.microsoft.com/office/powerpoint/2010/main" val="355107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17</a:t>
            </a:fld>
            <a:endParaRPr lang="en-US"/>
          </a:p>
        </p:txBody>
      </p:sp>
    </p:spTree>
    <p:extLst>
      <p:ext uri="{BB962C8B-B14F-4D97-AF65-F5344CB8AC3E}">
        <p14:creationId xmlns:p14="http://schemas.microsoft.com/office/powerpoint/2010/main" val="3873824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24</a:t>
            </a:fld>
            <a:endParaRPr lang="en-US"/>
          </a:p>
        </p:txBody>
      </p:sp>
    </p:spTree>
    <p:extLst>
      <p:ext uri="{BB962C8B-B14F-4D97-AF65-F5344CB8AC3E}">
        <p14:creationId xmlns:p14="http://schemas.microsoft.com/office/powerpoint/2010/main" val="4011176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25</a:t>
            </a:fld>
            <a:endParaRPr lang="en-US"/>
          </a:p>
        </p:txBody>
      </p:sp>
    </p:spTree>
    <p:extLst>
      <p:ext uri="{BB962C8B-B14F-4D97-AF65-F5344CB8AC3E}">
        <p14:creationId xmlns:p14="http://schemas.microsoft.com/office/powerpoint/2010/main" val="1972443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Όταν μιλάμε</a:t>
            </a:r>
            <a:r>
              <a:rPr lang="el-GR" baseline="0" dirty="0"/>
              <a:t> για ευάλωτες κοινωνικές ομάδες ποιους εννοούμε</a:t>
            </a:r>
            <a:endParaRPr lang="el-GR" dirty="0"/>
          </a:p>
        </p:txBody>
      </p:sp>
      <p:sp>
        <p:nvSpPr>
          <p:cNvPr id="4" name="3 - Θέση αριθμού διαφάνειας"/>
          <p:cNvSpPr>
            <a:spLocks noGrp="1"/>
          </p:cNvSpPr>
          <p:nvPr>
            <p:ph type="sldNum" sz="quarter" idx="10"/>
          </p:nvPr>
        </p:nvSpPr>
        <p:spPr/>
        <p:txBody>
          <a:bodyPr/>
          <a:lstStyle/>
          <a:p>
            <a:fld id="{B1C44816-1E1C-4402-AA23-D8550FA76FEA}" type="slidenum">
              <a:rPr lang="en-US" smtClean="0"/>
              <a:pPr/>
              <a:t>26</a:t>
            </a:fld>
            <a:endParaRPr lang="en-US"/>
          </a:p>
        </p:txBody>
      </p:sp>
    </p:spTree>
    <p:extLst>
      <p:ext uri="{BB962C8B-B14F-4D97-AF65-F5344CB8AC3E}">
        <p14:creationId xmlns:p14="http://schemas.microsoft.com/office/powerpoint/2010/main" val="1029202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1670" y="2113635"/>
            <a:ext cx="8093364" cy="1383822"/>
          </a:xfrm>
          <a:noFill/>
          <a:effectLst>
            <a:outerShdw blurRad="50800" dist="38100" dir="2700000" algn="tl" rotWithShape="0">
              <a:prstClr val="black">
                <a:alpha val="40000"/>
              </a:prstClr>
            </a:outerShdw>
          </a:effectLst>
        </p:spPr>
        <p:txBody>
          <a:bodyPr>
            <a:normAutofit/>
          </a:bodyPr>
          <a:lstStyle>
            <a:lvl1pPr algn="l">
              <a:defRPr sz="3600">
                <a:solidFill>
                  <a:srgbClr val="00FFFF"/>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601669" y="3487980"/>
            <a:ext cx="8093365" cy="610820"/>
          </a:xfrm>
        </p:spPr>
        <p:txBody>
          <a:bodyPr>
            <a:normAutofit/>
          </a:bodyPr>
          <a:lstStyle>
            <a:lvl1pPr marL="0" indent="0" algn="l">
              <a:buNone/>
              <a:defRPr sz="2800" b="0" i="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4D98149D-CC2C-4207-B861-52BE2809BFD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DESIGN 1">
  <p:cSld name="TITLE DESIGN 1">
    <p:spTree>
      <p:nvGrpSpPr>
        <p:cNvPr id="1" name="Shape 282"/>
        <p:cNvGrpSpPr/>
        <p:nvPr/>
      </p:nvGrpSpPr>
      <p:grpSpPr>
        <a:xfrm>
          <a:off x="0" y="0"/>
          <a:ext cx="0" cy="0"/>
          <a:chOff x="0" y="0"/>
          <a:chExt cx="0" cy="0"/>
        </a:xfrm>
      </p:grpSpPr>
      <p:grpSp>
        <p:nvGrpSpPr>
          <p:cNvPr id="283" name="Google Shape;283;p6"/>
          <p:cNvGrpSpPr/>
          <p:nvPr/>
        </p:nvGrpSpPr>
        <p:grpSpPr>
          <a:xfrm rot="10800000">
            <a:off x="11" y="4059387"/>
            <a:ext cx="2761414" cy="1094590"/>
            <a:chOff x="5543377" y="-26648"/>
            <a:chExt cx="3613943" cy="1432521"/>
          </a:xfrm>
        </p:grpSpPr>
        <p:sp>
          <p:nvSpPr>
            <p:cNvPr id="284" name="Google Shape;284;p6"/>
            <p:cNvSpPr/>
            <p:nvPr/>
          </p:nvSpPr>
          <p:spPr>
            <a:xfrm rot="-5400000">
              <a:off x="7539604" y="-62757"/>
              <a:ext cx="479036" cy="551254"/>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6"/>
            <p:cNvSpPr/>
            <p:nvPr/>
          </p:nvSpPr>
          <p:spPr>
            <a:xfrm rot="-5400000">
              <a:off x="7263962" y="-63926"/>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6"/>
            <p:cNvSpPr/>
            <p:nvPr/>
          </p:nvSpPr>
          <p:spPr>
            <a:xfrm rot="-5400000">
              <a:off x="6437042" y="-62766"/>
              <a:ext cx="479036" cy="551271"/>
            </a:xfrm>
            <a:custGeom>
              <a:avLst/>
              <a:gdLst/>
              <a:ahLst/>
              <a:cxnLst/>
              <a:rect l="l" t="t" r="r" b="b"/>
              <a:pathLst>
                <a:path w="27654" h="31824" extrusionOk="0">
                  <a:moveTo>
                    <a:pt x="27653" y="1"/>
                  </a:moveTo>
                  <a:lnTo>
                    <a:pt x="0" y="15845"/>
                  </a:lnTo>
                  <a:lnTo>
                    <a:pt x="27653" y="31823"/>
                  </a:lnTo>
                  <a:lnTo>
                    <a:pt x="27653"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6"/>
            <p:cNvSpPr/>
            <p:nvPr/>
          </p:nvSpPr>
          <p:spPr>
            <a:xfrm rot="-5400000">
              <a:off x="6849922" y="-201155"/>
              <a:ext cx="479036" cy="828050"/>
            </a:xfrm>
            <a:custGeom>
              <a:avLst/>
              <a:gdLst/>
              <a:ahLst/>
              <a:cxnLst/>
              <a:rect l="l" t="t" r="r" b="b"/>
              <a:pathLst>
                <a:path w="27654" h="47802" extrusionOk="0">
                  <a:moveTo>
                    <a:pt x="0" y="0"/>
                  </a:moveTo>
                  <a:lnTo>
                    <a:pt x="0" y="31823"/>
                  </a:lnTo>
                  <a:lnTo>
                    <a:pt x="134" y="31956"/>
                  </a:lnTo>
                  <a:lnTo>
                    <a:pt x="27653" y="47801"/>
                  </a:lnTo>
                  <a:lnTo>
                    <a:pt x="27653" y="15978"/>
                  </a:lnTo>
                  <a:lnTo>
                    <a:pt x="0" y="0"/>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6"/>
            <p:cNvSpPr/>
            <p:nvPr/>
          </p:nvSpPr>
          <p:spPr>
            <a:xfrm rot="-5400000">
              <a:off x="8229270" y="-201155"/>
              <a:ext cx="479036" cy="828050"/>
            </a:xfrm>
            <a:custGeom>
              <a:avLst/>
              <a:gdLst/>
              <a:ahLst/>
              <a:cxnLst/>
              <a:rect l="l" t="t" r="r" b="b"/>
              <a:pathLst>
                <a:path w="27654" h="47802" extrusionOk="0">
                  <a:moveTo>
                    <a:pt x="27653" y="1"/>
                  </a:moveTo>
                  <a:lnTo>
                    <a:pt x="0" y="15979"/>
                  </a:lnTo>
                  <a:lnTo>
                    <a:pt x="0" y="47802"/>
                  </a:lnTo>
                  <a:lnTo>
                    <a:pt x="134" y="47802"/>
                  </a:lnTo>
                  <a:lnTo>
                    <a:pt x="27653" y="31824"/>
                  </a:lnTo>
                  <a:lnTo>
                    <a:pt x="27653" y="1"/>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6"/>
            <p:cNvSpPr/>
            <p:nvPr/>
          </p:nvSpPr>
          <p:spPr>
            <a:xfrm rot="-5400000">
              <a:off x="8643318" y="-63918"/>
              <a:ext cx="476733" cy="551271"/>
            </a:xfrm>
            <a:custGeom>
              <a:avLst/>
              <a:gdLst/>
              <a:ahLst/>
              <a:cxnLst/>
              <a:rect l="l" t="t" r="r" b="b"/>
              <a:pathLst>
                <a:path w="27521" h="31824" extrusionOk="0">
                  <a:moveTo>
                    <a:pt x="27520" y="1"/>
                  </a:moveTo>
                  <a:lnTo>
                    <a:pt x="1" y="15979"/>
                  </a:lnTo>
                  <a:lnTo>
                    <a:pt x="27520" y="31823"/>
                  </a:lnTo>
                  <a:lnTo>
                    <a:pt x="27520" y="1"/>
                  </a:lnTo>
                  <a:close/>
                </a:path>
              </a:pathLst>
            </a:custGeom>
            <a:solidFill>
              <a:srgbClr val="E3651D"/>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6"/>
            <p:cNvSpPr/>
            <p:nvPr/>
          </p:nvSpPr>
          <p:spPr>
            <a:xfrm rot="-5400000">
              <a:off x="7816399" y="-62757"/>
              <a:ext cx="479036" cy="551254"/>
            </a:xfrm>
            <a:custGeom>
              <a:avLst/>
              <a:gdLst/>
              <a:ahLst/>
              <a:cxnLst/>
              <a:rect l="l" t="t" r="r" b="b"/>
              <a:pathLst>
                <a:path w="27654" h="31823" extrusionOk="0">
                  <a:moveTo>
                    <a:pt x="0" y="0"/>
                  </a:moveTo>
                  <a:lnTo>
                    <a:pt x="0" y="31823"/>
                  </a:lnTo>
                  <a:lnTo>
                    <a:pt x="27653" y="15845"/>
                  </a:lnTo>
                  <a:lnTo>
                    <a:pt x="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6"/>
            <p:cNvSpPr/>
            <p:nvPr/>
          </p:nvSpPr>
          <p:spPr>
            <a:xfrm rot="-5400000">
              <a:off x="7539604" y="-62757"/>
              <a:ext cx="479036" cy="551254"/>
            </a:xfrm>
            <a:custGeom>
              <a:avLst/>
              <a:gdLst/>
              <a:ahLst/>
              <a:cxnLst/>
              <a:rect l="l" t="t" r="r" b="b"/>
              <a:pathLst>
                <a:path w="27654" h="31823" extrusionOk="0">
                  <a:moveTo>
                    <a:pt x="27653" y="0"/>
                  </a:moveTo>
                  <a:lnTo>
                    <a:pt x="0" y="15978"/>
                  </a:lnTo>
                  <a:lnTo>
                    <a:pt x="27653" y="31823"/>
                  </a:lnTo>
                  <a:lnTo>
                    <a:pt x="27653" y="0"/>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6"/>
            <p:cNvSpPr/>
            <p:nvPr/>
          </p:nvSpPr>
          <p:spPr>
            <a:xfrm rot="-5400000">
              <a:off x="7263962" y="-63926"/>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6"/>
            <p:cNvSpPr/>
            <p:nvPr/>
          </p:nvSpPr>
          <p:spPr>
            <a:xfrm rot="-5400000">
              <a:off x="7265113" y="413968"/>
              <a:ext cx="476733" cy="553592"/>
            </a:xfrm>
            <a:custGeom>
              <a:avLst/>
              <a:gdLst/>
              <a:ahLst/>
              <a:cxnLst/>
              <a:rect l="l" t="t" r="r" b="b"/>
              <a:pathLst>
                <a:path w="27521" h="31958" extrusionOk="0">
                  <a:moveTo>
                    <a:pt x="27520" y="1"/>
                  </a:moveTo>
                  <a:lnTo>
                    <a:pt x="1" y="15979"/>
                  </a:lnTo>
                  <a:lnTo>
                    <a:pt x="27520" y="31957"/>
                  </a:lnTo>
                  <a:lnTo>
                    <a:pt x="2752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6"/>
            <p:cNvSpPr/>
            <p:nvPr/>
          </p:nvSpPr>
          <p:spPr>
            <a:xfrm rot="-5400000">
              <a:off x="7540756" y="415137"/>
              <a:ext cx="476733" cy="551254"/>
            </a:xfrm>
            <a:custGeom>
              <a:avLst/>
              <a:gdLst/>
              <a:ahLst/>
              <a:cxnLst/>
              <a:rect l="l" t="t" r="r" b="b"/>
              <a:pathLst>
                <a:path w="27521" h="31823" extrusionOk="0">
                  <a:moveTo>
                    <a:pt x="1" y="0"/>
                  </a:moveTo>
                  <a:lnTo>
                    <a:pt x="1" y="31823"/>
                  </a:lnTo>
                  <a:lnTo>
                    <a:pt x="27520" y="15978"/>
                  </a:lnTo>
                  <a:lnTo>
                    <a:pt x="1" y="0"/>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6"/>
            <p:cNvSpPr/>
            <p:nvPr/>
          </p:nvSpPr>
          <p:spPr>
            <a:xfrm rot="-5400000">
              <a:off x="7263962" y="-63926"/>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78001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6"/>
            <p:cNvSpPr/>
            <p:nvPr/>
          </p:nvSpPr>
          <p:spPr>
            <a:xfrm rot="-5400000">
              <a:off x="6852226" y="277891"/>
              <a:ext cx="476733" cy="825746"/>
            </a:xfrm>
            <a:custGeom>
              <a:avLst/>
              <a:gdLst/>
              <a:ahLst/>
              <a:cxnLst/>
              <a:rect l="l" t="t" r="r" b="b"/>
              <a:pathLst>
                <a:path w="27521" h="47669" extrusionOk="0">
                  <a:moveTo>
                    <a:pt x="27520" y="1"/>
                  </a:moveTo>
                  <a:lnTo>
                    <a:pt x="1" y="15845"/>
                  </a:lnTo>
                  <a:lnTo>
                    <a:pt x="1" y="47668"/>
                  </a:lnTo>
                  <a:lnTo>
                    <a:pt x="27520" y="31823"/>
                  </a:lnTo>
                  <a:lnTo>
                    <a:pt x="27520" y="31690"/>
                  </a:lnTo>
                  <a:lnTo>
                    <a:pt x="27520" y="1"/>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6"/>
            <p:cNvSpPr/>
            <p:nvPr/>
          </p:nvSpPr>
          <p:spPr>
            <a:xfrm rot="-5400000">
              <a:off x="5553199" y="611305"/>
              <a:ext cx="139273" cy="158917"/>
            </a:xfrm>
            <a:custGeom>
              <a:avLst/>
              <a:gdLst/>
              <a:ahLst/>
              <a:cxnLst/>
              <a:rect l="l" t="t" r="r" b="b"/>
              <a:pathLst>
                <a:path w="8040" h="9174" extrusionOk="0">
                  <a:moveTo>
                    <a:pt x="8040" y="0"/>
                  </a:moveTo>
                  <a:lnTo>
                    <a:pt x="1" y="4604"/>
                  </a:lnTo>
                  <a:lnTo>
                    <a:pt x="8040" y="9174"/>
                  </a:lnTo>
                  <a:lnTo>
                    <a:pt x="8040" y="0"/>
                  </a:lnTo>
                  <a:close/>
                </a:path>
              </a:pathLst>
            </a:custGeom>
            <a:solidFill>
              <a:srgbClr val="018790"/>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6"/>
            <p:cNvSpPr/>
            <p:nvPr/>
          </p:nvSpPr>
          <p:spPr>
            <a:xfrm rot="-5400000">
              <a:off x="5886623" y="414843"/>
              <a:ext cx="476733" cy="551843"/>
            </a:xfrm>
            <a:custGeom>
              <a:avLst/>
              <a:gdLst/>
              <a:ahLst/>
              <a:cxnLst/>
              <a:rect l="l" t="t" r="r" b="b"/>
              <a:pathLst>
                <a:path w="27521" h="31857" extrusionOk="0">
                  <a:moveTo>
                    <a:pt x="1" y="0"/>
                  </a:moveTo>
                  <a:lnTo>
                    <a:pt x="1" y="31857"/>
                  </a:lnTo>
                  <a:lnTo>
                    <a:pt x="27520" y="15845"/>
                  </a:lnTo>
                  <a:lnTo>
                    <a:pt x="1" y="0"/>
                  </a:lnTo>
                  <a:close/>
                </a:path>
              </a:pathLst>
            </a:custGeom>
            <a:solidFill>
              <a:srgbClr val="1DCDC3"/>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6"/>
            <p:cNvSpPr/>
            <p:nvPr/>
          </p:nvSpPr>
          <p:spPr>
            <a:xfrm rot="-5400000">
              <a:off x="8404961" y="653513"/>
              <a:ext cx="953448" cy="551271"/>
            </a:xfrm>
            <a:custGeom>
              <a:avLst/>
              <a:gdLst/>
              <a:ahLst/>
              <a:cxnLst/>
              <a:rect l="l" t="t" r="r" b="b"/>
              <a:pathLst>
                <a:path w="55041" h="31824" extrusionOk="0">
                  <a:moveTo>
                    <a:pt x="27521" y="1"/>
                  </a:moveTo>
                  <a:lnTo>
                    <a:pt x="1" y="15979"/>
                  </a:lnTo>
                  <a:lnTo>
                    <a:pt x="27521" y="31823"/>
                  </a:lnTo>
                  <a:lnTo>
                    <a:pt x="55040" y="15979"/>
                  </a:lnTo>
                  <a:lnTo>
                    <a:pt x="27521" y="1"/>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6"/>
            <p:cNvSpPr/>
            <p:nvPr/>
          </p:nvSpPr>
          <p:spPr>
            <a:xfrm rot="-5400000">
              <a:off x="8230422" y="276739"/>
              <a:ext cx="476733" cy="828050"/>
            </a:xfrm>
            <a:custGeom>
              <a:avLst/>
              <a:gdLst/>
              <a:ahLst/>
              <a:cxnLst/>
              <a:rect l="l" t="t" r="r" b="b"/>
              <a:pathLst>
                <a:path w="27521" h="47802" extrusionOk="0">
                  <a:moveTo>
                    <a:pt x="1" y="1"/>
                  </a:moveTo>
                  <a:lnTo>
                    <a:pt x="1" y="31824"/>
                  </a:lnTo>
                  <a:lnTo>
                    <a:pt x="27520" y="47802"/>
                  </a:lnTo>
                  <a:lnTo>
                    <a:pt x="27520" y="15979"/>
                  </a:lnTo>
                  <a:lnTo>
                    <a:pt x="1" y="1"/>
                  </a:lnTo>
                  <a:close/>
                </a:path>
              </a:pathLst>
            </a:custGeom>
            <a:solidFill>
              <a:srgbClr val="0C2E3A"/>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6"/>
            <p:cNvSpPr/>
            <p:nvPr/>
          </p:nvSpPr>
          <p:spPr>
            <a:xfrm rot="-5400000">
              <a:off x="7817551" y="415137"/>
              <a:ext cx="476733" cy="551254"/>
            </a:xfrm>
            <a:custGeom>
              <a:avLst/>
              <a:gdLst/>
              <a:ahLst/>
              <a:cxnLst/>
              <a:rect l="l" t="t" r="r" b="b"/>
              <a:pathLst>
                <a:path w="27521" h="31823" extrusionOk="0">
                  <a:moveTo>
                    <a:pt x="27520" y="0"/>
                  </a:moveTo>
                  <a:lnTo>
                    <a:pt x="1" y="15845"/>
                  </a:lnTo>
                  <a:lnTo>
                    <a:pt x="27520" y="31823"/>
                  </a:lnTo>
                  <a:lnTo>
                    <a:pt x="27520" y="0"/>
                  </a:lnTo>
                  <a:close/>
                </a:path>
              </a:pathLst>
            </a:custGeom>
            <a:solidFill>
              <a:srgbClr val="00A6A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6"/>
            <p:cNvSpPr/>
            <p:nvPr/>
          </p:nvSpPr>
          <p:spPr>
            <a:xfrm rot="-5400000">
              <a:off x="7816399" y="-62757"/>
              <a:ext cx="479036" cy="551254"/>
            </a:xfrm>
            <a:custGeom>
              <a:avLst/>
              <a:gdLst/>
              <a:ahLst/>
              <a:cxnLst/>
              <a:rect l="l" t="t" r="r" b="b"/>
              <a:pathLst>
                <a:path w="27654" h="31823" extrusionOk="0">
                  <a:moveTo>
                    <a:pt x="0" y="0"/>
                  </a:moveTo>
                  <a:lnTo>
                    <a:pt x="0" y="31823"/>
                  </a:lnTo>
                  <a:lnTo>
                    <a:pt x="27653" y="15845"/>
                  </a:lnTo>
                  <a:lnTo>
                    <a:pt x="0" y="0"/>
                  </a:lnTo>
                  <a:close/>
                </a:path>
              </a:pathLst>
            </a:custGeom>
            <a:solidFill>
              <a:srgbClr val="FF82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6"/>
            <p:cNvSpPr/>
            <p:nvPr/>
          </p:nvSpPr>
          <p:spPr>
            <a:xfrm rot="-5400000">
              <a:off x="7263962" y="-63926"/>
              <a:ext cx="479036" cy="553592"/>
            </a:xfrm>
            <a:custGeom>
              <a:avLst/>
              <a:gdLst/>
              <a:ahLst/>
              <a:cxnLst/>
              <a:rect l="l" t="t" r="r" b="b"/>
              <a:pathLst>
                <a:path w="27654" h="31958" extrusionOk="0">
                  <a:moveTo>
                    <a:pt x="0" y="1"/>
                  </a:moveTo>
                  <a:lnTo>
                    <a:pt x="0" y="31957"/>
                  </a:lnTo>
                  <a:lnTo>
                    <a:pt x="27653" y="15979"/>
                  </a:lnTo>
                  <a:lnTo>
                    <a:pt x="0" y="1"/>
                  </a:lnTo>
                  <a:close/>
                </a:path>
              </a:pathLst>
            </a:custGeom>
            <a:solidFill>
              <a:srgbClr val="FFA73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6"/>
            <p:cNvSpPr/>
            <p:nvPr/>
          </p:nvSpPr>
          <p:spPr>
            <a:xfrm rot="-5400000">
              <a:off x="7163985" y="515124"/>
              <a:ext cx="953448" cy="828050"/>
            </a:xfrm>
            <a:custGeom>
              <a:avLst/>
              <a:gdLst/>
              <a:ahLst/>
              <a:cxnLst/>
              <a:rect l="l" t="t" r="r" b="b"/>
              <a:pathLst>
                <a:path w="55041" h="47802" extrusionOk="0">
                  <a:moveTo>
                    <a:pt x="55040" y="1"/>
                  </a:moveTo>
                  <a:lnTo>
                    <a:pt x="27521" y="15979"/>
                  </a:lnTo>
                  <a:lnTo>
                    <a:pt x="1" y="31957"/>
                  </a:lnTo>
                  <a:lnTo>
                    <a:pt x="27521" y="47802"/>
                  </a:lnTo>
                  <a:lnTo>
                    <a:pt x="55040" y="31957"/>
                  </a:lnTo>
                  <a:lnTo>
                    <a:pt x="55040" y="1"/>
                  </a:lnTo>
                  <a:close/>
                </a:path>
              </a:pathLst>
            </a:custGeom>
            <a:solidFill>
              <a:srgbClr val="F5340B"/>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 name="Google Shape;305;p6"/>
          <p:cNvSpPr txBox="1">
            <a:spLocks noGrp="1"/>
          </p:cNvSpPr>
          <p:nvPr>
            <p:ph type="ctrTitle"/>
          </p:nvPr>
        </p:nvSpPr>
        <p:spPr>
          <a:xfrm>
            <a:off x="266501" y="468450"/>
            <a:ext cx="8095500" cy="577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000"/>
              <a:buNone/>
              <a:defRPr sz="3000"/>
            </a:lvl1pPr>
            <a:lvl2pPr lvl="1" algn="r" rtl="0">
              <a:spcBef>
                <a:spcPts val="0"/>
              </a:spcBef>
              <a:spcAft>
                <a:spcPts val="0"/>
              </a:spcAft>
              <a:buSzPts val="1600"/>
              <a:buNone/>
              <a:defRPr sz="1600"/>
            </a:lvl2pPr>
            <a:lvl3pPr lvl="2" algn="r" rtl="0">
              <a:spcBef>
                <a:spcPts val="0"/>
              </a:spcBef>
              <a:spcAft>
                <a:spcPts val="0"/>
              </a:spcAft>
              <a:buSzPts val="1600"/>
              <a:buNone/>
              <a:defRPr sz="1600"/>
            </a:lvl3pPr>
            <a:lvl4pPr lvl="3" algn="r" rtl="0">
              <a:spcBef>
                <a:spcPts val="0"/>
              </a:spcBef>
              <a:spcAft>
                <a:spcPts val="0"/>
              </a:spcAft>
              <a:buSzPts val="1600"/>
              <a:buNone/>
              <a:defRPr sz="1600"/>
            </a:lvl4pPr>
            <a:lvl5pPr lvl="4" algn="r" rtl="0">
              <a:spcBef>
                <a:spcPts val="0"/>
              </a:spcBef>
              <a:spcAft>
                <a:spcPts val="0"/>
              </a:spcAft>
              <a:buSzPts val="1600"/>
              <a:buNone/>
              <a:defRPr sz="1600"/>
            </a:lvl5pPr>
            <a:lvl6pPr lvl="5" algn="r" rtl="0">
              <a:spcBef>
                <a:spcPts val="0"/>
              </a:spcBef>
              <a:spcAft>
                <a:spcPts val="0"/>
              </a:spcAft>
              <a:buSzPts val="1600"/>
              <a:buNone/>
              <a:defRPr sz="1600"/>
            </a:lvl6pPr>
            <a:lvl7pPr lvl="6" algn="r" rtl="0">
              <a:spcBef>
                <a:spcPts val="0"/>
              </a:spcBef>
              <a:spcAft>
                <a:spcPts val="0"/>
              </a:spcAft>
              <a:buSzPts val="1600"/>
              <a:buNone/>
              <a:defRPr sz="1600"/>
            </a:lvl7pPr>
            <a:lvl8pPr lvl="7" algn="r" rtl="0">
              <a:spcBef>
                <a:spcPts val="0"/>
              </a:spcBef>
              <a:spcAft>
                <a:spcPts val="0"/>
              </a:spcAft>
              <a:buSzPts val="1600"/>
              <a:buNone/>
              <a:defRPr sz="1600"/>
            </a:lvl8pPr>
            <a:lvl9pPr lvl="8" algn="r" rtl="0">
              <a:spcBef>
                <a:spcPts val="0"/>
              </a:spcBef>
              <a:spcAft>
                <a:spcPts val="0"/>
              </a:spcAft>
              <a:buSzPts val="1600"/>
              <a:buNone/>
              <a:defRPr sz="1600"/>
            </a:lvl9pPr>
          </a:lstStyle>
          <a:p>
            <a:endParaRPr/>
          </a:p>
        </p:txBody>
      </p:sp>
      <p:cxnSp>
        <p:nvCxnSpPr>
          <p:cNvPr id="306" name="Google Shape;306;p6"/>
          <p:cNvCxnSpPr/>
          <p:nvPr/>
        </p:nvCxnSpPr>
        <p:spPr>
          <a:xfrm>
            <a:off x="8634675" y="-1604650"/>
            <a:ext cx="0" cy="2664900"/>
          </a:xfrm>
          <a:prstGeom prst="straightConnector1">
            <a:avLst/>
          </a:prstGeom>
          <a:noFill/>
          <a:ln w="28575" cap="flat" cmpd="sng">
            <a:solidFill>
              <a:srgbClr val="F5340B"/>
            </a:solidFill>
            <a:prstDash val="solid"/>
            <a:round/>
            <a:headEnd type="none" w="med" len="med"/>
            <a:tailEnd type="none" w="med" len="med"/>
          </a:ln>
        </p:spPr>
      </p:cxnSp>
    </p:spTree>
    <p:extLst>
      <p:ext uri="{BB962C8B-B14F-4D97-AF65-F5344CB8AC3E}">
        <p14:creationId xmlns:p14="http://schemas.microsoft.com/office/powerpoint/2010/main" val="87972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70" cy="916229"/>
          </a:xfrm>
        </p:spPr>
        <p:txBody>
          <a:bodyPr>
            <a:normAutofit/>
          </a:bodyPr>
          <a:lstStyle>
            <a:lvl1pPr algn="r">
              <a:defRPr sz="3600" baseline="0">
                <a:solidFill>
                  <a:srgbClr val="FFFF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02815"/>
            <a:ext cx="8246070" cy="3206799"/>
          </a:xfrm>
        </p:spPr>
        <p:txBody>
          <a:bodyPr/>
          <a:lstStyle>
            <a:lvl1pPr algn="l">
              <a:defRPr sz="2800">
                <a:solidFill>
                  <a:srgbClr val="00FFFF"/>
                </a:solidFill>
              </a:defRPr>
            </a:lvl1pPr>
            <a:lvl2pPr algn="l">
              <a:defRPr>
                <a:solidFill>
                  <a:srgbClr val="00FFFF"/>
                </a:solidFill>
              </a:defRPr>
            </a:lvl2pPr>
            <a:lvl3pPr algn="l">
              <a:defRPr>
                <a:solidFill>
                  <a:srgbClr val="00FFFF"/>
                </a:solidFill>
              </a:defRPr>
            </a:lvl3pPr>
            <a:lvl4pPr algn="l">
              <a:defRPr>
                <a:solidFill>
                  <a:srgbClr val="00FFFF"/>
                </a:solidFill>
              </a:defRPr>
            </a:lvl4pPr>
            <a:lvl5pPr algn="l">
              <a:defRPr>
                <a:solidFill>
                  <a:srgbClr val="00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39540" y="433880"/>
            <a:ext cx="5802790" cy="572644"/>
          </a:xfrm>
        </p:spPr>
        <p:txBody>
          <a:bodyPr>
            <a:normAutofit/>
          </a:bodyPr>
          <a:lstStyle>
            <a:lvl1pPr algn="l">
              <a:defRPr sz="3600">
                <a:solidFill>
                  <a:srgbClr val="FFFF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739540" y="1198559"/>
            <a:ext cx="5802790" cy="3511061"/>
          </a:xfrm>
        </p:spPr>
        <p:txBody>
          <a:bodyPr/>
          <a:lstStyle>
            <a:lvl1pPr>
              <a:defRPr sz="2800">
                <a:solidFill>
                  <a:srgbClr val="00FFFF"/>
                </a:solidFill>
              </a:defRPr>
            </a:lvl1pPr>
            <a:lvl2pPr>
              <a:defRPr>
                <a:solidFill>
                  <a:srgbClr val="00FFFF"/>
                </a:solidFill>
              </a:defRPr>
            </a:lvl2pPr>
            <a:lvl3pPr>
              <a:defRPr>
                <a:solidFill>
                  <a:srgbClr val="00FFFF"/>
                </a:solidFill>
              </a:defRPr>
            </a:lvl3pPr>
            <a:lvl4pPr>
              <a:defRPr>
                <a:solidFill>
                  <a:srgbClr val="00FFFF"/>
                </a:solidFill>
              </a:defRPr>
            </a:lvl4pPr>
            <a:lvl5pPr>
              <a:defRPr>
                <a:solidFill>
                  <a:srgbClr val="00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281175"/>
            <a:ext cx="8246071" cy="763525"/>
          </a:xfrm>
        </p:spPr>
        <p:txBody>
          <a:bodyPr>
            <a:normAutofit/>
          </a:bodyPr>
          <a:lstStyle>
            <a:lvl1pPr algn="r">
              <a:defRPr sz="3600" baseline="0">
                <a:solidFill>
                  <a:srgbClr val="FFFF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rgbClr val="00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rgbClr val="00FFFF"/>
                </a:solidFill>
              </a:defRPr>
            </a:lvl1pPr>
            <a:lvl2pPr algn="ctr">
              <a:defRPr sz="2000">
                <a:solidFill>
                  <a:srgbClr val="00FFFF"/>
                </a:solidFill>
              </a:defRPr>
            </a:lvl2pPr>
            <a:lvl3pPr algn="ctr">
              <a:defRPr sz="1800">
                <a:solidFill>
                  <a:srgbClr val="00FFFF"/>
                </a:solidFill>
              </a:defRPr>
            </a:lvl3pPr>
            <a:lvl4pPr algn="ctr">
              <a:defRPr sz="1600">
                <a:solidFill>
                  <a:srgbClr val="00FFFF"/>
                </a:solidFill>
              </a:defRPr>
            </a:lvl4pPr>
            <a:lvl5pPr algn="ctr">
              <a:defRPr sz="1600">
                <a:solidFill>
                  <a:srgbClr val="00FFF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rgbClr val="00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rgbClr val="00FFFF"/>
                </a:solidFill>
              </a:defRPr>
            </a:lvl1pPr>
            <a:lvl2pPr algn="ctr">
              <a:defRPr sz="2000">
                <a:solidFill>
                  <a:srgbClr val="00FFFF"/>
                </a:solidFill>
              </a:defRPr>
            </a:lvl2pPr>
            <a:lvl3pPr algn="ctr">
              <a:defRPr sz="1800">
                <a:solidFill>
                  <a:srgbClr val="00FFFF"/>
                </a:solidFill>
              </a:defRPr>
            </a:lvl3pPr>
            <a:lvl4pPr algn="ctr">
              <a:defRPr sz="1600">
                <a:solidFill>
                  <a:srgbClr val="00FFFF"/>
                </a:solidFill>
              </a:defRPr>
            </a:lvl4pPr>
            <a:lvl5pPr algn="ctr">
              <a:defRPr sz="1600">
                <a:solidFill>
                  <a:srgbClr val="00FFF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5/10/2024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D7612594-071C-45C4-8C60-D0C29CC253AB}"/>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latin typeface="Dubai" panose="020B0503030403030204" pitchFamily="34" charset="-78"/>
              </a:rPr>
              <a:t>This presentation uses a free template provided by FPPT.com</a:t>
            </a:r>
          </a:p>
          <a:p>
            <a:r>
              <a:rPr lang="en-US" sz="1400">
                <a:solidFill>
                  <a:schemeClr val="bg1">
                    <a:lumMod val="65000"/>
                  </a:schemeClr>
                </a:solidFill>
                <a:latin typeface="Dubai" panose="020B0503030403030204" pitchFamily="34" charset="-78"/>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7238"/>
            <a:ext cx="3535232" cy="2500330"/>
          </a:xfrm>
        </p:spPr>
        <p:txBody>
          <a:bodyPr>
            <a:normAutofit fontScale="90000"/>
          </a:bodyPr>
          <a:lstStyle/>
          <a:p>
            <a:pPr algn="ctr"/>
            <a:r>
              <a:rPr lang="el-GR" sz="2200" b="1" i="1" dirty="0"/>
              <a:t>Θεωρία Κατασκευής Σταδιοδρομίας-Σχεδιασμός Ζωής</a:t>
            </a:r>
            <a:br>
              <a:rPr lang="el-GR" sz="2200" b="1" i="1" dirty="0"/>
            </a:br>
            <a:r>
              <a:rPr lang="el-GR" sz="2200" b="1" i="1" dirty="0"/>
              <a:t>Νέες τάσεις και προοπτικές στον επαγγελματικό προσανατολισμό</a:t>
            </a:r>
            <a:br>
              <a:rPr lang="el-GR" b="1" dirty="0"/>
            </a:br>
            <a:endParaRPr lang="en-US" b="1" dirty="0"/>
          </a:p>
        </p:txBody>
      </p:sp>
      <p:sp>
        <p:nvSpPr>
          <p:cNvPr id="3" name="Subtitle 2"/>
          <p:cNvSpPr>
            <a:spLocks noGrp="1"/>
          </p:cNvSpPr>
          <p:nvPr>
            <p:ph type="subTitle" idx="1"/>
          </p:nvPr>
        </p:nvSpPr>
        <p:spPr>
          <a:xfrm>
            <a:off x="395536" y="3723878"/>
            <a:ext cx="7697829" cy="732050"/>
          </a:xfrm>
        </p:spPr>
        <p:txBody>
          <a:bodyPr>
            <a:noAutofit/>
          </a:bodyPr>
          <a:lstStyle/>
          <a:p>
            <a:pPr algn="r"/>
            <a:r>
              <a:rPr lang="el-GR" sz="1100" b="1" dirty="0"/>
              <a:t> </a:t>
            </a:r>
          </a:p>
          <a:p>
            <a:r>
              <a:rPr lang="el-GR" sz="1400" b="1" dirty="0"/>
              <a:t>Αργυροπούλου Κατερίνα, </a:t>
            </a:r>
            <a:r>
              <a:rPr lang="el-GR" sz="1400" dirty="0"/>
              <a:t>Αναπληρώτρια Καθηγήτρια</a:t>
            </a:r>
            <a:r>
              <a:rPr lang="en-US" sz="1400" dirty="0"/>
              <a:t>, </a:t>
            </a:r>
            <a:r>
              <a:rPr lang="el-GR" sz="1400" dirty="0"/>
              <a:t>Παιδαγωγικό Τμήμα Δευτεροβάθμιας Εκπαίδευσης, Φιλοσοφικής Σχολής Εθνικού &amp; Καποδιστριακού Πανεπιστημίου Αθηνών</a:t>
            </a:r>
            <a:endParaRPr lang="en-US" sz="1400" dirty="0"/>
          </a:p>
          <a:p>
            <a:r>
              <a:rPr lang="el-GR" sz="1400" b="1" dirty="0"/>
              <a:t>Ασπασία Καραβία</a:t>
            </a:r>
            <a:r>
              <a:rPr lang="el-GR" sz="1400" dirty="0"/>
              <a:t>, Σύμβουλος Σταδιοδρομίας, Υποψήφια διδάκτορας, Παιδαγωγικό Τμήμα Δευτεροβάθμιας Εκπαίδευσης, Φιλοσοφικής Σχολής Εθνικού &amp; Καποδιστριακού Πανεπιστημίου Αθηνών</a:t>
            </a:r>
          </a:p>
          <a:p>
            <a:endParaRPr lang="en-US" sz="1100"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0200" y="1707654"/>
            <a:ext cx="7463600" cy="3024336"/>
          </a:xfrm>
        </p:spPr>
        <p:txBody>
          <a:bodyPr>
            <a:noAutofit/>
          </a:bodyPr>
          <a:lstStyle/>
          <a:p>
            <a:pPr algn="just"/>
            <a:endParaRPr lang="el-GR" sz="1800" dirty="0">
              <a:solidFill>
                <a:schemeClr val="bg1"/>
              </a:solidFill>
            </a:endParaRPr>
          </a:p>
          <a:p>
            <a:pPr marL="0" indent="0">
              <a:spcBef>
                <a:spcPts val="0"/>
              </a:spcBef>
              <a:buNone/>
            </a:pPr>
            <a:r>
              <a:rPr lang="el-GR" sz="2200" dirty="0">
                <a:solidFill>
                  <a:schemeClr val="bg1"/>
                </a:solidFill>
              </a:rPr>
              <a:t>Οι ερμηνείες που κάνει το άτομο για την πραγματικότητα που ζει και τη δράση που λαμβάνει μέσα στο κοινωνικό του περιβάλλον με την αξιοποίηση της αφήγησης των εμπειριών του δίνει μια προοπτική στη ζωή του περνώντας σε μια συνεχιζόμενη </a:t>
            </a:r>
            <a:r>
              <a:rPr lang="el-GR" sz="2200" dirty="0">
                <a:solidFill>
                  <a:srgbClr val="FFFF00"/>
                </a:solidFill>
              </a:rPr>
              <a:t>κατασκευή της αυτοαντίληψής του</a:t>
            </a:r>
            <a:r>
              <a:rPr lang="el-GR" sz="2200" dirty="0">
                <a:solidFill>
                  <a:schemeClr val="bg1"/>
                </a:solidFill>
              </a:rPr>
              <a:t>, η οποία προκύπτει μέσα από τις αλληλεπιδράσεις εντός των κοινωνικών συστημάτων </a:t>
            </a:r>
            <a:endParaRPr lang="en-US" sz="2200" dirty="0">
              <a:solidFill>
                <a:schemeClr val="bg1"/>
              </a:solidFill>
            </a:endParaRPr>
          </a:p>
        </p:txBody>
      </p:sp>
      <p:sp>
        <p:nvSpPr>
          <p:cNvPr id="6" name="Title 1">
            <a:extLst>
              <a:ext uri="{FF2B5EF4-FFF2-40B4-BE49-F238E27FC236}">
                <a16:creationId xmlns:a16="http://schemas.microsoft.com/office/drawing/2014/main" id="{C94AA29E-DD85-A0CC-6122-41A581AE8263}"/>
              </a:ext>
            </a:extLst>
          </p:cNvPr>
          <p:cNvSpPr txBox="1">
            <a:spLocks noGrp="1"/>
          </p:cNvSpPr>
          <p:nvPr>
            <p:ph type="title"/>
          </p:nvPr>
        </p:nvSpPr>
        <p:spPr>
          <a:xfrm>
            <a:off x="3708743" y="450404"/>
            <a:ext cx="5130850" cy="915987"/>
          </a:xfrm>
          <a:prstGeom prst="rect">
            <a:avLst/>
          </a:prstGeom>
        </p:spPr>
        <p:txBody>
          <a:bodyPr vert="horz" lIns="91440" tIns="45720" rIns="91440" bIns="45720" rtlCol="0" anchor="ctr">
            <a:noAutofit/>
          </a:bodyPr>
          <a:lstStyle>
            <a:lvl1pPr algn="r" defTabSz="914400" rtl="0" eaLnBrk="1" latinLnBrk="0" hangingPunct="1">
              <a:spcBef>
                <a:spcPct val="0"/>
              </a:spcBef>
              <a:buNone/>
              <a:defRPr sz="3600" kern="1200" baseline="0">
                <a:solidFill>
                  <a:srgbClr val="FFFF00"/>
                </a:solidFill>
                <a:effectLst>
                  <a:outerShdw blurRad="50800" dist="38100" dir="2700000" algn="tl" rotWithShape="0">
                    <a:prstClr val="black">
                      <a:alpha val="40000"/>
                    </a:prstClr>
                  </a:outerShdw>
                </a:effectLst>
                <a:latin typeface="+mj-lt"/>
                <a:ea typeface="+mj-ea"/>
                <a:cs typeface="+mj-cs"/>
              </a:defRPr>
            </a:lvl1pPr>
          </a:lstStyle>
          <a:p>
            <a:r>
              <a:rPr lang="el-GR" sz="3200" b="1" dirty="0"/>
              <a:t>Μεταμοντέρνες προσεγγίσεις επαγγελματικής ανάπτυξης</a:t>
            </a:r>
            <a:endParaRPr lang="en-US" sz="3200" b="1" dirty="0"/>
          </a:p>
        </p:txBody>
      </p:sp>
    </p:spTree>
    <p:extLst>
      <p:ext uri="{BB962C8B-B14F-4D97-AF65-F5344CB8AC3E}">
        <p14:creationId xmlns:p14="http://schemas.microsoft.com/office/powerpoint/2010/main" val="4169481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2672470" y="232268"/>
            <a:ext cx="6192689" cy="894420"/>
          </a:xfrm>
        </p:spPr>
        <p:txBody>
          <a:bodyPr>
            <a:normAutofit/>
          </a:bodyPr>
          <a:lstStyle/>
          <a:p>
            <a:pPr algn="ctr"/>
            <a:r>
              <a:rPr lang="el-GR" sz="2700" b="1" dirty="0"/>
              <a:t>Διαμόρφωση ταυτότητας</a:t>
            </a:r>
          </a:p>
        </p:txBody>
      </p:sp>
      <p:grpSp>
        <p:nvGrpSpPr>
          <p:cNvPr id="16" name="Group 15">
            <a:extLst>
              <a:ext uri="{FF2B5EF4-FFF2-40B4-BE49-F238E27FC236}">
                <a16:creationId xmlns:a16="http://schemas.microsoft.com/office/drawing/2014/main" id="{EA4C6822-580E-4027-80E2-316D74E16644}"/>
              </a:ext>
            </a:extLst>
          </p:cNvPr>
          <p:cNvGrpSpPr/>
          <p:nvPr/>
        </p:nvGrpSpPr>
        <p:grpSpPr>
          <a:xfrm>
            <a:off x="1331640" y="1986560"/>
            <a:ext cx="6963320" cy="1377278"/>
            <a:chOff x="1268963" y="4795935"/>
            <a:chExt cx="9284427" cy="1836371"/>
          </a:xfrm>
        </p:grpSpPr>
        <p:sp>
          <p:nvSpPr>
            <p:cNvPr id="9" name="Oval 8">
              <a:extLst>
                <a:ext uri="{FF2B5EF4-FFF2-40B4-BE49-F238E27FC236}">
                  <a16:creationId xmlns:a16="http://schemas.microsoft.com/office/drawing/2014/main" id="{3FD645A8-86B6-4BC6-8D4D-6D4FF507A97F}"/>
                </a:ext>
              </a:extLst>
            </p:cNvPr>
            <p:cNvSpPr/>
            <p:nvPr/>
          </p:nvSpPr>
          <p:spPr>
            <a:xfrm>
              <a:off x="1268963" y="4859490"/>
              <a:ext cx="2071396" cy="1772816"/>
            </a:xfrm>
            <a:prstGeom prst="ellipse">
              <a:avLst/>
            </a:prstGeom>
            <a:solidFill>
              <a:srgbClr val="FF9900"/>
            </a:solidFill>
            <a:ln>
              <a:solidFill>
                <a:srgbClr val="FF99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sz="1350" b="1" dirty="0"/>
                <a:t>ΠΑΡΕΛΘΟΝ</a:t>
              </a:r>
            </a:p>
          </p:txBody>
        </p:sp>
        <p:sp>
          <p:nvSpPr>
            <p:cNvPr id="10" name="Oval 9">
              <a:extLst>
                <a:ext uri="{FF2B5EF4-FFF2-40B4-BE49-F238E27FC236}">
                  <a16:creationId xmlns:a16="http://schemas.microsoft.com/office/drawing/2014/main" id="{A1A4F603-A116-4F4E-B96B-5F9F148FF5D2}"/>
                </a:ext>
              </a:extLst>
            </p:cNvPr>
            <p:cNvSpPr/>
            <p:nvPr/>
          </p:nvSpPr>
          <p:spPr>
            <a:xfrm>
              <a:off x="4705739" y="4859490"/>
              <a:ext cx="2071396" cy="17728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50" b="1" dirty="0"/>
                <a:t>ΠΑΡΟΝ</a:t>
              </a:r>
            </a:p>
          </p:txBody>
        </p:sp>
        <p:sp>
          <p:nvSpPr>
            <p:cNvPr id="11" name="Oval 10">
              <a:extLst>
                <a:ext uri="{FF2B5EF4-FFF2-40B4-BE49-F238E27FC236}">
                  <a16:creationId xmlns:a16="http://schemas.microsoft.com/office/drawing/2014/main" id="{8CB8CFF0-8986-46DB-979D-3781385926DC}"/>
                </a:ext>
              </a:extLst>
            </p:cNvPr>
            <p:cNvSpPr/>
            <p:nvPr/>
          </p:nvSpPr>
          <p:spPr>
            <a:xfrm>
              <a:off x="8481994" y="4795935"/>
              <a:ext cx="2071396" cy="1772816"/>
            </a:xfrm>
            <a:prstGeom prst="ellipse">
              <a:avLst/>
            </a:prstGeom>
            <a:solidFill>
              <a:srgbClr val="CCCC00"/>
            </a:solidFill>
            <a:ln>
              <a:solidFill>
                <a:srgbClr val="CCCC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l-GR" sz="1350" b="1" dirty="0"/>
                <a:t>ΜΕΛΛΟΝ</a:t>
              </a:r>
            </a:p>
          </p:txBody>
        </p:sp>
        <p:cxnSp>
          <p:nvCxnSpPr>
            <p:cNvPr id="13" name="Straight Arrow Connector 12">
              <a:extLst>
                <a:ext uri="{FF2B5EF4-FFF2-40B4-BE49-F238E27FC236}">
                  <a16:creationId xmlns:a16="http://schemas.microsoft.com/office/drawing/2014/main" id="{19B27FF2-C942-48F1-9BEC-DA1C05136F66}"/>
                </a:ext>
              </a:extLst>
            </p:cNvPr>
            <p:cNvCxnSpPr>
              <a:cxnSpLocks/>
            </p:cNvCxnSpPr>
            <p:nvPr/>
          </p:nvCxnSpPr>
          <p:spPr>
            <a:xfrm>
              <a:off x="3489649" y="5731560"/>
              <a:ext cx="1017037" cy="0"/>
            </a:xfrm>
            <a:prstGeom prst="straightConnector1">
              <a:avLst/>
            </a:prstGeom>
            <a:ln w="57150">
              <a:solidFill>
                <a:srgbClr val="FF000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id="{A4F0019F-2F71-4604-9FEB-9BAF4C9F4CA9}"/>
                </a:ext>
              </a:extLst>
            </p:cNvPr>
            <p:cNvCxnSpPr>
              <a:cxnSpLocks/>
            </p:cNvCxnSpPr>
            <p:nvPr/>
          </p:nvCxnSpPr>
          <p:spPr>
            <a:xfrm>
              <a:off x="7121046" y="5690581"/>
              <a:ext cx="1017037" cy="0"/>
            </a:xfrm>
            <a:prstGeom prst="straightConnector1">
              <a:avLst/>
            </a:prstGeom>
            <a:ln w="57150">
              <a:solidFill>
                <a:srgbClr val="FF0000"/>
              </a:solidFill>
              <a:headEnd type="triangle"/>
              <a:tailEnd type="triangle"/>
            </a:ln>
          </p:spPr>
          <p:style>
            <a:lnRef idx="1">
              <a:schemeClr val="accent2"/>
            </a:lnRef>
            <a:fillRef idx="0">
              <a:schemeClr val="accent2"/>
            </a:fillRef>
            <a:effectRef idx="0">
              <a:schemeClr val="accent2"/>
            </a:effectRef>
            <a:fontRef idx="minor">
              <a:schemeClr val="tx1"/>
            </a:fontRef>
          </p:style>
        </p:cxnSp>
      </p:grpSp>
      <p:sp>
        <p:nvSpPr>
          <p:cNvPr id="17" name="Content Placeholder 2">
            <a:extLst>
              <a:ext uri="{FF2B5EF4-FFF2-40B4-BE49-F238E27FC236}">
                <a16:creationId xmlns:a16="http://schemas.microsoft.com/office/drawing/2014/main" id="{56874605-E85C-427D-BEC6-EC18F914BF62}"/>
              </a:ext>
            </a:extLst>
          </p:cNvPr>
          <p:cNvSpPr>
            <a:spLocks noGrp="1"/>
          </p:cNvSpPr>
          <p:nvPr>
            <p:ph idx="1"/>
          </p:nvPr>
        </p:nvSpPr>
        <p:spPr>
          <a:xfrm>
            <a:off x="363473" y="3456974"/>
            <a:ext cx="8417054" cy="1348165"/>
          </a:xfrm>
        </p:spPr>
        <p:txBody>
          <a:bodyPr>
            <a:noAutofit/>
          </a:bodyPr>
          <a:lstStyle/>
          <a:p>
            <a:pPr marL="0" indent="0" algn="ctr">
              <a:buNone/>
            </a:pPr>
            <a:r>
              <a:rPr lang="el-GR" sz="1950" dirty="0">
                <a:solidFill>
                  <a:schemeClr val="bg1"/>
                </a:solidFill>
              </a:rPr>
              <a:t>Δεν μπορείς να ξέρεις </a:t>
            </a:r>
            <a:r>
              <a:rPr lang="el-GR" sz="1950" b="1" dirty="0">
                <a:solidFill>
                  <a:schemeClr val="bg1"/>
                </a:solidFill>
              </a:rPr>
              <a:t>ποιος είσαι </a:t>
            </a:r>
            <a:r>
              <a:rPr lang="el-GR" sz="1950" dirty="0">
                <a:solidFill>
                  <a:schemeClr val="bg1"/>
                </a:solidFill>
              </a:rPr>
              <a:t>εάν δεν γνωρίζεις </a:t>
            </a:r>
            <a:r>
              <a:rPr lang="el-GR" sz="1950" b="1" dirty="0">
                <a:solidFill>
                  <a:schemeClr val="bg1"/>
                </a:solidFill>
              </a:rPr>
              <a:t>ποιος ήσουν</a:t>
            </a:r>
          </a:p>
          <a:p>
            <a:pPr marL="0" indent="0" algn="ctr">
              <a:buNone/>
            </a:pPr>
            <a:r>
              <a:rPr lang="el-GR" sz="1950" dirty="0">
                <a:solidFill>
                  <a:schemeClr val="bg1"/>
                </a:solidFill>
              </a:rPr>
              <a:t>Δεν μπορείς να γνωρίζεις </a:t>
            </a:r>
            <a:r>
              <a:rPr lang="el-GR" sz="1950" b="1" dirty="0">
                <a:solidFill>
                  <a:schemeClr val="bg1"/>
                </a:solidFill>
              </a:rPr>
              <a:t>που θέλεις να κατευθυνθείς</a:t>
            </a:r>
            <a:r>
              <a:rPr lang="el-GR" sz="1950" dirty="0">
                <a:solidFill>
                  <a:schemeClr val="bg1"/>
                </a:solidFill>
              </a:rPr>
              <a:t>, </a:t>
            </a:r>
            <a:r>
              <a:rPr lang="el-GR" sz="1950" b="1" dirty="0">
                <a:solidFill>
                  <a:schemeClr val="bg1"/>
                </a:solidFill>
              </a:rPr>
              <a:t>ποιος θέλεις να γίνεις</a:t>
            </a:r>
            <a:r>
              <a:rPr lang="el-GR" sz="1950" dirty="0">
                <a:solidFill>
                  <a:schemeClr val="bg1"/>
                </a:solidFill>
              </a:rPr>
              <a:t>,</a:t>
            </a:r>
          </a:p>
          <a:p>
            <a:pPr marL="0" indent="0" algn="ctr">
              <a:buNone/>
            </a:pPr>
            <a:r>
              <a:rPr lang="el-GR" sz="1950" b="1" dirty="0">
                <a:solidFill>
                  <a:schemeClr val="bg1"/>
                </a:solidFill>
              </a:rPr>
              <a:t>εάν δεν γνωρίζεις ποιος είσαι</a:t>
            </a:r>
            <a:endParaRPr lang="el-GR" sz="1200" b="1" dirty="0">
              <a:solidFill>
                <a:schemeClr val="bg1"/>
              </a:solidFill>
            </a:endParaRPr>
          </a:p>
        </p:txBody>
      </p:sp>
      <p:sp>
        <p:nvSpPr>
          <p:cNvPr id="18" name="Rectangle 17">
            <a:extLst>
              <a:ext uri="{FF2B5EF4-FFF2-40B4-BE49-F238E27FC236}">
                <a16:creationId xmlns:a16="http://schemas.microsoft.com/office/drawing/2014/main" id="{38B20EAB-6782-4E17-9243-A0A7A30C6460}"/>
              </a:ext>
            </a:extLst>
          </p:cNvPr>
          <p:cNvSpPr/>
          <p:nvPr/>
        </p:nvSpPr>
        <p:spPr>
          <a:xfrm>
            <a:off x="1880093" y="1480979"/>
            <a:ext cx="5866414" cy="392415"/>
          </a:xfrm>
          <a:prstGeom prst="rect">
            <a:avLst/>
          </a:prstGeom>
        </p:spPr>
        <p:txBody>
          <a:bodyPr wrap="none">
            <a:spAutoFit/>
          </a:bodyPr>
          <a:lstStyle/>
          <a:p>
            <a:r>
              <a:rPr lang="el-GR" sz="1950" b="1" dirty="0">
                <a:solidFill>
                  <a:schemeClr val="bg1"/>
                </a:solidFill>
              </a:rPr>
              <a:t>Τι μπορεί/θα μπορούσε να δώσει νόημα στη ζωή μου;</a:t>
            </a:r>
          </a:p>
        </p:txBody>
      </p:sp>
    </p:spTree>
    <p:extLst>
      <p:ext uri="{BB962C8B-B14F-4D97-AF65-F5344CB8AC3E}">
        <p14:creationId xmlns:p14="http://schemas.microsoft.com/office/powerpoint/2010/main" val="4032750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a:extLst>
              <a:ext uri="{FF2B5EF4-FFF2-40B4-BE49-F238E27FC236}">
                <a16:creationId xmlns:a16="http://schemas.microsoft.com/office/drawing/2014/main" id="{56874605-E85C-427D-BEC6-EC18F914BF62}"/>
              </a:ext>
            </a:extLst>
          </p:cNvPr>
          <p:cNvSpPr>
            <a:spLocks noGrp="1"/>
          </p:cNvSpPr>
          <p:nvPr>
            <p:ph idx="1"/>
          </p:nvPr>
        </p:nvSpPr>
        <p:spPr>
          <a:xfrm>
            <a:off x="719572" y="1923678"/>
            <a:ext cx="7704856" cy="2520280"/>
          </a:xfrm>
        </p:spPr>
        <p:txBody>
          <a:bodyPr>
            <a:noAutofit/>
          </a:bodyPr>
          <a:lstStyle/>
          <a:p>
            <a:pPr marL="0" indent="0">
              <a:buNone/>
            </a:pPr>
            <a:r>
              <a:rPr lang="el-GR" sz="2000" dirty="0">
                <a:solidFill>
                  <a:schemeClr val="bg1"/>
                </a:solidFill>
              </a:rPr>
              <a:t>Επειδή ο έφηβος δεν μπορεί να αντιληφθεί τον εαυτό του ως μια συγκροτημένη και αποκρυσταλλωμένη προσωπικότητα, τον βιώνει ως μια </a:t>
            </a:r>
            <a:r>
              <a:rPr lang="el-GR" sz="2000" dirty="0">
                <a:solidFill>
                  <a:srgbClr val="FFFF00"/>
                </a:solidFill>
              </a:rPr>
              <a:t>συλλογή επιμέρους ταυτοτήτων, </a:t>
            </a:r>
            <a:r>
              <a:rPr lang="el-GR" sz="2000" dirty="0">
                <a:solidFill>
                  <a:schemeClr val="bg1"/>
                </a:solidFill>
              </a:rPr>
              <a:t>καθώς πολλές από αυτές μπορεί να σχετίζονται με διαφορετικές επαγγελματικές επιλογές</a:t>
            </a:r>
          </a:p>
          <a:p>
            <a:pPr marL="0" indent="0">
              <a:buNone/>
            </a:pPr>
            <a:r>
              <a:rPr lang="el-GR" sz="2000" kern="0" dirty="0">
                <a:solidFill>
                  <a:schemeClr val="bg1"/>
                </a:solidFill>
                <a:ea typeface="Calibri" panose="020F0502020204030204" pitchFamily="34" charset="0"/>
                <a:cs typeface="Times New Roman" panose="02020603050405020304" pitchFamily="18" charset="0"/>
                <a:sym typeface="Arial"/>
              </a:rPr>
              <a:t>Ταυτόχρονα, προσπαθεί να αναγνωρίσει εκείνο το κομμάτι του κόσμου της εργασίας που ταιριάζει περισσότερο </a:t>
            </a:r>
            <a:r>
              <a:rPr lang="el-GR" sz="2000" kern="0" dirty="0">
                <a:solidFill>
                  <a:srgbClr val="FFFF00"/>
                </a:solidFill>
                <a:ea typeface="Calibri" panose="020F0502020204030204" pitchFamily="34" charset="0"/>
                <a:cs typeface="Times New Roman" panose="02020603050405020304" pitchFamily="18" charset="0"/>
                <a:sym typeface="Arial"/>
              </a:rPr>
              <a:t>στη δική του ταυτότητα και σταδιοδρομία</a:t>
            </a:r>
            <a:r>
              <a:rPr lang="el-GR" sz="1600" kern="0" dirty="0">
                <a:solidFill>
                  <a:srgbClr val="FFFF00"/>
                </a:solidFill>
                <a:ea typeface="Calibri" panose="020F0502020204030204" pitchFamily="34" charset="0"/>
                <a:cs typeface="Times New Roman" panose="02020603050405020304" pitchFamily="18" charset="0"/>
                <a:sym typeface="Arial"/>
              </a:rPr>
              <a:t> </a:t>
            </a:r>
          </a:p>
          <a:p>
            <a:pPr marL="0" indent="0">
              <a:buNone/>
            </a:pPr>
            <a:r>
              <a:rPr lang="el-GR" sz="1800" dirty="0">
                <a:solidFill>
                  <a:schemeClr val="bg1"/>
                </a:solidFill>
              </a:rPr>
              <a:t>						(</a:t>
            </a:r>
            <a:r>
              <a:rPr lang="en-US" sz="1800" dirty="0">
                <a:solidFill>
                  <a:schemeClr val="bg1"/>
                </a:solidFill>
              </a:rPr>
              <a:t>Guichard</a:t>
            </a:r>
            <a:r>
              <a:rPr lang="el-GR" sz="1800" dirty="0">
                <a:solidFill>
                  <a:schemeClr val="bg1"/>
                </a:solidFill>
              </a:rPr>
              <a:t>, </a:t>
            </a:r>
            <a:r>
              <a:rPr lang="en-US" sz="1800" dirty="0">
                <a:solidFill>
                  <a:schemeClr val="bg1"/>
                </a:solidFill>
              </a:rPr>
              <a:t>2005</a:t>
            </a:r>
            <a:r>
              <a:rPr lang="el-GR" sz="1800" dirty="0">
                <a:solidFill>
                  <a:schemeClr val="bg1"/>
                </a:solidFill>
              </a:rPr>
              <a:t>)</a:t>
            </a:r>
          </a:p>
        </p:txBody>
      </p:sp>
      <p:sp>
        <p:nvSpPr>
          <p:cNvPr id="2" name="TextBox 1">
            <a:extLst>
              <a:ext uri="{FF2B5EF4-FFF2-40B4-BE49-F238E27FC236}">
                <a16:creationId xmlns:a16="http://schemas.microsoft.com/office/drawing/2014/main" id="{C395DB9E-853D-9450-66F9-E562C4E02BF3}"/>
              </a:ext>
            </a:extLst>
          </p:cNvPr>
          <p:cNvSpPr txBox="1"/>
          <p:nvPr/>
        </p:nvSpPr>
        <p:spPr>
          <a:xfrm>
            <a:off x="3419872" y="160933"/>
            <a:ext cx="4824536" cy="1077218"/>
          </a:xfrm>
          <a:prstGeom prst="rect">
            <a:avLst/>
          </a:prstGeom>
          <a:noFill/>
        </p:spPr>
        <p:txBody>
          <a:bodyPr wrap="square" rtlCol="0">
            <a:spAutoFit/>
          </a:bodyPr>
          <a:lstStyle/>
          <a:p>
            <a:pPr algn="r"/>
            <a:r>
              <a:rPr lang="el-GR" sz="3200" b="1" dirty="0">
                <a:solidFill>
                  <a:srgbClr val="FFFF00"/>
                </a:solidFill>
              </a:rPr>
              <a:t>Η ιδιαιτερότητα των εφήβων</a:t>
            </a:r>
            <a:endParaRPr lang="en-US" sz="3200" b="1" dirty="0">
              <a:solidFill>
                <a:srgbClr val="FFFF00"/>
              </a:solidFill>
            </a:endParaRPr>
          </a:p>
        </p:txBody>
      </p:sp>
    </p:spTree>
    <p:extLst>
      <p:ext uri="{BB962C8B-B14F-4D97-AF65-F5344CB8AC3E}">
        <p14:creationId xmlns:p14="http://schemas.microsoft.com/office/powerpoint/2010/main" val="5971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3995936" y="308868"/>
            <a:ext cx="4608512" cy="723727"/>
          </a:xfrm>
        </p:spPr>
        <p:txBody>
          <a:bodyPr>
            <a:normAutofit fontScale="90000"/>
          </a:bodyPr>
          <a:lstStyle/>
          <a:p>
            <a:pPr algn="r"/>
            <a:r>
              <a:rPr lang="el-GR" sz="3200" b="1" dirty="0">
                <a:solidFill>
                  <a:srgbClr val="FFFF00"/>
                </a:solidFill>
              </a:rPr>
              <a:t>Επαγγελματικός Προσανατολισμός</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sz="half" idx="1"/>
          </p:nvPr>
        </p:nvSpPr>
        <p:spPr>
          <a:xfrm>
            <a:off x="208072" y="1665515"/>
            <a:ext cx="4085064" cy="3270667"/>
          </a:xfrm>
        </p:spPr>
        <p:txBody>
          <a:bodyPr>
            <a:noAutofit/>
          </a:bodyPr>
          <a:lstStyle/>
          <a:p>
            <a:r>
              <a:rPr lang="el-GR" sz="1800" dirty="0">
                <a:solidFill>
                  <a:schemeClr val="bg1"/>
                </a:solidFill>
              </a:rPr>
              <a:t>Μετατροπή σε </a:t>
            </a:r>
            <a:r>
              <a:rPr lang="el-GR" sz="1800" dirty="0">
                <a:solidFill>
                  <a:srgbClr val="FFFF00"/>
                </a:solidFill>
              </a:rPr>
              <a:t>δια βίου </a:t>
            </a:r>
            <a:r>
              <a:rPr lang="el-GR" sz="1800" dirty="0">
                <a:solidFill>
                  <a:schemeClr val="bg1"/>
                </a:solidFill>
              </a:rPr>
              <a:t>συμβουλευτική για τη σταδιοδρομία</a:t>
            </a:r>
          </a:p>
          <a:p>
            <a:r>
              <a:rPr lang="el-GR" sz="1800" dirty="0">
                <a:solidFill>
                  <a:schemeClr val="bg1"/>
                </a:solidFill>
              </a:rPr>
              <a:t>Από την αντικειμενική πραγματικότητα στην </a:t>
            </a:r>
            <a:r>
              <a:rPr lang="el-GR" sz="1800" dirty="0">
                <a:solidFill>
                  <a:srgbClr val="FFFF00"/>
                </a:solidFill>
              </a:rPr>
              <a:t>υποκειμενική πραγματικότητα</a:t>
            </a:r>
          </a:p>
          <a:p>
            <a:r>
              <a:rPr lang="el-GR" sz="1800" dirty="0">
                <a:solidFill>
                  <a:schemeClr val="bg1"/>
                </a:solidFill>
              </a:rPr>
              <a:t>Από τα ποσοτικά χαρακτηριστικά του ατόμου </a:t>
            </a:r>
            <a:r>
              <a:rPr lang="el-GR" sz="1800" dirty="0">
                <a:solidFill>
                  <a:srgbClr val="FFFF00"/>
                </a:solidFill>
              </a:rPr>
              <a:t>στο ευρύτερο πλαίσιο </a:t>
            </a:r>
            <a:r>
              <a:rPr lang="el-GR" sz="1800" dirty="0">
                <a:solidFill>
                  <a:schemeClr val="bg1"/>
                </a:solidFill>
              </a:rPr>
              <a:t>μέσα στο οποίο το άτομο ζει και αλληλεπιδρά (συστήματα που εμπλέκεται/ αυτοαντιλήψεις)</a:t>
            </a:r>
          </a:p>
          <a:p>
            <a:pPr algn="just"/>
            <a:endParaRPr lang="el-GR" sz="1800" dirty="0">
              <a:solidFill>
                <a:schemeClr val="bg1"/>
              </a:solidFill>
            </a:endParaRPr>
          </a:p>
          <a:p>
            <a:pPr algn="just"/>
            <a:endParaRPr lang="el-GR" sz="1800" b="1" dirty="0">
              <a:solidFill>
                <a:schemeClr val="bg1"/>
              </a:solidFill>
            </a:endParaRPr>
          </a:p>
        </p:txBody>
      </p:sp>
      <p:sp>
        <p:nvSpPr>
          <p:cNvPr id="9" name="Θέση περιεχομένου 8"/>
          <p:cNvSpPr>
            <a:spLocks noGrp="1"/>
          </p:cNvSpPr>
          <p:nvPr>
            <p:ph sz="half" idx="2"/>
          </p:nvPr>
        </p:nvSpPr>
        <p:spPr>
          <a:xfrm>
            <a:off x="4327416" y="1700350"/>
            <a:ext cx="4608512" cy="3096345"/>
          </a:xfrm>
        </p:spPr>
        <p:txBody>
          <a:bodyPr>
            <a:normAutofit fontScale="40000" lnSpcReduction="20000"/>
          </a:bodyPr>
          <a:lstStyle/>
          <a:p>
            <a:pPr algn="just">
              <a:lnSpc>
                <a:spcPct val="120000"/>
              </a:lnSpc>
            </a:pPr>
            <a:r>
              <a:rPr lang="el-GR" sz="4500" dirty="0">
                <a:solidFill>
                  <a:schemeClr val="bg1"/>
                </a:solidFill>
              </a:rPr>
              <a:t>Από την καθοδήγηση </a:t>
            </a:r>
            <a:r>
              <a:rPr lang="el-GR" sz="4500" dirty="0">
                <a:solidFill>
                  <a:srgbClr val="FFFF00"/>
                </a:solidFill>
              </a:rPr>
              <a:t>στη νοηματοδότηση</a:t>
            </a:r>
            <a:r>
              <a:rPr lang="el-GR" sz="4500" dirty="0">
                <a:solidFill>
                  <a:schemeClr val="bg1"/>
                </a:solidFill>
              </a:rPr>
              <a:t> (στοχεύουμε περισσότερο στο «πώς» παρά στο «τι»)</a:t>
            </a:r>
          </a:p>
          <a:p>
            <a:pPr>
              <a:lnSpc>
                <a:spcPct val="120000"/>
              </a:lnSpc>
            </a:pPr>
            <a:r>
              <a:rPr lang="el-GR" sz="4500" dirty="0">
                <a:solidFill>
                  <a:schemeClr val="bg1"/>
                </a:solidFill>
              </a:rPr>
              <a:t>Ενθαρρύνεται η </a:t>
            </a:r>
            <a:r>
              <a:rPr lang="el-GR" sz="4500" dirty="0">
                <a:solidFill>
                  <a:srgbClr val="FFFF00"/>
                </a:solidFill>
              </a:rPr>
              <a:t>δημιουργική ακρόαση του εαυτού</a:t>
            </a:r>
            <a:r>
              <a:rPr lang="el-GR" sz="4500" dirty="0">
                <a:solidFill>
                  <a:schemeClr val="bg1"/>
                </a:solidFill>
              </a:rPr>
              <a:t> και το </a:t>
            </a:r>
            <a:r>
              <a:rPr lang="el-GR" sz="4500" dirty="0">
                <a:solidFill>
                  <a:srgbClr val="FFFF00"/>
                </a:solidFill>
              </a:rPr>
              <a:t>μοίρασμα της ανθρώπινης εμπειρίας</a:t>
            </a:r>
          </a:p>
          <a:p>
            <a:pPr>
              <a:lnSpc>
                <a:spcPct val="120000"/>
              </a:lnSpc>
            </a:pPr>
            <a:r>
              <a:rPr lang="el-GR" sz="4500" dirty="0">
                <a:solidFill>
                  <a:schemeClr val="bg1"/>
                </a:solidFill>
              </a:rPr>
              <a:t>Το άτομο προκαλείται σε </a:t>
            </a:r>
            <a:r>
              <a:rPr lang="el-GR" sz="4500" dirty="0">
                <a:solidFill>
                  <a:srgbClr val="FFFF00"/>
                </a:solidFill>
              </a:rPr>
              <a:t>έναν διάλογο</a:t>
            </a:r>
            <a:r>
              <a:rPr lang="el-GR" sz="4500" dirty="0">
                <a:solidFill>
                  <a:schemeClr val="bg1"/>
                </a:solidFill>
              </a:rPr>
              <a:t>, όπου οι </a:t>
            </a:r>
            <a:r>
              <a:rPr lang="el-GR" sz="4500" dirty="0">
                <a:solidFill>
                  <a:srgbClr val="FFFF00"/>
                </a:solidFill>
              </a:rPr>
              <a:t>ιστορίες</a:t>
            </a:r>
            <a:r>
              <a:rPr lang="el-GR" sz="4500" dirty="0">
                <a:solidFill>
                  <a:schemeClr val="bg1"/>
                </a:solidFill>
              </a:rPr>
              <a:t> παρέχουν γόνιμο έδαφος για  κατανόηση και ανάλυση, καινοτομία και δράση.</a:t>
            </a:r>
          </a:p>
          <a:p>
            <a:endParaRPr lang="el-GR" dirty="0">
              <a:solidFill>
                <a:schemeClr val="bg1"/>
              </a:solidFill>
            </a:endParaRPr>
          </a:p>
        </p:txBody>
      </p:sp>
    </p:spTree>
    <p:extLst>
      <p:ext uri="{BB962C8B-B14F-4D97-AF65-F5344CB8AC3E}">
        <p14:creationId xmlns:p14="http://schemas.microsoft.com/office/powerpoint/2010/main" val="2191311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5A37BA-D55E-0283-EDD8-AEB2A9921A0E}"/>
              </a:ext>
            </a:extLst>
          </p:cNvPr>
          <p:cNvSpPr txBox="1"/>
          <p:nvPr/>
        </p:nvSpPr>
        <p:spPr>
          <a:xfrm>
            <a:off x="827584" y="1779662"/>
            <a:ext cx="7853476" cy="2800767"/>
          </a:xfrm>
          <a:prstGeom prst="rect">
            <a:avLst/>
          </a:prstGeom>
          <a:noFill/>
        </p:spPr>
        <p:txBody>
          <a:bodyPr wrap="square">
            <a:spAutoFit/>
          </a:bodyPr>
          <a:lstStyle/>
          <a:p>
            <a:r>
              <a:rPr lang="el-GR" sz="2200" dirty="0">
                <a:solidFill>
                  <a:schemeClr val="bg1"/>
                </a:solidFill>
                <a:latin typeface="Calibri" panose="020F0502020204030204" pitchFamily="34" charset="0"/>
                <a:cs typeface="Calibri" panose="020F0502020204030204" pitchFamily="34" charset="0"/>
              </a:rPr>
              <a:t>Η ικανότητά μας να θυμόμαστε γεγονότα </a:t>
            </a:r>
            <a:r>
              <a:rPr lang="el-GR" sz="2200" dirty="0">
                <a:solidFill>
                  <a:srgbClr val="FFFF00"/>
                </a:solidFill>
                <a:latin typeface="Calibri" panose="020F0502020204030204" pitchFamily="34" charset="0"/>
                <a:cs typeface="Calibri" panose="020F0502020204030204" pitchFamily="34" charset="0"/>
              </a:rPr>
              <a:t>ενισχύεται</a:t>
            </a:r>
            <a:r>
              <a:rPr lang="el-GR" sz="2200" dirty="0">
                <a:latin typeface="Calibri" panose="020F0502020204030204" pitchFamily="34" charset="0"/>
                <a:cs typeface="Calibri" panose="020F0502020204030204" pitchFamily="34" charset="0"/>
              </a:rPr>
              <a:t> </a:t>
            </a:r>
            <a:r>
              <a:rPr lang="el-GR" sz="2200" dirty="0">
                <a:solidFill>
                  <a:schemeClr val="bg1"/>
                </a:solidFill>
                <a:latin typeface="Calibri" panose="020F0502020204030204" pitchFamily="34" charset="0"/>
                <a:cs typeface="Calibri" panose="020F0502020204030204" pitchFamily="34" charset="0"/>
              </a:rPr>
              <a:t>εάν τα εντάξουμε μέσα σε κάποια ιστορία </a:t>
            </a:r>
          </a:p>
          <a:p>
            <a:pPr marL="63500" indent="0" algn="r">
              <a:buNone/>
            </a:pPr>
            <a:r>
              <a:rPr lang="el-GR" sz="2200" dirty="0"/>
              <a:t>				</a:t>
            </a:r>
            <a:r>
              <a:rPr lang="el-GR" sz="2200" dirty="0">
                <a:solidFill>
                  <a:schemeClr val="bg1"/>
                </a:solidFill>
                <a:latin typeface="Calibri" panose="020F0502020204030204" pitchFamily="34" charset="0"/>
                <a:cs typeface="Calibri" panose="020F0502020204030204" pitchFamily="34" charset="0"/>
              </a:rPr>
              <a:t>(Amundson, 2018) </a:t>
            </a:r>
          </a:p>
          <a:p>
            <a:endParaRPr lang="el-GR" sz="2200" dirty="0"/>
          </a:p>
          <a:p>
            <a:pPr algn="just"/>
            <a:r>
              <a:rPr lang="el-GR" sz="2200" dirty="0">
                <a:solidFill>
                  <a:schemeClr val="bg1"/>
                </a:solidFill>
                <a:latin typeface="Calibri" panose="020F0502020204030204" pitchFamily="34" charset="0"/>
                <a:cs typeface="Calibri" panose="020F0502020204030204" pitchFamily="34" charset="0"/>
              </a:rPr>
              <a:t>Καθώς οι μαθητές (έφηβοι) αφηγούνται τις ιστορίες τους, αυτές γίνονται αυτομάτως </a:t>
            </a:r>
            <a:r>
              <a:rPr lang="el-GR" sz="2200" dirty="0">
                <a:solidFill>
                  <a:srgbClr val="FFFF00"/>
                </a:solidFill>
                <a:latin typeface="Calibri" panose="020F0502020204030204" pitchFamily="34" charset="0"/>
                <a:cs typeface="Calibri" panose="020F0502020204030204" pitchFamily="34" charset="0"/>
              </a:rPr>
              <a:t>πιο αληθινές</a:t>
            </a:r>
            <a:r>
              <a:rPr lang="el-GR" sz="2200" dirty="0">
                <a:solidFill>
                  <a:schemeClr val="bg1"/>
                </a:solidFill>
                <a:latin typeface="Calibri" panose="020F0502020204030204" pitchFamily="34" charset="0"/>
                <a:cs typeface="Calibri" panose="020F0502020204030204" pitchFamily="34" charset="0"/>
              </a:rPr>
              <a:t>,</a:t>
            </a:r>
            <a:r>
              <a:rPr lang="el-GR" sz="2200" dirty="0">
                <a:latin typeface="Calibri" panose="020F0502020204030204" pitchFamily="34" charset="0"/>
                <a:cs typeface="Calibri" panose="020F0502020204030204" pitchFamily="34" charset="0"/>
              </a:rPr>
              <a:t> </a:t>
            </a:r>
            <a:r>
              <a:rPr lang="el-GR" sz="2200" dirty="0">
                <a:solidFill>
                  <a:schemeClr val="bg1"/>
                </a:solidFill>
                <a:latin typeface="Calibri" panose="020F0502020204030204" pitchFamily="34" charset="0"/>
                <a:cs typeface="Calibri" panose="020F0502020204030204" pitchFamily="34" charset="0"/>
              </a:rPr>
              <a:t>αποκρυσταλλώνοντας τη </a:t>
            </a:r>
            <a:r>
              <a:rPr lang="el-GR" sz="2200" dirty="0">
                <a:solidFill>
                  <a:srgbClr val="FFFF00"/>
                </a:solidFill>
                <a:latin typeface="Calibri" panose="020F0502020204030204" pitchFamily="34" charset="0"/>
                <a:cs typeface="Calibri" panose="020F0502020204030204" pitchFamily="34" charset="0"/>
              </a:rPr>
              <a:t>γνώση που οι ίδιοι, έτσι κι αλλιώς, κατέχουν για τον εαυτό τους </a:t>
            </a:r>
          </a:p>
          <a:p>
            <a:pPr marL="63500" indent="0" algn="r">
              <a:buNone/>
            </a:pPr>
            <a:r>
              <a:rPr lang="el-GR" sz="2200" dirty="0">
                <a:latin typeface="Calibri" panose="020F0502020204030204" pitchFamily="34" charset="0"/>
                <a:cs typeface="Calibri" panose="020F0502020204030204" pitchFamily="34" charset="0"/>
              </a:rPr>
              <a:t>				</a:t>
            </a:r>
            <a:r>
              <a:rPr lang="el-GR" sz="2200" dirty="0">
                <a:solidFill>
                  <a:schemeClr val="bg1"/>
                </a:solidFill>
                <a:latin typeface="Calibri" panose="020F0502020204030204" pitchFamily="34" charset="0"/>
                <a:cs typeface="Calibri" panose="020F0502020204030204" pitchFamily="34" charset="0"/>
              </a:rPr>
              <a:t>(Savickas, 2011) </a:t>
            </a:r>
            <a:endParaRPr lang="en-US" sz="2200"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A4AE57B-837E-0787-2A7A-C21E95CCE754}"/>
              </a:ext>
            </a:extLst>
          </p:cNvPr>
          <p:cNvSpPr txBox="1"/>
          <p:nvPr/>
        </p:nvSpPr>
        <p:spPr>
          <a:xfrm>
            <a:off x="3857250" y="267494"/>
            <a:ext cx="4824536" cy="1077218"/>
          </a:xfrm>
          <a:prstGeom prst="rect">
            <a:avLst/>
          </a:prstGeom>
          <a:noFill/>
        </p:spPr>
        <p:txBody>
          <a:bodyPr wrap="square" rtlCol="0">
            <a:spAutoFit/>
          </a:bodyPr>
          <a:lstStyle/>
          <a:p>
            <a:pPr algn="r"/>
            <a:r>
              <a:rPr lang="el-GR" sz="3200" b="1" dirty="0">
                <a:solidFill>
                  <a:srgbClr val="FFFF00"/>
                </a:solidFill>
              </a:rPr>
              <a:t>Η σημασία της αφήγησης στη συμβουλευτική</a:t>
            </a:r>
            <a:endParaRPr lang="en-US" sz="3200" b="1" dirty="0">
              <a:solidFill>
                <a:srgbClr val="FFFF00"/>
              </a:solidFill>
            </a:endParaRPr>
          </a:p>
        </p:txBody>
      </p:sp>
    </p:spTree>
    <p:extLst>
      <p:ext uri="{BB962C8B-B14F-4D97-AF65-F5344CB8AC3E}">
        <p14:creationId xmlns:p14="http://schemas.microsoft.com/office/powerpoint/2010/main" val="403656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AB7E-41ED-9644-FF4E-5D0D032BB13F}"/>
              </a:ext>
            </a:extLst>
          </p:cNvPr>
          <p:cNvSpPr>
            <a:spLocks noGrp="1"/>
          </p:cNvSpPr>
          <p:nvPr>
            <p:ph type="title"/>
          </p:nvPr>
        </p:nvSpPr>
        <p:spPr>
          <a:xfrm>
            <a:off x="457200" y="2643758"/>
            <a:ext cx="8229600" cy="857250"/>
          </a:xfrm>
        </p:spPr>
        <p:txBody>
          <a:bodyPr>
            <a:noAutofit/>
          </a:bodyPr>
          <a:lstStyle/>
          <a:p>
            <a:pPr algn="r"/>
            <a:r>
              <a:rPr lang="el-GR" sz="2400" dirty="0">
                <a:solidFill>
                  <a:srgbClr val="FFFF00"/>
                </a:solidFill>
              </a:rPr>
              <a:t>«</a:t>
            </a:r>
            <a:r>
              <a:rPr lang="el-GR" sz="2400" dirty="0">
                <a:solidFill>
                  <a:schemeClr val="bg1"/>
                </a:solidFill>
              </a:rPr>
              <a:t>Οι προσωπικές ιστορίες δεν είναι απλώς ένας τρόπος</a:t>
            </a:r>
            <a:br>
              <a:rPr lang="el-GR" sz="2400" dirty="0">
                <a:solidFill>
                  <a:schemeClr val="bg1"/>
                </a:solidFill>
              </a:rPr>
            </a:br>
            <a:r>
              <a:rPr lang="el-GR" sz="2400" dirty="0">
                <a:solidFill>
                  <a:schemeClr val="bg1"/>
                </a:solidFill>
              </a:rPr>
              <a:t>να μιλήσει κάποιος για τη ζωή του. Είναι το μέσο με το</a:t>
            </a:r>
            <a:br>
              <a:rPr lang="el-GR" sz="2400" dirty="0">
                <a:solidFill>
                  <a:schemeClr val="bg1"/>
                </a:solidFill>
              </a:rPr>
            </a:br>
            <a:r>
              <a:rPr lang="el-GR" sz="2400" dirty="0">
                <a:solidFill>
                  <a:schemeClr val="bg1"/>
                </a:solidFill>
              </a:rPr>
              <a:t>οποίο μπορεί να διαμορφώσει την ταυτότητά του</a:t>
            </a:r>
            <a:r>
              <a:rPr lang="el-GR" sz="2400" dirty="0">
                <a:solidFill>
                  <a:srgbClr val="FFFF00"/>
                </a:solidFill>
              </a:rPr>
              <a:t>»</a:t>
            </a:r>
            <a:r>
              <a:rPr lang="el-GR" sz="2400" dirty="0">
                <a:solidFill>
                  <a:schemeClr val="bg1"/>
                </a:solidFill>
              </a:rPr>
              <a:t>.</a:t>
            </a:r>
            <a:br>
              <a:rPr lang="el-GR" sz="2400" dirty="0">
                <a:solidFill>
                  <a:schemeClr val="bg1"/>
                </a:solidFill>
              </a:rPr>
            </a:br>
            <a:br>
              <a:rPr lang="el-GR" sz="2400" dirty="0">
                <a:solidFill>
                  <a:schemeClr val="bg1"/>
                </a:solidFill>
              </a:rPr>
            </a:br>
            <a:r>
              <a:rPr lang="el-GR" sz="2400" dirty="0">
                <a:solidFill>
                  <a:schemeClr val="bg1"/>
                </a:solidFill>
              </a:rPr>
              <a:t>(Rosenwald &amp; Ochberg, 1992)</a:t>
            </a:r>
            <a:endParaRPr lang="en-US" sz="2400" dirty="0">
              <a:solidFill>
                <a:schemeClr val="bg1"/>
              </a:solidFill>
            </a:endParaRPr>
          </a:p>
        </p:txBody>
      </p:sp>
    </p:spTree>
    <p:extLst>
      <p:ext uri="{BB962C8B-B14F-4D97-AF65-F5344CB8AC3E}">
        <p14:creationId xmlns:p14="http://schemas.microsoft.com/office/powerpoint/2010/main" val="2756801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722" y="199706"/>
            <a:ext cx="5365750" cy="916229"/>
          </a:xfrm>
        </p:spPr>
        <p:txBody>
          <a:bodyPr>
            <a:noAutofit/>
          </a:bodyPr>
          <a:lstStyle/>
          <a:p>
            <a:r>
              <a:rPr lang="el-GR" sz="2800" b="1" dirty="0"/>
              <a:t>Η αφήγηση ως μέσο συγκρότησης της επαγγελματικής ταυτότητας</a:t>
            </a:r>
            <a:endParaRPr lang="en-US" sz="2800" b="1" dirty="0"/>
          </a:p>
        </p:txBody>
      </p:sp>
      <p:sp>
        <p:nvSpPr>
          <p:cNvPr id="3" name="Content Placeholder 2"/>
          <p:cNvSpPr>
            <a:spLocks noGrp="1"/>
          </p:cNvSpPr>
          <p:nvPr>
            <p:ph idx="1"/>
          </p:nvPr>
        </p:nvSpPr>
        <p:spPr>
          <a:xfrm>
            <a:off x="456928" y="1759124"/>
            <a:ext cx="8352928" cy="3384376"/>
          </a:xfrm>
        </p:spPr>
        <p:txBody>
          <a:bodyPr>
            <a:normAutofit/>
          </a:bodyPr>
          <a:lstStyle/>
          <a:p>
            <a:pPr>
              <a:spcBef>
                <a:spcPts val="1200"/>
              </a:spcBef>
              <a:spcAft>
                <a:spcPts val="600"/>
              </a:spcAft>
            </a:pPr>
            <a:r>
              <a:rPr lang="el-GR" sz="2000" dirty="0">
                <a:solidFill>
                  <a:schemeClr val="bg1"/>
                </a:solidFill>
              </a:rPr>
              <a:t>Οι άνθρωποι επιθυμούν να αφηγούνται ιστορίες για τη σταδιοδρομία τους, επειδή είναι από τη φύση τους </a:t>
            </a:r>
            <a:r>
              <a:rPr lang="el-GR" sz="2000" dirty="0">
                <a:solidFill>
                  <a:srgbClr val="FFFF00"/>
                </a:solidFill>
              </a:rPr>
              <a:t>αφηγηματικά όντα</a:t>
            </a:r>
            <a:r>
              <a:rPr lang="el-GR" sz="2000" dirty="0">
                <a:solidFill>
                  <a:schemeClr val="bg1"/>
                </a:solidFill>
              </a:rPr>
              <a:t>. </a:t>
            </a:r>
          </a:p>
          <a:p>
            <a:pPr>
              <a:spcBef>
                <a:spcPts val="1200"/>
              </a:spcBef>
              <a:spcAft>
                <a:spcPts val="600"/>
              </a:spcAft>
            </a:pPr>
            <a:r>
              <a:rPr lang="el-GR" sz="2000" dirty="0">
                <a:solidFill>
                  <a:schemeClr val="bg1"/>
                </a:solidFill>
              </a:rPr>
              <a:t>Η οργάνωση των επαγγελματικών μας εμπειριών σε ιστορίες επαγγελματικής δράσης συντελούν στην αντίληψη που διαμορφώνουμε για τη σταδιοδρομία μας και στη συμπεριφορά που υιοθετούμε προς αυτή, δηλαδή, το </a:t>
            </a:r>
            <a:r>
              <a:rPr lang="el-GR" sz="2000" dirty="0">
                <a:solidFill>
                  <a:srgbClr val="FFFF00"/>
                </a:solidFill>
              </a:rPr>
              <a:t>πώς αντιλαμβανόμαστε </a:t>
            </a:r>
            <a:r>
              <a:rPr lang="el-GR" sz="2000" dirty="0">
                <a:solidFill>
                  <a:schemeClr val="bg1"/>
                </a:solidFill>
              </a:rPr>
              <a:t>τον κόσμο, το </a:t>
            </a:r>
            <a:r>
              <a:rPr lang="el-GR" sz="2000" dirty="0">
                <a:solidFill>
                  <a:srgbClr val="FFFF00"/>
                </a:solidFill>
              </a:rPr>
              <a:t>πώς βλέπουμε </a:t>
            </a:r>
            <a:r>
              <a:rPr lang="el-GR" sz="2000" dirty="0">
                <a:solidFill>
                  <a:schemeClr val="bg1"/>
                </a:solidFill>
              </a:rPr>
              <a:t>το μέλλον μας και το </a:t>
            </a:r>
            <a:r>
              <a:rPr lang="el-GR" sz="2000" dirty="0">
                <a:solidFill>
                  <a:srgbClr val="FFFF00"/>
                </a:solidFill>
              </a:rPr>
              <a:t>πώς ερμηνεύουμε</a:t>
            </a:r>
            <a:r>
              <a:rPr lang="el-GR" sz="2000" dirty="0">
                <a:solidFill>
                  <a:schemeClr val="bg1"/>
                </a:solidFill>
              </a:rPr>
              <a:t> τις αλλαγές που συμβαίνουν γύρω μας</a:t>
            </a:r>
          </a:p>
        </p:txBody>
      </p:sp>
    </p:spTree>
    <p:extLst>
      <p:ext uri="{BB962C8B-B14F-4D97-AF65-F5344CB8AC3E}">
        <p14:creationId xmlns:p14="http://schemas.microsoft.com/office/powerpoint/2010/main" val="4103309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411510"/>
            <a:ext cx="5941814" cy="916229"/>
          </a:xfrm>
        </p:spPr>
        <p:txBody>
          <a:bodyPr>
            <a:normAutofit/>
          </a:bodyPr>
          <a:lstStyle/>
          <a:p>
            <a:r>
              <a:rPr lang="el-GR" sz="2400" b="1" dirty="0"/>
              <a:t>Η αφήγηση ως μέσο συγκρότησης της επαγγελματικής ταυτότητας</a:t>
            </a:r>
            <a:endParaRPr lang="en-US" sz="2400" b="1" dirty="0"/>
          </a:p>
        </p:txBody>
      </p:sp>
      <p:sp>
        <p:nvSpPr>
          <p:cNvPr id="3" name="Content Placeholder 2"/>
          <p:cNvSpPr>
            <a:spLocks noGrp="1"/>
          </p:cNvSpPr>
          <p:nvPr>
            <p:ph idx="1"/>
          </p:nvPr>
        </p:nvSpPr>
        <p:spPr>
          <a:xfrm>
            <a:off x="179512" y="1543763"/>
            <a:ext cx="8640960" cy="3332243"/>
          </a:xfrm>
        </p:spPr>
        <p:txBody>
          <a:bodyPr>
            <a:normAutofit/>
          </a:bodyPr>
          <a:lstStyle/>
          <a:p>
            <a:r>
              <a:rPr lang="el-GR" sz="2000" dirty="0">
                <a:solidFill>
                  <a:schemeClr val="bg1"/>
                </a:solidFill>
              </a:rPr>
              <a:t>Οι σύμβουλοι επαγγελματικού προσανατολισμού και σταδιοδρομίας/ εκπαιδευτικοί καλούνται να </a:t>
            </a:r>
            <a:r>
              <a:rPr lang="el-GR" sz="2000" dirty="0">
                <a:solidFill>
                  <a:srgbClr val="FFFF00"/>
                </a:solidFill>
              </a:rPr>
              <a:t>ερμηνεύσουν τις αφηγήσεις </a:t>
            </a:r>
            <a:r>
              <a:rPr lang="el-GR" sz="2000" dirty="0">
                <a:solidFill>
                  <a:schemeClr val="bg1"/>
                </a:solidFill>
              </a:rPr>
              <a:t>των μαθητών για τη σταδιοδρομία τους και να τους ενθαρρύνουν να συνειδητοποιήσουν πώς αντιλαμβάνονται τις αλλαγές που συμβαίνουν γύρω του μέσα από τον «προσωπικό τους φακό»</a:t>
            </a:r>
          </a:p>
          <a:p>
            <a:r>
              <a:rPr lang="el-GR" sz="2000" dirty="0">
                <a:solidFill>
                  <a:schemeClr val="bg1"/>
                </a:solidFill>
              </a:rPr>
              <a:t>Μέσω της </a:t>
            </a:r>
            <a:r>
              <a:rPr lang="el-GR" sz="2000" dirty="0">
                <a:solidFill>
                  <a:srgbClr val="FFFF00"/>
                </a:solidFill>
              </a:rPr>
              <a:t>αυτοκριτικής</a:t>
            </a:r>
            <a:r>
              <a:rPr lang="el-GR" sz="2000" dirty="0">
                <a:solidFill>
                  <a:schemeClr val="bg1"/>
                </a:solidFill>
              </a:rPr>
              <a:t> και της </a:t>
            </a:r>
            <a:r>
              <a:rPr lang="el-GR" sz="2000" dirty="0">
                <a:solidFill>
                  <a:srgbClr val="FFFF00"/>
                </a:solidFill>
              </a:rPr>
              <a:t>αυτοαξιολόγησης</a:t>
            </a:r>
            <a:r>
              <a:rPr lang="el-GR" sz="2000" dirty="0">
                <a:solidFill>
                  <a:schemeClr val="bg1"/>
                </a:solidFill>
              </a:rPr>
              <a:t>, οι έφηβοι ενισχύουν την </a:t>
            </a:r>
            <a:r>
              <a:rPr lang="el-GR" sz="2000" dirty="0">
                <a:solidFill>
                  <a:srgbClr val="FFFF00"/>
                </a:solidFill>
              </a:rPr>
              <a:t>αυτογνωσία</a:t>
            </a:r>
            <a:r>
              <a:rPr lang="el-GR" sz="2000" dirty="0">
                <a:solidFill>
                  <a:schemeClr val="bg1"/>
                </a:solidFill>
              </a:rPr>
              <a:t> τους, διαμορφώνουν την </a:t>
            </a:r>
            <a:r>
              <a:rPr lang="el-GR" sz="2000" dirty="0">
                <a:solidFill>
                  <a:srgbClr val="FFFF00"/>
                </a:solidFill>
              </a:rPr>
              <a:t>επαγγελματική </a:t>
            </a:r>
            <a:r>
              <a:rPr lang="el-GR" sz="2000" dirty="0">
                <a:solidFill>
                  <a:schemeClr val="bg1"/>
                </a:solidFill>
              </a:rPr>
              <a:t>τους</a:t>
            </a:r>
            <a:r>
              <a:rPr lang="el-GR" sz="2000" dirty="0">
                <a:solidFill>
                  <a:srgbClr val="FFFF00"/>
                </a:solidFill>
              </a:rPr>
              <a:t> ταυτότητα </a:t>
            </a:r>
            <a:r>
              <a:rPr lang="el-GR" sz="2000" dirty="0">
                <a:solidFill>
                  <a:schemeClr val="bg1"/>
                </a:solidFill>
              </a:rPr>
              <a:t>και καθίστανται ικανοί να διαχειρίζονται με υπευθυνότητα τα ζητήματα της σταδιοδρομίας τους.</a:t>
            </a:r>
          </a:p>
        </p:txBody>
      </p:sp>
    </p:spTree>
    <p:extLst>
      <p:ext uri="{BB962C8B-B14F-4D97-AF65-F5344CB8AC3E}">
        <p14:creationId xmlns:p14="http://schemas.microsoft.com/office/powerpoint/2010/main" val="412714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3203848" y="411510"/>
            <a:ext cx="5004048" cy="894420"/>
          </a:xfrm>
        </p:spPr>
        <p:txBody>
          <a:bodyPr>
            <a:normAutofit fontScale="90000"/>
          </a:bodyPr>
          <a:lstStyle/>
          <a:p>
            <a:r>
              <a:rPr lang="el-GR" sz="2800" b="1" dirty="0">
                <a:effectLst/>
              </a:rPr>
              <a:t>Αναστοχασμός &amp; Αναστοχαστικότητα</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971600" y="1645352"/>
            <a:ext cx="7632848" cy="3311820"/>
          </a:xfrm>
        </p:spPr>
        <p:txBody>
          <a:bodyPr>
            <a:noAutofit/>
          </a:bodyPr>
          <a:lstStyle/>
          <a:p>
            <a:pPr>
              <a:spcBef>
                <a:spcPts val="0"/>
              </a:spcBef>
            </a:pPr>
            <a:r>
              <a:rPr lang="el-GR" sz="2000" dirty="0">
                <a:solidFill>
                  <a:schemeClr val="bg1"/>
                </a:solidFill>
              </a:rPr>
              <a:t>Ο αναστοχασμός και η αναστοχαστικότητα αποτελούν </a:t>
            </a:r>
            <a:r>
              <a:rPr lang="el-GR" sz="2000" dirty="0">
                <a:solidFill>
                  <a:srgbClr val="FFFF00"/>
                </a:solidFill>
              </a:rPr>
              <a:t>κεντρικές συνιστώσες </a:t>
            </a:r>
            <a:r>
              <a:rPr lang="el-GR" sz="2000" dirty="0">
                <a:solidFill>
                  <a:schemeClr val="bg1"/>
                </a:solidFill>
              </a:rPr>
              <a:t>στην παροχή συμβουλευτικής σταδιοδρομίας </a:t>
            </a:r>
          </a:p>
          <a:p>
            <a:pPr>
              <a:spcBef>
                <a:spcPts val="0"/>
              </a:spcBef>
            </a:pPr>
            <a:endParaRPr lang="el-GR" sz="800" dirty="0">
              <a:solidFill>
                <a:schemeClr val="bg1"/>
              </a:solidFill>
            </a:endParaRPr>
          </a:p>
          <a:p>
            <a:pPr>
              <a:spcBef>
                <a:spcPts val="0"/>
              </a:spcBef>
            </a:pPr>
            <a:r>
              <a:rPr lang="el-GR" sz="2000" dirty="0">
                <a:solidFill>
                  <a:schemeClr val="bg1"/>
                </a:solidFill>
              </a:rPr>
              <a:t>Η αναστοχαστικότητα είναι ένα σημαντικό εργαλείο του επαγγελματικού προσανατολισμού με το οποίο:</a:t>
            </a:r>
          </a:p>
          <a:p>
            <a:pPr lvl="1">
              <a:spcBef>
                <a:spcPts val="0"/>
              </a:spcBef>
            </a:pPr>
            <a:r>
              <a:rPr lang="el-GR" sz="2000" dirty="0">
                <a:solidFill>
                  <a:schemeClr val="bg1"/>
                </a:solidFill>
              </a:rPr>
              <a:t>οι έφηβοι ανακαλύπτουν το </a:t>
            </a:r>
            <a:r>
              <a:rPr lang="el-GR" sz="2000" dirty="0">
                <a:solidFill>
                  <a:srgbClr val="FFFF00"/>
                </a:solidFill>
              </a:rPr>
              <a:t>νόημα</a:t>
            </a:r>
            <a:r>
              <a:rPr lang="el-GR" sz="2000" dirty="0">
                <a:solidFill>
                  <a:schemeClr val="bg1"/>
                </a:solidFill>
              </a:rPr>
              <a:t> στις ιστορίες και τις αφηγήσεις τους, </a:t>
            </a:r>
          </a:p>
          <a:p>
            <a:pPr lvl="1">
              <a:spcBef>
                <a:spcPts val="0"/>
              </a:spcBef>
            </a:pPr>
            <a:r>
              <a:rPr lang="el-GR" sz="2000" dirty="0">
                <a:solidFill>
                  <a:schemeClr val="bg1"/>
                </a:solidFill>
              </a:rPr>
              <a:t>προσδιορίζουν τις </a:t>
            </a:r>
            <a:r>
              <a:rPr lang="el-GR" sz="2000" dirty="0">
                <a:solidFill>
                  <a:srgbClr val="FFFF00"/>
                </a:solidFill>
              </a:rPr>
              <a:t>αυθεντικές πτυχές </a:t>
            </a:r>
            <a:r>
              <a:rPr lang="el-GR" sz="2000" dirty="0">
                <a:solidFill>
                  <a:schemeClr val="bg1"/>
                </a:solidFill>
              </a:rPr>
              <a:t>του εαυτού τους </a:t>
            </a:r>
          </a:p>
          <a:p>
            <a:pPr lvl="1">
              <a:spcBef>
                <a:spcPts val="0"/>
              </a:spcBef>
            </a:pPr>
            <a:r>
              <a:rPr lang="el-GR" sz="2000" dirty="0">
                <a:solidFill>
                  <a:srgbClr val="FFFF00"/>
                </a:solidFill>
              </a:rPr>
              <a:t>σχεδιάζουν</a:t>
            </a:r>
            <a:r>
              <a:rPr lang="el-GR" sz="2000" dirty="0">
                <a:solidFill>
                  <a:schemeClr val="bg1"/>
                </a:solidFill>
              </a:rPr>
              <a:t> προσωπικά και επαγγελματικά σχέδια ζωής σε ένα πλαίσιο ενός αβέβαιου και μεταβαλλόμενου τοπίου εργασίας.</a:t>
            </a:r>
          </a:p>
        </p:txBody>
      </p:sp>
    </p:spTree>
    <p:extLst>
      <p:ext uri="{BB962C8B-B14F-4D97-AF65-F5344CB8AC3E}">
        <p14:creationId xmlns:p14="http://schemas.microsoft.com/office/powerpoint/2010/main" val="2627252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2202476" y="453194"/>
            <a:ext cx="6643686" cy="894420"/>
          </a:xfrm>
        </p:spPr>
        <p:txBody>
          <a:bodyPr>
            <a:normAutofit/>
          </a:bodyPr>
          <a:lstStyle/>
          <a:p>
            <a:r>
              <a:rPr lang="el-GR" sz="2800" b="1" dirty="0">
                <a:effectLst/>
              </a:rPr>
              <a:t>Για παράδειγμα …</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709258" y="1635646"/>
            <a:ext cx="8136904" cy="2880320"/>
          </a:xfrm>
        </p:spPr>
        <p:txBody>
          <a:bodyPr>
            <a:normAutofit lnSpcReduction="10000"/>
          </a:bodyPr>
          <a:lstStyle/>
          <a:p>
            <a:pPr marL="0" indent="0">
              <a:lnSpc>
                <a:spcPct val="120000"/>
              </a:lnSpc>
              <a:spcBef>
                <a:spcPts val="600"/>
              </a:spcBef>
              <a:spcAft>
                <a:spcPts val="600"/>
              </a:spcAft>
              <a:buNone/>
            </a:pPr>
            <a:r>
              <a:rPr lang="el-GR" sz="2200" dirty="0">
                <a:solidFill>
                  <a:schemeClr val="bg1"/>
                </a:solidFill>
              </a:rPr>
              <a:t>Όταν το άτομο </a:t>
            </a:r>
            <a:r>
              <a:rPr lang="el-GR" sz="2200" dirty="0">
                <a:solidFill>
                  <a:srgbClr val="FFFF00"/>
                </a:solidFill>
              </a:rPr>
              <a:t>αναστοχάζεται</a:t>
            </a:r>
            <a:r>
              <a:rPr lang="el-GR" sz="2200" dirty="0">
                <a:solidFill>
                  <a:schemeClr val="bg1"/>
                </a:solidFill>
              </a:rPr>
              <a:t> τα προσωπικά του χαρακτηριστικά και τις ικανότητές του (σε τι είμαι καλός) σε σχέση με τις προσωπικές του δυνάμεις και τις δυνατότητές του (αυτό που με ενεργοποιεί, αυτό που με ενθαρρύνει να κάνω κάτι), </a:t>
            </a:r>
            <a:r>
              <a:rPr lang="el-GR" sz="2200" dirty="0">
                <a:solidFill>
                  <a:srgbClr val="FFFF00"/>
                </a:solidFill>
              </a:rPr>
              <a:t>προωθεί</a:t>
            </a:r>
            <a:r>
              <a:rPr lang="el-GR" sz="2200" dirty="0">
                <a:solidFill>
                  <a:schemeClr val="bg1"/>
                </a:solidFill>
              </a:rPr>
              <a:t> τη βελτίωση του </a:t>
            </a:r>
            <a:r>
              <a:rPr lang="el-GR" sz="2200" dirty="0">
                <a:solidFill>
                  <a:srgbClr val="FFFF00"/>
                </a:solidFill>
              </a:rPr>
              <a:t>«αυθεντικού του εαυτού»</a:t>
            </a:r>
            <a:r>
              <a:rPr lang="el-GR" sz="2200" dirty="0">
                <a:solidFill>
                  <a:schemeClr val="bg1"/>
                </a:solidFill>
              </a:rPr>
              <a:t> και διαμορφώνει επαγγελματικά σχέδια με </a:t>
            </a:r>
            <a:r>
              <a:rPr lang="el-GR" sz="2200" dirty="0">
                <a:solidFill>
                  <a:srgbClr val="FFFF00"/>
                </a:solidFill>
              </a:rPr>
              <a:t>σαφήνεια</a:t>
            </a:r>
            <a:r>
              <a:rPr lang="el-GR" sz="2200" dirty="0">
                <a:solidFill>
                  <a:schemeClr val="bg1"/>
                </a:solidFill>
              </a:rPr>
              <a:t>, </a:t>
            </a:r>
            <a:r>
              <a:rPr lang="el-GR" sz="2200" dirty="0">
                <a:solidFill>
                  <a:srgbClr val="FFFF00"/>
                </a:solidFill>
              </a:rPr>
              <a:t>νόημα</a:t>
            </a:r>
            <a:r>
              <a:rPr lang="el-GR" sz="2200" dirty="0">
                <a:solidFill>
                  <a:schemeClr val="bg1"/>
                </a:solidFill>
              </a:rPr>
              <a:t> και </a:t>
            </a:r>
            <a:r>
              <a:rPr lang="el-GR" sz="2200" dirty="0">
                <a:solidFill>
                  <a:srgbClr val="FFFF00"/>
                </a:solidFill>
              </a:rPr>
              <a:t>σκοπό</a:t>
            </a:r>
            <a:r>
              <a:rPr lang="el-GR" sz="2200" dirty="0">
                <a:solidFill>
                  <a:schemeClr val="bg1"/>
                </a:solidFill>
              </a:rPr>
              <a:t>.</a:t>
            </a:r>
            <a:r>
              <a:rPr lang="el-GR" sz="2400" dirty="0">
                <a:solidFill>
                  <a:schemeClr val="bg1"/>
                </a:solidFill>
              </a:rPr>
              <a:t> </a:t>
            </a:r>
          </a:p>
          <a:p>
            <a:pPr marL="0" indent="0" algn="r">
              <a:lnSpc>
                <a:spcPct val="120000"/>
              </a:lnSpc>
              <a:spcBef>
                <a:spcPts val="600"/>
              </a:spcBef>
              <a:spcAft>
                <a:spcPts val="600"/>
              </a:spcAft>
              <a:buNone/>
            </a:pPr>
            <a:r>
              <a:rPr lang="el-GR" sz="2200" dirty="0">
                <a:solidFill>
                  <a:schemeClr val="bg1"/>
                </a:solidFill>
              </a:rPr>
              <a:t>(Di Fabio &amp; Maree, 2016) </a:t>
            </a:r>
          </a:p>
        </p:txBody>
      </p:sp>
    </p:spTree>
    <p:extLst>
      <p:ext uri="{BB962C8B-B14F-4D97-AF65-F5344CB8AC3E}">
        <p14:creationId xmlns:p14="http://schemas.microsoft.com/office/powerpoint/2010/main" val="100212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9A0E-8234-0D1E-738C-86BD0CF5D2E9}"/>
              </a:ext>
            </a:extLst>
          </p:cNvPr>
          <p:cNvSpPr>
            <a:spLocks noGrp="1"/>
          </p:cNvSpPr>
          <p:nvPr>
            <p:ph type="ctrTitle"/>
          </p:nvPr>
        </p:nvSpPr>
        <p:spPr>
          <a:xfrm>
            <a:off x="3491880" y="555526"/>
            <a:ext cx="5359196" cy="577800"/>
          </a:xfrm>
        </p:spPr>
        <p:txBody>
          <a:bodyPr/>
          <a:lstStyle/>
          <a:p>
            <a:r>
              <a:rPr lang="el-GR" dirty="0">
                <a:solidFill>
                  <a:schemeClr val="bg1"/>
                </a:solidFill>
                <a:latin typeface="+mn-lt"/>
              </a:rPr>
              <a:t>Πώς θα περιγράφατε τον κόσμο μας σήμερα με μια λέξη; </a:t>
            </a:r>
            <a:endParaRPr lang="en-US" dirty="0">
              <a:solidFill>
                <a:schemeClr val="bg1"/>
              </a:solidFill>
              <a:latin typeface="+mn-lt"/>
            </a:endParaRPr>
          </a:p>
        </p:txBody>
      </p:sp>
      <p:pic>
        <p:nvPicPr>
          <p:cNvPr id="4" name="Picture 3" descr="A qr code on a white background&#10;&#10;Description automatically generated">
            <a:extLst>
              <a:ext uri="{FF2B5EF4-FFF2-40B4-BE49-F238E27FC236}">
                <a16:creationId xmlns:a16="http://schemas.microsoft.com/office/drawing/2014/main" id="{F961CF06-A178-754C-EB16-875DAEA11DF1}"/>
              </a:ext>
            </a:extLst>
          </p:cNvPr>
          <p:cNvPicPr>
            <a:picLocks noChangeAspect="1"/>
          </p:cNvPicPr>
          <p:nvPr/>
        </p:nvPicPr>
        <p:blipFill>
          <a:blip r:embed="rId2"/>
          <a:stretch>
            <a:fillRect/>
          </a:stretch>
        </p:blipFill>
        <p:spPr>
          <a:xfrm>
            <a:off x="5868144" y="1491630"/>
            <a:ext cx="2632162" cy="2632162"/>
          </a:xfrm>
          <a:prstGeom prst="rect">
            <a:avLst/>
          </a:prstGeom>
        </p:spPr>
      </p:pic>
      <p:sp>
        <p:nvSpPr>
          <p:cNvPr id="3" name="TextBox 2">
            <a:extLst>
              <a:ext uri="{FF2B5EF4-FFF2-40B4-BE49-F238E27FC236}">
                <a16:creationId xmlns:a16="http://schemas.microsoft.com/office/drawing/2014/main" id="{1994A5DF-DD05-1852-C027-3D80AB159225}"/>
              </a:ext>
            </a:extLst>
          </p:cNvPr>
          <p:cNvSpPr txBox="1"/>
          <p:nvPr/>
        </p:nvSpPr>
        <p:spPr>
          <a:xfrm>
            <a:off x="1619672" y="3507854"/>
            <a:ext cx="4248472" cy="369332"/>
          </a:xfrm>
          <a:prstGeom prst="rect">
            <a:avLst/>
          </a:prstGeom>
          <a:noFill/>
        </p:spPr>
        <p:txBody>
          <a:bodyPr wrap="square" rtlCol="0">
            <a:spAutoFit/>
          </a:bodyPr>
          <a:lstStyle/>
          <a:p>
            <a:r>
              <a:rPr lang="en-US" dirty="0">
                <a:solidFill>
                  <a:schemeClr val="bg1"/>
                </a:solidFill>
              </a:rPr>
              <a:t>https://www.menti.com/al1mi2843o7p</a:t>
            </a:r>
          </a:p>
        </p:txBody>
      </p:sp>
    </p:spTree>
    <p:extLst>
      <p:ext uri="{BB962C8B-B14F-4D97-AF65-F5344CB8AC3E}">
        <p14:creationId xmlns:p14="http://schemas.microsoft.com/office/powerpoint/2010/main" val="3698430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395536" y="1563638"/>
            <a:ext cx="8352928" cy="3024336"/>
          </a:xfrm>
        </p:spPr>
        <p:txBody>
          <a:bodyPr>
            <a:noAutofit/>
          </a:bodyPr>
          <a:lstStyle/>
          <a:p>
            <a:pPr marL="0" indent="0" algn="just">
              <a:spcBef>
                <a:spcPts val="0"/>
              </a:spcBef>
              <a:buNone/>
            </a:pPr>
            <a:r>
              <a:rPr lang="en-US" sz="2000" dirty="0">
                <a:solidFill>
                  <a:schemeClr val="bg1"/>
                </a:solidFill>
              </a:rPr>
              <a:t>H</a:t>
            </a:r>
            <a:r>
              <a:rPr lang="el-GR" sz="2000" dirty="0">
                <a:solidFill>
                  <a:schemeClr val="bg1"/>
                </a:solidFill>
              </a:rPr>
              <a:t> αναστοχαστικότητα δίνει τη δυνατότητα στο άτομο να προχωρήσει, πέρα από τις βαθιές, σοβαρές σκέψεις ενός αναστοχασμού, σε μια νέα προοπτική, αξιοποιώντας τις </a:t>
            </a:r>
            <a:r>
              <a:rPr lang="el-GR" sz="2000" dirty="0">
                <a:solidFill>
                  <a:srgbClr val="FFFF00"/>
                </a:solidFill>
              </a:rPr>
              <a:t>αυθεντικές</a:t>
            </a:r>
            <a:r>
              <a:rPr lang="el-GR" sz="2000" dirty="0">
                <a:solidFill>
                  <a:schemeClr val="bg1"/>
                </a:solidFill>
              </a:rPr>
              <a:t> του </a:t>
            </a:r>
            <a:r>
              <a:rPr lang="el-GR" sz="2000" dirty="0">
                <a:solidFill>
                  <a:srgbClr val="FFFF00"/>
                </a:solidFill>
              </a:rPr>
              <a:t>αξίες</a:t>
            </a:r>
            <a:r>
              <a:rPr lang="el-GR" sz="2000" dirty="0">
                <a:solidFill>
                  <a:schemeClr val="bg1"/>
                </a:solidFill>
              </a:rPr>
              <a:t>, τους </a:t>
            </a:r>
            <a:r>
              <a:rPr lang="el-GR" sz="2000" dirty="0">
                <a:solidFill>
                  <a:srgbClr val="FFFF00"/>
                </a:solidFill>
              </a:rPr>
              <a:t>σκοπούς</a:t>
            </a:r>
            <a:r>
              <a:rPr lang="el-GR" sz="2000" dirty="0">
                <a:solidFill>
                  <a:schemeClr val="bg1"/>
                </a:solidFill>
              </a:rPr>
              <a:t> της ζωής του και τις </a:t>
            </a:r>
            <a:r>
              <a:rPr lang="el-GR" sz="2000" dirty="0">
                <a:solidFill>
                  <a:srgbClr val="FFFF00"/>
                </a:solidFill>
              </a:rPr>
              <a:t>ουσιαστικές πλευρές </a:t>
            </a:r>
            <a:r>
              <a:rPr lang="el-GR" sz="2000" dirty="0">
                <a:solidFill>
                  <a:schemeClr val="bg1"/>
                </a:solidFill>
              </a:rPr>
              <a:t>της επαγγελματικής του προσωπικότητας </a:t>
            </a:r>
            <a:endParaRPr lang="en-US" sz="2000" dirty="0">
              <a:solidFill>
                <a:schemeClr val="bg1"/>
              </a:solidFill>
            </a:endParaRPr>
          </a:p>
          <a:p>
            <a:pPr marL="0" indent="0" algn="just">
              <a:spcBef>
                <a:spcPts val="0"/>
              </a:spcBef>
              <a:buNone/>
            </a:pPr>
            <a:r>
              <a:rPr lang="en-US" sz="2000" dirty="0">
                <a:solidFill>
                  <a:schemeClr val="bg1"/>
                </a:solidFill>
              </a:rPr>
              <a:t>			</a:t>
            </a:r>
            <a:r>
              <a:rPr lang="el-GR" sz="2000" dirty="0">
                <a:solidFill>
                  <a:schemeClr val="bg1"/>
                </a:solidFill>
              </a:rPr>
              <a:t>(Bangali &amp; Guichard, 2012; Di Fabio &amp; Tsuda, 2018)</a:t>
            </a:r>
            <a:endParaRPr lang="en-US" sz="2000" dirty="0">
              <a:solidFill>
                <a:schemeClr val="bg1"/>
              </a:solidFill>
            </a:endParaRPr>
          </a:p>
          <a:p>
            <a:pPr marL="0" indent="0" algn="just">
              <a:spcBef>
                <a:spcPts val="0"/>
              </a:spcBef>
              <a:buNone/>
            </a:pPr>
            <a:endParaRPr lang="el-GR" sz="2000" dirty="0">
              <a:solidFill>
                <a:schemeClr val="bg1"/>
              </a:solidFill>
            </a:endParaRPr>
          </a:p>
          <a:p>
            <a:pPr marL="0" indent="0" algn="just">
              <a:spcBef>
                <a:spcPts val="0"/>
              </a:spcBef>
              <a:buNone/>
            </a:pPr>
            <a:r>
              <a:rPr lang="el-GR" sz="2000" dirty="0">
                <a:solidFill>
                  <a:schemeClr val="bg1"/>
                </a:solidFill>
              </a:rPr>
              <a:t>Σε ένα τέτοιο πλαίσιο, οι επαγγελματικές διαδρομές των ατόμων επιτρέπουν στο άτομο όχι μόνο «να γνωρίζει πώς να κάνει κάτι», αλλά και «να γνωρίζει </a:t>
            </a:r>
            <a:r>
              <a:rPr lang="el-GR" sz="2000" dirty="0">
                <a:solidFill>
                  <a:srgbClr val="FFFF00"/>
                </a:solidFill>
              </a:rPr>
              <a:t>πώς να είναι</a:t>
            </a:r>
            <a:r>
              <a:rPr lang="el-GR" sz="2000" dirty="0">
                <a:solidFill>
                  <a:schemeClr val="bg1"/>
                </a:solidFill>
              </a:rPr>
              <a:t>», καθώς και «να γνωρίζει </a:t>
            </a:r>
            <a:r>
              <a:rPr lang="el-GR" sz="2000" dirty="0">
                <a:solidFill>
                  <a:srgbClr val="FFFF00"/>
                </a:solidFill>
              </a:rPr>
              <a:t>πώς θέλει να γίνει</a:t>
            </a:r>
            <a:r>
              <a:rPr lang="el-GR" sz="2000" dirty="0">
                <a:solidFill>
                  <a:schemeClr val="bg1"/>
                </a:solidFill>
              </a:rPr>
              <a:t>» </a:t>
            </a:r>
            <a:endParaRPr lang="en-US" sz="2000" dirty="0">
              <a:solidFill>
                <a:schemeClr val="bg1"/>
              </a:solidFill>
            </a:endParaRPr>
          </a:p>
          <a:p>
            <a:pPr marL="0" indent="0" algn="just">
              <a:spcBef>
                <a:spcPts val="0"/>
              </a:spcBef>
              <a:buNone/>
            </a:pPr>
            <a:r>
              <a:rPr lang="en-US" sz="2000" dirty="0">
                <a:solidFill>
                  <a:schemeClr val="bg1"/>
                </a:solidFill>
              </a:rPr>
              <a:t>		</a:t>
            </a:r>
            <a:r>
              <a:rPr lang="el-GR" sz="2000" dirty="0">
                <a:solidFill>
                  <a:schemeClr val="bg1"/>
                </a:solidFill>
              </a:rPr>
              <a:t>(Αργυροπούλου, Αντωνίου. Μουράτογλου, Τερζάκη, 2020)</a:t>
            </a:r>
          </a:p>
        </p:txBody>
      </p:sp>
    </p:spTree>
    <p:extLst>
      <p:ext uri="{BB962C8B-B14F-4D97-AF65-F5344CB8AC3E}">
        <p14:creationId xmlns:p14="http://schemas.microsoft.com/office/powerpoint/2010/main" val="2649302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2843808" y="339502"/>
            <a:ext cx="5492421" cy="894420"/>
          </a:xfrm>
        </p:spPr>
        <p:txBody>
          <a:bodyPr>
            <a:normAutofit/>
          </a:bodyPr>
          <a:lstStyle/>
          <a:p>
            <a:r>
              <a:rPr lang="el-GR" sz="2800" b="1" dirty="0">
                <a:effectLst/>
              </a:rPr>
              <a:t>Στην εφηβεία…</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467544" y="1563638"/>
            <a:ext cx="8496944" cy="3240360"/>
          </a:xfrm>
        </p:spPr>
        <p:txBody>
          <a:bodyPr>
            <a:normAutofit/>
          </a:bodyPr>
          <a:lstStyle/>
          <a:p>
            <a:pPr marL="0" indent="0">
              <a:spcBef>
                <a:spcPts val="0"/>
              </a:spcBef>
              <a:buNone/>
            </a:pPr>
            <a:r>
              <a:rPr lang="el-GR" sz="2000" dirty="0">
                <a:solidFill>
                  <a:schemeClr val="bg1"/>
                </a:solidFill>
              </a:rPr>
              <a:t>Με βάση την αντίληψη αυτή, οι αποφάσεις σταδιοδρομίας βασίζονται στον ίδιο τον έφηβο και όχι στις προσδοκίες των άλλων ή λαμβάνουν υπόψη τις απόψεις των άλλων, αλλά δεν «θυσιάζουν τις ανάγκες του εαυτού»</a:t>
            </a:r>
            <a:r>
              <a:rPr lang="en-US" sz="2000" dirty="0">
                <a:solidFill>
                  <a:schemeClr val="bg1"/>
                </a:solidFill>
              </a:rPr>
              <a:t>.</a:t>
            </a:r>
          </a:p>
          <a:p>
            <a:pPr marL="0" indent="0">
              <a:spcBef>
                <a:spcPts val="0"/>
              </a:spcBef>
              <a:buNone/>
            </a:pPr>
            <a:endParaRPr lang="el-GR" sz="2000" dirty="0">
              <a:solidFill>
                <a:schemeClr val="bg1"/>
              </a:solidFill>
            </a:endParaRPr>
          </a:p>
          <a:p>
            <a:pPr marL="0" indent="0">
              <a:spcBef>
                <a:spcPts val="0"/>
              </a:spcBef>
              <a:buNone/>
            </a:pPr>
            <a:r>
              <a:rPr lang="el-GR" sz="2000" dirty="0">
                <a:solidFill>
                  <a:schemeClr val="bg1"/>
                </a:solidFill>
              </a:rPr>
              <a:t>Σε ένα τέτοιο πλαίσιο οι αποφάσεις των εφήβων αναδεικνύουν την νοηματοδότηση των εμπειριών τους και τη συνολικότερη αντίληψη που έχουν οι έφηβοι για τον εαυτό τους, ενώ συνδέονται με τις επιθυμίες τους, τις ανάγκες τους για </a:t>
            </a:r>
            <a:r>
              <a:rPr lang="el-GR" sz="2000" dirty="0">
                <a:solidFill>
                  <a:srgbClr val="FFFF00"/>
                </a:solidFill>
              </a:rPr>
              <a:t>αυτοπραγμάτωση</a:t>
            </a:r>
            <a:r>
              <a:rPr lang="el-GR" sz="2000" dirty="0">
                <a:solidFill>
                  <a:schemeClr val="bg1"/>
                </a:solidFill>
              </a:rPr>
              <a:t> και με υπεύθυνες επαγγελματικές αποφάσεις  (Τερζάκη, 2019).</a:t>
            </a:r>
          </a:p>
          <a:p>
            <a:pPr marL="0" indent="0" algn="just">
              <a:buNone/>
            </a:pPr>
            <a:endParaRPr lang="el-GR" dirty="0"/>
          </a:p>
        </p:txBody>
      </p:sp>
    </p:spTree>
    <p:extLst>
      <p:ext uri="{BB962C8B-B14F-4D97-AF65-F5344CB8AC3E}">
        <p14:creationId xmlns:p14="http://schemas.microsoft.com/office/powerpoint/2010/main" val="2283062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1619672" y="310736"/>
            <a:ext cx="6643686" cy="894420"/>
          </a:xfrm>
        </p:spPr>
        <p:txBody>
          <a:bodyPr>
            <a:normAutofit/>
          </a:bodyPr>
          <a:lstStyle/>
          <a:p>
            <a:r>
              <a:rPr lang="el-GR" sz="2800" b="1" dirty="0">
                <a:effectLst/>
              </a:rPr>
              <a:t>Στην ενήλικη ζωή…</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467544" y="1471092"/>
            <a:ext cx="8496944" cy="3672408"/>
          </a:xfrm>
        </p:spPr>
        <p:txBody>
          <a:bodyPr>
            <a:normAutofit/>
          </a:bodyPr>
          <a:lstStyle/>
          <a:p>
            <a:pPr marL="0" indent="0" algn="just">
              <a:spcBef>
                <a:spcPts val="0"/>
              </a:spcBef>
              <a:buNone/>
            </a:pPr>
            <a:endParaRPr lang="el-GR" sz="1800" dirty="0">
              <a:solidFill>
                <a:schemeClr val="bg1"/>
              </a:solidFill>
            </a:endParaRPr>
          </a:p>
          <a:p>
            <a:pPr>
              <a:spcBef>
                <a:spcPts val="0"/>
              </a:spcBef>
            </a:pPr>
            <a:r>
              <a:rPr lang="el-GR" sz="2000" dirty="0">
                <a:solidFill>
                  <a:schemeClr val="bg1"/>
                </a:solidFill>
              </a:rPr>
              <a:t>Η </a:t>
            </a:r>
            <a:r>
              <a:rPr lang="el-GR" sz="2000" dirty="0">
                <a:solidFill>
                  <a:srgbClr val="FFFF00"/>
                </a:solidFill>
              </a:rPr>
              <a:t>γνώση της στοχοθεσίας </a:t>
            </a:r>
            <a:r>
              <a:rPr lang="el-GR" sz="2000" dirty="0">
                <a:solidFill>
                  <a:schemeClr val="bg1"/>
                </a:solidFill>
              </a:rPr>
              <a:t>συνδέεται όχι μόνο με το ίδιο το άτομο, αλλά και με την ευρύτερη κοινωνία.</a:t>
            </a:r>
          </a:p>
          <a:p>
            <a:pPr>
              <a:spcBef>
                <a:spcPts val="0"/>
              </a:spcBef>
            </a:pPr>
            <a:endParaRPr lang="el-GR" sz="2000" dirty="0">
              <a:solidFill>
                <a:schemeClr val="bg1"/>
              </a:solidFill>
            </a:endParaRPr>
          </a:p>
          <a:p>
            <a:pPr>
              <a:spcBef>
                <a:spcPts val="0"/>
              </a:spcBef>
            </a:pPr>
            <a:r>
              <a:rPr lang="el-GR" sz="2000" dirty="0">
                <a:solidFill>
                  <a:schemeClr val="bg1"/>
                </a:solidFill>
              </a:rPr>
              <a:t>Η αναστοχαστικότητα ενθαρρύνει τη </a:t>
            </a:r>
            <a:r>
              <a:rPr lang="el-GR" sz="2000" dirty="0">
                <a:solidFill>
                  <a:srgbClr val="FFFF00"/>
                </a:solidFill>
              </a:rPr>
              <a:t>βιώσιμη επαγγελματική ανάπτυξη </a:t>
            </a:r>
            <a:r>
              <a:rPr lang="el-GR" sz="2000" dirty="0">
                <a:solidFill>
                  <a:schemeClr val="bg1"/>
                </a:solidFill>
              </a:rPr>
              <a:t>και την </a:t>
            </a:r>
            <a:r>
              <a:rPr lang="el-GR" sz="2000" dirty="0">
                <a:solidFill>
                  <a:srgbClr val="FFFF00"/>
                </a:solidFill>
              </a:rPr>
              <a:t>εναρμόνιση</a:t>
            </a:r>
            <a:endParaRPr lang="en-US" sz="2000" b="1" dirty="0">
              <a:solidFill>
                <a:srgbClr val="FFFF00"/>
              </a:solidFill>
            </a:endParaRPr>
          </a:p>
          <a:p>
            <a:pPr>
              <a:spcBef>
                <a:spcPts val="0"/>
              </a:spcBef>
            </a:pPr>
            <a:endParaRPr lang="el-GR" sz="2000" dirty="0">
              <a:solidFill>
                <a:schemeClr val="bg1"/>
              </a:solidFill>
            </a:endParaRPr>
          </a:p>
          <a:p>
            <a:pPr>
              <a:spcBef>
                <a:spcPts val="0"/>
              </a:spcBef>
            </a:pPr>
            <a:r>
              <a:rPr lang="el-GR" sz="2000" dirty="0">
                <a:solidFill>
                  <a:schemeClr val="bg1"/>
                </a:solidFill>
              </a:rPr>
              <a:t>Σε ποιες δραστηριότητες μπορώ να εμπλακώ προκειμένου να διαμορφώσω μια ενεργό ζωή που συμβάλλει στην </a:t>
            </a:r>
            <a:r>
              <a:rPr lang="el-GR" sz="2000" dirty="0">
                <a:solidFill>
                  <a:srgbClr val="FFFF00"/>
                </a:solidFill>
              </a:rPr>
              <a:t>ανθρώπινη</a:t>
            </a:r>
            <a:r>
              <a:rPr lang="el-GR" sz="2000" dirty="0">
                <a:solidFill>
                  <a:schemeClr val="bg1"/>
                </a:solidFill>
              </a:rPr>
              <a:t>, </a:t>
            </a:r>
            <a:r>
              <a:rPr lang="el-GR" sz="2000" dirty="0">
                <a:solidFill>
                  <a:srgbClr val="FFFF00"/>
                </a:solidFill>
              </a:rPr>
              <a:t>δίκαιη</a:t>
            </a:r>
            <a:r>
              <a:rPr lang="el-GR" sz="2000" dirty="0">
                <a:solidFill>
                  <a:schemeClr val="bg1"/>
                </a:solidFill>
              </a:rPr>
              <a:t> και </a:t>
            </a:r>
            <a:r>
              <a:rPr lang="el-GR" sz="2000" dirty="0">
                <a:solidFill>
                  <a:srgbClr val="FFFF00"/>
                </a:solidFill>
              </a:rPr>
              <a:t>βιώσιμη παγκόσμια ανάπτυξη</a:t>
            </a:r>
            <a:r>
              <a:rPr lang="el-GR" sz="2000" dirty="0">
                <a:solidFill>
                  <a:schemeClr val="bg1"/>
                </a:solidFill>
              </a:rPr>
              <a:t>; </a:t>
            </a:r>
          </a:p>
        </p:txBody>
      </p:sp>
    </p:spTree>
    <p:extLst>
      <p:ext uri="{BB962C8B-B14F-4D97-AF65-F5344CB8AC3E}">
        <p14:creationId xmlns:p14="http://schemas.microsoft.com/office/powerpoint/2010/main" val="4104515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82292" y="1779662"/>
            <a:ext cx="5131146" cy="3206799"/>
          </a:xfrm>
        </p:spPr>
        <p:txBody>
          <a:bodyPr/>
          <a:lstStyle/>
          <a:p>
            <a:r>
              <a:rPr lang="el-GR" dirty="0">
                <a:solidFill>
                  <a:srgbClr val="FFDC47"/>
                </a:solidFill>
              </a:rPr>
              <a:t>Θεωρία Κατασκευής Σταδιοδρομίας</a:t>
            </a:r>
          </a:p>
          <a:p>
            <a:endParaRPr lang="el-GR" dirty="0">
              <a:solidFill>
                <a:srgbClr val="FFDC47"/>
              </a:solidFill>
            </a:endParaRPr>
          </a:p>
          <a:p>
            <a:r>
              <a:rPr lang="el-GR" dirty="0">
                <a:solidFill>
                  <a:srgbClr val="FFDC47"/>
                </a:solidFill>
              </a:rPr>
              <a:t>Σχεδιασμός Ζωής</a:t>
            </a:r>
          </a:p>
        </p:txBody>
      </p:sp>
      <p:pic>
        <p:nvPicPr>
          <p:cNvPr id="4" name="Εικόνα 3"/>
          <p:cNvPicPr>
            <a:picLocks noChangeAspect="1"/>
          </p:cNvPicPr>
          <p:nvPr/>
        </p:nvPicPr>
        <p:blipFill>
          <a:blip r:embed="rId2"/>
          <a:stretch>
            <a:fillRect/>
          </a:stretch>
        </p:blipFill>
        <p:spPr>
          <a:xfrm>
            <a:off x="5796136" y="195486"/>
            <a:ext cx="3115047" cy="2016224"/>
          </a:xfrm>
          <a:prstGeom prst="rect">
            <a:avLst/>
          </a:prstGeom>
        </p:spPr>
      </p:pic>
    </p:spTree>
    <p:extLst>
      <p:ext uri="{BB962C8B-B14F-4D97-AF65-F5344CB8AC3E}">
        <p14:creationId xmlns:p14="http://schemas.microsoft.com/office/powerpoint/2010/main" val="2557332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85734"/>
            <a:ext cx="4176464" cy="916229"/>
          </a:xfrm>
        </p:spPr>
        <p:txBody>
          <a:bodyPr>
            <a:normAutofit/>
          </a:bodyPr>
          <a:lstStyle/>
          <a:p>
            <a:r>
              <a:rPr lang="el-GR" sz="2500" b="1" dirty="0"/>
              <a:t>Συγκρότηση ταυτότητας</a:t>
            </a:r>
            <a:endParaRPr lang="en-US" sz="2500" b="1" dirty="0"/>
          </a:p>
        </p:txBody>
      </p:sp>
      <p:sp>
        <p:nvSpPr>
          <p:cNvPr id="3" name="Content Placeholder 2"/>
          <p:cNvSpPr>
            <a:spLocks noGrp="1"/>
          </p:cNvSpPr>
          <p:nvPr>
            <p:ph idx="1"/>
          </p:nvPr>
        </p:nvSpPr>
        <p:spPr>
          <a:xfrm>
            <a:off x="322009" y="1503426"/>
            <a:ext cx="8643998" cy="3372579"/>
          </a:xfrm>
        </p:spPr>
        <p:txBody>
          <a:bodyPr>
            <a:noAutofit/>
          </a:bodyPr>
          <a:lstStyle/>
          <a:p>
            <a:r>
              <a:rPr lang="el-GR" sz="2000" dirty="0">
                <a:solidFill>
                  <a:schemeClr val="bg1"/>
                </a:solidFill>
              </a:rPr>
              <a:t>Κατά την </a:t>
            </a:r>
            <a:r>
              <a:rPr lang="el-GR" sz="2000" dirty="0">
                <a:solidFill>
                  <a:srgbClr val="FFFF00"/>
                </a:solidFill>
              </a:rPr>
              <a:t>παιδική ηλικία</a:t>
            </a:r>
            <a:r>
              <a:rPr lang="el-GR" sz="2000" dirty="0">
                <a:solidFill>
                  <a:schemeClr val="bg1"/>
                </a:solidFill>
              </a:rPr>
              <a:t>, το άτομο λειτουργεί ως </a:t>
            </a:r>
            <a:r>
              <a:rPr lang="el-GR" sz="2000" dirty="0">
                <a:solidFill>
                  <a:srgbClr val="FFFF00"/>
                </a:solidFill>
              </a:rPr>
              <a:t>ηθοποιός</a:t>
            </a:r>
            <a:r>
              <a:rPr lang="el-GR" sz="2000" dirty="0">
                <a:solidFill>
                  <a:schemeClr val="bg1"/>
                </a:solidFill>
              </a:rPr>
              <a:t> υιοθετώντας και ενσωματώνοντας συμπεριφορές που παρατηρεί στην οικογένεια του και στα άτομα που λειτουργούν ως πρότυπα για εκείνο. </a:t>
            </a:r>
          </a:p>
          <a:p>
            <a:r>
              <a:rPr lang="el-GR" sz="2000" dirty="0">
                <a:solidFill>
                  <a:schemeClr val="bg1"/>
                </a:solidFill>
              </a:rPr>
              <a:t>Κατά τη </a:t>
            </a:r>
            <a:r>
              <a:rPr lang="el-GR" sz="2000" dirty="0">
                <a:solidFill>
                  <a:srgbClr val="FFFF00"/>
                </a:solidFill>
              </a:rPr>
              <a:t>διάρκεια της εφηβείας</a:t>
            </a:r>
            <a:r>
              <a:rPr lang="el-GR" sz="2000" dirty="0">
                <a:solidFill>
                  <a:schemeClr val="bg1"/>
                </a:solidFill>
              </a:rPr>
              <a:t>, λειτουργεί ως </a:t>
            </a:r>
            <a:r>
              <a:rPr lang="el-GR" sz="2000" dirty="0">
                <a:solidFill>
                  <a:srgbClr val="FFFF00"/>
                </a:solidFill>
              </a:rPr>
              <a:t>ενεργός συντελεστής </a:t>
            </a:r>
            <a:r>
              <a:rPr lang="el-GR" sz="2000" dirty="0">
                <a:solidFill>
                  <a:schemeClr val="bg1"/>
                </a:solidFill>
              </a:rPr>
              <a:t>του εαυτού του, εκτίθεται στο περιβάλλον και προσπαθεί να προσαρμοστεί στις διαρκείς αλλαγές και μεταβάσεις.</a:t>
            </a:r>
          </a:p>
          <a:p>
            <a:r>
              <a:rPr lang="el-GR" sz="2000" dirty="0">
                <a:solidFill>
                  <a:schemeClr val="bg1"/>
                </a:solidFill>
              </a:rPr>
              <a:t>Κατά τη </a:t>
            </a:r>
            <a:r>
              <a:rPr lang="el-GR" sz="2000" dirty="0">
                <a:solidFill>
                  <a:srgbClr val="FFFF00"/>
                </a:solidFill>
              </a:rPr>
              <a:t>διάρκεια της ενήλικης ζωής</a:t>
            </a:r>
            <a:r>
              <a:rPr lang="el-GR" sz="2000" dirty="0">
                <a:solidFill>
                  <a:schemeClr val="bg1"/>
                </a:solidFill>
              </a:rPr>
              <a:t>, λειτουργεί ως </a:t>
            </a:r>
            <a:r>
              <a:rPr lang="el-GR" sz="2000" dirty="0">
                <a:solidFill>
                  <a:srgbClr val="FFFF00"/>
                </a:solidFill>
              </a:rPr>
              <a:t>συγγραφέας</a:t>
            </a:r>
            <a:r>
              <a:rPr lang="el-GR" sz="2000" dirty="0">
                <a:solidFill>
                  <a:schemeClr val="bg1"/>
                </a:solidFill>
              </a:rPr>
              <a:t>, συνθέτοντας τους δύο προηγούμενους ρόλους, και είναι σε θέση να συγκροτήσει μια συνεκτική ιστορία για τον εαυτό του.</a:t>
            </a:r>
          </a:p>
        </p:txBody>
      </p:sp>
    </p:spTree>
    <p:extLst>
      <p:ext uri="{BB962C8B-B14F-4D97-AF65-F5344CB8AC3E}">
        <p14:creationId xmlns:p14="http://schemas.microsoft.com/office/powerpoint/2010/main" val="2451999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285734"/>
            <a:ext cx="4176464" cy="916229"/>
          </a:xfrm>
        </p:spPr>
        <p:txBody>
          <a:bodyPr>
            <a:noAutofit/>
          </a:bodyPr>
          <a:lstStyle/>
          <a:p>
            <a:r>
              <a:rPr lang="el-GR" sz="3200" b="1" dirty="0"/>
              <a:t>Θεωρία Κατασκευής Σταδιοδρομίας</a:t>
            </a:r>
          </a:p>
        </p:txBody>
      </p:sp>
      <p:sp>
        <p:nvSpPr>
          <p:cNvPr id="3" name="Content Placeholder 2"/>
          <p:cNvSpPr>
            <a:spLocks noGrp="1"/>
          </p:cNvSpPr>
          <p:nvPr>
            <p:ph idx="1"/>
          </p:nvPr>
        </p:nvSpPr>
        <p:spPr>
          <a:xfrm>
            <a:off x="250001" y="1615108"/>
            <a:ext cx="8643998" cy="3528392"/>
          </a:xfrm>
        </p:spPr>
        <p:txBody>
          <a:bodyPr>
            <a:normAutofit lnSpcReduction="10000"/>
          </a:bodyPr>
          <a:lstStyle/>
          <a:p>
            <a:pPr algn="just"/>
            <a:r>
              <a:rPr lang="el-GR" sz="1800" dirty="0">
                <a:solidFill>
                  <a:schemeClr val="bg1"/>
                </a:solidFill>
              </a:rPr>
              <a:t>Γνωρίζει το λόγο που κάνει τις εκάστοτε επιλογές </a:t>
            </a:r>
          </a:p>
          <a:p>
            <a:pPr algn="just"/>
            <a:r>
              <a:rPr lang="el-GR" sz="1800" dirty="0">
                <a:solidFill>
                  <a:schemeClr val="bg1"/>
                </a:solidFill>
              </a:rPr>
              <a:t>Αντιλαμβάνεται πώς ο εαυτός του χθες οδήγησε στον εαυτό του σήμερα και  πώς αυτός θα οδηγήσει στον εαυτό του αύριο</a:t>
            </a:r>
          </a:p>
          <a:p>
            <a:pPr algn="just"/>
            <a:r>
              <a:rPr lang="el-GR" sz="1800" dirty="0">
                <a:solidFill>
                  <a:schemeClr val="bg1"/>
                </a:solidFill>
              </a:rPr>
              <a:t>Αναγνωρίζει ζητήματα σταδιοδρομίας </a:t>
            </a:r>
            <a:r>
              <a:rPr lang="el-GR" sz="1800" dirty="0">
                <a:solidFill>
                  <a:srgbClr val="FFFF00"/>
                </a:solidFill>
              </a:rPr>
              <a:t>(επαγγελματικά θέματα)</a:t>
            </a:r>
            <a:r>
              <a:rPr lang="el-GR" sz="1800" dirty="0">
                <a:solidFill>
                  <a:schemeClr val="bg1"/>
                </a:solidFill>
              </a:rPr>
              <a:t>, δηλαδή, </a:t>
            </a:r>
            <a:r>
              <a:rPr lang="el-GR" sz="1800" i="1" dirty="0">
                <a:solidFill>
                  <a:schemeClr val="bg1"/>
                </a:solidFill>
              </a:rPr>
              <a:t>τι υποκινεί </a:t>
            </a:r>
            <a:r>
              <a:rPr lang="el-GR" sz="1800" dirty="0">
                <a:solidFill>
                  <a:schemeClr val="bg1"/>
                </a:solidFill>
              </a:rPr>
              <a:t>τις επαγγελματικές επιλογές και τελικά εκφράζεται μέσα από το επάγγελμα</a:t>
            </a:r>
          </a:p>
          <a:p>
            <a:pPr algn="just"/>
            <a:r>
              <a:rPr lang="el-GR" sz="1800" dirty="0">
                <a:solidFill>
                  <a:srgbClr val="FFFF00"/>
                </a:solidFill>
              </a:rPr>
              <a:t>Για παράδειγμα </a:t>
            </a:r>
            <a:r>
              <a:rPr lang="el-GR" sz="1800" dirty="0">
                <a:solidFill>
                  <a:schemeClr val="bg1"/>
                </a:solidFill>
              </a:rPr>
              <a:t>το επαγγελματικό θέμα ενός φοιτητή ιατρικής ήταν: </a:t>
            </a:r>
            <a:r>
              <a:rPr lang="el-GR" sz="1800" i="1" dirty="0">
                <a:solidFill>
                  <a:schemeClr val="bg1"/>
                </a:solidFill>
              </a:rPr>
              <a:t>«επέλεξα να γίνω νευροχειρουργός, γιατί πέρα από το ότι θα κάνω λεπτές επεμβάσεις θα αποδείξω στον πατέρα μου ότι δεν είμαι αδέξιος»</a:t>
            </a:r>
          </a:p>
          <a:p>
            <a:pPr algn="just"/>
            <a:endParaRPr lang="el-GR" sz="1800" i="1" dirty="0">
              <a:solidFill>
                <a:schemeClr val="bg1"/>
              </a:solidFill>
            </a:endParaRPr>
          </a:p>
          <a:p>
            <a:pPr algn="just"/>
            <a:endParaRPr lang="el-GR" sz="900" i="1" dirty="0">
              <a:solidFill>
                <a:schemeClr val="bg1"/>
              </a:solidFill>
            </a:endParaRPr>
          </a:p>
          <a:p>
            <a:pPr algn="just"/>
            <a:r>
              <a:rPr lang="el-GR" sz="1800" i="1" dirty="0">
                <a:solidFill>
                  <a:schemeClr val="bg1"/>
                </a:solidFill>
              </a:rPr>
              <a:t>το αδέξιο αγόρι μεταμορφώθηκε σε νευροχειρουργό και η  αρχική αδυναμία έγινε δύναμη (η </a:t>
            </a:r>
            <a:r>
              <a:rPr lang="el-GR" sz="1800" i="1" dirty="0">
                <a:solidFill>
                  <a:srgbClr val="FFFF00"/>
                </a:solidFill>
              </a:rPr>
              <a:t>αφήγηση</a:t>
            </a:r>
            <a:r>
              <a:rPr lang="el-GR" sz="1800" i="1" dirty="0">
                <a:solidFill>
                  <a:schemeClr val="bg1"/>
                </a:solidFill>
              </a:rPr>
              <a:t> εξηγεί τι είναι αυτό που κινητοποιεί τη συγγραφή του σεναρίου ζωής)</a:t>
            </a:r>
            <a:endParaRPr lang="en-US" sz="1800" i="1" dirty="0">
              <a:solidFill>
                <a:schemeClr val="bg1"/>
              </a:solidFill>
            </a:endParaRPr>
          </a:p>
          <a:p>
            <a:pPr marL="0" indent="0">
              <a:buNone/>
            </a:pPr>
            <a:endParaRPr lang="en-US" dirty="0"/>
          </a:p>
        </p:txBody>
      </p:sp>
      <p:sp>
        <p:nvSpPr>
          <p:cNvPr id="5" name="Κάτω βέλος 4"/>
          <p:cNvSpPr/>
          <p:nvPr/>
        </p:nvSpPr>
        <p:spPr>
          <a:xfrm>
            <a:off x="3995936" y="3795886"/>
            <a:ext cx="1296144" cy="5760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269448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864" y="285734"/>
            <a:ext cx="5472608" cy="916229"/>
          </a:xfrm>
        </p:spPr>
        <p:txBody>
          <a:bodyPr>
            <a:normAutofit fontScale="90000"/>
          </a:bodyPr>
          <a:lstStyle/>
          <a:p>
            <a:r>
              <a:rPr lang="el-GR" sz="3100" b="1" dirty="0"/>
              <a:t>Σχεδιασμός Ζωής </a:t>
            </a:r>
            <a:br>
              <a:rPr lang="el-GR" sz="3100" b="1" dirty="0"/>
            </a:br>
            <a:r>
              <a:rPr lang="el-GR" sz="3100" b="1" dirty="0"/>
              <a:t>(</a:t>
            </a:r>
            <a:r>
              <a:rPr lang="en-US" sz="3100" b="1" dirty="0"/>
              <a:t>Life Design, Savickas et al., 2009</a:t>
            </a:r>
            <a:r>
              <a:rPr lang="en-US" sz="2000" dirty="0"/>
              <a:t>)</a:t>
            </a:r>
          </a:p>
        </p:txBody>
      </p:sp>
      <p:sp>
        <p:nvSpPr>
          <p:cNvPr id="3" name="Content Placeholder 2"/>
          <p:cNvSpPr>
            <a:spLocks noGrp="1"/>
          </p:cNvSpPr>
          <p:nvPr>
            <p:ph idx="1"/>
          </p:nvPr>
        </p:nvSpPr>
        <p:spPr>
          <a:xfrm>
            <a:off x="251520" y="1563638"/>
            <a:ext cx="8640960" cy="3168352"/>
          </a:xfrm>
        </p:spPr>
        <p:txBody>
          <a:bodyPr>
            <a:noAutofit/>
          </a:bodyPr>
          <a:lstStyle/>
          <a:p>
            <a:pPr algn="just"/>
            <a:r>
              <a:rPr lang="el-GR" sz="2000" dirty="0">
                <a:solidFill>
                  <a:schemeClr val="bg1"/>
                </a:solidFill>
              </a:rPr>
              <a:t>Η σταδιοδρομία τίθεται στο πλαίσιο ενός σχεδίου ζωής και δεν εξετάζεται ξεχωριστά από την υπόλοιπη δράση του ατόμου </a:t>
            </a:r>
            <a:r>
              <a:rPr lang="el-GR" sz="2000" i="1" dirty="0">
                <a:solidFill>
                  <a:schemeClr val="bg1"/>
                </a:solidFill>
              </a:rPr>
              <a:t>(Τι θα κάνω στη ζωή μου;) </a:t>
            </a:r>
            <a:r>
              <a:rPr lang="el-GR" sz="2000" dirty="0">
                <a:solidFill>
                  <a:srgbClr val="FFFF00"/>
                </a:solidFill>
              </a:rPr>
              <a:t>(ολιστική προσέγγιση)</a:t>
            </a:r>
          </a:p>
          <a:p>
            <a:pPr algn="just"/>
            <a:r>
              <a:rPr lang="el-GR" sz="2000" dirty="0">
                <a:solidFill>
                  <a:schemeClr val="bg1"/>
                </a:solidFill>
              </a:rPr>
              <a:t>Αφού, το άτομο έρχεται αντιμέτωπο με αλλαγές που αφορούν την εργασία, την προσωπική και κοινωνική ζωή, την υγεία και άλλες πτυχές του βίου, η σταδιοδρομία αποτελεί μέρος της ζωής του</a:t>
            </a:r>
          </a:p>
          <a:p>
            <a:pPr algn="just"/>
            <a:r>
              <a:rPr lang="el-GR" sz="2000" dirty="0">
                <a:solidFill>
                  <a:schemeClr val="bg1"/>
                </a:solidFill>
              </a:rPr>
              <a:t>Ο στόχος του επαγγελματικού προσανατολισμού είναι να βοηθήσει τους ανθρώπους να </a:t>
            </a:r>
            <a:r>
              <a:rPr lang="el-GR" sz="2000" dirty="0">
                <a:solidFill>
                  <a:srgbClr val="FFFF00"/>
                </a:solidFill>
              </a:rPr>
              <a:t>αποσαφηνίσουν </a:t>
            </a:r>
            <a:r>
              <a:rPr lang="el-GR" sz="2000" dirty="0">
                <a:solidFill>
                  <a:schemeClr val="bg1"/>
                </a:solidFill>
              </a:rPr>
              <a:t>θέματα στη ζωή και την εργασία τους καθώς και </a:t>
            </a:r>
            <a:r>
              <a:rPr lang="el-GR" sz="2000" dirty="0">
                <a:solidFill>
                  <a:srgbClr val="FFFF00"/>
                </a:solidFill>
              </a:rPr>
              <a:t>το ρόλο </a:t>
            </a:r>
            <a:r>
              <a:rPr lang="el-GR" sz="2000" dirty="0">
                <a:solidFill>
                  <a:schemeClr val="bg1"/>
                </a:solidFill>
              </a:rPr>
              <a:t>και τη </a:t>
            </a:r>
            <a:r>
              <a:rPr lang="el-GR" sz="2000" dirty="0">
                <a:solidFill>
                  <a:srgbClr val="FFFF00"/>
                </a:solidFill>
              </a:rPr>
              <a:t>σημασία</a:t>
            </a:r>
            <a:r>
              <a:rPr lang="el-GR" sz="2000" dirty="0">
                <a:solidFill>
                  <a:schemeClr val="bg1"/>
                </a:solidFill>
              </a:rPr>
              <a:t> της εργασίας στη ζωή τους</a:t>
            </a:r>
          </a:p>
          <a:p>
            <a:pPr algn="just"/>
            <a:endParaRPr lang="el-GR" sz="1800" i="1" dirty="0">
              <a:solidFill>
                <a:schemeClr val="bg1"/>
              </a:solidFill>
            </a:endParaRPr>
          </a:p>
          <a:p>
            <a:pPr algn="just"/>
            <a:endParaRPr lang="en-US" sz="1800" dirty="0">
              <a:solidFill>
                <a:schemeClr val="bg1"/>
              </a:solidFill>
            </a:endParaRPr>
          </a:p>
        </p:txBody>
      </p:sp>
    </p:spTree>
    <p:extLst>
      <p:ext uri="{BB962C8B-B14F-4D97-AF65-F5344CB8AC3E}">
        <p14:creationId xmlns:p14="http://schemas.microsoft.com/office/powerpoint/2010/main" val="1393807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4008" y="267494"/>
            <a:ext cx="3918468" cy="792088"/>
          </a:xfrm>
        </p:spPr>
        <p:txBody>
          <a:bodyPr>
            <a:noAutofit/>
          </a:bodyPr>
          <a:lstStyle/>
          <a:p>
            <a:r>
              <a:rPr lang="el-GR" sz="3200" b="1" dirty="0"/>
              <a:t>Σχεδιασμός ζωής: ερωτήματα</a:t>
            </a:r>
          </a:p>
        </p:txBody>
      </p:sp>
      <p:sp>
        <p:nvSpPr>
          <p:cNvPr id="3" name="Θέση περιεχομένου 2"/>
          <p:cNvSpPr>
            <a:spLocks noGrp="1"/>
          </p:cNvSpPr>
          <p:nvPr>
            <p:ph idx="1"/>
          </p:nvPr>
        </p:nvSpPr>
        <p:spPr>
          <a:xfrm>
            <a:off x="373036" y="1563638"/>
            <a:ext cx="8208912" cy="3744416"/>
          </a:xfrm>
        </p:spPr>
        <p:txBody>
          <a:bodyPr>
            <a:noAutofit/>
          </a:bodyPr>
          <a:lstStyle/>
          <a:p>
            <a:pPr algn="just"/>
            <a:r>
              <a:rPr lang="el-GR" sz="1900" dirty="0">
                <a:solidFill>
                  <a:schemeClr val="bg1"/>
                </a:solidFill>
                <a:latin typeface="Calibri" panose="020F0502020204030204" pitchFamily="34" charset="0"/>
                <a:cs typeface="Calibri" panose="020F0502020204030204" pitchFamily="34" charset="0"/>
              </a:rPr>
              <a:t>Τι θα δημιουργήσω στη ζωή μου;</a:t>
            </a:r>
          </a:p>
          <a:p>
            <a:pPr algn="just"/>
            <a:r>
              <a:rPr lang="el-GR" sz="1900" dirty="0">
                <a:solidFill>
                  <a:schemeClr val="bg1"/>
                </a:solidFill>
                <a:latin typeface="Calibri" panose="020F0502020204030204" pitchFamily="34" charset="0"/>
                <a:cs typeface="Calibri" panose="020F0502020204030204" pitchFamily="34" charset="0"/>
              </a:rPr>
              <a:t>Ποια </a:t>
            </a:r>
            <a:r>
              <a:rPr lang="el-GR" sz="1900" b="1" i="1" dirty="0">
                <a:solidFill>
                  <a:schemeClr val="bg1"/>
                </a:solidFill>
                <a:latin typeface="Calibri" panose="020F0502020204030204" pitchFamily="34" charset="0"/>
                <a:cs typeface="Calibri" panose="020F0502020204030204" pitchFamily="34" charset="0"/>
              </a:rPr>
              <a:t>«αγαθά» </a:t>
            </a:r>
            <a:r>
              <a:rPr lang="el-GR" sz="1900" dirty="0">
                <a:solidFill>
                  <a:schemeClr val="bg1"/>
                </a:solidFill>
                <a:latin typeface="Calibri" panose="020F0502020204030204" pitchFamily="34" charset="0"/>
                <a:cs typeface="Calibri" panose="020F0502020204030204" pitchFamily="34" charset="0"/>
              </a:rPr>
              <a:t>(ηθικοί προβληματισμοί) θα χτίσουν τη σταδιοδρομία μου;</a:t>
            </a:r>
          </a:p>
          <a:p>
            <a:pPr algn="just"/>
            <a:r>
              <a:rPr lang="el-GR" sz="1900" dirty="0">
                <a:solidFill>
                  <a:schemeClr val="bg1"/>
                </a:solidFill>
                <a:latin typeface="Calibri" panose="020F0502020204030204" pitchFamily="34" charset="0"/>
                <a:cs typeface="Calibri" panose="020F0502020204030204" pitchFamily="34" charset="0"/>
              </a:rPr>
              <a:t>Ποιοι </a:t>
            </a:r>
            <a:r>
              <a:rPr lang="el-GR" sz="1900" i="1" dirty="0">
                <a:solidFill>
                  <a:schemeClr val="bg1"/>
                </a:solidFill>
                <a:latin typeface="Calibri" panose="020F0502020204030204" pitchFamily="34" charset="0"/>
                <a:cs typeface="Calibri" panose="020F0502020204030204" pitchFamily="34" charset="0"/>
              </a:rPr>
              <a:t>παράγοντες</a:t>
            </a:r>
            <a:r>
              <a:rPr lang="el-GR" sz="1900" dirty="0">
                <a:solidFill>
                  <a:schemeClr val="bg1"/>
                </a:solidFill>
                <a:latin typeface="Calibri" panose="020F0502020204030204" pitchFamily="34" charset="0"/>
                <a:cs typeface="Calibri" panose="020F0502020204030204" pitchFamily="34" charset="0"/>
              </a:rPr>
              <a:t> συμβάλλουν στην </a:t>
            </a:r>
            <a:r>
              <a:rPr lang="el-GR" sz="1900" b="1" dirty="0">
                <a:solidFill>
                  <a:schemeClr val="bg1"/>
                </a:solidFill>
                <a:latin typeface="Calibri" panose="020F0502020204030204" pitchFamily="34" charset="0"/>
                <a:cs typeface="Calibri" panose="020F0502020204030204" pitchFamily="34" charset="0"/>
              </a:rPr>
              <a:t>αυτό-διαμόρφωση</a:t>
            </a:r>
            <a:r>
              <a:rPr lang="el-GR" sz="1900" dirty="0">
                <a:solidFill>
                  <a:schemeClr val="bg1"/>
                </a:solidFill>
                <a:latin typeface="Calibri" panose="020F0502020204030204" pitchFamily="34" charset="0"/>
                <a:cs typeface="Calibri" panose="020F0502020204030204" pitchFamily="34" charset="0"/>
              </a:rPr>
              <a:t> μου;</a:t>
            </a:r>
          </a:p>
          <a:p>
            <a:pPr algn="just"/>
            <a:r>
              <a:rPr lang="el-GR" sz="1900" dirty="0">
                <a:solidFill>
                  <a:schemeClr val="bg1"/>
                </a:solidFill>
                <a:latin typeface="Calibri" panose="020F0502020204030204" pitchFamily="34" charset="0"/>
                <a:cs typeface="Calibri" panose="020F0502020204030204" pitchFamily="34" charset="0"/>
              </a:rPr>
              <a:t>Πώς μπορώ να σχεδιάσω καλύτερα τη ζωή μου στον κόσμο τον οποίο διαβιώνω;</a:t>
            </a:r>
          </a:p>
          <a:p>
            <a:pPr algn="just"/>
            <a:r>
              <a:rPr lang="el-GR" sz="1900" dirty="0">
                <a:solidFill>
                  <a:schemeClr val="bg1"/>
                </a:solidFill>
                <a:latin typeface="Calibri" panose="020F0502020204030204" pitchFamily="34" charset="0"/>
                <a:cs typeface="Calibri" panose="020F0502020204030204" pitchFamily="34" charset="0"/>
              </a:rPr>
              <a:t>Ποιοι ρόλοι διαμορφώνουν την αίσθηση νοήματος στη σταδιοδρομία μου;</a:t>
            </a:r>
          </a:p>
          <a:p>
            <a:pPr algn="just"/>
            <a:r>
              <a:rPr lang="el-GR" sz="1900" dirty="0">
                <a:solidFill>
                  <a:schemeClr val="bg1"/>
                </a:solidFill>
                <a:latin typeface="Calibri" panose="020F0502020204030204" pitchFamily="34" charset="0"/>
                <a:cs typeface="Calibri" panose="020F0502020204030204" pitchFamily="34" charset="0"/>
              </a:rPr>
              <a:t>Ποιες δεξιότητες με βοηθούν στην κατασκευή της σταδιοδρομίας μου προκειμένου να είναι περισσότερο λειτουργική για εμένα;</a:t>
            </a:r>
            <a:endParaRPr lang="en-US" sz="1900" dirty="0">
              <a:solidFill>
                <a:schemeClr val="bg1"/>
              </a:solidFill>
              <a:latin typeface="Calibri" panose="020F0502020204030204" pitchFamily="34" charset="0"/>
              <a:cs typeface="Calibri" panose="020F0502020204030204" pitchFamily="34" charset="0"/>
            </a:endParaRPr>
          </a:p>
          <a:p>
            <a:pPr algn="just"/>
            <a:r>
              <a:rPr lang="el-GR" sz="1900" dirty="0">
                <a:solidFill>
                  <a:schemeClr val="bg1"/>
                </a:solidFill>
                <a:latin typeface="Calibri" panose="020F0502020204030204" pitchFamily="34" charset="0"/>
                <a:cs typeface="Calibri" panose="020F0502020204030204" pitchFamily="34" charset="0"/>
              </a:rPr>
              <a:t>Πώς μπορώ να ανακατασκευάσω το «άσχημο» παρελθόν σε ένα πιο ρεαλιστικό μέλλον;</a:t>
            </a:r>
          </a:p>
          <a:p>
            <a:pPr algn="just"/>
            <a:endParaRPr lang="en-US" sz="1800" dirty="0">
              <a:solidFill>
                <a:schemeClr val="bg1"/>
              </a:solidFill>
              <a:latin typeface="Calibri" panose="020F0502020204030204" pitchFamily="34" charset="0"/>
              <a:cs typeface="Calibri" panose="020F0502020204030204" pitchFamily="34" charset="0"/>
            </a:endParaRPr>
          </a:p>
          <a:p>
            <a:pPr algn="just"/>
            <a:endParaRPr lang="el-GR" sz="18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8465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930" y="285734"/>
            <a:ext cx="8246070" cy="916229"/>
          </a:xfrm>
        </p:spPr>
        <p:txBody>
          <a:bodyPr>
            <a:normAutofit fontScale="90000"/>
          </a:bodyPr>
          <a:lstStyle/>
          <a:p>
            <a:r>
              <a:rPr lang="el-GR" sz="2500" dirty="0"/>
              <a:t>Η επαγγελματική μου ιστορία (ΕΜΙ)</a:t>
            </a:r>
            <a:br>
              <a:rPr lang="el-GR" sz="2500" dirty="0"/>
            </a:br>
            <a:r>
              <a:rPr lang="en-US" sz="1800" dirty="0"/>
              <a:t>Savickas &amp; Hartung (2012, 2021)</a:t>
            </a:r>
            <a:br>
              <a:rPr lang="en-US" sz="1800" dirty="0"/>
            </a:br>
            <a:r>
              <a:rPr lang="el-GR" sz="2500" dirty="0"/>
              <a:t> </a:t>
            </a:r>
            <a:endParaRPr lang="en-US" sz="2500" dirty="0"/>
          </a:p>
        </p:txBody>
      </p:sp>
      <p:graphicFrame>
        <p:nvGraphicFramePr>
          <p:cNvPr id="7" name="6 - Διάγραμμα"/>
          <p:cNvGraphicFramePr/>
          <p:nvPr/>
        </p:nvGraphicFramePr>
        <p:xfrm>
          <a:off x="2786050" y="1643056"/>
          <a:ext cx="6096000" cy="3317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271" name="Picture 7"/>
          <p:cNvPicPr>
            <a:picLocks noChangeAspect="1" noChangeArrowheads="1"/>
          </p:cNvPicPr>
          <p:nvPr/>
        </p:nvPicPr>
        <p:blipFill>
          <a:blip r:embed="rId7"/>
          <a:srcRect/>
          <a:stretch>
            <a:fillRect/>
          </a:stretch>
        </p:blipFill>
        <p:spPr bwMode="auto">
          <a:xfrm>
            <a:off x="285720" y="1714494"/>
            <a:ext cx="2309813" cy="2857520"/>
          </a:xfrm>
          <a:prstGeom prst="rect">
            <a:avLst/>
          </a:prstGeom>
          <a:noFill/>
          <a:ln w="9525">
            <a:noFill/>
            <a:miter lim="800000"/>
            <a:headEnd/>
            <a:tailEnd/>
          </a:ln>
          <a:effectLst/>
        </p:spPr>
      </p:pic>
    </p:spTree>
    <p:extLst>
      <p:ext uri="{BB962C8B-B14F-4D97-AF65-F5344CB8AC3E}">
        <p14:creationId xmlns:p14="http://schemas.microsoft.com/office/powerpoint/2010/main" val="4103309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F8B7E0-40AD-BD27-2EA4-7296EE924125}"/>
              </a:ext>
            </a:extLst>
          </p:cNvPr>
          <p:cNvSpPr>
            <a:spLocks noGrp="1"/>
          </p:cNvSpPr>
          <p:nvPr>
            <p:ph type="title"/>
          </p:nvPr>
        </p:nvSpPr>
        <p:spPr>
          <a:xfrm>
            <a:off x="683568" y="590971"/>
            <a:ext cx="8246070" cy="916229"/>
          </a:xfrm>
        </p:spPr>
        <p:txBody>
          <a:bodyPr>
            <a:normAutofit fontScale="90000"/>
          </a:bodyPr>
          <a:lstStyle/>
          <a:p>
            <a:r>
              <a:rPr lang="el-GR" sz="3100" dirty="0"/>
              <a:t>Η Επαγγελματική μου ιστορία (ΕΜΙ)</a:t>
            </a:r>
            <a:r>
              <a:rPr lang="en-US" sz="3100" baseline="30000" dirty="0"/>
              <a:t>1</a:t>
            </a:r>
            <a:br>
              <a:rPr lang="el-GR" sz="3100" dirty="0"/>
            </a:br>
            <a:br>
              <a:rPr lang="en-US" sz="3100" dirty="0"/>
            </a:b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2" name="TextBox 1">
            <a:extLst>
              <a:ext uri="{FF2B5EF4-FFF2-40B4-BE49-F238E27FC236}">
                <a16:creationId xmlns:a16="http://schemas.microsoft.com/office/drawing/2014/main" id="{89524A5E-97CE-3FB5-3CD3-D64B74CFB20C}"/>
              </a:ext>
            </a:extLst>
          </p:cNvPr>
          <p:cNvSpPr txBox="1"/>
          <p:nvPr/>
        </p:nvSpPr>
        <p:spPr>
          <a:xfrm>
            <a:off x="448965" y="4535791"/>
            <a:ext cx="9072388" cy="600164"/>
          </a:xfrm>
          <a:prstGeom prst="rect">
            <a:avLst/>
          </a:prstGeom>
          <a:noFill/>
        </p:spPr>
        <p:txBody>
          <a:bodyPr wrap="square" rtlCol="0">
            <a:spAutoFit/>
          </a:bodyPr>
          <a:lstStyle/>
          <a:p>
            <a:r>
              <a:rPr lang="el-GR" sz="1100" baseline="30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1</a:t>
            </a:r>
            <a:r>
              <a:rPr lang="el-GR" sz="1100" b="1" dirty="0">
                <a:solidFill>
                  <a:schemeClr val="bg1"/>
                </a:solidFill>
                <a:effectLst/>
                <a:latin typeface="Calibri" panose="020F0502020204030204" pitchFamily="34" charset="0"/>
                <a:ea typeface="Calibri" panose="020F0502020204030204" pitchFamily="34" charset="0"/>
              </a:rPr>
              <a:t>Μετάφραση- Επιμέλεια: </a:t>
            </a:r>
            <a:r>
              <a:rPr lang="el-GR" sz="11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Κατερίνα Αργυροπούλου</a:t>
            </a:r>
            <a:r>
              <a:rPr lang="el-GR"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1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Επίκουρη Καθηγήτρια ΠαιΤΔΕ, ΕΚΠΑ</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r>
              <a:rPr lang="el-GR" sz="11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Κατερίνα Μικεδάκη</a:t>
            </a:r>
            <a:r>
              <a:rPr lang="el-GR"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1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Ψυχολόγος –Συστημική Ψυχοθεραπεύτρια,</a:t>
            </a:r>
            <a:r>
              <a:rPr lang="en-US" sz="1100" dirty="0">
                <a:solidFill>
                  <a:schemeClr val="bg1"/>
                </a:solidFill>
                <a:latin typeface="Calibri" panose="020F0502020204030204" pitchFamily="34" charset="0"/>
                <a:ea typeface="Calibri" panose="020F0502020204030204" pitchFamily="34" charset="0"/>
                <a:cs typeface="Arial" panose="020B0604020202020204" pitchFamily="34" charset="0"/>
              </a:rPr>
              <a:t> </a:t>
            </a:r>
            <a:r>
              <a:rPr lang="el-GR" sz="11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Σύμβουλος Σταδιοδρομίας &amp; Επαγγελματικού Προσανατολισμού, </a:t>
            </a:r>
            <a:r>
              <a:rPr lang="en-US" sz="11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MSc</a:t>
            </a:r>
            <a:r>
              <a:rPr lang="el-GR" sz="11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Content Placeholder 10" descr="A qr code with black squares&#10;&#10;Description automatically generated">
            <a:extLst>
              <a:ext uri="{FF2B5EF4-FFF2-40B4-BE49-F238E27FC236}">
                <a16:creationId xmlns:a16="http://schemas.microsoft.com/office/drawing/2014/main" id="{280850EC-CB5B-EADE-69B3-6084D65433F8}"/>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851920" y="968375"/>
            <a:ext cx="3206750" cy="3206750"/>
          </a:xfrm>
        </p:spPr>
      </p:pic>
    </p:spTree>
    <p:extLst>
      <p:ext uri="{BB962C8B-B14F-4D97-AF65-F5344CB8AC3E}">
        <p14:creationId xmlns:p14="http://schemas.microsoft.com/office/powerpoint/2010/main" val="114414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p:nvPr/>
        </p:nvSpPr>
        <p:spPr>
          <a:xfrm>
            <a:off x="1027976" y="2043881"/>
            <a:ext cx="7352144" cy="2616101"/>
          </a:xfrm>
          <a:prstGeom prst="rect">
            <a:avLst/>
          </a:prstGeom>
        </p:spPr>
        <p:txBody>
          <a:bodyPr wrap="square">
            <a:spAutoFit/>
          </a:bodyPr>
          <a:lstStyle/>
          <a:p>
            <a:pPr marL="406400" indent="-342900">
              <a:spcBef>
                <a:spcPts val="600"/>
              </a:spcBef>
              <a:buClr>
                <a:schemeClr val="bg1"/>
              </a:buClr>
              <a:buSzPts val="2600"/>
              <a:buFont typeface="Arial" panose="020B0604020202020204" pitchFamily="34" charset="0"/>
              <a:buChar char="•"/>
              <a:defRPr/>
            </a:pPr>
            <a:r>
              <a:rPr lang="el-GR" sz="2400" kern="0" dirty="0">
                <a:solidFill>
                  <a:schemeClr val="bg1"/>
                </a:solidFill>
                <a:cs typeface="Arial"/>
                <a:sym typeface="Arial"/>
              </a:rPr>
              <a:t>Αυξημένη διασυνδετικότητα ανάμεσα στα έθνη και τις κουλτούρες</a:t>
            </a:r>
          </a:p>
          <a:p>
            <a:pPr marL="406400" indent="-342900">
              <a:spcBef>
                <a:spcPts val="600"/>
              </a:spcBef>
              <a:buClr>
                <a:schemeClr val="bg1"/>
              </a:buClr>
              <a:buSzPts val="2600"/>
              <a:buFont typeface="Arial" panose="020B0604020202020204" pitchFamily="34" charset="0"/>
              <a:buChar char="•"/>
              <a:defRPr/>
            </a:pPr>
            <a:r>
              <a:rPr lang="el-GR" sz="2400" kern="0" dirty="0">
                <a:solidFill>
                  <a:schemeClr val="bg1"/>
                </a:solidFill>
                <a:cs typeface="Arial"/>
                <a:sym typeface="Arial"/>
              </a:rPr>
              <a:t>Ψηφιακή εποχή</a:t>
            </a:r>
          </a:p>
          <a:p>
            <a:pPr marL="406400" indent="-342900">
              <a:spcBef>
                <a:spcPts val="600"/>
              </a:spcBef>
              <a:buClr>
                <a:schemeClr val="bg1"/>
              </a:buClr>
              <a:buSzPts val="2600"/>
              <a:buFont typeface="Arial" panose="020B0604020202020204" pitchFamily="34" charset="0"/>
              <a:buChar char="•"/>
              <a:defRPr/>
            </a:pPr>
            <a:r>
              <a:rPr lang="el-GR" sz="2400" kern="0" dirty="0">
                <a:solidFill>
                  <a:schemeClr val="bg1"/>
                </a:solidFill>
                <a:cs typeface="Arial"/>
                <a:sym typeface="Arial"/>
              </a:rPr>
              <a:t>Υψηλές ταχύτητες</a:t>
            </a:r>
          </a:p>
          <a:p>
            <a:pPr marL="406400" indent="-342900">
              <a:spcBef>
                <a:spcPts val="600"/>
              </a:spcBef>
              <a:buClr>
                <a:schemeClr val="bg1"/>
              </a:buClr>
              <a:buSzPts val="2600"/>
              <a:buFont typeface="Arial" panose="020B0604020202020204" pitchFamily="34" charset="0"/>
              <a:buChar char="•"/>
              <a:defRPr/>
            </a:pPr>
            <a:r>
              <a:rPr lang="el-GR" sz="2400" kern="0" dirty="0">
                <a:solidFill>
                  <a:schemeClr val="bg1"/>
                </a:solidFill>
                <a:cs typeface="Arial"/>
                <a:sym typeface="Arial"/>
              </a:rPr>
              <a:t>Έλλειψη προβλεψιμότητας</a:t>
            </a:r>
          </a:p>
          <a:p>
            <a:pPr marL="406400" indent="-342900">
              <a:spcBef>
                <a:spcPts val="600"/>
              </a:spcBef>
              <a:buClr>
                <a:schemeClr val="bg1"/>
              </a:buClr>
              <a:buSzPts val="2600"/>
              <a:buFont typeface="Arial" panose="020B0604020202020204" pitchFamily="34" charset="0"/>
              <a:buChar char="•"/>
              <a:defRPr/>
            </a:pPr>
            <a:r>
              <a:rPr lang="el-GR" sz="2400" kern="0" dirty="0">
                <a:solidFill>
                  <a:schemeClr val="bg1"/>
                </a:solidFill>
                <a:cs typeface="Arial"/>
                <a:sym typeface="Arial"/>
              </a:rPr>
              <a:t>Επικέντρωση στην ρευστότητα και την αλλαγή </a:t>
            </a:r>
          </a:p>
        </p:txBody>
      </p:sp>
      <p:sp>
        <p:nvSpPr>
          <p:cNvPr id="3" name="Google Shape;92;p14">
            <a:extLst>
              <a:ext uri="{FF2B5EF4-FFF2-40B4-BE49-F238E27FC236}">
                <a16:creationId xmlns:a16="http://schemas.microsoft.com/office/drawing/2014/main" id="{657199E1-945B-D47A-76A3-E37A8363B2A4}"/>
              </a:ext>
            </a:extLst>
          </p:cNvPr>
          <p:cNvSpPr txBox="1">
            <a:spLocks/>
          </p:cNvSpPr>
          <p:nvPr/>
        </p:nvSpPr>
        <p:spPr>
          <a:xfrm>
            <a:off x="3131840" y="483518"/>
            <a:ext cx="5220072" cy="1159800"/>
          </a:xfrm>
          <a:prstGeom prst="rect">
            <a:avLst/>
          </a:prstGeom>
        </p:spPr>
        <p:txBody>
          <a:bodyPr spcFirstLastPara="1" wrap="square" lIns="91425" tIns="91425" rIns="91425" bIns="91425" anchor="b"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l-GR" sz="3200" dirty="0"/>
              <a:t>.</a:t>
            </a:r>
          </a:p>
          <a:p>
            <a:pPr algn="r">
              <a:spcBef>
                <a:spcPts val="0"/>
              </a:spcBef>
            </a:pPr>
            <a:r>
              <a:rPr lang="el-GR" sz="3200" b="1" dirty="0">
                <a:solidFill>
                  <a:srgbClr val="FFFF00"/>
                </a:solidFill>
                <a:latin typeface="+mn-lt"/>
              </a:rPr>
              <a:t>Τα σημερινά δεδομένα για τον κόσμο</a:t>
            </a:r>
          </a:p>
        </p:txBody>
      </p:sp>
    </p:spTree>
    <p:extLst>
      <p:ext uri="{BB962C8B-B14F-4D97-AF65-F5344CB8AC3E}">
        <p14:creationId xmlns:p14="http://schemas.microsoft.com/office/powerpoint/2010/main" val="3485310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8" y="339502"/>
            <a:ext cx="4176464" cy="916229"/>
          </a:xfrm>
        </p:spPr>
        <p:txBody>
          <a:bodyPr>
            <a:normAutofit fontScale="90000"/>
          </a:bodyPr>
          <a:lstStyle/>
          <a:p>
            <a:pPr>
              <a:tabLst>
                <a:tab pos="1431925" algn="l"/>
              </a:tabLst>
            </a:pPr>
            <a:r>
              <a:rPr lang="el-GR" sz="2500" b="1" dirty="0"/>
              <a:t>Στάδιο </a:t>
            </a:r>
            <a:r>
              <a:rPr lang="en-US" sz="2500" b="1" dirty="0"/>
              <a:t>1. </a:t>
            </a:r>
            <a:r>
              <a:rPr lang="el-GR" sz="2500" b="1" dirty="0"/>
              <a:t>Κατασκευή</a:t>
            </a:r>
            <a:br>
              <a:rPr lang="el-GR" sz="2500" b="1" dirty="0"/>
            </a:br>
            <a:r>
              <a:rPr lang="el-GR" sz="2500" b="1" dirty="0">
                <a:solidFill>
                  <a:schemeClr val="bg1"/>
                </a:solidFill>
              </a:rPr>
              <a:t>Εικόνα εαυτού</a:t>
            </a:r>
            <a:br>
              <a:rPr lang="el-GR" sz="2500" dirty="0"/>
            </a:br>
            <a:endParaRPr lang="en-US" sz="2500" dirty="0"/>
          </a:p>
        </p:txBody>
      </p:sp>
      <p:sp>
        <p:nvSpPr>
          <p:cNvPr id="3" name="Content Placeholder 2"/>
          <p:cNvSpPr>
            <a:spLocks noGrp="1"/>
          </p:cNvSpPr>
          <p:nvPr>
            <p:ph idx="1"/>
          </p:nvPr>
        </p:nvSpPr>
        <p:spPr>
          <a:xfrm>
            <a:off x="322009" y="1635646"/>
            <a:ext cx="8643998" cy="3372579"/>
          </a:xfrm>
        </p:spPr>
        <p:txBody>
          <a:bodyPr>
            <a:noAutofit/>
          </a:bodyPr>
          <a:lstStyle/>
          <a:p>
            <a:r>
              <a:rPr lang="el-GR" sz="2000" dirty="0">
                <a:solidFill>
                  <a:schemeClr val="bg1"/>
                </a:solidFill>
              </a:rPr>
              <a:t>Ποιον θαύμαζες μικρός; Ποιοι ήταν οι ήρωες / ηρωίδες σου; </a:t>
            </a:r>
            <a:r>
              <a:rPr lang="el-GR" sz="2000" i="1" dirty="0">
                <a:solidFill>
                  <a:srgbClr val="FFFF00"/>
                </a:solidFill>
              </a:rPr>
              <a:t>Τι θαυμάζεις σε αυτούς;</a:t>
            </a:r>
          </a:p>
          <a:p>
            <a:pPr algn="just"/>
            <a:r>
              <a:rPr lang="el-GR" sz="1800" i="1" dirty="0">
                <a:solidFill>
                  <a:schemeClr val="bg1"/>
                </a:solidFill>
              </a:rPr>
              <a:t>Κατάγραψε τρεις ανθρώπους, εκτός από τη μαμά και τον μπαμπά σου, που θαύμαζες όταν ήσουν παιδί περίπου στην ηλικία έξι, επτά, ή οκτώ ετών. </a:t>
            </a:r>
          </a:p>
          <a:p>
            <a:pPr algn="just"/>
            <a:r>
              <a:rPr lang="el-GR" sz="1800" i="1" dirty="0">
                <a:solidFill>
                  <a:schemeClr val="bg1"/>
                </a:solidFill>
              </a:rPr>
              <a:t>Αυτοί μπορεί να είναι πραγματικά πρόσωπα που γνωρίζεις ή δεν γνωρίζεις προσωπικά, φανταστικά πρόσωπα, όπως υπερήρωες και χαρακτήρες καρτούν, ή οποιοδήποτε άλλο πρόσωπο μπορείς να σκεφτείς. </a:t>
            </a:r>
          </a:p>
          <a:p>
            <a:pPr algn="just"/>
            <a:r>
              <a:rPr lang="el-GR" sz="1800" i="1" dirty="0">
                <a:solidFill>
                  <a:schemeClr val="bg1"/>
                </a:solidFill>
              </a:rPr>
              <a:t>Μπορεί να θαύμαζες έναν γείτονα ή ένα δάσκαλο, έναν αθλητή, έναν πολιτικό, έναν επιστήμονα, ένα καλλιτέχνη ή μουσικό, έναν τηλεοπτικό αστέρα, ή ένα χαρακτήρα  βιβλίου</a:t>
            </a:r>
          </a:p>
        </p:txBody>
      </p:sp>
    </p:spTree>
    <p:extLst>
      <p:ext uri="{BB962C8B-B14F-4D97-AF65-F5344CB8AC3E}">
        <p14:creationId xmlns:p14="http://schemas.microsoft.com/office/powerpoint/2010/main" val="1878003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987824" y="267494"/>
            <a:ext cx="6048672" cy="788670"/>
          </a:xfrm>
        </p:spPr>
        <p:txBody>
          <a:bodyPr>
            <a:normAutofit fontScale="90000"/>
          </a:bodyPr>
          <a:lstStyle/>
          <a:p>
            <a:r>
              <a:rPr lang="el-GR" sz="2400" dirty="0"/>
              <a:t>Μίλησε μου για τρία πρότυπά σου/ τρία άτομα που θαυμάζεις από οποιοδήποτε χώρο </a:t>
            </a:r>
          </a:p>
        </p:txBody>
      </p:sp>
      <p:sp>
        <p:nvSpPr>
          <p:cNvPr id="3" name="2 - Θέση περιεχομένου"/>
          <p:cNvSpPr>
            <a:spLocks noGrp="1"/>
          </p:cNvSpPr>
          <p:nvPr>
            <p:ph idx="1"/>
          </p:nvPr>
        </p:nvSpPr>
        <p:spPr>
          <a:xfrm>
            <a:off x="215516" y="1471092"/>
            <a:ext cx="8712968" cy="3672408"/>
          </a:xfrm>
        </p:spPr>
        <p:txBody>
          <a:bodyPr>
            <a:noAutofit/>
          </a:bodyPr>
          <a:lstStyle/>
          <a:p>
            <a:pPr>
              <a:lnSpc>
                <a:spcPct val="150000"/>
              </a:lnSpc>
            </a:pPr>
            <a:r>
              <a:rPr lang="el-GR" sz="1900" dirty="0">
                <a:solidFill>
                  <a:schemeClr val="bg1"/>
                </a:solidFill>
                <a:latin typeface="Calibri" panose="020F0502020204030204" pitchFamily="34" charset="0"/>
                <a:cs typeface="Calibri" panose="020F0502020204030204" pitchFamily="34" charset="0"/>
              </a:rPr>
              <a:t>Γνώση του</a:t>
            </a:r>
            <a:r>
              <a:rPr lang="en-US" sz="1900" dirty="0">
                <a:solidFill>
                  <a:schemeClr val="bg1"/>
                </a:solidFill>
                <a:latin typeface="Calibri" panose="020F0502020204030204" pitchFamily="34" charset="0"/>
                <a:cs typeface="Calibri" panose="020F0502020204030204" pitchFamily="34" charset="0"/>
              </a:rPr>
              <a:t> </a:t>
            </a:r>
            <a:r>
              <a:rPr lang="el-GR" sz="1900" dirty="0">
                <a:solidFill>
                  <a:schemeClr val="bg1"/>
                </a:solidFill>
                <a:latin typeface="Calibri" panose="020F0502020204030204" pitchFamily="34" charset="0"/>
                <a:cs typeface="Calibri" panose="020F0502020204030204" pitchFamily="34" charset="0"/>
              </a:rPr>
              <a:t>εαυτού στο ρόλο του ηθοποιού</a:t>
            </a:r>
          </a:p>
          <a:p>
            <a:pPr>
              <a:spcBef>
                <a:spcPts val="0"/>
              </a:spcBef>
            </a:pPr>
            <a:r>
              <a:rPr lang="el-GR" altLang="el-GR" sz="1900" dirty="0">
                <a:solidFill>
                  <a:srgbClr val="FFFF00"/>
                </a:solidFill>
                <a:latin typeface="Calibri" panose="020F0502020204030204" pitchFamily="34" charset="0"/>
                <a:cs typeface="Calibri" panose="020F0502020204030204" pitchFamily="34" charset="0"/>
              </a:rPr>
              <a:t>Πρότυπα</a:t>
            </a:r>
            <a:r>
              <a:rPr lang="el-GR" altLang="el-GR" sz="1900" dirty="0">
                <a:solidFill>
                  <a:schemeClr val="bg1"/>
                </a:solidFill>
                <a:latin typeface="Calibri" panose="020F0502020204030204" pitchFamily="34" charset="0"/>
                <a:cs typeface="Calibri" panose="020F0502020204030204" pitchFamily="34" charset="0"/>
              </a:rPr>
              <a:t> (= κεντρικά στοιχεία αυτοαντίληψης για την οικοδόμηση του εαυτού) </a:t>
            </a:r>
            <a:r>
              <a:rPr lang="el-GR" altLang="el-GR" sz="1900" dirty="0">
                <a:solidFill>
                  <a:srgbClr val="FFFF00"/>
                </a:solidFill>
                <a:latin typeface="Calibri" panose="020F0502020204030204" pitchFamily="34" charset="0"/>
                <a:cs typeface="Calibri" panose="020F0502020204030204" pitchFamily="34" charset="0"/>
              </a:rPr>
              <a:t>(θεωρία του </a:t>
            </a:r>
            <a:r>
              <a:rPr lang="en-US" altLang="el-GR" sz="1900" dirty="0">
                <a:solidFill>
                  <a:srgbClr val="FFFF00"/>
                </a:solidFill>
                <a:latin typeface="Calibri" panose="020F0502020204030204" pitchFamily="34" charset="0"/>
                <a:cs typeface="Calibri" panose="020F0502020204030204" pitchFamily="34" charset="0"/>
              </a:rPr>
              <a:t>Super-</a:t>
            </a:r>
            <a:r>
              <a:rPr lang="el-GR" altLang="el-GR" sz="1900" dirty="0">
                <a:solidFill>
                  <a:srgbClr val="FFFF00"/>
                </a:solidFill>
                <a:latin typeface="Calibri" panose="020F0502020204030204" pitchFamily="34" charset="0"/>
                <a:cs typeface="Calibri" panose="020F0502020204030204" pitchFamily="34" charset="0"/>
              </a:rPr>
              <a:t>αξίες/ θεωρία </a:t>
            </a:r>
            <a:r>
              <a:rPr lang="en-US" altLang="el-GR" sz="1900" dirty="0">
                <a:solidFill>
                  <a:srgbClr val="FFFF00"/>
                </a:solidFill>
                <a:latin typeface="Calibri" panose="020F0502020204030204" pitchFamily="34" charset="0"/>
                <a:cs typeface="Calibri" panose="020F0502020204030204" pitchFamily="34" charset="0"/>
              </a:rPr>
              <a:t>Bandura-</a:t>
            </a:r>
            <a:r>
              <a:rPr lang="el-GR" altLang="el-GR" sz="1900" dirty="0">
                <a:solidFill>
                  <a:srgbClr val="FFFF00"/>
                </a:solidFill>
                <a:latin typeface="Calibri" panose="020F0502020204030204" pitchFamily="34" charset="0"/>
                <a:cs typeface="Calibri" panose="020F0502020204030204" pitchFamily="34" charset="0"/>
              </a:rPr>
              <a:t>αυτεπάρκεια)</a:t>
            </a:r>
          </a:p>
          <a:p>
            <a:pPr>
              <a:lnSpc>
                <a:spcPct val="150000"/>
              </a:lnSpc>
            </a:pPr>
            <a:r>
              <a:rPr lang="el-GR" altLang="el-GR" sz="1900" dirty="0">
                <a:solidFill>
                  <a:schemeClr val="bg1"/>
                </a:solidFill>
                <a:latin typeface="Calibri" panose="020F0502020204030204" pitchFamily="34" charset="0"/>
                <a:cs typeface="Calibri" panose="020F0502020204030204" pitchFamily="34" charset="0"/>
              </a:rPr>
              <a:t>Έμφαση στο τι θαυμάζεται παρά στο ποιος θαυμάζεται</a:t>
            </a:r>
          </a:p>
          <a:p>
            <a:pPr>
              <a:spcBef>
                <a:spcPts val="0"/>
              </a:spcBef>
            </a:pPr>
            <a:r>
              <a:rPr lang="el-GR" sz="1900" dirty="0">
                <a:solidFill>
                  <a:schemeClr val="bg1"/>
                </a:solidFill>
                <a:latin typeface="Calibri" panose="020F0502020204030204" pitchFamily="34" charset="0"/>
                <a:cs typeface="Calibri" panose="020F0502020204030204" pitchFamily="34" charset="0"/>
              </a:rPr>
              <a:t>Τα πρότυπα αποτελούν σημαντική </a:t>
            </a:r>
            <a:r>
              <a:rPr lang="el-GR" sz="1900" dirty="0">
                <a:solidFill>
                  <a:srgbClr val="FFFF00"/>
                </a:solidFill>
                <a:latin typeface="Calibri" panose="020F0502020204030204" pitchFamily="34" charset="0"/>
                <a:cs typeface="Calibri" panose="020F0502020204030204" pitchFamily="34" charset="0"/>
              </a:rPr>
              <a:t>πηγή κινήτρων</a:t>
            </a:r>
            <a:r>
              <a:rPr lang="el-GR" sz="1900" dirty="0">
                <a:solidFill>
                  <a:schemeClr val="bg1"/>
                </a:solidFill>
                <a:latin typeface="Calibri" panose="020F0502020204030204" pitchFamily="34" charset="0"/>
                <a:cs typeface="Calibri" panose="020F0502020204030204" pitchFamily="34" charset="0"/>
              </a:rPr>
              <a:t> και αναδεικνύουν το ρόλο των </a:t>
            </a:r>
            <a:r>
              <a:rPr lang="el-GR" sz="1900" dirty="0">
                <a:solidFill>
                  <a:srgbClr val="FFFF00"/>
                </a:solidFill>
                <a:latin typeface="Calibri" panose="020F0502020204030204" pitchFamily="34" charset="0"/>
                <a:cs typeface="Calibri" panose="020F0502020204030204" pitchFamily="34" charset="0"/>
              </a:rPr>
              <a:t>ενδιαφερόντων</a:t>
            </a:r>
            <a:r>
              <a:rPr lang="el-GR" sz="1900" dirty="0">
                <a:solidFill>
                  <a:schemeClr val="bg1"/>
                </a:solidFill>
                <a:latin typeface="Calibri" panose="020F0502020204030204" pitchFamily="34" charset="0"/>
                <a:cs typeface="Calibri" panose="020F0502020204030204" pitchFamily="34" charset="0"/>
              </a:rPr>
              <a:t> στη σταδιοδρομία</a:t>
            </a:r>
          </a:p>
          <a:p>
            <a:r>
              <a:rPr lang="el-GR" sz="1900" b="1" dirty="0">
                <a:solidFill>
                  <a:schemeClr val="bg1"/>
                </a:solidFill>
                <a:latin typeface="Calibri" panose="020F0502020204030204" pitchFamily="34" charset="0"/>
                <a:cs typeface="Calibri" panose="020F0502020204030204" pitchFamily="34" charset="0"/>
              </a:rPr>
              <a:t>Χαρακτήρες προτύπων: τρόπος δράσης &amp; διαχείρισης αλλαγών/π</a:t>
            </a:r>
            <a:r>
              <a:rPr lang="el-GR" sz="1900" b="1" dirty="0">
                <a:solidFill>
                  <a:schemeClr val="bg1"/>
                </a:solidFill>
              </a:rPr>
              <a:t>ροφέρουν λύσεις στα προβλήματα της επαγγελματικής μας πορείας.</a:t>
            </a:r>
          </a:p>
          <a:p>
            <a:pPr algn="just"/>
            <a:endParaRPr lang="el-GR" sz="2000" dirty="0">
              <a:solidFill>
                <a:schemeClr val="bg1"/>
              </a:solidFill>
            </a:endParaRPr>
          </a:p>
        </p:txBody>
      </p:sp>
    </p:spTree>
    <p:extLst>
      <p:ext uri="{BB962C8B-B14F-4D97-AF65-F5344CB8AC3E}">
        <p14:creationId xmlns:p14="http://schemas.microsoft.com/office/powerpoint/2010/main" val="18744313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117" y="1923678"/>
            <a:ext cx="7813628" cy="2448272"/>
          </a:xfrm>
        </p:spPr>
        <p:txBody>
          <a:bodyPr>
            <a:noAutofit/>
          </a:bodyPr>
          <a:lstStyle/>
          <a:p>
            <a:pPr algn="just"/>
            <a:r>
              <a:rPr lang="el-GR" sz="2000" dirty="0">
                <a:solidFill>
                  <a:schemeClr val="bg1"/>
                </a:solidFill>
              </a:rPr>
              <a:t>Ποιο περιοδικό διαβάζεις / ποια τηλεοπτική εκπομπή σου αρέσει να βλέπεις/ ποια ιστοσελίδα παρακολουθείς; </a:t>
            </a:r>
          </a:p>
          <a:p>
            <a:pPr algn="just"/>
            <a:r>
              <a:rPr lang="el-GR" sz="2000" dirty="0">
                <a:solidFill>
                  <a:schemeClr val="bg1"/>
                </a:solidFill>
              </a:rPr>
              <a:t>Ποια είναι τα τρία αγαπημένα σου περιοδικά ή τηλεοπτικές εκπομπές ή ιστοσελίδες; Εάν δεν διαβάζεις περιοδικά, γράψε ποιες τηλεοπτικές εκπομπές σου αρέσει να βλέπεις και σημείωσε </a:t>
            </a:r>
            <a:r>
              <a:rPr lang="el-GR" sz="2000" dirty="0">
                <a:solidFill>
                  <a:srgbClr val="FFFF00"/>
                </a:solidFill>
              </a:rPr>
              <a:t>τι σου αρέσει </a:t>
            </a:r>
            <a:r>
              <a:rPr lang="el-GR" sz="2000" dirty="0">
                <a:solidFill>
                  <a:schemeClr val="bg1"/>
                </a:solidFill>
              </a:rPr>
              <a:t>σε αυτές. Αν τίποτα από τα παραπάνω δεν ισχύει, τότε γράψε για τρεις αγαπημένες σου ιστοσελίδες.</a:t>
            </a:r>
          </a:p>
        </p:txBody>
      </p:sp>
      <p:sp>
        <p:nvSpPr>
          <p:cNvPr id="6" name="Title 1">
            <a:extLst>
              <a:ext uri="{FF2B5EF4-FFF2-40B4-BE49-F238E27FC236}">
                <a16:creationId xmlns:a16="http://schemas.microsoft.com/office/drawing/2014/main" id="{94AE4737-A637-EAF6-0E9C-81546F2A094E}"/>
              </a:ext>
            </a:extLst>
          </p:cNvPr>
          <p:cNvSpPr txBox="1">
            <a:spLocks/>
          </p:cNvSpPr>
          <p:nvPr/>
        </p:nvSpPr>
        <p:spPr>
          <a:xfrm>
            <a:off x="4572000" y="385443"/>
            <a:ext cx="4176464" cy="916229"/>
          </a:xfrm>
          <a:prstGeom prst="rect">
            <a:avLst/>
          </a:prstGeom>
        </p:spPr>
        <p:txBody>
          <a:bodyPr vert="horz" lIns="91440" tIns="45720" rIns="91440" bIns="45720" rtlCol="0" anchor="ctr">
            <a:normAutofit fontScale="82500" lnSpcReduction="20000"/>
          </a:bodyPr>
          <a:lstStyle>
            <a:lvl1pPr algn="r" defTabSz="914400" rtl="0" eaLnBrk="1" latinLnBrk="0" hangingPunct="1">
              <a:spcBef>
                <a:spcPct val="0"/>
              </a:spcBef>
              <a:buNone/>
              <a:defRPr sz="3600" kern="1200" baseline="0">
                <a:solidFill>
                  <a:srgbClr val="FFFF00"/>
                </a:solidFill>
                <a:effectLst>
                  <a:outerShdw blurRad="50800" dist="38100" dir="2700000" algn="tl" rotWithShape="0">
                    <a:prstClr val="black">
                      <a:alpha val="40000"/>
                    </a:prstClr>
                  </a:outerShdw>
                </a:effectLst>
                <a:latin typeface="+mj-lt"/>
                <a:ea typeface="+mj-ea"/>
                <a:cs typeface="+mj-cs"/>
              </a:defRPr>
            </a:lvl1pPr>
          </a:lstStyle>
          <a:p>
            <a:pPr>
              <a:tabLst>
                <a:tab pos="1431925" algn="l"/>
              </a:tabLst>
            </a:pPr>
            <a:r>
              <a:rPr lang="el-GR" sz="2500" b="1" dirty="0"/>
              <a:t>Στάδιο </a:t>
            </a:r>
            <a:r>
              <a:rPr lang="en-US" sz="2500" b="1" dirty="0"/>
              <a:t>1. </a:t>
            </a:r>
            <a:r>
              <a:rPr lang="el-GR" sz="2500" b="1" dirty="0"/>
              <a:t>Κατασκευή</a:t>
            </a:r>
            <a:br>
              <a:rPr lang="el-GR" sz="2500" b="1" dirty="0"/>
            </a:br>
            <a:r>
              <a:rPr lang="el-GR" sz="2500" b="1" dirty="0">
                <a:solidFill>
                  <a:schemeClr val="bg1"/>
                </a:solidFill>
              </a:rPr>
              <a:t>Επαγγελματικό περιβάλλον που το άτομο θεωρεί ότι ταιριάζει</a:t>
            </a:r>
            <a:endParaRPr lang="en-US" sz="2500" b="1" dirty="0"/>
          </a:p>
        </p:txBody>
      </p:sp>
    </p:spTree>
    <p:extLst>
      <p:ext uri="{BB962C8B-B14F-4D97-AF65-F5344CB8AC3E}">
        <p14:creationId xmlns:p14="http://schemas.microsoft.com/office/powerpoint/2010/main" val="3521336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1635646"/>
            <a:ext cx="8352928" cy="3456384"/>
          </a:xfrm>
        </p:spPr>
        <p:txBody>
          <a:bodyPr>
            <a:noAutofit/>
          </a:bodyPr>
          <a:lstStyle/>
          <a:p>
            <a:r>
              <a:rPr lang="el-GR" sz="1900" dirty="0">
                <a:solidFill>
                  <a:srgbClr val="FFFF00"/>
                </a:solidFill>
                <a:latin typeface="Calibri" panose="020F0502020204030204" pitchFamily="34" charset="0"/>
                <a:cs typeface="Calibri" panose="020F0502020204030204" pitchFamily="34" charset="0"/>
              </a:rPr>
              <a:t>Εντοπίζουν</a:t>
            </a:r>
            <a:r>
              <a:rPr lang="el-GR" sz="1900" dirty="0">
                <a:solidFill>
                  <a:schemeClr val="bg1"/>
                </a:solidFill>
                <a:latin typeface="Calibri" panose="020F0502020204030204" pitchFamily="34" charset="0"/>
                <a:cs typeface="Calibri" panose="020F0502020204030204" pitchFamily="34" charset="0"/>
              </a:rPr>
              <a:t> τα </a:t>
            </a:r>
            <a:r>
              <a:rPr lang="el-GR" sz="1900" dirty="0">
                <a:solidFill>
                  <a:srgbClr val="FFFF00"/>
                </a:solidFill>
                <a:latin typeface="Calibri" panose="020F0502020204030204" pitchFamily="34" charset="0"/>
                <a:cs typeface="Calibri" panose="020F0502020204030204" pitchFamily="34" charset="0"/>
              </a:rPr>
              <a:t>περιβάλλοντα</a:t>
            </a:r>
            <a:r>
              <a:rPr lang="el-GR" sz="1900" dirty="0">
                <a:solidFill>
                  <a:schemeClr val="bg1"/>
                </a:solidFill>
                <a:latin typeface="Calibri" panose="020F0502020204030204" pitchFamily="34" charset="0"/>
                <a:cs typeface="Calibri" panose="020F0502020204030204" pitchFamily="34" charset="0"/>
              </a:rPr>
              <a:t> : τα είδη των επαγγελμάτων ή οι τους τομείς εκπαίδευσης που ταιριάζουν με τον τρόπο ζωής του ατόμου</a:t>
            </a:r>
          </a:p>
          <a:p>
            <a:r>
              <a:rPr lang="el-GR" sz="1900" dirty="0">
                <a:solidFill>
                  <a:srgbClr val="FFFF00"/>
                </a:solidFill>
                <a:latin typeface="Calibri" panose="020F0502020204030204" pitchFamily="34" charset="0"/>
                <a:cs typeface="Calibri" panose="020F0502020204030204" pitchFamily="34" charset="0"/>
              </a:rPr>
              <a:t>Με την αξιοποίησή </a:t>
            </a:r>
            <a:r>
              <a:rPr lang="el-GR" sz="1900" dirty="0">
                <a:solidFill>
                  <a:schemeClr val="bg1"/>
                </a:solidFill>
                <a:latin typeface="Calibri" panose="020F0502020204030204" pitchFamily="34" charset="0"/>
                <a:cs typeface="Calibri" panose="020F0502020204030204" pitchFamily="34" charset="0"/>
              </a:rPr>
              <a:t>τους οι σύμβουλοι-καθηγητές επιδιώκουν να μάθουν:</a:t>
            </a:r>
          </a:p>
          <a:p>
            <a:pPr lvl="1"/>
            <a:r>
              <a:rPr lang="el-GR" sz="1900" dirty="0">
                <a:solidFill>
                  <a:schemeClr val="bg1"/>
                </a:solidFill>
                <a:latin typeface="Calibri" panose="020F0502020204030204" pitchFamily="34" charset="0"/>
                <a:cs typeface="Calibri" panose="020F0502020204030204" pitchFamily="34" charset="0"/>
              </a:rPr>
              <a:t>τι επάγγελμα θέλει να κάνει ο έφηβος;</a:t>
            </a:r>
          </a:p>
          <a:p>
            <a:pPr lvl="1"/>
            <a:r>
              <a:rPr lang="el-GR" sz="1900" dirty="0">
                <a:solidFill>
                  <a:schemeClr val="bg1"/>
                </a:solidFill>
                <a:latin typeface="Calibri" panose="020F0502020204030204" pitchFamily="34" charset="0"/>
                <a:cs typeface="Calibri" panose="020F0502020204030204" pitchFamily="34" charset="0"/>
              </a:rPr>
              <a:t>το είδος των ανθρώπων με τους οποίους επιθυμεί να αλληλεπιδρά στα επαγγελματικά περιβάλλοντα που επιθυμεί να συμμετάσχει</a:t>
            </a:r>
          </a:p>
          <a:p>
            <a:pPr lvl="1"/>
            <a:r>
              <a:rPr lang="el-GR" sz="1900" dirty="0">
                <a:solidFill>
                  <a:schemeClr val="bg1"/>
                </a:solidFill>
                <a:latin typeface="Calibri" panose="020F0502020204030204" pitchFamily="34" charset="0"/>
                <a:cs typeface="Calibri" panose="020F0502020204030204" pitchFamily="34" charset="0"/>
              </a:rPr>
              <a:t>τις διαδικασίες που χρησιμοποιεί για να αντιμετωπίσει τα επαγγελματικά ζητήματα</a:t>
            </a:r>
          </a:p>
          <a:p>
            <a:pPr>
              <a:buClr>
                <a:srgbClr val="FFFF00"/>
              </a:buClr>
              <a:buFont typeface="Alasassy Caps" pitchFamily="2" charset="0"/>
              <a:buChar char="►"/>
            </a:pPr>
            <a:r>
              <a:rPr lang="el-GR" sz="1900" dirty="0">
                <a:solidFill>
                  <a:schemeClr val="bg1"/>
                </a:solidFill>
                <a:latin typeface="Calibri" panose="020F0502020204030204" pitchFamily="34" charset="0"/>
                <a:cs typeface="Calibri" panose="020F0502020204030204" pitchFamily="34" charset="0"/>
              </a:rPr>
              <a:t>Αξιοποίηση ερωτηματολογίου ενδιαφερόντων</a:t>
            </a:r>
          </a:p>
        </p:txBody>
      </p:sp>
      <p:sp>
        <p:nvSpPr>
          <p:cNvPr id="6" name="Ορθογώνιο 5"/>
          <p:cNvSpPr/>
          <p:nvPr/>
        </p:nvSpPr>
        <p:spPr>
          <a:xfrm>
            <a:off x="4211960" y="555526"/>
            <a:ext cx="4310475" cy="461665"/>
          </a:xfrm>
          <a:prstGeom prst="rect">
            <a:avLst/>
          </a:prstGeom>
        </p:spPr>
        <p:txBody>
          <a:bodyPr wrap="none">
            <a:spAutoFit/>
          </a:bodyPr>
          <a:lstStyle/>
          <a:p>
            <a:r>
              <a:rPr lang="el-GR" sz="2400" dirty="0">
                <a:solidFill>
                  <a:srgbClr val="FFFF00"/>
                </a:solidFill>
              </a:rPr>
              <a:t>Αγαπημένα Περιοδικά-Εκπομπές</a:t>
            </a:r>
          </a:p>
        </p:txBody>
      </p:sp>
    </p:spTree>
    <p:extLst>
      <p:ext uri="{BB962C8B-B14F-4D97-AF65-F5344CB8AC3E}">
        <p14:creationId xmlns:p14="http://schemas.microsoft.com/office/powerpoint/2010/main" val="2036063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57" y="2068247"/>
            <a:ext cx="8245676" cy="2520280"/>
          </a:xfrm>
        </p:spPr>
        <p:txBody>
          <a:bodyPr>
            <a:noAutofit/>
          </a:bodyPr>
          <a:lstStyle/>
          <a:p>
            <a:pPr algn="just"/>
            <a:r>
              <a:rPr lang="el-GR" sz="2000" dirty="0">
                <a:solidFill>
                  <a:schemeClr val="bg1"/>
                </a:solidFill>
              </a:rPr>
              <a:t>Ποια είναι η </a:t>
            </a:r>
            <a:r>
              <a:rPr lang="el-GR" sz="2000" dirty="0">
                <a:solidFill>
                  <a:srgbClr val="FFFF00"/>
                </a:solidFill>
              </a:rPr>
              <a:t>αγαπημένη σου ιστορία </a:t>
            </a:r>
            <a:r>
              <a:rPr lang="el-GR" sz="2000" dirty="0">
                <a:solidFill>
                  <a:schemeClr val="bg1"/>
                </a:solidFill>
              </a:rPr>
              <a:t>αυτόν τον καιρό; </a:t>
            </a:r>
          </a:p>
          <a:p>
            <a:pPr algn="just"/>
            <a:endParaRPr lang="el-GR" sz="2000" i="1" dirty="0">
              <a:solidFill>
                <a:schemeClr val="bg1"/>
              </a:solidFill>
            </a:endParaRPr>
          </a:p>
          <a:p>
            <a:r>
              <a:rPr lang="el-GR" sz="1800" i="1" dirty="0">
                <a:solidFill>
                  <a:schemeClr val="bg1"/>
                </a:solidFill>
              </a:rPr>
              <a:t>Σκέψου ένα βιβλίο που διαβάζεις πολύ, ή μπορεί να έχεις διαβάσει ξανά και ξανά. Πες την ιστορία του βιβλίου. Ποιο είναι </a:t>
            </a:r>
            <a:r>
              <a:rPr lang="el-GR" sz="1800" i="1" dirty="0">
                <a:solidFill>
                  <a:srgbClr val="FFFF00"/>
                </a:solidFill>
              </a:rPr>
              <a:t>το θέμα </a:t>
            </a:r>
            <a:r>
              <a:rPr lang="el-GR" sz="1800" i="1" dirty="0">
                <a:solidFill>
                  <a:schemeClr val="bg1"/>
                </a:solidFill>
              </a:rPr>
              <a:t>του βιβλίου; Περίγραψε τον αγαπημένο σου </a:t>
            </a:r>
            <a:r>
              <a:rPr lang="el-GR" sz="1800" i="1" dirty="0">
                <a:solidFill>
                  <a:srgbClr val="FFFF00"/>
                </a:solidFill>
              </a:rPr>
              <a:t>χαρακτήρα</a:t>
            </a:r>
            <a:r>
              <a:rPr lang="el-GR" sz="1800" i="1" dirty="0">
                <a:solidFill>
                  <a:schemeClr val="bg1"/>
                </a:solidFill>
              </a:rPr>
              <a:t> στην ιστορία. Αν δεν έχεις  αγαπημένο βιβλίο, ποια είναι η αγαπημένη σου ταινία; Σκέψου μια ταινία που σου αρέσει να παρακολουθείς πολύ, ή έχεις δει ξανά και ξανά. Στη συνέχεια, </a:t>
            </a:r>
            <a:r>
              <a:rPr lang="el-GR" sz="1800" i="1" dirty="0">
                <a:solidFill>
                  <a:srgbClr val="FFFF00"/>
                </a:solidFill>
              </a:rPr>
              <a:t>αφηγήσου την ιστορία </a:t>
            </a:r>
            <a:r>
              <a:rPr lang="el-GR" sz="1800" i="1" dirty="0">
                <a:solidFill>
                  <a:schemeClr val="bg1"/>
                </a:solidFill>
              </a:rPr>
              <a:t>της ταινίας</a:t>
            </a:r>
          </a:p>
        </p:txBody>
      </p:sp>
      <p:sp>
        <p:nvSpPr>
          <p:cNvPr id="8" name="Title 1">
            <a:extLst>
              <a:ext uri="{FF2B5EF4-FFF2-40B4-BE49-F238E27FC236}">
                <a16:creationId xmlns:a16="http://schemas.microsoft.com/office/drawing/2014/main" id="{218370E7-80FF-670F-E4BD-413E47977D2D}"/>
              </a:ext>
            </a:extLst>
          </p:cNvPr>
          <p:cNvSpPr>
            <a:spLocks noGrp="1"/>
          </p:cNvSpPr>
          <p:nvPr>
            <p:ph type="title"/>
          </p:nvPr>
        </p:nvSpPr>
        <p:spPr>
          <a:xfrm>
            <a:off x="4572000" y="554973"/>
            <a:ext cx="4176464" cy="916229"/>
          </a:xfrm>
        </p:spPr>
        <p:txBody>
          <a:bodyPr>
            <a:normAutofit fontScale="90000"/>
          </a:bodyPr>
          <a:lstStyle/>
          <a:p>
            <a:r>
              <a:rPr lang="el-GR" sz="2800" b="1" dirty="0">
                <a:latin typeface="+mn-lt"/>
              </a:rPr>
              <a:t>Στάδιο </a:t>
            </a:r>
            <a:r>
              <a:rPr lang="en-US" sz="2800" b="1" dirty="0">
                <a:latin typeface="+mn-lt"/>
              </a:rPr>
              <a:t>1. </a:t>
            </a:r>
            <a:r>
              <a:rPr lang="el-GR" sz="2800" b="1" dirty="0">
                <a:latin typeface="+mn-lt"/>
              </a:rPr>
              <a:t>Κατασκευή </a:t>
            </a:r>
            <a:br>
              <a:rPr lang="el-GR" sz="2800" b="1" dirty="0">
                <a:latin typeface="+mn-lt"/>
              </a:rPr>
            </a:br>
            <a:r>
              <a:rPr lang="el-GR" sz="2800" b="1" kern="0" dirty="0">
                <a:solidFill>
                  <a:schemeClr val="bg1"/>
                </a:solidFill>
                <a:effectLst/>
                <a:latin typeface="+mn-lt"/>
              </a:rPr>
              <a:t>Τ</a:t>
            </a:r>
            <a:r>
              <a:rPr lang="el-GR" sz="2800" b="1" kern="0" dirty="0">
                <a:solidFill>
                  <a:schemeClr val="bg1"/>
                </a:solidFill>
                <a:effectLst/>
                <a:latin typeface="+mn-lt"/>
                <a:ea typeface="Times New Roman" panose="02020603050405020304" pitchFamily="18" charset="0"/>
              </a:rPr>
              <a:t>ο επαγγελματικό σενάριο ή το βασικό θέμα ζωής και σταδιοδρομίας</a:t>
            </a:r>
            <a:endParaRPr lang="en-US" sz="1400" b="1" dirty="0">
              <a:solidFill>
                <a:schemeClr val="bg1"/>
              </a:solidFill>
              <a:latin typeface="+mn-lt"/>
            </a:endParaRPr>
          </a:p>
        </p:txBody>
      </p:sp>
    </p:spTree>
    <p:extLst>
      <p:ext uri="{BB962C8B-B14F-4D97-AF65-F5344CB8AC3E}">
        <p14:creationId xmlns:p14="http://schemas.microsoft.com/office/powerpoint/2010/main" val="3603410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3815" y="483518"/>
            <a:ext cx="3600401" cy="864095"/>
          </a:xfrm>
        </p:spPr>
        <p:txBody>
          <a:bodyPr>
            <a:normAutofit/>
          </a:bodyPr>
          <a:lstStyle/>
          <a:p>
            <a:r>
              <a:rPr lang="el-GR" sz="3200" dirty="0">
                <a:latin typeface="Calibri" panose="020F0502020204030204" pitchFamily="34" charset="0"/>
                <a:cs typeface="Calibri" panose="020F0502020204030204" pitchFamily="34" charset="0"/>
              </a:rPr>
              <a:t>Αγαπημένη ιστορία</a:t>
            </a:r>
            <a:endParaRPr lang="el-GR" sz="3200" dirty="0">
              <a:solidFill>
                <a:schemeClr val="tx1"/>
              </a:solidFill>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a:xfrm>
            <a:off x="557559" y="1874058"/>
            <a:ext cx="7974882" cy="2929940"/>
          </a:xfrm>
        </p:spPr>
        <p:txBody>
          <a:bodyPr>
            <a:normAutofit/>
          </a:bodyPr>
          <a:lstStyle/>
          <a:p>
            <a:pPr algn="just"/>
            <a:r>
              <a:rPr lang="el-GR" sz="2000" dirty="0">
                <a:solidFill>
                  <a:schemeClr val="bg1"/>
                </a:solidFill>
                <a:latin typeface="Calibri" panose="020F0502020204030204" pitchFamily="34" charset="0"/>
                <a:cs typeface="Calibri" panose="020F0502020204030204" pitchFamily="34" charset="0"/>
              </a:rPr>
              <a:t>Προτείνει ένα </a:t>
            </a:r>
            <a:r>
              <a:rPr lang="el-GR" sz="2000" b="1" dirty="0">
                <a:solidFill>
                  <a:srgbClr val="FFFF00"/>
                </a:solidFill>
                <a:latin typeface="Calibri" panose="020F0502020204030204" pitchFamily="34" charset="0"/>
                <a:cs typeface="Calibri" panose="020F0502020204030204" pitchFamily="34" charset="0"/>
              </a:rPr>
              <a:t>πιθανό σενάριο </a:t>
            </a:r>
            <a:r>
              <a:rPr lang="el-GR" sz="2000" dirty="0">
                <a:solidFill>
                  <a:schemeClr val="bg1"/>
                </a:solidFill>
                <a:latin typeface="Calibri" panose="020F0502020204030204" pitchFamily="34" charset="0"/>
                <a:cs typeface="Calibri" panose="020F0502020204030204" pitchFamily="34" charset="0"/>
              </a:rPr>
              <a:t>για τη μετάβαση</a:t>
            </a:r>
          </a:p>
          <a:p>
            <a:pPr algn="just"/>
            <a:r>
              <a:rPr lang="el-GR" sz="2000" dirty="0">
                <a:solidFill>
                  <a:schemeClr val="bg1"/>
                </a:solidFill>
                <a:latin typeface="Calibri" panose="020F0502020204030204" pitchFamily="34" charset="0"/>
                <a:cs typeface="Calibri" panose="020F0502020204030204" pitchFamily="34" charset="0"/>
              </a:rPr>
              <a:t>Κάθε μετάβαση μπορεί να χρειάζεται ένα </a:t>
            </a:r>
            <a:r>
              <a:rPr lang="el-GR" sz="2000" dirty="0">
                <a:solidFill>
                  <a:srgbClr val="FFFF00"/>
                </a:solidFill>
                <a:latin typeface="Calibri" panose="020F0502020204030204" pitchFamily="34" charset="0"/>
                <a:cs typeface="Calibri" panose="020F0502020204030204" pitchFamily="34" charset="0"/>
              </a:rPr>
              <a:t>νέο</a:t>
            </a:r>
            <a:r>
              <a:rPr lang="el-GR" sz="2000" dirty="0">
                <a:solidFill>
                  <a:schemeClr val="bg1"/>
                </a:solidFill>
                <a:latin typeface="Calibri" panose="020F0502020204030204" pitchFamily="34" charset="0"/>
                <a:cs typeface="Calibri" panose="020F0502020204030204" pitchFamily="34" charset="0"/>
              </a:rPr>
              <a:t> σενάριο. </a:t>
            </a:r>
          </a:p>
          <a:p>
            <a:pPr algn="just"/>
            <a:r>
              <a:rPr lang="el-GR" sz="2000" dirty="0">
                <a:solidFill>
                  <a:schemeClr val="bg1"/>
                </a:solidFill>
                <a:latin typeface="Calibri" panose="020F0502020204030204" pitchFamily="34" charset="0"/>
                <a:cs typeface="Calibri" panose="020F0502020204030204" pitchFamily="34" charset="0"/>
              </a:rPr>
              <a:t>Τα άτομα χρησιμοποιούν συνήθως μια νέα ιστορία για να κάνουν μια αλλαγή σταδιοδρομίας</a:t>
            </a:r>
          </a:p>
          <a:p>
            <a:pPr algn="just"/>
            <a:r>
              <a:rPr lang="el-GR" sz="2000" b="1" dirty="0">
                <a:solidFill>
                  <a:schemeClr val="bg1"/>
                </a:solidFill>
                <a:latin typeface="Calibri" panose="020F0502020204030204" pitchFamily="34" charset="0"/>
                <a:cs typeface="Calibri" panose="020F0502020204030204" pitchFamily="34" charset="0"/>
              </a:rPr>
              <a:t>Τα σενάρια ενός ατόμου από διαφορετικές περιόδους ζωής δείχνουν κάποια ομοιότητα επειδή επανεξετάζουν γενικά θέματα που παρέχουν συνέχεια στις ιστορίες της ζωής του</a:t>
            </a:r>
          </a:p>
          <a:p>
            <a:pPr algn="just"/>
            <a:endParaRPr lang="el-GR" sz="1800" dirty="0">
              <a:solidFill>
                <a:schemeClr val="bg1"/>
              </a:solidFill>
              <a:latin typeface="Calibri" panose="020F0502020204030204" pitchFamily="34" charset="0"/>
              <a:cs typeface="Calibri" panose="020F0502020204030204" pitchFamily="34" charset="0"/>
            </a:endParaRPr>
          </a:p>
          <a:p>
            <a:pPr marL="61722" indent="0">
              <a:buNone/>
            </a:pPr>
            <a:endParaRPr lang="el-GR" sz="1500" dirty="0"/>
          </a:p>
        </p:txBody>
      </p:sp>
    </p:spTree>
    <p:extLst>
      <p:ext uri="{BB962C8B-B14F-4D97-AF65-F5344CB8AC3E}">
        <p14:creationId xmlns:p14="http://schemas.microsoft.com/office/powerpoint/2010/main" val="2720320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6782" y="483518"/>
            <a:ext cx="4176464" cy="916229"/>
          </a:xfrm>
        </p:spPr>
        <p:txBody>
          <a:bodyPr>
            <a:noAutofit/>
          </a:bodyPr>
          <a:lstStyle/>
          <a:p>
            <a:r>
              <a:rPr lang="el-GR" sz="3200" b="1" dirty="0"/>
              <a:t>Στάδιο </a:t>
            </a:r>
            <a:r>
              <a:rPr lang="en-US" sz="3200" b="1" dirty="0"/>
              <a:t>1. </a:t>
            </a:r>
            <a:r>
              <a:rPr lang="el-GR" sz="3200" b="1" dirty="0"/>
              <a:t>Κατασκευή</a:t>
            </a:r>
            <a:br>
              <a:rPr lang="el-GR" sz="3200" b="1" dirty="0"/>
            </a:br>
            <a:r>
              <a:rPr lang="el-GR" sz="3200" b="1" dirty="0">
                <a:solidFill>
                  <a:schemeClr val="bg1"/>
                </a:solidFill>
              </a:rPr>
              <a:t>Συμβουλευτική εαυτού</a:t>
            </a:r>
            <a:endParaRPr lang="en-US" sz="3200" b="1" dirty="0">
              <a:solidFill>
                <a:schemeClr val="bg1"/>
              </a:solidFill>
            </a:endParaRPr>
          </a:p>
        </p:txBody>
      </p:sp>
      <p:sp>
        <p:nvSpPr>
          <p:cNvPr id="3" name="Content Placeholder 2"/>
          <p:cNvSpPr>
            <a:spLocks noGrp="1"/>
          </p:cNvSpPr>
          <p:nvPr>
            <p:ph idx="1"/>
          </p:nvPr>
        </p:nvSpPr>
        <p:spPr>
          <a:xfrm>
            <a:off x="355562" y="1743658"/>
            <a:ext cx="8282439" cy="1656184"/>
          </a:xfrm>
        </p:spPr>
        <p:txBody>
          <a:bodyPr>
            <a:noAutofit/>
          </a:bodyPr>
          <a:lstStyle/>
          <a:p>
            <a:r>
              <a:rPr lang="el-GR" sz="2200" dirty="0">
                <a:solidFill>
                  <a:schemeClr val="bg1"/>
                </a:solidFill>
              </a:rPr>
              <a:t>Ποιο είναι το αγαπημένο σου </a:t>
            </a:r>
            <a:r>
              <a:rPr lang="el-GR" sz="2200" dirty="0">
                <a:solidFill>
                  <a:srgbClr val="FFFF00"/>
                </a:solidFill>
              </a:rPr>
              <a:t>σύνθημα ή ρητό; </a:t>
            </a:r>
          </a:p>
          <a:p>
            <a:r>
              <a:rPr lang="el-GR" sz="2200" dirty="0">
                <a:solidFill>
                  <a:schemeClr val="bg1"/>
                </a:solidFill>
              </a:rPr>
              <a:t>Σκέψου ένα σύνθημα (μότο) που ακολουθείς στη ζωή σου ή ένα ρητό που έχεις ακούσει και σου αρέσει πολύ. Ίσως έχεις δει κάποιες λέξεις σε ένα αυτοκόλλητο αυτοκινήτου ή έχεις κάποια αφίσα ή επιγραφή στο δωμάτιο ή στο σπίτι σου που έχει εκείνες τις λέξεις που ακολουθείς στη ζωή σου. Πιθανόν να έχεις περισσότερα από συνθήματα που μπορείς να καταγράψεις εδώ. Εάν δεν μπορείς να σκεφτείς ένα σύνθημα, μπορείς να δημιουργήσεις το δικό σου και να το καταγράψεις εδώ.</a:t>
            </a:r>
            <a:endParaRPr lang="el-GR" sz="1800" i="1" dirty="0">
              <a:solidFill>
                <a:schemeClr val="bg1"/>
              </a:solidFill>
            </a:endParaRPr>
          </a:p>
        </p:txBody>
      </p:sp>
    </p:spTree>
    <p:extLst>
      <p:ext uri="{BB962C8B-B14F-4D97-AF65-F5344CB8AC3E}">
        <p14:creationId xmlns:p14="http://schemas.microsoft.com/office/powerpoint/2010/main" val="2773907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11960" y="432097"/>
            <a:ext cx="3888432" cy="788670"/>
          </a:xfrm>
        </p:spPr>
        <p:txBody>
          <a:bodyPr>
            <a:normAutofit/>
          </a:bodyPr>
          <a:lstStyle/>
          <a:p>
            <a:r>
              <a:rPr lang="el-GR" sz="2550" dirty="0">
                <a:latin typeface="Calibri" panose="020F0502020204030204" pitchFamily="34" charset="0"/>
                <a:cs typeface="Calibri" panose="020F0502020204030204" pitchFamily="34" charset="0"/>
              </a:rPr>
              <a:t>Αγαπημένο ρητό ή </a:t>
            </a:r>
            <a:r>
              <a:rPr lang="en-US" sz="2550" dirty="0">
                <a:latin typeface="Calibri" panose="020F0502020204030204" pitchFamily="34" charset="0"/>
                <a:cs typeface="Calibri" panose="020F0502020204030204" pitchFamily="34" charset="0"/>
              </a:rPr>
              <a:t>motto</a:t>
            </a:r>
            <a:endParaRPr lang="el-GR" sz="255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a:xfrm>
            <a:off x="683568" y="1635646"/>
            <a:ext cx="8280920" cy="3075757"/>
          </a:xfrm>
        </p:spPr>
        <p:txBody>
          <a:bodyPr>
            <a:normAutofit/>
          </a:bodyPr>
          <a:lstStyle/>
          <a:p>
            <a:r>
              <a:rPr lang="el-GR" sz="2000" dirty="0">
                <a:solidFill>
                  <a:schemeClr val="bg1"/>
                </a:solidFill>
                <a:latin typeface="Calibri" panose="020F0502020204030204" pitchFamily="34" charset="0"/>
                <a:cs typeface="Calibri" panose="020F0502020204030204" pitchFamily="34" charset="0"/>
              </a:rPr>
              <a:t>Ένα αγαπημένο ρητό εκφράζει την καλύτερη συμβουλή που έχει ένα άτομο </a:t>
            </a:r>
            <a:r>
              <a:rPr lang="el-GR" sz="2000" dirty="0">
                <a:solidFill>
                  <a:srgbClr val="FFFF00"/>
                </a:solidFill>
                <a:latin typeface="Calibri" panose="020F0502020204030204" pitchFamily="34" charset="0"/>
                <a:cs typeface="Calibri" panose="020F0502020204030204" pitchFamily="34" charset="0"/>
              </a:rPr>
              <a:t>για τον εαυτό του</a:t>
            </a:r>
            <a:r>
              <a:rPr lang="el-GR" sz="2000" dirty="0">
                <a:solidFill>
                  <a:schemeClr val="bg1"/>
                </a:solidFill>
                <a:latin typeface="Calibri" panose="020F0502020204030204" pitchFamily="34" charset="0"/>
                <a:cs typeface="Calibri" panose="020F0502020204030204" pitchFamily="34" charset="0"/>
              </a:rPr>
              <a:t>.</a:t>
            </a:r>
          </a:p>
          <a:p>
            <a:r>
              <a:rPr lang="el-GR" sz="2000" dirty="0">
                <a:solidFill>
                  <a:schemeClr val="bg1"/>
                </a:solidFill>
                <a:latin typeface="Calibri" panose="020F0502020204030204" pitchFamily="34" charset="0"/>
                <a:cs typeface="Calibri" panose="020F0502020204030204" pitchFamily="34" charset="0"/>
              </a:rPr>
              <a:t>Προσφέρει χρήσιμη </a:t>
            </a:r>
            <a:r>
              <a:rPr lang="el-GR" sz="2000" dirty="0">
                <a:solidFill>
                  <a:srgbClr val="FFFF00"/>
                </a:solidFill>
                <a:latin typeface="Calibri" panose="020F0502020204030204" pitchFamily="34" charset="0"/>
                <a:cs typeface="Calibri" panose="020F0502020204030204" pitchFamily="34" charset="0"/>
              </a:rPr>
              <a:t>καθοδήγηση</a:t>
            </a:r>
            <a:r>
              <a:rPr lang="el-GR" sz="2000" dirty="0">
                <a:solidFill>
                  <a:schemeClr val="bg1"/>
                </a:solidFill>
                <a:latin typeface="Calibri" panose="020F0502020204030204" pitchFamily="34" charset="0"/>
                <a:cs typeface="Calibri" panose="020F0502020204030204" pitchFamily="34" charset="0"/>
              </a:rPr>
              <a:t> και </a:t>
            </a:r>
            <a:r>
              <a:rPr lang="el-GR" sz="2000" dirty="0">
                <a:solidFill>
                  <a:srgbClr val="FFFF00"/>
                </a:solidFill>
                <a:latin typeface="Calibri" panose="020F0502020204030204" pitchFamily="34" charset="0"/>
                <a:cs typeface="Calibri" panose="020F0502020204030204" pitchFamily="34" charset="0"/>
              </a:rPr>
              <a:t>στρατηγικές δράσ</a:t>
            </a:r>
            <a:r>
              <a:rPr lang="el-GR" sz="2000" dirty="0">
                <a:solidFill>
                  <a:schemeClr val="bg1"/>
                </a:solidFill>
                <a:latin typeface="Calibri" panose="020F0502020204030204" pitchFamily="34" charset="0"/>
                <a:cs typeface="Calibri" panose="020F0502020204030204" pitchFamily="34" charset="0"/>
              </a:rPr>
              <a:t>ης στην προσπάθεια για τη γεφύρωση της μετάβασης.</a:t>
            </a:r>
          </a:p>
          <a:p>
            <a:r>
              <a:rPr lang="el-GR" sz="2000" dirty="0">
                <a:solidFill>
                  <a:schemeClr val="bg1"/>
                </a:solidFill>
                <a:latin typeface="Calibri" panose="020F0502020204030204" pitchFamily="34" charset="0"/>
                <a:cs typeface="Calibri" panose="020F0502020204030204" pitchFamily="34" charset="0"/>
              </a:rPr>
              <a:t>Ενισχύει την αίσθηση </a:t>
            </a:r>
            <a:r>
              <a:rPr lang="el-GR" sz="2000" dirty="0">
                <a:solidFill>
                  <a:srgbClr val="FFFF00"/>
                </a:solidFill>
                <a:latin typeface="Calibri" panose="020F0502020204030204" pitchFamily="34" charset="0"/>
                <a:cs typeface="Calibri" panose="020F0502020204030204" pitchFamily="34" charset="0"/>
              </a:rPr>
              <a:t>ελέγχου</a:t>
            </a:r>
            <a:r>
              <a:rPr lang="el-GR" sz="2000" dirty="0">
                <a:solidFill>
                  <a:schemeClr val="bg1"/>
                </a:solidFill>
                <a:latin typeface="Calibri" panose="020F0502020204030204" pitchFamily="34" charset="0"/>
                <a:cs typeface="Calibri" panose="020F0502020204030204" pitchFamily="34" charset="0"/>
              </a:rPr>
              <a:t> στη ζωή μας</a:t>
            </a:r>
          </a:p>
          <a:p>
            <a:r>
              <a:rPr lang="el-GR" sz="2000" b="1" dirty="0">
                <a:solidFill>
                  <a:schemeClr val="bg1"/>
                </a:solidFill>
                <a:latin typeface="Calibri" panose="020F0502020204030204" pitchFamily="34" charset="0"/>
                <a:cs typeface="Calibri" panose="020F0502020204030204" pitchFamily="34" charset="0"/>
              </a:rPr>
              <a:t>Δίνει τη δυνατότητα στο άτομο να συνειδητοποιήσει ότι οι απαντήσεις στα ερωτήματά του βρίσκονται μέσα του, και όχι στον ειδικό του επαγγελματικού προσανατολισμού</a:t>
            </a:r>
          </a:p>
          <a:p>
            <a:pPr algn="just"/>
            <a:endParaRPr lang="el-G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7176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156176" y="555526"/>
            <a:ext cx="2239913" cy="504825"/>
          </a:xfrm>
        </p:spPr>
        <p:txBody>
          <a:bodyPr>
            <a:noAutofit/>
          </a:bodyPr>
          <a:lstStyle/>
          <a:p>
            <a:r>
              <a:rPr lang="el-GR" altLang="el-GR" sz="3200" b="1" dirty="0">
                <a:latin typeface="Calibri" panose="020F0502020204030204" pitchFamily="34" charset="0"/>
                <a:cs typeface="Calibri" panose="020F0502020204030204" pitchFamily="34" charset="0"/>
              </a:rPr>
              <a:t>Στάδιο 2 Αποδόμηση</a:t>
            </a:r>
            <a:endParaRPr lang="el-GR" altLang="el-GR" sz="3200" dirty="0">
              <a:solidFill>
                <a:schemeClr val="tx1"/>
              </a:solidFill>
              <a:latin typeface="Calibri" panose="020F0502020204030204" pitchFamily="34" charset="0"/>
              <a:cs typeface="Calibri" panose="020F0502020204030204" pitchFamily="34" charset="0"/>
            </a:endParaRPr>
          </a:p>
        </p:txBody>
      </p:sp>
      <p:sp>
        <p:nvSpPr>
          <p:cNvPr id="48131" name="Rectangle 3"/>
          <p:cNvSpPr>
            <a:spLocks noGrp="1" noChangeArrowheads="1"/>
          </p:cNvSpPr>
          <p:nvPr>
            <p:ph type="body" idx="1"/>
          </p:nvPr>
        </p:nvSpPr>
        <p:spPr>
          <a:xfrm>
            <a:off x="287524" y="1275606"/>
            <a:ext cx="8568951" cy="4301709"/>
          </a:xfrm>
        </p:spPr>
        <p:txBody>
          <a:bodyPr>
            <a:normAutofit/>
          </a:bodyPr>
          <a:lstStyle/>
          <a:p>
            <a:endParaRPr lang="el-GR" altLang="el-GR" sz="1800" dirty="0">
              <a:solidFill>
                <a:schemeClr val="bg1"/>
              </a:solidFill>
              <a:latin typeface="Calibri" panose="020F0502020204030204" pitchFamily="34" charset="0"/>
              <a:cs typeface="Calibri" panose="020F0502020204030204" pitchFamily="34" charset="0"/>
            </a:endParaRPr>
          </a:p>
          <a:p>
            <a:r>
              <a:rPr lang="el-GR" altLang="el-GR" sz="1800" dirty="0">
                <a:solidFill>
                  <a:schemeClr val="bg1"/>
                </a:solidFill>
                <a:latin typeface="Calibri" panose="020F0502020204030204" pitchFamily="34" charset="0"/>
                <a:cs typeface="Calibri" panose="020F0502020204030204" pitchFamily="34" charset="0"/>
              </a:rPr>
              <a:t>Ο σύμβουλος παρατηρεί, αν αυτές οι ιστορίες που διηγήθηκε το άτομο εμπεριέχουν </a:t>
            </a:r>
            <a:r>
              <a:rPr lang="el-GR" altLang="el-GR" sz="1800" dirty="0">
                <a:solidFill>
                  <a:srgbClr val="FFFF00"/>
                </a:solidFill>
                <a:latin typeface="Calibri" panose="020F0502020204030204" pitchFamily="34" charset="0"/>
                <a:cs typeface="Calibri" panose="020F0502020204030204" pitchFamily="34" charset="0"/>
              </a:rPr>
              <a:t>αυτοπεριοριστικές πεποιθήσεις</a:t>
            </a:r>
            <a:r>
              <a:rPr lang="el-GR" altLang="el-GR" sz="1800" dirty="0">
                <a:solidFill>
                  <a:schemeClr val="bg1"/>
                </a:solidFill>
                <a:latin typeface="Calibri" panose="020F0502020204030204" pitchFamily="34" charset="0"/>
                <a:cs typeface="Calibri" panose="020F0502020204030204" pitchFamily="34" charset="0"/>
              </a:rPr>
              <a:t>, ρόλους που καθηλώνουν το άτομο σε μία κατάσταση ή εμπόδια που πηγάζουν από την κουλτούρα/πολιτιστικό υπόβαθρό του.</a:t>
            </a:r>
          </a:p>
          <a:p>
            <a:r>
              <a:rPr lang="el-GR" altLang="el-GR" sz="1800" dirty="0">
                <a:solidFill>
                  <a:schemeClr val="bg1"/>
                </a:solidFill>
                <a:latin typeface="Calibri" panose="020F0502020204030204" pitchFamily="34" charset="0"/>
                <a:cs typeface="Calibri" panose="020F0502020204030204" pitchFamily="34" charset="0"/>
              </a:rPr>
              <a:t>Αν συμβαίνει κάτι τέτοιο, ο σύμβουλος καλείται να </a:t>
            </a:r>
            <a:r>
              <a:rPr lang="el-GR" altLang="el-GR" sz="1800" dirty="0">
                <a:solidFill>
                  <a:srgbClr val="FFFF00"/>
                </a:solidFill>
                <a:latin typeface="Calibri" panose="020F0502020204030204" pitchFamily="34" charset="0"/>
                <a:cs typeface="Calibri" panose="020F0502020204030204" pitchFamily="34" charset="0"/>
              </a:rPr>
              <a:t>αποδομήσει ή να διαταράξει</a:t>
            </a:r>
            <a:r>
              <a:rPr lang="el-GR" altLang="el-GR" sz="1800" dirty="0">
                <a:solidFill>
                  <a:schemeClr val="bg1"/>
                </a:solidFill>
                <a:latin typeface="Calibri" panose="020F0502020204030204" pitchFamily="34" charset="0"/>
                <a:cs typeface="Calibri" panose="020F0502020204030204" pitchFamily="34" charset="0"/>
              </a:rPr>
              <a:t> αυτό που το άτομο θεωρεί δεδομένο απομονώνοντας αυτές τις αυτοπεριοριστικές σκέψεις, τους περιοριστικούς ρόλους και τα πολιτισμικά εμπόδια</a:t>
            </a:r>
          </a:p>
          <a:p>
            <a:r>
              <a:rPr lang="el-GR" altLang="el-GR" sz="1800" dirty="0">
                <a:solidFill>
                  <a:schemeClr val="bg1"/>
                </a:solidFill>
                <a:latin typeface="Calibri" panose="020F0502020204030204" pitchFamily="34" charset="0"/>
                <a:cs typeface="Calibri" panose="020F0502020204030204" pitchFamily="34" charset="0"/>
              </a:rPr>
              <a:t>Στόχος της αποδόμησης δεν είναι να καταστραφεί η ιστορία, αλλά να ανοιχτούν δυνατότητες για νέες γνώσεις και πρωτοβουλίες</a:t>
            </a:r>
          </a:p>
          <a:p>
            <a:r>
              <a:rPr lang="el-GR" altLang="el-GR" sz="1800" dirty="0">
                <a:solidFill>
                  <a:schemeClr val="bg1"/>
                </a:solidFill>
                <a:latin typeface="Calibri" panose="020F0502020204030204" pitchFamily="34" charset="0"/>
                <a:cs typeface="Calibri" panose="020F0502020204030204" pitchFamily="34" charset="0"/>
              </a:rPr>
              <a:t>Ο σύμβουλος παρακινεί το άτομο να </a:t>
            </a:r>
            <a:r>
              <a:rPr lang="el-GR" altLang="el-GR" sz="1800" dirty="0">
                <a:solidFill>
                  <a:srgbClr val="FFFF00"/>
                </a:solidFill>
                <a:latin typeface="Calibri" panose="020F0502020204030204" pitchFamily="34" charset="0"/>
                <a:cs typeface="Calibri" panose="020F0502020204030204" pitchFamily="34" charset="0"/>
              </a:rPr>
              <a:t>αποδώσει διαφορετικό νόημα </a:t>
            </a:r>
            <a:r>
              <a:rPr lang="el-GR" altLang="el-GR" sz="1800" dirty="0">
                <a:solidFill>
                  <a:schemeClr val="bg1"/>
                </a:solidFill>
                <a:latin typeface="Calibri" panose="020F0502020204030204" pitchFamily="34" charset="0"/>
                <a:cs typeface="Calibri" panose="020F0502020204030204" pitchFamily="34" charset="0"/>
              </a:rPr>
              <a:t>σε αυτές τις ιστορίες αποκτώντας μια νέα οπτική για την πραγματικότητα που θα εστιάζει στις δυνατότητές του ατόμου και θα ενεργοποιεί την ανάληψη δράσης και πρωτοβουλιών</a:t>
            </a:r>
          </a:p>
          <a:p>
            <a:endParaRPr lang="el-GR" altLang="el-GR" sz="165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651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794760" y="214948"/>
            <a:ext cx="4392488" cy="605526"/>
          </a:xfrm>
        </p:spPr>
        <p:txBody>
          <a:bodyPr>
            <a:normAutofit/>
          </a:bodyPr>
          <a:lstStyle/>
          <a:p>
            <a:pPr algn="ctr"/>
            <a:r>
              <a:rPr lang="el-GR" sz="2400" b="1" dirty="0">
                <a:latin typeface="+mn-lt"/>
              </a:rPr>
              <a:t>Αυτοπεριοριστικές πεποιθήσεις: </a:t>
            </a:r>
          </a:p>
        </p:txBody>
      </p:sp>
      <p:sp>
        <p:nvSpPr>
          <p:cNvPr id="43011" name="Rectangle 3"/>
          <p:cNvSpPr>
            <a:spLocks noGrp="1" noChangeArrowheads="1"/>
          </p:cNvSpPr>
          <p:nvPr>
            <p:ph type="body" idx="1"/>
          </p:nvPr>
        </p:nvSpPr>
        <p:spPr>
          <a:xfrm>
            <a:off x="3896112" y="820474"/>
            <a:ext cx="4680520" cy="792088"/>
          </a:xfrm>
        </p:spPr>
        <p:txBody>
          <a:bodyPr>
            <a:normAutofit fontScale="92500"/>
          </a:bodyPr>
          <a:lstStyle/>
          <a:p>
            <a:pPr marL="0" indent="0">
              <a:buNone/>
            </a:pPr>
            <a:r>
              <a:rPr lang="el-GR" sz="2025" dirty="0">
                <a:solidFill>
                  <a:srgbClr val="FFFF00"/>
                </a:solidFill>
              </a:rPr>
              <a:t>Δηλώσεις</a:t>
            </a:r>
            <a:r>
              <a:rPr lang="en-US" sz="2025" dirty="0">
                <a:solidFill>
                  <a:srgbClr val="FFFF00"/>
                </a:solidFill>
              </a:rPr>
              <a:t>,</a:t>
            </a:r>
            <a:r>
              <a:rPr lang="el-GR" sz="2025" dirty="0">
                <a:solidFill>
                  <a:srgbClr val="FFFF00"/>
                </a:solidFill>
              </a:rPr>
              <a:t> </a:t>
            </a:r>
            <a:r>
              <a:rPr lang="el-GR" sz="2025" b="1" dirty="0">
                <a:solidFill>
                  <a:schemeClr val="bg1"/>
                </a:solidFill>
              </a:rPr>
              <a:t>συνειδητές θέσεις </a:t>
            </a:r>
            <a:r>
              <a:rPr lang="el-GR" sz="2025" dirty="0">
                <a:solidFill>
                  <a:srgbClr val="FFFF00"/>
                </a:solidFill>
              </a:rPr>
              <a:t>που το άτομο κάνει </a:t>
            </a:r>
            <a:r>
              <a:rPr lang="el-GR" sz="2025" b="1" i="1" u="sng" dirty="0">
                <a:solidFill>
                  <a:srgbClr val="FFFF00"/>
                </a:solidFill>
              </a:rPr>
              <a:t>από μόνο του</a:t>
            </a:r>
            <a:r>
              <a:rPr lang="el-GR" sz="2025" dirty="0">
                <a:solidFill>
                  <a:srgbClr val="FFFF00"/>
                </a:solidFill>
              </a:rPr>
              <a:t> για τον εαυτό του</a:t>
            </a:r>
          </a:p>
          <a:p>
            <a:endParaRPr lang="el-GR" sz="2025" dirty="0">
              <a:solidFill>
                <a:srgbClr val="FFFF00"/>
              </a:solidFill>
            </a:endParaRPr>
          </a:p>
        </p:txBody>
      </p:sp>
      <p:sp>
        <p:nvSpPr>
          <p:cNvPr id="2" name="Ορθογώνιο 1"/>
          <p:cNvSpPr/>
          <p:nvPr/>
        </p:nvSpPr>
        <p:spPr>
          <a:xfrm>
            <a:off x="755576" y="1779662"/>
            <a:ext cx="7920880" cy="29523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l-GR" dirty="0"/>
              <a:t>Είμαι πολύ άτυχος στη ζωή μου.</a:t>
            </a:r>
          </a:p>
          <a:p>
            <a:pPr marL="285750" indent="-285750">
              <a:buFont typeface="Arial" panose="020B0604020202020204" pitchFamily="34" charset="0"/>
              <a:buChar char="•"/>
            </a:pPr>
            <a:r>
              <a:rPr lang="el-GR" dirty="0"/>
              <a:t>Δεν έχω τη δύναμη να αλλάξω τίποτε.</a:t>
            </a:r>
          </a:p>
          <a:p>
            <a:pPr marL="285750" indent="-285750">
              <a:buFont typeface="Arial" panose="020B0604020202020204" pitchFamily="34" charset="0"/>
              <a:buChar char="•"/>
            </a:pPr>
            <a:r>
              <a:rPr lang="el-GR" dirty="0"/>
              <a:t>Είμαι πολύ μεγάλος για να κάνω καινούργια πράγματα.</a:t>
            </a:r>
          </a:p>
          <a:p>
            <a:pPr marL="285750" indent="-285750">
              <a:buFont typeface="Arial" panose="020B0604020202020204" pitchFamily="34" charset="0"/>
              <a:buChar char="•"/>
            </a:pPr>
            <a:r>
              <a:rPr lang="el-GR" dirty="0"/>
              <a:t>Κάποιος άλλος πρέπει να βρει τη λύση για μένα.</a:t>
            </a:r>
          </a:p>
          <a:p>
            <a:pPr marL="285750" indent="-285750">
              <a:buFont typeface="Arial" panose="020B0604020202020204" pitchFamily="34" charset="0"/>
              <a:buChar char="•"/>
            </a:pPr>
            <a:r>
              <a:rPr lang="el-GR" dirty="0"/>
              <a:t>Όλοι είναι καλύτεροι από εμένα.</a:t>
            </a:r>
          </a:p>
          <a:p>
            <a:pPr marL="285750" indent="-285750">
              <a:buFont typeface="Arial" panose="020B0604020202020204" pitchFamily="34" charset="0"/>
              <a:buChar char="•"/>
            </a:pPr>
            <a:r>
              <a:rPr lang="el-GR" dirty="0"/>
              <a:t>Είμαι κακός, γι’ αυτό δε με αγαπάνε οι γονείς μου.</a:t>
            </a:r>
          </a:p>
          <a:p>
            <a:pPr marL="285750" indent="-285750">
              <a:buFont typeface="Arial" panose="020B0604020202020204" pitchFamily="34" charset="0"/>
              <a:buChar char="•"/>
            </a:pPr>
            <a:r>
              <a:rPr lang="el-GR" dirty="0"/>
              <a:t>Είμαι υπεύθυνος που οι γονείς μου τσακώνονται.</a:t>
            </a:r>
          </a:p>
          <a:p>
            <a:pPr marL="285750" indent="-285750">
              <a:buFont typeface="Arial" panose="020B0604020202020204" pitchFamily="34" charset="0"/>
              <a:buChar char="•"/>
            </a:pPr>
            <a:r>
              <a:rPr lang="el-GR" dirty="0"/>
              <a:t>Κάπου υπάρχει η τέλεια δουλειά, ο τέλειος σύντροφος, ο τέλειος φίλος</a:t>
            </a:r>
          </a:p>
          <a:p>
            <a:pPr marL="285750" indent="-285750">
              <a:buFont typeface="Arial" panose="020B0604020202020204" pitchFamily="34" charset="0"/>
              <a:buChar char="•"/>
            </a:pPr>
            <a:r>
              <a:rPr lang="el-GR" dirty="0"/>
              <a:t>Δεν τα καταφέρνω με τον ανταγωνισμό. Όλοι με κερδίζουν</a:t>
            </a:r>
          </a:p>
          <a:p>
            <a:pPr algn="ctr"/>
            <a:endParaRPr lang="el-GR" dirty="0"/>
          </a:p>
        </p:txBody>
      </p:sp>
    </p:spTree>
    <p:extLst>
      <p:ext uri="{BB962C8B-B14F-4D97-AF65-F5344CB8AC3E}">
        <p14:creationId xmlns:p14="http://schemas.microsoft.com/office/powerpoint/2010/main" val="200985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p:nvPr/>
        </p:nvSpPr>
        <p:spPr>
          <a:xfrm>
            <a:off x="743136" y="1779662"/>
            <a:ext cx="7657728" cy="2954655"/>
          </a:xfrm>
          <a:prstGeom prst="rect">
            <a:avLst/>
          </a:prstGeom>
        </p:spPr>
        <p:txBody>
          <a:bodyPr wrap="square">
            <a:spAutoFit/>
          </a:bodyPr>
          <a:lstStyle/>
          <a:p>
            <a:pPr marL="406400" indent="-342900">
              <a:spcBef>
                <a:spcPts val="600"/>
              </a:spcBef>
              <a:buClr>
                <a:schemeClr val="bg1"/>
              </a:buClr>
              <a:buSzPts val="2600"/>
              <a:buFont typeface="Arial" panose="020B0604020202020204" pitchFamily="34" charset="0"/>
              <a:buChar char="•"/>
              <a:defRPr/>
            </a:pPr>
            <a:r>
              <a:rPr lang="el-GR" sz="2200" kern="0" dirty="0">
                <a:solidFill>
                  <a:schemeClr val="bg1"/>
                </a:solidFill>
                <a:cs typeface="Arial"/>
                <a:sym typeface="Arial"/>
              </a:rPr>
              <a:t>Ο κόσμος γίνεται πιο </a:t>
            </a:r>
            <a:r>
              <a:rPr lang="el-GR" sz="2200" kern="0" dirty="0">
                <a:solidFill>
                  <a:srgbClr val="FFFF00"/>
                </a:solidFill>
                <a:cs typeface="Arial"/>
                <a:sym typeface="Arial"/>
              </a:rPr>
              <a:t>ετερογενής</a:t>
            </a:r>
            <a:r>
              <a:rPr lang="el-GR" sz="2200" kern="0" dirty="0">
                <a:solidFill>
                  <a:schemeClr val="bg1"/>
                </a:solidFill>
                <a:cs typeface="Arial"/>
                <a:sym typeface="Arial"/>
              </a:rPr>
              <a:t> και το ίδιο ισχύει και για τον εαυτό</a:t>
            </a:r>
          </a:p>
          <a:p>
            <a:pPr marL="406400" indent="-342900">
              <a:spcBef>
                <a:spcPts val="600"/>
              </a:spcBef>
              <a:buClr>
                <a:schemeClr val="bg1"/>
              </a:buClr>
              <a:buSzPts val="2600"/>
              <a:buFont typeface="Arial" panose="020B0604020202020204" pitchFamily="34" charset="0"/>
              <a:buChar char="•"/>
              <a:defRPr/>
            </a:pPr>
            <a:r>
              <a:rPr lang="el-GR" sz="2200" kern="0" dirty="0">
                <a:solidFill>
                  <a:schemeClr val="bg1"/>
                </a:solidFill>
                <a:cs typeface="Arial"/>
                <a:sym typeface="Arial"/>
              </a:rPr>
              <a:t>Οι αυξανόμενες διαφορές στο κοινωνικό περιβάλλον συμβάλλουν στην αυξανόμενη </a:t>
            </a:r>
            <a:r>
              <a:rPr lang="el-GR" sz="2200" kern="0" dirty="0">
                <a:solidFill>
                  <a:srgbClr val="FFFF00"/>
                </a:solidFill>
                <a:cs typeface="Arial"/>
                <a:sym typeface="Arial"/>
              </a:rPr>
              <a:t>διαφοροποίηση</a:t>
            </a:r>
            <a:r>
              <a:rPr lang="el-GR" sz="2200" kern="0" dirty="0">
                <a:solidFill>
                  <a:schemeClr val="bg1"/>
                </a:solidFill>
                <a:cs typeface="Arial"/>
                <a:sym typeface="Arial"/>
              </a:rPr>
              <a:t> και μέσα μας</a:t>
            </a:r>
          </a:p>
          <a:p>
            <a:pPr marL="406400" indent="-342900">
              <a:spcBef>
                <a:spcPts val="600"/>
              </a:spcBef>
              <a:buClr>
                <a:schemeClr val="bg1"/>
              </a:buClr>
              <a:buSzPts val="2600"/>
              <a:buFont typeface="Arial" panose="020B0604020202020204" pitchFamily="34" charset="0"/>
              <a:buChar char="•"/>
              <a:defRPr/>
            </a:pPr>
            <a:r>
              <a:rPr lang="el-GR" sz="2200" kern="0" dirty="0">
                <a:solidFill>
                  <a:schemeClr val="bg1"/>
                </a:solidFill>
                <a:cs typeface="Arial"/>
                <a:sym typeface="Arial"/>
              </a:rPr>
              <a:t>Λιγότερη εξωτερική δομή και κατά συνέπεια επικέντρωση στην </a:t>
            </a:r>
            <a:r>
              <a:rPr lang="el-GR" sz="2200" kern="0" dirty="0">
                <a:solidFill>
                  <a:srgbClr val="FFFF00"/>
                </a:solidFill>
                <a:cs typeface="Arial"/>
                <a:sym typeface="Arial"/>
              </a:rPr>
              <a:t>ευθυνη του ατόμου </a:t>
            </a:r>
            <a:r>
              <a:rPr lang="el-GR" sz="2200" kern="0" dirty="0">
                <a:solidFill>
                  <a:schemeClr val="bg1"/>
                </a:solidFill>
                <a:cs typeface="Arial"/>
                <a:sym typeface="Arial"/>
              </a:rPr>
              <a:t>να κατανοήσει τις ανάγκες του, να σχεδιάσει τη σταδιοδρομία του και να ορίσει την έννοια της προσωπικής επιτυχίας</a:t>
            </a:r>
          </a:p>
        </p:txBody>
      </p:sp>
      <p:sp>
        <p:nvSpPr>
          <p:cNvPr id="4" name="TextBox 3">
            <a:extLst>
              <a:ext uri="{FF2B5EF4-FFF2-40B4-BE49-F238E27FC236}">
                <a16:creationId xmlns:a16="http://schemas.microsoft.com/office/drawing/2014/main" id="{B6E7BC56-9256-9A29-DD3F-5C72344F9EBA}"/>
              </a:ext>
            </a:extLst>
          </p:cNvPr>
          <p:cNvSpPr txBox="1"/>
          <p:nvPr/>
        </p:nvSpPr>
        <p:spPr>
          <a:xfrm>
            <a:off x="3813624" y="-92546"/>
            <a:ext cx="4587240" cy="1569660"/>
          </a:xfrm>
          <a:prstGeom prst="rect">
            <a:avLst/>
          </a:prstGeom>
          <a:noFill/>
        </p:spPr>
        <p:txBody>
          <a:bodyPr wrap="square">
            <a:spAutoFit/>
          </a:bodyPr>
          <a:lstStyle/>
          <a:p>
            <a:pPr>
              <a:spcBef>
                <a:spcPts val="0"/>
              </a:spcBef>
            </a:pPr>
            <a:r>
              <a:rPr lang="el-GR" sz="3200" dirty="0"/>
              <a:t>.</a:t>
            </a:r>
          </a:p>
          <a:p>
            <a:pPr algn="r">
              <a:spcBef>
                <a:spcPts val="0"/>
              </a:spcBef>
            </a:pPr>
            <a:r>
              <a:rPr lang="el-GR" sz="3200" b="1" dirty="0">
                <a:solidFill>
                  <a:srgbClr val="FFFF00"/>
                </a:solidFill>
                <a:latin typeface="+mn-lt"/>
              </a:rPr>
              <a:t>Τι σημαίνει αυτό </a:t>
            </a:r>
          </a:p>
          <a:p>
            <a:pPr algn="r">
              <a:spcBef>
                <a:spcPts val="0"/>
              </a:spcBef>
            </a:pPr>
            <a:r>
              <a:rPr lang="el-GR" sz="3200" b="1" dirty="0">
                <a:solidFill>
                  <a:srgbClr val="FFFF00"/>
                </a:solidFill>
                <a:latin typeface="+mn-lt"/>
              </a:rPr>
              <a:t>για το άτομο</a:t>
            </a:r>
          </a:p>
        </p:txBody>
      </p:sp>
    </p:spTree>
    <p:extLst>
      <p:ext uri="{BB962C8B-B14F-4D97-AF65-F5344CB8AC3E}">
        <p14:creationId xmlns:p14="http://schemas.microsoft.com/office/powerpoint/2010/main" val="3708818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251520" y="1563638"/>
            <a:ext cx="8640960" cy="3384376"/>
          </a:xfrm>
        </p:spPr>
        <p:txBody>
          <a:bodyPr>
            <a:normAutofit/>
          </a:bodyPr>
          <a:lstStyle/>
          <a:p>
            <a:pPr algn="just"/>
            <a:r>
              <a:rPr lang="el-GR" altLang="el-GR" sz="1800" dirty="0">
                <a:solidFill>
                  <a:schemeClr val="bg1"/>
                </a:solidFill>
                <a:latin typeface="Calibri" panose="020F0502020204030204" pitchFamily="34" charset="0"/>
                <a:cs typeface="Calibri" panose="020F0502020204030204" pitchFamily="34" charset="0"/>
              </a:rPr>
              <a:t>Νέα ιστορία: Πορτρέτο ζωής που θα εμπεριέχει αναδιοργάνωση των εμπειριών, θα δίνει έμφαση στις προτεραιότητες και θα υπογραμμίζει την τάση για ενεργό δράση. </a:t>
            </a:r>
          </a:p>
          <a:p>
            <a:pPr algn="just"/>
            <a:r>
              <a:rPr lang="el-GR" altLang="el-GR" sz="1800" dirty="0">
                <a:solidFill>
                  <a:schemeClr val="bg1"/>
                </a:solidFill>
                <a:latin typeface="Calibri" panose="020F0502020204030204" pitchFamily="34" charset="0"/>
                <a:cs typeface="Calibri" panose="020F0502020204030204" pitchFamily="34" charset="0"/>
              </a:rPr>
              <a:t>Το πορτρέτο ζωής που θα προκύψει θα αναδεικνύει το ρόλο που θέλει να παίξει το άτομο (</a:t>
            </a:r>
            <a:r>
              <a:rPr lang="el-GR" altLang="el-GR" sz="1800" dirty="0">
                <a:solidFill>
                  <a:srgbClr val="FFFF00"/>
                </a:solidFill>
                <a:latin typeface="Calibri" panose="020F0502020204030204" pitchFamily="34" charset="0"/>
                <a:cs typeface="Calibri" panose="020F0502020204030204" pitchFamily="34" charset="0"/>
              </a:rPr>
              <a:t>τι θέλει να γίνει</a:t>
            </a:r>
            <a:r>
              <a:rPr lang="el-GR" altLang="el-GR" sz="1800" dirty="0">
                <a:solidFill>
                  <a:schemeClr val="bg1"/>
                </a:solidFill>
                <a:latin typeface="Calibri" panose="020F0502020204030204" pitchFamily="34" charset="0"/>
                <a:cs typeface="Calibri" panose="020F0502020204030204" pitchFamily="34" charset="0"/>
              </a:rPr>
              <a:t>), το περιβάλλον που φαντάζεται τον εαυτό του (τ</a:t>
            </a:r>
            <a:r>
              <a:rPr lang="el-GR" altLang="el-GR" sz="1800" dirty="0">
                <a:solidFill>
                  <a:srgbClr val="FFFF00"/>
                </a:solidFill>
                <a:latin typeface="Calibri" panose="020F0502020204030204" pitchFamily="34" charset="0"/>
                <a:cs typeface="Calibri" panose="020F0502020204030204" pitchFamily="34" charset="0"/>
              </a:rPr>
              <a:t>ο επάγγελμα που επιθυμεί</a:t>
            </a:r>
            <a:r>
              <a:rPr lang="el-GR" altLang="el-GR" sz="1800" dirty="0">
                <a:solidFill>
                  <a:schemeClr val="bg1"/>
                </a:solidFill>
                <a:latin typeface="Calibri" panose="020F0502020204030204" pitchFamily="34" charset="0"/>
                <a:cs typeface="Calibri" panose="020F0502020204030204" pitchFamily="34" charset="0"/>
              </a:rPr>
              <a:t>), το σενάριο της σταδιοδρομίας του (</a:t>
            </a:r>
            <a:r>
              <a:rPr lang="el-GR" altLang="el-GR" sz="1800" dirty="0">
                <a:solidFill>
                  <a:srgbClr val="FFFF00"/>
                </a:solidFill>
                <a:latin typeface="Calibri" panose="020F0502020204030204" pitchFamily="34" charset="0"/>
                <a:cs typeface="Calibri" panose="020F0502020204030204" pitchFamily="34" charset="0"/>
              </a:rPr>
              <a:t>η γέφυρα για την αλλαγή</a:t>
            </a:r>
            <a:r>
              <a:rPr lang="el-GR" altLang="el-GR" sz="1800" dirty="0">
                <a:solidFill>
                  <a:schemeClr val="bg1"/>
                </a:solidFill>
                <a:latin typeface="Calibri" panose="020F0502020204030204" pitchFamily="34" charset="0"/>
                <a:cs typeface="Calibri" panose="020F0502020204030204" pitchFamily="34" charset="0"/>
              </a:rPr>
              <a:t>), τη συμβουλή που δίνει στον εαυτό του (</a:t>
            </a:r>
            <a:r>
              <a:rPr lang="el-GR" altLang="el-GR" sz="1800" dirty="0">
                <a:solidFill>
                  <a:srgbClr val="FFFF00"/>
                </a:solidFill>
                <a:latin typeface="Calibri" panose="020F0502020204030204" pitchFamily="34" charset="0"/>
                <a:cs typeface="Calibri" panose="020F0502020204030204" pitchFamily="34" charset="0"/>
              </a:rPr>
              <a:t>η δράση</a:t>
            </a:r>
            <a:r>
              <a:rPr lang="el-GR" altLang="el-GR" sz="1800" dirty="0">
                <a:solidFill>
                  <a:schemeClr val="bg1"/>
                </a:solidFill>
                <a:latin typeface="Calibri" panose="020F0502020204030204" pitchFamily="34" charset="0"/>
                <a:cs typeface="Calibri" panose="020F0502020204030204" pitchFamily="34" charset="0"/>
              </a:rPr>
              <a:t>).</a:t>
            </a:r>
          </a:p>
          <a:p>
            <a:pPr algn="ctr">
              <a:buClr>
                <a:srgbClr val="FFFF00"/>
              </a:buClr>
              <a:buFont typeface="Alasassy Caps" pitchFamily="2" charset="0"/>
              <a:buChar char="►"/>
            </a:pPr>
            <a:r>
              <a:rPr lang="el-GR" altLang="el-GR" sz="2000" dirty="0">
                <a:latin typeface="+mj-lt"/>
              </a:rPr>
              <a:t>πώς το δυναμικό του ατόμου μπορεί να χρησιμοποιηθεί για να γεφυρωθεί η μετάβαση και πώς μπορούν να χρησιμοποιηθούν οι δυνάμεις που διαθέτει στην αλλαγή αυτή</a:t>
            </a:r>
          </a:p>
          <a:p>
            <a:pPr algn="just">
              <a:buFontTx/>
              <a:buNone/>
            </a:pPr>
            <a:endParaRPr lang="el-GR" altLang="el-GR" sz="2000" dirty="0">
              <a:latin typeface="Calibri" panose="020F0502020204030204" pitchFamily="34" charset="0"/>
            </a:endParaRPr>
          </a:p>
        </p:txBody>
      </p:sp>
      <p:sp>
        <p:nvSpPr>
          <p:cNvPr id="3" name="Ορθογώνιο 2"/>
          <p:cNvSpPr/>
          <p:nvPr/>
        </p:nvSpPr>
        <p:spPr>
          <a:xfrm>
            <a:off x="5004048" y="411510"/>
            <a:ext cx="374441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buFontTx/>
              <a:buNone/>
            </a:pPr>
            <a:r>
              <a:rPr lang="el-GR" altLang="el-GR" sz="3200" b="1" dirty="0">
                <a:solidFill>
                  <a:srgbClr val="FFFF00"/>
                </a:solidFill>
                <a:latin typeface="Calibri" panose="020F0502020204030204" pitchFamily="34" charset="0"/>
                <a:cs typeface="Calibri" panose="020F0502020204030204" pitchFamily="34" charset="0"/>
              </a:rPr>
              <a:t>Στάδιο 3</a:t>
            </a:r>
          </a:p>
          <a:p>
            <a:pPr algn="r">
              <a:buFontTx/>
              <a:buNone/>
            </a:pPr>
            <a:r>
              <a:rPr lang="el-GR" altLang="el-GR" sz="3200" b="1" dirty="0">
                <a:solidFill>
                  <a:srgbClr val="FFFF00"/>
                </a:solidFill>
                <a:latin typeface="Calibri" panose="020F0502020204030204" pitchFamily="34" charset="0"/>
                <a:cs typeface="Calibri" panose="020F0502020204030204" pitchFamily="34" charset="0"/>
              </a:rPr>
              <a:t>Αναδόμηση</a:t>
            </a:r>
            <a:endParaRPr lang="en-US" altLang="el-GR" sz="32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0010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3968" y="627534"/>
            <a:ext cx="4393274" cy="788670"/>
          </a:xfrm>
        </p:spPr>
        <p:txBody>
          <a:bodyPr>
            <a:noAutofit/>
          </a:bodyPr>
          <a:lstStyle/>
          <a:p>
            <a:r>
              <a:rPr lang="el-GR" sz="3200" b="1" dirty="0">
                <a:latin typeface="Calibri" panose="020F0502020204030204" pitchFamily="34" charset="0"/>
                <a:cs typeface="Calibri" panose="020F0502020204030204" pitchFamily="34" charset="0"/>
              </a:rPr>
              <a:t>Στάδιο 4</a:t>
            </a:r>
            <a:br>
              <a:rPr lang="el-GR" sz="3200" b="1" dirty="0">
                <a:latin typeface="Calibri" panose="020F0502020204030204" pitchFamily="34" charset="0"/>
                <a:cs typeface="Calibri" panose="020F0502020204030204" pitchFamily="34" charset="0"/>
              </a:rPr>
            </a:br>
            <a:r>
              <a:rPr lang="el-GR" sz="3200" b="1" dirty="0">
                <a:latin typeface="Calibri" panose="020F0502020204030204" pitchFamily="34" charset="0"/>
                <a:cs typeface="Calibri" panose="020F0502020204030204" pitchFamily="34" charset="0"/>
              </a:rPr>
              <a:t>Συγκατασκευή</a:t>
            </a:r>
          </a:p>
        </p:txBody>
      </p:sp>
      <p:sp>
        <p:nvSpPr>
          <p:cNvPr id="3" name="2 - Θέση περιεχομένου"/>
          <p:cNvSpPr>
            <a:spLocks noGrp="1"/>
          </p:cNvSpPr>
          <p:nvPr>
            <p:ph idx="1"/>
          </p:nvPr>
        </p:nvSpPr>
        <p:spPr>
          <a:xfrm>
            <a:off x="683568" y="1707654"/>
            <a:ext cx="7776864" cy="2667714"/>
          </a:xfrm>
        </p:spPr>
        <p:txBody>
          <a:bodyPr>
            <a:noAutofit/>
          </a:bodyPr>
          <a:lstStyle/>
          <a:p>
            <a:endParaRPr lang="el-GR" sz="1700" dirty="0">
              <a:solidFill>
                <a:schemeClr val="bg1"/>
              </a:solidFill>
              <a:latin typeface="Calibri" panose="020F0502020204030204" pitchFamily="34" charset="0"/>
              <a:cs typeface="Calibri" panose="020F0502020204030204" pitchFamily="34" charset="0"/>
            </a:endParaRPr>
          </a:p>
          <a:p>
            <a:endParaRPr lang="el-GR" sz="1700" dirty="0">
              <a:solidFill>
                <a:schemeClr val="bg1"/>
              </a:solidFill>
              <a:latin typeface="Calibri" panose="020F0502020204030204" pitchFamily="34" charset="0"/>
              <a:cs typeface="Calibri" panose="020F0502020204030204" pitchFamily="34" charset="0"/>
            </a:endParaRPr>
          </a:p>
          <a:p>
            <a:r>
              <a:rPr lang="el-GR" sz="2000" dirty="0">
                <a:solidFill>
                  <a:schemeClr val="bg1"/>
                </a:solidFill>
                <a:latin typeface="Calibri" panose="020F0502020204030204" pitchFamily="34" charset="0"/>
                <a:cs typeface="Calibri" panose="020F0502020204030204" pitchFamily="34" charset="0"/>
              </a:rPr>
              <a:t>Το πορτρέτο του μαθητή </a:t>
            </a:r>
            <a:r>
              <a:rPr lang="el-GR" sz="2000" dirty="0">
                <a:solidFill>
                  <a:srgbClr val="FFFF00"/>
                </a:solidFill>
                <a:latin typeface="Calibri" panose="020F0502020204030204" pitchFamily="34" charset="0"/>
                <a:cs typeface="Calibri" panose="020F0502020204030204" pitchFamily="34" charset="0"/>
              </a:rPr>
              <a:t>εμπλουτίζεται</a:t>
            </a:r>
            <a:r>
              <a:rPr lang="el-GR" sz="2000" dirty="0">
                <a:solidFill>
                  <a:schemeClr val="bg1"/>
                </a:solidFill>
                <a:latin typeface="Calibri" panose="020F0502020204030204" pitchFamily="34" charset="0"/>
                <a:cs typeface="Calibri" panose="020F0502020204030204" pitchFamily="34" charset="0"/>
              </a:rPr>
              <a:t> με μια </a:t>
            </a:r>
            <a:r>
              <a:rPr lang="el-GR" sz="2000" dirty="0">
                <a:solidFill>
                  <a:srgbClr val="FFFF00"/>
                </a:solidFill>
                <a:latin typeface="Calibri" panose="020F0502020204030204" pitchFamily="34" charset="0"/>
                <a:cs typeface="Calibri" panose="020F0502020204030204" pitchFamily="34" charset="0"/>
              </a:rPr>
              <a:t>αίσθηση προοπτικής </a:t>
            </a:r>
            <a:r>
              <a:rPr lang="el-GR" sz="2000" dirty="0">
                <a:solidFill>
                  <a:schemeClr val="bg1"/>
                </a:solidFill>
                <a:latin typeface="Calibri" panose="020F0502020204030204" pitchFamily="34" charset="0"/>
                <a:cs typeface="Calibri" panose="020F0502020204030204" pitchFamily="34" charset="0"/>
              </a:rPr>
              <a:t>και μια </a:t>
            </a:r>
            <a:r>
              <a:rPr lang="el-GR" sz="2000" dirty="0">
                <a:solidFill>
                  <a:srgbClr val="FFFF00"/>
                </a:solidFill>
                <a:latin typeface="Calibri" panose="020F0502020204030204" pitchFamily="34" charset="0"/>
                <a:cs typeface="Calibri" panose="020F0502020204030204" pitchFamily="34" charset="0"/>
              </a:rPr>
              <a:t>θετική νοηματοδότηση </a:t>
            </a:r>
          </a:p>
          <a:p>
            <a:r>
              <a:rPr lang="el-GR" sz="2000" dirty="0">
                <a:solidFill>
                  <a:schemeClr val="bg1"/>
                </a:solidFill>
                <a:latin typeface="Calibri" panose="020F0502020204030204" pitchFamily="34" charset="0"/>
                <a:cs typeface="Calibri" panose="020F0502020204030204" pitchFamily="34" charset="0"/>
              </a:rPr>
              <a:t>Οι μαθητές/έφηβοι </a:t>
            </a:r>
            <a:r>
              <a:rPr lang="el-GR" sz="2000" dirty="0">
                <a:solidFill>
                  <a:srgbClr val="FFFF00"/>
                </a:solidFill>
                <a:latin typeface="Calibri" panose="020F0502020204030204" pitchFamily="34" charset="0"/>
                <a:cs typeface="Calibri" panose="020F0502020204030204" pitchFamily="34" charset="0"/>
              </a:rPr>
              <a:t>ξεκαθαρίζουν</a:t>
            </a:r>
            <a:r>
              <a:rPr lang="el-GR" sz="2000" dirty="0">
                <a:solidFill>
                  <a:schemeClr val="bg1"/>
                </a:solidFill>
                <a:latin typeface="Calibri" panose="020F0502020204030204" pitchFamily="34" charset="0"/>
                <a:cs typeface="Calibri" panose="020F0502020204030204" pitchFamily="34" charset="0"/>
              </a:rPr>
              <a:t> τις προθέσεις τους, </a:t>
            </a:r>
            <a:r>
              <a:rPr lang="el-GR" sz="2000" dirty="0">
                <a:solidFill>
                  <a:srgbClr val="FFFF00"/>
                </a:solidFill>
                <a:latin typeface="Calibri" panose="020F0502020204030204" pitchFamily="34" charset="0"/>
                <a:cs typeface="Calibri" panose="020F0502020204030204" pitchFamily="34" charset="0"/>
              </a:rPr>
              <a:t>οραματίζονται</a:t>
            </a:r>
            <a:r>
              <a:rPr lang="el-GR" sz="2000" dirty="0">
                <a:solidFill>
                  <a:schemeClr val="bg1"/>
                </a:solidFill>
                <a:latin typeface="Calibri" panose="020F0502020204030204" pitchFamily="34" charset="0"/>
                <a:cs typeface="Calibri" panose="020F0502020204030204" pitchFamily="34" charset="0"/>
              </a:rPr>
              <a:t> και </a:t>
            </a:r>
            <a:r>
              <a:rPr lang="el-GR" sz="2000" dirty="0">
                <a:solidFill>
                  <a:srgbClr val="FFFF00"/>
                </a:solidFill>
                <a:latin typeface="Calibri" panose="020F0502020204030204" pitchFamily="34" charset="0"/>
                <a:cs typeface="Calibri" panose="020F0502020204030204" pitchFamily="34" charset="0"/>
              </a:rPr>
              <a:t>σχεδιάζουν</a:t>
            </a:r>
            <a:r>
              <a:rPr lang="el-GR" sz="2000" dirty="0">
                <a:solidFill>
                  <a:schemeClr val="bg1"/>
                </a:solidFill>
                <a:latin typeface="Calibri" panose="020F0502020204030204" pitchFamily="34" charset="0"/>
                <a:cs typeface="Calibri" panose="020F0502020204030204" pitchFamily="34" charset="0"/>
              </a:rPr>
              <a:t> την επόμενη σκηνή στο έργο της σταδιοδρομίας τους, στο οποίο είναι οι πρωταγωνιστές</a:t>
            </a:r>
          </a:p>
          <a:p>
            <a:endParaRPr lang="el-GR" sz="1700" dirty="0">
              <a:solidFill>
                <a:schemeClr val="bg1"/>
              </a:solidFill>
              <a:latin typeface="Calibri" panose="020F0502020204030204" pitchFamily="34" charset="0"/>
              <a:cs typeface="Calibri" panose="020F0502020204030204" pitchFamily="34" charset="0"/>
            </a:endParaRPr>
          </a:p>
          <a:p>
            <a:endParaRPr lang="el-GR" sz="1700" dirty="0">
              <a:solidFill>
                <a:schemeClr val="bg1"/>
              </a:solidFill>
              <a:latin typeface="Calibri" panose="020F0502020204030204" pitchFamily="34" charset="0"/>
              <a:cs typeface="Calibri" panose="020F0502020204030204" pitchFamily="34" charset="0"/>
            </a:endParaRPr>
          </a:p>
          <a:p>
            <a:endParaRPr lang="el-GR" sz="1700" dirty="0">
              <a:solidFill>
                <a:schemeClr val="bg1"/>
              </a:solidFill>
              <a:latin typeface="Calibri" panose="020F0502020204030204" pitchFamily="34" charset="0"/>
              <a:cs typeface="Calibri" panose="020F0502020204030204" pitchFamily="34" charset="0"/>
            </a:endParaRPr>
          </a:p>
          <a:p>
            <a:endParaRPr lang="el-GR" sz="18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07605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779662"/>
            <a:ext cx="8190656" cy="2667714"/>
          </a:xfrm>
        </p:spPr>
        <p:txBody>
          <a:bodyPr>
            <a:noAutofit/>
          </a:bodyPr>
          <a:lstStyle/>
          <a:p>
            <a:pPr algn="just"/>
            <a:r>
              <a:rPr lang="el-GR" sz="2000" dirty="0">
                <a:solidFill>
                  <a:schemeClr val="bg1"/>
                </a:solidFill>
                <a:latin typeface="Calibri" panose="020F0502020204030204" pitchFamily="34" charset="0"/>
                <a:cs typeface="Calibri" panose="020F0502020204030204" pitchFamily="34" charset="0"/>
              </a:rPr>
              <a:t>Οι έφηβοι θα πρέπει να προσπαθήσουν να εξασφαλίσουν την </a:t>
            </a:r>
            <a:r>
              <a:rPr lang="el-GR" sz="2000" dirty="0">
                <a:solidFill>
                  <a:srgbClr val="FFFF00"/>
                </a:solidFill>
                <a:latin typeface="Calibri" panose="020F0502020204030204" pitchFamily="34" charset="0"/>
                <a:cs typeface="Calibri" panose="020F0502020204030204" pitchFamily="34" charset="0"/>
              </a:rPr>
              <a:t>επικύρωση</a:t>
            </a:r>
            <a:r>
              <a:rPr lang="el-GR" sz="2000" dirty="0">
                <a:solidFill>
                  <a:schemeClr val="bg1"/>
                </a:solidFill>
                <a:latin typeface="Calibri" panose="020F0502020204030204" pitchFamily="34" charset="0"/>
                <a:cs typeface="Calibri" panose="020F0502020204030204" pitchFamily="34" charset="0"/>
              </a:rPr>
              <a:t> του </a:t>
            </a:r>
            <a:r>
              <a:rPr lang="el-GR" sz="2000" dirty="0">
                <a:solidFill>
                  <a:srgbClr val="FFFF00"/>
                </a:solidFill>
                <a:latin typeface="Calibri" panose="020F0502020204030204" pitchFamily="34" charset="0"/>
                <a:cs typeface="Calibri" panose="020F0502020204030204" pitchFamily="34" charset="0"/>
              </a:rPr>
              <a:t>σχετικού κοινού </a:t>
            </a:r>
            <a:r>
              <a:rPr lang="el-GR" sz="2000" dirty="0">
                <a:solidFill>
                  <a:schemeClr val="bg1"/>
                </a:solidFill>
                <a:latin typeface="Calibri" panose="020F0502020204030204" pitchFamily="34" charset="0"/>
                <a:cs typeface="Calibri" panose="020F0502020204030204" pitchFamily="34" charset="0"/>
              </a:rPr>
              <a:t>(οικογένεια, σχολείο σημαντικοί άλλοι)</a:t>
            </a:r>
          </a:p>
          <a:p>
            <a:pPr algn="just"/>
            <a:r>
              <a:rPr lang="el-GR" sz="2000" dirty="0">
                <a:solidFill>
                  <a:srgbClr val="FFFF00"/>
                </a:solidFill>
                <a:latin typeface="Calibri" panose="020F0502020204030204" pitchFamily="34" charset="0"/>
                <a:cs typeface="Calibri" panose="020F0502020204030204" pitchFamily="34" charset="0"/>
              </a:rPr>
              <a:t>Η αφήγηση είναι η ικανότητα του ατόμου να απαγγέλλει τη νέα ιστορία σε ακροατήρια.</a:t>
            </a:r>
          </a:p>
          <a:p>
            <a:pPr algn="just"/>
            <a:r>
              <a:rPr lang="el-GR" sz="2000" dirty="0">
                <a:solidFill>
                  <a:schemeClr val="bg1"/>
                </a:solidFill>
                <a:latin typeface="Calibri" panose="020F0502020204030204" pitchFamily="34" charset="0"/>
                <a:cs typeface="Calibri" panose="020F0502020204030204" pitchFamily="34" charset="0"/>
              </a:rPr>
              <a:t>Ένα δεκτικό κοινό ενισχύει την απόδοση της αφήγησης. </a:t>
            </a:r>
          </a:p>
          <a:p>
            <a:pPr algn="just"/>
            <a:r>
              <a:rPr lang="el-GR" sz="2000" dirty="0">
                <a:solidFill>
                  <a:schemeClr val="bg1"/>
                </a:solidFill>
                <a:latin typeface="Calibri" panose="020F0502020204030204" pitchFamily="34" charset="0"/>
                <a:cs typeface="Calibri" panose="020F0502020204030204" pitchFamily="34" charset="0"/>
              </a:rPr>
              <a:t>Ένα μη δεκτικό κοινό προϋποθέτει διστακτικές ή αρνητικές αντιδράσεις και οι έφηβοι χρειάζεται να προετοιμάσουν απαντήσεις</a:t>
            </a:r>
          </a:p>
          <a:p>
            <a:pPr algn="just"/>
            <a:endParaRPr lang="el-GR" sz="1800" dirty="0">
              <a:solidFill>
                <a:schemeClr val="bg1"/>
              </a:solidFill>
              <a:latin typeface="Calibri" panose="020F0502020204030204" pitchFamily="34" charset="0"/>
              <a:cs typeface="Calibri" panose="020F0502020204030204" pitchFamily="34" charset="0"/>
            </a:endParaRPr>
          </a:p>
        </p:txBody>
      </p:sp>
      <p:sp>
        <p:nvSpPr>
          <p:cNvPr id="4" name="1 - Τίτλος">
            <a:extLst>
              <a:ext uri="{FF2B5EF4-FFF2-40B4-BE49-F238E27FC236}">
                <a16:creationId xmlns:a16="http://schemas.microsoft.com/office/drawing/2014/main" id="{55B29BDD-D695-381C-BE2A-4148E1FB3E84}"/>
              </a:ext>
            </a:extLst>
          </p:cNvPr>
          <p:cNvSpPr txBox="1">
            <a:spLocks/>
          </p:cNvSpPr>
          <p:nvPr/>
        </p:nvSpPr>
        <p:spPr>
          <a:xfrm>
            <a:off x="4283968" y="339502"/>
            <a:ext cx="4393274" cy="78867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600" kern="1200" baseline="0">
                <a:solidFill>
                  <a:srgbClr val="FFFF00"/>
                </a:solidFill>
                <a:effectLst>
                  <a:outerShdw blurRad="50800" dist="38100" dir="2700000" algn="tl" rotWithShape="0">
                    <a:prstClr val="black">
                      <a:alpha val="40000"/>
                    </a:prstClr>
                  </a:outerShdw>
                </a:effectLst>
                <a:latin typeface="+mj-lt"/>
                <a:ea typeface="+mj-ea"/>
                <a:cs typeface="+mj-cs"/>
              </a:defRPr>
            </a:lvl1pPr>
          </a:lstStyle>
          <a:p>
            <a:r>
              <a:rPr lang="el-GR" sz="3200" b="1" dirty="0">
                <a:latin typeface="Calibri" panose="020F0502020204030204" pitchFamily="34" charset="0"/>
                <a:cs typeface="Calibri" panose="020F0502020204030204" pitchFamily="34" charset="0"/>
              </a:rPr>
              <a:t>Στάδιο 4</a:t>
            </a:r>
            <a:br>
              <a:rPr lang="el-GR" sz="3200" b="1" dirty="0">
                <a:latin typeface="Calibri" panose="020F0502020204030204" pitchFamily="34" charset="0"/>
                <a:cs typeface="Calibri" panose="020F0502020204030204" pitchFamily="34" charset="0"/>
              </a:rPr>
            </a:br>
            <a:r>
              <a:rPr lang="el-GR" sz="3200" b="1" dirty="0">
                <a:latin typeface="Calibri" panose="020F0502020204030204" pitchFamily="34" charset="0"/>
                <a:cs typeface="Calibri" panose="020F0502020204030204" pitchFamily="34" charset="0"/>
              </a:rPr>
              <a:t>Συγκατασκευή</a:t>
            </a:r>
          </a:p>
        </p:txBody>
      </p:sp>
    </p:spTree>
    <p:extLst>
      <p:ext uri="{BB962C8B-B14F-4D97-AF65-F5344CB8AC3E}">
        <p14:creationId xmlns:p14="http://schemas.microsoft.com/office/powerpoint/2010/main" val="22507528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84168" y="240407"/>
            <a:ext cx="2448272" cy="917972"/>
          </a:xfrm>
        </p:spPr>
        <p:txBody>
          <a:bodyPr>
            <a:noAutofit/>
          </a:bodyPr>
          <a:lstStyle/>
          <a:p>
            <a:pPr eaLnBrk="1" hangingPunct="1"/>
            <a:r>
              <a:rPr lang="el-GR" altLang="el-GR" sz="3200" b="1" dirty="0">
                <a:latin typeface="Calibri" panose="020F0502020204030204" pitchFamily="34" charset="0"/>
                <a:cs typeface="Calibri" panose="020F0502020204030204" pitchFamily="34" charset="0"/>
              </a:rPr>
              <a:t>Στάδιο 5</a:t>
            </a:r>
            <a:br>
              <a:rPr lang="el-GR" altLang="el-GR" sz="3200" b="1" dirty="0">
                <a:latin typeface="Calibri" panose="020F0502020204030204" pitchFamily="34" charset="0"/>
                <a:cs typeface="Calibri" panose="020F0502020204030204" pitchFamily="34" charset="0"/>
              </a:rPr>
            </a:br>
            <a:r>
              <a:rPr lang="el-GR" altLang="el-GR" sz="3200" b="1" dirty="0">
                <a:latin typeface="Calibri" panose="020F0502020204030204" pitchFamily="34" charset="0"/>
                <a:cs typeface="Calibri" panose="020F0502020204030204" pitchFamily="34" charset="0"/>
              </a:rPr>
              <a:t>Δράση</a:t>
            </a:r>
          </a:p>
        </p:txBody>
      </p:sp>
      <p:sp>
        <p:nvSpPr>
          <p:cNvPr id="14339" name="Rectangle 3"/>
          <p:cNvSpPr>
            <a:spLocks noGrp="1" noChangeArrowheads="1"/>
          </p:cNvSpPr>
          <p:nvPr>
            <p:ph type="body" idx="1"/>
          </p:nvPr>
        </p:nvSpPr>
        <p:spPr>
          <a:xfrm>
            <a:off x="395536" y="1707654"/>
            <a:ext cx="8352929" cy="2736453"/>
          </a:xfrm>
        </p:spPr>
        <p:txBody>
          <a:bodyPr>
            <a:noAutofit/>
          </a:bodyPr>
          <a:lstStyle/>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S</a:t>
            </a:r>
            <a:r>
              <a:rPr lang="el-GR" altLang="el-GR" sz="1800" dirty="0" err="1">
                <a:solidFill>
                  <a:schemeClr val="bg1"/>
                </a:solidFill>
                <a:latin typeface="Calibri" panose="020F0502020204030204" pitchFamily="34" charset="0"/>
                <a:cs typeface="Calibri" panose="020F0502020204030204" pitchFamily="34" charset="0"/>
              </a:rPr>
              <a:t>pecific</a:t>
            </a:r>
            <a:r>
              <a:rPr lang="el-GR" altLang="el-GR" sz="1800" dirty="0">
                <a:solidFill>
                  <a:schemeClr val="bg1"/>
                </a:solidFill>
                <a:latin typeface="Calibri" panose="020F0502020204030204" pitchFamily="34" charset="0"/>
                <a:cs typeface="Calibri" panose="020F0502020204030204" pitchFamily="34" charset="0"/>
              </a:rPr>
              <a:t>= Συγκεκριμένος (Τι πρέπει να κάνω;)</a:t>
            </a:r>
          </a:p>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M</a:t>
            </a:r>
            <a:r>
              <a:rPr lang="el-GR" altLang="el-GR" sz="1800" dirty="0" err="1">
                <a:solidFill>
                  <a:schemeClr val="bg1"/>
                </a:solidFill>
                <a:latin typeface="Calibri" panose="020F0502020204030204" pitchFamily="34" charset="0"/>
                <a:cs typeface="Calibri" panose="020F0502020204030204" pitchFamily="34" charset="0"/>
              </a:rPr>
              <a:t>easurable</a:t>
            </a:r>
            <a:r>
              <a:rPr lang="el-GR" altLang="el-GR" sz="1800" dirty="0">
                <a:solidFill>
                  <a:schemeClr val="bg1"/>
                </a:solidFill>
                <a:latin typeface="Calibri" panose="020F0502020204030204" pitchFamily="34" charset="0"/>
                <a:cs typeface="Calibri" panose="020F0502020204030204" pitchFamily="34" charset="0"/>
              </a:rPr>
              <a:t>= Μετρήσιμος (Πώς ξέρω ότι πέτυχα τον στόχο μου;)</a:t>
            </a:r>
          </a:p>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A</a:t>
            </a:r>
            <a:r>
              <a:rPr lang="el-GR" altLang="el-GR" sz="1800" dirty="0" err="1">
                <a:solidFill>
                  <a:schemeClr val="bg1"/>
                </a:solidFill>
                <a:latin typeface="Calibri" panose="020F0502020204030204" pitchFamily="34" charset="0"/>
                <a:cs typeface="Calibri" panose="020F0502020204030204" pitchFamily="34" charset="0"/>
              </a:rPr>
              <a:t>chievable</a:t>
            </a:r>
            <a:r>
              <a:rPr lang="el-GR" altLang="el-GR" sz="1800" dirty="0">
                <a:solidFill>
                  <a:schemeClr val="bg1"/>
                </a:solidFill>
                <a:latin typeface="Calibri" panose="020F0502020204030204" pitchFamily="34" charset="0"/>
                <a:cs typeface="Calibri" panose="020F0502020204030204" pitchFamily="34" charset="0"/>
              </a:rPr>
              <a:t>=Εφικτός (Είναι ρεαλιστικός ο στόχος μου;)</a:t>
            </a:r>
          </a:p>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R</a:t>
            </a:r>
            <a:r>
              <a:rPr lang="el-GR" altLang="el-GR" sz="1800" dirty="0" err="1">
                <a:solidFill>
                  <a:schemeClr val="bg1"/>
                </a:solidFill>
                <a:latin typeface="Calibri" panose="020F0502020204030204" pitchFamily="34" charset="0"/>
                <a:cs typeface="Calibri" panose="020F0502020204030204" pitchFamily="34" charset="0"/>
              </a:rPr>
              <a:t>elevant</a:t>
            </a:r>
            <a:r>
              <a:rPr lang="el-GR" altLang="el-GR" sz="1800" dirty="0">
                <a:solidFill>
                  <a:schemeClr val="bg1"/>
                </a:solidFill>
                <a:latin typeface="Calibri" panose="020F0502020204030204" pitchFamily="34" charset="0"/>
                <a:cs typeface="Calibri" panose="020F0502020204030204" pitchFamily="34" charset="0"/>
              </a:rPr>
              <a:t>=Σχετικός (Με ποια ανάγκη μου σχετίζεται ο στόχος μου;)</a:t>
            </a:r>
          </a:p>
          <a:p>
            <a:pPr algn="just" eaLnBrk="1" hangingPunct="1"/>
            <a:r>
              <a:rPr lang="el-GR" altLang="el-GR" sz="1800" b="1" dirty="0">
                <a:solidFill>
                  <a:srgbClr val="FFFF00"/>
                </a:solidFill>
                <a:latin typeface="Calibri" panose="020F0502020204030204" pitchFamily="34" charset="0"/>
                <a:cs typeface="Calibri" panose="020F0502020204030204" pitchFamily="34" charset="0"/>
              </a:rPr>
              <a:t>T</a:t>
            </a:r>
            <a:r>
              <a:rPr lang="el-GR" altLang="el-GR" sz="1800" dirty="0">
                <a:solidFill>
                  <a:schemeClr val="bg1"/>
                </a:solidFill>
                <a:latin typeface="Calibri" panose="020F0502020204030204" pitchFamily="34" charset="0"/>
                <a:cs typeface="Calibri" panose="020F0502020204030204" pitchFamily="34" charset="0"/>
              </a:rPr>
              <a:t>ime-</a:t>
            </a:r>
            <a:r>
              <a:rPr lang="el-GR" altLang="el-GR" sz="1800" dirty="0" err="1">
                <a:solidFill>
                  <a:schemeClr val="bg1"/>
                </a:solidFill>
                <a:latin typeface="Calibri" panose="020F0502020204030204" pitchFamily="34" charset="0"/>
                <a:cs typeface="Calibri" panose="020F0502020204030204" pitchFamily="34" charset="0"/>
              </a:rPr>
              <a:t>Bound</a:t>
            </a:r>
            <a:r>
              <a:rPr lang="el-GR" altLang="el-GR" sz="1800" dirty="0">
                <a:solidFill>
                  <a:schemeClr val="bg1"/>
                </a:solidFill>
                <a:latin typeface="Calibri" panose="020F0502020204030204" pitchFamily="34" charset="0"/>
                <a:cs typeface="Calibri" panose="020F0502020204030204" pitchFamily="34" charset="0"/>
              </a:rPr>
              <a:t>= Χρονικά οριοθετημένος (Πότε θα ξεκινήσει η διαδικασία, πότε θα ολοκληρωθεί;)</a:t>
            </a:r>
          </a:p>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E</a:t>
            </a:r>
            <a:r>
              <a:rPr lang="el-GR" altLang="el-GR" sz="1800" dirty="0" err="1">
                <a:solidFill>
                  <a:schemeClr val="bg1"/>
                </a:solidFill>
                <a:latin typeface="Calibri" panose="020F0502020204030204" pitchFamily="34" charset="0"/>
                <a:cs typeface="Calibri" panose="020F0502020204030204" pitchFamily="34" charset="0"/>
              </a:rPr>
              <a:t>valuated</a:t>
            </a:r>
            <a:r>
              <a:rPr lang="el-GR" altLang="el-GR" sz="1800" dirty="0">
                <a:solidFill>
                  <a:schemeClr val="bg1"/>
                </a:solidFill>
                <a:latin typeface="Calibri" panose="020F0502020204030204" pitchFamily="34" charset="0"/>
                <a:cs typeface="Calibri" panose="020F0502020204030204" pitchFamily="34" charset="0"/>
              </a:rPr>
              <a:t>=Αξιολογήσιμος (Υπάρχει εξέλιξη;)</a:t>
            </a:r>
          </a:p>
          <a:p>
            <a:pPr algn="just" eaLnBrk="1" hangingPunct="1"/>
            <a:r>
              <a:rPr lang="el-GR" altLang="el-GR" sz="1800" b="1" dirty="0" err="1">
                <a:solidFill>
                  <a:srgbClr val="FFFF00"/>
                </a:solidFill>
                <a:latin typeface="Calibri" panose="020F0502020204030204" pitchFamily="34" charset="0"/>
                <a:cs typeface="Calibri" panose="020F0502020204030204" pitchFamily="34" charset="0"/>
              </a:rPr>
              <a:t>R</a:t>
            </a:r>
            <a:r>
              <a:rPr lang="el-GR" altLang="el-GR" sz="1800" dirty="0" err="1">
                <a:solidFill>
                  <a:schemeClr val="bg1"/>
                </a:solidFill>
                <a:latin typeface="Calibri" panose="020F0502020204030204" pitchFamily="34" charset="0"/>
                <a:cs typeface="Calibri" panose="020F0502020204030204" pitchFamily="34" charset="0"/>
              </a:rPr>
              <a:t>evisited</a:t>
            </a:r>
            <a:r>
              <a:rPr lang="el-GR" altLang="el-GR" sz="1800" dirty="0">
                <a:solidFill>
                  <a:schemeClr val="bg1"/>
                </a:solidFill>
                <a:latin typeface="Calibri" panose="020F0502020204030204" pitchFamily="34" charset="0"/>
                <a:cs typeface="Calibri" panose="020F0502020204030204" pitchFamily="34" charset="0"/>
              </a:rPr>
              <a:t>=Αναθεωρήσιμος (Εφόσον δεν επιτεύχθηκε ο στόχος μου, τι κάνω;)</a:t>
            </a:r>
          </a:p>
        </p:txBody>
      </p:sp>
    </p:spTree>
    <p:extLst>
      <p:ext uri="{BB962C8B-B14F-4D97-AF65-F5344CB8AC3E}">
        <p14:creationId xmlns:p14="http://schemas.microsoft.com/office/powerpoint/2010/main" val="14653696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347864" y="411510"/>
            <a:ext cx="5454606" cy="1080120"/>
          </a:xfrm>
        </p:spPr>
        <p:txBody>
          <a:bodyPr>
            <a:noAutofit/>
          </a:bodyPr>
          <a:lstStyle/>
          <a:p>
            <a:pPr algn="ctr"/>
            <a:r>
              <a:rPr lang="el-GR" altLang="el-GR" sz="2400" dirty="0">
                <a:latin typeface="Calibri" panose="020F0502020204030204" pitchFamily="34" charset="0"/>
              </a:rPr>
              <a:t>Με την ολοκλήρωση του επαγγελματικού προσανατολισμού</a:t>
            </a:r>
          </a:p>
        </p:txBody>
      </p:sp>
      <p:sp>
        <p:nvSpPr>
          <p:cNvPr id="53251" name="Rectangle 3"/>
          <p:cNvSpPr>
            <a:spLocks noGrp="1" noChangeArrowheads="1"/>
          </p:cNvSpPr>
          <p:nvPr>
            <p:ph type="body" idx="1"/>
          </p:nvPr>
        </p:nvSpPr>
        <p:spPr>
          <a:xfrm>
            <a:off x="323528" y="1563638"/>
            <a:ext cx="8478942" cy="3168352"/>
          </a:xfrm>
        </p:spPr>
        <p:txBody>
          <a:bodyPr>
            <a:normAutofit lnSpcReduction="10000"/>
          </a:bodyPr>
          <a:lstStyle/>
          <a:p>
            <a:pPr algn="just">
              <a:buFontTx/>
              <a:buNone/>
            </a:pPr>
            <a:r>
              <a:rPr lang="el-GR" altLang="el-GR" sz="2100" dirty="0">
                <a:solidFill>
                  <a:srgbClr val="FFFF00"/>
                </a:solidFill>
                <a:latin typeface="Calibri" panose="020F0502020204030204" pitchFamily="34" charset="0"/>
                <a:cs typeface="Calibri" panose="020F0502020204030204" pitchFamily="34" charset="0"/>
              </a:rPr>
              <a:t>   Τι έ</a:t>
            </a:r>
            <a:r>
              <a:rPr lang="el-GR" altLang="el-GR" sz="2000" dirty="0">
                <a:solidFill>
                  <a:srgbClr val="FFFF00"/>
                </a:solidFill>
                <a:latin typeface="Calibri" panose="020F0502020204030204" pitchFamily="34" charset="0"/>
                <a:cs typeface="Calibri" panose="020F0502020204030204" pitchFamily="34" charset="0"/>
              </a:rPr>
              <a:t>χουμε πετύχει;</a:t>
            </a:r>
          </a:p>
          <a:p>
            <a:pPr marL="182563" indent="0" algn="just">
              <a:buFontTx/>
              <a:buNone/>
            </a:pPr>
            <a:r>
              <a:rPr lang="el-GR" altLang="el-GR" sz="2000" dirty="0">
                <a:solidFill>
                  <a:schemeClr val="bg1"/>
                </a:solidFill>
                <a:latin typeface="Calibri" panose="020F0502020204030204" pitchFamily="34" charset="0"/>
                <a:cs typeface="Calibri" panose="020F0502020204030204" pitchFamily="34" charset="0"/>
              </a:rPr>
              <a:t>      Μια </a:t>
            </a:r>
            <a:r>
              <a:rPr lang="el-GR" altLang="el-GR" sz="2000" dirty="0">
                <a:solidFill>
                  <a:srgbClr val="FFFF00"/>
                </a:solidFill>
                <a:latin typeface="Calibri" panose="020F0502020204030204" pitchFamily="34" charset="0"/>
                <a:cs typeface="Calibri" panose="020F0502020204030204" pitchFamily="34" charset="0"/>
              </a:rPr>
              <a:t>επαγγελματική ιστορία</a:t>
            </a:r>
            <a:r>
              <a:rPr lang="el-GR" altLang="el-GR" sz="2000" dirty="0">
                <a:solidFill>
                  <a:schemeClr val="bg1"/>
                </a:solidFill>
                <a:latin typeface="Calibri" panose="020F0502020204030204" pitchFamily="34" charset="0"/>
                <a:cs typeface="Calibri" panose="020F0502020204030204" pitchFamily="34" charset="0"/>
              </a:rPr>
              <a:t> που διακρίνεται από μια </a:t>
            </a:r>
            <a:r>
              <a:rPr lang="el-GR" altLang="el-GR" sz="2000" dirty="0">
                <a:solidFill>
                  <a:srgbClr val="FFFF00"/>
                </a:solidFill>
                <a:latin typeface="Calibri" panose="020F0502020204030204" pitchFamily="34" charset="0"/>
                <a:cs typeface="Calibri" panose="020F0502020204030204" pitchFamily="34" charset="0"/>
              </a:rPr>
              <a:t>ευέλικτη</a:t>
            </a:r>
            <a:r>
              <a:rPr lang="el-GR" altLang="el-GR" sz="2000" dirty="0">
                <a:solidFill>
                  <a:schemeClr val="bg1"/>
                </a:solidFill>
                <a:latin typeface="Calibri" panose="020F0502020204030204" pitchFamily="34" charset="0"/>
                <a:cs typeface="Calibri" panose="020F0502020204030204" pitchFamily="34" charset="0"/>
              </a:rPr>
              <a:t> διαχείριση διαδικασιών επαγγελματικής του ανάπτυξης, επαγγελματικών μεταβάσεων και αλλαγών</a:t>
            </a:r>
          </a:p>
          <a:p>
            <a:pPr marL="182563" indent="0" algn="just">
              <a:buFontTx/>
              <a:buNone/>
            </a:pPr>
            <a:endParaRPr lang="el-GR" altLang="el-GR" sz="2000" dirty="0">
              <a:solidFill>
                <a:schemeClr val="bg1"/>
              </a:solidFill>
              <a:latin typeface="Calibri" panose="020F0502020204030204" pitchFamily="34" charset="0"/>
              <a:cs typeface="Calibri" panose="020F0502020204030204" pitchFamily="34" charset="0"/>
            </a:endParaRPr>
          </a:p>
          <a:p>
            <a:pPr marL="182563" indent="0" algn="just">
              <a:buFontTx/>
              <a:buNone/>
            </a:pPr>
            <a:endParaRPr lang="el-GR" altLang="el-GR" sz="2000" dirty="0">
              <a:solidFill>
                <a:schemeClr val="bg1"/>
              </a:solidFill>
              <a:latin typeface="Calibri" panose="020F0502020204030204" pitchFamily="34" charset="0"/>
              <a:cs typeface="Calibri" panose="020F0502020204030204" pitchFamily="34" charset="0"/>
            </a:endParaRPr>
          </a:p>
          <a:p>
            <a:pPr marL="182563" indent="0" algn="just">
              <a:buFontTx/>
              <a:buNone/>
            </a:pPr>
            <a:r>
              <a:rPr lang="el-GR" altLang="el-GR" sz="2000" dirty="0">
                <a:solidFill>
                  <a:schemeClr val="bg1"/>
                </a:solidFill>
                <a:latin typeface="Calibri" panose="020F0502020204030204" pitchFamily="34" charset="0"/>
                <a:cs typeface="Calibri" panose="020F0502020204030204" pitchFamily="34" charset="0"/>
              </a:rPr>
              <a:t>      Ανάπτυξη της/των </a:t>
            </a:r>
            <a:r>
              <a:rPr lang="el-GR" altLang="el-GR" sz="2000" b="1" dirty="0">
                <a:solidFill>
                  <a:schemeClr val="bg1"/>
                </a:solidFill>
                <a:latin typeface="Calibri" panose="020F0502020204030204" pitchFamily="34" charset="0"/>
                <a:cs typeface="Calibri" panose="020F0502020204030204" pitchFamily="34" charset="0"/>
              </a:rPr>
              <a:t>δεξιοτήτων προσαρμοστικότητας</a:t>
            </a:r>
            <a:r>
              <a:rPr lang="el-GR" altLang="el-GR" sz="2000" dirty="0">
                <a:solidFill>
                  <a:schemeClr val="bg1"/>
                </a:solidFill>
                <a:latin typeface="Calibri" panose="020F0502020204030204" pitchFamily="34" charset="0"/>
                <a:cs typeface="Calibri" panose="020F0502020204030204" pitchFamily="34" charset="0"/>
              </a:rPr>
              <a:t>, προκειμένου το άτομο να μπορεί να αντιμετωπίζει την αλλαγή με </a:t>
            </a:r>
            <a:r>
              <a:rPr lang="el-GR" altLang="el-GR" sz="2000" dirty="0">
                <a:solidFill>
                  <a:srgbClr val="FFFF00"/>
                </a:solidFill>
                <a:latin typeface="Calibri" panose="020F0502020204030204" pitchFamily="34" charset="0"/>
                <a:cs typeface="Calibri" panose="020F0502020204030204" pitchFamily="34" charset="0"/>
              </a:rPr>
              <a:t>αποτελεσματικό τρόπο </a:t>
            </a:r>
            <a:r>
              <a:rPr lang="el-GR" altLang="el-GR" sz="2000" dirty="0">
                <a:solidFill>
                  <a:schemeClr val="bg1"/>
                </a:solidFill>
                <a:latin typeface="Calibri" panose="020F0502020204030204" pitchFamily="34" charset="0"/>
                <a:cs typeface="Calibri" panose="020F0502020204030204" pitchFamily="34" charset="0"/>
              </a:rPr>
              <a:t>και προς </a:t>
            </a:r>
            <a:r>
              <a:rPr lang="el-GR" altLang="el-GR" sz="2000" dirty="0">
                <a:solidFill>
                  <a:srgbClr val="FFFF00"/>
                </a:solidFill>
                <a:latin typeface="Calibri" panose="020F0502020204030204" pitchFamily="34" charset="0"/>
                <a:cs typeface="Calibri" panose="020F0502020204030204" pitchFamily="34" charset="0"/>
              </a:rPr>
              <a:t>όφελός του </a:t>
            </a:r>
            <a:r>
              <a:rPr lang="el-GR" altLang="el-GR" sz="2000" dirty="0">
                <a:solidFill>
                  <a:schemeClr val="bg1"/>
                </a:solidFill>
                <a:latin typeface="Calibri" panose="020F0502020204030204" pitchFamily="34" charset="0"/>
                <a:cs typeface="Calibri" panose="020F0502020204030204" pitchFamily="34" charset="0"/>
              </a:rPr>
              <a:t>(</a:t>
            </a:r>
            <a:r>
              <a:rPr lang="el-GR" altLang="el-GR" sz="2000" b="1" dirty="0">
                <a:solidFill>
                  <a:schemeClr val="bg1"/>
                </a:solidFill>
                <a:latin typeface="Calibri" panose="020F0502020204030204" pitchFamily="34" charset="0"/>
                <a:cs typeface="Calibri" panose="020F0502020204030204" pitchFamily="34" charset="0"/>
              </a:rPr>
              <a:t>βούληση</a:t>
            </a:r>
            <a:r>
              <a:rPr lang="el-GR" altLang="el-GR" sz="2000" dirty="0">
                <a:solidFill>
                  <a:schemeClr val="bg1"/>
                </a:solidFill>
                <a:latin typeface="Calibri" panose="020F0502020204030204" pitchFamily="34" charset="0"/>
                <a:cs typeface="Calibri" panose="020F0502020204030204" pitchFamily="34" charset="0"/>
              </a:rPr>
              <a:t> και την </a:t>
            </a:r>
            <a:r>
              <a:rPr lang="el-GR" altLang="el-GR" sz="2000" b="1" dirty="0">
                <a:solidFill>
                  <a:schemeClr val="bg1"/>
                </a:solidFill>
                <a:latin typeface="Calibri" panose="020F0502020204030204" pitchFamily="34" charset="0"/>
                <a:cs typeface="Calibri" panose="020F0502020204030204" pitchFamily="34" charset="0"/>
              </a:rPr>
              <a:t>ικανότητα</a:t>
            </a:r>
            <a:r>
              <a:rPr lang="el-GR" altLang="el-GR" sz="2000" dirty="0">
                <a:solidFill>
                  <a:schemeClr val="bg1"/>
                </a:solidFill>
                <a:latin typeface="Calibri" panose="020F0502020204030204" pitchFamily="34" charset="0"/>
                <a:cs typeface="Calibri" panose="020F0502020204030204" pitchFamily="34" charset="0"/>
              </a:rPr>
              <a:t> του ατόμου να διαχειριστεί την επαγγελματική του ζωή)</a:t>
            </a:r>
          </a:p>
        </p:txBody>
      </p:sp>
      <p:sp>
        <p:nvSpPr>
          <p:cNvPr id="2" name="Κάτω βέλος 1"/>
          <p:cNvSpPr/>
          <p:nvPr/>
        </p:nvSpPr>
        <p:spPr>
          <a:xfrm>
            <a:off x="3779912" y="2859782"/>
            <a:ext cx="1296144" cy="5760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367437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Βιβλιογραφικές αναφορές</a:t>
            </a:r>
          </a:p>
        </p:txBody>
      </p:sp>
      <p:sp>
        <p:nvSpPr>
          <p:cNvPr id="3" name="Θέση περιεχομένου 2"/>
          <p:cNvSpPr>
            <a:spLocks noGrp="1"/>
          </p:cNvSpPr>
          <p:nvPr>
            <p:ph idx="1"/>
          </p:nvPr>
        </p:nvSpPr>
        <p:spPr>
          <a:xfrm>
            <a:off x="611560" y="2067694"/>
            <a:ext cx="7704856" cy="3206799"/>
          </a:xfrm>
        </p:spPr>
        <p:txBody>
          <a:bodyPr>
            <a:normAutofit/>
          </a:bodyPr>
          <a:lstStyle/>
          <a:p>
            <a:pPr marL="0" indent="0">
              <a:buNone/>
            </a:pPr>
            <a:r>
              <a:rPr lang="el-GR" sz="2000" dirty="0"/>
              <a:t>Μικεδάκη, Κ. (2019). Η συγγραφή της επαγγελματικής ιστορίας: Από τη λήψη επαγγελματικών αποφάσεων στο σχεδιασμό ζωής. Στο Κ. Αργυροπούλου (Επιμέλεια Έκδοσης), Επαγγελματικός Προσανατολισμός και Λήψη Επαγγελματικών Αποφάσεων. Πρακτικές Εφαρμογές για Συμβούλους Επαγγελματικού Προσανατολισμού &amp; Σταδιοδρομίας. Αθήνα: Γρηγόρης</a:t>
            </a:r>
          </a:p>
        </p:txBody>
      </p:sp>
    </p:spTree>
    <p:extLst>
      <p:ext uri="{BB962C8B-B14F-4D97-AF65-F5344CB8AC3E}">
        <p14:creationId xmlns:p14="http://schemas.microsoft.com/office/powerpoint/2010/main" val="2786934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6225" y="267494"/>
            <a:ext cx="4930117" cy="916229"/>
          </a:xfrm>
        </p:spPr>
        <p:txBody>
          <a:bodyPr>
            <a:noAutofit/>
          </a:bodyPr>
          <a:lstStyle/>
          <a:p>
            <a:r>
              <a:rPr lang="el-GR" sz="2800" b="1" dirty="0"/>
              <a:t>Μεταμοντέρνες προσεγγίσεις επαγγελματικής ανάπτυξης</a:t>
            </a:r>
            <a:endParaRPr lang="en-US" sz="2800" b="1" dirty="0"/>
          </a:p>
        </p:txBody>
      </p:sp>
      <p:sp>
        <p:nvSpPr>
          <p:cNvPr id="3" name="Content Placeholder 2"/>
          <p:cNvSpPr>
            <a:spLocks noGrp="1"/>
          </p:cNvSpPr>
          <p:nvPr>
            <p:ph idx="1"/>
          </p:nvPr>
        </p:nvSpPr>
        <p:spPr>
          <a:xfrm>
            <a:off x="521728" y="1635646"/>
            <a:ext cx="8324614" cy="3240360"/>
          </a:xfrm>
        </p:spPr>
        <p:txBody>
          <a:bodyPr>
            <a:noAutofit/>
          </a:bodyPr>
          <a:lstStyle/>
          <a:p>
            <a:r>
              <a:rPr lang="en-US" sz="2200" dirty="0">
                <a:solidFill>
                  <a:schemeClr val="bg1"/>
                </a:solidFill>
              </a:rPr>
              <a:t>H</a:t>
            </a:r>
            <a:r>
              <a:rPr lang="el-GR" sz="2200" dirty="0">
                <a:solidFill>
                  <a:schemeClr val="bg1"/>
                </a:solidFill>
              </a:rPr>
              <a:t> αντίληψη ότι η σταδιοδρομία είναι ένα φαινόμενο αντικειμενικά διαμορφωμένο, γραμμικό και με δια βίου ισχύ, </a:t>
            </a:r>
            <a:r>
              <a:rPr lang="el-GR" sz="2200" dirty="0">
                <a:solidFill>
                  <a:srgbClr val="FFFF00"/>
                </a:solidFill>
              </a:rPr>
              <a:t>απομακρύνεται</a:t>
            </a:r>
          </a:p>
          <a:p>
            <a:r>
              <a:rPr lang="el-GR" sz="2200" dirty="0">
                <a:solidFill>
                  <a:schemeClr val="bg1"/>
                </a:solidFill>
              </a:rPr>
              <a:t>Oι νέες θεωρήσεις που προοδευτικά αναπτύχθηκαν, και αναπτύσσονται υιοθετούν την αντίληψη ότι, δεδομένων των συνεχόμενων κοινωνικών αλλαγών, </a:t>
            </a:r>
            <a:r>
              <a:rPr lang="el-GR" sz="2200" dirty="0">
                <a:solidFill>
                  <a:srgbClr val="FFFF00"/>
                </a:solidFill>
              </a:rPr>
              <a:t>η επιλογή σταδιοδρομίας και η λήψη αποφάσεων χρειάζεται να αποτελεί μια δια βίου διαδικασία</a:t>
            </a:r>
          </a:p>
          <a:p>
            <a:r>
              <a:rPr lang="el-GR" sz="2200" dirty="0">
                <a:solidFill>
                  <a:schemeClr val="bg1"/>
                </a:solidFill>
              </a:rPr>
              <a:t>Οι νέες αυτές θεωρήσεις υποστηρίζουν την επίδραση της </a:t>
            </a:r>
            <a:r>
              <a:rPr lang="el-GR" sz="2200" dirty="0">
                <a:solidFill>
                  <a:srgbClr val="FFFF00"/>
                </a:solidFill>
              </a:rPr>
              <a:t>ιστορίας ζωής </a:t>
            </a:r>
            <a:r>
              <a:rPr lang="el-GR" sz="2200" dirty="0">
                <a:solidFill>
                  <a:schemeClr val="bg1"/>
                </a:solidFill>
              </a:rPr>
              <a:t>των ατόμων καθώς και του </a:t>
            </a:r>
            <a:r>
              <a:rPr lang="el-GR" sz="2200" dirty="0">
                <a:solidFill>
                  <a:srgbClr val="FFFF00"/>
                </a:solidFill>
              </a:rPr>
              <a:t>κοινωνικο-πολιτισμικού πλαισίου </a:t>
            </a:r>
            <a:r>
              <a:rPr lang="el-GR" sz="2200" dirty="0">
                <a:solidFill>
                  <a:schemeClr val="bg1"/>
                </a:solidFill>
              </a:rPr>
              <a:t>στην οικοδόμηση και ανάπτυξη της σταδιοδρομίας τους</a:t>
            </a:r>
            <a:endParaRPr lang="en-US" sz="2200" dirty="0">
              <a:solidFill>
                <a:schemeClr val="bg1"/>
              </a:solidFill>
            </a:endParaRPr>
          </a:p>
        </p:txBody>
      </p:sp>
    </p:spTree>
    <p:extLst>
      <p:ext uri="{BB962C8B-B14F-4D97-AF65-F5344CB8AC3E}">
        <p14:creationId xmlns:p14="http://schemas.microsoft.com/office/powerpoint/2010/main" val="78205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BF86-D4FA-4A9F-A5AF-AC1619DC32CB}"/>
              </a:ext>
            </a:extLst>
          </p:cNvPr>
          <p:cNvSpPr>
            <a:spLocks noGrp="1"/>
          </p:cNvSpPr>
          <p:nvPr>
            <p:ph type="title"/>
          </p:nvPr>
        </p:nvSpPr>
        <p:spPr>
          <a:xfrm>
            <a:off x="4571998" y="483518"/>
            <a:ext cx="4115211" cy="750404"/>
          </a:xfrm>
        </p:spPr>
        <p:txBody>
          <a:bodyPr>
            <a:noAutofit/>
          </a:bodyPr>
          <a:lstStyle/>
          <a:p>
            <a:r>
              <a:rPr lang="el-GR" sz="3200" b="1" dirty="0"/>
              <a:t>Αλλαγή συμβουλευτικών προτύπων</a:t>
            </a:r>
          </a:p>
        </p:txBody>
      </p:sp>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719570" y="1707654"/>
            <a:ext cx="7967639" cy="3312368"/>
          </a:xfrm>
        </p:spPr>
        <p:txBody>
          <a:bodyPr>
            <a:noAutofit/>
          </a:bodyPr>
          <a:lstStyle/>
          <a:p>
            <a:pPr algn="just">
              <a:spcBef>
                <a:spcPts val="0"/>
              </a:spcBef>
            </a:pPr>
            <a:r>
              <a:rPr lang="el-GR" sz="2200" dirty="0">
                <a:solidFill>
                  <a:schemeClr val="bg1"/>
                </a:solidFill>
              </a:rPr>
              <a:t>Δεν εστιάζουμε μόνο στη λήψη απόφαση σταδιοδρομίας, αλλά και στη </a:t>
            </a:r>
            <a:r>
              <a:rPr lang="el-GR" sz="2200" dirty="0">
                <a:solidFill>
                  <a:srgbClr val="FFFF00"/>
                </a:solidFill>
              </a:rPr>
              <a:t>διαχείριση μεταβάσεων</a:t>
            </a:r>
            <a:r>
              <a:rPr lang="el-GR" sz="2200" dirty="0">
                <a:solidFill>
                  <a:schemeClr val="bg1"/>
                </a:solidFill>
              </a:rPr>
              <a:t> (</a:t>
            </a:r>
            <a:r>
              <a:rPr lang="en-US" sz="2200" dirty="0">
                <a:solidFill>
                  <a:schemeClr val="bg1"/>
                </a:solidFill>
              </a:rPr>
              <a:t>Savickas, 2011)</a:t>
            </a:r>
            <a:endParaRPr lang="el-GR" sz="2200" dirty="0">
              <a:solidFill>
                <a:schemeClr val="bg1"/>
              </a:solidFill>
            </a:endParaRPr>
          </a:p>
          <a:p>
            <a:pPr algn="just">
              <a:spcBef>
                <a:spcPts val="0"/>
              </a:spcBef>
            </a:pPr>
            <a:endParaRPr lang="el-GR" sz="800" dirty="0">
              <a:solidFill>
                <a:schemeClr val="bg1"/>
              </a:solidFill>
            </a:endParaRPr>
          </a:p>
          <a:p>
            <a:pPr algn="just">
              <a:spcBef>
                <a:spcPts val="0"/>
              </a:spcBef>
            </a:pPr>
            <a:r>
              <a:rPr lang="el-GR" sz="2200" dirty="0">
                <a:solidFill>
                  <a:schemeClr val="bg1"/>
                </a:solidFill>
              </a:rPr>
              <a:t>Από το να βοηθήσουμε τους ανθρώπους να αναπτύξουν μια σταδιοδρομία στο να τους βοηθήσουμε να «οικοδομήσουν» ένα </a:t>
            </a:r>
            <a:r>
              <a:rPr lang="el-GR" sz="2200" dirty="0">
                <a:solidFill>
                  <a:srgbClr val="FFFF00"/>
                </a:solidFill>
              </a:rPr>
              <a:t>σχέδιο ζωής με νόημα και σκοπό</a:t>
            </a:r>
            <a:r>
              <a:rPr lang="en-US" sz="2200" dirty="0">
                <a:solidFill>
                  <a:srgbClr val="FFFF00"/>
                </a:solidFill>
              </a:rPr>
              <a:t> </a:t>
            </a:r>
            <a:r>
              <a:rPr lang="en-US" sz="2200" dirty="0">
                <a:solidFill>
                  <a:schemeClr val="bg1"/>
                </a:solidFill>
              </a:rPr>
              <a:t>(Richardson, 2012)</a:t>
            </a:r>
            <a:endParaRPr lang="el-GR" sz="2200" dirty="0">
              <a:solidFill>
                <a:schemeClr val="bg1"/>
              </a:solidFill>
            </a:endParaRPr>
          </a:p>
          <a:p>
            <a:pPr algn="just">
              <a:spcBef>
                <a:spcPts val="0"/>
              </a:spcBef>
            </a:pPr>
            <a:endParaRPr lang="el-GR" sz="800" dirty="0">
              <a:solidFill>
                <a:schemeClr val="bg1"/>
              </a:solidFill>
            </a:endParaRPr>
          </a:p>
          <a:p>
            <a:pPr algn="just">
              <a:spcBef>
                <a:spcPts val="0"/>
              </a:spcBef>
            </a:pPr>
            <a:r>
              <a:rPr lang="el-GR" sz="2200" dirty="0">
                <a:solidFill>
                  <a:schemeClr val="bg1"/>
                </a:solidFill>
              </a:rPr>
              <a:t>Από το «άτομο για το άτομο», στο </a:t>
            </a:r>
            <a:r>
              <a:rPr lang="el-GR" sz="2200" dirty="0">
                <a:solidFill>
                  <a:srgbClr val="FFFF00"/>
                </a:solidFill>
              </a:rPr>
              <a:t>«άτομο εναρμονισμένο με κοινωνικό σύνολο»</a:t>
            </a:r>
            <a:r>
              <a:rPr lang="en-US" sz="2200" dirty="0">
                <a:solidFill>
                  <a:schemeClr val="bg1"/>
                </a:solidFill>
              </a:rPr>
              <a:t> (Di Fabio &amp; Tsuda, 2018).</a:t>
            </a:r>
            <a:endParaRPr lang="el-GR" sz="2200" dirty="0">
              <a:solidFill>
                <a:schemeClr val="bg1"/>
              </a:solidFill>
            </a:endParaRPr>
          </a:p>
        </p:txBody>
      </p:sp>
    </p:spTree>
    <p:extLst>
      <p:ext uri="{BB962C8B-B14F-4D97-AF65-F5344CB8AC3E}">
        <p14:creationId xmlns:p14="http://schemas.microsoft.com/office/powerpoint/2010/main" val="182843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A17C7B-69BE-4A6C-8856-459E4D1CBFA6}"/>
              </a:ext>
            </a:extLst>
          </p:cNvPr>
          <p:cNvSpPr>
            <a:spLocks noGrp="1"/>
          </p:cNvSpPr>
          <p:nvPr>
            <p:ph idx="1"/>
          </p:nvPr>
        </p:nvSpPr>
        <p:spPr>
          <a:xfrm>
            <a:off x="986913" y="1851670"/>
            <a:ext cx="7170174" cy="2880320"/>
          </a:xfrm>
        </p:spPr>
        <p:txBody>
          <a:bodyPr>
            <a:noAutofit/>
          </a:bodyPr>
          <a:lstStyle/>
          <a:p>
            <a:pPr>
              <a:spcBef>
                <a:spcPts val="0"/>
              </a:spcBef>
            </a:pPr>
            <a:r>
              <a:rPr lang="el-GR" sz="2400" dirty="0">
                <a:solidFill>
                  <a:schemeClr val="bg1"/>
                </a:solidFill>
              </a:rPr>
              <a:t>Η κύρια πρόκληση δεν είναι πλέον μόνο να βοηθούμε τους ανθρώπους να παίρνουν ορθές και έγκυρες εργασιακές αποφάσεις ή αποφάσεις για το σχεδιασμό σταδιοδρομίας αλλά να τους </a:t>
            </a:r>
            <a:r>
              <a:rPr lang="el-GR" sz="2400" dirty="0">
                <a:solidFill>
                  <a:srgbClr val="FFFF00"/>
                </a:solidFill>
              </a:rPr>
              <a:t>υποστηρίζουμε</a:t>
            </a:r>
            <a:r>
              <a:rPr lang="el-GR" sz="2400" dirty="0">
                <a:solidFill>
                  <a:schemeClr val="bg1"/>
                </a:solidFill>
              </a:rPr>
              <a:t> ώστε να προσδιορίζουν </a:t>
            </a:r>
            <a:r>
              <a:rPr lang="el-GR" sz="2400" dirty="0">
                <a:solidFill>
                  <a:srgbClr val="FFFF00"/>
                </a:solidFill>
              </a:rPr>
              <a:t>ποιοι/-ες είναι </a:t>
            </a:r>
            <a:r>
              <a:rPr lang="el-GR" sz="2400" dirty="0">
                <a:solidFill>
                  <a:schemeClr val="bg1"/>
                </a:solidFill>
              </a:rPr>
              <a:t>και </a:t>
            </a:r>
            <a:r>
              <a:rPr lang="el-GR" sz="2400" dirty="0">
                <a:solidFill>
                  <a:srgbClr val="FFFF00"/>
                </a:solidFill>
              </a:rPr>
              <a:t>τι επιθυμούν να γίνουν</a:t>
            </a:r>
            <a:r>
              <a:rPr lang="el-GR" sz="2400" dirty="0">
                <a:solidFill>
                  <a:schemeClr val="bg1"/>
                </a:solidFill>
              </a:rPr>
              <a:t> στην εργασία και στη ζωή με την ευρύτερη έννοια</a:t>
            </a:r>
          </a:p>
        </p:txBody>
      </p:sp>
      <p:sp>
        <p:nvSpPr>
          <p:cNvPr id="2" name="TextBox 1">
            <a:extLst>
              <a:ext uri="{FF2B5EF4-FFF2-40B4-BE49-F238E27FC236}">
                <a16:creationId xmlns:a16="http://schemas.microsoft.com/office/drawing/2014/main" id="{38B278C5-B76C-5466-7BF7-BAC0F714DA80}"/>
              </a:ext>
            </a:extLst>
          </p:cNvPr>
          <p:cNvSpPr txBox="1"/>
          <p:nvPr/>
        </p:nvSpPr>
        <p:spPr>
          <a:xfrm>
            <a:off x="5436096" y="123478"/>
            <a:ext cx="3059832" cy="1569660"/>
          </a:xfrm>
          <a:prstGeom prst="rect">
            <a:avLst/>
          </a:prstGeom>
          <a:noFill/>
        </p:spPr>
        <p:txBody>
          <a:bodyPr wrap="square" rtlCol="0">
            <a:spAutoFit/>
          </a:bodyPr>
          <a:lstStyle/>
          <a:p>
            <a:pPr algn="r"/>
            <a:r>
              <a:rPr lang="el-GR" sz="3200" b="1" dirty="0">
                <a:solidFill>
                  <a:srgbClr val="FFFF00"/>
                </a:solidFill>
              </a:rPr>
              <a:t>Έμφαση στο προσωπικό νόημα </a:t>
            </a:r>
            <a:endParaRPr lang="en-US" sz="3200" b="1" dirty="0">
              <a:solidFill>
                <a:srgbClr val="FFFF00"/>
              </a:solidFill>
            </a:endParaRPr>
          </a:p>
        </p:txBody>
      </p:sp>
    </p:spTree>
    <p:extLst>
      <p:ext uri="{BB962C8B-B14F-4D97-AF65-F5344CB8AC3E}">
        <p14:creationId xmlns:p14="http://schemas.microsoft.com/office/powerpoint/2010/main" val="311992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804" y="245428"/>
            <a:ext cx="5908241" cy="916229"/>
          </a:xfrm>
        </p:spPr>
        <p:txBody>
          <a:bodyPr>
            <a:noAutofit/>
          </a:bodyPr>
          <a:lstStyle/>
          <a:p>
            <a:r>
              <a:rPr lang="el-GR" sz="3200" b="1" dirty="0"/>
              <a:t>Μεταμοντέρνες προσεγγίσεις επαγγελματικής ανάπτυξης</a:t>
            </a:r>
            <a:endParaRPr lang="en-US" sz="3200" b="1" dirty="0"/>
          </a:p>
        </p:txBody>
      </p:sp>
      <p:sp>
        <p:nvSpPr>
          <p:cNvPr id="3" name="Content Placeholder 2"/>
          <p:cNvSpPr>
            <a:spLocks noGrp="1"/>
          </p:cNvSpPr>
          <p:nvPr>
            <p:ph idx="1"/>
          </p:nvPr>
        </p:nvSpPr>
        <p:spPr>
          <a:xfrm>
            <a:off x="485920" y="1635646"/>
            <a:ext cx="8368125" cy="3168352"/>
          </a:xfrm>
        </p:spPr>
        <p:txBody>
          <a:bodyPr>
            <a:noAutofit/>
          </a:bodyPr>
          <a:lstStyle/>
          <a:p>
            <a:pPr>
              <a:spcBef>
                <a:spcPts val="0"/>
              </a:spcBef>
            </a:pPr>
            <a:r>
              <a:rPr lang="el-GR" sz="2200" dirty="0">
                <a:solidFill>
                  <a:schemeClr val="bg1"/>
                </a:solidFill>
              </a:rPr>
              <a:t>Το άτομο δεν ζει απομονωμένο, αλλά </a:t>
            </a:r>
            <a:r>
              <a:rPr lang="el-GR" sz="2200" dirty="0">
                <a:solidFill>
                  <a:srgbClr val="FFFF00"/>
                </a:solidFill>
              </a:rPr>
              <a:t>συνδέεται και επηρεάζεται </a:t>
            </a:r>
            <a:r>
              <a:rPr lang="el-GR" sz="2200" dirty="0">
                <a:solidFill>
                  <a:schemeClr val="bg1"/>
                </a:solidFill>
              </a:rPr>
              <a:t>από τα κοινωνικά συστήματα με τα οποία αλληλεπιδρά, όπως είναι η αγορά εργασίας, οι εκπαιδευτικοί θεσμοί, τα Μέσα Μαζικής Ενημέρωσης</a:t>
            </a:r>
          </a:p>
          <a:p>
            <a:pPr>
              <a:spcBef>
                <a:spcPts val="0"/>
              </a:spcBef>
            </a:pPr>
            <a:r>
              <a:rPr lang="el-GR" sz="2200" dirty="0">
                <a:solidFill>
                  <a:schemeClr val="bg1"/>
                </a:solidFill>
              </a:rPr>
              <a:t>Τα συστήματα αυτά αλληλοεπηρεάζονται μεταξύ τους με αποτέλεσμα ο επαγγελματικός προσανατολισμός να θεωρείται πλέον απαραίτητος στην εφηβική ηλικία προκειμένου να ενδυναμώσει τον έφηβο να </a:t>
            </a:r>
            <a:r>
              <a:rPr lang="el-GR" sz="2200" dirty="0">
                <a:solidFill>
                  <a:srgbClr val="FFFF00"/>
                </a:solidFill>
              </a:rPr>
              <a:t>διακρίνει</a:t>
            </a:r>
            <a:r>
              <a:rPr lang="el-GR" sz="2200" dirty="0">
                <a:solidFill>
                  <a:schemeClr val="bg1"/>
                </a:solidFill>
              </a:rPr>
              <a:t> μια νέα οπτική για την πραγματικότητά του, που θα τον βοηθήσει να σχεδιάσει τη ζωή του</a:t>
            </a:r>
            <a:endParaRPr lang="en-US" sz="2200" dirty="0">
              <a:solidFill>
                <a:schemeClr val="bg1"/>
              </a:solidFill>
            </a:endParaRPr>
          </a:p>
        </p:txBody>
      </p:sp>
    </p:spTree>
    <p:extLst>
      <p:ext uri="{BB962C8B-B14F-4D97-AF65-F5344CB8AC3E}">
        <p14:creationId xmlns:p14="http://schemas.microsoft.com/office/powerpoint/2010/main" val="2402100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853861"/>
            <a:ext cx="8170477" cy="3044211"/>
          </a:xfrm>
        </p:spPr>
        <p:txBody>
          <a:bodyPr>
            <a:noAutofit/>
          </a:bodyPr>
          <a:lstStyle/>
          <a:p>
            <a:pPr>
              <a:spcBef>
                <a:spcPts val="0"/>
              </a:spcBef>
            </a:pPr>
            <a:r>
              <a:rPr lang="el-GR" sz="2200" dirty="0">
                <a:solidFill>
                  <a:schemeClr val="bg1"/>
                </a:solidFill>
              </a:rPr>
              <a:t>Το άτομο δεν είναι απλά ο αποδέκτης της επαγγελματικής πληροφόρησης για να διακρίνει σε ποιο επάγγελμα ταιριάζει αλλά </a:t>
            </a:r>
            <a:r>
              <a:rPr lang="el-GR" sz="2200" dirty="0">
                <a:solidFill>
                  <a:srgbClr val="FFFF00"/>
                </a:solidFill>
              </a:rPr>
              <a:t>προσπαθεί να αποδώσει νόημα στη σταδιοδρομία του</a:t>
            </a:r>
            <a:endParaRPr lang="el-GR" sz="2200" dirty="0">
              <a:solidFill>
                <a:schemeClr val="bg1"/>
              </a:solidFill>
            </a:endParaRPr>
          </a:p>
          <a:p>
            <a:pPr>
              <a:spcBef>
                <a:spcPts val="0"/>
              </a:spcBef>
            </a:pPr>
            <a:r>
              <a:rPr lang="el-GR" sz="2200" dirty="0">
                <a:solidFill>
                  <a:schemeClr val="bg1"/>
                </a:solidFill>
              </a:rPr>
              <a:t>Τα ενδιαφέροντα, οι δεξιότητες, οι αξίες, οι ικανότητες είναι </a:t>
            </a:r>
            <a:r>
              <a:rPr lang="el-GR" sz="2200" dirty="0">
                <a:solidFill>
                  <a:srgbClr val="FFFF00"/>
                </a:solidFill>
              </a:rPr>
              <a:t>αντικειμενικές κατηγορίες</a:t>
            </a:r>
            <a:r>
              <a:rPr lang="el-GR" sz="2200" dirty="0">
                <a:solidFill>
                  <a:schemeClr val="bg1"/>
                </a:solidFill>
              </a:rPr>
              <a:t>, που μπορεί να εντοπισθούν με τη χρήση, αποκλειστικά, </a:t>
            </a:r>
            <a:r>
              <a:rPr lang="el-GR" sz="2200" dirty="0">
                <a:solidFill>
                  <a:srgbClr val="FFFF00"/>
                </a:solidFill>
              </a:rPr>
              <a:t>ψυχομετρικών εργαλείων </a:t>
            </a:r>
            <a:r>
              <a:rPr lang="el-GR" sz="2200" dirty="0">
                <a:solidFill>
                  <a:schemeClr val="bg1"/>
                </a:solidFill>
              </a:rPr>
              <a:t>και να καθορίσουν την επαγγελματική συμπεριφορά και τις επαγγελματικές αποφάσεις του ατόμου</a:t>
            </a:r>
          </a:p>
        </p:txBody>
      </p:sp>
      <p:sp>
        <p:nvSpPr>
          <p:cNvPr id="4" name="Title 1">
            <a:extLst>
              <a:ext uri="{FF2B5EF4-FFF2-40B4-BE49-F238E27FC236}">
                <a16:creationId xmlns:a16="http://schemas.microsoft.com/office/drawing/2014/main" id="{3F579A4A-F0D2-A99A-A770-BD48F3AD821F}"/>
              </a:ext>
            </a:extLst>
          </p:cNvPr>
          <p:cNvSpPr txBox="1">
            <a:spLocks/>
          </p:cNvSpPr>
          <p:nvPr/>
        </p:nvSpPr>
        <p:spPr>
          <a:xfrm>
            <a:off x="2945804" y="245428"/>
            <a:ext cx="5908241" cy="916229"/>
          </a:xfrm>
          <a:prstGeom prst="rect">
            <a:avLst/>
          </a:prstGeom>
        </p:spPr>
        <p:txBody>
          <a:bodyPr vert="horz" lIns="91440" tIns="45720" rIns="91440" bIns="45720" rtlCol="0" anchor="ctr">
            <a:noAutofit/>
          </a:bodyPr>
          <a:lstStyle>
            <a:lvl1pPr algn="r" defTabSz="914400" rtl="0" eaLnBrk="1" latinLnBrk="0" hangingPunct="1">
              <a:spcBef>
                <a:spcPct val="0"/>
              </a:spcBef>
              <a:buNone/>
              <a:defRPr sz="3600" kern="1200" baseline="0">
                <a:solidFill>
                  <a:srgbClr val="FFFF00"/>
                </a:solidFill>
                <a:effectLst>
                  <a:outerShdw blurRad="50800" dist="38100" dir="2700000" algn="tl" rotWithShape="0">
                    <a:prstClr val="black">
                      <a:alpha val="40000"/>
                    </a:prstClr>
                  </a:outerShdw>
                </a:effectLst>
                <a:latin typeface="+mj-lt"/>
                <a:ea typeface="+mj-ea"/>
                <a:cs typeface="+mj-cs"/>
              </a:defRPr>
            </a:lvl1pPr>
          </a:lstStyle>
          <a:p>
            <a:r>
              <a:rPr lang="el-GR" sz="3200" b="1" dirty="0"/>
              <a:t>Μεταμοντέρνες προσεγγίσεις επαγγελματικής ανάπτυξης</a:t>
            </a:r>
            <a:endParaRPr lang="en-US" sz="3200" b="1" dirty="0"/>
          </a:p>
        </p:txBody>
      </p:sp>
    </p:spTree>
    <p:extLst>
      <p:ext uri="{BB962C8B-B14F-4D97-AF65-F5344CB8AC3E}">
        <p14:creationId xmlns:p14="http://schemas.microsoft.com/office/powerpoint/2010/main" val="3616792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5693</TotalTime>
  <Words>3318</Words>
  <Application>Microsoft Office PowerPoint</Application>
  <PresentationFormat>On-screen Show (16:9)</PresentationFormat>
  <Paragraphs>263</Paragraphs>
  <Slides>45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Alasassy Caps</vt:lpstr>
      <vt:lpstr>Arial</vt:lpstr>
      <vt:lpstr>Calibri</vt:lpstr>
      <vt:lpstr>Dubai</vt:lpstr>
      <vt:lpstr>Times New Roman</vt:lpstr>
      <vt:lpstr>Office Theme</vt:lpstr>
      <vt:lpstr>Θεωρία Κατασκευής Σταδιοδρομίας-Σχεδιασμός Ζωής Νέες τάσεις και προοπτικές στον επαγγελματικό προσανατολισμό </vt:lpstr>
      <vt:lpstr>Πώς θα περιγράφατε τον κόσμο μας σήμερα με μια λέξη; </vt:lpstr>
      <vt:lpstr>PowerPoint Presentation</vt:lpstr>
      <vt:lpstr>PowerPoint Presentation</vt:lpstr>
      <vt:lpstr>Μεταμοντέρνες προσεγγίσεις επαγγελματικής ανάπτυξης</vt:lpstr>
      <vt:lpstr>Αλλαγή συμβουλευτικών προτύπων</vt:lpstr>
      <vt:lpstr>PowerPoint Presentation</vt:lpstr>
      <vt:lpstr>Μεταμοντέρνες προσεγγίσεις επαγγελματικής ανάπτυξης</vt:lpstr>
      <vt:lpstr>PowerPoint Presentation</vt:lpstr>
      <vt:lpstr>Μεταμοντέρνες προσεγγίσεις επαγγελματικής ανάπτυξης</vt:lpstr>
      <vt:lpstr>Διαμόρφωση ταυτότητας</vt:lpstr>
      <vt:lpstr>PowerPoint Presentation</vt:lpstr>
      <vt:lpstr>Επαγγελματικός Προσανατολισμός</vt:lpstr>
      <vt:lpstr>PowerPoint Presentation</vt:lpstr>
      <vt:lpstr>«Οι προσωπικές ιστορίες δεν είναι απλώς ένας τρόπος να μιλήσει κάποιος για τη ζωή του. Είναι το μέσο με το οποίο μπορεί να διαμορφώσει την ταυτότητά του».  (Rosenwald &amp; Ochberg, 1992)</vt:lpstr>
      <vt:lpstr>Η αφήγηση ως μέσο συγκρότησης της επαγγελματικής ταυτότητας</vt:lpstr>
      <vt:lpstr>Η αφήγηση ως μέσο συγκρότησης της επαγγελματικής ταυτότητας</vt:lpstr>
      <vt:lpstr>Αναστοχασμός &amp; Αναστοχαστικότητα</vt:lpstr>
      <vt:lpstr>Για παράδειγμα …</vt:lpstr>
      <vt:lpstr>PowerPoint Presentation</vt:lpstr>
      <vt:lpstr>Στην εφηβεία…</vt:lpstr>
      <vt:lpstr>Στην ενήλικη ζωή…</vt:lpstr>
      <vt:lpstr>PowerPoint Presentation</vt:lpstr>
      <vt:lpstr>Συγκρότηση ταυτότητας</vt:lpstr>
      <vt:lpstr>Θεωρία Κατασκευής Σταδιοδρομίας</vt:lpstr>
      <vt:lpstr>Σχεδιασμός Ζωής  (Life Design, Savickas et al., 2009)</vt:lpstr>
      <vt:lpstr>Σχεδιασμός ζωής: ερωτήματα</vt:lpstr>
      <vt:lpstr>Η επαγγελματική μου ιστορία (ΕΜΙ) Savickas &amp; Hartung (2012, 2021)  </vt:lpstr>
      <vt:lpstr>Η Επαγγελματική μου ιστορία (ΕΜΙ)1   </vt:lpstr>
      <vt:lpstr>Στάδιο 1. Κατασκευή Εικόνα εαυτού </vt:lpstr>
      <vt:lpstr>Μίλησε μου για τρία πρότυπά σου/ τρία άτομα που θαυμάζεις από οποιοδήποτε χώρο </vt:lpstr>
      <vt:lpstr>PowerPoint Presentation</vt:lpstr>
      <vt:lpstr>PowerPoint Presentation</vt:lpstr>
      <vt:lpstr>Στάδιο 1. Κατασκευή  Το επαγγελματικό σενάριο ή το βασικό θέμα ζωής και σταδιοδρομίας</vt:lpstr>
      <vt:lpstr>Αγαπημένη ιστορία</vt:lpstr>
      <vt:lpstr>Στάδιο 1. Κατασκευή Συμβουλευτική εαυτού</vt:lpstr>
      <vt:lpstr>Αγαπημένο ρητό ή motto</vt:lpstr>
      <vt:lpstr>Στάδιο 2 Αποδόμηση</vt:lpstr>
      <vt:lpstr>Αυτοπεριοριστικές πεποιθήσεις: </vt:lpstr>
      <vt:lpstr>PowerPoint Presentation</vt:lpstr>
      <vt:lpstr>Στάδιο 4 Συγκατασκευή</vt:lpstr>
      <vt:lpstr>PowerPoint Presentation</vt:lpstr>
      <vt:lpstr>Στάδιο 5 Δράση</vt:lpstr>
      <vt:lpstr>Με την ολοκλήρωση του επαγγελματικού προσανατολισμού</vt:lpstr>
      <vt:lpstr>Βιβλιογραφικές αναφορές</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Sissy Karavia</cp:lastModifiedBy>
  <cp:revision>419</cp:revision>
  <dcterms:created xsi:type="dcterms:W3CDTF">2013-08-21T19:17:07Z</dcterms:created>
  <dcterms:modified xsi:type="dcterms:W3CDTF">2024-05-10T09:51:17Z</dcterms:modified>
</cp:coreProperties>
</file>