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89" r:id="rId4"/>
    <p:sldId id="315" r:id="rId5"/>
    <p:sldId id="261" r:id="rId6"/>
    <p:sldId id="285" r:id="rId7"/>
    <p:sldId id="280" r:id="rId8"/>
    <p:sldId id="297" r:id="rId9"/>
    <p:sldId id="286" r:id="rId10"/>
    <p:sldId id="287" r:id="rId11"/>
    <p:sldId id="288" r:id="rId12"/>
    <p:sldId id="274" r:id="rId13"/>
    <p:sldId id="260" r:id="rId14"/>
    <p:sldId id="262" r:id="rId15"/>
    <p:sldId id="265" r:id="rId16"/>
    <p:sldId id="266" r:id="rId17"/>
    <p:sldId id="267" r:id="rId18"/>
    <p:sldId id="268" r:id="rId19"/>
    <p:sldId id="263" r:id="rId20"/>
    <p:sldId id="269" r:id="rId21"/>
    <p:sldId id="320" r:id="rId22"/>
    <p:sldId id="321" r:id="rId23"/>
    <p:sldId id="322" r:id="rId24"/>
    <p:sldId id="323" r:id="rId25"/>
    <p:sldId id="298" r:id="rId26"/>
    <p:sldId id="299" r:id="rId27"/>
    <p:sldId id="308" r:id="rId28"/>
    <p:sldId id="309" r:id="rId29"/>
    <p:sldId id="310" r:id="rId30"/>
    <p:sldId id="311" r:id="rId31"/>
    <p:sldId id="312" r:id="rId32"/>
    <p:sldId id="313" r:id="rId33"/>
    <p:sldId id="314" r:id="rId34"/>
    <p:sldId id="257" r:id="rId35"/>
    <p:sldId id="316" r:id="rId36"/>
    <p:sldId id="258" r:id="rId37"/>
    <p:sldId id="271" r:id="rId38"/>
    <p:sldId id="259" r:id="rId39"/>
    <p:sldId id="277" r:id="rId40"/>
    <p:sldId id="278" r:id="rId41"/>
    <p:sldId id="279" r:id="rId42"/>
    <p:sldId id="282" r:id="rId43"/>
    <p:sldId id="283" r:id="rId44"/>
    <p:sldId id="284" r:id="rId45"/>
    <p:sldId id="295" r:id="rId46"/>
    <p:sldId id="291" r:id="rId47"/>
    <p:sldId id="300" r:id="rId48"/>
    <p:sldId id="301" r:id="rId49"/>
    <p:sldId id="302" r:id="rId50"/>
    <p:sldId id="303" r:id="rId51"/>
    <p:sldId id="304" r:id="rId52"/>
    <p:sldId id="318" r:id="rId53"/>
    <p:sldId id="305" r:id="rId54"/>
    <p:sldId id="306" r:id="rId55"/>
    <p:sldId id="319" r:id="rId56"/>
    <p:sldId id="307" r:id="rId57"/>
    <p:sldId id="317" r:id="rId5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p:scale>
        <a:sx n="150" d="100"/>
        <a:sy n="150" d="100"/>
      </p:scale>
      <p:origin x="0" y="-16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9374B10-48D2-44A8-A04F-34490F4E56F7}" type="datetimeFigureOut">
              <a:rPr lang="el-GR" smtClean="0"/>
              <a:t>13/12/2025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40894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9374B10-48D2-44A8-A04F-34490F4E56F7}" type="datetimeFigureOut">
              <a:rPr lang="el-GR" smtClean="0"/>
              <a:t>13/12/2025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235613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9374B10-48D2-44A8-A04F-34490F4E56F7}" type="datetimeFigureOut">
              <a:rPr lang="el-GR" smtClean="0"/>
              <a:t>13/12/2025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259520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9374B10-48D2-44A8-A04F-34490F4E56F7}" type="datetimeFigureOut">
              <a:rPr lang="el-GR" smtClean="0"/>
              <a:t>13/12/2025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142229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39374B10-48D2-44A8-A04F-34490F4E56F7}" type="datetimeFigureOut">
              <a:rPr lang="el-GR" smtClean="0"/>
              <a:t>13/12/2025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1783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9374B10-48D2-44A8-A04F-34490F4E56F7}" type="datetimeFigureOut">
              <a:rPr lang="el-GR" smtClean="0"/>
              <a:t>13/12/2025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48255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9374B10-48D2-44A8-A04F-34490F4E56F7}" type="datetimeFigureOut">
              <a:rPr lang="el-GR" smtClean="0"/>
              <a:t>13/12/2025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144347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9374B10-48D2-44A8-A04F-34490F4E56F7}" type="datetimeFigureOut">
              <a:rPr lang="el-GR" smtClean="0"/>
              <a:t>13/12/2025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4549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4B10-48D2-44A8-A04F-34490F4E56F7}" type="datetimeFigureOut">
              <a:rPr lang="el-GR" smtClean="0"/>
              <a:t>13/12/2025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45549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39374B10-48D2-44A8-A04F-34490F4E56F7}" type="datetimeFigureOut">
              <a:rPr lang="el-GR" smtClean="0"/>
              <a:t>13/12/2025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171714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39374B10-48D2-44A8-A04F-34490F4E56F7}" type="datetimeFigureOut">
              <a:rPr lang="el-GR" smtClean="0"/>
              <a:t>13/12/2025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35D2E4-E5E6-42FC-BB04-F54D185DFED6}" type="slidenum">
              <a:rPr lang="el-GR" smtClean="0"/>
              <a:t>‹#›</a:t>
            </a:fld>
            <a:endParaRPr lang="el-GR"/>
          </a:p>
        </p:txBody>
      </p:sp>
    </p:spTree>
    <p:extLst>
      <p:ext uri="{BB962C8B-B14F-4D97-AF65-F5344CB8AC3E}">
        <p14:creationId xmlns:p14="http://schemas.microsoft.com/office/powerpoint/2010/main" val="378237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74B10-48D2-44A8-A04F-34490F4E56F7}" type="datetimeFigureOut">
              <a:rPr lang="el-GR" smtClean="0"/>
              <a:t>13/12/2025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5D2E4-E5E6-42FC-BB04-F54D185DFED6}" type="slidenum">
              <a:rPr lang="el-GR" smtClean="0"/>
              <a:t>‹#›</a:t>
            </a:fld>
            <a:endParaRPr lang="el-GR"/>
          </a:p>
        </p:txBody>
      </p:sp>
    </p:spTree>
    <p:extLst>
      <p:ext uri="{BB962C8B-B14F-4D97-AF65-F5344CB8AC3E}">
        <p14:creationId xmlns:p14="http://schemas.microsoft.com/office/powerpoint/2010/main" val="26019362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uffieldfoundation.org/project/the-assessment-reform-group?utm_source=chatgpt.com" TargetMode="External"/><Relationship Id="rId2" Type="http://schemas.openxmlformats.org/officeDocument/2006/relationships/hyperlink" Target="https://en.wikipedia.org/wiki/Formative_assessment?utm_source=chatgpt.com" TargetMode="External"/><Relationship Id="rId1" Type="http://schemas.openxmlformats.org/officeDocument/2006/relationships/slideLayout" Target="../slideLayouts/slideLayout7.xml"/><Relationship Id="rId5" Type="http://schemas.openxmlformats.org/officeDocument/2006/relationships/hyperlink" Target="https://www.researchgate.net/publication/271849158_Assessment_for_Learning_10_Principles_Research-based_principles_to_guide_classroom_practice_Assessment_for_Learning?utm_source=chatgpt.com" TargetMode="External"/><Relationship Id="rId4" Type="http://schemas.openxmlformats.org/officeDocument/2006/relationships/hyperlink" Target="https://www.european-agency.org/sites/default/files/assessment-for-learning-en.pdf?utm_source=chatgp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82436" y="2743345"/>
            <a:ext cx="9144000" cy="2387600"/>
          </a:xfrm>
        </p:spPr>
        <p:txBody>
          <a:bodyPr>
            <a:normAutofit fontScale="90000"/>
          </a:bodyPr>
          <a:lstStyle/>
          <a:p>
            <a:r>
              <a:rPr lang="el-GR" dirty="0"/>
              <a:t>Αξιολόγηση της μάθησης </a:t>
            </a:r>
            <a:br>
              <a:rPr lang="el-GR" dirty="0"/>
            </a:br>
            <a:r>
              <a:rPr lang="el-GR" dirty="0"/>
              <a:t>Αξιολόγηση για την μάθηση</a:t>
            </a:r>
            <a:br>
              <a:rPr lang="el-GR" dirty="0"/>
            </a:br>
            <a:r>
              <a:rPr lang="el-GR" dirty="0"/>
              <a:t>Αξιολόγηση ως μάθηση</a:t>
            </a:r>
            <a:br>
              <a:rPr lang="el-GR" dirty="0"/>
            </a:br>
            <a:endParaRPr lang="el-GR" dirty="0"/>
          </a:p>
        </p:txBody>
      </p:sp>
    </p:spTree>
    <p:extLst>
      <p:ext uri="{BB962C8B-B14F-4D97-AF65-F5344CB8AC3E}">
        <p14:creationId xmlns:p14="http://schemas.microsoft.com/office/powerpoint/2010/main" val="2702152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45425" y="1177697"/>
            <a:ext cx="8030095" cy="3785652"/>
          </a:xfrm>
          <a:prstGeom prst="rect">
            <a:avLst/>
          </a:prstGeom>
        </p:spPr>
        <p:txBody>
          <a:bodyPr wrap="square">
            <a:spAutoFit/>
          </a:bodyPr>
          <a:lstStyle/>
          <a:p>
            <a:pPr>
              <a:lnSpc>
                <a:spcPct val="150000"/>
              </a:lnSpc>
            </a:pPr>
            <a:r>
              <a:rPr lang="el-GR" sz="2000" dirty="0" smtClean="0">
                <a:latin typeface="+mj-lt"/>
              </a:rPr>
              <a:t>Παρότι </a:t>
            </a:r>
            <a:r>
              <a:rPr lang="el-GR" sz="2000" dirty="0">
                <a:latin typeface="+mj-lt"/>
              </a:rPr>
              <a:t>δεν είναι η πρώτη που μίλησε για διαμορφωτική αξιολόγηση (</a:t>
            </a:r>
            <a:r>
              <a:rPr lang="en-US" sz="2000" dirty="0">
                <a:latin typeface="+mj-lt"/>
              </a:rPr>
              <a:t>Black &amp; </a:t>
            </a:r>
            <a:r>
              <a:rPr lang="en-US" sz="2000" dirty="0" err="1">
                <a:latin typeface="+mj-lt"/>
              </a:rPr>
              <a:t>Wiliam</a:t>
            </a:r>
            <a:r>
              <a:rPr lang="en-US" sz="2000" dirty="0">
                <a:latin typeface="+mj-lt"/>
              </a:rPr>
              <a:t>, </a:t>
            </a:r>
            <a:r>
              <a:rPr lang="en-US" sz="2000" dirty="0" err="1">
                <a:latin typeface="+mj-lt"/>
              </a:rPr>
              <a:t>Stiggins</a:t>
            </a:r>
            <a:r>
              <a:rPr lang="en-US" sz="2000" dirty="0">
                <a:latin typeface="+mj-lt"/>
              </a:rPr>
              <a:t> </a:t>
            </a:r>
            <a:r>
              <a:rPr lang="el-GR" sz="2000" dirty="0">
                <a:latin typeface="+mj-lt"/>
              </a:rPr>
              <a:t>κ.ά. προηγούνται), η </a:t>
            </a:r>
            <a:r>
              <a:rPr lang="en-US" sz="2000" dirty="0">
                <a:latin typeface="+mj-lt"/>
              </a:rPr>
              <a:t>Earl </a:t>
            </a:r>
            <a:r>
              <a:rPr lang="el-GR" sz="2000" dirty="0">
                <a:latin typeface="+mj-lt"/>
              </a:rPr>
              <a:t>έγινε εμβληματική για τρεις </a:t>
            </a:r>
            <a:r>
              <a:rPr lang="el-GR" sz="2000" dirty="0" err="1">
                <a:latin typeface="+mj-lt"/>
              </a:rPr>
              <a:t>λόγους:α</a:t>
            </a:r>
            <a:r>
              <a:rPr lang="el-GR" sz="2000" dirty="0">
                <a:latin typeface="+mj-lt"/>
              </a:rPr>
              <a:t>) Έδωσε την καθαρή τριπλή γλώσσα </a:t>
            </a:r>
            <a:r>
              <a:rPr lang="en-US" sz="2000" dirty="0">
                <a:latin typeface="+mj-lt"/>
              </a:rPr>
              <a:t>of / for / as </a:t>
            </a:r>
            <a:r>
              <a:rPr lang="en-US" sz="2000" dirty="0" smtClean="0">
                <a:latin typeface="+mj-lt"/>
              </a:rPr>
              <a:t>learning. </a:t>
            </a:r>
            <a:r>
              <a:rPr lang="el-GR" sz="2000" dirty="0" smtClean="0">
                <a:latin typeface="+mj-lt"/>
              </a:rPr>
              <a:t>Οι </a:t>
            </a:r>
            <a:r>
              <a:rPr lang="el-GR" sz="2000" dirty="0">
                <a:latin typeface="+mj-lt"/>
              </a:rPr>
              <a:t>άλλοι μιλούσαν κυρίως για </a:t>
            </a:r>
            <a:r>
              <a:rPr lang="en-US" sz="2000" dirty="0">
                <a:latin typeface="+mj-lt"/>
              </a:rPr>
              <a:t>formative vs summative assessment</a:t>
            </a:r>
            <a:r>
              <a:rPr lang="en-US" sz="2000" dirty="0" smtClean="0">
                <a:latin typeface="+mj-lt"/>
              </a:rPr>
              <a:t>. </a:t>
            </a:r>
            <a:r>
              <a:rPr lang="el-GR" sz="2000" dirty="0" smtClean="0">
                <a:latin typeface="+mj-lt"/>
              </a:rPr>
              <a:t>Η </a:t>
            </a:r>
            <a:r>
              <a:rPr lang="en-US" sz="2000" dirty="0">
                <a:latin typeface="+mj-lt"/>
              </a:rPr>
              <a:t>Earl </a:t>
            </a:r>
            <a:r>
              <a:rPr lang="el-GR" sz="2000" dirty="0">
                <a:latin typeface="+mj-lt"/>
              </a:rPr>
              <a:t>το ξαναγράφει πολύ απλά και παιδαγωγικά</a:t>
            </a:r>
            <a:r>
              <a:rPr lang="el-GR" sz="2000" dirty="0" smtClean="0">
                <a:latin typeface="+mj-lt"/>
              </a:rPr>
              <a:t>:</a:t>
            </a:r>
            <a:r>
              <a:rPr lang="en-US" sz="2000" dirty="0" smtClean="0">
                <a:latin typeface="+mj-lt"/>
              </a:rPr>
              <a:t> </a:t>
            </a:r>
            <a:r>
              <a:rPr lang="en-US" sz="2000" dirty="0" smtClean="0">
                <a:solidFill>
                  <a:srgbClr val="FFC000"/>
                </a:solidFill>
                <a:latin typeface="+mj-lt"/>
              </a:rPr>
              <a:t>Assessment </a:t>
            </a:r>
            <a:r>
              <a:rPr lang="en-US" sz="2000" u="sng" dirty="0">
                <a:solidFill>
                  <a:srgbClr val="FFC000"/>
                </a:solidFill>
                <a:latin typeface="+mj-lt"/>
              </a:rPr>
              <a:t>of</a:t>
            </a:r>
            <a:r>
              <a:rPr lang="en-US" sz="2000" dirty="0">
                <a:solidFill>
                  <a:srgbClr val="FFC000"/>
                </a:solidFill>
                <a:latin typeface="+mj-lt"/>
              </a:rPr>
              <a:t> Learning </a:t>
            </a:r>
            <a:r>
              <a:rPr lang="en-US" sz="2000" dirty="0">
                <a:latin typeface="+mj-lt"/>
              </a:rPr>
              <a:t>→ </a:t>
            </a:r>
            <a:r>
              <a:rPr lang="el-GR" sz="2000" dirty="0">
                <a:latin typeface="+mj-lt"/>
              </a:rPr>
              <a:t>τι έμαθαν (</a:t>
            </a:r>
            <a:r>
              <a:rPr lang="en-US" sz="2000" dirty="0">
                <a:latin typeface="+mj-lt"/>
              </a:rPr>
              <a:t>summative</a:t>
            </a:r>
            <a:r>
              <a:rPr lang="en-US" sz="2000" dirty="0" smtClean="0">
                <a:latin typeface="+mj-lt"/>
              </a:rPr>
              <a:t>). </a:t>
            </a:r>
            <a:r>
              <a:rPr lang="en-US" sz="2000" dirty="0" smtClean="0">
                <a:solidFill>
                  <a:srgbClr val="FFC000"/>
                </a:solidFill>
                <a:latin typeface="+mj-lt"/>
              </a:rPr>
              <a:t>Assessment </a:t>
            </a:r>
            <a:r>
              <a:rPr lang="en-US" sz="2000" u="sng" dirty="0">
                <a:solidFill>
                  <a:srgbClr val="FFC000"/>
                </a:solidFill>
                <a:latin typeface="+mj-lt"/>
              </a:rPr>
              <a:t>for</a:t>
            </a:r>
            <a:r>
              <a:rPr lang="en-US" sz="2000" dirty="0">
                <a:solidFill>
                  <a:srgbClr val="FFC000"/>
                </a:solidFill>
                <a:latin typeface="+mj-lt"/>
              </a:rPr>
              <a:t> Learning </a:t>
            </a:r>
            <a:r>
              <a:rPr lang="en-US" sz="2000" dirty="0">
                <a:latin typeface="+mj-lt"/>
              </a:rPr>
              <a:t>→ </a:t>
            </a:r>
            <a:r>
              <a:rPr lang="el-GR" sz="2000" dirty="0">
                <a:latin typeface="+mj-lt"/>
              </a:rPr>
              <a:t>αξιολόγηση για να βελτιώσουμε τη μάθηση (</a:t>
            </a:r>
            <a:r>
              <a:rPr lang="en-US" sz="2000" dirty="0">
                <a:latin typeface="+mj-lt"/>
              </a:rPr>
              <a:t>formative</a:t>
            </a:r>
            <a:r>
              <a:rPr lang="en-US" sz="2000" dirty="0" smtClean="0">
                <a:latin typeface="+mj-lt"/>
              </a:rPr>
              <a:t>). </a:t>
            </a:r>
            <a:r>
              <a:rPr lang="en-US" sz="2000" dirty="0" smtClean="0">
                <a:solidFill>
                  <a:srgbClr val="FFC000"/>
                </a:solidFill>
                <a:latin typeface="+mj-lt"/>
              </a:rPr>
              <a:t>Assessment </a:t>
            </a:r>
            <a:r>
              <a:rPr lang="en-US" sz="2000" u="sng" dirty="0">
                <a:solidFill>
                  <a:srgbClr val="FFC000"/>
                </a:solidFill>
                <a:latin typeface="+mj-lt"/>
              </a:rPr>
              <a:t>as </a:t>
            </a:r>
            <a:r>
              <a:rPr lang="en-US" sz="2000" dirty="0">
                <a:solidFill>
                  <a:srgbClr val="FFC000"/>
                </a:solidFill>
                <a:latin typeface="+mj-lt"/>
              </a:rPr>
              <a:t>Learning </a:t>
            </a:r>
            <a:r>
              <a:rPr lang="en-US" sz="2000" dirty="0">
                <a:latin typeface="+mj-lt"/>
              </a:rPr>
              <a:t>→ </a:t>
            </a:r>
            <a:r>
              <a:rPr lang="el-GR" sz="2000" dirty="0">
                <a:latin typeface="+mj-lt"/>
              </a:rPr>
              <a:t>αξιολόγηση ως διαδικασία μάθησης του ίδιου του μαθητή (</a:t>
            </a:r>
            <a:r>
              <a:rPr lang="el-GR" sz="2000" dirty="0" err="1">
                <a:latin typeface="+mj-lt"/>
              </a:rPr>
              <a:t>μεταγνώση</a:t>
            </a:r>
            <a:r>
              <a:rPr lang="el-GR" sz="2000" dirty="0">
                <a:latin typeface="+mj-lt"/>
              </a:rPr>
              <a:t>, αυτορρύθμιση).</a:t>
            </a:r>
          </a:p>
        </p:txBody>
      </p:sp>
    </p:spTree>
    <p:extLst>
      <p:ext uri="{BB962C8B-B14F-4D97-AF65-F5344CB8AC3E}">
        <p14:creationId xmlns:p14="http://schemas.microsoft.com/office/powerpoint/2010/main" val="177152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52254" y="975373"/>
            <a:ext cx="7813964" cy="4199611"/>
          </a:xfrm>
          <a:prstGeom prst="rect">
            <a:avLst/>
          </a:prstGeom>
        </p:spPr>
        <p:txBody>
          <a:bodyPr wrap="square">
            <a:spAutoFit/>
          </a:bodyPr>
          <a:lstStyle/>
          <a:p>
            <a:pPr>
              <a:lnSpc>
                <a:spcPct val="150000"/>
              </a:lnSpc>
            </a:pPr>
            <a:r>
              <a:rPr lang="el-GR" sz="2000" b="1" dirty="0">
                <a:latin typeface="+mj-lt"/>
              </a:rPr>
              <a:t>Συνδέει θεωρία + πράξη + πολιτική σε ένα «μικρό βιβλίο»</a:t>
            </a:r>
          </a:p>
          <a:p>
            <a:pPr>
              <a:lnSpc>
                <a:spcPct val="150000"/>
              </a:lnSpc>
            </a:pPr>
            <a:r>
              <a:rPr lang="el-GR" sz="2000" dirty="0">
                <a:latin typeface="+mj-lt"/>
              </a:rPr>
              <a:t>Το βιβλίο του 2003:</a:t>
            </a:r>
          </a:p>
          <a:p>
            <a:pPr>
              <a:lnSpc>
                <a:spcPct val="150000"/>
              </a:lnSpc>
              <a:buFont typeface="Arial" panose="020B0604020202020204" pitchFamily="34" charset="0"/>
              <a:buChar char="•"/>
            </a:pPr>
            <a:r>
              <a:rPr lang="el-GR" sz="2000" dirty="0">
                <a:latin typeface="+mj-lt"/>
              </a:rPr>
              <a:t>είναι σύντομο (περίπου 130 σελίδες), πρακτικό, γεμάτο παραδείγματα τάξης, ρουμπρίκες κ.λπ. </a:t>
            </a:r>
            <a:r>
              <a:rPr lang="el-GR" sz="2000" dirty="0" smtClean="0">
                <a:latin typeface="+mj-lt"/>
              </a:rPr>
              <a:t>αλλά </a:t>
            </a:r>
            <a:r>
              <a:rPr lang="el-GR" sz="2000" dirty="0">
                <a:latin typeface="+mj-lt"/>
              </a:rPr>
              <a:t>ταυτόχρονα κάνει </a:t>
            </a:r>
            <a:r>
              <a:rPr lang="el-GR" sz="2000" b="1" dirty="0">
                <a:latin typeface="+mj-lt"/>
              </a:rPr>
              <a:t>θεωρητική δουλειά</a:t>
            </a:r>
            <a:r>
              <a:rPr lang="el-GR" sz="2000" dirty="0">
                <a:latin typeface="+mj-lt"/>
              </a:rPr>
              <a:t>:</a:t>
            </a:r>
          </a:p>
          <a:p>
            <a:pPr marL="742950" lvl="1" indent="-285750">
              <a:lnSpc>
                <a:spcPct val="150000"/>
              </a:lnSpc>
              <a:buFont typeface="Arial" panose="020B0604020202020204" pitchFamily="34" charset="0"/>
              <a:buChar char="•"/>
            </a:pPr>
            <a:r>
              <a:rPr lang="el-GR" sz="2000" dirty="0">
                <a:latin typeface="+mj-lt"/>
              </a:rPr>
              <a:t>εξηγεί σκοπούς αξιολόγησης,</a:t>
            </a:r>
          </a:p>
          <a:p>
            <a:pPr marL="742950" lvl="1" indent="-285750">
              <a:lnSpc>
                <a:spcPct val="150000"/>
              </a:lnSpc>
              <a:buFont typeface="Arial" panose="020B0604020202020204" pitchFamily="34" charset="0"/>
              <a:buChar char="•"/>
            </a:pPr>
            <a:r>
              <a:rPr lang="el-GR" sz="2000" dirty="0">
                <a:latin typeface="+mj-lt"/>
              </a:rPr>
              <a:t>μιλά για </a:t>
            </a:r>
            <a:r>
              <a:rPr lang="el-GR" sz="2000" dirty="0" err="1">
                <a:latin typeface="+mj-lt"/>
              </a:rPr>
              <a:t>μεταγνώση</a:t>
            </a:r>
            <a:r>
              <a:rPr lang="el-GR" sz="2000" dirty="0">
                <a:latin typeface="+mj-lt"/>
              </a:rPr>
              <a:t>, αυτορρύθμιση,</a:t>
            </a:r>
          </a:p>
          <a:p>
            <a:pPr marL="742950" lvl="1" indent="-285750">
              <a:lnSpc>
                <a:spcPct val="150000"/>
              </a:lnSpc>
              <a:buFont typeface="Arial" panose="020B0604020202020204" pitchFamily="34" charset="0"/>
              <a:buChar char="•"/>
            </a:pPr>
            <a:r>
              <a:rPr lang="el-GR" sz="2000" dirty="0">
                <a:latin typeface="+mj-lt"/>
              </a:rPr>
              <a:t>δείχνει ότι </a:t>
            </a:r>
            <a:r>
              <a:rPr lang="el-GR" sz="2000" dirty="0" err="1">
                <a:latin typeface="+mj-lt"/>
              </a:rPr>
              <a:t>assessment</a:t>
            </a:r>
            <a:r>
              <a:rPr lang="el-GR" sz="2000" dirty="0">
                <a:latin typeface="+mj-lt"/>
              </a:rPr>
              <a:t> </a:t>
            </a:r>
            <a:r>
              <a:rPr lang="el-GR" sz="2000" dirty="0" err="1">
                <a:latin typeface="+mj-lt"/>
              </a:rPr>
              <a:t>as</a:t>
            </a:r>
            <a:r>
              <a:rPr lang="el-GR" sz="2000" dirty="0">
                <a:latin typeface="+mj-lt"/>
              </a:rPr>
              <a:t> </a:t>
            </a:r>
            <a:r>
              <a:rPr lang="el-GR" sz="2000" dirty="0" err="1">
                <a:latin typeface="+mj-lt"/>
              </a:rPr>
              <a:t>learning</a:t>
            </a:r>
            <a:r>
              <a:rPr lang="el-GR" sz="2000" dirty="0">
                <a:latin typeface="+mj-lt"/>
              </a:rPr>
              <a:t> = μαθητής ως «ρυθμιστής» της μάθησης.</a:t>
            </a:r>
          </a:p>
          <a:p>
            <a:pPr>
              <a:lnSpc>
                <a:spcPct val="150000"/>
              </a:lnSpc>
            </a:pPr>
            <a:r>
              <a:rPr lang="el-GR" sz="2000" dirty="0">
                <a:latin typeface="+mj-lt"/>
              </a:rPr>
              <a:t>Άρα έγινε </a:t>
            </a:r>
            <a:r>
              <a:rPr lang="el-GR" sz="2000" b="1" dirty="0">
                <a:latin typeface="+mj-lt"/>
              </a:rPr>
              <a:t>τέλειο εργαλείο για επιμορφώσεις</a:t>
            </a:r>
            <a:endParaRPr lang="el-GR" sz="2000" dirty="0">
              <a:latin typeface="+mj-lt"/>
            </a:endParaRPr>
          </a:p>
        </p:txBody>
      </p:sp>
    </p:spTree>
    <p:extLst>
      <p:ext uri="{BB962C8B-B14F-4D97-AF65-F5344CB8AC3E}">
        <p14:creationId xmlns:p14="http://schemas.microsoft.com/office/powerpoint/2010/main" val="584863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5422" y="232756"/>
            <a:ext cx="4356454" cy="6338571"/>
          </a:xfrm>
          <a:prstGeom prst="rect">
            <a:avLst/>
          </a:prstGeom>
        </p:spPr>
      </p:pic>
      <p:sp>
        <p:nvSpPr>
          <p:cNvPr id="4" name="AutoShape 2" descr="Language Assessment Quarterly | Journ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93849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30283" y="1247015"/>
            <a:ext cx="10149839" cy="4247317"/>
          </a:xfrm>
          <a:prstGeom prst="rect">
            <a:avLst/>
          </a:prstGeom>
        </p:spPr>
        <p:txBody>
          <a:bodyPr wrap="square">
            <a:spAutoFit/>
          </a:bodyPr>
          <a:lstStyle/>
          <a:p>
            <a:pPr>
              <a:lnSpc>
                <a:spcPct val="150000"/>
              </a:lnSpc>
            </a:pPr>
            <a:r>
              <a:rPr lang="el-GR" sz="2000" dirty="0">
                <a:latin typeface="+mj-lt"/>
              </a:rPr>
              <a:t>Η </a:t>
            </a:r>
            <a:r>
              <a:rPr lang="el-GR" sz="2000" b="1" dirty="0" err="1">
                <a:latin typeface="+mj-lt"/>
              </a:rPr>
              <a:t>Assessment</a:t>
            </a:r>
            <a:r>
              <a:rPr lang="el-GR" sz="2000" b="1" dirty="0">
                <a:latin typeface="+mj-lt"/>
              </a:rPr>
              <a:t> for </a:t>
            </a:r>
            <a:r>
              <a:rPr lang="el-GR" sz="2000" b="1" dirty="0" err="1">
                <a:latin typeface="+mj-lt"/>
              </a:rPr>
              <a:t>Learning</a:t>
            </a:r>
            <a:r>
              <a:rPr lang="el-GR" sz="2000" b="1" dirty="0">
                <a:latin typeface="+mj-lt"/>
              </a:rPr>
              <a:t> (</a:t>
            </a:r>
            <a:r>
              <a:rPr lang="el-GR" sz="2000" b="1" dirty="0" err="1">
                <a:latin typeface="+mj-lt"/>
              </a:rPr>
              <a:t>AfL</a:t>
            </a:r>
            <a:r>
              <a:rPr lang="el-GR" sz="2000" b="1" dirty="0">
                <a:latin typeface="+mj-lt"/>
              </a:rPr>
              <a:t>)</a:t>
            </a:r>
            <a:r>
              <a:rPr lang="el-GR" sz="2000" dirty="0">
                <a:latin typeface="+mj-lt"/>
              </a:rPr>
              <a:t> είναι μια παιδαγωγική προσέγγιση της αξιολόγησης όπου ο κύριος σκοπός </a:t>
            </a:r>
            <a:r>
              <a:rPr lang="el-GR" sz="2000" b="1" dirty="0">
                <a:latin typeface="+mj-lt"/>
              </a:rPr>
              <a:t>δεν είναι να βαθμολογήσει τον μαθητή</a:t>
            </a:r>
            <a:r>
              <a:rPr lang="el-GR" sz="2000" dirty="0">
                <a:latin typeface="+mj-lt"/>
              </a:rPr>
              <a:t>, αλλά:</a:t>
            </a:r>
          </a:p>
          <a:p>
            <a:pPr>
              <a:lnSpc>
                <a:spcPct val="150000"/>
              </a:lnSpc>
              <a:buFont typeface="Arial" panose="020B0604020202020204" pitchFamily="34" charset="0"/>
              <a:buChar char="•"/>
            </a:pPr>
            <a:r>
              <a:rPr lang="el-GR" sz="2000" dirty="0">
                <a:latin typeface="+mj-lt"/>
              </a:rPr>
              <a:t>να </a:t>
            </a:r>
            <a:r>
              <a:rPr lang="el-GR" sz="2000" b="1" dirty="0">
                <a:latin typeface="+mj-lt"/>
              </a:rPr>
              <a:t>κατανοήσει</a:t>
            </a:r>
            <a:r>
              <a:rPr lang="el-GR" sz="2000" dirty="0">
                <a:latin typeface="+mj-lt"/>
              </a:rPr>
              <a:t> ο μαθητής πού βρίσκεται στη μάθηση,</a:t>
            </a:r>
          </a:p>
          <a:p>
            <a:pPr>
              <a:lnSpc>
                <a:spcPct val="150000"/>
              </a:lnSpc>
              <a:buFont typeface="Arial" panose="020B0604020202020204" pitchFamily="34" charset="0"/>
              <a:buChar char="•"/>
            </a:pPr>
            <a:r>
              <a:rPr lang="el-GR" sz="2000" dirty="0">
                <a:latin typeface="+mj-lt"/>
              </a:rPr>
              <a:t>να </a:t>
            </a:r>
            <a:r>
              <a:rPr lang="el-GR" sz="2000" b="1" dirty="0">
                <a:latin typeface="+mj-lt"/>
              </a:rPr>
              <a:t>αντιληφθεί</a:t>
            </a:r>
            <a:r>
              <a:rPr lang="el-GR" sz="2000" dirty="0">
                <a:latin typeface="+mj-lt"/>
              </a:rPr>
              <a:t> τι χρειάζεται να αλλάξει,</a:t>
            </a:r>
          </a:p>
          <a:p>
            <a:pPr>
              <a:lnSpc>
                <a:spcPct val="150000"/>
              </a:lnSpc>
              <a:buFont typeface="Arial" panose="020B0604020202020204" pitchFamily="34" charset="0"/>
              <a:buChar char="•"/>
            </a:pPr>
            <a:r>
              <a:rPr lang="el-GR" sz="2000" dirty="0">
                <a:latin typeface="+mj-lt"/>
              </a:rPr>
              <a:t>και να </a:t>
            </a:r>
            <a:r>
              <a:rPr lang="el-GR" sz="2000" b="1" dirty="0">
                <a:latin typeface="+mj-lt"/>
              </a:rPr>
              <a:t>ενεργήσει</a:t>
            </a:r>
            <a:r>
              <a:rPr lang="el-GR" sz="2000" dirty="0">
                <a:latin typeface="+mj-lt"/>
              </a:rPr>
              <a:t> για να βελτιωθεί.</a:t>
            </a:r>
          </a:p>
          <a:p>
            <a:pPr>
              <a:lnSpc>
                <a:spcPct val="150000"/>
              </a:lnSpc>
            </a:pPr>
            <a:r>
              <a:rPr lang="el-GR" sz="2000" dirty="0">
                <a:latin typeface="+mj-lt"/>
              </a:rPr>
              <a:t>Η </a:t>
            </a:r>
            <a:r>
              <a:rPr lang="el-GR" sz="2000" dirty="0" err="1">
                <a:latin typeface="+mj-lt"/>
              </a:rPr>
              <a:t>AfL</a:t>
            </a:r>
            <a:r>
              <a:rPr lang="el-GR" sz="2000" dirty="0">
                <a:latin typeface="+mj-lt"/>
              </a:rPr>
              <a:t>:</a:t>
            </a:r>
          </a:p>
          <a:p>
            <a:pPr>
              <a:lnSpc>
                <a:spcPct val="150000"/>
              </a:lnSpc>
              <a:buFont typeface="Arial" panose="020B0604020202020204" pitchFamily="34" charset="0"/>
              <a:buChar char="•"/>
            </a:pPr>
            <a:r>
              <a:rPr lang="el-GR" sz="2000" dirty="0">
                <a:latin typeface="+mj-lt"/>
              </a:rPr>
              <a:t>είναι </a:t>
            </a:r>
            <a:r>
              <a:rPr lang="el-GR" sz="2000" b="1" dirty="0">
                <a:latin typeface="+mj-lt"/>
              </a:rPr>
              <a:t>διαμορφωτική αξιολόγηση που λειτουργεί μέσα στη διδασκαλία</a:t>
            </a:r>
            <a:r>
              <a:rPr lang="el-GR" sz="2000" dirty="0">
                <a:latin typeface="+mj-lt"/>
              </a:rPr>
              <a:t>, όχι στο τέλος της,</a:t>
            </a:r>
          </a:p>
          <a:p>
            <a:pPr>
              <a:lnSpc>
                <a:spcPct val="150000"/>
              </a:lnSpc>
              <a:buFont typeface="Arial" panose="020B0604020202020204" pitchFamily="34" charset="0"/>
              <a:buChar char="•"/>
            </a:pPr>
            <a:r>
              <a:rPr lang="el-GR" sz="2000" dirty="0">
                <a:latin typeface="+mj-lt"/>
              </a:rPr>
              <a:t>βασίζεται σε </a:t>
            </a:r>
            <a:r>
              <a:rPr lang="el-GR" sz="2000" b="1" dirty="0">
                <a:latin typeface="+mj-lt"/>
              </a:rPr>
              <a:t>ανατροφοδότηση που οδηγεί σε δράση</a:t>
            </a:r>
            <a:r>
              <a:rPr lang="el-GR" sz="2000" dirty="0">
                <a:latin typeface="+mj-lt"/>
              </a:rPr>
              <a:t>,</a:t>
            </a:r>
          </a:p>
          <a:p>
            <a:pPr>
              <a:lnSpc>
                <a:spcPct val="150000"/>
              </a:lnSpc>
              <a:buFont typeface="Arial" panose="020B0604020202020204" pitchFamily="34" charset="0"/>
              <a:buChar char="•"/>
            </a:pPr>
            <a:r>
              <a:rPr lang="el-GR" sz="2000" dirty="0">
                <a:latin typeface="+mj-lt"/>
              </a:rPr>
              <a:t>απαιτεί </a:t>
            </a:r>
            <a:r>
              <a:rPr lang="el-GR" sz="2000" b="1" dirty="0">
                <a:latin typeface="+mj-lt"/>
              </a:rPr>
              <a:t>ενεργή συμμετοχή του μαθητή</a:t>
            </a:r>
            <a:r>
              <a:rPr lang="el-GR" sz="2000" dirty="0">
                <a:latin typeface="+mj-lt"/>
              </a:rPr>
              <a:t>, όχι παθητική λήψη </a:t>
            </a:r>
            <a:r>
              <a:rPr lang="el-GR" sz="2000" dirty="0" smtClean="0">
                <a:latin typeface="+mj-lt"/>
              </a:rPr>
              <a:t>γνώσεων</a:t>
            </a:r>
            <a:r>
              <a:rPr lang="en-US" sz="2000" dirty="0" smtClean="0">
                <a:latin typeface="+mj-lt"/>
              </a:rPr>
              <a:t>.</a:t>
            </a:r>
            <a:endParaRPr lang="el-GR" sz="2000" dirty="0">
              <a:latin typeface="+mj-lt"/>
            </a:endParaRPr>
          </a:p>
        </p:txBody>
      </p:sp>
    </p:spTree>
    <p:extLst>
      <p:ext uri="{BB962C8B-B14F-4D97-AF65-F5344CB8AC3E}">
        <p14:creationId xmlns:p14="http://schemas.microsoft.com/office/powerpoint/2010/main" val="1818225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37112" y="1598828"/>
            <a:ext cx="8578735" cy="3785652"/>
          </a:xfrm>
          <a:prstGeom prst="rect">
            <a:avLst/>
          </a:prstGeom>
        </p:spPr>
        <p:txBody>
          <a:bodyPr wrap="square">
            <a:spAutoFit/>
          </a:bodyPr>
          <a:lstStyle/>
          <a:p>
            <a:pPr>
              <a:lnSpc>
                <a:spcPct val="150000"/>
              </a:lnSpc>
            </a:pPr>
            <a:r>
              <a:rPr lang="el-GR" sz="2000" dirty="0">
                <a:solidFill>
                  <a:srgbClr val="00B0F0"/>
                </a:solidFill>
                <a:latin typeface="+mj-lt"/>
              </a:rPr>
              <a:t>Η θεσμοθέτηση της </a:t>
            </a:r>
            <a:r>
              <a:rPr lang="el-GR" sz="2000" dirty="0" err="1">
                <a:solidFill>
                  <a:srgbClr val="00B0F0"/>
                </a:solidFill>
                <a:latin typeface="+mj-lt"/>
              </a:rPr>
              <a:t>AfL</a:t>
            </a:r>
            <a:r>
              <a:rPr lang="el-GR" sz="2000" dirty="0">
                <a:solidFill>
                  <a:srgbClr val="00B0F0"/>
                </a:solidFill>
                <a:latin typeface="+mj-lt"/>
              </a:rPr>
              <a:t> από την </a:t>
            </a:r>
            <a:r>
              <a:rPr lang="el-GR" sz="2000" dirty="0" err="1">
                <a:solidFill>
                  <a:srgbClr val="00B0F0"/>
                </a:solidFill>
                <a:latin typeface="+mj-lt"/>
              </a:rPr>
              <a:t>Assessment</a:t>
            </a:r>
            <a:r>
              <a:rPr lang="el-GR" sz="2000" dirty="0">
                <a:solidFill>
                  <a:srgbClr val="00B0F0"/>
                </a:solidFill>
                <a:latin typeface="+mj-lt"/>
              </a:rPr>
              <a:t> </a:t>
            </a:r>
            <a:r>
              <a:rPr lang="el-GR" sz="2000" dirty="0" err="1">
                <a:solidFill>
                  <a:srgbClr val="00B0F0"/>
                </a:solidFill>
                <a:latin typeface="+mj-lt"/>
              </a:rPr>
              <a:t>Reform</a:t>
            </a:r>
            <a:r>
              <a:rPr lang="el-GR" sz="2000" dirty="0">
                <a:solidFill>
                  <a:srgbClr val="00B0F0"/>
                </a:solidFill>
                <a:latin typeface="+mj-lt"/>
              </a:rPr>
              <a:t> </a:t>
            </a:r>
            <a:r>
              <a:rPr lang="el-GR" sz="2000" dirty="0" err="1">
                <a:solidFill>
                  <a:srgbClr val="00B0F0"/>
                </a:solidFill>
                <a:latin typeface="+mj-lt"/>
              </a:rPr>
              <a:t>Group</a:t>
            </a:r>
            <a:r>
              <a:rPr lang="el-GR" sz="2000" dirty="0">
                <a:solidFill>
                  <a:srgbClr val="00B0F0"/>
                </a:solidFill>
                <a:latin typeface="+mj-lt"/>
              </a:rPr>
              <a:t> (1999–2009</a:t>
            </a:r>
            <a:r>
              <a:rPr lang="el-GR" sz="2000" dirty="0" smtClean="0">
                <a:solidFill>
                  <a:srgbClr val="00B0F0"/>
                </a:solidFill>
                <a:latin typeface="+mj-lt"/>
              </a:rPr>
              <a:t>)</a:t>
            </a:r>
          </a:p>
          <a:p>
            <a:pPr>
              <a:lnSpc>
                <a:spcPct val="150000"/>
              </a:lnSpc>
            </a:pPr>
            <a:r>
              <a:rPr lang="el-GR" sz="2000" dirty="0" smtClean="0">
                <a:latin typeface="+mj-lt"/>
              </a:rPr>
              <a:t>Η </a:t>
            </a:r>
            <a:r>
              <a:rPr lang="el-GR" sz="2000" dirty="0">
                <a:latin typeface="+mj-lt"/>
              </a:rPr>
              <a:t>ARG έδωσε τον όρο </a:t>
            </a:r>
            <a:r>
              <a:rPr lang="el-GR" sz="2000" dirty="0" err="1">
                <a:latin typeface="+mj-lt"/>
              </a:rPr>
              <a:t>Assessment</a:t>
            </a:r>
            <a:r>
              <a:rPr lang="el-GR" sz="2000" dirty="0">
                <a:latin typeface="+mj-lt"/>
              </a:rPr>
              <a:t> for </a:t>
            </a:r>
            <a:r>
              <a:rPr lang="el-GR" sz="2000" dirty="0" err="1">
                <a:latin typeface="+mj-lt"/>
              </a:rPr>
              <a:t>Learning</a:t>
            </a:r>
            <a:r>
              <a:rPr lang="el-GR" sz="2000" dirty="0">
                <a:latin typeface="+mj-lt"/>
              </a:rPr>
              <a:t> και τον ξεκαθάρισε με ορισμούς και αρχές</a:t>
            </a:r>
            <a:r>
              <a:rPr lang="el-GR" sz="2000" dirty="0" smtClean="0">
                <a:latin typeface="+mj-lt"/>
              </a:rPr>
              <a:t>. Ο </a:t>
            </a:r>
            <a:r>
              <a:rPr lang="el-GR" sz="2000" dirty="0">
                <a:latin typeface="+mj-lt"/>
              </a:rPr>
              <a:t>ορισμός του 2009 από την </a:t>
            </a:r>
            <a:r>
              <a:rPr lang="el-GR" sz="2000" dirty="0" err="1" smtClean="0">
                <a:latin typeface="+mj-lt"/>
              </a:rPr>
              <a:t>Klenowski</a:t>
            </a:r>
            <a:r>
              <a:rPr lang="el-GR" sz="2000" dirty="0" smtClean="0">
                <a:latin typeface="+mj-lt"/>
              </a:rPr>
              <a:t> τονίζει </a:t>
            </a:r>
            <a:r>
              <a:rPr lang="el-GR" sz="2000" dirty="0">
                <a:latin typeface="+mj-lt"/>
              </a:rPr>
              <a:t>ότι</a:t>
            </a:r>
            <a:r>
              <a:rPr lang="el-GR" sz="2000" dirty="0" smtClean="0">
                <a:latin typeface="+mj-lt"/>
              </a:rPr>
              <a:t>: Η </a:t>
            </a:r>
            <a:r>
              <a:rPr lang="el-GR" sz="2000" dirty="0" err="1">
                <a:latin typeface="+mj-lt"/>
              </a:rPr>
              <a:t>AfL</a:t>
            </a:r>
            <a:r>
              <a:rPr lang="el-GR" sz="2000" dirty="0">
                <a:latin typeface="+mj-lt"/>
              </a:rPr>
              <a:t> είναι μέρος της καθημερινής πρακτικής των μαθητών, των δασκάλων και των συμμαθητών, που αναζητούν και ανταποκρίνονται σε πληροφορίες για τη μάθηση, μέσω διαλόγου, επίδειξης και παρατήρησης, με τρόπους που ενισχύουν </a:t>
            </a:r>
            <a:r>
              <a:rPr lang="el-GR" sz="2000" dirty="0" smtClean="0">
                <a:latin typeface="+mj-lt"/>
              </a:rPr>
              <a:t>την μάθηση. Έτσι, η </a:t>
            </a:r>
            <a:r>
              <a:rPr lang="el-GR" sz="2000" dirty="0" err="1">
                <a:latin typeface="+mj-lt"/>
              </a:rPr>
              <a:t>AfL</a:t>
            </a:r>
            <a:r>
              <a:rPr lang="el-GR" sz="2000" dirty="0">
                <a:latin typeface="+mj-lt"/>
              </a:rPr>
              <a:t> παύει να είναι «τεχνική αξιολόγησης» και γίνεται παιδαγωγική φιλοσοφία.</a:t>
            </a:r>
          </a:p>
        </p:txBody>
      </p:sp>
    </p:spTree>
    <p:extLst>
      <p:ext uri="{BB962C8B-B14F-4D97-AF65-F5344CB8AC3E}">
        <p14:creationId xmlns:p14="http://schemas.microsoft.com/office/powerpoint/2010/main" val="291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70859" y="837012"/>
            <a:ext cx="8828116" cy="5170646"/>
          </a:xfrm>
          <a:prstGeom prst="rect">
            <a:avLst/>
          </a:prstGeom>
        </p:spPr>
        <p:txBody>
          <a:bodyPr wrap="square">
            <a:spAutoFit/>
          </a:bodyPr>
          <a:lstStyle/>
          <a:p>
            <a:pPr>
              <a:lnSpc>
                <a:spcPct val="150000"/>
              </a:lnSpc>
            </a:pPr>
            <a:r>
              <a:rPr lang="el-GR" sz="2000" b="1" dirty="0">
                <a:solidFill>
                  <a:srgbClr val="0070C0"/>
                </a:solidFill>
                <a:latin typeface="+mj-lt"/>
              </a:rPr>
              <a:t>Ο ρόλος </a:t>
            </a:r>
            <a:r>
              <a:rPr lang="el-GR" sz="2000" b="1" dirty="0" smtClean="0">
                <a:solidFill>
                  <a:srgbClr val="0070C0"/>
                </a:solidFill>
                <a:latin typeface="+mj-lt"/>
              </a:rPr>
              <a:t>μαθητών και μαθητριών στην </a:t>
            </a:r>
            <a:r>
              <a:rPr lang="el-GR" sz="2000" b="1" dirty="0" err="1">
                <a:solidFill>
                  <a:srgbClr val="0070C0"/>
                </a:solidFill>
                <a:latin typeface="+mj-lt"/>
              </a:rPr>
              <a:t>AfL</a:t>
            </a:r>
            <a:r>
              <a:rPr lang="el-GR" sz="2000" dirty="0">
                <a:solidFill>
                  <a:srgbClr val="0070C0"/>
                </a:solidFill>
                <a:latin typeface="+mj-lt"/>
              </a:rPr>
              <a:t/>
            </a:r>
            <a:br>
              <a:rPr lang="el-GR" sz="2000" dirty="0">
                <a:solidFill>
                  <a:srgbClr val="0070C0"/>
                </a:solidFill>
                <a:latin typeface="+mj-lt"/>
              </a:rPr>
            </a:br>
            <a:r>
              <a:rPr lang="el-GR" sz="2000" dirty="0">
                <a:latin typeface="+mj-lt"/>
              </a:rPr>
              <a:t>Σε μια τάξη που λειτουργεί με </a:t>
            </a:r>
            <a:r>
              <a:rPr lang="el-GR" sz="2000" dirty="0" err="1">
                <a:latin typeface="+mj-lt"/>
              </a:rPr>
              <a:t>AfL</a:t>
            </a:r>
            <a:r>
              <a:rPr lang="el-GR" sz="2000" dirty="0">
                <a:latin typeface="+mj-lt"/>
              </a:rPr>
              <a:t>, </a:t>
            </a:r>
            <a:r>
              <a:rPr lang="el-GR" sz="2000" dirty="0" smtClean="0">
                <a:latin typeface="+mj-lt"/>
              </a:rPr>
              <a:t>οι μαθητές και οι μαθήτριες δεν είναι δέκτες «</a:t>
            </a:r>
            <a:r>
              <a:rPr lang="el-GR" sz="2000" dirty="0">
                <a:latin typeface="+mj-lt"/>
              </a:rPr>
              <a:t>σωστών απαντήσεων», αλλά </a:t>
            </a:r>
            <a:r>
              <a:rPr lang="el-GR" sz="2000" dirty="0" smtClean="0">
                <a:latin typeface="+mj-lt"/>
              </a:rPr>
              <a:t>ενεργοί συμμετέχοντες στην </a:t>
            </a:r>
            <a:r>
              <a:rPr lang="el-GR" sz="2000" dirty="0">
                <a:latin typeface="+mj-lt"/>
              </a:rPr>
              <a:t>διαδικασία της μάθησης. Μαθαίνει </a:t>
            </a:r>
            <a:r>
              <a:rPr lang="el-GR" sz="2000" dirty="0" smtClean="0">
                <a:latin typeface="+mj-lt"/>
              </a:rPr>
              <a:t>κάποιος ή κάποια να </a:t>
            </a:r>
            <a:r>
              <a:rPr lang="el-GR" sz="2000" dirty="0">
                <a:latin typeface="+mj-lt"/>
              </a:rPr>
              <a:t>καταλαβαίνει ποιο είναι το μαθησιακό ζητούμενο, να αναγνωρίζει πώς φαίνεται η ποιοτική δουλειά και να κρίνει τόσο τη δική του εργασία όσο και των συμμαθητών του. Μέσα από </a:t>
            </a:r>
            <a:r>
              <a:rPr lang="el-GR" sz="2000" dirty="0" err="1">
                <a:latin typeface="+mj-lt"/>
              </a:rPr>
              <a:t>αυτοαξιολόγηση</a:t>
            </a:r>
            <a:r>
              <a:rPr lang="el-GR" sz="2000" dirty="0">
                <a:latin typeface="+mj-lt"/>
              </a:rPr>
              <a:t>, </a:t>
            </a:r>
            <a:r>
              <a:rPr lang="el-GR" sz="2000" dirty="0" err="1">
                <a:latin typeface="+mj-lt"/>
              </a:rPr>
              <a:t>ετεροαξιολόγηση</a:t>
            </a:r>
            <a:r>
              <a:rPr lang="el-GR" sz="2000" dirty="0">
                <a:latin typeface="+mj-lt"/>
              </a:rPr>
              <a:t> και διάλογο, </a:t>
            </a:r>
            <a:r>
              <a:rPr lang="el-GR" sz="2000" dirty="0" smtClean="0">
                <a:latin typeface="+mj-lt"/>
              </a:rPr>
              <a:t>οι μαθητές και οι μαθήτριες αναπτύσσουν </a:t>
            </a:r>
            <a:r>
              <a:rPr lang="el-GR" sz="2000" dirty="0" err="1">
                <a:latin typeface="+mj-lt"/>
              </a:rPr>
              <a:t>μεταγνωστικές</a:t>
            </a:r>
            <a:r>
              <a:rPr lang="el-GR" sz="2000" dirty="0">
                <a:latin typeface="+mj-lt"/>
              </a:rPr>
              <a:t> δεξιότητες, δηλαδή ικανότητα να σκέφτεται όχι μόνο τι μαθαίνει αλλά και πώς μαθαίνει. Αυτός ο μετασχηματισμός του ρόλου </a:t>
            </a:r>
            <a:r>
              <a:rPr lang="el-GR" sz="2000" dirty="0" smtClean="0">
                <a:latin typeface="+mj-lt"/>
              </a:rPr>
              <a:t>είναι </a:t>
            </a:r>
            <a:r>
              <a:rPr lang="el-GR" sz="2000" dirty="0">
                <a:latin typeface="+mj-lt"/>
              </a:rPr>
              <a:t>κεντρικός στην </a:t>
            </a:r>
            <a:r>
              <a:rPr lang="el-GR" sz="2000" dirty="0" err="1">
                <a:latin typeface="+mj-lt"/>
              </a:rPr>
              <a:t>AfL</a:t>
            </a:r>
            <a:r>
              <a:rPr lang="el-GR" sz="2000" dirty="0">
                <a:latin typeface="+mj-lt"/>
              </a:rPr>
              <a:t> και διαφοροποιεί ριζικά αυτή την προσέγγιση από την παραδοσιακή, </a:t>
            </a:r>
            <a:r>
              <a:rPr lang="el-GR" sz="2000" dirty="0" err="1">
                <a:latin typeface="+mj-lt"/>
              </a:rPr>
              <a:t>εξεταστικοκεντρική</a:t>
            </a:r>
            <a:r>
              <a:rPr lang="el-GR" sz="2000" dirty="0">
                <a:latin typeface="+mj-lt"/>
              </a:rPr>
              <a:t> αξιολόγηση.</a:t>
            </a:r>
          </a:p>
        </p:txBody>
      </p:sp>
    </p:spTree>
    <p:extLst>
      <p:ext uri="{BB962C8B-B14F-4D97-AF65-F5344CB8AC3E}">
        <p14:creationId xmlns:p14="http://schemas.microsoft.com/office/powerpoint/2010/main" val="208303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38596" y="1332959"/>
            <a:ext cx="9518073" cy="4801314"/>
          </a:xfrm>
          <a:prstGeom prst="rect">
            <a:avLst/>
          </a:prstGeom>
        </p:spPr>
        <p:txBody>
          <a:bodyPr wrap="square">
            <a:spAutoFit/>
          </a:bodyPr>
          <a:lstStyle/>
          <a:p>
            <a:pPr>
              <a:lnSpc>
                <a:spcPct val="150000"/>
              </a:lnSpc>
            </a:pPr>
            <a:r>
              <a:rPr lang="el-GR" sz="2000" dirty="0">
                <a:solidFill>
                  <a:srgbClr val="0070C0"/>
                </a:solidFill>
                <a:latin typeface="+mj-lt"/>
              </a:rPr>
              <a:t>Ο </a:t>
            </a:r>
            <a:r>
              <a:rPr lang="el-GR" sz="2400" dirty="0">
                <a:solidFill>
                  <a:srgbClr val="0070C0"/>
                </a:solidFill>
                <a:latin typeface="+mj-lt"/>
              </a:rPr>
              <a:t>ρόλος του εκπαιδευτικού και οι </a:t>
            </a:r>
            <a:r>
              <a:rPr lang="el-GR" sz="2400" dirty="0" err="1">
                <a:solidFill>
                  <a:srgbClr val="0070C0"/>
                </a:solidFill>
                <a:latin typeface="+mj-lt"/>
              </a:rPr>
              <a:t>ανατροφοδοτικοί</a:t>
            </a:r>
            <a:r>
              <a:rPr lang="el-GR" sz="2400" dirty="0">
                <a:solidFill>
                  <a:srgbClr val="0070C0"/>
                </a:solidFill>
                <a:latin typeface="+mj-lt"/>
              </a:rPr>
              <a:t> </a:t>
            </a:r>
            <a:r>
              <a:rPr lang="el-GR" sz="2400" dirty="0" smtClean="0">
                <a:solidFill>
                  <a:srgbClr val="0070C0"/>
                </a:solidFill>
                <a:latin typeface="+mj-lt"/>
              </a:rPr>
              <a:t>«κύκλοι»</a:t>
            </a:r>
          </a:p>
          <a:p>
            <a:pPr>
              <a:lnSpc>
                <a:spcPct val="150000"/>
              </a:lnSpc>
            </a:pPr>
            <a:r>
              <a:rPr lang="el-GR" sz="2000" dirty="0" smtClean="0">
                <a:latin typeface="+mj-lt"/>
              </a:rPr>
              <a:t>Ο </a:t>
            </a:r>
            <a:r>
              <a:rPr lang="el-GR" sz="2000" dirty="0">
                <a:latin typeface="+mj-lt"/>
              </a:rPr>
              <a:t>εκπαιδευτικός στην </a:t>
            </a:r>
            <a:r>
              <a:rPr lang="el-GR" sz="2000" dirty="0" err="1">
                <a:latin typeface="+mj-lt"/>
              </a:rPr>
              <a:t>AfL</a:t>
            </a:r>
            <a:r>
              <a:rPr lang="el-GR" sz="2000" dirty="0">
                <a:latin typeface="+mj-lt"/>
              </a:rPr>
              <a:t> λειτουργεί ως σχεδιαστής μαθησιακών εμπειριών και ως </a:t>
            </a:r>
            <a:r>
              <a:rPr lang="el-GR" sz="2000" dirty="0" err="1">
                <a:latin typeface="+mj-lt"/>
              </a:rPr>
              <a:t>διευκολυντής</a:t>
            </a:r>
            <a:r>
              <a:rPr lang="el-GR" sz="2000" dirty="0">
                <a:latin typeface="+mj-lt"/>
              </a:rPr>
              <a:t> της μάθησης. Συλλέγει συνεχώς πληροφορίες για την κατανόηση των μαθητών από τις απαντήσεις τους, από τις ερωτήσεις που θέτουν και από τα έργα που παράγουν, και προσαρμόζει τη διδασκαλία του ανάλογα. Ενισχύει τον χρόνο αναμονής μετά από ερωτήσεις, ανοίγει τον διάλογο σε περισσότερους μαθητές και σχεδιάζει δραστηριότητες όπου οι ιδέες των μαθητών γίνονται αφετηρία της διδασκαλίας. Η ανατροφοδότηση που δίνει δεν περιορίζεται σε διορθώσεις, αλλά προσκαλεί τους μαθητές να σκεφτούν βαθύτερα, να εξηγήσουν το συλλογισμό τους και να κάνουν το επόμενο βήμα. </a:t>
            </a:r>
          </a:p>
        </p:txBody>
      </p:sp>
    </p:spTree>
    <p:extLst>
      <p:ext uri="{BB962C8B-B14F-4D97-AF65-F5344CB8AC3E}">
        <p14:creationId xmlns:p14="http://schemas.microsoft.com/office/powerpoint/2010/main" val="4758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11928" y="1241519"/>
            <a:ext cx="7730836" cy="4708981"/>
          </a:xfrm>
          <a:prstGeom prst="rect">
            <a:avLst/>
          </a:prstGeom>
        </p:spPr>
        <p:txBody>
          <a:bodyPr wrap="square">
            <a:spAutoFit/>
          </a:bodyPr>
          <a:lstStyle/>
          <a:p>
            <a:pPr algn="just">
              <a:lnSpc>
                <a:spcPct val="150000"/>
              </a:lnSpc>
            </a:pPr>
            <a:r>
              <a:rPr lang="el-GR" sz="2000" dirty="0" smtClean="0">
                <a:latin typeface="+mj-lt"/>
              </a:rPr>
              <a:t>Η </a:t>
            </a:r>
            <a:r>
              <a:rPr lang="el-GR" sz="2000" dirty="0" err="1" smtClean="0">
                <a:latin typeface="+mj-lt"/>
              </a:rPr>
              <a:t>AfL</a:t>
            </a:r>
            <a:r>
              <a:rPr lang="el-GR" sz="2000" dirty="0" smtClean="0">
                <a:latin typeface="+mj-lt"/>
              </a:rPr>
              <a:t> βασίζεται στην θεωρία </a:t>
            </a:r>
            <a:r>
              <a:rPr lang="el-GR" sz="2000" dirty="0">
                <a:latin typeface="+mj-lt"/>
              </a:rPr>
              <a:t>της διαμορφωτικής αξιολόγησης, αλλά παίρνει σύγχρονη μορφή με τη δουλειά των </a:t>
            </a:r>
            <a:r>
              <a:rPr lang="el-GR" sz="2000" dirty="0" err="1">
                <a:latin typeface="+mj-lt"/>
              </a:rPr>
              <a:t>Black</a:t>
            </a:r>
            <a:r>
              <a:rPr lang="el-GR" sz="2000" dirty="0">
                <a:latin typeface="+mj-lt"/>
              </a:rPr>
              <a:t> και </a:t>
            </a:r>
            <a:r>
              <a:rPr lang="el-GR" sz="2000" dirty="0" err="1">
                <a:latin typeface="+mj-lt"/>
              </a:rPr>
              <a:t>Wiliam</a:t>
            </a:r>
            <a:r>
              <a:rPr lang="el-GR" sz="2000" dirty="0">
                <a:latin typeface="+mj-lt"/>
              </a:rPr>
              <a:t> τη δεκαετία του 1990. Η ανασκόπηση τους έδειξε ότι η ποιοτική ανατροφοδότηση και η ενεργή συμμετοχή των μαθητών έχουν μεγάλη επίδραση στα μαθησιακά αποτελέσματα. Το </a:t>
            </a:r>
            <a:r>
              <a:rPr lang="el-GR" sz="2000" i="1" dirty="0" err="1">
                <a:latin typeface="+mj-lt"/>
              </a:rPr>
              <a:t>Assessment</a:t>
            </a:r>
            <a:r>
              <a:rPr lang="el-GR" sz="2000" i="1" dirty="0">
                <a:latin typeface="+mj-lt"/>
              </a:rPr>
              <a:t> </a:t>
            </a:r>
            <a:r>
              <a:rPr lang="el-GR" sz="2000" i="1" dirty="0" err="1">
                <a:latin typeface="+mj-lt"/>
              </a:rPr>
              <a:t>Reform</a:t>
            </a:r>
            <a:r>
              <a:rPr lang="el-GR" sz="2000" i="1" dirty="0">
                <a:latin typeface="+mj-lt"/>
              </a:rPr>
              <a:t> </a:t>
            </a:r>
            <a:r>
              <a:rPr lang="el-GR" sz="2000" i="1" dirty="0" err="1">
                <a:latin typeface="+mj-lt"/>
              </a:rPr>
              <a:t>Group</a:t>
            </a:r>
            <a:r>
              <a:rPr lang="el-GR" sz="2000" i="1" dirty="0">
                <a:latin typeface="+mj-lt"/>
              </a:rPr>
              <a:t> </a:t>
            </a:r>
            <a:r>
              <a:rPr lang="el-GR" sz="2000" dirty="0">
                <a:latin typeface="+mj-lt"/>
              </a:rPr>
              <a:t>αξιοποίησε αυτά τα ευρήματα και διατύπωσε τον όρο </a:t>
            </a:r>
            <a:r>
              <a:rPr lang="el-GR" sz="2000" i="1" dirty="0" err="1">
                <a:latin typeface="+mj-lt"/>
              </a:rPr>
              <a:t>Assessment</a:t>
            </a:r>
            <a:r>
              <a:rPr lang="el-GR" sz="2000" i="1" dirty="0">
                <a:latin typeface="+mj-lt"/>
              </a:rPr>
              <a:t> for </a:t>
            </a:r>
            <a:r>
              <a:rPr lang="el-GR" sz="2000" i="1" dirty="0" err="1">
                <a:latin typeface="+mj-lt"/>
              </a:rPr>
              <a:t>Learning</a:t>
            </a:r>
            <a:r>
              <a:rPr lang="el-GR" sz="2000" dirty="0">
                <a:latin typeface="+mj-lt"/>
              </a:rPr>
              <a:t>, δίνοντας σαφείς αρχές και ορισμούς. Από τα τέλη της δεκαετίας του 1990 και μετά, η </a:t>
            </a:r>
            <a:r>
              <a:rPr lang="el-GR" sz="2000" dirty="0" err="1">
                <a:latin typeface="+mj-lt"/>
              </a:rPr>
              <a:t>AfL</a:t>
            </a:r>
            <a:r>
              <a:rPr lang="el-GR" sz="2000" dirty="0">
                <a:latin typeface="+mj-lt"/>
              </a:rPr>
              <a:t> ενσωματώθηκε σε εθνικές πολιτικές και αναλυτικά προγράμματα σε πολλές χώρες, καθιερώνοντας την αξιολόγηση για τη μάθηση ως κεντρική παιδαγωγική πρακτική.</a:t>
            </a:r>
          </a:p>
        </p:txBody>
      </p:sp>
    </p:spTree>
    <p:extLst>
      <p:ext uri="{BB962C8B-B14F-4D97-AF65-F5344CB8AC3E}">
        <p14:creationId xmlns:p14="http://schemas.microsoft.com/office/powerpoint/2010/main" val="4191319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36618" y="776006"/>
            <a:ext cx="7589520" cy="5215274"/>
          </a:xfrm>
          <a:prstGeom prst="rect">
            <a:avLst/>
          </a:prstGeom>
        </p:spPr>
        <p:txBody>
          <a:bodyPr wrap="square">
            <a:spAutoFit/>
          </a:bodyPr>
          <a:lstStyle/>
          <a:p>
            <a:pPr algn="just">
              <a:lnSpc>
                <a:spcPct val="150000"/>
              </a:lnSpc>
            </a:pPr>
            <a:r>
              <a:rPr lang="el-GR" sz="2400" dirty="0">
                <a:solidFill>
                  <a:srgbClr val="0070C0"/>
                </a:solidFill>
                <a:latin typeface="+mj-lt"/>
              </a:rPr>
              <a:t>Γιατί η </a:t>
            </a:r>
            <a:r>
              <a:rPr lang="el-GR" sz="2400" dirty="0" err="1">
                <a:solidFill>
                  <a:srgbClr val="0070C0"/>
                </a:solidFill>
                <a:latin typeface="+mj-lt"/>
              </a:rPr>
              <a:t>AfL</a:t>
            </a:r>
            <a:r>
              <a:rPr lang="el-GR" sz="2400" dirty="0">
                <a:solidFill>
                  <a:srgbClr val="0070C0"/>
                </a:solidFill>
                <a:latin typeface="+mj-lt"/>
              </a:rPr>
              <a:t> θεωρείται σήμερα κυρίαρχη προσέγγιση</a:t>
            </a:r>
            <a:r>
              <a:rPr lang="el-GR" sz="2400" dirty="0" smtClean="0">
                <a:solidFill>
                  <a:srgbClr val="0070C0"/>
                </a:solidFill>
                <a:latin typeface="+mj-lt"/>
              </a:rPr>
              <a:t>;</a:t>
            </a:r>
          </a:p>
          <a:p>
            <a:pPr algn="just">
              <a:lnSpc>
                <a:spcPct val="150000"/>
              </a:lnSpc>
            </a:pPr>
            <a:r>
              <a:rPr lang="el-GR" sz="2000" dirty="0" smtClean="0">
                <a:latin typeface="+mj-lt"/>
              </a:rPr>
              <a:t>Η </a:t>
            </a:r>
            <a:r>
              <a:rPr lang="el-GR" sz="2000" dirty="0" err="1">
                <a:latin typeface="+mj-lt"/>
              </a:rPr>
              <a:t>AfL</a:t>
            </a:r>
            <a:r>
              <a:rPr lang="el-GR" sz="2000" dirty="0">
                <a:latin typeface="+mj-lt"/>
              </a:rPr>
              <a:t> κυριάρχησε επειδή συνδυάζει ισχυρή ερευνητική τεκμηρίωση με μια παιδαγωγική λογική που τοποθετεί τη μάθηση στο κέντρο. Οι έρευνες δείχνουν ότι βελτιώνει την επίδοση, ενισχύει τη </a:t>
            </a:r>
            <a:r>
              <a:rPr lang="el-GR" sz="2000" dirty="0" err="1">
                <a:latin typeface="+mj-lt"/>
              </a:rPr>
              <a:t>μεταγνώση</a:t>
            </a:r>
            <a:r>
              <a:rPr lang="el-GR" sz="2000" dirty="0">
                <a:latin typeface="+mj-lt"/>
              </a:rPr>
              <a:t> και βοηθά ιδιαίτερα τους πιο αδύναμους μαθητές. Ταυτόχρονα, συνδέεται με σύγχρονες θεωρίες μάθησης, όπως ο </a:t>
            </a:r>
            <a:r>
              <a:rPr lang="el-GR" sz="2000" dirty="0" err="1">
                <a:latin typeface="+mj-lt"/>
              </a:rPr>
              <a:t>κοινωνικο</a:t>
            </a:r>
            <a:r>
              <a:rPr lang="el-GR" sz="2000" dirty="0">
                <a:latin typeface="+mj-lt"/>
              </a:rPr>
              <a:t>-κονστρουκτιβισμός και η αυτορρυθμιζόμενη μάθηση, και προσφέρει ένα συνεκτικό πλαίσιο μέσα στο οποίο μπορούν να οργανωθούν οι πρακτικές ανατροφοδότησης, η συζήτηση στην τάξη και η ενεργός συμμετοχή των μαθητών. Για αυτό και έχει γίνει σημείο αναφοράς σε αναλυτικά προγράμματα, επιμορφώσεις και ερευνητικές μελέτες διεθνώς.</a:t>
            </a:r>
          </a:p>
        </p:txBody>
      </p:sp>
    </p:spTree>
    <p:extLst>
      <p:ext uri="{BB962C8B-B14F-4D97-AF65-F5344CB8AC3E}">
        <p14:creationId xmlns:p14="http://schemas.microsoft.com/office/powerpoint/2010/main" val="1819607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03366" y="1812004"/>
            <a:ext cx="7664335" cy="2862322"/>
          </a:xfrm>
          <a:prstGeom prst="rect">
            <a:avLst/>
          </a:prstGeom>
        </p:spPr>
        <p:txBody>
          <a:bodyPr wrap="square">
            <a:spAutoFit/>
          </a:bodyPr>
          <a:lstStyle/>
          <a:p>
            <a:pPr algn="just">
              <a:lnSpc>
                <a:spcPct val="150000"/>
              </a:lnSpc>
            </a:pPr>
            <a:r>
              <a:rPr lang="el-GR" sz="2400" dirty="0">
                <a:solidFill>
                  <a:schemeClr val="tx1">
                    <a:lumMod val="85000"/>
                  </a:schemeClr>
                </a:solidFill>
                <a:latin typeface="+mj-lt"/>
              </a:rPr>
              <a:t>Μ</a:t>
            </a:r>
            <a:r>
              <a:rPr lang="el-GR" sz="2400" dirty="0" smtClean="0">
                <a:solidFill>
                  <a:schemeClr val="tx1">
                    <a:lumMod val="85000"/>
                  </a:schemeClr>
                </a:solidFill>
                <a:latin typeface="+mj-lt"/>
              </a:rPr>
              <a:t>εγάλα </a:t>
            </a:r>
            <a:r>
              <a:rPr lang="el-GR" sz="2400" dirty="0">
                <a:solidFill>
                  <a:schemeClr val="tx1">
                    <a:lumMod val="85000"/>
                  </a:schemeClr>
                </a:solidFill>
                <a:latin typeface="+mj-lt"/>
              </a:rPr>
              <a:t>εκπαιδευτικά προγράμματα (2000–2020</a:t>
            </a:r>
            <a:r>
              <a:rPr lang="el-GR" sz="2400" dirty="0" smtClean="0">
                <a:solidFill>
                  <a:schemeClr val="tx1">
                    <a:lumMod val="85000"/>
                  </a:schemeClr>
                </a:solidFill>
                <a:latin typeface="+mj-lt"/>
              </a:rPr>
              <a:t>) σε χώρες όπως Ηνωμένο </a:t>
            </a:r>
            <a:r>
              <a:rPr lang="el-GR" sz="2400" dirty="0">
                <a:solidFill>
                  <a:schemeClr val="tx1">
                    <a:lumMod val="85000"/>
                  </a:schemeClr>
                </a:solidFill>
                <a:latin typeface="+mj-lt"/>
              </a:rPr>
              <a:t>Βασίλειο</a:t>
            </a:r>
            <a:r>
              <a:rPr lang="el-GR" sz="2400" dirty="0" smtClean="0">
                <a:solidFill>
                  <a:schemeClr val="tx1">
                    <a:lumMod val="85000"/>
                  </a:schemeClr>
                </a:solidFill>
                <a:latin typeface="+mj-lt"/>
              </a:rPr>
              <a:t>, Σκωτία, Νέα </a:t>
            </a:r>
            <a:r>
              <a:rPr lang="el-GR" sz="2400" dirty="0">
                <a:solidFill>
                  <a:schemeClr val="tx1">
                    <a:lumMod val="85000"/>
                  </a:schemeClr>
                </a:solidFill>
                <a:latin typeface="+mj-lt"/>
              </a:rPr>
              <a:t>Ζηλανδία</a:t>
            </a:r>
            <a:r>
              <a:rPr lang="el-GR" sz="2400" dirty="0" smtClean="0">
                <a:solidFill>
                  <a:schemeClr val="tx1">
                    <a:lumMod val="85000"/>
                  </a:schemeClr>
                </a:solidFill>
                <a:latin typeface="+mj-lt"/>
              </a:rPr>
              <a:t>, Αυστραλία, Καναδάς, επένδυσαν πολύ </a:t>
            </a:r>
            <a:r>
              <a:rPr lang="el-GR" sz="2400" dirty="0">
                <a:solidFill>
                  <a:schemeClr val="tx1">
                    <a:lumMod val="85000"/>
                  </a:schemeClr>
                </a:solidFill>
                <a:latin typeface="+mj-lt"/>
              </a:rPr>
              <a:t>σε επιμόρφωση και υλικό για την </a:t>
            </a:r>
            <a:r>
              <a:rPr lang="el-GR" sz="2400" dirty="0" err="1">
                <a:solidFill>
                  <a:schemeClr val="tx1">
                    <a:lumMod val="85000"/>
                  </a:schemeClr>
                </a:solidFill>
                <a:latin typeface="+mj-lt"/>
              </a:rPr>
              <a:t>AfL</a:t>
            </a:r>
            <a:r>
              <a:rPr lang="el-GR" sz="2400" dirty="0" smtClean="0">
                <a:solidFill>
                  <a:schemeClr val="tx1">
                    <a:lumMod val="85000"/>
                  </a:schemeClr>
                </a:solidFill>
                <a:latin typeface="+mj-lt"/>
              </a:rPr>
              <a:t>. Αν </a:t>
            </a:r>
            <a:r>
              <a:rPr lang="el-GR" sz="2400" dirty="0">
                <a:solidFill>
                  <a:schemeClr val="tx1">
                    <a:lumMod val="85000"/>
                  </a:schemeClr>
                </a:solidFill>
                <a:latin typeface="+mj-lt"/>
              </a:rPr>
              <a:t>και η εφαρμογή είχε </a:t>
            </a:r>
            <a:r>
              <a:rPr lang="el-GR" sz="2400" dirty="0" smtClean="0">
                <a:solidFill>
                  <a:schemeClr val="tx1">
                    <a:lumMod val="85000"/>
                  </a:schemeClr>
                </a:solidFill>
                <a:latin typeface="+mj-lt"/>
              </a:rPr>
              <a:t>δυσκολίες, </a:t>
            </a:r>
            <a:r>
              <a:rPr lang="el-GR" sz="2400" dirty="0">
                <a:solidFill>
                  <a:schemeClr val="tx1">
                    <a:lumMod val="85000"/>
                  </a:schemeClr>
                </a:solidFill>
                <a:latin typeface="+mj-lt"/>
              </a:rPr>
              <a:t>η </a:t>
            </a:r>
            <a:r>
              <a:rPr lang="el-GR" sz="2400" dirty="0" err="1">
                <a:solidFill>
                  <a:schemeClr val="tx1">
                    <a:lumMod val="85000"/>
                  </a:schemeClr>
                </a:solidFill>
                <a:latin typeface="+mj-lt"/>
              </a:rPr>
              <a:t>AfL</a:t>
            </a:r>
            <a:r>
              <a:rPr lang="el-GR" sz="2400" dirty="0">
                <a:solidFill>
                  <a:schemeClr val="tx1">
                    <a:lumMod val="85000"/>
                  </a:schemeClr>
                </a:solidFill>
                <a:latin typeface="+mj-lt"/>
              </a:rPr>
              <a:t> έγινε ο διεθνής κανόνας για την </a:t>
            </a:r>
            <a:r>
              <a:rPr lang="el-GR" sz="2400" dirty="0" smtClean="0">
                <a:solidFill>
                  <a:schemeClr val="tx1">
                    <a:lumMod val="85000"/>
                  </a:schemeClr>
                </a:solidFill>
                <a:latin typeface="+mj-lt"/>
              </a:rPr>
              <a:t>καλή αξιολόγηση</a:t>
            </a:r>
            <a:endParaRPr lang="el-GR" sz="2400" dirty="0">
              <a:solidFill>
                <a:schemeClr val="tx1">
                  <a:lumMod val="85000"/>
                </a:schemeClr>
              </a:solidFill>
              <a:latin typeface="+mj-lt"/>
            </a:endParaRPr>
          </a:p>
        </p:txBody>
      </p:sp>
    </p:spTree>
    <p:extLst>
      <p:ext uri="{BB962C8B-B14F-4D97-AF65-F5344CB8AC3E}">
        <p14:creationId xmlns:p14="http://schemas.microsoft.com/office/powerpoint/2010/main" val="1653384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683721" y="1353761"/>
            <a:ext cx="9658833" cy="4099388"/>
          </a:xfrm>
          <a:prstGeom prst="rect">
            <a:avLst/>
          </a:prstGeom>
        </p:spPr>
      </p:pic>
    </p:spTree>
    <p:extLst>
      <p:ext uri="{BB962C8B-B14F-4D97-AF65-F5344CB8AC3E}">
        <p14:creationId xmlns:p14="http://schemas.microsoft.com/office/powerpoint/2010/main" val="2328564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8827329"/>
              </p:ext>
            </p:extLst>
          </p:nvPr>
        </p:nvGraphicFramePr>
        <p:xfrm>
          <a:off x="1263533" y="774592"/>
          <a:ext cx="9626140" cy="5146920"/>
        </p:xfrm>
        <a:graphic>
          <a:graphicData uri="http://schemas.openxmlformats.org/drawingml/2006/table">
            <a:tbl>
              <a:tblPr/>
              <a:tblGrid>
                <a:gridCol w="2014554">
                  <a:extLst>
                    <a:ext uri="{9D8B030D-6E8A-4147-A177-3AD203B41FA5}">
                      <a16:colId xmlns:a16="http://schemas.microsoft.com/office/drawing/2014/main" val="2866448282"/>
                    </a:ext>
                  </a:extLst>
                </a:gridCol>
                <a:gridCol w="7611586">
                  <a:extLst>
                    <a:ext uri="{9D8B030D-6E8A-4147-A177-3AD203B41FA5}">
                      <a16:colId xmlns:a16="http://schemas.microsoft.com/office/drawing/2014/main" val="1945912413"/>
                    </a:ext>
                  </a:extLst>
                </a:gridCol>
              </a:tblGrid>
              <a:tr h="214881">
                <a:tc>
                  <a:txBody>
                    <a:bodyPr/>
                    <a:lstStyle/>
                    <a:p>
                      <a:r>
                        <a:rPr lang="el-GR" sz="1800" dirty="0">
                          <a:solidFill>
                            <a:srgbClr val="00B0F0"/>
                          </a:solidFill>
                          <a:latin typeface="+mj-lt"/>
                        </a:rPr>
                        <a:t>Περίοδος / Έτος</a:t>
                      </a:r>
                    </a:p>
                  </a:txBody>
                  <a:tcPr marL="53720" marR="53720" marT="26860" marB="26860" anchor="ctr">
                    <a:lnL>
                      <a:noFill/>
                    </a:lnL>
                    <a:lnR>
                      <a:noFill/>
                    </a:lnR>
                    <a:lnT>
                      <a:noFill/>
                    </a:lnT>
                    <a:lnB>
                      <a:noFill/>
                    </a:lnB>
                  </a:tcPr>
                </a:tc>
                <a:tc>
                  <a:txBody>
                    <a:bodyPr/>
                    <a:lstStyle/>
                    <a:p>
                      <a:r>
                        <a:rPr lang="el-GR" sz="1800" dirty="0">
                          <a:solidFill>
                            <a:srgbClr val="00B0F0"/>
                          </a:solidFill>
                          <a:latin typeface="+mj-lt"/>
                        </a:rPr>
                        <a:t>Κομβικό σημείο για την </a:t>
                      </a:r>
                      <a:r>
                        <a:rPr lang="el-GR" sz="1800" dirty="0" err="1">
                          <a:solidFill>
                            <a:srgbClr val="00B0F0"/>
                          </a:solidFill>
                          <a:latin typeface="+mj-lt"/>
                        </a:rPr>
                        <a:t>AfL</a:t>
                      </a:r>
                      <a:endParaRPr lang="el-GR" sz="1800" dirty="0">
                        <a:solidFill>
                          <a:srgbClr val="00B0F0"/>
                        </a:solidFill>
                        <a:latin typeface="+mj-lt"/>
                      </a:endParaRPr>
                    </a:p>
                  </a:txBody>
                  <a:tcPr marL="53720" marR="53720" marT="26860" marB="26860" anchor="ctr">
                    <a:lnL>
                      <a:noFill/>
                    </a:lnL>
                    <a:lnR>
                      <a:noFill/>
                    </a:lnR>
                    <a:lnT>
                      <a:noFill/>
                    </a:lnT>
                    <a:lnB>
                      <a:noFill/>
                    </a:lnB>
                  </a:tcPr>
                </a:tc>
                <a:extLst>
                  <a:ext uri="{0D108BD9-81ED-4DB2-BD59-A6C34878D82A}">
                    <a16:rowId xmlns:a16="http://schemas.microsoft.com/office/drawing/2014/main" val="9335488"/>
                  </a:ext>
                </a:extLst>
              </a:tr>
              <a:tr h="537202">
                <a:tc>
                  <a:txBody>
                    <a:bodyPr/>
                    <a:lstStyle/>
                    <a:p>
                      <a:r>
                        <a:rPr lang="el-GR" sz="1800" dirty="0">
                          <a:solidFill>
                            <a:schemeClr val="tx1">
                              <a:lumMod val="85000"/>
                            </a:schemeClr>
                          </a:solidFill>
                          <a:latin typeface="+mj-lt"/>
                        </a:rPr>
                        <a:t>1960–1980</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Διατυπώνονται οι έννοιες «διαμορφωτική» και «τελική» αξιολόγηση (</a:t>
                      </a:r>
                      <a:r>
                        <a:rPr lang="el-GR" sz="1800" dirty="0" err="1">
                          <a:solidFill>
                            <a:schemeClr val="tx1">
                              <a:lumMod val="85000"/>
                            </a:schemeClr>
                          </a:solidFill>
                          <a:latin typeface="+mj-lt"/>
                        </a:rPr>
                        <a:t>Scriven</a:t>
                      </a:r>
                      <a:r>
                        <a:rPr lang="el-GR" sz="1800" dirty="0">
                          <a:solidFill>
                            <a:schemeClr val="tx1">
                              <a:lumMod val="85000"/>
                            </a:schemeClr>
                          </a:solidFill>
                          <a:latin typeface="+mj-lt"/>
                        </a:rPr>
                        <a:t>, </a:t>
                      </a:r>
                      <a:r>
                        <a:rPr lang="el-GR" sz="1800" dirty="0" err="1">
                          <a:solidFill>
                            <a:schemeClr val="tx1">
                              <a:lumMod val="85000"/>
                            </a:schemeClr>
                          </a:solidFill>
                          <a:latin typeface="+mj-lt"/>
                        </a:rPr>
                        <a:t>Bloom</a:t>
                      </a:r>
                      <a:r>
                        <a:rPr lang="el-GR" sz="1800" dirty="0">
                          <a:solidFill>
                            <a:schemeClr val="tx1">
                              <a:lumMod val="85000"/>
                            </a:schemeClr>
                          </a:solidFill>
                          <a:latin typeface="+mj-lt"/>
                        </a:rPr>
                        <a:t> κ.ά.). (</a:t>
                      </a:r>
                      <a:r>
                        <a:rPr lang="el-GR" sz="1800" dirty="0" err="1">
                          <a:solidFill>
                            <a:schemeClr val="tx1">
                              <a:lumMod val="85000"/>
                            </a:schemeClr>
                          </a:solidFill>
                          <a:latin typeface="+mj-lt"/>
                          <a:hlinkClick r:id="rId2" tooltip="Formative assessment"/>
                        </a:rPr>
                        <a:t>Βικιπαίδεια</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1952629408"/>
                  </a:ext>
                </a:extLst>
              </a:tr>
              <a:tr h="537202">
                <a:tc>
                  <a:txBody>
                    <a:bodyPr/>
                    <a:lstStyle/>
                    <a:p>
                      <a:r>
                        <a:rPr lang="el-GR" sz="1800" dirty="0">
                          <a:solidFill>
                            <a:schemeClr val="tx1">
                              <a:lumMod val="85000"/>
                            </a:schemeClr>
                          </a:solidFill>
                          <a:latin typeface="+mj-lt"/>
                        </a:rPr>
                        <a:t>Τέλη 1980</a:t>
                      </a:r>
                      <a:r>
                        <a:rPr lang="en-US" sz="1800" dirty="0">
                          <a:solidFill>
                            <a:schemeClr val="tx1">
                              <a:lumMod val="85000"/>
                            </a:schemeClr>
                          </a:solidFill>
                          <a:latin typeface="+mj-lt"/>
                        </a:rPr>
                        <a:t>s</a:t>
                      </a:r>
                    </a:p>
                  </a:txBody>
                  <a:tcPr marL="53720" marR="53720" marT="26860" marB="26860" anchor="ctr">
                    <a:lnL>
                      <a:noFill/>
                    </a:lnL>
                    <a:lnR>
                      <a:noFill/>
                    </a:lnR>
                    <a:lnT>
                      <a:noFill/>
                    </a:lnT>
                    <a:lnB>
                      <a:noFill/>
                    </a:lnB>
                  </a:tcPr>
                </a:tc>
                <a:tc>
                  <a:txBody>
                    <a:bodyPr/>
                    <a:lstStyle/>
                    <a:p>
                      <a:r>
                        <a:rPr lang="el-GR" sz="1800">
                          <a:solidFill>
                            <a:schemeClr val="tx1">
                              <a:lumMod val="85000"/>
                            </a:schemeClr>
                          </a:solidFill>
                          <a:latin typeface="+mj-lt"/>
                        </a:rPr>
                        <a:t>Δημιουργία του </a:t>
                      </a:r>
                      <a:r>
                        <a:rPr lang="en-US" sz="1800">
                          <a:solidFill>
                            <a:schemeClr val="tx1">
                              <a:lumMod val="85000"/>
                            </a:schemeClr>
                          </a:solidFill>
                          <a:latin typeface="+mj-lt"/>
                        </a:rPr>
                        <a:t>Policy Task Group on Assessment (</a:t>
                      </a:r>
                      <a:r>
                        <a:rPr lang="el-GR" sz="1800">
                          <a:solidFill>
                            <a:schemeClr val="tx1">
                              <a:lumMod val="85000"/>
                            </a:schemeClr>
                          </a:solidFill>
                          <a:latin typeface="+mj-lt"/>
                        </a:rPr>
                        <a:t>πρόδρομος του </a:t>
                      </a:r>
                      <a:r>
                        <a:rPr lang="en-US" sz="1800">
                          <a:solidFill>
                            <a:schemeClr val="tx1">
                              <a:lumMod val="85000"/>
                            </a:schemeClr>
                          </a:solidFill>
                          <a:latin typeface="+mj-lt"/>
                        </a:rPr>
                        <a:t>ARG) </a:t>
                      </a:r>
                      <a:r>
                        <a:rPr lang="el-GR" sz="1800">
                          <a:solidFill>
                            <a:schemeClr val="tx1">
                              <a:lumMod val="85000"/>
                            </a:schemeClr>
                          </a:solidFill>
                          <a:latin typeface="+mj-lt"/>
                        </a:rPr>
                        <a:t>στο πλαίσιο της </a:t>
                      </a:r>
                      <a:r>
                        <a:rPr lang="en-US" sz="1800">
                          <a:solidFill>
                            <a:schemeClr val="tx1">
                              <a:lumMod val="85000"/>
                            </a:schemeClr>
                          </a:solidFill>
                          <a:latin typeface="+mj-lt"/>
                        </a:rPr>
                        <a:t>BERA </a:t>
                      </a:r>
                      <a:r>
                        <a:rPr lang="el-GR" sz="1800">
                          <a:solidFill>
                            <a:schemeClr val="tx1">
                              <a:lumMod val="85000"/>
                            </a:schemeClr>
                          </a:solidFill>
                          <a:latin typeface="+mj-lt"/>
                        </a:rPr>
                        <a:t>στο Ηνωμένο Βασίλειο. (</a:t>
                      </a:r>
                      <a:r>
                        <a:rPr lang="en-US" sz="1800">
                          <a:solidFill>
                            <a:schemeClr val="tx1">
                              <a:lumMod val="85000"/>
                            </a:schemeClr>
                          </a:solidFill>
                          <a:latin typeface="+mj-lt"/>
                          <a:hlinkClick r:id="rId3" tooltip="The Assessment Reform Group"/>
                        </a:rPr>
                        <a:t>Nuffield Foundation</a:t>
                      </a:r>
                      <a:r>
                        <a:rPr lang="en-US" sz="180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3591060024"/>
                  </a:ext>
                </a:extLst>
              </a:tr>
              <a:tr h="537202">
                <a:tc>
                  <a:txBody>
                    <a:bodyPr/>
                    <a:lstStyle/>
                    <a:p>
                      <a:r>
                        <a:rPr lang="el-GR" sz="1800" dirty="0">
                          <a:solidFill>
                            <a:schemeClr val="tx1">
                              <a:lumMod val="85000"/>
                            </a:schemeClr>
                          </a:solidFill>
                          <a:latin typeface="+mj-lt"/>
                        </a:rPr>
                        <a:t>1989–1996</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Διαμορφώνεται το </a:t>
                      </a:r>
                      <a:r>
                        <a:rPr lang="el-GR" sz="1800" dirty="0" err="1">
                          <a:solidFill>
                            <a:schemeClr val="tx1">
                              <a:lumMod val="85000"/>
                            </a:schemeClr>
                          </a:solidFill>
                          <a:latin typeface="+mj-lt"/>
                        </a:rPr>
                        <a:t>Assessment</a:t>
                      </a:r>
                      <a:r>
                        <a:rPr lang="el-GR" sz="1800" dirty="0">
                          <a:solidFill>
                            <a:schemeClr val="tx1">
                              <a:lumMod val="85000"/>
                            </a:schemeClr>
                          </a:solidFill>
                          <a:latin typeface="+mj-lt"/>
                        </a:rPr>
                        <a:t> </a:t>
                      </a:r>
                      <a:r>
                        <a:rPr lang="el-GR" sz="1800" dirty="0" err="1">
                          <a:solidFill>
                            <a:schemeClr val="tx1">
                              <a:lumMod val="85000"/>
                            </a:schemeClr>
                          </a:solidFill>
                          <a:latin typeface="+mj-lt"/>
                        </a:rPr>
                        <a:t>Reform</a:t>
                      </a:r>
                      <a:r>
                        <a:rPr lang="el-GR" sz="1800" dirty="0">
                          <a:solidFill>
                            <a:schemeClr val="tx1">
                              <a:lumMod val="85000"/>
                            </a:schemeClr>
                          </a:solidFill>
                          <a:latin typeface="+mj-lt"/>
                        </a:rPr>
                        <a:t> </a:t>
                      </a:r>
                      <a:r>
                        <a:rPr lang="el-GR" sz="1800" dirty="0" err="1">
                          <a:solidFill>
                            <a:schemeClr val="tx1">
                              <a:lumMod val="85000"/>
                            </a:schemeClr>
                          </a:solidFill>
                          <a:latin typeface="+mj-lt"/>
                        </a:rPr>
                        <a:t>Group</a:t>
                      </a:r>
                      <a:r>
                        <a:rPr lang="el-GR" sz="1800" dirty="0">
                          <a:solidFill>
                            <a:schemeClr val="tx1">
                              <a:lumMod val="85000"/>
                            </a:schemeClr>
                          </a:solidFill>
                          <a:latin typeface="+mj-lt"/>
                        </a:rPr>
                        <a:t>, ομάδα ερευνητών που επηρεάζει πολιτικές αξιολόγησης. (</a:t>
                      </a:r>
                      <a:r>
                        <a:rPr lang="el-GR" sz="1800" dirty="0" err="1">
                          <a:solidFill>
                            <a:schemeClr val="tx1">
                              <a:lumMod val="85000"/>
                            </a:schemeClr>
                          </a:solidFill>
                          <a:latin typeface="+mj-lt"/>
                          <a:hlinkClick r:id="rId3" tooltip="The Assessment Reform Group"/>
                        </a:rPr>
                        <a:t>Nuffield</a:t>
                      </a:r>
                      <a:r>
                        <a:rPr lang="el-GR" sz="1800" dirty="0">
                          <a:solidFill>
                            <a:schemeClr val="tx1">
                              <a:lumMod val="85000"/>
                            </a:schemeClr>
                          </a:solidFill>
                          <a:latin typeface="+mj-lt"/>
                          <a:hlinkClick r:id="rId3" tooltip="The Assessment Reform Group"/>
                        </a:rPr>
                        <a:t> </a:t>
                      </a:r>
                      <a:r>
                        <a:rPr lang="el-GR" sz="1800" dirty="0" err="1">
                          <a:solidFill>
                            <a:schemeClr val="tx1">
                              <a:lumMod val="85000"/>
                            </a:schemeClr>
                          </a:solidFill>
                          <a:latin typeface="+mj-lt"/>
                          <a:hlinkClick r:id="rId3" tooltip="The Assessment Reform Group"/>
                        </a:rPr>
                        <a:t>Foundation</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1044119688"/>
                  </a:ext>
                </a:extLst>
              </a:tr>
              <a:tr h="537202">
                <a:tc>
                  <a:txBody>
                    <a:bodyPr/>
                    <a:lstStyle/>
                    <a:p>
                      <a:r>
                        <a:rPr lang="el-GR" sz="1800">
                          <a:solidFill>
                            <a:schemeClr val="tx1">
                              <a:lumMod val="85000"/>
                            </a:schemeClr>
                          </a:solidFill>
                          <a:latin typeface="+mj-lt"/>
                        </a:rPr>
                        <a:t>1998</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Δημοσίευση των </a:t>
                      </a:r>
                      <a:r>
                        <a:rPr lang="en-US" sz="1800" dirty="0">
                          <a:solidFill>
                            <a:schemeClr val="tx1">
                              <a:lumMod val="85000"/>
                            </a:schemeClr>
                          </a:solidFill>
                          <a:latin typeface="+mj-lt"/>
                        </a:rPr>
                        <a:t>Black &amp; </a:t>
                      </a:r>
                      <a:r>
                        <a:rPr lang="en-US" sz="1800" dirty="0" err="1">
                          <a:solidFill>
                            <a:schemeClr val="tx1">
                              <a:lumMod val="85000"/>
                            </a:schemeClr>
                          </a:solidFill>
                          <a:latin typeface="+mj-lt"/>
                        </a:rPr>
                        <a:t>Wiliam</a:t>
                      </a:r>
                      <a:r>
                        <a:rPr lang="en-US" sz="1800" dirty="0">
                          <a:solidFill>
                            <a:schemeClr val="tx1">
                              <a:lumMod val="85000"/>
                            </a:schemeClr>
                          </a:solidFill>
                          <a:latin typeface="+mj-lt"/>
                        </a:rPr>
                        <a:t>, </a:t>
                      </a:r>
                      <a:r>
                        <a:rPr lang="en-US" sz="1800" i="1" dirty="0">
                          <a:solidFill>
                            <a:schemeClr val="tx1">
                              <a:lumMod val="85000"/>
                            </a:schemeClr>
                          </a:solidFill>
                          <a:latin typeface="+mj-lt"/>
                        </a:rPr>
                        <a:t>Inside the Black Box</a:t>
                      </a:r>
                      <a:r>
                        <a:rPr lang="en-US" sz="1800" dirty="0">
                          <a:solidFill>
                            <a:schemeClr val="tx1">
                              <a:lumMod val="85000"/>
                            </a:schemeClr>
                          </a:solidFill>
                          <a:latin typeface="+mj-lt"/>
                        </a:rPr>
                        <a:t>: </a:t>
                      </a:r>
                      <a:r>
                        <a:rPr lang="el-GR" sz="1800" dirty="0">
                          <a:solidFill>
                            <a:schemeClr val="tx1">
                              <a:lumMod val="85000"/>
                            </a:schemeClr>
                          </a:solidFill>
                          <a:latin typeface="+mj-lt"/>
                        </a:rPr>
                        <a:t>τεράστια επιρροή στην ιδέα της διαμορφωτικής αξιολόγησης. (</a:t>
                      </a:r>
                      <a:r>
                        <a:rPr lang="en-US" sz="1800" dirty="0">
                          <a:solidFill>
                            <a:schemeClr val="tx1">
                              <a:lumMod val="85000"/>
                            </a:schemeClr>
                          </a:solidFill>
                          <a:latin typeface="+mj-lt"/>
                          <a:hlinkClick r:id="rId3" tooltip="The Assessment Reform Group"/>
                        </a:rPr>
                        <a:t>Nuffield Foundation</a:t>
                      </a:r>
                      <a:r>
                        <a:rPr lang="en-US"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1397581110"/>
                  </a:ext>
                </a:extLst>
              </a:tr>
              <a:tr h="537202">
                <a:tc>
                  <a:txBody>
                    <a:bodyPr/>
                    <a:lstStyle/>
                    <a:p>
                      <a:r>
                        <a:rPr lang="el-GR" sz="1800">
                          <a:solidFill>
                            <a:schemeClr val="tx1">
                              <a:lumMod val="85000"/>
                            </a:schemeClr>
                          </a:solidFill>
                          <a:latin typeface="+mj-lt"/>
                        </a:rPr>
                        <a:t>1999</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Έκδοση </a:t>
                      </a:r>
                      <a:r>
                        <a:rPr lang="en-US" sz="1800" i="1" dirty="0">
                          <a:solidFill>
                            <a:schemeClr val="tx1">
                              <a:lumMod val="85000"/>
                            </a:schemeClr>
                          </a:solidFill>
                          <a:latin typeface="+mj-lt"/>
                        </a:rPr>
                        <a:t>Assessment for Learning: Beyond the Black Box</a:t>
                      </a:r>
                      <a:r>
                        <a:rPr lang="en-US" sz="1800" dirty="0">
                          <a:solidFill>
                            <a:schemeClr val="tx1">
                              <a:lumMod val="85000"/>
                            </a:schemeClr>
                          </a:solidFill>
                          <a:latin typeface="+mj-lt"/>
                        </a:rPr>
                        <a:t> </a:t>
                      </a:r>
                      <a:r>
                        <a:rPr lang="el-GR" sz="1800" dirty="0">
                          <a:solidFill>
                            <a:schemeClr val="tx1">
                              <a:lumMod val="85000"/>
                            </a:schemeClr>
                          </a:solidFill>
                          <a:latin typeface="+mj-lt"/>
                        </a:rPr>
                        <a:t>από το </a:t>
                      </a:r>
                      <a:r>
                        <a:rPr lang="en-US" sz="1800" dirty="0">
                          <a:solidFill>
                            <a:schemeClr val="tx1">
                              <a:lumMod val="85000"/>
                            </a:schemeClr>
                          </a:solidFill>
                          <a:latin typeface="+mj-lt"/>
                        </a:rPr>
                        <a:t>ARG – </a:t>
                      </a:r>
                      <a:r>
                        <a:rPr lang="el-GR" sz="1800" dirty="0">
                          <a:solidFill>
                            <a:schemeClr val="tx1">
                              <a:lumMod val="85000"/>
                            </a:schemeClr>
                          </a:solidFill>
                          <a:latin typeface="+mj-lt"/>
                        </a:rPr>
                        <a:t>ο όρος </a:t>
                      </a:r>
                      <a:r>
                        <a:rPr lang="en-US" sz="1800" dirty="0" err="1">
                          <a:solidFill>
                            <a:schemeClr val="tx1">
                              <a:lumMod val="85000"/>
                            </a:schemeClr>
                          </a:solidFill>
                          <a:latin typeface="+mj-lt"/>
                        </a:rPr>
                        <a:t>AfL</a:t>
                      </a:r>
                      <a:r>
                        <a:rPr lang="en-US" sz="1800" dirty="0">
                          <a:solidFill>
                            <a:schemeClr val="tx1">
                              <a:lumMod val="85000"/>
                            </a:schemeClr>
                          </a:solidFill>
                          <a:latin typeface="+mj-lt"/>
                        </a:rPr>
                        <a:t> </a:t>
                      </a:r>
                      <a:r>
                        <a:rPr lang="el-GR" sz="1800" dirty="0">
                          <a:solidFill>
                            <a:schemeClr val="tx1">
                              <a:lumMod val="85000"/>
                            </a:schemeClr>
                          </a:solidFill>
                          <a:latin typeface="+mj-lt"/>
                        </a:rPr>
                        <a:t>μπαίνει στο προσκήνιο. (</a:t>
                      </a:r>
                      <a:r>
                        <a:rPr lang="el-GR" sz="1800" dirty="0">
                          <a:solidFill>
                            <a:schemeClr val="tx1">
                              <a:lumMod val="85000"/>
                            </a:schemeClr>
                          </a:solidFill>
                          <a:latin typeface="+mj-lt"/>
                          <a:hlinkClick r:id="rId4" tooltip="Assessment for Learning"/>
                        </a:rPr>
                        <a:t>Ευρωπαϊκή Υπηρεσία</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4018293171"/>
                  </a:ext>
                </a:extLst>
              </a:tr>
              <a:tr h="376042">
                <a:tc>
                  <a:txBody>
                    <a:bodyPr/>
                    <a:lstStyle/>
                    <a:p>
                      <a:r>
                        <a:rPr lang="el-GR" sz="1800">
                          <a:solidFill>
                            <a:schemeClr val="tx1">
                              <a:lumMod val="85000"/>
                            </a:schemeClr>
                          </a:solidFill>
                          <a:latin typeface="+mj-lt"/>
                        </a:rPr>
                        <a:t>2002</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Το ARG διατυπώνει τον γνωστό ορισμό της </a:t>
                      </a:r>
                      <a:r>
                        <a:rPr lang="el-GR" sz="1800" dirty="0" err="1">
                          <a:solidFill>
                            <a:schemeClr val="tx1">
                              <a:lumMod val="85000"/>
                            </a:schemeClr>
                          </a:solidFill>
                          <a:latin typeface="+mj-lt"/>
                        </a:rPr>
                        <a:t>AfL</a:t>
                      </a:r>
                      <a:r>
                        <a:rPr lang="el-GR" sz="1800" dirty="0">
                          <a:solidFill>
                            <a:schemeClr val="tx1">
                              <a:lumMod val="85000"/>
                            </a:schemeClr>
                          </a:solidFill>
                          <a:latin typeface="+mj-lt"/>
                        </a:rPr>
                        <a:t> και τις «10 Αρχές» για τη διδακτική πράξη. (</a:t>
                      </a:r>
                      <a:r>
                        <a:rPr lang="el-GR" sz="1800" dirty="0" err="1">
                          <a:solidFill>
                            <a:schemeClr val="tx1">
                              <a:lumMod val="85000"/>
                            </a:schemeClr>
                          </a:solidFill>
                          <a:latin typeface="+mj-lt"/>
                          <a:hlinkClick r:id="rId5" tooltip="Assessment for Learning: 10 Principles. Research-based ..."/>
                        </a:rPr>
                        <a:t>ResearchGate</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2889178961"/>
                  </a:ext>
                </a:extLst>
              </a:tr>
              <a:tr h="537202">
                <a:tc>
                  <a:txBody>
                    <a:bodyPr/>
                    <a:lstStyle/>
                    <a:p>
                      <a:r>
                        <a:rPr lang="el-GR" sz="1800">
                          <a:solidFill>
                            <a:schemeClr val="tx1">
                              <a:lumMod val="85000"/>
                            </a:schemeClr>
                          </a:solidFill>
                          <a:latin typeface="+mj-lt"/>
                        </a:rPr>
                        <a:t>2000–2010</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Εθνικά προγράμματα </a:t>
                      </a:r>
                      <a:r>
                        <a:rPr lang="el-GR" sz="1800" dirty="0" err="1">
                          <a:solidFill>
                            <a:schemeClr val="tx1">
                              <a:lumMod val="85000"/>
                            </a:schemeClr>
                          </a:solidFill>
                          <a:latin typeface="+mj-lt"/>
                        </a:rPr>
                        <a:t>AfL</a:t>
                      </a:r>
                      <a:r>
                        <a:rPr lang="el-GR" sz="1800" dirty="0">
                          <a:solidFill>
                            <a:schemeClr val="tx1">
                              <a:lumMod val="85000"/>
                            </a:schemeClr>
                          </a:solidFill>
                          <a:latin typeface="+mj-lt"/>
                        </a:rPr>
                        <a:t> σε ΗΒ, Σκωτία, Νέα Ζηλανδία, Καναδά, Αυστραλία κ.ά.· η </a:t>
                      </a:r>
                      <a:r>
                        <a:rPr lang="el-GR" sz="1800" dirty="0" err="1">
                          <a:solidFill>
                            <a:schemeClr val="tx1">
                              <a:lumMod val="85000"/>
                            </a:schemeClr>
                          </a:solidFill>
                          <a:latin typeface="+mj-lt"/>
                        </a:rPr>
                        <a:t>AfL</a:t>
                      </a:r>
                      <a:r>
                        <a:rPr lang="el-GR" sz="1800" dirty="0">
                          <a:solidFill>
                            <a:schemeClr val="tx1">
                              <a:lumMod val="85000"/>
                            </a:schemeClr>
                          </a:solidFill>
                          <a:latin typeface="+mj-lt"/>
                        </a:rPr>
                        <a:t> γίνεται διεθνώς </a:t>
                      </a:r>
                      <a:r>
                        <a:rPr lang="el-GR" sz="1800" dirty="0" err="1">
                          <a:solidFill>
                            <a:schemeClr val="tx1">
                              <a:lumMod val="85000"/>
                            </a:schemeClr>
                          </a:solidFill>
                          <a:latin typeface="+mj-lt"/>
                        </a:rPr>
                        <a:t>mainstream</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598198409"/>
                  </a:ext>
                </a:extLst>
              </a:tr>
              <a:tr h="537202">
                <a:tc>
                  <a:txBody>
                    <a:bodyPr/>
                    <a:lstStyle/>
                    <a:p>
                      <a:r>
                        <a:rPr lang="el-GR" sz="1800">
                          <a:solidFill>
                            <a:schemeClr val="tx1">
                              <a:lumMod val="85000"/>
                            </a:schemeClr>
                          </a:solidFill>
                          <a:latin typeface="+mj-lt"/>
                        </a:rPr>
                        <a:t>2010</a:t>
                      </a:r>
                    </a:p>
                  </a:txBody>
                  <a:tcPr marL="53720" marR="53720" marT="26860" marB="26860" anchor="ctr">
                    <a:lnL>
                      <a:noFill/>
                    </a:lnL>
                    <a:lnR>
                      <a:noFill/>
                    </a:lnR>
                    <a:lnT>
                      <a:noFill/>
                    </a:lnT>
                    <a:lnB>
                      <a:noFill/>
                    </a:lnB>
                  </a:tcPr>
                </a:tc>
                <a:tc>
                  <a:txBody>
                    <a:bodyPr/>
                    <a:lstStyle/>
                    <a:p>
                      <a:r>
                        <a:rPr lang="el-GR" sz="1800" dirty="0">
                          <a:solidFill>
                            <a:schemeClr val="tx1">
                              <a:lumMod val="85000"/>
                            </a:schemeClr>
                          </a:solidFill>
                          <a:latin typeface="+mj-lt"/>
                        </a:rPr>
                        <a:t>Το ARG διαλύεται, αλλά τα κείμενα και τα εργαλεία του συνεχίζουν να αποτελούν σημείο αναφοράς. (</a:t>
                      </a:r>
                      <a:r>
                        <a:rPr lang="el-GR" sz="1800" dirty="0" err="1">
                          <a:solidFill>
                            <a:schemeClr val="tx1">
                              <a:lumMod val="85000"/>
                            </a:schemeClr>
                          </a:solidFill>
                          <a:latin typeface="+mj-lt"/>
                          <a:hlinkClick r:id="rId3" tooltip="The Assessment Reform Group"/>
                        </a:rPr>
                        <a:t>Nuffield</a:t>
                      </a:r>
                      <a:r>
                        <a:rPr lang="el-GR" sz="1800" dirty="0">
                          <a:solidFill>
                            <a:schemeClr val="tx1">
                              <a:lumMod val="85000"/>
                            </a:schemeClr>
                          </a:solidFill>
                          <a:latin typeface="+mj-lt"/>
                          <a:hlinkClick r:id="rId3" tooltip="The Assessment Reform Group"/>
                        </a:rPr>
                        <a:t> </a:t>
                      </a:r>
                      <a:r>
                        <a:rPr lang="el-GR" sz="1800" dirty="0" err="1">
                          <a:solidFill>
                            <a:schemeClr val="tx1">
                              <a:lumMod val="85000"/>
                            </a:schemeClr>
                          </a:solidFill>
                          <a:latin typeface="+mj-lt"/>
                          <a:hlinkClick r:id="rId3" tooltip="The Assessment Reform Group"/>
                        </a:rPr>
                        <a:t>Foundation</a:t>
                      </a:r>
                      <a:r>
                        <a:rPr lang="el-GR" sz="1800" dirty="0">
                          <a:solidFill>
                            <a:schemeClr val="tx1">
                              <a:lumMod val="85000"/>
                            </a:schemeClr>
                          </a:solidFill>
                          <a:latin typeface="+mj-lt"/>
                        </a:rPr>
                        <a:t>)</a:t>
                      </a:r>
                    </a:p>
                  </a:txBody>
                  <a:tcPr marL="53720" marR="53720" marT="26860" marB="26860" anchor="ctr">
                    <a:lnL>
                      <a:noFill/>
                    </a:lnL>
                    <a:lnR>
                      <a:noFill/>
                    </a:lnR>
                    <a:lnT>
                      <a:noFill/>
                    </a:lnT>
                    <a:lnB>
                      <a:noFill/>
                    </a:lnB>
                  </a:tcPr>
                </a:tc>
                <a:extLst>
                  <a:ext uri="{0D108BD9-81ED-4DB2-BD59-A6C34878D82A}">
                    <a16:rowId xmlns:a16="http://schemas.microsoft.com/office/drawing/2014/main" val="692976978"/>
                  </a:ext>
                </a:extLst>
              </a:tr>
            </a:tbl>
          </a:graphicData>
        </a:graphic>
      </p:graphicFrame>
    </p:spTree>
    <p:extLst>
      <p:ext uri="{BB962C8B-B14F-4D97-AF65-F5344CB8AC3E}">
        <p14:creationId xmlns:p14="http://schemas.microsoft.com/office/powerpoint/2010/main" val="232064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9956" y="1563589"/>
            <a:ext cx="10723418" cy="4247317"/>
          </a:xfrm>
          <a:prstGeom prst="rect">
            <a:avLst/>
          </a:prstGeom>
        </p:spPr>
        <p:txBody>
          <a:bodyPr wrap="square">
            <a:spAutoFit/>
          </a:bodyPr>
          <a:lstStyle/>
          <a:p>
            <a:pPr algn="just"/>
            <a:r>
              <a:rPr lang="el-GR" dirty="0">
                <a:latin typeface="+mj-lt"/>
              </a:rPr>
              <a:t>Στη Σκωτία το πιο εμβληματικό και συχνά «μοντέλο–αναφοράς» πρόγραμμα για </a:t>
            </a:r>
            <a:r>
              <a:rPr lang="el-GR" b="1" dirty="0" err="1">
                <a:latin typeface="+mj-lt"/>
              </a:rPr>
              <a:t>Assessment</a:t>
            </a:r>
            <a:r>
              <a:rPr lang="el-GR" b="1" dirty="0">
                <a:latin typeface="+mj-lt"/>
              </a:rPr>
              <a:t> for </a:t>
            </a:r>
            <a:r>
              <a:rPr lang="el-GR" b="1" dirty="0" err="1">
                <a:latin typeface="+mj-lt"/>
              </a:rPr>
              <a:t>Learning</a:t>
            </a:r>
            <a:r>
              <a:rPr lang="el-GR" dirty="0">
                <a:latin typeface="+mj-lt"/>
              </a:rPr>
              <a:t> ήταν το </a:t>
            </a:r>
            <a:r>
              <a:rPr lang="el-GR" b="1" dirty="0" err="1">
                <a:latin typeface="+mj-lt"/>
              </a:rPr>
              <a:t>Assessment</a:t>
            </a:r>
            <a:r>
              <a:rPr lang="el-GR" b="1" dirty="0">
                <a:latin typeface="+mj-lt"/>
              </a:rPr>
              <a:t> </a:t>
            </a:r>
            <a:r>
              <a:rPr lang="el-GR" b="1" dirty="0" err="1">
                <a:latin typeface="+mj-lt"/>
              </a:rPr>
              <a:t>is</a:t>
            </a:r>
            <a:r>
              <a:rPr lang="el-GR" b="1" dirty="0">
                <a:latin typeface="+mj-lt"/>
              </a:rPr>
              <a:t> for </a:t>
            </a:r>
            <a:r>
              <a:rPr lang="el-GR" b="1" dirty="0" err="1">
                <a:latin typeface="+mj-lt"/>
              </a:rPr>
              <a:t>Learning</a:t>
            </a:r>
            <a:r>
              <a:rPr lang="el-GR" b="1" dirty="0">
                <a:latin typeface="+mj-lt"/>
              </a:rPr>
              <a:t> (</a:t>
            </a:r>
            <a:r>
              <a:rPr lang="el-GR" b="1" dirty="0" err="1">
                <a:latin typeface="+mj-lt"/>
              </a:rPr>
              <a:t>AifL</a:t>
            </a:r>
            <a:r>
              <a:rPr lang="el-GR" b="1" dirty="0">
                <a:latin typeface="+mj-lt"/>
              </a:rPr>
              <a:t>)</a:t>
            </a:r>
            <a:r>
              <a:rPr lang="el-GR" dirty="0">
                <a:latin typeface="+mj-lt"/>
              </a:rPr>
              <a:t>, που ξεκίνησε το 2001 </a:t>
            </a:r>
            <a:r>
              <a:rPr lang="el-GR" dirty="0" smtClean="0">
                <a:latin typeface="+mj-lt"/>
              </a:rPr>
              <a:t>στη Σκωτία με </a:t>
            </a:r>
            <a:r>
              <a:rPr lang="el-GR" dirty="0">
                <a:latin typeface="+mj-lt"/>
              </a:rPr>
              <a:t>στόχο να χτίσει ένα </a:t>
            </a:r>
            <a:r>
              <a:rPr lang="el-GR" b="1" dirty="0">
                <a:latin typeface="+mj-lt"/>
              </a:rPr>
              <a:t>συνεκτικό εθνικό σύστημα αξιολόγησης</a:t>
            </a:r>
            <a:r>
              <a:rPr lang="el-GR" dirty="0">
                <a:latin typeface="+mj-lt"/>
              </a:rPr>
              <a:t> (όχι απλώς μεμονωμένες τεχνικές μέσα στην τάξη). Ο σχεδιασμός του περιέγραφε τρεις «πλεγμένες» κατευθύνσεις: (α) ενίσχυση της επαγγελματικής πρακτικής αξιολόγησης με κεντρικότητα στις κρίσεις των εκπαιδευτικών, (β) μηχανισμούς </a:t>
            </a:r>
            <a:r>
              <a:rPr lang="el-GR" b="1" dirty="0">
                <a:latin typeface="+mj-lt"/>
              </a:rPr>
              <a:t>τοπικής διασφάλισης ποιότητας</a:t>
            </a:r>
            <a:r>
              <a:rPr lang="el-GR" dirty="0">
                <a:latin typeface="+mj-lt"/>
              </a:rPr>
              <a:t> ώστε οι κρίσεις/βαθμολογήσεις να είναι πιο συνεπείς και αξιόπιστες, και (γ) </a:t>
            </a:r>
            <a:r>
              <a:rPr lang="el-GR" b="1" dirty="0">
                <a:latin typeface="+mj-lt"/>
              </a:rPr>
              <a:t>εθνική παρακολούθηση</a:t>
            </a:r>
            <a:r>
              <a:rPr lang="el-GR" dirty="0">
                <a:latin typeface="+mj-lt"/>
              </a:rPr>
              <a:t> της επίδοσης με </a:t>
            </a:r>
            <a:r>
              <a:rPr lang="el-GR" dirty="0" err="1">
                <a:latin typeface="+mj-lt"/>
              </a:rPr>
              <a:t>δείγματοληπτικές</a:t>
            </a:r>
            <a:r>
              <a:rPr lang="el-GR" dirty="0">
                <a:latin typeface="+mj-lt"/>
              </a:rPr>
              <a:t> έρευνες (</a:t>
            </a:r>
            <a:r>
              <a:rPr lang="el-GR" dirty="0" err="1">
                <a:latin typeface="+mj-lt"/>
              </a:rPr>
              <a:t>sample</a:t>
            </a:r>
            <a:r>
              <a:rPr lang="el-GR" dirty="0">
                <a:latin typeface="+mj-lt"/>
              </a:rPr>
              <a:t> </a:t>
            </a:r>
            <a:r>
              <a:rPr lang="el-GR" dirty="0" err="1">
                <a:latin typeface="+mj-lt"/>
              </a:rPr>
              <a:t>surveys</a:t>
            </a:r>
            <a:r>
              <a:rPr lang="el-GR" dirty="0">
                <a:latin typeface="+mj-lt"/>
              </a:rPr>
              <a:t>) αντί να συλλέγονται δεδομένα για κάθε σχολείο/μαθητή. </a:t>
            </a:r>
            <a:endParaRPr lang="en-US" dirty="0" smtClean="0">
              <a:latin typeface="+mj-lt"/>
            </a:endParaRPr>
          </a:p>
          <a:p>
            <a:pPr algn="just"/>
            <a:endParaRPr lang="en-US" dirty="0" smtClean="0">
              <a:latin typeface="+mj-lt"/>
            </a:endParaRPr>
          </a:p>
          <a:p>
            <a:pPr algn="just"/>
            <a:r>
              <a:rPr lang="el-GR" dirty="0" smtClean="0">
                <a:latin typeface="+mj-lt"/>
              </a:rPr>
              <a:t>Ο </a:t>
            </a:r>
            <a:r>
              <a:rPr lang="el-GR" dirty="0">
                <a:latin typeface="+mj-lt"/>
              </a:rPr>
              <a:t>τρόπος υλοποίησης ήταν σκόπιμα «υβριδικός</a:t>
            </a:r>
            <a:r>
              <a:rPr lang="el-GR" dirty="0" smtClean="0">
                <a:latin typeface="+mj-lt"/>
              </a:rPr>
              <a:t>», αφού </a:t>
            </a:r>
            <a:r>
              <a:rPr lang="el-GR" dirty="0">
                <a:latin typeface="+mj-lt"/>
              </a:rPr>
              <a:t>συνδύαζε </a:t>
            </a:r>
            <a:r>
              <a:rPr lang="el-GR" b="1" dirty="0" err="1">
                <a:latin typeface="+mj-lt"/>
              </a:rPr>
              <a:t>top-down</a:t>
            </a:r>
            <a:r>
              <a:rPr lang="el-GR" dirty="0">
                <a:latin typeface="+mj-lt"/>
              </a:rPr>
              <a:t> κατεύθυνση (το πλαίσιο και τα θέματα/άξονες ορίζονταν σε εθνικό επίπεδο) με </a:t>
            </a:r>
            <a:r>
              <a:rPr lang="el-GR" b="1" dirty="0" err="1">
                <a:latin typeface="+mj-lt"/>
              </a:rPr>
              <a:t>bottom-up</a:t>
            </a:r>
            <a:r>
              <a:rPr lang="el-GR" dirty="0">
                <a:latin typeface="+mj-lt"/>
              </a:rPr>
              <a:t> ανάπτυξη (το τι ακριβώς δοκιμάζει κάθε σχολείο/σύμπλεγμα σχολείων το αποφάσιζαν οι ίδιοι οι εκπαιδευτικοί μαζί με στελέχη των τοπικών αρχών). Αυτό έγινε με </a:t>
            </a:r>
            <a:r>
              <a:rPr lang="el-GR" b="1" dirty="0" err="1">
                <a:latin typeface="+mj-lt"/>
              </a:rPr>
              <a:t>project-based</a:t>
            </a:r>
            <a:r>
              <a:rPr lang="el-GR" b="1" dirty="0">
                <a:latin typeface="+mj-lt"/>
              </a:rPr>
              <a:t> </a:t>
            </a:r>
            <a:r>
              <a:rPr lang="el-GR" b="1" dirty="0" err="1">
                <a:latin typeface="+mj-lt"/>
              </a:rPr>
              <a:t>approach</a:t>
            </a:r>
            <a:r>
              <a:rPr lang="el-GR" dirty="0">
                <a:latin typeface="+mj-lt"/>
              </a:rPr>
              <a:t>: ορίστηκαν </a:t>
            </a:r>
            <a:r>
              <a:rPr lang="el-GR" b="1" dirty="0">
                <a:latin typeface="+mj-lt"/>
              </a:rPr>
              <a:t>10 έργα (</a:t>
            </a:r>
            <a:r>
              <a:rPr lang="el-GR" b="1" dirty="0" err="1">
                <a:latin typeface="+mj-lt"/>
              </a:rPr>
              <a:t>projects</a:t>
            </a:r>
            <a:r>
              <a:rPr lang="el-GR" b="1" dirty="0">
                <a:latin typeface="+mj-lt"/>
              </a:rPr>
              <a:t>)</a:t>
            </a:r>
            <a:r>
              <a:rPr lang="el-GR" dirty="0">
                <a:latin typeface="+mj-lt"/>
              </a:rPr>
              <a:t> που κάλυπταν διαμορφωτική και αθροιστική αξιολόγηση, καταγραφή/αναφορά προόδου και εργαλεία υποστήριξης, ενώ πολλά σχολικά </a:t>
            </a:r>
            <a:r>
              <a:rPr lang="el-GR" dirty="0" err="1">
                <a:latin typeface="+mj-lt"/>
              </a:rPr>
              <a:t>projects</a:t>
            </a:r>
            <a:r>
              <a:rPr lang="el-GR" dirty="0">
                <a:latin typeface="+mj-lt"/>
              </a:rPr>
              <a:t> δούλεψαν με λογική </a:t>
            </a:r>
            <a:r>
              <a:rPr lang="el-GR" b="1" dirty="0" err="1">
                <a:latin typeface="+mj-lt"/>
              </a:rPr>
              <a:t>action</a:t>
            </a:r>
            <a:r>
              <a:rPr lang="el-GR" b="1" dirty="0">
                <a:latin typeface="+mj-lt"/>
              </a:rPr>
              <a:t> </a:t>
            </a:r>
            <a:r>
              <a:rPr lang="el-GR" b="1" dirty="0" err="1">
                <a:latin typeface="+mj-lt"/>
              </a:rPr>
              <a:t>research</a:t>
            </a:r>
            <a:r>
              <a:rPr lang="el-GR" dirty="0">
                <a:latin typeface="+mj-lt"/>
              </a:rPr>
              <a:t> (σχεδιασμός → εφαρμογή → </a:t>
            </a:r>
            <a:r>
              <a:rPr lang="el-GR" dirty="0" err="1">
                <a:latin typeface="+mj-lt"/>
              </a:rPr>
              <a:t>αναστοχασμός</a:t>
            </a:r>
            <a:r>
              <a:rPr lang="el-GR" dirty="0">
                <a:latin typeface="+mj-lt"/>
              </a:rPr>
              <a:t> → τροποποίηση), καταλήγοντας σε μελέτες περίπτωσης. Παράλληλα, υπήρχε και πρακτική ενίσχυση (π.χ. κάλυψη ωρών/υλικών/επιμόρφωσης). </a:t>
            </a:r>
          </a:p>
        </p:txBody>
      </p:sp>
    </p:spTree>
    <p:extLst>
      <p:ext uri="{BB962C8B-B14F-4D97-AF65-F5344CB8AC3E}">
        <p14:creationId xmlns:p14="http://schemas.microsoft.com/office/powerpoint/2010/main" val="301038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05593" y="502101"/>
            <a:ext cx="9534698" cy="5940088"/>
          </a:xfrm>
          <a:prstGeom prst="rect">
            <a:avLst/>
          </a:prstGeom>
        </p:spPr>
        <p:txBody>
          <a:bodyPr wrap="square">
            <a:spAutoFit/>
          </a:bodyPr>
          <a:lstStyle/>
          <a:p>
            <a:r>
              <a:rPr lang="el-GR" sz="2000" b="1" dirty="0">
                <a:solidFill>
                  <a:srgbClr val="00B0F0"/>
                </a:solidFill>
                <a:latin typeface="+mj-lt"/>
              </a:rPr>
              <a:t>Τι είδους </a:t>
            </a:r>
            <a:r>
              <a:rPr lang="el-GR" sz="2000" b="1" dirty="0" err="1">
                <a:solidFill>
                  <a:srgbClr val="00B0F0"/>
                </a:solidFill>
                <a:latin typeface="+mj-lt"/>
              </a:rPr>
              <a:t>Projects</a:t>
            </a:r>
            <a:r>
              <a:rPr lang="el-GR" sz="2000" b="1" dirty="0">
                <a:solidFill>
                  <a:srgbClr val="00B0F0"/>
                </a:solidFill>
                <a:latin typeface="+mj-lt"/>
              </a:rPr>
              <a:t> </a:t>
            </a:r>
            <a:r>
              <a:rPr lang="el-GR" sz="2000" b="1" dirty="0" smtClean="0">
                <a:solidFill>
                  <a:srgbClr val="00B0F0"/>
                </a:solidFill>
                <a:latin typeface="+mj-lt"/>
              </a:rPr>
              <a:t>υπήρχαν</a:t>
            </a:r>
          </a:p>
          <a:p>
            <a:endParaRPr lang="el-GR" b="1" dirty="0">
              <a:latin typeface="+mj-lt"/>
            </a:endParaRPr>
          </a:p>
          <a:p>
            <a:r>
              <a:rPr lang="el-GR" dirty="0">
                <a:latin typeface="+mj-lt"/>
              </a:rPr>
              <a:t>Χονδρικά, τα </a:t>
            </a:r>
            <a:r>
              <a:rPr lang="el-GR" dirty="0" err="1">
                <a:latin typeface="+mj-lt"/>
              </a:rPr>
              <a:t>projects</a:t>
            </a:r>
            <a:r>
              <a:rPr lang="el-GR" dirty="0">
                <a:latin typeface="+mj-lt"/>
              </a:rPr>
              <a:t> κινήθηκαν σε τέσσερις μεγάλες κατηγορίες</a:t>
            </a:r>
            <a:r>
              <a:rPr lang="el-GR" dirty="0" smtClean="0">
                <a:latin typeface="+mj-lt"/>
              </a:rPr>
              <a:t>:</a:t>
            </a:r>
          </a:p>
          <a:p>
            <a:endParaRPr lang="el-GR" dirty="0">
              <a:latin typeface="+mj-lt"/>
            </a:endParaRPr>
          </a:p>
          <a:p>
            <a:pPr>
              <a:buFont typeface="+mj-lt"/>
              <a:buAutoNum type="arabicPeriod"/>
            </a:pPr>
            <a:r>
              <a:rPr lang="el-GR" b="1" dirty="0" err="1">
                <a:latin typeface="+mj-lt"/>
              </a:rPr>
              <a:t>Formative</a:t>
            </a:r>
            <a:r>
              <a:rPr lang="el-GR" b="1" dirty="0">
                <a:latin typeface="+mj-lt"/>
              </a:rPr>
              <a:t> </a:t>
            </a:r>
            <a:r>
              <a:rPr lang="el-GR" b="1" dirty="0" err="1">
                <a:latin typeface="+mj-lt"/>
              </a:rPr>
              <a:t>assessment</a:t>
            </a:r>
            <a:r>
              <a:rPr lang="el-GR" b="1" dirty="0">
                <a:latin typeface="+mj-lt"/>
              </a:rPr>
              <a:t> στην τάξη</a:t>
            </a:r>
            <a:r>
              <a:rPr lang="el-GR" dirty="0">
                <a:latin typeface="+mj-lt"/>
              </a:rPr>
              <a:t/>
            </a:r>
            <a:br>
              <a:rPr lang="el-GR" dirty="0">
                <a:latin typeface="+mj-lt"/>
              </a:rPr>
            </a:br>
            <a:r>
              <a:rPr lang="el-GR" dirty="0">
                <a:latin typeface="+mj-lt"/>
              </a:rPr>
              <a:t>Εστίαζαν σε </a:t>
            </a:r>
            <a:r>
              <a:rPr lang="el-GR" dirty="0" err="1">
                <a:latin typeface="+mj-lt"/>
              </a:rPr>
              <a:t>learning</a:t>
            </a:r>
            <a:r>
              <a:rPr lang="el-GR" dirty="0">
                <a:latin typeface="+mj-lt"/>
              </a:rPr>
              <a:t> </a:t>
            </a:r>
            <a:r>
              <a:rPr lang="el-GR" dirty="0" err="1">
                <a:latin typeface="+mj-lt"/>
              </a:rPr>
              <a:t>intentions</a:t>
            </a:r>
            <a:r>
              <a:rPr lang="el-GR" dirty="0">
                <a:latin typeface="+mj-lt"/>
              </a:rPr>
              <a:t>, </a:t>
            </a:r>
            <a:r>
              <a:rPr lang="el-GR" dirty="0" err="1">
                <a:latin typeface="+mj-lt"/>
              </a:rPr>
              <a:t>success</a:t>
            </a:r>
            <a:r>
              <a:rPr lang="el-GR" dirty="0">
                <a:latin typeface="+mj-lt"/>
              </a:rPr>
              <a:t> </a:t>
            </a:r>
            <a:r>
              <a:rPr lang="el-GR" dirty="0" err="1">
                <a:latin typeface="+mj-lt"/>
              </a:rPr>
              <a:t>criteria</a:t>
            </a:r>
            <a:r>
              <a:rPr lang="el-GR" dirty="0">
                <a:latin typeface="+mj-lt"/>
              </a:rPr>
              <a:t>, ποιοτική ανατροφοδότηση, χρήση ερωτήσεων, </a:t>
            </a:r>
            <a:r>
              <a:rPr lang="el-GR" dirty="0" err="1">
                <a:latin typeface="+mj-lt"/>
              </a:rPr>
              <a:t>αυτο</a:t>
            </a:r>
            <a:r>
              <a:rPr lang="el-GR" dirty="0">
                <a:latin typeface="+mj-lt"/>
              </a:rPr>
              <a:t>- και </a:t>
            </a:r>
            <a:r>
              <a:rPr lang="el-GR" dirty="0" err="1">
                <a:latin typeface="+mj-lt"/>
              </a:rPr>
              <a:t>αλληλο</a:t>
            </a:r>
            <a:r>
              <a:rPr lang="el-GR" dirty="0">
                <a:latin typeface="+mj-lt"/>
              </a:rPr>
              <a:t>-αξιολόγηση. Αυτή ήταν και η κατηγορία που τελικά κυριάρχησε στη διάχυση του </a:t>
            </a:r>
            <a:r>
              <a:rPr lang="el-GR" dirty="0" err="1">
                <a:latin typeface="+mj-lt"/>
              </a:rPr>
              <a:t>AifL</a:t>
            </a:r>
            <a:r>
              <a:rPr lang="el-GR" dirty="0" smtClean="0">
                <a:latin typeface="+mj-lt"/>
              </a:rPr>
              <a:t>.</a:t>
            </a:r>
          </a:p>
          <a:p>
            <a:pPr>
              <a:buFont typeface="+mj-lt"/>
              <a:buAutoNum type="arabicPeriod"/>
            </a:pPr>
            <a:endParaRPr lang="el-GR" dirty="0">
              <a:latin typeface="+mj-lt"/>
            </a:endParaRPr>
          </a:p>
          <a:p>
            <a:pPr>
              <a:buFont typeface="+mj-lt"/>
              <a:buAutoNum type="arabicPeriod"/>
            </a:pPr>
            <a:r>
              <a:rPr lang="el-GR" b="1" dirty="0" err="1">
                <a:latin typeface="+mj-lt"/>
              </a:rPr>
              <a:t>Judgement</a:t>
            </a:r>
            <a:r>
              <a:rPr lang="el-GR" b="1" dirty="0">
                <a:latin typeface="+mj-lt"/>
              </a:rPr>
              <a:t> και αξιοπιστία των εκπαιδευτικών κρίσεων</a:t>
            </a:r>
            <a:r>
              <a:rPr lang="el-GR" dirty="0">
                <a:latin typeface="+mj-lt"/>
              </a:rPr>
              <a:t/>
            </a:r>
            <a:br>
              <a:rPr lang="el-GR" dirty="0">
                <a:latin typeface="+mj-lt"/>
              </a:rPr>
            </a:br>
            <a:r>
              <a:rPr lang="el-GR" dirty="0" err="1">
                <a:latin typeface="+mj-lt"/>
              </a:rPr>
              <a:t>Projects</a:t>
            </a:r>
            <a:r>
              <a:rPr lang="el-GR" dirty="0">
                <a:latin typeface="+mj-lt"/>
              </a:rPr>
              <a:t> που δούλευαν πάνω στη σύγκλιση κρίσεων μεταξύ εκπαιδευτικών (</a:t>
            </a:r>
            <a:r>
              <a:rPr lang="el-GR" dirty="0" err="1">
                <a:latin typeface="+mj-lt"/>
              </a:rPr>
              <a:t>moderation</a:t>
            </a:r>
            <a:r>
              <a:rPr lang="el-GR" dirty="0">
                <a:latin typeface="+mj-lt"/>
              </a:rPr>
              <a:t>, κοινή εξέταση μαθητικών εργασιών, κοινά κριτήρια), ώστε η αξιολόγηση να είναι αξιόπιστη χωρίς να γίνεται «τεστ-κεντρική</a:t>
            </a:r>
            <a:r>
              <a:rPr lang="el-GR" dirty="0" smtClean="0">
                <a:latin typeface="+mj-lt"/>
              </a:rPr>
              <a:t>».</a:t>
            </a:r>
          </a:p>
          <a:p>
            <a:pPr>
              <a:buFont typeface="+mj-lt"/>
              <a:buAutoNum type="arabicPeriod"/>
            </a:pPr>
            <a:endParaRPr lang="el-GR" dirty="0">
              <a:latin typeface="+mj-lt"/>
            </a:endParaRPr>
          </a:p>
          <a:p>
            <a:pPr>
              <a:buFont typeface="+mj-lt"/>
              <a:buAutoNum type="arabicPeriod"/>
            </a:pPr>
            <a:r>
              <a:rPr lang="el-GR" b="1" dirty="0">
                <a:latin typeface="+mj-lt"/>
              </a:rPr>
              <a:t>Καταγραφή και αναφορά προόδου</a:t>
            </a:r>
            <a:r>
              <a:rPr lang="el-GR" dirty="0">
                <a:latin typeface="+mj-lt"/>
              </a:rPr>
              <a:t/>
            </a:r>
            <a:br>
              <a:rPr lang="el-GR" dirty="0">
                <a:latin typeface="+mj-lt"/>
              </a:rPr>
            </a:br>
            <a:r>
              <a:rPr lang="el-GR" dirty="0">
                <a:latin typeface="+mj-lt"/>
              </a:rPr>
              <a:t>Επικεντρώνονταν στο πώς καταγράφεται η μάθηση και πώς αναφέρεται σε μαθητές και γονείς με τρόπο κατανοητό και παιδαγωγικά χρήσιμο, χωρίς υπερβολική γραφειοκρατία</a:t>
            </a:r>
            <a:r>
              <a:rPr lang="el-GR" dirty="0" smtClean="0">
                <a:latin typeface="+mj-lt"/>
              </a:rPr>
              <a:t>.</a:t>
            </a:r>
          </a:p>
          <a:p>
            <a:pPr>
              <a:buFont typeface="+mj-lt"/>
              <a:buAutoNum type="arabicPeriod"/>
            </a:pPr>
            <a:endParaRPr lang="el-GR" dirty="0">
              <a:latin typeface="+mj-lt"/>
            </a:endParaRPr>
          </a:p>
          <a:p>
            <a:pPr>
              <a:buFont typeface="+mj-lt"/>
              <a:buAutoNum type="arabicPeriod"/>
            </a:pPr>
            <a:r>
              <a:rPr lang="el-GR" b="1" dirty="0">
                <a:latin typeface="+mj-lt"/>
              </a:rPr>
              <a:t>Σύνδεση τάξης – σχολείου – συστήματος</a:t>
            </a:r>
            <a:r>
              <a:rPr lang="el-GR" dirty="0">
                <a:latin typeface="+mj-lt"/>
              </a:rPr>
              <a:t/>
            </a:r>
            <a:br>
              <a:rPr lang="el-GR" dirty="0">
                <a:latin typeface="+mj-lt"/>
              </a:rPr>
            </a:br>
            <a:r>
              <a:rPr lang="el-GR" dirty="0" err="1">
                <a:latin typeface="+mj-lt"/>
              </a:rPr>
              <a:t>Projects</a:t>
            </a:r>
            <a:r>
              <a:rPr lang="el-GR" dirty="0">
                <a:latin typeface="+mj-lt"/>
              </a:rPr>
              <a:t> που προσπαθούσαν να γεφυρώσουν </a:t>
            </a:r>
            <a:r>
              <a:rPr lang="el-GR" dirty="0" err="1">
                <a:latin typeface="+mj-lt"/>
              </a:rPr>
              <a:t>formative</a:t>
            </a:r>
            <a:r>
              <a:rPr lang="el-GR" dirty="0">
                <a:latin typeface="+mj-lt"/>
              </a:rPr>
              <a:t> πρακτικές με απαιτήσεις λογοδοσίας και εθνικής παρακολούθησης, χωρίς να ακυρώνεται η παιδαγωγική </a:t>
            </a:r>
            <a:r>
              <a:rPr lang="el-GR" dirty="0"/>
              <a:t>λογική του </a:t>
            </a:r>
            <a:r>
              <a:rPr lang="el-GR" dirty="0" err="1"/>
              <a:t>AfL</a:t>
            </a:r>
            <a:r>
              <a:rPr lang="el-GR" dirty="0"/>
              <a:t>.</a:t>
            </a:r>
          </a:p>
        </p:txBody>
      </p:sp>
    </p:spTree>
    <p:extLst>
      <p:ext uri="{BB962C8B-B14F-4D97-AF65-F5344CB8AC3E}">
        <p14:creationId xmlns:p14="http://schemas.microsoft.com/office/powerpoint/2010/main" val="192674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40080" y="307571"/>
            <a:ext cx="11338559" cy="6247864"/>
          </a:xfrm>
          <a:prstGeom prst="rect">
            <a:avLst/>
          </a:prstGeom>
        </p:spPr>
        <p:txBody>
          <a:bodyPr wrap="square">
            <a:spAutoFit/>
          </a:bodyPr>
          <a:lstStyle/>
          <a:p>
            <a:r>
              <a:rPr lang="el-GR" sz="2000" b="1" dirty="0">
                <a:solidFill>
                  <a:srgbClr val="00B0F0"/>
                </a:solidFill>
                <a:latin typeface="+mj-lt"/>
              </a:rPr>
              <a:t>Project 1 – </a:t>
            </a:r>
            <a:r>
              <a:rPr lang="el-GR" sz="2000" b="1" dirty="0" err="1">
                <a:solidFill>
                  <a:srgbClr val="00B0F0"/>
                </a:solidFill>
                <a:latin typeface="+mj-lt"/>
              </a:rPr>
              <a:t>Formative</a:t>
            </a:r>
            <a:r>
              <a:rPr lang="el-GR" sz="2000" b="1" dirty="0">
                <a:solidFill>
                  <a:srgbClr val="00B0F0"/>
                </a:solidFill>
                <a:latin typeface="+mj-lt"/>
              </a:rPr>
              <a:t> </a:t>
            </a:r>
            <a:r>
              <a:rPr lang="el-GR" sz="2000" b="1" dirty="0" err="1">
                <a:solidFill>
                  <a:srgbClr val="00B0F0"/>
                </a:solidFill>
                <a:latin typeface="+mj-lt"/>
              </a:rPr>
              <a:t>Assessment</a:t>
            </a:r>
            <a:r>
              <a:rPr lang="el-GR" sz="2000" b="1" dirty="0">
                <a:solidFill>
                  <a:srgbClr val="00B0F0"/>
                </a:solidFill>
                <a:latin typeface="+mj-lt"/>
              </a:rPr>
              <a:t> (</a:t>
            </a:r>
            <a:r>
              <a:rPr lang="el-GR" sz="2000" b="1" dirty="0" smtClean="0">
                <a:solidFill>
                  <a:srgbClr val="00B0F0"/>
                </a:solidFill>
                <a:latin typeface="+mj-lt"/>
              </a:rPr>
              <a:t>το πιο γνωστό </a:t>
            </a:r>
            <a:r>
              <a:rPr lang="el-GR" sz="2000" b="1" dirty="0">
                <a:solidFill>
                  <a:srgbClr val="00B0F0"/>
                </a:solidFill>
                <a:latin typeface="+mj-lt"/>
              </a:rPr>
              <a:t>κομμάτι του </a:t>
            </a:r>
            <a:r>
              <a:rPr lang="el-GR" sz="2000" b="1" dirty="0" err="1">
                <a:solidFill>
                  <a:srgbClr val="00B0F0"/>
                </a:solidFill>
                <a:latin typeface="+mj-lt"/>
              </a:rPr>
              <a:t>AifL</a:t>
            </a:r>
            <a:r>
              <a:rPr lang="el-GR" sz="2000" b="1" dirty="0">
                <a:solidFill>
                  <a:srgbClr val="00B0F0"/>
                </a:solidFill>
                <a:latin typeface="+mj-lt"/>
              </a:rPr>
              <a:t>)</a:t>
            </a:r>
            <a:r>
              <a:rPr lang="el-GR" sz="2000" dirty="0">
                <a:solidFill>
                  <a:srgbClr val="00B0F0"/>
                </a:solidFill>
                <a:latin typeface="+mj-lt"/>
              </a:rPr>
              <a:t/>
            </a:r>
            <a:br>
              <a:rPr lang="el-GR" sz="2000" dirty="0">
                <a:solidFill>
                  <a:srgbClr val="00B0F0"/>
                </a:solidFill>
                <a:latin typeface="+mj-lt"/>
              </a:rPr>
            </a:br>
            <a:r>
              <a:rPr lang="el-GR" dirty="0">
                <a:latin typeface="+mj-lt"/>
              </a:rPr>
              <a:t>Εδώ οι εκπαιδευτικοί δούλεψαν πολύ πρακτικά πάνω σε στρατηγικές </a:t>
            </a:r>
            <a:r>
              <a:rPr lang="el-GR" dirty="0" err="1">
                <a:latin typeface="+mj-lt"/>
              </a:rPr>
              <a:t>formative</a:t>
            </a:r>
            <a:r>
              <a:rPr lang="el-GR" dirty="0">
                <a:latin typeface="+mj-lt"/>
              </a:rPr>
              <a:t> </a:t>
            </a:r>
            <a:r>
              <a:rPr lang="el-GR" dirty="0" err="1">
                <a:latin typeface="+mj-lt"/>
              </a:rPr>
              <a:t>assessment</a:t>
            </a:r>
            <a:r>
              <a:rPr lang="el-GR" dirty="0">
                <a:latin typeface="+mj-lt"/>
              </a:rPr>
              <a:t> με υλικό τύπου “</a:t>
            </a:r>
            <a:r>
              <a:rPr lang="el-GR" dirty="0" err="1">
                <a:latin typeface="+mj-lt"/>
              </a:rPr>
              <a:t>Black</a:t>
            </a:r>
            <a:r>
              <a:rPr lang="el-GR" dirty="0">
                <a:latin typeface="+mj-lt"/>
              </a:rPr>
              <a:t> </a:t>
            </a:r>
            <a:r>
              <a:rPr lang="el-GR" dirty="0" err="1">
                <a:latin typeface="+mj-lt"/>
              </a:rPr>
              <a:t>Box</a:t>
            </a:r>
            <a:r>
              <a:rPr lang="el-GR" dirty="0">
                <a:latin typeface="+mj-lt"/>
              </a:rPr>
              <a:t>” (</a:t>
            </a:r>
            <a:r>
              <a:rPr lang="el-GR" dirty="0" err="1">
                <a:latin typeface="+mj-lt"/>
              </a:rPr>
              <a:t>Black</a:t>
            </a:r>
            <a:r>
              <a:rPr lang="el-GR" dirty="0">
                <a:latin typeface="+mj-lt"/>
              </a:rPr>
              <a:t> &amp; </a:t>
            </a:r>
            <a:r>
              <a:rPr lang="el-GR" dirty="0" err="1">
                <a:latin typeface="+mj-lt"/>
              </a:rPr>
              <a:t>Wiliam</a:t>
            </a:r>
            <a:r>
              <a:rPr lang="el-GR" dirty="0">
                <a:latin typeface="+mj-lt"/>
              </a:rPr>
              <a:t>) και υποστήριξη (π.χ. μέσω συνεδρίων/εισηγήσεων). Αυτό που ζητήθηκε ήταν να κάνουν </a:t>
            </a:r>
            <a:r>
              <a:rPr lang="el-GR" b="1" dirty="0" err="1">
                <a:latin typeface="+mj-lt"/>
              </a:rPr>
              <a:t>action</a:t>
            </a:r>
            <a:r>
              <a:rPr lang="el-GR" b="1" dirty="0">
                <a:latin typeface="+mj-lt"/>
              </a:rPr>
              <a:t> </a:t>
            </a:r>
            <a:r>
              <a:rPr lang="el-GR" b="1" dirty="0" err="1">
                <a:latin typeface="+mj-lt"/>
              </a:rPr>
              <a:t>research</a:t>
            </a:r>
            <a:r>
              <a:rPr lang="el-GR" dirty="0">
                <a:latin typeface="+mj-lt"/>
              </a:rPr>
              <a:t> στην τάξη: να σχεδιάσουν αλλαγές (π.χ. </a:t>
            </a:r>
            <a:r>
              <a:rPr lang="el-GR" i="1" dirty="0" err="1">
                <a:latin typeface="+mj-lt"/>
              </a:rPr>
              <a:t>learning</a:t>
            </a:r>
            <a:r>
              <a:rPr lang="el-GR" i="1" dirty="0">
                <a:latin typeface="+mj-lt"/>
              </a:rPr>
              <a:t> </a:t>
            </a:r>
            <a:r>
              <a:rPr lang="el-GR" i="1" dirty="0" err="1">
                <a:latin typeface="+mj-lt"/>
              </a:rPr>
              <a:t>intentions</a:t>
            </a:r>
            <a:r>
              <a:rPr lang="el-GR" i="1" dirty="0">
                <a:latin typeface="+mj-lt"/>
              </a:rPr>
              <a:t>, </a:t>
            </a:r>
            <a:r>
              <a:rPr lang="el-GR" i="1" dirty="0" err="1">
                <a:latin typeface="+mj-lt"/>
              </a:rPr>
              <a:t>success</a:t>
            </a:r>
            <a:r>
              <a:rPr lang="el-GR" i="1" dirty="0">
                <a:latin typeface="+mj-lt"/>
              </a:rPr>
              <a:t> </a:t>
            </a:r>
            <a:r>
              <a:rPr lang="el-GR" i="1" dirty="0" err="1">
                <a:latin typeface="+mj-lt"/>
              </a:rPr>
              <a:t>criteria</a:t>
            </a:r>
            <a:r>
              <a:rPr lang="el-GR" i="1" dirty="0">
                <a:latin typeface="+mj-lt"/>
              </a:rPr>
              <a:t>, </a:t>
            </a:r>
            <a:r>
              <a:rPr lang="el-GR" i="1" dirty="0" err="1">
                <a:latin typeface="+mj-lt"/>
              </a:rPr>
              <a:t>feedback</a:t>
            </a:r>
            <a:r>
              <a:rPr lang="el-GR" i="1" dirty="0">
                <a:latin typeface="+mj-lt"/>
              </a:rPr>
              <a:t>, </a:t>
            </a:r>
            <a:r>
              <a:rPr lang="el-GR" i="1" dirty="0" err="1">
                <a:latin typeface="+mj-lt"/>
              </a:rPr>
              <a:t>questioning</a:t>
            </a:r>
            <a:r>
              <a:rPr lang="el-GR" i="1" dirty="0">
                <a:latin typeface="+mj-lt"/>
              </a:rPr>
              <a:t>, </a:t>
            </a:r>
            <a:r>
              <a:rPr lang="el-GR" i="1" dirty="0" err="1">
                <a:latin typeface="+mj-lt"/>
              </a:rPr>
              <a:t>self</a:t>
            </a:r>
            <a:r>
              <a:rPr lang="el-GR" i="1" dirty="0">
                <a:latin typeface="+mj-lt"/>
              </a:rPr>
              <a:t>/</a:t>
            </a:r>
            <a:r>
              <a:rPr lang="el-GR" i="1" dirty="0" err="1">
                <a:latin typeface="+mj-lt"/>
              </a:rPr>
              <a:t>peer</a:t>
            </a:r>
            <a:r>
              <a:rPr lang="el-GR" i="1" dirty="0">
                <a:latin typeface="+mj-lt"/>
              </a:rPr>
              <a:t> </a:t>
            </a:r>
            <a:r>
              <a:rPr lang="el-GR" i="1" dirty="0" err="1">
                <a:latin typeface="+mj-lt"/>
              </a:rPr>
              <a:t>assessment</a:t>
            </a:r>
            <a:r>
              <a:rPr lang="el-GR" dirty="0">
                <a:latin typeface="+mj-lt"/>
              </a:rPr>
              <a:t>), να τις εφαρμόσουν, να κρατήσουν τεκμήρια και—όπου γινόταν—να δοκιμάσουν ακόμη και “</a:t>
            </a:r>
            <a:r>
              <a:rPr lang="el-GR" dirty="0" err="1">
                <a:latin typeface="+mj-lt"/>
              </a:rPr>
              <a:t>control</a:t>
            </a:r>
            <a:r>
              <a:rPr lang="el-GR" dirty="0">
                <a:latin typeface="+mj-lt"/>
              </a:rPr>
              <a:t> </a:t>
            </a:r>
            <a:r>
              <a:rPr lang="el-GR" dirty="0" err="1">
                <a:latin typeface="+mj-lt"/>
              </a:rPr>
              <a:t>groups</a:t>
            </a:r>
            <a:r>
              <a:rPr lang="el-GR" dirty="0">
                <a:latin typeface="+mj-lt"/>
              </a:rPr>
              <a:t>” για να δουν διαφορές. Προβλεπόταν επίσης να καταθέσουν </a:t>
            </a:r>
            <a:r>
              <a:rPr lang="el-GR" b="1" dirty="0" err="1">
                <a:latin typeface="+mj-lt"/>
              </a:rPr>
              <a:t>action</a:t>
            </a:r>
            <a:r>
              <a:rPr lang="el-GR" b="1" dirty="0">
                <a:latin typeface="+mj-lt"/>
              </a:rPr>
              <a:t> </a:t>
            </a:r>
            <a:r>
              <a:rPr lang="el-GR" b="1" dirty="0" err="1">
                <a:latin typeface="+mj-lt"/>
              </a:rPr>
              <a:t>plans</a:t>
            </a:r>
            <a:r>
              <a:rPr lang="el-GR" dirty="0">
                <a:latin typeface="+mj-lt"/>
              </a:rPr>
              <a:t> και αργότερα </a:t>
            </a:r>
            <a:r>
              <a:rPr lang="el-GR" b="1" dirty="0" err="1">
                <a:latin typeface="+mj-lt"/>
              </a:rPr>
              <a:t>case</a:t>
            </a:r>
            <a:r>
              <a:rPr lang="el-GR" b="1" dirty="0">
                <a:latin typeface="+mj-lt"/>
              </a:rPr>
              <a:t> </a:t>
            </a:r>
            <a:r>
              <a:rPr lang="el-GR" b="1" dirty="0" err="1">
                <a:latin typeface="+mj-lt"/>
              </a:rPr>
              <a:t>study</a:t>
            </a:r>
            <a:r>
              <a:rPr lang="el-GR" b="1" dirty="0">
                <a:latin typeface="+mj-lt"/>
              </a:rPr>
              <a:t> </a:t>
            </a:r>
            <a:r>
              <a:rPr lang="el-GR" b="1" dirty="0" err="1">
                <a:latin typeface="+mj-lt"/>
              </a:rPr>
              <a:t>reports</a:t>
            </a:r>
            <a:r>
              <a:rPr lang="el-GR" dirty="0">
                <a:latin typeface="+mj-lt"/>
              </a:rPr>
              <a:t> για το τι άλλαξε στην πρακτική τους</a:t>
            </a:r>
            <a:r>
              <a:rPr lang="el-GR" dirty="0" smtClean="0">
                <a:latin typeface="+mj-lt"/>
              </a:rPr>
              <a:t>.</a:t>
            </a:r>
          </a:p>
          <a:p>
            <a:endParaRPr lang="el-GR" b="1" dirty="0" smtClean="0">
              <a:latin typeface="+mj-lt"/>
            </a:endParaRPr>
          </a:p>
          <a:p>
            <a:r>
              <a:rPr lang="el-GR" sz="2000" b="1" dirty="0" smtClean="0">
                <a:solidFill>
                  <a:srgbClr val="00B0F0"/>
                </a:solidFill>
                <a:latin typeface="+mj-lt"/>
              </a:rPr>
              <a:t>Project </a:t>
            </a:r>
            <a:r>
              <a:rPr lang="el-GR" sz="2000" b="1" dirty="0">
                <a:solidFill>
                  <a:srgbClr val="00B0F0"/>
                </a:solidFill>
                <a:latin typeface="+mj-lt"/>
              </a:rPr>
              <a:t>9 – </a:t>
            </a:r>
            <a:r>
              <a:rPr lang="el-GR" sz="2000" b="1" dirty="0" err="1">
                <a:solidFill>
                  <a:srgbClr val="00B0F0"/>
                </a:solidFill>
                <a:latin typeface="+mj-lt"/>
              </a:rPr>
              <a:t>Reporting</a:t>
            </a:r>
            <a:r>
              <a:rPr lang="el-GR" sz="2000" b="1" dirty="0">
                <a:solidFill>
                  <a:srgbClr val="00B0F0"/>
                </a:solidFill>
                <a:latin typeface="+mj-lt"/>
              </a:rPr>
              <a:t> </a:t>
            </a:r>
            <a:r>
              <a:rPr lang="el-GR" sz="2000" b="1" dirty="0" err="1">
                <a:solidFill>
                  <a:srgbClr val="00B0F0"/>
                </a:solidFill>
                <a:latin typeface="+mj-lt"/>
              </a:rPr>
              <a:t>to</a:t>
            </a:r>
            <a:r>
              <a:rPr lang="el-GR" sz="2000" b="1" dirty="0">
                <a:solidFill>
                  <a:srgbClr val="00B0F0"/>
                </a:solidFill>
                <a:latin typeface="+mj-lt"/>
              </a:rPr>
              <a:t> </a:t>
            </a:r>
            <a:r>
              <a:rPr lang="el-GR" sz="2000" b="1" dirty="0" err="1">
                <a:solidFill>
                  <a:srgbClr val="00B0F0"/>
                </a:solidFill>
                <a:latin typeface="+mj-lt"/>
              </a:rPr>
              <a:t>Parents</a:t>
            </a:r>
            <a:r>
              <a:rPr lang="el-GR" sz="2000" b="1" dirty="0">
                <a:solidFill>
                  <a:srgbClr val="00B0F0"/>
                </a:solidFill>
                <a:latin typeface="+mj-lt"/>
              </a:rPr>
              <a:t> (από “αναφορά” σε ουσιαστική επικοινωνία)</a:t>
            </a:r>
            <a:br>
              <a:rPr lang="el-GR" sz="2000" b="1" dirty="0">
                <a:solidFill>
                  <a:srgbClr val="00B0F0"/>
                </a:solidFill>
                <a:latin typeface="+mj-lt"/>
              </a:rPr>
            </a:br>
            <a:r>
              <a:rPr lang="el-GR" dirty="0">
                <a:latin typeface="+mj-lt"/>
              </a:rPr>
              <a:t>Αρχικά θα “</a:t>
            </a:r>
            <a:r>
              <a:rPr lang="el-GR" dirty="0" err="1">
                <a:latin typeface="+mj-lt"/>
              </a:rPr>
              <a:t>κουμπωνε</a:t>
            </a:r>
            <a:r>
              <a:rPr lang="el-GR" dirty="0">
                <a:latin typeface="+mj-lt"/>
              </a:rPr>
              <a:t>” πάνω στο PLP </a:t>
            </a:r>
            <a:r>
              <a:rPr lang="el-GR" dirty="0" err="1">
                <a:latin typeface="+mj-lt"/>
              </a:rPr>
              <a:t>framework</a:t>
            </a:r>
            <a:r>
              <a:rPr lang="el-GR" dirty="0">
                <a:latin typeface="+mj-lt"/>
              </a:rPr>
              <a:t>, αλλά επειδή αυτό δεν είχε ολοκληρωθεί στην ώρα του, το </a:t>
            </a:r>
            <a:r>
              <a:rPr lang="el-GR" dirty="0" err="1">
                <a:latin typeface="+mj-lt"/>
              </a:rPr>
              <a:t>project</a:t>
            </a:r>
            <a:r>
              <a:rPr lang="el-GR" dirty="0">
                <a:latin typeface="+mj-lt"/>
              </a:rPr>
              <a:t> μετατοπίστηκε σε πιο ευρύ πεδίο: </a:t>
            </a:r>
            <a:r>
              <a:rPr lang="el-GR" b="1" dirty="0">
                <a:latin typeface="+mj-lt"/>
              </a:rPr>
              <a:t>γραπτή αναφορά, συναντήσεις/</a:t>
            </a:r>
            <a:r>
              <a:rPr lang="el-GR" b="1" dirty="0" err="1">
                <a:latin typeface="+mj-lt"/>
              </a:rPr>
              <a:t>parents</a:t>
            </a:r>
            <a:r>
              <a:rPr lang="el-GR" b="1" dirty="0">
                <a:latin typeface="+mj-lt"/>
              </a:rPr>
              <a:t>’ </a:t>
            </a:r>
            <a:r>
              <a:rPr lang="el-GR" b="1" dirty="0" err="1">
                <a:latin typeface="+mj-lt"/>
              </a:rPr>
              <a:t>evenings</a:t>
            </a:r>
            <a:r>
              <a:rPr lang="el-GR" b="1" dirty="0">
                <a:latin typeface="+mj-lt"/>
              </a:rPr>
              <a:t>, γενικά η επικοινωνία με γονείς</a:t>
            </a:r>
            <a:r>
              <a:rPr lang="el-GR" dirty="0">
                <a:latin typeface="+mj-lt"/>
              </a:rPr>
              <a:t>. Ένα πολύ καθαρό παράδειγμα από την αξιολόγηση είναι ότι σχολεία έβαλαν γονείς σε </a:t>
            </a:r>
            <a:r>
              <a:rPr lang="el-GR" b="1" dirty="0" err="1">
                <a:latin typeface="+mj-lt"/>
              </a:rPr>
              <a:t>focus</a:t>
            </a:r>
            <a:r>
              <a:rPr lang="el-GR" b="1" dirty="0">
                <a:latin typeface="+mj-lt"/>
              </a:rPr>
              <a:t> </a:t>
            </a:r>
            <a:r>
              <a:rPr lang="el-GR" b="1" dirty="0" err="1">
                <a:latin typeface="+mj-lt"/>
              </a:rPr>
              <a:t>groups</a:t>
            </a:r>
            <a:r>
              <a:rPr lang="el-GR" dirty="0">
                <a:latin typeface="+mj-lt"/>
              </a:rPr>
              <a:t> (π.χ. για να σχεδιάσουν </a:t>
            </a:r>
            <a:r>
              <a:rPr lang="el-GR" dirty="0" err="1">
                <a:latin typeface="+mj-lt"/>
              </a:rPr>
              <a:t>reporting</a:t>
            </a:r>
            <a:r>
              <a:rPr lang="el-GR" dirty="0">
                <a:latin typeface="+mj-lt"/>
              </a:rPr>
              <a:t> </a:t>
            </a:r>
            <a:r>
              <a:rPr lang="el-GR" dirty="0" err="1">
                <a:latin typeface="+mj-lt"/>
              </a:rPr>
              <a:t>policy</a:t>
            </a:r>
            <a:r>
              <a:rPr lang="el-GR" dirty="0">
                <a:latin typeface="+mj-lt"/>
              </a:rPr>
              <a:t> ή να επανασχεδιάσουν το </a:t>
            </a:r>
            <a:r>
              <a:rPr lang="el-GR" dirty="0" err="1">
                <a:latin typeface="+mj-lt"/>
              </a:rPr>
              <a:t>parents</a:t>
            </a:r>
            <a:r>
              <a:rPr lang="el-GR" dirty="0">
                <a:latin typeface="+mj-lt"/>
              </a:rPr>
              <a:t>’ </a:t>
            </a:r>
            <a:r>
              <a:rPr lang="el-GR" dirty="0" err="1">
                <a:latin typeface="+mj-lt"/>
              </a:rPr>
              <a:t>evening</a:t>
            </a:r>
            <a:r>
              <a:rPr lang="el-GR" dirty="0">
                <a:latin typeface="+mj-lt"/>
              </a:rPr>
              <a:t>) και χρησιμοποίησαν </a:t>
            </a:r>
            <a:r>
              <a:rPr lang="el-GR" b="1" dirty="0">
                <a:latin typeface="+mj-lt"/>
              </a:rPr>
              <a:t>ερωτηματολόγια γονέων</a:t>
            </a:r>
            <a:r>
              <a:rPr lang="el-GR" dirty="0">
                <a:latin typeface="+mj-lt"/>
              </a:rPr>
              <a:t> για να δουν τι χρειάζονται/τι καταλαβαίνουν. Οι εκπαιδευτικοί περιγράφουν ότι αυτό τους ανάγκασε να “ακούσουν” αντί να υποθέτουν τι θέλουν οι γονείς, και σε κάποιες περιπτώσεις να προσαρμόσουν στρατηγικές για να προσεγγίσουν καλύτερα διαφορετικούς </a:t>
            </a:r>
            <a:r>
              <a:rPr lang="el-GR" dirty="0" err="1">
                <a:latin typeface="+mj-lt"/>
              </a:rPr>
              <a:t>γονεϊκούς</a:t>
            </a:r>
            <a:r>
              <a:rPr lang="el-GR" dirty="0">
                <a:latin typeface="+mj-lt"/>
              </a:rPr>
              <a:t> πληθυσμούς. </a:t>
            </a:r>
            <a:endParaRPr lang="el-GR" dirty="0" smtClean="0">
              <a:latin typeface="+mj-lt"/>
            </a:endParaRPr>
          </a:p>
          <a:p>
            <a:endParaRPr lang="el-GR" b="1" dirty="0">
              <a:latin typeface="+mj-lt"/>
            </a:endParaRPr>
          </a:p>
          <a:p>
            <a:r>
              <a:rPr lang="el-GR" sz="2000" b="1" dirty="0" smtClean="0">
                <a:solidFill>
                  <a:srgbClr val="00B0F0"/>
                </a:solidFill>
                <a:latin typeface="+mj-lt"/>
              </a:rPr>
              <a:t>Project </a:t>
            </a:r>
            <a:r>
              <a:rPr lang="el-GR" sz="2000" b="1" dirty="0">
                <a:solidFill>
                  <a:srgbClr val="00B0F0"/>
                </a:solidFill>
                <a:latin typeface="+mj-lt"/>
              </a:rPr>
              <a:t>6 – </a:t>
            </a:r>
            <a:r>
              <a:rPr lang="el-GR" sz="2000" b="1" dirty="0" err="1">
                <a:solidFill>
                  <a:srgbClr val="00B0F0"/>
                </a:solidFill>
                <a:latin typeface="+mj-lt"/>
              </a:rPr>
              <a:t>New</a:t>
            </a:r>
            <a:r>
              <a:rPr lang="el-GR" sz="2000" b="1" dirty="0">
                <a:solidFill>
                  <a:srgbClr val="00B0F0"/>
                </a:solidFill>
                <a:latin typeface="+mj-lt"/>
              </a:rPr>
              <a:t> </a:t>
            </a:r>
            <a:r>
              <a:rPr lang="el-GR" sz="2000" b="1" dirty="0" err="1">
                <a:solidFill>
                  <a:srgbClr val="00B0F0"/>
                </a:solidFill>
                <a:latin typeface="+mj-lt"/>
              </a:rPr>
              <a:t>National</a:t>
            </a:r>
            <a:r>
              <a:rPr lang="el-GR" sz="2000" b="1" dirty="0">
                <a:solidFill>
                  <a:srgbClr val="00B0F0"/>
                </a:solidFill>
                <a:latin typeface="+mj-lt"/>
              </a:rPr>
              <a:t> </a:t>
            </a:r>
            <a:r>
              <a:rPr lang="el-GR" sz="2000" b="1" dirty="0" err="1">
                <a:solidFill>
                  <a:srgbClr val="00B0F0"/>
                </a:solidFill>
                <a:latin typeface="+mj-lt"/>
              </a:rPr>
              <a:t>Assessments</a:t>
            </a:r>
            <a:r>
              <a:rPr lang="el-GR" sz="2000" b="1" dirty="0">
                <a:solidFill>
                  <a:srgbClr val="00B0F0"/>
                </a:solidFill>
                <a:latin typeface="+mj-lt"/>
              </a:rPr>
              <a:t> (τράπεζα υλικού αντί “</a:t>
            </a:r>
            <a:r>
              <a:rPr lang="el-GR" sz="2000" b="1" dirty="0" err="1">
                <a:solidFill>
                  <a:srgbClr val="00B0F0"/>
                </a:solidFill>
                <a:latin typeface="+mj-lt"/>
              </a:rPr>
              <a:t>National</a:t>
            </a:r>
            <a:r>
              <a:rPr lang="el-GR" sz="2000" b="1" dirty="0">
                <a:solidFill>
                  <a:srgbClr val="00B0F0"/>
                </a:solidFill>
                <a:latin typeface="+mj-lt"/>
              </a:rPr>
              <a:t> </a:t>
            </a:r>
            <a:r>
              <a:rPr lang="el-GR" sz="2000" b="1" dirty="0" err="1">
                <a:solidFill>
                  <a:srgbClr val="00B0F0"/>
                </a:solidFill>
                <a:latin typeface="+mj-lt"/>
              </a:rPr>
              <a:t>Tests</a:t>
            </a:r>
            <a:r>
              <a:rPr lang="el-GR" sz="2000" b="1" dirty="0">
                <a:solidFill>
                  <a:srgbClr val="00B0F0"/>
                </a:solidFill>
                <a:latin typeface="+mj-lt"/>
              </a:rPr>
              <a:t>”)</a:t>
            </a:r>
            <a:br>
              <a:rPr lang="el-GR" sz="2000" b="1" dirty="0">
                <a:solidFill>
                  <a:srgbClr val="00B0F0"/>
                </a:solidFill>
                <a:latin typeface="+mj-lt"/>
              </a:rPr>
            </a:br>
            <a:r>
              <a:rPr lang="el-GR" dirty="0">
                <a:latin typeface="+mj-lt"/>
              </a:rPr>
              <a:t>Εδώ το ζητούμενο ήταν η δημιουργία μιας </a:t>
            </a:r>
            <a:r>
              <a:rPr lang="el-GR" b="1" dirty="0" err="1">
                <a:latin typeface="+mj-lt"/>
              </a:rPr>
              <a:t>online</a:t>
            </a:r>
            <a:r>
              <a:rPr lang="el-GR" b="1" dirty="0">
                <a:latin typeface="+mj-lt"/>
              </a:rPr>
              <a:t> τράπεζας </a:t>
            </a:r>
            <a:r>
              <a:rPr lang="el-GR" b="1" dirty="0" err="1">
                <a:latin typeface="+mj-lt"/>
              </a:rPr>
              <a:t>assessment</a:t>
            </a:r>
            <a:r>
              <a:rPr lang="el-GR" b="1" dirty="0">
                <a:latin typeface="+mj-lt"/>
              </a:rPr>
              <a:t> </a:t>
            </a:r>
            <a:r>
              <a:rPr lang="el-GR" b="1" dirty="0" err="1">
                <a:latin typeface="+mj-lt"/>
              </a:rPr>
              <a:t>materials</a:t>
            </a:r>
            <a:r>
              <a:rPr lang="el-GR" dirty="0">
                <a:latin typeface="+mj-lt"/>
              </a:rPr>
              <a:t> (βασισμένης σε </a:t>
            </a:r>
            <a:r>
              <a:rPr lang="el-GR" dirty="0" err="1">
                <a:latin typeface="+mj-lt"/>
              </a:rPr>
              <a:t>tests</a:t>
            </a:r>
            <a:r>
              <a:rPr lang="el-GR" dirty="0">
                <a:latin typeface="+mj-lt"/>
              </a:rPr>
              <a:t>/</a:t>
            </a:r>
            <a:r>
              <a:rPr lang="el-GR" dirty="0" err="1">
                <a:latin typeface="+mj-lt"/>
              </a:rPr>
              <a:t>tasks</a:t>
            </a:r>
            <a:r>
              <a:rPr lang="el-GR" dirty="0">
                <a:latin typeface="+mj-lt"/>
              </a:rPr>
              <a:t> του </a:t>
            </a:r>
            <a:r>
              <a:rPr lang="el-GR" dirty="0" err="1">
                <a:latin typeface="+mj-lt"/>
              </a:rPr>
              <a:t>Assessment</a:t>
            </a:r>
            <a:r>
              <a:rPr lang="el-GR" dirty="0">
                <a:latin typeface="+mj-lt"/>
              </a:rPr>
              <a:t> of </a:t>
            </a:r>
            <a:r>
              <a:rPr lang="el-GR" dirty="0" err="1">
                <a:latin typeface="+mj-lt"/>
              </a:rPr>
              <a:t>Achievement</a:t>
            </a:r>
            <a:r>
              <a:rPr lang="el-GR" dirty="0">
                <a:latin typeface="+mj-lt"/>
              </a:rPr>
              <a:t> Programme) για να αντικαταστήσει τα τότε </a:t>
            </a:r>
            <a:r>
              <a:rPr lang="el-GR" dirty="0" err="1">
                <a:latin typeface="+mj-lt"/>
              </a:rPr>
              <a:t>National</a:t>
            </a:r>
            <a:r>
              <a:rPr lang="el-GR" dirty="0">
                <a:latin typeface="+mj-lt"/>
              </a:rPr>
              <a:t> </a:t>
            </a:r>
            <a:r>
              <a:rPr lang="el-GR" dirty="0" err="1">
                <a:latin typeface="+mj-lt"/>
              </a:rPr>
              <a:t>Tests</a:t>
            </a:r>
            <a:r>
              <a:rPr lang="el-GR" dirty="0">
                <a:latin typeface="+mj-lt"/>
              </a:rPr>
              <a:t>. Στην αξιολόγηση καταγράφεται ότι πολλά σχολεία ανέφεραν χρήση της “</a:t>
            </a:r>
            <a:r>
              <a:rPr lang="el-GR" dirty="0" err="1">
                <a:latin typeface="+mj-lt"/>
              </a:rPr>
              <a:t>New</a:t>
            </a:r>
            <a:r>
              <a:rPr lang="el-GR" dirty="0">
                <a:latin typeface="+mj-lt"/>
              </a:rPr>
              <a:t> </a:t>
            </a:r>
            <a:r>
              <a:rPr lang="el-GR" dirty="0" err="1">
                <a:latin typeface="+mj-lt"/>
              </a:rPr>
              <a:t>National</a:t>
            </a:r>
            <a:r>
              <a:rPr lang="el-GR" dirty="0">
                <a:latin typeface="+mj-lt"/>
              </a:rPr>
              <a:t> </a:t>
            </a:r>
            <a:r>
              <a:rPr lang="el-GR" dirty="0" err="1">
                <a:latin typeface="+mj-lt"/>
              </a:rPr>
              <a:t>Assessment</a:t>
            </a:r>
            <a:r>
              <a:rPr lang="el-GR" dirty="0">
                <a:latin typeface="+mj-lt"/>
              </a:rPr>
              <a:t> Bank” στην πράξη, ακόμη κι αν δεν ήταν στον αρχικό πυρήνα του Project 6.</a:t>
            </a:r>
          </a:p>
        </p:txBody>
      </p:sp>
    </p:spTree>
    <p:extLst>
      <p:ext uri="{BB962C8B-B14F-4D97-AF65-F5344CB8AC3E}">
        <p14:creationId xmlns:p14="http://schemas.microsoft.com/office/powerpoint/2010/main" val="286343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266" y="5409664"/>
            <a:ext cx="11571316" cy="1200329"/>
          </a:xfrm>
          <a:prstGeom prst="rect">
            <a:avLst/>
          </a:prstGeom>
        </p:spPr>
        <p:txBody>
          <a:bodyPr wrap="square">
            <a:spAutoFit/>
          </a:bodyPr>
          <a:lstStyle/>
          <a:p>
            <a:r>
              <a:rPr lang="el-GR" dirty="0" smtClean="0">
                <a:solidFill>
                  <a:schemeClr val="tx1">
                    <a:lumMod val="50000"/>
                  </a:schemeClr>
                </a:solidFill>
                <a:latin typeface="+mj-lt"/>
              </a:rPr>
              <a:t>Το </a:t>
            </a:r>
            <a:r>
              <a:rPr lang="el-GR" dirty="0">
                <a:solidFill>
                  <a:schemeClr val="tx1">
                    <a:lumMod val="50000"/>
                  </a:schemeClr>
                </a:solidFill>
                <a:latin typeface="+mj-lt"/>
              </a:rPr>
              <a:t>σκωτσέζικο παράδειγμα δείχνει ότι οι πρακτικές του </a:t>
            </a:r>
            <a:r>
              <a:rPr lang="el-GR" dirty="0" err="1">
                <a:solidFill>
                  <a:schemeClr val="tx1">
                    <a:lumMod val="50000"/>
                  </a:schemeClr>
                </a:solidFill>
                <a:latin typeface="+mj-lt"/>
              </a:rPr>
              <a:t>Assessment</a:t>
            </a:r>
            <a:r>
              <a:rPr lang="el-GR" dirty="0">
                <a:solidFill>
                  <a:schemeClr val="tx1">
                    <a:lumMod val="50000"/>
                  </a:schemeClr>
                </a:solidFill>
                <a:latin typeface="+mj-lt"/>
              </a:rPr>
              <a:t> for </a:t>
            </a:r>
            <a:r>
              <a:rPr lang="el-GR" dirty="0" err="1">
                <a:solidFill>
                  <a:schemeClr val="tx1">
                    <a:lumMod val="50000"/>
                  </a:schemeClr>
                </a:solidFill>
                <a:latin typeface="+mj-lt"/>
              </a:rPr>
              <a:t>Learning</a:t>
            </a:r>
            <a:r>
              <a:rPr lang="el-GR" dirty="0">
                <a:solidFill>
                  <a:schemeClr val="tx1">
                    <a:lumMod val="50000"/>
                  </a:schemeClr>
                </a:solidFill>
                <a:latin typeface="+mj-lt"/>
              </a:rPr>
              <a:t> μπορούν να αποτελέσουν </a:t>
            </a:r>
            <a:r>
              <a:rPr lang="el-GR" b="1" dirty="0">
                <a:solidFill>
                  <a:schemeClr val="tx1">
                    <a:lumMod val="50000"/>
                  </a:schemeClr>
                </a:solidFill>
                <a:latin typeface="+mj-lt"/>
              </a:rPr>
              <a:t>δομικό στοιχείο του σχολείου ως οργανισμού και κοινότητας μάθησης</a:t>
            </a:r>
            <a:r>
              <a:rPr lang="el-GR" dirty="0">
                <a:solidFill>
                  <a:schemeClr val="tx1">
                    <a:lumMod val="50000"/>
                  </a:schemeClr>
                </a:solidFill>
                <a:latin typeface="+mj-lt"/>
              </a:rPr>
              <a:t>, όταν εφαρμόζονται συλλογικά, με κοινή γλώσσα, χρόνο για συνεργασία και έμφαση στον </a:t>
            </a:r>
            <a:r>
              <a:rPr lang="el-GR" dirty="0" err="1">
                <a:solidFill>
                  <a:schemeClr val="tx1">
                    <a:lumMod val="50000"/>
                  </a:schemeClr>
                </a:solidFill>
                <a:latin typeface="+mj-lt"/>
              </a:rPr>
              <a:t>αναστοχασμό</a:t>
            </a:r>
            <a:r>
              <a:rPr lang="el-GR" dirty="0">
                <a:solidFill>
                  <a:schemeClr val="tx1">
                    <a:lumMod val="50000"/>
                  </a:schemeClr>
                </a:solidFill>
                <a:latin typeface="+mj-lt"/>
              </a:rPr>
              <a:t>. Δεν πρόκειται απλώς για βελτίωση τεχνικών αξιολόγησης, αλλά για αλλαγή κουλτούρας: το σχολείο μαθαίνει πώς να μαθαίνει.</a:t>
            </a:r>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226944" y="200048"/>
            <a:ext cx="7675961" cy="5026736"/>
          </a:xfrm>
          <a:prstGeom prst="rect">
            <a:avLst/>
          </a:prstGeom>
        </p:spPr>
      </p:pic>
    </p:spTree>
    <p:extLst>
      <p:ext uri="{BB962C8B-B14F-4D97-AF65-F5344CB8AC3E}">
        <p14:creationId xmlns:p14="http://schemas.microsoft.com/office/powerpoint/2010/main" val="93830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2730566368"/>
              </p:ext>
            </p:extLst>
          </p:nvPr>
        </p:nvGraphicFramePr>
        <p:xfrm>
          <a:off x="798022" y="994353"/>
          <a:ext cx="10216341" cy="4729700"/>
        </p:xfrm>
        <a:graphic>
          <a:graphicData uri="http://schemas.openxmlformats.org/drawingml/2006/table">
            <a:tbl>
              <a:tblPr/>
              <a:tblGrid>
                <a:gridCol w="1221971">
                  <a:extLst>
                    <a:ext uri="{9D8B030D-6E8A-4147-A177-3AD203B41FA5}">
                      <a16:colId xmlns:a16="http://schemas.microsoft.com/office/drawing/2014/main" val="3742120780"/>
                    </a:ext>
                  </a:extLst>
                </a:gridCol>
                <a:gridCol w="3588336">
                  <a:extLst>
                    <a:ext uri="{9D8B030D-6E8A-4147-A177-3AD203B41FA5}">
                      <a16:colId xmlns:a16="http://schemas.microsoft.com/office/drawing/2014/main" val="1814857643"/>
                    </a:ext>
                  </a:extLst>
                </a:gridCol>
                <a:gridCol w="995849">
                  <a:extLst>
                    <a:ext uri="{9D8B030D-6E8A-4147-A177-3AD203B41FA5}">
                      <a16:colId xmlns:a16="http://schemas.microsoft.com/office/drawing/2014/main" val="3100184121"/>
                    </a:ext>
                  </a:extLst>
                </a:gridCol>
                <a:gridCol w="4410185">
                  <a:extLst>
                    <a:ext uri="{9D8B030D-6E8A-4147-A177-3AD203B41FA5}">
                      <a16:colId xmlns:a16="http://schemas.microsoft.com/office/drawing/2014/main" val="751957036"/>
                    </a:ext>
                  </a:extLst>
                </a:gridCol>
              </a:tblGrid>
              <a:tr h="331080">
                <a:tc>
                  <a:txBody>
                    <a:bodyPr/>
                    <a:lstStyle/>
                    <a:p>
                      <a:pPr algn="ctr"/>
                      <a:r>
                        <a:rPr lang="el-GR" sz="1800" b="0" dirty="0">
                          <a:solidFill>
                            <a:srgbClr val="00B0F0"/>
                          </a:solidFill>
                          <a:latin typeface="+mj-lt"/>
                        </a:rPr>
                        <a:t>Περιοχή / Οργανισμός</a:t>
                      </a:r>
                    </a:p>
                  </a:txBody>
                  <a:tcPr marL="47297" marR="47297" marT="23649" marB="23649" anchor="ctr">
                    <a:lnL>
                      <a:noFill/>
                    </a:lnL>
                    <a:lnR>
                      <a:noFill/>
                    </a:lnR>
                    <a:lnT>
                      <a:noFill/>
                    </a:lnT>
                    <a:lnB>
                      <a:noFill/>
                    </a:lnB>
                  </a:tcPr>
                </a:tc>
                <a:tc>
                  <a:txBody>
                    <a:bodyPr/>
                    <a:lstStyle/>
                    <a:p>
                      <a:pPr algn="ctr"/>
                      <a:r>
                        <a:rPr lang="el-GR" sz="1800" b="0" dirty="0">
                          <a:solidFill>
                            <a:srgbClr val="00B0F0"/>
                          </a:solidFill>
                          <a:latin typeface="+mj-lt"/>
                        </a:rPr>
                        <a:t>Όνομα προγράμματος / πρωτοβουλίας</a:t>
                      </a:r>
                    </a:p>
                  </a:txBody>
                  <a:tcPr marL="47297" marR="47297" marT="23649" marB="23649" anchor="ctr">
                    <a:lnL>
                      <a:noFill/>
                    </a:lnL>
                    <a:lnR>
                      <a:noFill/>
                    </a:lnR>
                    <a:lnT>
                      <a:noFill/>
                    </a:lnT>
                    <a:lnB>
                      <a:noFill/>
                    </a:lnB>
                  </a:tcPr>
                </a:tc>
                <a:tc>
                  <a:txBody>
                    <a:bodyPr/>
                    <a:lstStyle/>
                    <a:p>
                      <a:pPr algn="ctr"/>
                      <a:r>
                        <a:rPr lang="el-GR" sz="1800" b="0" dirty="0">
                          <a:solidFill>
                            <a:srgbClr val="00B0F0"/>
                          </a:solidFill>
                          <a:latin typeface="+mj-lt"/>
                        </a:rPr>
                        <a:t>Περίοδος</a:t>
                      </a:r>
                    </a:p>
                  </a:txBody>
                  <a:tcPr marL="47297" marR="47297" marT="23649" marB="23649" anchor="ctr">
                    <a:lnL>
                      <a:noFill/>
                    </a:lnL>
                    <a:lnR>
                      <a:noFill/>
                    </a:lnR>
                    <a:lnT>
                      <a:noFill/>
                    </a:lnT>
                    <a:lnB>
                      <a:noFill/>
                    </a:lnB>
                  </a:tcPr>
                </a:tc>
                <a:tc>
                  <a:txBody>
                    <a:bodyPr/>
                    <a:lstStyle/>
                    <a:p>
                      <a:pPr algn="ctr"/>
                      <a:r>
                        <a:rPr lang="el-GR" sz="1800" b="0" dirty="0">
                          <a:solidFill>
                            <a:srgbClr val="00B0F0"/>
                          </a:solidFill>
                          <a:latin typeface="+mj-lt"/>
                        </a:rPr>
                        <a:t>Κεντρικά χαρακτηριστικά / στόχοι</a:t>
                      </a:r>
                    </a:p>
                  </a:txBody>
                  <a:tcPr marL="47297" marR="47297" marT="23649" marB="23649" anchor="ctr">
                    <a:lnL>
                      <a:noFill/>
                    </a:lnL>
                    <a:lnR>
                      <a:noFill/>
                    </a:lnR>
                    <a:lnT>
                      <a:noFill/>
                    </a:lnT>
                    <a:lnB>
                      <a:noFill/>
                    </a:lnB>
                  </a:tcPr>
                </a:tc>
                <a:extLst>
                  <a:ext uri="{0D108BD9-81ED-4DB2-BD59-A6C34878D82A}">
                    <a16:rowId xmlns:a16="http://schemas.microsoft.com/office/drawing/2014/main" val="198864022"/>
                  </a:ext>
                </a:extLst>
              </a:tr>
              <a:tr h="1182429">
                <a:tc>
                  <a:txBody>
                    <a:bodyPr/>
                    <a:lstStyle/>
                    <a:p>
                      <a:r>
                        <a:rPr lang="el-GR" sz="1800" b="0" dirty="0" err="1">
                          <a:latin typeface="+mj-lt"/>
                        </a:rPr>
                        <a:t>Όσλο</a:t>
                      </a:r>
                      <a:r>
                        <a:rPr lang="el-GR" sz="1800" b="0" dirty="0">
                          <a:latin typeface="+mj-lt"/>
                        </a:rPr>
                        <a:t>, Νορβηγία</a:t>
                      </a:r>
                    </a:p>
                  </a:txBody>
                  <a:tcPr marL="47297" marR="47297" marT="23649" marB="23649" anchor="ctr">
                    <a:lnL>
                      <a:noFill/>
                    </a:lnL>
                    <a:lnR>
                      <a:noFill/>
                    </a:lnR>
                    <a:lnT>
                      <a:noFill/>
                    </a:lnT>
                    <a:lnB>
                      <a:noFill/>
                    </a:lnB>
                  </a:tcPr>
                </a:tc>
                <a:tc>
                  <a:txBody>
                    <a:bodyPr/>
                    <a:lstStyle/>
                    <a:p>
                      <a:r>
                        <a:rPr lang="el-GR" sz="1800" b="0" dirty="0">
                          <a:latin typeface="+mj-lt"/>
                        </a:rPr>
                        <a:t>Τοπικά </a:t>
                      </a:r>
                      <a:r>
                        <a:rPr lang="en-US" sz="1800" b="0" dirty="0" err="1">
                          <a:latin typeface="+mj-lt"/>
                        </a:rPr>
                        <a:t>AfL</a:t>
                      </a:r>
                      <a:r>
                        <a:rPr lang="en-US" sz="1800" b="0" dirty="0">
                          <a:latin typeface="+mj-lt"/>
                        </a:rPr>
                        <a:t> projects </a:t>
                      </a:r>
                      <a:r>
                        <a:rPr lang="el-GR" sz="1800" b="0" dirty="0">
                          <a:latin typeface="+mj-lt"/>
                        </a:rPr>
                        <a:t>Δημοτικής–Δευτεροβάθμιας</a:t>
                      </a:r>
                    </a:p>
                  </a:txBody>
                  <a:tcPr marL="47297" marR="47297" marT="23649" marB="23649" anchor="ctr">
                    <a:lnL>
                      <a:noFill/>
                    </a:lnL>
                    <a:lnR>
                      <a:noFill/>
                    </a:lnR>
                    <a:lnT>
                      <a:noFill/>
                    </a:lnT>
                    <a:lnB>
                      <a:noFill/>
                    </a:lnB>
                  </a:tcPr>
                </a:tc>
                <a:tc>
                  <a:txBody>
                    <a:bodyPr/>
                    <a:lstStyle/>
                    <a:p>
                      <a:r>
                        <a:rPr lang="en-US" sz="1800" b="0">
                          <a:latin typeface="+mj-lt"/>
                        </a:rPr>
                        <a:t>2000s–2010s</a:t>
                      </a:r>
                    </a:p>
                  </a:txBody>
                  <a:tcPr marL="47297" marR="47297" marT="23649" marB="23649" anchor="ctr">
                    <a:lnL>
                      <a:noFill/>
                    </a:lnL>
                    <a:lnR>
                      <a:noFill/>
                    </a:lnR>
                    <a:lnT>
                      <a:noFill/>
                    </a:lnT>
                    <a:lnB>
                      <a:noFill/>
                    </a:lnB>
                  </a:tcPr>
                </a:tc>
                <a:tc>
                  <a:txBody>
                    <a:bodyPr/>
                    <a:lstStyle/>
                    <a:p>
                      <a:r>
                        <a:rPr lang="el-GR" sz="1800" b="0" dirty="0">
                          <a:latin typeface="+mj-lt"/>
                        </a:rPr>
                        <a:t>Εφαρμογή </a:t>
                      </a:r>
                      <a:r>
                        <a:rPr lang="el-GR" sz="1800" b="0" dirty="0" err="1">
                          <a:latin typeface="+mj-lt"/>
                        </a:rPr>
                        <a:t>AfL</a:t>
                      </a:r>
                      <a:r>
                        <a:rPr lang="el-GR" sz="1800" b="0" dirty="0">
                          <a:latin typeface="+mj-lt"/>
                        </a:rPr>
                        <a:t> σε δημοτικά/γυμνάσια/λύκεια με έμφαση σε </a:t>
                      </a:r>
                      <a:r>
                        <a:rPr lang="el-GR" sz="1800" b="0" dirty="0" err="1">
                          <a:latin typeface="+mj-lt"/>
                        </a:rPr>
                        <a:t>αυτοαξιολόγηση</a:t>
                      </a:r>
                      <a:r>
                        <a:rPr lang="el-GR" sz="1800" b="0" dirty="0">
                          <a:latin typeface="+mj-lt"/>
                        </a:rPr>
                        <a:t>, </a:t>
                      </a:r>
                      <a:r>
                        <a:rPr lang="el-GR" sz="1800" b="0" dirty="0" err="1">
                          <a:latin typeface="+mj-lt"/>
                        </a:rPr>
                        <a:t>ετεροαξιολόγηση</a:t>
                      </a:r>
                      <a:r>
                        <a:rPr lang="el-GR" sz="1800" b="0" dirty="0">
                          <a:latin typeface="+mj-lt"/>
                        </a:rPr>
                        <a:t>, συμμετοχή γονέων· πρακτική υποστήριξη σχολείων.</a:t>
                      </a:r>
                    </a:p>
                  </a:txBody>
                  <a:tcPr marL="47297" marR="47297" marT="23649" marB="23649" anchor="ctr">
                    <a:lnL>
                      <a:noFill/>
                    </a:lnL>
                    <a:lnR>
                      <a:noFill/>
                    </a:lnR>
                    <a:lnT>
                      <a:noFill/>
                    </a:lnT>
                    <a:lnB>
                      <a:noFill/>
                    </a:lnB>
                  </a:tcPr>
                </a:tc>
                <a:extLst>
                  <a:ext uri="{0D108BD9-81ED-4DB2-BD59-A6C34878D82A}">
                    <a16:rowId xmlns:a16="http://schemas.microsoft.com/office/drawing/2014/main" val="4038550267"/>
                  </a:ext>
                </a:extLst>
              </a:tr>
              <a:tr h="1182429">
                <a:tc>
                  <a:txBody>
                    <a:bodyPr/>
                    <a:lstStyle/>
                    <a:p>
                      <a:r>
                        <a:rPr lang="el-GR" sz="1800" b="0">
                          <a:latin typeface="+mj-lt"/>
                        </a:rPr>
                        <a:t>ΗΠΑ / Διεθνές</a:t>
                      </a:r>
                    </a:p>
                  </a:txBody>
                  <a:tcPr marL="47297" marR="47297" marT="23649" marB="23649" anchor="ctr">
                    <a:lnL>
                      <a:noFill/>
                    </a:lnL>
                    <a:lnR>
                      <a:noFill/>
                    </a:lnR>
                    <a:lnT>
                      <a:noFill/>
                    </a:lnT>
                    <a:lnB>
                      <a:noFill/>
                    </a:lnB>
                  </a:tcPr>
                </a:tc>
                <a:tc>
                  <a:txBody>
                    <a:bodyPr/>
                    <a:lstStyle/>
                    <a:p>
                      <a:r>
                        <a:rPr lang="en-US" sz="1800" b="0" dirty="0" err="1">
                          <a:latin typeface="+mj-lt"/>
                        </a:rPr>
                        <a:t>Δίκτυο</a:t>
                      </a:r>
                      <a:r>
                        <a:rPr lang="en-US" sz="1800" b="0" dirty="0">
                          <a:latin typeface="+mj-lt"/>
                        </a:rPr>
                        <a:t> CCSSO — </a:t>
                      </a:r>
                      <a:r>
                        <a:rPr lang="en-US" sz="1800" b="0" i="1" dirty="0">
                          <a:latin typeface="+mj-lt"/>
                        </a:rPr>
                        <a:t>FAST SCASS (Formative Assessment for Students and Teachers)</a:t>
                      </a:r>
                      <a:endParaRPr lang="en-US" sz="1800" b="0" dirty="0">
                        <a:latin typeface="+mj-lt"/>
                      </a:endParaRPr>
                    </a:p>
                  </a:txBody>
                  <a:tcPr marL="47297" marR="47297" marT="23649" marB="23649" anchor="ctr">
                    <a:lnL>
                      <a:noFill/>
                    </a:lnL>
                    <a:lnR>
                      <a:noFill/>
                    </a:lnR>
                    <a:lnT>
                      <a:noFill/>
                    </a:lnT>
                    <a:lnB>
                      <a:noFill/>
                    </a:lnB>
                  </a:tcPr>
                </a:tc>
                <a:tc>
                  <a:txBody>
                    <a:bodyPr/>
                    <a:lstStyle/>
                    <a:p>
                      <a:r>
                        <a:rPr lang="en-US" sz="1800" b="0" dirty="0">
                          <a:latin typeface="+mj-lt"/>
                        </a:rPr>
                        <a:t>2000s–</a:t>
                      </a:r>
                      <a:r>
                        <a:rPr lang="el-GR" sz="1800" b="0" dirty="0">
                          <a:latin typeface="+mj-lt"/>
                        </a:rPr>
                        <a:t>σήμερα</a:t>
                      </a:r>
                    </a:p>
                  </a:txBody>
                  <a:tcPr marL="47297" marR="47297" marT="23649" marB="23649" anchor="ctr">
                    <a:lnL>
                      <a:noFill/>
                    </a:lnL>
                    <a:lnR>
                      <a:noFill/>
                    </a:lnR>
                    <a:lnT>
                      <a:noFill/>
                    </a:lnT>
                    <a:lnB>
                      <a:noFill/>
                    </a:lnB>
                  </a:tcPr>
                </a:tc>
                <a:tc>
                  <a:txBody>
                    <a:bodyPr/>
                    <a:lstStyle/>
                    <a:p>
                      <a:r>
                        <a:rPr lang="el-GR" sz="1800" b="0" dirty="0">
                          <a:latin typeface="+mj-lt"/>
                        </a:rPr>
                        <a:t>Διεθνές </a:t>
                      </a:r>
                      <a:r>
                        <a:rPr lang="el-GR" sz="1800" b="0" dirty="0" err="1">
                          <a:latin typeface="+mj-lt"/>
                        </a:rPr>
                        <a:t>think-tank</a:t>
                      </a:r>
                      <a:r>
                        <a:rPr lang="el-GR" sz="1800" b="0" dirty="0">
                          <a:latin typeface="+mj-lt"/>
                        </a:rPr>
                        <a:t> που αναπτύσσει οδηγούς πολιτικής, ερευνητικές ανασκοπήσεις και πρακτικά εργαλεία για </a:t>
                      </a:r>
                      <a:r>
                        <a:rPr lang="el-GR" sz="1800" b="0" dirty="0" err="1">
                          <a:latin typeface="+mj-lt"/>
                        </a:rPr>
                        <a:t>formative</a:t>
                      </a:r>
                      <a:r>
                        <a:rPr lang="el-GR" sz="1800" b="0" dirty="0">
                          <a:latin typeface="+mj-lt"/>
                        </a:rPr>
                        <a:t> </a:t>
                      </a:r>
                      <a:r>
                        <a:rPr lang="el-GR" sz="1800" b="0" dirty="0" err="1">
                          <a:latin typeface="+mj-lt"/>
                        </a:rPr>
                        <a:t>assessment</a:t>
                      </a:r>
                      <a:r>
                        <a:rPr lang="el-GR" sz="1800" b="0" dirty="0">
                          <a:latin typeface="+mj-lt"/>
                        </a:rPr>
                        <a:t>· υποστηρίζει πολιτείες και χώρες.</a:t>
                      </a:r>
                    </a:p>
                  </a:txBody>
                  <a:tcPr marL="47297" marR="47297" marT="23649" marB="23649" anchor="ctr">
                    <a:lnL>
                      <a:noFill/>
                    </a:lnL>
                    <a:lnR>
                      <a:noFill/>
                    </a:lnR>
                    <a:lnT>
                      <a:noFill/>
                    </a:lnT>
                    <a:lnB>
                      <a:noFill/>
                    </a:lnB>
                  </a:tcPr>
                </a:tc>
                <a:extLst>
                  <a:ext uri="{0D108BD9-81ED-4DB2-BD59-A6C34878D82A}">
                    <a16:rowId xmlns:a16="http://schemas.microsoft.com/office/drawing/2014/main" val="3318959927"/>
                  </a:ext>
                </a:extLst>
              </a:tr>
              <a:tr h="756754">
                <a:tc>
                  <a:txBody>
                    <a:bodyPr/>
                    <a:lstStyle/>
                    <a:p>
                      <a:r>
                        <a:rPr lang="el-GR" sz="1800" b="0">
                          <a:latin typeface="+mj-lt"/>
                        </a:rPr>
                        <a:t>Διεθνές</a:t>
                      </a:r>
                    </a:p>
                  </a:txBody>
                  <a:tcPr marL="47297" marR="47297" marT="23649" marB="23649" anchor="ctr">
                    <a:lnL>
                      <a:noFill/>
                    </a:lnL>
                    <a:lnR>
                      <a:noFill/>
                    </a:lnR>
                    <a:lnT>
                      <a:noFill/>
                    </a:lnT>
                    <a:lnB>
                      <a:noFill/>
                    </a:lnB>
                  </a:tcPr>
                </a:tc>
                <a:tc>
                  <a:txBody>
                    <a:bodyPr/>
                    <a:lstStyle/>
                    <a:p>
                      <a:r>
                        <a:rPr lang="el-GR" sz="1800" b="0">
                          <a:latin typeface="+mj-lt"/>
                        </a:rPr>
                        <a:t>ΟΟΣΑ, έργα για «</a:t>
                      </a:r>
                      <a:r>
                        <a:rPr lang="en-US" sz="1800" b="0">
                          <a:latin typeface="+mj-lt"/>
                        </a:rPr>
                        <a:t>Innovative Learning Environments» &amp; formative assessment</a:t>
                      </a:r>
                    </a:p>
                  </a:txBody>
                  <a:tcPr marL="47297" marR="47297" marT="23649" marB="23649" anchor="ctr">
                    <a:lnL>
                      <a:noFill/>
                    </a:lnL>
                    <a:lnR>
                      <a:noFill/>
                    </a:lnR>
                    <a:lnT>
                      <a:noFill/>
                    </a:lnT>
                    <a:lnB>
                      <a:noFill/>
                    </a:lnB>
                  </a:tcPr>
                </a:tc>
                <a:tc>
                  <a:txBody>
                    <a:bodyPr/>
                    <a:lstStyle/>
                    <a:p>
                      <a:r>
                        <a:rPr lang="en-US" sz="1800" b="0" dirty="0">
                          <a:latin typeface="+mj-lt"/>
                        </a:rPr>
                        <a:t>2010s</a:t>
                      </a:r>
                    </a:p>
                  </a:txBody>
                  <a:tcPr marL="47297" marR="47297" marT="23649" marB="23649" anchor="ctr">
                    <a:lnL>
                      <a:noFill/>
                    </a:lnL>
                    <a:lnR>
                      <a:noFill/>
                    </a:lnR>
                    <a:lnT>
                      <a:noFill/>
                    </a:lnT>
                    <a:lnB>
                      <a:noFill/>
                    </a:lnB>
                  </a:tcPr>
                </a:tc>
                <a:tc>
                  <a:txBody>
                    <a:bodyPr/>
                    <a:lstStyle/>
                    <a:p>
                      <a:r>
                        <a:rPr lang="el-GR" sz="1800" b="0" dirty="0">
                          <a:latin typeface="+mj-lt"/>
                        </a:rPr>
                        <a:t>Συγκριτικές μελέτες για εφαρμογή </a:t>
                      </a:r>
                      <a:r>
                        <a:rPr lang="el-GR" sz="1800" b="0" dirty="0" err="1">
                          <a:latin typeface="+mj-lt"/>
                        </a:rPr>
                        <a:t>AfL</a:t>
                      </a:r>
                      <a:r>
                        <a:rPr lang="el-GR" sz="1800" b="0" dirty="0">
                          <a:latin typeface="+mj-lt"/>
                        </a:rPr>
                        <a:t>, </a:t>
                      </a:r>
                      <a:r>
                        <a:rPr lang="el-GR" sz="1800" b="0" dirty="0" err="1">
                          <a:latin typeface="+mj-lt"/>
                        </a:rPr>
                        <a:t>case</a:t>
                      </a:r>
                      <a:r>
                        <a:rPr lang="el-GR" sz="1800" b="0" dirty="0">
                          <a:latin typeface="+mj-lt"/>
                        </a:rPr>
                        <a:t> </a:t>
                      </a:r>
                      <a:r>
                        <a:rPr lang="el-GR" sz="1800" b="0" dirty="0" err="1">
                          <a:latin typeface="+mj-lt"/>
                        </a:rPr>
                        <a:t>studies</a:t>
                      </a:r>
                      <a:r>
                        <a:rPr lang="el-GR" sz="1800" b="0" dirty="0">
                          <a:latin typeface="+mj-lt"/>
                        </a:rPr>
                        <a:t> Νορβηγίας, Σκωτίας, ΝΖ· διάχυση καλών πρακτικών.</a:t>
                      </a:r>
                    </a:p>
                  </a:txBody>
                  <a:tcPr marL="47297" marR="47297" marT="23649" marB="23649" anchor="ctr">
                    <a:lnL>
                      <a:noFill/>
                    </a:lnL>
                    <a:lnR>
                      <a:noFill/>
                    </a:lnR>
                    <a:lnT>
                      <a:noFill/>
                    </a:lnT>
                    <a:lnB>
                      <a:noFill/>
                    </a:lnB>
                  </a:tcPr>
                </a:tc>
                <a:extLst>
                  <a:ext uri="{0D108BD9-81ED-4DB2-BD59-A6C34878D82A}">
                    <a16:rowId xmlns:a16="http://schemas.microsoft.com/office/drawing/2014/main" val="1181426792"/>
                  </a:ext>
                </a:extLst>
              </a:tr>
              <a:tr h="898646">
                <a:tc>
                  <a:txBody>
                    <a:bodyPr/>
                    <a:lstStyle/>
                    <a:p>
                      <a:r>
                        <a:rPr lang="el-GR" sz="1800" b="0">
                          <a:latin typeface="+mj-lt"/>
                        </a:rPr>
                        <a:t>Ευρώπη / Πολλά κράτη</a:t>
                      </a:r>
                    </a:p>
                  </a:txBody>
                  <a:tcPr marL="47297" marR="47297" marT="23649" marB="23649" anchor="ctr">
                    <a:lnL>
                      <a:noFill/>
                    </a:lnL>
                    <a:lnR>
                      <a:noFill/>
                    </a:lnR>
                    <a:lnT>
                      <a:noFill/>
                    </a:lnT>
                    <a:lnB>
                      <a:noFill/>
                    </a:lnB>
                  </a:tcPr>
                </a:tc>
                <a:tc>
                  <a:txBody>
                    <a:bodyPr/>
                    <a:lstStyle/>
                    <a:p>
                      <a:r>
                        <a:rPr lang="el-GR" sz="1800" b="0">
                          <a:latin typeface="+mj-lt"/>
                        </a:rPr>
                        <a:t>Erasmus+ projects για AfL και μαθησιακή ανατροφοδότηση</a:t>
                      </a:r>
                    </a:p>
                  </a:txBody>
                  <a:tcPr marL="47297" marR="47297" marT="23649" marB="23649" anchor="ctr">
                    <a:lnL>
                      <a:noFill/>
                    </a:lnL>
                    <a:lnR>
                      <a:noFill/>
                    </a:lnR>
                    <a:lnT>
                      <a:noFill/>
                    </a:lnT>
                    <a:lnB>
                      <a:noFill/>
                    </a:lnB>
                  </a:tcPr>
                </a:tc>
                <a:tc>
                  <a:txBody>
                    <a:bodyPr/>
                    <a:lstStyle/>
                    <a:p>
                      <a:r>
                        <a:rPr lang="en-US" sz="1800" b="0">
                          <a:latin typeface="+mj-lt"/>
                        </a:rPr>
                        <a:t>2010s–2020s</a:t>
                      </a:r>
                    </a:p>
                  </a:txBody>
                  <a:tcPr marL="47297" marR="47297" marT="23649" marB="23649" anchor="ctr">
                    <a:lnL>
                      <a:noFill/>
                    </a:lnL>
                    <a:lnR>
                      <a:noFill/>
                    </a:lnR>
                    <a:lnT>
                      <a:noFill/>
                    </a:lnT>
                    <a:lnB>
                      <a:noFill/>
                    </a:lnB>
                  </a:tcPr>
                </a:tc>
                <a:tc>
                  <a:txBody>
                    <a:bodyPr/>
                    <a:lstStyle/>
                    <a:p>
                      <a:r>
                        <a:rPr lang="el-GR" sz="1800" b="0" dirty="0" err="1">
                          <a:latin typeface="+mj-lt"/>
                        </a:rPr>
                        <a:t>Διασχολικές</a:t>
                      </a:r>
                      <a:r>
                        <a:rPr lang="el-GR" sz="1800" b="0" dirty="0">
                          <a:latin typeface="+mj-lt"/>
                        </a:rPr>
                        <a:t> συμπράξεις με θεματικές </a:t>
                      </a:r>
                      <a:r>
                        <a:rPr lang="el-GR" sz="1800" b="0" dirty="0" err="1">
                          <a:latin typeface="+mj-lt"/>
                        </a:rPr>
                        <a:t>AfL</a:t>
                      </a:r>
                      <a:r>
                        <a:rPr lang="el-GR" sz="1800" b="0" dirty="0">
                          <a:latin typeface="+mj-lt"/>
                        </a:rPr>
                        <a:t>, ανάπτυξη εργαλείων, </a:t>
                      </a:r>
                      <a:r>
                        <a:rPr lang="el-GR" sz="1800" b="0" dirty="0" err="1">
                          <a:latin typeface="+mj-lt"/>
                        </a:rPr>
                        <a:t>peer</a:t>
                      </a:r>
                      <a:r>
                        <a:rPr lang="el-GR" sz="1800" b="0" dirty="0">
                          <a:latin typeface="+mj-lt"/>
                        </a:rPr>
                        <a:t> </a:t>
                      </a:r>
                      <a:r>
                        <a:rPr lang="el-GR" sz="1800" b="0" dirty="0" err="1">
                          <a:latin typeface="+mj-lt"/>
                        </a:rPr>
                        <a:t>feedback</a:t>
                      </a:r>
                      <a:r>
                        <a:rPr lang="el-GR" sz="1800" b="0" dirty="0">
                          <a:latin typeface="+mj-lt"/>
                        </a:rPr>
                        <a:t>, μαθησιακές κοινότητες εκπαιδευτικών.</a:t>
                      </a:r>
                    </a:p>
                  </a:txBody>
                  <a:tcPr marL="47297" marR="47297" marT="23649" marB="23649" anchor="ctr">
                    <a:lnL>
                      <a:noFill/>
                    </a:lnL>
                    <a:lnR>
                      <a:noFill/>
                    </a:lnR>
                    <a:lnT>
                      <a:noFill/>
                    </a:lnT>
                    <a:lnB>
                      <a:noFill/>
                    </a:lnB>
                  </a:tcPr>
                </a:tc>
                <a:extLst>
                  <a:ext uri="{0D108BD9-81ED-4DB2-BD59-A6C34878D82A}">
                    <a16:rowId xmlns:a16="http://schemas.microsoft.com/office/drawing/2014/main" val="4112314781"/>
                  </a:ext>
                </a:extLst>
              </a:tr>
            </a:tbl>
          </a:graphicData>
        </a:graphic>
      </p:graphicFrame>
    </p:spTree>
    <p:extLst>
      <p:ext uri="{BB962C8B-B14F-4D97-AF65-F5344CB8AC3E}">
        <p14:creationId xmlns:p14="http://schemas.microsoft.com/office/powerpoint/2010/main" val="2828043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667921494"/>
              </p:ext>
            </p:extLst>
          </p:nvPr>
        </p:nvGraphicFramePr>
        <p:xfrm>
          <a:off x="199504" y="836410"/>
          <a:ext cx="11851180" cy="5424523"/>
        </p:xfrm>
        <a:graphic>
          <a:graphicData uri="http://schemas.openxmlformats.org/drawingml/2006/table">
            <a:tbl>
              <a:tblPr/>
              <a:tblGrid>
                <a:gridCol w="2319252">
                  <a:extLst>
                    <a:ext uri="{9D8B030D-6E8A-4147-A177-3AD203B41FA5}">
                      <a16:colId xmlns:a16="http://schemas.microsoft.com/office/drawing/2014/main" val="2862612570"/>
                    </a:ext>
                  </a:extLst>
                </a:gridCol>
                <a:gridCol w="3606338">
                  <a:extLst>
                    <a:ext uri="{9D8B030D-6E8A-4147-A177-3AD203B41FA5}">
                      <a16:colId xmlns:a16="http://schemas.microsoft.com/office/drawing/2014/main" val="1229890403"/>
                    </a:ext>
                  </a:extLst>
                </a:gridCol>
                <a:gridCol w="1755372">
                  <a:extLst>
                    <a:ext uri="{9D8B030D-6E8A-4147-A177-3AD203B41FA5}">
                      <a16:colId xmlns:a16="http://schemas.microsoft.com/office/drawing/2014/main" val="2556017594"/>
                    </a:ext>
                  </a:extLst>
                </a:gridCol>
                <a:gridCol w="4170218">
                  <a:extLst>
                    <a:ext uri="{9D8B030D-6E8A-4147-A177-3AD203B41FA5}">
                      <a16:colId xmlns:a16="http://schemas.microsoft.com/office/drawing/2014/main" val="2957476286"/>
                    </a:ext>
                  </a:extLst>
                </a:gridCol>
              </a:tblGrid>
              <a:tr h="817823">
                <a:tc>
                  <a:txBody>
                    <a:bodyPr/>
                    <a:lstStyle/>
                    <a:p>
                      <a:pPr algn="ctr"/>
                      <a:r>
                        <a:rPr lang="el-GR" sz="1800" b="1" dirty="0">
                          <a:solidFill>
                            <a:srgbClr val="00B0F0"/>
                          </a:solidFill>
                          <a:latin typeface="+mj-lt"/>
                        </a:rPr>
                        <a:t>Περιοχή / Οργανισμός</a:t>
                      </a:r>
                      <a:endParaRPr lang="el-GR" sz="1800" dirty="0">
                        <a:solidFill>
                          <a:srgbClr val="00B0F0"/>
                        </a:solidFill>
                        <a:latin typeface="+mj-lt"/>
                      </a:endParaRPr>
                    </a:p>
                  </a:txBody>
                  <a:tcPr marL="47297" marR="47297" marT="23649" marB="23649" anchor="ctr">
                    <a:lnL>
                      <a:noFill/>
                    </a:lnL>
                    <a:lnR>
                      <a:noFill/>
                    </a:lnR>
                    <a:lnT>
                      <a:noFill/>
                    </a:lnT>
                    <a:lnB>
                      <a:noFill/>
                    </a:lnB>
                  </a:tcPr>
                </a:tc>
                <a:tc>
                  <a:txBody>
                    <a:bodyPr/>
                    <a:lstStyle/>
                    <a:p>
                      <a:pPr algn="ctr"/>
                      <a:r>
                        <a:rPr lang="el-GR" sz="1800" b="1">
                          <a:solidFill>
                            <a:srgbClr val="00B0F0"/>
                          </a:solidFill>
                          <a:latin typeface="+mj-lt"/>
                        </a:rPr>
                        <a:t>Όνομα προγράμματος / πρωτοβουλίας</a:t>
                      </a:r>
                      <a:endParaRPr lang="el-GR" sz="1800">
                        <a:solidFill>
                          <a:srgbClr val="00B0F0"/>
                        </a:solidFill>
                        <a:latin typeface="+mj-lt"/>
                      </a:endParaRPr>
                    </a:p>
                  </a:txBody>
                  <a:tcPr marL="47297" marR="47297" marT="23649" marB="23649" anchor="ctr">
                    <a:lnL>
                      <a:noFill/>
                    </a:lnL>
                    <a:lnR>
                      <a:noFill/>
                    </a:lnR>
                    <a:lnT>
                      <a:noFill/>
                    </a:lnT>
                    <a:lnB>
                      <a:noFill/>
                    </a:lnB>
                  </a:tcPr>
                </a:tc>
                <a:tc>
                  <a:txBody>
                    <a:bodyPr/>
                    <a:lstStyle/>
                    <a:p>
                      <a:pPr algn="ctr"/>
                      <a:r>
                        <a:rPr lang="el-GR" sz="1800" b="1" dirty="0">
                          <a:solidFill>
                            <a:srgbClr val="00B0F0"/>
                          </a:solidFill>
                          <a:latin typeface="+mj-lt"/>
                        </a:rPr>
                        <a:t>Περίοδος</a:t>
                      </a:r>
                      <a:endParaRPr lang="el-GR" sz="1800" dirty="0">
                        <a:solidFill>
                          <a:srgbClr val="00B0F0"/>
                        </a:solidFill>
                        <a:latin typeface="+mj-lt"/>
                      </a:endParaRPr>
                    </a:p>
                  </a:txBody>
                  <a:tcPr marL="47297" marR="47297" marT="23649" marB="23649" anchor="ctr">
                    <a:lnL>
                      <a:noFill/>
                    </a:lnL>
                    <a:lnR>
                      <a:noFill/>
                    </a:lnR>
                    <a:lnT>
                      <a:noFill/>
                    </a:lnT>
                    <a:lnB>
                      <a:noFill/>
                    </a:lnB>
                  </a:tcPr>
                </a:tc>
                <a:tc>
                  <a:txBody>
                    <a:bodyPr/>
                    <a:lstStyle/>
                    <a:p>
                      <a:pPr algn="ctr"/>
                      <a:r>
                        <a:rPr lang="el-GR" sz="1800" b="1" dirty="0">
                          <a:solidFill>
                            <a:srgbClr val="00B0F0"/>
                          </a:solidFill>
                          <a:latin typeface="+mj-lt"/>
                        </a:rPr>
                        <a:t>Κεντρικά χαρακτηριστικά / στόχοι</a:t>
                      </a:r>
                      <a:endParaRPr lang="el-GR" sz="1800" dirty="0">
                        <a:solidFill>
                          <a:srgbClr val="00B0F0"/>
                        </a:solidFill>
                        <a:latin typeface="+mj-lt"/>
                      </a:endParaRPr>
                    </a:p>
                  </a:txBody>
                  <a:tcPr marL="47297" marR="47297" marT="23649" marB="23649" anchor="ctr">
                    <a:lnL>
                      <a:noFill/>
                    </a:lnL>
                    <a:lnR>
                      <a:noFill/>
                    </a:lnR>
                    <a:lnT>
                      <a:noFill/>
                    </a:lnT>
                    <a:lnB>
                      <a:noFill/>
                    </a:lnB>
                  </a:tcPr>
                </a:tc>
                <a:extLst>
                  <a:ext uri="{0D108BD9-81ED-4DB2-BD59-A6C34878D82A}">
                    <a16:rowId xmlns:a16="http://schemas.microsoft.com/office/drawing/2014/main" val="2364601990"/>
                  </a:ext>
                </a:extLst>
              </a:tr>
              <a:tr h="1182429">
                <a:tc>
                  <a:txBody>
                    <a:bodyPr/>
                    <a:lstStyle/>
                    <a:p>
                      <a:pPr algn="ctr"/>
                      <a:r>
                        <a:rPr lang="el-GR" sz="1800" b="1" dirty="0" err="1">
                          <a:latin typeface="+mj-lt"/>
                        </a:rPr>
                        <a:t>Όσλο</a:t>
                      </a:r>
                      <a:r>
                        <a:rPr lang="el-GR" sz="1800" b="1" dirty="0">
                          <a:latin typeface="+mj-lt"/>
                        </a:rPr>
                        <a:t>, Νορβηγία</a:t>
                      </a:r>
                      <a:endParaRPr lang="el-GR" sz="1800" dirty="0">
                        <a:latin typeface="+mj-lt"/>
                      </a:endParaRPr>
                    </a:p>
                  </a:txBody>
                  <a:tcPr marL="47297" marR="47297" marT="23649" marB="23649" anchor="ctr">
                    <a:lnL>
                      <a:noFill/>
                    </a:lnL>
                    <a:lnR>
                      <a:noFill/>
                    </a:lnR>
                    <a:lnT>
                      <a:noFill/>
                    </a:lnT>
                    <a:lnB>
                      <a:noFill/>
                    </a:lnB>
                  </a:tcPr>
                </a:tc>
                <a:tc>
                  <a:txBody>
                    <a:bodyPr/>
                    <a:lstStyle/>
                    <a:p>
                      <a:r>
                        <a:rPr lang="el-GR" sz="1800" dirty="0">
                          <a:latin typeface="+mj-lt"/>
                        </a:rPr>
                        <a:t>Τοπικά </a:t>
                      </a:r>
                      <a:r>
                        <a:rPr lang="en-US" sz="1800" dirty="0" err="1">
                          <a:latin typeface="+mj-lt"/>
                        </a:rPr>
                        <a:t>AfL</a:t>
                      </a:r>
                      <a:r>
                        <a:rPr lang="en-US" sz="1800" dirty="0">
                          <a:latin typeface="+mj-lt"/>
                        </a:rPr>
                        <a:t> projects </a:t>
                      </a:r>
                      <a:r>
                        <a:rPr lang="el-GR" sz="1800" dirty="0">
                          <a:latin typeface="+mj-lt"/>
                        </a:rPr>
                        <a:t>Δημοτικής–Δευτεροβάθμιας</a:t>
                      </a:r>
                    </a:p>
                  </a:txBody>
                  <a:tcPr marL="47297" marR="47297" marT="23649" marB="23649" anchor="ctr">
                    <a:lnL>
                      <a:noFill/>
                    </a:lnL>
                    <a:lnR>
                      <a:noFill/>
                    </a:lnR>
                    <a:lnT>
                      <a:noFill/>
                    </a:lnT>
                    <a:lnB>
                      <a:noFill/>
                    </a:lnB>
                  </a:tcPr>
                </a:tc>
                <a:tc>
                  <a:txBody>
                    <a:bodyPr/>
                    <a:lstStyle/>
                    <a:p>
                      <a:r>
                        <a:rPr lang="en-US" sz="1800" dirty="0">
                          <a:latin typeface="+mj-lt"/>
                        </a:rPr>
                        <a:t>2000s–2010s</a:t>
                      </a:r>
                    </a:p>
                  </a:txBody>
                  <a:tcPr marL="47297" marR="47297" marT="23649" marB="23649" anchor="ctr">
                    <a:lnL>
                      <a:noFill/>
                    </a:lnL>
                    <a:lnR>
                      <a:noFill/>
                    </a:lnR>
                    <a:lnT>
                      <a:noFill/>
                    </a:lnT>
                    <a:lnB>
                      <a:noFill/>
                    </a:lnB>
                  </a:tcPr>
                </a:tc>
                <a:tc>
                  <a:txBody>
                    <a:bodyPr/>
                    <a:lstStyle/>
                    <a:p>
                      <a:r>
                        <a:rPr lang="el-GR" sz="1800">
                          <a:latin typeface="+mj-lt"/>
                        </a:rPr>
                        <a:t>Εφαρμογή AfL σε δημοτικά/γυμνάσια/λύκεια με έμφαση σε αυτοαξιολόγηση, ετεροαξιολόγηση, συμμετοχή γονέων· πρακτική υποστήριξη σχολείων.</a:t>
                      </a:r>
                    </a:p>
                  </a:txBody>
                  <a:tcPr marL="47297" marR="47297" marT="23649" marB="23649" anchor="ctr">
                    <a:lnL>
                      <a:noFill/>
                    </a:lnL>
                    <a:lnR>
                      <a:noFill/>
                    </a:lnR>
                    <a:lnT>
                      <a:noFill/>
                    </a:lnT>
                    <a:lnB>
                      <a:noFill/>
                    </a:lnB>
                  </a:tcPr>
                </a:tc>
                <a:extLst>
                  <a:ext uri="{0D108BD9-81ED-4DB2-BD59-A6C34878D82A}">
                    <a16:rowId xmlns:a16="http://schemas.microsoft.com/office/drawing/2014/main" val="1572208287"/>
                  </a:ext>
                </a:extLst>
              </a:tr>
              <a:tr h="1182429">
                <a:tc>
                  <a:txBody>
                    <a:bodyPr/>
                    <a:lstStyle/>
                    <a:p>
                      <a:pPr algn="ctr"/>
                      <a:r>
                        <a:rPr lang="el-GR" sz="1800" b="1" dirty="0">
                          <a:latin typeface="+mj-lt"/>
                        </a:rPr>
                        <a:t>ΗΠΑ / Διεθνές</a:t>
                      </a:r>
                      <a:endParaRPr lang="el-GR" sz="1800" dirty="0">
                        <a:latin typeface="+mj-lt"/>
                      </a:endParaRPr>
                    </a:p>
                  </a:txBody>
                  <a:tcPr marL="47297" marR="47297" marT="23649" marB="23649" anchor="ctr">
                    <a:lnL>
                      <a:noFill/>
                    </a:lnL>
                    <a:lnR>
                      <a:noFill/>
                    </a:lnR>
                    <a:lnT>
                      <a:noFill/>
                    </a:lnT>
                    <a:lnB>
                      <a:noFill/>
                    </a:lnB>
                  </a:tcPr>
                </a:tc>
                <a:tc>
                  <a:txBody>
                    <a:bodyPr/>
                    <a:lstStyle/>
                    <a:p>
                      <a:r>
                        <a:rPr lang="en-US" sz="1800" dirty="0" err="1">
                          <a:latin typeface="+mj-lt"/>
                        </a:rPr>
                        <a:t>Δίκτυο</a:t>
                      </a:r>
                      <a:r>
                        <a:rPr lang="en-US" sz="1800" dirty="0">
                          <a:latin typeface="+mj-lt"/>
                        </a:rPr>
                        <a:t> CCSSO — </a:t>
                      </a:r>
                      <a:r>
                        <a:rPr lang="en-US" sz="1800" i="1" dirty="0">
                          <a:latin typeface="+mj-lt"/>
                        </a:rPr>
                        <a:t>FAST SCASS (Formative Assessment for Students and Teachers)</a:t>
                      </a:r>
                      <a:endParaRPr lang="en-US" sz="1800" dirty="0">
                        <a:latin typeface="+mj-lt"/>
                      </a:endParaRPr>
                    </a:p>
                  </a:txBody>
                  <a:tcPr marL="47297" marR="47297" marT="23649" marB="23649" anchor="ctr">
                    <a:lnL>
                      <a:noFill/>
                    </a:lnL>
                    <a:lnR>
                      <a:noFill/>
                    </a:lnR>
                    <a:lnT>
                      <a:noFill/>
                    </a:lnT>
                    <a:lnB>
                      <a:noFill/>
                    </a:lnB>
                  </a:tcPr>
                </a:tc>
                <a:tc>
                  <a:txBody>
                    <a:bodyPr/>
                    <a:lstStyle/>
                    <a:p>
                      <a:r>
                        <a:rPr lang="en-US" sz="1800" dirty="0">
                          <a:latin typeface="+mj-lt"/>
                        </a:rPr>
                        <a:t>2000s–</a:t>
                      </a:r>
                      <a:r>
                        <a:rPr lang="el-GR" sz="1800" dirty="0">
                          <a:latin typeface="+mj-lt"/>
                        </a:rPr>
                        <a:t>σήμερα</a:t>
                      </a:r>
                    </a:p>
                  </a:txBody>
                  <a:tcPr marL="47297" marR="47297" marT="23649" marB="23649" anchor="ctr">
                    <a:lnL>
                      <a:noFill/>
                    </a:lnL>
                    <a:lnR>
                      <a:noFill/>
                    </a:lnR>
                    <a:lnT>
                      <a:noFill/>
                    </a:lnT>
                    <a:lnB>
                      <a:noFill/>
                    </a:lnB>
                  </a:tcPr>
                </a:tc>
                <a:tc>
                  <a:txBody>
                    <a:bodyPr/>
                    <a:lstStyle/>
                    <a:p>
                      <a:r>
                        <a:rPr lang="el-GR" sz="1800">
                          <a:latin typeface="+mj-lt"/>
                        </a:rPr>
                        <a:t>Διεθνές think-tank που αναπτύσσει οδηγούς πολιτικής, ερευνητικές ανασκοπήσεις και πρακτικά εργαλεία για formative assessment· υποστηρίζει πολιτείες και χώρες.</a:t>
                      </a:r>
                    </a:p>
                  </a:txBody>
                  <a:tcPr marL="47297" marR="47297" marT="23649" marB="23649" anchor="ctr">
                    <a:lnL>
                      <a:noFill/>
                    </a:lnL>
                    <a:lnR>
                      <a:noFill/>
                    </a:lnR>
                    <a:lnT>
                      <a:noFill/>
                    </a:lnT>
                    <a:lnB>
                      <a:noFill/>
                    </a:lnB>
                  </a:tcPr>
                </a:tc>
                <a:extLst>
                  <a:ext uri="{0D108BD9-81ED-4DB2-BD59-A6C34878D82A}">
                    <a16:rowId xmlns:a16="http://schemas.microsoft.com/office/drawing/2014/main" val="2972998528"/>
                  </a:ext>
                </a:extLst>
              </a:tr>
              <a:tr h="756754">
                <a:tc>
                  <a:txBody>
                    <a:bodyPr/>
                    <a:lstStyle/>
                    <a:p>
                      <a:pPr algn="ctr"/>
                      <a:r>
                        <a:rPr lang="el-GR" sz="1800" b="1" dirty="0">
                          <a:latin typeface="+mj-lt"/>
                        </a:rPr>
                        <a:t>Διεθνές</a:t>
                      </a:r>
                      <a:endParaRPr lang="el-GR" sz="1800" dirty="0">
                        <a:latin typeface="+mj-lt"/>
                      </a:endParaRPr>
                    </a:p>
                  </a:txBody>
                  <a:tcPr marL="47297" marR="47297" marT="23649" marB="23649" anchor="ctr">
                    <a:lnL>
                      <a:noFill/>
                    </a:lnL>
                    <a:lnR>
                      <a:noFill/>
                    </a:lnR>
                    <a:lnT>
                      <a:noFill/>
                    </a:lnT>
                    <a:lnB>
                      <a:noFill/>
                    </a:lnB>
                  </a:tcPr>
                </a:tc>
                <a:tc>
                  <a:txBody>
                    <a:bodyPr/>
                    <a:lstStyle/>
                    <a:p>
                      <a:r>
                        <a:rPr lang="el-GR" sz="1800">
                          <a:latin typeface="+mj-lt"/>
                        </a:rPr>
                        <a:t>ΟΟΣΑ, έργα για «</a:t>
                      </a:r>
                      <a:r>
                        <a:rPr lang="en-US" sz="1800">
                          <a:latin typeface="+mj-lt"/>
                        </a:rPr>
                        <a:t>Innovative Learning Environments» &amp; formative assessment</a:t>
                      </a:r>
                    </a:p>
                  </a:txBody>
                  <a:tcPr marL="47297" marR="47297" marT="23649" marB="23649" anchor="ctr">
                    <a:lnL>
                      <a:noFill/>
                    </a:lnL>
                    <a:lnR>
                      <a:noFill/>
                    </a:lnR>
                    <a:lnT>
                      <a:noFill/>
                    </a:lnT>
                    <a:lnB>
                      <a:noFill/>
                    </a:lnB>
                  </a:tcPr>
                </a:tc>
                <a:tc>
                  <a:txBody>
                    <a:bodyPr/>
                    <a:lstStyle/>
                    <a:p>
                      <a:r>
                        <a:rPr lang="en-US" sz="1800" dirty="0">
                          <a:latin typeface="+mj-lt"/>
                        </a:rPr>
                        <a:t>2010s</a:t>
                      </a:r>
                    </a:p>
                  </a:txBody>
                  <a:tcPr marL="47297" marR="47297" marT="23649" marB="23649" anchor="ctr">
                    <a:lnL>
                      <a:noFill/>
                    </a:lnL>
                    <a:lnR>
                      <a:noFill/>
                    </a:lnR>
                    <a:lnT>
                      <a:noFill/>
                    </a:lnT>
                    <a:lnB>
                      <a:noFill/>
                    </a:lnB>
                  </a:tcPr>
                </a:tc>
                <a:tc>
                  <a:txBody>
                    <a:bodyPr/>
                    <a:lstStyle/>
                    <a:p>
                      <a:r>
                        <a:rPr lang="el-GR" sz="1800" dirty="0">
                          <a:latin typeface="+mj-lt"/>
                        </a:rPr>
                        <a:t>Συγκριτικές μελέτες για εφαρμογή </a:t>
                      </a:r>
                      <a:r>
                        <a:rPr lang="el-GR" sz="1800" dirty="0" err="1">
                          <a:latin typeface="+mj-lt"/>
                        </a:rPr>
                        <a:t>AfL</a:t>
                      </a:r>
                      <a:r>
                        <a:rPr lang="el-GR" sz="1800" dirty="0">
                          <a:latin typeface="+mj-lt"/>
                        </a:rPr>
                        <a:t>, </a:t>
                      </a:r>
                      <a:r>
                        <a:rPr lang="el-GR" sz="1800" dirty="0" err="1">
                          <a:latin typeface="+mj-lt"/>
                        </a:rPr>
                        <a:t>case</a:t>
                      </a:r>
                      <a:r>
                        <a:rPr lang="el-GR" sz="1800" dirty="0">
                          <a:latin typeface="+mj-lt"/>
                        </a:rPr>
                        <a:t> </a:t>
                      </a:r>
                      <a:r>
                        <a:rPr lang="el-GR" sz="1800" dirty="0" err="1">
                          <a:latin typeface="+mj-lt"/>
                        </a:rPr>
                        <a:t>studies</a:t>
                      </a:r>
                      <a:r>
                        <a:rPr lang="el-GR" sz="1800" dirty="0">
                          <a:latin typeface="+mj-lt"/>
                        </a:rPr>
                        <a:t> Νορβηγίας, Σκωτίας, ΝΖ· διάχυση καλών πρακτικών.</a:t>
                      </a:r>
                    </a:p>
                  </a:txBody>
                  <a:tcPr marL="47297" marR="47297" marT="23649" marB="23649" anchor="ctr">
                    <a:lnL>
                      <a:noFill/>
                    </a:lnL>
                    <a:lnR>
                      <a:noFill/>
                    </a:lnR>
                    <a:lnT>
                      <a:noFill/>
                    </a:lnT>
                    <a:lnB>
                      <a:noFill/>
                    </a:lnB>
                  </a:tcPr>
                </a:tc>
                <a:extLst>
                  <a:ext uri="{0D108BD9-81ED-4DB2-BD59-A6C34878D82A}">
                    <a16:rowId xmlns:a16="http://schemas.microsoft.com/office/drawing/2014/main" val="614758210"/>
                  </a:ext>
                </a:extLst>
              </a:tr>
              <a:tr h="898646">
                <a:tc>
                  <a:txBody>
                    <a:bodyPr/>
                    <a:lstStyle/>
                    <a:p>
                      <a:pPr algn="ctr"/>
                      <a:r>
                        <a:rPr lang="el-GR" sz="1800" b="1" dirty="0">
                          <a:latin typeface="+mj-lt"/>
                        </a:rPr>
                        <a:t>Ευρώπη / Πολλά κράτη</a:t>
                      </a:r>
                      <a:endParaRPr lang="el-GR" sz="1800" dirty="0">
                        <a:latin typeface="+mj-lt"/>
                      </a:endParaRPr>
                    </a:p>
                  </a:txBody>
                  <a:tcPr marL="47297" marR="47297" marT="23649" marB="23649" anchor="ctr">
                    <a:lnL>
                      <a:noFill/>
                    </a:lnL>
                    <a:lnR>
                      <a:noFill/>
                    </a:lnR>
                    <a:lnT>
                      <a:noFill/>
                    </a:lnT>
                    <a:lnB>
                      <a:noFill/>
                    </a:lnB>
                  </a:tcPr>
                </a:tc>
                <a:tc>
                  <a:txBody>
                    <a:bodyPr/>
                    <a:lstStyle/>
                    <a:p>
                      <a:r>
                        <a:rPr lang="el-GR" sz="1800">
                          <a:latin typeface="+mj-lt"/>
                        </a:rPr>
                        <a:t>Erasmus+ projects για AfL και μαθησιακή ανατροφοδότηση</a:t>
                      </a:r>
                    </a:p>
                  </a:txBody>
                  <a:tcPr marL="47297" marR="47297" marT="23649" marB="23649" anchor="ctr">
                    <a:lnL>
                      <a:noFill/>
                    </a:lnL>
                    <a:lnR>
                      <a:noFill/>
                    </a:lnR>
                    <a:lnT>
                      <a:noFill/>
                    </a:lnT>
                    <a:lnB>
                      <a:noFill/>
                    </a:lnB>
                  </a:tcPr>
                </a:tc>
                <a:tc>
                  <a:txBody>
                    <a:bodyPr/>
                    <a:lstStyle/>
                    <a:p>
                      <a:r>
                        <a:rPr lang="en-US" sz="1800" dirty="0">
                          <a:latin typeface="+mj-lt"/>
                        </a:rPr>
                        <a:t>2010s–2020s</a:t>
                      </a:r>
                    </a:p>
                  </a:txBody>
                  <a:tcPr marL="47297" marR="47297" marT="23649" marB="23649" anchor="ctr">
                    <a:lnL>
                      <a:noFill/>
                    </a:lnL>
                    <a:lnR>
                      <a:noFill/>
                    </a:lnR>
                    <a:lnT>
                      <a:noFill/>
                    </a:lnT>
                    <a:lnB>
                      <a:noFill/>
                    </a:lnB>
                  </a:tcPr>
                </a:tc>
                <a:tc>
                  <a:txBody>
                    <a:bodyPr/>
                    <a:lstStyle/>
                    <a:p>
                      <a:r>
                        <a:rPr lang="el-GR" sz="1800" dirty="0" err="1">
                          <a:latin typeface="+mj-lt"/>
                        </a:rPr>
                        <a:t>Διασχολικές</a:t>
                      </a:r>
                      <a:r>
                        <a:rPr lang="el-GR" sz="1800" dirty="0">
                          <a:latin typeface="+mj-lt"/>
                        </a:rPr>
                        <a:t> συμπράξεις με θεματικές </a:t>
                      </a:r>
                      <a:r>
                        <a:rPr lang="el-GR" sz="1800" dirty="0" err="1">
                          <a:latin typeface="+mj-lt"/>
                        </a:rPr>
                        <a:t>AfL</a:t>
                      </a:r>
                      <a:r>
                        <a:rPr lang="el-GR" sz="1800" dirty="0">
                          <a:latin typeface="+mj-lt"/>
                        </a:rPr>
                        <a:t>, ανάπτυξη εργαλείων, </a:t>
                      </a:r>
                      <a:r>
                        <a:rPr lang="el-GR" sz="1800" dirty="0" err="1">
                          <a:latin typeface="+mj-lt"/>
                        </a:rPr>
                        <a:t>peer</a:t>
                      </a:r>
                      <a:r>
                        <a:rPr lang="el-GR" sz="1800" dirty="0">
                          <a:latin typeface="+mj-lt"/>
                        </a:rPr>
                        <a:t> </a:t>
                      </a:r>
                      <a:r>
                        <a:rPr lang="el-GR" sz="1800" dirty="0" err="1">
                          <a:latin typeface="+mj-lt"/>
                        </a:rPr>
                        <a:t>feedback</a:t>
                      </a:r>
                      <a:r>
                        <a:rPr lang="el-GR" sz="1800" dirty="0">
                          <a:latin typeface="+mj-lt"/>
                        </a:rPr>
                        <a:t>, μαθησιακές κοινότητες εκπαιδευτικών.</a:t>
                      </a:r>
                    </a:p>
                  </a:txBody>
                  <a:tcPr marL="47297" marR="47297" marT="23649" marB="23649" anchor="ctr">
                    <a:lnL>
                      <a:noFill/>
                    </a:lnL>
                    <a:lnR>
                      <a:noFill/>
                    </a:lnR>
                    <a:lnT>
                      <a:noFill/>
                    </a:lnT>
                    <a:lnB>
                      <a:noFill/>
                    </a:lnB>
                  </a:tcPr>
                </a:tc>
                <a:extLst>
                  <a:ext uri="{0D108BD9-81ED-4DB2-BD59-A6C34878D82A}">
                    <a16:rowId xmlns:a16="http://schemas.microsoft.com/office/drawing/2014/main" val="2468794642"/>
                  </a:ext>
                </a:extLst>
              </a:tr>
            </a:tbl>
          </a:graphicData>
        </a:graphic>
      </p:graphicFrame>
    </p:spTree>
    <p:extLst>
      <p:ext uri="{BB962C8B-B14F-4D97-AF65-F5344CB8AC3E}">
        <p14:creationId xmlns:p14="http://schemas.microsoft.com/office/powerpoint/2010/main" val="278519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23455" y="1150630"/>
            <a:ext cx="10582102" cy="4893647"/>
          </a:xfrm>
          <a:prstGeom prst="rect">
            <a:avLst/>
          </a:prstGeom>
        </p:spPr>
        <p:txBody>
          <a:bodyPr wrap="square">
            <a:spAutoFit/>
          </a:bodyPr>
          <a:lstStyle/>
          <a:p>
            <a:r>
              <a:rPr lang="el-GR" sz="2400" b="1" dirty="0">
                <a:solidFill>
                  <a:srgbClr val="00B0F0"/>
                </a:solidFill>
                <a:latin typeface="+mj-lt"/>
              </a:rPr>
              <a:t>Ηνωμένο Βασίλειο (Αγγλία</a:t>
            </a:r>
            <a:r>
              <a:rPr lang="el-GR" sz="2400" b="1" dirty="0" smtClean="0">
                <a:solidFill>
                  <a:srgbClr val="00B0F0"/>
                </a:solidFill>
                <a:latin typeface="+mj-lt"/>
              </a:rPr>
              <a:t>)</a:t>
            </a:r>
          </a:p>
          <a:p>
            <a:endParaRPr lang="el-GR" b="1" dirty="0">
              <a:latin typeface="+mj-lt"/>
            </a:endParaRPr>
          </a:p>
          <a:p>
            <a:r>
              <a:rPr lang="el-GR" dirty="0">
                <a:latin typeface="+mj-lt"/>
              </a:rPr>
              <a:t>Στην Αγγλία, η </a:t>
            </a:r>
            <a:r>
              <a:rPr lang="en-US" dirty="0">
                <a:latin typeface="+mj-lt"/>
              </a:rPr>
              <a:t>Assessment for Learning </a:t>
            </a:r>
            <a:r>
              <a:rPr lang="el-GR" dirty="0">
                <a:latin typeface="+mj-lt"/>
              </a:rPr>
              <a:t>αναπτύχθηκε κυρίως μέσα από τις </a:t>
            </a:r>
            <a:r>
              <a:rPr lang="en-US" i="1" dirty="0">
                <a:latin typeface="+mj-lt"/>
              </a:rPr>
              <a:t>National Strategies</a:t>
            </a:r>
            <a:r>
              <a:rPr lang="en-US" dirty="0">
                <a:latin typeface="+mj-lt"/>
              </a:rPr>
              <a:t> </a:t>
            </a:r>
            <a:r>
              <a:rPr lang="el-GR" dirty="0">
                <a:latin typeface="+mj-lt"/>
              </a:rPr>
              <a:t>και αργότερα μέσω της επίσημης κρατικής </a:t>
            </a:r>
            <a:r>
              <a:rPr lang="en-US" i="1" dirty="0">
                <a:latin typeface="+mj-lt"/>
              </a:rPr>
              <a:t>Assessment for Learning Strategy</a:t>
            </a:r>
            <a:r>
              <a:rPr lang="en-US" dirty="0">
                <a:latin typeface="+mj-lt"/>
              </a:rPr>
              <a:t>. </a:t>
            </a:r>
            <a:r>
              <a:rPr lang="el-GR" dirty="0">
                <a:latin typeface="+mj-lt"/>
              </a:rPr>
              <a:t>Η </a:t>
            </a:r>
            <a:r>
              <a:rPr lang="en-US" dirty="0" err="1">
                <a:latin typeface="+mj-lt"/>
              </a:rPr>
              <a:t>AfL</a:t>
            </a:r>
            <a:r>
              <a:rPr lang="en-US" dirty="0">
                <a:latin typeface="+mj-lt"/>
              </a:rPr>
              <a:t> </a:t>
            </a:r>
            <a:r>
              <a:rPr lang="el-GR" dirty="0">
                <a:latin typeface="+mj-lt"/>
              </a:rPr>
              <a:t>υιοθετήθηκε ως μέσο βελτίωσης της καθημερινής διδακτικής πρακτικής, με έμφαση στη σαφή διατύπωση των μαθησιακών στόχων, στα κριτήρια επιτυχίας, στην ποιοτική ανατροφοδότηση και στη χρήση ερωτήσεων που καθιστούν ορατή τη μαθησιακή σκέψη των μαθητών. Παρότι η </a:t>
            </a:r>
            <a:r>
              <a:rPr lang="en-US" dirty="0" err="1">
                <a:latin typeface="+mj-lt"/>
              </a:rPr>
              <a:t>AfL</a:t>
            </a:r>
            <a:r>
              <a:rPr lang="en-US" dirty="0">
                <a:latin typeface="+mj-lt"/>
              </a:rPr>
              <a:t> </a:t>
            </a:r>
            <a:r>
              <a:rPr lang="el-GR" dirty="0">
                <a:latin typeface="+mj-lt"/>
              </a:rPr>
              <a:t>προωθήθηκε σε εθνικό επίπεδο, ερευνητικά και επιθεωρησιακά δεδομένα έδειξαν ότι η εφαρμογή της υπήρξε άνιση: σε ορισμένα σχολεία λειτούργησε μετασχηματιστικά, ενώ σε άλλα περιορίστηκε σε επιφανειακές πρακτικές συμμόρφωσης, χωρίς ουσιαστική αλλαγή της παιδαγωγικής κουλτούρας</a:t>
            </a:r>
            <a:r>
              <a:rPr lang="el-GR" dirty="0" smtClean="0">
                <a:latin typeface="+mj-lt"/>
              </a:rPr>
              <a:t>.</a:t>
            </a:r>
          </a:p>
          <a:p>
            <a:endParaRPr lang="el-GR" dirty="0">
              <a:latin typeface="+mj-lt"/>
            </a:endParaRPr>
          </a:p>
          <a:p>
            <a:r>
              <a:rPr lang="en-US" dirty="0">
                <a:latin typeface="+mj-lt"/>
              </a:rPr>
              <a:t>Black, P., &amp; </a:t>
            </a:r>
            <a:r>
              <a:rPr lang="en-US" dirty="0" err="1">
                <a:latin typeface="+mj-lt"/>
              </a:rPr>
              <a:t>Wiliam</a:t>
            </a:r>
            <a:r>
              <a:rPr lang="en-US" dirty="0">
                <a:latin typeface="+mj-lt"/>
              </a:rPr>
              <a:t>, D. (1998). Assessment and classroom learning. </a:t>
            </a:r>
            <a:r>
              <a:rPr lang="en-US" i="1" dirty="0">
                <a:latin typeface="+mj-lt"/>
              </a:rPr>
              <a:t>Assessment in Education: Principles, Policy &amp; Practice</a:t>
            </a:r>
            <a:r>
              <a:rPr lang="en-US" dirty="0">
                <a:latin typeface="+mj-lt"/>
              </a:rPr>
              <a:t>, 5(1), 7–74.</a:t>
            </a:r>
            <a:br>
              <a:rPr lang="en-US" dirty="0">
                <a:latin typeface="+mj-lt"/>
              </a:rPr>
            </a:br>
            <a:r>
              <a:rPr lang="en-US" dirty="0">
                <a:latin typeface="+mj-lt"/>
              </a:rPr>
              <a:t>Black, P., Harrison, C., Lee, C., Marshall, B., &amp; </a:t>
            </a:r>
            <a:r>
              <a:rPr lang="en-US" dirty="0" err="1">
                <a:latin typeface="+mj-lt"/>
              </a:rPr>
              <a:t>Wiliam</a:t>
            </a:r>
            <a:r>
              <a:rPr lang="en-US" dirty="0">
                <a:latin typeface="+mj-lt"/>
              </a:rPr>
              <a:t>, D. (2003). </a:t>
            </a:r>
            <a:r>
              <a:rPr lang="en-US" i="1" dirty="0">
                <a:latin typeface="+mj-lt"/>
              </a:rPr>
              <a:t>Assessment for learning: Putting it into practice</a:t>
            </a:r>
            <a:r>
              <a:rPr lang="en-US" dirty="0">
                <a:latin typeface="+mj-lt"/>
              </a:rPr>
              <a:t>. Open University Press.</a:t>
            </a:r>
            <a:br>
              <a:rPr lang="en-US" dirty="0">
                <a:latin typeface="+mj-lt"/>
              </a:rPr>
            </a:br>
            <a:r>
              <a:rPr lang="en-US" dirty="0">
                <a:latin typeface="+mj-lt"/>
              </a:rPr>
              <a:t>Department for Children, Schools and Families. (2008). </a:t>
            </a:r>
            <a:r>
              <a:rPr lang="en-US" i="1" dirty="0">
                <a:latin typeface="+mj-lt"/>
              </a:rPr>
              <a:t>The assessment for learning strategy</a:t>
            </a:r>
            <a:r>
              <a:rPr lang="en-US" dirty="0">
                <a:latin typeface="+mj-lt"/>
              </a:rPr>
              <a:t>. DCSF.</a:t>
            </a:r>
            <a:br>
              <a:rPr lang="en-US" dirty="0">
                <a:latin typeface="+mj-lt"/>
              </a:rPr>
            </a:br>
            <a:r>
              <a:rPr lang="en-US" dirty="0" err="1">
                <a:latin typeface="+mj-lt"/>
              </a:rPr>
              <a:t>Ofsted</a:t>
            </a:r>
            <a:r>
              <a:rPr lang="en-US" dirty="0">
                <a:latin typeface="+mj-lt"/>
              </a:rPr>
              <a:t>. (2008). </a:t>
            </a:r>
            <a:r>
              <a:rPr lang="en-US" i="1" dirty="0">
                <a:latin typeface="+mj-lt"/>
              </a:rPr>
              <a:t>Assessment for learning: The impact of national strategy support</a:t>
            </a:r>
            <a:r>
              <a:rPr lang="en-US" dirty="0">
                <a:latin typeface="+mj-lt"/>
              </a:rPr>
              <a:t>. </a:t>
            </a:r>
            <a:r>
              <a:rPr lang="en-US" dirty="0" err="1">
                <a:latin typeface="+mj-lt"/>
              </a:rPr>
              <a:t>Ofsted</a:t>
            </a:r>
            <a:r>
              <a:rPr lang="en-US" dirty="0">
                <a:latin typeface="+mj-lt"/>
              </a:rPr>
              <a:t>.</a:t>
            </a:r>
          </a:p>
        </p:txBody>
      </p:sp>
    </p:spTree>
    <p:extLst>
      <p:ext uri="{BB962C8B-B14F-4D97-AF65-F5344CB8AC3E}">
        <p14:creationId xmlns:p14="http://schemas.microsoft.com/office/powerpoint/2010/main" val="1147103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98021" y="612845"/>
            <a:ext cx="9842269" cy="5016758"/>
          </a:xfrm>
          <a:prstGeom prst="rect">
            <a:avLst/>
          </a:prstGeom>
        </p:spPr>
        <p:txBody>
          <a:bodyPr wrap="square">
            <a:spAutoFit/>
          </a:bodyPr>
          <a:lstStyle/>
          <a:p>
            <a:pPr algn="just"/>
            <a:r>
              <a:rPr lang="el-GR" sz="2000" b="1" dirty="0">
                <a:solidFill>
                  <a:srgbClr val="00B0F0"/>
                </a:solidFill>
                <a:latin typeface="+mj-lt"/>
              </a:rPr>
              <a:t>Σκωτία (</a:t>
            </a:r>
            <a:r>
              <a:rPr lang="el-GR" sz="2000" b="1" dirty="0" err="1">
                <a:solidFill>
                  <a:srgbClr val="00B0F0"/>
                </a:solidFill>
                <a:latin typeface="+mj-lt"/>
              </a:rPr>
              <a:t>Assessment</a:t>
            </a:r>
            <a:r>
              <a:rPr lang="el-GR" sz="2000" b="1" dirty="0">
                <a:solidFill>
                  <a:srgbClr val="00B0F0"/>
                </a:solidFill>
                <a:latin typeface="+mj-lt"/>
              </a:rPr>
              <a:t> </a:t>
            </a:r>
            <a:r>
              <a:rPr lang="el-GR" sz="2000" b="1" dirty="0" err="1">
                <a:solidFill>
                  <a:srgbClr val="00B0F0"/>
                </a:solidFill>
                <a:latin typeface="+mj-lt"/>
              </a:rPr>
              <a:t>is</a:t>
            </a:r>
            <a:r>
              <a:rPr lang="el-GR" sz="2000" b="1" dirty="0">
                <a:solidFill>
                  <a:srgbClr val="00B0F0"/>
                </a:solidFill>
                <a:latin typeface="+mj-lt"/>
              </a:rPr>
              <a:t> for </a:t>
            </a:r>
            <a:r>
              <a:rPr lang="el-GR" sz="2000" b="1" dirty="0" err="1">
                <a:solidFill>
                  <a:srgbClr val="00B0F0"/>
                </a:solidFill>
                <a:latin typeface="+mj-lt"/>
              </a:rPr>
              <a:t>Learning</a:t>
            </a:r>
            <a:r>
              <a:rPr lang="el-GR" sz="2000" b="1" dirty="0">
                <a:solidFill>
                  <a:srgbClr val="00B0F0"/>
                </a:solidFill>
                <a:latin typeface="+mj-lt"/>
              </a:rPr>
              <a:t> – </a:t>
            </a:r>
            <a:r>
              <a:rPr lang="el-GR" sz="2000" b="1" dirty="0" err="1">
                <a:solidFill>
                  <a:srgbClr val="00B0F0"/>
                </a:solidFill>
                <a:latin typeface="+mj-lt"/>
              </a:rPr>
              <a:t>AifL</a:t>
            </a:r>
            <a:r>
              <a:rPr lang="el-GR" sz="2000" b="1" dirty="0" smtClean="0">
                <a:solidFill>
                  <a:srgbClr val="00B0F0"/>
                </a:solidFill>
                <a:latin typeface="+mj-lt"/>
              </a:rPr>
              <a:t>)</a:t>
            </a:r>
          </a:p>
          <a:p>
            <a:pPr algn="just"/>
            <a:endParaRPr lang="el-GR" sz="2000" b="1" dirty="0">
              <a:latin typeface="+mj-lt"/>
            </a:endParaRPr>
          </a:p>
          <a:p>
            <a:pPr algn="just"/>
            <a:r>
              <a:rPr lang="el-GR" sz="2000" dirty="0">
                <a:latin typeface="+mj-lt"/>
              </a:rPr>
              <a:t>Η Σκωτία υλοποίησε ένα από τα πιο συνεκτικά και θεωρητικά τεκμηριωμένα εθνικά εγχειρήματα </a:t>
            </a:r>
            <a:r>
              <a:rPr lang="el-GR" sz="2000" dirty="0" err="1">
                <a:latin typeface="+mj-lt"/>
              </a:rPr>
              <a:t>AfL</a:t>
            </a:r>
            <a:r>
              <a:rPr lang="el-GR" sz="2000" dirty="0">
                <a:latin typeface="+mj-lt"/>
              </a:rPr>
              <a:t> μέσω του προγράμματος </a:t>
            </a:r>
            <a:r>
              <a:rPr lang="el-GR" sz="2000" i="1" dirty="0" err="1">
                <a:latin typeface="+mj-lt"/>
              </a:rPr>
              <a:t>Assessment</a:t>
            </a:r>
            <a:r>
              <a:rPr lang="el-GR" sz="2000" i="1" dirty="0">
                <a:latin typeface="+mj-lt"/>
              </a:rPr>
              <a:t> </a:t>
            </a:r>
            <a:r>
              <a:rPr lang="el-GR" sz="2000" i="1" dirty="0" err="1">
                <a:latin typeface="+mj-lt"/>
              </a:rPr>
              <a:t>is</a:t>
            </a:r>
            <a:r>
              <a:rPr lang="el-GR" sz="2000" i="1" dirty="0">
                <a:latin typeface="+mj-lt"/>
              </a:rPr>
              <a:t> for </a:t>
            </a:r>
            <a:r>
              <a:rPr lang="el-GR" sz="2000" i="1" dirty="0" err="1">
                <a:latin typeface="+mj-lt"/>
              </a:rPr>
              <a:t>Learning</a:t>
            </a:r>
            <a:r>
              <a:rPr lang="el-GR" sz="2000" i="1" dirty="0">
                <a:latin typeface="+mj-lt"/>
              </a:rPr>
              <a:t> (</a:t>
            </a:r>
            <a:r>
              <a:rPr lang="el-GR" sz="2000" i="1" dirty="0" err="1">
                <a:latin typeface="+mj-lt"/>
              </a:rPr>
              <a:t>AifL</a:t>
            </a:r>
            <a:r>
              <a:rPr lang="el-GR" sz="2000" i="1" dirty="0">
                <a:latin typeface="+mj-lt"/>
              </a:rPr>
              <a:t>)</a:t>
            </a:r>
            <a:r>
              <a:rPr lang="el-GR" sz="2000" dirty="0">
                <a:latin typeface="+mj-lt"/>
              </a:rPr>
              <a:t>. Το πρόγραμμα σχεδιάστηκε ως συστημική μεταρρύθμιση και όχι απλώς ως επιμόρφωση σε τεχνικές τάξης, επιδιώκοντας να συνδέσει τη διαμορφωτική αξιολόγηση με τις ανάγκες πιστοποίησης και λογοδοσίας. Ιδιαίτερη έμφαση δόθηκε στις επαγγελματικές κοινότητες μάθησης, στην ενίσχυση της επαγγελματικής κρίσης των εκπαιδευτικών και στη συμμετοχή των μαθητών μέσω </a:t>
            </a:r>
            <a:r>
              <a:rPr lang="el-GR" sz="2000" dirty="0" err="1">
                <a:latin typeface="+mj-lt"/>
              </a:rPr>
              <a:t>αυτοαξιολόγησης</a:t>
            </a:r>
            <a:r>
              <a:rPr lang="el-GR" sz="2000" dirty="0">
                <a:latin typeface="+mj-lt"/>
              </a:rPr>
              <a:t> και </a:t>
            </a:r>
            <a:r>
              <a:rPr lang="el-GR" sz="2000" dirty="0" err="1">
                <a:latin typeface="+mj-lt"/>
              </a:rPr>
              <a:t>αναστοχασμού</a:t>
            </a:r>
            <a:r>
              <a:rPr lang="el-GR" sz="2000" dirty="0">
                <a:latin typeface="+mj-lt"/>
              </a:rPr>
              <a:t>. Οι αξιολογήσεις του </a:t>
            </a:r>
            <a:r>
              <a:rPr lang="el-GR" sz="2000" dirty="0" err="1">
                <a:latin typeface="+mj-lt"/>
              </a:rPr>
              <a:t>AifL</a:t>
            </a:r>
            <a:r>
              <a:rPr lang="el-GR" sz="2000" dirty="0">
                <a:latin typeface="+mj-lt"/>
              </a:rPr>
              <a:t> το αναδεικνύουν ως παράδειγμα εθνικής πολιτικής που επιχείρησε να ενσωματώσει την </a:t>
            </a:r>
            <a:r>
              <a:rPr lang="el-GR" sz="2000" dirty="0" err="1">
                <a:latin typeface="+mj-lt"/>
              </a:rPr>
              <a:t>AfL</a:t>
            </a:r>
            <a:r>
              <a:rPr lang="el-GR" sz="2000" dirty="0">
                <a:latin typeface="+mj-lt"/>
              </a:rPr>
              <a:t> χωρίς να αποδυναμώσει τον παιδαγωγικό της πυρήνα</a:t>
            </a:r>
            <a:r>
              <a:rPr lang="el-GR" sz="2000" dirty="0" smtClean="0">
                <a:latin typeface="+mj-lt"/>
              </a:rPr>
              <a:t>.</a:t>
            </a:r>
          </a:p>
          <a:p>
            <a:pPr algn="just"/>
            <a:endParaRPr lang="el-GR" sz="2000" dirty="0">
              <a:latin typeface="+mj-lt"/>
            </a:endParaRPr>
          </a:p>
          <a:p>
            <a:pPr algn="just"/>
            <a:r>
              <a:rPr lang="el-GR" sz="2000" dirty="0" err="1">
                <a:latin typeface="+mj-lt"/>
              </a:rPr>
              <a:t>Scottish</a:t>
            </a:r>
            <a:r>
              <a:rPr lang="el-GR" sz="2000" dirty="0">
                <a:latin typeface="+mj-lt"/>
              </a:rPr>
              <a:t> Executive </a:t>
            </a:r>
            <a:r>
              <a:rPr lang="el-GR" sz="2000" dirty="0" err="1">
                <a:latin typeface="+mj-lt"/>
              </a:rPr>
              <a:t>Education</a:t>
            </a:r>
            <a:r>
              <a:rPr lang="el-GR" sz="2000" dirty="0">
                <a:latin typeface="+mj-lt"/>
              </a:rPr>
              <a:t> Department. (2002). </a:t>
            </a:r>
            <a:r>
              <a:rPr lang="el-GR" sz="2000" i="1" dirty="0" err="1">
                <a:latin typeface="+mj-lt"/>
              </a:rPr>
              <a:t>Assessment</a:t>
            </a:r>
            <a:r>
              <a:rPr lang="el-GR" sz="2000" i="1" dirty="0">
                <a:latin typeface="+mj-lt"/>
              </a:rPr>
              <a:t> </a:t>
            </a:r>
            <a:r>
              <a:rPr lang="el-GR" sz="2000" i="1" dirty="0" err="1">
                <a:latin typeface="+mj-lt"/>
              </a:rPr>
              <a:t>is</a:t>
            </a:r>
            <a:r>
              <a:rPr lang="el-GR" sz="2000" i="1" dirty="0">
                <a:latin typeface="+mj-lt"/>
              </a:rPr>
              <a:t> for </a:t>
            </a:r>
            <a:r>
              <a:rPr lang="el-GR" sz="2000" i="1" dirty="0" err="1">
                <a:latin typeface="+mj-lt"/>
              </a:rPr>
              <a:t>learning</a:t>
            </a:r>
            <a:r>
              <a:rPr lang="el-GR" sz="2000" i="1" dirty="0">
                <a:latin typeface="+mj-lt"/>
              </a:rPr>
              <a:t>: A </a:t>
            </a:r>
            <a:r>
              <a:rPr lang="el-GR" sz="2000" i="1" dirty="0" err="1">
                <a:latin typeface="+mj-lt"/>
              </a:rPr>
              <a:t>programme</a:t>
            </a:r>
            <a:r>
              <a:rPr lang="el-GR" sz="2000" i="1" dirty="0">
                <a:latin typeface="+mj-lt"/>
              </a:rPr>
              <a:t> </a:t>
            </a:r>
            <a:r>
              <a:rPr lang="el-GR" sz="2000" i="1" dirty="0" err="1">
                <a:latin typeface="+mj-lt"/>
              </a:rPr>
              <a:t>to</a:t>
            </a:r>
            <a:r>
              <a:rPr lang="el-GR" sz="2000" i="1" dirty="0">
                <a:latin typeface="+mj-lt"/>
              </a:rPr>
              <a:t> </a:t>
            </a:r>
            <a:r>
              <a:rPr lang="el-GR" sz="2000" i="1" dirty="0" err="1">
                <a:latin typeface="+mj-lt"/>
              </a:rPr>
              <a:t>support</a:t>
            </a:r>
            <a:r>
              <a:rPr lang="el-GR" sz="2000" i="1" dirty="0">
                <a:latin typeface="+mj-lt"/>
              </a:rPr>
              <a:t> </a:t>
            </a:r>
            <a:r>
              <a:rPr lang="el-GR" sz="2000" i="1" dirty="0" err="1">
                <a:latin typeface="+mj-lt"/>
              </a:rPr>
              <a:t>assessment</a:t>
            </a:r>
            <a:r>
              <a:rPr lang="el-GR" sz="2000" i="1" dirty="0">
                <a:latin typeface="+mj-lt"/>
              </a:rPr>
              <a:t> for </a:t>
            </a:r>
            <a:r>
              <a:rPr lang="el-GR" sz="2000" i="1" dirty="0" err="1">
                <a:latin typeface="+mj-lt"/>
              </a:rPr>
              <a:t>learning</a:t>
            </a:r>
            <a:r>
              <a:rPr lang="el-GR" sz="2000" i="1" dirty="0">
                <a:latin typeface="+mj-lt"/>
              </a:rPr>
              <a:t> and </a:t>
            </a:r>
            <a:r>
              <a:rPr lang="el-GR" sz="2000" i="1" dirty="0" err="1">
                <a:latin typeface="+mj-lt"/>
              </a:rPr>
              <a:t>teaching</a:t>
            </a:r>
            <a:r>
              <a:rPr lang="el-GR" sz="2000" dirty="0">
                <a:latin typeface="+mj-lt"/>
              </a:rPr>
              <a:t>. SEED.</a:t>
            </a:r>
            <a:br>
              <a:rPr lang="el-GR" sz="2000" dirty="0">
                <a:latin typeface="+mj-lt"/>
              </a:rPr>
            </a:br>
            <a:r>
              <a:rPr lang="el-GR" sz="2000" dirty="0" err="1">
                <a:latin typeface="+mj-lt"/>
              </a:rPr>
              <a:t>Condie</a:t>
            </a:r>
            <a:r>
              <a:rPr lang="el-GR" sz="2000" dirty="0">
                <a:latin typeface="+mj-lt"/>
              </a:rPr>
              <a:t>, R., </a:t>
            </a:r>
            <a:r>
              <a:rPr lang="el-GR" sz="2000" dirty="0" err="1">
                <a:latin typeface="+mj-lt"/>
              </a:rPr>
              <a:t>Livingston</a:t>
            </a:r>
            <a:r>
              <a:rPr lang="el-GR" sz="2000" dirty="0">
                <a:latin typeface="+mj-lt"/>
              </a:rPr>
              <a:t>, K., </a:t>
            </a:r>
            <a:r>
              <a:rPr lang="el-GR" sz="2000" dirty="0" err="1">
                <a:latin typeface="+mj-lt"/>
              </a:rPr>
              <a:t>Seagraves</a:t>
            </a:r>
            <a:r>
              <a:rPr lang="el-GR" sz="2000" dirty="0">
                <a:latin typeface="+mj-lt"/>
              </a:rPr>
              <a:t>, L., &amp; </a:t>
            </a:r>
            <a:r>
              <a:rPr lang="el-GR" sz="2000" dirty="0" err="1">
                <a:latin typeface="+mj-lt"/>
              </a:rPr>
              <a:t>Hargreaves</a:t>
            </a:r>
            <a:r>
              <a:rPr lang="el-GR" sz="2000" dirty="0">
                <a:latin typeface="+mj-lt"/>
              </a:rPr>
              <a:t>, L. (2005). </a:t>
            </a:r>
            <a:r>
              <a:rPr lang="el-GR" sz="2000" i="1" dirty="0" err="1">
                <a:latin typeface="+mj-lt"/>
              </a:rPr>
              <a:t>Evaluation</a:t>
            </a:r>
            <a:r>
              <a:rPr lang="el-GR" sz="2000" i="1" dirty="0">
                <a:latin typeface="+mj-lt"/>
              </a:rPr>
              <a:t> of the </a:t>
            </a:r>
            <a:r>
              <a:rPr lang="el-GR" sz="2000" i="1" dirty="0" err="1">
                <a:latin typeface="+mj-lt"/>
              </a:rPr>
              <a:t>Assessment</a:t>
            </a:r>
            <a:r>
              <a:rPr lang="el-GR" sz="2000" i="1" dirty="0">
                <a:latin typeface="+mj-lt"/>
              </a:rPr>
              <a:t> </a:t>
            </a:r>
            <a:r>
              <a:rPr lang="el-GR" sz="2000" i="1" dirty="0" err="1">
                <a:latin typeface="+mj-lt"/>
              </a:rPr>
              <a:t>is</a:t>
            </a:r>
            <a:r>
              <a:rPr lang="el-GR" sz="2000" i="1" dirty="0">
                <a:latin typeface="+mj-lt"/>
              </a:rPr>
              <a:t> for </a:t>
            </a:r>
            <a:r>
              <a:rPr lang="el-GR" sz="2000" i="1" dirty="0" err="1">
                <a:latin typeface="+mj-lt"/>
              </a:rPr>
              <a:t>Learning</a:t>
            </a:r>
            <a:r>
              <a:rPr lang="el-GR" sz="2000" i="1" dirty="0">
                <a:latin typeface="+mj-lt"/>
              </a:rPr>
              <a:t> </a:t>
            </a:r>
            <a:r>
              <a:rPr lang="el-GR" sz="2000" i="1" dirty="0" err="1">
                <a:latin typeface="+mj-lt"/>
              </a:rPr>
              <a:t>programme</a:t>
            </a:r>
            <a:r>
              <a:rPr lang="el-GR" sz="2000" i="1" dirty="0">
                <a:latin typeface="+mj-lt"/>
              </a:rPr>
              <a:t>: </a:t>
            </a:r>
            <a:r>
              <a:rPr lang="el-GR" sz="2000" i="1" dirty="0" err="1">
                <a:latin typeface="+mj-lt"/>
              </a:rPr>
              <a:t>Phase</a:t>
            </a:r>
            <a:r>
              <a:rPr lang="el-GR" sz="2000" i="1" dirty="0">
                <a:latin typeface="+mj-lt"/>
              </a:rPr>
              <a:t> 1</a:t>
            </a:r>
            <a:r>
              <a:rPr lang="el-GR" sz="2000" dirty="0">
                <a:latin typeface="+mj-lt"/>
              </a:rPr>
              <a:t>. </a:t>
            </a:r>
            <a:r>
              <a:rPr lang="el-GR" sz="2000" dirty="0" err="1">
                <a:latin typeface="+mj-lt"/>
              </a:rPr>
              <a:t>Scottish</a:t>
            </a:r>
            <a:r>
              <a:rPr lang="el-GR" sz="2000" dirty="0">
                <a:latin typeface="+mj-lt"/>
              </a:rPr>
              <a:t> Executive </a:t>
            </a:r>
            <a:r>
              <a:rPr lang="el-GR" sz="2000" dirty="0" err="1">
                <a:latin typeface="+mj-lt"/>
              </a:rPr>
              <a:t>Education</a:t>
            </a:r>
            <a:r>
              <a:rPr lang="el-GR" sz="2000" dirty="0">
                <a:latin typeface="+mj-lt"/>
              </a:rPr>
              <a:t> Department.</a:t>
            </a:r>
          </a:p>
        </p:txBody>
      </p:sp>
    </p:spTree>
    <p:extLst>
      <p:ext uri="{BB962C8B-B14F-4D97-AF65-F5344CB8AC3E}">
        <p14:creationId xmlns:p14="http://schemas.microsoft.com/office/powerpoint/2010/main" val="166832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88473" y="1028343"/>
            <a:ext cx="9426632" cy="4401205"/>
          </a:xfrm>
          <a:prstGeom prst="rect">
            <a:avLst/>
          </a:prstGeom>
        </p:spPr>
        <p:txBody>
          <a:bodyPr wrap="square">
            <a:spAutoFit/>
          </a:bodyPr>
          <a:lstStyle/>
          <a:p>
            <a:r>
              <a:rPr lang="el-GR" sz="2000" b="1" dirty="0">
                <a:solidFill>
                  <a:srgbClr val="00B0F0"/>
                </a:solidFill>
                <a:latin typeface="+mj-lt"/>
              </a:rPr>
              <a:t>Νέα </a:t>
            </a:r>
            <a:r>
              <a:rPr lang="el-GR" sz="2000" b="1" dirty="0" smtClean="0">
                <a:solidFill>
                  <a:srgbClr val="00B0F0"/>
                </a:solidFill>
                <a:latin typeface="+mj-lt"/>
              </a:rPr>
              <a:t>Ζηλανδία</a:t>
            </a:r>
          </a:p>
          <a:p>
            <a:endParaRPr lang="el-GR" sz="2000" b="1" dirty="0">
              <a:latin typeface="+mj-lt"/>
            </a:endParaRPr>
          </a:p>
          <a:p>
            <a:r>
              <a:rPr lang="el-GR" sz="2000" dirty="0">
                <a:latin typeface="+mj-lt"/>
              </a:rPr>
              <a:t>Στη Νέα Ζηλανδία, η </a:t>
            </a:r>
            <a:r>
              <a:rPr lang="el-GR" sz="2000" dirty="0" err="1">
                <a:latin typeface="+mj-lt"/>
              </a:rPr>
              <a:t>Assessment</a:t>
            </a:r>
            <a:r>
              <a:rPr lang="el-GR" sz="2000" dirty="0">
                <a:latin typeface="+mj-lt"/>
              </a:rPr>
              <a:t> for </a:t>
            </a:r>
            <a:r>
              <a:rPr lang="el-GR" sz="2000" dirty="0" err="1">
                <a:latin typeface="+mj-lt"/>
              </a:rPr>
              <a:t>Learning</a:t>
            </a:r>
            <a:r>
              <a:rPr lang="el-GR" sz="2000" dirty="0">
                <a:latin typeface="+mj-lt"/>
              </a:rPr>
              <a:t> δεν εμφανίστηκε ως ένα διακριτό εθνικό πρόγραμμα με συγκεκριμένο τίτλο, αλλά ως σταθερός παιδαγωγικός προσανατολισμός ενσωματωμένος στο εθνικό πρόγραμμα σπουδών και στις πολιτικές αξιολόγησης. Η </a:t>
            </a:r>
            <a:r>
              <a:rPr lang="el-GR" sz="2000" dirty="0" err="1">
                <a:latin typeface="+mj-lt"/>
              </a:rPr>
              <a:t>AfL</a:t>
            </a:r>
            <a:r>
              <a:rPr lang="el-GR" sz="2000" dirty="0">
                <a:latin typeface="+mj-lt"/>
              </a:rPr>
              <a:t> αντιμετωπίστηκε ως αναπόσπαστο μέρος της διδασκαλίας, με στόχο την κατανόηση της μαθησιακής προόδου, την παροχή ανατροφοδότησης που καθοδηγεί τα επόμενα βήματα και την ενεργό εμπλοκή των μαθητών στη διαδικασία αξιολόγησης. Η βιβλιογραφία επισημαίνει, ωστόσο, τις εντάσεις που προκύπτουν όταν οι αρχές της </a:t>
            </a:r>
            <a:r>
              <a:rPr lang="el-GR" sz="2000" dirty="0" err="1">
                <a:latin typeface="+mj-lt"/>
              </a:rPr>
              <a:t>AfL</a:t>
            </a:r>
            <a:r>
              <a:rPr lang="el-GR" sz="2000" dirty="0">
                <a:latin typeface="+mj-lt"/>
              </a:rPr>
              <a:t> συνυπάρχουν με ισχυρούς μηχανισμούς λογοδοσίας και εξωτερικής αξιολόγησης</a:t>
            </a:r>
            <a:r>
              <a:rPr lang="el-GR" sz="2000" dirty="0" smtClean="0">
                <a:latin typeface="+mj-lt"/>
              </a:rPr>
              <a:t>.</a:t>
            </a:r>
          </a:p>
          <a:p>
            <a:endParaRPr lang="el-GR" sz="2000" dirty="0">
              <a:latin typeface="+mj-lt"/>
            </a:endParaRPr>
          </a:p>
          <a:p>
            <a:r>
              <a:rPr lang="el-GR" sz="2000" dirty="0" err="1">
                <a:latin typeface="+mj-lt"/>
              </a:rPr>
              <a:t>Ministry</a:t>
            </a:r>
            <a:r>
              <a:rPr lang="el-GR" sz="2000" dirty="0">
                <a:latin typeface="+mj-lt"/>
              </a:rPr>
              <a:t> of </a:t>
            </a:r>
            <a:r>
              <a:rPr lang="el-GR" sz="2000" dirty="0" err="1">
                <a:latin typeface="+mj-lt"/>
              </a:rPr>
              <a:t>Education</a:t>
            </a:r>
            <a:r>
              <a:rPr lang="el-GR" sz="2000" dirty="0">
                <a:latin typeface="+mj-lt"/>
              </a:rPr>
              <a:t>. (2007). </a:t>
            </a:r>
            <a:r>
              <a:rPr lang="el-GR" sz="2000" i="1" dirty="0">
                <a:latin typeface="+mj-lt"/>
              </a:rPr>
              <a:t>The </a:t>
            </a:r>
            <a:r>
              <a:rPr lang="el-GR" sz="2000" i="1" dirty="0" err="1">
                <a:latin typeface="+mj-lt"/>
              </a:rPr>
              <a:t>New</a:t>
            </a:r>
            <a:r>
              <a:rPr lang="el-GR" sz="2000" i="1" dirty="0">
                <a:latin typeface="+mj-lt"/>
              </a:rPr>
              <a:t> </a:t>
            </a:r>
            <a:r>
              <a:rPr lang="el-GR" sz="2000" i="1" dirty="0" err="1">
                <a:latin typeface="+mj-lt"/>
              </a:rPr>
              <a:t>Zealand</a:t>
            </a:r>
            <a:r>
              <a:rPr lang="el-GR" sz="2000" i="1" dirty="0">
                <a:latin typeface="+mj-lt"/>
              </a:rPr>
              <a:t> </a:t>
            </a:r>
            <a:r>
              <a:rPr lang="el-GR" sz="2000" i="1" dirty="0" err="1">
                <a:latin typeface="+mj-lt"/>
              </a:rPr>
              <a:t>curriculum</a:t>
            </a:r>
            <a:r>
              <a:rPr lang="el-GR" sz="2000" dirty="0">
                <a:latin typeface="+mj-lt"/>
              </a:rPr>
              <a:t>. </a:t>
            </a:r>
            <a:r>
              <a:rPr lang="el-GR" sz="2000" dirty="0" err="1">
                <a:latin typeface="+mj-lt"/>
              </a:rPr>
              <a:t>Learning</a:t>
            </a:r>
            <a:r>
              <a:rPr lang="el-GR" sz="2000" dirty="0">
                <a:latin typeface="+mj-lt"/>
              </a:rPr>
              <a:t> </a:t>
            </a:r>
            <a:r>
              <a:rPr lang="el-GR" sz="2000" dirty="0" err="1">
                <a:latin typeface="+mj-lt"/>
              </a:rPr>
              <a:t>Media</a:t>
            </a:r>
            <a:r>
              <a:rPr lang="el-GR" sz="2000" dirty="0">
                <a:latin typeface="+mj-lt"/>
              </a:rPr>
              <a:t>.</a:t>
            </a:r>
            <a:br>
              <a:rPr lang="el-GR" sz="2000" dirty="0">
                <a:latin typeface="+mj-lt"/>
              </a:rPr>
            </a:br>
            <a:r>
              <a:rPr lang="el-GR" sz="2000" dirty="0" err="1">
                <a:latin typeface="+mj-lt"/>
              </a:rPr>
              <a:t>Absolum</a:t>
            </a:r>
            <a:r>
              <a:rPr lang="el-GR" sz="2000" dirty="0">
                <a:latin typeface="+mj-lt"/>
              </a:rPr>
              <a:t>, M. (2006). </a:t>
            </a:r>
            <a:r>
              <a:rPr lang="el-GR" sz="2000" i="1" dirty="0" err="1">
                <a:latin typeface="+mj-lt"/>
              </a:rPr>
              <a:t>Clarity</a:t>
            </a:r>
            <a:r>
              <a:rPr lang="el-GR" sz="2000" i="1" dirty="0">
                <a:latin typeface="+mj-lt"/>
              </a:rPr>
              <a:t> in the </a:t>
            </a:r>
            <a:r>
              <a:rPr lang="el-GR" sz="2000" i="1" dirty="0" err="1">
                <a:latin typeface="+mj-lt"/>
              </a:rPr>
              <a:t>classroom</a:t>
            </a:r>
            <a:r>
              <a:rPr lang="el-GR" sz="2000" i="1" dirty="0">
                <a:latin typeface="+mj-lt"/>
              </a:rPr>
              <a:t>: </a:t>
            </a:r>
            <a:r>
              <a:rPr lang="el-GR" sz="2000" i="1" dirty="0" err="1">
                <a:latin typeface="+mj-lt"/>
              </a:rPr>
              <a:t>Using</a:t>
            </a:r>
            <a:r>
              <a:rPr lang="el-GR" sz="2000" i="1" dirty="0">
                <a:latin typeface="+mj-lt"/>
              </a:rPr>
              <a:t> </a:t>
            </a:r>
            <a:r>
              <a:rPr lang="el-GR" sz="2000" i="1" dirty="0" err="1">
                <a:latin typeface="+mj-lt"/>
              </a:rPr>
              <a:t>formative</a:t>
            </a:r>
            <a:r>
              <a:rPr lang="el-GR" sz="2000" i="1" dirty="0">
                <a:latin typeface="+mj-lt"/>
              </a:rPr>
              <a:t> </a:t>
            </a:r>
            <a:r>
              <a:rPr lang="el-GR" sz="2000" i="1" dirty="0" err="1">
                <a:latin typeface="+mj-lt"/>
              </a:rPr>
              <a:t>assessment</a:t>
            </a:r>
            <a:r>
              <a:rPr lang="el-GR" sz="2000" dirty="0">
                <a:latin typeface="+mj-lt"/>
              </a:rPr>
              <a:t>. </a:t>
            </a:r>
            <a:r>
              <a:rPr lang="el-GR" sz="2000" dirty="0" err="1">
                <a:latin typeface="+mj-lt"/>
              </a:rPr>
              <a:t>Hodder</a:t>
            </a:r>
            <a:r>
              <a:rPr lang="el-GR" sz="2000" dirty="0">
                <a:latin typeface="+mj-lt"/>
              </a:rPr>
              <a:t> </a:t>
            </a:r>
            <a:r>
              <a:rPr lang="el-GR" sz="2000" dirty="0" err="1">
                <a:latin typeface="+mj-lt"/>
              </a:rPr>
              <a:t>Education</a:t>
            </a:r>
            <a:r>
              <a:rPr lang="el-GR" sz="2000" dirty="0">
                <a:latin typeface="+mj-lt"/>
              </a:rPr>
              <a:t>.</a:t>
            </a:r>
          </a:p>
        </p:txBody>
      </p:sp>
    </p:spTree>
    <p:extLst>
      <p:ext uri="{BB962C8B-B14F-4D97-AF65-F5344CB8AC3E}">
        <p14:creationId xmlns:p14="http://schemas.microsoft.com/office/powerpoint/2010/main" val="387265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brupt Clio Team Camille Corot cut 1"/>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49091" y="1180408"/>
            <a:ext cx="7437545" cy="498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23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13657" y="1028343"/>
            <a:ext cx="10000211" cy="4708981"/>
          </a:xfrm>
          <a:prstGeom prst="rect">
            <a:avLst/>
          </a:prstGeom>
        </p:spPr>
        <p:txBody>
          <a:bodyPr wrap="square">
            <a:spAutoFit/>
          </a:bodyPr>
          <a:lstStyle/>
          <a:p>
            <a:pPr algn="just"/>
            <a:r>
              <a:rPr lang="el-GR" sz="2000" b="1" dirty="0" smtClean="0">
                <a:solidFill>
                  <a:srgbClr val="00B0F0"/>
                </a:solidFill>
                <a:latin typeface="+mj-lt"/>
              </a:rPr>
              <a:t>Καναδάς</a:t>
            </a:r>
          </a:p>
          <a:p>
            <a:pPr algn="just"/>
            <a:endParaRPr lang="el-GR" sz="2000" b="1" dirty="0">
              <a:latin typeface="+mj-lt"/>
            </a:endParaRPr>
          </a:p>
          <a:p>
            <a:pPr algn="just"/>
            <a:r>
              <a:rPr lang="el-GR" sz="2000" dirty="0">
                <a:latin typeface="+mj-lt"/>
              </a:rPr>
              <a:t>Στον Καναδά, η ανάπτυξη της </a:t>
            </a:r>
            <a:r>
              <a:rPr lang="en-US" sz="2000" dirty="0" err="1">
                <a:latin typeface="+mj-lt"/>
              </a:rPr>
              <a:t>AfL</a:t>
            </a:r>
            <a:r>
              <a:rPr lang="en-US" sz="2000" dirty="0">
                <a:latin typeface="+mj-lt"/>
              </a:rPr>
              <a:t> </a:t>
            </a:r>
            <a:r>
              <a:rPr lang="el-GR" sz="2000" dirty="0">
                <a:latin typeface="+mj-lt"/>
              </a:rPr>
              <a:t>επηρεάστηκε από τη διοικητική αποκέντρωση του εκπαιδευτικού συστήματος, με αποτέλεσμα να διαμορφωθεί μέσα από δια-επαρχιακές συνεργασίες και ισχυρά επαρχιακά πλαίσια πολιτικής. Καθοριστικό ρόλο διαδραμάτισε το κείμενο του </a:t>
            </a:r>
            <a:r>
              <a:rPr lang="en-US" sz="2000" i="1" dirty="0">
                <a:latin typeface="+mj-lt"/>
              </a:rPr>
              <a:t>Western and Northern Canadian Protocol</a:t>
            </a:r>
            <a:r>
              <a:rPr lang="en-US" sz="2000" dirty="0">
                <a:latin typeface="+mj-lt"/>
              </a:rPr>
              <a:t>, </a:t>
            </a:r>
            <a:r>
              <a:rPr lang="en-US" sz="2000" i="1" dirty="0">
                <a:latin typeface="+mj-lt"/>
              </a:rPr>
              <a:t>Rethinking Classroom Assessment with Purpose in Mind</a:t>
            </a:r>
            <a:r>
              <a:rPr lang="en-US" sz="2000" dirty="0">
                <a:latin typeface="+mj-lt"/>
              </a:rPr>
              <a:t>, </a:t>
            </a:r>
            <a:r>
              <a:rPr lang="el-GR" sz="2000" dirty="0">
                <a:latin typeface="+mj-lt"/>
              </a:rPr>
              <a:t>το οποίο καθιέρωσε τη διάκριση ανάμεσα σε </a:t>
            </a:r>
            <a:r>
              <a:rPr lang="en-US" sz="2000" dirty="0">
                <a:latin typeface="+mj-lt"/>
              </a:rPr>
              <a:t>assessment for learning, as learning </a:t>
            </a:r>
            <a:r>
              <a:rPr lang="el-GR" sz="2000" dirty="0">
                <a:latin typeface="+mj-lt"/>
              </a:rPr>
              <a:t>και </a:t>
            </a:r>
            <a:r>
              <a:rPr lang="en-US" sz="2000" dirty="0">
                <a:latin typeface="+mj-lt"/>
              </a:rPr>
              <a:t>of learning </a:t>
            </a:r>
            <a:r>
              <a:rPr lang="el-GR" sz="2000" dirty="0">
                <a:latin typeface="+mj-lt"/>
              </a:rPr>
              <a:t>ως κοινή γλώσσα για την εκπαιδευτική πράξη. Η </a:t>
            </a:r>
            <a:r>
              <a:rPr lang="en-US" sz="2000" dirty="0" err="1">
                <a:latin typeface="+mj-lt"/>
              </a:rPr>
              <a:t>AfL</a:t>
            </a:r>
            <a:r>
              <a:rPr lang="en-US" sz="2000" dirty="0">
                <a:latin typeface="+mj-lt"/>
              </a:rPr>
              <a:t> </a:t>
            </a:r>
            <a:r>
              <a:rPr lang="el-GR" sz="2000" dirty="0">
                <a:latin typeface="+mj-lt"/>
              </a:rPr>
              <a:t>συνδέθηκε έτσι με την επαγγελματική κρίση των εκπαιδευτικών και με πρακτικές που ενισχύουν τη μαθησιακή αυτορρύθμιση των μαθητών</a:t>
            </a:r>
            <a:r>
              <a:rPr lang="el-GR" sz="2000" dirty="0" smtClean="0">
                <a:latin typeface="+mj-lt"/>
              </a:rPr>
              <a:t>.</a:t>
            </a:r>
          </a:p>
          <a:p>
            <a:pPr algn="just"/>
            <a:endParaRPr lang="el-GR" sz="2000" dirty="0">
              <a:latin typeface="+mj-lt"/>
            </a:endParaRPr>
          </a:p>
          <a:p>
            <a:pPr algn="just"/>
            <a:r>
              <a:rPr lang="en-US" sz="2000" dirty="0">
                <a:latin typeface="+mj-lt"/>
              </a:rPr>
              <a:t>Western and Northern Canadian Protocol. (2006). </a:t>
            </a:r>
            <a:r>
              <a:rPr lang="en-US" sz="2000" i="1" dirty="0">
                <a:latin typeface="+mj-lt"/>
              </a:rPr>
              <a:t>Rethinking classroom assessment with purpose in mind</a:t>
            </a:r>
            <a:r>
              <a:rPr lang="en-US" sz="2000" dirty="0">
                <a:latin typeface="+mj-lt"/>
              </a:rPr>
              <a:t>. WNCP.</a:t>
            </a:r>
            <a:br>
              <a:rPr lang="en-US" sz="2000" dirty="0">
                <a:latin typeface="+mj-lt"/>
              </a:rPr>
            </a:br>
            <a:r>
              <a:rPr lang="en-US" sz="2000" dirty="0">
                <a:latin typeface="+mj-lt"/>
              </a:rPr>
              <a:t>Earl, L. M. (2013). </a:t>
            </a:r>
            <a:r>
              <a:rPr lang="en-US" sz="2000" i="1" dirty="0">
                <a:latin typeface="+mj-lt"/>
              </a:rPr>
              <a:t>Assessment as learning: Using classroom assessment to maximize student learning</a:t>
            </a:r>
            <a:r>
              <a:rPr lang="en-US" sz="2000" dirty="0">
                <a:latin typeface="+mj-lt"/>
              </a:rPr>
              <a:t> (2nd ed.). Corwin.</a:t>
            </a:r>
          </a:p>
        </p:txBody>
      </p:sp>
    </p:spTree>
    <p:extLst>
      <p:ext uri="{BB962C8B-B14F-4D97-AF65-F5344CB8AC3E}">
        <p14:creationId xmlns:p14="http://schemas.microsoft.com/office/powerpoint/2010/main" val="1508062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88967" y="1166843"/>
            <a:ext cx="9883833" cy="4093428"/>
          </a:xfrm>
          <a:prstGeom prst="rect">
            <a:avLst/>
          </a:prstGeom>
        </p:spPr>
        <p:txBody>
          <a:bodyPr wrap="square">
            <a:spAutoFit/>
          </a:bodyPr>
          <a:lstStyle/>
          <a:p>
            <a:r>
              <a:rPr lang="el-GR" sz="2000" b="1" dirty="0" smtClean="0">
                <a:solidFill>
                  <a:srgbClr val="00B0F0"/>
                </a:solidFill>
                <a:latin typeface="+mj-lt"/>
              </a:rPr>
              <a:t>Αυστραλία</a:t>
            </a:r>
          </a:p>
          <a:p>
            <a:endParaRPr lang="el-GR" sz="2000" b="1" dirty="0">
              <a:latin typeface="+mj-lt"/>
            </a:endParaRPr>
          </a:p>
          <a:p>
            <a:pPr algn="just"/>
            <a:r>
              <a:rPr lang="el-GR" sz="2000" dirty="0" smtClean="0">
                <a:latin typeface="+mj-lt"/>
              </a:rPr>
              <a:t>Στην Αυστραλία, η </a:t>
            </a:r>
            <a:r>
              <a:rPr lang="en-US" sz="2000" dirty="0" err="1" smtClean="0">
                <a:latin typeface="+mj-lt"/>
              </a:rPr>
              <a:t>AfL</a:t>
            </a:r>
            <a:r>
              <a:rPr lang="en-US" sz="2000" dirty="0" smtClean="0">
                <a:latin typeface="+mj-lt"/>
              </a:rPr>
              <a:t> </a:t>
            </a:r>
            <a:r>
              <a:rPr lang="el-GR" sz="2000" dirty="0" smtClean="0">
                <a:latin typeface="+mj-lt"/>
              </a:rPr>
              <a:t>αναπτύχθηκε κυρίως μέσα από πολιτειακές πολιτικές και φορείς, σε συνάρτηση με εθνικά πλαίσια αξιολόγησης και λογοδοσίας. Οι αρχές της </a:t>
            </a:r>
            <a:r>
              <a:rPr lang="en-US" sz="2000" dirty="0" err="1" smtClean="0">
                <a:latin typeface="+mj-lt"/>
              </a:rPr>
              <a:t>AfL</a:t>
            </a:r>
            <a:r>
              <a:rPr lang="en-US" sz="2000" dirty="0" smtClean="0">
                <a:latin typeface="+mj-lt"/>
              </a:rPr>
              <a:t> </a:t>
            </a:r>
            <a:r>
              <a:rPr lang="el-GR" sz="2000" dirty="0" smtClean="0">
                <a:latin typeface="+mj-lt"/>
              </a:rPr>
              <a:t>ενσωματώθηκαν σε οδηγίες προγραμμάτων σπουδών και αξιολόγησης, συχνά με τη διάκριση </a:t>
            </a:r>
            <a:r>
              <a:rPr lang="en-US" sz="2000" dirty="0" smtClean="0">
                <a:latin typeface="+mj-lt"/>
              </a:rPr>
              <a:t>for, as </a:t>
            </a:r>
            <a:r>
              <a:rPr lang="el-GR" sz="2000" dirty="0" smtClean="0">
                <a:latin typeface="+mj-lt"/>
              </a:rPr>
              <a:t>και </a:t>
            </a:r>
            <a:r>
              <a:rPr lang="en-US" sz="2000" dirty="0" smtClean="0">
                <a:latin typeface="+mj-lt"/>
              </a:rPr>
              <a:t>of learning, </a:t>
            </a:r>
            <a:r>
              <a:rPr lang="el-GR" sz="2000" dirty="0" smtClean="0">
                <a:latin typeface="+mj-lt"/>
              </a:rPr>
              <a:t>ενώ παράλληλα συνυπήρξαν με ισχυρά συστήματα τυποποιημένων δοκιμασιών. Η αυστραλιανή εμπειρία αναδεικνύει τη συνεχή διαπραγμάτευση μεταξύ παιδαγωγικής βελτίωσης και απαιτήσεων λογοδοσίας σε εθνικό επίπεδο.</a:t>
            </a:r>
          </a:p>
          <a:p>
            <a:pPr algn="just"/>
            <a:endParaRPr lang="el-GR" sz="2000" dirty="0" smtClean="0">
              <a:latin typeface="+mj-lt"/>
            </a:endParaRPr>
          </a:p>
          <a:p>
            <a:pPr algn="just"/>
            <a:r>
              <a:rPr lang="en-US" sz="2000" dirty="0" smtClean="0">
                <a:latin typeface="+mj-lt"/>
              </a:rPr>
              <a:t>Australian Curriculum, Assessment and Reporting Authority. (2012). </a:t>
            </a:r>
            <a:r>
              <a:rPr lang="en-US" sz="2000" i="1" dirty="0" smtClean="0">
                <a:latin typeface="+mj-lt"/>
              </a:rPr>
              <a:t>The shape of the Australian curriculum: Assessment and reporting</a:t>
            </a:r>
            <a:r>
              <a:rPr lang="en-US" sz="2000" dirty="0" smtClean="0">
                <a:latin typeface="+mj-lt"/>
              </a:rPr>
              <a:t>. ACARA.</a:t>
            </a:r>
            <a:br>
              <a:rPr lang="en-US" sz="2000" dirty="0" smtClean="0">
                <a:latin typeface="+mj-lt"/>
              </a:rPr>
            </a:br>
            <a:r>
              <a:rPr lang="en-US" sz="2000" dirty="0" smtClean="0">
                <a:latin typeface="+mj-lt"/>
              </a:rPr>
              <a:t>Masters, G. N. (2013). </a:t>
            </a:r>
            <a:r>
              <a:rPr lang="en-US" sz="2000" i="1" dirty="0" smtClean="0">
                <a:latin typeface="+mj-lt"/>
              </a:rPr>
              <a:t>Reforming educational assessment: Imperatives, principles and challenges</a:t>
            </a:r>
            <a:r>
              <a:rPr lang="en-US" sz="2000" dirty="0" smtClean="0">
                <a:latin typeface="+mj-lt"/>
              </a:rPr>
              <a:t>. Australian Council for Educational Research.</a:t>
            </a:r>
            <a:endParaRPr lang="en-US" sz="2000" dirty="0">
              <a:latin typeface="+mj-lt"/>
            </a:endParaRPr>
          </a:p>
        </p:txBody>
      </p:sp>
    </p:spTree>
    <p:extLst>
      <p:ext uri="{BB962C8B-B14F-4D97-AF65-F5344CB8AC3E}">
        <p14:creationId xmlns:p14="http://schemas.microsoft.com/office/powerpoint/2010/main" val="4278421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81891" y="801083"/>
            <a:ext cx="10457411" cy="5386090"/>
          </a:xfrm>
          <a:prstGeom prst="rect">
            <a:avLst/>
          </a:prstGeom>
        </p:spPr>
        <p:txBody>
          <a:bodyPr wrap="square">
            <a:spAutoFit/>
          </a:bodyPr>
          <a:lstStyle/>
          <a:p>
            <a:r>
              <a:rPr lang="el-GR" sz="3200" b="1" dirty="0" smtClean="0">
                <a:solidFill>
                  <a:srgbClr val="00B0F0"/>
                </a:solidFill>
                <a:latin typeface="+mj-lt"/>
              </a:rPr>
              <a:t>Ελλάδα</a:t>
            </a:r>
          </a:p>
          <a:p>
            <a:endParaRPr lang="el-GR" sz="2400" b="1" dirty="0">
              <a:latin typeface="+mj-lt"/>
            </a:endParaRPr>
          </a:p>
          <a:p>
            <a:r>
              <a:rPr lang="el-GR" sz="2400" dirty="0">
                <a:latin typeface="+mj-lt"/>
              </a:rPr>
              <a:t>Στην Ελλάδα, η </a:t>
            </a:r>
            <a:r>
              <a:rPr lang="el-GR" sz="2400" dirty="0" err="1">
                <a:latin typeface="+mj-lt"/>
              </a:rPr>
              <a:t>Assessment</a:t>
            </a:r>
            <a:r>
              <a:rPr lang="el-GR" sz="2400" dirty="0">
                <a:latin typeface="+mj-lt"/>
              </a:rPr>
              <a:t> for </a:t>
            </a:r>
            <a:r>
              <a:rPr lang="el-GR" sz="2400" dirty="0" err="1">
                <a:latin typeface="+mj-lt"/>
              </a:rPr>
              <a:t>Learning</a:t>
            </a:r>
            <a:r>
              <a:rPr lang="el-GR" sz="2400" dirty="0">
                <a:latin typeface="+mj-lt"/>
              </a:rPr>
              <a:t> δεν υλοποιήθηκε ως συνεκτικό εθνικό πρόγραμμα αντίστοιχο των αγγλοσαξονικών χωρών, αλλά εμφανίστηκε αποσπασματικά σε πολιτικές, επιμορφωτικά υλικά και ακαδημαϊκές συζητήσεις. Οι αρχές της διαμορφωτικής αξιολόγησης ενσωματώθηκαν κυρίως σε αναλυτικά προγράμματα και οδηγίες διδασκαλίας, χωρίς όμως να συνοδευτούν από συστηματική επιμόρφωση ή αλλαγή της κυρίαρχης </a:t>
            </a:r>
            <a:r>
              <a:rPr lang="el-GR" sz="2400" dirty="0" err="1">
                <a:latin typeface="+mj-lt"/>
              </a:rPr>
              <a:t>εξετασιοκεντρικής</a:t>
            </a:r>
            <a:r>
              <a:rPr lang="el-GR" sz="2400" dirty="0">
                <a:latin typeface="+mj-lt"/>
              </a:rPr>
              <a:t> κουλτούρας. Η ελληνική βιβλιογραφία καταγράφει την </a:t>
            </a:r>
            <a:r>
              <a:rPr lang="el-GR" sz="2400" dirty="0" err="1">
                <a:latin typeface="+mj-lt"/>
              </a:rPr>
              <a:t>AfL</a:t>
            </a:r>
            <a:r>
              <a:rPr lang="el-GR" sz="2400" dirty="0">
                <a:latin typeface="+mj-lt"/>
              </a:rPr>
              <a:t> περισσότερο ως παιδαγωγικό ζητούμενο και λιγότερο ως θεσμοθετημένη πρακτική</a:t>
            </a:r>
            <a:r>
              <a:rPr lang="el-GR" sz="2400" dirty="0" smtClean="0">
                <a:latin typeface="+mj-lt"/>
              </a:rPr>
              <a:t>.</a:t>
            </a:r>
          </a:p>
          <a:p>
            <a:endParaRPr lang="el-GR" sz="2400" dirty="0">
              <a:latin typeface="+mj-lt"/>
            </a:endParaRPr>
          </a:p>
          <a:p>
            <a:r>
              <a:rPr lang="el-GR" sz="2400" dirty="0">
                <a:latin typeface="+mj-lt"/>
              </a:rPr>
              <a:t>Υπουργείο Παιδείας. (2011). </a:t>
            </a:r>
            <a:r>
              <a:rPr lang="el-GR" sz="2400" i="1" dirty="0">
                <a:latin typeface="+mj-lt"/>
              </a:rPr>
              <a:t>Νέο σχολείο – Νέο πρόγραμμα σπουδών</a:t>
            </a:r>
            <a:r>
              <a:rPr lang="el-GR" sz="2400" dirty="0">
                <a:latin typeface="+mj-lt"/>
              </a:rPr>
              <a:t>. ΥΠΔΒΜΘ.</a:t>
            </a:r>
            <a:br>
              <a:rPr lang="el-GR" sz="2400" dirty="0">
                <a:latin typeface="+mj-lt"/>
              </a:rPr>
            </a:br>
            <a:r>
              <a:rPr lang="el-GR" sz="2400" dirty="0" err="1">
                <a:latin typeface="+mj-lt"/>
              </a:rPr>
              <a:t>Κασσωτάκης</a:t>
            </a:r>
            <a:r>
              <a:rPr lang="el-GR" sz="2400" dirty="0">
                <a:latin typeface="+mj-lt"/>
              </a:rPr>
              <a:t>, Μ., &amp; </a:t>
            </a:r>
            <a:r>
              <a:rPr lang="el-GR" sz="2400" dirty="0" err="1">
                <a:latin typeface="+mj-lt"/>
              </a:rPr>
              <a:t>Φλουρής</a:t>
            </a:r>
            <a:r>
              <a:rPr lang="el-GR" sz="2400" dirty="0">
                <a:latin typeface="+mj-lt"/>
              </a:rPr>
              <a:t>, Γ. (2013). </a:t>
            </a:r>
            <a:r>
              <a:rPr lang="el-GR" sz="2400" i="1" dirty="0">
                <a:latin typeface="+mj-lt"/>
              </a:rPr>
              <a:t>Αξιολόγηση της μάθησης και της διδασκαλίας</a:t>
            </a:r>
            <a:r>
              <a:rPr lang="el-GR" sz="2400" dirty="0">
                <a:latin typeface="+mj-lt"/>
              </a:rPr>
              <a:t>. </a:t>
            </a:r>
            <a:r>
              <a:rPr lang="el-GR" sz="2400" dirty="0" err="1">
                <a:latin typeface="+mj-lt"/>
              </a:rPr>
              <a:t>Gutenberg</a:t>
            </a:r>
            <a:r>
              <a:rPr lang="el-GR" sz="2400" dirty="0">
                <a:latin typeface="+mj-lt"/>
              </a:rPr>
              <a:t>.</a:t>
            </a:r>
          </a:p>
        </p:txBody>
      </p:sp>
    </p:spTree>
    <p:extLst>
      <p:ext uri="{BB962C8B-B14F-4D97-AF65-F5344CB8AC3E}">
        <p14:creationId xmlns:p14="http://schemas.microsoft.com/office/powerpoint/2010/main" val="2829587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1025" y="1166843"/>
            <a:ext cx="10025150" cy="3847207"/>
          </a:xfrm>
          <a:prstGeom prst="rect">
            <a:avLst/>
          </a:prstGeom>
        </p:spPr>
        <p:txBody>
          <a:bodyPr wrap="square">
            <a:spAutoFit/>
          </a:bodyPr>
          <a:lstStyle/>
          <a:p>
            <a:r>
              <a:rPr lang="el-GR" sz="2400" b="1" dirty="0" smtClean="0">
                <a:solidFill>
                  <a:srgbClr val="00B0F0"/>
                </a:solidFill>
                <a:latin typeface="+mj-lt"/>
              </a:rPr>
              <a:t>Κύπρος</a:t>
            </a:r>
          </a:p>
          <a:p>
            <a:endParaRPr lang="el-GR" sz="2000" b="1" dirty="0">
              <a:latin typeface="+mj-lt"/>
            </a:endParaRPr>
          </a:p>
          <a:p>
            <a:r>
              <a:rPr lang="el-GR" sz="2000" dirty="0">
                <a:latin typeface="+mj-lt"/>
              </a:rPr>
              <a:t>Στην Κύπρο, στοιχεία της </a:t>
            </a:r>
            <a:r>
              <a:rPr lang="el-GR" sz="2000" dirty="0" err="1">
                <a:latin typeface="+mj-lt"/>
              </a:rPr>
              <a:t>AfL</a:t>
            </a:r>
            <a:r>
              <a:rPr lang="el-GR" sz="2000" dirty="0">
                <a:latin typeface="+mj-lt"/>
              </a:rPr>
              <a:t> ενσωματώθηκαν στο πλαίσιο της εκπαιδευτικής μεταρρύθμισης και στα νέα αναλυτικά προγράμματα, με έμφαση στη διαμορφωτική αξιολόγηση και στην ανατροφοδότηση. Παρότι δεν υπήρξε ένα διακριτό εθνικό πρόγραμμα </a:t>
            </a:r>
            <a:r>
              <a:rPr lang="el-GR" sz="2000" dirty="0" err="1">
                <a:latin typeface="+mj-lt"/>
              </a:rPr>
              <a:t>AfL</a:t>
            </a:r>
            <a:r>
              <a:rPr lang="el-GR" sz="2000" dirty="0">
                <a:latin typeface="+mj-lt"/>
              </a:rPr>
              <a:t>, οι πολιτικές και τα επιμορφωτικά κείμενα αναδεικνύουν προσπάθειες μετατόπισης από την αποκλειστική έμφαση στην τελική αξιολόγηση προς πιο </a:t>
            </a:r>
            <a:r>
              <a:rPr lang="el-GR" sz="2000" dirty="0" err="1">
                <a:latin typeface="+mj-lt"/>
              </a:rPr>
              <a:t>μαθητοκεντρικές</a:t>
            </a:r>
            <a:r>
              <a:rPr lang="el-GR" sz="2000" dirty="0">
                <a:latin typeface="+mj-lt"/>
              </a:rPr>
              <a:t> πρακτικές. Η εφαρμογή, ωστόσο, φαίνεται να επηρεάζεται έντονα από την υφιστάμενη κουλτούρα εξετάσεων</a:t>
            </a:r>
            <a:r>
              <a:rPr lang="el-GR" sz="2000" dirty="0" smtClean="0">
                <a:latin typeface="+mj-lt"/>
              </a:rPr>
              <a:t>.</a:t>
            </a:r>
          </a:p>
          <a:p>
            <a:endParaRPr lang="el-GR" sz="2000" dirty="0">
              <a:latin typeface="+mj-lt"/>
            </a:endParaRPr>
          </a:p>
          <a:p>
            <a:r>
              <a:rPr lang="el-GR" sz="2000" dirty="0">
                <a:latin typeface="+mj-lt"/>
              </a:rPr>
              <a:t>Υπουργείο Παιδείας και Πολιτισμού Κύπρου. (2010). </a:t>
            </a:r>
            <a:r>
              <a:rPr lang="el-GR" sz="2000" i="1" dirty="0">
                <a:latin typeface="+mj-lt"/>
              </a:rPr>
              <a:t>Αναλυτικά προγράμματα</a:t>
            </a:r>
            <a:r>
              <a:rPr lang="el-GR" sz="2000" dirty="0">
                <a:latin typeface="+mj-lt"/>
              </a:rPr>
              <a:t>. ΥΠΠ.</a:t>
            </a:r>
            <a:br>
              <a:rPr lang="el-GR" sz="2000" dirty="0">
                <a:latin typeface="+mj-lt"/>
              </a:rPr>
            </a:br>
            <a:r>
              <a:rPr lang="el-GR" sz="2000" dirty="0" err="1">
                <a:latin typeface="+mj-lt"/>
              </a:rPr>
              <a:t>Kyriakides</a:t>
            </a:r>
            <a:r>
              <a:rPr lang="el-GR" sz="2000" dirty="0">
                <a:latin typeface="+mj-lt"/>
              </a:rPr>
              <a:t>, L., &amp; </a:t>
            </a:r>
            <a:r>
              <a:rPr lang="el-GR" sz="2000" dirty="0" err="1">
                <a:latin typeface="+mj-lt"/>
              </a:rPr>
              <a:t>Campbell</a:t>
            </a:r>
            <a:r>
              <a:rPr lang="el-GR" sz="2000" dirty="0">
                <a:latin typeface="+mj-lt"/>
              </a:rPr>
              <a:t>, R. J. (2004). </a:t>
            </a:r>
            <a:r>
              <a:rPr lang="el-GR" sz="2000" dirty="0" err="1">
                <a:latin typeface="+mj-lt"/>
              </a:rPr>
              <a:t>School</a:t>
            </a:r>
            <a:r>
              <a:rPr lang="el-GR" sz="2000" dirty="0">
                <a:latin typeface="+mj-lt"/>
              </a:rPr>
              <a:t> </a:t>
            </a:r>
            <a:r>
              <a:rPr lang="el-GR" sz="2000" dirty="0" err="1">
                <a:latin typeface="+mj-lt"/>
              </a:rPr>
              <a:t>self-evaluation</a:t>
            </a:r>
            <a:r>
              <a:rPr lang="el-GR" sz="2000" dirty="0">
                <a:latin typeface="+mj-lt"/>
              </a:rPr>
              <a:t> and </a:t>
            </a:r>
            <a:r>
              <a:rPr lang="el-GR" sz="2000" dirty="0" err="1">
                <a:latin typeface="+mj-lt"/>
              </a:rPr>
              <a:t>school</a:t>
            </a:r>
            <a:r>
              <a:rPr lang="el-GR" sz="2000" dirty="0">
                <a:latin typeface="+mj-lt"/>
              </a:rPr>
              <a:t> </a:t>
            </a:r>
            <a:r>
              <a:rPr lang="el-GR" sz="2000" dirty="0" err="1">
                <a:latin typeface="+mj-lt"/>
              </a:rPr>
              <a:t>improvement</a:t>
            </a:r>
            <a:r>
              <a:rPr lang="el-GR" sz="2000" dirty="0">
                <a:latin typeface="+mj-lt"/>
              </a:rPr>
              <a:t>: A </a:t>
            </a:r>
            <a:r>
              <a:rPr lang="el-GR" sz="2000" dirty="0" err="1">
                <a:latin typeface="+mj-lt"/>
              </a:rPr>
              <a:t>critique</a:t>
            </a:r>
            <a:r>
              <a:rPr lang="el-GR" sz="2000" dirty="0">
                <a:latin typeface="+mj-lt"/>
              </a:rPr>
              <a:t> of the </a:t>
            </a:r>
            <a:r>
              <a:rPr lang="el-GR" sz="2000" dirty="0" err="1">
                <a:latin typeface="+mj-lt"/>
              </a:rPr>
              <a:t>Cypriot</a:t>
            </a:r>
            <a:r>
              <a:rPr lang="el-GR" sz="2000" dirty="0">
                <a:latin typeface="+mj-lt"/>
              </a:rPr>
              <a:t> </a:t>
            </a:r>
            <a:r>
              <a:rPr lang="el-GR" sz="2000" dirty="0" err="1">
                <a:latin typeface="+mj-lt"/>
              </a:rPr>
              <a:t>policy</a:t>
            </a:r>
            <a:r>
              <a:rPr lang="el-GR" sz="2000" dirty="0">
                <a:latin typeface="+mj-lt"/>
              </a:rPr>
              <a:t>. </a:t>
            </a:r>
            <a:r>
              <a:rPr lang="el-GR" sz="2000" i="1" dirty="0">
                <a:latin typeface="+mj-lt"/>
              </a:rPr>
              <a:t>Educational Research</a:t>
            </a:r>
            <a:r>
              <a:rPr lang="el-GR" sz="2000" dirty="0">
                <a:latin typeface="+mj-lt"/>
              </a:rPr>
              <a:t>, 46(2), 189–203.</a:t>
            </a:r>
          </a:p>
        </p:txBody>
      </p:sp>
    </p:spTree>
    <p:extLst>
      <p:ext uri="{BB962C8B-B14F-4D97-AF65-F5344CB8AC3E}">
        <p14:creationId xmlns:p14="http://schemas.microsoft.com/office/powerpoint/2010/main" val="412663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275725829"/>
              </p:ext>
            </p:extLst>
          </p:nvPr>
        </p:nvGraphicFramePr>
        <p:xfrm>
          <a:off x="888076" y="2480065"/>
          <a:ext cx="10515600" cy="2377440"/>
        </p:xfrm>
        <a:graphic>
          <a:graphicData uri="http://schemas.openxmlformats.org/drawingml/2006/table">
            <a:tbl>
              <a:tblPr>
                <a:tableStyleId>{5940675A-B579-460E-94D1-54222C63F5DA}</a:tableStyleId>
              </a:tblPr>
              <a:tblGrid>
                <a:gridCol w="5257800">
                  <a:extLst>
                    <a:ext uri="{9D8B030D-6E8A-4147-A177-3AD203B41FA5}">
                      <a16:colId xmlns:a16="http://schemas.microsoft.com/office/drawing/2014/main" val="2209498167"/>
                    </a:ext>
                  </a:extLst>
                </a:gridCol>
                <a:gridCol w="5257800">
                  <a:extLst>
                    <a:ext uri="{9D8B030D-6E8A-4147-A177-3AD203B41FA5}">
                      <a16:colId xmlns:a16="http://schemas.microsoft.com/office/drawing/2014/main" val="3146940884"/>
                    </a:ext>
                  </a:extLst>
                </a:gridCol>
              </a:tblGrid>
              <a:tr h="0">
                <a:tc>
                  <a:txBody>
                    <a:bodyPr/>
                    <a:lstStyle/>
                    <a:p>
                      <a:pPr algn="ctr"/>
                      <a:r>
                        <a:rPr lang="el-GR" sz="2000" dirty="0">
                          <a:solidFill>
                            <a:srgbClr val="00B0F0"/>
                          </a:solidFill>
                          <a:latin typeface="+mj-lt"/>
                        </a:rPr>
                        <a:t>Αξιολόγηση για τη μάθηση</a:t>
                      </a:r>
                    </a:p>
                  </a:txBody>
                  <a:tcPr anchor="ctr"/>
                </a:tc>
                <a:tc>
                  <a:txBody>
                    <a:bodyPr/>
                    <a:lstStyle/>
                    <a:p>
                      <a:pPr algn="ctr"/>
                      <a:r>
                        <a:rPr lang="el-GR" sz="2000" dirty="0">
                          <a:solidFill>
                            <a:srgbClr val="00B0F0"/>
                          </a:solidFill>
                          <a:latin typeface="+mj-lt"/>
                        </a:rPr>
                        <a:t>Αξιολόγηση της μάθησης</a:t>
                      </a:r>
                    </a:p>
                  </a:txBody>
                  <a:tcPr anchor="ctr"/>
                </a:tc>
                <a:extLst>
                  <a:ext uri="{0D108BD9-81ED-4DB2-BD59-A6C34878D82A}">
                    <a16:rowId xmlns:a16="http://schemas.microsoft.com/office/drawing/2014/main" val="2997610704"/>
                  </a:ext>
                </a:extLst>
              </a:tr>
              <a:tr h="0">
                <a:tc>
                  <a:txBody>
                    <a:bodyPr/>
                    <a:lstStyle/>
                    <a:p>
                      <a:pPr algn="ctr"/>
                      <a:r>
                        <a:rPr lang="el-GR" sz="2000" dirty="0">
                          <a:latin typeface="+mj-lt"/>
                        </a:rPr>
                        <a:t>Διαμορφωτική</a:t>
                      </a:r>
                    </a:p>
                  </a:txBody>
                  <a:tcPr anchor="ctr"/>
                </a:tc>
                <a:tc>
                  <a:txBody>
                    <a:bodyPr/>
                    <a:lstStyle/>
                    <a:p>
                      <a:pPr algn="ctr"/>
                      <a:r>
                        <a:rPr lang="el-GR" sz="2000" dirty="0">
                          <a:latin typeface="+mj-lt"/>
                        </a:rPr>
                        <a:t>Τελική / Συνολική</a:t>
                      </a:r>
                    </a:p>
                  </a:txBody>
                  <a:tcPr anchor="ctr"/>
                </a:tc>
                <a:extLst>
                  <a:ext uri="{0D108BD9-81ED-4DB2-BD59-A6C34878D82A}">
                    <a16:rowId xmlns:a16="http://schemas.microsoft.com/office/drawing/2014/main" val="3100953113"/>
                  </a:ext>
                </a:extLst>
              </a:tr>
              <a:tr h="0">
                <a:tc>
                  <a:txBody>
                    <a:bodyPr/>
                    <a:lstStyle/>
                    <a:p>
                      <a:pPr algn="ctr"/>
                      <a:r>
                        <a:rPr lang="el-GR" sz="2000" dirty="0">
                          <a:latin typeface="+mj-lt"/>
                        </a:rPr>
                        <a:t>Στη διάρκεια της διδασκαλίας</a:t>
                      </a:r>
                    </a:p>
                  </a:txBody>
                  <a:tcPr anchor="ctr"/>
                </a:tc>
                <a:tc>
                  <a:txBody>
                    <a:bodyPr/>
                    <a:lstStyle/>
                    <a:p>
                      <a:pPr algn="ctr"/>
                      <a:r>
                        <a:rPr lang="el-GR" sz="2000">
                          <a:latin typeface="+mj-lt"/>
                        </a:rPr>
                        <a:t>Στο τέλος μιας ενότητας</a:t>
                      </a:r>
                    </a:p>
                  </a:txBody>
                  <a:tcPr anchor="ctr"/>
                </a:tc>
                <a:extLst>
                  <a:ext uri="{0D108BD9-81ED-4DB2-BD59-A6C34878D82A}">
                    <a16:rowId xmlns:a16="http://schemas.microsoft.com/office/drawing/2014/main" val="22515563"/>
                  </a:ext>
                </a:extLst>
              </a:tr>
              <a:tr h="0">
                <a:tc>
                  <a:txBody>
                    <a:bodyPr/>
                    <a:lstStyle/>
                    <a:p>
                      <a:pPr algn="ctr"/>
                      <a:r>
                        <a:rPr lang="el-GR" sz="2000" dirty="0">
                          <a:latin typeface="+mj-lt"/>
                        </a:rPr>
                        <a:t>Υποστηρίζει τη μάθηση</a:t>
                      </a:r>
                    </a:p>
                  </a:txBody>
                  <a:tcPr anchor="ctr"/>
                </a:tc>
                <a:tc>
                  <a:txBody>
                    <a:bodyPr/>
                    <a:lstStyle/>
                    <a:p>
                      <a:pPr algn="ctr"/>
                      <a:r>
                        <a:rPr lang="el-GR" sz="2000">
                          <a:latin typeface="+mj-lt"/>
                        </a:rPr>
                        <a:t>Μετρά την επίδοση</a:t>
                      </a:r>
                    </a:p>
                  </a:txBody>
                  <a:tcPr anchor="ctr"/>
                </a:tc>
                <a:extLst>
                  <a:ext uri="{0D108BD9-81ED-4DB2-BD59-A6C34878D82A}">
                    <a16:rowId xmlns:a16="http://schemas.microsoft.com/office/drawing/2014/main" val="593955805"/>
                  </a:ext>
                </a:extLst>
              </a:tr>
              <a:tr h="0">
                <a:tc>
                  <a:txBody>
                    <a:bodyPr/>
                    <a:lstStyle/>
                    <a:p>
                      <a:pPr algn="ctr"/>
                      <a:r>
                        <a:rPr lang="el-GR" sz="2000" dirty="0">
                          <a:latin typeface="+mj-lt"/>
                        </a:rPr>
                        <a:t>Ανατροφοδότηση για βελτίωση</a:t>
                      </a:r>
                    </a:p>
                  </a:txBody>
                  <a:tcPr anchor="ctr"/>
                </a:tc>
                <a:tc>
                  <a:txBody>
                    <a:bodyPr/>
                    <a:lstStyle/>
                    <a:p>
                      <a:pPr algn="ctr"/>
                      <a:r>
                        <a:rPr lang="el-GR" sz="2000" dirty="0">
                          <a:latin typeface="+mj-lt"/>
                        </a:rPr>
                        <a:t>Βαθμός ή ταξινόμηση</a:t>
                      </a:r>
                    </a:p>
                  </a:txBody>
                  <a:tcPr anchor="ctr"/>
                </a:tc>
                <a:extLst>
                  <a:ext uri="{0D108BD9-81ED-4DB2-BD59-A6C34878D82A}">
                    <a16:rowId xmlns:a16="http://schemas.microsoft.com/office/drawing/2014/main" val="286784240"/>
                  </a:ext>
                </a:extLst>
              </a:tr>
              <a:tr h="0">
                <a:tc>
                  <a:txBody>
                    <a:bodyPr/>
                    <a:lstStyle/>
                    <a:p>
                      <a:pPr algn="ctr"/>
                      <a:r>
                        <a:rPr lang="el-GR" sz="2000" dirty="0">
                          <a:latin typeface="+mj-lt"/>
                        </a:rPr>
                        <a:t>Εντοπίζει δυσκολίες</a:t>
                      </a:r>
                    </a:p>
                  </a:txBody>
                  <a:tcPr anchor="ctr"/>
                </a:tc>
                <a:tc>
                  <a:txBody>
                    <a:bodyPr/>
                    <a:lstStyle/>
                    <a:p>
                      <a:pPr algn="ctr"/>
                      <a:r>
                        <a:rPr lang="el-GR" sz="2000" dirty="0">
                          <a:latin typeface="+mj-lt"/>
                        </a:rPr>
                        <a:t>Ελέγχει τι έμεινε</a:t>
                      </a:r>
                    </a:p>
                  </a:txBody>
                  <a:tcPr anchor="ctr"/>
                </a:tc>
                <a:extLst>
                  <a:ext uri="{0D108BD9-81ED-4DB2-BD59-A6C34878D82A}">
                    <a16:rowId xmlns:a16="http://schemas.microsoft.com/office/drawing/2014/main" val="2008289663"/>
                  </a:ext>
                </a:extLst>
              </a:tr>
            </a:tbl>
          </a:graphicData>
        </a:graphic>
      </p:graphicFrame>
    </p:spTree>
    <p:extLst>
      <p:ext uri="{BB962C8B-B14F-4D97-AF65-F5344CB8AC3E}">
        <p14:creationId xmlns:p14="http://schemas.microsoft.com/office/powerpoint/2010/main" val="1473598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εν υπάρχει διαθέσιμη περιγραφή για τη 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257694"/>
            <a:ext cx="5433060" cy="64423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07381" y="2878711"/>
            <a:ext cx="4247803" cy="1200329"/>
          </a:xfrm>
          <a:prstGeom prst="rect">
            <a:avLst/>
          </a:prstGeom>
          <a:noFill/>
        </p:spPr>
        <p:txBody>
          <a:bodyPr wrap="square" rtlCol="0">
            <a:spAutoFit/>
          </a:bodyPr>
          <a:lstStyle/>
          <a:p>
            <a:r>
              <a:rPr lang="el-GR" sz="3600" dirty="0" smtClean="0">
                <a:solidFill>
                  <a:schemeClr val="tx1">
                    <a:lumMod val="75000"/>
                  </a:schemeClr>
                </a:solidFill>
                <a:latin typeface="+mj-lt"/>
              </a:rPr>
              <a:t>Και τι κάνουν οι εκπαιδευτικοί;</a:t>
            </a:r>
            <a:endParaRPr lang="el-GR" sz="3600" dirty="0">
              <a:solidFill>
                <a:schemeClr val="tx1">
                  <a:lumMod val="75000"/>
                </a:schemeClr>
              </a:solidFill>
              <a:latin typeface="+mj-lt"/>
            </a:endParaRPr>
          </a:p>
        </p:txBody>
      </p:sp>
    </p:spTree>
    <p:extLst>
      <p:ext uri="{BB962C8B-B14F-4D97-AF65-F5344CB8AC3E}">
        <p14:creationId xmlns:p14="http://schemas.microsoft.com/office/powerpoint/2010/main" val="1963439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390187654"/>
              </p:ext>
            </p:extLst>
          </p:nvPr>
        </p:nvGraphicFramePr>
        <p:xfrm>
          <a:off x="622069" y="1669574"/>
          <a:ext cx="10515600" cy="4724400"/>
        </p:xfrm>
        <a:graphic>
          <a:graphicData uri="http://schemas.openxmlformats.org/drawingml/2006/table">
            <a:tbl>
              <a:tblPr>
                <a:tableStyleId>{5940675A-B579-460E-94D1-54222C63F5DA}</a:tableStyleId>
              </a:tblPr>
              <a:tblGrid>
                <a:gridCol w="4930833">
                  <a:extLst>
                    <a:ext uri="{9D8B030D-6E8A-4147-A177-3AD203B41FA5}">
                      <a16:colId xmlns:a16="http://schemas.microsoft.com/office/drawing/2014/main" val="3375164923"/>
                    </a:ext>
                  </a:extLst>
                </a:gridCol>
                <a:gridCol w="5584767">
                  <a:extLst>
                    <a:ext uri="{9D8B030D-6E8A-4147-A177-3AD203B41FA5}">
                      <a16:colId xmlns:a16="http://schemas.microsoft.com/office/drawing/2014/main" val="1691354811"/>
                    </a:ext>
                  </a:extLst>
                </a:gridCol>
              </a:tblGrid>
              <a:tr h="0">
                <a:tc>
                  <a:txBody>
                    <a:bodyPr/>
                    <a:lstStyle/>
                    <a:p>
                      <a:pPr algn="ctr"/>
                      <a:r>
                        <a:rPr lang="el-GR" sz="2000" dirty="0">
                          <a:solidFill>
                            <a:srgbClr val="00B0F0"/>
                          </a:solidFill>
                          <a:latin typeface="+mj-lt"/>
                        </a:rPr>
                        <a:t>Κατηγορία</a:t>
                      </a:r>
                    </a:p>
                  </a:txBody>
                  <a:tcPr anchor="ctr"/>
                </a:tc>
                <a:tc>
                  <a:txBody>
                    <a:bodyPr/>
                    <a:lstStyle/>
                    <a:p>
                      <a:pPr algn="ctr"/>
                      <a:r>
                        <a:rPr lang="el-GR" sz="2000" dirty="0">
                          <a:solidFill>
                            <a:srgbClr val="00B0F0"/>
                          </a:solidFill>
                          <a:latin typeface="+mj-lt"/>
                        </a:rPr>
                        <a:t>Περιγραφή</a:t>
                      </a:r>
                    </a:p>
                  </a:txBody>
                  <a:tcPr anchor="ctr"/>
                </a:tc>
                <a:extLst>
                  <a:ext uri="{0D108BD9-81ED-4DB2-BD59-A6C34878D82A}">
                    <a16:rowId xmlns:a16="http://schemas.microsoft.com/office/drawing/2014/main" val="3657981278"/>
                  </a:ext>
                </a:extLst>
              </a:tr>
              <a:tr h="0">
                <a:tc>
                  <a:txBody>
                    <a:bodyPr/>
                    <a:lstStyle/>
                    <a:p>
                      <a:pPr algn="ctr"/>
                      <a:r>
                        <a:rPr lang="el-GR" sz="2000" dirty="0">
                          <a:latin typeface="+mj-lt"/>
                        </a:rPr>
                        <a:t>Δοκιμαστές (</a:t>
                      </a:r>
                      <a:r>
                        <a:rPr lang="en-US" sz="2000" dirty="0" err="1">
                          <a:latin typeface="+mj-lt"/>
                        </a:rPr>
                        <a:t>Triallers</a:t>
                      </a:r>
                      <a:r>
                        <a:rPr lang="en-US" sz="2000" dirty="0">
                          <a:latin typeface="+mj-lt"/>
                        </a:rPr>
                        <a:t>)</a:t>
                      </a:r>
                    </a:p>
                  </a:txBody>
                  <a:tcPr anchor="ctr"/>
                </a:tc>
                <a:tc>
                  <a:txBody>
                    <a:bodyPr/>
                    <a:lstStyle/>
                    <a:p>
                      <a:pPr algn="just"/>
                      <a:r>
                        <a:rPr lang="el-GR" sz="2000" dirty="0">
                          <a:latin typeface="+mj-lt"/>
                        </a:rPr>
                        <a:t>Δοκιμάζουν κάποιες στρατηγικές </a:t>
                      </a:r>
                      <a:r>
                        <a:rPr lang="el-GR" sz="2000" dirty="0" err="1">
                          <a:latin typeface="+mj-lt"/>
                        </a:rPr>
                        <a:t>AfL</a:t>
                      </a:r>
                      <a:r>
                        <a:rPr lang="el-GR" sz="2000" dirty="0">
                          <a:latin typeface="+mj-lt"/>
                        </a:rPr>
                        <a:t>, αλλά χωρίς συνέπεια ή εμβάθυνση. Οι αλλαγές είναι αποσπασματικές.</a:t>
                      </a:r>
                    </a:p>
                  </a:txBody>
                  <a:tcPr anchor="ctr"/>
                </a:tc>
                <a:extLst>
                  <a:ext uri="{0D108BD9-81ED-4DB2-BD59-A6C34878D82A}">
                    <a16:rowId xmlns:a16="http://schemas.microsoft.com/office/drawing/2014/main" val="4130796240"/>
                  </a:ext>
                </a:extLst>
              </a:tr>
              <a:tr h="0">
                <a:tc>
                  <a:txBody>
                    <a:bodyPr/>
                    <a:lstStyle/>
                    <a:p>
                      <a:pPr algn="ctr"/>
                      <a:r>
                        <a:rPr lang="el-GR" sz="2000" dirty="0">
                          <a:latin typeface="+mj-lt"/>
                        </a:rPr>
                        <a:t>Στατικοί Πρωτοπόροι (</a:t>
                      </a:r>
                      <a:r>
                        <a:rPr lang="en-US" sz="2000" dirty="0">
                          <a:latin typeface="+mj-lt"/>
                        </a:rPr>
                        <a:t>Static pioneers)</a:t>
                      </a:r>
                    </a:p>
                  </a:txBody>
                  <a:tcPr anchor="ctr"/>
                </a:tc>
                <a:tc>
                  <a:txBody>
                    <a:bodyPr/>
                    <a:lstStyle/>
                    <a:p>
                      <a:pPr algn="just"/>
                      <a:r>
                        <a:rPr lang="el-GR" sz="2000" dirty="0">
                          <a:latin typeface="+mj-lt"/>
                        </a:rPr>
                        <a:t>Έχουν θετική στάση και κάνουν κάποιες αλλαγές, αλλά μένουν στάσιμοι και δεν εξελίσσουν περαιτέρω την πρακτική τους.</a:t>
                      </a:r>
                    </a:p>
                  </a:txBody>
                  <a:tcPr anchor="ctr"/>
                </a:tc>
                <a:extLst>
                  <a:ext uri="{0D108BD9-81ED-4DB2-BD59-A6C34878D82A}">
                    <a16:rowId xmlns:a16="http://schemas.microsoft.com/office/drawing/2014/main" val="552448974"/>
                  </a:ext>
                </a:extLst>
              </a:tr>
              <a:tr h="0">
                <a:tc>
                  <a:txBody>
                    <a:bodyPr/>
                    <a:lstStyle/>
                    <a:p>
                      <a:pPr algn="ctr"/>
                      <a:r>
                        <a:rPr lang="el-GR" sz="2000" dirty="0">
                          <a:latin typeface="+mj-lt"/>
                        </a:rPr>
                        <a:t>Κινούμενοι Πρωτοπόροι (</a:t>
                      </a:r>
                      <a:r>
                        <a:rPr lang="en-US" sz="2000" dirty="0">
                          <a:latin typeface="+mj-lt"/>
                        </a:rPr>
                        <a:t>Moving pioneers)</a:t>
                      </a:r>
                    </a:p>
                  </a:txBody>
                  <a:tcPr anchor="ctr"/>
                </a:tc>
                <a:tc>
                  <a:txBody>
                    <a:bodyPr/>
                    <a:lstStyle/>
                    <a:p>
                      <a:pPr algn="just"/>
                      <a:r>
                        <a:rPr lang="el-GR" sz="2000" dirty="0">
                          <a:latin typeface="+mj-lt"/>
                        </a:rPr>
                        <a:t>Προχωρούν συστηματικά σε αλλαγές, </a:t>
                      </a:r>
                      <a:r>
                        <a:rPr lang="el-GR" sz="2000" dirty="0" err="1">
                          <a:latin typeface="+mj-lt"/>
                        </a:rPr>
                        <a:t>αναστοχάζονται</a:t>
                      </a:r>
                      <a:r>
                        <a:rPr lang="el-GR" sz="2000" dirty="0">
                          <a:latin typeface="+mj-lt"/>
                        </a:rPr>
                        <a:t>, και ενσωματώνουν βαθύτερες πρακτικές </a:t>
                      </a:r>
                      <a:r>
                        <a:rPr lang="el-GR" sz="2000" dirty="0" err="1">
                          <a:latin typeface="+mj-lt"/>
                        </a:rPr>
                        <a:t>AfL</a:t>
                      </a:r>
                      <a:r>
                        <a:rPr lang="el-GR" sz="2000" dirty="0">
                          <a:latin typeface="+mj-lt"/>
                        </a:rPr>
                        <a:t> στην τάξη τους.</a:t>
                      </a:r>
                    </a:p>
                  </a:txBody>
                  <a:tcPr anchor="ctr"/>
                </a:tc>
                <a:extLst>
                  <a:ext uri="{0D108BD9-81ED-4DB2-BD59-A6C34878D82A}">
                    <a16:rowId xmlns:a16="http://schemas.microsoft.com/office/drawing/2014/main" val="3548056423"/>
                  </a:ext>
                </a:extLst>
              </a:tr>
              <a:tr h="0">
                <a:tc>
                  <a:txBody>
                    <a:bodyPr/>
                    <a:lstStyle/>
                    <a:p>
                      <a:pPr algn="ctr"/>
                      <a:r>
                        <a:rPr lang="el-GR" sz="2000" dirty="0">
                          <a:latin typeface="+mj-lt"/>
                        </a:rPr>
                        <a:t>Εμπειρογνώμονες (</a:t>
                      </a:r>
                      <a:r>
                        <a:rPr lang="en-US" sz="2000" dirty="0">
                          <a:latin typeface="+mj-lt"/>
                        </a:rPr>
                        <a:t>Experts)</a:t>
                      </a:r>
                    </a:p>
                  </a:txBody>
                  <a:tcPr anchor="ctr"/>
                </a:tc>
                <a:tc>
                  <a:txBody>
                    <a:bodyPr/>
                    <a:lstStyle/>
                    <a:p>
                      <a:pPr algn="just"/>
                      <a:r>
                        <a:rPr lang="el-GR" sz="2000" dirty="0">
                          <a:latin typeface="+mj-lt"/>
                        </a:rPr>
                        <a:t>Χρησιμοποιούν την </a:t>
                      </a:r>
                      <a:r>
                        <a:rPr lang="el-GR" sz="2000" dirty="0" err="1">
                          <a:latin typeface="+mj-lt"/>
                        </a:rPr>
                        <a:t>AfL</a:t>
                      </a:r>
                      <a:r>
                        <a:rPr lang="el-GR" sz="2000" dirty="0">
                          <a:latin typeface="+mj-lt"/>
                        </a:rPr>
                        <a:t> σε βάθος, με φυσικό και ενσωματωμένο τρόπο. Η αξιολόγηση και η διδασκαλία συγχωνεύονται σε μια ενιαία παιδαγωγική.</a:t>
                      </a:r>
                    </a:p>
                  </a:txBody>
                  <a:tcPr anchor="ctr"/>
                </a:tc>
                <a:extLst>
                  <a:ext uri="{0D108BD9-81ED-4DB2-BD59-A6C34878D82A}">
                    <a16:rowId xmlns:a16="http://schemas.microsoft.com/office/drawing/2014/main" val="123875460"/>
                  </a:ext>
                </a:extLst>
              </a:tr>
            </a:tbl>
          </a:graphicData>
        </a:graphic>
      </p:graphicFrame>
      <p:sp>
        <p:nvSpPr>
          <p:cNvPr id="3" name="Ορθογώνιο 2"/>
          <p:cNvSpPr/>
          <p:nvPr/>
        </p:nvSpPr>
        <p:spPr>
          <a:xfrm>
            <a:off x="1111135" y="769959"/>
            <a:ext cx="6096000" cy="646331"/>
          </a:xfrm>
          <a:prstGeom prst="rect">
            <a:avLst/>
          </a:prstGeom>
        </p:spPr>
        <p:txBody>
          <a:bodyPr>
            <a:spAutoFit/>
          </a:bodyPr>
          <a:lstStyle/>
          <a:p>
            <a:r>
              <a:rPr lang="el-GR" dirty="0"/>
              <a:t>Πίνακας 1. Κατηγορίες εκπαιδευτικών ως προς την εφαρμογή της </a:t>
            </a:r>
            <a:r>
              <a:rPr lang="el-GR" dirty="0" err="1"/>
              <a:t>AfL</a:t>
            </a:r>
            <a:r>
              <a:rPr lang="el-GR" dirty="0"/>
              <a:t> (αρχική ταξινόμηση – </a:t>
            </a:r>
            <a:r>
              <a:rPr lang="el-GR" dirty="0" err="1"/>
              <a:t>King’s</a:t>
            </a:r>
            <a:r>
              <a:rPr lang="el-GR" dirty="0"/>
              <a:t> </a:t>
            </a:r>
            <a:r>
              <a:rPr lang="el-GR" dirty="0" err="1"/>
              <a:t>project</a:t>
            </a:r>
            <a:r>
              <a:rPr lang="el-GR" dirty="0"/>
              <a:t>)</a:t>
            </a:r>
          </a:p>
        </p:txBody>
      </p:sp>
    </p:spTree>
    <p:extLst>
      <p:ext uri="{BB962C8B-B14F-4D97-AF65-F5344CB8AC3E}">
        <p14:creationId xmlns:p14="http://schemas.microsoft.com/office/powerpoint/2010/main" val="3239641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4036900511"/>
              </p:ext>
            </p:extLst>
          </p:nvPr>
        </p:nvGraphicFramePr>
        <p:xfrm>
          <a:off x="191193" y="254520"/>
          <a:ext cx="11679381" cy="6249453"/>
        </p:xfrm>
        <a:graphic>
          <a:graphicData uri="http://schemas.openxmlformats.org/drawingml/2006/table">
            <a:tbl>
              <a:tblPr/>
              <a:tblGrid>
                <a:gridCol w="2003367">
                  <a:extLst>
                    <a:ext uri="{9D8B030D-6E8A-4147-A177-3AD203B41FA5}">
                      <a16:colId xmlns:a16="http://schemas.microsoft.com/office/drawing/2014/main" val="1240520214"/>
                    </a:ext>
                  </a:extLst>
                </a:gridCol>
                <a:gridCol w="2851265">
                  <a:extLst>
                    <a:ext uri="{9D8B030D-6E8A-4147-A177-3AD203B41FA5}">
                      <a16:colId xmlns:a16="http://schemas.microsoft.com/office/drawing/2014/main" val="1567742034"/>
                    </a:ext>
                  </a:extLst>
                </a:gridCol>
                <a:gridCol w="3150524">
                  <a:extLst>
                    <a:ext uri="{9D8B030D-6E8A-4147-A177-3AD203B41FA5}">
                      <a16:colId xmlns:a16="http://schemas.microsoft.com/office/drawing/2014/main" val="1406569177"/>
                    </a:ext>
                  </a:extLst>
                </a:gridCol>
                <a:gridCol w="3674225">
                  <a:extLst>
                    <a:ext uri="{9D8B030D-6E8A-4147-A177-3AD203B41FA5}">
                      <a16:colId xmlns:a16="http://schemas.microsoft.com/office/drawing/2014/main" val="787246225"/>
                    </a:ext>
                  </a:extLst>
                </a:gridCol>
              </a:tblGrid>
              <a:tr h="485313">
                <a:tc>
                  <a:txBody>
                    <a:bodyPr/>
                    <a:lstStyle/>
                    <a:p>
                      <a:r>
                        <a:rPr lang="el-GR" sz="1800" dirty="0">
                          <a:solidFill>
                            <a:srgbClr val="00B0F0"/>
                          </a:solidFill>
                          <a:latin typeface="+mj-lt"/>
                        </a:rPr>
                        <a:t>Στοιχείο</a:t>
                      </a:r>
                    </a:p>
                  </a:txBody>
                  <a:tcPr marL="46291" marR="46291" marT="23145" marB="23145" anchor="ctr">
                    <a:lnL>
                      <a:noFill/>
                    </a:lnL>
                    <a:lnR>
                      <a:noFill/>
                    </a:lnR>
                    <a:lnT>
                      <a:noFill/>
                    </a:lnT>
                    <a:lnB>
                      <a:noFill/>
                    </a:lnB>
                  </a:tcPr>
                </a:tc>
                <a:tc>
                  <a:txBody>
                    <a:bodyPr/>
                    <a:lstStyle/>
                    <a:p>
                      <a:r>
                        <a:rPr lang="en-US" sz="1800" dirty="0">
                          <a:solidFill>
                            <a:srgbClr val="00B0F0"/>
                          </a:solidFill>
                          <a:latin typeface="+mj-lt"/>
                        </a:rPr>
                        <a:t>Assessment </a:t>
                      </a:r>
                      <a:r>
                        <a:rPr lang="en-US" sz="1800" b="1" dirty="0">
                          <a:solidFill>
                            <a:srgbClr val="00B0F0"/>
                          </a:solidFill>
                          <a:latin typeface="+mj-lt"/>
                        </a:rPr>
                        <a:t>for</a:t>
                      </a:r>
                      <a:r>
                        <a:rPr lang="en-US" sz="1800" dirty="0">
                          <a:solidFill>
                            <a:srgbClr val="00B0F0"/>
                          </a:solidFill>
                          <a:latin typeface="+mj-lt"/>
                        </a:rPr>
                        <a:t> Learning (</a:t>
                      </a:r>
                      <a:r>
                        <a:rPr lang="en-US" sz="1800" dirty="0" err="1">
                          <a:solidFill>
                            <a:srgbClr val="00B0F0"/>
                          </a:solidFill>
                          <a:latin typeface="+mj-lt"/>
                        </a:rPr>
                        <a:t>AfL</a:t>
                      </a:r>
                      <a:r>
                        <a:rPr lang="en-US" sz="1800" dirty="0">
                          <a:solidFill>
                            <a:srgbClr val="00B0F0"/>
                          </a:solidFill>
                          <a:latin typeface="+mj-lt"/>
                        </a:rPr>
                        <a:t>)</a:t>
                      </a:r>
                    </a:p>
                  </a:txBody>
                  <a:tcPr marL="46291" marR="46291" marT="23145" marB="23145" anchor="ctr">
                    <a:lnL>
                      <a:noFill/>
                    </a:lnL>
                    <a:lnR>
                      <a:noFill/>
                    </a:lnR>
                    <a:lnT>
                      <a:noFill/>
                    </a:lnT>
                    <a:lnB>
                      <a:noFill/>
                    </a:lnB>
                  </a:tcPr>
                </a:tc>
                <a:tc>
                  <a:txBody>
                    <a:bodyPr/>
                    <a:lstStyle/>
                    <a:p>
                      <a:r>
                        <a:rPr lang="en-US" sz="1800" dirty="0">
                          <a:solidFill>
                            <a:srgbClr val="00B0F0"/>
                          </a:solidFill>
                          <a:latin typeface="+mj-lt"/>
                        </a:rPr>
                        <a:t>Assessment </a:t>
                      </a:r>
                      <a:r>
                        <a:rPr lang="en-US" sz="1800" b="1" dirty="0">
                          <a:solidFill>
                            <a:srgbClr val="00B0F0"/>
                          </a:solidFill>
                          <a:latin typeface="+mj-lt"/>
                        </a:rPr>
                        <a:t>of</a:t>
                      </a:r>
                      <a:r>
                        <a:rPr lang="en-US" sz="1800" dirty="0">
                          <a:solidFill>
                            <a:srgbClr val="00B0F0"/>
                          </a:solidFill>
                          <a:latin typeface="+mj-lt"/>
                        </a:rPr>
                        <a:t> Learning (</a:t>
                      </a:r>
                      <a:r>
                        <a:rPr lang="en-US" sz="1800" dirty="0" err="1">
                          <a:solidFill>
                            <a:srgbClr val="00B0F0"/>
                          </a:solidFill>
                          <a:latin typeface="+mj-lt"/>
                        </a:rPr>
                        <a:t>AoL</a:t>
                      </a:r>
                      <a:r>
                        <a:rPr lang="en-US" sz="1800" dirty="0">
                          <a:solidFill>
                            <a:srgbClr val="00B0F0"/>
                          </a:solidFill>
                          <a:latin typeface="+mj-lt"/>
                        </a:rPr>
                        <a:t>)</a:t>
                      </a:r>
                    </a:p>
                  </a:txBody>
                  <a:tcPr marL="46291" marR="46291" marT="23145" marB="23145" anchor="ctr">
                    <a:lnL>
                      <a:noFill/>
                    </a:lnL>
                    <a:lnR>
                      <a:noFill/>
                    </a:lnR>
                    <a:lnT>
                      <a:noFill/>
                    </a:lnT>
                    <a:lnB>
                      <a:noFill/>
                    </a:lnB>
                  </a:tcPr>
                </a:tc>
                <a:tc>
                  <a:txBody>
                    <a:bodyPr/>
                    <a:lstStyle/>
                    <a:p>
                      <a:r>
                        <a:rPr lang="en-US" sz="1800" dirty="0">
                          <a:solidFill>
                            <a:srgbClr val="00B0F0"/>
                          </a:solidFill>
                          <a:latin typeface="+mj-lt"/>
                        </a:rPr>
                        <a:t>Assessment </a:t>
                      </a:r>
                      <a:r>
                        <a:rPr lang="en-US" sz="1800" b="1" dirty="0">
                          <a:solidFill>
                            <a:srgbClr val="00B0F0"/>
                          </a:solidFill>
                          <a:latin typeface="+mj-lt"/>
                        </a:rPr>
                        <a:t>as</a:t>
                      </a:r>
                      <a:r>
                        <a:rPr lang="en-US" sz="1800" dirty="0">
                          <a:solidFill>
                            <a:srgbClr val="00B0F0"/>
                          </a:solidFill>
                          <a:latin typeface="+mj-lt"/>
                        </a:rPr>
                        <a:t> Learning (</a:t>
                      </a:r>
                      <a:r>
                        <a:rPr lang="en-US" sz="1800" dirty="0" err="1">
                          <a:solidFill>
                            <a:srgbClr val="00B0F0"/>
                          </a:solidFill>
                          <a:latin typeface="+mj-lt"/>
                        </a:rPr>
                        <a:t>AaL</a:t>
                      </a:r>
                      <a:r>
                        <a:rPr lang="en-US" sz="1800" dirty="0">
                          <a:solidFill>
                            <a:srgbClr val="00B0F0"/>
                          </a:solidFill>
                          <a:latin typeface="+mj-lt"/>
                        </a:rPr>
                        <a:t>)</a:t>
                      </a:r>
                    </a:p>
                  </a:txBody>
                  <a:tcPr marL="46291" marR="46291" marT="23145" marB="23145" anchor="ctr">
                    <a:lnL>
                      <a:noFill/>
                    </a:lnL>
                    <a:lnR>
                      <a:noFill/>
                    </a:lnR>
                    <a:lnT>
                      <a:noFill/>
                    </a:lnT>
                    <a:lnB>
                      <a:noFill/>
                    </a:lnB>
                  </a:tcPr>
                </a:tc>
                <a:extLst>
                  <a:ext uri="{0D108BD9-81ED-4DB2-BD59-A6C34878D82A}">
                    <a16:rowId xmlns:a16="http://schemas.microsoft.com/office/drawing/2014/main" val="1283628327"/>
                  </a:ext>
                </a:extLst>
              </a:tr>
              <a:tr h="740653">
                <a:tc>
                  <a:txBody>
                    <a:bodyPr/>
                    <a:lstStyle/>
                    <a:p>
                      <a:r>
                        <a:rPr lang="el-GR" sz="1800" dirty="0">
                          <a:latin typeface="+mj-lt"/>
                        </a:rPr>
                        <a:t>Κύριος σκοπός</a:t>
                      </a:r>
                    </a:p>
                  </a:txBody>
                  <a:tcPr marL="46291" marR="46291" marT="23145" marB="23145" anchor="ctr">
                    <a:lnL>
                      <a:noFill/>
                    </a:lnL>
                    <a:lnR>
                      <a:noFill/>
                    </a:lnR>
                    <a:lnT>
                      <a:noFill/>
                    </a:lnT>
                    <a:lnB>
                      <a:noFill/>
                    </a:lnB>
                  </a:tcPr>
                </a:tc>
                <a:tc>
                  <a:txBody>
                    <a:bodyPr/>
                    <a:lstStyle/>
                    <a:p>
                      <a:r>
                        <a:rPr lang="el-GR" sz="1800">
                          <a:latin typeface="+mj-lt"/>
                        </a:rPr>
                        <a:t>Υποστήριξη και βελτίωση της μάθησης κατά τη διάρκεια της διδασκαλίας.</a:t>
                      </a:r>
                    </a:p>
                  </a:txBody>
                  <a:tcPr marL="46291" marR="46291" marT="23145" marB="23145" anchor="ctr">
                    <a:lnL>
                      <a:noFill/>
                    </a:lnL>
                    <a:lnR>
                      <a:noFill/>
                    </a:lnR>
                    <a:lnT>
                      <a:noFill/>
                    </a:lnT>
                    <a:lnB>
                      <a:noFill/>
                    </a:lnB>
                  </a:tcPr>
                </a:tc>
                <a:tc>
                  <a:txBody>
                    <a:bodyPr/>
                    <a:lstStyle/>
                    <a:p>
                      <a:r>
                        <a:rPr lang="el-GR" sz="1800">
                          <a:latin typeface="+mj-lt"/>
                        </a:rPr>
                        <a:t>Κρίση/πιστοποίηση του τι έμαθε ο μαθητής στο τέλος (βαθμοί, τίτλοι, εξετάσεις).</a:t>
                      </a:r>
                    </a:p>
                  </a:txBody>
                  <a:tcPr marL="46291" marR="46291" marT="23145" marB="23145" anchor="ctr">
                    <a:lnL>
                      <a:noFill/>
                    </a:lnL>
                    <a:lnR>
                      <a:noFill/>
                    </a:lnR>
                    <a:lnT>
                      <a:noFill/>
                    </a:lnT>
                    <a:lnB>
                      <a:noFill/>
                    </a:lnB>
                  </a:tcPr>
                </a:tc>
                <a:tc>
                  <a:txBody>
                    <a:bodyPr/>
                    <a:lstStyle/>
                    <a:p>
                      <a:r>
                        <a:rPr lang="el-GR" sz="1800">
                          <a:latin typeface="+mj-lt"/>
                        </a:rPr>
                        <a:t>Ανάπτυξη αυτορρύθμισης και μεταγνώσης: ο μαθητής μαθαίνει μέσα από την ίδια τη διαδικασία αξιολόγησης.</a:t>
                      </a:r>
                    </a:p>
                  </a:txBody>
                  <a:tcPr marL="46291" marR="46291" marT="23145" marB="23145" anchor="ctr">
                    <a:lnL>
                      <a:noFill/>
                    </a:lnL>
                    <a:lnR>
                      <a:noFill/>
                    </a:lnR>
                    <a:lnT>
                      <a:noFill/>
                    </a:lnT>
                    <a:lnB>
                      <a:noFill/>
                    </a:lnB>
                  </a:tcPr>
                </a:tc>
                <a:extLst>
                  <a:ext uri="{0D108BD9-81ED-4DB2-BD59-A6C34878D82A}">
                    <a16:rowId xmlns:a16="http://schemas.microsoft.com/office/drawing/2014/main" val="337162838"/>
                  </a:ext>
                </a:extLst>
              </a:tr>
              <a:tr h="462908">
                <a:tc>
                  <a:txBody>
                    <a:bodyPr/>
                    <a:lstStyle/>
                    <a:p>
                      <a:r>
                        <a:rPr lang="el-GR" sz="1800" dirty="0">
                          <a:latin typeface="+mj-lt"/>
                        </a:rPr>
                        <a:t>Στιγμή</a:t>
                      </a:r>
                    </a:p>
                  </a:txBody>
                  <a:tcPr marL="46291" marR="46291" marT="23145" marB="23145" anchor="ctr">
                    <a:lnL>
                      <a:noFill/>
                    </a:lnL>
                    <a:lnR>
                      <a:noFill/>
                    </a:lnR>
                    <a:lnT>
                      <a:noFill/>
                    </a:lnT>
                    <a:lnB>
                      <a:noFill/>
                    </a:lnB>
                  </a:tcPr>
                </a:tc>
                <a:tc>
                  <a:txBody>
                    <a:bodyPr/>
                    <a:lstStyle/>
                    <a:p>
                      <a:r>
                        <a:rPr lang="el-GR" sz="1800">
                          <a:latin typeface="+mj-lt"/>
                        </a:rPr>
                        <a:t>Κατά τη διάρκεια της μαθησιακής πορείας.</a:t>
                      </a:r>
                    </a:p>
                  </a:txBody>
                  <a:tcPr marL="46291" marR="46291" marT="23145" marB="23145" anchor="ctr">
                    <a:lnL>
                      <a:noFill/>
                    </a:lnL>
                    <a:lnR>
                      <a:noFill/>
                    </a:lnR>
                    <a:lnT>
                      <a:noFill/>
                    </a:lnT>
                    <a:lnB>
                      <a:noFill/>
                    </a:lnB>
                  </a:tcPr>
                </a:tc>
                <a:tc>
                  <a:txBody>
                    <a:bodyPr/>
                    <a:lstStyle/>
                    <a:p>
                      <a:r>
                        <a:rPr lang="el-GR" sz="1800" dirty="0">
                          <a:latin typeface="+mj-lt"/>
                        </a:rPr>
                        <a:t>Συνήθως στο τέλος μιας ενότητας, τάξης, κύκλου σπουδών.</a:t>
                      </a:r>
                    </a:p>
                  </a:txBody>
                  <a:tcPr marL="46291" marR="46291" marT="23145" marB="23145" anchor="ctr">
                    <a:lnL>
                      <a:noFill/>
                    </a:lnL>
                    <a:lnR>
                      <a:noFill/>
                    </a:lnR>
                    <a:lnT>
                      <a:noFill/>
                    </a:lnT>
                    <a:lnB>
                      <a:noFill/>
                    </a:lnB>
                  </a:tcPr>
                </a:tc>
                <a:tc>
                  <a:txBody>
                    <a:bodyPr/>
                    <a:lstStyle/>
                    <a:p>
                      <a:r>
                        <a:rPr lang="el-GR" sz="1800">
                          <a:latin typeface="+mj-lt"/>
                        </a:rPr>
                        <a:t>Συνεχής, ενσωματωμένη στη μάθηση, με έμφαση στον αναστοχασμό.</a:t>
                      </a:r>
                    </a:p>
                  </a:txBody>
                  <a:tcPr marL="46291" marR="46291" marT="23145" marB="23145" anchor="ctr">
                    <a:lnL>
                      <a:noFill/>
                    </a:lnL>
                    <a:lnR>
                      <a:noFill/>
                    </a:lnR>
                    <a:lnT>
                      <a:noFill/>
                    </a:lnT>
                    <a:lnB>
                      <a:noFill/>
                    </a:lnB>
                  </a:tcPr>
                </a:tc>
                <a:extLst>
                  <a:ext uri="{0D108BD9-81ED-4DB2-BD59-A6C34878D82A}">
                    <a16:rowId xmlns:a16="http://schemas.microsoft.com/office/drawing/2014/main" val="1705294582"/>
                  </a:ext>
                </a:extLst>
              </a:tr>
              <a:tr h="601781">
                <a:tc>
                  <a:txBody>
                    <a:bodyPr/>
                    <a:lstStyle/>
                    <a:p>
                      <a:r>
                        <a:rPr lang="el-GR" sz="1800" dirty="0">
                          <a:latin typeface="+mj-lt"/>
                        </a:rPr>
                        <a:t>Ποιος είναι ενεργός;</a:t>
                      </a:r>
                    </a:p>
                  </a:txBody>
                  <a:tcPr marL="46291" marR="46291" marT="23145" marB="23145" anchor="ctr">
                    <a:lnL>
                      <a:noFill/>
                    </a:lnL>
                    <a:lnR>
                      <a:noFill/>
                    </a:lnR>
                    <a:lnT>
                      <a:noFill/>
                    </a:lnT>
                    <a:lnB>
                      <a:noFill/>
                    </a:lnB>
                  </a:tcPr>
                </a:tc>
                <a:tc>
                  <a:txBody>
                    <a:bodyPr/>
                    <a:lstStyle/>
                    <a:p>
                      <a:r>
                        <a:rPr lang="el-GR" sz="1800" dirty="0">
                          <a:latin typeface="+mj-lt"/>
                        </a:rPr>
                        <a:t>Εκπαιδευτικός και μαθητές, με τον εκπαιδευτικό συχνά σε κεντρικό ρόλο.</a:t>
                      </a:r>
                    </a:p>
                  </a:txBody>
                  <a:tcPr marL="46291" marR="46291" marT="23145" marB="23145" anchor="ctr">
                    <a:lnL>
                      <a:noFill/>
                    </a:lnL>
                    <a:lnR>
                      <a:noFill/>
                    </a:lnR>
                    <a:lnT>
                      <a:noFill/>
                    </a:lnT>
                    <a:lnB>
                      <a:noFill/>
                    </a:lnB>
                  </a:tcPr>
                </a:tc>
                <a:tc>
                  <a:txBody>
                    <a:bodyPr/>
                    <a:lstStyle/>
                    <a:p>
                      <a:r>
                        <a:rPr lang="el-GR" sz="1800" dirty="0">
                          <a:latin typeface="+mj-lt"/>
                        </a:rPr>
                        <a:t>Κυρίως ο εκπαιδευτικός ή το σύστημα που αποδίδει τον τελικό βαθμό.</a:t>
                      </a:r>
                    </a:p>
                  </a:txBody>
                  <a:tcPr marL="46291" marR="46291" marT="23145" marB="23145" anchor="ctr">
                    <a:lnL>
                      <a:noFill/>
                    </a:lnL>
                    <a:lnR>
                      <a:noFill/>
                    </a:lnR>
                    <a:lnT>
                      <a:noFill/>
                    </a:lnT>
                    <a:lnB>
                      <a:noFill/>
                    </a:lnB>
                  </a:tcPr>
                </a:tc>
                <a:tc>
                  <a:txBody>
                    <a:bodyPr/>
                    <a:lstStyle/>
                    <a:p>
                      <a:r>
                        <a:rPr lang="el-GR" sz="1800" dirty="0">
                          <a:latin typeface="+mj-lt"/>
                        </a:rPr>
                        <a:t>Κυρίως ο μαθητής ως </a:t>
                      </a:r>
                      <a:r>
                        <a:rPr lang="el-GR" sz="1800" dirty="0" err="1">
                          <a:latin typeface="+mj-lt"/>
                        </a:rPr>
                        <a:t>αξιολογητής</a:t>
                      </a:r>
                      <a:r>
                        <a:rPr lang="el-GR" sz="1800" dirty="0">
                          <a:latin typeface="+mj-lt"/>
                        </a:rPr>
                        <a:t> του εαυτού του και των άλλων.</a:t>
                      </a:r>
                    </a:p>
                  </a:txBody>
                  <a:tcPr marL="46291" marR="46291" marT="23145" marB="23145" anchor="ctr">
                    <a:lnL>
                      <a:noFill/>
                    </a:lnL>
                    <a:lnR>
                      <a:noFill/>
                    </a:lnR>
                    <a:lnT>
                      <a:noFill/>
                    </a:lnT>
                    <a:lnB>
                      <a:noFill/>
                    </a:lnB>
                  </a:tcPr>
                </a:tc>
                <a:extLst>
                  <a:ext uri="{0D108BD9-81ED-4DB2-BD59-A6C34878D82A}">
                    <a16:rowId xmlns:a16="http://schemas.microsoft.com/office/drawing/2014/main" val="1078194065"/>
                  </a:ext>
                </a:extLst>
              </a:tr>
              <a:tr h="740653">
                <a:tc>
                  <a:txBody>
                    <a:bodyPr/>
                    <a:lstStyle/>
                    <a:p>
                      <a:r>
                        <a:rPr lang="el-GR" sz="1800">
                          <a:latin typeface="+mj-lt"/>
                        </a:rPr>
                        <a:t>Τυπικά εργαλεία</a:t>
                      </a:r>
                    </a:p>
                  </a:txBody>
                  <a:tcPr marL="46291" marR="46291" marT="23145" marB="23145" anchor="ctr">
                    <a:lnL>
                      <a:noFill/>
                    </a:lnL>
                    <a:lnR>
                      <a:noFill/>
                    </a:lnR>
                    <a:lnT>
                      <a:noFill/>
                    </a:lnT>
                    <a:lnB>
                      <a:noFill/>
                    </a:lnB>
                  </a:tcPr>
                </a:tc>
                <a:tc>
                  <a:txBody>
                    <a:bodyPr/>
                    <a:lstStyle/>
                    <a:p>
                      <a:r>
                        <a:rPr lang="el-GR" sz="1800" dirty="0">
                          <a:latin typeface="+mj-lt"/>
                        </a:rPr>
                        <a:t>Ανατροφοδότηση χωρίς βαθμό, διαγνωστικές δραστηριότητες, συζητήσεις, </a:t>
                      </a:r>
                      <a:r>
                        <a:rPr lang="el-GR" sz="1800" dirty="0" err="1">
                          <a:latin typeface="+mj-lt"/>
                        </a:rPr>
                        <a:t>peer</a:t>
                      </a:r>
                      <a:r>
                        <a:rPr lang="el-GR" sz="1800" dirty="0">
                          <a:latin typeface="+mj-lt"/>
                        </a:rPr>
                        <a:t> </a:t>
                      </a:r>
                      <a:r>
                        <a:rPr lang="el-GR" sz="1800" dirty="0" err="1">
                          <a:latin typeface="+mj-lt"/>
                        </a:rPr>
                        <a:t>feedback</a:t>
                      </a:r>
                      <a:r>
                        <a:rPr lang="el-GR" sz="1800" dirty="0">
                          <a:latin typeface="+mj-lt"/>
                        </a:rPr>
                        <a:t>.</a:t>
                      </a:r>
                    </a:p>
                  </a:txBody>
                  <a:tcPr marL="46291" marR="46291" marT="23145" marB="23145" anchor="ctr">
                    <a:lnL>
                      <a:noFill/>
                    </a:lnL>
                    <a:lnR>
                      <a:noFill/>
                    </a:lnR>
                    <a:lnT>
                      <a:noFill/>
                    </a:lnT>
                    <a:lnB>
                      <a:noFill/>
                    </a:lnB>
                  </a:tcPr>
                </a:tc>
                <a:tc>
                  <a:txBody>
                    <a:bodyPr/>
                    <a:lstStyle/>
                    <a:p>
                      <a:r>
                        <a:rPr lang="el-GR" sz="1800">
                          <a:latin typeface="+mj-lt"/>
                        </a:rPr>
                        <a:t>Τεστ, εξετάσεις, βαθμοί, εθνικές/πανεθνικές αξιολογήσεις.</a:t>
                      </a:r>
                    </a:p>
                  </a:txBody>
                  <a:tcPr marL="46291" marR="46291" marT="23145" marB="23145" anchor="ctr">
                    <a:lnL>
                      <a:noFill/>
                    </a:lnL>
                    <a:lnR>
                      <a:noFill/>
                    </a:lnR>
                    <a:lnT>
                      <a:noFill/>
                    </a:lnT>
                    <a:lnB>
                      <a:noFill/>
                    </a:lnB>
                  </a:tcPr>
                </a:tc>
                <a:tc>
                  <a:txBody>
                    <a:bodyPr/>
                    <a:lstStyle/>
                    <a:p>
                      <a:r>
                        <a:rPr lang="el-GR" sz="1800">
                          <a:latin typeface="+mj-lt"/>
                        </a:rPr>
                        <a:t>Ημερολόγια μάθησης, αναστοχαστικά κείμενα, ρουμπρίκες αυτοαξιολόγησης, portfolios.</a:t>
                      </a:r>
                    </a:p>
                  </a:txBody>
                  <a:tcPr marL="46291" marR="46291" marT="23145" marB="23145" anchor="ctr">
                    <a:lnL>
                      <a:noFill/>
                    </a:lnL>
                    <a:lnR>
                      <a:noFill/>
                    </a:lnR>
                    <a:lnT>
                      <a:noFill/>
                    </a:lnT>
                    <a:lnB>
                      <a:noFill/>
                    </a:lnB>
                  </a:tcPr>
                </a:tc>
                <a:extLst>
                  <a:ext uri="{0D108BD9-81ED-4DB2-BD59-A6C34878D82A}">
                    <a16:rowId xmlns:a16="http://schemas.microsoft.com/office/drawing/2014/main" val="21828033"/>
                  </a:ext>
                </a:extLst>
              </a:tr>
              <a:tr h="740653">
                <a:tc>
                  <a:txBody>
                    <a:bodyPr/>
                    <a:lstStyle/>
                    <a:p>
                      <a:r>
                        <a:rPr lang="el-GR" sz="1800">
                          <a:latin typeface="+mj-lt"/>
                        </a:rPr>
                        <a:t>Εστίαση</a:t>
                      </a:r>
                    </a:p>
                  </a:txBody>
                  <a:tcPr marL="46291" marR="46291" marT="23145" marB="23145" anchor="ctr">
                    <a:lnL>
                      <a:noFill/>
                    </a:lnL>
                    <a:lnR>
                      <a:noFill/>
                    </a:lnR>
                    <a:lnT>
                      <a:noFill/>
                    </a:lnT>
                    <a:lnB>
                      <a:noFill/>
                    </a:lnB>
                  </a:tcPr>
                </a:tc>
                <a:tc>
                  <a:txBody>
                    <a:bodyPr/>
                    <a:lstStyle/>
                    <a:p>
                      <a:r>
                        <a:rPr lang="el-GR" sz="1800" dirty="0">
                          <a:latin typeface="+mj-lt"/>
                        </a:rPr>
                        <a:t>Στο πώς θα βελτιωθεί η τωρινή και μελλοντική μάθηση.</a:t>
                      </a:r>
                    </a:p>
                  </a:txBody>
                  <a:tcPr marL="46291" marR="46291" marT="23145" marB="23145" anchor="ctr">
                    <a:lnL>
                      <a:noFill/>
                    </a:lnL>
                    <a:lnR>
                      <a:noFill/>
                    </a:lnR>
                    <a:lnT>
                      <a:noFill/>
                    </a:lnT>
                    <a:lnB>
                      <a:noFill/>
                    </a:lnB>
                  </a:tcPr>
                </a:tc>
                <a:tc>
                  <a:txBody>
                    <a:bodyPr/>
                    <a:lstStyle/>
                    <a:p>
                      <a:r>
                        <a:rPr lang="el-GR" sz="1800" dirty="0">
                          <a:latin typeface="+mj-lt"/>
                        </a:rPr>
                        <a:t>Στο «πόσο» έμαθε, για σκοπούς λογοδοσίας και επιλογής.</a:t>
                      </a:r>
                    </a:p>
                  </a:txBody>
                  <a:tcPr marL="46291" marR="46291" marT="23145" marB="23145" anchor="ctr">
                    <a:lnL>
                      <a:noFill/>
                    </a:lnL>
                    <a:lnR>
                      <a:noFill/>
                    </a:lnR>
                    <a:lnT>
                      <a:noFill/>
                    </a:lnT>
                    <a:lnB>
                      <a:noFill/>
                    </a:lnB>
                  </a:tcPr>
                </a:tc>
                <a:tc>
                  <a:txBody>
                    <a:bodyPr/>
                    <a:lstStyle/>
                    <a:p>
                      <a:r>
                        <a:rPr lang="el-GR" sz="1800" dirty="0">
                          <a:latin typeface="+mj-lt"/>
                        </a:rPr>
                        <a:t>Στο να μάθει ο μαθητής να σκέφτεται για τη μάθησή του και να ρυθμίζει μόνος του την πορεία του.</a:t>
                      </a:r>
                    </a:p>
                  </a:txBody>
                  <a:tcPr marL="46291" marR="46291" marT="23145" marB="23145" anchor="ctr">
                    <a:lnL>
                      <a:noFill/>
                    </a:lnL>
                    <a:lnR>
                      <a:noFill/>
                    </a:lnR>
                    <a:lnT>
                      <a:noFill/>
                    </a:lnT>
                    <a:lnB>
                      <a:noFill/>
                    </a:lnB>
                  </a:tcPr>
                </a:tc>
                <a:extLst>
                  <a:ext uri="{0D108BD9-81ED-4DB2-BD59-A6C34878D82A}">
                    <a16:rowId xmlns:a16="http://schemas.microsoft.com/office/drawing/2014/main" val="3129787918"/>
                  </a:ext>
                </a:extLst>
              </a:tr>
              <a:tr h="740653">
                <a:tc>
                  <a:txBody>
                    <a:bodyPr/>
                    <a:lstStyle/>
                    <a:p>
                      <a:r>
                        <a:rPr lang="el-GR" sz="1800">
                          <a:latin typeface="+mj-lt"/>
                        </a:rPr>
                        <a:t>Τυπικές χρήσεις</a:t>
                      </a:r>
                    </a:p>
                  </a:txBody>
                  <a:tcPr marL="46291" marR="46291" marT="23145" marB="23145" anchor="ctr">
                    <a:lnL>
                      <a:noFill/>
                    </a:lnL>
                    <a:lnR>
                      <a:noFill/>
                    </a:lnR>
                    <a:lnT>
                      <a:noFill/>
                    </a:lnT>
                    <a:lnB>
                      <a:noFill/>
                    </a:lnB>
                  </a:tcPr>
                </a:tc>
                <a:tc>
                  <a:txBody>
                    <a:bodyPr/>
                    <a:lstStyle/>
                    <a:p>
                      <a:r>
                        <a:rPr lang="el-GR" sz="1800">
                          <a:latin typeface="+mj-lt"/>
                        </a:rPr>
                        <a:t>Προσαρμογή διδασκαλίας, διαφοροποίηση, υποστήριξη αδύναμων μαθητών.</a:t>
                      </a:r>
                    </a:p>
                  </a:txBody>
                  <a:tcPr marL="46291" marR="46291" marT="23145" marB="23145" anchor="ctr">
                    <a:lnL>
                      <a:noFill/>
                    </a:lnL>
                    <a:lnR>
                      <a:noFill/>
                    </a:lnR>
                    <a:lnT>
                      <a:noFill/>
                    </a:lnT>
                    <a:lnB>
                      <a:noFill/>
                    </a:lnB>
                  </a:tcPr>
                </a:tc>
                <a:tc>
                  <a:txBody>
                    <a:bodyPr/>
                    <a:lstStyle/>
                    <a:p>
                      <a:r>
                        <a:rPr lang="el-GR" sz="1800">
                          <a:latin typeface="+mj-lt"/>
                        </a:rPr>
                        <a:t>Προβιβασμός, τίτλοι σπουδών, πανελλαδικές, κατάταξη σχολείων.</a:t>
                      </a:r>
                    </a:p>
                  </a:txBody>
                  <a:tcPr marL="46291" marR="46291" marT="23145" marB="23145" anchor="ctr">
                    <a:lnL>
                      <a:noFill/>
                    </a:lnL>
                    <a:lnR>
                      <a:noFill/>
                    </a:lnR>
                    <a:lnT>
                      <a:noFill/>
                    </a:lnT>
                    <a:lnB>
                      <a:noFill/>
                    </a:lnB>
                  </a:tcPr>
                </a:tc>
                <a:tc>
                  <a:txBody>
                    <a:bodyPr/>
                    <a:lstStyle/>
                    <a:p>
                      <a:r>
                        <a:rPr lang="el-GR" sz="1800" dirty="0">
                          <a:latin typeface="+mj-lt"/>
                        </a:rPr>
                        <a:t>Ενδυνάμωση μαθητών, καλλιέργεια κριτικού και </a:t>
                      </a:r>
                      <a:r>
                        <a:rPr lang="el-GR" sz="1800" dirty="0" err="1">
                          <a:latin typeface="+mj-lt"/>
                        </a:rPr>
                        <a:t>αυτορυθμιζόμενου</a:t>
                      </a:r>
                      <a:r>
                        <a:rPr lang="el-GR" sz="1800" dirty="0">
                          <a:latin typeface="+mj-lt"/>
                        </a:rPr>
                        <a:t> υποκειμένου.</a:t>
                      </a:r>
                    </a:p>
                  </a:txBody>
                  <a:tcPr marL="46291" marR="46291" marT="23145" marB="23145" anchor="ctr">
                    <a:lnL>
                      <a:noFill/>
                    </a:lnL>
                    <a:lnR>
                      <a:noFill/>
                    </a:lnR>
                    <a:lnT>
                      <a:noFill/>
                    </a:lnT>
                    <a:lnB>
                      <a:noFill/>
                    </a:lnB>
                  </a:tcPr>
                </a:tc>
                <a:extLst>
                  <a:ext uri="{0D108BD9-81ED-4DB2-BD59-A6C34878D82A}">
                    <a16:rowId xmlns:a16="http://schemas.microsoft.com/office/drawing/2014/main" val="4038544412"/>
                  </a:ext>
                </a:extLst>
              </a:tr>
            </a:tbl>
          </a:graphicData>
        </a:graphic>
      </p:graphicFrame>
    </p:spTree>
    <p:extLst>
      <p:ext uri="{BB962C8B-B14F-4D97-AF65-F5344CB8AC3E}">
        <p14:creationId xmlns:p14="http://schemas.microsoft.com/office/powerpoint/2010/main" val="3175036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210999592"/>
              </p:ext>
            </p:extLst>
          </p:nvPr>
        </p:nvGraphicFramePr>
        <p:xfrm>
          <a:off x="773078" y="936164"/>
          <a:ext cx="10856426" cy="4974252"/>
        </p:xfrm>
        <a:graphic>
          <a:graphicData uri="http://schemas.openxmlformats.org/drawingml/2006/table">
            <a:tbl>
              <a:tblPr/>
              <a:tblGrid>
                <a:gridCol w="3084027">
                  <a:extLst>
                    <a:ext uri="{9D8B030D-6E8A-4147-A177-3AD203B41FA5}">
                      <a16:colId xmlns:a16="http://schemas.microsoft.com/office/drawing/2014/main" val="1911431572"/>
                    </a:ext>
                  </a:extLst>
                </a:gridCol>
                <a:gridCol w="7772399">
                  <a:extLst>
                    <a:ext uri="{9D8B030D-6E8A-4147-A177-3AD203B41FA5}">
                      <a16:colId xmlns:a16="http://schemas.microsoft.com/office/drawing/2014/main" val="389035065"/>
                    </a:ext>
                  </a:extLst>
                </a:gridCol>
              </a:tblGrid>
              <a:tr h="207207">
                <a:tc>
                  <a:txBody>
                    <a:bodyPr/>
                    <a:lstStyle/>
                    <a:p>
                      <a:pPr algn="ctr"/>
                      <a:r>
                        <a:rPr lang="el-GR" sz="1800" b="1" dirty="0">
                          <a:solidFill>
                            <a:srgbClr val="00B0F0"/>
                          </a:solidFill>
                          <a:latin typeface="+mj-lt"/>
                        </a:rPr>
                        <a:t>Τύπος Εκπαιδευτικού</a:t>
                      </a:r>
                      <a:endParaRPr lang="el-GR" sz="1800" dirty="0">
                        <a:solidFill>
                          <a:srgbClr val="00B0F0"/>
                        </a:solidFill>
                        <a:latin typeface="+mj-lt"/>
                      </a:endParaRPr>
                    </a:p>
                  </a:txBody>
                  <a:tcPr marL="51802" marR="51802" marT="25901" marB="25901" anchor="ctr">
                    <a:lnL>
                      <a:noFill/>
                    </a:lnL>
                    <a:lnR>
                      <a:noFill/>
                    </a:lnR>
                    <a:lnT>
                      <a:noFill/>
                    </a:lnT>
                    <a:lnB>
                      <a:noFill/>
                    </a:lnB>
                  </a:tcPr>
                </a:tc>
                <a:tc>
                  <a:txBody>
                    <a:bodyPr/>
                    <a:lstStyle/>
                    <a:p>
                      <a:pPr algn="ctr"/>
                      <a:r>
                        <a:rPr lang="el-GR" sz="1800" b="1" dirty="0">
                          <a:solidFill>
                            <a:srgbClr val="00B0F0"/>
                          </a:solidFill>
                          <a:latin typeface="+mj-lt"/>
                        </a:rPr>
                        <a:t>Περιγραφή της πρακτικής</a:t>
                      </a:r>
                      <a:endParaRPr lang="el-GR" sz="1800" dirty="0">
                        <a:solidFill>
                          <a:srgbClr val="00B0F0"/>
                        </a:solidFill>
                        <a:latin typeface="+mj-lt"/>
                      </a:endParaRPr>
                    </a:p>
                  </a:txBody>
                  <a:tcPr marL="51802" marR="51802" marT="25901" marB="25901" anchor="ctr">
                    <a:lnL>
                      <a:noFill/>
                    </a:lnL>
                    <a:lnR>
                      <a:noFill/>
                    </a:lnR>
                    <a:lnT>
                      <a:noFill/>
                    </a:lnT>
                    <a:lnB>
                      <a:noFill/>
                    </a:lnB>
                  </a:tcPr>
                </a:tc>
                <a:extLst>
                  <a:ext uri="{0D108BD9-81ED-4DB2-BD59-A6C34878D82A}">
                    <a16:rowId xmlns:a16="http://schemas.microsoft.com/office/drawing/2014/main" val="1659498414"/>
                  </a:ext>
                </a:extLst>
              </a:tr>
              <a:tr h="828826">
                <a:tc>
                  <a:txBody>
                    <a:bodyPr/>
                    <a:lstStyle/>
                    <a:p>
                      <a:r>
                        <a:rPr lang="el-GR" sz="1800" b="1" dirty="0" err="1">
                          <a:latin typeface="+mj-lt"/>
                        </a:rPr>
                        <a:t>Συμμορφωτικοί</a:t>
                      </a:r>
                      <a:r>
                        <a:rPr lang="el-GR" sz="1800" b="1" dirty="0">
                          <a:latin typeface="+mj-lt"/>
                        </a:rPr>
                        <a:t> (</a:t>
                      </a:r>
                      <a:r>
                        <a:rPr lang="en-US" sz="1800" b="1" dirty="0">
                          <a:latin typeface="+mj-lt"/>
                        </a:rPr>
                        <a:t>Conformists)</a:t>
                      </a:r>
                      <a:endParaRPr lang="en-US" sz="1800" dirty="0">
                        <a:latin typeface="+mj-lt"/>
                      </a:endParaRPr>
                    </a:p>
                  </a:txBody>
                  <a:tcPr marL="51802" marR="51802" marT="25901" marB="25901" anchor="ctr">
                    <a:lnL>
                      <a:noFill/>
                    </a:lnL>
                    <a:lnR>
                      <a:noFill/>
                    </a:lnR>
                    <a:lnT>
                      <a:noFill/>
                    </a:lnT>
                    <a:lnB>
                      <a:noFill/>
                    </a:lnB>
                  </a:tcPr>
                </a:tc>
                <a:tc>
                  <a:txBody>
                    <a:bodyPr/>
                    <a:lstStyle/>
                    <a:p>
                      <a:r>
                        <a:rPr lang="el-GR" sz="1800" dirty="0">
                          <a:latin typeface="+mj-lt"/>
                        </a:rPr>
                        <a:t>Εφαρμόζουν «τεχνικές» </a:t>
                      </a:r>
                      <a:r>
                        <a:rPr lang="el-GR" sz="1800" dirty="0" err="1">
                          <a:latin typeface="+mj-lt"/>
                        </a:rPr>
                        <a:t>AfL</a:t>
                      </a:r>
                      <a:r>
                        <a:rPr lang="el-GR" sz="1800" dirty="0">
                          <a:latin typeface="+mj-lt"/>
                        </a:rPr>
                        <a:t> όπως τους ζητείται, αλλά χωρίς ουσιαστική αλλαγή στη φιλοσοφία της διδασκαλίας. Η ανατροφοδότηση δίνεται κυρίως ως διόρθωση. Δεν πιστεύουν ότι οι μαθητές μπορούν να παίξουν ενεργό ρόλο στην αξιολόγηση.</a:t>
                      </a:r>
                    </a:p>
                  </a:txBody>
                  <a:tcPr marL="51802" marR="51802" marT="25901" marB="25901" anchor="ctr">
                    <a:lnL>
                      <a:noFill/>
                    </a:lnL>
                    <a:lnR>
                      <a:noFill/>
                    </a:lnR>
                    <a:lnT>
                      <a:noFill/>
                    </a:lnT>
                    <a:lnB>
                      <a:noFill/>
                    </a:lnB>
                  </a:tcPr>
                </a:tc>
                <a:extLst>
                  <a:ext uri="{0D108BD9-81ED-4DB2-BD59-A6C34878D82A}">
                    <a16:rowId xmlns:a16="http://schemas.microsoft.com/office/drawing/2014/main" val="534184850"/>
                  </a:ext>
                </a:extLst>
              </a:tr>
              <a:tr h="673421">
                <a:tc>
                  <a:txBody>
                    <a:bodyPr/>
                    <a:lstStyle/>
                    <a:p>
                      <a:r>
                        <a:rPr lang="el-GR" sz="1800" b="1" dirty="0">
                          <a:latin typeface="+mj-lt"/>
                        </a:rPr>
                        <a:t>Παίκτες Στρατηγικών (</a:t>
                      </a:r>
                      <a:r>
                        <a:rPr lang="en-US" sz="1800" b="1" dirty="0">
                          <a:latin typeface="+mj-lt"/>
                        </a:rPr>
                        <a:t>Strategy players)</a:t>
                      </a:r>
                      <a:endParaRPr lang="en-US" sz="1800" dirty="0">
                        <a:latin typeface="+mj-lt"/>
                      </a:endParaRPr>
                    </a:p>
                  </a:txBody>
                  <a:tcPr marL="51802" marR="51802" marT="25901" marB="25901" anchor="ctr">
                    <a:lnL>
                      <a:noFill/>
                    </a:lnL>
                    <a:lnR>
                      <a:noFill/>
                    </a:lnR>
                    <a:lnT>
                      <a:noFill/>
                    </a:lnT>
                    <a:lnB>
                      <a:noFill/>
                    </a:lnB>
                  </a:tcPr>
                </a:tc>
                <a:tc>
                  <a:txBody>
                    <a:bodyPr/>
                    <a:lstStyle/>
                    <a:p>
                      <a:r>
                        <a:rPr lang="el-GR" sz="1800" dirty="0">
                          <a:latin typeface="+mj-lt"/>
                        </a:rPr>
                        <a:t>Χρησιμοποιούν στρατηγικές για να «φαίνεται» ότι εφαρμόζουν </a:t>
                      </a:r>
                      <a:r>
                        <a:rPr lang="el-GR" sz="1800" dirty="0" err="1">
                          <a:latin typeface="+mj-lt"/>
                        </a:rPr>
                        <a:t>AfL</a:t>
                      </a:r>
                      <a:r>
                        <a:rPr lang="el-GR" sz="1800" dirty="0">
                          <a:latin typeface="+mj-lt"/>
                        </a:rPr>
                        <a:t>, αλλά δεν τις συνδέουν με ενίσχυση της σκέψης των μαθητών. Μερικές φορές εξελίσσονται σε πιο προωθημένες μορφές.</a:t>
                      </a:r>
                    </a:p>
                  </a:txBody>
                  <a:tcPr marL="51802" marR="51802" marT="25901" marB="25901" anchor="ctr">
                    <a:lnL>
                      <a:noFill/>
                    </a:lnL>
                    <a:lnR>
                      <a:noFill/>
                    </a:lnR>
                    <a:lnT>
                      <a:noFill/>
                    </a:lnT>
                    <a:lnB>
                      <a:noFill/>
                    </a:lnB>
                  </a:tcPr>
                </a:tc>
                <a:extLst>
                  <a:ext uri="{0D108BD9-81ED-4DB2-BD59-A6C34878D82A}">
                    <a16:rowId xmlns:a16="http://schemas.microsoft.com/office/drawing/2014/main" val="352267388"/>
                  </a:ext>
                </a:extLst>
              </a:tr>
              <a:tr h="828826">
                <a:tc>
                  <a:txBody>
                    <a:bodyPr/>
                    <a:lstStyle/>
                    <a:p>
                      <a:r>
                        <a:rPr lang="el-GR" sz="1800" b="1" dirty="0">
                          <a:latin typeface="+mj-lt"/>
                        </a:rPr>
                        <a:t>Ελεγκτές (</a:t>
                      </a:r>
                      <a:r>
                        <a:rPr lang="en-US" sz="1800" b="1" dirty="0">
                          <a:latin typeface="+mj-lt"/>
                        </a:rPr>
                        <a:t>Checkers)</a:t>
                      </a:r>
                      <a:endParaRPr lang="en-US" sz="1800" dirty="0">
                        <a:latin typeface="+mj-lt"/>
                      </a:endParaRPr>
                    </a:p>
                  </a:txBody>
                  <a:tcPr marL="51802" marR="51802" marT="25901" marB="25901" anchor="ctr">
                    <a:lnL>
                      <a:noFill/>
                    </a:lnL>
                    <a:lnR>
                      <a:noFill/>
                    </a:lnR>
                    <a:lnT>
                      <a:noFill/>
                    </a:lnT>
                    <a:lnB>
                      <a:noFill/>
                    </a:lnB>
                  </a:tcPr>
                </a:tc>
                <a:tc>
                  <a:txBody>
                    <a:bodyPr/>
                    <a:lstStyle/>
                    <a:p>
                      <a:r>
                        <a:rPr lang="el-GR" sz="1800" dirty="0">
                          <a:latin typeface="+mj-lt"/>
                        </a:rPr>
                        <a:t>Αντιλαμβάνονται την αξιολόγηση ως έλεγχο ορθότητας. Εστιάζουν στο «κλείσιμο του κενού» με διορθώσεις. Ακολουθούν συγκλίνουσα αξιολόγηση (</a:t>
                      </a:r>
                      <a:r>
                        <a:rPr lang="el-GR" sz="1800" dirty="0" err="1">
                          <a:latin typeface="+mj-lt"/>
                        </a:rPr>
                        <a:t>convergent</a:t>
                      </a:r>
                      <a:r>
                        <a:rPr lang="el-GR" sz="1800" dirty="0">
                          <a:latin typeface="+mj-lt"/>
                        </a:rPr>
                        <a:t> </a:t>
                      </a:r>
                      <a:r>
                        <a:rPr lang="el-GR" sz="1800" dirty="0" err="1">
                          <a:latin typeface="+mj-lt"/>
                        </a:rPr>
                        <a:t>assessment</a:t>
                      </a:r>
                      <a:r>
                        <a:rPr lang="el-GR" sz="1800" dirty="0">
                          <a:latin typeface="+mj-lt"/>
                        </a:rPr>
                        <a:t>) με στόχο να φτάσει ο μαθητής σε ένα προβλεπόμενο αποτέλεσμα.</a:t>
                      </a:r>
                    </a:p>
                  </a:txBody>
                  <a:tcPr marL="51802" marR="51802" marT="25901" marB="25901" anchor="ctr">
                    <a:lnL>
                      <a:noFill/>
                    </a:lnL>
                    <a:lnR>
                      <a:noFill/>
                    </a:lnR>
                    <a:lnT>
                      <a:noFill/>
                    </a:lnT>
                    <a:lnB>
                      <a:noFill/>
                    </a:lnB>
                  </a:tcPr>
                </a:tc>
                <a:extLst>
                  <a:ext uri="{0D108BD9-81ED-4DB2-BD59-A6C34878D82A}">
                    <a16:rowId xmlns:a16="http://schemas.microsoft.com/office/drawing/2014/main" val="1301510378"/>
                  </a:ext>
                </a:extLst>
              </a:tr>
              <a:tr h="828826">
                <a:tc>
                  <a:txBody>
                    <a:bodyPr/>
                    <a:lstStyle/>
                    <a:p>
                      <a:r>
                        <a:rPr lang="el-GR" sz="1800" b="1">
                          <a:latin typeface="+mj-lt"/>
                        </a:rPr>
                        <a:t>Εμπλέκοντες (</a:t>
                      </a:r>
                      <a:r>
                        <a:rPr lang="en-US" sz="1800" b="1">
                          <a:latin typeface="+mj-lt"/>
                        </a:rPr>
                        <a:t>Involvers)</a:t>
                      </a:r>
                      <a:endParaRPr lang="en-US" sz="1800">
                        <a:latin typeface="+mj-lt"/>
                      </a:endParaRPr>
                    </a:p>
                  </a:txBody>
                  <a:tcPr marL="51802" marR="51802" marT="25901" marB="25901" anchor="ctr">
                    <a:lnL>
                      <a:noFill/>
                    </a:lnL>
                    <a:lnR>
                      <a:noFill/>
                    </a:lnR>
                    <a:lnT>
                      <a:noFill/>
                    </a:lnT>
                    <a:lnB>
                      <a:noFill/>
                    </a:lnB>
                  </a:tcPr>
                </a:tc>
                <a:tc>
                  <a:txBody>
                    <a:bodyPr/>
                    <a:lstStyle/>
                    <a:p>
                      <a:r>
                        <a:rPr lang="el-GR" sz="1800" dirty="0">
                          <a:latin typeface="+mj-lt"/>
                        </a:rPr>
                        <a:t>Μοιράζονται τον έλεγχο της μάθησης με τους μαθητές. Ενθαρρύνουν αλληλεπίδραση, συζήτηση, ερωτήσεις ανοικτού τύπου. Προωθούν αποκλίνουσα αξιολόγηση (</a:t>
                      </a:r>
                      <a:r>
                        <a:rPr lang="el-GR" sz="1800" dirty="0" err="1">
                          <a:latin typeface="+mj-lt"/>
                        </a:rPr>
                        <a:t>divergent</a:t>
                      </a:r>
                      <a:r>
                        <a:rPr lang="el-GR" sz="1800" dirty="0">
                          <a:latin typeface="+mj-lt"/>
                        </a:rPr>
                        <a:t> </a:t>
                      </a:r>
                      <a:r>
                        <a:rPr lang="el-GR" sz="1800" dirty="0" err="1">
                          <a:latin typeface="+mj-lt"/>
                        </a:rPr>
                        <a:t>assessment</a:t>
                      </a:r>
                      <a:r>
                        <a:rPr lang="el-GR" sz="1800" dirty="0">
                          <a:latin typeface="+mj-lt"/>
                        </a:rPr>
                        <a:t>) για να αναπτυχθεί η σκέψη.</a:t>
                      </a:r>
                    </a:p>
                  </a:txBody>
                  <a:tcPr marL="51802" marR="51802" marT="25901" marB="25901" anchor="ctr">
                    <a:lnL>
                      <a:noFill/>
                    </a:lnL>
                    <a:lnR>
                      <a:noFill/>
                    </a:lnR>
                    <a:lnT>
                      <a:noFill/>
                    </a:lnT>
                    <a:lnB>
                      <a:noFill/>
                    </a:lnB>
                  </a:tcPr>
                </a:tc>
                <a:extLst>
                  <a:ext uri="{0D108BD9-81ED-4DB2-BD59-A6C34878D82A}">
                    <a16:rowId xmlns:a16="http://schemas.microsoft.com/office/drawing/2014/main" val="4245662735"/>
                  </a:ext>
                </a:extLst>
              </a:tr>
              <a:tr h="984231">
                <a:tc>
                  <a:txBody>
                    <a:bodyPr/>
                    <a:lstStyle/>
                    <a:p>
                      <a:r>
                        <a:rPr lang="el-GR" sz="1800" b="1">
                          <a:latin typeface="+mj-lt"/>
                        </a:rPr>
                        <a:t>Πλήρως Διαμορφωτικοί Πρακτικοί (</a:t>
                      </a:r>
                      <a:r>
                        <a:rPr lang="en-US" sz="1800" b="1">
                          <a:latin typeface="+mj-lt"/>
                        </a:rPr>
                        <a:t>Formative practitioners)</a:t>
                      </a:r>
                      <a:endParaRPr lang="en-US" sz="1800">
                        <a:latin typeface="+mj-lt"/>
                      </a:endParaRPr>
                    </a:p>
                  </a:txBody>
                  <a:tcPr marL="51802" marR="51802" marT="25901" marB="25901" anchor="ctr">
                    <a:lnL>
                      <a:noFill/>
                    </a:lnL>
                    <a:lnR>
                      <a:noFill/>
                    </a:lnR>
                    <a:lnT>
                      <a:noFill/>
                    </a:lnT>
                    <a:lnB>
                      <a:noFill/>
                    </a:lnB>
                  </a:tcPr>
                </a:tc>
                <a:tc>
                  <a:txBody>
                    <a:bodyPr/>
                    <a:lstStyle/>
                    <a:p>
                      <a:r>
                        <a:rPr lang="el-GR" sz="1800" dirty="0">
                          <a:latin typeface="+mj-lt"/>
                        </a:rPr>
                        <a:t>Η </a:t>
                      </a:r>
                      <a:r>
                        <a:rPr lang="el-GR" sz="1800" dirty="0" err="1">
                          <a:latin typeface="+mj-lt"/>
                        </a:rPr>
                        <a:t>AfL</a:t>
                      </a:r>
                      <a:r>
                        <a:rPr lang="el-GR" sz="1800" dirty="0">
                          <a:latin typeface="+mj-lt"/>
                        </a:rPr>
                        <a:t> είναι πλήρως ενσωματωμένη στην παιδαγωγική τους. Οι μαθητές αξιολογούν, συζητούν, αναπτύσσουν ιδέες, αναλαμβάνουν ευθύνη. Η ανατροφοδότηση ανοίγει τη σκέψη και δεν περιορίζεται σε διόρθωση. Είναι το πιο ώριμο στάδιο πρακτικής.</a:t>
                      </a:r>
                    </a:p>
                  </a:txBody>
                  <a:tcPr marL="51802" marR="51802" marT="25901" marB="25901" anchor="ctr">
                    <a:lnL>
                      <a:noFill/>
                    </a:lnL>
                    <a:lnR>
                      <a:noFill/>
                    </a:lnR>
                    <a:lnT>
                      <a:noFill/>
                    </a:lnT>
                    <a:lnB>
                      <a:noFill/>
                    </a:lnB>
                  </a:tcPr>
                </a:tc>
                <a:extLst>
                  <a:ext uri="{0D108BD9-81ED-4DB2-BD59-A6C34878D82A}">
                    <a16:rowId xmlns:a16="http://schemas.microsoft.com/office/drawing/2014/main" val="1676311643"/>
                  </a:ext>
                </a:extLst>
              </a:tr>
            </a:tbl>
          </a:graphicData>
        </a:graphic>
      </p:graphicFrame>
      <p:sp>
        <p:nvSpPr>
          <p:cNvPr id="3" name="Ορθογώνιο 2"/>
          <p:cNvSpPr/>
          <p:nvPr/>
        </p:nvSpPr>
        <p:spPr>
          <a:xfrm>
            <a:off x="773078" y="213005"/>
            <a:ext cx="10764987" cy="646331"/>
          </a:xfrm>
          <a:prstGeom prst="rect">
            <a:avLst/>
          </a:prstGeom>
        </p:spPr>
        <p:txBody>
          <a:bodyPr wrap="square">
            <a:spAutoFit/>
          </a:bodyPr>
          <a:lstStyle/>
          <a:p>
            <a:pPr algn="ctr"/>
            <a:r>
              <a:rPr lang="el-GR" dirty="0"/>
              <a:t>Πίνακας 2. Πέντε τύποι εκπαιδευτικών ως προς την πρακτική </a:t>
            </a:r>
            <a:r>
              <a:rPr lang="el-GR" dirty="0" err="1"/>
              <a:t>AfL</a:t>
            </a:r>
            <a:r>
              <a:rPr lang="el-GR" dirty="0"/>
              <a:t> (εξελιγμένη ταξινόμηση – μετά από ανάλυση δεδομένων)</a:t>
            </a:r>
          </a:p>
        </p:txBody>
      </p:sp>
    </p:spTree>
    <p:extLst>
      <p:ext uri="{BB962C8B-B14F-4D97-AF65-F5344CB8AC3E}">
        <p14:creationId xmlns:p14="http://schemas.microsoft.com/office/powerpoint/2010/main" val="3310285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nguage Assessment Quarterly | Journ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460375" y="737587"/>
            <a:ext cx="3559069" cy="5092498"/>
          </a:xfrm>
          <a:prstGeom prst="rect">
            <a:avLst/>
          </a:prstGeom>
        </p:spPr>
      </p:pic>
      <p:sp>
        <p:nvSpPr>
          <p:cNvPr id="6" name="Ορθογώνιο 5"/>
          <p:cNvSpPr/>
          <p:nvPr/>
        </p:nvSpPr>
        <p:spPr>
          <a:xfrm>
            <a:off x="4438996" y="2083507"/>
            <a:ext cx="7290262" cy="1200329"/>
          </a:xfrm>
          <a:prstGeom prst="rect">
            <a:avLst/>
          </a:prstGeom>
        </p:spPr>
        <p:txBody>
          <a:bodyPr wrap="square">
            <a:spAutoFit/>
          </a:bodyPr>
          <a:lstStyle/>
          <a:p>
            <a:r>
              <a:rPr lang="en-US" dirty="0">
                <a:latin typeface="+mj-lt"/>
              </a:rPr>
              <a:t>Sin Wang Chong (2018) Three Paradigms of Classroom Assessment:</a:t>
            </a:r>
          </a:p>
          <a:p>
            <a:r>
              <a:rPr lang="en-US" dirty="0">
                <a:latin typeface="+mj-lt"/>
              </a:rPr>
              <a:t>Implications for Written Feedback Research, </a:t>
            </a:r>
            <a:r>
              <a:rPr lang="en-US" i="1" dirty="0">
                <a:latin typeface="+mj-lt"/>
              </a:rPr>
              <a:t>Language Assessment Quarterly, </a:t>
            </a:r>
            <a:r>
              <a:rPr lang="en-US" dirty="0">
                <a:latin typeface="+mj-lt"/>
              </a:rPr>
              <a:t>15:4, 330-347,</a:t>
            </a:r>
          </a:p>
          <a:p>
            <a:r>
              <a:rPr lang="en-US" dirty="0">
                <a:latin typeface="+mj-lt"/>
              </a:rPr>
              <a:t>DOI: 10.1080/15434303.2017.1405423</a:t>
            </a:r>
            <a:endParaRPr lang="el-GR" dirty="0">
              <a:latin typeface="+mj-lt"/>
            </a:endParaRPr>
          </a:p>
        </p:txBody>
      </p:sp>
    </p:spTree>
    <p:extLst>
      <p:ext uri="{BB962C8B-B14F-4D97-AF65-F5344CB8AC3E}">
        <p14:creationId xmlns:p14="http://schemas.microsoft.com/office/powerpoint/2010/main" val="193334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7608" y="831379"/>
            <a:ext cx="8994370" cy="5307607"/>
          </a:xfrm>
          <a:prstGeom prst="rect">
            <a:avLst/>
          </a:prstGeom>
        </p:spPr>
        <p:txBody>
          <a:bodyPr wrap="square">
            <a:spAutoFit/>
          </a:bodyPr>
          <a:lstStyle/>
          <a:p>
            <a:pPr>
              <a:lnSpc>
                <a:spcPct val="150000"/>
              </a:lnSpc>
            </a:pPr>
            <a:r>
              <a:rPr lang="el-GR" sz="2400" dirty="0" err="1">
                <a:solidFill>
                  <a:srgbClr val="00B0F0"/>
                </a:solidFill>
                <a:latin typeface="+mj-lt"/>
              </a:rPr>
              <a:t>Assessment</a:t>
            </a:r>
            <a:r>
              <a:rPr lang="el-GR" sz="2400" dirty="0">
                <a:solidFill>
                  <a:srgbClr val="00B0F0"/>
                </a:solidFill>
                <a:latin typeface="+mj-lt"/>
              </a:rPr>
              <a:t> for </a:t>
            </a:r>
            <a:r>
              <a:rPr lang="el-GR" sz="2400" dirty="0" err="1">
                <a:solidFill>
                  <a:srgbClr val="00B0F0"/>
                </a:solidFill>
                <a:latin typeface="+mj-lt"/>
              </a:rPr>
              <a:t>Learning</a:t>
            </a:r>
            <a:r>
              <a:rPr lang="el-GR" sz="2400" dirty="0">
                <a:solidFill>
                  <a:srgbClr val="00B0F0"/>
                </a:solidFill>
                <a:latin typeface="+mj-lt"/>
              </a:rPr>
              <a:t>: Η βασική </a:t>
            </a:r>
            <a:r>
              <a:rPr lang="el-GR" sz="2400" dirty="0" smtClean="0">
                <a:solidFill>
                  <a:srgbClr val="00B0F0"/>
                </a:solidFill>
                <a:latin typeface="+mj-lt"/>
              </a:rPr>
              <a:t>ιδέα</a:t>
            </a:r>
          </a:p>
          <a:p>
            <a:pPr algn="just">
              <a:lnSpc>
                <a:spcPct val="150000"/>
              </a:lnSpc>
            </a:pPr>
            <a:r>
              <a:rPr lang="el-GR" sz="2400" dirty="0">
                <a:solidFill>
                  <a:srgbClr val="00B0F0"/>
                </a:solidFill>
                <a:latin typeface="+mj-lt"/>
              </a:rPr>
              <a:t/>
            </a:r>
            <a:br>
              <a:rPr lang="el-GR" sz="2400" dirty="0">
                <a:solidFill>
                  <a:srgbClr val="00B0F0"/>
                </a:solidFill>
                <a:latin typeface="+mj-lt"/>
              </a:rPr>
            </a:br>
            <a:r>
              <a:rPr lang="el-GR" sz="2000" dirty="0">
                <a:latin typeface="+mj-lt"/>
              </a:rPr>
              <a:t>Η αξιολόγηση για τη μάθηση (</a:t>
            </a:r>
            <a:r>
              <a:rPr lang="el-GR" sz="2000" dirty="0" err="1">
                <a:latin typeface="+mj-lt"/>
              </a:rPr>
              <a:t>Assessment</a:t>
            </a:r>
            <a:r>
              <a:rPr lang="el-GR" sz="2000" dirty="0">
                <a:latin typeface="+mj-lt"/>
              </a:rPr>
              <a:t> for </a:t>
            </a:r>
            <a:r>
              <a:rPr lang="el-GR" sz="2000" dirty="0" err="1">
                <a:latin typeface="+mj-lt"/>
              </a:rPr>
              <a:t>Learning</a:t>
            </a:r>
            <a:r>
              <a:rPr lang="el-GR" sz="2000" dirty="0">
                <a:latin typeface="+mj-lt"/>
              </a:rPr>
              <a:t> – </a:t>
            </a:r>
            <a:r>
              <a:rPr lang="el-GR" sz="2000" dirty="0" err="1">
                <a:latin typeface="+mj-lt"/>
              </a:rPr>
              <a:t>AfL</a:t>
            </a:r>
            <a:r>
              <a:rPr lang="el-GR" sz="2000" dirty="0">
                <a:latin typeface="+mj-lt"/>
              </a:rPr>
              <a:t>) είναι μια προσέγγιση όπου η αξιολόγηση παύει να είναι μόνο μηχανισμός βαθμολόγησης και γίνεται εργαλείο υποστήριξης της μάθησης. Στην </a:t>
            </a:r>
            <a:r>
              <a:rPr lang="el-GR" sz="2000" dirty="0" err="1">
                <a:latin typeface="+mj-lt"/>
              </a:rPr>
              <a:t>AfL</a:t>
            </a:r>
            <a:r>
              <a:rPr lang="el-GR" sz="2000" dirty="0">
                <a:latin typeface="+mj-lt"/>
              </a:rPr>
              <a:t>, δάσκαλοι και μαθητές αναζητούν και ερμηνεύουν στοιχεία για το πού βρίσκονται οι μαθητές στη μάθησή τους, πού χρειάζεται να φτάσουν και πώς είναι καλύτερο να φτάσουν εκεί. Αυτά τα στοιχεία προκύπτουν από ερωτήσεις, συζητήσεις, εργασίες και παρατηρήσεις μέσα στην καθημερινή δραστηριότητα της τάξης. Η αξιολόγηση είναι ενσωματωμένη στη διδασκαλία και η ανατροφοδότηση δεν είναι το τέλος, αλλά η αφετηρία για το επόμενο βήμα. </a:t>
            </a:r>
          </a:p>
        </p:txBody>
      </p:sp>
    </p:spTree>
    <p:extLst>
      <p:ext uri="{BB962C8B-B14F-4D97-AF65-F5344CB8AC3E}">
        <p14:creationId xmlns:p14="http://schemas.microsoft.com/office/powerpoint/2010/main" val="566510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4253363752"/>
              </p:ext>
            </p:extLst>
          </p:nvPr>
        </p:nvGraphicFramePr>
        <p:xfrm>
          <a:off x="822956" y="321022"/>
          <a:ext cx="10673548" cy="5921534"/>
        </p:xfrm>
        <a:graphic>
          <a:graphicData uri="http://schemas.openxmlformats.org/drawingml/2006/table">
            <a:tbl>
              <a:tblPr/>
              <a:tblGrid>
                <a:gridCol w="2668387">
                  <a:extLst>
                    <a:ext uri="{9D8B030D-6E8A-4147-A177-3AD203B41FA5}">
                      <a16:colId xmlns:a16="http://schemas.microsoft.com/office/drawing/2014/main" val="3789510968"/>
                    </a:ext>
                  </a:extLst>
                </a:gridCol>
                <a:gridCol w="2668387">
                  <a:extLst>
                    <a:ext uri="{9D8B030D-6E8A-4147-A177-3AD203B41FA5}">
                      <a16:colId xmlns:a16="http://schemas.microsoft.com/office/drawing/2014/main" val="4148189296"/>
                    </a:ext>
                  </a:extLst>
                </a:gridCol>
                <a:gridCol w="2668387">
                  <a:extLst>
                    <a:ext uri="{9D8B030D-6E8A-4147-A177-3AD203B41FA5}">
                      <a16:colId xmlns:a16="http://schemas.microsoft.com/office/drawing/2014/main" val="3300294578"/>
                    </a:ext>
                  </a:extLst>
                </a:gridCol>
                <a:gridCol w="2668387">
                  <a:extLst>
                    <a:ext uri="{9D8B030D-6E8A-4147-A177-3AD203B41FA5}">
                      <a16:colId xmlns:a16="http://schemas.microsoft.com/office/drawing/2014/main" val="2159355179"/>
                    </a:ext>
                  </a:extLst>
                </a:gridCol>
              </a:tblGrid>
              <a:tr h="435134">
                <a:tc>
                  <a:txBody>
                    <a:bodyPr/>
                    <a:lstStyle/>
                    <a:p>
                      <a:r>
                        <a:rPr lang="el-GR" sz="1800" b="1" dirty="0">
                          <a:solidFill>
                            <a:srgbClr val="00B0F0"/>
                          </a:solidFill>
                          <a:latin typeface="+mj-lt"/>
                        </a:rPr>
                        <a:t>Διάσταση</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n-US" sz="1800" b="1" dirty="0">
                          <a:solidFill>
                            <a:srgbClr val="00B0F0"/>
                          </a:solidFill>
                          <a:latin typeface="+mj-lt"/>
                        </a:rPr>
                        <a:t>Assessment of Learning (</a:t>
                      </a:r>
                      <a:r>
                        <a:rPr lang="en-US" sz="1800" b="1" dirty="0" err="1">
                          <a:solidFill>
                            <a:srgbClr val="00B0F0"/>
                          </a:solidFill>
                          <a:latin typeface="+mj-lt"/>
                        </a:rPr>
                        <a:t>AoL</a:t>
                      </a:r>
                      <a:r>
                        <a:rPr lang="en-US" sz="1800" b="1" dirty="0">
                          <a:solidFill>
                            <a:srgbClr val="00B0F0"/>
                          </a:solidFill>
                          <a:latin typeface="+mj-lt"/>
                        </a:rPr>
                        <a:t>)</a:t>
                      </a:r>
                      <a:endParaRPr lang="en-US"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n-US" sz="1800" b="1" dirty="0">
                          <a:solidFill>
                            <a:srgbClr val="00B0F0"/>
                          </a:solidFill>
                          <a:latin typeface="+mj-lt"/>
                        </a:rPr>
                        <a:t>Assessment for Learning (</a:t>
                      </a:r>
                      <a:r>
                        <a:rPr lang="en-US" sz="1800" b="1" dirty="0" err="1">
                          <a:solidFill>
                            <a:srgbClr val="00B0F0"/>
                          </a:solidFill>
                          <a:latin typeface="+mj-lt"/>
                        </a:rPr>
                        <a:t>AfL</a:t>
                      </a:r>
                      <a:r>
                        <a:rPr lang="en-US" sz="1800" b="1" dirty="0">
                          <a:solidFill>
                            <a:srgbClr val="00B0F0"/>
                          </a:solidFill>
                          <a:latin typeface="+mj-lt"/>
                        </a:rPr>
                        <a:t>)</a:t>
                      </a:r>
                      <a:endParaRPr lang="en-US"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n-US" sz="1800" b="1" dirty="0">
                          <a:solidFill>
                            <a:srgbClr val="00B0F0"/>
                          </a:solidFill>
                          <a:latin typeface="+mj-lt"/>
                        </a:rPr>
                        <a:t>Assessment as Learning (</a:t>
                      </a:r>
                      <a:r>
                        <a:rPr lang="en-US" sz="1800" b="1" dirty="0" err="1">
                          <a:solidFill>
                            <a:srgbClr val="00B0F0"/>
                          </a:solidFill>
                          <a:latin typeface="+mj-lt"/>
                        </a:rPr>
                        <a:t>AaL</a:t>
                      </a:r>
                      <a:r>
                        <a:rPr lang="en-US" sz="1800" b="1" dirty="0">
                          <a:solidFill>
                            <a:srgbClr val="00B0F0"/>
                          </a:solidFill>
                          <a:latin typeface="+mj-lt"/>
                        </a:rPr>
                        <a:t>)</a:t>
                      </a:r>
                      <a:endParaRPr lang="en-US" sz="1800" dirty="0">
                        <a:solidFill>
                          <a:srgbClr val="00B0F0"/>
                        </a:solidFill>
                        <a:latin typeface="+mj-lt"/>
                      </a:endParaRPr>
                    </a:p>
                  </a:txBody>
                  <a:tcPr marL="62162" marR="62162" marT="31081" marB="31081" anchor="ctr">
                    <a:lnL>
                      <a:noFill/>
                    </a:lnL>
                    <a:lnR>
                      <a:noFill/>
                    </a:lnR>
                    <a:lnT>
                      <a:noFill/>
                    </a:lnT>
                    <a:lnB>
                      <a:noFill/>
                    </a:lnB>
                  </a:tcPr>
                </a:tc>
                <a:extLst>
                  <a:ext uri="{0D108BD9-81ED-4DB2-BD59-A6C34878D82A}">
                    <a16:rowId xmlns:a16="http://schemas.microsoft.com/office/drawing/2014/main" val="42660750"/>
                  </a:ext>
                </a:extLst>
              </a:tr>
              <a:tr h="994591">
                <a:tc>
                  <a:txBody>
                    <a:bodyPr/>
                    <a:lstStyle/>
                    <a:p>
                      <a:r>
                        <a:rPr lang="el-GR" sz="1800" b="1" dirty="0">
                          <a:solidFill>
                            <a:srgbClr val="00B0F0"/>
                          </a:solidFill>
                          <a:latin typeface="+mj-lt"/>
                        </a:rPr>
                        <a:t>Σκοπός</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dirty="0">
                          <a:latin typeface="+mj-lt"/>
                        </a:rPr>
                        <a:t>Πιστοποίηση μάθησης, βαθμοί, επιδόσεις, λογοδοσία.</a:t>
                      </a:r>
                    </a:p>
                  </a:txBody>
                  <a:tcPr marL="62162" marR="62162" marT="31081" marB="31081" anchor="ctr">
                    <a:lnL>
                      <a:noFill/>
                    </a:lnL>
                    <a:lnR>
                      <a:noFill/>
                    </a:lnR>
                    <a:lnT>
                      <a:noFill/>
                    </a:lnT>
                    <a:lnB>
                      <a:noFill/>
                    </a:lnB>
                  </a:tcPr>
                </a:tc>
                <a:tc>
                  <a:txBody>
                    <a:bodyPr/>
                    <a:lstStyle/>
                    <a:p>
                      <a:r>
                        <a:rPr lang="el-GR" sz="1800">
                          <a:latin typeface="+mj-lt"/>
                        </a:rPr>
                        <a:t>Βελτίωση μάθησης &amp; διδασκαλίας μέσω διαγνωστικών πληροφοριών.</a:t>
                      </a:r>
                    </a:p>
                  </a:txBody>
                  <a:tcPr marL="62162" marR="62162" marT="31081" marB="31081" anchor="ctr">
                    <a:lnL>
                      <a:noFill/>
                    </a:lnL>
                    <a:lnR>
                      <a:noFill/>
                    </a:lnR>
                    <a:lnT>
                      <a:noFill/>
                    </a:lnT>
                    <a:lnB>
                      <a:noFill/>
                    </a:lnB>
                  </a:tcPr>
                </a:tc>
                <a:tc>
                  <a:txBody>
                    <a:bodyPr/>
                    <a:lstStyle/>
                    <a:p>
                      <a:r>
                        <a:rPr lang="el-GR" sz="1800">
                          <a:latin typeface="+mj-lt"/>
                        </a:rPr>
                        <a:t>Ανάπτυξη αυτορρύθμισης, μεταγνώσης, αναστοχασμού του μαθητή.</a:t>
                      </a:r>
                    </a:p>
                  </a:txBody>
                  <a:tcPr marL="62162" marR="62162" marT="31081" marB="31081" anchor="ctr">
                    <a:lnL>
                      <a:noFill/>
                    </a:lnL>
                    <a:lnR>
                      <a:noFill/>
                    </a:lnR>
                    <a:lnT>
                      <a:noFill/>
                    </a:lnT>
                    <a:lnB>
                      <a:noFill/>
                    </a:lnB>
                  </a:tcPr>
                </a:tc>
                <a:extLst>
                  <a:ext uri="{0D108BD9-81ED-4DB2-BD59-A6C34878D82A}">
                    <a16:rowId xmlns:a16="http://schemas.microsoft.com/office/drawing/2014/main" val="935874970"/>
                  </a:ext>
                </a:extLst>
              </a:tr>
              <a:tr h="808106">
                <a:tc>
                  <a:txBody>
                    <a:bodyPr/>
                    <a:lstStyle/>
                    <a:p>
                      <a:r>
                        <a:rPr lang="el-GR" sz="1800" b="1" dirty="0">
                          <a:solidFill>
                            <a:srgbClr val="00B0F0"/>
                          </a:solidFill>
                          <a:latin typeface="+mj-lt"/>
                        </a:rPr>
                        <a:t>Ρόλος Εκπαιδευτικού</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dirty="0">
                          <a:latin typeface="+mj-lt"/>
                        </a:rPr>
                        <a:t>Επιτηρητής αξιολόγησης, βαθμολογητής.</a:t>
                      </a:r>
                    </a:p>
                  </a:txBody>
                  <a:tcPr marL="62162" marR="62162" marT="31081" marB="31081" anchor="ctr">
                    <a:lnL>
                      <a:noFill/>
                    </a:lnL>
                    <a:lnR>
                      <a:noFill/>
                    </a:lnR>
                    <a:lnT>
                      <a:noFill/>
                    </a:lnT>
                    <a:lnB>
                      <a:noFill/>
                    </a:lnB>
                  </a:tcPr>
                </a:tc>
                <a:tc>
                  <a:txBody>
                    <a:bodyPr/>
                    <a:lstStyle/>
                    <a:p>
                      <a:r>
                        <a:rPr lang="el-GR" sz="1800" dirty="0">
                          <a:latin typeface="+mj-lt"/>
                        </a:rPr>
                        <a:t>Συνεργάτης/</a:t>
                      </a:r>
                      <a:r>
                        <a:rPr lang="el-GR" sz="1800" dirty="0" err="1">
                          <a:latin typeface="+mj-lt"/>
                        </a:rPr>
                        <a:t>διευκολυντής</a:t>
                      </a:r>
                      <a:r>
                        <a:rPr lang="el-GR" sz="1800" dirty="0">
                          <a:latin typeface="+mj-lt"/>
                        </a:rPr>
                        <a:t>· προσαρμόζει τη διδασκαλία.</a:t>
                      </a:r>
                    </a:p>
                  </a:txBody>
                  <a:tcPr marL="62162" marR="62162" marT="31081" marB="31081" anchor="ctr">
                    <a:lnL>
                      <a:noFill/>
                    </a:lnL>
                    <a:lnR>
                      <a:noFill/>
                    </a:lnR>
                    <a:lnT>
                      <a:noFill/>
                    </a:lnT>
                    <a:lnB>
                      <a:noFill/>
                    </a:lnB>
                  </a:tcPr>
                </a:tc>
                <a:tc>
                  <a:txBody>
                    <a:bodyPr/>
                    <a:lstStyle/>
                    <a:p>
                      <a:r>
                        <a:rPr lang="el-GR" sz="1800">
                          <a:latin typeface="+mj-lt"/>
                        </a:rPr>
                        <a:t>Coach που καλλιεργεί στρατηγικές, αυτοαξιολόγηση, αναστοχασμό.</a:t>
                      </a:r>
                    </a:p>
                  </a:txBody>
                  <a:tcPr marL="62162" marR="62162" marT="31081" marB="31081" anchor="ctr">
                    <a:lnL>
                      <a:noFill/>
                    </a:lnL>
                    <a:lnR>
                      <a:noFill/>
                    </a:lnR>
                    <a:lnT>
                      <a:noFill/>
                    </a:lnT>
                    <a:lnB>
                      <a:noFill/>
                    </a:lnB>
                  </a:tcPr>
                </a:tc>
                <a:extLst>
                  <a:ext uri="{0D108BD9-81ED-4DB2-BD59-A6C34878D82A}">
                    <a16:rowId xmlns:a16="http://schemas.microsoft.com/office/drawing/2014/main" val="3975425736"/>
                  </a:ext>
                </a:extLst>
              </a:tr>
              <a:tr h="621620">
                <a:tc>
                  <a:txBody>
                    <a:bodyPr/>
                    <a:lstStyle/>
                    <a:p>
                      <a:r>
                        <a:rPr lang="el-GR" sz="1800" b="1" dirty="0">
                          <a:solidFill>
                            <a:srgbClr val="00B0F0"/>
                          </a:solidFill>
                          <a:latin typeface="+mj-lt"/>
                        </a:rPr>
                        <a:t>Ρόλος Μαθητή</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dirty="0">
                          <a:latin typeface="+mj-lt"/>
                        </a:rPr>
                        <a:t>Παθητικός δέκτης βαθμού.</a:t>
                      </a:r>
                    </a:p>
                  </a:txBody>
                  <a:tcPr marL="62162" marR="62162" marT="31081" marB="31081" anchor="ctr">
                    <a:lnL>
                      <a:noFill/>
                    </a:lnL>
                    <a:lnR>
                      <a:noFill/>
                    </a:lnR>
                    <a:lnT>
                      <a:noFill/>
                    </a:lnT>
                    <a:lnB>
                      <a:noFill/>
                    </a:lnB>
                  </a:tcPr>
                </a:tc>
                <a:tc>
                  <a:txBody>
                    <a:bodyPr/>
                    <a:lstStyle/>
                    <a:p>
                      <a:r>
                        <a:rPr lang="el-GR" sz="1800" dirty="0">
                          <a:latin typeface="+mj-lt"/>
                        </a:rPr>
                        <a:t>Συνεργάτης που χρησιμοποιεί ανατροφοδότηση.</a:t>
                      </a:r>
                    </a:p>
                  </a:txBody>
                  <a:tcPr marL="62162" marR="62162" marT="31081" marB="31081" anchor="ctr">
                    <a:lnL>
                      <a:noFill/>
                    </a:lnL>
                    <a:lnR>
                      <a:noFill/>
                    </a:lnR>
                    <a:lnT>
                      <a:noFill/>
                    </a:lnT>
                    <a:lnB>
                      <a:noFill/>
                    </a:lnB>
                  </a:tcPr>
                </a:tc>
                <a:tc>
                  <a:txBody>
                    <a:bodyPr/>
                    <a:lstStyle/>
                    <a:p>
                      <a:r>
                        <a:rPr lang="el-GR" sz="1800">
                          <a:latin typeface="+mj-lt"/>
                        </a:rPr>
                        <a:t>Ενεργός πράκτορας που αυτο-αξιολογεί, ρυθμίζει, στοχοθετεί.</a:t>
                      </a:r>
                    </a:p>
                  </a:txBody>
                  <a:tcPr marL="62162" marR="62162" marT="31081" marB="31081" anchor="ctr">
                    <a:lnL>
                      <a:noFill/>
                    </a:lnL>
                    <a:lnR>
                      <a:noFill/>
                    </a:lnR>
                    <a:lnT>
                      <a:noFill/>
                    </a:lnT>
                    <a:lnB>
                      <a:noFill/>
                    </a:lnB>
                  </a:tcPr>
                </a:tc>
                <a:extLst>
                  <a:ext uri="{0D108BD9-81ED-4DB2-BD59-A6C34878D82A}">
                    <a16:rowId xmlns:a16="http://schemas.microsoft.com/office/drawing/2014/main" val="1086743250"/>
                  </a:ext>
                </a:extLst>
              </a:tr>
              <a:tr h="621620">
                <a:tc>
                  <a:txBody>
                    <a:bodyPr/>
                    <a:lstStyle/>
                    <a:p>
                      <a:r>
                        <a:rPr lang="el-GR" sz="1800" b="1" dirty="0">
                          <a:solidFill>
                            <a:srgbClr val="00B0F0"/>
                          </a:solidFill>
                          <a:latin typeface="+mj-lt"/>
                        </a:rPr>
                        <a:t>Μέθοδοι</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a:latin typeface="+mj-lt"/>
                        </a:rPr>
                        <a:t>Τεστ, εξετάσεις, βαθμοί, τυποποιημένες δοκιμασίες.</a:t>
                      </a:r>
                    </a:p>
                  </a:txBody>
                  <a:tcPr marL="62162" marR="62162" marT="31081" marB="31081" anchor="ctr">
                    <a:lnL>
                      <a:noFill/>
                    </a:lnL>
                    <a:lnR>
                      <a:noFill/>
                    </a:lnR>
                    <a:lnT>
                      <a:noFill/>
                    </a:lnT>
                    <a:lnB>
                      <a:noFill/>
                    </a:lnB>
                  </a:tcPr>
                </a:tc>
                <a:tc>
                  <a:txBody>
                    <a:bodyPr/>
                    <a:lstStyle/>
                    <a:p>
                      <a:r>
                        <a:rPr lang="el-GR" sz="1800" dirty="0">
                          <a:latin typeface="+mj-lt"/>
                        </a:rPr>
                        <a:t>Συζητήσεις, ερωτήσεις, μη βαθμολογούμενη ανατροφοδότηση.</a:t>
                      </a:r>
                    </a:p>
                  </a:txBody>
                  <a:tcPr marL="62162" marR="62162" marT="31081" marB="31081" anchor="ctr">
                    <a:lnL>
                      <a:noFill/>
                    </a:lnL>
                    <a:lnR>
                      <a:noFill/>
                    </a:lnR>
                    <a:lnT>
                      <a:noFill/>
                    </a:lnT>
                    <a:lnB>
                      <a:noFill/>
                    </a:lnB>
                  </a:tcPr>
                </a:tc>
                <a:tc>
                  <a:txBody>
                    <a:bodyPr/>
                    <a:lstStyle/>
                    <a:p>
                      <a:r>
                        <a:rPr lang="en-US" sz="1800" dirty="0">
                          <a:latin typeface="+mj-lt"/>
                        </a:rPr>
                        <a:t>Portfolios, </a:t>
                      </a:r>
                      <a:r>
                        <a:rPr lang="el-GR" sz="1800" dirty="0">
                          <a:latin typeface="+mj-lt"/>
                        </a:rPr>
                        <a:t>ημερολόγια, </a:t>
                      </a:r>
                      <a:r>
                        <a:rPr lang="el-GR" sz="1800" dirty="0" err="1">
                          <a:latin typeface="+mj-lt"/>
                        </a:rPr>
                        <a:t>αυτοαξιολόγηση</a:t>
                      </a:r>
                      <a:r>
                        <a:rPr lang="el-GR" sz="1800" dirty="0">
                          <a:latin typeface="+mj-lt"/>
                        </a:rPr>
                        <a:t>, </a:t>
                      </a:r>
                      <a:r>
                        <a:rPr lang="el-GR" sz="1800" dirty="0" err="1">
                          <a:latin typeface="+mj-lt"/>
                        </a:rPr>
                        <a:t>ετεροαξιολόγηση</a:t>
                      </a:r>
                      <a:r>
                        <a:rPr lang="el-GR" sz="1800" dirty="0">
                          <a:latin typeface="+mj-lt"/>
                        </a:rPr>
                        <a:t>.</a:t>
                      </a:r>
                    </a:p>
                  </a:txBody>
                  <a:tcPr marL="62162" marR="62162" marT="31081" marB="31081" anchor="ctr">
                    <a:lnL>
                      <a:noFill/>
                    </a:lnL>
                    <a:lnR>
                      <a:noFill/>
                    </a:lnR>
                    <a:lnT>
                      <a:noFill/>
                    </a:lnT>
                    <a:lnB>
                      <a:noFill/>
                    </a:lnB>
                  </a:tcPr>
                </a:tc>
                <a:extLst>
                  <a:ext uri="{0D108BD9-81ED-4DB2-BD59-A6C34878D82A}">
                    <a16:rowId xmlns:a16="http://schemas.microsoft.com/office/drawing/2014/main" val="1080632688"/>
                  </a:ext>
                </a:extLst>
              </a:tr>
              <a:tr h="435134">
                <a:tc>
                  <a:txBody>
                    <a:bodyPr/>
                    <a:lstStyle/>
                    <a:p>
                      <a:r>
                        <a:rPr lang="el-GR" sz="1800" b="1" dirty="0">
                          <a:solidFill>
                            <a:srgbClr val="00B0F0"/>
                          </a:solidFill>
                          <a:latin typeface="+mj-lt"/>
                        </a:rPr>
                        <a:t>Άποψη για τη Γνώση</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a:latin typeface="+mj-lt"/>
                        </a:rPr>
                        <a:t>Γνώση ως μετρήσιμο αντικείμενο.</a:t>
                      </a:r>
                    </a:p>
                  </a:txBody>
                  <a:tcPr marL="62162" marR="62162" marT="31081" marB="31081" anchor="ctr">
                    <a:lnL>
                      <a:noFill/>
                    </a:lnL>
                    <a:lnR>
                      <a:noFill/>
                    </a:lnR>
                    <a:lnT>
                      <a:noFill/>
                    </a:lnT>
                    <a:lnB>
                      <a:noFill/>
                    </a:lnB>
                  </a:tcPr>
                </a:tc>
                <a:tc>
                  <a:txBody>
                    <a:bodyPr/>
                    <a:lstStyle/>
                    <a:p>
                      <a:r>
                        <a:rPr lang="el-GR" sz="1800">
                          <a:latin typeface="+mj-lt"/>
                        </a:rPr>
                        <a:t>Γνώση ως κατανόηση σε διάλογο.</a:t>
                      </a:r>
                    </a:p>
                  </a:txBody>
                  <a:tcPr marL="62162" marR="62162" marT="31081" marB="31081" anchor="ctr">
                    <a:lnL>
                      <a:noFill/>
                    </a:lnL>
                    <a:lnR>
                      <a:noFill/>
                    </a:lnR>
                    <a:lnT>
                      <a:noFill/>
                    </a:lnT>
                    <a:lnB>
                      <a:noFill/>
                    </a:lnB>
                  </a:tcPr>
                </a:tc>
                <a:tc>
                  <a:txBody>
                    <a:bodyPr/>
                    <a:lstStyle/>
                    <a:p>
                      <a:r>
                        <a:rPr lang="el-GR" sz="1800" dirty="0">
                          <a:latin typeface="+mj-lt"/>
                        </a:rPr>
                        <a:t>Γνώση ως προσωπική και κοινωνική κατασκευή.</a:t>
                      </a:r>
                    </a:p>
                  </a:txBody>
                  <a:tcPr marL="62162" marR="62162" marT="31081" marB="31081" anchor="ctr">
                    <a:lnL>
                      <a:noFill/>
                    </a:lnL>
                    <a:lnR>
                      <a:noFill/>
                    </a:lnR>
                    <a:lnT>
                      <a:noFill/>
                    </a:lnT>
                    <a:lnB>
                      <a:noFill/>
                    </a:lnB>
                  </a:tcPr>
                </a:tc>
                <a:extLst>
                  <a:ext uri="{0D108BD9-81ED-4DB2-BD59-A6C34878D82A}">
                    <a16:rowId xmlns:a16="http://schemas.microsoft.com/office/drawing/2014/main" val="280524584"/>
                  </a:ext>
                </a:extLst>
              </a:tr>
              <a:tr h="435134">
                <a:tc>
                  <a:txBody>
                    <a:bodyPr/>
                    <a:lstStyle/>
                    <a:p>
                      <a:r>
                        <a:rPr lang="el-GR" sz="1800" b="1" dirty="0">
                          <a:solidFill>
                            <a:srgbClr val="00B0F0"/>
                          </a:solidFill>
                          <a:latin typeface="+mj-lt"/>
                        </a:rPr>
                        <a:t>Φιλοσοφία</a:t>
                      </a:r>
                      <a:endParaRPr lang="el-GR" sz="1800" dirty="0">
                        <a:solidFill>
                          <a:srgbClr val="00B0F0"/>
                        </a:solidFill>
                        <a:latin typeface="+mj-lt"/>
                      </a:endParaRPr>
                    </a:p>
                  </a:txBody>
                  <a:tcPr marL="62162" marR="62162" marT="31081" marB="31081" anchor="ctr">
                    <a:lnL>
                      <a:noFill/>
                    </a:lnL>
                    <a:lnR>
                      <a:noFill/>
                    </a:lnR>
                    <a:lnT>
                      <a:noFill/>
                    </a:lnT>
                    <a:lnB>
                      <a:noFill/>
                    </a:lnB>
                  </a:tcPr>
                </a:tc>
                <a:tc>
                  <a:txBody>
                    <a:bodyPr/>
                    <a:lstStyle/>
                    <a:p>
                      <a:r>
                        <a:rPr lang="el-GR" sz="1800">
                          <a:latin typeface="+mj-lt"/>
                        </a:rPr>
                        <a:t>Τεχνική/μετρητική (</a:t>
                      </a:r>
                      <a:r>
                        <a:rPr lang="en-US" sz="1800">
                          <a:latin typeface="+mj-lt"/>
                        </a:rPr>
                        <a:t>Habermas: technical).</a:t>
                      </a:r>
                    </a:p>
                  </a:txBody>
                  <a:tcPr marL="62162" marR="62162" marT="31081" marB="31081" anchor="ctr">
                    <a:lnL>
                      <a:noFill/>
                    </a:lnL>
                    <a:lnR>
                      <a:noFill/>
                    </a:lnR>
                    <a:lnT>
                      <a:noFill/>
                    </a:lnT>
                    <a:lnB>
                      <a:noFill/>
                    </a:lnB>
                  </a:tcPr>
                </a:tc>
                <a:tc>
                  <a:txBody>
                    <a:bodyPr/>
                    <a:lstStyle/>
                    <a:p>
                      <a:r>
                        <a:rPr lang="el-GR" sz="1800">
                          <a:latin typeface="+mj-lt"/>
                        </a:rPr>
                        <a:t>Πρακτική/επικοινωνιακή (</a:t>
                      </a:r>
                      <a:r>
                        <a:rPr lang="en-US" sz="1800">
                          <a:latin typeface="+mj-lt"/>
                        </a:rPr>
                        <a:t>Habermas: practical).</a:t>
                      </a:r>
                    </a:p>
                  </a:txBody>
                  <a:tcPr marL="62162" marR="62162" marT="31081" marB="31081" anchor="ctr">
                    <a:lnL>
                      <a:noFill/>
                    </a:lnL>
                    <a:lnR>
                      <a:noFill/>
                    </a:lnR>
                    <a:lnT>
                      <a:noFill/>
                    </a:lnT>
                    <a:lnB>
                      <a:noFill/>
                    </a:lnB>
                  </a:tcPr>
                </a:tc>
                <a:tc>
                  <a:txBody>
                    <a:bodyPr/>
                    <a:lstStyle/>
                    <a:p>
                      <a:r>
                        <a:rPr lang="el-GR" sz="1800" dirty="0" err="1">
                          <a:latin typeface="+mj-lt"/>
                        </a:rPr>
                        <a:t>Χειραφετική</a:t>
                      </a:r>
                      <a:r>
                        <a:rPr lang="el-GR" sz="1800" dirty="0">
                          <a:latin typeface="+mj-lt"/>
                        </a:rPr>
                        <a:t> (</a:t>
                      </a:r>
                      <a:r>
                        <a:rPr lang="en-US" sz="1800" dirty="0" err="1">
                          <a:latin typeface="+mj-lt"/>
                        </a:rPr>
                        <a:t>Habermas</a:t>
                      </a:r>
                      <a:r>
                        <a:rPr lang="en-US" sz="1800" dirty="0">
                          <a:latin typeface="+mj-lt"/>
                        </a:rPr>
                        <a:t>: emancipatory).</a:t>
                      </a:r>
                    </a:p>
                  </a:txBody>
                  <a:tcPr marL="62162" marR="62162" marT="31081" marB="31081" anchor="ctr">
                    <a:lnL>
                      <a:noFill/>
                    </a:lnL>
                    <a:lnR>
                      <a:noFill/>
                    </a:lnR>
                    <a:lnT>
                      <a:noFill/>
                    </a:lnT>
                    <a:lnB>
                      <a:noFill/>
                    </a:lnB>
                  </a:tcPr>
                </a:tc>
                <a:extLst>
                  <a:ext uri="{0D108BD9-81ED-4DB2-BD59-A6C34878D82A}">
                    <a16:rowId xmlns:a16="http://schemas.microsoft.com/office/drawing/2014/main" val="2209629545"/>
                  </a:ext>
                </a:extLst>
              </a:tr>
            </a:tbl>
          </a:graphicData>
        </a:graphic>
      </p:graphicFrame>
    </p:spTree>
    <p:extLst>
      <p:ext uri="{BB962C8B-B14F-4D97-AF65-F5344CB8AC3E}">
        <p14:creationId xmlns:p14="http://schemas.microsoft.com/office/powerpoint/2010/main" val="249422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695347418"/>
              </p:ext>
            </p:extLst>
          </p:nvPr>
        </p:nvGraphicFramePr>
        <p:xfrm>
          <a:off x="839581" y="603655"/>
          <a:ext cx="10607044" cy="5441096"/>
        </p:xfrm>
        <a:graphic>
          <a:graphicData uri="http://schemas.openxmlformats.org/drawingml/2006/table">
            <a:tbl>
              <a:tblPr/>
              <a:tblGrid>
                <a:gridCol w="1945183">
                  <a:extLst>
                    <a:ext uri="{9D8B030D-6E8A-4147-A177-3AD203B41FA5}">
                      <a16:colId xmlns:a16="http://schemas.microsoft.com/office/drawing/2014/main" val="1161857532"/>
                    </a:ext>
                  </a:extLst>
                </a:gridCol>
                <a:gridCol w="2834640">
                  <a:extLst>
                    <a:ext uri="{9D8B030D-6E8A-4147-A177-3AD203B41FA5}">
                      <a16:colId xmlns:a16="http://schemas.microsoft.com/office/drawing/2014/main" val="817916737"/>
                    </a:ext>
                  </a:extLst>
                </a:gridCol>
                <a:gridCol w="3175460">
                  <a:extLst>
                    <a:ext uri="{9D8B030D-6E8A-4147-A177-3AD203B41FA5}">
                      <a16:colId xmlns:a16="http://schemas.microsoft.com/office/drawing/2014/main" val="390401010"/>
                    </a:ext>
                  </a:extLst>
                </a:gridCol>
                <a:gridCol w="2651761">
                  <a:extLst>
                    <a:ext uri="{9D8B030D-6E8A-4147-A177-3AD203B41FA5}">
                      <a16:colId xmlns:a16="http://schemas.microsoft.com/office/drawing/2014/main" val="1274698943"/>
                    </a:ext>
                  </a:extLst>
                </a:gridCol>
              </a:tblGrid>
              <a:tr h="572544">
                <a:tc>
                  <a:txBody>
                    <a:bodyPr/>
                    <a:lstStyle/>
                    <a:p>
                      <a:r>
                        <a:rPr lang="el-GR" sz="1800" b="1" dirty="0">
                          <a:solidFill>
                            <a:srgbClr val="00B0F0"/>
                          </a:solidFill>
                          <a:latin typeface="+mj-lt"/>
                        </a:rPr>
                        <a:t>Παράδειγμα αξιολόγησης</a:t>
                      </a:r>
                      <a:endParaRPr lang="el-GR"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b="1" dirty="0">
                          <a:solidFill>
                            <a:srgbClr val="00B0F0"/>
                          </a:solidFill>
                          <a:latin typeface="+mj-lt"/>
                        </a:rPr>
                        <a:t>Εστίαση έρευνας για γραπτή ανατροφοδότηση (WF)</a:t>
                      </a:r>
                      <a:endParaRPr lang="el-GR"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b="1" dirty="0">
                          <a:solidFill>
                            <a:srgbClr val="00B0F0"/>
                          </a:solidFill>
                          <a:latin typeface="+mj-lt"/>
                        </a:rPr>
                        <a:t>Συνήθη ερευνητικά ερωτήματα</a:t>
                      </a:r>
                      <a:endParaRPr lang="el-GR"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b="1" dirty="0">
                          <a:solidFill>
                            <a:srgbClr val="00B0F0"/>
                          </a:solidFill>
                          <a:latin typeface="+mj-lt"/>
                        </a:rPr>
                        <a:t>Τυπικές μέθοδοι έρευνας</a:t>
                      </a:r>
                      <a:endParaRPr lang="el-GR" sz="1800" dirty="0">
                        <a:solidFill>
                          <a:srgbClr val="00B0F0"/>
                        </a:solidFill>
                        <a:latin typeface="+mj-lt"/>
                      </a:endParaRPr>
                    </a:p>
                  </a:txBody>
                  <a:tcPr marL="57254" marR="57254" marT="28627" marB="28627" anchor="ctr">
                    <a:lnL>
                      <a:noFill/>
                    </a:lnL>
                    <a:lnR>
                      <a:noFill/>
                    </a:lnR>
                    <a:lnT>
                      <a:noFill/>
                    </a:lnT>
                    <a:lnB>
                      <a:noFill/>
                    </a:lnB>
                  </a:tcPr>
                </a:tc>
                <a:extLst>
                  <a:ext uri="{0D108BD9-81ED-4DB2-BD59-A6C34878D82A}">
                    <a16:rowId xmlns:a16="http://schemas.microsoft.com/office/drawing/2014/main" val="4146807363"/>
                  </a:ext>
                </a:extLst>
              </a:tr>
              <a:tr h="1087834">
                <a:tc>
                  <a:txBody>
                    <a:bodyPr/>
                    <a:lstStyle/>
                    <a:p>
                      <a:r>
                        <a:rPr lang="en-US" sz="1800" b="1" dirty="0" err="1">
                          <a:solidFill>
                            <a:srgbClr val="00B0F0"/>
                          </a:solidFill>
                          <a:latin typeface="+mj-lt"/>
                        </a:rPr>
                        <a:t>AoL</a:t>
                      </a:r>
                      <a:r>
                        <a:rPr lang="en-US" sz="1800" b="1" dirty="0">
                          <a:solidFill>
                            <a:srgbClr val="00B0F0"/>
                          </a:solidFill>
                          <a:latin typeface="+mj-lt"/>
                        </a:rPr>
                        <a:t> – Assessment of Learning</a:t>
                      </a:r>
                      <a:endParaRPr lang="en-US"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dirty="0">
                          <a:latin typeface="+mj-lt"/>
                        </a:rPr>
                        <a:t>Γραπτή διορθωτική ανατροφοδότηση (</a:t>
                      </a:r>
                      <a:r>
                        <a:rPr lang="el-GR" sz="1800" dirty="0" err="1">
                          <a:latin typeface="+mj-lt"/>
                        </a:rPr>
                        <a:t>Written</a:t>
                      </a:r>
                      <a:r>
                        <a:rPr lang="el-GR" sz="1800" dirty="0">
                          <a:latin typeface="+mj-lt"/>
                        </a:rPr>
                        <a:t> </a:t>
                      </a:r>
                      <a:r>
                        <a:rPr lang="el-GR" sz="1800" dirty="0" err="1">
                          <a:latin typeface="+mj-lt"/>
                        </a:rPr>
                        <a:t>Corrective</a:t>
                      </a:r>
                      <a:r>
                        <a:rPr lang="el-GR" sz="1800" dirty="0">
                          <a:latin typeface="+mj-lt"/>
                        </a:rPr>
                        <a:t> </a:t>
                      </a:r>
                      <a:r>
                        <a:rPr lang="el-GR" sz="1800" dirty="0" err="1">
                          <a:latin typeface="+mj-lt"/>
                        </a:rPr>
                        <a:t>Feedback</a:t>
                      </a:r>
                      <a:r>
                        <a:rPr lang="el-GR" sz="1800" dirty="0">
                          <a:latin typeface="+mj-lt"/>
                        </a:rPr>
                        <a:t> – WCF) ως μέσο βελτίωσης γλωσσικής ακρίβειας.</a:t>
                      </a:r>
                    </a:p>
                  </a:txBody>
                  <a:tcPr marL="57254" marR="57254" marT="28627" marB="28627" anchor="ctr">
                    <a:lnL>
                      <a:noFill/>
                    </a:lnL>
                    <a:lnR>
                      <a:noFill/>
                    </a:lnR>
                    <a:lnT>
                      <a:noFill/>
                    </a:lnT>
                    <a:lnB>
                      <a:noFill/>
                    </a:lnB>
                  </a:tcPr>
                </a:tc>
                <a:tc>
                  <a:txBody>
                    <a:bodyPr/>
                    <a:lstStyle/>
                    <a:p>
                      <a:r>
                        <a:rPr lang="el-GR" sz="1800">
                          <a:latin typeface="+mj-lt"/>
                        </a:rPr>
                        <a:t>Ποια μορφή WCF (direct, metalinguistic, focused/unfocused) οδηγεί στη μεγαλύτερη βελτίωση σε τεστ γραφής/γραμματικής;</a:t>
                      </a:r>
                    </a:p>
                  </a:txBody>
                  <a:tcPr marL="57254" marR="57254" marT="28627" marB="28627" anchor="ctr">
                    <a:lnL>
                      <a:noFill/>
                    </a:lnL>
                    <a:lnR>
                      <a:noFill/>
                    </a:lnR>
                    <a:lnT>
                      <a:noFill/>
                    </a:lnT>
                    <a:lnB>
                      <a:noFill/>
                    </a:lnB>
                  </a:tcPr>
                </a:tc>
                <a:tc>
                  <a:txBody>
                    <a:bodyPr/>
                    <a:lstStyle/>
                    <a:p>
                      <a:r>
                        <a:rPr lang="el-GR" sz="1800">
                          <a:latin typeface="+mj-lt"/>
                        </a:rPr>
                        <a:t>Ημι-πειραματικά σχέδια, ομάδες ελέγχου–πειραματικές, pre/post/ delayed tests, ποσοτική ανάλυση λαθών.</a:t>
                      </a:r>
                    </a:p>
                  </a:txBody>
                  <a:tcPr marL="57254" marR="57254" marT="28627" marB="28627" anchor="ctr">
                    <a:lnL>
                      <a:noFill/>
                    </a:lnL>
                    <a:lnR>
                      <a:noFill/>
                    </a:lnR>
                    <a:lnT>
                      <a:noFill/>
                    </a:lnT>
                    <a:lnB>
                      <a:noFill/>
                    </a:lnB>
                  </a:tcPr>
                </a:tc>
                <a:extLst>
                  <a:ext uri="{0D108BD9-81ED-4DB2-BD59-A6C34878D82A}">
                    <a16:rowId xmlns:a16="http://schemas.microsoft.com/office/drawing/2014/main" val="1794819899"/>
                  </a:ext>
                </a:extLst>
              </a:tr>
              <a:tr h="1087834">
                <a:tc>
                  <a:txBody>
                    <a:bodyPr/>
                    <a:lstStyle/>
                    <a:p>
                      <a:r>
                        <a:rPr lang="en-US" sz="1800" b="1" dirty="0" err="1">
                          <a:solidFill>
                            <a:srgbClr val="00B0F0"/>
                          </a:solidFill>
                          <a:latin typeface="+mj-lt"/>
                        </a:rPr>
                        <a:t>AfL</a:t>
                      </a:r>
                      <a:r>
                        <a:rPr lang="en-US" sz="1800" b="1" dirty="0">
                          <a:solidFill>
                            <a:srgbClr val="00B0F0"/>
                          </a:solidFill>
                          <a:latin typeface="+mj-lt"/>
                        </a:rPr>
                        <a:t> – Assessment for Learning</a:t>
                      </a:r>
                      <a:endParaRPr lang="en-US"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dirty="0">
                          <a:latin typeface="+mj-lt"/>
                        </a:rPr>
                        <a:t>Αντιλήψεις και εμπειρίες εκπαιδευτικών–μαθητών σχετικά με τη γραπτή ανατροφοδότηση· </a:t>
                      </a:r>
                      <a:r>
                        <a:rPr lang="el-GR" sz="1800" dirty="0" err="1">
                          <a:latin typeface="+mj-lt"/>
                        </a:rPr>
                        <a:t>feedback</a:t>
                      </a:r>
                      <a:r>
                        <a:rPr lang="el-GR" sz="1800" dirty="0">
                          <a:latin typeface="+mj-lt"/>
                        </a:rPr>
                        <a:t> ως διάλογος.</a:t>
                      </a:r>
                    </a:p>
                  </a:txBody>
                  <a:tcPr marL="57254" marR="57254" marT="28627" marB="28627" anchor="ctr">
                    <a:lnL>
                      <a:noFill/>
                    </a:lnL>
                    <a:lnR>
                      <a:noFill/>
                    </a:lnR>
                    <a:lnT>
                      <a:noFill/>
                    </a:lnT>
                    <a:lnB>
                      <a:noFill/>
                    </a:lnB>
                  </a:tcPr>
                </a:tc>
                <a:tc>
                  <a:txBody>
                    <a:bodyPr/>
                    <a:lstStyle/>
                    <a:p>
                      <a:r>
                        <a:rPr lang="el-GR" sz="1800" dirty="0">
                          <a:latin typeface="+mj-lt"/>
                        </a:rPr>
                        <a:t>Πώς κατανοούν οι μαθητές και οι δάσκαλοι το γραπτό </a:t>
                      </a:r>
                      <a:r>
                        <a:rPr lang="el-GR" sz="1800" dirty="0" err="1">
                          <a:latin typeface="+mj-lt"/>
                        </a:rPr>
                        <a:t>feedback</a:t>
                      </a:r>
                      <a:r>
                        <a:rPr lang="el-GR" sz="1800" dirty="0">
                          <a:latin typeface="+mj-lt"/>
                        </a:rPr>
                        <a:t>; Πού συμφωνούν/διαφωνούν; Πώς επηρεάζει αυτό τη διδακτική πρακτική;</a:t>
                      </a:r>
                    </a:p>
                  </a:txBody>
                  <a:tcPr marL="57254" marR="57254" marT="28627" marB="28627" anchor="ctr">
                    <a:lnL>
                      <a:noFill/>
                    </a:lnL>
                    <a:lnR>
                      <a:noFill/>
                    </a:lnR>
                    <a:lnT>
                      <a:noFill/>
                    </a:lnT>
                    <a:lnB>
                      <a:noFill/>
                    </a:lnB>
                  </a:tcPr>
                </a:tc>
                <a:tc>
                  <a:txBody>
                    <a:bodyPr/>
                    <a:lstStyle/>
                    <a:p>
                      <a:r>
                        <a:rPr lang="el-GR" sz="1800">
                          <a:latin typeface="+mj-lt"/>
                        </a:rPr>
                        <a:t>Ποιοτικές μελέτες: συνεντεύξεις, ερωτηματολόγια ανοικτού τύπου, παρατηρήσεις, stimulated recall, ανάλυση σχολίων.</a:t>
                      </a:r>
                    </a:p>
                  </a:txBody>
                  <a:tcPr marL="57254" marR="57254" marT="28627" marB="28627" anchor="ctr">
                    <a:lnL>
                      <a:noFill/>
                    </a:lnL>
                    <a:lnR>
                      <a:noFill/>
                    </a:lnR>
                    <a:lnT>
                      <a:noFill/>
                    </a:lnT>
                    <a:lnB>
                      <a:noFill/>
                    </a:lnB>
                  </a:tcPr>
                </a:tc>
                <a:extLst>
                  <a:ext uri="{0D108BD9-81ED-4DB2-BD59-A6C34878D82A}">
                    <a16:rowId xmlns:a16="http://schemas.microsoft.com/office/drawing/2014/main" val="1209281414"/>
                  </a:ext>
                </a:extLst>
              </a:tr>
              <a:tr h="1603124">
                <a:tc>
                  <a:txBody>
                    <a:bodyPr/>
                    <a:lstStyle/>
                    <a:p>
                      <a:r>
                        <a:rPr lang="en-US" sz="1800" b="1" dirty="0" err="1">
                          <a:solidFill>
                            <a:srgbClr val="00B0F0"/>
                          </a:solidFill>
                          <a:latin typeface="+mj-lt"/>
                        </a:rPr>
                        <a:t>AaL</a:t>
                      </a:r>
                      <a:r>
                        <a:rPr lang="en-US" sz="1800" b="1" dirty="0">
                          <a:solidFill>
                            <a:srgbClr val="00B0F0"/>
                          </a:solidFill>
                          <a:latin typeface="+mj-lt"/>
                        </a:rPr>
                        <a:t> – Assessment as Learning</a:t>
                      </a:r>
                      <a:endParaRPr lang="en-US" sz="1800" dirty="0">
                        <a:solidFill>
                          <a:srgbClr val="00B0F0"/>
                        </a:solidFill>
                        <a:latin typeface="+mj-lt"/>
                      </a:endParaRPr>
                    </a:p>
                  </a:txBody>
                  <a:tcPr marL="57254" marR="57254" marT="28627" marB="28627" anchor="ctr">
                    <a:lnL>
                      <a:noFill/>
                    </a:lnL>
                    <a:lnR>
                      <a:noFill/>
                    </a:lnR>
                    <a:lnT>
                      <a:noFill/>
                    </a:lnT>
                    <a:lnB>
                      <a:noFill/>
                    </a:lnB>
                  </a:tcPr>
                </a:tc>
                <a:tc>
                  <a:txBody>
                    <a:bodyPr/>
                    <a:lstStyle/>
                    <a:p>
                      <a:r>
                        <a:rPr lang="el-GR" sz="1800">
                          <a:latin typeface="+mj-lt"/>
                        </a:rPr>
                        <a:t>Εσωτερίκευση της ανατροφοδότησης, αυτο- και ετερο-αξιολόγηση, portfolios, ανάπτυξη αυτορρύθμισης.</a:t>
                      </a:r>
                    </a:p>
                  </a:txBody>
                  <a:tcPr marL="57254" marR="57254" marT="28627" marB="28627" anchor="ctr">
                    <a:lnL>
                      <a:noFill/>
                    </a:lnL>
                    <a:lnR>
                      <a:noFill/>
                    </a:lnR>
                    <a:lnT>
                      <a:noFill/>
                    </a:lnT>
                    <a:lnB>
                      <a:noFill/>
                    </a:lnB>
                  </a:tcPr>
                </a:tc>
                <a:tc>
                  <a:txBody>
                    <a:bodyPr/>
                    <a:lstStyle/>
                    <a:p>
                      <a:r>
                        <a:rPr lang="el-GR" sz="1800" dirty="0">
                          <a:latin typeface="+mj-lt"/>
                        </a:rPr>
                        <a:t>Πώς οι μαθητές χρησιμοποιούν το </a:t>
                      </a:r>
                      <a:r>
                        <a:rPr lang="el-GR" sz="1800" dirty="0" err="1">
                          <a:latin typeface="+mj-lt"/>
                        </a:rPr>
                        <a:t>feedback</a:t>
                      </a:r>
                      <a:r>
                        <a:rPr lang="el-GR" sz="1800" dirty="0">
                          <a:latin typeface="+mj-lt"/>
                        </a:rPr>
                        <a:t> για να </a:t>
                      </a:r>
                      <a:r>
                        <a:rPr lang="el-GR" sz="1800" dirty="0" err="1">
                          <a:latin typeface="+mj-lt"/>
                        </a:rPr>
                        <a:t>αναστοχαστούν</a:t>
                      </a:r>
                      <a:r>
                        <a:rPr lang="el-GR" sz="1800" dirty="0">
                          <a:latin typeface="+mj-lt"/>
                        </a:rPr>
                        <a:t>, να αναθεωρήσουν κείμενα, να αναπτύξουν στρατηγικές; Πώς εξελίσσεται αυτό στον χρόνο;</a:t>
                      </a:r>
                    </a:p>
                  </a:txBody>
                  <a:tcPr marL="57254" marR="57254" marT="28627" marB="28627" anchor="ctr">
                    <a:lnL>
                      <a:noFill/>
                    </a:lnL>
                    <a:lnR>
                      <a:noFill/>
                    </a:lnR>
                    <a:lnT>
                      <a:noFill/>
                    </a:lnT>
                    <a:lnB>
                      <a:noFill/>
                    </a:lnB>
                  </a:tcPr>
                </a:tc>
                <a:tc>
                  <a:txBody>
                    <a:bodyPr/>
                    <a:lstStyle/>
                    <a:p>
                      <a:r>
                        <a:rPr lang="el-GR" sz="1800" dirty="0">
                          <a:latin typeface="+mj-lt"/>
                        </a:rPr>
                        <a:t>Μελέτες περίπτωσης, διαχρονικές μελέτες, ανάλυση </a:t>
                      </a:r>
                      <a:r>
                        <a:rPr lang="el-GR" sz="1800" dirty="0" err="1">
                          <a:latin typeface="+mj-lt"/>
                        </a:rPr>
                        <a:t>drafts</a:t>
                      </a:r>
                      <a:r>
                        <a:rPr lang="el-GR" sz="1800" dirty="0">
                          <a:latin typeface="+mj-lt"/>
                        </a:rPr>
                        <a:t>/</a:t>
                      </a:r>
                      <a:r>
                        <a:rPr lang="el-GR" sz="1800" dirty="0" err="1">
                          <a:latin typeface="+mj-lt"/>
                        </a:rPr>
                        <a:t>portfolios</a:t>
                      </a:r>
                      <a:r>
                        <a:rPr lang="el-GR" sz="1800" dirty="0">
                          <a:latin typeface="+mj-lt"/>
                        </a:rPr>
                        <a:t>, ημερολόγια, συνεντεύξεις σε βάθος, παρατήρηση της διαδικασίας αναθεώρησης.</a:t>
                      </a:r>
                    </a:p>
                  </a:txBody>
                  <a:tcPr marL="57254" marR="57254" marT="28627" marB="28627" anchor="ctr">
                    <a:lnL>
                      <a:noFill/>
                    </a:lnL>
                    <a:lnR>
                      <a:noFill/>
                    </a:lnR>
                    <a:lnT>
                      <a:noFill/>
                    </a:lnT>
                    <a:lnB>
                      <a:noFill/>
                    </a:lnB>
                  </a:tcPr>
                </a:tc>
                <a:extLst>
                  <a:ext uri="{0D108BD9-81ED-4DB2-BD59-A6C34878D82A}">
                    <a16:rowId xmlns:a16="http://schemas.microsoft.com/office/drawing/2014/main" val="37794939"/>
                  </a:ext>
                </a:extLst>
              </a:tr>
            </a:tbl>
          </a:graphicData>
        </a:graphic>
      </p:graphicFrame>
    </p:spTree>
    <p:extLst>
      <p:ext uri="{BB962C8B-B14F-4D97-AF65-F5344CB8AC3E}">
        <p14:creationId xmlns:p14="http://schemas.microsoft.com/office/powerpoint/2010/main" val="1603023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82169" y="520932"/>
            <a:ext cx="7972797" cy="5780116"/>
          </a:xfrm>
          <a:prstGeom prst="rect">
            <a:avLst/>
          </a:prstGeom>
        </p:spPr>
      </p:pic>
    </p:spTree>
    <p:extLst>
      <p:ext uri="{BB962C8B-B14F-4D97-AF65-F5344CB8AC3E}">
        <p14:creationId xmlns:p14="http://schemas.microsoft.com/office/powerpoint/2010/main" val="2644702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512915" y="1108516"/>
            <a:ext cx="8470669" cy="5170646"/>
          </a:xfrm>
          <a:prstGeom prst="rect">
            <a:avLst/>
          </a:prstGeom>
        </p:spPr>
        <p:txBody>
          <a:bodyPr wrap="square">
            <a:spAutoFit/>
          </a:bodyPr>
          <a:lstStyle/>
          <a:p>
            <a:pPr algn="just">
              <a:lnSpc>
                <a:spcPct val="150000"/>
              </a:lnSpc>
            </a:pPr>
            <a:r>
              <a:rPr lang="el-GR" sz="2000" dirty="0" smtClean="0">
                <a:latin typeface="+mj-lt"/>
              </a:rPr>
              <a:t>Το βιβλίο </a:t>
            </a:r>
            <a:r>
              <a:rPr lang="el-GR" sz="2000" dirty="0">
                <a:latin typeface="+mj-lt"/>
              </a:rPr>
              <a:t>των </a:t>
            </a:r>
            <a:r>
              <a:rPr lang="el-GR" sz="2000" dirty="0" err="1">
                <a:latin typeface="+mj-lt"/>
              </a:rPr>
              <a:t>Black</a:t>
            </a:r>
            <a:r>
              <a:rPr lang="el-GR" sz="2000" dirty="0">
                <a:latin typeface="+mj-lt"/>
              </a:rPr>
              <a:t>, </a:t>
            </a:r>
            <a:r>
              <a:rPr lang="el-GR" sz="2000" dirty="0" err="1">
                <a:latin typeface="+mj-lt"/>
              </a:rPr>
              <a:t>Harrison</a:t>
            </a:r>
            <a:r>
              <a:rPr lang="el-GR" sz="2000" dirty="0">
                <a:latin typeface="+mj-lt"/>
              </a:rPr>
              <a:t>, </a:t>
            </a:r>
            <a:r>
              <a:rPr lang="el-GR" sz="2000" dirty="0" err="1">
                <a:latin typeface="+mj-lt"/>
              </a:rPr>
              <a:t>Lee</a:t>
            </a:r>
            <a:r>
              <a:rPr lang="el-GR" sz="2000" dirty="0">
                <a:latin typeface="+mj-lt"/>
              </a:rPr>
              <a:t>, </a:t>
            </a:r>
            <a:r>
              <a:rPr lang="el-GR" sz="2000" dirty="0" err="1">
                <a:latin typeface="+mj-lt"/>
              </a:rPr>
              <a:t>Marshall</a:t>
            </a:r>
            <a:r>
              <a:rPr lang="el-GR" sz="2000" dirty="0">
                <a:latin typeface="+mj-lt"/>
              </a:rPr>
              <a:t> &amp; </a:t>
            </a:r>
            <a:r>
              <a:rPr lang="el-GR" sz="2000" dirty="0" err="1">
                <a:latin typeface="+mj-lt"/>
              </a:rPr>
              <a:t>Wiliam</a:t>
            </a:r>
            <a:r>
              <a:rPr lang="el-GR" sz="2000" dirty="0">
                <a:latin typeface="+mj-lt"/>
              </a:rPr>
              <a:t> είναι η “βίβλος” του μεσαίου κομματιού του τριγώνου – του </a:t>
            </a:r>
            <a:r>
              <a:rPr lang="el-GR" sz="2000" dirty="0" err="1">
                <a:latin typeface="+mj-lt"/>
              </a:rPr>
              <a:t>Assessment</a:t>
            </a:r>
            <a:r>
              <a:rPr lang="el-GR" sz="2000" dirty="0">
                <a:latin typeface="+mj-lt"/>
              </a:rPr>
              <a:t> for </a:t>
            </a:r>
            <a:r>
              <a:rPr lang="el-GR" sz="2000" dirty="0" err="1">
                <a:latin typeface="+mj-lt"/>
              </a:rPr>
              <a:t>Learning</a:t>
            </a:r>
            <a:r>
              <a:rPr lang="el-GR" sz="2000" dirty="0">
                <a:latin typeface="+mj-lt"/>
              </a:rPr>
              <a:t>. Δεν χρησιμοποιεί ακόμη ρητά τους όρους of / for / </a:t>
            </a:r>
            <a:r>
              <a:rPr lang="el-GR" sz="2000" dirty="0" err="1">
                <a:latin typeface="+mj-lt"/>
              </a:rPr>
              <a:t>as</a:t>
            </a:r>
            <a:r>
              <a:rPr lang="el-GR" sz="2000" dirty="0">
                <a:latin typeface="+mj-lt"/>
              </a:rPr>
              <a:t> </a:t>
            </a:r>
            <a:r>
              <a:rPr lang="el-GR" sz="2000" dirty="0" err="1">
                <a:latin typeface="+mj-lt"/>
              </a:rPr>
              <a:t>learning</a:t>
            </a:r>
            <a:r>
              <a:rPr lang="el-GR" sz="2000" dirty="0">
                <a:latin typeface="+mj-lt"/>
              </a:rPr>
              <a:t> (αυτοί θα έρθουν με </a:t>
            </a:r>
            <a:r>
              <a:rPr lang="el-GR" sz="2000" dirty="0" smtClean="0">
                <a:latin typeface="+mj-lt"/>
              </a:rPr>
              <a:t>την </a:t>
            </a:r>
            <a:r>
              <a:rPr lang="el-GR" sz="2000" dirty="0" err="1" smtClean="0">
                <a:latin typeface="+mj-lt"/>
              </a:rPr>
              <a:t>Earl</a:t>
            </a:r>
            <a:r>
              <a:rPr lang="el-GR" sz="2000" dirty="0" smtClean="0">
                <a:latin typeface="+mj-lt"/>
              </a:rPr>
              <a:t> </a:t>
            </a:r>
            <a:r>
              <a:rPr lang="el-GR" sz="2000" dirty="0">
                <a:latin typeface="+mj-lt"/>
              </a:rPr>
              <a:t>λίγο μετά), αλλά ό,τι λες σήμερα </a:t>
            </a:r>
            <a:r>
              <a:rPr lang="el-GR" sz="2000" dirty="0" err="1">
                <a:latin typeface="+mj-lt"/>
              </a:rPr>
              <a:t>AfL</a:t>
            </a:r>
            <a:r>
              <a:rPr lang="el-GR" sz="2000" dirty="0">
                <a:latin typeface="+mj-lt"/>
              </a:rPr>
              <a:t> και μεγάλο μέρος του </a:t>
            </a:r>
            <a:r>
              <a:rPr lang="el-GR" sz="2000" dirty="0" err="1">
                <a:latin typeface="+mj-lt"/>
              </a:rPr>
              <a:t>AaL</a:t>
            </a:r>
            <a:r>
              <a:rPr lang="el-GR" sz="2000" dirty="0">
                <a:latin typeface="+mj-lt"/>
              </a:rPr>
              <a:t> πατάει ακριβώς πάνω σε αυτό το βιβλίο</a:t>
            </a:r>
            <a:r>
              <a:rPr lang="el-GR" sz="2000" dirty="0" smtClean="0">
                <a:latin typeface="+mj-lt"/>
              </a:rPr>
              <a:t>.</a:t>
            </a:r>
          </a:p>
          <a:p>
            <a:pPr algn="just">
              <a:lnSpc>
                <a:spcPct val="150000"/>
              </a:lnSpc>
            </a:pPr>
            <a:r>
              <a:rPr lang="el-GR" sz="2000" dirty="0" smtClean="0">
                <a:latin typeface="+mj-lt"/>
              </a:rPr>
              <a:t>Στην εισαγωγή οι συγγραφείς ξεκαθαρίζουν </a:t>
            </a:r>
            <a:r>
              <a:rPr lang="el-GR" sz="2000" dirty="0">
                <a:latin typeface="+mj-lt"/>
              </a:rPr>
              <a:t>ότι υπάρχουν τουλάχιστον τρεις σκοποί </a:t>
            </a:r>
            <a:r>
              <a:rPr lang="el-GR" sz="2000" dirty="0" err="1">
                <a:latin typeface="+mj-lt"/>
              </a:rPr>
              <a:t>αξιολόγησης:για</a:t>
            </a:r>
            <a:r>
              <a:rPr lang="el-GR" sz="2000" dirty="0">
                <a:latin typeface="+mj-lt"/>
              </a:rPr>
              <a:t> λογοδοσία (</a:t>
            </a:r>
            <a:r>
              <a:rPr lang="el-GR" sz="2000" dirty="0" err="1">
                <a:latin typeface="+mj-lt"/>
              </a:rPr>
              <a:t>league</a:t>
            </a:r>
            <a:r>
              <a:rPr lang="el-GR" sz="2000" dirty="0">
                <a:latin typeface="+mj-lt"/>
              </a:rPr>
              <a:t> </a:t>
            </a:r>
            <a:r>
              <a:rPr lang="el-GR" sz="2000" dirty="0" err="1">
                <a:latin typeface="+mj-lt"/>
              </a:rPr>
              <a:t>tables</a:t>
            </a:r>
            <a:r>
              <a:rPr lang="el-GR" sz="2000" dirty="0">
                <a:latin typeface="+mj-lt"/>
              </a:rPr>
              <a:t>),για πιστοποίηση / τίτλους (GCSE, εξετάσεις),και για τη μάθηση</a:t>
            </a:r>
            <a:r>
              <a:rPr lang="el-GR" sz="2000" dirty="0" smtClean="0">
                <a:latin typeface="+mj-lt"/>
              </a:rPr>
              <a:t>. Γράφουν </a:t>
            </a:r>
            <a:r>
              <a:rPr lang="el-GR" sz="2000" dirty="0">
                <a:latin typeface="+mj-lt"/>
              </a:rPr>
              <a:t>ρητά ότι το βιβλίο ασχολείται μόνο με τον τρίτο</a:t>
            </a:r>
            <a:r>
              <a:rPr lang="el-GR" sz="2000" dirty="0" smtClean="0">
                <a:latin typeface="+mj-lt"/>
              </a:rPr>
              <a:t>: την </a:t>
            </a:r>
            <a:r>
              <a:rPr lang="el-GR" sz="2000" dirty="0">
                <a:latin typeface="+mj-lt"/>
              </a:rPr>
              <a:t>αξιολόγηση για τη </a:t>
            </a:r>
            <a:r>
              <a:rPr lang="el-GR" sz="2000" dirty="0" smtClean="0">
                <a:latin typeface="+mj-lt"/>
              </a:rPr>
              <a:t>μάθηση, την οποία ορίζουν ως κάθε </a:t>
            </a:r>
            <a:r>
              <a:rPr lang="el-GR" sz="2000" dirty="0">
                <a:latin typeface="+mj-lt"/>
              </a:rPr>
              <a:t>αξιολόγηση </a:t>
            </a:r>
            <a:r>
              <a:rPr lang="el-GR" sz="2000" dirty="0" smtClean="0">
                <a:latin typeface="+mj-lt"/>
              </a:rPr>
              <a:t>στην οποία </a:t>
            </a:r>
            <a:r>
              <a:rPr lang="el-GR" sz="2000" dirty="0">
                <a:latin typeface="+mj-lt"/>
              </a:rPr>
              <a:t>πρώτη προτεραιότητα είναι να προάγει τη μάθηση του μαθητή.</a:t>
            </a:r>
          </a:p>
        </p:txBody>
      </p:sp>
    </p:spTree>
    <p:extLst>
      <p:ext uri="{BB962C8B-B14F-4D97-AF65-F5344CB8AC3E}">
        <p14:creationId xmlns:p14="http://schemas.microsoft.com/office/powerpoint/2010/main" val="3454712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88225" y="1443841"/>
            <a:ext cx="8678488" cy="3416320"/>
          </a:xfrm>
          <a:prstGeom prst="rect">
            <a:avLst/>
          </a:prstGeom>
        </p:spPr>
        <p:txBody>
          <a:bodyPr wrap="square">
            <a:spAutoFit/>
          </a:bodyPr>
          <a:lstStyle/>
          <a:p>
            <a:pPr algn="just">
              <a:lnSpc>
                <a:spcPct val="150000"/>
              </a:lnSpc>
            </a:pPr>
            <a:r>
              <a:rPr lang="el-GR" dirty="0" smtClean="0">
                <a:latin typeface="+mj-lt"/>
              </a:rPr>
              <a:t>Η αξιολόγηση </a:t>
            </a:r>
            <a:r>
              <a:rPr lang="el-GR" dirty="0">
                <a:latin typeface="+mj-lt"/>
              </a:rPr>
              <a:t>γίνεται εργαλείο προσαρμογής της διδασκαλίας (ερωτήσεις, </a:t>
            </a:r>
            <a:r>
              <a:rPr lang="el-GR" dirty="0" err="1">
                <a:latin typeface="+mj-lt"/>
              </a:rPr>
              <a:t>feedback</a:t>
            </a:r>
            <a:r>
              <a:rPr lang="el-GR" dirty="0">
                <a:latin typeface="+mj-lt"/>
              </a:rPr>
              <a:t>, χρήση των λαθών κ.λπ.).Στο πρώτο κεφάλαιο ξεχωρίζουν τις άλλες δύο χρήσεις της αξιολόγησης (λογοδοσία, πιστοποίηση) – αυτό είναι ουσιαστικά το σημερινό </a:t>
            </a:r>
            <a:r>
              <a:rPr lang="el-GR" dirty="0" err="1">
                <a:latin typeface="+mj-lt"/>
              </a:rPr>
              <a:t>Assessment</a:t>
            </a:r>
            <a:r>
              <a:rPr lang="el-GR" dirty="0">
                <a:latin typeface="+mj-lt"/>
              </a:rPr>
              <a:t> of </a:t>
            </a:r>
            <a:r>
              <a:rPr lang="el-GR" dirty="0" err="1">
                <a:latin typeface="+mj-lt"/>
              </a:rPr>
              <a:t>Learning</a:t>
            </a:r>
            <a:r>
              <a:rPr lang="el-GR" dirty="0">
                <a:latin typeface="+mj-lt"/>
              </a:rPr>
              <a:t>. </a:t>
            </a:r>
            <a:r>
              <a:rPr lang="el-GR" dirty="0" smtClean="0">
                <a:latin typeface="+mj-lt"/>
              </a:rPr>
              <a:t>Παρότι </a:t>
            </a:r>
            <a:r>
              <a:rPr lang="el-GR" dirty="0">
                <a:latin typeface="+mj-lt"/>
              </a:rPr>
              <a:t>δεν μιλούν ακόμη με τον όρο </a:t>
            </a:r>
            <a:r>
              <a:rPr lang="el-GR" dirty="0" err="1">
                <a:latin typeface="+mj-lt"/>
              </a:rPr>
              <a:t>Assessment</a:t>
            </a:r>
            <a:r>
              <a:rPr lang="el-GR" dirty="0">
                <a:latin typeface="+mj-lt"/>
              </a:rPr>
              <a:t> </a:t>
            </a:r>
            <a:r>
              <a:rPr lang="el-GR" dirty="0" err="1">
                <a:latin typeface="+mj-lt"/>
              </a:rPr>
              <a:t>as</a:t>
            </a:r>
            <a:r>
              <a:rPr lang="el-GR" dirty="0">
                <a:latin typeface="+mj-lt"/>
              </a:rPr>
              <a:t> </a:t>
            </a:r>
            <a:r>
              <a:rPr lang="el-GR" dirty="0" err="1">
                <a:latin typeface="+mj-lt"/>
              </a:rPr>
              <a:t>Learning</a:t>
            </a:r>
            <a:r>
              <a:rPr lang="el-GR" dirty="0">
                <a:latin typeface="+mj-lt"/>
              </a:rPr>
              <a:t>, δίνουν τεράστια έμφαση στη μαθητική </a:t>
            </a:r>
            <a:r>
              <a:rPr lang="el-GR" dirty="0" err="1">
                <a:latin typeface="+mj-lt"/>
              </a:rPr>
              <a:t>αυτοαξιολόγηση</a:t>
            </a:r>
            <a:r>
              <a:rPr lang="el-GR" dirty="0">
                <a:latin typeface="+mj-lt"/>
              </a:rPr>
              <a:t> και συν-αξιολόγηση: οι μαθητές καταλαβαίνουν τους στόχους, τα κριτήρια, αξιολογούν οι ίδιοι τη δουλειά τους, θέτουν στόχους, χρησιμοποιούν “</a:t>
            </a:r>
            <a:r>
              <a:rPr lang="el-GR" dirty="0" err="1">
                <a:latin typeface="+mj-lt"/>
              </a:rPr>
              <a:t>traffic</a:t>
            </a:r>
            <a:r>
              <a:rPr lang="el-GR" dirty="0">
                <a:latin typeface="+mj-lt"/>
              </a:rPr>
              <a:t> </a:t>
            </a:r>
            <a:r>
              <a:rPr lang="el-GR" dirty="0" err="1">
                <a:latin typeface="+mj-lt"/>
              </a:rPr>
              <a:t>lights</a:t>
            </a:r>
            <a:r>
              <a:rPr lang="el-GR" dirty="0">
                <a:latin typeface="+mj-lt"/>
              </a:rPr>
              <a:t>”, ημερολόγια κ.λπ. Αυτό είναι ακριβώς το έδαφος πάνω στο οποίο θα πατήσει αργότερα το </a:t>
            </a:r>
            <a:r>
              <a:rPr lang="el-GR" dirty="0" err="1">
                <a:latin typeface="+mj-lt"/>
              </a:rPr>
              <a:t>AaL</a:t>
            </a:r>
            <a:r>
              <a:rPr lang="el-GR" dirty="0">
                <a:latin typeface="+mj-lt"/>
              </a:rPr>
              <a:t>.</a:t>
            </a:r>
          </a:p>
        </p:txBody>
      </p:sp>
    </p:spTree>
    <p:extLst>
      <p:ext uri="{BB962C8B-B14F-4D97-AF65-F5344CB8AC3E}">
        <p14:creationId xmlns:p14="http://schemas.microsoft.com/office/powerpoint/2010/main" val="4144720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78182" y="455122"/>
            <a:ext cx="7894320" cy="5920740"/>
          </a:xfrm>
          <a:prstGeom prst="rect">
            <a:avLst/>
          </a:prstGeom>
        </p:spPr>
      </p:pic>
    </p:spTree>
    <p:extLst>
      <p:ext uri="{BB962C8B-B14F-4D97-AF65-F5344CB8AC3E}">
        <p14:creationId xmlns:p14="http://schemas.microsoft.com/office/powerpoint/2010/main" val="2309524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0330" y="648393"/>
            <a:ext cx="3662946" cy="5706649"/>
          </a:xfrm>
          <a:prstGeom prst="rect">
            <a:avLst/>
          </a:prstGeom>
        </p:spPr>
      </p:pic>
      <p:sp>
        <p:nvSpPr>
          <p:cNvPr id="3" name="Ορθογώνιο 2"/>
          <p:cNvSpPr/>
          <p:nvPr/>
        </p:nvSpPr>
        <p:spPr>
          <a:xfrm>
            <a:off x="4951615" y="2763053"/>
            <a:ext cx="6096000" cy="1477328"/>
          </a:xfrm>
          <a:prstGeom prst="rect">
            <a:avLst/>
          </a:prstGeom>
        </p:spPr>
        <p:txBody>
          <a:bodyPr>
            <a:spAutoFit/>
          </a:bodyPr>
          <a:lstStyle/>
          <a:p>
            <a:r>
              <a:rPr lang="el-GR" dirty="0">
                <a:latin typeface="+mj-lt"/>
              </a:rPr>
              <a:t>Ο </a:t>
            </a:r>
            <a:r>
              <a:rPr lang="el-GR" dirty="0" err="1">
                <a:latin typeface="+mj-lt"/>
              </a:rPr>
              <a:t>VanSledright</a:t>
            </a:r>
            <a:r>
              <a:rPr lang="el-GR" dirty="0">
                <a:latin typeface="+mj-lt"/>
              </a:rPr>
              <a:t>, στο κεφάλαιο </a:t>
            </a:r>
            <a:r>
              <a:rPr lang="el-GR" b="1" dirty="0">
                <a:latin typeface="+mj-lt"/>
              </a:rPr>
              <a:t>«</a:t>
            </a:r>
            <a:r>
              <a:rPr lang="el-GR" b="1" dirty="0" err="1">
                <a:latin typeface="+mj-lt"/>
              </a:rPr>
              <a:t>Assessing</a:t>
            </a:r>
            <a:r>
              <a:rPr lang="el-GR" b="1" dirty="0">
                <a:latin typeface="+mj-lt"/>
              </a:rPr>
              <a:t> for </a:t>
            </a:r>
            <a:r>
              <a:rPr lang="el-GR" b="1" dirty="0" err="1">
                <a:latin typeface="+mj-lt"/>
              </a:rPr>
              <a:t>Learning</a:t>
            </a:r>
            <a:r>
              <a:rPr lang="el-GR" b="1" dirty="0">
                <a:latin typeface="+mj-lt"/>
              </a:rPr>
              <a:t> in the </a:t>
            </a:r>
            <a:r>
              <a:rPr lang="el-GR" b="1" dirty="0" err="1">
                <a:latin typeface="+mj-lt"/>
              </a:rPr>
              <a:t>History</a:t>
            </a:r>
            <a:r>
              <a:rPr lang="el-GR" b="1" dirty="0">
                <a:latin typeface="+mj-lt"/>
              </a:rPr>
              <a:t> </a:t>
            </a:r>
            <a:r>
              <a:rPr lang="el-GR" b="1" dirty="0" err="1">
                <a:latin typeface="+mj-lt"/>
              </a:rPr>
              <a:t>Classroom</a:t>
            </a:r>
            <a:r>
              <a:rPr lang="el-GR" b="1" dirty="0">
                <a:latin typeface="+mj-lt"/>
              </a:rPr>
              <a:t>»</a:t>
            </a:r>
            <a:r>
              <a:rPr lang="el-GR" dirty="0">
                <a:latin typeface="+mj-lt"/>
              </a:rPr>
              <a:t>, προσπαθεί να δείξει πώς μπορεί η αξιολόγηση στην ιστορία να γίνει πραγματικά </a:t>
            </a:r>
            <a:r>
              <a:rPr lang="el-GR" b="1" dirty="0" err="1">
                <a:latin typeface="+mj-lt"/>
              </a:rPr>
              <a:t>assessment</a:t>
            </a:r>
            <a:r>
              <a:rPr lang="el-GR" b="1" dirty="0">
                <a:latin typeface="+mj-lt"/>
              </a:rPr>
              <a:t> for </a:t>
            </a:r>
            <a:r>
              <a:rPr lang="el-GR" b="1" dirty="0" err="1">
                <a:latin typeface="+mj-lt"/>
              </a:rPr>
              <a:t>learning</a:t>
            </a:r>
            <a:r>
              <a:rPr lang="el-GR" dirty="0">
                <a:latin typeface="+mj-lt"/>
              </a:rPr>
              <a:t> – εργαλείο για τη μάθηση και όχι απλώς τεστ για βαθμούς</a:t>
            </a:r>
            <a:r>
              <a:rPr lang="el-GR" dirty="0" smtClean="0">
                <a:latin typeface="+mj-lt"/>
              </a:rPr>
              <a:t>.</a:t>
            </a:r>
            <a:endParaRPr lang="el-GR" dirty="0">
              <a:latin typeface="+mj-lt"/>
            </a:endParaRPr>
          </a:p>
        </p:txBody>
      </p:sp>
    </p:spTree>
    <p:extLst>
      <p:ext uri="{BB962C8B-B14F-4D97-AF65-F5344CB8AC3E}">
        <p14:creationId xmlns:p14="http://schemas.microsoft.com/office/powerpoint/2010/main" val="3311273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17221" y="1587699"/>
            <a:ext cx="7999615" cy="3877985"/>
          </a:xfrm>
          <a:prstGeom prst="rect">
            <a:avLst/>
          </a:prstGeom>
        </p:spPr>
        <p:txBody>
          <a:bodyPr wrap="square">
            <a:spAutoFit/>
          </a:bodyPr>
          <a:lstStyle/>
          <a:p>
            <a:pPr>
              <a:lnSpc>
                <a:spcPct val="150000"/>
              </a:lnSpc>
            </a:pPr>
            <a:r>
              <a:rPr lang="el-GR" sz="2400" b="1" dirty="0" smtClean="0">
                <a:solidFill>
                  <a:srgbClr val="00B0F0"/>
                </a:solidFill>
                <a:latin typeface="+mj-lt"/>
              </a:rPr>
              <a:t>Κριτική </a:t>
            </a:r>
            <a:r>
              <a:rPr lang="el-GR" sz="2400" b="1" dirty="0">
                <a:solidFill>
                  <a:srgbClr val="00B0F0"/>
                </a:solidFill>
                <a:latin typeface="+mj-lt"/>
              </a:rPr>
              <a:t>στα συνηθισμένα τεστ ιστορίας</a:t>
            </a:r>
          </a:p>
          <a:p>
            <a:pPr>
              <a:lnSpc>
                <a:spcPct val="150000"/>
              </a:lnSpc>
            </a:pPr>
            <a:r>
              <a:rPr lang="el-GR" sz="2000" dirty="0">
                <a:latin typeface="+mj-lt"/>
              </a:rPr>
              <a:t>Ξεκινά περιγράφοντας τις κλασικές δοκιμασίες πολλαπλής επιλογής τύπου πολιτειακών τεστ (π.χ. </a:t>
            </a:r>
            <a:r>
              <a:rPr lang="el-GR" sz="2000" dirty="0" err="1">
                <a:latin typeface="+mj-lt"/>
              </a:rPr>
              <a:t>Virginia</a:t>
            </a:r>
            <a:r>
              <a:rPr lang="el-GR" sz="2000" dirty="0">
                <a:latin typeface="+mj-lt"/>
              </a:rPr>
              <a:t> SOL). Αυτά ζητούν κυρίως </a:t>
            </a:r>
            <a:r>
              <a:rPr lang="el-GR" sz="2000" b="1" dirty="0">
                <a:latin typeface="+mj-lt"/>
              </a:rPr>
              <a:t>ανάκληση πληροφοριών</a:t>
            </a:r>
            <a:r>
              <a:rPr lang="el-GR" sz="2000" dirty="0">
                <a:latin typeface="+mj-lt"/>
              </a:rPr>
              <a:t> (ποιος, πότε, πού, ποια χώρα ήταν σύμμαχος κ.λπ.) και σχεδόν καθόλου τις διαδικασίες της ιστορικής σκέψης. Έτσι, ακόμη κι αν έχουν υψηλό </a:t>
            </a:r>
            <a:r>
              <a:rPr lang="el-GR" sz="2000" dirty="0" err="1">
                <a:latin typeface="+mj-lt"/>
              </a:rPr>
              <a:t>διακύβευμα</a:t>
            </a:r>
            <a:r>
              <a:rPr lang="el-GR" sz="2000" dirty="0">
                <a:latin typeface="+mj-lt"/>
              </a:rPr>
              <a:t>, </a:t>
            </a:r>
            <a:r>
              <a:rPr lang="el-GR" sz="2000" b="1" dirty="0">
                <a:latin typeface="+mj-lt"/>
              </a:rPr>
              <a:t>δεν μας λένε πώς σκέφτονται ιστορικά οι μαθητές</a:t>
            </a:r>
            <a:r>
              <a:rPr lang="el-GR" sz="2000" dirty="0">
                <a:latin typeface="+mj-lt"/>
              </a:rPr>
              <a:t>, ούτε δίνουν ουσιαστική βοήθεια στον εκπαιδευτικό για να βελτιώσει τη διδασκαλία του.</a:t>
            </a:r>
          </a:p>
        </p:txBody>
      </p:sp>
    </p:spTree>
    <p:extLst>
      <p:ext uri="{BB962C8B-B14F-4D97-AF65-F5344CB8AC3E}">
        <p14:creationId xmlns:p14="http://schemas.microsoft.com/office/powerpoint/2010/main" val="3731008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13164" y="1607141"/>
            <a:ext cx="8528858" cy="3970318"/>
          </a:xfrm>
          <a:prstGeom prst="rect">
            <a:avLst/>
          </a:prstGeom>
        </p:spPr>
        <p:txBody>
          <a:bodyPr wrap="square">
            <a:spAutoFit/>
          </a:bodyPr>
          <a:lstStyle/>
          <a:p>
            <a:r>
              <a:rPr lang="el-GR" sz="2400" b="1" dirty="0" smtClean="0">
                <a:solidFill>
                  <a:srgbClr val="00B0F0"/>
                </a:solidFill>
                <a:latin typeface="+mj-lt"/>
              </a:rPr>
              <a:t>Από το «</a:t>
            </a:r>
            <a:r>
              <a:rPr lang="el-GR" sz="2400" b="1" dirty="0" err="1" smtClean="0">
                <a:solidFill>
                  <a:srgbClr val="00B0F0"/>
                </a:solidFill>
                <a:latin typeface="+mj-lt"/>
              </a:rPr>
              <a:t>testing</a:t>
            </a:r>
            <a:r>
              <a:rPr lang="el-GR" sz="2400" b="1" dirty="0" smtClean="0">
                <a:solidFill>
                  <a:srgbClr val="00B0F0"/>
                </a:solidFill>
                <a:latin typeface="+mj-lt"/>
              </a:rPr>
              <a:t>» στο «</a:t>
            </a:r>
            <a:r>
              <a:rPr lang="el-GR" sz="2400" b="1" dirty="0" err="1" smtClean="0">
                <a:solidFill>
                  <a:srgbClr val="00B0F0"/>
                </a:solidFill>
                <a:latin typeface="+mj-lt"/>
              </a:rPr>
              <a:t>assessment</a:t>
            </a:r>
            <a:r>
              <a:rPr lang="el-GR" sz="2400" b="1" dirty="0" smtClean="0">
                <a:solidFill>
                  <a:srgbClr val="00B0F0"/>
                </a:solidFill>
                <a:latin typeface="+mj-lt"/>
              </a:rPr>
              <a:t>»: το τρίγωνο </a:t>
            </a:r>
            <a:r>
              <a:rPr lang="el-GR" sz="2400" b="1" dirty="0" err="1" smtClean="0">
                <a:solidFill>
                  <a:srgbClr val="00B0F0"/>
                </a:solidFill>
                <a:latin typeface="+mj-lt"/>
              </a:rPr>
              <a:t>cognition</a:t>
            </a:r>
            <a:r>
              <a:rPr lang="el-GR" sz="2400" b="1" dirty="0" smtClean="0">
                <a:solidFill>
                  <a:srgbClr val="00B0F0"/>
                </a:solidFill>
                <a:latin typeface="+mj-lt"/>
              </a:rPr>
              <a:t>–</a:t>
            </a:r>
            <a:r>
              <a:rPr lang="el-GR" sz="2400" b="1" dirty="0" err="1" smtClean="0">
                <a:solidFill>
                  <a:srgbClr val="00B0F0"/>
                </a:solidFill>
                <a:latin typeface="+mj-lt"/>
              </a:rPr>
              <a:t>observation</a:t>
            </a:r>
            <a:r>
              <a:rPr lang="el-GR" sz="2400" b="1" dirty="0" smtClean="0">
                <a:solidFill>
                  <a:srgbClr val="00B0F0"/>
                </a:solidFill>
                <a:latin typeface="+mj-lt"/>
              </a:rPr>
              <a:t>–</a:t>
            </a:r>
            <a:r>
              <a:rPr lang="el-GR" sz="2400" b="1" dirty="0" err="1" smtClean="0">
                <a:solidFill>
                  <a:srgbClr val="00B0F0"/>
                </a:solidFill>
                <a:latin typeface="+mj-lt"/>
              </a:rPr>
              <a:t>interpretation</a:t>
            </a:r>
            <a:endParaRPr lang="el-GR" sz="2400" b="1" dirty="0" smtClean="0">
              <a:solidFill>
                <a:srgbClr val="00B0F0"/>
              </a:solidFill>
              <a:latin typeface="+mj-lt"/>
            </a:endParaRPr>
          </a:p>
          <a:p>
            <a:endParaRPr lang="el-GR" sz="2400" b="1" dirty="0" smtClean="0">
              <a:solidFill>
                <a:srgbClr val="00B0F0"/>
              </a:solidFill>
              <a:latin typeface="+mj-lt"/>
            </a:endParaRPr>
          </a:p>
          <a:p>
            <a:pPr algn="just">
              <a:lnSpc>
                <a:spcPct val="150000"/>
              </a:lnSpc>
            </a:pPr>
            <a:r>
              <a:rPr lang="el-GR" sz="2000" dirty="0" smtClean="0">
                <a:latin typeface="+mj-lt"/>
              </a:rPr>
              <a:t>Για να επαναπροσδιορίσει την αξιολόγηση, χρησιμοποιεί το μοντέλο του βιβλίου </a:t>
            </a:r>
            <a:r>
              <a:rPr lang="el-GR" sz="2000" i="1" dirty="0" err="1" smtClean="0">
                <a:latin typeface="+mj-lt"/>
              </a:rPr>
              <a:t>Knowing</a:t>
            </a:r>
            <a:r>
              <a:rPr lang="el-GR" sz="2000" i="1" dirty="0" smtClean="0">
                <a:latin typeface="+mj-lt"/>
              </a:rPr>
              <a:t> </a:t>
            </a:r>
            <a:r>
              <a:rPr lang="el-GR" sz="2000" i="1" dirty="0" err="1" smtClean="0">
                <a:latin typeface="+mj-lt"/>
              </a:rPr>
              <a:t>What</a:t>
            </a:r>
            <a:r>
              <a:rPr lang="el-GR" sz="2000" i="1" dirty="0" smtClean="0">
                <a:latin typeface="+mj-lt"/>
              </a:rPr>
              <a:t> </a:t>
            </a:r>
            <a:r>
              <a:rPr lang="el-GR" sz="2000" i="1" dirty="0" err="1" smtClean="0">
                <a:latin typeface="+mj-lt"/>
              </a:rPr>
              <a:t>Students</a:t>
            </a:r>
            <a:r>
              <a:rPr lang="el-GR" sz="2000" i="1" dirty="0" smtClean="0">
                <a:latin typeface="+mj-lt"/>
              </a:rPr>
              <a:t> </a:t>
            </a:r>
            <a:r>
              <a:rPr lang="el-GR" sz="2000" i="1" dirty="0" err="1" smtClean="0">
                <a:latin typeface="+mj-lt"/>
              </a:rPr>
              <a:t>Know</a:t>
            </a:r>
            <a:r>
              <a:rPr lang="el-GR" sz="2000" dirty="0" smtClean="0">
                <a:latin typeface="+mj-lt"/>
              </a:rPr>
              <a:t> με τις τρεις συνιστώσες: </a:t>
            </a:r>
            <a:r>
              <a:rPr lang="el-GR" sz="2000" b="1" dirty="0" err="1" smtClean="0">
                <a:latin typeface="+mj-lt"/>
              </a:rPr>
              <a:t>cognition</a:t>
            </a:r>
            <a:r>
              <a:rPr lang="el-GR" sz="2000" b="1" dirty="0" smtClean="0">
                <a:latin typeface="+mj-lt"/>
              </a:rPr>
              <a:t>, </a:t>
            </a:r>
            <a:r>
              <a:rPr lang="el-GR" sz="2000" b="1" dirty="0" err="1" smtClean="0">
                <a:latin typeface="+mj-lt"/>
              </a:rPr>
              <a:t>observation</a:t>
            </a:r>
            <a:r>
              <a:rPr lang="el-GR" sz="2000" b="1" dirty="0" smtClean="0">
                <a:latin typeface="+mj-lt"/>
              </a:rPr>
              <a:t>, </a:t>
            </a:r>
            <a:r>
              <a:rPr lang="el-GR" sz="2000" b="1" dirty="0" err="1" smtClean="0">
                <a:latin typeface="+mj-lt"/>
              </a:rPr>
              <a:t>interpretation</a:t>
            </a:r>
            <a:r>
              <a:rPr lang="el-GR" sz="2000" dirty="0" smtClean="0">
                <a:latin typeface="+mj-lt"/>
              </a:rPr>
              <a:t>. Προτείνει ότι πρώτα πρέπει να ορίσουμε ένα </a:t>
            </a:r>
            <a:r>
              <a:rPr lang="el-GR" sz="2000" b="1" dirty="0" smtClean="0">
                <a:latin typeface="+mj-lt"/>
              </a:rPr>
              <a:t>μοντέλο ιστορικής σκέψης</a:t>
            </a:r>
            <a:r>
              <a:rPr lang="el-GR" sz="2000" dirty="0" smtClean="0">
                <a:latin typeface="+mj-lt"/>
              </a:rPr>
              <a:t> (</a:t>
            </a:r>
            <a:r>
              <a:rPr lang="el-GR" sz="2000" dirty="0" err="1" smtClean="0">
                <a:latin typeface="+mj-lt"/>
              </a:rPr>
              <a:t>cognition</a:t>
            </a:r>
            <a:r>
              <a:rPr lang="el-GR" sz="2000" dirty="0" smtClean="0">
                <a:latin typeface="+mj-lt"/>
              </a:rPr>
              <a:t>), μετά να σχεδιάσουμε καθήκοντα που τη φανερώνουν (</a:t>
            </a:r>
            <a:r>
              <a:rPr lang="el-GR" sz="2000" dirty="0" err="1" smtClean="0">
                <a:latin typeface="+mj-lt"/>
              </a:rPr>
              <a:t>observation</a:t>
            </a:r>
            <a:r>
              <a:rPr lang="el-GR" sz="2000" dirty="0" smtClean="0">
                <a:latin typeface="+mj-lt"/>
              </a:rPr>
              <a:t>) και τέλος να έχουμε σαφή κριτήρια/ρουμπρίκες για να ερμηνεύουμε τις απαντήσεις (</a:t>
            </a:r>
            <a:r>
              <a:rPr lang="el-GR" sz="2000" dirty="0" err="1" smtClean="0">
                <a:latin typeface="+mj-lt"/>
              </a:rPr>
              <a:t>interpretation</a:t>
            </a:r>
            <a:r>
              <a:rPr lang="el-GR" sz="2000" dirty="0" smtClean="0">
                <a:latin typeface="+mj-lt"/>
              </a:rPr>
              <a:t>). </a:t>
            </a:r>
            <a:endParaRPr lang="el-GR" sz="2000" dirty="0">
              <a:latin typeface="+mj-lt"/>
            </a:endParaRPr>
          </a:p>
        </p:txBody>
      </p:sp>
    </p:spTree>
    <p:extLst>
      <p:ext uri="{BB962C8B-B14F-4D97-AF65-F5344CB8AC3E}">
        <p14:creationId xmlns:p14="http://schemas.microsoft.com/office/powerpoint/2010/main" val="418049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0305" y="1277449"/>
            <a:ext cx="6968836" cy="4401205"/>
          </a:xfrm>
          <a:prstGeom prst="rect">
            <a:avLst/>
          </a:prstGeom>
        </p:spPr>
        <p:txBody>
          <a:bodyPr wrap="square">
            <a:spAutoFit/>
          </a:bodyPr>
          <a:lstStyle/>
          <a:p>
            <a:r>
              <a:rPr lang="el-GR" sz="2000" b="1" dirty="0">
                <a:solidFill>
                  <a:srgbClr val="00B0F0"/>
                </a:solidFill>
                <a:latin typeface="+mj-lt"/>
              </a:rPr>
              <a:t>Μοντέλο ιστορικής σκέψης: «</a:t>
            </a:r>
            <a:r>
              <a:rPr lang="el-GR" sz="2000" b="1" dirty="0" err="1">
                <a:solidFill>
                  <a:srgbClr val="00B0F0"/>
                </a:solidFill>
                <a:latin typeface="+mj-lt"/>
              </a:rPr>
              <a:t>accounts</a:t>
            </a:r>
            <a:r>
              <a:rPr lang="el-GR" sz="2000" b="1" dirty="0">
                <a:solidFill>
                  <a:srgbClr val="00B0F0"/>
                </a:solidFill>
                <a:latin typeface="+mj-lt"/>
              </a:rPr>
              <a:t>» και «</a:t>
            </a:r>
            <a:r>
              <a:rPr lang="el-GR" sz="2000" b="1" dirty="0" err="1">
                <a:solidFill>
                  <a:srgbClr val="00B0F0"/>
                </a:solidFill>
                <a:latin typeface="+mj-lt"/>
              </a:rPr>
              <a:t>evidence</a:t>
            </a:r>
            <a:r>
              <a:rPr lang="el-GR" sz="2000" b="1" dirty="0" smtClean="0">
                <a:solidFill>
                  <a:srgbClr val="00B0F0"/>
                </a:solidFill>
                <a:latin typeface="+mj-lt"/>
              </a:rPr>
              <a:t>»</a:t>
            </a:r>
          </a:p>
          <a:p>
            <a:endParaRPr lang="el-GR" sz="2000" b="1" dirty="0">
              <a:latin typeface="+mj-lt"/>
            </a:endParaRPr>
          </a:p>
          <a:p>
            <a:r>
              <a:rPr lang="el-GR" sz="2000" dirty="0">
                <a:latin typeface="+mj-lt"/>
              </a:rPr>
              <a:t>Ως παράδειγμα γνωστικού μοντέλου επιλέγει την </a:t>
            </a:r>
            <a:r>
              <a:rPr lang="el-GR" sz="2000" b="1" dirty="0">
                <a:solidFill>
                  <a:srgbClr val="00B0F0"/>
                </a:solidFill>
                <a:latin typeface="+mj-lt"/>
              </a:rPr>
              <a:t>εργασία με πηγές</a:t>
            </a:r>
            <a:r>
              <a:rPr lang="el-GR" sz="2000" b="1" dirty="0">
                <a:latin typeface="+mj-lt"/>
              </a:rPr>
              <a:t> (</a:t>
            </a:r>
            <a:r>
              <a:rPr lang="el-GR" sz="2000" b="1" dirty="0" err="1">
                <a:latin typeface="+mj-lt"/>
              </a:rPr>
              <a:t>source</a:t>
            </a:r>
            <a:r>
              <a:rPr lang="el-GR" sz="2000" b="1" dirty="0">
                <a:latin typeface="+mj-lt"/>
              </a:rPr>
              <a:t> </a:t>
            </a:r>
            <a:r>
              <a:rPr lang="el-GR" sz="2000" b="1" dirty="0" err="1">
                <a:latin typeface="+mj-lt"/>
              </a:rPr>
              <a:t>work</a:t>
            </a:r>
            <a:r>
              <a:rPr lang="el-GR" sz="2000" b="1" dirty="0">
                <a:latin typeface="+mj-lt"/>
              </a:rPr>
              <a:t>)</a:t>
            </a:r>
            <a:r>
              <a:rPr lang="el-GR" sz="2000" dirty="0">
                <a:latin typeface="+mj-lt"/>
              </a:rPr>
              <a:t>. Δείχνει ένα διάγραμμα όπου ιστορικές ερωτήσεις ενεργοποιούν</a:t>
            </a:r>
            <a:r>
              <a:rPr lang="el-GR" sz="2000" dirty="0" smtClean="0">
                <a:latin typeface="+mj-lt"/>
              </a:rPr>
              <a:t>:</a:t>
            </a:r>
          </a:p>
          <a:p>
            <a:endParaRPr lang="el-GR" sz="2000" dirty="0">
              <a:latin typeface="+mj-lt"/>
            </a:endParaRPr>
          </a:p>
          <a:p>
            <a:pPr marL="457200" indent="-457200">
              <a:buFont typeface="+mj-lt"/>
              <a:buAutoNum type="arabicPeriod"/>
            </a:pPr>
            <a:r>
              <a:rPr lang="el-GR" sz="2000" b="1" dirty="0">
                <a:latin typeface="+mj-lt"/>
              </a:rPr>
              <a:t>διαδικαστικές έννοιες</a:t>
            </a:r>
            <a:r>
              <a:rPr lang="el-GR" sz="2000" dirty="0">
                <a:latin typeface="+mj-lt"/>
              </a:rPr>
              <a:t> (</a:t>
            </a:r>
            <a:r>
              <a:rPr lang="el-GR" sz="2000" dirty="0" err="1">
                <a:latin typeface="+mj-lt"/>
              </a:rPr>
              <a:t>evidence</a:t>
            </a:r>
            <a:r>
              <a:rPr lang="el-GR" sz="2000" dirty="0">
                <a:latin typeface="+mj-lt"/>
              </a:rPr>
              <a:t>, </a:t>
            </a:r>
            <a:r>
              <a:rPr lang="el-GR" sz="2000" dirty="0" err="1">
                <a:latin typeface="+mj-lt"/>
              </a:rPr>
              <a:t>accounts</a:t>
            </a:r>
            <a:r>
              <a:rPr lang="el-GR" sz="2000" dirty="0">
                <a:latin typeface="+mj-lt"/>
              </a:rPr>
              <a:t>, </a:t>
            </a:r>
            <a:r>
              <a:rPr lang="el-GR" sz="2000" dirty="0" err="1">
                <a:latin typeface="+mj-lt"/>
              </a:rPr>
              <a:t>significance</a:t>
            </a:r>
            <a:r>
              <a:rPr lang="el-GR" sz="2000" dirty="0">
                <a:latin typeface="+mj-lt"/>
              </a:rPr>
              <a:t>, </a:t>
            </a:r>
            <a:r>
              <a:rPr lang="el-GR" sz="2000" dirty="0" err="1">
                <a:latin typeface="+mj-lt"/>
              </a:rPr>
              <a:t>context</a:t>
            </a:r>
            <a:r>
              <a:rPr lang="el-GR" sz="2000" dirty="0">
                <a:latin typeface="+mj-lt"/>
              </a:rPr>
              <a:t>, </a:t>
            </a:r>
            <a:r>
              <a:rPr lang="el-GR" sz="2000" dirty="0" err="1">
                <a:latin typeface="+mj-lt"/>
              </a:rPr>
              <a:t>causation</a:t>
            </a:r>
            <a:r>
              <a:rPr lang="el-GR" sz="2000" dirty="0" smtClean="0">
                <a:latin typeface="+mj-lt"/>
              </a:rPr>
              <a:t>)</a:t>
            </a:r>
          </a:p>
          <a:p>
            <a:pPr marL="457200" indent="-457200">
              <a:buFont typeface="+mj-lt"/>
              <a:buAutoNum type="arabicPeriod"/>
            </a:pPr>
            <a:endParaRPr lang="el-GR" sz="2000" dirty="0">
              <a:latin typeface="+mj-lt"/>
            </a:endParaRPr>
          </a:p>
          <a:p>
            <a:pPr marL="457200" indent="-457200">
              <a:buFont typeface="+mj-lt"/>
              <a:buAutoNum type="arabicPeriod"/>
            </a:pPr>
            <a:r>
              <a:rPr lang="el-GR" sz="2000" b="1" dirty="0">
                <a:latin typeface="+mj-lt"/>
              </a:rPr>
              <a:t>στρατηγικές ικανότητες</a:t>
            </a:r>
            <a:r>
              <a:rPr lang="el-GR" sz="2000" dirty="0">
                <a:latin typeface="+mj-lt"/>
              </a:rPr>
              <a:t> (προσεκτική ανάγνωση, απόδοση πηγών, αξιολόγηση οπτικής, τεκμηρίωση αξιοπιστίας, συσχέτιση πηγών),</a:t>
            </a:r>
            <a:br>
              <a:rPr lang="el-GR" sz="2000" dirty="0">
                <a:latin typeface="+mj-lt"/>
              </a:rPr>
            </a:br>
            <a:r>
              <a:rPr lang="el-GR" sz="2000" dirty="0">
                <a:latin typeface="+mj-lt"/>
              </a:rPr>
              <a:t>που οδηγούν σε </a:t>
            </a:r>
            <a:r>
              <a:rPr lang="el-GR" sz="2000" b="1" dirty="0">
                <a:latin typeface="+mj-lt"/>
              </a:rPr>
              <a:t>ιστορική κατανόηση</a:t>
            </a:r>
            <a:r>
              <a:rPr lang="el-GR" sz="2000" dirty="0">
                <a:latin typeface="+mj-lt"/>
              </a:rPr>
              <a:t> (τεκμηριωμένη ερμηνεία του παρελθόντος).</a:t>
            </a:r>
          </a:p>
        </p:txBody>
      </p:sp>
    </p:spTree>
    <p:extLst>
      <p:ext uri="{BB962C8B-B14F-4D97-AF65-F5344CB8AC3E}">
        <p14:creationId xmlns:p14="http://schemas.microsoft.com/office/powerpoint/2010/main" val="99764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p:cNvSpPr/>
          <p:nvPr/>
        </p:nvSpPr>
        <p:spPr>
          <a:xfrm>
            <a:off x="5079076" y="465619"/>
            <a:ext cx="6625243" cy="5170646"/>
          </a:xfrm>
          <a:prstGeom prst="rect">
            <a:avLst/>
          </a:prstGeom>
        </p:spPr>
        <p:txBody>
          <a:bodyPr wrap="square">
            <a:spAutoFit/>
          </a:bodyPr>
          <a:lstStyle/>
          <a:p>
            <a:pPr>
              <a:lnSpc>
                <a:spcPct val="150000"/>
              </a:lnSpc>
            </a:pPr>
            <a:r>
              <a:rPr lang="el-GR" sz="2000" dirty="0" smtClean="0">
                <a:latin typeface="+mj-lt"/>
              </a:rPr>
              <a:t>Από τις </a:t>
            </a:r>
            <a:r>
              <a:rPr lang="el-GR" sz="2000" dirty="0">
                <a:latin typeface="+mj-lt"/>
              </a:rPr>
              <a:t>δεκαετίες </a:t>
            </a:r>
            <a:r>
              <a:rPr lang="el-GR" sz="2000" dirty="0" smtClean="0">
                <a:latin typeface="+mj-lt"/>
              </a:rPr>
              <a:t>1960–1980 </a:t>
            </a:r>
            <a:r>
              <a:rPr lang="el-GR" sz="2000" dirty="0">
                <a:latin typeface="+mj-lt"/>
              </a:rPr>
              <a:t>φάνηκε ότι η αξιολόγηση μπορεί να είναι όχι μόνο τελική (</a:t>
            </a:r>
            <a:r>
              <a:rPr lang="el-GR" sz="2000" dirty="0" err="1">
                <a:latin typeface="+mj-lt"/>
              </a:rPr>
              <a:t>summative</a:t>
            </a:r>
            <a:r>
              <a:rPr lang="el-GR" sz="2000" dirty="0">
                <a:latin typeface="+mj-lt"/>
              </a:rPr>
              <a:t>), αλλά και διαμορφωτική</a:t>
            </a:r>
            <a:r>
              <a:rPr lang="el-GR" sz="2000" dirty="0" smtClean="0">
                <a:latin typeface="+mj-lt"/>
              </a:rPr>
              <a:t>: να </a:t>
            </a:r>
            <a:r>
              <a:rPr lang="el-GR" sz="2000" dirty="0">
                <a:latin typeface="+mj-lt"/>
              </a:rPr>
              <a:t>στηρίζει τη μάθηση μέσω "έγκαιρης πληροφόρησης</a:t>
            </a:r>
            <a:r>
              <a:rPr lang="el-GR" sz="2000" dirty="0" smtClean="0">
                <a:latin typeface="+mj-lt"/>
              </a:rPr>
              <a:t>". Ωστόσο</a:t>
            </a:r>
            <a:r>
              <a:rPr lang="el-GR" sz="2000" dirty="0">
                <a:latin typeface="+mj-lt"/>
              </a:rPr>
              <a:t>, αυτές οι ιδέες τότε δεν είχαν συνεκτικό παιδαγωγικό πλαίσιο.2. Η «έκρηξη» της </a:t>
            </a:r>
            <a:r>
              <a:rPr lang="el-GR" sz="2000" dirty="0" err="1">
                <a:latin typeface="+mj-lt"/>
              </a:rPr>
              <a:t>AfL</a:t>
            </a:r>
            <a:r>
              <a:rPr lang="el-GR" sz="2000" dirty="0">
                <a:latin typeface="+mj-lt"/>
              </a:rPr>
              <a:t> με τους </a:t>
            </a:r>
            <a:r>
              <a:rPr lang="el-GR" sz="2000" dirty="0" err="1">
                <a:latin typeface="+mj-lt"/>
              </a:rPr>
              <a:t>Black</a:t>
            </a:r>
            <a:r>
              <a:rPr lang="el-GR" sz="2000" dirty="0">
                <a:latin typeface="+mj-lt"/>
              </a:rPr>
              <a:t> &amp; </a:t>
            </a:r>
            <a:r>
              <a:rPr lang="el-GR" sz="2000" dirty="0" err="1">
                <a:latin typeface="+mj-lt"/>
              </a:rPr>
              <a:t>Wiliam</a:t>
            </a:r>
            <a:r>
              <a:rPr lang="el-GR" sz="2000" dirty="0">
                <a:latin typeface="+mj-lt"/>
              </a:rPr>
              <a:t> (</a:t>
            </a:r>
            <a:r>
              <a:rPr lang="el-GR" sz="2000" dirty="0" smtClean="0">
                <a:latin typeface="+mj-lt"/>
              </a:rPr>
              <a:t>1998) με </a:t>
            </a:r>
            <a:r>
              <a:rPr lang="el-GR" sz="2000" dirty="0">
                <a:latin typeface="+mj-lt"/>
              </a:rPr>
              <a:t>τη δημοσίευση του </a:t>
            </a:r>
            <a:r>
              <a:rPr lang="el-GR" sz="2000" i="1" dirty="0" err="1" smtClean="0">
                <a:latin typeface="+mj-lt"/>
              </a:rPr>
              <a:t>Inside</a:t>
            </a:r>
            <a:r>
              <a:rPr lang="el-GR" sz="2000" i="1" dirty="0" smtClean="0">
                <a:latin typeface="+mj-lt"/>
              </a:rPr>
              <a:t> </a:t>
            </a:r>
            <a:r>
              <a:rPr lang="el-GR" sz="2000" i="1" dirty="0">
                <a:latin typeface="+mj-lt"/>
              </a:rPr>
              <a:t>the </a:t>
            </a:r>
            <a:r>
              <a:rPr lang="el-GR" sz="2000" i="1" dirty="0" err="1">
                <a:latin typeface="+mj-lt"/>
              </a:rPr>
              <a:t>Black</a:t>
            </a:r>
            <a:r>
              <a:rPr lang="el-GR" sz="2000" i="1" dirty="0">
                <a:latin typeface="+mj-lt"/>
              </a:rPr>
              <a:t> </a:t>
            </a:r>
            <a:r>
              <a:rPr lang="el-GR" sz="2000" i="1" dirty="0" err="1">
                <a:latin typeface="+mj-lt"/>
              </a:rPr>
              <a:t>Box</a:t>
            </a:r>
            <a:r>
              <a:rPr lang="el-GR" sz="2000" dirty="0">
                <a:latin typeface="+mj-lt"/>
              </a:rPr>
              <a:t>, τεκμηριώθηκε </a:t>
            </a:r>
            <a:r>
              <a:rPr lang="el-GR" sz="2000" dirty="0" smtClean="0">
                <a:latin typeface="+mj-lt"/>
              </a:rPr>
              <a:t>ότι η </a:t>
            </a:r>
            <a:r>
              <a:rPr lang="el-GR" sz="2000" dirty="0">
                <a:latin typeface="+mj-lt"/>
              </a:rPr>
              <a:t>ποιότητα της ανατροφοδότησης</a:t>
            </a:r>
            <a:r>
              <a:rPr lang="el-GR" sz="2000" dirty="0" smtClean="0">
                <a:latin typeface="+mj-lt"/>
              </a:rPr>
              <a:t>, ο </a:t>
            </a:r>
            <a:r>
              <a:rPr lang="el-GR" sz="2000" dirty="0">
                <a:latin typeface="+mj-lt"/>
              </a:rPr>
              <a:t>διάλογος στην τάξη</a:t>
            </a:r>
            <a:r>
              <a:rPr lang="el-GR" sz="2000" dirty="0" smtClean="0">
                <a:latin typeface="+mj-lt"/>
              </a:rPr>
              <a:t>, η </a:t>
            </a:r>
            <a:r>
              <a:rPr lang="el-GR" sz="2000" dirty="0">
                <a:latin typeface="+mj-lt"/>
              </a:rPr>
              <a:t>ενεργή συμμετοχή των </a:t>
            </a:r>
            <a:r>
              <a:rPr lang="el-GR" sz="2000" dirty="0" smtClean="0">
                <a:latin typeface="+mj-lt"/>
              </a:rPr>
              <a:t>μαθητών και μαθητριών έχουν μεγάλη επίδραση στην </a:t>
            </a:r>
            <a:r>
              <a:rPr lang="el-GR" sz="2000" dirty="0">
                <a:latin typeface="+mj-lt"/>
              </a:rPr>
              <a:t>μάθηση — μεγαλύτερες και από πολλές δοκιμασμένες </a:t>
            </a:r>
            <a:r>
              <a:rPr lang="el-GR" sz="2000" dirty="0" smtClean="0">
                <a:latin typeface="+mj-lt"/>
              </a:rPr>
              <a:t>παιδαγωγικές. Αυτό </a:t>
            </a:r>
            <a:r>
              <a:rPr lang="el-GR" sz="2000" dirty="0">
                <a:latin typeface="+mj-lt"/>
              </a:rPr>
              <a:t>το άρθρο έγινε θεμέλιο της </a:t>
            </a:r>
            <a:r>
              <a:rPr lang="el-GR" sz="2000" dirty="0" err="1">
                <a:latin typeface="+mj-lt"/>
              </a:rPr>
              <a:t>AfL</a:t>
            </a:r>
            <a:r>
              <a:rPr lang="el-GR" sz="2000" dirty="0">
                <a:latin typeface="+mj-lt"/>
              </a:rPr>
              <a:t> και άλλαξε διεθνώς τις πολιτικές αξιολόγησης</a:t>
            </a:r>
            <a:r>
              <a:rPr lang="el-GR" dirty="0"/>
              <a:t>.</a:t>
            </a:r>
          </a:p>
        </p:txBody>
      </p:sp>
      <p:pic>
        <p:nvPicPr>
          <p:cNvPr id="3080" name="Picture 8" descr="Inside the Black Box: Raising Standards Through Classroom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7" y="490858"/>
            <a:ext cx="3637802" cy="514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96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744257" y="3229572"/>
            <a:ext cx="6096000" cy="1200329"/>
          </a:xfrm>
          <a:prstGeom prst="rect">
            <a:avLst/>
          </a:prstGeom>
        </p:spPr>
        <p:txBody>
          <a:bodyPr>
            <a:spAutoFit/>
          </a:bodyPr>
          <a:lstStyle/>
          <a:p>
            <a:r>
              <a:rPr lang="el-GR" dirty="0">
                <a:latin typeface="+mj-lt"/>
              </a:rPr>
              <a:t>Ως διδακτικό περιεχόμενο χρησιμοποιεί τη μάχη του Little Bighorn (Custer) για να δείξει πώς οι μαθητές μπορούν να μάθουν να αξιολογούν αφηγήσεις και τεκμήρια, όχι απλώς να θυμούνται το «τι έγινε».</a:t>
            </a:r>
          </a:p>
        </p:txBody>
      </p:sp>
      <p:pic>
        <p:nvPicPr>
          <p:cNvPr id="21506" name="Picture 2" descr="Custer of Big Horn (1926) - IMDb"/>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8873" y="1026623"/>
            <a:ext cx="3100620" cy="440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67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55333" y="1032639"/>
            <a:ext cx="7476067" cy="4708981"/>
          </a:xfrm>
          <a:prstGeom prst="rect">
            <a:avLst/>
          </a:prstGeom>
        </p:spPr>
        <p:txBody>
          <a:bodyPr wrap="square">
            <a:spAutoFit/>
          </a:bodyPr>
          <a:lstStyle/>
          <a:p>
            <a:pPr>
              <a:lnSpc>
                <a:spcPct val="150000"/>
              </a:lnSpc>
            </a:pPr>
            <a:r>
              <a:rPr lang="el-GR" sz="2000" dirty="0" err="1">
                <a:solidFill>
                  <a:srgbClr val="00B0F0"/>
                </a:solidFill>
                <a:latin typeface="+mj-lt"/>
              </a:rPr>
              <a:t>Weighted</a:t>
            </a:r>
            <a:r>
              <a:rPr lang="el-GR" sz="2000" dirty="0">
                <a:solidFill>
                  <a:srgbClr val="00B0F0"/>
                </a:solidFill>
                <a:latin typeface="+mj-lt"/>
              </a:rPr>
              <a:t> </a:t>
            </a:r>
            <a:r>
              <a:rPr lang="el-GR" sz="2000" dirty="0" err="1">
                <a:solidFill>
                  <a:srgbClr val="00B0F0"/>
                </a:solidFill>
                <a:latin typeface="+mj-lt"/>
              </a:rPr>
              <a:t>Multiple-Choice</a:t>
            </a:r>
            <a:r>
              <a:rPr lang="el-GR" sz="2000" dirty="0">
                <a:solidFill>
                  <a:srgbClr val="00B0F0"/>
                </a:solidFill>
                <a:latin typeface="+mj-lt"/>
              </a:rPr>
              <a:t> (WMC): πολλαπλής επιλογής για διαμορφωτική </a:t>
            </a:r>
            <a:r>
              <a:rPr lang="el-GR" sz="2000" dirty="0" smtClean="0">
                <a:solidFill>
                  <a:srgbClr val="00B0F0"/>
                </a:solidFill>
                <a:latin typeface="+mj-lt"/>
              </a:rPr>
              <a:t>χρήση</a:t>
            </a:r>
          </a:p>
          <a:p>
            <a:pPr>
              <a:lnSpc>
                <a:spcPct val="150000"/>
              </a:lnSpc>
            </a:pPr>
            <a:endParaRPr lang="el-GR" sz="2000" dirty="0">
              <a:latin typeface="+mj-lt"/>
            </a:endParaRPr>
          </a:p>
          <a:p>
            <a:pPr algn="just">
              <a:lnSpc>
                <a:spcPct val="150000"/>
              </a:lnSpc>
            </a:pPr>
            <a:r>
              <a:rPr lang="el-GR" sz="2000" dirty="0" smtClean="0">
                <a:latin typeface="+mj-lt"/>
              </a:rPr>
              <a:t>Η </a:t>
            </a:r>
            <a:r>
              <a:rPr lang="el-GR" sz="2000" dirty="0">
                <a:latin typeface="+mj-lt"/>
              </a:rPr>
              <a:t>βασική του καινοτομία είναι οι </a:t>
            </a:r>
            <a:r>
              <a:rPr lang="el-GR" sz="2000" dirty="0" err="1">
                <a:latin typeface="+mj-lt"/>
              </a:rPr>
              <a:t>weighted</a:t>
            </a:r>
            <a:r>
              <a:rPr lang="el-GR" sz="2000" dirty="0">
                <a:latin typeface="+mj-lt"/>
              </a:rPr>
              <a:t> </a:t>
            </a:r>
            <a:r>
              <a:rPr lang="el-GR" sz="2000" dirty="0" err="1">
                <a:latin typeface="+mj-lt"/>
              </a:rPr>
              <a:t>multiple-choice</a:t>
            </a:r>
            <a:r>
              <a:rPr lang="el-GR" sz="2000" dirty="0">
                <a:latin typeface="+mj-lt"/>
              </a:rPr>
              <a:t> (WMC) </a:t>
            </a:r>
            <a:r>
              <a:rPr lang="el-GR" sz="2000" dirty="0" smtClean="0">
                <a:latin typeface="+mj-lt"/>
              </a:rPr>
              <a:t>ερωτήσεις που δεν </a:t>
            </a:r>
            <a:r>
              <a:rPr lang="el-GR" sz="2000" dirty="0">
                <a:latin typeface="+mj-lt"/>
              </a:rPr>
              <a:t>έχουν μόνο μία «σωστή» και τρεις «λάθος» </a:t>
            </a:r>
            <a:r>
              <a:rPr lang="el-GR" sz="2000" dirty="0" err="1">
                <a:latin typeface="+mj-lt"/>
              </a:rPr>
              <a:t>επιλογές,κάθε</a:t>
            </a:r>
            <a:r>
              <a:rPr lang="el-GR" sz="2000" dirty="0">
                <a:latin typeface="+mj-lt"/>
              </a:rPr>
              <a:t> επιλογή έχει διαφορετική βαρύτητα (0–4 βαθμοί) ανάλογα με το πόσο ιστορικά τεκμηριωμένη και ώριμη είναι η σκέψη που εκφράζει</a:t>
            </a:r>
            <a:r>
              <a:rPr lang="el-GR" sz="2000" dirty="0" smtClean="0">
                <a:latin typeface="+mj-lt"/>
              </a:rPr>
              <a:t>. Έτσι</a:t>
            </a:r>
            <a:r>
              <a:rPr lang="el-GR" sz="2000" dirty="0">
                <a:latin typeface="+mj-lt"/>
              </a:rPr>
              <a:t>, όλες οι επιλογές «μετρούν» κάτι για τον τρόπο που σκέφτεται </a:t>
            </a:r>
            <a:r>
              <a:rPr lang="el-GR" sz="2000" dirty="0" smtClean="0">
                <a:latin typeface="+mj-lt"/>
              </a:rPr>
              <a:t>η μαθήτρια, </a:t>
            </a:r>
            <a:r>
              <a:rPr lang="el-GR" sz="2000" dirty="0">
                <a:latin typeface="+mj-lt"/>
              </a:rPr>
              <a:t>επιτρέποντας </a:t>
            </a:r>
            <a:r>
              <a:rPr lang="el-GR" sz="2000" dirty="0" smtClean="0">
                <a:latin typeface="+mj-lt"/>
              </a:rPr>
              <a:t>στην εκπαιδευτικό </a:t>
            </a:r>
            <a:r>
              <a:rPr lang="el-GR" sz="2000" dirty="0">
                <a:latin typeface="+mj-lt"/>
              </a:rPr>
              <a:t>να δει σε ποιο σημείο της πορείας από «αφελή» σε ώριμη ιστορική σκέψη βρίσκεται. </a:t>
            </a:r>
          </a:p>
        </p:txBody>
      </p:sp>
    </p:spTree>
    <p:extLst>
      <p:ext uri="{BB962C8B-B14F-4D97-AF65-F5344CB8AC3E}">
        <p14:creationId xmlns:p14="http://schemas.microsoft.com/office/powerpoint/2010/main" val="884878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65264" y="781226"/>
            <a:ext cx="11188931" cy="1477328"/>
          </a:xfrm>
          <a:prstGeom prst="rect">
            <a:avLst/>
          </a:prstGeom>
        </p:spPr>
        <p:txBody>
          <a:bodyPr wrap="square">
            <a:spAutoFit/>
          </a:bodyPr>
          <a:lstStyle/>
          <a:p>
            <a:r>
              <a:rPr lang="el-GR" dirty="0" smtClean="0">
                <a:solidFill>
                  <a:srgbClr val="00B0F0"/>
                </a:solidFill>
                <a:latin typeface="+mj-lt"/>
              </a:rPr>
              <a:t>Συνέπειες </a:t>
            </a:r>
            <a:r>
              <a:rPr lang="el-GR" dirty="0">
                <a:solidFill>
                  <a:srgbClr val="00B0F0"/>
                </a:solidFill>
                <a:latin typeface="+mj-lt"/>
              </a:rPr>
              <a:t>της </a:t>
            </a:r>
            <a:r>
              <a:rPr lang="el-GR" dirty="0" smtClean="0">
                <a:solidFill>
                  <a:srgbClr val="00B0F0"/>
                </a:solidFill>
                <a:latin typeface="+mj-lt"/>
              </a:rPr>
              <a:t>Άλωσης</a:t>
            </a:r>
            <a:endParaRPr lang="en-US" dirty="0" smtClean="0">
              <a:solidFill>
                <a:srgbClr val="00B0F0"/>
              </a:solidFill>
              <a:latin typeface="+mj-lt"/>
            </a:endParaRPr>
          </a:p>
          <a:p>
            <a:endParaRPr lang="el-GR" dirty="0">
              <a:latin typeface="+mj-lt"/>
            </a:endParaRPr>
          </a:p>
          <a:p>
            <a:pPr algn="just"/>
            <a:r>
              <a:rPr lang="el-GR" dirty="0">
                <a:latin typeface="+mj-lt"/>
              </a:rPr>
              <a:t>Ποια από τις παρακάτω συνέπειες της Άλωσης της Κωνσταντινούπολης από τους Οθωμανούς το 1453 θεωρείται η πιο θεμελιώδης και κομβική (δηλαδή, έχει τη </a:t>
            </a:r>
            <a:r>
              <a:rPr lang="el-GR" i="1" dirty="0">
                <a:latin typeface="+mj-lt"/>
              </a:rPr>
              <a:t>μεγαλύτερη βαρύτητα</a:t>
            </a:r>
            <a:r>
              <a:rPr lang="el-GR" dirty="0">
                <a:latin typeface="+mj-lt"/>
              </a:rPr>
              <a:t>), παρόλο που όλες οι επιλογές αποτελούν αναμφίβολα ορθές ιστορικές συνέπειες του γεγονότος;</a:t>
            </a:r>
          </a:p>
        </p:txBody>
      </p:sp>
      <p:sp>
        <p:nvSpPr>
          <p:cNvPr id="3" name="Ορθογώνιο 2"/>
          <p:cNvSpPr/>
          <p:nvPr/>
        </p:nvSpPr>
        <p:spPr>
          <a:xfrm>
            <a:off x="648392" y="3070183"/>
            <a:ext cx="10848111" cy="2862322"/>
          </a:xfrm>
          <a:prstGeom prst="rect">
            <a:avLst/>
          </a:prstGeom>
        </p:spPr>
        <p:txBody>
          <a:bodyPr wrap="square">
            <a:spAutoFit/>
          </a:bodyPr>
          <a:lstStyle/>
          <a:p>
            <a:r>
              <a:rPr lang="el-GR" dirty="0">
                <a:latin typeface="+mj-lt"/>
              </a:rPr>
              <a:t>Α. Η οριστική λήξη της Βυζαντινής Αυτοκρατορίας και η συμβολική ολοκλήρωση του Μεσαίωνα. </a:t>
            </a:r>
            <a:endParaRPr lang="en-US" dirty="0" smtClean="0">
              <a:latin typeface="+mj-lt"/>
            </a:endParaRPr>
          </a:p>
          <a:p>
            <a:endParaRPr lang="en-US" dirty="0" smtClean="0">
              <a:latin typeface="+mj-lt"/>
            </a:endParaRPr>
          </a:p>
          <a:p>
            <a:r>
              <a:rPr lang="el-GR" dirty="0" smtClean="0">
                <a:latin typeface="+mj-lt"/>
              </a:rPr>
              <a:t>Β</a:t>
            </a:r>
            <a:r>
              <a:rPr lang="el-GR" dirty="0">
                <a:latin typeface="+mj-lt"/>
              </a:rPr>
              <a:t>. Η μαζική μετανάστευση Βυζαντινών λογίων στη Δύση, προσφέροντας αρχαία κείμενα και ενισχύοντας καθοριστικά την Αναγέννηση. </a:t>
            </a:r>
            <a:endParaRPr lang="en-US" dirty="0" smtClean="0">
              <a:latin typeface="+mj-lt"/>
            </a:endParaRPr>
          </a:p>
          <a:p>
            <a:endParaRPr lang="en-US" dirty="0" smtClean="0">
              <a:latin typeface="+mj-lt"/>
            </a:endParaRPr>
          </a:p>
          <a:p>
            <a:r>
              <a:rPr lang="el-GR" dirty="0" smtClean="0">
                <a:latin typeface="+mj-lt"/>
              </a:rPr>
              <a:t>Γ</a:t>
            </a:r>
            <a:r>
              <a:rPr lang="el-GR" dirty="0">
                <a:latin typeface="+mj-lt"/>
              </a:rPr>
              <a:t>. Η απώλεια του κύριου χερσαίου εμπορικού δρόμου (Δρόμος του Μεταξιού), γεγονός που επιτάχυνε την αναζήτηση νέων θαλάσσιων οδών και οδήγησε στις Μεγάλες Γεωγραφικές Ανακαλύψεις. </a:t>
            </a:r>
            <a:endParaRPr lang="en-US" dirty="0" smtClean="0">
              <a:latin typeface="+mj-lt"/>
            </a:endParaRPr>
          </a:p>
          <a:p>
            <a:endParaRPr lang="en-US" dirty="0" smtClean="0">
              <a:latin typeface="+mj-lt"/>
            </a:endParaRPr>
          </a:p>
          <a:p>
            <a:r>
              <a:rPr lang="el-GR" dirty="0" smtClean="0">
                <a:latin typeface="+mj-lt"/>
              </a:rPr>
              <a:t>Δ</a:t>
            </a:r>
            <a:r>
              <a:rPr lang="el-GR" dirty="0">
                <a:latin typeface="+mj-lt"/>
              </a:rPr>
              <a:t>. Η εδραίωση της Οθωμανικής Αυτοκρατορίας ως αδιαμφισβήτητης κυρίαρχης δύναμης στη Νοτιοανατολική Ευρώπη και στην Ανατολική Μεσόγειο.</a:t>
            </a:r>
          </a:p>
        </p:txBody>
      </p:sp>
    </p:spTree>
    <p:extLst>
      <p:ext uri="{BB962C8B-B14F-4D97-AF65-F5344CB8AC3E}">
        <p14:creationId xmlns:p14="http://schemas.microsoft.com/office/powerpoint/2010/main" val="1041586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83475" y="1105422"/>
            <a:ext cx="7849985" cy="3970318"/>
          </a:xfrm>
          <a:prstGeom prst="rect">
            <a:avLst/>
          </a:prstGeom>
        </p:spPr>
        <p:txBody>
          <a:bodyPr wrap="square">
            <a:spAutoFit/>
          </a:bodyPr>
          <a:lstStyle/>
          <a:p>
            <a:pPr algn="ctr">
              <a:lnSpc>
                <a:spcPct val="150000"/>
              </a:lnSpc>
            </a:pPr>
            <a:r>
              <a:rPr lang="el-GR" sz="2400" dirty="0">
                <a:solidFill>
                  <a:srgbClr val="00B0F0"/>
                </a:solidFill>
                <a:latin typeface="+mj-lt"/>
              </a:rPr>
              <a:t>Προτείνει αρχές </a:t>
            </a:r>
            <a:r>
              <a:rPr lang="el-GR" sz="2400" dirty="0" smtClean="0">
                <a:solidFill>
                  <a:srgbClr val="00B0F0"/>
                </a:solidFill>
                <a:latin typeface="+mj-lt"/>
              </a:rPr>
              <a:t>σχεδιασμού</a:t>
            </a:r>
          </a:p>
          <a:p>
            <a:pPr algn="ctr">
              <a:lnSpc>
                <a:spcPct val="150000"/>
              </a:lnSpc>
            </a:pPr>
            <a:endParaRPr lang="el-GR" sz="2400" dirty="0">
              <a:solidFill>
                <a:srgbClr val="00B0F0"/>
              </a:solidFill>
              <a:latin typeface="+mj-lt"/>
            </a:endParaRPr>
          </a:p>
          <a:p>
            <a:pPr algn="just">
              <a:lnSpc>
                <a:spcPct val="150000"/>
              </a:lnSpc>
            </a:pPr>
            <a:r>
              <a:rPr lang="el-GR" sz="2400" dirty="0" smtClean="0">
                <a:latin typeface="+mj-lt"/>
              </a:rPr>
              <a:t> Οι </a:t>
            </a:r>
            <a:r>
              <a:rPr lang="el-GR" sz="2400" dirty="0">
                <a:latin typeface="+mj-lt"/>
              </a:rPr>
              <a:t>ερωτήσεις να προκύπτουν ρητά από το γνωστικό μοντέλο</a:t>
            </a:r>
            <a:r>
              <a:rPr lang="el-GR" sz="2400" dirty="0" smtClean="0">
                <a:latin typeface="+mj-lt"/>
              </a:rPr>
              <a:t>, οι </a:t>
            </a:r>
            <a:r>
              <a:rPr lang="el-GR" sz="2400" dirty="0">
                <a:latin typeface="+mj-lt"/>
              </a:rPr>
              <a:t>επιλογές να αντιπροσωπεύουν τυπικούς τρόπους σκέψης των μαθητών (συχνές παρανοήσεις, πιο προχωρημένες ερμηνείες κ.λπ.),οι βαρύτητες να βασίζονται στο πόσο «</a:t>
            </a:r>
            <a:r>
              <a:rPr lang="el-GR" sz="2400" dirty="0" err="1">
                <a:latin typeface="+mj-lt"/>
              </a:rPr>
              <a:t>υπερασπίσιμη</a:t>
            </a:r>
            <a:r>
              <a:rPr lang="el-GR" sz="2400" dirty="0">
                <a:latin typeface="+mj-lt"/>
              </a:rPr>
              <a:t>» είναι ιστορικά κάθε απάντηση.</a:t>
            </a:r>
          </a:p>
        </p:txBody>
      </p:sp>
    </p:spTree>
    <p:extLst>
      <p:ext uri="{BB962C8B-B14F-4D97-AF65-F5344CB8AC3E}">
        <p14:creationId xmlns:p14="http://schemas.microsoft.com/office/powerpoint/2010/main" val="281430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79417" y="1618409"/>
            <a:ext cx="7755775" cy="4154984"/>
          </a:xfrm>
          <a:prstGeom prst="rect">
            <a:avLst/>
          </a:prstGeom>
        </p:spPr>
        <p:txBody>
          <a:bodyPr wrap="square">
            <a:spAutoFit/>
          </a:bodyPr>
          <a:lstStyle/>
          <a:p>
            <a:pPr algn="ctr"/>
            <a:r>
              <a:rPr lang="el-GR" sz="2400" dirty="0" smtClean="0">
                <a:solidFill>
                  <a:srgbClr val="00B0F0"/>
                </a:solidFill>
                <a:latin typeface="+mj-lt"/>
              </a:rPr>
              <a:t>Αξιοπιστία </a:t>
            </a:r>
            <a:r>
              <a:rPr lang="el-GR" sz="2400" dirty="0">
                <a:solidFill>
                  <a:srgbClr val="00B0F0"/>
                </a:solidFill>
                <a:latin typeface="+mj-lt"/>
              </a:rPr>
              <a:t>– εγκυρότητα και χρήση στην τάξη (</a:t>
            </a:r>
            <a:r>
              <a:rPr lang="el-GR" sz="2400" dirty="0" err="1" smtClean="0">
                <a:solidFill>
                  <a:srgbClr val="00B0F0"/>
                </a:solidFill>
                <a:latin typeface="+mj-lt"/>
              </a:rPr>
              <a:t>AfL</a:t>
            </a:r>
            <a:r>
              <a:rPr lang="el-GR" sz="2400" dirty="0" smtClean="0">
                <a:solidFill>
                  <a:srgbClr val="00B0F0"/>
                </a:solidFill>
                <a:latin typeface="+mj-lt"/>
              </a:rPr>
              <a:t>)</a:t>
            </a:r>
          </a:p>
          <a:p>
            <a:pPr algn="just"/>
            <a:endParaRPr lang="el-GR" sz="2000" dirty="0">
              <a:latin typeface="+mj-lt"/>
            </a:endParaRPr>
          </a:p>
          <a:p>
            <a:pPr algn="just"/>
            <a:r>
              <a:rPr lang="el-GR" sz="2000" dirty="0" smtClean="0">
                <a:latin typeface="+mj-lt"/>
              </a:rPr>
              <a:t>Τονίζει </a:t>
            </a:r>
            <a:r>
              <a:rPr lang="el-GR" sz="2000" dirty="0">
                <a:latin typeface="+mj-lt"/>
              </a:rPr>
              <a:t>ότι τέτοιες εργασίες </a:t>
            </a:r>
            <a:r>
              <a:rPr lang="el-GR" sz="2000" dirty="0" smtClean="0">
                <a:latin typeface="+mj-lt"/>
              </a:rPr>
              <a:t>πρέπει</a:t>
            </a:r>
            <a:r>
              <a:rPr lang="en-US" sz="2000" dirty="0" smtClean="0">
                <a:latin typeface="+mj-lt"/>
              </a:rPr>
              <a:t> </a:t>
            </a:r>
            <a:r>
              <a:rPr lang="el-GR" sz="2000" dirty="0" smtClean="0">
                <a:latin typeface="+mj-lt"/>
              </a:rPr>
              <a:t>να </a:t>
            </a:r>
            <a:r>
              <a:rPr lang="el-GR" sz="2000" dirty="0">
                <a:latin typeface="+mj-lt"/>
              </a:rPr>
              <a:t>συνδέονται ξεκάθαρα με το μοντέλο ιστορικής σκέψης</a:t>
            </a:r>
            <a:r>
              <a:rPr lang="el-GR" sz="2000" dirty="0" smtClean="0">
                <a:latin typeface="+mj-lt"/>
              </a:rPr>
              <a:t>, να </a:t>
            </a:r>
            <a:r>
              <a:rPr lang="el-GR" sz="2000" dirty="0">
                <a:latin typeface="+mj-lt"/>
              </a:rPr>
              <a:t>ελέγχονται με </a:t>
            </a:r>
            <a:r>
              <a:rPr lang="el-GR" sz="2000" dirty="0" err="1">
                <a:latin typeface="+mj-lt"/>
              </a:rPr>
              <a:t>think-aloud</a:t>
            </a:r>
            <a:r>
              <a:rPr lang="el-GR" sz="2000" dirty="0">
                <a:latin typeface="+mj-lt"/>
              </a:rPr>
              <a:t> </a:t>
            </a:r>
            <a:r>
              <a:rPr lang="el-GR" sz="2000" dirty="0" err="1">
                <a:latin typeface="+mj-lt"/>
              </a:rPr>
              <a:t>protocols</a:t>
            </a:r>
            <a:r>
              <a:rPr lang="el-GR" sz="2000" dirty="0">
                <a:latin typeface="+mj-lt"/>
              </a:rPr>
              <a:t> ή συζήτηση στην τάξη ώστε να δούμε αν όντως κινητοποιούν τις </a:t>
            </a:r>
            <a:r>
              <a:rPr lang="el-GR" sz="2000" dirty="0" err="1">
                <a:latin typeface="+mj-lt"/>
              </a:rPr>
              <a:t>στοχευμένες</a:t>
            </a:r>
            <a:r>
              <a:rPr lang="el-GR" sz="2000" dirty="0">
                <a:latin typeface="+mj-lt"/>
              </a:rPr>
              <a:t> διεργασίες</a:t>
            </a:r>
            <a:r>
              <a:rPr lang="el-GR" sz="2000" dirty="0" smtClean="0">
                <a:latin typeface="+mj-lt"/>
              </a:rPr>
              <a:t>, να </a:t>
            </a:r>
            <a:r>
              <a:rPr lang="el-GR" sz="2000" dirty="0">
                <a:latin typeface="+mj-lt"/>
              </a:rPr>
              <a:t>ερμηνεύονται με ρουμπρίκες δεμένες στο </a:t>
            </a:r>
            <a:r>
              <a:rPr lang="el-GR" sz="2000" dirty="0" err="1">
                <a:latin typeface="+mj-lt"/>
              </a:rPr>
              <a:t>μοντέλο,να</a:t>
            </a:r>
            <a:r>
              <a:rPr lang="el-GR" sz="2000" dirty="0">
                <a:latin typeface="+mj-lt"/>
              </a:rPr>
              <a:t> είναι «οικολογικά έγκυρες» – να βασίζονται σε πράγματα που τα παιδιά έχουν πράγματι διδαχθεί. </a:t>
            </a:r>
            <a:r>
              <a:rPr lang="el-GR" sz="2000" dirty="0" smtClean="0">
                <a:latin typeface="+mj-lt"/>
              </a:rPr>
              <a:t>Στο </a:t>
            </a:r>
            <a:r>
              <a:rPr lang="el-GR" sz="2000" dirty="0">
                <a:latin typeface="+mj-lt"/>
              </a:rPr>
              <a:t>τέλος υποστηρίζει ότι η πραγματική βελτίωση της ιστορικής μάθησης δεν θα έρθει από τα μεγάλης κλίμακας τεστ λογοδοσίας, αλλά από τέτοιου τύπου </a:t>
            </a:r>
            <a:r>
              <a:rPr lang="el-GR" sz="2000" dirty="0" err="1">
                <a:latin typeface="+mj-lt"/>
              </a:rPr>
              <a:t>assessment</a:t>
            </a:r>
            <a:r>
              <a:rPr lang="el-GR" sz="2000" dirty="0">
                <a:latin typeface="+mj-lt"/>
              </a:rPr>
              <a:t> for </a:t>
            </a:r>
            <a:r>
              <a:rPr lang="el-GR" sz="2000" dirty="0" err="1">
                <a:latin typeface="+mj-lt"/>
              </a:rPr>
              <a:t>learning</a:t>
            </a:r>
            <a:r>
              <a:rPr lang="el-GR" sz="2000" dirty="0">
                <a:latin typeface="+mj-lt"/>
              </a:rPr>
              <a:t> μέσα στην τάξη, όπου ο/η εκπαιδευτικός και οι μαθητές χρησιμοποιούν τα δεδομένα για να </a:t>
            </a:r>
            <a:r>
              <a:rPr lang="el-GR" sz="2000" dirty="0" err="1">
                <a:latin typeface="+mj-lt"/>
              </a:rPr>
              <a:t>αναστοχαστούν</a:t>
            </a:r>
            <a:r>
              <a:rPr lang="el-GR" sz="2000" dirty="0">
                <a:latin typeface="+mj-lt"/>
              </a:rPr>
              <a:t> και να προσαρμόσουν τη διδασκαλία και τη μάθηση. </a:t>
            </a:r>
          </a:p>
        </p:txBody>
      </p:sp>
    </p:spTree>
    <p:extLst>
      <p:ext uri="{BB962C8B-B14F-4D97-AF65-F5344CB8AC3E}">
        <p14:creationId xmlns:p14="http://schemas.microsoft.com/office/powerpoint/2010/main" val="4092817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1473061097"/>
              </p:ext>
            </p:extLst>
          </p:nvPr>
        </p:nvGraphicFramePr>
        <p:xfrm>
          <a:off x="498764" y="488694"/>
          <a:ext cx="11006050" cy="5484048"/>
        </p:xfrm>
        <a:graphic>
          <a:graphicData uri="http://schemas.openxmlformats.org/drawingml/2006/table">
            <a:tbl>
              <a:tblPr>
                <a:tableStyleId>{616DA210-FB5B-4158-B5E0-FEB733F419BA}</a:tableStyleId>
              </a:tblPr>
              <a:tblGrid>
                <a:gridCol w="905560">
                  <a:extLst>
                    <a:ext uri="{9D8B030D-6E8A-4147-A177-3AD203B41FA5}">
                      <a16:colId xmlns:a16="http://schemas.microsoft.com/office/drawing/2014/main" val="224710834"/>
                    </a:ext>
                  </a:extLst>
                </a:gridCol>
                <a:gridCol w="4264956">
                  <a:extLst>
                    <a:ext uri="{9D8B030D-6E8A-4147-A177-3AD203B41FA5}">
                      <a16:colId xmlns:a16="http://schemas.microsoft.com/office/drawing/2014/main" val="3828315257"/>
                    </a:ext>
                  </a:extLst>
                </a:gridCol>
                <a:gridCol w="1288472">
                  <a:extLst>
                    <a:ext uri="{9D8B030D-6E8A-4147-A177-3AD203B41FA5}">
                      <a16:colId xmlns:a16="http://schemas.microsoft.com/office/drawing/2014/main" val="2276306149"/>
                    </a:ext>
                  </a:extLst>
                </a:gridCol>
                <a:gridCol w="4547062">
                  <a:extLst>
                    <a:ext uri="{9D8B030D-6E8A-4147-A177-3AD203B41FA5}">
                      <a16:colId xmlns:a16="http://schemas.microsoft.com/office/drawing/2014/main" val="1553674802"/>
                    </a:ext>
                  </a:extLst>
                </a:gridCol>
              </a:tblGrid>
              <a:tr h="675087">
                <a:tc>
                  <a:txBody>
                    <a:bodyPr/>
                    <a:lstStyle/>
                    <a:p>
                      <a:pPr algn="ctr"/>
                      <a:r>
                        <a:rPr lang="el-GR" sz="1800" dirty="0">
                          <a:effectLst/>
                          <a:latin typeface="+mj-lt"/>
                        </a:rPr>
                        <a:t>Επιλογή</a:t>
                      </a:r>
                    </a:p>
                  </a:txBody>
                  <a:tcPr marL="33995" marR="33995" marT="16997" marB="16997" anchor="ctr"/>
                </a:tc>
                <a:tc>
                  <a:txBody>
                    <a:bodyPr/>
                    <a:lstStyle/>
                    <a:p>
                      <a:pPr algn="ctr"/>
                      <a:r>
                        <a:rPr lang="el-GR" sz="1800" dirty="0">
                          <a:effectLst/>
                          <a:latin typeface="+mj-lt"/>
                        </a:rPr>
                        <a:t>Περιγραφή</a:t>
                      </a:r>
                    </a:p>
                  </a:txBody>
                  <a:tcPr marL="33995" marR="33995" marT="16997" marB="16997" anchor="ctr"/>
                </a:tc>
                <a:tc>
                  <a:txBody>
                    <a:bodyPr/>
                    <a:lstStyle/>
                    <a:p>
                      <a:pPr algn="ctr"/>
                      <a:r>
                        <a:rPr lang="el-GR" sz="1800" dirty="0">
                          <a:effectLst/>
                          <a:latin typeface="+mj-lt"/>
                        </a:rPr>
                        <a:t>Βαθμός (Άριστα το 4)</a:t>
                      </a:r>
                    </a:p>
                  </a:txBody>
                  <a:tcPr marL="33995" marR="33995" marT="16997" marB="16997" anchor="ctr"/>
                </a:tc>
                <a:tc>
                  <a:txBody>
                    <a:bodyPr/>
                    <a:lstStyle/>
                    <a:p>
                      <a:pPr algn="ctr"/>
                      <a:r>
                        <a:rPr lang="el-GR" sz="1800">
                          <a:effectLst/>
                          <a:latin typeface="+mj-lt"/>
                        </a:rPr>
                        <a:t>Αιτιολόγηση</a:t>
                      </a:r>
                    </a:p>
                  </a:txBody>
                  <a:tcPr marL="33995" marR="33995" marT="16997" marB="16997" anchor="ctr"/>
                </a:tc>
                <a:extLst>
                  <a:ext uri="{0D108BD9-81ED-4DB2-BD59-A6C34878D82A}">
                    <a16:rowId xmlns:a16="http://schemas.microsoft.com/office/drawing/2014/main" val="3546519321"/>
                  </a:ext>
                </a:extLst>
              </a:tr>
              <a:tr h="1039091">
                <a:tc>
                  <a:txBody>
                    <a:bodyPr/>
                    <a:lstStyle/>
                    <a:p>
                      <a:pPr algn="ctr"/>
                      <a:r>
                        <a:rPr lang="el-GR" sz="1800">
                          <a:effectLst/>
                          <a:latin typeface="+mj-lt"/>
                        </a:rPr>
                        <a:t>Α.</a:t>
                      </a:r>
                    </a:p>
                  </a:txBody>
                  <a:tcPr marL="33995" marR="33995" marT="16997" marB="16997" anchor="ctr"/>
                </a:tc>
                <a:tc>
                  <a:txBody>
                    <a:bodyPr/>
                    <a:lstStyle/>
                    <a:p>
                      <a:pPr algn="just"/>
                      <a:r>
                        <a:rPr lang="el-GR" sz="1800" dirty="0">
                          <a:effectLst/>
                          <a:latin typeface="+mj-lt"/>
                        </a:rPr>
                        <a:t>Η οριστική λήξη της Βυζαντινής Αυτοκρατορίας και η συμβολική ολοκλήρωση του Μεσαίωνα.</a:t>
                      </a:r>
                    </a:p>
                  </a:txBody>
                  <a:tcPr marL="33995" marR="33995" marT="16997" marB="16997" anchor="ctr"/>
                </a:tc>
                <a:tc>
                  <a:txBody>
                    <a:bodyPr/>
                    <a:lstStyle/>
                    <a:p>
                      <a:pPr algn="ctr"/>
                      <a:r>
                        <a:rPr lang="el-GR" sz="1800">
                          <a:effectLst/>
                          <a:latin typeface="+mj-lt"/>
                        </a:rPr>
                        <a:t>4 / 4</a:t>
                      </a:r>
                    </a:p>
                  </a:txBody>
                  <a:tcPr marL="33995" marR="33995" marT="16997" marB="16997" anchor="ctr"/>
                </a:tc>
                <a:tc>
                  <a:txBody>
                    <a:bodyPr/>
                    <a:lstStyle/>
                    <a:p>
                      <a:pPr algn="just"/>
                      <a:r>
                        <a:rPr lang="el-GR" sz="1800" dirty="0">
                          <a:effectLst/>
                          <a:latin typeface="+mj-lt"/>
                        </a:rPr>
                        <a:t>Η πιο σημαντική συνέπεια: η κατάρρευση ενός χιλιετούς κράτους και η αλλαγή εποχής στην παγκόσμια ιστορία.</a:t>
                      </a:r>
                    </a:p>
                  </a:txBody>
                  <a:tcPr marL="33995" marR="33995" marT="16997" marB="16997" anchor="ctr"/>
                </a:tc>
                <a:extLst>
                  <a:ext uri="{0D108BD9-81ED-4DB2-BD59-A6C34878D82A}">
                    <a16:rowId xmlns:a16="http://schemas.microsoft.com/office/drawing/2014/main" val="1651666118"/>
                  </a:ext>
                </a:extLst>
              </a:tr>
              <a:tr h="951855">
                <a:tc>
                  <a:txBody>
                    <a:bodyPr/>
                    <a:lstStyle/>
                    <a:p>
                      <a:pPr algn="ctr"/>
                      <a:r>
                        <a:rPr lang="el-GR" sz="1800">
                          <a:effectLst/>
                          <a:latin typeface="+mj-lt"/>
                        </a:rPr>
                        <a:t>Β.</a:t>
                      </a:r>
                    </a:p>
                  </a:txBody>
                  <a:tcPr marL="33995" marR="33995" marT="16997" marB="16997" anchor="ctr"/>
                </a:tc>
                <a:tc>
                  <a:txBody>
                    <a:bodyPr/>
                    <a:lstStyle/>
                    <a:p>
                      <a:pPr algn="just"/>
                      <a:r>
                        <a:rPr lang="el-GR" sz="1800" dirty="0">
                          <a:effectLst/>
                          <a:latin typeface="+mj-lt"/>
                        </a:rPr>
                        <a:t>Η μαζική μετανάστευση Βυζαντινών λογίων στη Δύση, προσφέροντας αρχαία κείμενα και ενισχύοντας καθοριστικά την Αναγέννηση.</a:t>
                      </a:r>
                    </a:p>
                  </a:txBody>
                  <a:tcPr marL="33995" marR="33995" marT="16997" marB="16997" anchor="ctr"/>
                </a:tc>
                <a:tc>
                  <a:txBody>
                    <a:bodyPr/>
                    <a:lstStyle/>
                    <a:p>
                      <a:pPr algn="ctr"/>
                      <a:r>
                        <a:rPr lang="el-GR" sz="1800" dirty="0">
                          <a:effectLst/>
                          <a:latin typeface="+mj-lt"/>
                        </a:rPr>
                        <a:t>3 / 4</a:t>
                      </a:r>
                    </a:p>
                  </a:txBody>
                  <a:tcPr marL="33995" marR="33995" marT="16997" marB="16997" anchor="ctr"/>
                </a:tc>
                <a:tc>
                  <a:txBody>
                    <a:bodyPr/>
                    <a:lstStyle/>
                    <a:p>
                      <a:pPr algn="just"/>
                      <a:r>
                        <a:rPr lang="el-GR" sz="1800" dirty="0">
                          <a:effectLst/>
                          <a:latin typeface="+mj-lt"/>
                        </a:rPr>
                        <a:t>Υψηλή βαρύτητα: Άμεσος, τεράστιος πολιτιστικός αντίκτυπος που επηρέασε την Ευρωπαϊκή εξέλιξη (Αναγέννηση).</a:t>
                      </a:r>
                    </a:p>
                  </a:txBody>
                  <a:tcPr marL="33995" marR="33995" marT="16997" marB="16997" anchor="ctr"/>
                </a:tc>
                <a:extLst>
                  <a:ext uri="{0D108BD9-81ED-4DB2-BD59-A6C34878D82A}">
                    <a16:rowId xmlns:a16="http://schemas.microsoft.com/office/drawing/2014/main" val="270313870"/>
                  </a:ext>
                </a:extLst>
              </a:tr>
              <a:tr h="1686741">
                <a:tc>
                  <a:txBody>
                    <a:bodyPr/>
                    <a:lstStyle/>
                    <a:p>
                      <a:pPr algn="ctr"/>
                      <a:r>
                        <a:rPr lang="el-GR" sz="1800">
                          <a:effectLst/>
                          <a:latin typeface="+mj-lt"/>
                        </a:rPr>
                        <a:t>Γ.</a:t>
                      </a:r>
                    </a:p>
                  </a:txBody>
                  <a:tcPr marL="33995" marR="33995" marT="16997" marB="16997" anchor="ctr"/>
                </a:tc>
                <a:tc>
                  <a:txBody>
                    <a:bodyPr/>
                    <a:lstStyle/>
                    <a:p>
                      <a:pPr algn="just"/>
                      <a:r>
                        <a:rPr lang="el-GR" sz="1800" dirty="0">
                          <a:effectLst/>
                          <a:latin typeface="+mj-lt"/>
                        </a:rPr>
                        <a:t>Η απώλεια του κύριου χερσαίου εμπορικού δρόμου, γεγονός που επιτάχυνε την αναζήτηση νέων θαλάσσιων οδών και οδήγησε στις Μεγάλες Γεωγραφικές Ανακαλύψεις.</a:t>
                      </a:r>
                    </a:p>
                  </a:txBody>
                  <a:tcPr marL="33995" marR="33995" marT="16997" marB="16997" anchor="ctr"/>
                </a:tc>
                <a:tc>
                  <a:txBody>
                    <a:bodyPr/>
                    <a:lstStyle/>
                    <a:p>
                      <a:pPr algn="ctr"/>
                      <a:r>
                        <a:rPr lang="el-GR" sz="1800" dirty="0">
                          <a:effectLst/>
                          <a:latin typeface="+mj-lt"/>
                        </a:rPr>
                        <a:t>2 / 4</a:t>
                      </a:r>
                    </a:p>
                  </a:txBody>
                  <a:tcPr marL="33995" marR="33995" marT="16997" marB="16997" anchor="ctr"/>
                </a:tc>
                <a:tc>
                  <a:txBody>
                    <a:bodyPr/>
                    <a:lstStyle/>
                    <a:p>
                      <a:pPr algn="just"/>
                      <a:r>
                        <a:rPr lang="el-GR" sz="1800" dirty="0">
                          <a:effectLst/>
                          <a:latin typeface="+mj-lt"/>
                        </a:rPr>
                        <a:t>Μέτρια βαρύτητα: Σημαντική οικονομική συνέπεια που λειτούργησε ως κίνητρο (αιτία) για ένα επόμενο κομβικό γεγονός (Ανακαλύψεις).</a:t>
                      </a:r>
                    </a:p>
                  </a:txBody>
                  <a:tcPr marL="33995" marR="33995" marT="16997" marB="16997" anchor="ctr"/>
                </a:tc>
                <a:extLst>
                  <a:ext uri="{0D108BD9-81ED-4DB2-BD59-A6C34878D82A}">
                    <a16:rowId xmlns:a16="http://schemas.microsoft.com/office/drawing/2014/main" val="3541685965"/>
                  </a:ext>
                </a:extLst>
              </a:tr>
              <a:tr h="1053840">
                <a:tc>
                  <a:txBody>
                    <a:bodyPr/>
                    <a:lstStyle/>
                    <a:p>
                      <a:pPr algn="ctr"/>
                      <a:r>
                        <a:rPr lang="el-GR" sz="1800" dirty="0">
                          <a:effectLst/>
                          <a:latin typeface="+mj-lt"/>
                        </a:rPr>
                        <a:t>Δ.</a:t>
                      </a:r>
                    </a:p>
                  </a:txBody>
                  <a:tcPr marL="33995" marR="33995" marT="16997" marB="16997" anchor="ctr"/>
                </a:tc>
                <a:tc>
                  <a:txBody>
                    <a:bodyPr/>
                    <a:lstStyle/>
                    <a:p>
                      <a:pPr algn="just"/>
                      <a:r>
                        <a:rPr lang="el-GR" sz="1800" dirty="0">
                          <a:effectLst/>
                          <a:latin typeface="+mj-lt"/>
                        </a:rPr>
                        <a:t>Η εδραίωση της Οθωμανικής Αυτοκρατορίας ως αδιαμφισβήτητης κυρίαρχης δύναμης στη Νοτιοανατολική Ευρώπη και στην Ανατολική Μεσόγειο.</a:t>
                      </a:r>
                    </a:p>
                  </a:txBody>
                  <a:tcPr marL="33995" marR="33995" marT="16997" marB="16997" anchor="ctr"/>
                </a:tc>
                <a:tc>
                  <a:txBody>
                    <a:bodyPr/>
                    <a:lstStyle/>
                    <a:p>
                      <a:pPr algn="ctr"/>
                      <a:r>
                        <a:rPr lang="el-GR" sz="1800" dirty="0">
                          <a:effectLst/>
                          <a:latin typeface="+mj-lt"/>
                        </a:rPr>
                        <a:t>1 / 4</a:t>
                      </a:r>
                    </a:p>
                  </a:txBody>
                  <a:tcPr marL="33995" marR="33995" marT="16997" marB="16997" anchor="ctr"/>
                </a:tc>
                <a:tc>
                  <a:txBody>
                    <a:bodyPr/>
                    <a:lstStyle/>
                    <a:p>
                      <a:pPr algn="just"/>
                      <a:r>
                        <a:rPr lang="el-GR" sz="1800" dirty="0">
                          <a:effectLst/>
                          <a:latin typeface="+mj-lt"/>
                        </a:rPr>
                        <a:t>Μικρή βαρύτητα: Σημαντική πολιτική συνέπεια, αλλά ήταν μια μακροπρόθεσμη διαδικασία που επιταχύνθηκε, δεν ξεκίνησε, με την Άλωση.</a:t>
                      </a:r>
                    </a:p>
                  </a:txBody>
                  <a:tcPr marL="33995" marR="33995" marT="16997" marB="16997" anchor="ctr"/>
                </a:tc>
                <a:extLst>
                  <a:ext uri="{0D108BD9-81ED-4DB2-BD59-A6C34878D82A}">
                    <a16:rowId xmlns:a16="http://schemas.microsoft.com/office/drawing/2014/main" val="917166767"/>
                  </a:ext>
                </a:extLst>
              </a:tr>
            </a:tbl>
          </a:graphicData>
        </a:graphic>
      </p:graphicFrame>
    </p:spTree>
    <p:extLst>
      <p:ext uri="{BB962C8B-B14F-4D97-AF65-F5344CB8AC3E}">
        <p14:creationId xmlns:p14="http://schemas.microsoft.com/office/powerpoint/2010/main" val="2615809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483495" y="1238596"/>
            <a:ext cx="3231373" cy="4411626"/>
          </a:xfrm>
          <a:prstGeom prst="rect">
            <a:avLst/>
          </a:prstGeom>
        </p:spPr>
      </p:pic>
      <p:pic>
        <p:nvPicPr>
          <p:cNvPr id="3" name="Εικόνα 2"/>
          <p:cNvPicPr>
            <a:picLocks noChangeAspect="1"/>
          </p:cNvPicPr>
          <p:nvPr/>
        </p:nvPicPr>
        <p:blipFill>
          <a:blip r:embed="rId3"/>
          <a:stretch>
            <a:fillRect/>
          </a:stretch>
        </p:blipFill>
        <p:spPr>
          <a:xfrm>
            <a:off x="4251680" y="1238596"/>
            <a:ext cx="3360371" cy="4411626"/>
          </a:xfrm>
          <a:prstGeom prst="rect">
            <a:avLst/>
          </a:prstGeom>
        </p:spPr>
      </p:pic>
    </p:spTree>
    <p:extLst>
      <p:ext uri="{BB962C8B-B14F-4D97-AF65-F5344CB8AC3E}">
        <p14:creationId xmlns:p14="http://schemas.microsoft.com/office/powerpoint/2010/main" val="1263682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 News | In pictures: Le Petit Nicolas, No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982" y="1845742"/>
            <a:ext cx="48768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8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87730" y="2200022"/>
            <a:ext cx="9069186" cy="2352952"/>
          </a:xfrm>
          <a:prstGeom prst="rect">
            <a:avLst/>
          </a:prstGeom>
        </p:spPr>
        <p:txBody>
          <a:bodyPr wrap="square">
            <a:spAutoFit/>
          </a:bodyPr>
          <a:lstStyle/>
          <a:p>
            <a:pPr algn="just">
              <a:lnSpc>
                <a:spcPct val="150000"/>
              </a:lnSpc>
            </a:pPr>
            <a:r>
              <a:rPr lang="el-GR" sz="2000" dirty="0" smtClean="0">
                <a:latin typeface="+mj-lt"/>
              </a:rPr>
              <a:t>Το </a:t>
            </a:r>
            <a:r>
              <a:rPr lang="el-GR" sz="2000" dirty="0">
                <a:latin typeface="+mj-lt"/>
              </a:rPr>
              <a:t>2003 εκδίδεται το βιβλίο της </a:t>
            </a:r>
            <a:r>
              <a:rPr lang="en-US" sz="2000" dirty="0">
                <a:latin typeface="+mj-lt"/>
              </a:rPr>
              <a:t>Lorna M. Earl, </a:t>
            </a:r>
            <a:r>
              <a:rPr lang="en-US" sz="2000" i="1" dirty="0">
                <a:latin typeface="+mj-lt"/>
              </a:rPr>
              <a:t>Assessment as Learning: Using Classroom Assessment to Maximize Student Learning </a:t>
            </a:r>
            <a:r>
              <a:rPr lang="el-GR" sz="2000" dirty="0">
                <a:latin typeface="+mj-lt"/>
              </a:rPr>
              <a:t>από την </a:t>
            </a:r>
            <a:r>
              <a:rPr lang="en-US" sz="2000" dirty="0">
                <a:latin typeface="+mj-lt"/>
              </a:rPr>
              <a:t>Corwin Press. </a:t>
            </a:r>
            <a:r>
              <a:rPr lang="el-GR" sz="2000" dirty="0" smtClean="0">
                <a:latin typeface="+mj-lt"/>
              </a:rPr>
              <a:t>Στο </a:t>
            </a:r>
            <a:r>
              <a:rPr lang="el-GR" sz="2000" dirty="0">
                <a:latin typeface="+mj-lt"/>
              </a:rPr>
              <a:t>Κεφάλαιο 3 με τίτλο “</a:t>
            </a:r>
            <a:r>
              <a:rPr lang="en-US" sz="2000" dirty="0">
                <a:latin typeface="+mj-lt"/>
              </a:rPr>
              <a:t>Assessment of Learning, for Learning, and as Learning” </a:t>
            </a:r>
            <a:r>
              <a:rPr lang="el-GR" sz="2000" dirty="0">
                <a:latin typeface="+mj-lt"/>
              </a:rPr>
              <a:t>παρουσιάζει συστηματικά τους τρεις όρους και το γνωστό τρίγωνο/πυραμίδα: </a:t>
            </a:r>
            <a:r>
              <a:rPr lang="en-US" sz="2000" dirty="0">
                <a:latin typeface="+mj-lt"/>
              </a:rPr>
              <a:t>of–for–as learning, </a:t>
            </a:r>
            <a:r>
              <a:rPr lang="el-GR" sz="2000" dirty="0">
                <a:latin typeface="+mj-lt"/>
              </a:rPr>
              <a:t>με έμφαση στο να </a:t>
            </a:r>
            <a:r>
              <a:rPr lang="el-GR" sz="2000" dirty="0" smtClean="0">
                <a:latin typeface="+mj-lt"/>
              </a:rPr>
              <a:t>«ξαναγυρίσουμε» </a:t>
            </a:r>
            <a:r>
              <a:rPr lang="el-GR" sz="2000" dirty="0">
                <a:latin typeface="+mj-lt"/>
              </a:rPr>
              <a:t>το σύστημα υπέρ του </a:t>
            </a:r>
            <a:r>
              <a:rPr lang="en-US" sz="2000" dirty="0">
                <a:latin typeface="+mj-lt"/>
              </a:rPr>
              <a:t>for/as.</a:t>
            </a:r>
            <a:endParaRPr lang="el-GR" sz="2000" dirty="0">
              <a:latin typeface="+mj-lt"/>
            </a:endParaRPr>
          </a:p>
        </p:txBody>
      </p:sp>
    </p:spTree>
    <p:extLst>
      <p:ext uri="{BB962C8B-B14F-4D97-AF65-F5344CB8AC3E}">
        <p14:creationId xmlns:p14="http://schemas.microsoft.com/office/powerpoint/2010/main" val="25298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g;base64,/9j/4AAQSkZJRgABAQEADQANAAD/2wBDAAMCAgMCAgMDAwMEAwMEBQgFBQQEBQoHBwYIDAoMDAsKCwsNDhIQDQ4RDgsLEBYQERMUFRUVDA8XGBYUGBIUFRT/2wBDAQMEBAUEBQkFBQkUDQsNFBQUFBQUFBQUFBQUFBQUFBQUFBQUFBQUFBQUFBQUFBQUFBQUFBQUFBQUFBQUFBQUFBT/wAARCACOAGMDARE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ACgDl/iB4+0j4c6VbajrMrRQXN7BYRBQCWllfao9gOWJ9FNdOHwtXFzcKW6TfyWp5+Nx1LL6aq1tm0vm3b8N35I6ZSFUDPtXNsegHmLkjIyOtJtLcdg3gHGRmmTdC7h60rpbjEDg9D7UXW4C5AoumAAg96LodgyBTELQAUAFADXfYM4zTWugjxz4neHZvi3L4s0PzL7TbGz0p7RXudHnaOaWT52khcgByvlxgeXuPXHXn3MHiFgFTqpJtyu/eSemyevW730PkcywzzWVeg7qMY2V4Npt6txeztZbXe/c4+11jxP4r8L+D/ABFLpOqt4z03TxbXnh7X/D1wbW/m3pucSFFWCUlA4lyVAYZGA2PQnTw9CtWoRkvZuTalGcU0rXta75l0tv21PMjUxeIoUMTyS9tGNnCcJWk7rW9koSurqT0XVWTLPi7w/qkWi/EqwtLOfX7HUNJ1GaCaXw/PHqMF0zjy7cS7f9JQszFCoyoRecYNZ0K1NSw9RvkcZR+2uW3V8u8drPo2+hWIwtX2eMpwg6kZRqWbptTUukU7LnTd2mlppraxY8XaMbnR7K70eKcappwnmj0qfwdcjTdQ3QxqYZYiuVfKrtl3cbpByAwXOjV9nOUavwysrqonJWd7p66a6qxtjaN6cJUF70b2i6UnCXur3Wrb3StLpql1LHiLStRbWfFLDT5NXtNW0+8N1aT6JM11p0otcbLe727Z42ZVURqC2TlSQCAqVSioUot25JRs+dWknLdxesXbW/3oeIpVZVazUOb2kZcycHeD5NoytaSbVrd9UyjaeH9et/Enw5tdX0zUrrSdAvtSsY5xbyTpcWRspPInmAU7SQ8MWHwd6vWk69D2WIlTaU5qMu1pcybSb9G/Ro56eHxUK+DjXjJxpupFOzd4cr5XLTR/DGz1um+pD4F8J2OqfCjRdB1jSNTtNQkg06O4e18PXdjc2zpJ98zlTudSSdwIA2kkANzWMxDp4ydanJSScmrzUk7ra3b87+QsFg4Syynh68JKTUE7QlGSad781t03f89y/wCJvDGv3Xw6+Jdr4i0ZdY1+HRmstP1OysvMk1OQQTLFcJGoJSXLqGA+6wJBwRjOhXoxxOGlRnyx5rtN/Crq6v1WjafZo6q2FxE8Ji4YunzzUOWMkr8+krNJXaetmlpfyPY/BmnWuneG9NW1shYK8EbvCLcwMr7RnchAIPrkV8/Xk51G276s+swdOFOhBQjy6Lpbp2N6sTsCgAoAZIOBRsJuxzOtfEDRtCvtUtLu5aKbTLFNRnBQ4ETMy5B6Egrz6blJxmumnhKtRRlBaSdl6/19551bMKFCc6dSVnCPM9Ol7f8AD9rovQTxeKvD28i5toLuEkNBdBXAPQrLC5+oKt+NZuLo1eXqvL9H+qOhSjiKN9bPz/FOL+53PO/gX4jvz+zd4f8AEV7c3Or6l/ZT3s0t7dPI87jcxBdiTzjHt6V62Z0YPMp0YpRV7aJK1/Q8LJ69SOTQrzbnJRk/ebbdm93qzdsviPPeeALrxJ9hhnlGnxXkFha3TF5Hkj3pCSyqASSq5Gc5/A8k8Go4lYdy6tNtedu7OqGZSngpYvlTfKpKKd9WrpbLW/YwPEfx8h0nQ/DGr6bp9vqNnr2i3GsQCa+8h2MMcT+Qo2MDI3m7QOPmGK66OVSnOpTnK0oSUXpfdtX9Fa/ocGMz1UKVGpTgmqkJTV5W+FR93Z6vmsvPSxqj4vND4i1DSL/SH0l/JV9MnupgEu5vISZ7Z8D93KokX5edwyR0NZPL/wB1GrTlza6pbpXaUvNOz16dd0dX9r8tedCpT5Xb3G3pJ8qk4vtJX26622ZX1n4xXukT6wjeHZL+LStWgsLoWM5eUQvZrdPMqbcsUVhlBycHHYG6eXwqcn7xJyi2r91Lls30u+voia2b1KMp/uW1Cai7auzhzuVra2vt93Y1D8Toby+02z0hLXU5tYuGTTpornMDwJAkzzM4U8AOqgLnJI6DJHH9UapudW8VFaprVNtpL1On+04SqwpUbSc37tno0oqTl6K623b6HVaJqT6la75JbOWVJWjZrGbzY+GPfjBxgkdveuWceV2PSw9SVWF52vd7O/p/w3Q1qg6QoA8ZP7YfwfQ4k8a20bjqptp8j8o69H+zcX0g/wACOdDX/bF+DhGP+E4tR/27T/8Axuj+zcX/ACP70HPHucdL+0B8DG8Qxa6nxBjt9ZQXMTXcdnJumjm2Hy5Mwneq+Um0HpsHvXcsNjvZ+x9n7rs99muq131PJngKUq8cTGVprmV+6lbR90rJq5qaD+018DvDWhTaZpvjm2tIZHll3RWkq7HkYsxVRFtX5iSABisq2Dx1WaqVKb6dunz/AOCdNChSw9GVKk7Xu/m9W7Wtu+xzXh340/BDw14UsPDFn8Vrz+w7O3e1S0eFvmRlZcMwgDHBfI56gZyOD1VqeMr1ZVpUVzNp6Ptbz8jz6OWQoUFhY1pciTVtOt1rZa73XyNWw/aL+CllY6NZSfEv7Vp+kiJYbae1co4jiMaB8Q5bht3P8QU9qynhcbKVSfsbOTd2ntd3dtfI6aeEhGNOm5txhayduisr6fP1SOfufiR+zneWMGn3fjhZ7C1XUIorRoZlSJLtxJIq4iBXYyqUI5QgYPSuq+ZxlKfs/efLd9Xyaa69b69zgeSYOcVCd3GPPZaWXO7u2nR/D26Gve/HX4B614f1PR9Z8fJrNtfyQzyPdW83mpNHHHGkqssQIfEKnI75Pc1zQw+YU6katKnytXWm1m72te1jsqZdh6tCeHryclKzd3rdJJO6tron6lyz/aK+CFhr97q8XxDXzrq/j1CVWt5Sm9LX7MFA8rp5YGfcZpSwuPnTjTlS0Sa6d+bv3NI4OlTrSrRk03JS8rqHJ+X4menxq/Z9065ju9L8bx6Td2+oT6nDNbQzYikmjCzKFaMrscKCVxjIyMEVpKlmU041Ic3uqL9Fqnvuu5h/ZmFhJTo3jJSclbo5K0tHpZ9V31Rv+Ev2mvgh4P0ySysvHMUqS3U95JJLbzEtJNK0jniMADcxwO1ctfB46vJTlT2VunTTuduEw9PB03TpvduT9ZO7/M2z+2N8HMf8jxaj/t2uP/jdc/8AZuL/AJH+B288SeL9rT4UTxrInjO02tyN0UoOPoUo/s7FfyfkHMj8tiUzzjPvX3hgIdh9Pwp2A6bR5r3R/DM15DDpN7aHEjpcqzuuZUBTAOOTEh9cDg8kVzSUZTUXe/8Aw4jo77w5cI1/p3l+GdVZrYRJeQzrCsBkl2K7O2c8RMTkjbuyTxXPGcbq1197HYppJq8sUCyr4fvVlt3tkhuZJJSmEkAYKXIQ/I2NvQkHblublyvR3QWsQ3C3sd9Fbz2XhyDfa3V0nkRGRCCXbDEH5SuSFBI28BskUJRcbxbDcmv9D1PUUvrH7L4atImuNkcsChCSrKgKseVTLKdzYGQRxwC3KEH1FYTULzUY5HkvLLwtcTO6WbbYizLkBFPBxhV28/TJJzSUYPZsofFDrDRvcDSPC0ALPOfOjCvGFmcEbCcqMsQAQTtC+lL3HomxEVmdRcabJb2vhdZcpLHtiCu5MkLjPo2XUEYHAcAU7R31A43UrJ9L1G5tLhUSeFyrqoIAOe2Rn8+a7Ivmimv0ArHYeBj8qYhwXI4Ix9RTsB+ntv8Asm/BfVoVuofBllcRydJEurjBxx/z09q+DeY4uL5XP8jp5Ykg/Y8+DfX/AIQa0AHc3Nx/8cpf2li/53+AcqIof2QfgneLIYfBWnzhTtbZdzNg46HElDzDFrebX3ByxJf+GNfgwef+EFsznv8Aabj/AOOU/wC0sX/z8YcqFP7G3wZJB/4QSy4/6eJ+f/IlH9pYv/n4w5UA/Y2+DK4x4Fs+P+nm4/8AjlH9pYv+f8g5UZutfsmfBbRLaOVvh5DcrJPHARBPOzLvYLux5mcDd2zjr7h/2njP+fjDlRz8XwB+CEscbx/Cm/PmAEJsnVsmISYIMwxw2MnjORml/aWLW1R/gPkRHd/AL4JWdkLr/hU97IClxIsa+cZG8sIxGPO4ZvM4DEH5GBwRij+0sX/z8YciLd1+z18FrCa6Q/Cu8draR1DQ+eS5RZHyh87v5WAeMkr2OaP7RxX8/wCX+QciOotf2RPg5qFtFdN4EgRp0EpWe4uPMBYZw37w8880f2jiv5/y/wAhcqJf+GOfg3/0I1ofrc3H/wAco/tLF/z/AJByrsK37HvwhY5/4Q6JRgABby4AGP8AtpS/tHFfz/kLkieS+Ff2mZ/+EkkubnS4dCv5tsU1st8f7OuZTyRMrqBbzEfdlVnVxgPjgr6s8tXs7KV1a/mvNd0uuiMnU5eh3Pxi+Ier+F4NW1+xvJBo+pWNlFaKzbgk3myBwidNy/xA9cqCeOOTB4enUkqc17yb+7p9/Qqcmo8yPGv2V7rxMfizqFlY6ncpazOLydYozJbvGJP3nm87UYq2Fz8wO0Djdj2M1jRjh4yktVp+BzQTjOye591DkCvjDvFoAKAEwAaADFABtGMdB7UAGKAFoAKACgDw/wCNH7K+hfFS3u7vTLt/CXiK4dZZNRtIQ8dwwDAedFkb/vtyGUnuTjFexg8zq4R8rXNHs+hDimrHD+K/hYvgX4faR4X8VXMbeHprqK1XUrIlTZOSCzqpXI37TkZPOfXB66GJdWs6tL4+z2+8ThzrlPbfhL4a8FeBvDi6H4OuLSW3hc+cyXKzTySHqZTnO7rwcY7AV42Jq1q8/aVtyowUFZHdA8VyXRQbhnHemAEgUAN81fX9KBXATIe9Aw81fWgNw8xcZzx60eQC+YuQOc/SgB1ABQAhGQR60AfPn7Y97c2/g7RljYi3Fy9w6Bd3mOiZRMYPJ3HFe1lTSqOT/wCG7sL2VzhPgfo3imC7cXPhi38SaPLefZdVsnkj8/RbrjzNhkcOgG5WKjIIOVwevbjJUZaubi912aIjHrI+m7vwreLcW8+leIL/AEtIRzZssdxby+gcSKXA9kdK+dVW6bnFNv5fkVbsSmXxHaXFupt9N1CBnVZpkle3dQfvOEIcHHXG4Z9aXuPqLU22JLDHTvWV7p2H2OKt7zxXZwpDDpTyk387SXF5NE6+Q1wxTbiQEARH0yPlG0847pRoSd3Lou/bXp3PIjPGQXKoXfM9W1tzNpb9tClNq/xDgt3ZdDsbuUwoUWNUjxIfL3A5uOVXMnpnaMdedFTwbfxta/5+S8jB1syS1pLp2/u/333l9xL4hh8XvfSNpsb/AGS4jti6pMgaCRJFaQR5bBDoWU5xjaCM54mm6HK1U3V/ndafcXXjjZT/AHWkXy31WjUle2r3W5e8SDXDr2l3lhY3c9pHZXJmtknRQZ98JhDDzkB4EozyOeeorOn7PknGTV7q3prfo+6N8Q8Q60J04NxUZdet42+0uzKumyeMtR1fRZdTsI7G1hud86W7KPlME4O4iVtw3+TgAd/atZLDQhJU3d+fqv0uZU5Y2pOm6sLJPX7pf3n/AHem+p3teee0FACHmgChrdpYXOnO+pW8dxbWxFyRKgYKUO4MM9xiqi5J2j10A8Nm1G2+C2peHfEV3q8dmniS5MniKymO4bp2d0uOT8giZhGSOCoHHy8esr4tSpRjdxXu+i3Xncm7ukfQIHy4Pp2rxyhCgPXn60gDYKYDfJX3/OlZdh3E8hd2ct9M0rILiiEAYycVQgMC8HuO9FkKyFEYBzzQC0H0DCgD5s+IP7cfgvw1FosPh0N4q1LVollRIZPKitFdii+e2CVYsD8mM4GeAQT7mHyevV5nUfKo/j6eRm5q11scJP8AttaV8S9Ws/hVeIPCHiPxP/oUeseaJLWBWYqw+ZR+9ZRtRDwWccjodqmAjg5qrzcyWtrWvYxniKcZ+zb1D4/ftieAvAnwD8SX3gW+07xl4gl1ceGJodZjdg1yEYyNOjBC8axIxG3CZZACM4rho0Ks60eb3Vvp0Rz1sZCFNzpu72/ry89jr/2W/i3qdt8OPAjeI493hfxHZRNo+sJIXjsrjkPp8zEkhQyMIXYnK4QncoztiqUK7lUp/Gt1381+q+ex10a0atGNR6X+R9PZHrXim4tABQAUART3EVvE8ssiRRRqXd3bAVR1JPYU7MDmPEPxS8J+GLW0n1HxBZRLeki0jhk8+W6wcHyo48vJg/3Qa2pYerWv7OLdt+y9X0J5kjjviL8erXRPhd4q8ReFrS61zV9GgSSXSp7Sa1uoFdgvnPBMiSbFG5+gDBGwe9aRwsuaKnons73V+11oZVKjhTc0rnjnwH/bN1PXvhjrWveNUsJDomIJL2A+SbuaQlogEGQAESViVB4TgE9ezEYKNOqoQe+3p1POoY2c6blUVrb+vQrQ/tl+ArxPPvtd8aG6kJZzZWhhgOTxsTLbVxjAJJ9STmh4KonZJfejFZlSevvfKLPkDxh8dofjbd6zd6B8ONM0HxUlrJKL/QY3leUxbXEkkQ6BRv5xyAOTtAHvUa31aLhKo3Hz6HasSp06kVGz/wAjgHGk/Eqbw9r+qRsstuiSvbW8uw3Unm/MmcHbnGOmQB2yK9T2LxeHi07eZzVKEMbThVvZ2s/U95+HHxd+Dvxlj8X+Ete+F2heE9MvNWtri3tbd/MbznuBD56tgHcRJ5biP+8hC43lfmamHr0uVxldq/3HHSxNKq5QlC1/8z1/9pvxT8L/AInaPp/7MXw+12fQvEFnqdtbx2mh2bfYrZo5MPbyPlQdu4u2CcMpz8wIrnwlOrGX1iptZt97f8HodteVGrbDQdrP5df69T2bwR8R5/2edV0n4bfEi5itNDKC08MeMby4RYtQVcYt5xn91MoIAJwrDGOQczXo08VB4qg9ftR6rzXdHe6saLUajstkz3LWPF+h+HtPuL7VNYsNOsrdQ8txdXKRoinoSSeM5ryoUqlRqMItvyR0tpblB/iX4WFpHcx65aXUUiB4/sj+ezqehVUyT+Aq1QqvTlf5fmF+pyHj79ojQvh/4YvfEF9oniKXSbUhXnbTjabmJAAVbkxM/X+EHgE9BmtY4VyfK5K/a9/yuvxJnNU4uUtjz0/tHQfFzXtK8DWMM/g2TxHAZrS+vgl1LfW+JA4hji3qozG2XlZV2jHJYVs8LSoL2jan3S/Uy9tCUlBPc9s8L+EPDnw507NnHDas6qk+o3jjz7ggcGSRsE+y8AdAAOK4qtWpXfvPRbLovRG+iObvtZ0LwxqPibxneXk+ro9qkM11IqQ2NlZx7iIxI2FcF3Ytgu5L4AwAo3vOcI0Fpre3dszlUik30Pmv9nn4T/Db9pi78UeJ4dMutE8L2musbfwrazeXAzmGPdLKyjcQ5BIRWAUDAwOK78RVrYaMYP4mtX1PKw9OliXKa2vsfaOmaPY6JYQWGn2kFlZW6COG3gQIkajoAo4Arw3PXVnsKCSskfgprnhrxb8Lrjw/4ik/tPQ7fUF+2aVrdizQrMI5MF0lXGGWRRwcEfKRjINfWzpqnVnSn73Lv6/1c+drpx5Zxff53Oa07VJtLudsV7LFiTzV8s4y7dfXkg/yruhKpCNqbPLVR8/I3pc6WfwpaWfw80DxLdLqVmt7rEltLqFs8cyJAp4ZIj5bCQFHxl8Hafu4BOUakr8l09PmQ6MYQjVSav1Z9dfsXeGvhL8PPijqvjOHxsPFC2jXUttcSWEwuYbeNVj8xoFDMrzvM7gYJCQDODJgebiJ1HRacWr2Vvm2/u2+Z7uXwpQbmp3d7Lc8s/bnuZvGXxwsfiT4qOoyfDTW2jttJsFuohfR2sESCVVjJZYRK/mSIxJyJNxAPFVQh7KDpJ+8t+3/AATmxM3VqxquL5fle3e29mz3jxL8NZPF37Ktv4v8M22rWvgfVJrXVP7I1eKJryODc8Ibcm4kKAp/uvHIrkKysK9HB4+FTFQhVVpbXTaX+R6NKi4QcqbtHonqfSfwB/aO0G603SfBniaSfw14jhtoVtW1iFraPVFKD54pHOJH3fe6bi2QDk48bH5dUUpV6XvR6tWdvU7cNKcqSdTc9Y+JI0LVfBGuWevaR/wkWkG3f7VZiIyK4AzgEc7s4xs+YHBHI48WknGS5HZm07Si09jyD9jr4eeFD4YXxza6Lc2XiaRZdGYagxaSxtoJSsdvHn7oKLGzN1ZiSfQdWJqSb5L6b/Mxo04xSklqfRFzY292EFxbxXAjbcvmoG2n1GehribsdNr7nAfHa80O38BCz1vT9J1X+0L23srG01q3Sa2893AWVkZWXES75SSOBGeR1regpOTcXbTUxqKLVpK+pT+AXwm8O/C/w7qTaAjRyancg34B/dC5gQW8pjHUKXiduSSSx57UVqsqtubpsOnThTVoozPHXwt+Imv+K9Qv9F+JNzomlzMphsFt9whAUAgHPcgn8a66WIw0IKM6d33M5Qm3dM+Jfib8e9O/aIh0PwV8GtK1TR4LHwdqWnahFcpEY7WykktQFUBmIYG3G5vlO1xz3Hq0KfJKUsQ7qTvdX+LX/NnnTq06yVKl2PIfAHhjxj8N9Eh02Hw8niLRfEzwvb37IFi0q9ik8tbhmcbA0bnO0smdnJHIrqqOlON4y1ieXh6FWj7kbSUtb66W9T0Px3+y9498W6xYaGnitbvwxcalLfXt19nRPszvl9wiBw2X3/KDjMgbgcLxLFU4v4fee3mdVTBVJ8qctFf7zz74eSXnjXxN8Q5oNeOoWxu1kkEEZTzEiaRIX2KcE7MkdSCxxnJz7VPF08uw8JSV5ytp27nNissnjJuKrPl95SWq8lb5bn0d+z/8Tvg5pf7LeuXXxmjtbq10zxQySeHdf0vzpLS6ESiFYbdlLEugZ8gAfM6nhST4mZ1547ExqQjZ8qOvLMNQy/Cew6X63f5n298KPH9l8TPBtnrmm6FrPh/TZAFtrXW7A2UrRADayxE5CEEYPGRXz84OLs3c96ElJXSsin8VtIl8V21n4cfwdpHizTr5JpZxrsrJaxPGF2LlYZSrvvfa+Bt2Mck4BulUlRlzwk012LPC/HWgaj8JPD2qa74N8R6v4avLJBFN4L1u5e8sZg/yg2pJyARuCsM5YKpCt8tezSrxxkvY14czf2lo16mMvdV4/cdf4L/aIuPDej6fpfjnwNq/gy8ig81wWjltYYAPlIfcDgfd24yoABJIzXFXwijL9zUU1toVGbavJWL2k/E6fx/LBf3+vadpng1rS+1Cf+yrllnhitjEPLnnDZUsszSEIFIEYwzBjiJU3hVLmXvqyV/nqataXZ1fwut/+EytrLxreQzRQ3Fp9n0fTrpmkeztDjLSliS00m0M5PKgKnJVmbmqtwbgt+pmkm+Y+Xf2lPj/AONPgZ8W38MeBb+G10iFIb17K5tlnUyyLzCGJyse1VIUEY3HHAFdtClGrDmluc9aq6Tsj0l/2iPH2oiO6sLr4ZW1rNGjrDc+Io5ZEJUbgWWUKec8gdMVzqnBaNst1JJ6NH58fD/X9Y/YN+P2mah4l0Sy8TXeq6GDdWdrcmOSzjnlw2xh8plAhIwRg7uPWvbnTli4+67XPBpJ4OquZXdj7v8ADXxf8HfE3wg174V0ZYwl08MgvUWLa21W3BVPzEqV5z0rznTqUrQmerGrTrJygvvOO8Va9o0WkXSahGX0qa6DSG2D+Z5yjyiwCc/LjHA6DPauuEajknHdFuqowbPjPQ/DHj99KXxZ4Lltk+x3kq22ji023YiEuxTIpTDE7uRnI3HGOMdNWMeX94279zzISrVJe0g7NMn8C/DDxT4h/aU8NeFLzXILrWvEt+Zr3UYLaSWG0kSJpJTGSux5FiRhnDKM4OBk1jVkqdNpKyQ4Un7aMpu7f3fifo9+zjZ+OvDfj3xl4Yn1G417wZosNsljreoaZ9iW9mZMukQTEZ8vlXdFAJwCuQWPi1HCUU7ans01KLcXse7a34gl8OeHrzVL2KCNbaIuUEx+ZuioDt6kkAe5Fc6V3ZG5434jj0n4meNNG1rxfZ6db6L4bAlgstTeOSH7dNHlVcsMeYsTCTbz96LkE13xTpUnyby/JP8Az0+/syWlKzZwXj3TIvCWpeKbnXtV/wCEomm02SfRrLSZXggil3lBFgP8m3CkDdj5WzknBhWmkoK3cn4dW9Dxc/De78WaTaaxOXsZ76OCO50kwM23cpkZ8DALBQy5PPTI4wOuFeVNey3ig5ed8ze53eqeNPi1J4J1DR/CtvrNxZz3byzat4ei+0XsLtEhEflNgxRnBO5DuLBugbm6FHC1pOVSpyy7Pb5P+kKcZOLUXY5z9nn4X+DLq81e58WQS+JfEySOZdNv4pEtYrRx+8upZzwJOSM5LAg4U7tyurKrL4HaK08/S25iqSWlRXZ7Z4d+A/g+HR7dLXw/aG2G7yjeW7yyldxwSzSZwRyAeQMA8iuWWIlF8t7/AD/4BsqcUtEfGPwS1/Svi/qF7oGrfDvQfEviC602F31jxHcyvcQwQlYBBGUj8xH3cgow65OTgH1ZXgvaKVkr6ep4MZqu/ZuF3v6eR7/44+Edjpd7DaeGPD0PhnUrq2ggn1eW223FpHbLtRlUkEyFcqHIBOck/KM8rqq/NN83l3Or2KTtGNu+54D410nxFrHxgsNIv/D98nh3TwBZxwPHNvSN1Zrto04zJucEYGdwBGRXVGpBU009TGUJuaUbpfmbfiP4t6N8HPE2o6BrEeqaLdQQskT/AGf9xL2K7854JOeCc4HQ1qnCpFKT0N4R5ZvWx9q/s9/CfwJqnhfwn4y068tPE2pWlxc38GsWdwHRbmRJIJArJjKrG8kew8cliN2DXhYrEzqSlHoehSoxik73PWPFviweGpbGCCCbU9UvJPKttMtx80uckszHiNQASWYgcYHJAPFGPNudPQ8s+M/xm8NfBzw7q+ofEW5tNd1C4jRLLwlpjrNNMHYJ5aQvtLnLgmRgMrnCjGDvCn7R8tNWXVkN23OLtvBPxE8ZfBewsvEsGm/D62crdvcXkJ1XV3nY5L3BwYoC5OC370qrAHYRgaSq3quUemi9EgklNajPBvwj17X7LUNHg1O30e0u0FxM0dnG4vHUbFDuuCSm0IwbhWBGM8Vq6tNRU0rmHJJvlvoY/hj4VWmgxajdfEjUrXwpb3Ba3t7a4vI1uIGBY+aBuKvEeFwM5yegGad6laSVGLfyKSUFeTscd8OrXULT9ofSNQ+Hni9viN4bVWbVYUiktbCJljZIiXYMjlWbcGTJ+XHUknorYecIOOIhy9ddxKV5Xi7o9b8PeEbO81+Twvou64sYrr7brupt9/ULwncEJH8CZyEHyjjjqaiT9hS5nu9l2Xf1Zol0Poyz0G1trWKLywdi4rxzU/Muz+Ay2nxK8SCXw54usvENhePqYbw1G1umlwzsGiRZIDx8sbYORkb+Cev03soexjU51Z3WrtscH1eek2reh65r/j7UtJv7+bWL1rC6cpHPLfQvNMJQgVI3jUAq7EHjOOPqK4oU6UrRUvxX5jm5LVnA6L4vvvFnia0uLTS3F++nPO+s3Fu0mLfeAFLbf3e5kJ7gFCu7PA3qQUILS6btpYaTk0+hxH/Cc6l431O1nsNDsvFPiAvcW0NjHpB1EXKE5lkjidWyMKpYFTxmvZWW0oxcqrtHTytfo/XoRBqrCUk7yT2Rz3hHxDJ8MPEWsalp1pr/AIV1dbkq1p4de4s4Zn2BtslvHtjAAI+XaQDt4pVMqo1EpU5K3V6Fxk+XmX3HbeHPh98Ufiw2n+M9Wj8d+LfBFlqUspsbueGwmvkQ8u0kcsUoAPCuRJtC8Hrjx62FhQm6UqkE+6uyrtxUmn6I9ottfvPgtr8V94f+FmgfCLSLtSdQ8Ra7p9zfyTAMSjT30KsASWb/AFjnO481yQWG5eWo5Sf91q34nTeO2p6r4R8YfEz4jTPLo3jj4eeJdKd23Dw/Ks4EWAPmYs/BJIPGRjH1mo8LGNowkn52BbHmlz8Kr/4w61c6drMOtX2h2FxdK8mgXwtJZJonEcqxq+xNmXVyS/zFidrEHG+FxfsLzi0n5q6/UcoWd3uU7b4IfAv4VWd1DeaHq1lq8cyNazeIgY7i5mCqzJHOSsRfqcB8/vAcYxnoq4/HVbc81JeVv0/yMHCEviWx674v8Y2HhXwZpum+EreCG71ddlqsCbQMj5nP0HJzz09a56MfaSdWq9EXtoj0j4QeBYvCHhq3BBa4kG95H+87HlmPuTXm16rrTcmaJWR6BXOM8e8HRy2Xxh8Y+GdTm+3/AG3QrG4W7ChZJYxJcxEykY/ebWjXIGDszwTiu+ok8NCcduaS/BMD0KfwRoFxb6tbz6Ta3EOrS+fexzRhxM+AAxz3G0Yx0PIwa4lKSaaewNX0ZZs/DmlWFhHY2un21tYRwyQLawxhIgjkF12jjkjJ+p9aXM736ktKx+WuqaFq/wCzz+0Z4T1Kx1GGS2tb6W4treCIri3E728kDkn5gVVlDdeQevA/Q41oY7BTjKOtvxsmmclCh7G0b33P1I1zUZYG021gcwSX9z9nEygExgRPISAQRnEZHIPWvzxK9zsegsGjqbvz7q6uL91x5YuCoSMjPIVVAz7nJ9MVKKucrr3xVFh8S7fwLYacbjWrjTDqiz3M3l2yx+Z5eCQGbdkZxtxjvVqOl2YufvOKOT1T9l7wv4x1+28Q+JoIU1+3kaRLnwsj6KRn+9LC/nyH13ylT12CrVR01ZDcE9WY/jn9m+W+kg0zw34m1fw3oFwHS8h/tW5ujM75yfLlcoe55zknPXqRqWd2jXSS1PMtR/Zp8VfG3S9PvLrx89/a6VFLo5g1S0UbZoJnSR4ynVHKry+58AZY4GO2GJjSUvd3OZ03J3TsdH+zR8DV8FabaWd5qJ1N1nkuk3g7Yt5GVTPQYUEj1rGrWbXIjZI+rUQIoVRgAYArjKH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0" y="716106"/>
            <a:ext cx="3707475" cy="5317794"/>
          </a:xfrm>
          <a:prstGeom prst="rect">
            <a:avLst/>
          </a:prstGeom>
        </p:spPr>
      </p:pic>
      <p:pic>
        <p:nvPicPr>
          <p:cNvPr id="15366" name="Picture 6" descr="Lorna Earl - Canadian Assessment for Learning Ne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760" y="1155470"/>
            <a:ext cx="2559816" cy="453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473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Εκδόσεις Διάδρα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69" y="1030778"/>
            <a:ext cx="3517731" cy="49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79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82487" y="1834263"/>
            <a:ext cx="7243156" cy="3323987"/>
          </a:xfrm>
          <a:prstGeom prst="rect">
            <a:avLst/>
          </a:prstGeom>
        </p:spPr>
        <p:txBody>
          <a:bodyPr wrap="square">
            <a:spAutoFit/>
          </a:bodyPr>
          <a:lstStyle/>
          <a:p>
            <a:pPr algn="just">
              <a:lnSpc>
                <a:spcPct val="150000"/>
              </a:lnSpc>
            </a:pPr>
            <a:r>
              <a:rPr lang="el-GR" sz="2000" dirty="0">
                <a:latin typeface="+mj-lt"/>
              </a:rPr>
              <a:t>2006 – άρθρο </a:t>
            </a:r>
            <a:r>
              <a:rPr lang="en-US" sz="2000" dirty="0">
                <a:latin typeface="+mj-lt"/>
              </a:rPr>
              <a:t>Assessment – A Powerful Lever for Learning</a:t>
            </a:r>
            <a:r>
              <a:rPr lang="el-GR" sz="2000" dirty="0">
                <a:latin typeface="+mj-lt"/>
              </a:rPr>
              <a:t>Το 2006 γράφει το άρθρο “</a:t>
            </a:r>
            <a:r>
              <a:rPr lang="en-US" sz="2000" dirty="0">
                <a:latin typeface="+mj-lt"/>
              </a:rPr>
              <a:t>Assessment – A Powerful Lever for Learning” </a:t>
            </a:r>
            <a:r>
              <a:rPr lang="el-GR" sz="2000" dirty="0">
                <a:latin typeface="+mj-lt"/>
              </a:rPr>
              <a:t>στο περιοδικό </a:t>
            </a:r>
            <a:r>
              <a:rPr lang="en-US" sz="2000" i="1" dirty="0">
                <a:latin typeface="+mj-lt"/>
              </a:rPr>
              <a:t>Brock Education</a:t>
            </a:r>
            <a:r>
              <a:rPr lang="en-US" sz="2000" dirty="0">
                <a:latin typeface="+mj-lt"/>
              </a:rPr>
              <a:t>, </a:t>
            </a:r>
            <a:r>
              <a:rPr lang="el-GR" sz="2000" dirty="0">
                <a:latin typeface="+mj-lt"/>
              </a:rPr>
              <a:t>όπου ξαναπαρουσιάζει και εκλαϊκεύει τους τρεις όρους και τη μεταξύ τους ισορροπία. </a:t>
            </a:r>
            <a:r>
              <a:rPr lang="el-GR" sz="2000" dirty="0" smtClean="0">
                <a:latin typeface="+mj-lt"/>
              </a:rPr>
              <a:t>Από </a:t>
            </a:r>
            <a:r>
              <a:rPr lang="el-GR" sz="2000" dirty="0">
                <a:latin typeface="+mj-lt"/>
              </a:rPr>
              <a:t>εκεί και μετά, τα </a:t>
            </a:r>
            <a:r>
              <a:rPr lang="en-US" sz="2000" dirty="0">
                <a:latin typeface="+mj-lt"/>
              </a:rPr>
              <a:t>of/for/as </a:t>
            </a:r>
            <a:r>
              <a:rPr lang="el-GR" sz="2000" dirty="0">
                <a:latin typeface="+mj-lt"/>
              </a:rPr>
              <a:t>κολλάνε στη βιβλιογραφία και στα επιμορφωτικά </a:t>
            </a:r>
            <a:r>
              <a:rPr lang="el-GR" sz="2000" dirty="0" smtClean="0">
                <a:latin typeface="+mj-lt"/>
              </a:rPr>
              <a:t>κείμενα  </a:t>
            </a:r>
            <a:r>
              <a:rPr lang="el-GR" sz="2000" dirty="0">
                <a:latin typeface="+mj-lt"/>
              </a:rPr>
              <a:t>διεθνώς (ιδίως στον Καναδά, ΗΒ, Αυστραλία</a:t>
            </a:r>
            <a:r>
              <a:rPr lang="el-GR" sz="2000" dirty="0" smtClean="0">
                <a:latin typeface="+mj-lt"/>
              </a:rPr>
              <a:t>) αλλά και Ελλάδα.</a:t>
            </a:r>
            <a:endParaRPr lang="el-GR" sz="2000" dirty="0">
              <a:latin typeface="+mj-lt"/>
            </a:endParaRPr>
          </a:p>
        </p:txBody>
      </p:sp>
    </p:spTree>
    <p:extLst>
      <p:ext uri="{BB962C8B-B14F-4D97-AF65-F5344CB8AC3E}">
        <p14:creationId xmlns:p14="http://schemas.microsoft.com/office/powerpoint/2010/main" val="173861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4621</Words>
  <Application>Microsoft Office PowerPoint</Application>
  <PresentationFormat>Ευρεία οθόνη</PresentationFormat>
  <Paragraphs>312</Paragraphs>
  <Slides>57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57</vt:i4>
      </vt:variant>
    </vt:vector>
  </HeadingPairs>
  <TitlesOfParts>
    <vt:vector size="61" baseType="lpstr">
      <vt:lpstr>Arial</vt:lpstr>
      <vt:lpstr>Calibri</vt:lpstr>
      <vt:lpstr>Calibri Light</vt:lpstr>
      <vt:lpstr>Office Theme</vt:lpstr>
      <vt:lpstr>Αξιολόγηση της μάθησης  Αξιολόγηση για την μάθηση Αξιολόγηση ως μάθηση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26</cp:revision>
  <dcterms:created xsi:type="dcterms:W3CDTF">2025-12-05T21:35:19Z</dcterms:created>
  <dcterms:modified xsi:type="dcterms:W3CDTF">2025-12-13T09:36:02Z</dcterms:modified>
</cp:coreProperties>
</file>