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308" r:id="rId2"/>
    <p:sldId id="297" r:id="rId3"/>
    <p:sldId id="265" r:id="rId4"/>
    <p:sldId id="263" r:id="rId5"/>
    <p:sldId id="266" r:id="rId6"/>
    <p:sldId id="267" r:id="rId7"/>
    <p:sldId id="272" r:id="rId8"/>
    <p:sldId id="264" r:id="rId9"/>
    <p:sldId id="298" r:id="rId10"/>
    <p:sldId id="310" r:id="rId11"/>
    <p:sldId id="311" r:id="rId12"/>
    <p:sldId id="312" r:id="rId13"/>
    <p:sldId id="273" r:id="rId14"/>
    <p:sldId id="274" r:id="rId15"/>
    <p:sldId id="275" r:id="rId16"/>
    <p:sldId id="278" r:id="rId17"/>
    <p:sldId id="276" r:id="rId18"/>
    <p:sldId id="277" r:id="rId19"/>
    <p:sldId id="279" r:id="rId20"/>
    <p:sldId id="280" r:id="rId21"/>
    <p:sldId id="269" r:id="rId22"/>
    <p:sldId id="283" r:id="rId23"/>
    <p:sldId id="271" r:id="rId24"/>
    <p:sldId id="282" r:id="rId25"/>
    <p:sldId id="281" r:id="rId26"/>
    <p:sldId id="257" r:id="rId27"/>
    <p:sldId id="258" r:id="rId28"/>
    <p:sldId id="259" r:id="rId29"/>
    <p:sldId id="260" r:id="rId30"/>
    <p:sldId id="261" r:id="rId31"/>
    <p:sldId id="262" r:id="rId32"/>
    <p:sldId id="256" r:id="rId33"/>
    <p:sldId id="284" r:id="rId34"/>
    <p:sldId id="300" r:id="rId35"/>
    <p:sldId id="301" r:id="rId36"/>
    <p:sldId id="294" r:id="rId37"/>
    <p:sldId id="313" r:id="rId38"/>
    <p:sldId id="285" r:id="rId39"/>
    <p:sldId id="286" r:id="rId40"/>
    <p:sldId id="299" r:id="rId41"/>
    <p:sldId id="295" r:id="rId42"/>
    <p:sldId id="296" r:id="rId43"/>
    <p:sldId id="287" r:id="rId44"/>
    <p:sldId id="290" r:id="rId45"/>
    <p:sldId id="291" r:id="rId46"/>
    <p:sldId id="314" r:id="rId47"/>
    <p:sldId id="292" r:id="rId48"/>
    <p:sldId id="293" r:id="rId49"/>
    <p:sldId id="305" r:id="rId50"/>
    <p:sldId id="306" r:id="rId51"/>
    <p:sldId id="307" r:id="rId52"/>
    <p:sldId id="304" r:id="rId53"/>
    <p:sldId id="302" r:id="rId54"/>
    <p:sldId id="303" r:id="rId55"/>
    <p:sldId id="309"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96" y="57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3CA40-E698-403C-9980-394E86CEA698}" type="datetimeFigureOut">
              <a:rPr lang="el-GR" smtClean="0"/>
              <a:t>20/12/2025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9FAFD-C3A2-41C1-B94B-954BF3FFC691}" type="slidenum">
              <a:rPr lang="el-GR" smtClean="0"/>
              <a:t>‹#›</a:t>
            </a:fld>
            <a:endParaRPr lang="el-GR"/>
          </a:p>
        </p:txBody>
      </p:sp>
    </p:spTree>
    <p:extLst>
      <p:ext uri="{BB962C8B-B14F-4D97-AF65-F5344CB8AC3E}">
        <p14:creationId xmlns:p14="http://schemas.microsoft.com/office/powerpoint/2010/main" val="395575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DF7EFA0-9D6C-4319-A8DF-FDBD3B392FDA}" type="slidenum">
              <a:rPr lang="el-GR" smtClean="0"/>
              <a:t>11</a:t>
            </a:fld>
            <a:endParaRPr lang="el-GR"/>
          </a:p>
        </p:txBody>
      </p:sp>
    </p:spTree>
    <p:extLst>
      <p:ext uri="{BB962C8B-B14F-4D97-AF65-F5344CB8AC3E}">
        <p14:creationId xmlns:p14="http://schemas.microsoft.com/office/powerpoint/2010/main" val="198287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2353D-55DD-4AAA-B5CC-A8BDA096F537}" type="slidenum">
              <a:rPr kumimoji="0" lang="en-US" altLang="el-G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62" name="Rectangle 2"/>
          <p:cNvSpPr>
            <a:spLocks noGrp="1" noRot="1" noChangeAspect="1" noChangeArrowheads="1" noTextEdit="1"/>
          </p:cNvSpPr>
          <p:nvPr>
            <p:ph type="sldImg"/>
          </p:nvPr>
        </p:nvSpPr>
        <p:spPr>
          <a:xfrm>
            <a:off x="331788" y="696913"/>
            <a:ext cx="6197600" cy="3486150"/>
          </a:xfrm>
          <a:ln/>
        </p:spPr>
      </p:sp>
      <p:sp>
        <p:nvSpPr>
          <p:cNvPr id="40963" name="Rectangle 3"/>
          <p:cNvSpPr>
            <a:spLocks noGrp="1" noChangeArrowheads="1"/>
          </p:cNvSpPr>
          <p:nvPr>
            <p:ph type="body" idx="1"/>
          </p:nvPr>
        </p:nvSpPr>
        <p:spPr/>
        <p:txBody>
          <a:bodyPr lIns="91432" tIns="45717" rIns="91432" bIns="45717"/>
          <a:lstStyle/>
          <a:p>
            <a:endParaRPr lang="it-IT" altLang="el-GR"/>
          </a:p>
        </p:txBody>
      </p:sp>
    </p:spTree>
    <p:extLst>
      <p:ext uri="{BB962C8B-B14F-4D97-AF65-F5344CB8AC3E}">
        <p14:creationId xmlns:p14="http://schemas.microsoft.com/office/powerpoint/2010/main" val="285176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12/20/2025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8.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2.png"/><Relationship Id="rId4" Type="http://schemas.microsoft.com/office/2007/relationships/hdphoto" Target="../media/hdphoto10.wdp"/></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4.jpeg"/><Relationship Id="rId4" Type="http://schemas.microsoft.com/office/2007/relationships/hdphoto" Target="../media/hdphoto12.wdp"/></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7.xml"/><Relationship Id="rId4" Type="http://schemas.microsoft.com/office/2007/relationships/hdphoto" Target="../media/hdphoto13.wdp"/></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2021, l'année Sempé | Gazette Dro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4" y="0"/>
            <a:ext cx="12463438" cy="7024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2583" y="6411546"/>
            <a:ext cx="13023273" cy="707886"/>
          </a:xfrm>
          <a:prstGeom prst="rect">
            <a:avLst/>
          </a:prstGeom>
          <a:noFill/>
        </p:spPr>
        <p:txBody>
          <a:bodyPr wrap="square" rtlCol="0">
            <a:spAutoFit/>
          </a:bodyPr>
          <a:lstStyle/>
          <a:p>
            <a:pPr algn="ctr"/>
            <a:r>
              <a:rPr lang="en-US" sz="4000" dirty="0" smtClean="0">
                <a:latin typeface="Calibri Light" panose="020F0302020204030204" pitchFamily="34" charset="0"/>
                <a:cs typeface="Calibri Light" panose="020F0302020204030204" pitchFamily="34" charset="0"/>
              </a:rPr>
              <a:t>H</a:t>
            </a:r>
            <a:r>
              <a:rPr lang="el-GR" sz="4000" dirty="0" smtClean="0">
                <a:latin typeface="Calibri Light" panose="020F0302020204030204" pitchFamily="34" charset="0"/>
                <a:cs typeface="Calibri Light" panose="020F0302020204030204" pitchFamily="34" charset="0"/>
              </a:rPr>
              <a:t> ουσία του να είμαστε </a:t>
            </a:r>
            <a:r>
              <a:rPr lang="el-GR" sz="4000" dirty="0" err="1" smtClean="0">
                <a:latin typeface="Calibri Light" panose="020F0302020204030204" pitchFamily="34" charset="0"/>
                <a:cs typeface="Calibri Light" panose="020F0302020204030204" pitchFamily="34" charset="0"/>
              </a:rPr>
              <a:t>αξιολογητές</a:t>
            </a:r>
            <a:r>
              <a:rPr lang="el-GR" sz="4000" dirty="0" smtClean="0">
                <a:latin typeface="Calibri Light" panose="020F0302020204030204" pitchFamily="34" charset="0"/>
                <a:cs typeface="Calibri Light" panose="020F0302020204030204" pitchFamily="34" charset="0"/>
              </a:rPr>
              <a:t> και </a:t>
            </a:r>
            <a:r>
              <a:rPr lang="el-GR" sz="4000" dirty="0" err="1" smtClean="0">
                <a:latin typeface="Calibri Light" panose="020F0302020204030204" pitchFamily="34" charset="0"/>
                <a:cs typeface="Calibri Light" panose="020F0302020204030204" pitchFamily="34" charset="0"/>
              </a:rPr>
              <a:t>αξιολογήτριες</a:t>
            </a:r>
            <a:r>
              <a:rPr lang="en-US" sz="4000" dirty="0" smtClean="0">
                <a:latin typeface="Calibri Light" panose="020F0302020204030204" pitchFamily="34" charset="0"/>
                <a:cs typeface="Calibri Light" panose="020F0302020204030204" pitchFamily="34" charset="0"/>
              </a:rPr>
              <a:t> </a:t>
            </a:r>
            <a:endParaRPr lang="el-GR" sz="4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32490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oA\Documents\Χριστίνα\blue-wood--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
            <a:ext cx="12431733" cy="698139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mages of correlation between columns. High correlation is red, no correlation is white, and negative correlation is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49" y="525015"/>
            <a:ext cx="11952651" cy="597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oA\Documents\Χριστίνα\blue-wood--backgrounds-power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
            <a:ext cx="1221200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descr="http://baneofyourresistance.files.wordpress.com/2013/04/growth-canstockphoto4021682.jpg"/>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613" y="1220758"/>
            <a:ext cx="4030184" cy="5330137"/>
          </a:xfrm>
          <a:prstGeom prst="rect">
            <a:avLst/>
          </a:prstGeom>
          <a:noFill/>
          <a:ln>
            <a:noFill/>
          </a:ln>
        </p:spPr>
      </p:pic>
      <p:sp>
        <p:nvSpPr>
          <p:cNvPr id="9" name="TextBox 8"/>
          <p:cNvSpPr txBox="1"/>
          <p:nvPr/>
        </p:nvSpPr>
        <p:spPr>
          <a:xfrm>
            <a:off x="2" y="358983"/>
            <a:ext cx="7680853" cy="830997"/>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txBody>
          <a:bodyPr wrap="square" rtlCol="0">
            <a:spAutoFit/>
          </a:bodyPr>
          <a:lstStyle/>
          <a:p>
            <a:r>
              <a:rPr lang="el-GR" sz="4800" dirty="0">
                <a:solidFill>
                  <a:schemeClr val="bg1"/>
                </a:solidFill>
              </a:rPr>
              <a:t>Επίπεδα δυσκολίας</a:t>
            </a:r>
            <a:endParaRPr lang="el-GR" sz="4800" dirty="0">
              <a:solidFill>
                <a:schemeClr val="bg1"/>
              </a:solidFill>
            </a:endParaRPr>
          </a:p>
        </p:txBody>
      </p:sp>
    </p:spTree>
    <p:extLst>
      <p:ext uri="{BB962C8B-B14F-4D97-AF65-F5344CB8AC3E}">
        <p14:creationId xmlns:p14="http://schemas.microsoft.com/office/powerpoint/2010/main" val="395001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oA\Documents\Χριστίνα\blue-wood--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431733" cy="69813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p:cNvGraphicFramePr>
            <a:graphicFrameLocks noGrp="1"/>
          </p:cNvGraphicFramePr>
          <p:nvPr>
            <p:extLst>
              <p:ext uri="{D42A27DB-BD31-4B8C-83A1-F6EECF244321}">
                <p14:modId xmlns:p14="http://schemas.microsoft.com/office/powerpoint/2010/main" val="2363468338"/>
              </p:ext>
            </p:extLst>
          </p:nvPr>
        </p:nvGraphicFramePr>
        <p:xfrm>
          <a:off x="407221" y="802398"/>
          <a:ext cx="11617293" cy="5376600"/>
        </p:xfrm>
        <a:graphic>
          <a:graphicData uri="http://schemas.openxmlformats.org/drawingml/2006/table">
            <a:tbl>
              <a:tblPr firstRow="1" bandRow="1">
                <a:tableStyleId>{5C22544A-7EE6-4342-B048-85BDC9FD1C3A}</a:tableStyleId>
              </a:tblPr>
              <a:tblGrid>
                <a:gridCol w="3872431">
                  <a:extLst>
                    <a:ext uri="{9D8B030D-6E8A-4147-A177-3AD203B41FA5}">
                      <a16:colId xmlns:a16="http://schemas.microsoft.com/office/drawing/2014/main" val="20000"/>
                    </a:ext>
                  </a:extLst>
                </a:gridCol>
                <a:gridCol w="3872431">
                  <a:extLst>
                    <a:ext uri="{9D8B030D-6E8A-4147-A177-3AD203B41FA5}">
                      <a16:colId xmlns:a16="http://schemas.microsoft.com/office/drawing/2014/main" val="20001"/>
                    </a:ext>
                  </a:extLst>
                </a:gridCol>
                <a:gridCol w="3872431">
                  <a:extLst>
                    <a:ext uri="{9D8B030D-6E8A-4147-A177-3AD203B41FA5}">
                      <a16:colId xmlns:a16="http://schemas.microsoft.com/office/drawing/2014/main" val="20002"/>
                    </a:ext>
                  </a:extLst>
                </a:gridCol>
              </a:tblGrid>
              <a:tr h="672075">
                <a:tc>
                  <a:txBody>
                    <a:bodyPr/>
                    <a:lstStyle/>
                    <a:p>
                      <a:endParaRPr lang="el-GR" sz="2400" dirty="0"/>
                    </a:p>
                  </a:txBody>
                  <a:tcPr marL="121920" marR="121920" marT="60960" marB="60960"/>
                </a:tc>
                <a:tc>
                  <a:txBody>
                    <a:bodyPr/>
                    <a:lstStyle/>
                    <a:p>
                      <a:r>
                        <a:rPr lang="el-GR" sz="2400" dirty="0" smtClean="0"/>
                        <a:t>Ανάλυση</a:t>
                      </a:r>
                      <a:r>
                        <a:rPr lang="el-GR" sz="2400" baseline="0" dirty="0" smtClean="0"/>
                        <a:t> παραγόντων</a:t>
                      </a:r>
                      <a:endParaRPr lang="el-GR" sz="2400" dirty="0"/>
                    </a:p>
                  </a:txBody>
                  <a:tcPr marL="121920" marR="121920" marT="60960" marB="60960"/>
                </a:tc>
                <a:tc>
                  <a:txBody>
                    <a:bodyPr/>
                    <a:lstStyle/>
                    <a:p>
                      <a:r>
                        <a:rPr lang="el-GR" sz="2400" dirty="0" smtClean="0"/>
                        <a:t>Μέτρηση</a:t>
                      </a:r>
                      <a:r>
                        <a:rPr lang="el-GR" sz="2400" baseline="0" dirty="0" smtClean="0"/>
                        <a:t> κατά </a:t>
                      </a:r>
                      <a:r>
                        <a:rPr lang="en-US" sz="2400" baseline="0" dirty="0" smtClean="0"/>
                        <a:t>Rasch</a:t>
                      </a:r>
                      <a:endParaRPr lang="el-GR" sz="2400" dirty="0"/>
                    </a:p>
                  </a:txBody>
                  <a:tcPr marL="121920" marR="121920" marT="60960" marB="60960"/>
                </a:tc>
                <a:extLst>
                  <a:ext uri="{0D108BD9-81ED-4DB2-BD59-A6C34878D82A}">
                    <a16:rowId xmlns:a16="http://schemas.microsoft.com/office/drawing/2014/main" val="10000"/>
                  </a:ext>
                </a:extLst>
              </a:tr>
              <a:tr h="672075">
                <a:tc>
                  <a:txBody>
                    <a:bodyPr/>
                    <a:lstStyle/>
                    <a:p>
                      <a:pPr algn="ctr"/>
                      <a:r>
                        <a:rPr lang="el-GR" sz="2400" b="1" dirty="0" smtClean="0">
                          <a:solidFill>
                            <a:schemeClr val="tx1">
                              <a:lumMod val="95000"/>
                              <a:lumOff val="5000"/>
                            </a:schemeClr>
                          </a:solidFill>
                        </a:rPr>
                        <a:t>Μοντέλα</a:t>
                      </a:r>
                      <a:r>
                        <a:rPr lang="el-GR" sz="2400" b="1" baseline="0" dirty="0" smtClean="0">
                          <a:solidFill>
                            <a:schemeClr val="tx1">
                              <a:lumMod val="95000"/>
                              <a:lumOff val="5000"/>
                            </a:schemeClr>
                          </a:solidFill>
                        </a:rPr>
                        <a:t> </a:t>
                      </a:r>
                      <a:endParaRPr lang="el-GR" sz="2400" b="1" dirty="0">
                        <a:solidFill>
                          <a:schemeClr val="tx1">
                            <a:lumMod val="95000"/>
                            <a:lumOff val="5000"/>
                          </a:schemeClr>
                        </a:solidFill>
                      </a:endParaRPr>
                    </a:p>
                  </a:txBody>
                  <a:tcPr marL="121920" marR="121920" marT="60960" marB="60960"/>
                </a:tc>
                <a:tc>
                  <a:txBody>
                    <a:bodyPr/>
                    <a:lstStyle/>
                    <a:p>
                      <a:pPr algn="ctr"/>
                      <a:r>
                        <a:rPr lang="el-GR" sz="2400" dirty="0" smtClean="0"/>
                        <a:t>Γραμμικά</a:t>
                      </a:r>
                      <a:endParaRPr lang="el-GR" sz="2400" dirty="0"/>
                    </a:p>
                  </a:txBody>
                  <a:tcPr marL="121920" marR="121920" marT="60960" marB="60960"/>
                </a:tc>
                <a:tc>
                  <a:txBody>
                    <a:bodyPr/>
                    <a:lstStyle/>
                    <a:p>
                      <a:pPr algn="ctr"/>
                      <a:r>
                        <a:rPr lang="el-GR" sz="2400" dirty="0" smtClean="0"/>
                        <a:t>Μη γραμμικά</a:t>
                      </a:r>
                      <a:endParaRPr lang="el-GR" sz="2400" dirty="0"/>
                    </a:p>
                  </a:txBody>
                  <a:tcPr marL="121920" marR="121920" marT="60960" marB="60960"/>
                </a:tc>
                <a:extLst>
                  <a:ext uri="{0D108BD9-81ED-4DB2-BD59-A6C34878D82A}">
                    <a16:rowId xmlns:a16="http://schemas.microsoft.com/office/drawing/2014/main" val="10001"/>
                  </a:ext>
                </a:extLst>
              </a:tr>
              <a:tr h="672075">
                <a:tc>
                  <a:txBody>
                    <a:bodyPr/>
                    <a:lstStyle/>
                    <a:p>
                      <a:pPr algn="ctr"/>
                      <a:r>
                        <a:rPr lang="el-GR" sz="2400" b="1" dirty="0" smtClean="0">
                          <a:solidFill>
                            <a:schemeClr val="tx1">
                              <a:lumMod val="95000"/>
                              <a:lumOff val="5000"/>
                            </a:schemeClr>
                          </a:solidFill>
                        </a:rPr>
                        <a:t>Επίπεδο ανάλυσης</a:t>
                      </a:r>
                      <a:endParaRPr lang="el-GR" sz="2400" b="1" dirty="0">
                        <a:solidFill>
                          <a:schemeClr val="tx1">
                            <a:lumMod val="95000"/>
                            <a:lumOff val="5000"/>
                          </a:schemeClr>
                        </a:solidFill>
                      </a:endParaRPr>
                    </a:p>
                  </a:txBody>
                  <a:tcPr marL="121920" marR="121920" marT="60960" marB="60960"/>
                </a:tc>
                <a:tc>
                  <a:txBody>
                    <a:bodyPr/>
                    <a:lstStyle/>
                    <a:p>
                      <a:pPr algn="ctr"/>
                      <a:r>
                        <a:rPr lang="el-GR" sz="2400" dirty="0" smtClean="0"/>
                        <a:t>Τεστ </a:t>
                      </a:r>
                      <a:endParaRPr lang="el-GR" sz="2400" dirty="0"/>
                    </a:p>
                  </a:txBody>
                  <a:tcPr marL="121920" marR="121920" marT="60960" marB="60960"/>
                </a:tc>
                <a:tc>
                  <a:txBody>
                    <a:bodyPr/>
                    <a:lstStyle/>
                    <a:p>
                      <a:pPr algn="ctr"/>
                      <a:r>
                        <a:rPr lang="el-GR" sz="2400" dirty="0" smtClean="0"/>
                        <a:t>Ερώτημα</a:t>
                      </a:r>
                      <a:endParaRPr lang="el-GR" sz="2400" dirty="0"/>
                    </a:p>
                  </a:txBody>
                  <a:tcPr marL="121920" marR="121920" marT="60960" marB="60960"/>
                </a:tc>
                <a:extLst>
                  <a:ext uri="{0D108BD9-81ED-4DB2-BD59-A6C34878D82A}">
                    <a16:rowId xmlns:a16="http://schemas.microsoft.com/office/drawing/2014/main" val="10002"/>
                  </a:ext>
                </a:extLst>
              </a:tr>
              <a:tr h="672075">
                <a:tc>
                  <a:txBody>
                    <a:bodyPr/>
                    <a:lstStyle/>
                    <a:p>
                      <a:pPr algn="ctr"/>
                      <a:r>
                        <a:rPr lang="el-GR" sz="2400" b="1" dirty="0" smtClean="0">
                          <a:solidFill>
                            <a:schemeClr val="tx1">
                              <a:lumMod val="95000"/>
                              <a:lumOff val="5000"/>
                            </a:schemeClr>
                          </a:solidFill>
                        </a:rPr>
                        <a:t>Προϋποθέσεις</a:t>
                      </a:r>
                      <a:endParaRPr lang="el-GR" sz="2400" b="1" dirty="0">
                        <a:solidFill>
                          <a:schemeClr val="tx1">
                            <a:lumMod val="95000"/>
                            <a:lumOff val="5000"/>
                          </a:schemeClr>
                        </a:solidFill>
                      </a:endParaRPr>
                    </a:p>
                  </a:txBody>
                  <a:tcPr marL="121920" marR="121920" marT="60960" marB="60960"/>
                </a:tc>
                <a:tc>
                  <a:txBody>
                    <a:bodyPr/>
                    <a:lstStyle/>
                    <a:p>
                      <a:pPr algn="ctr"/>
                      <a:r>
                        <a:rPr lang="el-GR" sz="2400" dirty="0" smtClean="0"/>
                        <a:t>Λίγες</a:t>
                      </a:r>
                      <a:endParaRPr lang="el-GR" sz="2400" dirty="0"/>
                    </a:p>
                  </a:txBody>
                  <a:tcPr marL="121920" marR="121920" marT="60960" marB="60960"/>
                </a:tc>
                <a:tc>
                  <a:txBody>
                    <a:bodyPr/>
                    <a:lstStyle/>
                    <a:p>
                      <a:pPr algn="ctr"/>
                      <a:r>
                        <a:rPr lang="el-GR" sz="2400" dirty="0" smtClean="0"/>
                        <a:t>Πολλές</a:t>
                      </a:r>
                      <a:endParaRPr lang="el-GR" sz="2400" dirty="0"/>
                    </a:p>
                  </a:txBody>
                  <a:tcPr marL="121920" marR="121920" marT="60960" marB="60960"/>
                </a:tc>
                <a:extLst>
                  <a:ext uri="{0D108BD9-81ED-4DB2-BD59-A6C34878D82A}">
                    <a16:rowId xmlns:a16="http://schemas.microsoft.com/office/drawing/2014/main" val="10003"/>
                  </a:ext>
                </a:extLst>
              </a:tr>
              <a:tr h="672075">
                <a:tc>
                  <a:txBody>
                    <a:bodyPr/>
                    <a:lstStyle/>
                    <a:p>
                      <a:pPr algn="ctr"/>
                      <a:r>
                        <a:rPr lang="el-GR" sz="2400" b="1" dirty="0" smtClean="0">
                          <a:solidFill>
                            <a:schemeClr val="tx1">
                              <a:lumMod val="95000"/>
                              <a:lumOff val="5000"/>
                            </a:schemeClr>
                          </a:solidFill>
                        </a:rPr>
                        <a:t>Δυσκολία</a:t>
                      </a:r>
                      <a:r>
                        <a:rPr lang="el-GR" sz="2400" b="1" baseline="0" dirty="0" smtClean="0">
                          <a:solidFill>
                            <a:schemeClr val="tx1">
                              <a:lumMod val="95000"/>
                              <a:lumOff val="5000"/>
                            </a:schemeClr>
                          </a:solidFill>
                        </a:rPr>
                        <a:t> των θεμάτων</a:t>
                      </a:r>
                      <a:endParaRPr lang="el-GR" sz="2400" b="1" dirty="0">
                        <a:solidFill>
                          <a:schemeClr val="tx1">
                            <a:lumMod val="95000"/>
                            <a:lumOff val="5000"/>
                          </a:schemeClr>
                        </a:solidFill>
                      </a:endParaRPr>
                    </a:p>
                  </a:txBody>
                  <a:tcPr marL="121920" marR="121920" marT="60960" marB="60960"/>
                </a:tc>
                <a:tc>
                  <a:txBody>
                    <a:bodyPr/>
                    <a:lstStyle/>
                    <a:p>
                      <a:pPr algn="ctr"/>
                      <a:r>
                        <a:rPr lang="el-GR" sz="2400" dirty="0" smtClean="0"/>
                        <a:t>Δεν υπολογίζεται</a:t>
                      </a:r>
                      <a:endParaRPr lang="el-GR" sz="2400" dirty="0"/>
                    </a:p>
                  </a:txBody>
                  <a:tcPr marL="121920" marR="121920" marT="60960" marB="60960"/>
                </a:tc>
                <a:tc>
                  <a:txBody>
                    <a:bodyPr/>
                    <a:lstStyle/>
                    <a:p>
                      <a:pPr algn="ctr"/>
                      <a:r>
                        <a:rPr lang="el-GR" sz="2400" dirty="0" smtClean="0"/>
                        <a:t>Σε</a:t>
                      </a:r>
                      <a:r>
                        <a:rPr lang="el-GR" sz="2400" baseline="0" dirty="0" smtClean="0"/>
                        <a:t> λογαριθμική κλίμακα</a:t>
                      </a:r>
                      <a:endParaRPr lang="el-GR" sz="2400" dirty="0"/>
                    </a:p>
                  </a:txBody>
                  <a:tcPr marL="121920" marR="121920" marT="60960" marB="60960"/>
                </a:tc>
                <a:extLst>
                  <a:ext uri="{0D108BD9-81ED-4DB2-BD59-A6C34878D82A}">
                    <a16:rowId xmlns:a16="http://schemas.microsoft.com/office/drawing/2014/main" val="10004"/>
                  </a:ext>
                </a:extLst>
              </a:tr>
              <a:tr h="672075">
                <a:tc>
                  <a:txBody>
                    <a:bodyPr/>
                    <a:lstStyle/>
                    <a:p>
                      <a:pPr algn="ctr"/>
                      <a:r>
                        <a:rPr lang="el-GR" sz="2400" b="1" dirty="0" smtClean="0">
                          <a:solidFill>
                            <a:schemeClr val="tx1">
                              <a:lumMod val="95000"/>
                              <a:lumOff val="5000"/>
                            </a:schemeClr>
                          </a:solidFill>
                        </a:rPr>
                        <a:t>Ανεξαρτησία</a:t>
                      </a:r>
                      <a:endParaRPr lang="el-GR" sz="2400" b="1" dirty="0">
                        <a:solidFill>
                          <a:schemeClr val="tx1">
                            <a:lumMod val="95000"/>
                            <a:lumOff val="5000"/>
                          </a:schemeClr>
                        </a:solidFill>
                      </a:endParaRPr>
                    </a:p>
                  </a:txBody>
                  <a:tcPr marL="121920" marR="121920" marT="60960" marB="60960"/>
                </a:tc>
                <a:tc>
                  <a:txBody>
                    <a:bodyPr/>
                    <a:lstStyle/>
                    <a:p>
                      <a:pPr algn="ctr"/>
                      <a:r>
                        <a:rPr lang="el-GR" sz="2400" dirty="0" smtClean="0"/>
                        <a:t>Δεν υπάρχει</a:t>
                      </a:r>
                      <a:endParaRPr lang="el-GR" sz="2400" dirty="0"/>
                    </a:p>
                  </a:txBody>
                  <a:tcPr marL="121920" marR="121920" marT="60960" marB="60960"/>
                </a:tc>
                <a:tc>
                  <a:txBody>
                    <a:bodyPr/>
                    <a:lstStyle/>
                    <a:p>
                      <a:pPr algn="ctr"/>
                      <a:r>
                        <a:rPr lang="el-GR" sz="2400" dirty="0" smtClean="0"/>
                        <a:t>Υπάρχει</a:t>
                      </a:r>
                      <a:endParaRPr lang="el-GR" sz="2400" dirty="0"/>
                    </a:p>
                  </a:txBody>
                  <a:tcPr marL="121920" marR="121920" marT="60960" marB="60960"/>
                </a:tc>
                <a:extLst>
                  <a:ext uri="{0D108BD9-81ED-4DB2-BD59-A6C34878D82A}">
                    <a16:rowId xmlns:a16="http://schemas.microsoft.com/office/drawing/2014/main" val="10005"/>
                  </a:ext>
                </a:extLst>
              </a:tr>
              <a:tr h="672075">
                <a:tc>
                  <a:txBody>
                    <a:bodyPr/>
                    <a:lstStyle/>
                    <a:p>
                      <a:pPr algn="ctr"/>
                      <a:r>
                        <a:rPr lang="en-US" sz="2400" b="1" dirty="0" smtClean="0">
                          <a:solidFill>
                            <a:schemeClr val="tx1">
                              <a:lumMod val="95000"/>
                              <a:lumOff val="5000"/>
                            </a:schemeClr>
                          </a:solidFill>
                        </a:rPr>
                        <a:t>Items</a:t>
                      </a:r>
                      <a:endParaRPr lang="el-GR" sz="2400" b="1" dirty="0">
                        <a:solidFill>
                          <a:schemeClr val="tx1">
                            <a:lumMod val="95000"/>
                            <a:lumOff val="5000"/>
                          </a:schemeClr>
                        </a:solidFill>
                      </a:endParaRPr>
                    </a:p>
                  </a:txBody>
                  <a:tcPr marL="121920" marR="121920" marT="60960" marB="60960"/>
                </a:tc>
                <a:tc>
                  <a:txBody>
                    <a:bodyPr/>
                    <a:lstStyle/>
                    <a:p>
                      <a:pPr algn="ctr"/>
                      <a:r>
                        <a:rPr lang="en-US" sz="2400" dirty="0" smtClean="0"/>
                        <a:t>Pearson’s </a:t>
                      </a:r>
                      <a:r>
                        <a:rPr lang="en-US" sz="2400" i="1" dirty="0" smtClean="0"/>
                        <a:t>r</a:t>
                      </a:r>
                      <a:endParaRPr lang="el-GR" sz="2400" i="1" dirty="0"/>
                    </a:p>
                  </a:txBody>
                  <a:tcPr marL="121920" marR="121920" marT="60960" marB="60960"/>
                </a:tc>
                <a:tc>
                  <a:txBody>
                    <a:bodyPr/>
                    <a:lstStyle/>
                    <a:p>
                      <a:pPr algn="ctr"/>
                      <a:r>
                        <a:rPr lang="el-GR" sz="2400" i="1" baseline="0" dirty="0" smtClean="0"/>
                        <a:t>θ</a:t>
                      </a:r>
                      <a:r>
                        <a:rPr lang="el-GR" sz="2400" baseline="0" dirty="0" smtClean="0"/>
                        <a:t> και </a:t>
                      </a:r>
                      <a:r>
                        <a:rPr lang="el-GR" sz="2400" i="1" baseline="0" dirty="0" smtClean="0"/>
                        <a:t>δ</a:t>
                      </a:r>
                      <a:endParaRPr lang="el-GR" sz="2400" i="1" dirty="0"/>
                    </a:p>
                  </a:txBody>
                  <a:tcPr marL="121920" marR="121920" marT="60960" marB="60960"/>
                </a:tc>
                <a:extLst>
                  <a:ext uri="{0D108BD9-81ED-4DB2-BD59-A6C34878D82A}">
                    <a16:rowId xmlns:a16="http://schemas.microsoft.com/office/drawing/2014/main" val="10006"/>
                  </a:ext>
                </a:extLst>
              </a:tr>
              <a:tr h="672075">
                <a:tc>
                  <a:txBody>
                    <a:bodyPr/>
                    <a:lstStyle/>
                    <a:p>
                      <a:pPr algn="ctr"/>
                      <a:r>
                        <a:rPr lang="el-GR" sz="2400" b="1" dirty="0" smtClean="0">
                          <a:solidFill>
                            <a:schemeClr val="tx1">
                              <a:lumMod val="95000"/>
                              <a:lumOff val="5000"/>
                            </a:schemeClr>
                          </a:solidFill>
                        </a:rPr>
                        <a:t>Μέγεθος</a:t>
                      </a:r>
                      <a:r>
                        <a:rPr lang="el-GR" sz="2400" b="1" baseline="0" dirty="0" smtClean="0">
                          <a:solidFill>
                            <a:schemeClr val="tx1">
                              <a:lumMod val="95000"/>
                              <a:lumOff val="5000"/>
                            </a:schemeClr>
                          </a:solidFill>
                        </a:rPr>
                        <a:t> δείγματος</a:t>
                      </a:r>
                      <a:endParaRPr lang="el-GR" sz="2400" b="1" dirty="0">
                        <a:solidFill>
                          <a:schemeClr val="tx1">
                            <a:lumMod val="95000"/>
                            <a:lumOff val="5000"/>
                          </a:schemeClr>
                        </a:solidFill>
                      </a:endParaRPr>
                    </a:p>
                  </a:txBody>
                  <a:tcPr marL="121920" marR="121920" marT="60960" marB="60960"/>
                </a:tc>
                <a:tc>
                  <a:txBody>
                    <a:bodyPr/>
                    <a:lstStyle/>
                    <a:p>
                      <a:pPr algn="ctr"/>
                      <a:r>
                        <a:rPr lang="el-GR" sz="2400" dirty="0" smtClean="0"/>
                        <a:t>Από 200 - 500</a:t>
                      </a:r>
                      <a:endParaRPr lang="el-GR" sz="2400" dirty="0"/>
                    </a:p>
                  </a:txBody>
                  <a:tcPr marL="121920" marR="121920" marT="60960" marB="60960"/>
                </a:tc>
                <a:tc>
                  <a:txBody>
                    <a:bodyPr/>
                    <a:lstStyle/>
                    <a:p>
                      <a:pPr algn="ctr"/>
                      <a:r>
                        <a:rPr lang="el-GR" sz="2400" dirty="0" smtClean="0"/>
                        <a:t>Πάνω</a:t>
                      </a:r>
                      <a:r>
                        <a:rPr lang="el-GR" sz="2400" baseline="0" dirty="0" smtClean="0"/>
                        <a:t> από 500</a:t>
                      </a:r>
                      <a:endParaRPr lang="el-GR" sz="2400" dirty="0"/>
                    </a:p>
                  </a:txBody>
                  <a:tcPr marL="121920" marR="121920" marT="60960" marB="6096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8913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d Or Blue?: Research On Screen Color That May Surprise You – The Team W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700808"/>
            <a:ext cx="6629400" cy="3038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7728" y="2965594"/>
            <a:ext cx="14957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chemeClr val="bg1"/>
                </a:solidFill>
                <a:effectLst/>
                <a:uLnTx/>
                <a:uFillTx/>
                <a:latin typeface="Calibri" panose="020F0502020204030204"/>
                <a:ea typeface="+mn-ea"/>
                <a:cs typeface="+mn-cs"/>
              </a:rPr>
              <a:t>Γνώσεις</a:t>
            </a:r>
          </a:p>
        </p:txBody>
      </p:sp>
      <p:sp>
        <p:nvSpPr>
          <p:cNvPr id="4" name="TextBox 3"/>
          <p:cNvSpPr txBox="1"/>
          <p:nvPr/>
        </p:nvSpPr>
        <p:spPr>
          <a:xfrm>
            <a:off x="6888088" y="2965594"/>
            <a:ext cx="20162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a:ln>
                  <a:noFill/>
                </a:ln>
                <a:solidFill>
                  <a:schemeClr val="bg2"/>
                </a:solidFill>
                <a:effectLst/>
                <a:uLnTx/>
                <a:uFillTx/>
                <a:latin typeface="Calibri" panose="020F0502020204030204"/>
                <a:ea typeface="+mn-ea"/>
                <a:cs typeface="+mn-cs"/>
              </a:rPr>
              <a:t>Δυσκολία</a:t>
            </a:r>
          </a:p>
        </p:txBody>
      </p:sp>
    </p:spTree>
    <p:extLst>
      <p:ext uri="{BB962C8B-B14F-4D97-AF65-F5344CB8AC3E}">
        <p14:creationId xmlns:p14="http://schemas.microsoft.com/office/powerpoint/2010/main" val="42827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03512" y="620689"/>
            <a:ext cx="8686916" cy="589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576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6 Logit Regression | Quantitative Research Methods for Political Science,  Public Policy and Public Administration: 4th Edition With Applications in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608" y="367314"/>
            <a:ext cx="8726186" cy="623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1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Εικόνα 2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2924" y="1926820"/>
            <a:ext cx="10621363" cy="2894561"/>
          </a:xfrm>
          <a:prstGeom prst="rect">
            <a:avLst/>
          </a:prstGeom>
        </p:spPr>
      </p:pic>
    </p:spTree>
    <p:extLst>
      <p:ext uri="{BB962C8B-B14F-4D97-AF65-F5344CB8AC3E}">
        <p14:creationId xmlns:p14="http://schemas.microsoft.com/office/powerpoint/2010/main" val="390935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352800" y="3068241"/>
            <a:ext cx="6229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it-IT" altLang="el-GR" sz="1350" b="0" i="0" u="none" strike="noStrike" kern="1200" cap="none" spc="0" normalizeH="0" baseline="0" noProof="0">
              <a:ln>
                <a:noFill/>
              </a:ln>
              <a:solidFill>
                <a:prstClr val="black"/>
              </a:solidFill>
              <a:effectLst/>
              <a:uLnTx/>
              <a:uFillTx/>
              <a:latin typeface="Calibri"/>
              <a:ea typeface="+mn-ea"/>
              <a:cs typeface="+mn-cs"/>
            </a:endParaRPr>
          </a:p>
        </p:txBody>
      </p:sp>
      <p:sp>
        <p:nvSpPr>
          <p:cNvPr id="39939" name="Text Box 3"/>
          <p:cNvSpPr txBox="1">
            <a:spLocks noChangeArrowheads="1"/>
          </p:cNvSpPr>
          <p:nvPr/>
        </p:nvSpPr>
        <p:spPr bwMode="auto">
          <a:xfrm>
            <a:off x="4218252" y="2644461"/>
            <a:ext cx="5257800"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l-GR" sz="2700" b="0" i="1" u="none" strike="noStrike" kern="1200" cap="none" spc="0" normalizeH="0" baseline="0" noProof="0" dirty="0">
                <a:ln>
                  <a:noFill/>
                </a:ln>
                <a:solidFill>
                  <a:prstClr val="black"/>
                </a:solidFill>
                <a:effectLst/>
                <a:uLnTx/>
                <a:uFillTx/>
                <a:latin typeface="Calibri"/>
                <a:ea typeface="+mn-ea"/>
                <a:cs typeface="+mn-cs"/>
              </a:rPr>
              <a:t>	  </a:t>
            </a:r>
            <a:r>
              <a:rPr kumimoji="0" lang="en-US" altLang="el-GR" sz="3300" b="1" i="1" u="none" strike="noStrike" kern="1200" cap="none" spc="0" normalizeH="0" baseline="0" noProof="0" dirty="0">
                <a:ln>
                  <a:noFill/>
                </a:ln>
                <a:solidFill>
                  <a:prstClr val="black"/>
                </a:solidFill>
                <a:effectLst/>
                <a:uLnTx/>
                <a:uFillTx/>
                <a:latin typeface="Calibri"/>
                <a:ea typeface="+mn-ea"/>
                <a:cs typeface="+mn-cs"/>
              </a:rPr>
              <a:t>e</a:t>
            </a:r>
            <a:r>
              <a:rPr kumimoji="0" lang="en-US" altLang="el-GR" sz="3300" b="0" i="1" u="none" strike="noStrike" kern="1200" cap="none" spc="0" normalizeH="0" baseline="0" noProof="0" dirty="0">
                <a:ln>
                  <a:noFill/>
                </a:ln>
                <a:solidFill>
                  <a:prstClr val="black"/>
                </a:solidFill>
                <a:effectLst/>
                <a:uLnTx/>
                <a:uFillTx/>
                <a:latin typeface="Calibri"/>
                <a:ea typeface="+mn-ea"/>
                <a:cs typeface="+mn-cs"/>
              </a:rPr>
              <a:t> </a:t>
            </a:r>
            <a:r>
              <a:rPr kumimoji="0" lang="en-US" altLang="el-GR" sz="3300" b="1" i="1" u="none" strike="noStrike" kern="1200" cap="none" spc="0" normalizeH="0" baseline="30000" noProof="0" dirty="0">
                <a:ln>
                  <a:noFill/>
                </a:ln>
                <a:solidFill>
                  <a:prstClr val="black"/>
                </a:solidFill>
                <a:effectLst/>
                <a:uLnTx/>
                <a:uFillTx/>
                <a:latin typeface="Calibri"/>
                <a:ea typeface="+mn-ea"/>
                <a:cs typeface="+mn-cs"/>
              </a:rPr>
              <a:t>(</a:t>
            </a:r>
            <a:r>
              <a:rPr kumimoji="0" lang="el-GR" altLang="el-GR" sz="3300" b="1" i="1" u="none" strike="noStrike" kern="1200" cap="none" spc="0" normalizeH="0" baseline="30000" noProof="0" dirty="0">
                <a:ln>
                  <a:noFill/>
                </a:ln>
                <a:solidFill>
                  <a:prstClr val="black"/>
                </a:solidFill>
                <a:effectLst/>
                <a:uLnTx/>
                <a:uFillTx/>
                <a:latin typeface="Calibri"/>
                <a:ea typeface="+mn-ea"/>
                <a:cs typeface="+mn-cs"/>
              </a:rPr>
              <a:t>ικανότητα</a:t>
            </a:r>
            <a:r>
              <a:rPr kumimoji="0" lang="en-US" altLang="el-GR" sz="3300" b="1" i="1" u="none" strike="noStrike" kern="1200" cap="none" spc="0" normalizeH="0" baseline="30000" noProof="0" dirty="0">
                <a:ln>
                  <a:noFill/>
                </a:ln>
                <a:solidFill>
                  <a:prstClr val="black"/>
                </a:solidFill>
                <a:effectLst/>
                <a:uLnTx/>
                <a:uFillTx/>
                <a:latin typeface="Calibri"/>
                <a:ea typeface="+mn-ea"/>
                <a:cs typeface="+mn-cs"/>
              </a:rPr>
              <a:t>-</a:t>
            </a:r>
            <a:r>
              <a:rPr kumimoji="0" lang="el-GR" altLang="el-GR" sz="3300" b="1" i="1" u="none" strike="noStrike" kern="1200" cap="none" spc="0" normalizeH="0" baseline="30000" noProof="0" dirty="0">
                <a:ln>
                  <a:noFill/>
                </a:ln>
                <a:solidFill>
                  <a:prstClr val="black"/>
                </a:solidFill>
                <a:effectLst/>
                <a:uLnTx/>
                <a:uFillTx/>
                <a:latin typeface="Calibri"/>
                <a:ea typeface="+mn-ea"/>
                <a:cs typeface="+mn-cs"/>
              </a:rPr>
              <a:t>δυσκολία</a:t>
            </a:r>
            <a:r>
              <a:rPr kumimoji="0" lang="en-US" altLang="el-GR" sz="3300" b="1" i="1" u="none" strike="noStrike" kern="1200" cap="none" spc="0" normalizeH="0" baseline="30000" noProof="0" dirty="0">
                <a:ln>
                  <a:noFill/>
                </a:ln>
                <a:solidFill>
                  <a:prstClr val="black"/>
                </a:solidFill>
                <a:effectLst/>
                <a:uLnTx/>
                <a:uFillTx/>
                <a:latin typeface="Calibri"/>
                <a:ea typeface="+mn-ea"/>
                <a:cs typeface="+mn-cs"/>
              </a:rPr>
              <a:t>)</a:t>
            </a:r>
            <a:endParaRPr kumimoji="0" lang="en-US" altLang="el-GR" sz="2700" b="0" i="1" u="none" strike="noStrike" kern="1200" cap="none" spc="0" normalizeH="0" baseline="30000" noProof="0" dirty="0">
              <a:ln>
                <a:noFill/>
              </a:ln>
              <a:solidFill>
                <a:prstClr val="black"/>
              </a:solidFill>
              <a:effectLst/>
              <a:uLnTx/>
              <a:uFillTx/>
              <a:latin typeface="Calibri"/>
              <a:ea typeface="+mn-ea"/>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l-GR" sz="2700" b="0" i="1" u="none" strike="noStrike" kern="1200" cap="none" spc="0" normalizeH="0" baseline="0" noProof="0" dirty="0">
                <a:ln>
                  <a:noFill/>
                </a:ln>
                <a:solidFill>
                  <a:prstClr val="black"/>
                </a:solidFill>
                <a:effectLst/>
                <a:uLnTx/>
                <a:uFillTx/>
                <a:latin typeface="Calibri"/>
                <a:ea typeface="+mn-ea"/>
                <a:cs typeface="+mn-cs"/>
              </a:rPr>
              <a:t>      </a:t>
            </a:r>
            <a:r>
              <a:rPr kumimoji="0" lang="en-US" altLang="el-GR" sz="3300" b="1" i="0" u="none" strike="noStrike" kern="1200" cap="none" spc="0" normalizeH="0" baseline="0" noProof="0" dirty="0">
                <a:ln>
                  <a:noFill/>
                </a:ln>
                <a:solidFill>
                  <a:prstClr val="black"/>
                </a:solidFill>
                <a:effectLst/>
                <a:uLnTx/>
                <a:uFillTx/>
                <a:latin typeface="Calibri"/>
                <a:ea typeface="+mn-ea"/>
                <a:cs typeface="+mn-cs"/>
              </a:rPr>
              <a:t>1 + </a:t>
            </a:r>
            <a:r>
              <a:rPr kumimoji="0" lang="en-US" altLang="el-GR" sz="3300" b="1" i="1" u="none" strike="noStrike" kern="1200" cap="none" spc="0" normalizeH="0" baseline="0" noProof="0" dirty="0">
                <a:ln>
                  <a:noFill/>
                </a:ln>
                <a:solidFill>
                  <a:prstClr val="black"/>
                </a:solidFill>
                <a:effectLst/>
                <a:uLnTx/>
                <a:uFillTx/>
                <a:latin typeface="Calibri"/>
                <a:ea typeface="+mn-ea"/>
                <a:cs typeface="+mn-cs"/>
              </a:rPr>
              <a:t>e</a:t>
            </a:r>
            <a:r>
              <a:rPr kumimoji="0" lang="en-US" altLang="el-GR" sz="3300" b="0" i="1" u="none" strike="noStrike" kern="1200" cap="none" spc="0" normalizeH="0" baseline="0" noProof="0" dirty="0">
                <a:ln>
                  <a:noFill/>
                </a:ln>
                <a:solidFill>
                  <a:prstClr val="black"/>
                </a:solidFill>
                <a:effectLst/>
                <a:uLnTx/>
                <a:uFillTx/>
                <a:latin typeface="Calibri"/>
                <a:ea typeface="+mn-ea"/>
                <a:cs typeface="+mn-cs"/>
              </a:rPr>
              <a:t> </a:t>
            </a:r>
            <a:r>
              <a:rPr kumimoji="0" lang="en-US" altLang="el-GR" sz="3300" b="1" i="1" u="none" strike="noStrike" kern="1200" cap="none" spc="0" normalizeH="0" baseline="30000" noProof="0" dirty="0">
                <a:ln>
                  <a:noFill/>
                </a:ln>
                <a:solidFill>
                  <a:prstClr val="black"/>
                </a:solidFill>
                <a:effectLst/>
                <a:uLnTx/>
                <a:uFillTx/>
                <a:latin typeface="Calibri"/>
                <a:ea typeface="+mn-ea"/>
                <a:cs typeface="+mn-cs"/>
              </a:rPr>
              <a:t>(</a:t>
            </a:r>
            <a:r>
              <a:rPr kumimoji="0" lang="el-GR" altLang="el-GR" sz="3300" b="1" i="1" u="none" strike="noStrike" kern="1200" cap="none" spc="0" normalizeH="0" baseline="30000" noProof="0" dirty="0">
                <a:ln>
                  <a:noFill/>
                </a:ln>
                <a:solidFill>
                  <a:prstClr val="black"/>
                </a:solidFill>
                <a:effectLst/>
                <a:uLnTx/>
                <a:uFillTx/>
                <a:latin typeface="Calibri"/>
                <a:ea typeface="+mn-ea"/>
                <a:cs typeface="+mn-cs"/>
              </a:rPr>
              <a:t>ικανότητα-δυσκολία</a:t>
            </a:r>
            <a:r>
              <a:rPr kumimoji="0" lang="en-US" altLang="el-GR" sz="3300" b="1" i="1" u="none" strike="noStrike" kern="1200" cap="none" spc="0" normalizeH="0" baseline="30000" noProof="0" dirty="0">
                <a:ln>
                  <a:noFill/>
                </a:ln>
                <a:solidFill>
                  <a:prstClr val="black"/>
                </a:solidFill>
                <a:effectLst/>
                <a:uLnTx/>
                <a:uFillTx/>
                <a:latin typeface="Calibri"/>
                <a:ea typeface="+mn-ea"/>
                <a:cs typeface="+mn-cs"/>
              </a:rPr>
              <a:t>)</a:t>
            </a:r>
            <a:endParaRPr kumimoji="0" lang="en-US" altLang="el-GR" sz="1350" b="0" i="0" u="none" strike="noStrike" kern="1200" cap="none" spc="0" normalizeH="0" baseline="30000" noProof="0" dirty="0">
              <a:ln>
                <a:noFill/>
              </a:ln>
              <a:solidFill>
                <a:prstClr val="black"/>
              </a:solidFill>
              <a:effectLst/>
              <a:uLnTx/>
              <a:uFillTx/>
              <a:latin typeface="Calibri"/>
              <a:ea typeface="+mn-ea"/>
              <a:cs typeface="+mn-cs"/>
            </a:endParaRPr>
          </a:p>
        </p:txBody>
      </p:sp>
      <p:sp>
        <p:nvSpPr>
          <p:cNvPr id="39940" name="Line 4"/>
          <p:cNvSpPr>
            <a:spLocks noChangeShapeType="1"/>
          </p:cNvSpPr>
          <p:nvPr/>
        </p:nvSpPr>
        <p:spPr bwMode="auto">
          <a:xfrm>
            <a:off x="4381500" y="3325416"/>
            <a:ext cx="457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a:ln>
                <a:noFill/>
              </a:ln>
              <a:solidFill>
                <a:prstClr val="black"/>
              </a:solidFill>
              <a:effectLst/>
              <a:uLnTx/>
              <a:uFillTx/>
              <a:latin typeface="Calibri"/>
              <a:ea typeface="+mn-ea"/>
              <a:cs typeface="+mn-cs"/>
            </a:endParaRPr>
          </a:p>
        </p:txBody>
      </p:sp>
      <p:sp>
        <p:nvSpPr>
          <p:cNvPr id="39941" name="Text Box 5"/>
          <p:cNvSpPr txBox="1">
            <a:spLocks noChangeArrowheads="1"/>
          </p:cNvSpPr>
          <p:nvPr/>
        </p:nvSpPr>
        <p:spPr bwMode="auto">
          <a:xfrm>
            <a:off x="3067050" y="2761060"/>
            <a:ext cx="1143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el-GR" sz="3300" b="1" i="1" u="none" strike="noStrike" kern="1200" cap="none" spc="0" normalizeH="0" baseline="0" noProof="0">
                <a:ln>
                  <a:noFill/>
                </a:ln>
                <a:solidFill>
                  <a:prstClr val="black"/>
                </a:solidFill>
                <a:effectLst/>
                <a:uLnTx/>
                <a:uFillTx/>
                <a:latin typeface="Calibri"/>
                <a:ea typeface="+mn-ea"/>
                <a:cs typeface="+mn-cs"/>
              </a:rPr>
              <a:t>P</a:t>
            </a:r>
            <a:r>
              <a:rPr kumimoji="0" lang="en-US" altLang="el-GR" sz="3300" b="1" i="1" u="none" strike="noStrike" kern="1200" cap="none" spc="0" normalizeH="0" baseline="-25000" noProof="0">
                <a:ln>
                  <a:noFill/>
                </a:ln>
                <a:solidFill>
                  <a:prstClr val="black"/>
                </a:solidFill>
                <a:effectLst/>
                <a:uLnTx/>
                <a:uFillTx/>
                <a:latin typeface="Calibri"/>
                <a:ea typeface="+mn-ea"/>
                <a:cs typeface="+mn-cs"/>
              </a:rPr>
              <a:t>1,0</a:t>
            </a:r>
            <a:r>
              <a:rPr kumimoji="0" lang="en-US" altLang="el-GR" sz="3300" b="0" i="1" u="none" strike="noStrike" kern="1200" cap="none" spc="0" normalizeH="0" baseline="-25000" noProof="0">
                <a:ln>
                  <a:noFill/>
                </a:ln>
                <a:solidFill>
                  <a:prstClr val="black"/>
                </a:solidFill>
                <a:effectLst/>
                <a:uLnTx/>
                <a:uFillTx/>
                <a:latin typeface="Calibri"/>
                <a:ea typeface="+mn-ea"/>
                <a:cs typeface="+mn-cs"/>
              </a:rPr>
              <a:t>   </a:t>
            </a:r>
            <a:r>
              <a:rPr kumimoji="0" lang="en-US" altLang="el-GR" sz="3600" b="1" i="0" u="none" strike="noStrike" kern="1200" cap="none" spc="0" normalizeH="0" baseline="-25000" noProof="0">
                <a:ln>
                  <a:noFill/>
                </a:ln>
                <a:solidFill>
                  <a:prstClr val="black"/>
                </a:solidFill>
                <a:effectLst/>
                <a:uLnTx/>
                <a:uFillTx/>
                <a:latin typeface="Calibri"/>
                <a:ea typeface="+mn-ea"/>
                <a:cs typeface="+mn-cs"/>
              </a:rPr>
              <a:t>=</a:t>
            </a:r>
            <a:endParaRPr kumimoji="0" lang="en-US" altLang="el-GR" sz="3300" b="0" i="1" u="none" strike="noStrike" kern="1200" cap="none" spc="0" normalizeH="0" baseline="-25000" noProof="0">
              <a:ln>
                <a:noFill/>
              </a:ln>
              <a:solidFill>
                <a:prstClr val="black"/>
              </a:solidFill>
              <a:effectLst/>
              <a:uLnTx/>
              <a:uFillTx/>
              <a:latin typeface="Calibri"/>
              <a:ea typeface="+mn-ea"/>
              <a:cs typeface="+mn-cs"/>
            </a:endParaRPr>
          </a:p>
        </p:txBody>
      </p:sp>
      <p:sp>
        <p:nvSpPr>
          <p:cNvPr id="39944" name="Rectangle 8"/>
          <p:cNvSpPr>
            <a:spLocks noChangeArrowheads="1"/>
          </p:cNvSpPr>
          <p:nvPr/>
        </p:nvSpPr>
        <p:spPr bwMode="auto">
          <a:xfrm>
            <a:off x="3336472" y="4557091"/>
            <a:ext cx="71029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Το </a:t>
            </a:r>
            <a:r>
              <a:rPr kumimoji="0" lang="en-US" altLang="el-GR" b="0" i="1"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a:t>
            </a:r>
            <a:r>
              <a:rPr kumimoji="0" lang="el-GR"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είναι η βάση των φυσικών λογάριθμων, ο λεγόμενος «αριθμός του Όιλερ», ίσος περίπου με </a:t>
            </a:r>
            <a:r>
              <a:rPr kumimoji="0" lang="en-US"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2</a:t>
            </a:r>
            <a:r>
              <a:rPr kumimoji="0" lang="el-GR"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r>
              <a:rPr kumimoji="0" lang="en-US"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71…., </a:t>
            </a:r>
            <a:r>
              <a:rPr kumimoji="0" lang="el-GR"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και περιγράφει τροχιές ανάπτυξης στην οικονομία και αλλού</a:t>
            </a:r>
            <a:r>
              <a:rPr kumimoji="0" lang="en-US" altLang="el-GR"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endParaRPr kumimoji="0" lang="en-US" altLang="el-GR" b="0" i="0" u="none" strike="noStrike" kern="1200" cap="none" spc="0" normalizeH="0" baseline="0" noProof="0" dirty="0">
              <a:ln>
                <a:noFill/>
              </a:ln>
              <a:solidFill>
                <a:prstClr val="black"/>
              </a:solidFill>
              <a:effectLst/>
              <a:uLnTx/>
              <a:uFillTx/>
              <a:latin typeface="Calibri"/>
              <a:ea typeface="+mn-ea"/>
            </a:endParaRPr>
          </a:p>
        </p:txBody>
      </p:sp>
      <p:pic>
        <p:nvPicPr>
          <p:cNvPr id="6146" name="Picture 2" descr="Euler's number&quot; Kids T-Shirt by Stargazerr | Redbubble"/>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47901" y="4557091"/>
            <a:ext cx="960330" cy="128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6378" y="193765"/>
            <a:ext cx="3724102" cy="6270294"/>
          </a:xfrm>
          <a:prstGeom prst="rect">
            <a:avLst/>
          </a:prstGeom>
        </p:spPr>
      </p:pic>
      <p:pic>
        <p:nvPicPr>
          <p:cNvPr id="3" name="Εικόνα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Lst>
          </a:blip>
          <a:stretch>
            <a:fillRect/>
          </a:stretch>
        </p:blipFill>
        <p:spPr>
          <a:xfrm>
            <a:off x="4208454" y="193765"/>
            <a:ext cx="3771763" cy="6194763"/>
          </a:xfrm>
          <a:prstGeom prst="rect">
            <a:avLst/>
          </a:prstGeom>
        </p:spPr>
      </p:pic>
      <p:pic>
        <p:nvPicPr>
          <p:cNvPr id="4" name="Εικόνα 3"/>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colorTemperature colorTemp="8800"/>
                    </a14:imgEffect>
                  </a14:imgLayer>
                </a14:imgProps>
              </a:ext>
            </a:extLst>
          </a:blip>
          <a:stretch>
            <a:fillRect/>
          </a:stretch>
        </p:blipFill>
        <p:spPr>
          <a:xfrm>
            <a:off x="8191464" y="193765"/>
            <a:ext cx="3728987" cy="6246648"/>
          </a:xfrm>
          <a:prstGeom prst="rect">
            <a:avLst/>
          </a:prstGeom>
        </p:spPr>
      </p:pic>
    </p:spTree>
    <p:extLst>
      <p:ext uri="{BB962C8B-B14F-4D97-AF65-F5344CB8AC3E}">
        <p14:creationId xmlns:p14="http://schemas.microsoft.com/office/powerpoint/2010/main" val="61996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3 - Θέση περιεχομένου"/>
          <p:cNvGraphicFramePr>
            <a:graphicFrameLocks/>
          </p:cNvGraphicFramePr>
          <p:nvPr/>
        </p:nvGraphicFramePr>
        <p:xfrm>
          <a:off x="1952628" y="3429003"/>
          <a:ext cx="8229599" cy="259556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795">
                <a:tc>
                  <a:txBody>
                    <a:bodyPr/>
                    <a:lstStyle/>
                    <a:p>
                      <a:endParaRPr lang="el-GR" sz="1800" dirty="0"/>
                    </a:p>
                  </a:txBody>
                  <a:tcPr marT="45714" marB="45714"/>
                </a:tc>
                <a:tc>
                  <a:txBody>
                    <a:bodyPr/>
                    <a:lstStyle/>
                    <a:p>
                      <a:pPr algn="ctr"/>
                      <a:r>
                        <a:rPr lang="el-GR" sz="1800" dirty="0" smtClean="0"/>
                        <a:t>Ερ</a:t>
                      </a:r>
                      <a:r>
                        <a:rPr lang="el-GR" sz="1800" baseline="0" dirty="0" smtClean="0"/>
                        <a:t>. 1</a:t>
                      </a:r>
                      <a:endParaRPr lang="el-GR" sz="1800" dirty="0"/>
                    </a:p>
                  </a:txBody>
                  <a:tcPr marT="45714" marB="45714"/>
                </a:tc>
                <a:tc>
                  <a:txBody>
                    <a:bodyPr/>
                    <a:lstStyle/>
                    <a:p>
                      <a:pPr algn="ctr"/>
                      <a:r>
                        <a:rPr lang="el-GR" sz="1800" dirty="0" smtClean="0"/>
                        <a:t>Ερ. 2</a:t>
                      </a:r>
                      <a:endParaRPr lang="el-GR" sz="1800" dirty="0"/>
                    </a:p>
                  </a:txBody>
                  <a:tcPr marT="45714" marB="45714"/>
                </a:tc>
                <a:tc>
                  <a:txBody>
                    <a:bodyPr/>
                    <a:lstStyle/>
                    <a:p>
                      <a:pPr algn="ctr"/>
                      <a:r>
                        <a:rPr lang="el-GR" sz="1800" dirty="0" smtClean="0"/>
                        <a:t>Ερ. 3</a:t>
                      </a:r>
                      <a:endParaRPr lang="el-GR" sz="1800" dirty="0"/>
                    </a:p>
                  </a:txBody>
                  <a:tcPr marT="45714" marB="45714"/>
                </a:tc>
                <a:tc>
                  <a:txBody>
                    <a:bodyPr/>
                    <a:lstStyle/>
                    <a:p>
                      <a:pPr algn="ctr"/>
                      <a:r>
                        <a:rPr lang="el-GR" sz="1800" dirty="0" smtClean="0"/>
                        <a:t>Ερ. 4</a:t>
                      </a:r>
                      <a:endParaRPr lang="el-GR" sz="1800" dirty="0"/>
                    </a:p>
                  </a:txBody>
                  <a:tcPr marT="45714" marB="45714"/>
                </a:tc>
                <a:tc>
                  <a:txBody>
                    <a:bodyPr/>
                    <a:lstStyle/>
                    <a:p>
                      <a:pPr algn="ctr"/>
                      <a:r>
                        <a:rPr lang="el-GR" sz="1800" dirty="0" smtClean="0"/>
                        <a:t>Ερ. 5</a:t>
                      </a:r>
                      <a:endParaRPr lang="el-GR" sz="1800" dirty="0"/>
                    </a:p>
                  </a:txBody>
                  <a:tcPr marT="45714" marB="45714"/>
                </a:tc>
                <a:tc>
                  <a:txBody>
                    <a:bodyPr/>
                    <a:lstStyle/>
                    <a:p>
                      <a:pPr algn="ctr"/>
                      <a:r>
                        <a:rPr lang="en-US" sz="1800" dirty="0" smtClean="0"/>
                        <a:t>TSP</a:t>
                      </a:r>
                      <a:endParaRPr lang="el-GR" sz="1800" dirty="0"/>
                    </a:p>
                  </a:txBody>
                  <a:tcPr marT="45714" marB="45714"/>
                </a:tc>
                <a:extLst>
                  <a:ext uri="{0D108BD9-81ED-4DB2-BD59-A6C34878D82A}">
                    <a16:rowId xmlns:a16="http://schemas.microsoft.com/office/drawing/2014/main" val="10000"/>
                  </a:ext>
                </a:extLst>
              </a:tr>
              <a:tr h="370795">
                <a:tc>
                  <a:txBody>
                    <a:bodyPr/>
                    <a:lstStyle/>
                    <a:p>
                      <a:r>
                        <a:rPr lang="el-GR" sz="1800" dirty="0" smtClean="0"/>
                        <a:t>Μαθητής</a:t>
                      </a:r>
                      <a:r>
                        <a:rPr lang="el-GR" sz="1800" baseline="0" dirty="0" smtClean="0"/>
                        <a:t> 1</a:t>
                      </a:r>
                      <a:endParaRPr lang="el-GR" sz="1800" dirty="0"/>
                    </a:p>
                  </a:txBody>
                  <a:tcPr marT="45714" marB="45714"/>
                </a:tc>
                <a:tc>
                  <a:txBody>
                    <a:bodyPr/>
                    <a:lstStyle/>
                    <a:p>
                      <a:pPr algn="ctr"/>
                      <a:r>
                        <a:rPr lang="el-GR" sz="1800" dirty="0" smtClean="0"/>
                        <a:t>0,55</a:t>
                      </a:r>
                      <a:endParaRPr lang="el-GR" sz="1800" dirty="0"/>
                    </a:p>
                  </a:txBody>
                  <a:tcPr marT="45714" marB="45714">
                    <a:solidFill>
                      <a:schemeClr val="accent3">
                        <a:lumMod val="95000"/>
                      </a:schemeClr>
                    </a:solidFill>
                  </a:tcPr>
                </a:tc>
                <a:tc>
                  <a:txBody>
                    <a:bodyPr/>
                    <a:lstStyle/>
                    <a:p>
                      <a:pPr algn="ctr"/>
                      <a:r>
                        <a:rPr lang="el-GR" sz="1800" dirty="0" smtClean="0"/>
                        <a:t>0,60</a:t>
                      </a:r>
                      <a:endParaRPr lang="el-GR" sz="1800" dirty="0"/>
                    </a:p>
                  </a:txBody>
                  <a:tcPr marT="45714" marB="45714">
                    <a:solidFill>
                      <a:schemeClr val="accent3">
                        <a:lumMod val="95000"/>
                      </a:schemeClr>
                    </a:solidFill>
                  </a:tcPr>
                </a:tc>
                <a:tc>
                  <a:txBody>
                    <a:bodyPr/>
                    <a:lstStyle/>
                    <a:p>
                      <a:pPr algn="ctr"/>
                      <a:r>
                        <a:rPr lang="el-GR" sz="1800" dirty="0" smtClean="0"/>
                        <a:t>0,65</a:t>
                      </a:r>
                      <a:endParaRPr lang="el-GR" sz="1800" dirty="0"/>
                    </a:p>
                  </a:txBody>
                  <a:tcPr marT="45714" marB="45714">
                    <a:solidFill>
                      <a:schemeClr val="accent3">
                        <a:lumMod val="95000"/>
                      </a:schemeClr>
                    </a:solidFill>
                  </a:tcPr>
                </a:tc>
                <a:tc>
                  <a:txBody>
                    <a:bodyPr/>
                    <a:lstStyle/>
                    <a:p>
                      <a:pPr algn="ctr"/>
                      <a:r>
                        <a:rPr lang="el-GR" sz="1800" dirty="0" smtClean="0"/>
                        <a:t>0,69</a:t>
                      </a:r>
                      <a:endParaRPr lang="el-GR" sz="1800" dirty="0"/>
                    </a:p>
                  </a:txBody>
                  <a:tcPr marT="45714" marB="45714">
                    <a:solidFill>
                      <a:schemeClr val="accent3">
                        <a:lumMod val="95000"/>
                      </a:schemeClr>
                    </a:solidFill>
                  </a:tcPr>
                </a:tc>
                <a:tc>
                  <a:txBody>
                    <a:bodyPr/>
                    <a:lstStyle/>
                    <a:p>
                      <a:pPr algn="ctr"/>
                      <a:r>
                        <a:rPr lang="el-GR" sz="1800" dirty="0" smtClean="0"/>
                        <a:t>0,74</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extLst>
                  <a:ext uri="{0D108BD9-81ED-4DB2-BD59-A6C34878D82A}">
                    <a16:rowId xmlns:a16="http://schemas.microsoft.com/office/drawing/2014/main" val="10001"/>
                  </a:ext>
                </a:extLst>
              </a:tr>
              <a:tr h="370795">
                <a:tc>
                  <a:txBody>
                    <a:bodyPr/>
                    <a:lstStyle/>
                    <a:p>
                      <a:r>
                        <a:rPr lang="el-GR" sz="1800" dirty="0" smtClean="0"/>
                        <a:t>Μαθητής</a:t>
                      </a:r>
                      <a:r>
                        <a:rPr lang="el-GR" sz="1800" baseline="0" dirty="0" smtClean="0"/>
                        <a:t> 2</a:t>
                      </a:r>
                      <a:endParaRPr lang="el-GR" sz="1800" dirty="0"/>
                    </a:p>
                  </a:txBody>
                  <a:tcPr marT="45714" marB="45714"/>
                </a:tc>
                <a:tc>
                  <a:txBody>
                    <a:bodyPr/>
                    <a:lstStyle/>
                    <a:p>
                      <a:pPr algn="ctr"/>
                      <a:r>
                        <a:rPr lang="el-GR" sz="1800" dirty="0" smtClean="0"/>
                        <a:t>0,50</a:t>
                      </a:r>
                      <a:endParaRPr lang="el-GR" sz="1800" dirty="0"/>
                    </a:p>
                  </a:txBody>
                  <a:tcPr marT="45714" marB="45714">
                    <a:solidFill>
                      <a:srgbClr val="F8F7BB"/>
                    </a:solidFill>
                  </a:tcPr>
                </a:tc>
                <a:tc>
                  <a:txBody>
                    <a:bodyPr/>
                    <a:lstStyle/>
                    <a:p>
                      <a:pPr algn="ctr"/>
                      <a:r>
                        <a:rPr lang="el-GR" sz="1800" dirty="0" smtClean="0"/>
                        <a:t>0,55</a:t>
                      </a:r>
                      <a:endParaRPr lang="el-GR" sz="1800" dirty="0"/>
                    </a:p>
                  </a:txBody>
                  <a:tcPr marT="45714" marB="45714">
                    <a:solidFill>
                      <a:schemeClr val="accent3">
                        <a:lumMod val="95000"/>
                      </a:schemeClr>
                    </a:solidFill>
                  </a:tcPr>
                </a:tc>
                <a:tc>
                  <a:txBody>
                    <a:bodyPr/>
                    <a:lstStyle/>
                    <a:p>
                      <a:pPr algn="ctr"/>
                      <a:r>
                        <a:rPr lang="el-GR" sz="1800" dirty="0" smtClean="0"/>
                        <a:t>0,60</a:t>
                      </a:r>
                      <a:endParaRPr lang="el-GR" sz="1800" dirty="0"/>
                    </a:p>
                  </a:txBody>
                  <a:tcPr marT="45714" marB="45714">
                    <a:solidFill>
                      <a:schemeClr val="accent3">
                        <a:lumMod val="95000"/>
                      </a:schemeClr>
                    </a:solidFill>
                  </a:tcPr>
                </a:tc>
                <a:tc>
                  <a:txBody>
                    <a:bodyPr/>
                    <a:lstStyle/>
                    <a:p>
                      <a:pPr algn="ctr"/>
                      <a:r>
                        <a:rPr lang="el-GR" sz="1800" dirty="0" smtClean="0"/>
                        <a:t>0,65</a:t>
                      </a:r>
                      <a:endParaRPr lang="el-GR" sz="1800" dirty="0"/>
                    </a:p>
                  </a:txBody>
                  <a:tcPr marT="45714" marB="45714">
                    <a:solidFill>
                      <a:schemeClr val="accent3">
                        <a:lumMod val="95000"/>
                      </a:schemeClr>
                    </a:solidFill>
                  </a:tcPr>
                </a:tc>
                <a:tc>
                  <a:txBody>
                    <a:bodyPr/>
                    <a:lstStyle/>
                    <a:p>
                      <a:pPr algn="ctr"/>
                      <a:r>
                        <a:rPr lang="el-GR" sz="1800" dirty="0" smtClean="0"/>
                        <a:t>0,69</a:t>
                      </a:r>
                      <a:endParaRPr lang="el-GR" sz="1800" dirty="0"/>
                    </a:p>
                  </a:txBody>
                  <a:tcPr marT="45714" marB="45714">
                    <a:solidFill>
                      <a:schemeClr val="accent3">
                        <a:lumMod val="95000"/>
                      </a:schemeClr>
                    </a:solidFill>
                  </a:tcPr>
                </a:tc>
                <a:tc>
                  <a:txBody>
                    <a:bodyPr/>
                    <a:lstStyle/>
                    <a:p>
                      <a:pPr algn="ctr"/>
                      <a:r>
                        <a:rPr lang="en-US" sz="1800" dirty="0" smtClean="0"/>
                        <a:t>0,8</a:t>
                      </a:r>
                      <a:endParaRPr lang="el-GR" sz="1800" dirty="0"/>
                    </a:p>
                  </a:txBody>
                  <a:tcPr marT="45714" marB="45714">
                    <a:solidFill>
                      <a:srgbClr val="FCFDE7"/>
                    </a:solidFill>
                  </a:tcPr>
                </a:tc>
                <a:extLst>
                  <a:ext uri="{0D108BD9-81ED-4DB2-BD59-A6C34878D82A}">
                    <a16:rowId xmlns:a16="http://schemas.microsoft.com/office/drawing/2014/main" val="10002"/>
                  </a:ext>
                </a:extLst>
              </a:tr>
              <a:tr h="370795">
                <a:tc>
                  <a:txBody>
                    <a:bodyPr/>
                    <a:lstStyle/>
                    <a:p>
                      <a:r>
                        <a:rPr lang="el-GR" sz="1800" dirty="0" smtClean="0"/>
                        <a:t>Μαθητής 3</a:t>
                      </a:r>
                      <a:endParaRPr lang="el-GR" sz="1800" dirty="0"/>
                    </a:p>
                  </a:txBody>
                  <a:tcPr marT="45714" marB="45714"/>
                </a:tc>
                <a:tc>
                  <a:txBody>
                    <a:bodyPr/>
                    <a:lstStyle/>
                    <a:p>
                      <a:pPr algn="ctr"/>
                      <a:r>
                        <a:rPr lang="el-GR" sz="1800" dirty="0" smtClean="0"/>
                        <a:t>0,45</a:t>
                      </a:r>
                      <a:endParaRPr lang="el-GR" sz="1800" dirty="0"/>
                    </a:p>
                  </a:txBody>
                  <a:tcPr marT="45714" marB="45714">
                    <a:solidFill>
                      <a:schemeClr val="accent3">
                        <a:lumMod val="95000"/>
                      </a:schemeClr>
                    </a:solidFill>
                  </a:tcPr>
                </a:tc>
                <a:tc>
                  <a:txBody>
                    <a:bodyPr/>
                    <a:lstStyle/>
                    <a:p>
                      <a:pPr algn="ctr"/>
                      <a:r>
                        <a:rPr lang="el-GR" sz="1800" dirty="0" smtClean="0"/>
                        <a:t>0,50</a:t>
                      </a:r>
                      <a:endParaRPr lang="el-GR" sz="1800" dirty="0"/>
                    </a:p>
                  </a:txBody>
                  <a:tcPr marT="45714" marB="45714">
                    <a:solidFill>
                      <a:schemeClr val="accent3">
                        <a:lumMod val="95000"/>
                      </a:schemeClr>
                    </a:solidFill>
                  </a:tcPr>
                </a:tc>
                <a:tc>
                  <a:txBody>
                    <a:bodyPr/>
                    <a:lstStyle/>
                    <a:p>
                      <a:pPr algn="ctr"/>
                      <a:r>
                        <a:rPr lang="el-GR" sz="1800" dirty="0" smtClean="0"/>
                        <a:t>0,55</a:t>
                      </a:r>
                      <a:endParaRPr lang="el-GR" sz="1800" dirty="0"/>
                    </a:p>
                  </a:txBody>
                  <a:tcPr marT="45714" marB="45714">
                    <a:solidFill>
                      <a:schemeClr val="accent3">
                        <a:lumMod val="95000"/>
                      </a:schemeClr>
                    </a:solidFill>
                  </a:tcPr>
                </a:tc>
                <a:tc>
                  <a:txBody>
                    <a:bodyPr/>
                    <a:lstStyle/>
                    <a:p>
                      <a:pPr algn="ctr"/>
                      <a:r>
                        <a:rPr lang="el-GR" sz="1800" dirty="0" smtClean="0"/>
                        <a:t>0,60</a:t>
                      </a:r>
                      <a:endParaRPr lang="el-GR" sz="1800" dirty="0"/>
                    </a:p>
                  </a:txBody>
                  <a:tcPr marT="45714" marB="45714">
                    <a:solidFill>
                      <a:schemeClr val="accent3">
                        <a:lumMod val="95000"/>
                      </a:schemeClr>
                    </a:solidFill>
                  </a:tcPr>
                </a:tc>
                <a:tc>
                  <a:txBody>
                    <a:bodyPr/>
                    <a:lstStyle/>
                    <a:p>
                      <a:pPr algn="ctr"/>
                      <a:r>
                        <a:rPr lang="el-GR" sz="1800" dirty="0" smtClean="0"/>
                        <a:t>0,65</a:t>
                      </a:r>
                      <a:endParaRPr lang="el-GR" sz="1800" dirty="0"/>
                    </a:p>
                  </a:txBody>
                  <a:tcPr marT="45714" marB="45714">
                    <a:solidFill>
                      <a:schemeClr val="accent3">
                        <a:lumMod val="95000"/>
                      </a:schemeClr>
                    </a:solidFill>
                  </a:tcPr>
                </a:tc>
                <a:tc>
                  <a:txBody>
                    <a:bodyPr/>
                    <a:lstStyle/>
                    <a:p>
                      <a:pPr algn="ctr"/>
                      <a:r>
                        <a:rPr lang="en-US" sz="1800" dirty="0" smtClean="0"/>
                        <a:t>0,6</a:t>
                      </a:r>
                      <a:endParaRPr lang="el-GR" sz="1800" dirty="0"/>
                    </a:p>
                  </a:txBody>
                  <a:tcPr marT="45714" marB="45714">
                    <a:solidFill>
                      <a:schemeClr val="accent3">
                        <a:lumMod val="95000"/>
                      </a:schemeClr>
                    </a:solidFill>
                  </a:tcPr>
                </a:tc>
                <a:extLst>
                  <a:ext uri="{0D108BD9-81ED-4DB2-BD59-A6C34878D82A}">
                    <a16:rowId xmlns:a16="http://schemas.microsoft.com/office/drawing/2014/main" val="10003"/>
                  </a:ext>
                </a:extLst>
              </a:tr>
              <a:tr h="370795">
                <a:tc>
                  <a:txBody>
                    <a:bodyPr/>
                    <a:lstStyle/>
                    <a:p>
                      <a:r>
                        <a:rPr lang="el-GR" sz="1800" dirty="0" smtClean="0"/>
                        <a:t>Μαθητής 4</a:t>
                      </a:r>
                      <a:endParaRPr lang="el-GR" sz="1800" dirty="0"/>
                    </a:p>
                  </a:txBody>
                  <a:tcPr marT="45714" marB="45714"/>
                </a:tc>
                <a:tc>
                  <a:txBody>
                    <a:bodyPr/>
                    <a:lstStyle/>
                    <a:p>
                      <a:pPr algn="ctr"/>
                      <a:r>
                        <a:rPr lang="el-GR" sz="1800" dirty="0" smtClean="0"/>
                        <a:t>0,40</a:t>
                      </a:r>
                      <a:endParaRPr lang="el-GR" sz="1800" dirty="0"/>
                    </a:p>
                  </a:txBody>
                  <a:tcPr marT="45714" marB="45714">
                    <a:solidFill>
                      <a:srgbClr val="FECEEE"/>
                    </a:solidFill>
                  </a:tcPr>
                </a:tc>
                <a:tc>
                  <a:txBody>
                    <a:bodyPr/>
                    <a:lstStyle/>
                    <a:p>
                      <a:pPr algn="ctr"/>
                      <a:r>
                        <a:rPr lang="el-GR" sz="1800" dirty="0" smtClean="0"/>
                        <a:t>0,45</a:t>
                      </a:r>
                      <a:endParaRPr lang="el-GR" sz="1800" dirty="0"/>
                    </a:p>
                  </a:txBody>
                  <a:tcPr marT="45714" marB="45714">
                    <a:solidFill>
                      <a:srgbClr val="FECEEE"/>
                    </a:solidFill>
                  </a:tcPr>
                </a:tc>
                <a:tc>
                  <a:txBody>
                    <a:bodyPr/>
                    <a:lstStyle/>
                    <a:p>
                      <a:pPr algn="ctr"/>
                      <a:r>
                        <a:rPr lang="el-GR" sz="1800" dirty="0" smtClean="0"/>
                        <a:t>0,50</a:t>
                      </a:r>
                      <a:endParaRPr lang="el-GR" sz="1800" dirty="0"/>
                    </a:p>
                  </a:txBody>
                  <a:tcPr marT="45714" marB="45714">
                    <a:solidFill>
                      <a:srgbClr val="FECEEE"/>
                    </a:solidFill>
                  </a:tcPr>
                </a:tc>
                <a:tc>
                  <a:txBody>
                    <a:bodyPr/>
                    <a:lstStyle/>
                    <a:p>
                      <a:pPr algn="ctr"/>
                      <a:r>
                        <a:rPr lang="el-GR" sz="1800" dirty="0" smtClean="0"/>
                        <a:t>0,55</a:t>
                      </a:r>
                      <a:endParaRPr lang="el-GR" sz="1800" dirty="0"/>
                    </a:p>
                  </a:txBody>
                  <a:tcPr marT="45714" marB="45714">
                    <a:solidFill>
                      <a:srgbClr val="FECEEE"/>
                    </a:solidFill>
                  </a:tcPr>
                </a:tc>
                <a:tc>
                  <a:txBody>
                    <a:bodyPr/>
                    <a:lstStyle/>
                    <a:p>
                      <a:pPr algn="ctr"/>
                      <a:r>
                        <a:rPr lang="el-GR" sz="1800" dirty="0" smtClean="0"/>
                        <a:t>0,60</a:t>
                      </a:r>
                      <a:endParaRPr lang="el-GR" sz="1800" dirty="0"/>
                    </a:p>
                  </a:txBody>
                  <a:tcPr marT="45714" marB="45714">
                    <a:solidFill>
                      <a:schemeClr val="accent3">
                        <a:lumMod val="95000"/>
                      </a:schemeClr>
                    </a:solidFill>
                  </a:tcPr>
                </a:tc>
                <a:tc>
                  <a:txBody>
                    <a:bodyPr/>
                    <a:lstStyle/>
                    <a:p>
                      <a:pPr algn="ctr"/>
                      <a:r>
                        <a:rPr lang="en-US" sz="1800" dirty="0" smtClean="0"/>
                        <a:t>0,4</a:t>
                      </a:r>
                      <a:endParaRPr lang="el-GR" sz="1800" dirty="0"/>
                    </a:p>
                  </a:txBody>
                  <a:tcPr marT="45714" marB="45714">
                    <a:solidFill>
                      <a:schemeClr val="accent3">
                        <a:lumMod val="95000"/>
                      </a:schemeClr>
                    </a:solidFill>
                  </a:tcPr>
                </a:tc>
                <a:extLst>
                  <a:ext uri="{0D108BD9-81ED-4DB2-BD59-A6C34878D82A}">
                    <a16:rowId xmlns:a16="http://schemas.microsoft.com/office/drawing/2014/main" val="10004"/>
                  </a:ext>
                </a:extLst>
              </a:tr>
              <a:tr h="370795">
                <a:tc>
                  <a:txBody>
                    <a:bodyPr/>
                    <a:lstStyle/>
                    <a:p>
                      <a:r>
                        <a:rPr lang="el-GR" sz="1800" dirty="0" smtClean="0"/>
                        <a:t>Μαθητής</a:t>
                      </a:r>
                      <a:r>
                        <a:rPr lang="el-GR" sz="1800" baseline="0" dirty="0" smtClean="0"/>
                        <a:t> 5</a:t>
                      </a:r>
                      <a:endParaRPr lang="el-GR" sz="1800" dirty="0"/>
                    </a:p>
                  </a:txBody>
                  <a:tcPr marT="45714" marB="45714"/>
                </a:tc>
                <a:tc>
                  <a:txBody>
                    <a:bodyPr/>
                    <a:lstStyle/>
                    <a:p>
                      <a:pPr algn="ctr"/>
                      <a:r>
                        <a:rPr lang="el-GR" sz="1800" dirty="0" smtClean="0"/>
                        <a:t>0,35</a:t>
                      </a:r>
                      <a:endParaRPr lang="el-GR" sz="1800" dirty="0"/>
                    </a:p>
                  </a:txBody>
                  <a:tcPr marT="45714" marB="45714">
                    <a:solidFill>
                      <a:schemeClr val="accent3">
                        <a:lumMod val="95000"/>
                      </a:schemeClr>
                    </a:solidFill>
                  </a:tcPr>
                </a:tc>
                <a:tc>
                  <a:txBody>
                    <a:bodyPr/>
                    <a:lstStyle/>
                    <a:p>
                      <a:pPr algn="ctr"/>
                      <a:r>
                        <a:rPr lang="el-GR" sz="1800" dirty="0" smtClean="0"/>
                        <a:t>0,40</a:t>
                      </a:r>
                      <a:endParaRPr lang="el-GR" sz="1800" dirty="0"/>
                    </a:p>
                  </a:txBody>
                  <a:tcPr marT="45714" marB="45714">
                    <a:solidFill>
                      <a:schemeClr val="accent3">
                        <a:lumMod val="95000"/>
                      </a:schemeClr>
                    </a:solidFill>
                  </a:tcPr>
                </a:tc>
                <a:tc>
                  <a:txBody>
                    <a:bodyPr/>
                    <a:lstStyle/>
                    <a:p>
                      <a:pPr algn="ctr"/>
                      <a:r>
                        <a:rPr lang="el-GR" sz="1800" dirty="0" smtClean="0"/>
                        <a:t>0,45</a:t>
                      </a:r>
                      <a:endParaRPr lang="el-GR" sz="1800" dirty="0"/>
                    </a:p>
                  </a:txBody>
                  <a:tcPr marT="45714" marB="45714">
                    <a:solidFill>
                      <a:schemeClr val="accent3">
                        <a:lumMod val="95000"/>
                      </a:schemeClr>
                    </a:solidFill>
                  </a:tcPr>
                </a:tc>
                <a:tc>
                  <a:txBody>
                    <a:bodyPr/>
                    <a:lstStyle/>
                    <a:p>
                      <a:pPr algn="ctr"/>
                      <a:r>
                        <a:rPr lang="el-GR" sz="1800" dirty="0" smtClean="0"/>
                        <a:t>0,50</a:t>
                      </a:r>
                      <a:endParaRPr lang="el-GR" sz="1800" dirty="0"/>
                    </a:p>
                  </a:txBody>
                  <a:tcPr marT="45714" marB="45714">
                    <a:solidFill>
                      <a:schemeClr val="accent3">
                        <a:lumMod val="95000"/>
                      </a:schemeClr>
                    </a:solidFill>
                  </a:tcPr>
                </a:tc>
                <a:tc>
                  <a:txBody>
                    <a:bodyPr/>
                    <a:lstStyle/>
                    <a:p>
                      <a:pPr algn="ctr"/>
                      <a:r>
                        <a:rPr lang="el-GR" sz="1800" dirty="0" smtClean="0"/>
                        <a:t>0,55</a:t>
                      </a:r>
                      <a:endParaRPr lang="el-GR" sz="1800" dirty="0"/>
                    </a:p>
                  </a:txBody>
                  <a:tcPr marT="45714" marB="45714">
                    <a:solidFill>
                      <a:schemeClr val="accent3">
                        <a:lumMod val="95000"/>
                      </a:schemeClr>
                    </a:solidFill>
                  </a:tcPr>
                </a:tc>
                <a:tc>
                  <a:txBody>
                    <a:bodyPr/>
                    <a:lstStyle/>
                    <a:p>
                      <a:pPr algn="ctr"/>
                      <a:r>
                        <a:rPr lang="en-US" sz="1800" dirty="0" smtClean="0"/>
                        <a:t>0,2</a:t>
                      </a:r>
                      <a:endParaRPr lang="el-GR" sz="1800" dirty="0"/>
                    </a:p>
                  </a:txBody>
                  <a:tcPr marT="45714" marB="45714">
                    <a:solidFill>
                      <a:schemeClr val="accent3">
                        <a:lumMod val="95000"/>
                      </a:schemeClr>
                    </a:solidFill>
                  </a:tcPr>
                </a:tc>
                <a:extLst>
                  <a:ext uri="{0D108BD9-81ED-4DB2-BD59-A6C34878D82A}">
                    <a16:rowId xmlns:a16="http://schemas.microsoft.com/office/drawing/2014/main" val="10005"/>
                  </a:ext>
                </a:extLst>
              </a:tr>
              <a:tr h="370795">
                <a:tc>
                  <a:txBody>
                    <a:bodyPr/>
                    <a:lstStyle/>
                    <a:p>
                      <a:r>
                        <a:rPr lang="en-US" sz="1800" dirty="0" smtClean="0"/>
                        <a:t>TID</a:t>
                      </a:r>
                      <a:endParaRPr lang="el-GR" sz="1800" dirty="0"/>
                    </a:p>
                  </a:txBody>
                  <a:tcPr marT="45714" marB="45714"/>
                </a:tc>
                <a:tc>
                  <a:txBody>
                    <a:bodyPr/>
                    <a:lstStyle/>
                    <a:p>
                      <a:pPr algn="ctr"/>
                      <a:r>
                        <a:rPr lang="en-US" sz="1800" dirty="0" smtClean="0"/>
                        <a:t>0,8</a:t>
                      </a:r>
                      <a:r>
                        <a:rPr lang="el-GR" sz="1800" dirty="0" smtClean="0"/>
                        <a:t>0</a:t>
                      </a:r>
                      <a:endParaRPr lang="el-GR" sz="1800" dirty="0"/>
                    </a:p>
                  </a:txBody>
                  <a:tcPr marT="45714" marB="45714">
                    <a:solidFill>
                      <a:srgbClr val="FCFDE7"/>
                    </a:solidFill>
                  </a:tcPr>
                </a:tc>
                <a:tc>
                  <a:txBody>
                    <a:bodyPr/>
                    <a:lstStyle/>
                    <a:p>
                      <a:pPr algn="ctr"/>
                      <a:r>
                        <a:rPr lang="en-US" sz="1800" dirty="0" smtClean="0"/>
                        <a:t>0,6</a:t>
                      </a:r>
                      <a:r>
                        <a:rPr lang="el-GR" sz="1800" dirty="0" smtClean="0"/>
                        <a:t>0</a:t>
                      </a:r>
                      <a:endParaRPr lang="el-GR" sz="1800" dirty="0"/>
                    </a:p>
                  </a:txBody>
                  <a:tcPr marT="45714" marB="45714">
                    <a:solidFill>
                      <a:schemeClr val="accent3">
                        <a:lumMod val="95000"/>
                      </a:schemeClr>
                    </a:solidFill>
                  </a:tcPr>
                </a:tc>
                <a:tc>
                  <a:txBody>
                    <a:bodyPr/>
                    <a:lstStyle/>
                    <a:p>
                      <a:pPr algn="ctr"/>
                      <a:r>
                        <a:rPr lang="en-US" sz="1800" dirty="0" smtClean="0"/>
                        <a:t>0,4</a:t>
                      </a:r>
                      <a:r>
                        <a:rPr lang="el-GR" sz="1800" dirty="0" smtClean="0"/>
                        <a:t>0</a:t>
                      </a:r>
                      <a:endParaRPr lang="el-GR" sz="1800" dirty="0"/>
                    </a:p>
                  </a:txBody>
                  <a:tcPr marT="45714" marB="45714">
                    <a:solidFill>
                      <a:schemeClr val="accent3">
                        <a:lumMod val="95000"/>
                      </a:schemeClr>
                    </a:solidFill>
                  </a:tcPr>
                </a:tc>
                <a:tc>
                  <a:txBody>
                    <a:bodyPr/>
                    <a:lstStyle/>
                    <a:p>
                      <a:pPr algn="ctr"/>
                      <a:r>
                        <a:rPr lang="en-US" sz="1800" dirty="0" smtClean="0"/>
                        <a:t>0,2</a:t>
                      </a:r>
                      <a:r>
                        <a:rPr lang="el-GR" sz="1800" dirty="0" smtClean="0"/>
                        <a:t>0</a:t>
                      </a:r>
                      <a:endParaRPr lang="el-GR" sz="1800" dirty="0"/>
                    </a:p>
                  </a:txBody>
                  <a:tcPr marT="45714" marB="45714">
                    <a:solidFill>
                      <a:schemeClr val="accent3">
                        <a:lumMod val="95000"/>
                      </a:schemeClr>
                    </a:solidFill>
                  </a:tcPr>
                </a:tc>
                <a:tc>
                  <a:txBody>
                    <a:bodyPr/>
                    <a:lstStyle/>
                    <a:p>
                      <a:pPr algn="ctr"/>
                      <a:r>
                        <a:rPr lang="en-US" sz="1800" dirty="0" smtClean="0"/>
                        <a:t>0</a:t>
                      </a:r>
                      <a:r>
                        <a:rPr lang="el-GR" sz="1800" dirty="0" smtClean="0"/>
                        <a:t>,00</a:t>
                      </a:r>
                      <a:endParaRPr lang="el-GR" sz="1800" dirty="0"/>
                    </a:p>
                  </a:txBody>
                  <a:tcPr marT="45714" marB="45714">
                    <a:solidFill>
                      <a:schemeClr val="accent3">
                        <a:lumMod val="95000"/>
                      </a:schemeClr>
                    </a:solidFill>
                  </a:tcPr>
                </a:tc>
                <a:tc>
                  <a:txBody>
                    <a:bodyPr/>
                    <a:lstStyle/>
                    <a:p>
                      <a:pPr algn="ctr"/>
                      <a:endParaRPr lang="el-GR" sz="1800" dirty="0"/>
                    </a:p>
                  </a:txBody>
                  <a:tcPr marT="45714" marB="45714">
                    <a:solidFill>
                      <a:schemeClr val="accent3">
                        <a:lumMod val="95000"/>
                      </a:schemeClr>
                    </a:solidFill>
                  </a:tcPr>
                </a:tc>
                <a:extLst>
                  <a:ext uri="{0D108BD9-81ED-4DB2-BD59-A6C34878D82A}">
                    <a16:rowId xmlns:a16="http://schemas.microsoft.com/office/drawing/2014/main" val="10006"/>
                  </a:ext>
                </a:extLst>
              </a:tr>
            </a:tbl>
          </a:graphicData>
        </a:graphic>
      </p:graphicFrame>
      <p:graphicFrame>
        <p:nvGraphicFramePr>
          <p:cNvPr id="3" name="3 - Θέση περιεχομένου"/>
          <p:cNvGraphicFramePr>
            <a:graphicFrameLocks/>
          </p:cNvGraphicFramePr>
          <p:nvPr>
            <p:extLst/>
          </p:nvPr>
        </p:nvGraphicFramePr>
        <p:xfrm>
          <a:off x="2024066" y="428628"/>
          <a:ext cx="8229599" cy="259556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795">
                <a:tc>
                  <a:txBody>
                    <a:bodyPr/>
                    <a:lstStyle/>
                    <a:p>
                      <a:endParaRPr lang="el-GR" sz="1800" dirty="0"/>
                    </a:p>
                  </a:txBody>
                  <a:tcPr marT="45714" marB="45714"/>
                </a:tc>
                <a:tc>
                  <a:txBody>
                    <a:bodyPr/>
                    <a:lstStyle/>
                    <a:p>
                      <a:pPr algn="ctr"/>
                      <a:r>
                        <a:rPr lang="el-GR" sz="1800" dirty="0" smtClean="0"/>
                        <a:t>Ερ</a:t>
                      </a:r>
                      <a:r>
                        <a:rPr lang="el-GR" sz="1800" baseline="0" dirty="0" smtClean="0"/>
                        <a:t>. 1</a:t>
                      </a:r>
                      <a:endParaRPr lang="el-GR" sz="1800" dirty="0"/>
                    </a:p>
                  </a:txBody>
                  <a:tcPr marT="45714" marB="45714"/>
                </a:tc>
                <a:tc>
                  <a:txBody>
                    <a:bodyPr/>
                    <a:lstStyle/>
                    <a:p>
                      <a:pPr algn="ctr"/>
                      <a:r>
                        <a:rPr lang="el-GR" sz="1800" dirty="0" smtClean="0"/>
                        <a:t>Ερ. 2</a:t>
                      </a:r>
                      <a:endParaRPr lang="el-GR" sz="1800" dirty="0"/>
                    </a:p>
                  </a:txBody>
                  <a:tcPr marT="45714" marB="45714"/>
                </a:tc>
                <a:tc>
                  <a:txBody>
                    <a:bodyPr/>
                    <a:lstStyle/>
                    <a:p>
                      <a:pPr algn="ctr"/>
                      <a:r>
                        <a:rPr lang="el-GR" sz="1800" dirty="0" smtClean="0"/>
                        <a:t>Ερ. 3</a:t>
                      </a:r>
                      <a:endParaRPr lang="el-GR" sz="1800" dirty="0"/>
                    </a:p>
                  </a:txBody>
                  <a:tcPr marT="45714" marB="45714"/>
                </a:tc>
                <a:tc>
                  <a:txBody>
                    <a:bodyPr/>
                    <a:lstStyle/>
                    <a:p>
                      <a:pPr algn="ctr"/>
                      <a:r>
                        <a:rPr lang="el-GR" sz="1800" dirty="0" smtClean="0"/>
                        <a:t>Ερ. 4</a:t>
                      </a:r>
                      <a:endParaRPr lang="el-GR" sz="1800" dirty="0"/>
                    </a:p>
                  </a:txBody>
                  <a:tcPr marT="45714" marB="45714"/>
                </a:tc>
                <a:tc>
                  <a:txBody>
                    <a:bodyPr/>
                    <a:lstStyle/>
                    <a:p>
                      <a:pPr algn="ctr"/>
                      <a:r>
                        <a:rPr lang="el-GR" sz="1800" dirty="0" smtClean="0"/>
                        <a:t>Ερ. 5</a:t>
                      </a:r>
                      <a:endParaRPr lang="el-GR" sz="1800" dirty="0"/>
                    </a:p>
                  </a:txBody>
                  <a:tcPr marT="45714" marB="45714"/>
                </a:tc>
                <a:tc>
                  <a:txBody>
                    <a:bodyPr/>
                    <a:lstStyle/>
                    <a:p>
                      <a:pPr algn="ctr"/>
                      <a:r>
                        <a:rPr lang="el-GR" sz="1800" dirty="0" smtClean="0"/>
                        <a:t>Μέσος</a:t>
                      </a:r>
                      <a:endParaRPr lang="el-GR" sz="1800" dirty="0"/>
                    </a:p>
                  </a:txBody>
                  <a:tcPr marT="45714" marB="45714"/>
                </a:tc>
                <a:extLst>
                  <a:ext uri="{0D108BD9-81ED-4DB2-BD59-A6C34878D82A}">
                    <a16:rowId xmlns:a16="http://schemas.microsoft.com/office/drawing/2014/main" val="10000"/>
                  </a:ext>
                </a:extLst>
              </a:tr>
              <a:tr h="370795">
                <a:tc>
                  <a:txBody>
                    <a:bodyPr/>
                    <a:lstStyle/>
                    <a:p>
                      <a:r>
                        <a:rPr lang="el-GR" sz="1800" dirty="0" smtClean="0"/>
                        <a:t>Μαθητής</a:t>
                      </a:r>
                      <a:r>
                        <a:rPr lang="el-GR" sz="1800" baseline="0" dirty="0" smtClean="0"/>
                        <a:t> 1</a:t>
                      </a:r>
                      <a:endParaRPr lang="el-GR" sz="1800" dirty="0"/>
                    </a:p>
                  </a:txBody>
                  <a:tcPr marT="45714" marB="45714"/>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extLst>
                  <a:ext uri="{0D108BD9-81ED-4DB2-BD59-A6C34878D82A}">
                    <a16:rowId xmlns:a16="http://schemas.microsoft.com/office/drawing/2014/main" val="10001"/>
                  </a:ext>
                </a:extLst>
              </a:tr>
              <a:tr h="370795">
                <a:tc>
                  <a:txBody>
                    <a:bodyPr/>
                    <a:lstStyle/>
                    <a:p>
                      <a:r>
                        <a:rPr lang="el-GR" sz="1800" dirty="0" smtClean="0"/>
                        <a:t>Μαθητής</a:t>
                      </a:r>
                      <a:r>
                        <a:rPr lang="el-GR" sz="1800" baseline="0" dirty="0" smtClean="0"/>
                        <a:t> 2</a:t>
                      </a:r>
                      <a:endParaRPr lang="el-GR" sz="1800" dirty="0"/>
                    </a:p>
                  </a:txBody>
                  <a:tcPr marT="45714" marB="45714"/>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0,8</a:t>
                      </a:r>
                      <a:endParaRPr lang="el-GR" sz="1800" dirty="0"/>
                    </a:p>
                  </a:txBody>
                  <a:tcPr marT="45714" marB="45714">
                    <a:solidFill>
                      <a:schemeClr val="accent3">
                        <a:lumMod val="95000"/>
                      </a:schemeClr>
                    </a:solidFill>
                  </a:tcPr>
                </a:tc>
                <a:extLst>
                  <a:ext uri="{0D108BD9-81ED-4DB2-BD59-A6C34878D82A}">
                    <a16:rowId xmlns:a16="http://schemas.microsoft.com/office/drawing/2014/main" val="10002"/>
                  </a:ext>
                </a:extLst>
              </a:tr>
              <a:tr h="370795">
                <a:tc>
                  <a:txBody>
                    <a:bodyPr/>
                    <a:lstStyle/>
                    <a:p>
                      <a:r>
                        <a:rPr lang="el-GR" sz="1800" dirty="0" smtClean="0"/>
                        <a:t>Μαθητής 3</a:t>
                      </a:r>
                      <a:endParaRPr lang="el-GR" sz="1800" dirty="0"/>
                    </a:p>
                  </a:txBody>
                  <a:tcPr marT="45714" marB="45714"/>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0,6</a:t>
                      </a:r>
                      <a:endParaRPr lang="el-GR" sz="1800" dirty="0"/>
                    </a:p>
                  </a:txBody>
                  <a:tcPr marT="45714" marB="45714">
                    <a:solidFill>
                      <a:schemeClr val="accent3">
                        <a:lumMod val="95000"/>
                      </a:schemeClr>
                    </a:solidFill>
                  </a:tcPr>
                </a:tc>
                <a:extLst>
                  <a:ext uri="{0D108BD9-81ED-4DB2-BD59-A6C34878D82A}">
                    <a16:rowId xmlns:a16="http://schemas.microsoft.com/office/drawing/2014/main" val="10003"/>
                  </a:ext>
                </a:extLst>
              </a:tr>
              <a:tr h="370795">
                <a:tc>
                  <a:txBody>
                    <a:bodyPr/>
                    <a:lstStyle/>
                    <a:p>
                      <a:r>
                        <a:rPr lang="el-GR" sz="1800" dirty="0" smtClean="0"/>
                        <a:t>Μαθητής 4</a:t>
                      </a:r>
                      <a:endParaRPr lang="el-GR" sz="1800" dirty="0"/>
                    </a:p>
                  </a:txBody>
                  <a:tcPr marT="45714" marB="45714"/>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0,4</a:t>
                      </a:r>
                      <a:endParaRPr lang="el-GR" sz="1800" dirty="0"/>
                    </a:p>
                  </a:txBody>
                  <a:tcPr marT="45714" marB="45714">
                    <a:solidFill>
                      <a:schemeClr val="accent3">
                        <a:lumMod val="95000"/>
                      </a:schemeClr>
                    </a:solidFill>
                  </a:tcPr>
                </a:tc>
                <a:extLst>
                  <a:ext uri="{0D108BD9-81ED-4DB2-BD59-A6C34878D82A}">
                    <a16:rowId xmlns:a16="http://schemas.microsoft.com/office/drawing/2014/main" val="10004"/>
                  </a:ext>
                </a:extLst>
              </a:tr>
              <a:tr h="370795">
                <a:tc>
                  <a:txBody>
                    <a:bodyPr/>
                    <a:lstStyle/>
                    <a:p>
                      <a:r>
                        <a:rPr lang="el-GR" sz="1800" dirty="0" smtClean="0"/>
                        <a:t>Μαθητής</a:t>
                      </a:r>
                      <a:r>
                        <a:rPr lang="el-GR" sz="1800" baseline="0" dirty="0" smtClean="0"/>
                        <a:t> 5</a:t>
                      </a:r>
                      <a:endParaRPr lang="el-GR" sz="1800" dirty="0"/>
                    </a:p>
                  </a:txBody>
                  <a:tcPr marT="45714" marB="45714"/>
                </a:tc>
                <a:tc>
                  <a:txBody>
                    <a:bodyPr/>
                    <a:lstStyle/>
                    <a:p>
                      <a:pPr algn="ctr"/>
                      <a:r>
                        <a:rPr lang="en-US" sz="1800" smtClean="0"/>
                        <a:t>0</a:t>
                      </a:r>
                      <a:endParaRPr lang="el-GR" sz="1800" dirty="0"/>
                    </a:p>
                  </a:txBody>
                  <a:tcPr marT="45714" marB="45714">
                    <a:solidFill>
                      <a:srgbClr val="FECEEE"/>
                    </a:solidFill>
                  </a:tcPr>
                </a:tc>
                <a:tc>
                  <a:txBody>
                    <a:bodyPr/>
                    <a:lstStyle/>
                    <a:p>
                      <a:pPr algn="ctr"/>
                      <a:r>
                        <a:rPr lang="en-US" sz="1800" dirty="0" smtClean="0"/>
                        <a:t>0</a:t>
                      </a:r>
                      <a:endParaRPr lang="el-GR" sz="1800" dirty="0"/>
                    </a:p>
                  </a:txBody>
                  <a:tcPr marT="45714" marB="45714">
                    <a:solidFill>
                      <a:srgbClr val="FECEEE"/>
                    </a:solidFill>
                  </a:tcPr>
                </a:tc>
                <a:tc>
                  <a:txBody>
                    <a:bodyPr/>
                    <a:lstStyle/>
                    <a:p>
                      <a:pPr algn="ctr"/>
                      <a:r>
                        <a:rPr lang="en-US" sz="1800" dirty="0" smtClean="0"/>
                        <a:t>0</a:t>
                      </a:r>
                      <a:endParaRPr lang="el-GR" sz="1800" dirty="0"/>
                    </a:p>
                  </a:txBody>
                  <a:tcPr marT="45714" marB="45714">
                    <a:solidFill>
                      <a:srgbClr val="FECEEE"/>
                    </a:solidFill>
                  </a:tcPr>
                </a:tc>
                <a:tc>
                  <a:txBody>
                    <a:bodyPr/>
                    <a:lstStyle/>
                    <a:p>
                      <a:pPr algn="ctr"/>
                      <a:r>
                        <a:rPr lang="en-US" sz="1800" dirty="0" smtClean="0"/>
                        <a:t>0</a:t>
                      </a:r>
                      <a:endParaRPr lang="el-GR" sz="1800" dirty="0"/>
                    </a:p>
                  </a:txBody>
                  <a:tcPr marT="45714" marB="45714">
                    <a:solidFill>
                      <a:srgbClr val="FECEEE"/>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0,2</a:t>
                      </a:r>
                      <a:endParaRPr lang="el-GR" sz="1800" dirty="0"/>
                    </a:p>
                  </a:txBody>
                  <a:tcPr marT="45714" marB="45714">
                    <a:solidFill>
                      <a:schemeClr val="accent3">
                        <a:lumMod val="95000"/>
                      </a:schemeClr>
                    </a:solidFill>
                  </a:tcPr>
                </a:tc>
                <a:extLst>
                  <a:ext uri="{0D108BD9-81ED-4DB2-BD59-A6C34878D82A}">
                    <a16:rowId xmlns:a16="http://schemas.microsoft.com/office/drawing/2014/main" val="10005"/>
                  </a:ext>
                </a:extLst>
              </a:tr>
              <a:tr h="370795">
                <a:tc>
                  <a:txBody>
                    <a:bodyPr/>
                    <a:lstStyle/>
                    <a:p>
                      <a:r>
                        <a:rPr lang="el-GR" sz="1800" dirty="0" smtClean="0"/>
                        <a:t>Μέσος</a:t>
                      </a:r>
                      <a:endParaRPr lang="el-GR" sz="1800" dirty="0"/>
                    </a:p>
                  </a:txBody>
                  <a:tcPr marT="45714" marB="45714"/>
                </a:tc>
                <a:tc>
                  <a:txBody>
                    <a:bodyPr/>
                    <a:lstStyle/>
                    <a:p>
                      <a:pPr algn="ctr"/>
                      <a:r>
                        <a:rPr lang="en-US" sz="1800" dirty="0" smtClean="0"/>
                        <a:t>0,8</a:t>
                      </a:r>
                      <a:endParaRPr lang="el-GR" sz="1800" dirty="0"/>
                    </a:p>
                  </a:txBody>
                  <a:tcPr marT="45714" marB="45714">
                    <a:solidFill>
                      <a:schemeClr val="accent3">
                        <a:lumMod val="95000"/>
                      </a:schemeClr>
                    </a:solidFill>
                  </a:tcPr>
                </a:tc>
                <a:tc>
                  <a:txBody>
                    <a:bodyPr/>
                    <a:lstStyle/>
                    <a:p>
                      <a:pPr algn="ctr"/>
                      <a:r>
                        <a:rPr lang="en-US" sz="1800" dirty="0" smtClean="0"/>
                        <a:t>0,6</a:t>
                      </a:r>
                      <a:endParaRPr lang="el-GR" sz="1800" dirty="0"/>
                    </a:p>
                  </a:txBody>
                  <a:tcPr marT="45714" marB="45714">
                    <a:solidFill>
                      <a:schemeClr val="accent3">
                        <a:lumMod val="95000"/>
                      </a:schemeClr>
                    </a:solidFill>
                  </a:tcPr>
                </a:tc>
                <a:tc>
                  <a:txBody>
                    <a:bodyPr/>
                    <a:lstStyle/>
                    <a:p>
                      <a:pPr algn="ctr"/>
                      <a:r>
                        <a:rPr lang="en-US" sz="1800" dirty="0" smtClean="0"/>
                        <a:t>0,4</a:t>
                      </a:r>
                      <a:endParaRPr lang="el-GR" sz="1800" dirty="0"/>
                    </a:p>
                  </a:txBody>
                  <a:tcPr marT="45714" marB="45714">
                    <a:solidFill>
                      <a:schemeClr val="accent3">
                        <a:lumMod val="95000"/>
                      </a:schemeClr>
                    </a:solidFill>
                  </a:tcPr>
                </a:tc>
                <a:tc>
                  <a:txBody>
                    <a:bodyPr/>
                    <a:lstStyle/>
                    <a:p>
                      <a:pPr algn="ctr"/>
                      <a:r>
                        <a:rPr lang="en-US" sz="1800" dirty="0" smtClean="0"/>
                        <a:t>0,2</a:t>
                      </a:r>
                      <a:endParaRPr lang="el-GR" sz="1800" dirty="0"/>
                    </a:p>
                  </a:txBody>
                  <a:tcPr marT="45714" marB="45714">
                    <a:solidFill>
                      <a:schemeClr val="accent3">
                        <a:lumMod val="95000"/>
                      </a:schemeClr>
                    </a:solidFill>
                  </a:tcPr>
                </a:tc>
                <a:tc>
                  <a:txBody>
                    <a:bodyPr/>
                    <a:lstStyle/>
                    <a:p>
                      <a:pPr algn="ctr"/>
                      <a:r>
                        <a:rPr lang="en-US" sz="1800" dirty="0" smtClean="0"/>
                        <a:t>0</a:t>
                      </a:r>
                      <a:endParaRPr lang="el-GR" sz="1800" dirty="0"/>
                    </a:p>
                  </a:txBody>
                  <a:tcPr marT="45714" marB="45714">
                    <a:solidFill>
                      <a:schemeClr val="accent3">
                        <a:lumMod val="95000"/>
                      </a:schemeClr>
                    </a:solidFill>
                  </a:tcPr>
                </a:tc>
                <a:tc>
                  <a:txBody>
                    <a:bodyPr/>
                    <a:lstStyle/>
                    <a:p>
                      <a:pPr algn="ctr"/>
                      <a:endParaRPr lang="el-GR" sz="1800" dirty="0"/>
                    </a:p>
                  </a:txBody>
                  <a:tcPr marT="45714" marB="45714">
                    <a:solidFill>
                      <a:schemeClr val="accent3">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3687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43345" y="2315808"/>
            <a:ext cx="11582400" cy="707886"/>
          </a:xfrm>
          <a:prstGeom prst="rect">
            <a:avLst/>
          </a:prstGeom>
        </p:spPr>
        <p:txBody>
          <a:bodyPr wrap="square">
            <a:spAutoFit/>
          </a:bodyPr>
          <a:lstStyle/>
          <a:p>
            <a:r>
              <a:rPr lang="el-GR" sz="4000" dirty="0">
                <a:latin typeface="Calibri Light" panose="020F0302020204030204" pitchFamily="34" charset="0"/>
                <a:cs typeface="Calibri Light" panose="020F0302020204030204" pitchFamily="34" charset="0"/>
              </a:rPr>
              <a:t>Από </a:t>
            </a:r>
            <a:r>
              <a:rPr lang="el-GR" sz="4000" dirty="0" smtClean="0">
                <a:latin typeface="Calibri Light" panose="020F0302020204030204" pitchFamily="34" charset="0"/>
                <a:cs typeface="Calibri Light" panose="020F0302020204030204" pitchFamily="34" charset="0"/>
              </a:rPr>
              <a:t>την σχολική         επίδοση στην </a:t>
            </a:r>
            <a:r>
              <a:rPr lang="el-GR" sz="4000" dirty="0">
                <a:latin typeface="Calibri Light" panose="020F0302020204030204" pitchFamily="34" charset="0"/>
                <a:cs typeface="Calibri Light" panose="020F0302020204030204" pitchFamily="34" charset="0"/>
              </a:rPr>
              <a:t>λειτουργική γνώση</a:t>
            </a:r>
          </a:p>
        </p:txBody>
      </p:sp>
      <p:pic>
        <p:nvPicPr>
          <p:cNvPr id="10242" name="Picture 2" descr="Cartoonist Jean-Jacques Sempé, wh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592" y="3023694"/>
            <a:ext cx="5095633" cy="207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n_p_Table_SingleSlide.png"/>
          <p:cNvPicPr>
            <a:picLocks noChangeAspect="1"/>
          </p:cNvPicPr>
          <p:nvPr/>
        </p:nvPicPr>
        <p:blipFill>
          <a:blip r:embed="rId2"/>
          <a:stretch>
            <a:fillRect/>
          </a:stretch>
        </p:blipFill>
        <p:spPr>
          <a:xfrm>
            <a:off x="1397608" y="434715"/>
            <a:ext cx="10433659" cy="6153654"/>
          </a:xfrm>
          <a:prstGeom prst="rect">
            <a:avLst/>
          </a:prstGeom>
        </p:spPr>
      </p:pic>
      <p:sp>
        <p:nvSpPr>
          <p:cNvPr id="8" name="Οβάλ 7"/>
          <p:cNvSpPr/>
          <p:nvPr/>
        </p:nvSpPr>
        <p:spPr>
          <a:xfrm>
            <a:off x="5508502" y="4614682"/>
            <a:ext cx="739897" cy="3324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35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2" descr="LUCY PEANUTS ENAMEL pin Psychiatric Help retro cartoon Snoopy hat lapel bag  cute - $6.99 | PicCli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21661" y="3840014"/>
            <a:ext cx="1107123" cy="11071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inus | Peanut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3796" l="10000" r="90000"/>
                    </a14:imgEffect>
                  </a14:imgLayer>
                </a14:imgProps>
              </a:ext>
              <a:ext uri="{28A0092B-C50C-407E-A947-70E740481C1C}">
                <a14:useLocalDpi xmlns:a14="http://schemas.microsoft.com/office/drawing/2010/main" val="0"/>
              </a:ext>
            </a:extLst>
          </a:blip>
          <a:srcRect/>
          <a:stretch>
            <a:fillRect/>
          </a:stretch>
        </p:blipFill>
        <p:spPr bwMode="auto">
          <a:xfrm>
            <a:off x="3552468" y="1122466"/>
            <a:ext cx="1076316" cy="107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8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oA\Documents\Χριστίνα\blue-wood--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23393"/>
            <a:ext cx="12431733" cy="6981393"/>
          </a:xfrm>
          <a:prstGeom prst="rect">
            <a:avLst/>
          </a:prstGeom>
          <a:noFill/>
          <a:extLst>
            <a:ext uri="{909E8E84-426E-40DD-AFC4-6F175D3DCCD1}">
              <a14:hiddenFill xmlns:a14="http://schemas.microsoft.com/office/drawing/2010/main">
                <a:solidFill>
                  <a:srgbClr val="FFFFFF"/>
                </a:solidFill>
              </a14:hiddenFill>
            </a:ext>
          </a:extLst>
        </p:spPr>
      </p:pic>
      <p:pic>
        <p:nvPicPr>
          <p:cNvPr id="5" name="Εικόνα 4"/>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152292" y="740700"/>
            <a:ext cx="6800359" cy="5273237"/>
          </a:xfrm>
          <a:prstGeom prst="rect">
            <a:avLst/>
          </a:prstGeom>
        </p:spPr>
      </p:pic>
      <p:pic>
        <p:nvPicPr>
          <p:cNvPr id="4" name="Picture 2" descr="http://pictures.abebooks.com/isbn/9780226705538-de-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404" y="740702"/>
            <a:ext cx="3588827" cy="538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2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insteps and Facets: Rasch Analysis + Rasch Measurement Software + 1PL 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053" y="1738800"/>
            <a:ext cx="3615712" cy="361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63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oA\Documents\Χριστίνα\blue-wood--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4" y="-8342"/>
            <a:ext cx="12431733" cy="69813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10000" b="90000" l="10000" r="9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a:xfrm>
            <a:off x="1679509" y="125637"/>
            <a:ext cx="7726352" cy="6867868"/>
          </a:xfrm>
          <a:prstGeom prst="rect">
            <a:avLst/>
          </a:prstGeom>
        </p:spPr>
      </p:pic>
      <p:sp>
        <p:nvSpPr>
          <p:cNvPr id="4" name="TextBox 3"/>
          <p:cNvSpPr txBox="1"/>
          <p:nvPr/>
        </p:nvSpPr>
        <p:spPr>
          <a:xfrm>
            <a:off x="5327915" y="5931487"/>
            <a:ext cx="5760640" cy="584775"/>
          </a:xfrm>
          <a:prstGeom prst="rect">
            <a:avLst/>
          </a:prstGeom>
          <a:noFill/>
        </p:spPr>
        <p:txBody>
          <a:bodyPr wrap="square" rtlCol="0">
            <a:spAutoFit/>
          </a:bodyPr>
          <a:lstStyle/>
          <a:p>
            <a:r>
              <a:rPr lang="el-GR" sz="3200" dirty="0">
                <a:solidFill>
                  <a:schemeClr val="bg1"/>
                </a:solidFill>
              </a:rPr>
              <a:t>Ικανότητα</a:t>
            </a:r>
          </a:p>
        </p:txBody>
      </p:sp>
      <p:sp>
        <p:nvSpPr>
          <p:cNvPr id="5" name="TextBox 4"/>
          <p:cNvSpPr txBox="1"/>
          <p:nvPr/>
        </p:nvSpPr>
        <p:spPr>
          <a:xfrm rot="16200000">
            <a:off x="-79026" y="2987470"/>
            <a:ext cx="4992555" cy="584775"/>
          </a:xfrm>
          <a:prstGeom prst="rect">
            <a:avLst/>
          </a:prstGeom>
          <a:noFill/>
        </p:spPr>
        <p:txBody>
          <a:bodyPr wrap="square" rtlCol="0">
            <a:spAutoFit/>
          </a:bodyPr>
          <a:lstStyle/>
          <a:p>
            <a:r>
              <a:rPr lang="el-GR" sz="3200" dirty="0">
                <a:solidFill>
                  <a:schemeClr val="bg1"/>
                </a:solidFill>
              </a:rPr>
              <a:t>Πιθανότητα απάντησης</a:t>
            </a:r>
          </a:p>
        </p:txBody>
      </p:sp>
    </p:spTree>
    <p:extLst>
      <p:ext uri="{BB962C8B-B14F-4D97-AF65-F5344CB8AC3E}">
        <p14:creationId xmlns:p14="http://schemas.microsoft.com/office/powerpoint/2010/main" val="344687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2203419" y="1038511"/>
            <a:ext cx="4305594" cy="399811"/>
          </a:xfrm>
        </p:spPr>
        <p:txBody>
          <a:bodyPr>
            <a:normAutofit fontScale="90000"/>
          </a:bodyPr>
          <a:lstStyle/>
          <a:p>
            <a:pPr eaLnBrk="1" hangingPunct="1"/>
            <a:r>
              <a:rPr lang="el-GR" dirty="0" smtClean="0"/>
              <a:t>Πιθανότητες</a:t>
            </a:r>
          </a:p>
        </p:txBody>
      </p:sp>
      <p:graphicFrame>
        <p:nvGraphicFramePr>
          <p:cNvPr id="4" name="3 - Θέση περιεχομένου"/>
          <p:cNvGraphicFramePr>
            <a:graphicFrameLocks noGrp="1"/>
          </p:cNvGraphicFramePr>
          <p:nvPr>
            <p:ph idx="1"/>
          </p:nvPr>
        </p:nvGraphicFramePr>
        <p:xfrm>
          <a:off x="1981203" y="1600203"/>
          <a:ext cx="8229599" cy="259556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795">
                <a:tc>
                  <a:txBody>
                    <a:bodyPr/>
                    <a:lstStyle/>
                    <a:p>
                      <a:endParaRPr lang="el-GR" sz="1800" dirty="0"/>
                    </a:p>
                  </a:txBody>
                  <a:tcPr marT="45714" marB="45714"/>
                </a:tc>
                <a:tc>
                  <a:txBody>
                    <a:bodyPr/>
                    <a:lstStyle/>
                    <a:p>
                      <a:pPr algn="ctr"/>
                      <a:r>
                        <a:rPr lang="el-GR" sz="1800" dirty="0" smtClean="0"/>
                        <a:t>Ερ</a:t>
                      </a:r>
                      <a:r>
                        <a:rPr lang="el-GR" sz="1800" baseline="0" dirty="0" smtClean="0"/>
                        <a:t>. 1</a:t>
                      </a:r>
                      <a:endParaRPr lang="el-GR" sz="1800" dirty="0"/>
                    </a:p>
                  </a:txBody>
                  <a:tcPr marT="45714" marB="45714"/>
                </a:tc>
                <a:tc>
                  <a:txBody>
                    <a:bodyPr/>
                    <a:lstStyle/>
                    <a:p>
                      <a:pPr algn="ctr"/>
                      <a:r>
                        <a:rPr lang="el-GR" sz="1800" dirty="0" smtClean="0"/>
                        <a:t>Ερ. 2</a:t>
                      </a:r>
                      <a:endParaRPr lang="el-GR" sz="1800" dirty="0"/>
                    </a:p>
                  </a:txBody>
                  <a:tcPr marT="45714" marB="45714"/>
                </a:tc>
                <a:tc>
                  <a:txBody>
                    <a:bodyPr/>
                    <a:lstStyle/>
                    <a:p>
                      <a:pPr algn="ctr"/>
                      <a:r>
                        <a:rPr lang="el-GR" sz="1800" dirty="0" smtClean="0"/>
                        <a:t>Ερ. 3</a:t>
                      </a:r>
                      <a:endParaRPr lang="el-GR" sz="1800" dirty="0"/>
                    </a:p>
                  </a:txBody>
                  <a:tcPr marT="45714" marB="45714"/>
                </a:tc>
                <a:tc>
                  <a:txBody>
                    <a:bodyPr/>
                    <a:lstStyle/>
                    <a:p>
                      <a:pPr algn="ctr"/>
                      <a:r>
                        <a:rPr lang="el-GR" sz="1800" dirty="0" smtClean="0"/>
                        <a:t>Ερ. 4</a:t>
                      </a:r>
                      <a:endParaRPr lang="el-GR" sz="1800" dirty="0"/>
                    </a:p>
                  </a:txBody>
                  <a:tcPr marT="45714" marB="45714"/>
                </a:tc>
                <a:tc>
                  <a:txBody>
                    <a:bodyPr/>
                    <a:lstStyle/>
                    <a:p>
                      <a:pPr algn="ctr"/>
                      <a:r>
                        <a:rPr lang="el-GR" sz="1800" dirty="0" smtClean="0"/>
                        <a:t>Ερ. 5</a:t>
                      </a:r>
                      <a:endParaRPr lang="el-GR" sz="1800" dirty="0"/>
                    </a:p>
                  </a:txBody>
                  <a:tcPr marT="45714" marB="45714"/>
                </a:tc>
                <a:tc>
                  <a:txBody>
                    <a:bodyPr/>
                    <a:lstStyle/>
                    <a:p>
                      <a:pPr algn="ctr"/>
                      <a:r>
                        <a:rPr lang="el-GR" sz="1800" dirty="0" smtClean="0"/>
                        <a:t>Μέσος</a:t>
                      </a:r>
                      <a:endParaRPr lang="el-GR" sz="1800" dirty="0"/>
                    </a:p>
                  </a:txBody>
                  <a:tcPr marT="45714" marB="45714"/>
                </a:tc>
                <a:extLst>
                  <a:ext uri="{0D108BD9-81ED-4DB2-BD59-A6C34878D82A}">
                    <a16:rowId xmlns:a16="http://schemas.microsoft.com/office/drawing/2014/main" val="10000"/>
                  </a:ext>
                </a:extLst>
              </a:tr>
              <a:tr h="370795">
                <a:tc>
                  <a:txBody>
                    <a:bodyPr/>
                    <a:lstStyle/>
                    <a:p>
                      <a:r>
                        <a:rPr lang="el-GR" sz="1800" dirty="0" smtClean="0"/>
                        <a:t>Μαθητής</a:t>
                      </a:r>
                      <a:r>
                        <a:rPr lang="el-GR" sz="1800" baseline="0" dirty="0" smtClean="0"/>
                        <a:t> 1</a:t>
                      </a:r>
                      <a:endParaRPr lang="el-GR" sz="1800" dirty="0"/>
                    </a:p>
                  </a:txBody>
                  <a:tcPr marT="45714" marB="45714"/>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tc>
                  <a:txBody>
                    <a:bodyPr/>
                    <a:lstStyle/>
                    <a:p>
                      <a:pPr algn="ctr"/>
                      <a:r>
                        <a:rPr lang="en-US" sz="1800" dirty="0" smtClean="0"/>
                        <a:t>1</a:t>
                      </a:r>
                      <a:endParaRPr lang="el-GR" sz="1800" dirty="0"/>
                    </a:p>
                  </a:txBody>
                  <a:tcPr marT="45714" marB="45714">
                    <a:solidFill>
                      <a:schemeClr val="accent3">
                        <a:lumMod val="95000"/>
                      </a:schemeClr>
                    </a:solidFill>
                  </a:tcPr>
                </a:tc>
                <a:extLst>
                  <a:ext uri="{0D108BD9-81ED-4DB2-BD59-A6C34878D82A}">
                    <a16:rowId xmlns:a16="http://schemas.microsoft.com/office/drawing/2014/main" val="10001"/>
                  </a:ext>
                </a:extLst>
              </a:tr>
              <a:tr h="370795">
                <a:tc>
                  <a:txBody>
                    <a:bodyPr/>
                    <a:lstStyle/>
                    <a:p>
                      <a:r>
                        <a:rPr lang="el-GR" sz="1800" dirty="0" smtClean="0"/>
                        <a:t>Μαθητής</a:t>
                      </a:r>
                      <a:r>
                        <a:rPr lang="el-GR" sz="1800" baseline="0" dirty="0" smtClean="0"/>
                        <a:t> 2</a:t>
                      </a:r>
                      <a:endParaRPr lang="el-GR" sz="1800" dirty="0"/>
                    </a:p>
                  </a:txBody>
                  <a:tcPr marT="45714" marB="45714"/>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1</a:t>
                      </a:r>
                      <a:endParaRPr lang="el-GR" sz="1800" dirty="0"/>
                    </a:p>
                  </a:txBody>
                  <a:tcPr marT="45714" marB="45714">
                    <a:solidFill>
                      <a:srgbClr val="F8F7BB"/>
                    </a:solidFill>
                  </a:tcPr>
                </a:tc>
                <a:tc>
                  <a:txBody>
                    <a:bodyPr/>
                    <a:lstStyle/>
                    <a:p>
                      <a:pPr algn="ctr"/>
                      <a:r>
                        <a:rPr lang="en-US" sz="1800" dirty="0" smtClean="0"/>
                        <a:t>1</a:t>
                      </a:r>
                      <a:endParaRPr lang="el-GR" sz="1800" dirty="0"/>
                    </a:p>
                  </a:txBody>
                  <a:tcPr marT="45714" marB="45714">
                    <a:solidFill>
                      <a:srgbClr val="F8F7BB"/>
                    </a:solidFill>
                  </a:tcPr>
                </a:tc>
                <a:tc>
                  <a:txBody>
                    <a:bodyPr/>
                    <a:lstStyle/>
                    <a:p>
                      <a:pPr algn="ctr"/>
                      <a:r>
                        <a:rPr lang="en-US" sz="1800" dirty="0" smtClean="0"/>
                        <a:t>1</a:t>
                      </a:r>
                      <a:endParaRPr lang="el-GR" sz="1800" dirty="0"/>
                    </a:p>
                  </a:txBody>
                  <a:tcPr marT="45714" marB="45714">
                    <a:solidFill>
                      <a:srgbClr val="F8F7BB"/>
                    </a:solidFill>
                  </a:tcPr>
                </a:tc>
                <a:tc>
                  <a:txBody>
                    <a:bodyPr/>
                    <a:lstStyle/>
                    <a:p>
                      <a:pPr algn="ctr"/>
                      <a:r>
                        <a:rPr lang="en-US" sz="1800" dirty="0" smtClean="0"/>
                        <a:t>1</a:t>
                      </a:r>
                      <a:endParaRPr lang="el-GR" sz="1800" dirty="0"/>
                    </a:p>
                  </a:txBody>
                  <a:tcPr marT="45714" marB="45714">
                    <a:solidFill>
                      <a:srgbClr val="F8F7BB"/>
                    </a:solidFill>
                  </a:tcPr>
                </a:tc>
                <a:tc>
                  <a:txBody>
                    <a:bodyPr/>
                    <a:lstStyle/>
                    <a:p>
                      <a:pPr algn="ctr"/>
                      <a:r>
                        <a:rPr lang="en-US" sz="1800" dirty="0" smtClean="0"/>
                        <a:t>0,8</a:t>
                      </a:r>
                      <a:endParaRPr lang="el-GR" sz="1800" dirty="0"/>
                    </a:p>
                  </a:txBody>
                  <a:tcPr marT="45714" marB="45714">
                    <a:solidFill>
                      <a:srgbClr val="F8F7BB"/>
                    </a:solidFill>
                  </a:tcPr>
                </a:tc>
                <a:extLst>
                  <a:ext uri="{0D108BD9-81ED-4DB2-BD59-A6C34878D82A}">
                    <a16:rowId xmlns:a16="http://schemas.microsoft.com/office/drawing/2014/main" val="10002"/>
                  </a:ext>
                </a:extLst>
              </a:tr>
              <a:tr h="370795">
                <a:tc>
                  <a:txBody>
                    <a:bodyPr/>
                    <a:lstStyle/>
                    <a:p>
                      <a:r>
                        <a:rPr lang="el-GR" sz="1800" dirty="0" smtClean="0"/>
                        <a:t>Μαθητής 3</a:t>
                      </a:r>
                      <a:endParaRPr lang="el-GR" sz="1800" dirty="0"/>
                    </a:p>
                  </a:txBody>
                  <a:tcPr marT="45714" marB="45714"/>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1</a:t>
                      </a:r>
                      <a:endParaRPr lang="el-GR" sz="1800" dirty="0"/>
                    </a:p>
                  </a:txBody>
                  <a:tcPr marT="45714" marB="45714">
                    <a:solidFill>
                      <a:schemeClr val="bg2">
                        <a:lumMod val="40000"/>
                        <a:lumOff val="60000"/>
                      </a:schemeClr>
                    </a:solidFill>
                  </a:tcPr>
                </a:tc>
                <a:tc>
                  <a:txBody>
                    <a:bodyPr/>
                    <a:lstStyle/>
                    <a:p>
                      <a:pPr algn="ctr"/>
                      <a:r>
                        <a:rPr lang="en-US" sz="1800" dirty="0" smtClean="0"/>
                        <a:t>1</a:t>
                      </a:r>
                      <a:endParaRPr lang="el-GR" sz="1800" dirty="0"/>
                    </a:p>
                  </a:txBody>
                  <a:tcPr marT="45714" marB="45714">
                    <a:solidFill>
                      <a:schemeClr val="bg2">
                        <a:lumMod val="40000"/>
                        <a:lumOff val="60000"/>
                      </a:schemeClr>
                    </a:solidFill>
                  </a:tcPr>
                </a:tc>
                <a:tc>
                  <a:txBody>
                    <a:bodyPr/>
                    <a:lstStyle/>
                    <a:p>
                      <a:pPr algn="ctr"/>
                      <a:r>
                        <a:rPr lang="en-US" sz="1800" dirty="0" smtClean="0"/>
                        <a:t>1</a:t>
                      </a:r>
                      <a:endParaRPr lang="el-GR" sz="1800" dirty="0"/>
                    </a:p>
                  </a:txBody>
                  <a:tcPr marT="45714" marB="45714">
                    <a:solidFill>
                      <a:schemeClr val="bg2">
                        <a:lumMod val="40000"/>
                        <a:lumOff val="60000"/>
                      </a:schemeClr>
                    </a:solidFill>
                  </a:tcPr>
                </a:tc>
                <a:tc>
                  <a:txBody>
                    <a:bodyPr/>
                    <a:lstStyle/>
                    <a:p>
                      <a:pPr algn="ctr"/>
                      <a:r>
                        <a:rPr lang="en-US" sz="1800" dirty="0" smtClean="0"/>
                        <a:t>0,6</a:t>
                      </a:r>
                      <a:endParaRPr lang="el-GR" sz="1800" dirty="0"/>
                    </a:p>
                  </a:txBody>
                  <a:tcPr marT="45714" marB="45714">
                    <a:solidFill>
                      <a:schemeClr val="bg2">
                        <a:lumMod val="40000"/>
                        <a:lumOff val="60000"/>
                      </a:schemeClr>
                    </a:solidFill>
                  </a:tcPr>
                </a:tc>
                <a:extLst>
                  <a:ext uri="{0D108BD9-81ED-4DB2-BD59-A6C34878D82A}">
                    <a16:rowId xmlns:a16="http://schemas.microsoft.com/office/drawing/2014/main" val="10003"/>
                  </a:ext>
                </a:extLst>
              </a:tr>
              <a:tr h="370795">
                <a:tc>
                  <a:txBody>
                    <a:bodyPr/>
                    <a:lstStyle/>
                    <a:p>
                      <a:r>
                        <a:rPr lang="el-GR" sz="1800" dirty="0" smtClean="0"/>
                        <a:t>Μαθητής 4</a:t>
                      </a:r>
                      <a:endParaRPr lang="el-GR" sz="1800" dirty="0"/>
                    </a:p>
                  </a:txBody>
                  <a:tcPr marT="45714" marB="45714"/>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1</a:t>
                      </a:r>
                      <a:endParaRPr lang="el-GR" sz="1800" dirty="0"/>
                    </a:p>
                  </a:txBody>
                  <a:tcPr marT="45714" marB="45714">
                    <a:solidFill>
                      <a:schemeClr val="accent1"/>
                    </a:solidFill>
                  </a:tcPr>
                </a:tc>
                <a:tc>
                  <a:txBody>
                    <a:bodyPr/>
                    <a:lstStyle/>
                    <a:p>
                      <a:pPr algn="ctr"/>
                      <a:r>
                        <a:rPr lang="en-US" sz="1800" dirty="0" smtClean="0"/>
                        <a:t>1</a:t>
                      </a:r>
                      <a:endParaRPr lang="el-GR" sz="1800" dirty="0"/>
                    </a:p>
                  </a:txBody>
                  <a:tcPr marT="45714" marB="45714">
                    <a:solidFill>
                      <a:schemeClr val="accent1"/>
                    </a:solidFill>
                  </a:tcPr>
                </a:tc>
                <a:tc>
                  <a:txBody>
                    <a:bodyPr/>
                    <a:lstStyle/>
                    <a:p>
                      <a:pPr algn="ctr"/>
                      <a:r>
                        <a:rPr lang="en-US" sz="1800" dirty="0" smtClean="0"/>
                        <a:t>0,4</a:t>
                      </a:r>
                      <a:endParaRPr lang="el-GR" sz="1800" dirty="0"/>
                    </a:p>
                  </a:txBody>
                  <a:tcPr marT="45714" marB="45714">
                    <a:solidFill>
                      <a:schemeClr val="accent1"/>
                    </a:solidFill>
                  </a:tcPr>
                </a:tc>
                <a:extLst>
                  <a:ext uri="{0D108BD9-81ED-4DB2-BD59-A6C34878D82A}">
                    <a16:rowId xmlns:a16="http://schemas.microsoft.com/office/drawing/2014/main" val="10004"/>
                  </a:ext>
                </a:extLst>
              </a:tr>
              <a:tr h="370795">
                <a:tc>
                  <a:txBody>
                    <a:bodyPr/>
                    <a:lstStyle/>
                    <a:p>
                      <a:r>
                        <a:rPr lang="el-GR" sz="1800" dirty="0" smtClean="0"/>
                        <a:t>Μαθητής</a:t>
                      </a:r>
                      <a:r>
                        <a:rPr lang="el-GR" sz="1800" baseline="0" dirty="0" smtClean="0"/>
                        <a:t> 5</a:t>
                      </a:r>
                      <a:endParaRPr lang="el-GR" sz="1800" dirty="0"/>
                    </a:p>
                  </a:txBody>
                  <a:tcPr marT="45714" marB="45714"/>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r>
                        <a:rPr lang="en-US" sz="1800" dirty="0" smtClean="0"/>
                        <a:t>1</a:t>
                      </a:r>
                      <a:endParaRPr lang="el-GR" sz="1800" dirty="0"/>
                    </a:p>
                  </a:txBody>
                  <a:tcPr marT="45714" marB="45714">
                    <a:solidFill>
                      <a:schemeClr val="accent6">
                        <a:lumMod val="20000"/>
                        <a:lumOff val="80000"/>
                      </a:schemeClr>
                    </a:solidFill>
                  </a:tcPr>
                </a:tc>
                <a:tc>
                  <a:txBody>
                    <a:bodyPr/>
                    <a:lstStyle/>
                    <a:p>
                      <a:pPr algn="ctr"/>
                      <a:r>
                        <a:rPr lang="en-US" sz="1800" dirty="0" smtClean="0"/>
                        <a:t>0,2</a:t>
                      </a:r>
                      <a:endParaRPr lang="el-GR" sz="1800" dirty="0"/>
                    </a:p>
                  </a:txBody>
                  <a:tcPr marT="45714" marB="45714">
                    <a:solidFill>
                      <a:schemeClr val="accent6">
                        <a:lumMod val="20000"/>
                        <a:lumOff val="80000"/>
                      </a:schemeClr>
                    </a:solidFill>
                  </a:tcPr>
                </a:tc>
                <a:extLst>
                  <a:ext uri="{0D108BD9-81ED-4DB2-BD59-A6C34878D82A}">
                    <a16:rowId xmlns:a16="http://schemas.microsoft.com/office/drawing/2014/main" val="10005"/>
                  </a:ext>
                </a:extLst>
              </a:tr>
              <a:tr h="370795">
                <a:tc>
                  <a:txBody>
                    <a:bodyPr/>
                    <a:lstStyle/>
                    <a:p>
                      <a:r>
                        <a:rPr lang="el-GR" sz="1800" dirty="0" smtClean="0"/>
                        <a:t>Μέσος</a:t>
                      </a:r>
                      <a:endParaRPr lang="el-GR" sz="1800" dirty="0"/>
                    </a:p>
                  </a:txBody>
                  <a:tcPr marT="45714" marB="45714"/>
                </a:tc>
                <a:tc>
                  <a:txBody>
                    <a:bodyPr/>
                    <a:lstStyle/>
                    <a:p>
                      <a:pPr algn="ctr"/>
                      <a:r>
                        <a:rPr lang="en-US" sz="1800" dirty="0" smtClean="0"/>
                        <a:t>0,8</a:t>
                      </a:r>
                      <a:endParaRPr lang="el-GR" sz="1800" dirty="0"/>
                    </a:p>
                  </a:txBody>
                  <a:tcPr marT="45714" marB="45714">
                    <a:solidFill>
                      <a:srgbClr val="E6CDFF"/>
                    </a:solidFill>
                  </a:tcPr>
                </a:tc>
                <a:tc>
                  <a:txBody>
                    <a:bodyPr/>
                    <a:lstStyle/>
                    <a:p>
                      <a:pPr algn="ctr"/>
                      <a:r>
                        <a:rPr lang="en-US" sz="1800" dirty="0" smtClean="0"/>
                        <a:t>0,6</a:t>
                      </a:r>
                      <a:endParaRPr lang="el-GR" sz="1800" dirty="0"/>
                    </a:p>
                  </a:txBody>
                  <a:tcPr marT="45714" marB="45714">
                    <a:solidFill>
                      <a:srgbClr val="E6CDFF"/>
                    </a:solidFill>
                  </a:tcPr>
                </a:tc>
                <a:tc>
                  <a:txBody>
                    <a:bodyPr/>
                    <a:lstStyle/>
                    <a:p>
                      <a:pPr algn="ctr"/>
                      <a:r>
                        <a:rPr lang="en-US" sz="1800" dirty="0" smtClean="0"/>
                        <a:t>0,4</a:t>
                      </a:r>
                      <a:endParaRPr lang="el-GR" sz="1800" dirty="0"/>
                    </a:p>
                  </a:txBody>
                  <a:tcPr marT="45714" marB="45714">
                    <a:solidFill>
                      <a:srgbClr val="E6CDFF"/>
                    </a:solidFill>
                  </a:tcPr>
                </a:tc>
                <a:tc>
                  <a:txBody>
                    <a:bodyPr/>
                    <a:lstStyle/>
                    <a:p>
                      <a:pPr algn="ctr"/>
                      <a:r>
                        <a:rPr lang="en-US" sz="1800" dirty="0" smtClean="0"/>
                        <a:t>0,2</a:t>
                      </a:r>
                      <a:endParaRPr lang="el-GR" sz="1800" dirty="0"/>
                    </a:p>
                  </a:txBody>
                  <a:tcPr marT="45714" marB="45714">
                    <a:solidFill>
                      <a:srgbClr val="E6CDFF"/>
                    </a:solidFill>
                  </a:tcPr>
                </a:tc>
                <a:tc>
                  <a:txBody>
                    <a:bodyPr/>
                    <a:lstStyle/>
                    <a:p>
                      <a:pPr algn="ctr"/>
                      <a:r>
                        <a:rPr lang="en-US" sz="1800" dirty="0" smtClean="0"/>
                        <a:t>0</a:t>
                      </a:r>
                      <a:endParaRPr lang="el-GR" sz="1800" dirty="0"/>
                    </a:p>
                  </a:txBody>
                  <a:tcPr marT="45714" marB="45714">
                    <a:solidFill>
                      <a:srgbClr val="E6CDFF"/>
                    </a:solidFill>
                  </a:tcPr>
                </a:tc>
                <a:tc>
                  <a:txBody>
                    <a:bodyPr/>
                    <a:lstStyle/>
                    <a:p>
                      <a:pPr algn="ctr"/>
                      <a:endParaRPr lang="el-GR" sz="1800" dirty="0"/>
                    </a:p>
                  </a:txBody>
                  <a:tcPr marT="45714" marB="45714">
                    <a:solidFill>
                      <a:srgbClr val="E6CDFF"/>
                    </a:solidFill>
                  </a:tcPr>
                </a:tc>
                <a:extLst>
                  <a:ext uri="{0D108BD9-81ED-4DB2-BD59-A6C34878D82A}">
                    <a16:rowId xmlns:a16="http://schemas.microsoft.com/office/drawing/2014/main" val="10006"/>
                  </a:ext>
                </a:extLst>
              </a:tr>
            </a:tbl>
          </a:graphicData>
        </a:graphic>
      </p:graphicFrame>
      <p:graphicFrame>
        <p:nvGraphicFramePr>
          <p:cNvPr id="5" name="4 - Πίνακας"/>
          <p:cNvGraphicFramePr>
            <a:graphicFrameLocks noGrp="1"/>
          </p:cNvGraphicFramePr>
          <p:nvPr>
            <p:extLst/>
          </p:nvPr>
        </p:nvGraphicFramePr>
        <p:xfrm>
          <a:off x="2095503" y="5143503"/>
          <a:ext cx="8229599" cy="37147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1475">
                <a:tc>
                  <a:txBody>
                    <a:bodyPr/>
                    <a:lstStyle/>
                    <a:p>
                      <a:r>
                        <a:rPr lang="el-GR" sz="1800" dirty="0" smtClean="0"/>
                        <a:t>Μαθητής 6</a:t>
                      </a:r>
                      <a:endParaRPr lang="el-GR" sz="1800" dirty="0"/>
                    </a:p>
                  </a:txBody>
                  <a:tcPr marT="45798" marB="45798"/>
                </a:tc>
                <a:tc>
                  <a:txBody>
                    <a:bodyPr/>
                    <a:lstStyle/>
                    <a:p>
                      <a:pPr algn="ctr"/>
                      <a:r>
                        <a:rPr lang="el-GR" sz="1800" dirty="0" smtClean="0"/>
                        <a:t>1</a:t>
                      </a:r>
                      <a:endParaRPr lang="el-GR" sz="1800" dirty="0"/>
                    </a:p>
                  </a:txBody>
                  <a:tcPr marT="45798" marB="45798">
                    <a:solidFill>
                      <a:srgbClr val="FD91D9"/>
                    </a:solidFill>
                  </a:tcPr>
                </a:tc>
                <a:tc>
                  <a:txBody>
                    <a:bodyPr/>
                    <a:lstStyle/>
                    <a:p>
                      <a:pPr algn="ctr"/>
                      <a:r>
                        <a:rPr lang="el-GR" sz="1800" dirty="0" smtClean="0"/>
                        <a:t>1</a:t>
                      </a:r>
                      <a:endParaRPr lang="el-GR" sz="1800" dirty="0"/>
                    </a:p>
                  </a:txBody>
                  <a:tcPr marT="45798" marB="45798">
                    <a:solidFill>
                      <a:srgbClr val="FD91D9"/>
                    </a:solidFill>
                  </a:tcPr>
                </a:tc>
                <a:tc>
                  <a:txBody>
                    <a:bodyPr/>
                    <a:lstStyle/>
                    <a:p>
                      <a:pPr algn="ctr"/>
                      <a:r>
                        <a:rPr lang="en-US" sz="1800" b="1" kern="1200" dirty="0" smtClean="0">
                          <a:solidFill>
                            <a:schemeClr val="lt1"/>
                          </a:solidFill>
                          <a:latin typeface="+mn-lt"/>
                          <a:ea typeface="+mn-ea"/>
                          <a:cs typeface="+mn-cs"/>
                        </a:rPr>
                        <a:t>0</a:t>
                      </a:r>
                      <a:endParaRPr lang="el-GR" sz="1800" b="1" kern="1200" dirty="0">
                        <a:solidFill>
                          <a:schemeClr val="lt1"/>
                        </a:solidFill>
                        <a:latin typeface="+mn-lt"/>
                        <a:ea typeface="+mn-ea"/>
                        <a:cs typeface="+mn-cs"/>
                      </a:endParaRPr>
                    </a:p>
                  </a:txBody>
                  <a:tcPr marT="45798" marB="45798">
                    <a:solidFill>
                      <a:srgbClr val="E6CDFF"/>
                    </a:solidFill>
                  </a:tcPr>
                </a:tc>
                <a:tc>
                  <a:txBody>
                    <a:bodyPr/>
                    <a:lstStyle/>
                    <a:p>
                      <a:pPr algn="ctr"/>
                      <a:r>
                        <a:rPr lang="el-GR" sz="1800" b="1" kern="1200" dirty="0" smtClean="0">
                          <a:solidFill>
                            <a:schemeClr val="lt1"/>
                          </a:solidFill>
                          <a:latin typeface="+mn-lt"/>
                          <a:ea typeface="+mn-ea"/>
                          <a:cs typeface="+mn-cs"/>
                        </a:rPr>
                        <a:t>0</a:t>
                      </a:r>
                      <a:endParaRPr lang="el-GR" sz="1800" b="1" kern="1200" dirty="0">
                        <a:solidFill>
                          <a:schemeClr val="lt1"/>
                        </a:solidFill>
                        <a:latin typeface="+mn-lt"/>
                        <a:ea typeface="+mn-ea"/>
                        <a:cs typeface="+mn-cs"/>
                      </a:endParaRPr>
                    </a:p>
                  </a:txBody>
                  <a:tcPr marT="45798" marB="45798">
                    <a:solidFill>
                      <a:srgbClr val="E6CDFF"/>
                    </a:solidFill>
                  </a:tcPr>
                </a:tc>
                <a:tc>
                  <a:txBody>
                    <a:bodyPr/>
                    <a:lstStyle/>
                    <a:p>
                      <a:pPr algn="ctr"/>
                      <a:r>
                        <a:rPr lang="el-GR" sz="1800" b="1" kern="1200" dirty="0" smtClean="0">
                          <a:solidFill>
                            <a:schemeClr val="lt1"/>
                          </a:solidFill>
                          <a:latin typeface="+mn-lt"/>
                          <a:ea typeface="+mn-ea"/>
                          <a:cs typeface="+mn-cs"/>
                        </a:rPr>
                        <a:t>0</a:t>
                      </a:r>
                      <a:endParaRPr lang="el-GR" sz="1800" b="1" kern="1200" dirty="0">
                        <a:solidFill>
                          <a:schemeClr val="lt1"/>
                        </a:solidFill>
                        <a:latin typeface="+mn-lt"/>
                        <a:ea typeface="+mn-ea"/>
                        <a:cs typeface="+mn-cs"/>
                      </a:endParaRPr>
                    </a:p>
                  </a:txBody>
                  <a:tcPr marT="45798" marB="45798">
                    <a:solidFill>
                      <a:srgbClr val="E6CDFF"/>
                    </a:solidFill>
                  </a:tcPr>
                </a:tc>
                <a:tc>
                  <a:txBody>
                    <a:bodyPr/>
                    <a:lstStyle/>
                    <a:p>
                      <a:pPr algn="ctr"/>
                      <a:r>
                        <a:rPr lang="en-US" sz="1800" dirty="0" smtClean="0"/>
                        <a:t>0,4</a:t>
                      </a:r>
                      <a:endParaRPr lang="el-GR" sz="1800" dirty="0"/>
                    </a:p>
                  </a:txBody>
                  <a:tcPr marT="45798" marB="45798">
                    <a:solidFill>
                      <a:schemeClr val="accent1"/>
                    </a:solidFill>
                  </a:tcPr>
                </a:tc>
                <a:extLst>
                  <a:ext uri="{0D108BD9-81ED-4DB2-BD59-A6C34878D82A}">
                    <a16:rowId xmlns:a16="http://schemas.microsoft.com/office/drawing/2014/main" val="10000"/>
                  </a:ext>
                </a:extLst>
              </a:tr>
            </a:tbl>
          </a:graphicData>
        </a:graphic>
      </p:graphicFrame>
      <p:graphicFrame>
        <p:nvGraphicFramePr>
          <p:cNvPr id="6" name="5 - Πίνακας"/>
          <p:cNvGraphicFramePr>
            <a:graphicFrameLocks noGrp="1"/>
          </p:cNvGraphicFramePr>
          <p:nvPr>
            <p:extLst/>
          </p:nvPr>
        </p:nvGraphicFramePr>
        <p:xfrm>
          <a:off x="2095503" y="4786316"/>
          <a:ext cx="8229599" cy="37147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1475">
                <a:tc>
                  <a:txBody>
                    <a:bodyPr/>
                    <a:lstStyle/>
                    <a:p>
                      <a:r>
                        <a:rPr lang="el-GR" sz="1800" dirty="0" smtClean="0"/>
                        <a:t>Μαθητής 4</a:t>
                      </a:r>
                      <a:endParaRPr lang="el-GR" sz="1800" dirty="0"/>
                    </a:p>
                  </a:txBody>
                  <a:tcPr marT="45798" marB="45798"/>
                </a:tc>
                <a:tc>
                  <a:txBody>
                    <a:bodyPr/>
                    <a:lstStyle/>
                    <a:p>
                      <a:pPr algn="ctr"/>
                      <a:r>
                        <a:rPr lang="en-US" sz="1800" dirty="0" smtClean="0"/>
                        <a:t>0</a:t>
                      </a:r>
                      <a:endParaRPr lang="el-GR" sz="1800" dirty="0"/>
                    </a:p>
                  </a:txBody>
                  <a:tcPr marT="45798" marB="45798">
                    <a:solidFill>
                      <a:srgbClr val="E6CDFF"/>
                    </a:solidFill>
                  </a:tcPr>
                </a:tc>
                <a:tc>
                  <a:txBody>
                    <a:bodyPr/>
                    <a:lstStyle/>
                    <a:p>
                      <a:pPr algn="ctr"/>
                      <a:r>
                        <a:rPr lang="en-US" sz="1800" dirty="0" smtClean="0"/>
                        <a:t>0</a:t>
                      </a:r>
                      <a:endParaRPr lang="el-GR" sz="1800" dirty="0"/>
                    </a:p>
                  </a:txBody>
                  <a:tcPr marT="45798" marB="45798">
                    <a:solidFill>
                      <a:srgbClr val="E6CDFF"/>
                    </a:solidFill>
                  </a:tcPr>
                </a:tc>
                <a:tc>
                  <a:txBody>
                    <a:bodyPr/>
                    <a:lstStyle/>
                    <a:p>
                      <a:pPr algn="ctr"/>
                      <a:r>
                        <a:rPr lang="en-US" sz="1800" dirty="0" smtClean="0"/>
                        <a:t>0</a:t>
                      </a:r>
                      <a:endParaRPr lang="el-GR" sz="1800" dirty="0"/>
                    </a:p>
                  </a:txBody>
                  <a:tcPr marT="45798" marB="45798">
                    <a:solidFill>
                      <a:srgbClr val="E6CDFF"/>
                    </a:solidFill>
                  </a:tcPr>
                </a:tc>
                <a:tc>
                  <a:txBody>
                    <a:bodyPr/>
                    <a:lstStyle/>
                    <a:p>
                      <a:pPr algn="ctr"/>
                      <a:r>
                        <a:rPr lang="en-US" sz="1800" dirty="0" smtClean="0"/>
                        <a:t>1</a:t>
                      </a:r>
                      <a:endParaRPr lang="el-GR" sz="1800" dirty="0"/>
                    </a:p>
                  </a:txBody>
                  <a:tcPr marT="45798" marB="45798">
                    <a:solidFill>
                      <a:srgbClr val="FD91D9"/>
                    </a:solidFill>
                  </a:tcPr>
                </a:tc>
                <a:tc>
                  <a:txBody>
                    <a:bodyPr/>
                    <a:lstStyle/>
                    <a:p>
                      <a:pPr algn="ctr"/>
                      <a:r>
                        <a:rPr lang="en-US" sz="1800" dirty="0" smtClean="0"/>
                        <a:t>1</a:t>
                      </a:r>
                      <a:endParaRPr lang="el-GR" sz="1800" dirty="0"/>
                    </a:p>
                  </a:txBody>
                  <a:tcPr marT="45798" marB="45798">
                    <a:solidFill>
                      <a:srgbClr val="FD91D9"/>
                    </a:solidFill>
                  </a:tcPr>
                </a:tc>
                <a:tc>
                  <a:txBody>
                    <a:bodyPr/>
                    <a:lstStyle/>
                    <a:p>
                      <a:pPr algn="ctr"/>
                      <a:r>
                        <a:rPr lang="en-US" sz="1800" dirty="0" smtClean="0"/>
                        <a:t>0,4</a:t>
                      </a:r>
                      <a:endParaRPr lang="el-GR" sz="1800" dirty="0"/>
                    </a:p>
                  </a:txBody>
                  <a:tcPr marT="45798" marB="45798">
                    <a:solidFill>
                      <a:schemeClr val="accent1"/>
                    </a:solidFill>
                  </a:tcPr>
                </a:tc>
                <a:extLst>
                  <a:ext uri="{0D108BD9-81ED-4DB2-BD59-A6C34878D82A}">
                    <a16:rowId xmlns:a16="http://schemas.microsoft.com/office/drawing/2014/main" val="10000"/>
                  </a:ext>
                </a:extLst>
              </a:tr>
            </a:tbl>
          </a:graphicData>
        </a:graphic>
      </p:graphicFrame>
      <p:cxnSp>
        <p:nvCxnSpPr>
          <p:cNvPr id="7" name="Ευθύγραμμο βέλος σύνδεσης 6"/>
          <p:cNvCxnSpPr/>
          <p:nvPr/>
        </p:nvCxnSpPr>
        <p:spPr>
          <a:xfrm flipH="1">
            <a:off x="7289362" y="1611564"/>
            <a:ext cx="318806" cy="10201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26" name="Picture 2" descr="900+ Peanuts ideas | peanuts gang, charlie brown and snoopy, snoopy 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108" y="96956"/>
            <a:ext cx="1224136" cy="146896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Ευθύγραμμο βέλος σύνδεσης 12"/>
          <p:cNvCxnSpPr/>
          <p:nvPr/>
        </p:nvCxnSpPr>
        <p:spPr>
          <a:xfrm flipH="1">
            <a:off x="7505388" y="1554562"/>
            <a:ext cx="1533545" cy="172583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5" name="Picture 2" descr="Peanuts | TV fanart | fanart.t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4666" y="476672"/>
            <a:ext cx="1089248" cy="1089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Woodstock Cliparts, Download Free Clip Art, Free Clip Art on Clipart  Librar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780" b="89691" l="9746" r="89831"/>
                    </a14:imgEffect>
                  </a14:imgLayer>
                </a14:imgProps>
              </a:ext>
              <a:ext uri="{28A0092B-C50C-407E-A947-70E740481C1C}">
                <a14:useLocalDpi xmlns:a14="http://schemas.microsoft.com/office/drawing/2010/main" val="0"/>
              </a:ext>
            </a:extLst>
          </a:blip>
          <a:srcRect/>
          <a:stretch>
            <a:fillRect/>
          </a:stretch>
        </p:blipFill>
        <p:spPr bwMode="auto">
          <a:xfrm>
            <a:off x="3236756" y="1238416"/>
            <a:ext cx="702968" cy="86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238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 Πίνακας"/>
          <p:cNvGraphicFramePr>
            <a:graphicFrameLocks noGrp="1"/>
          </p:cNvGraphicFramePr>
          <p:nvPr>
            <p:extLst/>
          </p:nvPr>
        </p:nvGraphicFramePr>
        <p:xfrm>
          <a:off x="2063555" y="3930206"/>
          <a:ext cx="8229599" cy="37147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1475">
                <a:tc>
                  <a:txBody>
                    <a:bodyPr/>
                    <a:lstStyle/>
                    <a:p>
                      <a:r>
                        <a:rPr lang="el-GR" sz="1800" dirty="0" smtClean="0"/>
                        <a:t>Μαθητής 6</a:t>
                      </a:r>
                      <a:endParaRPr lang="el-GR" sz="1800" dirty="0"/>
                    </a:p>
                  </a:txBody>
                  <a:tcPr marT="45798" marB="45798"/>
                </a:tc>
                <a:tc>
                  <a:txBody>
                    <a:bodyPr/>
                    <a:lstStyle/>
                    <a:p>
                      <a:pPr algn="ctr"/>
                      <a:r>
                        <a:rPr lang="el-GR" sz="1800" dirty="0" smtClean="0"/>
                        <a:t>1</a:t>
                      </a:r>
                      <a:endParaRPr lang="el-GR" sz="1800" dirty="0"/>
                    </a:p>
                  </a:txBody>
                  <a:tcPr marT="45798" marB="45798">
                    <a:solidFill>
                      <a:srgbClr val="FD91D9"/>
                    </a:solidFill>
                  </a:tcPr>
                </a:tc>
                <a:tc>
                  <a:txBody>
                    <a:bodyPr/>
                    <a:lstStyle/>
                    <a:p>
                      <a:pPr algn="ctr"/>
                      <a:r>
                        <a:rPr lang="el-GR" sz="1800" dirty="0" smtClean="0"/>
                        <a:t>1</a:t>
                      </a:r>
                      <a:endParaRPr lang="el-GR" sz="1800" dirty="0"/>
                    </a:p>
                  </a:txBody>
                  <a:tcPr marT="45798" marB="45798">
                    <a:solidFill>
                      <a:srgbClr val="FD91D9"/>
                    </a:solidFill>
                  </a:tcPr>
                </a:tc>
                <a:tc>
                  <a:txBody>
                    <a:bodyPr/>
                    <a:lstStyle/>
                    <a:p>
                      <a:pPr algn="ctr"/>
                      <a:r>
                        <a:rPr lang="en-US" sz="1800" b="1" kern="1200" dirty="0" smtClean="0">
                          <a:solidFill>
                            <a:schemeClr val="lt1"/>
                          </a:solidFill>
                          <a:latin typeface="+mn-lt"/>
                          <a:ea typeface="+mn-ea"/>
                          <a:cs typeface="+mn-cs"/>
                        </a:rPr>
                        <a:t>0</a:t>
                      </a:r>
                      <a:endParaRPr lang="el-GR" sz="1800" b="1" kern="1200" dirty="0">
                        <a:solidFill>
                          <a:schemeClr val="lt1"/>
                        </a:solidFill>
                        <a:latin typeface="+mn-lt"/>
                        <a:ea typeface="+mn-ea"/>
                        <a:cs typeface="+mn-cs"/>
                      </a:endParaRPr>
                    </a:p>
                  </a:txBody>
                  <a:tcPr marT="45798" marB="45798">
                    <a:solidFill>
                      <a:srgbClr val="E6CDFF"/>
                    </a:solidFill>
                  </a:tcPr>
                </a:tc>
                <a:tc>
                  <a:txBody>
                    <a:bodyPr/>
                    <a:lstStyle/>
                    <a:p>
                      <a:pPr algn="ctr"/>
                      <a:r>
                        <a:rPr lang="el-GR" sz="1800" b="1" kern="1200" dirty="0" smtClean="0">
                          <a:solidFill>
                            <a:schemeClr val="lt1"/>
                          </a:solidFill>
                          <a:latin typeface="+mn-lt"/>
                          <a:ea typeface="+mn-ea"/>
                          <a:cs typeface="+mn-cs"/>
                        </a:rPr>
                        <a:t>0</a:t>
                      </a:r>
                      <a:endParaRPr lang="el-GR" sz="1800" b="1" kern="1200" dirty="0">
                        <a:solidFill>
                          <a:schemeClr val="lt1"/>
                        </a:solidFill>
                        <a:latin typeface="+mn-lt"/>
                        <a:ea typeface="+mn-ea"/>
                        <a:cs typeface="+mn-cs"/>
                      </a:endParaRPr>
                    </a:p>
                  </a:txBody>
                  <a:tcPr marT="45798" marB="45798">
                    <a:solidFill>
                      <a:srgbClr val="E6CDFF"/>
                    </a:solidFill>
                  </a:tcPr>
                </a:tc>
                <a:tc>
                  <a:txBody>
                    <a:bodyPr/>
                    <a:lstStyle/>
                    <a:p>
                      <a:pPr algn="ctr"/>
                      <a:r>
                        <a:rPr lang="el-GR" sz="1800" b="1" kern="1200" dirty="0" smtClean="0">
                          <a:solidFill>
                            <a:schemeClr val="lt1"/>
                          </a:solidFill>
                          <a:latin typeface="+mn-lt"/>
                          <a:ea typeface="+mn-ea"/>
                          <a:cs typeface="+mn-cs"/>
                        </a:rPr>
                        <a:t>0</a:t>
                      </a:r>
                      <a:endParaRPr lang="el-GR" sz="1800" b="1" kern="1200" dirty="0">
                        <a:solidFill>
                          <a:schemeClr val="lt1"/>
                        </a:solidFill>
                        <a:latin typeface="+mn-lt"/>
                        <a:ea typeface="+mn-ea"/>
                        <a:cs typeface="+mn-cs"/>
                      </a:endParaRPr>
                    </a:p>
                  </a:txBody>
                  <a:tcPr marT="45798" marB="45798">
                    <a:solidFill>
                      <a:srgbClr val="E6CDFF"/>
                    </a:solidFill>
                  </a:tcPr>
                </a:tc>
                <a:tc>
                  <a:txBody>
                    <a:bodyPr/>
                    <a:lstStyle/>
                    <a:p>
                      <a:pPr algn="ctr"/>
                      <a:r>
                        <a:rPr lang="en-US" sz="1800" dirty="0" smtClean="0"/>
                        <a:t>0,4</a:t>
                      </a:r>
                      <a:endParaRPr lang="el-GR" sz="1800" dirty="0"/>
                    </a:p>
                  </a:txBody>
                  <a:tcPr marT="45798" marB="45798">
                    <a:solidFill>
                      <a:schemeClr val="accent1"/>
                    </a:solidFill>
                  </a:tcPr>
                </a:tc>
                <a:extLst>
                  <a:ext uri="{0D108BD9-81ED-4DB2-BD59-A6C34878D82A}">
                    <a16:rowId xmlns:a16="http://schemas.microsoft.com/office/drawing/2014/main" val="10000"/>
                  </a:ext>
                </a:extLst>
              </a:tr>
            </a:tbl>
          </a:graphicData>
        </a:graphic>
      </p:graphicFrame>
      <p:graphicFrame>
        <p:nvGraphicFramePr>
          <p:cNvPr id="4" name="5 - Πίνακας"/>
          <p:cNvGraphicFramePr>
            <a:graphicFrameLocks noGrp="1"/>
          </p:cNvGraphicFramePr>
          <p:nvPr>
            <p:extLst/>
          </p:nvPr>
        </p:nvGraphicFramePr>
        <p:xfrm>
          <a:off x="2063555" y="3573019"/>
          <a:ext cx="8229599" cy="371475"/>
        </p:xfrm>
        <a:graphic>
          <a:graphicData uri="http://schemas.openxmlformats.org/drawingml/2006/table">
            <a:tbl>
              <a:tblPr firstRow="1" bandRow="1">
                <a:tableStyleId>{5C22544A-7EE6-4342-B048-85BDC9FD1C3A}</a:tableStyleId>
              </a:tblPr>
              <a:tblGrid>
                <a:gridCol w="1400156">
                  <a:extLst>
                    <a:ext uri="{9D8B030D-6E8A-4147-A177-3AD203B41FA5}">
                      <a16:colId xmlns:a16="http://schemas.microsoft.com/office/drawing/2014/main" val="20000"/>
                    </a:ext>
                  </a:extLst>
                </a:gridCol>
                <a:gridCol w="1143008">
                  <a:extLst>
                    <a:ext uri="{9D8B030D-6E8A-4147-A177-3AD203B41FA5}">
                      <a16:colId xmlns:a16="http://schemas.microsoft.com/office/drawing/2014/main" val="20001"/>
                    </a:ext>
                  </a:extLst>
                </a:gridCol>
                <a:gridCol w="98380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1475">
                <a:tc>
                  <a:txBody>
                    <a:bodyPr/>
                    <a:lstStyle/>
                    <a:p>
                      <a:r>
                        <a:rPr lang="el-GR" sz="1800" dirty="0" smtClean="0"/>
                        <a:t>Μαθητής 4</a:t>
                      </a:r>
                      <a:endParaRPr lang="el-GR" sz="1800" dirty="0"/>
                    </a:p>
                  </a:txBody>
                  <a:tcPr marT="45798" marB="45798"/>
                </a:tc>
                <a:tc>
                  <a:txBody>
                    <a:bodyPr/>
                    <a:lstStyle/>
                    <a:p>
                      <a:pPr algn="ctr"/>
                      <a:r>
                        <a:rPr lang="en-US" sz="1800" dirty="0" smtClean="0"/>
                        <a:t>0</a:t>
                      </a:r>
                      <a:endParaRPr lang="el-GR" sz="1800" dirty="0"/>
                    </a:p>
                  </a:txBody>
                  <a:tcPr marT="45798" marB="45798">
                    <a:solidFill>
                      <a:srgbClr val="E6CDFF"/>
                    </a:solidFill>
                  </a:tcPr>
                </a:tc>
                <a:tc>
                  <a:txBody>
                    <a:bodyPr/>
                    <a:lstStyle/>
                    <a:p>
                      <a:pPr algn="ctr"/>
                      <a:r>
                        <a:rPr lang="en-US" sz="1800" dirty="0" smtClean="0"/>
                        <a:t>0</a:t>
                      </a:r>
                      <a:endParaRPr lang="el-GR" sz="1800" dirty="0"/>
                    </a:p>
                  </a:txBody>
                  <a:tcPr marT="45798" marB="45798">
                    <a:solidFill>
                      <a:srgbClr val="E6CDFF"/>
                    </a:solidFill>
                  </a:tcPr>
                </a:tc>
                <a:tc>
                  <a:txBody>
                    <a:bodyPr/>
                    <a:lstStyle/>
                    <a:p>
                      <a:pPr algn="ctr"/>
                      <a:r>
                        <a:rPr lang="en-US" sz="1800" dirty="0" smtClean="0"/>
                        <a:t>0</a:t>
                      </a:r>
                      <a:endParaRPr lang="el-GR" sz="1800" dirty="0"/>
                    </a:p>
                  </a:txBody>
                  <a:tcPr marT="45798" marB="45798">
                    <a:solidFill>
                      <a:srgbClr val="E6CDFF"/>
                    </a:solidFill>
                  </a:tcPr>
                </a:tc>
                <a:tc>
                  <a:txBody>
                    <a:bodyPr/>
                    <a:lstStyle/>
                    <a:p>
                      <a:pPr algn="ctr"/>
                      <a:r>
                        <a:rPr lang="en-US" sz="1800" dirty="0" smtClean="0"/>
                        <a:t>1</a:t>
                      </a:r>
                      <a:endParaRPr lang="el-GR" sz="1800" dirty="0"/>
                    </a:p>
                  </a:txBody>
                  <a:tcPr marT="45798" marB="45798">
                    <a:solidFill>
                      <a:srgbClr val="FD91D9"/>
                    </a:solidFill>
                  </a:tcPr>
                </a:tc>
                <a:tc>
                  <a:txBody>
                    <a:bodyPr/>
                    <a:lstStyle/>
                    <a:p>
                      <a:pPr algn="ctr"/>
                      <a:r>
                        <a:rPr lang="en-US" sz="1800" dirty="0" smtClean="0"/>
                        <a:t>1</a:t>
                      </a:r>
                      <a:endParaRPr lang="el-GR" sz="1800" dirty="0"/>
                    </a:p>
                  </a:txBody>
                  <a:tcPr marT="45798" marB="45798">
                    <a:solidFill>
                      <a:srgbClr val="FD91D9"/>
                    </a:solidFill>
                  </a:tcPr>
                </a:tc>
                <a:tc>
                  <a:txBody>
                    <a:bodyPr/>
                    <a:lstStyle/>
                    <a:p>
                      <a:pPr algn="ctr"/>
                      <a:r>
                        <a:rPr lang="en-US" sz="1800" dirty="0" smtClean="0"/>
                        <a:t>0,4</a:t>
                      </a:r>
                      <a:endParaRPr lang="el-GR" sz="1800" dirty="0"/>
                    </a:p>
                  </a:txBody>
                  <a:tcPr marT="45798" marB="45798">
                    <a:solidFill>
                      <a:schemeClr val="accent1"/>
                    </a:solidFill>
                  </a:tcPr>
                </a:tc>
                <a:extLst>
                  <a:ext uri="{0D108BD9-81ED-4DB2-BD59-A6C34878D82A}">
                    <a16:rowId xmlns:a16="http://schemas.microsoft.com/office/drawing/2014/main" val="10000"/>
                  </a:ext>
                </a:extLst>
              </a:tr>
            </a:tbl>
          </a:graphicData>
        </a:graphic>
      </p:graphicFrame>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backgroundRemoval t="0" b="96429" l="2128" r="93617"/>
                    </a14:imgEffect>
                  </a14:imgLayer>
                </a14:imgProps>
              </a:ext>
            </a:extLst>
          </a:blip>
          <a:stretch>
            <a:fillRect/>
          </a:stretch>
        </p:blipFill>
        <p:spPr>
          <a:xfrm>
            <a:off x="6672064" y="2359320"/>
            <a:ext cx="690798" cy="1234617"/>
          </a:xfrm>
          <a:prstGeom prst="rect">
            <a:avLst/>
          </a:prstGeom>
        </p:spPr>
      </p:pic>
      <p:pic>
        <p:nvPicPr>
          <p:cNvPr id="2050" name="Picture 2" descr="Peanuts | TV fanart | fanart.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104" y="2326727"/>
            <a:ext cx="1290926" cy="12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17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79330" y="501162"/>
            <a:ext cx="8862648" cy="5632311"/>
          </a:xfrm>
          <a:prstGeom prst="rect">
            <a:avLst/>
          </a:prstGeom>
          <a:solidFill>
            <a:schemeClr val="bg1">
              <a:lumMod val="95000"/>
            </a:schemeClr>
          </a:solidFill>
        </p:spPr>
        <p:txBody>
          <a:bodyPr wrap="square">
            <a:spAutoFit/>
          </a:bodyPr>
          <a:lstStyle/>
          <a:p>
            <a:pPr algn="ctr"/>
            <a:r>
              <a:rPr lang="el-GR" sz="2000" dirty="0">
                <a:solidFill>
                  <a:srgbClr val="0070C0"/>
                </a:solidFill>
                <a:latin typeface="Calibri Light" panose="020F0302020204030204" pitchFamily="34" charset="0"/>
                <a:cs typeface="Calibri Light" panose="020F0302020204030204" pitchFamily="34" charset="0"/>
              </a:rPr>
              <a:t>ΕΘΝΙΚΕΣ ΕΞΕΤΑΣΕΙΣ ΔΙΑΓΝΩΣΤΙΚΟΥ ΧΑΡΑΚΤΗΡΑ ΜΑΘΗΜΑ: ΝΕΟΕΛΛΗΝΙΚΗ ΓΛΩΣΣΑ ΔΗΜΟΤΙΚΟΥ </a:t>
            </a:r>
            <a:endParaRPr lang="en-US" sz="2000" dirty="0" smtClean="0">
              <a:solidFill>
                <a:srgbClr val="0070C0"/>
              </a:solidFill>
              <a:latin typeface="Calibri Light" panose="020F0302020204030204" pitchFamily="34" charset="0"/>
              <a:cs typeface="Calibri Light" panose="020F0302020204030204" pitchFamily="34" charset="0"/>
            </a:endParaRPr>
          </a:p>
          <a:p>
            <a:pPr algn="ctr"/>
            <a:endParaRPr lang="en-US" sz="2000" dirty="0">
              <a:solidFill>
                <a:srgbClr val="0070C0"/>
              </a:solidFill>
              <a:latin typeface="Calibri Light" panose="020F0302020204030204" pitchFamily="34" charset="0"/>
              <a:cs typeface="Calibri Light" panose="020F0302020204030204" pitchFamily="34" charset="0"/>
            </a:endParaRPr>
          </a:p>
          <a:p>
            <a:pPr algn="ctr"/>
            <a:r>
              <a:rPr lang="el-GR" sz="2000" dirty="0" smtClean="0">
                <a:solidFill>
                  <a:srgbClr val="0070C0"/>
                </a:solidFill>
                <a:latin typeface="Calibri Light" panose="020F0302020204030204" pitchFamily="34" charset="0"/>
                <a:cs typeface="Calibri Light" panose="020F0302020204030204" pitchFamily="34" charset="0"/>
              </a:rPr>
              <a:t>Διαβάστε </a:t>
            </a:r>
            <a:r>
              <a:rPr lang="el-GR" sz="2000" dirty="0">
                <a:solidFill>
                  <a:srgbClr val="0070C0"/>
                </a:solidFill>
                <a:latin typeface="Calibri Light" panose="020F0302020204030204" pitchFamily="34" charset="0"/>
                <a:cs typeface="Calibri Light" panose="020F0302020204030204" pitchFamily="34" charset="0"/>
              </a:rPr>
              <a:t>το παρακάτω κείμενο που αναφέρεται σε ένα σύγχρονο θέμα και για κάθε ερώτηση από το 01 μέχρι το 16 επιλέξτε τη σωστή απάντηση. </a:t>
            </a:r>
            <a:endParaRPr lang="en-US" sz="2000" dirty="0" smtClean="0">
              <a:solidFill>
                <a:srgbClr val="0070C0"/>
              </a:solidFill>
              <a:latin typeface="Calibri Light" panose="020F0302020204030204" pitchFamily="34" charset="0"/>
              <a:cs typeface="Calibri Light" panose="020F0302020204030204" pitchFamily="34" charset="0"/>
            </a:endParaRPr>
          </a:p>
          <a:p>
            <a:endParaRPr lang="en-US" sz="2000" dirty="0">
              <a:latin typeface="Calibri Light" panose="020F0302020204030204" pitchFamily="34" charset="0"/>
              <a:cs typeface="Calibri Light" panose="020F0302020204030204" pitchFamily="34" charset="0"/>
            </a:endParaRPr>
          </a:p>
          <a:p>
            <a:endParaRPr lang="en-US" sz="2000" dirty="0" smtClean="0">
              <a:latin typeface="Calibri Light" panose="020F0302020204030204" pitchFamily="34" charset="0"/>
              <a:cs typeface="Calibri Light" panose="020F0302020204030204" pitchFamily="34" charset="0"/>
            </a:endParaRPr>
          </a:p>
          <a:p>
            <a:pPr algn="just"/>
            <a:r>
              <a:rPr lang="el-GR" sz="2000" dirty="0" smtClean="0">
                <a:latin typeface="Calibri Light" panose="020F0302020204030204" pitchFamily="34" charset="0"/>
                <a:cs typeface="Calibri Light" panose="020F0302020204030204" pitchFamily="34" charset="0"/>
              </a:rPr>
              <a:t>Ένας </a:t>
            </a:r>
            <a:r>
              <a:rPr lang="el-GR" sz="2000" dirty="0">
                <a:latin typeface="Calibri Light" panose="020F0302020204030204" pitchFamily="34" charset="0"/>
                <a:cs typeface="Calibri Light" panose="020F0302020204030204" pitchFamily="34" charset="0"/>
              </a:rPr>
              <a:t>εξαιρετικός άνθρωπος!  Η απόσταση από τα Σεπόλια της Αθήνας μέχρι το </a:t>
            </a:r>
            <a:r>
              <a:rPr lang="el-GR" sz="2000" dirty="0" err="1">
                <a:latin typeface="Calibri Light" panose="020F0302020204030204" pitchFamily="34" charset="0"/>
                <a:cs typeface="Calibri Light" panose="020F0302020204030204" pitchFamily="34" charset="0"/>
              </a:rPr>
              <a:t>Μιλγουόκι</a:t>
            </a:r>
            <a:r>
              <a:rPr lang="el-GR" sz="2000" dirty="0">
                <a:latin typeface="Calibri Light" panose="020F0302020204030204" pitchFamily="34" charset="0"/>
                <a:cs typeface="Calibri Light" panose="020F0302020204030204" pitchFamily="34" charset="0"/>
              </a:rPr>
              <a:t> των Η.Π.Α. είναι 8.687 χιλιόμετρα. Τεράστια, αλλά για τον Γιάννη </a:t>
            </a:r>
            <a:r>
              <a:rPr lang="el-GR" sz="2000" dirty="0" err="1">
                <a:latin typeface="Calibri Light" panose="020F0302020204030204" pitchFamily="34" charset="0"/>
                <a:cs typeface="Calibri Light" panose="020F0302020204030204" pitchFamily="34" charset="0"/>
              </a:rPr>
              <a:t>Αντετοκούνμπο</a:t>
            </a:r>
            <a:r>
              <a:rPr lang="el-GR" sz="2000" dirty="0">
                <a:latin typeface="Calibri Light" panose="020F0302020204030204" pitchFamily="34" charset="0"/>
                <a:cs typeface="Calibri Light" panose="020F0302020204030204" pitchFamily="34" charset="0"/>
              </a:rPr>
              <a:t> νιώθει κανείς πως τη συγκεκριμένη διαδρομή την έκανε με ένα του άλμα, όπως, όταν απογειώνεται για να «καρφώσει»! Από τη φτώχεια και τα δύσκολα παιδικά χρόνια, σήμερα έχει γίνει ένας από τους κορυφαίους παίκτες του μπάσκετ στον κόσμο. Ένας προπονητής τον είδε να παίζει κυνηγητό με τα αδέλφια του. Αμέσως κατάλαβε ότι μπροστά του είχε μια φλέβα χρυσού, παρότι ο πιτσιρικάς από τα Σεπόλια ήθελε να παίξει ποδόσφαιρο, όπως ο πατέρας του. Το πιο δύσκολο κομμάτι, λοιπόν, ήταν να τον πείσει να ασχοληθεί με το μπάσκετ στο οποίο δεν είχε εμπειρία. Το κίνητρο του Γιάννη να βοηθήσει οικονομικά τους γονείς του, τον έφερε τελικά στο άθλημα αυτό. </a:t>
            </a:r>
          </a:p>
        </p:txBody>
      </p:sp>
    </p:spTree>
    <p:extLst>
      <p:ext uri="{BB962C8B-B14F-4D97-AF65-F5344CB8AC3E}">
        <p14:creationId xmlns:p14="http://schemas.microsoft.com/office/powerpoint/2010/main" val="1396882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37317" y="1091993"/>
            <a:ext cx="10067192" cy="5016758"/>
          </a:xfrm>
          <a:prstGeom prst="rect">
            <a:avLst/>
          </a:prstGeom>
          <a:solidFill>
            <a:schemeClr val="bg1">
              <a:lumMod val="95000"/>
            </a:schemeClr>
          </a:solidFill>
        </p:spPr>
        <p:txBody>
          <a:bodyPr wrap="square">
            <a:spAutoFit/>
          </a:bodyPr>
          <a:lstStyle/>
          <a:p>
            <a:pPr algn="just"/>
            <a:r>
              <a:rPr lang="el-GR" sz="2000" dirty="0">
                <a:latin typeface="Calibri Light" panose="020F0302020204030204" pitchFamily="34" charset="0"/>
                <a:cs typeface="Calibri Light" panose="020F0302020204030204" pitchFamily="34" charset="0"/>
              </a:rPr>
              <a:t>Ένα βράδυ πριν λίγες εβδομάδες κάπου στα Σεπόλια, όσοι περνούσαν από εκεί νόμιζαν ότι άνοιγε κάποια αποθήκη μεγάλου σουπερμάρκετ ή πως επρόκειτο για μεγάλη μετακόμιση. Ήταν ο Γιάννης </a:t>
            </a:r>
            <a:r>
              <a:rPr lang="el-GR" sz="2000" dirty="0" err="1">
                <a:latin typeface="Calibri Light" panose="020F0302020204030204" pitchFamily="34" charset="0"/>
                <a:cs typeface="Calibri Light" panose="020F0302020204030204" pitchFamily="34" charset="0"/>
              </a:rPr>
              <a:t>Αντετοκούνμπο</a:t>
            </a:r>
            <a:r>
              <a:rPr lang="el-GR" sz="2000" dirty="0">
                <a:latin typeface="Calibri Light" panose="020F0302020204030204" pitchFamily="34" charset="0"/>
                <a:cs typeface="Calibri Light" panose="020F0302020204030204" pitchFamily="34" charset="0"/>
              </a:rPr>
              <a:t> με τη μητέρα του και άλλους δικούς του ανθρώπους, που μοίραζαν αγαθά πρώτης ανάγκης στους κατοίκους της περιοχής. Κούτες ολόκληρες από πράγματα μαζί με τη δική του άφθονη και ανιδιοτελή αγάπη προς τους συνανθρώπους του, καταφτάνουν στο μέρος όπου έζησε τα πρώτα δύσκολα χρόνια. Πήγε μέσα στη νύχτα χωρίς κάμερες, χωρίς να έχει ειδοποιήσει κανάλια και δε θα το είχε μάθει κανείς, εκτός από τους κατοίκους της περιοχής, εάν μια κυρία δεν είχε κάνει γνωστό το γεγονός. Και πόσες άλλες αγαθοεργίες που δεν έγιναν γνωστές, γιατί δεν ήθελε… Δεν ήταν η δημοσιότητα ο σκοπός του. Ήθελε, απλώς, να βοηθήσει συνανθρώπους του που είχαν ανάγκη. Θυμάται πως κάποτε είχαν βρεθεί έστω και λίγοι δίπλα του για να του δώσουν ένα χέρι βοήθειας.  Το μεγάλο προσόν του Γιάννη </a:t>
            </a:r>
            <a:r>
              <a:rPr lang="el-GR" sz="2000" dirty="0" err="1">
                <a:latin typeface="Calibri Light" panose="020F0302020204030204" pitchFamily="34" charset="0"/>
                <a:cs typeface="Calibri Light" panose="020F0302020204030204" pitchFamily="34" charset="0"/>
              </a:rPr>
              <a:t>Αντετοκούνμπο</a:t>
            </a:r>
            <a:r>
              <a:rPr lang="el-GR" sz="2000" dirty="0">
                <a:latin typeface="Calibri Light" panose="020F0302020204030204" pitchFamily="34" charset="0"/>
                <a:cs typeface="Calibri Light" panose="020F0302020204030204" pitchFamily="34" charset="0"/>
              </a:rPr>
              <a:t> δεν είναι ότι έγινε αστέρι του μπάσκετ, αλλά ότι παραμένει ένας μεγάλος Άνθρωπος! Δεν ξεχνάει από πού ξεκίνησε και πάντα είναι δίπλα σε ανθρώπους που τον χρειάζονται, χωρίς να πρέπει να τον φωνάξουν. Κάθε χρόνο, άλλωστε, επιστρέφει στα Σεπόλια, στο γηπεδάκι, όπου ξεκίνησε και παίζει μπάσκετ με τους παλιούς του φίλους, εμπνέοντας με τον καλύτερο τρόπο νέα παιδιά να κάνουν και αυτά το όνειρό τους πραγματικότητα! </a:t>
            </a:r>
            <a:endParaRPr lang="en-US" sz="20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84672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9100" y="136637"/>
            <a:ext cx="11249025" cy="6555641"/>
          </a:xfrm>
          <a:prstGeom prst="rect">
            <a:avLst/>
          </a:prstGeom>
        </p:spPr>
        <p:txBody>
          <a:bodyPr wrap="square">
            <a:spAutoFit/>
          </a:bodyPr>
          <a:lstStyle/>
          <a:p>
            <a:r>
              <a:rPr lang="el-GR" sz="2000" dirty="0" smtClean="0">
                <a:latin typeface="Calibri Light" panose="020F0302020204030204" pitchFamily="34" charset="0"/>
                <a:cs typeface="Calibri Light" panose="020F0302020204030204" pitchFamily="34" charset="0"/>
              </a:rPr>
              <a:t>ΕΡΩΤΗΣΕΙΣ</a:t>
            </a:r>
            <a:endParaRPr lang="en-US" sz="2000" dirty="0" smtClean="0">
              <a:latin typeface="Calibri Light" panose="020F0302020204030204" pitchFamily="34" charset="0"/>
              <a:cs typeface="Calibri Light" panose="020F0302020204030204" pitchFamily="34" charset="0"/>
            </a:endParaRPr>
          </a:p>
          <a:p>
            <a:endParaRPr lang="en-US" sz="2000" dirty="0" smtClean="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01. </a:t>
            </a:r>
            <a:r>
              <a:rPr lang="el-GR" sz="2000" dirty="0" smtClean="0">
                <a:latin typeface="Calibri Light" panose="020F0302020204030204" pitchFamily="34" charset="0"/>
                <a:cs typeface="Calibri Light" panose="020F0302020204030204" pitchFamily="34" charset="0"/>
              </a:rPr>
              <a:t>Με </a:t>
            </a:r>
            <a:r>
              <a:rPr lang="el-GR" sz="2000" dirty="0">
                <a:latin typeface="Calibri Light" panose="020F0302020204030204" pitchFamily="34" charset="0"/>
                <a:cs typeface="Calibri Light" panose="020F0302020204030204" pitchFamily="34" charset="0"/>
              </a:rPr>
              <a:t>τι ήθελε να ασχοληθεί ο Γιάννης </a:t>
            </a:r>
            <a:r>
              <a:rPr lang="el-GR" sz="2000" dirty="0" err="1">
                <a:latin typeface="Calibri Light" panose="020F0302020204030204" pitchFamily="34" charset="0"/>
                <a:cs typeface="Calibri Light" panose="020F0302020204030204" pitchFamily="34" charset="0"/>
              </a:rPr>
              <a:t>Αντετοκούνμπο</a:t>
            </a:r>
            <a:r>
              <a:rPr lang="el-GR" sz="2000" dirty="0">
                <a:latin typeface="Calibri Light" panose="020F0302020204030204" pitchFamily="34" charset="0"/>
                <a:cs typeface="Calibri Light" panose="020F0302020204030204" pitchFamily="34" charset="0"/>
              </a:rPr>
              <a:t>, όταν ήταν μικρός; </a:t>
            </a:r>
            <a:endParaRPr lang="en-US" sz="2000" dirty="0" smtClean="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Με το βόλεϊ.  Β.  Με το μπάσκετ.  </a:t>
            </a:r>
            <a:r>
              <a:rPr lang="el-GR" sz="2000" b="1" dirty="0">
                <a:solidFill>
                  <a:srgbClr val="0070C0"/>
                </a:solidFill>
                <a:latin typeface="Calibri Light" panose="020F0302020204030204" pitchFamily="34" charset="0"/>
                <a:cs typeface="Calibri Light" panose="020F0302020204030204" pitchFamily="34" charset="0"/>
              </a:rPr>
              <a:t>Γ.  Με το ποδόσφαιρο.  </a:t>
            </a:r>
            <a:r>
              <a:rPr lang="el-GR" sz="2000" dirty="0">
                <a:solidFill>
                  <a:srgbClr val="0070C0"/>
                </a:solidFill>
                <a:latin typeface="Calibri Light" panose="020F0302020204030204" pitchFamily="34" charset="0"/>
                <a:cs typeface="Calibri Light" panose="020F0302020204030204" pitchFamily="34" charset="0"/>
              </a:rPr>
              <a:t>Δ.  Με τον στίβο. </a:t>
            </a:r>
            <a:r>
              <a:rPr lang="el-GR" sz="2000" dirty="0">
                <a:solidFill>
                  <a:srgbClr val="7030A0"/>
                </a:solidFill>
                <a:latin typeface="Calibri Light" panose="020F0302020204030204" pitchFamily="34" charset="0"/>
                <a:cs typeface="Calibri Light" panose="020F0302020204030204" pitchFamily="34" charset="0"/>
              </a:rPr>
              <a:t>Α = 0,6% | Β = 7,9% | Γ = 90,5% | Δ = 0,4% | Χωρίς απάντηση = 0,5%</a:t>
            </a:r>
            <a:endParaRPr lang="en-US" sz="2000" dirty="0" smtClean="0">
              <a:solidFill>
                <a:srgbClr val="7030A0"/>
              </a:solidFill>
              <a:latin typeface="Calibri Light" panose="020F0302020204030204" pitchFamily="34" charset="0"/>
              <a:cs typeface="Calibri Light" panose="020F0302020204030204" pitchFamily="34" charset="0"/>
            </a:endParaRPr>
          </a:p>
          <a:p>
            <a:endParaRPr lang="en-US" sz="2000" dirty="0" smtClean="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02. </a:t>
            </a:r>
            <a:r>
              <a:rPr lang="el-GR" sz="2000" dirty="0" smtClean="0">
                <a:latin typeface="Calibri Light" panose="020F0302020204030204" pitchFamily="34" charset="0"/>
                <a:cs typeface="Calibri Light" panose="020F0302020204030204" pitchFamily="34" charset="0"/>
              </a:rPr>
              <a:t>Πώς </a:t>
            </a:r>
            <a:r>
              <a:rPr lang="el-GR" sz="2000" dirty="0">
                <a:latin typeface="Calibri Light" panose="020F0302020204030204" pitchFamily="34" charset="0"/>
                <a:cs typeface="Calibri Light" panose="020F0302020204030204" pitchFamily="34" charset="0"/>
              </a:rPr>
              <a:t>κατάφερε ο προπονητής να πείσει τον μικρό Γιάννη να ασχοληθεί  με άλλο άθλημα από αυτό που ήθελε;  </a:t>
            </a:r>
            <a:endParaRPr lang="en-US" sz="2000" dirty="0" smtClean="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Έπεισε και τα αδέρφια του να παίζουν μπάσκετ μαζί με τον Γιάννη.  Β.  Του είπε ότι είχε ταλέντο και ότι θα εξελισσόταν σε καλό παίκτη.  </a:t>
            </a:r>
            <a:r>
              <a:rPr lang="el-GR" sz="2000" b="1" dirty="0">
                <a:solidFill>
                  <a:srgbClr val="0070C0"/>
                </a:solidFill>
                <a:latin typeface="Calibri Light" panose="020F0302020204030204" pitchFamily="34" charset="0"/>
                <a:cs typeface="Calibri Light" panose="020F0302020204030204" pitchFamily="34" charset="0"/>
              </a:rPr>
              <a:t>Γ.  Του πρότεινε αμοιβή με την οποία θα βοηθούσε την οικογένειά του</a:t>
            </a:r>
            <a:r>
              <a:rPr lang="el-GR" sz="2000" dirty="0">
                <a:solidFill>
                  <a:srgbClr val="0070C0"/>
                </a:solidFill>
                <a:latin typeface="Calibri Light" panose="020F0302020204030204" pitchFamily="34" charset="0"/>
                <a:cs typeface="Calibri Light" panose="020F0302020204030204" pitchFamily="34" charset="0"/>
              </a:rPr>
              <a:t>.  Δ.  Χρησιμοποίησε ως παράδειγμα τον πατέρα του που έπαιζε μπάσκετ. </a:t>
            </a:r>
            <a:r>
              <a:rPr lang="el-GR" sz="2000" dirty="0">
                <a:solidFill>
                  <a:srgbClr val="7030A0"/>
                </a:solidFill>
                <a:latin typeface="Calibri Light" panose="020F0302020204030204" pitchFamily="34" charset="0"/>
                <a:cs typeface="Calibri Light" panose="020F0302020204030204" pitchFamily="34" charset="0"/>
              </a:rPr>
              <a:t>Α = 2,9% | Β = 9,3% | Γ = 84,8% | Δ = 2,5% | Χωρίς απάντηση = 0,4%</a:t>
            </a:r>
            <a:endParaRPr lang="en-US" sz="2000" dirty="0" smtClean="0">
              <a:solidFill>
                <a:srgbClr val="7030A0"/>
              </a:solidFill>
              <a:latin typeface="Calibri Light" panose="020F0302020204030204" pitchFamily="34" charset="0"/>
              <a:cs typeface="Calibri Light" panose="020F0302020204030204" pitchFamily="34" charset="0"/>
            </a:endParaRPr>
          </a:p>
          <a:p>
            <a:pPr marL="342900" indent="-342900">
              <a:buAutoNum type="arabicPeriod" startAt="2"/>
            </a:pPr>
            <a:endParaRPr lang="en-US" sz="2000" dirty="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03</a:t>
            </a:r>
            <a:r>
              <a:rPr lang="el-GR" sz="2000" dirty="0">
                <a:latin typeface="Calibri Light" panose="020F0302020204030204" pitchFamily="34" charset="0"/>
                <a:cs typeface="Calibri Light" panose="020F0302020204030204" pitchFamily="34" charset="0"/>
              </a:rPr>
              <a:t>.  Η πράξη του αθλητή να μοιράζει αγαθά πρώτης ανάγκης, χαρακτηρίζεται ως: </a:t>
            </a:r>
            <a:endParaRPr lang="en-US" sz="2000" dirty="0" smtClean="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 </a:t>
            </a:r>
            <a:r>
              <a:rPr lang="el-GR" sz="2000" dirty="0">
                <a:solidFill>
                  <a:srgbClr val="0070C0"/>
                </a:solidFill>
                <a:latin typeface="Calibri Light" panose="020F0302020204030204" pitchFamily="34" charset="0"/>
                <a:cs typeface="Calibri Light" panose="020F0302020204030204" pitchFamily="34" charset="0"/>
              </a:rPr>
              <a:t>Α. αθλητική δραστηριότητα.  Β.  διαφημιστική εκστρατεία.  Γ.  εθελοντική εργασία.  </a:t>
            </a:r>
            <a:r>
              <a:rPr lang="el-GR" sz="2000" b="1" dirty="0">
                <a:solidFill>
                  <a:srgbClr val="0070C0"/>
                </a:solidFill>
                <a:latin typeface="Calibri Light" panose="020F0302020204030204" pitchFamily="34" charset="0"/>
                <a:cs typeface="Calibri Light" panose="020F0302020204030204" pitchFamily="34" charset="0"/>
              </a:rPr>
              <a:t>Δ.  κοινωνική αλληλεγγύη. </a:t>
            </a:r>
            <a:r>
              <a:rPr lang="el-GR" sz="2000" dirty="0">
                <a:solidFill>
                  <a:srgbClr val="7030A0"/>
                </a:solidFill>
                <a:latin typeface="Calibri Light" panose="020F0302020204030204" pitchFamily="34" charset="0"/>
                <a:cs typeface="Calibri Light" panose="020F0302020204030204" pitchFamily="34" charset="0"/>
              </a:rPr>
              <a:t>Α = 5,2% | Β = 1,6% | Γ = 17,3% | Δ = 75,0% | Χωρίς απάντηση = 0,9%</a:t>
            </a:r>
            <a:endParaRPr lang="en-US" sz="2000" dirty="0" smtClean="0">
              <a:solidFill>
                <a:srgbClr val="7030A0"/>
              </a:solidFill>
              <a:latin typeface="Calibri Light" panose="020F0302020204030204" pitchFamily="34" charset="0"/>
              <a:cs typeface="Calibri Light" panose="020F0302020204030204" pitchFamily="34" charset="0"/>
            </a:endParaRPr>
          </a:p>
          <a:p>
            <a:pPr marL="342900" indent="-342900">
              <a:buAutoNum type="arabicPeriod" startAt="2"/>
            </a:pPr>
            <a:endParaRPr lang="en-US" sz="2000" dirty="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04. </a:t>
            </a:r>
            <a:r>
              <a:rPr lang="el-GR" sz="2000" dirty="0" smtClean="0">
                <a:latin typeface="Calibri Light" panose="020F0302020204030204" pitchFamily="34" charset="0"/>
                <a:cs typeface="Calibri Light" panose="020F0302020204030204" pitchFamily="34" charset="0"/>
              </a:rPr>
              <a:t>Σύμφωνα </a:t>
            </a:r>
            <a:r>
              <a:rPr lang="el-GR" sz="2000" dirty="0">
                <a:latin typeface="Calibri Light" panose="020F0302020204030204" pitchFamily="34" charset="0"/>
                <a:cs typeface="Calibri Light" panose="020F0302020204030204" pitchFamily="34" charset="0"/>
              </a:rPr>
              <a:t>με το κείμενο, ο Γιάννης </a:t>
            </a:r>
            <a:r>
              <a:rPr lang="el-GR" sz="2000" dirty="0" err="1">
                <a:latin typeface="Calibri Light" panose="020F0302020204030204" pitchFamily="34" charset="0"/>
                <a:cs typeface="Calibri Light" panose="020F0302020204030204" pitchFamily="34" charset="0"/>
              </a:rPr>
              <a:t>Αντετοκούνμπο</a:t>
            </a:r>
            <a:r>
              <a:rPr lang="el-GR" sz="2000" dirty="0">
                <a:latin typeface="Calibri Light" panose="020F0302020204030204" pitchFamily="34" charset="0"/>
                <a:cs typeface="Calibri Light" panose="020F0302020204030204" pitchFamily="34" charset="0"/>
              </a:rPr>
              <a:t> δεν ξεχνά…:  </a:t>
            </a:r>
            <a:endParaRPr lang="en-US" sz="2000" dirty="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να αναφέρεται με αγάπη για τους γονείς του.  </a:t>
            </a:r>
            <a:r>
              <a:rPr lang="el-GR" sz="2000" b="1" dirty="0">
                <a:solidFill>
                  <a:srgbClr val="0070C0"/>
                </a:solidFill>
                <a:latin typeface="Calibri Light" panose="020F0302020204030204" pitchFamily="34" charset="0"/>
                <a:cs typeface="Calibri Light" panose="020F0302020204030204" pitchFamily="34" charset="0"/>
              </a:rPr>
              <a:t>Β.  να επιστρέφει στην περιοχή απ’ όπου ξεκίνησε.</a:t>
            </a:r>
            <a:r>
              <a:rPr lang="el-GR" sz="2000" dirty="0">
                <a:solidFill>
                  <a:srgbClr val="0070C0"/>
                </a:solidFill>
                <a:latin typeface="Calibri Light" panose="020F0302020204030204" pitchFamily="34" charset="0"/>
                <a:cs typeface="Calibri Light" panose="020F0302020204030204" pitchFamily="34" charset="0"/>
              </a:rPr>
              <a:t>  Γ.  να ευγνωμονεί τον πρώτο προπονητή του.  Δ.  να ευχαριστεί πρόσωπα που τον βοήθησαν. </a:t>
            </a:r>
            <a:r>
              <a:rPr lang="el-GR" sz="2000" dirty="0">
                <a:solidFill>
                  <a:srgbClr val="7030A0"/>
                </a:solidFill>
                <a:latin typeface="Calibri Light" panose="020F0302020204030204" pitchFamily="34" charset="0"/>
                <a:cs typeface="Calibri Light" panose="020F0302020204030204" pitchFamily="34" charset="0"/>
              </a:rPr>
              <a:t>Α = 5,6% | Β = 71,5% | Γ = 1,8% | Δ = 20,6% | Χωρίς απάντηση = 0,4%</a:t>
            </a:r>
          </a:p>
        </p:txBody>
      </p:sp>
    </p:spTree>
    <p:extLst>
      <p:ext uri="{BB962C8B-B14F-4D97-AF65-F5344CB8AC3E}">
        <p14:creationId xmlns:p14="http://schemas.microsoft.com/office/powerpoint/2010/main" val="3414942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51362" y="502228"/>
            <a:ext cx="11007237" cy="5632311"/>
          </a:xfrm>
          <a:prstGeom prst="rect">
            <a:avLst/>
          </a:prstGeom>
        </p:spPr>
        <p:txBody>
          <a:bodyPr wrap="square">
            <a:spAutoFit/>
          </a:bodyPr>
          <a:lstStyle/>
          <a:p>
            <a:r>
              <a:rPr lang="en-US" sz="2000" dirty="0" smtClean="0">
                <a:latin typeface="Calibri Light" panose="020F0302020204030204" pitchFamily="34" charset="0"/>
                <a:cs typeface="Calibri Light" panose="020F0302020204030204" pitchFamily="34" charset="0"/>
              </a:rPr>
              <a:t>05. </a:t>
            </a:r>
            <a:r>
              <a:rPr lang="el-GR" sz="2000" dirty="0" smtClean="0">
                <a:latin typeface="Calibri Light" panose="020F0302020204030204" pitchFamily="34" charset="0"/>
                <a:cs typeface="Calibri Light" panose="020F0302020204030204" pitchFamily="34" charset="0"/>
              </a:rPr>
              <a:t>Ποιο </a:t>
            </a:r>
            <a:r>
              <a:rPr lang="el-GR" sz="2000" dirty="0">
                <a:latin typeface="Calibri Light" panose="020F0302020204030204" pitchFamily="34" charset="0"/>
                <a:cs typeface="Calibri Light" panose="020F0302020204030204" pitchFamily="34" charset="0"/>
              </a:rPr>
              <a:t>είναι το νόημα της πρότασης: «(Ο </a:t>
            </a:r>
            <a:r>
              <a:rPr lang="el-GR" sz="2000" dirty="0" err="1">
                <a:latin typeface="Calibri Light" panose="020F0302020204030204" pitchFamily="34" charset="0"/>
                <a:cs typeface="Calibri Light" panose="020F0302020204030204" pitchFamily="34" charset="0"/>
              </a:rPr>
              <a:t>Αντετοκούνμπο</a:t>
            </a:r>
            <a:r>
              <a:rPr lang="el-GR" sz="2000" dirty="0">
                <a:latin typeface="Calibri Light" panose="020F0302020204030204" pitchFamily="34" charset="0"/>
                <a:cs typeface="Calibri Light" panose="020F0302020204030204" pitchFamily="34" charset="0"/>
              </a:rPr>
              <a:t>)… παραμένει  ένας μεγάλος Άνθρωπος»;  </a:t>
            </a:r>
            <a:endParaRPr lang="en-US" sz="2000" dirty="0" smtClean="0">
              <a:latin typeface="Calibri Light" panose="020F0302020204030204" pitchFamily="34" charset="0"/>
              <a:cs typeface="Calibri Light" panose="020F0302020204030204" pitchFamily="34" charset="0"/>
            </a:endParaRPr>
          </a:p>
          <a:p>
            <a:r>
              <a:rPr lang="el-GR" sz="2000" b="1" dirty="0" smtClean="0">
                <a:solidFill>
                  <a:srgbClr val="0070C0"/>
                </a:solidFill>
                <a:latin typeface="Calibri Light" panose="020F0302020204030204" pitchFamily="34" charset="0"/>
                <a:cs typeface="Calibri Light" panose="020F0302020204030204" pitchFamily="34" charset="0"/>
              </a:rPr>
              <a:t>Α</a:t>
            </a:r>
            <a:r>
              <a:rPr lang="el-GR" sz="2000" b="1" dirty="0">
                <a:solidFill>
                  <a:srgbClr val="0070C0"/>
                </a:solidFill>
                <a:latin typeface="Calibri Light" panose="020F0302020204030204" pitchFamily="34" charset="0"/>
                <a:cs typeface="Calibri Light" panose="020F0302020204030204" pitchFamily="34" charset="0"/>
              </a:rPr>
              <a:t>.  Είναι ένας άνθρωπος με αξίες.  </a:t>
            </a:r>
            <a:r>
              <a:rPr lang="el-GR" sz="2000" dirty="0">
                <a:solidFill>
                  <a:srgbClr val="0070C0"/>
                </a:solidFill>
                <a:latin typeface="Calibri Light" panose="020F0302020204030204" pitchFamily="34" charset="0"/>
                <a:cs typeface="Calibri Light" panose="020F0302020204030204" pitchFamily="34" charset="0"/>
              </a:rPr>
              <a:t>Β.  Είναι πια ενήλικος και πλούσιος.  Γ.  Είναι πολύ ψηλός άνθρωπος.  Δ.  Είναι αθλητής με παγκόσμια φήμη. </a:t>
            </a:r>
            <a:r>
              <a:rPr lang="el-GR" sz="2000" dirty="0">
                <a:solidFill>
                  <a:srgbClr val="7030A0"/>
                </a:solidFill>
                <a:latin typeface="Calibri Light" panose="020F0302020204030204" pitchFamily="34" charset="0"/>
                <a:cs typeface="Calibri Light" panose="020F0302020204030204" pitchFamily="34" charset="0"/>
              </a:rPr>
              <a:t>Α = 87,4% | Β = 1,2% | Γ = 2,3% | Δ = 8,8% | Χωρίς απάντηση = 0,3%</a:t>
            </a:r>
            <a:endParaRPr lang="en-US" sz="2000" dirty="0" smtClean="0">
              <a:solidFill>
                <a:srgbClr val="7030A0"/>
              </a:solidFill>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 </a:t>
            </a:r>
            <a:endParaRPr lang="en-US" sz="2000" dirty="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06. </a:t>
            </a:r>
            <a:r>
              <a:rPr lang="el-GR" sz="2000" dirty="0" smtClean="0">
                <a:latin typeface="Calibri Light" panose="020F0302020204030204" pitchFamily="34" charset="0"/>
                <a:cs typeface="Calibri Light" panose="020F0302020204030204" pitchFamily="34" charset="0"/>
              </a:rPr>
              <a:t>Γιατί </a:t>
            </a:r>
            <a:r>
              <a:rPr lang="el-GR" sz="2000" dirty="0">
                <a:latin typeface="Calibri Light" panose="020F0302020204030204" pitchFamily="34" charset="0"/>
                <a:cs typeface="Calibri Light" panose="020F0302020204030204" pitchFamily="34" charset="0"/>
              </a:rPr>
              <a:t>πήγε να μοιράσει είδη πρώτης ανάγκης μέσα στη νύχτα  χωρίς να καλέσει κάμερες; </a:t>
            </a:r>
            <a:endParaRPr lang="en-US" sz="2000" dirty="0" smtClean="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 </a:t>
            </a:r>
            <a:r>
              <a:rPr lang="el-GR" sz="2000" dirty="0">
                <a:solidFill>
                  <a:srgbClr val="0070C0"/>
                </a:solidFill>
                <a:latin typeface="Calibri Light" panose="020F0302020204030204" pitchFamily="34" charset="0"/>
                <a:cs typeface="Calibri Light" panose="020F0302020204030204" pitchFamily="34" charset="0"/>
              </a:rPr>
              <a:t>Α.  Επειδή αισθανόταν ντροπή για την πράξη του αυτή.  </a:t>
            </a:r>
            <a:r>
              <a:rPr lang="el-GR" sz="2000" b="1" dirty="0">
                <a:solidFill>
                  <a:srgbClr val="0070C0"/>
                </a:solidFill>
                <a:latin typeface="Calibri Light" panose="020F0302020204030204" pitchFamily="34" charset="0"/>
                <a:cs typeface="Calibri Light" panose="020F0302020204030204" pitchFamily="34" charset="0"/>
              </a:rPr>
              <a:t>Β.  Επειδή είναι ταπεινός και δεν ήθελε να προβληθεί η δράση του.  </a:t>
            </a:r>
            <a:r>
              <a:rPr lang="el-GR" sz="2000" dirty="0">
                <a:solidFill>
                  <a:srgbClr val="0070C0"/>
                </a:solidFill>
                <a:latin typeface="Calibri Light" panose="020F0302020204030204" pitchFamily="34" charset="0"/>
                <a:cs typeface="Calibri Light" panose="020F0302020204030204" pitchFamily="34" charset="0"/>
              </a:rPr>
              <a:t>Γ.  Επειδή ήθελε να αποφύγει κάθε είδους δημοσιότητα. Δ.  Επειδή ήθελε να αποφύγει τον συνωστισμό και τη φασαρία. </a:t>
            </a:r>
            <a:r>
              <a:rPr lang="el-GR" sz="2000" dirty="0">
                <a:solidFill>
                  <a:srgbClr val="7030A0"/>
                </a:solidFill>
                <a:latin typeface="Calibri Light" panose="020F0302020204030204" pitchFamily="34" charset="0"/>
                <a:cs typeface="Calibri Light" panose="020F0302020204030204" pitchFamily="34" charset="0"/>
              </a:rPr>
              <a:t>Α = 2,3% | Β = 53,4% | Γ = 40,3% | Δ = 3,4% | Χωρίς απάντηση = 0,6%</a:t>
            </a:r>
            <a:endParaRPr lang="en-US" sz="2000" dirty="0" smtClean="0">
              <a:solidFill>
                <a:srgbClr val="7030A0"/>
              </a:solidFill>
              <a:latin typeface="Calibri Light" panose="020F0302020204030204" pitchFamily="34" charset="0"/>
              <a:cs typeface="Calibri Light" panose="020F0302020204030204" pitchFamily="34" charset="0"/>
            </a:endParaRPr>
          </a:p>
          <a:p>
            <a:pPr marL="342900" indent="-342900">
              <a:buAutoNum type="arabicPeriod" startAt="6"/>
            </a:pPr>
            <a:endParaRPr lang="en-US" sz="2000" dirty="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07. </a:t>
            </a:r>
            <a:r>
              <a:rPr lang="el-GR" sz="2000" dirty="0" smtClean="0">
                <a:latin typeface="Calibri Light" panose="020F0302020204030204" pitchFamily="34" charset="0"/>
                <a:cs typeface="Calibri Light" panose="020F0302020204030204" pitchFamily="34" charset="0"/>
              </a:rPr>
              <a:t>Σύμφωνα </a:t>
            </a:r>
            <a:r>
              <a:rPr lang="el-GR" sz="2000" dirty="0">
                <a:latin typeface="Calibri Light" panose="020F0302020204030204" pitchFamily="34" charset="0"/>
                <a:cs typeface="Calibri Light" panose="020F0302020204030204" pitchFamily="34" charset="0"/>
              </a:rPr>
              <a:t>με το απόσπασμα: «Αμέσως κατάλαβε ότι μπροστά του είχε μια φλέβα χρυσού», ο </a:t>
            </a:r>
            <a:r>
              <a:rPr lang="el-GR" sz="2000" dirty="0" smtClean="0">
                <a:latin typeface="Calibri Light" panose="020F0302020204030204" pitchFamily="34" charset="0"/>
                <a:cs typeface="Calibri Light" panose="020F0302020204030204" pitchFamily="34" charset="0"/>
              </a:rPr>
              <a:t>προπονητής   </a:t>
            </a:r>
            <a:r>
              <a:rPr lang="el-GR" sz="2000" b="1" dirty="0">
                <a:solidFill>
                  <a:srgbClr val="0070C0"/>
                </a:solidFill>
                <a:latin typeface="Calibri Light" panose="020F0302020204030204" pitchFamily="34" charset="0"/>
                <a:cs typeface="Calibri Light" panose="020F0302020204030204" pitchFamily="34" charset="0"/>
              </a:rPr>
              <a:t>Α.  Ανακάλυψε ένα μεγάλο ταλέντο. </a:t>
            </a:r>
            <a:r>
              <a:rPr lang="el-GR" sz="2000" dirty="0">
                <a:solidFill>
                  <a:srgbClr val="0070C0"/>
                </a:solidFill>
                <a:latin typeface="Calibri Light" panose="020F0302020204030204" pitchFamily="34" charset="0"/>
                <a:cs typeface="Calibri Light" panose="020F0302020204030204" pitchFamily="34" charset="0"/>
              </a:rPr>
              <a:t> B.  Βρήκε έναν φιλάνθρωπο αθλητή.  Γ.  Γνώρισε έναν εθελοντή αιμοδότη. Δ.  Κατάλαβε ότι ήταν γρήγορος και ευκίνητος. </a:t>
            </a:r>
            <a:r>
              <a:rPr lang="el-GR" sz="2000" dirty="0">
                <a:solidFill>
                  <a:srgbClr val="7030A0"/>
                </a:solidFill>
                <a:latin typeface="Calibri Light" panose="020F0302020204030204" pitchFamily="34" charset="0"/>
                <a:cs typeface="Calibri Light" panose="020F0302020204030204" pitchFamily="34" charset="0"/>
              </a:rPr>
              <a:t>Α = 83,7% | Β = 6,4% | Γ = 1,2% | Δ = 8,2% | Χωρίς απάντηση = 0,5%</a:t>
            </a:r>
            <a:endParaRPr lang="en-US" sz="2000" dirty="0" smtClean="0">
              <a:solidFill>
                <a:srgbClr val="7030A0"/>
              </a:solidFill>
              <a:latin typeface="Calibri Light" panose="020F0302020204030204" pitchFamily="34" charset="0"/>
              <a:cs typeface="Calibri Light" panose="020F0302020204030204" pitchFamily="34" charset="0"/>
            </a:endParaRPr>
          </a:p>
          <a:p>
            <a:endParaRPr lang="en-US" sz="2000" dirty="0" smtClean="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08. </a:t>
            </a:r>
            <a:r>
              <a:rPr lang="el-GR" sz="2000" dirty="0" smtClean="0">
                <a:latin typeface="Calibri Light" panose="020F0302020204030204" pitchFamily="34" charset="0"/>
                <a:cs typeface="Calibri Light" panose="020F0302020204030204" pitchFamily="34" charset="0"/>
              </a:rPr>
              <a:t>Ποιος </a:t>
            </a:r>
            <a:r>
              <a:rPr lang="el-GR" sz="2000" dirty="0">
                <a:latin typeface="Calibri Light" panose="020F0302020204030204" pitchFamily="34" charset="0"/>
                <a:cs typeface="Calibri Light" panose="020F0302020204030204" pitchFamily="34" charset="0"/>
              </a:rPr>
              <a:t>από τους παρακάτω πλαγιότιτλους ταιριάζει καλύτερα  στην τελευταία παράγραφο;  </a:t>
            </a:r>
            <a:endParaRPr lang="en-US" sz="2000" dirty="0" smtClean="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Άνθρωποι από το παρελθόν.  Β.  Η νέα γειτονιά του Γιάννη.  </a:t>
            </a:r>
            <a:r>
              <a:rPr lang="el-GR" sz="2000" b="1" dirty="0">
                <a:solidFill>
                  <a:srgbClr val="0070C0"/>
                </a:solidFill>
                <a:latin typeface="Calibri Light" panose="020F0302020204030204" pitchFamily="34" charset="0"/>
                <a:cs typeface="Calibri Light" panose="020F0302020204030204" pitchFamily="34" charset="0"/>
              </a:rPr>
              <a:t>Γ.  Πάνω απ’ όλα Άνθρωπος.  </a:t>
            </a:r>
            <a:r>
              <a:rPr lang="el-GR" sz="2000" dirty="0">
                <a:solidFill>
                  <a:srgbClr val="0070C0"/>
                </a:solidFill>
                <a:latin typeface="Calibri Light" panose="020F0302020204030204" pitchFamily="34" charset="0"/>
                <a:cs typeface="Calibri Light" panose="020F0302020204030204" pitchFamily="34" charset="0"/>
              </a:rPr>
              <a:t>Δ.  Τα ταλέντα του Γιάννη. </a:t>
            </a:r>
            <a:r>
              <a:rPr lang="el-GR" sz="2000" dirty="0">
                <a:solidFill>
                  <a:srgbClr val="7030A0"/>
                </a:solidFill>
                <a:latin typeface="Calibri Light" panose="020F0302020204030204" pitchFamily="34" charset="0"/>
                <a:cs typeface="Calibri Light" panose="020F0302020204030204" pitchFamily="34" charset="0"/>
              </a:rPr>
              <a:t>Α = 20,3% | Β = 4,1% | Γ = 68,9% | Δ = 6,2% | Χωρίς απάντηση = 0,4%</a:t>
            </a:r>
          </a:p>
        </p:txBody>
      </p:sp>
    </p:spTree>
    <p:extLst>
      <p:ext uri="{BB962C8B-B14F-4D97-AF65-F5344CB8AC3E}">
        <p14:creationId xmlns:p14="http://schemas.microsoft.com/office/powerpoint/2010/main" val="19916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642656" y="273299"/>
            <a:ext cx="8447499" cy="6390148"/>
          </a:xfrm>
          <a:prstGeom prst="rect">
            <a:avLst/>
          </a:prstGeom>
        </p:spPr>
      </p:pic>
    </p:spTree>
    <p:extLst>
      <p:ext uri="{BB962C8B-B14F-4D97-AF65-F5344CB8AC3E}">
        <p14:creationId xmlns:p14="http://schemas.microsoft.com/office/powerpoint/2010/main" val="4139484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74785" y="584290"/>
            <a:ext cx="11201399" cy="5940088"/>
          </a:xfrm>
          <a:prstGeom prst="rect">
            <a:avLst/>
          </a:prstGeom>
        </p:spPr>
        <p:txBody>
          <a:bodyPr wrap="square">
            <a:spAutoFit/>
          </a:bodyPr>
          <a:lstStyle/>
          <a:p>
            <a:r>
              <a:rPr lang="el-GR" sz="2000" dirty="0">
                <a:latin typeface="Calibri Light" panose="020F0302020204030204" pitchFamily="34" charset="0"/>
                <a:cs typeface="Calibri Light" panose="020F0302020204030204" pitchFamily="34" charset="0"/>
              </a:rPr>
              <a:t>09. Ποιος άλλος τίτλος είναι κατάλληλος για το κείμενο αυτό;  </a:t>
            </a:r>
            <a:endParaRPr lang="en-US" sz="2000" dirty="0" smtClean="0">
              <a:latin typeface="Calibri Light" panose="020F0302020204030204" pitchFamily="34" charset="0"/>
              <a:cs typeface="Calibri Light" panose="020F0302020204030204" pitchFamily="34" charset="0"/>
            </a:endParaRPr>
          </a:p>
          <a:p>
            <a:r>
              <a:rPr lang="el-GR" sz="2000" b="1" dirty="0" smtClean="0">
                <a:solidFill>
                  <a:srgbClr val="0070C0"/>
                </a:solidFill>
                <a:latin typeface="Calibri Light" panose="020F0302020204030204" pitchFamily="34" charset="0"/>
                <a:cs typeface="Calibri Light" panose="020F0302020204030204" pitchFamily="34" charset="0"/>
              </a:rPr>
              <a:t>Α</a:t>
            </a:r>
            <a:r>
              <a:rPr lang="el-GR" sz="2000" b="1" dirty="0">
                <a:solidFill>
                  <a:srgbClr val="0070C0"/>
                </a:solidFill>
                <a:latin typeface="Calibri Light" panose="020F0302020204030204" pitchFamily="34" charset="0"/>
                <a:cs typeface="Calibri Light" panose="020F0302020204030204" pitchFamily="34" charset="0"/>
              </a:rPr>
              <a:t>.  Ένας κορυφαίος αθλητής κοντά στον συνάνθρωπο!  </a:t>
            </a:r>
            <a:r>
              <a:rPr lang="el-GR" sz="2000" dirty="0">
                <a:solidFill>
                  <a:srgbClr val="0070C0"/>
                </a:solidFill>
                <a:latin typeface="Calibri Light" panose="020F0302020204030204" pitchFamily="34" charset="0"/>
                <a:cs typeface="Calibri Light" panose="020F0302020204030204" pitchFamily="34" charset="0"/>
              </a:rPr>
              <a:t>Β.  Η ιστορία του ελληνικού μπάσκετ!  Γ.  Η σπουδαιότητα του αθλητισμού για τους νέους!  Δ.  Τα όνειρα μπορούν να βγουν αληθινά! </a:t>
            </a:r>
            <a:r>
              <a:rPr lang="el-GR" sz="2000" dirty="0">
                <a:solidFill>
                  <a:srgbClr val="7030A0"/>
                </a:solidFill>
                <a:latin typeface="Calibri Light" panose="020F0302020204030204" pitchFamily="34" charset="0"/>
                <a:cs typeface="Calibri Light" panose="020F0302020204030204" pitchFamily="34" charset="0"/>
              </a:rPr>
              <a:t>Α = 66,1% | Β = 4,9% | Γ = 3,6% | Δ = 24,9% | Χωρίς απάντηση = 0,6%</a:t>
            </a:r>
            <a:endParaRPr lang="en-US" sz="2000" dirty="0" smtClean="0">
              <a:solidFill>
                <a:srgbClr val="7030A0"/>
              </a:solidFill>
              <a:latin typeface="Calibri Light" panose="020F0302020204030204" pitchFamily="34" charset="0"/>
              <a:cs typeface="Calibri Light" panose="020F0302020204030204" pitchFamily="34" charset="0"/>
            </a:endParaRPr>
          </a:p>
          <a:p>
            <a:endParaRPr lang="en-US" sz="2000" dirty="0">
              <a:latin typeface="Calibri Light" panose="020F0302020204030204" pitchFamily="34" charset="0"/>
              <a:cs typeface="Calibri Light" panose="020F0302020204030204" pitchFamily="34" charset="0"/>
            </a:endParaRPr>
          </a:p>
          <a:p>
            <a:pPr marL="342900" indent="-342900">
              <a:buAutoNum type="arabicPeriod" startAt="10"/>
            </a:pPr>
            <a:r>
              <a:rPr lang="el-GR" sz="2000" dirty="0" smtClean="0">
                <a:latin typeface="Calibri Light" panose="020F0302020204030204" pitchFamily="34" charset="0"/>
                <a:cs typeface="Calibri Light" panose="020F0302020204030204" pitchFamily="34" charset="0"/>
              </a:rPr>
              <a:t>Η </a:t>
            </a:r>
            <a:r>
              <a:rPr lang="el-GR" sz="2000" dirty="0">
                <a:latin typeface="Calibri Light" panose="020F0302020204030204" pitchFamily="34" charset="0"/>
                <a:cs typeface="Calibri Light" panose="020F0302020204030204" pitchFamily="34" charset="0"/>
              </a:rPr>
              <a:t>φράση: «πιο δύσκολο» γραμματικά είναι:  </a:t>
            </a:r>
            <a:endParaRPr lang="en-US" sz="2000" dirty="0" smtClean="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επίθετο θετικού βαθμού. </a:t>
            </a:r>
            <a:r>
              <a:rPr lang="el-GR" sz="2000" b="1" dirty="0">
                <a:solidFill>
                  <a:srgbClr val="0070C0"/>
                </a:solidFill>
                <a:latin typeface="Calibri Light" panose="020F0302020204030204" pitchFamily="34" charset="0"/>
                <a:cs typeface="Calibri Light" panose="020F0302020204030204" pitchFamily="34" charset="0"/>
              </a:rPr>
              <a:t>Β.  επίθετο συγκριτικού βαθμού. </a:t>
            </a:r>
            <a:r>
              <a:rPr lang="el-GR" sz="2000" dirty="0">
                <a:solidFill>
                  <a:srgbClr val="0070C0"/>
                </a:solidFill>
                <a:latin typeface="Calibri Light" panose="020F0302020204030204" pitchFamily="34" charset="0"/>
                <a:cs typeface="Calibri Light" panose="020F0302020204030204" pitchFamily="34" charset="0"/>
              </a:rPr>
              <a:t>Γ.  επίρρημα θετικού βαθμού. Δ.  επίρρημα συγκριτικού βαθμού. </a:t>
            </a:r>
            <a:r>
              <a:rPr lang="el-GR" sz="2000" dirty="0">
                <a:solidFill>
                  <a:srgbClr val="7030A0"/>
                </a:solidFill>
                <a:latin typeface="Calibri Light" panose="020F0302020204030204" pitchFamily="34" charset="0"/>
                <a:cs typeface="Calibri Light" panose="020F0302020204030204" pitchFamily="34" charset="0"/>
              </a:rPr>
              <a:t>Α = 7,8% | Β = 73,2% | Γ = 6,5% | Δ = 11,9% | Χωρίς απάντηση = 0,7%</a:t>
            </a:r>
            <a:endParaRPr lang="en-US" sz="2000" dirty="0" smtClean="0">
              <a:solidFill>
                <a:srgbClr val="7030A0"/>
              </a:solidFill>
              <a:latin typeface="Calibri Light" panose="020F0302020204030204" pitchFamily="34" charset="0"/>
              <a:cs typeface="Calibri Light" panose="020F0302020204030204" pitchFamily="34" charset="0"/>
            </a:endParaRPr>
          </a:p>
          <a:p>
            <a:pPr marL="342900" indent="-342900">
              <a:buAutoNum type="arabicPeriod" startAt="10"/>
            </a:pPr>
            <a:endParaRPr lang="en-US" sz="2000" dirty="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11</a:t>
            </a:r>
            <a:r>
              <a:rPr lang="el-GR" sz="2000" dirty="0">
                <a:latin typeface="Calibri Light" panose="020F0302020204030204" pitchFamily="34" charset="0"/>
                <a:cs typeface="Calibri Light" panose="020F0302020204030204" pitchFamily="34" charset="0"/>
              </a:rPr>
              <a:t>.  Σε ποια από τις παρακάτω προτάσεις το ρήμα βρίσκεται σε χρόνο υπερσυντέλικο;  </a:t>
            </a:r>
            <a:endParaRPr lang="en-US" sz="2000" dirty="0" smtClean="0">
              <a:latin typeface="Calibri Light" panose="020F0302020204030204" pitchFamily="34" charset="0"/>
              <a:cs typeface="Calibri Light" panose="020F0302020204030204" pitchFamily="34" charset="0"/>
            </a:endParaRPr>
          </a:p>
          <a:p>
            <a:r>
              <a:rPr lang="el-GR" sz="2000" b="1" dirty="0" smtClean="0">
                <a:solidFill>
                  <a:srgbClr val="0070C0"/>
                </a:solidFill>
                <a:latin typeface="Calibri Light" panose="020F0302020204030204" pitchFamily="34" charset="0"/>
                <a:cs typeface="Calibri Light" panose="020F0302020204030204" pitchFamily="34" charset="0"/>
              </a:rPr>
              <a:t>Α</a:t>
            </a:r>
            <a:r>
              <a:rPr lang="el-GR" sz="2000" b="1" dirty="0">
                <a:solidFill>
                  <a:srgbClr val="0070C0"/>
                </a:solidFill>
                <a:latin typeface="Calibri Light" panose="020F0302020204030204" pitchFamily="34" charset="0"/>
                <a:cs typeface="Calibri Light" panose="020F0302020204030204" pitchFamily="34" charset="0"/>
              </a:rPr>
              <a:t>.  Εάν μια κυρία δεν είχε κάνει γνωστό το γεγονός.  </a:t>
            </a:r>
            <a:r>
              <a:rPr lang="el-GR" sz="2000" dirty="0">
                <a:solidFill>
                  <a:srgbClr val="0070C0"/>
                </a:solidFill>
                <a:latin typeface="Calibri Light" panose="020F0302020204030204" pitchFamily="34" charset="0"/>
                <a:cs typeface="Calibri Light" panose="020F0302020204030204" pitchFamily="34" charset="0"/>
              </a:rPr>
              <a:t>Β.  Έχει γίνει ένας από τους κορυφαίους παίκτες του μπάσκετ.  Γ.  Η απόσταση είναι 8.687 χιλιόμετρα.  Δ.  Και πόσες άλλες αγαθοεργίες που δεν έγιναν γνωστές. </a:t>
            </a:r>
            <a:r>
              <a:rPr lang="el-GR" sz="2000" dirty="0">
                <a:solidFill>
                  <a:srgbClr val="7030A0"/>
                </a:solidFill>
                <a:latin typeface="Calibri Light" panose="020F0302020204030204" pitchFamily="34" charset="0"/>
                <a:cs typeface="Calibri Light" panose="020F0302020204030204" pitchFamily="34" charset="0"/>
              </a:rPr>
              <a:t>Α = 75,3% | Β = 16,3% | Γ = 4,3% | Δ = 3,6% | Χωρίς απάντηση = 0,</a:t>
            </a:r>
            <a:endParaRPr lang="en-US" sz="2000" dirty="0" smtClean="0">
              <a:solidFill>
                <a:srgbClr val="7030A0"/>
              </a:solidFill>
              <a:latin typeface="Calibri Light" panose="020F0302020204030204" pitchFamily="34" charset="0"/>
              <a:cs typeface="Calibri Light" panose="020F0302020204030204" pitchFamily="34" charset="0"/>
            </a:endParaRPr>
          </a:p>
          <a:p>
            <a:pPr marL="342900" indent="-342900">
              <a:buAutoNum type="arabicPeriod" startAt="10"/>
            </a:pPr>
            <a:endParaRPr lang="en-US" sz="2000" dirty="0" smtClean="0">
              <a:latin typeface="Calibri Light" panose="020F0302020204030204" pitchFamily="34" charset="0"/>
              <a:cs typeface="Calibri Light" panose="020F0302020204030204" pitchFamily="34" charset="0"/>
            </a:endParaRPr>
          </a:p>
          <a:p>
            <a:pPr marL="342900" indent="-342900">
              <a:buAutoNum type="arabicPeriod" startAt="12"/>
            </a:pPr>
            <a:r>
              <a:rPr lang="el-GR" sz="2000" dirty="0" smtClean="0">
                <a:latin typeface="Calibri Light" panose="020F0302020204030204" pitchFamily="34" charset="0"/>
                <a:cs typeface="Calibri Light" panose="020F0302020204030204" pitchFamily="34" charset="0"/>
              </a:rPr>
              <a:t>Ποια </a:t>
            </a:r>
            <a:r>
              <a:rPr lang="el-GR" sz="2000" dirty="0">
                <a:latin typeface="Calibri Light" panose="020F0302020204030204" pitchFamily="34" charset="0"/>
                <a:cs typeface="Calibri Light" panose="020F0302020204030204" pitchFamily="34" charset="0"/>
              </a:rPr>
              <a:t>από τις παρακάτω υπογραμμισμένες προτάσεις </a:t>
            </a:r>
            <a:r>
              <a:rPr lang="el-GR" sz="2000" dirty="0" smtClean="0">
                <a:latin typeface="Calibri Light" panose="020F0302020204030204" pitchFamily="34" charset="0"/>
                <a:cs typeface="Calibri Light" panose="020F0302020204030204" pitchFamily="34" charset="0"/>
              </a:rPr>
              <a:t>είναι </a:t>
            </a:r>
            <a:r>
              <a:rPr lang="el-GR" sz="2000" dirty="0">
                <a:latin typeface="Calibri Light" panose="020F0302020204030204" pitchFamily="34" charset="0"/>
                <a:cs typeface="Calibri Light" panose="020F0302020204030204" pitchFamily="34" charset="0"/>
              </a:rPr>
              <a:t>δευτερεύουσα (εξαρτημένη) τελική;  </a:t>
            </a:r>
            <a:endParaRPr lang="en-US" sz="2000" dirty="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Δε θα το είχε μάθει κανείς, εάν μια κυρία δεν είχε κάνει γνωστό το γεγονός.  Β.  Ήθελε, απλώς, να βοηθήσει συνανθρώπους του που είχαν ανάγκη.  </a:t>
            </a:r>
            <a:r>
              <a:rPr lang="el-GR" sz="2000" b="1" dirty="0">
                <a:solidFill>
                  <a:srgbClr val="0070C0"/>
                </a:solidFill>
                <a:latin typeface="Calibri Light" panose="020F0302020204030204" pitchFamily="34" charset="0"/>
                <a:cs typeface="Calibri Light" panose="020F0302020204030204" pitchFamily="34" charset="0"/>
              </a:rPr>
              <a:t>Γ.  Κάποτε είχαν βρεθεί έστω και λίγοι δίπλα του για να του δώσουν ένα χέρι βοήθειας.</a:t>
            </a:r>
            <a:r>
              <a:rPr lang="el-GR" sz="2000" dirty="0">
                <a:solidFill>
                  <a:srgbClr val="0070C0"/>
                </a:solidFill>
                <a:latin typeface="Calibri Light" panose="020F0302020204030204" pitchFamily="34" charset="0"/>
                <a:cs typeface="Calibri Light" panose="020F0302020204030204" pitchFamily="34" charset="0"/>
              </a:rPr>
              <a:t>  Δ.  Πήγε μέσα στη νύχτα χωρίς κάμερες, χωρίς να έχει ειδοποιήσει κανάλια. </a:t>
            </a:r>
            <a:r>
              <a:rPr lang="el-GR" sz="2000" dirty="0">
                <a:solidFill>
                  <a:srgbClr val="7030A0"/>
                </a:solidFill>
                <a:latin typeface="Calibri Light" panose="020F0302020204030204" pitchFamily="34" charset="0"/>
                <a:cs typeface="Calibri Light" panose="020F0302020204030204" pitchFamily="34" charset="0"/>
              </a:rPr>
              <a:t>Α = 11,3% | Β = 12,8% | Γ = 67,3% | Δ = 8,0% | Χωρίς απάντηση = 0,7%</a:t>
            </a:r>
          </a:p>
        </p:txBody>
      </p:sp>
    </p:spTree>
    <p:extLst>
      <p:ext uri="{BB962C8B-B14F-4D97-AF65-F5344CB8AC3E}">
        <p14:creationId xmlns:p14="http://schemas.microsoft.com/office/powerpoint/2010/main" val="207524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49570" y="621720"/>
            <a:ext cx="10461380" cy="5632311"/>
          </a:xfrm>
          <a:prstGeom prst="rect">
            <a:avLst/>
          </a:prstGeom>
        </p:spPr>
        <p:txBody>
          <a:bodyPr wrap="square">
            <a:spAutoFit/>
          </a:bodyPr>
          <a:lstStyle/>
          <a:p>
            <a:r>
              <a:rPr lang="el-GR" dirty="0"/>
              <a:t> </a:t>
            </a:r>
            <a:r>
              <a:rPr lang="en-US" sz="2000" dirty="0" smtClean="0">
                <a:latin typeface="Calibri Light" panose="020F0302020204030204" pitchFamily="34" charset="0"/>
                <a:cs typeface="Calibri Light" panose="020F0302020204030204" pitchFamily="34" charset="0"/>
              </a:rPr>
              <a:t>13. </a:t>
            </a:r>
            <a:r>
              <a:rPr lang="el-GR" sz="2000" dirty="0" smtClean="0">
                <a:latin typeface="Calibri Light" panose="020F0302020204030204" pitchFamily="34" charset="0"/>
                <a:cs typeface="Calibri Light" panose="020F0302020204030204" pitchFamily="34" charset="0"/>
              </a:rPr>
              <a:t>Ποια </a:t>
            </a:r>
            <a:r>
              <a:rPr lang="el-GR" sz="2000" dirty="0">
                <a:latin typeface="Calibri Light" panose="020F0302020204030204" pitchFamily="34" charset="0"/>
                <a:cs typeface="Calibri Light" panose="020F0302020204030204" pitchFamily="34" charset="0"/>
              </a:rPr>
              <a:t>από τις παρακάτω υπογραμμισμένες λέξεις είναι κατηγορούμενο;  </a:t>
            </a:r>
            <a:endParaRPr lang="en-US" sz="2000" dirty="0" smtClean="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Ένας προπονητής τον είδε να παίζει κυνηγητό.  Β.  Τη συγκεκριμένη διαδρομή την έκανε με ένα του άλμα.  </a:t>
            </a:r>
            <a:r>
              <a:rPr lang="el-GR" sz="2000" b="1" dirty="0">
                <a:solidFill>
                  <a:srgbClr val="0070C0"/>
                </a:solidFill>
                <a:latin typeface="Calibri Light" panose="020F0302020204030204" pitchFamily="34" charset="0"/>
                <a:cs typeface="Calibri Light" panose="020F0302020204030204" pitchFamily="34" charset="0"/>
              </a:rPr>
              <a:t>Γ.  Ο Γιάννης </a:t>
            </a:r>
            <a:r>
              <a:rPr lang="el-GR" sz="2000" b="1" dirty="0" err="1">
                <a:solidFill>
                  <a:srgbClr val="0070C0"/>
                </a:solidFill>
                <a:latin typeface="Calibri Light" panose="020F0302020204030204" pitchFamily="34" charset="0"/>
                <a:cs typeface="Calibri Light" panose="020F0302020204030204" pitchFamily="34" charset="0"/>
              </a:rPr>
              <a:t>Αντετοκούνμπο</a:t>
            </a:r>
            <a:r>
              <a:rPr lang="el-GR" sz="2000" b="1" dirty="0">
                <a:solidFill>
                  <a:srgbClr val="0070C0"/>
                </a:solidFill>
                <a:latin typeface="Calibri Light" panose="020F0302020204030204" pitchFamily="34" charset="0"/>
                <a:cs typeface="Calibri Light" panose="020F0302020204030204" pitchFamily="34" charset="0"/>
              </a:rPr>
              <a:t> έγινε αστέρι του μπάσκετ. </a:t>
            </a:r>
            <a:r>
              <a:rPr lang="el-GR" sz="2000" dirty="0">
                <a:solidFill>
                  <a:srgbClr val="0070C0"/>
                </a:solidFill>
                <a:latin typeface="Calibri Light" panose="020F0302020204030204" pitchFamily="34" charset="0"/>
                <a:cs typeface="Calibri Light" panose="020F0302020204030204" pitchFamily="34" charset="0"/>
              </a:rPr>
              <a:t> Δ.  Ο Γιάννης έπαιζε κυνηγητό με τα αδέρφια του. </a:t>
            </a:r>
            <a:r>
              <a:rPr lang="el-GR" sz="2000" dirty="0">
                <a:solidFill>
                  <a:srgbClr val="7030A0"/>
                </a:solidFill>
                <a:latin typeface="Calibri Light" panose="020F0302020204030204" pitchFamily="34" charset="0"/>
                <a:cs typeface="Calibri Light" panose="020F0302020204030204" pitchFamily="34" charset="0"/>
              </a:rPr>
              <a:t>Α = 7,7% | Β = 12,5% | Γ = 71,4% | Δ = 7,7% | Χωρίς απάντηση = 0,6%</a:t>
            </a:r>
            <a:endParaRPr lang="en-US" sz="2000" dirty="0" smtClean="0">
              <a:solidFill>
                <a:srgbClr val="7030A0"/>
              </a:solidFill>
              <a:latin typeface="Calibri Light" panose="020F0302020204030204" pitchFamily="34" charset="0"/>
              <a:cs typeface="Calibri Light" panose="020F0302020204030204" pitchFamily="34" charset="0"/>
            </a:endParaRPr>
          </a:p>
          <a:p>
            <a:endParaRPr lang="en-US" sz="2000" dirty="0">
              <a:latin typeface="Calibri Light" panose="020F0302020204030204" pitchFamily="34" charset="0"/>
              <a:cs typeface="Calibri Light" panose="020F0302020204030204" pitchFamily="34" charset="0"/>
            </a:endParaRPr>
          </a:p>
          <a:p>
            <a:pPr marL="342900" indent="-342900">
              <a:buAutoNum type="arabicPeriod" startAt="14"/>
            </a:pPr>
            <a:r>
              <a:rPr lang="el-GR" sz="2000" dirty="0" smtClean="0">
                <a:latin typeface="Calibri Light" panose="020F0302020204030204" pitchFamily="34" charset="0"/>
                <a:cs typeface="Calibri Light" panose="020F0302020204030204" pitchFamily="34" charset="0"/>
              </a:rPr>
              <a:t>Ποια </a:t>
            </a:r>
            <a:r>
              <a:rPr lang="el-GR" sz="2000" dirty="0">
                <a:latin typeface="Calibri Light" panose="020F0302020204030204" pitchFamily="34" charset="0"/>
                <a:cs typeface="Calibri Light" panose="020F0302020204030204" pitchFamily="34" charset="0"/>
              </a:rPr>
              <a:t>είναι η σημασία της υπογραμμισμένης λέξης στην πρόταση:  «Μαζί με τη δική του άφθονη και ανιδιοτελή αγάπη προς τους συνανθρώπους του»;  </a:t>
            </a:r>
            <a:endParaRPr lang="en-US" sz="2000" dirty="0" smtClean="0">
              <a:latin typeface="Calibri Light" panose="020F0302020204030204" pitchFamily="34" charset="0"/>
              <a:cs typeface="Calibri Light" panose="020F0302020204030204" pitchFamily="34" charset="0"/>
            </a:endParaRPr>
          </a:p>
          <a:p>
            <a:r>
              <a:rPr lang="el-GR" sz="2000" b="1" dirty="0" smtClean="0">
                <a:solidFill>
                  <a:srgbClr val="0070C0"/>
                </a:solidFill>
                <a:latin typeface="Calibri Light" panose="020F0302020204030204" pitchFamily="34" charset="0"/>
                <a:cs typeface="Calibri Light" panose="020F0302020204030204" pitchFamily="34" charset="0"/>
              </a:rPr>
              <a:t>Α</a:t>
            </a:r>
            <a:r>
              <a:rPr lang="el-GR" sz="2000" b="1" dirty="0">
                <a:solidFill>
                  <a:srgbClr val="0070C0"/>
                </a:solidFill>
                <a:latin typeface="Calibri Light" panose="020F0302020204030204" pitchFamily="34" charset="0"/>
                <a:cs typeface="Calibri Light" panose="020F0302020204030204" pitchFamily="34" charset="0"/>
              </a:rPr>
              <a:t>.  Χωρίς κανένα αντάλλαγμα.  </a:t>
            </a:r>
            <a:r>
              <a:rPr lang="el-GR" sz="2000" dirty="0">
                <a:solidFill>
                  <a:srgbClr val="0070C0"/>
                </a:solidFill>
                <a:latin typeface="Calibri Light" panose="020F0302020204030204" pitchFamily="34" charset="0"/>
                <a:cs typeface="Calibri Light" panose="020F0302020204030204" pitchFamily="34" charset="0"/>
              </a:rPr>
              <a:t>Β.  Χωρίς κανέναν δισταγμό.  Γ.  Χωρίς απόλυτη ειλικρίνεια.  Δ.  Χωρίς κακή πρόθεση. </a:t>
            </a:r>
            <a:r>
              <a:rPr lang="el-GR" sz="2000" dirty="0">
                <a:solidFill>
                  <a:srgbClr val="7030A0"/>
                </a:solidFill>
                <a:latin typeface="Calibri Light" panose="020F0302020204030204" pitchFamily="34" charset="0"/>
                <a:cs typeface="Calibri Light" panose="020F0302020204030204" pitchFamily="34" charset="0"/>
              </a:rPr>
              <a:t>Α = 69,1% | Β = 14,1% | Γ = 3,5% | Δ = 12,8% | Χωρίς απάντηση = 0,6%</a:t>
            </a:r>
            <a:endParaRPr lang="en-US" sz="2000" dirty="0" smtClean="0">
              <a:solidFill>
                <a:srgbClr val="7030A0"/>
              </a:solidFill>
              <a:latin typeface="Calibri Light" panose="020F0302020204030204" pitchFamily="34" charset="0"/>
              <a:cs typeface="Calibri Light" panose="020F0302020204030204" pitchFamily="34" charset="0"/>
            </a:endParaRPr>
          </a:p>
          <a:p>
            <a:endParaRPr lang="el-GR" sz="2000" dirty="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15</a:t>
            </a:r>
            <a:r>
              <a:rPr lang="el-GR" sz="2000" dirty="0">
                <a:latin typeface="Calibri Light" panose="020F0302020204030204" pitchFamily="34" charset="0"/>
                <a:cs typeface="Calibri Light" panose="020F0302020204030204" pitchFamily="34" charset="0"/>
              </a:rPr>
              <a:t>.  Ποια από τις παρακάτω λέξεις είναι συνώνυμη της υπογραμμισμένης λέξης:  «</a:t>
            </a:r>
            <a:r>
              <a:rPr lang="el-GR" sz="2000" u="sng" dirty="0">
                <a:latin typeface="Calibri Light" panose="020F0302020204030204" pitchFamily="34" charset="0"/>
                <a:cs typeface="Calibri Light" panose="020F0302020204030204" pitchFamily="34" charset="0"/>
              </a:rPr>
              <a:t>Το κίνητρο</a:t>
            </a:r>
            <a:r>
              <a:rPr lang="el-GR" sz="2000" dirty="0">
                <a:latin typeface="Calibri Light" panose="020F0302020204030204" pitchFamily="34" charset="0"/>
                <a:cs typeface="Calibri Light" panose="020F0302020204030204" pitchFamily="34" charset="0"/>
              </a:rPr>
              <a:t> του Γιάννη να βοηθήσει οικονομικά τους γονείς του…»;  </a:t>
            </a:r>
            <a:endParaRPr lang="en-US" sz="2000" dirty="0" smtClean="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Η θέληση  Β.  Η πρόταση Γ.  Η πρωτοβουλία  </a:t>
            </a:r>
            <a:r>
              <a:rPr lang="el-GR" sz="2000" b="1" dirty="0">
                <a:solidFill>
                  <a:srgbClr val="7030A0"/>
                </a:solidFill>
                <a:latin typeface="Calibri Light" panose="020F0302020204030204" pitchFamily="34" charset="0"/>
                <a:cs typeface="Calibri Light" panose="020F0302020204030204" pitchFamily="34" charset="0"/>
              </a:rPr>
              <a:t>Δ.  Ο σκοπός </a:t>
            </a:r>
            <a:r>
              <a:rPr lang="el-GR" sz="2000" dirty="0">
                <a:solidFill>
                  <a:srgbClr val="0070C0"/>
                </a:solidFill>
                <a:latin typeface="Calibri Light" panose="020F0302020204030204" pitchFamily="34" charset="0"/>
                <a:cs typeface="Calibri Light" panose="020F0302020204030204" pitchFamily="34" charset="0"/>
              </a:rPr>
              <a:t> </a:t>
            </a:r>
            <a:r>
              <a:rPr lang="el-GR" sz="2000" dirty="0">
                <a:solidFill>
                  <a:srgbClr val="7030A0"/>
                </a:solidFill>
                <a:latin typeface="Calibri Light" panose="020F0302020204030204" pitchFamily="34" charset="0"/>
                <a:cs typeface="Calibri Light" panose="020F0302020204030204" pitchFamily="34" charset="0"/>
              </a:rPr>
              <a:t>Α = 2,6% | Β = 1,1% | Γ = 19,8% | Δ = 75,9% | Χωρίς απάντηση = 0,6%</a:t>
            </a:r>
            <a:endParaRPr lang="en-US" sz="2000" dirty="0" smtClean="0">
              <a:solidFill>
                <a:srgbClr val="7030A0"/>
              </a:solidFill>
              <a:latin typeface="Calibri Light" panose="020F0302020204030204" pitchFamily="34" charset="0"/>
              <a:cs typeface="Calibri Light" panose="020F0302020204030204" pitchFamily="34" charset="0"/>
            </a:endParaRPr>
          </a:p>
          <a:p>
            <a:pPr marL="342900" indent="-342900">
              <a:buAutoNum type="arabicPeriod" startAt="14"/>
            </a:pPr>
            <a:endParaRPr lang="en-US" sz="2000" dirty="0">
              <a:latin typeface="Calibri Light" panose="020F0302020204030204" pitchFamily="34" charset="0"/>
              <a:cs typeface="Calibri Light" panose="020F0302020204030204" pitchFamily="34" charset="0"/>
            </a:endParaRPr>
          </a:p>
          <a:p>
            <a:r>
              <a:rPr lang="el-GR" sz="2000" dirty="0" smtClean="0">
                <a:latin typeface="Calibri Light" panose="020F0302020204030204" pitchFamily="34" charset="0"/>
                <a:cs typeface="Calibri Light" panose="020F0302020204030204" pitchFamily="34" charset="0"/>
              </a:rPr>
              <a:t>16</a:t>
            </a:r>
            <a:r>
              <a:rPr lang="el-GR" sz="2000" dirty="0">
                <a:latin typeface="Calibri Light" panose="020F0302020204030204" pitchFamily="34" charset="0"/>
                <a:cs typeface="Calibri Light" panose="020F0302020204030204" pitchFamily="34" charset="0"/>
              </a:rPr>
              <a:t>.  Ποια από τις παρακάτω λέξεις ανήκει στην ίδια οικογένεια με τη λέξη «χέρι»  και είναι σύνθετη;  </a:t>
            </a:r>
            <a:endParaRPr lang="en-US" sz="2000" dirty="0" smtClean="0">
              <a:latin typeface="Calibri Light" panose="020F0302020204030204" pitchFamily="34" charset="0"/>
              <a:cs typeface="Calibri Light" panose="020F0302020204030204" pitchFamily="34" charset="0"/>
            </a:endParaRPr>
          </a:p>
          <a:p>
            <a:r>
              <a:rPr lang="el-GR" sz="2000" dirty="0" smtClean="0">
                <a:solidFill>
                  <a:srgbClr val="0070C0"/>
                </a:solidFill>
                <a:latin typeface="Calibri Light" panose="020F0302020204030204" pitchFamily="34" charset="0"/>
                <a:cs typeface="Calibri Light" panose="020F0302020204030204" pitchFamily="34" charset="0"/>
              </a:rPr>
              <a:t>Α</a:t>
            </a:r>
            <a:r>
              <a:rPr lang="el-GR" sz="2000" dirty="0">
                <a:solidFill>
                  <a:srgbClr val="0070C0"/>
                </a:solidFill>
                <a:latin typeface="Calibri Light" panose="020F0302020204030204" pitchFamily="34" charset="0"/>
                <a:cs typeface="Calibri Light" panose="020F0302020204030204" pitchFamily="34" charset="0"/>
              </a:rPr>
              <a:t>.  χείμαρρος  Β.  χειμώνας  Γ.  χειριστής  </a:t>
            </a:r>
            <a:r>
              <a:rPr lang="el-GR" sz="2000" b="1" dirty="0">
                <a:solidFill>
                  <a:srgbClr val="0070C0"/>
                </a:solidFill>
                <a:latin typeface="Calibri Light" panose="020F0302020204030204" pitchFamily="34" charset="0"/>
                <a:cs typeface="Calibri Light" panose="020F0302020204030204" pitchFamily="34" charset="0"/>
              </a:rPr>
              <a:t>Δ.  χειροτεχνία</a:t>
            </a:r>
            <a:r>
              <a:rPr lang="el-GR" sz="2000" dirty="0">
                <a:solidFill>
                  <a:srgbClr val="0070C0"/>
                </a:solidFill>
                <a:latin typeface="Calibri Light" panose="020F0302020204030204" pitchFamily="34" charset="0"/>
                <a:cs typeface="Calibri Light" panose="020F0302020204030204" pitchFamily="34" charset="0"/>
              </a:rPr>
              <a:t> </a:t>
            </a:r>
            <a:r>
              <a:rPr lang="el-GR" sz="2000" dirty="0">
                <a:solidFill>
                  <a:srgbClr val="7030A0"/>
                </a:solidFill>
                <a:latin typeface="Calibri Light" panose="020F0302020204030204" pitchFamily="34" charset="0"/>
                <a:cs typeface="Calibri Light" panose="020F0302020204030204" pitchFamily="34" charset="0"/>
              </a:rPr>
              <a:t>Α = 2,6% | Β = 1,1% | Γ = 19,8% | Δ = 75,9% | Χωρίς απάντηση = 0,6%</a:t>
            </a:r>
          </a:p>
        </p:txBody>
      </p:sp>
    </p:spTree>
    <p:extLst>
      <p:ext uri="{BB962C8B-B14F-4D97-AF65-F5344CB8AC3E}">
        <p14:creationId xmlns:p14="http://schemas.microsoft.com/office/powerpoint/2010/main" val="239118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622" y="2812204"/>
            <a:ext cx="5189498" cy="707886"/>
          </a:xfrm>
          <a:prstGeom prst="rect">
            <a:avLst/>
          </a:prstGeom>
          <a:noFill/>
        </p:spPr>
        <p:txBody>
          <a:bodyPr wrap="none">
            <a:spAutoFit/>
          </a:bodyPr>
          <a:lstStyle/>
          <a:p>
            <a:pPr algn="ctr"/>
            <a:r>
              <a:rPr sz="2000" dirty="0">
                <a:latin typeface="Calibri Light" panose="020F0302020204030204" pitchFamily="34" charset="0"/>
                <a:cs typeface="Calibri Light" panose="020F0302020204030204" pitchFamily="34" charset="0"/>
              </a:rPr>
              <a:t>ΕΘΝΙΚΕΣ ΕΞΕΤΑΣΕΙΣ ΔΙΑΓΝΩΣΤΙΚΟΥ ΧΑΡΑΚΤΗΡΑ</a:t>
            </a:r>
          </a:p>
          <a:p>
            <a:pPr algn="ctr"/>
            <a:r>
              <a:rPr sz="2000" dirty="0" err="1">
                <a:latin typeface="Calibri Light" panose="020F0302020204030204" pitchFamily="34" charset="0"/>
                <a:cs typeface="Calibri Light" panose="020F0302020204030204" pitchFamily="34" charset="0"/>
              </a:rPr>
              <a:t>Μάθημ</a:t>
            </a:r>
            <a:r>
              <a:rPr sz="2000" dirty="0">
                <a:latin typeface="Calibri Light" panose="020F0302020204030204" pitchFamily="34" charset="0"/>
                <a:cs typeface="Calibri Light" panose="020F0302020204030204" pitchFamily="34" charset="0"/>
              </a:rPr>
              <a:t>α: Νεοελληνική Γλώσσα Δημοτικού</a:t>
            </a:r>
          </a:p>
        </p:txBody>
      </p:sp>
      <p:graphicFrame>
        <p:nvGraphicFramePr>
          <p:cNvPr id="4" name="Table 3"/>
          <p:cNvGraphicFramePr>
            <a:graphicFrameLocks noGrp="1"/>
          </p:cNvGraphicFramePr>
          <p:nvPr>
            <p:extLst>
              <p:ext uri="{D42A27DB-BD31-4B8C-83A1-F6EECF244321}">
                <p14:modId xmlns:p14="http://schemas.microsoft.com/office/powerpoint/2010/main" val="3167941506"/>
              </p:ext>
            </p:extLst>
          </p:nvPr>
        </p:nvGraphicFramePr>
        <p:xfrm>
          <a:off x="5544120" y="271286"/>
          <a:ext cx="3336548" cy="6309360"/>
        </p:xfrm>
        <a:graphic>
          <a:graphicData uri="http://schemas.openxmlformats.org/drawingml/2006/table">
            <a:tbl>
              <a:tblPr firstRow="1" bandRow="1">
                <a:tableStyleId>{2D5ABB26-0587-4C30-8999-92F81FD0307C}</a:tableStyleId>
              </a:tblPr>
              <a:tblGrid>
                <a:gridCol w="1668274">
                  <a:extLst>
                    <a:ext uri="{9D8B030D-6E8A-4147-A177-3AD203B41FA5}">
                      <a16:colId xmlns:a16="http://schemas.microsoft.com/office/drawing/2014/main" val="20000"/>
                    </a:ext>
                  </a:extLst>
                </a:gridCol>
                <a:gridCol w="1668274">
                  <a:extLst>
                    <a:ext uri="{9D8B030D-6E8A-4147-A177-3AD203B41FA5}">
                      <a16:colId xmlns:a16="http://schemas.microsoft.com/office/drawing/2014/main" val="20001"/>
                    </a:ext>
                  </a:extLst>
                </a:gridCol>
              </a:tblGrid>
              <a:tr h="349150">
                <a:tc>
                  <a:txBody>
                    <a:bodyPr/>
                    <a:lstStyle/>
                    <a:p>
                      <a:pPr algn="ctr"/>
                      <a:r>
                        <a:rPr sz="2400" dirty="0" err="1">
                          <a:latin typeface="Calibri Light" panose="020F0302020204030204" pitchFamily="34" charset="0"/>
                          <a:cs typeface="Calibri Light" panose="020F0302020204030204" pitchFamily="34" charset="0"/>
                        </a:rPr>
                        <a:t>Ερώτηση</a:t>
                      </a:r>
                      <a:endParaRPr sz="2400" b="0" dirty="0">
                        <a:latin typeface="Calibri Light" panose="020F0302020204030204" pitchFamily="34" charset="0"/>
                        <a:cs typeface="Calibri Light" panose="020F0302020204030204" pitchFamily="34" charset="0"/>
                      </a:endParaRPr>
                    </a:p>
                  </a:txBody>
                  <a:tcPr/>
                </a:tc>
                <a:tc>
                  <a:txBody>
                    <a:bodyPr/>
                    <a:lstStyle/>
                    <a:p>
                      <a:pPr algn="ctr"/>
                      <a:r>
                        <a:rPr sz="2400" dirty="0">
                          <a:latin typeface="Calibri Light" panose="020F0302020204030204" pitchFamily="34" charset="0"/>
                          <a:cs typeface="Calibri Light" panose="020F0302020204030204" pitchFamily="34" charset="0"/>
                        </a:rPr>
                        <a:t>Απ</a:t>
                      </a:r>
                      <a:r>
                        <a:rPr sz="2400" dirty="0" err="1">
                          <a:latin typeface="Calibri Light" panose="020F0302020204030204" pitchFamily="34" charset="0"/>
                          <a:cs typeface="Calibri Light" panose="020F0302020204030204" pitchFamily="34" charset="0"/>
                        </a:rPr>
                        <a:t>άντηση</a:t>
                      </a:r>
                      <a:endParaRPr sz="24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0"/>
                  </a:ext>
                </a:extLst>
              </a:tr>
              <a:tr h="349150">
                <a:tc>
                  <a:txBody>
                    <a:bodyPr/>
                    <a:lstStyle/>
                    <a:p>
                      <a:pPr algn="ctr"/>
                      <a:r>
                        <a:rPr sz="1800" dirty="0">
                          <a:latin typeface="Calibri Light" panose="020F0302020204030204" pitchFamily="34" charset="0"/>
                          <a:cs typeface="Calibri Light" panose="020F0302020204030204" pitchFamily="34" charset="0"/>
                        </a:rPr>
                        <a:t>01</a:t>
                      </a:r>
                      <a:endParaRPr sz="1800" b="0" dirty="0">
                        <a:latin typeface="Calibri Light" panose="020F0302020204030204" pitchFamily="34" charset="0"/>
                        <a:cs typeface="Calibri Light" panose="020F0302020204030204" pitchFamily="34" charset="0"/>
                      </a:endParaRPr>
                    </a:p>
                  </a:txBody>
                  <a:tcPr/>
                </a:tc>
                <a:tc>
                  <a:txBody>
                    <a:bodyPr/>
                    <a:lstStyle/>
                    <a:p>
                      <a:pPr algn="ctr"/>
                      <a:r>
                        <a:rPr sz="1800">
                          <a:latin typeface="Calibri Light" panose="020F0302020204030204" pitchFamily="34" charset="0"/>
                          <a:cs typeface="Calibri Light" panose="020F0302020204030204" pitchFamily="34" charset="0"/>
                        </a:rPr>
                        <a:t>Γ</a:t>
                      </a:r>
                      <a:endParaRPr sz="1800" b="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1"/>
                  </a:ext>
                </a:extLst>
              </a:tr>
              <a:tr h="349150">
                <a:tc>
                  <a:txBody>
                    <a:bodyPr/>
                    <a:lstStyle/>
                    <a:p>
                      <a:pPr algn="ctr"/>
                      <a:r>
                        <a:rPr sz="1800" dirty="0">
                          <a:latin typeface="Calibri Light" panose="020F0302020204030204" pitchFamily="34" charset="0"/>
                          <a:cs typeface="Calibri Light" panose="020F0302020204030204" pitchFamily="34" charset="0"/>
                        </a:rPr>
                        <a:t>02</a:t>
                      </a:r>
                      <a:endParaRPr sz="1800" b="0" dirty="0">
                        <a:latin typeface="Calibri Light" panose="020F0302020204030204" pitchFamily="34" charset="0"/>
                        <a:cs typeface="Calibri Light" panose="020F0302020204030204" pitchFamily="34" charset="0"/>
                      </a:endParaRPr>
                    </a:p>
                  </a:txBody>
                  <a:tcPr/>
                </a:tc>
                <a:tc>
                  <a:txBody>
                    <a:bodyPr/>
                    <a:lstStyle/>
                    <a:p>
                      <a:pPr algn="ctr"/>
                      <a:r>
                        <a:rPr sz="1800">
                          <a:latin typeface="Calibri Light" panose="020F0302020204030204" pitchFamily="34" charset="0"/>
                          <a:cs typeface="Calibri Light" panose="020F0302020204030204" pitchFamily="34" charset="0"/>
                        </a:rPr>
                        <a:t>Γ</a:t>
                      </a:r>
                      <a:endParaRPr sz="1800" b="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349150">
                <a:tc>
                  <a:txBody>
                    <a:bodyPr/>
                    <a:lstStyle/>
                    <a:p>
                      <a:pPr algn="ctr"/>
                      <a:r>
                        <a:rPr sz="1800" dirty="0">
                          <a:latin typeface="Calibri Light" panose="020F0302020204030204" pitchFamily="34" charset="0"/>
                          <a:cs typeface="Calibri Light" panose="020F0302020204030204" pitchFamily="34" charset="0"/>
                        </a:rPr>
                        <a:t>03</a:t>
                      </a:r>
                      <a:endParaRPr sz="1800" b="0" dirty="0">
                        <a:latin typeface="Calibri Light" panose="020F0302020204030204" pitchFamily="34" charset="0"/>
                        <a:cs typeface="Calibri Light" panose="020F0302020204030204" pitchFamily="34" charset="0"/>
                      </a:endParaRPr>
                    </a:p>
                  </a:txBody>
                  <a:tcPr/>
                </a:tc>
                <a:tc>
                  <a:txBody>
                    <a:bodyPr/>
                    <a:lstStyle/>
                    <a:p>
                      <a:pPr algn="ctr"/>
                      <a:r>
                        <a:rPr sz="1800">
                          <a:latin typeface="Calibri Light" panose="020F0302020204030204" pitchFamily="34" charset="0"/>
                          <a:cs typeface="Calibri Light" panose="020F0302020204030204" pitchFamily="34" charset="0"/>
                        </a:rPr>
                        <a:t>Δ</a:t>
                      </a:r>
                      <a:endParaRPr sz="1800" b="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3"/>
                  </a:ext>
                </a:extLst>
              </a:tr>
              <a:tr h="349150">
                <a:tc>
                  <a:txBody>
                    <a:bodyPr/>
                    <a:lstStyle/>
                    <a:p>
                      <a:pPr algn="ctr"/>
                      <a:r>
                        <a:rPr sz="1800" dirty="0">
                          <a:latin typeface="Calibri Light" panose="020F0302020204030204" pitchFamily="34" charset="0"/>
                          <a:cs typeface="Calibri Light" panose="020F0302020204030204" pitchFamily="34" charset="0"/>
                        </a:rPr>
                        <a:t>04</a:t>
                      </a:r>
                      <a:endParaRPr sz="1800" b="0" dirty="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Β</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4"/>
                  </a:ext>
                </a:extLst>
              </a:tr>
              <a:tr h="349150">
                <a:tc>
                  <a:txBody>
                    <a:bodyPr/>
                    <a:lstStyle/>
                    <a:p>
                      <a:pPr algn="ctr"/>
                      <a:r>
                        <a:rPr sz="1800" dirty="0">
                          <a:latin typeface="Calibri Light" panose="020F0302020204030204" pitchFamily="34" charset="0"/>
                          <a:cs typeface="Calibri Light" panose="020F0302020204030204" pitchFamily="34" charset="0"/>
                        </a:rPr>
                        <a:t>05</a:t>
                      </a:r>
                      <a:endParaRPr sz="1800" b="0" dirty="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Α</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349150">
                <a:tc>
                  <a:txBody>
                    <a:bodyPr/>
                    <a:lstStyle/>
                    <a:p>
                      <a:pPr algn="ctr"/>
                      <a:r>
                        <a:rPr sz="1800">
                          <a:latin typeface="Calibri Light" panose="020F0302020204030204" pitchFamily="34" charset="0"/>
                          <a:cs typeface="Calibri Light" panose="020F0302020204030204" pitchFamily="34" charset="0"/>
                        </a:rPr>
                        <a:t>06</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Β</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6"/>
                  </a:ext>
                </a:extLst>
              </a:tr>
              <a:tr h="349150">
                <a:tc>
                  <a:txBody>
                    <a:bodyPr/>
                    <a:lstStyle/>
                    <a:p>
                      <a:pPr algn="ctr"/>
                      <a:r>
                        <a:rPr sz="1800">
                          <a:latin typeface="Calibri Light" panose="020F0302020204030204" pitchFamily="34" charset="0"/>
                          <a:cs typeface="Calibri Light" panose="020F0302020204030204" pitchFamily="34" charset="0"/>
                        </a:rPr>
                        <a:t>07</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Α</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7"/>
                  </a:ext>
                </a:extLst>
              </a:tr>
              <a:tr h="349150">
                <a:tc>
                  <a:txBody>
                    <a:bodyPr/>
                    <a:lstStyle/>
                    <a:p>
                      <a:pPr algn="ctr"/>
                      <a:r>
                        <a:rPr sz="1800">
                          <a:latin typeface="Calibri Light" panose="020F0302020204030204" pitchFamily="34" charset="0"/>
                          <a:cs typeface="Calibri Light" panose="020F0302020204030204" pitchFamily="34" charset="0"/>
                        </a:rPr>
                        <a:t>08</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Γ</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8"/>
                  </a:ext>
                </a:extLst>
              </a:tr>
              <a:tr h="349150">
                <a:tc>
                  <a:txBody>
                    <a:bodyPr/>
                    <a:lstStyle/>
                    <a:p>
                      <a:pPr algn="ctr"/>
                      <a:r>
                        <a:rPr sz="1800">
                          <a:latin typeface="Calibri Light" panose="020F0302020204030204" pitchFamily="34" charset="0"/>
                          <a:cs typeface="Calibri Light" panose="020F0302020204030204" pitchFamily="34" charset="0"/>
                        </a:rPr>
                        <a:t>09</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Α</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9"/>
                  </a:ext>
                </a:extLst>
              </a:tr>
              <a:tr h="349150">
                <a:tc>
                  <a:txBody>
                    <a:bodyPr/>
                    <a:lstStyle/>
                    <a:p>
                      <a:pPr algn="ctr"/>
                      <a:r>
                        <a:rPr sz="1800">
                          <a:latin typeface="Calibri Light" panose="020F0302020204030204" pitchFamily="34" charset="0"/>
                          <a:cs typeface="Calibri Light" panose="020F0302020204030204" pitchFamily="34" charset="0"/>
                        </a:rPr>
                        <a:t>10</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Β</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0"/>
                  </a:ext>
                </a:extLst>
              </a:tr>
              <a:tr h="349150">
                <a:tc>
                  <a:txBody>
                    <a:bodyPr/>
                    <a:lstStyle/>
                    <a:p>
                      <a:pPr algn="ctr"/>
                      <a:r>
                        <a:rPr sz="1800">
                          <a:latin typeface="Calibri Light" panose="020F0302020204030204" pitchFamily="34" charset="0"/>
                          <a:cs typeface="Calibri Light" panose="020F0302020204030204" pitchFamily="34" charset="0"/>
                        </a:rPr>
                        <a:t>11</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Α</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1"/>
                  </a:ext>
                </a:extLst>
              </a:tr>
              <a:tr h="349150">
                <a:tc>
                  <a:txBody>
                    <a:bodyPr/>
                    <a:lstStyle/>
                    <a:p>
                      <a:pPr algn="ctr"/>
                      <a:r>
                        <a:rPr sz="1800">
                          <a:latin typeface="Calibri Light" panose="020F0302020204030204" pitchFamily="34" charset="0"/>
                          <a:cs typeface="Calibri Light" panose="020F0302020204030204" pitchFamily="34" charset="0"/>
                        </a:rPr>
                        <a:t>12</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Γ</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2"/>
                  </a:ext>
                </a:extLst>
              </a:tr>
              <a:tr h="349150">
                <a:tc>
                  <a:txBody>
                    <a:bodyPr/>
                    <a:lstStyle/>
                    <a:p>
                      <a:pPr algn="ctr"/>
                      <a:r>
                        <a:rPr sz="1800">
                          <a:latin typeface="Calibri Light" panose="020F0302020204030204" pitchFamily="34" charset="0"/>
                          <a:cs typeface="Calibri Light" panose="020F0302020204030204" pitchFamily="34" charset="0"/>
                        </a:rPr>
                        <a:t>13</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Γ</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3"/>
                  </a:ext>
                </a:extLst>
              </a:tr>
              <a:tr h="349150">
                <a:tc>
                  <a:txBody>
                    <a:bodyPr/>
                    <a:lstStyle/>
                    <a:p>
                      <a:pPr algn="ctr"/>
                      <a:r>
                        <a:rPr sz="1800">
                          <a:latin typeface="Calibri Light" panose="020F0302020204030204" pitchFamily="34" charset="0"/>
                          <a:cs typeface="Calibri Light" panose="020F0302020204030204" pitchFamily="34" charset="0"/>
                        </a:rPr>
                        <a:t>14</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Α</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4"/>
                  </a:ext>
                </a:extLst>
              </a:tr>
              <a:tr h="349150">
                <a:tc>
                  <a:txBody>
                    <a:bodyPr/>
                    <a:lstStyle/>
                    <a:p>
                      <a:pPr algn="ctr"/>
                      <a:r>
                        <a:rPr sz="1800">
                          <a:latin typeface="Calibri Light" panose="020F0302020204030204" pitchFamily="34" charset="0"/>
                          <a:cs typeface="Calibri Light" panose="020F0302020204030204" pitchFamily="34" charset="0"/>
                        </a:rPr>
                        <a:t>15</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Δ</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5"/>
                  </a:ext>
                </a:extLst>
              </a:tr>
              <a:tr h="349150">
                <a:tc>
                  <a:txBody>
                    <a:bodyPr/>
                    <a:lstStyle/>
                    <a:p>
                      <a:pPr algn="ctr"/>
                      <a:r>
                        <a:rPr sz="1800">
                          <a:latin typeface="Calibri Light" panose="020F0302020204030204" pitchFamily="34" charset="0"/>
                          <a:cs typeface="Calibri Light" panose="020F0302020204030204" pitchFamily="34" charset="0"/>
                        </a:rPr>
                        <a:t>16</a:t>
                      </a:r>
                      <a:endParaRPr sz="1800" b="0">
                        <a:latin typeface="Calibri Light" panose="020F0302020204030204" pitchFamily="34" charset="0"/>
                        <a:cs typeface="Calibri Light" panose="020F0302020204030204" pitchFamily="34" charset="0"/>
                      </a:endParaRPr>
                    </a:p>
                  </a:txBody>
                  <a:tcPr/>
                </a:tc>
                <a:tc>
                  <a:txBody>
                    <a:bodyPr/>
                    <a:lstStyle/>
                    <a:p>
                      <a:pPr algn="ctr"/>
                      <a:r>
                        <a:rPr sz="1800" dirty="0">
                          <a:latin typeface="Calibri Light" panose="020F0302020204030204" pitchFamily="34" charset="0"/>
                          <a:cs typeface="Calibri Light" panose="020F0302020204030204" pitchFamily="34" charset="0"/>
                        </a:rPr>
                        <a:t>Δ</a:t>
                      </a:r>
                      <a:endParaRPr sz="1800" b="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1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77207" y="141751"/>
            <a:ext cx="7244861" cy="6601949"/>
          </a:xfrm>
          <a:prstGeom prst="rect">
            <a:avLst/>
          </a:prstGeom>
        </p:spPr>
      </p:pic>
    </p:spTree>
    <p:extLst>
      <p:ext uri="{BB962C8B-B14F-4D97-AF65-F5344CB8AC3E}">
        <p14:creationId xmlns:p14="http://schemas.microsoft.com/office/powerpoint/2010/main" val="368091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990470415"/>
              </p:ext>
            </p:extLst>
          </p:nvPr>
        </p:nvGraphicFramePr>
        <p:xfrm>
          <a:off x="609601" y="2262981"/>
          <a:ext cx="10972797" cy="2834640"/>
        </p:xfrm>
        <a:graphic>
          <a:graphicData uri="http://schemas.openxmlformats.org/drawingml/2006/table">
            <a:tbl>
              <a:tblPr>
                <a:tableStyleId>{2D5ABB26-0587-4C30-8999-92F81FD0307C}</a:tableStyleId>
              </a:tblPr>
              <a:tblGrid>
                <a:gridCol w="997527">
                  <a:extLst>
                    <a:ext uri="{9D8B030D-6E8A-4147-A177-3AD203B41FA5}">
                      <a16:colId xmlns:a16="http://schemas.microsoft.com/office/drawing/2014/main" val="1738624107"/>
                    </a:ext>
                  </a:extLst>
                </a:gridCol>
                <a:gridCol w="997527">
                  <a:extLst>
                    <a:ext uri="{9D8B030D-6E8A-4147-A177-3AD203B41FA5}">
                      <a16:colId xmlns:a16="http://schemas.microsoft.com/office/drawing/2014/main" val="3633347371"/>
                    </a:ext>
                  </a:extLst>
                </a:gridCol>
                <a:gridCol w="997527">
                  <a:extLst>
                    <a:ext uri="{9D8B030D-6E8A-4147-A177-3AD203B41FA5}">
                      <a16:colId xmlns:a16="http://schemas.microsoft.com/office/drawing/2014/main" val="1538020177"/>
                    </a:ext>
                  </a:extLst>
                </a:gridCol>
                <a:gridCol w="997527">
                  <a:extLst>
                    <a:ext uri="{9D8B030D-6E8A-4147-A177-3AD203B41FA5}">
                      <a16:colId xmlns:a16="http://schemas.microsoft.com/office/drawing/2014/main" val="2158129136"/>
                    </a:ext>
                  </a:extLst>
                </a:gridCol>
                <a:gridCol w="1099127">
                  <a:extLst>
                    <a:ext uri="{9D8B030D-6E8A-4147-A177-3AD203B41FA5}">
                      <a16:colId xmlns:a16="http://schemas.microsoft.com/office/drawing/2014/main" val="3588481301"/>
                    </a:ext>
                  </a:extLst>
                </a:gridCol>
                <a:gridCol w="895927">
                  <a:extLst>
                    <a:ext uri="{9D8B030D-6E8A-4147-A177-3AD203B41FA5}">
                      <a16:colId xmlns:a16="http://schemas.microsoft.com/office/drawing/2014/main" val="2673355309"/>
                    </a:ext>
                  </a:extLst>
                </a:gridCol>
                <a:gridCol w="997527">
                  <a:extLst>
                    <a:ext uri="{9D8B030D-6E8A-4147-A177-3AD203B41FA5}">
                      <a16:colId xmlns:a16="http://schemas.microsoft.com/office/drawing/2014/main" val="597801630"/>
                    </a:ext>
                  </a:extLst>
                </a:gridCol>
                <a:gridCol w="997527">
                  <a:extLst>
                    <a:ext uri="{9D8B030D-6E8A-4147-A177-3AD203B41FA5}">
                      <a16:colId xmlns:a16="http://schemas.microsoft.com/office/drawing/2014/main" val="2101691533"/>
                    </a:ext>
                  </a:extLst>
                </a:gridCol>
                <a:gridCol w="997527">
                  <a:extLst>
                    <a:ext uri="{9D8B030D-6E8A-4147-A177-3AD203B41FA5}">
                      <a16:colId xmlns:a16="http://schemas.microsoft.com/office/drawing/2014/main" val="3846130836"/>
                    </a:ext>
                  </a:extLst>
                </a:gridCol>
                <a:gridCol w="997527">
                  <a:extLst>
                    <a:ext uri="{9D8B030D-6E8A-4147-A177-3AD203B41FA5}">
                      <a16:colId xmlns:a16="http://schemas.microsoft.com/office/drawing/2014/main" val="4290351228"/>
                    </a:ext>
                  </a:extLst>
                </a:gridCol>
                <a:gridCol w="997527">
                  <a:extLst>
                    <a:ext uri="{9D8B030D-6E8A-4147-A177-3AD203B41FA5}">
                      <a16:colId xmlns:a16="http://schemas.microsoft.com/office/drawing/2014/main" val="2406863102"/>
                    </a:ext>
                  </a:extLst>
                </a:gridCol>
              </a:tblGrid>
              <a:tr h="0">
                <a:tc>
                  <a:txBody>
                    <a:bodyPr/>
                    <a:lstStyle/>
                    <a:p>
                      <a:pPr algn="ctr"/>
                      <a:r>
                        <a:rPr lang="en-US" dirty="0">
                          <a:latin typeface="Calibri Light" panose="020F0302020204030204" pitchFamily="34" charset="0"/>
                          <a:cs typeface="Calibri Light" panose="020F0302020204030204" pitchFamily="34" charset="0"/>
                        </a:rPr>
                        <a:t>Item</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a:latin typeface="Calibri Light" panose="020F0302020204030204" pitchFamily="34" charset="0"/>
                          <a:cs typeface="Calibri Light" panose="020F0302020204030204" pitchFamily="34" charset="0"/>
                        </a:rPr>
                        <a:t>Key</a:t>
                      </a:r>
                      <a:endParaRPr lang="en-US" b="1">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a:latin typeface="Calibri Light" panose="020F0302020204030204" pitchFamily="34" charset="0"/>
                          <a:cs typeface="Calibri Light" panose="020F0302020204030204" pitchFamily="34" charset="0"/>
                        </a:rPr>
                        <a:t>N</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l-GR" dirty="0">
                          <a:latin typeface="Calibri Light" panose="020F0302020204030204" pitchFamily="34" charset="0"/>
                          <a:cs typeface="Calibri Light" panose="020F0302020204030204" pitchFamily="34" charset="0"/>
                        </a:rPr>
                        <a:t>% σωστά</a:t>
                      </a:r>
                      <a:endParaRPr lang="el-GR"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l-GR" dirty="0">
                          <a:latin typeface="Calibri Light" panose="020F0302020204030204" pitchFamily="34" charset="0"/>
                          <a:cs typeface="Calibri Light" panose="020F0302020204030204" pitchFamily="34" charset="0"/>
                        </a:rPr>
                        <a:t>Δυσκολία (</a:t>
                      </a:r>
                      <a:r>
                        <a:rPr lang="en-US" dirty="0">
                          <a:latin typeface="Calibri Light" panose="020F0302020204030204" pitchFamily="34" charset="0"/>
                          <a:cs typeface="Calibri Light" panose="020F0302020204030204" pitchFamily="34" charset="0"/>
                        </a:rPr>
                        <a:t>b)</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a:latin typeface="Calibri Light" panose="020F0302020204030204" pitchFamily="34" charset="0"/>
                          <a:cs typeface="Calibri Light" panose="020F0302020204030204" pitchFamily="34" charset="0"/>
                        </a:rPr>
                        <a:t>SE(b)</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err="1">
                          <a:latin typeface="Calibri Light" panose="020F0302020204030204" pitchFamily="34" charset="0"/>
                          <a:cs typeface="Calibri Light" panose="020F0302020204030204" pitchFamily="34" charset="0"/>
                        </a:rPr>
                        <a:t>Infit</a:t>
                      </a:r>
                      <a:r>
                        <a:rPr lang="en-US" dirty="0">
                          <a:latin typeface="Calibri Light" panose="020F0302020204030204" pitchFamily="34" charset="0"/>
                          <a:cs typeface="Calibri Light" panose="020F0302020204030204" pitchFamily="34" charset="0"/>
                        </a:rPr>
                        <a:t> MNSQ</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a:latin typeface="Calibri Light" panose="020F0302020204030204" pitchFamily="34" charset="0"/>
                          <a:cs typeface="Calibri Light" panose="020F0302020204030204" pitchFamily="34" charset="0"/>
                        </a:rPr>
                        <a:t>Outfit MNSQ</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err="1">
                          <a:latin typeface="Calibri Light" panose="020F0302020204030204" pitchFamily="34" charset="0"/>
                          <a:cs typeface="Calibri Light" panose="020F0302020204030204" pitchFamily="34" charset="0"/>
                        </a:rPr>
                        <a:t>Infit</a:t>
                      </a:r>
                      <a:r>
                        <a:rPr lang="en-US" dirty="0">
                          <a:latin typeface="Calibri Light" panose="020F0302020204030204" pitchFamily="34" charset="0"/>
                          <a:cs typeface="Calibri Light" panose="020F0302020204030204" pitchFamily="34" charset="0"/>
                        </a:rPr>
                        <a:t> Z</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a:latin typeface="Calibri Light" panose="020F0302020204030204" pitchFamily="34" charset="0"/>
                          <a:cs typeface="Calibri Light" panose="020F0302020204030204" pitchFamily="34" charset="0"/>
                        </a:rPr>
                        <a:t>Outfit Z</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dirty="0" err="1">
                          <a:latin typeface="Calibri Light" panose="020F0302020204030204" pitchFamily="34" charset="0"/>
                          <a:cs typeface="Calibri Light" panose="020F0302020204030204" pitchFamily="34" charset="0"/>
                        </a:rPr>
                        <a:t>PtBis</a:t>
                      </a:r>
                      <a:endParaRPr lang="en-US" b="1" dirty="0">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65166600"/>
                  </a:ext>
                </a:extLst>
              </a:tr>
              <a:tr h="0">
                <a:tc>
                  <a:txBody>
                    <a:bodyPr/>
                    <a:lstStyle/>
                    <a:p>
                      <a:pPr algn="ctr"/>
                      <a:r>
                        <a:rPr lang="el-GR" dirty="0">
                          <a:latin typeface="Calibri Light" panose="020F0302020204030204" pitchFamily="34" charset="0"/>
                          <a:cs typeface="Calibri Light" panose="020F0302020204030204" pitchFamily="34" charset="0"/>
                        </a:rPr>
                        <a:t>01</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dirty="0">
                          <a:latin typeface="Calibri Light" panose="020F0302020204030204" pitchFamily="34" charset="0"/>
                          <a:cs typeface="Calibri Light" panose="020F0302020204030204" pitchFamily="34" charset="0"/>
                        </a:rPr>
                        <a:t>Γ</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4806</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0,91</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-1,00</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0,03</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0,58</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0,50</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-24,6</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-30,0</a:t>
                      </a: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r>
                        <a:rPr lang="el-GR">
                          <a:latin typeface="Calibri Light" panose="020F0302020204030204" pitchFamily="34" charset="0"/>
                          <a:cs typeface="Calibri Light" panose="020F0302020204030204" pitchFamily="34" charset="0"/>
                        </a:rPr>
                        <a:t>0,37</a:t>
                      </a:r>
                    </a:p>
                  </a:txBody>
                  <a:tcPr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2090847273"/>
                  </a:ext>
                </a:extLst>
              </a:tr>
              <a:tr h="0">
                <a:tc>
                  <a:txBody>
                    <a:bodyPr/>
                    <a:lstStyle/>
                    <a:p>
                      <a:pPr algn="ctr"/>
                      <a:r>
                        <a:rPr lang="el-GR">
                          <a:latin typeface="Calibri Light" panose="020F0302020204030204" pitchFamily="34" charset="0"/>
                          <a:cs typeface="Calibri Light" panose="020F0302020204030204" pitchFamily="34" charset="0"/>
                        </a:rPr>
                        <a:t>02</a:t>
                      </a:r>
                    </a:p>
                  </a:txBody>
                  <a:tcPr anchor="ctr"/>
                </a:tc>
                <a:tc>
                  <a:txBody>
                    <a:bodyPr/>
                    <a:lstStyle/>
                    <a:p>
                      <a:pPr algn="ctr"/>
                      <a:r>
                        <a:rPr lang="el-GR" dirty="0">
                          <a:latin typeface="Calibri Light" panose="020F0302020204030204" pitchFamily="34" charset="0"/>
                          <a:cs typeface="Calibri Light" panose="020F0302020204030204" pitchFamily="34" charset="0"/>
                        </a:rPr>
                        <a:t>Γ</a:t>
                      </a:r>
                    </a:p>
                  </a:txBody>
                  <a:tcPr anchor="ctr"/>
                </a:tc>
                <a:tc>
                  <a:txBody>
                    <a:bodyPr/>
                    <a:lstStyle/>
                    <a:p>
                      <a:pPr algn="ctr"/>
                      <a:r>
                        <a:rPr lang="el-GR">
                          <a:latin typeface="Calibri Light" panose="020F0302020204030204" pitchFamily="34" charset="0"/>
                          <a:cs typeface="Calibri Light" panose="020F0302020204030204" pitchFamily="34" charset="0"/>
                        </a:rPr>
                        <a:t>4810</a:t>
                      </a:r>
                    </a:p>
                  </a:txBody>
                  <a:tcPr anchor="ctr"/>
                </a:tc>
                <a:tc>
                  <a:txBody>
                    <a:bodyPr/>
                    <a:lstStyle/>
                    <a:p>
                      <a:pPr algn="ctr"/>
                      <a:r>
                        <a:rPr lang="el-GR">
                          <a:latin typeface="Calibri Light" panose="020F0302020204030204" pitchFamily="34" charset="0"/>
                          <a:cs typeface="Calibri Light" panose="020F0302020204030204" pitchFamily="34" charset="0"/>
                        </a:rPr>
                        <a:t>0,85</a:t>
                      </a:r>
                    </a:p>
                  </a:txBody>
                  <a:tcPr anchor="ctr"/>
                </a:tc>
                <a:tc>
                  <a:txBody>
                    <a:bodyPr/>
                    <a:lstStyle/>
                    <a:p>
                      <a:pPr algn="ctr"/>
                      <a:r>
                        <a:rPr lang="el-GR">
                          <a:latin typeface="Calibri Light" panose="020F0302020204030204" pitchFamily="34" charset="0"/>
                          <a:cs typeface="Calibri Light" panose="020F0302020204030204" pitchFamily="34" charset="0"/>
                        </a:rPr>
                        <a:t>-0,57</a:t>
                      </a:r>
                    </a:p>
                  </a:txBody>
                  <a:tcPr anchor="ctr"/>
                </a:tc>
                <a:tc>
                  <a:txBody>
                    <a:bodyPr/>
                    <a:lstStyle/>
                    <a:p>
                      <a:pPr algn="ctr"/>
                      <a:r>
                        <a:rPr lang="el-GR">
                          <a:latin typeface="Calibri Light" panose="020F0302020204030204" pitchFamily="34" charset="0"/>
                          <a:cs typeface="Calibri Light" panose="020F0302020204030204" pitchFamily="34" charset="0"/>
                        </a:rPr>
                        <a:t>0,03</a:t>
                      </a:r>
                    </a:p>
                  </a:txBody>
                  <a:tcPr anchor="ctr"/>
                </a:tc>
                <a:tc>
                  <a:txBody>
                    <a:bodyPr/>
                    <a:lstStyle/>
                    <a:p>
                      <a:pPr algn="ctr"/>
                      <a:r>
                        <a:rPr lang="el-GR">
                          <a:latin typeface="Calibri Light" panose="020F0302020204030204" pitchFamily="34" charset="0"/>
                          <a:cs typeface="Calibri Light" panose="020F0302020204030204" pitchFamily="34" charset="0"/>
                        </a:rPr>
                        <a:t>0,77</a:t>
                      </a:r>
                    </a:p>
                  </a:txBody>
                  <a:tcPr anchor="ctr"/>
                </a:tc>
                <a:tc>
                  <a:txBody>
                    <a:bodyPr/>
                    <a:lstStyle/>
                    <a:p>
                      <a:pPr algn="ctr"/>
                      <a:r>
                        <a:rPr lang="el-GR">
                          <a:latin typeface="Calibri Light" panose="020F0302020204030204" pitchFamily="34" charset="0"/>
                          <a:cs typeface="Calibri Light" panose="020F0302020204030204" pitchFamily="34" charset="0"/>
                        </a:rPr>
                        <a:t>0,72</a:t>
                      </a:r>
                    </a:p>
                  </a:txBody>
                  <a:tcPr anchor="ctr"/>
                </a:tc>
                <a:tc>
                  <a:txBody>
                    <a:bodyPr/>
                    <a:lstStyle/>
                    <a:p>
                      <a:pPr algn="ctr"/>
                      <a:r>
                        <a:rPr lang="el-GR">
                          <a:latin typeface="Calibri Light" panose="020F0302020204030204" pitchFamily="34" charset="0"/>
                          <a:cs typeface="Calibri Light" panose="020F0302020204030204" pitchFamily="34" charset="0"/>
                        </a:rPr>
                        <a:t>-12,2</a:t>
                      </a:r>
                    </a:p>
                  </a:txBody>
                  <a:tcPr anchor="ctr"/>
                </a:tc>
                <a:tc>
                  <a:txBody>
                    <a:bodyPr/>
                    <a:lstStyle/>
                    <a:p>
                      <a:pPr algn="ctr"/>
                      <a:r>
                        <a:rPr lang="el-GR">
                          <a:latin typeface="Calibri Light" panose="020F0302020204030204" pitchFamily="34" charset="0"/>
                          <a:cs typeface="Calibri Light" panose="020F0302020204030204" pitchFamily="34" charset="0"/>
                        </a:rPr>
                        <a:t>-15,1</a:t>
                      </a:r>
                    </a:p>
                  </a:txBody>
                  <a:tcPr anchor="ctr"/>
                </a:tc>
                <a:tc>
                  <a:txBody>
                    <a:bodyPr/>
                    <a:lstStyle/>
                    <a:p>
                      <a:pPr algn="ctr"/>
                      <a:r>
                        <a:rPr lang="el-GR">
                          <a:latin typeface="Calibri Light" panose="020F0302020204030204" pitchFamily="34" charset="0"/>
                          <a:cs typeface="Calibri Light" panose="020F0302020204030204" pitchFamily="34" charset="0"/>
                        </a:rPr>
                        <a:t>0,29</a:t>
                      </a:r>
                    </a:p>
                  </a:txBody>
                  <a:tcPr anchor="ctr"/>
                </a:tc>
                <a:extLst>
                  <a:ext uri="{0D108BD9-81ED-4DB2-BD59-A6C34878D82A}">
                    <a16:rowId xmlns:a16="http://schemas.microsoft.com/office/drawing/2014/main" val="1276929815"/>
                  </a:ext>
                </a:extLst>
              </a:tr>
              <a:tr h="0">
                <a:tc>
                  <a:txBody>
                    <a:bodyPr/>
                    <a:lstStyle/>
                    <a:p>
                      <a:pPr algn="ctr"/>
                      <a:r>
                        <a:rPr lang="el-GR">
                          <a:latin typeface="Calibri Light" panose="020F0302020204030204" pitchFamily="34" charset="0"/>
                          <a:cs typeface="Calibri Light" panose="020F0302020204030204" pitchFamily="34" charset="0"/>
                        </a:rPr>
                        <a:t>03</a:t>
                      </a:r>
                    </a:p>
                  </a:txBody>
                  <a:tcPr anchor="ctr"/>
                </a:tc>
                <a:tc>
                  <a:txBody>
                    <a:bodyPr/>
                    <a:lstStyle/>
                    <a:p>
                      <a:pPr algn="ctr"/>
                      <a:r>
                        <a:rPr lang="el-GR" dirty="0">
                          <a:latin typeface="Calibri Light" panose="020F0302020204030204" pitchFamily="34" charset="0"/>
                          <a:cs typeface="Calibri Light" panose="020F0302020204030204" pitchFamily="34" charset="0"/>
                        </a:rPr>
                        <a:t>Δ</a:t>
                      </a:r>
                    </a:p>
                  </a:txBody>
                  <a:tcPr anchor="ctr"/>
                </a:tc>
                <a:tc>
                  <a:txBody>
                    <a:bodyPr/>
                    <a:lstStyle/>
                    <a:p>
                      <a:pPr algn="ctr"/>
                      <a:r>
                        <a:rPr lang="el-GR" dirty="0">
                          <a:latin typeface="Calibri Light" panose="020F0302020204030204" pitchFamily="34" charset="0"/>
                          <a:cs typeface="Calibri Light" panose="020F0302020204030204" pitchFamily="34" charset="0"/>
                        </a:rPr>
                        <a:t>4788</a:t>
                      </a:r>
                    </a:p>
                  </a:txBody>
                  <a:tcPr anchor="ctr"/>
                </a:tc>
                <a:tc>
                  <a:txBody>
                    <a:bodyPr/>
                    <a:lstStyle/>
                    <a:p>
                      <a:pPr algn="ctr"/>
                      <a:r>
                        <a:rPr lang="el-GR">
                          <a:latin typeface="Calibri Light" panose="020F0302020204030204" pitchFamily="34" charset="0"/>
                          <a:cs typeface="Calibri Light" panose="020F0302020204030204" pitchFamily="34" charset="0"/>
                        </a:rPr>
                        <a:t>0,76</a:t>
                      </a:r>
                    </a:p>
                  </a:txBody>
                  <a:tcPr anchor="ctr"/>
                </a:tc>
                <a:tc>
                  <a:txBody>
                    <a:bodyPr/>
                    <a:lstStyle/>
                    <a:p>
                      <a:pPr algn="ctr"/>
                      <a:r>
                        <a:rPr lang="el-GR">
                          <a:latin typeface="Calibri Light" panose="020F0302020204030204" pitchFamily="34" charset="0"/>
                          <a:cs typeface="Calibri Light" panose="020F0302020204030204" pitchFamily="34" charset="0"/>
                        </a:rPr>
                        <a:t>-0,06</a:t>
                      </a:r>
                    </a:p>
                  </a:txBody>
                  <a:tcPr anchor="ctr"/>
                </a:tc>
                <a:tc>
                  <a:txBody>
                    <a:bodyPr/>
                    <a:lstStyle/>
                    <a:p>
                      <a:pPr algn="ctr"/>
                      <a:r>
                        <a:rPr lang="el-GR">
                          <a:latin typeface="Calibri Light" panose="020F0302020204030204" pitchFamily="34" charset="0"/>
                          <a:cs typeface="Calibri Light" panose="020F0302020204030204" pitchFamily="34" charset="0"/>
                        </a:rPr>
                        <a:t>0,03</a:t>
                      </a:r>
                    </a:p>
                  </a:txBody>
                  <a:tcPr anchor="ctr"/>
                </a:tc>
                <a:tc>
                  <a:txBody>
                    <a:bodyPr/>
                    <a:lstStyle/>
                    <a:p>
                      <a:pPr algn="ctr"/>
                      <a:r>
                        <a:rPr lang="el-GR">
                          <a:latin typeface="Calibri Light" panose="020F0302020204030204" pitchFamily="34" charset="0"/>
                          <a:cs typeface="Calibri Light" panose="020F0302020204030204" pitchFamily="34" charset="0"/>
                        </a:rPr>
                        <a:t>0,91</a:t>
                      </a:r>
                    </a:p>
                  </a:txBody>
                  <a:tcPr anchor="ctr"/>
                </a:tc>
                <a:tc>
                  <a:txBody>
                    <a:bodyPr/>
                    <a:lstStyle/>
                    <a:p>
                      <a:pPr algn="ctr"/>
                      <a:r>
                        <a:rPr lang="el-GR">
                          <a:latin typeface="Calibri Light" panose="020F0302020204030204" pitchFamily="34" charset="0"/>
                          <a:cs typeface="Calibri Light" panose="020F0302020204030204" pitchFamily="34" charset="0"/>
                        </a:rPr>
                        <a:t>0,89</a:t>
                      </a:r>
                    </a:p>
                  </a:txBody>
                  <a:tcPr anchor="ctr"/>
                </a:tc>
                <a:tc>
                  <a:txBody>
                    <a:bodyPr/>
                    <a:lstStyle/>
                    <a:p>
                      <a:pPr algn="ctr"/>
                      <a:r>
                        <a:rPr lang="el-GR">
                          <a:latin typeface="Calibri Light" panose="020F0302020204030204" pitchFamily="34" charset="0"/>
                          <a:cs typeface="Calibri Light" panose="020F0302020204030204" pitchFamily="34" charset="0"/>
                        </a:rPr>
                        <a:t>-4,3</a:t>
                      </a:r>
                    </a:p>
                  </a:txBody>
                  <a:tcPr anchor="ctr"/>
                </a:tc>
                <a:tc>
                  <a:txBody>
                    <a:bodyPr/>
                    <a:lstStyle/>
                    <a:p>
                      <a:pPr algn="ctr"/>
                      <a:r>
                        <a:rPr lang="el-GR">
                          <a:latin typeface="Calibri Light" panose="020F0302020204030204" pitchFamily="34" charset="0"/>
                          <a:cs typeface="Calibri Light" panose="020F0302020204030204" pitchFamily="34" charset="0"/>
                        </a:rPr>
                        <a:t>-5,3</a:t>
                      </a:r>
                    </a:p>
                  </a:txBody>
                  <a:tcPr anchor="ctr"/>
                </a:tc>
                <a:tc>
                  <a:txBody>
                    <a:bodyPr/>
                    <a:lstStyle/>
                    <a:p>
                      <a:pPr algn="ctr"/>
                      <a:r>
                        <a:rPr lang="el-GR">
                          <a:latin typeface="Calibri Light" panose="020F0302020204030204" pitchFamily="34" charset="0"/>
                          <a:cs typeface="Calibri Light" panose="020F0302020204030204" pitchFamily="34" charset="0"/>
                        </a:rPr>
                        <a:t>0,37</a:t>
                      </a:r>
                    </a:p>
                  </a:txBody>
                  <a:tcPr anchor="ctr"/>
                </a:tc>
                <a:extLst>
                  <a:ext uri="{0D108BD9-81ED-4DB2-BD59-A6C34878D82A}">
                    <a16:rowId xmlns:a16="http://schemas.microsoft.com/office/drawing/2014/main" val="1951637676"/>
                  </a:ext>
                </a:extLst>
              </a:tr>
              <a:tr h="0">
                <a:tc>
                  <a:txBody>
                    <a:bodyPr/>
                    <a:lstStyle/>
                    <a:p>
                      <a:pPr algn="ctr"/>
                      <a:r>
                        <a:rPr lang="el-GR">
                          <a:latin typeface="Calibri Light" panose="020F0302020204030204" pitchFamily="34" charset="0"/>
                          <a:cs typeface="Calibri Light" panose="020F0302020204030204" pitchFamily="34" charset="0"/>
                        </a:rPr>
                        <a:t>04</a:t>
                      </a:r>
                    </a:p>
                  </a:txBody>
                  <a:tcPr anchor="ctr"/>
                </a:tc>
                <a:tc>
                  <a:txBody>
                    <a:bodyPr/>
                    <a:lstStyle/>
                    <a:p>
                      <a:pPr algn="ctr"/>
                      <a:r>
                        <a:rPr lang="el-GR">
                          <a:latin typeface="Calibri Light" panose="020F0302020204030204" pitchFamily="34" charset="0"/>
                          <a:cs typeface="Calibri Light" panose="020F0302020204030204" pitchFamily="34" charset="0"/>
                        </a:rPr>
                        <a:t>Β</a:t>
                      </a:r>
                    </a:p>
                  </a:txBody>
                  <a:tcPr anchor="ctr"/>
                </a:tc>
                <a:tc>
                  <a:txBody>
                    <a:bodyPr/>
                    <a:lstStyle/>
                    <a:p>
                      <a:pPr algn="ctr"/>
                      <a:r>
                        <a:rPr lang="el-GR">
                          <a:latin typeface="Calibri Light" panose="020F0302020204030204" pitchFamily="34" charset="0"/>
                          <a:cs typeface="Calibri Light" panose="020F0302020204030204" pitchFamily="34" charset="0"/>
                        </a:rPr>
                        <a:t>4812</a:t>
                      </a:r>
                    </a:p>
                  </a:txBody>
                  <a:tcPr anchor="ctr"/>
                </a:tc>
                <a:tc>
                  <a:txBody>
                    <a:bodyPr/>
                    <a:lstStyle/>
                    <a:p>
                      <a:pPr algn="ctr"/>
                      <a:r>
                        <a:rPr lang="el-GR" dirty="0">
                          <a:latin typeface="Calibri Light" panose="020F0302020204030204" pitchFamily="34" charset="0"/>
                          <a:cs typeface="Calibri Light" panose="020F0302020204030204" pitchFamily="34" charset="0"/>
                        </a:rPr>
                        <a:t>0,72</a:t>
                      </a:r>
                    </a:p>
                  </a:txBody>
                  <a:tcPr anchor="ctr"/>
                </a:tc>
                <a:tc>
                  <a:txBody>
                    <a:bodyPr/>
                    <a:lstStyle/>
                    <a:p>
                      <a:pPr algn="ctr"/>
                      <a:r>
                        <a:rPr lang="el-GR" dirty="0">
                          <a:latin typeface="Calibri Light" panose="020F0302020204030204" pitchFamily="34" charset="0"/>
                          <a:cs typeface="Calibri Light" panose="020F0302020204030204" pitchFamily="34" charset="0"/>
                        </a:rPr>
                        <a:t>0,11</a:t>
                      </a:r>
                    </a:p>
                  </a:txBody>
                  <a:tcPr anchor="ctr"/>
                </a:tc>
                <a:tc>
                  <a:txBody>
                    <a:bodyPr/>
                    <a:lstStyle/>
                    <a:p>
                      <a:pPr algn="ctr"/>
                      <a:r>
                        <a:rPr lang="el-GR">
                          <a:latin typeface="Calibri Light" panose="020F0302020204030204" pitchFamily="34" charset="0"/>
                          <a:cs typeface="Calibri Light" panose="020F0302020204030204" pitchFamily="34" charset="0"/>
                        </a:rPr>
                        <a:t>0,03</a:t>
                      </a:r>
                    </a:p>
                  </a:txBody>
                  <a:tcPr anchor="ctr"/>
                </a:tc>
                <a:tc>
                  <a:txBody>
                    <a:bodyPr/>
                    <a:lstStyle/>
                    <a:p>
                      <a:pPr algn="ctr"/>
                      <a:r>
                        <a:rPr lang="el-GR">
                          <a:latin typeface="Calibri Light" panose="020F0302020204030204" pitchFamily="34" charset="0"/>
                          <a:cs typeface="Calibri Light" panose="020F0302020204030204" pitchFamily="34" charset="0"/>
                        </a:rPr>
                        <a:t>1,04</a:t>
                      </a:r>
                    </a:p>
                  </a:txBody>
                  <a:tcPr anchor="ctr"/>
                </a:tc>
                <a:tc>
                  <a:txBody>
                    <a:bodyPr/>
                    <a:lstStyle/>
                    <a:p>
                      <a:pPr algn="ctr"/>
                      <a:r>
                        <a:rPr lang="el-GR">
                          <a:latin typeface="Calibri Light" panose="020F0302020204030204" pitchFamily="34" charset="0"/>
                          <a:cs typeface="Calibri Light" panose="020F0302020204030204" pitchFamily="34" charset="0"/>
                        </a:rPr>
                        <a:t>1,04</a:t>
                      </a:r>
                    </a:p>
                  </a:txBody>
                  <a:tcPr anchor="ctr"/>
                </a:tc>
                <a:tc>
                  <a:txBody>
                    <a:bodyPr/>
                    <a:lstStyle/>
                    <a:p>
                      <a:pPr algn="ctr"/>
                      <a:r>
                        <a:rPr lang="el-GR">
                          <a:latin typeface="Calibri Light" panose="020F0302020204030204" pitchFamily="34" charset="0"/>
                          <a:cs typeface="Calibri Light" panose="020F0302020204030204" pitchFamily="34" charset="0"/>
                        </a:rPr>
                        <a:t>1,8</a:t>
                      </a:r>
                    </a:p>
                  </a:txBody>
                  <a:tcPr anchor="ctr"/>
                </a:tc>
                <a:tc>
                  <a:txBody>
                    <a:bodyPr/>
                    <a:lstStyle/>
                    <a:p>
                      <a:pPr algn="ctr"/>
                      <a:r>
                        <a:rPr lang="el-GR">
                          <a:latin typeface="Calibri Light" panose="020F0302020204030204" pitchFamily="34" charset="0"/>
                          <a:cs typeface="Calibri Light" panose="020F0302020204030204" pitchFamily="34" charset="0"/>
                        </a:rPr>
                        <a:t>2,1</a:t>
                      </a:r>
                    </a:p>
                  </a:txBody>
                  <a:tcPr anchor="ctr"/>
                </a:tc>
                <a:tc>
                  <a:txBody>
                    <a:bodyPr/>
                    <a:lstStyle/>
                    <a:p>
                      <a:pPr algn="ctr"/>
                      <a:r>
                        <a:rPr lang="el-GR">
                          <a:latin typeface="Calibri Light" panose="020F0302020204030204" pitchFamily="34" charset="0"/>
                          <a:cs typeface="Calibri Light" panose="020F0302020204030204" pitchFamily="34" charset="0"/>
                        </a:rPr>
                        <a:t>0,29</a:t>
                      </a:r>
                    </a:p>
                  </a:txBody>
                  <a:tcPr anchor="ctr"/>
                </a:tc>
                <a:extLst>
                  <a:ext uri="{0D108BD9-81ED-4DB2-BD59-A6C34878D82A}">
                    <a16:rowId xmlns:a16="http://schemas.microsoft.com/office/drawing/2014/main" val="2784164327"/>
                  </a:ext>
                </a:extLst>
              </a:tr>
              <a:tr h="0">
                <a:tc>
                  <a:txBody>
                    <a:bodyPr/>
                    <a:lstStyle/>
                    <a:p>
                      <a:pPr algn="ctr"/>
                      <a:r>
                        <a:rPr lang="el-GR">
                          <a:latin typeface="Calibri Light" panose="020F0302020204030204" pitchFamily="34" charset="0"/>
                          <a:cs typeface="Calibri Light" panose="020F0302020204030204" pitchFamily="34" charset="0"/>
                        </a:rPr>
                        <a:t>05</a:t>
                      </a:r>
                    </a:p>
                  </a:txBody>
                  <a:tcPr anchor="ctr"/>
                </a:tc>
                <a:tc>
                  <a:txBody>
                    <a:bodyPr/>
                    <a:lstStyle/>
                    <a:p>
                      <a:pPr algn="ctr"/>
                      <a:r>
                        <a:rPr lang="el-GR">
                          <a:latin typeface="Calibri Light" panose="020F0302020204030204" pitchFamily="34" charset="0"/>
                          <a:cs typeface="Calibri Light" panose="020F0302020204030204" pitchFamily="34" charset="0"/>
                        </a:rPr>
                        <a:t>Α</a:t>
                      </a:r>
                    </a:p>
                  </a:txBody>
                  <a:tcPr anchor="ctr"/>
                </a:tc>
                <a:tc>
                  <a:txBody>
                    <a:bodyPr/>
                    <a:lstStyle/>
                    <a:p>
                      <a:pPr algn="ctr"/>
                      <a:r>
                        <a:rPr lang="el-GR">
                          <a:latin typeface="Calibri Light" panose="020F0302020204030204" pitchFamily="34" charset="0"/>
                          <a:cs typeface="Calibri Light" panose="020F0302020204030204" pitchFamily="34" charset="0"/>
                        </a:rPr>
                        <a:t>4816</a:t>
                      </a:r>
                    </a:p>
                  </a:txBody>
                  <a:tcPr anchor="ctr"/>
                </a:tc>
                <a:tc>
                  <a:txBody>
                    <a:bodyPr/>
                    <a:lstStyle/>
                    <a:p>
                      <a:pPr algn="ctr"/>
                      <a:r>
                        <a:rPr lang="el-GR">
                          <a:latin typeface="Calibri Light" panose="020F0302020204030204" pitchFamily="34" charset="0"/>
                          <a:cs typeface="Calibri Light" panose="020F0302020204030204" pitchFamily="34" charset="0"/>
                        </a:rPr>
                        <a:t>0,88</a:t>
                      </a:r>
                    </a:p>
                  </a:txBody>
                  <a:tcPr anchor="ctr"/>
                </a:tc>
                <a:tc>
                  <a:txBody>
                    <a:bodyPr/>
                    <a:lstStyle/>
                    <a:p>
                      <a:pPr algn="ctr"/>
                      <a:r>
                        <a:rPr lang="el-GR">
                          <a:latin typeface="Calibri Light" panose="020F0302020204030204" pitchFamily="34" charset="0"/>
                          <a:cs typeface="Calibri Light" panose="020F0302020204030204" pitchFamily="34" charset="0"/>
                        </a:rPr>
                        <a:t>-0,74</a:t>
                      </a:r>
                    </a:p>
                  </a:txBody>
                  <a:tcPr anchor="ctr"/>
                </a:tc>
                <a:tc>
                  <a:txBody>
                    <a:bodyPr/>
                    <a:lstStyle/>
                    <a:p>
                      <a:pPr algn="ctr"/>
                      <a:r>
                        <a:rPr lang="el-GR" dirty="0">
                          <a:latin typeface="Calibri Light" panose="020F0302020204030204" pitchFamily="34" charset="0"/>
                          <a:cs typeface="Calibri Light" panose="020F0302020204030204" pitchFamily="34" charset="0"/>
                        </a:rPr>
                        <a:t>0,03</a:t>
                      </a:r>
                    </a:p>
                  </a:txBody>
                  <a:tcPr anchor="ctr"/>
                </a:tc>
                <a:tc>
                  <a:txBody>
                    <a:bodyPr/>
                    <a:lstStyle/>
                    <a:p>
                      <a:pPr algn="ctr"/>
                      <a:r>
                        <a:rPr lang="el-GR" dirty="0">
                          <a:latin typeface="Calibri Light" panose="020F0302020204030204" pitchFamily="34" charset="0"/>
                          <a:cs typeface="Calibri Light" panose="020F0302020204030204" pitchFamily="34" charset="0"/>
                        </a:rPr>
                        <a:t>0,67</a:t>
                      </a:r>
                    </a:p>
                  </a:txBody>
                  <a:tcPr anchor="ctr"/>
                </a:tc>
                <a:tc>
                  <a:txBody>
                    <a:bodyPr/>
                    <a:lstStyle/>
                    <a:p>
                      <a:pPr algn="ctr"/>
                      <a:r>
                        <a:rPr lang="el-GR" dirty="0">
                          <a:latin typeface="Calibri Light" panose="020F0302020204030204" pitchFamily="34" charset="0"/>
                          <a:cs typeface="Calibri Light" panose="020F0302020204030204" pitchFamily="34" charset="0"/>
                        </a:rPr>
                        <a:t>0,60</a:t>
                      </a:r>
                    </a:p>
                  </a:txBody>
                  <a:tcPr anchor="ctr"/>
                </a:tc>
                <a:tc>
                  <a:txBody>
                    <a:bodyPr/>
                    <a:lstStyle/>
                    <a:p>
                      <a:pPr algn="ctr"/>
                      <a:r>
                        <a:rPr lang="el-GR">
                          <a:latin typeface="Calibri Light" panose="020F0302020204030204" pitchFamily="34" charset="0"/>
                          <a:cs typeface="Calibri Light" panose="020F0302020204030204" pitchFamily="34" charset="0"/>
                        </a:rPr>
                        <a:t>-18,6</a:t>
                      </a:r>
                    </a:p>
                  </a:txBody>
                  <a:tcPr anchor="ctr"/>
                </a:tc>
                <a:tc>
                  <a:txBody>
                    <a:bodyPr/>
                    <a:lstStyle/>
                    <a:p>
                      <a:pPr algn="ctr"/>
                      <a:r>
                        <a:rPr lang="el-GR">
                          <a:latin typeface="Calibri Light" panose="020F0302020204030204" pitchFamily="34" charset="0"/>
                          <a:cs typeface="Calibri Light" panose="020F0302020204030204" pitchFamily="34" charset="0"/>
                        </a:rPr>
                        <a:t>-22,7</a:t>
                      </a:r>
                    </a:p>
                  </a:txBody>
                  <a:tcPr anchor="ctr"/>
                </a:tc>
                <a:tc>
                  <a:txBody>
                    <a:bodyPr/>
                    <a:lstStyle/>
                    <a:p>
                      <a:pPr algn="ctr"/>
                      <a:r>
                        <a:rPr lang="el-GR">
                          <a:latin typeface="Calibri Light" panose="020F0302020204030204" pitchFamily="34" charset="0"/>
                          <a:cs typeface="Calibri Light" panose="020F0302020204030204" pitchFamily="34" charset="0"/>
                        </a:rPr>
                        <a:t>0,38</a:t>
                      </a:r>
                    </a:p>
                  </a:txBody>
                  <a:tcPr anchor="ctr"/>
                </a:tc>
                <a:extLst>
                  <a:ext uri="{0D108BD9-81ED-4DB2-BD59-A6C34878D82A}">
                    <a16:rowId xmlns:a16="http://schemas.microsoft.com/office/drawing/2014/main" val="390982582"/>
                  </a:ext>
                </a:extLst>
              </a:tr>
              <a:tr h="0">
                <a:tc>
                  <a:txBody>
                    <a:bodyPr/>
                    <a:lstStyle/>
                    <a:p>
                      <a:pPr algn="ctr"/>
                      <a:r>
                        <a:rPr lang="el-GR">
                          <a:latin typeface="Calibri Light" panose="020F0302020204030204" pitchFamily="34" charset="0"/>
                          <a:cs typeface="Calibri Light" panose="020F0302020204030204" pitchFamily="34" charset="0"/>
                        </a:rPr>
                        <a:t>06</a:t>
                      </a:r>
                    </a:p>
                  </a:txBody>
                  <a:tcPr anchor="ctr"/>
                </a:tc>
                <a:tc>
                  <a:txBody>
                    <a:bodyPr/>
                    <a:lstStyle/>
                    <a:p>
                      <a:pPr algn="ctr"/>
                      <a:r>
                        <a:rPr lang="el-GR">
                          <a:latin typeface="Calibri Light" panose="020F0302020204030204" pitchFamily="34" charset="0"/>
                          <a:cs typeface="Calibri Light" panose="020F0302020204030204" pitchFamily="34" charset="0"/>
                        </a:rPr>
                        <a:t>Β</a:t>
                      </a:r>
                    </a:p>
                  </a:txBody>
                  <a:tcPr anchor="ctr"/>
                </a:tc>
                <a:tc>
                  <a:txBody>
                    <a:bodyPr/>
                    <a:lstStyle/>
                    <a:p>
                      <a:pPr algn="ctr"/>
                      <a:r>
                        <a:rPr lang="el-GR">
                          <a:latin typeface="Calibri Light" panose="020F0302020204030204" pitchFamily="34" charset="0"/>
                          <a:cs typeface="Calibri Light" panose="020F0302020204030204" pitchFamily="34" charset="0"/>
                        </a:rPr>
                        <a:t>4801</a:t>
                      </a:r>
                    </a:p>
                  </a:txBody>
                  <a:tcPr anchor="ctr"/>
                </a:tc>
                <a:tc>
                  <a:txBody>
                    <a:bodyPr/>
                    <a:lstStyle/>
                    <a:p>
                      <a:pPr algn="ctr"/>
                      <a:r>
                        <a:rPr lang="el-GR">
                          <a:latin typeface="Calibri Light" panose="020F0302020204030204" pitchFamily="34" charset="0"/>
                          <a:cs typeface="Calibri Light" panose="020F0302020204030204" pitchFamily="34" charset="0"/>
                        </a:rPr>
                        <a:t>0,54</a:t>
                      </a:r>
                    </a:p>
                  </a:txBody>
                  <a:tcPr anchor="ctr"/>
                </a:tc>
                <a:tc>
                  <a:txBody>
                    <a:bodyPr/>
                    <a:lstStyle/>
                    <a:p>
                      <a:pPr algn="ctr"/>
                      <a:r>
                        <a:rPr lang="el-GR">
                          <a:latin typeface="Calibri Light" panose="020F0302020204030204" pitchFamily="34" charset="0"/>
                          <a:cs typeface="Calibri Light" panose="020F0302020204030204" pitchFamily="34" charset="0"/>
                        </a:rPr>
                        <a:t>0,85</a:t>
                      </a:r>
                    </a:p>
                  </a:txBody>
                  <a:tcPr anchor="ctr"/>
                </a:tc>
                <a:tc>
                  <a:txBody>
                    <a:bodyPr/>
                    <a:lstStyle/>
                    <a:p>
                      <a:pPr algn="ctr"/>
                      <a:r>
                        <a:rPr lang="el-GR">
                          <a:latin typeface="Calibri Light" panose="020F0302020204030204" pitchFamily="34" charset="0"/>
                          <a:cs typeface="Calibri Light" panose="020F0302020204030204" pitchFamily="34" charset="0"/>
                        </a:rPr>
                        <a:t>0,03</a:t>
                      </a:r>
                    </a:p>
                  </a:txBody>
                  <a:tcPr anchor="ctr"/>
                </a:tc>
                <a:tc>
                  <a:txBody>
                    <a:bodyPr/>
                    <a:lstStyle/>
                    <a:p>
                      <a:pPr algn="ctr"/>
                      <a:r>
                        <a:rPr lang="el-GR" dirty="0">
                          <a:latin typeface="Calibri Light" panose="020F0302020204030204" pitchFamily="34" charset="0"/>
                          <a:cs typeface="Calibri Light" panose="020F0302020204030204" pitchFamily="34" charset="0"/>
                        </a:rPr>
                        <a:t>1,32</a:t>
                      </a:r>
                    </a:p>
                  </a:txBody>
                  <a:tcPr anchor="ctr"/>
                </a:tc>
                <a:tc>
                  <a:txBody>
                    <a:bodyPr/>
                    <a:lstStyle/>
                    <a:p>
                      <a:pPr algn="ctr"/>
                      <a:r>
                        <a:rPr lang="el-GR" dirty="0">
                          <a:latin typeface="Calibri Light" panose="020F0302020204030204" pitchFamily="34" charset="0"/>
                          <a:cs typeface="Calibri Light" panose="020F0302020204030204" pitchFamily="34" charset="0"/>
                        </a:rPr>
                        <a:t>1,44</a:t>
                      </a:r>
                    </a:p>
                  </a:txBody>
                  <a:tcPr anchor="ctr"/>
                </a:tc>
                <a:tc>
                  <a:txBody>
                    <a:bodyPr/>
                    <a:lstStyle/>
                    <a:p>
                      <a:pPr algn="ctr"/>
                      <a:r>
                        <a:rPr lang="el-GR" dirty="0">
                          <a:latin typeface="Calibri Light" panose="020F0302020204030204" pitchFamily="34" charset="0"/>
                          <a:cs typeface="Calibri Light" panose="020F0302020204030204" pitchFamily="34" charset="0"/>
                        </a:rPr>
                        <a:t>14,3</a:t>
                      </a:r>
                    </a:p>
                  </a:txBody>
                  <a:tcPr anchor="ctr"/>
                </a:tc>
                <a:tc>
                  <a:txBody>
                    <a:bodyPr/>
                    <a:lstStyle/>
                    <a:p>
                      <a:pPr algn="ctr"/>
                      <a:r>
                        <a:rPr lang="el-GR" dirty="0">
                          <a:latin typeface="Calibri Light" panose="020F0302020204030204" pitchFamily="34" charset="0"/>
                          <a:cs typeface="Calibri Light" panose="020F0302020204030204" pitchFamily="34" charset="0"/>
                        </a:rPr>
                        <a:t>19,1</a:t>
                      </a:r>
                    </a:p>
                  </a:txBody>
                  <a:tcPr anchor="ctr"/>
                </a:tc>
                <a:tc>
                  <a:txBody>
                    <a:bodyPr/>
                    <a:lstStyle/>
                    <a:p>
                      <a:pPr algn="ctr"/>
                      <a:r>
                        <a:rPr lang="el-GR" dirty="0">
                          <a:latin typeface="Calibri Light" panose="020F0302020204030204" pitchFamily="34" charset="0"/>
                          <a:cs typeface="Calibri Light" panose="020F0302020204030204" pitchFamily="34" charset="0"/>
                        </a:rPr>
                        <a:t>0,21</a:t>
                      </a:r>
                    </a:p>
                  </a:txBody>
                  <a:tcPr anchor="ctr"/>
                </a:tc>
                <a:extLst>
                  <a:ext uri="{0D108BD9-81ED-4DB2-BD59-A6C34878D82A}">
                    <a16:rowId xmlns:a16="http://schemas.microsoft.com/office/drawing/2014/main" val="1532331761"/>
                  </a:ext>
                </a:extLst>
              </a:tr>
            </a:tbl>
          </a:graphicData>
        </a:graphic>
      </p:graphicFrame>
    </p:spTree>
    <p:extLst>
      <p:ext uri="{BB962C8B-B14F-4D97-AF65-F5344CB8AC3E}">
        <p14:creationId xmlns:p14="http://schemas.microsoft.com/office/powerpoint/2010/main" val="1651696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012351070"/>
              </p:ext>
            </p:extLst>
          </p:nvPr>
        </p:nvGraphicFramePr>
        <p:xfrm>
          <a:off x="536336" y="272550"/>
          <a:ext cx="10506804" cy="6399812"/>
        </p:xfrm>
        <a:graphic>
          <a:graphicData uri="http://schemas.openxmlformats.org/drawingml/2006/table">
            <a:tbl>
              <a:tblPr firstRow="1">
                <a:tableStyleId>{2D5ABB26-0587-4C30-8999-92F81FD0307C}</a:tableStyleId>
              </a:tblPr>
              <a:tblGrid>
                <a:gridCol w="955164">
                  <a:extLst>
                    <a:ext uri="{9D8B030D-6E8A-4147-A177-3AD203B41FA5}">
                      <a16:colId xmlns:a16="http://schemas.microsoft.com/office/drawing/2014/main" val="3140532690"/>
                    </a:ext>
                  </a:extLst>
                </a:gridCol>
                <a:gridCol w="955164">
                  <a:extLst>
                    <a:ext uri="{9D8B030D-6E8A-4147-A177-3AD203B41FA5}">
                      <a16:colId xmlns:a16="http://schemas.microsoft.com/office/drawing/2014/main" val="3862591822"/>
                    </a:ext>
                  </a:extLst>
                </a:gridCol>
                <a:gridCol w="955164">
                  <a:extLst>
                    <a:ext uri="{9D8B030D-6E8A-4147-A177-3AD203B41FA5}">
                      <a16:colId xmlns:a16="http://schemas.microsoft.com/office/drawing/2014/main" val="1420874874"/>
                    </a:ext>
                  </a:extLst>
                </a:gridCol>
                <a:gridCol w="955164">
                  <a:extLst>
                    <a:ext uri="{9D8B030D-6E8A-4147-A177-3AD203B41FA5}">
                      <a16:colId xmlns:a16="http://schemas.microsoft.com/office/drawing/2014/main" val="1934910936"/>
                    </a:ext>
                  </a:extLst>
                </a:gridCol>
                <a:gridCol w="1015108">
                  <a:extLst>
                    <a:ext uri="{9D8B030D-6E8A-4147-A177-3AD203B41FA5}">
                      <a16:colId xmlns:a16="http://schemas.microsoft.com/office/drawing/2014/main" val="3619224882"/>
                    </a:ext>
                  </a:extLst>
                </a:gridCol>
                <a:gridCol w="895220">
                  <a:extLst>
                    <a:ext uri="{9D8B030D-6E8A-4147-A177-3AD203B41FA5}">
                      <a16:colId xmlns:a16="http://schemas.microsoft.com/office/drawing/2014/main" val="801166980"/>
                    </a:ext>
                  </a:extLst>
                </a:gridCol>
                <a:gridCol w="955164">
                  <a:extLst>
                    <a:ext uri="{9D8B030D-6E8A-4147-A177-3AD203B41FA5}">
                      <a16:colId xmlns:a16="http://schemas.microsoft.com/office/drawing/2014/main" val="973379479"/>
                    </a:ext>
                  </a:extLst>
                </a:gridCol>
                <a:gridCol w="955164">
                  <a:extLst>
                    <a:ext uri="{9D8B030D-6E8A-4147-A177-3AD203B41FA5}">
                      <a16:colId xmlns:a16="http://schemas.microsoft.com/office/drawing/2014/main" val="1731939897"/>
                    </a:ext>
                  </a:extLst>
                </a:gridCol>
                <a:gridCol w="955164">
                  <a:extLst>
                    <a:ext uri="{9D8B030D-6E8A-4147-A177-3AD203B41FA5}">
                      <a16:colId xmlns:a16="http://schemas.microsoft.com/office/drawing/2014/main" val="1990306892"/>
                    </a:ext>
                  </a:extLst>
                </a:gridCol>
                <a:gridCol w="955164">
                  <a:extLst>
                    <a:ext uri="{9D8B030D-6E8A-4147-A177-3AD203B41FA5}">
                      <a16:colId xmlns:a16="http://schemas.microsoft.com/office/drawing/2014/main" val="1346469447"/>
                    </a:ext>
                  </a:extLst>
                </a:gridCol>
                <a:gridCol w="955164">
                  <a:extLst>
                    <a:ext uri="{9D8B030D-6E8A-4147-A177-3AD203B41FA5}">
                      <a16:colId xmlns:a16="http://schemas.microsoft.com/office/drawing/2014/main" val="17115421"/>
                    </a:ext>
                  </a:extLst>
                </a:gridCol>
              </a:tblGrid>
              <a:tr h="601888">
                <a:tc>
                  <a:txBody>
                    <a:bodyPr/>
                    <a:lstStyle/>
                    <a:p>
                      <a:pPr algn="ctr"/>
                      <a:r>
                        <a:rPr lang="en-US" sz="1800" dirty="0">
                          <a:latin typeface="Calibri Light" panose="020F0302020204030204" pitchFamily="34" charset="0"/>
                          <a:cs typeface="Calibri Light" panose="020F0302020204030204" pitchFamily="34" charset="0"/>
                        </a:rPr>
                        <a:t>Item</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latin typeface="Calibri Light" panose="020F0302020204030204" pitchFamily="34" charset="0"/>
                          <a:cs typeface="Calibri Light" panose="020F0302020204030204" pitchFamily="34" charset="0"/>
                        </a:rPr>
                        <a:t>Key</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latin typeface="Calibri Light" panose="020F0302020204030204" pitchFamily="34" charset="0"/>
                          <a:cs typeface="Calibri Light" panose="020F0302020204030204" pitchFamily="34" charset="0"/>
                        </a:rPr>
                        <a:t>N</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l-GR" sz="1800" dirty="0">
                          <a:latin typeface="Calibri Light" panose="020F0302020204030204" pitchFamily="34" charset="0"/>
                          <a:cs typeface="Calibri Light" panose="020F0302020204030204" pitchFamily="34" charset="0"/>
                        </a:rPr>
                        <a:t>% σωστά</a:t>
                      </a:r>
                      <a:endParaRPr lang="el-GR"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l-GR" sz="1800" dirty="0">
                          <a:latin typeface="Calibri Light" panose="020F0302020204030204" pitchFamily="34" charset="0"/>
                          <a:cs typeface="Calibri Light" panose="020F0302020204030204" pitchFamily="34" charset="0"/>
                        </a:rPr>
                        <a:t>Δυσκολία (</a:t>
                      </a:r>
                      <a:r>
                        <a:rPr lang="en-US" sz="1800" dirty="0">
                          <a:latin typeface="Calibri Light" panose="020F0302020204030204" pitchFamily="34" charset="0"/>
                          <a:cs typeface="Calibri Light" panose="020F0302020204030204" pitchFamily="34" charset="0"/>
                        </a:rPr>
                        <a:t>b)</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latin typeface="Calibri Light" panose="020F0302020204030204" pitchFamily="34" charset="0"/>
                          <a:cs typeface="Calibri Light" panose="020F0302020204030204" pitchFamily="34" charset="0"/>
                        </a:rPr>
                        <a:t>SE(b)</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err="1">
                          <a:latin typeface="Calibri Light" panose="020F0302020204030204" pitchFamily="34" charset="0"/>
                          <a:cs typeface="Calibri Light" panose="020F0302020204030204" pitchFamily="34" charset="0"/>
                        </a:rPr>
                        <a:t>Infit</a:t>
                      </a:r>
                      <a:r>
                        <a:rPr lang="en-US" sz="1800" dirty="0">
                          <a:latin typeface="Calibri Light" panose="020F0302020204030204" pitchFamily="34" charset="0"/>
                          <a:cs typeface="Calibri Light" panose="020F0302020204030204" pitchFamily="34" charset="0"/>
                        </a:rPr>
                        <a:t> MNSQ</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latin typeface="Calibri Light" panose="020F0302020204030204" pitchFamily="34" charset="0"/>
                          <a:cs typeface="Calibri Light" panose="020F0302020204030204" pitchFamily="34" charset="0"/>
                        </a:rPr>
                        <a:t>Outfit MNSQ</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err="1">
                          <a:latin typeface="Calibri Light" panose="020F0302020204030204" pitchFamily="34" charset="0"/>
                          <a:cs typeface="Calibri Light" panose="020F0302020204030204" pitchFamily="34" charset="0"/>
                        </a:rPr>
                        <a:t>Infit</a:t>
                      </a:r>
                      <a:r>
                        <a:rPr lang="en-US" sz="1800" dirty="0">
                          <a:latin typeface="Calibri Light" panose="020F0302020204030204" pitchFamily="34" charset="0"/>
                          <a:cs typeface="Calibri Light" panose="020F0302020204030204" pitchFamily="34" charset="0"/>
                        </a:rPr>
                        <a:t> Z</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latin typeface="Calibri Light" panose="020F0302020204030204" pitchFamily="34" charset="0"/>
                          <a:cs typeface="Calibri Light" panose="020F0302020204030204" pitchFamily="34" charset="0"/>
                        </a:rPr>
                        <a:t>Outfit Z</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err="1">
                          <a:latin typeface="Calibri Light" panose="020F0302020204030204" pitchFamily="34" charset="0"/>
                          <a:cs typeface="Calibri Light" panose="020F0302020204030204" pitchFamily="34" charset="0"/>
                        </a:rPr>
                        <a:t>PtBis</a:t>
                      </a:r>
                      <a:endParaRPr lang="en-US" sz="1800" b="1" dirty="0">
                        <a:latin typeface="Calibri Light" panose="020F0302020204030204" pitchFamily="34" charset="0"/>
                        <a:cs typeface="Calibri Light" panose="020F0302020204030204" pitchFamily="34" charset="0"/>
                      </a:endParaRPr>
                    </a:p>
                  </a:txBody>
                  <a:tcPr marL="63746" marR="63746" marT="31873" marB="31873" anchor="ct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06102371"/>
                  </a:ext>
                </a:extLst>
              </a:tr>
              <a:tr h="342650">
                <a:tc>
                  <a:txBody>
                    <a:bodyPr/>
                    <a:lstStyle/>
                    <a:p>
                      <a:pPr algn="ctr"/>
                      <a:r>
                        <a:rPr lang="el-GR" sz="1800">
                          <a:latin typeface="Calibri Light" panose="020F0302020204030204" pitchFamily="34" charset="0"/>
                          <a:cs typeface="Calibri Light" panose="020F0302020204030204" pitchFamily="34" charset="0"/>
                        </a:rPr>
                        <a:t>01</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Γ</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4806</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0,91</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-1,00</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0,58</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dirty="0">
                          <a:latin typeface="Calibri Light" panose="020F0302020204030204" pitchFamily="34" charset="0"/>
                          <a:cs typeface="Calibri Light" panose="020F0302020204030204" pitchFamily="34" charset="0"/>
                        </a:rPr>
                        <a:t>0,50</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-24,6</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-30,0</a:t>
                      </a:r>
                    </a:p>
                  </a:txBody>
                  <a:tcPr marL="63746" marR="63746" marT="31873" marB="31873" anchor="ctr">
                    <a:lnT w="12700" cap="flat" cmpd="sng" algn="ctr">
                      <a:solidFill>
                        <a:schemeClr val="bg1">
                          <a:lumMod val="50000"/>
                        </a:schemeClr>
                      </a:solidFill>
                      <a:prstDash val="solid"/>
                      <a:round/>
                      <a:headEnd type="none" w="med" len="med"/>
                      <a:tailEnd type="none" w="med" len="med"/>
                    </a:lnT>
                  </a:tcPr>
                </a:tc>
                <a:tc>
                  <a:txBody>
                    <a:bodyPr/>
                    <a:lstStyle/>
                    <a:p>
                      <a:pPr algn="ctr"/>
                      <a:r>
                        <a:rPr lang="el-GR" sz="1800">
                          <a:latin typeface="Calibri Light" panose="020F0302020204030204" pitchFamily="34" charset="0"/>
                          <a:cs typeface="Calibri Light" panose="020F0302020204030204" pitchFamily="34" charset="0"/>
                        </a:rPr>
                        <a:t>0,37</a:t>
                      </a:r>
                    </a:p>
                  </a:txBody>
                  <a:tcPr marL="63746" marR="63746" marT="31873" marB="31873"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848695567"/>
                  </a:ext>
                </a:extLst>
              </a:tr>
              <a:tr h="342650">
                <a:tc>
                  <a:txBody>
                    <a:bodyPr/>
                    <a:lstStyle/>
                    <a:p>
                      <a:pPr algn="ctr"/>
                      <a:r>
                        <a:rPr lang="el-GR" sz="1800">
                          <a:latin typeface="Calibri Light" panose="020F0302020204030204" pitchFamily="34" charset="0"/>
                          <a:cs typeface="Calibri Light" panose="020F0302020204030204" pitchFamily="34" charset="0"/>
                        </a:rPr>
                        <a:t>02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Γ</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4810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0,85</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-0,57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-12,2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-15,1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0,29</a:t>
                      </a:r>
                    </a:p>
                  </a:txBody>
                  <a:tcPr marL="63746" marR="63746" marT="31873" marB="31873" anchor="ctr"/>
                </a:tc>
                <a:extLst>
                  <a:ext uri="{0D108BD9-81ED-4DB2-BD59-A6C34878D82A}">
                    <a16:rowId xmlns:a16="http://schemas.microsoft.com/office/drawing/2014/main" val="3943044802"/>
                  </a:ext>
                </a:extLst>
              </a:tr>
              <a:tr h="342650">
                <a:tc>
                  <a:txBody>
                    <a:bodyPr/>
                    <a:lstStyle/>
                    <a:p>
                      <a:pPr algn="ctr"/>
                      <a:r>
                        <a:rPr lang="el-GR" sz="1800">
                          <a:latin typeface="Calibri Light" panose="020F0302020204030204" pitchFamily="34" charset="0"/>
                          <a:cs typeface="Calibri Light" panose="020F0302020204030204" pitchFamily="34" charset="0"/>
                        </a:rPr>
                        <a:t>03</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Δ</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4788</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0,76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-5,3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0,37</a:t>
                      </a:r>
                    </a:p>
                  </a:txBody>
                  <a:tcPr marL="63746" marR="63746" marT="31873" marB="31873" anchor="ctr"/>
                </a:tc>
                <a:extLst>
                  <a:ext uri="{0D108BD9-81ED-4DB2-BD59-A6C34878D82A}">
                    <a16:rowId xmlns:a16="http://schemas.microsoft.com/office/drawing/2014/main" val="4218529286"/>
                  </a:ext>
                </a:extLst>
              </a:tr>
              <a:tr h="342650">
                <a:tc>
                  <a:txBody>
                    <a:bodyPr/>
                    <a:lstStyle/>
                    <a:p>
                      <a:pPr algn="ctr"/>
                      <a:r>
                        <a:rPr lang="el-GR" sz="1800">
                          <a:latin typeface="Calibri Light" panose="020F0302020204030204" pitchFamily="34" charset="0"/>
                          <a:cs typeface="Calibri Light" panose="020F0302020204030204" pitchFamily="34" charset="0"/>
                        </a:rPr>
                        <a:t>04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Β</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4812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0,72</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0,11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2,1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0,29</a:t>
                      </a:r>
                    </a:p>
                  </a:txBody>
                  <a:tcPr marL="63746" marR="63746" marT="31873" marB="31873" anchor="ctr"/>
                </a:tc>
                <a:extLst>
                  <a:ext uri="{0D108BD9-81ED-4DB2-BD59-A6C34878D82A}">
                    <a16:rowId xmlns:a16="http://schemas.microsoft.com/office/drawing/2014/main" val="2182129401"/>
                  </a:ext>
                </a:extLst>
              </a:tr>
              <a:tr h="342650">
                <a:tc>
                  <a:txBody>
                    <a:bodyPr/>
                    <a:lstStyle/>
                    <a:p>
                      <a:pPr algn="ctr"/>
                      <a:r>
                        <a:rPr lang="el-GR" sz="1800">
                          <a:latin typeface="Calibri Light" panose="020F0302020204030204" pitchFamily="34" charset="0"/>
                          <a:cs typeface="Calibri Light" panose="020F0302020204030204" pitchFamily="34" charset="0"/>
                        </a:rPr>
                        <a:t>05</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Α</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4816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0,88</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-0,74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-18,6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-22,7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0,38</a:t>
                      </a:r>
                    </a:p>
                  </a:txBody>
                  <a:tcPr marL="63746" marR="63746" marT="31873" marB="31873" anchor="ctr"/>
                </a:tc>
                <a:extLst>
                  <a:ext uri="{0D108BD9-81ED-4DB2-BD59-A6C34878D82A}">
                    <a16:rowId xmlns:a16="http://schemas.microsoft.com/office/drawing/2014/main" val="3581862041"/>
                  </a:ext>
                </a:extLst>
              </a:tr>
              <a:tr h="342650">
                <a:tc>
                  <a:txBody>
                    <a:bodyPr/>
                    <a:lstStyle/>
                    <a:p>
                      <a:pPr algn="ctr"/>
                      <a:r>
                        <a:rPr lang="el-GR" sz="1800">
                          <a:latin typeface="Calibri Light" panose="020F0302020204030204" pitchFamily="34" charset="0"/>
                          <a:cs typeface="Calibri Light" panose="020F0302020204030204" pitchFamily="34" charset="0"/>
                        </a:rPr>
                        <a:t>06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Β</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0,54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0,85</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1,32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1,44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14,3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19,1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0,21</a:t>
                      </a:r>
                    </a:p>
                  </a:txBody>
                  <a:tcPr marL="63746" marR="63746" marT="31873" marB="31873" anchor="ctr"/>
                </a:tc>
                <a:extLst>
                  <a:ext uri="{0D108BD9-81ED-4DB2-BD59-A6C34878D82A}">
                    <a16:rowId xmlns:a16="http://schemas.microsoft.com/office/drawing/2014/main" val="3534580796"/>
                  </a:ext>
                </a:extLst>
              </a:tr>
              <a:tr h="342650">
                <a:tc>
                  <a:txBody>
                    <a:bodyPr/>
                    <a:lstStyle/>
                    <a:p>
                      <a:pPr algn="ctr"/>
                      <a:r>
                        <a:rPr lang="el-GR" sz="1800">
                          <a:latin typeface="Calibri Light" panose="020F0302020204030204" pitchFamily="34" charset="0"/>
                          <a:cs typeface="Calibri Light" panose="020F0302020204030204" pitchFamily="34" charset="0"/>
                        </a:rPr>
                        <a:t>07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Α</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-0,51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0,90</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0,87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-5,1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-6,6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0,09</a:t>
                      </a:r>
                    </a:p>
                  </a:txBody>
                  <a:tcPr marL="63746" marR="63746" marT="31873" marB="31873" anchor="ctr"/>
                </a:tc>
                <a:extLst>
                  <a:ext uri="{0D108BD9-81ED-4DB2-BD59-A6C34878D82A}">
                    <a16:rowId xmlns:a16="http://schemas.microsoft.com/office/drawing/2014/main" val="2834724436"/>
                  </a:ext>
                </a:extLst>
              </a:tr>
              <a:tr h="342650">
                <a:tc>
                  <a:txBody>
                    <a:bodyPr/>
                    <a:lstStyle/>
                    <a:p>
                      <a:pPr algn="ctr"/>
                      <a:r>
                        <a:rPr lang="el-GR" sz="1800">
                          <a:latin typeface="Calibri Light" panose="020F0302020204030204" pitchFamily="34" charset="0"/>
                          <a:cs typeface="Calibri Light" panose="020F0302020204030204" pitchFamily="34" charset="0"/>
                        </a:rPr>
                        <a:t>08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Γ</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4810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0,22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1,04</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1,06</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2,1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2,8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0,32</a:t>
                      </a:r>
                    </a:p>
                  </a:txBody>
                  <a:tcPr marL="63746" marR="63746" marT="31873" marB="31873" anchor="ctr"/>
                </a:tc>
                <a:extLst>
                  <a:ext uri="{0D108BD9-81ED-4DB2-BD59-A6C34878D82A}">
                    <a16:rowId xmlns:a16="http://schemas.microsoft.com/office/drawing/2014/main" val="2263509942"/>
                  </a:ext>
                </a:extLst>
              </a:tr>
              <a:tr h="342650">
                <a:tc>
                  <a:txBody>
                    <a:bodyPr/>
                    <a:lstStyle/>
                    <a:p>
                      <a:pPr algn="ctr"/>
                      <a:r>
                        <a:rPr lang="el-GR" sz="1800">
                          <a:latin typeface="Calibri Light" panose="020F0302020204030204" pitchFamily="34" charset="0"/>
                          <a:cs typeface="Calibri Light" panose="020F0302020204030204" pitchFamily="34" charset="0"/>
                        </a:rPr>
                        <a:t>09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Α</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1,10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1,13</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4,8</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6,0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0,30</a:t>
                      </a:r>
                    </a:p>
                  </a:txBody>
                  <a:tcPr marL="63746" marR="63746" marT="31873" marB="31873" anchor="ctr"/>
                </a:tc>
                <a:extLst>
                  <a:ext uri="{0D108BD9-81ED-4DB2-BD59-A6C34878D82A}">
                    <a16:rowId xmlns:a16="http://schemas.microsoft.com/office/drawing/2014/main" val="1104336026"/>
                  </a:ext>
                </a:extLst>
              </a:tr>
              <a:tr h="342650">
                <a:tc>
                  <a:txBody>
                    <a:bodyPr/>
                    <a:lstStyle/>
                    <a:p>
                      <a:pPr algn="ctr"/>
                      <a:r>
                        <a:rPr lang="el-GR" sz="1800">
                          <a:latin typeface="Calibri Light" panose="020F0302020204030204" pitchFamily="34" charset="0"/>
                          <a:cs typeface="Calibri Light" panose="020F0302020204030204" pitchFamily="34" charset="0"/>
                        </a:rPr>
                        <a:t>10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Β</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4798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0,95</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-2,2</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-2,3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0,36</a:t>
                      </a:r>
                    </a:p>
                  </a:txBody>
                  <a:tcPr marL="63746" marR="63746" marT="31873" marB="31873" anchor="ctr"/>
                </a:tc>
                <a:extLst>
                  <a:ext uri="{0D108BD9-81ED-4DB2-BD59-A6C34878D82A}">
                    <a16:rowId xmlns:a16="http://schemas.microsoft.com/office/drawing/2014/main" val="381752438"/>
                  </a:ext>
                </a:extLst>
              </a:tr>
              <a:tr h="342650">
                <a:tc>
                  <a:txBody>
                    <a:bodyPr/>
                    <a:lstStyle/>
                    <a:p>
                      <a:pPr algn="ctr"/>
                      <a:r>
                        <a:rPr lang="el-GR" sz="1800">
                          <a:latin typeface="Calibri Light" panose="020F0302020204030204" pitchFamily="34" charset="0"/>
                          <a:cs typeface="Calibri Light" panose="020F0302020204030204" pitchFamily="34" charset="0"/>
                        </a:rPr>
                        <a:t>11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Α</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-5,0</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-5,9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0,40</a:t>
                      </a:r>
                    </a:p>
                  </a:txBody>
                  <a:tcPr marL="63746" marR="63746" marT="31873" marB="31873" anchor="ctr"/>
                </a:tc>
                <a:extLst>
                  <a:ext uri="{0D108BD9-81ED-4DB2-BD59-A6C34878D82A}">
                    <a16:rowId xmlns:a16="http://schemas.microsoft.com/office/drawing/2014/main" val="371574951"/>
                  </a:ext>
                </a:extLst>
              </a:tr>
              <a:tr h="647676">
                <a:tc>
                  <a:txBody>
                    <a:bodyPr/>
                    <a:lstStyle/>
                    <a:p>
                      <a:pPr algn="ctr"/>
                      <a:r>
                        <a:rPr lang="el-GR" sz="1800">
                          <a:latin typeface="Calibri Light" panose="020F0302020204030204" pitchFamily="34" charset="0"/>
                          <a:cs typeface="Calibri Light" panose="020F0302020204030204" pitchFamily="34" charset="0"/>
                        </a:rPr>
                        <a:t>12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Γ</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4798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0,68</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0,29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1,05</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2,2</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3,1</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0,36</a:t>
                      </a:r>
                    </a:p>
                  </a:txBody>
                  <a:tcPr marL="63746" marR="63746" marT="31873" marB="31873" anchor="ctr"/>
                </a:tc>
                <a:extLst>
                  <a:ext uri="{0D108BD9-81ED-4DB2-BD59-A6C34878D82A}">
                    <a16:rowId xmlns:a16="http://schemas.microsoft.com/office/drawing/2014/main" val="537538233"/>
                  </a:ext>
                </a:extLst>
              </a:tr>
              <a:tr h="342650">
                <a:tc>
                  <a:txBody>
                    <a:bodyPr/>
                    <a:lstStyle/>
                    <a:p>
                      <a:pPr algn="ctr"/>
                      <a:r>
                        <a:rPr lang="el-GR" sz="1800">
                          <a:latin typeface="Calibri Light" panose="020F0302020204030204" pitchFamily="34" charset="0"/>
                          <a:cs typeface="Calibri Light" panose="020F0302020204030204" pitchFamily="34" charset="0"/>
                        </a:rPr>
                        <a:t>13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Γ</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0,72</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0,11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-0,3</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0,36</a:t>
                      </a:r>
                    </a:p>
                  </a:txBody>
                  <a:tcPr marL="63746" marR="63746" marT="31873" marB="31873" anchor="ctr"/>
                </a:tc>
                <a:extLst>
                  <a:ext uri="{0D108BD9-81ED-4DB2-BD59-A6C34878D82A}">
                    <a16:rowId xmlns:a16="http://schemas.microsoft.com/office/drawing/2014/main" val="1011175839"/>
                  </a:ext>
                </a:extLst>
              </a:tr>
              <a:tr h="342650">
                <a:tc>
                  <a:txBody>
                    <a:bodyPr/>
                    <a:lstStyle/>
                    <a:p>
                      <a:pPr algn="ctr"/>
                      <a:r>
                        <a:rPr lang="el-GR" sz="1800">
                          <a:latin typeface="Calibri Light" panose="020F0302020204030204" pitchFamily="34" charset="0"/>
                          <a:cs typeface="Calibri Light" panose="020F0302020204030204" pitchFamily="34" charset="0"/>
                        </a:rPr>
                        <a:t>14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Α</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0,69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0,21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1,06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1,7</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2,7</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0,33</a:t>
                      </a:r>
                    </a:p>
                  </a:txBody>
                  <a:tcPr marL="63746" marR="63746" marT="31873" marB="31873" anchor="ctr"/>
                </a:tc>
                <a:extLst>
                  <a:ext uri="{0D108BD9-81ED-4DB2-BD59-A6C34878D82A}">
                    <a16:rowId xmlns:a16="http://schemas.microsoft.com/office/drawing/2014/main" val="3078318589"/>
                  </a:ext>
                </a:extLst>
              </a:tr>
              <a:tr h="342650">
                <a:tc>
                  <a:txBody>
                    <a:bodyPr/>
                    <a:lstStyle/>
                    <a:p>
                      <a:pPr algn="ctr"/>
                      <a:r>
                        <a:rPr lang="el-GR" sz="1800">
                          <a:latin typeface="Calibri Light" panose="020F0302020204030204" pitchFamily="34" charset="0"/>
                          <a:cs typeface="Calibri Light" panose="020F0302020204030204" pitchFamily="34" charset="0"/>
                        </a:rPr>
                        <a:t>15</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Δ</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4793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0,53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0,87</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1,36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1,54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16,0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22,6</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0,16</a:t>
                      </a:r>
                    </a:p>
                  </a:txBody>
                  <a:tcPr marL="63746" marR="63746" marT="31873" marB="31873" anchor="ctr"/>
                </a:tc>
                <a:extLst>
                  <a:ext uri="{0D108BD9-81ED-4DB2-BD59-A6C34878D82A}">
                    <a16:rowId xmlns:a16="http://schemas.microsoft.com/office/drawing/2014/main" val="2638483032"/>
                  </a:ext>
                </a:extLst>
              </a:tr>
              <a:tr h="342650">
                <a:tc>
                  <a:txBody>
                    <a:bodyPr/>
                    <a:lstStyle/>
                    <a:p>
                      <a:pPr algn="ctr"/>
                      <a:r>
                        <a:rPr lang="el-GR" sz="1800">
                          <a:latin typeface="Calibri Light" panose="020F0302020204030204" pitchFamily="34" charset="0"/>
                          <a:cs typeface="Calibri Light" panose="020F0302020204030204" pitchFamily="34" charset="0"/>
                        </a:rPr>
                        <a:t>16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Δ</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4804</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0,76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-0,10</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0,03</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0,91</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0,89</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-4,6</a:t>
                      </a:r>
                    </a:p>
                  </a:txBody>
                  <a:tcPr marL="63746" marR="63746" marT="31873" marB="31873" anchor="ctr"/>
                </a:tc>
                <a:tc>
                  <a:txBody>
                    <a:bodyPr/>
                    <a:lstStyle/>
                    <a:p>
                      <a:pPr algn="ctr"/>
                      <a:r>
                        <a:rPr lang="el-GR" sz="1800">
                          <a:latin typeface="Calibri Light" panose="020F0302020204030204" pitchFamily="34" charset="0"/>
                          <a:cs typeface="Calibri Light" panose="020F0302020204030204" pitchFamily="34" charset="0"/>
                        </a:rPr>
                        <a:t>-5,4</a:t>
                      </a:r>
                    </a:p>
                  </a:txBody>
                  <a:tcPr marL="63746" marR="63746" marT="31873" marB="31873" anchor="ctr"/>
                </a:tc>
                <a:tc>
                  <a:txBody>
                    <a:bodyPr/>
                    <a:lstStyle/>
                    <a:p>
                      <a:pPr algn="ctr"/>
                      <a:r>
                        <a:rPr lang="el-GR" sz="1800" dirty="0">
                          <a:latin typeface="Calibri Light" panose="020F0302020204030204" pitchFamily="34" charset="0"/>
                          <a:cs typeface="Calibri Light" panose="020F0302020204030204" pitchFamily="34" charset="0"/>
                        </a:rPr>
                        <a:t>0,37</a:t>
                      </a:r>
                    </a:p>
                  </a:txBody>
                  <a:tcPr marL="63746" marR="63746" marT="31873" marB="31873" anchor="ctr"/>
                </a:tc>
                <a:extLst>
                  <a:ext uri="{0D108BD9-81ED-4DB2-BD59-A6C34878D82A}">
                    <a16:rowId xmlns:a16="http://schemas.microsoft.com/office/drawing/2014/main" val="3781929484"/>
                  </a:ext>
                </a:extLst>
              </a:tr>
            </a:tbl>
          </a:graphicData>
        </a:graphic>
      </p:graphicFrame>
    </p:spTree>
    <p:extLst>
      <p:ext uri="{BB962C8B-B14F-4D97-AF65-F5344CB8AC3E}">
        <p14:creationId xmlns:p14="http://schemas.microsoft.com/office/powerpoint/2010/main" val="1364765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099086" y="1617219"/>
            <a:ext cx="7297615" cy="3970318"/>
          </a:xfrm>
          <a:prstGeom prst="rect">
            <a:avLst/>
          </a:prstGeom>
        </p:spPr>
        <p:txBody>
          <a:bodyPr wrap="square">
            <a:spAutoFit/>
          </a:bodyPr>
          <a:lstStyle/>
          <a:p>
            <a:pPr algn="just"/>
            <a:r>
              <a:rPr lang="el-GR" sz="2800" dirty="0">
                <a:latin typeface="Calibri Light" panose="020F0302020204030204" pitchFamily="34" charset="0"/>
                <a:cs typeface="Calibri Light" panose="020F0302020204030204" pitchFamily="34" charset="0"/>
              </a:rPr>
              <a:t>Ο </a:t>
            </a:r>
            <a:r>
              <a:rPr lang="el-GR" sz="2800" dirty="0" err="1">
                <a:latin typeface="Calibri Light" panose="020F0302020204030204" pitchFamily="34" charset="0"/>
                <a:cs typeface="Calibri Light" panose="020F0302020204030204" pitchFamily="34" charset="0"/>
              </a:rPr>
              <a:t>Wright</a:t>
            </a:r>
            <a:r>
              <a:rPr lang="el-GR" sz="2800" dirty="0">
                <a:latin typeface="Calibri Light" panose="020F0302020204030204" pitchFamily="34" charset="0"/>
                <a:cs typeface="Calibri Light" panose="020F0302020204030204" pitchFamily="34" charset="0"/>
              </a:rPr>
              <a:t> </a:t>
            </a:r>
            <a:r>
              <a:rPr lang="el-GR" sz="2800" dirty="0" err="1">
                <a:latin typeface="Calibri Light" panose="020F0302020204030204" pitchFamily="34" charset="0"/>
                <a:cs typeface="Calibri Light" panose="020F0302020204030204" pitchFamily="34" charset="0"/>
              </a:rPr>
              <a:t>map</a:t>
            </a:r>
            <a:r>
              <a:rPr lang="el-GR" sz="2800" dirty="0">
                <a:latin typeface="Calibri Light" panose="020F0302020204030204" pitchFamily="34" charset="0"/>
                <a:cs typeface="Calibri Light" panose="020F0302020204030204" pitchFamily="34" charset="0"/>
              </a:rPr>
              <a:t> αποτελεί μια οπτική σύνοψη της ανάλυσης </a:t>
            </a:r>
            <a:r>
              <a:rPr lang="el-GR" sz="2800" dirty="0" err="1">
                <a:latin typeface="Calibri Light" panose="020F0302020204030204" pitchFamily="34" charset="0"/>
                <a:cs typeface="Calibri Light" panose="020F0302020204030204" pitchFamily="34" charset="0"/>
              </a:rPr>
              <a:t>Rasch</a:t>
            </a:r>
            <a:r>
              <a:rPr lang="el-GR" sz="2800" dirty="0">
                <a:latin typeface="Calibri Light" panose="020F0302020204030204" pitchFamily="34" charset="0"/>
                <a:cs typeface="Calibri Light" panose="020F0302020204030204" pitchFamily="34" charset="0"/>
              </a:rPr>
              <a:t>, καθώς απεικονίζει ταυτόχρονα την κατανομή των ικανοτήτων των μαθητών και τις δυσκολίες των ερωτήσεων στην ίδια κλίμακα. Μέσα από αυτόν τον χάρτη μπορούμε να δούμε αν το τεστ είναι καλά «</a:t>
            </a:r>
            <a:r>
              <a:rPr lang="el-GR" sz="2800" dirty="0" err="1">
                <a:latin typeface="Calibri Light" panose="020F0302020204030204" pitchFamily="34" charset="0"/>
                <a:cs typeface="Calibri Light" panose="020F0302020204030204" pitchFamily="34" charset="0"/>
              </a:rPr>
              <a:t>στοχευμένο</a:t>
            </a:r>
            <a:r>
              <a:rPr lang="el-GR" sz="2800" dirty="0">
                <a:latin typeface="Calibri Light" panose="020F0302020204030204" pitchFamily="34" charset="0"/>
                <a:cs typeface="Calibri Light" panose="020F0302020204030204" pitchFamily="34" charset="0"/>
              </a:rPr>
              <a:t>», δηλαδή αν οι ερωτήσεις καλύπτουν το εύρος των ικανοτήτων των μαθητών ή αν υπάρχουν κενά και επικαλύψεις. </a:t>
            </a:r>
          </a:p>
        </p:txBody>
      </p:sp>
      <p:pic>
        <p:nvPicPr>
          <p:cNvPr id="1026" name="Picture 2" descr="Ben Wright with his rule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2033" y="264434"/>
            <a:ext cx="3005916" cy="544314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73608" y="5987534"/>
            <a:ext cx="5873980" cy="369332"/>
          </a:xfrm>
          <a:prstGeom prst="rect">
            <a:avLst/>
          </a:prstGeom>
        </p:spPr>
        <p:txBody>
          <a:bodyPr wrap="none">
            <a:spAutoFit/>
          </a:bodyPr>
          <a:lstStyle/>
          <a:p>
            <a:r>
              <a:rPr lang="en-US" dirty="0">
                <a:latin typeface="Calibri Light" panose="020F0302020204030204" pitchFamily="34" charset="0"/>
                <a:cs typeface="Calibri Light" panose="020F0302020204030204" pitchFamily="34" charset="0"/>
              </a:rPr>
              <a:t>Benjamin Drake Wright (March 30, 1926 – October 25, 2015) </a:t>
            </a:r>
            <a:endParaRPr lang="el-GR"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67436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WrightMap Tutorial - Part 1 – Wright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p:cNvPicPr>
            <a:picLocks noChangeAspect="1"/>
          </p:cNvPicPr>
          <p:nvPr/>
        </p:nvPicPr>
        <p:blipFill>
          <a:blip r:embed="rId2"/>
          <a:stretch>
            <a:fillRect/>
          </a:stretch>
        </p:blipFill>
        <p:spPr>
          <a:xfrm>
            <a:off x="994816" y="7937"/>
            <a:ext cx="10490307" cy="6556442"/>
          </a:xfrm>
          <a:prstGeom prst="rect">
            <a:avLst/>
          </a:prstGeom>
        </p:spPr>
      </p:pic>
    </p:spTree>
    <p:extLst>
      <p:ext uri="{BB962C8B-B14F-4D97-AF65-F5344CB8AC3E}">
        <p14:creationId xmlns:p14="http://schemas.microsoft.com/office/powerpoint/2010/main" val="979539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977067" y="202224"/>
            <a:ext cx="7227220" cy="6479930"/>
          </a:xfrm>
          <a:prstGeom prst="rect">
            <a:avLst/>
          </a:prstGeom>
        </p:spPr>
      </p:pic>
      <p:sp>
        <p:nvSpPr>
          <p:cNvPr id="2" name="Ορθογώνιο 1"/>
          <p:cNvSpPr/>
          <p:nvPr/>
        </p:nvSpPr>
        <p:spPr>
          <a:xfrm>
            <a:off x="6867727" y="186915"/>
            <a:ext cx="4357991" cy="954107"/>
          </a:xfrm>
          <a:prstGeom prst="rect">
            <a:avLst/>
          </a:prstGeom>
        </p:spPr>
        <p:txBody>
          <a:bodyPr wrap="square">
            <a:spAutoFit/>
          </a:bodyPr>
          <a:lstStyle/>
          <a:p>
            <a:r>
              <a:rPr lang="en-US" sz="1400" dirty="0" smtClean="0">
                <a:latin typeface="Calibri Light" panose="020F0302020204030204" pitchFamily="34" charset="0"/>
                <a:cs typeface="Calibri Light" panose="020F0302020204030204" pitchFamily="34" charset="0"/>
              </a:rPr>
              <a:t>15. </a:t>
            </a:r>
            <a:r>
              <a:rPr lang="el-GR" sz="1400" dirty="0" smtClean="0">
                <a:latin typeface="Calibri Light" panose="020F0302020204030204" pitchFamily="34" charset="0"/>
                <a:cs typeface="Calibri Light" panose="020F0302020204030204" pitchFamily="34" charset="0"/>
              </a:rPr>
              <a:t>Ποια </a:t>
            </a:r>
            <a:r>
              <a:rPr lang="el-GR" sz="1400" dirty="0">
                <a:latin typeface="Calibri Light" panose="020F0302020204030204" pitchFamily="34" charset="0"/>
                <a:cs typeface="Calibri Light" panose="020F0302020204030204" pitchFamily="34" charset="0"/>
              </a:rPr>
              <a:t>από τις παρακάτω λέξεις είναι συνώνυμη της υπογραμμισμένης λέξης:  «</a:t>
            </a:r>
            <a:r>
              <a:rPr lang="el-GR" sz="1400" u="sng" dirty="0">
                <a:latin typeface="Calibri Light" panose="020F0302020204030204" pitchFamily="34" charset="0"/>
                <a:cs typeface="Calibri Light" panose="020F0302020204030204" pitchFamily="34" charset="0"/>
              </a:rPr>
              <a:t>Το κίνητρο</a:t>
            </a:r>
            <a:r>
              <a:rPr lang="el-GR" sz="1400" dirty="0">
                <a:latin typeface="Calibri Light" panose="020F0302020204030204" pitchFamily="34" charset="0"/>
                <a:cs typeface="Calibri Light" panose="020F0302020204030204" pitchFamily="34" charset="0"/>
              </a:rPr>
              <a:t> του Γιάννη να βοηθήσει οικονομικά τους γονείς του…»;  </a:t>
            </a:r>
            <a:r>
              <a:rPr lang="el-GR" sz="1400" dirty="0" smtClean="0">
                <a:solidFill>
                  <a:srgbClr val="0070C0"/>
                </a:solidFill>
                <a:latin typeface="Calibri Light" panose="020F0302020204030204" pitchFamily="34" charset="0"/>
                <a:cs typeface="Calibri Light" panose="020F0302020204030204" pitchFamily="34" charset="0"/>
              </a:rPr>
              <a:t>Α</a:t>
            </a:r>
            <a:r>
              <a:rPr lang="el-GR" sz="1400" dirty="0">
                <a:solidFill>
                  <a:srgbClr val="0070C0"/>
                </a:solidFill>
                <a:latin typeface="Calibri Light" panose="020F0302020204030204" pitchFamily="34" charset="0"/>
                <a:cs typeface="Calibri Light" panose="020F0302020204030204" pitchFamily="34" charset="0"/>
              </a:rPr>
              <a:t>.  Η θέληση  Β.  Η πρόταση Γ.  Η πρωτοβουλία  </a:t>
            </a:r>
            <a:r>
              <a:rPr lang="el-GR" sz="1400" b="1" dirty="0">
                <a:solidFill>
                  <a:srgbClr val="7030A0"/>
                </a:solidFill>
                <a:latin typeface="Calibri Light" panose="020F0302020204030204" pitchFamily="34" charset="0"/>
                <a:cs typeface="Calibri Light" panose="020F0302020204030204" pitchFamily="34" charset="0"/>
              </a:rPr>
              <a:t>Δ.  Ο σκοπός </a:t>
            </a:r>
            <a:endParaRPr lang="el-GR" sz="1400" dirty="0"/>
          </a:p>
        </p:txBody>
      </p:sp>
      <p:sp>
        <p:nvSpPr>
          <p:cNvPr id="3" name="Ορθογώνιο 2"/>
          <p:cNvSpPr/>
          <p:nvPr/>
        </p:nvSpPr>
        <p:spPr>
          <a:xfrm>
            <a:off x="8349574" y="3879424"/>
            <a:ext cx="2088206" cy="1815882"/>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01. </a:t>
            </a:r>
            <a:r>
              <a:rPr lang="el-GR" sz="1400" dirty="0">
                <a:latin typeface="Calibri Light" panose="020F0302020204030204" pitchFamily="34" charset="0"/>
                <a:cs typeface="Calibri Light" panose="020F0302020204030204" pitchFamily="34" charset="0"/>
              </a:rPr>
              <a:t>Με τι ήθελε να ασχοληθεί ο Γιάννης </a:t>
            </a:r>
            <a:r>
              <a:rPr lang="el-GR" sz="1400" dirty="0" err="1">
                <a:latin typeface="Calibri Light" panose="020F0302020204030204" pitchFamily="34" charset="0"/>
                <a:cs typeface="Calibri Light" panose="020F0302020204030204" pitchFamily="34" charset="0"/>
              </a:rPr>
              <a:t>Αντετοκούνμπο</a:t>
            </a:r>
            <a:r>
              <a:rPr lang="el-GR" sz="1400" dirty="0">
                <a:latin typeface="Calibri Light" panose="020F0302020204030204" pitchFamily="34" charset="0"/>
                <a:cs typeface="Calibri Light" panose="020F0302020204030204" pitchFamily="34" charset="0"/>
              </a:rPr>
              <a:t>, όταν ήταν μικρός; </a:t>
            </a:r>
            <a:endParaRPr lang="en-US" sz="1400" dirty="0">
              <a:latin typeface="Calibri Light" panose="020F0302020204030204" pitchFamily="34" charset="0"/>
              <a:cs typeface="Calibri Light" panose="020F0302020204030204" pitchFamily="34" charset="0"/>
            </a:endParaRPr>
          </a:p>
          <a:p>
            <a:r>
              <a:rPr lang="el-GR" sz="1400" dirty="0">
                <a:latin typeface="Calibri Light" panose="020F0302020204030204" pitchFamily="34" charset="0"/>
                <a:cs typeface="Calibri Light" panose="020F0302020204030204" pitchFamily="34" charset="0"/>
              </a:rPr>
              <a:t>Α</a:t>
            </a:r>
            <a:r>
              <a:rPr lang="el-GR" sz="1400" dirty="0">
                <a:solidFill>
                  <a:srgbClr val="0070C0"/>
                </a:solidFill>
                <a:latin typeface="Calibri Light" panose="020F0302020204030204" pitchFamily="34" charset="0"/>
                <a:cs typeface="Calibri Light" panose="020F0302020204030204" pitchFamily="34" charset="0"/>
              </a:rPr>
              <a:t>.  Με το βόλεϊ.  Β.  Με το μπάσκετ.  </a:t>
            </a:r>
            <a:r>
              <a:rPr lang="el-GR" sz="1400" b="1" dirty="0">
                <a:solidFill>
                  <a:srgbClr val="0070C0"/>
                </a:solidFill>
                <a:latin typeface="Calibri Light" panose="020F0302020204030204" pitchFamily="34" charset="0"/>
                <a:cs typeface="Calibri Light" panose="020F0302020204030204" pitchFamily="34" charset="0"/>
              </a:rPr>
              <a:t>Γ.  Με το ποδόσφαιρο.  </a:t>
            </a:r>
            <a:r>
              <a:rPr lang="el-GR" sz="1400" dirty="0">
                <a:solidFill>
                  <a:srgbClr val="0070C0"/>
                </a:solidFill>
                <a:latin typeface="Calibri Light" panose="020F0302020204030204" pitchFamily="34" charset="0"/>
                <a:cs typeface="Calibri Light" panose="020F0302020204030204" pitchFamily="34" charset="0"/>
              </a:rPr>
              <a:t>Δ.  Με τον στίβο. </a:t>
            </a:r>
            <a:endParaRPr lang="el-GR" sz="1400" dirty="0"/>
          </a:p>
        </p:txBody>
      </p:sp>
    </p:spTree>
    <p:extLst>
      <p:ext uri="{BB962C8B-B14F-4D97-AF65-F5344CB8AC3E}">
        <p14:creationId xmlns:p14="http://schemas.microsoft.com/office/powerpoint/2010/main" val="3753685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94428" y="273942"/>
            <a:ext cx="8269380" cy="6446510"/>
          </a:xfrm>
          <a:prstGeom prst="rect">
            <a:avLst/>
          </a:prstGeom>
        </p:spPr>
      </p:pic>
    </p:spTree>
    <p:extLst>
      <p:ext uri="{BB962C8B-B14F-4D97-AF65-F5344CB8AC3E}">
        <p14:creationId xmlns:p14="http://schemas.microsoft.com/office/powerpoint/2010/main" val="373733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grayscl/>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1406771" y="194408"/>
            <a:ext cx="9086122" cy="6391030"/>
          </a:xfrm>
          <a:prstGeom prst="rect">
            <a:avLst/>
          </a:prstGeom>
        </p:spPr>
      </p:pic>
    </p:spTree>
    <p:extLst>
      <p:ext uri="{BB962C8B-B14F-4D97-AF65-F5344CB8AC3E}">
        <p14:creationId xmlns:p14="http://schemas.microsoft.com/office/powerpoint/2010/main" val="3486572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46697" y="2471906"/>
            <a:ext cx="8892016" cy="1815882"/>
          </a:xfrm>
          <a:prstGeom prst="rect">
            <a:avLst/>
          </a:prstGeom>
        </p:spPr>
        <p:txBody>
          <a:bodyPr wrap="square">
            <a:spAutoFit/>
          </a:bodyPr>
          <a:lstStyle/>
          <a:p>
            <a:r>
              <a:rPr lang="el-GR" sz="2800" dirty="0">
                <a:latin typeface="Calibri Light" panose="020F0302020204030204" pitchFamily="34" charset="0"/>
                <a:cs typeface="Calibri Light" panose="020F0302020204030204" pitchFamily="34" charset="0"/>
              </a:rPr>
              <a:t>Προσαρμογή στο μοντέλο (</a:t>
            </a:r>
            <a:r>
              <a:rPr lang="el-GR" sz="2800" dirty="0" err="1">
                <a:latin typeface="Calibri Light" panose="020F0302020204030204" pitchFamily="34" charset="0"/>
                <a:cs typeface="Calibri Light" panose="020F0302020204030204" pitchFamily="34" charset="0"/>
              </a:rPr>
              <a:t>Fit</a:t>
            </a:r>
            <a:r>
              <a:rPr lang="el-GR" sz="2800" dirty="0">
                <a:latin typeface="Calibri Light" panose="020F0302020204030204" pitchFamily="34" charset="0"/>
                <a:cs typeface="Calibri Light" panose="020F0302020204030204" pitchFamily="34" charset="0"/>
              </a:rPr>
              <a:t>)</a:t>
            </a:r>
          </a:p>
          <a:p>
            <a:r>
              <a:rPr lang="el-GR" sz="2800" dirty="0">
                <a:latin typeface="Calibri Light" panose="020F0302020204030204" pitchFamily="34" charset="0"/>
                <a:cs typeface="Calibri Light" panose="020F0302020204030204" pitchFamily="34" charset="0"/>
              </a:rPr>
              <a:t>Λειτουργούν οι ερωτήσεις όπως προβλέπει το μοντέλο;</a:t>
            </a:r>
          </a:p>
          <a:p>
            <a:r>
              <a:rPr lang="el-GR" sz="2800" dirty="0">
                <a:latin typeface="Calibri Light" panose="020F0302020204030204" pitchFamily="34" charset="0"/>
                <a:cs typeface="Calibri Light" panose="020F0302020204030204" pitchFamily="34" charset="0"/>
              </a:rPr>
              <a:t>Τι σημαίνει καλή ή κακή προσαρμογή ενός </a:t>
            </a:r>
            <a:r>
              <a:rPr lang="el-GR" sz="2800" dirty="0" err="1">
                <a:latin typeface="Calibri Light" panose="020F0302020204030204" pitchFamily="34" charset="0"/>
                <a:cs typeface="Calibri Light" panose="020F0302020204030204" pitchFamily="34" charset="0"/>
              </a:rPr>
              <a:t>item</a:t>
            </a:r>
            <a:r>
              <a:rPr lang="el-GR" sz="2800" dirty="0">
                <a:latin typeface="Calibri Light" panose="020F0302020204030204" pitchFamily="34" charset="0"/>
                <a:cs typeface="Calibri Light" panose="020F0302020204030204" pitchFamily="34" charset="0"/>
              </a:rPr>
              <a:t>;</a:t>
            </a:r>
          </a:p>
          <a:p>
            <a:r>
              <a:rPr lang="el-GR" sz="2800" dirty="0">
                <a:latin typeface="Calibri Light" panose="020F0302020204030204" pitchFamily="34" charset="0"/>
                <a:cs typeface="Calibri Light" panose="020F0302020204030204" pitchFamily="34" charset="0"/>
              </a:rPr>
              <a:t>Πότε πρέπει να ανησυχούμε για ένα </a:t>
            </a:r>
            <a:r>
              <a:rPr lang="el-GR" sz="2800" dirty="0" err="1">
                <a:latin typeface="Calibri Light" panose="020F0302020204030204" pitchFamily="34" charset="0"/>
                <a:cs typeface="Calibri Light" panose="020F0302020204030204" pitchFamily="34" charset="0"/>
              </a:rPr>
              <a:t>item</a:t>
            </a:r>
            <a:r>
              <a:rPr lang="el-GR" sz="2800"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095728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76600" y="2006632"/>
            <a:ext cx="6096000" cy="3785652"/>
          </a:xfrm>
          <a:prstGeom prst="rect">
            <a:avLst/>
          </a:prstGeom>
        </p:spPr>
        <p:txBody>
          <a:bodyPr>
            <a:spAutoFit/>
          </a:bodyPr>
          <a:lstStyle/>
          <a:p>
            <a:pPr algn="just"/>
            <a:r>
              <a:rPr lang="el-GR" sz="2400" dirty="0" smtClean="0">
                <a:latin typeface="Calibri Light" panose="020F0302020204030204" pitchFamily="34" charset="0"/>
                <a:cs typeface="Calibri Light" panose="020F0302020204030204" pitchFamily="34" charset="0"/>
              </a:rPr>
              <a:t>Οι </a:t>
            </a:r>
            <a:r>
              <a:rPr lang="el-GR" sz="2400" dirty="0">
                <a:latin typeface="Calibri Light" panose="020F0302020204030204" pitchFamily="34" charset="0"/>
                <a:cs typeface="Calibri Light" panose="020F0302020204030204" pitchFamily="34" charset="0"/>
              </a:rPr>
              <a:t>δείκτες προσαρμογής </a:t>
            </a:r>
            <a:r>
              <a:rPr lang="el-GR" sz="2400" dirty="0" err="1">
                <a:latin typeface="Calibri Light" panose="020F0302020204030204" pitchFamily="34" charset="0"/>
                <a:cs typeface="Calibri Light" panose="020F0302020204030204" pitchFamily="34" charset="0"/>
              </a:rPr>
              <a:t>Infit</a:t>
            </a:r>
            <a:r>
              <a:rPr lang="el-GR" sz="2400" dirty="0">
                <a:latin typeface="Calibri Light" panose="020F0302020204030204" pitchFamily="34" charset="0"/>
                <a:cs typeface="Calibri Light" panose="020F0302020204030204" pitchFamily="34" charset="0"/>
              </a:rPr>
              <a:t> και </a:t>
            </a:r>
            <a:r>
              <a:rPr lang="el-GR" sz="2400" dirty="0" err="1">
                <a:latin typeface="Calibri Light" panose="020F0302020204030204" pitchFamily="34" charset="0"/>
                <a:cs typeface="Calibri Light" panose="020F0302020204030204" pitchFamily="34" charset="0"/>
              </a:rPr>
              <a:t>Outfit</a:t>
            </a:r>
            <a:r>
              <a:rPr lang="el-GR" sz="2400" dirty="0">
                <a:latin typeface="Calibri Light" panose="020F0302020204030204" pitchFamily="34" charset="0"/>
                <a:cs typeface="Calibri Light" panose="020F0302020204030204" pitchFamily="34" charset="0"/>
              </a:rPr>
              <a:t> μας βοηθούν να εντοπίσουμε ερωτήσεις που παρουσιάζουν απροσδόκητα πρότυπα απαντήσεων. Το </a:t>
            </a:r>
            <a:r>
              <a:rPr lang="el-GR" sz="2400" dirty="0" err="1">
                <a:latin typeface="Calibri Light" panose="020F0302020204030204" pitchFamily="34" charset="0"/>
                <a:cs typeface="Calibri Light" panose="020F0302020204030204" pitchFamily="34" charset="0"/>
              </a:rPr>
              <a:t>Infit</a:t>
            </a:r>
            <a:r>
              <a:rPr lang="el-GR" sz="2400" dirty="0">
                <a:latin typeface="Calibri Light" panose="020F0302020204030204" pitchFamily="34" charset="0"/>
                <a:cs typeface="Calibri Light" panose="020F0302020204030204" pitchFamily="34" charset="0"/>
              </a:rPr>
              <a:t> εστιάζει στις απαντήσεις μαθητών που βρίσκονται κοντά στη δυσκολία της ερώτησης, ενώ το </a:t>
            </a:r>
            <a:r>
              <a:rPr lang="el-GR" sz="2400" dirty="0" err="1">
                <a:latin typeface="Calibri Light" panose="020F0302020204030204" pitchFamily="34" charset="0"/>
                <a:cs typeface="Calibri Light" panose="020F0302020204030204" pitchFamily="34" charset="0"/>
              </a:rPr>
              <a:t>Outfit</a:t>
            </a:r>
            <a:r>
              <a:rPr lang="el-GR" sz="2400" dirty="0">
                <a:latin typeface="Calibri Light" panose="020F0302020204030204" pitchFamily="34" charset="0"/>
                <a:cs typeface="Calibri Light" panose="020F0302020204030204" pitchFamily="34" charset="0"/>
              </a:rPr>
              <a:t> είναι πιο ευαίσθητο σε ακραίες περιπτώσεις. Η ερμηνεία αυτών των δεικτών απαιτεί προσοχή και παιδαγωγική κρίση, ιδιαίτερα σε μεγάλα δείγματα.</a:t>
            </a:r>
          </a:p>
        </p:txBody>
      </p:sp>
    </p:spTree>
    <p:extLst>
      <p:ext uri="{BB962C8B-B14F-4D97-AF65-F5344CB8AC3E}">
        <p14:creationId xmlns:p14="http://schemas.microsoft.com/office/powerpoint/2010/main" val="271106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val="2256504678"/>
              </p:ext>
            </p:extLst>
          </p:nvPr>
        </p:nvGraphicFramePr>
        <p:xfrm>
          <a:off x="609601" y="2445861"/>
          <a:ext cx="10972797" cy="2286000"/>
        </p:xfrm>
        <a:graphic>
          <a:graphicData uri="http://schemas.openxmlformats.org/drawingml/2006/table">
            <a:tbl>
              <a:tblPr>
                <a:tableStyleId>{2D5ABB26-0587-4C30-8999-92F81FD0307C}</a:tableStyleId>
              </a:tblPr>
              <a:tblGrid>
                <a:gridCol w="1781907">
                  <a:extLst>
                    <a:ext uri="{9D8B030D-6E8A-4147-A177-3AD203B41FA5}">
                      <a16:colId xmlns:a16="http://schemas.microsoft.com/office/drawing/2014/main" val="1185467627"/>
                    </a:ext>
                  </a:extLst>
                </a:gridCol>
                <a:gridCol w="606669">
                  <a:extLst>
                    <a:ext uri="{9D8B030D-6E8A-4147-A177-3AD203B41FA5}">
                      <a16:colId xmlns:a16="http://schemas.microsoft.com/office/drawing/2014/main" val="2207357823"/>
                    </a:ext>
                  </a:extLst>
                </a:gridCol>
                <a:gridCol w="1019908">
                  <a:extLst>
                    <a:ext uri="{9D8B030D-6E8A-4147-A177-3AD203B41FA5}">
                      <a16:colId xmlns:a16="http://schemas.microsoft.com/office/drawing/2014/main" val="2500303749"/>
                    </a:ext>
                  </a:extLst>
                </a:gridCol>
                <a:gridCol w="1046284">
                  <a:extLst>
                    <a:ext uri="{9D8B030D-6E8A-4147-A177-3AD203B41FA5}">
                      <a16:colId xmlns:a16="http://schemas.microsoft.com/office/drawing/2014/main" val="3661063818"/>
                    </a:ext>
                  </a:extLst>
                </a:gridCol>
                <a:gridCol w="923193">
                  <a:extLst>
                    <a:ext uri="{9D8B030D-6E8A-4147-A177-3AD203B41FA5}">
                      <a16:colId xmlns:a16="http://schemas.microsoft.com/office/drawing/2014/main" val="756284285"/>
                    </a:ext>
                  </a:extLst>
                </a:gridCol>
                <a:gridCol w="1019907">
                  <a:extLst>
                    <a:ext uri="{9D8B030D-6E8A-4147-A177-3AD203B41FA5}">
                      <a16:colId xmlns:a16="http://schemas.microsoft.com/office/drawing/2014/main" val="479699281"/>
                    </a:ext>
                  </a:extLst>
                </a:gridCol>
                <a:gridCol w="584821">
                  <a:extLst>
                    <a:ext uri="{9D8B030D-6E8A-4147-A177-3AD203B41FA5}">
                      <a16:colId xmlns:a16="http://schemas.microsoft.com/office/drawing/2014/main" val="4051036936"/>
                    </a:ext>
                  </a:extLst>
                </a:gridCol>
                <a:gridCol w="997527">
                  <a:extLst>
                    <a:ext uri="{9D8B030D-6E8A-4147-A177-3AD203B41FA5}">
                      <a16:colId xmlns:a16="http://schemas.microsoft.com/office/drawing/2014/main" val="735570557"/>
                    </a:ext>
                  </a:extLst>
                </a:gridCol>
                <a:gridCol w="997527">
                  <a:extLst>
                    <a:ext uri="{9D8B030D-6E8A-4147-A177-3AD203B41FA5}">
                      <a16:colId xmlns:a16="http://schemas.microsoft.com/office/drawing/2014/main" val="1188649652"/>
                    </a:ext>
                  </a:extLst>
                </a:gridCol>
                <a:gridCol w="997527">
                  <a:extLst>
                    <a:ext uri="{9D8B030D-6E8A-4147-A177-3AD203B41FA5}">
                      <a16:colId xmlns:a16="http://schemas.microsoft.com/office/drawing/2014/main" val="1768055980"/>
                    </a:ext>
                  </a:extLst>
                </a:gridCol>
                <a:gridCol w="997527">
                  <a:extLst>
                    <a:ext uri="{9D8B030D-6E8A-4147-A177-3AD203B41FA5}">
                      <a16:colId xmlns:a16="http://schemas.microsoft.com/office/drawing/2014/main" val="207439488"/>
                    </a:ext>
                  </a:extLst>
                </a:gridCol>
              </a:tblGrid>
              <a:tr h="350520">
                <a:tc>
                  <a:txBody>
                    <a:bodyPr/>
                    <a:lstStyle/>
                    <a:p>
                      <a:pPr algn="ctr"/>
                      <a:r>
                        <a:rPr lang="el-GR" sz="2000" dirty="0">
                          <a:latin typeface="Calibri Light" panose="020F0302020204030204" pitchFamily="34" charset="0"/>
                          <a:cs typeface="Calibri Light" panose="020F0302020204030204" pitchFamily="34" charset="0"/>
                        </a:rPr>
                        <a:t>Περίπτωση / </a:t>
                      </a:r>
                      <a:r>
                        <a:rPr lang="en-US" sz="2000" dirty="0">
                          <a:latin typeface="Calibri Light" panose="020F0302020204030204" pitchFamily="34" charset="0"/>
                          <a:cs typeface="Calibri Light" panose="020F0302020204030204" pitchFamily="34" charset="0"/>
                        </a:rPr>
                        <a:t>Item</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01</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02</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03</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04</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05</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06</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07</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08</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09</a:t>
                      </a: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l-GR" sz="2000" dirty="0">
                          <a:latin typeface="Calibri Light" panose="020F0302020204030204" pitchFamily="34" charset="0"/>
                          <a:cs typeface="Calibri Light" panose="020F0302020204030204" pitchFamily="34" charset="0"/>
                        </a:rPr>
                        <a:t>10</a:t>
                      </a:r>
                    </a:p>
                  </a:txBody>
                  <a:tcPr anchor="ctr">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74548114"/>
                  </a:ext>
                </a:extLst>
              </a:tr>
              <a:tr h="350520">
                <a:tc>
                  <a:txBody>
                    <a:bodyPr/>
                    <a:lstStyle/>
                    <a:p>
                      <a:pPr algn="ctr"/>
                      <a:endParaRPr lang="en-US"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l-GR" sz="2000" dirty="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568868779"/>
                  </a:ext>
                </a:extLst>
              </a:tr>
              <a:tr h="0">
                <a:tc>
                  <a:txBody>
                    <a:bodyPr/>
                    <a:lstStyle/>
                    <a:p>
                      <a:pPr algn="ctr"/>
                      <a:r>
                        <a:rPr lang="el-GR" sz="2000" dirty="0">
                          <a:latin typeface="Calibri Light" panose="020F0302020204030204" pitchFamily="34" charset="0"/>
                          <a:cs typeface="Calibri Light" panose="020F0302020204030204" pitchFamily="34" charset="0"/>
                        </a:rPr>
                        <a:t>Ιδανικό </a:t>
                      </a:r>
                      <a:r>
                        <a:rPr lang="en-US" sz="2000" dirty="0">
                          <a:latin typeface="Calibri Light" panose="020F0302020204030204" pitchFamily="34" charset="0"/>
                          <a:cs typeface="Calibri Light" panose="020F0302020204030204" pitchFamily="34" charset="0"/>
                        </a:rPr>
                        <a:t>fit</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extLst>
                  <a:ext uri="{0D108BD9-81ED-4DB2-BD59-A6C34878D82A}">
                    <a16:rowId xmlns:a16="http://schemas.microsoft.com/office/drawing/2014/main" val="1798353991"/>
                  </a:ext>
                </a:extLst>
              </a:tr>
              <a:tr h="0">
                <a:tc>
                  <a:txBody>
                    <a:bodyPr/>
                    <a:lstStyle/>
                    <a:p>
                      <a:pPr algn="ctr"/>
                      <a:r>
                        <a:rPr lang="el-GR" sz="2000">
                          <a:latin typeface="Calibri Light" panose="020F0302020204030204" pitchFamily="34" charset="0"/>
                          <a:cs typeface="Calibri Light" panose="020F0302020204030204" pitchFamily="34" charset="0"/>
                        </a:rPr>
                        <a:t>Κακό </a:t>
                      </a:r>
                      <a:r>
                        <a:rPr lang="en-US" sz="2000">
                          <a:latin typeface="Calibri Light" panose="020F0302020204030204" pitchFamily="34" charset="0"/>
                          <a:cs typeface="Calibri Light" panose="020F0302020204030204" pitchFamily="34" charset="0"/>
                        </a:rPr>
                        <a:t>outfit</a:t>
                      </a:r>
                    </a:p>
                  </a:txBody>
                  <a:tcPr anchor="ctr"/>
                </a:tc>
                <a:tc>
                  <a:txBody>
                    <a:bodyPr/>
                    <a:lstStyle/>
                    <a:p>
                      <a:pPr algn="ctr"/>
                      <a:r>
                        <a:rPr lang="el-GR" sz="2000" dirty="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a:latin typeface="Calibri Light" panose="020F0302020204030204" pitchFamily="34" charset="0"/>
                          <a:cs typeface="Calibri Light" panose="020F0302020204030204" pitchFamily="34" charset="0"/>
                        </a:rPr>
                        <a:t>0</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extLst>
                  <a:ext uri="{0D108BD9-81ED-4DB2-BD59-A6C34878D82A}">
                    <a16:rowId xmlns:a16="http://schemas.microsoft.com/office/drawing/2014/main" val="1683949216"/>
                  </a:ext>
                </a:extLst>
              </a:tr>
              <a:tr h="0">
                <a:tc>
                  <a:txBody>
                    <a:bodyPr/>
                    <a:lstStyle/>
                    <a:p>
                      <a:pPr algn="ctr"/>
                      <a:r>
                        <a:rPr lang="el-GR" sz="2000">
                          <a:latin typeface="Calibri Light" panose="020F0302020204030204" pitchFamily="34" charset="0"/>
                          <a:cs typeface="Calibri Light" panose="020F0302020204030204" pitchFamily="34" charset="0"/>
                        </a:rPr>
                        <a:t>Κακό </a:t>
                      </a:r>
                      <a:r>
                        <a:rPr lang="en-US" sz="2000">
                          <a:latin typeface="Calibri Light" panose="020F0302020204030204" pitchFamily="34" charset="0"/>
                          <a:cs typeface="Calibri Light" panose="020F0302020204030204" pitchFamily="34" charset="0"/>
                        </a:rPr>
                        <a:t>infit</a:t>
                      </a:r>
                    </a:p>
                  </a:txBody>
                  <a:tcPr anchor="ctr"/>
                </a:tc>
                <a:tc>
                  <a:txBody>
                    <a:bodyPr/>
                    <a:lstStyle/>
                    <a:p>
                      <a:pPr algn="ctr"/>
                      <a:r>
                        <a:rPr lang="el-GR" sz="200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tc>
                  <a:txBody>
                    <a:bodyPr/>
                    <a:lstStyle/>
                    <a:p>
                      <a:pPr algn="ctr"/>
                      <a:r>
                        <a:rPr lang="el-GR" sz="2000" dirty="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tc>
                  <a:txBody>
                    <a:bodyPr/>
                    <a:lstStyle/>
                    <a:p>
                      <a:pPr algn="ctr"/>
                      <a:r>
                        <a:rPr lang="el-GR" sz="2000" dirty="0">
                          <a:latin typeface="Calibri Light" panose="020F0302020204030204" pitchFamily="34" charset="0"/>
                          <a:cs typeface="Calibri Light" panose="020F0302020204030204" pitchFamily="34" charset="0"/>
                        </a:rPr>
                        <a:t>1</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tc>
                <a:extLst>
                  <a:ext uri="{0D108BD9-81ED-4DB2-BD59-A6C34878D82A}">
                    <a16:rowId xmlns:a16="http://schemas.microsoft.com/office/drawing/2014/main" val="1466506553"/>
                  </a:ext>
                </a:extLst>
              </a:tr>
            </a:tbl>
          </a:graphicData>
        </a:graphic>
      </p:graphicFrame>
    </p:spTree>
    <p:extLst>
      <p:ext uri="{BB962C8B-B14F-4D97-AF65-F5344CB8AC3E}">
        <p14:creationId xmlns:p14="http://schemas.microsoft.com/office/powerpoint/2010/main" val="400100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830545508"/>
              </p:ext>
            </p:extLst>
          </p:nvPr>
        </p:nvGraphicFramePr>
        <p:xfrm>
          <a:off x="2102503" y="597878"/>
          <a:ext cx="7986993" cy="5794926"/>
        </p:xfrm>
        <a:graphic>
          <a:graphicData uri="http://schemas.openxmlformats.org/drawingml/2006/table">
            <a:tbl>
              <a:tblPr>
                <a:tableStyleId>{616DA210-FB5B-4158-B5E0-FEB733F419BA}</a:tableStyleId>
              </a:tblPr>
              <a:tblGrid>
                <a:gridCol w="2662331">
                  <a:extLst>
                    <a:ext uri="{9D8B030D-6E8A-4147-A177-3AD203B41FA5}">
                      <a16:colId xmlns:a16="http://schemas.microsoft.com/office/drawing/2014/main" val="2903712727"/>
                    </a:ext>
                  </a:extLst>
                </a:gridCol>
                <a:gridCol w="2662331">
                  <a:extLst>
                    <a:ext uri="{9D8B030D-6E8A-4147-A177-3AD203B41FA5}">
                      <a16:colId xmlns:a16="http://schemas.microsoft.com/office/drawing/2014/main" val="2727540113"/>
                    </a:ext>
                  </a:extLst>
                </a:gridCol>
                <a:gridCol w="2662331">
                  <a:extLst>
                    <a:ext uri="{9D8B030D-6E8A-4147-A177-3AD203B41FA5}">
                      <a16:colId xmlns:a16="http://schemas.microsoft.com/office/drawing/2014/main" val="3600249282"/>
                    </a:ext>
                  </a:extLst>
                </a:gridCol>
              </a:tblGrid>
              <a:tr h="266233">
                <a:tc>
                  <a:txBody>
                    <a:bodyPr/>
                    <a:lstStyle/>
                    <a:p>
                      <a:pPr algn="ctr"/>
                      <a:r>
                        <a:rPr lang="en-US" sz="1800" b="1" dirty="0">
                          <a:latin typeface="Calibri Light" panose="020F0302020204030204" pitchFamily="34" charset="0"/>
                          <a:cs typeface="Calibri Light" panose="020F0302020204030204" pitchFamily="34" charset="0"/>
                        </a:rPr>
                        <a:t>Item</a:t>
                      </a:r>
                    </a:p>
                  </a:txBody>
                  <a:tcPr marL="66558" marR="66558" marT="33279" marB="33279" anchor="ctr"/>
                </a:tc>
                <a:tc>
                  <a:txBody>
                    <a:bodyPr/>
                    <a:lstStyle/>
                    <a:p>
                      <a:pPr algn="ctr"/>
                      <a:r>
                        <a:rPr lang="en-US" sz="1800" b="1" dirty="0" err="1">
                          <a:latin typeface="Calibri Light" panose="020F0302020204030204" pitchFamily="34" charset="0"/>
                          <a:cs typeface="Calibri Light" panose="020F0302020204030204" pitchFamily="34" charset="0"/>
                        </a:rPr>
                        <a:t>Infit</a:t>
                      </a:r>
                      <a:r>
                        <a:rPr lang="en-US" sz="1800" b="1" dirty="0">
                          <a:latin typeface="Calibri Light" panose="020F0302020204030204" pitchFamily="34" charset="0"/>
                          <a:cs typeface="Calibri Light" panose="020F0302020204030204" pitchFamily="34" charset="0"/>
                        </a:rPr>
                        <a:t> MNSQ</a:t>
                      </a:r>
                    </a:p>
                  </a:txBody>
                  <a:tcPr marL="66558" marR="66558" marT="33279" marB="33279" anchor="ctr"/>
                </a:tc>
                <a:tc>
                  <a:txBody>
                    <a:bodyPr/>
                    <a:lstStyle/>
                    <a:p>
                      <a:pPr algn="ctr"/>
                      <a:r>
                        <a:rPr lang="en-US" sz="1800" b="1" dirty="0">
                          <a:latin typeface="Calibri Light" panose="020F0302020204030204" pitchFamily="34" charset="0"/>
                          <a:cs typeface="Calibri Light" panose="020F0302020204030204" pitchFamily="34" charset="0"/>
                        </a:rPr>
                        <a:t>Outfit MNSQ</a:t>
                      </a:r>
                    </a:p>
                  </a:txBody>
                  <a:tcPr marL="66558" marR="66558" marT="33279" marB="33279" anchor="ctr"/>
                </a:tc>
                <a:extLst>
                  <a:ext uri="{0D108BD9-81ED-4DB2-BD59-A6C34878D82A}">
                    <a16:rowId xmlns:a16="http://schemas.microsoft.com/office/drawing/2014/main" val="2033614529"/>
                  </a:ext>
                </a:extLst>
              </a:tr>
              <a:tr h="266233">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01</a:t>
                      </a:r>
                    </a:p>
                  </a:txBody>
                  <a:tcPr marL="66558" marR="66558" marT="33279" marB="33279" anchor="ctr"/>
                </a:tc>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0.58</a:t>
                      </a:r>
                    </a:p>
                  </a:txBody>
                  <a:tcPr marL="66558" marR="66558" marT="33279" marB="33279" anchor="ctr"/>
                </a:tc>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0.50</a:t>
                      </a:r>
                    </a:p>
                  </a:txBody>
                  <a:tcPr marL="66558" marR="66558" marT="33279" marB="33279" anchor="ctr"/>
                </a:tc>
                <a:extLst>
                  <a:ext uri="{0D108BD9-81ED-4DB2-BD59-A6C34878D82A}">
                    <a16:rowId xmlns:a16="http://schemas.microsoft.com/office/drawing/2014/main" val="2450318859"/>
                  </a:ext>
                </a:extLst>
              </a:tr>
              <a:tr h="266233">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02</a:t>
                      </a:r>
                    </a:p>
                  </a:txBody>
                  <a:tcPr marL="66558" marR="66558" marT="33279" marB="33279" anchor="ctr"/>
                </a:tc>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0.77</a:t>
                      </a:r>
                    </a:p>
                  </a:txBody>
                  <a:tcPr marL="66558" marR="66558" marT="33279" marB="33279" anchor="ctr"/>
                </a:tc>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0.72</a:t>
                      </a:r>
                    </a:p>
                  </a:txBody>
                  <a:tcPr marL="66558" marR="66558" marT="33279" marB="33279" anchor="ctr"/>
                </a:tc>
                <a:extLst>
                  <a:ext uri="{0D108BD9-81ED-4DB2-BD59-A6C34878D82A}">
                    <a16:rowId xmlns:a16="http://schemas.microsoft.com/office/drawing/2014/main" val="3795911450"/>
                  </a:ext>
                </a:extLst>
              </a:tr>
              <a:tr h="266233">
                <a:tc>
                  <a:txBody>
                    <a:bodyPr/>
                    <a:lstStyle/>
                    <a:p>
                      <a:pPr algn="ctr"/>
                      <a:r>
                        <a:rPr lang="el-GR" sz="1800" dirty="0">
                          <a:latin typeface="Calibri Light" panose="020F0302020204030204" pitchFamily="34" charset="0"/>
                          <a:cs typeface="Calibri Light" panose="020F0302020204030204" pitchFamily="34" charset="0"/>
                        </a:rPr>
                        <a:t>03</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0.91</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0.89</a:t>
                      </a:r>
                    </a:p>
                  </a:txBody>
                  <a:tcPr marL="66558" marR="66558" marT="33279" marB="33279" anchor="ctr"/>
                </a:tc>
                <a:extLst>
                  <a:ext uri="{0D108BD9-81ED-4DB2-BD59-A6C34878D82A}">
                    <a16:rowId xmlns:a16="http://schemas.microsoft.com/office/drawing/2014/main" val="3324198178"/>
                  </a:ext>
                </a:extLst>
              </a:tr>
              <a:tr h="266233">
                <a:tc>
                  <a:txBody>
                    <a:bodyPr/>
                    <a:lstStyle/>
                    <a:p>
                      <a:pPr algn="ctr"/>
                      <a:r>
                        <a:rPr lang="el-GR" sz="1800" dirty="0">
                          <a:latin typeface="Calibri Light" panose="020F0302020204030204" pitchFamily="34" charset="0"/>
                          <a:cs typeface="Calibri Light" panose="020F0302020204030204" pitchFamily="34" charset="0"/>
                        </a:rPr>
                        <a:t>04</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1.04</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1.04</a:t>
                      </a:r>
                    </a:p>
                  </a:txBody>
                  <a:tcPr marL="66558" marR="66558" marT="33279" marB="33279" anchor="ctr"/>
                </a:tc>
                <a:extLst>
                  <a:ext uri="{0D108BD9-81ED-4DB2-BD59-A6C34878D82A}">
                    <a16:rowId xmlns:a16="http://schemas.microsoft.com/office/drawing/2014/main" val="1443405584"/>
                  </a:ext>
                </a:extLst>
              </a:tr>
              <a:tr h="266233">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05</a:t>
                      </a:r>
                    </a:p>
                  </a:txBody>
                  <a:tcPr marL="66558" marR="66558" marT="33279" marB="33279" anchor="ctr"/>
                </a:tc>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0.67</a:t>
                      </a:r>
                    </a:p>
                  </a:txBody>
                  <a:tcPr marL="66558" marR="66558" marT="33279" marB="33279" anchor="ctr"/>
                </a:tc>
                <a:tc>
                  <a:txBody>
                    <a:bodyPr/>
                    <a:lstStyle/>
                    <a:p>
                      <a:pPr algn="ctr"/>
                      <a:r>
                        <a:rPr lang="el-GR" sz="1800" dirty="0">
                          <a:solidFill>
                            <a:srgbClr val="00B0F0"/>
                          </a:solidFill>
                          <a:latin typeface="Calibri Light" panose="020F0302020204030204" pitchFamily="34" charset="0"/>
                          <a:cs typeface="Calibri Light" panose="020F0302020204030204" pitchFamily="34" charset="0"/>
                        </a:rPr>
                        <a:t>0.60</a:t>
                      </a:r>
                    </a:p>
                  </a:txBody>
                  <a:tcPr marL="66558" marR="66558" marT="33279" marB="33279" anchor="ctr"/>
                </a:tc>
                <a:extLst>
                  <a:ext uri="{0D108BD9-81ED-4DB2-BD59-A6C34878D82A}">
                    <a16:rowId xmlns:a16="http://schemas.microsoft.com/office/drawing/2014/main" val="473190175"/>
                  </a:ext>
                </a:extLst>
              </a:tr>
              <a:tr h="266233">
                <a:tc>
                  <a:txBody>
                    <a:bodyPr/>
                    <a:lstStyle/>
                    <a:p>
                      <a:pPr algn="ctr"/>
                      <a:r>
                        <a:rPr lang="el-GR" sz="1800" dirty="0">
                          <a:solidFill>
                            <a:srgbClr val="C00000"/>
                          </a:solidFill>
                          <a:latin typeface="Calibri Light" panose="020F0302020204030204" pitchFamily="34" charset="0"/>
                          <a:cs typeface="Calibri Light" panose="020F0302020204030204" pitchFamily="34" charset="0"/>
                        </a:rPr>
                        <a:t>06</a:t>
                      </a:r>
                    </a:p>
                  </a:txBody>
                  <a:tcPr marL="66558" marR="66558" marT="33279" marB="33279" anchor="ctr"/>
                </a:tc>
                <a:tc>
                  <a:txBody>
                    <a:bodyPr/>
                    <a:lstStyle/>
                    <a:p>
                      <a:pPr algn="ctr"/>
                      <a:r>
                        <a:rPr lang="el-GR" sz="1800" dirty="0">
                          <a:solidFill>
                            <a:srgbClr val="C00000"/>
                          </a:solidFill>
                          <a:latin typeface="Calibri Light" panose="020F0302020204030204" pitchFamily="34" charset="0"/>
                          <a:cs typeface="Calibri Light" panose="020F0302020204030204" pitchFamily="34" charset="0"/>
                        </a:rPr>
                        <a:t>1.32</a:t>
                      </a:r>
                    </a:p>
                  </a:txBody>
                  <a:tcPr marL="66558" marR="66558" marT="33279" marB="33279" anchor="ctr"/>
                </a:tc>
                <a:tc>
                  <a:txBody>
                    <a:bodyPr/>
                    <a:lstStyle/>
                    <a:p>
                      <a:pPr algn="ctr"/>
                      <a:r>
                        <a:rPr lang="el-GR" sz="1800" dirty="0">
                          <a:solidFill>
                            <a:srgbClr val="C00000"/>
                          </a:solidFill>
                          <a:latin typeface="Calibri Light" panose="020F0302020204030204" pitchFamily="34" charset="0"/>
                          <a:cs typeface="Calibri Light" panose="020F0302020204030204" pitchFamily="34" charset="0"/>
                        </a:rPr>
                        <a:t>1.44</a:t>
                      </a:r>
                    </a:p>
                  </a:txBody>
                  <a:tcPr marL="66558" marR="66558" marT="33279" marB="33279" anchor="ctr"/>
                </a:tc>
                <a:extLst>
                  <a:ext uri="{0D108BD9-81ED-4DB2-BD59-A6C34878D82A}">
                    <a16:rowId xmlns:a16="http://schemas.microsoft.com/office/drawing/2014/main" val="2610357958"/>
                  </a:ext>
                </a:extLst>
              </a:tr>
              <a:tr h="266233">
                <a:tc>
                  <a:txBody>
                    <a:bodyPr/>
                    <a:lstStyle/>
                    <a:p>
                      <a:pPr algn="ctr"/>
                      <a:r>
                        <a:rPr lang="el-GR" sz="1800">
                          <a:latin typeface="Calibri Light" panose="020F0302020204030204" pitchFamily="34" charset="0"/>
                          <a:cs typeface="Calibri Light" panose="020F0302020204030204" pitchFamily="34" charset="0"/>
                        </a:rPr>
                        <a:t>07</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0.90</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0.87</a:t>
                      </a:r>
                    </a:p>
                  </a:txBody>
                  <a:tcPr marL="66558" marR="66558" marT="33279" marB="33279" anchor="ctr"/>
                </a:tc>
                <a:extLst>
                  <a:ext uri="{0D108BD9-81ED-4DB2-BD59-A6C34878D82A}">
                    <a16:rowId xmlns:a16="http://schemas.microsoft.com/office/drawing/2014/main" val="355263747"/>
                  </a:ext>
                </a:extLst>
              </a:tr>
              <a:tr h="266233">
                <a:tc>
                  <a:txBody>
                    <a:bodyPr/>
                    <a:lstStyle/>
                    <a:p>
                      <a:pPr algn="ctr"/>
                      <a:r>
                        <a:rPr lang="el-GR" sz="1800" dirty="0">
                          <a:latin typeface="Calibri Light" panose="020F0302020204030204" pitchFamily="34" charset="0"/>
                          <a:cs typeface="Calibri Light" panose="020F0302020204030204" pitchFamily="34" charset="0"/>
                        </a:rPr>
                        <a:t>08</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1.04</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1.06</a:t>
                      </a:r>
                    </a:p>
                  </a:txBody>
                  <a:tcPr marL="66558" marR="66558" marT="33279" marB="33279" anchor="ctr"/>
                </a:tc>
                <a:extLst>
                  <a:ext uri="{0D108BD9-81ED-4DB2-BD59-A6C34878D82A}">
                    <a16:rowId xmlns:a16="http://schemas.microsoft.com/office/drawing/2014/main" val="3307468836"/>
                  </a:ext>
                </a:extLst>
              </a:tr>
              <a:tr h="266233">
                <a:tc>
                  <a:txBody>
                    <a:bodyPr/>
                    <a:lstStyle/>
                    <a:p>
                      <a:pPr algn="ctr"/>
                      <a:r>
                        <a:rPr lang="el-GR" sz="1800">
                          <a:latin typeface="Calibri Light" panose="020F0302020204030204" pitchFamily="34" charset="0"/>
                          <a:cs typeface="Calibri Light" panose="020F0302020204030204" pitchFamily="34" charset="0"/>
                        </a:rPr>
                        <a:t>09</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1.10</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1.13</a:t>
                      </a:r>
                    </a:p>
                  </a:txBody>
                  <a:tcPr marL="66558" marR="66558" marT="33279" marB="33279" anchor="ctr"/>
                </a:tc>
                <a:extLst>
                  <a:ext uri="{0D108BD9-81ED-4DB2-BD59-A6C34878D82A}">
                    <a16:rowId xmlns:a16="http://schemas.microsoft.com/office/drawing/2014/main" val="3564336914"/>
                  </a:ext>
                </a:extLst>
              </a:tr>
              <a:tr h="266233">
                <a:tc>
                  <a:txBody>
                    <a:bodyPr/>
                    <a:lstStyle/>
                    <a:p>
                      <a:pPr algn="ctr"/>
                      <a:r>
                        <a:rPr lang="el-GR" sz="1800">
                          <a:latin typeface="Calibri Light" panose="020F0302020204030204" pitchFamily="34" charset="0"/>
                          <a:cs typeface="Calibri Light" panose="020F0302020204030204" pitchFamily="34" charset="0"/>
                        </a:rPr>
                        <a:t>10</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0.96</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0.95</a:t>
                      </a:r>
                    </a:p>
                  </a:txBody>
                  <a:tcPr marL="66558" marR="66558" marT="33279" marB="33279" anchor="ctr"/>
                </a:tc>
                <a:extLst>
                  <a:ext uri="{0D108BD9-81ED-4DB2-BD59-A6C34878D82A}">
                    <a16:rowId xmlns:a16="http://schemas.microsoft.com/office/drawing/2014/main" val="3472167860"/>
                  </a:ext>
                </a:extLst>
              </a:tr>
              <a:tr h="266233">
                <a:tc>
                  <a:txBody>
                    <a:bodyPr/>
                    <a:lstStyle/>
                    <a:p>
                      <a:pPr algn="ctr"/>
                      <a:r>
                        <a:rPr lang="el-GR" sz="1800" dirty="0">
                          <a:latin typeface="Calibri Light" panose="020F0302020204030204" pitchFamily="34" charset="0"/>
                          <a:cs typeface="Calibri Light" panose="020F0302020204030204" pitchFamily="34" charset="0"/>
                        </a:rPr>
                        <a:t>11</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0.90</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0.89</a:t>
                      </a:r>
                    </a:p>
                  </a:txBody>
                  <a:tcPr marL="66558" marR="66558" marT="33279" marB="33279" anchor="ctr"/>
                </a:tc>
                <a:extLst>
                  <a:ext uri="{0D108BD9-81ED-4DB2-BD59-A6C34878D82A}">
                    <a16:rowId xmlns:a16="http://schemas.microsoft.com/office/drawing/2014/main" val="3325435386"/>
                  </a:ext>
                </a:extLst>
              </a:tr>
              <a:tr h="266233">
                <a:tc>
                  <a:txBody>
                    <a:bodyPr/>
                    <a:lstStyle/>
                    <a:p>
                      <a:pPr algn="ctr"/>
                      <a:r>
                        <a:rPr lang="el-GR" sz="1800">
                          <a:latin typeface="Calibri Light" panose="020F0302020204030204" pitchFamily="34" charset="0"/>
                          <a:cs typeface="Calibri Light" panose="020F0302020204030204" pitchFamily="34" charset="0"/>
                        </a:rPr>
                        <a:t>12</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1.05</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1.06</a:t>
                      </a:r>
                    </a:p>
                  </a:txBody>
                  <a:tcPr marL="66558" marR="66558" marT="33279" marB="33279" anchor="ctr"/>
                </a:tc>
                <a:extLst>
                  <a:ext uri="{0D108BD9-81ED-4DB2-BD59-A6C34878D82A}">
                    <a16:rowId xmlns:a16="http://schemas.microsoft.com/office/drawing/2014/main" val="2130028718"/>
                  </a:ext>
                </a:extLst>
              </a:tr>
              <a:tr h="266233">
                <a:tc>
                  <a:txBody>
                    <a:bodyPr/>
                    <a:lstStyle/>
                    <a:p>
                      <a:pPr algn="ctr"/>
                      <a:r>
                        <a:rPr lang="el-GR" sz="1800">
                          <a:latin typeface="Calibri Light" panose="020F0302020204030204" pitchFamily="34" charset="0"/>
                          <a:cs typeface="Calibri Light" panose="020F0302020204030204" pitchFamily="34" charset="0"/>
                        </a:rPr>
                        <a:t>13</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0.99</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0.99</a:t>
                      </a:r>
                    </a:p>
                  </a:txBody>
                  <a:tcPr marL="66558" marR="66558" marT="33279" marB="33279" anchor="ctr"/>
                </a:tc>
                <a:extLst>
                  <a:ext uri="{0D108BD9-81ED-4DB2-BD59-A6C34878D82A}">
                    <a16:rowId xmlns:a16="http://schemas.microsoft.com/office/drawing/2014/main" val="1007040465"/>
                  </a:ext>
                </a:extLst>
              </a:tr>
              <a:tr h="266233">
                <a:tc>
                  <a:txBody>
                    <a:bodyPr/>
                    <a:lstStyle/>
                    <a:p>
                      <a:pPr algn="ctr"/>
                      <a:r>
                        <a:rPr lang="el-GR" sz="1800">
                          <a:latin typeface="Calibri Light" panose="020F0302020204030204" pitchFamily="34" charset="0"/>
                          <a:cs typeface="Calibri Light" panose="020F0302020204030204" pitchFamily="34" charset="0"/>
                        </a:rPr>
                        <a:t>14</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1.04</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1.06</a:t>
                      </a:r>
                    </a:p>
                  </a:txBody>
                  <a:tcPr marL="66558" marR="66558" marT="33279" marB="33279" anchor="ctr"/>
                </a:tc>
                <a:extLst>
                  <a:ext uri="{0D108BD9-81ED-4DB2-BD59-A6C34878D82A}">
                    <a16:rowId xmlns:a16="http://schemas.microsoft.com/office/drawing/2014/main" val="1536050095"/>
                  </a:ext>
                </a:extLst>
              </a:tr>
              <a:tr h="266233">
                <a:tc>
                  <a:txBody>
                    <a:bodyPr/>
                    <a:lstStyle/>
                    <a:p>
                      <a:pPr algn="ctr"/>
                      <a:r>
                        <a:rPr lang="el-GR" sz="1800" dirty="0">
                          <a:solidFill>
                            <a:srgbClr val="C00000"/>
                          </a:solidFill>
                          <a:latin typeface="Calibri Light" panose="020F0302020204030204" pitchFamily="34" charset="0"/>
                          <a:cs typeface="Calibri Light" panose="020F0302020204030204" pitchFamily="34" charset="0"/>
                        </a:rPr>
                        <a:t>15</a:t>
                      </a:r>
                    </a:p>
                  </a:txBody>
                  <a:tcPr marL="66558" marR="66558" marT="33279" marB="33279" anchor="ctr"/>
                </a:tc>
                <a:tc>
                  <a:txBody>
                    <a:bodyPr/>
                    <a:lstStyle/>
                    <a:p>
                      <a:pPr algn="ctr"/>
                      <a:r>
                        <a:rPr lang="el-GR" sz="1800" dirty="0">
                          <a:solidFill>
                            <a:srgbClr val="C00000"/>
                          </a:solidFill>
                          <a:latin typeface="Calibri Light" panose="020F0302020204030204" pitchFamily="34" charset="0"/>
                          <a:cs typeface="Calibri Light" panose="020F0302020204030204" pitchFamily="34" charset="0"/>
                        </a:rPr>
                        <a:t>1.36</a:t>
                      </a:r>
                    </a:p>
                  </a:txBody>
                  <a:tcPr marL="66558" marR="66558" marT="33279" marB="33279" anchor="ctr"/>
                </a:tc>
                <a:tc>
                  <a:txBody>
                    <a:bodyPr/>
                    <a:lstStyle/>
                    <a:p>
                      <a:pPr algn="ctr"/>
                      <a:r>
                        <a:rPr lang="el-GR" sz="1800" dirty="0">
                          <a:solidFill>
                            <a:srgbClr val="C00000"/>
                          </a:solidFill>
                          <a:latin typeface="Calibri Light" panose="020F0302020204030204" pitchFamily="34" charset="0"/>
                          <a:cs typeface="Calibri Light" panose="020F0302020204030204" pitchFamily="34" charset="0"/>
                        </a:rPr>
                        <a:t>1.54</a:t>
                      </a:r>
                    </a:p>
                  </a:txBody>
                  <a:tcPr marL="66558" marR="66558" marT="33279" marB="33279" anchor="ctr"/>
                </a:tc>
                <a:extLst>
                  <a:ext uri="{0D108BD9-81ED-4DB2-BD59-A6C34878D82A}">
                    <a16:rowId xmlns:a16="http://schemas.microsoft.com/office/drawing/2014/main" val="886269967"/>
                  </a:ext>
                </a:extLst>
              </a:tr>
              <a:tr h="266233">
                <a:tc>
                  <a:txBody>
                    <a:bodyPr/>
                    <a:lstStyle/>
                    <a:p>
                      <a:pPr algn="ctr"/>
                      <a:r>
                        <a:rPr lang="el-GR" sz="1800">
                          <a:latin typeface="Calibri Light" panose="020F0302020204030204" pitchFamily="34" charset="0"/>
                          <a:cs typeface="Calibri Light" panose="020F0302020204030204" pitchFamily="34" charset="0"/>
                        </a:rPr>
                        <a:t>16</a:t>
                      </a:r>
                    </a:p>
                  </a:txBody>
                  <a:tcPr marL="66558" marR="66558" marT="33279" marB="33279" anchor="ctr"/>
                </a:tc>
                <a:tc>
                  <a:txBody>
                    <a:bodyPr/>
                    <a:lstStyle/>
                    <a:p>
                      <a:pPr algn="ctr"/>
                      <a:r>
                        <a:rPr lang="el-GR" sz="1800">
                          <a:latin typeface="Calibri Light" panose="020F0302020204030204" pitchFamily="34" charset="0"/>
                          <a:cs typeface="Calibri Light" panose="020F0302020204030204" pitchFamily="34" charset="0"/>
                        </a:rPr>
                        <a:t>0.96</a:t>
                      </a:r>
                    </a:p>
                  </a:txBody>
                  <a:tcPr marL="66558" marR="66558" marT="33279" marB="33279" anchor="ctr"/>
                </a:tc>
                <a:tc>
                  <a:txBody>
                    <a:bodyPr/>
                    <a:lstStyle/>
                    <a:p>
                      <a:pPr algn="ctr"/>
                      <a:r>
                        <a:rPr lang="el-GR" sz="1800" dirty="0">
                          <a:latin typeface="Calibri Light" panose="020F0302020204030204" pitchFamily="34" charset="0"/>
                          <a:cs typeface="Calibri Light" panose="020F0302020204030204" pitchFamily="34" charset="0"/>
                        </a:rPr>
                        <a:t>0.95</a:t>
                      </a:r>
                    </a:p>
                  </a:txBody>
                  <a:tcPr marL="66558" marR="66558" marT="33279" marB="33279" anchor="ctr"/>
                </a:tc>
                <a:extLst>
                  <a:ext uri="{0D108BD9-81ED-4DB2-BD59-A6C34878D82A}">
                    <a16:rowId xmlns:a16="http://schemas.microsoft.com/office/drawing/2014/main" val="4077608288"/>
                  </a:ext>
                </a:extLst>
              </a:tr>
            </a:tbl>
          </a:graphicData>
        </a:graphic>
      </p:graphicFrame>
    </p:spTree>
    <p:extLst>
      <p:ext uri="{BB962C8B-B14F-4D97-AF65-F5344CB8AC3E}">
        <p14:creationId xmlns:p14="http://schemas.microsoft.com/office/powerpoint/2010/main" val="3104601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7281" y="242443"/>
            <a:ext cx="11917438" cy="6373114"/>
          </a:xfrm>
          <a:prstGeom prst="rect">
            <a:avLst/>
          </a:prstGeom>
        </p:spPr>
      </p:pic>
    </p:spTree>
    <p:extLst>
      <p:ext uri="{BB962C8B-B14F-4D97-AF65-F5344CB8AC3E}">
        <p14:creationId xmlns:p14="http://schemas.microsoft.com/office/powerpoint/2010/main" val="4262768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52046" y="190048"/>
            <a:ext cx="8287907" cy="6477904"/>
          </a:xfrm>
          <a:prstGeom prst="rect">
            <a:avLst/>
          </a:prstGeom>
        </p:spPr>
      </p:pic>
    </p:spTree>
    <p:extLst>
      <p:ext uri="{BB962C8B-B14F-4D97-AF65-F5344CB8AC3E}">
        <p14:creationId xmlns:p14="http://schemas.microsoft.com/office/powerpoint/2010/main" val="3430920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10519" y="2396275"/>
            <a:ext cx="523348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l-GR" altLang="el-GR" sz="2400" dirty="0">
                <a:latin typeface="Calibri Light" panose="020F0302020204030204" pitchFamily="34" charset="0"/>
                <a:cs typeface="Calibri Light" panose="020F0302020204030204" pitchFamily="34" charset="0"/>
              </a:rPr>
              <a:t>Καλά </a:t>
            </a:r>
            <a:r>
              <a:rPr lang="el-GR" altLang="el-GR" sz="2400" dirty="0" err="1">
                <a:latin typeface="Calibri Light" panose="020F0302020204030204" pitchFamily="34" charset="0"/>
                <a:cs typeface="Calibri Light" panose="020F0302020204030204" pitchFamily="34" charset="0"/>
              </a:rPr>
              <a:t>items</a:t>
            </a:r>
            <a:r>
              <a:rPr lang="el-GR" altLang="el-GR" sz="2400" dirty="0">
                <a:latin typeface="Calibri Light" panose="020F0302020204030204" pitchFamily="34" charset="0"/>
                <a:cs typeface="Calibri Light" panose="020F0302020204030204" pitchFamily="34" charset="0"/>
              </a:rPr>
              <a:t>: ομαλή S-καμπύλη</a:t>
            </a:r>
          </a:p>
          <a:p>
            <a:pPr marL="0" marR="0" lvl="0" indent="0" algn="l" defTabSz="914400" rtl="0" eaLnBrk="0" fontAlgn="base" latinLnBrk="0" hangingPunct="0">
              <a:lnSpc>
                <a:spcPct val="100000"/>
              </a:lnSpc>
              <a:spcBef>
                <a:spcPct val="0"/>
              </a:spcBef>
              <a:spcAft>
                <a:spcPct val="0"/>
              </a:spcAft>
              <a:buClrTx/>
              <a:buSzTx/>
              <a:buFontTx/>
              <a:buChar char="•"/>
              <a:tabLst/>
            </a:pPr>
            <a:r>
              <a:rPr lang="el-GR" altLang="el-GR" sz="2400" dirty="0" err="1">
                <a:latin typeface="Calibri Light" panose="020F0302020204030204" pitchFamily="34" charset="0"/>
                <a:cs typeface="Calibri Light" panose="020F0302020204030204" pitchFamily="34" charset="0"/>
              </a:rPr>
              <a:t>Overfit</a:t>
            </a:r>
            <a:r>
              <a:rPr lang="el-GR" altLang="el-GR" sz="2400" dirty="0">
                <a:latin typeface="Calibri Light" panose="020F0302020204030204" pitchFamily="34" charset="0"/>
                <a:cs typeface="Calibri Light" panose="020F0302020204030204" pitchFamily="34" charset="0"/>
              </a:rPr>
              <a:t> </a:t>
            </a:r>
            <a:r>
              <a:rPr lang="el-GR" altLang="el-GR" sz="2400" dirty="0" err="1">
                <a:latin typeface="Calibri Light" panose="020F0302020204030204" pitchFamily="34" charset="0"/>
                <a:cs typeface="Calibri Light" panose="020F0302020204030204" pitchFamily="34" charset="0"/>
              </a:rPr>
              <a:t>items</a:t>
            </a:r>
            <a:r>
              <a:rPr lang="el-GR" altLang="el-GR" sz="2400" dirty="0">
                <a:latin typeface="Calibri Light" panose="020F0302020204030204" pitchFamily="34" charset="0"/>
                <a:cs typeface="Calibri Light" panose="020F0302020204030204" pitchFamily="34" charset="0"/>
              </a:rPr>
              <a:t>: πολύ απότομη / «καθαρή» καμπύλη</a:t>
            </a:r>
          </a:p>
          <a:p>
            <a:pPr marL="0" marR="0" lvl="0" indent="0" algn="l" defTabSz="914400" rtl="0" eaLnBrk="0" fontAlgn="base" latinLnBrk="0" hangingPunct="0">
              <a:lnSpc>
                <a:spcPct val="100000"/>
              </a:lnSpc>
              <a:spcBef>
                <a:spcPct val="0"/>
              </a:spcBef>
              <a:spcAft>
                <a:spcPct val="0"/>
              </a:spcAft>
              <a:buClrTx/>
              <a:buSzTx/>
              <a:buFontTx/>
              <a:buChar char="•"/>
              <a:tabLst/>
            </a:pPr>
            <a:r>
              <a:rPr lang="el-GR" altLang="el-GR" sz="2400" dirty="0" err="1">
                <a:latin typeface="Calibri Light" panose="020F0302020204030204" pitchFamily="34" charset="0"/>
                <a:cs typeface="Calibri Light" panose="020F0302020204030204" pitchFamily="34" charset="0"/>
              </a:rPr>
              <a:t>Misfit</a:t>
            </a:r>
            <a:r>
              <a:rPr lang="el-GR" altLang="el-GR" sz="2400" dirty="0">
                <a:latin typeface="Calibri Light" panose="020F0302020204030204" pitchFamily="34" charset="0"/>
                <a:cs typeface="Calibri Light" panose="020F0302020204030204" pitchFamily="34" charset="0"/>
              </a:rPr>
              <a:t> </a:t>
            </a:r>
            <a:r>
              <a:rPr lang="el-GR" altLang="el-GR" sz="2400" dirty="0" err="1">
                <a:latin typeface="Calibri Light" panose="020F0302020204030204" pitchFamily="34" charset="0"/>
                <a:cs typeface="Calibri Light" panose="020F0302020204030204" pitchFamily="34" charset="0"/>
              </a:rPr>
              <a:t>items</a:t>
            </a:r>
            <a:r>
              <a:rPr lang="el-GR" altLang="el-GR" sz="2400" dirty="0">
                <a:latin typeface="Calibri Light" panose="020F0302020204030204" pitchFamily="34" charset="0"/>
                <a:cs typeface="Calibri Light" panose="020F0302020204030204" pitchFamily="34" charset="0"/>
              </a:rPr>
              <a:t>: σπασίματα, ασυνέχειες, απρόβλεπτες αποκλίσεις</a:t>
            </a:r>
          </a:p>
        </p:txBody>
      </p:sp>
    </p:spTree>
    <p:extLst>
      <p:ext uri="{BB962C8B-B14F-4D97-AF65-F5344CB8AC3E}">
        <p14:creationId xmlns:p14="http://schemas.microsoft.com/office/powerpoint/2010/main" val="3153353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04441" y="204337"/>
            <a:ext cx="8183117" cy="6449325"/>
          </a:xfrm>
          <a:prstGeom prst="rect">
            <a:avLst/>
          </a:prstGeom>
        </p:spPr>
      </p:pic>
    </p:spTree>
    <p:extLst>
      <p:ext uri="{BB962C8B-B14F-4D97-AF65-F5344CB8AC3E}">
        <p14:creationId xmlns:p14="http://schemas.microsoft.com/office/powerpoint/2010/main" val="600269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947283" y="170995"/>
            <a:ext cx="8297433" cy="6516009"/>
          </a:xfrm>
          <a:prstGeom prst="rect">
            <a:avLst/>
          </a:prstGeom>
        </p:spPr>
      </p:pic>
    </p:spTree>
    <p:extLst>
      <p:ext uri="{BB962C8B-B14F-4D97-AF65-F5344CB8AC3E}">
        <p14:creationId xmlns:p14="http://schemas.microsoft.com/office/powerpoint/2010/main" val="4189840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854297699"/>
              </p:ext>
            </p:extLst>
          </p:nvPr>
        </p:nvGraphicFramePr>
        <p:xfrm>
          <a:off x="609600" y="2379040"/>
          <a:ext cx="10972800" cy="3038087"/>
        </p:xfrm>
        <a:graphic>
          <a:graphicData uri="http://schemas.openxmlformats.org/drawingml/2006/table">
            <a:tbl>
              <a:tblPr>
                <a:tableStyleId>{2D5ABB26-0587-4C30-8999-92F81FD0307C}</a:tableStyleId>
              </a:tblPr>
              <a:tblGrid>
                <a:gridCol w="1371600">
                  <a:extLst>
                    <a:ext uri="{9D8B030D-6E8A-4147-A177-3AD203B41FA5}">
                      <a16:colId xmlns:a16="http://schemas.microsoft.com/office/drawing/2014/main" val="2093473289"/>
                    </a:ext>
                  </a:extLst>
                </a:gridCol>
                <a:gridCol w="1371600">
                  <a:extLst>
                    <a:ext uri="{9D8B030D-6E8A-4147-A177-3AD203B41FA5}">
                      <a16:colId xmlns:a16="http://schemas.microsoft.com/office/drawing/2014/main" val="4156881070"/>
                    </a:ext>
                  </a:extLst>
                </a:gridCol>
                <a:gridCol w="1371600">
                  <a:extLst>
                    <a:ext uri="{9D8B030D-6E8A-4147-A177-3AD203B41FA5}">
                      <a16:colId xmlns:a16="http://schemas.microsoft.com/office/drawing/2014/main" val="2876888987"/>
                    </a:ext>
                  </a:extLst>
                </a:gridCol>
                <a:gridCol w="1371600">
                  <a:extLst>
                    <a:ext uri="{9D8B030D-6E8A-4147-A177-3AD203B41FA5}">
                      <a16:colId xmlns:a16="http://schemas.microsoft.com/office/drawing/2014/main" val="4082336764"/>
                    </a:ext>
                  </a:extLst>
                </a:gridCol>
                <a:gridCol w="1371600">
                  <a:extLst>
                    <a:ext uri="{9D8B030D-6E8A-4147-A177-3AD203B41FA5}">
                      <a16:colId xmlns:a16="http://schemas.microsoft.com/office/drawing/2014/main" val="4218549162"/>
                    </a:ext>
                  </a:extLst>
                </a:gridCol>
                <a:gridCol w="1371600">
                  <a:extLst>
                    <a:ext uri="{9D8B030D-6E8A-4147-A177-3AD203B41FA5}">
                      <a16:colId xmlns:a16="http://schemas.microsoft.com/office/drawing/2014/main" val="2192309159"/>
                    </a:ext>
                  </a:extLst>
                </a:gridCol>
                <a:gridCol w="1371600">
                  <a:extLst>
                    <a:ext uri="{9D8B030D-6E8A-4147-A177-3AD203B41FA5}">
                      <a16:colId xmlns:a16="http://schemas.microsoft.com/office/drawing/2014/main" val="580944005"/>
                    </a:ext>
                  </a:extLst>
                </a:gridCol>
                <a:gridCol w="1371600">
                  <a:extLst>
                    <a:ext uri="{9D8B030D-6E8A-4147-A177-3AD203B41FA5}">
                      <a16:colId xmlns:a16="http://schemas.microsoft.com/office/drawing/2014/main" val="2924492214"/>
                    </a:ext>
                  </a:extLst>
                </a:gridCol>
              </a:tblGrid>
              <a:tr h="1056887">
                <a:tc>
                  <a:txBody>
                    <a:bodyPr/>
                    <a:lstStyle/>
                    <a:p>
                      <a:pPr algn="ctr"/>
                      <a:r>
                        <a:rPr lang="en-US" sz="2000" dirty="0"/>
                        <a:t>Option</a:t>
                      </a:r>
                      <a:endParaRPr lang="en-US" sz="2000" dirty="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Key</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Count</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Pct</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Top27</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Bottom27</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Top–Bottom</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err="1"/>
                        <a:t>PtBis</a:t>
                      </a:r>
                      <a:endParaRPr lang="en-US" sz="2000" dirty="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25419488"/>
                  </a:ext>
                </a:extLst>
              </a:tr>
              <a:tr h="0">
                <a:tc>
                  <a:txBody>
                    <a:bodyPr/>
                    <a:lstStyle/>
                    <a:p>
                      <a:pPr algn="ctr"/>
                      <a:r>
                        <a:rPr lang="el-GR" sz="2000"/>
                        <a:t>Α</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0</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250</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0,05</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0,00</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0,15</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-0,15</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r>
                        <a:rPr lang="el-GR" sz="2000"/>
                        <a:t>-0,34</a:t>
                      </a:r>
                      <a:endParaRPr lang="el-GR" sz="2000">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961669871"/>
                  </a:ext>
                </a:extLst>
              </a:tr>
              <a:tr h="0">
                <a:tc>
                  <a:txBody>
                    <a:bodyPr/>
                    <a:lstStyle/>
                    <a:p>
                      <a:pPr algn="ctr"/>
                      <a:r>
                        <a:rPr lang="el-GR" sz="2000" dirty="0"/>
                        <a:t>Β</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a:t>79</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0,02</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0,00</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0,04</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-0,04</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-0,13</a:t>
                      </a:r>
                      <a:endParaRPr lang="el-GR" sz="20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306283166"/>
                  </a:ext>
                </a:extLst>
              </a:tr>
              <a:tr h="0">
                <a:tc>
                  <a:txBody>
                    <a:bodyPr/>
                    <a:lstStyle/>
                    <a:p>
                      <a:pPr algn="ctr"/>
                      <a:r>
                        <a:rPr lang="el-GR" sz="2000"/>
                        <a:t>Γ</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837</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0,17</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0,04</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0,32</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a:t>-0,28</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-0,17</a:t>
                      </a:r>
                      <a:endParaRPr lang="el-GR" sz="20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4160961339"/>
                  </a:ext>
                </a:extLst>
              </a:tr>
              <a:tr h="0">
                <a:tc>
                  <a:txBody>
                    <a:bodyPr/>
                    <a:lstStyle/>
                    <a:p>
                      <a:pPr algn="ctr"/>
                      <a:r>
                        <a:rPr lang="el-GR" sz="2000"/>
                        <a:t>Δ</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1</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3622</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0,75</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0,96</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0,48</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+0,48</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+0,37</a:t>
                      </a:r>
                      <a:endParaRPr lang="el-GR" sz="20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3461566712"/>
                  </a:ext>
                </a:extLst>
              </a:tr>
              <a:tr h="0">
                <a:tc>
                  <a:txBody>
                    <a:bodyPr/>
                    <a:lstStyle/>
                    <a:p>
                      <a:pPr algn="ctr"/>
                      <a:r>
                        <a:rPr lang="en-US" sz="2000"/>
                        <a:t>Missing</a:t>
                      </a:r>
                      <a:endParaRPr lang="en-US" sz="2000">
                        <a:latin typeface="Calibri Light" panose="020F0302020204030204" pitchFamily="34" charset="0"/>
                        <a:cs typeface="Calibri Light" panose="020F0302020204030204" pitchFamily="34" charset="0"/>
                      </a:endParaRPr>
                    </a:p>
                  </a:txBody>
                  <a:tcPr anchor="ctr"/>
                </a:tc>
                <a:tc>
                  <a:txBody>
                    <a:bodyPr/>
                    <a:lstStyle/>
                    <a:p>
                      <a:pPr algn="ctr"/>
                      <a:r>
                        <a:rPr lang="el-GR" sz="2000"/>
                        <a:t>0</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43</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0,00</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-0,01</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-0,07</a:t>
                      </a:r>
                      <a:endParaRPr lang="el-GR" sz="20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520058219"/>
                  </a:ext>
                </a:extLst>
              </a:tr>
            </a:tbl>
          </a:graphicData>
        </a:graphic>
      </p:graphicFrame>
      <p:sp>
        <p:nvSpPr>
          <p:cNvPr id="3" name="Ορθογώνιο 2"/>
          <p:cNvSpPr/>
          <p:nvPr/>
        </p:nvSpPr>
        <p:spPr>
          <a:xfrm>
            <a:off x="2895263" y="1380365"/>
            <a:ext cx="5249514" cy="523220"/>
          </a:xfrm>
          <a:prstGeom prst="rect">
            <a:avLst/>
          </a:prstGeom>
        </p:spPr>
        <p:txBody>
          <a:bodyPr wrap="none">
            <a:spAutoFit/>
          </a:bodyPr>
          <a:lstStyle/>
          <a:p>
            <a:r>
              <a:rPr lang="el-GR" sz="2800" dirty="0" err="1">
                <a:latin typeface="Calibri Light" panose="020F0302020204030204" pitchFamily="34" charset="0"/>
                <a:cs typeface="Calibri Light" panose="020F0302020204030204" pitchFamily="34" charset="0"/>
              </a:rPr>
              <a:t>Item</a:t>
            </a:r>
            <a:r>
              <a:rPr lang="el-GR" sz="2800" dirty="0">
                <a:latin typeface="Calibri Light" panose="020F0302020204030204" pitchFamily="34" charset="0"/>
                <a:cs typeface="Calibri Light" panose="020F0302020204030204" pitchFamily="34" charset="0"/>
              </a:rPr>
              <a:t> 03 (παράδειγμα άριστου </a:t>
            </a:r>
            <a:r>
              <a:rPr lang="el-GR" sz="2800" dirty="0" err="1">
                <a:latin typeface="Calibri Light" panose="020F0302020204030204" pitchFamily="34" charset="0"/>
                <a:cs typeface="Calibri Light" panose="020F0302020204030204" pitchFamily="34" charset="0"/>
              </a:rPr>
              <a:t>item</a:t>
            </a:r>
            <a:endParaRPr lang="el-GR"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9853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ο Βατερλώ της παπαγαλίας στην «ελληνική PISA»-1"/>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6590" y="110765"/>
            <a:ext cx="4768118" cy="6631607"/>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474677" y="2178123"/>
            <a:ext cx="6096000" cy="2616101"/>
          </a:xfrm>
          <a:prstGeom prst="rect">
            <a:avLst/>
          </a:prstGeom>
        </p:spPr>
        <p:txBody>
          <a:bodyPr>
            <a:spAutoFit/>
          </a:bodyPr>
          <a:lstStyle/>
          <a:p>
            <a:pPr algn="ctr"/>
            <a:r>
              <a:rPr lang="el-GR" sz="2000" dirty="0">
                <a:solidFill>
                  <a:srgbClr val="7030A0"/>
                </a:solidFill>
                <a:latin typeface="Calibri Light" panose="020F0302020204030204" pitchFamily="34" charset="0"/>
                <a:cs typeface="Calibri Light" panose="020F0302020204030204" pitchFamily="34" charset="0"/>
              </a:rPr>
              <a:t>Το </a:t>
            </a:r>
            <a:r>
              <a:rPr lang="el-GR" sz="2000" dirty="0" err="1">
                <a:solidFill>
                  <a:srgbClr val="7030A0"/>
                </a:solidFill>
                <a:latin typeface="Calibri Light" panose="020F0302020204030204" pitchFamily="34" charset="0"/>
                <a:cs typeface="Calibri Light" panose="020F0302020204030204" pitchFamily="34" charset="0"/>
              </a:rPr>
              <a:t>Βατερλώ</a:t>
            </a:r>
            <a:r>
              <a:rPr lang="el-GR" sz="2000" dirty="0">
                <a:solidFill>
                  <a:srgbClr val="7030A0"/>
                </a:solidFill>
                <a:latin typeface="Calibri Light" panose="020F0302020204030204" pitchFamily="34" charset="0"/>
                <a:cs typeface="Calibri Light" panose="020F0302020204030204" pitchFamily="34" charset="0"/>
              </a:rPr>
              <a:t> της παπαγαλίας στην «ελληνική PISA</a:t>
            </a:r>
            <a:r>
              <a:rPr lang="el-GR" sz="2000" dirty="0" smtClean="0">
                <a:solidFill>
                  <a:srgbClr val="7030A0"/>
                </a:solidFill>
                <a:latin typeface="Calibri Light" panose="020F0302020204030204" pitchFamily="34" charset="0"/>
                <a:cs typeface="Calibri Light" panose="020F0302020204030204" pitchFamily="34" charset="0"/>
              </a:rPr>
              <a:t>»</a:t>
            </a:r>
          </a:p>
          <a:p>
            <a:pPr algn="just"/>
            <a:endParaRPr lang="el-GR" dirty="0">
              <a:solidFill>
                <a:srgbClr val="161E29"/>
              </a:solidFill>
              <a:latin typeface="Calibri Light" panose="020F0302020204030204" pitchFamily="34" charset="0"/>
              <a:cs typeface="Calibri Light" panose="020F0302020204030204" pitchFamily="34" charset="0"/>
            </a:endParaRPr>
          </a:p>
          <a:p>
            <a:pPr algn="just"/>
            <a:r>
              <a:rPr lang="el-GR" dirty="0">
                <a:solidFill>
                  <a:srgbClr val="161E29"/>
                </a:solidFill>
                <a:latin typeface="Calibri Light" panose="020F0302020204030204" pitchFamily="34" charset="0"/>
                <a:cs typeface="Calibri Light" panose="020F0302020204030204" pitchFamily="34" charset="0"/>
              </a:rPr>
              <a:t>Η «Κ» παρουσιάζει ενδεικτικά θέματα που δόθηκαν χθες στους μαθητές Δημοτικού και Γυμνασίου στο πλαίσιο των διαγνωστικών εξετάσεων στα Μαθηματικά και τη Γλώσσα, επιχειρώντας να αποτυπώσει τους λόγους για το ετήσιο «</a:t>
            </a:r>
            <a:r>
              <a:rPr lang="el-GR" dirty="0" err="1">
                <a:solidFill>
                  <a:srgbClr val="161E29"/>
                </a:solidFill>
                <a:latin typeface="Calibri Light" panose="020F0302020204030204" pitchFamily="34" charset="0"/>
                <a:cs typeface="Calibri Light" panose="020F0302020204030204" pitchFamily="34" charset="0"/>
              </a:rPr>
              <a:t>Βατερλώ</a:t>
            </a:r>
            <a:r>
              <a:rPr lang="el-GR" dirty="0">
                <a:solidFill>
                  <a:srgbClr val="161E29"/>
                </a:solidFill>
                <a:latin typeface="Calibri Light" panose="020F0302020204030204" pitchFamily="34" charset="0"/>
                <a:cs typeface="Calibri Light" panose="020F0302020204030204" pitchFamily="34" charset="0"/>
              </a:rPr>
              <a:t>» του ελληνικού εκπαιδευτικού συστήματος - Εμπειρογνώμονες της εκπαίδευσης αποκωδικοποιούν τις επιδόσεις.</a:t>
            </a:r>
            <a:endParaRPr lang="el-GR" b="0" i="0" dirty="0">
              <a:solidFill>
                <a:srgbClr val="161E29"/>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22875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952255838"/>
              </p:ext>
            </p:extLst>
          </p:nvPr>
        </p:nvGraphicFramePr>
        <p:xfrm>
          <a:off x="609600" y="2765901"/>
          <a:ext cx="10972800" cy="3078480"/>
        </p:xfrm>
        <a:graphic>
          <a:graphicData uri="http://schemas.openxmlformats.org/drawingml/2006/table">
            <a:tbl>
              <a:tblPr/>
              <a:tblGrid>
                <a:gridCol w="1371600">
                  <a:extLst>
                    <a:ext uri="{9D8B030D-6E8A-4147-A177-3AD203B41FA5}">
                      <a16:colId xmlns:a16="http://schemas.microsoft.com/office/drawing/2014/main" val="2063568167"/>
                    </a:ext>
                  </a:extLst>
                </a:gridCol>
                <a:gridCol w="1371600">
                  <a:extLst>
                    <a:ext uri="{9D8B030D-6E8A-4147-A177-3AD203B41FA5}">
                      <a16:colId xmlns:a16="http://schemas.microsoft.com/office/drawing/2014/main" val="1189728673"/>
                    </a:ext>
                  </a:extLst>
                </a:gridCol>
                <a:gridCol w="1371600">
                  <a:extLst>
                    <a:ext uri="{9D8B030D-6E8A-4147-A177-3AD203B41FA5}">
                      <a16:colId xmlns:a16="http://schemas.microsoft.com/office/drawing/2014/main" val="3410423403"/>
                    </a:ext>
                  </a:extLst>
                </a:gridCol>
                <a:gridCol w="1371600">
                  <a:extLst>
                    <a:ext uri="{9D8B030D-6E8A-4147-A177-3AD203B41FA5}">
                      <a16:colId xmlns:a16="http://schemas.microsoft.com/office/drawing/2014/main" val="2383935450"/>
                    </a:ext>
                  </a:extLst>
                </a:gridCol>
                <a:gridCol w="1371600">
                  <a:extLst>
                    <a:ext uri="{9D8B030D-6E8A-4147-A177-3AD203B41FA5}">
                      <a16:colId xmlns:a16="http://schemas.microsoft.com/office/drawing/2014/main" val="2348702572"/>
                    </a:ext>
                  </a:extLst>
                </a:gridCol>
                <a:gridCol w="1371600">
                  <a:extLst>
                    <a:ext uri="{9D8B030D-6E8A-4147-A177-3AD203B41FA5}">
                      <a16:colId xmlns:a16="http://schemas.microsoft.com/office/drawing/2014/main" val="1240481875"/>
                    </a:ext>
                  </a:extLst>
                </a:gridCol>
                <a:gridCol w="1371600">
                  <a:extLst>
                    <a:ext uri="{9D8B030D-6E8A-4147-A177-3AD203B41FA5}">
                      <a16:colId xmlns:a16="http://schemas.microsoft.com/office/drawing/2014/main" val="243395494"/>
                    </a:ext>
                  </a:extLst>
                </a:gridCol>
                <a:gridCol w="1371600">
                  <a:extLst>
                    <a:ext uri="{9D8B030D-6E8A-4147-A177-3AD203B41FA5}">
                      <a16:colId xmlns:a16="http://schemas.microsoft.com/office/drawing/2014/main" val="1123257654"/>
                    </a:ext>
                  </a:extLst>
                </a:gridCol>
              </a:tblGrid>
              <a:tr h="605372">
                <a:tc>
                  <a:txBody>
                    <a:bodyPr/>
                    <a:lstStyle/>
                    <a:p>
                      <a:pPr algn="ctr"/>
                      <a:r>
                        <a:rPr lang="en-US" sz="2000" dirty="0">
                          <a:solidFill>
                            <a:srgbClr val="7030A0"/>
                          </a:solidFill>
                          <a:latin typeface="Calibri Light" panose="020F0302020204030204" pitchFamily="34" charset="0"/>
                          <a:cs typeface="Calibri Light" panose="020F0302020204030204" pitchFamily="34" charset="0"/>
                        </a:rPr>
                        <a:t>Option</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solidFill>
                            <a:srgbClr val="7030A0"/>
                          </a:solidFill>
                          <a:latin typeface="Calibri Light" panose="020F0302020204030204" pitchFamily="34" charset="0"/>
                          <a:cs typeface="Calibri Light" panose="020F0302020204030204" pitchFamily="34" charset="0"/>
                        </a:rPr>
                        <a:t>Key</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a:solidFill>
                            <a:srgbClr val="7030A0"/>
                          </a:solidFill>
                          <a:latin typeface="Calibri Light" panose="020F0302020204030204" pitchFamily="34" charset="0"/>
                          <a:cs typeface="Calibri Light" panose="020F0302020204030204" pitchFamily="34" charset="0"/>
                        </a:rPr>
                        <a:t>Count</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a:solidFill>
                            <a:srgbClr val="7030A0"/>
                          </a:solidFill>
                          <a:latin typeface="Calibri Light" panose="020F0302020204030204" pitchFamily="34" charset="0"/>
                          <a:cs typeface="Calibri Light" panose="020F0302020204030204" pitchFamily="34" charset="0"/>
                        </a:rPr>
                        <a:t>Pct</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solidFill>
                            <a:srgbClr val="7030A0"/>
                          </a:solidFill>
                          <a:latin typeface="Calibri Light" panose="020F0302020204030204" pitchFamily="34" charset="0"/>
                          <a:cs typeface="Calibri Light" panose="020F0302020204030204" pitchFamily="34" charset="0"/>
                        </a:rPr>
                        <a:t>Top27</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a:solidFill>
                            <a:srgbClr val="7030A0"/>
                          </a:solidFill>
                          <a:latin typeface="Calibri Light" panose="020F0302020204030204" pitchFamily="34" charset="0"/>
                          <a:cs typeface="Calibri Light" panose="020F0302020204030204" pitchFamily="34" charset="0"/>
                        </a:rPr>
                        <a:t>Bottom27</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a:solidFill>
                            <a:srgbClr val="7030A0"/>
                          </a:solidFill>
                          <a:latin typeface="Calibri Light" panose="020F0302020204030204" pitchFamily="34" charset="0"/>
                          <a:cs typeface="Calibri Light" panose="020F0302020204030204" pitchFamily="34" charset="0"/>
                        </a:rPr>
                        <a:t>Top–Bottom</a:t>
                      </a: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err="1">
                          <a:solidFill>
                            <a:srgbClr val="7030A0"/>
                          </a:solidFill>
                          <a:latin typeface="Calibri Light" panose="020F0302020204030204" pitchFamily="34" charset="0"/>
                          <a:cs typeface="Calibri Light" panose="020F0302020204030204" pitchFamily="34" charset="0"/>
                        </a:rPr>
                        <a:t>PtBis</a:t>
                      </a:r>
                      <a:endParaRPr lang="en-US" sz="2000" dirty="0">
                        <a:solidFill>
                          <a:srgbClr val="7030A0"/>
                        </a:solidFill>
                        <a:latin typeface="Calibri Light" panose="020F0302020204030204" pitchFamily="34" charset="0"/>
                        <a:cs typeface="Calibri Light" panose="020F0302020204030204" pitchFamily="34" charset="0"/>
                      </a:endParaRPr>
                    </a:p>
                  </a:txBody>
                  <a:tcPr anchor="ctr">
                    <a:lnL>
                      <a:noFill/>
                    </a:lnL>
                    <a:lnR>
                      <a:noFill/>
                    </a:lnR>
                    <a:lnT>
                      <a:noFill/>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00303340"/>
                  </a:ext>
                </a:extLst>
              </a:tr>
              <a:tr h="0">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L>
                      <a:noFill/>
                    </a:lnL>
                    <a:lnR>
                      <a:noFill/>
                    </a:lnR>
                    <a:lnT w="9525" cap="flat" cmpd="sng" algn="ctr">
                      <a:solidFill>
                        <a:schemeClr val="bg1">
                          <a:lumMod val="50000"/>
                        </a:schemeClr>
                      </a:solidFill>
                      <a:prstDash val="solid"/>
                      <a:round/>
                      <a:headEnd type="none" w="med" len="med"/>
                      <a:tailEnd type="none" w="med" len="med"/>
                    </a:lnT>
                    <a:lnB>
                      <a:noFill/>
                    </a:lnB>
                  </a:tcPr>
                </a:tc>
                <a:extLst>
                  <a:ext uri="{0D108BD9-81ED-4DB2-BD59-A6C34878D82A}">
                    <a16:rowId xmlns:a16="http://schemas.microsoft.com/office/drawing/2014/main" val="2112748998"/>
                  </a:ext>
                </a:extLst>
              </a:tr>
              <a:tr h="0">
                <a:tc>
                  <a:txBody>
                    <a:bodyPr/>
                    <a:lstStyle/>
                    <a:p>
                      <a:pPr algn="ctr"/>
                      <a:r>
                        <a:rPr lang="el-GR" sz="2000" dirty="0">
                          <a:latin typeface="Calibri Light" panose="020F0302020204030204" pitchFamily="34" charset="0"/>
                          <a:cs typeface="Calibri Light" panose="020F0302020204030204" pitchFamily="34" charset="0"/>
                        </a:rPr>
                        <a:t>Α</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111</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0,00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0,06</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-0,06</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-0,21</a:t>
                      </a:r>
                    </a:p>
                  </a:txBody>
                  <a:tcPr anchor="ctr">
                    <a:lnL>
                      <a:noFill/>
                    </a:lnL>
                    <a:lnR>
                      <a:noFill/>
                    </a:lnR>
                    <a:lnT>
                      <a:noFill/>
                    </a:lnT>
                    <a:lnB>
                      <a:noFill/>
                    </a:lnB>
                  </a:tcPr>
                </a:tc>
                <a:extLst>
                  <a:ext uri="{0D108BD9-81ED-4DB2-BD59-A6C34878D82A}">
                    <a16:rowId xmlns:a16="http://schemas.microsoft.com/office/drawing/2014/main" val="3986444415"/>
                  </a:ext>
                </a:extLst>
              </a:tr>
              <a:tr h="0">
                <a:tc>
                  <a:txBody>
                    <a:bodyPr/>
                    <a:lstStyle/>
                    <a:p>
                      <a:pPr algn="ctr"/>
                      <a:r>
                        <a:rPr lang="el-GR" sz="2000" b="1">
                          <a:latin typeface="Calibri Light" panose="020F0302020204030204" pitchFamily="34" charset="0"/>
                          <a:cs typeface="Calibri Light" panose="020F0302020204030204" pitchFamily="34" charset="0"/>
                        </a:rPr>
                        <a:t>Β</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dirty="0">
                          <a:latin typeface="Calibri Light" panose="020F0302020204030204" pitchFamily="34" charset="0"/>
                          <a:cs typeface="Calibri Light" panose="020F0302020204030204" pitchFamily="34" charset="0"/>
                        </a:rPr>
                        <a:t>1</a:t>
                      </a:r>
                      <a:endParaRPr lang="el-GR" sz="2000" dirty="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a:latin typeface="Calibri Light" panose="020F0302020204030204" pitchFamily="34" charset="0"/>
                          <a:cs typeface="Calibri Light" panose="020F0302020204030204" pitchFamily="34" charset="0"/>
                        </a:rPr>
                        <a:t>2579</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a:latin typeface="Calibri Light" panose="020F0302020204030204" pitchFamily="34" charset="0"/>
                          <a:cs typeface="Calibri Light" panose="020F0302020204030204" pitchFamily="34" charset="0"/>
                        </a:rPr>
                        <a:t>0,53</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a:latin typeface="Calibri Light" panose="020F0302020204030204" pitchFamily="34" charset="0"/>
                          <a:cs typeface="Calibri Light" panose="020F0302020204030204" pitchFamily="34" charset="0"/>
                        </a:rPr>
                        <a:t>0,76</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a:latin typeface="Calibri Light" panose="020F0302020204030204" pitchFamily="34" charset="0"/>
                          <a:cs typeface="Calibri Light" panose="020F0302020204030204" pitchFamily="34" charset="0"/>
                        </a:rPr>
                        <a:t>0,32</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a:latin typeface="Calibri Light" panose="020F0302020204030204" pitchFamily="34" charset="0"/>
                          <a:cs typeface="Calibri Light" panose="020F0302020204030204" pitchFamily="34" charset="0"/>
                        </a:rPr>
                        <a:t>+0,44</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2000" b="1">
                          <a:latin typeface="Calibri Light" panose="020F0302020204030204" pitchFamily="34" charset="0"/>
                          <a:cs typeface="Calibri Light" panose="020F0302020204030204" pitchFamily="34" charset="0"/>
                        </a:rPr>
                        <a:t>+0,21</a:t>
                      </a:r>
                      <a:endParaRPr lang="el-GR" sz="2000">
                        <a:latin typeface="Calibri Light" panose="020F0302020204030204" pitchFamily="34" charset="0"/>
                        <a:cs typeface="Calibri Light" panose="020F0302020204030204" pitchFamily="34" charset="0"/>
                      </a:endParaRPr>
                    </a:p>
                  </a:txBody>
                  <a:tcPr anchor="ctr">
                    <a:lnL>
                      <a:noFill/>
                    </a:lnL>
                    <a:lnR>
                      <a:noFill/>
                    </a:lnR>
                    <a:lnT>
                      <a:noFill/>
                    </a:lnT>
                    <a:lnB>
                      <a:noFill/>
                    </a:lnB>
                  </a:tcPr>
                </a:tc>
                <a:extLst>
                  <a:ext uri="{0D108BD9-81ED-4DB2-BD59-A6C34878D82A}">
                    <a16:rowId xmlns:a16="http://schemas.microsoft.com/office/drawing/2014/main" val="2535725269"/>
                  </a:ext>
                </a:extLst>
              </a:tr>
              <a:tr h="0">
                <a:tc>
                  <a:txBody>
                    <a:bodyPr/>
                    <a:lstStyle/>
                    <a:p>
                      <a:pPr algn="ctr"/>
                      <a:r>
                        <a:rPr lang="el-GR" sz="2000">
                          <a:latin typeface="Calibri Light" panose="020F0302020204030204" pitchFamily="34" charset="0"/>
                          <a:cs typeface="Calibri Light" panose="020F0302020204030204" pitchFamily="34" charset="0"/>
                        </a:rPr>
                        <a:t>Γ</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1949</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0,40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0,23</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0,53</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-0,30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-0,08</a:t>
                      </a:r>
                    </a:p>
                  </a:txBody>
                  <a:tcPr anchor="ctr">
                    <a:lnL>
                      <a:noFill/>
                    </a:lnL>
                    <a:lnR>
                      <a:noFill/>
                    </a:lnR>
                    <a:lnT>
                      <a:noFill/>
                    </a:lnT>
                    <a:lnB>
                      <a:noFill/>
                    </a:lnB>
                  </a:tcPr>
                </a:tc>
                <a:extLst>
                  <a:ext uri="{0D108BD9-81ED-4DB2-BD59-A6C34878D82A}">
                    <a16:rowId xmlns:a16="http://schemas.microsoft.com/office/drawing/2014/main" val="2679411406"/>
                  </a:ext>
                </a:extLst>
              </a:tr>
              <a:tr h="0">
                <a:tc>
                  <a:txBody>
                    <a:bodyPr/>
                    <a:lstStyle/>
                    <a:p>
                      <a:pPr algn="ctr"/>
                      <a:r>
                        <a:rPr lang="el-GR" sz="2000">
                          <a:latin typeface="Calibri Light" panose="020F0302020204030204" pitchFamily="34" charset="0"/>
                          <a:cs typeface="Calibri Light" panose="020F0302020204030204" pitchFamily="34" charset="0"/>
                        </a:rPr>
                        <a:t>Δ</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162</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0,03</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0,00</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0,07</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-0,07</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-0,16</a:t>
                      </a:r>
                    </a:p>
                  </a:txBody>
                  <a:tcPr anchor="ctr">
                    <a:lnL>
                      <a:noFill/>
                    </a:lnL>
                    <a:lnR>
                      <a:noFill/>
                    </a:lnR>
                    <a:lnT>
                      <a:noFill/>
                    </a:lnT>
                    <a:lnB>
                      <a:noFill/>
                    </a:lnB>
                  </a:tcPr>
                </a:tc>
                <a:extLst>
                  <a:ext uri="{0D108BD9-81ED-4DB2-BD59-A6C34878D82A}">
                    <a16:rowId xmlns:a16="http://schemas.microsoft.com/office/drawing/2014/main" val="3455952186"/>
                  </a:ext>
                </a:extLst>
              </a:tr>
              <a:tr h="0">
                <a:tc>
                  <a:txBody>
                    <a:bodyPr/>
                    <a:lstStyle/>
                    <a:p>
                      <a:pPr algn="ctr"/>
                      <a:r>
                        <a:rPr lang="en-US" sz="2000">
                          <a:latin typeface="Calibri Light" panose="020F0302020204030204" pitchFamily="34" charset="0"/>
                          <a:cs typeface="Calibri Light" panose="020F0302020204030204" pitchFamily="34" charset="0"/>
                        </a:rPr>
                        <a:t>Missing</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30</a:t>
                      </a:r>
                    </a:p>
                  </a:txBody>
                  <a:tcPr anchor="ctr">
                    <a:lnL>
                      <a:noFill/>
                    </a:lnL>
                    <a:lnR>
                      <a:noFill/>
                    </a:lnR>
                    <a:lnT>
                      <a:noFill/>
                    </a:lnT>
                    <a:lnB>
                      <a:noFill/>
                    </a:lnB>
                  </a:tcPr>
                </a:tc>
                <a:tc>
                  <a:txBody>
                    <a:bodyPr/>
                    <a:lstStyle/>
                    <a:p>
                      <a:pPr algn="ctr"/>
                      <a:r>
                        <a:rPr lang="el-GR" sz="2000">
                          <a:latin typeface="Calibri Light" panose="020F0302020204030204" pitchFamily="34" charset="0"/>
                          <a:cs typeface="Calibri Light" panose="020F0302020204030204" pitchFamily="34" charset="0"/>
                        </a:rPr>
                        <a:t>0,01</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0,00</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0,01</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-0,01</a:t>
                      </a:r>
                    </a:p>
                  </a:txBody>
                  <a:tcPr anchor="ctr">
                    <a:lnL>
                      <a:noFill/>
                    </a:lnL>
                    <a:lnR>
                      <a:noFill/>
                    </a:lnR>
                    <a:lnT>
                      <a:noFill/>
                    </a:lnT>
                    <a:lnB>
                      <a:noFill/>
                    </a:lnB>
                  </a:tcPr>
                </a:tc>
                <a:tc>
                  <a:txBody>
                    <a:bodyPr/>
                    <a:lstStyle/>
                    <a:p>
                      <a:pPr algn="ctr"/>
                      <a:r>
                        <a:rPr lang="el-GR" sz="2000" dirty="0">
                          <a:latin typeface="Calibri Light" panose="020F0302020204030204" pitchFamily="34" charset="0"/>
                          <a:cs typeface="Calibri Light" panose="020F0302020204030204" pitchFamily="34" charset="0"/>
                        </a:rPr>
                        <a:t>-0,08</a:t>
                      </a:r>
                    </a:p>
                  </a:txBody>
                  <a:tcPr anchor="ctr">
                    <a:lnL>
                      <a:noFill/>
                    </a:lnL>
                    <a:lnR>
                      <a:noFill/>
                    </a:lnR>
                    <a:lnT>
                      <a:noFill/>
                    </a:lnT>
                    <a:lnB>
                      <a:noFill/>
                    </a:lnB>
                  </a:tcPr>
                </a:tc>
                <a:extLst>
                  <a:ext uri="{0D108BD9-81ED-4DB2-BD59-A6C34878D82A}">
                    <a16:rowId xmlns:a16="http://schemas.microsoft.com/office/drawing/2014/main" val="4192253931"/>
                  </a:ext>
                </a:extLst>
              </a:tr>
            </a:tbl>
          </a:graphicData>
        </a:graphic>
      </p:graphicFrame>
      <p:sp>
        <p:nvSpPr>
          <p:cNvPr id="3" name="Ορθογώνιο 2"/>
          <p:cNvSpPr/>
          <p:nvPr/>
        </p:nvSpPr>
        <p:spPr>
          <a:xfrm>
            <a:off x="2298276" y="1356228"/>
            <a:ext cx="7412799" cy="584775"/>
          </a:xfrm>
          <a:prstGeom prst="rect">
            <a:avLst/>
          </a:prstGeom>
        </p:spPr>
        <p:txBody>
          <a:bodyPr wrap="none">
            <a:spAutoFit/>
          </a:bodyPr>
          <a:lstStyle/>
          <a:p>
            <a:r>
              <a:rPr lang="el-GR" sz="3200" dirty="0" err="1">
                <a:latin typeface="Calibri Light" panose="020F0302020204030204" pitchFamily="34" charset="0"/>
                <a:cs typeface="Calibri Light" panose="020F0302020204030204" pitchFamily="34" charset="0"/>
              </a:rPr>
              <a:t>Item</a:t>
            </a:r>
            <a:r>
              <a:rPr lang="el-GR" sz="3200" dirty="0">
                <a:latin typeface="Calibri Light" panose="020F0302020204030204" pitchFamily="34" charset="0"/>
                <a:cs typeface="Calibri Light" panose="020F0302020204030204" pitchFamily="34" charset="0"/>
              </a:rPr>
              <a:t> 06 (παράδειγμα προβληματικού </a:t>
            </a:r>
            <a:r>
              <a:rPr lang="el-GR" sz="3200" dirty="0" err="1">
                <a:latin typeface="Calibri Light" panose="020F0302020204030204" pitchFamily="34" charset="0"/>
                <a:cs typeface="Calibri Light" panose="020F0302020204030204" pitchFamily="34" charset="0"/>
              </a:rPr>
              <a:t>item</a:t>
            </a:r>
            <a:r>
              <a:rPr lang="el-GR" sz="3200"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334597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873189356"/>
              </p:ext>
            </p:extLst>
          </p:nvPr>
        </p:nvGraphicFramePr>
        <p:xfrm>
          <a:off x="609600" y="2765901"/>
          <a:ext cx="10972800" cy="3078480"/>
        </p:xfrm>
        <a:graphic>
          <a:graphicData uri="http://schemas.openxmlformats.org/drawingml/2006/table">
            <a:tbl>
              <a:tblPr>
                <a:tableStyleId>{2D5ABB26-0587-4C30-8999-92F81FD0307C}</a:tableStyleId>
              </a:tblPr>
              <a:tblGrid>
                <a:gridCol w="1371600">
                  <a:extLst>
                    <a:ext uri="{9D8B030D-6E8A-4147-A177-3AD203B41FA5}">
                      <a16:colId xmlns:a16="http://schemas.microsoft.com/office/drawing/2014/main" val="742230370"/>
                    </a:ext>
                  </a:extLst>
                </a:gridCol>
                <a:gridCol w="1371600">
                  <a:extLst>
                    <a:ext uri="{9D8B030D-6E8A-4147-A177-3AD203B41FA5}">
                      <a16:colId xmlns:a16="http://schemas.microsoft.com/office/drawing/2014/main" val="104174386"/>
                    </a:ext>
                  </a:extLst>
                </a:gridCol>
                <a:gridCol w="1371600">
                  <a:extLst>
                    <a:ext uri="{9D8B030D-6E8A-4147-A177-3AD203B41FA5}">
                      <a16:colId xmlns:a16="http://schemas.microsoft.com/office/drawing/2014/main" val="855599398"/>
                    </a:ext>
                  </a:extLst>
                </a:gridCol>
                <a:gridCol w="1371600">
                  <a:extLst>
                    <a:ext uri="{9D8B030D-6E8A-4147-A177-3AD203B41FA5}">
                      <a16:colId xmlns:a16="http://schemas.microsoft.com/office/drawing/2014/main" val="3916417019"/>
                    </a:ext>
                  </a:extLst>
                </a:gridCol>
                <a:gridCol w="1371600">
                  <a:extLst>
                    <a:ext uri="{9D8B030D-6E8A-4147-A177-3AD203B41FA5}">
                      <a16:colId xmlns:a16="http://schemas.microsoft.com/office/drawing/2014/main" val="1401128541"/>
                    </a:ext>
                  </a:extLst>
                </a:gridCol>
                <a:gridCol w="1371600">
                  <a:extLst>
                    <a:ext uri="{9D8B030D-6E8A-4147-A177-3AD203B41FA5}">
                      <a16:colId xmlns:a16="http://schemas.microsoft.com/office/drawing/2014/main" val="2746433252"/>
                    </a:ext>
                  </a:extLst>
                </a:gridCol>
                <a:gridCol w="1371600">
                  <a:extLst>
                    <a:ext uri="{9D8B030D-6E8A-4147-A177-3AD203B41FA5}">
                      <a16:colId xmlns:a16="http://schemas.microsoft.com/office/drawing/2014/main" val="336329423"/>
                    </a:ext>
                  </a:extLst>
                </a:gridCol>
                <a:gridCol w="1371600">
                  <a:extLst>
                    <a:ext uri="{9D8B030D-6E8A-4147-A177-3AD203B41FA5}">
                      <a16:colId xmlns:a16="http://schemas.microsoft.com/office/drawing/2014/main" val="3670098793"/>
                    </a:ext>
                  </a:extLst>
                </a:gridCol>
              </a:tblGrid>
              <a:tr h="605372">
                <a:tc>
                  <a:txBody>
                    <a:bodyPr/>
                    <a:lstStyle/>
                    <a:p>
                      <a:pPr algn="ctr"/>
                      <a:r>
                        <a:rPr lang="en-US" sz="2000" dirty="0"/>
                        <a:t>Option</a:t>
                      </a:r>
                      <a:endParaRPr lang="en-US" sz="2000" dirty="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Key</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Count</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Pct</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Top27</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Bottom27</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a:t>Top–Bottom</a:t>
                      </a:r>
                      <a:endParaRPr lang="en-US" sz="200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tc>
                  <a:txBody>
                    <a:bodyPr/>
                    <a:lstStyle/>
                    <a:p>
                      <a:pPr algn="ctr"/>
                      <a:r>
                        <a:rPr lang="en-US" sz="2000" dirty="0" err="1"/>
                        <a:t>PtBis</a:t>
                      </a:r>
                      <a:endParaRPr lang="en-US" sz="2000" dirty="0">
                        <a:solidFill>
                          <a:srgbClr val="7030A0"/>
                        </a:solidFill>
                        <a:latin typeface="Calibri Light" panose="020F0302020204030204" pitchFamily="34" charset="0"/>
                        <a:cs typeface="Calibri Light" panose="020F0302020204030204" pitchFamily="34" charset="0"/>
                      </a:endParaRPr>
                    </a:p>
                  </a:txBody>
                  <a:tcPr anchor="ctr">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867397179"/>
                  </a:ext>
                </a:extLst>
              </a:tr>
              <a:tr h="0">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tc>
                  <a:txBody>
                    <a:bodyPr/>
                    <a:lstStyle/>
                    <a:p>
                      <a:pPr algn="ctr"/>
                      <a:endParaRPr lang="en-US" sz="2000" dirty="0">
                        <a:solidFill>
                          <a:srgbClr val="7030A0"/>
                        </a:solidFill>
                        <a:latin typeface="Calibri Light" panose="020F0302020204030204" pitchFamily="34" charset="0"/>
                        <a:cs typeface="Calibri Light" panose="020F0302020204030204" pitchFamily="34" charset="0"/>
                      </a:endParaRPr>
                    </a:p>
                  </a:txBody>
                  <a:tcPr anchor="ctr">
                    <a:lnT w="9525"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2817928683"/>
                  </a:ext>
                </a:extLst>
              </a:tr>
              <a:tr h="0">
                <a:tc>
                  <a:txBody>
                    <a:bodyPr/>
                    <a:lstStyle/>
                    <a:p>
                      <a:pPr algn="ctr"/>
                      <a:r>
                        <a:rPr lang="el-GR" sz="2000" dirty="0"/>
                        <a:t>Α</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a:t>1753</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0,36</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0,22</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0,46</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-0,23</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-0,06</a:t>
                      </a:r>
                      <a:endParaRPr lang="el-GR" sz="20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446399793"/>
                  </a:ext>
                </a:extLst>
              </a:tr>
              <a:tr h="0">
                <a:tc>
                  <a:txBody>
                    <a:bodyPr/>
                    <a:lstStyle/>
                    <a:p>
                      <a:pPr algn="ctr"/>
                      <a:r>
                        <a:rPr lang="el-GR" sz="2000"/>
                        <a:t>Β</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176</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a:t>0,04</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0,07</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-0,06</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-0,12</a:t>
                      </a:r>
                      <a:endParaRPr lang="el-GR" sz="20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51976787"/>
                  </a:ext>
                </a:extLst>
              </a:tr>
              <a:tr h="0">
                <a:tc>
                  <a:txBody>
                    <a:bodyPr/>
                    <a:lstStyle/>
                    <a:p>
                      <a:pPr algn="ctr"/>
                      <a:r>
                        <a:rPr lang="el-GR" sz="2000"/>
                        <a:t>Γ</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326</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0,07</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0,02</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0,11</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a:t>-0,08</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-0,09</a:t>
                      </a:r>
                      <a:endParaRPr lang="el-GR" sz="20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864175318"/>
                  </a:ext>
                </a:extLst>
              </a:tr>
              <a:tr h="0">
                <a:tc>
                  <a:txBody>
                    <a:bodyPr/>
                    <a:lstStyle/>
                    <a:p>
                      <a:pPr algn="ctr"/>
                      <a:r>
                        <a:rPr lang="el-GR" sz="2000"/>
                        <a:t>Δ</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2538</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0,53</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0,74</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0,35</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+0,39</a:t>
                      </a:r>
                      <a:endParaRPr lang="el-GR" sz="2000" dirty="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+0,16</a:t>
                      </a:r>
                      <a:endParaRPr lang="el-GR" sz="20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464644739"/>
                  </a:ext>
                </a:extLst>
              </a:tr>
              <a:tr h="0">
                <a:tc>
                  <a:txBody>
                    <a:bodyPr/>
                    <a:lstStyle/>
                    <a:p>
                      <a:pPr algn="ctr"/>
                      <a:r>
                        <a:rPr lang="en-US" sz="2000"/>
                        <a:t>Missing</a:t>
                      </a:r>
                      <a:endParaRPr lang="en-US" sz="2000">
                        <a:latin typeface="Calibri Light" panose="020F0302020204030204" pitchFamily="34" charset="0"/>
                        <a:cs typeface="Calibri Light" panose="020F0302020204030204" pitchFamily="34" charset="0"/>
                      </a:endParaRPr>
                    </a:p>
                  </a:txBody>
                  <a:tcPr anchor="ctr"/>
                </a:tc>
                <a:tc>
                  <a:txBody>
                    <a:bodyPr/>
                    <a:lstStyle/>
                    <a:p>
                      <a:pPr algn="ctr"/>
                      <a:r>
                        <a:rPr lang="el-GR" sz="2000"/>
                        <a:t>0</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38</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0,00</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a:t>-0,01</a:t>
                      </a:r>
                      <a:endParaRPr lang="el-GR" sz="2000">
                        <a:latin typeface="Calibri Light" panose="020F0302020204030204" pitchFamily="34" charset="0"/>
                        <a:cs typeface="Calibri Light" panose="020F0302020204030204" pitchFamily="34" charset="0"/>
                      </a:endParaRPr>
                    </a:p>
                  </a:txBody>
                  <a:tcPr anchor="ctr"/>
                </a:tc>
                <a:tc>
                  <a:txBody>
                    <a:bodyPr/>
                    <a:lstStyle/>
                    <a:p>
                      <a:pPr algn="ctr"/>
                      <a:r>
                        <a:rPr lang="el-GR" sz="2000" dirty="0"/>
                        <a:t>-0,08</a:t>
                      </a:r>
                      <a:endParaRPr lang="el-GR" sz="20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582491605"/>
                  </a:ext>
                </a:extLst>
              </a:tr>
            </a:tbl>
          </a:graphicData>
        </a:graphic>
      </p:graphicFrame>
      <p:sp>
        <p:nvSpPr>
          <p:cNvPr id="3" name="Ορθογώνιο 2"/>
          <p:cNvSpPr/>
          <p:nvPr/>
        </p:nvSpPr>
        <p:spPr>
          <a:xfrm>
            <a:off x="2616781" y="1573796"/>
            <a:ext cx="7482369" cy="523220"/>
          </a:xfrm>
          <a:prstGeom prst="rect">
            <a:avLst/>
          </a:prstGeom>
        </p:spPr>
        <p:txBody>
          <a:bodyPr wrap="none">
            <a:spAutoFit/>
          </a:bodyPr>
          <a:lstStyle/>
          <a:p>
            <a:r>
              <a:rPr lang="el-GR" sz="2800" dirty="0" err="1">
                <a:latin typeface="Calibri Light" panose="020F0302020204030204" pitchFamily="34" charset="0"/>
                <a:cs typeface="Calibri Light" panose="020F0302020204030204" pitchFamily="34" charset="0"/>
              </a:rPr>
              <a:t>Item</a:t>
            </a:r>
            <a:r>
              <a:rPr lang="el-GR" sz="2800" dirty="0">
                <a:latin typeface="Calibri Light" panose="020F0302020204030204" pitchFamily="34" charset="0"/>
                <a:cs typeface="Calibri Light" panose="020F0302020204030204" pitchFamily="34" charset="0"/>
              </a:rPr>
              <a:t> 15 (δύσκολο </a:t>
            </a:r>
            <a:r>
              <a:rPr lang="el-GR" sz="2800" dirty="0" err="1">
                <a:latin typeface="Calibri Light" panose="020F0302020204030204" pitchFamily="34" charset="0"/>
                <a:cs typeface="Calibri Light" panose="020F0302020204030204" pitchFamily="34" charset="0"/>
              </a:rPr>
              <a:t>item</a:t>
            </a:r>
            <a:r>
              <a:rPr lang="el-GR" sz="2800" dirty="0">
                <a:latin typeface="Calibri Light" panose="020F0302020204030204" pitchFamily="34" charset="0"/>
                <a:cs typeface="Calibri Light" panose="020F0302020204030204" pitchFamily="34" charset="0"/>
              </a:rPr>
              <a:t> με χαμηλή διακριτικότητα)</a:t>
            </a:r>
          </a:p>
        </p:txBody>
      </p:sp>
    </p:spTree>
    <p:extLst>
      <p:ext uri="{BB962C8B-B14F-4D97-AF65-F5344CB8AC3E}">
        <p14:creationId xmlns:p14="http://schemas.microsoft.com/office/powerpoint/2010/main" val="3030295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270577503"/>
              </p:ext>
            </p:extLst>
          </p:nvPr>
        </p:nvGraphicFramePr>
        <p:xfrm>
          <a:off x="609600" y="2948781"/>
          <a:ext cx="10972801" cy="2194560"/>
        </p:xfrm>
        <a:graphic>
          <a:graphicData uri="http://schemas.openxmlformats.org/drawingml/2006/table">
            <a:tbl>
              <a:tblPr>
                <a:tableStyleId>{2D5ABB26-0587-4C30-8999-92F81FD0307C}</a:tableStyleId>
              </a:tblPr>
              <a:tblGrid>
                <a:gridCol w="1567543">
                  <a:extLst>
                    <a:ext uri="{9D8B030D-6E8A-4147-A177-3AD203B41FA5}">
                      <a16:colId xmlns:a16="http://schemas.microsoft.com/office/drawing/2014/main" val="2832971668"/>
                    </a:ext>
                  </a:extLst>
                </a:gridCol>
                <a:gridCol w="1567543">
                  <a:extLst>
                    <a:ext uri="{9D8B030D-6E8A-4147-A177-3AD203B41FA5}">
                      <a16:colId xmlns:a16="http://schemas.microsoft.com/office/drawing/2014/main" val="236073895"/>
                    </a:ext>
                  </a:extLst>
                </a:gridCol>
                <a:gridCol w="1567543">
                  <a:extLst>
                    <a:ext uri="{9D8B030D-6E8A-4147-A177-3AD203B41FA5}">
                      <a16:colId xmlns:a16="http://schemas.microsoft.com/office/drawing/2014/main" val="1287761574"/>
                    </a:ext>
                  </a:extLst>
                </a:gridCol>
                <a:gridCol w="1567543">
                  <a:extLst>
                    <a:ext uri="{9D8B030D-6E8A-4147-A177-3AD203B41FA5}">
                      <a16:colId xmlns:a16="http://schemas.microsoft.com/office/drawing/2014/main" val="1962762416"/>
                    </a:ext>
                  </a:extLst>
                </a:gridCol>
                <a:gridCol w="1567543">
                  <a:extLst>
                    <a:ext uri="{9D8B030D-6E8A-4147-A177-3AD203B41FA5}">
                      <a16:colId xmlns:a16="http://schemas.microsoft.com/office/drawing/2014/main" val="1264402262"/>
                    </a:ext>
                  </a:extLst>
                </a:gridCol>
                <a:gridCol w="1567543">
                  <a:extLst>
                    <a:ext uri="{9D8B030D-6E8A-4147-A177-3AD203B41FA5}">
                      <a16:colId xmlns:a16="http://schemas.microsoft.com/office/drawing/2014/main" val="2167022804"/>
                    </a:ext>
                  </a:extLst>
                </a:gridCol>
                <a:gridCol w="1567543">
                  <a:extLst>
                    <a:ext uri="{9D8B030D-6E8A-4147-A177-3AD203B41FA5}">
                      <a16:colId xmlns:a16="http://schemas.microsoft.com/office/drawing/2014/main" val="1743686574"/>
                    </a:ext>
                  </a:extLst>
                </a:gridCol>
              </a:tblGrid>
              <a:tr h="182880">
                <a:tc>
                  <a:txBody>
                    <a:bodyPr/>
                    <a:lstStyle/>
                    <a:p>
                      <a:pPr algn="ctr"/>
                      <a:r>
                        <a:rPr lang="en-US" sz="1800" dirty="0"/>
                        <a:t>Option</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t>Is Key</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err="1"/>
                        <a:t>Pct</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t>Top27</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t>Bottom27</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a:t>Top–Bottom</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algn="ctr"/>
                      <a:r>
                        <a:rPr lang="en-US" sz="1800" dirty="0" err="1"/>
                        <a:t>PtBis</a:t>
                      </a:r>
                      <a:endParaRPr lang="en-US" sz="1800" dirty="0">
                        <a:solidFill>
                          <a:srgbClr val="7030A0"/>
                        </a:solidFill>
                        <a:latin typeface="Calibri Light" panose="020F0302020204030204" pitchFamily="34" charset="0"/>
                        <a:cs typeface="Calibri Light" panose="020F0302020204030204" pitchFamily="34" charset="0"/>
                      </a:endParaRPr>
                    </a:p>
                  </a:txBody>
                  <a:tcPr anchor="ct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85852467"/>
                  </a:ext>
                </a:extLst>
              </a:tr>
              <a:tr h="182880">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algn="ctr"/>
                      <a:endParaRPr lang="en-US" sz="1800" dirty="0">
                        <a:solidFill>
                          <a:srgbClr val="7030A0"/>
                        </a:solidFill>
                        <a:latin typeface="Calibri Light" panose="020F0302020204030204" pitchFamily="34" charset="0"/>
                        <a:cs typeface="Calibri Light" panose="020F0302020204030204" pitchFamily="34" charset="0"/>
                      </a:endParaRPr>
                    </a:p>
                  </a:txBody>
                  <a:tcPr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321195914"/>
                  </a:ext>
                </a:extLst>
              </a:tr>
              <a:tr h="365760">
                <a:tc>
                  <a:txBody>
                    <a:bodyPr/>
                    <a:lstStyle/>
                    <a:p>
                      <a:pPr algn="ctr"/>
                      <a:r>
                        <a:rPr lang="el-GR" sz="1800" dirty="0"/>
                        <a:t>Α</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a:t>0,12</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a:t>0,02</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a:t>0,21</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-0,19</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-0,22</a:t>
                      </a:r>
                      <a:endParaRPr lang="el-GR"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943264910"/>
                  </a:ext>
                </a:extLst>
              </a:tr>
              <a:tr h="365760">
                <a:tc>
                  <a:txBody>
                    <a:bodyPr/>
                    <a:lstStyle/>
                    <a:p>
                      <a:pPr algn="ctr"/>
                      <a:r>
                        <a:rPr lang="el-GR" sz="1800" dirty="0"/>
                        <a:t>Β</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0,09</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a:t>0,01</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a:t>0,17</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a:t>-0,16</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-0,18</a:t>
                      </a:r>
                      <a:endParaRPr lang="el-GR"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2887405164"/>
                  </a:ext>
                </a:extLst>
              </a:tr>
              <a:tr h="365760">
                <a:tc>
                  <a:txBody>
                    <a:bodyPr/>
                    <a:lstStyle/>
                    <a:p>
                      <a:pPr algn="ctr"/>
                      <a:r>
                        <a:rPr lang="el-GR" sz="1800" dirty="0"/>
                        <a:t>Γ</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1</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0,72</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0,95</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0,45</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+0,50</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+0,38</a:t>
                      </a:r>
                      <a:endParaRPr lang="el-GR"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32639835"/>
                  </a:ext>
                </a:extLst>
              </a:tr>
              <a:tr h="365760">
                <a:tc>
                  <a:txBody>
                    <a:bodyPr/>
                    <a:lstStyle/>
                    <a:p>
                      <a:pPr algn="ctr"/>
                      <a:r>
                        <a:rPr lang="el-GR" sz="1800"/>
                        <a:t>Δ</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a:t>0</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a:t>0,07</a:t>
                      </a:r>
                      <a:endParaRPr lang="el-GR" sz="180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0,02</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0,17</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-0,15</a:t>
                      </a:r>
                      <a:endParaRPr lang="el-GR" sz="1800" dirty="0">
                        <a:latin typeface="Calibri Light" panose="020F0302020204030204" pitchFamily="34" charset="0"/>
                        <a:cs typeface="Calibri Light" panose="020F0302020204030204" pitchFamily="34" charset="0"/>
                      </a:endParaRPr>
                    </a:p>
                  </a:txBody>
                  <a:tcPr anchor="ctr"/>
                </a:tc>
                <a:tc>
                  <a:txBody>
                    <a:bodyPr/>
                    <a:lstStyle/>
                    <a:p>
                      <a:pPr algn="ctr"/>
                      <a:r>
                        <a:rPr lang="el-GR" sz="1800" dirty="0"/>
                        <a:t>-0,20</a:t>
                      </a:r>
                      <a:endParaRPr lang="el-GR" sz="1800" dirty="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5925200"/>
                  </a:ext>
                </a:extLst>
              </a:tr>
            </a:tbl>
          </a:graphicData>
        </a:graphic>
      </p:graphicFrame>
      <p:sp>
        <p:nvSpPr>
          <p:cNvPr id="3" name="Ορθογώνιο 2"/>
          <p:cNvSpPr/>
          <p:nvPr/>
        </p:nvSpPr>
        <p:spPr>
          <a:xfrm>
            <a:off x="773722" y="1446266"/>
            <a:ext cx="10146323" cy="707886"/>
          </a:xfrm>
          <a:prstGeom prst="rect">
            <a:avLst/>
          </a:prstGeom>
        </p:spPr>
        <p:txBody>
          <a:bodyPr wrap="square">
            <a:spAutoFit/>
          </a:bodyPr>
          <a:lstStyle/>
          <a:p>
            <a:r>
              <a:rPr lang="el-GR" sz="2000" dirty="0">
                <a:latin typeface="Calibri Light" panose="020F0302020204030204" pitchFamily="34" charset="0"/>
                <a:cs typeface="Calibri Light" panose="020F0302020204030204" pitchFamily="34" charset="0"/>
              </a:rPr>
              <a:t>Οι λάθος επιλογές είναι πειστικές για τους αδύναμους μαθητές αλλά αποφεύγονται από τους καλούς. Αυτό σημαίνει ότι το </a:t>
            </a:r>
            <a:r>
              <a:rPr lang="el-GR" sz="2000" dirty="0" err="1">
                <a:latin typeface="Calibri Light" panose="020F0302020204030204" pitchFamily="34" charset="0"/>
                <a:cs typeface="Calibri Light" panose="020F0302020204030204" pitchFamily="34" charset="0"/>
              </a:rPr>
              <a:t>item</a:t>
            </a:r>
            <a:r>
              <a:rPr lang="el-GR" sz="2000" dirty="0">
                <a:latin typeface="Calibri Light" panose="020F0302020204030204" pitchFamily="34" charset="0"/>
                <a:cs typeface="Calibri Light" panose="020F0302020204030204" pitchFamily="34" charset="0"/>
              </a:rPr>
              <a:t> διακρίνει αποτελεσματικά</a:t>
            </a:r>
          </a:p>
        </p:txBody>
      </p:sp>
    </p:spTree>
    <p:extLst>
      <p:ext uri="{BB962C8B-B14F-4D97-AF65-F5344CB8AC3E}">
        <p14:creationId xmlns:p14="http://schemas.microsoft.com/office/powerpoint/2010/main" val="2199239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066969767"/>
              </p:ext>
            </p:extLst>
          </p:nvPr>
        </p:nvGraphicFramePr>
        <p:xfrm>
          <a:off x="609600" y="2948781"/>
          <a:ext cx="10972801" cy="1858853"/>
        </p:xfrm>
        <a:graphic>
          <a:graphicData uri="http://schemas.openxmlformats.org/drawingml/2006/table">
            <a:tbl>
              <a:tblPr/>
              <a:tblGrid>
                <a:gridCol w="1567543">
                  <a:extLst>
                    <a:ext uri="{9D8B030D-6E8A-4147-A177-3AD203B41FA5}">
                      <a16:colId xmlns:a16="http://schemas.microsoft.com/office/drawing/2014/main" val="778758080"/>
                    </a:ext>
                  </a:extLst>
                </a:gridCol>
                <a:gridCol w="1567543">
                  <a:extLst>
                    <a:ext uri="{9D8B030D-6E8A-4147-A177-3AD203B41FA5}">
                      <a16:colId xmlns:a16="http://schemas.microsoft.com/office/drawing/2014/main" val="1768376020"/>
                    </a:ext>
                  </a:extLst>
                </a:gridCol>
                <a:gridCol w="1567543">
                  <a:extLst>
                    <a:ext uri="{9D8B030D-6E8A-4147-A177-3AD203B41FA5}">
                      <a16:colId xmlns:a16="http://schemas.microsoft.com/office/drawing/2014/main" val="160057739"/>
                    </a:ext>
                  </a:extLst>
                </a:gridCol>
                <a:gridCol w="1567543">
                  <a:extLst>
                    <a:ext uri="{9D8B030D-6E8A-4147-A177-3AD203B41FA5}">
                      <a16:colId xmlns:a16="http://schemas.microsoft.com/office/drawing/2014/main" val="961214319"/>
                    </a:ext>
                  </a:extLst>
                </a:gridCol>
                <a:gridCol w="1567543">
                  <a:extLst>
                    <a:ext uri="{9D8B030D-6E8A-4147-A177-3AD203B41FA5}">
                      <a16:colId xmlns:a16="http://schemas.microsoft.com/office/drawing/2014/main" val="33499464"/>
                    </a:ext>
                  </a:extLst>
                </a:gridCol>
                <a:gridCol w="1567543">
                  <a:extLst>
                    <a:ext uri="{9D8B030D-6E8A-4147-A177-3AD203B41FA5}">
                      <a16:colId xmlns:a16="http://schemas.microsoft.com/office/drawing/2014/main" val="3185454105"/>
                    </a:ext>
                  </a:extLst>
                </a:gridCol>
                <a:gridCol w="1567543">
                  <a:extLst>
                    <a:ext uri="{9D8B030D-6E8A-4147-A177-3AD203B41FA5}">
                      <a16:colId xmlns:a16="http://schemas.microsoft.com/office/drawing/2014/main" val="1716101725"/>
                    </a:ext>
                  </a:extLst>
                </a:gridCol>
              </a:tblGrid>
              <a:tr h="365760">
                <a:tc>
                  <a:txBody>
                    <a:bodyPr/>
                    <a:lstStyle/>
                    <a:p>
                      <a:pPr algn="ctr"/>
                      <a:r>
                        <a:rPr lang="en-US" sz="1800" dirty="0">
                          <a:latin typeface="Calibri Light" panose="020F0302020204030204" pitchFamily="34" charset="0"/>
                          <a:cs typeface="Calibri Light" panose="020F0302020204030204" pitchFamily="34" charset="0"/>
                        </a:rPr>
                        <a:t>Option</a:t>
                      </a:r>
                    </a:p>
                  </a:txBody>
                  <a:tcPr anchor="ctr">
                    <a:lnL>
                      <a:noFill/>
                    </a:lnL>
                    <a:lnR>
                      <a:noFill/>
                    </a:lnR>
                    <a:lnT>
                      <a:noFill/>
                    </a:lnT>
                    <a:lnB>
                      <a:noFill/>
                    </a:lnB>
                  </a:tcPr>
                </a:tc>
                <a:tc>
                  <a:txBody>
                    <a:bodyPr/>
                    <a:lstStyle/>
                    <a:p>
                      <a:pPr algn="ctr"/>
                      <a:r>
                        <a:rPr lang="en-US" sz="1800" dirty="0">
                          <a:latin typeface="Calibri Light" panose="020F0302020204030204" pitchFamily="34" charset="0"/>
                          <a:cs typeface="Calibri Light" panose="020F0302020204030204" pitchFamily="34" charset="0"/>
                        </a:rPr>
                        <a:t>Is Key</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Pct</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Top27</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Bottom27</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Top–Bottom</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PtBis</a:t>
                      </a:r>
                    </a:p>
                  </a:txBody>
                  <a:tcPr anchor="ctr">
                    <a:lnL>
                      <a:noFill/>
                    </a:lnL>
                    <a:lnR>
                      <a:noFill/>
                    </a:lnR>
                    <a:lnT>
                      <a:noFill/>
                    </a:lnT>
                    <a:lnB>
                      <a:noFill/>
                    </a:lnB>
                  </a:tcPr>
                </a:tc>
                <a:extLst>
                  <a:ext uri="{0D108BD9-81ED-4DB2-BD59-A6C34878D82A}">
                    <a16:rowId xmlns:a16="http://schemas.microsoft.com/office/drawing/2014/main" val="3017275719"/>
                  </a:ext>
                </a:extLst>
              </a:tr>
              <a:tr h="395813">
                <a:tc>
                  <a:txBody>
                    <a:bodyPr/>
                    <a:lstStyle/>
                    <a:p>
                      <a:pPr algn="ctr"/>
                      <a:r>
                        <a:rPr lang="el-GR" sz="1800" dirty="0">
                          <a:latin typeface="Calibri Light" panose="020F0302020204030204" pitchFamily="34" charset="0"/>
                          <a:cs typeface="Calibri Light" panose="020F0302020204030204" pitchFamily="34" charset="0"/>
                        </a:rPr>
                        <a:t>Α</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0,01</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0,03</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-0,05</a:t>
                      </a:r>
                    </a:p>
                  </a:txBody>
                  <a:tcPr anchor="ctr">
                    <a:lnL>
                      <a:noFill/>
                    </a:lnL>
                    <a:lnR>
                      <a:noFill/>
                    </a:lnR>
                    <a:lnT>
                      <a:noFill/>
                    </a:lnT>
                    <a:lnB>
                      <a:noFill/>
                    </a:lnB>
                  </a:tcPr>
                </a:tc>
                <a:extLst>
                  <a:ext uri="{0D108BD9-81ED-4DB2-BD59-A6C34878D82A}">
                    <a16:rowId xmlns:a16="http://schemas.microsoft.com/office/drawing/2014/main" val="2806185980"/>
                  </a:ext>
                </a:extLst>
              </a:tr>
              <a:tr h="365760">
                <a:tc>
                  <a:txBody>
                    <a:bodyPr/>
                    <a:lstStyle/>
                    <a:p>
                      <a:pPr algn="ctr"/>
                      <a:r>
                        <a:rPr lang="el-GR" sz="1800" dirty="0">
                          <a:latin typeface="Calibri Light" panose="020F0302020204030204" pitchFamily="34" charset="0"/>
                          <a:cs typeface="Calibri Light" panose="020F0302020204030204" pitchFamily="34" charset="0"/>
                        </a:rPr>
                        <a:t>Β</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0,28</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0,22</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0,30</a:t>
                      </a:r>
                    </a:p>
                  </a:txBody>
                  <a:tcPr anchor="ctr">
                    <a:lnL>
                      <a:noFill/>
                    </a:lnL>
                    <a:lnR>
                      <a:noFill/>
                    </a:lnR>
                    <a:lnT>
                      <a:noFill/>
                    </a:lnT>
                    <a:lnB>
                      <a:noFill/>
                    </a:lnB>
                  </a:tcPr>
                </a:tc>
                <a:tc>
                  <a:txBody>
                    <a:bodyPr/>
                    <a:lstStyle/>
                    <a:p>
                      <a:pPr algn="ctr"/>
                      <a:r>
                        <a:rPr lang="el-GR" sz="1800" b="1" dirty="0">
                          <a:latin typeface="Calibri Light" panose="020F0302020204030204" pitchFamily="34" charset="0"/>
                          <a:cs typeface="Calibri Light" panose="020F0302020204030204" pitchFamily="34" charset="0"/>
                        </a:rPr>
                        <a:t>-0,08</a:t>
                      </a:r>
                      <a:endParaRPr lang="el-GR" sz="1800" dirty="0">
                        <a:latin typeface="Calibri Light" panose="020F0302020204030204" pitchFamily="34" charset="0"/>
                        <a:cs typeface="Calibri Light" panose="020F0302020204030204" pitchFamily="34" charset="0"/>
                      </a:endParaRPr>
                    </a:p>
                  </a:txBody>
                  <a:tcPr anchor="ctr">
                    <a:lnL>
                      <a:noFill/>
                    </a:lnL>
                    <a:lnR>
                      <a:noFill/>
                    </a:lnR>
                    <a:lnT>
                      <a:noFill/>
                    </a:lnT>
                    <a:lnB>
                      <a:noFill/>
                    </a:lnB>
                  </a:tcPr>
                </a:tc>
                <a:tc>
                  <a:txBody>
                    <a:bodyPr/>
                    <a:lstStyle/>
                    <a:p>
                      <a:pPr algn="ctr"/>
                      <a:r>
                        <a:rPr lang="el-GR" sz="1800" b="1" dirty="0">
                          <a:latin typeface="Calibri Light" panose="020F0302020204030204" pitchFamily="34" charset="0"/>
                          <a:cs typeface="Calibri Light" panose="020F0302020204030204" pitchFamily="34" charset="0"/>
                        </a:rPr>
                        <a:t>+</a:t>
                      </a:r>
                      <a:r>
                        <a:rPr lang="el-GR" sz="1800" b="1" dirty="0" smtClean="0">
                          <a:latin typeface="Calibri Light" panose="020F0302020204030204" pitchFamily="34" charset="0"/>
                          <a:cs typeface="Calibri Light" panose="020F0302020204030204" pitchFamily="34" charset="0"/>
                        </a:rPr>
                        <a:t>0,04</a:t>
                      </a:r>
                      <a:endParaRPr lang="el-GR" sz="1800" dirty="0">
                        <a:latin typeface="Calibri Light" panose="020F0302020204030204" pitchFamily="34" charset="0"/>
                        <a:cs typeface="Calibri Light" panose="020F0302020204030204" pitchFamily="34" charset="0"/>
                      </a:endParaRPr>
                    </a:p>
                  </a:txBody>
                  <a:tcPr anchor="ctr">
                    <a:lnL>
                      <a:noFill/>
                    </a:lnL>
                    <a:lnR>
                      <a:noFill/>
                    </a:lnR>
                    <a:lnT>
                      <a:noFill/>
                    </a:lnT>
                    <a:lnB>
                      <a:noFill/>
                    </a:lnB>
                  </a:tcPr>
                </a:tc>
                <a:extLst>
                  <a:ext uri="{0D108BD9-81ED-4DB2-BD59-A6C34878D82A}">
                    <a16:rowId xmlns:a16="http://schemas.microsoft.com/office/drawing/2014/main" val="3369169224"/>
                  </a:ext>
                </a:extLst>
              </a:tr>
              <a:tr h="365760">
                <a:tc>
                  <a:txBody>
                    <a:bodyPr/>
                    <a:lstStyle/>
                    <a:p>
                      <a:pPr algn="ctr"/>
                      <a:r>
                        <a:rPr lang="el-GR" sz="1800">
                          <a:latin typeface="Calibri Light" panose="020F0302020204030204" pitchFamily="34" charset="0"/>
                          <a:cs typeface="Calibri Light" panose="020F0302020204030204" pitchFamily="34" charset="0"/>
                        </a:rPr>
                        <a:t>Γ</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1</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0,60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0,75</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0,45</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+0,30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+0,24</a:t>
                      </a:r>
                    </a:p>
                  </a:txBody>
                  <a:tcPr anchor="ctr">
                    <a:lnL>
                      <a:noFill/>
                    </a:lnL>
                    <a:lnR>
                      <a:noFill/>
                    </a:lnR>
                    <a:lnT>
                      <a:noFill/>
                    </a:lnT>
                    <a:lnB>
                      <a:noFill/>
                    </a:lnB>
                  </a:tcPr>
                </a:tc>
                <a:extLst>
                  <a:ext uri="{0D108BD9-81ED-4DB2-BD59-A6C34878D82A}">
                    <a16:rowId xmlns:a16="http://schemas.microsoft.com/office/drawing/2014/main" val="2804457506"/>
                  </a:ext>
                </a:extLst>
              </a:tr>
              <a:tr h="365760">
                <a:tc>
                  <a:txBody>
                    <a:bodyPr/>
                    <a:lstStyle/>
                    <a:p>
                      <a:pPr algn="ctr"/>
                      <a:r>
                        <a:rPr lang="el-GR" sz="1800">
                          <a:latin typeface="Calibri Light" panose="020F0302020204030204" pitchFamily="34" charset="0"/>
                          <a:cs typeface="Calibri Light" panose="020F0302020204030204" pitchFamily="34" charset="0"/>
                        </a:rPr>
                        <a:t>Δ</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0,10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0,22</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-0,20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-0,19</a:t>
                      </a:r>
                    </a:p>
                  </a:txBody>
                  <a:tcPr anchor="ctr">
                    <a:lnL>
                      <a:noFill/>
                    </a:lnL>
                    <a:lnR>
                      <a:noFill/>
                    </a:lnR>
                    <a:lnT>
                      <a:noFill/>
                    </a:lnT>
                    <a:lnB>
                      <a:noFill/>
                    </a:lnB>
                  </a:tcPr>
                </a:tc>
                <a:extLst>
                  <a:ext uri="{0D108BD9-81ED-4DB2-BD59-A6C34878D82A}">
                    <a16:rowId xmlns:a16="http://schemas.microsoft.com/office/drawing/2014/main" val="3819332141"/>
                  </a:ext>
                </a:extLst>
              </a:tr>
            </a:tbl>
          </a:graphicData>
        </a:graphic>
      </p:graphicFrame>
      <p:sp>
        <p:nvSpPr>
          <p:cNvPr id="3" name="Ορθογώνιο 2"/>
          <p:cNvSpPr/>
          <p:nvPr/>
        </p:nvSpPr>
        <p:spPr>
          <a:xfrm>
            <a:off x="2845777" y="1356165"/>
            <a:ext cx="6096000" cy="646331"/>
          </a:xfrm>
          <a:prstGeom prst="rect">
            <a:avLst/>
          </a:prstGeom>
        </p:spPr>
        <p:txBody>
          <a:bodyPr>
            <a:spAutoFit/>
          </a:bodyPr>
          <a:lstStyle/>
          <a:p>
            <a:pPr algn="ctr"/>
            <a:r>
              <a:rPr lang="el-GR" dirty="0">
                <a:latin typeface="Calibri Light" panose="020F0302020204030204" pitchFamily="34" charset="0"/>
                <a:cs typeface="Calibri Light" panose="020F0302020204030204" pitchFamily="34" charset="0"/>
              </a:rPr>
              <a:t>Ο </a:t>
            </a:r>
            <a:r>
              <a:rPr lang="el-GR" dirty="0" err="1">
                <a:latin typeface="Calibri Light" panose="020F0302020204030204" pitchFamily="34" charset="0"/>
                <a:cs typeface="Calibri Light" panose="020F0302020204030204" pitchFamily="34" charset="0"/>
              </a:rPr>
              <a:t>distractor</a:t>
            </a:r>
            <a:r>
              <a:rPr lang="el-GR" dirty="0">
                <a:latin typeface="Calibri Light" panose="020F0302020204030204" pitchFamily="34" charset="0"/>
                <a:cs typeface="Calibri Light" panose="020F0302020204030204" pitchFamily="34" charset="0"/>
              </a:rPr>
              <a:t> Β δεν λειτουργεί: τον επιλέγουν και καλοί μαθητές. Αυτό δείχνει ασάφεια ή παραπλανητική διατύπωση</a:t>
            </a:r>
          </a:p>
        </p:txBody>
      </p:sp>
    </p:spTree>
    <p:extLst>
      <p:ext uri="{BB962C8B-B14F-4D97-AF65-F5344CB8AC3E}">
        <p14:creationId xmlns:p14="http://schemas.microsoft.com/office/powerpoint/2010/main" val="2889349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267172863"/>
              </p:ext>
            </p:extLst>
          </p:nvPr>
        </p:nvGraphicFramePr>
        <p:xfrm>
          <a:off x="609600" y="2948781"/>
          <a:ext cx="10972801" cy="1828800"/>
        </p:xfrm>
        <a:graphic>
          <a:graphicData uri="http://schemas.openxmlformats.org/drawingml/2006/table">
            <a:tbl>
              <a:tblPr/>
              <a:tblGrid>
                <a:gridCol w="1567543">
                  <a:extLst>
                    <a:ext uri="{9D8B030D-6E8A-4147-A177-3AD203B41FA5}">
                      <a16:colId xmlns:a16="http://schemas.microsoft.com/office/drawing/2014/main" val="3431503134"/>
                    </a:ext>
                  </a:extLst>
                </a:gridCol>
                <a:gridCol w="1567543">
                  <a:extLst>
                    <a:ext uri="{9D8B030D-6E8A-4147-A177-3AD203B41FA5}">
                      <a16:colId xmlns:a16="http://schemas.microsoft.com/office/drawing/2014/main" val="1217637967"/>
                    </a:ext>
                  </a:extLst>
                </a:gridCol>
                <a:gridCol w="1567543">
                  <a:extLst>
                    <a:ext uri="{9D8B030D-6E8A-4147-A177-3AD203B41FA5}">
                      <a16:colId xmlns:a16="http://schemas.microsoft.com/office/drawing/2014/main" val="3829953445"/>
                    </a:ext>
                  </a:extLst>
                </a:gridCol>
                <a:gridCol w="1567543">
                  <a:extLst>
                    <a:ext uri="{9D8B030D-6E8A-4147-A177-3AD203B41FA5}">
                      <a16:colId xmlns:a16="http://schemas.microsoft.com/office/drawing/2014/main" val="2202175280"/>
                    </a:ext>
                  </a:extLst>
                </a:gridCol>
                <a:gridCol w="1567543">
                  <a:extLst>
                    <a:ext uri="{9D8B030D-6E8A-4147-A177-3AD203B41FA5}">
                      <a16:colId xmlns:a16="http://schemas.microsoft.com/office/drawing/2014/main" val="1710355032"/>
                    </a:ext>
                  </a:extLst>
                </a:gridCol>
                <a:gridCol w="1567543">
                  <a:extLst>
                    <a:ext uri="{9D8B030D-6E8A-4147-A177-3AD203B41FA5}">
                      <a16:colId xmlns:a16="http://schemas.microsoft.com/office/drawing/2014/main" val="98310679"/>
                    </a:ext>
                  </a:extLst>
                </a:gridCol>
                <a:gridCol w="1567543">
                  <a:extLst>
                    <a:ext uri="{9D8B030D-6E8A-4147-A177-3AD203B41FA5}">
                      <a16:colId xmlns:a16="http://schemas.microsoft.com/office/drawing/2014/main" val="331345338"/>
                    </a:ext>
                  </a:extLst>
                </a:gridCol>
              </a:tblGrid>
              <a:tr h="365760">
                <a:tc>
                  <a:txBody>
                    <a:bodyPr/>
                    <a:lstStyle/>
                    <a:p>
                      <a:pPr algn="ctr"/>
                      <a:r>
                        <a:rPr lang="en-US" sz="1800" dirty="0">
                          <a:latin typeface="Calibri Light" panose="020F0302020204030204" pitchFamily="34" charset="0"/>
                          <a:cs typeface="Calibri Light" panose="020F0302020204030204" pitchFamily="34" charset="0"/>
                        </a:rPr>
                        <a:t>Option</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Is Key</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Pct</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Top27</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Bottom27</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Top–Bottom</a:t>
                      </a:r>
                    </a:p>
                  </a:txBody>
                  <a:tcPr anchor="ctr">
                    <a:lnL>
                      <a:noFill/>
                    </a:lnL>
                    <a:lnR>
                      <a:noFill/>
                    </a:lnR>
                    <a:lnT>
                      <a:noFill/>
                    </a:lnT>
                    <a:lnB>
                      <a:noFill/>
                    </a:lnB>
                  </a:tcPr>
                </a:tc>
                <a:tc>
                  <a:txBody>
                    <a:bodyPr/>
                    <a:lstStyle/>
                    <a:p>
                      <a:pPr algn="ctr"/>
                      <a:r>
                        <a:rPr lang="en-US" sz="1800">
                          <a:latin typeface="Calibri Light" panose="020F0302020204030204" pitchFamily="34" charset="0"/>
                          <a:cs typeface="Calibri Light" panose="020F0302020204030204" pitchFamily="34" charset="0"/>
                        </a:rPr>
                        <a:t>PtBis</a:t>
                      </a:r>
                    </a:p>
                  </a:txBody>
                  <a:tcPr anchor="ctr">
                    <a:lnL>
                      <a:noFill/>
                    </a:lnL>
                    <a:lnR>
                      <a:noFill/>
                    </a:lnR>
                    <a:lnT>
                      <a:noFill/>
                    </a:lnT>
                    <a:lnB>
                      <a:noFill/>
                    </a:lnB>
                  </a:tcPr>
                </a:tc>
                <a:extLst>
                  <a:ext uri="{0D108BD9-81ED-4DB2-BD59-A6C34878D82A}">
                    <a16:rowId xmlns:a16="http://schemas.microsoft.com/office/drawing/2014/main" val="4074427942"/>
                  </a:ext>
                </a:extLst>
              </a:tr>
              <a:tr h="365760">
                <a:tc>
                  <a:txBody>
                    <a:bodyPr/>
                    <a:lstStyle/>
                    <a:p>
                      <a:pPr algn="ctr"/>
                      <a:r>
                        <a:rPr lang="el-GR" sz="1800" dirty="0">
                          <a:latin typeface="Calibri Light" panose="020F0302020204030204" pitchFamily="34" charset="0"/>
                          <a:cs typeface="Calibri Light" panose="020F0302020204030204" pitchFamily="34" charset="0"/>
                        </a:rPr>
                        <a:t>Α</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0,01</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0,00</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-0,03</a:t>
                      </a:r>
                    </a:p>
                  </a:txBody>
                  <a:tcPr anchor="ctr">
                    <a:lnL>
                      <a:noFill/>
                    </a:lnL>
                    <a:lnR>
                      <a:noFill/>
                    </a:lnR>
                    <a:lnT>
                      <a:noFill/>
                    </a:lnT>
                    <a:lnB>
                      <a:noFill/>
                    </a:lnB>
                  </a:tcPr>
                </a:tc>
                <a:extLst>
                  <a:ext uri="{0D108BD9-81ED-4DB2-BD59-A6C34878D82A}">
                    <a16:rowId xmlns:a16="http://schemas.microsoft.com/office/drawing/2014/main" val="2221735719"/>
                  </a:ext>
                </a:extLst>
              </a:tr>
              <a:tr h="365760">
                <a:tc>
                  <a:txBody>
                    <a:bodyPr/>
                    <a:lstStyle/>
                    <a:p>
                      <a:pPr algn="ctr"/>
                      <a:r>
                        <a:rPr lang="el-GR" sz="1800">
                          <a:latin typeface="Calibri Light" panose="020F0302020204030204" pitchFamily="34" charset="0"/>
                          <a:cs typeface="Calibri Light" panose="020F0302020204030204" pitchFamily="34" charset="0"/>
                        </a:rPr>
                        <a:t>Β</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0,00</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0,03</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-0,03</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-0,04</a:t>
                      </a:r>
                    </a:p>
                  </a:txBody>
                  <a:tcPr anchor="ctr">
                    <a:lnL>
                      <a:noFill/>
                    </a:lnL>
                    <a:lnR>
                      <a:noFill/>
                    </a:lnR>
                    <a:lnT>
                      <a:noFill/>
                    </a:lnT>
                    <a:lnB>
                      <a:noFill/>
                    </a:lnB>
                  </a:tcPr>
                </a:tc>
                <a:extLst>
                  <a:ext uri="{0D108BD9-81ED-4DB2-BD59-A6C34878D82A}">
                    <a16:rowId xmlns:a16="http://schemas.microsoft.com/office/drawing/2014/main" val="2356531085"/>
                  </a:ext>
                </a:extLst>
              </a:tr>
              <a:tr h="365760">
                <a:tc>
                  <a:txBody>
                    <a:bodyPr/>
                    <a:lstStyle/>
                    <a:p>
                      <a:pPr algn="ctr"/>
                      <a:r>
                        <a:rPr lang="el-GR" sz="1800">
                          <a:latin typeface="Calibri Light" panose="020F0302020204030204" pitchFamily="34" charset="0"/>
                          <a:cs typeface="Calibri Light" panose="020F0302020204030204" pitchFamily="34" charset="0"/>
                        </a:rPr>
                        <a:t>Γ</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1</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0,95</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0,99</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0,88</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+0,11</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+0,18</a:t>
                      </a:r>
                    </a:p>
                  </a:txBody>
                  <a:tcPr anchor="ctr">
                    <a:lnL>
                      <a:noFill/>
                    </a:lnL>
                    <a:lnR>
                      <a:noFill/>
                    </a:lnR>
                    <a:lnT>
                      <a:noFill/>
                    </a:lnT>
                    <a:lnB>
                      <a:noFill/>
                    </a:lnB>
                  </a:tcPr>
                </a:tc>
                <a:extLst>
                  <a:ext uri="{0D108BD9-81ED-4DB2-BD59-A6C34878D82A}">
                    <a16:rowId xmlns:a16="http://schemas.microsoft.com/office/drawing/2014/main" val="1690094547"/>
                  </a:ext>
                </a:extLst>
              </a:tr>
              <a:tr h="365760">
                <a:tc>
                  <a:txBody>
                    <a:bodyPr/>
                    <a:lstStyle/>
                    <a:p>
                      <a:pPr algn="ctr"/>
                      <a:r>
                        <a:rPr lang="el-GR" sz="1800">
                          <a:latin typeface="Calibri Light" panose="020F0302020204030204" pitchFamily="34" charset="0"/>
                          <a:cs typeface="Calibri Light" panose="020F0302020204030204" pitchFamily="34" charset="0"/>
                        </a:rPr>
                        <a:t>Δ</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a:t>
                      </a:r>
                    </a:p>
                  </a:txBody>
                  <a:tcPr anchor="ctr">
                    <a:lnL>
                      <a:noFill/>
                    </a:lnL>
                    <a:lnR>
                      <a:noFill/>
                    </a:lnR>
                    <a:lnT>
                      <a:noFill/>
                    </a:lnT>
                    <a:lnB>
                      <a:noFill/>
                    </a:lnB>
                  </a:tcPr>
                </a:tc>
                <a:tc>
                  <a:txBody>
                    <a:bodyPr/>
                    <a:lstStyle/>
                    <a:p>
                      <a:pPr algn="ctr"/>
                      <a:r>
                        <a:rPr lang="el-GR" sz="180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0,01</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0,03</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-0,02</a:t>
                      </a:r>
                    </a:p>
                  </a:txBody>
                  <a:tcPr anchor="ctr">
                    <a:lnL>
                      <a:noFill/>
                    </a:lnL>
                    <a:lnR>
                      <a:noFill/>
                    </a:lnR>
                    <a:lnT>
                      <a:noFill/>
                    </a:lnT>
                    <a:lnB>
                      <a:noFill/>
                    </a:lnB>
                  </a:tcPr>
                </a:tc>
                <a:tc>
                  <a:txBody>
                    <a:bodyPr/>
                    <a:lstStyle/>
                    <a:p>
                      <a:pPr algn="ctr"/>
                      <a:r>
                        <a:rPr lang="el-GR" sz="1800" dirty="0">
                          <a:latin typeface="Calibri Light" panose="020F0302020204030204" pitchFamily="34" charset="0"/>
                          <a:cs typeface="Calibri Light" panose="020F0302020204030204" pitchFamily="34" charset="0"/>
                        </a:rPr>
                        <a:t>-0,05</a:t>
                      </a:r>
                    </a:p>
                  </a:txBody>
                  <a:tcPr anchor="ctr">
                    <a:lnL>
                      <a:noFill/>
                    </a:lnL>
                    <a:lnR>
                      <a:noFill/>
                    </a:lnR>
                    <a:lnT>
                      <a:noFill/>
                    </a:lnT>
                    <a:lnB>
                      <a:noFill/>
                    </a:lnB>
                  </a:tcPr>
                </a:tc>
                <a:extLst>
                  <a:ext uri="{0D108BD9-81ED-4DB2-BD59-A6C34878D82A}">
                    <a16:rowId xmlns:a16="http://schemas.microsoft.com/office/drawing/2014/main" val="2650840350"/>
                  </a:ext>
                </a:extLst>
              </a:tr>
            </a:tbl>
          </a:graphicData>
        </a:graphic>
      </p:graphicFrame>
      <p:sp>
        <p:nvSpPr>
          <p:cNvPr id="3" name="Ορθογώνιο 2"/>
          <p:cNvSpPr/>
          <p:nvPr/>
        </p:nvSpPr>
        <p:spPr>
          <a:xfrm>
            <a:off x="3135923" y="1382543"/>
            <a:ext cx="6096000" cy="646331"/>
          </a:xfrm>
          <a:prstGeom prst="rect">
            <a:avLst/>
          </a:prstGeom>
        </p:spPr>
        <p:txBody>
          <a:bodyPr>
            <a:spAutoFit/>
          </a:bodyPr>
          <a:lstStyle/>
          <a:p>
            <a:r>
              <a:rPr lang="el-GR" dirty="0">
                <a:latin typeface="Calibri Light" panose="020F0302020204030204" pitchFamily="34" charset="0"/>
                <a:cs typeface="Calibri Light" panose="020F0302020204030204" pitchFamily="34" charset="0"/>
              </a:rPr>
              <a:t>Όταν κανείς δεν “τσιμπάει” στους </a:t>
            </a:r>
            <a:r>
              <a:rPr lang="el-GR" dirty="0" err="1">
                <a:latin typeface="Calibri Light" panose="020F0302020204030204" pitchFamily="34" charset="0"/>
                <a:cs typeface="Calibri Light" panose="020F0302020204030204" pitchFamily="34" charset="0"/>
              </a:rPr>
              <a:t>distractors</a:t>
            </a:r>
            <a:r>
              <a:rPr lang="el-GR" dirty="0">
                <a:latin typeface="Calibri Light" panose="020F0302020204030204" pitchFamily="34" charset="0"/>
                <a:cs typeface="Calibri Light" panose="020F0302020204030204" pitchFamily="34" charset="0"/>
              </a:rPr>
              <a:t>, το </a:t>
            </a:r>
            <a:r>
              <a:rPr lang="el-GR" dirty="0" err="1">
                <a:latin typeface="Calibri Light" panose="020F0302020204030204" pitchFamily="34" charset="0"/>
                <a:cs typeface="Calibri Light" panose="020F0302020204030204" pitchFamily="34" charset="0"/>
              </a:rPr>
              <a:t>item</a:t>
            </a:r>
            <a:r>
              <a:rPr lang="el-GR" dirty="0">
                <a:latin typeface="Calibri Light" panose="020F0302020204030204" pitchFamily="34" charset="0"/>
                <a:cs typeface="Calibri Light" panose="020F0302020204030204" pitchFamily="34" charset="0"/>
              </a:rPr>
              <a:t> είναι υπερβολικά εύκολο και χάνει διαγνωστική αξία</a:t>
            </a:r>
          </a:p>
        </p:txBody>
      </p:sp>
    </p:spTree>
    <p:extLst>
      <p:ext uri="{BB962C8B-B14F-4D97-AF65-F5344CB8AC3E}">
        <p14:creationId xmlns:p14="http://schemas.microsoft.com/office/powerpoint/2010/main" val="2260091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empé - original comic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13833"/>
            <a:ext cx="5168359" cy="6767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68945" y="5874028"/>
            <a:ext cx="4393955" cy="830997"/>
          </a:xfrm>
          <a:prstGeom prst="rect">
            <a:avLst/>
          </a:prstGeom>
          <a:noFill/>
        </p:spPr>
        <p:txBody>
          <a:bodyPr wrap="square" rtlCol="0">
            <a:spAutoFit/>
          </a:bodyPr>
          <a:lstStyle/>
          <a:p>
            <a:pPr algn="ctr"/>
            <a:r>
              <a:rPr lang="en-US" sz="2400" dirty="0" smtClean="0">
                <a:solidFill>
                  <a:srgbClr val="7030A0"/>
                </a:solidFill>
                <a:latin typeface="Calibri Light" panose="020F0302020204030204" pitchFamily="34" charset="0"/>
                <a:cs typeface="Calibri Light" panose="020F0302020204030204" pitchFamily="34" charset="0"/>
              </a:rPr>
              <a:t>H</a:t>
            </a:r>
            <a:r>
              <a:rPr lang="el-GR" sz="2400" dirty="0" smtClean="0">
                <a:solidFill>
                  <a:srgbClr val="7030A0"/>
                </a:solidFill>
                <a:latin typeface="Calibri Light" panose="020F0302020204030204" pitchFamily="34" charset="0"/>
                <a:cs typeface="Calibri Light" panose="020F0302020204030204" pitchFamily="34" charset="0"/>
              </a:rPr>
              <a:t> ουσία του να είμαστε </a:t>
            </a:r>
            <a:r>
              <a:rPr lang="el-GR" sz="2400" dirty="0" err="1" smtClean="0">
                <a:solidFill>
                  <a:srgbClr val="7030A0"/>
                </a:solidFill>
                <a:latin typeface="Calibri Light" panose="020F0302020204030204" pitchFamily="34" charset="0"/>
                <a:cs typeface="Calibri Light" panose="020F0302020204030204" pitchFamily="34" charset="0"/>
              </a:rPr>
              <a:t>αξιολογητές</a:t>
            </a:r>
            <a:r>
              <a:rPr lang="el-GR" sz="2400" dirty="0" smtClean="0">
                <a:solidFill>
                  <a:srgbClr val="7030A0"/>
                </a:solidFill>
                <a:latin typeface="Calibri Light" panose="020F0302020204030204" pitchFamily="34" charset="0"/>
                <a:cs typeface="Calibri Light" panose="020F0302020204030204" pitchFamily="34" charset="0"/>
              </a:rPr>
              <a:t> και </a:t>
            </a:r>
            <a:r>
              <a:rPr lang="el-GR" sz="2400" dirty="0" err="1" smtClean="0">
                <a:solidFill>
                  <a:srgbClr val="7030A0"/>
                </a:solidFill>
                <a:latin typeface="Calibri Light" panose="020F0302020204030204" pitchFamily="34" charset="0"/>
                <a:cs typeface="Calibri Light" panose="020F0302020204030204" pitchFamily="34" charset="0"/>
              </a:rPr>
              <a:t>αξιολογήτριες</a:t>
            </a:r>
            <a:r>
              <a:rPr lang="en-US" sz="2400" dirty="0" smtClean="0">
                <a:solidFill>
                  <a:srgbClr val="7030A0"/>
                </a:solidFill>
                <a:latin typeface="Calibri Light" panose="020F0302020204030204" pitchFamily="34" charset="0"/>
                <a:cs typeface="Calibri Light" panose="020F0302020204030204" pitchFamily="34" charset="0"/>
              </a:rPr>
              <a:t> </a:t>
            </a:r>
            <a:endParaRPr lang="el-GR" sz="2400" dirty="0">
              <a:solidFill>
                <a:srgbClr val="7030A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5310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136531" y="760383"/>
            <a:ext cx="7262446" cy="1938992"/>
          </a:xfrm>
          <a:prstGeom prst="rect">
            <a:avLst/>
          </a:prstGeom>
          <a:solidFill>
            <a:schemeClr val="bg1">
              <a:lumMod val="95000"/>
            </a:schemeClr>
          </a:solidFill>
        </p:spPr>
        <p:txBody>
          <a:bodyPr wrap="square">
            <a:spAutoFit/>
          </a:bodyPr>
          <a:lstStyle/>
          <a:p>
            <a:pPr algn="just"/>
            <a:r>
              <a:rPr lang="el-GR" sz="2000" dirty="0">
                <a:solidFill>
                  <a:srgbClr val="313942"/>
                </a:solidFill>
                <a:latin typeface="Calibri Light" panose="020F0302020204030204" pitchFamily="34" charset="0"/>
                <a:cs typeface="Calibri Light" panose="020F0302020204030204" pitchFamily="34" charset="0"/>
              </a:rPr>
              <a:t>Ο κύριος λόγος είναι ότι οι μαθητές μαθαίνουν να αποστηθίζουν θεωρίες και κανόνες, αλλά δυσκολεύονται να τους εφαρμόσουν. </a:t>
            </a:r>
            <a:r>
              <a:rPr lang="el-GR" sz="2000" dirty="0" err="1">
                <a:solidFill>
                  <a:srgbClr val="313942"/>
                </a:solidFill>
                <a:latin typeface="Calibri Light" panose="020F0302020204030204" pitchFamily="34" charset="0"/>
                <a:cs typeface="Calibri Light" panose="020F0302020204030204" pitchFamily="34" charset="0"/>
              </a:rPr>
              <a:t>Αλλωστε</a:t>
            </a:r>
            <a:r>
              <a:rPr lang="el-GR" sz="2000" dirty="0">
                <a:solidFill>
                  <a:srgbClr val="313942"/>
                </a:solidFill>
                <a:latin typeface="Calibri Light" panose="020F0302020204030204" pitchFamily="34" charset="0"/>
                <a:cs typeface="Calibri Light" panose="020F0302020204030204" pitchFamily="34" charset="0"/>
              </a:rPr>
              <a:t>, όπως </a:t>
            </a:r>
            <a:r>
              <a:rPr lang="el-GR" sz="2000" b="1" dirty="0">
                <a:solidFill>
                  <a:srgbClr val="363636"/>
                </a:solidFill>
                <a:latin typeface="Calibri Light" panose="020F0302020204030204" pitchFamily="34" charset="0"/>
                <a:cs typeface="Calibri Light" panose="020F0302020204030204" pitchFamily="34" charset="0"/>
              </a:rPr>
              <a:t>λέει στην «Κ» ο Κώστας </a:t>
            </a:r>
            <a:r>
              <a:rPr lang="el-GR" sz="2000" b="1" dirty="0" err="1">
                <a:solidFill>
                  <a:srgbClr val="363636"/>
                </a:solidFill>
                <a:latin typeface="Calibri Light" panose="020F0302020204030204" pitchFamily="34" charset="0"/>
                <a:cs typeface="Calibri Light" panose="020F0302020204030204" pitchFamily="34" charset="0"/>
              </a:rPr>
              <a:t>Αποστολόπουλος</a:t>
            </a:r>
            <a:r>
              <a:rPr lang="el-GR" sz="2000" dirty="0">
                <a:solidFill>
                  <a:srgbClr val="313942"/>
                </a:solidFill>
                <a:latin typeface="Calibri Light" panose="020F0302020204030204" pitchFamily="34" charset="0"/>
                <a:cs typeface="Calibri Light" panose="020F0302020204030204" pitchFamily="34" charset="0"/>
              </a:rPr>
              <a:t>, σύμβουλος Εκπαίδευσης Φυσικών Επιστημών, μέλος της επιστημονικής επιτροπής της «ελληνικής PISA», «έχει μεγαλύτερη δυσκολία να σκεφθείς παρά να απομνημονεύσεις».</a:t>
            </a:r>
            <a:endParaRPr lang="el-GR" sz="2000" dirty="0">
              <a:latin typeface="Calibri Light" panose="020F0302020204030204" pitchFamily="34" charset="0"/>
              <a:cs typeface="Calibri Light" panose="020F0302020204030204" pitchFamily="34" charset="0"/>
            </a:endParaRPr>
          </a:p>
        </p:txBody>
      </p:sp>
      <p:sp>
        <p:nvSpPr>
          <p:cNvPr id="3" name="Ορθογώνιο 2"/>
          <p:cNvSpPr/>
          <p:nvPr/>
        </p:nvSpPr>
        <p:spPr>
          <a:xfrm>
            <a:off x="2206869" y="2830849"/>
            <a:ext cx="7262446" cy="3477875"/>
          </a:xfrm>
          <a:prstGeom prst="rect">
            <a:avLst/>
          </a:prstGeom>
          <a:solidFill>
            <a:schemeClr val="accent3">
              <a:lumMod val="20000"/>
              <a:lumOff val="80000"/>
            </a:schemeClr>
          </a:solidFill>
        </p:spPr>
        <p:txBody>
          <a:bodyPr wrap="square">
            <a:spAutoFit/>
          </a:bodyPr>
          <a:lstStyle/>
          <a:p>
            <a:pPr algn="just"/>
            <a:r>
              <a:rPr lang="el-GR" sz="2000" dirty="0">
                <a:solidFill>
                  <a:srgbClr val="313942"/>
                </a:solidFill>
                <a:latin typeface="Calibri Light" panose="020F0302020204030204" pitchFamily="34" charset="0"/>
                <a:cs typeface="Calibri Light" panose="020F0302020204030204" pitchFamily="34" charset="0"/>
              </a:rPr>
              <a:t>Είναι η τρίτη χρονιά που διενεργούνται οι εθνικές εξετάσεις διαγνωστικού χαρακτήρα (αποκαλούμενες και </a:t>
            </a:r>
            <a:r>
              <a:rPr lang="el-GR" sz="2000" b="1" dirty="0">
                <a:solidFill>
                  <a:srgbClr val="363636"/>
                </a:solidFill>
                <a:latin typeface="Calibri Light" panose="020F0302020204030204" pitchFamily="34" charset="0"/>
                <a:cs typeface="Calibri Light" panose="020F0302020204030204" pitchFamily="34" charset="0"/>
              </a:rPr>
              <a:t>«ελληνική PISA»</a:t>
            </a:r>
            <a:r>
              <a:rPr lang="el-GR" sz="2000" dirty="0">
                <a:solidFill>
                  <a:srgbClr val="313942"/>
                </a:solidFill>
                <a:latin typeface="Calibri Light" panose="020F0302020204030204" pitchFamily="34" charset="0"/>
                <a:cs typeface="Calibri Light" panose="020F0302020204030204" pitchFamily="34" charset="0"/>
              </a:rPr>
              <a:t>, κατά τα πρότυπα του ομώνυμου διεθνούς διαγωνισμού που διοργανώνει ο </a:t>
            </a:r>
            <a:r>
              <a:rPr lang="el-GR" sz="2000" b="1" dirty="0">
                <a:solidFill>
                  <a:srgbClr val="363636"/>
                </a:solidFill>
                <a:latin typeface="Calibri Light" panose="020F0302020204030204" pitchFamily="34" charset="0"/>
                <a:cs typeface="Calibri Light" panose="020F0302020204030204" pitchFamily="34" charset="0"/>
              </a:rPr>
              <a:t>ΟΟΣΑ</a:t>
            </a:r>
            <a:r>
              <a:rPr lang="el-GR" sz="2000" dirty="0">
                <a:solidFill>
                  <a:srgbClr val="313942"/>
                </a:solidFill>
                <a:latin typeface="Calibri Light" panose="020F0302020204030204" pitchFamily="34" charset="0"/>
                <a:cs typeface="Calibri Light" panose="020F0302020204030204" pitchFamily="34" charset="0"/>
              </a:rPr>
              <a:t>) στη Νεοελληνική Γλώσσα και στα Μαθηματικά, οι οποίες στοχεύουν στην αξιόπιστη αποτύπωση του επιπέδου των γνώσεων και των δεξιοτήτων των μαθητών της </a:t>
            </a:r>
            <a:r>
              <a:rPr lang="el-GR" sz="2000" dirty="0" err="1">
                <a:solidFill>
                  <a:srgbClr val="313942"/>
                </a:solidFill>
                <a:latin typeface="Calibri Light" panose="020F0302020204030204" pitchFamily="34" charset="0"/>
                <a:cs typeface="Calibri Light" panose="020F0302020204030204" pitchFamily="34" charset="0"/>
              </a:rPr>
              <a:t>Στ</a:t>
            </a:r>
            <a:r>
              <a:rPr lang="el-GR" sz="2000" dirty="0">
                <a:solidFill>
                  <a:srgbClr val="313942"/>
                </a:solidFill>
                <a:latin typeface="Calibri Light" panose="020F0302020204030204" pitchFamily="34" charset="0"/>
                <a:cs typeface="Calibri Light" panose="020F0302020204030204" pitchFamily="34" charset="0"/>
              </a:rPr>
              <a:t>΄ τάξης του δημοτικού και της Γ΄ τάξης του γυμνασίου. Περισσότερα από 630 σχολεία σε όλη τη χώρα μετείχαν στη διαδικασία. «Σκοπός είναι να αποτυπωθεί ο βαθμός αφομοίωσης της εκπαιδευτικής ύλης, αλλά και ανάπτυξης των δεξιοτήτων τους και κυρίως της κριτικής σκέψης τους», ανέφερε χθες ο υπουργός Παιδείας, </a:t>
            </a:r>
            <a:r>
              <a:rPr lang="el-GR" sz="2000" b="1" dirty="0">
                <a:solidFill>
                  <a:srgbClr val="363636"/>
                </a:solidFill>
                <a:latin typeface="Calibri Light" panose="020F0302020204030204" pitchFamily="34" charset="0"/>
                <a:cs typeface="Calibri Light" panose="020F0302020204030204" pitchFamily="34" charset="0"/>
              </a:rPr>
              <a:t>Κυριάκος </a:t>
            </a:r>
            <a:r>
              <a:rPr lang="el-GR" sz="2000" b="1" dirty="0" err="1">
                <a:solidFill>
                  <a:srgbClr val="363636"/>
                </a:solidFill>
                <a:latin typeface="Calibri Light" panose="020F0302020204030204" pitchFamily="34" charset="0"/>
                <a:cs typeface="Calibri Light" panose="020F0302020204030204" pitchFamily="34" charset="0"/>
              </a:rPr>
              <a:t>Πιερρακάκης</a:t>
            </a:r>
            <a:r>
              <a:rPr lang="el-GR" sz="2000" dirty="0">
                <a:solidFill>
                  <a:srgbClr val="313942"/>
                </a:solidFill>
                <a:latin typeface="Calibri Light" panose="020F0302020204030204" pitchFamily="34" charset="0"/>
                <a:cs typeface="Calibri Light" panose="020F0302020204030204" pitchFamily="34" charset="0"/>
              </a:rPr>
              <a:t>.</a:t>
            </a:r>
            <a:endParaRPr lang="el-GR"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5822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asch model as a statistical model: Erling B. Andersens contributions  to the theory of Rasch models Karl Bang Christensen S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816" y="1135323"/>
            <a:ext cx="3049361" cy="454089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36324" y="1934938"/>
            <a:ext cx="4292373" cy="3139321"/>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white">
                    <a:lumMod val="65000"/>
                  </a:prstClr>
                </a:solidFill>
                <a:effectLst/>
                <a:uLnTx/>
                <a:uFillTx/>
                <a:latin typeface="Calibri"/>
                <a:ea typeface="+mn-ea"/>
                <a:cs typeface="+mn-cs"/>
              </a:rPr>
              <a:t>H</a:t>
            </a:r>
            <a:r>
              <a:rPr kumimoji="0" lang="el-GR" sz="3300" b="0" i="0" u="none" strike="noStrike" kern="1200" cap="none" spc="0" normalizeH="0" baseline="0" noProof="0" dirty="0">
                <a:ln>
                  <a:noFill/>
                </a:ln>
                <a:solidFill>
                  <a:prstClr val="white">
                    <a:lumMod val="65000"/>
                  </a:prstClr>
                </a:solidFill>
                <a:effectLst/>
                <a:uLnTx/>
                <a:uFillTx/>
                <a:latin typeface="Calibri"/>
                <a:ea typeface="+mn-ea"/>
                <a:cs typeface="+mn-cs"/>
              </a:rPr>
              <a:t> πιθανότητα επιτυχίας εξαρτάται από την ικανότητα του εξεταζόμενου και την δυσκολία των ερωτήσεων</a:t>
            </a:r>
            <a:r>
              <a:rPr kumimoji="0" lang="en-US" sz="3300" b="0" i="0" u="none" strike="noStrike" kern="1200" cap="none" spc="0" normalizeH="0" baseline="0" noProof="0" dirty="0">
                <a:ln>
                  <a:noFill/>
                </a:ln>
                <a:solidFill>
                  <a:prstClr val="white">
                    <a:lumMod val="65000"/>
                  </a:prstClr>
                </a:solidFill>
                <a:effectLst/>
                <a:uLnTx/>
                <a:uFillTx/>
                <a:latin typeface="Calibri"/>
                <a:ea typeface="+mn-ea"/>
                <a:cs typeface="+mn-cs"/>
              </a:rPr>
              <a:t> </a:t>
            </a:r>
            <a:endParaRPr kumimoji="0" lang="el-GR" sz="33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243275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16065" y="65407"/>
            <a:ext cx="5772571" cy="6792593"/>
          </a:xfrm>
          <a:prstGeom prst="rect">
            <a:avLst/>
          </a:prstGeom>
        </p:spPr>
      </p:pic>
    </p:spTree>
    <p:extLst>
      <p:ext uri="{BB962C8B-B14F-4D97-AF65-F5344CB8AC3E}">
        <p14:creationId xmlns:p14="http://schemas.microsoft.com/office/powerpoint/2010/main" val="197606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91055" y="2005913"/>
            <a:ext cx="9280188" cy="3046988"/>
          </a:xfrm>
          <a:prstGeom prst="rect">
            <a:avLst/>
          </a:prstGeom>
        </p:spPr>
        <p:txBody>
          <a:bodyPr wrap="square">
            <a:spAutoFit/>
          </a:bodyPr>
          <a:lstStyle/>
          <a:p>
            <a:r>
              <a:rPr lang="el-GR" sz="3200" dirty="0">
                <a:solidFill>
                  <a:srgbClr val="7030A0"/>
                </a:solidFill>
                <a:latin typeface="Calibri Light" panose="020F0302020204030204" pitchFamily="34" charset="0"/>
                <a:cs typeface="Calibri Light" panose="020F0302020204030204" pitchFamily="34" charset="0"/>
              </a:rPr>
              <a:t>Πώς μπορούμε να συγκρίνουμε μαθητές και ερωτήσεις δίκαια</a:t>
            </a:r>
            <a:r>
              <a:rPr lang="el-GR" sz="3200" dirty="0" smtClean="0">
                <a:solidFill>
                  <a:srgbClr val="7030A0"/>
                </a:solidFill>
                <a:latin typeface="Calibri Light" panose="020F0302020204030204" pitchFamily="34" charset="0"/>
                <a:cs typeface="Calibri Light" panose="020F0302020204030204" pitchFamily="34" charset="0"/>
              </a:rPr>
              <a:t>;</a:t>
            </a:r>
          </a:p>
          <a:p>
            <a:r>
              <a:rPr lang="el-GR" sz="3200" dirty="0" smtClean="0">
                <a:solidFill>
                  <a:srgbClr val="7030A0"/>
                </a:solidFill>
                <a:latin typeface="Calibri Light" panose="020F0302020204030204" pitchFamily="34" charset="0"/>
                <a:cs typeface="Calibri Light" panose="020F0302020204030204" pitchFamily="34" charset="0"/>
              </a:rPr>
              <a:t>Τι </a:t>
            </a:r>
            <a:r>
              <a:rPr lang="el-GR" sz="3200" dirty="0">
                <a:solidFill>
                  <a:srgbClr val="7030A0"/>
                </a:solidFill>
                <a:latin typeface="Calibri Light" panose="020F0302020204030204" pitchFamily="34" charset="0"/>
                <a:cs typeface="Calibri Light" panose="020F0302020204030204" pitchFamily="34" charset="0"/>
              </a:rPr>
              <a:t>πρόβλημα λύνει το μοντέλο </a:t>
            </a:r>
            <a:r>
              <a:rPr lang="el-GR" sz="3200" dirty="0" err="1">
                <a:solidFill>
                  <a:srgbClr val="7030A0"/>
                </a:solidFill>
                <a:latin typeface="Calibri Light" panose="020F0302020204030204" pitchFamily="34" charset="0"/>
                <a:cs typeface="Calibri Light" panose="020F0302020204030204" pitchFamily="34" charset="0"/>
              </a:rPr>
              <a:t>Rasch</a:t>
            </a:r>
            <a:r>
              <a:rPr lang="el-GR" sz="3200" dirty="0">
                <a:solidFill>
                  <a:srgbClr val="7030A0"/>
                </a:solidFill>
                <a:latin typeface="Calibri Light" panose="020F0302020204030204" pitchFamily="34" charset="0"/>
                <a:cs typeface="Calibri Light" panose="020F0302020204030204" pitchFamily="34" charset="0"/>
              </a:rPr>
              <a:t> σε σχέση με την κλασική θεωρία τεστ</a:t>
            </a:r>
            <a:r>
              <a:rPr lang="el-GR" sz="3200" dirty="0" smtClean="0">
                <a:solidFill>
                  <a:srgbClr val="7030A0"/>
                </a:solidFill>
                <a:latin typeface="Calibri Light" panose="020F0302020204030204" pitchFamily="34" charset="0"/>
                <a:cs typeface="Calibri Light" panose="020F0302020204030204" pitchFamily="34" charset="0"/>
              </a:rPr>
              <a:t>;</a:t>
            </a:r>
          </a:p>
          <a:p>
            <a:r>
              <a:rPr lang="el-GR" sz="3200" dirty="0" smtClean="0">
                <a:solidFill>
                  <a:srgbClr val="7030A0"/>
                </a:solidFill>
                <a:latin typeface="Calibri Light" panose="020F0302020204030204" pitchFamily="34" charset="0"/>
                <a:cs typeface="Calibri Light" panose="020F0302020204030204" pitchFamily="34" charset="0"/>
              </a:rPr>
              <a:t>Τι </a:t>
            </a:r>
            <a:r>
              <a:rPr lang="el-GR" sz="3200" dirty="0">
                <a:solidFill>
                  <a:srgbClr val="7030A0"/>
                </a:solidFill>
                <a:latin typeface="Calibri Light" panose="020F0302020204030204" pitchFamily="34" charset="0"/>
                <a:cs typeface="Calibri Light" panose="020F0302020204030204" pitchFamily="34" charset="0"/>
              </a:rPr>
              <a:t>σημαίνει ότι μαθητές και </a:t>
            </a:r>
            <a:r>
              <a:rPr lang="el-GR" sz="3200" dirty="0" err="1">
                <a:solidFill>
                  <a:srgbClr val="7030A0"/>
                </a:solidFill>
                <a:latin typeface="Calibri Light" panose="020F0302020204030204" pitchFamily="34" charset="0"/>
                <a:cs typeface="Calibri Light" panose="020F0302020204030204" pitchFamily="34" charset="0"/>
              </a:rPr>
              <a:t>items</a:t>
            </a:r>
            <a:r>
              <a:rPr lang="el-GR" sz="3200" dirty="0">
                <a:solidFill>
                  <a:srgbClr val="7030A0"/>
                </a:solidFill>
                <a:latin typeface="Calibri Light" panose="020F0302020204030204" pitchFamily="34" charset="0"/>
                <a:cs typeface="Calibri Light" panose="020F0302020204030204" pitchFamily="34" charset="0"/>
              </a:rPr>
              <a:t> τοποθετούνται στην ίδια κλίμακα;</a:t>
            </a:r>
          </a:p>
        </p:txBody>
      </p:sp>
    </p:spTree>
    <p:extLst>
      <p:ext uri="{BB962C8B-B14F-4D97-AF65-F5344CB8AC3E}">
        <p14:creationId xmlns:p14="http://schemas.microsoft.com/office/powerpoint/2010/main" val="198227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3239</Words>
  <Application>Microsoft Office PowerPoint</Application>
  <PresentationFormat>Ευρεία οθόνη</PresentationFormat>
  <Paragraphs>931</Paragraphs>
  <Slides>55</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55</vt:i4>
      </vt:variant>
    </vt:vector>
  </HeadingPairs>
  <TitlesOfParts>
    <vt:vector size="60" baseType="lpstr">
      <vt:lpstr>Arial</vt:lpstr>
      <vt:lpstr>Calibri</vt:lpstr>
      <vt:lpstr>Calibri Light</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Πιθανότητες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subject/>
  <dc:creator>user</dc:creator>
  <cp:keywords/>
  <dc:description>generated using python-pptx</dc:description>
  <cp:lastModifiedBy>user</cp:lastModifiedBy>
  <cp:revision>26</cp:revision>
  <dcterms:created xsi:type="dcterms:W3CDTF">2013-01-27T09:14:16Z</dcterms:created>
  <dcterms:modified xsi:type="dcterms:W3CDTF">2025-12-20T06:34:44Z</dcterms:modified>
  <cp:category/>
</cp:coreProperties>
</file>