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81" r:id="rId2"/>
    <p:sldId id="1461" r:id="rId3"/>
    <p:sldId id="258" r:id="rId4"/>
    <p:sldId id="257" r:id="rId5"/>
    <p:sldId id="262" r:id="rId6"/>
    <p:sldId id="263" r:id="rId7"/>
    <p:sldId id="267" r:id="rId8"/>
    <p:sldId id="266" r:id="rId9"/>
    <p:sldId id="279" r:id="rId10"/>
    <p:sldId id="1466" r:id="rId11"/>
    <p:sldId id="1467" r:id="rId12"/>
    <p:sldId id="1465" r:id="rId13"/>
    <p:sldId id="1468" r:id="rId14"/>
    <p:sldId id="282" r:id="rId15"/>
    <p:sldId id="1462" r:id="rId16"/>
    <p:sldId id="1407" r:id="rId17"/>
    <p:sldId id="1408" r:id="rId18"/>
    <p:sldId id="1409" r:id="rId19"/>
    <p:sldId id="1412" r:id="rId20"/>
    <p:sldId id="1414" r:id="rId21"/>
    <p:sldId id="1415" r:id="rId22"/>
    <p:sldId id="1426" r:id="rId23"/>
    <p:sldId id="283" r:id="rId24"/>
    <p:sldId id="1463" r:id="rId25"/>
    <p:sldId id="1454" r:id="rId26"/>
    <p:sldId id="1460" r:id="rId27"/>
    <p:sldId id="1464" r:id="rId28"/>
    <p:sldId id="1453" r:id="rId2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AE90"/>
    <a:srgbClr val="A6435C"/>
    <a:srgbClr val="5B9BD5"/>
    <a:srgbClr val="E0D8E0"/>
    <a:srgbClr val="C1DEF1"/>
    <a:srgbClr val="AAC2CD"/>
    <a:srgbClr val="CF899A"/>
    <a:srgbClr val="704748"/>
    <a:srgbClr val="D5C9D5"/>
    <a:srgbClr val="A4CF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6723" autoAdjust="0"/>
  </p:normalViewPr>
  <p:slideViewPr>
    <p:cSldViewPr snapToGrid="0">
      <p:cViewPr varScale="1">
        <p:scale>
          <a:sx n="96" d="100"/>
          <a:sy n="96" d="100"/>
        </p:scale>
        <p:origin x="156" y="2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_____________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___________________Microsoft_Excel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___________________Microsoft_Excel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___________________Microsoft_Excel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___________________Microsoft_Excel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___________________Microsoft_Excel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___________________Microsoft_Excel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___________________Microsoft_Excel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___________________Microsoft_Excel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___________________Microsoft_Excel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___________________Microsoft_Excel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______________Microsoft_Excel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___________________Microsoft_Excel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___________________Microsoft_Excel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___________________Microsoft_Excel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___________________Microsoft_Excel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___________________Microsoft_Excel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___________________Microsoft_Excel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___________________Microsoft_Excel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___________________Microsoft_Excel26.xlsx"/><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_________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_________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_________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_____________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__________________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__________________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__________________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τρέχουσες τιμές</c:v>
                </c:pt>
              </c:strCache>
            </c:strRef>
          </c:tx>
          <c:spPr>
            <a:ln w="22225" cap="rnd">
              <a:solidFill>
                <a:srgbClr val="3C7BA4"/>
              </a:solidFill>
              <a:round/>
            </a:ln>
            <a:effectLst/>
          </c:spPr>
          <c:marker>
            <c:symbol val="circle"/>
            <c:size val="11"/>
            <c:spPr>
              <a:solidFill>
                <a:srgbClr val="81B2D1"/>
              </a:solidFill>
              <a:ln w="9525">
                <a:no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2D5E7E"/>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Φύλλο1!$B$2:$B$12</c:f>
              <c:numCache>
                <c:formatCode>_(* #,##0.00_);_(* \(#,##0.00\);_(* "-"??_);_(@_)</c:formatCode>
                <c:ptCount val="11"/>
                <c:pt idx="0">
                  <c:v>500.87254608000001</c:v>
                </c:pt>
                <c:pt idx="1">
                  <c:v>491.30865504000002</c:v>
                </c:pt>
                <c:pt idx="2">
                  <c:v>454.31030520000007</c:v>
                </c:pt>
                <c:pt idx="3">
                  <c:v>438.32717159999999</c:v>
                </c:pt>
                <c:pt idx="4">
                  <c:v>434.71663488000002</c:v>
                </c:pt>
                <c:pt idx="5">
                  <c:v>451.50846120000006</c:v>
                </c:pt>
                <c:pt idx="6">
                  <c:v>428.73318143999995</c:v>
                </c:pt>
                <c:pt idx="7">
                  <c:v>392.78157204000007</c:v>
                </c:pt>
                <c:pt idx="8">
                  <c:v>398.85342336000002</c:v>
                </c:pt>
                <c:pt idx="9">
                  <c:v>569.20459152000001</c:v>
                </c:pt>
                <c:pt idx="10">
                  <c:v>614.03458416000012</c:v>
                </c:pt>
              </c:numCache>
            </c:numRef>
          </c:val>
          <c:smooth val="0"/>
          <c:extLst>
            <c:ext xmlns:c16="http://schemas.microsoft.com/office/drawing/2014/chart" uri="{C3380CC4-5D6E-409C-BE32-E72D297353CC}">
              <c16:uniqueId val="{00000001-14A7-4494-80A3-051000841993}"/>
            </c:ext>
          </c:extLst>
        </c:ser>
        <c:ser>
          <c:idx val="1"/>
          <c:order val="1"/>
          <c:tx>
            <c:strRef>
              <c:f>Φύλλο1!$C$1</c:f>
              <c:strCache>
                <c:ptCount val="1"/>
                <c:pt idx="0">
                  <c:v>σταθερές τιμές (έτος βάσης 2023)</c:v>
                </c:pt>
              </c:strCache>
            </c:strRef>
          </c:tx>
          <c:spPr>
            <a:ln w="22225" cap="rnd">
              <a:solidFill>
                <a:srgbClr val="805A63"/>
              </a:solidFill>
              <a:round/>
            </a:ln>
            <a:effectLst/>
          </c:spPr>
          <c:marker>
            <c:symbol val="square"/>
            <c:size val="11"/>
            <c:spPr>
              <a:solidFill>
                <a:srgbClr val="A47E87"/>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553D3E"/>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Φύλλο1!$C$2:$C$12</c:f>
              <c:numCache>
                <c:formatCode>_(* #,##0.00_);_(* \(#,##0.00\);_(* "-"??_);_(@_)</c:formatCode>
                <c:ptCount val="11"/>
                <c:pt idx="0">
                  <c:v>557.24266500420333</c:v>
                </c:pt>
                <c:pt idx="1">
                  <c:v>553.87054114761816</c:v>
                </c:pt>
                <c:pt idx="2">
                  <c:v>521.20859607756574</c:v>
                </c:pt>
                <c:pt idx="3">
                  <c:v>507.05847410472558</c:v>
                </c:pt>
                <c:pt idx="4">
                  <c:v>497.30570699621035</c:v>
                </c:pt>
                <c:pt idx="5">
                  <c:v>513.30383115571237</c:v>
                </c:pt>
                <c:pt idx="6">
                  <c:v>486.18142590894354</c:v>
                </c:pt>
                <c:pt idx="7">
                  <c:v>451.041336975631</c:v>
                </c:pt>
                <c:pt idx="8">
                  <c:v>452.47628172199609</c:v>
                </c:pt>
                <c:pt idx="9">
                  <c:v>588.92640057659833</c:v>
                </c:pt>
                <c:pt idx="10">
                  <c:v>614.03458416000012</c:v>
                </c:pt>
              </c:numCache>
            </c:numRef>
          </c:val>
          <c:smooth val="0"/>
          <c:extLst>
            <c:ext xmlns:c16="http://schemas.microsoft.com/office/drawing/2014/chart" uri="{C3380CC4-5D6E-409C-BE32-E72D297353CC}">
              <c16:uniqueId val="{00000003-14A7-4494-80A3-051000841993}"/>
            </c:ext>
          </c:extLst>
        </c:ser>
        <c:dLbls>
          <c:showLegendKey val="0"/>
          <c:showVal val="0"/>
          <c:showCatName val="0"/>
          <c:showSerName val="0"/>
          <c:showPercent val="0"/>
          <c:showBubbleSize val="0"/>
        </c:dLbls>
        <c:marker val="1"/>
        <c:smooth val="0"/>
        <c:axId val="148161024"/>
        <c:axId val="49075264"/>
      </c:lineChart>
      <c:catAx>
        <c:axId val="148161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595959"/>
                </a:solidFill>
                <a:latin typeface="+mj-lt"/>
                <a:ea typeface="+mn-ea"/>
                <a:cs typeface="+mn-cs"/>
              </a:defRPr>
            </a:pPr>
            <a:endParaRPr lang="el-GR"/>
          </a:p>
        </c:txPr>
        <c:crossAx val="49075264"/>
        <c:crosses val="autoZero"/>
        <c:auto val="1"/>
        <c:lblAlgn val="ctr"/>
        <c:lblOffset val="100"/>
        <c:noMultiLvlLbl val="0"/>
      </c:catAx>
      <c:valAx>
        <c:axId val="490752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14816102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197"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2013 </c:v>
                </c:pt>
              </c:strCache>
            </c:strRef>
          </c:tx>
          <c:spPr>
            <a:solidFill>
              <a:srgbClr val="C1DEF1">
                <a:alpha val="86000"/>
              </a:srgbClr>
            </a:solidFill>
            <a:ln w="22225">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Μισθωτός ή
ημερομίσθιος</c:v>
                </c:pt>
                <c:pt idx="1">
                  <c:v>Αυτοαπασχολούμενος
με μισθωτούς</c:v>
                </c:pt>
                <c:pt idx="2">
                  <c:v>Αυτοαπασχολούμενος
χωρίς μισθωτούς</c:v>
                </c:pt>
                <c:pt idx="3">
                  <c:v>Βοηθός στην
οικογενειακή επιχείρηση</c:v>
                </c:pt>
                <c:pt idx="4">
                  <c:v>Λοιποί</c:v>
                </c:pt>
              </c:strCache>
            </c:strRef>
          </c:cat>
          <c:val>
            <c:numRef>
              <c:f>Φύλλο1!$B$2:$B$6</c:f>
              <c:numCache>
                <c:formatCode>0.00%</c:formatCode>
                <c:ptCount val="5"/>
                <c:pt idx="0">
                  <c:v>1.18E-2</c:v>
                </c:pt>
                <c:pt idx="1">
                  <c:v>8.5000000000000006E-3</c:v>
                </c:pt>
                <c:pt idx="2">
                  <c:v>8.6999999999999994E-3</c:v>
                </c:pt>
                <c:pt idx="3">
                  <c:v>0</c:v>
                </c:pt>
                <c:pt idx="4">
                  <c:v>2.3999999999999998E-3</c:v>
                </c:pt>
              </c:numCache>
            </c:numRef>
          </c:val>
          <c:extLst>
            <c:ext xmlns:c16="http://schemas.microsoft.com/office/drawing/2014/chart" uri="{C3380CC4-5D6E-409C-BE32-E72D297353CC}">
              <c16:uniqueId val="{00000000-D70E-4532-BAA5-64733F5D5678}"/>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Μισθωτός ή
ημερομίσθιος</c:v>
                </c:pt>
                <c:pt idx="1">
                  <c:v>Αυτοαπασχολούμενος
με μισθωτούς</c:v>
                </c:pt>
                <c:pt idx="2">
                  <c:v>Αυτοαπασχολούμενος
χωρίς μισθωτούς</c:v>
                </c:pt>
                <c:pt idx="3">
                  <c:v>Βοηθός στην
οικογενειακή επιχείρηση</c:v>
                </c:pt>
                <c:pt idx="4">
                  <c:v>Λοιποί</c:v>
                </c:pt>
              </c:strCache>
            </c:strRef>
          </c:cat>
          <c:val>
            <c:numRef>
              <c:f>Φύλλο1!$C$2:$C$6</c:f>
              <c:numCache>
                <c:formatCode>0.00%</c:formatCode>
                <c:ptCount val="5"/>
                <c:pt idx="0">
                  <c:v>1.12E-2</c:v>
                </c:pt>
                <c:pt idx="1">
                  <c:v>8.6E-3</c:v>
                </c:pt>
                <c:pt idx="2">
                  <c:v>8.2000000000000007E-3</c:v>
                </c:pt>
                <c:pt idx="3">
                  <c:v>1.3100000000000001E-2</c:v>
                </c:pt>
                <c:pt idx="4">
                  <c:v>1.1000000000000001E-3</c:v>
                </c:pt>
              </c:numCache>
            </c:numRef>
          </c:val>
          <c:extLst>
            <c:ext xmlns:c16="http://schemas.microsoft.com/office/drawing/2014/chart" uri="{C3380CC4-5D6E-409C-BE32-E72D297353CC}">
              <c16:uniqueId val="{00000001-D70E-4532-BAA5-64733F5D5678}"/>
            </c:ext>
          </c:extLst>
        </c:ser>
        <c:dLbls>
          <c:showLegendKey val="0"/>
          <c:showVal val="0"/>
          <c:showCatName val="0"/>
          <c:showSerName val="0"/>
          <c:showPercent val="0"/>
          <c:showBubbleSize val="0"/>
        </c:dLbls>
        <c:gapWidth val="67"/>
        <c:overlap val="54"/>
        <c:axId val="227732992"/>
        <c:axId val="226399872"/>
      </c:barChart>
      <c:lineChart>
        <c:grouping val="standard"/>
        <c:varyColors val="0"/>
        <c:ser>
          <c:idx val="2"/>
          <c:order val="2"/>
          <c:tx>
            <c:strRef>
              <c:f>Φύλλο1!$D$1</c:f>
              <c:strCache>
                <c:ptCount val="1"/>
                <c:pt idx="0">
                  <c:v>Μείωση 2013-2023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Μισθωτός ή
ημερομίσθιος</c:v>
                </c:pt>
                <c:pt idx="1">
                  <c:v>Αυτοαπασχολούμενος
με μισθωτούς</c:v>
                </c:pt>
                <c:pt idx="2">
                  <c:v>Αυτοαπασχολούμενος
χωρίς μισθωτούς</c:v>
                </c:pt>
                <c:pt idx="3">
                  <c:v>Βοηθός στην
οικογενειακή επιχείρηση</c:v>
                </c:pt>
                <c:pt idx="4">
                  <c:v>Λοιποί</c:v>
                </c:pt>
              </c:strCache>
            </c:strRef>
          </c:cat>
          <c:val>
            <c:numRef>
              <c:f>Φύλλο1!$D$2:$D$6</c:f>
              <c:numCache>
                <c:formatCode>General</c:formatCode>
                <c:ptCount val="5"/>
                <c:pt idx="0" formatCode="0.0%">
                  <c:v>-0.05</c:v>
                </c:pt>
                <c:pt idx="2" formatCode="0.0%">
                  <c:v>-5.8000000000000003E-2</c:v>
                </c:pt>
                <c:pt idx="4" formatCode="0.0%">
                  <c:v>-0.53500000000000003</c:v>
                </c:pt>
              </c:numCache>
            </c:numRef>
          </c:val>
          <c:smooth val="0"/>
          <c:extLst>
            <c:ext xmlns:c16="http://schemas.microsoft.com/office/drawing/2014/chart" uri="{C3380CC4-5D6E-409C-BE32-E72D297353CC}">
              <c16:uniqueId val="{00000002-D70E-4532-BAA5-64733F5D5678}"/>
            </c:ext>
          </c:extLst>
        </c:ser>
        <c:ser>
          <c:idx val="3"/>
          <c:order val="3"/>
          <c:tx>
            <c:strRef>
              <c:f>Φύλλο1!$E$1</c:f>
              <c:strCache>
                <c:ptCount val="1"/>
                <c:pt idx="0">
                  <c:v>Αύξηση 2013-2023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Μισθωτός ή
ημερομίσθιος</c:v>
                </c:pt>
                <c:pt idx="1">
                  <c:v>Αυτοαπασχολούμενος
με μισθωτούς</c:v>
                </c:pt>
                <c:pt idx="2">
                  <c:v>Αυτοαπασχολούμενος
χωρίς μισθωτούς</c:v>
                </c:pt>
                <c:pt idx="3">
                  <c:v>Βοηθός στην
οικογενειακή επιχείρηση</c:v>
                </c:pt>
                <c:pt idx="4">
                  <c:v>Λοιποί</c:v>
                </c:pt>
              </c:strCache>
            </c:strRef>
          </c:cat>
          <c:val>
            <c:numRef>
              <c:f>Φύλλο1!$E$2:$E$6</c:f>
              <c:numCache>
                <c:formatCode>0.0%</c:formatCode>
                <c:ptCount val="5"/>
                <c:pt idx="1">
                  <c:v>2E-3</c:v>
                </c:pt>
              </c:numCache>
            </c:numRef>
          </c:val>
          <c:smooth val="0"/>
          <c:extLst>
            <c:ext xmlns:c16="http://schemas.microsoft.com/office/drawing/2014/chart" uri="{C3380CC4-5D6E-409C-BE32-E72D297353CC}">
              <c16:uniqueId val="{00000003-D70E-4532-BAA5-64733F5D5678}"/>
            </c:ext>
          </c:extLst>
        </c:ser>
        <c:dLbls>
          <c:showLegendKey val="0"/>
          <c:showVal val="0"/>
          <c:showCatName val="0"/>
          <c:showSerName val="0"/>
          <c:showPercent val="0"/>
          <c:showBubbleSize val="0"/>
        </c:dLbls>
        <c:marker val="1"/>
        <c:smooth val="0"/>
        <c:axId val="227827712"/>
        <c:axId val="226397568"/>
      </c:lineChart>
      <c:catAx>
        <c:axId val="22773299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6399872"/>
        <c:crosses val="autoZero"/>
        <c:auto val="0"/>
        <c:lblAlgn val="ctr"/>
        <c:lblOffset val="100"/>
        <c:tickLblSkip val="1"/>
        <c:noMultiLvlLbl val="0"/>
      </c:catAx>
      <c:valAx>
        <c:axId val="22639987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7732992"/>
        <c:crosses val="autoZero"/>
        <c:crossBetween val="between"/>
      </c:valAx>
      <c:valAx>
        <c:axId val="226397568"/>
        <c:scaling>
          <c:orientation val="minMax"/>
          <c:max val="2"/>
          <c:min val="-7.5"/>
        </c:scaling>
        <c:delete val="0"/>
        <c:axPos val="r"/>
        <c:numFmt formatCode="0.0%"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7827712"/>
        <c:crosses val="max"/>
        <c:crossBetween val="between"/>
        <c:majorUnit val="0.4"/>
      </c:valAx>
      <c:catAx>
        <c:axId val="227827712"/>
        <c:scaling>
          <c:orientation val="minMax"/>
        </c:scaling>
        <c:delete val="1"/>
        <c:axPos val="b"/>
        <c:numFmt formatCode="General" sourceLinked="1"/>
        <c:majorTickMark val="out"/>
        <c:minorTickMark val="none"/>
        <c:tickLblPos val="nextTo"/>
        <c:crossAx val="226397568"/>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rot="0"/>
    <a:lstStyle/>
    <a:p>
      <a:pPr>
        <a:defRPr/>
      </a:pPr>
      <a:endParaRPr lang="el-G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2013 </c:v>
                </c:pt>
              </c:strCache>
            </c:strRef>
          </c:tx>
          <c:spPr>
            <a:solidFill>
              <a:srgbClr val="C1DEF1">
                <a:alpha val="86000"/>
              </a:srgbClr>
            </a:solidFill>
            <a:ln w="22225">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Μη εργαζόμενος που
ζητούσε εργασία
για πρώτη φορά</c:v>
                </c:pt>
                <c:pt idx="1">
                  <c:v>Γεωργός, κτηνοτρόφος,
δασοκόμος, αλιέας κλπ.,
εργάτης στη γεωργία</c:v>
                </c:pt>
                <c:pt idx="2">
                  <c:v>Διευθύνον ή ανώτερο
διοικητικό στέλεχος</c:v>
                </c:pt>
                <c:pt idx="3">
                  <c:v>Επιστήμονας, ελεύθερος
επαγγελματίας, τεχνικός
βοηθός αυτών κλπ.</c:v>
                </c:pt>
                <c:pt idx="4">
                  <c:v>Τεχνίτης ή εργάτης
(εκτός γεωργίας) ή
χειριστής μεταφορικού μέσου</c:v>
                </c:pt>
                <c:pt idx="5">
                  <c:v>Αυτοαπασχολούμενος
στην παροχή υπηρεσιών</c:v>
                </c:pt>
                <c:pt idx="6">
                  <c:v>Υπάλληλος γραφείου</c:v>
                </c:pt>
                <c:pt idx="7">
                  <c:v>Έμπορος ή πωλητής</c:v>
                </c:pt>
              </c:strCache>
            </c:strRef>
          </c:cat>
          <c:val>
            <c:numRef>
              <c:f>Φύλλο1!$B$2:$B$9</c:f>
              <c:numCache>
                <c:formatCode>0.0%</c:formatCode>
                <c:ptCount val="8"/>
                <c:pt idx="0">
                  <c:v>2.3999999999999998E-3</c:v>
                </c:pt>
                <c:pt idx="1">
                  <c:v>2.01E-2</c:v>
                </c:pt>
                <c:pt idx="2">
                  <c:v>1.54E-2</c:v>
                </c:pt>
                <c:pt idx="3">
                  <c:v>1.1299999999999999E-2</c:v>
                </c:pt>
                <c:pt idx="4">
                  <c:v>1.2699999999999999E-2</c:v>
                </c:pt>
                <c:pt idx="5">
                  <c:v>9.1000000000000004E-3</c:v>
                </c:pt>
                <c:pt idx="6">
                  <c:v>1.2999999999999999E-2</c:v>
                </c:pt>
                <c:pt idx="7">
                  <c:v>4.4999999999999997E-3</c:v>
                </c:pt>
              </c:numCache>
            </c:numRef>
          </c:val>
          <c:extLst>
            <c:ext xmlns:c16="http://schemas.microsoft.com/office/drawing/2014/chart" uri="{C3380CC4-5D6E-409C-BE32-E72D297353CC}">
              <c16:uniqueId val="{00000000-D70E-4532-BAA5-64733F5D5678}"/>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Μη εργαζόμενος που
ζητούσε εργασία
για πρώτη φορά</c:v>
                </c:pt>
                <c:pt idx="1">
                  <c:v>Γεωργός, κτηνοτρόφος,
δασοκόμος, αλιέας κλπ.,
εργάτης στη γεωργία</c:v>
                </c:pt>
                <c:pt idx="2">
                  <c:v>Διευθύνον ή ανώτερο
διοικητικό στέλεχος</c:v>
                </c:pt>
                <c:pt idx="3">
                  <c:v>Επιστήμονας, ελεύθερος
επαγγελματίας, τεχνικός
βοηθός αυτών κλπ.</c:v>
                </c:pt>
                <c:pt idx="4">
                  <c:v>Τεχνίτης ή εργάτης
(εκτός γεωργίας) ή
χειριστής μεταφορικού μέσου</c:v>
                </c:pt>
                <c:pt idx="5">
                  <c:v>Αυτοαπασχολούμενος
στην παροχή υπηρεσιών</c:v>
                </c:pt>
                <c:pt idx="6">
                  <c:v>Υπάλληλος γραφείου</c:v>
                </c:pt>
                <c:pt idx="7">
                  <c:v>Έμπορος ή πωλητής</c:v>
                </c:pt>
              </c:strCache>
            </c:strRef>
          </c:cat>
          <c:val>
            <c:numRef>
              <c:f>Φύλλο1!$C$2:$C$9</c:f>
              <c:numCache>
                <c:formatCode>0.0%</c:formatCode>
                <c:ptCount val="8"/>
                <c:pt idx="0">
                  <c:v>1.1000000000000001E-3</c:v>
                </c:pt>
                <c:pt idx="1">
                  <c:v>4.7999999999999996E-3</c:v>
                </c:pt>
                <c:pt idx="2">
                  <c:v>7.1999999999999998E-3</c:v>
                </c:pt>
                <c:pt idx="3">
                  <c:v>8.3000000000000001E-3</c:v>
                </c:pt>
                <c:pt idx="4">
                  <c:v>1.0699999999999999E-2</c:v>
                </c:pt>
                <c:pt idx="5">
                  <c:v>1.1599999999999999E-2</c:v>
                </c:pt>
                <c:pt idx="6">
                  <c:v>1.44E-2</c:v>
                </c:pt>
                <c:pt idx="7">
                  <c:v>1.4500000000000001E-2</c:v>
                </c:pt>
              </c:numCache>
            </c:numRef>
          </c:val>
          <c:extLst>
            <c:ext xmlns:c16="http://schemas.microsoft.com/office/drawing/2014/chart" uri="{C3380CC4-5D6E-409C-BE32-E72D297353CC}">
              <c16:uniqueId val="{00000001-D70E-4532-BAA5-64733F5D5678}"/>
            </c:ext>
          </c:extLst>
        </c:ser>
        <c:dLbls>
          <c:showLegendKey val="0"/>
          <c:showVal val="0"/>
          <c:showCatName val="0"/>
          <c:showSerName val="0"/>
          <c:showPercent val="0"/>
          <c:showBubbleSize val="0"/>
        </c:dLbls>
        <c:gapWidth val="34"/>
        <c:overlap val="54"/>
        <c:axId val="227927552"/>
        <c:axId val="227526336"/>
      </c:barChart>
      <c:lineChart>
        <c:grouping val="standard"/>
        <c:varyColors val="0"/>
        <c:ser>
          <c:idx val="2"/>
          <c:order val="2"/>
          <c:tx>
            <c:strRef>
              <c:f>Φύλλο1!$D$1</c:f>
              <c:strCache>
                <c:ptCount val="1"/>
                <c:pt idx="0">
                  <c:v>Μείωση 2013-2023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Μη εργαζόμενος που
ζητούσε εργασία
για πρώτη φορά</c:v>
                </c:pt>
                <c:pt idx="1">
                  <c:v>Γεωργός, κτηνοτρόφος,
δασοκόμος, αλιέας κλπ.,
εργάτης στη γεωργία</c:v>
                </c:pt>
                <c:pt idx="2">
                  <c:v>Διευθύνον ή ανώτερο
διοικητικό στέλεχος</c:v>
                </c:pt>
                <c:pt idx="3">
                  <c:v>Επιστήμονας, ελεύθερος
επαγγελματίας, τεχνικός
βοηθός αυτών κλπ.</c:v>
                </c:pt>
                <c:pt idx="4">
                  <c:v>Τεχνίτης ή εργάτης
(εκτός γεωργίας) ή
χειριστής μεταφορικού μέσου</c:v>
                </c:pt>
                <c:pt idx="5">
                  <c:v>Αυτοαπασχολούμενος
στην παροχή υπηρεσιών</c:v>
                </c:pt>
                <c:pt idx="6">
                  <c:v>Υπάλληλος γραφείου</c:v>
                </c:pt>
                <c:pt idx="7">
                  <c:v>Έμπορος ή πωλητής</c:v>
                </c:pt>
              </c:strCache>
            </c:strRef>
          </c:cat>
          <c:val>
            <c:numRef>
              <c:f>Φύλλο1!$D$2:$D$9</c:f>
              <c:numCache>
                <c:formatCode>0.0%</c:formatCode>
                <c:ptCount val="8"/>
                <c:pt idx="0">
                  <c:v>-0.53500000000000003</c:v>
                </c:pt>
                <c:pt idx="1">
                  <c:v>-0.76200000000000001</c:v>
                </c:pt>
                <c:pt idx="2">
                  <c:v>-0.53100000000000003</c:v>
                </c:pt>
                <c:pt idx="3">
                  <c:v>-0.26700000000000002</c:v>
                </c:pt>
                <c:pt idx="4">
                  <c:v>-0.16200000000000001</c:v>
                </c:pt>
              </c:numCache>
            </c:numRef>
          </c:val>
          <c:smooth val="0"/>
          <c:extLst>
            <c:ext xmlns:c16="http://schemas.microsoft.com/office/drawing/2014/chart" uri="{C3380CC4-5D6E-409C-BE32-E72D297353CC}">
              <c16:uniqueId val="{00000002-D70E-4532-BAA5-64733F5D5678}"/>
            </c:ext>
          </c:extLst>
        </c:ser>
        <c:ser>
          <c:idx val="3"/>
          <c:order val="3"/>
          <c:tx>
            <c:strRef>
              <c:f>Φύλλο1!$E$1</c:f>
              <c:strCache>
                <c:ptCount val="1"/>
                <c:pt idx="0">
                  <c:v>Αύξηση 2013-2023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Μη εργαζόμενος που
ζητούσε εργασία
για πρώτη φορά</c:v>
                </c:pt>
                <c:pt idx="1">
                  <c:v>Γεωργός, κτηνοτρόφος,
δασοκόμος, αλιέας κλπ.,
εργάτης στη γεωργία</c:v>
                </c:pt>
                <c:pt idx="2">
                  <c:v>Διευθύνον ή ανώτερο
διοικητικό στέλεχος</c:v>
                </c:pt>
                <c:pt idx="3">
                  <c:v>Επιστήμονας, ελεύθερος
επαγγελματίας, τεχνικός
βοηθός αυτών κλπ.</c:v>
                </c:pt>
                <c:pt idx="4">
                  <c:v>Τεχνίτης ή εργάτης
(εκτός γεωργίας) ή
χειριστής μεταφορικού μέσου</c:v>
                </c:pt>
                <c:pt idx="5">
                  <c:v>Αυτοαπασχολούμενος
στην παροχή υπηρεσιών</c:v>
                </c:pt>
                <c:pt idx="6">
                  <c:v>Υπάλληλος γραφείου</c:v>
                </c:pt>
                <c:pt idx="7">
                  <c:v>Έμπορος ή πωλητής</c:v>
                </c:pt>
              </c:strCache>
            </c:strRef>
          </c:cat>
          <c:val>
            <c:numRef>
              <c:f>Φύλλο1!$E$2:$E$9</c:f>
              <c:numCache>
                <c:formatCode>General</c:formatCode>
                <c:ptCount val="8"/>
                <c:pt idx="5" formatCode="0.0%">
                  <c:v>0.27400000000000002</c:v>
                </c:pt>
                <c:pt idx="6" formatCode="0.0%">
                  <c:v>0.108</c:v>
                </c:pt>
                <c:pt idx="7" formatCode="0.0%">
                  <c:v>2.2029999999999998</c:v>
                </c:pt>
              </c:numCache>
            </c:numRef>
          </c:val>
          <c:smooth val="0"/>
          <c:extLst>
            <c:ext xmlns:c16="http://schemas.microsoft.com/office/drawing/2014/chart" uri="{C3380CC4-5D6E-409C-BE32-E72D297353CC}">
              <c16:uniqueId val="{00000003-D70E-4532-BAA5-64733F5D5678}"/>
            </c:ext>
          </c:extLst>
        </c:ser>
        <c:dLbls>
          <c:showLegendKey val="0"/>
          <c:showVal val="0"/>
          <c:showCatName val="0"/>
          <c:showSerName val="0"/>
          <c:showPercent val="0"/>
          <c:showBubbleSize val="0"/>
        </c:dLbls>
        <c:marker val="1"/>
        <c:smooth val="0"/>
        <c:axId val="227928064"/>
        <c:axId val="227526912"/>
      </c:lineChart>
      <c:catAx>
        <c:axId val="22792755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7526336"/>
        <c:crosses val="autoZero"/>
        <c:auto val="0"/>
        <c:lblAlgn val="ctr"/>
        <c:lblOffset val="100"/>
        <c:tickLblSkip val="1"/>
        <c:noMultiLvlLbl val="0"/>
      </c:catAx>
      <c:valAx>
        <c:axId val="22752633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7927552"/>
        <c:crosses val="autoZero"/>
        <c:crossBetween val="between"/>
      </c:valAx>
      <c:valAx>
        <c:axId val="227526912"/>
        <c:scaling>
          <c:orientation val="minMax"/>
          <c:max val="2"/>
          <c:min val="-7.5"/>
        </c:scaling>
        <c:delete val="0"/>
        <c:axPos val="r"/>
        <c:numFmt formatCode="0.0%"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7928064"/>
        <c:crosses val="max"/>
        <c:crossBetween val="between"/>
        <c:majorUnit val="0.4"/>
      </c:valAx>
      <c:catAx>
        <c:axId val="227928064"/>
        <c:scaling>
          <c:orientation val="minMax"/>
        </c:scaling>
        <c:delete val="1"/>
        <c:axPos val="b"/>
        <c:numFmt formatCode="General" sourceLinked="1"/>
        <c:majorTickMark val="out"/>
        <c:minorTickMark val="none"/>
        <c:tickLblPos val="nextTo"/>
        <c:crossAx val="227526912"/>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rot="0"/>
    <a:lstStyle/>
    <a:p>
      <a:pPr>
        <a:defRPr/>
      </a:pPr>
      <a:endParaRPr lang="el-G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2013 </c:v>
                </c:pt>
              </c:strCache>
            </c:strRef>
          </c:tx>
          <c:spPr>
            <a:solidFill>
              <a:srgbClr val="C1DEF1">
                <a:alpha val="86000"/>
              </a:srgbClr>
            </a:solidFill>
            <a:ln w="22225">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Ζευγάρι με 1 παιδί έως και 16 ετών</c:v>
                </c:pt>
                <c:pt idx="1">
                  <c:v>Ζευγάρι με 2 παιδιά έως και 16 ετών</c:v>
                </c:pt>
                <c:pt idx="2">
                  <c:v>Ζευγάρι με 3 παιδιά και άνω έως και 16 ετών</c:v>
                </c:pt>
                <c:pt idx="3">
                  <c:v>Ένας γονέας με 1 παιδί ή περισσότερα έως και 16 ετών</c:v>
                </c:pt>
                <c:pt idx="4">
                  <c:v>Ζευγάρι ή ένας γονέας με παιδιά άνω των 16 ετών</c:v>
                </c:pt>
              </c:strCache>
            </c:strRef>
          </c:cat>
          <c:val>
            <c:numRef>
              <c:f>Φύλλο1!$B$2:$B$6</c:f>
              <c:numCache>
                <c:formatCode>0.0%</c:formatCode>
                <c:ptCount val="5"/>
                <c:pt idx="0">
                  <c:v>5.4289464264407582E-3</c:v>
                </c:pt>
                <c:pt idx="1">
                  <c:v>8.5432598765403291E-3</c:v>
                </c:pt>
                <c:pt idx="2">
                  <c:v>4.9641160839453474E-3</c:v>
                </c:pt>
                <c:pt idx="3">
                  <c:v>1.1321723703254122E-2</c:v>
                </c:pt>
                <c:pt idx="4">
                  <c:v>8.3872777371399657E-3</c:v>
                </c:pt>
              </c:numCache>
            </c:numRef>
          </c:val>
          <c:extLst>
            <c:ext xmlns:c16="http://schemas.microsoft.com/office/drawing/2014/chart" uri="{C3380CC4-5D6E-409C-BE32-E72D297353CC}">
              <c16:uniqueId val="{00000000-D70E-4532-BAA5-64733F5D5678}"/>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Ζευγάρι με 1 παιδί έως και 16 ετών</c:v>
                </c:pt>
                <c:pt idx="1">
                  <c:v>Ζευγάρι με 2 παιδιά έως και 16 ετών</c:v>
                </c:pt>
                <c:pt idx="2">
                  <c:v>Ζευγάρι με 3 παιδιά και άνω έως και 16 ετών</c:v>
                </c:pt>
                <c:pt idx="3">
                  <c:v>Ένας γονέας με 1 παιδί ή περισσότερα έως και 16 ετών</c:v>
                </c:pt>
                <c:pt idx="4">
                  <c:v>Ζευγάρι ή ένας γονέας με παιδιά άνω των 16 ετών</c:v>
                </c:pt>
              </c:strCache>
            </c:strRef>
          </c:cat>
          <c:val>
            <c:numRef>
              <c:f>Φύλλο1!$C$2:$C$6</c:f>
              <c:numCache>
                <c:formatCode>0.0%</c:formatCode>
                <c:ptCount val="5"/>
                <c:pt idx="0">
                  <c:v>6.3073345655562463E-3</c:v>
                </c:pt>
                <c:pt idx="1">
                  <c:v>1.1814073358860739E-2</c:v>
                </c:pt>
                <c:pt idx="2">
                  <c:v>8.9772323163823109E-3</c:v>
                </c:pt>
                <c:pt idx="3">
                  <c:v>1.0847697921814706E-2</c:v>
                </c:pt>
                <c:pt idx="4">
                  <c:v>9.3740046551512926E-3</c:v>
                </c:pt>
              </c:numCache>
            </c:numRef>
          </c:val>
          <c:extLst>
            <c:ext xmlns:c16="http://schemas.microsoft.com/office/drawing/2014/chart" uri="{C3380CC4-5D6E-409C-BE32-E72D297353CC}">
              <c16:uniqueId val="{00000001-D70E-4532-BAA5-64733F5D5678}"/>
            </c:ext>
          </c:extLst>
        </c:ser>
        <c:dLbls>
          <c:showLegendKey val="0"/>
          <c:showVal val="0"/>
          <c:showCatName val="0"/>
          <c:showSerName val="0"/>
          <c:showPercent val="0"/>
          <c:showBubbleSize val="0"/>
        </c:dLbls>
        <c:gapWidth val="67"/>
        <c:overlap val="54"/>
        <c:axId val="228015616"/>
        <c:axId val="226835200"/>
      </c:barChart>
      <c:lineChart>
        <c:grouping val="standard"/>
        <c:varyColors val="0"/>
        <c:ser>
          <c:idx val="2"/>
          <c:order val="2"/>
          <c:tx>
            <c:strRef>
              <c:f>Φύλλο1!$D$1</c:f>
              <c:strCache>
                <c:ptCount val="1"/>
                <c:pt idx="0">
                  <c:v>Μείωση 2013-2023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Ζευγάρι με 1 παιδί έως και 16 ετών</c:v>
                </c:pt>
                <c:pt idx="1">
                  <c:v>Ζευγάρι με 2 παιδιά έως και 16 ετών</c:v>
                </c:pt>
                <c:pt idx="2">
                  <c:v>Ζευγάρι με 3 παιδιά και άνω έως και 16 ετών</c:v>
                </c:pt>
                <c:pt idx="3">
                  <c:v>Ένας γονέας με 1 παιδί ή περισσότερα έως και 16 ετών</c:v>
                </c:pt>
                <c:pt idx="4">
                  <c:v>Ζευγάρι ή ένας γονέας με παιδιά άνω των 16 ετών</c:v>
                </c:pt>
              </c:strCache>
            </c:strRef>
          </c:cat>
          <c:val>
            <c:numRef>
              <c:f>Φύλλο1!$D$2:$D$6</c:f>
              <c:numCache>
                <c:formatCode>General</c:formatCode>
                <c:ptCount val="5"/>
                <c:pt idx="3" formatCode="0.0%">
                  <c:v>-4.186869366041588E-2</c:v>
                </c:pt>
              </c:numCache>
            </c:numRef>
          </c:val>
          <c:smooth val="0"/>
          <c:extLst>
            <c:ext xmlns:c16="http://schemas.microsoft.com/office/drawing/2014/chart" uri="{C3380CC4-5D6E-409C-BE32-E72D297353CC}">
              <c16:uniqueId val="{00000002-D70E-4532-BAA5-64733F5D5678}"/>
            </c:ext>
          </c:extLst>
        </c:ser>
        <c:ser>
          <c:idx val="3"/>
          <c:order val="3"/>
          <c:tx>
            <c:strRef>
              <c:f>Φύλλο1!$E$1</c:f>
              <c:strCache>
                <c:ptCount val="1"/>
                <c:pt idx="0">
                  <c:v>Αύξηση 2013-2023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Ζευγάρι με 1 παιδί έως και 16 ετών</c:v>
                </c:pt>
                <c:pt idx="1">
                  <c:v>Ζευγάρι με 2 παιδιά έως και 16 ετών</c:v>
                </c:pt>
                <c:pt idx="2">
                  <c:v>Ζευγάρι με 3 παιδιά και άνω έως και 16 ετών</c:v>
                </c:pt>
                <c:pt idx="3">
                  <c:v>Ένας γονέας με 1 παιδί ή περισσότερα έως και 16 ετών</c:v>
                </c:pt>
                <c:pt idx="4">
                  <c:v>Ζευγάρι ή ένας γονέας με παιδιά άνω των 16 ετών</c:v>
                </c:pt>
              </c:strCache>
            </c:strRef>
          </c:cat>
          <c:val>
            <c:numRef>
              <c:f>Φύλλο1!$E$2:$E$6</c:f>
              <c:numCache>
                <c:formatCode>0.0%</c:formatCode>
                <c:ptCount val="5"/>
                <c:pt idx="0">
                  <c:v>0.16179716470169025</c:v>
                </c:pt>
                <c:pt idx="1">
                  <c:v>0.38285309467197853</c:v>
                </c:pt>
                <c:pt idx="2">
                  <c:v>0.80842513844830266</c:v>
                </c:pt>
                <c:pt idx="4">
                  <c:v>0.11764567109086788</c:v>
                </c:pt>
              </c:numCache>
            </c:numRef>
          </c:val>
          <c:smooth val="0"/>
          <c:extLst>
            <c:ext xmlns:c16="http://schemas.microsoft.com/office/drawing/2014/chart" uri="{C3380CC4-5D6E-409C-BE32-E72D297353CC}">
              <c16:uniqueId val="{00000003-D70E-4532-BAA5-64733F5D5678}"/>
            </c:ext>
          </c:extLst>
        </c:ser>
        <c:dLbls>
          <c:showLegendKey val="0"/>
          <c:showVal val="0"/>
          <c:showCatName val="0"/>
          <c:showSerName val="0"/>
          <c:showPercent val="0"/>
          <c:showBubbleSize val="0"/>
        </c:dLbls>
        <c:marker val="1"/>
        <c:smooth val="0"/>
        <c:axId val="228179968"/>
        <c:axId val="227527488"/>
      </c:lineChart>
      <c:catAx>
        <c:axId val="22801561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6835200"/>
        <c:crosses val="autoZero"/>
        <c:auto val="0"/>
        <c:lblAlgn val="ctr"/>
        <c:lblOffset val="100"/>
        <c:tickLblSkip val="1"/>
        <c:noMultiLvlLbl val="0"/>
      </c:catAx>
      <c:valAx>
        <c:axId val="2268352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8015616"/>
        <c:crosses val="autoZero"/>
        <c:crossBetween val="between"/>
      </c:valAx>
      <c:valAx>
        <c:axId val="227527488"/>
        <c:scaling>
          <c:orientation val="minMax"/>
          <c:max val="2"/>
          <c:min val="-7.5"/>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8179968"/>
        <c:crosses val="max"/>
        <c:crossBetween val="between"/>
        <c:majorUnit val="0.4"/>
      </c:valAx>
      <c:catAx>
        <c:axId val="228179968"/>
        <c:scaling>
          <c:orientation val="minMax"/>
        </c:scaling>
        <c:delete val="1"/>
        <c:axPos val="b"/>
        <c:numFmt formatCode="General" sourceLinked="1"/>
        <c:majorTickMark val="out"/>
        <c:minorTickMark val="none"/>
        <c:tickLblPos val="nextTo"/>
        <c:crossAx val="227527488"/>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rot="0"/>
    <a:lstStyle/>
    <a:p>
      <a:pPr>
        <a:defRPr/>
      </a:pPr>
      <a:endParaRPr lang="el-G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2014 </c:v>
                </c:pt>
              </c:strCache>
            </c:strRef>
          </c:tx>
          <c:spPr>
            <a:solidFill>
              <a:srgbClr val="C1DEF1">
                <a:alpha val="86000"/>
              </a:srgbClr>
            </a:solidFill>
            <a:ln w="22225">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Μέχρι 24 ετών</c:v>
                </c:pt>
                <c:pt idx="1">
                  <c:v>25 - 34 ετών</c:v>
                </c:pt>
                <c:pt idx="2">
                  <c:v>35 - 44 ετών</c:v>
                </c:pt>
                <c:pt idx="3">
                  <c:v>45 - 54 ετών</c:v>
                </c:pt>
                <c:pt idx="4">
                  <c:v>55 - 64 ετών</c:v>
                </c:pt>
                <c:pt idx="5">
                  <c:v>65-74 ετών</c:v>
                </c:pt>
                <c:pt idx="6">
                  <c:v>75 ετών και άνω</c:v>
                </c:pt>
              </c:strCache>
            </c:strRef>
          </c:cat>
          <c:val>
            <c:numRef>
              <c:f>Φύλλο1!$B$2:$B$8</c:f>
              <c:numCache>
                <c:formatCode>0.00%</c:formatCode>
                <c:ptCount val="7"/>
                <c:pt idx="0">
                  <c:v>0</c:v>
                </c:pt>
                <c:pt idx="1">
                  <c:v>6.3246271250052134E-4</c:v>
                </c:pt>
                <c:pt idx="2">
                  <c:v>4.7365027258338705E-3</c:v>
                </c:pt>
                <c:pt idx="3">
                  <c:v>1.8674106549754217E-2</c:v>
                </c:pt>
                <c:pt idx="4">
                  <c:v>4.4456143429557485E-3</c:v>
                </c:pt>
                <c:pt idx="5">
                  <c:v>1.1951792053131801E-3</c:v>
                </c:pt>
                <c:pt idx="6">
                  <c:v>7.6444507168142641E-4</c:v>
                </c:pt>
              </c:numCache>
            </c:numRef>
          </c:val>
          <c:extLst>
            <c:ext xmlns:c16="http://schemas.microsoft.com/office/drawing/2014/chart" uri="{C3380CC4-5D6E-409C-BE32-E72D297353CC}">
              <c16:uniqueId val="{00000000-D70E-4532-BAA5-64733F5D5678}"/>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Μέχρι 24 ετών</c:v>
                </c:pt>
                <c:pt idx="1">
                  <c:v>25 - 34 ετών</c:v>
                </c:pt>
                <c:pt idx="2">
                  <c:v>35 - 44 ετών</c:v>
                </c:pt>
                <c:pt idx="3">
                  <c:v>45 - 54 ετών</c:v>
                </c:pt>
                <c:pt idx="4">
                  <c:v>55 - 64 ετών</c:v>
                </c:pt>
                <c:pt idx="5">
                  <c:v>65-74 ετών</c:v>
                </c:pt>
                <c:pt idx="6">
                  <c:v>75 ετών και άνω</c:v>
                </c:pt>
              </c:strCache>
            </c:strRef>
          </c:cat>
          <c:val>
            <c:numRef>
              <c:f>Φύλλο1!$C$2:$C$8</c:f>
              <c:numCache>
                <c:formatCode>0.00%</c:formatCode>
                <c:ptCount val="7"/>
                <c:pt idx="0">
                  <c:v>0</c:v>
                </c:pt>
                <c:pt idx="1">
                  <c:v>1.893183515999959E-4</c:v>
                </c:pt>
                <c:pt idx="2">
                  <c:v>5.6796173141990432E-3</c:v>
                </c:pt>
                <c:pt idx="3">
                  <c:v>1.8116384042942541E-2</c:v>
                </c:pt>
                <c:pt idx="4">
                  <c:v>6.4945359522859333E-3</c:v>
                </c:pt>
                <c:pt idx="5">
                  <c:v>4.7682037714953689E-4</c:v>
                </c:pt>
                <c:pt idx="6">
                  <c:v>4.5798253819769258E-4</c:v>
                </c:pt>
              </c:numCache>
            </c:numRef>
          </c:val>
          <c:extLst>
            <c:ext xmlns:c16="http://schemas.microsoft.com/office/drawing/2014/chart" uri="{C3380CC4-5D6E-409C-BE32-E72D297353CC}">
              <c16:uniqueId val="{00000001-D70E-4532-BAA5-64733F5D5678}"/>
            </c:ext>
          </c:extLst>
        </c:ser>
        <c:dLbls>
          <c:showLegendKey val="0"/>
          <c:showVal val="0"/>
          <c:showCatName val="0"/>
          <c:showSerName val="0"/>
          <c:showPercent val="0"/>
          <c:showBubbleSize val="0"/>
        </c:dLbls>
        <c:gapWidth val="34"/>
        <c:overlap val="54"/>
        <c:axId val="226903552"/>
        <c:axId val="228328576"/>
      </c:barChart>
      <c:lineChart>
        <c:grouping val="standard"/>
        <c:varyColors val="0"/>
        <c:ser>
          <c:idx val="2"/>
          <c:order val="2"/>
          <c:tx>
            <c:strRef>
              <c:f>Φύλλο1!$D$1</c:f>
              <c:strCache>
                <c:ptCount val="1"/>
                <c:pt idx="0">
                  <c:v>Μείωση 2014-2023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Μέχρι 24 ετών</c:v>
                </c:pt>
                <c:pt idx="1">
                  <c:v>25 - 34 ετών</c:v>
                </c:pt>
                <c:pt idx="2">
                  <c:v>35 - 44 ετών</c:v>
                </c:pt>
                <c:pt idx="3">
                  <c:v>45 - 54 ετών</c:v>
                </c:pt>
                <c:pt idx="4">
                  <c:v>55 - 64 ετών</c:v>
                </c:pt>
                <c:pt idx="5">
                  <c:v>65-74 ετών</c:v>
                </c:pt>
                <c:pt idx="6">
                  <c:v>75 ετών και άνω</c:v>
                </c:pt>
              </c:strCache>
            </c:strRef>
          </c:cat>
          <c:val>
            <c:numRef>
              <c:f>Φύλλο1!$D$2:$D$8</c:f>
              <c:numCache>
                <c:formatCode>0.0%</c:formatCode>
                <c:ptCount val="7"/>
                <c:pt idx="1">
                  <c:v>-0.70066480148449883</c:v>
                </c:pt>
                <c:pt idx="3">
                  <c:v>-2.9866087854094236E-2</c:v>
                </c:pt>
                <c:pt idx="5">
                  <c:v>-0.60104696012963787</c:v>
                </c:pt>
                <c:pt idx="6">
                  <c:v>-0.40089542707059078</c:v>
                </c:pt>
              </c:numCache>
            </c:numRef>
          </c:val>
          <c:smooth val="0"/>
          <c:extLst>
            <c:ext xmlns:c16="http://schemas.microsoft.com/office/drawing/2014/chart" uri="{C3380CC4-5D6E-409C-BE32-E72D297353CC}">
              <c16:uniqueId val="{00000002-D70E-4532-BAA5-64733F5D5678}"/>
            </c:ext>
          </c:extLst>
        </c:ser>
        <c:ser>
          <c:idx val="3"/>
          <c:order val="3"/>
          <c:tx>
            <c:strRef>
              <c:f>Φύλλο1!$E$1</c:f>
              <c:strCache>
                <c:ptCount val="1"/>
                <c:pt idx="0">
                  <c:v>Αύξηση 2014-2023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Μέχρι 24 ετών</c:v>
                </c:pt>
                <c:pt idx="1">
                  <c:v>25 - 34 ετών</c:v>
                </c:pt>
                <c:pt idx="2">
                  <c:v>35 - 44 ετών</c:v>
                </c:pt>
                <c:pt idx="3">
                  <c:v>45 - 54 ετών</c:v>
                </c:pt>
                <c:pt idx="4">
                  <c:v>55 - 64 ετών</c:v>
                </c:pt>
                <c:pt idx="5">
                  <c:v>65-74 ετών</c:v>
                </c:pt>
                <c:pt idx="6">
                  <c:v>75 ετών και άνω</c:v>
                </c:pt>
              </c:strCache>
            </c:strRef>
          </c:cat>
          <c:val>
            <c:numRef>
              <c:f>Φύλλο1!$E$2:$E$8</c:f>
              <c:numCache>
                <c:formatCode>General</c:formatCode>
                <c:ptCount val="7"/>
                <c:pt idx="2" formatCode="0.0%">
                  <c:v>0.19911623468962228</c:v>
                </c:pt>
                <c:pt idx="4" formatCode="0.0%">
                  <c:v>0.46088604437242336</c:v>
                </c:pt>
              </c:numCache>
            </c:numRef>
          </c:val>
          <c:smooth val="0"/>
          <c:extLst>
            <c:ext xmlns:c16="http://schemas.microsoft.com/office/drawing/2014/chart" uri="{C3380CC4-5D6E-409C-BE32-E72D297353CC}">
              <c16:uniqueId val="{00000003-D70E-4532-BAA5-64733F5D5678}"/>
            </c:ext>
          </c:extLst>
        </c:ser>
        <c:dLbls>
          <c:showLegendKey val="0"/>
          <c:showVal val="0"/>
          <c:showCatName val="0"/>
          <c:showSerName val="0"/>
          <c:showPercent val="0"/>
          <c:showBubbleSize val="0"/>
        </c:dLbls>
        <c:marker val="1"/>
        <c:smooth val="0"/>
        <c:axId val="226904064"/>
        <c:axId val="228329152"/>
      </c:lineChart>
      <c:catAx>
        <c:axId val="22690355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8328576"/>
        <c:crosses val="autoZero"/>
        <c:auto val="0"/>
        <c:lblAlgn val="ctr"/>
        <c:lblOffset val="100"/>
        <c:tickLblSkip val="1"/>
        <c:noMultiLvlLbl val="0"/>
      </c:catAx>
      <c:valAx>
        <c:axId val="22832857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6903552"/>
        <c:crosses val="autoZero"/>
        <c:crossBetween val="between"/>
      </c:valAx>
      <c:valAx>
        <c:axId val="228329152"/>
        <c:scaling>
          <c:orientation val="minMax"/>
          <c:max val="2"/>
          <c:min val="-7.5"/>
        </c:scaling>
        <c:delete val="0"/>
        <c:axPos val="r"/>
        <c:numFmt formatCode="0.0%"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6904064"/>
        <c:crosses val="max"/>
        <c:crossBetween val="between"/>
        <c:majorUnit val="0.4"/>
      </c:valAx>
      <c:catAx>
        <c:axId val="226904064"/>
        <c:scaling>
          <c:orientation val="minMax"/>
        </c:scaling>
        <c:delete val="1"/>
        <c:axPos val="b"/>
        <c:numFmt formatCode="General" sourceLinked="1"/>
        <c:majorTickMark val="out"/>
        <c:minorTickMark val="none"/>
        <c:tickLblPos val="nextTo"/>
        <c:crossAx val="228329152"/>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rot="0"/>
    <a:lstStyle/>
    <a:p>
      <a:pPr>
        <a:defRPr/>
      </a:pPr>
      <a:endParaRPr lang="el-G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Φύλλο1!$A$2:$A$7</c:f>
              <c:strCache>
                <c:ptCount val="6"/>
                <c:pt idx="0">
                  <c:v>Καλύπτουν την αδυναμία του σχολείου να βοηθήσει τα παιδιά για τις πανελλήνιες εξετάσεις</c:v>
                </c:pt>
                <c:pt idx="1">
                  <c:v>Καλύπτουν την αδυναμία του σχολείου να διδάξει σωστά τα μαθήματα γενικής παιδείας</c:v>
                </c:pt>
                <c:pt idx="2">
                  <c:v>Προετοιμάζουν από νωρίς τα παιδιά για τις πανελλήνιες εξετάσεις</c:v>
                </c:pt>
                <c:pt idx="3">
                  <c:v>Αποτελούν την κύρια εκπαίδευση για τα μαθήματα που διδάσκουν</c:v>
                </c:pt>
                <c:pt idx="4">
                  <c:v>Βοηθούν το σχολείο να επιταχύνει</c:v>
                </c:pt>
                <c:pt idx="5">
                  <c:v>Είναι αναγκαία γιατί το ζητούν οι γονείς</c:v>
                </c:pt>
              </c:strCache>
            </c:strRef>
          </c:cat>
          <c:val>
            <c:numRef>
              <c:f>Φύλλο1!$B$2:$B$7</c:f>
              <c:numCache>
                <c:formatCode>0.0</c:formatCode>
                <c:ptCount val="6"/>
                <c:pt idx="0">
                  <c:v>31.552162849872772</c:v>
                </c:pt>
                <c:pt idx="1">
                  <c:v>29.770992366412212</c:v>
                </c:pt>
                <c:pt idx="2">
                  <c:v>19.338422391857506</c:v>
                </c:pt>
                <c:pt idx="3">
                  <c:v>9.1603053435114496</c:v>
                </c:pt>
                <c:pt idx="4">
                  <c:v>5.8524173027989823</c:v>
                </c:pt>
                <c:pt idx="5">
                  <c:v>4.325699745547074</c:v>
                </c:pt>
              </c:numCache>
            </c:numRef>
          </c:val>
          <c:extLst>
            <c:ext xmlns:c16="http://schemas.microsoft.com/office/drawing/2014/chart" uri="{C3380CC4-5D6E-409C-BE32-E72D297353CC}">
              <c16:uniqueId val="{00000000-30C7-4EC2-BEAB-A9886436BA46}"/>
            </c:ext>
          </c:extLst>
        </c:ser>
        <c:dLbls>
          <c:showLegendKey val="0"/>
          <c:showVal val="0"/>
          <c:showCatName val="0"/>
          <c:showSerName val="0"/>
          <c:showPercent val="0"/>
          <c:showBubbleSize val="0"/>
        </c:dLbls>
        <c:gapWidth val="34"/>
        <c:axId val="228832768"/>
        <c:axId val="228332032"/>
      </c:barChart>
      <c:catAx>
        <c:axId val="2288327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8332032"/>
        <c:crosses val="autoZero"/>
        <c:auto val="0"/>
        <c:lblAlgn val="ctr"/>
        <c:lblOffset val="100"/>
        <c:noMultiLvlLbl val="0"/>
      </c:catAx>
      <c:valAx>
        <c:axId val="228332032"/>
        <c:scaling>
          <c:orientation val="minMax"/>
          <c:max val="5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8832768"/>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Φύλλο1!$A$2:$A$7</c:f>
              <c:strCache>
                <c:ptCount val="6"/>
                <c:pt idx="0">
                  <c:v>Καλύπτουν την αδυναμία του σχολείου να βοηθήσει τα παιδιά για τις πανελλήνιες εξετάσεις</c:v>
                </c:pt>
                <c:pt idx="1">
                  <c:v>Καλύπτουν την αδυναμία του σχολείου να διδάξει σωστά τα μαθήματα γενικής παιδείας</c:v>
                </c:pt>
                <c:pt idx="2">
                  <c:v>Προετοιμάζουν από νωρίς τα παιδιά για τις πανελλήνιες εξετάσεις</c:v>
                </c:pt>
                <c:pt idx="3">
                  <c:v>Αποτελούν την κύρια εκπαίδευση για τα μαθήματα που διδάσκουν</c:v>
                </c:pt>
                <c:pt idx="4">
                  <c:v>Βοηθούν το σχολείο να επιταχύνει</c:v>
                </c:pt>
                <c:pt idx="5">
                  <c:v>Είναι αναγκαία γιατί το ζητούν οι γονείς</c:v>
                </c:pt>
              </c:strCache>
            </c:strRef>
          </c:cat>
          <c:val>
            <c:numRef>
              <c:f>Φύλλο1!$B$2:$B$7</c:f>
              <c:numCache>
                <c:formatCode>0.0</c:formatCode>
                <c:ptCount val="6"/>
                <c:pt idx="0">
                  <c:v>30.70539419087137</c:v>
                </c:pt>
                <c:pt idx="1">
                  <c:v>26.763485477178424</c:v>
                </c:pt>
                <c:pt idx="2">
                  <c:v>20.124481327800829</c:v>
                </c:pt>
                <c:pt idx="3">
                  <c:v>11.410788381742739</c:v>
                </c:pt>
                <c:pt idx="4">
                  <c:v>6.4315352697095438</c:v>
                </c:pt>
                <c:pt idx="5">
                  <c:v>4.5643153526970952</c:v>
                </c:pt>
              </c:numCache>
            </c:numRef>
          </c:val>
          <c:extLst>
            <c:ext xmlns:c16="http://schemas.microsoft.com/office/drawing/2014/chart" uri="{C3380CC4-5D6E-409C-BE32-E72D297353CC}">
              <c16:uniqueId val="{00000000-C3ED-4804-B7E0-E653D0401187}"/>
            </c:ext>
          </c:extLst>
        </c:ser>
        <c:dLbls>
          <c:showLegendKey val="0"/>
          <c:showVal val="0"/>
          <c:showCatName val="0"/>
          <c:showSerName val="0"/>
          <c:showPercent val="0"/>
          <c:showBubbleSize val="0"/>
        </c:dLbls>
        <c:gapWidth val="34"/>
        <c:axId val="229237248"/>
        <c:axId val="227083392"/>
      </c:barChart>
      <c:catAx>
        <c:axId val="22923724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7083392"/>
        <c:crosses val="autoZero"/>
        <c:auto val="0"/>
        <c:lblAlgn val="ctr"/>
        <c:lblOffset val="100"/>
        <c:noMultiLvlLbl val="0"/>
      </c:catAx>
      <c:valAx>
        <c:axId val="227083392"/>
        <c:scaling>
          <c:orientation val="minMax"/>
          <c:max val="5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237248"/>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Φύλλο1!$A$2:$A$5</c:f>
              <c:strCache>
                <c:ptCount val="4"/>
                <c:pt idx="0">
                  <c:v>Είναι συμπληρωματικά στο σχολείο</c:v>
                </c:pt>
                <c:pt idx="1">
                  <c:v>Είναι παραπαιδεία</c:v>
                </c:pt>
                <c:pt idx="2">
                  <c:v>Είναι ουσιαστικά ο μοναδικός φορέας εκπαίδευσης για είσοδο στο πανεπιστήμιο</c:v>
                </c:pt>
                <c:pt idx="3">
                  <c:v>Υποκαθιστούν το σχολείο</c:v>
                </c:pt>
              </c:strCache>
            </c:strRef>
          </c:cat>
          <c:val>
            <c:numRef>
              <c:f>Φύλλο1!$B$2:$B$5</c:f>
              <c:numCache>
                <c:formatCode>0.0</c:formatCode>
                <c:ptCount val="4"/>
                <c:pt idx="0">
                  <c:v>38.693467336683419</c:v>
                </c:pt>
                <c:pt idx="1">
                  <c:v>20.854271356783919</c:v>
                </c:pt>
                <c:pt idx="2">
                  <c:v>20.854271356783919</c:v>
                </c:pt>
                <c:pt idx="3">
                  <c:v>19.597989949748744</c:v>
                </c:pt>
              </c:numCache>
            </c:numRef>
          </c:val>
          <c:extLst>
            <c:ext xmlns:c16="http://schemas.microsoft.com/office/drawing/2014/chart" uri="{C3380CC4-5D6E-409C-BE32-E72D297353CC}">
              <c16:uniqueId val="{00000000-A550-47EE-B952-0B8C46F11C6E}"/>
            </c:ext>
          </c:extLst>
        </c:ser>
        <c:dLbls>
          <c:showLegendKey val="0"/>
          <c:showVal val="0"/>
          <c:showCatName val="0"/>
          <c:showSerName val="0"/>
          <c:showPercent val="0"/>
          <c:showBubbleSize val="0"/>
        </c:dLbls>
        <c:gapWidth val="59"/>
        <c:axId val="229033472"/>
        <c:axId val="227086272"/>
      </c:barChart>
      <c:catAx>
        <c:axId val="229033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7086272"/>
        <c:crosses val="autoZero"/>
        <c:auto val="0"/>
        <c:lblAlgn val="ctr"/>
        <c:lblOffset val="100"/>
        <c:noMultiLvlLbl val="0"/>
      </c:catAx>
      <c:valAx>
        <c:axId val="227086272"/>
        <c:scaling>
          <c:orientation val="minMax"/>
          <c:max val="5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03347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Φύλλο1!$A$2:$A$5</c:f>
              <c:strCache>
                <c:ptCount val="4"/>
                <c:pt idx="0">
                  <c:v>Είναι συμπληρωματικά στο σχολείο</c:v>
                </c:pt>
                <c:pt idx="1">
                  <c:v>Είναι ουσιαστικά ο μοναδικός φορέας εκπαίδευσης για είσοδο στο πανεπιστήμιο</c:v>
                </c:pt>
                <c:pt idx="2">
                  <c:v>Υποκαθιστούν το σχολείο</c:v>
                </c:pt>
                <c:pt idx="3">
                  <c:v>Είναι παραπαιδεία</c:v>
                </c:pt>
              </c:strCache>
            </c:strRef>
          </c:cat>
          <c:val>
            <c:numRef>
              <c:f>Φύλλο1!$B$2:$B$5</c:f>
              <c:numCache>
                <c:formatCode>0.0</c:formatCode>
                <c:ptCount val="4"/>
                <c:pt idx="0">
                  <c:v>37.136929460580916</c:v>
                </c:pt>
                <c:pt idx="1">
                  <c:v>30.912863070539419</c:v>
                </c:pt>
                <c:pt idx="2">
                  <c:v>24.273858921161825</c:v>
                </c:pt>
                <c:pt idx="3">
                  <c:v>7.6763485477178426</c:v>
                </c:pt>
              </c:numCache>
            </c:numRef>
          </c:val>
          <c:extLst>
            <c:ext xmlns:c16="http://schemas.microsoft.com/office/drawing/2014/chart" uri="{C3380CC4-5D6E-409C-BE32-E72D297353CC}">
              <c16:uniqueId val="{00000000-0983-4B3B-8621-91FA8E1B70AB}"/>
            </c:ext>
          </c:extLst>
        </c:ser>
        <c:dLbls>
          <c:showLegendKey val="0"/>
          <c:showVal val="0"/>
          <c:showCatName val="0"/>
          <c:showSerName val="0"/>
          <c:showPercent val="0"/>
          <c:showBubbleSize val="0"/>
        </c:dLbls>
        <c:gapWidth val="59"/>
        <c:axId val="229245440"/>
        <c:axId val="227088000"/>
      </c:barChart>
      <c:catAx>
        <c:axId val="22924544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7088000"/>
        <c:crosses val="autoZero"/>
        <c:auto val="0"/>
        <c:lblAlgn val="ctr"/>
        <c:lblOffset val="100"/>
        <c:noMultiLvlLbl val="0"/>
      </c:catAx>
      <c:valAx>
        <c:axId val="227088000"/>
        <c:scaling>
          <c:orientation val="minMax"/>
          <c:max val="5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24544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Φύλλο1!$A$2:$A$10</c:f>
              <c:strCache>
                <c:ptCount val="9"/>
                <c:pt idx="0">
                  <c:v>Κάλυψη κενών του σχολείου</c:v>
                </c:pt>
                <c:pt idx="1">
                  <c:v>Ανάγκη για εισαγωγή στο πανεπιστήμιο</c:v>
                </c:pt>
                <c:pt idx="2">
                  <c:v>Σωστή εκπαίδευση στα μαθήματα γενικής παιδείας</c:v>
                </c:pt>
                <c:pt idx="3">
                  <c:v>Σωστή οργάνωση του χρόνου και της μελέτης</c:v>
                </c:pt>
                <c:pt idx="4">
                  <c:v>Εξοικείωση με τη διαδικασία των εξετάσεων, διαχείριση του άγχους</c:v>
                </c:pt>
                <c:pt idx="5">
                  <c:v>Συμβουλευτική για επαγγελματικό προσανατολισμό</c:v>
                </c:pt>
                <c:pt idx="6">
                  <c:v>Ενίσχυση της αυτοπεποίθησης των μαθητών</c:v>
                </c:pt>
                <c:pt idx="7">
                  <c:v>Επαφή με άλλες/καινοτόμες μεθόδους διδασκαλίας</c:v>
                </c:pt>
                <c:pt idx="8">
                  <c:v>Κοινωνικοποίηση των παιδιών και ομαδικότητα</c:v>
                </c:pt>
              </c:strCache>
            </c:strRef>
          </c:cat>
          <c:val>
            <c:numRef>
              <c:f>Φύλλο1!$B$2:$B$10</c:f>
              <c:numCache>
                <c:formatCode>0.0</c:formatCode>
                <c:ptCount val="9"/>
                <c:pt idx="0">
                  <c:v>61.675126903553299</c:v>
                </c:pt>
                <c:pt idx="1">
                  <c:v>41.116751269035532</c:v>
                </c:pt>
                <c:pt idx="2">
                  <c:v>32.741116751269033</c:v>
                </c:pt>
                <c:pt idx="3">
                  <c:v>32.233502538071065</c:v>
                </c:pt>
                <c:pt idx="4">
                  <c:v>28.680203045685278</c:v>
                </c:pt>
                <c:pt idx="5">
                  <c:v>15.736040609137056</c:v>
                </c:pt>
                <c:pt idx="6">
                  <c:v>15.736040609137056</c:v>
                </c:pt>
                <c:pt idx="7">
                  <c:v>12.690355329949238</c:v>
                </c:pt>
                <c:pt idx="8">
                  <c:v>8.8832487309644677</c:v>
                </c:pt>
              </c:numCache>
            </c:numRef>
          </c:val>
          <c:extLst>
            <c:ext xmlns:c16="http://schemas.microsoft.com/office/drawing/2014/chart" uri="{C3380CC4-5D6E-409C-BE32-E72D297353CC}">
              <c16:uniqueId val="{00000000-2B33-4140-B97E-56893D4522B4}"/>
            </c:ext>
          </c:extLst>
        </c:ser>
        <c:dLbls>
          <c:showLegendKey val="0"/>
          <c:showVal val="0"/>
          <c:showCatName val="0"/>
          <c:showSerName val="0"/>
          <c:showPercent val="0"/>
          <c:showBubbleSize val="0"/>
        </c:dLbls>
        <c:gapWidth val="34"/>
        <c:axId val="229609984"/>
        <c:axId val="229090432"/>
      </c:barChart>
      <c:catAx>
        <c:axId val="2296099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090432"/>
        <c:crosses val="autoZero"/>
        <c:auto val="0"/>
        <c:lblAlgn val="ctr"/>
        <c:lblOffset val="100"/>
        <c:noMultiLvlLbl val="0"/>
      </c:catAx>
      <c:valAx>
        <c:axId val="229090432"/>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60998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Φύλλο1!$A$2:$A$10</c:f>
              <c:strCache>
                <c:ptCount val="9"/>
                <c:pt idx="0">
                  <c:v>Κάλυψη κενών του σχολείου</c:v>
                </c:pt>
                <c:pt idx="1">
                  <c:v>Σωστή εκπαίδευση στα μαθήματα γενικής παιδείας</c:v>
                </c:pt>
                <c:pt idx="2">
                  <c:v>Ανάγκη για εισαγωγή στο πανεπιστήμιο</c:v>
                </c:pt>
                <c:pt idx="3">
                  <c:v>Εξοικείωση με τη διαδικασία των εξετάσεων, διαχείριση του άγχους</c:v>
                </c:pt>
                <c:pt idx="4">
                  <c:v>Σωστή οργάνωση του χρόνου και της μελέτης</c:v>
                </c:pt>
                <c:pt idx="5">
                  <c:v>Συμβουλευτική για επαγγελματικό προσανατολισμό</c:v>
                </c:pt>
                <c:pt idx="6">
                  <c:v>Επαφή με άλλες/καινοτόμες μεθόδους διδασκαλίας</c:v>
                </c:pt>
                <c:pt idx="7">
                  <c:v>Κοινωνικοποίηση των παιδιών και ομαδικότητα</c:v>
                </c:pt>
                <c:pt idx="8">
                  <c:v>Ενίσχυση της αυτοπεποίθησης των μαθητών</c:v>
                </c:pt>
              </c:strCache>
            </c:strRef>
          </c:cat>
          <c:val>
            <c:numRef>
              <c:f>Φύλλο1!$B$2:$B$10</c:f>
              <c:numCache>
                <c:formatCode>0.0</c:formatCode>
                <c:ptCount val="9"/>
                <c:pt idx="0">
                  <c:v>55.072463768115945</c:v>
                </c:pt>
                <c:pt idx="1">
                  <c:v>37.474120082815737</c:v>
                </c:pt>
                <c:pt idx="2">
                  <c:v>32.091097308488614</c:v>
                </c:pt>
                <c:pt idx="3">
                  <c:v>32.091097308488614</c:v>
                </c:pt>
                <c:pt idx="4">
                  <c:v>31.884057971014492</c:v>
                </c:pt>
                <c:pt idx="5">
                  <c:v>19.254658385093169</c:v>
                </c:pt>
                <c:pt idx="6">
                  <c:v>13.457556935817806</c:v>
                </c:pt>
                <c:pt idx="7">
                  <c:v>12.629399585921325</c:v>
                </c:pt>
                <c:pt idx="8">
                  <c:v>12.629399585921325</c:v>
                </c:pt>
              </c:numCache>
            </c:numRef>
          </c:val>
          <c:extLst>
            <c:ext xmlns:c16="http://schemas.microsoft.com/office/drawing/2014/chart" uri="{C3380CC4-5D6E-409C-BE32-E72D297353CC}">
              <c16:uniqueId val="{00000000-1D19-45F3-BE39-10CCB788C20E}"/>
            </c:ext>
          </c:extLst>
        </c:ser>
        <c:dLbls>
          <c:showLegendKey val="0"/>
          <c:showVal val="0"/>
          <c:showCatName val="0"/>
          <c:showSerName val="0"/>
          <c:showPercent val="0"/>
          <c:showBubbleSize val="0"/>
        </c:dLbls>
        <c:gapWidth val="34"/>
        <c:axId val="229376000"/>
        <c:axId val="229092160"/>
      </c:barChart>
      <c:catAx>
        <c:axId val="22937600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092160"/>
        <c:crosses val="autoZero"/>
        <c:auto val="0"/>
        <c:lblAlgn val="ctr"/>
        <c:lblOffset val="100"/>
        <c:noMultiLvlLbl val="0"/>
      </c:catAx>
      <c:valAx>
        <c:axId val="229092160"/>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37600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Φύλλο1!$B$1</c:f>
              <c:strCache>
                <c:ptCount val="1"/>
                <c:pt idx="0">
                  <c:v>2022</c:v>
                </c:pt>
              </c:strCache>
            </c:strRef>
          </c:tx>
          <c:spPr>
            <a:ln w="22225">
              <a:noFill/>
            </a:ln>
          </c:spPr>
          <c:explosion val="2"/>
          <c:dPt>
            <c:idx val="0"/>
            <c:bubble3D val="0"/>
            <c:spPr>
              <a:solidFill>
                <a:srgbClr val="A6435C"/>
              </a:solidFill>
              <a:ln w="22225">
                <a:noFill/>
              </a:ln>
              <a:effectLst/>
            </c:spPr>
            <c:extLst>
              <c:ext xmlns:c16="http://schemas.microsoft.com/office/drawing/2014/chart" uri="{C3380CC4-5D6E-409C-BE32-E72D297353CC}">
                <c16:uniqueId val="{00000001-5B23-431B-8161-5F92C6EEDD91}"/>
              </c:ext>
            </c:extLst>
          </c:dPt>
          <c:dPt>
            <c:idx val="1"/>
            <c:bubble3D val="0"/>
            <c:spPr>
              <a:solidFill>
                <a:srgbClr val="3C7BA4"/>
              </a:solidFill>
              <a:ln w="22225">
                <a:noFill/>
              </a:ln>
              <a:effectLst/>
            </c:spPr>
            <c:extLst>
              <c:ext xmlns:c16="http://schemas.microsoft.com/office/drawing/2014/chart" uri="{C3380CC4-5D6E-409C-BE32-E72D297353CC}">
                <c16:uniqueId val="{00000003-5B23-431B-8161-5F92C6EEDD91}"/>
              </c:ext>
            </c:extLst>
          </c:dPt>
          <c:dPt>
            <c:idx val="2"/>
            <c:bubble3D val="0"/>
            <c:spPr>
              <a:solidFill>
                <a:srgbClr val="B0AD81"/>
              </a:solidFill>
              <a:ln w="22225">
                <a:noFill/>
              </a:ln>
              <a:effectLst/>
            </c:spPr>
            <c:extLst>
              <c:ext xmlns:c16="http://schemas.microsoft.com/office/drawing/2014/chart" uri="{C3380CC4-5D6E-409C-BE32-E72D297353CC}">
                <c16:uniqueId val="{00000005-5B23-431B-8161-5F92C6EEDD91}"/>
              </c:ext>
            </c:extLst>
          </c:dPt>
          <c:dLbls>
            <c:dLbl>
              <c:idx val="0"/>
              <c:layout>
                <c:manualLayout>
                  <c:x val="0.13906249999999989"/>
                  <c:y val="6.5624995963029287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A6435C"/>
                      </a:solidFill>
                      <a:latin typeface="+mj-lt"/>
                      <a:ea typeface="+mn-ea"/>
                      <a:cs typeface="+mn-cs"/>
                    </a:defRPr>
                  </a:pPr>
                  <a:endParaRPr lang="el-GR"/>
                </a:p>
              </c:txPr>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5B23-431B-8161-5F92C6EEDD91}"/>
                </c:ext>
              </c:extLst>
            </c:dLbl>
            <c:dLbl>
              <c:idx val="1"/>
              <c:layout>
                <c:manualLayout>
                  <c:x val="-0.17031250000000003"/>
                  <c:y val="-1.6406248990757363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5B23-431B-8161-5F92C6EEDD91}"/>
                </c:ext>
              </c:extLst>
            </c:dLbl>
            <c:dLbl>
              <c:idx val="2"/>
              <c:layout>
                <c:manualLayout>
                  <c:x val="0.14531250000000001"/>
                  <c:y val="-6.3281246107206812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8D8958"/>
                      </a:solidFill>
                      <a:latin typeface="+mj-lt"/>
                      <a:ea typeface="+mn-ea"/>
                      <a:cs typeface="+mn-cs"/>
                    </a:defRPr>
                  </a:pPr>
                  <a:endParaRPr lang="el-GR"/>
                </a:p>
              </c:txPr>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5B23-431B-8161-5F92C6EEDD91}"/>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2D5E7E"/>
                    </a:solidFill>
                    <a:latin typeface="+mj-lt"/>
                    <a:ea typeface="+mn-ea"/>
                    <a:cs typeface="+mn-cs"/>
                  </a:defRPr>
                </a:pPr>
                <a:endParaRPr lang="el-GR"/>
              </a:p>
            </c:txPr>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Φύλλο1!$A$2:$A$4</c:f>
              <c:strCache>
                <c:ptCount val="3"/>
                <c:pt idx="0">
                  <c:v>Φροντιστήρια πρωτοβάθμιας εκπαίδευσης</c:v>
                </c:pt>
                <c:pt idx="1">
                  <c:v>Φροντιστήρια  δευτεροβάθμιας εκπαίδευσης</c:v>
                </c:pt>
                <c:pt idx="2">
                  <c:v>Φροντιστήρια τριτοβάθμιας εκπαίδευσης</c:v>
                </c:pt>
              </c:strCache>
            </c:strRef>
          </c:cat>
          <c:val>
            <c:numRef>
              <c:f>Φύλλο1!$B$2:$B$4</c:f>
              <c:numCache>
                <c:formatCode>#,##0.00\ "εκατ. €"</c:formatCode>
                <c:ptCount val="3"/>
                <c:pt idx="0">
                  <c:v>26.053048080000003</c:v>
                </c:pt>
                <c:pt idx="1">
                  <c:v>580.82971896000004</c:v>
                </c:pt>
                <c:pt idx="2">
                  <c:v>7.1518171200000014</c:v>
                </c:pt>
              </c:numCache>
            </c:numRef>
          </c:val>
          <c:extLst>
            <c:ext xmlns:c16="http://schemas.microsoft.com/office/drawing/2014/chart" uri="{C3380CC4-5D6E-409C-BE32-E72D297353CC}">
              <c16:uniqueId val="{00000006-5B23-431B-8161-5F92C6EEDD91}"/>
            </c:ext>
          </c:extLst>
        </c:ser>
        <c:dLbls>
          <c:showLegendKey val="0"/>
          <c:showVal val="0"/>
          <c:showCatName val="0"/>
          <c:showSerName val="0"/>
          <c:showPercent val="0"/>
          <c:showBubbleSize val="0"/>
          <c:showLeaderLines val="1"/>
        </c:dLbls>
        <c:firstSliceAng val="89"/>
        <c:holeSize val="50"/>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0.49235145606101532"/>
          <c:y val="0.12803324687875797"/>
          <c:w val="0.47514185842763151"/>
          <c:h val="0.78913729071983041"/>
        </c:manualLayout>
      </c:layout>
      <c:barChart>
        <c:barDir val="bar"/>
        <c:grouping val="stacked"/>
        <c:varyColors val="0"/>
        <c:ser>
          <c:idx val="0"/>
          <c:order val="0"/>
          <c:tx>
            <c:strRef>
              <c:f>Φύλλο1!$B$1</c:f>
              <c:strCache>
                <c:ptCount val="1"/>
                <c:pt idx="0">
                  <c:v>1=διαφωνώ απόλυτα</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Βελτιώνουν συνεχώς τις υποδομές, μεθόδους και εκπαιδευτικό προσωπικό</c:v>
                </c:pt>
                <c:pt idx="3">
                  <c:v>Δε δίνουν ολοκληρωμένη γνώση παρά μόνο έμφαση στις πανελλήνιες εξετάσεις</c:v>
                </c:pt>
                <c:pt idx="4">
                  <c:v>Επιβαρύνουν την οικογένεια οικονομικά και υπερφορτώνουν το παιδί</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Φύλλο1!$B$2:$B$8</c:f>
              <c:numCache>
                <c:formatCode>0</c:formatCode>
                <c:ptCount val="7"/>
                <c:pt idx="0">
                  <c:v>2.9880478087649402</c:v>
                </c:pt>
                <c:pt idx="1">
                  <c:v>3.1872509960159361</c:v>
                </c:pt>
                <c:pt idx="2">
                  <c:v>5.1792828685258963</c:v>
                </c:pt>
                <c:pt idx="3">
                  <c:v>8.1673306772908365</c:v>
                </c:pt>
                <c:pt idx="4">
                  <c:v>7.9681274900398407</c:v>
                </c:pt>
                <c:pt idx="5">
                  <c:v>11.553784860557769</c:v>
                </c:pt>
                <c:pt idx="6">
                  <c:v>7.9681274900398407</c:v>
                </c:pt>
              </c:numCache>
            </c:numRef>
          </c:val>
          <c:extLst>
            <c:ext xmlns:c16="http://schemas.microsoft.com/office/drawing/2014/chart" uri="{C3380CC4-5D6E-409C-BE32-E72D297353CC}">
              <c16:uniqueId val="{00000000-CEEC-4B81-894E-9CE9D5716A65}"/>
            </c:ext>
          </c:extLst>
        </c:ser>
        <c:ser>
          <c:idx val="1"/>
          <c:order val="1"/>
          <c:tx>
            <c:strRef>
              <c:f>Φύλλο1!$C$1</c:f>
              <c:strCache>
                <c:ptCount val="1"/>
                <c:pt idx="0">
                  <c:v>2</c:v>
                </c:pt>
              </c:strCache>
            </c:strRef>
          </c:tx>
          <c:spPr>
            <a:solidFill>
              <a:srgbClr val="CF899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Βελτιώνουν συνεχώς τις υποδομές, μεθόδους και εκπαιδευτικό προσωπικό</c:v>
                </c:pt>
                <c:pt idx="3">
                  <c:v>Δε δίνουν ολοκληρωμένη γνώση παρά μόνο έμφαση στις πανελλήνιες εξετάσεις</c:v>
                </c:pt>
                <c:pt idx="4">
                  <c:v>Επιβαρύνουν την οικογένεια οικονομικά και υπερφορτώνουν το παιδί</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Φύλλο1!$C$2:$C$8</c:f>
              <c:numCache>
                <c:formatCode>0</c:formatCode>
                <c:ptCount val="7"/>
                <c:pt idx="0">
                  <c:v>7.569721115537849</c:v>
                </c:pt>
                <c:pt idx="1">
                  <c:v>11.155378486055778</c:v>
                </c:pt>
                <c:pt idx="2">
                  <c:v>13.745019920318724</c:v>
                </c:pt>
                <c:pt idx="3">
                  <c:v>18.326693227091635</c:v>
                </c:pt>
                <c:pt idx="4">
                  <c:v>18.326693227091635</c:v>
                </c:pt>
                <c:pt idx="5">
                  <c:v>20.119521912350599</c:v>
                </c:pt>
                <c:pt idx="6">
                  <c:v>17.529880478087648</c:v>
                </c:pt>
              </c:numCache>
            </c:numRef>
          </c:val>
          <c:extLst>
            <c:ext xmlns:c16="http://schemas.microsoft.com/office/drawing/2014/chart" uri="{C3380CC4-5D6E-409C-BE32-E72D297353CC}">
              <c16:uniqueId val="{00000001-CEEC-4B81-894E-9CE9D5716A65}"/>
            </c:ext>
          </c:extLst>
        </c:ser>
        <c:ser>
          <c:idx val="2"/>
          <c:order val="2"/>
          <c:tx>
            <c:strRef>
              <c:f>Φύλλο1!$D$1</c:f>
              <c:strCache>
                <c:ptCount val="1"/>
                <c:pt idx="0">
                  <c:v>3</c:v>
                </c:pt>
              </c:strCache>
            </c:strRef>
          </c:tx>
          <c:spPr>
            <a:solidFill>
              <a:srgbClr val="E0D8E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Βελτιώνουν συνεχώς τις υποδομές, μεθόδους και εκπαιδευτικό προσωπικό</c:v>
                </c:pt>
                <c:pt idx="3">
                  <c:v>Δε δίνουν ολοκληρωμένη γνώση παρά μόνο έμφαση στις πανελλήνιες εξετάσεις</c:v>
                </c:pt>
                <c:pt idx="4">
                  <c:v>Επιβαρύνουν την οικογένεια οικονομικά και υπερφορτώνουν το παιδί</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Φύλλο1!$D$2:$D$8</c:f>
              <c:numCache>
                <c:formatCode>0</c:formatCode>
                <c:ptCount val="7"/>
                <c:pt idx="0">
                  <c:v>21.314741035856574</c:v>
                </c:pt>
                <c:pt idx="1">
                  <c:v>25.498007968127489</c:v>
                </c:pt>
                <c:pt idx="2">
                  <c:v>33.266932270916335</c:v>
                </c:pt>
                <c:pt idx="3">
                  <c:v>28.08764940239044</c:v>
                </c:pt>
                <c:pt idx="4">
                  <c:v>30.677290836653388</c:v>
                </c:pt>
                <c:pt idx="5">
                  <c:v>26.892430278884461</c:v>
                </c:pt>
                <c:pt idx="6">
                  <c:v>36.454183266932269</c:v>
                </c:pt>
              </c:numCache>
            </c:numRef>
          </c:val>
          <c:extLst>
            <c:ext xmlns:c16="http://schemas.microsoft.com/office/drawing/2014/chart" uri="{C3380CC4-5D6E-409C-BE32-E72D297353CC}">
              <c16:uniqueId val="{00000002-CEEC-4B81-894E-9CE9D5716A65}"/>
            </c:ext>
          </c:extLst>
        </c:ser>
        <c:ser>
          <c:idx val="3"/>
          <c:order val="3"/>
          <c:tx>
            <c:strRef>
              <c:f>Φύλλο1!$E$1</c:f>
              <c:strCache>
                <c:ptCount val="1"/>
                <c:pt idx="0">
                  <c:v>4</c:v>
                </c:pt>
              </c:strCache>
            </c:strRef>
          </c:tx>
          <c:spPr>
            <a:solidFill>
              <a:srgbClr val="A4CFE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Βελτιώνουν συνεχώς τις υποδομές, μεθόδους και εκπαιδευτικό προσωπικό</c:v>
                </c:pt>
                <c:pt idx="3">
                  <c:v>Δε δίνουν ολοκληρωμένη γνώση παρά μόνο έμφαση στις πανελλήνιες εξετάσεις</c:v>
                </c:pt>
                <c:pt idx="4">
                  <c:v>Επιβαρύνουν την οικογένεια οικονομικά και υπερφορτώνουν το παιδί</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Φύλλο1!$E$2:$E$8</c:f>
              <c:numCache>
                <c:formatCode>0</c:formatCode>
                <c:ptCount val="7"/>
                <c:pt idx="0">
                  <c:v>36.055776892430281</c:v>
                </c:pt>
                <c:pt idx="1">
                  <c:v>33.266932270916335</c:v>
                </c:pt>
                <c:pt idx="2">
                  <c:v>29.282868525896415</c:v>
                </c:pt>
                <c:pt idx="3">
                  <c:v>27.490039840637447</c:v>
                </c:pt>
                <c:pt idx="4">
                  <c:v>22.111553784860558</c:v>
                </c:pt>
                <c:pt idx="5">
                  <c:v>22.310756972111555</c:v>
                </c:pt>
                <c:pt idx="6">
                  <c:v>24.701195219123505</c:v>
                </c:pt>
              </c:numCache>
            </c:numRef>
          </c:val>
          <c:extLst>
            <c:ext xmlns:c16="http://schemas.microsoft.com/office/drawing/2014/chart" uri="{C3380CC4-5D6E-409C-BE32-E72D297353CC}">
              <c16:uniqueId val="{00000003-CEEC-4B81-894E-9CE9D5716A65}"/>
            </c:ext>
          </c:extLst>
        </c:ser>
        <c:ser>
          <c:idx val="4"/>
          <c:order val="4"/>
          <c:tx>
            <c:strRef>
              <c:f>Φύλλο1!$F$1</c:f>
              <c:strCache>
                <c:ptCount val="1"/>
                <c:pt idx="0">
                  <c:v>5=συμφωνώ απόλυτα</c:v>
                </c:pt>
              </c:strCache>
            </c:strRef>
          </c:tx>
          <c:spPr>
            <a:solidFill>
              <a:srgbClr val="5B9BD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Βελτιώνουν συνεχώς τις υποδομές, μεθόδους και εκπαιδευτικό προσωπικό</c:v>
                </c:pt>
                <c:pt idx="3">
                  <c:v>Δε δίνουν ολοκληρωμένη γνώση παρά μόνο έμφαση στις πανελλήνιες εξετάσεις</c:v>
                </c:pt>
                <c:pt idx="4">
                  <c:v>Επιβαρύνουν την οικογένεια οικονομικά και υπερφορτώνουν το παιδί</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Φύλλο1!$F$2:$F$8</c:f>
              <c:numCache>
                <c:formatCode>0</c:formatCode>
                <c:ptCount val="7"/>
                <c:pt idx="0">
                  <c:v>32.071713147410357</c:v>
                </c:pt>
                <c:pt idx="1">
                  <c:v>26.892430278884461</c:v>
                </c:pt>
                <c:pt idx="2">
                  <c:v>18.525896414342629</c:v>
                </c:pt>
                <c:pt idx="3">
                  <c:v>17.92828685258964</c:v>
                </c:pt>
                <c:pt idx="4">
                  <c:v>20.916334661354583</c:v>
                </c:pt>
                <c:pt idx="5">
                  <c:v>19.123505976095618</c:v>
                </c:pt>
                <c:pt idx="6">
                  <c:v>13.346613545816732</c:v>
                </c:pt>
              </c:numCache>
            </c:numRef>
          </c:val>
          <c:extLst>
            <c:ext xmlns:c16="http://schemas.microsoft.com/office/drawing/2014/chart" uri="{C3380CC4-5D6E-409C-BE32-E72D297353CC}">
              <c16:uniqueId val="{00000004-CEEC-4B81-894E-9CE9D5716A65}"/>
            </c:ext>
          </c:extLst>
        </c:ser>
        <c:dLbls>
          <c:showLegendKey val="0"/>
          <c:showVal val="0"/>
          <c:showCatName val="0"/>
          <c:showSerName val="0"/>
          <c:showPercent val="0"/>
          <c:showBubbleSize val="0"/>
        </c:dLbls>
        <c:gapWidth val="34"/>
        <c:overlap val="100"/>
        <c:axId val="229505536"/>
        <c:axId val="229095040"/>
      </c:barChart>
      <c:catAx>
        <c:axId val="2295055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095040"/>
        <c:crosses val="autoZero"/>
        <c:auto val="0"/>
        <c:lblAlgn val="ctr"/>
        <c:lblOffset val="100"/>
        <c:noMultiLvlLbl val="0"/>
      </c:catAx>
      <c:valAx>
        <c:axId val="229095040"/>
        <c:scaling>
          <c:orientation val="minMax"/>
          <c:max val="10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505536"/>
        <c:crosses val="autoZero"/>
        <c:crossBetween val="between"/>
        <c:majorUnit val="20"/>
      </c:valAx>
      <c:spPr>
        <a:noFill/>
        <a:ln>
          <a:noFill/>
        </a:ln>
        <a:effectLst/>
      </c:spPr>
    </c:plotArea>
    <c:legend>
      <c:legendPos val="b"/>
      <c:layout/>
      <c:overlay val="1"/>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0.49235145606101532"/>
          <c:y val="0.12803324687875797"/>
          <c:w val="0.47514185842763151"/>
          <c:h val="0.78913729071983041"/>
        </c:manualLayout>
      </c:layout>
      <c:barChart>
        <c:barDir val="bar"/>
        <c:grouping val="stacked"/>
        <c:varyColors val="0"/>
        <c:ser>
          <c:idx val="0"/>
          <c:order val="0"/>
          <c:tx>
            <c:strRef>
              <c:f>Φύλλο1!$B$1</c:f>
              <c:strCache>
                <c:ptCount val="1"/>
                <c:pt idx="0">
                  <c:v>1=διαφωνώ απόλυτα</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Επιβαρύνουν την οικογένεια οικονομικά και υπερφορτώνουν το παιδί</c:v>
                </c:pt>
                <c:pt idx="3">
                  <c:v>Βελτιώνουν συνεχώς τις υποδομές, μεθόδους και εκπαιδευτικό προσωπικό</c:v>
                </c:pt>
                <c:pt idx="4">
                  <c:v>Δε δίνουν ολοκληρωμένη γνώση παρά μόνο έμφαση στις πανελλήνιες εξετάσεις</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Φύλλο1!$B$2:$B$8</c:f>
              <c:numCache>
                <c:formatCode>0</c:formatCode>
                <c:ptCount val="7"/>
                <c:pt idx="0">
                  <c:v>2.2388059701492535</c:v>
                </c:pt>
                <c:pt idx="1">
                  <c:v>2.7363184079601992</c:v>
                </c:pt>
                <c:pt idx="2">
                  <c:v>8.2089552238805972</c:v>
                </c:pt>
                <c:pt idx="3">
                  <c:v>3.7313432835820901</c:v>
                </c:pt>
                <c:pt idx="4">
                  <c:v>7.2139303482587067</c:v>
                </c:pt>
                <c:pt idx="5">
                  <c:v>15.17412935323383</c:v>
                </c:pt>
                <c:pt idx="6">
                  <c:v>9.4527363184079594</c:v>
                </c:pt>
              </c:numCache>
            </c:numRef>
          </c:val>
          <c:extLst>
            <c:ext xmlns:c16="http://schemas.microsoft.com/office/drawing/2014/chart" uri="{C3380CC4-5D6E-409C-BE32-E72D297353CC}">
              <c16:uniqueId val="{00000000-9526-4BD7-B7BF-D68B22D28A4B}"/>
            </c:ext>
          </c:extLst>
        </c:ser>
        <c:ser>
          <c:idx val="1"/>
          <c:order val="1"/>
          <c:tx>
            <c:strRef>
              <c:f>Φύλλο1!$C$1</c:f>
              <c:strCache>
                <c:ptCount val="1"/>
                <c:pt idx="0">
                  <c:v>2</c:v>
                </c:pt>
              </c:strCache>
            </c:strRef>
          </c:tx>
          <c:spPr>
            <a:solidFill>
              <a:srgbClr val="CF899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Επιβαρύνουν την οικογένεια οικονομικά και υπερφορτώνουν το παιδί</c:v>
                </c:pt>
                <c:pt idx="3">
                  <c:v>Βελτιώνουν συνεχώς τις υποδομές, μεθόδους και εκπαιδευτικό προσωπικό</c:v>
                </c:pt>
                <c:pt idx="4">
                  <c:v>Δε δίνουν ολοκληρωμένη γνώση παρά μόνο έμφαση στις πανελλήνιες εξετάσεις</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Φύλλο1!$C$2:$C$8</c:f>
              <c:numCache>
                <c:formatCode>0</c:formatCode>
                <c:ptCount val="7"/>
                <c:pt idx="0">
                  <c:v>4.9751243781094523</c:v>
                </c:pt>
                <c:pt idx="1">
                  <c:v>8.2089552238805972</c:v>
                </c:pt>
                <c:pt idx="2">
                  <c:v>13.681592039800993</c:v>
                </c:pt>
                <c:pt idx="3">
                  <c:v>12.686567164179104</c:v>
                </c:pt>
                <c:pt idx="4">
                  <c:v>12.189054726368159</c:v>
                </c:pt>
                <c:pt idx="5">
                  <c:v>17.412935323383085</c:v>
                </c:pt>
                <c:pt idx="6">
                  <c:v>19.651741293532339</c:v>
                </c:pt>
              </c:numCache>
            </c:numRef>
          </c:val>
          <c:extLst>
            <c:ext xmlns:c16="http://schemas.microsoft.com/office/drawing/2014/chart" uri="{C3380CC4-5D6E-409C-BE32-E72D297353CC}">
              <c16:uniqueId val="{00000001-9526-4BD7-B7BF-D68B22D28A4B}"/>
            </c:ext>
          </c:extLst>
        </c:ser>
        <c:ser>
          <c:idx val="2"/>
          <c:order val="2"/>
          <c:tx>
            <c:strRef>
              <c:f>Φύλλο1!$D$1</c:f>
              <c:strCache>
                <c:ptCount val="1"/>
                <c:pt idx="0">
                  <c:v>3</c:v>
                </c:pt>
              </c:strCache>
            </c:strRef>
          </c:tx>
          <c:spPr>
            <a:solidFill>
              <a:srgbClr val="E0D8E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Επιβαρύνουν την οικογένεια οικονομικά και υπερφορτώνουν το παιδί</c:v>
                </c:pt>
                <c:pt idx="3">
                  <c:v>Βελτιώνουν συνεχώς τις υποδομές, μεθόδους και εκπαιδευτικό προσωπικό</c:v>
                </c:pt>
                <c:pt idx="4">
                  <c:v>Δε δίνουν ολοκληρωμένη γνώση παρά μόνο έμφαση στις πανελλήνιες εξετάσεις</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Φύλλο1!$D$2:$D$8</c:f>
              <c:numCache>
                <c:formatCode>0</c:formatCode>
                <c:ptCount val="7"/>
                <c:pt idx="0">
                  <c:v>18.905472636815919</c:v>
                </c:pt>
                <c:pt idx="1">
                  <c:v>23.134328358208954</c:v>
                </c:pt>
                <c:pt idx="2">
                  <c:v>27.363184079601986</c:v>
                </c:pt>
                <c:pt idx="3">
                  <c:v>33.333333333333336</c:v>
                </c:pt>
                <c:pt idx="4">
                  <c:v>30.845771144278604</c:v>
                </c:pt>
                <c:pt idx="5">
                  <c:v>26.616915422885572</c:v>
                </c:pt>
                <c:pt idx="6">
                  <c:v>34.82587064676617</c:v>
                </c:pt>
              </c:numCache>
            </c:numRef>
          </c:val>
          <c:extLst>
            <c:ext xmlns:c16="http://schemas.microsoft.com/office/drawing/2014/chart" uri="{C3380CC4-5D6E-409C-BE32-E72D297353CC}">
              <c16:uniqueId val="{00000002-9526-4BD7-B7BF-D68B22D28A4B}"/>
            </c:ext>
          </c:extLst>
        </c:ser>
        <c:ser>
          <c:idx val="3"/>
          <c:order val="3"/>
          <c:tx>
            <c:strRef>
              <c:f>Φύλλο1!$E$1</c:f>
              <c:strCache>
                <c:ptCount val="1"/>
                <c:pt idx="0">
                  <c:v>4</c:v>
                </c:pt>
              </c:strCache>
            </c:strRef>
          </c:tx>
          <c:spPr>
            <a:solidFill>
              <a:srgbClr val="A4CFE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Επιβαρύνουν την οικογένεια οικονομικά και υπερφορτώνουν το παιδί</c:v>
                </c:pt>
                <c:pt idx="3">
                  <c:v>Βελτιώνουν συνεχώς τις υποδομές, μεθόδους και εκπαιδευτικό προσωπικό</c:v>
                </c:pt>
                <c:pt idx="4">
                  <c:v>Δε δίνουν ολοκληρωμένη γνώση παρά μόνο έμφαση στις πανελλήνιες εξετάσεις</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Φύλλο1!$E$2:$E$8</c:f>
              <c:numCache>
                <c:formatCode>0</c:formatCode>
                <c:ptCount val="7"/>
                <c:pt idx="0">
                  <c:v>45.273631840796021</c:v>
                </c:pt>
                <c:pt idx="1">
                  <c:v>36.069651741293534</c:v>
                </c:pt>
                <c:pt idx="2">
                  <c:v>27.363184079601986</c:v>
                </c:pt>
                <c:pt idx="3">
                  <c:v>35.07462686567164</c:v>
                </c:pt>
                <c:pt idx="4">
                  <c:v>29.35323383084577</c:v>
                </c:pt>
                <c:pt idx="5">
                  <c:v>25.373134328358208</c:v>
                </c:pt>
                <c:pt idx="6">
                  <c:v>21.890547263681594</c:v>
                </c:pt>
              </c:numCache>
            </c:numRef>
          </c:val>
          <c:extLst>
            <c:ext xmlns:c16="http://schemas.microsoft.com/office/drawing/2014/chart" uri="{C3380CC4-5D6E-409C-BE32-E72D297353CC}">
              <c16:uniqueId val="{00000003-9526-4BD7-B7BF-D68B22D28A4B}"/>
            </c:ext>
          </c:extLst>
        </c:ser>
        <c:ser>
          <c:idx val="4"/>
          <c:order val="4"/>
          <c:tx>
            <c:strRef>
              <c:f>Φύλλο1!$F$1</c:f>
              <c:strCache>
                <c:ptCount val="1"/>
                <c:pt idx="0">
                  <c:v>5=συμφωνώ απόλυτα</c:v>
                </c:pt>
              </c:strCache>
            </c:strRef>
          </c:tx>
          <c:spPr>
            <a:solidFill>
              <a:srgbClr val="5B9BD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Φύλλο1!$A$2:$A$8</c:f>
              <c:strCache>
                <c:ptCount val="7"/>
                <c:pt idx="0">
                  <c:v>Βοηθούν ουσιαστικά τους μαθητές να μπουν στα πανεπιστήμια</c:v>
                </c:pt>
                <c:pt idx="1">
                  <c:v>Προσφέρουν δουλειά σε πολλούς νέους αδιόριστους εκπαιδευτικούς</c:v>
                </c:pt>
                <c:pt idx="2">
                  <c:v>Επιβαρύνουν την οικογένεια οικονομικά και υπερφορτώνουν το παιδί</c:v>
                </c:pt>
                <c:pt idx="3">
                  <c:v>Βελτιώνουν συνεχώς τις υποδομές, μεθόδους και εκπαιδευτικό προσωπικό</c:v>
                </c:pt>
                <c:pt idx="4">
                  <c:v>Δε δίνουν ολοκληρωμένη γνώση παρά μόνο έμφαση στις πανελλήνιες εξετάσεις</c:v>
                </c:pt>
                <c:pt idx="5">
                  <c:v>Ενισχύουν την αδιαφορία του παιδιού για το σχολείο</c:v>
                </c:pt>
                <c:pt idx="6">
                  <c:v>Προσφέρουν προσιτή φροντιστηριακή εκπαίδευση σε χαμηλά και μεσαία στρώματα</c:v>
                </c:pt>
              </c:strCache>
            </c:strRef>
          </c:cat>
          <c:val>
            <c:numRef>
              <c:f>Φύλλο1!$F$2:$F$8</c:f>
              <c:numCache>
                <c:formatCode>0</c:formatCode>
                <c:ptCount val="7"/>
                <c:pt idx="0">
                  <c:v>28.60696517412935</c:v>
                </c:pt>
                <c:pt idx="1">
                  <c:v>29.850746268656721</c:v>
                </c:pt>
                <c:pt idx="2">
                  <c:v>23.383084577114428</c:v>
                </c:pt>
                <c:pt idx="3">
                  <c:v>15.17412935323383</c:v>
                </c:pt>
                <c:pt idx="4">
                  <c:v>20.398009950248756</c:v>
                </c:pt>
                <c:pt idx="5">
                  <c:v>15.422885572139302</c:v>
                </c:pt>
                <c:pt idx="6">
                  <c:v>14.17910447761194</c:v>
                </c:pt>
              </c:numCache>
            </c:numRef>
          </c:val>
          <c:extLst>
            <c:ext xmlns:c16="http://schemas.microsoft.com/office/drawing/2014/chart" uri="{C3380CC4-5D6E-409C-BE32-E72D297353CC}">
              <c16:uniqueId val="{00000004-9526-4BD7-B7BF-D68B22D28A4B}"/>
            </c:ext>
          </c:extLst>
        </c:ser>
        <c:dLbls>
          <c:showLegendKey val="0"/>
          <c:showVal val="0"/>
          <c:showCatName val="0"/>
          <c:showSerName val="0"/>
          <c:showPercent val="0"/>
          <c:showBubbleSize val="0"/>
        </c:dLbls>
        <c:gapWidth val="34"/>
        <c:overlap val="100"/>
        <c:axId val="229977600"/>
        <c:axId val="228884480"/>
      </c:barChart>
      <c:catAx>
        <c:axId val="22997760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8884480"/>
        <c:crosses val="autoZero"/>
        <c:auto val="0"/>
        <c:lblAlgn val="ctr"/>
        <c:lblOffset val="100"/>
        <c:noMultiLvlLbl val="0"/>
      </c:catAx>
      <c:valAx>
        <c:axId val="228884480"/>
        <c:scaling>
          <c:orientation val="minMax"/>
          <c:max val="10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9977600"/>
        <c:crosses val="autoZero"/>
        <c:crossBetween val="between"/>
        <c:majorUnit val="20"/>
      </c:valAx>
      <c:spPr>
        <a:noFill/>
        <a:ln>
          <a:noFill/>
        </a:ln>
        <a:effectLst/>
      </c:spPr>
    </c:plotArea>
    <c:legend>
      <c:legendPos val="b"/>
      <c:layout/>
      <c:overlay val="1"/>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Χαμηλότερο κόστος</c:v>
                </c:pt>
                <c:pt idx="1">
                  <c:v>Πιο αντικειμενική εικόνα των δυνατοτήτων κάθε παιδιού</c:v>
                </c:pt>
                <c:pt idx="2">
                  <c:v>Συναγωνισμός μεταξύ των μαθητών</c:v>
                </c:pt>
                <c:pt idx="3">
                  <c:v>Σύγχρονα μέσα και μέθοδοι</c:v>
                </c:pt>
                <c:pt idx="4">
                  <c:v>Κοινωνικοποίηση</c:v>
                </c:pt>
                <c:pt idx="5">
                  <c:v>Λιγότερο βαρετό</c:v>
                </c:pt>
                <c:pt idx="6">
                  <c:v>Κρατική εποπτεία και έλεγχος στις αμοιβές</c:v>
                </c:pt>
                <c:pt idx="7">
                  <c:v>Άλλο (Σημειώστε τι;)</c:v>
                </c:pt>
              </c:strCache>
            </c:strRef>
          </c:cat>
          <c:val>
            <c:numRef>
              <c:f>Φύλλο1!$B$2:$B$9</c:f>
              <c:numCache>
                <c:formatCode>0.0</c:formatCode>
                <c:ptCount val="8"/>
                <c:pt idx="0">
                  <c:v>45.384615384615387</c:v>
                </c:pt>
                <c:pt idx="1">
                  <c:v>31.53846153846154</c:v>
                </c:pt>
                <c:pt idx="2">
                  <c:v>29.487179487179485</c:v>
                </c:pt>
                <c:pt idx="3">
                  <c:v>24.871794871794872</c:v>
                </c:pt>
                <c:pt idx="4">
                  <c:v>20.512820512820515</c:v>
                </c:pt>
                <c:pt idx="5">
                  <c:v>11.794871794871796</c:v>
                </c:pt>
                <c:pt idx="6">
                  <c:v>9.2307692307692299</c:v>
                </c:pt>
                <c:pt idx="7">
                  <c:v>0.51282051282051277</c:v>
                </c:pt>
              </c:numCache>
            </c:numRef>
          </c:val>
          <c:extLst>
            <c:ext xmlns:c16="http://schemas.microsoft.com/office/drawing/2014/chart" uri="{C3380CC4-5D6E-409C-BE32-E72D297353CC}">
              <c16:uniqueId val="{00000000-501C-45CE-82D0-61AFDD8BECF0}"/>
            </c:ext>
          </c:extLst>
        </c:ser>
        <c:dLbls>
          <c:showLegendKey val="0"/>
          <c:showVal val="0"/>
          <c:showCatName val="0"/>
          <c:showSerName val="0"/>
          <c:showPercent val="0"/>
          <c:showBubbleSize val="0"/>
        </c:dLbls>
        <c:gapWidth val="34"/>
        <c:axId val="230033920"/>
        <c:axId val="228888512"/>
      </c:barChart>
      <c:catAx>
        <c:axId val="2300339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8888512"/>
        <c:crosses val="autoZero"/>
        <c:auto val="0"/>
        <c:lblAlgn val="ctr"/>
        <c:lblOffset val="100"/>
        <c:noMultiLvlLbl val="0"/>
      </c:catAx>
      <c:valAx>
        <c:axId val="228888512"/>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03392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Χαμηλότερο κόστος</c:v>
                </c:pt>
                <c:pt idx="1">
                  <c:v>Κοινωνικοποίηση</c:v>
                </c:pt>
                <c:pt idx="2">
                  <c:v>Πιο αντικειμενική εικόνα των δυνατοτήτων κάθε παιδιού</c:v>
                </c:pt>
                <c:pt idx="3">
                  <c:v>Συναγωνισμός μεταξύ των μαθητών</c:v>
                </c:pt>
                <c:pt idx="4">
                  <c:v>Σύγχρονα μέσα και μέθοδοι</c:v>
                </c:pt>
                <c:pt idx="5">
                  <c:v>Λιγότερο βαρετό</c:v>
                </c:pt>
                <c:pt idx="6">
                  <c:v>Κρατική εποπτεία και έλεγχος στις αμοιβές</c:v>
                </c:pt>
                <c:pt idx="7">
                  <c:v>Άλλο (Σημειώστε τι;)</c:v>
                </c:pt>
              </c:strCache>
            </c:strRef>
          </c:cat>
          <c:val>
            <c:numRef>
              <c:f>Φύλλο1!$B$2:$B$9</c:f>
              <c:numCache>
                <c:formatCode>0.0</c:formatCode>
                <c:ptCount val="8"/>
                <c:pt idx="0">
                  <c:v>35.699373695198332</c:v>
                </c:pt>
                <c:pt idx="1">
                  <c:v>32.150313152400834</c:v>
                </c:pt>
                <c:pt idx="2">
                  <c:v>29.645093945720252</c:v>
                </c:pt>
                <c:pt idx="3">
                  <c:v>25.469728601252609</c:v>
                </c:pt>
                <c:pt idx="4">
                  <c:v>23.382045929018791</c:v>
                </c:pt>
                <c:pt idx="5">
                  <c:v>18.371607515657619</c:v>
                </c:pt>
                <c:pt idx="6">
                  <c:v>10.020876826722338</c:v>
                </c:pt>
                <c:pt idx="7">
                  <c:v>0.20876826722338204</c:v>
                </c:pt>
              </c:numCache>
            </c:numRef>
          </c:val>
          <c:extLst>
            <c:ext xmlns:c16="http://schemas.microsoft.com/office/drawing/2014/chart" uri="{C3380CC4-5D6E-409C-BE32-E72D297353CC}">
              <c16:uniqueId val="{00000000-D4B6-43D1-8118-3728EE066E51}"/>
            </c:ext>
          </c:extLst>
        </c:ser>
        <c:dLbls>
          <c:showLegendKey val="0"/>
          <c:showVal val="0"/>
          <c:showCatName val="0"/>
          <c:showSerName val="0"/>
          <c:showPercent val="0"/>
          <c:showBubbleSize val="0"/>
        </c:dLbls>
        <c:gapWidth val="34"/>
        <c:axId val="230108160"/>
        <c:axId val="228890240"/>
      </c:barChart>
      <c:catAx>
        <c:axId val="2301081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8890240"/>
        <c:crosses val="autoZero"/>
        <c:auto val="0"/>
        <c:lblAlgn val="ctr"/>
        <c:lblOffset val="100"/>
        <c:noMultiLvlLbl val="0"/>
      </c:catAx>
      <c:valAx>
        <c:axId val="228890240"/>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10816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Προσωποποιημένη εκπαίδευση</c:v>
                </c:pt>
                <c:pt idx="1">
                  <c:v>Λιγότερες μετακινήσεις</c:v>
                </c:pt>
                <c:pt idx="2">
                  <c:v>Πιο αποτελεσματικό</c:v>
                </c:pt>
                <c:pt idx="3">
                  <c:v>Κατάλληλο για συγκεκριμένες κατηγορίες μαθητών*</c:v>
                </c:pt>
                <c:pt idx="4">
                  <c:v>Πιο ευέλικτο πρόγραμμα</c:v>
                </c:pt>
              </c:strCache>
            </c:strRef>
          </c:cat>
          <c:val>
            <c:numRef>
              <c:f>Φύλλο1!$B$2:$B$6</c:f>
              <c:numCache>
                <c:formatCode>0.0</c:formatCode>
                <c:ptCount val="5"/>
                <c:pt idx="0">
                  <c:v>44.186046511627907</c:v>
                </c:pt>
                <c:pt idx="1">
                  <c:v>35.65891472868217</c:v>
                </c:pt>
                <c:pt idx="2">
                  <c:v>33.850129198966407</c:v>
                </c:pt>
                <c:pt idx="3">
                  <c:v>33.333333333333336</c:v>
                </c:pt>
                <c:pt idx="4">
                  <c:v>30.749354005167959</c:v>
                </c:pt>
              </c:numCache>
            </c:numRef>
          </c:val>
          <c:extLst>
            <c:ext xmlns:c16="http://schemas.microsoft.com/office/drawing/2014/chart" uri="{C3380CC4-5D6E-409C-BE32-E72D297353CC}">
              <c16:uniqueId val="{00000000-4E63-4D36-8146-20DFC2021538}"/>
            </c:ext>
          </c:extLst>
        </c:ser>
        <c:dLbls>
          <c:showLegendKey val="0"/>
          <c:showVal val="0"/>
          <c:showCatName val="0"/>
          <c:showSerName val="0"/>
          <c:showPercent val="0"/>
          <c:showBubbleSize val="0"/>
        </c:dLbls>
        <c:gapWidth val="50"/>
        <c:axId val="230283776"/>
        <c:axId val="229753408"/>
      </c:barChart>
      <c:catAx>
        <c:axId val="230283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753408"/>
        <c:crosses val="autoZero"/>
        <c:auto val="0"/>
        <c:lblAlgn val="ctr"/>
        <c:lblOffset val="100"/>
        <c:noMultiLvlLbl val="0"/>
      </c:catAx>
      <c:valAx>
        <c:axId val="229753408"/>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28377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Προσωποποιημένη εκπαίδευση</c:v>
                </c:pt>
                <c:pt idx="1">
                  <c:v>Πιο αποτελεσματικό</c:v>
                </c:pt>
                <c:pt idx="2">
                  <c:v>Κατάλληλο για συγκεκριμένες κατηγορίες μαθητών*</c:v>
                </c:pt>
                <c:pt idx="3">
                  <c:v>Πιο ευέλικτο πρόγραμμα</c:v>
                </c:pt>
                <c:pt idx="4">
                  <c:v>Λιγότερες μετακινήσεις</c:v>
                </c:pt>
              </c:strCache>
            </c:strRef>
          </c:cat>
          <c:val>
            <c:numRef>
              <c:f>Φύλλο1!$B$2:$B$6</c:f>
              <c:numCache>
                <c:formatCode>0.0</c:formatCode>
                <c:ptCount val="5"/>
                <c:pt idx="0">
                  <c:v>40.786749482401653</c:v>
                </c:pt>
                <c:pt idx="1">
                  <c:v>37.681159420289852</c:v>
                </c:pt>
                <c:pt idx="2">
                  <c:v>37.474120082815737</c:v>
                </c:pt>
                <c:pt idx="3">
                  <c:v>35.403726708074537</c:v>
                </c:pt>
                <c:pt idx="4">
                  <c:v>22.567287784679088</c:v>
                </c:pt>
              </c:numCache>
            </c:numRef>
          </c:val>
          <c:extLst>
            <c:ext xmlns:c16="http://schemas.microsoft.com/office/drawing/2014/chart" uri="{C3380CC4-5D6E-409C-BE32-E72D297353CC}">
              <c16:uniqueId val="{00000000-FA76-4F75-9DEA-37D4292E5BCC}"/>
            </c:ext>
          </c:extLst>
        </c:ser>
        <c:dLbls>
          <c:showLegendKey val="0"/>
          <c:showVal val="0"/>
          <c:showCatName val="0"/>
          <c:showSerName val="0"/>
          <c:showPercent val="0"/>
          <c:showBubbleSize val="0"/>
        </c:dLbls>
        <c:gapWidth val="50"/>
        <c:axId val="230329344"/>
        <c:axId val="229755136"/>
      </c:barChart>
      <c:catAx>
        <c:axId val="2303293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755136"/>
        <c:crosses val="autoZero"/>
        <c:auto val="0"/>
        <c:lblAlgn val="ctr"/>
        <c:lblOffset val="100"/>
        <c:noMultiLvlLbl val="0"/>
      </c:catAx>
      <c:valAx>
        <c:axId val="229755136"/>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32934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Νέοι</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A6435C">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682A3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1=καθόλου</c:v>
                </c:pt>
                <c:pt idx="1">
                  <c:v>2</c:v>
                </c:pt>
                <c:pt idx="2">
                  <c:v>3</c:v>
                </c:pt>
                <c:pt idx="3">
                  <c:v>4</c:v>
                </c:pt>
                <c:pt idx="4">
                  <c:v>5=πάρα πολύ</c:v>
                </c:pt>
              </c:strCache>
            </c:strRef>
          </c:cat>
          <c:val>
            <c:numRef>
              <c:f>Φύλλο1!$B$2:$B$6</c:f>
              <c:numCache>
                <c:formatCode>0.0</c:formatCode>
                <c:ptCount val="5"/>
                <c:pt idx="0">
                  <c:v>1.4388489208633093</c:v>
                </c:pt>
                <c:pt idx="1">
                  <c:v>7.9136690647482011</c:v>
                </c:pt>
                <c:pt idx="2">
                  <c:v>22.302158273381295</c:v>
                </c:pt>
                <c:pt idx="3">
                  <c:v>38.129496402877699</c:v>
                </c:pt>
                <c:pt idx="4">
                  <c:v>30.215827338129497</c:v>
                </c:pt>
              </c:numCache>
            </c:numRef>
          </c:val>
          <c:extLst>
            <c:ext xmlns:c16="http://schemas.microsoft.com/office/drawing/2014/chart" uri="{C3380CC4-5D6E-409C-BE32-E72D297353CC}">
              <c16:uniqueId val="{00000000-40C8-49B2-BB32-B9C8EE9164F3}"/>
            </c:ext>
          </c:extLst>
        </c:ser>
        <c:dLbls>
          <c:showLegendKey val="0"/>
          <c:showVal val="0"/>
          <c:showCatName val="0"/>
          <c:showSerName val="0"/>
          <c:showPercent val="0"/>
          <c:showBubbleSize val="0"/>
        </c:dLbls>
        <c:gapWidth val="50"/>
        <c:axId val="230319616"/>
        <c:axId val="229758016"/>
      </c:barChart>
      <c:catAx>
        <c:axId val="23031961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758016"/>
        <c:crosses val="autoZero"/>
        <c:auto val="0"/>
        <c:lblAlgn val="ctr"/>
        <c:lblOffset val="100"/>
        <c:noMultiLvlLbl val="0"/>
      </c:catAx>
      <c:valAx>
        <c:axId val="229758016"/>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31961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l-GR" dirty="0"/>
              <a:t>Γονείς</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bar"/>
        <c:grouping val="clustered"/>
        <c:varyColors val="0"/>
        <c:ser>
          <c:idx val="0"/>
          <c:order val="0"/>
          <c:tx>
            <c:strRef>
              <c:f>Φύλλο1!$B$1</c:f>
              <c:strCache>
                <c:ptCount val="1"/>
                <c:pt idx="0">
                  <c:v>Series 1</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300" b="1"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Φύλλο1!$A$2:$A$6</c:f>
              <c:strCache>
                <c:ptCount val="5"/>
                <c:pt idx="0">
                  <c:v>1=καθόλου</c:v>
                </c:pt>
                <c:pt idx="1">
                  <c:v>2</c:v>
                </c:pt>
                <c:pt idx="2">
                  <c:v>3</c:v>
                </c:pt>
                <c:pt idx="3">
                  <c:v>4</c:v>
                </c:pt>
                <c:pt idx="4">
                  <c:v>5=πάρα πολύ</c:v>
                </c:pt>
              </c:strCache>
            </c:strRef>
          </c:cat>
          <c:val>
            <c:numRef>
              <c:f>Φύλλο1!$B$2:$B$6</c:f>
              <c:numCache>
                <c:formatCode>0.0</c:formatCode>
                <c:ptCount val="5"/>
                <c:pt idx="0">
                  <c:v>1.5706806282722514</c:v>
                </c:pt>
                <c:pt idx="1">
                  <c:v>4.7120418848167542</c:v>
                </c:pt>
                <c:pt idx="2">
                  <c:v>23.560209424083769</c:v>
                </c:pt>
                <c:pt idx="3">
                  <c:v>47.643979057591622</c:v>
                </c:pt>
                <c:pt idx="4">
                  <c:v>22.513089005235603</c:v>
                </c:pt>
              </c:numCache>
            </c:numRef>
          </c:val>
          <c:extLst>
            <c:ext xmlns:c16="http://schemas.microsoft.com/office/drawing/2014/chart" uri="{C3380CC4-5D6E-409C-BE32-E72D297353CC}">
              <c16:uniqueId val="{00000000-8CB3-4A93-9859-24A0A7354DA1}"/>
            </c:ext>
          </c:extLst>
        </c:ser>
        <c:dLbls>
          <c:showLegendKey val="0"/>
          <c:showVal val="0"/>
          <c:showCatName val="0"/>
          <c:showSerName val="0"/>
          <c:showPercent val="0"/>
          <c:showBubbleSize val="0"/>
        </c:dLbls>
        <c:gapWidth val="50"/>
        <c:axId val="230326272"/>
        <c:axId val="229759744"/>
      </c:barChart>
      <c:catAx>
        <c:axId val="2303262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rgbClr val="595959"/>
                </a:solidFill>
                <a:latin typeface="+mj-lt"/>
                <a:ea typeface="+mn-ea"/>
                <a:cs typeface="+mn-cs"/>
              </a:defRPr>
            </a:pPr>
            <a:endParaRPr lang="el-GR"/>
          </a:p>
        </c:txPr>
        <c:crossAx val="229759744"/>
        <c:crosses val="autoZero"/>
        <c:auto val="0"/>
        <c:lblAlgn val="ctr"/>
        <c:lblOffset val="100"/>
        <c:noMultiLvlLbl val="0"/>
      </c:catAx>
      <c:valAx>
        <c:axId val="229759744"/>
        <c:scaling>
          <c:orientation val="minMax"/>
          <c:max val="70"/>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3032627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σταθερές</c:v>
                </c:pt>
              </c:strCache>
            </c:strRef>
          </c:tx>
          <c:spPr>
            <a:ln w="22225" cap="rnd">
              <a:solidFill>
                <a:srgbClr val="D5CCB4"/>
              </a:solidFill>
              <a:round/>
            </a:ln>
            <a:effectLst/>
          </c:spPr>
          <c:marker>
            <c:symbol val="circle"/>
            <c:size val="11"/>
            <c:spPr>
              <a:solidFill>
                <a:srgbClr val="B0AD81"/>
              </a:solidFill>
              <a:ln w="9525">
                <a:no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5E5C3B"/>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Φύλλο1!$B$2:$B$12</c:f>
              <c:numCache>
                <c:formatCode>#,##0.00\ "εκατ. €"</c:formatCode>
                <c:ptCount val="11"/>
                <c:pt idx="0">
                  <c:v>11.713809774863133</c:v>
                </c:pt>
                <c:pt idx="1">
                  <c:v>14.043370718752994</c:v>
                </c:pt>
                <c:pt idx="2">
                  <c:v>14.194133880108</c:v>
                </c:pt>
                <c:pt idx="3">
                  <c:v>21.649687658404019</c:v>
                </c:pt>
                <c:pt idx="4">
                  <c:v>22.40115797280227</c:v>
                </c:pt>
                <c:pt idx="5">
                  <c:v>12.818662450142654</c:v>
                </c:pt>
                <c:pt idx="6">
                  <c:v>11.100032554998714</c:v>
                </c:pt>
                <c:pt idx="7">
                  <c:v>10.110515648270679</c:v>
                </c:pt>
                <c:pt idx="8">
                  <c:v>4.9905472248749572</c:v>
                </c:pt>
                <c:pt idx="9">
                  <c:v>12.758370896373449</c:v>
                </c:pt>
                <c:pt idx="10">
                  <c:v>7.1518171200000014</c:v>
                </c:pt>
              </c:numCache>
            </c:numRef>
          </c:val>
          <c:smooth val="0"/>
          <c:extLst>
            <c:ext xmlns:c16="http://schemas.microsoft.com/office/drawing/2014/chart" uri="{C3380CC4-5D6E-409C-BE32-E72D297353CC}">
              <c16:uniqueId val="{00000000-5CCA-4226-B424-F88F8A3EE7A9}"/>
            </c:ext>
          </c:extLst>
        </c:ser>
        <c:dLbls>
          <c:showLegendKey val="0"/>
          <c:showVal val="0"/>
          <c:showCatName val="0"/>
          <c:showSerName val="0"/>
          <c:showPercent val="0"/>
          <c:showBubbleSize val="0"/>
        </c:dLbls>
        <c:marker val="1"/>
        <c:smooth val="0"/>
        <c:axId val="226355712"/>
        <c:axId val="226371264"/>
      </c:lineChart>
      <c:catAx>
        <c:axId val="22635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595959"/>
                </a:solidFill>
                <a:latin typeface="+mj-lt"/>
                <a:ea typeface="+mn-ea"/>
                <a:cs typeface="+mn-cs"/>
              </a:defRPr>
            </a:pPr>
            <a:endParaRPr lang="el-GR"/>
          </a:p>
        </c:txPr>
        <c:crossAx val="226371264"/>
        <c:crosses val="autoZero"/>
        <c:auto val="1"/>
        <c:lblAlgn val="ctr"/>
        <c:lblOffset val="100"/>
        <c:noMultiLvlLbl val="0"/>
      </c:catAx>
      <c:valAx>
        <c:axId val="2263712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635571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σταθερές</c:v>
                </c:pt>
              </c:strCache>
            </c:strRef>
          </c:tx>
          <c:spPr>
            <a:ln w="22225" cap="rnd">
              <a:solidFill>
                <a:srgbClr val="CF899A"/>
              </a:solidFill>
              <a:round/>
            </a:ln>
            <a:effectLst/>
          </c:spPr>
          <c:marker>
            <c:symbol val="circle"/>
            <c:size val="11"/>
            <c:spPr>
              <a:solidFill>
                <a:srgbClr val="A6435C"/>
              </a:solidFill>
              <a:ln w="9525">
                <a:no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Φύλλο1!$B$2:$B$12</c:f>
              <c:numCache>
                <c:formatCode>#,##0.00\ "€"</c:formatCode>
                <c:ptCount val="11"/>
                <c:pt idx="0">
                  <c:v>6.1358051201664034</c:v>
                </c:pt>
                <c:pt idx="1">
                  <c:v>7.3025527737515574</c:v>
                </c:pt>
                <c:pt idx="2">
                  <c:v>5.6776535520432008</c:v>
                </c:pt>
                <c:pt idx="3">
                  <c:v>13.673486942149903</c:v>
                </c:pt>
                <c:pt idx="4">
                  <c:v>15.680810580961589</c:v>
                </c:pt>
                <c:pt idx="5">
                  <c:v>13.933328750155058</c:v>
                </c:pt>
                <c:pt idx="6">
                  <c:v>14.985043949248263</c:v>
                </c:pt>
                <c:pt idx="7">
                  <c:v>11.233906275856313</c:v>
                </c:pt>
                <c:pt idx="8">
                  <c:v>18.853178405083167</c:v>
                </c:pt>
                <c:pt idx="9">
                  <c:v>27.558081136166649</c:v>
                </c:pt>
                <c:pt idx="10">
                  <c:v>26.053048080000003</c:v>
                </c:pt>
              </c:numCache>
            </c:numRef>
          </c:val>
          <c:smooth val="0"/>
          <c:extLst>
            <c:ext xmlns:c16="http://schemas.microsoft.com/office/drawing/2014/chart" uri="{C3380CC4-5D6E-409C-BE32-E72D297353CC}">
              <c16:uniqueId val="{00000000-DE24-47C7-A42C-429AFB252C4D}"/>
            </c:ext>
          </c:extLst>
        </c:ser>
        <c:dLbls>
          <c:showLegendKey val="0"/>
          <c:showVal val="0"/>
          <c:showCatName val="0"/>
          <c:showSerName val="0"/>
          <c:showPercent val="0"/>
          <c:showBubbleSize val="0"/>
        </c:dLbls>
        <c:marker val="1"/>
        <c:smooth val="0"/>
        <c:axId val="226356736"/>
        <c:axId val="226372992"/>
      </c:lineChart>
      <c:catAx>
        <c:axId val="226356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595959"/>
                </a:solidFill>
                <a:latin typeface="+mj-lt"/>
                <a:ea typeface="+mn-ea"/>
                <a:cs typeface="+mn-cs"/>
              </a:defRPr>
            </a:pPr>
            <a:endParaRPr lang="el-GR"/>
          </a:p>
        </c:txPr>
        <c:crossAx val="226372992"/>
        <c:crosses val="autoZero"/>
        <c:auto val="1"/>
        <c:lblAlgn val="ctr"/>
        <c:lblOffset val="100"/>
        <c:noMultiLvlLbl val="0"/>
      </c:catAx>
      <c:valAx>
        <c:axId val="22637299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635673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σταθερές</c:v>
                </c:pt>
              </c:strCache>
            </c:strRef>
          </c:tx>
          <c:spPr>
            <a:ln w="22225" cap="rnd">
              <a:solidFill>
                <a:srgbClr val="81B2D1"/>
              </a:solidFill>
              <a:round/>
            </a:ln>
            <a:effectLst/>
          </c:spPr>
          <c:marker>
            <c:symbol val="circle"/>
            <c:size val="11"/>
            <c:spPr>
              <a:solidFill>
                <a:srgbClr val="3C7BA4"/>
              </a:solidFill>
              <a:ln w="9525">
                <a:no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2D5E7D"/>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Φύλλο1!$B$2:$B$12</c:f>
              <c:numCache>
                <c:formatCode>#,##0.00\ "εκατ. €"</c:formatCode>
                <c:ptCount val="11"/>
                <c:pt idx="0">
                  <c:v>539.39305010917383</c:v>
                </c:pt>
                <c:pt idx="1">
                  <c:v>532.52461765511362</c:v>
                </c:pt>
                <c:pt idx="2">
                  <c:v>501.33680864541452</c:v>
                </c:pt>
                <c:pt idx="3">
                  <c:v>471.73529950417168</c:v>
                </c:pt>
                <c:pt idx="4">
                  <c:v>459.22373844244646</c:v>
                </c:pt>
                <c:pt idx="5">
                  <c:v>486.55183995541461</c:v>
                </c:pt>
                <c:pt idx="6">
                  <c:v>460.09634940469658</c:v>
                </c:pt>
                <c:pt idx="7">
                  <c:v>429.69691505150394</c:v>
                </c:pt>
                <c:pt idx="8">
                  <c:v>428.63255609203799</c:v>
                </c:pt>
                <c:pt idx="9">
                  <c:v>548.60994854405828</c:v>
                </c:pt>
                <c:pt idx="10">
                  <c:v>580.82971896000004</c:v>
                </c:pt>
              </c:numCache>
            </c:numRef>
          </c:val>
          <c:smooth val="0"/>
          <c:extLst>
            <c:ext xmlns:c16="http://schemas.microsoft.com/office/drawing/2014/chart" uri="{C3380CC4-5D6E-409C-BE32-E72D297353CC}">
              <c16:uniqueId val="{00000000-440A-4894-80AF-5A66C2E338C6}"/>
            </c:ext>
          </c:extLst>
        </c:ser>
        <c:dLbls>
          <c:showLegendKey val="0"/>
          <c:showVal val="0"/>
          <c:showCatName val="0"/>
          <c:showSerName val="0"/>
          <c:showPercent val="0"/>
          <c:showBubbleSize val="0"/>
        </c:dLbls>
        <c:marker val="1"/>
        <c:smooth val="0"/>
        <c:axId val="226781696"/>
        <c:axId val="226374720"/>
      </c:lineChart>
      <c:catAx>
        <c:axId val="22678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595959"/>
                </a:solidFill>
                <a:latin typeface="+mj-lt"/>
                <a:ea typeface="+mn-ea"/>
                <a:cs typeface="+mn-cs"/>
              </a:defRPr>
            </a:pPr>
            <a:endParaRPr lang="el-GR"/>
          </a:p>
        </c:txPr>
        <c:crossAx val="226374720"/>
        <c:crosses val="autoZero"/>
        <c:auto val="1"/>
        <c:lblAlgn val="ctr"/>
        <c:lblOffset val="100"/>
        <c:noMultiLvlLbl val="0"/>
      </c:catAx>
      <c:valAx>
        <c:axId val="2263747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678169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Φύλλο1!$B$1</c:f>
              <c:strCache>
                <c:ptCount val="1"/>
                <c:pt idx="0">
                  <c:v>Δαπάνες των νοικοκυριών για φροντιστήρια ως % του συνόλου των αγορών τους</c:v>
                </c:pt>
              </c:strCache>
            </c:strRef>
          </c:tx>
          <c:spPr>
            <a:ln w="22225" cap="rnd">
              <a:solidFill>
                <a:srgbClr val="3C7BA4"/>
              </a:solidFill>
              <a:round/>
            </a:ln>
            <a:effectLst/>
          </c:spPr>
          <c:marker>
            <c:symbol val="circle"/>
            <c:size val="11"/>
            <c:spPr>
              <a:solidFill>
                <a:srgbClr val="81B2D1"/>
              </a:solidFill>
              <a:ln w="9525">
                <a:noFill/>
              </a:ln>
              <a:effectLst/>
            </c:spPr>
          </c:marker>
          <c:dLbls>
            <c:numFmt formatCode="0.00%" sourceLinked="0"/>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2D5E7E"/>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Φύλλο1!$B$2:$B$12</c:f>
              <c:numCache>
                <c:formatCode>0.0%</c:formatCode>
                <c:ptCount val="11"/>
                <c:pt idx="0">
                  <c:v>6.6185677657861781E-3</c:v>
                </c:pt>
                <c:pt idx="1">
                  <c:v>6.760184842376624E-3</c:v>
                </c:pt>
                <c:pt idx="2" formatCode="0.00%">
                  <c:v>6.4602392681210423E-3</c:v>
                </c:pt>
                <c:pt idx="3" formatCode="0.00%">
                  <c:v>6.3935403691012405E-3</c:v>
                </c:pt>
                <c:pt idx="4" formatCode="0.00%">
                  <c:v>6.2796568818109175E-3</c:v>
                </c:pt>
                <c:pt idx="5" formatCode="0.00%">
                  <c:v>6.3854126945609617E-3</c:v>
                </c:pt>
                <c:pt idx="6" formatCode="0.00%">
                  <c:v>5.9260461906888015E-3</c:v>
                </c:pt>
                <c:pt idx="7" formatCode="0.00%">
                  <c:v>6.02929803353281E-3</c:v>
                </c:pt>
                <c:pt idx="8" formatCode="0.00%">
                  <c:v>5.7473288303199772E-3</c:v>
                </c:pt>
                <c:pt idx="9" formatCode="0.00%">
                  <c:v>7.2109676693702584E-3</c:v>
                </c:pt>
                <c:pt idx="10" formatCode="0.00%">
                  <c:v>7.1323459603152006E-3</c:v>
                </c:pt>
              </c:numCache>
            </c:numRef>
          </c:val>
          <c:smooth val="0"/>
          <c:extLst>
            <c:ext xmlns:c16="http://schemas.microsoft.com/office/drawing/2014/chart" uri="{C3380CC4-5D6E-409C-BE32-E72D297353CC}">
              <c16:uniqueId val="{00000000-D9B6-4373-B289-2FDC60A68039}"/>
            </c:ext>
          </c:extLst>
        </c:ser>
        <c:dLbls>
          <c:showLegendKey val="0"/>
          <c:showVal val="0"/>
          <c:showCatName val="0"/>
          <c:showSerName val="0"/>
          <c:showPercent val="0"/>
          <c:showBubbleSize val="0"/>
        </c:dLbls>
        <c:marker val="1"/>
        <c:smooth val="0"/>
        <c:axId val="223890944"/>
        <c:axId val="226829440"/>
      </c:lineChart>
      <c:lineChart>
        <c:grouping val="standard"/>
        <c:varyColors val="0"/>
        <c:ser>
          <c:idx val="1"/>
          <c:order val="1"/>
          <c:tx>
            <c:strRef>
              <c:f>Φύλλο1!$C$1</c:f>
              <c:strCache>
                <c:ptCount val="1"/>
                <c:pt idx="0">
                  <c:v>Συνολικές ετήσιες αγορές των νοικοκυριών (σε σταθερές τιμές με έτος αναφοράς το 2023)</c:v>
                </c:pt>
              </c:strCache>
            </c:strRef>
          </c:tx>
          <c:spPr>
            <a:ln w="15875" cap="rnd">
              <a:solidFill>
                <a:srgbClr val="BF9C9B"/>
              </a:solidFill>
              <a:round/>
            </a:ln>
            <a:effectLst/>
          </c:spPr>
          <c:marker>
            <c:symbol val="square"/>
            <c:size val="11"/>
            <c:spPr>
              <a:solidFill>
                <a:srgbClr val="D1C2B8"/>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rgbClr val="704748"/>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Φύλλο1!$A$2:$A$12</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Φύλλο1!$C$2:$C$12</c:f>
              <c:numCache>
                <c:formatCode>#,##0\ "δισ. €"</c:formatCode>
                <c:ptCount val="11"/>
                <c:pt idx="0">
                  <c:v>84.193844457526978</c:v>
                </c:pt>
                <c:pt idx="1">
                  <c:v>81.931271712519973</c:v>
                </c:pt>
                <c:pt idx="2">
                  <c:v>80.679456974533863</c:v>
                </c:pt>
                <c:pt idx="3">
                  <c:v>79.307933450337217</c:v>
                </c:pt>
                <c:pt idx="4">
                  <c:v>79.193133694399904</c:v>
                </c:pt>
                <c:pt idx="5">
                  <c:v>80.386946891144561</c:v>
                </c:pt>
                <c:pt idx="6">
                  <c:v>82.041450617250973</c:v>
                </c:pt>
                <c:pt idx="7">
                  <c:v>74.808266976868552</c:v>
                </c:pt>
                <c:pt idx="8">
                  <c:v>78.728100493391267</c:v>
                </c:pt>
                <c:pt idx="9">
                  <c:v>81.670925121209137</c:v>
                </c:pt>
                <c:pt idx="10">
                  <c:v>86.091531114239999</c:v>
                </c:pt>
              </c:numCache>
            </c:numRef>
          </c:val>
          <c:smooth val="0"/>
          <c:extLst>
            <c:ext xmlns:c16="http://schemas.microsoft.com/office/drawing/2014/chart" uri="{C3380CC4-5D6E-409C-BE32-E72D297353CC}">
              <c16:uniqueId val="{00000001-D9B6-4373-B289-2FDC60A68039}"/>
            </c:ext>
          </c:extLst>
        </c:ser>
        <c:dLbls>
          <c:showLegendKey val="0"/>
          <c:showVal val="0"/>
          <c:showCatName val="0"/>
          <c:showSerName val="0"/>
          <c:showPercent val="0"/>
          <c:showBubbleSize val="0"/>
        </c:dLbls>
        <c:marker val="1"/>
        <c:smooth val="0"/>
        <c:axId val="223929344"/>
        <c:axId val="226375872"/>
      </c:lineChart>
      <c:catAx>
        <c:axId val="223890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595959"/>
                </a:solidFill>
                <a:latin typeface="+mj-lt"/>
                <a:ea typeface="+mn-ea"/>
                <a:cs typeface="+mn-cs"/>
              </a:defRPr>
            </a:pPr>
            <a:endParaRPr lang="el-GR"/>
          </a:p>
        </c:txPr>
        <c:crossAx val="226829440"/>
        <c:crosses val="autoZero"/>
        <c:auto val="1"/>
        <c:lblAlgn val="ctr"/>
        <c:lblOffset val="100"/>
        <c:noMultiLvlLbl val="0"/>
      </c:catAx>
      <c:valAx>
        <c:axId val="22682944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3890944"/>
        <c:crosses val="autoZero"/>
        <c:crossBetween val="between"/>
      </c:valAx>
      <c:valAx>
        <c:axId val="226375872"/>
        <c:scaling>
          <c:orientation val="minMax"/>
          <c:max val="100"/>
          <c:min val="60"/>
        </c:scaling>
        <c:delete val="0"/>
        <c:axPos val="r"/>
        <c:numFmt formatCode="#,##0\ &quot;δισ. €&quot;" sourceLinked="1"/>
        <c:majorTickMark val="out"/>
        <c:minorTickMark val="none"/>
        <c:tickLblPos val="nextTo"/>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3929344"/>
        <c:crosses val="max"/>
        <c:crossBetween val="between"/>
      </c:valAx>
      <c:catAx>
        <c:axId val="223929344"/>
        <c:scaling>
          <c:orientation val="minMax"/>
        </c:scaling>
        <c:delete val="1"/>
        <c:axPos val="b"/>
        <c:numFmt formatCode="General" sourceLinked="1"/>
        <c:majorTickMark val="out"/>
        <c:minorTickMark val="none"/>
        <c:tickLblPos val="nextTo"/>
        <c:crossAx val="226375872"/>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97"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2013 </c:v>
                </c:pt>
              </c:strCache>
            </c:strRef>
          </c:tx>
          <c:spPr>
            <a:solidFill>
              <a:srgbClr val="C1DEF1">
                <a:alpha val="86000"/>
              </a:srgbClr>
            </a:solidFill>
            <a:ln w="22225">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Φύλλο1!$A$2:$A$3</c:f>
              <c:strCache>
                <c:ptCount val="2"/>
                <c:pt idx="0">
                  <c:v>Αστικές περιοχές</c:v>
                </c:pt>
                <c:pt idx="1">
                  <c:v>Αγροτικές περιοχές</c:v>
                </c:pt>
              </c:strCache>
            </c:strRef>
          </c:cat>
          <c:val>
            <c:numRef>
              <c:f>Φύλλο1!$B$2:$B$3</c:f>
              <c:numCache>
                <c:formatCode>0.00%</c:formatCode>
                <c:ptCount val="2"/>
                <c:pt idx="0">
                  <c:v>6.6402661175352451E-3</c:v>
                </c:pt>
                <c:pt idx="1">
                  <c:v>6.4485158812705012E-3</c:v>
                </c:pt>
              </c:numCache>
            </c:numRef>
          </c:val>
          <c:extLst>
            <c:ext xmlns:c16="http://schemas.microsoft.com/office/drawing/2014/chart" uri="{C3380CC4-5D6E-409C-BE32-E72D297353CC}">
              <c16:uniqueId val="{00000000-9280-4706-B63F-B9D736B18A5F}"/>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Φύλλο1!$A$2:$A$3</c:f>
              <c:strCache>
                <c:ptCount val="2"/>
                <c:pt idx="0">
                  <c:v>Αστικές περιοχές</c:v>
                </c:pt>
                <c:pt idx="1">
                  <c:v>Αγροτικές περιοχές</c:v>
                </c:pt>
              </c:strCache>
            </c:strRef>
          </c:cat>
          <c:val>
            <c:numRef>
              <c:f>Φύλλο1!$C$2:$C$3</c:f>
              <c:numCache>
                <c:formatCode>0.00%</c:formatCode>
                <c:ptCount val="2"/>
                <c:pt idx="0">
                  <c:v>7.3398271367814526E-3</c:v>
                </c:pt>
                <c:pt idx="1">
                  <c:v>5.9276138830197649E-3</c:v>
                </c:pt>
              </c:numCache>
            </c:numRef>
          </c:val>
          <c:extLst>
            <c:ext xmlns:c16="http://schemas.microsoft.com/office/drawing/2014/chart" uri="{C3380CC4-5D6E-409C-BE32-E72D297353CC}">
              <c16:uniqueId val="{00000001-9280-4706-B63F-B9D736B18A5F}"/>
            </c:ext>
          </c:extLst>
        </c:ser>
        <c:dLbls>
          <c:showLegendKey val="0"/>
          <c:showVal val="0"/>
          <c:showCatName val="0"/>
          <c:showSerName val="0"/>
          <c:showPercent val="0"/>
          <c:showBubbleSize val="0"/>
        </c:dLbls>
        <c:gapWidth val="258"/>
        <c:overlap val="29"/>
        <c:axId val="227154944"/>
        <c:axId val="226832320"/>
      </c:barChart>
      <c:lineChart>
        <c:grouping val="standard"/>
        <c:varyColors val="0"/>
        <c:ser>
          <c:idx val="2"/>
          <c:order val="2"/>
          <c:tx>
            <c:strRef>
              <c:f>Φύλλο1!$D$1</c:f>
              <c:strCache>
                <c:ptCount val="1"/>
                <c:pt idx="0">
                  <c:v>Μείωση 2013-2023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Φύλλο1!$A$2:$A$3</c:f>
              <c:strCache>
                <c:ptCount val="2"/>
                <c:pt idx="0">
                  <c:v>Αστικές περιοχές</c:v>
                </c:pt>
                <c:pt idx="1">
                  <c:v>Αγροτικές περιοχές</c:v>
                </c:pt>
              </c:strCache>
            </c:strRef>
          </c:cat>
          <c:val>
            <c:numRef>
              <c:f>Φύλλο1!$D$2:$D$3</c:f>
              <c:numCache>
                <c:formatCode>0.0%</c:formatCode>
                <c:ptCount val="2"/>
                <c:pt idx="1">
                  <c:v>-8.0778586552555251E-2</c:v>
                </c:pt>
              </c:numCache>
            </c:numRef>
          </c:val>
          <c:smooth val="0"/>
          <c:extLst>
            <c:ext xmlns:c16="http://schemas.microsoft.com/office/drawing/2014/chart" uri="{C3380CC4-5D6E-409C-BE32-E72D297353CC}">
              <c16:uniqueId val="{00000002-9280-4706-B63F-B9D736B18A5F}"/>
            </c:ext>
          </c:extLst>
        </c:ser>
        <c:ser>
          <c:idx val="3"/>
          <c:order val="3"/>
          <c:tx>
            <c:strRef>
              <c:f>Φύλλο1!$E$1</c:f>
              <c:strCache>
                <c:ptCount val="1"/>
                <c:pt idx="0">
                  <c:v>Αύξηση 2013-2023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Φύλλο1!$A$2:$A$3</c:f>
              <c:strCache>
                <c:ptCount val="2"/>
                <c:pt idx="0">
                  <c:v>Αστικές περιοχές</c:v>
                </c:pt>
                <c:pt idx="1">
                  <c:v>Αγροτικές περιοχές</c:v>
                </c:pt>
              </c:strCache>
            </c:strRef>
          </c:cat>
          <c:val>
            <c:numRef>
              <c:f>Φύλλο1!$E$2:$E$3</c:f>
              <c:numCache>
                <c:formatCode>General</c:formatCode>
                <c:ptCount val="2"/>
                <c:pt idx="0" formatCode="0.0%">
                  <c:v>0.10535135292226402</c:v>
                </c:pt>
              </c:numCache>
            </c:numRef>
          </c:val>
          <c:smooth val="0"/>
          <c:extLst>
            <c:ext xmlns:c16="http://schemas.microsoft.com/office/drawing/2014/chart" uri="{C3380CC4-5D6E-409C-BE32-E72D297353CC}">
              <c16:uniqueId val="{00000003-9280-4706-B63F-B9D736B18A5F}"/>
            </c:ext>
          </c:extLst>
        </c:ser>
        <c:dLbls>
          <c:showLegendKey val="0"/>
          <c:showVal val="0"/>
          <c:showCatName val="0"/>
          <c:showSerName val="0"/>
          <c:showPercent val="0"/>
          <c:showBubbleSize val="0"/>
        </c:dLbls>
        <c:marker val="1"/>
        <c:smooth val="0"/>
        <c:axId val="227205120"/>
        <c:axId val="226832896"/>
      </c:lineChart>
      <c:catAx>
        <c:axId val="227154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6832320"/>
        <c:crosses val="autoZero"/>
        <c:auto val="0"/>
        <c:lblAlgn val="ctr"/>
        <c:lblOffset val="100"/>
        <c:noMultiLvlLbl val="0"/>
      </c:catAx>
      <c:valAx>
        <c:axId val="226832320"/>
        <c:scaling>
          <c:orientation val="minMax"/>
          <c:max val="1.0000000000000002E-2"/>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7154944"/>
        <c:crosses val="autoZero"/>
        <c:crossBetween val="between"/>
      </c:valAx>
      <c:valAx>
        <c:axId val="226832896"/>
        <c:scaling>
          <c:orientation val="minMax"/>
          <c:min val="-2"/>
        </c:scaling>
        <c:delete val="0"/>
        <c:axPos val="r"/>
        <c:numFmt formatCode="0.0%"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7205120"/>
        <c:crosses val="max"/>
        <c:crossBetween val="between"/>
        <c:majorUnit val="0.4"/>
      </c:valAx>
      <c:catAx>
        <c:axId val="227205120"/>
        <c:scaling>
          <c:orientation val="minMax"/>
        </c:scaling>
        <c:delete val="1"/>
        <c:axPos val="b"/>
        <c:numFmt formatCode="General" sourceLinked="1"/>
        <c:majorTickMark val="out"/>
        <c:minorTickMark val="none"/>
        <c:tickLblPos val="nextTo"/>
        <c:crossAx val="226832896"/>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2014 </c:v>
                </c:pt>
              </c:strCache>
            </c:strRef>
          </c:tx>
          <c:spPr>
            <a:solidFill>
              <a:srgbClr val="C1DEF1">
                <a:alpha val="86000"/>
              </a:srgbClr>
            </a:solidFill>
            <a:ln w="22225">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Φύλλο1!$A$2:$A$14</c:f>
              <c:strCache>
                <c:ptCount val="13"/>
                <c:pt idx="0">
                  <c:v>Πελοποννήσου</c:v>
                </c:pt>
                <c:pt idx="1">
                  <c:v>Θεσσαλίας</c:v>
                </c:pt>
                <c:pt idx="2">
                  <c:v>Δυτικής Ελλάδας</c:v>
                </c:pt>
                <c:pt idx="3">
                  <c:v>Ηπείρου</c:v>
                </c:pt>
                <c:pt idx="4">
                  <c:v>Κεντρικής Μακεδονίας</c:v>
                </c:pt>
                <c:pt idx="5">
                  <c:v>Ιονίων Νήσων</c:v>
                </c:pt>
                <c:pt idx="6">
                  <c:v>Αν.Μακεδονίας και Θράκης</c:v>
                </c:pt>
                <c:pt idx="7">
                  <c:v>Αττικής</c:v>
                </c:pt>
                <c:pt idx="8">
                  <c:v>Δυτικής Μακεδονίας</c:v>
                </c:pt>
                <c:pt idx="9">
                  <c:v>Στερεάς Ελλάδας</c:v>
                </c:pt>
                <c:pt idx="10">
                  <c:v>Βορείου Αιγαίου</c:v>
                </c:pt>
                <c:pt idx="11">
                  <c:v>Κρήτης</c:v>
                </c:pt>
                <c:pt idx="12">
                  <c:v>Νοτίου Αιγαίου</c:v>
                </c:pt>
              </c:strCache>
            </c:strRef>
          </c:cat>
          <c:val>
            <c:numRef>
              <c:f>Φύλλο1!$B$2:$B$14</c:f>
              <c:numCache>
                <c:formatCode>0.00%</c:formatCode>
                <c:ptCount val="13"/>
                <c:pt idx="0">
                  <c:v>6.7254914475363805E-3</c:v>
                </c:pt>
                <c:pt idx="1">
                  <c:v>8.6861944634822278E-3</c:v>
                </c:pt>
                <c:pt idx="2">
                  <c:v>8.2249213026158174E-3</c:v>
                </c:pt>
                <c:pt idx="3">
                  <c:v>1.2860386278107797E-2</c:v>
                </c:pt>
                <c:pt idx="4">
                  <c:v>7.4155599251061995E-3</c:v>
                </c:pt>
                <c:pt idx="5">
                  <c:v>6.2084509792753283E-3</c:v>
                </c:pt>
                <c:pt idx="6">
                  <c:v>3.1515965956357582E-3</c:v>
                </c:pt>
                <c:pt idx="7">
                  <c:v>5.572803177847625E-3</c:v>
                </c:pt>
                <c:pt idx="8">
                  <c:v>9.0632046857776847E-3</c:v>
                </c:pt>
                <c:pt idx="9">
                  <c:v>6.6818464086110538E-3</c:v>
                </c:pt>
                <c:pt idx="10">
                  <c:v>6.6246514401766578E-3</c:v>
                </c:pt>
                <c:pt idx="11">
                  <c:v>1.0220313641421968E-2</c:v>
                </c:pt>
                <c:pt idx="12">
                  <c:v>5.8263089975563558E-3</c:v>
                </c:pt>
              </c:numCache>
            </c:numRef>
          </c:val>
          <c:extLst>
            <c:ext xmlns:c16="http://schemas.microsoft.com/office/drawing/2014/chart" uri="{C3380CC4-5D6E-409C-BE32-E72D297353CC}">
              <c16:uniqueId val="{00000000-8C2E-4B86-A35E-D28E3A376ABF}"/>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Φύλλο1!$A$2:$A$14</c:f>
              <c:strCache>
                <c:ptCount val="13"/>
                <c:pt idx="0">
                  <c:v>Πελοποννήσου</c:v>
                </c:pt>
                <c:pt idx="1">
                  <c:v>Θεσσαλίας</c:v>
                </c:pt>
                <c:pt idx="2">
                  <c:v>Δυτικής Ελλάδας</c:v>
                </c:pt>
                <c:pt idx="3">
                  <c:v>Ηπείρου</c:v>
                </c:pt>
                <c:pt idx="4">
                  <c:v>Κεντρικής Μακεδονίας</c:v>
                </c:pt>
                <c:pt idx="5">
                  <c:v>Ιονίων Νήσων</c:v>
                </c:pt>
                <c:pt idx="6">
                  <c:v>Αν.Μακεδονίας και Θράκης</c:v>
                </c:pt>
                <c:pt idx="7">
                  <c:v>Αττικής</c:v>
                </c:pt>
                <c:pt idx="8">
                  <c:v>Δυτικής Μακεδονίας</c:v>
                </c:pt>
                <c:pt idx="9">
                  <c:v>Στερεάς Ελλάδας</c:v>
                </c:pt>
                <c:pt idx="10">
                  <c:v>Βορείου Αιγαίου</c:v>
                </c:pt>
                <c:pt idx="11">
                  <c:v>Κρήτης</c:v>
                </c:pt>
                <c:pt idx="12">
                  <c:v>Νοτίου Αιγαίου</c:v>
                </c:pt>
              </c:strCache>
            </c:strRef>
          </c:cat>
          <c:val>
            <c:numRef>
              <c:f>Φύλλο1!$C$2:$C$14</c:f>
              <c:numCache>
                <c:formatCode>0.00%</c:formatCode>
                <c:ptCount val="13"/>
                <c:pt idx="0">
                  <c:v>1.6545441706094205E-2</c:v>
                </c:pt>
                <c:pt idx="1">
                  <c:v>1.2040001903557612E-2</c:v>
                </c:pt>
                <c:pt idx="2">
                  <c:v>9.7452184526510208E-3</c:v>
                </c:pt>
                <c:pt idx="3">
                  <c:v>8.3025059439258021E-3</c:v>
                </c:pt>
                <c:pt idx="4">
                  <c:v>7.8958041683565988E-3</c:v>
                </c:pt>
                <c:pt idx="5">
                  <c:v>7.0969478528614283E-3</c:v>
                </c:pt>
                <c:pt idx="6">
                  <c:v>6.9850608927214536E-3</c:v>
                </c:pt>
                <c:pt idx="7">
                  <c:v>6.2865579808933907E-3</c:v>
                </c:pt>
                <c:pt idx="8">
                  <c:v>5.8183032732130931E-3</c:v>
                </c:pt>
                <c:pt idx="9">
                  <c:v>4.6199040153028989E-3</c:v>
                </c:pt>
                <c:pt idx="10">
                  <c:v>3.967388070064074E-3</c:v>
                </c:pt>
                <c:pt idx="11">
                  <c:v>3.6169853632658966E-3</c:v>
                </c:pt>
                <c:pt idx="12">
                  <c:v>3.0136060884342966E-3</c:v>
                </c:pt>
              </c:numCache>
            </c:numRef>
          </c:val>
          <c:extLst>
            <c:ext xmlns:c16="http://schemas.microsoft.com/office/drawing/2014/chart" uri="{C3380CC4-5D6E-409C-BE32-E72D297353CC}">
              <c16:uniqueId val="{00000001-8C2E-4B86-A35E-D28E3A376ABF}"/>
            </c:ext>
          </c:extLst>
        </c:ser>
        <c:dLbls>
          <c:showLegendKey val="0"/>
          <c:showVal val="0"/>
          <c:showCatName val="0"/>
          <c:showSerName val="0"/>
          <c:showPercent val="0"/>
          <c:showBubbleSize val="0"/>
        </c:dLbls>
        <c:gapWidth val="34"/>
        <c:overlap val="54"/>
        <c:axId val="227616256"/>
        <c:axId val="226395264"/>
      </c:barChart>
      <c:lineChart>
        <c:grouping val="standard"/>
        <c:varyColors val="0"/>
        <c:ser>
          <c:idx val="2"/>
          <c:order val="2"/>
          <c:tx>
            <c:strRef>
              <c:f>Φύλλο1!$D$1</c:f>
              <c:strCache>
                <c:ptCount val="1"/>
                <c:pt idx="0">
                  <c:v>Μείωση 2014-2023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Φύλλο1!$A$2:$A$14</c:f>
              <c:strCache>
                <c:ptCount val="13"/>
                <c:pt idx="0">
                  <c:v>Πελοποννήσου</c:v>
                </c:pt>
                <c:pt idx="1">
                  <c:v>Θεσσαλίας</c:v>
                </c:pt>
                <c:pt idx="2">
                  <c:v>Δυτικής Ελλάδας</c:v>
                </c:pt>
                <c:pt idx="3">
                  <c:v>Ηπείρου</c:v>
                </c:pt>
                <c:pt idx="4">
                  <c:v>Κεντρικής Μακεδονίας</c:v>
                </c:pt>
                <c:pt idx="5">
                  <c:v>Ιονίων Νήσων</c:v>
                </c:pt>
                <c:pt idx="6">
                  <c:v>Αν.Μακεδονίας και Θράκης</c:v>
                </c:pt>
                <c:pt idx="7">
                  <c:v>Αττικής</c:v>
                </c:pt>
                <c:pt idx="8">
                  <c:v>Δυτικής Μακεδονίας</c:v>
                </c:pt>
                <c:pt idx="9">
                  <c:v>Στερεάς Ελλάδας</c:v>
                </c:pt>
                <c:pt idx="10">
                  <c:v>Βορείου Αιγαίου</c:v>
                </c:pt>
                <c:pt idx="11">
                  <c:v>Κρήτης</c:v>
                </c:pt>
                <c:pt idx="12">
                  <c:v>Νοτίου Αιγαίου</c:v>
                </c:pt>
              </c:strCache>
            </c:strRef>
          </c:cat>
          <c:val>
            <c:numRef>
              <c:f>Φύλλο1!$D$2:$D$14</c:f>
              <c:numCache>
                <c:formatCode>General</c:formatCode>
                <c:ptCount val="13"/>
                <c:pt idx="3" formatCode="0.0%">
                  <c:v>-0.35441239754523263</c:v>
                </c:pt>
                <c:pt idx="8" formatCode="0.0%">
                  <c:v>-0.35803024703354769</c:v>
                </c:pt>
                <c:pt idx="9" formatCode="0.0%">
                  <c:v>-0.30858871443840447</c:v>
                </c:pt>
                <c:pt idx="10" formatCode="0.0%">
                  <c:v>-0.40111746166704332</c:v>
                </c:pt>
                <c:pt idx="11" formatCode="0.0%">
                  <c:v>-0.64609839872167962</c:v>
                </c:pt>
                <c:pt idx="12" formatCode="0.0%">
                  <c:v>-0.48275896632014376</c:v>
                </c:pt>
              </c:numCache>
            </c:numRef>
          </c:val>
          <c:smooth val="0"/>
          <c:extLst>
            <c:ext xmlns:c16="http://schemas.microsoft.com/office/drawing/2014/chart" uri="{C3380CC4-5D6E-409C-BE32-E72D297353CC}">
              <c16:uniqueId val="{00000002-8C2E-4B86-A35E-D28E3A376ABF}"/>
            </c:ext>
          </c:extLst>
        </c:ser>
        <c:ser>
          <c:idx val="3"/>
          <c:order val="3"/>
          <c:tx>
            <c:strRef>
              <c:f>Φύλλο1!$E$1</c:f>
              <c:strCache>
                <c:ptCount val="1"/>
                <c:pt idx="0">
                  <c:v>Αύξηση 2014-2023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Φύλλο1!$A$2:$A$14</c:f>
              <c:strCache>
                <c:ptCount val="13"/>
                <c:pt idx="0">
                  <c:v>Πελοποννήσου</c:v>
                </c:pt>
                <c:pt idx="1">
                  <c:v>Θεσσαλίας</c:v>
                </c:pt>
                <c:pt idx="2">
                  <c:v>Δυτικής Ελλάδας</c:v>
                </c:pt>
                <c:pt idx="3">
                  <c:v>Ηπείρου</c:v>
                </c:pt>
                <c:pt idx="4">
                  <c:v>Κεντρικής Μακεδονίας</c:v>
                </c:pt>
                <c:pt idx="5">
                  <c:v>Ιονίων Νήσων</c:v>
                </c:pt>
                <c:pt idx="6">
                  <c:v>Αν.Μακεδονίας και Θράκης</c:v>
                </c:pt>
                <c:pt idx="7">
                  <c:v>Αττικής</c:v>
                </c:pt>
                <c:pt idx="8">
                  <c:v>Δυτικής Μακεδονίας</c:v>
                </c:pt>
                <c:pt idx="9">
                  <c:v>Στερεάς Ελλάδας</c:v>
                </c:pt>
                <c:pt idx="10">
                  <c:v>Βορείου Αιγαίου</c:v>
                </c:pt>
                <c:pt idx="11">
                  <c:v>Κρήτης</c:v>
                </c:pt>
                <c:pt idx="12">
                  <c:v>Νοτίου Αιγαίου</c:v>
                </c:pt>
              </c:strCache>
            </c:strRef>
          </c:cat>
          <c:val>
            <c:numRef>
              <c:f>Φύλλο1!$E$2:$E$14</c:f>
              <c:numCache>
                <c:formatCode>0.0%</c:formatCode>
                <c:ptCount val="13"/>
                <c:pt idx="0">
                  <c:v>1.460108950425471</c:v>
                </c:pt>
                <c:pt idx="1">
                  <c:v>0.38610780062260652</c:v>
                </c:pt>
                <c:pt idx="2">
                  <c:v>0.18484032784018187</c:v>
                </c:pt>
                <c:pt idx="4">
                  <c:v>6.4761696770122404E-2</c:v>
                </c:pt>
                <c:pt idx="5">
                  <c:v>0.14311087847065654</c:v>
                </c:pt>
                <c:pt idx="6">
                  <c:v>1.2163562755443285</c:v>
                </c:pt>
                <c:pt idx="7">
                  <c:v>0.12807823643996669</c:v>
                </c:pt>
              </c:numCache>
            </c:numRef>
          </c:val>
          <c:smooth val="0"/>
          <c:extLst>
            <c:ext xmlns:c16="http://schemas.microsoft.com/office/drawing/2014/chart" uri="{C3380CC4-5D6E-409C-BE32-E72D297353CC}">
              <c16:uniqueId val="{00000003-8C2E-4B86-A35E-D28E3A376ABF}"/>
            </c:ext>
          </c:extLst>
        </c:ser>
        <c:dLbls>
          <c:showLegendKey val="0"/>
          <c:showVal val="0"/>
          <c:showCatName val="0"/>
          <c:showSerName val="0"/>
          <c:showPercent val="0"/>
          <c:showBubbleSize val="0"/>
        </c:dLbls>
        <c:marker val="1"/>
        <c:smooth val="0"/>
        <c:axId val="227616768"/>
        <c:axId val="226395840"/>
      </c:lineChart>
      <c:catAx>
        <c:axId val="227616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50000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6395264"/>
        <c:crosses val="autoZero"/>
        <c:auto val="0"/>
        <c:lblAlgn val="ctr"/>
        <c:lblOffset val="100"/>
        <c:noMultiLvlLbl val="0"/>
      </c:catAx>
      <c:valAx>
        <c:axId val="2263952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7616256"/>
        <c:crosses val="autoZero"/>
        <c:crossBetween val="between"/>
      </c:valAx>
      <c:valAx>
        <c:axId val="226395840"/>
        <c:scaling>
          <c:orientation val="minMax"/>
          <c:max val="1.9"/>
          <c:min val="-7.5"/>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7616768"/>
        <c:crosses val="max"/>
        <c:crossBetween val="between"/>
        <c:majorUnit val="0.4"/>
      </c:valAx>
      <c:catAx>
        <c:axId val="227616768"/>
        <c:scaling>
          <c:orientation val="minMax"/>
        </c:scaling>
        <c:delete val="1"/>
        <c:axPos val="b"/>
        <c:numFmt formatCode="General" sourceLinked="1"/>
        <c:majorTickMark val="out"/>
        <c:minorTickMark val="none"/>
        <c:tickLblPos val="nextTo"/>
        <c:crossAx val="226395840"/>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Φύλλο1!$B$1</c:f>
              <c:strCache>
                <c:ptCount val="1"/>
                <c:pt idx="0">
                  <c:v>2014 </c:v>
                </c:pt>
              </c:strCache>
            </c:strRef>
          </c:tx>
          <c:spPr>
            <a:solidFill>
              <a:srgbClr val="C1DEF1">
                <a:alpha val="86000"/>
              </a:srgbClr>
            </a:solidFill>
            <a:ln w="22225">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lang="el-GR" sz="1100" b="0" i="0" u="none" strike="noStrike" kern="1200" baseline="0">
                    <a:solidFill>
                      <a:srgbClr val="A4CFEA"/>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μέχρι 750 €</c:v>
                </c:pt>
                <c:pt idx="1">
                  <c:v>751-1100 €</c:v>
                </c:pt>
                <c:pt idx="2">
                  <c:v>1101-1450 €</c:v>
                </c:pt>
                <c:pt idx="3">
                  <c:v>1451-1800 €</c:v>
                </c:pt>
                <c:pt idx="4">
                  <c:v>1801-2200 €</c:v>
                </c:pt>
                <c:pt idx="5">
                  <c:v>2201-2800 €</c:v>
                </c:pt>
                <c:pt idx="6">
                  <c:v>2801-3500 €</c:v>
                </c:pt>
                <c:pt idx="7">
                  <c:v>3501 και
άνω €</c:v>
                </c:pt>
              </c:strCache>
            </c:strRef>
          </c:cat>
          <c:val>
            <c:numRef>
              <c:f>Φύλλο1!$B$2:$B$9</c:f>
              <c:numCache>
                <c:formatCode>0.0%</c:formatCode>
                <c:ptCount val="8"/>
                <c:pt idx="0">
                  <c:v>2E-3</c:v>
                </c:pt>
                <c:pt idx="1">
                  <c:v>3.0000000000000001E-3</c:v>
                </c:pt>
                <c:pt idx="2">
                  <c:v>4.0000000000000001E-3</c:v>
                </c:pt>
                <c:pt idx="3">
                  <c:v>8.0000000000000002E-3</c:v>
                </c:pt>
                <c:pt idx="4">
                  <c:v>8.9999999999999993E-3</c:v>
                </c:pt>
                <c:pt idx="5">
                  <c:v>8.0000000000000002E-3</c:v>
                </c:pt>
                <c:pt idx="6">
                  <c:v>8.9999999999999993E-3</c:v>
                </c:pt>
                <c:pt idx="7">
                  <c:v>7.0000000000000001E-3</c:v>
                </c:pt>
              </c:numCache>
            </c:numRef>
          </c:val>
          <c:extLst>
            <c:ext xmlns:c16="http://schemas.microsoft.com/office/drawing/2014/chart" uri="{C3380CC4-5D6E-409C-BE32-E72D297353CC}">
              <c16:uniqueId val="{00000000-D70E-4532-BAA5-64733F5D5678}"/>
            </c:ext>
          </c:extLst>
        </c:ser>
        <c:ser>
          <c:idx val="1"/>
          <c:order val="1"/>
          <c:tx>
            <c:strRef>
              <c:f>Φύλλο1!$C$1</c:f>
              <c:strCache>
                <c:ptCount val="1"/>
                <c:pt idx="0">
                  <c:v>2023 </c:v>
                </c:pt>
              </c:strCache>
            </c:strRef>
          </c:tx>
          <c:spPr>
            <a:solidFill>
              <a:srgbClr val="5B9BD5">
                <a:alpha val="86000"/>
              </a:srgbClr>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0">
                <a:spAutoFit/>
              </a:bodyPr>
              <a:lstStyle/>
              <a:p>
                <a:pPr algn="ctr">
                  <a:defRPr lang="el-GR" sz="1100" b="0" i="0" u="none" strike="noStrike" kern="1200" baseline="0">
                    <a:solidFill>
                      <a:srgbClr val="2D5E7E"/>
                    </a:solidFill>
                    <a:latin typeface="+mj-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μέχρι 750 €</c:v>
                </c:pt>
                <c:pt idx="1">
                  <c:v>751-1100 €</c:v>
                </c:pt>
                <c:pt idx="2">
                  <c:v>1101-1450 €</c:v>
                </c:pt>
                <c:pt idx="3">
                  <c:v>1451-1800 €</c:v>
                </c:pt>
                <c:pt idx="4">
                  <c:v>1801-2200 €</c:v>
                </c:pt>
                <c:pt idx="5">
                  <c:v>2201-2800 €</c:v>
                </c:pt>
                <c:pt idx="6">
                  <c:v>2801-3500 €</c:v>
                </c:pt>
                <c:pt idx="7">
                  <c:v>3501 και
άνω €</c:v>
                </c:pt>
              </c:strCache>
            </c:strRef>
          </c:cat>
          <c:val>
            <c:numRef>
              <c:f>Φύλλο1!$C$2:$C$9</c:f>
              <c:numCache>
                <c:formatCode>0.0%</c:formatCode>
                <c:ptCount val="8"/>
                <c:pt idx="0">
                  <c:v>2E-3</c:v>
                </c:pt>
                <c:pt idx="1">
                  <c:v>3.0000000000000001E-3</c:v>
                </c:pt>
                <c:pt idx="2">
                  <c:v>4.0000000000000001E-3</c:v>
                </c:pt>
                <c:pt idx="3">
                  <c:v>8.9999999999999993E-3</c:v>
                </c:pt>
                <c:pt idx="4">
                  <c:v>8.0000000000000002E-3</c:v>
                </c:pt>
                <c:pt idx="5">
                  <c:v>0.01</c:v>
                </c:pt>
                <c:pt idx="6">
                  <c:v>1.0999999999999999E-2</c:v>
                </c:pt>
                <c:pt idx="7">
                  <c:v>6.0000000000000001E-3</c:v>
                </c:pt>
              </c:numCache>
            </c:numRef>
          </c:val>
          <c:extLst>
            <c:ext xmlns:c16="http://schemas.microsoft.com/office/drawing/2014/chart" uri="{C3380CC4-5D6E-409C-BE32-E72D297353CC}">
              <c16:uniqueId val="{00000001-D70E-4532-BAA5-64733F5D5678}"/>
            </c:ext>
          </c:extLst>
        </c:ser>
        <c:dLbls>
          <c:showLegendKey val="0"/>
          <c:showVal val="0"/>
          <c:showCatName val="0"/>
          <c:showSerName val="0"/>
          <c:showPercent val="0"/>
          <c:showBubbleSize val="0"/>
        </c:dLbls>
        <c:gapWidth val="34"/>
        <c:overlap val="54"/>
        <c:axId val="227366400"/>
        <c:axId val="226396416"/>
      </c:barChart>
      <c:lineChart>
        <c:grouping val="standard"/>
        <c:varyColors val="0"/>
        <c:ser>
          <c:idx val="2"/>
          <c:order val="2"/>
          <c:tx>
            <c:strRef>
              <c:f>Φύλλο1!$D$1</c:f>
              <c:strCache>
                <c:ptCount val="1"/>
                <c:pt idx="0">
                  <c:v>Μείωση 2014-2023</c:v>
                </c:pt>
              </c:strCache>
            </c:strRef>
          </c:tx>
          <c:spPr>
            <a:ln w="28575" cap="rnd">
              <a:noFill/>
              <a:round/>
            </a:ln>
            <a:effectLst/>
          </c:spPr>
          <c:marker>
            <c:symbol val="dash"/>
            <c:size val="12"/>
            <c:spPr>
              <a:solidFill>
                <a:srgbClr val="7D3245"/>
              </a:solidFill>
              <a:ln w="19050" cap="rnd">
                <a:solidFill>
                  <a:srgbClr val="7D324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7D3245"/>
                    </a:solidFill>
                    <a:latin typeface="+mj-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μέχρι 750 €</c:v>
                </c:pt>
                <c:pt idx="1">
                  <c:v>751-1100 €</c:v>
                </c:pt>
                <c:pt idx="2">
                  <c:v>1101-1450 €</c:v>
                </c:pt>
                <c:pt idx="3">
                  <c:v>1451-1800 €</c:v>
                </c:pt>
                <c:pt idx="4">
                  <c:v>1801-2200 €</c:v>
                </c:pt>
                <c:pt idx="5">
                  <c:v>2201-2800 €</c:v>
                </c:pt>
                <c:pt idx="6">
                  <c:v>2801-3500 €</c:v>
                </c:pt>
                <c:pt idx="7">
                  <c:v>3501 και
άνω €</c:v>
                </c:pt>
              </c:strCache>
            </c:strRef>
          </c:cat>
          <c:val>
            <c:numRef>
              <c:f>Φύλλο1!$D$2:$D$9</c:f>
              <c:numCache>
                <c:formatCode>General</c:formatCode>
                <c:ptCount val="8"/>
                <c:pt idx="0" formatCode="0.0%">
                  <c:v>-0.24399999999999999</c:v>
                </c:pt>
                <c:pt idx="2" formatCode="0.0%">
                  <c:v>-0.16200000000000001</c:v>
                </c:pt>
                <c:pt idx="4" formatCode="0.0%">
                  <c:v>-4.7E-2</c:v>
                </c:pt>
                <c:pt idx="7" formatCode="0.0%">
                  <c:v>-0.17399999999999999</c:v>
                </c:pt>
              </c:numCache>
            </c:numRef>
          </c:val>
          <c:smooth val="0"/>
          <c:extLst>
            <c:ext xmlns:c16="http://schemas.microsoft.com/office/drawing/2014/chart" uri="{C3380CC4-5D6E-409C-BE32-E72D297353CC}">
              <c16:uniqueId val="{00000002-D70E-4532-BAA5-64733F5D5678}"/>
            </c:ext>
          </c:extLst>
        </c:ser>
        <c:ser>
          <c:idx val="3"/>
          <c:order val="3"/>
          <c:tx>
            <c:strRef>
              <c:f>Φύλλο1!$E$1</c:f>
              <c:strCache>
                <c:ptCount val="1"/>
                <c:pt idx="0">
                  <c:v>Αύξηση 2014-2023</c:v>
                </c:pt>
              </c:strCache>
            </c:strRef>
          </c:tx>
          <c:spPr>
            <a:ln w="25400" cap="rnd">
              <a:noFill/>
              <a:round/>
            </a:ln>
            <a:effectLst/>
          </c:spPr>
          <c:marker>
            <c:symbol val="plus"/>
            <c:size val="14"/>
            <c:spPr>
              <a:noFill/>
              <a:ln w="22225" cap="rnd">
                <a:solidFill>
                  <a:srgbClr val="B0DC6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B0DC62"/>
                    </a:solidFill>
                    <a:latin typeface="+mj-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Φύλλο1!$A$2:$A$9</c:f>
              <c:strCache>
                <c:ptCount val="8"/>
                <c:pt idx="0">
                  <c:v>μέχρι 750 €</c:v>
                </c:pt>
                <c:pt idx="1">
                  <c:v>751-1100 €</c:v>
                </c:pt>
                <c:pt idx="2">
                  <c:v>1101-1450 €</c:v>
                </c:pt>
                <c:pt idx="3">
                  <c:v>1451-1800 €</c:v>
                </c:pt>
                <c:pt idx="4">
                  <c:v>1801-2200 €</c:v>
                </c:pt>
                <c:pt idx="5">
                  <c:v>2201-2800 €</c:v>
                </c:pt>
                <c:pt idx="6">
                  <c:v>2801-3500 €</c:v>
                </c:pt>
                <c:pt idx="7">
                  <c:v>3501 και
άνω €</c:v>
                </c:pt>
              </c:strCache>
            </c:strRef>
          </c:cat>
          <c:val>
            <c:numRef>
              <c:f>Φύλλο1!$E$2:$E$9</c:f>
              <c:numCache>
                <c:formatCode>0.0%</c:formatCode>
                <c:ptCount val="8"/>
                <c:pt idx="1">
                  <c:v>0.26500000000000001</c:v>
                </c:pt>
                <c:pt idx="3">
                  <c:v>0.14799999999999999</c:v>
                </c:pt>
                <c:pt idx="5">
                  <c:v>0.248</c:v>
                </c:pt>
                <c:pt idx="6">
                  <c:v>0.17199999999999999</c:v>
                </c:pt>
              </c:numCache>
            </c:numRef>
          </c:val>
          <c:smooth val="0"/>
          <c:extLst>
            <c:ext xmlns:c16="http://schemas.microsoft.com/office/drawing/2014/chart" uri="{C3380CC4-5D6E-409C-BE32-E72D297353CC}">
              <c16:uniqueId val="{00000003-D70E-4532-BAA5-64733F5D5678}"/>
            </c:ext>
          </c:extLst>
        </c:ser>
        <c:dLbls>
          <c:showLegendKey val="0"/>
          <c:showVal val="0"/>
          <c:showCatName val="0"/>
          <c:showSerName val="0"/>
          <c:showPercent val="0"/>
          <c:showBubbleSize val="0"/>
        </c:dLbls>
        <c:marker val="1"/>
        <c:smooth val="0"/>
        <c:axId val="227368448"/>
        <c:axId val="226396992"/>
      </c:lineChart>
      <c:catAx>
        <c:axId val="22736640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rgbClr val="595959"/>
                </a:solidFill>
                <a:latin typeface="+mj-lt"/>
                <a:ea typeface="+mn-ea"/>
                <a:cs typeface="+mn-cs"/>
              </a:defRPr>
            </a:pPr>
            <a:endParaRPr lang="el-GR"/>
          </a:p>
        </c:txPr>
        <c:crossAx val="226396416"/>
        <c:crosses val="autoZero"/>
        <c:auto val="0"/>
        <c:lblAlgn val="ctr"/>
        <c:lblOffset val="100"/>
        <c:tickLblSkip val="1"/>
        <c:noMultiLvlLbl val="0"/>
      </c:catAx>
      <c:valAx>
        <c:axId val="2263964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7F7F7E"/>
                </a:solidFill>
                <a:latin typeface="+mj-lt"/>
                <a:ea typeface="+mn-ea"/>
                <a:cs typeface="+mn-cs"/>
              </a:defRPr>
            </a:pPr>
            <a:endParaRPr lang="el-GR"/>
          </a:p>
        </c:txPr>
        <c:crossAx val="227366400"/>
        <c:crosses val="autoZero"/>
        <c:crossBetween val="between"/>
      </c:valAx>
      <c:valAx>
        <c:axId val="226396992"/>
        <c:scaling>
          <c:orientation val="minMax"/>
          <c:max val="2"/>
          <c:min val="-7.5"/>
        </c:scaling>
        <c:delete val="0"/>
        <c:axPos val="r"/>
        <c:numFmt formatCode="0.0%" sourceLinked="1"/>
        <c:majorTickMark val="out"/>
        <c:minorTickMark val="none"/>
        <c:tickLblPos val="none"/>
        <c:spPr>
          <a:noFill/>
          <a:ln>
            <a:noFill/>
          </a:ln>
          <a:effectLst/>
        </c:spPr>
        <c:txPr>
          <a:bodyPr rot="-60000000" spcFirstLastPara="1" vertOverflow="ellipsis" vert="horz" wrap="square" anchor="ctr" anchorCtr="1"/>
          <a:lstStyle/>
          <a:p>
            <a:pPr algn="ctr">
              <a:defRPr lang="el-GR" sz="900" b="0" i="0" u="none" strike="noStrike" kern="1200" baseline="0">
                <a:solidFill>
                  <a:srgbClr val="7F7F7E"/>
                </a:solidFill>
                <a:latin typeface="+mj-lt"/>
                <a:ea typeface="+mn-ea"/>
                <a:cs typeface="+mn-cs"/>
              </a:defRPr>
            </a:pPr>
            <a:endParaRPr lang="el-GR"/>
          </a:p>
        </c:txPr>
        <c:crossAx val="227368448"/>
        <c:crosses val="max"/>
        <c:crossBetween val="between"/>
        <c:majorUnit val="0.4"/>
      </c:valAx>
      <c:catAx>
        <c:axId val="227368448"/>
        <c:scaling>
          <c:orientation val="minMax"/>
        </c:scaling>
        <c:delete val="1"/>
        <c:axPos val="b"/>
        <c:numFmt formatCode="General" sourceLinked="1"/>
        <c:majorTickMark val="out"/>
        <c:minorTickMark val="none"/>
        <c:tickLblPos val="nextTo"/>
        <c:crossAx val="226396992"/>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3D3B40"/>
                </a:solidFill>
                <a:latin typeface="+mj-lt"/>
                <a:ea typeface="+mn-ea"/>
                <a:cs typeface="+mn-cs"/>
              </a:defRPr>
            </a:pPr>
            <a:endParaRPr lang="el-GR"/>
          </a:p>
        </c:txPr>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l-GR"/>
        </a:p>
      </c:txPr>
    </c:legend>
    <c:plotVisOnly val="1"/>
    <c:dispBlanksAs val="gap"/>
    <c:showDLblsOverMax val="0"/>
  </c:chart>
  <c:spPr>
    <a:noFill/>
    <a:ln>
      <a:noFill/>
    </a:ln>
    <a:effectLst/>
  </c:spPr>
  <c:txPr>
    <a:bodyPr rot="0"/>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B3DA4-8869-4D41-A8DB-57CF2ED61CA3}" type="datetimeFigureOut">
              <a:rPr lang="el-GR" smtClean="0"/>
              <a:t>8/11/2025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091605-7264-41AA-A877-956B22F347AB}" type="slidenum">
              <a:rPr lang="el-GR" smtClean="0"/>
              <a:t>‹#›</a:t>
            </a:fld>
            <a:endParaRPr lang="el-GR"/>
          </a:p>
        </p:txBody>
      </p:sp>
    </p:spTree>
    <p:extLst>
      <p:ext uri="{BB962C8B-B14F-4D97-AF65-F5344CB8AC3E}">
        <p14:creationId xmlns:p14="http://schemas.microsoft.com/office/powerpoint/2010/main" val="2714419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Οι δαπάνες για φροντιστήρια διαφοροποιούνται σημαντικά ανά εκπαιδευτική βαθμίδα. Η διαχρονική ανάλυση αποκαλύπτει ότι οι δαπάνες για φροντιστήρια πρωτοβάθμιας</a:t>
            </a:r>
            <a:r>
              <a:rPr lang="el-GR" sz="1200" kern="1200" baseline="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εκπαίδευσης είναι αυτές που έχουν εκτοξευθεί</a:t>
            </a:r>
            <a:r>
              <a:rPr lang="el-GR" sz="1200" kern="1200" baseline="0" dirty="0">
                <a:solidFill>
                  <a:schemeClr val="tx1"/>
                </a:solidFill>
                <a:effectLst/>
                <a:latin typeface="+mn-lt"/>
                <a:ea typeface="+mn-ea"/>
                <a:cs typeface="+mn-cs"/>
              </a:rPr>
              <a:t> μέσα στην δεκαετία</a:t>
            </a:r>
            <a:r>
              <a:rPr lang="el-GR" sz="1200" kern="1200" dirty="0">
                <a:solidFill>
                  <a:schemeClr val="tx1"/>
                </a:solidFill>
                <a:effectLst/>
                <a:latin typeface="+mn-lt"/>
                <a:ea typeface="+mn-ea"/>
                <a:cs typeface="+mn-cs"/>
              </a:rPr>
              <a:t>, ενώ η δαπάνη για φροντιστήρια</a:t>
            </a:r>
            <a:r>
              <a:rPr lang="el-GR" sz="1200" kern="1200" baseline="0" dirty="0">
                <a:solidFill>
                  <a:schemeClr val="tx1"/>
                </a:solidFill>
                <a:effectLst/>
                <a:latin typeface="+mn-lt"/>
                <a:ea typeface="+mn-ea"/>
                <a:cs typeface="+mn-cs"/>
              </a:rPr>
              <a:t> δευτεροβάθμιας εκπαίδευσης μικρή αύξηση έχει παρουσιάσει συνολικά στην δεκαετία.</a:t>
            </a:r>
            <a:endParaRPr lang="el-GR" sz="1200" kern="1200" dirty="0">
              <a:solidFill>
                <a:schemeClr val="tx1"/>
              </a:solidFill>
              <a:effectLst/>
              <a:latin typeface="+mn-lt"/>
              <a:ea typeface="+mn-ea"/>
              <a:cs typeface="+mn-cs"/>
            </a:endParaRPr>
          </a:p>
          <a:p>
            <a:endParaRPr lang="el-GR" dirty="0"/>
          </a:p>
        </p:txBody>
      </p:sp>
      <p:sp>
        <p:nvSpPr>
          <p:cNvPr id="4" name="Θέση αριθμού διαφάνειας 3"/>
          <p:cNvSpPr>
            <a:spLocks noGrp="1"/>
          </p:cNvSpPr>
          <p:nvPr>
            <p:ph type="sldNum" sz="quarter" idx="10"/>
          </p:nvPr>
        </p:nvSpPr>
        <p:spPr/>
        <p:txBody>
          <a:bodyPr/>
          <a:lstStyle/>
          <a:p>
            <a:fld id="{28091605-7264-41AA-A877-956B22F347AB}" type="slidenum">
              <a:rPr lang="el-GR" smtClean="0"/>
              <a:t>5</a:t>
            </a:fld>
            <a:endParaRPr lang="el-GR"/>
          </a:p>
        </p:txBody>
      </p:sp>
    </p:spTree>
    <p:extLst>
      <p:ext uri="{BB962C8B-B14F-4D97-AF65-F5344CB8AC3E}">
        <p14:creationId xmlns:p14="http://schemas.microsoft.com/office/powerpoint/2010/main" val="3551401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Η μέση ετήσια δαπάνη για φροντιστήρια σε αστικές περιοχές το 2013 ήταν 135,2€, ενώ το 2023 αυξήθηκε σε 146,8€, καταγράφοντας αύξηση 8,5%. Στις αγροτικές περιοχές, η δαπάνη είναι χαμηλότερη</a:t>
            </a:r>
            <a:r>
              <a:rPr lang="el-GR" baseline="0" dirty="0"/>
              <a:t> (101,5€ το 2023), ενώ παρουσίασε και μικρή μείωση (-2,4%) </a:t>
            </a:r>
            <a:r>
              <a:rPr lang="el-GR" dirty="0"/>
              <a:t>από 104,0€. Αυτές οι διαφορές υποδηλώνουν ότι οι αστικές περιοχές μπορεί να έχουν μεγαλύτερη ζήτηση για φροντιστήρια ή καλύτερη πρόσβαση σε αυτές τις υπηρεσίες, σε σύγκριση με τις αγροτικές περιοχές.</a:t>
            </a:r>
          </a:p>
        </p:txBody>
      </p:sp>
      <p:sp>
        <p:nvSpPr>
          <p:cNvPr id="4" name="Θέση αριθμού διαφάνειας 3"/>
          <p:cNvSpPr>
            <a:spLocks noGrp="1"/>
          </p:cNvSpPr>
          <p:nvPr>
            <p:ph type="sldNum" sz="quarter" idx="10"/>
          </p:nvPr>
        </p:nvSpPr>
        <p:spPr/>
        <p:txBody>
          <a:bodyPr/>
          <a:lstStyle/>
          <a:p>
            <a:fld id="{28091605-7264-41AA-A877-956B22F347AB}" type="slidenum">
              <a:rPr lang="el-GR" smtClean="0"/>
              <a:t>7</a:t>
            </a:fld>
            <a:endParaRPr lang="el-GR"/>
          </a:p>
        </p:txBody>
      </p:sp>
    </p:spTree>
    <p:extLst>
      <p:ext uri="{BB962C8B-B14F-4D97-AF65-F5344CB8AC3E}">
        <p14:creationId xmlns:p14="http://schemas.microsoft.com/office/powerpoint/2010/main" val="3358436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B5679574-3C86-4BCB-9322-E0637DE94445}" type="datetime1">
              <a:rPr lang="el-GR" smtClean="0"/>
              <a:t>8/11/2025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1612545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52B6E071-AE15-4680-97C7-857E3AD5B0CB}" type="datetime1">
              <a:rPr lang="el-GR" smtClean="0"/>
              <a:t>8/11/2025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281020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9D94138-0CC4-4C21-B13C-590CC2A9BC8B}" type="datetime1">
              <a:rPr lang="el-GR" smtClean="0"/>
              <a:t>8/11/2025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2836177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350" y="836712"/>
            <a:ext cx="11713301" cy="5472608"/>
          </a:xfrm>
          <a:noFill/>
          <a:effectLst/>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p:cNvSpPr>
            <a:spLocks noGrp="1"/>
          </p:cNvSpPr>
          <p:nvPr>
            <p:ph type="title"/>
          </p:nvPr>
        </p:nvSpPr>
        <p:spPr>
          <a:xfrm>
            <a:off x="143340" y="116632"/>
            <a:ext cx="9481052" cy="360040"/>
          </a:xfrm>
          <a:prstGeom prst="rect">
            <a:avLst/>
          </a:prstGeom>
          <a:noFill/>
          <a:ln w="12700">
            <a:noFill/>
          </a:ln>
          <a:effectLst/>
        </p:spPr>
        <p:style>
          <a:lnRef idx="2">
            <a:schemeClr val="accent1"/>
          </a:lnRef>
          <a:fillRef idx="1001">
            <a:schemeClr val="lt1"/>
          </a:fillRef>
          <a:effectRef idx="0">
            <a:schemeClr val="accent1"/>
          </a:effectRef>
          <a:fontRef idx="none"/>
        </p:style>
        <p:txBody>
          <a:bodyPr vert="horz" lIns="91440" tIns="45720" rIns="91440" bIns="45720" rtlCol="0" anchor="ctr">
            <a:noAutofit/>
          </a:bodyPr>
          <a:lstStyle>
            <a:lvl1pPr>
              <a:defRPr lang="en-GB" sz="2800" b="0" i="0" kern="1200" spc="100" normalizeH="0" baseline="0" dirty="0">
                <a:solidFill>
                  <a:schemeClr val="accent6"/>
                </a:solidFill>
                <a:effectLst>
                  <a:outerShdw blurRad="38100" dist="38100" dir="2700000" algn="tl">
                    <a:srgbClr val="000000">
                      <a:alpha val="43137"/>
                    </a:srgbClr>
                  </a:outerShdw>
                </a:effectLst>
                <a:latin typeface="+mj-lt"/>
                <a:ea typeface="+mj-ea"/>
                <a:cs typeface="+mj-cs"/>
              </a:defRPr>
            </a:lvl1pPr>
          </a:lstStyle>
          <a:p>
            <a:pPr lvl="0"/>
            <a:r>
              <a:rPr lang="en-US" dirty="0"/>
              <a:t>Click to edit Master title style</a:t>
            </a:r>
            <a:endParaRPr lang="en-GB" dirty="0"/>
          </a:p>
        </p:txBody>
      </p:sp>
      <p:sp>
        <p:nvSpPr>
          <p:cNvPr id="5" name="Slide Number Placeholder 4"/>
          <p:cNvSpPr>
            <a:spLocks noGrp="1"/>
          </p:cNvSpPr>
          <p:nvPr>
            <p:ph type="sldNum" sz="quarter" idx="10"/>
          </p:nvPr>
        </p:nvSpPr>
        <p:spPr>
          <a:xfrm>
            <a:off x="11184565" y="6453337"/>
            <a:ext cx="960107" cy="365125"/>
          </a:xfrm>
        </p:spPr>
        <p:txBody>
          <a:bodyPr/>
          <a:lstStyle>
            <a:lvl1pPr algn="ctr">
              <a:defRPr sz="1800"/>
            </a:lvl1pPr>
          </a:lstStyle>
          <a:p>
            <a:pPr>
              <a:spcBef>
                <a:spcPct val="0"/>
              </a:spcBef>
            </a:pPr>
            <a:fld id="{DE70D37E-C867-47FE-9F10-9260555C453A}" type="slidenum">
              <a:rPr lang="en-GB" smtClean="0"/>
              <a:pPr>
                <a:spcBef>
                  <a:spcPct val="0"/>
                </a:spcBef>
              </a:pPr>
              <a:t>‹#›</a:t>
            </a:fld>
            <a:endParaRPr lang="en-GB" dirty="0"/>
          </a:p>
        </p:txBody>
      </p:sp>
    </p:spTree>
    <p:extLst>
      <p:ext uri="{BB962C8B-B14F-4D97-AF65-F5344CB8AC3E}">
        <p14:creationId xmlns:p14="http://schemas.microsoft.com/office/powerpoint/2010/main" val="1112003764"/>
      </p:ext>
    </p:extLst>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42BE013-56D0-4052-B7D8-11DFE0F9152F}" type="datetime1">
              <a:rPr lang="el-GR" smtClean="0"/>
              <a:t>8/11/2025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1417848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77127FBC-C420-4A65-AA52-12F7D402DD65}" type="datetime1">
              <a:rPr lang="el-GR" smtClean="0"/>
              <a:t>8/11/2025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346101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B2E8BB88-77FC-465E-B323-61C50AC34AB1}" type="datetime1">
              <a:rPr lang="el-GR" smtClean="0"/>
              <a:t>8/11/2025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2480318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B06CE736-EA26-4EBB-8B37-0881617AE652}" type="datetime1">
              <a:rPr lang="el-GR" smtClean="0"/>
              <a:t>8/11/2025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63572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DA9A17C7-1183-44A3-B78F-8BE9E8825101}" type="datetime1">
              <a:rPr lang="el-GR" smtClean="0"/>
              <a:t>8/11/2025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3123562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E012CA0-C593-4914-AD50-F112B4B5C8B4}" type="datetime1">
              <a:rPr lang="el-GR" smtClean="0"/>
              <a:t>8/11/2025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4214902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6C8F088-D801-4025-A2C7-BA8D85EC0951}" type="datetime1">
              <a:rPr lang="el-GR" smtClean="0"/>
              <a:t>8/11/2025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99312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32277880-62B1-46E4-B58F-E74C3C943D2D}" type="datetime1">
              <a:rPr lang="el-GR" smtClean="0"/>
              <a:t>8/11/2025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930A329-35E0-4F42-9430-72E023F6B717}" type="slidenum">
              <a:rPr lang="el-GR" smtClean="0"/>
              <a:t>‹#›</a:t>
            </a:fld>
            <a:endParaRPr lang="el-GR"/>
          </a:p>
        </p:txBody>
      </p:sp>
    </p:spTree>
    <p:extLst>
      <p:ext uri="{BB962C8B-B14F-4D97-AF65-F5344CB8AC3E}">
        <p14:creationId xmlns:p14="http://schemas.microsoft.com/office/powerpoint/2010/main" val="2946363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1"/>
            </a:gs>
            <a:gs pos="0">
              <a:srgbClr val="F1ECE7"/>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D900F-DC89-45F2-B330-BE4F6856D496}" type="datetime1">
              <a:rPr lang="el-GR" smtClean="0"/>
              <a:t>8/11/2025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0A329-35E0-4F42-9430-72E023F6B717}" type="slidenum">
              <a:rPr lang="el-GR" smtClean="0"/>
              <a:t>‹#›</a:t>
            </a:fld>
            <a:endParaRPr lang="el-GR"/>
          </a:p>
        </p:txBody>
      </p:sp>
    </p:spTree>
    <p:extLst>
      <p:ext uri="{BB962C8B-B14F-4D97-AF65-F5344CB8AC3E}">
        <p14:creationId xmlns:p14="http://schemas.microsoft.com/office/powerpoint/2010/main" val="2211622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chart" Target="../charts/chart15.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chart" Target="../charts/chart17.xml"/><Relationship Id="rId4" Type="http://schemas.openxmlformats.org/officeDocument/2006/relationships/chart" Target="../charts/chart16.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chart" Target="../charts/chart19.xml"/><Relationship Id="rId4" Type="http://schemas.openxmlformats.org/officeDocument/2006/relationships/chart" Target="../charts/chart1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0.xml"/><Relationship Id="rId1" Type="http://schemas.openxmlformats.org/officeDocument/2006/relationships/slideLayout" Target="../slideLayouts/slideLayout12.xml"/><Relationship Id="rId5" Type="http://schemas.openxmlformats.org/officeDocument/2006/relationships/chart" Target="../charts/chart2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chart" Target="../charts/chart23.xml"/><Relationship Id="rId4" Type="http://schemas.openxmlformats.org/officeDocument/2006/relationships/chart" Target="../charts/chart2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chart" Target="../charts/chart25.xml"/><Relationship Id="rId4" Type="http://schemas.openxmlformats.org/officeDocument/2006/relationships/chart" Target="../charts/chart24.xml"/></Relationships>
</file>

<file path=ppt/slides/_rels/slide2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chart" Target="../charts/char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1CF4B-31B9-51C7-FF75-B28A160A1875}"/>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D84B4D3B-0815-9E25-C120-2D4B2F7154D9}"/>
              </a:ext>
            </a:extLst>
          </p:cNvPr>
          <p:cNvPicPr>
            <a:picLocks noChangeAspect="1" noChangeArrowheads="1"/>
          </p:cNvPicPr>
          <p:nvPr/>
        </p:nvPicPr>
        <p:blipFill>
          <a:blip r:embed="rId2">
            <a:duotone>
              <a:schemeClr val="accent3">
                <a:shade val="45000"/>
                <a:satMod val="135000"/>
              </a:schemeClr>
              <a:prstClr val="white"/>
            </a:duotone>
            <a:alphaModFix amt="84000"/>
            <a:extLst>
              <a:ext uri="{28A0092B-C50C-407E-A947-70E740481C1C}">
                <a14:useLocalDpi xmlns:a14="http://schemas.microsoft.com/office/drawing/2010/main" val="0"/>
              </a:ext>
            </a:extLst>
          </a:blip>
          <a:srcRect/>
          <a:stretch>
            <a:fillRect/>
          </a:stretch>
        </p:blipFill>
        <p:spPr bwMode="auto">
          <a:xfrm>
            <a:off x="0" y="-33187"/>
            <a:ext cx="9211700" cy="6891186"/>
          </a:xfrm>
          <a:prstGeom prst="rect">
            <a:avLst/>
          </a:prstGeom>
          <a:noFill/>
          <a:effectLst>
            <a:glow rad="1016000">
              <a:schemeClr val="bg1">
                <a:alpha val="40000"/>
              </a:schemeClr>
            </a:glow>
            <a:innerShdw blurRad="609600" dist="1752600" dir="10800000">
              <a:schemeClr val="bg1">
                <a:alpha val="50000"/>
              </a:schemeClr>
            </a:innerShdw>
            <a:softEdge rad="584200"/>
          </a:effectLst>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4CB76B4-E504-0FF2-6EC2-92F5BB693FD3}"/>
              </a:ext>
            </a:extLst>
          </p:cNvPr>
          <p:cNvSpPr txBox="1"/>
          <p:nvPr/>
        </p:nvSpPr>
        <p:spPr>
          <a:xfrm>
            <a:off x="1186940" y="316714"/>
            <a:ext cx="520322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1600" b="1" dirty="0">
                <a:solidFill>
                  <a:srgbClr val="C47A4D"/>
                </a:solidFill>
                <a:ea typeface="Verdana" panose="020B0604030504040204" pitchFamily="34" charset="0"/>
                <a:cs typeface="Calibri"/>
              </a:rPr>
              <a:t>Κέντρο Ανάπτυξης Εκπαιδευτικής Πολιτικής</a:t>
            </a:r>
          </a:p>
          <a:p>
            <a:r>
              <a:rPr lang="el-GR" sz="1600" b="1" dirty="0">
                <a:solidFill>
                  <a:srgbClr val="5C6F80"/>
                </a:solidFill>
                <a:ea typeface="Verdana" panose="020B0604030504040204" pitchFamily="34" charset="0"/>
                <a:cs typeface="Calibri"/>
              </a:rPr>
              <a:t>Γενικής Συνομοσπονδίας Εργατών Ελλάδας</a:t>
            </a:r>
          </a:p>
        </p:txBody>
      </p:sp>
      <p:pic>
        <p:nvPicPr>
          <p:cNvPr id="14" name="Εικόνα 13">
            <a:extLst>
              <a:ext uri="{FF2B5EF4-FFF2-40B4-BE49-F238E27FC236}">
                <a16:creationId xmlns:a16="http://schemas.microsoft.com/office/drawing/2014/main" id="{37C42636-39CA-0502-F39E-45F65DB74A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783" y="-200909"/>
            <a:ext cx="1886873" cy="1759024"/>
          </a:xfrm>
          <a:prstGeom prst="rect">
            <a:avLst/>
          </a:prstGeom>
        </p:spPr>
      </p:pic>
      <p:sp>
        <p:nvSpPr>
          <p:cNvPr id="17" name="TextBox 16">
            <a:extLst>
              <a:ext uri="{FF2B5EF4-FFF2-40B4-BE49-F238E27FC236}">
                <a16:creationId xmlns:a16="http://schemas.microsoft.com/office/drawing/2014/main" id="{D73F0EE7-25F8-05E8-E18F-0F71EB06E828}"/>
              </a:ext>
            </a:extLst>
          </p:cNvPr>
          <p:cNvSpPr txBox="1"/>
          <p:nvPr/>
        </p:nvSpPr>
        <p:spPr>
          <a:xfrm>
            <a:off x="513944" y="2721114"/>
            <a:ext cx="11164112" cy="1077218"/>
          </a:xfrm>
          <a:prstGeom prst="rect">
            <a:avLst/>
          </a:prstGeom>
          <a:noFill/>
          <a:extLst>
            <a:ext uri="{909E8E84-426E-40DD-AFC4-6F175D3DCCD1}">
              <a14:hiddenFill xmlns:a14="http://schemas.microsoft.com/office/drawing/2010/main">
                <a:solidFill>
                  <a:srgbClr val="FFFFFF"/>
                </a:solidFill>
              </a14:hiddenFill>
            </a:ext>
          </a:extLst>
        </p:spPr>
        <p:txBody>
          <a:bodyPr wrap="square">
            <a:spAutoFit/>
          </a:bodyPr>
          <a:lstStyle/>
          <a:p>
            <a:pPr algn="ctr">
              <a:defRPr sz="1862" b="0" i="0" u="none" strike="noStrike" kern="1200" spc="0" baseline="0">
                <a:solidFill>
                  <a:prstClr val="black">
                    <a:lumMod val="65000"/>
                    <a:lumOff val="35000"/>
                  </a:prstClr>
                </a:solidFill>
                <a:latin typeface="+mn-lt"/>
                <a:ea typeface="+mn-ea"/>
                <a:cs typeface="+mn-cs"/>
              </a:defRPr>
            </a:pP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Η  οργανωμένη φροντιστηριακή εκπαίδευση στην  σύγχρονη Ελλάδα</a:t>
            </a:r>
          </a:p>
        </p:txBody>
      </p:sp>
      <p:sp>
        <p:nvSpPr>
          <p:cNvPr id="2" name="TextBox 1">
            <a:extLst>
              <a:ext uri="{FF2B5EF4-FFF2-40B4-BE49-F238E27FC236}">
                <a16:creationId xmlns:a16="http://schemas.microsoft.com/office/drawing/2014/main" id="{18CFEC75-527D-AABF-9050-153100121C04}"/>
              </a:ext>
            </a:extLst>
          </p:cNvPr>
          <p:cNvSpPr txBox="1"/>
          <p:nvPr/>
        </p:nvSpPr>
        <p:spPr>
          <a:xfrm>
            <a:off x="2571750" y="6352578"/>
            <a:ext cx="7048500" cy="400110"/>
          </a:xfrm>
          <a:prstGeom prst="rect">
            <a:avLst/>
          </a:prstGeom>
          <a:noFill/>
        </p:spPr>
        <p:txBody>
          <a:bodyPr wrap="square" rtlCol="0">
            <a:spAutoFit/>
          </a:bodyPr>
          <a:lstStyle/>
          <a:p>
            <a:pPr algn="ctr"/>
            <a:r>
              <a:rPr lang="el-GR" sz="2000" dirty="0">
                <a:solidFill>
                  <a:srgbClr val="223038"/>
                </a:solidFill>
                <a:latin typeface="+mj-lt"/>
              </a:rPr>
              <a:t>Αθήνα, Φεβρουάριος 2025</a:t>
            </a:r>
            <a:endParaRPr lang="el-GR" sz="1300" dirty="0">
              <a:solidFill>
                <a:srgbClr val="223038"/>
              </a:solidFill>
              <a:latin typeface="+mj-lt"/>
            </a:endParaRPr>
          </a:p>
        </p:txBody>
      </p:sp>
    </p:spTree>
    <p:extLst>
      <p:ext uri="{BB962C8B-B14F-4D97-AF65-F5344CB8AC3E}">
        <p14:creationId xmlns:p14="http://schemas.microsoft.com/office/powerpoint/2010/main" val="478192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DAEA1-F786-A9C9-5551-07E5BA59971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D9A2035-56C6-0000-4587-C18617889E4F}"/>
              </a:ext>
            </a:extLst>
          </p:cNvPr>
          <p:cNvSpPr txBox="1"/>
          <p:nvPr/>
        </p:nvSpPr>
        <p:spPr>
          <a:xfrm>
            <a:off x="2151269" y="197878"/>
            <a:ext cx="8495710" cy="907941"/>
          </a:xfrm>
          <a:prstGeom prst="rect">
            <a:avLst/>
          </a:prstGeom>
          <a:noFill/>
        </p:spPr>
        <p:txBody>
          <a:bodyPr wrap="square" rtlCol="0">
            <a:spAutoFit/>
          </a:bodyPr>
          <a:lstStyle/>
          <a:p>
            <a:pPr algn="ctr"/>
            <a:r>
              <a:rPr lang="el-GR" sz="2000" dirty="0">
                <a:solidFill>
                  <a:srgbClr val="223038"/>
                </a:solidFill>
                <a:latin typeface="+mj-lt"/>
              </a:rPr>
              <a:t>Δαπάνη των νοικοκυριών για φροντιστήρια</a:t>
            </a:r>
            <a:br>
              <a:rPr lang="el-GR" sz="2000" dirty="0">
                <a:solidFill>
                  <a:srgbClr val="223038"/>
                </a:solidFill>
                <a:latin typeface="+mj-lt"/>
              </a:rPr>
            </a:br>
            <a:r>
              <a:rPr lang="el-GR" sz="2000" dirty="0">
                <a:solidFill>
                  <a:srgbClr val="223038"/>
                </a:solidFill>
                <a:latin typeface="+mj-lt"/>
              </a:rPr>
              <a:t>κατά </a:t>
            </a:r>
            <a:r>
              <a:rPr lang="el-GR" sz="2000" dirty="0">
                <a:solidFill>
                  <a:srgbClr val="5B9BD5"/>
                </a:solidFill>
                <a:latin typeface="+mj-lt"/>
              </a:rPr>
              <a:t>θέση στο επάγγελμα του υπευθύνου του νοικοκυριού</a:t>
            </a:r>
            <a:r>
              <a:rPr lang="en-US" sz="2000" dirty="0">
                <a:solidFill>
                  <a:srgbClr val="5B9BD5"/>
                </a:solidFill>
                <a:latin typeface="+mj-lt"/>
              </a:rPr>
              <a:t/>
            </a:r>
            <a:br>
              <a:rPr lang="en-US" sz="2000" dirty="0">
                <a:solidFill>
                  <a:srgbClr val="5B9BD5"/>
                </a:solidFill>
                <a:latin typeface="+mj-lt"/>
              </a:rPr>
            </a:br>
            <a:r>
              <a:rPr lang="el-GR" sz="1300" i="1" dirty="0">
                <a:solidFill>
                  <a:srgbClr val="223038"/>
                </a:solidFill>
                <a:latin typeface="+mj-lt"/>
              </a:rPr>
              <a:t>ως % του συνόλου των αγορών τους την περίοδο 2013-2023</a:t>
            </a:r>
          </a:p>
        </p:txBody>
      </p:sp>
      <p:sp>
        <p:nvSpPr>
          <p:cNvPr id="21" name="TextBox 20">
            <a:extLst>
              <a:ext uri="{FF2B5EF4-FFF2-40B4-BE49-F238E27FC236}">
                <a16:creationId xmlns:a16="http://schemas.microsoft.com/office/drawing/2014/main" id="{34B04D02-4415-A6AD-B12E-97C3CB0BB794}"/>
              </a:ext>
            </a:extLst>
          </p:cNvPr>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grpSp>
        <p:nvGrpSpPr>
          <p:cNvPr id="32" name="Ομάδα 31">
            <a:extLst>
              <a:ext uri="{FF2B5EF4-FFF2-40B4-BE49-F238E27FC236}">
                <a16:creationId xmlns:a16="http://schemas.microsoft.com/office/drawing/2014/main" id="{8D81CD44-BAC3-7DF6-A9FC-034C8510FC47}"/>
              </a:ext>
            </a:extLst>
          </p:cNvPr>
          <p:cNvGrpSpPr/>
          <p:nvPr/>
        </p:nvGrpSpPr>
        <p:grpSpPr>
          <a:xfrm>
            <a:off x="80773" y="72771"/>
            <a:ext cx="1176528" cy="6709029"/>
            <a:chOff x="80773" y="72771"/>
            <a:chExt cx="1176528" cy="6709029"/>
          </a:xfrm>
        </p:grpSpPr>
        <p:sp>
          <p:nvSpPr>
            <p:cNvPr id="33" name="Στρογγυλεμένο ορθογώνιο 32">
              <a:extLst>
                <a:ext uri="{FF2B5EF4-FFF2-40B4-BE49-F238E27FC236}">
                  <a16:creationId xmlns:a16="http://schemas.microsoft.com/office/drawing/2014/main" id="{0F6933EC-4F0F-82A9-F072-9469D30E1130}"/>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4" name="Ομάδα 33">
              <a:extLst>
                <a:ext uri="{FF2B5EF4-FFF2-40B4-BE49-F238E27FC236}">
                  <a16:creationId xmlns:a16="http://schemas.microsoft.com/office/drawing/2014/main" id="{3C2430E9-239D-608A-0D47-2986D85DE66D}"/>
                </a:ext>
              </a:extLst>
            </p:cNvPr>
            <p:cNvGrpSpPr/>
            <p:nvPr/>
          </p:nvGrpSpPr>
          <p:grpSpPr>
            <a:xfrm>
              <a:off x="356686" y="981076"/>
              <a:ext cx="624703" cy="5749756"/>
              <a:chOff x="264825" y="1554402"/>
              <a:chExt cx="624703" cy="5176429"/>
            </a:xfrm>
          </p:grpSpPr>
          <p:sp>
            <p:nvSpPr>
              <p:cNvPr id="36" name="Ορθογώνιο 35">
                <a:extLst>
                  <a:ext uri="{FF2B5EF4-FFF2-40B4-BE49-F238E27FC236}">
                    <a16:creationId xmlns:a16="http://schemas.microsoft.com/office/drawing/2014/main" id="{795386F6-87BC-180E-D39A-514AED180980}"/>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7" name="Ορθογώνιο 36">
                <a:extLst>
                  <a:ext uri="{FF2B5EF4-FFF2-40B4-BE49-F238E27FC236}">
                    <a16:creationId xmlns:a16="http://schemas.microsoft.com/office/drawing/2014/main" id="{9CD957ED-CF01-1B94-CBDD-26886377AEF8}"/>
                  </a:ext>
                </a:extLst>
              </p:cNvPr>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35" name="Picture 9" descr="C:\Users\pol\Pictures\Εικόνες ΚΑΝΕΠ\ΚΑΝΕΠ (Σήμα).png">
              <a:extLst>
                <a:ext uri="{FF2B5EF4-FFF2-40B4-BE49-F238E27FC236}">
                  <a16:creationId xmlns:a16="http://schemas.microsoft.com/office/drawing/2014/main" id="{6C0ED223-DBF5-4316-0A44-89B192DD9FE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graphicFrame>
        <p:nvGraphicFramePr>
          <p:cNvPr id="4" name="Γράφημα 3">
            <a:extLst>
              <a:ext uri="{FF2B5EF4-FFF2-40B4-BE49-F238E27FC236}">
                <a16:creationId xmlns:a16="http://schemas.microsoft.com/office/drawing/2014/main" id="{030BE794-E72C-A3F4-D220-0A5CB129B088}"/>
              </a:ext>
            </a:extLst>
          </p:cNvPr>
          <p:cNvGraphicFramePr/>
          <p:nvPr>
            <p:extLst>
              <p:ext uri="{D42A27DB-BD31-4B8C-83A1-F6EECF244321}">
                <p14:modId xmlns:p14="http://schemas.microsoft.com/office/powerpoint/2010/main" val="2625887767"/>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Έλλειψη 23">
            <a:extLst>
              <a:ext uri="{FF2B5EF4-FFF2-40B4-BE49-F238E27FC236}">
                <a16:creationId xmlns:a16="http://schemas.microsoft.com/office/drawing/2014/main" id="{527DF0BD-3666-1F3B-2D1E-BC013AAE1B93}"/>
              </a:ext>
            </a:extLst>
          </p:cNvPr>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n-US" dirty="0">
                <a:latin typeface="+mj-lt"/>
              </a:rPr>
              <a:t>11,8 </a:t>
            </a:r>
            <a:r>
              <a:rPr lang="el-GR" sz="1200" dirty="0">
                <a:latin typeface="+mj-lt"/>
              </a:rPr>
              <a:t>φορές</a:t>
            </a:r>
            <a:endParaRPr lang="el-GR" dirty="0">
              <a:latin typeface="+mj-lt"/>
            </a:endParaRPr>
          </a:p>
        </p:txBody>
      </p:sp>
      <p:sp>
        <p:nvSpPr>
          <p:cNvPr id="6" name="Έλλειψη 16">
            <a:extLst>
              <a:ext uri="{FF2B5EF4-FFF2-40B4-BE49-F238E27FC236}">
                <a16:creationId xmlns:a16="http://schemas.microsoft.com/office/drawing/2014/main" id="{CE60A922-1974-54C5-CF1E-BBB20C0C91A5}"/>
              </a:ext>
            </a:extLst>
          </p:cNvPr>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l-GR" dirty="0">
                <a:latin typeface="+mj-lt"/>
              </a:rPr>
              <a:t>0,7</a:t>
            </a:r>
            <a:r>
              <a:rPr lang="en-US" dirty="0">
                <a:latin typeface="+mj-lt"/>
              </a:rPr>
              <a:t>1</a:t>
            </a:r>
            <a:r>
              <a:rPr lang="el-GR" dirty="0">
                <a:latin typeface="+mj-lt"/>
              </a:rPr>
              <a:t>%</a:t>
            </a:r>
          </a:p>
        </p:txBody>
      </p:sp>
      <p:sp>
        <p:nvSpPr>
          <p:cNvPr id="7" name="Έλλειψη 17">
            <a:extLst>
              <a:ext uri="{FF2B5EF4-FFF2-40B4-BE49-F238E27FC236}">
                <a16:creationId xmlns:a16="http://schemas.microsoft.com/office/drawing/2014/main" id="{0C7C5896-B72C-20F1-9EF0-4BC3ACEA68CC}"/>
              </a:ext>
            </a:extLst>
          </p:cNvPr>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1,8 </a:t>
            </a:r>
            <a:r>
              <a:rPr lang="el-GR" sz="1200" dirty="0">
                <a:latin typeface="+mj-lt"/>
              </a:rPr>
              <a:t>φορές</a:t>
            </a:r>
            <a:endParaRPr lang="el-GR" dirty="0">
              <a:latin typeface="+mj-lt"/>
            </a:endParaRPr>
          </a:p>
        </p:txBody>
      </p:sp>
      <p:sp>
        <p:nvSpPr>
          <p:cNvPr id="2" name="Θέση αριθμού διαφάνειας 3">
            <a:extLst>
              <a:ext uri="{FF2B5EF4-FFF2-40B4-BE49-F238E27FC236}">
                <a16:creationId xmlns:a16="http://schemas.microsoft.com/office/drawing/2014/main" id="{937114E0-E4C4-BEF0-4FD0-7B0F645D34E7}"/>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10</a:t>
            </a:fld>
            <a:endParaRPr lang="el-GR" sz="2000" dirty="0">
              <a:solidFill>
                <a:srgbClr val="AAC2CD"/>
              </a:solidFill>
            </a:endParaRPr>
          </a:p>
        </p:txBody>
      </p:sp>
    </p:spTree>
    <p:extLst>
      <p:ext uri="{BB962C8B-B14F-4D97-AF65-F5344CB8AC3E}">
        <p14:creationId xmlns:p14="http://schemas.microsoft.com/office/powerpoint/2010/main" val="3720730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83262-8497-529B-5794-86F2844E416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325FC66-942D-E76E-98E3-189430CC0AD2}"/>
              </a:ext>
            </a:extLst>
          </p:cNvPr>
          <p:cNvSpPr txBox="1"/>
          <p:nvPr/>
        </p:nvSpPr>
        <p:spPr>
          <a:xfrm>
            <a:off x="2151269" y="197878"/>
            <a:ext cx="8495710" cy="907941"/>
          </a:xfrm>
          <a:prstGeom prst="rect">
            <a:avLst/>
          </a:prstGeom>
          <a:noFill/>
        </p:spPr>
        <p:txBody>
          <a:bodyPr wrap="square" rtlCol="0">
            <a:spAutoFit/>
          </a:bodyPr>
          <a:lstStyle/>
          <a:p>
            <a:pPr algn="ctr"/>
            <a:r>
              <a:rPr lang="el-GR" sz="2000" dirty="0">
                <a:solidFill>
                  <a:srgbClr val="223038"/>
                </a:solidFill>
                <a:latin typeface="+mj-lt"/>
              </a:rPr>
              <a:t>Δαπάνη των νοικοκυριών για φροντιστήρια</a:t>
            </a:r>
            <a:br>
              <a:rPr lang="el-GR" sz="2000" dirty="0">
                <a:solidFill>
                  <a:srgbClr val="223038"/>
                </a:solidFill>
                <a:latin typeface="+mj-lt"/>
              </a:rPr>
            </a:br>
            <a:r>
              <a:rPr lang="el-GR" sz="2000" dirty="0">
                <a:solidFill>
                  <a:srgbClr val="223038"/>
                </a:solidFill>
                <a:latin typeface="+mj-lt"/>
              </a:rPr>
              <a:t>κατά </a:t>
            </a:r>
            <a:r>
              <a:rPr lang="el-GR" sz="2000" dirty="0">
                <a:solidFill>
                  <a:srgbClr val="5B9BD5"/>
                </a:solidFill>
                <a:latin typeface="+mj-lt"/>
              </a:rPr>
              <a:t>επάγγελμα του υπευθύνου του νοικοκυριού</a:t>
            </a:r>
            <a:r>
              <a:rPr lang="en-US" sz="2000" dirty="0">
                <a:solidFill>
                  <a:srgbClr val="5B9BD5"/>
                </a:solidFill>
                <a:latin typeface="+mj-lt"/>
              </a:rPr>
              <a:t/>
            </a:r>
            <a:br>
              <a:rPr lang="en-US" sz="2000" dirty="0">
                <a:solidFill>
                  <a:srgbClr val="5B9BD5"/>
                </a:solidFill>
                <a:latin typeface="+mj-lt"/>
              </a:rPr>
            </a:br>
            <a:r>
              <a:rPr lang="el-GR" sz="1300" i="1" dirty="0">
                <a:solidFill>
                  <a:srgbClr val="223038"/>
                </a:solidFill>
                <a:latin typeface="+mj-lt"/>
              </a:rPr>
              <a:t>ως % του συνόλου των αγορών τους την περίοδο 2013-2023</a:t>
            </a:r>
          </a:p>
        </p:txBody>
      </p:sp>
      <p:sp>
        <p:nvSpPr>
          <p:cNvPr id="21" name="TextBox 20">
            <a:extLst>
              <a:ext uri="{FF2B5EF4-FFF2-40B4-BE49-F238E27FC236}">
                <a16:creationId xmlns:a16="http://schemas.microsoft.com/office/drawing/2014/main" id="{014AE498-17DA-494B-E431-DAA68F6C6A3D}"/>
              </a:ext>
            </a:extLst>
          </p:cNvPr>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grpSp>
        <p:nvGrpSpPr>
          <p:cNvPr id="32" name="Ομάδα 31">
            <a:extLst>
              <a:ext uri="{FF2B5EF4-FFF2-40B4-BE49-F238E27FC236}">
                <a16:creationId xmlns:a16="http://schemas.microsoft.com/office/drawing/2014/main" id="{DF03B719-39D5-037B-DA5E-30AB0175D131}"/>
              </a:ext>
            </a:extLst>
          </p:cNvPr>
          <p:cNvGrpSpPr/>
          <p:nvPr/>
        </p:nvGrpSpPr>
        <p:grpSpPr>
          <a:xfrm>
            <a:off x="80773" y="72771"/>
            <a:ext cx="1176528" cy="6709029"/>
            <a:chOff x="80773" y="72771"/>
            <a:chExt cx="1176528" cy="6709029"/>
          </a:xfrm>
        </p:grpSpPr>
        <p:sp>
          <p:nvSpPr>
            <p:cNvPr id="33" name="Στρογγυλεμένο ορθογώνιο 32">
              <a:extLst>
                <a:ext uri="{FF2B5EF4-FFF2-40B4-BE49-F238E27FC236}">
                  <a16:creationId xmlns:a16="http://schemas.microsoft.com/office/drawing/2014/main" id="{09037B69-E856-85DC-5AA5-FAEB9C2A60DD}"/>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4" name="Ομάδα 33">
              <a:extLst>
                <a:ext uri="{FF2B5EF4-FFF2-40B4-BE49-F238E27FC236}">
                  <a16:creationId xmlns:a16="http://schemas.microsoft.com/office/drawing/2014/main" id="{ECAEC77D-EB94-655B-9749-167CF3475CCC}"/>
                </a:ext>
              </a:extLst>
            </p:cNvPr>
            <p:cNvGrpSpPr/>
            <p:nvPr/>
          </p:nvGrpSpPr>
          <p:grpSpPr>
            <a:xfrm>
              <a:off x="356686" y="981076"/>
              <a:ext cx="624703" cy="5749756"/>
              <a:chOff x="264825" y="1554402"/>
              <a:chExt cx="624703" cy="5176429"/>
            </a:xfrm>
          </p:grpSpPr>
          <p:sp>
            <p:nvSpPr>
              <p:cNvPr id="36" name="Ορθογώνιο 35">
                <a:extLst>
                  <a:ext uri="{FF2B5EF4-FFF2-40B4-BE49-F238E27FC236}">
                    <a16:creationId xmlns:a16="http://schemas.microsoft.com/office/drawing/2014/main" id="{5599F066-D8B5-20FB-109E-F85C44DB408F}"/>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7" name="Ορθογώνιο 36">
                <a:extLst>
                  <a:ext uri="{FF2B5EF4-FFF2-40B4-BE49-F238E27FC236}">
                    <a16:creationId xmlns:a16="http://schemas.microsoft.com/office/drawing/2014/main" id="{A6E52806-F627-C958-7A05-C97671712FC2}"/>
                  </a:ext>
                </a:extLst>
              </p:cNvPr>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35" name="Picture 9" descr="C:\Users\pol\Pictures\Εικόνες ΚΑΝΕΠ\ΚΑΝΕΠ (Σήμα).png">
              <a:extLst>
                <a:ext uri="{FF2B5EF4-FFF2-40B4-BE49-F238E27FC236}">
                  <a16:creationId xmlns:a16="http://schemas.microsoft.com/office/drawing/2014/main" id="{3D94CE5D-612A-03E2-6FA6-212E7E75BE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graphicFrame>
        <p:nvGraphicFramePr>
          <p:cNvPr id="4" name="Γράφημα 3">
            <a:extLst>
              <a:ext uri="{FF2B5EF4-FFF2-40B4-BE49-F238E27FC236}">
                <a16:creationId xmlns:a16="http://schemas.microsoft.com/office/drawing/2014/main" id="{8A28529F-3005-4BB4-BF9C-C8BB5EB099F4}"/>
              </a:ext>
            </a:extLst>
          </p:cNvPr>
          <p:cNvGraphicFramePr/>
          <p:nvPr>
            <p:extLst>
              <p:ext uri="{D42A27DB-BD31-4B8C-83A1-F6EECF244321}">
                <p14:modId xmlns:p14="http://schemas.microsoft.com/office/powerpoint/2010/main" val="1730232307"/>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Έλλειψη 23">
            <a:extLst>
              <a:ext uri="{FF2B5EF4-FFF2-40B4-BE49-F238E27FC236}">
                <a16:creationId xmlns:a16="http://schemas.microsoft.com/office/drawing/2014/main" id="{C0668EAC-B470-8C4E-7C9D-7B9B32120610}"/>
              </a:ext>
            </a:extLst>
          </p:cNvPr>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n-US" dirty="0">
                <a:latin typeface="+mj-lt"/>
              </a:rPr>
              <a:t>13,0 </a:t>
            </a:r>
            <a:r>
              <a:rPr lang="el-GR" sz="1200" dirty="0">
                <a:latin typeface="+mj-lt"/>
              </a:rPr>
              <a:t>φορές</a:t>
            </a:r>
            <a:endParaRPr lang="el-GR" dirty="0">
              <a:latin typeface="+mj-lt"/>
            </a:endParaRPr>
          </a:p>
        </p:txBody>
      </p:sp>
      <p:sp>
        <p:nvSpPr>
          <p:cNvPr id="6" name="Έλλειψη 16">
            <a:extLst>
              <a:ext uri="{FF2B5EF4-FFF2-40B4-BE49-F238E27FC236}">
                <a16:creationId xmlns:a16="http://schemas.microsoft.com/office/drawing/2014/main" id="{77624DBA-00EB-65AF-5D13-1A49E6748B78}"/>
              </a:ext>
            </a:extLst>
          </p:cNvPr>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l-GR" dirty="0">
                <a:latin typeface="+mj-lt"/>
              </a:rPr>
              <a:t>0,7</a:t>
            </a:r>
            <a:r>
              <a:rPr lang="en-US" dirty="0">
                <a:latin typeface="+mj-lt"/>
              </a:rPr>
              <a:t>1</a:t>
            </a:r>
            <a:r>
              <a:rPr lang="el-GR" dirty="0">
                <a:latin typeface="+mj-lt"/>
              </a:rPr>
              <a:t>%</a:t>
            </a:r>
          </a:p>
        </p:txBody>
      </p:sp>
      <p:sp>
        <p:nvSpPr>
          <p:cNvPr id="7" name="Έλλειψη 17">
            <a:extLst>
              <a:ext uri="{FF2B5EF4-FFF2-40B4-BE49-F238E27FC236}">
                <a16:creationId xmlns:a16="http://schemas.microsoft.com/office/drawing/2014/main" id="{36386601-0A49-7833-2F23-07539ACC33FE}"/>
              </a:ext>
            </a:extLst>
          </p:cNvPr>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3,1 </a:t>
            </a:r>
            <a:r>
              <a:rPr lang="el-GR" sz="1200" dirty="0">
                <a:latin typeface="+mj-lt"/>
              </a:rPr>
              <a:t>φορές</a:t>
            </a:r>
            <a:endParaRPr lang="el-GR" dirty="0">
              <a:latin typeface="+mj-lt"/>
            </a:endParaRPr>
          </a:p>
        </p:txBody>
      </p:sp>
      <p:sp>
        <p:nvSpPr>
          <p:cNvPr id="2" name="Θέση αριθμού διαφάνειας 3">
            <a:extLst>
              <a:ext uri="{FF2B5EF4-FFF2-40B4-BE49-F238E27FC236}">
                <a16:creationId xmlns:a16="http://schemas.microsoft.com/office/drawing/2014/main" id="{A4CF3FD3-96D9-B14C-7D7D-971328957FF1}"/>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11</a:t>
            </a:fld>
            <a:endParaRPr lang="el-GR" sz="2000" dirty="0">
              <a:solidFill>
                <a:srgbClr val="AAC2CD"/>
              </a:solidFill>
            </a:endParaRPr>
          </a:p>
        </p:txBody>
      </p:sp>
    </p:spTree>
    <p:extLst>
      <p:ext uri="{BB962C8B-B14F-4D97-AF65-F5344CB8AC3E}">
        <p14:creationId xmlns:p14="http://schemas.microsoft.com/office/powerpoint/2010/main" val="1708179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8E35A-89B1-07E2-8536-CDA296096CE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419FCC7-1BCD-E5E3-805E-5F9895125332}"/>
              </a:ext>
            </a:extLst>
          </p:cNvPr>
          <p:cNvSpPr txBox="1"/>
          <p:nvPr/>
        </p:nvSpPr>
        <p:spPr>
          <a:xfrm>
            <a:off x="2151269" y="197878"/>
            <a:ext cx="8495710" cy="600164"/>
          </a:xfrm>
          <a:prstGeom prst="rect">
            <a:avLst/>
          </a:prstGeom>
          <a:noFill/>
        </p:spPr>
        <p:txBody>
          <a:bodyPr wrap="square" rtlCol="0">
            <a:spAutoFit/>
          </a:bodyPr>
          <a:lstStyle/>
          <a:p>
            <a:pPr algn="ctr"/>
            <a:r>
              <a:rPr lang="el-GR" sz="2000" dirty="0">
                <a:solidFill>
                  <a:srgbClr val="223038"/>
                </a:solidFill>
                <a:latin typeface="+mj-lt"/>
              </a:rPr>
              <a:t>Δαπάνη των νοικοκυριών για φροντιστήρια κατά </a:t>
            </a:r>
            <a:r>
              <a:rPr lang="el-GR" sz="2000" dirty="0">
                <a:solidFill>
                  <a:srgbClr val="5B9BD5"/>
                </a:solidFill>
                <a:latin typeface="+mj-lt"/>
              </a:rPr>
              <a:t>σύνθεση του νοικοκυριού</a:t>
            </a:r>
            <a:r>
              <a:rPr lang="en-US" sz="2000" dirty="0">
                <a:solidFill>
                  <a:srgbClr val="5B9BD5"/>
                </a:solidFill>
                <a:latin typeface="+mj-lt"/>
              </a:rPr>
              <a:t/>
            </a:r>
            <a:br>
              <a:rPr lang="en-US" sz="2000" dirty="0">
                <a:solidFill>
                  <a:srgbClr val="5B9BD5"/>
                </a:solidFill>
                <a:latin typeface="+mj-lt"/>
              </a:rPr>
            </a:br>
            <a:r>
              <a:rPr lang="el-GR" sz="1300" i="1" dirty="0">
                <a:solidFill>
                  <a:srgbClr val="223038"/>
                </a:solidFill>
                <a:latin typeface="+mj-lt"/>
              </a:rPr>
              <a:t>ως % του συνόλου των αγορών τους την περίοδο 2013-2023</a:t>
            </a:r>
          </a:p>
        </p:txBody>
      </p:sp>
      <p:sp>
        <p:nvSpPr>
          <p:cNvPr id="21" name="TextBox 20">
            <a:extLst>
              <a:ext uri="{FF2B5EF4-FFF2-40B4-BE49-F238E27FC236}">
                <a16:creationId xmlns:a16="http://schemas.microsoft.com/office/drawing/2014/main" id="{96145229-A195-B7C6-CE38-701E9C38C55D}"/>
              </a:ext>
            </a:extLst>
          </p:cNvPr>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grpSp>
        <p:nvGrpSpPr>
          <p:cNvPr id="32" name="Ομάδα 31">
            <a:extLst>
              <a:ext uri="{FF2B5EF4-FFF2-40B4-BE49-F238E27FC236}">
                <a16:creationId xmlns:a16="http://schemas.microsoft.com/office/drawing/2014/main" id="{D3A04E6B-9177-484B-5921-44D2E8CB8397}"/>
              </a:ext>
            </a:extLst>
          </p:cNvPr>
          <p:cNvGrpSpPr/>
          <p:nvPr/>
        </p:nvGrpSpPr>
        <p:grpSpPr>
          <a:xfrm>
            <a:off x="80773" y="72771"/>
            <a:ext cx="1176528" cy="6709029"/>
            <a:chOff x="80773" y="72771"/>
            <a:chExt cx="1176528" cy="6709029"/>
          </a:xfrm>
        </p:grpSpPr>
        <p:sp>
          <p:nvSpPr>
            <p:cNvPr id="33" name="Στρογγυλεμένο ορθογώνιο 32">
              <a:extLst>
                <a:ext uri="{FF2B5EF4-FFF2-40B4-BE49-F238E27FC236}">
                  <a16:creationId xmlns:a16="http://schemas.microsoft.com/office/drawing/2014/main" id="{FA1BB353-F45D-ECF8-8ECB-B79FCC836A2B}"/>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4" name="Ομάδα 33">
              <a:extLst>
                <a:ext uri="{FF2B5EF4-FFF2-40B4-BE49-F238E27FC236}">
                  <a16:creationId xmlns:a16="http://schemas.microsoft.com/office/drawing/2014/main" id="{04852FA7-D838-4311-09EF-16FFFEAC487A}"/>
                </a:ext>
              </a:extLst>
            </p:cNvPr>
            <p:cNvGrpSpPr/>
            <p:nvPr/>
          </p:nvGrpSpPr>
          <p:grpSpPr>
            <a:xfrm>
              <a:off x="356686" y="981076"/>
              <a:ext cx="624703" cy="5749756"/>
              <a:chOff x="264825" y="1554402"/>
              <a:chExt cx="624703" cy="5176429"/>
            </a:xfrm>
          </p:grpSpPr>
          <p:sp>
            <p:nvSpPr>
              <p:cNvPr id="36" name="Ορθογώνιο 35">
                <a:extLst>
                  <a:ext uri="{FF2B5EF4-FFF2-40B4-BE49-F238E27FC236}">
                    <a16:creationId xmlns:a16="http://schemas.microsoft.com/office/drawing/2014/main" id="{2409C6B3-DD65-0CF6-1CCB-67DBF4B938E3}"/>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7" name="Ορθογώνιο 36">
                <a:extLst>
                  <a:ext uri="{FF2B5EF4-FFF2-40B4-BE49-F238E27FC236}">
                    <a16:creationId xmlns:a16="http://schemas.microsoft.com/office/drawing/2014/main" id="{ECFA3B40-A191-C0EA-6A02-594884745DCE}"/>
                  </a:ext>
                </a:extLst>
              </p:cNvPr>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35" name="Picture 9" descr="C:\Users\pol\Pictures\Εικόνες ΚΑΝΕΠ\ΚΑΝΕΠ (Σήμα).png">
              <a:extLst>
                <a:ext uri="{FF2B5EF4-FFF2-40B4-BE49-F238E27FC236}">
                  <a16:creationId xmlns:a16="http://schemas.microsoft.com/office/drawing/2014/main" id="{1BD364C1-3BAF-84EC-A71A-CDC8B068F52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graphicFrame>
        <p:nvGraphicFramePr>
          <p:cNvPr id="4" name="Γράφημα 3">
            <a:extLst>
              <a:ext uri="{FF2B5EF4-FFF2-40B4-BE49-F238E27FC236}">
                <a16:creationId xmlns:a16="http://schemas.microsoft.com/office/drawing/2014/main" id="{DDA20F85-4BC5-FA1B-8CE6-042F77DFEF3A}"/>
              </a:ext>
            </a:extLst>
          </p:cNvPr>
          <p:cNvGraphicFramePr/>
          <p:nvPr>
            <p:extLst>
              <p:ext uri="{D42A27DB-BD31-4B8C-83A1-F6EECF244321}">
                <p14:modId xmlns:p14="http://schemas.microsoft.com/office/powerpoint/2010/main" val="106655134"/>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Έλλειψη 23">
            <a:extLst>
              <a:ext uri="{FF2B5EF4-FFF2-40B4-BE49-F238E27FC236}">
                <a16:creationId xmlns:a16="http://schemas.microsoft.com/office/drawing/2014/main" id="{385851E6-FC60-06DF-0B48-63A968DB779D}"/>
              </a:ext>
            </a:extLst>
          </p:cNvPr>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n-US" dirty="0">
                <a:latin typeface="+mj-lt"/>
              </a:rPr>
              <a:t>1,9 </a:t>
            </a:r>
            <a:r>
              <a:rPr lang="el-GR" sz="1200" dirty="0">
                <a:latin typeface="+mj-lt"/>
              </a:rPr>
              <a:t>φορές</a:t>
            </a:r>
            <a:endParaRPr lang="el-GR" dirty="0">
              <a:latin typeface="+mj-lt"/>
            </a:endParaRPr>
          </a:p>
        </p:txBody>
      </p:sp>
      <p:sp>
        <p:nvSpPr>
          <p:cNvPr id="6" name="Έλλειψη 16">
            <a:extLst>
              <a:ext uri="{FF2B5EF4-FFF2-40B4-BE49-F238E27FC236}">
                <a16:creationId xmlns:a16="http://schemas.microsoft.com/office/drawing/2014/main" id="{C0B5EC0C-B1BE-7E16-1348-48F6682966DC}"/>
              </a:ext>
            </a:extLst>
          </p:cNvPr>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l-GR" dirty="0">
                <a:latin typeface="+mj-lt"/>
              </a:rPr>
              <a:t>0,7</a:t>
            </a:r>
            <a:r>
              <a:rPr lang="en-US" dirty="0">
                <a:latin typeface="+mj-lt"/>
              </a:rPr>
              <a:t>1</a:t>
            </a:r>
            <a:r>
              <a:rPr lang="el-GR" dirty="0">
                <a:latin typeface="+mj-lt"/>
              </a:rPr>
              <a:t>%</a:t>
            </a:r>
          </a:p>
        </p:txBody>
      </p:sp>
      <p:sp>
        <p:nvSpPr>
          <p:cNvPr id="7" name="Έλλειψη 17">
            <a:extLst>
              <a:ext uri="{FF2B5EF4-FFF2-40B4-BE49-F238E27FC236}">
                <a16:creationId xmlns:a16="http://schemas.microsoft.com/office/drawing/2014/main" id="{91CE5724-933E-49A6-AF19-06324E2C298B}"/>
              </a:ext>
            </a:extLst>
          </p:cNvPr>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1,3 </a:t>
            </a:r>
            <a:r>
              <a:rPr lang="el-GR" sz="1200" dirty="0">
                <a:latin typeface="+mj-lt"/>
              </a:rPr>
              <a:t>φορές</a:t>
            </a:r>
            <a:endParaRPr lang="el-GR" dirty="0">
              <a:latin typeface="+mj-lt"/>
            </a:endParaRPr>
          </a:p>
        </p:txBody>
      </p:sp>
      <p:sp>
        <p:nvSpPr>
          <p:cNvPr id="2" name="Θέση αριθμού διαφάνειας 3">
            <a:extLst>
              <a:ext uri="{FF2B5EF4-FFF2-40B4-BE49-F238E27FC236}">
                <a16:creationId xmlns:a16="http://schemas.microsoft.com/office/drawing/2014/main" id="{4D0724EB-626E-7EC4-1362-90DA4E10D924}"/>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12</a:t>
            </a:fld>
            <a:endParaRPr lang="el-GR" sz="2000" dirty="0">
              <a:solidFill>
                <a:srgbClr val="AAC2CD"/>
              </a:solidFill>
            </a:endParaRPr>
          </a:p>
        </p:txBody>
      </p:sp>
    </p:spTree>
    <p:extLst>
      <p:ext uri="{BB962C8B-B14F-4D97-AF65-F5344CB8AC3E}">
        <p14:creationId xmlns:p14="http://schemas.microsoft.com/office/powerpoint/2010/main" val="252056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162C1-59EE-F94F-3968-4CFF0FD370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2C3A5F-FED9-9240-B723-61F7B3CC5160}"/>
              </a:ext>
            </a:extLst>
          </p:cNvPr>
          <p:cNvSpPr txBox="1"/>
          <p:nvPr/>
        </p:nvSpPr>
        <p:spPr>
          <a:xfrm>
            <a:off x="2151269" y="197878"/>
            <a:ext cx="8495710" cy="907941"/>
          </a:xfrm>
          <a:prstGeom prst="rect">
            <a:avLst/>
          </a:prstGeom>
          <a:noFill/>
        </p:spPr>
        <p:txBody>
          <a:bodyPr wrap="square" rtlCol="0">
            <a:spAutoFit/>
          </a:bodyPr>
          <a:lstStyle/>
          <a:p>
            <a:pPr algn="ctr"/>
            <a:r>
              <a:rPr lang="el-GR" sz="2000" dirty="0">
                <a:solidFill>
                  <a:srgbClr val="223038"/>
                </a:solidFill>
                <a:latin typeface="+mj-lt"/>
              </a:rPr>
              <a:t>Μέση ετήσια δαπάνη των νοικοκυριών για φροντιστήρια</a:t>
            </a:r>
          </a:p>
          <a:p>
            <a:pPr algn="ctr"/>
            <a:r>
              <a:rPr lang="el-GR" sz="2000" dirty="0">
                <a:solidFill>
                  <a:srgbClr val="223038"/>
                </a:solidFill>
                <a:latin typeface="+mj-lt"/>
              </a:rPr>
              <a:t>κατά </a:t>
            </a:r>
            <a:r>
              <a:rPr lang="el-GR" sz="2000" dirty="0">
                <a:solidFill>
                  <a:srgbClr val="5B9BD5"/>
                </a:solidFill>
                <a:latin typeface="+mj-lt"/>
              </a:rPr>
              <a:t>ηλικιακή ομάδα του υπεύθυνου </a:t>
            </a:r>
            <a:r>
              <a:rPr lang="el-GR" sz="2000" dirty="0">
                <a:solidFill>
                  <a:srgbClr val="223038"/>
                </a:solidFill>
                <a:latin typeface="+mj-lt"/>
              </a:rPr>
              <a:t>του νοικοκυριού</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ως % του συνόλου των αγορών τους την περίοδο 2013-2023</a:t>
            </a:r>
          </a:p>
        </p:txBody>
      </p:sp>
      <p:sp>
        <p:nvSpPr>
          <p:cNvPr id="21" name="TextBox 20">
            <a:extLst>
              <a:ext uri="{FF2B5EF4-FFF2-40B4-BE49-F238E27FC236}">
                <a16:creationId xmlns:a16="http://schemas.microsoft.com/office/drawing/2014/main" id="{790DF326-AD2C-BBEC-9C96-3A2A4BDDA5D1}"/>
              </a:ext>
            </a:extLst>
          </p:cNvPr>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grpSp>
        <p:nvGrpSpPr>
          <p:cNvPr id="32" name="Ομάδα 31">
            <a:extLst>
              <a:ext uri="{FF2B5EF4-FFF2-40B4-BE49-F238E27FC236}">
                <a16:creationId xmlns:a16="http://schemas.microsoft.com/office/drawing/2014/main" id="{4953E3BF-90CF-6DAF-FA3C-922BF7F2418B}"/>
              </a:ext>
            </a:extLst>
          </p:cNvPr>
          <p:cNvGrpSpPr/>
          <p:nvPr/>
        </p:nvGrpSpPr>
        <p:grpSpPr>
          <a:xfrm>
            <a:off x="80773" y="72771"/>
            <a:ext cx="1176528" cy="6709029"/>
            <a:chOff x="80773" y="72771"/>
            <a:chExt cx="1176528" cy="6709029"/>
          </a:xfrm>
        </p:grpSpPr>
        <p:sp>
          <p:nvSpPr>
            <p:cNvPr id="33" name="Στρογγυλεμένο ορθογώνιο 32">
              <a:extLst>
                <a:ext uri="{FF2B5EF4-FFF2-40B4-BE49-F238E27FC236}">
                  <a16:creationId xmlns:a16="http://schemas.microsoft.com/office/drawing/2014/main" id="{4FAA57D6-3E52-9AA8-0425-8DADD37A8242}"/>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4" name="Ομάδα 33">
              <a:extLst>
                <a:ext uri="{FF2B5EF4-FFF2-40B4-BE49-F238E27FC236}">
                  <a16:creationId xmlns:a16="http://schemas.microsoft.com/office/drawing/2014/main" id="{6C8BB641-CA7C-E4E1-692B-E1142E77AE2D}"/>
                </a:ext>
              </a:extLst>
            </p:cNvPr>
            <p:cNvGrpSpPr/>
            <p:nvPr/>
          </p:nvGrpSpPr>
          <p:grpSpPr>
            <a:xfrm>
              <a:off x="356686" y="981076"/>
              <a:ext cx="624703" cy="5749756"/>
              <a:chOff x="264825" y="1554402"/>
              <a:chExt cx="624703" cy="5176429"/>
            </a:xfrm>
          </p:grpSpPr>
          <p:sp>
            <p:nvSpPr>
              <p:cNvPr id="36" name="Ορθογώνιο 35">
                <a:extLst>
                  <a:ext uri="{FF2B5EF4-FFF2-40B4-BE49-F238E27FC236}">
                    <a16:creationId xmlns:a16="http://schemas.microsoft.com/office/drawing/2014/main" id="{B8A32511-6F08-DA9F-F615-AC22E875C164}"/>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7" name="Ορθογώνιο 36">
                <a:extLst>
                  <a:ext uri="{FF2B5EF4-FFF2-40B4-BE49-F238E27FC236}">
                    <a16:creationId xmlns:a16="http://schemas.microsoft.com/office/drawing/2014/main" id="{ED20DBE9-EE0D-66E9-EFF9-C1B378E19DC6}"/>
                  </a:ext>
                </a:extLst>
              </p:cNvPr>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35" name="Picture 9" descr="C:\Users\pol\Pictures\Εικόνες ΚΑΝΕΠ\ΚΑΝΕΠ (Σήμα).png">
              <a:extLst>
                <a:ext uri="{FF2B5EF4-FFF2-40B4-BE49-F238E27FC236}">
                  <a16:creationId xmlns:a16="http://schemas.microsoft.com/office/drawing/2014/main" id="{59F39C82-0A36-6F71-1883-77C08632AE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graphicFrame>
        <p:nvGraphicFramePr>
          <p:cNvPr id="4" name="Γράφημα 3">
            <a:extLst>
              <a:ext uri="{FF2B5EF4-FFF2-40B4-BE49-F238E27FC236}">
                <a16:creationId xmlns:a16="http://schemas.microsoft.com/office/drawing/2014/main" id="{655EB702-E32D-ADB6-83B8-3052AEEDA408}"/>
              </a:ext>
            </a:extLst>
          </p:cNvPr>
          <p:cNvGraphicFramePr/>
          <p:nvPr>
            <p:extLst>
              <p:ext uri="{D42A27DB-BD31-4B8C-83A1-F6EECF244321}">
                <p14:modId xmlns:p14="http://schemas.microsoft.com/office/powerpoint/2010/main" val="334934719"/>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Έλλειψη 23">
            <a:extLst>
              <a:ext uri="{FF2B5EF4-FFF2-40B4-BE49-F238E27FC236}">
                <a16:creationId xmlns:a16="http://schemas.microsoft.com/office/drawing/2014/main" id="{D68D53DC-CF20-F8BE-DAF9-A15C4D6673B3}"/>
              </a:ext>
            </a:extLst>
          </p:cNvPr>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l-GR" dirty="0">
                <a:latin typeface="+mj-lt"/>
              </a:rPr>
              <a:t>6,1</a:t>
            </a:r>
            <a:r>
              <a:rPr lang="en-US" dirty="0">
                <a:latin typeface="+mj-lt"/>
              </a:rPr>
              <a:t> </a:t>
            </a:r>
            <a:r>
              <a:rPr lang="el-GR" sz="1200" dirty="0">
                <a:latin typeface="+mj-lt"/>
              </a:rPr>
              <a:t>φορές</a:t>
            </a:r>
            <a:endParaRPr lang="el-GR" dirty="0">
              <a:latin typeface="+mj-lt"/>
            </a:endParaRPr>
          </a:p>
        </p:txBody>
      </p:sp>
      <p:sp>
        <p:nvSpPr>
          <p:cNvPr id="6" name="Έλλειψη 16">
            <a:extLst>
              <a:ext uri="{FF2B5EF4-FFF2-40B4-BE49-F238E27FC236}">
                <a16:creationId xmlns:a16="http://schemas.microsoft.com/office/drawing/2014/main" id="{00E898D3-0721-C717-D7A6-08119AE1759E}"/>
              </a:ext>
            </a:extLst>
          </p:cNvPr>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l-GR" dirty="0">
                <a:latin typeface="+mj-lt"/>
              </a:rPr>
              <a:t>0,7</a:t>
            </a:r>
            <a:r>
              <a:rPr lang="en-US" dirty="0">
                <a:latin typeface="+mj-lt"/>
              </a:rPr>
              <a:t>1</a:t>
            </a:r>
            <a:r>
              <a:rPr lang="el-GR" dirty="0">
                <a:latin typeface="+mj-lt"/>
              </a:rPr>
              <a:t>%</a:t>
            </a:r>
          </a:p>
        </p:txBody>
      </p:sp>
      <p:sp>
        <p:nvSpPr>
          <p:cNvPr id="7" name="Έλλειψη 17">
            <a:extLst>
              <a:ext uri="{FF2B5EF4-FFF2-40B4-BE49-F238E27FC236}">
                <a16:creationId xmlns:a16="http://schemas.microsoft.com/office/drawing/2014/main" id="{27230F4B-58C0-767E-F360-CDBDBF0FAC45}"/>
              </a:ext>
            </a:extLst>
          </p:cNvPr>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46,8 </a:t>
            </a:r>
            <a:r>
              <a:rPr lang="el-GR" sz="1200" dirty="0">
                <a:latin typeface="+mj-lt"/>
              </a:rPr>
              <a:t>φορές</a:t>
            </a:r>
            <a:endParaRPr lang="el-GR" dirty="0">
              <a:latin typeface="+mj-lt"/>
            </a:endParaRPr>
          </a:p>
        </p:txBody>
      </p:sp>
      <p:sp>
        <p:nvSpPr>
          <p:cNvPr id="8" name="Θέση αριθμού διαφάνειας 3">
            <a:extLst>
              <a:ext uri="{FF2B5EF4-FFF2-40B4-BE49-F238E27FC236}">
                <a16:creationId xmlns:a16="http://schemas.microsoft.com/office/drawing/2014/main" id="{1E2469A1-D58E-FE75-6659-575C3B61582C}"/>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13</a:t>
            </a:fld>
            <a:endParaRPr lang="el-GR" sz="2000" dirty="0">
              <a:solidFill>
                <a:srgbClr val="AAC2CD"/>
              </a:solidFill>
            </a:endParaRPr>
          </a:p>
        </p:txBody>
      </p:sp>
    </p:spTree>
    <p:extLst>
      <p:ext uri="{BB962C8B-B14F-4D97-AF65-F5344CB8AC3E}">
        <p14:creationId xmlns:p14="http://schemas.microsoft.com/office/powerpoint/2010/main" val="3997074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9D6A5-4E13-E083-71C7-EA92134D77C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2377E9F-EC9A-70C3-C179-8DF36C0D2D0B}"/>
              </a:ext>
            </a:extLst>
          </p:cNvPr>
          <p:cNvSpPr txBox="1"/>
          <p:nvPr/>
        </p:nvSpPr>
        <p:spPr>
          <a:xfrm>
            <a:off x="1186940" y="316714"/>
            <a:ext cx="520322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1600" b="1" dirty="0">
                <a:solidFill>
                  <a:srgbClr val="C47A4D"/>
                </a:solidFill>
                <a:ea typeface="Verdana" panose="020B0604030504040204" pitchFamily="34" charset="0"/>
                <a:cs typeface="Calibri"/>
              </a:rPr>
              <a:t>Κέντρο Ανάπτυξης Εκπαιδευτικής Πολιτικής</a:t>
            </a:r>
          </a:p>
          <a:p>
            <a:r>
              <a:rPr lang="el-GR" sz="1600" b="1" dirty="0">
                <a:solidFill>
                  <a:srgbClr val="5C6F80"/>
                </a:solidFill>
                <a:ea typeface="Verdana" panose="020B0604030504040204" pitchFamily="34" charset="0"/>
                <a:cs typeface="Calibri"/>
              </a:rPr>
              <a:t>Γενικής Συνομοσπονδίας Εργατών Ελλάδας</a:t>
            </a:r>
          </a:p>
        </p:txBody>
      </p:sp>
      <p:pic>
        <p:nvPicPr>
          <p:cNvPr id="14" name="Εικόνα 13">
            <a:extLst>
              <a:ext uri="{FF2B5EF4-FFF2-40B4-BE49-F238E27FC236}">
                <a16:creationId xmlns:a16="http://schemas.microsoft.com/office/drawing/2014/main" id="{8220A415-D30B-7A80-CAEE-56A9CAC4BD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783" y="-200909"/>
            <a:ext cx="1886873" cy="1759024"/>
          </a:xfrm>
          <a:prstGeom prst="rect">
            <a:avLst/>
          </a:prstGeom>
        </p:spPr>
      </p:pic>
      <p:sp>
        <p:nvSpPr>
          <p:cNvPr id="17" name="TextBox 16">
            <a:extLst>
              <a:ext uri="{FF2B5EF4-FFF2-40B4-BE49-F238E27FC236}">
                <a16:creationId xmlns:a16="http://schemas.microsoft.com/office/drawing/2014/main" id="{980BF415-76D7-BEBF-5CAC-EFEEB68D166C}"/>
              </a:ext>
            </a:extLst>
          </p:cNvPr>
          <p:cNvSpPr txBox="1"/>
          <p:nvPr/>
        </p:nvSpPr>
        <p:spPr>
          <a:xfrm>
            <a:off x="513944" y="2721114"/>
            <a:ext cx="11164112" cy="1077218"/>
          </a:xfrm>
          <a:prstGeom prst="rect">
            <a:avLst/>
          </a:prstGeom>
          <a:noFill/>
          <a:extLst>
            <a:ext uri="{909E8E84-426E-40DD-AFC4-6F175D3DCCD1}">
              <a14:hiddenFill xmlns:a14="http://schemas.microsoft.com/office/drawing/2010/main">
                <a:solidFill>
                  <a:srgbClr val="FFFFFF"/>
                </a:solidFill>
              </a14:hiddenFill>
            </a:ext>
          </a:extLst>
        </p:spPr>
        <p:txBody>
          <a:bodyPr wrap="square">
            <a:spAutoFit/>
          </a:bodyPr>
          <a:lstStyle/>
          <a:p>
            <a:pPr algn="ctr">
              <a:defRPr sz="1862" b="0" i="0" u="none" strike="noStrike" kern="1200" spc="0" baseline="0">
                <a:solidFill>
                  <a:prstClr val="black">
                    <a:lumMod val="65000"/>
                    <a:lumOff val="35000"/>
                  </a:prstClr>
                </a:solidFill>
                <a:latin typeface="+mn-lt"/>
                <a:ea typeface="+mn-ea"/>
                <a:cs typeface="+mn-cs"/>
              </a:defRPr>
            </a:pP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Β. Στάσεις &amp; απόψεις γονέων και νέων για τις οργανωμένες φροντιστηριακές δομές</a:t>
            </a:r>
          </a:p>
        </p:txBody>
      </p:sp>
    </p:spTree>
    <p:extLst>
      <p:ext uri="{BB962C8B-B14F-4D97-AF65-F5344CB8AC3E}">
        <p14:creationId xmlns:p14="http://schemas.microsoft.com/office/powerpoint/2010/main" val="4115791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26151-42A2-4709-06D2-52B8DD2DD36A}"/>
            </a:ext>
          </a:extLst>
        </p:cNvPr>
        <p:cNvGrpSpPr/>
        <p:nvPr/>
      </p:nvGrpSpPr>
      <p:grpSpPr>
        <a:xfrm>
          <a:off x="0" y="0"/>
          <a:ext cx="0" cy="0"/>
          <a:chOff x="0" y="0"/>
          <a:chExt cx="0" cy="0"/>
        </a:xfrm>
      </p:grpSpPr>
      <p:grpSp>
        <p:nvGrpSpPr>
          <p:cNvPr id="11" name="Ομάδα 10">
            <a:extLst>
              <a:ext uri="{FF2B5EF4-FFF2-40B4-BE49-F238E27FC236}">
                <a16:creationId xmlns:a16="http://schemas.microsoft.com/office/drawing/2014/main" id="{76BBBCC5-FA75-44E1-74D3-6C149BF35E0E}"/>
              </a:ext>
            </a:extLst>
          </p:cNvPr>
          <p:cNvGrpSpPr/>
          <p:nvPr/>
        </p:nvGrpSpPr>
        <p:grpSpPr>
          <a:xfrm>
            <a:off x="80773" y="72771"/>
            <a:ext cx="1176528" cy="6709029"/>
            <a:chOff x="80773" y="72771"/>
            <a:chExt cx="1176528" cy="6709029"/>
          </a:xfrm>
        </p:grpSpPr>
        <p:sp>
          <p:nvSpPr>
            <p:cNvPr id="17" name="Στρογγυλεμένο ορθογώνιο 10">
              <a:extLst>
                <a:ext uri="{FF2B5EF4-FFF2-40B4-BE49-F238E27FC236}">
                  <a16:creationId xmlns:a16="http://schemas.microsoft.com/office/drawing/2014/main" id="{833BFFFD-31F3-EABA-7BC6-BA6D61DAEFC6}"/>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8" name="Ομάδα 17">
              <a:extLst>
                <a:ext uri="{FF2B5EF4-FFF2-40B4-BE49-F238E27FC236}">
                  <a16:creationId xmlns:a16="http://schemas.microsoft.com/office/drawing/2014/main" id="{A8B3A36E-EDEA-762B-040E-DDC55565BA8D}"/>
                </a:ext>
              </a:extLst>
            </p:cNvPr>
            <p:cNvGrpSpPr/>
            <p:nvPr/>
          </p:nvGrpSpPr>
          <p:grpSpPr>
            <a:xfrm>
              <a:off x="356686" y="981076"/>
              <a:ext cx="613162" cy="5749755"/>
              <a:chOff x="264825" y="1554402"/>
              <a:chExt cx="613162" cy="5176428"/>
            </a:xfrm>
          </p:grpSpPr>
          <p:sp>
            <p:nvSpPr>
              <p:cNvPr id="21" name="Ορθογώνιο 20">
                <a:extLst>
                  <a:ext uri="{FF2B5EF4-FFF2-40B4-BE49-F238E27FC236}">
                    <a16:creationId xmlns:a16="http://schemas.microsoft.com/office/drawing/2014/main" id="{56AFBA05-C00A-7864-5E43-F21B555324E4}"/>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5" name="Ορθογώνιο 24">
                <a:extLst>
                  <a:ext uri="{FF2B5EF4-FFF2-40B4-BE49-F238E27FC236}">
                    <a16:creationId xmlns:a16="http://schemas.microsoft.com/office/drawing/2014/main" id="{97883AC1-2108-38AE-9974-8D3264E9D48C}"/>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0" name="Picture 9" descr="C:\Users\pol\Pictures\Εικόνες ΚΑΝΕΠ\ΚΑΝΕΠ (Σήμα).png">
              <a:extLst>
                <a:ext uri="{FF2B5EF4-FFF2-40B4-BE49-F238E27FC236}">
                  <a16:creationId xmlns:a16="http://schemas.microsoft.com/office/drawing/2014/main" id="{86C953E7-A126-535A-6F58-D3401E81D81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6" name="TextBox 25">
            <a:extLst>
              <a:ext uri="{FF2B5EF4-FFF2-40B4-BE49-F238E27FC236}">
                <a16:creationId xmlns:a16="http://schemas.microsoft.com/office/drawing/2014/main" id="{C3EDEE4B-43A7-14D8-E661-3704432F5A32}"/>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sp>
        <p:nvSpPr>
          <p:cNvPr id="27" name="TextBox 26">
            <a:extLst>
              <a:ext uri="{FF2B5EF4-FFF2-40B4-BE49-F238E27FC236}">
                <a16:creationId xmlns:a16="http://schemas.microsoft.com/office/drawing/2014/main" id="{B7F065B0-C807-1EF0-5615-A61B36DF3D47}"/>
              </a:ext>
            </a:extLst>
          </p:cNvPr>
          <p:cNvSpPr txBox="1"/>
          <p:nvPr/>
        </p:nvSpPr>
        <p:spPr>
          <a:xfrm>
            <a:off x="2529219" y="197878"/>
            <a:ext cx="8230929" cy="400110"/>
          </a:xfrm>
          <a:prstGeom prst="rect">
            <a:avLst/>
          </a:prstGeom>
          <a:noFill/>
        </p:spPr>
        <p:txBody>
          <a:bodyPr wrap="square" rtlCol="0">
            <a:spAutoFit/>
          </a:bodyPr>
          <a:lstStyle/>
          <a:p>
            <a:pPr algn="ctr"/>
            <a:r>
              <a:rPr lang="el-GR" sz="2000" dirty="0">
                <a:solidFill>
                  <a:srgbClr val="223038"/>
                </a:solidFill>
                <a:latin typeface="+mj-lt"/>
              </a:rPr>
              <a:t>Ταυτότητα ποσοτικών ερευνών</a:t>
            </a:r>
            <a:endParaRPr lang="el-GR" sz="1300" dirty="0">
              <a:solidFill>
                <a:srgbClr val="223038"/>
              </a:solidFill>
              <a:latin typeface="+mj-lt"/>
            </a:endParaRPr>
          </a:p>
        </p:txBody>
      </p:sp>
      <p:pic>
        <p:nvPicPr>
          <p:cNvPr id="30" name="Picture 2">
            <a:extLst>
              <a:ext uri="{FF2B5EF4-FFF2-40B4-BE49-F238E27FC236}">
                <a16:creationId xmlns:a16="http://schemas.microsoft.com/office/drawing/2014/main" id="{2C04C526-6726-3B84-DA5C-1B925B01A6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a:extLst>
              <a:ext uri="{FF2B5EF4-FFF2-40B4-BE49-F238E27FC236}">
                <a16:creationId xmlns:a16="http://schemas.microsoft.com/office/drawing/2014/main" id="{F62EA45E-E5E8-97C5-D3AD-078A8AEE245F}"/>
              </a:ext>
            </a:extLst>
          </p:cNvPr>
          <p:cNvSpPr txBox="1">
            <a:spLocks/>
          </p:cNvSpPr>
          <p:nvPr/>
        </p:nvSpPr>
        <p:spPr>
          <a:xfrm>
            <a:off x="1777043" y="981129"/>
            <a:ext cx="9323348" cy="935039"/>
          </a:xfrm>
          <a:prstGeom prst="rect">
            <a:avLst/>
          </a:prstGeom>
          <a:noFill/>
          <a:effectLst/>
        </p:spPr>
        <p:txBody>
          <a:bodyPr vert="horz" lIns="91440" tIns="45720" rIns="91440" bIns="45720" rtlCol="0" anchor="t">
            <a:noAutofit/>
          </a:bodyPr>
          <a:lst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50000"/>
              </a:lnSpc>
            </a:pPr>
            <a:r>
              <a:rPr lang="el-GR" sz="1600" b="1" dirty="0">
                <a:latin typeface="+mj-lt"/>
              </a:rPr>
              <a:t>Διεξαγωγή: </a:t>
            </a:r>
            <a:r>
              <a:rPr lang="en-US" sz="1600" dirty="0" err="1">
                <a:latin typeface="+mj-lt"/>
                <a:cs typeface="Times New Roman" panose="02020603050405020304" pitchFamily="18" charset="0"/>
              </a:rPr>
              <a:t>Metron</a:t>
            </a:r>
            <a:r>
              <a:rPr lang="en-US" sz="1600" dirty="0">
                <a:latin typeface="+mj-lt"/>
                <a:cs typeface="Times New Roman" panose="02020603050405020304" pitchFamily="18" charset="0"/>
              </a:rPr>
              <a:t> Analysis</a:t>
            </a:r>
            <a:r>
              <a:rPr lang="en-US" sz="1600" baseline="30000" dirty="0">
                <a:latin typeface="+mj-lt"/>
                <a:cs typeface="Times New Roman" panose="02020603050405020304" pitchFamily="18" charset="0"/>
              </a:rPr>
              <a:t>(*)</a:t>
            </a:r>
            <a:endParaRPr lang="el-GR" sz="1600" baseline="30000" dirty="0">
              <a:latin typeface="+mj-lt"/>
              <a:cs typeface="Times New Roman" panose="02020603050405020304" pitchFamily="18" charset="0"/>
            </a:endParaRPr>
          </a:p>
          <a:p>
            <a:pPr algn="ctr">
              <a:lnSpc>
                <a:spcPct val="150000"/>
              </a:lnSpc>
            </a:pPr>
            <a:r>
              <a:rPr lang="el-GR" sz="1600" b="1" dirty="0">
                <a:latin typeface="+mj-lt"/>
              </a:rPr>
              <a:t>Ανάθεση</a:t>
            </a:r>
            <a:r>
              <a:rPr lang="en-US" sz="1600" dirty="0">
                <a:latin typeface="+mj-lt"/>
              </a:rPr>
              <a:t>: </a:t>
            </a:r>
            <a:r>
              <a:rPr lang="el-GR" sz="1600" dirty="0">
                <a:latin typeface="+mj-lt"/>
                <a:cs typeface="Times New Roman" panose="02020603050405020304" pitchFamily="18" charset="0"/>
              </a:rPr>
              <a:t>ΚΕΝΤΡΟ ΑΝΑΠΤΥΞΗΣ ΕΚΠΑΙΔΕΥΤΙΚΗΣ ΠΟΛΙΤΙΚΗΣ της ΓΣΕΕ (ΚΑΝΕΠ-ΓΣΕΕ)</a:t>
            </a:r>
            <a:endParaRPr lang="en-US" sz="1600" dirty="0">
              <a:latin typeface="+mj-lt"/>
              <a:cs typeface="Times New Roman" panose="02020603050405020304" pitchFamily="18" charset="0"/>
            </a:endParaRPr>
          </a:p>
        </p:txBody>
      </p:sp>
      <p:sp>
        <p:nvSpPr>
          <p:cNvPr id="3" name="Rectangle 9">
            <a:extLst>
              <a:ext uri="{FF2B5EF4-FFF2-40B4-BE49-F238E27FC236}">
                <a16:creationId xmlns:a16="http://schemas.microsoft.com/office/drawing/2014/main" id="{F90B6F99-6F3F-6E19-3FA3-297F6ABF626D}"/>
              </a:ext>
            </a:extLst>
          </p:cNvPr>
          <p:cNvSpPr>
            <a:spLocks noChangeArrowheads="1"/>
          </p:cNvSpPr>
          <p:nvPr/>
        </p:nvSpPr>
        <p:spPr bwMode="auto">
          <a:xfrm>
            <a:off x="2271336" y="5661427"/>
            <a:ext cx="9040746" cy="430887"/>
          </a:xfrm>
          <a:prstGeom prst="rect">
            <a:avLst/>
          </a:prstGeom>
          <a:solidFill>
            <a:srgbClr val="571009">
              <a:alpha val="3922"/>
            </a:srgbClr>
          </a:solidFill>
        </p:spPr>
        <p:txBody>
          <a:bodyPr wrap="square" rtlCol="0">
            <a:spAutoFit/>
          </a:bodyPr>
          <a:lstStyle/>
          <a:p>
            <a:r>
              <a:rPr lang="en-US" sz="1100" dirty="0">
                <a:solidFill>
                  <a:srgbClr val="5F5D6A"/>
                </a:solidFill>
                <a:latin typeface="+mj-lt"/>
                <a:ea typeface="Yu Gothic UI Light" panose="020B0300000000000000" pitchFamily="34" charset="-128"/>
              </a:rPr>
              <a:t>(*)</a:t>
            </a:r>
            <a:r>
              <a:rPr lang="el-GR" sz="1100" dirty="0">
                <a:solidFill>
                  <a:srgbClr val="5F5D6A"/>
                </a:solidFill>
                <a:latin typeface="+mj-lt"/>
                <a:ea typeface="Yu Gothic UI Light" panose="020B0300000000000000" pitchFamily="34" charset="-128"/>
              </a:rPr>
              <a:t> Η </a:t>
            </a:r>
            <a:r>
              <a:rPr lang="en-US" sz="1100" dirty="0" err="1">
                <a:solidFill>
                  <a:srgbClr val="5F5D6A"/>
                </a:solidFill>
                <a:latin typeface="+mj-lt"/>
                <a:ea typeface="Yu Gothic UI Light" panose="020B0300000000000000" pitchFamily="34" charset="-128"/>
              </a:rPr>
              <a:t>Metron</a:t>
            </a:r>
            <a:r>
              <a:rPr lang="en-US" sz="1100" dirty="0">
                <a:solidFill>
                  <a:srgbClr val="5F5D6A"/>
                </a:solidFill>
                <a:latin typeface="+mj-lt"/>
                <a:ea typeface="Yu Gothic UI Light" panose="020B0300000000000000" pitchFamily="34" charset="-128"/>
              </a:rPr>
              <a:t> Analysis </a:t>
            </a:r>
            <a:r>
              <a:rPr lang="el-GR" sz="1100" dirty="0">
                <a:solidFill>
                  <a:srgbClr val="5F5D6A"/>
                </a:solidFill>
                <a:latin typeface="+mj-lt"/>
                <a:ea typeface="Yu Gothic UI Light" panose="020B0300000000000000" pitchFamily="34" charset="-128"/>
              </a:rPr>
              <a:t>είναι μέλος των </a:t>
            </a:r>
            <a:r>
              <a:rPr lang="en-US" sz="1100" dirty="0">
                <a:solidFill>
                  <a:srgbClr val="5F5D6A"/>
                </a:solidFill>
                <a:latin typeface="+mj-lt"/>
                <a:ea typeface="Yu Gothic UI Light" panose="020B0300000000000000" pitchFamily="34" charset="-128"/>
              </a:rPr>
              <a:t>European Society of Opinion and Marketing Research, Marketing Research Society, World Association of Public Opinion Research </a:t>
            </a:r>
            <a:r>
              <a:rPr lang="el-GR" sz="1100" dirty="0">
                <a:solidFill>
                  <a:srgbClr val="5F5D6A"/>
                </a:solidFill>
                <a:latin typeface="+mj-lt"/>
                <a:ea typeface="Yu Gothic UI Light" panose="020B0300000000000000" pitchFamily="34" charset="-128"/>
              </a:rPr>
              <a:t>και του Συλλόγου Εταιρειών Δημοσκοπήσεων και Έρευνας Αγοράς και τηρεί πιστά τους αντίστοιχους κώδικες και αρχές επαγγελματικής πρακτικής.</a:t>
            </a:r>
          </a:p>
        </p:txBody>
      </p:sp>
      <p:sp>
        <p:nvSpPr>
          <p:cNvPr id="4" name="Content Placeholder 1">
            <a:extLst>
              <a:ext uri="{FF2B5EF4-FFF2-40B4-BE49-F238E27FC236}">
                <a16:creationId xmlns:a16="http://schemas.microsoft.com/office/drawing/2014/main" id="{AAE290BA-0FF1-3DC4-5F19-CCDD411475A1}"/>
              </a:ext>
            </a:extLst>
          </p:cNvPr>
          <p:cNvSpPr txBox="1">
            <a:spLocks/>
          </p:cNvSpPr>
          <p:nvPr/>
        </p:nvSpPr>
        <p:spPr>
          <a:xfrm>
            <a:off x="1470859" y="2073603"/>
            <a:ext cx="5163857" cy="3391532"/>
          </a:xfrm>
          <a:prstGeom prst="rect">
            <a:avLst/>
          </a:prstGeom>
          <a:solidFill>
            <a:srgbClr val="C1DEF1"/>
          </a:solidFill>
          <a:effectLst/>
        </p:spPr>
        <p:txBody>
          <a:bodyPr vert="horz" lIns="91440" tIns="45720" rIns="91440" bIns="45720" rtlCol="0" anchor="t">
            <a:noAutofit/>
          </a:bodyPr>
          <a:lst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spcAft>
                <a:spcPts val="600"/>
              </a:spcAft>
              <a:buNone/>
            </a:pPr>
            <a:r>
              <a:rPr lang="el-GR" b="1" dirty="0">
                <a:latin typeface="+mj-lt"/>
              </a:rPr>
              <a:t>Γονείς</a:t>
            </a:r>
            <a:endParaRPr lang="el-GR" sz="1600" b="1" dirty="0">
              <a:latin typeface="+mj-lt"/>
            </a:endParaRPr>
          </a:p>
          <a:p>
            <a:pPr>
              <a:lnSpc>
                <a:spcPct val="150000"/>
              </a:lnSpc>
            </a:pPr>
            <a:r>
              <a:rPr lang="el-GR" sz="1600" b="1" dirty="0">
                <a:latin typeface="+mj-lt"/>
              </a:rPr>
              <a:t>Πληθυσμός έρευνας</a:t>
            </a:r>
            <a:r>
              <a:rPr lang="en-US" sz="1600" dirty="0">
                <a:latin typeface="+mj-lt"/>
              </a:rPr>
              <a:t>: </a:t>
            </a:r>
            <a:r>
              <a:rPr lang="el-GR" sz="1600" dirty="0">
                <a:latin typeface="+mj-lt"/>
                <a:cs typeface="Times New Roman" panose="02020603050405020304" pitchFamily="18" charset="0"/>
              </a:rPr>
              <a:t>Γονείς παιδιών 10-20 ετών</a:t>
            </a:r>
          </a:p>
          <a:p>
            <a:pPr>
              <a:lnSpc>
                <a:spcPct val="150000"/>
              </a:lnSpc>
            </a:pPr>
            <a:r>
              <a:rPr lang="el-GR" sz="1600" b="1" dirty="0">
                <a:latin typeface="+mj-lt"/>
              </a:rPr>
              <a:t>Περιοχή έρευνας</a:t>
            </a:r>
            <a:r>
              <a:rPr lang="en-US" sz="1600" dirty="0">
                <a:latin typeface="+mj-lt"/>
              </a:rPr>
              <a:t>: </a:t>
            </a:r>
            <a:r>
              <a:rPr lang="el-GR" sz="1600" dirty="0">
                <a:latin typeface="+mj-lt"/>
                <a:cs typeface="Times New Roman" panose="02020603050405020304" pitchFamily="18" charset="0"/>
              </a:rPr>
              <a:t>Πανελλαδικά (49% Αττική, 51% Λοιπά)</a:t>
            </a:r>
            <a:endParaRPr lang="en-US" sz="1600" dirty="0">
              <a:latin typeface="+mj-lt"/>
              <a:cs typeface="Times New Roman" panose="02020603050405020304" pitchFamily="18" charset="0"/>
            </a:endParaRPr>
          </a:p>
          <a:p>
            <a:pPr>
              <a:lnSpc>
                <a:spcPct val="150000"/>
              </a:lnSpc>
            </a:pPr>
            <a:r>
              <a:rPr lang="el-GR" sz="1600" b="1" dirty="0">
                <a:latin typeface="+mj-lt"/>
              </a:rPr>
              <a:t>Μεθοδολογία έρευνας</a:t>
            </a:r>
            <a:r>
              <a:rPr lang="en-US" sz="1600" dirty="0">
                <a:latin typeface="+mj-lt"/>
              </a:rPr>
              <a:t>: </a:t>
            </a:r>
            <a:r>
              <a:rPr lang="en-US" sz="1600" dirty="0">
                <a:latin typeface="+mj-lt"/>
                <a:cs typeface="Times New Roman" panose="02020603050405020304" pitchFamily="18" charset="0"/>
              </a:rPr>
              <a:t>Online</a:t>
            </a:r>
            <a:r>
              <a:rPr lang="el-GR" sz="1600" dirty="0">
                <a:latin typeface="+mj-lt"/>
                <a:cs typeface="Times New Roman" panose="02020603050405020304" pitchFamily="18" charset="0"/>
              </a:rPr>
              <a:t>.</a:t>
            </a:r>
            <a:endParaRPr lang="en-US" sz="1600" dirty="0">
              <a:latin typeface="+mj-lt"/>
              <a:cs typeface="Times New Roman" panose="02020603050405020304" pitchFamily="18" charset="0"/>
            </a:endParaRPr>
          </a:p>
          <a:p>
            <a:pPr>
              <a:lnSpc>
                <a:spcPct val="150000"/>
              </a:lnSpc>
            </a:pPr>
            <a:r>
              <a:rPr lang="el-GR" sz="1600" b="1" dirty="0">
                <a:latin typeface="+mj-lt"/>
              </a:rPr>
              <a:t>Μέγεθος δείγματος</a:t>
            </a:r>
            <a:r>
              <a:rPr lang="en-US" sz="1600" dirty="0">
                <a:latin typeface="+mj-lt"/>
              </a:rPr>
              <a:t>: </a:t>
            </a:r>
            <a:r>
              <a:rPr lang="en-US" sz="1600" dirty="0">
                <a:latin typeface="+mj-lt"/>
                <a:cs typeface="Times New Roman" panose="02020603050405020304" pitchFamily="18" charset="0"/>
              </a:rPr>
              <a:t>402 </a:t>
            </a:r>
            <a:r>
              <a:rPr lang="el-GR" sz="1600" dirty="0">
                <a:latin typeface="+mj-lt"/>
                <a:cs typeface="Times New Roman" panose="02020603050405020304" pitchFamily="18" charset="0"/>
              </a:rPr>
              <a:t>άτομα.</a:t>
            </a:r>
          </a:p>
          <a:p>
            <a:pPr>
              <a:lnSpc>
                <a:spcPct val="150000"/>
              </a:lnSpc>
            </a:pPr>
            <a:r>
              <a:rPr lang="el-GR" sz="1600" b="1" dirty="0">
                <a:latin typeface="+mj-lt"/>
              </a:rPr>
              <a:t>Επιλογή δείγματος</a:t>
            </a:r>
            <a:r>
              <a:rPr lang="en-US" sz="1600" dirty="0">
                <a:latin typeface="+mj-lt"/>
              </a:rPr>
              <a:t>: </a:t>
            </a:r>
            <a:r>
              <a:rPr lang="en-US" sz="1600" dirty="0">
                <a:latin typeface="+mj-lt"/>
                <a:cs typeface="Times New Roman" panose="02020603050405020304" pitchFamily="18" charset="0"/>
              </a:rPr>
              <a:t>Online panel</a:t>
            </a:r>
          </a:p>
          <a:p>
            <a:pPr>
              <a:lnSpc>
                <a:spcPct val="150000"/>
              </a:lnSpc>
            </a:pPr>
            <a:r>
              <a:rPr lang="el-GR" sz="1600" b="1" dirty="0">
                <a:latin typeface="+mj-lt"/>
              </a:rPr>
              <a:t>Περίοδος Διεξαγωγής</a:t>
            </a:r>
            <a:r>
              <a:rPr lang="en-US" sz="1600" b="1" dirty="0">
                <a:latin typeface="+mj-lt"/>
              </a:rPr>
              <a:t>: </a:t>
            </a:r>
            <a:r>
              <a:rPr lang="el-GR" sz="1600" dirty="0">
                <a:latin typeface="+mj-lt"/>
                <a:cs typeface="Times New Roman" panose="02020603050405020304" pitchFamily="18" charset="0"/>
              </a:rPr>
              <a:t>Σεπτέμβριος 2023</a:t>
            </a:r>
          </a:p>
        </p:txBody>
      </p:sp>
      <p:sp>
        <p:nvSpPr>
          <p:cNvPr id="5" name="Content Placeholder 1">
            <a:extLst>
              <a:ext uri="{FF2B5EF4-FFF2-40B4-BE49-F238E27FC236}">
                <a16:creationId xmlns:a16="http://schemas.microsoft.com/office/drawing/2014/main" id="{D6673DA4-ED0A-096C-97FD-CC37CB563F4F}"/>
              </a:ext>
            </a:extLst>
          </p:cNvPr>
          <p:cNvSpPr txBox="1">
            <a:spLocks/>
          </p:cNvSpPr>
          <p:nvPr/>
        </p:nvSpPr>
        <p:spPr>
          <a:xfrm>
            <a:off x="6791709" y="2073603"/>
            <a:ext cx="5163857" cy="3391532"/>
          </a:xfrm>
          <a:prstGeom prst="rect">
            <a:avLst/>
          </a:prstGeom>
          <a:solidFill>
            <a:srgbClr val="CF899A"/>
          </a:solidFill>
          <a:effectLst/>
        </p:spPr>
        <p:txBody>
          <a:bodyPr vert="horz" lIns="91440" tIns="45720" rIns="91440" bIns="45720" rtlCol="0" anchor="t">
            <a:noAutofit/>
          </a:bodyPr>
          <a:lst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spcAft>
                <a:spcPts val="600"/>
              </a:spcAft>
              <a:buNone/>
            </a:pPr>
            <a:r>
              <a:rPr lang="el-GR" b="1" dirty="0">
                <a:latin typeface="+mj-lt"/>
              </a:rPr>
              <a:t>Νέοι</a:t>
            </a:r>
            <a:endParaRPr lang="el-GR" sz="1600" b="1" dirty="0">
              <a:latin typeface="+mj-lt"/>
            </a:endParaRPr>
          </a:p>
          <a:p>
            <a:pPr>
              <a:lnSpc>
                <a:spcPct val="150000"/>
              </a:lnSpc>
            </a:pPr>
            <a:r>
              <a:rPr lang="el-GR" sz="1600" b="1" dirty="0">
                <a:latin typeface="+mj-lt"/>
              </a:rPr>
              <a:t>Πληθυσμός έρευνας</a:t>
            </a:r>
            <a:r>
              <a:rPr lang="en-US" sz="1600" dirty="0">
                <a:latin typeface="+mj-lt"/>
              </a:rPr>
              <a:t>: </a:t>
            </a:r>
            <a:r>
              <a:rPr lang="el-GR" sz="1600" dirty="0">
                <a:latin typeface="+mj-lt"/>
                <a:cs typeface="Times New Roman" panose="02020603050405020304" pitchFamily="18" charset="0"/>
              </a:rPr>
              <a:t>Άτομα ηλικίας 18-24 ετών</a:t>
            </a:r>
          </a:p>
          <a:p>
            <a:pPr>
              <a:lnSpc>
                <a:spcPct val="150000"/>
              </a:lnSpc>
            </a:pPr>
            <a:r>
              <a:rPr lang="el-GR" sz="1600" b="1" dirty="0">
                <a:latin typeface="+mj-lt"/>
              </a:rPr>
              <a:t>Περιοχή έρευνας</a:t>
            </a:r>
            <a:r>
              <a:rPr lang="en-US" sz="1600" dirty="0">
                <a:latin typeface="+mj-lt"/>
              </a:rPr>
              <a:t>: </a:t>
            </a:r>
            <a:r>
              <a:rPr lang="el-GR" sz="1600" dirty="0">
                <a:latin typeface="+mj-lt"/>
                <a:cs typeface="Times New Roman" panose="02020603050405020304" pitchFamily="18" charset="0"/>
              </a:rPr>
              <a:t>Πανελλαδικά (62% Αττική, 38% Λοιπά)</a:t>
            </a:r>
            <a:endParaRPr lang="en-US" sz="1600" dirty="0">
              <a:latin typeface="+mj-lt"/>
              <a:cs typeface="Times New Roman" panose="02020603050405020304" pitchFamily="18" charset="0"/>
            </a:endParaRPr>
          </a:p>
          <a:p>
            <a:pPr>
              <a:lnSpc>
                <a:spcPct val="150000"/>
              </a:lnSpc>
            </a:pPr>
            <a:r>
              <a:rPr lang="el-GR" sz="1600" b="1" dirty="0">
                <a:latin typeface="+mj-lt"/>
              </a:rPr>
              <a:t>Μεθοδολογία έρευνας</a:t>
            </a:r>
            <a:r>
              <a:rPr lang="en-US" sz="1600" dirty="0">
                <a:latin typeface="+mj-lt"/>
              </a:rPr>
              <a:t>: </a:t>
            </a:r>
            <a:r>
              <a:rPr lang="en-US" sz="1600" dirty="0">
                <a:latin typeface="+mj-lt"/>
                <a:cs typeface="Times New Roman" panose="02020603050405020304" pitchFamily="18" charset="0"/>
              </a:rPr>
              <a:t>Online</a:t>
            </a:r>
            <a:r>
              <a:rPr lang="el-GR" sz="1600" dirty="0">
                <a:latin typeface="+mj-lt"/>
                <a:cs typeface="Times New Roman" panose="02020603050405020304" pitchFamily="18" charset="0"/>
              </a:rPr>
              <a:t>.</a:t>
            </a:r>
            <a:endParaRPr lang="en-US" sz="1600" dirty="0">
              <a:latin typeface="+mj-lt"/>
              <a:cs typeface="Times New Roman" panose="02020603050405020304" pitchFamily="18" charset="0"/>
            </a:endParaRPr>
          </a:p>
          <a:p>
            <a:pPr>
              <a:lnSpc>
                <a:spcPct val="150000"/>
              </a:lnSpc>
            </a:pPr>
            <a:r>
              <a:rPr lang="el-GR" sz="1600" b="1" dirty="0">
                <a:latin typeface="+mj-lt"/>
              </a:rPr>
              <a:t>Μέγεθος δείγματος</a:t>
            </a:r>
            <a:r>
              <a:rPr lang="en-US" sz="1600" dirty="0">
                <a:latin typeface="+mj-lt"/>
              </a:rPr>
              <a:t>: </a:t>
            </a:r>
            <a:r>
              <a:rPr lang="el-GR" sz="1600" dirty="0">
                <a:latin typeface="+mj-lt"/>
                <a:cs typeface="Times New Roman" panose="02020603050405020304" pitchFamily="18" charset="0"/>
              </a:rPr>
              <a:t>5</a:t>
            </a:r>
            <a:r>
              <a:rPr lang="en-US" sz="1600" dirty="0">
                <a:latin typeface="+mj-lt"/>
                <a:cs typeface="Times New Roman" panose="02020603050405020304" pitchFamily="18" charset="0"/>
              </a:rPr>
              <a:t>02 </a:t>
            </a:r>
            <a:r>
              <a:rPr lang="el-GR" sz="1600" dirty="0">
                <a:latin typeface="+mj-lt"/>
                <a:cs typeface="Times New Roman" panose="02020603050405020304" pitchFamily="18" charset="0"/>
              </a:rPr>
              <a:t>άτομα.</a:t>
            </a:r>
          </a:p>
          <a:p>
            <a:pPr>
              <a:lnSpc>
                <a:spcPct val="150000"/>
              </a:lnSpc>
            </a:pPr>
            <a:r>
              <a:rPr lang="el-GR" sz="1600" b="1" dirty="0">
                <a:latin typeface="+mj-lt"/>
              </a:rPr>
              <a:t>Επιλογή δείγματος</a:t>
            </a:r>
            <a:r>
              <a:rPr lang="en-US" sz="1600" dirty="0">
                <a:latin typeface="+mj-lt"/>
              </a:rPr>
              <a:t>: </a:t>
            </a:r>
            <a:r>
              <a:rPr lang="en-US" sz="1600" dirty="0">
                <a:latin typeface="+mj-lt"/>
                <a:cs typeface="Times New Roman" panose="02020603050405020304" pitchFamily="18" charset="0"/>
              </a:rPr>
              <a:t>Online panel</a:t>
            </a:r>
          </a:p>
          <a:p>
            <a:pPr>
              <a:lnSpc>
                <a:spcPct val="150000"/>
              </a:lnSpc>
            </a:pPr>
            <a:r>
              <a:rPr lang="el-GR" sz="1600" b="1" dirty="0">
                <a:latin typeface="+mj-lt"/>
              </a:rPr>
              <a:t>Περίοδος Διεξαγωγής</a:t>
            </a:r>
            <a:r>
              <a:rPr lang="en-US" sz="1600" b="1" dirty="0">
                <a:latin typeface="+mj-lt"/>
              </a:rPr>
              <a:t>: </a:t>
            </a:r>
            <a:r>
              <a:rPr lang="el-GR" sz="1600" dirty="0">
                <a:latin typeface="+mj-lt"/>
                <a:cs typeface="Times New Roman" panose="02020603050405020304" pitchFamily="18" charset="0"/>
              </a:rPr>
              <a:t>Σεπτέμβριος 2023</a:t>
            </a:r>
          </a:p>
        </p:txBody>
      </p:sp>
      <p:sp>
        <p:nvSpPr>
          <p:cNvPr id="7" name="Θέση αριθμού διαφάνειας 3">
            <a:extLst>
              <a:ext uri="{FF2B5EF4-FFF2-40B4-BE49-F238E27FC236}">
                <a16:creationId xmlns:a16="http://schemas.microsoft.com/office/drawing/2014/main" id="{42A85AD0-5E09-FDDD-2E41-2E796C2A0CA7}"/>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15</a:t>
            </a:fld>
            <a:endParaRPr lang="el-GR" sz="2000" dirty="0">
              <a:solidFill>
                <a:srgbClr val="AAC2CD"/>
              </a:solidFill>
            </a:endParaRPr>
          </a:p>
        </p:txBody>
      </p:sp>
    </p:spTree>
    <p:extLst>
      <p:ext uri="{BB962C8B-B14F-4D97-AF65-F5344CB8AC3E}">
        <p14:creationId xmlns:p14="http://schemas.microsoft.com/office/powerpoint/2010/main" val="33122150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Ομάδα 10">
            <a:extLst>
              <a:ext uri="{FF2B5EF4-FFF2-40B4-BE49-F238E27FC236}">
                <a16:creationId xmlns:a16="http://schemas.microsoft.com/office/drawing/2014/main" id="{6851F1BD-04E6-8CB4-9DC5-31A6EF1452DF}"/>
              </a:ext>
            </a:extLst>
          </p:cNvPr>
          <p:cNvGrpSpPr/>
          <p:nvPr/>
        </p:nvGrpSpPr>
        <p:grpSpPr>
          <a:xfrm>
            <a:off x="80773" y="72771"/>
            <a:ext cx="1176528" cy="6709029"/>
            <a:chOff x="80773" y="72771"/>
            <a:chExt cx="1176528" cy="6709029"/>
          </a:xfrm>
        </p:grpSpPr>
        <p:sp>
          <p:nvSpPr>
            <p:cNvPr id="17" name="Στρογγυλεμένο ορθογώνιο 10">
              <a:extLst>
                <a:ext uri="{FF2B5EF4-FFF2-40B4-BE49-F238E27FC236}">
                  <a16:creationId xmlns:a16="http://schemas.microsoft.com/office/drawing/2014/main" id="{9B16148D-DBFB-AF21-4161-D5AD7E5AAD96}"/>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8" name="Ομάδα 17">
              <a:extLst>
                <a:ext uri="{FF2B5EF4-FFF2-40B4-BE49-F238E27FC236}">
                  <a16:creationId xmlns:a16="http://schemas.microsoft.com/office/drawing/2014/main" id="{41038FE2-AF73-F80C-8BBA-62D14BF2300C}"/>
                </a:ext>
              </a:extLst>
            </p:cNvPr>
            <p:cNvGrpSpPr/>
            <p:nvPr/>
          </p:nvGrpSpPr>
          <p:grpSpPr>
            <a:xfrm>
              <a:off x="356686" y="981076"/>
              <a:ext cx="613162" cy="5749755"/>
              <a:chOff x="264825" y="1554402"/>
              <a:chExt cx="613162" cy="5176428"/>
            </a:xfrm>
          </p:grpSpPr>
          <p:sp>
            <p:nvSpPr>
              <p:cNvPr id="21" name="Ορθογώνιο 20">
                <a:extLst>
                  <a:ext uri="{FF2B5EF4-FFF2-40B4-BE49-F238E27FC236}">
                    <a16:creationId xmlns:a16="http://schemas.microsoft.com/office/drawing/2014/main" id="{82070179-93F6-32F7-F8A3-CB13DE826AAF}"/>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5" name="Ορθογώνιο 24">
                <a:extLst>
                  <a:ext uri="{FF2B5EF4-FFF2-40B4-BE49-F238E27FC236}">
                    <a16:creationId xmlns:a16="http://schemas.microsoft.com/office/drawing/2014/main" id="{10491827-4BD0-B5CF-05D8-7D91F2D93505}"/>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0" name="Picture 9" descr="C:\Users\pol\Pictures\Εικόνες ΚΑΝΕΠ\ΚΑΝΕΠ (Σήμα).png">
              <a:extLst>
                <a:ext uri="{FF2B5EF4-FFF2-40B4-BE49-F238E27FC236}">
                  <a16:creationId xmlns:a16="http://schemas.microsoft.com/office/drawing/2014/main" id="{234356C8-89D7-EE87-CEFF-920F0A62F59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6" name="TextBox 25">
            <a:extLst>
              <a:ext uri="{FF2B5EF4-FFF2-40B4-BE49-F238E27FC236}">
                <a16:creationId xmlns:a16="http://schemas.microsoft.com/office/drawing/2014/main" id="{79998A86-021A-9D42-7221-865106FAC5F6}"/>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sp>
        <p:nvSpPr>
          <p:cNvPr id="27" name="TextBox 26">
            <a:extLst>
              <a:ext uri="{FF2B5EF4-FFF2-40B4-BE49-F238E27FC236}">
                <a16:creationId xmlns:a16="http://schemas.microsoft.com/office/drawing/2014/main" id="{570E2E8B-08C8-40F5-8E18-363FB0BCCD65}"/>
              </a:ext>
            </a:extLst>
          </p:cNvPr>
          <p:cNvSpPr txBox="1"/>
          <p:nvPr/>
        </p:nvSpPr>
        <p:spPr>
          <a:xfrm>
            <a:off x="2529219" y="197878"/>
            <a:ext cx="8230929" cy="907941"/>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Ποιος από τους παρακάτω είναι ο </a:t>
            </a:r>
            <a:r>
              <a:rPr lang="el-GR" sz="2000" dirty="0">
                <a:solidFill>
                  <a:srgbClr val="5B9BD5"/>
                </a:solidFill>
                <a:latin typeface="+mj-lt"/>
              </a:rPr>
              <a:t>κύριος</a:t>
            </a:r>
            <a:r>
              <a:rPr lang="el-GR" sz="2000" dirty="0">
                <a:solidFill>
                  <a:srgbClr val="223038"/>
                </a:solidFill>
                <a:latin typeface="+mj-lt"/>
              </a:rPr>
              <a:t> </a:t>
            </a:r>
            <a:r>
              <a:rPr lang="el-GR" sz="2000" dirty="0">
                <a:solidFill>
                  <a:srgbClr val="5B9BD5"/>
                </a:solidFill>
                <a:latin typeface="+mj-lt"/>
              </a:rPr>
              <a:t>ρόλος</a:t>
            </a:r>
            <a:r>
              <a:rPr lang="el-GR" sz="2000" dirty="0">
                <a:solidFill>
                  <a:srgbClr val="223038"/>
                </a:solidFill>
                <a:latin typeface="+mj-lt"/>
              </a:rPr>
              <a:t> των φροντιστηρίων γενικής παιδείας στη χώρα μας;</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Μία κύρια απάντηση</a:t>
            </a:r>
          </a:p>
        </p:txBody>
      </p:sp>
      <p:graphicFrame>
        <p:nvGraphicFramePr>
          <p:cNvPr id="28" name="Γράφημα 27">
            <a:extLst>
              <a:ext uri="{FF2B5EF4-FFF2-40B4-BE49-F238E27FC236}">
                <a16:creationId xmlns:a16="http://schemas.microsoft.com/office/drawing/2014/main" id="{E642129F-4E67-2B4A-596E-E58AEA2395A1}"/>
              </a:ext>
            </a:extLst>
          </p:cNvPr>
          <p:cNvGraphicFramePr/>
          <p:nvPr>
            <p:extLst>
              <p:ext uri="{D42A27DB-BD31-4B8C-83A1-F6EECF244321}">
                <p14:modId xmlns:p14="http://schemas.microsoft.com/office/powerpoint/2010/main" val="850493271"/>
              </p:ext>
            </p:extLst>
          </p:nvPr>
        </p:nvGraphicFramePr>
        <p:xfrm>
          <a:off x="1858299" y="1196752"/>
          <a:ext cx="4691359" cy="47574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9" name="Γράφημα 28">
            <a:extLst>
              <a:ext uri="{FF2B5EF4-FFF2-40B4-BE49-F238E27FC236}">
                <a16:creationId xmlns:a16="http://schemas.microsoft.com/office/drawing/2014/main" id="{637BD6E6-A358-A5F7-FEA3-B0AB4DEB9290}"/>
              </a:ext>
            </a:extLst>
          </p:cNvPr>
          <p:cNvGraphicFramePr/>
          <p:nvPr>
            <p:extLst>
              <p:ext uri="{D42A27DB-BD31-4B8C-83A1-F6EECF244321}">
                <p14:modId xmlns:p14="http://schemas.microsoft.com/office/powerpoint/2010/main" val="3902484103"/>
              </p:ext>
            </p:extLst>
          </p:nvPr>
        </p:nvGraphicFramePr>
        <p:xfrm>
          <a:off x="6795350" y="1196752"/>
          <a:ext cx="4691359" cy="4757481"/>
        </p:xfrm>
        <a:graphic>
          <a:graphicData uri="http://schemas.openxmlformats.org/drawingml/2006/chart">
            <c:chart xmlns:c="http://schemas.openxmlformats.org/drawingml/2006/chart" xmlns:r="http://schemas.openxmlformats.org/officeDocument/2006/relationships" r:id="rId4"/>
          </a:graphicData>
        </a:graphic>
      </p:graphicFrame>
      <p:pic>
        <p:nvPicPr>
          <p:cNvPr id="30" name="Picture 2">
            <a:extLst>
              <a:ext uri="{FF2B5EF4-FFF2-40B4-BE49-F238E27FC236}">
                <a16:creationId xmlns:a16="http://schemas.microsoft.com/office/drawing/2014/main" id="{8F3F00D0-FF9B-E043-A220-79D0A6583A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αριθμού διαφάνειας 3">
            <a:extLst>
              <a:ext uri="{FF2B5EF4-FFF2-40B4-BE49-F238E27FC236}">
                <a16:creationId xmlns:a16="http://schemas.microsoft.com/office/drawing/2014/main" id="{E72B8896-3274-6A81-2DE4-70D5148487E0}"/>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16</a:t>
            </a:fld>
            <a:endParaRPr lang="el-GR" sz="2000" dirty="0">
              <a:solidFill>
                <a:srgbClr val="AAC2CD"/>
              </a:solidFill>
            </a:endParaRPr>
          </a:p>
        </p:txBody>
      </p:sp>
    </p:spTree>
    <p:extLst>
      <p:ext uri="{BB962C8B-B14F-4D97-AF65-F5344CB8AC3E}">
        <p14:creationId xmlns:p14="http://schemas.microsoft.com/office/powerpoint/2010/main" val="26831550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3666E8DC-FFC4-4545-34A6-A634F36F033D}"/>
              </a:ext>
            </a:extLst>
          </p:cNvPr>
          <p:cNvSpPr txBox="1"/>
          <p:nvPr/>
        </p:nvSpPr>
        <p:spPr>
          <a:xfrm>
            <a:off x="2530800" y="197878"/>
            <a:ext cx="8230929" cy="707886"/>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Τι από τα παρακάτω θα λέγατε ότι </a:t>
            </a:r>
            <a:r>
              <a:rPr lang="el-GR" sz="2000" dirty="0">
                <a:solidFill>
                  <a:srgbClr val="5B9BD5"/>
                </a:solidFill>
                <a:latin typeface="+mj-lt"/>
              </a:rPr>
              <a:t>είναι</a:t>
            </a:r>
            <a:r>
              <a:rPr lang="el-GR" sz="2000" dirty="0">
                <a:solidFill>
                  <a:srgbClr val="223038"/>
                </a:solidFill>
                <a:latin typeface="+mj-lt"/>
              </a:rPr>
              <a:t> </a:t>
            </a:r>
            <a:r>
              <a:rPr lang="el-GR" sz="2000" dirty="0">
                <a:solidFill>
                  <a:srgbClr val="5B9BD5"/>
                </a:solidFill>
                <a:latin typeface="+mj-lt"/>
              </a:rPr>
              <a:t>κυρίως</a:t>
            </a:r>
            <a:r>
              <a:rPr lang="el-GR" sz="2000" dirty="0">
                <a:solidFill>
                  <a:srgbClr val="223038"/>
                </a:solidFill>
                <a:latin typeface="+mj-lt"/>
              </a:rPr>
              <a:t> τα φροντιστήρια γενικής παιδείας; </a:t>
            </a:r>
          </a:p>
        </p:txBody>
      </p:sp>
      <p:grpSp>
        <p:nvGrpSpPr>
          <p:cNvPr id="8" name="Ομάδα 7">
            <a:extLst>
              <a:ext uri="{FF2B5EF4-FFF2-40B4-BE49-F238E27FC236}">
                <a16:creationId xmlns:a16="http://schemas.microsoft.com/office/drawing/2014/main" id="{48417572-76A1-AB5E-7584-A4F0216F9A3D}"/>
              </a:ext>
            </a:extLst>
          </p:cNvPr>
          <p:cNvGrpSpPr/>
          <p:nvPr/>
        </p:nvGrpSpPr>
        <p:grpSpPr>
          <a:xfrm>
            <a:off x="80773" y="72771"/>
            <a:ext cx="1176528" cy="6709029"/>
            <a:chOff x="80773" y="72771"/>
            <a:chExt cx="1176528" cy="6709029"/>
          </a:xfrm>
        </p:grpSpPr>
        <p:sp>
          <p:nvSpPr>
            <p:cNvPr id="16" name="Στρογγυλεμένο ορθογώνιο 10">
              <a:extLst>
                <a:ext uri="{FF2B5EF4-FFF2-40B4-BE49-F238E27FC236}">
                  <a16:creationId xmlns:a16="http://schemas.microsoft.com/office/drawing/2014/main" id="{03201FF1-215E-79F0-4C36-A7601FE1418C}"/>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8" name="Ομάδα 17">
              <a:extLst>
                <a:ext uri="{FF2B5EF4-FFF2-40B4-BE49-F238E27FC236}">
                  <a16:creationId xmlns:a16="http://schemas.microsoft.com/office/drawing/2014/main" id="{58BF730E-ED99-48EB-E4E9-7CD589D997A3}"/>
                </a:ext>
              </a:extLst>
            </p:cNvPr>
            <p:cNvGrpSpPr/>
            <p:nvPr/>
          </p:nvGrpSpPr>
          <p:grpSpPr>
            <a:xfrm>
              <a:off x="356686" y="981076"/>
              <a:ext cx="613162" cy="5749755"/>
              <a:chOff x="264825" y="1554402"/>
              <a:chExt cx="613162" cy="5176428"/>
            </a:xfrm>
          </p:grpSpPr>
          <p:sp>
            <p:nvSpPr>
              <p:cNvPr id="23" name="Ορθογώνιο 22">
                <a:extLst>
                  <a:ext uri="{FF2B5EF4-FFF2-40B4-BE49-F238E27FC236}">
                    <a16:creationId xmlns:a16="http://schemas.microsoft.com/office/drawing/2014/main" id="{351C970B-1184-0C1C-6DA3-27C3114E5149}"/>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4" name="Ορθογώνιο 23">
                <a:extLst>
                  <a:ext uri="{FF2B5EF4-FFF2-40B4-BE49-F238E27FC236}">
                    <a16:creationId xmlns:a16="http://schemas.microsoft.com/office/drawing/2014/main" id="{FA9D77F5-603E-17F0-038F-2CD233689C7A}"/>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1" name="Picture 9" descr="C:\Users\pol\Pictures\Εικόνες ΚΑΝΕΠ\ΚΑΝΕΠ (Σήμα).png">
              <a:extLst>
                <a:ext uri="{FF2B5EF4-FFF2-40B4-BE49-F238E27FC236}">
                  <a16:creationId xmlns:a16="http://schemas.microsoft.com/office/drawing/2014/main" id="{CC83E437-3129-BD92-7290-5901C7C0DC5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6" name="TextBox 25">
            <a:extLst>
              <a:ext uri="{FF2B5EF4-FFF2-40B4-BE49-F238E27FC236}">
                <a16:creationId xmlns:a16="http://schemas.microsoft.com/office/drawing/2014/main" id="{4894915C-E85B-657B-CA1A-609B84E15313}"/>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28" name="Picture 2">
            <a:extLst>
              <a:ext uri="{FF2B5EF4-FFF2-40B4-BE49-F238E27FC236}">
                <a16:creationId xmlns:a16="http://schemas.microsoft.com/office/drawing/2014/main" id="{3088AD6A-085B-B1F6-24D9-8D4BB82B2C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9" name="Γράφημα 28">
            <a:extLst>
              <a:ext uri="{FF2B5EF4-FFF2-40B4-BE49-F238E27FC236}">
                <a16:creationId xmlns:a16="http://schemas.microsoft.com/office/drawing/2014/main" id="{5E7D5A1B-132B-3F3A-B4FD-5BE4B863F4E8}"/>
              </a:ext>
            </a:extLst>
          </p:cNvPr>
          <p:cNvGraphicFramePr/>
          <p:nvPr>
            <p:extLst>
              <p:ext uri="{D42A27DB-BD31-4B8C-83A1-F6EECF244321}">
                <p14:modId xmlns:p14="http://schemas.microsoft.com/office/powerpoint/2010/main" val="4209283805"/>
              </p:ext>
            </p:extLst>
          </p:nvPr>
        </p:nvGraphicFramePr>
        <p:xfrm>
          <a:off x="1858299" y="1196752"/>
          <a:ext cx="4691359" cy="475748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0" name="Γράφημα 29">
            <a:extLst>
              <a:ext uri="{FF2B5EF4-FFF2-40B4-BE49-F238E27FC236}">
                <a16:creationId xmlns:a16="http://schemas.microsoft.com/office/drawing/2014/main" id="{FC9C31BC-A002-4F87-5656-95436E106EFA}"/>
              </a:ext>
            </a:extLst>
          </p:cNvPr>
          <p:cNvGraphicFramePr/>
          <p:nvPr>
            <p:extLst>
              <p:ext uri="{D42A27DB-BD31-4B8C-83A1-F6EECF244321}">
                <p14:modId xmlns:p14="http://schemas.microsoft.com/office/powerpoint/2010/main" val="3198221615"/>
              </p:ext>
            </p:extLst>
          </p:nvPr>
        </p:nvGraphicFramePr>
        <p:xfrm>
          <a:off x="6795350" y="1196752"/>
          <a:ext cx="4691359" cy="4757481"/>
        </p:xfrm>
        <a:graphic>
          <a:graphicData uri="http://schemas.openxmlformats.org/drawingml/2006/chart">
            <c:chart xmlns:c="http://schemas.openxmlformats.org/drawingml/2006/chart" xmlns:r="http://schemas.openxmlformats.org/officeDocument/2006/relationships" r:id="rId5"/>
          </a:graphicData>
        </a:graphic>
      </p:graphicFrame>
      <p:sp>
        <p:nvSpPr>
          <p:cNvPr id="3" name="Θέση αριθμού διαφάνειας 3">
            <a:extLst>
              <a:ext uri="{FF2B5EF4-FFF2-40B4-BE49-F238E27FC236}">
                <a16:creationId xmlns:a16="http://schemas.microsoft.com/office/drawing/2014/main" id="{1737A2DF-0DD6-603F-A121-D48168C6C9F1}"/>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17</a:t>
            </a:fld>
            <a:endParaRPr lang="el-GR" sz="2000" dirty="0">
              <a:solidFill>
                <a:srgbClr val="AAC2CD"/>
              </a:solidFill>
            </a:endParaRPr>
          </a:p>
        </p:txBody>
      </p:sp>
    </p:spTree>
    <p:extLst>
      <p:ext uri="{BB962C8B-B14F-4D97-AF65-F5344CB8AC3E}">
        <p14:creationId xmlns:p14="http://schemas.microsoft.com/office/powerpoint/2010/main" val="27170153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18283458-BBD7-7E32-022A-20FF5DBB08D0}"/>
              </a:ext>
            </a:extLst>
          </p:cNvPr>
          <p:cNvSpPr txBox="1"/>
          <p:nvPr/>
        </p:nvSpPr>
        <p:spPr>
          <a:xfrm>
            <a:off x="2530800" y="197878"/>
            <a:ext cx="8230929" cy="707886"/>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Ποιες είναι οι τρεις </a:t>
            </a:r>
            <a:r>
              <a:rPr lang="el-GR" sz="2000" dirty="0">
                <a:solidFill>
                  <a:srgbClr val="5B9BD5"/>
                </a:solidFill>
                <a:latin typeface="+mj-lt"/>
              </a:rPr>
              <a:t>κύριες</a:t>
            </a:r>
            <a:r>
              <a:rPr lang="el-GR" sz="2000" dirty="0">
                <a:solidFill>
                  <a:srgbClr val="223038"/>
                </a:solidFill>
                <a:latin typeface="+mj-lt"/>
              </a:rPr>
              <a:t> </a:t>
            </a:r>
            <a:r>
              <a:rPr lang="el-GR" sz="2000" dirty="0">
                <a:solidFill>
                  <a:srgbClr val="5B9BD5"/>
                </a:solidFill>
                <a:latin typeface="+mj-lt"/>
              </a:rPr>
              <a:t>ανάγκες</a:t>
            </a:r>
            <a:r>
              <a:rPr lang="el-GR" sz="2000" dirty="0">
                <a:solidFill>
                  <a:srgbClr val="223038"/>
                </a:solidFill>
                <a:latin typeface="+mj-lt"/>
              </a:rPr>
              <a:t> </a:t>
            </a:r>
            <a:r>
              <a:rPr lang="el-GR" sz="2000" dirty="0">
                <a:solidFill>
                  <a:srgbClr val="5B9BD5"/>
                </a:solidFill>
                <a:latin typeface="+mj-lt"/>
              </a:rPr>
              <a:t>που</a:t>
            </a:r>
            <a:r>
              <a:rPr lang="el-GR" sz="2000" dirty="0">
                <a:solidFill>
                  <a:srgbClr val="223038"/>
                </a:solidFill>
                <a:latin typeface="+mj-lt"/>
              </a:rPr>
              <a:t> </a:t>
            </a:r>
            <a:r>
              <a:rPr lang="el-GR" sz="2000" dirty="0">
                <a:solidFill>
                  <a:srgbClr val="5B9BD5"/>
                </a:solidFill>
                <a:latin typeface="+mj-lt"/>
              </a:rPr>
              <a:t>καλύπτουν</a:t>
            </a:r>
            <a:r>
              <a:rPr lang="el-GR" sz="2000" dirty="0">
                <a:solidFill>
                  <a:srgbClr val="223038"/>
                </a:solidFill>
                <a:latin typeface="+mj-lt"/>
              </a:rPr>
              <a:t> τα φροντιστήρια γενικής παιδείας; Λίστα/Πολλαπλή έως τρεις απαντήσεις</a:t>
            </a:r>
          </a:p>
        </p:txBody>
      </p:sp>
      <p:grpSp>
        <p:nvGrpSpPr>
          <p:cNvPr id="23" name="Ομάδα 22">
            <a:extLst>
              <a:ext uri="{FF2B5EF4-FFF2-40B4-BE49-F238E27FC236}">
                <a16:creationId xmlns:a16="http://schemas.microsoft.com/office/drawing/2014/main" id="{E3F09B3E-6FA9-745F-9299-5F5CC68CEA1F}"/>
              </a:ext>
            </a:extLst>
          </p:cNvPr>
          <p:cNvGrpSpPr/>
          <p:nvPr/>
        </p:nvGrpSpPr>
        <p:grpSpPr>
          <a:xfrm>
            <a:off x="80773" y="72771"/>
            <a:ext cx="1176528" cy="6709029"/>
            <a:chOff x="80773" y="72771"/>
            <a:chExt cx="1176528" cy="6709029"/>
          </a:xfrm>
        </p:grpSpPr>
        <p:sp>
          <p:nvSpPr>
            <p:cNvPr id="24" name="Στρογγυλεμένο ορθογώνιο 10">
              <a:extLst>
                <a:ext uri="{FF2B5EF4-FFF2-40B4-BE49-F238E27FC236}">
                  <a16:creationId xmlns:a16="http://schemas.microsoft.com/office/drawing/2014/main" id="{FC9835ED-DE23-2BE6-42A7-977CC7791625}"/>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5" name="Ομάδα 24">
              <a:extLst>
                <a:ext uri="{FF2B5EF4-FFF2-40B4-BE49-F238E27FC236}">
                  <a16:creationId xmlns:a16="http://schemas.microsoft.com/office/drawing/2014/main" id="{5EB193E9-CDCD-4E58-C84B-F6C8A15309C8}"/>
                </a:ext>
              </a:extLst>
            </p:cNvPr>
            <p:cNvGrpSpPr/>
            <p:nvPr/>
          </p:nvGrpSpPr>
          <p:grpSpPr>
            <a:xfrm>
              <a:off x="356686" y="981076"/>
              <a:ext cx="613162" cy="5749755"/>
              <a:chOff x="264825" y="1554402"/>
              <a:chExt cx="613162" cy="5176428"/>
            </a:xfrm>
          </p:grpSpPr>
          <p:sp>
            <p:nvSpPr>
              <p:cNvPr id="27" name="Ορθογώνιο 26">
                <a:extLst>
                  <a:ext uri="{FF2B5EF4-FFF2-40B4-BE49-F238E27FC236}">
                    <a16:creationId xmlns:a16="http://schemas.microsoft.com/office/drawing/2014/main" id="{D9A145B4-E262-D3EC-7E44-7B4FAB62A73C}"/>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8" name="Ορθογώνιο 27">
                <a:extLst>
                  <a:ext uri="{FF2B5EF4-FFF2-40B4-BE49-F238E27FC236}">
                    <a16:creationId xmlns:a16="http://schemas.microsoft.com/office/drawing/2014/main" id="{5DD5CCC9-2176-397C-088C-629ABE84791F}"/>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6" name="Picture 9" descr="C:\Users\pol\Pictures\Εικόνες ΚΑΝΕΠ\ΚΑΝΕΠ (Σήμα).png">
              <a:extLst>
                <a:ext uri="{FF2B5EF4-FFF2-40B4-BE49-F238E27FC236}">
                  <a16:creationId xmlns:a16="http://schemas.microsoft.com/office/drawing/2014/main" id="{E9F59011-35A9-419D-0C35-3EF9D0991CB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0" name="TextBox 29">
            <a:extLst>
              <a:ext uri="{FF2B5EF4-FFF2-40B4-BE49-F238E27FC236}">
                <a16:creationId xmlns:a16="http://schemas.microsoft.com/office/drawing/2014/main" id="{7D0E114D-F259-E6E2-9B59-9677EB4B4E6C}"/>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32" name="Picture 2">
            <a:extLst>
              <a:ext uri="{FF2B5EF4-FFF2-40B4-BE49-F238E27FC236}">
                <a16:creationId xmlns:a16="http://schemas.microsoft.com/office/drawing/2014/main" id="{5DD23CDF-B9BA-437A-8F13-6BE47F42E6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3" name="Γράφημα 32">
            <a:extLst>
              <a:ext uri="{FF2B5EF4-FFF2-40B4-BE49-F238E27FC236}">
                <a16:creationId xmlns:a16="http://schemas.microsoft.com/office/drawing/2014/main" id="{41653953-12CF-BA9B-6A7B-1469F19B184E}"/>
              </a:ext>
            </a:extLst>
          </p:cNvPr>
          <p:cNvGraphicFramePr/>
          <p:nvPr>
            <p:extLst>
              <p:ext uri="{D42A27DB-BD31-4B8C-83A1-F6EECF244321}">
                <p14:modId xmlns:p14="http://schemas.microsoft.com/office/powerpoint/2010/main" val="3055017214"/>
              </p:ext>
            </p:extLst>
          </p:nvPr>
        </p:nvGraphicFramePr>
        <p:xfrm>
          <a:off x="1858299" y="1196752"/>
          <a:ext cx="4691359" cy="475748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4" name="Γράφημα 33">
            <a:extLst>
              <a:ext uri="{FF2B5EF4-FFF2-40B4-BE49-F238E27FC236}">
                <a16:creationId xmlns:a16="http://schemas.microsoft.com/office/drawing/2014/main" id="{D323270B-5E8A-DCA7-C4E0-6D6A37651EE1}"/>
              </a:ext>
            </a:extLst>
          </p:cNvPr>
          <p:cNvGraphicFramePr/>
          <p:nvPr>
            <p:extLst>
              <p:ext uri="{D42A27DB-BD31-4B8C-83A1-F6EECF244321}">
                <p14:modId xmlns:p14="http://schemas.microsoft.com/office/powerpoint/2010/main" val="2744972990"/>
              </p:ext>
            </p:extLst>
          </p:nvPr>
        </p:nvGraphicFramePr>
        <p:xfrm>
          <a:off x="6795350" y="1196752"/>
          <a:ext cx="4691359" cy="4757481"/>
        </p:xfrm>
        <a:graphic>
          <a:graphicData uri="http://schemas.openxmlformats.org/drawingml/2006/chart">
            <c:chart xmlns:c="http://schemas.openxmlformats.org/drawingml/2006/chart" xmlns:r="http://schemas.openxmlformats.org/officeDocument/2006/relationships" r:id="rId5"/>
          </a:graphicData>
        </a:graphic>
      </p:graphicFrame>
      <p:sp>
        <p:nvSpPr>
          <p:cNvPr id="3" name="Θέση αριθμού διαφάνειας 3">
            <a:extLst>
              <a:ext uri="{FF2B5EF4-FFF2-40B4-BE49-F238E27FC236}">
                <a16:creationId xmlns:a16="http://schemas.microsoft.com/office/drawing/2014/main" id="{8E8D6CB4-B054-3CB5-E535-44BDE00864DC}"/>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18</a:t>
            </a:fld>
            <a:endParaRPr lang="el-GR" sz="2000" dirty="0">
              <a:solidFill>
                <a:srgbClr val="AAC2CD"/>
              </a:solidFill>
            </a:endParaRPr>
          </a:p>
        </p:txBody>
      </p:sp>
    </p:spTree>
    <p:extLst>
      <p:ext uri="{BB962C8B-B14F-4D97-AF65-F5344CB8AC3E}">
        <p14:creationId xmlns:p14="http://schemas.microsoft.com/office/powerpoint/2010/main" val="3824273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Γράφημα 43">
            <a:extLst>
              <a:ext uri="{FF2B5EF4-FFF2-40B4-BE49-F238E27FC236}">
                <a16:creationId xmlns:a16="http://schemas.microsoft.com/office/drawing/2014/main" id="{135F4D41-AEEF-D8D7-A742-082E11F13304}"/>
              </a:ext>
            </a:extLst>
          </p:cNvPr>
          <p:cNvGraphicFramePr/>
          <p:nvPr>
            <p:extLst>
              <p:ext uri="{D42A27DB-BD31-4B8C-83A1-F6EECF244321}">
                <p14:modId xmlns:p14="http://schemas.microsoft.com/office/powerpoint/2010/main" val="1734869466"/>
              </p:ext>
            </p:extLst>
          </p:nvPr>
        </p:nvGraphicFramePr>
        <p:xfrm>
          <a:off x="6685307" y="778172"/>
          <a:ext cx="5016445" cy="5463370"/>
        </p:xfrm>
        <a:graphic>
          <a:graphicData uri="http://schemas.openxmlformats.org/drawingml/2006/chart">
            <c:chart xmlns:c="http://schemas.openxmlformats.org/drawingml/2006/chart" xmlns:r="http://schemas.openxmlformats.org/officeDocument/2006/relationships" r:id="rId2"/>
          </a:graphicData>
        </a:graphic>
      </p:graphicFrame>
      <p:sp>
        <p:nvSpPr>
          <p:cNvPr id="32" name="TextBox 31">
            <a:extLst>
              <a:ext uri="{FF2B5EF4-FFF2-40B4-BE49-F238E27FC236}">
                <a16:creationId xmlns:a16="http://schemas.microsoft.com/office/drawing/2014/main" id="{8EEE0C4E-CD7B-3D83-25A0-D90C0D5A3043}"/>
              </a:ext>
            </a:extLst>
          </p:cNvPr>
          <p:cNvSpPr txBox="1"/>
          <p:nvPr/>
        </p:nvSpPr>
        <p:spPr>
          <a:xfrm>
            <a:off x="2530800" y="197878"/>
            <a:ext cx="8230929" cy="707886"/>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Σε ποιο βαθμό συμφωνείτε ή διαφωνείτε με τις παρακάτω προτάσεις για τα φροντιστήρια γενικής παιδείας; </a:t>
            </a:r>
          </a:p>
        </p:txBody>
      </p:sp>
      <p:sp>
        <p:nvSpPr>
          <p:cNvPr id="25" name="TextBox 24">
            <a:extLst>
              <a:ext uri="{FF2B5EF4-FFF2-40B4-BE49-F238E27FC236}">
                <a16:creationId xmlns:a16="http://schemas.microsoft.com/office/drawing/2014/main" id="{F71F7AD0-AFB1-E7E9-3961-6D5A7AE0F2E4}"/>
              </a:ext>
            </a:extLst>
          </p:cNvPr>
          <p:cNvSpPr txBox="1"/>
          <p:nvPr/>
        </p:nvSpPr>
        <p:spPr>
          <a:xfrm>
            <a:off x="6117449" y="1235198"/>
            <a:ext cx="518091"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dirty="0">
                <a:ln>
                  <a:noFill/>
                </a:ln>
                <a:solidFill>
                  <a:srgbClr val="5B9BD5"/>
                </a:solidFill>
                <a:effectLst/>
                <a:uLnTx/>
                <a:uFillTx/>
                <a:latin typeface="+mj-lt"/>
              </a:rPr>
              <a:t>top2box</a:t>
            </a:r>
            <a:endParaRPr kumimoji="0" lang="el-GR" sz="800" b="0" i="1" u="none" strike="noStrike" kern="1200" cap="none" spc="0" normalizeH="0" baseline="0" noProof="0" dirty="0">
              <a:ln>
                <a:noFill/>
              </a:ln>
              <a:solidFill>
                <a:srgbClr val="5B9BD5"/>
              </a:solidFill>
              <a:effectLst/>
              <a:uLnTx/>
              <a:uFillTx/>
              <a:latin typeface="+mj-lt"/>
            </a:endParaRPr>
          </a:p>
        </p:txBody>
      </p:sp>
      <p:grpSp>
        <p:nvGrpSpPr>
          <p:cNvPr id="17" name="Ομάδα 16">
            <a:extLst>
              <a:ext uri="{FF2B5EF4-FFF2-40B4-BE49-F238E27FC236}">
                <a16:creationId xmlns:a16="http://schemas.microsoft.com/office/drawing/2014/main" id="{2B124624-65F0-1D08-A82C-3BF2118779B8}"/>
              </a:ext>
            </a:extLst>
          </p:cNvPr>
          <p:cNvGrpSpPr/>
          <p:nvPr/>
        </p:nvGrpSpPr>
        <p:grpSpPr>
          <a:xfrm>
            <a:off x="80773" y="72771"/>
            <a:ext cx="1176528" cy="6709029"/>
            <a:chOff x="80773" y="72771"/>
            <a:chExt cx="1176528" cy="6709029"/>
          </a:xfrm>
        </p:grpSpPr>
        <p:sp>
          <p:nvSpPr>
            <p:cNvPr id="18" name="Στρογγυλεμένο ορθογώνιο 10">
              <a:extLst>
                <a:ext uri="{FF2B5EF4-FFF2-40B4-BE49-F238E27FC236}">
                  <a16:creationId xmlns:a16="http://schemas.microsoft.com/office/drawing/2014/main" id="{8BD4C7DA-F4C8-1999-F87F-5BA684A95B83}"/>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1" name="Ομάδα 20">
              <a:extLst>
                <a:ext uri="{FF2B5EF4-FFF2-40B4-BE49-F238E27FC236}">
                  <a16:creationId xmlns:a16="http://schemas.microsoft.com/office/drawing/2014/main" id="{D0257014-AF60-5628-67AC-CB77B96CF267}"/>
                </a:ext>
              </a:extLst>
            </p:cNvPr>
            <p:cNvGrpSpPr/>
            <p:nvPr/>
          </p:nvGrpSpPr>
          <p:grpSpPr>
            <a:xfrm>
              <a:off x="356686" y="981076"/>
              <a:ext cx="613162" cy="5749755"/>
              <a:chOff x="264825" y="1554402"/>
              <a:chExt cx="613162" cy="5176428"/>
            </a:xfrm>
          </p:grpSpPr>
          <p:sp>
            <p:nvSpPr>
              <p:cNvPr id="29" name="Ορθογώνιο 28">
                <a:extLst>
                  <a:ext uri="{FF2B5EF4-FFF2-40B4-BE49-F238E27FC236}">
                    <a16:creationId xmlns:a16="http://schemas.microsoft.com/office/drawing/2014/main" id="{A3507A11-BA10-338A-0DA6-A7D666FB087E}"/>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0" name="Ορθογώνιο 29">
                <a:extLst>
                  <a:ext uri="{FF2B5EF4-FFF2-40B4-BE49-F238E27FC236}">
                    <a16:creationId xmlns:a16="http://schemas.microsoft.com/office/drawing/2014/main" id="{4DD020E9-8DE5-54ED-465F-7AFAEFDF6E40}"/>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4" name="Picture 9" descr="C:\Users\pol\Pictures\Εικόνες ΚΑΝΕΠ\ΚΑΝΕΠ (Σήμα).png">
              <a:extLst>
                <a:ext uri="{FF2B5EF4-FFF2-40B4-BE49-F238E27FC236}">
                  <a16:creationId xmlns:a16="http://schemas.microsoft.com/office/drawing/2014/main" id="{A161BF87-149C-0C71-3ED7-729560EE729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1" name="TextBox 30">
            <a:extLst>
              <a:ext uri="{FF2B5EF4-FFF2-40B4-BE49-F238E27FC236}">
                <a16:creationId xmlns:a16="http://schemas.microsoft.com/office/drawing/2014/main" id="{66A6B1EA-D12A-184C-02B3-39A793F6C989}"/>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33" name="Picture 2">
            <a:extLst>
              <a:ext uri="{FF2B5EF4-FFF2-40B4-BE49-F238E27FC236}">
                <a16:creationId xmlns:a16="http://schemas.microsoft.com/office/drawing/2014/main" id="{8797DAE3-259D-2E3F-251E-0481D087B3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4" name="Γράφημα 33">
            <a:extLst>
              <a:ext uri="{FF2B5EF4-FFF2-40B4-BE49-F238E27FC236}">
                <a16:creationId xmlns:a16="http://schemas.microsoft.com/office/drawing/2014/main" id="{E7805335-297D-79D7-11EB-2D56C0913022}"/>
              </a:ext>
            </a:extLst>
          </p:cNvPr>
          <p:cNvGraphicFramePr/>
          <p:nvPr>
            <p:extLst>
              <p:ext uri="{D42A27DB-BD31-4B8C-83A1-F6EECF244321}">
                <p14:modId xmlns:p14="http://schemas.microsoft.com/office/powerpoint/2010/main" val="1190112993"/>
              </p:ext>
            </p:extLst>
          </p:nvPr>
        </p:nvGraphicFramePr>
        <p:xfrm>
          <a:off x="1235498" y="782080"/>
          <a:ext cx="5016445" cy="5463370"/>
        </p:xfrm>
        <a:graphic>
          <a:graphicData uri="http://schemas.openxmlformats.org/drawingml/2006/chart">
            <c:chart xmlns:c="http://schemas.openxmlformats.org/drawingml/2006/chart" xmlns:r="http://schemas.openxmlformats.org/officeDocument/2006/relationships" r:id="rId5"/>
          </a:graphicData>
        </a:graphic>
      </p:graphicFrame>
      <p:sp>
        <p:nvSpPr>
          <p:cNvPr id="36" name="Έλλειψη 16">
            <a:extLst>
              <a:ext uri="{FF2B5EF4-FFF2-40B4-BE49-F238E27FC236}">
                <a16:creationId xmlns:a16="http://schemas.microsoft.com/office/drawing/2014/main" id="{87789CBA-774E-4C0A-4FB1-4E8769D24E0D}"/>
              </a:ext>
            </a:extLst>
          </p:cNvPr>
          <p:cNvSpPr/>
          <p:nvPr/>
        </p:nvSpPr>
        <p:spPr>
          <a:xfrm>
            <a:off x="6106494" y="1525811"/>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74%</a:t>
            </a:r>
            <a:endParaRPr lang="el-GR" sz="1200" dirty="0">
              <a:latin typeface="+mj-lt"/>
            </a:endParaRPr>
          </a:p>
        </p:txBody>
      </p:sp>
      <p:sp>
        <p:nvSpPr>
          <p:cNvPr id="37" name="Έλλειψη 16">
            <a:extLst>
              <a:ext uri="{FF2B5EF4-FFF2-40B4-BE49-F238E27FC236}">
                <a16:creationId xmlns:a16="http://schemas.microsoft.com/office/drawing/2014/main" id="{DBDEBEA1-1A19-EE97-5B6F-6CE609C34288}"/>
              </a:ext>
            </a:extLst>
          </p:cNvPr>
          <p:cNvSpPr/>
          <p:nvPr/>
        </p:nvSpPr>
        <p:spPr>
          <a:xfrm>
            <a:off x="6106494" y="2142622"/>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66%</a:t>
            </a:r>
            <a:endParaRPr lang="el-GR" sz="1200" dirty="0">
              <a:latin typeface="+mj-lt"/>
            </a:endParaRPr>
          </a:p>
        </p:txBody>
      </p:sp>
      <p:sp>
        <p:nvSpPr>
          <p:cNvPr id="38" name="Έλλειψη 16">
            <a:extLst>
              <a:ext uri="{FF2B5EF4-FFF2-40B4-BE49-F238E27FC236}">
                <a16:creationId xmlns:a16="http://schemas.microsoft.com/office/drawing/2014/main" id="{58B74C6E-48F2-181F-22F6-7B7F83F5CDDF}"/>
              </a:ext>
            </a:extLst>
          </p:cNvPr>
          <p:cNvSpPr/>
          <p:nvPr/>
        </p:nvSpPr>
        <p:spPr>
          <a:xfrm>
            <a:off x="6106494" y="2759433"/>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50%</a:t>
            </a:r>
            <a:endParaRPr lang="el-GR" sz="1200" dirty="0">
              <a:latin typeface="+mj-lt"/>
            </a:endParaRPr>
          </a:p>
        </p:txBody>
      </p:sp>
      <p:sp>
        <p:nvSpPr>
          <p:cNvPr id="39" name="Έλλειψη 16">
            <a:extLst>
              <a:ext uri="{FF2B5EF4-FFF2-40B4-BE49-F238E27FC236}">
                <a16:creationId xmlns:a16="http://schemas.microsoft.com/office/drawing/2014/main" id="{177643DE-42E8-682A-A7CF-2A1D7FE12CDC}"/>
              </a:ext>
            </a:extLst>
          </p:cNvPr>
          <p:cNvSpPr/>
          <p:nvPr/>
        </p:nvSpPr>
        <p:spPr>
          <a:xfrm>
            <a:off x="6106494" y="3376244"/>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50%</a:t>
            </a:r>
            <a:endParaRPr lang="el-GR" sz="1200" dirty="0">
              <a:latin typeface="+mj-lt"/>
            </a:endParaRPr>
          </a:p>
        </p:txBody>
      </p:sp>
      <p:sp>
        <p:nvSpPr>
          <p:cNvPr id="40" name="Έλλειψη 16">
            <a:extLst>
              <a:ext uri="{FF2B5EF4-FFF2-40B4-BE49-F238E27FC236}">
                <a16:creationId xmlns:a16="http://schemas.microsoft.com/office/drawing/2014/main" id="{F9159E8E-35E6-A0B0-E2BB-8C3297A7FCDA}"/>
              </a:ext>
            </a:extLst>
          </p:cNvPr>
          <p:cNvSpPr/>
          <p:nvPr/>
        </p:nvSpPr>
        <p:spPr>
          <a:xfrm>
            <a:off x="6106494" y="3993055"/>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49%</a:t>
            </a:r>
            <a:endParaRPr lang="el-GR" sz="1200" dirty="0">
              <a:latin typeface="+mj-lt"/>
            </a:endParaRPr>
          </a:p>
        </p:txBody>
      </p:sp>
      <p:sp>
        <p:nvSpPr>
          <p:cNvPr id="41" name="Έλλειψη 16">
            <a:extLst>
              <a:ext uri="{FF2B5EF4-FFF2-40B4-BE49-F238E27FC236}">
                <a16:creationId xmlns:a16="http://schemas.microsoft.com/office/drawing/2014/main" id="{F47AD036-28F4-BECA-1F1D-1C8FD06B8E5D}"/>
              </a:ext>
            </a:extLst>
          </p:cNvPr>
          <p:cNvSpPr/>
          <p:nvPr/>
        </p:nvSpPr>
        <p:spPr>
          <a:xfrm>
            <a:off x="6106494" y="4609866"/>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40%</a:t>
            </a:r>
            <a:endParaRPr lang="el-GR" sz="1200" dirty="0">
              <a:latin typeface="+mj-lt"/>
            </a:endParaRPr>
          </a:p>
        </p:txBody>
      </p:sp>
      <p:sp>
        <p:nvSpPr>
          <p:cNvPr id="42" name="Έλλειψη 16">
            <a:extLst>
              <a:ext uri="{FF2B5EF4-FFF2-40B4-BE49-F238E27FC236}">
                <a16:creationId xmlns:a16="http://schemas.microsoft.com/office/drawing/2014/main" id="{04104156-EDA7-190D-F250-50FE30C76C45}"/>
              </a:ext>
            </a:extLst>
          </p:cNvPr>
          <p:cNvSpPr/>
          <p:nvPr/>
        </p:nvSpPr>
        <p:spPr>
          <a:xfrm>
            <a:off x="6106494" y="5226678"/>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36%</a:t>
            </a:r>
            <a:endParaRPr lang="el-GR" sz="1200" dirty="0">
              <a:latin typeface="+mj-lt"/>
            </a:endParaRPr>
          </a:p>
        </p:txBody>
      </p:sp>
      <p:sp>
        <p:nvSpPr>
          <p:cNvPr id="43" name="TextBox 42">
            <a:extLst>
              <a:ext uri="{FF2B5EF4-FFF2-40B4-BE49-F238E27FC236}">
                <a16:creationId xmlns:a16="http://schemas.microsoft.com/office/drawing/2014/main" id="{58BDC254-FE93-F2C6-E012-847B8835138F}"/>
              </a:ext>
            </a:extLst>
          </p:cNvPr>
          <p:cNvSpPr txBox="1"/>
          <p:nvPr/>
        </p:nvSpPr>
        <p:spPr>
          <a:xfrm>
            <a:off x="11567258" y="1231290"/>
            <a:ext cx="518091"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dirty="0">
                <a:ln>
                  <a:noFill/>
                </a:ln>
                <a:solidFill>
                  <a:srgbClr val="5B9BD5"/>
                </a:solidFill>
                <a:effectLst/>
                <a:uLnTx/>
                <a:uFillTx/>
                <a:latin typeface="+mj-lt"/>
              </a:rPr>
              <a:t>top2box</a:t>
            </a:r>
            <a:endParaRPr kumimoji="0" lang="el-GR" sz="800" b="0" i="1" u="none" strike="noStrike" kern="1200" cap="none" spc="0" normalizeH="0" baseline="0" noProof="0" dirty="0">
              <a:ln>
                <a:noFill/>
              </a:ln>
              <a:solidFill>
                <a:srgbClr val="5B9BD5"/>
              </a:solidFill>
              <a:effectLst/>
              <a:uLnTx/>
              <a:uFillTx/>
              <a:latin typeface="+mj-lt"/>
            </a:endParaRPr>
          </a:p>
        </p:txBody>
      </p:sp>
      <p:sp>
        <p:nvSpPr>
          <p:cNvPr id="45" name="Έλλειψη 16">
            <a:extLst>
              <a:ext uri="{FF2B5EF4-FFF2-40B4-BE49-F238E27FC236}">
                <a16:creationId xmlns:a16="http://schemas.microsoft.com/office/drawing/2014/main" id="{198CFDA9-CC2C-2612-52CE-9471713DA95F}"/>
              </a:ext>
            </a:extLst>
          </p:cNvPr>
          <p:cNvSpPr/>
          <p:nvPr/>
        </p:nvSpPr>
        <p:spPr>
          <a:xfrm>
            <a:off x="11556303" y="1521903"/>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68%</a:t>
            </a:r>
            <a:endParaRPr lang="el-GR" sz="1200" dirty="0">
              <a:latin typeface="+mj-lt"/>
            </a:endParaRPr>
          </a:p>
        </p:txBody>
      </p:sp>
      <p:sp>
        <p:nvSpPr>
          <p:cNvPr id="46" name="Έλλειψη 16">
            <a:extLst>
              <a:ext uri="{FF2B5EF4-FFF2-40B4-BE49-F238E27FC236}">
                <a16:creationId xmlns:a16="http://schemas.microsoft.com/office/drawing/2014/main" id="{562AD0D8-3103-81F7-414B-B19030162BCC}"/>
              </a:ext>
            </a:extLst>
          </p:cNvPr>
          <p:cNvSpPr/>
          <p:nvPr/>
        </p:nvSpPr>
        <p:spPr>
          <a:xfrm>
            <a:off x="11556303" y="2138714"/>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60%</a:t>
            </a:r>
            <a:endParaRPr lang="el-GR" sz="1200" dirty="0">
              <a:latin typeface="+mj-lt"/>
            </a:endParaRPr>
          </a:p>
        </p:txBody>
      </p:sp>
      <p:sp>
        <p:nvSpPr>
          <p:cNvPr id="47" name="Έλλειψη 16">
            <a:extLst>
              <a:ext uri="{FF2B5EF4-FFF2-40B4-BE49-F238E27FC236}">
                <a16:creationId xmlns:a16="http://schemas.microsoft.com/office/drawing/2014/main" id="{D52E8FFD-26C3-A3FC-FD98-6DB728C8ED86}"/>
              </a:ext>
            </a:extLst>
          </p:cNvPr>
          <p:cNvSpPr/>
          <p:nvPr/>
        </p:nvSpPr>
        <p:spPr>
          <a:xfrm>
            <a:off x="11556303" y="2755525"/>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48%</a:t>
            </a:r>
            <a:endParaRPr lang="el-GR" sz="1200" dirty="0">
              <a:latin typeface="+mj-lt"/>
            </a:endParaRPr>
          </a:p>
        </p:txBody>
      </p:sp>
      <p:sp>
        <p:nvSpPr>
          <p:cNvPr id="48" name="Έλλειψη 16">
            <a:extLst>
              <a:ext uri="{FF2B5EF4-FFF2-40B4-BE49-F238E27FC236}">
                <a16:creationId xmlns:a16="http://schemas.microsoft.com/office/drawing/2014/main" id="{ADCE8286-B011-0C7C-1402-0F3D875748D0}"/>
              </a:ext>
            </a:extLst>
          </p:cNvPr>
          <p:cNvSpPr/>
          <p:nvPr/>
        </p:nvSpPr>
        <p:spPr>
          <a:xfrm>
            <a:off x="11556303" y="3372336"/>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45%</a:t>
            </a:r>
            <a:endParaRPr lang="el-GR" sz="1200" dirty="0">
              <a:latin typeface="+mj-lt"/>
            </a:endParaRPr>
          </a:p>
        </p:txBody>
      </p:sp>
      <p:sp>
        <p:nvSpPr>
          <p:cNvPr id="49" name="Έλλειψη 16">
            <a:extLst>
              <a:ext uri="{FF2B5EF4-FFF2-40B4-BE49-F238E27FC236}">
                <a16:creationId xmlns:a16="http://schemas.microsoft.com/office/drawing/2014/main" id="{B2545D6B-EA6E-1EEC-C649-7DD5F967E921}"/>
              </a:ext>
            </a:extLst>
          </p:cNvPr>
          <p:cNvSpPr/>
          <p:nvPr/>
        </p:nvSpPr>
        <p:spPr>
          <a:xfrm>
            <a:off x="11556303" y="3989147"/>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43%</a:t>
            </a:r>
            <a:endParaRPr lang="el-GR" sz="1200" dirty="0">
              <a:latin typeface="+mj-lt"/>
            </a:endParaRPr>
          </a:p>
        </p:txBody>
      </p:sp>
      <p:sp>
        <p:nvSpPr>
          <p:cNvPr id="50" name="Έλλειψη 16">
            <a:extLst>
              <a:ext uri="{FF2B5EF4-FFF2-40B4-BE49-F238E27FC236}">
                <a16:creationId xmlns:a16="http://schemas.microsoft.com/office/drawing/2014/main" id="{2260D0F4-3574-CEF1-7C9C-02EEF1E91F68}"/>
              </a:ext>
            </a:extLst>
          </p:cNvPr>
          <p:cNvSpPr/>
          <p:nvPr/>
        </p:nvSpPr>
        <p:spPr>
          <a:xfrm>
            <a:off x="11556303" y="4605958"/>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41%</a:t>
            </a:r>
            <a:endParaRPr lang="el-GR" sz="1200" dirty="0">
              <a:latin typeface="+mj-lt"/>
            </a:endParaRPr>
          </a:p>
        </p:txBody>
      </p:sp>
      <p:sp>
        <p:nvSpPr>
          <p:cNvPr id="51" name="Έλλειψη 16">
            <a:extLst>
              <a:ext uri="{FF2B5EF4-FFF2-40B4-BE49-F238E27FC236}">
                <a16:creationId xmlns:a16="http://schemas.microsoft.com/office/drawing/2014/main" id="{E7EB3223-E16B-22FE-F811-CB540ABF3834}"/>
              </a:ext>
            </a:extLst>
          </p:cNvPr>
          <p:cNvSpPr/>
          <p:nvPr/>
        </p:nvSpPr>
        <p:spPr>
          <a:xfrm>
            <a:off x="11556303" y="5222770"/>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38%</a:t>
            </a:r>
            <a:endParaRPr lang="el-GR" sz="1200" dirty="0">
              <a:latin typeface="+mj-lt"/>
            </a:endParaRPr>
          </a:p>
        </p:txBody>
      </p:sp>
      <p:sp>
        <p:nvSpPr>
          <p:cNvPr id="3" name="Θέση αριθμού διαφάνειας 3">
            <a:extLst>
              <a:ext uri="{FF2B5EF4-FFF2-40B4-BE49-F238E27FC236}">
                <a16:creationId xmlns:a16="http://schemas.microsoft.com/office/drawing/2014/main" id="{E78542AF-937F-3339-2995-C903028D7816}"/>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19</a:t>
            </a:fld>
            <a:endParaRPr lang="el-GR" sz="2000" dirty="0">
              <a:solidFill>
                <a:srgbClr val="AAC2CD"/>
              </a:solidFill>
            </a:endParaRPr>
          </a:p>
        </p:txBody>
      </p:sp>
    </p:spTree>
    <p:extLst>
      <p:ext uri="{BB962C8B-B14F-4D97-AF65-F5344CB8AC3E}">
        <p14:creationId xmlns:p14="http://schemas.microsoft.com/office/powerpoint/2010/main" val="1352666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8B61E-3D81-5B72-8118-87F89796E444}"/>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5951D9E-ADBB-8587-013A-E7DCE1DD8FC0}"/>
              </a:ext>
            </a:extLst>
          </p:cNvPr>
          <p:cNvSpPr txBox="1"/>
          <p:nvPr/>
        </p:nvSpPr>
        <p:spPr>
          <a:xfrm>
            <a:off x="1186940" y="316714"/>
            <a:ext cx="520322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1600" b="1" dirty="0">
                <a:solidFill>
                  <a:srgbClr val="C47A4D"/>
                </a:solidFill>
                <a:ea typeface="Verdana" panose="020B0604030504040204" pitchFamily="34" charset="0"/>
                <a:cs typeface="Calibri"/>
              </a:rPr>
              <a:t>Κέντρο Ανάπτυξης Εκπαιδευτικής Πολιτικής</a:t>
            </a:r>
          </a:p>
          <a:p>
            <a:r>
              <a:rPr lang="el-GR" sz="1600" b="1" dirty="0">
                <a:solidFill>
                  <a:srgbClr val="5C6F80"/>
                </a:solidFill>
                <a:ea typeface="Verdana" panose="020B0604030504040204" pitchFamily="34" charset="0"/>
                <a:cs typeface="Calibri"/>
              </a:rPr>
              <a:t>Γενικής Συνομοσπονδίας Εργατών Ελλάδας</a:t>
            </a:r>
          </a:p>
        </p:txBody>
      </p:sp>
      <p:pic>
        <p:nvPicPr>
          <p:cNvPr id="14" name="Εικόνα 13">
            <a:extLst>
              <a:ext uri="{FF2B5EF4-FFF2-40B4-BE49-F238E27FC236}">
                <a16:creationId xmlns:a16="http://schemas.microsoft.com/office/drawing/2014/main" id="{6B27C61B-65F8-2CAF-439A-B83142F556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783" y="-200909"/>
            <a:ext cx="1886873" cy="1759024"/>
          </a:xfrm>
          <a:prstGeom prst="rect">
            <a:avLst/>
          </a:prstGeom>
        </p:spPr>
      </p:pic>
      <p:sp>
        <p:nvSpPr>
          <p:cNvPr id="17" name="TextBox 16">
            <a:extLst>
              <a:ext uri="{FF2B5EF4-FFF2-40B4-BE49-F238E27FC236}">
                <a16:creationId xmlns:a16="http://schemas.microsoft.com/office/drawing/2014/main" id="{CE3C7DD3-69E1-BE5F-1CF0-35705DFD22DA}"/>
              </a:ext>
            </a:extLst>
          </p:cNvPr>
          <p:cNvSpPr txBox="1"/>
          <p:nvPr/>
        </p:nvSpPr>
        <p:spPr>
          <a:xfrm>
            <a:off x="513944" y="2721114"/>
            <a:ext cx="11164112" cy="1415772"/>
          </a:xfrm>
          <a:prstGeom prst="rect">
            <a:avLst/>
          </a:prstGeom>
          <a:noFill/>
          <a:extLst>
            <a:ext uri="{909E8E84-426E-40DD-AFC4-6F175D3DCCD1}">
              <a14:hiddenFill xmlns:a14="http://schemas.microsoft.com/office/drawing/2010/main">
                <a:solidFill>
                  <a:srgbClr val="FFFFFF"/>
                </a:solidFill>
              </a14:hiddenFill>
            </a:ext>
          </a:extLst>
        </p:spPr>
        <p:txBody>
          <a:bodyPr wrap="square">
            <a:spAutoFit/>
          </a:bodyPr>
          <a:lstStyle/>
          <a:p>
            <a:pPr algn="ctr">
              <a:defRPr sz="1862" b="0" i="0" u="none" strike="noStrike" kern="1200" spc="0" baseline="0">
                <a:solidFill>
                  <a:prstClr val="black">
                    <a:lumMod val="65000"/>
                    <a:lumOff val="35000"/>
                  </a:prstClr>
                </a:solidFill>
                <a:latin typeface="+mn-lt"/>
                <a:ea typeface="+mn-ea"/>
                <a:cs typeface="+mn-cs"/>
              </a:defRPr>
            </a:pP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Α. Γενικά</a:t>
            </a:r>
            <a:r>
              <a:rPr lang="el-GR" sz="5400" b="1" dirty="0">
                <a:solidFill>
                  <a:srgbClr val="2D5E7E"/>
                </a:solidFill>
                <a:latin typeface="Aptos Display" panose="020B0004020202020204" pitchFamily="34" charset="0"/>
              </a:rPr>
              <a:t> </a:t>
            </a: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οικονομικά στοιχεία των δαπανών για φροντιστήρια</a:t>
            </a:r>
            <a:b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b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στη σύγχρονη Ελλάδα</a:t>
            </a:r>
          </a:p>
        </p:txBody>
      </p:sp>
    </p:spTree>
    <p:extLst>
      <p:ext uri="{BB962C8B-B14F-4D97-AF65-F5344CB8AC3E}">
        <p14:creationId xmlns:p14="http://schemas.microsoft.com/office/powerpoint/2010/main" val="3451528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2FB73288-3955-EF9C-D509-1C811E1EEEE8}"/>
              </a:ext>
            </a:extLst>
          </p:cNvPr>
          <p:cNvSpPr txBox="1"/>
          <p:nvPr/>
        </p:nvSpPr>
        <p:spPr>
          <a:xfrm>
            <a:off x="2530800" y="197878"/>
            <a:ext cx="8230929" cy="907941"/>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Ποια είναι τα </a:t>
            </a:r>
            <a:r>
              <a:rPr lang="el-GR" sz="2000" dirty="0">
                <a:solidFill>
                  <a:srgbClr val="5B9BD5"/>
                </a:solidFill>
                <a:latin typeface="+mj-lt"/>
              </a:rPr>
              <a:t>πλεονεκτήματα</a:t>
            </a:r>
            <a:r>
              <a:rPr lang="el-GR" sz="2000" dirty="0">
                <a:solidFill>
                  <a:srgbClr val="223038"/>
                </a:solidFill>
                <a:latin typeface="+mj-lt"/>
              </a:rPr>
              <a:t> των </a:t>
            </a:r>
            <a:r>
              <a:rPr lang="el-GR" sz="2000" dirty="0">
                <a:solidFill>
                  <a:srgbClr val="5B9BD5"/>
                </a:solidFill>
                <a:latin typeface="+mj-lt"/>
              </a:rPr>
              <a:t>φροντιστηρίων</a:t>
            </a:r>
            <a:r>
              <a:rPr lang="el-GR" sz="2000" dirty="0">
                <a:solidFill>
                  <a:srgbClr val="223038"/>
                </a:solidFill>
                <a:latin typeface="+mj-lt"/>
              </a:rPr>
              <a:t> γενικής παιδείας συγκριτικά με τα ιδιαίτερα;</a:t>
            </a:r>
          </a:p>
          <a:p>
            <a:pPr algn="ctr"/>
            <a:r>
              <a:rPr lang="el-GR" sz="1300" i="1" dirty="0">
                <a:solidFill>
                  <a:srgbClr val="223038"/>
                </a:solidFill>
                <a:latin typeface="+mj-lt"/>
              </a:rPr>
              <a:t>Πολλαπλή/Έως δύο απαντήσεις</a:t>
            </a:r>
          </a:p>
        </p:txBody>
      </p:sp>
      <p:grpSp>
        <p:nvGrpSpPr>
          <p:cNvPr id="3" name="Ομάδα 2">
            <a:extLst>
              <a:ext uri="{FF2B5EF4-FFF2-40B4-BE49-F238E27FC236}">
                <a16:creationId xmlns:a16="http://schemas.microsoft.com/office/drawing/2014/main" id="{13012985-969B-DF68-9710-BEF15DB07011}"/>
              </a:ext>
            </a:extLst>
          </p:cNvPr>
          <p:cNvGrpSpPr/>
          <p:nvPr/>
        </p:nvGrpSpPr>
        <p:grpSpPr>
          <a:xfrm>
            <a:off x="80773" y="72771"/>
            <a:ext cx="1176528" cy="6709029"/>
            <a:chOff x="80773" y="72771"/>
            <a:chExt cx="1176528" cy="6709029"/>
          </a:xfrm>
        </p:grpSpPr>
        <p:sp>
          <p:nvSpPr>
            <p:cNvPr id="6" name="Στρογγυλεμένο ορθογώνιο 10">
              <a:extLst>
                <a:ext uri="{FF2B5EF4-FFF2-40B4-BE49-F238E27FC236}">
                  <a16:creationId xmlns:a16="http://schemas.microsoft.com/office/drawing/2014/main" id="{EFB1E29C-FC84-CDD7-0D9C-EAE227EFA635}"/>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8" name="Ομάδα 7">
              <a:extLst>
                <a:ext uri="{FF2B5EF4-FFF2-40B4-BE49-F238E27FC236}">
                  <a16:creationId xmlns:a16="http://schemas.microsoft.com/office/drawing/2014/main" id="{FF11B16D-6C7E-C634-FB62-74D8177A6FEB}"/>
                </a:ext>
              </a:extLst>
            </p:cNvPr>
            <p:cNvGrpSpPr/>
            <p:nvPr/>
          </p:nvGrpSpPr>
          <p:grpSpPr>
            <a:xfrm>
              <a:off x="356686" y="981076"/>
              <a:ext cx="613162" cy="5749755"/>
              <a:chOff x="264825" y="1554402"/>
              <a:chExt cx="613162" cy="5176428"/>
            </a:xfrm>
          </p:grpSpPr>
          <p:sp>
            <p:nvSpPr>
              <p:cNvPr id="18" name="Ορθογώνιο 17">
                <a:extLst>
                  <a:ext uri="{FF2B5EF4-FFF2-40B4-BE49-F238E27FC236}">
                    <a16:creationId xmlns:a16="http://schemas.microsoft.com/office/drawing/2014/main" id="{58D5B6C6-6756-BD3F-A492-6D3769CC21A5}"/>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1" name="Ορθογώνιο 20">
                <a:extLst>
                  <a:ext uri="{FF2B5EF4-FFF2-40B4-BE49-F238E27FC236}">
                    <a16:creationId xmlns:a16="http://schemas.microsoft.com/office/drawing/2014/main" id="{17BC9290-2E52-79B0-0A66-05DA82BDFA89}"/>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16" name="Picture 9" descr="C:\Users\pol\Pictures\Εικόνες ΚΑΝΕΠ\ΚΑΝΕΠ (Σήμα).png">
              <a:extLst>
                <a:ext uri="{FF2B5EF4-FFF2-40B4-BE49-F238E27FC236}">
                  <a16:creationId xmlns:a16="http://schemas.microsoft.com/office/drawing/2014/main" id="{B6D5F643-E152-A313-41FE-F18F1C3AF4C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3" name="TextBox 22">
            <a:extLst>
              <a:ext uri="{FF2B5EF4-FFF2-40B4-BE49-F238E27FC236}">
                <a16:creationId xmlns:a16="http://schemas.microsoft.com/office/drawing/2014/main" id="{2963055B-9946-71B0-4BA4-91B1E0BD044A}"/>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27" name="Picture 2">
            <a:extLst>
              <a:ext uri="{FF2B5EF4-FFF2-40B4-BE49-F238E27FC236}">
                <a16:creationId xmlns:a16="http://schemas.microsoft.com/office/drawing/2014/main" id="{860B298E-EE4D-A1FD-66C8-B27A6EFABB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8" name="Γράφημα 27">
            <a:extLst>
              <a:ext uri="{FF2B5EF4-FFF2-40B4-BE49-F238E27FC236}">
                <a16:creationId xmlns:a16="http://schemas.microsoft.com/office/drawing/2014/main" id="{F55B6B2E-1975-5F7D-40D2-1E1EF8EB5584}"/>
              </a:ext>
            </a:extLst>
          </p:cNvPr>
          <p:cNvGraphicFramePr/>
          <p:nvPr>
            <p:extLst>
              <p:ext uri="{D42A27DB-BD31-4B8C-83A1-F6EECF244321}">
                <p14:modId xmlns:p14="http://schemas.microsoft.com/office/powerpoint/2010/main" val="1545074311"/>
              </p:ext>
            </p:extLst>
          </p:nvPr>
        </p:nvGraphicFramePr>
        <p:xfrm>
          <a:off x="1858299" y="1196752"/>
          <a:ext cx="4691359" cy="49169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9" name="Γράφημα 28">
            <a:extLst>
              <a:ext uri="{FF2B5EF4-FFF2-40B4-BE49-F238E27FC236}">
                <a16:creationId xmlns:a16="http://schemas.microsoft.com/office/drawing/2014/main" id="{ACB1EBF5-4AC6-1FD7-5680-5B9870ECE7CF}"/>
              </a:ext>
            </a:extLst>
          </p:cNvPr>
          <p:cNvGraphicFramePr/>
          <p:nvPr>
            <p:extLst>
              <p:ext uri="{D42A27DB-BD31-4B8C-83A1-F6EECF244321}">
                <p14:modId xmlns:p14="http://schemas.microsoft.com/office/powerpoint/2010/main" val="2111997623"/>
              </p:ext>
            </p:extLst>
          </p:nvPr>
        </p:nvGraphicFramePr>
        <p:xfrm>
          <a:off x="6795350" y="1196752"/>
          <a:ext cx="4691359" cy="4916969"/>
        </p:xfrm>
        <a:graphic>
          <a:graphicData uri="http://schemas.openxmlformats.org/drawingml/2006/chart">
            <c:chart xmlns:c="http://schemas.openxmlformats.org/drawingml/2006/chart" xmlns:r="http://schemas.openxmlformats.org/officeDocument/2006/relationships" r:id="rId5"/>
          </a:graphicData>
        </a:graphic>
      </p:graphicFrame>
      <p:sp>
        <p:nvSpPr>
          <p:cNvPr id="4" name="Θέση αριθμού διαφάνειας 3">
            <a:extLst>
              <a:ext uri="{FF2B5EF4-FFF2-40B4-BE49-F238E27FC236}">
                <a16:creationId xmlns:a16="http://schemas.microsoft.com/office/drawing/2014/main" id="{682403F1-08CD-8FB4-0812-8469C917549C}"/>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20</a:t>
            </a:fld>
            <a:endParaRPr lang="el-GR" sz="2000" dirty="0">
              <a:solidFill>
                <a:srgbClr val="AAC2CD"/>
              </a:solidFill>
            </a:endParaRPr>
          </a:p>
        </p:txBody>
      </p:sp>
    </p:spTree>
    <p:extLst>
      <p:ext uri="{BB962C8B-B14F-4D97-AF65-F5344CB8AC3E}">
        <p14:creationId xmlns:p14="http://schemas.microsoft.com/office/powerpoint/2010/main" val="1507250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82698FDD-6615-8F29-EB48-F16D6198D038}"/>
              </a:ext>
            </a:extLst>
          </p:cNvPr>
          <p:cNvSpPr/>
          <p:nvPr/>
        </p:nvSpPr>
        <p:spPr>
          <a:xfrm>
            <a:off x="2593414" y="6294997"/>
            <a:ext cx="2844139" cy="3651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800" i="1" dirty="0">
                <a:solidFill>
                  <a:schemeClr val="tx1">
                    <a:lumMod val="50000"/>
                    <a:lumOff val="50000"/>
                  </a:schemeClr>
                </a:solidFill>
              </a:rPr>
              <a:t>*εσωστρεφείς, με μαθησιακές δυσκολίες ή δυνατοί μαθητές</a:t>
            </a:r>
          </a:p>
        </p:txBody>
      </p:sp>
      <p:grpSp>
        <p:nvGrpSpPr>
          <p:cNvPr id="3" name="Ομάδα 2">
            <a:extLst>
              <a:ext uri="{FF2B5EF4-FFF2-40B4-BE49-F238E27FC236}">
                <a16:creationId xmlns:a16="http://schemas.microsoft.com/office/drawing/2014/main" id="{73774E45-1DAB-222D-0DA7-1EA567392BC6}"/>
              </a:ext>
            </a:extLst>
          </p:cNvPr>
          <p:cNvGrpSpPr/>
          <p:nvPr/>
        </p:nvGrpSpPr>
        <p:grpSpPr>
          <a:xfrm>
            <a:off x="80773" y="72771"/>
            <a:ext cx="1176528" cy="6709029"/>
            <a:chOff x="80773" y="72771"/>
            <a:chExt cx="1176528" cy="6709029"/>
          </a:xfrm>
        </p:grpSpPr>
        <p:sp>
          <p:nvSpPr>
            <p:cNvPr id="6" name="Στρογγυλεμένο ορθογώνιο 10">
              <a:extLst>
                <a:ext uri="{FF2B5EF4-FFF2-40B4-BE49-F238E27FC236}">
                  <a16:creationId xmlns:a16="http://schemas.microsoft.com/office/drawing/2014/main" id="{3CCAC4F7-6902-19F2-B2E3-8C6A988CC489}"/>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8" name="Ομάδα 7">
              <a:extLst>
                <a:ext uri="{FF2B5EF4-FFF2-40B4-BE49-F238E27FC236}">
                  <a16:creationId xmlns:a16="http://schemas.microsoft.com/office/drawing/2014/main" id="{4196D1CF-AF94-7ED2-A98D-AB46A6811277}"/>
                </a:ext>
              </a:extLst>
            </p:cNvPr>
            <p:cNvGrpSpPr/>
            <p:nvPr/>
          </p:nvGrpSpPr>
          <p:grpSpPr>
            <a:xfrm>
              <a:off x="356686" y="981076"/>
              <a:ext cx="613162" cy="5749755"/>
              <a:chOff x="264825" y="1554402"/>
              <a:chExt cx="613162" cy="5176428"/>
            </a:xfrm>
          </p:grpSpPr>
          <p:sp>
            <p:nvSpPr>
              <p:cNvPr id="18" name="Ορθογώνιο 17">
                <a:extLst>
                  <a:ext uri="{FF2B5EF4-FFF2-40B4-BE49-F238E27FC236}">
                    <a16:creationId xmlns:a16="http://schemas.microsoft.com/office/drawing/2014/main" id="{A7318EEB-10A7-488F-7B42-265F823045FA}"/>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3" name="Ορθογώνιο 22">
                <a:extLst>
                  <a:ext uri="{FF2B5EF4-FFF2-40B4-BE49-F238E27FC236}">
                    <a16:creationId xmlns:a16="http://schemas.microsoft.com/office/drawing/2014/main" id="{CC7DA3A1-FC2D-5AA2-5778-6FB65C30CF54}"/>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16" name="Picture 9" descr="C:\Users\pol\Pictures\Εικόνες ΚΑΝΕΠ\ΚΑΝΕΠ (Σήμα).png">
              <a:extLst>
                <a:ext uri="{FF2B5EF4-FFF2-40B4-BE49-F238E27FC236}">
                  <a16:creationId xmlns:a16="http://schemas.microsoft.com/office/drawing/2014/main" id="{7235EECE-715D-FE05-7E72-1A899A03E2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4" name="TextBox 23">
            <a:extLst>
              <a:ext uri="{FF2B5EF4-FFF2-40B4-BE49-F238E27FC236}">
                <a16:creationId xmlns:a16="http://schemas.microsoft.com/office/drawing/2014/main" id="{16224274-6F61-9D65-C798-09448A00007A}"/>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sp>
        <p:nvSpPr>
          <p:cNvPr id="26" name="TextBox 25">
            <a:extLst>
              <a:ext uri="{FF2B5EF4-FFF2-40B4-BE49-F238E27FC236}">
                <a16:creationId xmlns:a16="http://schemas.microsoft.com/office/drawing/2014/main" id="{534B8094-7CCF-4FBF-EBFD-5C54C9C6F24C}"/>
              </a:ext>
            </a:extLst>
          </p:cNvPr>
          <p:cNvSpPr txBox="1"/>
          <p:nvPr/>
        </p:nvSpPr>
        <p:spPr>
          <a:xfrm>
            <a:off x="2530800" y="197878"/>
            <a:ext cx="8230929" cy="907941"/>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Ποια είναι τα </a:t>
            </a:r>
            <a:r>
              <a:rPr lang="el-GR" sz="2000" dirty="0">
                <a:solidFill>
                  <a:srgbClr val="5B9BD5"/>
                </a:solidFill>
                <a:latin typeface="+mj-lt"/>
              </a:rPr>
              <a:t>πλεονεκτήματα</a:t>
            </a:r>
            <a:r>
              <a:rPr lang="el-GR" sz="2000" dirty="0">
                <a:solidFill>
                  <a:srgbClr val="223038"/>
                </a:solidFill>
                <a:latin typeface="+mj-lt"/>
              </a:rPr>
              <a:t> των </a:t>
            </a:r>
            <a:r>
              <a:rPr lang="el-GR" sz="2000" dirty="0">
                <a:solidFill>
                  <a:srgbClr val="5B9BD5"/>
                </a:solidFill>
                <a:latin typeface="+mj-lt"/>
              </a:rPr>
              <a:t>ιδιαιτέρων</a:t>
            </a:r>
            <a:r>
              <a:rPr lang="el-GR" sz="2000" dirty="0">
                <a:solidFill>
                  <a:srgbClr val="223038"/>
                </a:solidFill>
                <a:latin typeface="+mj-lt"/>
              </a:rPr>
              <a:t> συγκριτικά με τα φροντιστήρια γενικής παιδείας;</a:t>
            </a:r>
            <a:br>
              <a:rPr lang="el-GR" sz="2000" dirty="0">
                <a:solidFill>
                  <a:srgbClr val="223038"/>
                </a:solidFill>
                <a:latin typeface="+mj-lt"/>
              </a:rPr>
            </a:br>
            <a:r>
              <a:rPr lang="el-GR" sz="1300" i="1" dirty="0">
                <a:solidFill>
                  <a:srgbClr val="223038"/>
                </a:solidFill>
                <a:latin typeface="+mj-lt"/>
              </a:rPr>
              <a:t>Πολλαπλή/Έως δύο απαντήσεις</a:t>
            </a:r>
          </a:p>
        </p:txBody>
      </p:sp>
      <p:pic>
        <p:nvPicPr>
          <p:cNvPr id="29" name="Picture 2">
            <a:extLst>
              <a:ext uri="{FF2B5EF4-FFF2-40B4-BE49-F238E27FC236}">
                <a16:creationId xmlns:a16="http://schemas.microsoft.com/office/drawing/2014/main" id="{8AD8D739-8885-2317-8177-10EF66AD72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0" name="Γράφημα 29">
            <a:extLst>
              <a:ext uri="{FF2B5EF4-FFF2-40B4-BE49-F238E27FC236}">
                <a16:creationId xmlns:a16="http://schemas.microsoft.com/office/drawing/2014/main" id="{DF3D6B3B-F32D-08EF-E7DA-9F955B00536B}"/>
              </a:ext>
            </a:extLst>
          </p:cNvPr>
          <p:cNvGraphicFramePr/>
          <p:nvPr>
            <p:extLst>
              <p:ext uri="{D42A27DB-BD31-4B8C-83A1-F6EECF244321}">
                <p14:modId xmlns:p14="http://schemas.microsoft.com/office/powerpoint/2010/main" val="2621446745"/>
              </p:ext>
            </p:extLst>
          </p:nvPr>
        </p:nvGraphicFramePr>
        <p:xfrm>
          <a:off x="1858299" y="1196752"/>
          <a:ext cx="4691359" cy="475748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1" name="Γράφημα 30">
            <a:extLst>
              <a:ext uri="{FF2B5EF4-FFF2-40B4-BE49-F238E27FC236}">
                <a16:creationId xmlns:a16="http://schemas.microsoft.com/office/drawing/2014/main" id="{D03A112D-CB9E-CFE9-1FAB-74CC9D5059BC}"/>
              </a:ext>
            </a:extLst>
          </p:cNvPr>
          <p:cNvGraphicFramePr/>
          <p:nvPr>
            <p:extLst>
              <p:ext uri="{D42A27DB-BD31-4B8C-83A1-F6EECF244321}">
                <p14:modId xmlns:p14="http://schemas.microsoft.com/office/powerpoint/2010/main" val="1206555974"/>
              </p:ext>
            </p:extLst>
          </p:nvPr>
        </p:nvGraphicFramePr>
        <p:xfrm>
          <a:off x="6795350" y="1196752"/>
          <a:ext cx="4691359" cy="4757481"/>
        </p:xfrm>
        <a:graphic>
          <a:graphicData uri="http://schemas.openxmlformats.org/drawingml/2006/chart">
            <c:chart xmlns:c="http://schemas.openxmlformats.org/drawingml/2006/chart" xmlns:r="http://schemas.openxmlformats.org/officeDocument/2006/relationships" r:id="rId5"/>
          </a:graphicData>
        </a:graphic>
      </p:graphicFrame>
      <p:sp>
        <p:nvSpPr>
          <p:cNvPr id="4" name="Θέση αριθμού διαφάνειας 3">
            <a:extLst>
              <a:ext uri="{FF2B5EF4-FFF2-40B4-BE49-F238E27FC236}">
                <a16:creationId xmlns:a16="http://schemas.microsoft.com/office/drawing/2014/main" id="{BE583845-BD27-8A3A-BB78-CFED8EE88F0A}"/>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21</a:t>
            </a:fld>
            <a:endParaRPr lang="el-GR" sz="2000" dirty="0">
              <a:solidFill>
                <a:srgbClr val="AAC2CD"/>
              </a:solidFill>
            </a:endParaRPr>
          </a:p>
        </p:txBody>
      </p:sp>
    </p:spTree>
    <p:extLst>
      <p:ext uri="{BB962C8B-B14F-4D97-AF65-F5344CB8AC3E}">
        <p14:creationId xmlns:p14="http://schemas.microsoft.com/office/powerpoint/2010/main" val="617572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Γράφημα 30">
            <a:extLst>
              <a:ext uri="{FF2B5EF4-FFF2-40B4-BE49-F238E27FC236}">
                <a16:creationId xmlns:a16="http://schemas.microsoft.com/office/drawing/2014/main" id="{5F4D2F4E-38A8-A46E-D4AF-F19D1DE0CFBD}"/>
              </a:ext>
            </a:extLst>
          </p:cNvPr>
          <p:cNvGraphicFramePr/>
          <p:nvPr>
            <p:extLst>
              <p:ext uri="{D42A27DB-BD31-4B8C-83A1-F6EECF244321}">
                <p14:modId xmlns:p14="http://schemas.microsoft.com/office/powerpoint/2010/main" val="387637577"/>
              </p:ext>
            </p:extLst>
          </p:nvPr>
        </p:nvGraphicFramePr>
        <p:xfrm>
          <a:off x="6795350" y="1196752"/>
          <a:ext cx="4691359" cy="47574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0" name="Γράφημα 29">
            <a:extLst>
              <a:ext uri="{FF2B5EF4-FFF2-40B4-BE49-F238E27FC236}">
                <a16:creationId xmlns:a16="http://schemas.microsoft.com/office/drawing/2014/main" id="{0DC2889D-63F5-5186-204F-9EEF9CC7838B}"/>
              </a:ext>
            </a:extLst>
          </p:cNvPr>
          <p:cNvGraphicFramePr/>
          <p:nvPr>
            <p:extLst>
              <p:ext uri="{D42A27DB-BD31-4B8C-83A1-F6EECF244321}">
                <p14:modId xmlns:p14="http://schemas.microsoft.com/office/powerpoint/2010/main" val="2870040336"/>
              </p:ext>
            </p:extLst>
          </p:nvPr>
        </p:nvGraphicFramePr>
        <p:xfrm>
          <a:off x="1858299" y="1196752"/>
          <a:ext cx="4691359" cy="4757481"/>
        </p:xfrm>
        <a:graphic>
          <a:graphicData uri="http://schemas.openxmlformats.org/drawingml/2006/chart">
            <c:chart xmlns:c="http://schemas.openxmlformats.org/drawingml/2006/chart" xmlns:r="http://schemas.openxmlformats.org/officeDocument/2006/relationships" r:id="rId3"/>
          </a:graphicData>
        </a:graphic>
      </p:graphicFrame>
      <p:sp>
        <p:nvSpPr>
          <p:cNvPr id="26" name="TextBox 25">
            <a:extLst>
              <a:ext uri="{FF2B5EF4-FFF2-40B4-BE49-F238E27FC236}">
                <a16:creationId xmlns:a16="http://schemas.microsoft.com/office/drawing/2014/main" id="{156D313E-DDD2-3355-2FDD-0629E63461C7}"/>
              </a:ext>
            </a:extLst>
          </p:cNvPr>
          <p:cNvSpPr txBox="1"/>
          <p:nvPr/>
        </p:nvSpPr>
        <p:spPr>
          <a:xfrm>
            <a:off x="2530800" y="197878"/>
            <a:ext cx="8230929" cy="707886"/>
          </a:xfrm>
          <a:prstGeom prst="rect">
            <a:avLst/>
          </a:prstGeom>
          <a:noFill/>
        </p:spPr>
        <p:txBody>
          <a:bodyPr wrap="square" rtlCol="0">
            <a:spAutoFit/>
          </a:bodyPr>
          <a:lstStyle/>
          <a:p>
            <a:pPr algn="ctr"/>
            <a:r>
              <a:rPr lang="el-GR" sz="2000" dirty="0" err="1">
                <a:solidFill>
                  <a:srgbClr val="223038"/>
                </a:solidFill>
                <a:latin typeface="+mj-lt"/>
              </a:rPr>
              <a:t>Ερ</a:t>
            </a:r>
            <a:r>
              <a:rPr lang="el-GR" sz="2000" dirty="0">
                <a:solidFill>
                  <a:srgbClr val="223038"/>
                </a:solidFill>
                <a:latin typeface="+mj-lt"/>
              </a:rPr>
              <a:t>. Πόσο </a:t>
            </a:r>
            <a:r>
              <a:rPr lang="el-GR" sz="2000" dirty="0">
                <a:solidFill>
                  <a:srgbClr val="5B9BD5"/>
                </a:solidFill>
                <a:latin typeface="+mj-lt"/>
              </a:rPr>
              <a:t>ικανοποιημένοι</a:t>
            </a:r>
            <a:r>
              <a:rPr lang="el-GR" sz="2000" dirty="0">
                <a:solidFill>
                  <a:srgbClr val="223038"/>
                </a:solidFill>
                <a:latin typeface="+mj-lt"/>
              </a:rPr>
              <a:t> μείνατε συνολικά από την παρακολούθηση μαθημάτων στο φροντιστήριο γενικής παιδείας; </a:t>
            </a:r>
          </a:p>
        </p:txBody>
      </p:sp>
      <p:sp>
        <p:nvSpPr>
          <p:cNvPr id="13" name="Right Brace 12">
            <a:extLst>
              <a:ext uri="{FF2B5EF4-FFF2-40B4-BE49-F238E27FC236}">
                <a16:creationId xmlns:a16="http://schemas.microsoft.com/office/drawing/2014/main" id="{0426A31E-E5B2-9962-BEBB-C85D0116CAE0}"/>
              </a:ext>
            </a:extLst>
          </p:cNvPr>
          <p:cNvSpPr/>
          <p:nvPr/>
        </p:nvSpPr>
        <p:spPr>
          <a:xfrm>
            <a:off x="5698756" y="4683681"/>
            <a:ext cx="163748" cy="855882"/>
          </a:xfrm>
          <a:prstGeom prst="rightBrace">
            <a:avLst/>
          </a:prstGeom>
          <a:ln>
            <a:solidFill>
              <a:srgbClr val="5B9BD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8" name="Right Brace 17">
            <a:extLst>
              <a:ext uri="{FF2B5EF4-FFF2-40B4-BE49-F238E27FC236}">
                <a16:creationId xmlns:a16="http://schemas.microsoft.com/office/drawing/2014/main" id="{5AA6F55A-416C-EAF5-0DFE-F78C0B018D23}"/>
              </a:ext>
            </a:extLst>
          </p:cNvPr>
          <p:cNvSpPr/>
          <p:nvPr/>
        </p:nvSpPr>
        <p:spPr>
          <a:xfrm>
            <a:off x="10308706" y="4683680"/>
            <a:ext cx="165600" cy="856800"/>
          </a:xfrm>
          <a:prstGeom prst="rightBrace">
            <a:avLst/>
          </a:prstGeom>
          <a:ln>
            <a:solidFill>
              <a:srgbClr val="A6435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3" name="Ομάδα 2">
            <a:extLst>
              <a:ext uri="{FF2B5EF4-FFF2-40B4-BE49-F238E27FC236}">
                <a16:creationId xmlns:a16="http://schemas.microsoft.com/office/drawing/2014/main" id="{48869E5E-2957-132A-A13E-3B76A0B6998B}"/>
              </a:ext>
            </a:extLst>
          </p:cNvPr>
          <p:cNvGrpSpPr/>
          <p:nvPr/>
        </p:nvGrpSpPr>
        <p:grpSpPr>
          <a:xfrm>
            <a:off x="80773" y="72771"/>
            <a:ext cx="1176528" cy="6709029"/>
            <a:chOff x="80773" y="72771"/>
            <a:chExt cx="1176528" cy="6709029"/>
          </a:xfrm>
        </p:grpSpPr>
        <p:sp>
          <p:nvSpPr>
            <p:cNvPr id="6" name="Στρογγυλεμένο ορθογώνιο 10">
              <a:extLst>
                <a:ext uri="{FF2B5EF4-FFF2-40B4-BE49-F238E27FC236}">
                  <a16:creationId xmlns:a16="http://schemas.microsoft.com/office/drawing/2014/main" id="{95555DAC-B278-6213-A919-E5E3B83CCB9F}"/>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9" name="Ομάδα 18">
              <a:extLst>
                <a:ext uri="{FF2B5EF4-FFF2-40B4-BE49-F238E27FC236}">
                  <a16:creationId xmlns:a16="http://schemas.microsoft.com/office/drawing/2014/main" id="{C7FDE210-3479-C83E-6467-623D4B2270D7}"/>
                </a:ext>
              </a:extLst>
            </p:cNvPr>
            <p:cNvGrpSpPr/>
            <p:nvPr/>
          </p:nvGrpSpPr>
          <p:grpSpPr>
            <a:xfrm>
              <a:off x="356686" y="981076"/>
              <a:ext cx="613162" cy="5749755"/>
              <a:chOff x="264825" y="1554402"/>
              <a:chExt cx="613162" cy="5176428"/>
            </a:xfrm>
          </p:grpSpPr>
          <p:sp>
            <p:nvSpPr>
              <p:cNvPr id="23" name="Ορθογώνιο 22">
                <a:extLst>
                  <a:ext uri="{FF2B5EF4-FFF2-40B4-BE49-F238E27FC236}">
                    <a16:creationId xmlns:a16="http://schemas.microsoft.com/office/drawing/2014/main" id="{624E263D-FFB6-A36C-E378-09D090F0D399}"/>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4" name="Ορθογώνιο 23">
                <a:extLst>
                  <a:ext uri="{FF2B5EF4-FFF2-40B4-BE49-F238E27FC236}">
                    <a16:creationId xmlns:a16="http://schemas.microsoft.com/office/drawing/2014/main" id="{D4043543-8AC3-87CD-D131-3B633749F2E2}"/>
                  </a:ext>
                </a:extLst>
              </p:cNvPr>
              <p:cNvSpPr/>
              <p:nvPr/>
            </p:nvSpPr>
            <p:spPr>
              <a:xfrm rot="16200000">
                <a:off x="-1894893" y="3957951"/>
                <a:ext cx="5176427" cy="369332"/>
              </a:xfrm>
              <a:prstGeom prst="rect">
                <a:avLst/>
              </a:prstGeom>
            </p:spPr>
            <p:txBody>
              <a:bodyPr wrap="square">
                <a:spAutoFit/>
              </a:bodyPr>
              <a:lstStyle/>
              <a:p>
                <a:r>
                  <a:rPr lang="el-GR" spc="-130" dirty="0">
                    <a:ln w="1270">
                      <a:solidFill>
                        <a:srgbClr val="22333E"/>
                      </a:solidFill>
                    </a:ln>
                    <a:noFill/>
                    <a:latin typeface="+mj-lt"/>
                    <a:ea typeface="Calibri" panose="020F0502020204030204" pitchFamily="34" charset="0"/>
                    <a:cs typeface="Times New Roman" panose="02020603050405020304" pitchFamily="18" charset="0"/>
                  </a:rPr>
                  <a:t>Στάσεις &amp; απόψεις γονέων και νέων για φροντιστήρια γενικής παιδείας</a:t>
                </a:r>
                <a:endParaRPr lang="el-GR" spc="-130" dirty="0">
                  <a:ln w="1270">
                    <a:solidFill>
                      <a:srgbClr val="22333E"/>
                    </a:solidFill>
                  </a:ln>
                  <a:noFill/>
                  <a:latin typeface="+mj-lt"/>
                </a:endParaRPr>
              </a:p>
            </p:txBody>
          </p:sp>
        </p:grpSp>
        <p:pic>
          <p:nvPicPr>
            <p:cNvPr id="20" name="Picture 9" descr="C:\Users\pol\Pictures\Εικόνες ΚΑΝΕΠ\ΚΑΝΕΠ (Σήμα).png">
              <a:extLst>
                <a:ext uri="{FF2B5EF4-FFF2-40B4-BE49-F238E27FC236}">
                  <a16:creationId xmlns:a16="http://schemas.microsoft.com/office/drawing/2014/main" id="{7A4090B9-9324-D4F7-0D54-F7F2A845945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5" name="TextBox 24">
            <a:extLst>
              <a:ext uri="{FF2B5EF4-FFF2-40B4-BE49-F238E27FC236}">
                <a16:creationId xmlns:a16="http://schemas.microsoft.com/office/drawing/2014/main" id="{E228D023-875F-D7EB-7F7D-DC1C7D9BBF68}"/>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29" name="Picture 2">
            <a:extLst>
              <a:ext uri="{FF2B5EF4-FFF2-40B4-BE49-F238E27FC236}">
                <a16:creationId xmlns:a16="http://schemas.microsoft.com/office/drawing/2014/main" id="{A850DC93-9692-7DEA-A1EF-64A06584EC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32" name="Έλλειψη 16">
            <a:extLst>
              <a:ext uri="{FF2B5EF4-FFF2-40B4-BE49-F238E27FC236}">
                <a16:creationId xmlns:a16="http://schemas.microsoft.com/office/drawing/2014/main" id="{71D51B4B-2A07-B265-5AA5-6B2E4BD369EE}"/>
              </a:ext>
            </a:extLst>
          </p:cNvPr>
          <p:cNvSpPr/>
          <p:nvPr/>
        </p:nvSpPr>
        <p:spPr>
          <a:xfrm>
            <a:off x="5883770" y="4853805"/>
            <a:ext cx="540000" cy="540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n-US" sz="1200" dirty="0">
                <a:latin typeface="+mj-lt"/>
              </a:rPr>
              <a:t>7</a:t>
            </a:r>
            <a:r>
              <a:rPr lang="el-GR" sz="1200" dirty="0">
                <a:latin typeface="+mj-lt"/>
              </a:rPr>
              <a:t>1</a:t>
            </a:r>
            <a:r>
              <a:rPr lang="en-US" sz="1200" dirty="0">
                <a:latin typeface="+mj-lt"/>
              </a:rPr>
              <a:t>%</a:t>
            </a:r>
            <a:endParaRPr lang="el-GR" sz="1200" dirty="0">
              <a:latin typeface="+mj-lt"/>
            </a:endParaRPr>
          </a:p>
        </p:txBody>
      </p:sp>
      <p:sp>
        <p:nvSpPr>
          <p:cNvPr id="33" name="Έλλειψη 16">
            <a:extLst>
              <a:ext uri="{FF2B5EF4-FFF2-40B4-BE49-F238E27FC236}">
                <a16:creationId xmlns:a16="http://schemas.microsoft.com/office/drawing/2014/main" id="{9B71DF88-9D1E-B749-C41E-88B79C3ECD89}"/>
              </a:ext>
            </a:extLst>
          </p:cNvPr>
          <p:cNvSpPr/>
          <p:nvPr/>
        </p:nvSpPr>
        <p:spPr>
          <a:xfrm>
            <a:off x="10533036" y="4855306"/>
            <a:ext cx="540000" cy="540000"/>
          </a:xfrm>
          <a:prstGeom prst="ellipse">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200" dirty="0">
                <a:latin typeface="+mj-lt"/>
              </a:rPr>
              <a:t>68</a:t>
            </a:r>
            <a:r>
              <a:rPr lang="en-US" sz="1200" dirty="0">
                <a:latin typeface="+mj-lt"/>
              </a:rPr>
              <a:t>%</a:t>
            </a:r>
            <a:endParaRPr lang="el-GR" sz="1200" dirty="0">
              <a:latin typeface="+mj-lt"/>
            </a:endParaRPr>
          </a:p>
        </p:txBody>
      </p:sp>
      <p:sp>
        <p:nvSpPr>
          <p:cNvPr id="4" name="Θέση αριθμού διαφάνειας 3">
            <a:extLst>
              <a:ext uri="{FF2B5EF4-FFF2-40B4-BE49-F238E27FC236}">
                <a16:creationId xmlns:a16="http://schemas.microsoft.com/office/drawing/2014/main" id="{3E7216BE-DCA0-7B45-AA43-E2726C611077}"/>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22</a:t>
            </a:fld>
            <a:endParaRPr lang="el-GR" sz="2000" dirty="0">
              <a:solidFill>
                <a:srgbClr val="AAC2CD"/>
              </a:solidFill>
            </a:endParaRPr>
          </a:p>
        </p:txBody>
      </p:sp>
    </p:spTree>
    <p:extLst>
      <p:ext uri="{BB962C8B-B14F-4D97-AF65-F5344CB8AC3E}">
        <p14:creationId xmlns:p14="http://schemas.microsoft.com/office/powerpoint/2010/main" val="3326143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7C7ED-242B-B9FC-F25F-30F41BA4BE1D}"/>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0767EA64-C852-AE95-939E-3098E3C5ABC4}"/>
              </a:ext>
            </a:extLst>
          </p:cNvPr>
          <p:cNvSpPr txBox="1"/>
          <p:nvPr/>
        </p:nvSpPr>
        <p:spPr>
          <a:xfrm>
            <a:off x="1186940" y="316714"/>
            <a:ext cx="520322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1600" b="1" dirty="0">
                <a:solidFill>
                  <a:srgbClr val="C47A4D"/>
                </a:solidFill>
                <a:ea typeface="Verdana" panose="020B0604030504040204" pitchFamily="34" charset="0"/>
                <a:cs typeface="Calibri"/>
              </a:rPr>
              <a:t>Κέντρο Ανάπτυξης Εκπαιδευτικής Πολιτικής</a:t>
            </a:r>
          </a:p>
          <a:p>
            <a:r>
              <a:rPr lang="el-GR" sz="1600" b="1" dirty="0">
                <a:solidFill>
                  <a:srgbClr val="5C6F80"/>
                </a:solidFill>
                <a:ea typeface="Verdana" panose="020B0604030504040204" pitchFamily="34" charset="0"/>
                <a:cs typeface="Calibri"/>
              </a:rPr>
              <a:t>Γενικής Συνομοσπονδίας Εργατών Ελλάδας</a:t>
            </a:r>
          </a:p>
        </p:txBody>
      </p:sp>
      <p:pic>
        <p:nvPicPr>
          <p:cNvPr id="14" name="Εικόνα 13">
            <a:extLst>
              <a:ext uri="{FF2B5EF4-FFF2-40B4-BE49-F238E27FC236}">
                <a16:creationId xmlns:a16="http://schemas.microsoft.com/office/drawing/2014/main" id="{EACE1A2B-3DBD-618D-2317-D2EC89864F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783" y="-200909"/>
            <a:ext cx="1886873" cy="1759024"/>
          </a:xfrm>
          <a:prstGeom prst="rect">
            <a:avLst/>
          </a:prstGeom>
        </p:spPr>
      </p:pic>
      <p:sp>
        <p:nvSpPr>
          <p:cNvPr id="17" name="TextBox 16">
            <a:extLst>
              <a:ext uri="{FF2B5EF4-FFF2-40B4-BE49-F238E27FC236}">
                <a16:creationId xmlns:a16="http://schemas.microsoft.com/office/drawing/2014/main" id="{B479CEFF-4B20-3E52-40FB-211C60B93479}"/>
              </a:ext>
            </a:extLst>
          </p:cNvPr>
          <p:cNvSpPr txBox="1"/>
          <p:nvPr/>
        </p:nvSpPr>
        <p:spPr>
          <a:xfrm>
            <a:off x="513944" y="2721114"/>
            <a:ext cx="11164112" cy="1077218"/>
          </a:xfrm>
          <a:prstGeom prst="rect">
            <a:avLst/>
          </a:prstGeom>
          <a:noFill/>
          <a:extLst>
            <a:ext uri="{909E8E84-426E-40DD-AFC4-6F175D3DCCD1}">
              <a14:hiddenFill xmlns:a14="http://schemas.microsoft.com/office/drawing/2010/main">
                <a:solidFill>
                  <a:srgbClr val="FFFFFF"/>
                </a:solidFill>
              </a14:hiddenFill>
            </a:ext>
          </a:extLst>
        </p:spPr>
        <p:txBody>
          <a:bodyPr wrap="square">
            <a:spAutoFit/>
          </a:bodyPr>
          <a:lstStyle/>
          <a:p>
            <a:pPr algn="ctr">
              <a:defRPr sz="1862" b="0" i="0" u="none" strike="noStrike" kern="1200" spc="0" baseline="0">
                <a:solidFill>
                  <a:prstClr val="black">
                    <a:lumMod val="65000"/>
                    <a:lumOff val="35000"/>
                  </a:prstClr>
                </a:solidFill>
                <a:latin typeface="+mn-lt"/>
                <a:ea typeface="+mn-ea"/>
                <a:cs typeface="+mn-cs"/>
              </a:defRPr>
            </a:pP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Γ. Απόψεις εκπαιδευτικών εργαζομένων</a:t>
            </a:r>
            <a:b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br>
            <a:r>
              <a:rPr lang="el-GR" sz="3200" dirty="0">
                <a:ln>
                  <a:solidFill>
                    <a:srgbClr val="456776"/>
                  </a:solidFill>
                </a:ln>
                <a:solidFill>
                  <a:srgbClr val="2D5E7E"/>
                </a:solidFill>
                <a:latin typeface="Aptos Display" panose="020B0004020202020204" pitchFamily="34" charset="0"/>
                <a:ea typeface="Calibri" panose="020F0502020204030204" pitchFamily="34" charset="0"/>
                <a:cs typeface="Times New Roman" panose="02020603050405020304" pitchFamily="18" charset="0"/>
              </a:rPr>
              <a:t>στα φροντιστήρια γενικής παιδείας</a:t>
            </a:r>
          </a:p>
        </p:txBody>
      </p:sp>
    </p:spTree>
    <p:extLst>
      <p:ext uri="{BB962C8B-B14F-4D97-AF65-F5344CB8AC3E}">
        <p14:creationId xmlns:p14="http://schemas.microsoft.com/office/powerpoint/2010/main" val="808936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2511C-12D1-8F91-AAC0-11EAEE4E226C}"/>
            </a:ext>
          </a:extLst>
        </p:cNvPr>
        <p:cNvGrpSpPr/>
        <p:nvPr/>
      </p:nvGrpSpPr>
      <p:grpSpPr>
        <a:xfrm>
          <a:off x="0" y="0"/>
          <a:ext cx="0" cy="0"/>
          <a:chOff x="0" y="0"/>
          <a:chExt cx="0" cy="0"/>
        </a:xfrm>
      </p:grpSpPr>
      <p:grpSp>
        <p:nvGrpSpPr>
          <p:cNvPr id="11" name="Ομάδα 10">
            <a:extLst>
              <a:ext uri="{FF2B5EF4-FFF2-40B4-BE49-F238E27FC236}">
                <a16:creationId xmlns:a16="http://schemas.microsoft.com/office/drawing/2014/main" id="{A42DA447-D24D-D3E6-E462-E061F56E78B3}"/>
              </a:ext>
            </a:extLst>
          </p:cNvPr>
          <p:cNvGrpSpPr/>
          <p:nvPr/>
        </p:nvGrpSpPr>
        <p:grpSpPr>
          <a:xfrm>
            <a:off x="80773" y="72771"/>
            <a:ext cx="1176528" cy="6709029"/>
            <a:chOff x="80773" y="72771"/>
            <a:chExt cx="1176528" cy="6709029"/>
          </a:xfrm>
        </p:grpSpPr>
        <p:sp>
          <p:nvSpPr>
            <p:cNvPr id="17" name="Στρογγυλεμένο ορθογώνιο 10">
              <a:extLst>
                <a:ext uri="{FF2B5EF4-FFF2-40B4-BE49-F238E27FC236}">
                  <a16:creationId xmlns:a16="http://schemas.microsoft.com/office/drawing/2014/main" id="{A006D836-A9FF-F6BB-F8D4-A3BDE02FCC37}"/>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8" name="Ομάδα 17">
              <a:extLst>
                <a:ext uri="{FF2B5EF4-FFF2-40B4-BE49-F238E27FC236}">
                  <a16:creationId xmlns:a16="http://schemas.microsoft.com/office/drawing/2014/main" id="{7388DBD1-F5E6-7054-BE0B-8ADB780BB6D6}"/>
                </a:ext>
              </a:extLst>
            </p:cNvPr>
            <p:cNvGrpSpPr/>
            <p:nvPr/>
          </p:nvGrpSpPr>
          <p:grpSpPr>
            <a:xfrm>
              <a:off x="356686" y="981076"/>
              <a:ext cx="613162" cy="5749755"/>
              <a:chOff x="264825" y="1554402"/>
              <a:chExt cx="613162" cy="5176428"/>
            </a:xfrm>
          </p:grpSpPr>
          <p:sp>
            <p:nvSpPr>
              <p:cNvPr id="21" name="Ορθογώνιο 20">
                <a:extLst>
                  <a:ext uri="{FF2B5EF4-FFF2-40B4-BE49-F238E27FC236}">
                    <a16:creationId xmlns:a16="http://schemas.microsoft.com/office/drawing/2014/main" id="{8742D34C-7490-91A0-1F37-9218A80AFED3}"/>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25" name="Ορθογώνιο 24">
                <a:extLst>
                  <a:ext uri="{FF2B5EF4-FFF2-40B4-BE49-F238E27FC236}">
                    <a16:creationId xmlns:a16="http://schemas.microsoft.com/office/drawing/2014/main" id="{FB6C6A05-BECA-86CD-B542-FD2EA329C838}"/>
                  </a:ext>
                </a:extLst>
              </p:cNvPr>
              <p:cNvSpPr/>
              <p:nvPr/>
            </p:nvSpPr>
            <p:spPr>
              <a:xfrm rot="16200000">
                <a:off x="-1894893" y="3957951"/>
                <a:ext cx="5176427" cy="369332"/>
              </a:xfrm>
              <a:prstGeom prst="rect">
                <a:avLst/>
              </a:prstGeom>
            </p:spPr>
            <p:txBody>
              <a:bodyPr wrap="square">
                <a:spAutoFit/>
              </a:bodyPr>
              <a:lstStyle/>
              <a:p>
                <a:r>
                  <a:rPr lang="el-GR" spc="-150" dirty="0">
                    <a:ln w="1270">
                      <a:solidFill>
                        <a:srgbClr val="22333E"/>
                      </a:solidFill>
                    </a:ln>
                    <a:noFill/>
                    <a:latin typeface="+mj-lt"/>
                    <a:ea typeface="Calibri" panose="020F0502020204030204" pitchFamily="34" charset="0"/>
                    <a:cs typeface="Times New Roman" panose="02020603050405020304" pitchFamily="18" charset="0"/>
                  </a:rPr>
                  <a:t>Απόψεις εκπαιδευτικών εργαζομένων στα φροντιστήρια γενικής παιδείας</a:t>
                </a:r>
                <a:endParaRPr lang="el-GR" spc="-150" dirty="0">
                  <a:ln w="1270">
                    <a:solidFill>
                      <a:srgbClr val="22333E"/>
                    </a:solidFill>
                  </a:ln>
                  <a:noFill/>
                  <a:latin typeface="+mj-lt"/>
                </a:endParaRPr>
              </a:p>
            </p:txBody>
          </p:sp>
        </p:grpSp>
        <p:pic>
          <p:nvPicPr>
            <p:cNvPr id="20" name="Picture 9" descr="C:\Users\pol\Pictures\Εικόνες ΚΑΝΕΠ\ΚΑΝΕΠ (Σήμα).png">
              <a:extLst>
                <a:ext uri="{FF2B5EF4-FFF2-40B4-BE49-F238E27FC236}">
                  <a16:creationId xmlns:a16="http://schemas.microsoft.com/office/drawing/2014/main" id="{6B62456C-CB6E-B836-15C5-B083BDE269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6" name="TextBox 25">
            <a:extLst>
              <a:ext uri="{FF2B5EF4-FFF2-40B4-BE49-F238E27FC236}">
                <a16:creationId xmlns:a16="http://schemas.microsoft.com/office/drawing/2014/main" id="{64725BED-CA86-C283-28B6-E85956BEC183}"/>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sp>
        <p:nvSpPr>
          <p:cNvPr id="27" name="TextBox 26">
            <a:extLst>
              <a:ext uri="{FF2B5EF4-FFF2-40B4-BE49-F238E27FC236}">
                <a16:creationId xmlns:a16="http://schemas.microsoft.com/office/drawing/2014/main" id="{226FCBC9-E488-68AE-A0E0-7BAB90D7829B}"/>
              </a:ext>
            </a:extLst>
          </p:cNvPr>
          <p:cNvSpPr txBox="1"/>
          <p:nvPr/>
        </p:nvSpPr>
        <p:spPr>
          <a:xfrm>
            <a:off x="2529219" y="197878"/>
            <a:ext cx="8230929" cy="400110"/>
          </a:xfrm>
          <a:prstGeom prst="rect">
            <a:avLst/>
          </a:prstGeom>
          <a:noFill/>
        </p:spPr>
        <p:txBody>
          <a:bodyPr wrap="square" rtlCol="0">
            <a:spAutoFit/>
          </a:bodyPr>
          <a:lstStyle/>
          <a:p>
            <a:pPr algn="ctr"/>
            <a:r>
              <a:rPr lang="el-GR" sz="2000" dirty="0">
                <a:solidFill>
                  <a:srgbClr val="223038"/>
                </a:solidFill>
                <a:latin typeface="+mj-lt"/>
              </a:rPr>
              <a:t>Ταυτότητα ποιοτικών ερευνών</a:t>
            </a:r>
            <a:endParaRPr lang="el-GR" sz="1300" dirty="0">
              <a:solidFill>
                <a:srgbClr val="223038"/>
              </a:solidFill>
              <a:latin typeface="+mj-lt"/>
            </a:endParaRPr>
          </a:p>
        </p:txBody>
      </p:sp>
      <p:pic>
        <p:nvPicPr>
          <p:cNvPr id="30" name="Picture 2">
            <a:extLst>
              <a:ext uri="{FF2B5EF4-FFF2-40B4-BE49-F238E27FC236}">
                <a16:creationId xmlns:a16="http://schemas.microsoft.com/office/drawing/2014/main" id="{CB98F908-1CFD-DE6D-A3FD-D4D32EA1C8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9">
            <a:extLst>
              <a:ext uri="{FF2B5EF4-FFF2-40B4-BE49-F238E27FC236}">
                <a16:creationId xmlns:a16="http://schemas.microsoft.com/office/drawing/2014/main" id="{57B7412A-44EB-A27B-07E9-251764271F0D}"/>
              </a:ext>
            </a:extLst>
          </p:cNvPr>
          <p:cNvSpPr>
            <a:spLocks noChangeArrowheads="1"/>
          </p:cNvSpPr>
          <p:nvPr/>
        </p:nvSpPr>
        <p:spPr bwMode="auto">
          <a:xfrm>
            <a:off x="2435837" y="5667396"/>
            <a:ext cx="9040746" cy="430887"/>
          </a:xfrm>
          <a:prstGeom prst="rect">
            <a:avLst/>
          </a:prstGeom>
          <a:solidFill>
            <a:srgbClr val="571009">
              <a:alpha val="3922"/>
            </a:srgbClr>
          </a:solidFill>
        </p:spPr>
        <p:txBody>
          <a:bodyPr wrap="square" rtlCol="0">
            <a:spAutoFit/>
          </a:bodyPr>
          <a:lstStyle/>
          <a:p>
            <a:r>
              <a:rPr lang="en-US" sz="1100" dirty="0">
                <a:solidFill>
                  <a:srgbClr val="5F5D6A"/>
                </a:solidFill>
                <a:latin typeface="+mj-lt"/>
                <a:ea typeface="Yu Gothic UI Light" panose="020B0300000000000000" pitchFamily="34" charset="-128"/>
              </a:rPr>
              <a:t>(*)</a:t>
            </a:r>
            <a:r>
              <a:rPr lang="el-GR" sz="1100" dirty="0">
                <a:solidFill>
                  <a:srgbClr val="5F5D6A"/>
                </a:solidFill>
                <a:latin typeface="+mj-lt"/>
                <a:ea typeface="Yu Gothic UI Light" panose="020B0300000000000000" pitchFamily="34" charset="-128"/>
              </a:rPr>
              <a:t> Η </a:t>
            </a:r>
            <a:r>
              <a:rPr lang="en-US" sz="1100" dirty="0" err="1">
                <a:solidFill>
                  <a:srgbClr val="5F5D6A"/>
                </a:solidFill>
                <a:latin typeface="+mj-lt"/>
                <a:ea typeface="Yu Gothic UI Light" panose="020B0300000000000000" pitchFamily="34" charset="-128"/>
              </a:rPr>
              <a:t>Metron</a:t>
            </a:r>
            <a:r>
              <a:rPr lang="en-US" sz="1100" dirty="0">
                <a:solidFill>
                  <a:srgbClr val="5F5D6A"/>
                </a:solidFill>
                <a:latin typeface="+mj-lt"/>
                <a:ea typeface="Yu Gothic UI Light" panose="020B0300000000000000" pitchFamily="34" charset="-128"/>
              </a:rPr>
              <a:t> Analysis </a:t>
            </a:r>
            <a:r>
              <a:rPr lang="el-GR" sz="1100" dirty="0">
                <a:solidFill>
                  <a:srgbClr val="5F5D6A"/>
                </a:solidFill>
                <a:latin typeface="+mj-lt"/>
                <a:ea typeface="Yu Gothic UI Light" panose="020B0300000000000000" pitchFamily="34" charset="-128"/>
              </a:rPr>
              <a:t>είναι μέλος των </a:t>
            </a:r>
            <a:r>
              <a:rPr lang="en-US" sz="1100" dirty="0">
                <a:solidFill>
                  <a:srgbClr val="5F5D6A"/>
                </a:solidFill>
                <a:latin typeface="+mj-lt"/>
                <a:ea typeface="Yu Gothic UI Light" panose="020B0300000000000000" pitchFamily="34" charset="-128"/>
              </a:rPr>
              <a:t>European Society of Opinion and Marketing Research, Marketing Research Society, World Association of Public Opinion Research </a:t>
            </a:r>
            <a:r>
              <a:rPr lang="el-GR" sz="1100" dirty="0">
                <a:solidFill>
                  <a:srgbClr val="5F5D6A"/>
                </a:solidFill>
                <a:latin typeface="+mj-lt"/>
                <a:ea typeface="Yu Gothic UI Light" panose="020B0300000000000000" pitchFamily="34" charset="-128"/>
              </a:rPr>
              <a:t>και του Συλλόγου Εταιρειών Δημοσκοπήσεων και Έρευνας Αγοράς και τηρεί πιστά τους αντίστοιχους κώδικες και αρχές επαγγελματικής πρακτικής.</a:t>
            </a:r>
          </a:p>
        </p:txBody>
      </p:sp>
      <p:sp>
        <p:nvSpPr>
          <p:cNvPr id="4" name="TextBox 3">
            <a:extLst>
              <a:ext uri="{FF2B5EF4-FFF2-40B4-BE49-F238E27FC236}">
                <a16:creationId xmlns:a16="http://schemas.microsoft.com/office/drawing/2014/main" id="{FA2D1DEA-72BB-8427-9DFE-42DD3661FBD4}"/>
              </a:ext>
            </a:extLst>
          </p:cNvPr>
          <p:cNvSpPr txBox="1"/>
          <p:nvPr/>
        </p:nvSpPr>
        <p:spPr>
          <a:xfrm>
            <a:off x="1900981" y="950079"/>
            <a:ext cx="9040746" cy="4855432"/>
          </a:xfrm>
          <a:prstGeom prst="rect">
            <a:avLst/>
          </a:prstGeom>
          <a:noFill/>
        </p:spPr>
        <p:txBody>
          <a:bodyPr wrap="square">
            <a:spAutoFit/>
          </a:bodyPr>
          <a:lstStyle/>
          <a:p>
            <a:pPr algn="just">
              <a:lnSpc>
                <a:spcPct val="150000"/>
              </a:lnSpc>
            </a:pPr>
            <a:r>
              <a:rPr lang="el-GR" sz="1600" b="1" dirty="0">
                <a:solidFill>
                  <a:srgbClr val="C47A4D"/>
                </a:solidFill>
                <a:latin typeface="+mj-lt"/>
              </a:rPr>
              <a:t>Διεξαγωγή: </a:t>
            </a:r>
            <a:r>
              <a:rPr lang="en-US" sz="1600" dirty="0" err="1">
                <a:latin typeface="+mj-lt"/>
                <a:cs typeface="Times New Roman" panose="02020603050405020304" pitchFamily="18" charset="0"/>
              </a:rPr>
              <a:t>Metron</a:t>
            </a:r>
            <a:r>
              <a:rPr lang="en-US" sz="1600" dirty="0">
                <a:latin typeface="+mj-lt"/>
                <a:cs typeface="Times New Roman" panose="02020603050405020304" pitchFamily="18" charset="0"/>
              </a:rPr>
              <a:t> Analysis</a:t>
            </a:r>
            <a:r>
              <a:rPr lang="en-US" sz="1600" baseline="30000" dirty="0">
                <a:latin typeface="+mj-lt"/>
                <a:cs typeface="Times New Roman" panose="02020603050405020304" pitchFamily="18" charset="0"/>
              </a:rPr>
              <a:t>(*)</a:t>
            </a:r>
            <a:endParaRPr lang="el-GR" sz="1600" baseline="30000" dirty="0">
              <a:latin typeface="+mj-lt"/>
              <a:cs typeface="Times New Roman" panose="02020603050405020304" pitchFamily="18" charset="0"/>
            </a:endParaRPr>
          </a:p>
          <a:p>
            <a:pPr algn="just">
              <a:lnSpc>
                <a:spcPct val="150000"/>
              </a:lnSpc>
            </a:pPr>
            <a:r>
              <a:rPr lang="el-GR" sz="1600" b="1" dirty="0">
                <a:solidFill>
                  <a:srgbClr val="C47A4D"/>
                </a:solidFill>
                <a:latin typeface="+mj-lt"/>
              </a:rPr>
              <a:t>Ανάθεση</a:t>
            </a:r>
            <a:r>
              <a:rPr lang="en-US" sz="1600" dirty="0">
                <a:solidFill>
                  <a:srgbClr val="C47A4D"/>
                </a:solidFill>
                <a:latin typeface="+mj-lt"/>
              </a:rPr>
              <a:t>: </a:t>
            </a:r>
            <a:r>
              <a:rPr lang="el-GR" sz="1600" dirty="0">
                <a:latin typeface="+mj-lt"/>
                <a:cs typeface="Times New Roman" panose="02020603050405020304" pitchFamily="18" charset="0"/>
              </a:rPr>
              <a:t>ΚΕΝΤΡΟ ΑΝΑΠΤΥΞΗΣ ΕΚΠΑΙΔΕΥΤΙΚΗΣ ΠΟΛΙΤΙΚΗΣ της ΓΣΕΕ (ΚΑΝΕΠ-ΓΣΕΕ)</a:t>
            </a:r>
            <a:endParaRPr lang="en-US" sz="1600" dirty="0">
              <a:latin typeface="+mj-lt"/>
              <a:cs typeface="Times New Roman" panose="02020603050405020304" pitchFamily="18" charset="0"/>
            </a:endParaRPr>
          </a:p>
          <a:p>
            <a:pPr marL="342900" indent="-342900" algn="just">
              <a:lnSpc>
                <a:spcPct val="150000"/>
              </a:lnSpc>
              <a:buFont typeface="+mj-lt"/>
              <a:buAutoNum type="alphaUcPeriod"/>
            </a:pPr>
            <a:r>
              <a:rPr lang="el-GR" sz="1600" b="1" dirty="0">
                <a:solidFill>
                  <a:srgbClr val="C47A4D"/>
                </a:solidFill>
                <a:latin typeface="+mj-lt"/>
              </a:rPr>
              <a:t>Μεθοδολογία έρευνας</a:t>
            </a:r>
            <a:r>
              <a:rPr lang="en-US" sz="1600" dirty="0">
                <a:solidFill>
                  <a:srgbClr val="C47A4D"/>
                </a:solidFill>
                <a:latin typeface="+mj-lt"/>
              </a:rPr>
              <a:t>: </a:t>
            </a:r>
            <a:r>
              <a:rPr lang="el-GR" sz="1600" dirty="0">
                <a:latin typeface="+mj-lt"/>
                <a:cs typeface="Times New Roman" panose="02020603050405020304" pitchFamily="18" charset="0"/>
              </a:rPr>
              <a:t>εις βάθος ατομικές συνεντεύξεις (</a:t>
            </a:r>
            <a:r>
              <a:rPr lang="en-US" sz="1600" dirty="0">
                <a:latin typeface="+mj-lt"/>
                <a:cs typeface="Times New Roman" panose="02020603050405020304" pitchFamily="18" charset="0"/>
              </a:rPr>
              <a:t>IDIs</a:t>
            </a:r>
            <a:r>
              <a:rPr lang="el-GR" sz="1600" dirty="0">
                <a:latin typeface="+mj-lt"/>
                <a:cs typeface="Times New Roman" panose="02020603050405020304" pitchFamily="18" charset="0"/>
              </a:rPr>
              <a:t>) </a:t>
            </a:r>
            <a:endParaRPr lang="en-US" sz="1600" dirty="0">
              <a:latin typeface="+mj-lt"/>
              <a:cs typeface="Times New Roman" panose="02020603050405020304" pitchFamily="18" charset="0"/>
            </a:endParaRPr>
          </a:p>
          <a:p>
            <a:pPr lvl="1" algn="just">
              <a:lnSpc>
                <a:spcPct val="150000"/>
              </a:lnSpc>
            </a:pPr>
            <a:r>
              <a:rPr lang="el-GR" sz="1600" b="1" dirty="0">
                <a:solidFill>
                  <a:srgbClr val="C47A4D"/>
                </a:solidFill>
                <a:latin typeface="+mj-lt"/>
              </a:rPr>
              <a:t>Συμμετέχοντες</a:t>
            </a:r>
            <a:r>
              <a:rPr lang="en-US" sz="1600" dirty="0">
                <a:solidFill>
                  <a:srgbClr val="C47A4D"/>
                </a:solidFill>
                <a:latin typeface="+mj-lt"/>
              </a:rPr>
              <a:t>:</a:t>
            </a:r>
            <a:endParaRPr lang="el-GR" sz="1600" dirty="0">
              <a:solidFill>
                <a:srgbClr val="C47A4D"/>
              </a:solidFill>
              <a:latin typeface="+mj-lt"/>
            </a:endParaRPr>
          </a:p>
          <a:p>
            <a:pPr marL="742950" lvl="1" indent="-285750" algn="just">
              <a:lnSpc>
                <a:spcPct val="150000"/>
              </a:lnSpc>
              <a:buFontTx/>
              <a:buChar char="-"/>
            </a:pPr>
            <a:r>
              <a:rPr lang="en-US" sz="1600" dirty="0">
                <a:latin typeface="+mj-lt"/>
                <a:cs typeface="Times New Roman" panose="02020603050405020304" pitchFamily="18" charset="0"/>
              </a:rPr>
              <a:t>10 </a:t>
            </a:r>
            <a:r>
              <a:rPr lang="el-GR" sz="1600" dirty="0">
                <a:latin typeface="+mj-lt"/>
                <a:cs typeface="Times New Roman" panose="02020603050405020304" pitchFamily="18" charset="0"/>
              </a:rPr>
              <a:t>καθηγητές φροντιστηρίων γενικής παιδείας (6 Αττική (1 Αλυσίδα – 5 Μη Αλυσίδα), 4 Περιφέρεια (2 Αλυσίδα – 2 Μη))</a:t>
            </a:r>
          </a:p>
          <a:p>
            <a:pPr marL="742950" lvl="1" indent="-285750" algn="just">
              <a:lnSpc>
                <a:spcPct val="150000"/>
              </a:lnSpc>
              <a:buFontTx/>
              <a:buChar char="-"/>
            </a:pPr>
            <a:r>
              <a:rPr lang="el-GR" sz="1600" dirty="0">
                <a:latin typeface="+mj-lt"/>
                <a:cs typeface="Times New Roman" panose="02020603050405020304" pitchFamily="18" charset="0"/>
              </a:rPr>
              <a:t>6 Φορείς Εκπροσώπησης</a:t>
            </a:r>
          </a:p>
          <a:p>
            <a:pPr marL="342900" indent="-342900" algn="just">
              <a:lnSpc>
                <a:spcPct val="150000"/>
              </a:lnSpc>
              <a:buFont typeface="+mj-lt"/>
              <a:buAutoNum type="alphaUcPeriod"/>
            </a:pPr>
            <a:r>
              <a:rPr lang="el-GR" sz="1600" b="1" dirty="0">
                <a:solidFill>
                  <a:srgbClr val="C47A4D"/>
                </a:solidFill>
                <a:latin typeface="+mj-lt"/>
              </a:rPr>
              <a:t>Μεθοδολογία έρευνας</a:t>
            </a:r>
            <a:r>
              <a:rPr lang="en-US" sz="1600" dirty="0">
                <a:solidFill>
                  <a:srgbClr val="C47A4D"/>
                </a:solidFill>
                <a:latin typeface="+mj-lt"/>
              </a:rPr>
              <a:t>: </a:t>
            </a:r>
            <a:r>
              <a:rPr lang="en-US" sz="1600" dirty="0">
                <a:latin typeface="+mj-lt"/>
                <a:cs typeface="Times New Roman" panose="02020603050405020304" pitchFamily="18" charset="0"/>
              </a:rPr>
              <a:t>Focus groups</a:t>
            </a:r>
          </a:p>
          <a:p>
            <a:pPr lvl="1" algn="just">
              <a:lnSpc>
                <a:spcPct val="150000"/>
              </a:lnSpc>
            </a:pPr>
            <a:r>
              <a:rPr lang="el-GR" sz="1600" b="1" dirty="0">
                <a:solidFill>
                  <a:srgbClr val="C47A4D"/>
                </a:solidFill>
                <a:latin typeface="+mj-lt"/>
              </a:rPr>
              <a:t>Συμμετέχοντες</a:t>
            </a:r>
            <a:r>
              <a:rPr lang="en-US" sz="1600" dirty="0">
                <a:solidFill>
                  <a:srgbClr val="C47A4D"/>
                </a:solidFill>
                <a:latin typeface="+mj-lt"/>
              </a:rPr>
              <a:t>:</a:t>
            </a:r>
            <a:r>
              <a:rPr lang="el-GR" sz="1600" dirty="0">
                <a:solidFill>
                  <a:srgbClr val="C47A4D"/>
                </a:solidFill>
                <a:latin typeface="+mj-lt"/>
              </a:rPr>
              <a:t> </a:t>
            </a:r>
            <a:r>
              <a:rPr lang="el-GR" sz="1600" dirty="0">
                <a:latin typeface="+mj-lt"/>
              </a:rPr>
              <a:t>6 ομάδες γονέων </a:t>
            </a:r>
            <a:r>
              <a:rPr lang="el-GR" sz="1600" dirty="0">
                <a:latin typeface="+mj-lt"/>
                <a:cs typeface="Times New Roman" panose="02020603050405020304" pitchFamily="18" charset="0"/>
              </a:rPr>
              <a:t>(Γυμνάσιο Αττικής, Δημόσιο Λύκειο Αττικής, Ιδιωτικό Λύκειο Αττικής, Γυμνάσιο Περιφέρειας, Λύκεια Περιφέρειας)</a:t>
            </a:r>
          </a:p>
          <a:p>
            <a:pPr marL="0" lvl="1" algn="just">
              <a:lnSpc>
                <a:spcPct val="150000"/>
              </a:lnSpc>
            </a:pPr>
            <a:r>
              <a:rPr lang="el-GR" sz="1600" b="1" dirty="0">
                <a:solidFill>
                  <a:srgbClr val="C47A4D"/>
                </a:solidFill>
                <a:latin typeface="+mj-lt"/>
              </a:rPr>
              <a:t/>
            </a:r>
            <a:br>
              <a:rPr lang="el-GR" sz="1600" b="1" dirty="0">
                <a:solidFill>
                  <a:srgbClr val="C47A4D"/>
                </a:solidFill>
                <a:latin typeface="+mj-lt"/>
              </a:rPr>
            </a:br>
            <a:r>
              <a:rPr lang="el-GR" sz="1600" b="1" dirty="0">
                <a:solidFill>
                  <a:srgbClr val="C47A4D"/>
                </a:solidFill>
                <a:latin typeface="+mj-lt"/>
              </a:rPr>
              <a:t>Περίοδος διεξαγωγής</a:t>
            </a:r>
            <a:r>
              <a:rPr lang="en-US" sz="1600" dirty="0">
                <a:solidFill>
                  <a:srgbClr val="C47A4D"/>
                </a:solidFill>
                <a:latin typeface="+mj-lt"/>
              </a:rPr>
              <a:t>: </a:t>
            </a:r>
            <a:r>
              <a:rPr lang="el-GR" sz="1600" dirty="0">
                <a:effectLst/>
                <a:latin typeface="+mj-lt"/>
                <a:ea typeface="Calibri" panose="020F0502020204030204" pitchFamily="34" charset="0"/>
                <a:cs typeface="Times New Roman" panose="02020603050405020304" pitchFamily="18" charset="0"/>
              </a:rPr>
              <a:t>10 </a:t>
            </a:r>
            <a:r>
              <a:rPr lang="el-GR" sz="1600" dirty="0" err="1">
                <a:effectLst/>
                <a:latin typeface="+mj-lt"/>
                <a:ea typeface="Calibri" panose="020F0502020204030204" pitchFamily="34" charset="0"/>
                <a:cs typeface="Times New Roman" panose="02020603050405020304" pitchFamily="18" charset="0"/>
              </a:rPr>
              <a:t>Μαϊου</a:t>
            </a:r>
            <a:r>
              <a:rPr lang="el-GR" sz="1600" dirty="0">
                <a:effectLst/>
                <a:latin typeface="+mj-lt"/>
                <a:ea typeface="Calibri" panose="020F0502020204030204" pitchFamily="34" charset="0"/>
                <a:cs typeface="Times New Roman" panose="02020603050405020304" pitchFamily="18" charset="0"/>
              </a:rPr>
              <a:t> έως 4 Σεπτεμβρίου 2023</a:t>
            </a:r>
          </a:p>
          <a:p>
            <a:pPr lvl="1" algn="just">
              <a:lnSpc>
                <a:spcPct val="150000"/>
              </a:lnSpc>
            </a:pPr>
            <a:endParaRPr lang="el-GR" sz="1600" dirty="0">
              <a:latin typeface="+mj-lt"/>
            </a:endParaRPr>
          </a:p>
        </p:txBody>
      </p:sp>
      <p:sp>
        <p:nvSpPr>
          <p:cNvPr id="5" name="Θέση αριθμού διαφάνειας 3">
            <a:extLst>
              <a:ext uri="{FF2B5EF4-FFF2-40B4-BE49-F238E27FC236}">
                <a16:creationId xmlns:a16="http://schemas.microsoft.com/office/drawing/2014/main" id="{5134F395-F63E-44CF-BF19-D7FD9779574B}"/>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24</a:t>
            </a:fld>
            <a:endParaRPr lang="el-GR" sz="2000" dirty="0">
              <a:solidFill>
                <a:srgbClr val="AAC2CD"/>
              </a:solidFill>
            </a:endParaRPr>
          </a:p>
        </p:txBody>
      </p:sp>
    </p:spTree>
    <p:extLst>
      <p:ext uri="{BB962C8B-B14F-4D97-AF65-F5344CB8AC3E}">
        <p14:creationId xmlns:p14="http://schemas.microsoft.com/office/powerpoint/2010/main" val="3307389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Θέση αριθμού διαφάνειας 3">
            <a:extLst>
              <a:ext uri="{FF2B5EF4-FFF2-40B4-BE49-F238E27FC236}">
                <a16:creationId xmlns:a16="http://schemas.microsoft.com/office/drawing/2014/main" id="{35810138-9EF0-22FC-7E3D-226068E7F18F}"/>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25</a:t>
            </a:fld>
            <a:endParaRPr lang="el-GR" sz="2000" dirty="0">
              <a:solidFill>
                <a:srgbClr val="AAC2CD"/>
              </a:solidFill>
            </a:endParaRPr>
          </a:p>
        </p:txBody>
      </p:sp>
      <p:grpSp>
        <p:nvGrpSpPr>
          <p:cNvPr id="9" name="Ομάδα 8">
            <a:extLst>
              <a:ext uri="{FF2B5EF4-FFF2-40B4-BE49-F238E27FC236}">
                <a16:creationId xmlns:a16="http://schemas.microsoft.com/office/drawing/2014/main" id="{5B6C0A41-8877-AFF1-DF09-96143995726A}"/>
              </a:ext>
            </a:extLst>
          </p:cNvPr>
          <p:cNvGrpSpPr/>
          <p:nvPr/>
        </p:nvGrpSpPr>
        <p:grpSpPr>
          <a:xfrm>
            <a:off x="80773" y="72771"/>
            <a:ext cx="1176528" cy="6709029"/>
            <a:chOff x="80773" y="72771"/>
            <a:chExt cx="1176528" cy="6709029"/>
          </a:xfrm>
        </p:grpSpPr>
        <p:sp>
          <p:nvSpPr>
            <p:cNvPr id="10" name="Στρογγυλεμένο ορθογώνιο 10">
              <a:extLst>
                <a:ext uri="{FF2B5EF4-FFF2-40B4-BE49-F238E27FC236}">
                  <a16:creationId xmlns:a16="http://schemas.microsoft.com/office/drawing/2014/main" id="{4994A24D-78EB-AA41-2086-BF141E8831E7}"/>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1" name="Ομάδα 10">
              <a:extLst>
                <a:ext uri="{FF2B5EF4-FFF2-40B4-BE49-F238E27FC236}">
                  <a16:creationId xmlns:a16="http://schemas.microsoft.com/office/drawing/2014/main" id="{BF0C654F-F8CE-4FC6-E48A-E7FFFDD96B42}"/>
                </a:ext>
              </a:extLst>
            </p:cNvPr>
            <p:cNvGrpSpPr/>
            <p:nvPr/>
          </p:nvGrpSpPr>
          <p:grpSpPr>
            <a:xfrm>
              <a:off x="356686" y="981076"/>
              <a:ext cx="613162" cy="5749755"/>
              <a:chOff x="264825" y="1554402"/>
              <a:chExt cx="613162" cy="5176428"/>
            </a:xfrm>
          </p:grpSpPr>
          <p:sp>
            <p:nvSpPr>
              <p:cNvPr id="14" name="Ορθογώνιο 13">
                <a:extLst>
                  <a:ext uri="{FF2B5EF4-FFF2-40B4-BE49-F238E27FC236}">
                    <a16:creationId xmlns:a16="http://schemas.microsoft.com/office/drawing/2014/main" id="{72EAA3B5-5DD4-07D4-1660-493FCB6B2220}"/>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5" name="Ορθογώνιο 14">
                <a:extLst>
                  <a:ext uri="{FF2B5EF4-FFF2-40B4-BE49-F238E27FC236}">
                    <a16:creationId xmlns:a16="http://schemas.microsoft.com/office/drawing/2014/main" id="{5252FE36-3D11-45CF-0717-18DC8B848054}"/>
                  </a:ext>
                </a:extLst>
              </p:cNvPr>
              <p:cNvSpPr/>
              <p:nvPr/>
            </p:nvSpPr>
            <p:spPr>
              <a:xfrm rot="16200000">
                <a:off x="-1894893" y="3957951"/>
                <a:ext cx="5176427" cy="369332"/>
              </a:xfrm>
              <a:prstGeom prst="rect">
                <a:avLst/>
              </a:prstGeom>
            </p:spPr>
            <p:txBody>
              <a:bodyPr wrap="square">
                <a:spAutoFit/>
              </a:bodyPr>
              <a:lstStyle/>
              <a:p>
                <a:r>
                  <a:rPr lang="el-GR" spc="-150" dirty="0">
                    <a:ln w="1270">
                      <a:solidFill>
                        <a:srgbClr val="22333E"/>
                      </a:solidFill>
                    </a:ln>
                    <a:noFill/>
                    <a:latin typeface="+mj-lt"/>
                    <a:ea typeface="Calibri" panose="020F0502020204030204" pitchFamily="34" charset="0"/>
                    <a:cs typeface="Times New Roman" panose="02020603050405020304" pitchFamily="18" charset="0"/>
                  </a:rPr>
                  <a:t>Απόψεις εκπαιδευτικών εργαζομένων στα φροντιστήρια γενικής παιδείας</a:t>
                </a:r>
                <a:endParaRPr lang="el-GR" spc="-150" dirty="0">
                  <a:ln w="1270">
                    <a:solidFill>
                      <a:srgbClr val="22333E"/>
                    </a:solidFill>
                  </a:ln>
                  <a:noFill/>
                  <a:latin typeface="+mj-lt"/>
                </a:endParaRPr>
              </a:p>
            </p:txBody>
          </p:sp>
        </p:grpSp>
        <p:pic>
          <p:nvPicPr>
            <p:cNvPr id="12" name="Picture 9" descr="C:\Users\pol\Pictures\Εικόνες ΚΑΝΕΠ\ΚΑΝΕΠ (Σήμα).png">
              <a:extLst>
                <a:ext uri="{FF2B5EF4-FFF2-40B4-BE49-F238E27FC236}">
                  <a16:creationId xmlns:a16="http://schemas.microsoft.com/office/drawing/2014/main" id="{12AE4951-CCB1-5545-8C9B-E3F2CD1735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16" name="TextBox 15">
            <a:extLst>
              <a:ext uri="{FF2B5EF4-FFF2-40B4-BE49-F238E27FC236}">
                <a16:creationId xmlns:a16="http://schemas.microsoft.com/office/drawing/2014/main" id="{5020B660-70A3-9884-20C6-23F66CC50BA8}"/>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17" name="Picture 2">
            <a:extLst>
              <a:ext uri="{FF2B5EF4-FFF2-40B4-BE49-F238E27FC236}">
                <a16:creationId xmlns:a16="http://schemas.microsoft.com/office/drawing/2014/main" id="{D0F17E92-C59F-63D7-FF55-2396ED306C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48BEEE3F-8A55-BDBC-44A0-D127986D8B57}"/>
              </a:ext>
            </a:extLst>
          </p:cNvPr>
          <p:cNvSpPr txBox="1"/>
          <p:nvPr/>
        </p:nvSpPr>
        <p:spPr>
          <a:xfrm>
            <a:off x="2609186" y="197878"/>
            <a:ext cx="8230929" cy="400110"/>
          </a:xfrm>
          <a:prstGeom prst="rect">
            <a:avLst/>
          </a:prstGeom>
          <a:noFill/>
        </p:spPr>
        <p:txBody>
          <a:bodyPr wrap="square" rtlCol="0">
            <a:spAutoFit/>
          </a:bodyPr>
          <a:lstStyle/>
          <a:p>
            <a:pPr algn="ctr"/>
            <a:r>
              <a:rPr lang="el-GR" sz="2000" dirty="0">
                <a:solidFill>
                  <a:srgbClr val="223038"/>
                </a:solidFill>
                <a:latin typeface="+mj-lt"/>
              </a:rPr>
              <a:t>Εκπαιδευτικοί στα φροντιστήρια γενικής παιδείας - </a:t>
            </a:r>
            <a:r>
              <a:rPr lang="el-GR" sz="2000" dirty="0">
                <a:solidFill>
                  <a:srgbClr val="5B9BD5"/>
                </a:solidFill>
                <a:latin typeface="+mj-lt"/>
              </a:rPr>
              <a:t>Προφίλ</a:t>
            </a:r>
          </a:p>
        </p:txBody>
      </p:sp>
      <p:sp>
        <p:nvSpPr>
          <p:cNvPr id="21" name="Στρογγυλεμένο ορθογώνιο 19">
            <a:extLst>
              <a:ext uri="{FF2B5EF4-FFF2-40B4-BE49-F238E27FC236}">
                <a16:creationId xmlns:a16="http://schemas.microsoft.com/office/drawing/2014/main" id="{4A79E278-8CE6-2DE9-88E4-EBD487FD7DFC}"/>
              </a:ext>
            </a:extLst>
          </p:cNvPr>
          <p:cNvSpPr/>
          <p:nvPr/>
        </p:nvSpPr>
        <p:spPr>
          <a:xfrm>
            <a:off x="2662565" y="4712405"/>
            <a:ext cx="8124170" cy="1707116"/>
          </a:xfrm>
          <a:prstGeom prst="roundRect">
            <a:avLst/>
          </a:prstGeom>
          <a:solidFill>
            <a:srgbClr val="E0D8E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600" i="1" dirty="0">
                <a:solidFill>
                  <a:sysClr val="windowText" lastClr="000000"/>
                </a:solidFill>
                <a:latin typeface="+mj-lt"/>
              </a:rPr>
              <a:t>Η φροντιστηριακή εκπαίδευση αντιμετωπίζεται από τους/τις εκπαιδευτικούς ως προσωρινή και αναγκαστική βιοποριστική επιλογή, που παρέχει διδακτική εμπειρία.</a:t>
            </a:r>
          </a:p>
          <a:p>
            <a:pPr algn="ctr"/>
            <a:endParaRPr lang="el-GR" sz="1600" i="1" dirty="0">
              <a:solidFill>
                <a:sysClr val="windowText" lastClr="000000"/>
              </a:solidFill>
              <a:latin typeface="+mj-lt"/>
            </a:endParaRPr>
          </a:p>
          <a:p>
            <a:pPr algn="ctr"/>
            <a:r>
              <a:rPr lang="el-GR" sz="1600" i="1" dirty="0">
                <a:solidFill>
                  <a:sysClr val="windowText" lastClr="000000"/>
                </a:solidFill>
                <a:latin typeface="+mj-lt"/>
              </a:rPr>
              <a:t>Το δημόσιο σχολείο θεωρείται ότι αποτελεί «αθέμιτο ανταγωνισμό» (σταθερότητα, ωράρια, απολαβές, παιδαγωγική ελευθερία)</a:t>
            </a:r>
          </a:p>
        </p:txBody>
      </p:sp>
      <p:grpSp>
        <p:nvGrpSpPr>
          <p:cNvPr id="28" name="Ομάδα 27">
            <a:extLst>
              <a:ext uri="{FF2B5EF4-FFF2-40B4-BE49-F238E27FC236}">
                <a16:creationId xmlns:a16="http://schemas.microsoft.com/office/drawing/2014/main" id="{4C0D26CC-87C9-BAF9-B7CA-0E6D343F35EC}"/>
              </a:ext>
            </a:extLst>
          </p:cNvPr>
          <p:cNvGrpSpPr/>
          <p:nvPr/>
        </p:nvGrpSpPr>
        <p:grpSpPr>
          <a:xfrm>
            <a:off x="1871363" y="753184"/>
            <a:ext cx="9706574" cy="3810794"/>
            <a:chOff x="1501131" y="753184"/>
            <a:chExt cx="9706574" cy="3810794"/>
          </a:xfrm>
        </p:grpSpPr>
        <p:sp>
          <p:nvSpPr>
            <p:cNvPr id="22" name="Στρογγυλεμένο ορθογώνιο 19">
              <a:extLst>
                <a:ext uri="{FF2B5EF4-FFF2-40B4-BE49-F238E27FC236}">
                  <a16:creationId xmlns:a16="http://schemas.microsoft.com/office/drawing/2014/main" id="{EDC5C6CA-EDD8-C4EB-CABA-B056E251C375}"/>
                </a:ext>
              </a:extLst>
            </p:cNvPr>
            <p:cNvSpPr/>
            <p:nvPr/>
          </p:nvSpPr>
          <p:spPr>
            <a:xfrm>
              <a:off x="1667296" y="1395183"/>
              <a:ext cx="4011604" cy="3168795"/>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buFont typeface="Wingdings" panose="05000000000000000000" pitchFamily="2" charset="2"/>
                <a:buChar char="ü"/>
              </a:pPr>
              <a:r>
                <a:rPr lang="el-GR" sz="1600" dirty="0">
                  <a:solidFill>
                    <a:sysClr val="windowText" lastClr="000000"/>
                  </a:solidFill>
                  <a:latin typeface="+mj-lt"/>
                </a:rPr>
                <a:t>Νεότερης ηλικίας</a:t>
              </a:r>
            </a:p>
            <a:p>
              <a:pPr marL="285750" indent="-285750">
                <a:buFont typeface="Wingdings" panose="05000000000000000000" pitchFamily="2" charset="2"/>
                <a:buChar char="ü"/>
              </a:pPr>
              <a:r>
                <a:rPr lang="el-GR" sz="1600" dirty="0">
                  <a:solidFill>
                    <a:sysClr val="windowText" lastClr="000000"/>
                  </a:solidFill>
                  <a:latin typeface="+mj-lt"/>
                </a:rPr>
                <a:t>Μεταπτυχιακή εκπαίδευση</a:t>
              </a:r>
            </a:p>
            <a:p>
              <a:pPr marL="285750" indent="-285750">
                <a:buFont typeface="Wingdings" panose="05000000000000000000" pitchFamily="2" charset="2"/>
                <a:buChar char="ü"/>
              </a:pPr>
              <a:r>
                <a:rPr lang="el-GR" sz="1600" dirty="0">
                  <a:solidFill>
                    <a:sysClr val="windowText" lastClr="000000"/>
                  </a:solidFill>
                  <a:latin typeface="+mj-lt"/>
                </a:rPr>
                <a:t>Διαρκής αξιολόγηση</a:t>
              </a:r>
            </a:p>
            <a:p>
              <a:pPr marL="285750" indent="-285750">
                <a:buFont typeface="Wingdings" panose="05000000000000000000" pitchFamily="2" charset="2"/>
                <a:buChar char="ü"/>
              </a:pPr>
              <a:r>
                <a:rPr lang="el-GR" sz="1600" dirty="0">
                  <a:solidFill>
                    <a:sysClr val="windowText" lastClr="000000"/>
                  </a:solidFill>
                  <a:latin typeface="+mj-lt"/>
                </a:rPr>
                <a:t>Αλλά το πτυχίο ΑΕΙ δεν σημαίνει αναγκαστικά παιδαγωγική-διδακτική επάρκεια…</a:t>
              </a:r>
            </a:p>
            <a:p>
              <a:pPr marL="285750" indent="-285750">
                <a:buFont typeface="Wingdings" panose="05000000000000000000" pitchFamily="2" charset="2"/>
                <a:buChar char="ü"/>
              </a:pPr>
              <a:r>
                <a:rPr lang="el-GR" sz="1600" dirty="0">
                  <a:solidFill>
                    <a:sysClr val="windowText" lastClr="000000"/>
                  </a:solidFill>
                  <a:latin typeface="+mj-lt"/>
                </a:rPr>
                <a:t>…και δεν αρκούν επιμορφωτικά σεμινάρια χωρίς αντίκρισμα («βιομηχανία» πιστοποιήσεων)</a:t>
              </a:r>
            </a:p>
          </p:txBody>
        </p:sp>
        <p:sp>
          <p:nvSpPr>
            <p:cNvPr id="24" name="TextBox 23">
              <a:extLst>
                <a:ext uri="{FF2B5EF4-FFF2-40B4-BE49-F238E27FC236}">
                  <a16:creationId xmlns:a16="http://schemas.microsoft.com/office/drawing/2014/main" id="{66C553C7-C385-5BC1-336E-D6BEE3D8B321}"/>
                </a:ext>
              </a:extLst>
            </p:cNvPr>
            <p:cNvSpPr txBox="1"/>
            <p:nvPr/>
          </p:nvSpPr>
          <p:spPr>
            <a:xfrm>
              <a:off x="1501131" y="753184"/>
              <a:ext cx="4343935" cy="646331"/>
            </a:xfrm>
            <a:prstGeom prst="rect">
              <a:avLst/>
            </a:prstGeom>
            <a:noFill/>
          </p:spPr>
          <p:txBody>
            <a:bodyPr wrap="square">
              <a:spAutoFit/>
            </a:bodyPr>
            <a:lstStyle/>
            <a:p>
              <a:pPr algn="ctr"/>
              <a:r>
                <a:rPr lang="el-GR" sz="1800" dirty="0">
                  <a:solidFill>
                    <a:srgbClr val="5B9BD5"/>
                  </a:solidFill>
                  <a:latin typeface="+mj-lt"/>
                </a:rPr>
                <a:t>Παιδαγωγικά και δημογραφικά χαρακτηριστικά</a:t>
              </a:r>
            </a:p>
          </p:txBody>
        </p:sp>
        <p:sp>
          <p:nvSpPr>
            <p:cNvPr id="25" name="Στρογγυλεμένο ορθογώνιο 19">
              <a:extLst>
                <a:ext uri="{FF2B5EF4-FFF2-40B4-BE49-F238E27FC236}">
                  <a16:creationId xmlns:a16="http://schemas.microsoft.com/office/drawing/2014/main" id="{A97CA1BA-22EA-FFB3-7F99-B8B337B8C340}"/>
                </a:ext>
              </a:extLst>
            </p:cNvPr>
            <p:cNvSpPr/>
            <p:nvPr/>
          </p:nvSpPr>
          <p:spPr>
            <a:xfrm>
              <a:off x="7029935" y="1395183"/>
              <a:ext cx="4011604" cy="3168795"/>
            </a:xfrm>
            <a:prstGeom prst="roundRect">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buFont typeface="Wingdings" panose="05000000000000000000" pitchFamily="2" charset="2"/>
                <a:buChar char="û"/>
              </a:pPr>
              <a:r>
                <a:rPr lang="el-GR" sz="1600" dirty="0">
                  <a:solidFill>
                    <a:sysClr val="windowText" lastClr="000000"/>
                  </a:solidFill>
                  <a:latin typeface="+mj-lt"/>
                </a:rPr>
                <a:t>Πολλαπλάσιες υποχρεώσεις απ’ ό,τι στο σχολείο</a:t>
              </a:r>
            </a:p>
            <a:p>
              <a:pPr marL="285750" indent="-285750">
                <a:buFont typeface="Wingdings" panose="05000000000000000000" pitchFamily="2" charset="2"/>
                <a:buChar char="û"/>
              </a:pPr>
              <a:r>
                <a:rPr lang="el-GR" sz="1600" dirty="0">
                  <a:solidFill>
                    <a:sysClr val="windowText" lastClr="000000"/>
                  </a:solidFill>
                  <a:latin typeface="+mj-lt"/>
                </a:rPr>
                <a:t>Πίεση για επιτυχία</a:t>
              </a:r>
            </a:p>
            <a:p>
              <a:pPr marL="285750" indent="-285750">
                <a:buFont typeface="Wingdings" panose="05000000000000000000" pitchFamily="2" charset="2"/>
                <a:buChar char="û"/>
              </a:pPr>
              <a:r>
                <a:rPr lang="el-GR" sz="1600" dirty="0">
                  <a:solidFill>
                    <a:sysClr val="windowText" lastClr="000000"/>
                  </a:solidFill>
                  <a:latin typeface="+mj-lt"/>
                </a:rPr>
                <a:t>Χαμηλές απολαβές και επισφάλεια</a:t>
              </a:r>
              <a:br>
                <a:rPr lang="el-GR" sz="1600" dirty="0">
                  <a:solidFill>
                    <a:sysClr val="windowText" lastClr="000000"/>
                  </a:solidFill>
                  <a:latin typeface="+mj-lt"/>
                </a:rPr>
              </a:br>
              <a:endParaRPr lang="el-GR" sz="1600" dirty="0">
                <a:solidFill>
                  <a:sysClr val="windowText" lastClr="000000"/>
                </a:solidFill>
                <a:latin typeface="+mj-lt"/>
              </a:endParaRPr>
            </a:p>
            <a:p>
              <a:pPr marL="285750" indent="-285750">
                <a:buFont typeface="Wingdings" panose="05000000000000000000" pitchFamily="2" charset="2"/>
                <a:buChar char="ü"/>
              </a:pPr>
              <a:r>
                <a:rPr lang="el-GR" sz="1600" dirty="0">
                  <a:solidFill>
                    <a:sysClr val="windowText" lastClr="000000"/>
                  </a:solidFill>
                  <a:latin typeface="+mj-lt"/>
                </a:rPr>
                <a:t>Απόκτηση ενσήμων</a:t>
              </a:r>
            </a:p>
            <a:p>
              <a:pPr marL="285750" indent="-285750">
                <a:buFont typeface="Wingdings" panose="05000000000000000000" pitchFamily="2" charset="2"/>
                <a:buChar char="ü"/>
              </a:pPr>
              <a:r>
                <a:rPr lang="el-GR" sz="1600" dirty="0">
                  <a:solidFill>
                    <a:sysClr val="windowText" lastClr="000000"/>
                  </a:solidFill>
                  <a:latin typeface="+mj-lt"/>
                </a:rPr>
                <a:t>Δύσκολη αλλά επιθυμητή η απορρόφηση στη δημόσια εκπαίδευση</a:t>
              </a:r>
            </a:p>
          </p:txBody>
        </p:sp>
        <p:sp>
          <p:nvSpPr>
            <p:cNvPr id="26" name="TextBox 25">
              <a:extLst>
                <a:ext uri="{FF2B5EF4-FFF2-40B4-BE49-F238E27FC236}">
                  <a16:creationId xmlns:a16="http://schemas.microsoft.com/office/drawing/2014/main" id="{F396AEC3-6E5F-9963-3B2B-338B562A9863}"/>
                </a:ext>
              </a:extLst>
            </p:cNvPr>
            <p:cNvSpPr txBox="1"/>
            <p:nvPr/>
          </p:nvSpPr>
          <p:spPr>
            <a:xfrm>
              <a:off x="6863770" y="753184"/>
              <a:ext cx="4343935" cy="646331"/>
            </a:xfrm>
            <a:prstGeom prst="rect">
              <a:avLst/>
            </a:prstGeom>
            <a:noFill/>
          </p:spPr>
          <p:txBody>
            <a:bodyPr wrap="square">
              <a:spAutoFit/>
            </a:bodyPr>
            <a:lstStyle/>
            <a:p>
              <a:pPr algn="ctr"/>
              <a:r>
                <a:rPr lang="el-GR" sz="1800" dirty="0">
                  <a:solidFill>
                    <a:srgbClr val="A6435C"/>
                  </a:solidFill>
                  <a:latin typeface="+mj-lt"/>
                </a:rPr>
                <a:t>Εργασιακό προφίλ</a:t>
              </a:r>
              <a:br>
                <a:rPr lang="el-GR" sz="1800" dirty="0">
                  <a:solidFill>
                    <a:srgbClr val="A6435C"/>
                  </a:solidFill>
                  <a:latin typeface="+mj-lt"/>
                </a:rPr>
              </a:br>
              <a:r>
                <a:rPr lang="el-GR" sz="1800" dirty="0">
                  <a:solidFill>
                    <a:srgbClr val="A6435C"/>
                  </a:solidFill>
                  <a:latin typeface="+mj-lt"/>
                </a:rPr>
                <a:t>και επιλογές</a:t>
              </a:r>
            </a:p>
          </p:txBody>
        </p:sp>
      </p:grpSp>
    </p:spTree>
    <p:extLst>
      <p:ext uri="{BB962C8B-B14F-4D97-AF65-F5344CB8AC3E}">
        <p14:creationId xmlns:p14="http://schemas.microsoft.com/office/powerpoint/2010/main" val="3365174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αριθμού διαφάνειας 3">
            <a:extLst>
              <a:ext uri="{FF2B5EF4-FFF2-40B4-BE49-F238E27FC236}">
                <a16:creationId xmlns:a16="http://schemas.microsoft.com/office/drawing/2014/main" id="{BBD9FD16-956D-E650-6AA2-520F1BDF897D}"/>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26</a:t>
            </a:fld>
            <a:endParaRPr lang="el-GR" sz="2000" dirty="0">
              <a:solidFill>
                <a:srgbClr val="AAC2CD"/>
              </a:solidFill>
            </a:endParaRPr>
          </a:p>
        </p:txBody>
      </p:sp>
      <p:grpSp>
        <p:nvGrpSpPr>
          <p:cNvPr id="9" name="Ομάδα 8">
            <a:extLst>
              <a:ext uri="{FF2B5EF4-FFF2-40B4-BE49-F238E27FC236}">
                <a16:creationId xmlns:a16="http://schemas.microsoft.com/office/drawing/2014/main" id="{4DB766E4-6732-5114-C937-8651631BB9D0}"/>
              </a:ext>
            </a:extLst>
          </p:cNvPr>
          <p:cNvGrpSpPr/>
          <p:nvPr/>
        </p:nvGrpSpPr>
        <p:grpSpPr>
          <a:xfrm>
            <a:off x="80773" y="72771"/>
            <a:ext cx="1176528" cy="6709029"/>
            <a:chOff x="80773" y="72771"/>
            <a:chExt cx="1176528" cy="6709029"/>
          </a:xfrm>
        </p:grpSpPr>
        <p:sp>
          <p:nvSpPr>
            <p:cNvPr id="11" name="Στρογγυλεμένο ορθογώνιο 10">
              <a:extLst>
                <a:ext uri="{FF2B5EF4-FFF2-40B4-BE49-F238E27FC236}">
                  <a16:creationId xmlns:a16="http://schemas.microsoft.com/office/drawing/2014/main" id="{503845C3-EE72-F279-9660-25F354BA91B2}"/>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2" name="Ομάδα 11">
              <a:extLst>
                <a:ext uri="{FF2B5EF4-FFF2-40B4-BE49-F238E27FC236}">
                  <a16:creationId xmlns:a16="http://schemas.microsoft.com/office/drawing/2014/main" id="{7D5CBB79-9F07-628E-F410-F70B6E8B3C1E}"/>
                </a:ext>
              </a:extLst>
            </p:cNvPr>
            <p:cNvGrpSpPr/>
            <p:nvPr/>
          </p:nvGrpSpPr>
          <p:grpSpPr>
            <a:xfrm>
              <a:off x="356686" y="981076"/>
              <a:ext cx="613162" cy="5749755"/>
              <a:chOff x="264825" y="1554402"/>
              <a:chExt cx="613162" cy="5176428"/>
            </a:xfrm>
          </p:grpSpPr>
          <p:sp>
            <p:nvSpPr>
              <p:cNvPr id="16" name="Ορθογώνιο 15">
                <a:extLst>
                  <a:ext uri="{FF2B5EF4-FFF2-40B4-BE49-F238E27FC236}">
                    <a16:creationId xmlns:a16="http://schemas.microsoft.com/office/drawing/2014/main" id="{6F3BB31A-6607-640A-E10A-CA3A5B537070}"/>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7" name="Ορθογώνιο 16">
                <a:extLst>
                  <a:ext uri="{FF2B5EF4-FFF2-40B4-BE49-F238E27FC236}">
                    <a16:creationId xmlns:a16="http://schemas.microsoft.com/office/drawing/2014/main" id="{289CD056-AF96-D726-7767-66FCA8C5D085}"/>
                  </a:ext>
                </a:extLst>
              </p:cNvPr>
              <p:cNvSpPr/>
              <p:nvPr/>
            </p:nvSpPr>
            <p:spPr>
              <a:xfrm rot="16200000">
                <a:off x="-1894893" y="3957951"/>
                <a:ext cx="5176427" cy="369332"/>
              </a:xfrm>
              <a:prstGeom prst="rect">
                <a:avLst/>
              </a:prstGeom>
            </p:spPr>
            <p:txBody>
              <a:bodyPr wrap="square">
                <a:spAutoFit/>
              </a:bodyPr>
              <a:lstStyle/>
              <a:p>
                <a:r>
                  <a:rPr lang="el-GR" spc="-150" dirty="0">
                    <a:ln w="1270">
                      <a:solidFill>
                        <a:srgbClr val="22333E"/>
                      </a:solidFill>
                    </a:ln>
                    <a:noFill/>
                    <a:latin typeface="+mj-lt"/>
                    <a:ea typeface="Calibri" panose="020F0502020204030204" pitchFamily="34" charset="0"/>
                    <a:cs typeface="Times New Roman" panose="02020603050405020304" pitchFamily="18" charset="0"/>
                  </a:rPr>
                  <a:t>Απόψεις εκπαιδευτικών εργαζομένων στα φροντιστήρια γενικής παιδείας</a:t>
                </a:r>
                <a:endParaRPr lang="el-GR" spc="-150" dirty="0">
                  <a:ln w="1270">
                    <a:solidFill>
                      <a:srgbClr val="22333E"/>
                    </a:solidFill>
                  </a:ln>
                  <a:noFill/>
                  <a:latin typeface="+mj-lt"/>
                </a:endParaRPr>
              </a:p>
            </p:txBody>
          </p:sp>
        </p:grpSp>
        <p:pic>
          <p:nvPicPr>
            <p:cNvPr id="15" name="Picture 9" descr="C:\Users\pol\Pictures\Εικόνες ΚΑΝΕΠ\ΚΑΝΕΠ (Σήμα).png">
              <a:extLst>
                <a:ext uri="{FF2B5EF4-FFF2-40B4-BE49-F238E27FC236}">
                  <a16:creationId xmlns:a16="http://schemas.microsoft.com/office/drawing/2014/main" id="{DE6B8624-D8EF-ACA5-9DEE-EF64813C23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18" name="TextBox 17">
            <a:extLst>
              <a:ext uri="{FF2B5EF4-FFF2-40B4-BE49-F238E27FC236}">
                <a16:creationId xmlns:a16="http://schemas.microsoft.com/office/drawing/2014/main" id="{13B2E378-54D9-8993-9176-B6231BE23EE6}"/>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19" name="Picture 2">
            <a:extLst>
              <a:ext uri="{FF2B5EF4-FFF2-40B4-BE49-F238E27FC236}">
                <a16:creationId xmlns:a16="http://schemas.microsoft.com/office/drawing/2014/main" id="{E45710C6-B7E9-5BF5-9706-06636A5B7C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8DDB970C-0937-4EAD-504F-53BCC0FD7A5C}"/>
              </a:ext>
            </a:extLst>
          </p:cNvPr>
          <p:cNvSpPr txBox="1"/>
          <p:nvPr/>
        </p:nvSpPr>
        <p:spPr>
          <a:xfrm>
            <a:off x="2609186" y="197878"/>
            <a:ext cx="8230929" cy="400110"/>
          </a:xfrm>
          <a:prstGeom prst="rect">
            <a:avLst/>
          </a:prstGeom>
          <a:noFill/>
        </p:spPr>
        <p:txBody>
          <a:bodyPr wrap="square" rtlCol="0">
            <a:spAutoFit/>
          </a:bodyPr>
          <a:lstStyle/>
          <a:p>
            <a:pPr algn="ctr"/>
            <a:r>
              <a:rPr lang="el-GR" sz="2000" dirty="0">
                <a:solidFill>
                  <a:srgbClr val="5B9BD5"/>
                </a:solidFill>
                <a:latin typeface="+mj-lt"/>
              </a:rPr>
              <a:t>Εργασιακές</a:t>
            </a:r>
            <a:r>
              <a:rPr lang="el-GR" sz="2000" dirty="0">
                <a:solidFill>
                  <a:srgbClr val="223038"/>
                </a:solidFill>
                <a:latin typeface="+mj-lt"/>
              </a:rPr>
              <a:t> </a:t>
            </a:r>
            <a:r>
              <a:rPr lang="el-GR" sz="2000" dirty="0">
                <a:solidFill>
                  <a:srgbClr val="5B9BD5"/>
                </a:solidFill>
                <a:latin typeface="+mj-lt"/>
              </a:rPr>
              <a:t>σχέσεις</a:t>
            </a:r>
            <a:r>
              <a:rPr lang="el-GR" sz="2000" dirty="0">
                <a:solidFill>
                  <a:srgbClr val="223038"/>
                </a:solidFill>
                <a:latin typeface="+mj-lt"/>
              </a:rPr>
              <a:t> στα φροντιστήρια γενικής παιδείας</a:t>
            </a:r>
            <a:endParaRPr lang="el-GR" sz="1300" dirty="0">
              <a:solidFill>
                <a:srgbClr val="223038"/>
              </a:solidFill>
              <a:latin typeface="+mj-lt"/>
            </a:endParaRPr>
          </a:p>
        </p:txBody>
      </p:sp>
      <p:grpSp>
        <p:nvGrpSpPr>
          <p:cNvPr id="25" name="Ομάδα 24">
            <a:extLst>
              <a:ext uri="{FF2B5EF4-FFF2-40B4-BE49-F238E27FC236}">
                <a16:creationId xmlns:a16="http://schemas.microsoft.com/office/drawing/2014/main" id="{2B3337CC-99BC-24EE-60C5-9B078CBAEC45}"/>
              </a:ext>
            </a:extLst>
          </p:cNvPr>
          <p:cNvGrpSpPr/>
          <p:nvPr/>
        </p:nvGrpSpPr>
        <p:grpSpPr>
          <a:xfrm>
            <a:off x="1871363" y="753184"/>
            <a:ext cx="9706574" cy="4813427"/>
            <a:chOff x="1501131" y="753184"/>
            <a:chExt cx="9706574" cy="4813427"/>
          </a:xfrm>
        </p:grpSpPr>
        <p:sp>
          <p:nvSpPr>
            <p:cNvPr id="26" name="Στρογγυλεμένο ορθογώνιο 19">
              <a:extLst>
                <a:ext uri="{FF2B5EF4-FFF2-40B4-BE49-F238E27FC236}">
                  <a16:creationId xmlns:a16="http://schemas.microsoft.com/office/drawing/2014/main" id="{B3578555-C3C6-D561-F307-57152A86935B}"/>
                </a:ext>
              </a:extLst>
            </p:cNvPr>
            <p:cNvSpPr/>
            <p:nvPr/>
          </p:nvSpPr>
          <p:spPr>
            <a:xfrm>
              <a:off x="1667296" y="1395183"/>
              <a:ext cx="4011604" cy="4171428"/>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buFont typeface="Wingdings" panose="05000000000000000000" pitchFamily="2" charset="2"/>
                <a:buChar char="û"/>
              </a:pPr>
              <a:r>
                <a:rPr lang="el-GR" sz="1600" dirty="0">
                  <a:solidFill>
                    <a:sysClr val="windowText" lastClr="000000"/>
                  </a:solidFill>
                  <a:latin typeface="+mj-lt"/>
                </a:rPr>
                <a:t>Χαμηλές απολαβές/ωρομίσθιο…</a:t>
              </a:r>
            </a:p>
            <a:p>
              <a:pPr marL="285750" indent="-285750">
                <a:buFont typeface="Wingdings" panose="05000000000000000000" pitchFamily="2" charset="2"/>
                <a:buChar char="û"/>
              </a:pPr>
              <a:r>
                <a:rPr lang="el-GR" sz="1600" dirty="0">
                  <a:solidFill>
                    <a:sysClr val="windowText" lastClr="000000"/>
                  </a:solidFill>
                  <a:latin typeface="+mj-lt"/>
                </a:rPr>
                <a:t>…σε σχέση με πιεστικές απαιτήσεις και εξαντλητικά ωράρια</a:t>
              </a:r>
            </a:p>
            <a:p>
              <a:pPr marL="285750" indent="-285750">
                <a:buFont typeface="Wingdings" panose="05000000000000000000" pitchFamily="2" charset="2"/>
                <a:buChar char="û"/>
              </a:pPr>
              <a:r>
                <a:rPr lang="el-GR" sz="1600" dirty="0">
                  <a:solidFill>
                    <a:sysClr val="windowText" lastClr="000000"/>
                  </a:solidFill>
                  <a:latin typeface="+mj-lt"/>
                </a:rPr>
                <a:t>Μη αμειβόμενη εργασία (προετοιμασία μαθήματος)</a:t>
              </a:r>
            </a:p>
            <a:p>
              <a:pPr marL="285750" indent="-285750">
                <a:buFont typeface="Wingdings" panose="05000000000000000000" pitchFamily="2" charset="2"/>
                <a:buChar char="û"/>
              </a:pPr>
              <a:r>
                <a:rPr lang="el-GR" sz="1600" dirty="0">
                  <a:solidFill>
                    <a:sysClr val="windowText" lastClr="000000"/>
                  </a:solidFill>
                  <a:latin typeface="+mj-lt"/>
                </a:rPr>
                <a:t>Γκρίζες ζώνες (ανασφάλιστη/αδήλωτη εργασία, μη καταβολή δώρων/επιδομάτων)</a:t>
              </a:r>
            </a:p>
            <a:p>
              <a:pPr marL="285750" indent="-285750">
                <a:buFont typeface="Wingdings" panose="05000000000000000000" pitchFamily="2" charset="2"/>
                <a:buChar char="û"/>
              </a:pPr>
              <a:r>
                <a:rPr lang="el-GR" sz="1600" dirty="0">
                  <a:solidFill>
                    <a:sysClr val="windowText" lastClr="000000"/>
                  </a:solidFill>
                  <a:latin typeface="+mj-lt"/>
                </a:rPr>
                <a:t>Κατάργηση συλλογικών συμβάσεων</a:t>
              </a:r>
            </a:p>
            <a:p>
              <a:pPr marL="285750" indent="-285750">
                <a:buFont typeface="Wingdings" panose="05000000000000000000" pitchFamily="2" charset="2"/>
                <a:buChar char="û"/>
              </a:pPr>
              <a:r>
                <a:rPr lang="el-GR" sz="1600" dirty="0">
                  <a:solidFill>
                    <a:sysClr val="windowText" lastClr="000000"/>
                  </a:solidFill>
                  <a:latin typeface="+mj-lt"/>
                </a:rPr>
                <a:t>Ελλιπείς ελεγκτικοί μηχανισμοί</a:t>
              </a:r>
            </a:p>
            <a:p>
              <a:pPr marL="285750" indent="-285750">
                <a:buFont typeface="Wingdings" panose="05000000000000000000" pitchFamily="2" charset="2"/>
                <a:buChar char="û"/>
              </a:pPr>
              <a:r>
                <a:rPr lang="el-GR" sz="1600" dirty="0">
                  <a:solidFill>
                    <a:sysClr val="windowText" lastClr="000000"/>
                  </a:solidFill>
                  <a:latin typeface="+mj-lt"/>
                </a:rPr>
                <a:t>Εύκολη αντικατάσταση από νεότερους με χαμηλότερες αμοιβές</a:t>
              </a:r>
            </a:p>
          </p:txBody>
        </p:sp>
        <p:sp>
          <p:nvSpPr>
            <p:cNvPr id="27" name="TextBox 26">
              <a:extLst>
                <a:ext uri="{FF2B5EF4-FFF2-40B4-BE49-F238E27FC236}">
                  <a16:creationId xmlns:a16="http://schemas.microsoft.com/office/drawing/2014/main" id="{F07AADBB-70B7-1424-F362-A2B3F9FA43E2}"/>
                </a:ext>
              </a:extLst>
            </p:cNvPr>
            <p:cNvSpPr txBox="1"/>
            <p:nvPr/>
          </p:nvSpPr>
          <p:spPr>
            <a:xfrm>
              <a:off x="1501131" y="753184"/>
              <a:ext cx="4343935" cy="646331"/>
            </a:xfrm>
            <a:prstGeom prst="rect">
              <a:avLst/>
            </a:prstGeom>
            <a:noFill/>
          </p:spPr>
          <p:txBody>
            <a:bodyPr wrap="square">
              <a:spAutoFit/>
            </a:bodyPr>
            <a:lstStyle/>
            <a:p>
              <a:pPr algn="ctr"/>
              <a:r>
                <a:rPr lang="el-GR" sz="1800" dirty="0">
                  <a:solidFill>
                    <a:srgbClr val="5B9BD5"/>
                  </a:solidFill>
                  <a:latin typeface="+mj-lt"/>
                </a:rPr>
                <a:t>Εργασιακή</a:t>
              </a:r>
              <a:br>
                <a:rPr lang="el-GR" sz="1800" dirty="0">
                  <a:solidFill>
                    <a:srgbClr val="5B9BD5"/>
                  </a:solidFill>
                  <a:latin typeface="+mj-lt"/>
                </a:rPr>
              </a:br>
              <a:r>
                <a:rPr lang="el-GR" sz="1800" dirty="0">
                  <a:solidFill>
                    <a:srgbClr val="5B9BD5"/>
                  </a:solidFill>
                  <a:latin typeface="+mj-lt"/>
                </a:rPr>
                <a:t>πραγματικότητα</a:t>
              </a:r>
            </a:p>
          </p:txBody>
        </p:sp>
        <p:sp>
          <p:nvSpPr>
            <p:cNvPr id="28" name="Στρογγυλεμένο ορθογώνιο 19">
              <a:extLst>
                <a:ext uri="{FF2B5EF4-FFF2-40B4-BE49-F238E27FC236}">
                  <a16:creationId xmlns:a16="http://schemas.microsoft.com/office/drawing/2014/main" id="{6A2C7E20-FB33-2001-3465-E8DDCF9CA5C2}"/>
                </a:ext>
              </a:extLst>
            </p:cNvPr>
            <p:cNvSpPr/>
            <p:nvPr/>
          </p:nvSpPr>
          <p:spPr>
            <a:xfrm>
              <a:off x="7029935" y="1395183"/>
              <a:ext cx="4011604" cy="4171428"/>
            </a:xfrm>
            <a:prstGeom prst="roundRect">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85750" indent="-285750">
                <a:buFont typeface="Wingdings" panose="05000000000000000000" pitchFamily="2" charset="2"/>
                <a:buChar char="ü"/>
              </a:pPr>
              <a:r>
                <a:rPr lang="el-GR" sz="1600" dirty="0">
                  <a:solidFill>
                    <a:sysClr val="windowText" lastClr="000000"/>
                  </a:solidFill>
                  <a:latin typeface="+mj-lt"/>
                </a:rPr>
                <a:t>Καλύτερες αμοιβές</a:t>
              </a:r>
            </a:p>
            <a:p>
              <a:pPr marL="285750" indent="-285750">
                <a:buFont typeface="Wingdings" panose="05000000000000000000" pitchFamily="2" charset="2"/>
                <a:buChar char="ü"/>
              </a:pPr>
              <a:r>
                <a:rPr lang="el-GR" sz="1600" dirty="0">
                  <a:solidFill>
                    <a:sysClr val="windowText" lastClr="000000"/>
                  </a:solidFill>
                  <a:latin typeface="+mj-lt"/>
                </a:rPr>
                <a:t>Αμοιβή της εργασίας πριν και μετά το μάθημα</a:t>
              </a:r>
            </a:p>
            <a:p>
              <a:pPr marL="285750" indent="-285750">
                <a:buFont typeface="Wingdings" panose="05000000000000000000" pitchFamily="2" charset="2"/>
                <a:buChar char="ü"/>
              </a:pPr>
              <a:r>
                <a:rPr lang="el-GR" sz="1600" dirty="0">
                  <a:solidFill>
                    <a:sysClr val="windowText" lastClr="000000"/>
                  </a:solidFill>
                  <a:latin typeface="+mj-lt"/>
                </a:rPr>
                <a:t>Παροχή σεμιναρίων επιμόρφωσης</a:t>
              </a:r>
            </a:p>
            <a:p>
              <a:pPr marL="285750" indent="-285750">
                <a:buFont typeface="Wingdings" panose="05000000000000000000" pitchFamily="2" charset="2"/>
                <a:buChar char="ü"/>
              </a:pPr>
              <a:r>
                <a:rPr lang="el-GR" sz="1600" dirty="0">
                  <a:solidFill>
                    <a:sysClr val="windowText" lastClr="000000"/>
                  </a:solidFill>
                  <a:latin typeface="+mj-lt"/>
                </a:rPr>
                <a:t>Συνεχόμενο ωράριο</a:t>
              </a:r>
            </a:p>
            <a:p>
              <a:pPr marL="285750" indent="-285750">
                <a:buFont typeface="Wingdings" panose="05000000000000000000" pitchFamily="2" charset="2"/>
                <a:buChar char="ü"/>
              </a:pPr>
              <a:r>
                <a:rPr lang="el-GR" sz="1600" dirty="0">
                  <a:solidFill>
                    <a:sysClr val="windowText" lastClr="000000"/>
                  </a:solidFill>
                  <a:latin typeface="+mj-lt"/>
                </a:rPr>
                <a:t>Ενίσχυση της κρατικής εποπτείας</a:t>
              </a:r>
            </a:p>
            <a:p>
              <a:pPr marL="285750" indent="-285750">
                <a:buFont typeface="Wingdings" panose="05000000000000000000" pitchFamily="2" charset="2"/>
                <a:buChar char="ü"/>
              </a:pPr>
              <a:r>
                <a:rPr lang="el-GR" sz="1600" dirty="0">
                  <a:solidFill>
                    <a:sysClr val="windowText" lastClr="000000"/>
                  </a:solidFill>
                  <a:latin typeface="+mj-lt"/>
                </a:rPr>
                <a:t>Επαναφορά συλλογικών διαπραγματεύσεων</a:t>
              </a:r>
            </a:p>
          </p:txBody>
        </p:sp>
        <p:sp>
          <p:nvSpPr>
            <p:cNvPr id="29" name="TextBox 28">
              <a:extLst>
                <a:ext uri="{FF2B5EF4-FFF2-40B4-BE49-F238E27FC236}">
                  <a16:creationId xmlns:a16="http://schemas.microsoft.com/office/drawing/2014/main" id="{9531471C-6956-C99C-ED29-E2A19E5BC5D1}"/>
                </a:ext>
              </a:extLst>
            </p:cNvPr>
            <p:cNvSpPr txBox="1"/>
            <p:nvPr/>
          </p:nvSpPr>
          <p:spPr>
            <a:xfrm>
              <a:off x="6863770" y="753184"/>
              <a:ext cx="4343935" cy="646331"/>
            </a:xfrm>
            <a:prstGeom prst="rect">
              <a:avLst/>
            </a:prstGeom>
            <a:noFill/>
          </p:spPr>
          <p:txBody>
            <a:bodyPr wrap="square">
              <a:spAutoFit/>
            </a:bodyPr>
            <a:lstStyle/>
            <a:p>
              <a:pPr algn="ctr"/>
              <a:r>
                <a:rPr lang="el-GR" sz="1800" dirty="0">
                  <a:solidFill>
                    <a:srgbClr val="A6435C"/>
                  </a:solidFill>
                  <a:latin typeface="+mj-lt"/>
                </a:rPr>
                <a:t>Βελτίωση</a:t>
              </a:r>
              <a:br>
                <a:rPr lang="el-GR" sz="1800" dirty="0">
                  <a:solidFill>
                    <a:srgbClr val="A6435C"/>
                  </a:solidFill>
                  <a:latin typeface="+mj-lt"/>
                </a:rPr>
              </a:br>
              <a:r>
                <a:rPr lang="el-GR" sz="1800" dirty="0">
                  <a:solidFill>
                    <a:srgbClr val="A6435C"/>
                  </a:solidFill>
                  <a:latin typeface="+mj-lt"/>
                </a:rPr>
                <a:t>εργασιακών συνθηκών</a:t>
              </a:r>
            </a:p>
          </p:txBody>
        </p:sp>
      </p:grpSp>
      <p:sp>
        <p:nvSpPr>
          <p:cNvPr id="10" name="Right Brace 9">
            <a:extLst>
              <a:ext uri="{FF2B5EF4-FFF2-40B4-BE49-F238E27FC236}">
                <a16:creationId xmlns:a16="http://schemas.microsoft.com/office/drawing/2014/main" id="{B1D3CF85-2AAA-1969-434F-A0DA3160D2D6}"/>
              </a:ext>
            </a:extLst>
          </p:cNvPr>
          <p:cNvSpPr/>
          <p:nvPr/>
        </p:nvSpPr>
        <p:spPr>
          <a:xfrm>
            <a:off x="6127550" y="3429000"/>
            <a:ext cx="209995" cy="1280327"/>
          </a:xfrm>
          <a:prstGeom prst="rightBrace">
            <a:avLst/>
          </a:prstGeom>
          <a:ln>
            <a:solidFill>
              <a:schemeClr val="accent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l-GR">
              <a:solidFill>
                <a:srgbClr val="5B9BD5"/>
              </a:solidFill>
              <a:latin typeface="+mj-lt"/>
            </a:endParaRPr>
          </a:p>
        </p:txBody>
      </p:sp>
      <p:sp>
        <p:nvSpPr>
          <p:cNvPr id="13" name="TextBox 12">
            <a:extLst>
              <a:ext uri="{FF2B5EF4-FFF2-40B4-BE49-F238E27FC236}">
                <a16:creationId xmlns:a16="http://schemas.microsoft.com/office/drawing/2014/main" id="{2F1AF5C6-308F-362D-2BEB-139A9B41DDC3}"/>
              </a:ext>
            </a:extLst>
          </p:cNvPr>
          <p:cNvSpPr txBox="1"/>
          <p:nvPr/>
        </p:nvSpPr>
        <p:spPr>
          <a:xfrm>
            <a:off x="6337545" y="3894481"/>
            <a:ext cx="1182918" cy="523220"/>
          </a:xfrm>
          <a:prstGeom prst="rect">
            <a:avLst/>
          </a:prstGeom>
          <a:noFill/>
        </p:spPr>
        <p:txBody>
          <a:bodyPr wrap="square" rtlCol="0">
            <a:spAutoFit/>
          </a:bodyPr>
          <a:lstStyle/>
          <a:p>
            <a:r>
              <a:rPr lang="el-GR" sz="1400" dirty="0">
                <a:solidFill>
                  <a:srgbClr val="5B9BD5"/>
                </a:solidFill>
                <a:latin typeface="+mj-lt"/>
              </a:rPr>
              <a:t>Φορείς</a:t>
            </a:r>
          </a:p>
          <a:p>
            <a:endParaRPr lang="el-GR" sz="1400" dirty="0">
              <a:solidFill>
                <a:srgbClr val="5B9BD5"/>
              </a:solidFill>
              <a:latin typeface="+mj-lt"/>
            </a:endParaRPr>
          </a:p>
        </p:txBody>
      </p:sp>
    </p:spTree>
    <p:extLst>
      <p:ext uri="{BB962C8B-B14F-4D97-AF65-F5344CB8AC3E}">
        <p14:creationId xmlns:p14="http://schemas.microsoft.com/office/powerpoint/2010/main" val="545114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A8D9E-12CA-6F72-8C52-465F0F5EC25C}"/>
            </a:ext>
          </a:extLst>
        </p:cNvPr>
        <p:cNvGrpSpPr/>
        <p:nvPr/>
      </p:nvGrpSpPr>
      <p:grpSpPr>
        <a:xfrm>
          <a:off x="0" y="0"/>
          <a:ext cx="0" cy="0"/>
          <a:chOff x="0" y="0"/>
          <a:chExt cx="0" cy="0"/>
        </a:xfrm>
      </p:grpSpPr>
      <p:sp>
        <p:nvSpPr>
          <p:cNvPr id="6" name="Θέση αριθμού διαφάνειας 3">
            <a:extLst>
              <a:ext uri="{FF2B5EF4-FFF2-40B4-BE49-F238E27FC236}">
                <a16:creationId xmlns:a16="http://schemas.microsoft.com/office/drawing/2014/main" id="{BD23046D-D367-4552-DB60-29F9A71B28E1}"/>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27</a:t>
            </a:fld>
            <a:endParaRPr lang="el-GR" sz="2000" dirty="0">
              <a:solidFill>
                <a:srgbClr val="AAC2CD"/>
              </a:solidFill>
            </a:endParaRPr>
          </a:p>
        </p:txBody>
      </p:sp>
      <p:grpSp>
        <p:nvGrpSpPr>
          <p:cNvPr id="9" name="Ομάδα 8">
            <a:extLst>
              <a:ext uri="{FF2B5EF4-FFF2-40B4-BE49-F238E27FC236}">
                <a16:creationId xmlns:a16="http://schemas.microsoft.com/office/drawing/2014/main" id="{946C128A-B311-CF03-5FCA-07067505833C}"/>
              </a:ext>
            </a:extLst>
          </p:cNvPr>
          <p:cNvGrpSpPr/>
          <p:nvPr/>
        </p:nvGrpSpPr>
        <p:grpSpPr>
          <a:xfrm>
            <a:off x="80773" y="72771"/>
            <a:ext cx="1176528" cy="6709029"/>
            <a:chOff x="80773" y="72771"/>
            <a:chExt cx="1176528" cy="6709029"/>
          </a:xfrm>
        </p:grpSpPr>
        <p:sp>
          <p:nvSpPr>
            <p:cNvPr id="11" name="Στρογγυλεμένο ορθογώνιο 10">
              <a:extLst>
                <a:ext uri="{FF2B5EF4-FFF2-40B4-BE49-F238E27FC236}">
                  <a16:creationId xmlns:a16="http://schemas.microsoft.com/office/drawing/2014/main" id="{86358CE4-5558-EC53-DCAE-8F5BE4BB862A}"/>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2" name="Ομάδα 11">
              <a:extLst>
                <a:ext uri="{FF2B5EF4-FFF2-40B4-BE49-F238E27FC236}">
                  <a16:creationId xmlns:a16="http://schemas.microsoft.com/office/drawing/2014/main" id="{2966A692-219D-2376-95A3-D999CD9BB9D0}"/>
                </a:ext>
              </a:extLst>
            </p:cNvPr>
            <p:cNvGrpSpPr/>
            <p:nvPr/>
          </p:nvGrpSpPr>
          <p:grpSpPr>
            <a:xfrm>
              <a:off x="356686" y="981076"/>
              <a:ext cx="613162" cy="5749755"/>
              <a:chOff x="264825" y="1554402"/>
              <a:chExt cx="613162" cy="5176428"/>
            </a:xfrm>
          </p:grpSpPr>
          <p:sp>
            <p:nvSpPr>
              <p:cNvPr id="16" name="Ορθογώνιο 15">
                <a:extLst>
                  <a:ext uri="{FF2B5EF4-FFF2-40B4-BE49-F238E27FC236}">
                    <a16:creationId xmlns:a16="http://schemas.microsoft.com/office/drawing/2014/main" id="{F5D4F5E8-84FB-AD2E-08C0-5E5765A8D0AB}"/>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7" name="Ορθογώνιο 16">
                <a:extLst>
                  <a:ext uri="{FF2B5EF4-FFF2-40B4-BE49-F238E27FC236}">
                    <a16:creationId xmlns:a16="http://schemas.microsoft.com/office/drawing/2014/main" id="{779CB177-A04A-35B6-1A54-8B53CB82984D}"/>
                  </a:ext>
                </a:extLst>
              </p:cNvPr>
              <p:cNvSpPr/>
              <p:nvPr/>
            </p:nvSpPr>
            <p:spPr>
              <a:xfrm rot="16200000">
                <a:off x="-1894893" y="3957951"/>
                <a:ext cx="5176427" cy="369332"/>
              </a:xfrm>
              <a:prstGeom prst="rect">
                <a:avLst/>
              </a:prstGeom>
            </p:spPr>
            <p:txBody>
              <a:bodyPr wrap="square">
                <a:spAutoFit/>
              </a:bodyPr>
              <a:lstStyle/>
              <a:p>
                <a:r>
                  <a:rPr lang="el-GR" spc="-150" dirty="0">
                    <a:ln w="1270">
                      <a:solidFill>
                        <a:srgbClr val="22333E"/>
                      </a:solidFill>
                    </a:ln>
                    <a:noFill/>
                    <a:latin typeface="+mj-lt"/>
                    <a:ea typeface="Calibri" panose="020F0502020204030204" pitchFamily="34" charset="0"/>
                    <a:cs typeface="Times New Roman" panose="02020603050405020304" pitchFamily="18" charset="0"/>
                  </a:rPr>
                  <a:t>Απόψεις εκπαιδευτικών εργαζομένων στα φροντιστήρια γενικής παιδείας</a:t>
                </a:r>
                <a:endParaRPr lang="el-GR" spc="-150" dirty="0">
                  <a:ln w="1270">
                    <a:solidFill>
                      <a:srgbClr val="22333E"/>
                    </a:solidFill>
                  </a:ln>
                  <a:noFill/>
                  <a:latin typeface="+mj-lt"/>
                </a:endParaRPr>
              </a:p>
            </p:txBody>
          </p:sp>
        </p:grpSp>
        <p:pic>
          <p:nvPicPr>
            <p:cNvPr id="15" name="Picture 9" descr="C:\Users\pol\Pictures\Εικόνες ΚΑΝΕΠ\ΚΑΝΕΠ (Σήμα).png">
              <a:extLst>
                <a:ext uri="{FF2B5EF4-FFF2-40B4-BE49-F238E27FC236}">
                  <a16:creationId xmlns:a16="http://schemas.microsoft.com/office/drawing/2014/main" id="{755BE613-194C-5F5A-10DB-E0606F5722F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18" name="TextBox 17">
            <a:extLst>
              <a:ext uri="{FF2B5EF4-FFF2-40B4-BE49-F238E27FC236}">
                <a16:creationId xmlns:a16="http://schemas.microsoft.com/office/drawing/2014/main" id="{14743DCA-98E9-7FA3-3362-282D7494D92A}"/>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19" name="Picture 2">
            <a:extLst>
              <a:ext uri="{FF2B5EF4-FFF2-40B4-BE49-F238E27FC236}">
                <a16:creationId xmlns:a16="http://schemas.microsoft.com/office/drawing/2014/main" id="{6E47D6F1-B319-68F9-4B13-407266E055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D0C7F9E7-CEAC-5E00-40BD-D78AD27743B1}"/>
              </a:ext>
            </a:extLst>
          </p:cNvPr>
          <p:cNvSpPr txBox="1"/>
          <p:nvPr/>
        </p:nvSpPr>
        <p:spPr>
          <a:xfrm>
            <a:off x="2609186" y="197878"/>
            <a:ext cx="8230929" cy="400110"/>
          </a:xfrm>
          <a:prstGeom prst="rect">
            <a:avLst/>
          </a:prstGeom>
          <a:noFill/>
        </p:spPr>
        <p:txBody>
          <a:bodyPr wrap="square" rtlCol="0">
            <a:spAutoFit/>
          </a:bodyPr>
          <a:lstStyle/>
          <a:p>
            <a:pPr algn="ctr"/>
            <a:r>
              <a:rPr lang="el-GR" sz="2000" dirty="0">
                <a:solidFill>
                  <a:srgbClr val="5B9BD5"/>
                </a:solidFill>
                <a:latin typeface="+mj-lt"/>
              </a:rPr>
              <a:t>Εργασιακές</a:t>
            </a:r>
            <a:r>
              <a:rPr lang="el-GR" sz="2000" dirty="0">
                <a:solidFill>
                  <a:srgbClr val="223038"/>
                </a:solidFill>
                <a:latin typeface="+mj-lt"/>
              </a:rPr>
              <a:t> </a:t>
            </a:r>
            <a:r>
              <a:rPr lang="el-GR" sz="2000" dirty="0">
                <a:solidFill>
                  <a:srgbClr val="5B9BD5"/>
                </a:solidFill>
                <a:latin typeface="+mj-lt"/>
              </a:rPr>
              <a:t>σχέσεις</a:t>
            </a:r>
            <a:r>
              <a:rPr lang="el-GR" sz="2000" dirty="0">
                <a:solidFill>
                  <a:srgbClr val="223038"/>
                </a:solidFill>
                <a:latin typeface="+mj-lt"/>
              </a:rPr>
              <a:t> στα φροντιστήρια γενικής παιδείας</a:t>
            </a:r>
            <a:endParaRPr lang="el-GR" sz="1300" dirty="0">
              <a:solidFill>
                <a:srgbClr val="223038"/>
              </a:solidFill>
              <a:latin typeface="+mj-lt"/>
            </a:endParaRPr>
          </a:p>
        </p:txBody>
      </p:sp>
      <p:sp>
        <p:nvSpPr>
          <p:cNvPr id="2" name="TextBox 1">
            <a:extLst>
              <a:ext uri="{FF2B5EF4-FFF2-40B4-BE49-F238E27FC236}">
                <a16:creationId xmlns:a16="http://schemas.microsoft.com/office/drawing/2014/main" id="{7FD441B3-3558-16A7-2C09-6DAC47120567}"/>
              </a:ext>
            </a:extLst>
          </p:cNvPr>
          <p:cNvSpPr txBox="1"/>
          <p:nvPr/>
        </p:nvSpPr>
        <p:spPr>
          <a:xfrm>
            <a:off x="3546102" y="1481934"/>
            <a:ext cx="6357096" cy="369332"/>
          </a:xfrm>
          <a:prstGeom prst="rect">
            <a:avLst/>
          </a:prstGeom>
          <a:noFill/>
        </p:spPr>
        <p:txBody>
          <a:bodyPr wrap="square">
            <a:spAutoFit/>
          </a:bodyPr>
          <a:lstStyle/>
          <a:p>
            <a:pPr algn="ctr"/>
            <a:r>
              <a:rPr lang="el-GR" sz="1800" dirty="0">
                <a:latin typeface="+mj-lt"/>
              </a:rPr>
              <a:t>Συνολικά η βελτίωση των εργασιακών συνθηκών προϋποθέτει: </a:t>
            </a:r>
          </a:p>
        </p:txBody>
      </p:sp>
      <p:sp>
        <p:nvSpPr>
          <p:cNvPr id="3" name="Έλλειψη 16">
            <a:extLst>
              <a:ext uri="{FF2B5EF4-FFF2-40B4-BE49-F238E27FC236}">
                <a16:creationId xmlns:a16="http://schemas.microsoft.com/office/drawing/2014/main" id="{AC6F228F-1FBC-8388-1FCE-0950E568DB3A}"/>
              </a:ext>
            </a:extLst>
          </p:cNvPr>
          <p:cNvSpPr/>
          <p:nvPr/>
        </p:nvSpPr>
        <p:spPr>
          <a:xfrm>
            <a:off x="1595290" y="2834391"/>
            <a:ext cx="2934522" cy="2934522"/>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Aft>
                <a:spcPts val="600"/>
              </a:spcAft>
            </a:pPr>
            <a:r>
              <a:rPr lang="el-GR" sz="2400" dirty="0">
                <a:latin typeface="+mj-lt"/>
              </a:rPr>
              <a:t>τήρηση και ενίσχυση του θεσμικού πλαισίου προστασίας </a:t>
            </a:r>
          </a:p>
        </p:txBody>
      </p:sp>
      <p:sp>
        <p:nvSpPr>
          <p:cNvPr id="4" name="Έλλειψη 16">
            <a:extLst>
              <a:ext uri="{FF2B5EF4-FFF2-40B4-BE49-F238E27FC236}">
                <a16:creationId xmlns:a16="http://schemas.microsoft.com/office/drawing/2014/main" id="{6FC5B27F-6370-0A6A-BCCB-E901E9C75FC0}"/>
              </a:ext>
            </a:extLst>
          </p:cNvPr>
          <p:cNvSpPr/>
          <p:nvPr/>
        </p:nvSpPr>
        <p:spPr>
          <a:xfrm>
            <a:off x="5209535" y="2834391"/>
            <a:ext cx="2934522" cy="2934522"/>
          </a:xfrm>
          <a:prstGeom prst="ellipse">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Aft>
                <a:spcPts val="600"/>
              </a:spcAft>
            </a:pPr>
            <a:r>
              <a:rPr lang="el-GR" sz="2400" dirty="0">
                <a:latin typeface="+mj-lt"/>
              </a:rPr>
              <a:t>μακρόπνοη επένδυση στο ανθρώπινο δυναμικό </a:t>
            </a:r>
          </a:p>
        </p:txBody>
      </p:sp>
      <p:sp>
        <p:nvSpPr>
          <p:cNvPr id="5" name="Έλλειψη 16">
            <a:extLst>
              <a:ext uri="{FF2B5EF4-FFF2-40B4-BE49-F238E27FC236}">
                <a16:creationId xmlns:a16="http://schemas.microsoft.com/office/drawing/2014/main" id="{F4CA0C96-67F5-3120-DFAA-EB213342B5DE}"/>
              </a:ext>
            </a:extLst>
          </p:cNvPr>
          <p:cNvSpPr/>
          <p:nvPr/>
        </p:nvSpPr>
        <p:spPr>
          <a:xfrm>
            <a:off x="8823780" y="2834391"/>
            <a:ext cx="2934522" cy="2934522"/>
          </a:xfrm>
          <a:prstGeom prst="ellipse">
            <a:avLst/>
          </a:prstGeom>
          <a:solidFill>
            <a:srgbClr val="3CAE9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Aft>
                <a:spcPts val="600"/>
              </a:spcAft>
            </a:pPr>
            <a:r>
              <a:rPr lang="el-GR" sz="2400" dirty="0">
                <a:latin typeface="+mj-lt"/>
              </a:rPr>
              <a:t>συλλογική οργάνωση </a:t>
            </a:r>
          </a:p>
        </p:txBody>
      </p:sp>
      <p:sp>
        <p:nvSpPr>
          <p:cNvPr id="7" name="Ορθογώνιο 6">
            <a:extLst>
              <a:ext uri="{FF2B5EF4-FFF2-40B4-BE49-F238E27FC236}">
                <a16:creationId xmlns:a16="http://schemas.microsoft.com/office/drawing/2014/main" id="{E8D8F804-E8CC-6D88-6759-ABB8C95B37E5}"/>
              </a:ext>
            </a:extLst>
          </p:cNvPr>
          <p:cNvSpPr/>
          <p:nvPr/>
        </p:nvSpPr>
        <p:spPr>
          <a:xfrm rot="19338285">
            <a:off x="1308627" y="2853986"/>
            <a:ext cx="2150718" cy="923330"/>
          </a:xfrm>
          <a:prstGeom prst="rect">
            <a:avLst/>
          </a:prstGeom>
          <a:noFill/>
        </p:spPr>
        <p:txBody>
          <a:bodyPr wrap="none" lIns="91440" tIns="45720" rIns="91440" bIns="45720">
            <a:prstTxWarp prst="textArchUp">
              <a:avLst/>
            </a:prstTxWarp>
            <a:spAutoFit/>
          </a:bodyPr>
          <a:lstStyle/>
          <a:p>
            <a:pPr algn="ctr"/>
            <a:r>
              <a:rPr lang="el-GR" sz="3200" b="0" cap="none" spc="0" dirty="0">
                <a:ln w="0"/>
                <a:solidFill>
                  <a:srgbClr val="5B9BD5"/>
                </a:solidFill>
              </a:rPr>
              <a:t>κράτος</a:t>
            </a:r>
          </a:p>
        </p:txBody>
      </p:sp>
      <p:sp>
        <p:nvSpPr>
          <p:cNvPr id="8" name="Ορθογώνιο 7">
            <a:extLst>
              <a:ext uri="{FF2B5EF4-FFF2-40B4-BE49-F238E27FC236}">
                <a16:creationId xmlns:a16="http://schemas.microsoft.com/office/drawing/2014/main" id="{6C028EDF-E891-35EF-F6E4-A381CB957103}"/>
              </a:ext>
            </a:extLst>
          </p:cNvPr>
          <p:cNvSpPr/>
          <p:nvPr/>
        </p:nvSpPr>
        <p:spPr>
          <a:xfrm rot="19338285">
            <a:off x="4871833" y="2853986"/>
            <a:ext cx="2150718" cy="923330"/>
          </a:xfrm>
          <a:prstGeom prst="rect">
            <a:avLst/>
          </a:prstGeom>
          <a:noFill/>
        </p:spPr>
        <p:txBody>
          <a:bodyPr wrap="none" lIns="91440" tIns="45720" rIns="91440" bIns="45720">
            <a:prstTxWarp prst="textArchUp">
              <a:avLst/>
            </a:prstTxWarp>
            <a:spAutoFit/>
          </a:bodyPr>
          <a:lstStyle/>
          <a:p>
            <a:pPr algn="ctr"/>
            <a:r>
              <a:rPr lang="el-GR" sz="3200" b="0" cap="none" spc="0" dirty="0">
                <a:ln w="0"/>
                <a:solidFill>
                  <a:srgbClr val="A6435C"/>
                </a:solidFill>
              </a:rPr>
              <a:t>ιδιοκτήτες</a:t>
            </a:r>
          </a:p>
        </p:txBody>
      </p:sp>
      <p:sp>
        <p:nvSpPr>
          <p:cNvPr id="14" name="Ορθογώνιο 13">
            <a:extLst>
              <a:ext uri="{FF2B5EF4-FFF2-40B4-BE49-F238E27FC236}">
                <a16:creationId xmlns:a16="http://schemas.microsoft.com/office/drawing/2014/main" id="{BEABB8A9-E223-D95D-19E8-FB0FC6B9A4CC}"/>
              </a:ext>
            </a:extLst>
          </p:cNvPr>
          <p:cNvSpPr/>
          <p:nvPr/>
        </p:nvSpPr>
        <p:spPr>
          <a:xfrm rot="19338285">
            <a:off x="8528345" y="2817143"/>
            <a:ext cx="2150718" cy="923330"/>
          </a:xfrm>
          <a:prstGeom prst="rect">
            <a:avLst/>
          </a:prstGeom>
          <a:noFill/>
        </p:spPr>
        <p:txBody>
          <a:bodyPr wrap="none" lIns="91440" tIns="45720" rIns="91440" bIns="45720">
            <a:prstTxWarp prst="textArchUp">
              <a:avLst/>
            </a:prstTxWarp>
            <a:spAutoFit/>
          </a:bodyPr>
          <a:lstStyle/>
          <a:p>
            <a:pPr algn="ctr"/>
            <a:r>
              <a:rPr lang="el-GR" sz="3200" b="0" cap="none" spc="0" dirty="0">
                <a:ln w="0"/>
                <a:solidFill>
                  <a:srgbClr val="3CAE90"/>
                </a:solidFill>
              </a:rPr>
              <a:t>εργαζόμενοι</a:t>
            </a:r>
          </a:p>
        </p:txBody>
      </p:sp>
    </p:spTree>
    <p:extLst>
      <p:ext uri="{BB962C8B-B14F-4D97-AF65-F5344CB8AC3E}">
        <p14:creationId xmlns:p14="http://schemas.microsoft.com/office/powerpoint/2010/main" val="1471145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Θέση αριθμού διαφάνειας 3">
            <a:extLst>
              <a:ext uri="{FF2B5EF4-FFF2-40B4-BE49-F238E27FC236}">
                <a16:creationId xmlns:a16="http://schemas.microsoft.com/office/drawing/2014/main" id="{09845E72-23C0-8A1A-A43E-8396DD141271}"/>
              </a:ext>
            </a:extLst>
          </p:cNvPr>
          <p:cNvSpPr txBox="1">
            <a:spLocks/>
          </p:cNvSpPr>
          <p:nvPr/>
        </p:nvSpPr>
        <p:spPr>
          <a:xfrm>
            <a:off x="11540947" y="88940"/>
            <a:ext cx="570279"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28</a:t>
            </a:fld>
            <a:endParaRPr lang="el-GR" sz="2000" dirty="0">
              <a:solidFill>
                <a:srgbClr val="AAC2CD"/>
              </a:solidFill>
            </a:endParaRPr>
          </a:p>
        </p:txBody>
      </p:sp>
      <p:grpSp>
        <p:nvGrpSpPr>
          <p:cNvPr id="10" name="Ομάδα 9">
            <a:extLst>
              <a:ext uri="{FF2B5EF4-FFF2-40B4-BE49-F238E27FC236}">
                <a16:creationId xmlns:a16="http://schemas.microsoft.com/office/drawing/2014/main" id="{F5556A8A-1AA2-6203-24D9-B687CA1ACE78}"/>
              </a:ext>
            </a:extLst>
          </p:cNvPr>
          <p:cNvGrpSpPr/>
          <p:nvPr/>
        </p:nvGrpSpPr>
        <p:grpSpPr>
          <a:xfrm>
            <a:off x="80773" y="72771"/>
            <a:ext cx="1176528" cy="6709029"/>
            <a:chOff x="80773" y="72771"/>
            <a:chExt cx="1176528" cy="6709029"/>
          </a:xfrm>
        </p:grpSpPr>
        <p:sp>
          <p:nvSpPr>
            <p:cNvPr id="11" name="Στρογγυλεμένο ορθογώνιο 10">
              <a:extLst>
                <a:ext uri="{FF2B5EF4-FFF2-40B4-BE49-F238E27FC236}">
                  <a16:creationId xmlns:a16="http://schemas.microsoft.com/office/drawing/2014/main" id="{23BBB2C7-8472-EA3F-11A4-13CA22417FB3}"/>
                </a:ext>
              </a:extLst>
            </p:cNvPr>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2" name="Ομάδα 11">
              <a:extLst>
                <a:ext uri="{FF2B5EF4-FFF2-40B4-BE49-F238E27FC236}">
                  <a16:creationId xmlns:a16="http://schemas.microsoft.com/office/drawing/2014/main" id="{BCDC52E7-5A50-DC84-D6D3-439580B2CB43}"/>
                </a:ext>
              </a:extLst>
            </p:cNvPr>
            <p:cNvGrpSpPr/>
            <p:nvPr/>
          </p:nvGrpSpPr>
          <p:grpSpPr>
            <a:xfrm>
              <a:off x="356686" y="981076"/>
              <a:ext cx="613162" cy="5749755"/>
              <a:chOff x="264825" y="1554402"/>
              <a:chExt cx="613162" cy="5176428"/>
            </a:xfrm>
          </p:grpSpPr>
          <p:sp>
            <p:nvSpPr>
              <p:cNvPr id="14" name="Ορθογώνιο 13">
                <a:extLst>
                  <a:ext uri="{FF2B5EF4-FFF2-40B4-BE49-F238E27FC236}">
                    <a16:creationId xmlns:a16="http://schemas.microsoft.com/office/drawing/2014/main" id="{2063B18E-1E69-D2A5-DF4D-E9DE127FAB77}"/>
                  </a:ext>
                </a:extLst>
              </p:cNvPr>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5" name="Ορθογώνιο 14">
                <a:extLst>
                  <a:ext uri="{FF2B5EF4-FFF2-40B4-BE49-F238E27FC236}">
                    <a16:creationId xmlns:a16="http://schemas.microsoft.com/office/drawing/2014/main" id="{510654C1-770B-86CF-D32B-D72461CD549F}"/>
                  </a:ext>
                </a:extLst>
              </p:cNvPr>
              <p:cNvSpPr/>
              <p:nvPr/>
            </p:nvSpPr>
            <p:spPr>
              <a:xfrm rot="16200000">
                <a:off x="-1894893" y="3957951"/>
                <a:ext cx="5176427" cy="369332"/>
              </a:xfrm>
              <a:prstGeom prst="rect">
                <a:avLst/>
              </a:prstGeom>
            </p:spPr>
            <p:txBody>
              <a:bodyPr wrap="square">
                <a:spAutoFit/>
              </a:bodyPr>
              <a:lstStyle/>
              <a:p>
                <a:r>
                  <a:rPr lang="el-GR" spc="-150" dirty="0">
                    <a:ln w="1270">
                      <a:solidFill>
                        <a:srgbClr val="22333E"/>
                      </a:solidFill>
                    </a:ln>
                    <a:noFill/>
                    <a:latin typeface="+mj-lt"/>
                    <a:ea typeface="Calibri" panose="020F0502020204030204" pitchFamily="34" charset="0"/>
                    <a:cs typeface="Times New Roman" panose="02020603050405020304" pitchFamily="18" charset="0"/>
                  </a:rPr>
                  <a:t>Απόψεις εκπαιδευτικών εργαζομένων στα φροντιστήρια γενικής παιδείας</a:t>
                </a:r>
                <a:endParaRPr lang="el-GR" spc="-150" dirty="0">
                  <a:ln w="1270">
                    <a:solidFill>
                      <a:srgbClr val="22333E"/>
                    </a:solidFill>
                  </a:ln>
                  <a:noFill/>
                  <a:latin typeface="+mj-lt"/>
                </a:endParaRPr>
              </a:p>
            </p:txBody>
          </p:sp>
        </p:grpSp>
        <p:pic>
          <p:nvPicPr>
            <p:cNvPr id="13" name="Picture 9" descr="C:\Users\pol\Pictures\Εικόνες ΚΑΝΕΠ\ΚΑΝΕΠ (Σήμα).png">
              <a:extLst>
                <a:ext uri="{FF2B5EF4-FFF2-40B4-BE49-F238E27FC236}">
                  <a16:creationId xmlns:a16="http://schemas.microsoft.com/office/drawing/2014/main" id="{200283D1-C3F8-733B-AD27-B10B915C400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16" name="TextBox 15">
            <a:extLst>
              <a:ext uri="{FF2B5EF4-FFF2-40B4-BE49-F238E27FC236}">
                <a16:creationId xmlns:a16="http://schemas.microsoft.com/office/drawing/2014/main" id="{51659398-0684-018A-100C-8CBCC72A954A}"/>
              </a:ext>
            </a:extLst>
          </p:cNvPr>
          <p:cNvSpPr txBox="1"/>
          <p:nvPr/>
        </p:nvSpPr>
        <p:spPr>
          <a:xfrm>
            <a:off x="6754448" y="6491689"/>
            <a:ext cx="5437552" cy="369332"/>
          </a:xfrm>
          <a:prstGeom prst="rect">
            <a:avLst/>
          </a:prstGeom>
          <a:noFill/>
        </p:spPr>
        <p:txBody>
          <a:bodyPr wrap="square" rtlCol="0">
            <a:spAutoFit/>
          </a:bodyPr>
          <a:lstStyle>
            <a:defPPr>
              <a:defRPr lang="el-GR"/>
            </a:defPPr>
            <a:lvl1pPr algn="r">
              <a:defRPr sz="900" i="1">
                <a:solidFill>
                  <a:srgbClr val="7F7F7E"/>
                </a:solidFill>
                <a:latin typeface="+mj-lt"/>
              </a:defRPr>
            </a:lvl1pPr>
          </a:lstStyle>
          <a:p>
            <a:r>
              <a:rPr lang="el-GR" dirty="0"/>
              <a:t>Διεξαγωγή έρευνας: </a:t>
            </a:r>
            <a:r>
              <a:rPr lang="en-US" dirty="0" err="1"/>
              <a:t>Metron</a:t>
            </a:r>
            <a:r>
              <a:rPr lang="en-US" dirty="0"/>
              <a:t> Analysis</a:t>
            </a:r>
            <a:endParaRPr lang="el-GR" dirty="0"/>
          </a:p>
          <a:p>
            <a:r>
              <a:rPr lang="el-GR" dirty="0"/>
              <a:t>Ανάθεση: ΚΑΝΕΠ/ΓΣΕΕ</a:t>
            </a:r>
          </a:p>
        </p:txBody>
      </p:sp>
      <p:pic>
        <p:nvPicPr>
          <p:cNvPr id="17" name="Picture 2">
            <a:extLst>
              <a:ext uri="{FF2B5EF4-FFF2-40B4-BE49-F238E27FC236}">
                <a16:creationId xmlns:a16="http://schemas.microsoft.com/office/drawing/2014/main" id="{42497982-C331-2917-258C-1F36532EAD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2069" y="6189876"/>
            <a:ext cx="1207250" cy="603625"/>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9C038F1C-3515-4BF1-8961-89A94E27C733}"/>
              </a:ext>
            </a:extLst>
          </p:cNvPr>
          <p:cNvSpPr txBox="1"/>
          <p:nvPr/>
        </p:nvSpPr>
        <p:spPr>
          <a:xfrm>
            <a:off x="2609186" y="197878"/>
            <a:ext cx="8230929" cy="400110"/>
          </a:xfrm>
          <a:prstGeom prst="rect">
            <a:avLst/>
          </a:prstGeom>
          <a:noFill/>
        </p:spPr>
        <p:txBody>
          <a:bodyPr wrap="square" rtlCol="0">
            <a:spAutoFit/>
          </a:bodyPr>
          <a:lstStyle/>
          <a:p>
            <a:pPr algn="ctr"/>
            <a:r>
              <a:rPr lang="el-GR" sz="2000" dirty="0">
                <a:solidFill>
                  <a:srgbClr val="223038"/>
                </a:solidFill>
                <a:latin typeface="+mj-lt"/>
              </a:rPr>
              <a:t>Κριτήρια </a:t>
            </a:r>
            <a:r>
              <a:rPr lang="el-GR" sz="2000" dirty="0">
                <a:solidFill>
                  <a:srgbClr val="5B9BD5"/>
                </a:solidFill>
                <a:latin typeface="+mj-lt"/>
              </a:rPr>
              <a:t>ποιότητας</a:t>
            </a:r>
          </a:p>
        </p:txBody>
      </p:sp>
      <p:grpSp>
        <p:nvGrpSpPr>
          <p:cNvPr id="22" name="Ομάδα 21">
            <a:extLst>
              <a:ext uri="{FF2B5EF4-FFF2-40B4-BE49-F238E27FC236}">
                <a16:creationId xmlns:a16="http://schemas.microsoft.com/office/drawing/2014/main" id="{5D5B2809-BAF3-95A6-A8EC-A55A02705E3A}"/>
              </a:ext>
            </a:extLst>
          </p:cNvPr>
          <p:cNvGrpSpPr/>
          <p:nvPr/>
        </p:nvGrpSpPr>
        <p:grpSpPr>
          <a:xfrm>
            <a:off x="2037528" y="981076"/>
            <a:ext cx="9374243" cy="4890333"/>
            <a:chOff x="1667296" y="1699981"/>
            <a:chExt cx="9374243" cy="4171428"/>
          </a:xfrm>
        </p:grpSpPr>
        <p:sp>
          <p:nvSpPr>
            <p:cNvPr id="23" name="Στρογγυλεμένο ορθογώνιο 19">
              <a:extLst>
                <a:ext uri="{FF2B5EF4-FFF2-40B4-BE49-F238E27FC236}">
                  <a16:creationId xmlns:a16="http://schemas.microsoft.com/office/drawing/2014/main" id="{AE726FDE-984B-330D-86F2-9203A3429054}"/>
                </a:ext>
              </a:extLst>
            </p:cNvPr>
            <p:cNvSpPr/>
            <p:nvPr/>
          </p:nvSpPr>
          <p:spPr>
            <a:xfrm>
              <a:off x="1667296" y="1699981"/>
              <a:ext cx="4011604" cy="4171428"/>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l-GR" sz="1600" dirty="0">
                  <a:solidFill>
                    <a:sysClr val="windowText" lastClr="000000"/>
                  </a:solidFill>
                  <a:latin typeface="+mj-lt"/>
                </a:rPr>
                <a:t>Για τους </a:t>
              </a:r>
              <a:r>
                <a:rPr lang="el-GR" sz="1600" dirty="0" err="1">
                  <a:solidFill>
                    <a:sysClr val="windowText" lastClr="000000"/>
                  </a:solidFill>
                  <a:latin typeface="+mj-lt"/>
                </a:rPr>
                <a:t>stakeholders</a:t>
              </a:r>
              <a:r>
                <a:rPr lang="el-GR" sz="1600" dirty="0">
                  <a:solidFill>
                    <a:sysClr val="windowText" lastClr="000000"/>
                  </a:solidFill>
                  <a:latin typeface="+mj-lt"/>
                </a:rPr>
                <a:t> (ιδίως εκπαιδευτικοί &amp; γονείς) πρωταρχικό </a:t>
              </a:r>
              <a:r>
                <a:rPr lang="el-GR" sz="1600" b="1" dirty="0">
                  <a:solidFill>
                    <a:sysClr val="windowText" lastClr="000000"/>
                  </a:solidFill>
                  <a:latin typeface="+mj-lt"/>
                </a:rPr>
                <a:t>κριτήριο ποιότητας </a:t>
              </a:r>
              <a:r>
                <a:rPr lang="el-GR" sz="1600" dirty="0">
                  <a:solidFill>
                    <a:sysClr val="windowText" lastClr="000000"/>
                  </a:solidFill>
                  <a:latin typeface="+mj-lt"/>
                </a:rPr>
                <a:t>είναι το ανθρώπινο δυναμικό:</a:t>
              </a:r>
            </a:p>
            <a:p>
              <a:pPr marL="285750" indent="-285750">
                <a:buFont typeface="Wingdings" panose="05000000000000000000" pitchFamily="2" charset="2"/>
                <a:buChar char="ü"/>
              </a:pPr>
              <a:r>
                <a:rPr lang="el-GR" sz="1600" dirty="0">
                  <a:solidFill>
                    <a:sysClr val="windowText" lastClr="000000"/>
                  </a:solidFill>
                  <a:latin typeface="+mj-lt"/>
                </a:rPr>
                <a:t>Μεταδοτικότητα</a:t>
              </a:r>
            </a:p>
            <a:p>
              <a:pPr marL="285750" indent="-285750">
                <a:buFont typeface="Wingdings" panose="05000000000000000000" pitchFamily="2" charset="2"/>
                <a:buChar char="ü"/>
              </a:pPr>
              <a:r>
                <a:rPr lang="el-GR" sz="1600" dirty="0">
                  <a:solidFill>
                    <a:sysClr val="windowText" lastClr="000000"/>
                  </a:solidFill>
                  <a:latin typeface="+mj-lt"/>
                </a:rPr>
                <a:t>Παιδαγωγική επάρκεια</a:t>
              </a:r>
            </a:p>
            <a:p>
              <a:pPr marL="285750" indent="-285750">
                <a:buFont typeface="Wingdings" panose="05000000000000000000" pitchFamily="2" charset="2"/>
                <a:buChar char="ü"/>
              </a:pPr>
              <a:r>
                <a:rPr lang="el-GR" sz="1600" dirty="0">
                  <a:solidFill>
                    <a:sysClr val="windowText" lastClr="000000"/>
                  </a:solidFill>
                  <a:latin typeface="+mj-lt"/>
                </a:rPr>
                <a:t>Ευελιξία</a:t>
              </a:r>
            </a:p>
            <a:p>
              <a:pPr marL="285750" indent="-285750">
                <a:buFont typeface="Wingdings" panose="05000000000000000000" pitchFamily="2" charset="2"/>
                <a:buChar char="ü"/>
              </a:pPr>
              <a:r>
                <a:rPr lang="el-GR" sz="1600" dirty="0">
                  <a:solidFill>
                    <a:sysClr val="windowText" lastClr="000000"/>
                  </a:solidFill>
                  <a:latin typeface="+mj-lt"/>
                </a:rPr>
                <a:t>Επιμόρφωση</a:t>
              </a:r>
            </a:p>
            <a:p>
              <a:endParaRPr lang="el-GR" sz="1600" dirty="0">
                <a:solidFill>
                  <a:sysClr val="windowText" lastClr="000000"/>
                </a:solidFill>
                <a:latin typeface="+mj-lt"/>
              </a:endParaRPr>
            </a:p>
            <a:p>
              <a:r>
                <a:rPr lang="el-GR" sz="1600" dirty="0">
                  <a:solidFill>
                    <a:sysClr val="windowText" lastClr="000000"/>
                  </a:solidFill>
                  <a:latin typeface="+mj-lt"/>
                </a:rPr>
                <a:t>Αλλά και:</a:t>
              </a:r>
            </a:p>
            <a:p>
              <a:pPr marL="285750" indent="-285750">
                <a:buFont typeface="Wingdings" panose="05000000000000000000" pitchFamily="2" charset="2"/>
                <a:buChar char="ü"/>
              </a:pPr>
              <a:r>
                <a:rPr lang="el-GR" sz="1600" dirty="0">
                  <a:solidFill>
                    <a:sysClr val="windowText" lastClr="000000"/>
                  </a:solidFill>
                  <a:latin typeface="+mj-lt"/>
                </a:rPr>
                <a:t>Εκπαιδευτικό υλικό</a:t>
              </a:r>
            </a:p>
            <a:p>
              <a:pPr marL="285750" indent="-285750">
                <a:buFont typeface="Wingdings" panose="05000000000000000000" pitchFamily="2" charset="2"/>
                <a:buChar char="ü"/>
              </a:pPr>
              <a:r>
                <a:rPr lang="el-GR" sz="1600" dirty="0">
                  <a:solidFill>
                    <a:sysClr val="windowText" lastClr="000000"/>
                  </a:solidFill>
                  <a:latin typeface="+mj-lt"/>
                </a:rPr>
                <a:t>Ολιγομελή και ομοιογενή τμήματα</a:t>
              </a:r>
            </a:p>
            <a:p>
              <a:pPr marL="285750" indent="-285750">
                <a:buFont typeface="Wingdings" panose="05000000000000000000" pitchFamily="2" charset="2"/>
                <a:buChar char="ü"/>
              </a:pPr>
              <a:r>
                <a:rPr lang="el-GR" sz="1600" dirty="0">
                  <a:solidFill>
                    <a:sysClr val="windowText" lastClr="000000"/>
                  </a:solidFill>
                  <a:latin typeface="+mj-lt"/>
                </a:rPr>
                <a:t>Οργάνωση προγράμματος σπουδών</a:t>
              </a:r>
            </a:p>
            <a:p>
              <a:pPr marL="285750" indent="-285750">
                <a:buFont typeface="Wingdings" panose="05000000000000000000" pitchFamily="2" charset="2"/>
                <a:buChar char="ü"/>
              </a:pPr>
              <a:r>
                <a:rPr lang="el-GR" sz="1600" dirty="0">
                  <a:solidFill>
                    <a:sysClr val="windowText" lastClr="000000"/>
                  </a:solidFill>
                  <a:latin typeface="+mj-lt"/>
                </a:rPr>
                <a:t>Σύγχρονες μέθοδοι</a:t>
              </a:r>
            </a:p>
            <a:p>
              <a:pPr marL="285750" indent="-285750">
                <a:buFont typeface="Wingdings" panose="05000000000000000000" pitchFamily="2" charset="2"/>
                <a:buChar char="ü"/>
              </a:pPr>
              <a:r>
                <a:rPr lang="el-GR" sz="1600" dirty="0">
                  <a:solidFill>
                    <a:sysClr val="windowText" lastClr="000000"/>
                  </a:solidFill>
                  <a:latin typeface="+mj-lt"/>
                </a:rPr>
                <a:t>Διαρκής αξιολόγηση</a:t>
              </a:r>
              <a:br>
                <a:rPr lang="el-GR" sz="1600" dirty="0">
                  <a:solidFill>
                    <a:sysClr val="windowText" lastClr="000000"/>
                  </a:solidFill>
                  <a:latin typeface="+mj-lt"/>
                </a:rPr>
              </a:br>
              <a:endParaRPr lang="el-GR" sz="1600" dirty="0">
                <a:solidFill>
                  <a:sysClr val="windowText" lastClr="000000"/>
                </a:solidFill>
                <a:latin typeface="+mj-lt"/>
              </a:endParaRPr>
            </a:p>
          </p:txBody>
        </p:sp>
        <p:sp>
          <p:nvSpPr>
            <p:cNvPr id="25" name="Στρογγυλεμένο ορθογώνιο 19">
              <a:extLst>
                <a:ext uri="{FF2B5EF4-FFF2-40B4-BE49-F238E27FC236}">
                  <a16:creationId xmlns:a16="http://schemas.microsoft.com/office/drawing/2014/main" id="{2DFD2CC6-4E97-7FCB-791A-1A3F893F44AC}"/>
                </a:ext>
              </a:extLst>
            </p:cNvPr>
            <p:cNvSpPr/>
            <p:nvPr/>
          </p:nvSpPr>
          <p:spPr>
            <a:xfrm>
              <a:off x="7029935" y="1699981"/>
              <a:ext cx="4011604" cy="4171428"/>
            </a:xfrm>
            <a:prstGeom prst="roundRect">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l-GR" sz="1600" dirty="0">
                  <a:solidFill>
                    <a:sysClr val="windowText" lastClr="000000"/>
                  </a:solidFill>
                  <a:latin typeface="+mj-lt"/>
                </a:rPr>
                <a:t>Κάθε ενδιαφερόμενο μέρος δίνει όμως έμφαση σε διαστάσεις που αφορούν τη </a:t>
              </a:r>
              <a:r>
                <a:rPr lang="el-GR" sz="1600" dirty="0" err="1">
                  <a:solidFill>
                    <a:sysClr val="windowText" lastClr="000000"/>
                  </a:solidFill>
                  <a:latin typeface="+mj-lt"/>
                </a:rPr>
                <a:t>διάδρασή</a:t>
              </a:r>
              <a:r>
                <a:rPr lang="el-GR" sz="1600" dirty="0">
                  <a:solidFill>
                    <a:sysClr val="windowText" lastClr="000000"/>
                  </a:solidFill>
                  <a:latin typeface="+mj-lt"/>
                </a:rPr>
                <a:t> του με κάποιο άλλο:</a:t>
              </a:r>
            </a:p>
            <a:p>
              <a:pPr marL="285750" indent="-285750">
                <a:buFont typeface="Wingdings" panose="05000000000000000000" pitchFamily="2" charset="2"/>
                <a:buChar char="ü"/>
              </a:pPr>
              <a:endParaRPr lang="el-GR" sz="1600" dirty="0">
                <a:solidFill>
                  <a:sysClr val="windowText" lastClr="000000"/>
                </a:solidFill>
                <a:latin typeface="+mj-lt"/>
              </a:endParaRPr>
            </a:p>
            <a:p>
              <a:pPr marL="285750" indent="-285750">
                <a:buFont typeface="Wingdings" panose="05000000000000000000" pitchFamily="2" charset="2"/>
                <a:buChar char="ü"/>
              </a:pPr>
              <a:r>
                <a:rPr lang="el-GR" sz="1600" dirty="0">
                  <a:solidFill>
                    <a:sysClr val="windowText" lastClr="000000"/>
                  </a:solidFill>
                  <a:latin typeface="+mj-lt"/>
                </a:rPr>
                <a:t>Για τους </a:t>
              </a:r>
              <a:r>
                <a:rPr lang="el-GR" sz="1600" b="1" dirty="0">
                  <a:solidFill>
                    <a:sysClr val="windowText" lastClr="000000"/>
                  </a:solidFill>
                  <a:latin typeface="+mj-lt"/>
                </a:rPr>
                <a:t>γονείς</a:t>
              </a:r>
              <a:r>
                <a:rPr lang="el-GR" sz="1600" dirty="0">
                  <a:solidFill>
                    <a:sysClr val="windowText" lastClr="000000"/>
                  </a:solidFill>
                  <a:latin typeface="+mj-lt"/>
                </a:rPr>
                <a:t> βαραίνει η σχέση κόστους-αποδοτικότητας αλλά και η διαρκής επαφή-ενημέρωση με το φροντιστήριο</a:t>
              </a:r>
            </a:p>
            <a:p>
              <a:pPr marL="285750" indent="-285750">
                <a:buFont typeface="Wingdings" panose="05000000000000000000" pitchFamily="2" charset="2"/>
                <a:buChar char="ü"/>
              </a:pPr>
              <a:r>
                <a:rPr lang="el-GR" sz="1600" dirty="0">
                  <a:solidFill>
                    <a:sysClr val="windowText" lastClr="000000"/>
                  </a:solidFill>
                  <a:latin typeface="+mj-lt"/>
                </a:rPr>
                <a:t>Για τους </a:t>
              </a:r>
              <a:r>
                <a:rPr lang="el-GR" sz="1600" b="1" dirty="0">
                  <a:solidFill>
                    <a:sysClr val="windowText" lastClr="000000"/>
                  </a:solidFill>
                  <a:latin typeface="+mj-lt"/>
                </a:rPr>
                <a:t>εκπαιδευτικούς</a:t>
              </a:r>
              <a:r>
                <a:rPr lang="el-GR" sz="1600" dirty="0">
                  <a:solidFill>
                    <a:sysClr val="windowText" lastClr="000000"/>
                  </a:solidFill>
                  <a:latin typeface="+mj-lt"/>
                </a:rPr>
                <a:t> βαραίνει η αρμονική σχέση με τη διοίκηση και τους γονείς αλλά και οι εργασιακές συνθήκες (σχέση με εργοδοσία)</a:t>
              </a:r>
            </a:p>
            <a:p>
              <a:pPr marL="285750" indent="-285750">
                <a:buFont typeface="Wingdings" panose="05000000000000000000" pitchFamily="2" charset="2"/>
                <a:buChar char="ü"/>
              </a:pPr>
              <a:r>
                <a:rPr lang="el-GR" sz="1600" dirty="0">
                  <a:solidFill>
                    <a:sysClr val="windowText" lastClr="000000"/>
                  </a:solidFill>
                  <a:latin typeface="+mj-lt"/>
                </a:rPr>
                <a:t>Για τους </a:t>
              </a:r>
              <a:r>
                <a:rPr lang="el-GR" sz="1600" b="1" dirty="0">
                  <a:solidFill>
                    <a:sysClr val="windowText" lastClr="000000"/>
                  </a:solidFill>
                  <a:latin typeface="+mj-lt"/>
                </a:rPr>
                <a:t>φορείς εκπροσώπησης</a:t>
              </a:r>
              <a:r>
                <a:rPr lang="el-GR" sz="1600" dirty="0">
                  <a:solidFill>
                    <a:sysClr val="windowText" lastClr="000000"/>
                  </a:solidFill>
                  <a:latin typeface="+mj-lt"/>
                </a:rPr>
                <a:t> βαραίνει η αποτελεσματικότητα σε συνάρτηση με τη μακρόπνοη επένδυση σε ποιοτικές εργασιακές σχέσεις</a:t>
              </a:r>
            </a:p>
          </p:txBody>
        </p:sp>
      </p:grpSp>
    </p:spTree>
    <p:extLst>
      <p:ext uri="{BB962C8B-B14F-4D97-AF65-F5344CB8AC3E}">
        <p14:creationId xmlns:p14="http://schemas.microsoft.com/office/powerpoint/2010/main" val="3393935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Στρογγυλεμένο ορθογώνιο 19"/>
          <p:cNvSpPr/>
          <p:nvPr/>
        </p:nvSpPr>
        <p:spPr>
          <a:xfrm>
            <a:off x="9803423" y="2032830"/>
            <a:ext cx="2138768" cy="3940726"/>
          </a:xfrm>
          <a:prstGeom prst="roundRect">
            <a:avLst/>
          </a:prstGeom>
          <a:solidFill>
            <a:srgbClr val="22333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000" dirty="0">
                <a:solidFill>
                  <a:srgbClr val="F1ECE7"/>
                </a:solidFill>
                <a:latin typeface="+mj-lt"/>
              </a:rPr>
              <a:t>Τα ελληνικά νοικοκυριά το 2023 δαπάνησαν συνολικά </a:t>
            </a:r>
            <a:r>
              <a:rPr lang="en-US" sz="1000" dirty="0">
                <a:solidFill>
                  <a:srgbClr val="F1ECE7"/>
                </a:solidFill>
                <a:latin typeface="+mj-lt"/>
              </a:rPr>
              <a:t>614</a:t>
            </a:r>
            <a:r>
              <a:rPr lang="el-GR" sz="1000" dirty="0">
                <a:solidFill>
                  <a:srgbClr val="F1ECE7"/>
                </a:solidFill>
                <a:latin typeface="+mj-lt"/>
              </a:rPr>
              <a:t> εκατ. € για φροντιστήρια εκπαίδευσης. </a:t>
            </a:r>
          </a:p>
          <a:p>
            <a:pPr algn="ctr"/>
            <a:r>
              <a:rPr lang="el-GR" sz="1000" dirty="0">
                <a:solidFill>
                  <a:srgbClr val="F1ECE7"/>
                </a:solidFill>
                <a:latin typeface="+mj-lt"/>
              </a:rPr>
              <a:t>Η δαπάνη αυτή από το 2013 έως το 2020 καταγράφει μια φθίνουσα πορεία (-22,8%), ενώ το </a:t>
            </a:r>
            <a:r>
              <a:rPr lang="en-US" sz="1000" dirty="0">
                <a:solidFill>
                  <a:srgbClr val="F1ECE7"/>
                </a:solidFill>
                <a:latin typeface="+mj-lt"/>
              </a:rPr>
              <a:t>2022</a:t>
            </a:r>
            <a:r>
              <a:rPr lang="el-GR" sz="1000" dirty="0">
                <a:solidFill>
                  <a:srgbClr val="F1ECE7"/>
                </a:solidFill>
                <a:latin typeface="+mj-lt"/>
              </a:rPr>
              <a:t> καταγράφει μια απότομη αύξηση (+42,7%) σε σύγκριση με το προηγούμενο έτος (2021)</a:t>
            </a:r>
            <a:r>
              <a:rPr lang="en-US" sz="1000" dirty="0">
                <a:solidFill>
                  <a:srgbClr val="F1ECE7"/>
                </a:solidFill>
                <a:latin typeface="+mj-lt"/>
              </a:rPr>
              <a:t>, </a:t>
            </a:r>
            <a:r>
              <a:rPr lang="el-GR" sz="1000" dirty="0">
                <a:solidFill>
                  <a:srgbClr val="F1ECE7"/>
                </a:solidFill>
                <a:latin typeface="+mj-lt"/>
              </a:rPr>
              <a:t>πιθανόν λόγω της ανάγκης για επιπλέον εκπαιδευτική υποστήριξη μετά την περίοδο της πανδημίας.</a:t>
            </a:r>
            <a:r>
              <a:rPr lang="en-US" sz="1000" dirty="0">
                <a:solidFill>
                  <a:srgbClr val="F1ECE7"/>
                </a:solidFill>
                <a:latin typeface="+mj-lt"/>
              </a:rPr>
              <a:t> To 2023 </a:t>
            </a:r>
            <a:r>
              <a:rPr lang="el-GR" sz="1000" dirty="0">
                <a:solidFill>
                  <a:srgbClr val="F1ECE7"/>
                </a:solidFill>
                <a:latin typeface="+mj-lt"/>
              </a:rPr>
              <a:t>η αυξητική πορεία των δαπανών συνεχίζεται.</a:t>
            </a:r>
          </a:p>
          <a:p>
            <a:pPr algn="ctr"/>
            <a:r>
              <a:rPr lang="el-GR" sz="1000" dirty="0">
                <a:solidFill>
                  <a:srgbClr val="F1ECE7"/>
                </a:solidFill>
                <a:latin typeface="+mj-lt"/>
              </a:rPr>
              <a:t>Η ανάλυση των δαπανών σε τρέχουσες και σταθερές τιμές δείχνει την επίδραση του πληθωρισμού. Ενώ οι τρέχουσες τιμές παρουσιάζουν την ονομαστική αύξηση, οι σταθερές τιμές αποκαλύπτουν την πραγματική αξία των δαπανών, αποφεύγοντας την επίδραση του πληθωρισμού. Η πραγματική, λοιπόν, αύξηση την τελευταία διετία ανέρχεται στο </a:t>
            </a:r>
            <a:r>
              <a:rPr lang="el-GR" sz="1000">
                <a:solidFill>
                  <a:srgbClr val="F1ECE7"/>
                </a:solidFill>
                <a:latin typeface="+mj-lt"/>
              </a:rPr>
              <a:t>35,7%. </a:t>
            </a:r>
            <a:endParaRPr lang="el-GR" sz="1000" dirty="0">
              <a:solidFill>
                <a:srgbClr val="F1ECE7"/>
              </a:solidFill>
              <a:latin typeface="+mj-lt"/>
            </a:endParaRPr>
          </a:p>
        </p:txBody>
      </p:sp>
      <p:graphicFrame>
        <p:nvGraphicFramePr>
          <p:cNvPr id="8" name="Γράφημα 7"/>
          <p:cNvGraphicFramePr/>
          <p:nvPr>
            <p:extLst>
              <p:ext uri="{D42A27DB-BD31-4B8C-83A1-F6EECF244321}">
                <p14:modId xmlns:p14="http://schemas.microsoft.com/office/powerpoint/2010/main" val="2978973451"/>
              </p:ext>
            </p:extLst>
          </p:nvPr>
        </p:nvGraphicFramePr>
        <p:xfrm>
          <a:off x="1527874" y="963023"/>
          <a:ext cx="8128000" cy="5418667"/>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Ομάδα 5"/>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0" name="Ορθογώνιο 9"/>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2" name="Ορθογώνιο 11"/>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5" name="Picture 9" descr="C:\Users\pol\Pictures\Εικόνες ΚΑΝΕΠ\ΚΑΝΕΠ (Σήμα).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2571750" y="197878"/>
            <a:ext cx="7048500" cy="600164"/>
          </a:xfrm>
          <a:prstGeom prst="rect">
            <a:avLst/>
          </a:prstGeom>
          <a:noFill/>
        </p:spPr>
        <p:txBody>
          <a:bodyPr wrap="square" rtlCol="0">
            <a:spAutoFit/>
          </a:bodyPr>
          <a:lstStyle/>
          <a:p>
            <a:pPr algn="ctr"/>
            <a:r>
              <a:rPr lang="el-GR" sz="2000" dirty="0">
                <a:solidFill>
                  <a:srgbClr val="223038"/>
                </a:solidFill>
                <a:latin typeface="+mj-lt"/>
              </a:rPr>
              <a:t>Συνολική ετήσια δαπάνη των νοικοκυριών για φροντιστήρια</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(σε τρέχουσες και σταθερές τιμές (έτος βάσης 2023) σε εκατ.€) την περίοδο 2013-2023</a:t>
            </a:r>
          </a:p>
        </p:txBody>
      </p:sp>
      <p:sp>
        <p:nvSpPr>
          <p:cNvPr id="21" name="TextBox 20"/>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16" name="Ελεύθερη σχεδίαση 15"/>
          <p:cNvSpPr/>
          <p:nvPr/>
        </p:nvSpPr>
        <p:spPr>
          <a:xfrm>
            <a:off x="10308641" y="1115060"/>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6F98AA"/>
          </a:solidFill>
          <a:ln w="53975" cap="rnd">
            <a:solidFill>
              <a:srgbClr val="6F98AA"/>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TextBox 22"/>
          <p:cNvSpPr txBox="1"/>
          <p:nvPr/>
        </p:nvSpPr>
        <p:spPr>
          <a:xfrm>
            <a:off x="9917650" y="1631329"/>
            <a:ext cx="1125537" cy="369332"/>
          </a:xfrm>
          <a:prstGeom prst="rect">
            <a:avLst/>
          </a:prstGeom>
          <a:noFill/>
        </p:spPr>
        <p:txBody>
          <a:bodyPr wrap="square" rtlCol="0">
            <a:spAutoFit/>
          </a:bodyPr>
          <a:lstStyle/>
          <a:p>
            <a:pPr algn="ctr"/>
            <a:r>
              <a:rPr lang="el-GR" dirty="0">
                <a:solidFill>
                  <a:srgbClr val="6F98AA"/>
                </a:solidFill>
                <a:latin typeface="+mj-lt"/>
              </a:rPr>
              <a:t>+53</a:t>
            </a:r>
            <a:r>
              <a:rPr lang="en-US" dirty="0">
                <a:solidFill>
                  <a:srgbClr val="6F98AA"/>
                </a:solidFill>
                <a:latin typeface="+mj-lt"/>
              </a:rPr>
              <a:t>,9%</a:t>
            </a:r>
            <a:endParaRPr lang="el-GR" dirty="0">
              <a:solidFill>
                <a:srgbClr val="6F98AA"/>
              </a:solidFill>
              <a:latin typeface="+mj-lt"/>
            </a:endParaRPr>
          </a:p>
        </p:txBody>
      </p:sp>
      <p:sp>
        <p:nvSpPr>
          <p:cNvPr id="24" name="TextBox 23"/>
          <p:cNvSpPr txBox="1"/>
          <p:nvPr/>
        </p:nvSpPr>
        <p:spPr>
          <a:xfrm rot="16200000">
            <a:off x="9560397" y="1414755"/>
            <a:ext cx="860513" cy="374461"/>
          </a:xfrm>
          <a:prstGeom prst="rect">
            <a:avLst/>
          </a:prstGeom>
          <a:noFill/>
        </p:spPr>
        <p:txBody>
          <a:bodyPr wrap="square" rtlCol="0">
            <a:spAutoFit/>
          </a:bodyPr>
          <a:lstStyle/>
          <a:p>
            <a:pPr>
              <a:lnSpc>
                <a:spcPts val="1100"/>
              </a:lnSpc>
            </a:pPr>
            <a:r>
              <a:rPr lang="el-GR" sz="1100" dirty="0">
                <a:solidFill>
                  <a:srgbClr val="223038"/>
                </a:solidFill>
                <a:latin typeface="+mj-lt"/>
              </a:rPr>
              <a:t>Μεταβολή 2021-2023</a:t>
            </a:r>
          </a:p>
        </p:txBody>
      </p:sp>
      <p:sp>
        <p:nvSpPr>
          <p:cNvPr id="25" name="Ελεύθερη σχεδίαση 24"/>
          <p:cNvSpPr/>
          <p:nvPr/>
        </p:nvSpPr>
        <p:spPr>
          <a:xfrm>
            <a:off x="11071278" y="1115060"/>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A47E87"/>
          </a:solidFill>
          <a:ln w="53975" cap="rnd">
            <a:solidFill>
              <a:srgbClr val="A47E87"/>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TextBox 25"/>
          <p:cNvSpPr txBox="1"/>
          <p:nvPr/>
        </p:nvSpPr>
        <p:spPr>
          <a:xfrm>
            <a:off x="10680287" y="1631329"/>
            <a:ext cx="1125537" cy="369332"/>
          </a:xfrm>
          <a:prstGeom prst="rect">
            <a:avLst/>
          </a:prstGeom>
          <a:noFill/>
        </p:spPr>
        <p:txBody>
          <a:bodyPr wrap="square" rtlCol="0">
            <a:spAutoFit/>
          </a:bodyPr>
          <a:lstStyle/>
          <a:p>
            <a:pPr algn="ctr"/>
            <a:r>
              <a:rPr lang="el-GR" dirty="0">
                <a:solidFill>
                  <a:srgbClr val="A47E87"/>
                </a:solidFill>
                <a:latin typeface="+mj-lt"/>
              </a:rPr>
              <a:t>+35,7</a:t>
            </a:r>
            <a:r>
              <a:rPr lang="en-US" dirty="0">
                <a:solidFill>
                  <a:srgbClr val="A47E87"/>
                </a:solidFill>
                <a:latin typeface="+mj-lt"/>
              </a:rPr>
              <a:t>%</a:t>
            </a:r>
            <a:endParaRPr lang="el-GR" dirty="0">
              <a:solidFill>
                <a:srgbClr val="A47E87"/>
              </a:solidFill>
              <a:latin typeface="+mj-lt"/>
            </a:endParaRPr>
          </a:p>
        </p:txBody>
      </p:sp>
      <p:sp>
        <p:nvSpPr>
          <p:cNvPr id="4" name="Θέση αριθμού διαφάνειας 3">
            <a:extLst>
              <a:ext uri="{FF2B5EF4-FFF2-40B4-BE49-F238E27FC236}">
                <a16:creationId xmlns:a16="http://schemas.microsoft.com/office/drawing/2014/main" id="{CE9173BF-9710-BFA0-FA06-BFEABB772DB7}"/>
              </a:ext>
            </a:extLst>
          </p:cNvPr>
          <p:cNvSpPr>
            <a:spLocks noGrp="1"/>
          </p:cNvSpPr>
          <p:nvPr>
            <p:ph type="sldNum" sz="quarter" idx="12"/>
          </p:nvPr>
        </p:nvSpPr>
        <p:spPr>
          <a:xfrm>
            <a:off x="11805823" y="88940"/>
            <a:ext cx="305403" cy="365125"/>
          </a:xfrm>
        </p:spPr>
        <p:txBody>
          <a:bodyPr/>
          <a:lstStyle/>
          <a:p>
            <a:fld id="{D930A329-35E0-4F42-9430-72E023F6B717}" type="slidenum">
              <a:rPr lang="el-GR" sz="2000" smtClean="0">
                <a:solidFill>
                  <a:srgbClr val="AAC2CD"/>
                </a:solidFill>
              </a:rPr>
              <a:t>3</a:t>
            </a:fld>
            <a:endParaRPr lang="el-GR" sz="2000" dirty="0">
              <a:solidFill>
                <a:srgbClr val="AAC2CD"/>
              </a:solidFill>
            </a:endParaRPr>
          </a:p>
        </p:txBody>
      </p:sp>
    </p:spTree>
    <p:extLst>
      <p:ext uri="{BB962C8B-B14F-4D97-AF65-F5344CB8AC3E}">
        <p14:creationId xmlns:p14="http://schemas.microsoft.com/office/powerpoint/2010/main" val="235545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Γράφημα 7"/>
          <p:cNvGraphicFramePr/>
          <p:nvPr>
            <p:extLst>
              <p:ext uri="{D42A27DB-BD31-4B8C-83A1-F6EECF244321}">
                <p14:modId xmlns:p14="http://schemas.microsoft.com/office/powerpoint/2010/main" val="1228624719"/>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grpSp>
        <p:nvGrpSpPr>
          <p:cNvPr id="7" name="Ομάδα 6"/>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5" name="Ορθογώνιο 14"/>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6" name="Ορθογώνιο 15"/>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4" name="Picture 9" descr="C:\Users\pol\Pictures\Εικόνες ΚΑΝΕΠ\ΚΑΝΕΠ (Σήμα).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17" name="TextBox 16"/>
          <p:cNvSpPr txBox="1"/>
          <p:nvPr/>
        </p:nvSpPr>
        <p:spPr>
          <a:xfrm>
            <a:off x="1965694" y="197878"/>
            <a:ext cx="8230929" cy="907941"/>
          </a:xfrm>
          <a:prstGeom prst="rect">
            <a:avLst/>
          </a:prstGeom>
          <a:noFill/>
        </p:spPr>
        <p:txBody>
          <a:bodyPr wrap="square" rtlCol="0">
            <a:spAutoFit/>
          </a:bodyPr>
          <a:lstStyle/>
          <a:p>
            <a:pPr algn="ctr"/>
            <a:r>
              <a:rPr lang="el-GR" sz="2000" dirty="0">
                <a:solidFill>
                  <a:srgbClr val="223038"/>
                </a:solidFill>
                <a:latin typeface="+mj-lt"/>
              </a:rPr>
              <a:t>Συνολική ετήσια δαπάνη των νοικοκυριών για φροντιστήρια κατά βαθμίδα εκπαίδευσης</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(σε εκατ.€) το 2023</a:t>
            </a:r>
          </a:p>
        </p:txBody>
      </p:sp>
      <p:sp>
        <p:nvSpPr>
          <p:cNvPr id="19" name="TextBox 18"/>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20" name="Στρογγυλεμένο ορθογώνιο 19"/>
          <p:cNvSpPr/>
          <p:nvPr/>
        </p:nvSpPr>
        <p:spPr>
          <a:xfrm>
            <a:off x="9865315" y="1458115"/>
            <a:ext cx="2138768" cy="3799686"/>
          </a:xfrm>
          <a:prstGeom prst="roundRect">
            <a:avLst/>
          </a:prstGeom>
          <a:solidFill>
            <a:srgbClr val="23303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300" dirty="0">
                <a:solidFill>
                  <a:srgbClr val="F1ECE7"/>
                </a:solidFill>
                <a:latin typeface="+mj-lt"/>
              </a:rPr>
              <a:t>Το 2023, οι δαπάνες για φροντιστήρια κατανεμήθηκαν ως εξής: 4,2% για πρωτοβάθμια εκπαίδευση, 94,6% για δευτεροβάθμια εκπαίδευση, και 1,2% για τριτοβάθμια εκπαίδευση. Αυτή η κατανομή αντανακλά, φυσικά, την αυξημένη ζήτηση για υποστήριξη μαθητών στην κρίσιμη βαθμίδα της δευτεροβάθμιας εκπαίδευσης.</a:t>
            </a:r>
          </a:p>
        </p:txBody>
      </p:sp>
      <p:sp>
        <p:nvSpPr>
          <p:cNvPr id="3" name="Θέση αριθμού διαφάνειας 3">
            <a:extLst>
              <a:ext uri="{FF2B5EF4-FFF2-40B4-BE49-F238E27FC236}">
                <a16:creationId xmlns:a16="http://schemas.microsoft.com/office/drawing/2014/main" id="{F0983A99-A6A6-427A-EE6A-23DAF2175A61}"/>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4</a:t>
            </a:fld>
            <a:endParaRPr lang="el-GR" sz="2000" dirty="0">
              <a:solidFill>
                <a:srgbClr val="AAC2CD"/>
              </a:solidFill>
            </a:endParaRPr>
          </a:p>
        </p:txBody>
      </p:sp>
    </p:spTree>
    <p:extLst>
      <p:ext uri="{BB962C8B-B14F-4D97-AF65-F5344CB8AC3E}">
        <p14:creationId xmlns:p14="http://schemas.microsoft.com/office/powerpoint/2010/main" val="284190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Γράφημα 18"/>
          <p:cNvGraphicFramePr/>
          <p:nvPr>
            <p:extLst>
              <p:ext uri="{D42A27DB-BD31-4B8C-83A1-F6EECF244321}">
                <p14:modId xmlns:p14="http://schemas.microsoft.com/office/powerpoint/2010/main" val="1469658210"/>
              </p:ext>
            </p:extLst>
          </p:nvPr>
        </p:nvGraphicFramePr>
        <p:xfrm>
          <a:off x="2560554" y="4827566"/>
          <a:ext cx="6966421" cy="17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Γράφημα 7"/>
          <p:cNvGraphicFramePr/>
          <p:nvPr>
            <p:extLst>
              <p:ext uri="{D42A27DB-BD31-4B8C-83A1-F6EECF244321}">
                <p14:modId xmlns:p14="http://schemas.microsoft.com/office/powerpoint/2010/main" val="1301129364"/>
              </p:ext>
            </p:extLst>
          </p:nvPr>
        </p:nvGraphicFramePr>
        <p:xfrm>
          <a:off x="2560554" y="1193592"/>
          <a:ext cx="6966421" cy="1764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Γράφημα 15"/>
          <p:cNvGraphicFramePr/>
          <p:nvPr>
            <p:extLst>
              <p:ext uri="{D42A27DB-BD31-4B8C-83A1-F6EECF244321}">
                <p14:modId xmlns:p14="http://schemas.microsoft.com/office/powerpoint/2010/main" val="1101379908"/>
              </p:ext>
            </p:extLst>
          </p:nvPr>
        </p:nvGraphicFramePr>
        <p:xfrm>
          <a:off x="2560554" y="3010579"/>
          <a:ext cx="6966421" cy="1764000"/>
        </p:xfrm>
        <a:graphic>
          <a:graphicData uri="http://schemas.openxmlformats.org/drawingml/2006/chart">
            <c:chart xmlns:c="http://schemas.openxmlformats.org/drawingml/2006/chart" xmlns:r="http://schemas.openxmlformats.org/officeDocument/2006/relationships" r:id="rId5"/>
          </a:graphicData>
        </a:graphic>
      </p:graphicFrame>
      <p:sp>
        <p:nvSpPr>
          <p:cNvPr id="20" name="Στρογγυλεμένο ορθογώνιο 19"/>
          <p:cNvSpPr/>
          <p:nvPr/>
        </p:nvSpPr>
        <p:spPr>
          <a:xfrm>
            <a:off x="9941648" y="1342315"/>
            <a:ext cx="2138768" cy="1508400"/>
          </a:xfrm>
          <a:prstGeom prst="roundRect">
            <a:avLst/>
          </a:prstGeom>
          <a:solidFill>
            <a:srgbClr val="5322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100" dirty="0">
                <a:solidFill>
                  <a:srgbClr val="F1ECE7"/>
                </a:solidFill>
                <a:latin typeface="+mj-lt"/>
              </a:rPr>
              <a:t>Μέσα στην δεκαετία η δαπάνη για φροντιστήρια πρωτοβάθμιας εκπαίδευσης έχει 4πλασιαστεί: από 6,1 εκατ.€ το 2013 έχει ανέλθει σε 26,1 εκατ.€ το 2023. Μόνο για την τελευταία διετία η αύξηση που παρουσιάζει είναι περίπου 38%.</a:t>
            </a:r>
          </a:p>
        </p:txBody>
      </p:sp>
      <p:grpSp>
        <p:nvGrpSpPr>
          <p:cNvPr id="6" name="Ομάδα 5"/>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0" name="Ορθογώνιο 9"/>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2" name="Ορθογώνιο 11"/>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5" name="Picture 9" descr="C:\Users\pol\Pictures\Εικόνες ΚΑΝΕΠ\ΚΑΝΕΠ (Σήμα).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2" name="TextBox 1"/>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3" name="TextBox 2"/>
          <p:cNvSpPr txBox="1"/>
          <p:nvPr/>
        </p:nvSpPr>
        <p:spPr>
          <a:xfrm>
            <a:off x="1412469" y="197878"/>
            <a:ext cx="8897570" cy="907941"/>
          </a:xfrm>
          <a:prstGeom prst="rect">
            <a:avLst/>
          </a:prstGeom>
          <a:noFill/>
        </p:spPr>
        <p:txBody>
          <a:bodyPr wrap="square" rtlCol="0">
            <a:spAutoFit/>
          </a:bodyPr>
          <a:lstStyle/>
          <a:p>
            <a:pPr algn="ctr"/>
            <a:r>
              <a:rPr lang="el-GR" sz="2000" dirty="0">
                <a:solidFill>
                  <a:srgbClr val="223038"/>
                </a:solidFill>
                <a:latin typeface="+mj-lt"/>
              </a:rPr>
              <a:t>Συνολική ετήσια δαπάνη των νοικοκυριών για φροντιστήρια κατά βαθμίδα εκπαίδευσης</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(σταθερές τιμές (έτος βάσης 2023) σε εκατ.€) την περίοδο 2013-2023</a:t>
            </a:r>
          </a:p>
        </p:txBody>
      </p:sp>
      <p:sp>
        <p:nvSpPr>
          <p:cNvPr id="4" name="Έλλειψη 3"/>
          <p:cNvSpPr/>
          <p:nvPr/>
        </p:nvSpPr>
        <p:spPr>
          <a:xfrm>
            <a:off x="1347949" y="1334219"/>
            <a:ext cx="1224000" cy="1224000"/>
          </a:xfrm>
          <a:prstGeom prst="ellipse">
            <a:avLst/>
          </a:prstGeom>
          <a:solidFill>
            <a:srgbClr val="A6435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800"/>
              </a:lnSpc>
            </a:pPr>
            <a:r>
              <a:rPr lang="el-GR" sz="1100" dirty="0">
                <a:latin typeface="+mj-lt"/>
              </a:rPr>
              <a:t>Φροντιστήρια πρωτοβάθμιας εκπαίδευσης</a:t>
            </a:r>
          </a:p>
        </p:txBody>
      </p:sp>
      <p:sp>
        <p:nvSpPr>
          <p:cNvPr id="18" name="Έλλειψη 17"/>
          <p:cNvSpPr/>
          <p:nvPr/>
        </p:nvSpPr>
        <p:spPr>
          <a:xfrm>
            <a:off x="1347949" y="3151206"/>
            <a:ext cx="1224000" cy="1224000"/>
          </a:xfrm>
          <a:prstGeom prst="ellipse">
            <a:avLst/>
          </a:prstGeom>
          <a:solidFill>
            <a:srgbClr val="3C7BA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800"/>
              </a:lnSpc>
            </a:pPr>
            <a:r>
              <a:rPr lang="el-GR" sz="1100" dirty="0">
                <a:latin typeface="+mj-lt"/>
              </a:rPr>
              <a:t>Φροντιστήρια </a:t>
            </a:r>
            <a:r>
              <a:rPr lang="el-GR" sz="1100" spc="-50" dirty="0">
                <a:latin typeface="+mj-lt"/>
              </a:rPr>
              <a:t>δευτεροβάθμιας</a:t>
            </a:r>
            <a:r>
              <a:rPr lang="el-GR" sz="1100" spc="-30" dirty="0">
                <a:latin typeface="+mj-lt"/>
              </a:rPr>
              <a:t> </a:t>
            </a:r>
            <a:r>
              <a:rPr lang="el-GR" sz="1100" dirty="0">
                <a:latin typeface="+mj-lt"/>
              </a:rPr>
              <a:t>εκπαίδευσης</a:t>
            </a:r>
          </a:p>
        </p:txBody>
      </p:sp>
      <p:sp>
        <p:nvSpPr>
          <p:cNvPr id="21" name="Έλλειψη 20"/>
          <p:cNvSpPr/>
          <p:nvPr/>
        </p:nvSpPr>
        <p:spPr>
          <a:xfrm>
            <a:off x="1347949" y="4968193"/>
            <a:ext cx="1224000" cy="1224000"/>
          </a:xfrm>
          <a:prstGeom prst="ellipse">
            <a:avLst/>
          </a:prstGeom>
          <a:solidFill>
            <a:srgbClr val="B0AD8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800"/>
              </a:lnSpc>
            </a:pPr>
            <a:r>
              <a:rPr lang="el-GR" sz="1100" dirty="0">
                <a:latin typeface="+mj-lt"/>
              </a:rPr>
              <a:t>Φροντιστήρια τριτοβάθμιας εκπαίδευσης</a:t>
            </a:r>
          </a:p>
        </p:txBody>
      </p:sp>
      <p:sp>
        <p:nvSpPr>
          <p:cNvPr id="22" name="Στρογγυλεμένο ορθογώνιο 21"/>
          <p:cNvSpPr/>
          <p:nvPr/>
        </p:nvSpPr>
        <p:spPr>
          <a:xfrm>
            <a:off x="9941648" y="4968193"/>
            <a:ext cx="2138768" cy="1507713"/>
          </a:xfrm>
          <a:prstGeom prst="roundRect">
            <a:avLst/>
          </a:prstGeom>
          <a:solidFill>
            <a:srgbClr val="8D895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100" dirty="0">
                <a:solidFill>
                  <a:srgbClr val="F1ECE7"/>
                </a:solidFill>
                <a:latin typeface="+mj-lt"/>
              </a:rPr>
              <a:t>Η δαπάνη για φροντιστήρια τριτοβάθμιας εκπαίδευσης έως το 2017 καταγράφει μια αυξητική πορεία (+91%) και στη συνέχεια βαίνει μειούμενη έως και το 2021 (-78%). Την τελευταία διετία, ωστόσο, παρουσιάζει συνολική αύξηση κατά 43%.</a:t>
            </a:r>
          </a:p>
        </p:txBody>
      </p:sp>
      <p:sp>
        <p:nvSpPr>
          <p:cNvPr id="23" name="Στρογγυλεμένο ορθογώνιο 22"/>
          <p:cNvSpPr/>
          <p:nvPr/>
        </p:nvSpPr>
        <p:spPr>
          <a:xfrm>
            <a:off x="9941648" y="3155597"/>
            <a:ext cx="2138768" cy="1507713"/>
          </a:xfrm>
          <a:prstGeom prst="roundRect">
            <a:avLst/>
          </a:prstGeom>
          <a:solidFill>
            <a:srgbClr val="2F5F7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100" dirty="0">
                <a:solidFill>
                  <a:srgbClr val="F1ECE7"/>
                </a:solidFill>
                <a:latin typeface="+mj-lt"/>
              </a:rPr>
              <a:t>Η δαπάνη για φροντιστήρια δευτεροβάθμιας εκπαίδευσης έως το 2021 καταγράφει μια φθίνουσα πορεία (-20,5%), ενώ την τελευταία διετία αυξάνεται απότομα (+35%).</a:t>
            </a:r>
          </a:p>
        </p:txBody>
      </p:sp>
      <p:sp>
        <p:nvSpPr>
          <p:cNvPr id="25" name="Ελεύθερη σχεδίαση 24"/>
          <p:cNvSpPr/>
          <p:nvPr/>
        </p:nvSpPr>
        <p:spPr>
          <a:xfrm>
            <a:off x="9414858" y="5471262"/>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B0AD81"/>
          </a:solidFill>
          <a:ln w="53975" cap="rnd">
            <a:solidFill>
              <a:srgbClr val="B0AD8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Ελεύθερη σχεδίαση 25"/>
          <p:cNvSpPr/>
          <p:nvPr/>
        </p:nvSpPr>
        <p:spPr>
          <a:xfrm>
            <a:off x="9414858" y="3657456"/>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3C7BA4"/>
          </a:solidFill>
          <a:ln w="53975" cap="rnd">
            <a:solidFill>
              <a:srgbClr val="3C7BA4"/>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Ελεύθερη σχεδίαση 31"/>
          <p:cNvSpPr/>
          <p:nvPr/>
        </p:nvSpPr>
        <p:spPr>
          <a:xfrm>
            <a:off x="9414858" y="1845195"/>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A6435C"/>
          </a:solidFill>
          <a:ln w="53975" cap="rnd">
            <a:solidFill>
              <a:srgbClr val="A6435C"/>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TextBox 32"/>
          <p:cNvSpPr txBox="1"/>
          <p:nvPr/>
        </p:nvSpPr>
        <p:spPr>
          <a:xfrm>
            <a:off x="9024070" y="5163485"/>
            <a:ext cx="1125537" cy="307777"/>
          </a:xfrm>
          <a:prstGeom prst="rect">
            <a:avLst/>
          </a:prstGeom>
          <a:noFill/>
        </p:spPr>
        <p:txBody>
          <a:bodyPr wrap="square" rtlCol="0">
            <a:spAutoFit/>
          </a:bodyPr>
          <a:lstStyle/>
          <a:p>
            <a:pPr algn="ctr"/>
            <a:r>
              <a:rPr lang="el-GR" sz="1400" dirty="0">
                <a:solidFill>
                  <a:srgbClr val="8D8958"/>
                </a:solidFill>
                <a:latin typeface="+mj-lt"/>
              </a:rPr>
              <a:t>+43,3</a:t>
            </a:r>
            <a:r>
              <a:rPr lang="en-US" sz="1400" dirty="0">
                <a:solidFill>
                  <a:srgbClr val="8D8958"/>
                </a:solidFill>
                <a:latin typeface="+mj-lt"/>
              </a:rPr>
              <a:t>%</a:t>
            </a:r>
            <a:endParaRPr lang="el-GR" sz="1400" dirty="0">
              <a:solidFill>
                <a:srgbClr val="8D8958"/>
              </a:solidFill>
              <a:latin typeface="+mj-lt"/>
            </a:endParaRPr>
          </a:p>
        </p:txBody>
      </p:sp>
      <p:sp>
        <p:nvSpPr>
          <p:cNvPr id="34" name="TextBox 33"/>
          <p:cNvSpPr txBox="1"/>
          <p:nvPr/>
        </p:nvSpPr>
        <p:spPr>
          <a:xfrm>
            <a:off x="9008586" y="3360589"/>
            <a:ext cx="1125537" cy="307777"/>
          </a:xfrm>
          <a:prstGeom prst="rect">
            <a:avLst/>
          </a:prstGeom>
          <a:noFill/>
        </p:spPr>
        <p:txBody>
          <a:bodyPr wrap="square" rtlCol="0">
            <a:spAutoFit/>
          </a:bodyPr>
          <a:lstStyle/>
          <a:p>
            <a:pPr algn="ctr"/>
            <a:r>
              <a:rPr lang="el-GR" sz="1400" dirty="0">
                <a:solidFill>
                  <a:srgbClr val="3C7BA4"/>
                </a:solidFill>
                <a:latin typeface="+mj-lt"/>
              </a:rPr>
              <a:t>+35,5</a:t>
            </a:r>
            <a:r>
              <a:rPr lang="en-US" sz="1400" dirty="0">
                <a:solidFill>
                  <a:srgbClr val="3C7BA4"/>
                </a:solidFill>
                <a:latin typeface="+mj-lt"/>
              </a:rPr>
              <a:t>%</a:t>
            </a:r>
            <a:endParaRPr lang="el-GR" sz="1400" dirty="0">
              <a:solidFill>
                <a:srgbClr val="3C7BA4"/>
              </a:solidFill>
              <a:latin typeface="+mj-lt"/>
            </a:endParaRPr>
          </a:p>
        </p:txBody>
      </p:sp>
      <p:sp>
        <p:nvSpPr>
          <p:cNvPr id="35" name="TextBox 34"/>
          <p:cNvSpPr txBox="1"/>
          <p:nvPr/>
        </p:nvSpPr>
        <p:spPr>
          <a:xfrm>
            <a:off x="9023869" y="1537418"/>
            <a:ext cx="1125537" cy="307777"/>
          </a:xfrm>
          <a:prstGeom prst="rect">
            <a:avLst/>
          </a:prstGeom>
          <a:noFill/>
        </p:spPr>
        <p:txBody>
          <a:bodyPr wrap="square" rtlCol="0">
            <a:spAutoFit/>
          </a:bodyPr>
          <a:lstStyle/>
          <a:p>
            <a:pPr algn="ctr"/>
            <a:r>
              <a:rPr lang="el-GR" sz="1400" dirty="0">
                <a:solidFill>
                  <a:srgbClr val="A6435C"/>
                </a:solidFill>
                <a:latin typeface="+mj-lt"/>
              </a:rPr>
              <a:t>+38,2</a:t>
            </a:r>
            <a:r>
              <a:rPr lang="en-US" sz="1400" dirty="0">
                <a:solidFill>
                  <a:srgbClr val="A6435C"/>
                </a:solidFill>
                <a:latin typeface="+mj-lt"/>
              </a:rPr>
              <a:t>%</a:t>
            </a:r>
            <a:endParaRPr lang="el-GR" sz="1400" dirty="0">
              <a:solidFill>
                <a:srgbClr val="A6435C"/>
              </a:solidFill>
              <a:latin typeface="+mj-lt"/>
            </a:endParaRPr>
          </a:p>
        </p:txBody>
      </p:sp>
      <p:sp>
        <p:nvSpPr>
          <p:cNvPr id="36" name="TextBox 35"/>
          <p:cNvSpPr txBox="1"/>
          <p:nvPr/>
        </p:nvSpPr>
        <p:spPr>
          <a:xfrm rot="16200000">
            <a:off x="9160654" y="928792"/>
            <a:ext cx="851965" cy="461665"/>
          </a:xfrm>
          <a:prstGeom prst="rect">
            <a:avLst/>
          </a:prstGeom>
          <a:noFill/>
        </p:spPr>
        <p:txBody>
          <a:bodyPr wrap="square" rtlCol="0">
            <a:spAutoFit/>
          </a:bodyPr>
          <a:lstStyle/>
          <a:p>
            <a:pPr algn="ctr"/>
            <a:r>
              <a:rPr lang="el-GR" sz="1200" dirty="0">
                <a:solidFill>
                  <a:srgbClr val="223038"/>
                </a:solidFill>
                <a:latin typeface="+mj-lt"/>
              </a:rPr>
              <a:t>Μεταβολή 2021-23</a:t>
            </a:r>
          </a:p>
        </p:txBody>
      </p:sp>
      <p:sp>
        <p:nvSpPr>
          <p:cNvPr id="7" name="Θέση αριθμού διαφάνειας 3">
            <a:extLst>
              <a:ext uri="{FF2B5EF4-FFF2-40B4-BE49-F238E27FC236}">
                <a16:creationId xmlns:a16="http://schemas.microsoft.com/office/drawing/2014/main" id="{AD4D6AA2-6994-3171-14DF-62FFDBCD473F}"/>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5</a:t>
            </a:fld>
            <a:endParaRPr lang="el-GR" sz="2000" dirty="0">
              <a:solidFill>
                <a:srgbClr val="AAC2CD"/>
              </a:solidFill>
            </a:endParaRPr>
          </a:p>
        </p:txBody>
      </p:sp>
    </p:spTree>
    <p:extLst>
      <p:ext uri="{BB962C8B-B14F-4D97-AF65-F5344CB8AC3E}">
        <p14:creationId xmlns:p14="http://schemas.microsoft.com/office/powerpoint/2010/main" val="398947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Στρογγυλεμένο ορθογώνιο 19"/>
          <p:cNvSpPr/>
          <p:nvPr/>
        </p:nvSpPr>
        <p:spPr>
          <a:xfrm>
            <a:off x="9803423" y="1450596"/>
            <a:ext cx="2138768" cy="4835904"/>
          </a:xfrm>
          <a:prstGeom prst="roundRect">
            <a:avLst/>
          </a:prstGeom>
          <a:solidFill>
            <a:srgbClr val="22333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l-GR" sz="1100" dirty="0">
                <a:solidFill>
                  <a:srgbClr val="F1ECE7"/>
                </a:solidFill>
                <a:latin typeface="+mj-lt"/>
              </a:rPr>
              <a:t>Η δαπάνη για φροντιστήρια ως ποσοστό των συνολικών αγορών των νοικοκυριών παρέχει μια εικόνα του οικονομικού βάρους που φέρουν οι οικογένειες για την εξωσχολική υποστήριξη των παιδιών τους. Μέχρι και το 2021, το μερίδιο των αγορών των νοικοκυριών που αφορά τα φροντιστήρια κυμαίνεται σε σταθερά επίπεδα και αντιστοιχεί στο 0,6% του συνόλου των αγορών τους, καταγράφοντας μια μικρή πτώση την περίοδο της πανδημίας (2019-2021). Ωστόσο, το 2022 αυξάνεται σημαντικά (+25,5%) και διαμορφώνεται στο 0,7%., ενώ παραμένει σε αυτό το επίπεδο και την τελευταία χρονιά. Λαμβάνοντας υπόψη ότι συνολικά μέσα στη δεκαετία το σύνολο των ετήσιων αγορών των νοικοκυριών καταγράφει πραγματική αύξηση 2,3%, είναι εμφανής η σταθερή και, ίσως αυξανόμενη, σημασία των φροντιστηρίων στην εκπαιδευτική πορεία των Ελλήνων μαθητών.</a:t>
            </a:r>
          </a:p>
        </p:txBody>
      </p:sp>
      <p:graphicFrame>
        <p:nvGraphicFramePr>
          <p:cNvPr id="8" name="Γράφημα 7"/>
          <p:cNvGraphicFramePr/>
          <p:nvPr>
            <p:extLst>
              <p:ext uri="{D42A27DB-BD31-4B8C-83A1-F6EECF244321}">
                <p14:modId xmlns:p14="http://schemas.microsoft.com/office/powerpoint/2010/main" val="153836285"/>
              </p:ext>
            </p:extLst>
          </p:nvPr>
        </p:nvGraphicFramePr>
        <p:xfrm>
          <a:off x="1527874" y="963023"/>
          <a:ext cx="8128000" cy="5418667"/>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Ομάδα 5"/>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0" name="Ορθογώνιο 9"/>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2" name="Ορθογώνιο 11"/>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5" name="Picture 9" descr="C:\Users\pol\Pictures\Εικόνες ΚΑΝΕΠ\ΚΑΝΕΠ (Σήμα).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2571750" y="197878"/>
            <a:ext cx="7048500" cy="907941"/>
          </a:xfrm>
          <a:prstGeom prst="rect">
            <a:avLst/>
          </a:prstGeom>
          <a:noFill/>
        </p:spPr>
        <p:txBody>
          <a:bodyPr wrap="square" rtlCol="0">
            <a:spAutoFit/>
          </a:bodyPr>
          <a:lstStyle/>
          <a:p>
            <a:pPr algn="ctr"/>
            <a:r>
              <a:rPr lang="el-GR" sz="2000" dirty="0">
                <a:solidFill>
                  <a:srgbClr val="223038"/>
                </a:solidFill>
                <a:latin typeface="+mj-lt"/>
              </a:rPr>
              <a:t>Συνολική ετήσια δαπάνη των νοικοκυριών για φροντιστήρια</a:t>
            </a:r>
          </a:p>
          <a:p>
            <a:pPr algn="ctr"/>
            <a:r>
              <a:rPr lang="el-GR" sz="2000" dirty="0">
                <a:solidFill>
                  <a:srgbClr val="223038"/>
                </a:solidFill>
                <a:latin typeface="+mj-lt"/>
              </a:rPr>
              <a:t>ως % του συνόλου των αγορών τους</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την περίοδο 2013-2023</a:t>
            </a:r>
          </a:p>
        </p:txBody>
      </p:sp>
      <p:sp>
        <p:nvSpPr>
          <p:cNvPr id="21" name="TextBox 20"/>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14" name="Ελεύθερη σχεδίαση 13"/>
          <p:cNvSpPr/>
          <p:nvPr/>
        </p:nvSpPr>
        <p:spPr>
          <a:xfrm>
            <a:off x="10684500" y="564994"/>
            <a:ext cx="343556" cy="546244"/>
          </a:xfrm>
          <a:custGeom>
            <a:avLst/>
            <a:gdLst>
              <a:gd name="connsiteX0" fmla="*/ 562708 w 2843684"/>
              <a:gd name="connsiteY0" fmla="*/ 1416818 h 3647552"/>
              <a:gd name="connsiteX1" fmla="*/ 562708 w 2843684"/>
              <a:gd name="connsiteY1" fmla="*/ 3647552 h 3647552"/>
              <a:gd name="connsiteX2" fmla="*/ 2286000 w 2843684"/>
              <a:gd name="connsiteY2" fmla="*/ 3647552 h 3647552"/>
              <a:gd name="connsiteX3" fmla="*/ 2286000 w 2843684"/>
              <a:gd name="connsiteY3" fmla="*/ 1416818 h 3647552"/>
              <a:gd name="connsiteX4" fmla="*/ 2843684 w 2843684"/>
              <a:gd name="connsiteY4" fmla="*/ 1416818 h 3647552"/>
              <a:gd name="connsiteX5" fmla="*/ 1426866 w 2843684"/>
              <a:gd name="connsiteY5" fmla="*/ 0 h 3647552"/>
              <a:gd name="connsiteX6" fmla="*/ 0 w 2843684"/>
              <a:gd name="connsiteY6" fmla="*/ 1426866 h 3647552"/>
              <a:gd name="connsiteX7" fmla="*/ 562708 w 2843684"/>
              <a:gd name="connsiteY7" fmla="*/ 1416818 h 364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3684" h="3647552">
                <a:moveTo>
                  <a:pt x="562708" y="1416818"/>
                </a:moveTo>
                <a:lnTo>
                  <a:pt x="562708" y="3647552"/>
                </a:lnTo>
                <a:lnTo>
                  <a:pt x="2286000" y="3647552"/>
                </a:lnTo>
                <a:lnTo>
                  <a:pt x="2286000" y="1416818"/>
                </a:lnTo>
                <a:lnTo>
                  <a:pt x="2843684" y="1416818"/>
                </a:lnTo>
                <a:lnTo>
                  <a:pt x="1426866" y="0"/>
                </a:lnTo>
                <a:lnTo>
                  <a:pt x="0" y="1426866"/>
                </a:lnTo>
                <a:lnTo>
                  <a:pt x="562708" y="1416818"/>
                </a:lnTo>
                <a:close/>
              </a:path>
            </a:pathLst>
          </a:custGeom>
          <a:solidFill>
            <a:srgbClr val="6F98AA"/>
          </a:solidFill>
          <a:ln w="53975" cap="rnd">
            <a:solidFill>
              <a:srgbClr val="6F98AA"/>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TextBox 15"/>
          <p:cNvSpPr txBox="1"/>
          <p:nvPr/>
        </p:nvSpPr>
        <p:spPr>
          <a:xfrm>
            <a:off x="10293509" y="1081263"/>
            <a:ext cx="1125537" cy="369332"/>
          </a:xfrm>
          <a:prstGeom prst="rect">
            <a:avLst/>
          </a:prstGeom>
          <a:noFill/>
        </p:spPr>
        <p:txBody>
          <a:bodyPr wrap="square" rtlCol="0">
            <a:spAutoFit/>
          </a:bodyPr>
          <a:lstStyle/>
          <a:p>
            <a:pPr algn="ctr"/>
            <a:r>
              <a:rPr lang="el-GR" dirty="0">
                <a:solidFill>
                  <a:srgbClr val="6F98AA"/>
                </a:solidFill>
                <a:latin typeface="+mj-lt"/>
              </a:rPr>
              <a:t>+24,1</a:t>
            </a:r>
            <a:r>
              <a:rPr lang="en-US" dirty="0">
                <a:solidFill>
                  <a:srgbClr val="6F98AA"/>
                </a:solidFill>
                <a:latin typeface="+mj-lt"/>
              </a:rPr>
              <a:t>%</a:t>
            </a:r>
            <a:endParaRPr lang="el-GR" dirty="0">
              <a:solidFill>
                <a:srgbClr val="6F98AA"/>
              </a:solidFill>
              <a:latin typeface="+mj-lt"/>
            </a:endParaRPr>
          </a:p>
        </p:txBody>
      </p:sp>
      <p:sp>
        <p:nvSpPr>
          <p:cNvPr id="18" name="TextBox 17"/>
          <p:cNvSpPr txBox="1"/>
          <p:nvPr/>
        </p:nvSpPr>
        <p:spPr>
          <a:xfrm rot="16200000">
            <a:off x="9946889" y="864689"/>
            <a:ext cx="860513" cy="374461"/>
          </a:xfrm>
          <a:prstGeom prst="rect">
            <a:avLst/>
          </a:prstGeom>
          <a:noFill/>
        </p:spPr>
        <p:txBody>
          <a:bodyPr wrap="square" rtlCol="0">
            <a:spAutoFit/>
          </a:bodyPr>
          <a:lstStyle/>
          <a:p>
            <a:pPr>
              <a:lnSpc>
                <a:spcPts val="1100"/>
              </a:lnSpc>
            </a:pPr>
            <a:r>
              <a:rPr lang="el-GR" sz="1100" dirty="0">
                <a:solidFill>
                  <a:srgbClr val="223038"/>
                </a:solidFill>
                <a:latin typeface="+mj-lt"/>
              </a:rPr>
              <a:t>Μεταβολή 2021-2023</a:t>
            </a:r>
          </a:p>
        </p:txBody>
      </p:sp>
      <p:sp>
        <p:nvSpPr>
          <p:cNvPr id="4" name="Θέση αριθμού διαφάνειας 3">
            <a:extLst>
              <a:ext uri="{FF2B5EF4-FFF2-40B4-BE49-F238E27FC236}">
                <a16:creationId xmlns:a16="http://schemas.microsoft.com/office/drawing/2014/main" id="{89E12508-ADB0-29AF-706B-0E85ED7996AC}"/>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6</a:t>
            </a:fld>
            <a:endParaRPr lang="el-GR" sz="2000" dirty="0">
              <a:solidFill>
                <a:srgbClr val="AAC2CD"/>
              </a:solidFill>
            </a:endParaRPr>
          </a:p>
        </p:txBody>
      </p:sp>
    </p:spTree>
    <p:extLst>
      <p:ext uri="{BB962C8B-B14F-4D97-AF65-F5344CB8AC3E}">
        <p14:creationId xmlns:p14="http://schemas.microsoft.com/office/powerpoint/2010/main" val="409716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Γράφημα 7"/>
          <p:cNvGraphicFramePr/>
          <p:nvPr>
            <p:extLst>
              <p:ext uri="{D42A27DB-BD31-4B8C-83A1-F6EECF244321}">
                <p14:modId xmlns:p14="http://schemas.microsoft.com/office/powerpoint/2010/main" val="521206832"/>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grpSp>
        <p:nvGrpSpPr>
          <p:cNvPr id="6" name="Ομάδα 5"/>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0" name="Ορθογώνιο 9"/>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2" name="Ορθογώνιο 11"/>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5" name="Picture 9" descr="C:\Users\pol\Pictures\Εικόνες ΚΑΝΕΠ\ΚΑΝΕΠ (Σήμα).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2571750" y="197878"/>
            <a:ext cx="7048500" cy="907941"/>
          </a:xfrm>
          <a:prstGeom prst="rect">
            <a:avLst/>
          </a:prstGeom>
          <a:noFill/>
        </p:spPr>
        <p:txBody>
          <a:bodyPr wrap="square" rtlCol="0">
            <a:spAutoFit/>
          </a:bodyPr>
          <a:lstStyle/>
          <a:p>
            <a:pPr algn="ctr"/>
            <a:r>
              <a:rPr lang="el-GR" sz="2000" dirty="0">
                <a:solidFill>
                  <a:srgbClr val="223038"/>
                </a:solidFill>
                <a:latin typeface="+mj-lt"/>
              </a:rPr>
              <a:t>Μέση ετήσια δαπάνη των νοικοκυριών για φροντιστήρια</a:t>
            </a:r>
          </a:p>
          <a:p>
            <a:pPr algn="ctr"/>
            <a:r>
              <a:rPr lang="el-GR" sz="2000" dirty="0">
                <a:solidFill>
                  <a:srgbClr val="223038"/>
                </a:solidFill>
                <a:latin typeface="+mj-lt"/>
              </a:rPr>
              <a:t>κατά </a:t>
            </a:r>
            <a:r>
              <a:rPr lang="el-GR" sz="2000" dirty="0">
                <a:solidFill>
                  <a:srgbClr val="5B9BD5"/>
                </a:solidFill>
                <a:latin typeface="+mj-lt"/>
              </a:rPr>
              <a:t>βαθμό αστικότητας</a:t>
            </a:r>
            <a:r>
              <a:rPr lang="en-US" sz="2000" dirty="0">
                <a:solidFill>
                  <a:srgbClr val="5B9BD5"/>
                </a:solidFill>
                <a:latin typeface="+mj-lt"/>
              </a:rPr>
              <a:t/>
            </a:r>
            <a:br>
              <a:rPr lang="en-US" sz="2000" dirty="0">
                <a:solidFill>
                  <a:srgbClr val="5B9BD5"/>
                </a:solidFill>
                <a:latin typeface="+mj-lt"/>
              </a:rPr>
            </a:br>
            <a:r>
              <a:rPr lang="el-GR" sz="1300" i="1" dirty="0">
                <a:solidFill>
                  <a:srgbClr val="223038"/>
                </a:solidFill>
                <a:latin typeface="+mj-lt"/>
              </a:rPr>
              <a:t>ως % του συνόλου των αγορών τους την περίοδο 2013-2023</a:t>
            </a:r>
          </a:p>
        </p:txBody>
      </p:sp>
      <p:sp>
        <p:nvSpPr>
          <p:cNvPr id="21" name="TextBox 20"/>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24" name="Έλλειψη 23"/>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l-GR" dirty="0">
                <a:latin typeface="+mj-lt"/>
              </a:rPr>
              <a:t>1,</a:t>
            </a:r>
            <a:r>
              <a:rPr lang="en-US" dirty="0">
                <a:latin typeface="+mj-lt"/>
              </a:rPr>
              <a:t>2 </a:t>
            </a:r>
            <a:r>
              <a:rPr lang="el-GR" sz="1200" dirty="0">
                <a:latin typeface="+mj-lt"/>
              </a:rPr>
              <a:t>φορές</a:t>
            </a:r>
            <a:endParaRPr lang="el-GR" dirty="0">
              <a:latin typeface="+mj-lt"/>
            </a:endParaRPr>
          </a:p>
        </p:txBody>
      </p:sp>
      <p:sp>
        <p:nvSpPr>
          <p:cNvPr id="17" name="Έλλειψη 16"/>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n-US" dirty="0">
                <a:latin typeface="+mj-lt"/>
              </a:rPr>
              <a:t>0,71%</a:t>
            </a:r>
            <a:endParaRPr lang="el-GR" dirty="0">
              <a:latin typeface="+mj-lt"/>
            </a:endParaRPr>
          </a:p>
        </p:txBody>
      </p:sp>
      <p:sp>
        <p:nvSpPr>
          <p:cNvPr id="4" name="Θέση αριθμού διαφάνειας 3">
            <a:extLst>
              <a:ext uri="{FF2B5EF4-FFF2-40B4-BE49-F238E27FC236}">
                <a16:creationId xmlns:a16="http://schemas.microsoft.com/office/drawing/2014/main" id="{17DEF520-D41F-B167-B451-F53934BBDE76}"/>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7</a:t>
            </a:fld>
            <a:endParaRPr lang="el-GR" sz="2000" dirty="0">
              <a:solidFill>
                <a:srgbClr val="AAC2CD"/>
              </a:solidFill>
            </a:endParaRPr>
          </a:p>
        </p:txBody>
      </p:sp>
    </p:spTree>
    <p:extLst>
      <p:ext uri="{BB962C8B-B14F-4D97-AF65-F5344CB8AC3E}">
        <p14:creationId xmlns:p14="http://schemas.microsoft.com/office/powerpoint/2010/main" val="2867976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Γράφημα 7"/>
          <p:cNvGraphicFramePr/>
          <p:nvPr>
            <p:extLst>
              <p:ext uri="{D42A27DB-BD31-4B8C-83A1-F6EECF244321}">
                <p14:modId xmlns:p14="http://schemas.microsoft.com/office/powerpoint/2010/main" val="3617436843"/>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Ομάδα 5"/>
          <p:cNvGrpSpPr/>
          <p:nvPr/>
        </p:nvGrpSpPr>
        <p:grpSpPr>
          <a:xfrm>
            <a:off x="80773" y="72771"/>
            <a:ext cx="1176528" cy="6709029"/>
            <a:chOff x="80773" y="72771"/>
            <a:chExt cx="1176528" cy="6709029"/>
          </a:xfrm>
        </p:grpSpPr>
        <p:sp>
          <p:nvSpPr>
            <p:cNvPr id="11" name="Στρογγυλεμένο ορθογώνιο 10"/>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3" name="Ομάδα 12"/>
            <p:cNvGrpSpPr/>
            <p:nvPr/>
          </p:nvGrpSpPr>
          <p:grpSpPr>
            <a:xfrm>
              <a:off x="356686" y="981076"/>
              <a:ext cx="624703" cy="5749756"/>
              <a:chOff x="264825" y="1554402"/>
              <a:chExt cx="624703" cy="5176429"/>
            </a:xfrm>
          </p:grpSpPr>
          <p:sp>
            <p:nvSpPr>
              <p:cNvPr id="10" name="Ορθογώνιο 9"/>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12" name="Ορθογώνιο 11"/>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15" name="Picture 9" descr="C:\Users\pol\Pictures\Εικόνες ΚΑΝΕΠ\ΚΑΝΕΠ (Σήμα).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2571750" y="197878"/>
            <a:ext cx="7048500" cy="907941"/>
          </a:xfrm>
          <a:prstGeom prst="rect">
            <a:avLst/>
          </a:prstGeom>
          <a:noFill/>
        </p:spPr>
        <p:txBody>
          <a:bodyPr wrap="square" rtlCol="0">
            <a:spAutoFit/>
          </a:bodyPr>
          <a:lstStyle/>
          <a:p>
            <a:pPr algn="ctr"/>
            <a:r>
              <a:rPr lang="el-GR" sz="2000" dirty="0">
                <a:solidFill>
                  <a:srgbClr val="223038"/>
                </a:solidFill>
                <a:latin typeface="+mj-lt"/>
              </a:rPr>
              <a:t>Μέση ετήσια δαπάνη των νοικοκυριών για φροντιστήρια</a:t>
            </a:r>
          </a:p>
          <a:p>
            <a:pPr algn="ctr"/>
            <a:r>
              <a:rPr lang="el-GR" sz="2000" dirty="0">
                <a:solidFill>
                  <a:srgbClr val="223038"/>
                </a:solidFill>
                <a:latin typeface="+mj-lt"/>
              </a:rPr>
              <a:t>κατά </a:t>
            </a:r>
            <a:r>
              <a:rPr lang="el-GR" sz="2000" dirty="0">
                <a:solidFill>
                  <a:srgbClr val="5B9BD5"/>
                </a:solidFill>
                <a:latin typeface="+mj-lt"/>
              </a:rPr>
              <a:t>περιφέρεια</a:t>
            </a:r>
            <a:r>
              <a:rPr lang="en-US" sz="2000" dirty="0">
                <a:solidFill>
                  <a:srgbClr val="223038"/>
                </a:solidFill>
                <a:latin typeface="+mj-lt"/>
              </a:rPr>
              <a:t/>
            </a:r>
            <a:br>
              <a:rPr lang="en-US" sz="2000" dirty="0">
                <a:solidFill>
                  <a:srgbClr val="223038"/>
                </a:solidFill>
                <a:latin typeface="+mj-lt"/>
              </a:rPr>
            </a:br>
            <a:r>
              <a:rPr lang="el-GR" sz="1300" i="1" dirty="0">
                <a:solidFill>
                  <a:srgbClr val="223038"/>
                </a:solidFill>
                <a:latin typeface="+mj-lt"/>
              </a:rPr>
              <a:t>ως % του συνόλου των αγορών τους την περίοδο 2014-2023</a:t>
            </a:r>
          </a:p>
        </p:txBody>
      </p:sp>
      <p:sp>
        <p:nvSpPr>
          <p:cNvPr id="21" name="TextBox 20"/>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sp>
        <p:nvSpPr>
          <p:cNvPr id="24" name="Έλλειψη 23"/>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n-US" dirty="0">
                <a:latin typeface="+mj-lt"/>
              </a:rPr>
              <a:t>5,5 </a:t>
            </a:r>
            <a:r>
              <a:rPr lang="el-GR" sz="1200" dirty="0">
                <a:latin typeface="+mj-lt"/>
              </a:rPr>
              <a:t>φορές</a:t>
            </a:r>
            <a:endParaRPr lang="el-GR" dirty="0">
              <a:latin typeface="+mj-lt"/>
            </a:endParaRPr>
          </a:p>
        </p:txBody>
      </p:sp>
      <p:sp>
        <p:nvSpPr>
          <p:cNvPr id="17" name="Έλλειψη 16"/>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n-US" dirty="0">
                <a:latin typeface="+mj-lt"/>
              </a:rPr>
              <a:t>0,71%</a:t>
            </a:r>
            <a:endParaRPr lang="el-GR" dirty="0">
              <a:latin typeface="+mj-lt"/>
            </a:endParaRPr>
          </a:p>
        </p:txBody>
      </p:sp>
      <p:sp>
        <p:nvSpPr>
          <p:cNvPr id="18" name="Έλλειψη 17"/>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3,6 </a:t>
            </a:r>
            <a:r>
              <a:rPr lang="el-GR" sz="1200" dirty="0">
                <a:latin typeface="+mj-lt"/>
              </a:rPr>
              <a:t>φορές</a:t>
            </a:r>
            <a:endParaRPr lang="el-GR" dirty="0">
              <a:latin typeface="+mj-lt"/>
            </a:endParaRPr>
          </a:p>
        </p:txBody>
      </p:sp>
      <p:sp>
        <p:nvSpPr>
          <p:cNvPr id="4" name="Θέση αριθμού διαφάνειας 3">
            <a:extLst>
              <a:ext uri="{FF2B5EF4-FFF2-40B4-BE49-F238E27FC236}">
                <a16:creationId xmlns:a16="http://schemas.microsoft.com/office/drawing/2014/main" id="{CC12686E-3D04-243D-36D5-F1B112D9F4EA}"/>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8</a:t>
            </a:fld>
            <a:endParaRPr lang="el-GR" sz="2000" dirty="0">
              <a:solidFill>
                <a:srgbClr val="AAC2CD"/>
              </a:solidFill>
            </a:endParaRPr>
          </a:p>
        </p:txBody>
      </p:sp>
    </p:spTree>
    <p:extLst>
      <p:ext uri="{BB962C8B-B14F-4D97-AF65-F5344CB8AC3E}">
        <p14:creationId xmlns:p14="http://schemas.microsoft.com/office/powerpoint/2010/main" val="4214548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269" y="197878"/>
            <a:ext cx="8495710" cy="600164"/>
          </a:xfrm>
          <a:prstGeom prst="rect">
            <a:avLst/>
          </a:prstGeom>
          <a:noFill/>
        </p:spPr>
        <p:txBody>
          <a:bodyPr wrap="square" rtlCol="0">
            <a:spAutoFit/>
          </a:bodyPr>
          <a:lstStyle/>
          <a:p>
            <a:pPr algn="ctr"/>
            <a:r>
              <a:rPr lang="el-GR" sz="2000" dirty="0">
                <a:solidFill>
                  <a:srgbClr val="223038"/>
                </a:solidFill>
                <a:latin typeface="+mj-lt"/>
              </a:rPr>
              <a:t>Δαπάνη των νοικοκυριών για φροντιστήρια κατά </a:t>
            </a:r>
            <a:r>
              <a:rPr lang="el-GR" sz="2000" dirty="0">
                <a:solidFill>
                  <a:srgbClr val="5B9BD5"/>
                </a:solidFill>
                <a:latin typeface="+mj-lt"/>
              </a:rPr>
              <a:t>τάξεις</a:t>
            </a:r>
            <a:r>
              <a:rPr lang="el-GR" sz="2000" dirty="0">
                <a:solidFill>
                  <a:srgbClr val="A6435C"/>
                </a:solidFill>
                <a:latin typeface="+mj-lt"/>
              </a:rPr>
              <a:t> </a:t>
            </a:r>
            <a:r>
              <a:rPr lang="el-GR" sz="2000" dirty="0">
                <a:solidFill>
                  <a:srgbClr val="5B9BD5"/>
                </a:solidFill>
                <a:latin typeface="+mj-lt"/>
              </a:rPr>
              <a:t>μηνιαίου</a:t>
            </a:r>
            <a:r>
              <a:rPr lang="el-GR" sz="2000" dirty="0">
                <a:solidFill>
                  <a:srgbClr val="A6435C"/>
                </a:solidFill>
                <a:latin typeface="+mj-lt"/>
              </a:rPr>
              <a:t> </a:t>
            </a:r>
            <a:r>
              <a:rPr lang="el-GR" sz="2000" dirty="0">
                <a:solidFill>
                  <a:srgbClr val="5B9BD5"/>
                </a:solidFill>
                <a:latin typeface="+mj-lt"/>
              </a:rPr>
              <a:t>εισοδήματος</a:t>
            </a:r>
            <a:r>
              <a:rPr lang="en-US" sz="2000" dirty="0">
                <a:solidFill>
                  <a:srgbClr val="5B9BD5"/>
                </a:solidFill>
                <a:latin typeface="+mj-lt"/>
              </a:rPr>
              <a:t/>
            </a:r>
            <a:br>
              <a:rPr lang="en-US" sz="2000" dirty="0">
                <a:solidFill>
                  <a:srgbClr val="5B9BD5"/>
                </a:solidFill>
                <a:latin typeface="+mj-lt"/>
              </a:rPr>
            </a:br>
            <a:r>
              <a:rPr lang="el-GR" sz="1300" i="1" dirty="0">
                <a:solidFill>
                  <a:srgbClr val="223038"/>
                </a:solidFill>
                <a:latin typeface="+mj-lt"/>
              </a:rPr>
              <a:t>ως % του συνόλου των αγορών τους την περίοδο 2014-2023</a:t>
            </a:r>
          </a:p>
        </p:txBody>
      </p:sp>
      <p:sp>
        <p:nvSpPr>
          <p:cNvPr id="21" name="TextBox 20"/>
          <p:cNvSpPr txBox="1"/>
          <p:nvPr/>
        </p:nvSpPr>
        <p:spPr>
          <a:xfrm>
            <a:off x="7820025" y="6490628"/>
            <a:ext cx="4371975" cy="369332"/>
          </a:xfrm>
          <a:prstGeom prst="rect">
            <a:avLst/>
          </a:prstGeom>
          <a:noFill/>
        </p:spPr>
        <p:txBody>
          <a:bodyPr wrap="square" rtlCol="0">
            <a:spAutoFit/>
          </a:bodyPr>
          <a:lstStyle/>
          <a:p>
            <a:pPr algn="r"/>
            <a:r>
              <a:rPr lang="el-GR" sz="900" i="1" dirty="0">
                <a:solidFill>
                  <a:srgbClr val="7F7F7E"/>
                </a:solidFill>
                <a:latin typeface="+mj-lt"/>
              </a:rPr>
              <a:t>Πηγή: Έρευνα Οικογενειακών Προϋπολογισμών - ΕΛ.ΣΤΑΤ.</a:t>
            </a:r>
          </a:p>
          <a:p>
            <a:pPr algn="r"/>
            <a:r>
              <a:rPr lang="el-GR" sz="900" i="1" dirty="0">
                <a:solidFill>
                  <a:srgbClr val="7F7F7E"/>
                </a:solidFill>
                <a:latin typeface="+mj-lt"/>
              </a:rPr>
              <a:t>Επεξεργασία: ΚΑΝΕΠ/ΓΣΕΕ</a:t>
            </a:r>
          </a:p>
        </p:txBody>
      </p:sp>
      <p:grpSp>
        <p:nvGrpSpPr>
          <p:cNvPr id="32" name="Ομάδα 31"/>
          <p:cNvGrpSpPr/>
          <p:nvPr/>
        </p:nvGrpSpPr>
        <p:grpSpPr>
          <a:xfrm>
            <a:off x="80773" y="72771"/>
            <a:ext cx="1176528" cy="6709029"/>
            <a:chOff x="80773" y="72771"/>
            <a:chExt cx="1176528" cy="6709029"/>
          </a:xfrm>
        </p:grpSpPr>
        <p:sp>
          <p:nvSpPr>
            <p:cNvPr id="33" name="Στρογγυλεμένο ορθογώνιο 32"/>
            <p:cNvSpPr/>
            <p:nvPr/>
          </p:nvSpPr>
          <p:spPr>
            <a:xfrm>
              <a:off x="80773" y="72771"/>
              <a:ext cx="1176528" cy="6709029"/>
            </a:xfrm>
            <a:prstGeom prst="roundRect">
              <a:avLst/>
            </a:prstGeom>
            <a:solidFill>
              <a:srgbClr val="AAC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4" name="Ομάδα 33"/>
            <p:cNvGrpSpPr/>
            <p:nvPr/>
          </p:nvGrpSpPr>
          <p:grpSpPr>
            <a:xfrm>
              <a:off x="356686" y="981076"/>
              <a:ext cx="624703" cy="5749756"/>
              <a:chOff x="264825" y="1554402"/>
              <a:chExt cx="624703" cy="5176429"/>
            </a:xfrm>
          </p:grpSpPr>
          <p:sp>
            <p:nvSpPr>
              <p:cNvPr id="36" name="Ορθογώνιο 35"/>
              <p:cNvSpPr/>
              <p:nvPr/>
            </p:nvSpPr>
            <p:spPr>
              <a:xfrm rot="16200000">
                <a:off x="-2157959" y="3977186"/>
                <a:ext cx="5176427" cy="330860"/>
              </a:xfrm>
              <a:prstGeom prst="rect">
                <a:avLst/>
              </a:prstGeom>
            </p:spPr>
            <p:txBody>
              <a:bodyPr wrap="square">
                <a:spAutoFit/>
              </a:bodyPr>
              <a:lstStyle/>
              <a:p>
                <a:r>
                  <a:rPr lang="el-GR" sz="1550" dirty="0">
                    <a:ln>
                      <a:solidFill>
                        <a:srgbClr val="456776"/>
                      </a:solidFill>
                    </a:ln>
                    <a:latin typeface="+mj-lt"/>
                    <a:ea typeface="Calibri" panose="020F0502020204030204" pitchFamily="34" charset="0"/>
                    <a:cs typeface="Times New Roman" panose="02020603050405020304" pitchFamily="18" charset="0"/>
                  </a:rPr>
                  <a:t>Η  οργανωμένη φροντιστηριακή εκπαίδευση στην  σύγχρονη Ελλάδα</a:t>
                </a:r>
                <a:endParaRPr lang="el-GR" sz="1550" dirty="0">
                  <a:ln>
                    <a:solidFill>
                      <a:srgbClr val="456776"/>
                    </a:solidFill>
                  </a:ln>
                  <a:latin typeface="+mj-lt"/>
                </a:endParaRPr>
              </a:p>
            </p:txBody>
          </p:sp>
          <p:sp>
            <p:nvSpPr>
              <p:cNvPr id="37" name="Ορθογώνιο 36"/>
              <p:cNvSpPr/>
              <p:nvPr/>
            </p:nvSpPr>
            <p:spPr>
              <a:xfrm rot="16200000">
                <a:off x="-1894893" y="3946410"/>
                <a:ext cx="5176427" cy="392415"/>
              </a:xfrm>
              <a:prstGeom prst="rect">
                <a:avLst/>
              </a:prstGeom>
            </p:spPr>
            <p:txBody>
              <a:bodyPr wrap="square">
                <a:spAutoFit/>
              </a:bodyPr>
              <a:lstStyle/>
              <a:p>
                <a:r>
                  <a:rPr lang="el-GR" sz="1950" dirty="0">
                    <a:ln w="1270">
                      <a:solidFill>
                        <a:srgbClr val="22333E"/>
                      </a:solidFill>
                    </a:ln>
                    <a:noFill/>
                    <a:latin typeface="+mj-lt"/>
                    <a:ea typeface="Calibri" panose="020F0502020204030204" pitchFamily="34" charset="0"/>
                    <a:cs typeface="Times New Roman" panose="02020603050405020304" pitchFamily="18" charset="0"/>
                  </a:rPr>
                  <a:t>Δαπάνες των ελληνικών νοικοκυριών για φροντιστήρια</a:t>
                </a:r>
                <a:endParaRPr lang="el-GR" sz="1950" dirty="0">
                  <a:ln w="1270">
                    <a:solidFill>
                      <a:srgbClr val="22333E"/>
                    </a:solidFill>
                  </a:ln>
                  <a:noFill/>
                  <a:latin typeface="+mj-lt"/>
                </a:endParaRPr>
              </a:p>
            </p:txBody>
          </p:sp>
        </p:grpSp>
        <p:pic>
          <p:nvPicPr>
            <p:cNvPr id="35" name="Picture 9" descr="C:\Users\pol\Pictures\Εικόνες ΚΑΝΕΠ\ΚΑΝΕΠ (Σήμα).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518" y="141287"/>
              <a:ext cx="935038" cy="935038"/>
            </a:xfrm>
            <a:prstGeom prst="rect">
              <a:avLst/>
            </a:prstGeom>
            <a:ln>
              <a:noFill/>
            </a:ln>
            <a:effectLst>
              <a:outerShdw blurRad="12700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grpSp>
      <p:graphicFrame>
        <p:nvGraphicFramePr>
          <p:cNvPr id="4" name="Γράφημα 3">
            <a:extLst>
              <a:ext uri="{FF2B5EF4-FFF2-40B4-BE49-F238E27FC236}">
                <a16:creationId xmlns:a16="http://schemas.microsoft.com/office/drawing/2014/main" id="{BC50E78C-15C5-422B-8F01-BB55642B7E9B}"/>
              </a:ext>
            </a:extLst>
          </p:cNvPr>
          <p:cNvGraphicFramePr/>
          <p:nvPr>
            <p:extLst>
              <p:ext uri="{D42A27DB-BD31-4B8C-83A1-F6EECF244321}">
                <p14:modId xmlns:p14="http://schemas.microsoft.com/office/powerpoint/2010/main" val="3985447864"/>
              </p:ext>
            </p:extLst>
          </p:nvPr>
        </p:nvGraphicFramePr>
        <p:xfrm>
          <a:off x="1527874" y="1167419"/>
          <a:ext cx="8564168"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Έλλειψη 23">
            <a:extLst>
              <a:ext uri="{FF2B5EF4-FFF2-40B4-BE49-F238E27FC236}">
                <a16:creationId xmlns:a16="http://schemas.microsoft.com/office/drawing/2014/main" id="{A76BD2C9-C862-6E67-6E11-15858B964F3F}"/>
              </a:ext>
            </a:extLst>
          </p:cNvPr>
          <p:cNvSpPr/>
          <p:nvPr/>
        </p:nvSpPr>
        <p:spPr>
          <a:xfrm>
            <a:off x="10367953" y="275514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max/min</a:t>
            </a:r>
            <a:br>
              <a:rPr lang="en-US" sz="1100" dirty="0">
                <a:latin typeface="+mj-lt"/>
              </a:rPr>
            </a:br>
            <a:r>
              <a:rPr lang="el-GR" sz="1100" dirty="0">
                <a:latin typeface="+mj-lt"/>
              </a:rPr>
              <a:t>2023</a:t>
            </a:r>
          </a:p>
          <a:p>
            <a:pPr algn="ctr">
              <a:lnSpc>
                <a:spcPts val="1800"/>
              </a:lnSpc>
            </a:pPr>
            <a:r>
              <a:rPr lang="el-GR" dirty="0">
                <a:latin typeface="+mj-lt"/>
              </a:rPr>
              <a:t>6,1</a:t>
            </a:r>
            <a:r>
              <a:rPr lang="en-US" dirty="0">
                <a:latin typeface="+mj-lt"/>
              </a:rPr>
              <a:t> </a:t>
            </a:r>
            <a:r>
              <a:rPr lang="el-GR" sz="1200" dirty="0">
                <a:latin typeface="+mj-lt"/>
              </a:rPr>
              <a:t>φορές</a:t>
            </a:r>
            <a:endParaRPr lang="el-GR" dirty="0">
              <a:latin typeface="+mj-lt"/>
            </a:endParaRPr>
          </a:p>
        </p:txBody>
      </p:sp>
      <p:sp>
        <p:nvSpPr>
          <p:cNvPr id="6" name="Έλλειψη 16">
            <a:extLst>
              <a:ext uri="{FF2B5EF4-FFF2-40B4-BE49-F238E27FC236}">
                <a16:creationId xmlns:a16="http://schemas.microsoft.com/office/drawing/2014/main" id="{7122B2F7-5B7E-5AB6-94CE-517FC477F3AD}"/>
              </a:ext>
            </a:extLst>
          </p:cNvPr>
          <p:cNvSpPr/>
          <p:nvPr/>
        </p:nvSpPr>
        <p:spPr>
          <a:xfrm>
            <a:off x="10367953" y="125023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Σύνολο</a:t>
            </a:r>
            <a:br>
              <a:rPr lang="el-GR" sz="1100" dirty="0">
                <a:latin typeface="+mj-lt"/>
              </a:rPr>
            </a:br>
            <a:r>
              <a:rPr lang="el-GR" sz="1100" dirty="0">
                <a:latin typeface="+mj-lt"/>
              </a:rPr>
              <a:t>χώρας</a:t>
            </a:r>
            <a:br>
              <a:rPr lang="el-GR" sz="1100" dirty="0">
                <a:latin typeface="+mj-lt"/>
              </a:rPr>
            </a:br>
            <a:r>
              <a:rPr lang="el-GR" sz="1100" dirty="0">
                <a:latin typeface="+mj-lt"/>
              </a:rPr>
              <a:t>2023</a:t>
            </a:r>
          </a:p>
          <a:p>
            <a:pPr algn="ctr">
              <a:lnSpc>
                <a:spcPts val="1800"/>
              </a:lnSpc>
            </a:pPr>
            <a:r>
              <a:rPr lang="el-GR" dirty="0">
                <a:latin typeface="+mj-lt"/>
              </a:rPr>
              <a:t>0,7</a:t>
            </a:r>
            <a:r>
              <a:rPr lang="en-US" dirty="0">
                <a:latin typeface="+mj-lt"/>
              </a:rPr>
              <a:t>1</a:t>
            </a:r>
            <a:r>
              <a:rPr lang="el-GR" dirty="0">
                <a:latin typeface="+mj-lt"/>
              </a:rPr>
              <a:t>%</a:t>
            </a:r>
          </a:p>
        </p:txBody>
      </p:sp>
      <p:sp>
        <p:nvSpPr>
          <p:cNvPr id="7" name="Έλλειψη 17">
            <a:extLst>
              <a:ext uri="{FF2B5EF4-FFF2-40B4-BE49-F238E27FC236}">
                <a16:creationId xmlns:a16="http://schemas.microsoft.com/office/drawing/2014/main" id="{57E6EEB0-8040-7EA5-3533-DD8755BE2FB8}"/>
              </a:ext>
            </a:extLst>
          </p:cNvPr>
          <p:cNvSpPr/>
          <p:nvPr/>
        </p:nvSpPr>
        <p:spPr>
          <a:xfrm>
            <a:off x="10367953" y="4260059"/>
            <a:ext cx="1224000" cy="1224000"/>
          </a:xfrm>
          <a:prstGeom prst="ellips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00"/>
              </a:lnSpc>
              <a:spcAft>
                <a:spcPts val="600"/>
              </a:spcAft>
            </a:pPr>
            <a:r>
              <a:rPr lang="el-GR" sz="1100" dirty="0">
                <a:latin typeface="+mj-lt"/>
              </a:rPr>
              <a:t>Λόγος </a:t>
            </a:r>
            <a:r>
              <a:rPr lang="en-US" sz="1100" dirty="0">
                <a:latin typeface="+mj-lt"/>
              </a:rPr>
              <a:t>top3/bottom3</a:t>
            </a:r>
            <a:br>
              <a:rPr lang="en-US" sz="1100" dirty="0">
                <a:latin typeface="+mj-lt"/>
              </a:rPr>
            </a:br>
            <a:r>
              <a:rPr lang="el-GR" sz="1100" dirty="0">
                <a:latin typeface="+mj-lt"/>
              </a:rPr>
              <a:t>2023</a:t>
            </a:r>
          </a:p>
          <a:p>
            <a:pPr algn="ctr">
              <a:lnSpc>
                <a:spcPts val="1800"/>
              </a:lnSpc>
            </a:pPr>
            <a:r>
              <a:rPr lang="en-US" dirty="0">
                <a:latin typeface="+mj-lt"/>
              </a:rPr>
              <a:t>3,</a:t>
            </a:r>
            <a:r>
              <a:rPr lang="el-GR" dirty="0">
                <a:latin typeface="+mj-lt"/>
              </a:rPr>
              <a:t>4</a:t>
            </a:r>
            <a:r>
              <a:rPr lang="en-US" dirty="0">
                <a:latin typeface="+mj-lt"/>
              </a:rPr>
              <a:t> </a:t>
            </a:r>
            <a:r>
              <a:rPr lang="el-GR" sz="1200" dirty="0">
                <a:latin typeface="+mj-lt"/>
              </a:rPr>
              <a:t>φορές</a:t>
            </a:r>
            <a:endParaRPr lang="el-GR" dirty="0">
              <a:latin typeface="+mj-lt"/>
            </a:endParaRPr>
          </a:p>
        </p:txBody>
      </p:sp>
      <p:sp>
        <p:nvSpPr>
          <p:cNvPr id="8" name="Θέση αριθμού διαφάνειας 3">
            <a:extLst>
              <a:ext uri="{FF2B5EF4-FFF2-40B4-BE49-F238E27FC236}">
                <a16:creationId xmlns:a16="http://schemas.microsoft.com/office/drawing/2014/main" id="{4DAF405D-6C0B-96EB-36CA-3782FF2B6A88}"/>
              </a:ext>
            </a:extLst>
          </p:cNvPr>
          <p:cNvSpPr txBox="1">
            <a:spLocks/>
          </p:cNvSpPr>
          <p:nvPr/>
        </p:nvSpPr>
        <p:spPr>
          <a:xfrm>
            <a:off x="11805823" y="88940"/>
            <a:ext cx="305403"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30A329-35E0-4F42-9430-72E023F6B717}" type="slidenum">
              <a:rPr lang="el-GR" sz="2000" smtClean="0">
                <a:solidFill>
                  <a:srgbClr val="AAC2CD"/>
                </a:solidFill>
              </a:rPr>
              <a:pPr/>
              <a:t>9</a:t>
            </a:fld>
            <a:endParaRPr lang="el-GR" sz="2000" dirty="0">
              <a:solidFill>
                <a:srgbClr val="AAC2CD"/>
              </a:solidFill>
            </a:endParaRPr>
          </a:p>
        </p:txBody>
      </p:sp>
    </p:spTree>
    <p:extLst>
      <p:ext uri="{BB962C8B-B14F-4D97-AF65-F5344CB8AC3E}">
        <p14:creationId xmlns:p14="http://schemas.microsoft.com/office/powerpoint/2010/main" val="66245536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2714</TotalTime>
  <Words>2123</Words>
  <Application>Microsoft Office PowerPoint</Application>
  <PresentationFormat>Ευρεία οθόνη</PresentationFormat>
  <Paragraphs>341</Paragraphs>
  <Slides>28</Slides>
  <Notes>2</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28</vt:i4>
      </vt:variant>
    </vt:vector>
  </HeadingPairs>
  <TitlesOfParts>
    <vt:vector size="37" baseType="lpstr">
      <vt:lpstr>Yu Gothic UI Light</vt:lpstr>
      <vt:lpstr>Aptos Display</vt:lpstr>
      <vt:lpstr>Arial</vt:lpstr>
      <vt:lpstr>Calibri</vt:lpstr>
      <vt:lpstr>Calibri Light</vt:lpstr>
      <vt:lpstr>Times New Roman</vt:lpstr>
      <vt:lpstr>Verdana</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Λογαριασμός Microsoft</dc:creator>
  <cp:lastModifiedBy>user</cp:lastModifiedBy>
  <cp:revision>194</cp:revision>
  <dcterms:created xsi:type="dcterms:W3CDTF">2024-06-20T06:27:17Z</dcterms:created>
  <dcterms:modified xsi:type="dcterms:W3CDTF">2025-11-08T06:28:26Z</dcterms:modified>
</cp:coreProperties>
</file>