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p:scale>
          <a:sx n="120" d="100"/>
          <a:sy n="120" d="100"/>
        </p:scale>
        <p:origin x="736"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999D48F-33B2-44F9-A3A8-F02B123030A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C13026D-5702-467E-8859-7BC8594179FA}"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6D08B0B-123C-4C51-8E09-858967A4245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3026D-5702-467E-8859-7BC8594179FA}" type="datetimeFigureOut">
              <a:rPr lang="el-GR" smtClean="0"/>
              <a:pPr/>
              <a:t>11/9/23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08B0B-123C-4C51-8E09-858967A4245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d.com/talks/daniel_wolpert_the_real_reason_for_brains?language=e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2fy7zMVkTfU"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9DmO-SRY3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2962275" cy="1143000"/>
          </a:xfrm>
          <a:solidFill>
            <a:schemeClr val="accent1"/>
          </a:solidFill>
        </p:spPr>
        <p:txBody>
          <a:bodyPr>
            <a:normAutofit fontScale="90000"/>
          </a:bodyPr>
          <a:lstStyle/>
          <a:p>
            <a:pPr eaLnBrk="1" hangingPunct="1"/>
            <a:r>
              <a:rPr lang="el-GR" sz="4000"/>
              <a:t>ΜΥΙΚΟ ΣΥΣΤΗΜΑ </a:t>
            </a:r>
          </a:p>
        </p:txBody>
      </p:sp>
      <p:sp>
        <p:nvSpPr>
          <p:cNvPr id="33795" name="Rectangle 3"/>
          <p:cNvSpPr>
            <a:spLocks noGrp="1" noChangeArrowheads="1"/>
          </p:cNvSpPr>
          <p:nvPr>
            <p:ph type="body" idx="1"/>
          </p:nvPr>
        </p:nvSpPr>
        <p:spPr>
          <a:xfrm>
            <a:off x="457200" y="1600200"/>
            <a:ext cx="3186113" cy="4525963"/>
          </a:xfrm>
        </p:spPr>
        <p:txBody>
          <a:bodyPr/>
          <a:lstStyle/>
          <a:p>
            <a:pPr eaLnBrk="1" hangingPunct="1">
              <a:lnSpc>
                <a:spcPct val="80000"/>
              </a:lnSpc>
              <a:buFontTx/>
              <a:buNone/>
            </a:pPr>
            <a:r>
              <a:rPr lang="el-GR" sz="2800"/>
              <a:t>Αποτελείται από τους σκελετικούς μύες που κι αυτοί αποτελούνται από μυϊκό ιστό (μυϊκές ίνες)</a:t>
            </a:r>
          </a:p>
          <a:p>
            <a:pPr eaLnBrk="1" hangingPunct="1">
              <a:lnSpc>
                <a:spcPct val="80000"/>
              </a:lnSpc>
              <a:buFontTx/>
              <a:buNone/>
            </a:pPr>
            <a:r>
              <a:rPr lang="el-GR" sz="2800"/>
              <a:t>Στο σώμα μας έχουμε 640 μύες</a:t>
            </a:r>
            <a:r>
              <a:rPr lang="en-US" sz="2800"/>
              <a:t>, </a:t>
            </a:r>
            <a:r>
              <a:rPr lang="el-GR" sz="2800"/>
              <a:t>που αποτελούν το 40-50% του βάρους μας.</a:t>
            </a:r>
          </a:p>
          <a:p>
            <a:pPr eaLnBrk="1" hangingPunct="1">
              <a:lnSpc>
                <a:spcPct val="80000"/>
              </a:lnSpc>
              <a:buFontTx/>
              <a:buNone/>
            </a:pPr>
            <a:endParaRPr lang="el-GR" sz="2800"/>
          </a:p>
        </p:txBody>
      </p:sp>
      <p:pic>
        <p:nvPicPr>
          <p:cNvPr id="33796" name="Picture 6" descr="muscular"/>
          <p:cNvPicPr>
            <a:picLocks noChangeAspect="1" noChangeArrowheads="1"/>
          </p:cNvPicPr>
          <p:nvPr/>
        </p:nvPicPr>
        <p:blipFill>
          <a:blip r:embed="rId2" cstate="print"/>
          <a:srcRect/>
          <a:stretch>
            <a:fillRect/>
          </a:stretch>
        </p:blipFill>
        <p:spPr bwMode="auto">
          <a:xfrm>
            <a:off x="3492500" y="476250"/>
            <a:ext cx="5327650" cy="5294313"/>
          </a:xfrm>
          <a:prstGeom prst="rect">
            <a:avLst/>
          </a:prstGeom>
          <a:noFill/>
          <a:ln w="9525">
            <a:noFill/>
            <a:miter lim="800000"/>
            <a:headEnd/>
            <a:tailEnd/>
          </a:ln>
        </p:spPr>
      </p:pic>
      <p:sp>
        <p:nvSpPr>
          <p:cNvPr id="5" name="TextBox 4">
            <a:extLst>
              <a:ext uri="{FF2B5EF4-FFF2-40B4-BE49-F238E27FC236}">
                <a16:creationId xmlns:a16="http://schemas.microsoft.com/office/drawing/2014/main" id="{93F73987-048E-3F4F-A097-16C8F30FBD2B}"/>
              </a:ext>
            </a:extLst>
          </p:cNvPr>
          <p:cNvSpPr txBox="1"/>
          <p:nvPr/>
        </p:nvSpPr>
        <p:spPr>
          <a:xfrm>
            <a:off x="1259632" y="6123171"/>
            <a:ext cx="589238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l-GR" dirty="0"/>
              <a:t>Ο </a:t>
            </a:r>
            <a:r>
              <a:rPr lang="el-GR" dirty="0" err="1"/>
              <a:t>πραγματικ</a:t>
            </a:r>
            <a:r>
              <a:rPr lang="en-US" dirty="0" err="1"/>
              <a:t>ό</a:t>
            </a:r>
            <a:r>
              <a:rPr lang="el-GR" dirty="0"/>
              <a:t>ς σκοπός του εγκεφάλου – Δείτε το βίντεο </a:t>
            </a:r>
            <a:r>
              <a:rPr lang="el-GR" dirty="0">
                <a:hlinkClick r:id="rId3"/>
              </a:rPr>
              <a:t>εδώ</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body" sz="half" idx="1"/>
          </p:nvPr>
        </p:nvSpPr>
        <p:spPr>
          <a:xfrm>
            <a:off x="457200" y="3933825"/>
            <a:ext cx="8147050" cy="2735263"/>
          </a:xfrm>
        </p:spPr>
        <p:txBody>
          <a:bodyPr/>
          <a:lstStyle/>
          <a:p>
            <a:pPr algn="just" eaLnBrk="1" hangingPunct="1">
              <a:lnSpc>
                <a:spcPct val="80000"/>
              </a:lnSpc>
              <a:buFontTx/>
              <a:buNone/>
            </a:pPr>
            <a:r>
              <a:rPr lang="el-GR" sz="2000"/>
              <a:t>			ΚΑΜΨΗ ΠΗΧΗ 		ΕΚΤΑΣΗ ΠΗΧΗ</a:t>
            </a:r>
          </a:p>
          <a:p>
            <a:pPr algn="just" eaLnBrk="1" hangingPunct="1">
              <a:lnSpc>
                <a:spcPct val="80000"/>
              </a:lnSpc>
              <a:buFontTx/>
              <a:buNone/>
            </a:pPr>
            <a:endParaRPr lang="el-GR" sz="2000"/>
          </a:p>
          <a:p>
            <a:pPr algn="just" eaLnBrk="1" hangingPunct="1">
              <a:lnSpc>
                <a:spcPct val="80000"/>
              </a:lnSpc>
              <a:buFontTx/>
              <a:buNone/>
            </a:pPr>
            <a:r>
              <a:rPr lang="el-GR" sz="2000"/>
              <a:t>Κάθε μυς προσφύεται στα οστά μέσω ενός τένοντα, που δεν αποτελείται από μυϊκές ίνες, αλλά ινώδη συνδετικό ιστό.  </a:t>
            </a:r>
          </a:p>
          <a:p>
            <a:pPr algn="just" eaLnBrk="1" hangingPunct="1">
              <a:lnSpc>
                <a:spcPct val="80000"/>
              </a:lnSpc>
              <a:buFontTx/>
              <a:buNone/>
            </a:pPr>
            <a:r>
              <a:rPr lang="el-GR" sz="2000"/>
              <a:t>Ο δικέφαλος π.χ. συνδέεται από τη μία στα οστά του ώμου και από την άλλη σε ένα από τα οστά του πήχη. Οι μύες συνεργάζονται στις διάφορες κινήσεις και σε πολλές από αυτές υπάρχουν ζεύγη μυών που λειτουργούν ανταγωνιστικά, δηλαδή όταν ο ένας συστέλλεται (π.χ. δικέφαλος) ο άλλος χαλαρώνει (τρικέφαλος) και τ’ αντίθετο.</a:t>
            </a:r>
          </a:p>
        </p:txBody>
      </p:sp>
      <p:pic>
        <p:nvPicPr>
          <p:cNvPr id="44035" name="Picture 7" descr="3716030032"/>
          <p:cNvPicPr>
            <a:picLocks noGrp="1" noChangeAspect="1" noChangeArrowheads="1"/>
          </p:cNvPicPr>
          <p:nvPr>
            <p:ph sz="half" idx="2"/>
          </p:nvPr>
        </p:nvPicPr>
        <p:blipFill>
          <a:blip r:embed="rId2" cstate="print"/>
          <a:srcRect/>
          <a:stretch>
            <a:fillRect/>
          </a:stretch>
        </p:blipFill>
        <p:spPr>
          <a:xfrm>
            <a:off x="1187450" y="404813"/>
            <a:ext cx="6102350" cy="3243262"/>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ctrTitle"/>
          </p:nvPr>
        </p:nvSpPr>
        <p:spPr>
          <a:xfrm>
            <a:off x="642910" y="1785926"/>
            <a:ext cx="7773987" cy="2303463"/>
          </a:xfrm>
        </p:spPr>
        <p:style>
          <a:lnRef idx="3">
            <a:schemeClr val="lt1"/>
          </a:lnRef>
          <a:fillRef idx="1">
            <a:schemeClr val="accent2"/>
          </a:fillRef>
          <a:effectRef idx="1">
            <a:schemeClr val="accent2"/>
          </a:effectRef>
          <a:fontRef idx="minor">
            <a:schemeClr val="lt1"/>
          </a:fontRef>
        </p:style>
        <p:txBody>
          <a:bodyPr/>
          <a:lstStyle/>
          <a:p>
            <a:pPr eaLnBrk="1" hangingPunct="1"/>
            <a:r>
              <a:rPr lang="el-GR" sz="2800" dirty="0"/>
              <a:t>Γιατί όταν κάνουμε ασκήσεις μυϊκής ενδυνάμωσης είναι απαραίτητο να ασκούμε αντίσταση τόσο κατά την κάμψη όσο και κατά την έκταση ενός άκρου;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2 - Θέση περιεχομένου"/>
          <p:cNvSpPr>
            <a:spLocks noGrp="1"/>
          </p:cNvSpPr>
          <p:nvPr>
            <p:ph idx="1"/>
          </p:nvPr>
        </p:nvSpPr>
        <p:spPr>
          <a:xfrm>
            <a:off x="428596" y="2332037"/>
            <a:ext cx="8229600" cy="1811343"/>
          </a:xfrm>
        </p:spPr>
        <p:style>
          <a:lnRef idx="2">
            <a:schemeClr val="accent3"/>
          </a:lnRef>
          <a:fillRef idx="1">
            <a:schemeClr val="lt1"/>
          </a:fillRef>
          <a:effectRef idx="0">
            <a:schemeClr val="accent3"/>
          </a:effectRef>
          <a:fontRef idx="minor">
            <a:schemeClr val="dk1"/>
          </a:fontRef>
        </p:style>
        <p:txBody>
          <a:bodyPr/>
          <a:lstStyle/>
          <a:p>
            <a:r>
              <a:rPr lang="el-GR" b="1" dirty="0"/>
              <a:t>Κράμπα </a:t>
            </a:r>
            <a:r>
              <a:rPr lang="el-GR" dirty="0"/>
              <a:t>Ακούσια παρατεταμένη συστολή μυός – ερεθισμός νευρικών απολήξεων – πόνος. </a:t>
            </a:r>
          </a:p>
          <a:p>
            <a:endParaRPr lang="el-G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lstStyle/>
          <a:p>
            <a:r>
              <a:rPr lang="el-GR"/>
              <a:t>Τέτανος</a:t>
            </a:r>
          </a:p>
        </p:txBody>
      </p:sp>
      <p:sp>
        <p:nvSpPr>
          <p:cNvPr id="47107" name="2 - Θέση περιεχομένου"/>
          <p:cNvSpPr>
            <a:spLocks noGrp="1"/>
          </p:cNvSpPr>
          <p:nvPr>
            <p:ph idx="1"/>
          </p:nvPr>
        </p:nvSpPr>
        <p:spPr>
          <a:xfrm>
            <a:off x="323528" y="1448866"/>
            <a:ext cx="3672408" cy="4349080"/>
          </a:xfrm>
        </p:spPr>
        <p:txBody>
          <a:bodyPr>
            <a:normAutofit fontScale="85000" lnSpcReduction="20000"/>
          </a:bodyPr>
          <a:lstStyle/>
          <a:p>
            <a:pPr>
              <a:buFontTx/>
              <a:buNone/>
            </a:pPr>
            <a:r>
              <a:rPr lang="el-GR" dirty="0"/>
              <a:t>Μόλυνση από το </a:t>
            </a:r>
            <a:r>
              <a:rPr lang="en-US" i="1" dirty="0"/>
              <a:t>Clostridium tetani.</a:t>
            </a:r>
          </a:p>
          <a:p>
            <a:pPr>
              <a:buFontTx/>
              <a:buNone/>
            </a:pPr>
            <a:r>
              <a:rPr lang="en-US" dirty="0"/>
              <a:t>To </a:t>
            </a:r>
            <a:r>
              <a:rPr lang="el-GR" dirty="0"/>
              <a:t>αναερόβιο αυτό βακτήριο παράγει μια </a:t>
            </a:r>
            <a:r>
              <a:rPr lang="el-GR" dirty="0" err="1"/>
              <a:t>νευροτοξίνη</a:t>
            </a:r>
            <a:r>
              <a:rPr lang="en-US" dirty="0"/>
              <a:t>, </a:t>
            </a:r>
            <a:r>
              <a:rPr lang="el-GR" dirty="0"/>
              <a:t>που προκαλεί μια γενικευμένη και παρατεταμένη συστολή των μυών.</a:t>
            </a:r>
          </a:p>
          <a:p>
            <a:pPr>
              <a:buFontTx/>
              <a:buNone/>
            </a:pPr>
            <a:r>
              <a:rPr lang="el-GR" dirty="0"/>
              <a:t>Πρόληψη: Εμβόλιο </a:t>
            </a:r>
          </a:p>
          <a:p>
            <a:pPr>
              <a:buFontTx/>
              <a:buNone/>
            </a:pPr>
            <a:r>
              <a:rPr lang="el-GR" dirty="0"/>
              <a:t>Αντιμετώπιση: Αντιτετανικός ορός</a:t>
            </a:r>
          </a:p>
        </p:txBody>
      </p:sp>
      <p:pic>
        <p:nvPicPr>
          <p:cNvPr id="2" name="Εικόνα 1">
            <a:extLst>
              <a:ext uri="{FF2B5EF4-FFF2-40B4-BE49-F238E27FC236}">
                <a16:creationId xmlns:a16="http://schemas.microsoft.com/office/drawing/2014/main" id="{490920C3-A517-BD42-9032-A77428117B64}"/>
              </a:ext>
            </a:extLst>
          </p:cNvPr>
          <p:cNvPicPr>
            <a:picLocks noChangeAspect="1"/>
          </p:cNvPicPr>
          <p:nvPr/>
        </p:nvPicPr>
        <p:blipFill>
          <a:blip r:embed="rId2"/>
          <a:stretch>
            <a:fillRect/>
          </a:stretch>
        </p:blipFill>
        <p:spPr>
          <a:xfrm>
            <a:off x="4067944" y="1844824"/>
            <a:ext cx="4856088" cy="37179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28613"/>
            <a:ext cx="4106863" cy="436562"/>
          </a:xfrm>
        </p:spPr>
        <p:txBody>
          <a:bodyPr>
            <a:normAutofit fontScale="90000"/>
          </a:bodyPr>
          <a:lstStyle/>
          <a:p>
            <a:pPr eaLnBrk="1" hangingPunct="1"/>
            <a:r>
              <a:rPr lang="el-GR" sz="4000">
                <a:solidFill>
                  <a:schemeClr val="hlink"/>
                </a:solidFill>
              </a:rPr>
              <a:t>Το ξέρατε;</a:t>
            </a:r>
            <a:r>
              <a:rPr lang="en-CA" sz="4000"/>
              <a:t> </a:t>
            </a:r>
          </a:p>
        </p:txBody>
      </p:sp>
      <p:sp>
        <p:nvSpPr>
          <p:cNvPr id="25603" name="Rectangle 3"/>
          <p:cNvSpPr>
            <a:spLocks noGrp="1" noChangeArrowheads="1"/>
          </p:cNvSpPr>
          <p:nvPr>
            <p:ph type="body" idx="1"/>
          </p:nvPr>
        </p:nvSpPr>
        <p:spPr>
          <a:xfrm>
            <a:off x="685800" y="914400"/>
            <a:ext cx="7696200" cy="5105400"/>
          </a:xfrm>
        </p:spPr>
        <p:txBody>
          <a:bodyPr/>
          <a:lstStyle/>
          <a:p>
            <a:pPr eaLnBrk="1" hangingPunct="1">
              <a:lnSpc>
                <a:spcPct val="80000"/>
              </a:lnSpc>
            </a:pPr>
            <a:r>
              <a:rPr lang="el-GR" sz="1800" dirty="0">
                <a:solidFill>
                  <a:schemeClr val="tx2"/>
                </a:solidFill>
              </a:rPr>
              <a:t>Ο μακρύτερος μυς του σώματος είναι ο </a:t>
            </a:r>
            <a:r>
              <a:rPr lang="en-CA" sz="1800" dirty="0">
                <a:solidFill>
                  <a:schemeClr val="tx2"/>
                </a:solidFill>
              </a:rPr>
              <a:t> ___________</a:t>
            </a:r>
          </a:p>
          <a:p>
            <a:pPr eaLnBrk="1" hangingPunct="1">
              <a:lnSpc>
                <a:spcPct val="80000"/>
              </a:lnSpc>
              <a:buFontTx/>
              <a:buNone/>
            </a:pPr>
            <a:r>
              <a:rPr lang="el-GR" sz="1600" dirty="0"/>
              <a:t>	Απάντηση</a:t>
            </a:r>
            <a:r>
              <a:rPr lang="en-CA" sz="1600" dirty="0"/>
              <a:t>- </a:t>
            </a:r>
            <a:r>
              <a:rPr lang="el-GR" sz="1600" i="1" dirty="0"/>
              <a:t>Ραπτικός </a:t>
            </a:r>
            <a:r>
              <a:rPr lang="el-GR" sz="1600" dirty="0"/>
              <a:t>που εκτείνεται από την πύελο (έξω μέρος των γοφών) μέχρι κάτω από το γόνατο και ξεπερνά τα 40 εκατοστά μήκος.</a:t>
            </a:r>
          </a:p>
          <a:p>
            <a:pPr eaLnBrk="1" hangingPunct="1">
              <a:lnSpc>
                <a:spcPct val="80000"/>
              </a:lnSpc>
              <a:buFontTx/>
              <a:buNone/>
            </a:pPr>
            <a:r>
              <a:rPr lang="el-GR" sz="1600" dirty="0"/>
              <a:t>	Στρέφει και έλκει τον μηρό προς τα έξω. </a:t>
            </a:r>
          </a:p>
          <a:p>
            <a:pPr eaLnBrk="1" hangingPunct="1">
              <a:lnSpc>
                <a:spcPct val="80000"/>
              </a:lnSpc>
              <a:buFontTx/>
              <a:buNone/>
            </a:pPr>
            <a:endParaRPr lang="en-CA" sz="1800" dirty="0">
              <a:solidFill>
                <a:schemeClr val="folHlink"/>
              </a:solidFill>
            </a:endParaRPr>
          </a:p>
          <a:p>
            <a:pPr eaLnBrk="1" hangingPunct="1">
              <a:lnSpc>
                <a:spcPct val="80000"/>
              </a:lnSpc>
            </a:pPr>
            <a:r>
              <a:rPr lang="el-GR" sz="1800" dirty="0">
                <a:solidFill>
                  <a:schemeClr val="folHlink"/>
                </a:solidFill>
              </a:rPr>
              <a:t>Ο μικρότερος μυς του σώματος είναι ο </a:t>
            </a:r>
            <a:r>
              <a:rPr lang="en-CA" sz="1800" dirty="0">
                <a:solidFill>
                  <a:schemeClr val="folHlink"/>
                </a:solidFill>
              </a:rPr>
              <a:t> __________</a:t>
            </a:r>
            <a:r>
              <a:rPr lang="en-CA" sz="1600" dirty="0"/>
              <a:t> </a:t>
            </a:r>
          </a:p>
          <a:p>
            <a:pPr eaLnBrk="1" hangingPunct="1">
              <a:lnSpc>
                <a:spcPct val="80000"/>
              </a:lnSpc>
              <a:buFontTx/>
              <a:buNone/>
            </a:pPr>
            <a:r>
              <a:rPr lang="el-GR" sz="1600" dirty="0"/>
              <a:t>	Απάντηση</a:t>
            </a:r>
            <a:r>
              <a:rPr lang="en-CA" sz="1600" dirty="0"/>
              <a:t> – </a:t>
            </a:r>
            <a:r>
              <a:rPr lang="el-GR" sz="1600" i="1" dirty="0"/>
              <a:t>Μυς του αναβολέα </a:t>
            </a:r>
            <a:r>
              <a:rPr lang="en-CA" sz="1600" dirty="0"/>
              <a:t> </a:t>
            </a:r>
            <a:r>
              <a:rPr lang="el-GR" sz="1600" dirty="0"/>
              <a:t>	Βρίσκεται στο μέσο αυτί, το μήκος του δεν ξεπερνά το 1</a:t>
            </a:r>
            <a:r>
              <a:rPr lang="en-US" sz="1600" dirty="0"/>
              <a:t>mm </a:t>
            </a:r>
            <a:r>
              <a:rPr lang="el-GR" sz="1600" dirty="0"/>
              <a:t>και είναι λεπτότερος από μια βαμβακερή ίνα. Συμμετέχει στο μηχανισμό της ακοής.</a:t>
            </a:r>
          </a:p>
          <a:p>
            <a:pPr eaLnBrk="1" hangingPunct="1">
              <a:lnSpc>
                <a:spcPct val="80000"/>
              </a:lnSpc>
              <a:buFontTx/>
              <a:buNone/>
            </a:pPr>
            <a:endParaRPr lang="en-CA" sz="1200" dirty="0">
              <a:solidFill>
                <a:schemeClr val="hlink"/>
              </a:solidFill>
            </a:endParaRPr>
          </a:p>
          <a:p>
            <a:pPr eaLnBrk="1" hangingPunct="1">
              <a:lnSpc>
                <a:spcPct val="80000"/>
              </a:lnSpc>
            </a:pPr>
            <a:r>
              <a:rPr lang="el-GR" sz="1800" dirty="0">
                <a:solidFill>
                  <a:schemeClr val="hlink"/>
                </a:solidFill>
              </a:rPr>
              <a:t>Ο μεγαλύτερος (πιο ογκώδης) μυς του σώματος είναι ο </a:t>
            </a:r>
            <a:r>
              <a:rPr lang="en-CA" sz="1800" dirty="0">
                <a:solidFill>
                  <a:schemeClr val="hlink"/>
                </a:solidFill>
              </a:rPr>
              <a:t> __________</a:t>
            </a:r>
            <a:r>
              <a:rPr lang="en-CA" sz="1600" dirty="0"/>
              <a:t> </a:t>
            </a:r>
          </a:p>
          <a:p>
            <a:pPr eaLnBrk="1" hangingPunct="1">
              <a:lnSpc>
                <a:spcPct val="80000"/>
              </a:lnSpc>
              <a:buFontTx/>
              <a:buNone/>
            </a:pPr>
            <a:r>
              <a:rPr lang="el-GR" sz="1600" dirty="0"/>
              <a:t>	 Απάντηση</a:t>
            </a:r>
            <a:r>
              <a:rPr lang="en-CA" sz="1600" dirty="0"/>
              <a:t> – </a:t>
            </a:r>
            <a:r>
              <a:rPr lang="el-GR" sz="1600" i="1" dirty="0"/>
              <a:t>Μάξιμος γλουτιαίος </a:t>
            </a:r>
            <a:r>
              <a:rPr lang="el-GR" sz="1600" dirty="0"/>
              <a:t>που σχηματίζει μέρος του γλουτού. Έλκει το πόδι προς τα πίσω.</a:t>
            </a:r>
          </a:p>
          <a:p>
            <a:pPr eaLnBrk="1" hangingPunct="1">
              <a:lnSpc>
                <a:spcPct val="80000"/>
              </a:lnSpc>
            </a:pPr>
            <a:endParaRPr lang="el-GR" sz="1600" dirty="0"/>
          </a:p>
          <a:p>
            <a:pPr eaLnBrk="1" hangingPunct="1">
              <a:lnSpc>
                <a:spcPct val="80000"/>
              </a:lnSpc>
            </a:pPr>
            <a:r>
              <a:rPr lang="el-GR" sz="1600" dirty="0">
                <a:solidFill>
                  <a:schemeClr val="hlink"/>
                </a:solidFill>
              </a:rPr>
              <a:t>Ο γρηγορότερος είναι ο ________________</a:t>
            </a:r>
          </a:p>
          <a:p>
            <a:pPr eaLnBrk="1" hangingPunct="1">
              <a:lnSpc>
                <a:spcPct val="80000"/>
              </a:lnSpc>
              <a:buFontTx/>
              <a:buNone/>
            </a:pPr>
            <a:r>
              <a:rPr lang="el-GR" sz="1600" dirty="0">
                <a:solidFill>
                  <a:schemeClr val="hlink"/>
                </a:solidFill>
              </a:rPr>
              <a:t>	 </a:t>
            </a:r>
            <a:r>
              <a:rPr lang="el-GR" sz="1600" dirty="0"/>
              <a:t>Απάντηση</a:t>
            </a:r>
            <a:r>
              <a:rPr lang="en-CA" sz="1600" dirty="0"/>
              <a:t> </a:t>
            </a:r>
            <a:r>
              <a:rPr lang="el-GR" sz="1600" dirty="0"/>
              <a:t>- </a:t>
            </a:r>
            <a:r>
              <a:rPr lang="el-GR" sz="1600" i="1" dirty="0" err="1"/>
              <a:t>Ορθωτήρας</a:t>
            </a:r>
            <a:r>
              <a:rPr lang="el-GR" sz="1600" i="1" dirty="0"/>
              <a:t> των βλεφάρων </a:t>
            </a:r>
            <a:r>
              <a:rPr lang="el-GR" sz="1600" dirty="0"/>
              <a:t>Μπορεί να συσταλεί μέχρι και 5 φορές το δευτερόλεπτο.</a:t>
            </a:r>
          </a:p>
          <a:p>
            <a:pPr eaLnBrk="1" hangingPunct="1">
              <a:lnSpc>
                <a:spcPct val="80000"/>
              </a:lnSpc>
              <a:buFontTx/>
              <a:buNone/>
            </a:pPr>
            <a:endParaRPr lang="el-GR" sz="1600" dirty="0"/>
          </a:p>
          <a:p>
            <a:pPr eaLnBrk="1" hangingPunct="1">
              <a:lnSpc>
                <a:spcPct val="80000"/>
              </a:lnSpc>
            </a:pPr>
            <a:r>
              <a:rPr lang="el-GR" sz="1600" dirty="0">
                <a:solidFill>
                  <a:schemeClr val="folHlink"/>
                </a:solidFill>
              </a:rPr>
              <a:t>Ο πιο ισχυρός είναι ο __________________</a:t>
            </a:r>
          </a:p>
          <a:p>
            <a:pPr eaLnBrk="1" hangingPunct="1">
              <a:lnSpc>
                <a:spcPct val="80000"/>
              </a:lnSpc>
              <a:buFontTx/>
              <a:buNone/>
            </a:pPr>
            <a:r>
              <a:rPr lang="el-GR" sz="1600" dirty="0">
                <a:solidFill>
                  <a:schemeClr val="folHlink"/>
                </a:solidFill>
              </a:rPr>
              <a:t>	 </a:t>
            </a:r>
            <a:r>
              <a:rPr lang="el-GR" sz="1600" dirty="0"/>
              <a:t>Απάντηση</a:t>
            </a:r>
            <a:r>
              <a:rPr lang="en-CA" sz="1600" dirty="0"/>
              <a:t> </a:t>
            </a:r>
            <a:r>
              <a:rPr lang="el-GR" sz="1600" dirty="0"/>
              <a:t>– </a:t>
            </a:r>
            <a:r>
              <a:rPr lang="el-GR" sz="1600" i="1" dirty="0"/>
              <a:t>Μασητήριος </a:t>
            </a:r>
            <a:r>
              <a:rPr lang="el-GR" sz="1600" dirty="0"/>
              <a:t>που μπορεί να ασκήσει δύναμη περίπου όσο 100 </a:t>
            </a:r>
            <a:r>
              <a:rPr lang="en-US" sz="1600" dirty="0"/>
              <a:t>kg.</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
                                          </p:val>
                                        </p:tav>
                                        <p:tav tm="100000">
                                          <p:val>
                                            <p:strVal val="#ppt_w"/>
                                          </p:val>
                                        </p:tav>
                                      </p:tavLst>
                                    </p:anim>
                                    <p:anim calcmode="lin" valueType="num">
                                      <p:cBhvr>
                                        <p:cTn id="8" dur="2000" fill="hold"/>
                                        <p:tgtEl>
                                          <p:spTgt spid="2560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5602"/>
                                        </p:tgtEl>
                                        <p:attrNameLst>
                                          <p:attrName>ppt_x</p:attrName>
                                        </p:attrNameLst>
                                      </p:cBhvr>
                                      <p:tavLst>
                                        <p:tav tm="0">
                                          <p:val>
                                            <p:strVal val="#ppt_x-.4"/>
                                          </p:val>
                                        </p:tav>
                                        <p:tav tm="100000">
                                          <p:val>
                                            <p:strVal val="#ppt_x"/>
                                          </p:val>
                                        </p:tav>
                                      </p:tavLst>
                                    </p:anim>
                                    <p:anim calcmode="lin" valueType="num">
                                      <p:cBhvr>
                                        <p:cTn id="10" dur="2000" fill="hold"/>
                                        <p:tgtEl>
                                          <p:spTgt spid="2560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par>
                          <p:cTn id="11" fill="hold">
                            <p:stCondLst>
                              <p:cond delay="2000"/>
                            </p:stCondLst>
                            <p:childTnLst>
                              <p:par>
                                <p:cTn id="12" presetID="45" presetClass="entr" presetSubtype="0" fill="hold" nodeType="afterEffect">
                                  <p:stCondLst>
                                    <p:cond delay="500"/>
                                  </p:stCondLst>
                                  <p:iterate type="lt">
                                    <p:tmPct val="10000"/>
                                  </p:iterate>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anim calcmode="lin" valueType="num">
                                      <p:cBhvr>
                                        <p:cTn id="15" dur="500" fill="hold"/>
                                        <p:tgtEl>
                                          <p:spTgt spid="25603">
                                            <p:txEl>
                                              <p:pRg st="0" end="0"/>
                                            </p:txEl>
                                          </p:spTgt>
                                        </p:tgtEl>
                                        <p:attrNameLst>
                                          <p:attrName>ppt_w</p:attrName>
                                        </p:attrNameLst>
                                      </p:cBhvr>
                                      <p:tavLst>
                                        <p:tav tm="0" fmla="#ppt_w*sin(2.5*pi*$)">
                                          <p:val>
                                            <p:fltVal val="0"/>
                                          </p:val>
                                        </p:tav>
                                        <p:tav tm="100000">
                                          <p:val>
                                            <p:fltVal val="1"/>
                                          </p:val>
                                        </p:tav>
                                      </p:tavLst>
                                    </p:anim>
                                    <p:anim calcmode="lin" valueType="num">
                                      <p:cBhvr>
                                        <p:cTn id="16" dur="5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 calcmode="lin" valueType="num">
                                      <p:cBhvr additive="base">
                                        <p:cTn id="21"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 calcmode="lin" valueType="num">
                                      <p:cBhvr additive="base">
                                        <p:cTn id="27"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25603">
                                            <p:txEl>
                                              <p:pRg st="4" end="4"/>
                                            </p:txEl>
                                          </p:spTgt>
                                        </p:tgtEl>
                                        <p:attrNameLst>
                                          <p:attrName>style.visibility</p:attrName>
                                        </p:attrNameLst>
                                      </p:cBhvr>
                                      <p:to>
                                        <p:strVal val="visible"/>
                                      </p:to>
                                    </p:set>
                                    <p:animEffect transition="in" filter="fade">
                                      <p:cBhvr>
                                        <p:cTn id="33" dur="500"/>
                                        <p:tgtEl>
                                          <p:spTgt spid="25603">
                                            <p:txEl>
                                              <p:pRg st="4" end="4"/>
                                            </p:txEl>
                                          </p:spTgt>
                                        </p:tgtEl>
                                      </p:cBhvr>
                                    </p:animEffect>
                                    <p:anim calcmode="lin" valueType="num">
                                      <p:cBhvr>
                                        <p:cTn id="34" dur="500" fill="hold"/>
                                        <p:tgtEl>
                                          <p:spTgt spid="25603">
                                            <p:txEl>
                                              <p:pRg st="4" end="4"/>
                                            </p:txEl>
                                          </p:spTgt>
                                        </p:tgtEl>
                                        <p:attrNameLst>
                                          <p:attrName>ppt_w</p:attrName>
                                        </p:attrNameLst>
                                      </p:cBhvr>
                                      <p:tavLst>
                                        <p:tav tm="0" fmla="#ppt_w*sin(2.5*pi*$)">
                                          <p:val>
                                            <p:fltVal val="0"/>
                                          </p:val>
                                        </p:tav>
                                        <p:tav tm="100000">
                                          <p:val>
                                            <p:fltVal val="1"/>
                                          </p:val>
                                        </p:tav>
                                      </p:tavLst>
                                    </p:anim>
                                    <p:anim calcmode="lin" valueType="num">
                                      <p:cBhvr>
                                        <p:cTn id="35" dur="500" fill="hold"/>
                                        <p:tgtEl>
                                          <p:spTgt spid="2560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5603">
                                            <p:txEl>
                                              <p:pRg st="5" end="5"/>
                                            </p:txEl>
                                          </p:spTgt>
                                        </p:tgtEl>
                                        <p:attrNameLst>
                                          <p:attrName>style.visibility</p:attrName>
                                        </p:attrNameLst>
                                      </p:cBhvr>
                                      <p:to>
                                        <p:strVal val="visible"/>
                                      </p:to>
                                    </p:set>
                                    <p:anim calcmode="lin" valueType="num">
                                      <p:cBhvr additive="base">
                                        <p:cTn id="40" dur="10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iterate type="lt">
                                    <p:tmPct val="10000"/>
                                  </p:iterate>
                                  <p:childTnLst>
                                    <p:set>
                                      <p:cBhvr>
                                        <p:cTn id="45" dur="1" fill="hold">
                                          <p:stCondLst>
                                            <p:cond delay="0"/>
                                          </p:stCondLst>
                                        </p:cTn>
                                        <p:tgtEl>
                                          <p:spTgt spid="25603">
                                            <p:txEl>
                                              <p:pRg st="7" end="7"/>
                                            </p:txEl>
                                          </p:spTgt>
                                        </p:tgtEl>
                                        <p:attrNameLst>
                                          <p:attrName>style.visibility</p:attrName>
                                        </p:attrNameLst>
                                      </p:cBhvr>
                                      <p:to>
                                        <p:strVal val="visible"/>
                                      </p:to>
                                    </p:set>
                                    <p:animEffect transition="in" filter="fade">
                                      <p:cBhvr>
                                        <p:cTn id="46" dur="500"/>
                                        <p:tgtEl>
                                          <p:spTgt spid="25603">
                                            <p:txEl>
                                              <p:pRg st="7" end="7"/>
                                            </p:txEl>
                                          </p:spTgt>
                                        </p:tgtEl>
                                      </p:cBhvr>
                                    </p:animEffect>
                                    <p:anim calcmode="lin" valueType="num">
                                      <p:cBhvr>
                                        <p:cTn id="47" dur="500" fill="hold"/>
                                        <p:tgtEl>
                                          <p:spTgt spid="25603">
                                            <p:txEl>
                                              <p:pRg st="7" end="7"/>
                                            </p:txEl>
                                          </p:spTgt>
                                        </p:tgtEl>
                                        <p:attrNameLst>
                                          <p:attrName>ppt_w</p:attrName>
                                        </p:attrNameLst>
                                      </p:cBhvr>
                                      <p:tavLst>
                                        <p:tav tm="0" fmla="#ppt_w*sin(2.5*pi*$)">
                                          <p:val>
                                            <p:fltVal val="0"/>
                                          </p:val>
                                        </p:tav>
                                        <p:tav tm="100000">
                                          <p:val>
                                            <p:fltVal val="1"/>
                                          </p:val>
                                        </p:tav>
                                      </p:tavLst>
                                    </p:anim>
                                    <p:anim calcmode="lin" valueType="num">
                                      <p:cBhvr>
                                        <p:cTn id="48" dur="500" fill="hold"/>
                                        <p:tgtEl>
                                          <p:spTgt spid="2560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5603">
                                            <p:txEl>
                                              <p:pRg st="8" end="8"/>
                                            </p:txEl>
                                          </p:spTgt>
                                        </p:tgtEl>
                                        <p:attrNameLst>
                                          <p:attrName>style.visibility</p:attrName>
                                        </p:attrNameLst>
                                      </p:cBhvr>
                                      <p:to>
                                        <p:strVal val="visible"/>
                                      </p:to>
                                    </p:set>
                                    <p:anim calcmode="lin" valueType="num">
                                      <p:cBhvr additive="base">
                                        <p:cTn id="53" dur="10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5603">
                                            <p:txEl>
                                              <p:pRg st="10" end="10"/>
                                            </p:txEl>
                                          </p:spTgt>
                                        </p:tgtEl>
                                        <p:attrNameLst>
                                          <p:attrName>style.visibility</p:attrName>
                                        </p:attrNameLst>
                                      </p:cBhvr>
                                      <p:to>
                                        <p:strVal val="visible"/>
                                      </p:to>
                                    </p:set>
                                    <p:anim calcmode="lin" valueType="num">
                                      <p:cBhvr additive="base">
                                        <p:cTn id="59" dur="1000" fill="hold"/>
                                        <p:tgtEl>
                                          <p:spTgt spid="25603">
                                            <p:txEl>
                                              <p:pRg st="10" end="10"/>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256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5603">
                                            <p:txEl>
                                              <p:pRg st="11" end="11"/>
                                            </p:txEl>
                                          </p:spTgt>
                                        </p:tgtEl>
                                        <p:attrNameLst>
                                          <p:attrName>style.visibility</p:attrName>
                                        </p:attrNameLst>
                                      </p:cBhvr>
                                      <p:to>
                                        <p:strVal val="visible"/>
                                      </p:to>
                                    </p:set>
                                    <p:anim calcmode="lin" valueType="num">
                                      <p:cBhvr additive="base">
                                        <p:cTn id="65" dur="1000" fill="hold"/>
                                        <p:tgtEl>
                                          <p:spTgt spid="25603">
                                            <p:txEl>
                                              <p:pRg st="11" end="11"/>
                                            </p:txEl>
                                          </p:spTgt>
                                        </p:tgtEl>
                                        <p:attrNameLst>
                                          <p:attrName>ppt_x</p:attrName>
                                        </p:attrNameLst>
                                      </p:cBhvr>
                                      <p:tavLst>
                                        <p:tav tm="0">
                                          <p:val>
                                            <p:strVal val="0-#ppt_w/2"/>
                                          </p:val>
                                        </p:tav>
                                        <p:tav tm="100000">
                                          <p:val>
                                            <p:strVal val="#ppt_x"/>
                                          </p:val>
                                        </p:tav>
                                      </p:tavLst>
                                    </p:anim>
                                    <p:anim calcmode="lin" valueType="num">
                                      <p:cBhvr additive="base">
                                        <p:cTn id="66" dur="1000" fill="hold"/>
                                        <p:tgtEl>
                                          <p:spTgt spid="2560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5603">
                                            <p:txEl>
                                              <p:pRg st="13" end="13"/>
                                            </p:txEl>
                                          </p:spTgt>
                                        </p:tgtEl>
                                        <p:attrNameLst>
                                          <p:attrName>style.visibility</p:attrName>
                                        </p:attrNameLst>
                                      </p:cBhvr>
                                      <p:to>
                                        <p:strVal val="visible"/>
                                      </p:to>
                                    </p:set>
                                    <p:anim calcmode="lin" valueType="num">
                                      <p:cBhvr additive="base">
                                        <p:cTn id="71" dur="1000" fill="hold"/>
                                        <p:tgtEl>
                                          <p:spTgt spid="25603">
                                            <p:txEl>
                                              <p:pRg st="13" end="13"/>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2560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5603">
                                            <p:txEl>
                                              <p:pRg st="14" end="14"/>
                                            </p:txEl>
                                          </p:spTgt>
                                        </p:tgtEl>
                                        <p:attrNameLst>
                                          <p:attrName>style.visibility</p:attrName>
                                        </p:attrNameLst>
                                      </p:cBhvr>
                                      <p:to>
                                        <p:strVal val="visible"/>
                                      </p:to>
                                    </p:set>
                                    <p:anim calcmode="lin" valueType="num">
                                      <p:cBhvr additive="base">
                                        <p:cTn id="77" dur="1000" fill="hold"/>
                                        <p:tgtEl>
                                          <p:spTgt spid="25603">
                                            <p:txEl>
                                              <p:pRg st="14" end="14"/>
                                            </p:txEl>
                                          </p:spTgt>
                                        </p:tgtEl>
                                        <p:attrNameLst>
                                          <p:attrName>ppt_x</p:attrName>
                                        </p:attrNameLst>
                                      </p:cBhvr>
                                      <p:tavLst>
                                        <p:tav tm="0">
                                          <p:val>
                                            <p:strVal val="0-#ppt_w/2"/>
                                          </p:val>
                                        </p:tav>
                                        <p:tav tm="100000">
                                          <p:val>
                                            <p:strVal val="#ppt_x"/>
                                          </p:val>
                                        </p:tav>
                                      </p:tavLst>
                                    </p:anim>
                                    <p:anim calcmode="lin" valueType="num">
                                      <p:cBhvr additive="base">
                                        <p:cTn id="78" dur="1000" fill="hold"/>
                                        <p:tgtEl>
                                          <p:spTgt spid="2560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1219200"/>
            <a:ext cx="6870700" cy="838200"/>
          </a:xfrm>
        </p:spPr>
        <p:txBody>
          <a:bodyPr>
            <a:normAutofit fontScale="90000"/>
          </a:bodyPr>
          <a:lstStyle/>
          <a:p>
            <a:pPr algn="l" eaLnBrk="1" hangingPunct="1"/>
            <a:r>
              <a:rPr lang="el-GR" sz="3200">
                <a:latin typeface="Baskerville Old Face" pitchFamily="18" charset="0"/>
              </a:rPr>
              <a:t>Στο πρόσωπό μας υπάρχουν περίπου 60 μυες.</a:t>
            </a:r>
            <a:endParaRPr lang="en-CA" sz="3200">
              <a:latin typeface="Baskerville Old Face" pitchFamily="18" charset="0"/>
            </a:endParaRPr>
          </a:p>
        </p:txBody>
      </p:sp>
      <p:sp>
        <p:nvSpPr>
          <p:cNvPr id="27651" name="Rectangle 3"/>
          <p:cNvSpPr>
            <a:spLocks noGrp="1" noChangeArrowheads="1"/>
          </p:cNvSpPr>
          <p:nvPr>
            <p:ph type="body" idx="1"/>
          </p:nvPr>
        </p:nvSpPr>
        <p:spPr/>
        <p:txBody>
          <a:bodyPr/>
          <a:lstStyle/>
          <a:p>
            <a:pPr algn="ctr" eaLnBrk="1" hangingPunct="1">
              <a:buFontTx/>
              <a:buNone/>
            </a:pPr>
            <a:endParaRPr lang="en-CA" sz="2400"/>
          </a:p>
          <a:p>
            <a:pPr algn="ctr" eaLnBrk="1" hangingPunct="1">
              <a:buFontTx/>
              <a:buNone/>
            </a:pPr>
            <a:r>
              <a:rPr lang="el-GR" sz="4000">
                <a:solidFill>
                  <a:schemeClr val="folHlink"/>
                </a:solidFill>
                <a:latin typeface="Bradley Hand ITC" pitchFamily="66" charset="0"/>
              </a:rPr>
              <a:t>Είναι ευκολότερο να γελάμε παρά να κατσουφιάζουμε</a:t>
            </a:r>
            <a:r>
              <a:rPr lang="en-CA" sz="4000">
                <a:solidFill>
                  <a:schemeClr val="folHlink"/>
                </a:solidFill>
              </a:rPr>
              <a:t>.</a:t>
            </a:r>
            <a:r>
              <a:rPr lang="en-CA" sz="1800"/>
              <a:t> </a:t>
            </a:r>
          </a:p>
          <a:p>
            <a:pPr algn="ctr" eaLnBrk="1" hangingPunct="1">
              <a:buFontTx/>
              <a:buNone/>
            </a:pPr>
            <a:r>
              <a:rPr lang="el-GR" sz="2000">
                <a:latin typeface="Baskerville Old Face" pitchFamily="18" charset="0"/>
              </a:rPr>
              <a:t>Χρειάζονται 20 μύες για να γελάσουμε και πάνω από 40 για να κατσουφιάζουμε</a:t>
            </a:r>
            <a:r>
              <a:rPr lang="en-CA" sz="2000">
                <a:latin typeface="Baskerville Old Face" pitchFamily="18" charset="0"/>
              </a:rPr>
              <a:t>.</a:t>
            </a:r>
          </a:p>
        </p:txBody>
      </p:sp>
      <p:pic>
        <p:nvPicPr>
          <p:cNvPr id="49156" name="Picture 4" descr="l_n2gf2b[1]"/>
          <p:cNvPicPr>
            <a:picLocks noChangeAspect="1" noChangeArrowheads="1"/>
          </p:cNvPicPr>
          <p:nvPr/>
        </p:nvPicPr>
        <p:blipFill>
          <a:blip r:embed="rId2" cstate="print"/>
          <a:srcRect/>
          <a:stretch>
            <a:fillRect/>
          </a:stretch>
        </p:blipFill>
        <p:spPr bwMode="auto">
          <a:xfrm>
            <a:off x="2514600" y="4038600"/>
            <a:ext cx="1905000" cy="1274763"/>
          </a:xfrm>
          <a:prstGeom prst="rect">
            <a:avLst/>
          </a:prstGeom>
          <a:noFill/>
          <a:ln w="9525">
            <a:noFill/>
            <a:miter lim="800000"/>
            <a:headEnd/>
            <a:tailEnd/>
          </a:ln>
        </p:spPr>
      </p:pic>
      <p:pic>
        <p:nvPicPr>
          <p:cNvPr id="49157" name="Picture 5" descr="lh_jjcvu[1]"/>
          <p:cNvPicPr>
            <a:picLocks noChangeAspect="1" noChangeArrowheads="1"/>
          </p:cNvPicPr>
          <p:nvPr/>
        </p:nvPicPr>
        <p:blipFill>
          <a:blip r:embed="rId3" cstate="print"/>
          <a:srcRect/>
          <a:stretch>
            <a:fillRect/>
          </a:stretch>
        </p:blipFill>
        <p:spPr bwMode="auto">
          <a:xfrm>
            <a:off x="533400" y="4038600"/>
            <a:ext cx="1905000" cy="1284288"/>
          </a:xfrm>
          <a:prstGeom prst="rect">
            <a:avLst/>
          </a:prstGeom>
          <a:noFill/>
          <a:ln w="9525">
            <a:noFill/>
            <a:miter lim="800000"/>
            <a:headEnd/>
            <a:tailEnd/>
          </a:ln>
        </p:spPr>
      </p:pic>
      <p:pic>
        <p:nvPicPr>
          <p:cNvPr id="49158" name="Picture 6" descr="3v31fozl[1]"/>
          <p:cNvPicPr>
            <a:picLocks noChangeAspect="1" noChangeArrowheads="1"/>
          </p:cNvPicPr>
          <p:nvPr/>
        </p:nvPicPr>
        <p:blipFill>
          <a:blip r:embed="rId4" cstate="print"/>
          <a:srcRect/>
          <a:stretch>
            <a:fillRect/>
          </a:stretch>
        </p:blipFill>
        <p:spPr bwMode="auto">
          <a:xfrm>
            <a:off x="4495800" y="4038600"/>
            <a:ext cx="1981200" cy="1304925"/>
          </a:xfrm>
          <a:prstGeom prst="rect">
            <a:avLst/>
          </a:prstGeom>
          <a:noFill/>
          <a:ln w="9525">
            <a:noFill/>
            <a:miter lim="800000"/>
            <a:headEnd/>
            <a:tailEnd/>
          </a:ln>
        </p:spPr>
      </p:pic>
      <p:pic>
        <p:nvPicPr>
          <p:cNvPr id="49159" name="Picture 7" descr="4d0411bz[1]"/>
          <p:cNvPicPr>
            <a:picLocks noChangeAspect="1" noChangeArrowheads="1"/>
          </p:cNvPicPr>
          <p:nvPr/>
        </p:nvPicPr>
        <p:blipFill>
          <a:blip r:embed="rId5" cstate="print"/>
          <a:srcRect/>
          <a:stretch>
            <a:fillRect/>
          </a:stretch>
        </p:blipFill>
        <p:spPr bwMode="auto">
          <a:xfrm>
            <a:off x="6553200" y="4038600"/>
            <a:ext cx="1981200" cy="130492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diamond(in)">
                                      <p:cBhvr>
                                        <p:cTn id="7" dur="2000"/>
                                        <p:tgtEl>
                                          <p:spTgt spid="27651">
                                            <p:txEl>
                                              <p:pRg st="1" end="1"/>
                                            </p:txEl>
                                          </p:spTgt>
                                        </p:tgtEl>
                                      </p:cBhvr>
                                    </p:animEffect>
                                  </p:childTnLst>
                                </p:cTn>
                              </p:par>
                            </p:childTnLst>
                          </p:cTn>
                        </p:par>
                        <p:par>
                          <p:cTn id="8" fill="hold">
                            <p:stCondLst>
                              <p:cond delay="2500"/>
                            </p:stCondLst>
                            <p:childTnLst>
                              <p:par>
                                <p:cTn id="9" presetID="2" presetClass="entr" presetSubtype="12" fill="hold" nodeType="afterEffect">
                                  <p:stCondLst>
                                    <p:cond delay="100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l-GR"/>
          </a:p>
        </p:txBody>
      </p:sp>
      <p:sp>
        <p:nvSpPr>
          <p:cNvPr id="50179" name="Rectangle 3"/>
          <p:cNvSpPr>
            <a:spLocks noGrp="1" noChangeArrowheads="1"/>
          </p:cNvSpPr>
          <p:nvPr>
            <p:ph type="body" idx="1"/>
          </p:nvPr>
        </p:nvSpPr>
        <p:spPr>
          <a:xfrm>
            <a:off x="457200" y="1503962"/>
            <a:ext cx="8229600" cy="4525963"/>
          </a:xfrm>
        </p:spPr>
        <p:txBody>
          <a:bodyPr/>
          <a:lstStyle/>
          <a:p>
            <a:pPr eaLnBrk="1" hangingPunct="1"/>
            <a:endParaRPr lang="el-GR"/>
          </a:p>
        </p:txBody>
      </p:sp>
      <p:pic>
        <p:nvPicPr>
          <p:cNvPr id="50180" name="Picture 4" descr="_"/>
          <p:cNvPicPr>
            <a:picLocks noChangeAspect="1" noChangeArrowheads="1"/>
          </p:cNvPicPr>
          <p:nvPr/>
        </p:nvPicPr>
        <p:blipFill>
          <a:blip r:embed="rId2" cstate="print"/>
          <a:srcRect/>
          <a:stretch>
            <a:fillRect/>
          </a:stretch>
        </p:blipFill>
        <p:spPr bwMode="auto">
          <a:xfrm>
            <a:off x="457200" y="68180"/>
            <a:ext cx="7567612" cy="6030913"/>
          </a:xfrm>
          <a:prstGeom prst="rect">
            <a:avLst/>
          </a:prstGeom>
          <a:noFill/>
          <a:ln w="9525">
            <a:noFill/>
            <a:miter lim="800000"/>
            <a:headEnd/>
            <a:tailEnd/>
          </a:ln>
        </p:spPr>
      </p:pic>
      <p:sp>
        <p:nvSpPr>
          <p:cNvPr id="5" name="1 - Τίτλος">
            <a:extLst>
              <a:ext uri="{FF2B5EF4-FFF2-40B4-BE49-F238E27FC236}">
                <a16:creationId xmlns:a16="http://schemas.microsoft.com/office/drawing/2014/main" id="{031B1EF4-FD54-7C43-A837-854319D42CA9}"/>
              </a:ext>
            </a:extLst>
          </p:cNvPr>
          <p:cNvSpPr txBox="1">
            <a:spLocks/>
          </p:cNvSpPr>
          <p:nvPr/>
        </p:nvSpPr>
        <p:spPr>
          <a:xfrm>
            <a:off x="609541" y="6198732"/>
            <a:ext cx="7924917" cy="59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a:t>Δε</a:t>
            </a:r>
            <a:r>
              <a:rPr lang="en-US" sz="2400" dirty="0" err="1"/>
              <a:t>ί</a:t>
            </a:r>
            <a:r>
              <a:rPr lang="el-GR" sz="2400" dirty="0"/>
              <a:t>τε </a:t>
            </a:r>
            <a:r>
              <a:rPr lang="el-GR" sz="2400" dirty="0">
                <a:hlinkClick r:id="rId3"/>
              </a:rPr>
              <a:t>εδώ</a:t>
            </a:r>
            <a:r>
              <a:rPr lang="el-GR" sz="2400" dirty="0"/>
              <a:t> το </a:t>
            </a:r>
            <a:r>
              <a:rPr lang="el-GR" sz="2400" dirty="0" err="1"/>
              <a:t>μυικό</a:t>
            </a:r>
            <a:r>
              <a:rPr lang="el-GR" sz="2400" dirty="0"/>
              <a:t> σύστημα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Grp="1" noChangeAspect="1" noChangeArrowheads="1"/>
          </p:cNvPicPr>
          <p:nvPr>
            <p:ph type="body" sz="half" idx="1"/>
          </p:nvPr>
        </p:nvPicPr>
        <p:blipFill>
          <a:blip r:embed="rId2" cstate="print"/>
          <a:srcRect/>
          <a:stretch>
            <a:fillRect/>
          </a:stretch>
        </p:blipFill>
        <p:spPr>
          <a:xfrm>
            <a:off x="642910" y="249697"/>
            <a:ext cx="3816350" cy="6608303"/>
          </a:xfrm>
          <a:noFill/>
        </p:spPr>
      </p:pic>
      <p:sp>
        <p:nvSpPr>
          <p:cNvPr id="34819" name="Rectangle 9"/>
          <p:cNvSpPr>
            <a:spLocks noGrp="1" noChangeArrowheads="1"/>
          </p:cNvSpPr>
          <p:nvPr>
            <p:ph type="body" sz="half" idx="2"/>
          </p:nvPr>
        </p:nvSpPr>
        <p:spPr>
          <a:xfrm>
            <a:off x="4284663" y="476250"/>
            <a:ext cx="4502150" cy="6381750"/>
          </a:xfrm>
        </p:spPr>
        <p:txBody>
          <a:bodyPr/>
          <a:lstStyle/>
          <a:p>
            <a:pPr eaLnBrk="1" hangingPunct="1">
              <a:lnSpc>
                <a:spcPct val="80000"/>
              </a:lnSpc>
              <a:buFontTx/>
              <a:buNone/>
            </a:pPr>
            <a:r>
              <a:rPr lang="el-GR" sz="1800"/>
              <a:t>Οι μύες έχουν την ικανότητα να συστέλλονται και να χαλαρώνουν. Με την ικανότητα τους αυτή βοηθούν στις κινήσεις. Πέρα από τους </a:t>
            </a:r>
            <a:r>
              <a:rPr lang="el-GR" sz="1800" b="1"/>
              <a:t>σκελετικούς</a:t>
            </a:r>
            <a:r>
              <a:rPr lang="el-GR" sz="1800"/>
              <a:t> μύες που αποτελούν το μυϊκό σύστημα υπάρχουν και οι </a:t>
            </a:r>
            <a:r>
              <a:rPr lang="el-GR" sz="1800" b="1"/>
              <a:t>λείοι</a:t>
            </a:r>
            <a:r>
              <a:rPr lang="el-GR" sz="1800"/>
              <a:t> μυς και ο </a:t>
            </a:r>
            <a:r>
              <a:rPr lang="el-GR" sz="1800" b="1"/>
              <a:t>καρδιακός</a:t>
            </a:r>
            <a:r>
              <a:rPr lang="el-GR" sz="1800"/>
              <a:t> μυς. </a:t>
            </a:r>
          </a:p>
          <a:p>
            <a:pPr eaLnBrk="1" hangingPunct="1">
              <a:lnSpc>
                <a:spcPct val="80000"/>
              </a:lnSpc>
            </a:pPr>
            <a:r>
              <a:rPr lang="el-GR" sz="1800"/>
              <a:t>Οι σκελετικοί μύες λειτουργούν με τη θέληση μας. Διαθέτουν τένοντες με τους οποίους προσφύονται στα οστά. Συνήθως λειτουργούν κατά ζεύγη. Ανάλογα με την κίνηση, όταν ο ένας συστέλλεται, ο άλλος χαλαρώνει, με αποτέλεσμα να κινούν τα οστά.</a:t>
            </a:r>
          </a:p>
          <a:p>
            <a:pPr eaLnBrk="1" hangingPunct="1">
              <a:lnSpc>
                <a:spcPct val="80000"/>
              </a:lnSpc>
            </a:pPr>
            <a:r>
              <a:rPr lang="el-GR" sz="1800"/>
              <a:t>Οι λείοι μύες λειτουργούν ανεξάρτητα από τη θέληση μας. Εξυπηρετούν κινήσεις όπως, για παράδειγμα, κινήσεις των τοιχωμάτων του στομάχου και του εντέρου.</a:t>
            </a:r>
          </a:p>
          <a:p>
            <a:pPr eaLnBrk="1" hangingPunct="1">
              <a:lnSpc>
                <a:spcPct val="80000"/>
              </a:lnSpc>
            </a:pPr>
            <a:r>
              <a:rPr lang="el-GR" sz="1800"/>
              <a:t>Ο καρδιακός μυς συναντάται μόνο στην καρδιά. Λειτουργεί και αυτός ανεξάρτητα από τη θέληση μας, αλλά έχει διαφορετική δομή από αυτή των λείων μυών.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Τίτλος"/>
          <p:cNvSpPr>
            <a:spLocks noGrp="1"/>
          </p:cNvSpPr>
          <p:nvPr>
            <p:ph type="title"/>
          </p:nvPr>
        </p:nvSpPr>
        <p:spPr/>
        <p:txBody>
          <a:bodyPr/>
          <a:lstStyle/>
          <a:p>
            <a:endParaRPr lang="el-GR"/>
          </a:p>
        </p:txBody>
      </p:sp>
      <p:pic>
        <p:nvPicPr>
          <p:cNvPr id="35843" name="Picture 2"/>
          <p:cNvPicPr>
            <a:picLocks noChangeAspect="1" noChangeArrowheads="1"/>
          </p:cNvPicPr>
          <p:nvPr/>
        </p:nvPicPr>
        <p:blipFill>
          <a:blip r:embed="rId2" cstate="print"/>
          <a:srcRect/>
          <a:stretch>
            <a:fillRect/>
          </a:stretch>
        </p:blipFill>
        <p:spPr bwMode="auto">
          <a:xfrm>
            <a:off x="899592" y="116632"/>
            <a:ext cx="7868223" cy="5038423"/>
          </a:xfrm>
          <a:prstGeom prst="rect">
            <a:avLst/>
          </a:prstGeom>
          <a:noFill/>
          <a:ln w="9525">
            <a:noFill/>
            <a:miter lim="800000"/>
            <a:headEnd/>
            <a:tailEnd/>
          </a:ln>
        </p:spPr>
      </p:pic>
      <p:pic>
        <p:nvPicPr>
          <p:cNvPr id="4" name="Picture 6" descr="_">
            <a:extLst>
              <a:ext uri="{FF2B5EF4-FFF2-40B4-BE49-F238E27FC236}">
                <a16:creationId xmlns:a16="http://schemas.microsoft.com/office/drawing/2014/main" id="{E2DFB4B7-B072-7245-B7B5-3A653DE2E549}"/>
              </a:ext>
            </a:extLst>
          </p:cNvPr>
          <p:cNvPicPr>
            <a:picLocks noChangeAspect="1" noChangeArrowheads="1"/>
          </p:cNvPicPr>
          <p:nvPr/>
        </p:nvPicPr>
        <p:blipFill>
          <a:blip r:embed="rId3" cstate="print"/>
          <a:srcRect/>
          <a:stretch>
            <a:fillRect/>
          </a:stretch>
        </p:blipFill>
        <p:spPr bwMode="auto">
          <a:xfrm>
            <a:off x="392467" y="4994104"/>
            <a:ext cx="3547744" cy="17472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457200" y="274638"/>
            <a:ext cx="3970784"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l-GR" dirty="0"/>
              <a:t>Γραμμωτή μυϊκή ίνα</a:t>
            </a:r>
          </a:p>
        </p:txBody>
      </p:sp>
      <p:sp>
        <p:nvSpPr>
          <p:cNvPr id="37891" name="2 - Θέση περιεχομένου"/>
          <p:cNvSpPr>
            <a:spLocks noGrp="1"/>
          </p:cNvSpPr>
          <p:nvPr>
            <p:ph idx="1"/>
          </p:nvPr>
        </p:nvSpPr>
        <p:spPr>
          <a:xfrm>
            <a:off x="214282" y="1844824"/>
            <a:ext cx="4501734" cy="4089636"/>
          </a:xfrm>
        </p:spPr>
        <p:txBody>
          <a:bodyPr>
            <a:normAutofit fontScale="77500" lnSpcReduction="20000"/>
          </a:bodyPr>
          <a:lstStyle/>
          <a:p>
            <a:r>
              <a:rPr lang="el-GR" b="1" dirty="0" err="1"/>
              <a:t>Σαρκείλημμα</a:t>
            </a:r>
            <a:r>
              <a:rPr lang="el-GR" dirty="0"/>
              <a:t> = κυτταρική μεμβράνη </a:t>
            </a:r>
          </a:p>
          <a:p>
            <a:r>
              <a:rPr lang="el-GR" dirty="0"/>
              <a:t>Πολυάριθμα μυϊκά ινίδια, παράλληλα, σε όλο το μήκος.</a:t>
            </a:r>
          </a:p>
          <a:p>
            <a:r>
              <a:rPr lang="el-GR" dirty="0"/>
              <a:t>Κάθε μυϊκό ινίδιο αποτελείται από πολλά νημάτια </a:t>
            </a:r>
            <a:r>
              <a:rPr lang="el-GR" dirty="0" err="1"/>
              <a:t>ακτίνης</a:t>
            </a:r>
            <a:r>
              <a:rPr lang="el-GR" dirty="0"/>
              <a:t>-</a:t>
            </a:r>
            <a:r>
              <a:rPr lang="el-GR" dirty="0" err="1"/>
              <a:t>μυοσίνης</a:t>
            </a:r>
            <a:r>
              <a:rPr lang="el-GR" dirty="0"/>
              <a:t>.</a:t>
            </a:r>
          </a:p>
          <a:p>
            <a:r>
              <a:rPr lang="el-GR" dirty="0"/>
              <a:t>Κατά μήκος των ινιδίων κάθετες διάτρητες μεμβράνες.</a:t>
            </a:r>
          </a:p>
          <a:p>
            <a:r>
              <a:rPr lang="el-GR" dirty="0"/>
              <a:t>Μεταξύ δύο εγκάρσιων μεμβρανών= </a:t>
            </a:r>
            <a:r>
              <a:rPr lang="el-GR" b="1" dirty="0" err="1"/>
              <a:t>σαρκομέριο</a:t>
            </a:r>
            <a:endParaRPr lang="el-GR" b="1" dirty="0"/>
          </a:p>
        </p:txBody>
      </p:sp>
      <p:pic>
        <p:nvPicPr>
          <p:cNvPr id="5" name="Picture 4" descr="3716030034">
            <a:extLst>
              <a:ext uri="{FF2B5EF4-FFF2-40B4-BE49-F238E27FC236}">
                <a16:creationId xmlns:a16="http://schemas.microsoft.com/office/drawing/2014/main" id="{066CA74F-9A0E-5B46-8E94-38B120589AC8}"/>
              </a:ext>
            </a:extLst>
          </p:cNvPr>
          <p:cNvPicPr>
            <a:picLocks noChangeAspect="1" noChangeArrowheads="1"/>
          </p:cNvPicPr>
          <p:nvPr/>
        </p:nvPicPr>
        <p:blipFill>
          <a:blip r:embed="rId2" cstate="print"/>
          <a:srcRect/>
          <a:stretch>
            <a:fillRect/>
          </a:stretch>
        </p:blipFill>
        <p:spPr bwMode="auto">
          <a:xfrm>
            <a:off x="5189568" y="307962"/>
            <a:ext cx="3740150" cy="6335713"/>
          </a:xfrm>
          <a:prstGeom prst="rect">
            <a:avLst/>
          </a:prstGeom>
          <a:noFill/>
          <a:ln w="9525">
            <a:noFill/>
            <a:miter lim="800000"/>
            <a:headEnd/>
            <a:tailEnd/>
          </a:ln>
        </p:spPr>
      </p:pic>
      <p:sp>
        <p:nvSpPr>
          <p:cNvPr id="7" name="Ορθογώνιο 6">
            <a:extLst>
              <a:ext uri="{FF2B5EF4-FFF2-40B4-BE49-F238E27FC236}">
                <a16:creationId xmlns:a16="http://schemas.microsoft.com/office/drawing/2014/main" id="{B7895995-CE8A-564C-BEF7-F6B886C5F486}"/>
              </a:ext>
            </a:extLst>
          </p:cNvPr>
          <p:cNvSpPr/>
          <p:nvPr/>
        </p:nvSpPr>
        <p:spPr>
          <a:xfrm>
            <a:off x="457200" y="5997344"/>
            <a:ext cx="440283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l-GR" dirty="0"/>
              <a:t>Δομή/λειτουργία </a:t>
            </a:r>
            <a:r>
              <a:rPr lang="el-GR" dirty="0" err="1"/>
              <a:t>σαρκομερίου</a:t>
            </a:r>
            <a:r>
              <a:rPr lang="el-GR" dirty="0"/>
              <a:t> Δείτε το βίντεο </a:t>
            </a:r>
            <a:r>
              <a:rPr lang="el-GR" dirty="0">
                <a:hlinkClick r:id="rId3"/>
              </a:rPr>
              <a:t>εδώ</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457200" y="274638"/>
            <a:ext cx="8229600" cy="939800"/>
          </a:xfrm>
        </p:spPr>
        <p:txBody>
          <a:bodyPr/>
          <a:lstStyle/>
          <a:p>
            <a:r>
              <a:rPr lang="el-GR"/>
              <a:t>Είδη σκελετικών μυικών ινών</a:t>
            </a:r>
          </a:p>
        </p:txBody>
      </p:sp>
      <p:sp>
        <p:nvSpPr>
          <p:cNvPr id="38915" name="2 - Θέση περιεχομένου"/>
          <p:cNvSpPr>
            <a:spLocks noGrp="1"/>
          </p:cNvSpPr>
          <p:nvPr>
            <p:ph idx="1"/>
          </p:nvPr>
        </p:nvSpPr>
        <p:spPr>
          <a:xfrm>
            <a:off x="457200" y="1214438"/>
            <a:ext cx="8401050" cy="4911725"/>
          </a:xfrm>
        </p:spPr>
        <p:txBody>
          <a:bodyPr>
            <a:normAutofit fontScale="92500"/>
          </a:bodyPr>
          <a:lstStyle/>
          <a:p>
            <a:r>
              <a:rPr lang="el-GR" b="1" dirty="0"/>
              <a:t>Ερυθρές (βραδείας συστολής) </a:t>
            </a:r>
            <a:r>
              <a:rPr lang="el-GR" dirty="0"/>
              <a:t>Μεγάλη ποσότητα μυοσφαιρίνης, συστέλλονται με βραδύ ρυθμό και επιτελούν συνεχές και ισχυρό έργο. </a:t>
            </a:r>
            <a:r>
              <a:rPr lang="el-GR" i="1" dirty="0"/>
              <a:t>Πλάτη, κνήμη</a:t>
            </a:r>
            <a:endParaRPr lang="el-GR" dirty="0"/>
          </a:p>
          <a:p>
            <a:r>
              <a:rPr lang="el-GR" b="1" dirty="0"/>
              <a:t>Λευκές ίνες (ταχείας συστολής) </a:t>
            </a:r>
            <a:r>
              <a:rPr lang="el-GR" dirty="0"/>
              <a:t>Μεγαλύτερη διάμετρο, συστέλλονται γρήγορα, αλλά δεν αντέχουν σε συνεχή βαριά εργασία. Λιγότερα μιτοχόνδρια, λίγη μυοσφαιρίνη και ενέργεια από γαλακτική ζύμωση, άρα γαλακτικό και φωσφορικό οξύ που προκαλούν μυϊκό κάματο. </a:t>
            </a:r>
            <a:r>
              <a:rPr lang="el-GR" i="1" dirty="0"/>
              <a:t>Μάτι, χέρι</a:t>
            </a: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 Θέση περιεχομένου"/>
          <p:cNvSpPr>
            <a:spLocks noGrp="1"/>
          </p:cNvSpPr>
          <p:nvPr>
            <p:ph idx="1"/>
          </p:nvPr>
        </p:nvSpPr>
        <p:spPr>
          <a:xfrm>
            <a:off x="457200" y="428625"/>
            <a:ext cx="8229600" cy="5697538"/>
          </a:xfrm>
        </p:spPr>
        <p:txBody>
          <a:bodyPr/>
          <a:lstStyle/>
          <a:p>
            <a:pPr>
              <a:buFontTx/>
              <a:buNone/>
            </a:pPr>
            <a:r>
              <a:rPr lang="el-GR"/>
              <a:t>Η συστολή του γραμμωτού μυός είναι αποτέλεσμα της συστολής των μυϊκών ινών. Η ένταση της συστολής του μυός είναι ανάλογη του αριθμού των μυϊκών ινών που συστέλλονται και της συχνότητας των ερεθισμάτων:</a:t>
            </a:r>
          </a:p>
          <a:p>
            <a:r>
              <a:rPr lang="el-GR"/>
              <a:t>Ασθενές ερέθισμα – μικρός αριθμός μυϊκών ινών – συστολή μικρής έντασης</a:t>
            </a:r>
          </a:p>
          <a:p>
            <a:r>
              <a:rPr lang="el-GR"/>
              <a:t>Ισχυρότερο ερέθισμα – μεγαλύτερος αριθμός μυικών ινών -  συστολή μεγαλύτερης έντασης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457200" y="274638"/>
            <a:ext cx="8229600" cy="796925"/>
          </a:xfrm>
        </p:spPr>
        <p:txBody>
          <a:bodyPr/>
          <a:lstStyle/>
          <a:p>
            <a:r>
              <a:rPr lang="el-GR"/>
              <a:t>Είδη συστολής</a:t>
            </a:r>
          </a:p>
        </p:txBody>
      </p:sp>
      <p:sp>
        <p:nvSpPr>
          <p:cNvPr id="40963" name="2 - Θέση περιεχομένου"/>
          <p:cNvSpPr>
            <a:spLocks noGrp="1"/>
          </p:cNvSpPr>
          <p:nvPr>
            <p:ph idx="1"/>
          </p:nvPr>
        </p:nvSpPr>
        <p:spPr>
          <a:xfrm>
            <a:off x="457200" y="1357312"/>
            <a:ext cx="4546848" cy="5226049"/>
          </a:xfrm>
        </p:spPr>
        <p:txBody>
          <a:bodyPr>
            <a:normAutofit fontScale="92500" lnSpcReduction="10000"/>
          </a:bodyPr>
          <a:lstStyle/>
          <a:p>
            <a:r>
              <a:rPr lang="el-GR" b="1" dirty="0"/>
              <a:t>Ισοτονική </a:t>
            </a:r>
            <a:r>
              <a:rPr lang="el-GR" dirty="0"/>
              <a:t>Ο μυς βραχύνεται και παράγει μηχανικό </a:t>
            </a:r>
            <a:r>
              <a:rPr lang="el-GR" dirty="0" err="1"/>
              <a:t>έργ</a:t>
            </a:r>
            <a:r>
              <a:rPr lang="en-US" dirty="0"/>
              <a:t>o</a:t>
            </a:r>
          </a:p>
          <a:p>
            <a:endParaRPr lang="el-GR" dirty="0"/>
          </a:p>
          <a:p>
            <a:r>
              <a:rPr lang="el-GR" b="1" dirty="0"/>
              <a:t>Ισομετρική </a:t>
            </a:r>
            <a:r>
              <a:rPr lang="el-GR" dirty="0"/>
              <a:t>Ο μυς δεν βραχύνεται, το μήκος του δεν μεταβάλλεται. </a:t>
            </a:r>
          </a:p>
          <a:p>
            <a:pPr>
              <a:buFontTx/>
              <a:buNone/>
            </a:pPr>
            <a:r>
              <a:rPr lang="el-GR" sz="2600" dirty="0"/>
              <a:t>Συνήθως, μεικτές μυϊκές συστολές, π.χ. βάδιση: ισομετρικές = άκαμπτα τα άκρα όταν πατούν στο έδαφος και ισοτονικές = κίνηση.</a:t>
            </a:r>
          </a:p>
        </p:txBody>
      </p:sp>
      <p:pic>
        <p:nvPicPr>
          <p:cNvPr id="2" name="Εικόνα 1">
            <a:extLst>
              <a:ext uri="{FF2B5EF4-FFF2-40B4-BE49-F238E27FC236}">
                <a16:creationId xmlns:a16="http://schemas.microsoft.com/office/drawing/2014/main" id="{2C4562E1-657F-D842-9BA0-690A4DB1CFF2}"/>
              </a:ext>
            </a:extLst>
          </p:cNvPr>
          <p:cNvPicPr>
            <a:picLocks noChangeAspect="1"/>
          </p:cNvPicPr>
          <p:nvPr/>
        </p:nvPicPr>
        <p:blipFill rotWithShape="1">
          <a:blip r:embed="rId2"/>
          <a:srcRect l="-1179" t="-3246" r="48129" b="42468"/>
          <a:stretch/>
        </p:blipFill>
        <p:spPr>
          <a:xfrm>
            <a:off x="5148065" y="1268760"/>
            <a:ext cx="3240360" cy="2088232"/>
          </a:xfrm>
          <a:prstGeom prst="rect">
            <a:avLst/>
          </a:prstGeom>
        </p:spPr>
      </p:pic>
      <p:pic>
        <p:nvPicPr>
          <p:cNvPr id="3" name="Εικόνα 2">
            <a:extLst>
              <a:ext uri="{FF2B5EF4-FFF2-40B4-BE49-F238E27FC236}">
                <a16:creationId xmlns:a16="http://schemas.microsoft.com/office/drawing/2014/main" id="{0E97A7D2-620C-C14A-89F5-BD4042172F42}"/>
              </a:ext>
            </a:extLst>
          </p:cNvPr>
          <p:cNvPicPr>
            <a:picLocks noChangeAspect="1"/>
          </p:cNvPicPr>
          <p:nvPr/>
        </p:nvPicPr>
        <p:blipFill rotWithShape="1">
          <a:blip r:embed="rId2"/>
          <a:srcRect l="54725" r="1963" b="17801"/>
          <a:stretch/>
        </p:blipFill>
        <p:spPr>
          <a:xfrm>
            <a:off x="5436097" y="3501009"/>
            <a:ext cx="2952328" cy="31517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 Θέση περιεχομένου"/>
          <p:cNvSpPr>
            <a:spLocks noGrp="1"/>
          </p:cNvSpPr>
          <p:nvPr>
            <p:ph idx="1"/>
          </p:nvPr>
        </p:nvSpPr>
        <p:spPr>
          <a:xfrm>
            <a:off x="457200" y="428625"/>
            <a:ext cx="8229600" cy="5697538"/>
          </a:xfrm>
        </p:spPr>
        <p:txBody>
          <a:bodyPr/>
          <a:lstStyle/>
          <a:p>
            <a:pPr>
              <a:buFontTx/>
              <a:buNone/>
            </a:pPr>
            <a:r>
              <a:rPr lang="el-GR" sz="2800" b="1" dirty="0"/>
              <a:t>Μυϊκός τόνος</a:t>
            </a:r>
            <a:r>
              <a:rPr lang="en-US" sz="2800" b="1" dirty="0"/>
              <a:t> </a:t>
            </a:r>
            <a:r>
              <a:rPr lang="el-GR" sz="2800" b="1" dirty="0"/>
              <a:t>= </a:t>
            </a:r>
            <a:r>
              <a:rPr lang="el-GR" sz="2800" dirty="0"/>
              <a:t>Σε κατάσταση ανάπαυσης του οργανισμού οι μύες βρίσκονται σε διαρκή</a:t>
            </a:r>
            <a:r>
              <a:rPr lang="en-US" sz="2800" dirty="0"/>
              <a:t>,</a:t>
            </a:r>
            <a:r>
              <a:rPr lang="el-GR" sz="2800" dirty="0"/>
              <a:t> μικρής έντασης συστολή (αντανακλαστικό). Ο μυς σε ετοιμότητα.</a:t>
            </a:r>
          </a:p>
          <a:p>
            <a:pPr>
              <a:buFontTx/>
              <a:buNone/>
            </a:pPr>
            <a:r>
              <a:rPr lang="el-GR" sz="2800" b="1" dirty="0"/>
              <a:t>Μυϊκός κάματος= </a:t>
            </a:r>
            <a:r>
              <a:rPr lang="el-GR" sz="2800" dirty="0"/>
              <a:t>Σε έντονη μυϊκή δραστηριότητα, μεγάλη ανάγκη σε ενέργεια, μεγάλη ανάγκη σε οξυγόνο. Όταν δεν επαρκεί τότε </a:t>
            </a:r>
            <a:r>
              <a:rPr lang="el-GR" sz="2800" b="1" dirty="0"/>
              <a:t>αναερόβια διάσπαση </a:t>
            </a:r>
            <a:r>
              <a:rPr lang="el-GR" sz="2800" dirty="0"/>
              <a:t>της γλυκόζης σε γαλακτικό οξύ (γαλακτική ζύμωση). Συσσώρευση γαλακτικού οξέος – όξινο περιβάλλον – μη λειτουργία πολλών ενζύμων – ολική ή μερική ανικανότητα του μυός για συστολή. Πόνος = συγκέντρωση διάφορων ουσιών</a:t>
            </a:r>
            <a:endParaRPr lang="el-GR" sz="2800" b="1" dirty="0"/>
          </a:p>
          <a:p>
            <a:pPr>
              <a:buFontTx/>
              <a:buNone/>
            </a:pP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 Θέση περιεχομένου"/>
          <p:cNvSpPr>
            <a:spLocks noGrp="1"/>
          </p:cNvSpPr>
          <p:nvPr>
            <p:ph idx="1"/>
          </p:nvPr>
        </p:nvSpPr>
        <p:spPr>
          <a:xfrm>
            <a:off x="457200" y="285750"/>
            <a:ext cx="8229600" cy="5840413"/>
          </a:xfrm>
        </p:spPr>
        <p:txBody>
          <a:bodyPr/>
          <a:lstStyle/>
          <a:p>
            <a:r>
              <a:rPr lang="el-GR" dirty="0"/>
              <a:t>Οι γραμμωτοί μύες ανάλογα με το σχήμα τους διακρίνονται σε σφιγκτήρες (π.χ. στόματος), </a:t>
            </a:r>
            <a:r>
              <a:rPr lang="el-GR" dirty="0" err="1"/>
              <a:t>πλατείς</a:t>
            </a:r>
            <a:r>
              <a:rPr lang="el-GR" dirty="0"/>
              <a:t> (πλατύς ραχιαίος) και μακρούς (τρικέφαλος </a:t>
            </a:r>
            <a:r>
              <a:rPr lang="el-GR" dirty="0" err="1"/>
              <a:t>βραχιόνιος</a:t>
            </a:r>
            <a:r>
              <a:rPr lang="el-GR" dirty="0"/>
              <a:t>).</a:t>
            </a:r>
          </a:p>
          <a:p>
            <a:r>
              <a:rPr lang="el-GR" dirty="0"/>
              <a:t>Ένας μακρύς μυς αποτελείται από το κεντρικό τμήμα (</a:t>
            </a:r>
            <a:r>
              <a:rPr lang="el-GR" b="1" dirty="0"/>
              <a:t>γαστέρα</a:t>
            </a:r>
            <a:r>
              <a:rPr lang="el-GR" dirty="0"/>
              <a:t>) και τα δύο άκρα (</a:t>
            </a:r>
            <a:r>
              <a:rPr lang="el-GR" b="1" dirty="0"/>
              <a:t>προσφύσεις</a:t>
            </a:r>
            <a:r>
              <a:rPr lang="el-GR" dirty="0"/>
              <a:t>) που αποτελούνται από </a:t>
            </a:r>
            <a:r>
              <a:rPr lang="el-GR" b="1" dirty="0"/>
              <a:t>τένοντα</a:t>
            </a:r>
            <a:r>
              <a:rPr lang="el-GR" dirty="0"/>
              <a:t> ο οποίος συνδέει το μυ με το οστά. </a:t>
            </a:r>
          </a:p>
          <a:p>
            <a:r>
              <a:rPr lang="el-GR" dirty="0"/>
              <a:t>Το ένα άκρο (</a:t>
            </a:r>
            <a:r>
              <a:rPr lang="el-GR" b="1" dirty="0"/>
              <a:t>κατάφυση</a:t>
            </a:r>
            <a:r>
              <a:rPr lang="el-GR" dirty="0"/>
              <a:t>) </a:t>
            </a:r>
            <a:r>
              <a:rPr lang="el-GR" dirty="0" err="1"/>
              <a:t>προσφύεται</a:t>
            </a:r>
            <a:r>
              <a:rPr lang="el-GR" dirty="0"/>
              <a:t> στο οστό που ο μυς κινεί και το άλλο (</a:t>
            </a:r>
            <a:r>
              <a:rPr lang="el-GR" b="1" dirty="0" err="1"/>
              <a:t>έκφυση</a:t>
            </a:r>
            <a:r>
              <a:rPr lang="el-GR" dirty="0"/>
              <a:t>) στο οστό που δεν κινείται.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942</Words>
  <Application>Microsoft Macintosh PowerPoint</Application>
  <PresentationFormat>Προβολή στην οθόνη (4:3)</PresentationFormat>
  <Paragraphs>63</Paragraphs>
  <Slides>16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Baskerville Old Face</vt:lpstr>
      <vt:lpstr>Bradley Hand ITC</vt:lpstr>
      <vt:lpstr>Calibri</vt:lpstr>
      <vt:lpstr>Θέμα του Office</vt:lpstr>
      <vt:lpstr>ΜΥΙΚΟ ΣΥΣΤΗΜΑ </vt:lpstr>
      <vt:lpstr>Παρουσίαση του PowerPoint</vt:lpstr>
      <vt:lpstr>Παρουσίαση του PowerPoint</vt:lpstr>
      <vt:lpstr>Γραμμωτή μυϊκή ίνα</vt:lpstr>
      <vt:lpstr>Είδη σκελετικών μυικών ινών</vt:lpstr>
      <vt:lpstr>Παρουσίαση του PowerPoint</vt:lpstr>
      <vt:lpstr>Είδη συστολής</vt:lpstr>
      <vt:lpstr>Παρουσίαση του PowerPoint</vt:lpstr>
      <vt:lpstr>Παρουσίαση του PowerPoint</vt:lpstr>
      <vt:lpstr>Παρουσίαση του PowerPoint</vt:lpstr>
      <vt:lpstr>Γιατί όταν κάνουμε ασκήσεις μυϊκής ενδυνάμωσης είναι απαραίτητο να ασκούμε αντίσταση τόσο κατά την κάμψη όσο και κατά την έκταση ενός άκρου;</vt:lpstr>
      <vt:lpstr>Παρουσίαση του PowerPoint</vt:lpstr>
      <vt:lpstr>Τέτανος</vt:lpstr>
      <vt:lpstr>Το ξέρατε; </vt:lpstr>
      <vt:lpstr>Στο πρόσωπό μας υπάρχουν περίπου 60 μυες.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ΜΥΙΚΟ ΣΥΣΤΗΜΑ </dc:title>
  <dc:creator>evangelia</dc:creator>
  <cp:lastModifiedBy>EVANGELIA MAVRIKAKI</cp:lastModifiedBy>
  <cp:revision>19</cp:revision>
  <dcterms:created xsi:type="dcterms:W3CDTF">2013-03-10T19:26:40Z</dcterms:created>
  <dcterms:modified xsi:type="dcterms:W3CDTF">2023-09-10T21:48:33Z</dcterms:modified>
</cp:coreProperties>
</file>