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94" r:id="rId8"/>
    <p:sldId id="259" r:id="rId9"/>
    <p:sldId id="267" r:id="rId10"/>
    <p:sldId id="268" r:id="rId11"/>
    <p:sldId id="262" r:id="rId12"/>
    <p:sldId id="263"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 id="282" r:id="rId26"/>
    <p:sldId id="285" r:id="rId27"/>
    <p:sldId id="283" r:id="rId28"/>
    <p:sldId id="286" r:id="rId29"/>
    <p:sldId id="287" r:id="rId30"/>
    <p:sldId id="288" r:id="rId31"/>
    <p:sldId id="304" r:id="rId32"/>
    <p:sldId id="289" r:id="rId33"/>
    <p:sldId id="290" r:id="rId34"/>
    <p:sldId id="292" r:id="rId35"/>
    <p:sldId id="291" r:id="rId36"/>
    <p:sldId id="305" r:id="rId37"/>
    <p:sldId id="295" r:id="rId38"/>
    <p:sldId id="296" r:id="rId39"/>
    <p:sldId id="297" r:id="rId40"/>
    <p:sldId id="298" r:id="rId41"/>
    <p:sldId id="311" r:id="rId42"/>
    <p:sldId id="306" r:id="rId43"/>
    <p:sldId id="307" r:id="rId44"/>
    <p:sldId id="308" r:id="rId45"/>
    <p:sldId id="299" r:id="rId46"/>
    <p:sldId id="300" r:id="rId47"/>
    <p:sldId id="301" r:id="rId48"/>
    <p:sldId id="309" r:id="rId49"/>
    <p:sldId id="310" r:id="rId50"/>
    <p:sldId id="302" r:id="rId51"/>
    <p:sldId id="303" r:id="rId52"/>
    <p:sldId id="312" r:id="rId53"/>
    <p:sldId id="313"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3" autoAdjust="0"/>
    <p:restoredTop sz="83985" autoAdjust="0"/>
  </p:normalViewPr>
  <p:slideViewPr>
    <p:cSldViewPr>
      <p:cViewPr varScale="1">
        <p:scale>
          <a:sx n="146" d="100"/>
          <a:sy n="146" d="100"/>
        </p:scale>
        <p:origin x="168" y="3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5036"/>
            <a:ext cx="8229600" cy="585073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2 - Θέση ημερομηνίας"/>
          <p:cNvSpPr>
            <a:spLocks noGrp="1"/>
          </p:cNvSpPr>
          <p:nvPr>
            <p:ph type="dt" sz="half" idx="10"/>
          </p:nvPr>
        </p:nvSpPr>
        <p:spPr>
          <a:xfrm>
            <a:off x="457200" y="6244829"/>
            <a:ext cx="2133600" cy="476250"/>
          </a:xfrm>
        </p:spPr>
        <p:txBody>
          <a:bodyPr/>
          <a:lstStyle>
            <a:lvl1pPr>
              <a:defRPr/>
            </a:lvl1pPr>
          </a:lstStyle>
          <a:p>
            <a:endParaRPr lang="el-GR"/>
          </a:p>
        </p:txBody>
      </p:sp>
      <p:sp>
        <p:nvSpPr>
          <p:cNvPr id="4" name="3 - Θέση υποσέλιδου"/>
          <p:cNvSpPr>
            <a:spLocks noGrp="1"/>
          </p:cNvSpPr>
          <p:nvPr>
            <p:ph type="ftr" sz="quarter" idx="11"/>
          </p:nvPr>
        </p:nvSpPr>
        <p:spPr>
          <a:xfrm>
            <a:off x="3124200" y="6244829"/>
            <a:ext cx="2895600" cy="47625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553200" y="6244829"/>
            <a:ext cx="2133600" cy="476250"/>
          </a:xfrm>
        </p:spPr>
        <p:txBody>
          <a:bodyPr/>
          <a:lstStyle>
            <a:lvl1pPr>
              <a:defRPr/>
            </a:lvl1pPr>
          </a:lstStyle>
          <a:p>
            <a:fld id="{BBE75A9D-B507-4F85-8539-230E52D15B9A}"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3211AC6-23E5-43C0-913C-AE5DDE49793A}"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FC3DE69-C27D-4A16-A794-920F7B4D75E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11AC6-23E5-43C0-913C-AE5DDE49793A}" type="datetimeFigureOut">
              <a:rPr lang="el-GR" smtClean="0"/>
              <a:pPr/>
              <a:t>11/9/23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3DE69-C27D-4A16-A794-920F7B4D75E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l.wikipedia.org/wiki/%CE%9D%CF%8C%CF%83%CE%BF%CF%82_%CF%84%CE%BF%CF%85_%CE%A0%CE%AC%CF%81%CE%BA%CE%B9%CE%BD%CF%83%CE%BF%CE%B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el.wikipedia.org/wiki/%CE%9B%CF%85%CF%83%CF%8C%CF%83%CF%89%CE%BC%CE%B1" TargetMode="External"/><Relationship Id="rId2" Type="http://schemas.openxmlformats.org/officeDocument/2006/relationships/hyperlink" Target="http://el.wikipedia.org/wiki/%CE%9D%CF%8C%CF%83%CE%BF%CF%82_%CE%91%CE%BB%CF%84%CF%83%CF%87%CE%AC%CE%B9%CE%BC%CE%B5%CF%81" TargetMode="External"/><Relationship Id="rId1" Type="http://schemas.openxmlformats.org/officeDocument/2006/relationships/slideLayout" Target="../slideLayouts/slideLayout2.xml"/><Relationship Id="rId6" Type="http://schemas.openxmlformats.org/officeDocument/2006/relationships/hyperlink" Target="http://el.wikipedia.org/wiki/%CE%A3%CF%8D%CE%BD%CE%B4%CF%81%CE%BF%CE%BC%CE%BF_Down" TargetMode="External"/><Relationship Id="rId5" Type="http://schemas.openxmlformats.org/officeDocument/2006/relationships/hyperlink" Target="http://el.wikipedia.org/wiki/%CE%A7%CF%81%CF%89%CE%BC%CF%8C%CF%83%CF%89%CE%BC%CE%B1" TargetMode="External"/><Relationship Id="rId4" Type="http://schemas.openxmlformats.org/officeDocument/2006/relationships/hyperlink" Target="http://el.wikipedia.org/wiki/%CE%93%CE%BF%CE%BD%CE%AF%CE%B4%CE%B9%CE%B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s.qaz.wiki/wiki/Electroencephalography"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ebooks.edu.gr/ebooks/v/html/8547/2666/Biologia_A-Lykeiou_html-empl/index9.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pic>
        <p:nvPicPr>
          <p:cNvPr id="4" name="3 - Εικόνα" descr="Διαφάνεια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lstStyle/>
          <a:p>
            <a:r>
              <a:rPr lang="el-GR" dirty="0"/>
              <a:t>Η </a:t>
            </a:r>
            <a:r>
              <a:rPr lang="el-GR" dirty="0" err="1"/>
              <a:t>νευροδιαβιβαστική</a:t>
            </a:r>
            <a:r>
              <a:rPr lang="el-GR" dirty="0"/>
              <a:t> ουσία δρα για περιορισμένο χρονικό διάστημα, διότι είτε </a:t>
            </a:r>
            <a:r>
              <a:rPr lang="el-GR" dirty="0" err="1"/>
              <a:t>επαναρροφάται</a:t>
            </a:r>
            <a:r>
              <a:rPr lang="el-GR" dirty="0"/>
              <a:t> από το </a:t>
            </a:r>
            <a:r>
              <a:rPr lang="el-GR" dirty="0" err="1"/>
              <a:t>προσυναπτικό</a:t>
            </a:r>
            <a:r>
              <a:rPr lang="el-GR" dirty="0"/>
              <a:t> άκρο είτε </a:t>
            </a:r>
            <a:r>
              <a:rPr lang="el-GR" dirty="0" err="1"/>
              <a:t>αποικοδομείται</a:t>
            </a:r>
            <a:r>
              <a:rPr lang="el-GR" dirty="0"/>
              <a:t> με τη βοήθεια ενζύμων.</a:t>
            </a:r>
          </a:p>
          <a:p>
            <a:r>
              <a:rPr lang="el-GR" dirty="0"/>
              <a:t>Οι συνάψεις καθορίζουν την </a:t>
            </a:r>
            <a:r>
              <a:rPr lang="el-GR" b="1" dirty="0"/>
              <a:t>κατεύθυνση</a:t>
            </a:r>
            <a:r>
              <a:rPr lang="el-GR" dirty="0"/>
              <a:t> μεταφοράς των νευρικών ώσεων, διότι μπορούν να μεταφερθούν μόνο από το </a:t>
            </a:r>
            <a:r>
              <a:rPr lang="el-GR" dirty="0" err="1"/>
              <a:t>προσυναπτικό</a:t>
            </a:r>
            <a:r>
              <a:rPr lang="el-GR" dirty="0"/>
              <a:t> προς το </a:t>
            </a:r>
            <a:r>
              <a:rPr lang="el-GR" dirty="0" err="1"/>
              <a:t>μετασυναπτικό</a:t>
            </a:r>
            <a:r>
              <a:rPr lang="el-GR" dirty="0"/>
              <a:t> άκρο. </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MAO_cocaine"/>
          <p:cNvPicPr>
            <a:picLocks noGrp="1" noChangeAspect="1" noChangeArrowheads="1"/>
          </p:cNvPicPr>
          <p:nvPr>
            <p:ph/>
          </p:nvPr>
        </p:nvPicPr>
        <p:blipFill>
          <a:blip r:embed="rId2" cstate="print"/>
          <a:srcRect/>
          <a:stretch>
            <a:fillRect/>
          </a:stretch>
        </p:blipFill>
        <p:spPr>
          <a:xfrm>
            <a:off x="0" y="188120"/>
            <a:ext cx="9298517" cy="2972991"/>
          </a:xfrm>
          <a:noFill/>
          <a:ln/>
        </p:spPr>
      </p:pic>
      <p:sp>
        <p:nvSpPr>
          <p:cNvPr id="22535" name="Rectangle 7"/>
          <p:cNvSpPr>
            <a:spLocks noChangeArrowheads="1"/>
          </p:cNvSpPr>
          <p:nvPr/>
        </p:nvSpPr>
        <p:spPr bwMode="auto">
          <a:xfrm>
            <a:off x="827619" y="3320654"/>
            <a:ext cx="7488767" cy="2723823"/>
          </a:xfrm>
          <a:prstGeom prst="rect">
            <a:avLst/>
          </a:prstGeom>
          <a:noFill/>
          <a:ln w="9525">
            <a:noFill/>
            <a:miter lim="800000"/>
            <a:headEnd/>
            <a:tailEnd/>
          </a:ln>
          <a:effectLst/>
        </p:spPr>
        <p:txBody>
          <a:bodyPr>
            <a:spAutoFit/>
          </a:bodyPr>
          <a:lstStyle/>
          <a:p>
            <a:r>
              <a:rPr lang="el-GR"/>
              <a:t>Υψηλά επίπεδα ντοπαμίνης= ευεξία/ηδονή</a:t>
            </a:r>
          </a:p>
          <a:p>
            <a:endParaRPr lang="el-GR"/>
          </a:p>
          <a:p>
            <a:r>
              <a:rPr lang="el-GR"/>
              <a:t>ΚΟΚΑΪΝΗ :  εμποδίζει την επαναπορρόφηση της ντοπαμίνης – ψηλή συγκέντρωση στις συνάψεις – δεσμεύεται στους υποδοχείς της μετασυναπτικής μεμβράνης – ευφορία/ενεργητικότητα – μείωση υποδοχέων ντοπαμίνης – απαιτείται μεγαλύτερη ποσότητα κοκαΐνης – τελικά έλλειψη ευφορίας/ενεργητικότητας χωρίς κοκαΐνη – κατάθλιψη χωρίς την ουσία.</a:t>
            </a:r>
          </a:p>
          <a:p>
            <a:pPr>
              <a:spcBef>
                <a:spcPct val="50000"/>
              </a:spcBef>
            </a:pPr>
            <a:r>
              <a:rPr lang="el-GR"/>
              <a:t>ΝΙΚΟΤΙΝΗ : Αναστέλλει τη δράση του ενζύμου ΜΑΟ που διασπά την περίσσεια ντοπαμίνης άρα ψηλή  συγκέντρωση ντοπαμίνης στις συνάψεις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476250"/>
            <a:ext cx="8229600" cy="5649516"/>
          </a:xfrm>
        </p:spPr>
        <p:txBody>
          <a:bodyPr/>
          <a:lstStyle/>
          <a:p>
            <a:pPr>
              <a:lnSpc>
                <a:spcPct val="80000"/>
              </a:lnSpc>
            </a:pPr>
            <a:r>
              <a:rPr lang="el-GR" sz="2200" b="1"/>
              <a:t>Ανοχή </a:t>
            </a:r>
            <a:r>
              <a:rPr lang="el-GR" sz="2200"/>
              <a:t>Συνεχής χρήση = σταδιακή μείωση των αποτελεσμάτων της ουσίας =&gt; αύξηση της δόσης για να επιτευχθεί το ίδιο αποτέλεσμα. </a:t>
            </a:r>
          </a:p>
          <a:p>
            <a:pPr>
              <a:lnSpc>
                <a:spcPct val="80000"/>
              </a:lnSpc>
            </a:pPr>
            <a:r>
              <a:rPr lang="el-GR" sz="2200" b="1"/>
              <a:t>Εθισμός </a:t>
            </a:r>
            <a:r>
              <a:rPr lang="el-GR" sz="2200"/>
              <a:t> Ψυχική εξάρτηση / Σωματική εξάρτηση – ΣΥΝΔΡΟΜΟ ΣΤΕΡΗΣΗΣ</a:t>
            </a:r>
          </a:p>
          <a:p>
            <a:pPr>
              <a:lnSpc>
                <a:spcPct val="80000"/>
              </a:lnSpc>
            </a:pPr>
            <a:r>
              <a:rPr lang="el-GR" sz="2200" b="1"/>
              <a:t>Ναρκωτικά εισόδου</a:t>
            </a:r>
            <a:r>
              <a:rPr lang="el-GR" sz="2200"/>
              <a:t>: καπνός – αλκοόλ</a:t>
            </a:r>
          </a:p>
          <a:p>
            <a:pPr>
              <a:lnSpc>
                <a:spcPct val="80000"/>
              </a:lnSpc>
            </a:pPr>
            <a:r>
              <a:rPr lang="el-GR" sz="2200"/>
              <a:t>Νόμιμες – παράνομες ουσίες - Όλα τα προγράμματα Α.Υ. πρέπει να ξεκινούν από τις νόμιμες</a:t>
            </a:r>
          </a:p>
          <a:p>
            <a:pPr>
              <a:lnSpc>
                <a:spcPct val="80000"/>
              </a:lnSpc>
            </a:pPr>
            <a:r>
              <a:rPr lang="el-GR" sz="2200" b="1"/>
              <a:t>Νευροδιεγέρτες</a:t>
            </a:r>
            <a:r>
              <a:rPr lang="el-GR" sz="2200"/>
              <a:t>: 1. καθυστερούν καταστροφή νευρ/στών 2. υποβοηθούν την απελευθ. νευρ/στών 3. εμποδίζουν την απορρόφησή τους. </a:t>
            </a:r>
          </a:p>
          <a:p>
            <a:pPr lvl="1">
              <a:lnSpc>
                <a:spcPct val="80000"/>
              </a:lnSpc>
            </a:pPr>
            <a:r>
              <a:rPr lang="el-GR" sz="2000"/>
              <a:t>Μετασυναπτική μεμβράνη «αντιδρά» ελαττώνοντας τους υποδοχείς της = ΕΘΙΣΜΟΣ</a:t>
            </a:r>
          </a:p>
          <a:p>
            <a:pPr lvl="1">
              <a:lnSpc>
                <a:spcPct val="80000"/>
              </a:lnSpc>
            </a:pPr>
            <a:r>
              <a:rPr lang="el-GR" sz="2000"/>
              <a:t>αν απομακρυνθεί η εξ.ου. = φυσιολογικά ποσά νευροδιαβιβαστών αλλά πολύ λίγοι οι υποδοχείς =&gt; δεν μπορεί να διεγερθεί το νευρ. κύτ. =&gt; αδύνατη η μετάδοση της νευρικής ώσης </a:t>
            </a:r>
          </a:p>
          <a:p>
            <a:pPr lvl="1">
              <a:lnSpc>
                <a:spcPct val="80000"/>
              </a:lnSpc>
              <a:buFontTx/>
              <a:buNone/>
            </a:pPr>
            <a:r>
              <a:rPr lang="el-GR" sz="2000"/>
              <a:t>ΑΝ σταματήσει η χρήση της εξ.ου. σταδιακά επαναπροσαρμογή. </a:t>
            </a:r>
          </a:p>
          <a:p>
            <a:pPr>
              <a:lnSpc>
                <a:spcPct val="80000"/>
              </a:lnSpc>
            </a:pPr>
            <a:endParaRPr lang="el-GR" sz="2200"/>
          </a:p>
          <a:p>
            <a:pPr>
              <a:lnSpc>
                <a:spcPct val="80000"/>
              </a:lnSpc>
            </a:pPr>
            <a:endParaRPr lang="el-GR" sz="2400"/>
          </a:p>
          <a:p>
            <a:pPr>
              <a:lnSpc>
                <a:spcPct val="80000"/>
              </a:lnSpc>
            </a:pPr>
            <a:endParaRPr lang="el-G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571480"/>
            <a:ext cx="8001056" cy="3693319"/>
          </a:xfrm>
          <a:prstGeom prst="rect">
            <a:avLst/>
          </a:prstGeom>
        </p:spPr>
        <p:txBody>
          <a:bodyPr wrap="square">
            <a:spAutoFit/>
          </a:bodyPr>
          <a:lstStyle/>
          <a:p>
            <a:r>
              <a:rPr lang="el-GR" b="1" dirty="0">
                <a:hlinkClick r:id="rId2" tooltip="Νόσος του Πάρκινσον"/>
              </a:rPr>
              <a:t>Νόσος </a:t>
            </a:r>
            <a:r>
              <a:rPr lang="el-GR" b="1" dirty="0" err="1">
                <a:hlinkClick r:id="rId2" tooltip="Νόσος του Πάρκινσον"/>
              </a:rPr>
              <a:t>Parkinson</a:t>
            </a:r>
            <a:r>
              <a:rPr lang="el-GR" b="1" dirty="0"/>
              <a:t>: Μια ασθένεια που σχετίζεται με τη μείωση παραγωγής νευροδιαβιβαστών</a:t>
            </a:r>
          </a:p>
          <a:p>
            <a:r>
              <a:rPr lang="el-GR" dirty="0"/>
              <a:t>Το 1871 ο </a:t>
            </a:r>
            <a:r>
              <a:rPr lang="el-GR" dirty="0" err="1"/>
              <a:t>James</a:t>
            </a:r>
            <a:r>
              <a:rPr lang="el-GR" dirty="0"/>
              <a:t> </a:t>
            </a:r>
            <a:r>
              <a:rPr lang="el-GR" dirty="0" err="1"/>
              <a:t>Parkinson</a:t>
            </a:r>
            <a:r>
              <a:rPr lang="el-GR" dirty="0"/>
              <a:t> περιέγραψε τα συμπτώματα μιας ασθένειας, που σήμερα φέρει το όνομά του. Τα χαρακτηριστικά συμπτώματα της ασθένειας αυτής κάνουν την εμφάνισή τους στην 5η ή 6η δεκαετία της ζωής του ατόμου και είναι το ρυθμικό τρέμουλο των μυών, η δυσκολία στο ξεκίνημα εκτέλεσης μιας εκούσιας κίνησης και η βραδύτητα στην εκτέλεση κινήσεων. Στον εγκέφαλο των ατόμων που πάσχουν από </a:t>
            </a:r>
            <a:r>
              <a:rPr lang="el-GR" dirty="0" err="1"/>
              <a:t>Parkison</a:t>
            </a:r>
            <a:r>
              <a:rPr lang="el-GR" dirty="0"/>
              <a:t> βρέθηκαν μειωμένα ποσά των νευροδιαβιβαστών </a:t>
            </a:r>
            <a:r>
              <a:rPr lang="el-GR" dirty="0" err="1"/>
              <a:t>νοραδρεναλίνης</a:t>
            </a:r>
            <a:r>
              <a:rPr lang="el-GR" dirty="0"/>
              <a:t>, </a:t>
            </a:r>
            <a:r>
              <a:rPr lang="el-GR" dirty="0" err="1"/>
              <a:t>σεροτονίνης</a:t>
            </a:r>
            <a:r>
              <a:rPr lang="el-GR" dirty="0"/>
              <a:t> και ιδιαίτερα της </a:t>
            </a:r>
            <a:r>
              <a:rPr lang="el-GR" dirty="0" err="1"/>
              <a:t>ντοπαμίνης</a:t>
            </a:r>
            <a:r>
              <a:rPr lang="el-GR" dirty="0"/>
              <a:t>. Τα συμπτώματα της ασθένειας συχνά ελαττώνονται με ενδοφλέβια χορήγηση της ουσίας L-3,4,υδρόξυφαινυλαλανίνη (L-DOPA). Το </a:t>
            </a:r>
            <a:r>
              <a:rPr lang="el-GR" dirty="0" err="1"/>
              <a:t>αμινοξύ</a:t>
            </a:r>
            <a:r>
              <a:rPr lang="el-GR" dirty="0"/>
              <a:t> αυτό είναι πρόδρομη ένωση της </a:t>
            </a:r>
            <a:r>
              <a:rPr lang="el-GR" dirty="0" err="1"/>
              <a:t>ντοπαμίνης</a:t>
            </a:r>
            <a:r>
              <a:rPr lang="el-GR" dirty="0"/>
              <a:t> και οι θεραπευτικές ιδιότητές του αποδίδονται στη μετατροπή του στον εγκέφαλο των ασθενών σε </a:t>
            </a:r>
            <a:r>
              <a:rPr lang="el-GR" dirty="0" err="1"/>
              <a:t>ντοπαμίνη</a:t>
            </a:r>
            <a:r>
              <a:rPr lang="el-G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58204" cy="5572164"/>
          </a:xfrm>
        </p:spPr>
        <p:txBody>
          <a:bodyPr>
            <a:normAutofit fontScale="47500" lnSpcReduction="20000"/>
          </a:bodyPr>
          <a:lstStyle/>
          <a:p>
            <a:pPr>
              <a:lnSpc>
                <a:spcPct val="170000"/>
              </a:lnSpc>
              <a:buNone/>
            </a:pPr>
            <a:r>
              <a:rPr lang="el-GR" sz="3400" b="1" dirty="0"/>
              <a:t>Νεύρα</a:t>
            </a:r>
          </a:p>
          <a:p>
            <a:pPr>
              <a:lnSpc>
                <a:spcPct val="170000"/>
              </a:lnSpc>
              <a:buNone/>
            </a:pPr>
            <a:r>
              <a:rPr lang="el-GR" sz="3400" dirty="0"/>
              <a:t>Τα </a:t>
            </a:r>
            <a:r>
              <a:rPr lang="el-GR" sz="3400" b="1" dirty="0"/>
              <a:t>νεύρα</a:t>
            </a:r>
            <a:r>
              <a:rPr lang="el-GR" sz="3400" dirty="0"/>
              <a:t> αποτελούνται από δεσμίδες μακριών </a:t>
            </a:r>
            <a:r>
              <a:rPr lang="el-GR" sz="3400" dirty="0" err="1"/>
              <a:t>δενδριτών</a:t>
            </a:r>
            <a:r>
              <a:rPr lang="el-GR" sz="3400" dirty="0"/>
              <a:t> ή / και </a:t>
            </a:r>
            <a:r>
              <a:rPr lang="el-GR" sz="3400" dirty="0" err="1"/>
              <a:t>νευραξόνων</a:t>
            </a:r>
            <a:r>
              <a:rPr lang="el-GR" sz="3400" dirty="0"/>
              <a:t>, οι οποίες συγκρατούνται με τη βοήθεια συνδετικού ιστού. Οι νευρικές αποφυάδες που συνιστούν τα νεύρα περιβάλλονται από νευρογλοιακά κύτταρα και έχουν λευκή, γυαλιστερή όψη. Τα κυτταρικά σώματα των νευρώνων, των οποίων οι αποφυάδες συγκροτούν τα νεύρα, βρίσκονται είτε σε περιοχές του ΚΝΣ (εγκέφαλος και νωτιαίος μυελός) είτε στα </a:t>
            </a:r>
            <a:r>
              <a:rPr lang="el-GR" sz="3400" b="1" dirty="0"/>
              <a:t>γάγγλια</a:t>
            </a:r>
            <a:r>
              <a:rPr lang="el-GR" sz="3400" dirty="0"/>
              <a:t>, τα οποία είναι αθροίσματα σωμάτων νευρικών κυττάρων εκτός του ΚΝΣ. Τα νεύρα, ανάλογα με τη λειτουργία τους, διακρίνονται σε </a:t>
            </a:r>
            <a:r>
              <a:rPr lang="el-GR" sz="3400" b="1" dirty="0"/>
              <a:t>αισθητικά</a:t>
            </a:r>
            <a:r>
              <a:rPr lang="el-GR" sz="3400" dirty="0"/>
              <a:t>, τα οποία αποτελούνται από αποφυάδες αισθητικών νευρώνων, σε </a:t>
            </a:r>
            <a:r>
              <a:rPr lang="el-GR" sz="3400" b="1" dirty="0"/>
              <a:t>κινητικά</a:t>
            </a:r>
            <a:r>
              <a:rPr lang="el-GR" sz="3400" dirty="0"/>
              <a:t>, τα οποία αποτελούνται από </a:t>
            </a:r>
            <a:r>
              <a:rPr lang="el-GR" sz="3400" dirty="0" err="1"/>
              <a:t>νευράξονες</a:t>
            </a:r>
            <a:r>
              <a:rPr lang="el-GR" sz="3400" dirty="0"/>
              <a:t> κινητικών νευρώνων και σε </a:t>
            </a:r>
            <a:r>
              <a:rPr lang="el-GR" sz="3400" b="1" dirty="0"/>
              <a:t>μεικτά</a:t>
            </a:r>
            <a:r>
              <a:rPr lang="el-GR" sz="3400" dirty="0"/>
              <a:t>, τα οποία περιέχουν και τα δύο είδη αποφυάδων.</a:t>
            </a:r>
          </a:p>
          <a:p>
            <a:pPr>
              <a:lnSpc>
                <a:spcPct val="170000"/>
              </a:lnSpc>
              <a:buNone/>
            </a:pPr>
            <a:r>
              <a:rPr lang="el-GR" sz="3400" dirty="0"/>
              <a:t>Στον άνθρωπο υπάρχουν 12 ζεύγη </a:t>
            </a:r>
            <a:r>
              <a:rPr lang="el-GR" sz="3400" b="1" dirty="0"/>
              <a:t>εγκεφαλικών νεύρων</a:t>
            </a:r>
            <a:r>
              <a:rPr lang="el-GR" sz="3400" dirty="0"/>
              <a:t>, τα οποία είναι αισθητικά, κινητικά ή μεικτά (</a:t>
            </a:r>
            <a:r>
              <a:rPr lang="el-GR" sz="3400" dirty="0" err="1"/>
              <a:t>εικ</a:t>
            </a:r>
            <a:r>
              <a:rPr lang="el-GR" sz="3400" dirty="0"/>
              <a:t>. 9.6). Εκφύονται από τον εγκέφαλο και </a:t>
            </a:r>
            <a:r>
              <a:rPr lang="el-GR" sz="3400" dirty="0" err="1"/>
              <a:t>νευρώνουν</a:t>
            </a:r>
            <a:r>
              <a:rPr lang="el-GR" sz="3400" dirty="0"/>
              <a:t> κυρίως περιοχές της κεφαλής και του λαιμού. </a:t>
            </a:r>
          </a:p>
          <a:p>
            <a:pPr>
              <a:lnSpc>
                <a:spcPct val="170000"/>
              </a:lnSpc>
            </a:pP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εικ. 9.6 Εγκεφαλικά νεύρα"/>
          <p:cNvPicPr>
            <a:picLocks noGrp="1" noChangeAspect="1" noChangeArrowheads="1"/>
          </p:cNvPicPr>
          <p:nvPr>
            <p:ph idx="1"/>
          </p:nvPr>
        </p:nvPicPr>
        <p:blipFill>
          <a:blip r:embed="rId2" cstate="print"/>
          <a:srcRect/>
          <a:stretch>
            <a:fillRect/>
          </a:stretch>
        </p:blipFill>
        <p:spPr bwMode="auto">
          <a:xfrm>
            <a:off x="-928726" y="0"/>
            <a:ext cx="7352440" cy="3643338"/>
          </a:xfrm>
          <a:prstGeom prst="rect">
            <a:avLst/>
          </a:prstGeom>
          <a:noFill/>
        </p:spPr>
      </p:pic>
      <p:pic>
        <p:nvPicPr>
          <p:cNvPr id="30722" name="Picture 2" descr="εικ. 9.7 Νωτιαία νεύρα"/>
          <p:cNvPicPr>
            <a:picLocks noChangeAspect="1" noChangeArrowheads="1"/>
          </p:cNvPicPr>
          <p:nvPr/>
        </p:nvPicPr>
        <p:blipFill>
          <a:blip r:embed="rId3" cstate="print"/>
          <a:srcRect/>
          <a:stretch>
            <a:fillRect/>
          </a:stretch>
        </p:blipFill>
        <p:spPr bwMode="auto">
          <a:xfrm>
            <a:off x="6067425" y="2000240"/>
            <a:ext cx="3076575" cy="4762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normAutofit fontScale="62500" lnSpcReduction="20000"/>
          </a:bodyPr>
          <a:lstStyle/>
          <a:p>
            <a:r>
              <a:rPr lang="el-GR" dirty="0"/>
              <a:t> </a:t>
            </a:r>
          </a:p>
          <a:p>
            <a:r>
              <a:rPr lang="el-GR" dirty="0"/>
              <a:t>Τα </a:t>
            </a:r>
            <a:r>
              <a:rPr lang="el-GR" b="1" dirty="0"/>
              <a:t>αντανακλαστικά</a:t>
            </a:r>
            <a:r>
              <a:rPr lang="el-GR" dirty="0"/>
              <a:t> είναι αυτόματες, ακούσιες απαντήσεις τις οποίες δίνει ο οργανισμός σε αλλαγές που πραγματοποιούνται μέσα ή έξω από το σώμα. Μέσω των αντανακλαστικών ελέγχονται απαντήσεις που πρέπει να εκδηλωθούν με ταχύτητα όπως οι αντιδράσεις σε κατάσταση έκτακτης ανάγκης και η αυτόματη διατήρηση της ισορροπίας. Τα αντανακλαστικά βοηθούν στη διατήρηση της ομοιόστασης του οργανισμού όπως, για παράδειγμα, στη ρύθμιση του καρδιακού και του αναπνευστικού ρυθμού, της πίεσης του αίματος κ.ά. Σε ορισμένα αντανακλαστικά, όπως είναι το άνοιγμα και κλείσιμο των βλεφάρων του οφθαλμού, συμμετέχει ο εγκέφαλος, ενώ σε άλλα, όπως η απομάκρυνση του χεριού από θερμό ή αιχμηρό αντικείμενο δε συμμετέχει. </a:t>
            </a:r>
          </a:p>
          <a:p>
            <a:r>
              <a:rPr lang="el-GR" dirty="0"/>
              <a:t>Στο αντανακλαστικό του γόνατου συμμετέχουν δύο μόνο νευρώνες: ένας αισθητικός και ένας κινητικός. Οι απολήξεις του αισθητικού νευρώνα βρίσκονται στον τετρακέφαλο μηριαίο μυ και διεγείρονται ύστερα από κτύπημα στο σύνδεσμο της επιγονατίδας. Οι νευρικές ώσεις που δημιουργούνται φτάνουν στο νωτιαίο μυελό, όπου ο αισθητικός νευρώνας σχηματίζει σύναψη με τους </a:t>
            </a:r>
            <a:r>
              <a:rPr lang="el-GR" dirty="0" err="1"/>
              <a:t>δενδρίτες</a:t>
            </a:r>
            <a:r>
              <a:rPr lang="el-GR" dirty="0"/>
              <a:t> του κινητικού νευρώνα. Διά μέσου του κινητικού νευρώνα επιστρέφουν στο μυ, ο οποίος συσπάται με αποτέλεσμα την έκταση της κνήμης. Το αντανακλαστικό του γόνατου βοηθά στη διατήρηση της όρθιας στάσης (</a:t>
            </a:r>
            <a:r>
              <a:rPr lang="el-GR" dirty="0" err="1"/>
              <a:t>εικ</a:t>
            </a:r>
            <a:r>
              <a:rPr lang="el-GR" dirty="0"/>
              <a:t>. 9.9).</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digitalschool.minedu.gov.gr/modules/ebook/show.php/DSGL-A105/321/2155,7812/images/img9_11.jpg"/>
          <p:cNvPicPr>
            <a:picLocks noChangeAspect="1" noChangeArrowheads="1"/>
          </p:cNvPicPr>
          <p:nvPr/>
        </p:nvPicPr>
        <p:blipFill>
          <a:blip r:embed="rId2" cstate="print"/>
          <a:srcRect/>
          <a:stretch>
            <a:fillRect/>
          </a:stretch>
        </p:blipFill>
        <p:spPr bwMode="auto">
          <a:xfrm>
            <a:off x="0" y="285728"/>
            <a:ext cx="8997455" cy="528641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digitalschool.minedu.gov.gr/modules/ebook/show.php/DSGL-A105/321/2155,7812/images/img9_12.jpg"/>
          <p:cNvPicPr>
            <a:picLocks noChangeAspect="1" noChangeArrowheads="1"/>
          </p:cNvPicPr>
          <p:nvPr/>
        </p:nvPicPr>
        <p:blipFill>
          <a:blip r:embed="rId2" cstate="print"/>
          <a:srcRect/>
          <a:stretch>
            <a:fillRect/>
          </a:stretch>
        </p:blipFill>
        <p:spPr bwMode="auto">
          <a:xfrm>
            <a:off x="-142908" y="214290"/>
            <a:ext cx="9477375" cy="6477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Διαφάνεια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www.relax-now.gr/BIOLOGICAL%20PSYCHOLOGY/BIOLOGICAL_PSYCHOLOGY_VOL_1/Bio_Psy_2_Neurocells_Potentials/index_files/image33541.jpg"/>
          <p:cNvPicPr>
            <a:picLocks noChangeAspect="1" noChangeArrowheads="1"/>
          </p:cNvPicPr>
          <p:nvPr/>
        </p:nvPicPr>
        <p:blipFill>
          <a:blip r:embed="rId2" cstate="print"/>
          <a:srcRect/>
          <a:stretch>
            <a:fillRect/>
          </a:stretch>
        </p:blipFill>
        <p:spPr bwMode="auto">
          <a:xfrm>
            <a:off x="214282" y="3929065"/>
            <a:ext cx="5654470" cy="2928935"/>
          </a:xfrm>
          <a:prstGeom prst="rect">
            <a:avLst/>
          </a:prstGeom>
          <a:noFill/>
        </p:spPr>
      </p:pic>
      <p:pic>
        <p:nvPicPr>
          <p:cNvPr id="4" name="3 - Θέση περιεχομένου" descr="Διαφάνεια2.JPG"/>
          <p:cNvPicPr>
            <a:picLocks noGrp="1" noChangeAspect="1"/>
          </p:cNvPicPr>
          <p:nvPr>
            <p:ph sz="half" idx="2"/>
          </p:nvPr>
        </p:nvPicPr>
        <p:blipFill>
          <a:blip r:embed="rId3" cstate="print"/>
          <a:stretch>
            <a:fillRect/>
          </a:stretch>
        </p:blipFill>
        <p:spPr>
          <a:xfrm>
            <a:off x="0" y="214290"/>
            <a:ext cx="5072066" cy="3929090"/>
          </a:xfrm>
          <a:ln>
            <a:noFill/>
          </a:ln>
          <a:effectLst>
            <a:softEdge rad="63500"/>
          </a:effectLst>
        </p:spPr>
      </p:pic>
      <p:sp>
        <p:nvSpPr>
          <p:cNvPr id="10" name="9 - Θέση περιεχομένου"/>
          <p:cNvSpPr>
            <a:spLocks noGrp="1"/>
          </p:cNvSpPr>
          <p:nvPr>
            <p:ph sz="quarter" idx="4"/>
          </p:nvPr>
        </p:nvSpPr>
        <p:spPr>
          <a:xfrm>
            <a:off x="4714876" y="571480"/>
            <a:ext cx="4041775" cy="4625989"/>
          </a:xfrm>
        </p:spPr>
        <p:txBody>
          <a:bodyPr>
            <a:normAutofit fontScale="70000" lnSpcReduction="20000"/>
          </a:bodyPr>
          <a:lstStyle/>
          <a:p>
            <a:pPr>
              <a:buNone/>
            </a:pPr>
            <a:r>
              <a:rPr lang="el-GR" dirty="0"/>
              <a:t>Οι </a:t>
            </a:r>
            <a:r>
              <a:rPr lang="el-GR" b="1" dirty="0"/>
              <a:t>αισθητικοί νευρώνες </a:t>
            </a:r>
            <a:r>
              <a:rPr lang="el-GR" dirty="0"/>
              <a:t>μεταφέρουν μηνύματα από τις διάφορες περιοχές του σώματος στο νωτιαίο μυελό και τον εγκέφαλο</a:t>
            </a:r>
          </a:p>
          <a:p>
            <a:pPr>
              <a:buNone/>
            </a:pPr>
            <a:r>
              <a:rPr lang="el-GR" dirty="0"/>
              <a:t>Οι </a:t>
            </a:r>
            <a:r>
              <a:rPr lang="el-GR" b="1" dirty="0"/>
              <a:t>κινητικοί νευρώνες </a:t>
            </a:r>
            <a:r>
              <a:rPr lang="el-GR" dirty="0"/>
              <a:t>μεταφέρουν μηνύματα από τον εγκέφαλο και το νωτιαίο μυελό στα εκτελεστικά όργανα (μυς, αδένες) </a:t>
            </a:r>
          </a:p>
          <a:p>
            <a:pPr>
              <a:buNone/>
            </a:pPr>
            <a:r>
              <a:rPr lang="el-GR" dirty="0"/>
              <a:t>Οι </a:t>
            </a:r>
            <a:r>
              <a:rPr lang="el-GR" b="1" dirty="0"/>
              <a:t>ενδιάμεσοι ή συνδετικοί νευρώνες </a:t>
            </a:r>
            <a:r>
              <a:rPr lang="el-GR" dirty="0"/>
              <a:t>βρίσκονται αποκλειστικά στον εγκέφαλο και στο νωτιαίο μυελό και κατευθύνουν μηνύματα που προέρχονται από τους αισθητικούς νευρώνες στις κατάλληλες περιοχές του εγκεφάλου ή του νωτιαίου μυελού. Επίσης, μεταφέρουν μηνύματα από μια περιοχή του εγκεφάλου ή του νωτιαίου μυελού σε μία άλλη και τελικά στους κατάλληλους κινητικούς νευρώνες. </a:t>
            </a:r>
          </a:p>
        </p:txBody>
      </p:sp>
      <p:sp>
        <p:nvSpPr>
          <p:cNvPr id="6" name="9 - Θέση περιεχομένου"/>
          <p:cNvSpPr txBox="1">
            <a:spLocks/>
          </p:cNvSpPr>
          <p:nvPr/>
        </p:nvSpPr>
        <p:spPr>
          <a:xfrm>
            <a:off x="214282" y="1500174"/>
            <a:ext cx="2357454" cy="2286015"/>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6 - TextBox"/>
          <p:cNvSpPr txBox="1"/>
          <p:nvPr/>
        </p:nvSpPr>
        <p:spPr>
          <a:xfrm>
            <a:off x="357158" y="1643050"/>
            <a:ext cx="2071702" cy="2031325"/>
          </a:xfrm>
          <a:prstGeom prst="rect">
            <a:avLst/>
          </a:prstGeom>
          <a:noFill/>
        </p:spPr>
        <p:txBody>
          <a:bodyPr wrap="square" rtlCol="0">
            <a:spAutoFit/>
          </a:bodyPr>
          <a:lstStyle/>
          <a:p>
            <a:r>
              <a:rPr lang="el-GR" dirty="0"/>
              <a:t>Ο εγκέφαλος έχει περίπου 100 δισεκατομμύρια νευρώνες, που αποτελούν το 10% των κυττάρων του εγκεφάλου</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Διαφάνεια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digitalschool.minedu.gov.gr/modules/ebook/show.php/DSGL-A105/321/2155,7812/images/img9_14.jpg"/>
          <p:cNvPicPr>
            <a:picLocks noChangeAspect="1" noChangeArrowheads="1"/>
          </p:cNvPicPr>
          <p:nvPr/>
        </p:nvPicPr>
        <p:blipFill>
          <a:blip r:embed="rId2" cstate="print"/>
          <a:srcRect/>
          <a:stretch>
            <a:fillRect/>
          </a:stretch>
        </p:blipFill>
        <p:spPr bwMode="auto">
          <a:xfrm>
            <a:off x="1000100" y="142852"/>
            <a:ext cx="7215202" cy="644416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digitalschool.minedu.gov.gr/modules/ebook/show.php/DSGL-A105/321/2155,7812/images/img9_15.jpg"/>
          <p:cNvPicPr>
            <a:picLocks noChangeAspect="1" noChangeArrowheads="1"/>
          </p:cNvPicPr>
          <p:nvPr/>
        </p:nvPicPr>
        <p:blipFill>
          <a:blip r:embed="rId2" cstate="print"/>
          <a:srcRect/>
          <a:stretch>
            <a:fillRect/>
          </a:stretch>
        </p:blipFill>
        <p:spPr bwMode="auto">
          <a:xfrm>
            <a:off x="0" y="785794"/>
            <a:ext cx="9122883" cy="51673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483245"/>
          </a:xfrm>
        </p:spPr>
        <p:txBody>
          <a:bodyPr>
            <a:normAutofit fontScale="77500" lnSpcReduction="20000"/>
          </a:bodyPr>
          <a:lstStyle/>
          <a:p>
            <a:pPr>
              <a:buNone/>
            </a:pPr>
            <a:r>
              <a:rPr lang="el-GR" b="1" dirty="0"/>
              <a:t>Μηνιγγίτιδα</a:t>
            </a:r>
          </a:p>
          <a:p>
            <a:pPr>
              <a:buNone/>
            </a:pPr>
            <a:r>
              <a:rPr lang="el-GR" dirty="0"/>
              <a:t>Μηνιγγίτιδα είναι η φλεγμονή των μηνίγγων, που προκαλείται συνήθως από την είσοδο συγκεκριμένων βακτηρίων ή / και ιών στο εγκεφαλονωτιαίο υγρό. Η μικροβιακή μηνιγγίτιδα είναι λιγότερο συχνή αλλά και περισσότερο επικίνδυνη από την ιογενή. Τα πιο συνηθισμένα μικρόβια που την προκαλούν είναι ο </a:t>
            </a:r>
            <a:r>
              <a:rPr lang="el-GR" dirty="0" err="1"/>
              <a:t>μηνιγγιτιδόκοκκος</a:t>
            </a:r>
            <a:r>
              <a:rPr lang="el-GR" dirty="0"/>
              <a:t>, ο </a:t>
            </a:r>
            <a:r>
              <a:rPr lang="el-GR" dirty="0" err="1"/>
              <a:t>πνευμονιόκοκκος</a:t>
            </a:r>
            <a:r>
              <a:rPr lang="el-GR" dirty="0"/>
              <a:t> και ο </a:t>
            </a:r>
            <a:r>
              <a:rPr lang="el-GR" dirty="0" err="1"/>
              <a:t>αιμόφιλος</a:t>
            </a:r>
            <a:r>
              <a:rPr lang="el-GR" dirty="0"/>
              <a:t> τύπου Β. Η μετάδοση των </a:t>
            </a:r>
            <a:r>
              <a:rPr lang="el-GR" dirty="0" err="1"/>
              <a:t>μηνιγγιτιδόκοκκων</a:t>
            </a:r>
            <a:r>
              <a:rPr lang="el-GR" dirty="0"/>
              <a:t> γίνεται με το φίλημα και με τα σταγονίδια που εκτοξεύονται με το βήχα ή το φτάρνισμα. Εμφανίζεται συχνότερα στα νεογνά και στα παιδιά και είναι μία από τις πιο σοβαρές μολυσματικές ασθένειες της παιδικής ηλικίας. Αν γίνει έγκαιρη διάγνωση και θεραπεία (με χορήγηση αντιβιοτικών στην περίπτωση της μικροβιακής μηνιγγίτιδας), οι περισσότεροι ασθενείς αναρρώνουν πλήρως. </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28670"/>
            <a:ext cx="8229600" cy="5197493"/>
          </a:xfrm>
        </p:spPr>
        <p:txBody>
          <a:bodyPr>
            <a:normAutofit fontScale="70000" lnSpcReduction="20000"/>
          </a:bodyPr>
          <a:lstStyle/>
          <a:p>
            <a:pPr>
              <a:buNone/>
            </a:pPr>
            <a:r>
              <a:rPr lang="el-GR" b="1" dirty="0"/>
              <a:t>Το εγκεφαλονωτιαίο υγρό</a:t>
            </a:r>
          </a:p>
          <a:p>
            <a:pPr>
              <a:buNone/>
            </a:pPr>
            <a:r>
              <a:rPr lang="el-GR" dirty="0"/>
              <a:t>Το εγκεφαλονωτιαίο υγρό παράγεται από ειδικά κύτταρα στις κοιλίες του εγκεφάλου και απορροφάται από κύτταρα της αραχνοειδούς μήνιγγας με αποτέλεσμα η πίεσή του να παραμένει σταθερή. Σε περιπτώσεις μόλυνσης, ύπαρξης όγκου στον εγκέφαλο ή θρόμβου στο αίμα η κυκλοφορία του εγκεφαλονωτιαίου υγρού παρεμποδίζεται και η πίεσή του αυξάνεται. Η αύξηση της πίεσης μπορεί να προκαλέσει ακόμα και τραυματισμό του νευρικού ιστού. Στα νεογνά, στα οποία οι ραφές των οστών του κρανίου δεν έχουν σχηματιστεί, η αυξημένη πίεση μπορεί να προκαλέσει μεγέθυνση της κρανιακής κοιλότητας (υδροκεφαλία). Η πίεση μπορεί να μετρηθεί με την είσοδο λεπτής βελόνας ανάμεσα στον 3ο και 4ο οσφυϊκό σπόνδυλο (</a:t>
            </a:r>
            <a:r>
              <a:rPr lang="el-GR" dirty="0" err="1"/>
              <a:t>οσφυονωτιαία</a:t>
            </a:r>
            <a:r>
              <a:rPr lang="el-GR" dirty="0"/>
              <a:t> παρακέντηση) και μανόμετρο. Η </a:t>
            </a:r>
            <a:r>
              <a:rPr lang="el-GR" dirty="0" err="1"/>
              <a:t>οσφυονωτιαία</a:t>
            </a:r>
            <a:r>
              <a:rPr lang="el-GR" dirty="0"/>
              <a:t> παρακέντηση μπορεί να χρησιμοποιηθεί και για τη λήψη δείγματος εγκεφαλονωτιαίου υγρού και την εξέτασή του για τη διαπίστωση ύπαρξης μη φυσιολογικών συστατικών. Η παρουσία, για παράδειγμα, </a:t>
            </a:r>
            <a:r>
              <a:rPr lang="el-GR" dirty="0" err="1"/>
              <a:t>ερυθροκυττάρων</a:t>
            </a:r>
            <a:r>
              <a:rPr lang="el-GR" dirty="0"/>
              <a:t> αποτελεί ένδειξη αιμορραγίας σε κάποιο σημείο του ΚΝΣ. </a:t>
            </a:r>
          </a:p>
          <a:p>
            <a:pPr>
              <a:buNone/>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7972452" cy="6643710"/>
          </a:xfrm>
        </p:spPr>
        <p:txBody>
          <a:bodyPr>
            <a:normAutofit fontScale="32500" lnSpcReduction="20000"/>
          </a:bodyPr>
          <a:lstStyle/>
          <a:p>
            <a:pPr>
              <a:buNone/>
            </a:pPr>
            <a:r>
              <a:rPr lang="el-GR" sz="6800" b="1" dirty="0"/>
              <a:t>Εγκεφαλικά ημισφαίρια </a:t>
            </a:r>
          </a:p>
          <a:p>
            <a:pPr>
              <a:buNone/>
            </a:pPr>
            <a:r>
              <a:rPr lang="el-GR" sz="6800" dirty="0"/>
              <a:t>Τα εγκεφαλικά ημισφαίρια, που αποτελούν το σημαντικότερο τμήμα του εγκεφάλου, εμφανίζουν στην επιφάνειά τους πολυάριθμες προεξοχές και αυλακώσεις, οι οποίες ονομάζονται έλικες και αύλακες αντίστοιχα. Οι βαθύτερες αύλακες ονομάζονται σχισμές. Η επιμήκης σχισμή χωρίζει το αριστερό από το δεξί ημισφαίριο. Τα δύο ημισφαίρια συνδέονται στη βάση τους με μία «γέφυρα» νευρικών αποφυάδων, το μεσολόβιο. Άλλες σχισμές χωρίζουν το κάθε ημισφαίριο σε λοβούς, οι οποίοι ονομάζονται ανάλογα με το αντίστοιχο κρανιακό οστό που τους καλύπτει, και είναι ο μετωπιαίος, ο βρεγματικός, ο κροταφικός και ο ινιακός (</a:t>
            </a:r>
            <a:r>
              <a:rPr lang="el-GR" sz="6800" dirty="0" err="1"/>
              <a:t>εικ</a:t>
            </a:r>
            <a:r>
              <a:rPr lang="el-GR" sz="6800" dirty="0"/>
              <a:t>. 9.13).</a:t>
            </a:r>
          </a:p>
          <a:p>
            <a:pPr>
              <a:buNone/>
            </a:pPr>
            <a:r>
              <a:rPr lang="el-GR" sz="6800" dirty="0"/>
              <a:t>Τα εγκεφαλικά ημισφαίρια αποτελούνται από ένα εξωτερικό στρώμα </a:t>
            </a:r>
            <a:r>
              <a:rPr lang="el-GR" sz="6800" dirty="0" err="1"/>
              <a:t>φαιάς</a:t>
            </a:r>
            <a:r>
              <a:rPr lang="el-GR" sz="6800" dirty="0"/>
              <a:t> ουσίας, το φλοιό των ημισφαιρίων, ο οποίος συνίσταται κυρίως από σώματα νευρώνων. Κάτω από το φλοιό των ημισφαιρίων βρίσκονται μάζες λευκής ουσίας, που περιέχουν δέσμες νευρικών αποφυάδων, οι οποίες συνδέουν τα σώματα των νευρώνων του φλοιού με άλλα τμήματα του εγκεφάλου. Η επιφάνεια του φλοιού αυξάνεται σημαντικά με την ύπαρξη των </a:t>
            </a:r>
            <a:r>
              <a:rPr lang="el-GR" sz="6800" dirty="0" err="1"/>
              <a:t>αυλάκων</a:t>
            </a:r>
            <a:r>
              <a:rPr lang="el-GR" sz="6800" dirty="0"/>
              <a:t> και των ελίκων. Ο φλοιός των ημισφαιρίων είναι η μοναδική περιοχή του ΚΝΣ που είναι υπεύθυνη για τις συνειδητές λειτουργίες. </a:t>
            </a:r>
          </a:p>
          <a:p>
            <a:pPr>
              <a:buNone/>
            </a:pPr>
            <a:endParaRPr lang="el-GR" sz="6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igitalschool.minedu.gov.gr/modules/ebook/show.php/DSGL-A105/321/2155,7812/images/img9_16.jpg"/>
          <p:cNvPicPr>
            <a:picLocks noChangeAspect="1" noChangeArrowheads="1"/>
          </p:cNvPicPr>
          <p:nvPr/>
        </p:nvPicPr>
        <p:blipFill>
          <a:blip r:embed="rId2" cstate="print"/>
          <a:srcRect/>
          <a:stretch>
            <a:fillRect/>
          </a:stretch>
        </p:blipFill>
        <p:spPr bwMode="auto">
          <a:xfrm>
            <a:off x="1357290" y="214290"/>
            <a:ext cx="6000792" cy="656269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fontScale="55000" lnSpcReduction="20000"/>
          </a:bodyPr>
          <a:lstStyle/>
          <a:p>
            <a:r>
              <a:rPr lang="el-GR" b="1" dirty="0"/>
              <a:t>Λειτουργικές περιοχές του εγκεφάλου</a:t>
            </a:r>
          </a:p>
          <a:p>
            <a:r>
              <a:rPr lang="el-GR" dirty="0"/>
              <a:t>Οι περιοχές του εγκεφάλου που πραγματοποιούν συγκεκριμένες λειτουργίες έχουν εντοπιστεί με διάφορες τεχνικές. O φλοιός των ημισφαιρίων χωρίζεται σε κινητικές, αισθητικές και συνειρμικές περιοχές</a:t>
            </a:r>
          </a:p>
          <a:p>
            <a:r>
              <a:rPr lang="el-GR" dirty="0"/>
              <a:t>Οι </a:t>
            </a:r>
            <a:r>
              <a:rPr lang="el-GR" b="1" dirty="0"/>
              <a:t>κινητικές </a:t>
            </a:r>
            <a:r>
              <a:rPr lang="el-GR" dirty="0"/>
              <a:t>περιοχές εντοπίζονται στο μετωπιαίο λοβό. Οι κινήσεις των σκελετικών μυών συγκεκριμένου τμήματος του σώματος ελέγχονται πάντα από καθορισμένη περιοχή στο οπίσθιο τμήμα του μετωπιαίου λοβού (</a:t>
            </a:r>
            <a:r>
              <a:rPr lang="el-GR" dirty="0" err="1"/>
              <a:t>εικ</a:t>
            </a:r>
            <a:r>
              <a:rPr lang="el-GR" dirty="0"/>
              <a:t>. 9.15).</a:t>
            </a:r>
          </a:p>
          <a:p>
            <a:r>
              <a:rPr lang="el-GR" b="1" dirty="0"/>
              <a:t>Αισθητικές</a:t>
            </a:r>
            <a:r>
              <a:rPr lang="el-GR" dirty="0"/>
              <a:t> είναι οι περιοχές του φλοιού στις οποίες καταλήγουν νευρικές ώσεις από τους αισθητικούς νευρώνες. Εκεί αναλύονται και ερμηνεύονται, με τελικό αποτέλεσμα τη δημιουργία των αισθήσεων και των συναισθημάτων. Οι </a:t>
            </a:r>
            <a:r>
              <a:rPr lang="el-GR" b="1" dirty="0"/>
              <a:t>σωματικές</a:t>
            </a:r>
            <a:r>
              <a:rPr lang="el-GR" dirty="0"/>
              <a:t> ή </a:t>
            </a:r>
            <a:r>
              <a:rPr lang="el-GR" b="1" dirty="0"/>
              <a:t>γενικές αισθήσεις</a:t>
            </a:r>
            <a:r>
              <a:rPr lang="el-GR" dirty="0"/>
              <a:t> (θερμοκρασία, αφή, πίεση και πόνος) γίνονται αντιληπτές στην πρόσθια περιοχή του βρεγματικού λοβού. Όπως συμβαίνει και με τις κινητικές περιοχές, καθορισμένες περιοχές του βρεγματικού λοβού είναι υπεύθυνες για την αντίληψη των ερεθισμάτων που προέρχονται από συγκεκριμένα τμήματα του σώματος</a:t>
            </a:r>
          </a:p>
          <a:p>
            <a:r>
              <a:rPr lang="el-GR" dirty="0"/>
              <a:t>Στο πίσω τμήμα του ινιακού λοβού εντοπίζεται το κέντρο της όρασης, και στον κροταφικό, το κέντρο της ακοής</a:t>
            </a:r>
          </a:p>
          <a:p>
            <a:r>
              <a:rPr lang="el-GR" dirty="0"/>
              <a:t>Οι </a:t>
            </a:r>
            <a:r>
              <a:rPr lang="el-GR" b="1" dirty="0"/>
              <a:t>συνειρμικές</a:t>
            </a:r>
            <a:r>
              <a:rPr lang="el-GR" dirty="0"/>
              <a:t> περιοχές καταλαμβάνουν περισσότερο από το 50% της επιφάνειας του εγκεφαλικού φλοιού. Σχετίζονται με όλες τις ανώτερες πνευματικές λειτουργίες όπως είναι η μνήμη, η αιτιολόγηση, η έκφραση μέσω του λόγου, η κρίση, τα συναισθήματα</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digitalschool.minedu.gov.gr/modules/ebook/show.php/DSGL-A105/321/2155,7812/images/img9_19.jpg"/>
          <p:cNvPicPr>
            <a:picLocks noChangeAspect="1" noChangeArrowheads="1"/>
          </p:cNvPicPr>
          <p:nvPr/>
        </p:nvPicPr>
        <p:blipFill>
          <a:blip r:embed="rId2" cstate="print"/>
          <a:srcRect/>
          <a:stretch>
            <a:fillRect/>
          </a:stretch>
        </p:blipFill>
        <p:spPr bwMode="auto">
          <a:xfrm>
            <a:off x="131723" y="1000108"/>
            <a:ext cx="9012277" cy="52387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digitalschool.minedu.gov.gr/modules/ebook/show.php/DSGL-A105/321/2155,7812/images/img9_18.jpg"/>
          <p:cNvPicPr>
            <a:picLocks noChangeAspect="1" noChangeArrowheads="1"/>
          </p:cNvPicPr>
          <p:nvPr/>
        </p:nvPicPr>
        <p:blipFill>
          <a:blip r:embed="rId2" cstate="print"/>
          <a:srcRect/>
          <a:stretch>
            <a:fillRect/>
          </a:stretch>
        </p:blipFill>
        <p:spPr bwMode="auto">
          <a:xfrm>
            <a:off x="357158" y="-70447"/>
            <a:ext cx="8358246" cy="69284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Διαφάνεια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55000" lnSpcReduction="20000"/>
          </a:bodyPr>
          <a:lstStyle/>
          <a:p>
            <a:pPr>
              <a:buNone/>
            </a:pPr>
            <a:r>
              <a:rPr lang="el-GR" b="1" dirty="0"/>
              <a:t>Μετωπιαίος λοβός</a:t>
            </a:r>
          </a:p>
          <a:p>
            <a:pPr>
              <a:buNone/>
            </a:pPr>
            <a:r>
              <a:rPr lang="el-GR" dirty="0"/>
              <a:t>Κέντρα ελέγχου </a:t>
            </a:r>
            <a:r>
              <a:rPr lang="el-GR" dirty="0" err="1"/>
              <a:t>εκκούσιων</a:t>
            </a:r>
            <a:r>
              <a:rPr lang="el-GR" dirty="0"/>
              <a:t> κινήσεων των σκελετικών μυών. Συνειρμικά κέντρα, στα οποία πραγματοποιούνται ανώτερες πνευματικές και νοητικές διεργασίες όπως αυτές που σχετίζονται με το σχεδιασμό και τη λύση σύνθετων προβλημάτων και με την εκτίμηση των αποτελεσμάτων συμπεριφοράς. </a:t>
            </a:r>
          </a:p>
          <a:p>
            <a:pPr>
              <a:buNone/>
            </a:pPr>
            <a:r>
              <a:rPr lang="el-GR" b="1" dirty="0"/>
              <a:t>Βρεγματικός λοβός</a:t>
            </a:r>
          </a:p>
          <a:p>
            <a:pPr>
              <a:buNone/>
            </a:pPr>
            <a:r>
              <a:rPr lang="el-GR" dirty="0"/>
              <a:t>Αισθητικές περιοχές, οι οποίες αφορούν την αίσθηση της θερμοκρασίας, της αφής, της πίεσης και του πόνου. Κέντρο γεύσης. </a:t>
            </a:r>
            <a:br>
              <a:rPr lang="el-GR" dirty="0"/>
            </a:br>
            <a:r>
              <a:rPr lang="el-GR" dirty="0"/>
              <a:t>Συνειρμικά κέντρα, στα οποία πραγματοποιούνται λειτουργίες για την κατανόηση και τη χρήση του λόγου, και για την έκφραση σκέψεων και συναισθημάτων. </a:t>
            </a:r>
          </a:p>
          <a:p>
            <a:pPr>
              <a:buNone/>
            </a:pPr>
            <a:r>
              <a:rPr lang="el-GR" b="1" dirty="0"/>
              <a:t>Κροταφικός λοβός</a:t>
            </a:r>
          </a:p>
          <a:p>
            <a:pPr>
              <a:buNone/>
            </a:pPr>
            <a:r>
              <a:rPr lang="el-GR" dirty="0"/>
              <a:t>Κέντρο ακοής, κέντρο όσφρησης. Συνειρμικά κέντρα στα οποία πραγματοποιείται η ερμηνεία αισθητικών εμπειριών, η μνήμη ήχων. </a:t>
            </a:r>
          </a:p>
          <a:p>
            <a:pPr>
              <a:buNone/>
            </a:pPr>
            <a:r>
              <a:rPr lang="el-GR" b="1" dirty="0"/>
              <a:t>Ινιακός λοβός</a:t>
            </a:r>
          </a:p>
          <a:p>
            <a:pPr>
              <a:buNone/>
            </a:pPr>
            <a:r>
              <a:rPr lang="el-GR" dirty="0"/>
              <a:t>Κέντρο όρασης. Συνειρμικά κέντρα, τα οποία λειτουργούν για τη σύνδεση των οπτικών ερεθισμάτων με άλλες αισθητικές εμπειρίες. </a:t>
            </a:r>
          </a:p>
          <a:p>
            <a:pPr>
              <a:buNone/>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785786" y="571480"/>
            <a:ext cx="7232344" cy="3629041"/>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cstate="print"/>
          <a:srcRect/>
          <a:stretch>
            <a:fillRect/>
          </a:stretch>
        </p:blipFill>
        <p:spPr bwMode="auto">
          <a:xfrm>
            <a:off x="3286116" y="4200525"/>
            <a:ext cx="2295525" cy="26574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428604"/>
            <a:ext cx="8229600" cy="5697559"/>
          </a:xfrm>
        </p:spPr>
        <p:txBody>
          <a:bodyPr>
            <a:normAutofit fontScale="55000" lnSpcReduction="20000"/>
          </a:bodyPr>
          <a:lstStyle/>
          <a:p>
            <a:pPr>
              <a:buNone/>
            </a:pPr>
            <a:r>
              <a:rPr lang="el-GR" b="1" dirty="0">
                <a:hlinkClick r:id="rId2" tooltip="Νόσος Αλτσχάιμερ"/>
              </a:rPr>
              <a:t>Νόσος </a:t>
            </a:r>
            <a:r>
              <a:rPr lang="el-GR" b="1" dirty="0" err="1">
                <a:hlinkClick r:id="rId2" tooltip="Νόσος Αλτσχάιμερ"/>
              </a:rPr>
              <a:t>Alzheimer</a:t>
            </a:r>
            <a:endParaRPr lang="el-GR" b="1" dirty="0"/>
          </a:p>
          <a:p>
            <a:pPr>
              <a:buNone/>
            </a:pPr>
            <a:r>
              <a:rPr lang="el-GR" dirty="0"/>
              <a:t>Η νόσος αυτή προσβάλλει στις ανεπτυγμένες χώρες το 5% των ατόμων ηλικίας πάνω από 65 ετών και το 20% των ατόμων ηλικίας πάνω από 80 ετών. Οδηγεί στην άνοια (προοδευτική απώλεια των πνευματικών λειτουργιών, ανεξάρτητη από αυτήν που συνοδεύει τη γήρανση του εγκεφάλου). Τα άτομα που προσβάλλονται από τη νόσο εμφανίζουν απώλεια μνήμης, μειωμένη ικανότητα σκέψης και λογικής αιτιολόγησης, δυσκολίες στην επικοινωνία με άλλα άτομα, ακόμα και ανικανότητα στην εκπλήρωση απλών καθημερινών δραστηριοτήτων. Στους πάσχοντες παρατηρήθηκαν ανωμαλίες σε νευρώνες, κυρίως σε περιοχές του φλοιού των ημισφαιρίων. Στις περιοχές αυτές παρατηρούνται </a:t>
            </a:r>
            <a:r>
              <a:rPr lang="el-GR" dirty="0" err="1"/>
              <a:t>εξωκυτταρικές</a:t>
            </a:r>
            <a:r>
              <a:rPr lang="el-GR" dirty="0"/>
              <a:t> εναποθέσεις (</a:t>
            </a:r>
            <a:r>
              <a:rPr lang="el-GR" dirty="0" err="1"/>
              <a:t>αμυλοειδείς</a:t>
            </a:r>
            <a:r>
              <a:rPr lang="el-GR" dirty="0"/>
              <a:t> πλάκες), λόγω συσσώρευσης μίας μικρού μοριακού βάρους πρωτεΐνης, της β-</a:t>
            </a:r>
            <a:r>
              <a:rPr lang="el-GR" dirty="0" err="1"/>
              <a:t>αμυλοειδούς</a:t>
            </a:r>
            <a:r>
              <a:rPr lang="el-GR" dirty="0"/>
              <a:t> πρωτεΐνης. Η αυξημένη συγκέντρωση της πρωτεΐνης αυτής οδηγεί πιθανώς στη λύση των </a:t>
            </a:r>
            <a:r>
              <a:rPr lang="el-GR" dirty="0" err="1">
                <a:hlinkClick r:id="rId3" tooltip="Λυσόσωμα"/>
              </a:rPr>
              <a:t>λυσοσωμάτων</a:t>
            </a:r>
            <a:r>
              <a:rPr lang="el-GR" dirty="0"/>
              <a:t>, με συνέπεια την καταστροφή των νευρικών κυττάρων. Η πρωτεΐνη αυτή αποτελεί τμήμα μιας άλλης πρόδρομης πρωτεΐνης, της ΑΡΡ (</a:t>
            </a:r>
            <a:r>
              <a:rPr lang="el-GR" dirty="0" err="1"/>
              <a:t>Amyloid</a:t>
            </a:r>
            <a:r>
              <a:rPr lang="el-GR" dirty="0"/>
              <a:t> </a:t>
            </a:r>
            <a:r>
              <a:rPr lang="el-GR" dirty="0" err="1"/>
              <a:t>Precusor</a:t>
            </a:r>
            <a:r>
              <a:rPr lang="el-GR" dirty="0"/>
              <a:t> </a:t>
            </a:r>
            <a:r>
              <a:rPr lang="el-GR" dirty="0" err="1"/>
              <a:t>Protein</a:t>
            </a:r>
            <a:r>
              <a:rPr lang="el-GR" dirty="0"/>
              <a:t>), που φυσιολογικά βρίσκεται στην κυτταρική μεμβράνη των νευρώνων και άλλων κυττάρων. Μία μορφή της νόσου φαίνεται να είναι κληρονομική. Έχει απομονωθεί </a:t>
            </a:r>
            <a:r>
              <a:rPr lang="el-GR" dirty="0">
                <a:hlinkClick r:id="rId4" tooltip="Γονίδιο"/>
              </a:rPr>
              <a:t>γονίδιο</a:t>
            </a:r>
            <a:r>
              <a:rPr lang="el-GR" dirty="0"/>
              <a:t> στο 21ο ζεύγος των </a:t>
            </a:r>
            <a:r>
              <a:rPr lang="el-GR" dirty="0">
                <a:hlinkClick r:id="rId5" tooltip="Χρωμόσωμα"/>
              </a:rPr>
              <a:t>χρωμοσωμάτων</a:t>
            </a:r>
            <a:r>
              <a:rPr lang="el-GR" dirty="0"/>
              <a:t>, το οποίο καθορίζει τη δομή της πρόδρομης πρωτεΐνης. Η γονιδιακή αυτή θέση αποκτά ιδιαίτερο ενδιαφέρον, διότι όλα σχεδόν τα άτομα που πάσχουν από το </a:t>
            </a:r>
            <a:r>
              <a:rPr lang="el-GR" dirty="0">
                <a:hlinkClick r:id="rId6" tooltip="Σύνδρομο Down"/>
              </a:rPr>
              <a:t>σύνδρομο </a:t>
            </a:r>
            <a:r>
              <a:rPr lang="el-GR" dirty="0" err="1">
                <a:hlinkClick r:id="rId6" tooltip="Σύνδρομο Down"/>
              </a:rPr>
              <a:t>Down</a:t>
            </a:r>
            <a:r>
              <a:rPr lang="el-GR" dirty="0"/>
              <a:t> (</a:t>
            </a:r>
            <a:r>
              <a:rPr lang="el-GR" dirty="0" err="1"/>
              <a:t>τρισωμία</a:t>
            </a:r>
            <a:r>
              <a:rPr lang="el-GR" dirty="0"/>
              <a:t> 21) και επιβιώνουν μετά τα 35 έτη εμφανίζουν συμπτώματα της ασθένειας </a:t>
            </a:r>
            <a:r>
              <a:rPr lang="el-GR" dirty="0" err="1"/>
              <a:t>Alzheimer</a:t>
            </a:r>
            <a:r>
              <a:rPr lang="el-GR" dirty="0"/>
              <a:t>.</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62500" lnSpcReduction="20000"/>
          </a:bodyPr>
          <a:lstStyle/>
          <a:p>
            <a:pPr>
              <a:buNone/>
            </a:pPr>
            <a:r>
              <a:rPr lang="el-GR" b="1" dirty="0"/>
              <a:t>Χαρτογράφηση των λειτουργιών του εγκεφάλου</a:t>
            </a:r>
          </a:p>
          <a:p>
            <a:pPr algn="just">
              <a:buNone/>
            </a:pPr>
            <a:r>
              <a:rPr lang="el-GR" dirty="0"/>
              <a:t>Στις 18.4.1861 ο Γάλλος νευρολόγος </a:t>
            </a:r>
            <a:r>
              <a:rPr lang="el-GR" dirty="0" err="1"/>
              <a:t>Pierre</a:t>
            </a:r>
            <a:r>
              <a:rPr lang="el-GR" dirty="0"/>
              <a:t> </a:t>
            </a:r>
            <a:r>
              <a:rPr lang="el-GR" dirty="0" err="1"/>
              <a:t>Paul</a:t>
            </a:r>
            <a:r>
              <a:rPr lang="el-GR" dirty="0"/>
              <a:t> </a:t>
            </a:r>
            <a:r>
              <a:rPr lang="el-GR" dirty="0" err="1"/>
              <a:t>Broca</a:t>
            </a:r>
            <a:r>
              <a:rPr lang="el-GR" dirty="0"/>
              <a:t> παρουσίασε στην Ανθρωπολογική Εταιρεία του Παρισιού την περίπτωση ενός ασθενή, ο οποίος, αν και κατανοούσε τη γλώσσα, δεν μπορούσε να εκφραστεί προφορικά ή γραπτά και να σχηματίσει ολοκληρωμένες νοηματικά, συντακτικά και γραμματικά προτάσεις. O ασθενής αυτός δεν παρουσίαζε κανένα πρόβλημα στο στόμα ή στις φωνητικές χορδές, που να επηρέαζε την ικανότητα του λόγου, και ήταν σε θέση να τραγουδήσει δίχως δυσκολία μία μελωδία ή να ψιθυρίσει μεμονωμένες λέξεις. Η εξέταση του εγκεφάλου του, μετά το θάνατο του, έδειξε μία παθολογική αλλοίωση στην πρόσθια περιοχή του αριστερού μετωπιαίου λοβού (κέντρο </a:t>
            </a:r>
            <a:r>
              <a:rPr lang="el-GR" dirty="0" err="1"/>
              <a:t>Broca</a:t>
            </a:r>
            <a:r>
              <a:rPr lang="el-GR" dirty="0"/>
              <a:t>)</a:t>
            </a:r>
          </a:p>
          <a:p>
            <a:pPr algn="just">
              <a:buNone/>
            </a:pPr>
            <a:r>
              <a:rPr lang="el-GR" dirty="0"/>
              <a:t>Η εξέταση από τον </a:t>
            </a:r>
            <a:r>
              <a:rPr lang="el-GR" dirty="0" err="1"/>
              <a:t>Broca</a:t>
            </a:r>
            <a:r>
              <a:rPr lang="el-GR" dirty="0"/>
              <a:t> του εγκεφάλου οκτώ ακόμα ασθενών με παρόμοια συμπτώματα απεκάλυψε την ίδια μορφή αλλοίωσης. Η εργασία αυτή απέδειξε για πρώτη φορά τη σύνδεση μίας </a:t>
            </a:r>
            <a:r>
              <a:rPr lang="el-GR" dirty="0" err="1"/>
              <a:t>ψυχονοητικής</a:t>
            </a:r>
            <a:r>
              <a:rPr lang="el-GR" dirty="0"/>
              <a:t> ικανότητας όπως ο λόγος με συγκεκριμένη περιοχή του φλοιού των ημισφαιρίων. Αποτέλεσε επίσης ένδειξη για την ύπαρξη ασυμμετρίας ανάμεσα στα δύο ημισφαίρια. Η μελέτη ασθενών με συγκεκριμένες αλλοιώσεις στον εγκέφαλο, όπως και η καταγραφή των αντιδράσεων ύστερα από ηλεκτρική διέγερση συγκεκριμένων περιοχών του εγκεφάλου, συνεισφέρουν σημαντικά στη χαρτογράφηση των λειτουργιών του εγκεφάλου. </a:t>
            </a:r>
          </a:p>
          <a:p>
            <a:pPr>
              <a:buNone/>
            </a:pP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2289" name="Picture 1"/>
          <p:cNvPicPr>
            <a:picLocks noChangeAspect="1" noChangeArrowheads="1"/>
          </p:cNvPicPr>
          <p:nvPr/>
        </p:nvPicPr>
        <p:blipFill>
          <a:blip r:embed="rId2" cstate="print"/>
          <a:srcRect/>
          <a:stretch>
            <a:fillRect/>
          </a:stretch>
        </p:blipFill>
        <p:spPr bwMode="auto">
          <a:xfrm>
            <a:off x="1175734" y="357165"/>
            <a:ext cx="6682414" cy="604406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print"/>
          <a:srcRect/>
          <a:stretch>
            <a:fillRect/>
          </a:stretch>
        </p:blipFill>
        <p:spPr bwMode="auto">
          <a:xfrm>
            <a:off x="1357290" y="0"/>
            <a:ext cx="5251473" cy="659191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b="32434"/>
          <a:stretch>
            <a:fillRect/>
          </a:stretch>
        </p:blipFill>
        <p:spPr bwMode="auto">
          <a:xfrm>
            <a:off x="1357290" y="142852"/>
            <a:ext cx="6858048" cy="621510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Στέλεχος του εγκεφάλου</a:t>
            </a:r>
            <a:endParaRPr lang="el-GR" dirty="0"/>
          </a:p>
        </p:txBody>
      </p:sp>
      <p:sp>
        <p:nvSpPr>
          <p:cNvPr id="3" name="2 - Θέση περιεχομένου"/>
          <p:cNvSpPr>
            <a:spLocks noGrp="1"/>
          </p:cNvSpPr>
          <p:nvPr>
            <p:ph idx="1"/>
          </p:nvPr>
        </p:nvSpPr>
        <p:spPr/>
        <p:txBody>
          <a:bodyPr>
            <a:normAutofit fontScale="62500" lnSpcReduction="20000"/>
          </a:bodyPr>
          <a:lstStyle/>
          <a:p>
            <a:pPr marL="0" indent="0">
              <a:buNone/>
            </a:pPr>
            <a:r>
              <a:rPr lang="el-GR" dirty="0"/>
              <a:t>Το </a:t>
            </a:r>
            <a:r>
              <a:rPr lang="el-GR" b="1" dirty="0"/>
              <a:t>στέλεχος</a:t>
            </a:r>
            <a:r>
              <a:rPr lang="el-GR" dirty="0"/>
              <a:t> συνδέει τα εγκεφαλικά ημισφαίρια με το νωτιαίο μυελό. Οι σημαντικότερες λειτουργικές περιοχές του είναι ο θάλαμος, ο υποθάλαμος και ο προμήκης.</a:t>
            </a:r>
          </a:p>
          <a:p>
            <a:pPr marL="0" indent="0">
              <a:buNone/>
            </a:pPr>
            <a:r>
              <a:rPr lang="el-GR" dirty="0"/>
              <a:t>Από το </a:t>
            </a:r>
            <a:r>
              <a:rPr lang="el-GR" b="1" dirty="0"/>
              <a:t>θάλαμο</a:t>
            </a:r>
            <a:r>
              <a:rPr lang="el-GR" dirty="0"/>
              <a:t> οι νευρικές ώσεις που προέρχονται από τους αισθητικούς υποδοχείς της περιφέρειας διοχετεύονται στις κατάλληλες περιοχές του φλοιού, όπου και αναλύονται.</a:t>
            </a:r>
          </a:p>
          <a:p>
            <a:pPr marL="0" indent="0">
              <a:buNone/>
            </a:pPr>
            <a:r>
              <a:rPr lang="el-GR" dirty="0"/>
              <a:t>Ο </a:t>
            </a:r>
            <a:r>
              <a:rPr lang="el-GR" b="1" dirty="0"/>
              <a:t>υποθάλαμος</a:t>
            </a:r>
            <a:r>
              <a:rPr lang="el-GR" dirty="0"/>
              <a:t> αποτελεί το κέντρο ομοιόστασης του οργανισμού. Ελέγχει την υπόφυση (αδένας), και με αυτό τον τρόπο αποτελεί και την περιοχή σύνδεσης του νευρικού συστήματος με το σύστημα των ενδοκρινών αδένων. Ελέγχει επίσης το Αυτόνομο Νευρικό Σύστημα (ΑΝΣ). Τέλος, ο υποθάλαμος έχει σημαντικό ρόλο στη ρύθμιση του ύπνου. </a:t>
            </a:r>
          </a:p>
          <a:p>
            <a:pPr marL="0" indent="0">
              <a:buNone/>
            </a:pPr>
            <a:r>
              <a:rPr lang="el-GR" dirty="0"/>
              <a:t>Ο </a:t>
            </a:r>
            <a:r>
              <a:rPr lang="el-GR" b="1" dirty="0"/>
              <a:t>προμήκης</a:t>
            </a:r>
            <a:r>
              <a:rPr lang="el-GR" dirty="0"/>
              <a:t> έχει δομή παρόμοια με αυτήν του νωτιαίου μυελού. Περιλαμβάνει σημαντικά κέντρα του Αυτόνομου Νευρικού Συστήματος (ΑΝΣ) όπως αυτά που σχετίζονται με τον έλεγχο της αναπνοής, της καρδιακής λειτουργίας και της αρτηριακής πίεσης. Λόγω της ζωτικής σημασίας των κέντρων που περιέχει, βλάβη στον προμήκη συνεπάγεται το θάνατο. </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Παρεγκεφαλίδα</a:t>
            </a:r>
            <a:endParaRPr lang="el-GR" dirty="0"/>
          </a:p>
        </p:txBody>
      </p:sp>
      <p:sp>
        <p:nvSpPr>
          <p:cNvPr id="3" name="2 - Θέση περιεχομένου"/>
          <p:cNvSpPr>
            <a:spLocks noGrp="1"/>
          </p:cNvSpPr>
          <p:nvPr>
            <p:ph idx="1"/>
          </p:nvPr>
        </p:nvSpPr>
        <p:spPr/>
        <p:txBody>
          <a:bodyPr>
            <a:normAutofit fontScale="77500" lnSpcReduction="20000"/>
          </a:bodyPr>
          <a:lstStyle/>
          <a:p>
            <a:endParaRPr lang="el-GR" b="1" dirty="0"/>
          </a:p>
          <a:p>
            <a:pPr marL="0" indent="0">
              <a:buNone/>
            </a:pPr>
            <a:r>
              <a:rPr lang="el-GR" dirty="0"/>
              <a:t>Η </a:t>
            </a:r>
            <a:r>
              <a:rPr lang="el-GR" b="1" dirty="0"/>
              <a:t>παρεγκεφαλίδα</a:t>
            </a:r>
            <a:r>
              <a:rPr lang="el-GR" dirty="0"/>
              <a:t> αποτελείται από δύο ημισφαίρια, τα οποία συνδέονται με μία δομή που ονομάζεται σκώληκας. Συνίσταται κυρίως από λευκή ουσία, η οποία καλύπτεται επιφανειακά από ένα λεπτό στρώμα </a:t>
            </a:r>
            <a:r>
              <a:rPr lang="el-GR" dirty="0" err="1"/>
              <a:t>φαιάς</a:t>
            </a:r>
            <a:r>
              <a:rPr lang="el-GR" dirty="0"/>
              <a:t> ουσίας (φλοιός της παρεγκεφαλίδας). Αποτελεί κέντρο ελέγχου και συντονισμού των κινήσεων των σκελετικών μυών, κέντρο διατήρησης του μυϊκού τόνου και της ισορροπίας του σώματος.</a:t>
            </a:r>
          </a:p>
          <a:p>
            <a:pPr marL="0" indent="0">
              <a:buNone/>
            </a:pPr>
            <a:r>
              <a:rPr lang="el-GR" dirty="0"/>
              <a:t>Για την πραγματοποίηση των παραπάνω λειτουργιών η παρεγκεφαλίδα δέχεται, μέσω της αισθητικής νευρικής οδού, νευρικές ώσεις από τα αισθητήρια της όρασης και της ισορροπίας και από υποδοχείς στους τένοντες </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a:t>Μεταιχμιακό</a:t>
            </a:r>
            <a:r>
              <a:rPr lang="el-GR" b="1" dirty="0"/>
              <a:t> σύστημα</a:t>
            </a:r>
            <a:br>
              <a:rPr lang="el-GR" b="1" dirty="0"/>
            </a:br>
            <a:endParaRPr lang="el-GR"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dirty="0"/>
              <a:t>Το </a:t>
            </a:r>
            <a:r>
              <a:rPr lang="el-GR" dirty="0" err="1"/>
              <a:t>μεταιχμιακό</a:t>
            </a:r>
            <a:r>
              <a:rPr lang="el-GR" dirty="0"/>
              <a:t> σύστημα σχετίζεται με τις συναισθηματικές εμπειρίες και με την έκφραση συναισθημάτων. Περιλαμβάνει νευρικές οδούς, οι οποίες συνδέουν τμήματα του μετωπιαίου και κροταφικού λοβού με το θάλαμο, τον υποθάλαμο και με μάζες </a:t>
            </a:r>
            <a:r>
              <a:rPr lang="el-GR" dirty="0" err="1"/>
              <a:t>φαιάς</a:t>
            </a:r>
            <a:r>
              <a:rPr lang="el-GR" dirty="0"/>
              <a:t> ουσίας, που βρίσκονται μέσα στη λευκή ουσία των ημισφαιρίων (βασικοί πυρήνες). Η διέγερση περιοχών του </a:t>
            </a:r>
            <a:r>
              <a:rPr lang="el-GR" dirty="0" err="1"/>
              <a:t>μεταιχμιακού</a:t>
            </a:r>
            <a:r>
              <a:rPr lang="el-GR" dirty="0"/>
              <a:t> συστήματος έχει ως αποτέλεσμα την εκδήλωση συναισθημάτων μίσους, πόνου, ευχαρίστησης και λύπης. Με τη δημιουργία ευχάριστων ή δυσάρεστων συναισθημάτων, σε σχέση με τις εμπειρίες που βιώνει το άτομο, το </a:t>
            </a:r>
            <a:r>
              <a:rPr lang="el-GR" dirty="0" err="1"/>
              <a:t>μεταιχμιακό</a:t>
            </a:r>
            <a:r>
              <a:rPr lang="el-GR" dirty="0"/>
              <a:t> σύστημα το οδηγεί σε συμπεριφορές που αυξάνουν τις πιθανότητες επιβίωσης του.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igitalschool.minedu.gov.gr/modules/ebook/show.php/DSGL-A105/321/2155,7812/images/img9_3.jpg"/>
          <p:cNvPicPr>
            <a:picLocks noGrp="1" noChangeAspect="1" noChangeArrowheads="1"/>
          </p:cNvPicPr>
          <p:nvPr>
            <p:ph idx="1"/>
          </p:nvPr>
        </p:nvPicPr>
        <p:blipFill>
          <a:blip r:embed="rId2" cstate="print"/>
          <a:srcRect/>
          <a:stretch>
            <a:fillRect/>
          </a:stretch>
        </p:blipFill>
        <p:spPr bwMode="auto">
          <a:xfrm>
            <a:off x="642910" y="428604"/>
            <a:ext cx="7072362" cy="568511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543956" cy="6286544"/>
          </a:xfrm>
        </p:spPr>
        <p:txBody>
          <a:bodyPr>
            <a:normAutofit fontScale="32500" lnSpcReduction="20000"/>
          </a:bodyPr>
          <a:lstStyle/>
          <a:p>
            <a:pPr>
              <a:buNone/>
            </a:pPr>
            <a:r>
              <a:rPr lang="el-GR" sz="5500" b="1" dirty="0"/>
              <a:t>Ηλεκτροεγκεφαλογράφημα</a:t>
            </a:r>
          </a:p>
          <a:p>
            <a:pPr>
              <a:buNone/>
            </a:pPr>
            <a:endParaRPr lang="el-GR" sz="5500" b="1" dirty="0"/>
          </a:p>
          <a:p>
            <a:pPr>
              <a:buNone/>
            </a:pPr>
            <a:r>
              <a:rPr lang="el-GR" sz="5500" dirty="0"/>
              <a:t>Η ηλεκτρική δραστηριότητα του εγκεφάλου μπορεί να καταγραφεί με τη βοήθεια ηλεκτροδίων, τα οποία τοποθετούνται σε διάφορα τμήματα της επιφάνειας του δέρματος του κρανίου και συνδέονται στη συνέχεια με ένα ειδικό όργανο, τον </a:t>
            </a:r>
            <a:r>
              <a:rPr lang="el-GR" sz="5500" dirty="0" err="1"/>
              <a:t>ηλεκτροεγκεφαλογράφο</a:t>
            </a:r>
            <a:r>
              <a:rPr lang="el-GR" sz="5500" dirty="0"/>
              <a:t>. </a:t>
            </a:r>
            <a:endParaRPr lang="en-US" sz="5500" dirty="0"/>
          </a:p>
          <a:p>
            <a:pPr>
              <a:buNone/>
            </a:pPr>
            <a:r>
              <a:rPr lang="el-GR" sz="5500" dirty="0"/>
              <a:t>Τα εγκεφαλικά κύματα που καταγράφονται διαφέρουν σε ένταση και συχνότητα ανάλογα με τη δραστηριότητα διάφορων ομάδων νευρώνων. Όταν το άτομο είναι ξυπνητό καταγράφονται συνήθως δύο είδη κυμάτων, τα κύματα α και τα κύματα β. Τα κύματα α, με συχνότητα 6-13/ </a:t>
            </a:r>
            <a:r>
              <a:rPr lang="el-GR" sz="5500" dirty="0" err="1"/>
              <a:t>sec</a:t>
            </a:r>
            <a:r>
              <a:rPr lang="el-GR" sz="5500" dirty="0"/>
              <a:t> και διαφορά δυναμικού περίπου 45 </a:t>
            </a:r>
            <a:r>
              <a:rPr lang="el-GR" sz="5500" dirty="0" err="1"/>
              <a:t>mV</a:t>
            </a:r>
            <a:r>
              <a:rPr lang="el-GR" sz="5500" dirty="0"/>
              <a:t> κυριαρχούν, όταν το άτομο είναι σε ηρεμία με κλειστά τα μάτια, και εξαφανίζονται κατά τη διάρκεια του ύπνου. Τα κύματα β, με συχνότητα μεγαλύτερη από 13/sec αλλά ένταση μικρότερη από αυτήν των α, καταγράφονται, όταν το άτομο εκτελεί μία πνευματική εργασία.</a:t>
            </a:r>
            <a:r>
              <a:rPr lang="en-US" sz="5500" dirty="0"/>
              <a:t> </a:t>
            </a:r>
            <a:r>
              <a:rPr lang="el-GR" sz="5500" dirty="0"/>
              <a:t>Τα κύματα θ, με συχνότητα 4-7/sec, που εμφανίζονται κυρίως στα παιδιά, μπορεί να καταγραφούν στους ενήλικες στα πρώτα στάδια του ύπνου και σε καταστάσεις συναισθηματικής φόρτισης. Τα κύματα δ, με συχνότητα μικρότερη από 4/sec, καταγράφονται κατά τη διάρκεια του βαθύ ύπνου, κατά την οποία, κάθε 90 </a:t>
            </a:r>
            <a:r>
              <a:rPr lang="el-GR" sz="5500" dirty="0" err="1"/>
              <a:t>min</a:t>
            </a:r>
            <a:r>
              <a:rPr lang="el-GR" sz="5500" dirty="0"/>
              <a:t> περίπου, καταγράφεται (για 5-20 </a:t>
            </a:r>
            <a:r>
              <a:rPr lang="el-GR" sz="5500" dirty="0" err="1"/>
              <a:t>min</a:t>
            </a:r>
            <a:r>
              <a:rPr lang="el-GR" sz="5500" dirty="0"/>
              <a:t>) έντονη ηλεκτρική δραστηριότητα. Αυτή οφείλεται στη δραστηριότητα ορισμένων περιοχών του εγκεφάλου (παράδοξος ύπνος). 0 παράδοξος ύπνος συνοδεύεται από όνειρα, ακανόνιστο καρδιακό και αναπνευστικό ρυθμό και από ταχεία κίνηση των βολβών των οφθαλμών. </a:t>
            </a:r>
            <a:endParaRPr lang="en-US" sz="5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descr="Εικόνα που περιέχει κείμενο, γραφικός χαρακτήρας, έγγραφο&#10;&#10;Περιγραφή που δημιουργήθηκε αυτόματα">
            <a:extLst>
              <a:ext uri="{FF2B5EF4-FFF2-40B4-BE49-F238E27FC236}">
                <a16:creationId xmlns:a16="http://schemas.microsoft.com/office/drawing/2014/main" id="{3D6D1BAF-CA9C-F542-A8C6-B73CCBA9EA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3400" y="254000"/>
            <a:ext cx="6070600" cy="6350000"/>
          </a:xfrm>
          <a:prstGeom prst="rect">
            <a:avLst/>
          </a:prstGeom>
        </p:spPr>
      </p:pic>
      <p:sp>
        <p:nvSpPr>
          <p:cNvPr id="8" name="Ορθογώνιο 7">
            <a:extLst>
              <a:ext uri="{FF2B5EF4-FFF2-40B4-BE49-F238E27FC236}">
                <a16:creationId xmlns:a16="http://schemas.microsoft.com/office/drawing/2014/main" id="{734B3EF3-906A-CC43-9FA4-EA0D85DD2F60}"/>
              </a:ext>
            </a:extLst>
          </p:cNvPr>
          <p:cNvSpPr/>
          <p:nvPr/>
        </p:nvSpPr>
        <p:spPr>
          <a:xfrm>
            <a:off x="611560" y="1700808"/>
            <a:ext cx="4572000" cy="307776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buNone/>
            </a:pPr>
            <a:r>
              <a:rPr lang="el-GR" dirty="0"/>
              <a:t>Το ηλεκτροεγκεφαλογράφημα αποτελεί διαγνωστικό μέσο. Μπορεί να χρησιμοποιηθεί για τη διάγνωση μορφών επιληψίας και την ύπαρξη όγκων στον εγκέφαλο. Τέλος, χρησιμοποιείται για τον καθορισμό του εγκεφαλικού θανάτου σε ασθενείς που βρίσκονται σε κώμα, διότι η παύση της λειτουργίας του εγκεφάλου έχει ως συνέπεια την απουσία οποιασδήποτε ηλεκτρικής δραστηριότητας. </a:t>
            </a:r>
            <a:br>
              <a:rPr lang="el-GR" sz="1400" dirty="0"/>
            </a:br>
            <a:endParaRPr lang="el-GR" sz="1400" dirty="0"/>
          </a:p>
        </p:txBody>
      </p:sp>
    </p:spTree>
    <p:extLst>
      <p:ext uri="{BB962C8B-B14F-4D97-AF65-F5344CB8AC3E}">
        <p14:creationId xmlns:p14="http://schemas.microsoft.com/office/powerpoint/2010/main" val="448510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428728" y="688315"/>
            <a:ext cx="5286412" cy="460933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785918" y="-722"/>
            <a:ext cx="5929354" cy="658867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571604" y="93628"/>
            <a:ext cx="6072230" cy="658059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fontScale="55000" lnSpcReduction="20000"/>
          </a:bodyPr>
          <a:lstStyle/>
          <a:p>
            <a:pPr>
              <a:buNone/>
            </a:pPr>
            <a:r>
              <a:rPr lang="el-GR" b="1" dirty="0"/>
              <a:t>Ανώτερες πνευματικές λειτουργίες</a:t>
            </a:r>
          </a:p>
          <a:p>
            <a:pPr>
              <a:buNone/>
            </a:pPr>
            <a:endParaRPr lang="el-GR" b="1" dirty="0"/>
          </a:p>
          <a:p>
            <a:pPr>
              <a:buNone/>
            </a:pPr>
            <a:r>
              <a:rPr lang="el-GR" b="1" dirty="0"/>
              <a:t>Μνήμη</a:t>
            </a:r>
          </a:p>
          <a:p>
            <a:pPr>
              <a:buNone/>
            </a:pPr>
            <a:r>
              <a:rPr lang="el-GR" dirty="0"/>
              <a:t>Ο εγκέφαλος έχει τη δυνατότητα να αποθηκεύει πληροφορίες τις οποίες συγκεντρώνει μέσω των αισθητηρίων οργάνων-όπως ήχους, εικόνες, οσμές, που προέρχονται από το περιβάλλον του, και να τις ανακαλεί μεμονωμένα ή συνδυάζοντάς τες. Η ικανότητα αποθήκευσης και ανάκλησης των πληροφοριών ονομάζεται </a:t>
            </a:r>
            <a:r>
              <a:rPr lang="el-GR" b="1" dirty="0"/>
              <a:t>μνήμη</a:t>
            </a:r>
            <a:r>
              <a:rPr lang="el-GR" dirty="0"/>
              <a:t>. Η μνήμη είναι απαραίτητη προϋπόθεση για την πραγματοποίηση των ανώτερων πνευματικών λειτουργιών όπως αυτή της μάθησης, της λογικής αιτιολόγησης, του λόγου κ.ά. Είναι, επίσης, απαραίτητη για την προσαρμογή της συμπεριφοράς του ατόμου στις άμεσες ανάγκες.</a:t>
            </a:r>
          </a:p>
          <a:p>
            <a:pPr>
              <a:buNone/>
            </a:pPr>
            <a:endParaRPr lang="el-GR" dirty="0"/>
          </a:p>
          <a:p>
            <a:pPr>
              <a:buNone/>
            </a:pPr>
            <a:r>
              <a:rPr lang="el-GR" dirty="0"/>
              <a:t>Η μνήμη είναι μία διαδικασία που πραγματοποιείται σε στάδια. Η </a:t>
            </a:r>
            <a:r>
              <a:rPr lang="el-GR" b="1" dirty="0"/>
              <a:t>βραχυπρόθεσμη μνήμη</a:t>
            </a:r>
            <a:r>
              <a:rPr lang="el-GR" dirty="0"/>
              <a:t> αφορά την παραμονή των πληροφοριών στον εγκέφαλο για λίγα μόνο λεπτά. Η βραχυπρόθεσμη μνήμη μπορεί να μετατραπεί σε μακροπρόθεσμη, η οποία σχετίζεται με μόνιμες δομικές και λειτουργικές αλλαγές στα νευρικά κύτταρα του εγκεφάλου. Το χρονικό διάστημα που απαιτείται για τη μετατροπή αυτή εξαρτάται από το είδος, την ένταση και τη συχνότητα του ερεθίσματος. </a:t>
            </a:r>
            <a:r>
              <a:rPr lang="el-GR" u="sng" dirty="0"/>
              <a:t>Ερεθίσματα πολύ έντονα ή επαναλαμβανόμενα, υπερβολικά ευχάριστα ή δυσάρεστα αποθηκεύονται ευκολότερα στη μακροπρόθεσμη μνήμη</a:t>
            </a:r>
            <a:r>
              <a:rPr lang="el-GR" dirty="0"/>
              <a:t>. Μερικές από τις πληροφορίες που αποθηκεύονται στη μακροπρόθεσμη μνήμη εξασθενούν με το χρόνο και τελικά διαγράφονται. Άλλες παραμένουν για πάντα ως τμήμα της συνείδησής μας, όπως είναι, για παράδειγμα, το όνομά μας.</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356"/>
            <a:ext cx="8229600" cy="5411807"/>
          </a:xfrm>
        </p:spPr>
        <p:txBody>
          <a:bodyPr>
            <a:normAutofit fontScale="70000" lnSpcReduction="20000"/>
          </a:bodyPr>
          <a:lstStyle/>
          <a:p>
            <a:pPr>
              <a:buNone/>
            </a:pPr>
            <a:r>
              <a:rPr lang="el-GR" dirty="0"/>
              <a:t>Η </a:t>
            </a:r>
            <a:r>
              <a:rPr lang="el-GR" b="1" dirty="0"/>
              <a:t>μακροπρόθεσμη μνήμη</a:t>
            </a:r>
            <a:r>
              <a:rPr lang="el-GR" dirty="0"/>
              <a:t> περιλαμβάνει πολυάριθμα κυκλώματα νευρώνων, που εντοπίζονται σε διάφορες περιοχές του εγκεφάλου. Για παράδειγμα, τμήματα του ινιακού και του κροταφικού λοβού σχετίζονται με τη μνήμη προσώπων, λέξεων, εικόνων και ήχων. Η ανάκληση από τη μνήμη ενός γεγονότος ή ενός αντικειμένου απαιτεί την ανάκληση και το συνδυασμό πληροφοριών αποθηκευμένων σε διάφορες περιοχές του εγκεφάλου. Η ικανότητα του εγκεφάλου να αποθηκεύει πληροφορίες είναι απεριόριστη.</a:t>
            </a:r>
          </a:p>
          <a:p>
            <a:pPr>
              <a:buNone/>
            </a:pPr>
            <a:r>
              <a:rPr lang="el-GR" dirty="0"/>
              <a:t>Σε περιπτώσεις τραυματισμού του εγκεφάλου, ή λόγω διάφορων ασθενειών, μπορεί να παρατηρηθεί απώλεια μνήμης, αμνησία. Η απώλεια συγκεκριμένου τύπου μνήμης εξαρτάται από την περιοχή του εγκεφάλου, που επηρεάστηκε από τον τραυματισμό ή από την ασθένεια. Για παράδειγμα, στις περιπτώσεις τραυματισμού περιοχών του κροταφικού λοβού παρατηρείται απώλεια στη μνήμη ήχων. </a:t>
            </a:r>
          </a:p>
          <a:p>
            <a:pPr>
              <a:buNone/>
            </a:pP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85794"/>
            <a:ext cx="8229600" cy="5340369"/>
          </a:xfrm>
        </p:spPr>
        <p:txBody>
          <a:bodyPr>
            <a:normAutofit/>
          </a:bodyPr>
          <a:lstStyle/>
          <a:p>
            <a:pPr>
              <a:buNone/>
            </a:pPr>
            <a:r>
              <a:rPr lang="el-GR" b="1" dirty="0"/>
              <a:t>Μάθηση</a:t>
            </a:r>
          </a:p>
          <a:p>
            <a:pPr>
              <a:buNone/>
            </a:pPr>
            <a:endParaRPr lang="el-GR" b="1" dirty="0"/>
          </a:p>
          <a:p>
            <a:pPr>
              <a:buNone/>
            </a:pPr>
            <a:r>
              <a:rPr lang="el-GR" b="1" dirty="0"/>
              <a:t>Μάθηση</a:t>
            </a:r>
            <a:r>
              <a:rPr lang="el-GR" dirty="0"/>
              <a:t> είναι η διαδικασία απόκτησης καινούριας γνώσης, που συμβάλλει στην προσαρμογή της συμπεριφοράς του ατόμου. Διακρίνονται διάφοροι τύποι μάθησης όπως ή εξοικείωση, η ευαισθητοποίηση, η συνειρμική μάθηση, η αντίληψη. </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642910" y="571480"/>
            <a:ext cx="6887505" cy="3862405"/>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cstate="print"/>
          <a:srcRect/>
          <a:stretch>
            <a:fillRect/>
          </a:stretch>
        </p:blipFill>
        <p:spPr bwMode="auto">
          <a:xfrm>
            <a:off x="785786" y="4429132"/>
            <a:ext cx="6725140" cy="171451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1428736"/>
            <a:ext cx="7429552" cy="4801314"/>
          </a:xfrm>
          <a:prstGeom prst="rect">
            <a:avLst/>
          </a:prstGeom>
        </p:spPr>
        <p:txBody>
          <a:bodyPr wrap="square">
            <a:spAutoFit/>
          </a:bodyPr>
          <a:lstStyle/>
          <a:p>
            <a:pPr>
              <a:buNone/>
            </a:pPr>
            <a:r>
              <a:rPr lang="el-GR" dirty="0"/>
              <a:t>Η </a:t>
            </a:r>
            <a:r>
              <a:rPr lang="el-GR" b="1" dirty="0"/>
              <a:t>εξοικείωση</a:t>
            </a:r>
            <a:r>
              <a:rPr lang="el-GR" dirty="0"/>
              <a:t> είναι η αναγνώριση ενός ερεθίσματος ως μη σημαντικού, με συνέπεια ο οργανισμός να μαθαίνει να μην αντιδρά σε αυτό. Για παράδειγμα, ένας επαναλαμβανόμενος ήχος παύει ύστερα από κάποιο χρονικό διάστημα να προκαλεί την αντίδρασή μας. </a:t>
            </a:r>
          </a:p>
          <a:p>
            <a:pPr>
              <a:buNone/>
            </a:pPr>
            <a:endParaRPr lang="el-GR" dirty="0"/>
          </a:p>
          <a:p>
            <a:pPr>
              <a:buNone/>
            </a:pPr>
            <a:r>
              <a:rPr lang="el-GR" dirty="0"/>
              <a:t>Αντίθετα η επαναλαμβανόμενη έκθεση του οργανισμού σε ένα επώδυνο ερέθισμα έχει ως αποτέλεσμα την ταχύτερη αντίδραση, </a:t>
            </a:r>
            <a:r>
              <a:rPr lang="el-GR" b="1" dirty="0"/>
              <a:t>ευαισθητοποίηση</a:t>
            </a:r>
            <a:r>
              <a:rPr lang="el-GR" dirty="0"/>
              <a:t>. </a:t>
            </a:r>
          </a:p>
          <a:p>
            <a:pPr>
              <a:buNone/>
            </a:pPr>
            <a:endParaRPr lang="el-GR" dirty="0"/>
          </a:p>
          <a:p>
            <a:pPr>
              <a:buNone/>
            </a:pPr>
            <a:r>
              <a:rPr lang="el-GR" dirty="0"/>
              <a:t>Η </a:t>
            </a:r>
            <a:r>
              <a:rPr lang="el-GR" b="1" dirty="0"/>
              <a:t>συνειρμική μάθηση</a:t>
            </a:r>
            <a:r>
              <a:rPr lang="el-GR" dirty="0"/>
              <a:t> αφορά το συσχετισμό δύο ή περισσότερων ερεθισμάτων. Για παράδειγμα, έχουμε μάθει να αναμένουμε τον ήχο της βροντής ύστερα από τη λάμψη της αστραπής. </a:t>
            </a:r>
          </a:p>
          <a:p>
            <a:pPr>
              <a:buNone/>
            </a:pPr>
            <a:endParaRPr lang="el-GR" dirty="0"/>
          </a:p>
          <a:p>
            <a:pPr>
              <a:buNone/>
            </a:pPr>
            <a:endParaRPr lang="el-GR" dirty="0"/>
          </a:p>
          <a:p>
            <a:pPr>
              <a:buNone/>
            </a:pPr>
            <a:r>
              <a:rPr lang="el-GR" dirty="0"/>
              <a:t>Η </a:t>
            </a:r>
            <a:r>
              <a:rPr lang="el-GR" b="1" dirty="0"/>
              <a:t>αντίληψη</a:t>
            </a:r>
            <a:r>
              <a:rPr lang="el-GR" dirty="0"/>
              <a:t>, τέλος, αφορά τη δυνατότητα ανάκλησης από τη μνήμη προηγούμενων εμπειριών και τη χρήση τους για την επίλυση προβλημάτων</a:t>
            </a:r>
          </a:p>
          <a:p>
            <a:pPr>
              <a:buNone/>
            </a:pPr>
            <a:endParaRPr lang="el-GR" dirty="0"/>
          </a:p>
          <a:p>
            <a:pPr>
              <a:buNone/>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igitalschool.minedu.gov.gr/modules/ebook/show.php/DSGL-A105/321/2155,7812/images/img9_4.jpg"/>
          <p:cNvPicPr>
            <a:picLocks noChangeAspect="1" noChangeArrowheads="1"/>
          </p:cNvPicPr>
          <p:nvPr/>
        </p:nvPicPr>
        <p:blipFill>
          <a:blip r:embed="rId2" cstate="print"/>
          <a:srcRect/>
          <a:stretch>
            <a:fillRect/>
          </a:stretch>
        </p:blipFill>
        <p:spPr bwMode="auto">
          <a:xfrm>
            <a:off x="571471" y="193713"/>
            <a:ext cx="7858181" cy="6573741"/>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142984"/>
            <a:ext cx="8229600" cy="5840435"/>
          </a:xfrm>
        </p:spPr>
        <p:txBody>
          <a:bodyPr>
            <a:normAutofit fontScale="70000" lnSpcReduction="20000"/>
          </a:bodyPr>
          <a:lstStyle/>
          <a:p>
            <a:pPr>
              <a:buNone/>
            </a:pPr>
            <a:r>
              <a:rPr lang="el-GR" b="1" dirty="0"/>
              <a:t>Συμπεριφορά</a:t>
            </a:r>
          </a:p>
          <a:p>
            <a:pPr>
              <a:buNone/>
            </a:pPr>
            <a:endParaRPr lang="el-GR" b="1" dirty="0"/>
          </a:p>
          <a:p>
            <a:pPr>
              <a:buNone/>
            </a:pPr>
            <a:r>
              <a:rPr lang="el-GR" b="1" dirty="0"/>
              <a:t>Συμπεριφορά</a:t>
            </a:r>
            <a:r>
              <a:rPr lang="el-GR" dirty="0"/>
              <a:t> είναι το σύνολο των απαντήσεων που δίνει ο οργανισμός στις μεταβολές του περιβάλλοντος. Η συμπεριφορά διαμορφώνεται από την αλληλεπίδραση γενετικών και περιβαλλοντικών παραγόντων. Συνήθως γίνεται διάκριση ανάμεσα στην ενστικτώδη συμπεριφορά και σε αυτή που τροποποιείται με τη μάθηση.</a:t>
            </a:r>
          </a:p>
          <a:p>
            <a:pPr>
              <a:buNone/>
            </a:pPr>
            <a:r>
              <a:rPr lang="el-GR" dirty="0"/>
              <a:t>Η ενστικτώδης συμπεριφορά καθορίζεται άμεσα από το γενετικό υλικό. Περιλαμβάνει στερεότυπες απαντήσεις, οι οποίες δεν τροποποιούνται από το περιβάλλον. Παραδείγματα ενστικτώδους συμπεριφοράς είναι τα αντανακλαστικά και οι εκφράσεις του προσώπου όπως το χαμόγελο, η έκφραση φόβου κτλ.</a:t>
            </a:r>
          </a:p>
          <a:p>
            <a:pPr>
              <a:buNone/>
            </a:pPr>
            <a:r>
              <a:rPr lang="el-GR" dirty="0"/>
              <a:t>Τέλος, υπάρχει η συμπεριφορά που τροποποιείται με τη μάθηση και βοηθά στη προσαρμογή του ατόμου στις αλλαγές του περιβάλλοντος. Απλούστερη μορφή αποτελούν η εξοικείωση και η ευαισθητοποίηση. </a:t>
            </a: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igitalschool.minedu.gov.gr/modules/ebook/show.php/DSGL-A105/43/270,1255/images/img9_28.jpg"/>
          <p:cNvPicPr>
            <a:picLocks noChangeAspect="1" noChangeArrowheads="1"/>
          </p:cNvPicPr>
          <p:nvPr/>
        </p:nvPicPr>
        <p:blipFill>
          <a:blip r:embed="rId2" cstate="print"/>
          <a:srcRect/>
          <a:stretch>
            <a:fillRect/>
          </a:stretch>
        </p:blipFill>
        <p:spPr bwMode="auto">
          <a:xfrm>
            <a:off x="1428728" y="500042"/>
            <a:ext cx="6663495" cy="53578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2D7AAA-B4D5-C144-B212-40E77BDEF873}"/>
              </a:ext>
            </a:extLst>
          </p:cNvPr>
          <p:cNvSpPr>
            <a:spLocks noGrp="1"/>
          </p:cNvSpPr>
          <p:nvPr>
            <p:ph type="title"/>
          </p:nvPr>
        </p:nvSpPr>
        <p:spPr/>
        <p:txBody>
          <a:bodyPr>
            <a:normAutofit/>
          </a:bodyPr>
          <a:lstStyle/>
          <a:p>
            <a:r>
              <a:rPr lang="el-GR" dirty="0"/>
              <a:t>Προτάσεις για εμβάθυνση</a:t>
            </a:r>
          </a:p>
        </p:txBody>
      </p:sp>
      <p:sp>
        <p:nvSpPr>
          <p:cNvPr id="3" name="Θέση περιεχομένου 2">
            <a:extLst>
              <a:ext uri="{FF2B5EF4-FFF2-40B4-BE49-F238E27FC236}">
                <a16:creationId xmlns:a16="http://schemas.microsoft.com/office/drawing/2014/main" id="{D8BC8A18-3758-AA4C-A6D4-40286766B74B}"/>
              </a:ext>
            </a:extLst>
          </p:cNvPr>
          <p:cNvSpPr>
            <a:spLocks noGrp="1"/>
          </p:cNvSpPr>
          <p:nvPr>
            <p:ph idx="1"/>
          </p:nvPr>
        </p:nvSpPr>
        <p:spPr/>
        <p:txBody>
          <a:bodyPr/>
          <a:lstStyle/>
          <a:p>
            <a:r>
              <a:rPr lang="el-GR" dirty="0">
                <a:hlinkClick r:id="rId2"/>
              </a:rPr>
              <a:t>Περιεχόμενο από σχολικό εγχειρίδιο</a:t>
            </a:r>
            <a:endParaRPr lang="el-GR" dirty="0"/>
          </a:p>
          <a:p>
            <a:endParaRPr lang="el-GR" dirty="0"/>
          </a:p>
          <a:p>
            <a:endParaRPr lang="el-GR" dirty="0"/>
          </a:p>
        </p:txBody>
      </p:sp>
    </p:spTree>
    <p:extLst>
      <p:ext uri="{BB962C8B-B14F-4D97-AF65-F5344CB8AC3E}">
        <p14:creationId xmlns:p14="http://schemas.microsoft.com/office/powerpoint/2010/main" val="251242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2B16DD-F322-2C48-A213-5E280D0281C9}"/>
              </a:ext>
            </a:extLst>
          </p:cNvPr>
          <p:cNvSpPr>
            <a:spLocks noGrp="1"/>
          </p:cNvSpPr>
          <p:nvPr>
            <p:ph type="title"/>
          </p:nvPr>
        </p:nvSpPr>
        <p:spPr/>
        <p:txBody>
          <a:bodyPr/>
          <a:lstStyle/>
          <a:p>
            <a:endParaRPr lang="el-GR"/>
          </a:p>
        </p:txBody>
      </p:sp>
      <p:sp>
        <p:nvSpPr>
          <p:cNvPr id="7" name="Θέση περιεχομένου 6">
            <a:extLst>
              <a:ext uri="{FF2B5EF4-FFF2-40B4-BE49-F238E27FC236}">
                <a16:creationId xmlns:a16="http://schemas.microsoft.com/office/drawing/2014/main" id="{5E028ACD-4F00-B84B-B366-24601E077B4F}"/>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31856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εικ. 9.3 ε. Μεταβολές στο δυναμικό στ."/>
          <p:cNvPicPr>
            <a:picLocks noChangeAspect="1" noChangeArrowheads="1"/>
          </p:cNvPicPr>
          <p:nvPr/>
        </p:nvPicPr>
        <p:blipFill>
          <a:blip r:embed="rId2" cstate="print"/>
          <a:srcRect/>
          <a:stretch>
            <a:fillRect/>
          </a:stretch>
        </p:blipFill>
        <p:spPr bwMode="auto">
          <a:xfrm>
            <a:off x="714348" y="285728"/>
            <a:ext cx="3009900" cy="5238750"/>
          </a:xfrm>
          <a:prstGeom prst="rect">
            <a:avLst/>
          </a:prstGeom>
          <a:noFill/>
        </p:spPr>
      </p:pic>
      <p:pic>
        <p:nvPicPr>
          <p:cNvPr id="24580" name="Picture 4" descr="http://digitalschool.minedu.gov.gr/modules/ebook/show.php/DSGL-A105/321/2155,7812/images/img9_6.jpg"/>
          <p:cNvPicPr>
            <a:picLocks noChangeAspect="1" noChangeArrowheads="1"/>
          </p:cNvPicPr>
          <p:nvPr/>
        </p:nvPicPr>
        <p:blipFill>
          <a:blip r:embed="rId3" cstate="print"/>
          <a:srcRect/>
          <a:stretch>
            <a:fillRect/>
          </a:stretch>
        </p:blipFill>
        <p:spPr bwMode="auto">
          <a:xfrm>
            <a:off x="4429124" y="142852"/>
            <a:ext cx="3787987" cy="62151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6072230"/>
          </a:xfrm>
        </p:spPr>
        <p:txBody>
          <a:bodyPr>
            <a:normAutofit fontScale="32500" lnSpcReduction="20000"/>
          </a:bodyPr>
          <a:lstStyle/>
          <a:p>
            <a:pPr>
              <a:buNone/>
            </a:pPr>
            <a:r>
              <a:rPr lang="el-GR" b="1" dirty="0"/>
              <a:t>Η νευρική ώση</a:t>
            </a:r>
            <a:endParaRPr lang="el-GR" dirty="0"/>
          </a:p>
          <a:p>
            <a:pPr>
              <a:buNone/>
            </a:pPr>
            <a:r>
              <a:rPr lang="el-GR" dirty="0"/>
              <a:t>Το υγρό μέσα στα κύτταρα του σώματος περιέχει ορισμένες ηλεκτρικά φορτισμένες χημικές ουσίες (άρα αυτές κινούνται ανάμεσα σε θετικά και αρνητικά φορτία σε ρεύματα, παρεμφερή με αυτά του ηλεκτρισμού που έχετε σπίτι σας). Αυτές οι ουσίες ονομάζονται ιόντα και σημαντικές για τη διέγερση των νευρικών κυττάρων είναι τα ιόντα καλίου και νατρίου (που και τα δύο έχουν ένα θετικό φορτίο), τα ιόντα ασβεστίου (που έχει δύο αρνητικά φορτία), ορισμένες πρωτεΐνες που ονομάζονται οργανικά ανιόντα (που έχουν αρνητικό φορτίο) και τα ιόντα χλωρίου (που έχει ένα αρνητικό φορτίο). Τα θετικά ιόντα έλκονται από τα αρνητικά ιόντα και αντιστρόφως, οπότε αυτές οι χημικές ουσίες τείνουν να κινούνται η μία προς την άλλη. Η πλασματική μεμβράνη διαχωρίζει το υγρό μέσα στο κύτταρο από το υγρό έξω από το κύτταρο κι επιτρέπει σε ορισμένες μόνο ουσίες να τη διαπερνούν (γι’ αυτό και λέμε ότι η πλασματική μεμβράνη είναι </a:t>
            </a:r>
            <a:r>
              <a:rPr lang="el-GR" i="1" dirty="0" err="1"/>
              <a:t>ημιπερατή</a:t>
            </a:r>
            <a:r>
              <a:rPr lang="el-GR" dirty="0"/>
              <a:t>). Αυτό έχει συνέπεια να μην μπορούν όλα τα ιόντα να κινούνται ελεύθερα  προς την κατεύθυνση από όπου έλκονται. </a:t>
            </a:r>
          </a:p>
          <a:p>
            <a:pPr>
              <a:buNone/>
            </a:pPr>
            <a:r>
              <a:rPr lang="el-GR" sz="3100" dirty="0"/>
              <a:t>Ένας νευρώνας (νευρικό κύτταρο) σε κατάσταση ηρεμίας  έχει αρνητικό φορτίο στο εσωτερικό του και θετικό φορτίο στο εξωτερικό του. Αυτό συμβαίνει γιατί η μεμβράνη επιτρέπει στα θετικά ιόντα Καλίου (</a:t>
            </a:r>
            <a:r>
              <a:rPr lang="en-US" sz="3100" dirty="0"/>
              <a:t>K</a:t>
            </a:r>
            <a:r>
              <a:rPr lang="el-GR" sz="3100" dirty="0"/>
              <a:t>+) να περνούν εύκολα στο εσωτερικό ενώ τα αρνητικά ιόντα χλωρίου (</a:t>
            </a:r>
            <a:r>
              <a:rPr lang="en-US" sz="3100" dirty="0" err="1"/>
              <a:t>Cl</a:t>
            </a:r>
            <a:r>
              <a:rPr lang="el-GR" sz="3100" dirty="0"/>
              <a:t>-) και τα θετικά ιόντα Νατρίου (</a:t>
            </a:r>
            <a:r>
              <a:rPr lang="en-US" sz="3100" dirty="0"/>
              <a:t>Na</a:t>
            </a:r>
            <a:r>
              <a:rPr lang="el-GR" sz="3100" dirty="0"/>
              <a:t>+) συναντούν μεγαλύτερη δυσκολία. Επιπρόσθετα, υπάρχουν οργανικά ανιόντα στ</a:t>
            </a:r>
            <a:r>
              <a:rPr lang="el-GR" dirty="0"/>
              <a:t>ο εσωτερικό του κυττάρου. Επίσης, υπάρχει μια «αντλία» που μεταφέρει ιόντα Νατρίου έξω από το κύτταρο και ιόντα Καλίου μέσα στο κύτταρο.</a:t>
            </a:r>
          </a:p>
          <a:p>
            <a:pPr>
              <a:buNone/>
            </a:pPr>
            <a:r>
              <a:rPr lang="el-GR" dirty="0"/>
              <a:t>Όταν επιτευχθεί η σωστή αναλογία ιόντων νατρίου – καλίου, οπότε το εσωτερικό του κυττάρου έχει το κατάλληλο αρνητικό φορτίο, τότε ο νευρώνας βρίσκεται σε κατάσταση ισορροπίας που ονομάζεται </a:t>
            </a:r>
            <a:r>
              <a:rPr lang="el-GR" i="1" dirty="0"/>
              <a:t>Δυναμικό ηρεμίας. </a:t>
            </a:r>
            <a:endParaRPr lang="el-GR" dirty="0"/>
          </a:p>
          <a:p>
            <a:pPr>
              <a:buNone/>
            </a:pPr>
            <a:r>
              <a:rPr lang="el-GR" dirty="0"/>
              <a:t>Στη διάρκεια αυτής της κατάστασης ισορροπίας, το δυναμικό ηρεμίας, είναι δυνατόν να μετρήσουμε την ποσότητα ηλεκτρισμού που παράγεται χρησιμοποιώντας μια συσκευή που ονομάζεται βολτόμετρο. Όταν το κάνουμε αυτό, βρίσκουμε ότι το δυναμικό ηρεμίας σε ένα μέσο νευρώνα είναι περίπου -70</a:t>
            </a:r>
            <a:r>
              <a:rPr lang="en-US" dirty="0"/>
              <a:t>mV</a:t>
            </a:r>
            <a:r>
              <a:rPr lang="el-GR" dirty="0"/>
              <a:t>, που σημαίνει ότι το εσωτερικό του κυττάρου έχει 70</a:t>
            </a:r>
            <a:r>
              <a:rPr lang="en-US" dirty="0"/>
              <a:t>mV </a:t>
            </a:r>
            <a:r>
              <a:rPr lang="el-GR" dirty="0"/>
              <a:t>λιγότερα από το εξωτερικό. Έχετε κατά νου ότι αυτό είναι ένα πολύ μικρό ποσό ηλεκτρισμού. Ένα φορητό </a:t>
            </a:r>
            <a:r>
              <a:rPr lang="en-US" dirty="0" err="1"/>
              <a:t>CDplayer</a:t>
            </a:r>
            <a:r>
              <a:rPr lang="en-US" dirty="0"/>
              <a:t> </a:t>
            </a:r>
            <a:r>
              <a:rPr lang="el-GR" dirty="0"/>
              <a:t>συνήθως χρειάζεται δύο μπαταρίες των 1.5</a:t>
            </a:r>
            <a:r>
              <a:rPr lang="en-US" dirty="0"/>
              <a:t>V</a:t>
            </a:r>
            <a:r>
              <a:rPr lang="el-GR" dirty="0"/>
              <a:t> για να λειτουργήσει (σύνολο τρία βολτ, περίπου σαράντα φορές περισσότερο από ότι ένας νευρώνας σε κατάσταση δυναμικού ηρεμίας!). </a:t>
            </a:r>
          </a:p>
          <a:p>
            <a:pPr>
              <a:buNone/>
            </a:pPr>
            <a:r>
              <a:rPr lang="el-GR" dirty="0"/>
              <a:t>Για να είναι ο νευρώνας σε αυτή την κατάσταση απαιτείται πολλή δουλειά. Στην πραγματικότητα, το δυναμικό ηρεμίας απαιτεί το 40% της ενέργειας του νευρώνα. Ωστόσο, παρά την κατανάλωση τόσο μεγάλου μέρους της ενέργειας του νευρώνα, αξίζει ο κόπος επειδή το δυναμικό ηρεμίας είναι απολύτως απαραίτητο για να ξεκινήσει η πραγματική νευρική διέγερση.</a:t>
            </a:r>
          </a:p>
          <a:p>
            <a:pPr>
              <a:buNone/>
            </a:pPr>
            <a:r>
              <a:rPr lang="el-GR" dirty="0"/>
              <a:t>Όταν διεγερθεί ένας νευρώνας που είναι σε ηρεμία (από έναν άλλο νευρώνα για παράδειγμα), προκαλείται μετακίνηση της τάσης του προς τα 0</a:t>
            </a:r>
            <a:r>
              <a:rPr lang="en-US" dirty="0"/>
              <a:t>mV</a:t>
            </a:r>
            <a:r>
              <a:rPr lang="el-GR" dirty="0"/>
              <a:t> (με άλλα λόγια από -70</a:t>
            </a:r>
            <a:r>
              <a:rPr lang="en-US" dirty="0"/>
              <a:t>mV </a:t>
            </a:r>
            <a:r>
              <a:rPr lang="el-GR" dirty="0"/>
              <a:t>σε 0</a:t>
            </a:r>
            <a:r>
              <a:rPr lang="en-US" dirty="0"/>
              <a:t>mV</a:t>
            </a:r>
            <a:r>
              <a:rPr lang="el-GR" dirty="0"/>
              <a:t>). Πριν το φτάσει αυτό, ωστόσο, στα περίπου -55</a:t>
            </a:r>
            <a:r>
              <a:rPr lang="en-US" dirty="0"/>
              <a:t>mV</a:t>
            </a:r>
            <a:r>
              <a:rPr lang="el-GR" dirty="0"/>
              <a:t>, «πυροδοτείται» το νευρικό κύτταρο. Αυτό ονομάζεται </a:t>
            </a:r>
            <a:r>
              <a:rPr lang="el-GR" i="1" dirty="0"/>
              <a:t>δυναμικό ενέργειας. </a:t>
            </a:r>
            <a:r>
              <a:rPr lang="el-GR" dirty="0"/>
              <a:t>Όταν ο νευρώνας διεγερθεί (δηλαδή, αποκτήσει δυναμικό ενέργειας) στέλνει μια νευρική ώση κατά μήκος του άξονά του (που καταλήγει σε κάποιου είδους συμπεριφορά, για παράδειγμα την κίνηση ενός μυ). Εάν δεν ξεπεραστεί το επίπεδο των </a:t>
            </a:r>
            <a:r>
              <a:rPr lang="en-US" dirty="0"/>
              <a:t>-55mV</a:t>
            </a:r>
            <a:r>
              <a:rPr lang="el-GR" dirty="0"/>
              <a:t>, τότε ο νευρώνας δεν θα στείλει το μήνυμα. </a:t>
            </a:r>
          </a:p>
          <a:p>
            <a:pPr>
              <a:buNone/>
            </a:pPr>
            <a:r>
              <a:rPr lang="el-GR" b="1" dirty="0"/>
              <a:t>Το δυναμικό ενέργειας</a:t>
            </a:r>
            <a:endParaRPr lang="el-GR" dirty="0"/>
          </a:p>
          <a:p>
            <a:pPr>
              <a:buNone/>
            </a:pPr>
            <a:r>
              <a:rPr lang="el-GR" dirty="0"/>
              <a:t>Το δυναμικό ενέργειας δημιουργείται χάρη στην ανταλλαγή ιόντων διαμέσου της </a:t>
            </a:r>
            <a:r>
              <a:rPr lang="el-GR" dirty="0" err="1"/>
              <a:t>ημιπερατής</a:t>
            </a:r>
            <a:r>
              <a:rPr lang="el-GR" dirty="0"/>
              <a:t> μεμβράνης του νευρώνα. Όταν φτάσει τα -55</a:t>
            </a:r>
            <a:r>
              <a:rPr lang="en-US" dirty="0"/>
              <a:t>mV</a:t>
            </a:r>
            <a:r>
              <a:rPr lang="el-GR" dirty="0"/>
              <a:t> ανοίγουν οι δίοδοι νατρίου («τρύπες» στην </a:t>
            </a:r>
            <a:r>
              <a:rPr lang="el-GR" dirty="0" err="1"/>
              <a:t>ημιπερατή</a:t>
            </a:r>
            <a:r>
              <a:rPr lang="el-GR" dirty="0"/>
              <a:t> μεμβράνη) που επιτρέπουν στα ιόντα νατρίου να εισέλθουν στο κύτταρο. Αυτό προκαλεί την ταχύτατη μεταβολή από το αρνητικό φορτίο των -55</a:t>
            </a:r>
            <a:r>
              <a:rPr lang="en-US" dirty="0"/>
              <a:t>mV </a:t>
            </a:r>
            <a:r>
              <a:rPr lang="el-GR" dirty="0"/>
              <a:t>σε θετικό φορτίο περίπου +30</a:t>
            </a:r>
            <a:r>
              <a:rPr lang="en-US" dirty="0"/>
              <a:t>mV</a:t>
            </a:r>
            <a:r>
              <a:rPr lang="el-GR" dirty="0"/>
              <a:t>. Μόλις συμβεί αυτό, τότε το κύτταρο προσπαθεί να ανακτήσει το δυναμικό ηρεμίας του κλείνοντας τις διόδους νατρίου και ανοίγοντας τις διόδους καλίου. Το πλέον αρνητικό φορτίο στο εξωτερικό του κυττάρου προκαλεί την κίνηση των ιόντων καλίου προς το εξωτερικό του κυττάρου, αποκαθιστώντας τελικά το δυναμικό ηρεμίας. Στο τέλος, η αντλία ιόντων νατρίου-καλίου θα συμβάλλει στην απομάκρυνση των ιόντων νατρίου προς το εξωτερικό του κυττάρου. </a:t>
            </a:r>
          </a:p>
          <a:p>
            <a:pPr>
              <a:buNone/>
            </a:pPr>
            <a:r>
              <a:rPr lang="el-GR" b="1" dirty="0"/>
              <a:t> </a:t>
            </a:r>
          </a:p>
          <a:p>
            <a:pPr>
              <a:buNone/>
            </a:pPr>
            <a:r>
              <a:rPr lang="el-GR" b="1" dirty="0"/>
              <a:t>Τι επιτυγχάνεται;</a:t>
            </a:r>
            <a:endParaRPr lang="el-GR" dirty="0"/>
          </a:p>
          <a:p>
            <a:pPr>
              <a:buNone/>
            </a:pPr>
            <a:r>
              <a:rPr lang="el-GR" dirty="0"/>
              <a:t>Όλα αυτά συμβαίνουν σε ένα μικροσκοπικό σημείο της πλασματικής μεμβράνης. Ωστόσο, η νευρική ώση (που θυμηθείτε είναι αυτή που μεταφέρει το μήνυμα) πρέπει να διανύσει όλο το μήκος του άξονα του νευρώνα. Η αναστροφή του δυναμικού ηρεμίας και η αποκατάστασή του στη συνέχεια δημιουργεί μια ανισορροπία στο ακριβώς διπλανό σημείο της μεμβράνης, το οποίο ανοίγει τους διαύλους νατρίου του και ξεκινά και σε αυτό το σημείο ένα δυναμικό ενέργειας. Έτσι, προκαλείται μια αλυσιδωτή αντίδραση δυναμικών ενέργειας κατά μήκος του άξονα του νευρώνα. Είναι σαν ένα ντόμινο που το κάθε ένα σπρώχνει το επόμενο κι αυτό το επόμενο κοκ.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Διαφάνεια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25602" name="Picture 2" descr="http://digitalschool.minedu.gov.gr/modules/ebook/show.php/DSGL-A105/321/2155,7812/images/img9_7.jpg"/>
          <p:cNvPicPr>
            <a:picLocks noChangeAspect="1" noChangeArrowheads="1"/>
          </p:cNvPicPr>
          <p:nvPr/>
        </p:nvPicPr>
        <p:blipFill>
          <a:blip r:embed="rId2" cstate="print"/>
          <a:srcRect/>
          <a:stretch>
            <a:fillRect/>
          </a:stretch>
        </p:blipFill>
        <p:spPr bwMode="auto">
          <a:xfrm>
            <a:off x="285720" y="142852"/>
            <a:ext cx="8631420" cy="6129332"/>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4231</Words>
  <Application>Microsoft Macintosh PowerPoint</Application>
  <PresentationFormat>Προβολή στην οθόνη (4:3)</PresentationFormat>
  <Paragraphs>108</Paragraphs>
  <Slides>53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53</vt:i4>
      </vt:variant>
    </vt:vector>
  </HeadingPairs>
  <TitlesOfParts>
    <vt:vector size="56" baseType="lpstr">
      <vt:lpstr>Arial</vt:lpstr>
      <vt:lpstr>Calibri</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Στέλεχος του εγκεφάλου</vt:lpstr>
      <vt:lpstr>Παρεγκεφαλίδα</vt:lpstr>
      <vt:lpstr>Μεταιχμιακό σύστημα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Προτάσεις για εμβάθυνση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evangelia</dc:creator>
  <cp:lastModifiedBy>EVANGELIA MAVRIKAKI</cp:lastModifiedBy>
  <cp:revision>48</cp:revision>
  <dcterms:created xsi:type="dcterms:W3CDTF">2012-05-07T14:24:41Z</dcterms:created>
  <dcterms:modified xsi:type="dcterms:W3CDTF">2023-09-11T18:13:14Z</dcterms:modified>
</cp:coreProperties>
</file>