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6" r:id="rId3"/>
    <p:sldId id="280" r:id="rId4"/>
    <p:sldId id="258" r:id="rId5"/>
    <p:sldId id="281" r:id="rId6"/>
    <p:sldId id="259" r:id="rId7"/>
    <p:sldId id="260" r:id="rId8"/>
    <p:sldId id="261" r:id="rId9"/>
    <p:sldId id="262" r:id="rId10"/>
    <p:sldId id="263" r:id="rId11"/>
    <p:sldId id="264" r:id="rId12"/>
    <p:sldId id="265" r:id="rId13"/>
    <p:sldId id="266" r:id="rId14"/>
    <p:sldId id="267" r:id="rId15"/>
    <p:sldId id="268" r:id="rId16"/>
    <p:sldId id="269" r:id="rId17"/>
    <p:sldId id="272" r:id="rId18"/>
    <p:sldId id="270" r:id="rId19"/>
    <p:sldId id="271" r:id="rId20"/>
    <p:sldId id="275" r:id="rId21"/>
    <p:sldId id="273" r:id="rId22"/>
    <p:sldId id="274" r:id="rId23"/>
    <p:sldId id="276" r:id="rId24"/>
    <p:sldId id="277" r:id="rId25"/>
    <p:sldId id="282" r:id="rId26"/>
    <p:sldId id="278" r:id="rId27"/>
    <p:sldId id="283" r:id="rId28"/>
    <p:sldId id="284" r:id="rId2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6327" autoAdjust="0"/>
  </p:normalViewPr>
  <p:slideViewPr>
    <p:cSldViewPr>
      <p:cViewPr varScale="1">
        <p:scale>
          <a:sx n="123" d="100"/>
          <a:sy n="123" d="100"/>
        </p:scale>
        <p:origin x="6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074CA1-6753-4F1B-9334-E46155196298}" type="datetimeFigureOut">
              <a:rPr lang="el-GR" smtClean="0"/>
              <a:t>11/9/23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5DCA9-EAA8-4B00-BB2D-9F92D4419E95}"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A2E5DCA9-EAA8-4B00-BB2D-9F92D4419E95}" type="slidenum">
              <a:rPr lang="el-GR" smtClean="0"/>
              <a:t>24</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6533FC-A508-4690-8149-21E756F016E6}" type="datetimeFigureOut">
              <a:rPr lang="el-GR" smtClean="0"/>
              <a:pPr/>
              <a:t>11/9/23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72A7A34-58DB-41A5-A978-1FBBDC2CB99C}"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533FC-A508-4690-8149-21E756F016E6}" type="datetimeFigureOut">
              <a:rPr lang="el-GR" smtClean="0"/>
              <a:pPr/>
              <a:t>11/9/23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2A7A34-58DB-41A5-A978-1FBBDC2CB99C}"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73029437@N00/2319668104/"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atexnos.gr/%CE%B5%CE%BB%CF%80%CE%AF%CE%B4%CE%B1-%CE%B6%CF%89%CE%AE%CF%82-%CF%83%CE%B5-%CF%80%CE%AD%CE%BD%CF%84%CE%B5-%CE%B1%CE%BD%CE%B8%CF%81%CF%8E%CF%80%CE%BF%CF%85%CF%82-%CE%BC%CE%B5-%CF%84%CE%B7-%CE%B4%CF%89/" TargetMode="External"/><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digitalschool.minedu.gov.gr/modules/ebook/show.php/DSGL-A105/321/2155,7813/extras/Activities/kef10_ayti/kef10_ayti.sw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en/photo/949488"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www.thingswedontknow.com/articles/smell" TargetMode="External"/><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pixnio.com/flora-plants/vegetables/garlic-pictures/garlic-diet-seed-vegetable-food" TargetMode="External"/><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hyperlink" Target="https://www.rawpixel.com/search/water" TargetMode="Externa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hyperlink" Target="https://pxhere.com/en/photo/778580" TargetMode="External"/><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tinanantsou.blogspot.com/2011/12/blog-post_1098.html"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ntrophistoria.com/2017/01/synesthesia-neurociencia-y-nueva.html"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opentext.wsu.edu/psych105/chapter/5-2-sensation-versus-perception/"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thesecretrealtruth.blogspot.com/2017/06/blog-post_813.html" TargetMode="External"/><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itn.hms.harvard.edu/flash/2016/just-sugar-pill-placebo-effect-real/?share=email" TargetMode="External"/><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hyperlink" Target="https://elifesciences.org/digests/52694/hope-for-preventing-opioid-overdose" TargetMode="Externa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κοντινή λήψη, δέρμα, άτομο, εκκλησιαστικό όργανο&#10;&#10;Περιγραφή που δημιουργήθηκε αυτόματα">
            <a:extLst>
              <a:ext uri="{FF2B5EF4-FFF2-40B4-BE49-F238E27FC236}">
                <a16:creationId xmlns:a16="http://schemas.microsoft.com/office/drawing/2014/main" id="{1DB278E2-9491-1247-ACD1-843C7F6CD2F1}"/>
              </a:ext>
            </a:extLst>
          </p:cNvPr>
          <p:cNvPicPr>
            <a:picLocks noChangeAspect="1"/>
          </p:cNvPicPr>
          <p:nvPr/>
        </p:nvPicPr>
        <p:blipFill>
          <a:blip r:embed="rId2">
            <a:alphaModFix amt="63000"/>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28600" y="36208"/>
            <a:ext cx="10148281" cy="6785584"/>
          </a:xfrm>
          <a:prstGeom prst="rect">
            <a:avLst/>
          </a:prstGeom>
        </p:spPr>
      </p:pic>
      <p:sp>
        <p:nvSpPr>
          <p:cNvPr id="3" name="2 - Θέση περιεχομένου"/>
          <p:cNvSpPr>
            <a:spLocks noGrp="1"/>
          </p:cNvSpPr>
          <p:nvPr>
            <p:ph idx="1"/>
          </p:nvPr>
        </p:nvSpPr>
        <p:spPr>
          <a:xfrm>
            <a:off x="251520" y="1916832"/>
            <a:ext cx="4474840" cy="4225102"/>
          </a:xfrm>
        </p:spPr>
        <p:txBody>
          <a:bodyPr>
            <a:normAutofit/>
          </a:bodyPr>
          <a:lstStyle/>
          <a:p>
            <a:pPr marL="0" indent="0">
              <a:buNone/>
            </a:pPr>
            <a:r>
              <a:rPr lang="el-GR" b="1" dirty="0"/>
              <a:t>Αισθήσεις</a:t>
            </a:r>
          </a:p>
          <a:p>
            <a:pPr marL="0" indent="0">
              <a:buNone/>
            </a:pPr>
            <a:r>
              <a:rPr lang="el-GR" sz="2200" dirty="0"/>
              <a:t>Η αίσθηση είναι το αποτέλεσμα ερμηνείας των ερεθισμάτων που φτάνουν στον εγκέφαλο. Η ερμηνεία τα καθιστά συνειδητά. Με αυτόν τον τρόπο η μικρού μήκους κύματος (400 </a:t>
            </a:r>
            <a:r>
              <a:rPr lang="el-GR" sz="2200" dirty="0" err="1"/>
              <a:t>nm</a:t>
            </a:r>
            <a:r>
              <a:rPr lang="el-GR" sz="2200" dirty="0"/>
              <a:t>) φωτεινή ακτινοβολία που πέφτει στον οφθαλμό γίνεται αντιληπτή ως κυανό χρώμα, ενώ η ζάχαρη στη γλώσσα γίνεται αντιληπτή ως γλυκιά γεύση.</a:t>
            </a:r>
          </a:p>
          <a:p>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7158" y="285728"/>
            <a:ext cx="4686304" cy="6000792"/>
          </a:xfrm>
        </p:spPr>
        <p:txBody>
          <a:bodyPr>
            <a:normAutofit fontScale="47500" lnSpcReduction="20000"/>
          </a:bodyPr>
          <a:lstStyle/>
          <a:p>
            <a:pPr>
              <a:buNone/>
            </a:pPr>
            <a:r>
              <a:rPr lang="el-GR" b="1" dirty="0"/>
              <a:t>Έλεγχος έντασης του εισερχόμενου φωτός και εστίαση</a:t>
            </a:r>
          </a:p>
          <a:p>
            <a:pPr>
              <a:buNone/>
            </a:pPr>
            <a:r>
              <a:rPr lang="el-GR" dirty="0"/>
              <a:t>Στην ίριδα υπάρχουν λείες μυϊκές ίνες, οι οποίες μεταβάλλουν τη διάμετρο της κόρης του οφθαλμού και συνεπώς την ένταση του φωτός που φτάνει στα φωτοευαίσθητα κύτταρα του αμφιβληστροειδούς. Το έντονο φως προκαλεί, αντανακλαστικά, τη μείωση της διαμέτρου της κόρης του οφθαλμού, ενώ, αντίθετα, το ασθενές φως την αύξηση (</a:t>
            </a:r>
            <a:r>
              <a:rPr lang="el-GR" dirty="0" err="1"/>
              <a:t>εικ</a:t>
            </a:r>
            <a:r>
              <a:rPr lang="el-GR" dirty="0"/>
              <a:t>. 10.3).</a:t>
            </a:r>
          </a:p>
          <a:p>
            <a:pPr>
              <a:buNone/>
            </a:pPr>
            <a:r>
              <a:rPr lang="el-GR" dirty="0"/>
              <a:t>Η υψηλής ευκρίνειας όραση εξαρτάται από τον ακριβή σχηματισμό του ειδώλου του παρατηρούμενου αντικειμένου πάνω στον αμφιβληστροειδή. Για να γίνει εστίαση του αντικειμένου, είναι απαραίτητο οι ακτίνες του φωτός που εισέρχονται στο οφθαλμό να διαθλαστούν (</a:t>
            </a:r>
            <a:r>
              <a:rPr lang="el-GR" dirty="0" err="1"/>
              <a:t>εικ</a:t>
            </a:r>
            <a:r>
              <a:rPr lang="el-GR" dirty="0"/>
              <a:t>. 10.4). Η γωνία διάθλασης των ακτινών εξαρτάται από την απόσταση του αντικειμένου από τον αμφιβληστροειδή. Η διάθλαση του φωτός επιτυγχάνεται με τη διέλευση των ακτινών από τον κερατοειδή, το υδατοειδές υγρό, τον κρυσταλλοειδή φακό και το υαλώδες σώμα (διαθλαστική συσκευή του οφθαλμού). Για την εστίαση αντικειμένων που βρίσκονται σε απόσταση μικρότερη των 6 m είναι απαραίτητη η αύξηση της κυρτότητας του κρυσταλλοειδούς φακού, και αυτό επιτυγχάνεται με σύσπαση των μυών του ακτινωτού σώματος. Η ικανότητα μεταβολής της κυρτότητας του κρυσταλλοειδούς φακού ονομάζεται </a:t>
            </a:r>
            <a:r>
              <a:rPr lang="el-GR" b="1" dirty="0"/>
              <a:t>προσαρμογή</a:t>
            </a:r>
            <a:r>
              <a:rPr lang="el-GR" dirty="0"/>
              <a:t>. Το είδωλο σχηματίζεται στον αμφιβληστροειδή ανεστραμμένο (</a:t>
            </a:r>
            <a:r>
              <a:rPr lang="el-GR" dirty="0" err="1"/>
              <a:t>εικ</a:t>
            </a:r>
            <a:r>
              <a:rPr lang="el-GR" dirty="0"/>
              <a:t>. 10.4). Μαθαίνουμε όμως και από τις εμπειρίες να βλέπουμε τα είδωλα ανορθωμένα </a:t>
            </a:r>
          </a:p>
          <a:p>
            <a:endParaRPr lang="el-GR" dirty="0"/>
          </a:p>
        </p:txBody>
      </p:sp>
      <p:pic>
        <p:nvPicPr>
          <p:cNvPr id="21506" name="Picture 2" descr="http://digitalschool.minedu.gov.gr/modules/ebook/show.php/DSGL-A105/43/270,1245/images/img10_4.jpg"/>
          <p:cNvPicPr>
            <a:picLocks noChangeAspect="1" noChangeArrowheads="1"/>
          </p:cNvPicPr>
          <p:nvPr/>
        </p:nvPicPr>
        <p:blipFill>
          <a:blip r:embed="rId2" cstate="print"/>
          <a:srcRect/>
          <a:stretch>
            <a:fillRect/>
          </a:stretch>
        </p:blipFill>
        <p:spPr bwMode="auto">
          <a:xfrm>
            <a:off x="4943204" y="142852"/>
            <a:ext cx="4200796" cy="557216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digitalschool.minedu.gov.gr/modules/ebook/show.php/DSGL-A105/43/270,1245/images/img10_5.jpg"/>
          <p:cNvPicPr>
            <a:picLocks noChangeAspect="1" noChangeArrowheads="1"/>
          </p:cNvPicPr>
          <p:nvPr/>
        </p:nvPicPr>
        <p:blipFill>
          <a:blip r:embed="rId2" cstate="print"/>
          <a:srcRect/>
          <a:stretch>
            <a:fillRect/>
          </a:stretch>
        </p:blipFill>
        <p:spPr bwMode="auto">
          <a:xfrm>
            <a:off x="928662" y="1285860"/>
            <a:ext cx="7038975" cy="3219451"/>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school.minedu.gov.gr/modules/ebook/show.php/DSGL-A105/43/270,1245/images/img10_6.jpg"/>
          <p:cNvPicPr>
            <a:picLocks noChangeAspect="1" noChangeArrowheads="1"/>
          </p:cNvPicPr>
          <p:nvPr/>
        </p:nvPicPr>
        <p:blipFill>
          <a:blip r:embed="rId2" cstate="print"/>
          <a:srcRect/>
          <a:stretch>
            <a:fillRect/>
          </a:stretch>
        </p:blipFill>
        <p:spPr bwMode="auto">
          <a:xfrm>
            <a:off x="209550" y="323849"/>
            <a:ext cx="8934450" cy="65341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539552" y="692696"/>
            <a:ext cx="8208912" cy="3416320"/>
          </a:xfrm>
          <a:prstGeom prst="rect">
            <a:avLst/>
          </a:prstGeom>
        </p:spPr>
        <p:txBody>
          <a:bodyPr wrap="square">
            <a:spAutoFit/>
          </a:bodyPr>
          <a:lstStyle/>
          <a:p>
            <a:r>
              <a:rPr lang="el-GR" b="1" dirty="0"/>
              <a:t>Γλαύκωμα</a:t>
            </a:r>
          </a:p>
          <a:p>
            <a:r>
              <a:rPr lang="el-GR" dirty="0"/>
              <a:t>Το γλαύκωμα είναι μία παθολογική κατάσταση, που εμφανίζεται συνήθως σε άτομα με ηλικία μεγαλύτερη των 35 ετών. Οφείλεται στο μειωμένο ρυθμό απομάκρυνσης του υδατοειδούς υγρού σε σχέση με το ρυθμό παραγωγής του. Αποτέλεσμα της ανωμαλίας αυτής είναι η συσσώρευση υδατοειδούς υγρού στο χώρο ανάμεσα στον κερατοειδή και στον κρυσταλλοειδή φακό, που οδηγεί στην αύξηση της </a:t>
            </a:r>
            <a:r>
              <a:rPr lang="el-GR" dirty="0" err="1"/>
              <a:t>ενδοφθάλμιας</a:t>
            </a:r>
            <a:r>
              <a:rPr lang="el-GR" dirty="0"/>
              <a:t> πίεσης. Η πίεση που ασκείται στα τοιχώματα του οφθαλμικού βολβού συμπιέζει τα αγγεία του χοριοειδούς χιτώνα με αποτέλεσμα αυτά να μη μεταφέρουν επαρκείς ποσότητες οξυγόνου και θρεπτικών συστατικών στα ραβδία και στα </a:t>
            </a:r>
            <a:r>
              <a:rPr lang="el-GR" dirty="0" err="1"/>
              <a:t>κωνία</a:t>
            </a:r>
            <a:r>
              <a:rPr lang="el-GR" dirty="0"/>
              <a:t>. Αυτό μπορεί να προκαλέσει παραμόρφωση στις νευρικές ίνες του οπτικού νεύρου, με αποτέλεσμα τη σταδιακή απώλεια της όρασης. Το γλαύκωμα είναι μία ασθένεια που μπορεί να διαγνωστεί έγκαιρα με τη μέτρηση της πίεσης του οφθαλμού.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digitalschool.minedu.gov.gr/modules/ebook/show.php/DSGL-A105/43/270,1245/images/img10_7.jpg"/>
          <p:cNvPicPr>
            <a:picLocks noChangeAspect="1" noChangeArrowheads="1"/>
          </p:cNvPicPr>
          <p:nvPr/>
        </p:nvPicPr>
        <p:blipFill>
          <a:blip r:embed="rId2" cstate="print"/>
          <a:srcRect/>
          <a:stretch>
            <a:fillRect/>
          </a:stretch>
        </p:blipFill>
        <p:spPr bwMode="auto">
          <a:xfrm>
            <a:off x="2699792" y="404664"/>
            <a:ext cx="6248382" cy="6147167"/>
          </a:xfrm>
          <a:prstGeom prst="rect">
            <a:avLst/>
          </a:prstGeom>
          <a:noFill/>
        </p:spPr>
      </p:pic>
      <p:sp>
        <p:nvSpPr>
          <p:cNvPr id="2" name="TextBox 1">
            <a:extLst>
              <a:ext uri="{FF2B5EF4-FFF2-40B4-BE49-F238E27FC236}">
                <a16:creationId xmlns:a16="http://schemas.microsoft.com/office/drawing/2014/main" id="{5CC2F8F1-5A70-AE4C-B7B5-6552AD90D8D1}"/>
              </a:ext>
            </a:extLst>
          </p:cNvPr>
          <p:cNvSpPr txBox="1"/>
          <p:nvPr/>
        </p:nvSpPr>
        <p:spPr>
          <a:xfrm>
            <a:off x="539552" y="2924944"/>
            <a:ext cx="1502527"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l-GR" dirty="0"/>
              <a:t>ΟΠΤΙΚΗ ΟΔΟΣ</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3A66EA2-194F-054C-C3FC-1D318CC50941}"/>
              </a:ext>
            </a:extLst>
          </p:cNvPr>
          <p:cNvSpPr>
            <a:spLocks noGrp="1"/>
          </p:cNvSpPr>
          <p:nvPr>
            <p:ph type="title"/>
          </p:nvPr>
        </p:nvSpPr>
        <p:spPr>
          <a:xfrm>
            <a:off x="457200" y="273050"/>
            <a:ext cx="3008313" cy="1162050"/>
          </a:xfrm>
        </p:spPr>
        <p:txBody>
          <a:bodyPr/>
          <a:lstStyle/>
          <a:p>
            <a:pPr algn="ctr"/>
            <a:r>
              <a:rPr lang="el-GR" dirty="0"/>
              <a:t>Μεταμόσχευση κερατοειδούς</a:t>
            </a:r>
            <a:endParaRPr lang="en-US" dirty="0"/>
          </a:p>
        </p:txBody>
      </p:sp>
      <p:pic>
        <p:nvPicPr>
          <p:cNvPr id="4" name="Εικόνα 3" descr="Εικόνα που περιέχει ρουχισμός, ιατρικός εξοπλισμός, άτομο, υγειονομική περίθαλψη&#10;&#10;Περιγραφή που δημιουργήθηκε αυτόματα">
            <a:extLst>
              <a:ext uri="{FF2B5EF4-FFF2-40B4-BE49-F238E27FC236}">
                <a16:creationId xmlns:a16="http://schemas.microsoft.com/office/drawing/2014/main" id="{2D72B7BB-04AE-5E42-BCE5-78304CD5630D}"/>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429" r="24931" b="1"/>
          <a:stretch/>
        </p:blipFill>
        <p:spPr>
          <a:xfrm>
            <a:off x="3575050" y="273050"/>
            <a:ext cx="5111750" cy="5853113"/>
          </a:xfrm>
          <a:prstGeom prst="rect">
            <a:avLst/>
          </a:prstGeom>
          <a:noFill/>
        </p:spPr>
      </p:pic>
      <p:sp>
        <p:nvSpPr>
          <p:cNvPr id="2" name="1 - Ορθογώνιο"/>
          <p:cNvSpPr/>
          <p:nvPr/>
        </p:nvSpPr>
        <p:spPr>
          <a:xfrm>
            <a:off x="457200" y="1435100"/>
            <a:ext cx="3008313" cy="4691063"/>
          </a:xfrm>
          <a:prstGeom prst="rect">
            <a:avLst/>
          </a:prstGeom>
        </p:spPr>
        <p:txBody>
          <a:bodyPr vert="horz" lIns="91440" tIns="45720" rIns="91440" bIns="45720" rtlCol="0">
            <a:normAutofit/>
          </a:bodyPr>
          <a:lstStyle/>
          <a:p>
            <a:pPr>
              <a:spcBef>
                <a:spcPct val="20000"/>
              </a:spcBef>
            </a:pPr>
            <a:r>
              <a:rPr lang="el-GR" sz="1400" kern="1200" dirty="0">
                <a:latin typeface="+mn-lt"/>
                <a:ea typeface="+mn-ea"/>
                <a:cs typeface="+mn-cs"/>
              </a:rPr>
              <a:t>Η καταστροφή του κερατοειδούς χιτώνα συνεπάγεται τύφλωση, ακόμα και στην περίπτωση που τα υπόλοιπα τμήματα της διαθλαστικής συσκευής του οφθαλμού και ο αμφιβληστροειδής λειτουργούν φυσιολογικά. Ένας τρόπος αντιμετώπισης του προβλήματος είναι η αντικατάσταση του κατεστραμμένου κερατοειδούς με αντίστοιχου μεγέθους κερατοειδή από άλλο άτομο δότη (μεταμόσχευση κερατοειδούς). Επειδή στον κερατοειδή δεν υπάρχουν αιμοφόρα αγγεία, για να μεταφέρουν λευκά αιμοσφαίρια, το μόσχευμα σπάνια απορρίπτεται, και έτσι είναι δυνατή η μεταμόσχευσή του από δότη που δεν έχει καμία συγγένεια με το δέκτη.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εικ. 10.6 Δομή του αυτιού"/>
          <p:cNvPicPr>
            <a:picLocks noChangeAspect="1" noChangeArrowheads="1"/>
          </p:cNvPicPr>
          <p:nvPr/>
        </p:nvPicPr>
        <p:blipFill>
          <a:blip r:embed="rId2" cstate="print"/>
          <a:srcRect/>
          <a:stretch>
            <a:fillRect/>
          </a:stretch>
        </p:blipFill>
        <p:spPr bwMode="auto">
          <a:xfrm>
            <a:off x="319087" y="260648"/>
            <a:ext cx="8505825" cy="5238750"/>
          </a:xfrm>
          <a:prstGeom prst="rect">
            <a:avLst/>
          </a:prstGeom>
          <a:noFill/>
        </p:spPr>
      </p:pic>
      <p:sp>
        <p:nvSpPr>
          <p:cNvPr id="3" name="1 - Ορθογώνιο">
            <a:extLst>
              <a:ext uri="{FF2B5EF4-FFF2-40B4-BE49-F238E27FC236}">
                <a16:creationId xmlns:a16="http://schemas.microsoft.com/office/drawing/2014/main" id="{297FF410-02D2-B74C-8AEF-B58BFC9E7CE8}"/>
              </a:ext>
            </a:extLst>
          </p:cNvPr>
          <p:cNvSpPr/>
          <p:nvPr/>
        </p:nvSpPr>
        <p:spPr>
          <a:xfrm>
            <a:off x="464315" y="5301208"/>
            <a:ext cx="8215370" cy="1477328"/>
          </a:xfrm>
          <a:prstGeom prst="rect">
            <a:avLst/>
          </a:prstGeom>
        </p:spPr>
        <p:txBody>
          <a:bodyPr wrap="square">
            <a:spAutoFit/>
          </a:bodyPr>
          <a:lstStyle/>
          <a:p>
            <a:r>
              <a:rPr lang="el-GR" b="1" dirty="0"/>
              <a:t>Ακοή</a:t>
            </a:r>
          </a:p>
          <a:p>
            <a:r>
              <a:rPr lang="el-GR" dirty="0"/>
              <a:t>Το αυτί είναι υπεύθυνο για την αίσθηση της ακοής και την αίσθηση της ισορροπίας. Αποτελείται από τρία τμήματα: το εξωτερικό, το μέσο και το εσωτερικό αυτί. Τα </a:t>
            </a:r>
            <a:r>
              <a:rPr lang="el-GR" dirty="0" err="1"/>
              <a:t>υποδεκτικά</a:t>
            </a:r>
            <a:r>
              <a:rPr lang="el-GR" dirty="0"/>
              <a:t> όργανα για τη λειτουργία της ακοής και της ισορροπίας εντοπίζονται στο εσωτερικό αυτί και αποτελούνται κυρίως από τριχοφόρα κύτταρα.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55352" y="565225"/>
            <a:ext cx="8286808"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600" b="1" i="0" u="none" strike="noStrike" cap="none" normalizeH="0" baseline="0" dirty="0">
                <a:ln>
                  <a:noFill/>
                </a:ln>
                <a:solidFill>
                  <a:schemeClr val="tx1"/>
                </a:solidFill>
                <a:effectLst/>
                <a:latin typeface="Arial" charset="0"/>
                <a:cs typeface="Arial" charset="0"/>
              </a:rPr>
              <a:t>Εξωτερικό και μέσο αυτί</a:t>
            </a:r>
            <a:r>
              <a:rPr kumimoji="0" lang="el-GR" sz="1600" b="1" i="0" u="none" strike="noStrike" cap="none" normalizeH="0" baseline="0" dirty="0">
                <a:ln>
                  <a:noFill/>
                </a:ln>
                <a:solidFill>
                  <a:schemeClr val="tx1"/>
                </a:solidFill>
                <a:effectLst/>
                <a:latin typeface="Arial" charset="0"/>
                <a:cs typeface="Arial" charset="0"/>
                <a:hlinkClick r:id="rId2" tooltip="Εξωτερικό και μέσο αυτί"/>
              </a:rPr>
              <a:t>   </a:t>
            </a:r>
            <a:r>
              <a:rPr kumimoji="0" lang="el-GR" sz="1600" b="1" i="0" u="none" strike="noStrike" cap="none" normalizeH="0" baseline="0" dirty="0">
                <a:ln>
                  <a:noFill/>
                </a:ln>
                <a:solidFill>
                  <a:schemeClr val="tx1"/>
                </a:solidFill>
                <a:effectLst/>
                <a:latin typeface="Arial" charset="0"/>
                <a:cs typeface="Arial"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l-GR" sz="1600" b="0" i="0" u="none" strike="noStrike" cap="none" normalizeH="0" baseline="0" dirty="0">
                <a:ln>
                  <a:noFill/>
                </a:ln>
                <a:solidFill>
                  <a:schemeClr val="tx1"/>
                </a:solidFill>
                <a:effectLst/>
                <a:latin typeface="Arial" charset="0"/>
                <a:cs typeface="Arial" charset="0"/>
              </a:rPr>
              <a:t>Το εξωτερικό αυτί αποτελείται από δύο τμήματα, το </a:t>
            </a:r>
            <a:r>
              <a:rPr kumimoji="0" lang="el-GR" sz="1600" b="1" i="0" u="none" strike="noStrike" cap="none" normalizeH="0" baseline="0" dirty="0">
                <a:ln>
                  <a:noFill/>
                </a:ln>
                <a:solidFill>
                  <a:schemeClr val="tx1"/>
                </a:solidFill>
                <a:effectLst/>
                <a:latin typeface="Arial" charset="0"/>
                <a:cs typeface="Arial" charset="0"/>
              </a:rPr>
              <a:t>πτερύγιο</a:t>
            </a:r>
            <a:r>
              <a:rPr kumimoji="0" lang="el-GR" sz="1600" b="0" i="0" u="none" strike="noStrike" cap="none" normalizeH="0" baseline="0" dirty="0">
                <a:ln>
                  <a:noFill/>
                </a:ln>
                <a:solidFill>
                  <a:schemeClr val="tx1"/>
                </a:solidFill>
                <a:effectLst/>
                <a:latin typeface="Arial" charset="0"/>
                <a:cs typeface="Arial" charset="0"/>
              </a:rPr>
              <a:t> και τον </a:t>
            </a:r>
            <a:r>
              <a:rPr kumimoji="0" lang="el-GR" sz="1600" b="1" i="0" u="none" strike="noStrike" cap="none" normalizeH="0" baseline="0" dirty="0">
                <a:ln>
                  <a:noFill/>
                </a:ln>
                <a:solidFill>
                  <a:schemeClr val="tx1"/>
                </a:solidFill>
                <a:effectLst/>
                <a:latin typeface="Arial" charset="0"/>
                <a:cs typeface="Arial" charset="0"/>
              </a:rPr>
              <a:t>ακουστικό πόρο</a:t>
            </a:r>
            <a:r>
              <a:rPr kumimoji="0" lang="el-GR" sz="1600" b="0" i="0" u="none" strike="noStrike" cap="none" normalizeH="0" baseline="0" dirty="0">
                <a:ln>
                  <a:noFill/>
                </a:ln>
                <a:solidFill>
                  <a:schemeClr val="tx1"/>
                </a:solidFill>
                <a:effectLst/>
                <a:latin typeface="Arial" charset="0"/>
                <a:cs typeface="Arial" charset="0"/>
              </a:rPr>
              <a:t>. Η είσοδος του ακουστικού πόρου είναι επενδυμένη με </a:t>
            </a:r>
            <a:r>
              <a:rPr kumimoji="0" lang="el-GR" sz="1600" b="0" i="0" u="none" strike="noStrike" cap="none" normalizeH="0" baseline="0" dirty="0" err="1">
                <a:ln>
                  <a:noFill/>
                </a:ln>
                <a:solidFill>
                  <a:schemeClr val="tx1"/>
                </a:solidFill>
                <a:effectLst/>
                <a:latin typeface="Arial" charset="0"/>
                <a:cs typeface="Arial" charset="0"/>
              </a:rPr>
              <a:t>τριχίδια</a:t>
            </a:r>
            <a:r>
              <a:rPr kumimoji="0" lang="el-GR" sz="1600" b="0" i="0" u="none" strike="noStrike" cap="none" normalizeH="0" baseline="0" dirty="0">
                <a:ln>
                  <a:noFill/>
                </a:ln>
                <a:solidFill>
                  <a:schemeClr val="tx1"/>
                </a:solidFill>
                <a:effectLst/>
                <a:latin typeface="Arial" charset="0"/>
                <a:cs typeface="Arial" charset="0"/>
              </a:rPr>
              <a:t> και με πολυάριθμα κύτταρα, που εκκρίνουν </a:t>
            </a:r>
            <a:r>
              <a:rPr kumimoji="0" lang="el-GR" sz="1600" b="1" i="0" u="none" strike="noStrike" cap="none" normalizeH="0" baseline="0" dirty="0">
                <a:ln>
                  <a:noFill/>
                </a:ln>
                <a:solidFill>
                  <a:schemeClr val="tx1"/>
                </a:solidFill>
                <a:effectLst/>
                <a:latin typeface="Arial" charset="0"/>
                <a:cs typeface="Arial" charset="0"/>
              </a:rPr>
              <a:t>κυψελίδα</a:t>
            </a:r>
            <a:r>
              <a:rPr kumimoji="0" lang="el-GR" sz="1600" b="0" i="0" u="none" strike="noStrike" cap="none" normalizeH="0" baseline="0" dirty="0">
                <a:ln>
                  <a:noFill/>
                </a:ln>
                <a:solidFill>
                  <a:schemeClr val="tx1"/>
                </a:solidFill>
                <a:effectLst/>
                <a:latin typeface="Arial" charset="0"/>
                <a:cs typeface="Arial" charset="0"/>
              </a:rPr>
              <a:t>. Τα </a:t>
            </a:r>
            <a:r>
              <a:rPr kumimoji="0" lang="el-GR" sz="1600" b="0" i="0" u="none" strike="noStrike" cap="none" normalizeH="0" baseline="0" dirty="0" err="1">
                <a:ln>
                  <a:noFill/>
                </a:ln>
                <a:solidFill>
                  <a:schemeClr val="tx1"/>
                </a:solidFill>
                <a:effectLst/>
                <a:latin typeface="Arial" charset="0"/>
                <a:cs typeface="Arial" charset="0"/>
              </a:rPr>
              <a:t>τριχίδια</a:t>
            </a:r>
            <a:r>
              <a:rPr kumimoji="0" lang="el-GR" sz="1600" b="0" i="0" u="none" strike="noStrike" cap="none" normalizeH="0" baseline="0" dirty="0">
                <a:ln>
                  <a:noFill/>
                </a:ln>
                <a:solidFill>
                  <a:schemeClr val="tx1"/>
                </a:solidFill>
                <a:effectLst/>
                <a:latin typeface="Arial" charset="0"/>
                <a:cs typeface="Arial" charset="0"/>
              </a:rPr>
              <a:t> και η κυψελίδα εμποδίζουν την είσοδο σκόνης και οργανισμών στο αυτί. Το πτερύγιο</a:t>
            </a:r>
            <a:endParaRPr kumimoji="0" lang="el-GR" sz="1600" b="1" i="0" u="none" strike="noStrike" cap="none" normalizeH="0" baseline="0" dirty="0">
              <a:ln>
                <a:noFill/>
              </a:ln>
              <a:solidFill>
                <a:schemeClr val="tx1"/>
              </a:solidFill>
              <a:effectLst/>
              <a:latin typeface="Arial" charset="0"/>
              <a:cs typeface="Arial" charset="0"/>
            </a:endParaRPr>
          </a:p>
        </p:txBody>
      </p:sp>
      <p:sp>
        <p:nvSpPr>
          <p:cNvPr id="5" name="4 - Ορθογώνιο"/>
          <p:cNvSpPr/>
          <p:nvPr/>
        </p:nvSpPr>
        <p:spPr>
          <a:xfrm>
            <a:off x="430928" y="2060848"/>
            <a:ext cx="8143932" cy="3570208"/>
          </a:xfrm>
          <a:prstGeom prst="rect">
            <a:avLst/>
          </a:prstGeom>
        </p:spPr>
        <p:txBody>
          <a:bodyPr wrap="square">
            <a:spAutoFit/>
          </a:bodyPr>
          <a:lstStyle/>
          <a:p>
            <a:r>
              <a:rPr lang="el-GR" sz="1600" dirty="0"/>
              <a:t>συλλέγει του ήχους και τους κατευθύνει προς τον ακουστικό πόρο. Οι ήχοι στο τέλος του ακουστικού πόρου συναντούν τον</a:t>
            </a:r>
            <a:r>
              <a:rPr lang="el-GR" sz="1600" b="1" dirty="0"/>
              <a:t> τυμπανικό υμένα</a:t>
            </a:r>
            <a:r>
              <a:rPr lang="el-GR" sz="1600" dirty="0"/>
              <a:t>, τον οποίο θέτουν σε παλμική κίνηση (</a:t>
            </a:r>
            <a:r>
              <a:rPr lang="el-GR" sz="1600" dirty="0" err="1"/>
              <a:t>εικ</a:t>
            </a:r>
            <a:r>
              <a:rPr lang="el-GR" sz="1600" dirty="0"/>
              <a:t>. 10.6). </a:t>
            </a:r>
          </a:p>
          <a:p>
            <a:r>
              <a:rPr lang="el-GR" sz="1600" dirty="0"/>
              <a:t>Το μέσο αυτί αποτελείται από την τυμπανική κοιλότητα, τον τυμπανικό υμένα και τρία ακουστικά οστάρια: τη </a:t>
            </a:r>
            <a:r>
              <a:rPr lang="el-GR" sz="1600" b="1" dirty="0"/>
              <a:t>σφύρα</a:t>
            </a:r>
            <a:r>
              <a:rPr lang="el-GR" sz="1600" dirty="0"/>
              <a:t>, τον </a:t>
            </a:r>
            <a:r>
              <a:rPr lang="el-GR" sz="1600" b="1" dirty="0"/>
              <a:t>άκμονα</a:t>
            </a:r>
            <a:r>
              <a:rPr lang="el-GR" sz="1600" dirty="0"/>
              <a:t> και τον </a:t>
            </a:r>
            <a:r>
              <a:rPr lang="el-GR" sz="1600" b="1" dirty="0"/>
              <a:t>αναβολέα</a:t>
            </a:r>
            <a:r>
              <a:rPr lang="el-GR" sz="1600" dirty="0"/>
              <a:t>. Η τυμπανική κοιλότητα είναι γεμάτη με αέρα και χωρίζει το εξωτερικό από το εσωτερικό αυτί. Στην τυμπανική κοιλότητα καταλήγει η </a:t>
            </a:r>
            <a:r>
              <a:rPr lang="el-GR" sz="1600" b="1" dirty="0" err="1"/>
              <a:t>ευσταχιανή</a:t>
            </a:r>
            <a:r>
              <a:rPr lang="el-GR" sz="1600" b="1" dirty="0"/>
              <a:t> σάλπιγγα</a:t>
            </a:r>
            <a:r>
              <a:rPr lang="el-GR" sz="1600" dirty="0"/>
              <a:t>, ένας σωλήνας που συνδέει το μέσο αυτί με το </a:t>
            </a:r>
          </a:p>
          <a:p>
            <a:r>
              <a:rPr lang="el-GR" sz="1600" dirty="0"/>
              <a:t>ρινοφάρυγγα. Η </a:t>
            </a:r>
            <a:r>
              <a:rPr lang="el-GR" sz="1600" dirty="0" err="1"/>
              <a:t>ευσταχιανή</a:t>
            </a:r>
            <a:r>
              <a:rPr lang="el-GR" sz="1600" dirty="0"/>
              <a:t> σάλπιγγα βοηθά στη διατήρηση ίσης πίεσης στις δύο πλευρές του τυμπανικού υμένα, κάτι που είναι απαραίτητο για τη σωστή ακοή. </a:t>
            </a:r>
          </a:p>
          <a:p>
            <a:r>
              <a:rPr lang="el-GR" sz="1600" dirty="0"/>
              <a:t>Τα ακουστικά οστάρια μεταδίδουν τις παλμικές κινήσεις του τυμπανικού υμένα στο εσωτερικό αυτί. </a:t>
            </a:r>
          </a:p>
          <a:p>
            <a:r>
              <a:rPr lang="el-GR" sz="1600" dirty="0"/>
              <a:t>Η σφύρα, που βρίσκεται σε επαφή με τον τυμπανικό υμένα, μεταδίδει, μέσω του άκμονα, τις παλμικές κινήσεις στον αναβολέα. Αυτός συνδέεται με την</a:t>
            </a:r>
            <a:r>
              <a:rPr lang="el-GR" sz="1600" b="1" dirty="0"/>
              <a:t> ωοειδή μεμβράνη</a:t>
            </a:r>
            <a:r>
              <a:rPr lang="el-GR" sz="1600" dirty="0"/>
              <a:t>, που καλύπτει ένα άνοιγμα, την </a:t>
            </a:r>
            <a:r>
              <a:rPr lang="el-GR" sz="1600" b="1" dirty="0"/>
              <a:t>ωοειδή θυρίδα</a:t>
            </a:r>
            <a:r>
              <a:rPr lang="el-GR" sz="1600" dirty="0"/>
              <a:t>, στη βάση του κοχλία</a:t>
            </a:r>
            <a:r>
              <a:rPr lang="el-GR" dirty="0"/>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digitalschool.minedu.gov.gr/modules/ebook/show.php/DSGL-A105/43/270,1245/images/img10_10.jpg"/>
          <p:cNvPicPr>
            <a:picLocks noChangeAspect="1" noChangeArrowheads="1"/>
          </p:cNvPicPr>
          <p:nvPr/>
        </p:nvPicPr>
        <p:blipFill>
          <a:blip r:embed="rId2" cstate="print"/>
          <a:srcRect/>
          <a:stretch>
            <a:fillRect/>
          </a:stretch>
        </p:blipFill>
        <p:spPr bwMode="auto">
          <a:xfrm>
            <a:off x="1000100" y="214290"/>
            <a:ext cx="6372934" cy="642939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εικόνα"/>
          <p:cNvPicPr>
            <a:picLocks noChangeAspect="1" noChangeArrowheads="1"/>
          </p:cNvPicPr>
          <p:nvPr/>
        </p:nvPicPr>
        <p:blipFill>
          <a:blip r:embed="rId2" cstate="print"/>
          <a:srcRect/>
          <a:stretch>
            <a:fillRect/>
          </a:stretch>
        </p:blipFill>
        <p:spPr bwMode="auto">
          <a:xfrm>
            <a:off x="0" y="1071546"/>
            <a:ext cx="8643966" cy="48196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323528" y="260648"/>
            <a:ext cx="7920880" cy="6336704"/>
          </a:xfrm>
        </p:spPr>
        <p:txBody>
          <a:bodyPr>
            <a:normAutofit fontScale="47500" lnSpcReduction="20000"/>
          </a:bodyPr>
          <a:lstStyle/>
          <a:p>
            <a:endParaRPr lang="el-GR" b="1" dirty="0"/>
          </a:p>
          <a:p>
            <a:pPr marL="0" indent="0">
              <a:buNone/>
            </a:pPr>
            <a:r>
              <a:rPr lang="el-GR" sz="3800" dirty="0"/>
              <a:t>Ο άνθρωπος διαθέτει σύστημα </a:t>
            </a:r>
            <a:r>
              <a:rPr lang="el-GR" sz="3800" u="sng" dirty="0"/>
              <a:t>αισθητήριων </a:t>
            </a:r>
            <a:r>
              <a:rPr lang="el-GR" sz="3800" u="sng" dirty="0" err="1"/>
              <a:t>oργάνων</a:t>
            </a:r>
            <a:r>
              <a:rPr lang="el-GR" sz="3800" dirty="0"/>
              <a:t>, το οποίο του επιτρέπει να αντιλαμβάνεται τις μεταβολές που συμβαίνουν στο εσωτερικό και στο εξωτερικό περιβάλλον του. Ειδικά </a:t>
            </a:r>
            <a:r>
              <a:rPr lang="el-GR" sz="3800" b="1" dirty="0"/>
              <a:t>κύτταρα - υποδοχείς</a:t>
            </a:r>
            <a:r>
              <a:rPr lang="el-GR" sz="3800" dirty="0"/>
              <a:t>, ευαίσθητα στις αλλαγές αυτές, είναι τα κύρια μέσα συλλογής πληροφοριών που αφορούν την κατάσταση στο σώμα μας και ή τις μεταβολές στο εξωτερικό περιβάλλον. Οι πληροφορίες αυτές μεταφέρονται με τη μορφή νευρικών ώσεων κατά μήκος των αισθητικών οδών και φτάνουν στο ΚΝΣ. Εκεί πραγματοποιείται η ανάλυση και επεξεργασία τους και «επιλέγεται» η κατάλληλη απάντηση. Οι αισθητήριοι υποδοχείς είναι τα «παράθυρα του οργανισμού στον κόσμο», και είναι συνήθως ευαίσθητοι σε έναν τύπο ερεθίσματος.</a:t>
            </a:r>
          </a:p>
          <a:p>
            <a:r>
              <a:rPr lang="el-GR" sz="3800" dirty="0"/>
              <a:t>Οι </a:t>
            </a:r>
            <a:r>
              <a:rPr lang="el-GR" sz="3800" b="1" dirty="0" err="1"/>
              <a:t>χημειοϋποδοχείς</a:t>
            </a:r>
            <a:r>
              <a:rPr lang="el-GR" sz="3800" dirty="0"/>
              <a:t> ανιχνεύουν αλλαγές στη συγκέντρωση χημικών ουσιών. Παίζουν ρόλο στη δημιουργία του αίσθησης της γεύσης και της όσφρησης. </a:t>
            </a:r>
            <a:r>
              <a:rPr lang="el-GR" sz="3800" dirty="0" err="1"/>
              <a:t>Χημειοϋποδοχείς</a:t>
            </a:r>
            <a:r>
              <a:rPr lang="el-GR" sz="3800" dirty="0"/>
              <a:t> που υπάρχουν στα εσωτερικά όργανα, π.χ. στα αιμοφόρα αγγεία, ανιχνεύουν αλλαγές στη συγκέντρωση της γλυκόζης, του CO2 και άλλων ουσιών.</a:t>
            </a:r>
          </a:p>
          <a:p>
            <a:r>
              <a:rPr lang="el-GR" sz="3800" dirty="0"/>
              <a:t>Οι </a:t>
            </a:r>
            <a:r>
              <a:rPr lang="el-GR" sz="3800" b="1" dirty="0" err="1"/>
              <a:t>θερμοϋποδοχείς</a:t>
            </a:r>
            <a:r>
              <a:rPr lang="el-GR" sz="3800" dirty="0"/>
              <a:t> ανιχνεύουν αλλαγές στη θερμοκρασία. Οι </a:t>
            </a:r>
            <a:r>
              <a:rPr lang="el-GR" sz="3800" dirty="0" err="1"/>
              <a:t>φωτοϋποδοχείς</a:t>
            </a:r>
            <a:r>
              <a:rPr lang="el-GR" sz="3800" dirty="0"/>
              <a:t> έχουν τη δυνατότητα ανίχνευσης φωτεινής ακτινοβολίας και συμμετέχουν στη δημιουργία της αίσθησης της όρασης. </a:t>
            </a:r>
          </a:p>
          <a:p>
            <a:r>
              <a:rPr lang="el-GR" sz="3800" dirty="0"/>
              <a:t>Οι </a:t>
            </a:r>
            <a:r>
              <a:rPr lang="el-GR" sz="3800" b="1" dirty="0" err="1"/>
              <a:t>μηχανοϋποδοχείς</a:t>
            </a:r>
            <a:r>
              <a:rPr lang="el-GR" sz="3800" dirty="0"/>
              <a:t> ανιχνεύουν αλλαγές στην πίεση, στην κίνηση ή στην τάση. </a:t>
            </a:r>
          </a:p>
          <a:p>
            <a:r>
              <a:rPr lang="el-GR" sz="3800" dirty="0"/>
              <a:t>Οι αισθητήριοι υποδοχείς βρίσκονται στο σώμα είτε ως ανεξάρτητα κύτταρα, όπως οι ελεύθερες νευρικές απολήξεις στο δέρμα, είτε σε </a:t>
            </a:r>
          </a:p>
          <a:p>
            <a:r>
              <a:rPr lang="el-GR" sz="3800" dirty="0"/>
              <a:t>ομάδες στα αισθητήρια όργανα, π.χ. στον οφθαλμό, συνδεδεμένοι με κύτταρα από άλλους ιστούς, οι οποίοι τους προστατεύουν.</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nchor="ctr">
            <a:normAutofit/>
          </a:bodyPr>
          <a:lstStyle/>
          <a:p>
            <a:r>
              <a:rPr lang="el-GR" dirty="0"/>
              <a:t>Ισορροπία</a:t>
            </a:r>
          </a:p>
        </p:txBody>
      </p:sp>
      <p:pic>
        <p:nvPicPr>
          <p:cNvPr id="9" name="Εικόνα 8" descr="Εικόνα που περιέχει ουρανός, εξωτερικός χώρος/ύπαιθρος, σύννεφο, άτομο&#10;&#10;Περιγραφή που δημιουργήθηκε αυτόματα">
            <a:extLst>
              <a:ext uri="{FF2B5EF4-FFF2-40B4-BE49-F238E27FC236}">
                <a16:creationId xmlns:a16="http://schemas.microsoft.com/office/drawing/2014/main" id="{FF147D93-FFE3-9841-9A05-68573BDD3265}"/>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662"/>
          <a:stretch/>
        </p:blipFill>
        <p:spPr>
          <a:xfrm>
            <a:off x="457200" y="1600200"/>
            <a:ext cx="8229600" cy="452596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digitalschool.minedu.gov.gr/modules/ebook/show.php/DSGL-A105/321/2155,7813/images/img10_14.jpg"/>
          <p:cNvPicPr>
            <a:picLocks noChangeAspect="1" noChangeArrowheads="1"/>
          </p:cNvPicPr>
          <p:nvPr/>
        </p:nvPicPr>
        <p:blipFill>
          <a:blip r:embed="rId2" cstate="print"/>
          <a:srcRect/>
          <a:stretch>
            <a:fillRect/>
          </a:stretch>
        </p:blipFill>
        <p:spPr bwMode="auto">
          <a:xfrm>
            <a:off x="500034" y="571480"/>
            <a:ext cx="7934325" cy="4572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digitalschool.minedu.gov.gr/modules/ebook/show.php/DSGL-A105/321/2155,7813/images/img10_15.jpg"/>
          <p:cNvPicPr>
            <a:picLocks noChangeAspect="1" noChangeArrowheads="1"/>
          </p:cNvPicPr>
          <p:nvPr/>
        </p:nvPicPr>
        <p:blipFill>
          <a:blip r:embed="rId2" cstate="print"/>
          <a:srcRect/>
          <a:stretch>
            <a:fillRect/>
          </a:stretch>
        </p:blipFill>
        <p:spPr bwMode="auto">
          <a:xfrm>
            <a:off x="142813" y="928670"/>
            <a:ext cx="9001187" cy="444676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descr="Εικόνα που περιέχει άτομο, ανθρώπινο πρόσωπο, σοδειά, λουλούδι&#10;&#10;Περιγραφή που δημιουργήθηκε αυτόματα">
            <a:extLst>
              <a:ext uri="{FF2B5EF4-FFF2-40B4-BE49-F238E27FC236}">
                <a16:creationId xmlns:a16="http://schemas.microsoft.com/office/drawing/2014/main" id="{D56CA165-517C-F345-98F6-C5FF5961627B}"/>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136" r="37569" b="1"/>
          <a:stretch/>
        </p:blipFill>
        <p:spPr>
          <a:xfrm>
            <a:off x="0" y="-99392"/>
            <a:ext cx="5111750" cy="5853113"/>
          </a:xfrm>
          <a:prstGeom prst="rect">
            <a:avLst/>
          </a:prstGeom>
          <a:noFill/>
        </p:spPr>
      </p:pic>
      <p:sp>
        <p:nvSpPr>
          <p:cNvPr id="2" name="1 - Ορθογώνιο"/>
          <p:cNvSpPr/>
          <p:nvPr/>
        </p:nvSpPr>
        <p:spPr>
          <a:xfrm>
            <a:off x="5724128" y="2708920"/>
            <a:ext cx="2305074" cy="973104"/>
          </a:xfrm>
          <a:prstGeom prst="rect">
            <a:avLst/>
          </a:prstGeom>
        </p:spPr>
        <p:txBody>
          <a:bodyPr vert="horz" lIns="91440" tIns="45720" rIns="91440" bIns="45720" rtlCol="0">
            <a:noAutofit/>
          </a:bodyPr>
          <a:lstStyle/>
          <a:p>
            <a:pPr>
              <a:lnSpc>
                <a:spcPct val="90000"/>
              </a:lnSpc>
              <a:spcBef>
                <a:spcPct val="20000"/>
              </a:spcBef>
            </a:pPr>
            <a:r>
              <a:rPr lang="el-GR" sz="2400" b="1" kern="1200" dirty="0">
                <a:latin typeface="+mn-lt"/>
                <a:ea typeface="+mn-ea"/>
                <a:cs typeface="+mn-cs"/>
              </a:rPr>
              <a:t>ΟΣΦΡΗΣΗ</a:t>
            </a:r>
          </a:p>
          <a:p>
            <a:pPr>
              <a:lnSpc>
                <a:spcPct val="90000"/>
              </a:lnSpc>
              <a:spcBef>
                <a:spcPct val="20000"/>
              </a:spcBef>
            </a:pPr>
            <a:endParaRPr lang="el-GR" sz="1600" b="1" kern="1200" dirty="0">
              <a:latin typeface="+mn-lt"/>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digitalschool.minedu.gov.gr/modules/ebook/show.php/DSGL-A105/321/2155,7813/images/img10_16.jpg"/>
          <p:cNvPicPr>
            <a:picLocks noChangeAspect="1" noChangeArrowheads="1"/>
          </p:cNvPicPr>
          <p:nvPr/>
        </p:nvPicPr>
        <p:blipFill>
          <a:blip r:embed="rId3" cstate="print">
            <a:alphaModFix amt="76000"/>
          </a:blip>
          <a:srcRect/>
          <a:stretch>
            <a:fillRect/>
          </a:stretch>
        </p:blipFill>
        <p:spPr bwMode="auto">
          <a:xfrm>
            <a:off x="-108520" y="-80361"/>
            <a:ext cx="5572164" cy="6643758"/>
          </a:xfrm>
          <a:prstGeom prst="rect">
            <a:avLst/>
          </a:prstGeom>
          <a:noFill/>
        </p:spPr>
      </p:pic>
      <p:sp>
        <p:nvSpPr>
          <p:cNvPr id="2" name="Ορθογώνιο 1">
            <a:extLst>
              <a:ext uri="{FF2B5EF4-FFF2-40B4-BE49-F238E27FC236}">
                <a16:creationId xmlns:a16="http://schemas.microsoft.com/office/drawing/2014/main" id="{36D74491-4A61-3048-8804-9C8B8F64066A}"/>
              </a:ext>
            </a:extLst>
          </p:cNvPr>
          <p:cNvSpPr/>
          <p:nvPr/>
        </p:nvSpPr>
        <p:spPr>
          <a:xfrm>
            <a:off x="4788024" y="-51955"/>
            <a:ext cx="4427984" cy="4081117"/>
          </a:xfrm>
          <a:prstGeom prst="rect">
            <a:avLst/>
          </a:prstGeom>
        </p:spPr>
        <p:txBody>
          <a:bodyPr wrap="square">
            <a:spAutoFit/>
          </a:bodyPr>
          <a:lstStyle/>
          <a:p>
            <a:pPr>
              <a:lnSpc>
                <a:spcPct val="90000"/>
              </a:lnSpc>
              <a:spcBef>
                <a:spcPct val="20000"/>
              </a:spcBef>
            </a:pPr>
            <a:r>
              <a:rPr lang="el-GR" dirty="0"/>
              <a:t>Το αισθητήριο της </a:t>
            </a:r>
            <a:r>
              <a:rPr lang="el-GR" b="1" dirty="0"/>
              <a:t>όσφρησης</a:t>
            </a:r>
            <a:r>
              <a:rPr lang="el-GR" dirty="0"/>
              <a:t> είναι ο </a:t>
            </a:r>
            <a:r>
              <a:rPr lang="el-GR" b="1" dirty="0"/>
              <a:t>οσφρητικός βλεννογόνος</a:t>
            </a:r>
            <a:r>
              <a:rPr lang="el-GR" dirty="0"/>
              <a:t>, που καλύπτει εσωτερικά το πάνω τμήμα της ρινικής κοιλότητας. Έχει επιφάνεια περίπου 5 cm</a:t>
            </a:r>
            <a:r>
              <a:rPr lang="el-GR" baseline="30000" dirty="0"/>
              <a:t>2</a:t>
            </a:r>
            <a:r>
              <a:rPr lang="el-GR" dirty="0"/>
              <a:t> και αποτελείται από επιθηλιακά κύτταρα και </a:t>
            </a:r>
            <a:r>
              <a:rPr lang="el-GR" dirty="0" err="1"/>
              <a:t>υποδεκτικά</a:t>
            </a:r>
            <a:r>
              <a:rPr lang="el-GR" dirty="0"/>
              <a:t> τριχοφόρα κύτταρα, οι βλεφαρίδες των οποίων προεκβάλλουν στη ρινική κοιλότητα. Οι χημικές ουσίες που εισέρχονται στη ρινική κοιλότητα σε αέρια μορφή διαλύονται στα υγρά που περιβάλλουν τις βλεφαρίδες και έρχονται σε επαφή με αυτές, με αποτέλεσμα τη δημιουργία νευρικής ώσης. Οι νευρικές ώσεις μεταφέρονται, μέσω του </a:t>
            </a:r>
            <a:r>
              <a:rPr lang="el-GR" b="1" dirty="0"/>
              <a:t>οσφρητικού νεύρου</a:t>
            </a:r>
            <a:r>
              <a:rPr lang="el-GR" dirty="0"/>
              <a:t>, στο κέντρο της όσφρησης στη βάση του κροταφικού λοβού (</a:t>
            </a:r>
            <a:r>
              <a:rPr lang="el-GR" dirty="0" err="1"/>
              <a:t>εικ</a:t>
            </a:r>
            <a:r>
              <a:rPr lang="el-GR" dirty="0"/>
              <a:t>. 10.10).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67322122-1E76-AF40-8F0C-D59041927F9B}"/>
              </a:ext>
            </a:extLst>
          </p:cNvPr>
          <p:cNvSpPr/>
          <p:nvPr/>
        </p:nvSpPr>
        <p:spPr>
          <a:xfrm>
            <a:off x="467544" y="764704"/>
            <a:ext cx="4464496" cy="1338828"/>
          </a:xfrm>
          <a:prstGeom prst="rect">
            <a:avLst/>
          </a:prstGeom>
        </p:spPr>
        <p:txBody>
          <a:bodyPr wrap="square">
            <a:spAutoFit/>
          </a:bodyPr>
          <a:lstStyle/>
          <a:p>
            <a:pPr>
              <a:lnSpc>
                <a:spcPct val="90000"/>
              </a:lnSpc>
              <a:spcBef>
                <a:spcPct val="20000"/>
              </a:spcBef>
            </a:pPr>
            <a:r>
              <a:rPr lang="el-GR" dirty="0"/>
              <a:t>Υπάρχουν ομάδες υποδοχέων που αναγνωρίζουν μία ή περισσότερες ουσίες και μας επιτρέπουν να αντιληφθούμε, με διαφορετική ευαισθησία, μεγάλη ποικιλία οσμηρών ουσιών. </a:t>
            </a:r>
            <a:endParaRPr lang="en-US" dirty="0"/>
          </a:p>
        </p:txBody>
      </p:sp>
      <p:pic>
        <p:nvPicPr>
          <p:cNvPr id="6" name="Εικόνα 5" descr="Εικόνα που περιέχει λαχανικά, οπωροκηπευτικά, Βολβός, σκόρδο&#10;&#10;Περιγραφή που δημιουργήθηκε αυτόματα">
            <a:extLst>
              <a:ext uri="{FF2B5EF4-FFF2-40B4-BE49-F238E27FC236}">
                <a16:creationId xmlns:a16="http://schemas.microsoft.com/office/drawing/2014/main" id="{592D7AE4-266D-1845-BD58-739D3DEB362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8201" y="782379"/>
            <a:ext cx="3923928" cy="2599646"/>
          </a:xfrm>
          <a:prstGeom prst="rect">
            <a:avLst/>
          </a:prstGeom>
        </p:spPr>
      </p:pic>
      <p:sp>
        <p:nvSpPr>
          <p:cNvPr id="7" name="Ορθογώνιο 6">
            <a:extLst>
              <a:ext uri="{FF2B5EF4-FFF2-40B4-BE49-F238E27FC236}">
                <a16:creationId xmlns:a16="http://schemas.microsoft.com/office/drawing/2014/main" id="{E0B5626D-4A22-C148-8C7C-EB67527BA47A}"/>
              </a:ext>
            </a:extLst>
          </p:cNvPr>
          <p:cNvSpPr/>
          <p:nvPr/>
        </p:nvSpPr>
        <p:spPr>
          <a:xfrm>
            <a:off x="4644008" y="4056749"/>
            <a:ext cx="4572000" cy="1837426"/>
          </a:xfrm>
          <a:prstGeom prst="rect">
            <a:avLst/>
          </a:prstGeom>
        </p:spPr>
        <p:txBody>
          <a:bodyPr>
            <a:spAutoFit/>
          </a:bodyPr>
          <a:lstStyle/>
          <a:p>
            <a:pPr>
              <a:lnSpc>
                <a:spcPct val="90000"/>
              </a:lnSpc>
              <a:spcBef>
                <a:spcPct val="20000"/>
              </a:spcBef>
            </a:pPr>
            <a:r>
              <a:rPr lang="el-GR" dirty="0"/>
              <a:t>Θα πρέπει να σημειωθεί ότι ύστερα από την επίδραση της συγκεκριμένης ουσίας, για ορισμένο χρόνο, η αίσθηση της όσφρησης μειώνεται η χάνεται (εξοικείωση υποδοχέα). Οι υποδοχείς της όσφρησης διατηρούν όμως την ικανότητά τους να ανιχνεύουν άλλες οσμηρές ουσίες. </a:t>
            </a:r>
          </a:p>
        </p:txBody>
      </p:sp>
      <p:pic>
        <p:nvPicPr>
          <p:cNvPr id="9" name="Εικόνα 8" descr="Εικόνα που περιέχει ανθρώπινο πρόσωπο, άτομο, ρουχισμός, τοίχος&#10;&#10;Περιγραφή που δημιουργήθηκε αυτόματα">
            <a:extLst>
              <a:ext uri="{FF2B5EF4-FFF2-40B4-BE49-F238E27FC236}">
                <a16:creationId xmlns:a16="http://schemas.microsoft.com/office/drawing/2014/main" id="{5F66A8C4-6CB6-904F-9E98-AE5BA9486CF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24226" y="3501007"/>
            <a:ext cx="4417844" cy="2948911"/>
          </a:xfrm>
          <a:prstGeom prst="rect">
            <a:avLst/>
          </a:prstGeom>
        </p:spPr>
      </p:pic>
    </p:spTree>
    <p:extLst>
      <p:ext uri="{BB962C8B-B14F-4D97-AF65-F5344CB8AC3E}">
        <p14:creationId xmlns:p14="http://schemas.microsoft.com/office/powerpoint/2010/main" val="11961595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C908CD9-8570-56E0-8FB4-829B0B6737A3}"/>
              </a:ext>
            </a:extLst>
          </p:cNvPr>
          <p:cNvSpPr>
            <a:spLocks noGrp="1"/>
          </p:cNvSpPr>
          <p:nvPr>
            <p:ph type="title"/>
          </p:nvPr>
        </p:nvSpPr>
        <p:spPr>
          <a:xfrm>
            <a:off x="457200" y="273050"/>
            <a:ext cx="3008313" cy="1162050"/>
          </a:xfrm>
        </p:spPr>
        <p:txBody>
          <a:bodyPr/>
          <a:lstStyle/>
          <a:p>
            <a:pPr algn="ctr"/>
            <a:r>
              <a:rPr lang="el-GR" dirty="0"/>
              <a:t>ΓΕΥΣΗ</a:t>
            </a:r>
            <a:endParaRPr lang="en-US" dirty="0"/>
          </a:p>
        </p:txBody>
      </p:sp>
      <p:pic>
        <p:nvPicPr>
          <p:cNvPr id="4" name="Εικόνα 3" descr="Εικόνα που περιέχει άτομο, φαγητό, γαλακτοκομικά, σνακ&#10;&#10;Περιγραφή που δημιουργήθηκε αυτόματα">
            <a:extLst>
              <a:ext uri="{FF2B5EF4-FFF2-40B4-BE49-F238E27FC236}">
                <a16:creationId xmlns:a16="http://schemas.microsoft.com/office/drawing/2014/main" id="{BB5DF9E7-4D9C-CB4B-890E-235ACED457C6}"/>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505" r="24417" b="-1"/>
          <a:stretch/>
        </p:blipFill>
        <p:spPr>
          <a:xfrm>
            <a:off x="3575050" y="273050"/>
            <a:ext cx="5111750" cy="5853113"/>
          </a:xfrm>
          <a:prstGeom prst="rect">
            <a:avLst/>
          </a:prstGeom>
          <a:noFill/>
        </p:spPr>
      </p:pic>
      <p:sp>
        <p:nvSpPr>
          <p:cNvPr id="3" name="2 - Θέση περιεχομένου"/>
          <p:cNvSpPr>
            <a:spLocks noGrp="1"/>
          </p:cNvSpPr>
          <p:nvPr>
            <p:ph type="body" sz="half" idx="2"/>
          </p:nvPr>
        </p:nvSpPr>
        <p:spPr>
          <a:xfrm>
            <a:off x="457200" y="1435100"/>
            <a:ext cx="3008313" cy="4691063"/>
          </a:xfrm>
        </p:spPr>
        <p:txBody>
          <a:bodyPr>
            <a:normAutofit/>
          </a:bodyPr>
          <a:lstStyle/>
          <a:p>
            <a:pPr>
              <a:buNone/>
            </a:pPr>
            <a:endParaRPr lang="el-GR" b="1" dirty="0"/>
          </a:p>
          <a:p>
            <a:pPr>
              <a:buNone/>
            </a:pPr>
            <a:endParaRPr lang="el-GR" dirty="0"/>
          </a:p>
          <a:p>
            <a:pPr>
              <a:buNone/>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a:extLst>
              <a:ext uri="{FF2B5EF4-FFF2-40B4-BE49-F238E27FC236}">
                <a16:creationId xmlns:a16="http://schemas.microsoft.com/office/drawing/2014/main" id="{03D6898D-5215-E248-A29E-91F1D9BA4A0C}"/>
              </a:ext>
            </a:extLst>
          </p:cNvPr>
          <p:cNvSpPr/>
          <p:nvPr/>
        </p:nvSpPr>
        <p:spPr>
          <a:xfrm>
            <a:off x="457200" y="274637"/>
            <a:ext cx="8167936" cy="2434257"/>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l-GR" sz="1600" kern="1200" dirty="0">
                <a:latin typeface="+mj-lt"/>
                <a:ea typeface="+mj-ea"/>
                <a:cs typeface="+mj-cs"/>
              </a:rPr>
              <a:t>Τα ειδικά όργανα της </a:t>
            </a:r>
            <a:r>
              <a:rPr lang="el-GR" sz="1600" b="1" kern="1200" dirty="0">
                <a:latin typeface="+mj-lt"/>
                <a:ea typeface="+mj-ea"/>
                <a:cs typeface="+mj-cs"/>
              </a:rPr>
              <a:t>γεύσης</a:t>
            </a:r>
            <a:r>
              <a:rPr lang="el-GR" sz="1600" kern="1200" dirty="0">
                <a:latin typeface="+mj-lt"/>
                <a:ea typeface="+mj-ea"/>
                <a:cs typeface="+mj-cs"/>
              </a:rPr>
              <a:t> είναι οι </a:t>
            </a:r>
            <a:r>
              <a:rPr lang="el-GR" sz="1600" b="1" kern="1200" dirty="0">
                <a:latin typeface="+mj-lt"/>
                <a:ea typeface="+mj-ea"/>
                <a:cs typeface="+mj-cs"/>
              </a:rPr>
              <a:t>γευστικοί κάλυκες</a:t>
            </a:r>
            <a:r>
              <a:rPr lang="el-GR" sz="1600" kern="1200" dirty="0">
                <a:latin typeface="+mj-lt"/>
                <a:ea typeface="+mj-ea"/>
                <a:cs typeface="+mj-cs"/>
              </a:rPr>
              <a:t>. Βρίσκονται κυρίως στις αναδιπλώσεις του βλεννογόνου της γλώσσας (γευστικές θηλές) και, σε μικρότερους αριθμούς, στον ουρανίσκο και στο φάρυγγα. Οι γευστικοί κάλυκες αποτελούνται από στηρικτικά και ειδικά </a:t>
            </a:r>
            <a:r>
              <a:rPr lang="el-GR" sz="1600" kern="1200" dirty="0" err="1">
                <a:latin typeface="+mj-lt"/>
                <a:ea typeface="+mj-ea"/>
                <a:cs typeface="+mj-cs"/>
              </a:rPr>
              <a:t>υποδεκτικά</a:t>
            </a:r>
            <a:r>
              <a:rPr lang="el-GR" sz="1600" kern="1200" dirty="0">
                <a:latin typeface="+mj-lt"/>
                <a:ea typeface="+mj-ea"/>
                <a:cs typeface="+mj-cs"/>
              </a:rPr>
              <a:t> τριχοφόρα κύτταρα (50-150 ανά κάλυκα) (</a:t>
            </a:r>
            <a:r>
              <a:rPr lang="el-GR" sz="1600" kern="1200" dirty="0" err="1">
                <a:latin typeface="+mj-lt"/>
                <a:ea typeface="+mj-ea"/>
                <a:cs typeface="+mj-cs"/>
              </a:rPr>
              <a:t>εικ</a:t>
            </a:r>
            <a:r>
              <a:rPr lang="el-GR" sz="1600" kern="1200" dirty="0">
                <a:latin typeface="+mj-lt"/>
                <a:ea typeface="+mj-ea"/>
                <a:cs typeface="+mj-cs"/>
              </a:rPr>
              <a:t>. δ).</a:t>
            </a:r>
          </a:p>
          <a:p>
            <a:pPr algn="ctr">
              <a:lnSpc>
                <a:spcPct val="90000"/>
              </a:lnSpc>
              <a:spcBef>
                <a:spcPct val="0"/>
              </a:spcBef>
              <a:spcAft>
                <a:spcPts val="600"/>
              </a:spcAft>
            </a:pPr>
            <a:r>
              <a:rPr lang="el-GR" sz="1600" kern="1200" dirty="0">
                <a:latin typeface="+mj-lt"/>
                <a:ea typeface="+mj-ea"/>
                <a:cs typeface="+mj-cs"/>
              </a:rPr>
              <a:t>Οι χημικές ουσίες, για να ανιχνευτούν, πρέπει να διαλυθούν πρώτα στο σάλιο. Αυτό αιτιολογεί την αδυναμία μας να αντιληφθούμε τη γεύση ξηράς τροφής, όταν στη γλώσσα δεν υπάρχει σάλιο. Η επαφή των διαλυμένων χημικών ενώσεων με τις βλεφαρίδες των </a:t>
            </a:r>
            <a:r>
              <a:rPr lang="el-GR" sz="1600" kern="1200" dirty="0" err="1">
                <a:latin typeface="+mj-lt"/>
                <a:ea typeface="+mj-ea"/>
                <a:cs typeface="+mj-cs"/>
              </a:rPr>
              <a:t>υποδεκτικών</a:t>
            </a:r>
            <a:r>
              <a:rPr lang="el-GR" sz="1600" kern="1200" dirty="0">
                <a:latin typeface="+mj-lt"/>
                <a:ea typeface="+mj-ea"/>
                <a:cs typeface="+mj-cs"/>
              </a:rPr>
              <a:t> κυττάρων έχει ως αποτέλεσμα τη δημιουργία νευρικής ώσης, η οποία, μέσω της γευστικής οδού, μεταφέρεται αρχικά στο θάλαμο και καταλήγει στο κέντρο της γεύσης (βρεγματικός λοβός).</a:t>
            </a:r>
          </a:p>
        </p:txBody>
      </p:sp>
      <p:pic>
        <p:nvPicPr>
          <p:cNvPr id="8" name="Picture 2" descr="http://digitalschool.minedu.gov.gr/modules/ebook/show.php/DSGL-A105/321/2155,7813/images/img10_17.jpg">
            <a:extLst>
              <a:ext uri="{FF2B5EF4-FFF2-40B4-BE49-F238E27FC236}">
                <a16:creationId xmlns:a16="http://schemas.microsoft.com/office/drawing/2014/main" id="{DCC22E34-4622-F142-A93F-14A24F992755}"/>
              </a:ext>
            </a:extLst>
          </p:cNvPr>
          <p:cNvPicPr>
            <a:picLocks noChangeAspect="1" noChangeArrowheads="1"/>
          </p:cNvPicPr>
          <p:nvPr/>
        </p:nvPicPr>
        <p:blipFill>
          <a:blip r:embed="rId2" cstate="print"/>
          <a:stretch>
            <a:fillRect/>
          </a:stretch>
        </p:blipFill>
        <p:spPr bwMode="auto">
          <a:xfrm>
            <a:off x="395536" y="2708895"/>
            <a:ext cx="8229600" cy="3744468"/>
          </a:xfrm>
          <a:prstGeom prst="rect">
            <a:avLst/>
          </a:prstGeom>
          <a:noFill/>
        </p:spPr>
      </p:pic>
      <p:sp>
        <p:nvSpPr>
          <p:cNvPr id="9" name="TextBox 8">
            <a:extLst>
              <a:ext uri="{FF2B5EF4-FFF2-40B4-BE49-F238E27FC236}">
                <a16:creationId xmlns:a16="http://schemas.microsoft.com/office/drawing/2014/main" id="{49B4A14E-D144-4148-BD7E-FA482FBC7604}"/>
              </a:ext>
            </a:extLst>
          </p:cNvPr>
          <p:cNvSpPr txBox="1"/>
          <p:nvPr/>
        </p:nvSpPr>
        <p:spPr>
          <a:xfrm>
            <a:off x="1187624" y="6268697"/>
            <a:ext cx="1254895" cy="369332"/>
          </a:xfrm>
          <a:prstGeom prst="rect">
            <a:avLst/>
          </a:prstGeom>
          <a:noFill/>
        </p:spPr>
        <p:txBody>
          <a:bodyPr wrap="none" rtlCol="0">
            <a:spAutoFit/>
          </a:bodyPr>
          <a:lstStyle/>
          <a:p>
            <a:r>
              <a:rPr lang="el-GR" dirty="0"/>
              <a:t>και </a:t>
            </a:r>
            <a:r>
              <a:rPr lang="el-GR" dirty="0" err="1"/>
              <a:t>Ουμ</a:t>
            </a:r>
            <a:r>
              <a:rPr lang="en-US" dirty="0" err="1"/>
              <a:t>ά</a:t>
            </a:r>
            <a:r>
              <a:rPr lang="el-GR" dirty="0"/>
              <a:t>μι</a:t>
            </a:r>
          </a:p>
        </p:txBody>
      </p:sp>
    </p:spTree>
    <p:extLst>
      <p:ext uri="{BB962C8B-B14F-4D97-AF65-F5344CB8AC3E}">
        <p14:creationId xmlns:p14="http://schemas.microsoft.com/office/powerpoint/2010/main" val="1501553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DCDCF744-926B-B142-BE07-2A24C426347C}"/>
              </a:ext>
            </a:extLst>
          </p:cNvPr>
          <p:cNvSpPr/>
          <p:nvPr/>
        </p:nvSpPr>
        <p:spPr>
          <a:xfrm>
            <a:off x="755576" y="764704"/>
            <a:ext cx="5328592" cy="5909310"/>
          </a:xfrm>
          <a:prstGeom prst="rect">
            <a:avLst/>
          </a:prstGeom>
        </p:spPr>
        <p:txBody>
          <a:bodyPr wrap="square">
            <a:spAutoFit/>
          </a:bodyPr>
          <a:lstStyle/>
          <a:p>
            <a:pPr>
              <a:buNone/>
            </a:pPr>
            <a:r>
              <a:rPr lang="el-GR" dirty="0"/>
              <a:t>Πιστεύεται ότι υπάρχουν τέσσερις, τουλάχιστον, ομάδες υποδοχέων που είναι υπεύθυνες για την ανίχνευση των πέντε βασικών γεύσεων: </a:t>
            </a:r>
          </a:p>
          <a:p>
            <a:pPr>
              <a:buNone/>
            </a:pPr>
            <a:r>
              <a:rPr lang="el-GR" dirty="0"/>
              <a:t>του γλυκού, </a:t>
            </a:r>
          </a:p>
          <a:p>
            <a:pPr>
              <a:buNone/>
            </a:pPr>
            <a:r>
              <a:rPr lang="el-GR" dirty="0"/>
              <a:t>του πικρού, </a:t>
            </a:r>
          </a:p>
          <a:p>
            <a:pPr>
              <a:buNone/>
            </a:pPr>
            <a:r>
              <a:rPr lang="el-GR" dirty="0"/>
              <a:t>του ξινού </a:t>
            </a:r>
          </a:p>
          <a:p>
            <a:pPr>
              <a:buNone/>
            </a:pPr>
            <a:r>
              <a:rPr lang="el-GR" dirty="0"/>
              <a:t>του αλμυρού</a:t>
            </a:r>
          </a:p>
          <a:p>
            <a:pPr>
              <a:buNone/>
            </a:pPr>
            <a:r>
              <a:rPr lang="el-GR" dirty="0"/>
              <a:t>και του </a:t>
            </a:r>
            <a:r>
              <a:rPr lang="el-GR" dirty="0" err="1"/>
              <a:t>ουμάμι</a:t>
            </a:r>
            <a:r>
              <a:rPr lang="el-GR" dirty="0"/>
              <a:t>. </a:t>
            </a:r>
          </a:p>
          <a:p>
            <a:pPr>
              <a:buNone/>
            </a:pPr>
            <a:endParaRPr lang="el-GR" dirty="0"/>
          </a:p>
          <a:p>
            <a:pPr>
              <a:buNone/>
            </a:pPr>
            <a:r>
              <a:rPr lang="el-GR" dirty="0"/>
              <a:t>Κύτταρα της καθεμίας από τις ομάδες των υποδοχέων βρίσκονται σε υψηλή συγκέντρωση σε συγκεκριμένες περιοχές της γλώσσας (</a:t>
            </a:r>
            <a:r>
              <a:rPr lang="el-GR" dirty="0" err="1"/>
              <a:t>εικ</a:t>
            </a:r>
            <a:r>
              <a:rPr lang="el-GR" dirty="0"/>
              <a:t>. α). Όπως και στην όσφρηση, η πολυπλοκότητα των γευστικών αισθημάτων είναι το αποτέλεσμα διέγερσης μιας ή περισσότερων ομάδων γευστικών υποδοχέων. </a:t>
            </a:r>
          </a:p>
          <a:p>
            <a:pPr>
              <a:buNone/>
            </a:pPr>
            <a:r>
              <a:rPr lang="el-GR" dirty="0"/>
              <a:t>Οι υποδοχείς της γεύσης εξοικειώνονται ταχύτατα με τις χημικές ενώσεις που ανιχνεύουν. Η «απώλεια της γεύσης» μπορεί να αποφευχθεί αν η τροφή μετακινείται σε όλη την επιφάνεια της γλώσσας, έτσι ώστε να διεγείρει διαφορετικούς κάθε φορά υποδοχείς</a:t>
            </a:r>
          </a:p>
        </p:txBody>
      </p:sp>
      <p:pic>
        <p:nvPicPr>
          <p:cNvPr id="4" name="Εικόνα 3" descr="Εικόνα που περιέχει δόντι, κοντινή λήψη, γλώσσα, χείλια&#10;&#10;Περιγραφή που δημιουργήθηκε αυτόματα">
            <a:extLst>
              <a:ext uri="{FF2B5EF4-FFF2-40B4-BE49-F238E27FC236}">
                <a16:creationId xmlns:a16="http://schemas.microsoft.com/office/drawing/2014/main" id="{88BE7E17-A02F-1944-83C0-5BDEFD3AC63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49935" y="1397000"/>
            <a:ext cx="2870200" cy="4064000"/>
          </a:xfrm>
          <a:prstGeom prst="rect">
            <a:avLst/>
          </a:prstGeom>
        </p:spPr>
      </p:pic>
    </p:spTree>
    <p:extLst>
      <p:ext uri="{BB962C8B-B14F-4D97-AF65-F5344CB8AC3E}">
        <p14:creationId xmlns:p14="http://schemas.microsoft.com/office/powerpoint/2010/main" val="2650843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F348AFE-14E6-DD46-F2C2-0A7E576CA3D2}"/>
              </a:ext>
            </a:extLst>
          </p:cNvPr>
          <p:cNvSpPr>
            <a:spLocks noGrp="1"/>
          </p:cNvSpPr>
          <p:nvPr>
            <p:ph type="title"/>
          </p:nvPr>
        </p:nvSpPr>
        <p:spPr>
          <a:xfrm>
            <a:off x="179512" y="249014"/>
            <a:ext cx="3257353" cy="1079352"/>
          </a:xfrm>
        </p:spPr>
        <p:txBody>
          <a:bodyPr>
            <a:normAutofit fontScale="90000"/>
          </a:bodyPr>
          <a:lstStyle/>
          <a:p>
            <a:pPr algn="ctr"/>
            <a:r>
              <a:rPr lang="el-GR" dirty="0"/>
              <a:t>ΣΥΝΑΙΣΘΗΣΙΑ </a:t>
            </a:r>
            <a:br>
              <a:rPr lang="el-GR" dirty="0"/>
            </a:br>
            <a:r>
              <a:rPr lang="el-GR" b="0" dirty="0"/>
              <a:t>Σπάνια περίπτωση όπου κάποιους μπορεί π.χ. να βλέπει ήχους και να ακούει εικόνες</a:t>
            </a:r>
            <a:endParaRPr lang="en-US" b="0" dirty="0"/>
          </a:p>
        </p:txBody>
      </p:sp>
      <p:pic>
        <p:nvPicPr>
          <p:cNvPr id="12" name="Εικόνα 11" descr="Εικόνα που περιέχει ζωγραφιά, εικονογράφηση, τέχνη, clipart&#10;&#10;Περιγραφή που δημιουργήθηκε αυτόματα">
            <a:extLst>
              <a:ext uri="{FF2B5EF4-FFF2-40B4-BE49-F238E27FC236}">
                <a16:creationId xmlns:a16="http://schemas.microsoft.com/office/drawing/2014/main" id="{F905C004-A55D-7B4A-A29D-D3D93E0BBCFA}"/>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8515" r="27819" b="1"/>
          <a:stretch/>
        </p:blipFill>
        <p:spPr>
          <a:xfrm>
            <a:off x="3603697" y="620688"/>
            <a:ext cx="5111750" cy="5853113"/>
          </a:xfrm>
          <a:prstGeom prst="rect">
            <a:avLst/>
          </a:prstGeom>
          <a:noFill/>
        </p:spPr>
      </p:pic>
      <p:sp>
        <p:nvSpPr>
          <p:cNvPr id="4" name="Ορθογώνιο 3">
            <a:extLst>
              <a:ext uri="{FF2B5EF4-FFF2-40B4-BE49-F238E27FC236}">
                <a16:creationId xmlns:a16="http://schemas.microsoft.com/office/drawing/2014/main" id="{7030946C-EA94-794C-853C-B12C011DABD9}"/>
              </a:ext>
            </a:extLst>
          </p:cNvPr>
          <p:cNvSpPr/>
          <p:nvPr/>
        </p:nvSpPr>
        <p:spPr>
          <a:xfrm>
            <a:off x="428553" y="1535559"/>
            <a:ext cx="3008313" cy="507342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p>
            <a:pPr>
              <a:lnSpc>
                <a:spcPct val="90000"/>
              </a:lnSpc>
              <a:spcBef>
                <a:spcPct val="20000"/>
              </a:spcBef>
            </a:pPr>
            <a:r>
              <a:rPr lang="el-GR" sz="1400" kern="1200" dirty="0">
                <a:latin typeface="+mn-lt"/>
                <a:ea typeface="+mn-ea"/>
                <a:cs typeface="+mn-cs"/>
              </a:rPr>
              <a:t>Επειδή ο τρόπος δημιουργίας και μεταφοράς της νευρικής ώσης είναι ο ίδιος, ανεξάρτητα από το είδος του ερεθίσματος, οι διαφορετικές αισθήσεις είναι αποτέλεσμα διαφορετικού τρόπου ανάλυσης και ερμηνείας αυτών των νευρικών ώσεων που σχετίζεται με την περιοχή του φλοιού όπου καταλήγουν οι νευρικές ώσεις. Για παράδειγμα, οι νευρικές ώσεις που φτάνουν σε μία περιοχή του κροταφικού λοβού (κέντρο ακοής) ερμηνεύονται, ανεξάρτητα από τον τρόπο δημιουργίας τους, ως ήχος, ενώ άλλες, που φτάνουν σε άλλη περιοχή (κέντρο γεύσης), πάντα ως γεύση. </a:t>
            </a:r>
          </a:p>
          <a:p>
            <a:pPr>
              <a:lnSpc>
                <a:spcPct val="90000"/>
              </a:lnSpc>
              <a:spcBef>
                <a:spcPct val="20000"/>
              </a:spcBef>
            </a:pPr>
            <a:endParaRPr lang="el-GR" sz="1400" kern="1200" dirty="0">
              <a:latin typeface="+mn-lt"/>
              <a:ea typeface="+mn-ea"/>
              <a:cs typeface="+mn-cs"/>
            </a:endParaRPr>
          </a:p>
          <a:p>
            <a:pPr>
              <a:lnSpc>
                <a:spcPct val="90000"/>
              </a:lnSpc>
              <a:spcBef>
                <a:spcPct val="20000"/>
              </a:spcBef>
            </a:pPr>
            <a:r>
              <a:rPr lang="el-GR" sz="1400" kern="1200" dirty="0">
                <a:latin typeface="+mn-lt"/>
                <a:ea typeface="+mn-ea"/>
                <a:cs typeface="+mn-cs"/>
              </a:rPr>
              <a:t>Οι υποδοχείς εκτός από το ότι αποτελούν μέσο για την αντίληψη του εξωτερικού κόσμου είναι σημαντικοί για τη διατήρηση της εγρήγορσης, το σχηματισμό εικόνας του σώματος μας και τον έλεγχο των κινήσεων.</a:t>
            </a:r>
          </a:p>
        </p:txBody>
      </p:sp>
    </p:spTree>
    <p:extLst>
      <p:ext uri="{BB962C8B-B14F-4D97-AF65-F5344CB8AC3E}">
        <p14:creationId xmlns:p14="http://schemas.microsoft.com/office/powerpoint/2010/main" val="336492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06F3F67-27C9-C040-63DB-0C7E4B74A751}"/>
              </a:ext>
            </a:extLst>
          </p:cNvPr>
          <p:cNvSpPr>
            <a:spLocks noGrp="1"/>
          </p:cNvSpPr>
          <p:nvPr>
            <p:ph type="title"/>
          </p:nvPr>
        </p:nvSpPr>
        <p:spPr>
          <a:xfrm>
            <a:off x="457200" y="274638"/>
            <a:ext cx="8229600" cy="1143000"/>
          </a:xfrm>
        </p:spPr>
        <p:txBody>
          <a:bodyPr>
            <a:normAutofit/>
          </a:bodyPr>
          <a:lstStyle/>
          <a:p>
            <a:r>
              <a:rPr lang="el-GR" b="1" dirty="0"/>
              <a:t>Σωματικές αισθήσεις</a:t>
            </a:r>
            <a:endParaRPr lang="en-US" dirty="0"/>
          </a:p>
        </p:txBody>
      </p:sp>
      <p:pic>
        <p:nvPicPr>
          <p:cNvPr id="7" name="Εικόνα 6" descr="Εικόνα που περιέχει στιγμιότυπο οθόνης, κείμενο&#10;&#10;Περιγραφή που δημιουργήθηκε αυτόματα">
            <a:extLst>
              <a:ext uri="{FF2B5EF4-FFF2-40B4-BE49-F238E27FC236}">
                <a16:creationId xmlns:a16="http://schemas.microsoft.com/office/drawing/2014/main" id="{B85AE8FA-12F9-864F-A905-C1D411DA695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2495106"/>
            <a:ext cx="4038600" cy="2736151"/>
          </a:xfrm>
          <a:prstGeom prst="rect">
            <a:avLst/>
          </a:prstGeom>
          <a:noFill/>
        </p:spPr>
      </p:pic>
      <p:sp>
        <p:nvSpPr>
          <p:cNvPr id="4" name="3 - Θέση περιεχομένου"/>
          <p:cNvSpPr>
            <a:spLocks noGrp="1"/>
          </p:cNvSpPr>
          <p:nvPr>
            <p:ph sz="half" idx="2"/>
          </p:nvPr>
        </p:nvSpPr>
        <p:spPr>
          <a:xfrm>
            <a:off x="4648200" y="1600200"/>
            <a:ext cx="4038600" cy="4525963"/>
          </a:xfrm>
        </p:spPr>
        <p:style>
          <a:lnRef idx="2">
            <a:schemeClr val="accent2"/>
          </a:lnRef>
          <a:fillRef idx="1">
            <a:schemeClr val="lt1"/>
          </a:fillRef>
          <a:effectRef idx="0">
            <a:schemeClr val="accent2"/>
          </a:effectRef>
          <a:fontRef idx="minor">
            <a:schemeClr val="dk1"/>
          </a:fontRef>
        </p:style>
        <p:txBody>
          <a:bodyPr>
            <a:normAutofit/>
          </a:bodyPr>
          <a:lstStyle/>
          <a:p>
            <a:pPr marL="0" indent="0">
              <a:lnSpc>
                <a:spcPct val="90000"/>
              </a:lnSpc>
              <a:buNone/>
            </a:pPr>
            <a:endParaRPr lang="el-GR" sz="1300" dirty="0">
              <a:solidFill>
                <a:schemeClr val="tx1"/>
              </a:solidFill>
            </a:endParaRPr>
          </a:p>
          <a:p>
            <a:pPr marL="0" indent="0">
              <a:lnSpc>
                <a:spcPct val="90000"/>
              </a:lnSpc>
              <a:buNone/>
            </a:pPr>
            <a:r>
              <a:rPr lang="el-GR" sz="1300" dirty="0">
                <a:solidFill>
                  <a:schemeClr val="tx1"/>
                </a:solidFill>
              </a:rPr>
              <a:t>Οι σωματικές αισθήσεις είναι το αποτέλεσμα της ερμηνείας των νευρικών ώσεων που προέρχονται από υποδοχείς, οι οποίοι βρίσκονται στα διάφορα μέρη του σώματος. </a:t>
            </a:r>
          </a:p>
          <a:p>
            <a:pPr marL="0" indent="0">
              <a:lnSpc>
                <a:spcPct val="90000"/>
              </a:lnSpc>
              <a:buNone/>
            </a:pPr>
            <a:endParaRPr lang="el-GR" sz="1300" dirty="0">
              <a:solidFill>
                <a:schemeClr val="tx1"/>
              </a:solidFill>
            </a:endParaRPr>
          </a:p>
          <a:p>
            <a:pPr marL="0" indent="0">
              <a:lnSpc>
                <a:spcPct val="90000"/>
              </a:lnSpc>
              <a:buNone/>
            </a:pPr>
            <a:r>
              <a:rPr lang="el-GR" sz="1300" dirty="0">
                <a:solidFill>
                  <a:schemeClr val="tx1"/>
                </a:solidFill>
              </a:rPr>
              <a:t>Οι υποδοχείς των σωματικών αισθήσεων βρίσκονται στο δέρμα, στους μυς, στους συνδέσμους και στα σπλάχνα. Στο δέρμα περιέχονται υποδοχείς της αφής, της πίεσης, του πόνου, της θερμοκρασίας (του θερμού και του ψυχρού).</a:t>
            </a:r>
          </a:p>
          <a:p>
            <a:pPr marL="0" indent="0">
              <a:lnSpc>
                <a:spcPct val="90000"/>
              </a:lnSpc>
              <a:buNone/>
            </a:pPr>
            <a:endParaRPr lang="el-GR" sz="1300" dirty="0">
              <a:solidFill>
                <a:schemeClr val="tx1"/>
              </a:solidFill>
            </a:endParaRPr>
          </a:p>
          <a:p>
            <a:pPr marL="0" indent="0">
              <a:lnSpc>
                <a:spcPct val="90000"/>
              </a:lnSpc>
              <a:buNone/>
            </a:pPr>
            <a:r>
              <a:rPr lang="el-GR" sz="1300" dirty="0">
                <a:solidFill>
                  <a:schemeClr val="tx1"/>
                </a:solidFill>
              </a:rPr>
              <a:t>Ο αριθμός των διάφορων ομάδων υποδοχέων διαφέρει σημαντικά. Για παράδειγμα, οι υποδοχείς του πόνου στο δέρμα είναι τριάντα φορές περισσότεροι από τους υποδοχείς του ψυχρού. Συγκεκριμένες περιοχές του δέρματος περιέχουν μεγαλύτερο αριθμό υποδοχέων για μια αίσθηση από όσους κάποιες άλλες περιοχές. Στα χείλη εμφανίζεται μεγαλύτερη συγκέντρωση υποδοχέων αφής από ό,τι στην πλάτη. </a:t>
            </a:r>
          </a:p>
          <a:p>
            <a:pPr>
              <a:lnSpc>
                <a:spcPct val="90000"/>
              </a:lnSpc>
            </a:pPr>
            <a:endParaRPr lang="el-GR" sz="13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F28539C-EEFD-F224-0327-8E127F50FC92}"/>
              </a:ext>
            </a:extLst>
          </p:cNvPr>
          <p:cNvSpPr>
            <a:spLocks noGrp="1"/>
          </p:cNvSpPr>
          <p:nvPr>
            <p:ph type="title"/>
          </p:nvPr>
        </p:nvSpPr>
        <p:spPr>
          <a:xfrm>
            <a:off x="457200" y="274638"/>
            <a:ext cx="8229600" cy="1143000"/>
          </a:xfrm>
        </p:spPr>
        <p:txBody>
          <a:bodyPr/>
          <a:lstStyle/>
          <a:p>
            <a:r>
              <a:rPr lang="el-GR" b="1" dirty="0"/>
              <a:t>Πόνος</a:t>
            </a:r>
            <a:endParaRPr lang="en-US" dirty="0"/>
          </a:p>
        </p:txBody>
      </p:sp>
      <p:sp>
        <p:nvSpPr>
          <p:cNvPr id="7" name="5 - Θέση περιεχομένου">
            <a:extLst>
              <a:ext uri="{FF2B5EF4-FFF2-40B4-BE49-F238E27FC236}">
                <a16:creationId xmlns:a16="http://schemas.microsoft.com/office/drawing/2014/main" id="{0C1F5646-6CD3-934F-9EBE-3D92E0CD83A8}"/>
              </a:ext>
            </a:extLst>
          </p:cNvPr>
          <p:cNvSpPr txBox="1">
            <a:spLocks/>
          </p:cNvSpPr>
          <p:nvPr/>
        </p:nvSpPr>
        <p:spPr>
          <a:xfrm>
            <a:off x="457200" y="1600200"/>
            <a:ext cx="4038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None/>
            </a:pPr>
            <a:endParaRPr lang="el-GR" sz="1500" b="1" dirty="0"/>
          </a:p>
          <a:p>
            <a:pPr marL="0" indent="0">
              <a:lnSpc>
                <a:spcPct val="90000"/>
              </a:lnSpc>
              <a:buFont typeface="Arial" pitchFamily="34" charset="0"/>
              <a:buNone/>
            </a:pPr>
            <a:r>
              <a:rPr lang="el-GR" sz="1500" dirty="0"/>
              <a:t>Οι υποδοχείς του πόνου είναι συνήθως ελεύθερες νευρικές απολήξεις κατανεμημένες στο δέρμα και σε εσωτερικά όργανα (π.χ. στα οστά, στους μυς, στα αγγεία) εκτός από τον εγκέφαλο. Διεγείρονται από την καταστροφή των ιστών από μηχανικά ή άλλα αίτια (θερμότητα, χημικές ενώσεις). Οι νευρικές ώσεις που δημιουργούνται από τα ερεθίσματα αυτά μεταφέρονται στον εγκέφαλο, όπου αναλύονται και ερμηνεύονται. Συνήθως, γίνεται διάκριση ανάμεσα στον οξύ πόνο (πόνος μεγάλης έντασης και μικρής διάρκειας), που προέρχεται από την επιφάνεια και μπορεί να προσδιοριστεί τοπικά, και στο χρόνιο πόνο (πόνος με μικρότερη ένταση και μεγάλη διάρκεια), που είναι εσωτερικός και διάχυτος. </a:t>
            </a:r>
          </a:p>
          <a:p>
            <a:pPr>
              <a:lnSpc>
                <a:spcPct val="90000"/>
              </a:lnSpc>
            </a:pPr>
            <a:endParaRPr lang="el-GR" sz="1500" dirty="0"/>
          </a:p>
        </p:txBody>
      </p:sp>
      <p:pic>
        <p:nvPicPr>
          <p:cNvPr id="15" name="Εικόνα 14" descr="Εικόνα που περιέχει άτομο, βλεφαρίδα, κραγιόν, δέρμα&#10;&#10;Περιγραφή που δημιουργήθηκε αυτόματα">
            <a:extLst>
              <a:ext uri="{FF2B5EF4-FFF2-40B4-BE49-F238E27FC236}">
                <a16:creationId xmlns:a16="http://schemas.microsoft.com/office/drawing/2014/main" id="{6601AFC0-B273-2046-A709-1A203458B87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327" r="15826" b="-1"/>
          <a:stretch/>
        </p:blipFill>
        <p:spPr>
          <a:xfrm>
            <a:off x="4648200" y="1600200"/>
            <a:ext cx="4038600" cy="4525963"/>
          </a:xfrm>
          <a:prstGeom prst="rect">
            <a:avLst/>
          </a:prstGeom>
          <a:noFill/>
        </p:spPr>
      </p:pic>
    </p:spTree>
    <p:extLst>
      <p:ext uri="{BB962C8B-B14F-4D97-AF65-F5344CB8AC3E}">
        <p14:creationId xmlns:p14="http://schemas.microsoft.com/office/powerpoint/2010/main" val="1749459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58075"/>
            <a:ext cx="8229600" cy="1143000"/>
          </a:xfrm>
        </p:spPr>
        <p:txBody>
          <a:bodyPr>
            <a:normAutofit fontScale="90000"/>
          </a:bodyPr>
          <a:lstStyle/>
          <a:p>
            <a:r>
              <a:rPr lang="el-GR" b="1" dirty="0"/>
              <a:t>Αναλγησία και </a:t>
            </a:r>
            <a:r>
              <a:rPr lang="el-GR" b="1" dirty="0" err="1"/>
              <a:t>υπεραλγησία</a:t>
            </a:r>
            <a:br>
              <a:rPr lang="el-GR" b="1" dirty="0"/>
            </a:br>
            <a:endParaRPr lang="el-GR" dirty="0"/>
          </a:p>
        </p:txBody>
      </p:sp>
      <p:sp>
        <p:nvSpPr>
          <p:cNvPr id="3" name="2 - Θέση περιεχομένου"/>
          <p:cNvSpPr>
            <a:spLocks noGrp="1"/>
          </p:cNvSpPr>
          <p:nvPr>
            <p:ph idx="1"/>
          </p:nvPr>
        </p:nvSpPr>
        <p:spPr>
          <a:xfrm>
            <a:off x="446275" y="1029575"/>
            <a:ext cx="5421869" cy="2543441"/>
          </a:xfrm>
        </p:spPr>
        <p:txBody>
          <a:bodyPr>
            <a:normAutofit fontScale="55000" lnSpcReduction="20000"/>
          </a:bodyPr>
          <a:lstStyle/>
          <a:p>
            <a:pPr>
              <a:buNone/>
            </a:pPr>
            <a:endParaRPr lang="el-GR" dirty="0"/>
          </a:p>
          <a:p>
            <a:pPr>
              <a:buNone/>
            </a:pPr>
            <a:r>
              <a:rPr lang="el-GR" dirty="0"/>
              <a:t>Στους ιστούς που έχουν καταστραφεί εμφανίζεται αυξημένη αίσθηση πόνου σε ένα συγκεκριμένο ερέθισμα (</a:t>
            </a:r>
            <a:r>
              <a:rPr lang="el-GR" dirty="0" err="1"/>
              <a:t>υπεραλγησία</a:t>
            </a:r>
            <a:r>
              <a:rPr lang="el-GR" dirty="0"/>
              <a:t>). Αυτό οφείλεται στην έκκριση από τα κύτταρα των ιστών αυτών χημικών ουσιών όπως η </a:t>
            </a:r>
            <a:r>
              <a:rPr lang="el-GR" dirty="0" err="1"/>
              <a:t>ισταμίνη</a:t>
            </a:r>
            <a:r>
              <a:rPr lang="el-GR" dirty="0"/>
              <a:t> και η ουσία Ρ (Ρ = </a:t>
            </a:r>
            <a:r>
              <a:rPr lang="el-GR" dirty="0" err="1"/>
              <a:t>pain</a:t>
            </a:r>
            <a:r>
              <a:rPr lang="el-GR" dirty="0"/>
              <a:t> = πόνος). Οι ουσίες αυτές είτε ενεργοποιούν είτε ευαισθητοποιούν (επιτρέπουν να διεγερθούν με ερέθισμα μικρότερης έντασης) τους υποδοχείς του πόνου. </a:t>
            </a:r>
          </a:p>
          <a:p>
            <a:endParaRPr lang="el-GR" dirty="0"/>
          </a:p>
        </p:txBody>
      </p:sp>
      <p:pic>
        <p:nvPicPr>
          <p:cNvPr id="14" name="Εικόνα 13" descr="Εικόνα που περιέχει κείμενο, διάγραμμα, clipart, γραφικά&#10;&#10;Περιγραφή που δημιουργήθηκε αυτόματα">
            <a:extLst>
              <a:ext uri="{FF2B5EF4-FFF2-40B4-BE49-F238E27FC236}">
                <a16:creationId xmlns:a16="http://schemas.microsoft.com/office/drawing/2014/main" id="{83735A7A-B505-3547-9828-2017E38633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8966" y="3648123"/>
            <a:ext cx="3385002" cy="1642780"/>
          </a:xfrm>
          <a:prstGeom prst="rect">
            <a:avLst/>
          </a:prstGeom>
        </p:spPr>
      </p:pic>
      <p:pic>
        <p:nvPicPr>
          <p:cNvPr id="29" name="Εικόνα 28" descr="Εικόνα που περιέχει φάρμακο, φαρμακευτικό σκεύασμα, συνταγογραφούμενα φάρμακα, χάπι&#10;&#10;Περιγραφή που δημιουργήθηκε αυτόματα">
            <a:extLst>
              <a:ext uri="{FF2B5EF4-FFF2-40B4-BE49-F238E27FC236}">
                <a16:creationId xmlns:a16="http://schemas.microsoft.com/office/drawing/2014/main" id="{96FC2E8D-2800-3A4A-B4DF-D86D47487F17}"/>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91378" y="1228246"/>
            <a:ext cx="2880320" cy="1918657"/>
          </a:xfrm>
          <a:prstGeom prst="rect">
            <a:avLst/>
          </a:prstGeom>
        </p:spPr>
      </p:pic>
      <p:sp>
        <p:nvSpPr>
          <p:cNvPr id="31" name="Ορθογώνιο 30">
            <a:extLst>
              <a:ext uri="{FF2B5EF4-FFF2-40B4-BE49-F238E27FC236}">
                <a16:creationId xmlns:a16="http://schemas.microsoft.com/office/drawing/2014/main" id="{EBCA1297-1892-AD44-9901-69B73052B560}"/>
              </a:ext>
            </a:extLst>
          </p:cNvPr>
          <p:cNvSpPr/>
          <p:nvPr/>
        </p:nvSpPr>
        <p:spPr>
          <a:xfrm>
            <a:off x="4283968" y="3352428"/>
            <a:ext cx="4572000" cy="2308324"/>
          </a:xfrm>
          <a:prstGeom prst="rect">
            <a:avLst/>
          </a:prstGeom>
        </p:spPr>
        <p:txBody>
          <a:bodyPr>
            <a:spAutoFit/>
          </a:bodyPr>
          <a:lstStyle/>
          <a:p>
            <a:pPr>
              <a:buNone/>
            </a:pPr>
            <a:r>
              <a:rPr lang="el-GR" dirty="0"/>
              <a:t>Τα επίπεδα του πόνου ελέγχονται από τον οργανισμό με την έκκριση ουσιών, που εμποδίζουν τη μεταβίβαση των νευρικών ώσεων από τους υποδοχείς στον εγκέφαλο (αναλγησία). Οι </a:t>
            </a:r>
            <a:r>
              <a:rPr lang="el-GR" dirty="0" err="1"/>
              <a:t>εγκεφαλίνες</a:t>
            </a:r>
            <a:r>
              <a:rPr lang="el-GR" dirty="0"/>
              <a:t> και οι </a:t>
            </a:r>
            <a:r>
              <a:rPr lang="el-GR" dirty="0" err="1"/>
              <a:t>ενδορφίνες</a:t>
            </a:r>
            <a:r>
              <a:rPr lang="el-GR" dirty="0"/>
              <a:t> είναι οι κυριότερες από τις ουσίες αυτές, και προσφέρουν στον οργανισμό τη δυνατότητα φυσιολογικού ελέγχου του πόνου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rmAutofit fontScale="62500" lnSpcReduction="20000"/>
          </a:bodyPr>
          <a:lstStyle/>
          <a:p>
            <a:pPr>
              <a:buNone/>
            </a:pPr>
            <a:r>
              <a:rPr lang="el-GR" b="1" dirty="0"/>
              <a:t>Αφή και πίεση</a:t>
            </a:r>
          </a:p>
          <a:p>
            <a:pPr marL="0" indent="0">
              <a:buNone/>
            </a:pPr>
            <a:r>
              <a:rPr lang="el-GR" dirty="0"/>
              <a:t>Για τις αισθήσεις της αφής και της πίεσης υπεύθυνες είναι διάφορες ομάδες </a:t>
            </a:r>
            <a:r>
              <a:rPr lang="el-GR" dirty="0" err="1"/>
              <a:t>μηχανοϋποδοχέων</a:t>
            </a:r>
            <a:r>
              <a:rPr lang="el-GR" dirty="0"/>
              <a:t>, που μπορεί να είναι ελεύθερες νευρικές απολήξεις ή ειδικά σωμάτια. Αυτές οι ομάδες βρίσκονται κατανεμημένες τόσο στην επιφάνεια του σώματος (δέρμα) όσο και σε ιστούς των μυών και των συνδέσμων.</a:t>
            </a:r>
          </a:p>
          <a:p>
            <a:pPr marL="0" indent="0">
              <a:buNone/>
            </a:pPr>
            <a:r>
              <a:rPr lang="el-GR" dirty="0"/>
              <a:t>Οι υποδοχείς που βρίσκονται στο δέρμα εμφανίζονται με μεγαλύτερη πυκνότητα στις άτριχες περιοχές του, όπως είναι τα χείλη, τα </a:t>
            </a:r>
            <a:r>
              <a:rPr lang="el-GR" dirty="0" err="1"/>
              <a:t>ακροδάκτυλα</a:t>
            </a:r>
            <a:r>
              <a:rPr lang="el-GR" dirty="0"/>
              <a:t>, οι παλάμες, οι πατούσες, και μας βοηθούν να έχουμε αντίληψη της υφής των αντικειμένων. Οι υποδοχείς που βρίσκονται στους συνδέσμους και στους τένοντες ανιχνεύουν αλλαγές στην πίεση. Οι αισθητικές πληροφορίες μεταφέρονται στην πρόσθια περιοχή του βρεγματικού λοβού (κέντρο σωματικών αισθήσεων), όπου αναλύονται και ερμηνεύονται. </a:t>
            </a:r>
          </a:p>
          <a:p>
            <a:pPr>
              <a:buNone/>
            </a:pPr>
            <a:endParaRPr lang="en-US" b="1" dirty="0"/>
          </a:p>
          <a:p>
            <a:pPr>
              <a:buNone/>
            </a:pPr>
            <a:r>
              <a:rPr lang="el-GR" b="1" dirty="0"/>
              <a:t>Θερμοκρασία</a:t>
            </a:r>
          </a:p>
          <a:p>
            <a:pPr marL="0" indent="0">
              <a:buNone/>
            </a:pPr>
            <a:r>
              <a:rPr lang="el-GR" dirty="0"/>
              <a:t>Οι υποδοχείς της θερμοκρασίας είναι ελεύθερες νευρικές απολήξεις, που βρίσκονται κυρίως στο δέρμα και στους σκελετικούς μυς. Υπάρχουν δύο διαφορετικές ομάδες υποδοχέων θερμοκρασίας: του θερμού και του ψυχρού. Οι νευρικές ώσεις από τους υποδοχείς αυτούς μεταφέρονται, μέσω αισθητικών οδών, αρχικά στο θάλαμο και τελικά στο κέντρο των σωματικών αισθήσεων, στο βρεγματικό λοβό. </a:t>
            </a: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igitalschool.minedu.gov.gr/modules/ebook/show.php/DSGL-A105/43/270,1245/images/img10_2.jpg"/>
          <p:cNvPicPr>
            <a:picLocks noChangeAspect="1" noChangeArrowheads="1"/>
          </p:cNvPicPr>
          <p:nvPr/>
        </p:nvPicPr>
        <p:blipFill>
          <a:blip r:embed="rId2" cstate="print"/>
          <a:srcRect/>
          <a:stretch>
            <a:fillRect/>
          </a:stretch>
        </p:blipFill>
        <p:spPr bwMode="auto">
          <a:xfrm>
            <a:off x="4283968" y="1340768"/>
            <a:ext cx="4729141" cy="4515984"/>
          </a:xfrm>
          <a:prstGeom prst="rect">
            <a:avLst/>
          </a:prstGeom>
          <a:noFill/>
        </p:spPr>
      </p:pic>
      <p:sp>
        <p:nvSpPr>
          <p:cNvPr id="4" name="3 - Τίτλος"/>
          <p:cNvSpPr>
            <a:spLocks noGrp="1"/>
          </p:cNvSpPr>
          <p:nvPr>
            <p:ph type="title"/>
          </p:nvPr>
        </p:nvSpPr>
        <p:spPr>
          <a:xfrm>
            <a:off x="428596" y="0"/>
            <a:ext cx="8229600" cy="725470"/>
          </a:xfrm>
        </p:spPr>
        <p:txBody>
          <a:bodyPr>
            <a:normAutofit fontScale="90000"/>
          </a:bodyPr>
          <a:lstStyle/>
          <a:p>
            <a:r>
              <a:rPr lang="el-GR" dirty="0"/>
              <a:t>ΟΡΑΣΗ</a:t>
            </a:r>
          </a:p>
        </p:txBody>
      </p:sp>
      <p:sp>
        <p:nvSpPr>
          <p:cNvPr id="5" name="4 - Θέση περιεχομένου"/>
          <p:cNvSpPr>
            <a:spLocks noGrp="1"/>
          </p:cNvSpPr>
          <p:nvPr>
            <p:ph idx="1"/>
          </p:nvPr>
        </p:nvSpPr>
        <p:spPr>
          <a:xfrm>
            <a:off x="277093" y="725470"/>
            <a:ext cx="4714908" cy="5918240"/>
          </a:xfrm>
        </p:spPr>
        <p:txBody>
          <a:bodyPr>
            <a:normAutofit fontScale="47500" lnSpcReduction="20000"/>
          </a:bodyPr>
          <a:lstStyle/>
          <a:p>
            <a:pPr>
              <a:buNone/>
            </a:pPr>
            <a:r>
              <a:rPr lang="el-GR" b="1" dirty="0"/>
              <a:t>Δομή του οφθαλμικού βολβού</a:t>
            </a:r>
          </a:p>
          <a:p>
            <a:pPr>
              <a:buNone/>
            </a:pPr>
            <a:r>
              <a:rPr lang="el-GR" dirty="0"/>
              <a:t>Ο οφθαλμικός βολβός (</a:t>
            </a:r>
            <a:r>
              <a:rPr lang="el-GR" dirty="0" err="1"/>
              <a:t>εικ</a:t>
            </a:r>
            <a:r>
              <a:rPr lang="el-GR" dirty="0"/>
              <a:t>. 10.1α), έχει σχήμα πεπλατυσμένης σφαίρας και διάμετρο, στον ενήλικα, περίπου 2,5 </a:t>
            </a:r>
            <a:r>
              <a:rPr lang="el-GR" dirty="0" err="1"/>
              <a:t>cm</a:t>
            </a:r>
            <a:r>
              <a:rPr lang="el-GR" dirty="0"/>
              <a:t>. Αποτελείται από τρεις χιτώνες, το σκληρό, το χοριοειδή και τον αμφιβληστροειδή. </a:t>
            </a:r>
          </a:p>
          <a:p>
            <a:pPr>
              <a:buNone/>
            </a:pPr>
            <a:r>
              <a:rPr lang="el-GR" dirty="0"/>
              <a:t>Ο </a:t>
            </a:r>
            <a:r>
              <a:rPr lang="el-GR" b="1" dirty="0"/>
              <a:t>σκληρός χιτώνας</a:t>
            </a:r>
            <a:r>
              <a:rPr lang="el-GR" dirty="0"/>
              <a:t> (λευκό του ματιού) βρίσκεται εξωτερικά και είναι ένα σκληρό ελαστικό στρώμα από πυκνό συνδετικό ιστό. Το πρόσθιο τμήμα του σκληρού, ο </a:t>
            </a:r>
            <a:r>
              <a:rPr lang="el-GR" b="1" dirty="0"/>
              <a:t>κερατοειδής</a:t>
            </a:r>
            <a:r>
              <a:rPr lang="el-GR" dirty="0"/>
              <a:t>, είναι διαφανές με μεγάλη κυρτότητα. Ο </a:t>
            </a:r>
            <a:r>
              <a:rPr lang="el-GR" b="1" dirty="0"/>
              <a:t>χοριοειδής χιτώνας </a:t>
            </a:r>
            <a:r>
              <a:rPr lang="el-GR" dirty="0"/>
              <a:t>βρίσκεται εσωτερικά του σκληρού, περιλαμβάνει μεγάλο αριθμό αγγείων και περιέχει χρωστικές, που απορροφούν τις ακτίνες φωτός εμποδίζοντας την ανάκλασή τους μέσα στο μάτι. Ο </a:t>
            </a:r>
            <a:r>
              <a:rPr lang="el-GR" b="1" dirty="0"/>
              <a:t>αμφιβληστροειδής</a:t>
            </a:r>
            <a:r>
              <a:rPr lang="el-GR" dirty="0"/>
              <a:t> είναι ο εσωτερικός χιτώνας και περιλαμβάνει τα </a:t>
            </a:r>
            <a:r>
              <a:rPr lang="el-GR" dirty="0" err="1"/>
              <a:t>φωτοϋποδεκτικά</a:t>
            </a:r>
            <a:r>
              <a:rPr lang="el-GR" dirty="0"/>
              <a:t> κύτταρα.</a:t>
            </a:r>
          </a:p>
          <a:p>
            <a:pPr>
              <a:buNone/>
            </a:pPr>
            <a:r>
              <a:rPr lang="el-GR" dirty="0"/>
              <a:t>Το πρόσθιο τμήμα του χοριοειδούς σχηματίζει την </a:t>
            </a:r>
            <a:r>
              <a:rPr lang="el-GR" b="1" dirty="0"/>
              <a:t>ίριδα</a:t>
            </a:r>
            <a:r>
              <a:rPr lang="el-GR" dirty="0"/>
              <a:t>, η οποία περιέχει λείους μυς, που ρυθμίζουν το εύρος μίας οπής στο κέντρο της (κόρη του οφθαλμού). Ακριβώς πίσω από το σημείο σύνδεσης του λευκού του ματιού με τον κερατοειδή ο χοριοειδής γίνεται παχύτερος σχηματίζοντας μία δομή, το </a:t>
            </a:r>
            <a:r>
              <a:rPr lang="el-GR" b="1" dirty="0"/>
              <a:t>ακτινωτό σώμα</a:t>
            </a:r>
            <a:r>
              <a:rPr lang="el-GR" dirty="0"/>
              <a:t> (</a:t>
            </a:r>
            <a:r>
              <a:rPr lang="el-GR" dirty="0" err="1"/>
              <a:t>εικ</a:t>
            </a:r>
            <a:r>
              <a:rPr lang="el-GR" dirty="0"/>
              <a:t>. 10.1 β). Ο </a:t>
            </a:r>
            <a:r>
              <a:rPr lang="el-GR" b="1" dirty="0"/>
              <a:t>κρυσταλλοειδής φακός</a:t>
            </a:r>
            <a:r>
              <a:rPr lang="el-GR" dirty="0"/>
              <a:t> βρίσκεται πίσω από την κόρη του οφθαλμού και συνδέεται με το ακτινωτό σώμα μέσω λείων μυών (ακτινωτοί μύες). Η κοιλότητα που σχηματίζεται ανάμεσα στο φακό την ίριδα, και στον κερατοειδή είναι γεμάτη με ένα διαφανές υγρό, το </a:t>
            </a:r>
            <a:r>
              <a:rPr lang="el-GR" b="1" dirty="0"/>
              <a:t>υδατοειδές υγρό</a:t>
            </a:r>
            <a:r>
              <a:rPr lang="el-GR" dirty="0"/>
              <a:t>, ενώ αυτή που σχηματίζεται πίσω από το φακό είναι γεμάτη με ένα παχύρρευστο υγρό, το </a:t>
            </a:r>
            <a:r>
              <a:rPr lang="el-GR" b="1" dirty="0"/>
              <a:t>υαλώδες σώμα.</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περιεχομένου"/>
          <p:cNvSpPr>
            <a:spLocks noGrp="1"/>
          </p:cNvSpPr>
          <p:nvPr>
            <p:ph idx="1"/>
          </p:nvPr>
        </p:nvSpPr>
        <p:spPr>
          <a:xfrm>
            <a:off x="428596" y="428604"/>
            <a:ext cx="8186766" cy="2941636"/>
          </a:xfrm>
        </p:spPr>
        <p:txBody>
          <a:bodyPr>
            <a:normAutofit fontScale="62500" lnSpcReduction="20000"/>
          </a:bodyPr>
          <a:lstStyle/>
          <a:p>
            <a:pPr>
              <a:buNone/>
            </a:pPr>
            <a:r>
              <a:rPr lang="el-GR" dirty="0"/>
              <a:t>Ο αμφιβληστροειδής (</a:t>
            </a:r>
            <a:r>
              <a:rPr lang="el-GR" dirty="0" err="1"/>
              <a:t>εικ</a:t>
            </a:r>
            <a:r>
              <a:rPr lang="el-GR" dirty="0"/>
              <a:t>. 10.2α) περιέχει τροποποιημένα νευρικά κύτταρα, οι απολήξεις των οποίων ονομάζονται </a:t>
            </a:r>
            <a:r>
              <a:rPr lang="el-GR" b="1" dirty="0"/>
              <a:t>ραβδία</a:t>
            </a:r>
            <a:r>
              <a:rPr lang="el-GR" dirty="0"/>
              <a:t> και </a:t>
            </a:r>
            <a:r>
              <a:rPr lang="el-GR" b="1" dirty="0" err="1"/>
              <a:t>κωνία</a:t>
            </a:r>
            <a:r>
              <a:rPr lang="el-GR" dirty="0"/>
              <a:t> (</a:t>
            </a:r>
            <a:r>
              <a:rPr lang="el-GR" dirty="0" err="1"/>
              <a:t>εικ</a:t>
            </a:r>
            <a:r>
              <a:rPr lang="el-GR" dirty="0"/>
              <a:t>. 10.2β) και περιέχουν φωτοευαίσθητες χρωστικές. Τα ραβδία είναι πολυάριθμα (150x106) και εντοπίζονται κυρίως στην περιφέρεια του αμφιβληστροειδούς. Τα </a:t>
            </a:r>
            <a:r>
              <a:rPr lang="el-GR" dirty="0" err="1"/>
              <a:t>κωνία</a:t>
            </a:r>
            <a:r>
              <a:rPr lang="el-GR" dirty="0"/>
              <a:t> είναι λιγότερα σε αριθμό (3x106) από τα ραβδία και εντοπίζονται στο κέντρο του αμφιβληστροειδούς και κυρίως στην </a:t>
            </a:r>
            <a:r>
              <a:rPr lang="el-GR" b="1" dirty="0"/>
              <a:t>ωχρή κηλίδα</a:t>
            </a:r>
            <a:r>
              <a:rPr lang="el-GR" dirty="0"/>
              <a:t>. Τα ραβδία και τα </a:t>
            </a:r>
            <a:r>
              <a:rPr lang="el-GR" dirty="0" err="1"/>
              <a:t>κωνία</a:t>
            </a:r>
            <a:r>
              <a:rPr lang="el-GR" dirty="0"/>
              <a:t> σχηματίζουν συνάψεις με διπολικά νευρικά κύτταρα (</a:t>
            </a:r>
            <a:r>
              <a:rPr lang="el-GR" dirty="0" err="1"/>
              <a:t>εικ</a:t>
            </a:r>
            <a:r>
              <a:rPr lang="el-GR" dirty="0"/>
              <a:t>. 10.1). Αυτά στη συνέχεια συνδέονται με άλλα νευρικά κύτταρα, των οποίων οι αποφυάδες σχηματίζουν το </a:t>
            </a:r>
            <a:r>
              <a:rPr lang="el-GR" b="1" dirty="0"/>
              <a:t>οπτικό νεύρο</a:t>
            </a:r>
            <a:r>
              <a:rPr lang="el-GR" dirty="0"/>
              <a:t>. Το οπτικό νεύρο εξέρχεται από ένα άνοιγμα του αμφιβληστροειδούς, την </a:t>
            </a:r>
            <a:r>
              <a:rPr lang="el-GR" b="1" dirty="0"/>
              <a:t>οπτική θηλή</a:t>
            </a:r>
            <a:r>
              <a:rPr lang="el-GR" dirty="0"/>
              <a:t>.</a:t>
            </a:r>
          </a:p>
          <a:p>
            <a:endParaRPr lang="el-GR" dirty="0"/>
          </a:p>
        </p:txBody>
      </p:sp>
      <p:pic>
        <p:nvPicPr>
          <p:cNvPr id="8" name="Picture 2" descr="http://digitalschool.minedu.gov.gr/modules/ebook/show.php/DSGL-A105/43/270,1245/images/img10_3.jpg"/>
          <p:cNvPicPr>
            <a:picLocks noChangeAspect="1" noChangeArrowheads="1"/>
          </p:cNvPicPr>
          <p:nvPr/>
        </p:nvPicPr>
        <p:blipFill>
          <a:blip r:embed="rId2" cstate="print"/>
          <a:srcRect/>
          <a:stretch>
            <a:fillRect/>
          </a:stretch>
        </p:blipFill>
        <p:spPr bwMode="auto">
          <a:xfrm>
            <a:off x="928662" y="3286124"/>
            <a:ext cx="7072362" cy="3374093"/>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2503</Words>
  <Application>Microsoft Macintosh PowerPoint</Application>
  <PresentationFormat>Προβολή στην οθόνη (4:3)</PresentationFormat>
  <Paragraphs>76</Paragraphs>
  <Slides>28</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28</vt:i4>
      </vt:variant>
    </vt:vector>
  </HeadingPairs>
  <TitlesOfParts>
    <vt:vector size="31" baseType="lpstr">
      <vt:lpstr>Arial</vt:lpstr>
      <vt:lpstr>Calibri</vt:lpstr>
      <vt:lpstr>Θέμα του Office</vt:lpstr>
      <vt:lpstr>Παρουσίαση του PowerPoint</vt:lpstr>
      <vt:lpstr>Παρουσίαση του PowerPoint</vt:lpstr>
      <vt:lpstr>ΣΥΝΑΙΣΘΗΣΙΑ  Σπάνια περίπτωση όπου κάποιους μπορεί π.χ. να βλέπει ήχους και να ακούει εικόνες</vt:lpstr>
      <vt:lpstr>Σωματικές αισθήσεις</vt:lpstr>
      <vt:lpstr>Πόνος</vt:lpstr>
      <vt:lpstr>Αναλγησία και υπεραλγησία </vt:lpstr>
      <vt:lpstr>Παρουσίαση του PowerPoint</vt:lpstr>
      <vt:lpstr>ΟΡΑΣΗ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Μεταμόσχευση κερατοειδούς</vt:lpstr>
      <vt:lpstr>Παρουσίαση του PowerPoint</vt:lpstr>
      <vt:lpstr>Παρουσίαση του PowerPoint</vt:lpstr>
      <vt:lpstr>Παρουσίαση του PowerPoint</vt:lpstr>
      <vt:lpstr>Παρουσίαση του PowerPoint</vt:lpstr>
      <vt:lpstr>Ισορροπία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ΓΕΥΣΗ</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EVANGELIA MAVRIKAKI</dc:creator>
  <cp:lastModifiedBy>EVANGELIA MAVRIKAKI</cp:lastModifiedBy>
  <cp:revision>3</cp:revision>
  <dcterms:created xsi:type="dcterms:W3CDTF">2023-09-11T19:36:10Z</dcterms:created>
  <dcterms:modified xsi:type="dcterms:W3CDTF">2023-09-11T19:40:47Z</dcterms:modified>
</cp:coreProperties>
</file>