
<file path=[Content_Types].xml><?xml version="1.0" encoding="utf-8"?>
<Types xmlns="http://schemas.openxmlformats.org/package/2006/content-types">
  <Default Extension="jpeg" ContentType="image/jpeg"/>
  <Default Extension="jpg" ContentType="image/jpeg"/>
  <Default Extension="jpg!s"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1.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5" r:id="rId3"/>
    <p:sldId id="267" r:id="rId4"/>
    <p:sldId id="284" r:id="rId5"/>
    <p:sldId id="285" r:id="rId6"/>
    <p:sldId id="266" r:id="rId7"/>
    <p:sldId id="257" r:id="rId8"/>
    <p:sldId id="268" r:id="rId9"/>
    <p:sldId id="270" r:id="rId10"/>
    <p:sldId id="271" r:id="rId11"/>
    <p:sldId id="269" r:id="rId12"/>
    <p:sldId id="273" r:id="rId13"/>
    <p:sldId id="262" r:id="rId14"/>
    <p:sldId id="258" r:id="rId15"/>
    <p:sldId id="260" r:id="rId16"/>
    <p:sldId id="274" r:id="rId17"/>
    <p:sldId id="275" r:id="rId18"/>
    <p:sldId id="276" r:id="rId19"/>
    <p:sldId id="277" r:id="rId20"/>
    <p:sldId id="263" r:id="rId21"/>
    <p:sldId id="264" r:id="rId22"/>
    <p:sldId id="286" r:id="rId23"/>
    <p:sldId id="287" r:id="rId24"/>
    <p:sldId id="278" r:id="rId25"/>
    <p:sldId id="279" r:id="rId26"/>
    <p:sldId id="281" r:id="rId27"/>
    <p:sldId id="288" r:id="rId28"/>
    <p:sldId id="282" r:id="rId29"/>
    <p:sldId id="283" r:id="rId3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5"/>
    <p:restoredTop sz="92789" autoAdjust="0"/>
  </p:normalViewPr>
  <p:slideViewPr>
    <p:cSldViewPr>
      <p:cViewPr varScale="1">
        <p:scale>
          <a:sx n="114" d="100"/>
          <a:sy n="114" d="100"/>
        </p:scale>
        <p:origin x="1272"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07:32.797"/>
    </inkml:context>
    <inkml:brush xml:id="br0">
      <inkml:brushProperty name="width" value="0.04286" units="cm"/>
      <inkml:brushProperty name="height" value="0.04286" units="cm"/>
      <inkml:brushProperty name="color" value="#004F8B"/>
    </inkml:brush>
  </inkml:definitions>
  <inkml:trace contextRef="#ctx0" brushRef="#br0">0 1 22484,'0'0'0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6:59.265"/>
    </inkml:context>
    <inkml:brush xml:id="br0">
      <inkml:brushProperty name="width" value="0.04286" units="cm"/>
      <inkml:brushProperty name="height" value="0.04286" units="cm"/>
      <inkml:brushProperty name="color" value="#004F8B"/>
    </inkml:brush>
  </inkml:definitions>
  <inkml:trace contextRef="#ctx0" brushRef="#br0">1 1 24916,'0'0'0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6:59.409"/>
    </inkml:context>
    <inkml:brush xml:id="br0">
      <inkml:brushProperty name="width" value="0.04286" units="cm"/>
      <inkml:brushProperty name="height" value="0.04286" units="cm"/>
      <inkml:brushProperty name="color" value="#004F8B"/>
    </inkml:brush>
  </inkml:definitions>
  <inkml:trace contextRef="#ctx0" brushRef="#br0">6 0 26978,'-3'64'0,"1"-13"0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6:59.565"/>
    </inkml:context>
    <inkml:brush xml:id="br0">
      <inkml:brushProperty name="width" value="0.04286" units="cm"/>
      <inkml:brushProperty name="height" value="0.04286" units="cm"/>
      <inkml:brushProperty name="color" value="#004F8B"/>
    </inkml:brush>
  </inkml:definitions>
  <inkml:trace contextRef="#ctx0" brushRef="#br0">0 0 27886,'14'58'-654,"-6"-14"0,-4-38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6:59.709"/>
    </inkml:context>
    <inkml:brush xml:id="br0">
      <inkml:brushProperty name="width" value="0.04286" units="cm"/>
      <inkml:brushProperty name="height" value="0.04286" units="cm"/>
      <inkml:brushProperty name="color" value="#004F8B"/>
    </inkml:brush>
  </inkml:definitions>
  <inkml:trace contextRef="#ctx0" brushRef="#br0">6 0 28300,'-4'53'-3686,"3"-9"3686,5-33 0,0-5 0,0-2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6:59.837"/>
    </inkml:context>
    <inkml:brush xml:id="br0">
      <inkml:brushProperty name="width" value="0.04286" units="cm"/>
      <inkml:brushProperty name="height" value="0.04286" units="cm"/>
      <inkml:brushProperty name="color" value="#004F8B"/>
    </inkml:brush>
  </inkml:definitions>
  <inkml:trace contextRef="#ctx0" brushRef="#br0">49 1 19919,'-27'60'0,"5"-11"0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0.123"/>
    </inkml:context>
    <inkml:brush xml:id="br0">
      <inkml:brushProperty name="width" value="0.04286" units="cm"/>
      <inkml:brushProperty name="height" value="0.04286" units="cm"/>
      <inkml:brushProperty name="color" value="#004F8B"/>
    </inkml:brush>
  </inkml:definitions>
  <inkml:trace contextRef="#ctx0" brushRef="#br0">0 0 28524,'0'0'0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0.249"/>
    </inkml:context>
    <inkml:brush xml:id="br0">
      <inkml:brushProperty name="width" value="0.04286" units="cm"/>
      <inkml:brushProperty name="height" value="0.04286" units="cm"/>
      <inkml:brushProperty name="color" value="#004F8B"/>
    </inkml:brush>
  </inkml:definitions>
  <inkml:trace contextRef="#ctx0" brushRef="#br0">103 1 26015,'-57'75'0,"12"-14"0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0.405"/>
    </inkml:context>
    <inkml:brush xml:id="br0">
      <inkml:brushProperty name="width" value="0.04286" units="cm"/>
      <inkml:brushProperty name="height" value="0.04286" units="cm"/>
      <inkml:brushProperty name="color" value="#004F8B"/>
    </inkml:brush>
  </inkml:definitions>
  <inkml:trace contextRef="#ctx0" brushRef="#br0">254 0 28233,'-48'21'-818,"-1"0"0,-36 11 818,50-28 0,15-4 0,3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0.575"/>
    </inkml:context>
    <inkml:brush xml:id="br0">
      <inkml:brushProperty name="width" value="0.04286" units="cm"/>
      <inkml:brushProperty name="height" value="0.04286" units="cm"/>
      <inkml:brushProperty name="color" value="#004F8B"/>
    </inkml:brush>
  </inkml:definitions>
  <inkml:trace contextRef="#ctx0" brushRef="#br0">218 62 28535,'-78'-3'-381,"11"-7"-1165,43 1 1546,-1-10 0,12 8 0,2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0.713"/>
    </inkml:context>
    <inkml:brush xml:id="br0">
      <inkml:brushProperty name="width" value="0.04286" units="cm"/>
      <inkml:brushProperty name="height" value="0.04286" units="cm"/>
      <inkml:brushProperty name="color" value="#004F8B"/>
    </inkml:brush>
  </inkml:definitions>
  <inkml:trace contextRef="#ctx0" brushRef="#br0">102 230 28143,'-25'-45'-341,"0"-1"1,-17-40-1,37 58 1,0 3-1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07:33.163"/>
    </inkml:context>
    <inkml:brush xml:id="br0">
      <inkml:brushProperty name="width" value="0.04286" units="cm"/>
      <inkml:brushProperty name="height" value="0.04286" units="cm"/>
      <inkml:brushProperty name="color" value="#004F8B"/>
    </inkml:brush>
  </inkml:definitions>
  <inkml:trace contextRef="#ctx0" brushRef="#br0">1 1 26787,'0'0'0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0.883"/>
    </inkml:context>
    <inkml:brush xml:id="br0">
      <inkml:brushProperty name="width" value="0.04286" units="cm"/>
      <inkml:brushProperty name="height" value="0.04286" units="cm"/>
      <inkml:brushProperty name="color" value="#004F8B"/>
    </inkml:brush>
  </inkml:definitions>
  <inkml:trace contextRef="#ctx0" brushRef="#br0">90 350 28479,'-47'-67'-112,"10"2"-112,33 17-593,3-7 817,6-1 0,-4 23 0,5 8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1.021"/>
    </inkml:context>
    <inkml:brush xml:id="br0">
      <inkml:brushProperty name="width" value="0.04286" units="cm"/>
      <inkml:brushProperty name="height" value="0.04286" units="cm"/>
      <inkml:brushProperty name="color" value="#004F8B"/>
    </inkml:brush>
  </inkml:definitions>
  <inkml:trace contextRef="#ctx0" brushRef="#br0">5 165 28390,'-4'-57'-964,"4"4"964,7 27 0,-2 10 0,1 3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1.155"/>
    </inkml:context>
    <inkml:brush xml:id="br0">
      <inkml:brushProperty name="width" value="0.04286" units="cm"/>
      <inkml:brushProperty name="height" value="0.04286" units="cm"/>
      <inkml:brushProperty name="color" value="#004F8B"/>
    </inkml:brush>
  </inkml:definitions>
  <inkml:trace contextRef="#ctx0" brushRef="#br0">1 81 26373,'33'-45'0,"-6"10"0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1.343"/>
    </inkml:context>
    <inkml:brush xml:id="br0">
      <inkml:brushProperty name="width" value="0.04286" units="cm"/>
      <inkml:brushProperty name="height" value="0.04286" units="cm"/>
      <inkml:brushProperty name="color" value="#004F8B"/>
    </inkml:brush>
  </inkml:definitions>
  <inkml:trace contextRef="#ctx0" brushRef="#br0">1 116 28233,'81'-31'-2981,"-2"-1"2981,-23 7 0,-24 10 0,-5 2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1.485"/>
    </inkml:context>
    <inkml:brush xml:id="br0">
      <inkml:brushProperty name="width" value="0.04286" units="cm"/>
      <inkml:brushProperty name="height" value="0.04286" units="cm"/>
      <inkml:brushProperty name="color" value="#004F8B"/>
    </inkml:brush>
  </inkml:definitions>
  <inkml:trace contextRef="#ctx0" brushRef="#br0">0 0 26855,'0'0'0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1.635"/>
    </inkml:context>
    <inkml:brush xml:id="br0">
      <inkml:brushProperty name="width" value="0.04286" units="cm"/>
      <inkml:brushProperty name="height" value="0.04286" units="cm"/>
      <inkml:brushProperty name="color" value="#004F8B"/>
    </inkml:brush>
  </inkml:definitions>
  <inkml:trace contextRef="#ctx0" brushRef="#br0">0 1 28390,'12'67'-549,"-1"-5"-605,-5-17 1154,1-3 0,-3-19 0,-1-7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1.802"/>
    </inkml:context>
    <inkml:brush xml:id="br0">
      <inkml:brushProperty name="width" value="0.04286" units="cm"/>
      <inkml:brushProperty name="height" value="0.04286" units="cm"/>
      <inkml:brushProperty name="color" value="#004F8B"/>
    </inkml:brush>
  </inkml:definitions>
  <inkml:trace contextRef="#ctx0" brushRef="#br0">159 1 28401,'-29'90'-672,"-1"-14"-494,3-38 1166,-8-6 0,16-15 0,0-3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7:02.006"/>
    </inkml:context>
    <inkml:brush xml:id="br0">
      <inkml:brushProperty name="width" value="0.04286" units="cm"/>
      <inkml:brushProperty name="height" value="0.04286" units="cm"/>
      <inkml:brushProperty name="color" value="#004F8B"/>
    </inkml:brush>
  </inkml:definitions>
  <inkml:trace contextRef="#ctx0" brushRef="#br0">264 0 28591,'-71'1'-4212,"9"0"4122,25 0-6297,5-1 6387,0 0 0,15 0 0,5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22:56.604"/>
    </inkml:context>
    <inkml:brush xml:id="br0">
      <inkml:brushProperty name="width" value="0.04286" units="cm"/>
      <inkml:brushProperty name="height" value="0.04286" units="cm"/>
      <inkml:brushProperty name="color" value="#004F8B"/>
    </inkml:brush>
  </inkml:definitions>
  <inkml:trace contextRef="#ctx0" brushRef="#br0">0 1 28479,'0'0'0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22:55.854"/>
    </inkml:context>
    <inkml:brush xml:id="br0">
      <inkml:brushProperty name="width" value="0.04286" units="cm"/>
      <inkml:brushProperty name="height" value="0.04286" units="cm"/>
      <inkml:brushProperty name="color" value="#004F8B"/>
    </inkml:brush>
  </inkml:definitions>
  <inkml:trace contextRef="#ctx0" brushRef="#br0">0 1 28502,'0'0'0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23:14.887"/>
    </inkml:context>
    <inkml:brush xml:id="br0">
      <inkml:brushProperty name="width" value="0.04286" units="cm"/>
      <inkml:brushProperty name="height" value="0.04286" units="cm"/>
      <inkml:brushProperty name="color" value="#004F8B"/>
    </inkml:brush>
  </inkml:definitions>
  <inkml:trace contextRef="#ctx0" brushRef="#br0">1 0 28166,'0'0'0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24:11.712"/>
    </inkml:context>
    <inkml:brush xml:id="br0">
      <inkml:brushProperty name="width" value="0.04286" units="cm"/>
      <inkml:brushProperty name="height" value="0.04286" units="cm"/>
      <inkml:brushProperty name="color" value="#004F8B"/>
    </inkml:brush>
  </inkml:definitions>
  <inkml:trace contextRef="#ctx0" brushRef="#br0">0 43 21566,'18'-24'0,"-4"6"0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13:28:07.667"/>
    </inkml:context>
    <inkml:brush xml:id="br0">
      <inkml:brushProperty name="width" value="0.025" units="cm"/>
      <inkml:brushProperty name="height" value="0.025" units="cm"/>
      <inkml:brushProperty name="color" value="#004F8B"/>
    </inkml:brush>
  </inkml:definitions>
  <inkml:trace contextRef="#ctx0" brushRef="#br0">0 1 24575,'0'0'0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44:20.290"/>
    </inkml:context>
    <inkml:brush xml:id="br0">
      <inkml:brushProperty name="width" value="0.04286" units="cm"/>
      <inkml:brushProperty name="height" value="0.04286" units="cm"/>
      <inkml:brushProperty name="color" value="#E71224"/>
    </inkml:brush>
  </inkml:definitions>
  <inkml:trace contextRef="#ctx0" brushRef="#br0">43 1 20793,'-42'14'0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1-19T08:56:59.131"/>
    </inkml:context>
    <inkml:brush xml:id="br0">
      <inkml:brushProperty name="width" value="0.04286" units="cm"/>
      <inkml:brushProperty name="height" value="0.04286" units="cm"/>
      <inkml:brushProperty name="color" value="#004F8B"/>
    </inkml:brush>
  </inkml:definitions>
  <inkml:trace contextRef="#ctx0" brushRef="#br0">1 1 28479,'0'0'0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BEB55-5F16-194C-B8C0-3FB7603C5303}" type="datetimeFigureOut">
              <a:rPr lang="el-GR" smtClean="0"/>
              <a:t>3/12/24</a:t>
            </a:fld>
            <a:endParaRPr lang="el-GR"/>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245009-CD15-104C-9D91-C55A0FDDB960}" type="slidenum">
              <a:rPr lang="el-GR" smtClean="0"/>
              <a:t>‹#›</a:t>
            </a:fld>
            <a:endParaRPr lang="el-GR"/>
          </a:p>
        </p:txBody>
      </p:sp>
    </p:spTree>
    <p:extLst>
      <p:ext uri="{BB962C8B-B14F-4D97-AF65-F5344CB8AC3E}">
        <p14:creationId xmlns:p14="http://schemas.microsoft.com/office/powerpoint/2010/main" val="25850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A3245009-CD15-104C-9D91-C55A0FDDB960}" type="slidenum">
              <a:rPr lang="el-GR" smtClean="0"/>
              <a:t>10</a:t>
            </a:fld>
            <a:endParaRPr lang="el-GR"/>
          </a:p>
        </p:txBody>
      </p:sp>
    </p:spTree>
    <p:extLst>
      <p:ext uri="{BB962C8B-B14F-4D97-AF65-F5344CB8AC3E}">
        <p14:creationId xmlns:p14="http://schemas.microsoft.com/office/powerpoint/2010/main" val="239700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EFBC0E14-F802-4595-A30B-661C49890D0F}" type="datetimeFigureOut">
              <a:rPr lang="el-GR" smtClean="0"/>
              <a:pPr/>
              <a:t>3/12/24</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1C810746-34A3-4851-A160-84C88051571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C0E14-F802-4595-A30B-661C49890D0F}" type="datetimeFigureOut">
              <a:rPr lang="el-GR" smtClean="0"/>
              <a:pPr/>
              <a:t>3/12/24</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810746-34A3-4851-A160-84C88051571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customXml" Target="../ink/ink7.xml"/></Relationships>
</file>

<file path=ppt/slides/_rels/slide11.xml.rels><?xml version="1.0" encoding="UTF-8" standalone="yes"?>
<Relationships xmlns="http://schemas.openxmlformats.org/package/2006/relationships"><Relationship Id="rId3" Type="http://schemas.openxmlformats.org/officeDocument/2006/relationships/hyperlink" Target="https://www.nps.org.au/australian-prescriber/articles/apalutamide-for-prostate-cancer" TargetMode="Externa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ixabay.com/en/symbol-icon-man-male-masculine-2020930/"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hyperlink" Target="https://pixabay.com/vectors/symbol-icon-woman-female-feminine-2020931/"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2.png"/><Relationship Id="rId26" Type="http://schemas.openxmlformats.org/officeDocument/2006/relationships/image" Target="../media/image36.png"/><Relationship Id="rId21" Type="http://schemas.openxmlformats.org/officeDocument/2006/relationships/customXml" Target="../ink/ink19.xml"/><Relationship Id="rId34" Type="http://schemas.openxmlformats.org/officeDocument/2006/relationships/customXml" Target="../ink/ink26.xml"/><Relationship Id="rId7" Type="http://schemas.openxmlformats.org/officeDocument/2006/relationships/image" Target="../media/image27.png"/><Relationship Id="rId12" Type="http://schemas.openxmlformats.org/officeDocument/2006/relationships/customXml" Target="../ink/ink14.xml"/><Relationship Id="rId17" Type="http://schemas.openxmlformats.org/officeDocument/2006/relationships/customXml" Target="../ink/ink17.xml"/><Relationship Id="rId25" Type="http://schemas.openxmlformats.org/officeDocument/2006/relationships/customXml" Target="../ink/ink21.xml"/><Relationship Id="rId33" Type="http://schemas.openxmlformats.org/officeDocument/2006/relationships/image" Target="../media/image39.png"/><Relationship Id="rId2" Type="http://schemas.openxmlformats.org/officeDocument/2006/relationships/image" Target="../media/image25.png"/><Relationship Id="rId16" Type="http://schemas.openxmlformats.org/officeDocument/2006/relationships/image" Target="../media/image31.png"/><Relationship Id="rId20" Type="http://schemas.openxmlformats.org/officeDocument/2006/relationships/image" Target="../media/image33.png"/><Relationship Id="rId29" Type="http://schemas.openxmlformats.org/officeDocument/2006/relationships/customXml" Target="../ink/ink23.xml"/><Relationship Id="rId1" Type="http://schemas.openxmlformats.org/officeDocument/2006/relationships/slideLayout" Target="../slideLayouts/slideLayout7.xml"/><Relationship Id="rId6" Type="http://schemas.openxmlformats.org/officeDocument/2006/relationships/customXml" Target="../ink/ink11.xml"/><Relationship Id="rId11" Type="http://schemas.openxmlformats.org/officeDocument/2006/relationships/image" Target="../media/image29.png"/><Relationship Id="rId24" Type="http://schemas.openxmlformats.org/officeDocument/2006/relationships/image" Target="../media/image35.png"/><Relationship Id="rId32" Type="http://schemas.openxmlformats.org/officeDocument/2006/relationships/customXml" Target="../ink/ink25.xml"/><Relationship Id="rId37" Type="http://schemas.openxmlformats.org/officeDocument/2006/relationships/image" Target="../media/image41.png"/><Relationship Id="rId5" Type="http://schemas.openxmlformats.org/officeDocument/2006/relationships/customXml" Target="../ink/ink10.xml"/><Relationship Id="rId15" Type="http://schemas.openxmlformats.org/officeDocument/2006/relationships/customXml" Target="../ink/ink16.xml"/><Relationship Id="rId23" Type="http://schemas.openxmlformats.org/officeDocument/2006/relationships/customXml" Target="../ink/ink20.xml"/><Relationship Id="rId28" Type="http://schemas.openxmlformats.org/officeDocument/2006/relationships/image" Target="../media/image37.png"/><Relationship Id="rId36" Type="http://schemas.openxmlformats.org/officeDocument/2006/relationships/customXml" Target="../ink/ink27.xml"/><Relationship Id="rId10" Type="http://schemas.openxmlformats.org/officeDocument/2006/relationships/customXml" Target="../ink/ink13.xml"/><Relationship Id="rId19" Type="http://schemas.openxmlformats.org/officeDocument/2006/relationships/customXml" Target="../ink/ink18.xml"/><Relationship Id="rId31" Type="http://schemas.openxmlformats.org/officeDocument/2006/relationships/customXml" Target="../ink/ink24.xml"/><Relationship Id="rId4" Type="http://schemas.openxmlformats.org/officeDocument/2006/relationships/image" Target="../media/image5.png"/><Relationship Id="rId9" Type="http://schemas.openxmlformats.org/officeDocument/2006/relationships/image" Target="../media/image28.png"/><Relationship Id="rId14" Type="http://schemas.openxmlformats.org/officeDocument/2006/relationships/customXml" Target="../ink/ink15.xml"/><Relationship Id="rId22" Type="http://schemas.openxmlformats.org/officeDocument/2006/relationships/image" Target="../media/image34.png"/><Relationship Id="rId27" Type="http://schemas.openxmlformats.org/officeDocument/2006/relationships/customXml" Target="../ink/ink22.xml"/><Relationship Id="rId30" Type="http://schemas.openxmlformats.org/officeDocument/2006/relationships/image" Target="../media/image38.png"/><Relationship Id="rId35" Type="http://schemas.openxmlformats.org/officeDocument/2006/relationships/image" Target="../media/image40.png"/><Relationship Id="rId8" Type="http://schemas.openxmlformats.org/officeDocument/2006/relationships/customXml" Target="../ink/ink12.xml"/><Relationship Id="rId3" Type="http://schemas.openxmlformats.org/officeDocument/2006/relationships/customXml" Target="../ink/ink9.xml"/></Relationships>
</file>

<file path=ppt/slides/_rels/slide22.xml.rels><?xml version="1.0" encoding="UTF-8" standalone="yes"?>
<Relationships xmlns="http://schemas.openxmlformats.org/package/2006/relationships"><Relationship Id="rId3" Type="http://schemas.openxmlformats.org/officeDocument/2006/relationships/hyperlink" Target="https://vasukimahal.blogspot.com/2012/06/breast-cancer-symptoms.html" TargetMode="Externa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commons.wikimedia.org/wiki/File:Pregnancy_test_result.jpg" TargetMode="External"/><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embarazoadolescentee51a.wikidot.com/"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biology.stackexchange.com/questions/44661/how-scientists-can-be-confident-that-human-embryo-tail-is-really-a-tail" TargetMode="External"/><Relationship Id="rId2" Type="http://schemas.openxmlformats.org/officeDocument/2006/relationships/image" Target="../media/image31.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customXml" Target="../ink/ink2.xml"/><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hyperlink" Target="https://courses.lumenlearning.com/ivytech-bio1-1/chapter/fertilizatio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theconversation.com/five-things-you-need-to-know-before-going-to-an-ivf-clinic-43705"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s"/><Relationship Id="rId3" Type="http://schemas.openxmlformats.org/officeDocument/2006/relationships/hyperlink" Target="https://uk.anygator.com/search/the+olsen+twins" TargetMode="External"/><Relationship Id="rId7" Type="http://schemas.openxmlformats.org/officeDocument/2006/relationships/hyperlink" Target="http://bizzbangbuzz.blogspot.com/2007_04_01_archive.html" TargetMode="External"/><Relationship Id="rId2" Type="http://schemas.openxmlformats.org/officeDocument/2006/relationships/image" Target="../media/image7.jp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hyperlink" Target="https://www.henspark.com/bizarre/different-looking-twin-sisters-20161007.html" TargetMode="External"/><Relationship Id="rId4" Type="http://schemas.openxmlformats.org/officeDocument/2006/relationships/image" Target="../media/image8.jpg"/><Relationship Id="rId9" Type="http://schemas.openxmlformats.org/officeDocument/2006/relationships/hyperlink" Target="https://pxhere.com/en/photo/1060068"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imdb.com/title/tt27074938/?ref_=ext_shr_ln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customXml" Target="../ink/ink3.xml"/><Relationship Id="rId7" Type="http://schemas.openxmlformats.org/officeDocument/2006/relationships/customXml" Target="../ink/ink6.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customXml" Target="../ink/ink5.xml"/><Relationship Id="rId5" Type="http://schemas.openxmlformats.org/officeDocument/2006/relationships/customXml" Target="../ink/ink4.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style>
          <a:lnRef idx="2">
            <a:schemeClr val="accent2">
              <a:shade val="50000"/>
            </a:schemeClr>
          </a:lnRef>
          <a:fillRef idx="1">
            <a:schemeClr val="accent2"/>
          </a:fillRef>
          <a:effectRef idx="0">
            <a:schemeClr val="accent2"/>
          </a:effectRef>
          <a:fontRef idx="minor">
            <a:schemeClr val="lt1"/>
          </a:fontRef>
        </p:style>
        <p:txBody>
          <a:bodyPr anchor="ctr">
            <a:normAutofit/>
          </a:bodyPr>
          <a:lstStyle/>
          <a:p>
            <a:r>
              <a:rPr lang="el-GR">
                <a:solidFill>
                  <a:schemeClr val="tx1"/>
                </a:solidFill>
              </a:rPr>
              <a:t>ΑΝΑΠΑΡΑΓΩΓΙΚΟ ΣΥΣΤΗΜΑ</a:t>
            </a:r>
          </a:p>
        </p:txBody>
      </p:sp>
      <p:pic>
        <p:nvPicPr>
          <p:cNvPr id="5" name="Εικόνα 4" descr="Εικόνα που περιέχει ασπόνδυλο, θαλάσσια ασπόνδυλα, ύφαλος, οργανισμός&#10;&#10;Περιγραφή που δημιουργήθηκε αυτόματα">
            <a:extLst>
              <a:ext uri="{FF2B5EF4-FFF2-40B4-BE49-F238E27FC236}">
                <a16:creationId xmlns:a16="http://schemas.microsoft.com/office/drawing/2014/main" id="{10F7DA63-F383-354E-86D4-B35DC2EF7BFA}"/>
              </a:ext>
            </a:extLst>
          </p:cNvPr>
          <p:cNvPicPr>
            <a:picLocks noChangeAspect="1"/>
          </p:cNvPicPr>
          <p:nvPr/>
        </p:nvPicPr>
        <p:blipFill rotWithShape="1">
          <a:blip r:embed="rId2">
            <a:extLst>
              <a:ext uri="{28A0092B-C50C-407E-A947-70E740481C1C}">
                <a14:useLocalDpi xmlns:a14="http://schemas.microsoft.com/office/drawing/2010/main" val="0"/>
              </a:ext>
            </a:extLst>
          </a:blip>
          <a:srcRect t="4325" b="6251"/>
          <a:stretch/>
        </p:blipFill>
        <p:spPr>
          <a:xfrm>
            <a:off x="457200" y="1600200"/>
            <a:ext cx="8229600" cy="45259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9714" y="28560"/>
            <a:ext cx="9064571" cy="6688955"/>
          </a:xfrm>
          <a:prstGeom prst="rect">
            <a:avLst/>
          </a:prstGeom>
          <a:noFill/>
          <a:ln w="9525">
            <a:noFill/>
            <a:miter lim="800000"/>
            <a:headEnd/>
            <a:tailEnd/>
          </a:ln>
          <a:effectLst/>
        </p:spPr>
      </p:pic>
      <p:sp>
        <p:nvSpPr>
          <p:cNvPr id="3" name="Ορθογώνιο 2">
            <a:extLst>
              <a:ext uri="{FF2B5EF4-FFF2-40B4-BE49-F238E27FC236}">
                <a16:creationId xmlns:a16="http://schemas.microsoft.com/office/drawing/2014/main" id="{0F82F0FF-EFDE-0A42-8A2A-165E51DD0433}"/>
              </a:ext>
            </a:extLst>
          </p:cNvPr>
          <p:cNvSpPr/>
          <p:nvPr/>
        </p:nvSpPr>
        <p:spPr>
          <a:xfrm>
            <a:off x="639655" y="386797"/>
            <a:ext cx="3960440" cy="1754326"/>
          </a:xfrm>
          <a:prstGeom prst="rect">
            <a:avLst/>
          </a:prstGeom>
        </p:spPr>
        <p:txBody>
          <a:bodyPr wrap="square">
            <a:spAutoFit/>
          </a:bodyPr>
          <a:lstStyle/>
          <a:p>
            <a:pPr>
              <a:buNone/>
            </a:pPr>
            <a:r>
              <a:rPr lang="el-GR" dirty="0"/>
              <a:t>Ο σπερματικός πόρος καταλήγει στην κοιλιακή κοιλότητα. Εκεί ενώνεται με τον </a:t>
            </a:r>
            <a:r>
              <a:rPr lang="el-GR" dirty="0" err="1"/>
              <a:t>εκσπερματικό</a:t>
            </a:r>
            <a:r>
              <a:rPr lang="el-GR" dirty="0"/>
              <a:t> πόρο της σπερματοδόχου κύστης  και εκβάλλει τελικά στην ουρήθρα στο σημείο όπου αυτή ενώνεται με τον προστάτη. </a:t>
            </a:r>
          </a:p>
        </p:txBody>
      </p:sp>
      <p:sp>
        <p:nvSpPr>
          <p:cNvPr id="4" name="Ορθογώνιο 3">
            <a:extLst>
              <a:ext uri="{FF2B5EF4-FFF2-40B4-BE49-F238E27FC236}">
                <a16:creationId xmlns:a16="http://schemas.microsoft.com/office/drawing/2014/main" id="{0790DB03-759F-F54A-92C5-8C496BC2B761}"/>
              </a:ext>
            </a:extLst>
          </p:cNvPr>
          <p:cNvSpPr/>
          <p:nvPr/>
        </p:nvSpPr>
        <p:spPr>
          <a:xfrm>
            <a:off x="5580112" y="122149"/>
            <a:ext cx="2952328" cy="2031325"/>
          </a:xfrm>
          <a:prstGeom prst="rect">
            <a:avLst/>
          </a:prstGeom>
        </p:spPr>
        <p:txBody>
          <a:bodyPr wrap="square">
            <a:spAutoFit/>
          </a:bodyPr>
          <a:lstStyle/>
          <a:p>
            <a:pPr>
              <a:buNone/>
            </a:pPr>
            <a:r>
              <a:rPr lang="el-GR" sz="1400" dirty="0"/>
              <a:t>Η σπερματοδόχος κύστη εκκρίνει ένα υγρό το οποίο προμηθεύει το σπέρμα με θρεπτικά συστατικά, όπως φρουκτόζη και υποβοηθά την κίνηση των σπερματοζωαρίων. Οι συσπάσεις των λείων μυών της σπερματοδόχου κύστης προκαλούν την έκλυση του περιεχομένου της στον </a:t>
            </a:r>
            <a:r>
              <a:rPr lang="el-GR" sz="1400" dirty="0" err="1"/>
              <a:t>εκσπερματικό</a:t>
            </a:r>
            <a:r>
              <a:rPr lang="el-GR" sz="1400" dirty="0"/>
              <a:t> πόρο. </a:t>
            </a:r>
          </a:p>
        </p:txBody>
      </p:sp>
      <p:sp>
        <p:nvSpPr>
          <p:cNvPr id="5" name="Ορθογώνιο 4">
            <a:extLst>
              <a:ext uri="{FF2B5EF4-FFF2-40B4-BE49-F238E27FC236}">
                <a16:creationId xmlns:a16="http://schemas.microsoft.com/office/drawing/2014/main" id="{E58C0AD5-34BD-9F46-BAFE-3623DCD012FC}"/>
              </a:ext>
            </a:extLst>
          </p:cNvPr>
          <p:cNvSpPr/>
          <p:nvPr/>
        </p:nvSpPr>
        <p:spPr>
          <a:xfrm>
            <a:off x="2987824" y="3793547"/>
            <a:ext cx="4572000" cy="2677656"/>
          </a:xfrm>
          <a:prstGeom prst="rect">
            <a:avLst/>
          </a:prstGeom>
        </p:spPr>
        <p:txBody>
          <a:bodyPr>
            <a:spAutoFit/>
          </a:bodyPr>
          <a:lstStyle/>
          <a:p>
            <a:pPr>
              <a:buNone/>
            </a:pPr>
            <a:r>
              <a:rPr lang="el-GR" sz="1400" dirty="0"/>
              <a:t>Ο προστάτης είναι ένας αδένας, ο οποίος έχει μέγεθος κάστανου, βρίσκεται κάτω από την ουροδόχο κύστη και εκβάλει το έκκριμά του, το οποίο είναι ένα λευκό και γαλακτώδες υγρό, στην αρχή της ουρήθρας. Το υγρό αυτό βοηθά στη διατήρηση των σπερματοζωαρίων ζωντανών μέχρι να φτάσουν στο ωάριο. Κάτω από τον προστάτη υπάρχουν οι </a:t>
            </a:r>
            <a:r>
              <a:rPr lang="el-GR" sz="1400" dirty="0" err="1"/>
              <a:t>βουλβουρηθραίοι</a:t>
            </a:r>
            <a:r>
              <a:rPr lang="el-GR" sz="1400" dirty="0"/>
              <a:t> αδένες, οι οποίοι εκκρίνουν ένα βλεννώδες υγρό, όταν υπάρχει σεξουαλική διέγερση με σκοπό την </a:t>
            </a:r>
            <a:r>
              <a:rPr lang="el-GR" sz="1400" dirty="0" err="1"/>
              <a:t>εφύγρανση</a:t>
            </a:r>
            <a:r>
              <a:rPr lang="el-GR" sz="1400" dirty="0"/>
              <a:t> του πέους και την προετοιμασία για τη συνουσία, αν και τα περισσότερα υγρά κατά τη διάρκεια της συνουσίας εκκρίνονται από το θηλυκό αναπαραγωγικό όργανο. </a:t>
            </a:r>
          </a:p>
        </p:txBody>
      </p:sp>
      <mc:AlternateContent xmlns:mc="http://schemas.openxmlformats.org/markup-compatibility/2006" xmlns:p14="http://schemas.microsoft.com/office/powerpoint/2010/main">
        <mc:Choice Requires="p14">
          <p:contentPart p14:bwMode="auto" r:id="rId4">
            <p14:nvContentPartPr>
              <p14:cNvPr id="7" name="Γραφή 6">
                <a:extLst>
                  <a:ext uri="{FF2B5EF4-FFF2-40B4-BE49-F238E27FC236}">
                    <a16:creationId xmlns:a16="http://schemas.microsoft.com/office/drawing/2014/main" id="{F97E493A-7540-D342-8989-5E430A3FFCBE}"/>
                  </a:ext>
                </a:extLst>
              </p14:cNvPr>
              <p14:cNvContentPartPr/>
              <p14:nvPr/>
            </p14:nvContentPartPr>
            <p14:xfrm>
              <a:off x="1971000" y="979200"/>
              <a:ext cx="360" cy="360"/>
            </p14:xfrm>
          </p:contentPart>
        </mc:Choice>
        <mc:Fallback xmlns="">
          <p:pic>
            <p:nvPicPr>
              <p:cNvPr id="7" name="Γραφή 6">
                <a:extLst>
                  <a:ext uri="{FF2B5EF4-FFF2-40B4-BE49-F238E27FC236}">
                    <a16:creationId xmlns:a16="http://schemas.microsoft.com/office/drawing/2014/main" id="{F97E493A-7540-D342-8989-5E430A3FFCBE}"/>
                  </a:ext>
                </a:extLst>
              </p:cNvPr>
              <p:cNvPicPr/>
              <p:nvPr/>
            </p:nvPicPr>
            <p:blipFill>
              <a:blip r:embed="rId5"/>
              <a:stretch>
                <a:fillRect/>
              </a:stretch>
            </p:blipFill>
            <p:spPr>
              <a:xfrm>
                <a:off x="1966680" y="974880"/>
                <a:ext cx="9000" cy="900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5496" y="742392"/>
            <a:ext cx="4638850" cy="5373216"/>
          </a:xfrm>
        </p:spPr>
        <p:txBody>
          <a:bodyPr>
            <a:normAutofit fontScale="62500" lnSpcReduction="20000"/>
          </a:bodyPr>
          <a:lstStyle/>
          <a:p>
            <a:pPr indent="0">
              <a:buNone/>
            </a:pPr>
            <a:r>
              <a:rPr lang="el-GR" sz="2900" dirty="0"/>
              <a:t>Ο προστάτης έχει την τάση να αυξάνει σε μέγεθος στους ενήλικες, ιδιαίτερα μετά την ηλικία των 50 ετών. Σε αρκετές περιπτώσεις χρειάζεται χειρουργική επέμβαση για την αφαίρεσή του, αφού ένας διογκωμένος προστάτης πιέζει την ουροδόχο κύστη και προκαλεί προβλήματα κατά την ούρηση. Επίσης, ο προστάτης αποτελεί όργανο στο οποίο συχνά εμφανίζεται καρκίνος. Η καλύτερη μέθοδος πρόληψης, όπως σε όλες τις περιπτώσεις καρκίνου, είναι η έγκαιρη διάγνωση. Ο προστάτης εκκρίνει όξινη </a:t>
            </a:r>
            <a:r>
              <a:rPr lang="el-GR" sz="2900" dirty="0" err="1"/>
              <a:t>φωσφατάση</a:t>
            </a:r>
            <a:r>
              <a:rPr lang="el-GR" sz="2900" dirty="0"/>
              <a:t> στο αίμα, οπότε, για να διαγνώσουμε αν λειτουργεί φυσιολογικά, έχουμε τη δυνατότητα, πέρα από τη </a:t>
            </a:r>
            <a:r>
              <a:rPr lang="el-GR" sz="2900" dirty="0" err="1"/>
              <a:t>δακτυλοσκοπική</a:t>
            </a:r>
            <a:r>
              <a:rPr lang="el-GR" sz="2900" dirty="0"/>
              <a:t> εξέταση, να μετρήσουμε με μία εξέταση αίματος την ποσότητα αυτής της ουσίας στο αίμα (εξέταση Ρ</a:t>
            </a:r>
            <a:r>
              <a:rPr lang="en-US" sz="2900" dirty="0"/>
              <a:t>SA</a:t>
            </a:r>
            <a:r>
              <a:rPr lang="el-GR" sz="2900" dirty="0"/>
              <a:t>). </a:t>
            </a:r>
            <a:endParaRPr lang="en-US" sz="2900" dirty="0"/>
          </a:p>
          <a:p>
            <a:pPr indent="0">
              <a:buNone/>
            </a:pPr>
            <a:r>
              <a:rPr lang="el-GR" sz="2900" dirty="0"/>
              <a:t>Οι άντρες πάνω από 40-50 ετών είναι καλό να υποβάλλονται συχνά σε αυτήν την εξέταση, ώστε να είναι σε θέση να προλάβουν την εμφάνιση καρκίνου του προστάτη σε αρχικό, ιάσιμο στάδιο.  </a:t>
            </a:r>
          </a:p>
          <a:p>
            <a:pPr>
              <a:buNone/>
            </a:pPr>
            <a:endParaRPr lang="el-GR" sz="2900" dirty="0"/>
          </a:p>
        </p:txBody>
      </p:sp>
      <p:pic>
        <p:nvPicPr>
          <p:cNvPr id="4" name="Εικόνα 3">
            <a:extLst>
              <a:ext uri="{FF2B5EF4-FFF2-40B4-BE49-F238E27FC236}">
                <a16:creationId xmlns:a16="http://schemas.microsoft.com/office/drawing/2014/main" id="{0B5A3FA0-CD6B-B14F-9FFF-27DC7F11B73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49596" y="1484784"/>
            <a:ext cx="4106282" cy="253960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70000" lnSpcReduction="20000"/>
          </a:bodyPr>
          <a:lstStyle/>
          <a:p>
            <a:pPr>
              <a:buNone/>
            </a:pPr>
            <a:r>
              <a:rPr lang="el-GR" dirty="0"/>
              <a:t>Τελικά, το σπερματικό υγρό, το οποίο εκβάλλεται από την  ουρήθρα κατά την εκσπερμάτωση, αποτελείται από σπερματοζωάρια και εκκρίσεις που προέρχονται από τη σπερματοδόχο κύστη, τον προστάτη και τους </a:t>
            </a:r>
            <a:r>
              <a:rPr lang="el-GR" dirty="0" err="1"/>
              <a:t>βουλβουρηθραίους</a:t>
            </a:r>
            <a:r>
              <a:rPr lang="el-GR" dirty="0"/>
              <a:t> αδένες. Είναι ένα γαλακτώδες, παχύρρευστο υγρό, το οποίο βοηθά τα σπερματοζωάρια να επιβιώσουν και να κινηθούν, ώστε να φτάσουν τα ωάρια.</a:t>
            </a:r>
          </a:p>
          <a:p>
            <a:pPr>
              <a:buNone/>
            </a:pPr>
            <a:r>
              <a:rPr lang="el-GR" dirty="0"/>
              <a:t> Ο όγκος του σπερματικού υγρού σε κάθε εκσπερμάτωση κυμαίνεται μεταξύ 1,5 - 5 </a:t>
            </a:r>
            <a:r>
              <a:rPr lang="en-US" dirty="0"/>
              <a:t>m</a:t>
            </a:r>
            <a:r>
              <a:rPr lang="fr-FR" dirty="0"/>
              <a:t>L</a:t>
            </a:r>
            <a:r>
              <a:rPr lang="el-GR" dirty="0"/>
              <a:t> και περιέχει κατά μέσο όρο 120.000.000 σπερματοζωάρια/</a:t>
            </a:r>
            <a:r>
              <a:rPr lang="en-US" dirty="0" err="1"/>
              <a:t>mL</a:t>
            </a:r>
            <a:r>
              <a:rPr lang="el-GR" dirty="0"/>
              <a:t>. </a:t>
            </a:r>
            <a:endParaRPr lang="en-US" dirty="0"/>
          </a:p>
          <a:p>
            <a:pPr>
              <a:buNone/>
            </a:pPr>
            <a:r>
              <a:rPr lang="el-GR" dirty="0"/>
              <a:t>Οι άντρες των οποίων η περιεκτικότητα του σπέρματός τους είναι μικρότερη από 25 εκατομμύρια/</a:t>
            </a:r>
            <a:r>
              <a:rPr lang="en-US" dirty="0" err="1"/>
              <a:t>mL</a:t>
            </a:r>
            <a:r>
              <a:rPr lang="en-US" dirty="0"/>
              <a:t> </a:t>
            </a:r>
            <a:r>
              <a:rPr lang="el-GR" dirty="0"/>
              <a:t>είναι πρακτικά στείροι. Βέβαια, υπάρχουν και άλλοι λόγοι για τους οποίους ένας άντρας μπορεί να είναι στείρος, όπως για παράδειγμα τα σπερματοζωάριά του να φέρουν κάποια μεταλλαγμένα γονίδια, τα οποία να εμποδίζουν τη γονιμοποίηση ή την επιβίωση και το διπλασιασμό του </a:t>
            </a:r>
            <a:r>
              <a:rPr lang="el-GR" dirty="0" err="1"/>
              <a:t>ζυγωτού</a:t>
            </a:r>
            <a:r>
              <a:rPr lang="el-GR" dirty="0"/>
              <a:t> ή να φέρουν κάποιες </a:t>
            </a:r>
            <a:r>
              <a:rPr lang="el-GR" dirty="0" err="1"/>
              <a:t>χρωμοσωμικές</a:t>
            </a:r>
            <a:r>
              <a:rPr lang="el-GR" dirty="0"/>
              <a:t> ανωμαλίες, που να καθιστούν τα σπερματοζωάρια ανίκανα να κινηθούν προς το ωάριο.  </a:t>
            </a:r>
          </a:p>
          <a:p>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srcRect/>
          <a:stretch>
            <a:fillRect/>
          </a:stretch>
        </p:blipFill>
        <p:spPr bwMode="auto">
          <a:xfrm>
            <a:off x="0" y="1"/>
            <a:ext cx="5143536" cy="2500306"/>
          </a:xfrm>
          <a:prstGeom prst="rect">
            <a:avLst/>
          </a:prstGeom>
          <a:noFill/>
          <a:ln w="9525">
            <a:noFill/>
            <a:miter lim="800000"/>
            <a:headEnd/>
            <a:tailEnd/>
          </a:ln>
          <a:effectLst/>
        </p:spPr>
      </p:pic>
      <p:pic>
        <p:nvPicPr>
          <p:cNvPr id="6146" name="Picture 2"/>
          <p:cNvPicPr>
            <a:picLocks noChangeAspect="1" noChangeArrowheads="1"/>
          </p:cNvPicPr>
          <p:nvPr/>
        </p:nvPicPr>
        <p:blipFill>
          <a:blip r:embed="rId3" cstate="print"/>
          <a:srcRect/>
          <a:stretch>
            <a:fillRect/>
          </a:stretch>
        </p:blipFill>
        <p:spPr bwMode="auto">
          <a:xfrm>
            <a:off x="5386387" y="642918"/>
            <a:ext cx="3757613" cy="5453068"/>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cstate="print"/>
          <a:srcRect/>
          <a:stretch>
            <a:fillRect/>
          </a:stretch>
        </p:blipFill>
        <p:spPr bwMode="auto">
          <a:xfrm>
            <a:off x="21165" y="908720"/>
            <a:ext cx="5357818" cy="208064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214282" y="214290"/>
            <a:ext cx="8572560" cy="1928826"/>
          </a:xfrm>
          <a:prstGeom prst="rect">
            <a:avLst/>
          </a:prstGeom>
          <a:noFill/>
          <a:ln w="9525">
            <a:noFill/>
            <a:miter lim="800000"/>
            <a:headEnd/>
            <a:tailEnd/>
          </a:ln>
          <a:effectLst/>
        </p:spPr>
      </p:pic>
      <p:pic>
        <p:nvPicPr>
          <p:cNvPr id="5" name="Picture 2"/>
          <p:cNvPicPr>
            <a:picLocks noChangeAspect="1" noChangeArrowheads="1"/>
          </p:cNvPicPr>
          <p:nvPr/>
        </p:nvPicPr>
        <p:blipFill>
          <a:blip r:embed="rId3" cstate="print"/>
          <a:srcRect/>
          <a:stretch>
            <a:fillRect/>
          </a:stretch>
        </p:blipFill>
        <p:spPr bwMode="auto">
          <a:xfrm>
            <a:off x="2000232" y="2071678"/>
            <a:ext cx="5171868" cy="4507826"/>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79512" y="0"/>
            <a:ext cx="8650848" cy="6429396"/>
          </a:xfrm>
          <a:prstGeom prst="rect">
            <a:avLst/>
          </a:prstGeom>
          <a:noFill/>
          <a:ln w="9525">
            <a:noFill/>
            <a:miter lim="800000"/>
            <a:headEnd/>
            <a:tailEnd/>
          </a:ln>
          <a:effectLst/>
        </p:spPr>
      </p:pic>
      <mc:AlternateContent xmlns:mc="http://schemas.openxmlformats.org/markup-compatibility/2006" xmlns:p14="http://schemas.microsoft.com/office/powerpoint/2010/main">
        <mc:Choice Requires="p14">
          <p:contentPart p14:bwMode="auto" r:id="rId3">
            <p14:nvContentPartPr>
              <p14:cNvPr id="44" name="Γραφή 43">
                <a:extLst>
                  <a:ext uri="{FF2B5EF4-FFF2-40B4-BE49-F238E27FC236}">
                    <a16:creationId xmlns:a16="http://schemas.microsoft.com/office/drawing/2014/main" id="{7DE22958-F55C-F049-8096-AC63C83F3305}"/>
                  </a:ext>
                </a:extLst>
              </p14:cNvPr>
              <p14:cNvContentPartPr/>
              <p14:nvPr/>
            </p14:nvContentPartPr>
            <p14:xfrm>
              <a:off x="4866360" y="2910520"/>
              <a:ext cx="15480" cy="5400"/>
            </p14:xfrm>
          </p:contentPart>
        </mc:Choice>
        <mc:Fallback xmlns="">
          <p:pic>
            <p:nvPicPr>
              <p:cNvPr id="44" name="Γραφή 43">
                <a:extLst>
                  <a:ext uri="{FF2B5EF4-FFF2-40B4-BE49-F238E27FC236}">
                    <a16:creationId xmlns:a16="http://schemas.microsoft.com/office/drawing/2014/main" id="{7DE22958-F55C-F049-8096-AC63C83F3305}"/>
                  </a:ext>
                </a:extLst>
              </p:cNvPr>
              <p:cNvPicPr/>
              <p:nvPr/>
            </p:nvPicPr>
            <p:blipFill>
              <a:blip r:embed="rId4"/>
              <a:stretch>
                <a:fillRect/>
              </a:stretch>
            </p:blipFill>
            <p:spPr>
              <a:xfrm>
                <a:off x="4858800" y="2902960"/>
                <a:ext cx="30600" cy="20520"/>
              </a:xfrm>
              <a:prstGeom prst="rect">
                <a:avLst/>
              </a:prstGeom>
            </p:spPr>
          </p:pic>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 Θέση περιεχομένου"/>
          <p:cNvSpPr>
            <a:spLocks noGrp="1"/>
          </p:cNvSpPr>
          <p:nvPr>
            <p:ph idx="1"/>
          </p:nvPr>
        </p:nvSpPr>
        <p:spPr>
          <a:xfrm>
            <a:off x="457200" y="428604"/>
            <a:ext cx="8229600" cy="5697559"/>
          </a:xfrm>
        </p:spPr>
        <p:txBody>
          <a:bodyPr>
            <a:normAutofit fontScale="55000" lnSpcReduction="20000"/>
          </a:bodyPr>
          <a:lstStyle/>
          <a:p>
            <a:pPr>
              <a:buNone/>
            </a:pPr>
            <a:r>
              <a:rPr lang="el-GR" dirty="0"/>
              <a:t>Το ωάριο περιβάλλεται από πολλά κύτταρα, τα οποία πρέπει πρώτα να καταστραφούν για να γίνει η γονιμοποίησή του. Η καταστροφή τους γίνεται από μία πληθώρα σπερματοζωαρίων.</a:t>
            </a:r>
            <a:endParaRPr lang="en-US" dirty="0"/>
          </a:p>
          <a:p>
            <a:pPr>
              <a:buNone/>
            </a:pPr>
            <a:r>
              <a:rPr lang="el-GR" dirty="0"/>
              <a:t>Οι ωοθήκες είναι δύο, μία δεξιά και μία αριστερά, χαμηλά στα πλάγια τοιχώματα της πυέλου και έχουν σχήμα και μέγεθος καρυδιού. Όπως και οι όρχεις, έτσι και οι ωοθήκες είναι μεικτοί αδένες, γιατί η εξωκρινής τους μοίρα παράγει τα ωάρια, ενώ η ενδοκρινής παράγει ορμόνες. Κάθε 28 ημέρες, περίπου, ελευθερώνεται από κάθε ωοθήκη εναλλάξ, συνήθως ένα ωάριο. Είναι βέβαια δυνατόν να ωριμάσουν σταδιακά περισσότερα από ένα ωάρια, οπότε αν γονιμοποιηθούν θα έχουμε γέννηση περισσοτέρων από ένα ατόμων. Η ωρίμανση και απελευθέρωση ενός ωαρίου από την ωοθήκη (ωορρηξία). Το πλήθος των ωαρίων που μπορεί να σχηματιστούν και στις δύο ωοθήκες είναι περίπου 300.000 - 400.000, αλλά μόνο τα 400 - 500 θα ωριμάσουν τελικά στη διάρκεια της αναπαραγωγικής ηλικίας. Το ωάριο, ένα από τα μεγαλύτερα κύτταρα του ανθρώπινου οργανισμού, είναι 50.000 - 100.000 φορές μεγαλύτερο από το σπερματοζωάριο. Είναι ορατό με γυμνό μάτι και δεν παρουσιάζει αυτόνομη κίνηση, όπως το σπερματοζωάριο. Οι ωοθήκες μετά την εφηβεία (11</a:t>
            </a:r>
            <a:r>
              <a:rPr lang="el-GR" baseline="30000" dirty="0"/>
              <a:t>ο</a:t>
            </a:r>
            <a:r>
              <a:rPr lang="el-GR" dirty="0"/>
              <a:t>-13</a:t>
            </a:r>
            <a:r>
              <a:rPr lang="el-GR" baseline="30000" dirty="0"/>
              <a:t>ο</a:t>
            </a:r>
            <a:r>
              <a:rPr lang="el-GR" dirty="0"/>
              <a:t> έτος της ηλικίας) παράγουν οιστρογόνα και προγεστερόνη, ορμόνες που ευθύνονται και για την ανάπτυξη των δευτερευόντων χαρακτηριστικών του φύλου, όπως αναπτυγμένη λεκάνη, συσσώρευση λίπους σε συγκεκριμένα σημεία του σώματος, κτλ., ενώ παίζουν σημαντικό ρόλο και στον </a:t>
            </a:r>
            <a:r>
              <a:rPr lang="el-GR" dirty="0" err="1"/>
              <a:t>εμμηνορρυσιακό</a:t>
            </a:r>
            <a:r>
              <a:rPr lang="el-GR" dirty="0"/>
              <a:t> κύκλο. </a:t>
            </a:r>
          </a:p>
          <a:p>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fontScale="70000" lnSpcReduction="20000"/>
          </a:bodyPr>
          <a:lstStyle/>
          <a:p>
            <a:pPr>
              <a:buNone/>
            </a:pPr>
            <a:r>
              <a:rPr lang="el-GR" dirty="0"/>
              <a:t>Η μετακίνηση του ωαρίου επιτυγχάνεται χάρη στις κινήσεις των κροσσών που υπάρχουν στους ωαγωγούς (σάλπιγγες). Οι σάλπιγγες είναι σωληνοειδείς δομές, οι οποίες ξεκινούν από τις ωοθήκες και καταλήγουν στη μήτρα. Το ωάριο μεταφέρεται στη σάλπιγγα, όπου  πιθανόν να γονιμοποιηθεί από ένα μόνον σπερματοζωάριο, αν και περικυκλώνεται από χιλιάδες. Αν δε γίνει γονιμοποίηση μέσα σε σχετικά μικρό χρονικό διάστημα, τότε το ωάριο θα εκφυλιστεί. Αν γίνει γονιμοποίηση, τότε το έμβρυο θα μετακινηθεί προς τη μήτρα. </a:t>
            </a:r>
            <a:endParaRPr lang="en-US" dirty="0"/>
          </a:p>
          <a:p>
            <a:pPr>
              <a:buNone/>
            </a:pPr>
            <a:r>
              <a:rPr lang="el-GR" dirty="0"/>
              <a:t>Η γυναικεία στειρότητα συνήθως οφείλεται σε αδυναμία παραγωγής ωαρίων εξαιτίας ορμονικών ανωμαλιών ή σε απόφραξη των σαλπίγγων. Πολλές από αυτές τις περιπτώσεις είναι δυνατόν να αντιμετωπιστούν χειρουργικά ή με κατάλληλα φάρμακα. Βέβαια, υπάρχει και η περίπτωση η στειρότητα να οφείλεται σε κάποιες γενετικές ανωμαλίες του ωαρίου, οι οποίες να μην επιτρέπουν τη γονιμοποίηση ή να μην επιτρέπουν την πλήρη ωρίμανση του ωαρίου. Οι σάλπιγγες δεν έρχονται σε άμεση επαφή με τις ωοθήκες, αλλά έχουν απολήξεις, οι οποίες συλλέγουν το ωάριο που "πέφτει" τη στιγμή της ωορρηξίας.</a:t>
            </a:r>
          </a:p>
          <a:p>
            <a:pPr>
              <a:buNone/>
            </a:pP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00042"/>
            <a:ext cx="8229600" cy="5626121"/>
          </a:xfrm>
        </p:spPr>
        <p:txBody>
          <a:bodyPr>
            <a:normAutofit fontScale="55000" lnSpcReduction="20000"/>
          </a:bodyPr>
          <a:lstStyle/>
          <a:p>
            <a:pPr>
              <a:buNone/>
            </a:pPr>
            <a:r>
              <a:rPr lang="el-GR" dirty="0"/>
              <a:t>Η μήτρα είναι ένα όργανο που έχει το σχήμα και το μέγεθος ανεστραμμένου αχλαδιού, με παχιά μυώδη τοιχώματα. Το τοίχωμα της μήτρας αυξάνεται σε πάχος πριν την ωορρηξία, ώστε να είναι έτοιμο να δεχθεί το έμβρυο. Αν δε γίνει γονιμοποίηση, τότε υπό την επίδραση ορμονών, το παχύ εσωτερικό τοίχωμα αποβάλλεται με αιμορραγία. </a:t>
            </a:r>
            <a:r>
              <a:rPr lang="en-US" dirty="0"/>
              <a:t>To</a:t>
            </a:r>
            <a:r>
              <a:rPr lang="el-GR" dirty="0"/>
              <a:t> φαινόμενο αυτό ονομάζεται έμμηνος ρύση (περίοδος) και η μήτρα παραμένει πάλι με λεπτά τοιχώματα, για να επαναληφθεί η ίδια διαδικασία. Όταν το έμβρυο εμφυτευτεί στο εσωτερικό τοίχωμα της μήτρας, το ενδομήτριο, τότε αρχίζει η κύηση. Το κάτω τμήμα της μήτρας, ο τράχηλος, είναι το στενότερο σημείο της και έχει ένα πολύ μικρό άνοιγμα, στο μέγεθος της κεφαλής της καρφίτσας, με το οποίο επικοινωνεί με τον κόλπο. Ο κόλπος μοιάζει με σωλήνα μέσω του οποίου επικοινωνεί η μήτρα με το αιδοίο. Εσωτερικά καλύπτεται από βλεννογόνο και έχει τη δυνατότητα να διαστέλλεται πολύ κατά τη διάρκεια της συνουσίας και του τοκετού. </a:t>
            </a:r>
          </a:p>
          <a:p>
            <a:pPr>
              <a:buNone/>
            </a:pPr>
            <a:r>
              <a:rPr lang="el-GR" dirty="0"/>
              <a:t>Η μήτρα είναι ένα από τα όργανα στα οποία μπορεί να εμφανιστεί καρκίνος και μάλιστα σε σχετικά μικρές ηλικίες. Η ανακάλυψη του </a:t>
            </a:r>
            <a:r>
              <a:rPr lang="en-US" dirty="0"/>
              <a:t>PAP </a:t>
            </a:r>
            <a:r>
              <a:rPr lang="el-GR" dirty="0"/>
              <a:t>τεστ (τεστ Παπανικολάου), το οποίο ανακαλύφθηκε από τον Έλληνα γιατρό Νίκο Παπανικολάου (τιμήθηκε για την εργασία του αυτή με το Νόμπελ Ιατρικής), βοηθά σημαντικά στην καταπολέμηση του καρκίνου του </a:t>
            </a:r>
            <a:r>
              <a:rPr lang="el-GR" dirty="0" err="1"/>
              <a:t>τραχ</a:t>
            </a:r>
            <a:r>
              <a:rPr lang="en-US" dirty="0" err="1"/>
              <a:t>ή</a:t>
            </a:r>
            <a:r>
              <a:rPr lang="el-GR" dirty="0" err="1"/>
              <a:t>λου</a:t>
            </a:r>
            <a:r>
              <a:rPr lang="el-GR" dirty="0"/>
              <a:t> της μήτρας.  Πρόκειται για μία πολύ απλή και ανώδυνη εξέταση, κατά την οποία ο γυναικολόγος ή ένας εξειδικευμένος μικροβιολόγος παίρνει με μία "</a:t>
            </a:r>
            <a:r>
              <a:rPr lang="el-GR" dirty="0" err="1"/>
              <a:t>μπατονέτα</a:t>
            </a:r>
            <a:r>
              <a:rPr lang="el-GR" dirty="0"/>
              <a:t>" ένα μικρό δείγμα από τον τράχηλο της μήτρας. Το δείγμα αυτό εξετάζεται για να διαπιστωθεί η φυσιολογική ή μη κατάσταση των ιστών. Για αποτελεσματικότερη πρόληψη είναι καλύτερο μία γυναίκα να επαναλαμβάνει το τεστ σύμφωνα με τις οδηγίες του γυναικολόγου της.  </a:t>
            </a:r>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28604"/>
            <a:ext cx="8229600" cy="5697559"/>
          </a:xfrm>
        </p:spPr>
        <p:txBody>
          <a:bodyPr>
            <a:noAutofit/>
          </a:bodyPr>
          <a:lstStyle/>
          <a:p>
            <a:pPr>
              <a:buNone/>
            </a:pPr>
            <a:r>
              <a:rPr lang="el-GR" sz="1400" dirty="0"/>
              <a:t>Το αιδοίο είναι το εξωτερικό γεννητικό όργανο του θηλυκού ατόμου. Αποτελείται από το εφηβαίο και τα χείλη του αιδοίου, τα οποία με αναδιπλώσεις που σχηματίζουν καλύπτουν την ουρήθρα και το στόμιο του κόλπου. Η κλειτορίδα βρίσκεται πάνω από την ουρήθρα και στο σημείο όπου συνδέονται τα μικρά χείλη. Είναι ένα όργανο που θεωρείται ότι είναι ανάλογο του πέους, μια και έχει παρόμοια εμβρυϊκή προέλευση. Έχει πολλούς αισθητικούς υποδοχείς και είναι ιδιαίτερα ευαίσθητο.</a:t>
            </a:r>
          </a:p>
          <a:p>
            <a:pPr>
              <a:buNone/>
            </a:pPr>
            <a:r>
              <a:rPr lang="el-GR" sz="1400" dirty="0"/>
              <a:t>Ο </a:t>
            </a:r>
            <a:r>
              <a:rPr lang="el-GR" sz="1400" dirty="0" err="1"/>
              <a:t>εμμηνορρυσιακός</a:t>
            </a:r>
            <a:r>
              <a:rPr lang="el-GR" sz="1400" dirty="0"/>
              <a:t> κύκλος είναι ένα περιοδικό φαινόμενο 28 περίπου ημερών, το οποίο συνοδεύει τη γυναικεία ζωή από την εφηβεία μέχρι την εμμηνόπαυση (45</a:t>
            </a:r>
            <a:r>
              <a:rPr lang="el-GR" sz="1400" baseline="30000" dirty="0"/>
              <a:t>ο</a:t>
            </a:r>
            <a:r>
              <a:rPr lang="el-GR" sz="1400" dirty="0"/>
              <a:t> – 50</a:t>
            </a:r>
            <a:r>
              <a:rPr lang="el-GR" sz="1400" baseline="30000" dirty="0"/>
              <a:t>ο</a:t>
            </a:r>
            <a:r>
              <a:rPr lang="el-GR" sz="1400" dirty="0"/>
              <a:t> έτος της ηλικίας περίπου) και αφορά σε αλλαγές που γίνονται στις ωοθήκες και στη μήτρα εξαιτίας περιοδικών αλλαγών στις </a:t>
            </a:r>
            <a:r>
              <a:rPr lang="el-GR" sz="1400" dirty="0" err="1"/>
              <a:t>γοναδοτρόπες</a:t>
            </a:r>
            <a:r>
              <a:rPr lang="el-GR" sz="1400" dirty="0"/>
              <a:t> ορμόνες. Χαρακτηριστικό του κύκλου είναι η έμμηνος ρύση, η οποία διαρκεί περίπου 4 με 5 ημέρες, οπότε αποβάλλονται μέσω του κόλπου περίπου 50 -150 </a:t>
            </a:r>
            <a:r>
              <a:rPr lang="de-DE" sz="1400" dirty="0"/>
              <a:t>m</a:t>
            </a:r>
            <a:r>
              <a:rPr lang="en-US" sz="1400" dirty="0"/>
              <a:t>L </a:t>
            </a:r>
            <a:r>
              <a:rPr lang="el-GR" sz="1400" dirty="0"/>
              <a:t>αίματος, βλέννας και κυτταρικών υπολειμμάτων. Όπως φανερώνει και ο όρος, πρόκειται για ένα κυκλικό φαινόμενο. Συνεπώς δεν υπάρχει αρχή και τέλος, αφού γίνονται συνεχώς σταδιακές αλλαγές σε διάφορους παράγοντες, αλλά για μεγαλύτερη ευκολία έχει καθιερωθεί να ορίζουμε ως 1</a:t>
            </a:r>
            <a:r>
              <a:rPr lang="el-GR" sz="1400" baseline="30000" dirty="0"/>
              <a:t>η</a:t>
            </a:r>
            <a:r>
              <a:rPr lang="el-GR" sz="1400" dirty="0"/>
              <a:t> (πρώτη) ημέρα του κύκλου την ημέρα έναρξης της ροής του αίματος, ενώ χωρίζουμε τον κύκλο σε φάσεις, ανάλογα με τις αλλαγές που συμβαίνουν στις ωοθήκες και στο ενδομήτριο. Έτσι, τις ημέρες της ροής του αίματος έχουμε την </a:t>
            </a:r>
            <a:r>
              <a:rPr lang="el-GR" sz="1400" dirty="0" err="1"/>
              <a:t>αιμορροϊκή</a:t>
            </a:r>
            <a:r>
              <a:rPr lang="el-GR" sz="1400" dirty="0"/>
              <a:t> φάση, αμέσως μετά και μέχρι την ωορρηξία έχουμε την παραγωγική φάση και μετά την ωορρηξία και μέχρι το τέλος του κύκλου έχουμε την εκκριτική φάση. Το όλο φαινόμενο βρίσκεται κάτω από τον ορμονικό έλεγχο της υπόφυσης και των ωοθηκών και σχετίζεται με την προετοιμασία του σώματος να δεχτεί ένα έμβρυο. </a:t>
            </a:r>
          </a:p>
          <a:p>
            <a:pPr>
              <a:buNone/>
            </a:pPr>
            <a:r>
              <a:rPr lang="el-GR" sz="1400" dirty="0"/>
              <a:t>Η περιοδικότητα αυτού του φαινομένου δεν είναι ίδια σε όλες τις γυναίκες, δηλαδή μία γυναίκα της οποίας ο </a:t>
            </a:r>
            <a:r>
              <a:rPr lang="el-GR" sz="1400" dirty="0" err="1"/>
              <a:t>εμμηνορρυσιακός</a:t>
            </a:r>
            <a:r>
              <a:rPr lang="el-GR" sz="1400" dirty="0"/>
              <a:t> κύκλος δεν έχει διάρκεια 28 ημέρες δε σημαίνει ότι δεν είναι φυσιολογική. Ιδιαίτερα κατά την εφηβεία, τα πρώτα δηλαδή χρόνια εμφάνισης του </a:t>
            </a:r>
            <a:r>
              <a:rPr lang="el-GR" sz="1400" dirty="0" err="1"/>
              <a:t>εμμηνορρυσιακού</a:t>
            </a:r>
            <a:r>
              <a:rPr lang="el-GR" sz="1400" dirty="0"/>
              <a:t> κύκλου, συμβαίνουν συχνά ανωμαλίες στην περιοδικότητα αυτού του φαινομένου. </a:t>
            </a:r>
            <a:r>
              <a:rPr lang="en-US" sz="1400" dirty="0"/>
              <a:t>n</a:t>
            </a:r>
            <a:r>
              <a:rPr lang="el-GR" sz="1400" dirty="0"/>
              <a:t>Είναι δυνατόν να υπάρχουν κάποιες ανωμαλίες στην έμμηνο ρύση ορισμένων γυναικών, όπως για παράδειγμα η αμηνόρροια κατά την οποία απουσιάζει η έμμηνος ρύση. </a:t>
            </a:r>
          </a:p>
          <a:p>
            <a:pPr>
              <a:buNone/>
            </a:pPr>
            <a:r>
              <a:rPr lang="el-GR" sz="1400" dirty="0"/>
              <a:t>Η περίοδος είναι δυνατόν να διαρκεί λιγότερο ή περισσότερο, χωρίς αυτό να σημαίνει ότι πρόκειται για κάποια ανωμαλία. Σε περίπτωση όμως, που η διάρκειά της υπερβαίνει κατά πολύ αυτό το χρονικό διάστημα, είναι καλό μία γυναίκα να συμβουλεύεται το γυναικολόγο της. Μία εκτεταμένη αιμορραγία η οποία διαρκεί περισσότερο από 4 - 5 ημέρες ονομάζεται μηνορραγία, ενώ η εμφάνιση κηλίδων αίματος ανάμεσα σε δύο περιόδους ονομάζεται μητρορραγία.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428604"/>
            <a:ext cx="8229600" cy="5929354"/>
          </a:xfrm>
        </p:spPr>
        <p:txBody>
          <a:bodyPr>
            <a:normAutofit fontScale="92500" lnSpcReduction="10000"/>
          </a:bodyPr>
          <a:lstStyle/>
          <a:p>
            <a:pPr>
              <a:buNone/>
            </a:pPr>
            <a:r>
              <a:rPr lang="el-GR" sz="2800" dirty="0"/>
              <a:t>Η αναπαραγωγή είναι μία λειτουργία του οργανισμού, η οποία είναι απαραίτητη για τη διαιώνισή του. Στη διαδικασία αναπαραγωγής του ανθρώπου συμμετέχουν εξίσου και οι δύο γονείς. Ο άνθρωπος ανήκει στους οργανισμούς που αναπαράγονται </a:t>
            </a:r>
            <a:r>
              <a:rPr lang="el-GR" sz="2800" b="1" dirty="0" err="1"/>
              <a:t>αμφιγονικά</a:t>
            </a:r>
            <a:r>
              <a:rPr lang="el-GR" sz="2800" dirty="0"/>
              <a:t>, δηλαδή για την αναπαραγωγή του απαιτείται η συμβολή τόσο του αρσενικού </a:t>
            </a:r>
          </a:p>
          <a:p>
            <a:pPr>
              <a:buNone/>
            </a:pPr>
            <a:r>
              <a:rPr lang="el-GR" sz="2800" dirty="0"/>
              <a:t>	όσο και του θηλυκού φύλου. </a:t>
            </a:r>
          </a:p>
          <a:p>
            <a:pPr>
              <a:buNone/>
            </a:pPr>
            <a:r>
              <a:rPr lang="el-GR" sz="2800" dirty="0"/>
              <a:t>Ταυτόχρονα είναι </a:t>
            </a:r>
            <a:r>
              <a:rPr lang="el-GR" sz="2800" b="1" dirty="0" err="1"/>
              <a:t>γονοχωριστικός</a:t>
            </a:r>
            <a:r>
              <a:rPr lang="el-GR" sz="2800" dirty="0"/>
              <a:t> οργανισμός, δηλαδή κάθε άτομο φέρει φυσιολογικά είτε το αρσενικό, είτε το θηλυκό αναπαραγωγικό σύστημα, </a:t>
            </a:r>
          </a:p>
          <a:p>
            <a:pPr>
              <a:buNone/>
            </a:pPr>
            <a:r>
              <a:rPr lang="el-GR" sz="2800" dirty="0"/>
              <a:t>ενώ εμφανίζει και το φαινόμενο του </a:t>
            </a:r>
            <a:r>
              <a:rPr lang="el-GR" sz="2800" b="1" dirty="0"/>
              <a:t>φυλετικού διμορφισμού</a:t>
            </a:r>
            <a:r>
              <a:rPr lang="el-GR" sz="2800" dirty="0"/>
              <a:t>, δηλαδή είναι δυνατή η διάκριση του φύλου από μορφολογικά χαρακτηριστικά. </a:t>
            </a:r>
          </a:p>
          <a:p>
            <a:pPr>
              <a:buNone/>
            </a:pPr>
            <a:r>
              <a:rPr lang="el-GR" dirty="0"/>
              <a:t> </a:t>
            </a:r>
          </a:p>
        </p:txBody>
      </p:sp>
      <p:pic>
        <p:nvPicPr>
          <p:cNvPr id="3" name="Εικόνα 2">
            <a:extLst>
              <a:ext uri="{FF2B5EF4-FFF2-40B4-BE49-F238E27FC236}">
                <a16:creationId xmlns:a16="http://schemas.microsoft.com/office/drawing/2014/main" id="{C24BD623-0321-DD47-9D93-A90063FECD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59832" y="2542592"/>
            <a:ext cx="476672" cy="476672"/>
          </a:xfrm>
          <a:prstGeom prst="rect">
            <a:avLst/>
          </a:prstGeom>
        </p:spPr>
      </p:pic>
      <p:pic>
        <p:nvPicPr>
          <p:cNvPr id="6" name="Εικόνα 5">
            <a:extLst>
              <a:ext uri="{FF2B5EF4-FFF2-40B4-BE49-F238E27FC236}">
                <a16:creationId xmlns:a16="http://schemas.microsoft.com/office/drawing/2014/main" id="{E101B58F-28D4-B941-B582-A260A929B9E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716016" y="2961233"/>
            <a:ext cx="432048" cy="43204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571480"/>
            <a:ext cx="9231089" cy="5429288"/>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354108" y="214290"/>
            <a:ext cx="8789892" cy="6000792"/>
          </a:xfrm>
          <a:prstGeom prst="rect">
            <a:avLst/>
          </a:prstGeom>
          <a:noFill/>
          <a:ln w="9525">
            <a:noFill/>
            <a:miter lim="800000"/>
            <a:headEnd/>
            <a:tailEnd/>
          </a:ln>
          <a:effectLst/>
        </p:spPr>
      </p:pic>
      <p:grpSp>
        <p:nvGrpSpPr>
          <p:cNvPr id="21" name="Ομάδα 20">
            <a:extLst>
              <a:ext uri="{FF2B5EF4-FFF2-40B4-BE49-F238E27FC236}">
                <a16:creationId xmlns:a16="http://schemas.microsoft.com/office/drawing/2014/main" id="{87B9E828-6C5C-BE45-AA06-22872A18B1B1}"/>
              </a:ext>
            </a:extLst>
          </p:cNvPr>
          <p:cNvGrpSpPr/>
          <p:nvPr/>
        </p:nvGrpSpPr>
        <p:grpSpPr>
          <a:xfrm>
            <a:off x="3946920" y="1808200"/>
            <a:ext cx="360" cy="360"/>
            <a:chOff x="3946920" y="1808200"/>
            <a:chExt cx="360" cy="360"/>
          </a:xfrm>
        </p:grpSpPr>
        <mc:AlternateContent xmlns:mc="http://schemas.openxmlformats.org/markup-compatibility/2006" xmlns:p14="http://schemas.microsoft.com/office/powerpoint/2010/main">
          <mc:Choice Requires="p14">
            <p:contentPart p14:bwMode="auto" r:id="rId3">
              <p14:nvContentPartPr>
                <p14:cNvPr id="2" name="Γραφή 1">
                  <a:extLst>
                    <a:ext uri="{FF2B5EF4-FFF2-40B4-BE49-F238E27FC236}">
                      <a16:creationId xmlns:a16="http://schemas.microsoft.com/office/drawing/2014/main" id="{ED93DCF6-82A8-B54F-BFE5-3A2CC0CB861D}"/>
                    </a:ext>
                  </a:extLst>
                </p14:cNvPr>
                <p14:cNvContentPartPr/>
                <p14:nvPr/>
              </p14:nvContentPartPr>
              <p14:xfrm>
                <a:off x="3946920" y="1808200"/>
                <a:ext cx="360" cy="360"/>
              </p14:xfrm>
            </p:contentPart>
          </mc:Choice>
          <mc:Fallback xmlns="">
            <p:pic>
              <p:nvPicPr>
                <p:cNvPr id="2" name="Γραφή 1">
                  <a:extLst>
                    <a:ext uri="{FF2B5EF4-FFF2-40B4-BE49-F238E27FC236}">
                      <a16:creationId xmlns:a16="http://schemas.microsoft.com/office/drawing/2014/main" id="{ED93DCF6-82A8-B54F-BFE5-3A2CC0CB861D}"/>
                    </a:ext>
                  </a:extLst>
                </p:cNvPr>
                <p:cNvPicPr/>
                <p:nvPr/>
              </p:nvPicPr>
              <p:blipFill>
                <a:blip r:embed="rId4"/>
                <a:stretch>
                  <a:fillRect/>
                </a:stretch>
              </p:blipFill>
              <p:spPr>
                <a:xfrm>
                  <a:off x="3939360" y="1800640"/>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Γραφή 2">
                  <a:extLst>
                    <a:ext uri="{FF2B5EF4-FFF2-40B4-BE49-F238E27FC236}">
                      <a16:creationId xmlns:a16="http://schemas.microsoft.com/office/drawing/2014/main" id="{9202E9E0-571B-5644-9321-64BF765E75C1}"/>
                    </a:ext>
                  </a:extLst>
                </p14:cNvPr>
                <p14:cNvContentPartPr/>
                <p14:nvPr/>
              </p14:nvContentPartPr>
              <p14:xfrm>
                <a:off x="3946920" y="1808200"/>
                <a:ext cx="360" cy="360"/>
              </p14:xfrm>
            </p:contentPart>
          </mc:Choice>
          <mc:Fallback xmlns="">
            <p:pic>
              <p:nvPicPr>
                <p:cNvPr id="3" name="Γραφή 2">
                  <a:extLst>
                    <a:ext uri="{FF2B5EF4-FFF2-40B4-BE49-F238E27FC236}">
                      <a16:creationId xmlns:a16="http://schemas.microsoft.com/office/drawing/2014/main" id="{9202E9E0-571B-5644-9321-64BF765E75C1}"/>
                    </a:ext>
                  </a:extLst>
                </p:cNvPr>
                <p:cNvPicPr/>
                <p:nvPr/>
              </p:nvPicPr>
              <p:blipFill>
                <a:blip r:embed="rId4"/>
                <a:stretch>
                  <a:fillRect/>
                </a:stretch>
              </p:blipFill>
              <p:spPr>
                <a:xfrm>
                  <a:off x="3939360" y="1800640"/>
                  <a:ext cx="15480" cy="1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4" name="Γραφή 3">
                <a:extLst>
                  <a:ext uri="{FF2B5EF4-FFF2-40B4-BE49-F238E27FC236}">
                    <a16:creationId xmlns:a16="http://schemas.microsoft.com/office/drawing/2014/main" id="{AD662924-F435-F440-AECB-05B09D0E79AA}"/>
                  </a:ext>
                </a:extLst>
              </p14:cNvPr>
              <p14:cNvContentPartPr/>
              <p14:nvPr/>
            </p14:nvContentPartPr>
            <p14:xfrm>
              <a:off x="3828120" y="1960840"/>
              <a:ext cx="2160" cy="41760"/>
            </p14:xfrm>
          </p:contentPart>
        </mc:Choice>
        <mc:Fallback xmlns="">
          <p:pic>
            <p:nvPicPr>
              <p:cNvPr id="4" name="Γραφή 3">
                <a:extLst>
                  <a:ext uri="{FF2B5EF4-FFF2-40B4-BE49-F238E27FC236}">
                    <a16:creationId xmlns:a16="http://schemas.microsoft.com/office/drawing/2014/main" id="{AD662924-F435-F440-AECB-05B09D0E79AA}"/>
                  </a:ext>
                </a:extLst>
              </p:cNvPr>
              <p:cNvPicPr/>
              <p:nvPr/>
            </p:nvPicPr>
            <p:blipFill>
              <a:blip r:embed="rId7"/>
              <a:stretch>
                <a:fillRect/>
              </a:stretch>
            </p:blipFill>
            <p:spPr>
              <a:xfrm>
                <a:off x="3820560" y="1953280"/>
                <a:ext cx="1728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Γραφή 4">
                <a:extLst>
                  <a:ext uri="{FF2B5EF4-FFF2-40B4-BE49-F238E27FC236}">
                    <a16:creationId xmlns:a16="http://schemas.microsoft.com/office/drawing/2014/main" id="{3B234E49-D214-1B48-B5AB-3B2ED2A45A02}"/>
                  </a:ext>
                </a:extLst>
              </p14:cNvPr>
              <p14:cNvContentPartPr/>
              <p14:nvPr/>
            </p14:nvContentPartPr>
            <p14:xfrm>
              <a:off x="3845400" y="2098000"/>
              <a:ext cx="9720" cy="38880"/>
            </p14:xfrm>
          </p:contentPart>
        </mc:Choice>
        <mc:Fallback xmlns="">
          <p:pic>
            <p:nvPicPr>
              <p:cNvPr id="5" name="Γραφή 4">
                <a:extLst>
                  <a:ext uri="{FF2B5EF4-FFF2-40B4-BE49-F238E27FC236}">
                    <a16:creationId xmlns:a16="http://schemas.microsoft.com/office/drawing/2014/main" id="{3B234E49-D214-1B48-B5AB-3B2ED2A45A02}"/>
                  </a:ext>
                </a:extLst>
              </p:cNvPr>
              <p:cNvPicPr/>
              <p:nvPr/>
            </p:nvPicPr>
            <p:blipFill>
              <a:blip r:embed="rId9"/>
              <a:stretch>
                <a:fillRect/>
              </a:stretch>
            </p:blipFill>
            <p:spPr>
              <a:xfrm>
                <a:off x="3837840" y="2090440"/>
                <a:ext cx="2484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Γραφή 5">
                <a:extLst>
                  <a:ext uri="{FF2B5EF4-FFF2-40B4-BE49-F238E27FC236}">
                    <a16:creationId xmlns:a16="http://schemas.microsoft.com/office/drawing/2014/main" id="{9E2E7780-F650-5348-A09E-C8A8EF1C27D2}"/>
                  </a:ext>
                </a:extLst>
              </p14:cNvPr>
              <p14:cNvContentPartPr/>
              <p14:nvPr/>
            </p14:nvContentPartPr>
            <p14:xfrm>
              <a:off x="3838200" y="2290960"/>
              <a:ext cx="4680" cy="42840"/>
            </p14:xfrm>
          </p:contentPart>
        </mc:Choice>
        <mc:Fallback xmlns="">
          <p:pic>
            <p:nvPicPr>
              <p:cNvPr id="6" name="Γραφή 5">
                <a:extLst>
                  <a:ext uri="{FF2B5EF4-FFF2-40B4-BE49-F238E27FC236}">
                    <a16:creationId xmlns:a16="http://schemas.microsoft.com/office/drawing/2014/main" id="{9E2E7780-F650-5348-A09E-C8A8EF1C27D2}"/>
                  </a:ext>
                </a:extLst>
              </p:cNvPr>
              <p:cNvPicPr/>
              <p:nvPr/>
            </p:nvPicPr>
            <p:blipFill>
              <a:blip r:embed="rId11"/>
              <a:stretch>
                <a:fillRect/>
              </a:stretch>
            </p:blipFill>
            <p:spPr>
              <a:xfrm>
                <a:off x="3830640" y="2283400"/>
                <a:ext cx="1980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Γραφή 6">
                <a:extLst>
                  <a:ext uri="{FF2B5EF4-FFF2-40B4-BE49-F238E27FC236}">
                    <a16:creationId xmlns:a16="http://schemas.microsoft.com/office/drawing/2014/main" id="{93FD5C1A-E3FB-EB43-91D3-AD559708BDB9}"/>
                  </a:ext>
                </a:extLst>
              </p14:cNvPr>
              <p14:cNvContentPartPr/>
              <p14:nvPr/>
            </p14:nvContentPartPr>
            <p14:xfrm>
              <a:off x="3812640" y="2412640"/>
              <a:ext cx="18000" cy="39600"/>
            </p14:xfrm>
          </p:contentPart>
        </mc:Choice>
        <mc:Fallback xmlns="">
          <p:pic>
            <p:nvPicPr>
              <p:cNvPr id="7" name="Γραφή 6">
                <a:extLst>
                  <a:ext uri="{FF2B5EF4-FFF2-40B4-BE49-F238E27FC236}">
                    <a16:creationId xmlns:a16="http://schemas.microsoft.com/office/drawing/2014/main" id="{93FD5C1A-E3FB-EB43-91D3-AD559708BDB9}"/>
                  </a:ext>
                </a:extLst>
              </p:cNvPr>
              <p:cNvPicPr/>
              <p:nvPr/>
            </p:nvPicPr>
            <p:blipFill>
              <a:blip r:embed="rId13"/>
              <a:stretch>
                <a:fillRect/>
              </a:stretch>
            </p:blipFill>
            <p:spPr>
              <a:xfrm>
                <a:off x="3805080" y="2405440"/>
                <a:ext cx="3312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Γραφή 7">
                <a:extLst>
                  <a:ext uri="{FF2B5EF4-FFF2-40B4-BE49-F238E27FC236}">
                    <a16:creationId xmlns:a16="http://schemas.microsoft.com/office/drawing/2014/main" id="{FCB759DF-0E5B-6948-8DFF-B62B77A094DA}"/>
                  </a:ext>
                </a:extLst>
              </p14:cNvPr>
              <p14:cNvContentPartPr/>
              <p14:nvPr/>
            </p14:nvContentPartPr>
            <p14:xfrm>
              <a:off x="3647400" y="2834560"/>
              <a:ext cx="360" cy="360"/>
            </p14:xfrm>
          </p:contentPart>
        </mc:Choice>
        <mc:Fallback xmlns="">
          <p:pic>
            <p:nvPicPr>
              <p:cNvPr id="8" name="Γραφή 7">
                <a:extLst>
                  <a:ext uri="{FF2B5EF4-FFF2-40B4-BE49-F238E27FC236}">
                    <a16:creationId xmlns:a16="http://schemas.microsoft.com/office/drawing/2014/main" id="{FCB759DF-0E5B-6948-8DFF-B62B77A094DA}"/>
                  </a:ext>
                </a:extLst>
              </p:cNvPr>
              <p:cNvPicPr/>
              <p:nvPr/>
            </p:nvPicPr>
            <p:blipFill>
              <a:blip r:embed="rId4"/>
              <a:stretch>
                <a:fillRect/>
              </a:stretch>
            </p:blipFill>
            <p:spPr>
              <a:xfrm>
                <a:off x="3639840" y="2827000"/>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Γραφή 8">
                <a:extLst>
                  <a:ext uri="{FF2B5EF4-FFF2-40B4-BE49-F238E27FC236}">
                    <a16:creationId xmlns:a16="http://schemas.microsoft.com/office/drawing/2014/main" id="{4AEB6363-CFB4-7645-9B6B-FB5261CC94CE}"/>
                  </a:ext>
                </a:extLst>
              </p14:cNvPr>
              <p14:cNvContentPartPr/>
              <p14:nvPr/>
            </p14:nvContentPartPr>
            <p14:xfrm>
              <a:off x="3513840" y="3007000"/>
              <a:ext cx="37080" cy="49320"/>
            </p14:xfrm>
          </p:contentPart>
        </mc:Choice>
        <mc:Fallback xmlns="">
          <p:pic>
            <p:nvPicPr>
              <p:cNvPr id="9" name="Γραφή 8">
                <a:extLst>
                  <a:ext uri="{FF2B5EF4-FFF2-40B4-BE49-F238E27FC236}">
                    <a16:creationId xmlns:a16="http://schemas.microsoft.com/office/drawing/2014/main" id="{4AEB6363-CFB4-7645-9B6B-FB5261CC94CE}"/>
                  </a:ext>
                </a:extLst>
              </p:cNvPr>
              <p:cNvPicPr/>
              <p:nvPr/>
            </p:nvPicPr>
            <p:blipFill>
              <a:blip r:embed="rId16"/>
              <a:stretch>
                <a:fillRect/>
              </a:stretch>
            </p:blipFill>
            <p:spPr>
              <a:xfrm>
                <a:off x="3506280" y="2999800"/>
                <a:ext cx="522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Γραφή 9">
                <a:extLst>
                  <a:ext uri="{FF2B5EF4-FFF2-40B4-BE49-F238E27FC236}">
                    <a16:creationId xmlns:a16="http://schemas.microsoft.com/office/drawing/2014/main" id="{D342ED34-7A99-174B-9103-9E9BB8E59707}"/>
                  </a:ext>
                </a:extLst>
              </p14:cNvPr>
              <p14:cNvContentPartPr/>
              <p14:nvPr/>
            </p14:nvContentPartPr>
            <p14:xfrm>
              <a:off x="3190200" y="3256120"/>
              <a:ext cx="91800" cy="28440"/>
            </p14:xfrm>
          </p:contentPart>
        </mc:Choice>
        <mc:Fallback xmlns="">
          <p:pic>
            <p:nvPicPr>
              <p:cNvPr id="10" name="Γραφή 9">
                <a:extLst>
                  <a:ext uri="{FF2B5EF4-FFF2-40B4-BE49-F238E27FC236}">
                    <a16:creationId xmlns:a16="http://schemas.microsoft.com/office/drawing/2014/main" id="{D342ED34-7A99-174B-9103-9E9BB8E59707}"/>
                  </a:ext>
                </a:extLst>
              </p:cNvPr>
              <p:cNvPicPr/>
              <p:nvPr/>
            </p:nvPicPr>
            <p:blipFill>
              <a:blip r:embed="rId18"/>
              <a:stretch>
                <a:fillRect/>
              </a:stretch>
            </p:blipFill>
            <p:spPr>
              <a:xfrm>
                <a:off x="3182640" y="3248560"/>
                <a:ext cx="10692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Γραφή 10">
                <a:extLst>
                  <a:ext uri="{FF2B5EF4-FFF2-40B4-BE49-F238E27FC236}">
                    <a16:creationId xmlns:a16="http://schemas.microsoft.com/office/drawing/2014/main" id="{4210C81D-1C53-4243-A47D-6975AE3B651F}"/>
                  </a:ext>
                </a:extLst>
              </p14:cNvPr>
              <p14:cNvContentPartPr/>
              <p14:nvPr/>
            </p14:nvContentPartPr>
            <p14:xfrm>
              <a:off x="2822280" y="3259360"/>
              <a:ext cx="78480" cy="22680"/>
            </p14:xfrm>
          </p:contentPart>
        </mc:Choice>
        <mc:Fallback xmlns="">
          <p:pic>
            <p:nvPicPr>
              <p:cNvPr id="11" name="Γραφή 10">
                <a:extLst>
                  <a:ext uri="{FF2B5EF4-FFF2-40B4-BE49-F238E27FC236}">
                    <a16:creationId xmlns:a16="http://schemas.microsoft.com/office/drawing/2014/main" id="{4210C81D-1C53-4243-A47D-6975AE3B651F}"/>
                  </a:ext>
                </a:extLst>
              </p:cNvPr>
              <p:cNvPicPr/>
              <p:nvPr/>
            </p:nvPicPr>
            <p:blipFill>
              <a:blip r:embed="rId20"/>
              <a:stretch>
                <a:fillRect/>
              </a:stretch>
            </p:blipFill>
            <p:spPr>
              <a:xfrm>
                <a:off x="2814720" y="3251800"/>
                <a:ext cx="93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Γραφή 11">
                <a:extLst>
                  <a:ext uri="{FF2B5EF4-FFF2-40B4-BE49-F238E27FC236}">
                    <a16:creationId xmlns:a16="http://schemas.microsoft.com/office/drawing/2014/main" id="{A74EE8EA-3F81-3842-A4B3-721103C7BE75}"/>
                  </a:ext>
                </a:extLst>
              </p14:cNvPr>
              <p14:cNvContentPartPr/>
              <p14:nvPr/>
            </p14:nvContentPartPr>
            <p14:xfrm>
              <a:off x="2574240" y="3036160"/>
              <a:ext cx="37080" cy="83160"/>
            </p14:xfrm>
          </p:contentPart>
        </mc:Choice>
        <mc:Fallback xmlns="">
          <p:pic>
            <p:nvPicPr>
              <p:cNvPr id="12" name="Γραφή 11">
                <a:extLst>
                  <a:ext uri="{FF2B5EF4-FFF2-40B4-BE49-F238E27FC236}">
                    <a16:creationId xmlns:a16="http://schemas.microsoft.com/office/drawing/2014/main" id="{A74EE8EA-3F81-3842-A4B3-721103C7BE75}"/>
                  </a:ext>
                </a:extLst>
              </p:cNvPr>
              <p:cNvPicPr/>
              <p:nvPr/>
            </p:nvPicPr>
            <p:blipFill>
              <a:blip r:embed="rId22"/>
              <a:stretch>
                <a:fillRect/>
              </a:stretch>
            </p:blipFill>
            <p:spPr>
              <a:xfrm>
                <a:off x="2566680" y="3028600"/>
                <a:ext cx="522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Γραφή 12">
                <a:extLst>
                  <a:ext uri="{FF2B5EF4-FFF2-40B4-BE49-F238E27FC236}">
                    <a16:creationId xmlns:a16="http://schemas.microsoft.com/office/drawing/2014/main" id="{FA13F507-453E-3346-B7AC-289BF84DB59E}"/>
                  </a:ext>
                </a:extLst>
              </p14:cNvPr>
              <p14:cNvContentPartPr/>
              <p14:nvPr/>
            </p14:nvContentPartPr>
            <p14:xfrm>
              <a:off x="2431320" y="2713600"/>
              <a:ext cx="32400" cy="126360"/>
            </p14:xfrm>
          </p:contentPart>
        </mc:Choice>
        <mc:Fallback xmlns="">
          <p:pic>
            <p:nvPicPr>
              <p:cNvPr id="13" name="Γραφή 12">
                <a:extLst>
                  <a:ext uri="{FF2B5EF4-FFF2-40B4-BE49-F238E27FC236}">
                    <a16:creationId xmlns:a16="http://schemas.microsoft.com/office/drawing/2014/main" id="{FA13F507-453E-3346-B7AC-289BF84DB59E}"/>
                  </a:ext>
                </a:extLst>
              </p:cNvPr>
              <p:cNvPicPr/>
              <p:nvPr/>
            </p:nvPicPr>
            <p:blipFill>
              <a:blip r:embed="rId24"/>
              <a:stretch>
                <a:fillRect/>
              </a:stretch>
            </p:blipFill>
            <p:spPr>
              <a:xfrm>
                <a:off x="2423760" y="2706040"/>
                <a:ext cx="475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Γραφή 13">
                <a:extLst>
                  <a:ext uri="{FF2B5EF4-FFF2-40B4-BE49-F238E27FC236}">
                    <a16:creationId xmlns:a16="http://schemas.microsoft.com/office/drawing/2014/main" id="{14EB0463-7C4A-C24F-BFB6-9AE7343204D3}"/>
                  </a:ext>
                </a:extLst>
              </p14:cNvPr>
              <p14:cNvContentPartPr/>
              <p14:nvPr/>
            </p14:nvContentPartPr>
            <p14:xfrm>
              <a:off x="2451840" y="2556640"/>
              <a:ext cx="6840" cy="59760"/>
            </p14:xfrm>
          </p:contentPart>
        </mc:Choice>
        <mc:Fallback xmlns="">
          <p:pic>
            <p:nvPicPr>
              <p:cNvPr id="14" name="Γραφή 13">
                <a:extLst>
                  <a:ext uri="{FF2B5EF4-FFF2-40B4-BE49-F238E27FC236}">
                    <a16:creationId xmlns:a16="http://schemas.microsoft.com/office/drawing/2014/main" id="{14EB0463-7C4A-C24F-BFB6-9AE7343204D3}"/>
                  </a:ext>
                </a:extLst>
              </p:cNvPr>
              <p:cNvPicPr/>
              <p:nvPr/>
            </p:nvPicPr>
            <p:blipFill>
              <a:blip r:embed="rId26"/>
              <a:stretch>
                <a:fillRect/>
              </a:stretch>
            </p:blipFill>
            <p:spPr>
              <a:xfrm>
                <a:off x="2444280" y="2549080"/>
                <a:ext cx="2196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Γραφή 14">
                <a:extLst>
                  <a:ext uri="{FF2B5EF4-FFF2-40B4-BE49-F238E27FC236}">
                    <a16:creationId xmlns:a16="http://schemas.microsoft.com/office/drawing/2014/main" id="{F8D507CC-C536-4E4A-8CD8-1B6106FA3153}"/>
                  </a:ext>
                </a:extLst>
              </p14:cNvPr>
              <p14:cNvContentPartPr/>
              <p14:nvPr/>
            </p14:nvContentPartPr>
            <p14:xfrm>
              <a:off x="2570280" y="2353240"/>
              <a:ext cx="22320" cy="29520"/>
            </p14:xfrm>
          </p:contentPart>
        </mc:Choice>
        <mc:Fallback xmlns="">
          <p:pic>
            <p:nvPicPr>
              <p:cNvPr id="15" name="Γραφή 14">
                <a:extLst>
                  <a:ext uri="{FF2B5EF4-FFF2-40B4-BE49-F238E27FC236}">
                    <a16:creationId xmlns:a16="http://schemas.microsoft.com/office/drawing/2014/main" id="{F8D507CC-C536-4E4A-8CD8-1B6106FA3153}"/>
                  </a:ext>
                </a:extLst>
              </p:cNvPr>
              <p:cNvPicPr/>
              <p:nvPr/>
            </p:nvPicPr>
            <p:blipFill>
              <a:blip r:embed="rId28"/>
              <a:stretch>
                <a:fillRect/>
              </a:stretch>
            </p:blipFill>
            <p:spPr>
              <a:xfrm>
                <a:off x="2562720" y="2345680"/>
                <a:ext cx="374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Γραφή 15">
                <a:extLst>
                  <a:ext uri="{FF2B5EF4-FFF2-40B4-BE49-F238E27FC236}">
                    <a16:creationId xmlns:a16="http://schemas.microsoft.com/office/drawing/2014/main" id="{4AB4502A-AA74-4346-A32D-5E887F47878F}"/>
                  </a:ext>
                </a:extLst>
              </p14:cNvPr>
              <p14:cNvContentPartPr/>
              <p14:nvPr/>
            </p14:nvContentPartPr>
            <p14:xfrm>
              <a:off x="2890320" y="2117080"/>
              <a:ext cx="99720" cy="42120"/>
            </p14:xfrm>
          </p:contentPart>
        </mc:Choice>
        <mc:Fallback xmlns="">
          <p:pic>
            <p:nvPicPr>
              <p:cNvPr id="16" name="Γραφή 15">
                <a:extLst>
                  <a:ext uri="{FF2B5EF4-FFF2-40B4-BE49-F238E27FC236}">
                    <a16:creationId xmlns:a16="http://schemas.microsoft.com/office/drawing/2014/main" id="{4AB4502A-AA74-4346-A32D-5E887F47878F}"/>
                  </a:ext>
                </a:extLst>
              </p:cNvPr>
              <p:cNvPicPr/>
              <p:nvPr/>
            </p:nvPicPr>
            <p:blipFill>
              <a:blip r:embed="rId30"/>
              <a:stretch>
                <a:fillRect/>
              </a:stretch>
            </p:blipFill>
            <p:spPr>
              <a:xfrm>
                <a:off x="2882760" y="2109520"/>
                <a:ext cx="11448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Γραφή 16">
                <a:extLst>
                  <a:ext uri="{FF2B5EF4-FFF2-40B4-BE49-F238E27FC236}">
                    <a16:creationId xmlns:a16="http://schemas.microsoft.com/office/drawing/2014/main" id="{F02868DC-9A12-B347-AC20-4830AC720D12}"/>
                  </a:ext>
                </a:extLst>
              </p14:cNvPr>
              <p14:cNvContentPartPr/>
              <p14:nvPr/>
            </p14:nvContentPartPr>
            <p14:xfrm>
              <a:off x="3251040" y="2092960"/>
              <a:ext cx="360" cy="360"/>
            </p14:xfrm>
          </p:contentPart>
        </mc:Choice>
        <mc:Fallback xmlns="">
          <p:pic>
            <p:nvPicPr>
              <p:cNvPr id="17" name="Γραφή 16">
                <a:extLst>
                  <a:ext uri="{FF2B5EF4-FFF2-40B4-BE49-F238E27FC236}">
                    <a16:creationId xmlns:a16="http://schemas.microsoft.com/office/drawing/2014/main" id="{F02868DC-9A12-B347-AC20-4830AC720D12}"/>
                  </a:ext>
                </a:extLst>
              </p:cNvPr>
              <p:cNvPicPr/>
              <p:nvPr/>
            </p:nvPicPr>
            <p:blipFill>
              <a:blip r:embed="rId4"/>
              <a:stretch>
                <a:fillRect/>
              </a:stretch>
            </p:blipFill>
            <p:spPr>
              <a:xfrm>
                <a:off x="3243480" y="2085400"/>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Γραφή 17">
                <a:extLst>
                  <a:ext uri="{FF2B5EF4-FFF2-40B4-BE49-F238E27FC236}">
                    <a16:creationId xmlns:a16="http://schemas.microsoft.com/office/drawing/2014/main" id="{860FDFC7-8BB3-E849-A548-A2CD45BD622E}"/>
                  </a:ext>
                </a:extLst>
              </p14:cNvPr>
              <p14:cNvContentPartPr/>
              <p14:nvPr/>
            </p14:nvContentPartPr>
            <p14:xfrm>
              <a:off x="3505200" y="2118160"/>
              <a:ext cx="15840" cy="92520"/>
            </p14:xfrm>
          </p:contentPart>
        </mc:Choice>
        <mc:Fallback xmlns="">
          <p:pic>
            <p:nvPicPr>
              <p:cNvPr id="18" name="Γραφή 17">
                <a:extLst>
                  <a:ext uri="{FF2B5EF4-FFF2-40B4-BE49-F238E27FC236}">
                    <a16:creationId xmlns:a16="http://schemas.microsoft.com/office/drawing/2014/main" id="{860FDFC7-8BB3-E849-A548-A2CD45BD622E}"/>
                  </a:ext>
                </a:extLst>
              </p:cNvPr>
              <p:cNvPicPr/>
              <p:nvPr/>
            </p:nvPicPr>
            <p:blipFill>
              <a:blip r:embed="rId33"/>
              <a:stretch>
                <a:fillRect/>
              </a:stretch>
            </p:blipFill>
            <p:spPr>
              <a:xfrm>
                <a:off x="3497640" y="2110600"/>
                <a:ext cx="309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Γραφή 18">
                <a:extLst>
                  <a:ext uri="{FF2B5EF4-FFF2-40B4-BE49-F238E27FC236}">
                    <a16:creationId xmlns:a16="http://schemas.microsoft.com/office/drawing/2014/main" id="{B520B056-60DB-5E46-BA9E-0A1B44D7C96A}"/>
                  </a:ext>
                </a:extLst>
              </p14:cNvPr>
              <p14:cNvContentPartPr/>
              <p14:nvPr/>
            </p14:nvContentPartPr>
            <p14:xfrm>
              <a:off x="3645960" y="2488960"/>
              <a:ext cx="57600" cy="96480"/>
            </p14:xfrm>
          </p:contentPart>
        </mc:Choice>
        <mc:Fallback xmlns="">
          <p:pic>
            <p:nvPicPr>
              <p:cNvPr id="19" name="Γραφή 18">
                <a:extLst>
                  <a:ext uri="{FF2B5EF4-FFF2-40B4-BE49-F238E27FC236}">
                    <a16:creationId xmlns:a16="http://schemas.microsoft.com/office/drawing/2014/main" id="{B520B056-60DB-5E46-BA9E-0A1B44D7C96A}"/>
                  </a:ext>
                </a:extLst>
              </p:cNvPr>
              <p:cNvPicPr/>
              <p:nvPr/>
            </p:nvPicPr>
            <p:blipFill>
              <a:blip r:embed="rId35"/>
              <a:stretch>
                <a:fillRect/>
              </a:stretch>
            </p:blipFill>
            <p:spPr>
              <a:xfrm>
                <a:off x="3638400" y="2481400"/>
                <a:ext cx="727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Γραφή 19">
                <a:extLst>
                  <a:ext uri="{FF2B5EF4-FFF2-40B4-BE49-F238E27FC236}">
                    <a16:creationId xmlns:a16="http://schemas.microsoft.com/office/drawing/2014/main" id="{6BC82541-256A-3F4E-B899-367CF1F91624}"/>
                  </a:ext>
                </a:extLst>
              </p14:cNvPr>
              <p14:cNvContentPartPr/>
              <p14:nvPr/>
            </p14:nvContentPartPr>
            <p14:xfrm>
              <a:off x="3166440" y="3012400"/>
              <a:ext cx="95040" cy="1440"/>
            </p14:xfrm>
          </p:contentPart>
        </mc:Choice>
        <mc:Fallback xmlns="">
          <p:pic>
            <p:nvPicPr>
              <p:cNvPr id="20" name="Γραφή 19">
                <a:extLst>
                  <a:ext uri="{FF2B5EF4-FFF2-40B4-BE49-F238E27FC236}">
                    <a16:creationId xmlns:a16="http://schemas.microsoft.com/office/drawing/2014/main" id="{6BC82541-256A-3F4E-B899-367CF1F91624}"/>
                  </a:ext>
                </a:extLst>
              </p:cNvPr>
              <p:cNvPicPr/>
              <p:nvPr/>
            </p:nvPicPr>
            <p:blipFill>
              <a:blip r:embed="rId37"/>
              <a:stretch>
                <a:fillRect/>
              </a:stretch>
            </p:blipFill>
            <p:spPr>
              <a:xfrm>
                <a:off x="3158880" y="3004840"/>
                <a:ext cx="110160" cy="16560"/>
              </a:xfrm>
              <a:prstGeom prst="rect">
                <a:avLst/>
              </a:prstGeom>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7FA0A07C-4307-254E-9E54-42E1F317E0C0}"/>
              </a:ext>
            </a:extLst>
          </p:cNvPr>
          <p:cNvSpPr/>
          <p:nvPr/>
        </p:nvSpPr>
        <p:spPr>
          <a:xfrm>
            <a:off x="1007604" y="764704"/>
            <a:ext cx="7128792" cy="1815882"/>
          </a:xfrm>
          <a:prstGeom prst="rect">
            <a:avLst/>
          </a:prstGeom>
        </p:spPr>
        <p:txBody>
          <a:bodyPr wrap="square">
            <a:spAutoFit/>
          </a:bodyPr>
          <a:lstStyle/>
          <a:p>
            <a:r>
              <a:rPr lang="el-GR" sz="1600" dirty="0"/>
              <a:t>Οι γυναικείοι μαστοί είναι ένα από τα όργανα, στα οποία ενδέχεται να δημιουργηθούν όγκοι, καλοήθεις ή κακοήθεις. Για το λόγο αυτό μία γυναίκα θα πρέπει να </a:t>
            </a:r>
            <a:r>
              <a:rPr lang="el-GR" sz="1600" dirty="0" err="1"/>
              <a:t>αυτοεξετάζεται</a:t>
            </a:r>
            <a:r>
              <a:rPr lang="el-GR" sz="1600" dirty="0"/>
              <a:t> τακτικά (“ψηλάφηση”) και αν είναι πάνω από 40 ετών να κάνει μαστογραφία σύμφωνα με τη συμβουλή του γιατρού της. Ιδιαίτερα,  η αυτοεξέταση θεωρείται πολύ σημαντική για τον έγκαιρο εντοπισμό του καρκίνου του μαστού. Ενδεικτικά αναφέρουμε ότι οι 4 στις 5 περιπτώσεις καρκίνου του μαστού εντοπίστηκαν από τις ίδιες τις γυναίκες. </a:t>
            </a:r>
          </a:p>
        </p:txBody>
      </p:sp>
      <p:pic>
        <p:nvPicPr>
          <p:cNvPr id="5" name="Εικόνα 4" descr="Εικόνα που περιέχει κείμενο&#10;&#10;Περιγραφή που δημιουργήθηκε αυτόματα">
            <a:extLst>
              <a:ext uri="{FF2B5EF4-FFF2-40B4-BE49-F238E27FC236}">
                <a16:creationId xmlns:a16="http://schemas.microsoft.com/office/drawing/2014/main" id="{6CE9CB4F-C05B-104C-BC63-786707BDDB8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036500" y="2708920"/>
            <a:ext cx="4064000" cy="3048000"/>
          </a:xfrm>
          <a:prstGeom prst="rect">
            <a:avLst/>
          </a:prstGeom>
        </p:spPr>
      </p:pic>
    </p:spTree>
    <p:extLst>
      <p:ext uri="{BB962C8B-B14F-4D97-AF65-F5344CB8AC3E}">
        <p14:creationId xmlns:p14="http://schemas.microsoft.com/office/powerpoint/2010/main" val="4057453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44138908-754E-B84A-A1E0-C224B97B3C5A}"/>
              </a:ext>
            </a:extLst>
          </p:cNvPr>
          <p:cNvSpPr/>
          <p:nvPr/>
        </p:nvSpPr>
        <p:spPr>
          <a:xfrm>
            <a:off x="496724" y="4006556"/>
            <a:ext cx="8323748" cy="2800767"/>
          </a:xfrm>
          <a:prstGeom prst="rect">
            <a:avLst/>
          </a:prstGeom>
        </p:spPr>
        <p:txBody>
          <a:bodyPr wrap="square">
            <a:spAutoFit/>
          </a:bodyPr>
          <a:lstStyle/>
          <a:p>
            <a:r>
              <a:rPr lang="el-GR" sz="1600" dirty="0"/>
              <a:t>Η αυτοεξέταση είναι μία εύκολη διαδικασία, που μπορεί να εφαρμόσει κάθε γυναίκα με μεγάλη επιτυχία όταν γίνεται σωστά, γιατί μόνο εκείνη είναι σε θέση να γνωρίζει τόσο καλά το σώμα της, ώστε να εντοπίσει οποιαδήποτε αλλαγή (από τις παρατηρούμενες αλλαγές μόνο ένα μικρό ποσοστό είναι καρκίνος). Έτσι, πρέπει η γυναίκα να σταθεί γυμνή μπροστά στον καθρέφτη και να εξετάσει τους μαστούς της προσεκτικά μήπως έχει εμφανιστεί οποιαδήποτε αλλαγή στο σχήμα, στο χρώμα ή στην υφή τους. Κατόπιν η γυναίκα ξαπλώνει στο κρεβάτι ανάσκελα, τοποθετώντας ένα μαξιλάρι κάτω από το δεξί της ώμο, ενώ βάζει το δεξί της χέρι κάτω από το κεφάλι της. Με το αριστερό της χέρι σχηματίζει μικρούς κύκλους με ελαφριά πίεση προσπαθώντας να εντοπίσει τυχόν εξογκώματα ή σκληρύνσεις. Με τον ίδιο τρόπο εξετάζει και τη μασχάλη και αφού τελειώσει επαναλαμβάνει αυτή τη διαδικασία και για το αριστερό στήθος. Εάν εντοπίσει οποιαδήποτε αλλαγή πρέπει να απευθυνθεί αμέσως σε ένα γιατρό. </a:t>
            </a:r>
          </a:p>
        </p:txBody>
      </p:sp>
      <p:pic>
        <p:nvPicPr>
          <p:cNvPr id="8" name="Εικόνα 7" descr="Εικόνα που περιέχει κείμενο&#10;&#10;Περιγραφή που δημιουργήθηκε αυτόματα">
            <a:extLst>
              <a:ext uri="{FF2B5EF4-FFF2-40B4-BE49-F238E27FC236}">
                <a16:creationId xmlns:a16="http://schemas.microsoft.com/office/drawing/2014/main" id="{ED779C94-4936-5845-9F04-D40FCC0793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548" y="227010"/>
            <a:ext cx="2759718" cy="3767068"/>
          </a:xfrm>
          <a:prstGeom prst="rect">
            <a:avLst/>
          </a:prstGeom>
        </p:spPr>
      </p:pic>
      <p:pic>
        <p:nvPicPr>
          <p:cNvPr id="10" name="Εικόνα 9" descr="Εικόνα που περιέχει κείμενο&#10;&#10;Περιγραφή που δημιουργήθηκε αυτόματα">
            <a:extLst>
              <a:ext uri="{FF2B5EF4-FFF2-40B4-BE49-F238E27FC236}">
                <a16:creationId xmlns:a16="http://schemas.microsoft.com/office/drawing/2014/main" id="{79CCB205-0612-4144-9257-6FA30A112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230" y="23405"/>
            <a:ext cx="2998837" cy="4093470"/>
          </a:xfrm>
          <a:prstGeom prst="rect">
            <a:avLst/>
          </a:prstGeom>
        </p:spPr>
      </p:pic>
    </p:spTree>
    <p:extLst>
      <p:ext uri="{BB962C8B-B14F-4D97-AF65-F5344CB8AC3E}">
        <p14:creationId xmlns:p14="http://schemas.microsoft.com/office/powerpoint/2010/main" val="2275272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idx="1"/>
          </p:nvPr>
        </p:nvSpPr>
        <p:spPr>
          <a:xfrm>
            <a:off x="179512" y="404664"/>
            <a:ext cx="7211144" cy="5626100"/>
          </a:xfrm>
        </p:spPr>
        <p:txBody>
          <a:bodyPr>
            <a:normAutofit fontScale="47500" lnSpcReduction="20000"/>
          </a:bodyPr>
          <a:lstStyle/>
          <a:p>
            <a:pPr>
              <a:buNone/>
            </a:pPr>
            <a:r>
              <a:rPr lang="el-GR" dirty="0"/>
              <a:t>Η γονιμοποίηση σφραγίζει την αρχή μίας νέας ζωής. Το </a:t>
            </a:r>
            <a:r>
              <a:rPr lang="el-GR" dirty="0" err="1"/>
              <a:t>ζυγωτό</a:t>
            </a:r>
            <a:r>
              <a:rPr lang="el-GR" dirty="0"/>
              <a:t>, καθώς μετακινείται προς τη μήτρα πολλαπλασιάζεται και έτσι αρχίζει να σχηματίζεται το έμβρυο, το οποίο ύστερα από πέντε ημέρες εμφυτεύεται στη μήτρα και αρχίζει η κύηση. Από την εμφύτευση έως τη γέννηση μεσολαβεί  μια περίοδος εννέα περίπου μηνών. Το αναπτυσσόμενο έμβρυο βρίσκεται μέσα στον αμνιακό σάκο, περιβάλλεται από το αμνιακό υγρό και συνδέεται με τον πλακούντα μέσω του ομφάλιου λώρου. </a:t>
            </a:r>
          </a:p>
          <a:p>
            <a:pPr>
              <a:buNone/>
            </a:pPr>
            <a:r>
              <a:rPr lang="el-GR" dirty="0"/>
              <a:t>Ο πλακούντας μέσω των αγγείων του και των αγγείων του ομφάλιου λώρου μεταβιβάζει θρεπτικές και άλλες ουσίες από τη μητέρα στο έμβρυο και απομακρύνει τις άχρηστες ουσίες του εμβρύου. Επίσης, με τον ίδιο τρόπο το έμβρυο προμηθεύεται οξυγόνο από το αίμα της μητέρας και αποβάλλει διοξείδιο του άνθρακα. Τέλος, ο πλακούντας παράγει ορισμένες ορμόνες, που είναι απαραίτητες για την ομαλή πορεία  της εγκυμοσύνης, όπως είναι η </a:t>
            </a:r>
            <a:r>
              <a:rPr lang="el-GR" dirty="0" err="1"/>
              <a:t>χοριακή</a:t>
            </a:r>
            <a:r>
              <a:rPr lang="el-GR" dirty="0"/>
              <a:t> </a:t>
            </a:r>
            <a:r>
              <a:rPr lang="el-GR" dirty="0" err="1"/>
              <a:t>γοναδοτροπίνη</a:t>
            </a:r>
            <a:r>
              <a:rPr lang="el-GR" dirty="0"/>
              <a:t> (Η</a:t>
            </a:r>
            <a:r>
              <a:rPr lang="de-DE" dirty="0"/>
              <a:t>CG, Human </a:t>
            </a:r>
            <a:r>
              <a:rPr lang="de-DE" dirty="0" err="1"/>
              <a:t>Chorionic</a:t>
            </a:r>
            <a:r>
              <a:rPr lang="de-DE" dirty="0"/>
              <a:t> </a:t>
            </a:r>
            <a:r>
              <a:rPr lang="de-DE" dirty="0" err="1"/>
              <a:t>Gonadotropin</a:t>
            </a:r>
            <a:r>
              <a:rPr lang="de-DE" dirty="0"/>
              <a:t>), </a:t>
            </a:r>
            <a:r>
              <a:rPr lang="el-GR" dirty="0"/>
              <a:t>η οποία αναστέλλει την έμμηνη ρύση. Αυτή η ορμόνη εκκρίνεται κατά το πρώτο τρίμηνο της εγκυμοσύνης για να διατηρήσει το ωχρό σωμάτιο ικανό να παράγει τις απαραίτητες ποσότητες προγεστερόνης και οιστρογόνων. Μετά από αυτό το χρονικό διάστημα ο πλακούντας αποκτά ο ίδιος αυτή την ικανότητα έκκρισης προγεστερόνης και οιστρογόνων, οπότε το ωχρό σωμάτιο εκφυλίζεται και οι ποσότητες αυτών των ορμονών στο αίμα αυξάνονται κατά πολύ.</a:t>
            </a:r>
          </a:p>
          <a:p>
            <a:pPr>
              <a:buNone/>
            </a:pPr>
            <a:r>
              <a:rPr lang="el-GR" dirty="0"/>
              <a:t>Μερικές φορές είναι δυνατόν το αναπτυσσόμενο έμβρυο να μην εμφυτευτεί στη μήτρα, αλλά σε ιστούς έξω από αυτήν, όπως στις ωοθήκες, στον τράχηλο ή σε ένα οποιοδήποτε άλλο όργανο της κοιλιακής κοιλότητας. Το αποτέλεσμα ενός τέτοιου γεγονότος είναι η εξωμήτριος κύηση και συμβαίνει συνηθέστερα στις σάλπιγγες. Αυτή η κατάσταση είναι επικίνδυνη, γιατί καθώς το έμβρυο αναπτύσσεται μπορεί να προκληθεί διάρρηξη της σάλπιγγας. Τα συμπτώματα είναι έντονος πόνος και αιμορραγία από τον κόλπο, οπότε απαιτείται επειγόντως ιατρική συμβουλή. Γενικά, η εξωμήτριος κύηση είναι μία επικίνδυνη κατάσταση για την υγεία της μητέρας και του εμβρύου, ιδιαίτερα επειδή τα συμπτώματά της δε γίνονται εύκολα αντιληπτά.  </a:t>
            </a:r>
          </a:p>
        </p:txBody>
      </p:sp>
      <p:pic>
        <p:nvPicPr>
          <p:cNvPr id="3" name="Εικόνα 2" descr="Εικόνα που περιέχει κείμενο, συσκευή&#10;&#10;Περιγραφή που δημιουργήθηκε αυτόματα">
            <a:extLst>
              <a:ext uri="{FF2B5EF4-FFF2-40B4-BE49-F238E27FC236}">
                <a16:creationId xmlns:a16="http://schemas.microsoft.com/office/drawing/2014/main" id="{CF9798B0-FDC1-6048-B456-7C706A8CB9C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3569089">
            <a:off x="6892539" y="1468866"/>
            <a:ext cx="3168352" cy="151376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860" y="764704"/>
            <a:ext cx="8858280" cy="6215106"/>
          </a:xfrm>
        </p:spPr>
        <p:txBody>
          <a:bodyPr>
            <a:noAutofit/>
          </a:bodyPr>
          <a:lstStyle/>
          <a:p>
            <a:pPr>
              <a:buNone/>
            </a:pPr>
            <a:r>
              <a:rPr lang="el-GR" sz="1400" dirty="0"/>
              <a:t>Η υγεία του εμβρύου μπορεί στις περισσότερες περιπτώσεις να ελεγχθεί (</a:t>
            </a:r>
            <a:r>
              <a:rPr lang="el-GR" sz="1400" b="1" dirty="0"/>
              <a:t>προγεννητικός έλεγχος</a:t>
            </a:r>
            <a:r>
              <a:rPr lang="el-GR" sz="1400" dirty="0"/>
              <a:t>). Τα τελευταία χρόνια έχουν πραγματοποιηθεί σημαντικές προσπάθειες, που αποσκοπούν στη βελτίωση της πρόγνωσης των ενδεχόμενων ανωμαλιών του εμβρύου, ενώ ο προγεννητικός έλεγχος εφαρμόζεται πλέον και στην περίπτωση της εξωσωματικής γονιμοποίησης, στο γονιμοποιημένο ωάριο πριν αυτό εμφυτευτεί στη μήτρα (</a:t>
            </a:r>
            <a:r>
              <a:rPr lang="el-GR" sz="1400" dirty="0" err="1"/>
              <a:t>Προεμφυτευτική</a:t>
            </a:r>
            <a:r>
              <a:rPr lang="el-GR" sz="1400" dirty="0"/>
              <a:t> Γενετική Διάγνωση). Μία από τις μεθόδους προγεννητικού ελέγχου είναι η χρήση της τεχνολογίας των υπερήχων, η οποία είναι σε θέση να ανιχνεύσει τα προβλήματα που ενδεχομένως να εμφανίσει το έμβρυο κατά τη διάρκεια της κύησης. Ο έλεγχος του εμβρύου με υπερήχους μπορεί να διαγνώσει τυχόν ανωμαλίες του εγκεφάλου, του προσώπου, των νεφρών, παθήσεις του νευρικού συστήματος κ.ά. Ο </a:t>
            </a:r>
            <a:r>
              <a:rPr lang="el-GR" sz="1400" dirty="0" err="1"/>
              <a:t>υπερηχογραφικός</a:t>
            </a:r>
            <a:r>
              <a:rPr lang="el-GR" sz="1400" dirty="0"/>
              <a:t> έλεγχος δεν έχει καμία επίδραση στο έμβρυο ή στη μητέρα και για το λόγο αυτό εφαρμόζεται σήμερα σε όλες τις εγκυμοσύνες. </a:t>
            </a:r>
            <a:endParaRPr lang="en-US" sz="1400" dirty="0"/>
          </a:p>
          <a:p>
            <a:pPr>
              <a:buNone/>
            </a:pPr>
            <a:r>
              <a:rPr lang="el-GR" sz="1400" dirty="0"/>
              <a:t>Προκειμένου να διαπιστωθούν  </a:t>
            </a:r>
            <a:r>
              <a:rPr lang="el-GR" sz="1400" dirty="0" err="1"/>
              <a:t>χρωμοσωμικές</a:t>
            </a:r>
            <a:r>
              <a:rPr lang="el-GR" sz="1400" dirty="0"/>
              <a:t> ανωμαλίες γίνονται εξετάσεις όπως λήψη και εξέταση αίματος του εμβρύου, λήψη και εξέταση αμνιακού υγρού κ.ά. Στο αμνιακό υγρό υπάρχουν μεταξύ άλλων και κύτταρα του εμβρύου, τα οποία έχουν προκύψει από το </a:t>
            </a:r>
            <a:r>
              <a:rPr lang="el-GR" sz="1400" dirty="0" err="1"/>
              <a:t>ζυγωτό</a:t>
            </a:r>
            <a:r>
              <a:rPr lang="el-GR" sz="1400" dirty="0"/>
              <a:t>  και συνεπώς έχουν την ίδια γενετική σύσταση. Το γεγονός αυτό εκμεταλλεύεται η τεχνική της </a:t>
            </a:r>
            <a:r>
              <a:rPr lang="el-GR" sz="1400" dirty="0" err="1"/>
              <a:t>αμνιοπαρακέντησης</a:t>
            </a:r>
            <a:r>
              <a:rPr lang="el-GR" sz="1400" dirty="0"/>
              <a:t>. Μεταξύ  της 16</a:t>
            </a:r>
            <a:r>
              <a:rPr lang="el-GR" sz="1400" baseline="30000" dirty="0"/>
              <a:t>ης</a:t>
            </a:r>
            <a:r>
              <a:rPr lang="el-GR" sz="1400" dirty="0"/>
              <a:t> και 18</a:t>
            </a:r>
            <a:r>
              <a:rPr lang="el-GR" sz="1400" baseline="30000" dirty="0"/>
              <a:t>ης</a:t>
            </a:r>
            <a:r>
              <a:rPr lang="el-GR" sz="1400" dirty="0"/>
              <a:t> εβδομάδας της κύησης, λαμβάνεται δείγμα αμνιακού υγρού, το οποίο περιέχει ζωντανά κύτταρα του εμβρύου. Ακολουθούν εργαστηριακές εξετάσεις (</a:t>
            </a:r>
            <a:r>
              <a:rPr lang="el-GR" sz="1400" dirty="0" err="1"/>
              <a:t>καρυότυπος</a:t>
            </a:r>
            <a:r>
              <a:rPr lang="el-GR" sz="1400" dirty="0"/>
              <a:t>  - βιοχημική ανάλυση). Βέβαια, η τεχνική λήψης αμνιακού υγρού είναι δυνατόν να προκαλέσει αποβολή ή βλάβες στο έμβρυο σε ένα πάρα πολύ μικρό ποσοστό αν δε γίνει προσεκτικά και από έμπειρο γιατρό, αλλά τα τελευταία χρόνια με τη βελτίωση της τεχνικής της υπερηχογραφίας αυτά τα ποσοστά μειώνονται συνεχώς. Άλλη μέθοδος προγεννητικού ελέγχου είναι η δειγματοληψία </a:t>
            </a:r>
            <a:r>
              <a:rPr lang="el-GR" sz="1400" dirty="0" err="1"/>
              <a:t>χοριακών</a:t>
            </a:r>
            <a:r>
              <a:rPr lang="el-GR" sz="1400" dirty="0"/>
              <a:t> λαχνών από τον </a:t>
            </a:r>
            <a:r>
              <a:rPr lang="el-GR" sz="1400" dirty="0" err="1"/>
              <a:t>τροφοβλάστη</a:t>
            </a:r>
            <a:r>
              <a:rPr lang="el-GR" sz="1400" dirty="0"/>
              <a:t>. Οι </a:t>
            </a:r>
            <a:r>
              <a:rPr lang="el-GR" sz="1400" dirty="0" err="1"/>
              <a:t>χοριακές</a:t>
            </a:r>
            <a:r>
              <a:rPr lang="el-GR" sz="1400" dirty="0"/>
              <a:t> λάχνες είναι ιστός του εμβρύου από τον οποίο στην πορεία της κύησης προκύπτει ο πλακούντας. Το πλεονέκτημα αυτής της μεθόδου είναι ότι μπορεί να εφαρμοστεί τις πρώτες εβδομάδες της κύησης, δηλαδή κατά την 8</a:t>
            </a:r>
            <a:r>
              <a:rPr lang="el-GR" sz="1400" baseline="30000" dirty="0"/>
              <a:t>η</a:t>
            </a:r>
            <a:r>
              <a:rPr lang="el-GR" sz="1400" dirty="0"/>
              <a:t> - 10η εβδομάδα. Με αυτήν την τεχνική μπορούμε, επίσης, να αναλύσουμε το </a:t>
            </a:r>
            <a:r>
              <a:rPr lang="de-DE" sz="1400" dirty="0"/>
              <a:t>DNA </a:t>
            </a:r>
            <a:r>
              <a:rPr lang="el-GR" sz="1400" dirty="0"/>
              <a:t>του εμβρύου και στο μέλλον θα είμαστε σε θέση να διαγνώσουμε με αυτόν τον τρόπο παθήσεις, όπως η β-θαλασσαιμία και η </a:t>
            </a:r>
            <a:r>
              <a:rPr lang="el-GR" sz="1400" dirty="0" err="1"/>
              <a:t>φαινυλκετονουρία</a:t>
            </a:r>
            <a:r>
              <a:rPr lang="el-GR" sz="1400" dirty="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type="title"/>
          </p:nvPr>
        </p:nvSpPr>
        <p:spPr>
          <a:xfrm>
            <a:off x="457200" y="274638"/>
            <a:ext cx="8229600" cy="1143000"/>
          </a:xfrm>
        </p:spPr>
        <p:txBody>
          <a:bodyPr anchor="ctr">
            <a:normAutofit fontScale="90000"/>
          </a:bodyPr>
          <a:lstStyle/>
          <a:p>
            <a:pPr>
              <a:lnSpc>
                <a:spcPct val="90000"/>
              </a:lnSpc>
              <a:buNone/>
            </a:pPr>
            <a:r>
              <a:rPr lang="el-GR" sz="1100"/>
              <a:t>Κατά τη διάρκεια της εγκυμοσύνης συμβαίνουν διάφορες αλλαγές στο σώμα της μητέρας, ώστε να ικανοποιούνται οι ανάγκες του εμβρύου:</a:t>
            </a:r>
          </a:p>
          <a:p>
            <a:pPr>
              <a:lnSpc>
                <a:spcPct val="90000"/>
              </a:lnSpc>
              <a:buNone/>
            </a:pPr>
            <a:r>
              <a:rPr lang="el-GR" sz="1100"/>
              <a:t>Οι λοβοί του μαστικού αδένα αυξάνουν σε αριθμό και μέγεθος, με αποτέλεσμα να αυξάνεται και το μέγεθος των μαστών. Η μήτρα μεγαλώνει, καθώς μεγαλώνει και το έμβρυο, και μπορεί να φτάσει μέχρι το ύψος των πλευρών. Ως συνέπεια αυτού του γεγονότος, τα άλλα όργανα της κοιλιάς δέχονται πιέσεις προς το διάφραγμα και προς την ουροδόχο κύστη, με αποτέλεσμα να προκαλείται συχνουρία. Επίσης, σε απάντηση των αυξανόμενων αναγκών του εμβρύου, αυξάνεται ο καρδιακός και ο αναπνευστικός ρυθμός της μητέρας. Οι ανάγκες του εμβρύου για θρεπτικά συστατικά οδηγούν τη μητέρα σε αύξηση της δίαιτάς της σε θερμίδες και θρεπτικά συστατικά, όπως ασβέστιο, σίδηρο, κτλ. Αν η δίαιτά της είναι ελλιπής, τότε μπορεί να προκληθούν βλάβες, πρώτα στη δική της υγεία και αργότερα στην υγεία του εμβρύου. Για παράδειγμα, σε μερικές εγκύους εμφανίζονται προβλήματα σε οστά και δόντια εξαιτίας της έλλειψης ασβεστίου, αφού το έμβρυο αντλεί μεγάλες ποσότητες αυτού του στοιχείου από τη μητέρα. </a:t>
            </a:r>
          </a:p>
        </p:txBody>
      </p:sp>
      <p:pic>
        <p:nvPicPr>
          <p:cNvPr id="12" name="Εικόνα 11">
            <a:extLst>
              <a:ext uri="{FF2B5EF4-FFF2-40B4-BE49-F238E27FC236}">
                <a16:creationId xmlns:a16="http://schemas.microsoft.com/office/drawing/2014/main" id="{5C76F5A5-A4EC-034C-AAE2-8366AF4E4A9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7200" y="1846929"/>
            <a:ext cx="8229600" cy="403250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 που περιέχει κείμενο&#10;&#10;Περιγραφή που δημιουργήθηκε αυτόματα">
            <a:extLst>
              <a:ext uri="{FF2B5EF4-FFF2-40B4-BE49-F238E27FC236}">
                <a16:creationId xmlns:a16="http://schemas.microsoft.com/office/drawing/2014/main" id="{E47DB3A9-4ABA-B44E-A0DF-0A9AC9AD31A8}"/>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04852" y="1282700"/>
            <a:ext cx="4781947" cy="3586460"/>
          </a:xfrm>
          <a:prstGeom prst="rect">
            <a:avLst/>
          </a:prstGeom>
          <a:noFill/>
        </p:spPr>
      </p:pic>
      <p:sp>
        <p:nvSpPr>
          <p:cNvPr id="4" name="Ορθογώνιο 3">
            <a:extLst>
              <a:ext uri="{FF2B5EF4-FFF2-40B4-BE49-F238E27FC236}">
                <a16:creationId xmlns:a16="http://schemas.microsoft.com/office/drawing/2014/main" id="{DC95FC31-6D9A-FB49-A69B-F874D6B8E812}"/>
              </a:ext>
            </a:extLst>
          </p:cNvPr>
          <p:cNvSpPr/>
          <p:nvPr/>
        </p:nvSpPr>
        <p:spPr>
          <a:xfrm>
            <a:off x="457201" y="260648"/>
            <a:ext cx="3322712" cy="5649491"/>
          </a:xfrm>
          <a:prstGeom prst="rect">
            <a:avLst/>
          </a:prstGeom>
        </p:spPr>
        <p:txBody>
          <a:bodyPr vert="horz" lIns="91440" tIns="45720" rIns="91440" bIns="45720" rtlCol="0">
            <a:noAutofit/>
          </a:bodyPr>
          <a:lstStyle/>
          <a:p>
            <a:pPr>
              <a:lnSpc>
                <a:spcPct val="90000"/>
              </a:lnSpc>
              <a:spcBef>
                <a:spcPct val="20000"/>
              </a:spcBef>
            </a:pPr>
            <a:r>
              <a:rPr lang="el-GR" sz="1200" kern="1200" dirty="0">
                <a:latin typeface="+mn-lt"/>
                <a:ea typeface="+mn-ea"/>
                <a:cs typeface="+mn-cs"/>
              </a:rPr>
              <a:t>Στο τέλος του 9ου μήνα το έμβρυο είναι έτοιμο να έρθει στον κόσμο. Συνήθως έχει μήκος περίπου 50cm και ζυγίζει 2,7 - 3,6kg και το κεφάλι του είναι τοποθετημένο προς τον τράχηλο της μήτρας. Μικροί πόνοι και συσπάσεις της μήτρας, οι οποίες είναι αποτέλεσμα της δράσης ορισμένων ορμονών (</a:t>
            </a:r>
            <a:r>
              <a:rPr lang="el-GR" sz="1200" kern="1200" dirty="0" err="1">
                <a:latin typeface="+mn-lt"/>
                <a:ea typeface="+mn-ea"/>
                <a:cs typeface="+mn-cs"/>
              </a:rPr>
              <a:t>ωκυτοκίνης</a:t>
            </a:r>
            <a:r>
              <a:rPr lang="el-GR" sz="1200" kern="1200" dirty="0">
                <a:latin typeface="+mn-lt"/>
                <a:ea typeface="+mn-ea"/>
                <a:cs typeface="+mn-cs"/>
              </a:rPr>
              <a:t> και </a:t>
            </a:r>
            <a:r>
              <a:rPr lang="el-GR" sz="1200" kern="1200" dirty="0" err="1">
                <a:latin typeface="+mn-lt"/>
                <a:ea typeface="+mn-ea"/>
                <a:cs typeface="+mn-cs"/>
              </a:rPr>
              <a:t>προσταγλανδινών</a:t>
            </a:r>
            <a:r>
              <a:rPr lang="el-GR" sz="1200" kern="1200" dirty="0">
                <a:latin typeface="+mn-lt"/>
                <a:ea typeface="+mn-ea"/>
                <a:cs typeface="+mn-cs"/>
              </a:rPr>
              <a:t>), προαναγγέλλουν τον τοκετό. Η διαδικασία του τοκετού ξεκινάει. Οι συσπάσεις της μήτρας γίνονται πιο τακτικές, πιο δυνατές - άρα οι πόνοι δυνατότεροι - και ο τράχηλος της μήτρας διαστέλλεται. Συνήθως τότε, ο αμνιακός σάκος σπάει και βγαίνει το αμνιακό υγρό. Όταν ο τράχηλος είναι εντελώς ανοιχτός (σε διαστολή) το έμβρυο γλιστράει στον κόλπο, βοηθούμενο από τις μυϊκές συσπάσεις της μήτρας και από τις εξωθήσεις της μητέρας. Το κεφάλι βγαίνει και αμέσως μετά ακολουθεί το σώμα. Οι πνεύμονες του νεογέννητου  γεμίζουν με αέρα και τότε αυτό βγάζει την πρώτη του κραυγή, “το κλάμα της ζωής”. Ο ομφάλιος λώρος δένεται και στη συνέχεια κόβεται. Μόλις γίνει η αποκόλληση και εξώθηση του πλακούντα με τη βοήθεια των συσπάσεων της μήτρας, ο τοκετός έχει ολοκληρωθεί. Υπάρχουν ορισμένες </a:t>
            </a:r>
            <a:r>
              <a:rPr lang="el-GR" sz="1200" kern="1200" dirty="0" err="1">
                <a:latin typeface="+mn-lt"/>
                <a:ea typeface="+mn-ea"/>
                <a:cs typeface="+mn-cs"/>
              </a:rPr>
              <a:t>περιπώσεις</a:t>
            </a:r>
            <a:r>
              <a:rPr lang="el-GR" sz="1200" kern="1200" dirty="0">
                <a:latin typeface="+mn-lt"/>
                <a:ea typeface="+mn-ea"/>
                <a:cs typeface="+mn-cs"/>
              </a:rPr>
              <a:t>, όπου ο τοκετός δεν μπορεί να γίνει με τον τρόπο που περιγράψαμε είτε γιατί το έμβρυο είναι πολύ μεγάλο είτε γιατί δεν είναι σωστά τοποθετημένο στη μήτρα είτε γιατί κινδυνεύει η υγεία της μητέρας, οπότε ο γιατρός μπορεί να συστήσει να γίνει καισαρική τομή. Πρόκειται για χειρουργική αφαίρεση του εμβρύου μέσα από μία τομή, η οποία γίνεται στο κάτω κοιλιακό τοίχωμα και στο τοίχωμα της μήτρας. Η όλη διαδικασία ονομάστηκε έτσι, γιατί πρωτοεμφανίστηκε στη Ρωμαϊκή Αυτοκρατορία, ως νόμος (</a:t>
            </a:r>
            <a:r>
              <a:rPr lang="el-GR" sz="1200" kern="1200" dirty="0" err="1">
                <a:latin typeface="+mn-lt"/>
                <a:ea typeface="+mn-ea"/>
                <a:cs typeface="+mn-cs"/>
              </a:rPr>
              <a:t>Lex</a:t>
            </a:r>
            <a:r>
              <a:rPr lang="el-GR" sz="1200" kern="1200" dirty="0">
                <a:latin typeface="+mn-lt"/>
                <a:ea typeface="+mn-ea"/>
                <a:cs typeface="+mn-cs"/>
              </a:rPr>
              <a:t> </a:t>
            </a:r>
            <a:r>
              <a:rPr lang="el-GR" sz="1200" kern="1200" dirty="0" err="1">
                <a:latin typeface="+mn-lt"/>
                <a:ea typeface="+mn-ea"/>
                <a:cs typeface="+mn-cs"/>
              </a:rPr>
              <a:t>Caesaraea</a:t>
            </a:r>
            <a:r>
              <a:rPr lang="el-GR" sz="1200" kern="1200" dirty="0">
                <a:latin typeface="+mn-lt"/>
                <a:ea typeface="+mn-ea"/>
                <a:cs typeface="+mn-cs"/>
              </a:rPr>
              <a:t>) που επέβαλε την τέλεση τομής σε γυναίκες, οι οποίες πέθαιναν κατά τη διάρκεια του τοκετού, ώστε να σωθεί το έμβρυο που κυοφορούσαν.  </a:t>
            </a:r>
          </a:p>
        </p:txBody>
      </p:sp>
    </p:spTree>
    <p:extLst>
      <p:ext uri="{BB962C8B-B14F-4D97-AF65-F5344CB8AC3E}">
        <p14:creationId xmlns:p14="http://schemas.microsoft.com/office/powerpoint/2010/main" val="5705242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57166"/>
            <a:ext cx="8229600" cy="5768997"/>
          </a:xfrm>
        </p:spPr>
        <p:txBody>
          <a:bodyPr>
            <a:normAutofit fontScale="77500" lnSpcReduction="20000"/>
          </a:bodyPr>
          <a:lstStyle/>
          <a:p>
            <a:r>
              <a:rPr lang="el-GR" dirty="0"/>
              <a:t>Η αποβολή ενός εμβρύου συμβαίνει όταν διακόπτεται απότομα η κύηση. Αυτό μπορεί να συμβεί για πολλούς λόγους, όπως εξαιτίας ανατομικών προβλημάτων της μητέρας ή κάποιων ασθενειών της, ορμονικών ανωμαλιών που προκαλούν αδυναμία του εμβρύου να αναπτυχθεί φυσιολογικά ή  </a:t>
            </a:r>
            <a:r>
              <a:rPr lang="el-GR" dirty="0" err="1"/>
              <a:t>χρωμοσωμικών</a:t>
            </a:r>
            <a:r>
              <a:rPr lang="el-GR" dirty="0"/>
              <a:t> ανωμαλιών που μπορεί να φέρει το έμβρυο και οι οποίες να μην επιτρέπουν την ομαλή ανάπτυξή του. Αν ένα έμβρυο γεννηθεί πρόωρα, έχει τόσο μεγαλύτερες πιθανότητες να επιβιώσει, όσο πιο μεγάλο σε ηλικία και σε βάρος είναι. Ιδιαίτερα σημαντικός παράγοντας για την επιβίωση του νεογνού είναι η ανάπτυξη των πνευμόνων. Ένα νεογνό που ζυγίζει λιγότερο από 700</a:t>
            </a:r>
            <a:r>
              <a:rPr lang="de-DE" dirty="0"/>
              <a:t>g </a:t>
            </a:r>
            <a:r>
              <a:rPr lang="el-GR" dirty="0"/>
              <a:t>σπανίως επιβιώνει ακόμα και σε θερμοκοιτίδα</a:t>
            </a:r>
            <a:endParaRPr lang="en-US" dirty="0"/>
          </a:p>
          <a:p>
            <a:r>
              <a:rPr lang="el-GR" dirty="0"/>
              <a:t>Η ηθελημένη διακοπή της κύησης ονομάζεται έκτρωση.</a:t>
            </a:r>
          </a:p>
          <a:p>
            <a:endParaRPr lang="el-G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85728"/>
            <a:ext cx="8229600" cy="5840435"/>
          </a:xfrm>
        </p:spPr>
        <p:txBody>
          <a:bodyPr>
            <a:noAutofit/>
          </a:bodyPr>
          <a:lstStyle/>
          <a:p>
            <a:r>
              <a:rPr lang="el-GR" sz="1600" dirty="0"/>
              <a:t>Για την ομαλή ανάπτυξη του νεογνού και τη θεμελίωση της μελλοντικής του υγείας, σπουδαίο ρόλο παίζει  ο θηλασμός ή γαλουχία. Η παραγωγή γάλακτος μετά τον τοκετό προωθείται κάτω από την επίδραση της </a:t>
            </a:r>
            <a:r>
              <a:rPr lang="el-GR" sz="1600" dirty="0" err="1"/>
              <a:t>προλακτίνης</a:t>
            </a:r>
            <a:r>
              <a:rPr lang="el-GR" sz="1600" dirty="0"/>
              <a:t>, μιας ορμόνης που παράγεται από την υπόφυση. Η έκκριση του γάλακτος ελέγχεται από την ορμόνη </a:t>
            </a:r>
            <a:r>
              <a:rPr lang="el-GR" sz="1600" dirty="0" err="1"/>
              <a:t>ωκυτοκίνη</a:t>
            </a:r>
            <a:r>
              <a:rPr lang="el-GR" sz="1600" dirty="0"/>
              <a:t>, η οποία προκαλεί σύσπαση των γαλακτοπαραγωγικών αδένων, αλλά και της μήτρας, με σκοπό να επανέλθει στην αρχική της κατάσταση</a:t>
            </a:r>
            <a:r>
              <a:rPr lang="en-US" sz="1600" dirty="0"/>
              <a:t> (</a:t>
            </a:r>
            <a:r>
              <a:rPr lang="el-GR" sz="1600" dirty="0"/>
              <a:t>αυτός είναι και ο λόγος που πολλοί γιατροί υποστηρίζουν ότι οι γυναίκες που θηλάζουν επανέρχονται στην κατάσταση στην οποία βρισκόντουσαν πριν από τον τοκετό πολύ γρηγορότερα σε σχέση με τις γυναίκες που </a:t>
            </a:r>
            <a:r>
              <a:rPr lang="el-GR" sz="1600"/>
              <a:t>δε θηλάζουν). Τα </a:t>
            </a:r>
            <a:r>
              <a:rPr lang="el-GR" sz="1600" dirty="0"/>
              <a:t>υψηλά επίπεδα οιστρογόνων στο αίμα κατά τη διάρκεια της εγκυμοσύνης, αφενός προετοιμάζουν τους μαστούς για την παραγωγή γάλακτος, αφετέρου εμποδίζουν τη δράση της </a:t>
            </a:r>
            <a:r>
              <a:rPr lang="el-GR" sz="1600" dirty="0" err="1"/>
              <a:t>προλακτίνης</a:t>
            </a:r>
            <a:r>
              <a:rPr lang="el-GR" sz="1600" dirty="0"/>
              <a:t> μέχρι τον τοκετό. Μετά τον τοκετό, οπότε έχουμε την αποκόλληση του πλακούντα, τα επίπεδα των οιστρογόνων στο αίμα μειώνονται και τότε ξεκινά η παραγωγή γάλακτος υπό την επίδραση της </a:t>
            </a:r>
            <a:r>
              <a:rPr lang="el-GR" sz="1600" dirty="0" err="1"/>
              <a:t>προλακτίνης</a:t>
            </a:r>
            <a:r>
              <a:rPr lang="el-GR" sz="1600" dirty="0"/>
              <a:t>. Το γάλα της μητέρας είναι μία τροφή πλούσια σε θρεπτικές ουσίες. Περιέχει αντισώματα και  προστατεύει το νεογνό από παθογόνους παράγοντες κατά τα πρώτα στάδια της ζωής του, αφού το ανοσοποιητικό σύστημα του νεογνού δεν είναι ακόμα πλήρως αναπτυγμένο. Ο θηλασμός προωθεί μία διαδικασία η οποία εμποδίζει την ωρίμανση ενός ωοθυλακίου. Το φαινόμενο αυτό είναι ιδιαίτερα έντονο σε γυναίκες, οι οποίες ακολουθούν δίαιτα με λίγες θερμίδες ή θηλάζουν τα μωρά τους σε καθορισμένα τακτά χρονικά διαστήματα στη διάρκεια της ημέρας. Η βιολογική σημασία αυτού του φαινομένου πιστεύεται ότι είναι η πρόληψη μίας νέας εγκυμοσύνης στο διάστημα που οι ανάγκες του πρώτου νεογνού είναι μεγάλες. Επίσης, η παραγωγή γάλακτος είναι μία διαδικασία η οποία επηρεάζεται πολύ από διάφορους παράγοντες (συναισθηματικούς, ακουστικά ή οπτικά ερεθίσματα κ.ά.). Σε αυτές τις περιπτώσεις η γυναίκα είναι δυνατόν να παράγει, αλλά να μην εκκρίνει γάλα. </a:t>
            </a:r>
          </a:p>
          <a:p>
            <a:endParaRPr lang="el-G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Θέση κειμένου"/>
          <p:cNvSpPr>
            <a:spLocks noGrp="1"/>
          </p:cNvSpPr>
          <p:nvPr>
            <p:ph type="body" sz="half" idx="2"/>
          </p:nvPr>
        </p:nvSpPr>
        <p:spPr>
          <a:xfrm>
            <a:off x="428596" y="285728"/>
            <a:ext cx="4431436" cy="6311624"/>
          </a:xfrm>
        </p:spPr>
        <p:txBody>
          <a:bodyPr>
            <a:normAutofit/>
          </a:bodyPr>
          <a:lstStyle/>
          <a:p>
            <a:r>
              <a:rPr lang="el-GR" sz="1800" dirty="0"/>
              <a:t>Για τη δημιουργία ενός νέου ατόμου απαιτείται η σύντηξη των γεννητικών κυττάρων, η </a:t>
            </a:r>
            <a:r>
              <a:rPr lang="el-GR" sz="1800" b="1" dirty="0"/>
              <a:t>γονιμοποίηση</a:t>
            </a:r>
            <a:r>
              <a:rPr lang="el-GR" sz="1800" dirty="0"/>
              <a:t>. </a:t>
            </a:r>
          </a:p>
          <a:p>
            <a:endParaRPr lang="el-GR" sz="1800" dirty="0"/>
          </a:p>
          <a:p>
            <a:r>
              <a:rPr lang="el-GR" sz="1800" dirty="0"/>
              <a:t>Τα γεννητικά κύτταρα </a:t>
            </a:r>
            <a:r>
              <a:rPr lang="el-GR" sz="1800" b="1" dirty="0"/>
              <a:t>(γαμέτες)</a:t>
            </a:r>
            <a:r>
              <a:rPr lang="el-GR" sz="1800" dirty="0"/>
              <a:t>, στα οποία βρίσκεται κατατεθειμένη η </a:t>
            </a:r>
            <a:r>
              <a:rPr lang="el-GR" sz="1800" b="1" dirty="0"/>
              <a:t>μισή γενετι</a:t>
            </a:r>
            <a:r>
              <a:rPr lang="el-GR" sz="1800" dirty="0"/>
              <a:t>κή πληροφορία κάθε ατόμου, </a:t>
            </a:r>
            <a:endParaRPr lang="en-US" sz="1800" dirty="0"/>
          </a:p>
          <a:p>
            <a:endParaRPr lang="en-US" sz="1800" dirty="0"/>
          </a:p>
          <a:p>
            <a:endParaRPr lang="en-US" sz="1800" dirty="0"/>
          </a:p>
          <a:p>
            <a:r>
              <a:rPr lang="el-GR" sz="1800" dirty="0"/>
              <a:t>είναι τα </a:t>
            </a:r>
            <a:r>
              <a:rPr lang="el-GR" sz="1800" b="1" dirty="0"/>
              <a:t>ωάρια</a:t>
            </a:r>
            <a:r>
              <a:rPr lang="el-GR" sz="1800" dirty="0"/>
              <a:t> για το θηλυκό φύλο </a:t>
            </a:r>
          </a:p>
          <a:p>
            <a:endParaRPr lang="el-GR" sz="1800" dirty="0"/>
          </a:p>
          <a:p>
            <a:endParaRPr lang="en-US" sz="1800" dirty="0"/>
          </a:p>
          <a:p>
            <a:r>
              <a:rPr lang="el-GR" sz="1800" dirty="0"/>
              <a:t>και τα  </a:t>
            </a:r>
            <a:r>
              <a:rPr lang="el-GR" sz="1800" b="1" dirty="0"/>
              <a:t>σπερματοζωάρια</a:t>
            </a:r>
            <a:r>
              <a:rPr lang="el-GR" sz="1800" dirty="0"/>
              <a:t> για το αρσενικό φύλο. </a:t>
            </a:r>
          </a:p>
          <a:p>
            <a:endParaRPr lang="el-GR" sz="1800" dirty="0"/>
          </a:p>
          <a:p>
            <a:endParaRPr lang="el-GR" sz="1800" dirty="0"/>
          </a:p>
          <a:p>
            <a:r>
              <a:rPr lang="el-GR" sz="1800" dirty="0"/>
              <a:t>Το πρώτο κύτταρο που προκύπτει από τη σύντηξη των γαμετών (</a:t>
            </a:r>
            <a:r>
              <a:rPr lang="el-GR" sz="1800" b="1" dirty="0"/>
              <a:t>γονιμοποίηση) </a:t>
            </a:r>
            <a:r>
              <a:rPr lang="en-US" sz="1800" b="1" dirty="0"/>
              <a:t> </a:t>
            </a:r>
            <a:endParaRPr lang="el-GR" sz="1800" b="1" dirty="0"/>
          </a:p>
          <a:p>
            <a:r>
              <a:rPr lang="el-GR" sz="1800" dirty="0"/>
              <a:t>είναι το </a:t>
            </a:r>
            <a:r>
              <a:rPr lang="el-GR" sz="1800" b="1" dirty="0" err="1"/>
              <a:t>ζυγωτό</a:t>
            </a:r>
            <a:r>
              <a:rPr lang="el-GR" sz="1800" dirty="0"/>
              <a:t> και φέρει τη γενετική συμβολή και των δύο ατόμων.</a:t>
            </a:r>
            <a:endParaRPr lang="en-US" sz="1800" dirty="0"/>
          </a:p>
        </p:txBody>
      </p:sp>
      <p:sp>
        <p:nvSpPr>
          <p:cNvPr id="24580" name="AutoShape 4" descr="data:image/jpeg;base64,/9j/4AAQSkZJRgABAQAAAQABAAD/2wCEAAkGBggGEBUQBxIQDxAPGRsZEhETFBoSFxYRFhYVFxMVGRcYJyggGx4jHhIYIDsnLycpLiwsGSAxODwqNTItLCkBCQoKDgwOFA8PGiwkHCUuKTQsLDE1KSksLC8sNSw1LCwsLC0sLCwtKSkpLDUsLCwpKSwpKSktLCwsKSwpLCwpLP/AABEIAL4BCQMBIgACEQEDEQH/xAAcAAEAAwEBAQEBAAAAAAAAAAAAAwQFAgYBBwj/xAA+EAACAQICBggFAgMHBQAAAAAAAQIDEQQhBRIxQVFxFDJSYaGisdEGEyKBkSNCFWLwBzM1Q1OCkhY0cnPB/8QAFwEBAQEBAAAAAAAAAAAAAAAAAAEDAv/EACARAQEBAAEEAgMAAAAAAAAAAAABEQIDIUFREnEiMWH/2gAMAwEAAhEDEQA/AP2emqWorRzsv2N7uRSq4bGyd6c4JfTZfKydl9d01dXffw++pR6seS9DsDEjR0i8n8uzvd6matZRt9O/bsdnfb1V8ng9ISVnKDyX7HH6009sY3S9Vdb7rcAGGqGk1JObpWbzSpvKKz3xzzvwyaWTWs7uBp1KcX03VnK+TjTaVrLu434l8AQ2odnyP2FqHZ8j9iYAQ2odnyP2FqHZ8j9iYAQ2odnyP2FqHZ8j9iYAQ2odnyP2FqHZ8j9iYAQ2odnyP2FqHZ8j9iYAQ2odnyP2FqHZ8j9iYAQ2odnyP2FqHZ8j9iYAQ2odnyP2FqHZ8j9iYAQ2odnyP2FqHZ8j9iYAQ2odnyP2Pn6HZ8j9icAQfodnyP2PtqHZ8j9iYAQ2odnyP2FqHZ8j9iYAQWodnyP2H6HZ8j9icAQfodnyP2Mi9Ls+R+xvGMBrUerHkvQ7OKPVjyXodgAAAAAAAAAAAAAAAAAAAAAAAAAAAAAAAAAAAAAAAADGNkxgNaj1Y8l6HZxR6seS9DsAAAAAAAAAAAAAAAAAAAAAAAAAAAAAAAAAAAAAAAAAYxsmMBrUerHkvQ7OKPVjyXodgAAAAAAAAACHF4ulgo69dtRXBOT/AAswJgUaWmcHXqKnSk3N/wArtsvt2bF/WReAAAAAAAAAAAAAAAB8cktoH0AieIjr6iTbtdtLJcL87P8AHICUHzWWzfwPoAAAAAAMY2TGA1qPVjyXocqpqS1am/qvjva5r0+51R6seS9D5Wowrq09n4aa2NPcwJAUnip4HLG9Rf52xW/n7L7+ryyRcTT2AfQAAAKuP0nhdGJPFzUdbKMc5SnK19WEFeUnZbEmwLRVlSVWrLWcsoxslKUdrnfY+4o/P0xpL/toRwdPt1V8yq1nspxerDc03JvjFHxfC2EqvW0hOviZPJupVai7Xt+nT1Yb3+0uErRhhqMX9Ld1n15PPvVywZP/AEpoVdXD0o98VqP/AJRszl6Aq4X/AAvEV6NtkZy6RT+6qfV+JIdk2tgGMtMYnRzUdNwUIt2WIp3lSb3a186b55XaSbNiMlLNZohr6AAoAAAAAAAChjtGSxkr61srKzkss+DtvKkPhyEdVuWs4W1W3JtNK19vff7R4K20AuqlepiMPFyk4O2xKLu28klntbaX3PHfFXxdV0Q+jaPaeJqO9Wos7Sf7Y34Ky7klv2ev0pKVCLrXTjRjOWrxko/S792at/N3H5D8MzpY3H62Pksvqbk9rbbb+9jTp8dvdl1eeTI9rozCfwGnGvjW3Xn9UpyetLVTjrRu89kj2x4DTmk46aqxhh3eLkqUbb5ylHXa7opePM9+XqeE6d/YADJqAAAYxsmMBrUerHkvQ7OKPVjyXodgQYzqP7eqI3gFSzwcvlfy21oN/wDhu45ON95NioynBqCu+HJ3MuphtJTd41KyzdlqUrKLVlFrWzs7O/MLmxdeIxlHr0vmcHTms+anq2/LOP4jiXswtfm5UbeE2/ArTo6SkkoTqrN6z1ad9Vu+X1ZPd9ybR9PSFOV8ZOU42slqQik8rO8ZN3yf5CYShpbF5OVPDR4w/WqW7nJKEX9pomwWicLgW5wTlUl1qs251GtttZ5pZ7FZLckXAEwAAUAAHM4RqJqaTTyaeaae1GFFS+F5qN28FUaUb5/IqSdowv8A6cm7LsvLY4pb5FicNSxkJU8RFThNNSi804tWaZUsSJ32H0w9D4uro+o8Fj5OUoq9Co9tWjeyu9843Sf2e9I3BSUABFAAAAAAAARYujTxNOUK3UnFqW76WrM/nyro+tpPEfK0ZF1FOT1ZKP1OEeH4v+eB+tf2i6fWjMP8ihK1bE3is840/wB8vxl93wMj+zbQywcJ4yuruX0UVvavbLZtdo57G5GvH8eNrLlPlykif4R0BW0ZNVdKJKpTp/oUrq0FmlrNXs3nbbvbzsem/ieOaVoUk97c9n1RtlbfFy35NWz2lnCSw2AioynDWknJu6ztbXlyV0rvuuWniaEds4r/AHLn/wDGZ22961k48e0VcFjq+Ik1XjCKtlaWtd7/AOv6d8jeIoxdnKN27JXW1ZteB1CcamcGmu7Mg6AAAxjZMYDWo9WPJeh2cUerHkvQ7AAAAAAAAAAAAAAAAAoaY0TDSsEk9SpB61KqldwqLJPvTvZremyvofTUsQ3Q0gvlYmn14Xykt04P90Xx+zs7o1zP0voahpeK+Y5QqQzp1oZTg+57096eT3ln9SzzGgDzdPTmM0E1T+II/Rsji4f3b4a9/wC7fPLg3sPQUMRSxK1qLUl3CzCXUgAIoAABXx+LjgKU6s05KlFyajm2opuy/BO2o5vKx4zTOlq3xZN4LQjvSf8Af111XHfFNfty2/u2LK7LJqW48XhaeM+OMdeo/qq/VJrNU6CeSTTatktqV2+8/VcLgoR1YYV6lLD/AEwSs7ztaTz22zXNyONG/DuE0HT1dEwhSlJJSnq5ytvdt+d+Bp0aUaMVGGxfcvPl8vpOHH49/Kh/AcMtijls+lbUlFP7JJdxHD4bwUFZJbv2r9tnH8WVuFlwRrA5d6zKugcPWbc8299llZp5cM4p5cEWsDgaej46lCyjuSSSWVrZdyX4LIBoAAgYxsmMBrUerHkvQ7OKPVjyXodgAAAAAAAAAAAAAAAAAAB8nCNRWmk09qeaaMCv8Jxwzc9BVZYSX+nbXot/+u6cf9so99z0ALLiWSvN/wAZ03ozLSeGdWK/zaD+aubikprlqPmfY/H2hdlacqT4VFqNfZ5+B6M5nThU66T5q5dnpMvisKfx1oCCv8+L/JUn8f4bEZaJo18TLdqxvH8x1rfex6NYHCrNU6f/ABRMko7Mhs9GX28fLRHxB8Uf4xJYTDvbRhZyku+11+W+SPTaN0XhdEwVPBRUIrbxb4t72WwS3VkwABFAAAAAAAADGNkxgNaj1Y8l6HZxR6seS9DsAAAAAAAAAAAAAAAAAAAAAAAAAAAAAAAAAAAAAAAAAYxsmMBrUerHkvQ7OKPVjyXodgAAAAAAAAAAAAAAAAAAAAAAAAAAAAAAAAAAAAAAAADGNkxgNaj1Y8l6HZxR6seS9DsAAAAAAAAAAAAAAAAAAAAAAAAAAAAAAAAAAAAAAAAAYxsmMBrUerHkvQ7KdHH01FZS2LhwO+n0+EvACyCt0+nwl4Dp9PhLwAsgrdPp8JeA6fT4S8ALIK3T6fCXgOn0+EvACyCt0+nwl4Dp9PhLwAsgrdPp8JeA6fT4S8ALIK3T6fCXgOn0+EvACyCt0+nwl4Dp9PhLwAsgrdPp8JeA6fT4S8ALIK3T6fCXgOn0+EvACyCt0+nwl4Dp9PhLwAsgrdPp8JeA6fT4S8ALIK3T6fCXgOn0+EvACyCt0+nwl4Dp9PhLwAsgrdPp8JeA6fT4S8ALIK3T6fCXgOn0+EvACyYxodPp8JeBkdMp94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2" name="AutoShape 6" descr="data:image/jpeg;base64,/9j/4AAQSkZJRgABAQAAAQABAAD/2wCEAAkGBggGEBUQBxIQDxAPGRsZEhETFBoSFxYRFhYVFxMVGRcYJyggGx4jHhIYIDsnLycpLiwsGSAxODwqNTItLCkBCQoKDgwOFA8PGiwkHCUuKTQsLDE1KSksLC8sNSw1LCwsLC0sLCwtKSkpLDUsLCwpKSwpKSktLCwsKSwpLCwpLP/AABEIAL4BCQMBIgACEQEDEQH/xAAcAAEAAwEBAQEBAAAAAAAAAAAAAwQFAgYBBwj/xAA+EAACAQICBggFAgMHBQAAAAAAAQIDEQQhBRIxQVFxFDJSYaGisdEGEyKBkSNCFWLwBzM1Q1OCkhY0cnPB/8QAFwEBAQEBAAAAAAAAAAAAAAAAAAEDAv/EACARAQEBAAEEAgMAAAAAAAAAAAABEQIDIUFREnEiMWH/2gAMAwEAAhEDEQA/AP2emqWorRzsv2N7uRSq4bGyd6c4JfTZfKydl9d01dXffw++pR6seS9DsDEjR0i8n8uzvd6matZRt9O/bsdnfb1V8ng9ISVnKDyX7HH6009sY3S9Vdb7rcAGGqGk1JObpWbzSpvKKz3xzzvwyaWTWs7uBp1KcX03VnK+TjTaVrLu434l8AQ2odnyP2FqHZ8j9iYAQ2odnyP2FqHZ8j9iYAQ2odnyP2FqHZ8j9iYAQ2odnyP2FqHZ8j9iYAQ2odnyP2FqHZ8j9iYAQ2odnyP2FqHZ8j9iYAQ2odnyP2FqHZ8j9iYAQ2odnyP2FqHZ8j9iYAQ2odnyP2FqHZ8j9iYAQ2odnyP2Pn6HZ8j9icAQfodnyP2PtqHZ8j9iYAQ2odnyP2FqHZ8j9iYAQWodnyP2H6HZ8j9icAQfodnyP2Mi9Ls+R+xvGMBrUerHkvQ7OKPVjyXodgAAAAAAAAAAAAAAAAAAAAAAAAAAAAAAAAAAAAAAAADGNkxgNaj1Y8l6HZxR6seS9DsAAAAAAAAAAAAAAAAAAAAAAAAAAAAAAAAAAAAAAAAAYxsmMBrUerHkvQ7OKPVjyXodgAAAAAAAAACHF4ulgo69dtRXBOT/AAswJgUaWmcHXqKnSk3N/wArtsvt2bF/WReAAAAAAAAAAAAAAAB8cktoH0AieIjr6iTbtdtLJcL87P8AHICUHzWWzfwPoAAAAAAMY2TGA1qPVjyXocqpqS1am/qvjva5r0+51R6seS9D5Wowrq09n4aa2NPcwJAUnip4HLG9Rf52xW/n7L7+ryyRcTT2AfQAAAKuP0nhdGJPFzUdbKMc5SnK19WEFeUnZbEmwLRVlSVWrLWcsoxslKUdrnfY+4o/P0xpL/toRwdPt1V8yq1nspxerDc03JvjFHxfC2EqvW0hOviZPJupVai7Xt+nT1Yb3+0uErRhhqMX9Ld1n15PPvVywZP/AEpoVdXD0o98VqP/AJRszl6Aq4X/AAvEV6NtkZy6RT+6qfV+JIdk2tgGMtMYnRzUdNwUIt2WIp3lSb3a186b55XaSbNiMlLNZohr6AAoAAAAAAAChjtGSxkr61srKzkss+DtvKkPhyEdVuWs4W1W3JtNK19vff7R4K20AuqlepiMPFyk4O2xKLu28klntbaX3PHfFXxdV0Q+jaPaeJqO9Wos7Sf7Y34Ky7klv2ev0pKVCLrXTjRjOWrxko/S792at/N3H5D8MzpY3H62Pksvqbk9rbbb+9jTp8dvdl1eeTI9rozCfwGnGvjW3Xn9UpyetLVTjrRu89kj2x4DTmk46aqxhh3eLkqUbb5ylHXa7opePM9+XqeE6d/YADJqAAAYxsmMBrUerHkvQ7OKPVjyXodgQYzqP7eqI3gFSzwcvlfy21oN/wDhu45ON95NioynBqCu+HJ3MuphtJTd41KyzdlqUrKLVlFrWzs7O/MLmxdeIxlHr0vmcHTms+anq2/LOP4jiXswtfm5UbeE2/ArTo6SkkoTqrN6z1ad9Vu+X1ZPd9ybR9PSFOV8ZOU42slqQik8rO8ZN3yf5CYShpbF5OVPDR4w/WqW7nJKEX9pomwWicLgW5wTlUl1qs251GtttZ5pZ7FZLckXAEwAAUAAHM4RqJqaTTyaeaae1GFFS+F5qN28FUaUb5/IqSdowv8A6cm7LsvLY4pb5FicNSxkJU8RFThNNSi804tWaZUsSJ32H0w9D4uro+o8Fj5OUoq9Co9tWjeyu9843Sf2e9I3BSUABFAAAAAAAARYujTxNOUK3UnFqW76WrM/nyro+tpPEfK0ZF1FOT1ZKP1OEeH4v+eB+tf2i6fWjMP8ihK1bE3is840/wB8vxl93wMj+zbQywcJ4yuruX0UVvavbLZtdo57G5GvH8eNrLlPlykif4R0BW0ZNVdKJKpTp/oUrq0FmlrNXs3nbbvbzsem/ieOaVoUk97c9n1RtlbfFy35NWz2lnCSw2AioynDWknJu6ztbXlyV0rvuuWniaEds4r/AHLn/wDGZ22961k48e0VcFjq+Ik1XjCKtlaWtd7/AOv6d8jeIoxdnKN27JXW1ZteB1CcamcGmu7Mg6AAAxjZMYDWo9WPJeh2cUerHkvQ7AAAAAAAAAAAAAAAAAoaY0TDSsEk9SpB61KqldwqLJPvTvZremyvofTUsQ3Q0gvlYmn14Xykt04P90Xx+zs7o1zP0voahpeK+Y5QqQzp1oZTg+57096eT3ln9SzzGgDzdPTmM0E1T+II/Rsji4f3b4a9/wC7fPLg3sPQUMRSxK1qLUl3CzCXUgAIoAABXx+LjgKU6s05KlFyajm2opuy/BO2o5vKx4zTOlq3xZN4LQjvSf8Af111XHfFNfty2/u2LK7LJqW48XhaeM+OMdeo/qq/VJrNU6CeSTTatktqV2+8/VcLgoR1YYV6lLD/AEwSs7ztaTz22zXNyONG/DuE0HT1dEwhSlJJSnq5ytvdt+d+Bp0aUaMVGGxfcvPl8vpOHH49/Kh/AcMtijls+lbUlFP7JJdxHD4bwUFZJbv2r9tnH8WVuFlwRrA5d6zKugcPWbc8299llZp5cM4p5cEWsDgaej46lCyjuSSSWVrZdyX4LIBoAAgYxsmMBrUerHkvQ7OKPVjyXodgAAAAAAAAAAAAAAAAAAB8nCNRWmk09qeaaMCv8Jxwzc9BVZYSX+nbXot/+u6cf9so99z0ALLiWSvN/wAZ03ozLSeGdWK/zaD+aubikprlqPmfY/H2hdlacqT4VFqNfZ5+B6M5nThU66T5q5dnpMvisKfx1oCCv8+L/JUn8f4bEZaJo18TLdqxvH8x1rfex6NYHCrNU6f/ABRMko7Mhs9GX28fLRHxB8Uf4xJYTDvbRhZyku+11+W+SPTaN0XhdEwVPBRUIrbxb4t72WwS3VkwABFAAAAAAAADGNkxgNaj1Y8l6HZxR6seS9DsAAAAAAAAAAAAAAAAAAAAAAAAAAAAAAAAAAAAAAAAAYxsmMBrUerHkvQ7OKPVjyXodgAAAAAAAAAAAAAAAAAAAAAAAAAAAAAAAAAAAAAAAADGNkxgNaj1Y8l6HZxR6seS9DsAAAAAAAAAAAAAAAAAAAAAAAAAAAAAAAAAAAAAAAAAYxsmMBrUerHkvQ7KdHH01FZS2LhwO+n0+EvACyCt0+nwl4Dp9PhLwAsgrdPp8JeA6fT4S8ALIK3T6fCXgOn0+EvACyCt0+nwl4Dp9PhLwAsgrdPp8JeA6fT4S8ALIK3T6fCXgOn0+EvACyCt0+nwl4Dp9PhLwAsgrdPp8JeA6fT4S8ALIK3T6fCXgOn0+EvACyCt0+nwl4Dp9PhLwAsgrdPp8JeA6fT4S8ALIK3T6fCXgOn0+EvACyCt0+nwl4Dp9PhLwAsgrdPp8JeA6fT4S8ALIK3T6fCXgOn0+EvACyYxodPp8JeBkdMp94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4584" name="AutoShape 8" descr="data:image/jpeg;base64,/9j/4AAQSkZJRgABAQAAAQABAAD/2wCEAAkGBggGEBUQBxIQDxAPGRsZEhETFBoSFxYRFhYVFxMVGRcYJyggGx4jHhIYIDsnLycpLiwsGSAxODwqNTItLCkBCQoKDgwOFA8PGiwkHCUuKTQsLDE1KSksLC8sNSw1LCwsLC0sLCwtKSkpLDUsLCwpKSwpKSktLCwsKSwpLCwpLP/AABEIAL4BCQMBIgACEQEDEQH/xAAcAAEAAwEBAQEBAAAAAAAAAAAAAwQFAgYBBwj/xAA+EAACAQICBggFAgMHBQAAAAAAAQIDEQQhBRIxQVFxFDJSYaGisdEGEyKBkSNCFWLwBzM1Q1OCkhY0cnPB/8QAFwEBAQEBAAAAAAAAAAAAAAAAAAEDAv/EACARAQEBAAEEAgMAAAAAAAAAAAABEQIDIUFREnEiMWH/2gAMAwEAAhEDEQA/AP2emqWorRzsv2N7uRSq4bGyd6c4JfTZfKydl9d01dXffw++pR6seS9DsDEjR0i8n8uzvd6matZRt9O/bsdnfb1V8ng9ISVnKDyX7HH6009sY3S9Vdb7rcAGGqGk1JObpWbzSpvKKz3xzzvwyaWTWs7uBp1KcX03VnK+TjTaVrLu434l8AQ2odnyP2FqHZ8j9iYAQ2odnyP2FqHZ8j9iYAQ2odnyP2FqHZ8j9iYAQ2odnyP2FqHZ8j9iYAQ2odnyP2FqHZ8j9iYAQ2odnyP2FqHZ8j9iYAQ2odnyP2FqHZ8j9iYAQ2odnyP2FqHZ8j9iYAQ2odnyP2FqHZ8j9iYAQ2odnyP2Pn6HZ8j9icAQfodnyP2PtqHZ8j9iYAQ2odnyP2FqHZ8j9iYAQWodnyP2H6HZ8j9icAQfodnyP2Mi9Ls+R+xvGMBrUerHkvQ7OKPVjyXodgAAAAAAAAAAAAAAAAAAAAAAAAAAAAAAAAAAAAAAAADGNkxgNaj1Y8l6HZxR6seS9DsAAAAAAAAAAAAAAAAAAAAAAAAAAAAAAAAAAAAAAAAAYxsmMBrUerHkvQ7OKPVjyXodgAAAAAAAAACHF4ulgo69dtRXBOT/AAswJgUaWmcHXqKnSk3N/wArtsvt2bF/WReAAAAAAAAAAAAAAAB8cktoH0AieIjr6iTbtdtLJcL87P8AHICUHzWWzfwPoAAAAAAMY2TGA1qPVjyXocqpqS1am/qvjva5r0+51R6seS9D5Wowrq09n4aa2NPcwJAUnip4HLG9Rf52xW/n7L7+ryyRcTT2AfQAAAKuP0nhdGJPFzUdbKMc5SnK19WEFeUnZbEmwLRVlSVWrLWcsoxslKUdrnfY+4o/P0xpL/toRwdPt1V8yq1nspxerDc03JvjFHxfC2EqvW0hOviZPJupVai7Xt+nT1Yb3+0uErRhhqMX9Ld1n15PPvVywZP/AEpoVdXD0o98VqP/AJRszl6Aq4X/AAvEV6NtkZy6RT+6qfV+JIdk2tgGMtMYnRzUdNwUIt2WIp3lSb3a186b55XaSbNiMlLNZohr6AAoAAAAAAAChjtGSxkr61srKzkss+DtvKkPhyEdVuWs4W1W3JtNK19vff7R4K20AuqlepiMPFyk4O2xKLu28klntbaX3PHfFXxdV0Q+jaPaeJqO9Wos7Sf7Y34Ky7klv2ev0pKVCLrXTjRjOWrxko/S792at/N3H5D8MzpY3H62Pksvqbk9rbbb+9jTp8dvdl1eeTI9rozCfwGnGvjW3Xn9UpyetLVTjrRu89kj2x4DTmk46aqxhh3eLkqUbb5ylHXa7opePM9+XqeE6d/YADJqAAAYxsmMBrUerHkvQ7OKPVjyXodgQYzqP7eqI3gFSzwcvlfy21oN/wDhu45ON95NioynBqCu+HJ3MuphtJTd41KyzdlqUrKLVlFrWzs7O/MLmxdeIxlHr0vmcHTms+anq2/LOP4jiXswtfm5UbeE2/ArTo6SkkoTqrN6z1ad9Vu+X1ZPd9ybR9PSFOV8ZOU42slqQik8rO8ZN3yf5CYShpbF5OVPDR4w/WqW7nJKEX9pomwWicLgW5wTlUl1qs251GtttZ5pZ7FZLckXAEwAAUAAHM4RqJqaTTyaeaae1GFFS+F5qN28FUaUb5/IqSdowv8A6cm7LsvLY4pb5FicNSxkJU8RFThNNSi804tWaZUsSJ32H0w9D4uro+o8Fj5OUoq9Co9tWjeyu9843Sf2e9I3BSUABFAAAAAAAARYujTxNOUK3UnFqW76WrM/nyro+tpPEfK0ZF1FOT1ZKP1OEeH4v+eB+tf2i6fWjMP8ihK1bE3is840/wB8vxl93wMj+zbQywcJ4yuruX0UVvavbLZtdo57G5GvH8eNrLlPlykif4R0BW0ZNVdKJKpTp/oUrq0FmlrNXs3nbbvbzsem/ieOaVoUk97c9n1RtlbfFy35NWz2lnCSw2AioynDWknJu6ztbXlyV0rvuuWniaEds4r/AHLn/wDGZ22961k48e0VcFjq+Ik1XjCKtlaWtd7/AOv6d8jeIoxdnKN27JXW1ZteB1CcamcGmu7Mg6AAAxjZMYDWo9WPJeh2cUerHkvQ7AAAAAAAAAAAAAAAAAoaY0TDSsEk9SpB61KqldwqLJPvTvZremyvofTUsQ3Q0gvlYmn14Xykt04P90Xx+zs7o1zP0voahpeK+Y5QqQzp1oZTg+57096eT3ln9SzzGgDzdPTmM0E1T+II/Rsji4f3b4a9/wC7fPLg3sPQUMRSxK1qLUl3CzCXUgAIoAABXx+LjgKU6s05KlFyajm2opuy/BO2o5vKx4zTOlq3xZN4LQjvSf8Af111XHfFNfty2/u2LK7LJqW48XhaeM+OMdeo/qq/VJrNU6CeSTTatktqV2+8/VcLgoR1YYV6lLD/AEwSs7ztaTz22zXNyONG/DuE0HT1dEwhSlJJSnq5ytvdt+d+Bp0aUaMVGGxfcvPl8vpOHH49/Kh/AcMtijls+lbUlFP7JJdxHD4bwUFZJbv2r9tnH8WVuFlwRrA5d6zKugcPWbc8299llZp5cM4p5cEWsDgaej46lCyjuSSSWVrZdyX4LIBoAAgYxsmMBrUerHkvQ7OKPVjyXodgAAAAAAAAAAAAAAAAAAB8nCNRWmk09qeaaMCv8Jxwzc9BVZYSX+nbXot/+u6cf9so99z0ALLiWSvN/wAZ03ozLSeGdWK/zaD+aubikprlqPmfY/H2hdlacqT4VFqNfZ5+B6M5nThU66T5q5dnpMvisKfx1oCCv8+L/JUn8f4bEZaJo18TLdqxvH8x1rfex6NYHCrNU6f/ABRMko7Mhs9GX28fLRHxB8Uf4xJYTDvbRhZyku+11+W+SPTaN0XhdEwVPBRUIrbxb4t72WwS3VkwABFAAAAAAAADGNkxgNaj1Y8l6HZxR6seS9DsAAAAAAAAAAAAAAAAAAAAAAAAAAAAAAAAAAAAAAAAAYxsmMBrUerHkvQ7OKPVjyXodgAAAAAAAAAAAAAAAAAAAAAAAAAAAAAAAAAAAAAAAADGNkxgNaj1Y8l6HZxR6seS9DsAAAAAAAAAAAAAAAAAAAAAAAAAAAAAAAAAAAAAAAAAYxsmMBrUerHkvQ7KdHH01FZS2LhwO+n0+EvACyCt0+nwl4Dp9PhLwAsgrdPp8JeA6fT4S8ALIK3T6fCXgOn0+EvACyCt0+nwl4Dp9PhLwAsgrdPp8JeA6fT4S8ALIK3T6fCXgOn0+EvACyCt0+nwl4Dp9PhLwAsgrdPp8JeA6fT4S8ALIK3T6fCXgOn0+EvACyCt0+nwl4Dp9PhLwAsgrdPp8JeA6fT4S8ALIK3T6fCXgOn0+EvACyCt0+nwl4Dp9PhLwAsgrdPp8JeA6fT4S8ALIK3T6fCXgOn0+EvACyYxodPp8JeBkdMp94H/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4586" name="Picture 10" descr="http://1.bp.blogspot.com/_QMD3uDrxxgM/S_rysqeivWI/AAAAAAAAIrw/jewLPnCLwt4/s1600/%CF%83%CF%80%CE%B5%CF%81%CE%BC%CE%B1%CF%84%CE%BF%CE%B6%CF%89%CE%B1%CF%81%CE%B9%CE%BF.jpg"/>
          <p:cNvPicPr>
            <a:picLocks noChangeAspect="1" noChangeArrowheads="1"/>
          </p:cNvPicPr>
          <p:nvPr/>
        </p:nvPicPr>
        <p:blipFill>
          <a:blip r:embed="rId2" cstate="print"/>
          <a:srcRect/>
          <a:stretch>
            <a:fillRect/>
          </a:stretch>
        </p:blipFill>
        <p:spPr bwMode="auto">
          <a:xfrm>
            <a:off x="4572000" y="3212976"/>
            <a:ext cx="3792278" cy="2725699"/>
          </a:xfrm>
          <a:prstGeom prst="rect">
            <a:avLst/>
          </a:prstGeom>
          <a:noFill/>
        </p:spPr>
      </p:pic>
      <p:pic>
        <p:nvPicPr>
          <p:cNvPr id="16" name="Εικόνα 15">
            <a:extLst>
              <a:ext uri="{FF2B5EF4-FFF2-40B4-BE49-F238E27FC236}">
                <a16:creationId xmlns:a16="http://schemas.microsoft.com/office/drawing/2014/main" id="{37DA030D-45FD-344A-A25B-1F1A41CA99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953572" y="285728"/>
            <a:ext cx="4113655" cy="1649747"/>
          </a:xfrm>
          <a:prstGeom prst="rect">
            <a:avLst/>
          </a:prstGeom>
        </p:spPr>
      </p:pic>
      <p:grpSp>
        <p:nvGrpSpPr>
          <p:cNvPr id="24588" name="Ομάδα 24587">
            <a:extLst>
              <a:ext uri="{FF2B5EF4-FFF2-40B4-BE49-F238E27FC236}">
                <a16:creationId xmlns:a16="http://schemas.microsoft.com/office/drawing/2014/main" id="{3E553C56-D04F-3B41-8F10-62971FA1EDA4}"/>
              </a:ext>
            </a:extLst>
          </p:cNvPr>
          <p:cNvGrpSpPr/>
          <p:nvPr/>
        </p:nvGrpSpPr>
        <p:grpSpPr>
          <a:xfrm>
            <a:off x="8895445" y="817176"/>
            <a:ext cx="24840" cy="309240"/>
            <a:chOff x="8895445" y="817176"/>
            <a:chExt cx="24840" cy="309240"/>
          </a:xfrm>
        </p:grpSpPr>
        <mc:AlternateContent xmlns:mc="http://schemas.openxmlformats.org/markup-compatibility/2006" xmlns:p14="http://schemas.microsoft.com/office/powerpoint/2010/main">
          <mc:Choice Requires="p14">
            <p:contentPart p14:bwMode="auto" r:id="rId5">
              <p14:nvContentPartPr>
                <p14:cNvPr id="24585" name="Γραφή 24584">
                  <a:extLst>
                    <a:ext uri="{FF2B5EF4-FFF2-40B4-BE49-F238E27FC236}">
                      <a16:creationId xmlns:a16="http://schemas.microsoft.com/office/drawing/2014/main" id="{8E508A6C-0FCF-8549-AFAB-78C27F112A87}"/>
                    </a:ext>
                  </a:extLst>
                </p14:cNvPr>
                <p14:cNvContentPartPr/>
                <p14:nvPr/>
              </p14:nvContentPartPr>
              <p14:xfrm>
                <a:off x="8919925" y="1126056"/>
                <a:ext cx="360" cy="360"/>
              </p14:xfrm>
            </p:contentPart>
          </mc:Choice>
          <mc:Fallback xmlns="">
            <p:pic>
              <p:nvPicPr>
                <p:cNvPr id="24585" name="Γραφή 24584">
                  <a:extLst>
                    <a:ext uri="{FF2B5EF4-FFF2-40B4-BE49-F238E27FC236}">
                      <a16:creationId xmlns:a16="http://schemas.microsoft.com/office/drawing/2014/main" id="{8E508A6C-0FCF-8549-AFAB-78C27F112A87}"/>
                    </a:ext>
                  </a:extLst>
                </p:cNvPr>
                <p:cNvPicPr/>
                <p:nvPr/>
              </p:nvPicPr>
              <p:blipFill>
                <a:blip r:embed="rId6"/>
                <a:stretch>
                  <a:fillRect/>
                </a:stretch>
              </p:blipFill>
              <p:spPr>
                <a:xfrm>
                  <a:off x="8912365" y="1118496"/>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4587" name="Γραφή 24586">
                  <a:extLst>
                    <a:ext uri="{FF2B5EF4-FFF2-40B4-BE49-F238E27FC236}">
                      <a16:creationId xmlns:a16="http://schemas.microsoft.com/office/drawing/2014/main" id="{104E6D7D-A4CF-4342-BC11-ACFC3E1657E6}"/>
                    </a:ext>
                  </a:extLst>
                </p14:cNvPr>
                <p14:cNvContentPartPr/>
                <p14:nvPr/>
              </p14:nvContentPartPr>
              <p14:xfrm>
                <a:off x="8895445" y="817176"/>
                <a:ext cx="360" cy="360"/>
              </p14:xfrm>
            </p:contentPart>
          </mc:Choice>
          <mc:Fallback xmlns="">
            <p:pic>
              <p:nvPicPr>
                <p:cNvPr id="24587" name="Γραφή 24586">
                  <a:extLst>
                    <a:ext uri="{FF2B5EF4-FFF2-40B4-BE49-F238E27FC236}">
                      <a16:creationId xmlns:a16="http://schemas.microsoft.com/office/drawing/2014/main" id="{104E6D7D-A4CF-4342-BC11-ACFC3E1657E6}"/>
                    </a:ext>
                  </a:extLst>
                </p:cNvPr>
                <p:cNvPicPr/>
                <p:nvPr/>
              </p:nvPicPr>
              <p:blipFill>
                <a:blip r:embed="rId6"/>
                <a:stretch>
                  <a:fillRect/>
                </a:stretch>
              </p:blipFill>
              <p:spPr>
                <a:xfrm>
                  <a:off x="8887885" y="809616"/>
                  <a:ext cx="15480" cy="15480"/>
                </a:xfrm>
                <a:prstGeom prst="rect">
                  <a:avLst/>
                </a:prstGeom>
              </p:spPr>
            </p:pic>
          </mc:Fallback>
        </mc:AlternateContent>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825F2E74-680D-4F4B-8FAC-D5782B04719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74986" y="179018"/>
            <a:ext cx="5798844" cy="4097386"/>
          </a:xfrm>
          <a:prstGeom prst="rect">
            <a:avLst/>
          </a:prstGeom>
        </p:spPr>
      </p:pic>
      <p:sp>
        <p:nvSpPr>
          <p:cNvPr id="7" name="Ορθογώνιο 6">
            <a:extLst>
              <a:ext uri="{FF2B5EF4-FFF2-40B4-BE49-F238E27FC236}">
                <a16:creationId xmlns:a16="http://schemas.microsoft.com/office/drawing/2014/main" id="{782AFAC5-B944-4F44-8BEA-159ED00B4884}"/>
              </a:ext>
            </a:extLst>
          </p:cNvPr>
          <p:cNvSpPr/>
          <p:nvPr/>
        </p:nvSpPr>
        <p:spPr>
          <a:xfrm>
            <a:off x="359532" y="4077072"/>
            <a:ext cx="8424936" cy="2585323"/>
          </a:xfrm>
          <a:prstGeom prst="rect">
            <a:avLst/>
          </a:prstGeom>
        </p:spPr>
        <p:txBody>
          <a:bodyPr wrap="square">
            <a:spAutoFit/>
          </a:bodyPr>
          <a:lstStyle/>
          <a:p>
            <a:pPr>
              <a:buNone/>
            </a:pPr>
            <a:r>
              <a:rPr lang="el-GR" dirty="0"/>
              <a:t>Μερικές φορές είναι δυνατόν να γονιμοποιηθούν περισσότερα από ένα ωάρια, αν αυτά έχουν ωριμάσει ταυτόχρονα, οπότε θα έχουμε κύηση περισσοτέρων του  ενός εμβρύων (πολλαπλή κύηση). Η συνηθέστερη περίπτωση πολλαπλής κύησης είναι αυτή κατά την οποία τα έμβρυα είναι δύο και στην περίπτωση αυτή τα νεογνά θα έχουν διαφορετικά χαρακτηριστικά και μπορεί να διαφέρουν  και στο φύλο, ενώ θα είναι τόσο όμοια όσο δύο αδέλφια (</a:t>
            </a:r>
            <a:r>
              <a:rPr lang="el-GR" dirty="0" err="1"/>
              <a:t>διωικά</a:t>
            </a:r>
            <a:r>
              <a:rPr lang="el-GR" dirty="0"/>
              <a:t> ή </a:t>
            </a:r>
            <a:r>
              <a:rPr lang="el-GR" dirty="0" err="1"/>
              <a:t>διζυγωτικά</a:t>
            </a:r>
            <a:r>
              <a:rPr lang="el-GR" dirty="0"/>
              <a:t>  δίδυμα). Σε ελάχιστες περιπτώσεις, τα κύτταρα που προκύπτουν από ένα </a:t>
            </a:r>
            <a:r>
              <a:rPr lang="el-GR" dirty="0" err="1"/>
              <a:t>ζυγωτό</a:t>
            </a:r>
            <a:r>
              <a:rPr lang="el-GR" dirty="0"/>
              <a:t> χωρίζονται και από την καθεμία ομάδα κυττάρων αναπτύσσεται ένα έμβρυο. Έτσι, όταν προκύψουν δύο έμβρυα, οι δύο νέοι οργανισμοί θα είναι πανομοιότυποι μεταξύ τους (</a:t>
            </a:r>
            <a:r>
              <a:rPr lang="el-GR" dirty="0" err="1"/>
              <a:t>μονοωικά</a:t>
            </a:r>
            <a:r>
              <a:rPr lang="el-GR" dirty="0"/>
              <a:t> ή </a:t>
            </a:r>
            <a:r>
              <a:rPr lang="el-GR" dirty="0" err="1"/>
              <a:t>μονοζυγωτικά</a:t>
            </a:r>
            <a:r>
              <a:rPr lang="el-GR" dirty="0"/>
              <a:t> δίδυμα). </a:t>
            </a:r>
          </a:p>
        </p:txBody>
      </p:sp>
      <p:sp>
        <p:nvSpPr>
          <p:cNvPr id="9" name="TextBox 8">
            <a:extLst>
              <a:ext uri="{FF2B5EF4-FFF2-40B4-BE49-F238E27FC236}">
                <a16:creationId xmlns:a16="http://schemas.microsoft.com/office/drawing/2014/main" id="{035F3581-6B74-7C49-A9F6-A3DF5963F375}"/>
              </a:ext>
            </a:extLst>
          </p:cNvPr>
          <p:cNvSpPr txBox="1"/>
          <p:nvPr/>
        </p:nvSpPr>
        <p:spPr>
          <a:xfrm>
            <a:off x="251521" y="692696"/>
            <a:ext cx="2736304" cy="1200329"/>
          </a:xfrm>
          <a:prstGeom prst="rect">
            <a:avLst/>
          </a:prstGeom>
          <a:noFill/>
        </p:spPr>
        <p:txBody>
          <a:bodyPr wrap="square" rtlCol="0">
            <a:spAutoFit/>
          </a:bodyPr>
          <a:lstStyle/>
          <a:p>
            <a:r>
              <a:rPr lang="el-GR" dirty="0"/>
              <a:t>Μετά τη δημιουργία του </a:t>
            </a:r>
            <a:r>
              <a:rPr lang="el-GR" dirty="0" err="1"/>
              <a:t>ζυγωτού</a:t>
            </a:r>
            <a:r>
              <a:rPr lang="el-GR" dirty="0"/>
              <a:t> : </a:t>
            </a:r>
          </a:p>
          <a:p>
            <a:r>
              <a:rPr lang="el-GR" dirty="0" err="1"/>
              <a:t>μιτωτικές</a:t>
            </a:r>
            <a:r>
              <a:rPr lang="el-GR" dirty="0"/>
              <a:t> διαιρέσεις</a:t>
            </a:r>
          </a:p>
          <a:p>
            <a:endParaRPr lang="el-GR" dirty="0"/>
          </a:p>
        </p:txBody>
      </p:sp>
    </p:spTree>
    <p:extLst>
      <p:ext uri="{BB962C8B-B14F-4D97-AF65-F5344CB8AC3E}">
        <p14:creationId xmlns:p14="http://schemas.microsoft.com/office/powerpoint/2010/main" val="1610078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descr="Εικόνα που περιέχει άτομο, πόζα&#10;&#10;Περιγραφή που δημιουργήθηκε αυτόματα">
            <a:extLst>
              <a:ext uri="{FF2B5EF4-FFF2-40B4-BE49-F238E27FC236}">
                <a16:creationId xmlns:a16="http://schemas.microsoft.com/office/drawing/2014/main" id="{B2C6FF82-9647-5A4A-9447-24AD1A473CE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67544" y="764704"/>
            <a:ext cx="4544053" cy="3408040"/>
          </a:xfrm>
          <a:prstGeom prst="rect">
            <a:avLst/>
          </a:prstGeom>
        </p:spPr>
      </p:pic>
      <p:pic>
        <p:nvPicPr>
          <p:cNvPr id="12" name="Εικόνα 11" descr="Εικόνα που περιέχει άτομο, εσωτερικό, πόζα&#10;&#10;Περιγραφή που δημιουργήθηκε αυτόματα">
            <a:extLst>
              <a:ext uri="{FF2B5EF4-FFF2-40B4-BE49-F238E27FC236}">
                <a16:creationId xmlns:a16="http://schemas.microsoft.com/office/drawing/2014/main" id="{D6D0C3D4-DFA3-A74E-8D2C-11382A381F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499992" y="3140968"/>
            <a:ext cx="4295932" cy="3240360"/>
          </a:xfrm>
          <a:prstGeom prst="rect">
            <a:avLst/>
          </a:prstGeom>
        </p:spPr>
      </p:pic>
      <p:pic>
        <p:nvPicPr>
          <p:cNvPr id="15" name="Εικόνα 14" descr="Εικόνα που περιέχει άτομο, πόζα, οικογένεια&#10;&#10;Περιγραφή που δημιουργήθηκε αυτόματα">
            <a:extLst>
              <a:ext uri="{FF2B5EF4-FFF2-40B4-BE49-F238E27FC236}">
                <a16:creationId xmlns:a16="http://schemas.microsoft.com/office/drawing/2014/main" id="{C6D1C2E3-35A0-AD42-A529-85317E5BBC0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81316" y="620688"/>
            <a:ext cx="3295140" cy="2199506"/>
          </a:xfrm>
          <a:prstGeom prst="rect">
            <a:avLst/>
          </a:prstGeom>
        </p:spPr>
      </p:pic>
      <p:pic>
        <p:nvPicPr>
          <p:cNvPr id="20" name="Εικόνα 19" descr="Εικόνα που περιέχει άτομο, τοίχος, εσωτερικό, κρεβατοκάμαρα&#10;&#10;Περιγραφή που δημιουργήθηκε αυτόματα">
            <a:extLst>
              <a:ext uri="{FF2B5EF4-FFF2-40B4-BE49-F238E27FC236}">
                <a16:creationId xmlns:a16="http://schemas.microsoft.com/office/drawing/2014/main" id="{DF625D48-8D51-F749-87E7-07907029F66F}"/>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115616" y="4365103"/>
            <a:ext cx="2952328" cy="1970795"/>
          </a:xfrm>
          <a:prstGeom prst="rect">
            <a:avLst/>
          </a:prstGeom>
        </p:spPr>
      </p:pic>
    </p:spTree>
    <p:extLst>
      <p:ext uri="{BB962C8B-B14F-4D97-AF65-F5344CB8AC3E}">
        <p14:creationId xmlns:p14="http://schemas.microsoft.com/office/powerpoint/2010/main" val="67979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1214422"/>
            <a:ext cx="8229600" cy="4525963"/>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a:buNone/>
            </a:pPr>
            <a:r>
              <a:rPr lang="el-GR" dirty="0"/>
              <a:t>Για να κατανοήσουμε, όμως, τον τρόπο με τον οποίο δημιουργούνται οι γαμέτες πρέπει να περιγράψουμε τα αναπαραγωγικά συστήματα των δύο φύλων. Διακρίνουμε τα </a:t>
            </a:r>
            <a:r>
              <a:rPr lang="el-GR" b="1" dirty="0"/>
              <a:t>πρωτεύοντα</a:t>
            </a:r>
            <a:r>
              <a:rPr lang="el-GR" dirty="0"/>
              <a:t> (γεννητικά όργανα) και τα </a:t>
            </a:r>
            <a:r>
              <a:rPr lang="el-GR" b="1" dirty="0"/>
              <a:t>δευτερεύοντα</a:t>
            </a:r>
            <a:r>
              <a:rPr lang="el-GR" dirty="0"/>
              <a:t> (σχήμα λεκάνης, φωνή, </a:t>
            </a:r>
            <a:r>
              <a:rPr lang="el-GR" dirty="0" err="1"/>
              <a:t>κ.λ.π</a:t>
            </a:r>
            <a:r>
              <a:rPr lang="el-GR" dirty="0"/>
              <a:t>.) χαρακτηριστικά του φύλου.</a:t>
            </a:r>
          </a:p>
          <a:p>
            <a:pPr marL="0" indent="0">
              <a:buNone/>
            </a:pPr>
            <a:endParaRPr lang="en-US" dirty="0"/>
          </a:p>
          <a:p>
            <a:pPr marL="0" indent="0">
              <a:buNone/>
            </a:pPr>
            <a:r>
              <a:rPr lang="el-GR" dirty="0"/>
              <a:t>Το ζήτημα προσδιορισμού του φύλου είναι αρκετά σύνθετο και δεν περιορίζεται στο απλό ΧΧ (κορίτσι) και ΧΥ(αγόρι) που μαθαίνουμε στο σχολείο. </a:t>
            </a:r>
          </a:p>
          <a:p>
            <a:pPr marL="0" indent="0">
              <a:buNone/>
            </a:pPr>
            <a:r>
              <a:rPr lang="el-GR" dirty="0"/>
              <a:t>Π.χ. άτομα </a:t>
            </a:r>
            <a:r>
              <a:rPr lang="el-GR" dirty="0" err="1"/>
              <a:t>ιντερσεξ</a:t>
            </a:r>
            <a:r>
              <a:rPr lang="el-GR" dirty="0"/>
              <a:t> (σχετικό </a:t>
            </a:r>
            <a:r>
              <a:rPr lang="el-GR" dirty="0" err="1"/>
              <a:t>ντοκυμαντέρ</a:t>
            </a:r>
            <a:r>
              <a:rPr lang="el-GR"/>
              <a:t> </a:t>
            </a:r>
            <a:r>
              <a:rPr lang="el-GR">
                <a:hlinkClick r:id="rId2"/>
              </a:rPr>
              <a:t>εδώ</a:t>
            </a:r>
            <a:r>
              <a:rPr lang="el-GR"/>
              <a:t>)</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2" cstate="print"/>
          <a:srcRect/>
          <a:stretch>
            <a:fillRect/>
          </a:stretch>
        </p:blipFill>
        <p:spPr bwMode="auto">
          <a:xfrm>
            <a:off x="142844" y="285728"/>
            <a:ext cx="8773085" cy="1785950"/>
          </a:xfrm>
          <a:prstGeom prst="rect">
            <a:avLst/>
          </a:prstGeom>
          <a:noFill/>
          <a:ln w="9525">
            <a:noFill/>
            <a:miter lim="800000"/>
            <a:headEnd/>
            <a:tailEnd/>
          </a:ln>
          <a:effectLst/>
        </p:spPr>
      </p:pic>
      <p:pic>
        <p:nvPicPr>
          <p:cNvPr id="9" name="Picture 3"/>
          <p:cNvPicPr>
            <a:picLocks noChangeAspect="1" noChangeArrowheads="1"/>
          </p:cNvPicPr>
          <p:nvPr/>
        </p:nvPicPr>
        <p:blipFill>
          <a:blip r:embed="rId3" cstate="print"/>
          <a:srcRect/>
          <a:stretch>
            <a:fillRect/>
          </a:stretch>
        </p:blipFill>
        <p:spPr bwMode="auto">
          <a:xfrm>
            <a:off x="4214810" y="2125234"/>
            <a:ext cx="4776792" cy="4732766"/>
          </a:xfrm>
          <a:prstGeom prst="rect">
            <a:avLst/>
          </a:prstGeom>
          <a:noFill/>
          <a:ln w="9525">
            <a:noFill/>
            <a:miter lim="800000"/>
            <a:headEnd/>
            <a:tailEnd/>
          </a:ln>
          <a:effectLst/>
        </p:spPr>
      </p:pic>
      <p:sp>
        <p:nvSpPr>
          <p:cNvPr id="1029" name="Rectangle 5"/>
          <p:cNvSpPr>
            <a:spLocks noChangeArrowheads="1"/>
          </p:cNvSpPr>
          <p:nvPr/>
        </p:nvSpPr>
        <p:spPr bwMode="auto">
          <a:xfrm>
            <a:off x="251520" y="2625879"/>
            <a:ext cx="388843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Το αναπαραγωγικό σύστημα του άντρα αποτελείται από</a:t>
            </a:r>
            <a:endPar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τους </a:t>
            </a:r>
            <a:r>
              <a:rPr kumimoji="0" lang="el-G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δύο όρχεις</a:t>
            </a: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την </a:t>
            </a:r>
            <a:r>
              <a:rPr kumimoji="0" lang="el-G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εκφορητική οδό του σπέρματος </a:t>
            </a: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και </a:t>
            </a:r>
            <a:endPar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L="285750" marR="0" lvl="0" indent="-28575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το </a:t>
            </a:r>
            <a:r>
              <a:rPr kumimoji="0" lang="el-GR" b="1" i="0" u="none" strike="noStrike" cap="none" normalizeH="0" baseline="0" dirty="0">
                <a:ln>
                  <a:noFill/>
                </a:ln>
                <a:solidFill>
                  <a:schemeClr val="tx1"/>
                </a:solidFill>
                <a:effectLst/>
                <a:latin typeface="Calibri" pitchFamily="34" charset="0"/>
                <a:ea typeface="Times New Roman" pitchFamily="18" charset="0"/>
                <a:cs typeface="Calibri" pitchFamily="34" charset="0"/>
              </a:rPr>
              <a:t>πέος</a:t>
            </a: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endParaRPr kumimoji="0" lang="en-US" b="0" i="0" u="none" strike="noStrike" cap="none" normalizeH="0" baseline="0" dirty="0">
              <a:ln>
                <a:noFill/>
              </a:ln>
              <a:solidFill>
                <a:schemeClr val="tx1"/>
              </a:solidFill>
              <a:effectLst/>
              <a:latin typeface="Calibri" pitchFamily="34" charset="0"/>
              <a:ea typeface="Times New Roman" pitchFamily="18" charset="0"/>
              <a:cs typeface="Calibri" pitchFamily="34" charset="0"/>
            </a:endParaRPr>
          </a:p>
          <a:p>
            <a:pPr marR="0" lvl="0" algn="just" defTabSz="914400" rtl="0" eaLnBrk="1" fontAlgn="base" latinLnBrk="0" hangingPunct="1">
              <a:lnSpc>
                <a:spcPct val="100000"/>
              </a:lnSpc>
              <a:spcBef>
                <a:spcPct val="0"/>
              </a:spcBef>
              <a:spcAft>
                <a:spcPct val="0"/>
              </a:spcAft>
              <a:buClrTx/>
              <a:buSzTx/>
              <a:tabLst/>
            </a:pPr>
            <a:endParaRPr lang="en-US" dirty="0">
              <a:latin typeface="Calibri" pitchFamily="34" charset="0"/>
              <a:ea typeface="Times New Roman" pitchFamily="18" charset="0"/>
              <a:cs typeface="Calibri" pitchFamily="34" charset="0"/>
            </a:endParaRPr>
          </a:p>
          <a:p>
            <a:pPr marR="0" lvl="0" algn="just" defTabSz="914400" rtl="0" eaLnBrk="1" fontAlgn="base" latinLnBrk="0" hangingPunct="1">
              <a:lnSpc>
                <a:spcPct val="100000"/>
              </a:lnSpc>
              <a:spcBef>
                <a:spcPct val="0"/>
              </a:spcBef>
              <a:spcAft>
                <a:spcPct val="0"/>
              </a:spcAft>
              <a:buClrTx/>
              <a:buSzTx/>
              <a:tabLst/>
            </a:pP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Ο κύριος ρόλος του είναι η </a:t>
            </a:r>
            <a:r>
              <a:rPr kumimoji="0" lang="el-G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παραγωγή</a:t>
            </a: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των αρσενικών γαμετών (σπερματοζωαρίων), η </a:t>
            </a:r>
            <a:r>
              <a:rPr kumimoji="0" lang="el-G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μεταφορά</a:t>
            </a: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τους στο θηλυκό γεννητικό σύστημα και η έκκριση των αρσενικών </a:t>
            </a:r>
            <a:r>
              <a:rPr kumimoji="0" lang="el-GR" b="0" i="1" u="none" strike="noStrike" cap="none" normalizeH="0" baseline="0" dirty="0">
                <a:ln>
                  <a:noFill/>
                </a:ln>
                <a:solidFill>
                  <a:schemeClr val="tx1"/>
                </a:solidFill>
                <a:effectLst/>
                <a:latin typeface="Calibri" pitchFamily="34" charset="0"/>
                <a:ea typeface="Times New Roman" pitchFamily="18" charset="0"/>
                <a:cs typeface="Calibri" pitchFamily="34" charset="0"/>
              </a:rPr>
              <a:t>ορμονών</a:t>
            </a:r>
            <a:r>
              <a:rPr kumimoji="0" lang="el-GR" b="0" i="0" u="none" strike="noStrike" cap="none" normalizeH="0" baseline="0" dirty="0">
                <a:ln>
                  <a:noFill/>
                </a:ln>
                <a:solidFill>
                  <a:schemeClr val="tx1"/>
                </a:solidFill>
                <a:effectLst/>
                <a:latin typeface="Calibri" pitchFamily="34" charset="0"/>
                <a:ea typeface="Times New Roman" pitchFamily="18" charset="0"/>
                <a:cs typeface="Calibri" pitchFamily="34" charset="0"/>
              </a:rPr>
              <a:t>. </a:t>
            </a:r>
            <a:endParaRPr kumimoji="0" lang="el-GR"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1"/>
            <a:ext cx="8258204" cy="1643074"/>
          </a:xfrm>
        </p:spPr>
        <p:txBody>
          <a:bodyPr>
            <a:normAutofit fontScale="55000" lnSpcReduction="20000"/>
          </a:bodyPr>
          <a:lstStyle/>
          <a:p>
            <a:pPr>
              <a:buNone/>
            </a:pPr>
            <a:r>
              <a:rPr lang="el-GR" dirty="0"/>
              <a:t>Κάθε όρχις έχει σχήμα ωοειδές και αποτελείται εσωτερικά από 250 περίπου λοβούς. Οι όρχεις βρίσκονται μέσα στο όσχεο, το οποίο είναι ένας δερμάτινος σάκος κάτω από το πέος. Κατά την εμβρυϊκή ζωή βρίσκονται μέσα στην κοιλιά του εμβρύου, αλλά τους δύο τελευταίους μήνες της κύησης κατεβαίνουν στο όσχεο. Η κάθοδος των όρχεων γίνεται μέσα από το βουβωνικό πόρο, ο οποίος βρίσκεται στο κάτω τμήμα της κοιλιάς. Στον ενήλικα άντρα από το βουβωνικό πόρο περνά ο σπερματικός πόρος. </a:t>
            </a:r>
          </a:p>
          <a:p>
            <a:endParaRPr lang="el-GR" dirty="0"/>
          </a:p>
        </p:txBody>
      </p:sp>
      <p:pic>
        <p:nvPicPr>
          <p:cNvPr id="4" name="Picture 4"/>
          <p:cNvPicPr>
            <a:picLocks noChangeAspect="1" noChangeArrowheads="1"/>
          </p:cNvPicPr>
          <p:nvPr/>
        </p:nvPicPr>
        <p:blipFill>
          <a:blip r:embed="rId2" cstate="print"/>
          <a:srcRect/>
          <a:stretch>
            <a:fillRect/>
          </a:stretch>
        </p:blipFill>
        <p:spPr bwMode="auto">
          <a:xfrm>
            <a:off x="5214942" y="1857364"/>
            <a:ext cx="3662361" cy="3714752"/>
          </a:xfrm>
          <a:prstGeom prst="rect">
            <a:avLst/>
          </a:prstGeom>
          <a:noFill/>
          <a:ln w="9525">
            <a:noFill/>
            <a:miter lim="800000"/>
            <a:headEnd/>
            <a:tailEnd/>
          </a:ln>
          <a:effectLst/>
        </p:spPr>
      </p:pic>
      <p:sp>
        <p:nvSpPr>
          <p:cNvPr id="5" name="4 - Ορθογώνιο"/>
          <p:cNvSpPr/>
          <p:nvPr/>
        </p:nvSpPr>
        <p:spPr>
          <a:xfrm>
            <a:off x="357158" y="1857364"/>
            <a:ext cx="4790906" cy="4770537"/>
          </a:xfrm>
          <a:prstGeom prst="rect">
            <a:avLst/>
          </a:prstGeom>
        </p:spPr>
        <p:txBody>
          <a:bodyPr wrap="square">
            <a:spAutoFit/>
          </a:bodyPr>
          <a:lstStyle/>
          <a:p>
            <a:pPr>
              <a:buNone/>
            </a:pPr>
            <a:r>
              <a:rPr lang="el-GR" sz="1600" dirty="0"/>
              <a:t>Κάθε λοβός περιέχει ένα έως τέσσερα περιελιγμένα σπερματικά σωληνάρια, τα οποία ενώνονται σε 10-12 μεγαλύτερα σωληνάρια, που με τη σειρά τους συνενώνονται και σχηματίζουν την επιδιδυμίδα, στην οποία συγκεντρώνονται και ωριμάζουν τα σπερματοζωάρια που έχουν παραχθεί  από τα κύτταρα των τοιχωμάτων των σπερματικών σωληναρίων. Η επιδιδυμίδα βρίσκεται στο πίσω τμήμα κάθε </a:t>
            </a:r>
            <a:r>
              <a:rPr lang="el-GR" sz="1600" dirty="0" err="1"/>
              <a:t>όρχη</a:t>
            </a:r>
            <a:r>
              <a:rPr lang="el-GR" sz="1600" dirty="0"/>
              <a:t> </a:t>
            </a:r>
            <a:r>
              <a:rPr lang="en-US" sz="1600" dirty="0"/>
              <a:t>(</a:t>
            </a:r>
            <a:r>
              <a:rPr lang="en-US" sz="1600" dirty="0" err="1"/>
              <a:t>έ</a:t>
            </a:r>
            <a:r>
              <a:rPr lang="el-GR" sz="1600" dirty="0" err="1"/>
              <a:t>χει</a:t>
            </a:r>
            <a:r>
              <a:rPr lang="el-GR" sz="1600" dirty="0"/>
              <a:t> 4-5 μέτρα μήκος) και από αυτήν ξεκινά ο σπερματικός πόρος.</a:t>
            </a:r>
            <a:r>
              <a:rPr lang="el-GR" sz="1600" i="1" dirty="0"/>
              <a:t> </a:t>
            </a:r>
            <a:r>
              <a:rPr lang="el-GR" sz="1600" dirty="0"/>
              <a:t>Τα σπερματοζωάρια κατά το πέρασμά τους από την επιδιδυμίδα αποκτούν κινητικότητα και υφίστανται διάφορες αλλαγές. Γίνονται πιο ανθεκτικά στις μεταβολές της θερμοκρασίας και του </a:t>
            </a:r>
            <a:r>
              <a:rPr lang="en-US" sz="1600" dirty="0"/>
              <a:t>pH</a:t>
            </a:r>
            <a:r>
              <a:rPr lang="el-GR" sz="1600" dirty="0"/>
              <a:t>. Με άλλα λόγια, η επιδιδυμίδα εξυπηρετεί την ωρίμανση των σπερματοζωαρίων, αλλά είναι ταυτόχρονα και χώρος αποθήκευσής τους μεταξύ διαδοχικών εκσπερματώσεων. Από τα κύτταρα που βρίσκονται μεταξύ των σπερματικών σωληναρίων - διάμεσα κύτταρα  - παράγονται οι αντρικές ορμόνες. </a:t>
            </a:r>
          </a:p>
        </p:txBody>
      </p:sp>
      <p:grpSp>
        <p:nvGrpSpPr>
          <p:cNvPr id="54" name="Ομάδα 53">
            <a:extLst>
              <a:ext uri="{FF2B5EF4-FFF2-40B4-BE49-F238E27FC236}">
                <a16:creationId xmlns:a16="http://schemas.microsoft.com/office/drawing/2014/main" id="{00CF1A61-285A-944C-90D5-048EC8BE5750}"/>
              </a:ext>
            </a:extLst>
          </p:cNvPr>
          <p:cNvGrpSpPr/>
          <p:nvPr/>
        </p:nvGrpSpPr>
        <p:grpSpPr>
          <a:xfrm>
            <a:off x="6172080" y="3454120"/>
            <a:ext cx="223920" cy="538920"/>
            <a:chOff x="6172080" y="3454120"/>
            <a:chExt cx="223920" cy="538920"/>
          </a:xfrm>
        </p:grpSpPr>
        <mc:AlternateContent xmlns:mc="http://schemas.openxmlformats.org/markup-compatibility/2006" xmlns:p14="http://schemas.microsoft.com/office/powerpoint/2010/main">
          <mc:Choice Requires="p14">
            <p:contentPart p14:bwMode="auto" r:id="rId3">
              <p14:nvContentPartPr>
                <p14:cNvPr id="13" name="Γραφή 12">
                  <a:extLst>
                    <a:ext uri="{FF2B5EF4-FFF2-40B4-BE49-F238E27FC236}">
                      <a16:creationId xmlns:a16="http://schemas.microsoft.com/office/drawing/2014/main" id="{0B36AAA7-CD38-AB41-92E8-5E567ABFD7BB}"/>
                    </a:ext>
                  </a:extLst>
                </p14:cNvPr>
                <p14:cNvContentPartPr/>
                <p14:nvPr/>
              </p14:nvContentPartPr>
              <p14:xfrm>
                <a:off x="6395640" y="3992680"/>
                <a:ext cx="360" cy="360"/>
              </p14:xfrm>
            </p:contentPart>
          </mc:Choice>
          <mc:Fallback xmlns="">
            <p:pic>
              <p:nvPicPr>
                <p:cNvPr id="13" name="Γραφή 12">
                  <a:extLst>
                    <a:ext uri="{FF2B5EF4-FFF2-40B4-BE49-F238E27FC236}">
                      <a16:creationId xmlns:a16="http://schemas.microsoft.com/office/drawing/2014/main" id="{0B36AAA7-CD38-AB41-92E8-5E567ABFD7BB}"/>
                    </a:ext>
                  </a:extLst>
                </p:cNvPr>
                <p:cNvPicPr/>
                <p:nvPr/>
              </p:nvPicPr>
              <p:blipFill>
                <a:blip r:embed="rId4"/>
                <a:stretch>
                  <a:fillRect/>
                </a:stretch>
              </p:blipFill>
              <p:spPr>
                <a:xfrm>
                  <a:off x="6388080" y="3985120"/>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Γραφή 8">
                  <a:extLst>
                    <a:ext uri="{FF2B5EF4-FFF2-40B4-BE49-F238E27FC236}">
                      <a16:creationId xmlns:a16="http://schemas.microsoft.com/office/drawing/2014/main" id="{4F219B3E-E81B-A648-B8FB-3B82DF5478F4}"/>
                    </a:ext>
                  </a:extLst>
                </p14:cNvPr>
                <p14:cNvContentPartPr/>
                <p14:nvPr/>
              </p14:nvContentPartPr>
              <p14:xfrm>
                <a:off x="6172080" y="3454120"/>
                <a:ext cx="360" cy="360"/>
              </p14:xfrm>
            </p:contentPart>
          </mc:Choice>
          <mc:Fallback xmlns="">
            <p:pic>
              <p:nvPicPr>
                <p:cNvPr id="9" name="Γραφή 8">
                  <a:extLst>
                    <a:ext uri="{FF2B5EF4-FFF2-40B4-BE49-F238E27FC236}">
                      <a16:creationId xmlns:a16="http://schemas.microsoft.com/office/drawing/2014/main" id="{4F219B3E-E81B-A648-B8FB-3B82DF5478F4}"/>
                    </a:ext>
                  </a:extLst>
                </p:cNvPr>
                <p:cNvPicPr/>
                <p:nvPr/>
              </p:nvPicPr>
              <p:blipFill>
                <a:blip r:embed="rId4"/>
                <a:stretch>
                  <a:fillRect/>
                </a:stretch>
              </p:blipFill>
              <p:spPr>
                <a:xfrm>
                  <a:off x="6164520" y="3446560"/>
                  <a:ext cx="154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8" name="Γραφή 27">
                  <a:extLst>
                    <a:ext uri="{FF2B5EF4-FFF2-40B4-BE49-F238E27FC236}">
                      <a16:creationId xmlns:a16="http://schemas.microsoft.com/office/drawing/2014/main" id="{1B9FD2D6-D73B-4E40-9518-1D8B752101CC}"/>
                    </a:ext>
                  </a:extLst>
                </p14:cNvPr>
                <p14:cNvContentPartPr/>
                <p14:nvPr/>
              </p14:nvContentPartPr>
              <p14:xfrm>
                <a:off x="6334440" y="3977560"/>
                <a:ext cx="360" cy="360"/>
              </p14:xfrm>
            </p:contentPart>
          </mc:Choice>
          <mc:Fallback xmlns="">
            <p:pic>
              <p:nvPicPr>
                <p:cNvPr id="28" name="Γραφή 27">
                  <a:extLst>
                    <a:ext uri="{FF2B5EF4-FFF2-40B4-BE49-F238E27FC236}">
                      <a16:creationId xmlns:a16="http://schemas.microsoft.com/office/drawing/2014/main" id="{1B9FD2D6-D73B-4E40-9518-1D8B752101CC}"/>
                    </a:ext>
                  </a:extLst>
                </p:cNvPr>
                <p:cNvPicPr/>
                <p:nvPr/>
              </p:nvPicPr>
              <p:blipFill>
                <a:blip r:embed="rId4"/>
                <a:stretch>
                  <a:fillRect/>
                </a:stretch>
              </p:blipFill>
              <p:spPr>
                <a:xfrm>
                  <a:off x="6326880" y="3970000"/>
                  <a:ext cx="15480" cy="1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71" name="Γραφή 70">
                <a:extLst>
                  <a:ext uri="{FF2B5EF4-FFF2-40B4-BE49-F238E27FC236}">
                    <a16:creationId xmlns:a16="http://schemas.microsoft.com/office/drawing/2014/main" id="{F7ACFA75-9DB4-7C43-9D28-2687569AAA0E}"/>
                  </a:ext>
                </a:extLst>
              </p14:cNvPr>
              <p14:cNvContentPartPr/>
              <p14:nvPr/>
            </p14:nvContentPartPr>
            <p14:xfrm>
              <a:off x="7045800" y="4983400"/>
              <a:ext cx="11880" cy="15480"/>
            </p14:xfrm>
          </p:contentPart>
        </mc:Choice>
        <mc:Fallback xmlns="">
          <p:pic>
            <p:nvPicPr>
              <p:cNvPr id="71" name="Γραφή 70">
                <a:extLst>
                  <a:ext uri="{FF2B5EF4-FFF2-40B4-BE49-F238E27FC236}">
                    <a16:creationId xmlns:a16="http://schemas.microsoft.com/office/drawing/2014/main" id="{F7ACFA75-9DB4-7C43-9D28-2687569AAA0E}"/>
                  </a:ext>
                </a:extLst>
              </p:cNvPr>
              <p:cNvPicPr/>
              <p:nvPr/>
            </p:nvPicPr>
            <p:blipFill>
              <a:blip r:embed="rId8"/>
              <a:stretch>
                <a:fillRect/>
              </a:stretch>
            </p:blipFill>
            <p:spPr>
              <a:xfrm>
                <a:off x="7038240" y="4976200"/>
                <a:ext cx="27000" cy="30240"/>
              </a:xfrm>
              <a:prstGeom prst="rect">
                <a:avLst/>
              </a:prstGeom>
            </p:spPr>
          </p:pic>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71480"/>
            <a:ext cx="8229600" cy="5554683"/>
          </a:xfrm>
        </p:spPr>
        <p:txBody>
          <a:bodyPr>
            <a:normAutofit/>
          </a:bodyPr>
          <a:lstStyle/>
          <a:p>
            <a:pPr>
              <a:buNone/>
            </a:pPr>
            <a:r>
              <a:rPr lang="el-GR" sz="2400" dirty="0"/>
              <a:t>Η παραμονή ενός ή και των δύο όρχεων μέσα στην κοιλιά μετά τη γέννηση ονομάζεται </a:t>
            </a:r>
            <a:r>
              <a:rPr lang="el-GR" sz="2400" b="1" dirty="0"/>
              <a:t>κρυψορχία</a:t>
            </a:r>
            <a:r>
              <a:rPr lang="el-GR" sz="2400" dirty="0"/>
              <a:t>. Σε αυτήν την κατάσταση οι όρχεις δεν μπορούν να παράγουν σπερματοζωάρια, κυρίως εξαιτίας της </a:t>
            </a:r>
            <a:r>
              <a:rPr lang="el-GR" sz="2400" i="1" dirty="0"/>
              <a:t>θερμοκρασίας</a:t>
            </a:r>
            <a:r>
              <a:rPr lang="el-GR" sz="2400" dirty="0"/>
              <a:t> που επικρατεί στην περιοχή και είναι λίγους βαθμούς υψηλότερη από τη θερμοκρασία στο όσχεο. Η κατάσταση αυτή μπορεί να θεραπευτεί. </a:t>
            </a:r>
            <a:endParaRPr lang="en-US" sz="2400" dirty="0"/>
          </a:p>
          <a:p>
            <a:pPr>
              <a:buNone/>
            </a:pPr>
            <a:endParaRPr lang="el-GR" sz="2400" dirty="0"/>
          </a:p>
          <a:p>
            <a:pPr>
              <a:buNone/>
            </a:pPr>
            <a:r>
              <a:rPr lang="el-GR" sz="2400" dirty="0"/>
              <a:t>Ο βουβωνικός πόρος βρίσκεται σε μία ασθενή θέση του κοιλιακού τοιχώματος και για αυτό είναι δυνατόν, μετά από ισχυρή πίεση (ανόρθωση βάρους, έντονος βήχας, κτλ.), να περάσει μέσα από αυτόν τον πόρο ένα τμήμα του εντέρου, οπότε δημιουργείται </a:t>
            </a:r>
            <a:r>
              <a:rPr lang="el-GR" sz="2400" b="1" dirty="0"/>
              <a:t>κήλη</a:t>
            </a:r>
            <a:r>
              <a:rPr lang="el-GR" sz="2400" dirty="0"/>
              <a:t>. </a:t>
            </a: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4366</Words>
  <Application>Microsoft Macintosh PowerPoint</Application>
  <PresentationFormat>Προβολή στην οθόνη (4:3)</PresentationFormat>
  <Paragraphs>69</Paragraphs>
  <Slides>29</Slides>
  <Notes>1</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29</vt:i4>
      </vt:variant>
    </vt:vector>
  </HeadingPairs>
  <TitlesOfParts>
    <vt:vector size="32" baseType="lpstr">
      <vt:lpstr>Arial</vt:lpstr>
      <vt:lpstr>Calibri</vt:lpstr>
      <vt:lpstr>Θέμα του Office</vt:lpstr>
      <vt:lpstr>ΑΝΑΠΑΡΑΓΩΓΙΚΟ ΣΥΣΤΗΜΑ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Κατά τη διάρκεια της εγκυμοσύνης συμβαίνουν διάφορες αλλαγές στο σώμα της μητέρας, ώστε να ικανοποιούνται οι ανάγκες του εμβρύου: Οι λοβοί του μαστικού αδένα αυξάνουν σε αριθμό και μέγεθος, με αποτέλεσμα να αυξάνεται και το μέγεθος των μαστών. Η μήτρα μεγαλώνει, καθώς μεγαλώνει και το έμβρυο, και μπορεί να φτάσει μέχρι το ύψος των πλευρών. Ως συνέπεια αυτού του γεγονότος, τα άλλα όργανα της κοιλιάς δέχονται πιέσεις προς το διάφραγμα και προς την ουροδόχο κύστη, με αποτέλεσμα να προκαλείται συχνουρία. Επίσης, σε απάντηση των αυξανόμενων αναγκών του εμβρύου, αυξάνεται ο καρδιακός και ο αναπνευστικός ρυθμός της μητέρας. Οι ανάγκες του εμβρύου για θρεπτικά συστατικά οδηγούν τη μητέρα σε αύξηση της δίαιτάς της σε θερμίδες και θρεπτικά συστατικά, όπως ασβέστιο, σίδηρο, κτλ. Αν η δίαιτά της είναι ελλιπής, τότε μπορεί να προκληθούν βλάβες, πρώτα στη δική της υγεία και αργότερα στην υγεία του εμβρύου. Για παράδειγμα, σε μερικές εγκύους εμφανίζονται προβλήματα σε οστά και δόντια εξαιτίας της έλλειψης ασβεστίου, αφού το έμβρυο αντλεί μεγάλες ποσότητες αυτού του στοιχείου από τη μητέρα. </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ΑΝΑΠΑΡΑΓΩΓΙΚΟ ΣΥΣΤΗΜΑ</dc:title>
  <dc:creator>EVANGELIA MAVRIKAKI</dc:creator>
  <cp:lastModifiedBy>Evangelia Mavrikaki</cp:lastModifiedBy>
  <cp:revision>2</cp:revision>
  <dcterms:created xsi:type="dcterms:W3CDTF">2023-09-19T18:33:50Z</dcterms:created>
  <dcterms:modified xsi:type="dcterms:W3CDTF">2024-12-03T15:34:17Z</dcterms:modified>
</cp:coreProperties>
</file>