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3" r:id="rId11"/>
    <p:sldId id="274" r:id="rId12"/>
    <p:sldId id="288" r:id="rId13"/>
    <p:sldId id="281" r:id="rId14"/>
    <p:sldId id="271" r:id="rId15"/>
    <p:sldId id="283" r:id="rId16"/>
    <p:sldId id="284" r:id="rId17"/>
    <p:sldId id="285" r:id="rId18"/>
    <p:sldId id="286" r:id="rId19"/>
    <p:sldId id="287" r:id="rId20"/>
    <p:sldId id="276" r:id="rId21"/>
    <p:sldId id="277" r:id="rId22"/>
    <p:sldId id="280" r:id="rId23"/>
    <p:sldId id="278" r:id="rId24"/>
    <p:sldId id="279" r:id="rId25"/>
    <p:sldId id="28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1" y="-5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παράγοντες που σχετίζονται με το κάπνισμα στους νέους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5D59-6FE1-4407-B7FF-A66E93F229BD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32908-DE8C-4650-90BB-813FE9284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παράγοντες που σχετίζονται με το κάπνισμα στους νέους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816F2-9CDA-41B3-ACA2-88F0F7D118C5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A734B-F364-486C-B28A-20044A6637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534B-1C61-4070-B08C-35EB5D79D782}" type="datetimeFigureOut">
              <a:rPr lang="el-GR" smtClean="0"/>
              <a:pPr/>
              <a:t>8/12/2011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2162-9292-447F-9E8E-CECAD2D3BAC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mavrikaki@primedu.uoa.g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mavrikaki@primedu.uoa.g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8858312" cy="1428760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Το κάπνισμα ως πεδίο εστίασης της Αγωγής Υγείας – Δυναμικό πλαίσιο εκπόνησης προγραμμάτων για την Α/</a:t>
            </a:r>
            <a:r>
              <a:rPr lang="el-G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θμια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και Β/</a:t>
            </a:r>
            <a:r>
              <a:rPr lang="el-G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θμια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εκπαίδευση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571472" y="4286256"/>
            <a:ext cx="47149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dirty="0" smtClean="0">
                <a:latin typeface="+mj-lt"/>
              </a:rPr>
              <a:t>Ευαγγελία </a:t>
            </a:r>
            <a:r>
              <a:rPr lang="el-GR" sz="2400" dirty="0" err="1" smtClean="0">
                <a:latin typeface="+mj-lt"/>
              </a:rPr>
              <a:t>Μαυρικάκη</a:t>
            </a:r>
            <a:endParaRPr lang="el-GR" sz="2400" dirty="0">
              <a:latin typeface="+mj-lt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Λέκτορας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l-GR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Βιολογίας &amp; Αγωγής Υγείας</a:t>
            </a:r>
            <a:endParaRPr lang="el-GR" dirty="0">
              <a:latin typeface="+mj-lt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Παιδαγωγικό Τμήμα Δημοτικής </a:t>
            </a:r>
            <a:r>
              <a:rPr kumimoji="0" lang="el-GR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Εκπ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/σης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emavrikaki@primedu.uoa.gr</a:t>
            </a:r>
            <a:endParaRPr kumimoji="0" lang="el-GR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endParaRPr kumimoji="0" lang="el-GR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5 - Εικόνα" descr="logo_uo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256"/>
            <a:ext cx="3023193" cy="1214447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1000100" y="3714752"/>
            <a:ext cx="7286676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214290"/>
            <a:ext cx="3786214" cy="109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28" y="500042"/>
            <a:ext cx="3686172" cy="2357454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Χαμηλή αυτοεκτίμηση / αυτοπεποίθηση</a:t>
            </a:r>
            <a:endParaRPr lang="el-GR" sz="4000" dirty="0"/>
          </a:p>
        </p:txBody>
      </p:sp>
      <p:sp>
        <p:nvSpPr>
          <p:cNvPr id="4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142852"/>
            <a:ext cx="4662510" cy="365125"/>
          </a:xfrm>
        </p:spPr>
        <p:txBody>
          <a:bodyPr/>
          <a:lstStyle/>
          <a:p>
            <a:r>
              <a:rPr lang="el-GR" sz="1400" dirty="0" smtClean="0">
                <a:solidFill>
                  <a:srgbClr val="00B050"/>
                </a:solidFill>
              </a:rPr>
              <a:t>παράγοντες που σχετίζονται με το κάπνισμα στους νέους</a:t>
            </a:r>
            <a:endParaRPr lang="el-GR" sz="1400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self-este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4286280" cy="56710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5" name="4 - Ορθογώνιο"/>
          <p:cNvSpPr/>
          <p:nvPr/>
        </p:nvSpPr>
        <p:spPr>
          <a:xfrm>
            <a:off x="5072066" y="3357562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Ανάπτυξη προγραμμάτων που στοχεύουν στην ενίσχυση της αυτοπεποίθησης. 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Για το σκοπό αυτό μπορούν να χρησιμοποιηθούν κάποια εκπαιδευτικά πακέτα όπως…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l-GR" sz="2400" dirty="0" smtClean="0"/>
              <a:t>Παυλόπουλος, Χ., </a:t>
            </a:r>
            <a:r>
              <a:rPr lang="el-GR" sz="2400" dirty="0" err="1" smtClean="0"/>
              <a:t>Τσιάντης</a:t>
            </a:r>
            <a:r>
              <a:rPr lang="el-GR" sz="2400" dirty="0" smtClean="0"/>
              <a:t>, Ι. (</a:t>
            </a:r>
            <a:r>
              <a:rPr lang="el-GR" sz="2400" dirty="0" err="1" smtClean="0"/>
              <a:t>επιμ</a:t>
            </a:r>
            <a:r>
              <a:rPr lang="el-GR" sz="2400" dirty="0" smtClean="0"/>
              <a:t>.). (2000). </a:t>
            </a:r>
            <a:r>
              <a:rPr lang="el-GR" sz="2400" b="1" i="1" dirty="0" smtClean="0">
                <a:solidFill>
                  <a:srgbClr val="00B0F0"/>
                </a:solidFill>
              </a:rPr>
              <a:t>Αγωγή Υγείας. Ψυχική Υγεία – Διαπροσωπικές σχέσεις 11-14 ετών</a:t>
            </a:r>
            <a:r>
              <a:rPr lang="el-GR" sz="2400" i="1" dirty="0" smtClean="0"/>
              <a:t>. Αθήνα: ΥΠΕΠΘ. Διεύθυνση Σπουδών Δευτεροβάθμιας Εκπαίδευσης. Γραφείο Αγωγής Υγείας. Εθνικό Ίδρυμα Νεότητας. </a:t>
            </a:r>
          </a:p>
          <a:p>
            <a:pPr>
              <a:spcAft>
                <a:spcPts val="1200"/>
              </a:spcAft>
              <a:buNone/>
            </a:pPr>
            <a:r>
              <a:rPr lang="el-GR" sz="2400" dirty="0" smtClean="0"/>
              <a:t>ΚΕΘΕΑ – Τ</a:t>
            </a:r>
            <a:r>
              <a:rPr lang="en-US" sz="2400" dirty="0" smtClean="0"/>
              <a:t>ACADE (1998). </a:t>
            </a:r>
            <a:r>
              <a:rPr lang="el-GR" sz="2400" b="1" i="1" dirty="0" smtClean="0">
                <a:solidFill>
                  <a:srgbClr val="00B0F0"/>
                </a:solidFill>
              </a:rPr>
              <a:t>Εκπαιδευτικό υλικό πρόληψης – Δεξιότητες για παιδιά Δημοτικού.</a:t>
            </a:r>
          </a:p>
          <a:p>
            <a:pPr>
              <a:spcAft>
                <a:spcPts val="1200"/>
              </a:spcAft>
              <a:buNone/>
            </a:pPr>
            <a:r>
              <a:rPr lang="el-GR" sz="2400" dirty="0" smtClean="0"/>
              <a:t>Κέντρο Εκπαίδευσης για την Πρόληψη της Χρήσης Ναρκωτικών και την Προαγωγή της Υγείας (1996). </a:t>
            </a:r>
            <a:r>
              <a:rPr lang="el-GR" sz="2400" b="1" i="1" dirty="0" smtClean="0">
                <a:solidFill>
                  <a:srgbClr val="00B0F0"/>
                </a:solidFill>
              </a:rPr>
              <a:t>Στηρίζομαι στα πόδια μου</a:t>
            </a:r>
            <a:r>
              <a:rPr lang="el-GR" sz="2400" i="1" dirty="0" smtClean="0"/>
              <a:t> – Εκπαιδευτικό υλικό Αγωγής Υγείας για τη Δευτεροβάθμια Εκπαίδευση.</a:t>
            </a:r>
            <a:r>
              <a:rPr lang="el-GR" sz="2400" dirty="0" smtClean="0"/>
              <a:t> Αθήνα: Ε.ΠΙ.ΨΥ.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0719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3100" dirty="0"/>
              <a:t>Η αγωγή για το αλκοόλ και τον καπνό </a:t>
            </a:r>
            <a:r>
              <a:rPr lang="el-GR" sz="3100" dirty="0" smtClean="0"/>
              <a:t>ωφελεί μόνο </a:t>
            </a:r>
            <a:r>
              <a:rPr lang="el-GR" sz="3100" dirty="0"/>
              <a:t>εάν </a:t>
            </a:r>
            <a:r>
              <a:rPr lang="el-GR" sz="3100" dirty="0" smtClean="0"/>
              <a:t>διεξάγεται στα </a:t>
            </a:r>
            <a:r>
              <a:rPr lang="el-GR" sz="3100" dirty="0"/>
              <a:t>πλαίσια ενός ολοκληρωμένου προγράμματος Αγωγής Υγείας στο σχολείο και είναι μια διαδικασία που πρέπει να περιλαμβάνει:</a:t>
            </a:r>
          </a:p>
          <a:p>
            <a:r>
              <a:rPr lang="el-GR" dirty="0"/>
              <a:t>Πληροφόρηση των μαθητών για τη χημική σύσταση και τη δράση αυτών των ουσιών.</a:t>
            </a:r>
          </a:p>
          <a:p>
            <a:r>
              <a:rPr lang="el-GR" dirty="0"/>
              <a:t>Εξέταση των φυσικών, ψυχικών και κοινωνικών συνεπειών της χρήσεώς τους. </a:t>
            </a:r>
          </a:p>
          <a:p>
            <a:r>
              <a:rPr lang="el-GR" sz="3100" dirty="0">
                <a:solidFill>
                  <a:srgbClr val="FFC000"/>
                </a:solidFill>
              </a:rPr>
              <a:t>Ανάπτυξη των ικανοτήτων λήψης αποφάσεων σχετικά με καταστάσεις ή συνθήκες, κατά τις οποίες οι νέοι μπορεί να καταναλώσουν αλκοόλ ή να καπνίσουν.</a:t>
            </a:r>
          </a:p>
          <a:p>
            <a:pPr>
              <a:buNone/>
            </a:pPr>
            <a:endParaRPr lang="el-GR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92D050"/>
                </a:solidFill>
              </a:rPr>
              <a:t>Williams </a:t>
            </a:r>
            <a:r>
              <a:rPr lang="en-US" sz="1600" dirty="0">
                <a:solidFill>
                  <a:srgbClr val="92D050"/>
                </a:solidFill>
              </a:rPr>
              <a:t>M. &amp; Young I. CEC, CE, WHO, HBES (1993). </a:t>
            </a:r>
            <a:r>
              <a:rPr lang="en-US" sz="1600" i="1" dirty="0">
                <a:solidFill>
                  <a:srgbClr val="92D050"/>
                </a:solidFill>
              </a:rPr>
              <a:t>Health Education in Schools</a:t>
            </a:r>
            <a:r>
              <a:rPr lang="en-US" sz="1600" dirty="0">
                <a:solidFill>
                  <a:srgbClr val="92D050"/>
                </a:solidFill>
              </a:rPr>
              <a:t>. </a:t>
            </a:r>
            <a:r>
              <a:rPr lang="en-US" sz="1600" i="1" dirty="0">
                <a:solidFill>
                  <a:srgbClr val="92D050"/>
                </a:solidFill>
              </a:rPr>
              <a:t>A training manual for teachers and others working with young people</a:t>
            </a:r>
            <a:r>
              <a:rPr lang="en-US" sz="1600" dirty="0">
                <a:solidFill>
                  <a:srgbClr val="92D050"/>
                </a:solidFill>
              </a:rPr>
              <a:t>. CEC</a:t>
            </a:r>
            <a:r>
              <a:rPr lang="el-GR" sz="1600" dirty="0">
                <a:solidFill>
                  <a:srgbClr val="92D050"/>
                </a:solidFill>
              </a:rPr>
              <a:t>, </a:t>
            </a:r>
            <a:r>
              <a:rPr lang="en-US" sz="1600" dirty="0">
                <a:solidFill>
                  <a:srgbClr val="92D050"/>
                </a:solidFill>
              </a:rPr>
              <a:t>CE</a:t>
            </a:r>
            <a:r>
              <a:rPr lang="el-GR" sz="1600" dirty="0">
                <a:solidFill>
                  <a:srgbClr val="92D050"/>
                </a:solidFill>
              </a:rPr>
              <a:t>, </a:t>
            </a:r>
            <a:r>
              <a:rPr lang="en-US" sz="1600" dirty="0">
                <a:solidFill>
                  <a:srgbClr val="92D050"/>
                </a:solidFill>
              </a:rPr>
              <a:t>WHO</a:t>
            </a:r>
            <a:r>
              <a:rPr lang="el-GR" sz="1600" dirty="0">
                <a:solidFill>
                  <a:srgbClr val="92D050"/>
                </a:solidFill>
              </a:rPr>
              <a:t>, </a:t>
            </a:r>
            <a:r>
              <a:rPr lang="en-US" sz="1600" dirty="0">
                <a:solidFill>
                  <a:srgbClr val="92D050"/>
                </a:solidFill>
              </a:rPr>
              <a:t>HBES</a:t>
            </a:r>
            <a:r>
              <a:rPr lang="el-GR" sz="1600" dirty="0" smtClean="0">
                <a:solidFill>
                  <a:srgbClr val="92D050"/>
                </a:solidFill>
              </a:rPr>
              <a:t>.</a:t>
            </a:r>
            <a:endParaRPr lang="el-GR" sz="1600" dirty="0">
              <a:solidFill>
                <a:srgbClr val="92D050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2960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dirty="0" smtClean="0"/>
              <a:t>Π.Ο.Υ. Οι παρεμβάσεις για μείωση χρήσης στους νέους πρέπει να είναι </a:t>
            </a:r>
            <a:r>
              <a:rPr lang="el-GR" sz="2800" b="1" dirty="0" smtClean="0">
                <a:solidFill>
                  <a:srgbClr val="FF0000"/>
                </a:solidFill>
              </a:rPr>
              <a:t>ευρείες</a:t>
            </a:r>
            <a:r>
              <a:rPr lang="el-GR" sz="2800" dirty="0" smtClean="0"/>
              <a:t>, να εστιάζουν </a:t>
            </a:r>
            <a:r>
              <a:rPr lang="el-GR" sz="2800" b="1" dirty="0" smtClean="0">
                <a:solidFill>
                  <a:srgbClr val="FF0000"/>
                </a:solidFill>
              </a:rPr>
              <a:t>σε αγόρια και κορίτσια</a:t>
            </a:r>
            <a:r>
              <a:rPr lang="el-GR" sz="2800" dirty="0" smtClean="0"/>
              <a:t> και να στοχεύουν στην πρόληψη και διακοπή του καπνίσματος</a:t>
            </a:r>
            <a:endParaRPr lang="el-GR" sz="2800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928662" y="4357694"/>
            <a:ext cx="7286676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14348" y="2928934"/>
            <a:ext cx="7772400" cy="1500187"/>
          </a:xfrm>
          <a:solidFill>
            <a:schemeClr val="tx1">
              <a:lumMod val="50000"/>
            </a:schemeClr>
          </a:solidFill>
          <a:effectLst>
            <a:reflection blurRad="6350" stA="50000" endA="275" endPos="40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Πρόταση για πρόγραμμα Αγωγής Υγείας εστιασμένο στην αποτροπή έναρξης του καπνίσματος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22145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FFC000"/>
                </a:solidFill>
              </a:rPr>
              <a:t>Αρχικά ζητάμε από τους μαθητές να μελετήσουν τις βασικές τεχνικές που χρησιμοποιούν οι διαφημιστές προκειμένου να προωθήσουν τα προϊόντα τους</a:t>
            </a:r>
            <a:endParaRPr lang="el-GR" sz="2400" dirty="0" smtClean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l-G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7818" y="3286124"/>
            <a:ext cx="3786182" cy="2286016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>
                    <a:lumMod val="95000"/>
                  </a:schemeClr>
                </a:solidFill>
              </a:rPr>
              <a:t>Χρησιμοποίηση σημαντικών προσώπων που χρησιμοποιούν το προϊόν. </a:t>
            </a:r>
            <a:br>
              <a:rPr lang="el-GR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l-GR" i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l-GR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l-GR" i="1" dirty="0" smtClean="0">
                <a:solidFill>
                  <a:srgbClr val="92D050"/>
                </a:solidFill>
              </a:rPr>
              <a:t>«Αν το χρησιμοποιεί αυτός, θα πρέπει να είναι καλό»</a:t>
            </a:r>
            <a:endParaRPr lang="el-GR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5500726" cy="31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286148" cy="364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6 - Ορθογώνιο"/>
          <p:cNvSpPr/>
          <p:nvPr/>
        </p:nvSpPr>
        <p:spPr>
          <a:xfrm>
            <a:off x="642910" y="500042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l-GR" dirty="0" smtClean="0">
                <a:solidFill>
                  <a:srgbClr val="FFFF00"/>
                </a:solidFill>
              </a:rPr>
              <a:t>Χρήση εικόνων και ήχου που διεγείρουν τις αισθήσεις. </a:t>
            </a:r>
            <a:r>
              <a:rPr lang="el-GR" i="1" dirty="0" smtClean="0">
                <a:solidFill>
                  <a:schemeClr val="tx1">
                    <a:lumMod val="85000"/>
                  </a:schemeClr>
                </a:solidFill>
              </a:rPr>
              <a:t>Ο αγοραστής αρχίζει να «νιώθει» το προϊόν και τείνει στο να το αποκτήσει.</a:t>
            </a:r>
            <a:endParaRPr lang="el-G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071942"/>
            <a:ext cx="1819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57224" y="1428736"/>
            <a:ext cx="3008313" cy="4691063"/>
          </a:xfrm>
        </p:spPr>
        <p:txBody>
          <a:bodyPr/>
          <a:lstStyle/>
          <a:p>
            <a:r>
              <a:rPr lang="el-GR" sz="2000" dirty="0" smtClean="0"/>
              <a:t>Όμορφα, δημοφιλή, ελκυστικά άτομα παρουσιάζονται να χρησιμοποιούν το προϊόν. </a:t>
            </a:r>
            <a:r>
              <a:rPr lang="el-GR" sz="2000" i="1" dirty="0" smtClean="0">
                <a:solidFill>
                  <a:srgbClr val="FFFFCC"/>
                </a:solidFill>
              </a:rPr>
              <a:t>Ο καταναλωτής πιστεύει ότι θα τους μοιάσει αν χρησιμοποιήσει και αυτός το ίδιο προϊόν.</a:t>
            </a:r>
            <a:endParaRPr lang="el-GR" sz="2000" dirty="0" smtClean="0">
              <a:solidFill>
                <a:srgbClr val="FFFFCC"/>
              </a:solidFill>
            </a:endParaRPr>
          </a:p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36314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7072330" y="1714488"/>
            <a:ext cx="1071570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3500462" cy="1857388"/>
          </a:xfrm>
        </p:spPr>
        <p:txBody>
          <a:bodyPr>
            <a:normAutofit/>
          </a:bodyPr>
          <a:lstStyle/>
          <a:p>
            <a:r>
              <a:rPr lang="el-GR" b="0" dirty="0"/>
              <a:t>Η διαφήμιση τονίζει ότι "όλοι χρησιμοποιούν το προϊόν". </a:t>
            </a:r>
            <a:br>
              <a:rPr lang="el-GR" b="0" dirty="0"/>
            </a:br>
            <a:r>
              <a:rPr lang="el-GR" b="0" i="1" dirty="0">
                <a:solidFill>
                  <a:srgbClr val="00B0F0"/>
                </a:solidFill>
              </a:rPr>
              <a:t>Ο καταναλωτής δε θέλει να αποτελεί εξαίρεση</a:t>
            </a:r>
            <a:r>
              <a:rPr lang="el-GR" b="0" i="1" dirty="0" smtClean="0"/>
              <a:t>.</a:t>
            </a:r>
            <a:endParaRPr lang="el-GR" b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8596" y="2500306"/>
            <a:ext cx="3571900" cy="3625857"/>
          </a:xfrm>
        </p:spPr>
        <p:txBody>
          <a:bodyPr/>
          <a:lstStyle/>
          <a:p>
            <a:r>
              <a:rPr lang="el-GR" sz="1800" dirty="0" smtClean="0"/>
              <a:t>Χρησιμοποιούνται λέξεις και εκφράσεις, όπως "καλύτερο", "μοναδικό", "Δε μπορείς να αρκεστείς μόνο σε ένα", οι οποίες δίνουν έμφαση στις πραγματικές ή φανταστικές ιδιότητες του προϊόντος. </a:t>
            </a:r>
          </a:p>
          <a:p>
            <a:r>
              <a:rPr lang="el-GR" sz="1800" dirty="0" smtClean="0">
                <a:solidFill>
                  <a:srgbClr val="FFC000"/>
                </a:solidFill>
              </a:rPr>
              <a:t>Έ</a:t>
            </a:r>
            <a:r>
              <a:rPr lang="el-GR" sz="1800" i="1" dirty="0" smtClean="0">
                <a:solidFill>
                  <a:srgbClr val="FFC000"/>
                </a:solidFill>
              </a:rPr>
              <a:t>τσι, δημιουργείται στον καταναλωτή μια απολύτως θετική εικόνα του προϊόντος</a:t>
            </a:r>
            <a:r>
              <a:rPr lang="el-GR" sz="1800" dirty="0" smtClean="0"/>
              <a:t>.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290"/>
            <a:ext cx="4452940" cy="621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Έλλειψη"/>
          <p:cNvSpPr/>
          <p:nvPr/>
        </p:nvSpPr>
        <p:spPr>
          <a:xfrm>
            <a:off x="5500694" y="3000372"/>
            <a:ext cx="2928958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 - Τίτλος"/>
          <p:cNvSpPr txBox="1">
            <a:spLocks/>
          </p:cNvSpPr>
          <p:nvPr/>
        </p:nvSpPr>
        <p:spPr>
          <a:xfrm>
            <a:off x="4357686" y="357166"/>
            <a:ext cx="357190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 - Τίτλος"/>
          <p:cNvSpPr txBox="1">
            <a:spLocks/>
          </p:cNvSpPr>
          <p:nvPr/>
        </p:nvSpPr>
        <p:spPr>
          <a:xfrm>
            <a:off x="7643834" y="3786190"/>
            <a:ext cx="428628" cy="21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1 - Τίτλος"/>
          <p:cNvSpPr txBox="1">
            <a:spLocks/>
          </p:cNvSpPr>
          <p:nvPr/>
        </p:nvSpPr>
        <p:spPr>
          <a:xfrm>
            <a:off x="8143900" y="3786190"/>
            <a:ext cx="428628" cy="142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1 - Τίτλος"/>
          <p:cNvSpPr txBox="1">
            <a:spLocks/>
          </p:cNvSpPr>
          <p:nvPr/>
        </p:nvSpPr>
        <p:spPr>
          <a:xfrm>
            <a:off x="5357818" y="4214818"/>
            <a:ext cx="1285884" cy="21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71472" y="857232"/>
            <a:ext cx="4572032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Αποδίδονται στο προϊόν φανταστικές καταστάσεις και δυνάμεις. </a:t>
            </a:r>
            <a:r>
              <a:rPr lang="el-GR" sz="2000" i="1" dirty="0" smtClean="0">
                <a:solidFill>
                  <a:srgbClr val="00B0F0"/>
                </a:solidFill>
              </a:rPr>
              <a:t>Ο καταναλωτής συνδέει τις ιδιότητες αυτές με την κατανάλωση του προϊόντος.</a:t>
            </a:r>
          </a:p>
          <a:p>
            <a:pPr>
              <a:spcBef>
                <a:spcPts val="0"/>
              </a:spcBef>
            </a:pPr>
            <a:endParaRPr lang="el-GR" sz="2000" i="1" dirty="0"/>
          </a:p>
          <a:p>
            <a:pPr>
              <a:spcBef>
                <a:spcPts val="0"/>
              </a:spcBef>
            </a:pPr>
            <a:endParaRPr lang="el-GR" sz="2000" dirty="0" smtClean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l-GR" sz="2000" dirty="0" smtClean="0">
                <a:solidFill>
                  <a:srgbClr val="FFC000"/>
                </a:solidFill>
              </a:rPr>
              <a:t>"Επιστημονικές μελέτες έδειξαν ότι…". </a:t>
            </a:r>
            <a:r>
              <a:rPr lang="el-GR" sz="2000" i="1" dirty="0" smtClean="0"/>
              <a:t>Ο  καταναλωτής εντυπωσιάζεται, αλλά η διαφήμιση δεν αναφέρει τον επιστημονικό φορέα που διεξήγαγε την έρευνα ούτε άλλα επιδημιολογικά δεδομένα.</a:t>
            </a:r>
            <a:endParaRPr lang="el-GR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857232"/>
            <a:ext cx="2872740" cy="358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5445940" cy="50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86380" y="500042"/>
            <a:ext cx="3643338" cy="5786478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buNone/>
            </a:pPr>
            <a:r>
              <a:rPr lang="el-GR" sz="2800" dirty="0" smtClean="0"/>
              <a:t>Οι διαφημίσεις παρουσιάζουν μόνο τη θετική πλευρά του προϊόντος.</a:t>
            </a:r>
          </a:p>
          <a:p>
            <a:pPr algn="r">
              <a:spcBef>
                <a:spcPts val="0"/>
              </a:spcBef>
              <a:buNone/>
            </a:pPr>
            <a:r>
              <a:rPr lang="el-GR" sz="2800" dirty="0" smtClean="0">
                <a:solidFill>
                  <a:srgbClr val="92D050"/>
                </a:solidFill>
              </a:rPr>
              <a:t>Μια άποψη, η οποία δεν έχει ή δεν μπορεί να αποδειχτεί, εμφανίζεται ως γεγονός  αν ο παρουσιαστής φαίνεται ή ακούγεται πειστικός στον καταναλωτή.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Έλλειψη"/>
          <p:cNvSpPr/>
          <p:nvPr/>
        </p:nvSpPr>
        <p:spPr>
          <a:xfrm>
            <a:off x="642910" y="3071810"/>
            <a:ext cx="8072494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3643314"/>
            <a:ext cx="7072362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…τους παράγοντες που σχετίζονται με το κάπνισμα στους νέους</a:t>
            </a:r>
            <a:r>
              <a:rPr lang="el-GR" baseline="30000" dirty="0" smtClean="0"/>
              <a:t>*</a:t>
            </a:r>
            <a:endParaRPr lang="el-GR" dirty="0"/>
          </a:p>
        </p:txBody>
      </p:sp>
      <p:sp>
        <p:nvSpPr>
          <p:cNvPr id="7" name="2 - Υπότιτλος"/>
          <p:cNvSpPr txBox="1">
            <a:spLocks/>
          </p:cNvSpPr>
          <p:nvPr/>
        </p:nvSpPr>
        <p:spPr>
          <a:xfrm>
            <a:off x="428596" y="5715016"/>
            <a:ext cx="4714908" cy="68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0034" y="621508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Πηγές: </a:t>
            </a:r>
            <a:r>
              <a:rPr lang="en-US" dirty="0" smtClean="0"/>
              <a:t>W.H.O</a:t>
            </a:r>
            <a:r>
              <a:rPr lang="el-GR" dirty="0" smtClean="0"/>
              <a:t>., </a:t>
            </a:r>
            <a:r>
              <a:rPr lang="en-US" dirty="0" smtClean="0"/>
              <a:t>C.D.C.</a:t>
            </a:r>
            <a:endParaRPr lang="el-GR" dirty="0"/>
          </a:p>
        </p:txBody>
      </p:sp>
      <p:sp>
        <p:nvSpPr>
          <p:cNvPr id="10" name="1 - Τίτλος"/>
          <p:cNvSpPr txBox="1">
            <a:spLocks/>
          </p:cNvSpPr>
          <p:nvPr/>
        </p:nvSpPr>
        <p:spPr>
          <a:xfrm>
            <a:off x="571472" y="714356"/>
            <a:ext cx="822960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Για να σχεδιάσουμε μια στρατηγική πρόληψης η οποία θα αποτρέπει τους νέους από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το κάπνισμα είναι σημαντικό να γνωρίζουμε …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i="1" dirty="0" smtClean="0"/>
              <a:t>Ομάδα 1</a:t>
            </a:r>
          </a:p>
          <a:p>
            <a:pPr>
              <a:buNone/>
            </a:pPr>
            <a:r>
              <a:rPr lang="el-GR" dirty="0" smtClean="0"/>
              <a:t>Να σχεδιάσουν πού θα τοποθετηθούν στο πολιτιστικό κέντρο αφίσες που έχουν κατασκευάσει με σκοπό να αποθαρρύνουν το κάπνισμα. </a:t>
            </a:r>
          </a:p>
          <a:p>
            <a:pPr>
              <a:buNone/>
            </a:pPr>
            <a:r>
              <a:rPr lang="el-GR" dirty="0" smtClean="0"/>
              <a:t>Οι αφίσες θα απευθύνονται: </a:t>
            </a:r>
            <a:br>
              <a:rPr lang="el-GR" dirty="0" smtClean="0"/>
            </a:br>
            <a:r>
              <a:rPr lang="el-GR" dirty="0" smtClean="0"/>
              <a:t>α) σε παιδιά 6 – 10 ετών</a:t>
            </a:r>
            <a:br>
              <a:rPr lang="el-GR" dirty="0" smtClean="0"/>
            </a:br>
            <a:r>
              <a:rPr lang="el-GR" dirty="0" smtClean="0"/>
              <a:t>β) σε εφήβους</a:t>
            </a:r>
            <a:br>
              <a:rPr lang="el-GR" dirty="0" smtClean="0"/>
            </a:br>
            <a:r>
              <a:rPr lang="el-GR" dirty="0" smtClean="0"/>
              <a:t>γ) σε μέλλουσες μητέρες</a:t>
            </a:r>
            <a:br>
              <a:rPr lang="el-GR" dirty="0" smtClean="0"/>
            </a:br>
            <a:r>
              <a:rPr lang="el-GR" dirty="0" smtClean="0"/>
              <a:t> 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i="1" dirty="0" smtClean="0"/>
              <a:t>Ομάδα 2</a:t>
            </a:r>
            <a:endParaRPr lang="el-GR" b="1" i="1" dirty="0"/>
          </a:p>
          <a:p>
            <a:pPr>
              <a:buNone/>
            </a:pPr>
            <a:r>
              <a:rPr lang="el-GR" dirty="0" smtClean="0"/>
              <a:t>Να γράψουν ένα σενάριο μιας τηλεοπτικής διαφήμισης, η οποία θα παρουσιάζει τα πλεονεκτήματα που έχει ένας μη καπνιστής.</a:t>
            </a:r>
          </a:p>
          <a:p>
            <a:pPr>
              <a:buNone/>
            </a:pPr>
            <a:r>
              <a:rPr lang="el-GR" sz="2800" i="1" dirty="0" smtClean="0">
                <a:solidFill>
                  <a:schemeClr val="tx2"/>
                </a:solidFill>
              </a:rPr>
              <a:t>(Συμβουλεύουμε τους μαθητές να μην εστιάσουν στην αρνητική πλευρά του καπνίσματος, αλλά να δώσουν έμφαση στα πλεονέκτημα της αποχής από το κάπνισμα).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Ας μην ξεχνάμε ότι σε αυτή την ηλικία αισθάνεσαι…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043246"/>
          </a:xfrm>
        </p:spPr>
        <p:txBody>
          <a:bodyPr/>
          <a:lstStyle/>
          <a:p>
            <a:r>
              <a:rPr lang="el-GR" dirty="0" smtClean="0"/>
              <a:t>άτρωτος…</a:t>
            </a:r>
            <a:endParaRPr lang="el-GR" dirty="0"/>
          </a:p>
        </p:txBody>
      </p:sp>
      <p:pic>
        <p:nvPicPr>
          <p:cNvPr id="5" name="4 - Θέση περιεχομένου" descr="superman_flyin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1600200" cy="2286000"/>
          </a:xfrm>
        </p:spPr>
      </p:pic>
      <p:pic>
        <p:nvPicPr>
          <p:cNvPr id="6" name="5 - Εικόνα" descr="me_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571744"/>
            <a:ext cx="2438400" cy="182880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643438" y="1500174"/>
            <a:ext cx="4038600" cy="364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800" dirty="0"/>
              <a:t>ό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τι θα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μείνεις για πάντα νέος…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571472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…άρα προγράμματα που εστιάζουν μόνο στους κινδύνους του καπνίσματος όπως έχει αποδειχθεί δεν έχουν τα επιθυμητά αποτελέσματα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i="1" dirty="0" smtClean="0"/>
              <a:t>Ομάδα 3</a:t>
            </a:r>
            <a:endParaRPr lang="el-GR" b="1" i="1" dirty="0"/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dirty="0" smtClean="0"/>
              <a:t>Να γράψουν και να μαγνητοφωνήσουν ένα σενάριο ραδιοφωνικής εκπομπής σχετικά με το κάπνισμα. Ζητάμε να εκθέτουν τα γεγονότα και να είναι ειλικρινείς.</a:t>
            </a:r>
          </a:p>
          <a:p>
            <a:pPr>
              <a:buNone/>
            </a:pPr>
            <a:r>
              <a:rPr lang="el-GR" dirty="0" smtClean="0"/>
              <a:t> Μερικά μέλη της ομάδας μπορούν να συμμετάσχουν:</a:t>
            </a:r>
            <a:br>
              <a:rPr lang="el-GR" dirty="0" smtClean="0"/>
            </a:br>
            <a:r>
              <a:rPr lang="el-GR" dirty="0" smtClean="0"/>
              <a:t>α) ως γιατροί </a:t>
            </a:r>
            <a:br>
              <a:rPr lang="el-GR" dirty="0" smtClean="0"/>
            </a:br>
            <a:r>
              <a:rPr lang="el-GR" dirty="0" smtClean="0"/>
              <a:t>β) ως άτομα που προσπάθησαν να κόψουν το κάπνισμα και πέτυχαν ή απέτυχαν στην προσπάθειά τους</a:t>
            </a:r>
            <a:br>
              <a:rPr lang="el-GR" dirty="0" smtClean="0"/>
            </a:br>
            <a:r>
              <a:rPr lang="el-GR" dirty="0" smtClean="0"/>
              <a:t>γ) ως νέοι που καπνίζουν.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Σε ολομέλεια κάθε ομάδα παρουσιάζει την εργασία της και ακολουθεί συζήτηση.  </a:t>
            </a:r>
            <a:endParaRPr lang="el-GR" dirty="0"/>
          </a:p>
        </p:txBody>
      </p:sp>
      <p:pic>
        <p:nvPicPr>
          <p:cNvPr id="4" name="4 - Θέση περιεχομένου" descr="teens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143116"/>
            <a:ext cx="4095370" cy="409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8858312" cy="1428760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Το κάπνισμα ως πεδίο εστίασης της Αγωγής Υγείας – Δυναμικό πλαίσιο εκπόνησης προγραμμάτων για την Α/</a:t>
            </a:r>
            <a:r>
              <a:rPr lang="el-G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θμια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και Β/</a:t>
            </a:r>
            <a:r>
              <a:rPr lang="el-G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θμια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εκπαίδευση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571472" y="4286256"/>
            <a:ext cx="47149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dirty="0" smtClean="0">
                <a:latin typeface="+mj-lt"/>
              </a:rPr>
              <a:t>Ευαγγελία </a:t>
            </a:r>
            <a:r>
              <a:rPr lang="el-GR" sz="2400" dirty="0" err="1" smtClean="0">
                <a:latin typeface="+mj-lt"/>
              </a:rPr>
              <a:t>Μαυρικάκη</a:t>
            </a:r>
            <a:endParaRPr lang="el-GR" sz="2400" dirty="0">
              <a:latin typeface="+mj-lt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Λέκτορας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l-GR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Βιολογίας &amp; Αγωγής Υγείας</a:t>
            </a:r>
            <a:endParaRPr lang="el-GR" dirty="0">
              <a:latin typeface="+mj-lt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Παιδαγωγικό Τμήμα Δημοτικής </a:t>
            </a:r>
            <a:r>
              <a:rPr kumimoji="0" lang="el-GR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Εκπ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/σης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emavrikaki@primedu.uoa.gr</a:t>
            </a:r>
            <a:endParaRPr kumimoji="0" lang="el-GR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Font typeface="Arial" pitchFamily="34" charset="0"/>
              <a:buNone/>
            </a:pPr>
            <a:endParaRPr kumimoji="0" lang="el-GR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5 - Εικόνα" descr="logo_uo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256"/>
            <a:ext cx="3023193" cy="1214447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1000100" y="3714752"/>
            <a:ext cx="7286676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214290"/>
            <a:ext cx="3786214" cy="109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homeless-sm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71612"/>
            <a:ext cx="2571768" cy="38531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3 - Ορθογώνιο"/>
          <p:cNvSpPr/>
          <p:nvPr/>
        </p:nvSpPr>
        <p:spPr>
          <a:xfrm>
            <a:off x="785786" y="78579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 smtClean="0"/>
              <a:t>Χαμηλό κοινωνικοοικονομικό επίπεδο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929058" y="1857364"/>
            <a:ext cx="4429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800" i="1" dirty="0" smtClean="0">
                <a:solidFill>
                  <a:srgbClr val="FFFF00"/>
                </a:solidFill>
              </a:rPr>
              <a:t>Ιδιαίτερη έμφαση θα πρέπει να δοθεί στην εφαρμογή προγραμμάτων Αγωγής Υγείας στα σχολεία που είναι ενταγμένα ή θα ενταχθούν στις Ζώνες Εκπαιδευτικής Προτεραιότητας</a:t>
            </a:r>
          </a:p>
        </p:txBody>
      </p:sp>
      <p:sp>
        <p:nvSpPr>
          <p:cNvPr id="7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285728"/>
            <a:ext cx="4662510" cy="365125"/>
          </a:xfrm>
        </p:spPr>
        <p:txBody>
          <a:bodyPr/>
          <a:lstStyle/>
          <a:p>
            <a:r>
              <a:rPr lang="el-GR" sz="1400" dirty="0" smtClean="0">
                <a:solidFill>
                  <a:srgbClr val="00B050"/>
                </a:solidFill>
              </a:rPr>
              <a:t>παράγοντες που σχετίζονται με το κάπνισμα στους νέους</a:t>
            </a:r>
            <a:endParaRPr lang="el-GR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488" y="357166"/>
            <a:ext cx="6000792" cy="2428892"/>
          </a:xfrm>
        </p:spPr>
        <p:txBody>
          <a:bodyPr>
            <a:normAutofit/>
          </a:bodyPr>
          <a:lstStyle/>
          <a:p>
            <a:r>
              <a:rPr lang="el-GR" dirty="0" smtClean="0"/>
              <a:t>Χρήση καπνού από συνομηλίκους ή αδέλφια</a:t>
            </a:r>
            <a:endParaRPr lang="el-GR" dirty="0"/>
          </a:p>
        </p:txBody>
      </p:sp>
      <p:sp>
        <p:nvSpPr>
          <p:cNvPr id="7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285728"/>
            <a:ext cx="4662510" cy="365125"/>
          </a:xfrm>
        </p:spPr>
        <p:txBody>
          <a:bodyPr/>
          <a:lstStyle/>
          <a:p>
            <a:r>
              <a:rPr lang="el-GR" sz="1400" dirty="0" smtClean="0">
                <a:solidFill>
                  <a:srgbClr val="00B050"/>
                </a:solidFill>
              </a:rPr>
              <a:t>παράγοντες που σχετίζονται με το κάπνισμα στους νέους</a:t>
            </a:r>
            <a:endParaRPr lang="el-GR" sz="1400" dirty="0">
              <a:solidFill>
                <a:srgbClr val="00B050"/>
              </a:solidFill>
            </a:endParaRPr>
          </a:p>
        </p:txBody>
      </p:sp>
      <p:pic>
        <p:nvPicPr>
          <p:cNvPr id="4" name="3 - Εικόνα" descr="peer pressu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143248"/>
            <a:ext cx="3086104" cy="30861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4 - Εικόνα" descr="no to pe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14356"/>
            <a:ext cx="2320891" cy="2757494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1000101" y="4000504"/>
            <a:ext cx="3143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800" dirty="0" smtClean="0">
                <a:solidFill>
                  <a:srgbClr val="FFFF00"/>
                </a:solidFill>
              </a:rPr>
              <a:t>Ανάπτυξη προγραμμάτων που θα εστιάζουν στην αντίσταση στην πίεση της παρέας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29058" y="2285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ea typeface="Times New Roman" pitchFamily="18" charset="0"/>
                <a:cs typeface="Arial" pitchFamily="34" charset="0"/>
              </a:rPr>
              <a:t>Το κάπνισμα θεωρείται ταυτότητα συμμετοχής σε μια ομάδα και μια μέθοδος μυήσεως σε έναν περιορισμένο κύκλο φίλων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00496" y="214290"/>
            <a:ext cx="5000660" cy="229710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Κάπνισμα από γονείς, κηδεμόνες ή έλλειψη γονικής στήριξης / ενδιαφέροντος</a:t>
            </a:r>
            <a:endParaRPr lang="el-GR" sz="3600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4662510" cy="365125"/>
          </a:xfrm>
        </p:spPr>
        <p:txBody>
          <a:bodyPr/>
          <a:lstStyle/>
          <a:p>
            <a:r>
              <a:rPr lang="el-GR" sz="1400" dirty="0" smtClean="0">
                <a:solidFill>
                  <a:srgbClr val="00B050"/>
                </a:solidFill>
              </a:rPr>
              <a:t>παράγοντες που σχετίζονται με το κάπνισμα στους νέους</a:t>
            </a:r>
            <a:endParaRPr lang="el-GR" sz="1400" dirty="0">
              <a:solidFill>
                <a:srgbClr val="00B050"/>
              </a:solidFill>
            </a:endParaRPr>
          </a:p>
        </p:txBody>
      </p:sp>
      <p:pic>
        <p:nvPicPr>
          <p:cNvPr id="5" name="4 - Εικόνα" descr="nhssmokin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3238500" cy="220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6 - Ορθογώνιο"/>
          <p:cNvSpPr/>
          <p:nvPr/>
        </p:nvSpPr>
        <p:spPr>
          <a:xfrm>
            <a:off x="785786" y="4929198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Προγράμματα για την ευαισθητοποίηση γονέων/κηδεμόνων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7158" y="3000372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ea typeface="Times New Roman" pitchFamily="18" charset="0"/>
                <a:cs typeface="Arial" pitchFamily="34" charset="0"/>
              </a:rPr>
              <a:t>Τα πρότυπα που παρέχουν οι γονείς είναι ιδιαίτερα σημαντικά στην περίπτωση κατανάλωσης αυτών των ουσιών.</a:t>
            </a:r>
            <a:endParaRPr lang="el-GR" dirty="0" smtClean="0">
              <a:cs typeface="Arial" pitchFamily="34" charset="0"/>
            </a:endParaRPr>
          </a:p>
        </p:txBody>
      </p:sp>
      <p:pic>
        <p:nvPicPr>
          <p:cNvPr id="4" name="3 - Εικόνα" descr="parents sm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143248"/>
            <a:ext cx="4682508" cy="34990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5 - Εικόνα" descr="pregn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500306"/>
            <a:ext cx="2525774" cy="207170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14810" y="500042"/>
            <a:ext cx="4471990" cy="2643206"/>
          </a:xfrm>
        </p:spPr>
        <p:txBody>
          <a:bodyPr>
            <a:normAutofit/>
          </a:bodyPr>
          <a:lstStyle/>
          <a:p>
            <a:r>
              <a:rPr lang="el-GR" dirty="0" smtClean="0"/>
              <a:t>Προσβασιμότητα, διαθεσιμότητα,  κόστος</a:t>
            </a:r>
            <a:endParaRPr lang="el-GR" dirty="0"/>
          </a:p>
        </p:txBody>
      </p:sp>
      <p:sp>
        <p:nvSpPr>
          <p:cNvPr id="5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285728"/>
            <a:ext cx="4662510" cy="365125"/>
          </a:xfrm>
        </p:spPr>
        <p:txBody>
          <a:bodyPr/>
          <a:lstStyle/>
          <a:p>
            <a:r>
              <a:rPr lang="el-GR" sz="1400" dirty="0" smtClean="0">
                <a:solidFill>
                  <a:srgbClr val="00B050"/>
                </a:solidFill>
              </a:rPr>
              <a:t>παράγοντες που σχετίζονται με το κάπνισμα στους νέους</a:t>
            </a:r>
            <a:endParaRPr lang="el-GR" sz="1400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3455391" cy="48444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4214810" y="3214686"/>
            <a:ext cx="447199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Υψηλή</a:t>
            </a:r>
            <a:r>
              <a:rPr kumimoji="0" lang="el-GR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φορολογία και αυστηρότερη πολιτική αποδείχθηκαν </a:t>
            </a:r>
            <a:r>
              <a:rPr lang="el-GR" sz="2800" i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ως </a:t>
            </a:r>
            <a:r>
              <a:rPr kumimoji="0" lang="el-GR" sz="2800" b="0" i="1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αποτελεσματικά </a:t>
            </a:r>
            <a:r>
              <a:rPr kumimoji="0" lang="el-GR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μέτρα για τη μείωση του καπνίσματος</a:t>
            </a:r>
          </a:p>
          <a:p>
            <a:endParaRPr lang="el-GR" sz="1500" dirty="0" smtClean="0"/>
          </a:p>
          <a:p>
            <a:endParaRPr lang="en-US" sz="15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642910" y="5715016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92D050"/>
                </a:solidFill>
              </a:rPr>
              <a:t>Chaloupka</a:t>
            </a:r>
            <a:r>
              <a:rPr lang="en-US" sz="1400" dirty="0" smtClean="0">
                <a:solidFill>
                  <a:srgbClr val="92D050"/>
                </a:solidFill>
              </a:rPr>
              <a:t>, F.J., </a:t>
            </a:r>
            <a:r>
              <a:rPr lang="en-US" sz="1400" dirty="0" err="1" smtClean="0">
                <a:solidFill>
                  <a:srgbClr val="92D050"/>
                </a:solidFill>
              </a:rPr>
              <a:t>Pacula</a:t>
            </a:r>
            <a:r>
              <a:rPr lang="en-US" sz="1400" dirty="0" smtClean="0">
                <a:solidFill>
                  <a:srgbClr val="92D050"/>
                </a:solidFill>
              </a:rPr>
              <a:t>, R. L. (2001). The Impact of Price on Youth Tobacco use. In </a:t>
            </a:r>
            <a:r>
              <a:rPr lang="en-US" sz="1400" i="1" dirty="0" smtClean="0">
                <a:solidFill>
                  <a:srgbClr val="92D050"/>
                </a:solidFill>
              </a:rPr>
              <a:t>Monograph 14: Changing Adolescent Smoking Prevalence – Where it is and why </a:t>
            </a:r>
            <a:r>
              <a:rPr lang="en-US" sz="1400" dirty="0" smtClean="0">
                <a:solidFill>
                  <a:srgbClr val="92D050"/>
                </a:solidFill>
              </a:rPr>
              <a:t>(pp.193-200).  U.S. DEPARTMENT OF HEALTH AND HUMAN SERVICES Public Health Service National Institutes of Health National Cancer Institute</a:t>
            </a:r>
            <a:endParaRPr lang="el-GR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Η αντίληψη ότι η χρήση είναι ο κανόνας κι ότι οι καπνιστές είναι ιδιαίτερα αποδεκτοί στην παρέα</a:t>
            </a:r>
            <a:endParaRPr lang="el-GR" sz="3200" dirty="0"/>
          </a:p>
        </p:txBody>
      </p:sp>
      <p:sp>
        <p:nvSpPr>
          <p:cNvPr id="4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285728"/>
            <a:ext cx="4662510" cy="365125"/>
          </a:xfrm>
        </p:spPr>
        <p:txBody>
          <a:bodyPr/>
          <a:lstStyle/>
          <a:p>
            <a:r>
              <a:rPr lang="el-GR" sz="1400" dirty="0" smtClean="0">
                <a:solidFill>
                  <a:srgbClr val="00B050"/>
                </a:solidFill>
              </a:rPr>
              <a:t>παράγοντες που σχετίζονται με το κάπνισμα στους νέους</a:t>
            </a:r>
            <a:endParaRPr lang="el-GR" sz="1400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n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928802"/>
            <a:ext cx="4680741" cy="314327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4 - Ορθογώνιο"/>
          <p:cNvSpPr/>
          <p:nvPr/>
        </p:nvSpPr>
        <p:spPr>
          <a:xfrm>
            <a:off x="571472" y="2000240"/>
            <a:ext cx="3143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Αποτελεσματικές οι παρεμβάσεις που θα εστιάζουν στην ανατροπή της αντίληψης ότι σε μια παρέα οι καπνιστές είναι πιο αποδεκτοί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14348" y="5572140"/>
            <a:ext cx="807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92D050"/>
                </a:solidFill>
              </a:rPr>
              <a:t>França</a:t>
            </a:r>
            <a:r>
              <a:rPr lang="el-GR" sz="1400" dirty="0" smtClean="0">
                <a:solidFill>
                  <a:srgbClr val="92D050"/>
                </a:solidFill>
              </a:rPr>
              <a:t>, </a:t>
            </a:r>
            <a:r>
              <a:rPr lang="en-US" sz="1400" dirty="0" smtClean="0">
                <a:solidFill>
                  <a:srgbClr val="92D050"/>
                </a:solidFill>
              </a:rPr>
              <a:t>L.R., </a:t>
            </a:r>
            <a:r>
              <a:rPr lang="en-US" sz="1400" dirty="0" err="1" smtClean="0">
                <a:solidFill>
                  <a:srgbClr val="92D050"/>
                </a:solidFill>
              </a:rPr>
              <a:t>Dautzenberg</a:t>
            </a:r>
            <a:r>
              <a:rPr lang="en-US" sz="1400" dirty="0" smtClean="0">
                <a:solidFill>
                  <a:srgbClr val="92D050"/>
                </a:solidFill>
              </a:rPr>
              <a:t>, B., </a:t>
            </a:r>
            <a:r>
              <a:rPr lang="en-US" sz="1400" dirty="0" err="1" smtClean="0">
                <a:solidFill>
                  <a:srgbClr val="92D050"/>
                </a:solidFill>
              </a:rPr>
              <a:t>Falissard</a:t>
            </a:r>
            <a:r>
              <a:rPr lang="en-US" sz="1400" dirty="0" smtClean="0">
                <a:solidFill>
                  <a:srgbClr val="92D050"/>
                </a:solidFill>
              </a:rPr>
              <a:t>, B. &amp; Reynaud, M. (2009). Are social norms associated with smoking in French university students? A survey report on smoking correlates. </a:t>
            </a:r>
            <a:r>
              <a:rPr lang="en-US" sz="1400" i="1" dirty="0" smtClean="0">
                <a:solidFill>
                  <a:srgbClr val="92D050"/>
                </a:solidFill>
              </a:rPr>
              <a:t>Substance abuse treatment, prevention and policy, 4(4)</a:t>
            </a:r>
            <a:r>
              <a:rPr lang="en-US" sz="1400" dirty="0" smtClean="0">
                <a:solidFill>
                  <a:srgbClr val="92D050"/>
                </a:solidFill>
              </a:rPr>
              <a:t>. doi:10.1186/1747-597X-4-4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786182" y="500042"/>
            <a:ext cx="4900618" cy="2143140"/>
          </a:xfrm>
        </p:spPr>
        <p:txBody>
          <a:bodyPr>
            <a:normAutofit/>
          </a:bodyPr>
          <a:lstStyle/>
          <a:p>
            <a:r>
              <a:rPr lang="el-GR" dirty="0" smtClean="0"/>
              <a:t>Χαμηλή ακαδημαϊκή επίδοση</a:t>
            </a:r>
            <a:endParaRPr lang="el-GR" dirty="0"/>
          </a:p>
        </p:txBody>
      </p:sp>
      <p:sp>
        <p:nvSpPr>
          <p:cNvPr id="5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285728"/>
            <a:ext cx="4662510" cy="365125"/>
          </a:xfrm>
        </p:spPr>
        <p:txBody>
          <a:bodyPr/>
          <a:lstStyle/>
          <a:p>
            <a:r>
              <a:rPr lang="el-GR" sz="1400" dirty="0" smtClean="0">
                <a:solidFill>
                  <a:srgbClr val="00B050"/>
                </a:solidFill>
              </a:rPr>
              <a:t>παράγοντες που σχετίζονται με το κάπνισμα στους νέους</a:t>
            </a:r>
            <a:endParaRPr lang="el-GR" sz="1400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928934"/>
            <a:ext cx="5127133" cy="34118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3 - Εικόνα" descr="bad 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1214422"/>
            <a:ext cx="3143901" cy="32147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Επιθετική συμπεριφορά</a:t>
            </a:r>
            <a:endParaRPr lang="el-GR" dirty="0"/>
          </a:p>
        </p:txBody>
      </p:sp>
      <p:sp>
        <p:nvSpPr>
          <p:cNvPr id="4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142852"/>
            <a:ext cx="4662510" cy="365125"/>
          </a:xfrm>
        </p:spPr>
        <p:txBody>
          <a:bodyPr/>
          <a:lstStyle/>
          <a:p>
            <a:r>
              <a:rPr lang="el-GR" sz="1400" dirty="0" smtClean="0">
                <a:solidFill>
                  <a:srgbClr val="00B050"/>
                </a:solidFill>
              </a:rPr>
              <a:t>παράγοντες που σχετίζονται με το κάπνισμα στους νέους</a:t>
            </a:r>
            <a:endParaRPr lang="el-GR" sz="1400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bu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857364"/>
            <a:ext cx="3643332" cy="3643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1075</Words>
  <Application>Microsoft Office PowerPoint</Application>
  <PresentationFormat>Προβολή στην οθόνη (4:3)</PresentationFormat>
  <Paragraphs>81</Paragraphs>
  <Slides>25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Διαφάνεια 1</vt:lpstr>
      <vt:lpstr>…τους παράγοντες που σχετίζονται με το κάπνισμα στους νέους*</vt:lpstr>
      <vt:lpstr>Διαφάνεια 3</vt:lpstr>
      <vt:lpstr>Χρήση καπνού από συνομηλίκους ή αδέλφια</vt:lpstr>
      <vt:lpstr>Κάπνισμα από γονείς, κηδεμόνες ή έλλειψη γονικής στήριξης / ενδιαφέροντος</vt:lpstr>
      <vt:lpstr>Προσβασιμότητα, διαθεσιμότητα,  κόστος</vt:lpstr>
      <vt:lpstr>Η αντίληψη ότι η χρήση είναι ο κανόνας κι ότι οι καπνιστές είναι ιδιαίτερα αποδεκτοί στην παρέα</vt:lpstr>
      <vt:lpstr>Χαμηλή ακαδημαϊκή επίδοση</vt:lpstr>
      <vt:lpstr>Επιθετική συμπεριφορά</vt:lpstr>
      <vt:lpstr>Χαμηλή αυτοεκτίμηση / αυτοπεποίθηση</vt:lpstr>
      <vt:lpstr>Διαφάνεια 11</vt:lpstr>
      <vt:lpstr>Π.Ο.Υ. Οι παρεμβάσεις για μείωση χρήσης στους νέους πρέπει να είναι ευρείες, να εστιάζουν σε αγόρια και κορίτσια και να στοχεύουν στην πρόληψη και διακοπή του καπνίσματος</vt:lpstr>
      <vt:lpstr>Διαφάνεια 13</vt:lpstr>
      <vt:lpstr>Διαφάνεια 14</vt:lpstr>
      <vt:lpstr>Χρησιμοποίηση σημαντικών προσώπων που χρησιμοποιούν το προϊόν.   «Αν το χρησιμοποιεί αυτός, θα πρέπει να είναι καλό»</vt:lpstr>
      <vt:lpstr>Διαφάνεια 16</vt:lpstr>
      <vt:lpstr>Η διαφήμιση τονίζει ότι "όλοι χρησιμοποιούν το προϊόν".  Ο καταναλωτής δε θέλει να αποτελεί εξαίρεση.</vt:lpstr>
      <vt:lpstr>Διαφάνεια 18</vt:lpstr>
      <vt:lpstr>Διαφάνεια 19</vt:lpstr>
      <vt:lpstr>Διαφάνεια 20</vt:lpstr>
      <vt:lpstr>Διαφάνεια 21</vt:lpstr>
      <vt:lpstr>Ας μην ξεχνάμε ότι σε αυτή την ηλικία αισθάνεσαι…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evangelia</dc:creator>
  <cp:lastModifiedBy>evangelia</cp:lastModifiedBy>
  <cp:revision>53</cp:revision>
  <dcterms:created xsi:type="dcterms:W3CDTF">2011-12-05T21:15:42Z</dcterms:created>
  <dcterms:modified xsi:type="dcterms:W3CDTF">2011-12-08T00:59:18Z</dcterms:modified>
</cp:coreProperties>
</file>