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aa40829f9_3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5aa40829f9_3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5aa40829f9_3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25aa40829f9_3_17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5aa40829f9_3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25aa40829f9_3_1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aa40829f9_3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5aa40829f9_3_1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5aa40829f9_3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25aa40829f9_3_19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aa40829f9_3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5aa40829f9_3_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aa40829f9_3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5aa40829f9_3_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aa40829f9_3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25aa40829f9_3_10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5aa40829f9_3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5aa40829f9_3_1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5aa40829f9_3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5aa40829f9_3_1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aa40829f9_3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5aa40829f9_3_1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aa40829f9_3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25aa40829f9_3_1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aa40829f9_3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5aa40829f9_3_1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περιεχόμενο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ό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Κατακόρυφο κείμενο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ατακόρυφος τίτλος και Κείμενο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14.jpg"/><Relationship Id="rId5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Relationship Id="rId5" Type="http://schemas.openxmlformats.org/officeDocument/2006/relationships/image" Target="../media/image19.jpg"/><Relationship Id="rId6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6.jp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4646037" y="554984"/>
            <a:ext cx="4001198" cy="225310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l"/>
              <a:t>Ασφάλεια τροφίμων</a:t>
            </a:r>
            <a:br>
              <a:rPr lang="el"/>
            </a:br>
            <a:endParaRPr/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4646036" y="2877148"/>
            <a:ext cx="4001198" cy="16419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Εικόνα που περιέχει φαγητό, κουζίνα, γεύμα, πιάτο&#10;&#10;Περιγραφή που δημιουργήθηκε αυτόματα" id="131" name="Google Shape;131;p25"/>
          <p:cNvPicPr preferRelativeResize="0"/>
          <p:nvPr/>
        </p:nvPicPr>
        <p:blipFill rotWithShape="1">
          <a:blip r:embed="rId3">
            <a:alphaModFix/>
          </a:blip>
          <a:srcRect b="1" l="8163" r="16838" t="0"/>
          <a:stretch/>
        </p:blipFill>
        <p:spPr>
          <a:xfrm>
            <a:off x="473880" y="449040"/>
            <a:ext cx="3883687" cy="3883687"/>
          </a:xfrm>
          <a:custGeom>
            <a:rect b="b" l="l" r="r" t="t"/>
            <a:pathLst>
              <a:path extrusionOk="0" h="3741748" w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34"/>
          <p:cNvPicPr preferRelativeResize="0"/>
          <p:nvPr/>
        </p:nvPicPr>
        <p:blipFill rotWithShape="1">
          <a:blip r:embed="rId3">
            <a:alphaModFix/>
          </a:blip>
          <a:srcRect b="0" l="0" r="12819" t="0"/>
          <a:stretch/>
        </p:blipFill>
        <p:spPr>
          <a:xfrm>
            <a:off x="15" y="8"/>
            <a:ext cx="3733023" cy="51434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ικόνα που περιέχει φαγητό, λαχανικά, πιάτο, συστατικό&#10;&#10;Περιγραφή που δημιουργήθηκε αυτόματα" id="237" name="Google Shape;237;p34"/>
          <p:cNvPicPr preferRelativeResize="0"/>
          <p:nvPr/>
        </p:nvPicPr>
        <p:blipFill rotWithShape="1">
          <a:blip r:embed="rId4">
            <a:alphaModFix/>
          </a:blip>
          <a:srcRect b="0" l="5954" r="15145" t="0"/>
          <a:stretch/>
        </p:blipFill>
        <p:spPr>
          <a:xfrm>
            <a:off x="3733038" y="8"/>
            <a:ext cx="5410962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4"/>
          <p:cNvSpPr/>
          <p:nvPr/>
        </p:nvSpPr>
        <p:spPr>
          <a:xfrm>
            <a:off x="4572000" y="3164179"/>
            <a:ext cx="4219397" cy="1566988"/>
          </a:xfrm>
          <a:prstGeom prst="rect">
            <a:avLst/>
          </a:prstGeom>
          <a:solidFill>
            <a:schemeClr val="lt1">
              <a:alpha val="94901"/>
            </a:schemeClr>
          </a:solidFill>
          <a:ln cap="flat" cmpd="sng" w="12700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4"/>
          <p:cNvSpPr/>
          <p:nvPr/>
        </p:nvSpPr>
        <p:spPr>
          <a:xfrm>
            <a:off x="4879180" y="2907004"/>
            <a:ext cx="3636169" cy="51435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4"/>
          <p:cNvSpPr/>
          <p:nvPr/>
        </p:nvSpPr>
        <p:spPr>
          <a:xfrm>
            <a:off x="4823354" y="3522974"/>
            <a:ext cx="3780026" cy="107670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ΘΥΜΑΣΤΕ!</a:t>
            </a:r>
            <a:endParaRPr sz="1100"/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ΑΣΦΑΛΕΙΑ ΤΩΝ ΤΡΟΦΙΜΩΝ ΕΞΑΡΤΑΤΑΙ ΤΟΣΟ ΑΠΟ ΑΥΤΟΥΣ ΠΟΥ ΤΑ ΠΑΡΑΓΟΥΝ ΚΑΙ ΤΑ ΕΜΠΟΡΕΥΟΝΤΑΙ ΟΣΟ ΚΑΙ ΑΠΟ ΑΥΤΟΥΣ ΠΟΥ ΤΑ ΚΑΤΑΝΑΛΩΝΟΥΝ, ΔΗΛΑΔΗ ΑΠΟ ΟΛΟΥΣ ΤΟΥΣ ΑΝΘΡΩΠΟΥΣ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5"/>
          <p:cNvPicPr preferRelativeResize="0"/>
          <p:nvPr/>
        </p:nvPicPr>
        <p:blipFill rotWithShape="1">
          <a:blip r:embed="rId3">
            <a:alphaModFix/>
          </a:blip>
          <a:srcRect b="15592" l="0" r="0" t="0"/>
          <a:stretch/>
        </p:blipFill>
        <p:spPr>
          <a:xfrm>
            <a:off x="4985945" y="483394"/>
            <a:ext cx="3686963" cy="417671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/>
          <p:nvPr/>
        </p:nvSpPr>
        <p:spPr>
          <a:xfrm>
            <a:off x="2627709" y="289322"/>
            <a:ext cx="2483644" cy="540544"/>
          </a:xfrm>
          <a:prstGeom prst="wedgeRectCallout">
            <a:avLst>
              <a:gd fmla="val 107597" name="adj1"/>
              <a:gd fmla="val 59611" name="adj2"/>
            </a:avLst>
          </a:prstGeom>
          <a:gradFill>
            <a:gsLst>
              <a:gs pos="0">
                <a:srgbClr val="2020A6"/>
              </a:gs>
              <a:gs pos="20000">
                <a:srgbClr val="2222A3"/>
              </a:gs>
              <a:gs pos="100000">
                <a:srgbClr val="18187C"/>
              </a:gs>
            </a:gsLst>
            <a:lin ang="5400000" scaled="0"/>
          </a:gradFill>
          <a:ln cap="flat" cmpd="sng" w="9525">
            <a:solidFill>
              <a:srgbClr val="2F2F9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3000">
              <a:srgbClr val="80808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Κύτταρα του στελέχους Ο157 του E.coli:H7 </a:t>
            </a:r>
            <a:endParaRPr sz="1100"/>
          </a:p>
        </p:txBody>
      </p:sp>
      <p:sp>
        <p:nvSpPr>
          <p:cNvPr id="247" name="Google Shape;247;p35"/>
          <p:cNvSpPr/>
          <p:nvPr/>
        </p:nvSpPr>
        <p:spPr>
          <a:xfrm>
            <a:off x="2627709" y="1143744"/>
            <a:ext cx="2144315" cy="459581"/>
          </a:xfrm>
          <a:prstGeom prst="wedgeRoundRectCallout">
            <a:avLst>
              <a:gd fmla="val 80884" name="adj1"/>
              <a:gd fmla="val -48505" name="adj2"/>
              <a:gd fmla="val 16667" name="adj3"/>
            </a:avLst>
          </a:prstGeom>
          <a:gradFill>
            <a:gsLst>
              <a:gs pos="0">
                <a:srgbClr val="2020A6"/>
              </a:gs>
              <a:gs pos="20000">
                <a:srgbClr val="2222A3"/>
              </a:gs>
              <a:gs pos="100000">
                <a:srgbClr val="18187C"/>
              </a:gs>
            </a:gsLst>
            <a:lin ang="5400000" scaled="0"/>
          </a:gradFill>
          <a:ln cap="flat" cmpd="sng" w="9525">
            <a:solidFill>
              <a:srgbClr val="2F2F9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3000">
              <a:srgbClr val="80808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Εντερικά κύτταρα μικρού παιδιού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363339" y="559594"/>
            <a:ext cx="2050500" cy="8697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Στις ΗΠΑ 265.000 άτομα ετησίως  μολύνονται από τοξίνη που παράγεται από το βακτήριο E.coli</a:t>
            </a:r>
            <a:endParaRPr sz="1000"/>
          </a:p>
        </p:txBody>
      </p:sp>
      <p:sp>
        <p:nvSpPr>
          <p:cNvPr id="249" name="Google Shape;249;p35"/>
          <p:cNvSpPr/>
          <p:nvPr/>
        </p:nvSpPr>
        <p:spPr>
          <a:xfrm>
            <a:off x="385760" y="2057697"/>
            <a:ext cx="4514852" cy="2526209"/>
          </a:xfrm>
          <a:custGeom>
            <a:rect b="b" l="l" r="r" t="t"/>
            <a:pathLst>
              <a:path extrusionOk="0" h="1080120" w="2448272">
                <a:moveTo>
                  <a:pt x="0" y="0"/>
                </a:moveTo>
                <a:lnTo>
                  <a:pt x="2268248" y="0"/>
                </a:lnTo>
                <a:lnTo>
                  <a:pt x="2448272" y="180024"/>
                </a:lnTo>
                <a:lnTo>
                  <a:pt x="2448272" y="1080120"/>
                </a:lnTo>
                <a:lnTo>
                  <a:pt x="180024" y="1080120"/>
                </a:lnTo>
                <a:lnTo>
                  <a:pt x="0" y="90009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0"/>
          </a:gradFill>
          <a:ln cap="flat" cmpd="sng" w="9525">
            <a:solidFill>
              <a:srgbClr val="B6DCD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808080">
                <a:alpha val="37647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ΠΡΟΣΟΧΗ! </a:t>
            </a:r>
            <a:r>
              <a:rPr b="1" lang="e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 πλύσιμο με νερό δεν αρκεί για να απομακρύνει τα βακτήρια, επειδή είναι κολλώδη</a:t>
            </a:r>
            <a:r>
              <a:rPr lang="e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Άρα, ένα απλό πλύσιμο της σαλάτας δεν αρκεί για να την απαλλάξει από τυχόν μικροοργανισμούς, όπως η E. coli. Σε αυτήν την περίπτωση, η E. coli θα πολλαπλασιαστεί στο έντερο και θα προκαλέσει νόσο.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649805" y="352925"/>
            <a:ext cx="2050450" cy="196465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6"/>
          <p:cNvSpPr txBox="1"/>
          <p:nvPr/>
        </p:nvSpPr>
        <p:spPr>
          <a:xfrm>
            <a:off x="742950" y="435005"/>
            <a:ext cx="5906854" cy="90024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Άρα, πώς μπορούμε να απομακρύνουμε βακτήρια και άλλους μικροοργανισμούς από τρόφιμα που πρόκειται να καταναλώσουμε ωμά;</a:t>
            </a:r>
            <a:endParaRPr sz="1100"/>
          </a:p>
        </p:txBody>
      </p:sp>
      <p:pic>
        <p:nvPicPr>
          <p:cNvPr descr="Εικόνα που περιέχει άτομο, οπωροκηπευτικά, εσωτερικός χώρος, λαχανικά&#10;&#10;Περιγραφή που δημιουργήθηκε αυτόματα" id="256" name="Google Shape;25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8240" y="1857375"/>
            <a:ext cx="3705015" cy="2468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ικόνα που περιέχει άτομο, εξωτερικός χώρος/ύπαιθρος, Μπολ ανάμειξης, ρουχισμός&#10;&#10;Περιγραφή που δημιουργήθηκε αυτόματα" id="257" name="Google Shape;257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29263" y="3051145"/>
            <a:ext cx="2749396" cy="183384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6"/>
          <p:cNvSpPr txBox="1"/>
          <p:nvPr/>
        </p:nvSpPr>
        <p:spPr>
          <a:xfrm>
            <a:off x="5529263" y="2493059"/>
            <a:ext cx="2749396" cy="48474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Τα αφήνουμε για λίγο σε μια λεκάνη με νερό και άφθονο ξύδι</a:t>
            </a:r>
            <a:endParaRPr sz="1100"/>
          </a:p>
        </p:txBody>
      </p:sp>
      <p:sp>
        <p:nvSpPr>
          <p:cNvPr id="259" name="Google Shape;259;p36"/>
          <p:cNvSpPr txBox="1"/>
          <p:nvPr/>
        </p:nvSpPr>
        <p:spPr>
          <a:xfrm>
            <a:off x="998240" y="1437395"/>
            <a:ext cx="3705015" cy="27699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Ξεπλένουμε καλά με τρεχούμενο νερό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7"/>
          <p:cNvSpPr/>
          <p:nvPr/>
        </p:nvSpPr>
        <p:spPr>
          <a:xfrm flipH="1" rot="-5159731">
            <a:off x="4190146" y="-415457"/>
            <a:ext cx="2958134" cy="2958134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7"/>
          <p:cNvSpPr txBox="1"/>
          <p:nvPr>
            <p:ph type="title"/>
          </p:nvPr>
        </p:nvSpPr>
        <p:spPr>
          <a:xfrm>
            <a:off x="357132" y="177312"/>
            <a:ext cx="3596373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l" sz="2100"/>
              <a:t>Τροφές που συχνά συνδέονται με τροφιμογενή νοσήματα</a:t>
            </a:r>
            <a:endParaRPr/>
          </a:p>
        </p:txBody>
      </p:sp>
      <p:grpSp>
        <p:nvGrpSpPr>
          <p:cNvPr id="267" name="Google Shape;267;p37"/>
          <p:cNvGrpSpPr/>
          <p:nvPr/>
        </p:nvGrpSpPr>
        <p:grpSpPr>
          <a:xfrm>
            <a:off x="247635" y="1334645"/>
            <a:ext cx="3943349" cy="3645693"/>
            <a:chOff x="0" y="0"/>
            <a:chExt cx="5257798" cy="4860924"/>
          </a:xfrm>
        </p:grpSpPr>
        <p:cxnSp>
          <p:nvCxnSpPr>
            <p:cNvPr id="268" name="Google Shape;268;p37"/>
            <p:cNvCxnSpPr/>
            <p:nvPr/>
          </p:nvCxnSpPr>
          <p:spPr>
            <a:xfrm>
              <a:off x="0" y="0"/>
              <a:ext cx="5257798" cy="0"/>
            </a:xfrm>
            <a:prstGeom prst="straightConnector1">
              <a:avLst/>
            </a:pr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9" name="Google Shape;269;p37"/>
            <p:cNvSpPr/>
            <p:nvPr/>
          </p:nvSpPr>
          <p:spPr>
            <a:xfrm>
              <a:off x="0" y="0"/>
              <a:ext cx="5257798" cy="1215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7"/>
            <p:cNvSpPr txBox="1"/>
            <p:nvPr/>
          </p:nvSpPr>
          <p:spPr>
            <a:xfrm>
              <a:off x="0" y="0"/>
              <a:ext cx="5257798" cy="1215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875" lIns="42875" spcFirstLastPara="1" rIns="42875" wrap="square" tIns="42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l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Ωμές τροφές ζωικής προέλευσης, δηλ. ωμά κόκκινα κρέατα και πουλερικά, ωμά αυγά, μη παστεριωμένο γάλα και ωμά οστρακοειδή είναι τα πιο πιθανά να μολυνθούν.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1" name="Google Shape;271;p37"/>
            <p:cNvCxnSpPr/>
            <p:nvPr/>
          </p:nvCxnSpPr>
          <p:spPr>
            <a:xfrm>
              <a:off x="0" y="1215231"/>
              <a:ext cx="5257798" cy="0"/>
            </a:xfrm>
            <a:prstGeom prst="straightConnector1">
              <a:avLst/>
            </a:pr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72" name="Google Shape;272;p37"/>
            <p:cNvSpPr/>
            <p:nvPr/>
          </p:nvSpPr>
          <p:spPr>
            <a:xfrm>
              <a:off x="0" y="1215231"/>
              <a:ext cx="5257798" cy="1215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7"/>
            <p:cNvSpPr txBox="1"/>
            <p:nvPr/>
          </p:nvSpPr>
          <p:spPr>
            <a:xfrm>
              <a:off x="0" y="1215231"/>
              <a:ext cx="5257798" cy="1215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875" lIns="42875" spcFirstLastPara="1" rIns="42875" wrap="square" tIns="42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l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Φρούτα και λαχανικά μπορεί επίσης να μολυνθούν από ζωικά περιττώματα όταν χρησιμοποιείται κοπριά ως λίπασμα ή μη καθαρά νερά χρησιμοποιούνται για το πλύσιμο του προϊόντος.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4" name="Google Shape;274;p37"/>
            <p:cNvCxnSpPr/>
            <p:nvPr/>
          </p:nvCxnSpPr>
          <p:spPr>
            <a:xfrm>
              <a:off x="0" y="2430462"/>
              <a:ext cx="5257798" cy="0"/>
            </a:xfrm>
            <a:prstGeom prst="straightConnector1">
              <a:avLst/>
            </a:pr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75" name="Google Shape;275;p37"/>
            <p:cNvSpPr/>
            <p:nvPr/>
          </p:nvSpPr>
          <p:spPr>
            <a:xfrm>
              <a:off x="0" y="2430462"/>
              <a:ext cx="5257798" cy="1215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7"/>
            <p:cNvSpPr txBox="1"/>
            <p:nvPr/>
          </p:nvSpPr>
          <p:spPr>
            <a:xfrm>
              <a:off x="0" y="2430462"/>
              <a:ext cx="5257798" cy="1215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875" lIns="42875" spcFirstLastPara="1" rIns="42875" wrap="square" tIns="42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l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Μη παστεριωμένοι χυμοί ή μηλίτες μπορεί επίσης να μολυνθούν αν ήταν μολυσμένα τα φρούτα που χρησιμοποιήθηκαν. 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7" name="Google Shape;277;p37"/>
            <p:cNvCxnSpPr/>
            <p:nvPr/>
          </p:nvCxnSpPr>
          <p:spPr>
            <a:xfrm>
              <a:off x="0" y="3645693"/>
              <a:ext cx="5257798" cy="0"/>
            </a:xfrm>
            <a:prstGeom prst="straightConnector1">
              <a:avLst/>
            </a:pr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78" name="Google Shape;278;p37"/>
            <p:cNvSpPr/>
            <p:nvPr/>
          </p:nvSpPr>
          <p:spPr>
            <a:xfrm>
              <a:off x="0" y="3645693"/>
              <a:ext cx="5257798" cy="1215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7"/>
            <p:cNvSpPr txBox="1"/>
            <p:nvPr/>
          </p:nvSpPr>
          <p:spPr>
            <a:xfrm>
              <a:off x="0" y="3645693"/>
              <a:ext cx="5257798" cy="1215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875" lIns="42875" spcFirstLastPara="1" rIns="42875" wrap="square" tIns="42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l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Οποιοδήποτε τρόφιμο έχει αγγιχθεί από άτομο που νοσούσε κι έκανε εμετούς ή διάρροια ή που είχε πρόσφατα μια τέτοια νόσο. Αν αυτό το τρόφιμο δεν μαγειρευτεί (π.χ. σαλάτες, ωμά φρούτα) τότε μπορεί να μεταδώσουν την ασθένεια και σε άλλα άτομα. 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Εικόνα που περιέχει Φιγούρα ζώου, εσωτερικός χώρος&#10;&#10;Περιγραφή που δημιουργήθηκε αυτόματα" id="280" name="Google Shape;280;p37"/>
          <p:cNvPicPr preferRelativeResize="0"/>
          <p:nvPr/>
        </p:nvPicPr>
        <p:blipFill rotWithShape="1">
          <a:blip r:embed="rId3">
            <a:alphaModFix/>
          </a:blip>
          <a:srcRect b="-3" l="0" r="14850" t="0"/>
          <a:stretch/>
        </p:blipFill>
        <p:spPr>
          <a:xfrm>
            <a:off x="4533900" y="8"/>
            <a:ext cx="2507461" cy="2179227"/>
          </a:xfrm>
          <a:custGeom>
            <a:rect b="b" l="l" r="r" t="t"/>
            <a:pathLst>
              <a:path extrusionOk="0" h="2905646" w="3343282">
                <a:moveTo>
                  <a:pt x="546801" y="0"/>
                </a:moveTo>
                <a:lnTo>
                  <a:pt x="2796481" y="0"/>
                </a:lnTo>
                <a:lnTo>
                  <a:pt x="2853670" y="51976"/>
                </a:lnTo>
                <a:cubicBezTo>
                  <a:pt x="3156177" y="354484"/>
                  <a:pt x="3343282" y="772394"/>
                  <a:pt x="3343282" y="1234005"/>
                </a:cubicBezTo>
                <a:cubicBezTo>
                  <a:pt x="3343282" y="2157227"/>
                  <a:pt x="2594863" y="2905646"/>
                  <a:pt x="1671641" y="2905646"/>
                </a:cubicBezTo>
                <a:cubicBezTo>
                  <a:pt x="748420" y="2905646"/>
                  <a:pt x="0" y="2157227"/>
                  <a:pt x="0" y="1234005"/>
                </a:cubicBezTo>
                <a:cubicBezTo>
                  <a:pt x="0" y="772394"/>
                  <a:pt x="187105" y="354484"/>
                  <a:pt x="489613" y="51976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Εικόνα που περιέχει χυμός, φρούτο, φαγητό, φυσικές τροφές&#10;&#10;Περιγραφή που δημιουργήθηκε αυτόματα" id="281" name="Google Shape;281;p37"/>
          <p:cNvPicPr preferRelativeResize="0"/>
          <p:nvPr/>
        </p:nvPicPr>
        <p:blipFill rotWithShape="1">
          <a:blip r:embed="rId4">
            <a:alphaModFix/>
          </a:blip>
          <a:srcRect b="0" l="18729" r="20046" t="0"/>
          <a:stretch/>
        </p:blipFill>
        <p:spPr>
          <a:xfrm>
            <a:off x="4629181" y="2366144"/>
            <a:ext cx="3022934" cy="2777356"/>
          </a:xfrm>
          <a:custGeom>
            <a:rect b="b" l="l" r="r" t="t"/>
            <a:pathLst>
              <a:path extrusionOk="0" h="3703141" w="4030579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Εικόνα που περιέχει ασπόνδυλο, χτένι, οστρακόδερμα, θαλασσινά&#10;&#10;Περιγραφή που δημιουργήθηκε αυτόματα" id="282" name="Google Shape;282;p37"/>
          <p:cNvPicPr preferRelativeResize="0"/>
          <p:nvPr/>
        </p:nvPicPr>
        <p:blipFill rotWithShape="1">
          <a:blip r:embed="rId5">
            <a:alphaModFix/>
          </a:blip>
          <a:srcRect b="2" l="27404" r="26498" t="0"/>
          <a:stretch/>
        </p:blipFill>
        <p:spPr>
          <a:xfrm>
            <a:off x="7142254" y="8"/>
            <a:ext cx="2001746" cy="2898569"/>
          </a:xfrm>
          <a:custGeom>
            <a:rect b="b" l="l" r="r" t="t"/>
            <a:pathLst>
              <a:path extrusionOk="0" h="3864768" w="2668994">
                <a:moveTo>
                  <a:pt x="1215406" y="0"/>
                </a:moveTo>
                <a:lnTo>
                  <a:pt x="2668994" y="0"/>
                </a:lnTo>
                <a:lnTo>
                  <a:pt x="2668994" y="3754247"/>
                </a:lnTo>
                <a:lnTo>
                  <a:pt x="2614574" y="3774165"/>
                </a:lnTo>
                <a:cubicBezTo>
                  <a:pt x="2425260" y="3833048"/>
                  <a:pt x="2223979" y="3864768"/>
                  <a:pt x="2015289" y="3864768"/>
                </a:cubicBezTo>
                <a:cubicBezTo>
                  <a:pt x="902276" y="3864768"/>
                  <a:pt x="0" y="2962492"/>
                  <a:pt x="0" y="1849479"/>
                </a:cubicBezTo>
                <a:cubicBezTo>
                  <a:pt x="0" y="1084283"/>
                  <a:pt x="426467" y="418692"/>
                  <a:pt x="1054683" y="77425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Εικόνα που περιέχει λαχανικά, φυλλώδες λαχανικό, μαρούλι, οπωροκηπευτικά&#10;&#10;Περιγραφή που δημιουργήθηκε αυτόματα" id="283" name="Google Shape;283;p37"/>
          <p:cNvPicPr preferRelativeResize="0"/>
          <p:nvPr/>
        </p:nvPicPr>
        <p:blipFill rotWithShape="1">
          <a:blip r:embed="rId6">
            <a:alphaModFix/>
          </a:blip>
          <a:srcRect b="-4" l="31206" r="21855" t="0"/>
          <a:stretch/>
        </p:blipFill>
        <p:spPr>
          <a:xfrm>
            <a:off x="7803158" y="3000971"/>
            <a:ext cx="1340843" cy="2142530"/>
          </a:xfrm>
          <a:custGeom>
            <a:rect b="b" l="l" r="r" t="t"/>
            <a:pathLst>
              <a:path extrusionOk="0" h="2856706" w="1787791">
                <a:moveTo>
                  <a:pt x="1531941" y="0"/>
                </a:moveTo>
                <a:cubicBezTo>
                  <a:pt x="1584820" y="0"/>
                  <a:pt x="1637074" y="2679"/>
                  <a:pt x="1688573" y="7909"/>
                </a:cubicBezTo>
                <a:lnTo>
                  <a:pt x="1787791" y="23052"/>
                </a:lnTo>
                <a:lnTo>
                  <a:pt x="1787791" y="2856706"/>
                </a:lnTo>
                <a:lnTo>
                  <a:pt x="765053" y="2856706"/>
                </a:lnTo>
                <a:lnTo>
                  <a:pt x="675418" y="2802252"/>
                </a:lnTo>
                <a:cubicBezTo>
                  <a:pt x="267919" y="2526951"/>
                  <a:pt x="0" y="2060735"/>
                  <a:pt x="0" y="1531942"/>
                </a:cubicBezTo>
                <a:cubicBezTo>
                  <a:pt x="0" y="685873"/>
                  <a:pt x="685873" y="0"/>
                  <a:pt x="1531941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314325" y="704532"/>
            <a:ext cx="8458200" cy="172864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999"/>
              <a:buNone/>
            </a:pPr>
            <a:r>
              <a:rPr b="1"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Τροφιμογενές νόσημα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4999"/>
              <a:buNone/>
            </a:pP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Κάθε νόσημα που προκαλείται από την κατανάλωση τροφίμου ή νερού. 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4999"/>
              <a:buNone/>
            </a:pP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 περισσότερα προκαλούνται από βακτήρια και ιούς ή τοξίνες. 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4999"/>
              <a:buNone/>
            </a:pP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Ωστόσο, κάποια βακτήρια είναι παθογόνα μόνο όταν βρίσκονται σε μεγάλες ποσότητες.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/>
          </a:p>
        </p:txBody>
      </p:sp>
      <p:sp>
        <p:nvSpPr>
          <p:cNvPr id="137" name="Google Shape;137;p26"/>
          <p:cNvSpPr txBox="1"/>
          <p:nvPr/>
        </p:nvSpPr>
        <p:spPr>
          <a:xfrm rot="-448216">
            <a:off x="797430" y="4042076"/>
            <a:ext cx="3062168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&gt;250 διαφορετικά τροφιμογενή νοσήματα</a:t>
            </a:r>
            <a:endParaRPr sz="1100"/>
          </a:p>
        </p:txBody>
      </p:sp>
      <p:sp>
        <p:nvSpPr>
          <p:cNvPr id="138" name="Google Shape;138;p26"/>
          <p:cNvSpPr txBox="1"/>
          <p:nvPr/>
        </p:nvSpPr>
        <p:spPr>
          <a:xfrm>
            <a:off x="1781446" y="2553400"/>
            <a:ext cx="3247754" cy="13619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Στην Ευρώπη, 5.000 άνθρωποι πεθαίνουν κάθε χρόνο από τροφικές δηλητηριάσεις</a:t>
            </a:r>
            <a:endParaRPr sz="1100"/>
          </a:p>
        </p:txBody>
      </p:sp>
      <p:pic>
        <p:nvPicPr>
          <p:cNvPr descr="Εικόνα που περιέχει γραφικά, clipart, σύμβολο, καρτούν&#10;&#10;Περιγραφή που δημιουργήθηκε αυτόματα" id="139" name="Google Shape;13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781" y="2568400"/>
            <a:ext cx="1052069" cy="127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6011" y="2653205"/>
            <a:ext cx="1336029" cy="1781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ικόνα που περιέχει γραφικά, clipart, τέχνη, σύμβολο&#10;&#10;Περιγραφή που δημιουργήθηκε αυτόματα" id="141" name="Google Shape;14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92672" y="2710320"/>
            <a:ext cx="1336029" cy="166714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/>
        </p:nvSpPr>
        <p:spPr>
          <a:xfrm>
            <a:off x="4126526" y="4497682"/>
            <a:ext cx="4810307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Τεράστιο πρόβλημα υγείας και οικονομίας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7"/>
          <p:cNvSpPr/>
          <p:nvPr/>
        </p:nvSpPr>
        <p:spPr>
          <a:xfrm>
            <a:off x="7815427" y="1023549"/>
            <a:ext cx="710616" cy="6913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Εικόνα που περιέχει βράχος, τέχνη&#10;&#10;Περιγραφή που δημιουργήθηκε αυτόματα με μέτριο επίπεδο εμπιστοσύνης" id="149" name="Google Shape;149;p27"/>
          <p:cNvPicPr preferRelativeResize="0"/>
          <p:nvPr/>
        </p:nvPicPr>
        <p:blipFill rotWithShape="1">
          <a:blip r:embed="rId3">
            <a:alphaModFix/>
          </a:blip>
          <a:srcRect b="0" l="1498" r="29679" t="0"/>
          <a:stretch/>
        </p:blipFill>
        <p:spPr>
          <a:xfrm>
            <a:off x="5925944" y="2045797"/>
            <a:ext cx="3218056" cy="3097703"/>
          </a:xfrm>
          <a:custGeom>
            <a:rect b="b" l="l" r="r" t="t"/>
            <a:pathLst>
              <a:path extrusionOk="0" h="4130271" w="429074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0" name="Google Shape;150;p27"/>
          <p:cNvSpPr/>
          <p:nvPr/>
        </p:nvSpPr>
        <p:spPr>
          <a:xfrm flipH="1" rot="-6040930">
            <a:off x="4525603" y="-504855"/>
            <a:ext cx="3015895" cy="3015895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Εικόνα που περιέχει φρούτο, εσπεριδοειδές, φωτογραφία νεκρής φύσης, ξεφλούδισμα/φλουδα&#10;&#10;Περιγραφή που δημιουργήθηκε αυτόματα" id="151" name="Google Shape;151;p27"/>
          <p:cNvPicPr preferRelativeResize="0"/>
          <p:nvPr/>
        </p:nvPicPr>
        <p:blipFill rotWithShape="1">
          <a:blip r:embed="rId4">
            <a:alphaModFix/>
          </a:blip>
          <a:srcRect b="4" l="4942" r="16962" t="0"/>
          <a:stretch/>
        </p:blipFill>
        <p:spPr>
          <a:xfrm>
            <a:off x="4895488" y="0"/>
            <a:ext cx="2639484" cy="2255932"/>
          </a:xfrm>
          <a:custGeom>
            <a:rect b="b" l="l" r="r" t="t"/>
            <a:pathLst>
              <a:path extrusionOk="0" h="3007909" w="3519312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2" name="Google Shape;152;p27"/>
          <p:cNvSpPr txBox="1"/>
          <p:nvPr/>
        </p:nvSpPr>
        <p:spPr>
          <a:xfrm>
            <a:off x="348272" y="765545"/>
            <a:ext cx="4722785" cy="40510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 να κατανοήσουμε καλύτερα ζητήματα ασφάλειας τροφίμων είναι σημαντικό να θυμόμαστε τι χρειάζονται οι μικροοργανισμοί για να αναπτυχθούν: </a:t>
            </a:r>
            <a:endParaRPr sz="1100"/>
          </a:p>
          <a:p>
            <a:pPr indent="-174148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τροφή</a:t>
            </a: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1100"/>
          </a:p>
          <a:p>
            <a:pPr indent="-174148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κατάλληλη </a:t>
            </a:r>
            <a:r>
              <a:rPr b="1"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θερμοκρασία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4148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υγρασία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4148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</a:t>
            </a:r>
            <a:r>
              <a:rPr b="1"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κατάλληλο pH </a:t>
            </a: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(συνήθως όχι ακραία)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Συνεπώς, πρέπει να σκεφτόμαστε  ότι όπου υπάρχουν αυτές οι συνθήκες είναι πιθανόν να αναπτυχθούν μικροοργανισμοί που κάνουν το τρόφιμο μη ασφαλές για κατανάλωση. 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8"/>
          <p:cNvSpPr/>
          <p:nvPr/>
        </p:nvSpPr>
        <p:spPr>
          <a:xfrm>
            <a:off x="7656521" y="1"/>
            <a:ext cx="851299" cy="35849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628650" y="639279"/>
            <a:ext cx="4045021" cy="39934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57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πολύ μεγάλη συγκέντρωση αλατιού ή ζάχαρης σε ένα τρόφιμο αποτρέπει την ανάπτυξη των περισσότερων μικροοργανισμών, γιατί προκαλούν την αφυδάτωσή τους.</a:t>
            </a:r>
            <a:endParaRPr sz="257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57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l" sz="257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Έτσι συντηρούνται τα τρόφιμα στην άλμη και τα γλυκά του κουταλιού. </a:t>
            </a:r>
            <a:endParaRPr sz="970"/>
          </a:p>
          <a:p>
            <a:pPr indent="12700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5018"/>
              <a:buFont typeface="Arial"/>
              <a:buNone/>
            </a:pPr>
            <a:r>
              <a:t/>
            </a:r>
            <a:endParaRPr sz="257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l" sz="257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Την ανάπτυξη των περισσότερων μικροοργανισμών αποτρέπει και το πολύ όξινο περιβάλλον, κάτι που μπορεί να γίνει είτε με ξύδι είτε με λεμόνι. Κλασικό παράδειγμα τα γνωστά μας τουρσιά</a:t>
            </a:r>
            <a:endParaRPr sz="257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350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350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8"/>
          <p:cNvSpPr/>
          <p:nvPr/>
        </p:nvSpPr>
        <p:spPr>
          <a:xfrm>
            <a:off x="5100473" y="2025516"/>
            <a:ext cx="609320" cy="609320"/>
          </a:xfrm>
          <a:prstGeom prst="ellipse">
            <a:avLst/>
          </a:prstGeom>
          <a:noFill/>
          <a:ln cap="flat" cmpd="sng" w="1270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8"/>
          <p:cNvPicPr preferRelativeResize="0"/>
          <p:nvPr/>
        </p:nvPicPr>
        <p:blipFill rotWithShape="1">
          <a:blip r:embed="rId3">
            <a:alphaModFix/>
          </a:blip>
          <a:srcRect b="0" l="0" r="25672" t="0"/>
          <a:stretch/>
        </p:blipFill>
        <p:spPr>
          <a:xfrm>
            <a:off x="6164668" y="639279"/>
            <a:ext cx="2322605" cy="2322605"/>
          </a:xfrm>
          <a:custGeom>
            <a:rect b="b" l="l" r="r" t="t"/>
            <a:pathLst>
              <a:path extrusionOk="0" h="2663168" w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2" name="Google Shape;162;p28"/>
          <p:cNvSpPr/>
          <p:nvPr/>
        </p:nvSpPr>
        <p:spPr>
          <a:xfrm>
            <a:off x="5042911" y="0"/>
            <a:ext cx="1736438" cy="1163244"/>
          </a:xfrm>
          <a:custGeom>
            <a:rect b="b" l="l" r="r" t="t"/>
            <a:pathLst>
              <a:path extrusionOk="0" h="1550992" w="2315251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3" name="Google Shape;163;p28"/>
          <p:cNvCxnSpPr/>
          <p:nvPr/>
        </p:nvCxnSpPr>
        <p:spPr>
          <a:xfrm>
            <a:off x="8966899" y="770078"/>
            <a:ext cx="0" cy="1198281"/>
          </a:xfrm>
          <a:prstGeom prst="straightConnector1">
            <a:avLst/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descr="Εικόνα που περιέχει λαχανικά, οπωροκηπευτικά, δοχεία αποθήκευσης τροφίμων, διατηρημένα τρόφιμα&#10;&#10;Περιγραφή που δημιουργήθηκε αυτόματα" id="164" name="Google Shape;164;p28"/>
          <p:cNvPicPr preferRelativeResize="0"/>
          <p:nvPr/>
        </p:nvPicPr>
        <p:blipFill rotWithShape="1">
          <a:blip r:embed="rId4">
            <a:alphaModFix/>
          </a:blip>
          <a:srcRect b="2" l="8347" r="7671" t="0"/>
          <a:stretch/>
        </p:blipFill>
        <p:spPr>
          <a:xfrm>
            <a:off x="5042911" y="3513900"/>
            <a:ext cx="2050306" cy="1629601"/>
          </a:xfrm>
          <a:custGeom>
            <a:rect b="b" l="l" r="r" t="t"/>
            <a:pathLst>
              <a:path extrusionOk="0" h="2172801" w="2733741">
                <a:moveTo>
                  <a:pt x="1366871" y="0"/>
                </a:moveTo>
                <a:cubicBezTo>
                  <a:pt x="2121772" y="0"/>
                  <a:pt x="2733741" y="595368"/>
                  <a:pt x="2733741" y="1329791"/>
                </a:cubicBezTo>
                <a:cubicBezTo>
                  <a:pt x="2733741" y="1605200"/>
                  <a:pt x="2647683" y="1861054"/>
                  <a:pt x="2500301" y="2073290"/>
                </a:cubicBezTo>
                <a:lnTo>
                  <a:pt x="2423813" y="2172801"/>
                </a:lnTo>
                <a:lnTo>
                  <a:pt x="309928" y="2172801"/>
                </a:lnTo>
                <a:lnTo>
                  <a:pt x="233440" y="2073290"/>
                </a:lnTo>
                <a:cubicBezTo>
                  <a:pt x="86058" y="1861054"/>
                  <a:pt x="0" y="1605200"/>
                  <a:pt x="0" y="1329791"/>
                </a:cubicBezTo>
                <a:cubicBezTo>
                  <a:pt x="0" y="595368"/>
                  <a:pt x="611969" y="0"/>
                  <a:pt x="1366871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5" name="Google Shape;165;p28"/>
          <p:cNvSpPr/>
          <p:nvPr/>
        </p:nvSpPr>
        <p:spPr>
          <a:xfrm rot="654998">
            <a:off x="4541893" y="3156940"/>
            <a:ext cx="2901163" cy="2901163"/>
          </a:xfrm>
          <a:prstGeom prst="arc">
            <a:avLst>
              <a:gd fmla="val 16200000" name="adj1"/>
              <a:gd fmla="val 20479261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8"/>
          <p:cNvSpPr/>
          <p:nvPr/>
        </p:nvSpPr>
        <p:spPr>
          <a:xfrm>
            <a:off x="8254163" y="3084061"/>
            <a:ext cx="889838" cy="1328738"/>
          </a:xfrm>
          <a:custGeom>
            <a:rect b="b" l="l" r="r" t="t"/>
            <a:pathLst>
              <a:path extrusionOk="0" h="1771650" w="1186451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9"/>
          <p:cNvSpPr txBox="1"/>
          <p:nvPr>
            <p:ph type="title"/>
          </p:nvPr>
        </p:nvSpPr>
        <p:spPr>
          <a:xfrm>
            <a:off x="4652654" y="273844"/>
            <a:ext cx="404502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el" sz="1800"/>
              <a:t>Χαρακτηριστικά των τροφίμων που ευνοούν την ανάπτυξη μικροοργανισμών</a:t>
            </a:r>
            <a:endParaRPr/>
          </a:p>
        </p:txBody>
      </p:sp>
      <p:sp>
        <p:nvSpPr>
          <p:cNvPr id="173" name="Google Shape;173;p29"/>
          <p:cNvSpPr/>
          <p:nvPr/>
        </p:nvSpPr>
        <p:spPr>
          <a:xfrm flipH="1">
            <a:off x="588029" y="0"/>
            <a:ext cx="631877" cy="266095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Κηλίδα χρώματος" id="174" name="Google Shape;17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101" y="419185"/>
            <a:ext cx="1900067" cy="1900067"/>
          </a:xfrm>
          <a:custGeom>
            <a:rect b="b" l="l" r="r" t="t"/>
            <a:pathLst>
              <a:path extrusionOk="0" h="2247255" w="1999274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75" name="Google Shape;175;p29"/>
          <p:cNvSpPr/>
          <p:nvPr/>
        </p:nvSpPr>
        <p:spPr>
          <a:xfrm flipH="1">
            <a:off x="2798331" y="995524"/>
            <a:ext cx="458143" cy="458143"/>
          </a:xfrm>
          <a:prstGeom prst="ellipse">
            <a:avLst/>
          </a:prstGeom>
          <a:noFill/>
          <a:ln cap="flat" cmpd="sng" w="1270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9"/>
          <p:cNvSpPr/>
          <p:nvPr/>
        </p:nvSpPr>
        <p:spPr>
          <a:xfrm flipH="1">
            <a:off x="2721132" y="0"/>
            <a:ext cx="1570497" cy="1052080"/>
          </a:xfrm>
          <a:custGeom>
            <a:rect b="b" l="l" r="r" t="t"/>
            <a:pathLst>
              <a:path extrusionOk="0" h="1550992" w="2315251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Θερμόμετρο" id="177" name="Google Shape;17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101" y="2746456"/>
            <a:ext cx="1900067" cy="1900067"/>
          </a:xfrm>
          <a:custGeom>
            <a:rect b="b" l="l" r="r" t="t"/>
            <a:pathLst>
              <a:path extrusionOk="0" h="3064284" w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Φρουτιέρα" id="178" name="Google Shape;17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91563" y="1794582"/>
            <a:ext cx="1900067" cy="1900067"/>
          </a:xfrm>
          <a:custGeom>
            <a:rect b="b" l="l" r="r" t="t"/>
            <a:pathLst>
              <a:path extrusionOk="0" h="2247255" w="1999274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79" name="Google Shape;179;p29"/>
          <p:cNvSpPr/>
          <p:nvPr/>
        </p:nvSpPr>
        <p:spPr>
          <a:xfrm flipH="1">
            <a:off x="2174767" y="4131839"/>
            <a:ext cx="2954279" cy="2954279"/>
          </a:xfrm>
          <a:prstGeom prst="arc">
            <a:avLst>
              <a:gd fmla="val 16200000" name="adj1"/>
              <a:gd fmla="val 20354996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9"/>
          <p:cNvSpPr/>
          <p:nvPr/>
        </p:nvSpPr>
        <p:spPr>
          <a:xfrm flipH="1">
            <a:off x="2793740" y="4525346"/>
            <a:ext cx="1493298" cy="618154"/>
          </a:xfrm>
          <a:custGeom>
            <a:rect b="b" l="l" r="r" t="t"/>
            <a:pathLst>
              <a:path extrusionOk="0" h="824205" w="1991064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p29"/>
          <p:cNvGrpSpPr/>
          <p:nvPr/>
        </p:nvGrpSpPr>
        <p:grpSpPr>
          <a:xfrm>
            <a:off x="4660681" y="1154772"/>
            <a:ext cx="4045021" cy="3260316"/>
            <a:chOff x="0" y="2124"/>
            <a:chExt cx="5393361" cy="4347088"/>
          </a:xfrm>
        </p:grpSpPr>
        <p:cxnSp>
          <p:nvCxnSpPr>
            <p:cNvPr id="182" name="Google Shape;182;p29"/>
            <p:cNvCxnSpPr/>
            <p:nvPr/>
          </p:nvCxnSpPr>
          <p:spPr>
            <a:xfrm>
              <a:off x="0" y="2124"/>
              <a:ext cx="5393361" cy="0"/>
            </a:xfrm>
            <a:prstGeom prst="straightConnector1">
              <a:avLst/>
            </a:prstGeom>
            <a:solidFill>
              <a:srgbClr val="5F9DD1"/>
            </a:solidFill>
            <a:ln cap="flat" cmpd="sng" w="12700">
              <a:solidFill>
                <a:srgbClr val="5F9DD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83" name="Google Shape;183;p29"/>
            <p:cNvSpPr/>
            <p:nvPr/>
          </p:nvSpPr>
          <p:spPr>
            <a:xfrm>
              <a:off x="0" y="2124"/>
              <a:ext cx="5393361" cy="724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9"/>
            <p:cNvSpPr txBox="1"/>
            <p:nvPr/>
          </p:nvSpPr>
          <p:spPr>
            <a:xfrm>
              <a:off x="0" y="2124"/>
              <a:ext cx="5393361" cy="724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l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Πολλά θρεπτικά συστατικά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5" name="Google Shape;185;p29"/>
            <p:cNvCxnSpPr/>
            <p:nvPr/>
          </p:nvCxnSpPr>
          <p:spPr>
            <a:xfrm>
              <a:off x="0" y="726639"/>
              <a:ext cx="5393361" cy="0"/>
            </a:xfrm>
            <a:prstGeom prst="straightConnector1">
              <a:avLst/>
            </a:prstGeom>
            <a:solidFill>
              <a:srgbClr val="5F9DD1"/>
            </a:solidFill>
            <a:ln cap="flat" cmpd="sng" w="12700">
              <a:solidFill>
                <a:srgbClr val="5F9DD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86" name="Google Shape;186;p29"/>
            <p:cNvSpPr/>
            <p:nvPr/>
          </p:nvSpPr>
          <p:spPr>
            <a:xfrm>
              <a:off x="0" y="726639"/>
              <a:ext cx="5393361" cy="724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9"/>
            <p:cNvSpPr txBox="1"/>
            <p:nvPr/>
          </p:nvSpPr>
          <p:spPr>
            <a:xfrm>
              <a:off x="0" y="726639"/>
              <a:ext cx="5393361" cy="724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l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Υψηλό ποσοστό υγρασίας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8" name="Google Shape;188;p29"/>
            <p:cNvCxnSpPr/>
            <p:nvPr/>
          </p:nvCxnSpPr>
          <p:spPr>
            <a:xfrm>
              <a:off x="0" y="1451154"/>
              <a:ext cx="5393361" cy="0"/>
            </a:xfrm>
            <a:prstGeom prst="straightConnector1">
              <a:avLst/>
            </a:prstGeom>
            <a:solidFill>
              <a:srgbClr val="5F9DD1"/>
            </a:solidFill>
            <a:ln cap="flat" cmpd="sng" w="12700">
              <a:solidFill>
                <a:srgbClr val="5F9DD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89" name="Google Shape;189;p29"/>
            <p:cNvSpPr/>
            <p:nvPr/>
          </p:nvSpPr>
          <p:spPr>
            <a:xfrm>
              <a:off x="0" y="1451154"/>
              <a:ext cx="5393361" cy="724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9"/>
            <p:cNvSpPr txBox="1"/>
            <p:nvPr/>
          </p:nvSpPr>
          <p:spPr>
            <a:xfrm>
              <a:off x="0" y="1451154"/>
              <a:ext cx="5393361" cy="724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l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Όχι πολύ όξινο περιβάλλον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1" name="Google Shape;191;p29"/>
            <p:cNvCxnSpPr/>
            <p:nvPr/>
          </p:nvCxnSpPr>
          <p:spPr>
            <a:xfrm>
              <a:off x="0" y="2175669"/>
              <a:ext cx="5393361" cy="0"/>
            </a:xfrm>
            <a:prstGeom prst="straightConnector1">
              <a:avLst/>
            </a:prstGeom>
            <a:solidFill>
              <a:srgbClr val="5F9DD1"/>
            </a:solidFill>
            <a:ln cap="flat" cmpd="sng" w="12700">
              <a:solidFill>
                <a:srgbClr val="5F9DD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92" name="Google Shape;192;p29"/>
            <p:cNvSpPr/>
            <p:nvPr/>
          </p:nvSpPr>
          <p:spPr>
            <a:xfrm>
              <a:off x="0" y="2175669"/>
              <a:ext cx="5393361" cy="724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9"/>
            <p:cNvSpPr txBox="1"/>
            <p:nvPr/>
          </p:nvSpPr>
          <p:spPr>
            <a:xfrm>
              <a:off x="0" y="2175669"/>
              <a:ext cx="5393361" cy="724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l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Διατηρούνται σε κατάλληλες για την ανάπτυξη των μικροβίων θερμοκρασίες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4" name="Google Shape;194;p29"/>
            <p:cNvCxnSpPr/>
            <p:nvPr/>
          </p:nvCxnSpPr>
          <p:spPr>
            <a:xfrm>
              <a:off x="0" y="2900183"/>
              <a:ext cx="5393361" cy="0"/>
            </a:xfrm>
            <a:prstGeom prst="straightConnector1">
              <a:avLst/>
            </a:prstGeom>
            <a:solidFill>
              <a:srgbClr val="5F9DD1"/>
            </a:solidFill>
            <a:ln cap="flat" cmpd="sng" w="12700">
              <a:solidFill>
                <a:srgbClr val="5F9DD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95" name="Google Shape;195;p29"/>
            <p:cNvSpPr/>
            <p:nvPr/>
          </p:nvSpPr>
          <p:spPr>
            <a:xfrm>
              <a:off x="0" y="2900183"/>
              <a:ext cx="5393361" cy="724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9"/>
            <p:cNvSpPr txBox="1"/>
            <p:nvPr/>
          </p:nvSpPr>
          <p:spPr>
            <a:xfrm>
              <a:off x="0" y="2900183"/>
              <a:ext cx="5393361" cy="724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l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Κατάλληλη περιεκτικότητα σε οξυγόνο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7" name="Google Shape;197;p29"/>
            <p:cNvCxnSpPr/>
            <p:nvPr/>
          </p:nvCxnSpPr>
          <p:spPr>
            <a:xfrm>
              <a:off x="0" y="3624698"/>
              <a:ext cx="5393361" cy="0"/>
            </a:xfrm>
            <a:prstGeom prst="straightConnector1">
              <a:avLst/>
            </a:prstGeom>
            <a:solidFill>
              <a:srgbClr val="5F9DD1"/>
            </a:solidFill>
            <a:ln cap="flat" cmpd="sng" w="12700">
              <a:solidFill>
                <a:srgbClr val="5F9DD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98" name="Google Shape;198;p29"/>
            <p:cNvSpPr/>
            <p:nvPr/>
          </p:nvSpPr>
          <p:spPr>
            <a:xfrm>
              <a:off x="0" y="3624698"/>
              <a:ext cx="5393361" cy="724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9"/>
            <p:cNvSpPr txBox="1"/>
            <p:nvPr/>
          </p:nvSpPr>
          <p:spPr>
            <a:xfrm>
              <a:off x="0" y="3624698"/>
              <a:ext cx="5393361" cy="724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l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Διατηρούνται κάτω από αυτές τις συνθήκες για μεγάλο χρονικό διάστημα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0" name="Google Shape;200;p29"/>
          <p:cNvCxnSpPr/>
          <p:nvPr/>
        </p:nvCxnSpPr>
        <p:spPr>
          <a:xfrm>
            <a:off x="4660681" y="4416683"/>
            <a:ext cx="4053048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type="title"/>
          </p:nvPr>
        </p:nvSpPr>
        <p:spPr>
          <a:xfrm>
            <a:off x="628650" y="66532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l"/>
              <a:t>Παράγοντες που μπορεί να οδηγήσουν σε τροφιμογενές νόσημα</a:t>
            </a:r>
            <a:endParaRPr/>
          </a:p>
        </p:txBody>
      </p:sp>
      <p:sp>
        <p:nvSpPr>
          <p:cNvPr id="206" name="Google Shape;206;p30"/>
          <p:cNvSpPr txBox="1"/>
          <p:nvPr>
            <p:ph idx="1" type="body"/>
          </p:nvPr>
        </p:nvSpPr>
        <p:spPr>
          <a:xfrm>
            <a:off x="628650" y="2074337"/>
            <a:ext cx="7886700" cy="215637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l"/>
              <a:t>Να υπάρχουν μικροοργανισμοί στο τρόφιμο.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l"/>
              <a:t>Να έχει παραμείνει αρκετό διάστημα σε κατάλληλες για την ανάπτυξη των μικροοργανισμών συνθήκες υγρασίας και θερμοκρασίας (5</a:t>
            </a:r>
            <a:r>
              <a:rPr baseline="30000" lang="el"/>
              <a:t>o</a:t>
            </a:r>
            <a:r>
              <a:rPr lang="el"/>
              <a:t>C-60</a:t>
            </a:r>
            <a:r>
              <a:rPr baseline="30000" lang="el"/>
              <a:t>o</a:t>
            </a:r>
            <a:r>
              <a:rPr lang="el"/>
              <a:t>C).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l"/>
              <a:t>Να καταναλωθεί ποσότητα τρόφιμου ικανή να προκαλέσει δηλητηρίαση.</a:t>
            </a:r>
            <a:br>
              <a:rPr lang="el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/>
        </p:nvSpPr>
        <p:spPr>
          <a:xfrm>
            <a:off x="429370" y="178904"/>
            <a:ext cx="8263890" cy="69263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Πώς μπορεί να μολυνθούν οι τροφές ή το νερό;</a:t>
            </a:r>
            <a:endParaRPr sz="1100"/>
          </a:p>
        </p:txBody>
      </p:sp>
      <p:sp>
        <p:nvSpPr>
          <p:cNvPr id="212" name="Google Shape;212;p31"/>
          <p:cNvSpPr txBox="1"/>
          <p:nvPr>
            <p:ph idx="1" type="body"/>
          </p:nvPr>
        </p:nvSpPr>
        <p:spPr>
          <a:xfrm>
            <a:off x="429369" y="1414463"/>
            <a:ext cx="5428505" cy="32284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l"/>
              <a:t>Προϊόντα βοοειδών και πουλερικών μπορεί να μολυνθούν κατά τη </a:t>
            </a:r>
            <a:r>
              <a:rPr b="1" lang="el"/>
              <a:t>σφαγή</a:t>
            </a:r>
            <a:r>
              <a:rPr lang="el"/>
              <a:t> ή την </a:t>
            </a:r>
            <a:r>
              <a:rPr b="1" lang="el"/>
              <a:t>επεξεργασία</a:t>
            </a:r>
            <a:r>
              <a:rPr lang="el"/>
              <a:t>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l"/>
              <a:t>Φρέσκα φρούτα και λαχανικά μπορεί να μολυνθούν όταν </a:t>
            </a:r>
            <a:r>
              <a:rPr b="1" lang="el"/>
              <a:t>πλένονται ή ποτίζονται </a:t>
            </a:r>
            <a:r>
              <a:rPr lang="el"/>
              <a:t>με νερό που είναι μολυσμένο από κοπριά ή ανθρώπινα απόβλητα.  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b="1" lang="el"/>
              <a:t>Μολυσμένα άτομα </a:t>
            </a:r>
            <a:r>
              <a:rPr lang="el"/>
              <a:t>μπορεί να μολύνουν το φαγητό που χειρίζονται (κοπρανοστοματική οδός) ή μπορεί να μεταφερθούν μικροοργανισμοί σε ένα τρόφιμο από άλλα ωμά προϊόντα. </a:t>
            </a:r>
            <a:endParaRPr/>
          </a:p>
          <a:p>
            <a:pPr indent="-762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</p:txBody>
      </p:sp>
      <p:pic>
        <p:nvPicPr>
          <p:cNvPr descr="Cows eating from trough" id="213" name="Google Shape;213;p31"/>
          <p:cNvPicPr preferRelativeResize="0"/>
          <p:nvPr/>
        </p:nvPicPr>
        <p:blipFill rotWithShape="1">
          <a:blip r:embed="rId3">
            <a:alphaModFix/>
          </a:blip>
          <a:srcRect b="2" l="17828" r="17955" t="0"/>
          <a:stretch/>
        </p:blipFill>
        <p:spPr>
          <a:xfrm>
            <a:off x="5943092" y="1527619"/>
            <a:ext cx="2750168" cy="2858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/>
          <p:nvPr/>
        </p:nvSpPr>
        <p:spPr>
          <a:xfrm>
            <a:off x="2286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2"/>
          <p:cNvSpPr/>
          <p:nvPr/>
        </p:nvSpPr>
        <p:spPr>
          <a:xfrm>
            <a:off x="366892" y="839273"/>
            <a:ext cx="3464953" cy="34649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2"/>
          <p:cNvSpPr txBox="1"/>
          <p:nvPr>
            <p:ph type="title"/>
          </p:nvPr>
        </p:nvSpPr>
        <p:spPr>
          <a:xfrm>
            <a:off x="878305" y="1047515"/>
            <a:ext cx="2430380" cy="3048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el">
                <a:solidFill>
                  <a:srgbClr val="FFFFFF"/>
                </a:solidFill>
              </a:rPr>
              <a:t>Π</a:t>
            </a:r>
            <a:r>
              <a:rPr lang="el" sz="3200">
                <a:solidFill>
                  <a:srgbClr val="FFFFFF"/>
                </a:solidFill>
              </a:rPr>
              <a:t>ΡΟΣΤΑΣΙΑ ΤΡΟΦΙΜΩΝ</a:t>
            </a:r>
            <a:endParaRPr sz="3200"/>
          </a:p>
        </p:txBody>
      </p:sp>
      <p:sp>
        <p:nvSpPr>
          <p:cNvPr id="221" name="Google Shape;221;p32"/>
          <p:cNvSpPr/>
          <p:nvPr/>
        </p:nvSpPr>
        <p:spPr>
          <a:xfrm rot="-1790889">
            <a:off x="6512790" y="705861"/>
            <a:ext cx="2240924" cy="2240924"/>
          </a:xfrm>
          <a:prstGeom prst="arc">
            <a:avLst>
              <a:gd fmla="val 15817365" name="adj1"/>
              <a:gd fmla="val 178138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2"/>
          <p:cNvSpPr/>
          <p:nvPr/>
        </p:nvSpPr>
        <p:spPr>
          <a:xfrm>
            <a:off x="682536" y="3585744"/>
            <a:ext cx="409575" cy="4095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2"/>
          <p:cNvSpPr txBox="1"/>
          <p:nvPr>
            <p:ph idx="1" type="body"/>
          </p:nvPr>
        </p:nvSpPr>
        <p:spPr>
          <a:xfrm>
            <a:off x="3965357" y="1144525"/>
            <a:ext cx="4152298" cy="295146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l"/>
              <a:t>Αποτρέπουμε την επαφή τους με μικροοργανισμούς και διατηρούμε συνθήκες που εμποδίζουν την ανάπτυξή τους, ακόμα και αν το τρόφιμο ήρθε σε επαφή με μικροοργανισμούς.</a:t>
            </a:r>
            <a:endParaRPr/>
          </a:p>
        </p:txBody>
      </p:sp>
      <p:pic>
        <p:nvPicPr>
          <p:cNvPr descr="Εικόνα που περιέχει κείμενο, φαγητό&#10;&#10;Περιγραφή που δημιουργήθηκε αυτόματα" id="224" name="Google Shape;224;p32"/>
          <p:cNvPicPr preferRelativeResize="0"/>
          <p:nvPr/>
        </p:nvPicPr>
        <p:blipFill rotWithShape="1">
          <a:blip r:embed="rId3">
            <a:alphaModFix/>
          </a:blip>
          <a:srcRect b="19801" l="75807" r="0" t="15742"/>
          <a:stretch/>
        </p:blipFill>
        <p:spPr>
          <a:xfrm>
            <a:off x="6537550" y="2807075"/>
            <a:ext cx="1756373" cy="155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/>
        </p:nvSpPr>
        <p:spPr>
          <a:xfrm>
            <a:off x="782723" y="445080"/>
            <a:ext cx="7457037" cy="1165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 πρέπει να προσέχουμε για την ασφάλεια των τροφίμων (αναλυτικά)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3"/>
          <p:cNvSpPr/>
          <p:nvPr/>
        </p:nvSpPr>
        <p:spPr>
          <a:xfrm>
            <a:off x="783771" y="1773284"/>
            <a:ext cx="7455989" cy="2833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63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 χρήση κατάλληλων πρώτων και βοηθητικών υλών.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35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Την αποφυγή μετάδοσης μικροοργανισμών απο τις εγκαταστάσεις και τον εξοπλισμό.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35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Την αποφυγή μετάδοσης μικροοργανισμών απο τα άτομα που εμπλέκονται στην παραγωγική διαδικασία. </a:t>
            </a:r>
            <a:endParaRPr sz="1100"/>
          </a:p>
          <a:p>
            <a:pPr indent="635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Την αποφυγή μετάδοσης μικροοργανισμών από επαφή με άλλα πιθανόν μολυσμένα τρόφιμα.</a:t>
            </a:r>
            <a:endParaRPr sz="1100"/>
          </a:p>
          <a:p>
            <a:pPr indent="635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Την αποφυγή μετάδοσης μικροοργανισμών από έντομα, τρωκτικά και άλλα μικρά ζώα και πτηνά.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Θέμα του Office">
  <a:themeElements>
    <a:clrScheme name="Ζεστό μπλε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