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handoutMasterIdLst>
    <p:handoutMasterId r:id="rId40"/>
  </p:handoutMasterIdLst>
  <p:sldIdLst>
    <p:sldId id="256" r:id="rId2"/>
    <p:sldId id="259" r:id="rId3"/>
    <p:sldId id="260" r:id="rId4"/>
    <p:sldId id="261" r:id="rId5"/>
    <p:sldId id="262" r:id="rId6"/>
    <p:sldId id="264" r:id="rId7"/>
    <p:sldId id="291" r:id="rId8"/>
    <p:sldId id="294" r:id="rId9"/>
    <p:sldId id="290" r:id="rId10"/>
    <p:sldId id="293" r:id="rId11"/>
    <p:sldId id="292" r:id="rId12"/>
    <p:sldId id="295" r:id="rId13"/>
    <p:sldId id="302" r:id="rId14"/>
    <p:sldId id="303" r:id="rId15"/>
    <p:sldId id="304" r:id="rId16"/>
    <p:sldId id="305" r:id="rId17"/>
    <p:sldId id="306" r:id="rId18"/>
    <p:sldId id="307" r:id="rId19"/>
    <p:sldId id="309" r:id="rId20"/>
    <p:sldId id="265" r:id="rId21"/>
    <p:sldId id="282" r:id="rId22"/>
    <p:sldId id="270" r:id="rId23"/>
    <p:sldId id="297" r:id="rId24"/>
    <p:sldId id="298" r:id="rId25"/>
    <p:sldId id="299" r:id="rId26"/>
    <p:sldId id="300" r:id="rId27"/>
    <p:sldId id="301" r:id="rId28"/>
    <p:sldId id="271" r:id="rId29"/>
    <p:sldId id="272" r:id="rId30"/>
    <p:sldId id="275" r:id="rId31"/>
    <p:sldId id="276" r:id="rId32"/>
    <p:sldId id="279" r:id="rId33"/>
    <p:sldId id="281" r:id="rId34"/>
    <p:sldId id="310" r:id="rId35"/>
    <p:sldId id="311" r:id="rId36"/>
    <p:sldId id="287" r:id="rId37"/>
    <p:sldId id="288" r:id="rId38"/>
    <p:sldId id="289" r:id="rId39"/>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Verdana" panose="020B0604030504040204" pitchFamily="34" charset="0"/>
        <a:ea typeface="+mn-ea"/>
        <a:cs typeface="+mn-cs"/>
      </a:defRPr>
    </a:lvl1pPr>
    <a:lvl2pPr marL="457200" algn="l" rtl="0" fontAlgn="base">
      <a:spcBef>
        <a:spcPct val="0"/>
      </a:spcBef>
      <a:spcAft>
        <a:spcPct val="0"/>
      </a:spcAft>
      <a:defRPr kern="1200">
        <a:solidFill>
          <a:schemeClr val="tx1"/>
        </a:solidFill>
        <a:latin typeface="Verdana" panose="020B0604030504040204" pitchFamily="34" charset="0"/>
        <a:ea typeface="+mn-ea"/>
        <a:cs typeface="+mn-cs"/>
      </a:defRPr>
    </a:lvl2pPr>
    <a:lvl3pPr marL="914400" algn="l" rtl="0" fontAlgn="base">
      <a:spcBef>
        <a:spcPct val="0"/>
      </a:spcBef>
      <a:spcAft>
        <a:spcPct val="0"/>
      </a:spcAft>
      <a:defRPr kern="1200">
        <a:solidFill>
          <a:schemeClr val="tx1"/>
        </a:solidFill>
        <a:latin typeface="Verdana" panose="020B0604030504040204" pitchFamily="34" charset="0"/>
        <a:ea typeface="+mn-ea"/>
        <a:cs typeface="+mn-cs"/>
      </a:defRPr>
    </a:lvl3pPr>
    <a:lvl4pPr marL="1371600" algn="l" rtl="0" fontAlgn="base">
      <a:spcBef>
        <a:spcPct val="0"/>
      </a:spcBef>
      <a:spcAft>
        <a:spcPct val="0"/>
      </a:spcAft>
      <a:defRPr kern="1200">
        <a:solidFill>
          <a:schemeClr val="tx1"/>
        </a:solidFill>
        <a:latin typeface="Verdana" panose="020B0604030504040204" pitchFamily="34" charset="0"/>
        <a:ea typeface="+mn-ea"/>
        <a:cs typeface="+mn-cs"/>
      </a:defRPr>
    </a:lvl4pPr>
    <a:lvl5pPr marL="1828800" algn="l" rtl="0" fontAlgn="base">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Ευαγγελία Μαυρικάκη" initials="Ε.Θ.Μ."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189" autoAdjust="0"/>
    <p:restoredTop sz="94660" autoAdjust="0"/>
  </p:normalViewPr>
  <p:slideViewPr>
    <p:cSldViewPr>
      <p:cViewPr varScale="1">
        <p:scale>
          <a:sx n="111" d="100"/>
          <a:sy n="111" d="100"/>
        </p:scale>
        <p:origin x="1656" y="192"/>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commentAuthors" Target="commentAuthor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6738" name="Rectangle 2">
            <a:extLst>
              <a:ext uri="{FF2B5EF4-FFF2-40B4-BE49-F238E27FC236}">
                <a16:creationId xmlns:a16="http://schemas.microsoft.com/office/drawing/2014/main" id="{C65D2F74-4449-F357-B91E-D7E77FB4970D}"/>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l-GR"/>
          </a:p>
        </p:txBody>
      </p:sp>
      <p:sp>
        <p:nvSpPr>
          <p:cNvPr id="116739" name="Rectangle 3">
            <a:extLst>
              <a:ext uri="{FF2B5EF4-FFF2-40B4-BE49-F238E27FC236}">
                <a16:creationId xmlns:a16="http://schemas.microsoft.com/office/drawing/2014/main" id="{1CCFF99F-148A-9802-201E-17ED2A61D3B7}"/>
              </a:ext>
            </a:extLst>
          </p:cNvPr>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l-GR"/>
          </a:p>
        </p:txBody>
      </p:sp>
      <p:sp>
        <p:nvSpPr>
          <p:cNvPr id="116740" name="Rectangle 4">
            <a:extLst>
              <a:ext uri="{FF2B5EF4-FFF2-40B4-BE49-F238E27FC236}">
                <a16:creationId xmlns:a16="http://schemas.microsoft.com/office/drawing/2014/main" id="{2A0230C8-EC76-0715-291E-357094AEBAD2}"/>
              </a:ext>
            </a:extLst>
          </p:cNvPr>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l-GR"/>
          </a:p>
        </p:txBody>
      </p:sp>
      <p:sp>
        <p:nvSpPr>
          <p:cNvPr id="116741" name="Rectangle 5">
            <a:extLst>
              <a:ext uri="{FF2B5EF4-FFF2-40B4-BE49-F238E27FC236}">
                <a16:creationId xmlns:a16="http://schemas.microsoft.com/office/drawing/2014/main" id="{425F774D-F6D7-956F-F6E2-2BCA315A5230}"/>
              </a:ext>
            </a:extLst>
          </p:cNvPr>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defRPr>
            </a:lvl1pPr>
          </a:lstStyle>
          <a:p>
            <a:fld id="{61F0E49D-B891-1447-A7FC-36FF0044784B}" type="slidenum">
              <a:rPr lang="el-GR" altLang="el-GR"/>
              <a:pPr/>
              <a:t>‹#›</a:t>
            </a:fld>
            <a:endParaRPr lang="el-GR" altLang="el-GR"/>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2" name="Group 2">
            <a:extLst>
              <a:ext uri="{FF2B5EF4-FFF2-40B4-BE49-F238E27FC236}">
                <a16:creationId xmlns:a16="http://schemas.microsoft.com/office/drawing/2014/main" id="{15411A6C-419A-FD8D-02CC-B529EB8C024A}"/>
              </a:ext>
            </a:extLst>
          </p:cNvPr>
          <p:cNvGrpSpPr>
            <a:grpSpLocks/>
          </p:cNvGrpSpPr>
          <p:nvPr/>
        </p:nvGrpSpPr>
        <p:grpSpPr bwMode="auto">
          <a:xfrm>
            <a:off x="-3224213" y="304800"/>
            <a:ext cx="11911013" cy="4724400"/>
            <a:chOff x="-2030" y="192"/>
            <a:chExt cx="7502" cy="2976"/>
          </a:xfrm>
        </p:grpSpPr>
        <p:sp>
          <p:nvSpPr>
            <p:cNvPr id="3" name="Line 3">
              <a:extLst>
                <a:ext uri="{FF2B5EF4-FFF2-40B4-BE49-F238E27FC236}">
                  <a16:creationId xmlns:a16="http://schemas.microsoft.com/office/drawing/2014/main" id="{D1D2486D-0BC1-79A7-BD46-5C11CD38AB96}"/>
                </a:ext>
              </a:extLst>
            </p:cNvPr>
            <p:cNvSpPr>
              <a:spLocks noChangeShapeType="1"/>
            </p:cNvSpPr>
            <p:nvPr/>
          </p:nvSpPr>
          <p:spPr bwMode="auto">
            <a:xfrm>
              <a:off x="912" y="1584"/>
              <a:ext cx="4560" cy="0"/>
            </a:xfrm>
            <a:prstGeom prst="line">
              <a:avLst/>
            </a:prstGeom>
            <a:noFill/>
            <a:ln w="12700">
              <a:solidFill>
                <a:schemeClr val="tx1"/>
              </a:solidFill>
              <a:round/>
              <a:headEnd/>
              <a:tailEnd/>
            </a:ln>
            <a:effectLst/>
          </p:spPr>
          <p:txBody>
            <a:bodyPr/>
            <a:lstStyle/>
            <a:p>
              <a:pPr>
                <a:defRPr/>
              </a:pPr>
              <a:endParaRPr lang="el-GR"/>
            </a:p>
          </p:txBody>
        </p:sp>
        <p:sp>
          <p:nvSpPr>
            <p:cNvPr id="4" name="AutoShape 4">
              <a:extLst>
                <a:ext uri="{FF2B5EF4-FFF2-40B4-BE49-F238E27FC236}">
                  <a16:creationId xmlns:a16="http://schemas.microsoft.com/office/drawing/2014/main" id="{609E57C2-611F-A2CF-52B9-C2E61480FAE4}"/>
                </a:ext>
              </a:extLst>
            </p:cNvPr>
            <p:cNvSpPr>
              <a:spLocks noChangeArrowheads="1"/>
            </p:cNvSpPr>
            <p:nvPr/>
          </p:nvSpPr>
          <p:spPr bwMode="auto">
            <a:xfrm>
              <a:off x="-1584" y="864"/>
              <a:ext cx="2304" cy="2304"/>
            </a:xfrm>
            <a:custGeom>
              <a:avLst/>
              <a:gdLst>
                <a:gd name="G0" fmla="+- 12083 0 0"/>
                <a:gd name="G1" fmla="+- -3200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44083" y="2368"/>
                </a:cxn>
                <a:cxn ang="0">
                  <a:pos x="64000" y="32000"/>
                </a:cxn>
                <a:cxn ang="0">
                  <a:pos x="44083" y="61631"/>
                </a:cxn>
                <a:cxn ang="0">
                  <a:pos x="44083" y="61631"/>
                </a:cxn>
                <a:cxn ang="0">
                  <a:pos x="44082" y="61631"/>
                </a:cxn>
                <a:cxn ang="0">
                  <a:pos x="44083" y="61632"/>
                </a:cxn>
                <a:cxn ang="0">
                  <a:pos x="44083" y="2368"/>
                </a:cxn>
                <a:cxn ang="0">
                  <a:pos x="44082" y="2368"/>
                </a:cxn>
                <a:cxn ang="0">
                  <a:pos x="44083" y="2368"/>
                </a:cxn>
              </a:cxnLst>
              <a:rect l="T13" t="T15" r="T17" b="T19"/>
              <a:pathLst>
                <a:path w="64000" h="64000">
                  <a:moveTo>
                    <a:pt x="44083" y="2368"/>
                  </a:moveTo>
                  <a:cubicBezTo>
                    <a:pt x="56127" y="7280"/>
                    <a:pt x="64000" y="18993"/>
                    <a:pt x="64000" y="32000"/>
                  </a:cubicBezTo>
                  <a:cubicBezTo>
                    <a:pt x="64000" y="45006"/>
                    <a:pt x="56127" y="56719"/>
                    <a:pt x="44083" y="61631"/>
                  </a:cubicBezTo>
                  <a:cubicBezTo>
                    <a:pt x="44082" y="61631"/>
                    <a:pt x="44082" y="61631"/>
                    <a:pt x="44082" y="61631"/>
                  </a:cubicBezTo>
                  <a:lnTo>
                    <a:pt x="44083" y="61632"/>
                  </a:lnTo>
                  <a:lnTo>
                    <a:pt x="44083" y="2368"/>
                  </a:lnTo>
                  <a:lnTo>
                    <a:pt x="44082" y="2368"/>
                  </a:lnTo>
                  <a:cubicBezTo>
                    <a:pt x="44082" y="2368"/>
                    <a:pt x="44082" y="2368"/>
                    <a:pt x="44083" y="2368"/>
                  </a:cubicBezTo>
                  <a:close/>
                </a:path>
              </a:pathLst>
            </a:custGeom>
            <a:solidFill>
              <a:schemeClr val="accent2"/>
            </a:solidFill>
            <a:ln w="9525">
              <a:noFill/>
              <a:miter lim="800000"/>
              <a:headEnd/>
              <a:tailEnd/>
            </a:ln>
          </p:spPr>
          <p:txBody>
            <a:bodyPr/>
            <a:lstStyle/>
            <a:p>
              <a:pPr>
                <a:defRPr/>
              </a:pPr>
              <a:endParaRPr lang="el-GR" sz="2400">
                <a:latin typeface="Times New Roman" pitchFamily="18" charset="0"/>
              </a:endParaRPr>
            </a:p>
          </p:txBody>
        </p:sp>
        <p:sp>
          <p:nvSpPr>
            <p:cNvPr id="5" name="AutoShape 5">
              <a:extLst>
                <a:ext uri="{FF2B5EF4-FFF2-40B4-BE49-F238E27FC236}">
                  <a16:creationId xmlns:a16="http://schemas.microsoft.com/office/drawing/2014/main" id="{792829D2-E98A-4033-6A9D-D39CA8AD166C}"/>
                </a:ext>
              </a:extLst>
            </p:cNvPr>
            <p:cNvSpPr>
              <a:spLocks noChangeArrowheads="1"/>
            </p:cNvSpPr>
            <p:nvPr/>
          </p:nvSpPr>
          <p:spPr bwMode="auto">
            <a:xfrm>
              <a:off x="-2030" y="192"/>
              <a:ext cx="2544" cy="2544"/>
            </a:xfrm>
            <a:custGeom>
              <a:avLst/>
              <a:gdLst>
                <a:gd name="G0" fmla="+- 18994 0 0"/>
                <a:gd name="G1" fmla="+- -30013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994" y="6246"/>
                </a:cxn>
                <a:cxn ang="0">
                  <a:pos x="64000" y="32000"/>
                </a:cxn>
                <a:cxn ang="0">
                  <a:pos x="50994" y="57753"/>
                </a:cxn>
                <a:cxn ang="0">
                  <a:pos x="50994" y="57753"/>
                </a:cxn>
                <a:cxn ang="0">
                  <a:pos x="50993" y="57753"/>
                </a:cxn>
                <a:cxn ang="0">
                  <a:pos x="50994" y="57754"/>
                </a:cxn>
                <a:cxn ang="0">
                  <a:pos x="50994" y="6246"/>
                </a:cxn>
                <a:cxn ang="0">
                  <a:pos x="50993" y="6246"/>
                </a:cxn>
                <a:cxn ang="0">
                  <a:pos x="50994" y="6246"/>
                </a:cxn>
              </a:cxnLst>
              <a:rect l="T13" t="T15" r="T17" b="T19"/>
              <a:pathLst>
                <a:path w="64000" h="64000">
                  <a:moveTo>
                    <a:pt x="50994" y="6246"/>
                  </a:moveTo>
                  <a:cubicBezTo>
                    <a:pt x="59172" y="12279"/>
                    <a:pt x="64000" y="21837"/>
                    <a:pt x="64000" y="32000"/>
                  </a:cubicBezTo>
                  <a:cubicBezTo>
                    <a:pt x="64000" y="42162"/>
                    <a:pt x="59172" y="51720"/>
                    <a:pt x="50994" y="57753"/>
                  </a:cubicBezTo>
                  <a:cubicBezTo>
                    <a:pt x="50993" y="57753"/>
                    <a:pt x="50993" y="57753"/>
                    <a:pt x="50993" y="57753"/>
                  </a:cubicBezTo>
                  <a:lnTo>
                    <a:pt x="50994" y="57754"/>
                  </a:lnTo>
                  <a:lnTo>
                    <a:pt x="50994" y="6246"/>
                  </a:lnTo>
                  <a:lnTo>
                    <a:pt x="50993" y="6246"/>
                  </a:lnTo>
                  <a:cubicBezTo>
                    <a:pt x="50993" y="6246"/>
                    <a:pt x="50993" y="6246"/>
                    <a:pt x="50994" y="6246"/>
                  </a:cubicBezTo>
                  <a:close/>
                </a:path>
              </a:pathLst>
            </a:custGeom>
            <a:solidFill>
              <a:schemeClr val="hlink"/>
            </a:solidFill>
            <a:ln w="9525">
              <a:noFill/>
              <a:miter lim="800000"/>
              <a:headEnd/>
              <a:tailEnd/>
            </a:ln>
          </p:spPr>
          <p:txBody>
            <a:bodyPr/>
            <a:lstStyle/>
            <a:p>
              <a:pPr>
                <a:defRPr/>
              </a:pPr>
              <a:endParaRPr lang="el-GR">
                <a:latin typeface="Arial" charset="0"/>
              </a:endParaRPr>
            </a:p>
          </p:txBody>
        </p:sp>
      </p:grpSp>
      <p:sp>
        <p:nvSpPr>
          <p:cNvPr id="31750" name="Rectangle 6"/>
          <p:cNvSpPr>
            <a:spLocks noGrp="1" noChangeArrowheads="1"/>
          </p:cNvSpPr>
          <p:nvPr>
            <p:ph type="ctrTitle"/>
          </p:nvPr>
        </p:nvSpPr>
        <p:spPr>
          <a:xfrm>
            <a:off x="1443038" y="985838"/>
            <a:ext cx="7239000" cy="1444625"/>
          </a:xfrm>
        </p:spPr>
        <p:txBody>
          <a:bodyPr/>
          <a:lstStyle>
            <a:lvl1pPr>
              <a:defRPr sz="4000"/>
            </a:lvl1pPr>
          </a:lstStyle>
          <a:p>
            <a:r>
              <a:rPr lang="el-GR"/>
              <a:t>Κάντε κλικ για επεξεργασία του τίτλου</a:t>
            </a:r>
          </a:p>
        </p:txBody>
      </p:sp>
      <p:sp>
        <p:nvSpPr>
          <p:cNvPr id="31751" name="Rectangle 7"/>
          <p:cNvSpPr>
            <a:spLocks noGrp="1" noChangeArrowheads="1"/>
          </p:cNvSpPr>
          <p:nvPr>
            <p:ph type="subTitle" idx="1"/>
          </p:nvPr>
        </p:nvSpPr>
        <p:spPr>
          <a:xfrm>
            <a:off x="1443038" y="3427413"/>
            <a:ext cx="7239000" cy="1752600"/>
          </a:xfrm>
        </p:spPr>
        <p:txBody>
          <a:bodyPr/>
          <a:lstStyle>
            <a:lvl1pPr marL="0" indent="0">
              <a:buFont typeface="Wingdings" pitchFamily="2" charset="2"/>
              <a:buNone/>
              <a:defRPr/>
            </a:lvl1pPr>
          </a:lstStyle>
          <a:p>
            <a:r>
              <a:rPr lang="el-GR"/>
              <a:t>Κάντε κλικ για να επεξεργαστείτε τον υπότιτλο του υποδείγματος</a:t>
            </a:r>
          </a:p>
        </p:txBody>
      </p:sp>
      <p:sp>
        <p:nvSpPr>
          <p:cNvPr id="6" name="Rectangle 8">
            <a:extLst>
              <a:ext uri="{FF2B5EF4-FFF2-40B4-BE49-F238E27FC236}">
                <a16:creationId xmlns:a16="http://schemas.microsoft.com/office/drawing/2014/main" id="{B320A44A-FC3C-23DF-2F42-9FE09819D77C}"/>
              </a:ext>
            </a:extLst>
          </p:cNvPr>
          <p:cNvSpPr>
            <a:spLocks noGrp="1" noChangeArrowheads="1"/>
          </p:cNvSpPr>
          <p:nvPr>
            <p:ph type="dt" sz="half" idx="10"/>
          </p:nvPr>
        </p:nvSpPr>
        <p:spPr/>
        <p:txBody>
          <a:bodyPr/>
          <a:lstStyle>
            <a:lvl1pPr>
              <a:defRPr/>
            </a:lvl1pPr>
          </a:lstStyle>
          <a:p>
            <a:pPr>
              <a:defRPr/>
            </a:pPr>
            <a:endParaRPr lang="el-GR"/>
          </a:p>
        </p:txBody>
      </p:sp>
      <p:sp>
        <p:nvSpPr>
          <p:cNvPr id="7" name="Rectangle 9">
            <a:extLst>
              <a:ext uri="{FF2B5EF4-FFF2-40B4-BE49-F238E27FC236}">
                <a16:creationId xmlns:a16="http://schemas.microsoft.com/office/drawing/2014/main" id="{5FD1E823-5B3F-882F-6D76-97200101C088}"/>
              </a:ext>
            </a:extLst>
          </p:cNvPr>
          <p:cNvSpPr>
            <a:spLocks noGrp="1" noChangeArrowheads="1"/>
          </p:cNvSpPr>
          <p:nvPr>
            <p:ph type="ftr" sz="quarter" idx="11"/>
          </p:nvPr>
        </p:nvSpPr>
        <p:spPr/>
        <p:txBody>
          <a:bodyPr/>
          <a:lstStyle>
            <a:lvl1pPr>
              <a:defRPr/>
            </a:lvl1pPr>
          </a:lstStyle>
          <a:p>
            <a:pPr>
              <a:defRPr/>
            </a:pPr>
            <a:endParaRPr lang="el-GR"/>
          </a:p>
        </p:txBody>
      </p:sp>
      <p:sp>
        <p:nvSpPr>
          <p:cNvPr id="8" name="Rectangle 10">
            <a:extLst>
              <a:ext uri="{FF2B5EF4-FFF2-40B4-BE49-F238E27FC236}">
                <a16:creationId xmlns:a16="http://schemas.microsoft.com/office/drawing/2014/main" id="{94E5507A-DE17-12B8-BA4F-4BA5C823C228}"/>
              </a:ext>
            </a:extLst>
          </p:cNvPr>
          <p:cNvSpPr>
            <a:spLocks noGrp="1" noChangeArrowheads="1"/>
          </p:cNvSpPr>
          <p:nvPr>
            <p:ph type="sldNum" sz="quarter" idx="12"/>
          </p:nvPr>
        </p:nvSpPr>
        <p:spPr/>
        <p:txBody>
          <a:bodyPr/>
          <a:lstStyle>
            <a:lvl1pPr>
              <a:defRPr/>
            </a:lvl1pPr>
          </a:lstStyle>
          <a:p>
            <a:fld id="{AB2BCD81-2D94-F647-B4D9-BEE744EEA8A0}" type="slidenum">
              <a:rPr lang="el-GR" altLang="el-GR"/>
              <a:pPr/>
              <a:t>‹#›</a:t>
            </a:fld>
            <a:endParaRPr lang="el-GR" altLang="el-GR"/>
          </a:p>
        </p:txBody>
      </p:sp>
    </p:spTree>
    <p:extLst>
      <p:ext uri="{BB962C8B-B14F-4D97-AF65-F5344CB8AC3E}">
        <p14:creationId xmlns:p14="http://schemas.microsoft.com/office/powerpoint/2010/main" val="1757367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8">
            <a:extLst>
              <a:ext uri="{FF2B5EF4-FFF2-40B4-BE49-F238E27FC236}">
                <a16:creationId xmlns:a16="http://schemas.microsoft.com/office/drawing/2014/main" id="{3F692708-9521-689F-A15F-CA577E8E16C7}"/>
              </a:ext>
            </a:extLst>
          </p:cNvPr>
          <p:cNvSpPr>
            <a:spLocks noGrp="1" noChangeArrowheads="1"/>
          </p:cNvSpPr>
          <p:nvPr>
            <p:ph type="dt" sz="half" idx="10"/>
          </p:nvPr>
        </p:nvSpPr>
        <p:spPr>
          <a:ln/>
        </p:spPr>
        <p:txBody>
          <a:bodyPr/>
          <a:lstStyle>
            <a:lvl1pPr>
              <a:defRPr/>
            </a:lvl1pPr>
          </a:lstStyle>
          <a:p>
            <a:pPr>
              <a:defRPr/>
            </a:pPr>
            <a:endParaRPr lang="el-GR"/>
          </a:p>
        </p:txBody>
      </p:sp>
      <p:sp>
        <p:nvSpPr>
          <p:cNvPr id="5" name="Rectangle 9">
            <a:extLst>
              <a:ext uri="{FF2B5EF4-FFF2-40B4-BE49-F238E27FC236}">
                <a16:creationId xmlns:a16="http://schemas.microsoft.com/office/drawing/2014/main" id="{88CFBA5A-CD21-8319-B25B-094B54D197B6}"/>
              </a:ext>
            </a:extLst>
          </p:cNvPr>
          <p:cNvSpPr>
            <a:spLocks noGrp="1" noChangeArrowheads="1"/>
          </p:cNvSpPr>
          <p:nvPr>
            <p:ph type="ftr" sz="quarter" idx="11"/>
          </p:nvPr>
        </p:nvSpPr>
        <p:spPr>
          <a:ln/>
        </p:spPr>
        <p:txBody>
          <a:bodyPr/>
          <a:lstStyle>
            <a:lvl1pPr>
              <a:defRPr/>
            </a:lvl1pPr>
          </a:lstStyle>
          <a:p>
            <a:pPr>
              <a:defRPr/>
            </a:pPr>
            <a:endParaRPr lang="el-GR"/>
          </a:p>
        </p:txBody>
      </p:sp>
      <p:sp>
        <p:nvSpPr>
          <p:cNvPr id="6" name="Rectangle 10">
            <a:extLst>
              <a:ext uri="{FF2B5EF4-FFF2-40B4-BE49-F238E27FC236}">
                <a16:creationId xmlns:a16="http://schemas.microsoft.com/office/drawing/2014/main" id="{4265B348-E966-C071-124F-43B368A0192A}"/>
              </a:ext>
            </a:extLst>
          </p:cNvPr>
          <p:cNvSpPr>
            <a:spLocks noGrp="1" noChangeArrowheads="1"/>
          </p:cNvSpPr>
          <p:nvPr>
            <p:ph type="sldNum" sz="quarter" idx="12"/>
          </p:nvPr>
        </p:nvSpPr>
        <p:spPr>
          <a:ln/>
        </p:spPr>
        <p:txBody>
          <a:bodyPr/>
          <a:lstStyle>
            <a:lvl1pPr>
              <a:defRPr/>
            </a:lvl1pPr>
          </a:lstStyle>
          <a:p>
            <a:fld id="{00773CEB-11F3-E145-92B0-B3E5456293AC}" type="slidenum">
              <a:rPr lang="el-GR" altLang="el-GR"/>
              <a:pPr/>
              <a:t>‹#›</a:t>
            </a:fld>
            <a:endParaRPr lang="el-GR" altLang="el-GR"/>
          </a:p>
        </p:txBody>
      </p:sp>
    </p:spTree>
    <p:extLst>
      <p:ext uri="{BB962C8B-B14F-4D97-AF65-F5344CB8AC3E}">
        <p14:creationId xmlns:p14="http://schemas.microsoft.com/office/powerpoint/2010/main" val="77287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56413" y="301625"/>
            <a:ext cx="1828800" cy="5640388"/>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1370013" y="301625"/>
            <a:ext cx="5334000" cy="5640388"/>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8">
            <a:extLst>
              <a:ext uri="{FF2B5EF4-FFF2-40B4-BE49-F238E27FC236}">
                <a16:creationId xmlns:a16="http://schemas.microsoft.com/office/drawing/2014/main" id="{69F5AE65-6B99-CD53-C952-C7097AE960C1}"/>
              </a:ext>
            </a:extLst>
          </p:cNvPr>
          <p:cNvSpPr>
            <a:spLocks noGrp="1" noChangeArrowheads="1"/>
          </p:cNvSpPr>
          <p:nvPr>
            <p:ph type="dt" sz="half" idx="10"/>
          </p:nvPr>
        </p:nvSpPr>
        <p:spPr>
          <a:ln/>
        </p:spPr>
        <p:txBody>
          <a:bodyPr/>
          <a:lstStyle>
            <a:lvl1pPr>
              <a:defRPr/>
            </a:lvl1pPr>
          </a:lstStyle>
          <a:p>
            <a:pPr>
              <a:defRPr/>
            </a:pPr>
            <a:endParaRPr lang="el-GR"/>
          </a:p>
        </p:txBody>
      </p:sp>
      <p:sp>
        <p:nvSpPr>
          <p:cNvPr id="5" name="Rectangle 9">
            <a:extLst>
              <a:ext uri="{FF2B5EF4-FFF2-40B4-BE49-F238E27FC236}">
                <a16:creationId xmlns:a16="http://schemas.microsoft.com/office/drawing/2014/main" id="{5A48B3C7-096E-57E6-2869-0A709E485603}"/>
              </a:ext>
            </a:extLst>
          </p:cNvPr>
          <p:cNvSpPr>
            <a:spLocks noGrp="1" noChangeArrowheads="1"/>
          </p:cNvSpPr>
          <p:nvPr>
            <p:ph type="ftr" sz="quarter" idx="11"/>
          </p:nvPr>
        </p:nvSpPr>
        <p:spPr>
          <a:ln/>
        </p:spPr>
        <p:txBody>
          <a:bodyPr/>
          <a:lstStyle>
            <a:lvl1pPr>
              <a:defRPr/>
            </a:lvl1pPr>
          </a:lstStyle>
          <a:p>
            <a:pPr>
              <a:defRPr/>
            </a:pPr>
            <a:endParaRPr lang="el-GR"/>
          </a:p>
        </p:txBody>
      </p:sp>
      <p:sp>
        <p:nvSpPr>
          <p:cNvPr id="6" name="Rectangle 10">
            <a:extLst>
              <a:ext uri="{FF2B5EF4-FFF2-40B4-BE49-F238E27FC236}">
                <a16:creationId xmlns:a16="http://schemas.microsoft.com/office/drawing/2014/main" id="{DEC8615E-0178-8651-764E-94413B92CFBF}"/>
              </a:ext>
            </a:extLst>
          </p:cNvPr>
          <p:cNvSpPr>
            <a:spLocks noGrp="1" noChangeArrowheads="1"/>
          </p:cNvSpPr>
          <p:nvPr>
            <p:ph type="sldNum" sz="quarter" idx="12"/>
          </p:nvPr>
        </p:nvSpPr>
        <p:spPr>
          <a:ln/>
        </p:spPr>
        <p:txBody>
          <a:bodyPr/>
          <a:lstStyle>
            <a:lvl1pPr>
              <a:defRPr/>
            </a:lvl1pPr>
          </a:lstStyle>
          <a:p>
            <a:fld id="{787B4093-AA00-F24E-8899-E74680AD1C14}" type="slidenum">
              <a:rPr lang="el-GR" altLang="el-GR"/>
              <a:pPr/>
              <a:t>‹#›</a:t>
            </a:fld>
            <a:endParaRPr lang="el-GR" altLang="el-GR"/>
          </a:p>
        </p:txBody>
      </p:sp>
    </p:spTree>
    <p:extLst>
      <p:ext uri="{BB962C8B-B14F-4D97-AF65-F5344CB8AC3E}">
        <p14:creationId xmlns:p14="http://schemas.microsoft.com/office/powerpoint/2010/main" val="34978257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Τίτλος, Αντικείμενο και 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1370013" y="301625"/>
            <a:ext cx="7315200" cy="1143000"/>
          </a:xfrm>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1370013" y="1827213"/>
            <a:ext cx="3581400" cy="4114800"/>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5103813" y="1827213"/>
            <a:ext cx="3581400" cy="4114800"/>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Rectangle 8">
            <a:extLst>
              <a:ext uri="{FF2B5EF4-FFF2-40B4-BE49-F238E27FC236}">
                <a16:creationId xmlns:a16="http://schemas.microsoft.com/office/drawing/2014/main" id="{977CB1E2-D228-2C4A-61F2-FD0A6F08C134}"/>
              </a:ext>
            </a:extLst>
          </p:cNvPr>
          <p:cNvSpPr>
            <a:spLocks noGrp="1" noChangeArrowheads="1"/>
          </p:cNvSpPr>
          <p:nvPr>
            <p:ph type="dt" sz="half" idx="10"/>
          </p:nvPr>
        </p:nvSpPr>
        <p:spPr>
          <a:ln/>
        </p:spPr>
        <p:txBody>
          <a:bodyPr/>
          <a:lstStyle>
            <a:lvl1pPr>
              <a:defRPr/>
            </a:lvl1pPr>
          </a:lstStyle>
          <a:p>
            <a:pPr>
              <a:defRPr/>
            </a:pPr>
            <a:endParaRPr lang="el-GR"/>
          </a:p>
        </p:txBody>
      </p:sp>
      <p:sp>
        <p:nvSpPr>
          <p:cNvPr id="6" name="Rectangle 9">
            <a:extLst>
              <a:ext uri="{FF2B5EF4-FFF2-40B4-BE49-F238E27FC236}">
                <a16:creationId xmlns:a16="http://schemas.microsoft.com/office/drawing/2014/main" id="{0AE767CC-66E5-9DEB-3889-3C6A983B790D}"/>
              </a:ext>
            </a:extLst>
          </p:cNvPr>
          <p:cNvSpPr>
            <a:spLocks noGrp="1" noChangeArrowheads="1"/>
          </p:cNvSpPr>
          <p:nvPr>
            <p:ph type="ftr" sz="quarter" idx="11"/>
          </p:nvPr>
        </p:nvSpPr>
        <p:spPr>
          <a:ln/>
        </p:spPr>
        <p:txBody>
          <a:bodyPr/>
          <a:lstStyle>
            <a:lvl1pPr>
              <a:defRPr/>
            </a:lvl1pPr>
          </a:lstStyle>
          <a:p>
            <a:pPr>
              <a:defRPr/>
            </a:pPr>
            <a:endParaRPr lang="el-GR"/>
          </a:p>
        </p:txBody>
      </p:sp>
      <p:sp>
        <p:nvSpPr>
          <p:cNvPr id="7" name="Rectangle 10">
            <a:extLst>
              <a:ext uri="{FF2B5EF4-FFF2-40B4-BE49-F238E27FC236}">
                <a16:creationId xmlns:a16="http://schemas.microsoft.com/office/drawing/2014/main" id="{F3CF3EC7-3D6C-701F-0F17-A87FC059402C}"/>
              </a:ext>
            </a:extLst>
          </p:cNvPr>
          <p:cNvSpPr>
            <a:spLocks noGrp="1" noChangeArrowheads="1"/>
          </p:cNvSpPr>
          <p:nvPr>
            <p:ph type="sldNum" sz="quarter" idx="12"/>
          </p:nvPr>
        </p:nvSpPr>
        <p:spPr>
          <a:ln/>
        </p:spPr>
        <p:txBody>
          <a:bodyPr/>
          <a:lstStyle>
            <a:lvl1pPr>
              <a:defRPr/>
            </a:lvl1pPr>
          </a:lstStyle>
          <a:p>
            <a:fld id="{DFE00B4A-C874-8F4A-B96B-79F13652CFEC}" type="slidenum">
              <a:rPr lang="el-GR" altLang="el-GR"/>
              <a:pPr/>
              <a:t>‹#›</a:t>
            </a:fld>
            <a:endParaRPr lang="el-GR" altLang="el-GR"/>
          </a:p>
        </p:txBody>
      </p:sp>
    </p:spTree>
    <p:extLst>
      <p:ext uri="{BB962C8B-B14F-4D97-AF65-F5344CB8AC3E}">
        <p14:creationId xmlns:p14="http://schemas.microsoft.com/office/powerpoint/2010/main" val="41791339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Αντικείμενο">
    <p:spTree>
      <p:nvGrpSpPr>
        <p:cNvPr id="1" name=""/>
        <p:cNvGrpSpPr/>
        <p:nvPr/>
      </p:nvGrpSpPr>
      <p:grpSpPr>
        <a:xfrm>
          <a:off x="0" y="0"/>
          <a:ext cx="0" cy="0"/>
          <a:chOff x="0" y="0"/>
          <a:chExt cx="0" cy="0"/>
        </a:xfrm>
      </p:grpSpPr>
      <p:sp>
        <p:nvSpPr>
          <p:cNvPr id="2" name="1 - Θέση περιεχομένου"/>
          <p:cNvSpPr>
            <a:spLocks noGrp="1"/>
          </p:cNvSpPr>
          <p:nvPr>
            <p:ph/>
          </p:nvPr>
        </p:nvSpPr>
        <p:spPr>
          <a:xfrm>
            <a:off x="1370013" y="301625"/>
            <a:ext cx="7315200" cy="5640388"/>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3" name="Rectangle 8">
            <a:extLst>
              <a:ext uri="{FF2B5EF4-FFF2-40B4-BE49-F238E27FC236}">
                <a16:creationId xmlns:a16="http://schemas.microsoft.com/office/drawing/2014/main" id="{A144D360-1676-D10F-829E-C5ABE741CDD8}"/>
              </a:ext>
            </a:extLst>
          </p:cNvPr>
          <p:cNvSpPr>
            <a:spLocks noGrp="1" noChangeArrowheads="1"/>
          </p:cNvSpPr>
          <p:nvPr>
            <p:ph type="dt" sz="half" idx="10"/>
          </p:nvPr>
        </p:nvSpPr>
        <p:spPr>
          <a:ln/>
        </p:spPr>
        <p:txBody>
          <a:bodyPr/>
          <a:lstStyle>
            <a:lvl1pPr>
              <a:defRPr/>
            </a:lvl1pPr>
          </a:lstStyle>
          <a:p>
            <a:pPr>
              <a:defRPr/>
            </a:pPr>
            <a:endParaRPr lang="el-GR"/>
          </a:p>
        </p:txBody>
      </p:sp>
      <p:sp>
        <p:nvSpPr>
          <p:cNvPr id="4" name="Rectangle 9">
            <a:extLst>
              <a:ext uri="{FF2B5EF4-FFF2-40B4-BE49-F238E27FC236}">
                <a16:creationId xmlns:a16="http://schemas.microsoft.com/office/drawing/2014/main" id="{E5605BA0-3485-11BF-E26F-61CEB9153D3E}"/>
              </a:ext>
            </a:extLst>
          </p:cNvPr>
          <p:cNvSpPr>
            <a:spLocks noGrp="1" noChangeArrowheads="1"/>
          </p:cNvSpPr>
          <p:nvPr>
            <p:ph type="ftr" sz="quarter" idx="11"/>
          </p:nvPr>
        </p:nvSpPr>
        <p:spPr>
          <a:ln/>
        </p:spPr>
        <p:txBody>
          <a:bodyPr/>
          <a:lstStyle>
            <a:lvl1pPr>
              <a:defRPr/>
            </a:lvl1pPr>
          </a:lstStyle>
          <a:p>
            <a:pPr>
              <a:defRPr/>
            </a:pPr>
            <a:endParaRPr lang="el-GR"/>
          </a:p>
        </p:txBody>
      </p:sp>
      <p:sp>
        <p:nvSpPr>
          <p:cNvPr id="5" name="Rectangle 10">
            <a:extLst>
              <a:ext uri="{FF2B5EF4-FFF2-40B4-BE49-F238E27FC236}">
                <a16:creationId xmlns:a16="http://schemas.microsoft.com/office/drawing/2014/main" id="{B4A6528F-5024-6352-3740-2700ABDD6F7E}"/>
              </a:ext>
            </a:extLst>
          </p:cNvPr>
          <p:cNvSpPr>
            <a:spLocks noGrp="1" noChangeArrowheads="1"/>
          </p:cNvSpPr>
          <p:nvPr>
            <p:ph type="sldNum" sz="quarter" idx="12"/>
          </p:nvPr>
        </p:nvSpPr>
        <p:spPr>
          <a:ln/>
        </p:spPr>
        <p:txBody>
          <a:bodyPr/>
          <a:lstStyle>
            <a:lvl1pPr>
              <a:defRPr/>
            </a:lvl1pPr>
          </a:lstStyle>
          <a:p>
            <a:fld id="{10629E23-AA6D-F445-8510-2FF62CA4DB15}" type="slidenum">
              <a:rPr lang="el-GR" altLang="el-GR"/>
              <a:pPr/>
              <a:t>‹#›</a:t>
            </a:fld>
            <a:endParaRPr lang="el-GR" altLang="el-GR"/>
          </a:p>
        </p:txBody>
      </p:sp>
    </p:spTree>
    <p:extLst>
      <p:ext uri="{BB962C8B-B14F-4D97-AF65-F5344CB8AC3E}">
        <p14:creationId xmlns:p14="http://schemas.microsoft.com/office/powerpoint/2010/main" val="4141259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8">
            <a:extLst>
              <a:ext uri="{FF2B5EF4-FFF2-40B4-BE49-F238E27FC236}">
                <a16:creationId xmlns:a16="http://schemas.microsoft.com/office/drawing/2014/main" id="{DB645B1E-FCB0-B39C-F576-6E3B1C0B8B11}"/>
              </a:ext>
            </a:extLst>
          </p:cNvPr>
          <p:cNvSpPr>
            <a:spLocks noGrp="1" noChangeArrowheads="1"/>
          </p:cNvSpPr>
          <p:nvPr>
            <p:ph type="dt" sz="half" idx="10"/>
          </p:nvPr>
        </p:nvSpPr>
        <p:spPr>
          <a:ln/>
        </p:spPr>
        <p:txBody>
          <a:bodyPr/>
          <a:lstStyle>
            <a:lvl1pPr>
              <a:defRPr/>
            </a:lvl1pPr>
          </a:lstStyle>
          <a:p>
            <a:pPr>
              <a:defRPr/>
            </a:pPr>
            <a:endParaRPr lang="el-GR"/>
          </a:p>
        </p:txBody>
      </p:sp>
      <p:sp>
        <p:nvSpPr>
          <p:cNvPr id="5" name="Rectangle 9">
            <a:extLst>
              <a:ext uri="{FF2B5EF4-FFF2-40B4-BE49-F238E27FC236}">
                <a16:creationId xmlns:a16="http://schemas.microsoft.com/office/drawing/2014/main" id="{8F8DA1CE-5DA7-1672-6103-67934A9ABCC4}"/>
              </a:ext>
            </a:extLst>
          </p:cNvPr>
          <p:cNvSpPr>
            <a:spLocks noGrp="1" noChangeArrowheads="1"/>
          </p:cNvSpPr>
          <p:nvPr>
            <p:ph type="ftr" sz="quarter" idx="11"/>
          </p:nvPr>
        </p:nvSpPr>
        <p:spPr>
          <a:ln/>
        </p:spPr>
        <p:txBody>
          <a:bodyPr/>
          <a:lstStyle>
            <a:lvl1pPr>
              <a:defRPr/>
            </a:lvl1pPr>
          </a:lstStyle>
          <a:p>
            <a:pPr>
              <a:defRPr/>
            </a:pPr>
            <a:endParaRPr lang="el-GR"/>
          </a:p>
        </p:txBody>
      </p:sp>
      <p:sp>
        <p:nvSpPr>
          <p:cNvPr id="6" name="Rectangle 10">
            <a:extLst>
              <a:ext uri="{FF2B5EF4-FFF2-40B4-BE49-F238E27FC236}">
                <a16:creationId xmlns:a16="http://schemas.microsoft.com/office/drawing/2014/main" id="{C79DCABE-178F-1EDC-6BC1-BF03A86106FE}"/>
              </a:ext>
            </a:extLst>
          </p:cNvPr>
          <p:cNvSpPr>
            <a:spLocks noGrp="1" noChangeArrowheads="1"/>
          </p:cNvSpPr>
          <p:nvPr>
            <p:ph type="sldNum" sz="quarter" idx="12"/>
          </p:nvPr>
        </p:nvSpPr>
        <p:spPr>
          <a:ln/>
        </p:spPr>
        <p:txBody>
          <a:bodyPr/>
          <a:lstStyle>
            <a:lvl1pPr>
              <a:defRPr/>
            </a:lvl1pPr>
          </a:lstStyle>
          <a:p>
            <a:fld id="{3EEBC9AF-CD8B-274F-851C-23579783ABE3}" type="slidenum">
              <a:rPr lang="el-GR" altLang="el-GR"/>
              <a:pPr/>
              <a:t>‹#›</a:t>
            </a:fld>
            <a:endParaRPr lang="el-GR" altLang="el-GR"/>
          </a:p>
        </p:txBody>
      </p:sp>
    </p:spTree>
    <p:extLst>
      <p:ext uri="{BB962C8B-B14F-4D97-AF65-F5344CB8AC3E}">
        <p14:creationId xmlns:p14="http://schemas.microsoft.com/office/powerpoint/2010/main" val="1376888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a:t>Kλικ για επεξεργασία των στυλ του υποδείγματος</a:t>
            </a:r>
          </a:p>
        </p:txBody>
      </p:sp>
      <p:sp>
        <p:nvSpPr>
          <p:cNvPr id="4" name="Rectangle 8">
            <a:extLst>
              <a:ext uri="{FF2B5EF4-FFF2-40B4-BE49-F238E27FC236}">
                <a16:creationId xmlns:a16="http://schemas.microsoft.com/office/drawing/2014/main" id="{5D3AB07C-DCCA-F33D-B119-5A390C4171F0}"/>
              </a:ext>
            </a:extLst>
          </p:cNvPr>
          <p:cNvSpPr>
            <a:spLocks noGrp="1" noChangeArrowheads="1"/>
          </p:cNvSpPr>
          <p:nvPr>
            <p:ph type="dt" sz="half" idx="10"/>
          </p:nvPr>
        </p:nvSpPr>
        <p:spPr>
          <a:ln/>
        </p:spPr>
        <p:txBody>
          <a:bodyPr/>
          <a:lstStyle>
            <a:lvl1pPr>
              <a:defRPr/>
            </a:lvl1pPr>
          </a:lstStyle>
          <a:p>
            <a:pPr>
              <a:defRPr/>
            </a:pPr>
            <a:endParaRPr lang="el-GR"/>
          </a:p>
        </p:txBody>
      </p:sp>
      <p:sp>
        <p:nvSpPr>
          <p:cNvPr id="5" name="Rectangle 9">
            <a:extLst>
              <a:ext uri="{FF2B5EF4-FFF2-40B4-BE49-F238E27FC236}">
                <a16:creationId xmlns:a16="http://schemas.microsoft.com/office/drawing/2014/main" id="{93BACB81-873E-6D3F-6F28-C4F7ECCBE018}"/>
              </a:ext>
            </a:extLst>
          </p:cNvPr>
          <p:cNvSpPr>
            <a:spLocks noGrp="1" noChangeArrowheads="1"/>
          </p:cNvSpPr>
          <p:nvPr>
            <p:ph type="ftr" sz="quarter" idx="11"/>
          </p:nvPr>
        </p:nvSpPr>
        <p:spPr>
          <a:ln/>
        </p:spPr>
        <p:txBody>
          <a:bodyPr/>
          <a:lstStyle>
            <a:lvl1pPr>
              <a:defRPr/>
            </a:lvl1pPr>
          </a:lstStyle>
          <a:p>
            <a:pPr>
              <a:defRPr/>
            </a:pPr>
            <a:endParaRPr lang="el-GR"/>
          </a:p>
        </p:txBody>
      </p:sp>
      <p:sp>
        <p:nvSpPr>
          <p:cNvPr id="6" name="Rectangle 10">
            <a:extLst>
              <a:ext uri="{FF2B5EF4-FFF2-40B4-BE49-F238E27FC236}">
                <a16:creationId xmlns:a16="http://schemas.microsoft.com/office/drawing/2014/main" id="{60416108-B903-AEC5-74B6-4F20EA960266}"/>
              </a:ext>
            </a:extLst>
          </p:cNvPr>
          <p:cNvSpPr>
            <a:spLocks noGrp="1" noChangeArrowheads="1"/>
          </p:cNvSpPr>
          <p:nvPr>
            <p:ph type="sldNum" sz="quarter" idx="12"/>
          </p:nvPr>
        </p:nvSpPr>
        <p:spPr>
          <a:ln/>
        </p:spPr>
        <p:txBody>
          <a:bodyPr/>
          <a:lstStyle>
            <a:lvl1pPr>
              <a:defRPr/>
            </a:lvl1pPr>
          </a:lstStyle>
          <a:p>
            <a:fld id="{2AC2ADD0-EF99-5D4F-AD0F-5BD6C80936BD}" type="slidenum">
              <a:rPr lang="el-GR" altLang="el-GR"/>
              <a:pPr/>
              <a:t>‹#›</a:t>
            </a:fld>
            <a:endParaRPr lang="el-GR" altLang="el-GR"/>
          </a:p>
        </p:txBody>
      </p:sp>
    </p:spTree>
    <p:extLst>
      <p:ext uri="{BB962C8B-B14F-4D97-AF65-F5344CB8AC3E}">
        <p14:creationId xmlns:p14="http://schemas.microsoft.com/office/powerpoint/2010/main" val="3257496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1370013" y="1827213"/>
            <a:ext cx="35814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5103813" y="1827213"/>
            <a:ext cx="35814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Rectangle 8">
            <a:extLst>
              <a:ext uri="{FF2B5EF4-FFF2-40B4-BE49-F238E27FC236}">
                <a16:creationId xmlns:a16="http://schemas.microsoft.com/office/drawing/2014/main" id="{21E37695-C0B2-8109-F297-2AFF5BF539F0}"/>
              </a:ext>
            </a:extLst>
          </p:cNvPr>
          <p:cNvSpPr>
            <a:spLocks noGrp="1" noChangeArrowheads="1"/>
          </p:cNvSpPr>
          <p:nvPr>
            <p:ph type="dt" sz="half" idx="10"/>
          </p:nvPr>
        </p:nvSpPr>
        <p:spPr>
          <a:ln/>
        </p:spPr>
        <p:txBody>
          <a:bodyPr/>
          <a:lstStyle>
            <a:lvl1pPr>
              <a:defRPr/>
            </a:lvl1pPr>
          </a:lstStyle>
          <a:p>
            <a:pPr>
              <a:defRPr/>
            </a:pPr>
            <a:endParaRPr lang="el-GR"/>
          </a:p>
        </p:txBody>
      </p:sp>
      <p:sp>
        <p:nvSpPr>
          <p:cNvPr id="6" name="Rectangle 9">
            <a:extLst>
              <a:ext uri="{FF2B5EF4-FFF2-40B4-BE49-F238E27FC236}">
                <a16:creationId xmlns:a16="http://schemas.microsoft.com/office/drawing/2014/main" id="{D39ECA98-0239-7C20-C7E9-B5B236B9B884}"/>
              </a:ext>
            </a:extLst>
          </p:cNvPr>
          <p:cNvSpPr>
            <a:spLocks noGrp="1" noChangeArrowheads="1"/>
          </p:cNvSpPr>
          <p:nvPr>
            <p:ph type="ftr" sz="quarter" idx="11"/>
          </p:nvPr>
        </p:nvSpPr>
        <p:spPr>
          <a:ln/>
        </p:spPr>
        <p:txBody>
          <a:bodyPr/>
          <a:lstStyle>
            <a:lvl1pPr>
              <a:defRPr/>
            </a:lvl1pPr>
          </a:lstStyle>
          <a:p>
            <a:pPr>
              <a:defRPr/>
            </a:pPr>
            <a:endParaRPr lang="el-GR"/>
          </a:p>
        </p:txBody>
      </p:sp>
      <p:sp>
        <p:nvSpPr>
          <p:cNvPr id="7" name="Rectangle 10">
            <a:extLst>
              <a:ext uri="{FF2B5EF4-FFF2-40B4-BE49-F238E27FC236}">
                <a16:creationId xmlns:a16="http://schemas.microsoft.com/office/drawing/2014/main" id="{2AE447BE-F272-92B8-D964-17F39AB68CBB}"/>
              </a:ext>
            </a:extLst>
          </p:cNvPr>
          <p:cNvSpPr>
            <a:spLocks noGrp="1" noChangeArrowheads="1"/>
          </p:cNvSpPr>
          <p:nvPr>
            <p:ph type="sldNum" sz="quarter" idx="12"/>
          </p:nvPr>
        </p:nvSpPr>
        <p:spPr>
          <a:ln/>
        </p:spPr>
        <p:txBody>
          <a:bodyPr/>
          <a:lstStyle>
            <a:lvl1pPr>
              <a:defRPr/>
            </a:lvl1pPr>
          </a:lstStyle>
          <a:p>
            <a:fld id="{E66B913A-E75C-AA4A-9B68-210980EC3166}" type="slidenum">
              <a:rPr lang="el-GR" altLang="el-GR"/>
              <a:pPr/>
              <a:t>‹#›</a:t>
            </a:fld>
            <a:endParaRPr lang="el-GR" altLang="el-GR"/>
          </a:p>
        </p:txBody>
      </p:sp>
    </p:spTree>
    <p:extLst>
      <p:ext uri="{BB962C8B-B14F-4D97-AF65-F5344CB8AC3E}">
        <p14:creationId xmlns:p14="http://schemas.microsoft.com/office/powerpoint/2010/main" val="14032058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Rectangle 8">
            <a:extLst>
              <a:ext uri="{FF2B5EF4-FFF2-40B4-BE49-F238E27FC236}">
                <a16:creationId xmlns:a16="http://schemas.microsoft.com/office/drawing/2014/main" id="{4E8A0899-4D4E-7C1F-CEF1-6390550BFF85}"/>
              </a:ext>
            </a:extLst>
          </p:cNvPr>
          <p:cNvSpPr>
            <a:spLocks noGrp="1" noChangeArrowheads="1"/>
          </p:cNvSpPr>
          <p:nvPr>
            <p:ph type="dt" sz="half" idx="10"/>
          </p:nvPr>
        </p:nvSpPr>
        <p:spPr>
          <a:ln/>
        </p:spPr>
        <p:txBody>
          <a:bodyPr/>
          <a:lstStyle>
            <a:lvl1pPr>
              <a:defRPr/>
            </a:lvl1pPr>
          </a:lstStyle>
          <a:p>
            <a:pPr>
              <a:defRPr/>
            </a:pPr>
            <a:endParaRPr lang="el-GR"/>
          </a:p>
        </p:txBody>
      </p:sp>
      <p:sp>
        <p:nvSpPr>
          <p:cNvPr id="8" name="Rectangle 9">
            <a:extLst>
              <a:ext uri="{FF2B5EF4-FFF2-40B4-BE49-F238E27FC236}">
                <a16:creationId xmlns:a16="http://schemas.microsoft.com/office/drawing/2014/main" id="{34577A2F-C1F0-8C59-5874-737362BE6FFC}"/>
              </a:ext>
            </a:extLst>
          </p:cNvPr>
          <p:cNvSpPr>
            <a:spLocks noGrp="1" noChangeArrowheads="1"/>
          </p:cNvSpPr>
          <p:nvPr>
            <p:ph type="ftr" sz="quarter" idx="11"/>
          </p:nvPr>
        </p:nvSpPr>
        <p:spPr>
          <a:ln/>
        </p:spPr>
        <p:txBody>
          <a:bodyPr/>
          <a:lstStyle>
            <a:lvl1pPr>
              <a:defRPr/>
            </a:lvl1pPr>
          </a:lstStyle>
          <a:p>
            <a:pPr>
              <a:defRPr/>
            </a:pPr>
            <a:endParaRPr lang="el-GR"/>
          </a:p>
        </p:txBody>
      </p:sp>
      <p:sp>
        <p:nvSpPr>
          <p:cNvPr id="9" name="Rectangle 10">
            <a:extLst>
              <a:ext uri="{FF2B5EF4-FFF2-40B4-BE49-F238E27FC236}">
                <a16:creationId xmlns:a16="http://schemas.microsoft.com/office/drawing/2014/main" id="{CA31F40C-CF76-D9B0-D41C-7BF40F109487}"/>
              </a:ext>
            </a:extLst>
          </p:cNvPr>
          <p:cNvSpPr>
            <a:spLocks noGrp="1" noChangeArrowheads="1"/>
          </p:cNvSpPr>
          <p:nvPr>
            <p:ph type="sldNum" sz="quarter" idx="12"/>
          </p:nvPr>
        </p:nvSpPr>
        <p:spPr>
          <a:ln/>
        </p:spPr>
        <p:txBody>
          <a:bodyPr/>
          <a:lstStyle>
            <a:lvl1pPr>
              <a:defRPr/>
            </a:lvl1pPr>
          </a:lstStyle>
          <a:p>
            <a:fld id="{6A43651A-9CBB-E94C-8E35-E23F802D1212}" type="slidenum">
              <a:rPr lang="el-GR" altLang="el-GR"/>
              <a:pPr/>
              <a:t>‹#›</a:t>
            </a:fld>
            <a:endParaRPr lang="el-GR" altLang="el-GR"/>
          </a:p>
        </p:txBody>
      </p:sp>
    </p:spTree>
    <p:extLst>
      <p:ext uri="{BB962C8B-B14F-4D97-AF65-F5344CB8AC3E}">
        <p14:creationId xmlns:p14="http://schemas.microsoft.com/office/powerpoint/2010/main" val="1334374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Rectangle 8">
            <a:extLst>
              <a:ext uri="{FF2B5EF4-FFF2-40B4-BE49-F238E27FC236}">
                <a16:creationId xmlns:a16="http://schemas.microsoft.com/office/drawing/2014/main" id="{B1D19400-ADF8-51B5-9638-E312A6B027DA}"/>
              </a:ext>
            </a:extLst>
          </p:cNvPr>
          <p:cNvSpPr>
            <a:spLocks noGrp="1" noChangeArrowheads="1"/>
          </p:cNvSpPr>
          <p:nvPr>
            <p:ph type="dt" sz="half" idx="10"/>
          </p:nvPr>
        </p:nvSpPr>
        <p:spPr>
          <a:ln/>
        </p:spPr>
        <p:txBody>
          <a:bodyPr/>
          <a:lstStyle>
            <a:lvl1pPr>
              <a:defRPr/>
            </a:lvl1pPr>
          </a:lstStyle>
          <a:p>
            <a:pPr>
              <a:defRPr/>
            </a:pPr>
            <a:endParaRPr lang="el-GR"/>
          </a:p>
        </p:txBody>
      </p:sp>
      <p:sp>
        <p:nvSpPr>
          <p:cNvPr id="4" name="Rectangle 9">
            <a:extLst>
              <a:ext uri="{FF2B5EF4-FFF2-40B4-BE49-F238E27FC236}">
                <a16:creationId xmlns:a16="http://schemas.microsoft.com/office/drawing/2014/main" id="{CFCE062E-0C7F-3936-D14A-8159DDE5B4E8}"/>
              </a:ext>
            </a:extLst>
          </p:cNvPr>
          <p:cNvSpPr>
            <a:spLocks noGrp="1" noChangeArrowheads="1"/>
          </p:cNvSpPr>
          <p:nvPr>
            <p:ph type="ftr" sz="quarter" idx="11"/>
          </p:nvPr>
        </p:nvSpPr>
        <p:spPr>
          <a:ln/>
        </p:spPr>
        <p:txBody>
          <a:bodyPr/>
          <a:lstStyle>
            <a:lvl1pPr>
              <a:defRPr/>
            </a:lvl1pPr>
          </a:lstStyle>
          <a:p>
            <a:pPr>
              <a:defRPr/>
            </a:pPr>
            <a:endParaRPr lang="el-GR"/>
          </a:p>
        </p:txBody>
      </p:sp>
      <p:sp>
        <p:nvSpPr>
          <p:cNvPr id="5" name="Rectangle 10">
            <a:extLst>
              <a:ext uri="{FF2B5EF4-FFF2-40B4-BE49-F238E27FC236}">
                <a16:creationId xmlns:a16="http://schemas.microsoft.com/office/drawing/2014/main" id="{999407D7-F41E-A1A3-710F-756163245CA6}"/>
              </a:ext>
            </a:extLst>
          </p:cNvPr>
          <p:cNvSpPr>
            <a:spLocks noGrp="1" noChangeArrowheads="1"/>
          </p:cNvSpPr>
          <p:nvPr>
            <p:ph type="sldNum" sz="quarter" idx="12"/>
          </p:nvPr>
        </p:nvSpPr>
        <p:spPr>
          <a:ln/>
        </p:spPr>
        <p:txBody>
          <a:bodyPr/>
          <a:lstStyle>
            <a:lvl1pPr>
              <a:defRPr/>
            </a:lvl1pPr>
          </a:lstStyle>
          <a:p>
            <a:fld id="{6F963375-E0EE-F547-8294-C04057FBED6F}" type="slidenum">
              <a:rPr lang="el-GR" altLang="el-GR"/>
              <a:pPr/>
              <a:t>‹#›</a:t>
            </a:fld>
            <a:endParaRPr lang="el-GR" altLang="el-GR"/>
          </a:p>
        </p:txBody>
      </p:sp>
    </p:spTree>
    <p:extLst>
      <p:ext uri="{BB962C8B-B14F-4D97-AF65-F5344CB8AC3E}">
        <p14:creationId xmlns:p14="http://schemas.microsoft.com/office/powerpoint/2010/main" val="5951120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8">
            <a:extLst>
              <a:ext uri="{FF2B5EF4-FFF2-40B4-BE49-F238E27FC236}">
                <a16:creationId xmlns:a16="http://schemas.microsoft.com/office/drawing/2014/main" id="{192C6384-A4C8-83C9-DD57-5E4B87204901}"/>
              </a:ext>
            </a:extLst>
          </p:cNvPr>
          <p:cNvSpPr>
            <a:spLocks noGrp="1" noChangeArrowheads="1"/>
          </p:cNvSpPr>
          <p:nvPr>
            <p:ph type="dt" sz="half" idx="10"/>
          </p:nvPr>
        </p:nvSpPr>
        <p:spPr>
          <a:ln/>
        </p:spPr>
        <p:txBody>
          <a:bodyPr/>
          <a:lstStyle>
            <a:lvl1pPr>
              <a:defRPr/>
            </a:lvl1pPr>
          </a:lstStyle>
          <a:p>
            <a:pPr>
              <a:defRPr/>
            </a:pPr>
            <a:endParaRPr lang="el-GR"/>
          </a:p>
        </p:txBody>
      </p:sp>
      <p:sp>
        <p:nvSpPr>
          <p:cNvPr id="3" name="Rectangle 9">
            <a:extLst>
              <a:ext uri="{FF2B5EF4-FFF2-40B4-BE49-F238E27FC236}">
                <a16:creationId xmlns:a16="http://schemas.microsoft.com/office/drawing/2014/main" id="{B36E20EE-4A42-966C-E8C7-C2CE1A5A9D7C}"/>
              </a:ext>
            </a:extLst>
          </p:cNvPr>
          <p:cNvSpPr>
            <a:spLocks noGrp="1" noChangeArrowheads="1"/>
          </p:cNvSpPr>
          <p:nvPr>
            <p:ph type="ftr" sz="quarter" idx="11"/>
          </p:nvPr>
        </p:nvSpPr>
        <p:spPr>
          <a:ln/>
        </p:spPr>
        <p:txBody>
          <a:bodyPr/>
          <a:lstStyle>
            <a:lvl1pPr>
              <a:defRPr/>
            </a:lvl1pPr>
          </a:lstStyle>
          <a:p>
            <a:pPr>
              <a:defRPr/>
            </a:pPr>
            <a:endParaRPr lang="el-GR"/>
          </a:p>
        </p:txBody>
      </p:sp>
      <p:sp>
        <p:nvSpPr>
          <p:cNvPr id="4" name="Rectangle 10">
            <a:extLst>
              <a:ext uri="{FF2B5EF4-FFF2-40B4-BE49-F238E27FC236}">
                <a16:creationId xmlns:a16="http://schemas.microsoft.com/office/drawing/2014/main" id="{3411640A-7437-8FEE-62AA-FF2AB1CE7ED9}"/>
              </a:ext>
            </a:extLst>
          </p:cNvPr>
          <p:cNvSpPr>
            <a:spLocks noGrp="1" noChangeArrowheads="1"/>
          </p:cNvSpPr>
          <p:nvPr>
            <p:ph type="sldNum" sz="quarter" idx="12"/>
          </p:nvPr>
        </p:nvSpPr>
        <p:spPr>
          <a:ln/>
        </p:spPr>
        <p:txBody>
          <a:bodyPr/>
          <a:lstStyle>
            <a:lvl1pPr>
              <a:defRPr/>
            </a:lvl1pPr>
          </a:lstStyle>
          <a:p>
            <a:fld id="{7D3714DA-D252-6149-BADE-42E93E4EE73F}" type="slidenum">
              <a:rPr lang="el-GR" altLang="el-GR"/>
              <a:pPr/>
              <a:t>‹#›</a:t>
            </a:fld>
            <a:endParaRPr lang="el-GR" altLang="el-GR"/>
          </a:p>
        </p:txBody>
      </p:sp>
    </p:spTree>
    <p:extLst>
      <p:ext uri="{BB962C8B-B14F-4D97-AF65-F5344CB8AC3E}">
        <p14:creationId xmlns:p14="http://schemas.microsoft.com/office/powerpoint/2010/main" val="2397909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Rectangle 8">
            <a:extLst>
              <a:ext uri="{FF2B5EF4-FFF2-40B4-BE49-F238E27FC236}">
                <a16:creationId xmlns:a16="http://schemas.microsoft.com/office/drawing/2014/main" id="{B42C986B-3D27-7EEE-49EA-CA81228FA187}"/>
              </a:ext>
            </a:extLst>
          </p:cNvPr>
          <p:cNvSpPr>
            <a:spLocks noGrp="1" noChangeArrowheads="1"/>
          </p:cNvSpPr>
          <p:nvPr>
            <p:ph type="dt" sz="half" idx="10"/>
          </p:nvPr>
        </p:nvSpPr>
        <p:spPr>
          <a:ln/>
        </p:spPr>
        <p:txBody>
          <a:bodyPr/>
          <a:lstStyle>
            <a:lvl1pPr>
              <a:defRPr/>
            </a:lvl1pPr>
          </a:lstStyle>
          <a:p>
            <a:pPr>
              <a:defRPr/>
            </a:pPr>
            <a:endParaRPr lang="el-GR"/>
          </a:p>
        </p:txBody>
      </p:sp>
      <p:sp>
        <p:nvSpPr>
          <p:cNvPr id="6" name="Rectangle 9">
            <a:extLst>
              <a:ext uri="{FF2B5EF4-FFF2-40B4-BE49-F238E27FC236}">
                <a16:creationId xmlns:a16="http://schemas.microsoft.com/office/drawing/2014/main" id="{12C15FD7-9565-0709-EE66-EAF5FB8CEC6C}"/>
              </a:ext>
            </a:extLst>
          </p:cNvPr>
          <p:cNvSpPr>
            <a:spLocks noGrp="1" noChangeArrowheads="1"/>
          </p:cNvSpPr>
          <p:nvPr>
            <p:ph type="ftr" sz="quarter" idx="11"/>
          </p:nvPr>
        </p:nvSpPr>
        <p:spPr>
          <a:ln/>
        </p:spPr>
        <p:txBody>
          <a:bodyPr/>
          <a:lstStyle>
            <a:lvl1pPr>
              <a:defRPr/>
            </a:lvl1pPr>
          </a:lstStyle>
          <a:p>
            <a:pPr>
              <a:defRPr/>
            </a:pPr>
            <a:endParaRPr lang="el-GR"/>
          </a:p>
        </p:txBody>
      </p:sp>
      <p:sp>
        <p:nvSpPr>
          <p:cNvPr id="7" name="Rectangle 10">
            <a:extLst>
              <a:ext uri="{FF2B5EF4-FFF2-40B4-BE49-F238E27FC236}">
                <a16:creationId xmlns:a16="http://schemas.microsoft.com/office/drawing/2014/main" id="{E383687F-26A6-94DF-8497-CA13F35A5C6A}"/>
              </a:ext>
            </a:extLst>
          </p:cNvPr>
          <p:cNvSpPr>
            <a:spLocks noGrp="1" noChangeArrowheads="1"/>
          </p:cNvSpPr>
          <p:nvPr>
            <p:ph type="sldNum" sz="quarter" idx="12"/>
          </p:nvPr>
        </p:nvSpPr>
        <p:spPr>
          <a:ln/>
        </p:spPr>
        <p:txBody>
          <a:bodyPr/>
          <a:lstStyle>
            <a:lvl1pPr>
              <a:defRPr/>
            </a:lvl1pPr>
          </a:lstStyle>
          <a:p>
            <a:fld id="{058FC1E0-3F77-6840-8679-FC130828B99B}" type="slidenum">
              <a:rPr lang="el-GR" altLang="el-GR"/>
              <a:pPr/>
              <a:t>‹#›</a:t>
            </a:fld>
            <a:endParaRPr lang="el-GR" altLang="el-GR"/>
          </a:p>
        </p:txBody>
      </p:sp>
    </p:spTree>
    <p:extLst>
      <p:ext uri="{BB962C8B-B14F-4D97-AF65-F5344CB8AC3E}">
        <p14:creationId xmlns:p14="http://schemas.microsoft.com/office/powerpoint/2010/main" val="2580194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Rectangle 8">
            <a:extLst>
              <a:ext uri="{FF2B5EF4-FFF2-40B4-BE49-F238E27FC236}">
                <a16:creationId xmlns:a16="http://schemas.microsoft.com/office/drawing/2014/main" id="{11DB10A5-38BA-690D-B428-726D04B3748A}"/>
              </a:ext>
            </a:extLst>
          </p:cNvPr>
          <p:cNvSpPr>
            <a:spLocks noGrp="1" noChangeArrowheads="1"/>
          </p:cNvSpPr>
          <p:nvPr>
            <p:ph type="dt" sz="half" idx="10"/>
          </p:nvPr>
        </p:nvSpPr>
        <p:spPr>
          <a:ln/>
        </p:spPr>
        <p:txBody>
          <a:bodyPr/>
          <a:lstStyle>
            <a:lvl1pPr>
              <a:defRPr/>
            </a:lvl1pPr>
          </a:lstStyle>
          <a:p>
            <a:pPr>
              <a:defRPr/>
            </a:pPr>
            <a:endParaRPr lang="el-GR"/>
          </a:p>
        </p:txBody>
      </p:sp>
      <p:sp>
        <p:nvSpPr>
          <p:cNvPr id="6" name="Rectangle 9">
            <a:extLst>
              <a:ext uri="{FF2B5EF4-FFF2-40B4-BE49-F238E27FC236}">
                <a16:creationId xmlns:a16="http://schemas.microsoft.com/office/drawing/2014/main" id="{B96166B1-6804-C45D-209A-5E71AFCC9833}"/>
              </a:ext>
            </a:extLst>
          </p:cNvPr>
          <p:cNvSpPr>
            <a:spLocks noGrp="1" noChangeArrowheads="1"/>
          </p:cNvSpPr>
          <p:nvPr>
            <p:ph type="ftr" sz="quarter" idx="11"/>
          </p:nvPr>
        </p:nvSpPr>
        <p:spPr>
          <a:ln/>
        </p:spPr>
        <p:txBody>
          <a:bodyPr/>
          <a:lstStyle>
            <a:lvl1pPr>
              <a:defRPr/>
            </a:lvl1pPr>
          </a:lstStyle>
          <a:p>
            <a:pPr>
              <a:defRPr/>
            </a:pPr>
            <a:endParaRPr lang="el-GR"/>
          </a:p>
        </p:txBody>
      </p:sp>
      <p:sp>
        <p:nvSpPr>
          <p:cNvPr id="7" name="Rectangle 10">
            <a:extLst>
              <a:ext uri="{FF2B5EF4-FFF2-40B4-BE49-F238E27FC236}">
                <a16:creationId xmlns:a16="http://schemas.microsoft.com/office/drawing/2014/main" id="{C54A9D31-7B75-78B5-9767-E35ABA51C668}"/>
              </a:ext>
            </a:extLst>
          </p:cNvPr>
          <p:cNvSpPr>
            <a:spLocks noGrp="1" noChangeArrowheads="1"/>
          </p:cNvSpPr>
          <p:nvPr>
            <p:ph type="sldNum" sz="quarter" idx="12"/>
          </p:nvPr>
        </p:nvSpPr>
        <p:spPr>
          <a:ln/>
        </p:spPr>
        <p:txBody>
          <a:bodyPr/>
          <a:lstStyle>
            <a:lvl1pPr>
              <a:defRPr/>
            </a:lvl1pPr>
          </a:lstStyle>
          <a:p>
            <a:fld id="{64F7742A-2742-1346-9F0F-9EC0B2CC570C}" type="slidenum">
              <a:rPr lang="el-GR" altLang="el-GR"/>
              <a:pPr/>
              <a:t>‹#›</a:t>
            </a:fld>
            <a:endParaRPr lang="el-GR" altLang="el-GR"/>
          </a:p>
        </p:txBody>
      </p:sp>
    </p:spTree>
    <p:extLst>
      <p:ext uri="{BB962C8B-B14F-4D97-AF65-F5344CB8AC3E}">
        <p14:creationId xmlns:p14="http://schemas.microsoft.com/office/powerpoint/2010/main" val="4206492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0" name="Group 2">
            <a:extLst>
              <a:ext uri="{FF2B5EF4-FFF2-40B4-BE49-F238E27FC236}">
                <a16:creationId xmlns:a16="http://schemas.microsoft.com/office/drawing/2014/main" id="{300892AF-401E-51AC-B931-A20AB898F645}"/>
              </a:ext>
            </a:extLst>
          </p:cNvPr>
          <p:cNvGrpSpPr>
            <a:grpSpLocks/>
          </p:cNvGrpSpPr>
          <p:nvPr/>
        </p:nvGrpSpPr>
        <p:grpSpPr bwMode="auto">
          <a:xfrm>
            <a:off x="-3238500" y="0"/>
            <a:ext cx="11925300" cy="3810000"/>
            <a:chOff x="-2040" y="0"/>
            <a:chExt cx="7512" cy="2400"/>
          </a:xfrm>
        </p:grpSpPr>
        <p:sp>
          <p:nvSpPr>
            <p:cNvPr id="30723" name="AutoShape 3">
              <a:extLst>
                <a:ext uri="{FF2B5EF4-FFF2-40B4-BE49-F238E27FC236}">
                  <a16:creationId xmlns:a16="http://schemas.microsoft.com/office/drawing/2014/main" id="{55DC0D2B-4C6A-F134-E496-0DE183D6C96B}"/>
                </a:ext>
              </a:extLst>
            </p:cNvPr>
            <p:cNvSpPr>
              <a:spLocks noChangeArrowheads="1"/>
            </p:cNvSpPr>
            <p:nvPr/>
          </p:nvSpPr>
          <p:spPr bwMode="auto">
            <a:xfrm>
              <a:off x="-2040" y="432"/>
              <a:ext cx="2592" cy="1968"/>
            </a:xfrm>
            <a:custGeom>
              <a:avLst/>
              <a:gdLst>
                <a:gd name="G0" fmla="+- 18296 0 0"/>
                <a:gd name="G1" fmla="+- -30880 0 0"/>
                <a:gd name="G2" fmla="+- 31512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296" y="5746"/>
                </a:cxn>
                <a:cxn ang="0">
                  <a:pos x="64000" y="32000"/>
                </a:cxn>
                <a:cxn ang="0">
                  <a:pos x="50296" y="58253"/>
                </a:cxn>
                <a:cxn ang="0">
                  <a:pos x="50296" y="58253"/>
                </a:cxn>
                <a:cxn ang="0">
                  <a:pos x="50295" y="58253"/>
                </a:cxn>
                <a:cxn ang="0">
                  <a:pos x="50296" y="58254"/>
                </a:cxn>
                <a:cxn ang="0">
                  <a:pos x="50296" y="5746"/>
                </a:cxn>
                <a:cxn ang="0">
                  <a:pos x="50295" y="5746"/>
                </a:cxn>
                <a:cxn ang="0">
                  <a:pos x="50296" y="5746"/>
                </a:cxn>
              </a:cxnLst>
              <a:rect l="T13" t="T15" r="T17" b="T19"/>
              <a:pathLst>
                <a:path w="64000" h="64000">
                  <a:moveTo>
                    <a:pt x="50296" y="5746"/>
                  </a:moveTo>
                  <a:cubicBezTo>
                    <a:pt x="58882" y="11730"/>
                    <a:pt x="64000" y="21534"/>
                    <a:pt x="64000" y="32000"/>
                  </a:cubicBezTo>
                  <a:cubicBezTo>
                    <a:pt x="64000" y="42465"/>
                    <a:pt x="58882" y="52269"/>
                    <a:pt x="50296" y="58253"/>
                  </a:cubicBezTo>
                  <a:cubicBezTo>
                    <a:pt x="50296" y="58253"/>
                    <a:pt x="50296" y="58253"/>
                    <a:pt x="50295" y="58253"/>
                  </a:cubicBezTo>
                  <a:lnTo>
                    <a:pt x="50296" y="58254"/>
                  </a:lnTo>
                  <a:lnTo>
                    <a:pt x="50296" y="5746"/>
                  </a:lnTo>
                  <a:lnTo>
                    <a:pt x="50295" y="5746"/>
                  </a:lnTo>
                  <a:cubicBezTo>
                    <a:pt x="50296" y="5746"/>
                    <a:pt x="50296" y="5746"/>
                    <a:pt x="50296" y="5746"/>
                  </a:cubicBezTo>
                  <a:close/>
                </a:path>
              </a:pathLst>
            </a:custGeom>
            <a:solidFill>
              <a:schemeClr val="accent2"/>
            </a:solidFill>
            <a:ln w="9525">
              <a:noFill/>
              <a:miter lim="800000"/>
              <a:headEnd/>
              <a:tailEnd/>
            </a:ln>
          </p:spPr>
          <p:txBody>
            <a:bodyPr/>
            <a:lstStyle/>
            <a:p>
              <a:pPr>
                <a:defRPr/>
              </a:pPr>
              <a:endParaRPr lang="el-GR" sz="2400">
                <a:latin typeface="Times New Roman" pitchFamily="18" charset="0"/>
              </a:endParaRPr>
            </a:p>
          </p:txBody>
        </p:sp>
        <p:sp>
          <p:nvSpPr>
            <p:cNvPr id="30724" name="AutoShape 4">
              <a:extLst>
                <a:ext uri="{FF2B5EF4-FFF2-40B4-BE49-F238E27FC236}">
                  <a16:creationId xmlns:a16="http://schemas.microsoft.com/office/drawing/2014/main" id="{89739B4F-ADEF-147B-B414-65C27FE1C65A}"/>
                </a:ext>
              </a:extLst>
            </p:cNvPr>
            <p:cNvSpPr>
              <a:spLocks noChangeArrowheads="1"/>
            </p:cNvSpPr>
            <p:nvPr/>
          </p:nvSpPr>
          <p:spPr bwMode="auto">
            <a:xfrm>
              <a:off x="-1528" y="0"/>
              <a:ext cx="1949" cy="1987"/>
            </a:xfrm>
            <a:custGeom>
              <a:avLst/>
              <a:gdLst>
                <a:gd name="G0" fmla="+- 18077 0 0"/>
                <a:gd name="G1" fmla="+- -3088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077" y="5595"/>
                </a:cxn>
                <a:cxn ang="0">
                  <a:pos x="64000" y="32000"/>
                </a:cxn>
                <a:cxn ang="0">
                  <a:pos x="50077" y="58404"/>
                </a:cxn>
                <a:cxn ang="0">
                  <a:pos x="50077" y="58404"/>
                </a:cxn>
                <a:cxn ang="0">
                  <a:pos x="50076" y="58404"/>
                </a:cxn>
                <a:cxn ang="0">
                  <a:pos x="50077" y="58405"/>
                </a:cxn>
                <a:cxn ang="0">
                  <a:pos x="50077" y="5595"/>
                </a:cxn>
                <a:cxn ang="0">
                  <a:pos x="50076" y="5595"/>
                </a:cxn>
                <a:cxn ang="0">
                  <a:pos x="50077" y="5595"/>
                </a:cxn>
              </a:cxnLst>
              <a:rect l="T13" t="T15" r="T17" b="T19"/>
              <a:pathLst>
                <a:path w="64000" h="64000">
                  <a:moveTo>
                    <a:pt x="50077" y="5595"/>
                  </a:moveTo>
                  <a:cubicBezTo>
                    <a:pt x="58790" y="11560"/>
                    <a:pt x="64000" y="21440"/>
                    <a:pt x="64000" y="32000"/>
                  </a:cubicBezTo>
                  <a:cubicBezTo>
                    <a:pt x="64000" y="42559"/>
                    <a:pt x="58790" y="52439"/>
                    <a:pt x="50077" y="58404"/>
                  </a:cubicBezTo>
                  <a:cubicBezTo>
                    <a:pt x="50077" y="58404"/>
                    <a:pt x="50077" y="58404"/>
                    <a:pt x="50076" y="58404"/>
                  </a:cubicBezTo>
                  <a:lnTo>
                    <a:pt x="50077" y="58405"/>
                  </a:lnTo>
                  <a:lnTo>
                    <a:pt x="50077" y="5595"/>
                  </a:lnTo>
                  <a:lnTo>
                    <a:pt x="50076" y="5595"/>
                  </a:lnTo>
                  <a:cubicBezTo>
                    <a:pt x="50077" y="5595"/>
                    <a:pt x="50077" y="5595"/>
                    <a:pt x="50077" y="5595"/>
                  </a:cubicBezTo>
                  <a:close/>
                </a:path>
              </a:pathLst>
            </a:custGeom>
            <a:solidFill>
              <a:schemeClr val="hlink"/>
            </a:solidFill>
            <a:ln w="9525">
              <a:noFill/>
              <a:miter lim="800000"/>
              <a:headEnd/>
              <a:tailEnd/>
            </a:ln>
          </p:spPr>
          <p:txBody>
            <a:bodyPr/>
            <a:lstStyle/>
            <a:p>
              <a:pPr>
                <a:defRPr/>
              </a:pPr>
              <a:endParaRPr lang="el-GR">
                <a:latin typeface="Arial" charset="0"/>
              </a:endParaRPr>
            </a:p>
          </p:txBody>
        </p:sp>
        <p:sp>
          <p:nvSpPr>
            <p:cNvPr id="30725" name="Line 5">
              <a:extLst>
                <a:ext uri="{FF2B5EF4-FFF2-40B4-BE49-F238E27FC236}">
                  <a16:creationId xmlns:a16="http://schemas.microsoft.com/office/drawing/2014/main" id="{C3E17438-A332-780D-EC53-807B3A7199B1}"/>
                </a:ext>
              </a:extLst>
            </p:cNvPr>
            <p:cNvSpPr>
              <a:spLocks noChangeShapeType="1"/>
            </p:cNvSpPr>
            <p:nvPr/>
          </p:nvSpPr>
          <p:spPr bwMode="auto">
            <a:xfrm>
              <a:off x="864" y="960"/>
              <a:ext cx="4608" cy="0"/>
            </a:xfrm>
            <a:prstGeom prst="line">
              <a:avLst/>
            </a:prstGeom>
            <a:noFill/>
            <a:ln w="12700">
              <a:solidFill>
                <a:schemeClr val="tx1"/>
              </a:solidFill>
              <a:round/>
              <a:headEnd/>
              <a:tailEnd/>
            </a:ln>
            <a:effectLst/>
          </p:spPr>
          <p:txBody>
            <a:bodyPr/>
            <a:lstStyle/>
            <a:p>
              <a:pPr>
                <a:defRPr/>
              </a:pPr>
              <a:endParaRPr lang="el-GR"/>
            </a:p>
          </p:txBody>
        </p:sp>
      </p:grpSp>
      <p:sp>
        <p:nvSpPr>
          <p:cNvPr id="2051" name="Rectangle 6">
            <a:extLst>
              <a:ext uri="{FF2B5EF4-FFF2-40B4-BE49-F238E27FC236}">
                <a16:creationId xmlns:a16="http://schemas.microsoft.com/office/drawing/2014/main" id="{FCB47A55-3C8D-D4CE-E16D-D71B36527000}"/>
              </a:ext>
            </a:extLst>
          </p:cNvPr>
          <p:cNvSpPr>
            <a:spLocks noGrp="1" noChangeArrowheads="1"/>
          </p:cNvSpPr>
          <p:nvPr>
            <p:ph type="title"/>
          </p:nvPr>
        </p:nvSpPr>
        <p:spPr bwMode="auto">
          <a:xfrm>
            <a:off x="1370013" y="301625"/>
            <a:ext cx="7315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l-GR" altLang="el-GR"/>
              <a:t>Κάντε κλικ για επεξεργασία του τίτλου</a:t>
            </a:r>
          </a:p>
        </p:txBody>
      </p:sp>
      <p:sp>
        <p:nvSpPr>
          <p:cNvPr id="2052" name="Rectangle 7">
            <a:extLst>
              <a:ext uri="{FF2B5EF4-FFF2-40B4-BE49-F238E27FC236}">
                <a16:creationId xmlns:a16="http://schemas.microsoft.com/office/drawing/2014/main" id="{47A0B8D5-AFF2-946C-9DDC-28F2B3F79F70}"/>
              </a:ext>
            </a:extLst>
          </p:cNvPr>
          <p:cNvSpPr>
            <a:spLocks noGrp="1" noChangeArrowheads="1"/>
          </p:cNvSpPr>
          <p:nvPr>
            <p:ph type="body" idx="1"/>
          </p:nvPr>
        </p:nvSpPr>
        <p:spPr bwMode="auto">
          <a:xfrm>
            <a:off x="1370013" y="1827213"/>
            <a:ext cx="7315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l-GR"/>
              <a:t>Κάντε κλικ για να επεξεργαστείτε τα στυλ κειμένου του υποδείγματος</a:t>
            </a:r>
          </a:p>
          <a:p>
            <a:pPr lvl="1"/>
            <a:r>
              <a:rPr lang="el-GR" altLang="el-GR"/>
              <a:t>Δεύτερου επιπέδου</a:t>
            </a:r>
          </a:p>
          <a:p>
            <a:pPr lvl="2"/>
            <a:r>
              <a:rPr lang="el-GR" altLang="el-GR"/>
              <a:t>Τρίτου επιπέδου</a:t>
            </a:r>
          </a:p>
          <a:p>
            <a:pPr lvl="3"/>
            <a:r>
              <a:rPr lang="el-GR" altLang="el-GR"/>
              <a:t>Τέταρτου επιπέδου</a:t>
            </a:r>
          </a:p>
          <a:p>
            <a:pPr lvl="4"/>
            <a:r>
              <a:rPr lang="el-GR" altLang="el-GR"/>
              <a:t>Πέμπτου επιπέδου</a:t>
            </a:r>
          </a:p>
        </p:txBody>
      </p:sp>
      <p:sp>
        <p:nvSpPr>
          <p:cNvPr id="30728" name="Rectangle 8">
            <a:extLst>
              <a:ext uri="{FF2B5EF4-FFF2-40B4-BE49-F238E27FC236}">
                <a16:creationId xmlns:a16="http://schemas.microsoft.com/office/drawing/2014/main" id="{3587FDF1-7C7F-A58A-8286-CC73F4169961}"/>
              </a:ext>
            </a:extLst>
          </p:cNvPr>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l-GR"/>
          </a:p>
        </p:txBody>
      </p:sp>
      <p:sp>
        <p:nvSpPr>
          <p:cNvPr id="30729" name="Rectangle 9">
            <a:extLst>
              <a:ext uri="{FF2B5EF4-FFF2-40B4-BE49-F238E27FC236}">
                <a16:creationId xmlns:a16="http://schemas.microsoft.com/office/drawing/2014/main" id="{AFCBAD83-5F2D-AE5D-1D38-593FCB32C5B2}"/>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vl1pPr>
          </a:lstStyle>
          <a:p>
            <a:pPr>
              <a:defRPr/>
            </a:pPr>
            <a:endParaRPr lang="el-GR"/>
          </a:p>
        </p:txBody>
      </p:sp>
      <p:sp>
        <p:nvSpPr>
          <p:cNvPr id="30730" name="Rectangle 10">
            <a:extLst>
              <a:ext uri="{FF2B5EF4-FFF2-40B4-BE49-F238E27FC236}">
                <a16:creationId xmlns:a16="http://schemas.microsoft.com/office/drawing/2014/main" id="{E0FA6B54-5466-1935-4639-3895DBB2E1BC}"/>
              </a:ext>
            </a:extLst>
          </p:cNvPr>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6AABA355-6931-0C4B-AF92-9E237C39E507}" type="slidenum">
              <a:rPr lang="el-GR" altLang="el-GR"/>
              <a:pPr/>
              <a:t>‹#›</a:t>
            </a:fld>
            <a:endParaRPr lang="el-GR" altLang="el-GR"/>
          </a:p>
        </p:txBody>
      </p:sp>
    </p:spTree>
  </p:cSld>
  <p:clrMap bg1="lt1" tx1="dk1" bg2="lt2" tx2="dk2" accent1="accent1" accent2="accent2" accent3="accent3" accent4="accent4" accent5="accent5" accent6="accent6" hlink="hlink" folHlink="folHlink"/>
  <p:sldLayoutIdLst>
    <p:sldLayoutId id="2147483716"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Lst>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
        <a:defRPr sz="29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l"/>
        <a:defRPr sz="2500">
          <a:solidFill>
            <a:schemeClr val="tx1"/>
          </a:solidFill>
          <a:latin typeface="+mn-lt"/>
        </a:defRPr>
      </a:lvl2pPr>
      <a:lvl3pPr marL="1143000" indent="-228600" algn="l" rtl="0" eaLnBrk="0" fontAlgn="base" hangingPunct="0">
        <a:spcBef>
          <a:spcPct val="20000"/>
        </a:spcBef>
        <a:spcAft>
          <a:spcPct val="0"/>
        </a:spcAft>
        <a:buClr>
          <a:schemeClr val="tx2"/>
        </a:buClr>
        <a:buSzPct val="65000"/>
        <a:buFont typeface="Wingdings" pitchFamily="2" charset="2"/>
        <a:buChar char="¡"/>
        <a:defRPr sz="22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l"/>
        <a:defRPr sz="1900">
          <a:solidFill>
            <a:schemeClr val="tx1"/>
          </a:solidFill>
          <a:latin typeface="+mn-lt"/>
        </a:defRPr>
      </a:lvl4pPr>
      <a:lvl5pPr marL="2057400" indent="-228600" algn="l" rtl="0" eaLnBrk="0" fontAlgn="base" hangingPunct="0">
        <a:spcBef>
          <a:spcPct val="20000"/>
        </a:spcBef>
        <a:spcAft>
          <a:spcPct val="0"/>
        </a:spcAft>
        <a:buClr>
          <a:schemeClr val="tx2"/>
        </a:buClr>
        <a:buSzPct val="60000"/>
        <a:buFont typeface="Wingdings" pitchFamily="2" charset="2"/>
        <a:buChar char="¡"/>
        <a:defRPr sz="1900">
          <a:solidFill>
            <a:schemeClr val="tx1"/>
          </a:solidFill>
          <a:latin typeface="+mn-lt"/>
        </a:defRPr>
      </a:lvl5pPr>
      <a:lvl6pPr marL="25146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6pPr>
      <a:lvl7pPr marL="29718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7pPr>
      <a:lvl8pPr marL="34290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8pPr>
      <a:lvl9pPr marL="38862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emavrikaki@primedu.uoa.g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pxfuel.com/en/free-photo-ezvyz/download" TargetMode="External"/><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oleObject" Target="../embeddings/oleObject1.bin"/><Relationship Id="rId1" Type="http://schemas.openxmlformats.org/officeDocument/2006/relationships/slideLayout" Target="../slideLayouts/slideLayout2.xml"/><Relationship Id="rId4" Type="http://schemas.openxmlformats.org/officeDocument/2006/relationships/hyperlink" Target="http://www2.edc.org/makinghealthacademic/cshp.asp"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7.xml"/><Relationship Id="rId5" Type="http://schemas.openxmlformats.org/officeDocument/2006/relationships/image" Target="../media/image13.jpeg"/><Relationship Id="rId4" Type="http://schemas.openxmlformats.org/officeDocument/2006/relationships/image" Target="../media/image12.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B2D9D361-132A-3D51-2E75-7412D8A9A70B}"/>
              </a:ext>
            </a:extLst>
          </p:cNvPr>
          <p:cNvSpPr>
            <a:spLocks noGrp="1" noChangeArrowheads="1"/>
          </p:cNvSpPr>
          <p:nvPr>
            <p:ph type="ctrTitle"/>
          </p:nvPr>
        </p:nvSpPr>
        <p:spPr/>
        <p:txBody>
          <a:bodyPr/>
          <a:lstStyle/>
          <a:p>
            <a:pPr eaLnBrk="1" hangingPunct="1"/>
            <a:r>
              <a:rPr lang="el-GR" altLang="el-GR" dirty="0"/>
              <a:t>ΑΓΩΓΗ ΥΓΕΙΑΣ</a:t>
            </a:r>
          </a:p>
        </p:txBody>
      </p:sp>
      <p:sp>
        <p:nvSpPr>
          <p:cNvPr id="4099" name="Rectangle 3">
            <a:extLst>
              <a:ext uri="{FF2B5EF4-FFF2-40B4-BE49-F238E27FC236}">
                <a16:creationId xmlns:a16="http://schemas.microsoft.com/office/drawing/2014/main" id="{45BDDB72-45D4-1010-3E57-D00024D4F869}"/>
              </a:ext>
            </a:extLst>
          </p:cNvPr>
          <p:cNvSpPr>
            <a:spLocks noGrp="1" noChangeArrowheads="1"/>
          </p:cNvSpPr>
          <p:nvPr>
            <p:ph type="subTitle" idx="1"/>
          </p:nvPr>
        </p:nvSpPr>
        <p:spPr>
          <a:xfrm>
            <a:off x="1500188" y="2857500"/>
            <a:ext cx="7239000" cy="1752600"/>
          </a:xfrm>
        </p:spPr>
        <p:txBody>
          <a:bodyPr/>
          <a:lstStyle/>
          <a:p>
            <a:pPr eaLnBrk="1" hangingPunct="1"/>
            <a:r>
              <a:rPr lang="el-GR" altLang="el-GR" dirty="0"/>
              <a:t>Ευαγγελία </a:t>
            </a:r>
            <a:r>
              <a:rPr lang="el-GR" altLang="el-GR" dirty="0" err="1"/>
              <a:t>Μαυρικάκη</a:t>
            </a:r>
            <a:endParaRPr lang="el-GR" altLang="el-GR" dirty="0"/>
          </a:p>
          <a:p>
            <a:pPr eaLnBrk="1" hangingPunct="1"/>
            <a:r>
              <a:rPr lang="el-GR" altLang="el-GR" sz="2400" dirty="0"/>
              <a:t>Καθηγήτρια, Π.Τ.Δ.Ε., Ε.Κ.Π.Α.</a:t>
            </a:r>
            <a:endParaRPr lang="en-US" altLang="el-GR" sz="2400" dirty="0"/>
          </a:p>
          <a:p>
            <a:pPr eaLnBrk="1" hangingPunct="1"/>
            <a:r>
              <a:rPr lang="en-US" altLang="el-GR" sz="2400" dirty="0">
                <a:hlinkClick r:id="rId2"/>
              </a:rPr>
              <a:t>emavrikaki@primedu.uoa.gr</a:t>
            </a:r>
            <a:endParaRPr lang="en-US" altLang="el-GR" sz="2400" dirty="0"/>
          </a:p>
          <a:p>
            <a:pPr eaLnBrk="1" hangingPunct="1"/>
            <a:r>
              <a:rPr lang="el-GR" altLang="el-GR" sz="2400" dirty="0" err="1"/>
              <a:t>Τηλ</a:t>
            </a:r>
            <a:r>
              <a:rPr lang="el-GR" altLang="el-GR" sz="2400" dirty="0"/>
              <a:t>. </a:t>
            </a:r>
            <a:r>
              <a:rPr lang="en-US" altLang="el-GR" sz="2400" dirty="0"/>
              <a:t>2103688033</a:t>
            </a:r>
          </a:p>
          <a:p>
            <a:pPr eaLnBrk="1" hangingPunct="1"/>
            <a:endParaRPr lang="el-GR" altLang="el-GR" sz="2400" dirty="0"/>
          </a:p>
        </p:txBody>
      </p:sp>
      <p:cxnSp>
        <p:nvCxnSpPr>
          <p:cNvPr id="7" name="6 - Ευθεία γραμμή σύνδεσης">
            <a:extLst>
              <a:ext uri="{FF2B5EF4-FFF2-40B4-BE49-F238E27FC236}">
                <a16:creationId xmlns:a16="http://schemas.microsoft.com/office/drawing/2014/main" id="{693FD517-A8DA-BBDD-E2FB-FD8ADACD2DE8}"/>
              </a:ext>
            </a:extLst>
          </p:cNvPr>
          <p:cNvCxnSpPr/>
          <p:nvPr/>
        </p:nvCxnSpPr>
        <p:spPr>
          <a:xfrm>
            <a:off x="1428750" y="5000625"/>
            <a:ext cx="7215188"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C0C0C0"/>
        </a:solidFill>
        <a:effectLst/>
      </p:bgPr>
    </p:bg>
    <p:spTree>
      <p:nvGrpSpPr>
        <p:cNvPr id="1" name=""/>
        <p:cNvGrpSpPr/>
        <p:nvPr/>
      </p:nvGrpSpPr>
      <p:grpSpPr>
        <a:xfrm>
          <a:off x="0" y="0"/>
          <a:ext cx="0" cy="0"/>
          <a:chOff x="0" y="0"/>
          <a:chExt cx="0" cy="0"/>
        </a:xfrm>
      </p:grpSpPr>
      <p:sp>
        <p:nvSpPr>
          <p:cNvPr id="13314" name="Rectangle 3">
            <a:extLst>
              <a:ext uri="{FF2B5EF4-FFF2-40B4-BE49-F238E27FC236}">
                <a16:creationId xmlns:a16="http://schemas.microsoft.com/office/drawing/2014/main" id="{853BF62D-81AC-A563-53C5-74F45C9DE10C}"/>
              </a:ext>
            </a:extLst>
          </p:cNvPr>
          <p:cNvSpPr>
            <a:spLocks noGrp="1" noChangeArrowheads="1"/>
          </p:cNvSpPr>
          <p:nvPr>
            <p:ph type="body" sz="half" idx="4294967295"/>
          </p:nvPr>
        </p:nvSpPr>
        <p:spPr>
          <a:xfrm>
            <a:off x="1258888" y="1557338"/>
            <a:ext cx="3690937" cy="4114800"/>
          </a:xfrm>
          <a:solidFill>
            <a:schemeClr val="accent2"/>
          </a:solidFill>
        </p:spPr>
        <p:txBody>
          <a:bodyPr/>
          <a:lstStyle/>
          <a:p>
            <a:pPr eaLnBrk="1" hangingPunct="1">
              <a:lnSpc>
                <a:spcPct val="90000"/>
              </a:lnSpc>
              <a:buFont typeface="Wingdings" pitchFamily="2" charset="2"/>
              <a:buNone/>
            </a:pPr>
            <a:r>
              <a:rPr lang="el-GR" altLang="el-GR" sz="2100"/>
              <a:t>Σύνολο προσπαθειών που εστιάζουν σε υγιείς ανθρώπους πριν καν  εμφανιστούν παράγοντες κινδύνου.</a:t>
            </a:r>
          </a:p>
          <a:p>
            <a:pPr eaLnBrk="1" hangingPunct="1">
              <a:lnSpc>
                <a:spcPct val="90000"/>
              </a:lnSpc>
              <a:buFont typeface="Wingdings" pitchFamily="2" charset="2"/>
              <a:buNone/>
            </a:pPr>
            <a:r>
              <a:rPr lang="el-GR" altLang="el-GR" sz="2100"/>
              <a:t>Σχεδιάζονται για να </a:t>
            </a:r>
            <a:r>
              <a:rPr lang="el-GR" altLang="el-GR" sz="2100" b="1"/>
              <a:t>προλάβουν</a:t>
            </a:r>
            <a:r>
              <a:rPr lang="el-GR" altLang="el-GR" sz="2100"/>
              <a:t> την ασθένεια</a:t>
            </a:r>
            <a:r>
              <a:rPr lang="en-US" altLang="el-GR" sz="2100"/>
              <a:t>.</a:t>
            </a:r>
          </a:p>
        </p:txBody>
      </p:sp>
      <p:sp>
        <p:nvSpPr>
          <p:cNvPr id="13315" name="Rectangle 5">
            <a:extLst>
              <a:ext uri="{FF2B5EF4-FFF2-40B4-BE49-F238E27FC236}">
                <a16:creationId xmlns:a16="http://schemas.microsoft.com/office/drawing/2014/main" id="{9B9D2D9E-224F-3D91-882D-BA6D338BC748}"/>
              </a:ext>
            </a:extLst>
          </p:cNvPr>
          <p:cNvSpPr>
            <a:spLocks noGrp="1" noChangeArrowheads="1"/>
          </p:cNvSpPr>
          <p:nvPr>
            <p:ph type="body" sz="half" idx="4294967295"/>
          </p:nvPr>
        </p:nvSpPr>
        <p:spPr>
          <a:xfrm>
            <a:off x="5219700" y="1557338"/>
            <a:ext cx="3581400" cy="4114800"/>
          </a:xfrm>
          <a:solidFill>
            <a:schemeClr val="accent2"/>
          </a:solidFill>
        </p:spPr>
        <p:txBody>
          <a:bodyPr/>
          <a:lstStyle/>
          <a:p>
            <a:pPr eaLnBrk="1" hangingPunct="1">
              <a:lnSpc>
                <a:spcPct val="80000"/>
              </a:lnSpc>
              <a:buFont typeface="Wingdings" pitchFamily="2" charset="2"/>
              <a:buNone/>
            </a:pPr>
            <a:r>
              <a:rPr lang="el-GR" altLang="el-GR" sz="2100"/>
              <a:t>Σύνολο προσπαθειών που εστιάζουν σε παράγοντες κινδύνου εμφάνισης μιας ασθένειας και στα πρώτα στάδια εμφάνισής της. </a:t>
            </a:r>
          </a:p>
          <a:p>
            <a:pPr eaLnBrk="1" hangingPunct="1">
              <a:lnSpc>
                <a:spcPct val="80000"/>
              </a:lnSpc>
              <a:buFont typeface="Wingdings" pitchFamily="2" charset="2"/>
              <a:buNone/>
            </a:pPr>
            <a:r>
              <a:rPr lang="el-GR" altLang="el-GR" sz="2100"/>
              <a:t>Πρόθεση είναι να </a:t>
            </a:r>
            <a:r>
              <a:rPr lang="el-GR" altLang="el-GR" sz="2100" b="1"/>
              <a:t>εμποδιστεί η περαιτέρω εξέλιξη </a:t>
            </a:r>
            <a:r>
              <a:rPr lang="el-GR" altLang="el-GR" sz="2100"/>
              <a:t>της ασθένειας ή να </a:t>
            </a:r>
            <a:r>
              <a:rPr lang="el-GR" altLang="el-GR" sz="2100" b="1"/>
              <a:t>επανέλθει</a:t>
            </a:r>
            <a:r>
              <a:rPr lang="el-GR" altLang="el-GR" sz="2100"/>
              <a:t> ο ασθενής στην πρότερη υγιή κατάσταση.</a:t>
            </a:r>
          </a:p>
          <a:p>
            <a:pPr eaLnBrk="1" hangingPunct="1">
              <a:lnSpc>
                <a:spcPct val="80000"/>
              </a:lnSpc>
              <a:buFont typeface="Wingdings" pitchFamily="2" charset="2"/>
              <a:buNone/>
            </a:pPr>
            <a:endParaRPr lang="el-GR" altLang="el-GR" sz="2100"/>
          </a:p>
          <a:p>
            <a:pPr eaLnBrk="1" hangingPunct="1">
              <a:lnSpc>
                <a:spcPct val="80000"/>
              </a:lnSpc>
            </a:pPr>
            <a:endParaRPr lang="el-GR" altLang="el-GR" sz="2100"/>
          </a:p>
        </p:txBody>
      </p:sp>
      <p:sp>
        <p:nvSpPr>
          <p:cNvPr id="13316" name="Rectangle 9">
            <a:extLst>
              <a:ext uri="{FF2B5EF4-FFF2-40B4-BE49-F238E27FC236}">
                <a16:creationId xmlns:a16="http://schemas.microsoft.com/office/drawing/2014/main" id="{DE927F66-5B33-90F8-C336-FB98C5E72FA7}"/>
              </a:ext>
            </a:extLst>
          </p:cNvPr>
          <p:cNvSpPr>
            <a:spLocks noChangeArrowheads="1"/>
          </p:cNvSpPr>
          <p:nvPr/>
        </p:nvSpPr>
        <p:spPr bwMode="auto">
          <a:xfrm>
            <a:off x="1187450" y="1052513"/>
            <a:ext cx="3744913" cy="396875"/>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r>
              <a:rPr lang="el-GR" altLang="el-GR" sz="2000" b="1">
                <a:solidFill>
                  <a:srgbClr val="FF0066"/>
                </a:solidFill>
              </a:rPr>
              <a:t>Πρωτογενής πρόληψη</a:t>
            </a:r>
          </a:p>
        </p:txBody>
      </p:sp>
      <p:sp>
        <p:nvSpPr>
          <p:cNvPr id="13317" name="Rectangle 10">
            <a:extLst>
              <a:ext uri="{FF2B5EF4-FFF2-40B4-BE49-F238E27FC236}">
                <a16:creationId xmlns:a16="http://schemas.microsoft.com/office/drawing/2014/main" id="{2CF0523F-BE49-744C-0475-03AF49C3C1D7}"/>
              </a:ext>
            </a:extLst>
          </p:cNvPr>
          <p:cNvSpPr>
            <a:spLocks noChangeArrowheads="1"/>
          </p:cNvSpPr>
          <p:nvPr/>
        </p:nvSpPr>
        <p:spPr bwMode="auto">
          <a:xfrm>
            <a:off x="5219700" y="1052513"/>
            <a:ext cx="3548063" cy="396875"/>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r>
              <a:rPr lang="el-GR" altLang="el-GR" sz="2000" b="1">
                <a:solidFill>
                  <a:srgbClr val="FF0066"/>
                </a:solidFill>
              </a:rPr>
              <a:t>Δευτερογενής πρόληψη</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7F2AC794-271C-405D-B5F0-48165ABEF5A3}"/>
              </a:ext>
            </a:extLst>
          </p:cNvPr>
          <p:cNvSpPr>
            <a:spLocks noGrp="1" noChangeArrowheads="1"/>
          </p:cNvSpPr>
          <p:nvPr>
            <p:ph type="title"/>
          </p:nvPr>
        </p:nvSpPr>
        <p:spPr>
          <a:xfrm>
            <a:off x="6357938" y="3500438"/>
            <a:ext cx="2643187" cy="2428875"/>
          </a:xfrm>
        </p:spPr>
        <p:txBody>
          <a:bodyPr/>
          <a:lstStyle/>
          <a:p>
            <a:pPr eaLnBrk="1" hangingPunct="1"/>
            <a:r>
              <a:rPr lang="el-GR" altLang="el-GR" sz="1400">
                <a:solidFill>
                  <a:schemeClr val="bg1"/>
                </a:solidFill>
              </a:rPr>
              <a:t>Πηγή:</a:t>
            </a:r>
            <a:br>
              <a:rPr lang="el-GR" altLang="el-GR" sz="1400">
                <a:solidFill>
                  <a:schemeClr val="bg1"/>
                </a:solidFill>
              </a:rPr>
            </a:br>
            <a:r>
              <a:rPr lang="en-US" altLang="el-GR" sz="1400">
                <a:solidFill>
                  <a:schemeClr val="bg1"/>
                </a:solidFill>
              </a:rPr>
              <a:t>WHO – Europe (2005). </a:t>
            </a:r>
            <a:r>
              <a:rPr lang="en-US" altLang="el-GR" sz="1400" i="1">
                <a:solidFill>
                  <a:schemeClr val="bg1"/>
                </a:solidFill>
              </a:rPr>
              <a:t>The European Health Report  2005 – Public health action for healthier children and populations</a:t>
            </a:r>
            <a:endParaRPr lang="el-GR" altLang="el-GR" sz="1400" i="1">
              <a:solidFill>
                <a:schemeClr val="bg1"/>
              </a:solidFill>
            </a:endParaRPr>
          </a:p>
        </p:txBody>
      </p:sp>
      <p:pic>
        <p:nvPicPr>
          <p:cNvPr id="14339" name="Picture 3">
            <a:extLst>
              <a:ext uri="{FF2B5EF4-FFF2-40B4-BE49-F238E27FC236}">
                <a16:creationId xmlns:a16="http://schemas.microsoft.com/office/drawing/2014/main" id="{0247D055-82C8-56B6-D1E4-A6B98B3DFA03}"/>
              </a:ext>
            </a:extLst>
          </p:cNvPr>
          <p:cNvPicPr>
            <a:picLocks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71438" y="0"/>
            <a:ext cx="5976937" cy="6840538"/>
          </a:xfrm>
          <a:noFill/>
        </p:spPr>
      </p:pic>
      <p:sp>
        <p:nvSpPr>
          <p:cNvPr id="87044" name="Rectangle 4">
            <a:extLst>
              <a:ext uri="{FF2B5EF4-FFF2-40B4-BE49-F238E27FC236}">
                <a16:creationId xmlns:a16="http://schemas.microsoft.com/office/drawing/2014/main" id="{40F9B942-5B4B-6545-9C52-0455D8F7D0B7}"/>
              </a:ext>
            </a:extLst>
          </p:cNvPr>
          <p:cNvSpPr>
            <a:spLocks noChangeArrowheads="1"/>
          </p:cNvSpPr>
          <p:nvPr/>
        </p:nvSpPr>
        <p:spPr bwMode="auto">
          <a:xfrm>
            <a:off x="142875" y="2857500"/>
            <a:ext cx="5643563" cy="71438"/>
          </a:xfrm>
          <a:prstGeom prst="rect">
            <a:avLst/>
          </a:prstGeom>
          <a:gradFill rotWithShape="1">
            <a:gsLst>
              <a:gs pos="0">
                <a:schemeClr val="accent1">
                  <a:alpha val="36000"/>
                </a:schemeClr>
              </a:gs>
              <a:gs pos="100000">
                <a:schemeClr val="accent1">
                  <a:gamma/>
                  <a:shade val="46275"/>
                  <a:invGamma/>
                  <a:alpha val="28999"/>
                </a:schemeClr>
              </a:gs>
            </a:gsLst>
            <a:lin ang="5400000" scaled="1"/>
          </a:gradFill>
          <a:ln w="9525">
            <a:noFill/>
            <a:miter lim="800000"/>
            <a:headEnd/>
            <a:tailEnd/>
          </a:ln>
          <a:effectLst/>
        </p:spPr>
        <p:txBody>
          <a:bodyPr wrap="none" anchor="ctr"/>
          <a:lstStyle/>
          <a:p>
            <a:pPr>
              <a:defRPr/>
            </a:pPr>
            <a:endParaRPr lang="el-GR"/>
          </a:p>
        </p:txBody>
      </p:sp>
      <p:sp>
        <p:nvSpPr>
          <p:cNvPr id="14341" name="Rectangle 5">
            <a:extLst>
              <a:ext uri="{FF2B5EF4-FFF2-40B4-BE49-F238E27FC236}">
                <a16:creationId xmlns:a16="http://schemas.microsoft.com/office/drawing/2014/main" id="{0F0AE087-710C-D0B3-121F-93D1C4206C65}"/>
              </a:ext>
            </a:extLst>
          </p:cNvPr>
          <p:cNvSpPr>
            <a:spLocks noChangeArrowheads="1"/>
          </p:cNvSpPr>
          <p:nvPr/>
        </p:nvSpPr>
        <p:spPr bwMode="auto">
          <a:xfrm>
            <a:off x="142875" y="5445125"/>
            <a:ext cx="5715000" cy="215900"/>
          </a:xfrm>
          <a:prstGeom prst="rect">
            <a:avLst/>
          </a:prstGeom>
          <a:solidFill>
            <a:srgbClr val="FF7C80">
              <a:alpha val="47058"/>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endParaRPr lang="el-GR" altLang="el-GR"/>
          </a:p>
        </p:txBody>
      </p:sp>
      <p:sp>
        <p:nvSpPr>
          <p:cNvPr id="14342" name="Rectangle 6">
            <a:extLst>
              <a:ext uri="{FF2B5EF4-FFF2-40B4-BE49-F238E27FC236}">
                <a16:creationId xmlns:a16="http://schemas.microsoft.com/office/drawing/2014/main" id="{3F6678DA-1EF1-FC36-47E9-F8F543E06192}"/>
              </a:ext>
            </a:extLst>
          </p:cNvPr>
          <p:cNvSpPr>
            <a:spLocks noChangeArrowheads="1"/>
          </p:cNvSpPr>
          <p:nvPr/>
        </p:nvSpPr>
        <p:spPr bwMode="auto">
          <a:xfrm>
            <a:off x="214313" y="6143625"/>
            <a:ext cx="5643562" cy="142875"/>
          </a:xfrm>
          <a:prstGeom prst="rect">
            <a:avLst/>
          </a:prstGeom>
          <a:gradFill rotWithShape="1">
            <a:gsLst>
              <a:gs pos="0">
                <a:srgbClr val="FFFF99">
                  <a:alpha val="42000"/>
                </a:srgbClr>
              </a:gs>
              <a:gs pos="100000">
                <a:srgbClr val="767647">
                  <a:alpha val="46999"/>
                </a:srgbClr>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endParaRPr lang="el-GR" altLang="el-G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a:extLst>
              <a:ext uri="{FF2B5EF4-FFF2-40B4-BE49-F238E27FC236}">
                <a16:creationId xmlns:a16="http://schemas.microsoft.com/office/drawing/2014/main" id="{1ACFEADA-1EE7-2792-102E-934CD21C3136}"/>
              </a:ext>
            </a:extLst>
          </p:cNvPr>
          <p:cNvSpPr>
            <a:spLocks noGrp="1" noChangeArrowheads="1"/>
          </p:cNvSpPr>
          <p:nvPr>
            <p:ph type="ctrTitle"/>
          </p:nvPr>
        </p:nvSpPr>
        <p:spPr>
          <a:xfrm>
            <a:off x="1443038" y="549275"/>
            <a:ext cx="7232650" cy="1881188"/>
          </a:xfrm>
          <a:gradFill rotWithShape="1">
            <a:gsLst>
              <a:gs pos="0">
                <a:srgbClr val="FF7C80">
                  <a:alpha val="53000"/>
                </a:srgbClr>
              </a:gs>
              <a:gs pos="100000">
                <a:srgbClr val="76393B">
                  <a:alpha val="51999"/>
                </a:srgbClr>
              </a:gs>
            </a:gsLst>
            <a:lin ang="5400000" scaled="1"/>
          </a:gradFill>
        </p:spPr>
        <p:txBody>
          <a:bodyPr/>
          <a:lstStyle/>
          <a:p>
            <a:pPr algn="ctr" eaLnBrk="1" hangingPunct="1"/>
            <a:r>
              <a:rPr lang="el-GR" altLang="el-GR" sz="3600"/>
              <a:t>«Προαγωγή της Υγείας» </a:t>
            </a:r>
            <a:br>
              <a:rPr lang="el-GR" altLang="el-GR" sz="3600"/>
            </a:br>
            <a:r>
              <a:rPr lang="el-GR" altLang="el-GR" sz="3600"/>
              <a:t>ή </a:t>
            </a:r>
            <a:br>
              <a:rPr lang="el-GR" altLang="el-GR" sz="3600"/>
            </a:br>
            <a:r>
              <a:rPr lang="el-GR" altLang="el-GR" sz="3600"/>
              <a:t>«Αγωγή Υγείας»</a:t>
            </a:r>
            <a:r>
              <a:rPr lang="en-US" altLang="el-GR" sz="3600"/>
              <a:t>?</a:t>
            </a:r>
            <a:r>
              <a:rPr lang="el-GR" altLang="el-GR" sz="3600"/>
              <a:t> </a:t>
            </a:r>
          </a:p>
        </p:txBody>
      </p:sp>
      <p:sp>
        <p:nvSpPr>
          <p:cNvPr id="15363" name="Rectangle 5">
            <a:extLst>
              <a:ext uri="{FF2B5EF4-FFF2-40B4-BE49-F238E27FC236}">
                <a16:creationId xmlns:a16="http://schemas.microsoft.com/office/drawing/2014/main" id="{EAF3F4B1-1328-ACEF-BF27-0A2292C51AEA}"/>
              </a:ext>
            </a:extLst>
          </p:cNvPr>
          <p:cNvSpPr>
            <a:spLocks noGrp="1" noChangeArrowheads="1"/>
          </p:cNvSpPr>
          <p:nvPr>
            <p:ph type="subTitle" idx="1"/>
          </p:nvPr>
        </p:nvSpPr>
        <p:spPr>
          <a:xfrm>
            <a:off x="1403350" y="4149725"/>
            <a:ext cx="7239000" cy="1752600"/>
          </a:xfrm>
          <a:noFill/>
        </p:spPr>
        <p:txBody>
          <a:bodyPr/>
          <a:lstStyle/>
          <a:p>
            <a:pPr algn="r" eaLnBrk="1" hangingPunct="1">
              <a:lnSpc>
                <a:spcPct val="80000"/>
              </a:lnSpc>
            </a:pPr>
            <a:r>
              <a:rPr lang="en-US" altLang="el-GR" sz="2100" dirty="0"/>
              <a:t>Egger, Spark &amp; Donovan (2005) </a:t>
            </a:r>
          </a:p>
          <a:p>
            <a:pPr algn="just" eaLnBrk="1" hangingPunct="1">
              <a:lnSpc>
                <a:spcPct val="80000"/>
              </a:lnSpc>
            </a:pPr>
            <a:r>
              <a:rPr lang="en-US" altLang="el-GR" sz="2100" dirty="0"/>
              <a:t>“</a:t>
            </a:r>
            <a:r>
              <a:rPr lang="el-GR" altLang="el-GR" sz="2100" dirty="0"/>
              <a:t>Η προαγωγή της υγείας είναι </a:t>
            </a:r>
            <a:r>
              <a:rPr lang="el-GR" altLang="el-GR" sz="2100" b="1" dirty="0"/>
              <a:t>ευρύτερος όρος</a:t>
            </a:r>
            <a:r>
              <a:rPr lang="el-GR" altLang="el-GR" sz="2100" dirty="0"/>
              <a:t> που περιλαμβάνει τόσο την Αγωγή Υγείας όσο και οποιαδήποτε άλλη προσπάθεια στοχεύει στη διαμόρφωση «υγιεινού» τρόπου ζωής και συμπεριφορών</a:t>
            </a:r>
            <a:r>
              <a:rPr lang="en-US" altLang="el-GR" sz="2100" dirty="0"/>
              <a:t>”</a:t>
            </a:r>
            <a:endParaRPr lang="el-GR" altLang="el-GR" sz="2100" dirty="0"/>
          </a:p>
        </p:txBody>
      </p:sp>
      <p:sp>
        <p:nvSpPr>
          <p:cNvPr id="15364" name="Rectangle 6">
            <a:extLst>
              <a:ext uri="{FF2B5EF4-FFF2-40B4-BE49-F238E27FC236}">
                <a16:creationId xmlns:a16="http://schemas.microsoft.com/office/drawing/2014/main" id="{3BFE0ECF-FA3E-7A64-48B9-BDEA99D55312}"/>
              </a:ext>
            </a:extLst>
          </p:cNvPr>
          <p:cNvSpPr>
            <a:spLocks noChangeArrowheads="1"/>
          </p:cNvSpPr>
          <p:nvPr/>
        </p:nvSpPr>
        <p:spPr bwMode="auto">
          <a:xfrm>
            <a:off x="1403350" y="2852738"/>
            <a:ext cx="7239000" cy="1079500"/>
          </a:xfrm>
          <a:prstGeom prst="rect">
            <a:avLst/>
          </a:prstGeom>
          <a:noFill/>
          <a:ln>
            <a:noFill/>
          </a:ln>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lnSpc>
                <a:spcPct val="80000"/>
              </a:lnSpc>
              <a:spcBef>
                <a:spcPct val="20000"/>
              </a:spcBef>
              <a:buClr>
                <a:schemeClr val="tx2"/>
              </a:buClr>
              <a:buSzPct val="70000"/>
              <a:buFont typeface="Wingdings" pitchFamily="2" charset="2"/>
              <a:buNone/>
            </a:pPr>
            <a:r>
              <a:rPr lang="el-GR" altLang="el-GR" sz="2100" dirty="0"/>
              <a:t>Αν και αρκετοί θεωρούν τους δύο όρους </a:t>
            </a:r>
            <a:r>
              <a:rPr lang="el-GR" altLang="el-GR" sz="2100" b="1" dirty="0"/>
              <a:t>συνώνυμους</a:t>
            </a:r>
            <a:r>
              <a:rPr lang="el-GR" altLang="el-GR" sz="2100" dirty="0"/>
              <a:t> (</a:t>
            </a:r>
            <a:r>
              <a:rPr lang="en-US" altLang="el-GR" sz="2100" dirty="0"/>
              <a:t>Steckler </a:t>
            </a:r>
            <a:r>
              <a:rPr lang="el-GR" altLang="el-GR" sz="2100" dirty="0"/>
              <a:t>κ.ά. 1995), συμφωνούμε με την άποψη των…</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8ABC8660-6492-A103-EDFE-6745921F37B7}"/>
              </a:ext>
            </a:extLst>
          </p:cNvPr>
          <p:cNvSpPr>
            <a:spLocks noGrp="1" noChangeArrowheads="1"/>
          </p:cNvSpPr>
          <p:nvPr>
            <p:ph type="title"/>
          </p:nvPr>
        </p:nvSpPr>
        <p:spPr/>
        <p:txBody>
          <a:bodyPr/>
          <a:lstStyle/>
          <a:p>
            <a:pPr eaLnBrk="1" hangingPunct="1"/>
            <a:r>
              <a:rPr lang="el-GR" altLang="el-GR"/>
              <a:t>Η αναφορά </a:t>
            </a:r>
            <a:r>
              <a:rPr lang="en-US" altLang="el-GR" i="1"/>
              <a:t>Lalonde</a:t>
            </a:r>
            <a:r>
              <a:rPr lang="en-US" altLang="el-GR"/>
              <a:t> (1980)</a:t>
            </a:r>
            <a:endParaRPr lang="el-GR" altLang="el-GR"/>
          </a:p>
        </p:txBody>
      </p:sp>
      <p:sp>
        <p:nvSpPr>
          <p:cNvPr id="16387" name="Rectangle 3">
            <a:extLst>
              <a:ext uri="{FF2B5EF4-FFF2-40B4-BE49-F238E27FC236}">
                <a16:creationId xmlns:a16="http://schemas.microsoft.com/office/drawing/2014/main" id="{0654D2C6-B6F6-262A-82E9-FEC699D78FA3}"/>
              </a:ext>
            </a:extLst>
          </p:cNvPr>
          <p:cNvSpPr>
            <a:spLocks noGrp="1" noChangeArrowheads="1"/>
          </p:cNvSpPr>
          <p:nvPr>
            <p:ph type="body" idx="1"/>
          </p:nvPr>
        </p:nvSpPr>
        <p:spPr/>
        <p:txBody>
          <a:bodyPr/>
          <a:lstStyle/>
          <a:p>
            <a:pPr marL="552450" indent="-552450" eaLnBrk="1" hangingPunct="1">
              <a:buFont typeface="Wingdings" pitchFamily="2" charset="2"/>
              <a:buNone/>
            </a:pPr>
            <a:r>
              <a:rPr lang="el-GR" altLang="el-GR" sz="2500"/>
              <a:t>Σε όλες τις αιτίες θανάτου-ασθένειας συνεισφέρουν 4 βασικοί παράγοντες:</a:t>
            </a:r>
          </a:p>
          <a:p>
            <a:pPr marL="552450" indent="-552450" eaLnBrk="1" hangingPunct="1">
              <a:buFont typeface="Wingdings" pitchFamily="2" charset="2"/>
              <a:buAutoNum type="arabicPeriod"/>
            </a:pPr>
            <a:r>
              <a:rPr lang="el-GR" altLang="el-GR" sz="2500"/>
              <a:t>Η ανεπάρκεια των υφιστάμενων συστημάτων υγείας.</a:t>
            </a:r>
          </a:p>
          <a:p>
            <a:pPr marL="552450" indent="-552450" eaLnBrk="1" hangingPunct="1">
              <a:buFont typeface="Wingdings" pitchFamily="2" charset="2"/>
              <a:buAutoNum type="arabicPeriod"/>
            </a:pPr>
            <a:r>
              <a:rPr lang="el-GR" altLang="el-GR" sz="2500"/>
              <a:t>Ορισμένοι παράγοντες συμπεριφοράς και ανθυγιεινός τρόπος ζωής</a:t>
            </a:r>
          </a:p>
          <a:p>
            <a:pPr marL="552450" indent="-552450" eaLnBrk="1" hangingPunct="1">
              <a:buFont typeface="Wingdings" pitchFamily="2" charset="2"/>
              <a:buAutoNum type="arabicPeriod"/>
            </a:pPr>
            <a:r>
              <a:rPr lang="el-GR" altLang="el-GR" sz="2500"/>
              <a:t>Περιβαλλοντικοί κίνδυνοι</a:t>
            </a:r>
          </a:p>
          <a:p>
            <a:pPr marL="552450" indent="-552450" eaLnBrk="1" hangingPunct="1">
              <a:buFont typeface="Wingdings" pitchFamily="2" charset="2"/>
              <a:buAutoNum type="arabicPeriod"/>
            </a:pPr>
            <a:r>
              <a:rPr lang="el-GR" altLang="el-GR" sz="2500"/>
              <a:t>Ανθρώπινοι βιολογικοί παράγοντες</a:t>
            </a:r>
          </a:p>
          <a:p>
            <a:pPr marL="552450" indent="-552450" eaLnBrk="1" hangingPunct="1">
              <a:buFont typeface="Wingdings" pitchFamily="2" charset="2"/>
              <a:buAutoNum type="arabicPeriod"/>
            </a:pPr>
            <a:endParaRPr lang="el-GR" altLang="el-GR" sz="25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852EC7ED-4DB7-146F-2FD6-93853AC190FF}"/>
              </a:ext>
            </a:extLst>
          </p:cNvPr>
          <p:cNvSpPr>
            <a:spLocks noGrp="1" noChangeArrowheads="1"/>
          </p:cNvSpPr>
          <p:nvPr>
            <p:ph type="title"/>
          </p:nvPr>
        </p:nvSpPr>
        <p:spPr/>
        <p:txBody>
          <a:bodyPr/>
          <a:lstStyle/>
          <a:p>
            <a:pPr eaLnBrk="1" hangingPunct="1"/>
            <a:r>
              <a:rPr lang="el-GR" altLang="el-GR" sz="2800"/>
              <a:t>Σταθμοί στην πορεία της Αγωγής Υγείας </a:t>
            </a:r>
          </a:p>
        </p:txBody>
      </p:sp>
      <p:sp>
        <p:nvSpPr>
          <p:cNvPr id="17411" name="Rectangle 3">
            <a:extLst>
              <a:ext uri="{FF2B5EF4-FFF2-40B4-BE49-F238E27FC236}">
                <a16:creationId xmlns:a16="http://schemas.microsoft.com/office/drawing/2014/main" id="{90F9A9C0-7126-0285-9556-3451700FE999}"/>
              </a:ext>
            </a:extLst>
          </p:cNvPr>
          <p:cNvSpPr>
            <a:spLocks noGrp="1" noChangeArrowheads="1"/>
          </p:cNvSpPr>
          <p:nvPr>
            <p:ph type="body" idx="1"/>
          </p:nvPr>
        </p:nvSpPr>
        <p:spPr/>
        <p:txBody>
          <a:bodyPr/>
          <a:lstStyle/>
          <a:p>
            <a:pPr marL="552450" indent="-552450" eaLnBrk="1" hangingPunct="1">
              <a:lnSpc>
                <a:spcPct val="90000"/>
              </a:lnSpc>
              <a:buFont typeface="Wingdings" pitchFamily="2" charset="2"/>
              <a:buNone/>
            </a:pPr>
            <a:r>
              <a:rPr lang="el-GR" altLang="el-GR" sz="1600"/>
              <a:t>1986 Σύμβαση της Οττάβας (ΠΟΥ) για την «Προαγωγή της Υγείας»:</a:t>
            </a:r>
          </a:p>
          <a:p>
            <a:pPr marL="552450" indent="-552450" eaLnBrk="1" hangingPunct="1">
              <a:lnSpc>
                <a:spcPct val="90000"/>
              </a:lnSpc>
              <a:buFont typeface="Wingdings" pitchFamily="2" charset="2"/>
              <a:buAutoNum type="arabicPeriod"/>
            </a:pPr>
            <a:r>
              <a:rPr lang="el-GR" altLang="el-GR" sz="1600"/>
              <a:t>Ανάπτυξη πολιτικής για τη δημιουργία υγιούς κοινωνίας </a:t>
            </a:r>
          </a:p>
          <a:p>
            <a:pPr marL="552450" indent="-552450" eaLnBrk="1" hangingPunct="1">
              <a:lnSpc>
                <a:spcPct val="90000"/>
              </a:lnSpc>
              <a:buFont typeface="Wingdings" pitchFamily="2" charset="2"/>
              <a:buAutoNum type="arabicPeriod"/>
            </a:pPr>
            <a:r>
              <a:rPr lang="el-GR" altLang="el-GR" sz="1600"/>
              <a:t>Ανάπτυξη προσωπικών δεξιοτήτων </a:t>
            </a:r>
          </a:p>
          <a:p>
            <a:pPr marL="552450" indent="-552450" eaLnBrk="1" hangingPunct="1">
              <a:lnSpc>
                <a:spcPct val="90000"/>
              </a:lnSpc>
              <a:buFont typeface="Wingdings" pitchFamily="2" charset="2"/>
              <a:buAutoNum type="arabicPeriod"/>
            </a:pPr>
            <a:r>
              <a:rPr lang="el-GR" altLang="el-GR" sz="1600"/>
              <a:t>Ενδυνάμωση της δράσης των πολιτών</a:t>
            </a:r>
            <a:endParaRPr lang="en-US" altLang="el-GR" sz="1600">
              <a:solidFill>
                <a:srgbClr val="CC3300"/>
              </a:solidFill>
            </a:endParaRPr>
          </a:p>
          <a:p>
            <a:pPr marL="552450" indent="-552450" eaLnBrk="1" hangingPunct="1">
              <a:lnSpc>
                <a:spcPct val="90000"/>
              </a:lnSpc>
              <a:buFont typeface="Wingdings" pitchFamily="2" charset="2"/>
              <a:buAutoNum type="arabicPeriod"/>
            </a:pPr>
            <a:r>
              <a:rPr lang="el-GR" altLang="el-GR" sz="1600"/>
              <a:t>Δημιουργία υποστηρικτικού περιβάλλοντος</a:t>
            </a:r>
          </a:p>
          <a:p>
            <a:pPr marL="552450" indent="-552450" eaLnBrk="1" hangingPunct="1">
              <a:lnSpc>
                <a:spcPct val="90000"/>
              </a:lnSpc>
              <a:buFont typeface="Wingdings" pitchFamily="2" charset="2"/>
              <a:buAutoNum type="arabicPeriod"/>
            </a:pPr>
            <a:r>
              <a:rPr lang="el-GR" altLang="el-GR" sz="1600"/>
              <a:t>Επαναπροσανατολισμός των υπηρεσιών υγείας</a:t>
            </a:r>
          </a:p>
          <a:p>
            <a:pPr marL="552450" indent="-552450" eaLnBrk="1" hangingPunct="1">
              <a:lnSpc>
                <a:spcPct val="90000"/>
              </a:lnSpc>
              <a:buFont typeface="Wingdings" pitchFamily="2" charset="2"/>
              <a:buAutoNum type="arabicPeriod"/>
            </a:pPr>
            <a:endParaRPr lang="el-GR" altLang="el-GR" sz="1600"/>
          </a:p>
          <a:p>
            <a:pPr marL="552450" indent="-552450" eaLnBrk="1" hangingPunct="1">
              <a:lnSpc>
                <a:spcPct val="90000"/>
              </a:lnSpc>
              <a:buFont typeface="Wingdings" pitchFamily="2" charset="2"/>
              <a:buNone/>
            </a:pPr>
            <a:r>
              <a:rPr lang="el-GR" altLang="el-GR" sz="1600"/>
              <a:t>1997 Διακήρυξη της Τζακάρτα (ΠΟΥ 1997):</a:t>
            </a:r>
          </a:p>
          <a:p>
            <a:pPr marL="552450" indent="-552450" eaLnBrk="1" hangingPunct="1">
              <a:lnSpc>
                <a:spcPct val="90000"/>
              </a:lnSpc>
              <a:buFont typeface="Wingdings" pitchFamily="2" charset="2"/>
              <a:buAutoNum type="arabicPeriod"/>
            </a:pPr>
            <a:r>
              <a:rPr lang="el-GR" altLang="el-GR" sz="1600"/>
              <a:t>Προώθηση κοινωνικής υπευθυνότητας σχετικά με την υγεία</a:t>
            </a:r>
          </a:p>
          <a:p>
            <a:pPr marL="552450" indent="-552450" eaLnBrk="1" hangingPunct="1">
              <a:lnSpc>
                <a:spcPct val="90000"/>
              </a:lnSpc>
              <a:buFont typeface="Wingdings" pitchFamily="2" charset="2"/>
              <a:buAutoNum type="arabicPeriod"/>
            </a:pPr>
            <a:r>
              <a:rPr lang="el-GR" altLang="el-GR" sz="1600"/>
              <a:t>Αύξηση των επενδύσεων σε όλους τους τομείς της υγείας</a:t>
            </a:r>
          </a:p>
          <a:p>
            <a:pPr marL="552450" indent="-552450" eaLnBrk="1" hangingPunct="1">
              <a:lnSpc>
                <a:spcPct val="90000"/>
              </a:lnSpc>
              <a:buFont typeface="Wingdings" pitchFamily="2" charset="2"/>
              <a:buAutoNum type="arabicPeriod"/>
            </a:pPr>
            <a:r>
              <a:rPr lang="el-GR" altLang="el-GR" sz="1600"/>
              <a:t>Ενίσχυση και επέκταση των συνεργασιών σε θέματα υγείας</a:t>
            </a:r>
          </a:p>
          <a:p>
            <a:pPr marL="552450" indent="-552450" eaLnBrk="1" hangingPunct="1">
              <a:lnSpc>
                <a:spcPct val="90000"/>
              </a:lnSpc>
              <a:buFont typeface="Wingdings" pitchFamily="2" charset="2"/>
              <a:buAutoNum type="arabicPeriod"/>
            </a:pPr>
            <a:r>
              <a:rPr lang="el-GR" altLang="el-GR" sz="1600"/>
              <a:t>Αύξηση των ικανοτήτων του ατόμου </a:t>
            </a:r>
          </a:p>
          <a:p>
            <a:pPr marL="552450" indent="-552450" eaLnBrk="1" hangingPunct="1">
              <a:lnSpc>
                <a:spcPct val="90000"/>
              </a:lnSpc>
              <a:buFont typeface="Wingdings" pitchFamily="2" charset="2"/>
              <a:buAutoNum type="arabicPeriod"/>
            </a:pPr>
            <a:r>
              <a:rPr lang="el-GR" altLang="el-GR" sz="1600"/>
              <a:t>Εξασφάλιση των απαραίτητων υποδομών για την προαγωγή της υγείας</a:t>
            </a:r>
          </a:p>
          <a:p>
            <a:pPr marL="552450" indent="-552450" eaLnBrk="1" hangingPunct="1">
              <a:lnSpc>
                <a:spcPct val="90000"/>
              </a:lnSpc>
              <a:buFont typeface="Wingdings" pitchFamily="2" charset="2"/>
              <a:buNone/>
            </a:pPr>
            <a:r>
              <a:rPr lang="el-GR" altLang="el-GR" sz="1600"/>
              <a:t> </a:t>
            </a:r>
          </a:p>
          <a:p>
            <a:pPr marL="552450" indent="-552450" eaLnBrk="1" hangingPunct="1">
              <a:lnSpc>
                <a:spcPct val="90000"/>
              </a:lnSpc>
              <a:buFont typeface="Wingdings" pitchFamily="2" charset="2"/>
              <a:buAutoNum type="arabicPeriod"/>
            </a:pPr>
            <a:endParaRPr lang="el-GR" altLang="el-GR" sz="1600"/>
          </a:p>
          <a:p>
            <a:pPr marL="552450" indent="-552450" eaLnBrk="1" hangingPunct="1">
              <a:lnSpc>
                <a:spcPct val="90000"/>
              </a:lnSpc>
              <a:buFont typeface="Wingdings" pitchFamily="2" charset="2"/>
              <a:buNone/>
            </a:pPr>
            <a:endParaRPr lang="el-GR" altLang="el-GR" sz="16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chemeClr val="accent2"/>
        </a:solidFill>
        <a:effectLst/>
      </p:bgPr>
    </p:bg>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B37DA7CA-0BFF-FD1A-FD30-83A65C086412}"/>
              </a:ext>
            </a:extLst>
          </p:cNvPr>
          <p:cNvSpPr>
            <a:spLocks noGrp="1" noChangeArrowheads="1"/>
          </p:cNvSpPr>
          <p:nvPr>
            <p:ph type="title"/>
          </p:nvPr>
        </p:nvSpPr>
        <p:spPr>
          <a:xfrm>
            <a:off x="1258888" y="260350"/>
            <a:ext cx="7315200" cy="1143000"/>
          </a:xfrm>
          <a:solidFill>
            <a:schemeClr val="bg1"/>
          </a:solidFill>
        </p:spPr>
        <p:txBody>
          <a:bodyPr/>
          <a:lstStyle/>
          <a:p>
            <a:pPr eaLnBrk="1" hangingPunct="1"/>
            <a:r>
              <a:rPr lang="el-GR" altLang="el-GR" sz="3200" dirty="0"/>
              <a:t>Παράγοντες που επηρεάζουν τη στρατηγική Προαγωγής της Υγείας</a:t>
            </a:r>
          </a:p>
        </p:txBody>
      </p:sp>
      <p:sp>
        <p:nvSpPr>
          <p:cNvPr id="18435" name="Rectangle 4">
            <a:extLst>
              <a:ext uri="{FF2B5EF4-FFF2-40B4-BE49-F238E27FC236}">
                <a16:creationId xmlns:a16="http://schemas.microsoft.com/office/drawing/2014/main" id="{91DC6AAF-4A66-918C-1B4A-C7CC92D9D4BF}"/>
              </a:ext>
            </a:extLst>
          </p:cNvPr>
          <p:cNvSpPr>
            <a:spLocks noChangeArrowheads="1"/>
          </p:cNvSpPr>
          <p:nvPr/>
        </p:nvSpPr>
        <p:spPr bwMode="auto">
          <a:xfrm>
            <a:off x="755650" y="1773238"/>
            <a:ext cx="2376488" cy="8636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spcBef>
                <a:spcPct val="20000"/>
              </a:spcBef>
              <a:buClr>
                <a:schemeClr val="tx2"/>
              </a:buClr>
              <a:buSzPct val="70000"/>
              <a:buFont typeface="Wingdings" pitchFamily="2" charset="2"/>
              <a:buNone/>
            </a:pPr>
            <a:r>
              <a:rPr lang="el-GR" altLang="el-GR" sz="1400" dirty="0"/>
              <a:t>Μεταβολές στους </a:t>
            </a:r>
          </a:p>
          <a:p>
            <a:pPr algn="ctr" eaLnBrk="1" hangingPunct="1">
              <a:spcBef>
                <a:spcPct val="20000"/>
              </a:spcBef>
              <a:buClr>
                <a:schemeClr val="tx2"/>
              </a:buClr>
              <a:buSzPct val="70000"/>
              <a:buFont typeface="Wingdings" pitchFamily="2" charset="2"/>
              <a:buNone/>
            </a:pPr>
            <a:r>
              <a:rPr lang="el-GR" altLang="el-GR" sz="1400" dirty="0"/>
              <a:t>ρόλους των δύο φύλων </a:t>
            </a:r>
          </a:p>
          <a:p>
            <a:pPr algn="ctr" eaLnBrk="1" hangingPunct="1">
              <a:spcBef>
                <a:spcPct val="20000"/>
              </a:spcBef>
              <a:buClr>
                <a:schemeClr val="tx2"/>
              </a:buClr>
              <a:buSzPct val="70000"/>
              <a:buFont typeface="Wingdings" pitchFamily="2" charset="2"/>
              <a:buNone/>
            </a:pPr>
            <a:r>
              <a:rPr lang="el-GR" altLang="el-GR" sz="1400" dirty="0"/>
              <a:t>και των ηλικιών</a:t>
            </a:r>
            <a:endParaRPr lang="el-GR" altLang="el-GR" sz="1600" dirty="0"/>
          </a:p>
        </p:txBody>
      </p:sp>
      <p:sp>
        <p:nvSpPr>
          <p:cNvPr id="18436" name="Rectangle 6">
            <a:extLst>
              <a:ext uri="{FF2B5EF4-FFF2-40B4-BE49-F238E27FC236}">
                <a16:creationId xmlns:a16="http://schemas.microsoft.com/office/drawing/2014/main" id="{10212866-5857-2A7E-8016-9D53859E2669}"/>
              </a:ext>
            </a:extLst>
          </p:cNvPr>
          <p:cNvSpPr>
            <a:spLocks noChangeArrowheads="1"/>
          </p:cNvSpPr>
          <p:nvPr/>
        </p:nvSpPr>
        <p:spPr bwMode="auto">
          <a:xfrm>
            <a:off x="2051050" y="2997200"/>
            <a:ext cx="2376488" cy="8636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spcBef>
                <a:spcPct val="20000"/>
              </a:spcBef>
              <a:buClr>
                <a:schemeClr val="tx2"/>
              </a:buClr>
              <a:buSzPct val="70000"/>
              <a:buFont typeface="Wingdings" pitchFamily="2" charset="2"/>
              <a:buNone/>
            </a:pPr>
            <a:r>
              <a:rPr lang="el-GR" altLang="el-GR" sz="1400" dirty="0"/>
              <a:t>Μεταβολές των </a:t>
            </a:r>
          </a:p>
          <a:p>
            <a:pPr algn="ctr" eaLnBrk="1" hangingPunct="1">
              <a:spcBef>
                <a:spcPct val="20000"/>
              </a:spcBef>
              <a:buClr>
                <a:schemeClr val="tx2"/>
              </a:buClr>
              <a:buSzPct val="70000"/>
              <a:buFont typeface="Wingdings" pitchFamily="2" charset="2"/>
              <a:buNone/>
            </a:pPr>
            <a:r>
              <a:rPr lang="el-GR" altLang="el-GR" sz="1400" dirty="0"/>
              <a:t>ενδοοικογενειακών </a:t>
            </a:r>
          </a:p>
          <a:p>
            <a:pPr algn="ctr" eaLnBrk="1" hangingPunct="1">
              <a:spcBef>
                <a:spcPct val="20000"/>
              </a:spcBef>
              <a:buClr>
                <a:schemeClr val="tx2"/>
              </a:buClr>
              <a:buSzPct val="70000"/>
              <a:buFont typeface="Wingdings" pitchFamily="2" charset="2"/>
              <a:buNone/>
            </a:pPr>
            <a:r>
              <a:rPr lang="el-GR" altLang="el-GR" sz="1400" dirty="0"/>
              <a:t>συνθηκών</a:t>
            </a:r>
            <a:endParaRPr lang="el-GR" altLang="el-GR" sz="1600" dirty="0"/>
          </a:p>
        </p:txBody>
      </p:sp>
      <p:sp>
        <p:nvSpPr>
          <p:cNvPr id="18437" name="Rectangle 7">
            <a:extLst>
              <a:ext uri="{FF2B5EF4-FFF2-40B4-BE49-F238E27FC236}">
                <a16:creationId xmlns:a16="http://schemas.microsoft.com/office/drawing/2014/main" id="{45C96F1D-E203-F972-84C1-832FE08C23EA}"/>
              </a:ext>
            </a:extLst>
          </p:cNvPr>
          <p:cNvSpPr>
            <a:spLocks noChangeArrowheads="1"/>
          </p:cNvSpPr>
          <p:nvPr/>
        </p:nvSpPr>
        <p:spPr bwMode="auto">
          <a:xfrm>
            <a:off x="4716463" y="1844675"/>
            <a:ext cx="1439862" cy="792163"/>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spcBef>
                <a:spcPct val="20000"/>
              </a:spcBef>
              <a:buClr>
                <a:schemeClr val="tx2"/>
              </a:buClr>
              <a:buSzPct val="70000"/>
              <a:buFont typeface="Wingdings" pitchFamily="2" charset="2"/>
              <a:buNone/>
            </a:pPr>
            <a:r>
              <a:rPr lang="el-GR" altLang="el-GR" sz="1400" dirty="0"/>
              <a:t>Μετανάστευση</a:t>
            </a:r>
            <a:endParaRPr lang="el-GR" altLang="el-GR" sz="1600" dirty="0"/>
          </a:p>
        </p:txBody>
      </p:sp>
      <p:sp>
        <p:nvSpPr>
          <p:cNvPr id="18438" name="Rectangle 8">
            <a:extLst>
              <a:ext uri="{FF2B5EF4-FFF2-40B4-BE49-F238E27FC236}">
                <a16:creationId xmlns:a16="http://schemas.microsoft.com/office/drawing/2014/main" id="{15D52EA5-784C-DDD8-CF24-FEDE7AC8663B}"/>
              </a:ext>
            </a:extLst>
          </p:cNvPr>
          <p:cNvSpPr>
            <a:spLocks noChangeArrowheads="1"/>
          </p:cNvSpPr>
          <p:nvPr/>
        </p:nvSpPr>
        <p:spPr bwMode="auto">
          <a:xfrm>
            <a:off x="6948488" y="2349500"/>
            <a:ext cx="1439862" cy="792163"/>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spcBef>
                <a:spcPct val="20000"/>
              </a:spcBef>
              <a:buClr>
                <a:schemeClr val="tx2"/>
              </a:buClr>
              <a:buSzPct val="70000"/>
              <a:buFont typeface="Wingdings" pitchFamily="2" charset="2"/>
              <a:buNone/>
            </a:pPr>
            <a:r>
              <a:rPr lang="el-GR" altLang="el-GR" sz="1400"/>
              <a:t>Αστικοποίηση</a:t>
            </a:r>
            <a:endParaRPr lang="el-GR" altLang="el-GR" sz="1600"/>
          </a:p>
        </p:txBody>
      </p:sp>
      <p:sp>
        <p:nvSpPr>
          <p:cNvPr id="18439" name="Rectangle 9">
            <a:extLst>
              <a:ext uri="{FF2B5EF4-FFF2-40B4-BE49-F238E27FC236}">
                <a16:creationId xmlns:a16="http://schemas.microsoft.com/office/drawing/2014/main" id="{9F8C0E1B-75C9-27DC-96D9-ED6C9957514A}"/>
              </a:ext>
            </a:extLst>
          </p:cNvPr>
          <p:cNvSpPr>
            <a:spLocks noChangeArrowheads="1"/>
          </p:cNvSpPr>
          <p:nvPr/>
        </p:nvSpPr>
        <p:spPr bwMode="auto">
          <a:xfrm>
            <a:off x="5364163" y="3429000"/>
            <a:ext cx="2160587" cy="792163"/>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spcBef>
                <a:spcPct val="20000"/>
              </a:spcBef>
              <a:buClr>
                <a:schemeClr val="tx2"/>
              </a:buClr>
              <a:buSzPct val="70000"/>
              <a:buFont typeface="Wingdings" pitchFamily="2" charset="2"/>
              <a:buNone/>
            </a:pPr>
            <a:r>
              <a:rPr lang="el-GR" altLang="el-GR" sz="1400" dirty="0"/>
              <a:t>Καταναλωτική </a:t>
            </a:r>
          </a:p>
          <a:p>
            <a:pPr algn="ctr" eaLnBrk="1" hangingPunct="1">
              <a:spcBef>
                <a:spcPct val="20000"/>
              </a:spcBef>
              <a:buClr>
                <a:schemeClr val="tx2"/>
              </a:buClr>
              <a:buSzPct val="70000"/>
              <a:buFont typeface="Wingdings" pitchFamily="2" charset="2"/>
              <a:buNone/>
            </a:pPr>
            <a:r>
              <a:rPr lang="el-GR" altLang="el-GR" sz="1400" dirty="0"/>
              <a:t>συμπεριφορά και </a:t>
            </a:r>
          </a:p>
          <a:p>
            <a:pPr algn="ctr" eaLnBrk="1" hangingPunct="1">
              <a:spcBef>
                <a:spcPct val="20000"/>
              </a:spcBef>
              <a:buClr>
                <a:schemeClr val="tx2"/>
              </a:buClr>
              <a:buSzPct val="70000"/>
              <a:buFont typeface="Wingdings" pitchFamily="2" charset="2"/>
              <a:buNone/>
            </a:pPr>
            <a:r>
              <a:rPr lang="el-GR" altLang="el-GR" sz="1400" dirty="0"/>
              <a:t>συνθήκες</a:t>
            </a:r>
            <a:endParaRPr lang="el-GR" altLang="el-GR" sz="1600" dirty="0"/>
          </a:p>
        </p:txBody>
      </p:sp>
      <p:sp>
        <p:nvSpPr>
          <p:cNvPr id="18440" name="Rectangle 10">
            <a:extLst>
              <a:ext uri="{FF2B5EF4-FFF2-40B4-BE49-F238E27FC236}">
                <a16:creationId xmlns:a16="http://schemas.microsoft.com/office/drawing/2014/main" id="{B7CE1577-7CB9-CE99-88F3-2ADCEB9C5B2C}"/>
              </a:ext>
            </a:extLst>
          </p:cNvPr>
          <p:cNvSpPr>
            <a:spLocks noChangeArrowheads="1"/>
          </p:cNvSpPr>
          <p:nvPr/>
        </p:nvSpPr>
        <p:spPr bwMode="auto">
          <a:xfrm>
            <a:off x="1187450" y="4508500"/>
            <a:ext cx="1439863" cy="792163"/>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spcBef>
                <a:spcPct val="20000"/>
              </a:spcBef>
              <a:buClr>
                <a:schemeClr val="tx2"/>
              </a:buClr>
              <a:buSzPct val="70000"/>
              <a:buFont typeface="Wingdings" pitchFamily="2" charset="2"/>
              <a:buNone/>
            </a:pPr>
            <a:r>
              <a:rPr lang="el-GR" altLang="el-GR" sz="1400" dirty="0"/>
              <a:t>Η/Υ </a:t>
            </a:r>
          </a:p>
          <a:p>
            <a:pPr algn="ctr" eaLnBrk="1" hangingPunct="1">
              <a:spcBef>
                <a:spcPct val="20000"/>
              </a:spcBef>
              <a:buClr>
                <a:schemeClr val="tx2"/>
              </a:buClr>
              <a:buSzPct val="70000"/>
              <a:buFont typeface="Wingdings" pitchFamily="2" charset="2"/>
              <a:buNone/>
            </a:pPr>
            <a:r>
              <a:rPr lang="el-GR" altLang="el-GR" sz="1400" dirty="0"/>
              <a:t>Διαδίκτυο</a:t>
            </a:r>
            <a:endParaRPr lang="el-GR" altLang="el-GR" sz="1600" dirty="0"/>
          </a:p>
        </p:txBody>
      </p:sp>
      <p:sp>
        <p:nvSpPr>
          <p:cNvPr id="18441" name="Rectangle 11">
            <a:extLst>
              <a:ext uri="{FF2B5EF4-FFF2-40B4-BE49-F238E27FC236}">
                <a16:creationId xmlns:a16="http://schemas.microsoft.com/office/drawing/2014/main" id="{D9E02B67-E3AE-8149-7AD3-36C3910011C1}"/>
              </a:ext>
            </a:extLst>
          </p:cNvPr>
          <p:cNvSpPr>
            <a:spLocks noChangeArrowheads="1"/>
          </p:cNvSpPr>
          <p:nvPr/>
        </p:nvSpPr>
        <p:spPr bwMode="auto">
          <a:xfrm>
            <a:off x="3492500" y="4724400"/>
            <a:ext cx="2663825" cy="8636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spcBef>
                <a:spcPct val="20000"/>
              </a:spcBef>
              <a:buClr>
                <a:schemeClr val="tx2"/>
              </a:buClr>
              <a:buSzPct val="70000"/>
              <a:buFont typeface="Wingdings" pitchFamily="2" charset="2"/>
              <a:buNone/>
            </a:pPr>
            <a:r>
              <a:rPr lang="el-GR" altLang="el-GR" sz="1400" dirty="0"/>
              <a:t>Αυξημένη ευαισθητοποίηση </a:t>
            </a:r>
          </a:p>
          <a:p>
            <a:pPr algn="ctr" eaLnBrk="1" hangingPunct="1">
              <a:spcBef>
                <a:spcPct val="20000"/>
              </a:spcBef>
              <a:buClr>
                <a:schemeClr val="tx2"/>
              </a:buClr>
              <a:buSzPct val="70000"/>
              <a:buFont typeface="Wingdings" pitchFamily="2" charset="2"/>
              <a:buNone/>
            </a:pPr>
            <a:r>
              <a:rPr lang="el-GR" altLang="el-GR" sz="1400" dirty="0"/>
              <a:t>σε θέματα </a:t>
            </a:r>
          </a:p>
          <a:p>
            <a:pPr algn="ctr" eaLnBrk="1" hangingPunct="1">
              <a:spcBef>
                <a:spcPct val="20000"/>
              </a:spcBef>
              <a:buClr>
                <a:schemeClr val="tx2"/>
              </a:buClr>
              <a:buSzPct val="70000"/>
              <a:buFont typeface="Wingdings" pitchFamily="2" charset="2"/>
              <a:buNone/>
            </a:pPr>
            <a:r>
              <a:rPr lang="el-GR" altLang="el-GR" sz="1400" dirty="0"/>
              <a:t>περιβάλλοντος και υγείας</a:t>
            </a:r>
            <a:endParaRPr lang="el-GR" altLang="el-GR"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43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18438"/>
                                        </p:tgtEl>
                                        <p:attrNameLst>
                                          <p:attrName>style.visibility</p:attrName>
                                        </p:attrNameLst>
                                      </p:cBhvr>
                                      <p:to>
                                        <p:strVal val="visible"/>
                                      </p:to>
                                    </p:set>
                                    <p:animEffect transition="in" filter="blinds(horizontal)">
                                      <p:cBhvr>
                                        <p:cTn id="15" dur="500"/>
                                        <p:tgtEl>
                                          <p:spTgt spid="18438"/>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8439"/>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5" presetClass="entr" presetSubtype="10" fill="hold" grpId="0" nodeType="clickEffect">
                                  <p:stCondLst>
                                    <p:cond delay="0"/>
                                  </p:stCondLst>
                                  <p:childTnLst>
                                    <p:set>
                                      <p:cBhvr>
                                        <p:cTn id="23" dur="1" fill="hold">
                                          <p:stCondLst>
                                            <p:cond delay="0"/>
                                          </p:stCondLst>
                                        </p:cTn>
                                        <p:tgtEl>
                                          <p:spTgt spid="18436"/>
                                        </p:tgtEl>
                                        <p:attrNameLst>
                                          <p:attrName>style.visibility</p:attrName>
                                        </p:attrNameLst>
                                      </p:cBhvr>
                                      <p:to>
                                        <p:strVal val="visible"/>
                                      </p:to>
                                    </p:set>
                                    <p:animEffect transition="in" filter="checkerboard(across)">
                                      <p:cBhvr>
                                        <p:cTn id="24" dur="500"/>
                                        <p:tgtEl>
                                          <p:spTgt spid="18436"/>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844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84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animBg="1"/>
      <p:bldP spid="18436" grpId="0" animBg="1"/>
      <p:bldP spid="18437" grpId="0" animBg="1"/>
      <p:bldP spid="18438" grpId="0" animBg="1"/>
      <p:bldP spid="18439" grpId="0" animBg="1"/>
      <p:bldP spid="18440" grpId="0" animBg="1"/>
      <p:bldP spid="18441"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71739C08-0CAA-FD81-0055-FF37C7C894F3}"/>
              </a:ext>
            </a:extLst>
          </p:cNvPr>
          <p:cNvSpPr>
            <a:spLocks noGrp="1" noChangeArrowheads="1"/>
          </p:cNvSpPr>
          <p:nvPr>
            <p:ph type="title"/>
          </p:nvPr>
        </p:nvSpPr>
        <p:spPr>
          <a:xfrm>
            <a:off x="1370013" y="301625"/>
            <a:ext cx="7315200" cy="1143000"/>
          </a:xfrm>
        </p:spPr>
        <p:txBody>
          <a:bodyPr wrap="square" anchor="b">
            <a:normAutofit/>
          </a:bodyPr>
          <a:lstStyle/>
          <a:p>
            <a:pPr eaLnBrk="1" hangingPunct="1">
              <a:lnSpc>
                <a:spcPct val="90000"/>
              </a:lnSpc>
            </a:pPr>
            <a:r>
              <a:rPr lang="el-GR" altLang="el-GR" dirty="0"/>
              <a:t>Πώς αποκτάται μια υγιής</a:t>
            </a:r>
            <a:r>
              <a:rPr lang="en-US" altLang="el-GR" dirty="0"/>
              <a:t> </a:t>
            </a:r>
            <a:r>
              <a:rPr lang="el-GR" altLang="el-GR" dirty="0"/>
              <a:t>συμπεριφορά; </a:t>
            </a:r>
          </a:p>
        </p:txBody>
      </p:sp>
      <p:pic>
        <p:nvPicPr>
          <p:cNvPr id="3" name="Εικόνα 2" descr="Εικόνα που περιέχει εξωτερικός χώρος/ύπαιθρος, ουρανός, άτομο, δρόμος&#10;&#10;Το περιεχόμενο που δημιουργείται από τεχνολογία AI ενδέχεται να είναι εσφαλμένο.">
            <a:extLst>
              <a:ext uri="{FF2B5EF4-FFF2-40B4-BE49-F238E27FC236}">
                <a16:creationId xmlns:a16="http://schemas.microsoft.com/office/drawing/2014/main" id="{0897C3B2-5569-846B-952A-D5009CBFC239}"/>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945366" y="1827213"/>
            <a:ext cx="6164494" cy="4114800"/>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3" name="Rectangle 9">
            <a:extLst>
              <a:ext uri="{FF2B5EF4-FFF2-40B4-BE49-F238E27FC236}">
                <a16:creationId xmlns:a16="http://schemas.microsoft.com/office/drawing/2014/main" id="{EBE584E7-A1A2-D05D-2DA3-664113A77262}"/>
              </a:ext>
            </a:extLst>
          </p:cNvPr>
          <p:cNvSpPr>
            <a:spLocks noChangeArrowheads="1"/>
          </p:cNvSpPr>
          <p:nvPr/>
        </p:nvSpPr>
        <p:spPr bwMode="auto">
          <a:xfrm>
            <a:off x="5508625" y="1404938"/>
            <a:ext cx="184150"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bIns="0" anchor="ctr">
            <a:spAutoFit/>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br>
              <a:rPr lang="el-GR" altLang="el-GR">
                <a:latin typeface="Arial" panose="020B0604020202020204" pitchFamily="34" charset="0"/>
              </a:rPr>
            </a:br>
            <a:endParaRPr lang="el-GR" altLang="el-GR">
              <a:latin typeface="Arial" panose="020B0604020202020204" pitchFamily="34" charset="0"/>
            </a:endParaRPr>
          </a:p>
          <a:p>
            <a:endParaRPr lang="el-GR" altLang="el-GR">
              <a:latin typeface="Arial" panose="020B0604020202020204" pitchFamily="34" charset="0"/>
            </a:endParaRPr>
          </a:p>
        </p:txBody>
      </p:sp>
      <p:sp>
        <p:nvSpPr>
          <p:cNvPr id="20484" name="Rectangle 10">
            <a:extLst>
              <a:ext uri="{FF2B5EF4-FFF2-40B4-BE49-F238E27FC236}">
                <a16:creationId xmlns:a16="http://schemas.microsoft.com/office/drawing/2014/main" id="{87DA2752-E836-0576-8176-31B0BA240DAC}"/>
              </a:ext>
            </a:extLst>
          </p:cNvPr>
          <p:cNvSpPr>
            <a:spLocks noChangeArrowheads="1"/>
          </p:cNvSpPr>
          <p:nvPr/>
        </p:nvSpPr>
        <p:spPr bwMode="auto">
          <a:xfrm>
            <a:off x="23813" y="49990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endParaRPr lang="el-GR" altLang="el-GR">
              <a:latin typeface="Arial" panose="020B0604020202020204" pitchFamily="34" charset="0"/>
            </a:endParaRPr>
          </a:p>
        </p:txBody>
      </p:sp>
      <p:sp>
        <p:nvSpPr>
          <p:cNvPr id="20485" name="AutoShape 15">
            <a:extLst>
              <a:ext uri="{FF2B5EF4-FFF2-40B4-BE49-F238E27FC236}">
                <a16:creationId xmlns:a16="http://schemas.microsoft.com/office/drawing/2014/main" id="{B5CD5769-53A4-B6C2-FBF7-E2142589E7BF}"/>
              </a:ext>
            </a:extLst>
          </p:cNvPr>
          <p:cNvSpPr>
            <a:spLocks noChangeArrowheads="1"/>
          </p:cNvSpPr>
          <p:nvPr/>
        </p:nvSpPr>
        <p:spPr bwMode="auto">
          <a:xfrm>
            <a:off x="142875" y="1571625"/>
            <a:ext cx="8856663" cy="4608513"/>
          </a:xfrm>
          <a:prstGeom prst="triangle">
            <a:avLst>
              <a:gd name="adj" fmla="val 5000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el-GR" altLang="el-GR" sz="1600"/>
              <a:t>Ανάγκες αυτοεκπλήρωσης</a:t>
            </a:r>
            <a:endParaRPr lang="el-GR" altLang="el-GR" sz="1600" i="1"/>
          </a:p>
          <a:p>
            <a:pPr algn="ctr" eaLnBrk="1" hangingPunct="1"/>
            <a:r>
              <a:rPr lang="el-GR" altLang="el-GR" sz="1400" i="1">
                <a:solidFill>
                  <a:srgbClr val="CC3300"/>
                </a:solidFill>
              </a:rPr>
              <a:t>Υλοποιεί όλες τις δυνατότητές του</a:t>
            </a:r>
            <a:r>
              <a:rPr lang="el-GR" altLang="el-GR" i="1">
                <a:solidFill>
                  <a:srgbClr val="CC3300"/>
                </a:solidFill>
              </a:rPr>
              <a:t> </a:t>
            </a:r>
          </a:p>
          <a:p>
            <a:pPr algn="ctr" eaLnBrk="1" hangingPunct="1"/>
            <a:r>
              <a:rPr lang="el-GR" altLang="el-GR" sz="1600"/>
              <a:t>Ανάγκες εκτίμησης</a:t>
            </a:r>
            <a:endParaRPr lang="el-GR" altLang="el-GR" sz="1600" i="1"/>
          </a:p>
          <a:p>
            <a:pPr algn="ctr" eaLnBrk="1" hangingPunct="1"/>
            <a:r>
              <a:rPr lang="el-GR" altLang="el-GR" sz="1400" i="1">
                <a:solidFill>
                  <a:srgbClr val="CC3300"/>
                </a:solidFill>
              </a:rPr>
              <a:t>Αυτοεκτίμησης και της εκτίμησης των άλλων</a:t>
            </a:r>
          </a:p>
          <a:p>
            <a:pPr algn="ctr" eaLnBrk="1" hangingPunct="1"/>
            <a:r>
              <a:rPr lang="el-GR" altLang="el-GR" sz="1600"/>
              <a:t>Κοινωνικές ανάγκες</a:t>
            </a:r>
            <a:endParaRPr lang="el-GR" altLang="el-GR" sz="1600" i="1"/>
          </a:p>
          <a:p>
            <a:pPr algn="ctr" eaLnBrk="1" hangingPunct="1"/>
            <a:r>
              <a:rPr lang="el-GR" altLang="el-GR" sz="1400" i="1">
                <a:solidFill>
                  <a:srgbClr val="CC3300"/>
                </a:solidFill>
              </a:rPr>
              <a:t>Επιθυμεί να ανήκει σε ομάδα, να είναι αποδεκτός</a:t>
            </a:r>
          </a:p>
          <a:p>
            <a:pPr algn="ctr" eaLnBrk="1" hangingPunct="1"/>
            <a:r>
              <a:rPr lang="el-GR" altLang="el-GR" sz="1600"/>
              <a:t>Αίσθηση ασφάλειας</a:t>
            </a:r>
            <a:r>
              <a:rPr lang="el-GR" altLang="el-GR"/>
              <a:t> </a:t>
            </a:r>
            <a:endParaRPr lang="el-GR" altLang="el-GR" i="1"/>
          </a:p>
          <a:p>
            <a:pPr algn="ctr" eaLnBrk="1" hangingPunct="1"/>
            <a:r>
              <a:rPr lang="el-GR" altLang="el-GR" sz="1400" i="1">
                <a:solidFill>
                  <a:srgbClr val="CC3300"/>
                </a:solidFill>
              </a:rPr>
              <a:t>Προστασία από φυσικούς κινδύνους, οικονομική ασφάλεια</a:t>
            </a:r>
          </a:p>
          <a:p>
            <a:pPr algn="ctr" eaLnBrk="1" hangingPunct="1"/>
            <a:r>
              <a:rPr lang="el-GR" altLang="el-GR" sz="1600"/>
              <a:t>Ανάγκες επιβίωσης</a:t>
            </a:r>
            <a:endParaRPr lang="el-GR" altLang="el-GR" sz="1600" i="1"/>
          </a:p>
          <a:p>
            <a:pPr algn="ctr" eaLnBrk="1" hangingPunct="1"/>
            <a:r>
              <a:rPr lang="el-GR" altLang="el-GR" sz="1400" i="1">
                <a:solidFill>
                  <a:srgbClr val="CC3300"/>
                </a:solidFill>
              </a:rPr>
              <a:t>Τροφή, ένδυση, ανάπαυση…</a:t>
            </a:r>
          </a:p>
          <a:p>
            <a:pPr algn="ctr" eaLnBrk="1" hangingPunct="1"/>
            <a:endParaRPr lang="el-GR" altLang="el-GR" sz="1400">
              <a:solidFill>
                <a:srgbClr val="CC3300"/>
              </a:solidFill>
            </a:endParaRPr>
          </a:p>
        </p:txBody>
      </p:sp>
      <p:sp>
        <p:nvSpPr>
          <p:cNvPr id="20486" name="Rectangle 16">
            <a:extLst>
              <a:ext uri="{FF2B5EF4-FFF2-40B4-BE49-F238E27FC236}">
                <a16:creationId xmlns:a16="http://schemas.microsoft.com/office/drawing/2014/main" id="{BCFEC3A9-9EC6-84DA-006D-AA17F69508C6}"/>
              </a:ext>
            </a:extLst>
          </p:cNvPr>
          <p:cNvSpPr>
            <a:spLocks noChangeArrowheads="1"/>
          </p:cNvSpPr>
          <p:nvPr/>
        </p:nvSpPr>
        <p:spPr bwMode="auto">
          <a:xfrm>
            <a:off x="428625" y="500063"/>
            <a:ext cx="8501063" cy="647700"/>
          </a:xfrm>
          <a:prstGeom prst="rect">
            <a:avLst/>
          </a:prstGeom>
          <a:solidFill>
            <a:srgbClr val="FF7C80"/>
          </a:solidFill>
          <a:ln w="9525">
            <a:solidFill>
              <a:schemeClr val="tx1"/>
            </a:solidFill>
            <a:miter lim="800000"/>
            <a:headEnd/>
            <a:tailEnd/>
          </a:ln>
        </p:spPr>
        <p:txBody>
          <a:bodyPr wrap="none"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el-GR" altLang="el-GR"/>
              <a:t>Η συμπεριφορά καθορίζεται από την ιεράρχηση των αναγκών του ατόμου</a:t>
            </a:r>
          </a:p>
          <a:p>
            <a:pPr algn="ctr" eaLnBrk="1" hangingPunct="1"/>
            <a:r>
              <a:rPr lang="en-US" altLang="el-GR"/>
              <a:t>Maslaw, 1968</a:t>
            </a:r>
            <a:endParaRPr lang="el-GR" altLang="el-G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1506" name="Rectangle 4">
            <a:extLst>
              <a:ext uri="{FF2B5EF4-FFF2-40B4-BE49-F238E27FC236}">
                <a16:creationId xmlns:a16="http://schemas.microsoft.com/office/drawing/2014/main" id="{A3D6B41F-7D0B-9BA8-F06C-4CC552A8C70B}"/>
              </a:ext>
            </a:extLst>
          </p:cNvPr>
          <p:cNvSpPr>
            <a:spLocks noChangeArrowheads="1"/>
          </p:cNvSpPr>
          <p:nvPr/>
        </p:nvSpPr>
        <p:spPr bwMode="auto">
          <a:xfrm>
            <a:off x="1071563" y="260350"/>
            <a:ext cx="7677150" cy="525463"/>
          </a:xfrm>
          <a:prstGeom prst="rect">
            <a:avLst/>
          </a:prstGeom>
          <a:solidFill>
            <a:schemeClr val="bg1">
              <a:lumMod val="95000"/>
            </a:schemeClr>
          </a:solidFill>
          <a:ln w="9525">
            <a:solidFill>
              <a:schemeClr val="tx1"/>
            </a:solidFill>
            <a:miter lim="800000"/>
            <a:headEnd/>
            <a:tailEnd/>
          </a:ln>
        </p:spPr>
        <p:txBody>
          <a:bodyPr wrap="none" anchor="ctr"/>
          <a:lstStyle/>
          <a:p>
            <a:pPr algn="ctr">
              <a:defRPr/>
            </a:pPr>
            <a:r>
              <a:rPr lang="el-GR" sz="1400"/>
              <a:t>Θεωρητικά μοντέλα στα οποία βασίζεται</a:t>
            </a:r>
          </a:p>
          <a:p>
            <a:pPr algn="ctr">
              <a:defRPr/>
            </a:pPr>
            <a:r>
              <a:rPr lang="el-GR" sz="1400"/>
              <a:t>η ανάπτυξη προγραμμάτων Α.Υ.*</a:t>
            </a:r>
            <a:endParaRPr lang="el-GR" sz="1400" dirty="0"/>
          </a:p>
        </p:txBody>
      </p:sp>
      <p:sp>
        <p:nvSpPr>
          <p:cNvPr id="6" name="5 - Θέση περιεχομένου">
            <a:extLst>
              <a:ext uri="{FF2B5EF4-FFF2-40B4-BE49-F238E27FC236}">
                <a16:creationId xmlns:a16="http://schemas.microsoft.com/office/drawing/2014/main" id="{0934D251-4D14-9555-80F6-5B38762436E4}"/>
              </a:ext>
            </a:extLst>
          </p:cNvPr>
          <p:cNvSpPr>
            <a:spLocks noGrp="1"/>
          </p:cNvSpPr>
          <p:nvPr>
            <p:ph idx="1"/>
          </p:nvPr>
        </p:nvSpPr>
        <p:spPr>
          <a:xfrm>
            <a:off x="1071563" y="857250"/>
            <a:ext cx="7613650" cy="5572125"/>
          </a:xfrm>
        </p:spPr>
        <p:txBody>
          <a:bodyPr/>
          <a:lstStyle/>
          <a:p>
            <a:pPr>
              <a:defRPr/>
            </a:pPr>
            <a:r>
              <a:rPr lang="el-GR" sz="1200" b="1" dirty="0"/>
              <a:t>Μοντέλο πεποιθήσεων για την υγεία (</a:t>
            </a:r>
            <a:r>
              <a:rPr lang="en-US" sz="1200" b="1" dirty="0"/>
              <a:t>Health belief model) </a:t>
            </a:r>
            <a:r>
              <a:rPr lang="el-GR" sz="1200" dirty="0"/>
              <a:t>Η υιοθέτηση</a:t>
            </a:r>
            <a:r>
              <a:rPr lang="en-US" sz="1200" dirty="0"/>
              <a:t> </a:t>
            </a:r>
            <a:r>
              <a:rPr lang="el-GR" sz="1200" dirty="0"/>
              <a:t>μιας συμπεριφοράς είναι συνάρτηση των πεποιθήσεων του ατόμου </a:t>
            </a:r>
          </a:p>
          <a:p>
            <a:pPr lvl="1">
              <a:defRPr/>
            </a:pPr>
            <a:r>
              <a:rPr lang="el-GR" sz="1000" dirty="0">
                <a:ea typeface="+mn-ea"/>
                <a:cs typeface="+mn-cs"/>
              </a:rPr>
              <a:t>για τους κινδύνους</a:t>
            </a:r>
            <a:r>
              <a:rPr lang="en-US" sz="1000" dirty="0">
                <a:ea typeface="+mn-ea"/>
                <a:cs typeface="+mn-cs"/>
              </a:rPr>
              <a:t> </a:t>
            </a:r>
            <a:r>
              <a:rPr lang="el-GR" sz="1000" dirty="0">
                <a:ea typeface="+mn-ea"/>
                <a:cs typeface="+mn-cs"/>
              </a:rPr>
              <a:t>που εγκυμονεί μια επαγόμενη ασθένεια και </a:t>
            </a:r>
          </a:p>
          <a:p>
            <a:pPr lvl="1">
              <a:defRPr/>
            </a:pPr>
            <a:r>
              <a:rPr lang="el-GR" sz="1000" dirty="0">
                <a:ea typeface="+mn-ea"/>
                <a:cs typeface="+mn-cs"/>
              </a:rPr>
              <a:t>της απειλής που νοιώθει το άτομο από τη</a:t>
            </a:r>
            <a:r>
              <a:rPr lang="en-US" sz="1000" dirty="0">
                <a:ea typeface="+mn-ea"/>
                <a:cs typeface="+mn-cs"/>
              </a:rPr>
              <a:t> </a:t>
            </a:r>
            <a:r>
              <a:rPr lang="el-GR" sz="1000" dirty="0">
                <a:ea typeface="+mn-ea"/>
                <a:cs typeface="+mn-cs"/>
              </a:rPr>
              <a:t>συγκεκριμένη ασθένεια</a:t>
            </a:r>
          </a:p>
          <a:p>
            <a:pPr lvl="1">
              <a:defRPr/>
            </a:pPr>
            <a:r>
              <a:rPr lang="el-GR" sz="1000" dirty="0">
                <a:ea typeface="+mn-ea"/>
                <a:cs typeface="+mn-cs"/>
              </a:rPr>
              <a:t>του οφέλους που θα έχει το άτομο από την υιοθέτηση της συγκεκριμένης συμπεριφοράς και</a:t>
            </a:r>
            <a:r>
              <a:rPr lang="en-US" sz="1000" dirty="0">
                <a:ea typeface="+mn-ea"/>
                <a:cs typeface="+mn-cs"/>
              </a:rPr>
              <a:t> </a:t>
            </a:r>
            <a:endParaRPr lang="el-GR" sz="1000" dirty="0">
              <a:ea typeface="+mn-ea"/>
              <a:cs typeface="+mn-cs"/>
            </a:endParaRPr>
          </a:p>
          <a:p>
            <a:pPr lvl="1">
              <a:defRPr/>
            </a:pPr>
            <a:r>
              <a:rPr lang="el-GR" sz="1000" dirty="0">
                <a:ea typeface="+mn-ea"/>
                <a:cs typeface="+mn-cs"/>
              </a:rPr>
              <a:t>το οποιοδήποτε κόστος της καταβαλλόμενης</a:t>
            </a:r>
            <a:r>
              <a:rPr lang="en-US" sz="1000" dirty="0">
                <a:ea typeface="+mn-ea"/>
                <a:cs typeface="+mn-cs"/>
              </a:rPr>
              <a:t> </a:t>
            </a:r>
            <a:r>
              <a:rPr lang="el-GR" sz="1000" dirty="0">
                <a:ea typeface="+mn-ea"/>
                <a:cs typeface="+mn-cs"/>
              </a:rPr>
              <a:t>προσπάθειας (</a:t>
            </a:r>
            <a:r>
              <a:rPr lang="en-US" sz="1000" dirty="0" err="1">
                <a:ea typeface="+mn-ea"/>
                <a:cs typeface="+mn-cs"/>
              </a:rPr>
              <a:t>Rosenstock</a:t>
            </a:r>
            <a:r>
              <a:rPr lang="en-US" sz="1000" dirty="0">
                <a:ea typeface="+mn-ea"/>
                <a:cs typeface="+mn-cs"/>
              </a:rPr>
              <a:t>, 1974).</a:t>
            </a:r>
          </a:p>
          <a:p>
            <a:pPr>
              <a:defRPr/>
            </a:pPr>
            <a:r>
              <a:rPr lang="el-GR" sz="1200" b="1" dirty="0"/>
              <a:t>Η θεωρία της Κοινωνικής Μάθησης </a:t>
            </a:r>
            <a:r>
              <a:rPr lang="el-GR" sz="1200" dirty="0"/>
              <a:t>(</a:t>
            </a:r>
            <a:r>
              <a:rPr lang="el-GR" sz="1200" dirty="0" err="1"/>
              <a:t>Social</a:t>
            </a:r>
            <a:r>
              <a:rPr lang="en-US" sz="1200" dirty="0"/>
              <a:t> </a:t>
            </a:r>
            <a:r>
              <a:rPr lang="el-GR" sz="1200" dirty="0" err="1"/>
              <a:t>Learning</a:t>
            </a:r>
            <a:r>
              <a:rPr lang="el-GR" sz="1200" dirty="0"/>
              <a:t> </a:t>
            </a:r>
            <a:r>
              <a:rPr lang="el-GR" sz="1200" dirty="0" err="1"/>
              <a:t>Theory</a:t>
            </a:r>
            <a:r>
              <a:rPr lang="el-GR" sz="1200" dirty="0"/>
              <a:t>): </a:t>
            </a:r>
            <a:r>
              <a:rPr lang="el-GR" sz="1200" dirty="0" err="1"/>
              <a:t>Τo</a:t>
            </a:r>
            <a:r>
              <a:rPr lang="el-GR" sz="1200" dirty="0"/>
              <a:t> άτομο υιοθετεί μια συμπεριφορά ως συνάρτηση:</a:t>
            </a:r>
          </a:p>
          <a:p>
            <a:pPr lvl="1">
              <a:defRPr/>
            </a:pPr>
            <a:r>
              <a:rPr lang="el-GR" sz="1000" dirty="0"/>
              <a:t> του προσδοκώμενου αποτελέσματος και </a:t>
            </a:r>
          </a:p>
          <a:p>
            <a:pPr lvl="1">
              <a:defRPr/>
            </a:pPr>
            <a:r>
              <a:rPr lang="el-GR" sz="1000" dirty="0"/>
              <a:t>της ατομικής του ικανότητας-</a:t>
            </a:r>
            <a:r>
              <a:rPr lang="el-GR" sz="1000" dirty="0" err="1"/>
              <a:t>αυτο</a:t>
            </a:r>
            <a:r>
              <a:rPr lang="el-GR" sz="1000" dirty="0"/>
              <a:t>-αποτελεσματικότητας (</a:t>
            </a:r>
            <a:r>
              <a:rPr lang="en-US" sz="1000" dirty="0"/>
              <a:t>self-efficacy) </a:t>
            </a:r>
            <a:r>
              <a:rPr lang="el-GR" sz="1000" dirty="0"/>
              <a:t>να συμπεριφέρεται</a:t>
            </a:r>
            <a:r>
              <a:rPr lang="en-US" sz="1000" dirty="0"/>
              <a:t> </a:t>
            </a:r>
            <a:r>
              <a:rPr lang="el-GR" sz="1000" dirty="0"/>
              <a:t>με το συγκεκριμένο τρόπο (</a:t>
            </a:r>
            <a:r>
              <a:rPr lang="el-GR" sz="1000" dirty="0" err="1"/>
              <a:t>Rosenstock</a:t>
            </a:r>
            <a:r>
              <a:rPr lang="el-GR" sz="1000" dirty="0"/>
              <a:t> κ.α., 1988).</a:t>
            </a:r>
            <a:r>
              <a:rPr lang="en-US" sz="1000" dirty="0"/>
              <a:t> </a:t>
            </a:r>
          </a:p>
          <a:p>
            <a:pPr>
              <a:defRPr/>
            </a:pPr>
            <a:r>
              <a:rPr lang="el-GR" sz="1200" b="1" dirty="0"/>
              <a:t>Η θεωρία της Έλλογης Δράσης </a:t>
            </a:r>
            <a:r>
              <a:rPr lang="el-GR" sz="1200" dirty="0"/>
              <a:t>(</a:t>
            </a:r>
            <a:r>
              <a:rPr lang="el-GR" sz="1200" dirty="0" err="1"/>
              <a:t>Theory</a:t>
            </a:r>
            <a:r>
              <a:rPr lang="el-GR" sz="1200" dirty="0"/>
              <a:t> of</a:t>
            </a:r>
            <a:r>
              <a:rPr lang="en-US" sz="1200" dirty="0"/>
              <a:t> </a:t>
            </a:r>
            <a:r>
              <a:rPr lang="el-GR" sz="1200" dirty="0" err="1"/>
              <a:t>Reasoned</a:t>
            </a:r>
            <a:r>
              <a:rPr lang="el-GR" sz="1200" dirty="0"/>
              <a:t> </a:t>
            </a:r>
            <a:r>
              <a:rPr lang="el-GR" sz="1200" dirty="0" err="1"/>
              <a:t>Action</a:t>
            </a:r>
            <a:r>
              <a:rPr lang="el-GR" sz="1200" dirty="0"/>
              <a:t>): H υιοθέτηση μιας συμπεριφοράς</a:t>
            </a:r>
            <a:r>
              <a:rPr lang="en-US" sz="1200" dirty="0"/>
              <a:t> </a:t>
            </a:r>
            <a:r>
              <a:rPr lang="el-GR" sz="1200" dirty="0"/>
              <a:t>εξαρτάται από:</a:t>
            </a:r>
          </a:p>
          <a:p>
            <a:pPr lvl="1">
              <a:defRPr/>
            </a:pPr>
            <a:r>
              <a:rPr lang="el-GR" sz="800" dirty="0"/>
              <a:t>την αιτιολογημένη πρόθεση του</a:t>
            </a:r>
            <a:r>
              <a:rPr lang="en-US" sz="800" dirty="0"/>
              <a:t> </a:t>
            </a:r>
            <a:r>
              <a:rPr lang="el-GR" sz="800" dirty="0"/>
              <a:t>ατόμου να συμπεριφερθεί με ένα συγκεκριμένο</a:t>
            </a:r>
            <a:r>
              <a:rPr lang="en-US" sz="800" dirty="0"/>
              <a:t> </a:t>
            </a:r>
            <a:r>
              <a:rPr lang="el-GR" sz="800" dirty="0"/>
              <a:t>τρόπο. </a:t>
            </a:r>
          </a:p>
          <a:p>
            <a:pPr lvl="1">
              <a:defRPr/>
            </a:pPr>
            <a:r>
              <a:rPr lang="el-GR" sz="800" dirty="0"/>
              <a:t>Η πρόθεση είναι συνάρτηση της στάσης</a:t>
            </a:r>
            <a:r>
              <a:rPr lang="en-US" sz="800" dirty="0"/>
              <a:t> </a:t>
            </a:r>
            <a:r>
              <a:rPr lang="el-GR" sz="800" dirty="0"/>
              <a:t>απέναντι στην υπό υιοθέτηση συμπεριφορά και της</a:t>
            </a:r>
            <a:r>
              <a:rPr lang="en-US" sz="800" dirty="0"/>
              <a:t> </a:t>
            </a:r>
            <a:r>
              <a:rPr lang="el-GR" sz="800" dirty="0"/>
              <a:t>ατομικής συμμόρφωσης στις κοινωνικές νόρμες </a:t>
            </a:r>
            <a:r>
              <a:rPr lang="en-US" sz="800" dirty="0"/>
              <a:t>(</a:t>
            </a:r>
            <a:r>
              <a:rPr lang="en-US" sz="800" dirty="0" err="1"/>
              <a:t>Stroebe</a:t>
            </a:r>
            <a:r>
              <a:rPr lang="en-US" sz="800" dirty="0"/>
              <a:t> </a:t>
            </a:r>
            <a:r>
              <a:rPr lang="el-GR" sz="800" dirty="0"/>
              <a:t>και </a:t>
            </a:r>
            <a:r>
              <a:rPr lang="en-US" sz="800" dirty="0" err="1"/>
              <a:t>Stroebe</a:t>
            </a:r>
            <a:r>
              <a:rPr lang="en-US" sz="800" dirty="0"/>
              <a:t>, 1995). </a:t>
            </a:r>
          </a:p>
          <a:p>
            <a:pPr>
              <a:defRPr/>
            </a:pPr>
            <a:r>
              <a:rPr lang="el-GR" sz="1200" b="1" dirty="0"/>
              <a:t>Η θεωρία της Προσχεδιασμένης </a:t>
            </a:r>
            <a:r>
              <a:rPr lang="el-GR" sz="1200" b="1" dirty="0" err="1"/>
              <a:t>Συμπεριφο</a:t>
            </a:r>
            <a:r>
              <a:rPr lang="en-US" sz="1200" b="1" dirty="0" err="1"/>
              <a:t>ράς</a:t>
            </a:r>
            <a:r>
              <a:rPr lang="en-US" sz="1200" b="1" dirty="0"/>
              <a:t> </a:t>
            </a:r>
            <a:r>
              <a:rPr lang="en-US" sz="1200" dirty="0"/>
              <a:t>(Theory of Planned </a:t>
            </a:r>
            <a:r>
              <a:rPr lang="en-US" sz="1200" dirty="0" err="1"/>
              <a:t>Behaviour</a:t>
            </a:r>
            <a:r>
              <a:rPr lang="en-US" sz="1200" dirty="0"/>
              <a:t>): </a:t>
            </a:r>
            <a:r>
              <a:rPr lang="en-US" sz="1200" dirty="0" err="1"/>
              <a:t>Συμπληρώνει</a:t>
            </a:r>
            <a:r>
              <a:rPr lang="en-US" sz="1200" dirty="0"/>
              <a:t> </a:t>
            </a:r>
            <a:r>
              <a:rPr lang="el-GR" sz="1200" dirty="0"/>
              <a:t>τη θεωρία της έλλογης δράσης εισάγοντας την</a:t>
            </a:r>
            <a:r>
              <a:rPr lang="en-US" sz="1200" dirty="0"/>
              <a:t> </a:t>
            </a:r>
            <a:r>
              <a:rPr lang="el-GR" sz="1200" dirty="0"/>
              <a:t>έννοια του </a:t>
            </a:r>
            <a:r>
              <a:rPr lang="el-GR" sz="1200" b="1" dirty="0"/>
              <a:t>ελέγχου</a:t>
            </a:r>
            <a:r>
              <a:rPr lang="el-GR" sz="1200" dirty="0"/>
              <a:t> μιας συγκεκριμένης συμπεριφοράς που συμπυκνώνει τους εσωτερικούς και τους</a:t>
            </a:r>
            <a:r>
              <a:rPr lang="en-US" sz="1200" dirty="0"/>
              <a:t> </a:t>
            </a:r>
            <a:r>
              <a:rPr lang="el-GR" sz="1200" dirty="0"/>
              <a:t>εξωτερικούς παράγοντες οι οποίοι συντελούν στη</a:t>
            </a:r>
            <a:r>
              <a:rPr lang="en-US" sz="1200" dirty="0"/>
              <a:t> </a:t>
            </a:r>
            <a:r>
              <a:rPr lang="el-GR" sz="1200" dirty="0"/>
              <a:t>ματαίωση αυτής της συμπεριφοράς (</a:t>
            </a:r>
            <a:r>
              <a:rPr lang="el-GR" sz="1200" dirty="0" err="1"/>
              <a:t>Stroebe</a:t>
            </a:r>
            <a:r>
              <a:rPr lang="el-GR" sz="1200" dirty="0"/>
              <a:t> και</a:t>
            </a:r>
            <a:r>
              <a:rPr lang="en-US" sz="1200" dirty="0"/>
              <a:t> </a:t>
            </a:r>
            <a:r>
              <a:rPr lang="en-US" sz="1200" dirty="0" err="1"/>
              <a:t>Stroebe</a:t>
            </a:r>
            <a:r>
              <a:rPr lang="en-US" sz="1200" dirty="0"/>
              <a:t>, 1995).</a:t>
            </a:r>
          </a:p>
          <a:p>
            <a:pPr>
              <a:defRPr/>
            </a:pPr>
            <a:r>
              <a:rPr lang="el-GR" sz="1200" dirty="0"/>
              <a:t>Η </a:t>
            </a:r>
            <a:r>
              <a:rPr lang="el-GR" sz="1200" b="1" dirty="0"/>
              <a:t>θεωρία της Κινητοποίησης για την Υγεία</a:t>
            </a:r>
            <a:r>
              <a:rPr lang="en-US" sz="1200" b="1" dirty="0"/>
              <a:t> </a:t>
            </a:r>
            <a:r>
              <a:rPr lang="en-US" sz="1200" dirty="0"/>
              <a:t>(Protection Motivation Theory): </a:t>
            </a:r>
            <a:r>
              <a:rPr lang="el-GR" sz="1200" dirty="0"/>
              <a:t>Η κινητοποίηση</a:t>
            </a:r>
            <a:r>
              <a:rPr lang="en-US" sz="1200" dirty="0"/>
              <a:t> </a:t>
            </a:r>
            <a:r>
              <a:rPr lang="el-GR" sz="1200" dirty="0"/>
              <a:t>ενός ατόμου για να προστατεύσει τον εαυτό του</a:t>
            </a:r>
            <a:r>
              <a:rPr lang="en-US" sz="1200" dirty="0"/>
              <a:t> </a:t>
            </a:r>
            <a:r>
              <a:rPr lang="el-GR" sz="1200" dirty="0"/>
              <a:t>από έναν κίνδυνο εξαρτάται από:</a:t>
            </a:r>
          </a:p>
          <a:p>
            <a:pPr lvl="1">
              <a:defRPr/>
            </a:pPr>
            <a:r>
              <a:rPr lang="el-GR" sz="1000" dirty="0"/>
              <a:t>α) τη σοβαρότητα του επιζήμιου γεγονότος,</a:t>
            </a:r>
            <a:r>
              <a:rPr lang="en-US" sz="1000" dirty="0"/>
              <a:t> </a:t>
            </a:r>
            <a:endParaRPr lang="el-GR" sz="1000" dirty="0"/>
          </a:p>
          <a:p>
            <a:pPr lvl="1">
              <a:defRPr/>
            </a:pPr>
            <a:r>
              <a:rPr lang="el-GR" sz="1000" dirty="0"/>
              <a:t>β) την πιθανότητα να συμβεί το γεγονός, </a:t>
            </a:r>
          </a:p>
          <a:p>
            <a:pPr lvl="1">
              <a:defRPr/>
            </a:pPr>
            <a:r>
              <a:rPr lang="el-GR" sz="1000" dirty="0"/>
              <a:t>γ) την ικανότητα του ατόμου να εκδηλώσει την προτεινόμενη συμπεριφορά και </a:t>
            </a:r>
          </a:p>
          <a:p>
            <a:pPr lvl="1">
              <a:defRPr/>
            </a:pPr>
            <a:r>
              <a:rPr lang="el-GR" sz="1000" dirty="0"/>
              <a:t>δ) την αποτελεσματικότητα</a:t>
            </a:r>
            <a:r>
              <a:rPr lang="en-US" sz="1000" dirty="0"/>
              <a:t> </a:t>
            </a:r>
            <a:r>
              <a:rPr lang="el-GR" sz="1000" dirty="0"/>
              <a:t>της προτεινόμενης συμπεριφοράς για την αποτροπή του επιζήμιου γεγονότος (</a:t>
            </a:r>
            <a:r>
              <a:rPr lang="el-GR" sz="1000" dirty="0" err="1"/>
              <a:t>Stroebe</a:t>
            </a:r>
            <a:r>
              <a:rPr lang="el-GR" sz="1000" dirty="0"/>
              <a:t> και </a:t>
            </a:r>
            <a:r>
              <a:rPr lang="el-GR" sz="1000" dirty="0" err="1"/>
              <a:t>Stroebe</a:t>
            </a:r>
            <a:r>
              <a:rPr lang="el-GR" sz="1000" dirty="0"/>
              <a:t>,</a:t>
            </a:r>
            <a:r>
              <a:rPr lang="en-US" sz="1000" dirty="0"/>
              <a:t> </a:t>
            </a:r>
            <a:r>
              <a:rPr lang="el-GR" sz="1000" dirty="0"/>
              <a:t>1995).</a:t>
            </a:r>
          </a:p>
        </p:txBody>
      </p:sp>
      <p:sp>
        <p:nvSpPr>
          <p:cNvPr id="21508" name="Rectangle 16">
            <a:extLst>
              <a:ext uri="{FF2B5EF4-FFF2-40B4-BE49-F238E27FC236}">
                <a16:creationId xmlns:a16="http://schemas.microsoft.com/office/drawing/2014/main" id="{E6A8F8B3-6E8A-C41A-6239-853114FEBE7F}"/>
              </a:ext>
            </a:extLst>
          </p:cNvPr>
          <p:cNvSpPr>
            <a:spLocks noChangeArrowheads="1"/>
          </p:cNvSpPr>
          <p:nvPr/>
        </p:nvSpPr>
        <p:spPr bwMode="auto">
          <a:xfrm>
            <a:off x="500063" y="6572250"/>
            <a:ext cx="8501062" cy="285750"/>
          </a:xfrm>
          <a:prstGeom prst="rect">
            <a:avLst/>
          </a:prstGeom>
          <a:gradFill rotWithShape="0">
            <a:gsLst>
              <a:gs pos="0">
                <a:srgbClr val="FFEFD1"/>
              </a:gs>
              <a:gs pos="64999">
                <a:srgbClr val="F0EBD5"/>
              </a:gs>
              <a:gs pos="100000">
                <a:srgbClr val="D1C39F"/>
              </a:gs>
            </a:gsLst>
            <a:lin ang="5400000"/>
          </a:gradFill>
          <a:ln w="9525">
            <a:solidFill>
              <a:schemeClr val="tx1"/>
            </a:solidFill>
            <a:miter lim="800000"/>
            <a:headEnd/>
            <a:tailEnd/>
          </a:ln>
        </p:spPr>
        <p:txBody>
          <a:bodyPr wrap="none"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el-GR" altLang="el-GR" sz="1000"/>
              <a:t>Πηγή: Ζυμβρακάκη, Ε. (1996). Ζητήματα θεωρίας και μεθόδου στην επιστήμη της Αγωγής και Προαγωγής της Υγείας. </a:t>
            </a:r>
          </a:p>
          <a:p>
            <a:pPr algn="ctr" eaLnBrk="1" hangingPunct="1"/>
            <a:r>
              <a:rPr lang="el-GR" altLang="el-GR" sz="1000" i="1"/>
              <a:t>Σύγχρονη Εκπαίδευση, 89, </a:t>
            </a:r>
            <a:r>
              <a:rPr lang="el-GR" altLang="el-GR" sz="1000"/>
              <a:t>31-32.</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a:extLst>
              <a:ext uri="{FF2B5EF4-FFF2-40B4-BE49-F238E27FC236}">
                <a16:creationId xmlns:a16="http://schemas.microsoft.com/office/drawing/2014/main" id="{BC6175AB-E7DB-4E2E-5B9B-DD1496FAAFBF}"/>
              </a:ext>
            </a:extLst>
          </p:cNvPr>
          <p:cNvGraphicFramePr>
            <a:graphicFrameLocks noGrp="1"/>
          </p:cNvGraphicFramePr>
          <p:nvPr/>
        </p:nvGraphicFramePr>
        <p:xfrm>
          <a:off x="928688" y="1071563"/>
          <a:ext cx="7715250" cy="5357811"/>
        </p:xfrm>
        <a:graphic>
          <a:graphicData uri="http://schemas.openxmlformats.org/drawingml/2006/table">
            <a:tbl>
              <a:tblPr/>
              <a:tblGrid>
                <a:gridCol w="2424793">
                  <a:extLst>
                    <a:ext uri="{9D8B030D-6E8A-4147-A177-3AD203B41FA5}">
                      <a16:colId xmlns:a16="http://schemas.microsoft.com/office/drawing/2014/main" val="20000"/>
                    </a:ext>
                  </a:extLst>
                </a:gridCol>
                <a:gridCol w="5290457">
                  <a:extLst>
                    <a:ext uri="{9D8B030D-6E8A-4147-A177-3AD203B41FA5}">
                      <a16:colId xmlns:a16="http://schemas.microsoft.com/office/drawing/2014/main" val="20001"/>
                    </a:ext>
                  </a:extLst>
                </a:gridCol>
              </a:tblGrid>
              <a:tr h="354096">
                <a:tc>
                  <a:txBody>
                    <a:bodyPr/>
                    <a:lstStyle/>
                    <a:p>
                      <a:pPr algn="ctr"/>
                      <a:r>
                        <a:rPr lang="el-GR" sz="1200" b="1" dirty="0"/>
                        <a:t>Έννοια</a:t>
                      </a:r>
                      <a:r>
                        <a:rPr lang="el-GR" sz="1200" b="1" baseline="0" dirty="0"/>
                        <a:t> </a:t>
                      </a:r>
                      <a:endParaRPr lang="en-US" sz="1200" b="1" dirty="0"/>
                    </a:p>
                  </a:txBody>
                  <a:tcPr marL="3485" marR="3485" marT="3485" marB="3485"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FFFFFF"/>
                    </a:solidFill>
                  </a:tcPr>
                </a:tc>
                <a:tc>
                  <a:txBody>
                    <a:bodyPr/>
                    <a:lstStyle/>
                    <a:p>
                      <a:pPr algn="ctr"/>
                      <a:r>
                        <a:rPr lang="el-GR" sz="1200" b="1" baseline="0" dirty="0"/>
                        <a:t>Χρήση προφυλακτικών</a:t>
                      </a:r>
                      <a:endParaRPr lang="en-US" sz="1200" dirty="0"/>
                    </a:p>
                  </a:txBody>
                  <a:tcPr marL="3485" marR="3485" marT="3485" marB="3485"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525202">
                <a:tc>
                  <a:txBody>
                    <a:bodyPr/>
                    <a:lstStyle/>
                    <a:p>
                      <a:r>
                        <a:rPr lang="en-US" sz="1200" b="1" dirty="0"/>
                        <a:t>1. </a:t>
                      </a:r>
                      <a:r>
                        <a:rPr lang="el-GR" sz="1200" b="1" dirty="0"/>
                        <a:t>Εκτιμώμενος κίνδυνος</a:t>
                      </a:r>
                      <a:endParaRPr lang="en-US" sz="1200" dirty="0"/>
                    </a:p>
                  </a:txBody>
                  <a:tcPr marL="3485" marR="3485" marT="3485" marB="3485">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FFFFFF"/>
                    </a:solidFill>
                  </a:tcPr>
                </a:tc>
                <a:tc>
                  <a:txBody>
                    <a:bodyPr/>
                    <a:lstStyle/>
                    <a:p>
                      <a:r>
                        <a:rPr lang="el-GR" sz="1200" dirty="0"/>
                        <a:t>Ο</a:t>
                      </a:r>
                      <a:r>
                        <a:rPr lang="el-GR" sz="1200" baseline="0" dirty="0"/>
                        <a:t>ι νέοι πιστεύουν ότι μπορεί να κολλήσουν ΣΜΝ ή </a:t>
                      </a:r>
                      <a:r>
                        <a:rPr lang="en-US" sz="1200" baseline="0" dirty="0"/>
                        <a:t>HIV  </a:t>
                      </a:r>
                      <a:r>
                        <a:rPr lang="el-GR" sz="1200" dirty="0"/>
                        <a:t>ή να</a:t>
                      </a:r>
                      <a:r>
                        <a:rPr lang="el-GR" sz="1200" baseline="0" dirty="0"/>
                        <a:t> έχουν ανεπιθύμητη εγκυμοσύνη. </a:t>
                      </a:r>
                      <a:endParaRPr lang="en-US" sz="1200" dirty="0"/>
                    </a:p>
                  </a:txBody>
                  <a:tcPr marL="3485" marR="3485" marT="3485" marB="3485">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710286">
                <a:tc>
                  <a:txBody>
                    <a:bodyPr/>
                    <a:lstStyle/>
                    <a:p>
                      <a:r>
                        <a:rPr lang="en-US" sz="1200" b="1" dirty="0"/>
                        <a:t>2. </a:t>
                      </a:r>
                      <a:r>
                        <a:rPr lang="el-GR" sz="1200" b="1" dirty="0"/>
                        <a:t>Εκτιμώμενη</a:t>
                      </a:r>
                      <a:r>
                        <a:rPr lang="el-GR" sz="1200" b="1" baseline="0" dirty="0"/>
                        <a:t> σοβαρότητα</a:t>
                      </a:r>
                      <a:endParaRPr lang="en-US" sz="1200" dirty="0"/>
                    </a:p>
                  </a:txBody>
                  <a:tcPr marL="3485" marR="3485" marT="3485" marB="3485">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FFFFFF"/>
                    </a:solidFill>
                  </a:tcPr>
                </a:tc>
                <a:tc>
                  <a:txBody>
                    <a:bodyPr/>
                    <a:lstStyle/>
                    <a:p>
                      <a:r>
                        <a:rPr lang="el-GR" sz="1200" dirty="0"/>
                        <a:t>Οι νέοι πιστεύουν ότι οι συνέπειες του να κολλήσουν</a:t>
                      </a:r>
                      <a:r>
                        <a:rPr lang="el-GR" sz="1200" baseline="0" dirty="0"/>
                        <a:t> κάποιο ΣΜΝ ή </a:t>
                      </a:r>
                      <a:r>
                        <a:rPr lang="en-US" sz="1200" baseline="0" dirty="0"/>
                        <a:t>HIV </a:t>
                      </a:r>
                      <a:r>
                        <a:rPr lang="el-GR" sz="1200" baseline="0" dirty="0"/>
                        <a:t>ή να εμπλακούν σε ανεπιθύμητη εγκυμοσύνη είναι αρκετά σοβαρές ώστε να προσπαθούν να τις αποφύγουν. </a:t>
                      </a:r>
                      <a:endParaRPr lang="en-US" sz="1200" dirty="0"/>
                    </a:p>
                  </a:txBody>
                  <a:tcPr marL="3485" marR="3485" marT="3485" marB="3485">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681250">
                <a:tc>
                  <a:txBody>
                    <a:bodyPr/>
                    <a:lstStyle/>
                    <a:p>
                      <a:r>
                        <a:rPr lang="en-US" sz="1200" b="1" dirty="0"/>
                        <a:t>3. </a:t>
                      </a:r>
                      <a:r>
                        <a:rPr lang="el-GR" sz="1200" b="1" dirty="0"/>
                        <a:t>Εκτιμώμενα</a:t>
                      </a:r>
                      <a:r>
                        <a:rPr lang="el-GR" sz="1200" b="1" baseline="0" dirty="0"/>
                        <a:t> οφέλη</a:t>
                      </a:r>
                      <a:endParaRPr lang="en-US" sz="1200" dirty="0"/>
                    </a:p>
                  </a:txBody>
                  <a:tcPr marL="3485" marR="3485" marT="3485" marB="3485">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FFFFFF"/>
                    </a:solidFill>
                  </a:tcPr>
                </a:tc>
                <a:tc>
                  <a:txBody>
                    <a:bodyPr/>
                    <a:lstStyle/>
                    <a:p>
                      <a:r>
                        <a:rPr lang="el-GR" sz="1200" dirty="0"/>
                        <a:t>Οι νέοι πιστεύουν</a:t>
                      </a:r>
                      <a:r>
                        <a:rPr lang="el-GR" sz="1200" baseline="0" dirty="0"/>
                        <a:t> ότι η συνιστώμενη δράση της χρήσης προφυλακτικών θα τους προστάτευε από το να κολλήσουν κάποιο ΣΜΝ ή </a:t>
                      </a:r>
                      <a:r>
                        <a:rPr lang="en-US" sz="1200" baseline="0" dirty="0"/>
                        <a:t>HIV </a:t>
                      </a:r>
                      <a:r>
                        <a:rPr lang="el-GR" sz="1200" baseline="0" dirty="0"/>
                        <a:t>ή από ανεπιθύμητη εγκυμοσύνη.</a:t>
                      </a:r>
                      <a:endParaRPr lang="en-US" sz="1200" dirty="0"/>
                    </a:p>
                  </a:txBody>
                  <a:tcPr marL="3485" marR="3485" marT="3485" marB="3485">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1665280">
                <a:tc>
                  <a:txBody>
                    <a:bodyPr/>
                    <a:lstStyle/>
                    <a:p>
                      <a:r>
                        <a:rPr lang="en-US" sz="1200" b="1" dirty="0"/>
                        <a:t>4. </a:t>
                      </a:r>
                      <a:r>
                        <a:rPr lang="el-GR" sz="1200" b="1" dirty="0"/>
                        <a:t>Εκτιμώμενοι περιορισμοί</a:t>
                      </a:r>
                      <a:endParaRPr lang="en-US" sz="1200" dirty="0"/>
                    </a:p>
                  </a:txBody>
                  <a:tcPr marL="3485" marR="3485" marT="3485" marB="3485">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FFFFFF"/>
                    </a:solidFill>
                  </a:tcPr>
                </a:tc>
                <a:tc>
                  <a:txBody>
                    <a:bodyPr/>
                    <a:lstStyle/>
                    <a:p>
                      <a:r>
                        <a:rPr lang="el-GR" sz="1200" dirty="0"/>
                        <a:t>Οι νέοι αναγνωρίζουν τα προσωπικά τους εμπόδια στη χρήση</a:t>
                      </a:r>
                      <a:r>
                        <a:rPr lang="el-GR" sz="1200" baseline="0" dirty="0"/>
                        <a:t> προφυλακτικών (π.χ. τα προφυλακτικά περιορίζουν την ευχαρίστηση ή αισθάνονται άβολα να μιλήσουν στο/η σύντροφό τους για αυτό) και αναζητούμε τρόπους να εξαλείψουν ή να μειώσουν αυτά τα εμπόδια (π.χ. να τους διδάξουμε να βάζουν ειδικά λιπαντικά μέσα στο προφυλακτικό για αύξηση της ικανοποίησης στον άντρα και να εξασκηθούν σε τρόπους επικοινωνίας με το σύντροφό τους για τον περιορισμό αυτής της αμηχανίας).</a:t>
                      </a:r>
                      <a:endParaRPr lang="en-US" sz="1200" dirty="0"/>
                    </a:p>
                  </a:txBody>
                  <a:tcPr marL="3485" marR="3485" marT="3485" marB="3485">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896495">
                <a:tc>
                  <a:txBody>
                    <a:bodyPr/>
                    <a:lstStyle/>
                    <a:p>
                      <a:r>
                        <a:rPr lang="en-US" sz="1200" b="1" dirty="0"/>
                        <a:t>5. </a:t>
                      </a:r>
                      <a:r>
                        <a:rPr lang="el-GR" sz="1200" b="1" dirty="0"/>
                        <a:t>Προτροπές</a:t>
                      </a:r>
                      <a:r>
                        <a:rPr lang="el-GR" sz="1200" b="1" baseline="0" dirty="0"/>
                        <a:t> για δράση</a:t>
                      </a:r>
                      <a:endParaRPr lang="en-US" sz="1200" dirty="0"/>
                    </a:p>
                  </a:txBody>
                  <a:tcPr marL="3485" marR="3485" marT="3485" marB="3485">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FFFFFF"/>
                    </a:solidFill>
                  </a:tcPr>
                </a:tc>
                <a:tc>
                  <a:txBody>
                    <a:bodyPr/>
                    <a:lstStyle/>
                    <a:p>
                      <a:r>
                        <a:rPr lang="el-GR" sz="1200" dirty="0"/>
                        <a:t>Οι</a:t>
                      </a:r>
                      <a:r>
                        <a:rPr lang="el-GR" sz="1200" baseline="0" dirty="0"/>
                        <a:t> νέοι δέχονται υπομνήσεις για δράση με τη μορφή κινήτρων (όπως μολύβια με τυπωμένα μηνύματα «</a:t>
                      </a:r>
                      <a:r>
                        <a:rPr lang="en-US" sz="1200" baseline="0" dirty="0"/>
                        <a:t>no glove, no love</a:t>
                      </a:r>
                      <a:r>
                        <a:rPr lang="el-GR" sz="1200" baseline="0" dirty="0"/>
                        <a:t>») ή υπομνήσεις (όπως μηνύματα στη σχολική εφημερίδα)</a:t>
                      </a:r>
                      <a:r>
                        <a:rPr lang="el-GR" sz="1200" dirty="0"/>
                        <a:t>.</a:t>
                      </a:r>
                      <a:endParaRPr lang="en-US" sz="1200" dirty="0"/>
                    </a:p>
                  </a:txBody>
                  <a:tcPr marL="3485" marR="3485" marT="3485" marB="3485">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525202">
                <a:tc>
                  <a:txBody>
                    <a:bodyPr/>
                    <a:lstStyle/>
                    <a:p>
                      <a:r>
                        <a:rPr lang="en-US" sz="1200" b="1" dirty="0"/>
                        <a:t>6. </a:t>
                      </a:r>
                      <a:r>
                        <a:rPr lang="el-GR" sz="1200" b="1" dirty="0" err="1"/>
                        <a:t>Αυτεπάρκεια</a:t>
                      </a:r>
                      <a:r>
                        <a:rPr lang="el-GR" sz="1200" b="1" baseline="0" dirty="0"/>
                        <a:t> </a:t>
                      </a:r>
                      <a:endParaRPr lang="en-US" sz="1200" dirty="0"/>
                    </a:p>
                  </a:txBody>
                  <a:tcPr marL="3485" marR="3485" marT="3485" marB="3485">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FFFFFF"/>
                    </a:solidFill>
                  </a:tcPr>
                </a:tc>
                <a:tc>
                  <a:txBody>
                    <a:bodyPr/>
                    <a:lstStyle/>
                    <a:p>
                      <a:r>
                        <a:rPr lang="el-GR" sz="1200" dirty="0"/>
                        <a:t>Οι νέοι νιώθουν</a:t>
                      </a:r>
                      <a:r>
                        <a:rPr lang="el-GR" sz="1200" baseline="0" dirty="0"/>
                        <a:t> άνετα να χρησιμοποιούν προφυλακτικό σωστά σε όλες τις περιστάσεις</a:t>
                      </a:r>
                      <a:r>
                        <a:rPr lang="en-US" sz="1200" dirty="0"/>
                        <a:t>.</a:t>
                      </a:r>
                    </a:p>
                  </a:txBody>
                  <a:tcPr marL="3485" marR="3485" marT="3485" marB="3485">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bl>
          </a:graphicData>
        </a:graphic>
      </p:graphicFrame>
      <p:sp>
        <p:nvSpPr>
          <p:cNvPr id="3" name="2 - Ορθογώνιο">
            <a:extLst>
              <a:ext uri="{FF2B5EF4-FFF2-40B4-BE49-F238E27FC236}">
                <a16:creationId xmlns:a16="http://schemas.microsoft.com/office/drawing/2014/main" id="{E60599CC-46F7-3242-EAD0-BB669C286C51}"/>
              </a:ext>
            </a:extLst>
          </p:cNvPr>
          <p:cNvSpPr/>
          <p:nvPr/>
        </p:nvSpPr>
        <p:spPr>
          <a:xfrm>
            <a:off x="928688" y="285750"/>
            <a:ext cx="7715250" cy="646113"/>
          </a:xfrm>
          <a:prstGeom prst="rect">
            <a:avLst/>
          </a:prstGeom>
          <a:solidFill>
            <a:schemeClr val="accent2">
              <a:lumMod val="20000"/>
              <a:lumOff val="80000"/>
            </a:schemeClr>
          </a:solidFill>
        </p:spPr>
        <p:txBody>
          <a:bodyPr>
            <a:spAutoFit/>
          </a:bodyPr>
          <a:lstStyle/>
          <a:p>
            <a:pPr algn="ctr">
              <a:defRPr/>
            </a:pPr>
            <a:r>
              <a:rPr lang="el-GR" b="1" dirty="0"/>
              <a:t>Παράδειγμα εφαρμογής μοντέλου πεποιθήσεων για την υγεία (</a:t>
            </a:r>
            <a:r>
              <a:rPr lang="en-US" b="1" dirty="0"/>
              <a:t>Health belief model) </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37" name="AutoShape 21">
            <a:extLst>
              <a:ext uri="{FF2B5EF4-FFF2-40B4-BE49-F238E27FC236}">
                <a16:creationId xmlns:a16="http://schemas.microsoft.com/office/drawing/2014/main" id="{AA9EEBA6-EFF1-C849-B0B9-560CD671B914}"/>
              </a:ext>
            </a:extLst>
          </p:cNvPr>
          <p:cNvSpPr>
            <a:spLocks noChangeArrowheads="1"/>
          </p:cNvSpPr>
          <p:nvPr/>
        </p:nvSpPr>
        <p:spPr bwMode="auto">
          <a:xfrm>
            <a:off x="250825" y="5084763"/>
            <a:ext cx="3457575" cy="1484312"/>
          </a:xfrm>
          <a:prstGeom prst="cloudCallout">
            <a:avLst>
              <a:gd name="adj1" fmla="val 57301"/>
              <a:gd name="adj2" fmla="val -60694"/>
            </a:avLst>
          </a:prstGeom>
          <a:solidFill>
            <a:schemeClr val="accent2"/>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el-GR" altLang="el-GR"/>
              <a:t>Κανονική λειτουργία </a:t>
            </a:r>
          </a:p>
          <a:p>
            <a:pPr algn="ctr" eaLnBrk="1" hangingPunct="1"/>
            <a:r>
              <a:rPr lang="el-GR" altLang="el-GR"/>
              <a:t>διαφόρων συστημάτων </a:t>
            </a:r>
          </a:p>
          <a:p>
            <a:pPr algn="ctr" eaLnBrk="1" hangingPunct="1"/>
            <a:r>
              <a:rPr lang="el-GR" altLang="el-GR"/>
              <a:t>στα ανώτατα όρια </a:t>
            </a:r>
          </a:p>
          <a:p>
            <a:pPr algn="ctr" eaLnBrk="1" hangingPunct="1"/>
            <a:r>
              <a:rPr lang="el-GR" altLang="el-GR"/>
              <a:t>απόδοσής τους</a:t>
            </a:r>
          </a:p>
        </p:txBody>
      </p:sp>
      <p:sp>
        <p:nvSpPr>
          <p:cNvPr id="34835" name="AutoShape 19">
            <a:extLst>
              <a:ext uri="{FF2B5EF4-FFF2-40B4-BE49-F238E27FC236}">
                <a16:creationId xmlns:a16="http://schemas.microsoft.com/office/drawing/2014/main" id="{955F7940-F4A9-4F81-94B5-8AD18614EB3A}"/>
              </a:ext>
            </a:extLst>
          </p:cNvPr>
          <p:cNvSpPr>
            <a:spLocks noChangeArrowheads="1"/>
          </p:cNvSpPr>
          <p:nvPr/>
        </p:nvSpPr>
        <p:spPr bwMode="auto">
          <a:xfrm>
            <a:off x="5867400" y="188913"/>
            <a:ext cx="2447925" cy="1150937"/>
          </a:xfrm>
          <a:prstGeom prst="cloudCallout">
            <a:avLst>
              <a:gd name="adj1" fmla="val -49611"/>
              <a:gd name="adj2" fmla="val 82551"/>
            </a:avLst>
          </a:prstGeom>
          <a:solidFill>
            <a:schemeClr val="accent2"/>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el-GR" altLang="el-GR"/>
              <a:t>Το αίσθημα ευεξίας</a:t>
            </a:r>
          </a:p>
        </p:txBody>
      </p:sp>
      <p:sp>
        <p:nvSpPr>
          <p:cNvPr id="5124" name="AutoShape 5">
            <a:extLst>
              <a:ext uri="{FF2B5EF4-FFF2-40B4-BE49-F238E27FC236}">
                <a16:creationId xmlns:a16="http://schemas.microsoft.com/office/drawing/2014/main" id="{8D90EBBA-89BC-D1FA-F83A-BE62ABD49622}"/>
              </a:ext>
            </a:extLst>
          </p:cNvPr>
          <p:cNvSpPr>
            <a:spLocks noChangeArrowheads="1"/>
          </p:cNvSpPr>
          <p:nvPr/>
        </p:nvSpPr>
        <p:spPr bwMode="auto">
          <a:xfrm>
            <a:off x="3810000" y="2743200"/>
            <a:ext cx="1600200" cy="914400"/>
          </a:xfrm>
          <a:prstGeom prst="roundRect">
            <a:avLst>
              <a:gd name="adj" fmla="val 16667"/>
            </a:avLst>
          </a:prstGeom>
          <a:solidFill>
            <a:srgbClr val="CC0099"/>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el-GR" altLang="el-GR" sz="3200" b="1">
                <a:solidFill>
                  <a:schemeClr val="bg1"/>
                </a:solidFill>
                <a:latin typeface="Arial" panose="020B0604020202020204" pitchFamily="34" charset="0"/>
              </a:rPr>
              <a:t>Υγεία</a:t>
            </a:r>
            <a:endParaRPr lang="en-GB" altLang="el-GR" sz="3200" b="1">
              <a:solidFill>
                <a:schemeClr val="bg1"/>
              </a:solidFill>
              <a:latin typeface="Arial" panose="020B0604020202020204" pitchFamily="34" charset="0"/>
            </a:endParaRPr>
          </a:p>
        </p:txBody>
      </p:sp>
      <p:grpSp>
        <p:nvGrpSpPr>
          <p:cNvPr id="2" name="Group 24">
            <a:extLst>
              <a:ext uri="{FF2B5EF4-FFF2-40B4-BE49-F238E27FC236}">
                <a16:creationId xmlns:a16="http://schemas.microsoft.com/office/drawing/2014/main" id="{679FED09-5C1A-B7A1-96EE-38B7C2754A1E}"/>
              </a:ext>
            </a:extLst>
          </p:cNvPr>
          <p:cNvGrpSpPr>
            <a:grpSpLocks/>
          </p:cNvGrpSpPr>
          <p:nvPr/>
        </p:nvGrpSpPr>
        <p:grpSpPr bwMode="auto">
          <a:xfrm>
            <a:off x="2627313" y="1196975"/>
            <a:ext cx="3429000" cy="1546225"/>
            <a:chOff x="1655" y="754"/>
            <a:chExt cx="2160" cy="974"/>
          </a:xfrm>
        </p:grpSpPr>
        <p:sp>
          <p:nvSpPr>
            <p:cNvPr id="5133" name="AutoShape 3">
              <a:extLst>
                <a:ext uri="{FF2B5EF4-FFF2-40B4-BE49-F238E27FC236}">
                  <a16:creationId xmlns:a16="http://schemas.microsoft.com/office/drawing/2014/main" id="{78B633C3-04DC-86F0-6443-46CBCAF52B24}"/>
                </a:ext>
              </a:extLst>
            </p:cNvPr>
            <p:cNvSpPr>
              <a:spLocks noChangeArrowheads="1"/>
            </p:cNvSpPr>
            <p:nvPr/>
          </p:nvSpPr>
          <p:spPr bwMode="auto">
            <a:xfrm>
              <a:off x="1655" y="754"/>
              <a:ext cx="2160" cy="480"/>
            </a:xfrm>
            <a:prstGeom prst="roundRect">
              <a:avLst>
                <a:gd name="adj" fmla="val 16667"/>
              </a:avLst>
            </a:prstGeom>
            <a:solidFill>
              <a:schemeClr val="accent2"/>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el-GR" altLang="el-GR" sz="2400" b="1">
                  <a:latin typeface="Arial" panose="020B0604020202020204" pitchFamily="34" charset="0"/>
                </a:rPr>
                <a:t>Πρακτική προσέγγιση</a:t>
              </a:r>
              <a:endParaRPr lang="en-GB" altLang="el-GR" sz="2400" b="1">
                <a:latin typeface="Arial" panose="020B0604020202020204" pitchFamily="34" charset="0"/>
              </a:endParaRPr>
            </a:p>
          </p:txBody>
        </p:sp>
        <p:sp>
          <p:nvSpPr>
            <p:cNvPr id="5134" name="Line 6">
              <a:extLst>
                <a:ext uri="{FF2B5EF4-FFF2-40B4-BE49-F238E27FC236}">
                  <a16:creationId xmlns:a16="http://schemas.microsoft.com/office/drawing/2014/main" id="{6BA12E2F-5F03-11B7-093E-447D300A4940}"/>
                </a:ext>
              </a:extLst>
            </p:cNvPr>
            <p:cNvSpPr>
              <a:spLocks noChangeShapeType="1"/>
            </p:cNvSpPr>
            <p:nvPr/>
          </p:nvSpPr>
          <p:spPr bwMode="auto">
            <a:xfrm flipV="1">
              <a:off x="2880" y="1200"/>
              <a:ext cx="0" cy="528"/>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grpSp>
      <p:grpSp>
        <p:nvGrpSpPr>
          <p:cNvPr id="3" name="Group 26">
            <a:extLst>
              <a:ext uri="{FF2B5EF4-FFF2-40B4-BE49-F238E27FC236}">
                <a16:creationId xmlns:a16="http://schemas.microsoft.com/office/drawing/2014/main" id="{96CCF26A-AB7B-AB69-8BB3-E14911CEA502}"/>
              </a:ext>
            </a:extLst>
          </p:cNvPr>
          <p:cNvGrpSpPr>
            <a:grpSpLocks/>
          </p:cNvGrpSpPr>
          <p:nvPr/>
        </p:nvGrpSpPr>
        <p:grpSpPr bwMode="auto">
          <a:xfrm>
            <a:off x="4648200" y="3657600"/>
            <a:ext cx="4241800" cy="2185988"/>
            <a:chOff x="2928" y="2304"/>
            <a:chExt cx="2672" cy="1377"/>
          </a:xfrm>
        </p:grpSpPr>
        <p:sp>
          <p:nvSpPr>
            <p:cNvPr id="5131" name="AutoShape 4">
              <a:extLst>
                <a:ext uri="{FF2B5EF4-FFF2-40B4-BE49-F238E27FC236}">
                  <a16:creationId xmlns:a16="http://schemas.microsoft.com/office/drawing/2014/main" id="{332ED6B3-97F1-DDAD-D947-33D532F94F9B}"/>
                </a:ext>
              </a:extLst>
            </p:cNvPr>
            <p:cNvSpPr>
              <a:spLocks noChangeArrowheads="1"/>
            </p:cNvSpPr>
            <p:nvPr/>
          </p:nvSpPr>
          <p:spPr bwMode="auto">
            <a:xfrm>
              <a:off x="3152" y="3249"/>
              <a:ext cx="2448" cy="432"/>
            </a:xfrm>
            <a:prstGeom prst="roundRect">
              <a:avLst>
                <a:gd name="adj" fmla="val 16667"/>
              </a:avLst>
            </a:prstGeom>
            <a:solidFill>
              <a:schemeClr val="accent2"/>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el-GR" altLang="el-GR" sz="2400" b="1">
                  <a:latin typeface="Arial" panose="020B0604020202020204" pitchFamily="34" charset="0"/>
                </a:rPr>
                <a:t>Φυσιολογική προσέγγιση</a:t>
              </a:r>
              <a:endParaRPr lang="en-GB" altLang="el-GR" sz="2400" b="1">
                <a:latin typeface="Arial" panose="020B0604020202020204" pitchFamily="34" charset="0"/>
              </a:endParaRPr>
            </a:p>
          </p:txBody>
        </p:sp>
        <p:sp>
          <p:nvSpPr>
            <p:cNvPr id="5132" name="Line 7">
              <a:extLst>
                <a:ext uri="{FF2B5EF4-FFF2-40B4-BE49-F238E27FC236}">
                  <a16:creationId xmlns:a16="http://schemas.microsoft.com/office/drawing/2014/main" id="{14BA01C8-914B-4701-9BCF-83ACE8871C35}"/>
                </a:ext>
              </a:extLst>
            </p:cNvPr>
            <p:cNvSpPr>
              <a:spLocks noChangeShapeType="1"/>
            </p:cNvSpPr>
            <p:nvPr/>
          </p:nvSpPr>
          <p:spPr bwMode="auto">
            <a:xfrm>
              <a:off x="2928" y="2304"/>
              <a:ext cx="814" cy="899"/>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grpSp>
      <p:grpSp>
        <p:nvGrpSpPr>
          <p:cNvPr id="4" name="Group 25">
            <a:extLst>
              <a:ext uri="{FF2B5EF4-FFF2-40B4-BE49-F238E27FC236}">
                <a16:creationId xmlns:a16="http://schemas.microsoft.com/office/drawing/2014/main" id="{1B6FBA63-EEA1-17BA-6898-2AD10793A204}"/>
              </a:ext>
            </a:extLst>
          </p:cNvPr>
          <p:cNvGrpSpPr>
            <a:grpSpLocks/>
          </p:cNvGrpSpPr>
          <p:nvPr/>
        </p:nvGrpSpPr>
        <p:grpSpPr bwMode="auto">
          <a:xfrm>
            <a:off x="971550" y="3644900"/>
            <a:ext cx="3451225" cy="1266825"/>
            <a:chOff x="612" y="2296"/>
            <a:chExt cx="2174" cy="798"/>
          </a:xfrm>
        </p:grpSpPr>
        <p:sp>
          <p:nvSpPr>
            <p:cNvPr id="5129" name="AutoShape 2">
              <a:extLst>
                <a:ext uri="{FF2B5EF4-FFF2-40B4-BE49-F238E27FC236}">
                  <a16:creationId xmlns:a16="http://schemas.microsoft.com/office/drawing/2014/main" id="{E256C5B1-4808-BFC2-F0AF-224B4B664E93}"/>
                </a:ext>
              </a:extLst>
            </p:cNvPr>
            <p:cNvSpPr>
              <a:spLocks noChangeArrowheads="1"/>
            </p:cNvSpPr>
            <p:nvPr/>
          </p:nvSpPr>
          <p:spPr bwMode="auto">
            <a:xfrm>
              <a:off x="612" y="2614"/>
              <a:ext cx="1968" cy="480"/>
            </a:xfrm>
            <a:prstGeom prst="roundRect">
              <a:avLst>
                <a:gd name="adj" fmla="val 16667"/>
              </a:avLst>
            </a:prstGeom>
            <a:solidFill>
              <a:schemeClr val="accent2"/>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el-GR" altLang="el-GR" sz="2400" b="1">
                  <a:latin typeface="Arial" panose="020B0604020202020204" pitchFamily="34" charset="0"/>
                </a:rPr>
                <a:t>Ιατρική προσέγγιση</a:t>
              </a:r>
              <a:endParaRPr lang="en-GB" altLang="el-GR" sz="2400" b="1">
                <a:latin typeface="Arial" panose="020B0604020202020204" pitchFamily="34" charset="0"/>
              </a:endParaRPr>
            </a:p>
          </p:txBody>
        </p:sp>
        <p:sp>
          <p:nvSpPr>
            <p:cNvPr id="5130" name="Line 8">
              <a:extLst>
                <a:ext uri="{FF2B5EF4-FFF2-40B4-BE49-F238E27FC236}">
                  <a16:creationId xmlns:a16="http://schemas.microsoft.com/office/drawing/2014/main" id="{5B7DB088-512E-09A6-117A-B75B9E147058}"/>
                </a:ext>
              </a:extLst>
            </p:cNvPr>
            <p:cNvSpPr>
              <a:spLocks noChangeShapeType="1"/>
            </p:cNvSpPr>
            <p:nvPr/>
          </p:nvSpPr>
          <p:spPr bwMode="auto">
            <a:xfrm flipH="1">
              <a:off x="1882" y="2296"/>
              <a:ext cx="904" cy="318"/>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grpSp>
      <p:sp>
        <p:nvSpPr>
          <p:cNvPr id="34839" name="AutoShape 23">
            <a:extLst>
              <a:ext uri="{FF2B5EF4-FFF2-40B4-BE49-F238E27FC236}">
                <a16:creationId xmlns:a16="http://schemas.microsoft.com/office/drawing/2014/main" id="{F05E5FD4-48B2-0D95-003F-F6BEC510C188}"/>
              </a:ext>
            </a:extLst>
          </p:cNvPr>
          <p:cNvSpPr>
            <a:spLocks noChangeArrowheads="1"/>
          </p:cNvSpPr>
          <p:nvPr/>
        </p:nvSpPr>
        <p:spPr bwMode="auto">
          <a:xfrm>
            <a:off x="5003800" y="3284538"/>
            <a:ext cx="4140200" cy="1439862"/>
          </a:xfrm>
          <a:prstGeom prst="cloudCallout">
            <a:avLst>
              <a:gd name="adj1" fmla="val -29986"/>
              <a:gd name="adj2" fmla="val 78444"/>
            </a:avLst>
          </a:prstGeom>
          <a:solidFill>
            <a:schemeClr val="accent2"/>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el-GR" altLang="el-GR"/>
              <a:t>Η κανονικότητα διαφόρων </a:t>
            </a:r>
          </a:p>
          <a:p>
            <a:pPr algn="ctr" eaLnBrk="1" hangingPunct="1"/>
            <a:r>
              <a:rPr lang="el-GR" altLang="el-GR"/>
              <a:t>λειτουργιών του ανθρώπου </a:t>
            </a:r>
          </a:p>
          <a:p>
            <a:pPr algn="ctr" eaLnBrk="1" hangingPunct="1"/>
            <a:r>
              <a:rPr lang="el-GR" altLang="el-GR"/>
              <a:t>και η ομαλή λειτουργία του ΝΣ</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4835"/>
                                        </p:tgtEl>
                                        <p:attrNameLst>
                                          <p:attrName>style.visibility</p:attrName>
                                        </p:attrNameLst>
                                      </p:cBhvr>
                                      <p:to>
                                        <p:strVal val="visible"/>
                                      </p:to>
                                    </p:set>
                                    <p:animEffect transition="in" filter="blinds(horizontal)">
                                      <p:cBhvr>
                                        <p:cTn id="12" dur="500"/>
                                        <p:tgtEl>
                                          <p:spTgt spid="3483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4837"/>
                                        </p:tgtEl>
                                        <p:attrNameLst>
                                          <p:attrName>style.visibility</p:attrName>
                                        </p:attrNameLst>
                                      </p:cBhvr>
                                      <p:to>
                                        <p:strVal val="visible"/>
                                      </p:to>
                                    </p:set>
                                    <p:anim calcmode="lin" valueType="num">
                                      <p:cBhvr additive="base">
                                        <p:cTn id="23" dur="500" fill="hold"/>
                                        <p:tgtEl>
                                          <p:spTgt spid="34837"/>
                                        </p:tgtEl>
                                        <p:attrNameLst>
                                          <p:attrName>ppt_x</p:attrName>
                                        </p:attrNameLst>
                                      </p:cBhvr>
                                      <p:tavLst>
                                        <p:tav tm="0">
                                          <p:val>
                                            <p:strVal val="#ppt_x"/>
                                          </p:val>
                                        </p:tav>
                                        <p:tav tm="100000">
                                          <p:val>
                                            <p:strVal val="#ppt_x"/>
                                          </p:val>
                                        </p:tav>
                                      </p:tavLst>
                                    </p:anim>
                                    <p:anim calcmode="lin" valueType="num">
                                      <p:cBhvr additive="base">
                                        <p:cTn id="24" dur="500" fill="hold"/>
                                        <p:tgtEl>
                                          <p:spTgt spid="34837"/>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5" presetClass="entr" presetSubtype="10" fill="hold" nodeType="clickEffect">
                                  <p:stCondLst>
                                    <p:cond delay="0"/>
                                  </p:stCondLst>
                                  <p:childTnLst>
                                    <p:set>
                                      <p:cBhvr>
                                        <p:cTn id="28" dur="1" fill="hold">
                                          <p:stCondLst>
                                            <p:cond delay="0"/>
                                          </p:stCondLst>
                                        </p:cTn>
                                        <p:tgtEl>
                                          <p:spTgt spid="3"/>
                                        </p:tgtEl>
                                        <p:attrNameLst>
                                          <p:attrName>style.visibility</p:attrName>
                                        </p:attrNameLst>
                                      </p:cBhvr>
                                      <p:to>
                                        <p:strVal val="visible"/>
                                      </p:to>
                                    </p:set>
                                    <p:animEffect transition="in" filter="checkerboard(across)">
                                      <p:cBhvr>
                                        <p:cTn id="29" dur="500"/>
                                        <p:tgtEl>
                                          <p:spTgt spid="3"/>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34839"/>
                                        </p:tgtEl>
                                        <p:attrNameLst>
                                          <p:attrName>style.visibility</p:attrName>
                                        </p:attrNameLst>
                                      </p:cBhvr>
                                      <p:to>
                                        <p:strVal val="visible"/>
                                      </p:to>
                                    </p:set>
                                    <p:anim calcmode="lin" valueType="num">
                                      <p:cBhvr additive="base">
                                        <p:cTn id="34" dur="500" fill="hold"/>
                                        <p:tgtEl>
                                          <p:spTgt spid="34839"/>
                                        </p:tgtEl>
                                        <p:attrNameLst>
                                          <p:attrName>ppt_x</p:attrName>
                                        </p:attrNameLst>
                                      </p:cBhvr>
                                      <p:tavLst>
                                        <p:tav tm="0">
                                          <p:val>
                                            <p:strVal val="#ppt_x"/>
                                          </p:val>
                                        </p:tav>
                                        <p:tav tm="100000">
                                          <p:val>
                                            <p:strVal val="#ppt_x"/>
                                          </p:val>
                                        </p:tav>
                                      </p:tavLst>
                                    </p:anim>
                                    <p:anim calcmode="lin" valueType="num">
                                      <p:cBhvr additive="base">
                                        <p:cTn id="35" dur="500" fill="hold"/>
                                        <p:tgtEl>
                                          <p:spTgt spid="3483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37" grpId="0" animBg="1"/>
      <p:bldP spid="34835" grpId="0" animBg="1"/>
      <p:bldP spid="34839"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Oval 2">
            <a:extLst>
              <a:ext uri="{FF2B5EF4-FFF2-40B4-BE49-F238E27FC236}">
                <a16:creationId xmlns:a16="http://schemas.microsoft.com/office/drawing/2014/main" id="{384E2FCC-12A2-FC48-D70A-930F359D7063}"/>
              </a:ext>
            </a:extLst>
          </p:cNvPr>
          <p:cNvSpPr>
            <a:spLocks noChangeArrowheads="1"/>
          </p:cNvSpPr>
          <p:nvPr/>
        </p:nvSpPr>
        <p:spPr bwMode="auto">
          <a:xfrm>
            <a:off x="3352800" y="4876800"/>
            <a:ext cx="2895600" cy="1143000"/>
          </a:xfrm>
          <a:prstGeom prst="ellipse">
            <a:avLst/>
          </a:prstGeom>
          <a:solidFill>
            <a:srgbClr val="808000"/>
          </a:solidFill>
          <a:ln w="9525">
            <a:solidFill>
              <a:schemeClr val="tx1"/>
            </a:solidFill>
            <a:miter lim="800000"/>
            <a:headEnd/>
            <a:tailEnd/>
          </a:ln>
        </p:spPr>
        <p:txBody>
          <a:bodyPr wrap="none"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el-GR" altLang="el-GR" sz="2400">
                <a:solidFill>
                  <a:srgbClr val="99FF99"/>
                </a:solidFill>
                <a:latin typeface="Times New Roman" panose="02020603050405020304" pitchFamily="18" charset="0"/>
              </a:rPr>
              <a:t>Παράλληλο σχολείο</a:t>
            </a:r>
            <a:endParaRPr lang="en-GB" altLang="el-GR" sz="2400">
              <a:solidFill>
                <a:srgbClr val="99FF99"/>
              </a:solidFill>
              <a:latin typeface="Times New Roman" panose="02020603050405020304" pitchFamily="18" charset="0"/>
            </a:endParaRPr>
          </a:p>
        </p:txBody>
      </p:sp>
      <p:sp>
        <p:nvSpPr>
          <p:cNvPr id="23555" name="Oval 3">
            <a:extLst>
              <a:ext uri="{FF2B5EF4-FFF2-40B4-BE49-F238E27FC236}">
                <a16:creationId xmlns:a16="http://schemas.microsoft.com/office/drawing/2014/main" id="{3E506D43-9857-3F84-1516-ADADC568F2B9}"/>
              </a:ext>
            </a:extLst>
          </p:cNvPr>
          <p:cNvSpPr>
            <a:spLocks noChangeArrowheads="1"/>
          </p:cNvSpPr>
          <p:nvPr/>
        </p:nvSpPr>
        <p:spPr bwMode="auto">
          <a:xfrm>
            <a:off x="6443663" y="981075"/>
            <a:ext cx="2232025" cy="1066800"/>
          </a:xfrm>
          <a:prstGeom prst="ellipse">
            <a:avLst/>
          </a:prstGeom>
          <a:solidFill>
            <a:srgbClr val="808000"/>
          </a:solidFill>
          <a:ln w="9525">
            <a:solidFill>
              <a:schemeClr val="tx1"/>
            </a:solidFill>
            <a:miter lim="800000"/>
            <a:headEnd/>
            <a:tailEnd/>
          </a:ln>
        </p:spPr>
        <p:txBody>
          <a:bodyPr wrap="none"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el-GR" altLang="el-GR" sz="2400">
                <a:solidFill>
                  <a:srgbClr val="99FF99"/>
                </a:solidFill>
                <a:latin typeface="Times New Roman" panose="02020603050405020304" pitchFamily="18" charset="0"/>
              </a:rPr>
              <a:t>Σχολείο</a:t>
            </a:r>
            <a:endParaRPr lang="en-GB" altLang="el-GR" sz="2400">
              <a:solidFill>
                <a:srgbClr val="99FF99"/>
              </a:solidFill>
              <a:latin typeface="Times New Roman" panose="02020603050405020304" pitchFamily="18" charset="0"/>
            </a:endParaRPr>
          </a:p>
        </p:txBody>
      </p:sp>
      <p:sp>
        <p:nvSpPr>
          <p:cNvPr id="23556" name="Oval 4">
            <a:extLst>
              <a:ext uri="{FF2B5EF4-FFF2-40B4-BE49-F238E27FC236}">
                <a16:creationId xmlns:a16="http://schemas.microsoft.com/office/drawing/2014/main" id="{C454C9CD-00B6-45CA-0E9F-424F92CC108C}"/>
              </a:ext>
            </a:extLst>
          </p:cNvPr>
          <p:cNvSpPr>
            <a:spLocks noChangeArrowheads="1"/>
          </p:cNvSpPr>
          <p:nvPr/>
        </p:nvSpPr>
        <p:spPr bwMode="auto">
          <a:xfrm>
            <a:off x="971550" y="1052513"/>
            <a:ext cx="1968500" cy="990600"/>
          </a:xfrm>
          <a:prstGeom prst="ellipse">
            <a:avLst/>
          </a:prstGeom>
          <a:solidFill>
            <a:srgbClr val="808000"/>
          </a:solidFill>
          <a:ln w="9525">
            <a:solidFill>
              <a:schemeClr val="tx1"/>
            </a:solidFill>
            <a:miter lim="800000"/>
            <a:headEnd/>
            <a:tailEnd/>
          </a:ln>
        </p:spPr>
        <p:txBody>
          <a:bodyPr wrap="none"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el-GR" altLang="el-GR" sz="2400">
                <a:solidFill>
                  <a:srgbClr val="99FF99"/>
                </a:solidFill>
                <a:latin typeface="Times New Roman" panose="02020603050405020304" pitchFamily="18" charset="0"/>
              </a:rPr>
              <a:t>Οικογένεια</a:t>
            </a:r>
            <a:endParaRPr lang="en-GB" altLang="el-GR" sz="2400">
              <a:solidFill>
                <a:srgbClr val="99FF99"/>
              </a:solidFill>
              <a:latin typeface="Times New Roman" panose="02020603050405020304" pitchFamily="18" charset="0"/>
            </a:endParaRPr>
          </a:p>
        </p:txBody>
      </p:sp>
      <p:sp>
        <p:nvSpPr>
          <p:cNvPr id="23557" name="AutoShape 5">
            <a:extLst>
              <a:ext uri="{FF2B5EF4-FFF2-40B4-BE49-F238E27FC236}">
                <a16:creationId xmlns:a16="http://schemas.microsoft.com/office/drawing/2014/main" id="{2D926A43-6AB5-CD88-906C-CA487601D06A}"/>
              </a:ext>
            </a:extLst>
          </p:cNvPr>
          <p:cNvSpPr>
            <a:spLocks noChangeArrowheads="1"/>
          </p:cNvSpPr>
          <p:nvPr/>
        </p:nvSpPr>
        <p:spPr bwMode="auto">
          <a:xfrm>
            <a:off x="3924300" y="2420938"/>
            <a:ext cx="1676400" cy="1447800"/>
          </a:xfrm>
          <a:prstGeom prst="octagon">
            <a:avLst>
              <a:gd name="adj" fmla="val 29287"/>
            </a:avLst>
          </a:prstGeom>
          <a:solidFill>
            <a:schemeClr val="accent2"/>
          </a:solidFill>
          <a:ln w="9525">
            <a:solidFill>
              <a:schemeClr val="tx1"/>
            </a:solidFill>
            <a:miter lim="800000"/>
            <a:headEnd/>
            <a:tailEnd/>
          </a:ln>
        </p:spPr>
        <p:txBody>
          <a:bodyPr wrap="none"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el-GR" altLang="el-GR" sz="2400" b="1">
                <a:solidFill>
                  <a:schemeClr val="hlink"/>
                </a:solidFill>
                <a:latin typeface="Times New Roman" panose="02020603050405020304" pitchFamily="18" charset="0"/>
              </a:rPr>
              <a:t>Αγωγή</a:t>
            </a:r>
            <a:endParaRPr lang="en-GB" altLang="el-GR" sz="2400" b="1">
              <a:solidFill>
                <a:schemeClr val="hlink"/>
              </a:solidFill>
              <a:latin typeface="Times New Roman" panose="02020603050405020304" pitchFamily="18" charset="0"/>
            </a:endParaRPr>
          </a:p>
        </p:txBody>
      </p:sp>
      <p:sp>
        <p:nvSpPr>
          <p:cNvPr id="23558" name="Line 6">
            <a:extLst>
              <a:ext uri="{FF2B5EF4-FFF2-40B4-BE49-F238E27FC236}">
                <a16:creationId xmlns:a16="http://schemas.microsoft.com/office/drawing/2014/main" id="{6401BD0A-B382-0F5C-12B9-457C62691413}"/>
              </a:ext>
            </a:extLst>
          </p:cNvPr>
          <p:cNvSpPr>
            <a:spLocks noChangeShapeType="1"/>
          </p:cNvSpPr>
          <p:nvPr/>
        </p:nvSpPr>
        <p:spPr bwMode="auto">
          <a:xfrm>
            <a:off x="2743200" y="1981200"/>
            <a:ext cx="1295400" cy="685800"/>
          </a:xfrm>
          <a:prstGeom prst="line">
            <a:avLst/>
          </a:prstGeom>
          <a:noFill/>
          <a:ln w="38100">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l-GR"/>
          </a:p>
        </p:txBody>
      </p:sp>
      <p:sp>
        <p:nvSpPr>
          <p:cNvPr id="23559" name="Line 7">
            <a:extLst>
              <a:ext uri="{FF2B5EF4-FFF2-40B4-BE49-F238E27FC236}">
                <a16:creationId xmlns:a16="http://schemas.microsoft.com/office/drawing/2014/main" id="{8ACFF4EB-5950-7178-5FC2-B35869AF9633}"/>
              </a:ext>
            </a:extLst>
          </p:cNvPr>
          <p:cNvSpPr>
            <a:spLocks noChangeShapeType="1"/>
          </p:cNvSpPr>
          <p:nvPr/>
        </p:nvSpPr>
        <p:spPr bwMode="auto">
          <a:xfrm flipH="1">
            <a:off x="5486400" y="1905000"/>
            <a:ext cx="1219200" cy="762000"/>
          </a:xfrm>
          <a:prstGeom prst="line">
            <a:avLst/>
          </a:prstGeom>
          <a:noFill/>
          <a:ln w="38100">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l-GR"/>
          </a:p>
        </p:txBody>
      </p:sp>
      <p:sp>
        <p:nvSpPr>
          <p:cNvPr id="23560" name="Line 8">
            <a:extLst>
              <a:ext uri="{FF2B5EF4-FFF2-40B4-BE49-F238E27FC236}">
                <a16:creationId xmlns:a16="http://schemas.microsoft.com/office/drawing/2014/main" id="{EE6FD4EE-507F-1C54-5B5C-FD5171F52273}"/>
              </a:ext>
            </a:extLst>
          </p:cNvPr>
          <p:cNvSpPr>
            <a:spLocks noChangeShapeType="1"/>
          </p:cNvSpPr>
          <p:nvPr/>
        </p:nvSpPr>
        <p:spPr bwMode="auto">
          <a:xfrm flipH="1" flipV="1">
            <a:off x="4800600" y="3886200"/>
            <a:ext cx="0" cy="990600"/>
          </a:xfrm>
          <a:prstGeom prst="line">
            <a:avLst/>
          </a:prstGeom>
          <a:noFill/>
          <a:ln w="38100">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l-GR"/>
          </a:p>
        </p:txBody>
      </p:sp>
      <p:cxnSp>
        <p:nvCxnSpPr>
          <p:cNvPr id="23561" name="AutoShape 9">
            <a:extLst>
              <a:ext uri="{FF2B5EF4-FFF2-40B4-BE49-F238E27FC236}">
                <a16:creationId xmlns:a16="http://schemas.microsoft.com/office/drawing/2014/main" id="{FBE3C9C7-FF49-7650-A268-E81AC92B203C}"/>
              </a:ext>
            </a:extLst>
          </p:cNvPr>
          <p:cNvCxnSpPr>
            <a:cxnSpLocks noChangeShapeType="1"/>
            <a:stCxn id="23556" idx="4"/>
            <a:endCxn id="23554" idx="1"/>
          </p:cNvCxnSpPr>
          <p:nvPr/>
        </p:nvCxnSpPr>
        <p:spPr bwMode="auto">
          <a:xfrm>
            <a:off x="1955800" y="2043113"/>
            <a:ext cx="1820863" cy="3000375"/>
          </a:xfrm>
          <a:prstGeom prst="straightConnector1">
            <a:avLst/>
          </a:prstGeom>
          <a:noFill/>
          <a:ln w="38100">
            <a:solidFill>
              <a:schemeClr val="tx1"/>
            </a:solidFill>
            <a:miter lim="800000"/>
            <a:headEnd type="triangle" w="med" len="med"/>
            <a:tailEnd type="triangle" w="med" len="med"/>
          </a:ln>
          <a:extLst>
            <a:ext uri="{909E8E84-426E-40DD-AFC4-6F175D3DCCD1}">
              <a14:hiddenFill xmlns:a14="http://schemas.microsoft.com/office/drawing/2010/main">
                <a:noFill/>
              </a14:hiddenFill>
            </a:ext>
          </a:extLst>
        </p:spPr>
      </p:cxnSp>
      <p:cxnSp>
        <p:nvCxnSpPr>
          <p:cNvPr id="23562" name="AutoShape 10">
            <a:extLst>
              <a:ext uri="{FF2B5EF4-FFF2-40B4-BE49-F238E27FC236}">
                <a16:creationId xmlns:a16="http://schemas.microsoft.com/office/drawing/2014/main" id="{DF0FE075-8808-DE69-C150-95AB4D5FAF88}"/>
              </a:ext>
            </a:extLst>
          </p:cNvPr>
          <p:cNvCxnSpPr>
            <a:cxnSpLocks noChangeShapeType="1"/>
            <a:stCxn id="23555" idx="4"/>
            <a:endCxn id="23554" idx="7"/>
          </p:cNvCxnSpPr>
          <p:nvPr/>
        </p:nvCxnSpPr>
        <p:spPr bwMode="auto">
          <a:xfrm flipH="1">
            <a:off x="5824538" y="2047875"/>
            <a:ext cx="1735137" cy="2995613"/>
          </a:xfrm>
          <a:prstGeom prst="straightConnector1">
            <a:avLst/>
          </a:prstGeom>
          <a:noFill/>
          <a:ln w="38100">
            <a:solidFill>
              <a:schemeClr val="tx1"/>
            </a:solidFill>
            <a:miter lim="800000"/>
            <a:headEnd type="triangle" w="med" len="med"/>
            <a:tailEnd type="triangle" w="med" len="med"/>
          </a:ln>
          <a:extLst>
            <a:ext uri="{909E8E84-426E-40DD-AFC4-6F175D3DCCD1}">
              <a14:hiddenFill xmlns:a14="http://schemas.microsoft.com/office/drawing/2010/main">
                <a:noFill/>
              </a14:hiddenFill>
            </a:ext>
          </a:extLst>
        </p:spPr>
      </p:cxnSp>
      <p:cxnSp>
        <p:nvCxnSpPr>
          <p:cNvPr id="23563" name="AutoShape 11">
            <a:extLst>
              <a:ext uri="{FF2B5EF4-FFF2-40B4-BE49-F238E27FC236}">
                <a16:creationId xmlns:a16="http://schemas.microsoft.com/office/drawing/2014/main" id="{D76EF7AF-CCE4-81F6-2B37-989E9C0C2007}"/>
              </a:ext>
            </a:extLst>
          </p:cNvPr>
          <p:cNvCxnSpPr>
            <a:cxnSpLocks noChangeShapeType="1"/>
            <a:stCxn id="23556" idx="6"/>
            <a:endCxn id="23555" idx="2"/>
          </p:cNvCxnSpPr>
          <p:nvPr/>
        </p:nvCxnSpPr>
        <p:spPr bwMode="auto">
          <a:xfrm flipV="1">
            <a:off x="2940050" y="1514475"/>
            <a:ext cx="3503613" cy="33338"/>
          </a:xfrm>
          <a:prstGeom prst="straightConnector1">
            <a:avLst/>
          </a:prstGeom>
          <a:noFill/>
          <a:ln w="38100">
            <a:solidFill>
              <a:schemeClr val="tx1"/>
            </a:solidFill>
            <a:miter lim="800000"/>
            <a:headEnd type="triangle" w="med" len="med"/>
            <a:tailEnd type="triangle" w="med" len="med"/>
          </a:ln>
          <a:extLst>
            <a:ext uri="{909E8E84-426E-40DD-AFC4-6F175D3DCCD1}">
              <a14:hiddenFill xmlns:a14="http://schemas.microsoft.com/office/drawing/2010/main">
                <a:noFill/>
              </a14:hiddenFill>
            </a:ext>
          </a:extLst>
        </p:spPr>
      </p:cxn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4">
            <a:extLst>
              <a:ext uri="{FF2B5EF4-FFF2-40B4-BE49-F238E27FC236}">
                <a16:creationId xmlns:a16="http://schemas.microsoft.com/office/drawing/2014/main" id="{C1933E88-A6DE-F27B-D658-A629C25ABFBC}"/>
              </a:ext>
            </a:extLst>
          </p:cNvPr>
          <p:cNvSpPr>
            <a:spLocks noChangeArrowheads="1"/>
          </p:cNvSpPr>
          <p:nvPr/>
        </p:nvSpPr>
        <p:spPr bwMode="auto">
          <a:xfrm>
            <a:off x="1600200" y="365125"/>
            <a:ext cx="6858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el-GR" altLang="en-US" sz="3600">
                <a:latin typeface="Kepler Regular" charset="0"/>
              </a:rPr>
              <a:t>Υγεία</a:t>
            </a:r>
            <a:r>
              <a:rPr lang="en-US" altLang="en-US" sz="3600">
                <a:latin typeface="Kepler Regular" charset="0"/>
              </a:rPr>
              <a:t> </a:t>
            </a:r>
            <a:r>
              <a:rPr lang="el-GR" altLang="en-US" sz="3600">
                <a:latin typeface="Kepler Regular" charset="0"/>
              </a:rPr>
              <a:t>και Μάθηση</a:t>
            </a:r>
            <a:endParaRPr lang="en-US" altLang="el-GR" sz="3600">
              <a:latin typeface="Kepler Regular" charset="0"/>
            </a:endParaRPr>
          </a:p>
        </p:txBody>
      </p:sp>
      <p:sp>
        <p:nvSpPr>
          <p:cNvPr id="72709" name="Rectangle 5">
            <a:extLst>
              <a:ext uri="{FF2B5EF4-FFF2-40B4-BE49-F238E27FC236}">
                <a16:creationId xmlns:a16="http://schemas.microsoft.com/office/drawing/2014/main" id="{BB2F432D-811E-8AC9-3967-734E6F7215F9}"/>
              </a:ext>
            </a:extLst>
          </p:cNvPr>
          <p:cNvSpPr>
            <a:spLocks noChangeArrowheads="1"/>
          </p:cNvSpPr>
          <p:nvPr/>
        </p:nvSpPr>
        <p:spPr bwMode="auto">
          <a:xfrm>
            <a:off x="1428750" y="1785938"/>
            <a:ext cx="6946900" cy="4267200"/>
          </a:xfrm>
          <a:prstGeom prst="rect">
            <a:avLst/>
          </a:prstGeom>
          <a:noFill/>
          <a:ln w="9525">
            <a:noFill/>
            <a:miter lim="800000"/>
            <a:headEnd/>
            <a:tailEnd/>
          </a:ln>
          <a:effectLst/>
        </p:spPr>
        <p:txBody>
          <a:bodyPr>
            <a:spAutoFit/>
          </a:bodyPr>
          <a:lstStyle/>
          <a:p>
            <a:pPr lvl="1" algn="ctr">
              <a:buClr>
                <a:srgbClr val="FF0000"/>
              </a:buClr>
              <a:defRPr/>
            </a:pPr>
            <a:r>
              <a:rPr lang="en-US" altLang="en-US" sz="2400" dirty="0">
                <a:latin typeface="Kepler Regular" charset="0"/>
              </a:rPr>
              <a:t>  </a:t>
            </a:r>
            <a:r>
              <a:rPr lang="en-US" altLang="en-US" sz="3200" i="1" dirty="0">
                <a:solidFill>
                  <a:schemeClr val="tx2"/>
                </a:solidFill>
                <a:latin typeface="Arial" charset="0"/>
              </a:rPr>
              <a:t>«Η</a:t>
            </a:r>
            <a:r>
              <a:rPr lang="el-GR" altLang="en-US" sz="3200" i="1" dirty="0">
                <a:solidFill>
                  <a:schemeClr val="tx2"/>
                </a:solidFill>
                <a:latin typeface="Arial" charset="0"/>
              </a:rPr>
              <a:t> υγεία και η </a:t>
            </a:r>
            <a:r>
              <a:rPr lang="en-US" altLang="en-US" sz="3200" i="1" dirty="0">
                <a:solidFill>
                  <a:schemeClr val="tx2"/>
                </a:solidFill>
                <a:latin typeface="Arial" charset="0"/>
              </a:rPr>
              <a:t>σ</a:t>
            </a:r>
            <a:r>
              <a:rPr lang="el-GR" altLang="en-US" sz="3200" i="1" dirty="0">
                <a:solidFill>
                  <a:schemeClr val="tx2"/>
                </a:solidFill>
                <a:latin typeface="Arial" charset="0"/>
              </a:rPr>
              <a:t>χολική επιτυχία είναι </a:t>
            </a:r>
            <a:r>
              <a:rPr lang="el-GR" altLang="en-US" sz="3200" i="1" dirty="0" err="1">
                <a:solidFill>
                  <a:schemeClr val="tx2"/>
                </a:solidFill>
                <a:latin typeface="Arial" charset="0"/>
              </a:rPr>
              <a:t>αλληλ</a:t>
            </a:r>
            <a:r>
              <a:rPr lang="en-US" altLang="en-US" sz="3200" i="1" dirty="0">
                <a:solidFill>
                  <a:schemeClr val="tx2"/>
                </a:solidFill>
                <a:latin typeface="Arial" charset="0"/>
              </a:rPr>
              <a:t>έ</a:t>
            </a:r>
            <a:r>
              <a:rPr lang="el-GR" altLang="en-US" sz="3200" i="1" dirty="0" err="1">
                <a:solidFill>
                  <a:schemeClr val="tx2"/>
                </a:solidFill>
                <a:latin typeface="Arial" charset="0"/>
              </a:rPr>
              <a:t>νδετα</a:t>
            </a:r>
            <a:r>
              <a:rPr lang="el-GR" altLang="en-US" sz="3200" i="1" dirty="0">
                <a:solidFill>
                  <a:schemeClr val="tx2"/>
                </a:solidFill>
                <a:latin typeface="Arial" charset="0"/>
              </a:rPr>
              <a:t>. Τ</a:t>
            </a:r>
            <a:r>
              <a:rPr lang="en-US" altLang="en-US" sz="3200" i="1" dirty="0">
                <a:solidFill>
                  <a:schemeClr val="tx2"/>
                </a:solidFill>
                <a:latin typeface="Arial" charset="0"/>
              </a:rPr>
              <a:t>ο</a:t>
            </a:r>
            <a:r>
              <a:rPr lang="el-GR" altLang="en-US" sz="3200" i="1" dirty="0">
                <a:solidFill>
                  <a:schemeClr val="tx2"/>
                </a:solidFill>
                <a:latin typeface="Arial" charset="0"/>
              </a:rPr>
              <a:t> σχολείο δεν μπορεί να επιτύχει το σκοπό του εάν οι </a:t>
            </a:r>
            <a:r>
              <a:rPr lang="en-US" altLang="en-US" sz="3200" i="1" dirty="0">
                <a:solidFill>
                  <a:schemeClr val="tx2"/>
                </a:solidFill>
                <a:latin typeface="Arial" charset="0"/>
              </a:rPr>
              <a:t>μ</a:t>
            </a:r>
            <a:r>
              <a:rPr lang="el-GR" altLang="en-US" sz="3200" i="1" dirty="0" err="1">
                <a:solidFill>
                  <a:schemeClr val="tx2"/>
                </a:solidFill>
                <a:latin typeface="Arial" charset="0"/>
              </a:rPr>
              <a:t>αθητές</a:t>
            </a:r>
            <a:r>
              <a:rPr lang="el-GR" altLang="en-US" sz="3200" i="1" dirty="0">
                <a:solidFill>
                  <a:schemeClr val="tx2"/>
                </a:solidFill>
                <a:latin typeface="Arial" charset="0"/>
              </a:rPr>
              <a:t> και το </a:t>
            </a:r>
            <a:r>
              <a:rPr lang="el-GR" altLang="en-US" sz="3200" i="1" dirty="0" err="1">
                <a:solidFill>
                  <a:schemeClr val="tx2"/>
                </a:solidFill>
                <a:latin typeface="Arial" charset="0"/>
              </a:rPr>
              <a:t>προσ</a:t>
            </a:r>
            <a:r>
              <a:rPr lang="en-US" altLang="en-US" sz="3200" i="1" dirty="0">
                <a:solidFill>
                  <a:schemeClr val="tx2"/>
                </a:solidFill>
                <a:latin typeface="Arial" charset="0"/>
              </a:rPr>
              <a:t>ω</a:t>
            </a:r>
            <a:r>
              <a:rPr lang="el-GR" altLang="en-US" sz="3200" i="1" dirty="0" err="1">
                <a:solidFill>
                  <a:schemeClr val="tx2"/>
                </a:solidFill>
                <a:latin typeface="Arial" charset="0"/>
              </a:rPr>
              <a:t>πικό</a:t>
            </a:r>
            <a:r>
              <a:rPr lang="el-GR" altLang="en-US" sz="3200" i="1" dirty="0">
                <a:solidFill>
                  <a:schemeClr val="tx2"/>
                </a:solidFill>
                <a:latin typeface="Arial" charset="0"/>
              </a:rPr>
              <a:t> δεν είναι υγ</a:t>
            </a:r>
            <a:r>
              <a:rPr lang="en-US" altLang="en-US" sz="3200" i="1" dirty="0">
                <a:solidFill>
                  <a:schemeClr val="tx2"/>
                </a:solidFill>
                <a:latin typeface="Arial" charset="0"/>
              </a:rPr>
              <a:t>ι</a:t>
            </a:r>
            <a:r>
              <a:rPr lang="el-GR" altLang="en-US" sz="3200" i="1" dirty="0" err="1">
                <a:solidFill>
                  <a:schemeClr val="tx2"/>
                </a:solidFill>
                <a:latin typeface="Arial" charset="0"/>
              </a:rPr>
              <a:t>είς</a:t>
            </a:r>
            <a:r>
              <a:rPr lang="en-US" altLang="en-US" sz="3200" i="1" dirty="0">
                <a:solidFill>
                  <a:schemeClr val="tx2"/>
                </a:solidFill>
                <a:latin typeface="Arial" charset="0"/>
              </a:rPr>
              <a:t>”</a:t>
            </a:r>
          </a:p>
          <a:p>
            <a:pPr lvl="1" algn="ctr">
              <a:buClr>
                <a:srgbClr val="FF0000"/>
              </a:buClr>
              <a:defRPr/>
            </a:pPr>
            <a:endParaRPr lang="en-US" altLang="en-US" sz="3200" i="1" dirty="0">
              <a:solidFill>
                <a:schemeClr val="tx2"/>
              </a:solidFill>
              <a:latin typeface="Arial" charset="0"/>
            </a:endParaRPr>
          </a:p>
          <a:p>
            <a:pPr lvl="1" algn="r">
              <a:buClr>
                <a:srgbClr val="FF0000"/>
              </a:buClr>
              <a:defRPr/>
            </a:pPr>
            <a:r>
              <a:rPr lang="en-US" altLang="en-US" dirty="0">
                <a:effectLst>
                  <a:outerShdw blurRad="38100" dist="38100" dir="2700000" algn="tl">
                    <a:srgbClr val="C0C0C0"/>
                  </a:outerShdw>
                </a:effectLst>
                <a:latin typeface="Comic Sans MS" pitchFamily="66" charset="0"/>
                <a:cs typeface="Arial" charset="0"/>
              </a:rPr>
              <a:t>Fit, Healthy, and Ready to Learn: Part 1 – </a:t>
            </a:r>
            <a:br>
              <a:rPr lang="en-US" altLang="en-US" dirty="0">
                <a:effectLst>
                  <a:outerShdw blurRad="38100" dist="38100" dir="2700000" algn="tl">
                    <a:srgbClr val="C0C0C0"/>
                  </a:outerShdw>
                </a:effectLst>
                <a:latin typeface="Comic Sans MS" pitchFamily="66" charset="0"/>
                <a:cs typeface="Arial" charset="0"/>
              </a:rPr>
            </a:br>
            <a:r>
              <a:rPr lang="en-US" altLang="en-US" dirty="0">
                <a:effectLst>
                  <a:outerShdw blurRad="38100" dist="38100" dir="2700000" algn="tl">
                    <a:srgbClr val="C0C0C0"/>
                  </a:outerShdw>
                </a:effectLst>
                <a:latin typeface="Comic Sans MS" pitchFamily="66" charset="0"/>
                <a:cs typeface="Arial" charset="0"/>
              </a:rPr>
              <a:t>Physical Activity, Healthy Eating, and Tobacco Use Prevention, 2000</a:t>
            </a:r>
            <a:endParaRPr lang="en-US" altLang="en-US" sz="3200" dirty="0">
              <a:latin typeface="Arial" charset="0"/>
            </a:endParaRPr>
          </a:p>
          <a:p>
            <a:pPr lvl="1">
              <a:buClr>
                <a:srgbClr val="FF0000"/>
              </a:buClr>
              <a:defRPr/>
            </a:pPr>
            <a:endParaRPr lang="en-US" sz="2800" dirty="0">
              <a:latin typeface="Kepler Regular"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98721634-B12F-38F0-EBB7-99EE588A3733}"/>
              </a:ext>
            </a:extLst>
          </p:cNvPr>
          <p:cNvSpPr>
            <a:spLocks noGrp="1" noChangeArrowheads="1"/>
          </p:cNvSpPr>
          <p:nvPr>
            <p:ph type="title"/>
          </p:nvPr>
        </p:nvSpPr>
        <p:spPr/>
        <p:txBody>
          <a:bodyPr/>
          <a:lstStyle/>
          <a:p>
            <a:pPr eaLnBrk="1" hangingPunct="1"/>
            <a:endParaRPr lang="el-GR" altLang="el-GR"/>
          </a:p>
        </p:txBody>
      </p:sp>
      <p:sp>
        <p:nvSpPr>
          <p:cNvPr id="24579" name="Rectangle 3">
            <a:extLst>
              <a:ext uri="{FF2B5EF4-FFF2-40B4-BE49-F238E27FC236}">
                <a16:creationId xmlns:a16="http://schemas.microsoft.com/office/drawing/2014/main" id="{6DAE23CE-694C-70AD-D5E3-A1170BC3DBCB}"/>
              </a:ext>
            </a:extLst>
          </p:cNvPr>
          <p:cNvSpPr>
            <a:spLocks noGrp="1" noChangeArrowheads="1"/>
          </p:cNvSpPr>
          <p:nvPr>
            <p:ph type="body" idx="1"/>
          </p:nvPr>
        </p:nvSpPr>
        <p:spPr>
          <a:xfrm>
            <a:off x="900113" y="333375"/>
            <a:ext cx="7772400" cy="6248400"/>
          </a:xfrm>
          <a:solidFill>
            <a:schemeClr val="accent2">
              <a:lumMod val="20000"/>
              <a:lumOff val="80000"/>
            </a:schemeClr>
          </a:solidFill>
        </p:spPr>
        <p:txBody>
          <a:bodyPr/>
          <a:lstStyle/>
          <a:p>
            <a:pPr eaLnBrk="1" hangingPunct="1">
              <a:lnSpc>
                <a:spcPct val="90000"/>
              </a:lnSpc>
              <a:defRPr/>
            </a:pPr>
            <a:r>
              <a:rPr lang="el-GR" sz="1900" dirty="0">
                <a:latin typeface="Arial" charset="0"/>
              </a:rPr>
              <a:t>Η ΑΥ δεν είναι μόνο μεταφορά βιολογικών δεδομένων</a:t>
            </a:r>
          </a:p>
          <a:p>
            <a:pPr eaLnBrk="1" hangingPunct="1">
              <a:lnSpc>
                <a:spcPct val="90000"/>
              </a:lnSpc>
              <a:defRPr/>
            </a:pPr>
            <a:r>
              <a:rPr lang="el-GR" sz="1900" dirty="0">
                <a:latin typeface="Arial" charset="0"/>
              </a:rPr>
              <a:t>Η ΑΥ θα πρέπει να εμφανίζεται σε πολλά μέρη του ΑΠ (τυπικό, εκτεταμένο, κρυφό)</a:t>
            </a:r>
          </a:p>
          <a:p>
            <a:pPr eaLnBrk="1" hangingPunct="1">
              <a:lnSpc>
                <a:spcPct val="90000"/>
              </a:lnSpc>
              <a:defRPr/>
            </a:pPr>
            <a:r>
              <a:rPr lang="el-GR" sz="1900" dirty="0">
                <a:latin typeface="Arial" charset="0"/>
              </a:rPr>
              <a:t>Η ΑΥ είναι μια συνεχής διαδικασία που αναγνωρίζει τις ανάγκες όλων των μαθητών</a:t>
            </a:r>
          </a:p>
          <a:p>
            <a:pPr eaLnBrk="1" hangingPunct="1">
              <a:lnSpc>
                <a:spcPct val="90000"/>
              </a:lnSpc>
              <a:defRPr/>
            </a:pPr>
            <a:r>
              <a:rPr lang="el-GR" sz="1900" dirty="0">
                <a:latin typeface="Arial" charset="0"/>
              </a:rPr>
              <a:t>Η ΑΥ δε θα πρέπει να προκαλεί προσωπική ενόχληση ή να θίγει οποιαδήποτε ομάδα ατόμων</a:t>
            </a:r>
          </a:p>
          <a:p>
            <a:pPr eaLnBrk="1" hangingPunct="1">
              <a:lnSpc>
                <a:spcPct val="90000"/>
              </a:lnSpc>
              <a:defRPr/>
            </a:pPr>
            <a:r>
              <a:rPr lang="el-GR" sz="1900" dirty="0">
                <a:latin typeface="Arial" charset="0"/>
              </a:rPr>
              <a:t>Η ΑΥ δε θα πρέπει να επικεντρώνεται στο «κάνε αυτό» ή «μην κάνεις αυτό»</a:t>
            </a:r>
          </a:p>
          <a:p>
            <a:pPr eaLnBrk="1" hangingPunct="1">
              <a:lnSpc>
                <a:spcPct val="90000"/>
              </a:lnSpc>
              <a:defRPr/>
            </a:pPr>
            <a:r>
              <a:rPr lang="el-GR" sz="1900" dirty="0">
                <a:latin typeface="Arial" charset="0"/>
              </a:rPr>
              <a:t>Η ΑΥ θα πρέπει να στηρίζεται σε μια εκτίμηση των παραγόντων που επιδρούν στη συμπεριφορά των νέων</a:t>
            </a:r>
          </a:p>
          <a:p>
            <a:pPr eaLnBrk="1" hangingPunct="1">
              <a:lnSpc>
                <a:spcPct val="90000"/>
              </a:lnSpc>
              <a:defRPr/>
            </a:pPr>
            <a:r>
              <a:rPr lang="el-GR" sz="1900" dirty="0">
                <a:latin typeface="Arial" charset="0"/>
              </a:rPr>
              <a:t>Η ΑΥ θα πρέπει να εστιάζει περισσότερο στην υγιή ανάπτυξη παρά στην αντικοινωνική συμπεριφορά</a:t>
            </a:r>
          </a:p>
          <a:p>
            <a:pPr eaLnBrk="1" hangingPunct="1">
              <a:lnSpc>
                <a:spcPct val="90000"/>
              </a:lnSpc>
              <a:defRPr/>
            </a:pPr>
            <a:r>
              <a:rPr lang="el-GR" sz="1900" dirty="0">
                <a:latin typeface="Arial" charset="0"/>
              </a:rPr>
              <a:t>Η ΑΥ θα πρέπει να στηρίζεται στο περιεχόμενο της οικογενειακής ζωής</a:t>
            </a:r>
          </a:p>
          <a:p>
            <a:pPr eaLnBrk="1" hangingPunct="1">
              <a:lnSpc>
                <a:spcPct val="90000"/>
              </a:lnSpc>
              <a:defRPr/>
            </a:pPr>
            <a:r>
              <a:rPr lang="el-GR" sz="1900" dirty="0">
                <a:latin typeface="Arial" charset="0"/>
              </a:rPr>
              <a:t>Η ΑΥ δε θα πρέπει να αντιμετωπίζεται ως ένα μεμονωμένο περιστατικό κάποιας χρονιάς, αλλά ως ένα τμήμα μιας εκτεταμένης και συνεχούς διαδικασίας</a:t>
            </a:r>
          </a:p>
          <a:p>
            <a:pPr eaLnBrk="1" hangingPunct="1">
              <a:lnSpc>
                <a:spcPct val="90000"/>
              </a:lnSpc>
              <a:defRPr/>
            </a:pPr>
            <a:r>
              <a:rPr lang="el-GR" sz="1900" dirty="0">
                <a:latin typeface="Arial" charset="0"/>
              </a:rPr>
              <a:t>Η ΑΥ που προσφέρεται στο σχολείο θα πρέπει να είναι ευαίσθητη στις επιθυμίες των γονέων</a:t>
            </a:r>
            <a:endParaRPr lang="en-GB" sz="1900" dirty="0">
              <a:latin typeface="Arial" charset="0"/>
            </a:endParaRPr>
          </a:p>
          <a:p>
            <a:pPr eaLnBrk="1" hangingPunct="1">
              <a:lnSpc>
                <a:spcPct val="90000"/>
              </a:lnSpc>
              <a:defRPr/>
            </a:pPr>
            <a:endParaRPr lang="en-GB" sz="2500" dirty="0">
              <a:solidFill>
                <a:schemeClr val="accent1"/>
              </a:solidFill>
              <a:latin typeface="Arial"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a:extLst>
              <a:ext uri="{FF2B5EF4-FFF2-40B4-BE49-F238E27FC236}">
                <a16:creationId xmlns:a16="http://schemas.microsoft.com/office/drawing/2014/main" id="{05FF8672-315A-3EAB-901F-6D33D2E06B98}"/>
              </a:ext>
            </a:extLst>
          </p:cNvPr>
          <p:cNvSpPr>
            <a:spLocks noGrp="1" noChangeArrowheads="1"/>
          </p:cNvSpPr>
          <p:nvPr>
            <p:ph type="title"/>
          </p:nvPr>
        </p:nvSpPr>
        <p:spPr/>
        <p:txBody>
          <a:bodyPr/>
          <a:lstStyle/>
          <a:p>
            <a:pPr algn="ctr" eaLnBrk="1" hangingPunct="1"/>
            <a:r>
              <a:rPr lang="en-US" altLang="el-GR" sz="2700"/>
              <a:t>The Fragmented Approach to School and Community Programs</a:t>
            </a:r>
          </a:p>
        </p:txBody>
      </p:sp>
      <p:graphicFrame>
        <p:nvGraphicFramePr>
          <p:cNvPr id="1026" name="Object 3">
            <a:extLst>
              <a:ext uri="{FF2B5EF4-FFF2-40B4-BE49-F238E27FC236}">
                <a16:creationId xmlns:a16="http://schemas.microsoft.com/office/drawing/2014/main" id="{B921FE5F-2A95-1182-C9B1-57DE5ECC5B27}"/>
              </a:ext>
            </a:extLst>
          </p:cNvPr>
          <p:cNvGraphicFramePr>
            <a:graphicFrameLocks noChangeAspect="1"/>
          </p:cNvGraphicFramePr>
          <p:nvPr>
            <p:ph type="body" idx="1"/>
          </p:nvPr>
        </p:nvGraphicFramePr>
        <p:xfrm>
          <a:off x="1370013" y="1982788"/>
          <a:ext cx="7315200" cy="3802062"/>
        </p:xfrm>
        <a:graphic>
          <a:graphicData uri="http://schemas.openxmlformats.org/presentationml/2006/ole">
            <mc:AlternateContent xmlns:mc="http://schemas.openxmlformats.org/markup-compatibility/2006">
              <mc:Choice xmlns:v="urn:schemas-microsoft-com:vml" Requires="v">
                <p:oleObj name="Photo Editor Photo" r:id="rId2" imgW="17957800" imgH="11931650" progId="MSPhotoEd.3">
                  <p:embed/>
                </p:oleObj>
              </mc:Choice>
              <mc:Fallback>
                <p:oleObj name="Photo Editor Photo" r:id="rId2" imgW="17957800" imgH="11931650" progId="MSPhotoEd.3">
                  <p:embed/>
                  <p:pic>
                    <p:nvPicPr>
                      <p:cNvPr id="0" name="Object 3"/>
                      <p:cNvPicPr>
                        <a:picLocks noChangeAspect="1" noChangeArrowheads="1"/>
                      </p:cNvPicPr>
                      <p:nvPr/>
                    </p:nvPicPr>
                    <p:blipFill>
                      <a:blip r:embed="rId3">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1370013" y="1982788"/>
                        <a:ext cx="7315200" cy="3802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28" name="3 - Ορθογώνιο">
            <a:extLst>
              <a:ext uri="{FF2B5EF4-FFF2-40B4-BE49-F238E27FC236}">
                <a16:creationId xmlns:a16="http://schemas.microsoft.com/office/drawing/2014/main" id="{C91EF59F-A402-D81D-80E9-922AEEA71BD9}"/>
              </a:ext>
            </a:extLst>
          </p:cNvPr>
          <p:cNvSpPr>
            <a:spLocks noChangeArrowheads="1"/>
          </p:cNvSpPr>
          <p:nvPr/>
        </p:nvSpPr>
        <p:spPr bwMode="auto">
          <a:xfrm>
            <a:off x="1214438" y="6286500"/>
            <a:ext cx="7643812"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r>
              <a:rPr lang="el-GR" altLang="el-GR" sz="1000"/>
              <a:t>Πηγή: </a:t>
            </a:r>
            <a:r>
              <a:rPr lang="en-US" altLang="el-GR" sz="1000">
                <a:hlinkClick r:id="rId4"/>
              </a:rPr>
              <a:t>http://www2.edc.org/makinghealthacademic/cshp.asp</a:t>
            </a:r>
            <a:endParaRPr lang="el-GR" altLang="el-GR" sz="1000"/>
          </a:p>
          <a:p>
            <a:pPr eaLnBrk="1" hangingPunct="1"/>
            <a:endParaRPr lang="el-GR" altLang="el-GR" sz="1000"/>
          </a:p>
          <a:p>
            <a:pPr eaLnBrk="1" hangingPunct="1"/>
            <a:endParaRPr lang="el-GR" altLang="el-GR" sz="1000"/>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F6EB9562-D7FF-FBBD-E16C-1D23882FF836}"/>
              </a:ext>
            </a:extLst>
          </p:cNvPr>
          <p:cNvSpPr>
            <a:spLocks noGrp="1" noChangeArrowheads="1"/>
          </p:cNvSpPr>
          <p:nvPr>
            <p:ph type="title"/>
          </p:nvPr>
        </p:nvSpPr>
        <p:spPr>
          <a:solidFill>
            <a:schemeClr val="accent2">
              <a:lumMod val="20000"/>
              <a:lumOff val="80000"/>
            </a:schemeClr>
          </a:solidFill>
        </p:spPr>
        <p:txBody>
          <a:bodyPr/>
          <a:lstStyle/>
          <a:p>
            <a:pPr eaLnBrk="1" hangingPunct="1">
              <a:defRPr/>
            </a:pPr>
            <a:r>
              <a:rPr lang="el-GR" sz="2400" b="1" dirty="0">
                <a:solidFill>
                  <a:schemeClr val="hlink"/>
                </a:solidFill>
              </a:rPr>
              <a:t>Πώς το σχολείο μπορεί να επιτύχει τους στόχους της Αγωγής Υγείας</a:t>
            </a:r>
            <a:endParaRPr lang="en-GB" sz="2400" b="1" dirty="0">
              <a:solidFill>
                <a:schemeClr val="hlink"/>
              </a:solidFill>
            </a:endParaRPr>
          </a:p>
        </p:txBody>
      </p:sp>
      <p:sp>
        <p:nvSpPr>
          <p:cNvPr id="26627" name="Rectangle 3">
            <a:extLst>
              <a:ext uri="{FF2B5EF4-FFF2-40B4-BE49-F238E27FC236}">
                <a16:creationId xmlns:a16="http://schemas.microsoft.com/office/drawing/2014/main" id="{60FC033F-3497-0467-86F7-7BA7741EE983}"/>
              </a:ext>
            </a:extLst>
          </p:cNvPr>
          <p:cNvSpPr>
            <a:spLocks noGrp="1" noChangeArrowheads="1"/>
          </p:cNvSpPr>
          <p:nvPr>
            <p:ph type="body" idx="1"/>
          </p:nvPr>
        </p:nvSpPr>
        <p:spPr>
          <a:solidFill>
            <a:schemeClr val="accent2">
              <a:lumMod val="40000"/>
              <a:lumOff val="60000"/>
            </a:schemeClr>
          </a:solidFill>
        </p:spPr>
        <p:txBody>
          <a:bodyPr/>
          <a:lstStyle/>
          <a:p>
            <a:pPr marL="609600" indent="-609600" eaLnBrk="1" hangingPunct="1">
              <a:defRPr/>
            </a:pPr>
            <a:r>
              <a:rPr lang="el-GR" sz="2100" b="1" dirty="0">
                <a:solidFill>
                  <a:schemeClr val="hlink"/>
                </a:solidFill>
                <a:latin typeface="Arial" charset="0"/>
              </a:rPr>
              <a:t>Υιοθέτηση τυποποιημένων μορφών δράσης</a:t>
            </a:r>
          </a:p>
          <a:p>
            <a:pPr marL="609600" indent="-609600" eaLnBrk="1" hangingPunct="1">
              <a:defRPr/>
            </a:pPr>
            <a:r>
              <a:rPr lang="el-GR" sz="2100" b="1" dirty="0">
                <a:solidFill>
                  <a:schemeClr val="hlink"/>
                </a:solidFill>
                <a:latin typeface="Arial" charset="0"/>
              </a:rPr>
              <a:t>Χρήση κατάλληλων μεθοδολογικών εργαλείων</a:t>
            </a:r>
          </a:p>
          <a:p>
            <a:pPr marL="609600" indent="-609600" eaLnBrk="1" hangingPunct="1">
              <a:defRPr/>
            </a:pPr>
            <a:r>
              <a:rPr lang="el-GR" sz="2100" b="1" dirty="0">
                <a:solidFill>
                  <a:schemeClr val="hlink"/>
                </a:solidFill>
                <a:latin typeface="Arial" charset="0"/>
              </a:rPr>
              <a:t>Πλεονεκτεί εφόσον έχουμε τουλάχιστον 9 χρόνια υποχρεωτική φοίτηση των παιδιών</a:t>
            </a:r>
          </a:p>
          <a:p>
            <a:pPr marL="609600" indent="-609600" eaLnBrk="1" hangingPunct="1">
              <a:defRPr/>
            </a:pPr>
            <a:r>
              <a:rPr lang="el-GR" sz="2100" b="1" dirty="0">
                <a:solidFill>
                  <a:schemeClr val="hlink"/>
                </a:solidFill>
                <a:latin typeface="Arial" charset="0"/>
              </a:rPr>
              <a:t>Ανάπτυξη κατάλληλου κλίματος μάθησης</a:t>
            </a:r>
          </a:p>
          <a:p>
            <a:pPr marL="609600" indent="-609600" eaLnBrk="1" hangingPunct="1">
              <a:defRPr/>
            </a:pPr>
            <a:r>
              <a:rPr lang="el-GR" sz="2100" b="1" dirty="0">
                <a:solidFill>
                  <a:schemeClr val="hlink"/>
                </a:solidFill>
                <a:latin typeface="Arial" charset="0"/>
              </a:rPr>
              <a:t>Δυνατότητα ελέγχου διαδικασιών και αποτελεσμάτων</a:t>
            </a:r>
            <a:endParaRPr lang="en-GB" sz="2100" b="1" dirty="0">
              <a:solidFill>
                <a:schemeClr val="hlink"/>
              </a:solidFill>
              <a:latin typeface="Arial"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A58E2449-0889-96CC-3DE2-D75C146C3833}"/>
              </a:ext>
            </a:extLst>
          </p:cNvPr>
          <p:cNvSpPr>
            <a:spLocks noGrp="1" noChangeArrowheads="1"/>
          </p:cNvSpPr>
          <p:nvPr>
            <p:ph type="title"/>
          </p:nvPr>
        </p:nvSpPr>
        <p:spPr>
          <a:solidFill>
            <a:schemeClr val="accent2"/>
          </a:solidFill>
        </p:spPr>
        <p:txBody>
          <a:bodyPr/>
          <a:lstStyle/>
          <a:p>
            <a:pPr eaLnBrk="1" hangingPunct="1"/>
            <a:r>
              <a:rPr lang="el-GR" altLang="el-GR">
                <a:solidFill>
                  <a:schemeClr val="hlink"/>
                </a:solidFill>
              </a:rPr>
              <a:t>Σχολική Αγωγή Υγείας (Π.Ο.Υ.)</a:t>
            </a:r>
          </a:p>
        </p:txBody>
      </p:sp>
      <p:sp>
        <p:nvSpPr>
          <p:cNvPr id="27651" name="Rectangle 3">
            <a:extLst>
              <a:ext uri="{FF2B5EF4-FFF2-40B4-BE49-F238E27FC236}">
                <a16:creationId xmlns:a16="http://schemas.microsoft.com/office/drawing/2014/main" id="{5E0CC199-977E-685D-3086-C7867A4FD1E5}"/>
              </a:ext>
            </a:extLst>
          </p:cNvPr>
          <p:cNvSpPr>
            <a:spLocks noGrp="1" noChangeArrowheads="1"/>
          </p:cNvSpPr>
          <p:nvPr>
            <p:ph type="body" idx="1"/>
          </p:nvPr>
        </p:nvSpPr>
        <p:spPr>
          <a:xfrm>
            <a:off x="1370013" y="1827213"/>
            <a:ext cx="7315200" cy="2970212"/>
          </a:xfrm>
          <a:solidFill>
            <a:schemeClr val="accent2"/>
          </a:solidFill>
        </p:spPr>
        <p:txBody>
          <a:bodyPr/>
          <a:lstStyle/>
          <a:p>
            <a:pPr algn="ctr" eaLnBrk="1" hangingPunct="1">
              <a:lnSpc>
                <a:spcPct val="170000"/>
              </a:lnSpc>
              <a:buFont typeface="Wingdings" pitchFamily="2" charset="2"/>
              <a:buNone/>
            </a:pPr>
            <a:r>
              <a:rPr lang="el-GR" altLang="el-GR" sz="2500">
                <a:solidFill>
                  <a:schemeClr val="hlink"/>
                </a:solidFill>
                <a:latin typeface="Arial" panose="020B0604020202020204" pitchFamily="34" charset="0"/>
              </a:rPr>
              <a:t>«αποβλέπει στη διαμόρφωση ή και τροποποίηση τρόπων συμπεριφοράς, που θα οδηγήσουν στην προάσπιση. Προαγωγή και βελτίωση του επιπέδου υγείας»</a:t>
            </a:r>
          </a:p>
          <a:p>
            <a:pPr eaLnBrk="1" hangingPunct="1"/>
            <a:endParaRPr lang="en-GB" altLang="el-GR" sz="2500">
              <a:solidFill>
                <a:schemeClr val="hlink"/>
              </a:solidFill>
              <a:latin typeface="Arial" panose="020B0604020202020204"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4">
            <a:extLst>
              <a:ext uri="{FF2B5EF4-FFF2-40B4-BE49-F238E27FC236}">
                <a16:creationId xmlns:a16="http://schemas.microsoft.com/office/drawing/2014/main" id="{48580315-EE44-C2DF-591A-41D6068399B4}"/>
              </a:ext>
            </a:extLst>
          </p:cNvPr>
          <p:cNvSpPr>
            <a:spLocks noGrp="1" noChangeArrowheads="1"/>
          </p:cNvSpPr>
          <p:nvPr>
            <p:ph type="title"/>
          </p:nvPr>
        </p:nvSpPr>
        <p:spPr>
          <a:xfrm>
            <a:off x="1370013" y="301625"/>
            <a:ext cx="7315200" cy="1143000"/>
          </a:xfrm>
        </p:spPr>
        <p:txBody>
          <a:bodyPr wrap="square" anchor="b">
            <a:normAutofit/>
          </a:bodyPr>
          <a:lstStyle/>
          <a:p>
            <a:pPr eaLnBrk="1" hangingPunct="1">
              <a:lnSpc>
                <a:spcPct val="90000"/>
              </a:lnSpc>
            </a:pPr>
            <a:r>
              <a:rPr lang="el-GR" altLang="el-GR" sz="2500" b="1"/>
              <a:t>Παράγοντες που θα εξασφαλίσουν τη λειτουργική αρτιότητα και την αποτελεσματικότητα της ΑΥ στα σχολεία</a:t>
            </a:r>
          </a:p>
        </p:txBody>
      </p:sp>
      <p:sp>
        <p:nvSpPr>
          <p:cNvPr id="28674" name="Rectangle 3">
            <a:extLst>
              <a:ext uri="{FF2B5EF4-FFF2-40B4-BE49-F238E27FC236}">
                <a16:creationId xmlns:a16="http://schemas.microsoft.com/office/drawing/2014/main" id="{0FE091E6-3F3A-5BD5-8323-A3CBD5B481CA}"/>
              </a:ext>
            </a:extLst>
          </p:cNvPr>
          <p:cNvSpPr>
            <a:spLocks noGrp="1" noChangeArrowheads="1"/>
          </p:cNvSpPr>
          <p:nvPr>
            <p:ph idx="1"/>
          </p:nvPr>
        </p:nvSpPr>
        <p:spPr>
          <a:xfrm>
            <a:off x="1370013" y="1827213"/>
            <a:ext cx="7315200" cy="4114800"/>
          </a:xfrm>
        </p:spPr>
        <p:txBody>
          <a:bodyPr wrap="square" anchor="t">
            <a:normAutofit/>
          </a:bodyPr>
          <a:lstStyle/>
          <a:p>
            <a:pPr eaLnBrk="1" hangingPunct="1">
              <a:lnSpc>
                <a:spcPct val="90000"/>
              </a:lnSpc>
            </a:pPr>
            <a:r>
              <a:rPr lang="el-GR" altLang="el-GR" dirty="0"/>
              <a:t>Συνεργασία Υπ. Παιδείας και Υγείας</a:t>
            </a:r>
          </a:p>
          <a:p>
            <a:pPr eaLnBrk="1" hangingPunct="1">
              <a:lnSpc>
                <a:spcPct val="90000"/>
              </a:lnSpc>
            </a:pPr>
            <a:r>
              <a:rPr lang="el-GR" altLang="el-GR" dirty="0"/>
              <a:t>Δημιουργία φορέων για το συντονισμό και υποστήριξη προγραμμάτων ΑΥ</a:t>
            </a:r>
          </a:p>
          <a:p>
            <a:pPr eaLnBrk="1" hangingPunct="1">
              <a:lnSpc>
                <a:spcPct val="90000"/>
              </a:lnSpc>
            </a:pPr>
            <a:r>
              <a:rPr lang="el-GR" altLang="el-GR" dirty="0"/>
              <a:t>Διαρκής επιμόρφωση εκπαιδευτικών</a:t>
            </a:r>
          </a:p>
          <a:p>
            <a:pPr eaLnBrk="1" hangingPunct="1">
              <a:lnSpc>
                <a:spcPct val="90000"/>
              </a:lnSpc>
            </a:pPr>
            <a:r>
              <a:rPr lang="el-GR" altLang="el-GR" dirty="0"/>
              <a:t>Εξοπλισμός σχολείων με εποπτικό και ερευνητικό υλικό</a:t>
            </a:r>
          </a:p>
          <a:p>
            <a:pPr eaLnBrk="1" hangingPunct="1">
              <a:lnSpc>
                <a:spcPct val="90000"/>
              </a:lnSpc>
            </a:pPr>
            <a:r>
              <a:rPr lang="el-GR" altLang="el-GR" dirty="0"/>
              <a:t>Επαγρύπνηση και ενεργός συμμετοχή γονέων</a:t>
            </a:r>
          </a:p>
          <a:p>
            <a:pPr eaLnBrk="1" hangingPunct="1">
              <a:lnSpc>
                <a:spcPct val="90000"/>
              </a:lnSpc>
            </a:pPr>
            <a:endParaRPr lang="en-GB" alt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2BF94A8D-AF72-D0CC-7515-C0BF8FC00C14}"/>
              </a:ext>
            </a:extLst>
          </p:cNvPr>
          <p:cNvSpPr>
            <a:spLocks noGrp="1" noChangeArrowheads="1"/>
          </p:cNvSpPr>
          <p:nvPr>
            <p:ph type="ctrTitle"/>
          </p:nvPr>
        </p:nvSpPr>
        <p:spPr/>
        <p:txBody>
          <a:bodyPr/>
          <a:lstStyle/>
          <a:p>
            <a:pPr eaLnBrk="1" hangingPunct="1"/>
            <a:r>
              <a:rPr lang="el-GR" altLang="el-GR"/>
              <a:t>Βασικές αρχές για την εφαρμογή της ΑΥ στο σχολείο</a:t>
            </a:r>
          </a:p>
        </p:txBody>
      </p:sp>
      <p:sp>
        <p:nvSpPr>
          <p:cNvPr id="29699" name="Rectangle 3">
            <a:extLst>
              <a:ext uri="{FF2B5EF4-FFF2-40B4-BE49-F238E27FC236}">
                <a16:creationId xmlns:a16="http://schemas.microsoft.com/office/drawing/2014/main" id="{719199F7-E7B1-6529-CD75-2EC9C57A1BCD}"/>
              </a:ext>
            </a:extLst>
          </p:cNvPr>
          <p:cNvSpPr>
            <a:spLocks noGrp="1" noChangeArrowheads="1"/>
          </p:cNvSpPr>
          <p:nvPr>
            <p:ph type="subTitle" idx="1"/>
          </p:nvPr>
        </p:nvSpPr>
        <p:spPr/>
        <p:txBody>
          <a:bodyPr/>
          <a:lstStyle/>
          <a:p>
            <a:pPr eaLnBrk="1" hangingPunct="1"/>
            <a:endParaRPr lang="el-GR" altLang="el-G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EAC16EF1-9846-F340-7668-DC2DC8AAD695}"/>
              </a:ext>
            </a:extLst>
          </p:cNvPr>
          <p:cNvSpPr>
            <a:spLocks noGrp="1" noChangeArrowheads="1"/>
          </p:cNvSpPr>
          <p:nvPr>
            <p:ph type="title"/>
          </p:nvPr>
        </p:nvSpPr>
        <p:spPr>
          <a:solidFill>
            <a:schemeClr val="tx2"/>
          </a:solidFill>
        </p:spPr>
        <p:txBody>
          <a:bodyPr/>
          <a:lstStyle/>
          <a:p>
            <a:pPr eaLnBrk="1" hangingPunct="1"/>
            <a:r>
              <a:rPr lang="el-GR" altLang="el-GR" sz="2400" b="1">
                <a:solidFill>
                  <a:srgbClr val="FFFF99"/>
                </a:solidFill>
              </a:rPr>
              <a:t>Τα προγράμματα της ΑΥ θα πρέπει να βοηθούν τους μαθητές </a:t>
            </a:r>
            <a:endParaRPr lang="en-GB" altLang="el-GR" sz="2400" b="1">
              <a:solidFill>
                <a:srgbClr val="FFFF99"/>
              </a:solidFill>
            </a:endParaRPr>
          </a:p>
        </p:txBody>
      </p:sp>
      <p:sp>
        <p:nvSpPr>
          <p:cNvPr id="30723" name="Rectangle 3">
            <a:extLst>
              <a:ext uri="{FF2B5EF4-FFF2-40B4-BE49-F238E27FC236}">
                <a16:creationId xmlns:a16="http://schemas.microsoft.com/office/drawing/2014/main" id="{49EDB07F-2511-A820-2FA2-58EC702A31F3}"/>
              </a:ext>
            </a:extLst>
          </p:cNvPr>
          <p:cNvSpPr>
            <a:spLocks noGrp="1" noChangeArrowheads="1"/>
          </p:cNvSpPr>
          <p:nvPr>
            <p:ph type="body" idx="1"/>
          </p:nvPr>
        </p:nvSpPr>
        <p:spPr>
          <a:xfrm>
            <a:off x="1370013" y="1827213"/>
            <a:ext cx="7315200" cy="3330575"/>
          </a:xfrm>
          <a:solidFill>
            <a:schemeClr val="accent1"/>
          </a:solidFill>
        </p:spPr>
        <p:txBody>
          <a:bodyPr/>
          <a:lstStyle/>
          <a:p>
            <a:pPr eaLnBrk="1" hangingPunct="1">
              <a:lnSpc>
                <a:spcPct val="130000"/>
              </a:lnSpc>
            </a:pPr>
            <a:r>
              <a:rPr lang="el-GR" altLang="el-GR" sz="2100">
                <a:solidFill>
                  <a:schemeClr val="hlink"/>
                </a:solidFill>
                <a:latin typeface="Arial" panose="020B0604020202020204" pitchFamily="34" charset="0"/>
              </a:rPr>
              <a:t>Να αντιλαμβάνονται τη σημασία της καλής φυσικής κατάστασης, της υγείας και τους τρόπους με τους οποίους κάποιοι παράγοντες τις επηρεάζουν</a:t>
            </a:r>
          </a:p>
          <a:p>
            <a:pPr eaLnBrk="1" hangingPunct="1">
              <a:lnSpc>
                <a:spcPct val="130000"/>
              </a:lnSpc>
            </a:pPr>
            <a:r>
              <a:rPr lang="el-GR" altLang="el-GR" sz="2100">
                <a:solidFill>
                  <a:schemeClr val="hlink"/>
                </a:solidFill>
                <a:latin typeface="Arial" panose="020B0604020202020204" pitchFamily="34" charset="0"/>
              </a:rPr>
              <a:t>Να συνειδητοποιήσουν την ανάγκη για καθημερινή άσκηση και υγιεινή συμπεριφορά</a:t>
            </a:r>
          </a:p>
          <a:p>
            <a:pPr eaLnBrk="1" hangingPunct="1">
              <a:lnSpc>
                <a:spcPct val="130000"/>
              </a:lnSpc>
            </a:pPr>
            <a:r>
              <a:rPr lang="el-GR" altLang="el-GR" sz="2100">
                <a:solidFill>
                  <a:schemeClr val="hlink"/>
                </a:solidFill>
                <a:latin typeface="Arial" panose="020B0604020202020204" pitchFamily="34" charset="0"/>
              </a:rPr>
              <a:t>Να κατανοούν την ανάγκη της πρόληψης </a:t>
            </a:r>
          </a:p>
          <a:p>
            <a:pPr eaLnBrk="1" hangingPunct="1">
              <a:lnSpc>
                <a:spcPct val="130000"/>
              </a:lnSpc>
            </a:pPr>
            <a:r>
              <a:rPr lang="el-GR" altLang="el-GR" sz="2100">
                <a:solidFill>
                  <a:schemeClr val="hlink"/>
                </a:solidFill>
                <a:latin typeface="Arial" panose="020B0604020202020204" pitchFamily="34" charset="0"/>
              </a:rPr>
              <a:t>Να κατανοούν τις αξίες της υγιεινής ζωής</a:t>
            </a:r>
          </a:p>
          <a:p>
            <a:pPr eaLnBrk="1" hangingPunct="1">
              <a:lnSpc>
                <a:spcPct val="130000"/>
              </a:lnSpc>
            </a:pPr>
            <a:endParaRPr lang="en-GB" altLang="el-GR" sz="2100">
              <a:solidFill>
                <a:schemeClr val="hlink"/>
              </a:solidFill>
              <a:latin typeface="Arial" panose="020B0604020202020204"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2570BBAD-3E71-C705-B1CF-2F038746373B}"/>
              </a:ext>
            </a:extLst>
          </p:cNvPr>
          <p:cNvSpPr>
            <a:spLocks noGrp="1" noChangeArrowheads="1"/>
          </p:cNvSpPr>
          <p:nvPr>
            <p:ph type="title"/>
          </p:nvPr>
        </p:nvSpPr>
        <p:spPr>
          <a:xfrm>
            <a:off x="1116013" y="115888"/>
            <a:ext cx="7772400" cy="1371600"/>
          </a:xfrm>
          <a:noFill/>
        </p:spPr>
        <p:txBody>
          <a:bodyPr/>
          <a:lstStyle/>
          <a:p>
            <a:pPr eaLnBrk="1" hangingPunct="1">
              <a:lnSpc>
                <a:spcPct val="80000"/>
              </a:lnSpc>
            </a:pPr>
            <a:r>
              <a:rPr lang="el-GR" altLang="el-GR" sz="2000" b="1">
                <a:solidFill>
                  <a:schemeClr val="hlink"/>
                </a:solidFill>
              </a:rPr>
              <a:t>Απαραίτητος ο συγκερασμός των εξής βασικών παραγόντων για τη μέγιστη αποτελεσματικότητα της ΑΥ στο σχολείο</a:t>
            </a:r>
            <a:endParaRPr lang="en-GB" altLang="el-GR" sz="2000" b="1">
              <a:solidFill>
                <a:schemeClr val="hlink"/>
              </a:solidFill>
            </a:endParaRPr>
          </a:p>
        </p:txBody>
      </p:sp>
      <p:sp>
        <p:nvSpPr>
          <p:cNvPr id="31747" name="Rectangle 3">
            <a:extLst>
              <a:ext uri="{FF2B5EF4-FFF2-40B4-BE49-F238E27FC236}">
                <a16:creationId xmlns:a16="http://schemas.microsoft.com/office/drawing/2014/main" id="{C04B03B2-9785-82E9-6AA3-993399644DA4}"/>
              </a:ext>
            </a:extLst>
          </p:cNvPr>
          <p:cNvSpPr>
            <a:spLocks noGrp="1" noChangeArrowheads="1"/>
          </p:cNvSpPr>
          <p:nvPr>
            <p:ph type="body" idx="1"/>
          </p:nvPr>
        </p:nvSpPr>
        <p:spPr>
          <a:xfrm>
            <a:off x="1370013" y="2055813"/>
            <a:ext cx="7315200" cy="3886200"/>
          </a:xfrm>
          <a:noFill/>
        </p:spPr>
        <p:txBody>
          <a:bodyPr/>
          <a:lstStyle/>
          <a:p>
            <a:pPr eaLnBrk="1" hangingPunct="1">
              <a:lnSpc>
                <a:spcPct val="90000"/>
              </a:lnSpc>
            </a:pPr>
            <a:r>
              <a:rPr lang="el-GR" altLang="el-GR" sz="2100">
                <a:solidFill>
                  <a:schemeClr val="hlink"/>
                </a:solidFill>
                <a:latin typeface="Arial" panose="020B0604020202020204" pitchFamily="34" charset="0"/>
              </a:rPr>
              <a:t>Διαμόρφωση κατάλληλου σχολικού περιβάλλοντος </a:t>
            </a:r>
          </a:p>
          <a:p>
            <a:pPr lvl="1" eaLnBrk="1" hangingPunct="1">
              <a:lnSpc>
                <a:spcPct val="90000"/>
              </a:lnSpc>
            </a:pPr>
            <a:r>
              <a:rPr lang="el-GR" altLang="el-GR" sz="1900">
                <a:solidFill>
                  <a:schemeClr val="hlink"/>
                </a:solidFill>
                <a:latin typeface="Arial" panose="020B0604020202020204" pitchFamily="34" charset="0"/>
              </a:rPr>
              <a:t>Φυσικό περιβάλλον</a:t>
            </a:r>
          </a:p>
          <a:p>
            <a:pPr lvl="1" eaLnBrk="1" hangingPunct="1">
              <a:lnSpc>
                <a:spcPct val="90000"/>
              </a:lnSpc>
            </a:pPr>
            <a:r>
              <a:rPr lang="el-GR" altLang="el-GR" sz="1900">
                <a:solidFill>
                  <a:schemeClr val="hlink"/>
                </a:solidFill>
                <a:latin typeface="Arial" panose="020B0604020202020204" pitchFamily="34" charset="0"/>
              </a:rPr>
              <a:t>Διαχείριση περιβάλλοντος</a:t>
            </a:r>
          </a:p>
          <a:p>
            <a:pPr lvl="1" eaLnBrk="1" hangingPunct="1">
              <a:lnSpc>
                <a:spcPct val="90000"/>
              </a:lnSpc>
            </a:pPr>
            <a:r>
              <a:rPr lang="el-GR" altLang="el-GR" sz="1900">
                <a:solidFill>
                  <a:schemeClr val="hlink"/>
                </a:solidFill>
                <a:latin typeface="Arial" panose="020B0604020202020204" pitchFamily="34" charset="0"/>
              </a:rPr>
              <a:t>Ψυχολογικό περιβάλλον</a:t>
            </a:r>
          </a:p>
          <a:p>
            <a:pPr lvl="1" eaLnBrk="1" hangingPunct="1">
              <a:lnSpc>
                <a:spcPct val="90000"/>
              </a:lnSpc>
            </a:pPr>
            <a:r>
              <a:rPr lang="el-GR" altLang="el-GR" sz="1900">
                <a:solidFill>
                  <a:schemeClr val="hlink"/>
                </a:solidFill>
                <a:latin typeface="Arial" panose="020B0604020202020204" pitchFamily="34" charset="0"/>
              </a:rPr>
              <a:t>Προαγωγή υγείας για όλο το ανθρώπινο δυναμικό </a:t>
            </a:r>
          </a:p>
          <a:p>
            <a:pPr eaLnBrk="1" hangingPunct="1">
              <a:lnSpc>
                <a:spcPct val="90000"/>
              </a:lnSpc>
            </a:pPr>
            <a:r>
              <a:rPr lang="el-GR" altLang="el-GR" sz="2100">
                <a:solidFill>
                  <a:schemeClr val="hlink"/>
                </a:solidFill>
                <a:latin typeface="Arial" panose="020B0604020202020204" pitchFamily="34" charset="0"/>
              </a:rPr>
              <a:t>Δημιουργία και εκπόνηση κατάλληλων εκπαιδευτικών προγραμμάτων (φυσική άσκηση, αγωγή υγείας, διάχυση γνώσεων και πληροφοριών)</a:t>
            </a:r>
          </a:p>
          <a:p>
            <a:pPr eaLnBrk="1" hangingPunct="1">
              <a:lnSpc>
                <a:spcPct val="90000"/>
              </a:lnSpc>
            </a:pPr>
            <a:r>
              <a:rPr lang="el-GR" altLang="el-GR" sz="2100">
                <a:solidFill>
                  <a:schemeClr val="hlink"/>
                </a:solidFill>
                <a:latin typeface="Arial" panose="020B0604020202020204" pitchFamily="34" charset="0"/>
              </a:rPr>
              <a:t>Παροχή υπηρεσιών υγείας μέσα στο σχολείο και εξασφάλιση κατάλληλων συνθηκών διαβίωσης και διατροφής</a:t>
            </a:r>
          </a:p>
          <a:p>
            <a:pPr eaLnBrk="1" hangingPunct="1">
              <a:lnSpc>
                <a:spcPct val="90000"/>
              </a:lnSpc>
            </a:pPr>
            <a:endParaRPr lang="el-GR" altLang="el-GR" sz="2100">
              <a:solidFill>
                <a:schemeClr val="hlink"/>
              </a:solidFill>
              <a:latin typeface="Arial" panose="020B0604020202020204" pitchFamily="34" charset="0"/>
            </a:endParaRPr>
          </a:p>
          <a:p>
            <a:pPr eaLnBrk="1" hangingPunct="1">
              <a:lnSpc>
                <a:spcPct val="90000"/>
              </a:lnSpc>
            </a:pPr>
            <a:endParaRPr lang="el-GR" altLang="el-GR" sz="2100">
              <a:solidFill>
                <a:schemeClr val="hlink"/>
              </a:solidFill>
              <a:latin typeface="Arial" panose="020B0604020202020204" pitchFamily="34" charset="0"/>
            </a:endParaRPr>
          </a:p>
          <a:p>
            <a:pPr lvl="1" eaLnBrk="1" hangingPunct="1">
              <a:lnSpc>
                <a:spcPct val="90000"/>
              </a:lnSpc>
              <a:buFont typeface="Wingdings" pitchFamily="2" charset="2"/>
              <a:buNone/>
            </a:pPr>
            <a:endParaRPr lang="el-GR" altLang="el-GR" sz="1900">
              <a:solidFill>
                <a:srgbClr val="FFFF99"/>
              </a:solidFill>
              <a:latin typeface="Arial" panose="020B0604020202020204" pitchFamily="34" charset="0"/>
            </a:endParaRPr>
          </a:p>
          <a:p>
            <a:pPr lvl="1" eaLnBrk="1" hangingPunct="1">
              <a:lnSpc>
                <a:spcPct val="90000"/>
              </a:lnSpc>
            </a:pPr>
            <a:endParaRPr lang="el-GR" altLang="el-GR" sz="1900">
              <a:solidFill>
                <a:srgbClr val="FFFF99"/>
              </a:solidFill>
              <a:latin typeface="Arial" panose="020B0604020202020204" pitchFamily="34" charset="0"/>
            </a:endParaRPr>
          </a:p>
          <a:p>
            <a:pPr lvl="1" eaLnBrk="1" hangingPunct="1">
              <a:lnSpc>
                <a:spcPct val="90000"/>
              </a:lnSpc>
            </a:pPr>
            <a:endParaRPr lang="en-GB" altLang="el-GR" sz="1900">
              <a:solidFill>
                <a:srgbClr val="FFFF99"/>
              </a:solidFill>
              <a:latin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4">
            <a:extLst>
              <a:ext uri="{FF2B5EF4-FFF2-40B4-BE49-F238E27FC236}">
                <a16:creationId xmlns:a16="http://schemas.microsoft.com/office/drawing/2014/main" id="{9AE2259B-54AF-D741-252F-6C01F9A0F135}"/>
              </a:ext>
            </a:extLst>
          </p:cNvPr>
          <p:cNvSpPr>
            <a:spLocks noGrp="1" noChangeArrowheads="1"/>
          </p:cNvSpPr>
          <p:nvPr>
            <p:ph type="title"/>
          </p:nvPr>
        </p:nvSpPr>
        <p:spPr/>
        <p:txBody>
          <a:bodyPr/>
          <a:lstStyle/>
          <a:p>
            <a:pPr eaLnBrk="1" hangingPunct="1"/>
            <a:endParaRPr lang="el-GR" altLang="el-GR"/>
          </a:p>
        </p:txBody>
      </p:sp>
      <p:sp>
        <p:nvSpPr>
          <p:cNvPr id="35845" name="Rectangle 5">
            <a:extLst>
              <a:ext uri="{FF2B5EF4-FFF2-40B4-BE49-F238E27FC236}">
                <a16:creationId xmlns:a16="http://schemas.microsoft.com/office/drawing/2014/main" id="{60B33236-7785-FF88-3EE1-83EB6F78ECB0}"/>
              </a:ext>
            </a:extLst>
          </p:cNvPr>
          <p:cNvSpPr>
            <a:spLocks noGrp="1" noChangeArrowheads="1"/>
          </p:cNvSpPr>
          <p:nvPr>
            <p:ph type="body" idx="1"/>
          </p:nvPr>
        </p:nvSpPr>
        <p:spPr/>
        <p:txBody>
          <a:bodyPr/>
          <a:lstStyle/>
          <a:p>
            <a:pPr eaLnBrk="1" hangingPunct="1">
              <a:buFont typeface="Wingdings" pitchFamily="2" charset="2"/>
              <a:buNone/>
            </a:pPr>
            <a:r>
              <a:rPr lang="el-GR" altLang="el-GR" b="1">
                <a:solidFill>
                  <a:schemeClr val="tx2"/>
                </a:solidFill>
                <a:latin typeface="Arial" panose="020B0604020202020204" pitchFamily="34" charset="0"/>
              </a:rPr>
              <a:t>«Υγεία είναι η κατάσταση της πλήρους σωματικής, ψυχικής και κοινωνικής ευεξίας και όχι μόνο η απουσία ασθένειας ή αναπηρίας» Π.Ο.Υ.</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5845">
                                            <p:txEl>
                                              <p:pRg st="0" end="0"/>
                                            </p:txEl>
                                          </p:spTgt>
                                        </p:tgtEl>
                                        <p:attrNameLst>
                                          <p:attrName>style.visibility</p:attrName>
                                        </p:attrNameLst>
                                      </p:cBhvr>
                                      <p:to>
                                        <p:strVal val="visible"/>
                                      </p:to>
                                    </p:set>
                                    <p:animEffect transition="in" filter="dissolve">
                                      <p:cBhvr>
                                        <p:cTn id="7" dur="500"/>
                                        <p:tgtEl>
                                          <p:spTgt spid="3584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5"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840E7A42-2EAD-8F3A-AD68-DDAA80A548C3}"/>
              </a:ext>
            </a:extLst>
          </p:cNvPr>
          <p:cNvSpPr>
            <a:spLocks noGrp="1" noChangeArrowheads="1"/>
          </p:cNvSpPr>
          <p:nvPr>
            <p:ph type="title"/>
          </p:nvPr>
        </p:nvSpPr>
        <p:spPr>
          <a:xfrm>
            <a:off x="1370013" y="301625"/>
            <a:ext cx="7315200" cy="534988"/>
          </a:xfrm>
        </p:spPr>
        <p:txBody>
          <a:bodyPr/>
          <a:lstStyle/>
          <a:p>
            <a:pPr eaLnBrk="1" hangingPunct="1"/>
            <a:r>
              <a:rPr lang="el-GR" altLang="el-GR" sz="3200"/>
              <a:t>Τα σχολεία που προάγουν την υγεία</a:t>
            </a:r>
          </a:p>
        </p:txBody>
      </p:sp>
      <p:sp>
        <p:nvSpPr>
          <p:cNvPr id="32771" name="Rectangle 3">
            <a:extLst>
              <a:ext uri="{FF2B5EF4-FFF2-40B4-BE49-F238E27FC236}">
                <a16:creationId xmlns:a16="http://schemas.microsoft.com/office/drawing/2014/main" id="{F1CBF3D3-165F-4F30-F4A2-F3496793B5B9}"/>
              </a:ext>
            </a:extLst>
          </p:cNvPr>
          <p:cNvSpPr>
            <a:spLocks noGrp="1" noChangeArrowheads="1"/>
          </p:cNvSpPr>
          <p:nvPr>
            <p:ph type="body" idx="1"/>
          </p:nvPr>
        </p:nvSpPr>
        <p:spPr>
          <a:xfrm>
            <a:off x="1042988" y="1052513"/>
            <a:ext cx="7772400" cy="5486400"/>
          </a:xfrm>
          <a:solidFill>
            <a:schemeClr val="accent1"/>
          </a:solidFill>
        </p:spPr>
        <p:txBody>
          <a:bodyPr/>
          <a:lstStyle/>
          <a:p>
            <a:pPr marL="609600" indent="-609600" eaLnBrk="1" hangingPunct="1">
              <a:lnSpc>
                <a:spcPct val="90000"/>
              </a:lnSpc>
              <a:buFontTx/>
              <a:buAutoNum type="arabicPeriod"/>
            </a:pPr>
            <a:r>
              <a:rPr lang="el-GR" altLang="el-GR" sz="1900">
                <a:latin typeface="Arial" panose="020B0604020202020204" pitchFamily="34" charset="0"/>
              </a:rPr>
              <a:t>Σχολικό περιβάλλον που προάγει την εκπαιδευτική διαδικασία</a:t>
            </a:r>
          </a:p>
          <a:p>
            <a:pPr marL="609600" indent="-609600" eaLnBrk="1" hangingPunct="1">
              <a:lnSpc>
                <a:spcPct val="90000"/>
              </a:lnSpc>
              <a:buFontTx/>
              <a:buAutoNum type="arabicPeriod"/>
            </a:pPr>
            <a:r>
              <a:rPr lang="el-GR" altLang="el-GR" sz="1900">
                <a:latin typeface="Arial" panose="020B0604020202020204" pitchFamily="34" charset="0"/>
              </a:rPr>
              <a:t>Προαγωγή ατομικής, οικογενειακής και κοινοτικής ευθύνης για την υγεία</a:t>
            </a:r>
          </a:p>
          <a:p>
            <a:pPr marL="609600" indent="-609600" eaLnBrk="1" hangingPunct="1">
              <a:lnSpc>
                <a:spcPct val="90000"/>
              </a:lnSpc>
              <a:buFontTx/>
              <a:buAutoNum type="arabicPeriod"/>
            </a:pPr>
            <a:r>
              <a:rPr lang="el-GR" altLang="el-GR" sz="1900">
                <a:latin typeface="Arial" panose="020B0604020202020204" pitchFamily="34" charset="0"/>
              </a:rPr>
              <a:t>Ενθάρρυνση υγιεινού τρόπου ζωής – παρουσίαση ελκυστικού συστήματος υγιεινών επιλογών</a:t>
            </a:r>
          </a:p>
          <a:p>
            <a:pPr marL="609600" indent="-609600" eaLnBrk="1" hangingPunct="1">
              <a:lnSpc>
                <a:spcPct val="90000"/>
              </a:lnSpc>
              <a:buFontTx/>
              <a:buAutoNum type="arabicPeriod"/>
            </a:pPr>
            <a:r>
              <a:rPr lang="el-GR" altLang="el-GR" sz="1900">
                <a:latin typeface="Arial" panose="020B0604020202020204" pitchFamily="34" charset="0"/>
              </a:rPr>
              <a:t>Ενθάρρυνση και καθοδήγηση όλων των μαθητών προς την ανάπτυξη αυτοεκτίμησης</a:t>
            </a:r>
          </a:p>
          <a:p>
            <a:pPr marL="609600" indent="-609600" eaLnBrk="1" hangingPunct="1">
              <a:lnSpc>
                <a:spcPct val="90000"/>
              </a:lnSpc>
              <a:buFontTx/>
              <a:buAutoNum type="arabicPeriod"/>
            </a:pPr>
            <a:r>
              <a:rPr lang="el-GR" altLang="el-GR" sz="1900">
                <a:latin typeface="Arial" panose="020B0604020202020204" pitchFamily="34" charset="0"/>
              </a:rPr>
              <a:t>Υιοθέτηση ξεκάθαρων στόχων για την προαγωγή της υγείας και της ασφάλειας στο χώρο της κοινότητας</a:t>
            </a:r>
          </a:p>
          <a:p>
            <a:pPr marL="609600" indent="-609600" eaLnBrk="1" hangingPunct="1">
              <a:lnSpc>
                <a:spcPct val="90000"/>
              </a:lnSpc>
              <a:buFontTx/>
              <a:buAutoNum type="arabicPeriod"/>
            </a:pPr>
            <a:r>
              <a:rPr lang="el-GR" altLang="el-GR" sz="1900">
                <a:latin typeface="Arial" panose="020B0604020202020204" pitchFamily="34" charset="0"/>
              </a:rPr>
              <a:t>Ενδυνάμωση και βελτίωση των σχέσεων</a:t>
            </a:r>
          </a:p>
          <a:p>
            <a:pPr marL="609600" indent="-609600" eaLnBrk="1" hangingPunct="1">
              <a:lnSpc>
                <a:spcPct val="90000"/>
              </a:lnSpc>
              <a:buFontTx/>
              <a:buAutoNum type="arabicPeriod"/>
            </a:pPr>
            <a:r>
              <a:rPr lang="el-GR" altLang="el-GR" sz="1900">
                <a:latin typeface="Arial" panose="020B0604020202020204" pitchFamily="34" charset="0"/>
              </a:rPr>
              <a:t>Εκμετάλλευση κοινωνικών και κοινοτικών πόρων προς την κατεύθυνση της προαγωγής και προστασίας της υγείας</a:t>
            </a:r>
          </a:p>
          <a:p>
            <a:pPr marL="609600" indent="-609600" eaLnBrk="1" hangingPunct="1">
              <a:lnSpc>
                <a:spcPct val="90000"/>
              </a:lnSpc>
              <a:buFontTx/>
              <a:buAutoNum type="arabicPeriod"/>
            </a:pPr>
            <a:r>
              <a:rPr lang="el-GR" altLang="el-GR" sz="1900">
                <a:latin typeface="Arial" panose="020B0604020202020204" pitchFamily="34" charset="0"/>
              </a:rPr>
              <a:t>Δυναμικό ΑΠ για την ΑΥ με υιοθέτηση κατάλληλων παιδαγωγικών μεθόδων και εμπλοκή όλων των μαθητών</a:t>
            </a:r>
          </a:p>
          <a:p>
            <a:pPr marL="609600" indent="-609600" eaLnBrk="1" hangingPunct="1">
              <a:lnSpc>
                <a:spcPct val="90000"/>
              </a:lnSpc>
              <a:buFontTx/>
              <a:buAutoNum type="arabicPeriod"/>
            </a:pPr>
            <a:r>
              <a:rPr lang="el-GR" altLang="el-GR" sz="1900">
                <a:latin typeface="Arial" panose="020B0604020202020204" pitchFamily="34" charset="0"/>
              </a:rPr>
              <a:t>Οι μαθητές εφοδιάζονται με δεξιότητες και γνώσεις για να παίρνουν οι ίδιοι τις αποφάσεις που αφορούν την υγεία τους </a:t>
            </a:r>
          </a:p>
          <a:p>
            <a:pPr marL="609600" indent="-609600" eaLnBrk="1" hangingPunct="1">
              <a:lnSpc>
                <a:spcPct val="90000"/>
              </a:lnSpc>
              <a:buFontTx/>
              <a:buAutoNum type="arabicPeriod"/>
            </a:pPr>
            <a:r>
              <a:rPr lang="el-GR" altLang="el-GR" sz="1900">
                <a:latin typeface="Arial" panose="020B0604020202020204" pitchFamily="34" charset="0"/>
              </a:rPr>
              <a:t>Ανάπτυξη ενδοσχολικών υπηρεσιών υγείας</a:t>
            </a:r>
            <a:endParaRPr lang="en-GB" altLang="el-GR" sz="1900">
              <a:latin typeface="Arial" panose="020B0604020202020204"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A34519F2-3EA1-78E0-FB43-83700AAA7DA3}"/>
              </a:ext>
            </a:extLst>
          </p:cNvPr>
          <p:cNvSpPr>
            <a:spLocks noGrp="1" noChangeArrowheads="1"/>
          </p:cNvSpPr>
          <p:nvPr>
            <p:ph type="title"/>
          </p:nvPr>
        </p:nvSpPr>
        <p:spPr/>
        <p:txBody>
          <a:bodyPr/>
          <a:lstStyle/>
          <a:p>
            <a:pPr eaLnBrk="1" hangingPunct="1"/>
            <a:r>
              <a:rPr lang="el-GR" altLang="el-GR" sz="3200"/>
              <a:t>Βασικοί άξονες ανάπτυξης στα σχολεία που προάγουν την υγεία</a:t>
            </a:r>
          </a:p>
        </p:txBody>
      </p:sp>
      <p:sp>
        <p:nvSpPr>
          <p:cNvPr id="33795" name="Rectangle 3">
            <a:extLst>
              <a:ext uri="{FF2B5EF4-FFF2-40B4-BE49-F238E27FC236}">
                <a16:creationId xmlns:a16="http://schemas.microsoft.com/office/drawing/2014/main" id="{885E18C4-82CC-3CCD-356E-889B8FFAE953}"/>
              </a:ext>
            </a:extLst>
          </p:cNvPr>
          <p:cNvSpPr>
            <a:spLocks noGrp="1" noChangeArrowheads="1"/>
          </p:cNvSpPr>
          <p:nvPr>
            <p:ph type="body" idx="1"/>
          </p:nvPr>
        </p:nvSpPr>
        <p:spPr/>
        <p:txBody>
          <a:bodyPr/>
          <a:lstStyle/>
          <a:p>
            <a:pPr eaLnBrk="1" hangingPunct="1">
              <a:lnSpc>
                <a:spcPct val="90000"/>
              </a:lnSpc>
            </a:pPr>
            <a:r>
              <a:rPr lang="el-GR" altLang="el-GR" sz="2500">
                <a:solidFill>
                  <a:srgbClr val="009999"/>
                </a:solidFill>
                <a:latin typeface="Arial" panose="020B0604020202020204" pitchFamily="34" charset="0"/>
              </a:rPr>
              <a:t>Η ΑΥ αποκτά συγκεκριμένες </a:t>
            </a:r>
            <a:r>
              <a:rPr lang="el-GR" altLang="el-GR" sz="2500">
                <a:solidFill>
                  <a:srgbClr val="CC3300"/>
                </a:solidFill>
                <a:latin typeface="Arial" panose="020B0604020202020204" pitchFamily="34" charset="0"/>
              </a:rPr>
              <a:t>υποχρεωτικές ώρες</a:t>
            </a:r>
            <a:r>
              <a:rPr lang="el-GR" altLang="el-GR" sz="2500">
                <a:solidFill>
                  <a:srgbClr val="009999"/>
                </a:solidFill>
                <a:latin typeface="Arial" panose="020B0604020202020204" pitchFamily="34" charset="0"/>
              </a:rPr>
              <a:t> στο σχολικό πρόγραμμα, εκμεταλλευόμενη θεματικές περιοχές άλλων μαθημάτων</a:t>
            </a:r>
          </a:p>
          <a:p>
            <a:pPr eaLnBrk="1" hangingPunct="1">
              <a:lnSpc>
                <a:spcPct val="90000"/>
              </a:lnSpc>
            </a:pPr>
            <a:r>
              <a:rPr lang="el-GR" altLang="el-GR" sz="2500">
                <a:solidFill>
                  <a:srgbClr val="009999"/>
                </a:solidFill>
                <a:latin typeface="Arial" panose="020B0604020202020204" pitchFamily="34" charset="0"/>
              </a:rPr>
              <a:t>Αναδεικνύεται η παρουσία της ΑΥ στο </a:t>
            </a:r>
            <a:r>
              <a:rPr lang="el-GR" altLang="el-GR" sz="2500">
                <a:solidFill>
                  <a:srgbClr val="CC3300"/>
                </a:solidFill>
                <a:latin typeface="Arial" panose="020B0604020202020204" pitchFamily="34" charset="0"/>
              </a:rPr>
              <a:t>κρυφό ΑΠ</a:t>
            </a:r>
            <a:r>
              <a:rPr lang="el-GR" altLang="el-GR" sz="2500">
                <a:solidFill>
                  <a:srgbClr val="009999"/>
                </a:solidFill>
                <a:latin typeface="Arial" panose="020B0604020202020204" pitchFamily="34" charset="0"/>
              </a:rPr>
              <a:t> και ενδυναμώνονται οι σχέσεις σχολείου και οικογένειας</a:t>
            </a:r>
          </a:p>
          <a:p>
            <a:pPr eaLnBrk="1" hangingPunct="1">
              <a:lnSpc>
                <a:spcPct val="90000"/>
              </a:lnSpc>
            </a:pPr>
            <a:r>
              <a:rPr lang="el-GR" altLang="el-GR" sz="2500">
                <a:solidFill>
                  <a:srgbClr val="009999"/>
                </a:solidFill>
                <a:latin typeface="Arial" panose="020B0604020202020204" pitchFamily="34" charset="0"/>
              </a:rPr>
              <a:t>Ενδυναμώνεται μέσα από ανάπτυξη συστήματος </a:t>
            </a:r>
            <a:r>
              <a:rPr lang="el-GR" altLang="el-GR" sz="2500">
                <a:solidFill>
                  <a:srgbClr val="CC3300"/>
                </a:solidFill>
                <a:latin typeface="Arial" panose="020B0604020202020204" pitchFamily="34" charset="0"/>
              </a:rPr>
              <a:t>παροχών φροντίδας της υγείας</a:t>
            </a:r>
            <a:r>
              <a:rPr lang="el-GR" altLang="el-GR" sz="2500">
                <a:solidFill>
                  <a:srgbClr val="009999"/>
                </a:solidFill>
                <a:latin typeface="Arial" panose="020B0604020202020204" pitchFamily="34" charset="0"/>
              </a:rPr>
              <a:t> μέσα στο σχολείο</a:t>
            </a:r>
            <a:endParaRPr lang="en-GB" altLang="el-GR" sz="2500">
              <a:solidFill>
                <a:srgbClr val="009999"/>
              </a:solidFill>
              <a:latin typeface="Arial" panose="020B0604020202020204"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a:extLst>
              <a:ext uri="{FF2B5EF4-FFF2-40B4-BE49-F238E27FC236}">
                <a16:creationId xmlns:a16="http://schemas.microsoft.com/office/drawing/2014/main" id="{57A52339-314F-2159-32B7-A3545A2761AF}"/>
              </a:ext>
            </a:extLst>
          </p:cNvPr>
          <p:cNvSpPr>
            <a:spLocks noGrp="1" noChangeArrowheads="1"/>
          </p:cNvSpPr>
          <p:nvPr>
            <p:ph type="body" idx="1"/>
          </p:nvPr>
        </p:nvSpPr>
        <p:spPr>
          <a:xfrm>
            <a:off x="1403648" y="1556792"/>
            <a:ext cx="7200800" cy="5184576"/>
          </a:xfrm>
        </p:spPr>
        <p:txBody>
          <a:bodyPr/>
          <a:lstStyle/>
          <a:p>
            <a:pPr marL="0" indent="0" eaLnBrk="1" hangingPunct="1">
              <a:lnSpc>
                <a:spcPct val="90000"/>
              </a:lnSpc>
              <a:buNone/>
            </a:pPr>
            <a:r>
              <a:rPr lang="el-GR" altLang="el-GR" sz="2000" dirty="0"/>
              <a:t>Σύμφωνα με την έκθεση του ΠΟΥ για το 2000, οι πέντε κατηγορίες των σοβαρότερων ασθενειών (σε έτη ζωής υπολογιζόμενα σε συνάρτηση με τις επιβαρύνσεις που επιφέρει η ασθένεια στην υγεία) είναι: </a:t>
            </a:r>
          </a:p>
          <a:p>
            <a:pPr marL="0" indent="0" eaLnBrk="1" hangingPunct="1">
              <a:lnSpc>
                <a:spcPct val="90000"/>
              </a:lnSpc>
              <a:buNone/>
            </a:pPr>
            <a:endParaRPr lang="el-GR" altLang="el-GR" sz="2000" dirty="0"/>
          </a:p>
          <a:p>
            <a:pPr eaLnBrk="1" hangingPunct="1">
              <a:lnSpc>
                <a:spcPct val="90000"/>
              </a:lnSpc>
            </a:pPr>
            <a:r>
              <a:rPr lang="el-GR" altLang="el-GR" sz="2500" dirty="0"/>
              <a:t>1. νευροψυχικές διαταραχές, </a:t>
            </a:r>
          </a:p>
          <a:p>
            <a:pPr eaLnBrk="1" hangingPunct="1">
              <a:lnSpc>
                <a:spcPct val="90000"/>
              </a:lnSpc>
            </a:pPr>
            <a:r>
              <a:rPr lang="el-GR" altLang="el-GR" sz="2500" dirty="0"/>
              <a:t>2. καρδιαγγειακές παθήσεις, </a:t>
            </a:r>
          </a:p>
          <a:p>
            <a:pPr eaLnBrk="1" hangingPunct="1">
              <a:lnSpc>
                <a:spcPct val="90000"/>
              </a:lnSpc>
            </a:pPr>
            <a:r>
              <a:rPr lang="el-GR" altLang="el-GR" sz="2500" dirty="0"/>
              <a:t>3. κακοήθεις όγκοι, </a:t>
            </a:r>
          </a:p>
          <a:p>
            <a:pPr eaLnBrk="1" hangingPunct="1">
              <a:lnSpc>
                <a:spcPct val="90000"/>
              </a:lnSpc>
            </a:pPr>
            <a:r>
              <a:rPr lang="el-GR" altLang="el-GR" sz="2500" dirty="0"/>
              <a:t>4. ακούσιοι τραυματισμοί και </a:t>
            </a:r>
          </a:p>
          <a:p>
            <a:pPr eaLnBrk="1" hangingPunct="1">
              <a:lnSpc>
                <a:spcPct val="90000"/>
              </a:lnSpc>
            </a:pPr>
            <a:r>
              <a:rPr lang="el-GR" altLang="el-GR" sz="2500" dirty="0"/>
              <a:t>5. αναπνευστικές παθήσεις.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5">
            <a:extLst>
              <a:ext uri="{FF2B5EF4-FFF2-40B4-BE49-F238E27FC236}">
                <a16:creationId xmlns:a16="http://schemas.microsoft.com/office/drawing/2014/main" id="{764BFE50-54ED-C978-EB2C-DCA6EF1B4852}"/>
              </a:ext>
            </a:extLst>
          </p:cNvPr>
          <p:cNvSpPr>
            <a:spLocks noGrp="1" noChangeArrowheads="1"/>
          </p:cNvSpPr>
          <p:nvPr>
            <p:ph type="title"/>
          </p:nvPr>
        </p:nvSpPr>
        <p:spPr/>
        <p:txBody>
          <a:bodyPr/>
          <a:lstStyle/>
          <a:p>
            <a:pPr eaLnBrk="1" hangingPunct="1"/>
            <a:endParaRPr lang="el-GR" altLang="el-GR"/>
          </a:p>
        </p:txBody>
      </p:sp>
      <p:sp>
        <p:nvSpPr>
          <p:cNvPr id="35843" name="Rectangle 6">
            <a:extLst>
              <a:ext uri="{FF2B5EF4-FFF2-40B4-BE49-F238E27FC236}">
                <a16:creationId xmlns:a16="http://schemas.microsoft.com/office/drawing/2014/main" id="{3D102CBE-7E32-410F-B14C-5312F7760701}"/>
              </a:ext>
            </a:extLst>
          </p:cNvPr>
          <p:cNvSpPr>
            <a:spLocks noChangeArrowheads="1"/>
          </p:cNvSpPr>
          <p:nvPr/>
        </p:nvSpPr>
        <p:spPr bwMode="auto">
          <a:xfrm>
            <a:off x="1042988" y="1700213"/>
            <a:ext cx="7596187" cy="448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r>
              <a:rPr lang="el-GR" altLang="el-GR" sz="3600" dirty="0"/>
              <a:t>«Ποτέ μην αμφιβάλλετε ότι μια μικρή ομάδα ανθρώπων μπορεί να αλλάξει τον κόσμο. Στην πραγματικότητα, ό,τι αλλαγές έχουν συμβεί έχουν ξεκινήσει από ανάλογες ομάδες»  </a:t>
            </a:r>
          </a:p>
          <a:p>
            <a:pPr eaLnBrk="1" hangingPunct="1"/>
            <a:endParaRPr lang="el-GR" altLang="el-GR" sz="3600" dirty="0"/>
          </a:p>
          <a:p>
            <a:pPr eaLnBrk="1" hangingPunct="1"/>
            <a:r>
              <a:rPr lang="en-US" altLang="el-GR" sz="3600" dirty="0"/>
              <a:t>Margaret Mead</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1 - Τίτλος">
            <a:extLst>
              <a:ext uri="{FF2B5EF4-FFF2-40B4-BE49-F238E27FC236}">
                <a16:creationId xmlns:a16="http://schemas.microsoft.com/office/drawing/2014/main" id="{F56CFB61-0579-B4F4-1C6F-13C76DF973FC}"/>
              </a:ext>
            </a:extLst>
          </p:cNvPr>
          <p:cNvSpPr>
            <a:spLocks noGrp="1"/>
          </p:cNvSpPr>
          <p:nvPr>
            <p:ph type="title"/>
          </p:nvPr>
        </p:nvSpPr>
        <p:spPr>
          <a:xfrm>
            <a:off x="785813" y="142875"/>
            <a:ext cx="7886700" cy="285750"/>
          </a:xfrm>
        </p:spPr>
        <p:txBody>
          <a:bodyPr/>
          <a:lstStyle/>
          <a:p>
            <a:r>
              <a:rPr lang="el-GR" altLang="el-GR" sz="1200" b="1"/>
              <a:t>ΠΡΟΤΕΙΝΟΜΕΝΗ ΒΙΒΛΙΟΓΡΑΦΙΑ</a:t>
            </a:r>
          </a:p>
        </p:txBody>
      </p:sp>
      <p:sp>
        <p:nvSpPr>
          <p:cNvPr id="36867" name="2 - Θέση περιεχομένου">
            <a:extLst>
              <a:ext uri="{FF2B5EF4-FFF2-40B4-BE49-F238E27FC236}">
                <a16:creationId xmlns:a16="http://schemas.microsoft.com/office/drawing/2014/main" id="{422A8290-6D6D-0AFB-44E4-3F1A4EF667BF}"/>
              </a:ext>
            </a:extLst>
          </p:cNvPr>
          <p:cNvSpPr>
            <a:spLocks noGrp="1"/>
          </p:cNvSpPr>
          <p:nvPr>
            <p:ph idx="1"/>
          </p:nvPr>
        </p:nvSpPr>
        <p:spPr>
          <a:xfrm>
            <a:off x="642938" y="428625"/>
            <a:ext cx="7886700" cy="6286500"/>
          </a:xfrm>
          <a:ln>
            <a:solidFill>
              <a:schemeClr val="accent1"/>
            </a:solidFill>
            <a:miter lim="800000"/>
            <a:headEnd/>
            <a:tailEnd/>
          </a:ln>
        </p:spPr>
        <p:txBody>
          <a:bodyPr/>
          <a:lstStyle/>
          <a:p>
            <a:r>
              <a:rPr lang="en-US" altLang="el-GR" sz="1200"/>
              <a:t>A Scottish Health Education Group (1989). </a:t>
            </a:r>
            <a:r>
              <a:rPr lang="en-US" altLang="el-GR" sz="1200" i="1"/>
              <a:t>The Healthy School. </a:t>
            </a:r>
            <a:r>
              <a:rPr lang="en-US" altLang="el-GR" sz="1200"/>
              <a:t>Edinburgh:</a:t>
            </a:r>
            <a:r>
              <a:rPr lang="en-US" altLang="el-GR" sz="1200" i="1"/>
              <a:t> </a:t>
            </a:r>
            <a:r>
              <a:rPr lang="en-US" altLang="el-GR" sz="1200"/>
              <a:t>A Scottish Health Education Group.</a:t>
            </a:r>
            <a:endParaRPr lang="el-GR" altLang="el-GR" sz="1200"/>
          </a:p>
          <a:p>
            <a:r>
              <a:rPr lang="en-US" altLang="el-GR" sz="1200"/>
              <a:t>David, K., &amp; Williams, T. (Eds) (1987). </a:t>
            </a:r>
            <a:r>
              <a:rPr lang="en-US" altLang="el-GR" sz="1200" i="1"/>
              <a:t>Health Education in Schools (</a:t>
            </a:r>
            <a:r>
              <a:rPr lang="en-US" altLang="el-GR" sz="1200"/>
              <a:t>2</a:t>
            </a:r>
            <a:r>
              <a:rPr lang="en-US" altLang="el-GR" sz="1200" baseline="30000"/>
              <a:t>nd</a:t>
            </a:r>
            <a:r>
              <a:rPr lang="en-US" altLang="el-GR" sz="1200"/>
              <a:t> ed). Londond:  Harper &amp; Row Ltd.</a:t>
            </a:r>
            <a:endParaRPr lang="el-GR" altLang="el-GR" sz="1200"/>
          </a:p>
          <a:p>
            <a:r>
              <a:rPr lang="en-US" altLang="el-GR" sz="1200"/>
              <a:t>Nettleton</a:t>
            </a:r>
            <a:r>
              <a:rPr lang="el-GR" altLang="el-GR" sz="1200"/>
              <a:t>, </a:t>
            </a:r>
            <a:r>
              <a:rPr lang="en-US" altLang="el-GR" sz="1200"/>
              <a:t>S</a:t>
            </a:r>
            <a:r>
              <a:rPr lang="el-GR" altLang="el-GR" sz="1200"/>
              <a:t>. (2002). </a:t>
            </a:r>
            <a:r>
              <a:rPr lang="el-GR" altLang="el-GR" sz="1200" i="1"/>
              <a:t>Κοινωνιολογία της υγείας και της ασθένειας</a:t>
            </a:r>
            <a:r>
              <a:rPr lang="el-GR" altLang="el-GR" sz="1200"/>
              <a:t>.  (επιμ. Δ. Αγραφιώτης, μτφρ. Βακάκη. Α.). Αθήνα: τυπωθήτω – Γ. Δαρδανός.</a:t>
            </a:r>
          </a:p>
          <a:p>
            <a:r>
              <a:rPr lang="el-GR" altLang="el-GR" sz="1200"/>
              <a:t>Weare, Κ &amp; </a:t>
            </a:r>
            <a:r>
              <a:rPr lang="en-US" altLang="el-GR" sz="1200"/>
              <a:t>G</a:t>
            </a:r>
            <a:r>
              <a:rPr lang="el-GR" altLang="el-GR" sz="1200"/>
              <a:t>ray, </a:t>
            </a:r>
            <a:r>
              <a:rPr lang="en-US" altLang="el-GR" sz="1200"/>
              <a:t>G</a:t>
            </a:r>
            <a:r>
              <a:rPr lang="el-GR" altLang="el-GR" sz="1200"/>
              <a:t>. (2000). </a:t>
            </a:r>
            <a:r>
              <a:rPr lang="el-GR" altLang="el-GR" sz="1200" i="1"/>
              <a:t>Η προαγωγή της ψυχικής και συναισθηματικής υγείας στο σχολείο - Εγχειρίδιο για εκπαιδευτικούς</a:t>
            </a:r>
            <a:r>
              <a:rPr lang="el-GR" altLang="el-GR" sz="1200"/>
              <a:t>.</a:t>
            </a:r>
            <a:r>
              <a:rPr lang="el-GR" altLang="el-GR" sz="1200" i="1"/>
              <a:t> </a:t>
            </a:r>
            <a:r>
              <a:rPr lang="el-GR" altLang="el-GR" sz="1200"/>
              <a:t>(μτφ. Κ. Σώκου). Αθήνα: Ελληνικά Γράμματα</a:t>
            </a:r>
          </a:p>
          <a:p>
            <a:r>
              <a:rPr lang="el-GR" altLang="el-GR" sz="1200"/>
              <a:t>Αθανασίου, Κ. (2007</a:t>
            </a:r>
            <a:r>
              <a:rPr lang="el-GR" altLang="el-GR" sz="1200" i="1"/>
              <a:t>). Αγωγή Υγείας</a:t>
            </a:r>
            <a:r>
              <a:rPr lang="el-GR" altLang="el-GR" sz="1200"/>
              <a:t>. Αθήνα: Γρηγόρης.</a:t>
            </a:r>
          </a:p>
          <a:p>
            <a:r>
              <a:rPr lang="el-GR" altLang="el-GR" sz="1200"/>
              <a:t>Γκούβρα, Μ., Κυρίδης, Α., Μαυρικάκη, Ε. (2001). </a:t>
            </a:r>
            <a:r>
              <a:rPr lang="el-GR" altLang="el-GR" sz="1200" i="1"/>
              <a:t>Αγωγή Υγείας και Σχολείο – Βιολογική και Παιδαγωγική Προσέγγιση</a:t>
            </a:r>
            <a:r>
              <a:rPr lang="el-GR" altLang="el-GR" sz="1200"/>
              <a:t>. Αθήνα: τυπωθήτω – Γ. Δαρδανός. </a:t>
            </a:r>
          </a:p>
          <a:p>
            <a:r>
              <a:rPr lang="el-GR" altLang="el-GR" sz="1200"/>
              <a:t>Δαρβίρη, Χ. (2007). </a:t>
            </a:r>
            <a:r>
              <a:rPr lang="el-GR" altLang="el-GR" sz="1200" i="1"/>
              <a:t>Προαγωγή της υγείας</a:t>
            </a:r>
            <a:r>
              <a:rPr lang="el-GR" altLang="el-GR" sz="1200"/>
              <a:t>. Αθήνα: Πασχαλίδης.</a:t>
            </a:r>
          </a:p>
          <a:p>
            <a:r>
              <a:rPr lang="el-GR" altLang="el-GR" sz="1200"/>
              <a:t>Κακλαμάνη, Ε. &amp; Φραγκούλη-Κουμαντάκη Υ. (20072). </a:t>
            </a:r>
            <a:r>
              <a:rPr lang="el-GR" altLang="el-GR" sz="1200" i="1"/>
              <a:t>Προληπτική ιατρική και αγωγή υγείας. </a:t>
            </a:r>
            <a:r>
              <a:rPr lang="el-GR" altLang="el-GR" sz="1200"/>
              <a:t> Αθήνα: Π.Χ. Πασχαλίδης.</a:t>
            </a:r>
          </a:p>
          <a:p>
            <a:r>
              <a:rPr lang="el-GR" altLang="el-GR" sz="1200"/>
              <a:t>ΚΕ</a:t>
            </a:r>
            <a:r>
              <a:rPr lang="en-US" altLang="el-GR" sz="1200"/>
              <a:t>.</a:t>
            </a:r>
            <a:r>
              <a:rPr lang="el-GR" altLang="el-GR" sz="1200"/>
              <a:t>Θ</a:t>
            </a:r>
            <a:r>
              <a:rPr lang="en-US" altLang="el-GR" sz="1200"/>
              <a:t>.</a:t>
            </a:r>
            <a:r>
              <a:rPr lang="el-GR" altLang="el-GR" sz="1200"/>
              <a:t>Ε</a:t>
            </a:r>
            <a:r>
              <a:rPr lang="en-US" altLang="el-GR" sz="1200"/>
              <a:t>.</a:t>
            </a:r>
            <a:r>
              <a:rPr lang="el-GR" altLang="el-GR" sz="1200"/>
              <a:t>Α</a:t>
            </a:r>
            <a:r>
              <a:rPr lang="en-US" altLang="el-GR" sz="1200"/>
              <a:t> – TACADE, (1998). </a:t>
            </a:r>
            <a:r>
              <a:rPr lang="el-GR" altLang="el-GR" sz="1200" i="1"/>
              <a:t>Δεξιότητες για παιδιά του Δημοτικού.</a:t>
            </a:r>
            <a:r>
              <a:rPr lang="el-GR" altLang="el-GR" sz="1200"/>
              <a:t> Αθήνα. </a:t>
            </a:r>
          </a:p>
          <a:p>
            <a:r>
              <a:rPr lang="el-GR" altLang="el-GR" sz="1200"/>
              <a:t>Κέντρο Εκπαίδευσης για την Πρόληψη της Χρήσης Ναρκωτικών και την Προαγωγή της Υγείας (1996). </a:t>
            </a:r>
            <a:r>
              <a:rPr lang="el-GR" altLang="el-GR" sz="1200" i="1"/>
              <a:t>Στηρίζομαι στα πόδια μου: Εκπαιδευτικό Υλικό Αγωγής Υγείας για τη Δευτεροβάθμια εκπαίδευση,</a:t>
            </a:r>
            <a:r>
              <a:rPr lang="el-GR" altLang="el-GR" sz="1200"/>
              <a:t> 8 τόμοι. Αθήνα</a:t>
            </a:r>
            <a:r>
              <a:rPr lang="en-US" altLang="el-GR" sz="1200"/>
              <a:t>: </a:t>
            </a:r>
            <a:r>
              <a:rPr lang="el-GR" altLang="el-GR" sz="1200"/>
              <a:t>ΕΠΙΨΥ </a:t>
            </a:r>
            <a:r>
              <a:rPr lang="en-US" altLang="el-GR" sz="1200"/>
              <a:t>(</a:t>
            </a:r>
            <a:r>
              <a:rPr lang="el-GR" altLang="el-GR" sz="1200"/>
              <a:t>ελληνική μετάφραση και προσαρμογή της έκδοσης του</a:t>
            </a:r>
            <a:r>
              <a:rPr lang="en-US" altLang="el-GR" sz="1200"/>
              <a:t> Department of Education and Health &amp; Matter dei Counceling Center, 1994).</a:t>
            </a:r>
            <a:endParaRPr lang="el-GR" altLang="el-GR" sz="1200"/>
          </a:p>
          <a:p>
            <a:r>
              <a:rPr lang="el-GR" altLang="el-GR" sz="1200"/>
              <a:t>Κρεατσά, Γ., (1992). </a:t>
            </a:r>
            <a:r>
              <a:rPr lang="el-GR" altLang="el-GR" sz="1200" i="1"/>
              <a:t>Σεξουαλική διαπαιδαγώγηση.</a:t>
            </a:r>
            <a:r>
              <a:rPr lang="el-GR" altLang="el-GR" sz="1200"/>
              <a:t> Αθήνα. </a:t>
            </a:r>
          </a:p>
          <a:p>
            <a:r>
              <a:rPr lang="el-GR" altLang="el-GR" sz="1200"/>
              <a:t>Λουμάκου, Μ., Κορδούτης, Π. &amp; Σαραφίδου, Ε. (2001). </a:t>
            </a:r>
            <a:r>
              <a:rPr lang="el-GR" altLang="el-GR" sz="1200" i="1"/>
              <a:t>Ερωτική επαφή και προφύλαξη</a:t>
            </a:r>
            <a:r>
              <a:rPr lang="el-GR" altLang="el-GR" sz="1200"/>
              <a:t>. Αθήνα: Τυπωθήτω – Γιώργος Δαρδανός. </a:t>
            </a:r>
          </a:p>
          <a:p>
            <a:r>
              <a:rPr lang="el-GR" altLang="el-GR" sz="1200"/>
              <a:t>Μαυρικάκη, Ε. &amp; Ζωγράφου-Τσαντάκη, Μ. (2006). </a:t>
            </a:r>
            <a:r>
              <a:rPr lang="el-GR" altLang="el-GR" sz="1200" i="1"/>
              <a:t>Πρόληψη ατυχημάτων στα Νηπιαγωγεία. </a:t>
            </a:r>
            <a:r>
              <a:rPr lang="el-GR" altLang="el-GR" sz="1200"/>
              <a:t>Αθήνα: Τυπωθήτω - Γιώργος Δαρδανός. </a:t>
            </a:r>
          </a:p>
          <a:p>
            <a:r>
              <a:rPr lang="el-GR" altLang="el-GR" sz="1200"/>
              <a:t>Μουτζούρη-Μανούσου, Ειρ. (2005). </a:t>
            </a:r>
            <a:r>
              <a:rPr lang="el-GR" altLang="el-GR" sz="1200" i="1"/>
              <a:t>Απόψεις και θέσεις για την υγεία και την αγωγή υγείας. </a:t>
            </a:r>
            <a:r>
              <a:rPr lang="el-GR" altLang="el-GR" sz="1200"/>
              <a:t>Αθήνα: Στρατηγικές Εκδόσεις.</a:t>
            </a:r>
          </a:p>
          <a:p>
            <a:r>
              <a:rPr lang="el-GR" altLang="el-GR" sz="1200"/>
              <a:t>Παγκόσμια Οργάνωση Υγείας (1981). </a:t>
            </a:r>
            <a:r>
              <a:rPr lang="el-GR" altLang="el-GR" sz="1200" i="1"/>
              <a:t>Αξιολόγηση Προγραμμάτων Υγείας: Κατευθυντήριες Αρχές. </a:t>
            </a:r>
            <a:r>
              <a:rPr lang="el-GR" altLang="el-GR" sz="1200"/>
              <a:t>(επιμέλεια Ε. Γεωργούση). Αθήνα: Υπουργείο Υγείας Πρόνοιας και Κοινωνικών Ασφαλίσεων-Υγειονομική σχολή Αθηνών: Τομέας Ιατρικής Οικονομίας. </a:t>
            </a:r>
          </a:p>
          <a:p>
            <a:r>
              <a:rPr lang="el-GR" altLang="el-GR" sz="1200"/>
              <a:t>Παγκόσμιος Οργανισμός Υγείας (1992). </a:t>
            </a:r>
            <a:r>
              <a:rPr lang="el-GR" altLang="el-GR" sz="1200" i="1"/>
              <a:t>Αγωγή Υγείας στο σχολείο για την πρόληψη του </a:t>
            </a:r>
            <a:r>
              <a:rPr lang="en-US" altLang="el-GR" sz="1200" i="1"/>
              <a:t>AIDS</a:t>
            </a:r>
            <a:r>
              <a:rPr lang="el-GR" altLang="el-GR" sz="1200" i="1"/>
              <a:t> και των σεξουαλικώς μεταδιδομένων νοσημάτων</a:t>
            </a:r>
            <a:r>
              <a:rPr lang="el-GR" altLang="el-GR" sz="1200"/>
              <a:t>. Αθήνα: Βήτα Ιατρικές Εκδόσεις.</a:t>
            </a:r>
          </a:p>
          <a:p>
            <a:endParaRPr lang="el-GR" altLang="el-GR" sz="120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0" name="1 - Τίτλος">
            <a:extLst>
              <a:ext uri="{FF2B5EF4-FFF2-40B4-BE49-F238E27FC236}">
                <a16:creationId xmlns:a16="http://schemas.microsoft.com/office/drawing/2014/main" id="{BF67EF36-0812-2E13-1EEE-73EAB703D9F6}"/>
              </a:ext>
            </a:extLst>
          </p:cNvPr>
          <p:cNvSpPr>
            <a:spLocks noGrp="1"/>
          </p:cNvSpPr>
          <p:nvPr>
            <p:ph type="title"/>
          </p:nvPr>
        </p:nvSpPr>
        <p:spPr>
          <a:xfrm>
            <a:off x="785813" y="214313"/>
            <a:ext cx="7899400" cy="412750"/>
          </a:xfrm>
        </p:spPr>
        <p:txBody>
          <a:bodyPr/>
          <a:lstStyle/>
          <a:p>
            <a:r>
              <a:rPr lang="el-GR" altLang="el-GR" sz="1400"/>
              <a:t>Προτεινόμενη βιβλιογραφία (2)</a:t>
            </a:r>
          </a:p>
        </p:txBody>
      </p:sp>
      <p:sp>
        <p:nvSpPr>
          <p:cNvPr id="37891" name="2 - Θέση περιεχομένου">
            <a:extLst>
              <a:ext uri="{FF2B5EF4-FFF2-40B4-BE49-F238E27FC236}">
                <a16:creationId xmlns:a16="http://schemas.microsoft.com/office/drawing/2014/main" id="{D3EB7F98-170A-E8C8-1DA3-36CFCC1A6486}"/>
              </a:ext>
            </a:extLst>
          </p:cNvPr>
          <p:cNvSpPr>
            <a:spLocks noGrp="1"/>
          </p:cNvSpPr>
          <p:nvPr>
            <p:ph idx="1"/>
          </p:nvPr>
        </p:nvSpPr>
        <p:spPr>
          <a:xfrm>
            <a:off x="571500" y="714375"/>
            <a:ext cx="8101013" cy="5929313"/>
          </a:xfrm>
          <a:ln>
            <a:solidFill>
              <a:srgbClr val="33CCCC"/>
            </a:solidFill>
            <a:miter lim="800000"/>
            <a:headEnd/>
            <a:tailEnd/>
          </a:ln>
        </p:spPr>
        <p:txBody>
          <a:bodyPr/>
          <a:lstStyle/>
          <a:p>
            <a:r>
              <a:rPr lang="el-GR" altLang="el-GR" sz="1200"/>
              <a:t>Παγκόσμιος Οργανισμός Υγείας, Συμβούλιο της Ευρώπης, Ευρωπαϊκή Επιτροπή (1994). </a:t>
            </a:r>
            <a:r>
              <a:rPr lang="el-GR" altLang="el-GR" sz="1200" i="1"/>
              <a:t>Το Ευρωπαϊκό Δίκτυο Σχολείων Προαγωγής της Υγείας, διακήρυξη των αρχών του προγράμματος </a:t>
            </a:r>
            <a:r>
              <a:rPr lang="el-GR" altLang="el-GR" sz="1200"/>
              <a:t>(μτφρ. Κ. Σώκου). Αθήνα: Ινστιτούτο Υγείας του Παιδιού.</a:t>
            </a:r>
          </a:p>
          <a:p>
            <a:r>
              <a:rPr lang="el-GR" altLang="el-GR" sz="1200"/>
              <a:t>Περάκη, Β. Ν., Μπαρώνα, Φ. Γ., &amp; Παπασιδέρη Ι. Σ. (2002). </a:t>
            </a:r>
            <a:r>
              <a:rPr lang="el-GR" altLang="el-GR" sz="1200" i="1"/>
              <a:t>Αγωγή σε θέματα υγείας Ι – Ο ανθρώπινος οργανισμός. </a:t>
            </a:r>
            <a:r>
              <a:rPr lang="el-GR" altLang="el-GR" sz="1200"/>
              <a:t>Αθήνα: Συμμετρία.</a:t>
            </a:r>
          </a:p>
          <a:p>
            <a:r>
              <a:rPr lang="el-GR" altLang="el-GR" sz="1200"/>
              <a:t>Πιπεράκης, Σ. (επιμ.) (2002). </a:t>
            </a:r>
            <a:r>
              <a:rPr lang="el-GR" altLang="el-GR" sz="1200" i="1"/>
              <a:t>Τροφή, Διατροφή, Ανατροφή</a:t>
            </a:r>
            <a:r>
              <a:rPr lang="el-GR" altLang="el-GR" sz="1200"/>
              <a:t>. Αθήνα: Τυπωθήτω – Γιώργος Δαρδανός. </a:t>
            </a:r>
          </a:p>
          <a:p>
            <a:r>
              <a:rPr lang="el-GR" altLang="el-GR" sz="1200"/>
              <a:t>Σώκου, Κ. (1994). </a:t>
            </a:r>
            <a:r>
              <a:rPr lang="el-GR" altLang="el-GR" sz="1200" i="1"/>
              <a:t>Οδηγός Αγωγής και Προαγωγής της Υγείας. </a:t>
            </a:r>
            <a:r>
              <a:rPr lang="el-GR" altLang="el-GR" sz="1200"/>
              <a:t>Αθήνα: Ελληνικά Γράμματα. </a:t>
            </a:r>
          </a:p>
          <a:p>
            <a:r>
              <a:rPr lang="el-GR" altLang="el-GR" sz="1200"/>
              <a:t>Τούντας, Γ. (2001). </a:t>
            </a:r>
            <a:r>
              <a:rPr lang="el-GR" altLang="el-GR" sz="1200" i="1"/>
              <a:t>Κοινωνία και υγεία. </a:t>
            </a:r>
            <a:r>
              <a:rPr lang="el-GR" altLang="el-GR" sz="1200"/>
              <a:t>Αθήνα: Οδυσσέας</a:t>
            </a:r>
          </a:p>
          <a:p>
            <a:r>
              <a:rPr lang="el-GR" altLang="el-GR" sz="1200"/>
              <a:t>ΥΠ.Ε.Π.Θ. - ΚΕ.ΜΕ.ΤΕ., (7-10 Οκτωβρίου 1996), </a:t>
            </a:r>
            <a:r>
              <a:rPr lang="el-GR" altLang="el-GR" sz="1200" i="1"/>
              <a:t>«Αγωγή του Καταναλωτή-Ενημερωτικός Φάκελος 2: Εισηγήσεις και παρεμβάσεις του σεμιναρίου, παρουσίαση εργασιών των ομάδων εργασίας»</a:t>
            </a:r>
            <a:r>
              <a:rPr lang="el-GR" altLang="el-GR" sz="1200"/>
              <a:t>, υλικό σεμιναρίου: Αγωγή του καταναλωτή, Αθήνα.</a:t>
            </a:r>
          </a:p>
          <a:p>
            <a:r>
              <a:rPr lang="el-GR" altLang="el-GR" sz="1200"/>
              <a:t>ΥΠ.Ε.Π.Θ. (2000). </a:t>
            </a:r>
            <a:r>
              <a:rPr lang="el-GR" altLang="el-GR" sz="1200" i="1"/>
              <a:t>Αγωγή Υγείας, Σεξουαλική Αγωγή - Διαφυλικές σχέσεις για μαθητές 11-14 ετών</a:t>
            </a:r>
            <a:r>
              <a:rPr lang="el-GR" altLang="el-GR" sz="1200"/>
              <a:t>. Αθήνα: Εθνική Σχολή Δημόσιας Υγείας-Τομέας Δημόσιας και Διοικητικής Υγιεινής. </a:t>
            </a:r>
          </a:p>
          <a:p>
            <a:r>
              <a:rPr lang="el-GR" altLang="el-GR" sz="1200"/>
              <a:t>ΥΠ.Ε.Π.Θ. (2000). </a:t>
            </a:r>
            <a:r>
              <a:rPr lang="el-GR" altLang="el-GR" sz="1200" i="1"/>
              <a:t>Αγωγή Υγείας, Σεξουαλική Αγωγή-Διαφυλικές σχέσεις ηλικία 15-18 ετών.</a:t>
            </a:r>
            <a:r>
              <a:rPr lang="el-GR" altLang="el-GR" sz="1200"/>
              <a:t> Αθήνα: Ελληνικό Σεξολογικό Ινστιτούτο, Β΄ Μαιευτική και Γυναικολογική Κλινική Πανεπιστημίου Αθηνών. </a:t>
            </a:r>
          </a:p>
          <a:p>
            <a:r>
              <a:rPr lang="el-GR" altLang="el-GR" sz="1200"/>
              <a:t>ΥΠ.Ε.Π.Θ. (2000). </a:t>
            </a:r>
            <a:r>
              <a:rPr lang="el-GR" altLang="el-GR" sz="1200" i="1"/>
              <a:t>Αγωγή Υγείας, Στοματική Υγιεινή για μαθητές 11-14 και 15-18 ετών. </a:t>
            </a:r>
            <a:r>
              <a:rPr lang="el-GR" altLang="el-GR" sz="1200"/>
              <a:t>Αθήνα: Ελληνική Εταιρεία Κοινωνικής Οδοντιατρικής. </a:t>
            </a:r>
          </a:p>
          <a:p>
            <a:r>
              <a:rPr lang="el-GR" altLang="el-GR" sz="1200"/>
              <a:t>ΥΠ.Ε.Π.Θ. (2000). </a:t>
            </a:r>
            <a:r>
              <a:rPr lang="el-GR" altLang="el-GR" sz="1200" i="1"/>
              <a:t>Αγωγή Υγείας: Ψυχική Υγεία - Διαπροσωπικές σχέσεις 11-14 ετών. </a:t>
            </a:r>
            <a:r>
              <a:rPr lang="el-GR" altLang="el-GR" sz="1200"/>
              <a:t>Αθήνα: ΚΕ.Θ.Ε.Α.. </a:t>
            </a:r>
          </a:p>
          <a:p>
            <a:r>
              <a:rPr lang="el-GR" altLang="el-GR" sz="1200"/>
              <a:t>ΥΠ.Ε.Π.Θ. (2000). </a:t>
            </a:r>
            <a:r>
              <a:rPr lang="el-GR" altLang="el-GR" sz="1200" i="1"/>
              <a:t>Κυκλοφοριακή αγωγή - ατυχήματα 11-14 ετών.</a:t>
            </a:r>
            <a:r>
              <a:rPr lang="el-GR" altLang="el-GR" sz="1200"/>
              <a:t> Αθήνα: Διεύθυνση σπουδών δευτεροβάθμιας εκπαίδευσης Αγωγή Υγείας στα Σχολεία. </a:t>
            </a:r>
          </a:p>
          <a:p>
            <a:r>
              <a:rPr lang="el-GR" altLang="el-GR" sz="1200"/>
              <a:t>ΥΠ.Ε.Π.Θ. (2000). </a:t>
            </a:r>
            <a:r>
              <a:rPr lang="el-GR" altLang="el-GR" sz="1200" i="1"/>
              <a:t>Κυκλοφοριακή Αγωγή-Ατυχήματα,</a:t>
            </a:r>
            <a:r>
              <a:rPr lang="el-GR" altLang="el-GR" sz="1200"/>
              <a:t> </a:t>
            </a:r>
            <a:r>
              <a:rPr lang="el-GR" altLang="el-GR" sz="1200" i="1"/>
              <a:t>για μαθητές 11-14 ετών και 15-18 ετών. </a:t>
            </a:r>
            <a:r>
              <a:rPr lang="el-GR" altLang="el-GR" sz="1200"/>
              <a:t>Αθήνα: Εθνικό Καποδιστριακό Πανεπιστήμιο Αθηνών - Εργαστήριο Υγιεινής και Επιδημιολογίας, Κέντρο Έρευνας και Πρόληψης Παιδικών Ατυχημάτων, Αριστοτέλειο Πανεπιστήμιο Θεσσαλονίκης. </a:t>
            </a:r>
          </a:p>
          <a:p>
            <a:r>
              <a:rPr lang="el-GR" altLang="el-GR" sz="1200"/>
              <a:t>ΥΠ.Ε.Π.Θ. (2000). </a:t>
            </a:r>
            <a:r>
              <a:rPr lang="el-GR" altLang="el-GR" sz="1200" i="1"/>
              <a:t>Ψυχική Υγεία-Διαπροσωπικές σχέσεις. </a:t>
            </a:r>
            <a:r>
              <a:rPr lang="el-GR" altLang="el-GR" sz="1200"/>
              <a:t>Αθήνα: Ε.Π.Ι.Ψ.Υ. </a:t>
            </a:r>
          </a:p>
          <a:p>
            <a:r>
              <a:rPr lang="el-GR" altLang="el-GR" sz="1200"/>
              <a:t>Χασάνδρα, Μ. &amp; Θεοδωράκης, Γ (2006). </a:t>
            </a:r>
            <a:r>
              <a:rPr lang="el-GR" altLang="el-GR" sz="1200" i="1"/>
              <a:t>Σχεδιασμός προγραμμάτων αγωγής υγείας</a:t>
            </a:r>
            <a:r>
              <a:rPr lang="el-GR" altLang="el-GR" sz="1200"/>
              <a:t>.</a:t>
            </a:r>
            <a:r>
              <a:rPr lang="el-GR" altLang="el-GR" sz="1200" i="1"/>
              <a:t> </a:t>
            </a:r>
            <a:r>
              <a:rPr lang="el-GR" altLang="el-GR" sz="1200"/>
              <a:t>Θεσσαλονίκη: Χριστοδουλίδης. </a:t>
            </a:r>
          </a:p>
          <a:p>
            <a:endParaRPr lang="el-GR" altLang="el-GR" sz="1200"/>
          </a:p>
          <a:p>
            <a:endParaRPr lang="el-GR" altLang="el-GR" sz="120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pic>
        <p:nvPicPr>
          <p:cNvPr id="38914" name="Picture 6" descr="βιβλιο2">
            <a:extLst>
              <a:ext uri="{FF2B5EF4-FFF2-40B4-BE49-F238E27FC236}">
                <a16:creationId xmlns:a16="http://schemas.microsoft.com/office/drawing/2014/main" id="{4310598E-8681-1436-5DA6-A6F524E42A0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4150" y="404813"/>
            <a:ext cx="3005138" cy="4392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15" name="Picture 7" descr="βιβλιο3">
            <a:extLst>
              <a:ext uri="{FF2B5EF4-FFF2-40B4-BE49-F238E27FC236}">
                <a16:creationId xmlns:a16="http://schemas.microsoft.com/office/drawing/2014/main" id="{C80DCFD4-0CC0-9FAC-E818-84375ABFFA6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16488" y="404813"/>
            <a:ext cx="3076575" cy="4392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336600"/>
        </a:solidFill>
        <a:effectLst/>
      </p:bgPr>
    </p:bg>
    <p:spTree>
      <p:nvGrpSpPr>
        <p:cNvPr id="1" name=""/>
        <p:cNvGrpSpPr/>
        <p:nvPr/>
      </p:nvGrpSpPr>
      <p:grpSpPr>
        <a:xfrm>
          <a:off x="0" y="0"/>
          <a:ext cx="0" cy="0"/>
          <a:chOff x="0" y="0"/>
          <a:chExt cx="0" cy="0"/>
        </a:xfrm>
      </p:grpSpPr>
      <p:pic>
        <p:nvPicPr>
          <p:cNvPr id="39938" name="Picture 4" descr="βιβλίο7">
            <a:extLst>
              <a:ext uri="{FF2B5EF4-FFF2-40B4-BE49-F238E27FC236}">
                <a16:creationId xmlns:a16="http://schemas.microsoft.com/office/drawing/2014/main" id="{423A6DDF-5844-9A9F-4361-F07313D133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913" y="1557338"/>
            <a:ext cx="2616200" cy="3760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939" name="Picture 5" descr="βιβλιο1">
            <a:extLst>
              <a:ext uri="{FF2B5EF4-FFF2-40B4-BE49-F238E27FC236}">
                <a16:creationId xmlns:a16="http://schemas.microsoft.com/office/drawing/2014/main" id="{8D580BC0-5564-CA56-7B62-C29502EE953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48263" y="1557338"/>
            <a:ext cx="2530475" cy="374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pic>
        <p:nvPicPr>
          <p:cNvPr id="40962" name="Picture 4" descr="βιβλίο4">
            <a:extLst>
              <a:ext uri="{FF2B5EF4-FFF2-40B4-BE49-F238E27FC236}">
                <a16:creationId xmlns:a16="http://schemas.microsoft.com/office/drawing/2014/main" id="{B672BE7B-DF44-CF6A-991F-2A94445628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188" y="188913"/>
            <a:ext cx="2647950" cy="3240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63" name="Picture 5" descr="βιβλίο5">
            <a:extLst>
              <a:ext uri="{FF2B5EF4-FFF2-40B4-BE49-F238E27FC236}">
                <a16:creationId xmlns:a16="http://schemas.microsoft.com/office/drawing/2014/main" id="{A1A97B07-DD67-2AFA-4877-0BB254F9140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188913"/>
            <a:ext cx="2354263" cy="3313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64" name="Picture 6" descr="βιβλλίο6">
            <a:extLst>
              <a:ext uri="{FF2B5EF4-FFF2-40B4-BE49-F238E27FC236}">
                <a16:creationId xmlns:a16="http://schemas.microsoft.com/office/drawing/2014/main" id="{EFF4A169-19C1-C558-145D-D8F30417589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84438" y="3617913"/>
            <a:ext cx="2212975" cy="3240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65" name="Picture 9" descr="514">
            <a:extLst>
              <a:ext uri="{FF2B5EF4-FFF2-40B4-BE49-F238E27FC236}">
                <a16:creationId xmlns:a16="http://schemas.microsoft.com/office/drawing/2014/main" id="{61BD7ED2-602B-32C1-2EB3-98B8990A4FE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88125" y="3644900"/>
            <a:ext cx="2157413" cy="297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104A5708-1F1D-A861-BB10-9A5E9D39820C}"/>
              </a:ext>
            </a:extLst>
          </p:cNvPr>
          <p:cNvSpPr>
            <a:spLocks noGrp="1" noChangeArrowheads="1"/>
          </p:cNvSpPr>
          <p:nvPr>
            <p:ph type="title"/>
          </p:nvPr>
        </p:nvSpPr>
        <p:spPr>
          <a:noFill/>
        </p:spPr>
        <p:txBody>
          <a:bodyPr/>
          <a:lstStyle/>
          <a:p>
            <a:pPr eaLnBrk="1" hangingPunct="1"/>
            <a:r>
              <a:rPr lang="el-GR" altLang="el-GR">
                <a:solidFill>
                  <a:schemeClr val="hlink"/>
                </a:solidFill>
              </a:rPr>
              <a:t>Βασικές αρχές της Υγείας</a:t>
            </a:r>
          </a:p>
        </p:txBody>
      </p:sp>
      <p:sp>
        <p:nvSpPr>
          <p:cNvPr id="36867" name="Rectangle 3">
            <a:extLst>
              <a:ext uri="{FF2B5EF4-FFF2-40B4-BE49-F238E27FC236}">
                <a16:creationId xmlns:a16="http://schemas.microsoft.com/office/drawing/2014/main" id="{BAE77FF3-FAC7-3D4C-35C8-23708032EACD}"/>
              </a:ext>
            </a:extLst>
          </p:cNvPr>
          <p:cNvSpPr>
            <a:spLocks noGrp="1" noChangeArrowheads="1"/>
          </p:cNvSpPr>
          <p:nvPr>
            <p:ph type="body" idx="1"/>
          </p:nvPr>
        </p:nvSpPr>
        <p:spPr>
          <a:noFill/>
        </p:spPr>
        <p:txBody>
          <a:bodyPr/>
          <a:lstStyle/>
          <a:p>
            <a:pPr eaLnBrk="1" hangingPunct="1">
              <a:lnSpc>
                <a:spcPct val="90000"/>
              </a:lnSpc>
            </a:pPr>
            <a:r>
              <a:rPr lang="el-GR" altLang="el-GR">
                <a:solidFill>
                  <a:schemeClr val="hlink"/>
                </a:solidFill>
                <a:latin typeface="Arial" panose="020B0604020202020204" pitchFamily="34" charset="0"/>
              </a:rPr>
              <a:t>Αποτελεί απαραίτητη προϋπόθεση για την ευτυχία και την πρόοδο των λαών. </a:t>
            </a:r>
          </a:p>
          <a:p>
            <a:pPr eaLnBrk="1" hangingPunct="1">
              <a:lnSpc>
                <a:spcPct val="90000"/>
              </a:lnSpc>
            </a:pPr>
            <a:r>
              <a:rPr lang="el-GR" altLang="el-GR">
                <a:solidFill>
                  <a:schemeClr val="hlink"/>
                </a:solidFill>
                <a:latin typeface="Arial" panose="020B0604020202020204" pitchFamily="34" charset="0"/>
              </a:rPr>
              <a:t>Η ατομική υγεία δεν πρέπει να διαχωρίζεται από την υγεία του πληθυσμού.</a:t>
            </a:r>
          </a:p>
          <a:p>
            <a:pPr eaLnBrk="1" hangingPunct="1">
              <a:lnSpc>
                <a:spcPct val="90000"/>
              </a:lnSpc>
            </a:pPr>
            <a:r>
              <a:rPr lang="el-GR" altLang="el-GR">
                <a:solidFill>
                  <a:schemeClr val="hlink"/>
                </a:solidFill>
                <a:latin typeface="Arial" panose="020B0604020202020204" pitchFamily="34" charset="0"/>
              </a:rPr>
              <a:t>Αποτελεί το μέσο και όχι αυτοσκοπό.</a:t>
            </a:r>
          </a:p>
          <a:p>
            <a:pPr eaLnBrk="1" hangingPunct="1">
              <a:lnSpc>
                <a:spcPct val="90000"/>
              </a:lnSpc>
            </a:pPr>
            <a:r>
              <a:rPr lang="el-GR" altLang="el-GR">
                <a:solidFill>
                  <a:schemeClr val="hlink"/>
                </a:solidFill>
                <a:latin typeface="Arial" panose="020B0604020202020204" pitchFamily="34" charset="0"/>
              </a:rPr>
              <a:t>Αποτελεί και κοινωνικό πρόβλημα την ευθύνη του οποίου φέρει η συντεταγμένη κοινωνία-πολιτεία.</a:t>
            </a:r>
          </a:p>
          <a:p>
            <a:pPr eaLnBrk="1" hangingPunct="1">
              <a:lnSpc>
                <a:spcPct val="90000"/>
              </a:lnSpc>
              <a:buFont typeface="Wingdings" pitchFamily="2" charset="2"/>
              <a:buNone/>
            </a:pPr>
            <a:endParaRPr lang="en-GB" altLang="el-GR">
              <a:solidFill>
                <a:schemeClr val="hlink"/>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Effect transition="in" filter="box(out)">
                                      <p:cBhvr>
                                        <p:cTn id="7" dur="500"/>
                                        <p:tgtEl>
                                          <p:spTgt spid="368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36867">
                                            <p:txEl>
                                              <p:pRg st="1" end="1"/>
                                            </p:txEl>
                                          </p:spTgt>
                                        </p:tgtEl>
                                        <p:attrNameLst>
                                          <p:attrName>style.visibility</p:attrName>
                                        </p:attrNameLst>
                                      </p:cBhvr>
                                      <p:to>
                                        <p:strVal val="visible"/>
                                      </p:to>
                                    </p:set>
                                    <p:animEffect transition="in" filter="box(out)">
                                      <p:cBhvr>
                                        <p:cTn id="12" dur="500"/>
                                        <p:tgtEl>
                                          <p:spTgt spid="3686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36867">
                                            <p:txEl>
                                              <p:pRg st="2" end="2"/>
                                            </p:txEl>
                                          </p:spTgt>
                                        </p:tgtEl>
                                        <p:attrNameLst>
                                          <p:attrName>style.visibility</p:attrName>
                                        </p:attrNameLst>
                                      </p:cBhvr>
                                      <p:to>
                                        <p:strVal val="visible"/>
                                      </p:to>
                                    </p:set>
                                    <p:animEffect transition="in" filter="box(out)">
                                      <p:cBhvr>
                                        <p:cTn id="17" dur="500"/>
                                        <p:tgtEl>
                                          <p:spTgt spid="3686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36867">
                                            <p:txEl>
                                              <p:pRg st="3" end="3"/>
                                            </p:txEl>
                                          </p:spTgt>
                                        </p:tgtEl>
                                        <p:attrNameLst>
                                          <p:attrName>style.visibility</p:attrName>
                                        </p:attrNameLst>
                                      </p:cBhvr>
                                      <p:to>
                                        <p:strVal val="visible"/>
                                      </p:to>
                                    </p:set>
                                    <p:animEffect transition="in" filter="box(out)">
                                      <p:cBhvr>
                                        <p:cTn id="22" dur="500"/>
                                        <p:tgtEl>
                                          <p:spTgt spid="3686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262954BB-B195-BD9C-4A66-FCC447E3D952}"/>
              </a:ext>
            </a:extLst>
          </p:cNvPr>
          <p:cNvSpPr>
            <a:spLocks noGrp="1" noChangeArrowheads="1"/>
          </p:cNvSpPr>
          <p:nvPr>
            <p:ph type="title"/>
          </p:nvPr>
        </p:nvSpPr>
        <p:spPr/>
        <p:txBody>
          <a:bodyPr/>
          <a:lstStyle/>
          <a:p>
            <a:pPr eaLnBrk="1" hangingPunct="1"/>
            <a:r>
              <a:rPr lang="el-GR" altLang="el-GR" sz="3200">
                <a:solidFill>
                  <a:schemeClr val="hlink"/>
                </a:solidFill>
              </a:rPr>
              <a:t>Θέματα που συνδέονται άμεσα ή έμμεσα με την υγεία</a:t>
            </a:r>
          </a:p>
        </p:txBody>
      </p:sp>
      <p:sp>
        <p:nvSpPr>
          <p:cNvPr id="37891" name="Rectangle 3">
            <a:extLst>
              <a:ext uri="{FF2B5EF4-FFF2-40B4-BE49-F238E27FC236}">
                <a16:creationId xmlns:a16="http://schemas.microsoft.com/office/drawing/2014/main" id="{BB667E54-CE79-45E3-172C-6CDD9EC1BED3}"/>
              </a:ext>
            </a:extLst>
          </p:cNvPr>
          <p:cNvSpPr>
            <a:spLocks noGrp="1" noChangeArrowheads="1"/>
          </p:cNvSpPr>
          <p:nvPr>
            <p:ph type="body" idx="1"/>
          </p:nvPr>
        </p:nvSpPr>
        <p:spPr>
          <a:xfrm>
            <a:off x="1403350" y="1628775"/>
            <a:ext cx="7281863" cy="3455988"/>
          </a:xfrm>
        </p:spPr>
        <p:txBody>
          <a:bodyPr/>
          <a:lstStyle/>
          <a:p>
            <a:pPr eaLnBrk="1" hangingPunct="1">
              <a:lnSpc>
                <a:spcPct val="80000"/>
              </a:lnSpc>
            </a:pPr>
            <a:r>
              <a:rPr lang="el-GR" altLang="el-GR" sz="2500">
                <a:solidFill>
                  <a:schemeClr val="hlink"/>
                </a:solidFill>
                <a:latin typeface="Arial" panose="020B0604020202020204" pitchFamily="34" charset="0"/>
              </a:rPr>
              <a:t>Ευθανασία</a:t>
            </a:r>
          </a:p>
          <a:p>
            <a:pPr eaLnBrk="1" hangingPunct="1">
              <a:lnSpc>
                <a:spcPct val="80000"/>
              </a:lnSpc>
            </a:pPr>
            <a:r>
              <a:rPr lang="el-GR" altLang="el-GR" sz="2500">
                <a:solidFill>
                  <a:schemeClr val="hlink"/>
                </a:solidFill>
                <a:latin typeface="Arial" panose="020B0604020202020204" pitchFamily="34" charset="0"/>
              </a:rPr>
              <a:t>Γενετικοί χειρισμοί</a:t>
            </a:r>
          </a:p>
          <a:p>
            <a:pPr eaLnBrk="1" hangingPunct="1">
              <a:lnSpc>
                <a:spcPct val="80000"/>
              </a:lnSpc>
            </a:pPr>
            <a:r>
              <a:rPr lang="el-GR" altLang="el-GR" sz="2500">
                <a:solidFill>
                  <a:schemeClr val="hlink"/>
                </a:solidFill>
                <a:latin typeface="Arial" panose="020B0604020202020204" pitchFamily="34" charset="0"/>
              </a:rPr>
              <a:t>Τεχνητή αναπαραγωγή</a:t>
            </a:r>
          </a:p>
          <a:p>
            <a:pPr eaLnBrk="1" hangingPunct="1">
              <a:lnSpc>
                <a:spcPct val="80000"/>
              </a:lnSpc>
            </a:pPr>
            <a:r>
              <a:rPr lang="el-GR" altLang="el-GR" sz="2500">
                <a:solidFill>
                  <a:schemeClr val="hlink"/>
                </a:solidFill>
                <a:latin typeface="Arial" panose="020B0604020202020204" pitchFamily="34" charset="0"/>
              </a:rPr>
              <a:t>Σχέσεις γιατρού – ασθενή</a:t>
            </a:r>
          </a:p>
          <a:p>
            <a:pPr eaLnBrk="1" hangingPunct="1">
              <a:lnSpc>
                <a:spcPct val="80000"/>
              </a:lnSpc>
            </a:pPr>
            <a:r>
              <a:rPr lang="el-GR" altLang="el-GR" sz="2500">
                <a:solidFill>
                  <a:schemeClr val="hlink"/>
                </a:solidFill>
                <a:latin typeface="Arial" panose="020B0604020202020204" pitchFamily="34" charset="0"/>
              </a:rPr>
              <a:t>Οργάνωση και λειτουργία νοσοκομείων ως λειτουργικών μονάδων και ως θεσμών</a:t>
            </a:r>
          </a:p>
          <a:p>
            <a:pPr eaLnBrk="1" hangingPunct="1">
              <a:lnSpc>
                <a:spcPct val="80000"/>
              </a:lnSpc>
            </a:pPr>
            <a:r>
              <a:rPr lang="el-GR" altLang="el-GR" sz="2500">
                <a:solidFill>
                  <a:schemeClr val="hlink"/>
                </a:solidFill>
                <a:latin typeface="Arial" panose="020B0604020202020204" pitchFamily="34" charset="0"/>
              </a:rPr>
              <a:t>Εισαγωγή τεχνολογίας στην ιατρική πρακτική</a:t>
            </a:r>
          </a:p>
          <a:p>
            <a:pPr eaLnBrk="1" hangingPunct="1">
              <a:lnSpc>
                <a:spcPct val="80000"/>
              </a:lnSpc>
            </a:pPr>
            <a:r>
              <a:rPr lang="el-GR" altLang="el-GR" sz="2500">
                <a:solidFill>
                  <a:schemeClr val="hlink"/>
                </a:solidFill>
                <a:latin typeface="Arial" panose="020B0604020202020204" pitchFamily="34" charset="0"/>
              </a:rPr>
              <a:t>Κατευθύνσεις ιατρικής έρευνας στο χώρο της υγείας</a:t>
            </a:r>
            <a:endParaRPr lang="en-GB" altLang="el-GR" sz="2500">
              <a:latin typeface="Arial" panose="020B0604020202020204" pitchFamily="34" charset="0"/>
            </a:endParaRPr>
          </a:p>
        </p:txBody>
      </p:sp>
      <p:sp>
        <p:nvSpPr>
          <p:cNvPr id="37894" name="Rectangle 6">
            <a:extLst>
              <a:ext uri="{FF2B5EF4-FFF2-40B4-BE49-F238E27FC236}">
                <a16:creationId xmlns:a16="http://schemas.microsoft.com/office/drawing/2014/main" id="{579612DB-0ECE-AEF3-27DE-707598016A20}"/>
              </a:ext>
            </a:extLst>
          </p:cNvPr>
          <p:cNvSpPr>
            <a:spLocks noChangeArrowheads="1"/>
          </p:cNvSpPr>
          <p:nvPr/>
        </p:nvSpPr>
        <p:spPr bwMode="auto">
          <a:xfrm>
            <a:off x="1258888" y="5084763"/>
            <a:ext cx="7416800" cy="6477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el-GR" altLang="el-GR"/>
              <a:t>Ανάγκη για διεπιστημονική και ολιστική θεώρηση της υγείας </a:t>
            </a:r>
          </a:p>
        </p:txBody>
      </p:sp>
      <p:sp>
        <p:nvSpPr>
          <p:cNvPr id="37895" name="AutoShape 7">
            <a:extLst>
              <a:ext uri="{FF2B5EF4-FFF2-40B4-BE49-F238E27FC236}">
                <a16:creationId xmlns:a16="http://schemas.microsoft.com/office/drawing/2014/main" id="{17AB11C7-0798-4100-0A0E-BE7E323F02BD}"/>
              </a:ext>
            </a:extLst>
          </p:cNvPr>
          <p:cNvSpPr>
            <a:spLocks noChangeArrowheads="1"/>
          </p:cNvSpPr>
          <p:nvPr/>
        </p:nvSpPr>
        <p:spPr bwMode="auto">
          <a:xfrm>
            <a:off x="323850" y="5300663"/>
            <a:ext cx="792163" cy="288925"/>
          </a:xfrm>
          <a:prstGeom prst="rightArrow">
            <a:avLst>
              <a:gd name="adj1" fmla="val 50000"/>
              <a:gd name="adj2" fmla="val 68544"/>
            </a:avLst>
          </a:prstGeom>
          <a:solidFill>
            <a:schemeClr val="hlink"/>
          </a:solidFill>
          <a:ln w="9525">
            <a:solidFill>
              <a:schemeClr val="tx1"/>
            </a:solidFill>
            <a:miter lim="800000"/>
            <a:headEnd/>
            <a:tailEnd/>
          </a:ln>
        </p:spPr>
        <p:txBody>
          <a:bodyPr wrap="none"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endParaRPr lang="el-GR" altLang="el-GR"/>
          </a:p>
        </p:txBody>
      </p:sp>
      <p:sp>
        <p:nvSpPr>
          <p:cNvPr id="37896" name="AutoShape 8">
            <a:extLst>
              <a:ext uri="{FF2B5EF4-FFF2-40B4-BE49-F238E27FC236}">
                <a16:creationId xmlns:a16="http://schemas.microsoft.com/office/drawing/2014/main" id="{5969505F-4256-DE3F-D099-18085306DBB0}"/>
              </a:ext>
            </a:extLst>
          </p:cNvPr>
          <p:cNvSpPr>
            <a:spLocks noChangeArrowheads="1"/>
          </p:cNvSpPr>
          <p:nvPr/>
        </p:nvSpPr>
        <p:spPr bwMode="auto">
          <a:xfrm rot="5400000">
            <a:off x="4464844" y="5841206"/>
            <a:ext cx="503238" cy="288925"/>
          </a:xfrm>
          <a:prstGeom prst="rightArrow">
            <a:avLst>
              <a:gd name="adj1" fmla="val 50000"/>
              <a:gd name="adj2" fmla="val 43544"/>
            </a:avLst>
          </a:prstGeom>
          <a:solidFill>
            <a:schemeClr val="hlink"/>
          </a:solidFill>
          <a:ln w="9525">
            <a:solidFill>
              <a:schemeClr val="tx1"/>
            </a:solidFill>
            <a:miter lim="800000"/>
            <a:headEnd/>
            <a:tailEnd/>
          </a:ln>
        </p:spPr>
        <p:txBody>
          <a:bodyPr wrap="none"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endParaRPr lang="el-GR" altLang="el-GR"/>
          </a:p>
        </p:txBody>
      </p:sp>
      <p:sp>
        <p:nvSpPr>
          <p:cNvPr id="37897" name="Rectangle 9">
            <a:extLst>
              <a:ext uri="{FF2B5EF4-FFF2-40B4-BE49-F238E27FC236}">
                <a16:creationId xmlns:a16="http://schemas.microsoft.com/office/drawing/2014/main" id="{BB6A9AB9-35AE-D1A3-CD5D-B3C1C4DB2AAC}"/>
              </a:ext>
            </a:extLst>
          </p:cNvPr>
          <p:cNvSpPr>
            <a:spLocks noChangeArrowheads="1"/>
          </p:cNvSpPr>
          <p:nvPr/>
        </p:nvSpPr>
        <p:spPr bwMode="auto">
          <a:xfrm>
            <a:off x="3059113" y="6237288"/>
            <a:ext cx="3743325" cy="433387"/>
          </a:xfrm>
          <a:prstGeom prst="rect">
            <a:avLst/>
          </a:prstGeom>
          <a:solidFill>
            <a:srgbClr val="FFCCFF"/>
          </a:solidFill>
          <a:ln w="9525">
            <a:solidFill>
              <a:schemeClr val="tx1"/>
            </a:solidFill>
            <a:miter lim="800000"/>
            <a:headEnd/>
            <a:tailEnd/>
          </a:ln>
        </p:spPr>
        <p:txBody>
          <a:bodyPr wrap="none"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el-GR" altLang="el-GR"/>
              <a:t>Δείκτες υγείας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8" fill="hold" grpId="0"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animEffect transition="in" filter="slide(fromLeft)">
                                      <p:cBhvr>
                                        <p:cTn id="7" dur="500"/>
                                        <p:tgtEl>
                                          <p:spTgt spid="378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8" fill="hold" grpId="0" nodeType="clickEffect">
                                  <p:stCondLst>
                                    <p:cond delay="0"/>
                                  </p:stCondLst>
                                  <p:childTnLst>
                                    <p:set>
                                      <p:cBhvr>
                                        <p:cTn id="11" dur="1" fill="hold">
                                          <p:stCondLst>
                                            <p:cond delay="0"/>
                                          </p:stCondLst>
                                        </p:cTn>
                                        <p:tgtEl>
                                          <p:spTgt spid="37891">
                                            <p:txEl>
                                              <p:pRg st="1" end="1"/>
                                            </p:txEl>
                                          </p:spTgt>
                                        </p:tgtEl>
                                        <p:attrNameLst>
                                          <p:attrName>style.visibility</p:attrName>
                                        </p:attrNameLst>
                                      </p:cBhvr>
                                      <p:to>
                                        <p:strVal val="visible"/>
                                      </p:to>
                                    </p:set>
                                    <p:animEffect transition="in" filter="slide(fromLeft)">
                                      <p:cBhvr>
                                        <p:cTn id="12" dur="500"/>
                                        <p:tgtEl>
                                          <p:spTgt spid="3789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8" fill="hold" grpId="0" nodeType="clickEffect">
                                  <p:stCondLst>
                                    <p:cond delay="0"/>
                                  </p:stCondLst>
                                  <p:childTnLst>
                                    <p:set>
                                      <p:cBhvr>
                                        <p:cTn id="16" dur="1" fill="hold">
                                          <p:stCondLst>
                                            <p:cond delay="0"/>
                                          </p:stCondLst>
                                        </p:cTn>
                                        <p:tgtEl>
                                          <p:spTgt spid="37891">
                                            <p:txEl>
                                              <p:pRg st="2" end="2"/>
                                            </p:txEl>
                                          </p:spTgt>
                                        </p:tgtEl>
                                        <p:attrNameLst>
                                          <p:attrName>style.visibility</p:attrName>
                                        </p:attrNameLst>
                                      </p:cBhvr>
                                      <p:to>
                                        <p:strVal val="visible"/>
                                      </p:to>
                                    </p:set>
                                    <p:animEffect transition="in" filter="slide(fromLeft)">
                                      <p:cBhvr>
                                        <p:cTn id="17" dur="500"/>
                                        <p:tgtEl>
                                          <p:spTgt spid="3789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8" fill="hold" grpId="0" nodeType="clickEffect">
                                  <p:stCondLst>
                                    <p:cond delay="0"/>
                                  </p:stCondLst>
                                  <p:childTnLst>
                                    <p:set>
                                      <p:cBhvr>
                                        <p:cTn id="21" dur="1" fill="hold">
                                          <p:stCondLst>
                                            <p:cond delay="0"/>
                                          </p:stCondLst>
                                        </p:cTn>
                                        <p:tgtEl>
                                          <p:spTgt spid="37891">
                                            <p:txEl>
                                              <p:pRg st="3" end="3"/>
                                            </p:txEl>
                                          </p:spTgt>
                                        </p:tgtEl>
                                        <p:attrNameLst>
                                          <p:attrName>style.visibility</p:attrName>
                                        </p:attrNameLst>
                                      </p:cBhvr>
                                      <p:to>
                                        <p:strVal val="visible"/>
                                      </p:to>
                                    </p:set>
                                    <p:animEffect transition="in" filter="slide(fromLeft)">
                                      <p:cBhvr>
                                        <p:cTn id="22" dur="500"/>
                                        <p:tgtEl>
                                          <p:spTgt spid="3789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8" fill="hold" grpId="0" nodeType="clickEffect">
                                  <p:stCondLst>
                                    <p:cond delay="0"/>
                                  </p:stCondLst>
                                  <p:childTnLst>
                                    <p:set>
                                      <p:cBhvr>
                                        <p:cTn id="26" dur="1" fill="hold">
                                          <p:stCondLst>
                                            <p:cond delay="0"/>
                                          </p:stCondLst>
                                        </p:cTn>
                                        <p:tgtEl>
                                          <p:spTgt spid="37891">
                                            <p:txEl>
                                              <p:pRg st="4" end="4"/>
                                            </p:txEl>
                                          </p:spTgt>
                                        </p:tgtEl>
                                        <p:attrNameLst>
                                          <p:attrName>style.visibility</p:attrName>
                                        </p:attrNameLst>
                                      </p:cBhvr>
                                      <p:to>
                                        <p:strVal val="visible"/>
                                      </p:to>
                                    </p:set>
                                    <p:animEffect transition="in" filter="slide(fromLeft)">
                                      <p:cBhvr>
                                        <p:cTn id="27" dur="500"/>
                                        <p:tgtEl>
                                          <p:spTgt spid="3789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2" presetClass="entr" presetSubtype="8" fill="hold" grpId="0" nodeType="clickEffect">
                                  <p:stCondLst>
                                    <p:cond delay="0"/>
                                  </p:stCondLst>
                                  <p:childTnLst>
                                    <p:set>
                                      <p:cBhvr>
                                        <p:cTn id="31" dur="1" fill="hold">
                                          <p:stCondLst>
                                            <p:cond delay="0"/>
                                          </p:stCondLst>
                                        </p:cTn>
                                        <p:tgtEl>
                                          <p:spTgt spid="37891">
                                            <p:txEl>
                                              <p:pRg st="5" end="5"/>
                                            </p:txEl>
                                          </p:spTgt>
                                        </p:tgtEl>
                                        <p:attrNameLst>
                                          <p:attrName>style.visibility</p:attrName>
                                        </p:attrNameLst>
                                      </p:cBhvr>
                                      <p:to>
                                        <p:strVal val="visible"/>
                                      </p:to>
                                    </p:set>
                                    <p:animEffect transition="in" filter="slide(fromLeft)">
                                      <p:cBhvr>
                                        <p:cTn id="32" dur="500"/>
                                        <p:tgtEl>
                                          <p:spTgt spid="37891">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2" presetClass="entr" presetSubtype="8" fill="hold" grpId="0" nodeType="clickEffect">
                                  <p:stCondLst>
                                    <p:cond delay="0"/>
                                  </p:stCondLst>
                                  <p:childTnLst>
                                    <p:set>
                                      <p:cBhvr>
                                        <p:cTn id="36" dur="1" fill="hold">
                                          <p:stCondLst>
                                            <p:cond delay="0"/>
                                          </p:stCondLst>
                                        </p:cTn>
                                        <p:tgtEl>
                                          <p:spTgt spid="37891">
                                            <p:txEl>
                                              <p:pRg st="6" end="6"/>
                                            </p:txEl>
                                          </p:spTgt>
                                        </p:tgtEl>
                                        <p:attrNameLst>
                                          <p:attrName>style.visibility</p:attrName>
                                        </p:attrNameLst>
                                      </p:cBhvr>
                                      <p:to>
                                        <p:strVal val="visible"/>
                                      </p:to>
                                    </p:set>
                                    <p:animEffect transition="in" filter="slide(fromLeft)">
                                      <p:cBhvr>
                                        <p:cTn id="37" dur="500"/>
                                        <p:tgtEl>
                                          <p:spTgt spid="37891">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7895"/>
                                        </p:tgtEl>
                                        <p:attrNameLst>
                                          <p:attrName>style.visibility</p:attrName>
                                        </p:attrNameLst>
                                      </p:cBhvr>
                                      <p:to>
                                        <p:strVal val="visible"/>
                                      </p:to>
                                    </p:set>
                                    <p:animEffect transition="in" filter="blinds(horizontal)">
                                      <p:cBhvr>
                                        <p:cTn id="42" dur="500"/>
                                        <p:tgtEl>
                                          <p:spTgt spid="37895"/>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37894"/>
                                        </p:tgtEl>
                                        <p:attrNameLst>
                                          <p:attrName>style.visibility</p:attrName>
                                        </p:attrNameLst>
                                      </p:cBhvr>
                                      <p:to>
                                        <p:strVal val="visible"/>
                                      </p:to>
                                    </p:set>
                                    <p:animEffect transition="in" filter="dissolve">
                                      <p:cBhvr>
                                        <p:cTn id="47" dur="500"/>
                                        <p:tgtEl>
                                          <p:spTgt spid="37894"/>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37896"/>
                                        </p:tgtEl>
                                        <p:attrNameLst>
                                          <p:attrName>style.visibility</p:attrName>
                                        </p:attrNameLst>
                                      </p:cBhvr>
                                      <p:to>
                                        <p:strVal val="visible"/>
                                      </p:to>
                                    </p:set>
                                    <p:anim calcmode="lin" valueType="num">
                                      <p:cBhvr additive="base">
                                        <p:cTn id="52" dur="500" fill="hold"/>
                                        <p:tgtEl>
                                          <p:spTgt spid="37896"/>
                                        </p:tgtEl>
                                        <p:attrNameLst>
                                          <p:attrName>ppt_x</p:attrName>
                                        </p:attrNameLst>
                                      </p:cBhvr>
                                      <p:tavLst>
                                        <p:tav tm="0">
                                          <p:val>
                                            <p:strVal val="#ppt_x"/>
                                          </p:val>
                                        </p:tav>
                                        <p:tav tm="100000">
                                          <p:val>
                                            <p:strVal val="#ppt_x"/>
                                          </p:val>
                                        </p:tav>
                                      </p:tavLst>
                                    </p:anim>
                                    <p:anim calcmode="lin" valueType="num">
                                      <p:cBhvr additive="base">
                                        <p:cTn id="53" dur="500" fill="hold"/>
                                        <p:tgtEl>
                                          <p:spTgt spid="37896"/>
                                        </p:tgtEl>
                                        <p:attrNameLst>
                                          <p:attrName>ppt_y</p:attrName>
                                        </p:attrNameLst>
                                      </p:cBhvr>
                                      <p:tavLst>
                                        <p:tav tm="0">
                                          <p:val>
                                            <p:strVal val="1+#ppt_h/2"/>
                                          </p:val>
                                        </p:tav>
                                        <p:tav tm="100000">
                                          <p:val>
                                            <p:strVal val="#ppt_y"/>
                                          </p:val>
                                        </p:tav>
                                      </p:tavLst>
                                    </p:anim>
                                  </p:childTnLst>
                                </p:cTn>
                              </p:par>
                            </p:childTnLst>
                          </p:cTn>
                        </p:par>
                      </p:childTnLst>
                    </p:cTn>
                  </p:par>
                  <p:par>
                    <p:cTn id="54" fill="hold" nodeType="clickPar">
                      <p:stCondLst>
                        <p:cond delay="indefinite"/>
                      </p:stCondLst>
                      <p:childTnLst>
                        <p:par>
                          <p:cTn id="55" fill="hold" nodeType="withGroup">
                            <p:stCondLst>
                              <p:cond delay="0"/>
                            </p:stCondLst>
                            <p:childTnLst>
                              <p:par>
                                <p:cTn id="56" presetID="3" presetClass="entr" presetSubtype="10" fill="hold" grpId="0" nodeType="clickEffect">
                                  <p:stCondLst>
                                    <p:cond delay="0"/>
                                  </p:stCondLst>
                                  <p:childTnLst>
                                    <p:set>
                                      <p:cBhvr>
                                        <p:cTn id="57" dur="1" fill="hold">
                                          <p:stCondLst>
                                            <p:cond delay="0"/>
                                          </p:stCondLst>
                                        </p:cTn>
                                        <p:tgtEl>
                                          <p:spTgt spid="37897"/>
                                        </p:tgtEl>
                                        <p:attrNameLst>
                                          <p:attrName>style.visibility</p:attrName>
                                        </p:attrNameLst>
                                      </p:cBhvr>
                                      <p:to>
                                        <p:strVal val="visible"/>
                                      </p:to>
                                    </p:set>
                                    <p:animEffect transition="in" filter="blinds(horizontal)">
                                      <p:cBhvr>
                                        <p:cTn id="58" dur="500"/>
                                        <p:tgtEl>
                                          <p:spTgt spid="378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build="p" autoUpdateAnimBg="0"/>
      <p:bldP spid="37894" grpId="0" animBg="1"/>
      <p:bldP spid="37895" grpId="0" animBg="1"/>
      <p:bldP spid="37896" grpId="0" animBg="1"/>
      <p:bldP spid="37897"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2AAC9872-7AA7-9E42-D738-2E14EFC150BE}"/>
              </a:ext>
            </a:extLst>
          </p:cNvPr>
          <p:cNvSpPr>
            <a:spLocks noChangeArrowheads="1"/>
          </p:cNvSpPr>
          <p:nvPr/>
        </p:nvSpPr>
        <p:spPr bwMode="auto">
          <a:xfrm>
            <a:off x="827088" y="2565400"/>
            <a:ext cx="3222625" cy="3276600"/>
          </a:xfrm>
          <a:prstGeom prst="rect">
            <a:avLst/>
          </a:prstGeom>
          <a:solidFill>
            <a:schemeClr val="accent2"/>
          </a:solidFill>
          <a:ln w="9525">
            <a:solidFill>
              <a:schemeClr val="tx1"/>
            </a:solidFill>
            <a:miter lim="800000"/>
            <a:headEnd/>
            <a:tailEnd/>
          </a:ln>
        </p:spPr>
        <p:txBody>
          <a:bodyPr wrap="none"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endParaRPr lang="el-GR" altLang="el-GR" sz="2400">
              <a:solidFill>
                <a:srgbClr val="FFFF99"/>
              </a:solidFill>
              <a:latin typeface="Arial" panose="020B0604020202020204" pitchFamily="34" charset="0"/>
            </a:endParaRPr>
          </a:p>
          <a:p>
            <a:pPr algn="ctr" eaLnBrk="1" hangingPunct="1"/>
            <a:r>
              <a:rPr lang="el-GR" altLang="el-GR" sz="2400" i="1">
                <a:solidFill>
                  <a:schemeClr val="hlink"/>
                </a:solidFill>
                <a:latin typeface="Arial" panose="020B0604020202020204" pitchFamily="34" charset="0"/>
              </a:rPr>
              <a:t>Θετικοί ή άμεσοι </a:t>
            </a:r>
          </a:p>
          <a:p>
            <a:pPr algn="ctr" eaLnBrk="1" hangingPunct="1"/>
            <a:r>
              <a:rPr lang="el-GR" altLang="el-GR" sz="2400" i="1">
                <a:solidFill>
                  <a:schemeClr val="hlink"/>
                </a:solidFill>
                <a:latin typeface="Arial" panose="020B0604020202020204" pitchFamily="34" charset="0"/>
              </a:rPr>
              <a:t>δείκτες</a:t>
            </a:r>
          </a:p>
          <a:p>
            <a:pPr algn="ctr" eaLnBrk="1" hangingPunct="1"/>
            <a:endParaRPr lang="el-GR" altLang="el-GR" sz="2400" i="1">
              <a:solidFill>
                <a:schemeClr val="hlink"/>
              </a:solidFill>
              <a:latin typeface="Arial" panose="020B0604020202020204" pitchFamily="34" charset="0"/>
            </a:endParaRPr>
          </a:p>
          <a:p>
            <a:pPr algn="ctr" eaLnBrk="1" hangingPunct="1"/>
            <a:r>
              <a:rPr lang="el-GR" altLang="el-GR">
                <a:solidFill>
                  <a:schemeClr val="hlink"/>
                </a:solidFill>
                <a:latin typeface="Arial" panose="020B0604020202020204" pitchFamily="34" charset="0"/>
              </a:rPr>
              <a:t>Σωματομετρικοί – βιολογικοί</a:t>
            </a:r>
          </a:p>
          <a:p>
            <a:pPr algn="ctr" eaLnBrk="1" hangingPunct="1"/>
            <a:r>
              <a:rPr lang="el-GR" altLang="el-GR">
                <a:solidFill>
                  <a:schemeClr val="hlink"/>
                </a:solidFill>
                <a:latin typeface="Arial" panose="020B0604020202020204" pitchFamily="34" charset="0"/>
              </a:rPr>
              <a:t>Νοητικοί ή πνευματικοί </a:t>
            </a:r>
            <a:endParaRPr lang="el-GR" altLang="el-GR" sz="2400">
              <a:solidFill>
                <a:schemeClr val="hlink"/>
              </a:solidFill>
              <a:latin typeface="Arial" panose="020B0604020202020204" pitchFamily="34" charset="0"/>
            </a:endParaRPr>
          </a:p>
          <a:p>
            <a:pPr algn="ctr" eaLnBrk="1" hangingPunct="1"/>
            <a:r>
              <a:rPr lang="el-GR" altLang="el-GR">
                <a:solidFill>
                  <a:schemeClr val="hlink"/>
                </a:solidFill>
                <a:latin typeface="Arial" panose="020B0604020202020204" pitchFamily="34" charset="0"/>
              </a:rPr>
              <a:t>Ψυχικοί</a:t>
            </a:r>
          </a:p>
          <a:p>
            <a:pPr algn="ctr" eaLnBrk="1" hangingPunct="1"/>
            <a:r>
              <a:rPr lang="el-GR" altLang="el-GR">
                <a:solidFill>
                  <a:schemeClr val="hlink"/>
                </a:solidFill>
                <a:latin typeface="Arial" panose="020B0604020202020204" pitchFamily="34" charset="0"/>
              </a:rPr>
              <a:t>Κοινωνικοί </a:t>
            </a:r>
          </a:p>
          <a:p>
            <a:pPr algn="ctr" eaLnBrk="1" hangingPunct="1"/>
            <a:r>
              <a:rPr lang="el-GR" altLang="el-GR">
                <a:solidFill>
                  <a:schemeClr val="hlink"/>
                </a:solidFill>
                <a:latin typeface="Arial" panose="020B0604020202020204" pitchFamily="34" charset="0"/>
              </a:rPr>
              <a:t>Ψυχολογικοί</a:t>
            </a:r>
          </a:p>
          <a:p>
            <a:pPr algn="ctr" eaLnBrk="1" hangingPunct="1"/>
            <a:endParaRPr lang="el-GR" altLang="el-GR">
              <a:solidFill>
                <a:schemeClr val="hlink"/>
              </a:solidFill>
              <a:latin typeface="Arial" panose="020B0604020202020204" pitchFamily="34" charset="0"/>
            </a:endParaRPr>
          </a:p>
          <a:p>
            <a:pPr algn="ctr" eaLnBrk="1" hangingPunct="1"/>
            <a:endParaRPr lang="el-GR" altLang="el-GR">
              <a:solidFill>
                <a:srgbClr val="FFFF99"/>
              </a:solidFill>
              <a:latin typeface="Arial" panose="020B0604020202020204" pitchFamily="34" charset="0"/>
            </a:endParaRPr>
          </a:p>
          <a:p>
            <a:pPr algn="ctr" eaLnBrk="1" hangingPunct="1"/>
            <a:endParaRPr lang="en-GB" altLang="el-GR">
              <a:solidFill>
                <a:srgbClr val="FFFF99"/>
              </a:solidFill>
              <a:latin typeface="Arial" panose="020B0604020202020204" pitchFamily="34" charset="0"/>
            </a:endParaRPr>
          </a:p>
        </p:txBody>
      </p:sp>
      <p:sp>
        <p:nvSpPr>
          <p:cNvPr id="9219" name="Rectangle 3">
            <a:extLst>
              <a:ext uri="{FF2B5EF4-FFF2-40B4-BE49-F238E27FC236}">
                <a16:creationId xmlns:a16="http://schemas.microsoft.com/office/drawing/2014/main" id="{E5F26B3C-521C-86BE-DD28-371B2139631B}"/>
              </a:ext>
            </a:extLst>
          </p:cNvPr>
          <p:cNvSpPr>
            <a:spLocks noChangeArrowheads="1"/>
          </p:cNvSpPr>
          <p:nvPr/>
        </p:nvSpPr>
        <p:spPr bwMode="auto">
          <a:xfrm>
            <a:off x="2819400" y="838200"/>
            <a:ext cx="3124200" cy="914400"/>
          </a:xfrm>
          <a:prstGeom prst="rect">
            <a:avLst/>
          </a:prstGeom>
          <a:solidFill>
            <a:schemeClr val="accent2"/>
          </a:solidFill>
          <a:ln w="9525">
            <a:solidFill>
              <a:schemeClr val="tx1"/>
            </a:solidFill>
            <a:miter lim="800000"/>
            <a:headEnd/>
            <a:tailEnd/>
          </a:ln>
        </p:spPr>
        <p:txBody>
          <a:bodyPr wrap="none"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el-GR" altLang="el-GR" sz="3200" b="1">
                <a:solidFill>
                  <a:srgbClr val="FF3300"/>
                </a:solidFill>
                <a:latin typeface="Arial" panose="020B0604020202020204" pitchFamily="34" charset="0"/>
              </a:rPr>
              <a:t>Δείκτες υγείας</a:t>
            </a:r>
            <a:endParaRPr lang="en-GB" altLang="el-GR" sz="3200" b="1">
              <a:solidFill>
                <a:srgbClr val="FF3300"/>
              </a:solidFill>
              <a:latin typeface="Arial" panose="020B0604020202020204" pitchFamily="34" charset="0"/>
            </a:endParaRPr>
          </a:p>
        </p:txBody>
      </p:sp>
      <p:sp>
        <p:nvSpPr>
          <p:cNvPr id="9220" name="Line 4">
            <a:extLst>
              <a:ext uri="{FF2B5EF4-FFF2-40B4-BE49-F238E27FC236}">
                <a16:creationId xmlns:a16="http://schemas.microsoft.com/office/drawing/2014/main" id="{BAFEDF17-7278-59D1-2DAA-B46087B6951B}"/>
              </a:ext>
            </a:extLst>
          </p:cNvPr>
          <p:cNvSpPr>
            <a:spLocks noChangeShapeType="1"/>
          </p:cNvSpPr>
          <p:nvPr/>
        </p:nvSpPr>
        <p:spPr bwMode="auto">
          <a:xfrm flipH="1">
            <a:off x="1760538" y="1752600"/>
            <a:ext cx="2659062" cy="6858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9221" name="Line 5">
            <a:extLst>
              <a:ext uri="{FF2B5EF4-FFF2-40B4-BE49-F238E27FC236}">
                <a16:creationId xmlns:a16="http://schemas.microsoft.com/office/drawing/2014/main" id="{8441CBE9-9F5E-DB37-FA0F-D7AD057655B7}"/>
              </a:ext>
            </a:extLst>
          </p:cNvPr>
          <p:cNvSpPr>
            <a:spLocks noChangeShapeType="1"/>
          </p:cNvSpPr>
          <p:nvPr/>
        </p:nvSpPr>
        <p:spPr bwMode="auto">
          <a:xfrm>
            <a:off x="4279900" y="1752600"/>
            <a:ext cx="2578100" cy="6858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39942" name="Rectangle 6">
            <a:extLst>
              <a:ext uri="{FF2B5EF4-FFF2-40B4-BE49-F238E27FC236}">
                <a16:creationId xmlns:a16="http://schemas.microsoft.com/office/drawing/2014/main" id="{D723A3FE-9112-9B6B-0D50-4D40C8E923F2}"/>
              </a:ext>
            </a:extLst>
          </p:cNvPr>
          <p:cNvSpPr>
            <a:spLocks noChangeArrowheads="1"/>
          </p:cNvSpPr>
          <p:nvPr/>
        </p:nvSpPr>
        <p:spPr bwMode="auto">
          <a:xfrm>
            <a:off x="4500563" y="2565400"/>
            <a:ext cx="3786187" cy="3200400"/>
          </a:xfrm>
          <a:prstGeom prst="rect">
            <a:avLst/>
          </a:prstGeom>
          <a:solidFill>
            <a:schemeClr val="accent2"/>
          </a:solidFill>
          <a:ln w="9525">
            <a:solidFill>
              <a:schemeClr val="tx1"/>
            </a:solidFill>
            <a:miter lim="800000"/>
            <a:headEnd/>
            <a:tailEnd/>
          </a:ln>
        </p:spPr>
        <p:txBody>
          <a:bodyPr wrap="none"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el-GR" altLang="el-GR" sz="2400" i="1">
                <a:solidFill>
                  <a:schemeClr val="hlink"/>
                </a:solidFill>
                <a:latin typeface="Arial" panose="020B0604020202020204" pitchFamily="34" charset="0"/>
              </a:rPr>
              <a:t>Αρνητικοί ή έμμεσοι </a:t>
            </a:r>
          </a:p>
          <a:p>
            <a:pPr algn="ctr" eaLnBrk="1" hangingPunct="1"/>
            <a:r>
              <a:rPr lang="el-GR" altLang="el-GR" sz="2400" i="1">
                <a:solidFill>
                  <a:schemeClr val="hlink"/>
                </a:solidFill>
                <a:latin typeface="Arial" panose="020B0604020202020204" pitchFamily="34" charset="0"/>
              </a:rPr>
              <a:t>δείκτες</a:t>
            </a:r>
          </a:p>
          <a:p>
            <a:pPr algn="ctr" eaLnBrk="1" hangingPunct="1"/>
            <a:endParaRPr lang="el-GR" altLang="el-GR" i="1">
              <a:solidFill>
                <a:schemeClr val="hlink"/>
              </a:solidFill>
              <a:latin typeface="Arial" panose="020B0604020202020204" pitchFamily="34" charset="0"/>
            </a:endParaRPr>
          </a:p>
          <a:p>
            <a:pPr algn="ctr" eaLnBrk="1" hangingPunct="1"/>
            <a:r>
              <a:rPr lang="el-GR" altLang="el-GR">
                <a:solidFill>
                  <a:schemeClr val="hlink"/>
                </a:solidFill>
                <a:latin typeface="Arial" panose="020B0604020202020204" pitchFamily="34" charset="0"/>
              </a:rPr>
              <a:t>Έμμεσοι υγειονομικοί</a:t>
            </a:r>
          </a:p>
          <a:p>
            <a:pPr algn="ctr" eaLnBrk="1" hangingPunct="1"/>
            <a:endParaRPr lang="el-GR" altLang="el-GR">
              <a:solidFill>
                <a:schemeClr val="hlink"/>
              </a:solidFill>
              <a:latin typeface="Arial" panose="020B0604020202020204" pitchFamily="34" charset="0"/>
            </a:endParaRPr>
          </a:p>
          <a:p>
            <a:pPr algn="ctr" eaLnBrk="1" hangingPunct="1"/>
            <a:r>
              <a:rPr lang="el-GR" altLang="el-GR">
                <a:solidFill>
                  <a:schemeClr val="hlink"/>
                </a:solidFill>
                <a:latin typeface="Arial" panose="020B0604020202020204" pitchFamily="34" charset="0"/>
              </a:rPr>
              <a:t>Έμμεσοι δημογραφικοί</a:t>
            </a:r>
          </a:p>
          <a:p>
            <a:pPr algn="ctr" eaLnBrk="1" hangingPunct="1"/>
            <a:endParaRPr lang="el-GR" altLang="el-GR">
              <a:solidFill>
                <a:schemeClr val="hlink"/>
              </a:solidFill>
              <a:latin typeface="Arial" panose="020B0604020202020204" pitchFamily="34" charset="0"/>
            </a:endParaRPr>
          </a:p>
          <a:p>
            <a:pPr algn="ctr" eaLnBrk="1" hangingPunct="1"/>
            <a:r>
              <a:rPr lang="el-GR" altLang="el-GR">
                <a:solidFill>
                  <a:schemeClr val="hlink"/>
                </a:solidFill>
                <a:latin typeface="Arial" panose="020B0604020202020204" pitchFamily="34" charset="0"/>
              </a:rPr>
              <a:t>Έμμεσοι κοινωνικοί</a:t>
            </a:r>
          </a:p>
          <a:p>
            <a:pPr algn="ctr" eaLnBrk="1" hangingPunct="1"/>
            <a:endParaRPr lang="en-GB" altLang="el-GR" sz="2400">
              <a:solidFill>
                <a:schemeClr val="hlink"/>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9938"/>
                                        </p:tgtEl>
                                        <p:attrNameLst>
                                          <p:attrName>style.visibility</p:attrName>
                                        </p:attrNameLst>
                                      </p:cBhvr>
                                      <p:to>
                                        <p:strVal val="visible"/>
                                      </p:to>
                                    </p:set>
                                    <p:animEffect transition="in" filter="dissolve">
                                      <p:cBhvr>
                                        <p:cTn id="7" dur="500"/>
                                        <p:tgtEl>
                                          <p:spTgt spid="3993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9942"/>
                                        </p:tgtEl>
                                        <p:attrNameLst>
                                          <p:attrName>style.visibility</p:attrName>
                                        </p:attrNameLst>
                                      </p:cBhvr>
                                      <p:to>
                                        <p:strVal val="visible"/>
                                      </p:to>
                                    </p:set>
                                    <p:animEffect transition="in" filter="checkerboard(across)">
                                      <p:cBhvr>
                                        <p:cTn id="12" dur="500"/>
                                        <p:tgtEl>
                                          <p:spTgt spid="399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animBg="1"/>
      <p:bldP spid="3994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pic>
        <p:nvPicPr>
          <p:cNvPr id="10242" name="Picture 2">
            <a:extLst>
              <a:ext uri="{FF2B5EF4-FFF2-40B4-BE49-F238E27FC236}">
                <a16:creationId xmlns:a16="http://schemas.microsoft.com/office/drawing/2014/main" id="{E2D9A5AA-5C4C-7C02-6B04-D4ECCDFEDF42}"/>
              </a:ext>
            </a:extLst>
          </p:cNvPr>
          <p:cNvPicPr>
            <a:picLocks noChangeAspect="1" noChangeArrowheads="1"/>
          </p:cNvPicPr>
          <p:nvPr>
            <p:ph idx="4294967295"/>
          </p:nvPr>
        </p:nvPicPr>
        <p:blipFill>
          <a:blip r:embed="rId2">
            <a:extLst>
              <a:ext uri="{28A0092B-C50C-407E-A947-70E740481C1C}">
                <a14:useLocalDpi xmlns:a14="http://schemas.microsoft.com/office/drawing/2010/main" val="0"/>
              </a:ext>
            </a:extLst>
          </a:blip>
          <a:srcRect/>
          <a:stretch>
            <a:fillRect/>
          </a:stretch>
        </p:blipFill>
        <p:spPr>
          <a:xfrm>
            <a:off x="0" y="333375"/>
            <a:ext cx="5049838" cy="5483225"/>
          </a:xfrm>
          <a:noFill/>
        </p:spPr>
      </p:pic>
      <p:sp>
        <p:nvSpPr>
          <p:cNvPr id="86019" name="Line 3">
            <a:extLst>
              <a:ext uri="{FF2B5EF4-FFF2-40B4-BE49-F238E27FC236}">
                <a16:creationId xmlns:a16="http://schemas.microsoft.com/office/drawing/2014/main" id="{7E88C1C1-833F-BB2B-1102-6B7FD6B0EEE7}"/>
              </a:ext>
            </a:extLst>
          </p:cNvPr>
          <p:cNvSpPr>
            <a:spLocks noChangeShapeType="1"/>
          </p:cNvSpPr>
          <p:nvPr/>
        </p:nvSpPr>
        <p:spPr bwMode="auto">
          <a:xfrm flipH="1">
            <a:off x="1643063" y="4643438"/>
            <a:ext cx="2592387" cy="576262"/>
          </a:xfrm>
          <a:prstGeom prst="line">
            <a:avLst/>
          </a:prstGeom>
          <a:ln w="19050">
            <a:solidFill>
              <a:srgbClr val="C00000"/>
            </a:solidFill>
            <a:headEnd/>
            <a:tailEnd type="triangle" w="med" len="med"/>
          </a:ln>
        </p:spPr>
        <p:style>
          <a:lnRef idx="1">
            <a:schemeClr val="accent1"/>
          </a:lnRef>
          <a:fillRef idx="0">
            <a:schemeClr val="accent1"/>
          </a:fillRef>
          <a:effectRef idx="0">
            <a:schemeClr val="accent1"/>
          </a:effectRef>
          <a:fontRef idx="minor">
            <a:schemeClr val="tx1"/>
          </a:fontRef>
        </p:style>
        <p:txBody>
          <a:bodyPr/>
          <a:lstStyle/>
          <a:p>
            <a:pPr>
              <a:defRPr/>
            </a:pPr>
            <a:endParaRPr lang="el-GR">
              <a:ln w="38100">
                <a:solidFill>
                  <a:schemeClr val="tx1"/>
                </a:solidFill>
              </a:ln>
            </a:endParaRPr>
          </a:p>
        </p:txBody>
      </p:sp>
      <p:sp>
        <p:nvSpPr>
          <p:cNvPr id="10244" name="AutoShape 4">
            <a:extLst>
              <a:ext uri="{FF2B5EF4-FFF2-40B4-BE49-F238E27FC236}">
                <a16:creationId xmlns:a16="http://schemas.microsoft.com/office/drawing/2014/main" id="{DA4053FB-C903-AC91-83C7-D97C1A526AB8}"/>
              </a:ext>
            </a:extLst>
          </p:cNvPr>
          <p:cNvSpPr>
            <a:spLocks/>
          </p:cNvSpPr>
          <p:nvPr/>
        </p:nvSpPr>
        <p:spPr bwMode="auto">
          <a:xfrm>
            <a:off x="6804025" y="4221163"/>
            <a:ext cx="1939925" cy="609600"/>
          </a:xfrm>
          <a:prstGeom prst="borderCallout2">
            <a:avLst>
              <a:gd name="adj1" fmla="val 18750"/>
              <a:gd name="adj2" fmla="val -3926"/>
              <a:gd name="adj3" fmla="val 18750"/>
              <a:gd name="adj4" fmla="val -55565"/>
              <a:gd name="adj5" fmla="val 90106"/>
              <a:gd name="adj6" fmla="val -109245"/>
            </a:avLst>
          </a:prstGeom>
          <a:solidFill>
            <a:schemeClr val="accent1"/>
          </a:solidFill>
          <a:ln w="9525">
            <a:solidFill>
              <a:schemeClr val="tx1"/>
            </a:solidFill>
            <a:miter lim="800000"/>
            <a:headEnd/>
            <a:tailEnd/>
          </a:ln>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el-GR" altLang="el-GR" sz="1200"/>
              <a:t>Θνησιμότητα (παιδιών και ενηλίκων) </a:t>
            </a:r>
            <a:r>
              <a:rPr lang="el-GR" altLang="el-GR" sz="1200" b="1"/>
              <a:t>χαμηλή</a:t>
            </a:r>
          </a:p>
          <a:p>
            <a:pPr algn="ctr" eaLnBrk="1" hangingPunct="1"/>
            <a:endParaRPr lang="el-GR" altLang="el-GR" sz="1200"/>
          </a:p>
        </p:txBody>
      </p:sp>
      <p:sp>
        <p:nvSpPr>
          <p:cNvPr id="10245" name="AutoShape 5">
            <a:extLst>
              <a:ext uri="{FF2B5EF4-FFF2-40B4-BE49-F238E27FC236}">
                <a16:creationId xmlns:a16="http://schemas.microsoft.com/office/drawing/2014/main" id="{3B331A46-C593-BF4F-E5BF-E0633BE61B73}"/>
              </a:ext>
            </a:extLst>
          </p:cNvPr>
          <p:cNvSpPr>
            <a:spLocks/>
          </p:cNvSpPr>
          <p:nvPr/>
        </p:nvSpPr>
        <p:spPr bwMode="auto">
          <a:xfrm>
            <a:off x="6372225" y="3500438"/>
            <a:ext cx="2298700" cy="609600"/>
          </a:xfrm>
          <a:prstGeom prst="borderCallout2">
            <a:avLst>
              <a:gd name="adj1" fmla="val 18750"/>
              <a:gd name="adj2" fmla="val -3315"/>
              <a:gd name="adj3" fmla="val 18750"/>
              <a:gd name="adj4" fmla="val -35634"/>
              <a:gd name="adj5" fmla="val 172398"/>
              <a:gd name="adj6" fmla="val -69130"/>
            </a:avLst>
          </a:prstGeom>
          <a:solidFill>
            <a:schemeClr val="accent1"/>
          </a:solidFill>
          <a:ln w="9525">
            <a:solidFill>
              <a:schemeClr val="tx1"/>
            </a:solidFill>
            <a:miter lim="800000"/>
            <a:headEnd/>
            <a:tailEnd/>
          </a:ln>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el-GR" altLang="el-GR" sz="1200"/>
              <a:t>Θνησιμότητα (παιδιών και ενηλίκων) </a:t>
            </a:r>
            <a:r>
              <a:rPr lang="el-GR" altLang="el-GR" sz="1200" b="1"/>
              <a:t>πολύ χαμηλή</a:t>
            </a:r>
          </a:p>
        </p:txBody>
      </p:sp>
      <p:sp>
        <p:nvSpPr>
          <p:cNvPr id="10246" name="AutoShape 6">
            <a:extLst>
              <a:ext uri="{FF2B5EF4-FFF2-40B4-BE49-F238E27FC236}">
                <a16:creationId xmlns:a16="http://schemas.microsoft.com/office/drawing/2014/main" id="{5C89D52B-96E9-73A0-8A72-721A39B4BA2B}"/>
              </a:ext>
            </a:extLst>
          </p:cNvPr>
          <p:cNvSpPr>
            <a:spLocks/>
          </p:cNvSpPr>
          <p:nvPr/>
        </p:nvSpPr>
        <p:spPr bwMode="auto">
          <a:xfrm>
            <a:off x="5867400" y="5084763"/>
            <a:ext cx="2665413" cy="715962"/>
          </a:xfrm>
          <a:prstGeom prst="borderCallout1">
            <a:avLst>
              <a:gd name="adj1" fmla="val -10644"/>
              <a:gd name="adj2" fmla="val 95713"/>
              <a:gd name="adj3" fmla="val -10644"/>
              <a:gd name="adj4" fmla="val -43181"/>
            </a:avLst>
          </a:prstGeom>
          <a:solidFill>
            <a:schemeClr val="accent1"/>
          </a:solidFill>
          <a:ln w="9525">
            <a:solidFill>
              <a:schemeClr val="tx1"/>
            </a:solidFill>
            <a:miter lim="800000"/>
            <a:headEnd/>
            <a:tailEnd/>
          </a:ln>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r>
              <a:rPr lang="el-GR" altLang="el-GR" sz="1200"/>
              <a:t>Θνησιμότητα </a:t>
            </a:r>
          </a:p>
          <a:p>
            <a:pPr eaLnBrk="1" hangingPunct="1"/>
            <a:r>
              <a:rPr lang="el-GR" altLang="el-GR" sz="1200"/>
              <a:t>Παιδιών: </a:t>
            </a:r>
            <a:r>
              <a:rPr lang="el-GR" altLang="el-GR" sz="1200" b="1"/>
              <a:t>πολύ χαμηλή</a:t>
            </a:r>
            <a:r>
              <a:rPr lang="el-GR" altLang="el-GR" sz="1200"/>
              <a:t> </a:t>
            </a:r>
          </a:p>
          <a:p>
            <a:pPr eaLnBrk="1" hangingPunct="1"/>
            <a:r>
              <a:rPr lang="el-GR" altLang="el-GR" sz="1200"/>
              <a:t>Ενηλίκων: </a:t>
            </a:r>
            <a:r>
              <a:rPr lang="el-GR" altLang="el-GR" sz="1200" b="1"/>
              <a:t>υψηλή</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pic>
        <p:nvPicPr>
          <p:cNvPr id="11266" name="Picture 2">
            <a:extLst>
              <a:ext uri="{FF2B5EF4-FFF2-40B4-BE49-F238E27FC236}">
                <a16:creationId xmlns:a16="http://schemas.microsoft.com/office/drawing/2014/main" id="{28E2D359-3624-6EB3-BE3F-AF58AA91DC4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750" y="692150"/>
            <a:ext cx="8220075" cy="544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7" name="Rectangle 3">
            <a:extLst>
              <a:ext uri="{FF2B5EF4-FFF2-40B4-BE49-F238E27FC236}">
                <a16:creationId xmlns:a16="http://schemas.microsoft.com/office/drawing/2014/main" id="{67A1DE72-E633-1D66-2338-564DCA4703C2}"/>
              </a:ext>
            </a:extLst>
          </p:cNvPr>
          <p:cNvSpPr>
            <a:spLocks noChangeArrowheads="1"/>
          </p:cNvSpPr>
          <p:nvPr/>
        </p:nvSpPr>
        <p:spPr bwMode="auto">
          <a:xfrm>
            <a:off x="539750" y="5589588"/>
            <a:ext cx="8208963" cy="215900"/>
          </a:xfrm>
          <a:prstGeom prst="rect">
            <a:avLst/>
          </a:prstGeom>
          <a:solidFill>
            <a:schemeClr val="accent1">
              <a:alpha val="38039"/>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endParaRPr lang="el-GR" altLang="el-G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1521EED3-392D-D730-8FA5-4B5DFF13B96D}"/>
              </a:ext>
            </a:extLst>
          </p:cNvPr>
          <p:cNvSpPr>
            <a:spLocks noGrp="1" noChangeArrowheads="1"/>
          </p:cNvSpPr>
          <p:nvPr>
            <p:ph type="title" idx="4294967295"/>
          </p:nvPr>
        </p:nvSpPr>
        <p:spPr>
          <a:xfrm>
            <a:off x="1828800" y="301625"/>
            <a:ext cx="7315200" cy="1143000"/>
          </a:xfrm>
        </p:spPr>
        <p:txBody>
          <a:bodyPr/>
          <a:lstStyle/>
          <a:p>
            <a:pPr eaLnBrk="1" hangingPunct="1"/>
            <a:r>
              <a:rPr lang="el-GR" altLang="el-GR"/>
              <a:t>ΑΣΘΕΝΕΙΕΣ</a:t>
            </a:r>
          </a:p>
        </p:txBody>
      </p:sp>
      <p:sp>
        <p:nvSpPr>
          <p:cNvPr id="84995" name="Rectangle 3">
            <a:extLst>
              <a:ext uri="{FF2B5EF4-FFF2-40B4-BE49-F238E27FC236}">
                <a16:creationId xmlns:a16="http://schemas.microsoft.com/office/drawing/2014/main" id="{E2F2415A-D24B-573E-C6D8-31E1434C9F86}"/>
              </a:ext>
            </a:extLst>
          </p:cNvPr>
          <p:cNvSpPr>
            <a:spLocks noChangeArrowheads="1"/>
          </p:cNvSpPr>
          <p:nvPr/>
        </p:nvSpPr>
        <p:spPr bwMode="auto">
          <a:xfrm>
            <a:off x="1211263" y="2187575"/>
            <a:ext cx="2495550" cy="75565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el-GR" altLang="el-GR"/>
              <a:t>Μεταδοτικές</a:t>
            </a:r>
          </a:p>
        </p:txBody>
      </p:sp>
      <p:sp>
        <p:nvSpPr>
          <p:cNvPr id="84996" name="Rectangle 4">
            <a:extLst>
              <a:ext uri="{FF2B5EF4-FFF2-40B4-BE49-F238E27FC236}">
                <a16:creationId xmlns:a16="http://schemas.microsoft.com/office/drawing/2014/main" id="{2FC61202-B057-8A5A-B1EC-3755E9244E13}"/>
              </a:ext>
            </a:extLst>
          </p:cNvPr>
          <p:cNvSpPr>
            <a:spLocks noChangeArrowheads="1"/>
          </p:cNvSpPr>
          <p:nvPr/>
        </p:nvSpPr>
        <p:spPr bwMode="auto">
          <a:xfrm>
            <a:off x="4764088" y="2187575"/>
            <a:ext cx="2879725" cy="75565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el-GR" altLang="el-GR"/>
              <a:t>Μη μεταδοτικές</a:t>
            </a:r>
          </a:p>
        </p:txBody>
      </p:sp>
      <p:sp>
        <p:nvSpPr>
          <p:cNvPr id="84997" name="Line 5">
            <a:extLst>
              <a:ext uri="{FF2B5EF4-FFF2-40B4-BE49-F238E27FC236}">
                <a16:creationId xmlns:a16="http://schemas.microsoft.com/office/drawing/2014/main" id="{A00B2115-9B9A-8C91-1A0A-7B4FD91C07FC}"/>
              </a:ext>
            </a:extLst>
          </p:cNvPr>
          <p:cNvSpPr>
            <a:spLocks noChangeShapeType="1"/>
          </p:cNvSpPr>
          <p:nvPr/>
        </p:nvSpPr>
        <p:spPr bwMode="auto">
          <a:xfrm>
            <a:off x="3803650" y="2565400"/>
            <a:ext cx="768350" cy="0"/>
          </a:xfrm>
          <a:prstGeom prst="line">
            <a:avLst/>
          </a:prstGeom>
          <a:noFill/>
          <a:ln w="381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84999" name="Rectangle 7">
            <a:extLst>
              <a:ext uri="{FF2B5EF4-FFF2-40B4-BE49-F238E27FC236}">
                <a16:creationId xmlns:a16="http://schemas.microsoft.com/office/drawing/2014/main" id="{7E5A3EAE-D16A-585D-6635-35072BE1D222}"/>
              </a:ext>
            </a:extLst>
          </p:cNvPr>
          <p:cNvSpPr>
            <a:spLocks noChangeArrowheads="1"/>
          </p:cNvSpPr>
          <p:nvPr/>
        </p:nvSpPr>
        <p:spPr bwMode="auto">
          <a:xfrm>
            <a:off x="1211263" y="3644900"/>
            <a:ext cx="2495550" cy="755650"/>
          </a:xfrm>
          <a:prstGeom prst="rect">
            <a:avLst/>
          </a:prstGeom>
          <a:solidFill>
            <a:schemeClr val="accent2"/>
          </a:solidFill>
          <a:ln w="9525">
            <a:solidFill>
              <a:schemeClr val="tx1"/>
            </a:solidFill>
            <a:miter lim="800000"/>
            <a:headEnd/>
            <a:tailEnd/>
          </a:ln>
        </p:spPr>
        <p:txBody>
          <a:bodyPr wrap="none"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el-GR" altLang="el-GR"/>
              <a:t>Οξείες</a:t>
            </a:r>
          </a:p>
          <a:p>
            <a:pPr algn="ctr" eaLnBrk="1" hangingPunct="1"/>
            <a:r>
              <a:rPr lang="el-GR" altLang="el-GR"/>
              <a:t>καταστάσεις</a:t>
            </a:r>
          </a:p>
        </p:txBody>
      </p:sp>
      <p:sp>
        <p:nvSpPr>
          <p:cNvPr id="85000" name="Rectangle 8">
            <a:extLst>
              <a:ext uri="{FF2B5EF4-FFF2-40B4-BE49-F238E27FC236}">
                <a16:creationId xmlns:a16="http://schemas.microsoft.com/office/drawing/2014/main" id="{24892AA2-9D89-49F5-AD47-A0E983F3CEB8}"/>
              </a:ext>
            </a:extLst>
          </p:cNvPr>
          <p:cNvSpPr>
            <a:spLocks noChangeArrowheads="1"/>
          </p:cNvSpPr>
          <p:nvPr/>
        </p:nvSpPr>
        <p:spPr bwMode="auto">
          <a:xfrm>
            <a:off x="5053013" y="3644900"/>
            <a:ext cx="2495550" cy="755650"/>
          </a:xfrm>
          <a:prstGeom prst="rect">
            <a:avLst/>
          </a:prstGeom>
          <a:solidFill>
            <a:schemeClr val="accent2"/>
          </a:solidFill>
          <a:ln w="9525">
            <a:solidFill>
              <a:schemeClr val="tx1"/>
            </a:solidFill>
            <a:miter lim="800000"/>
            <a:headEnd/>
            <a:tailEnd/>
          </a:ln>
        </p:spPr>
        <p:txBody>
          <a:bodyPr wrap="none"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el-GR" altLang="el-GR"/>
              <a:t>Χρόνιες </a:t>
            </a:r>
          </a:p>
          <a:p>
            <a:pPr algn="ctr" eaLnBrk="1" hangingPunct="1"/>
            <a:r>
              <a:rPr lang="el-GR" altLang="el-GR"/>
              <a:t>καταστάσεις</a:t>
            </a:r>
          </a:p>
        </p:txBody>
      </p:sp>
      <p:sp>
        <p:nvSpPr>
          <p:cNvPr id="85001" name="Line 9">
            <a:extLst>
              <a:ext uri="{FF2B5EF4-FFF2-40B4-BE49-F238E27FC236}">
                <a16:creationId xmlns:a16="http://schemas.microsoft.com/office/drawing/2014/main" id="{16E24F66-0C03-5924-EC4A-916A3472ECC7}"/>
              </a:ext>
            </a:extLst>
          </p:cNvPr>
          <p:cNvSpPr>
            <a:spLocks noChangeShapeType="1"/>
          </p:cNvSpPr>
          <p:nvPr/>
        </p:nvSpPr>
        <p:spPr bwMode="auto">
          <a:xfrm>
            <a:off x="3898900" y="4022725"/>
            <a:ext cx="768350" cy="0"/>
          </a:xfrm>
          <a:prstGeom prst="line">
            <a:avLst/>
          </a:prstGeom>
          <a:noFill/>
          <a:ln w="381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12297" name="Line 10">
            <a:extLst>
              <a:ext uri="{FF2B5EF4-FFF2-40B4-BE49-F238E27FC236}">
                <a16:creationId xmlns:a16="http://schemas.microsoft.com/office/drawing/2014/main" id="{55864CBE-CCFF-F4E0-AE70-455F75043560}"/>
              </a:ext>
            </a:extLst>
          </p:cNvPr>
          <p:cNvSpPr>
            <a:spLocks noChangeShapeType="1"/>
          </p:cNvSpPr>
          <p:nvPr/>
        </p:nvSpPr>
        <p:spPr bwMode="auto">
          <a:xfrm>
            <a:off x="6299200" y="4400550"/>
            <a:ext cx="0" cy="3778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12298" name="Rectangle 11">
            <a:extLst>
              <a:ext uri="{FF2B5EF4-FFF2-40B4-BE49-F238E27FC236}">
                <a16:creationId xmlns:a16="http://schemas.microsoft.com/office/drawing/2014/main" id="{64D3FBA2-F5ED-FEA0-C284-ABD1343B0092}"/>
              </a:ext>
            </a:extLst>
          </p:cNvPr>
          <p:cNvSpPr>
            <a:spLocks noChangeArrowheads="1"/>
          </p:cNvSpPr>
          <p:nvPr/>
        </p:nvSpPr>
        <p:spPr bwMode="auto">
          <a:xfrm>
            <a:off x="1211263" y="1593850"/>
            <a:ext cx="3168650" cy="376238"/>
          </a:xfrm>
          <a:prstGeom prst="rect">
            <a:avLst/>
          </a:prstGeom>
          <a:solidFill>
            <a:schemeClr val="bg1"/>
          </a:solidFill>
          <a:ln w="9525">
            <a:solidFill>
              <a:schemeClr val="bg1"/>
            </a:solidFill>
            <a:miter lim="800000"/>
            <a:headEnd/>
            <a:tailEnd/>
          </a:ln>
        </p:spPr>
        <p:txBody>
          <a:bodyPr wrap="none"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el-GR" altLang="el-GR" i="1"/>
              <a:t>Παλαιότερα</a:t>
            </a:r>
          </a:p>
        </p:txBody>
      </p:sp>
      <p:sp>
        <p:nvSpPr>
          <p:cNvPr id="12299" name="Rectangle 12">
            <a:extLst>
              <a:ext uri="{FF2B5EF4-FFF2-40B4-BE49-F238E27FC236}">
                <a16:creationId xmlns:a16="http://schemas.microsoft.com/office/drawing/2014/main" id="{FF0255A2-3EBA-57DE-C27C-509BC4E67F4D}"/>
              </a:ext>
            </a:extLst>
          </p:cNvPr>
          <p:cNvSpPr>
            <a:spLocks noChangeArrowheads="1"/>
          </p:cNvSpPr>
          <p:nvPr/>
        </p:nvSpPr>
        <p:spPr bwMode="auto">
          <a:xfrm>
            <a:off x="1403350" y="3159125"/>
            <a:ext cx="3168650" cy="377825"/>
          </a:xfrm>
          <a:prstGeom prst="rect">
            <a:avLst/>
          </a:prstGeom>
          <a:solidFill>
            <a:schemeClr val="bg1"/>
          </a:solidFill>
          <a:ln w="9525">
            <a:solidFill>
              <a:schemeClr val="bg1"/>
            </a:solidFill>
            <a:miter lim="800000"/>
            <a:headEnd/>
            <a:tailEnd/>
          </a:ln>
        </p:spPr>
        <p:txBody>
          <a:bodyPr wrap="none"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el-GR" altLang="el-GR" i="1"/>
              <a:t>Σήμερα</a:t>
            </a:r>
          </a:p>
        </p:txBody>
      </p:sp>
      <p:sp>
        <p:nvSpPr>
          <p:cNvPr id="85005" name="Rectangle 13">
            <a:extLst>
              <a:ext uri="{FF2B5EF4-FFF2-40B4-BE49-F238E27FC236}">
                <a16:creationId xmlns:a16="http://schemas.microsoft.com/office/drawing/2014/main" id="{10737509-92B0-BA3E-AA5B-4FBD519B348E}"/>
              </a:ext>
            </a:extLst>
          </p:cNvPr>
          <p:cNvSpPr>
            <a:spLocks noChangeArrowheads="1"/>
          </p:cNvSpPr>
          <p:nvPr/>
        </p:nvSpPr>
        <p:spPr bwMode="auto">
          <a:xfrm>
            <a:off x="5148263" y="4832350"/>
            <a:ext cx="2784475" cy="201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buFontTx/>
              <a:buChar char="•"/>
            </a:pPr>
            <a:r>
              <a:rPr lang="en-US" altLang="el-GR"/>
              <a:t>AIDS</a:t>
            </a:r>
            <a:endParaRPr lang="el-GR" altLang="el-GR"/>
          </a:p>
          <a:p>
            <a:pPr eaLnBrk="1" hangingPunct="1">
              <a:buFontTx/>
              <a:buChar char="•"/>
            </a:pPr>
            <a:r>
              <a:rPr lang="el-GR" altLang="el-GR"/>
              <a:t>φυματίωση</a:t>
            </a:r>
          </a:p>
          <a:p>
            <a:pPr eaLnBrk="1" hangingPunct="1">
              <a:buFontTx/>
              <a:buChar char="•"/>
            </a:pPr>
            <a:r>
              <a:rPr lang="el-GR" altLang="el-GR"/>
              <a:t>διαβήτης</a:t>
            </a:r>
          </a:p>
          <a:p>
            <a:pPr eaLnBrk="1" hangingPunct="1">
              <a:buFontTx/>
              <a:buChar char="•"/>
            </a:pPr>
            <a:r>
              <a:rPr lang="el-GR" altLang="el-GR"/>
              <a:t>καρδιοπάθειες </a:t>
            </a:r>
          </a:p>
          <a:p>
            <a:pPr eaLnBrk="1" hangingPunct="1">
              <a:buFontTx/>
              <a:buChar char="•"/>
            </a:pPr>
            <a:r>
              <a:rPr lang="el-GR" altLang="el-GR"/>
              <a:t>καρκίνοι</a:t>
            </a:r>
          </a:p>
          <a:p>
            <a:pPr eaLnBrk="1" hangingPunct="1">
              <a:buFontTx/>
              <a:buChar char="•"/>
            </a:pPr>
            <a:r>
              <a:rPr lang="el-GR" altLang="el-GR"/>
              <a:t>κατάθλιψη</a:t>
            </a:r>
          </a:p>
          <a:p>
            <a:pPr eaLnBrk="1" hangingPunct="1">
              <a:buFontTx/>
              <a:buChar char="•"/>
            </a:pPr>
            <a:r>
              <a:rPr lang="el-GR" altLang="el-GR"/>
              <a:t>τύφλωση κτλ.</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4995"/>
                                        </p:tgtEl>
                                        <p:attrNameLst>
                                          <p:attrName>style.visibility</p:attrName>
                                        </p:attrNameLst>
                                      </p:cBhvr>
                                      <p:to>
                                        <p:strVal val="visible"/>
                                      </p:to>
                                    </p:set>
                                    <p:anim calcmode="lin" valueType="num">
                                      <p:cBhvr additive="base">
                                        <p:cTn id="7" dur="500" fill="hold"/>
                                        <p:tgtEl>
                                          <p:spTgt spid="84995"/>
                                        </p:tgtEl>
                                        <p:attrNameLst>
                                          <p:attrName>ppt_x</p:attrName>
                                        </p:attrNameLst>
                                      </p:cBhvr>
                                      <p:tavLst>
                                        <p:tav tm="0">
                                          <p:val>
                                            <p:strVal val="0-#ppt_w/2"/>
                                          </p:val>
                                        </p:tav>
                                        <p:tav tm="100000">
                                          <p:val>
                                            <p:strVal val="#ppt_x"/>
                                          </p:val>
                                        </p:tav>
                                      </p:tavLst>
                                    </p:anim>
                                    <p:anim calcmode="lin" valueType="num">
                                      <p:cBhvr additive="base">
                                        <p:cTn id="8" dur="500" fill="hold"/>
                                        <p:tgtEl>
                                          <p:spTgt spid="84995"/>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3" presetClass="entr" presetSubtype="10" fill="hold" nodeType="clickEffect">
                                  <p:stCondLst>
                                    <p:cond delay="0"/>
                                  </p:stCondLst>
                                  <p:childTnLst>
                                    <p:set>
                                      <p:cBhvr>
                                        <p:cTn id="12" dur="1" fill="hold">
                                          <p:stCondLst>
                                            <p:cond delay="0"/>
                                          </p:stCondLst>
                                        </p:cTn>
                                        <p:tgtEl>
                                          <p:spTgt spid="84997"/>
                                        </p:tgtEl>
                                        <p:attrNameLst>
                                          <p:attrName>style.visibility</p:attrName>
                                        </p:attrNameLst>
                                      </p:cBhvr>
                                      <p:to>
                                        <p:strVal val="visible"/>
                                      </p:to>
                                    </p:set>
                                    <p:animEffect transition="in" filter="blinds(horizontal)">
                                      <p:cBhvr>
                                        <p:cTn id="13" dur="500"/>
                                        <p:tgtEl>
                                          <p:spTgt spid="84997"/>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8" presetClass="entr" presetSubtype="16" fill="hold" grpId="0" nodeType="clickEffect">
                                  <p:stCondLst>
                                    <p:cond delay="0"/>
                                  </p:stCondLst>
                                  <p:childTnLst>
                                    <p:set>
                                      <p:cBhvr>
                                        <p:cTn id="17" dur="1" fill="hold">
                                          <p:stCondLst>
                                            <p:cond delay="0"/>
                                          </p:stCondLst>
                                        </p:cTn>
                                        <p:tgtEl>
                                          <p:spTgt spid="84996"/>
                                        </p:tgtEl>
                                        <p:attrNameLst>
                                          <p:attrName>style.visibility</p:attrName>
                                        </p:attrNameLst>
                                      </p:cBhvr>
                                      <p:to>
                                        <p:strVal val="visible"/>
                                      </p:to>
                                    </p:set>
                                    <p:animEffect transition="in" filter="diamond(in)">
                                      <p:cBhvr>
                                        <p:cTn id="18" dur="500"/>
                                        <p:tgtEl>
                                          <p:spTgt spid="84996"/>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84999"/>
                                        </p:tgtEl>
                                        <p:attrNameLst>
                                          <p:attrName>style.visibility</p:attrName>
                                        </p:attrNameLst>
                                      </p:cBhvr>
                                      <p:to>
                                        <p:strVal val="visible"/>
                                      </p:to>
                                    </p:set>
                                    <p:animEffect transition="in" filter="dissolve">
                                      <p:cBhvr>
                                        <p:cTn id="23" dur="500"/>
                                        <p:tgtEl>
                                          <p:spTgt spid="84999"/>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9" presetClass="entr" presetSubtype="0" fill="hold" nodeType="clickEffect">
                                  <p:stCondLst>
                                    <p:cond delay="0"/>
                                  </p:stCondLst>
                                  <p:childTnLst>
                                    <p:set>
                                      <p:cBhvr>
                                        <p:cTn id="27" dur="1" fill="hold">
                                          <p:stCondLst>
                                            <p:cond delay="0"/>
                                          </p:stCondLst>
                                        </p:cTn>
                                        <p:tgtEl>
                                          <p:spTgt spid="85001"/>
                                        </p:tgtEl>
                                        <p:attrNameLst>
                                          <p:attrName>style.visibility</p:attrName>
                                        </p:attrNameLst>
                                      </p:cBhvr>
                                      <p:to>
                                        <p:strVal val="visible"/>
                                      </p:to>
                                    </p:set>
                                    <p:animEffect transition="in" filter="dissolve">
                                      <p:cBhvr>
                                        <p:cTn id="28" dur="500"/>
                                        <p:tgtEl>
                                          <p:spTgt spid="85001"/>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85000"/>
                                        </p:tgtEl>
                                        <p:attrNameLst>
                                          <p:attrName>style.visibility</p:attrName>
                                        </p:attrNameLst>
                                      </p:cBhvr>
                                      <p:to>
                                        <p:strVal val="visible"/>
                                      </p:to>
                                    </p:set>
                                    <p:animEffect transition="in" filter="dissolve">
                                      <p:cBhvr>
                                        <p:cTn id="33" dur="500"/>
                                        <p:tgtEl>
                                          <p:spTgt spid="85000"/>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85005"/>
                                        </p:tgtEl>
                                        <p:attrNameLst>
                                          <p:attrName>style.visibility</p:attrName>
                                        </p:attrNameLst>
                                      </p:cBhvr>
                                      <p:to>
                                        <p:strVal val="visible"/>
                                      </p:to>
                                    </p:set>
                                    <p:animEffect transition="in" filter="dissolve">
                                      <p:cBhvr>
                                        <p:cTn id="38" dur="500"/>
                                        <p:tgtEl>
                                          <p:spTgt spid="850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5" grpId="0" animBg="1"/>
      <p:bldP spid="84996" grpId="0" animBg="1"/>
      <p:bldP spid="84999" grpId="0" animBg="1"/>
      <p:bldP spid="85000" grpId="0" animBg="1"/>
      <p:bldP spid="85005" grpId="0"/>
    </p:bldLst>
  </p:timing>
</p:sld>
</file>

<file path=ppt/theme/theme1.xml><?xml version="1.0" encoding="utf-8"?>
<a:theme xmlns:a="http://schemas.openxmlformats.org/drawingml/2006/main" name="Έκλειψη">
  <a:themeElements>
    <a:clrScheme name="Έκλειψη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fontScheme name="Έκλειψη">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Έκλειψη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Έκλειψη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Έκλειψη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Έκλειψη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Έκλειψη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Έκλειψη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Έκλειψη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Έκλειψη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Έκλειψη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Έκλειψη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Eclipse</Template>
  <TotalTime>1190</TotalTime>
  <Words>2826</Words>
  <Application>Microsoft Macintosh PowerPoint</Application>
  <PresentationFormat>Προβολή στην οθόνη (4:3)</PresentationFormat>
  <Paragraphs>280</Paragraphs>
  <Slides>38</Slides>
  <Notes>0</Notes>
  <HiddenSlides>0</HiddenSlides>
  <MMClips>0</MMClips>
  <ScaleCrop>false</ScaleCrop>
  <HeadingPairs>
    <vt:vector size="8" baseType="variant">
      <vt:variant>
        <vt:lpstr>Γραμματοσειρές που χρησιμοποιούνται</vt:lpstr>
      </vt:variant>
      <vt:variant>
        <vt:i4>9</vt:i4>
      </vt: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38</vt:i4>
      </vt:variant>
    </vt:vector>
  </HeadingPairs>
  <TitlesOfParts>
    <vt:vector size="49" baseType="lpstr">
      <vt:lpstr>Verdana</vt:lpstr>
      <vt:lpstr>Arial</vt:lpstr>
      <vt:lpstr>Wingdings</vt:lpstr>
      <vt:lpstr>Calibri</vt:lpstr>
      <vt:lpstr>Times New Roman</vt:lpstr>
      <vt:lpstr>Katsoulidis Bold</vt:lpstr>
      <vt:lpstr>Katsoulidis</vt:lpstr>
      <vt:lpstr>Kepler Regular</vt:lpstr>
      <vt:lpstr>Comic Sans MS</vt:lpstr>
      <vt:lpstr>Έκλειψη</vt:lpstr>
      <vt:lpstr>Microsoft Photo Editor 3.0 Photo</vt:lpstr>
      <vt:lpstr>ΑΓΩΓΗ ΥΓΕΙΑΣ</vt:lpstr>
      <vt:lpstr>Παρουσίαση του PowerPoint</vt:lpstr>
      <vt:lpstr>Παρουσίαση του PowerPoint</vt:lpstr>
      <vt:lpstr>Βασικές αρχές της Υγείας</vt:lpstr>
      <vt:lpstr>Θέματα που συνδέονται άμεσα ή έμμεσα με την υγεία</vt:lpstr>
      <vt:lpstr>Παρουσίαση του PowerPoint</vt:lpstr>
      <vt:lpstr>Παρουσίαση του PowerPoint</vt:lpstr>
      <vt:lpstr>Παρουσίαση του PowerPoint</vt:lpstr>
      <vt:lpstr>ΑΣΘΕΝΕΙΕΣ</vt:lpstr>
      <vt:lpstr>Παρουσίαση του PowerPoint</vt:lpstr>
      <vt:lpstr>Πηγή: WHO – Europe (2005). The European Health Report  2005 – Public health action for healthier children and populations</vt:lpstr>
      <vt:lpstr>«Προαγωγή της Υγείας»  ή  «Αγωγή Υγείας»? </vt:lpstr>
      <vt:lpstr>Η αναφορά Lalonde (1980)</vt:lpstr>
      <vt:lpstr>Σταθμοί στην πορεία της Αγωγής Υγείας </vt:lpstr>
      <vt:lpstr>Παράγοντες που επηρεάζουν τη στρατηγική Προαγωγής της Υγείας</vt:lpstr>
      <vt:lpstr>Πώς αποκτάται μια υγιής συμπεριφορά;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The Fragmented Approach to School and Community Programs</vt:lpstr>
      <vt:lpstr>Πώς το σχολείο μπορεί να επιτύχει τους στόχους της Αγωγής Υγείας</vt:lpstr>
      <vt:lpstr>Σχολική Αγωγή Υγείας (Π.Ο.Υ.)</vt:lpstr>
      <vt:lpstr>Παράγοντες που θα εξασφαλίσουν τη λειτουργική αρτιότητα και την αποτελεσματικότητα της ΑΥ στα σχολεία</vt:lpstr>
      <vt:lpstr>Βασικές αρχές για την εφαρμογή της ΑΥ στο σχολείο</vt:lpstr>
      <vt:lpstr>Τα προγράμματα της ΑΥ θα πρέπει να βοηθούν τους μαθητές </vt:lpstr>
      <vt:lpstr>Απαραίτητος ο συγκερασμός των εξής βασικών παραγόντων για τη μέγιστη αποτελεσματικότητα της ΑΥ στο σχολείο</vt:lpstr>
      <vt:lpstr>Τα σχολεία που προάγουν την υγεία</vt:lpstr>
      <vt:lpstr>Βασικοί άξονες ανάπτυξης στα σχολεία που προάγουν την υγεία</vt:lpstr>
      <vt:lpstr>Παρουσίαση του PowerPoint</vt:lpstr>
      <vt:lpstr>Παρουσίαση του PowerPoint</vt:lpstr>
      <vt:lpstr>ΠΡΟΤΕΙΝΟΜΕΝΗ ΒΙΒΛΙΟΓΡΑΦΙΑ</vt:lpstr>
      <vt:lpstr>Προτεινόμενη βιβλιογραφία (2)</vt:lpstr>
      <vt:lpstr>Παρουσίαση του PowerPoint</vt:lpstr>
      <vt:lpstr>Παρουσίαση του PowerPoint</vt:lpstr>
      <vt:lpstr>Παρουσίαση του PowerPoint</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Ευαγγελία Μαυρικάκη</dc:creator>
  <cp:lastModifiedBy>Evangelia Mavrikaki</cp:lastModifiedBy>
  <cp:revision>89</cp:revision>
  <dcterms:created xsi:type="dcterms:W3CDTF">2007-09-13T08:10:40Z</dcterms:created>
  <dcterms:modified xsi:type="dcterms:W3CDTF">2025-02-24T17:43:45Z</dcterms:modified>
</cp:coreProperties>
</file>