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16"/>
  </p:notesMasterIdLst>
  <p:sldIdLst>
    <p:sldId id="474" r:id="rId3"/>
    <p:sldId id="473" r:id="rId4"/>
    <p:sldId id="461" r:id="rId5"/>
    <p:sldId id="472" r:id="rId6"/>
    <p:sldId id="462" r:id="rId7"/>
    <p:sldId id="470" r:id="rId8"/>
    <p:sldId id="464" r:id="rId9"/>
    <p:sldId id="465" r:id="rId10"/>
    <p:sldId id="466" r:id="rId11"/>
    <p:sldId id="467" r:id="rId12"/>
    <p:sldId id="283" r:id="rId13"/>
    <p:sldId id="468" r:id="rId14"/>
    <p:sldId id="471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654" autoAdjust="0"/>
  </p:normalViewPr>
  <p:slideViewPr>
    <p:cSldViewPr snapToGrid="0">
      <p:cViewPr varScale="1">
        <p:scale>
          <a:sx n="66" d="100"/>
          <a:sy n="66" d="100"/>
        </p:scale>
        <p:origin x="13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774F0-A593-48A7-AF05-2F2CFE32E68B}" type="datetimeFigureOut">
              <a:rPr lang="el-GR" smtClean="0"/>
              <a:t>26/2/2026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42AEF-1A2D-4032-98D5-9889949B597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3538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50609-17AA-E650-8420-FD1F7049A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13D2D17C-A6D8-1E90-A992-926EF1E58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D8FE75D8-0D99-4B05-648F-D59DD463E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578BC79-1B11-8C14-8744-0EC3EE0215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D42AEF-1A2D-4032-98D5-9889949B5970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112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C870B-2ADD-7E73-33B0-BCAE7FE5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0BF6FA81-6795-AD0A-83F5-F97D9F67B4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0D4C8818-2966-5943-30AC-77C9C0DE7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F129403-2A28-EBD0-EE86-E7F7B37EB4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098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6F94E-9428-C10B-6BEA-29C3448C2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6A628093-2C28-9A4E-91AC-989BD27E5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BDF496E-1F00-DE05-1762-4EB830A36F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26E865E-88DB-6C55-A7B4-90E300E148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621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E21DF-3DE6-D6B0-C74F-DE17ACAFC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5E5C3F45-C60E-8ACA-A60F-4C08A208D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F6472790-E9F0-60B8-2A98-78F2DBFD4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7697460-6637-2629-126F-422106D2D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504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E6858-6B2D-B960-D193-617CCAFED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C61EA87B-5A1E-E1A0-E8A2-5F8B57655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31DB4B2D-C990-0CFA-C2C7-D809C2E87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C704135-4103-5EB2-CD5A-693F376A5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002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B97AF-E0F8-6081-F88F-D7AE76E5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543760F9-CFC3-9D36-1546-AE46F2525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E56A2181-D225-4A19-CD81-2688B6D6E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36EE91F-93E9-E055-6296-58479471B8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713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2ABB7-D95C-9862-97BA-76C6EB280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BD1ED3D8-FDF3-725C-83EF-A9B57C97D4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AFCB42FC-F89C-9F2A-D06F-61C4F3485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2D4F8AE-72F3-6C5C-E65B-9931A7E0F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048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55E97-734D-3EDE-663F-8D994CF46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FEE6D0F5-70AA-C804-3587-1FD4C9956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57B10A0-8DFA-B9E7-1F1E-ED4F405DC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3CA5395-66E5-AB69-8124-6FE3B70B7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706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50171-7917-64A1-6BAF-74674E758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50872C0F-3C01-2471-472C-D1906D3DE3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AAF51F40-1EF9-F35E-B0BD-7A10A871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FC7958B-87B4-F348-FB37-6A1677D0F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074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716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B60E9-6F62-6D15-047F-17BCF624C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04AE5148-FAD6-AA05-301D-A83FA7D94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5EEB051-0BA2-8BF7-6C6B-7007134CE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7E8E361-DA75-1E6B-ACF2-55EF4534B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628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27C6-5D91-8D2B-69DA-9EAAC8995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38192B87-48BA-B47A-59A5-4CAD9936C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0C4FCAA9-151F-68D2-0517-9084950BC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C8A1DEB-8D01-1C1E-B292-F8628ECF6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898E9-9DB1-43EA-ADAF-E1B264AEE1A8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994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3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4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3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5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8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5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80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0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63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6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22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10" name="Θέση υποσέλιδου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11" name="Σύμβολο κράτησης θέσης αριθμού διαφάνειας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8" name="Θέση κειμένου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8" y="1584326"/>
            <a:ext cx="5472113" cy="4606925"/>
          </a:xfrm>
        </p:spPr>
        <p:txBody>
          <a:bodyPr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152526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419294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8" name="Σύμβολο κράτησης αριθμού διαφάνειας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24" name="Ελεύθερη σχεδίαση: Σχήμα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6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5" name="Ελεύθερη σχεδίαση: Σχήμα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2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6" name="Ελεύθερη σχεδίαση: Σχήμα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8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7" name="Ελεύθερη σχεδίαση: Σχήμα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7" y="78160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8" name="Ελεύθερη σχεδίαση: Σχήμα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8" y="38205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9" name="Ελεύθερη σχεδίαση: Σχήμα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90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0" name="Ελεύθερη σχεδίαση: Σχήμα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9" y="24755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1" name="Ελεύθερη σχεδίαση: Σχήμα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9" y="631128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2" name="Ελεύθερη σχεδίαση: Σχήμα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80" y="82443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3" name="Ελεύθερη σχεδίαση: Σχήμα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3" y="901549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4" name="Ελεύθερη σχεδίαση: Σχήμα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1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5" name="Ελεύθερη σχεδίαση: Σχήμα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6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6" name="Ελεύθερη σχεδίαση: Σχήμα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3" y="161401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7" name="Ελεύθερη σχεδίαση: Σχήμα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818158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3 κουκκίδες εικόνων αριστερ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Έλλειψη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3" name="Έλλειψη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4" name="Έλλειψη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42" name="Ορθογώνιο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105352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0" name="Θέση εικόνας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l-GR" dirty="0"/>
              <a:t>Εισαγωγή ή μεταφορά και απόθεση εικόνας εδώ</a:t>
            </a: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8" y="432000"/>
            <a:ext cx="4703542" cy="432000"/>
          </a:xfrm>
        </p:spPr>
        <p:txBody>
          <a:bodyPr rtlCol="0"/>
          <a:lstStyle>
            <a:lvl1pPr>
              <a:defRPr sz="2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l-GR" dirty="0"/>
              <a:t>Περιγραφή κουκκίδας</a:t>
            </a:r>
          </a:p>
        </p:txBody>
      </p:sp>
      <p:sp>
        <p:nvSpPr>
          <p:cNvPr id="13" name="Θέση κειμένου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l-GR" dirty="0"/>
              <a:t>Περιγραφή κουκκίδας</a:t>
            </a: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Κουκκίδα 1</a:t>
            </a:r>
          </a:p>
        </p:txBody>
      </p:sp>
      <p:sp>
        <p:nvSpPr>
          <p:cNvPr id="10" name="Θέση κειμένου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Κουκκίδα 2</a:t>
            </a:r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Κουκκίδα 3</a:t>
            </a:r>
          </a:p>
        </p:txBody>
      </p:sp>
      <p:sp>
        <p:nvSpPr>
          <p:cNvPr id="21" name="Θέση κειμένου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l-GR" dirty="0"/>
              <a:t>Περιγραφή κουκκίδας</a:t>
            </a:r>
          </a:p>
        </p:txBody>
      </p:sp>
      <p:sp>
        <p:nvSpPr>
          <p:cNvPr id="51" name="Οκτάγωνο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3" y="6053794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52" name="Έλλειψη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2" y="6185903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>
              <a:solidFill>
                <a:schemeClr val="accent1"/>
              </a:solidFill>
            </a:endParaRPr>
          </a:p>
        </p:txBody>
      </p:sp>
      <p:sp>
        <p:nvSpPr>
          <p:cNvPr id="53" name="Έλλειψη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5" y="6561526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54" name="Έλλειψη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>
              <a:solidFill>
                <a:schemeClr val="accent1"/>
              </a:solidFill>
            </a:endParaRPr>
          </a:p>
        </p:txBody>
      </p:sp>
      <p:sp>
        <p:nvSpPr>
          <p:cNvPr id="55" name="Θέση αριθμού διαφάνειας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grpSp>
        <p:nvGrpSpPr>
          <p:cNvPr id="22" name="Ομάδα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3"/>
            <a:ext cx="3081180" cy="3011457"/>
            <a:chOff x="1892000" y="2269752"/>
            <a:chExt cx="3081180" cy="3011457"/>
          </a:xfrm>
        </p:grpSpPr>
        <p:sp>
          <p:nvSpPr>
            <p:cNvPr id="26" name="Ελεύθερη σχεδίαση: Σχήμα 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27" name="Ελεύθερη σχεδίαση: Σχήμα 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28" name="Ελεύθερη σχεδίαση: Σχήμα 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29" name="Ελεύθερη σχεδίαση: Σχήμα 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30" name="Ελεύθερη σχεδίαση: Σχήμα 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31" name="Ελεύθερη σχεδίαση: Σχήμα 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32" name="Ελεύθερη σχεδίαση: Σχήμα 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</p:grpSp>
      <p:sp>
        <p:nvSpPr>
          <p:cNvPr id="38" name="Θέση εικόνας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 rtlCol="0"/>
          <a:lstStyle>
            <a:lvl1pPr marL="0" indent="0">
              <a:buNone/>
              <a:defRPr sz="11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39" name="Θέση εικόνας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 rtlCol="0"/>
          <a:lstStyle>
            <a:lvl1pPr marL="0" indent="0">
              <a:buNone/>
              <a:defRPr sz="11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40" name="Θέση εικόνας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 rtlCol="0"/>
          <a:lstStyle>
            <a:lvl1pPr marL="0" indent="0">
              <a:buNone/>
              <a:defRPr sz="11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318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 στήλες σε πλαίσι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7" y="2463937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8" name="Σύμβολο κράτησης αριθμού διαφάνειας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6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11" name="Θέση κειμένου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6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9" name="Θέση κειμένου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1" y="1080001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13" indent="0">
              <a:buNone/>
              <a:defRPr/>
            </a:lvl2pPr>
            <a:lvl3pPr marL="542952" indent="0">
              <a:buNone/>
              <a:defRPr/>
            </a:lvl3pPr>
            <a:lvl4pPr marL="809666" indent="0">
              <a:buNone/>
              <a:defRPr/>
            </a:lvl4pPr>
            <a:lvl5pPr marL="1076379" indent="0">
              <a:buNone/>
              <a:defRPr/>
            </a:lvl5pPr>
          </a:lstStyle>
          <a:p>
            <a:pPr lvl="0" rtl="0"/>
            <a:r>
              <a:rPr lang="el-GR" dirty="0"/>
              <a:t>Δευτερεύουσα κεφαλίδα</a:t>
            </a: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  <a:lvl2pPr marL="266713" indent="0" algn="ctr">
              <a:buNone/>
              <a:defRPr/>
            </a:lvl2pPr>
            <a:lvl3pPr marL="542952" indent="0" algn="ctr">
              <a:buNone/>
              <a:defRPr/>
            </a:lvl3pPr>
            <a:lvl4pPr marL="809666" indent="0" algn="ctr">
              <a:buNone/>
              <a:defRPr/>
            </a:lvl4pPr>
            <a:lvl5pPr marL="1076379" indent="0" algn="ctr">
              <a:buNone/>
              <a:defRPr/>
            </a:lvl5pPr>
          </a:lstStyle>
          <a:p>
            <a:pPr lvl="0" rtl="0"/>
            <a:r>
              <a:rPr lang="el-GR" dirty="0"/>
              <a:t>Τίτλος ενότητας 1</a:t>
            </a:r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el-GR" dirty="0"/>
              <a:t>Τίτλος ενότητας 2</a:t>
            </a:r>
          </a:p>
        </p:txBody>
      </p:sp>
      <p:sp>
        <p:nvSpPr>
          <p:cNvPr id="14" name="Θέση κειμένου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el-GR" dirty="0"/>
              <a:t>Τίτλος ενότητας 3</a:t>
            </a:r>
          </a:p>
        </p:txBody>
      </p:sp>
    </p:spTree>
    <p:extLst>
      <p:ext uri="{BB962C8B-B14F-4D97-AF65-F5344CB8AC3E}">
        <p14:creationId xmlns:p14="http://schemas.microsoft.com/office/powerpoint/2010/main" val="3962053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4" y="1122364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4" y="3843709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92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83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7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4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70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75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1685736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1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6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30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43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83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7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9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2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47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5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20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2" y="2826138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239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9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087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9" y="578498"/>
            <a:ext cx="2047037" cy="559846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8"/>
            <a:ext cx="8796688" cy="55984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037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Μέλη ομάδας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8" name="Σύμβολο κράτησης αριθμού διαφάνειας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l-GR" dirty="0"/>
              <a:t>Τίτλος</a:t>
            </a:r>
          </a:p>
        </p:txBody>
      </p:sp>
      <p:sp>
        <p:nvSpPr>
          <p:cNvPr id="13" name="Θέση κειμένου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l-GR" dirty="0"/>
              <a:t>Τίτλος</a:t>
            </a:r>
          </a:p>
        </p:txBody>
      </p:sp>
      <p:sp>
        <p:nvSpPr>
          <p:cNvPr id="15" name="Θέση κειμένου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l-GR" dirty="0"/>
              <a:t>Τίτλος</a:t>
            </a:r>
          </a:p>
        </p:txBody>
      </p:sp>
      <p:sp>
        <p:nvSpPr>
          <p:cNvPr id="17" name="Θέση κειμένου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l-GR" dirty="0"/>
              <a:t>Τίτλος</a:t>
            </a: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Πλήρες όνομα</a:t>
            </a:r>
          </a:p>
        </p:txBody>
      </p:sp>
      <p:sp>
        <p:nvSpPr>
          <p:cNvPr id="10" name="Θέση κειμένου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Πλήρες όνομα</a:t>
            </a:r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Πλήρες όνομα</a:t>
            </a:r>
          </a:p>
        </p:txBody>
      </p:sp>
      <p:sp>
        <p:nvSpPr>
          <p:cNvPr id="16" name="Θέση κειμένου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Πλήρες όνομα</a:t>
            </a:r>
          </a:p>
        </p:txBody>
      </p:sp>
      <p:sp>
        <p:nvSpPr>
          <p:cNvPr id="19" name="Θέση κειμένου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Πλήρες όνομα</a:t>
            </a:r>
          </a:p>
        </p:txBody>
      </p:sp>
      <p:sp>
        <p:nvSpPr>
          <p:cNvPr id="21" name="Θέση κειμένου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l-GR" dirty="0"/>
              <a:t>Τίτλος</a:t>
            </a:r>
          </a:p>
        </p:txBody>
      </p:sp>
      <p:sp>
        <p:nvSpPr>
          <p:cNvPr id="23" name="Θέση εικόνας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9" y="2160705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24" name="Θέση εικόνας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2" y="2160705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25" name="Θέση εικόνας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5" y="2160705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26" name="Θέση εικόνας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8" y="2160705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27" name="Θέση εικόνας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1" y="2160705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20" name="Θέση εικόνας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2" y="2160705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9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  <a:lvl2pPr marL="266713" indent="0" algn="ctr">
              <a:buNone/>
              <a:defRPr/>
            </a:lvl2pPr>
            <a:lvl3pPr marL="542952" indent="0" algn="ctr">
              <a:buNone/>
              <a:defRPr/>
            </a:lvl3pPr>
            <a:lvl4pPr marL="809666" indent="0" algn="ctr">
              <a:buNone/>
              <a:defRPr/>
            </a:lvl4pPr>
            <a:lvl5pPr marL="1076379" indent="0" algn="ctr">
              <a:buNone/>
              <a:defRPr/>
            </a:lvl5pPr>
          </a:lstStyle>
          <a:p>
            <a:pPr lvl="0" rtl="0"/>
            <a:r>
              <a:rPr lang="el-GR" dirty="0"/>
              <a:t>Πλήρες όνομα</a:t>
            </a:r>
          </a:p>
        </p:txBody>
      </p:sp>
      <p:sp>
        <p:nvSpPr>
          <p:cNvPr id="11" name="Θέση κειμένου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6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el-GR" dirty="0"/>
              <a:t>Τίτλος</a:t>
            </a:r>
          </a:p>
        </p:txBody>
      </p:sp>
    </p:spTree>
    <p:extLst>
      <p:ext uri="{BB962C8B-B14F-4D97-AF65-F5344CB8AC3E}">
        <p14:creationId xmlns:p14="http://schemas.microsoft.com/office/powerpoint/2010/main" val="6288426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10" name="Θέση υποσέλιδου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11" name="Σύμβολο κράτησης θέσης αριθμού διαφάνειας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8" name="Θέση κειμένου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8" y="1584326"/>
            <a:ext cx="5472113" cy="4606925"/>
          </a:xfrm>
        </p:spPr>
        <p:txBody>
          <a:bodyPr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152526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1024613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3 κουκκίδες εικόνων αριστερ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Έλλειψη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3" name="Έλλειψη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4" name="Έλλειψη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42" name="Ορθογώνιο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105352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0" name="Θέση εικόνας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l-GR" dirty="0"/>
              <a:t>Εισαγωγή ή μεταφορά και απόθεση εικόνας εδώ</a:t>
            </a: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8" y="432000"/>
            <a:ext cx="4703542" cy="432000"/>
          </a:xfrm>
        </p:spPr>
        <p:txBody>
          <a:bodyPr rtlCol="0"/>
          <a:lstStyle>
            <a:lvl1pPr>
              <a:defRPr sz="2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l-GR" dirty="0"/>
              <a:t>Περιγραφή κουκκίδας</a:t>
            </a:r>
          </a:p>
        </p:txBody>
      </p:sp>
      <p:sp>
        <p:nvSpPr>
          <p:cNvPr id="13" name="Θέση κειμένου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l-GR" dirty="0"/>
              <a:t>Περιγραφή κουκκίδας</a:t>
            </a: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Κουκκίδα 1</a:t>
            </a:r>
          </a:p>
        </p:txBody>
      </p:sp>
      <p:sp>
        <p:nvSpPr>
          <p:cNvPr id="10" name="Θέση κειμένου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Κουκκίδα 2</a:t>
            </a:r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el-GR" dirty="0"/>
              <a:t>Κουκκίδα 3</a:t>
            </a:r>
          </a:p>
        </p:txBody>
      </p:sp>
      <p:sp>
        <p:nvSpPr>
          <p:cNvPr id="21" name="Θέση κειμένου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el-GR" dirty="0"/>
              <a:t>Περιγραφή κουκκίδας</a:t>
            </a:r>
          </a:p>
        </p:txBody>
      </p:sp>
      <p:sp>
        <p:nvSpPr>
          <p:cNvPr id="51" name="Οκτάγωνο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3" y="6053794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52" name="Έλλειψη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2" y="6185903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>
              <a:solidFill>
                <a:schemeClr val="accent1"/>
              </a:solidFill>
            </a:endParaRPr>
          </a:p>
        </p:txBody>
      </p:sp>
      <p:sp>
        <p:nvSpPr>
          <p:cNvPr id="53" name="Έλλειψη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5" y="6561526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54" name="Έλλειψη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>
              <a:solidFill>
                <a:schemeClr val="accent1"/>
              </a:solidFill>
            </a:endParaRPr>
          </a:p>
        </p:txBody>
      </p:sp>
      <p:sp>
        <p:nvSpPr>
          <p:cNvPr id="55" name="Θέση αριθμού διαφάνειας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grpSp>
        <p:nvGrpSpPr>
          <p:cNvPr id="22" name="Ομάδα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3"/>
            <a:ext cx="3081180" cy="3011457"/>
            <a:chOff x="1892000" y="2269752"/>
            <a:chExt cx="3081180" cy="3011457"/>
          </a:xfrm>
        </p:grpSpPr>
        <p:sp>
          <p:nvSpPr>
            <p:cNvPr id="26" name="Ελεύθερη σχεδίαση: Σχήμα 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27" name="Ελεύθερη σχεδίαση: Σχήμα 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28" name="Ελεύθερη σχεδίαση: Σχήμα 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29" name="Ελεύθερη σχεδίαση: Σχήμα 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30" name="Ελεύθερη σχεδίαση: Σχήμα 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31" name="Ελεύθερη σχεδίαση: Σχήμα 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  <p:sp>
          <p:nvSpPr>
            <p:cNvPr id="32" name="Ελεύθερη σχεδίαση: Σχήμα 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l-GR" sz="1800" dirty="0"/>
            </a:p>
          </p:txBody>
        </p:sp>
      </p:grpSp>
      <p:sp>
        <p:nvSpPr>
          <p:cNvPr id="38" name="Θέση εικόνας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 rtlCol="0"/>
          <a:lstStyle>
            <a:lvl1pPr marL="0" indent="0">
              <a:buNone/>
              <a:defRPr sz="11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39" name="Θέση εικόνας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 rtlCol="0"/>
          <a:lstStyle>
            <a:lvl1pPr marL="0" indent="0">
              <a:buNone/>
              <a:defRPr sz="11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40" name="Θέση εικόνας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 rtlCol="0"/>
          <a:lstStyle>
            <a:lvl1pPr marL="0" indent="0">
              <a:buNone/>
              <a:defRPr sz="1100"/>
            </a:lvl1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55035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στήλες σε πλαίσι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7" y="2463937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8" name="Σύμβολο κράτησης αριθμού διαφάνειας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6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11" name="Θέση κειμένου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6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9" name="Θέση κειμένου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1" y="1080001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13" indent="0">
              <a:buNone/>
              <a:defRPr/>
            </a:lvl2pPr>
            <a:lvl3pPr marL="542952" indent="0">
              <a:buNone/>
              <a:defRPr/>
            </a:lvl3pPr>
            <a:lvl4pPr marL="809666" indent="0">
              <a:buNone/>
              <a:defRPr/>
            </a:lvl4pPr>
            <a:lvl5pPr marL="1076379" indent="0">
              <a:buNone/>
              <a:defRPr/>
            </a:lvl5pPr>
          </a:lstStyle>
          <a:p>
            <a:pPr lvl="0" rtl="0"/>
            <a:r>
              <a:rPr lang="el-GR" dirty="0"/>
              <a:t>Δευτερεύουσα κεφαλίδα</a:t>
            </a: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  <a:lvl2pPr marL="266713" indent="0" algn="ctr">
              <a:buNone/>
              <a:defRPr/>
            </a:lvl2pPr>
            <a:lvl3pPr marL="542952" indent="0" algn="ctr">
              <a:buNone/>
              <a:defRPr/>
            </a:lvl3pPr>
            <a:lvl4pPr marL="809666" indent="0" algn="ctr">
              <a:buNone/>
              <a:defRPr/>
            </a:lvl4pPr>
            <a:lvl5pPr marL="1076379" indent="0" algn="ctr">
              <a:buNone/>
              <a:defRPr/>
            </a:lvl5pPr>
          </a:lstStyle>
          <a:p>
            <a:pPr lvl="0" rtl="0"/>
            <a:r>
              <a:rPr lang="el-GR" dirty="0"/>
              <a:t>Τίτλος ενότητας 1</a:t>
            </a:r>
          </a:p>
        </p:txBody>
      </p:sp>
      <p:sp>
        <p:nvSpPr>
          <p:cNvPr id="12" name="Θέση κειμένου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el-GR" dirty="0"/>
              <a:t>Τίτλος ενότητας 2</a:t>
            </a:r>
          </a:p>
        </p:txBody>
      </p:sp>
      <p:sp>
        <p:nvSpPr>
          <p:cNvPr id="14" name="Θέση κειμένου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el-GR" dirty="0"/>
              <a:t>Τίτλος ενότητας 3</a:t>
            </a:r>
          </a:p>
        </p:txBody>
      </p:sp>
    </p:spTree>
    <p:extLst>
      <p:ext uri="{BB962C8B-B14F-4D97-AF65-F5344CB8AC3E}">
        <p14:creationId xmlns:p14="http://schemas.microsoft.com/office/powerpoint/2010/main" val="20552891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-GR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l-GR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-GR" dirty="0"/>
              <a:t>Προσθέστε υποσέλιδο</a:t>
            </a:r>
          </a:p>
        </p:txBody>
      </p:sp>
      <p:sp>
        <p:nvSpPr>
          <p:cNvPr id="8" name="Σύμβολο κράτησης αριθμού διαφάνειας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24" name="Ελεύθερη σχεδίαση: Σχήμα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6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5" name="Ελεύθερη σχεδίαση: Σχήμα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2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6" name="Ελεύθερη σχεδίαση: Σχήμα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8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7" name="Ελεύθερη σχεδίαση: Σχήμα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7" y="78160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8" name="Ελεύθερη σχεδίαση: Σχήμα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8" y="38205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29" name="Ελεύθερη σχεδίαση: Σχήμα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90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0" name="Ελεύθερη σχεδίαση: Σχήμα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9" y="24755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1" name="Ελεύθερη σχεδίαση: Σχήμα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9" y="631128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2" name="Ελεύθερη σχεδίαση: Σχήμα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80" y="824434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3" name="Ελεύθερη σχεδίαση: Σχήμα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3" y="901549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4" name="Ελεύθερη σχεδίαση: Σχήμα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1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5" name="Ελεύθερη σχεδίαση: Σχήμα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6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6" name="Ελεύθερη σχεδίαση: Σχήμα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3" y="161401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  <p:sp>
        <p:nvSpPr>
          <p:cNvPr id="37" name="Ελεύθερη σχεδίαση: Σχήμα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30539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3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999A8DD2-C443-44AD-85B3-4CE72B962C5F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2" y="6453003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3" y="6453003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2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indent="-228611" algn="l" defTabSz="91444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34" indent="-228611" algn="l" defTabSz="91444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indent="-228611" algn="l" defTabSz="91444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57" indent="-228611" algn="l" defTabSz="914446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unric.org/el/17-%CF%83%CF%84%CE%BF%CF%87%CE%BF%CE%B9-%CE%B2%CE%B9%CF%89%CF%83%CE%B9%CE%BC%CE%B7%CF%83-%CE%B1%CE%BD%CE%B1%CF%80%CF%84%CF%85%CE%BE%CE%B7%CF%8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unric.org/el/%cf%83%cf%84%ce%bf%cf%87%ce%bf%cf%83-3-%ce%ba%ce%b1%ce%bb%ce%b7-%cf%85%ce%b3%ce%b5%ce%b9%ce%b1-%ce%ba%ce%b1%ce%b9-%ce%b5%cf%85%ce%b7%ce%bc%ce%b5%cf%81%ce%b9%ce%b1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jpg"/><Relationship Id="rId9" Type="http://schemas.openxmlformats.org/officeDocument/2006/relationships/hyperlink" Target="https://www.who.int/publications/i/item/978924002505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E4D9FB-84D0-110D-7E28-0CB579DCA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254" y="1539433"/>
            <a:ext cx="6672806" cy="1815295"/>
          </a:xfrm>
        </p:spPr>
        <p:txBody>
          <a:bodyPr>
            <a:noAutofit/>
          </a:bodyPr>
          <a:lstStyle/>
          <a:p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Σχολείο ως Χώρος Προαγωγής Υγείας και Βιωσιμότητας</a:t>
            </a:r>
            <a:endParaRPr lang="el-G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00574CF-30EC-3FED-828E-69C0ED514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1889" y="3354728"/>
            <a:ext cx="8044405" cy="1168400"/>
          </a:xfrm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rgbClr val="4BA146"/>
                </a:solidFill>
              </a:rPr>
              <a:t>από τον ΣΒΑ 3 στο </a:t>
            </a:r>
            <a:r>
              <a:rPr lang="el-GR" sz="2000" b="1" dirty="0" err="1">
                <a:solidFill>
                  <a:srgbClr val="4BA146"/>
                </a:solidFill>
              </a:rPr>
              <a:t>Whole-School</a:t>
            </a:r>
            <a:r>
              <a:rPr lang="el-GR" sz="2000" b="1" dirty="0">
                <a:solidFill>
                  <a:srgbClr val="4BA146"/>
                </a:solidFill>
              </a:rPr>
              <a:t> </a:t>
            </a:r>
            <a:r>
              <a:rPr lang="el-GR" sz="2000" b="1" dirty="0" err="1">
                <a:solidFill>
                  <a:srgbClr val="4BA146"/>
                </a:solidFill>
              </a:rPr>
              <a:t>Approach</a:t>
            </a:r>
            <a:endParaRPr lang="el-GR" sz="1600" b="1" dirty="0">
              <a:solidFill>
                <a:srgbClr val="4BA146"/>
              </a:solidFill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1FAED39-52FB-EEEF-CCC3-8493BC87B390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Εικόνα 4" descr="Εικόνα που περιέχει κείμενο, γραμματοσειρά, πράσινο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75F41169-BEF1-2B76-F110-C7B3F4183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419" y="1178207"/>
            <a:ext cx="4501586" cy="4501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F075DA6F-C0FF-7071-1C17-960C9FFE8B82}"/>
              </a:ext>
            </a:extLst>
          </p:cNvPr>
          <p:cNvCxnSpPr/>
          <p:nvPr/>
        </p:nvCxnSpPr>
        <p:spPr>
          <a:xfrm>
            <a:off x="1009327" y="3171463"/>
            <a:ext cx="5741043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33CE4CF6-A9CB-3FD6-FE0D-E3B0797962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67" b="96000" l="10000" r="90000">
                        <a14:foregroundMark x1="16196" y1="36933" x2="29022" y2="41200"/>
                        <a14:foregroundMark x1="22609" y1="21067" x2="30652" y2="31600"/>
                        <a14:foregroundMark x1="30652" y1="31600" x2="30978" y2="31600"/>
                        <a14:foregroundMark x1="32609" y1="10000" x2="38478" y2="24533"/>
                        <a14:foregroundMark x1="45435" y1="7067" x2="47935" y2="20000"/>
                        <a14:foregroundMark x1="59783" y1="5867" x2="59082" y2="15404"/>
                        <a14:foregroundMark x1="19348" y1="69467" x2="26739" y2="64267"/>
                        <a14:foregroundMark x1="26739" y1="64267" x2="26739" y2="64267"/>
                        <a14:foregroundMark x1="25543" y1="81200" x2="32935" y2="70800"/>
                        <a14:foregroundMark x1="37609" y1="92000" x2="42065" y2="79200"/>
                        <a14:foregroundMark x1="40870" y1="96000" x2="40870" y2="96000"/>
                        <a14:foregroundMark x1="51848" y1="90533" x2="51304" y2="77467"/>
                        <a14:foregroundMark x1="16087" y1="51600" x2="27065" y2="52400"/>
                        <a14:foregroundMark x1="59674" y1="77467" x2="63913" y2="91467"/>
                        <a14:foregroundMark x1="68261" y1="73600" x2="74022" y2="84000"/>
                        <a14:foregroundMark x1="74022" y1="84000" x2="74457" y2="84400"/>
                        <a14:foregroundMark x1="75326" y1="61200" x2="83804" y2="68133"/>
                        <a14:foregroundMark x1="76630" y1="53467" x2="87826" y2="56667"/>
                        <a14:foregroundMark x1="76630" y1="39200" x2="85870" y2="37733"/>
                        <a14:foregroundMark x1="71957" y1="28933" x2="80870" y2="21467"/>
                        <a14:foregroundMark x1="65109" y1="21467" x2="67609" y2="12400"/>
                        <a14:foregroundMark x1="67609" y1="12400" x2="67609" y2="12400"/>
                        <a14:backgroundMark x1="58804" y1="20667" x2="58804" y2="20667"/>
                        <a14:backgroundMark x1="58804" y1="20800" x2="58804" y2="22400"/>
                        <a14:backgroundMark x1="59891" y1="18267" x2="58587" y2="19200"/>
                        <a14:backgroundMark x1="59348" y1="20133" x2="59348" y2="20000"/>
                        <a14:backgroundMark x1="59348" y1="19867" x2="58913" y2="19867"/>
                        <a14:backgroundMark x1="59130" y1="20133" x2="59457" y2="17200"/>
                        <a14:backgroundMark x1="60217" y1="16000" x2="57391" y2="23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0348" y="3878219"/>
            <a:ext cx="791089" cy="644909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1" name="Υπότιτλος 2">
            <a:extLst>
              <a:ext uri="{FF2B5EF4-FFF2-40B4-BE49-F238E27FC236}">
                <a16:creationId xmlns:a16="http://schemas.microsoft.com/office/drawing/2014/main" id="{E2D305E3-E3BA-6FC2-201C-D50C1BDBC110}"/>
              </a:ext>
            </a:extLst>
          </p:cNvPr>
          <p:cNvSpPr txBox="1">
            <a:spLocks/>
          </p:cNvSpPr>
          <p:nvPr/>
        </p:nvSpPr>
        <p:spPr>
          <a:xfrm>
            <a:off x="-191546" y="4972449"/>
            <a:ext cx="8044405" cy="116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4815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8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9630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46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19261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24076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828891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33707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38522" indent="0" algn="ctr" defTabSz="609630" rtl="0" eaLnBrk="1" latinLnBrk="0" hangingPunct="1">
              <a:spcBef>
                <a:spcPct val="20000"/>
              </a:spcBef>
              <a:buFont typeface="Arial" pitchFamily="34" charset="0"/>
              <a:buNone/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>
                <a:solidFill>
                  <a:srgbClr val="4BA146"/>
                </a:solidFill>
              </a:rPr>
              <a:t>Δρ. Μυρτώ Κούτρα-Ηλιοπούλου</a:t>
            </a:r>
            <a:br>
              <a:rPr lang="el-GR" sz="2000" dirty="0">
                <a:solidFill>
                  <a:srgbClr val="4BA146"/>
                </a:solidFill>
              </a:rPr>
            </a:br>
            <a:r>
              <a:rPr lang="el-GR" sz="2000" dirty="0">
                <a:solidFill>
                  <a:srgbClr val="4BA146"/>
                </a:solidFill>
              </a:rPr>
              <a:t>Συνεργάτης, ΠΤΔΕ ΕΚΠΑ</a:t>
            </a:r>
          </a:p>
          <a:p>
            <a:r>
              <a:rPr lang="en-US" sz="2000" dirty="0">
                <a:solidFill>
                  <a:srgbClr val="4BA146"/>
                </a:solidFill>
              </a:rPr>
              <a:t>myrtkout@primedu.uoa.gr</a:t>
            </a:r>
            <a:endParaRPr lang="el-GR" sz="1600" dirty="0">
              <a:solidFill>
                <a:srgbClr val="4BA14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4BF9D7-08BC-3260-F423-C758FA3445F0}"/>
              </a:ext>
            </a:extLst>
          </p:cNvPr>
          <p:cNvSpPr txBox="1"/>
          <p:nvPr/>
        </p:nvSpPr>
        <p:spPr>
          <a:xfrm>
            <a:off x="7052738" y="116108"/>
            <a:ext cx="5139262" cy="7112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ΣΧΟΛΗ ΕΠΙΣΤΗΜΩΝ ΤΗΣ ΑΓΩΓΗΣ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ΠΑΙΔΑΓΩΓΙΚΟ ΤΜΗΜΑ ΔΗΜΟΤΙΚΗΣ ΕΚΠΑΙΔΕΥΣΗΣ</a:t>
            </a:r>
            <a:endParaRPr lang="el-GR" sz="16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Εικόνα 12" descr="Εικόνα που περιέχει τέχνη, γραφικά, εικονογράφηση, ζωγραφι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F5D26845-4FB5-AA84-8FFE-AF4513BC9C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49" y="292865"/>
            <a:ext cx="2790231" cy="72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3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07CCB7-B05B-0FCB-2ED3-00A1365C0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 descr="Εικόνα που περιέχει ζωγραφιά, clipart, σκίτσο/σχέδιο, τέχνη με γραμμέ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B44DDEA-CD13-65A3-BD0D-3875E3C5D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378"/>
          <a:stretch>
            <a:fillRect/>
          </a:stretch>
        </p:blipFill>
        <p:spPr>
          <a:xfrm>
            <a:off x="0" y="891251"/>
            <a:ext cx="6352318" cy="4294207"/>
          </a:xfrm>
          <a:prstGeom prst="rect">
            <a:avLst/>
          </a:prstGeom>
        </p:spPr>
      </p:pic>
      <p:pic>
        <p:nvPicPr>
          <p:cNvPr id="10" name="Εικόνα 9" descr="Εικόνα που περιέχει ζωγραφιά, clipart, σκίτσο/σχέδιο, τέχνη με γραμμέ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1EB7F302-24E9-D831-A08D-1A9CF4006F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61" t="47088" r="29647" b="1213"/>
          <a:stretch>
            <a:fillRect/>
          </a:stretch>
        </p:blipFill>
        <p:spPr>
          <a:xfrm>
            <a:off x="6375259" y="1083408"/>
            <a:ext cx="5232004" cy="5774592"/>
          </a:xfrm>
          <a:prstGeom prst="rect">
            <a:avLst/>
          </a:prstGeom>
        </p:spPr>
      </p:pic>
      <p:pic>
        <p:nvPicPr>
          <p:cNvPr id="11" name="Εικόνα 10" descr="Εικόνα που περιέχει ζωγραφιά, clipart, σκίτσο/σχέδιο, τέχνη με γραμμέ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F48D60B-1B85-E922-3CE2-0CDC403EF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562" t="28095" b="42027"/>
          <a:stretch>
            <a:fillRect/>
          </a:stretch>
        </p:blipFill>
        <p:spPr>
          <a:xfrm>
            <a:off x="3495057" y="3429000"/>
            <a:ext cx="2654958" cy="2424833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49ECD707-264D-B9CB-6032-3F46479FACA7}"/>
              </a:ext>
            </a:extLst>
          </p:cNvPr>
          <p:cNvSpPr/>
          <p:nvPr/>
        </p:nvSpPr>
        <p:spPr>
          <a:xfrm>
            <a:off x="9193564" y="1041722"/>
            <a:ext cx="2855682" cy="1296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Εικόνα 12" descr="Εικόνα που περιέχει ζωγραφιά, clipart, σκίτσο/σχέδιο, τέχνη με γραμμέ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3787F24-F214-239D-DDD4-7545FD8327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580" t="64244" b="7783"/>
          <a:stretch>
            <a:fillRect/>
          </a:stretch>
        </p:blipFill>
        <p:spPr>
          <a:xfrm>
            <a:off x="9212019" y="266218"/>
            <a:ext cx="1480763" cy="1932972"/>
          </a:xfrm>
          <a:prstGeom prst="rect">
            <a:avLst/>
          </a:prstGeom>
        </p:spPr>
      </p:pic>
      <p:sp>
        <p:nvSpPr>
          <p:cNvPr id="14" name="AutoShape 2">
            <a:extLst>
              <a:ext uri="{FF2B5EF4-FFF2-40B4-BE49-F238E27FC236}">
                <a16:creationId xmlns:a16="http://schemas.microsoft.com/office/drawing/2014/main" id="{C1B83F7F-B00E-621C-D640-1CCF5D93EC79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788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B5470FD-B46A-55A1-BDD7-7D7F8532C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2B575526-844D-6EEE-ADD9-5D98B2842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1340000" cy="432000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Βιώσιμη Ανάπτυξη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0759F75-BAFF-0D7F-5EEA-BEC1C0D30277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Εικόνα 3" descr="Εικόνα που περιέχει τέχνη, γραφικά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3A2518F5-FD71-743D-DAD7-52FF37286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3175000"/>
            <a:ext cx="8027583" cy="41601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2675B4-9C04-EB34-5FB8-A87B9732D308}"/>
              </a:ext>
            </a:extLst>
          </p:cNvPr>
          <p:cNvSpPr txBox="1"/>
          <p:nvPr/>
        </p:nvSpPr>
        <p:spPr>
          <a:xfrm>
            <a:off x="728436" y="1447800"/>
            <a:ext cx="384306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/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ανάπτυξη που ικανοποιεί τις ανάγκες της παρούσας γενιάς χωρίς να θέτει σε κίνδυνο την δυνατότητα των μελλοντικών γενεών να ικανοποιούν τις δικές τους ανάγκες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sz="2400" dirty="0">
                <a:solidFill>
                  <a:prstClr val="black"/>
                </a:solidFill>
                <a:latin typeface="Calibri"/>
              </a:rPr>
              <a:t>(WCED, 1987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)</a:t>
            </a:r>
            <a:endParaRPr lang="el-GR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Διάγραμμα ροής: Γραμμή σύνδεσης 5">
            <a:extLst>
              <a:ext uri="{FF2B5EF4-FFF2-40B4-BE49-F238E27FC236}">
                <a16:creationId xmlns:a16="http://schemas.microsoft.com/office/drawing/2014/main" id="{3C33713E-005D-8ABE-430E-944ECECAF449}"/>
              </a:ext>
            </a:extLst>
          </p:cNvPr>
          <p:cNvSpPr/>
          <p:nvPr/>
        </p:nvSpPr>
        <p:spPr>
          <a:xfrm>
            <a:off x="7264400" y="366493"/>
            <a:ext cx="3115200" cy="3115200"/>
          </a:xfrm>
          <a:prstGeom prst="flowChartConnector">
            <a:avLst/>
          </a:prstGeom>
          <a:solidFill>
            <a:srgbClr val="C00000">
              <a:alpha val="61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l-GR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Διάγραμμα ροής: Γραμμή σύνδεσης 6">
            <a:extLst>
              <a:ext uri="{FF2B5EF4-FFF2-40B4-BE49-F238E27FC236}">
                <a16:creationId xmlns:a16="http://schemas.microsoft.com/office/drawing/2014/main" id="{593BBB45-A562-40A8-ACB4-4992C1318B47}"/>
              </a:ext>
            </a:extLst>
          </p:cNvPr>
          <p:cNvSpPr/>
          <p:nvPr/>
        </p:nvSpPr>
        <p:spPr>
          <a:xfrm>
            <a:off x="8137171" y="1618915"/>
            <a:ext cx="3118639" cy="3112169"/>
          </a:xfrm>
          <a:prstGeom prst="flowChartConnector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l-GR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Διάγραμμα ροής: Γραμμή σύνδεσης 7">
            <a:extLst>
              <a:ext uri="{FF2B5EF4-FFF2-40B4-BE49-F238E27FC236}">
                <a16:creationId xmlns:a16="http://schemas.microsoft.com/office/drawing/2014/main" id="{ACA5E15A-3407-BAAF-1228-7DE862188EFC}"/>
              </a:ext>
            </a:extLst>
          </p:cNvPr>
          <p:cNvSpPr/>
          <p:nvPr/>
        </p:nvSpPr>
        <p:spPr>
          <a:xfrm>
            <a:off x="6350323" y="1618916"/>
            <a:ext cx="3118639" cy="3112169"/>
          </a:xfrm>
          <a:prstGeom prst="flowChartConnector">
            <a:avLst/>
          </a:prstGeom>
          <a:solidFill>
            <a:srgbClr val="56C02B">
              <a:alpha val="61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l-GR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73E7F2-0BF7-AAA1-83C9-275F00A8A60B}"/>
              </a:ext>
            </a:extLst>
          </p:cNvPr>
          <p:cNvSpPr txBox="1"/>
          <p:nvPr/>
        </p:nvSpPr>
        <p:spPr>
          <a:xfrm>
            <a:off x="6350323" y="3192379"/>
            <a:ext cx="1963461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l-GR" sz="266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Περιβάλλον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34CCBF-709C-8DFC-F1BC-576D07674985}"/>
              </a:ext>
            </a:extLst>
          </p:cNvPr>
          <p:cNvSpPr txBox="1"/>
          <p:nvPr/>
        </p:nvSpPr>
        <p:spPr>
          <a:xfrm>
            <a:off x="9264840" y="3230644"/>
            <a:ext cx="1963461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l-GR" sz="266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Οικονομία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0311E0-63E0-2DE9-A29A-72322AF19310}"/>
              </a:ext>
            </a:extLst>
          </p:cNvPr>
          <p:cNvSpPr txBox="1"/>
          <p:nvPr/>
        </p:nvSpPr>
        <p:spPr>
          <a:xfrm>
            <a:off x="7840270" y="993255"/>
            <a:ext cx="1963461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l-GR" sz="266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Κοινωνία</a:t>
            </a:r>
          </a:p>
        </p:txBody>
      </p:sp>
      <p:sp>
        <p:nvSpPr>
          <p:cNvPr id="15" name="Επεξήγηση: Γραμμή 14">
            <a:extLst>
              <a:ext uri="{FF2B5EF4-FFF2-40B4-BE49-F238E27FC236}">
                <a16:creationId xmlns:a16="http://schemas.microsoft.com/office/drawing/2014/main" id="{E4825125-BABC-C5BC-7D87-7FF8CD3C13AA}"/>
              </a:ext>
            </a:extLst>
          </p:cNvPr>
          <p:cNvSpPr/>
          <p:nvPr/>
        </p:nvSpPr>
        <p:spPr>
          <a:xfrm>
            <a:off x="7973415" y="5131236"/>
            <a:ext cx="1811599" cy="1040965"/>
          </a:xfrm>
          <a:prstGeom prst="borderCallout1">
            <a:avLst>
              <a:gd name="adj1" fmla="val -1543"/>
              <a:gd name="adj2" fmla="val 49521"/>
              <a:gd name="adj3" fmla="val -188994"/>
              <a:gd name="adj4" fmla="val 47858"/>
            </a:avLst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l-GR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F3190AA4-9056-0B0D-CB89-26A813B13C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67" b="96000" l="10000" r="90000">
                        <a14:foregroundMark x1="16196" y1="36933" x2="29022" y2="41200"/>
                        <a14:foregroundMark x1="22609" y1="21067" x2="30652" y2="31600"/>
                        <a14:foregroundMark x1="30652" y1="31600" x2="30978" y2="31600"/>
                        <a14:foregroundMark x1="32609" y1="10000" x2="38478" y2="24533"/>
                        <a14:foregroundMark x1="45435" y1="7067" x2="47935" y2="20000"/>
                        <a14:foregroundMark x1="59783" y1="5867" x2="59082" y2="15404"/>
                        <a14:foregroundMark x1="19348" y1="69467" x2="26739" y2="64267"/>
                        <a14:foregroundMark x1="26739" y1="64267" x2="26739" y2="64267"/>
                        <a14:foregroundMark x1="25543" y1="81200" x2="32935" y2="70800"/>
                        <a14:foregroundMark x1="37609" y1="92000" x2="42065" y2="79200"/>
                        <a14:foregroundMark x1="40870" y1="96000" x2="40870" y2="96000"/>
                        <a14:foregroundMark x1="51848" y1="90533" x2="51304" y2="77467"/>
                        <a14:foregroundMark x1="16087" y1="51600" x2="27065" y2="52400"/>
                        <a14:foregroundMark x1="59674" y1="77467" x2="63913" y2="91467"/>
                        <a14:foregroundMark x1="68261" y1="73600" x2="74022" y2="84000"/>
                        <a14:foregroundMark x1="74022" y1="84000" x2="74457" y2="84400"/>
                        <a14:foregroundMark x1="75326" y1="61200" x2="83804" y2="68133"/>
                        <a14:foregroundMark x1="76630" y1="53467" x2="87826" y2="56667"/>
                        <a14:foregroundMark x1="76630" y1="39200" x2="85870" y2="37733"/>
                        <a14:foregroundMark x1="71957" y1="28933" x2="80870" y2="21467"/>
                        <a14:foregroundMark x1="65109" y1="21467" x2="67609" y2="12400"/>
                        <a14:foregroundMark x1="67609" y1="12400" x2="67609" y2="12400"/>
                        <a14:backgroundMark x1="58804" y1="20667" x2="58804" y2="20667"/>
                        <a14:backgroundMark x1="58804" y1="20800" x2="58804" y2="22400"/>
                        <a14:backgroundMark x1="59891" y1="18267" x2="58587" y2="19200"/>
                        <a14:backgroundMark x1="59348" y1="20133" x2="59348" y2="20000"/>
                        <a14:backgroundMark x1="59348" y1="19867" x2="58913" y2="19867"/>
                        <a14:backgroundMark x1="59130" y1="20133" x2="59457" y2="17200"/>
                        <a14:backgroundMark x1="60217" y1="16000" x2="57391" y2="23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6455" y="2333925"/>
            <a:ext cx="791089" cy="644909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CFE053-8BA4-F6BD-2E41-5393258B2340}"/>
              </a:ext>
            </a:extLst>
          </p:cNvPr>
          <p:cNvSpPr txBox="1"/>
          <p:nvPr/>
        </p:nvSpPr>
        <p:spPr>
          <a:xfrm>
            <a:off x="7903068" y="5245707"/>
            <a:ext cx="1963461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l-GR" sz="266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Βιώσιμη</a:t>
            </a:r>
            <a:br>
              <a:rPr lang="el-GR" sz="266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667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Ανάπτυξη</a:t>
            </a:r>
          </a:p>
        </p:txBody>
      </p:sp>
    </p:spTree>
    <p:extLst>
      <p:ext uri="{BB962C8B-B14F-4D97-AF65-F5344CB8AC3E}">
        <p14:creationId xmlns:p14="http://schemas.microsoft.com/office/powerpoint/2010/main" val="35817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4BC13C7-2D7A-962E-FA38-D3C3D4CC3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35649413-42D7-3B59-CCA4-822B8809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1340000" cy="432000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Ατζέντα 2030 και 17 Στόχοι Βιώσιμης Ανάπτυξης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10AB716-717E-8665-32BD-60E1E46C2B4A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Θέση περιεχομένου 3">
            <a:extLst>
              <a:ext uri="{FF2B5EF4-FFF2-40B4-BE49-F238E27FC236}">
                <a16:creationId xmlns:a16="http://schemas.microsoft.com/office/drawing/2014/main" id="{CECF1787-0CDF-7FB6-73EB-7DC67A59C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184" y="1334626"/>
            <a:ext cx="11207095" cy="45212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DDC3DC-63CF-930F-4E6E-1171C0FFA82B}"/>
              </a:ext>
            </a:extLst>
          </p:cNvPr>
          <p:cNvSpPr txBox="1"/>
          <p:nvPr/>
        </p:nvSpPr>
        <p:spPr>
          <a:xfrm>
            <a:off x="135618" y="6296967"/>
            <a:ext cx="10784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200" dirty="0">
                <a:hlinkClick r:id="rId4"/>
              </a:rPr>
              <a:t>Για περισσότερες πληροφορίες, πατήστε εδώ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63331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FA5468-BF4A-21A9-2707-7A16815EB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2704EFC5-9303-A229-0ACE-051907C1F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1340000" cy="432000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Ατζέντα 2030 και 17 Στόχοι Βιώσιμης Ανάπτυξης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CA9A5C8-3DF2-A95D-D400-B6D1DAFE36D1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Θέση περιεχομένου 3">
            <a:extLst>
              <a:ext uri="{FF2B5EF4-FFF2-40B4-BE49-F238E27FC236}">
                <a16:creationId xmlns:a16="http://schemas.microsoft.com/office/drawing/2014/main" id="{F9CAB0AE-9946-5133-0807-5D39BD458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184" y="1334626"/>
            <a:ext cx="11207095" cy="4521200"/>
          </a:xfrm>
          <a:prstGeom prst="rect">
            <a:avLst/>
          </a:prstGeom>
          <a:noFill/>
        </p:spPr>
      </p:pic>
      <p:pic>
        <p:nvPicPr>
          <p:cNvPr id="4" name="Εικόνα 3" descr="Εικόνα που περιέχει κείμενο, γραμματοσειρά, πράσινο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2A7E53D1-E438-DCB6-699C-75EE6B6C4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881" y="2221374"/>
            <a:ext cx="3900668" cy="390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5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FC4610C-2F71-431E-EE9A-DC9281796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B8C4CAC-46CC-F9AF-0B45-CDFEEF01B197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61494B-7AAA-6CB8-2573-9271DA9C3B86}"/>
              </a:ext>
            </a:extLst>
          </p:cNvPr>
          <p:cNvSpPr txBox="1"/>
          <p:nvPr/>
        </p:nvSpPr>
        <p:spPr>
          <a:xfrm>
            <a:off x="271236" y="568753"/>
            <a:ext cx="6083265" cy="309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1600" b="1" dirty="0"/>
              <a:t>3.1</a:t>
            </a:r>
            <a:r>
              <a:rPr lang="el-GR" sz="1600" dirty="0"/>
              <a:t> Μείωση μητρικής θνησιμότητας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3.2</a:t>
            </a:r>
            <a:r>
              <a:rPr lang="el-GR" sz="1600" dirty="0"/>
              <a:t> Τερματισμός αποτρέψιμων θανάτων νεογνών και παιδιών</a:t>
            </a:r>
          </a:p>
          <a:p>
            <a:pPr algn="just">
              <a:lnSpc>
                <a:spcPct val="150000"/>
              </a:lnSpc>
            </a:pPr>
            <a:r>
              <a:rPr lang="el-GR" sz="1600" dirty="0"/>
              <a:t>κάτω των 5 ετών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3.3</a:t>
            </a:r>
            <a:r>
              <a:rPr lang="el-GR" sz="1600" dirty="0"/>
              <a:t> Καταπολέμηση επιδημιών και μεταδοτικών νοσημάτων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3.4</a:t>
            </a:r>
            <a:r>
              <a:rPr lang="el-GR" sz="1600" dirty="0"/>
              <a:t> Μείωση πρόωρης θνησιμότητας από μη μεταδοτικά νοσήματα </a:t>
            </a:r>
            <a:br>
              <a:rPr lang="el-GR" sz="1600" dirty="0"/>
            </a:br>
            <a:r>
              <a:rPr lang="el-GR" sz="1600" dirty="0"/>
              <a:t>και προαγωγή ψυχικής υγείας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3.5</a:t>
            </a:r>
            <a:r>
              <a:rPr lang="el-GR" sz="1600" dirty="0"/>
              <a:t> Πρόληψη και θεραπεία εξαρτήσεων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3.6</a:t>
            </a:r>
            <a:r>
              <a:rPr lang="el-GR" sz="1600" dirty="0"/>
              <a:t> Μείωση θανάτων και τραυματισμών από τροχαία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7417E4-FF7B-7C47-4DD6-4A9BCDF136FC}"/>
              </a:ext>
            </a:extLst>
          </p:cNvPr>
          <p:cNvSpPr txBox="1"/>
          <p:nvPr/>
        </p:nvSpPr>
        <p:spPr>
          <a:xfrm>
            <a:off x="271236" y="3665113"/>
            <a:ext cx="6812470" cy="263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1600" b="1" dirty="0"/>
              <a:t>3.7</a:t>
            </a:r>
            <a:r>
              <a:rPr lang="el-GR" sz="1600" dirty="0"/>
              <a:t> Πρόσβαση σε υπηρεσίες σεξουαλικής και αναπαραγωγικής υγείας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3.8</a:t>
            </a:r>
            <a:r>
              <a:rPr lang="el-GR" sz="1600" dirty="0"/>
              <a:t> Καθολική κάλυψη υγείας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3.9</a:t>
            </a:r>
            <a:r>
              <a:rPr lang="el-GR" sz="1600" dirty="0"/>
              <a:t> Μείωση θανάτων από ρύπανση και επικίνδυνες ουσίες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3.a</a:t>
            </a:r>
            <a:r>
              <a:rPr lang="el-GR" sz="1600" dirty="0"/>
              <a:t> Ενίσχυση εφαρμογής της Σύμβασης για τον Έλεγχο του Καπνού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3.b</a:t>
            </a:r>
            <a:r>
              <a:rPr lang="el-GR" sz="1600" dirty="0"/>
              <a:t> Έρευνα και πρόσβαση σε φάρμακα και εμβόλια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3.c</a:t>
            </a:r>
            <a:r>
              <a:rPr lang="el-GR" sz="1600" dirty="0"/>
              <a:t> Αύξηση χρηματοδότησης και ανθρώπινου δυναμικού υγείας</a:t>
            </a:r>
          </a:p>
          <a:p>
            <a:pPr algn="just">
              <a:lnSpc>
                <a:spcPct val="150000"/>
              </a:lnSpc>
            </a:pPr>
            <a:r>
              <a:rPr lang="el-GR" sz="1600" b="1" dirty="0"/>
              <a:t>3.d</a:t>
            </a:r>
            <a:r>
              <a:rPr lang="el-GR" sz="1600" dirty="0"/>
              <a:t> Ενίσχυση ετοιμότητας για υγειονομικούς κινδύνους</a:t>
            </a:r>
          </a:p>
        </p:txBody>
      </p:sp>
      <p:pic>
        <p:nvPicPr>
          <p:cNvPr id="19" name="Εικόνα 18" descr="Εικόνα που περιέχει κείμενο, πράσινο, στιγμιότυπο οθόνης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D903536-DB03-9148-A908-DB1E1583A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01" y="1284790"/>
            <a:ext cx="5715000" cy="4057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7EF41C-48BF-6224-78C2-D35293BC316A}"/>
              </a:ext>
            </a:extLst>
          </p:cNvPr>
          <p:cNvSpPr txBox="1"/>
          <p:nvPr/>
        </p:nvSpPr>
        <p:spPr>
          <a:xfrm>
            <a:off x="7083706" y="6304554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linkClick r:id="rId4"/>
              </a:rPr>
              <a:t>Για περισσότερες πληροφορίες, πατήστε εδώ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82302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E219D6B-9A47-C110-24D2-9A8FCE6CB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E0AC20C8-AD4C-A38B-73B1-33D85E8F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4763953" cy="954590"/>
          </a:xfrm>
        </p:spPr>
        <p:txBody>
          <a:bodyPr anchor="ctr">
            <a:noAutofit/>
          </a:bodyPr>
          <a:lstStyle/>
          <a:p>
            <a:pPr algn="l"/>
            <a:r>
              <a:rPr lang="en-US" b="1" dirty="0">
                <a:solidFill>
                  <a:srgbClr val="000000"/>
                </a:solidFill>
              </a:rPr>
              <a:t>“Making Every School a Health-Promoting School”</a:t>
            </a:r>
            <a:endParaRPr lang="el-GR" b="1" dirty="0">
              <a:solidFill>
                <a:srgbClr val="000000"/>
              </a:solidFill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798BC39-8958-2D5C-A7BB-6B5674EF7B25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435B70-BC85-55DA-C18E-16B977860916}"/>
              </a:ext>
            </a:extLst>
          </p:cNvPr>
          <p:cNvSpPr txBox="1"/>
          <p:nvPr/>
        </p:nvSpPr>
        <p:spPr>
          <a:xfrm>
            <a:off x="475642" y="1783466"/>
            <a:ext cx="38430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Υγεία και Εκπαίδευση</a:t>
            </a:r>
            <a:br>
              <a:rPr lang="el-GR" sz="2800" dirty="0"/>
            </a:br>
            <a:r>
              <a:rPr lang="el-GR" sz="2800" dirty="0"/>
              <a:t>δεν είναι ξεχωριστά πεδία.</a:t>
            </a:r>
          </a:p>
          <a:p>
            <a:r>
              <a:rPr lang="el-GR" sz="2800" dirty="0"/>
              <a:t>Το σχολείο είναι χώρος:</a:t>
            </a:r>
          </a:p>
          <a:p>
            <a:br>
              <a:rPr lang="el-GR" sz="2800" dirty="0"/>
            </a:br>
            <a:r>
              <a:rPr lang="el-GR" sz="2800" dirty="0"/>
              <a:t>• μάθησης</a:t>
            </a:r>
            <a:br>
              <a:rPr lang="el-GR" sz="2800" dirty="0"/>
            </a:br>
            <a:r>
              <a:rPr lang="el-GR" sz="2800" dirty="0"/>
              <a:t>• ευημερίας</a:t>
            </a:r>
            <a:br>
              <a:rPr lang="el-GR" sz="2800" dirty="0"/>
            </a:br>
            <a:r>
              <a:rPr lang="el-GR" sz="2800" dirty="0"/>
              <a:t>• κοινωνικής συνοχής</a:t>
            </a:r>
            <a:br>
              <a:rPr lang="el-GR" sz="2800" dirty="0"/>
            </a:br>
            <a:r>
              <a:rPr lang="el-GR" sz="2800" dirty="0"/>
              <a:t>• πρόληψης</a:t>
            </a:r>
          </a:p>
        </p:txBody>
      </p:sp>
      <p:pic>
        <p:nvPicPr>
          <p:cNvPr id="9" name="Εικόνα 8" descr="Εικόνα που περιέχει κείμενο, στιγμιότυπο οθόνης, γραφιστική, σχεδία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E34B2F5E-3182-EC32-23D7-C64144F22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635" y="168898"/>
            <a:ext cx="2880000" cy="3520588"/>
          </a:xfrm>
          <a:prstGeom prst="rect">
            <a:avLst/>
          </a:prstGeom>
        </p:spPr>
      </p:pic>
      <p:pic>
        <p:nvPicPr>
          <p:cNvPr id="13" name="Εικόνα 12" descr="Εικόνα που περιέχει κείμενο, γραμματοσειρά, πράσινο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2E94CA38-AEBB-5787-5C6D-CD5F1237E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805" y="330199"/>
            <a:ext cx="2880000" cy="2880000"/>
          </a:xfrm>
          <a:prstGeom prst="rect">
            <a:avLst/>
          </a:prstGeom>
        </p:spPr>
      </p:pic>
      <p:pic>
        <p:nvPicPr>
          <p:cNvPr id="20" name="Εικόνα 19" descr="Εικόνα που περιέχει γραφικά, γραμματοσειρά, κείμενο, γραφιστικ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87B30B7-7AF4-D3C8-927C-2B46EC79D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805" y="3689486"/>
            <a:ext cx="2880000" cy="2964001"/>
          </a:xfrm>
          <a:prstGeom prst="rect">
            <a:avLst/>
          </a:prstGeom>
        </p:spPr>
      </p:pic>
      <p:pic>
        <p:nvPicPr>
          <p:cNvPr id="22" name="Εικόνα 21" descr="Εικόνα που περιέχει κείμενο, γραμματοσειρά, λογότυπο, στιγμιότυπο οθόνη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7FDFBE51-FB10-1255-2E9C-01C3D933E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358" y="3910511"/>
            <a:ext cx="2880000" cy="2778591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767C8C0E-2D35-124D-BC9F-51E7ACA706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67" b="96000" l="10000" r="90000">
                        <a14:foregroundMark x1="16196" y1="36933" x2="29022" y2="41200"/>
                        <a14:foregroundMark x1="22609" y1="21067" x2="30652" y2="31600"/>
                        <a14:foregroundMark x1="30652" y1="31600" x2="30978" y2="31600"/>
                        <a14:foregroundMark x1="32609" y1="10000" x2="38478" y2="24533"/>
                        <a14:foregroundMark x1="45435" y1="7067" x2="47935" y2="20000"/>
                        <a14:foregroundMark x1="59783" y1="5867" x2="59082" y2="15404"/>
                        <a14:foregroundMark x1="19348" y1="69467" x2="26739" y2="64267"/>
                        <a14:foregroundMark x1="26739" y1="64267" x2="26739" y2="64267"/>
                        <a14:foregroundMark x1="25543" y1="81200" x2="32935" y2="70800"/>
                        <a14:foregroundMark x1="37609" y1="92000" x2="42065" y2="79200"/>
                        <a14:foregroundMark x1="40870" y1="96000" x2="40870" y2="96000"/>
                        <a14:foregroundMark x1="51848" y1="90533" x2="51304" y2="77467"/>
                        <a14:foregroundMark x1="16087" y1="51600" x2="27065" y2="52400"/>
                        <a14:foregroundMark x1="59674" y1="77467" x2="63913" y2="91467"/>
                        <a14:foregroundMark x1="68261" y1="73600" x2="74022" y2="84000"/>
                        <a14:foregroundMark x1="74022" y1="84000" x2="74457" y2="84400"/>
                        <a14:foregroundMark x1="75326" y1="61200" x2="83804" y2="68133"/>
                        <a14:foregroundMark x1="76630" y1="53467" x2="87826" y2="56667"/>
                        <a14:foregroundMark x1="76630" y1="39200" x2="85870" y2="37733"/>
                        <a14:foregroundMark x1="71957" y1="28933" x2="80870" y2="21467"/>
                        <a14:foregroundMark x1="65109" y1="21467" x2="67609" y2="12400"/>
                        <a14:foregroundMark x1="67609" y1="12400" x2="67609" y2="12400"/>
                        <a14:backgroundMark x1="58804" y1="20667" x2="58804" y2="20667"/>
                        <a14:backgroundMark x1="58804" y1="20800" x2="58804" y2="22400"/>
                        <a14:backgroundMark x1="59891" y1="18267" x2="58587" y2="19200"/>
                        <a14:backgroundMark x1="59348" y1="20133" x2="59348" y2="20000"/>
                        <a14:backgroundMark x1="59348" y1="19867" x2="58913" y2="19867"/>
                        <a14:backgroundMark x1="59130" y1="20133" x2="59457" y2="17200"/>
                        <a14:backgroundMark x1="60217" y1="16000" x2="57391" y2="23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4403" y="3155207"/>
            <a:ext cx="1406530" cy="1146627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D2AB2D-D6A9-A499-6A8F-4920F72070FA}"/>
              </a:ext>
            </a:extLst>
          </p:cNvPr>
          <p:cNvSpPr txBox="1"/>
          <p:nvPr/>
        </p:nvSpPr>
        <p:spPr>
          <a:xfrm>
            <a:off x="475642" y="6499598"/>
            <a:ext cx="60940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>
                <a:hlinkClick r:id="rId9"/>
              </a:rPr>
              <a:t>https://www.who.int/publications/i/item/9789240025059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698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09D76C0-1C87-9844-C5FA-1CD6C73C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B8BDF9BC-EA6D-CB69-91B0-AD4AF309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0157755" cy="774016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Γιατί να επενδύσουμε στα σχολεία;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DA8D180B-7A59-6744-715E-D1D8D0D0151E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8E131-9AB3-B9A6-8ADE-C59ED2240094}"/>
              </a:ext>
            </a:extLst>
          </p:cNvPr>
          <p:cNvSpPr txBox="1"/>
          <p:nvPr/>
        </p:nvSpPr>
        <p:spPr>
          <a:xfrm>
            <a:off x="1099595" y="4038987"/>
            <a:ext cx="40279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Η </a:t>
            </a:r>
            <a:r>
              <a:rPr lang="el-GR" sz="2800" b="1" dirty="0"/>
              <a:t>υγεία</a:t>
            </a:r>
            <a:r>
              <a:rPr lang="el-GR" sz="2800" dirty="0"/>
              <a:t> επηρεάζει:</a:t>
            </a:r>
            <a:endParaRPr lang="en-US" sz="2800" dirty="0"/>
          </a:p>
          <a:p>
            <a:br>
              <a:rPr lang="el-GR" sz="2800" dirty="0"/>
            </a:br>
            <a:r>
              <a:rPr lang="el-GR" sz="2800" dirty="0"/>
              <a:t>• επίδοση</a:t>
            </a:r>
            <a:br>
              <a:rPr lang="el-GR" sz="2800" dirty="0"/>
            </a:br>
            <a:r>
              <a:rPr lang="el-GR" sz="2800" dirty="0"/>
              <a:t>• συγκέντρωση</a:t>
            </a:r>
            <a:br>
              <a:rPr lang="el-GR" sz="2800" dirty="0"/>
            </a:br>
            <a:r>
              <a:rPr lang="el-GR" sz="2800" dirty="0"/>
              <a:t>• συμπεριφορά</a:t>
            </a:r>
            <a:br>
              <a:rPr lang="el-GR" sz="2800" dirty="0"/>
            </a:br>
            <a:r>
              <a:rPr lang="el-GR" sz="2800" dirty="0"/>
              <a:t>• παραμονή στο σχολείο</a:t>
            </a:r>
          </a:p>
        </p:txBody>
      </p:sp>
      <p:pic>
        <p:nvPicPr>
          <p:cNvPr id="13" name="Εικόνα 12" descr="Εικόνα που περιέχει κείμενο, γραμματοσειρά, πράσινο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2390FB84-CFA4-5A83-244C-F49B67EAA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835" y="1788866"/>
            <a:ext cx="2060294" cy="2060294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id="{1D7A1A26-E2A3-79E4-7E4B-3FAFCFB9F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942" y="1789960"/>
            <a:ext cx="2059200" cy="205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A9AD45-DBCD-BB7F-9C7F-B418CFD5734C}"/>
              </a:ext>
            </a:extLst>
          </p:cNvPr>
          <p:cNvSpPr txBox="1"/>
          <p:nvPr/>
        </p:nvSpPr>
        <p:spPr>
          <a:xfrm>
            <a:off x="7467600" y="4180344"/>
            <a:ext cx="40279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Η </a:t>
            </a:r>
            <a:r>
              <a:rPr lang="el-GR" sz="2800" b="1" dirty="0"/>
              <a:t>εκπαίδευση</a:t>
            </a:r>
            <a:r>
              <a:rPr lang="el-GR" sz="2800" dirty="0"/>
              <a:t> επηρεάζει:</a:t>
            </a:r>
            <a:endParaRPr lang="en-US" sz="2800" dirty="0"/>
          </a:p>
          <a:p>
            <a:br>
              <a:rPr lang="el-GR" sz="2800" dirty="0"/>
            </a:br>
            <a:r>
              <a:rPr lang="el-GR" sz="2800" dirty="0"/>
              <a:t>• προσδόκιμο ζωής</a:t>
            </a:r>
            <a:br>
              <a:rPr lang="el-GR" sz="2800" dirty="0"/>
            </a:br>
            <a:r>
              <a:rPr lang="el-GR" sz="2800" dirty="0"/>
              <a:t>• επιλογές υγείας</a:t>
            </a:r>
            <a:br>
              <a:rPr lang="el-GR" sz="2800" dirty="0"/>
            </a:br>
            <a:r>
              <a:rPr lang="el-GR" sz="2800" dirty="0"/>
              <a:t>• κοινωνικές ανισότητες</a:t>
            </a:r>
          </a:p>
        </p:txBody>
      </p:sp>
    </p:spTree>
    <p:extLst>
      <p:ext uri="{BB962C8B-B14F-4D97-AF65-F5344CB8AC3E}">
        <p14:creationId xmlns:p14="http://schemas.microsoft.com/office/powerpoint/2010/main" val="134701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E0C53F8-63F7-97D6-160A-DDD977E21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B3DDE22A-02AF-6F37-52C6-BD6992C7D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0157755" cy="774016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Τι είναι το </a:t>
            </a:r>
            <a:r>
              <a:rPr lang="en-US" b="1" dirty="0">
                <a:solidFill>
                  <a:srgbClr val="000000"/>
                </a:solidFill>
              </a:rPr>
              <a:t>Health-Promoting School;</a:t>
            </a:r>
            <a:endParaRPr lang="el-GR" b="1" dirty="0">
              <a:solidFill>
                <a:srgbClr val="000000"/>
              </a:solidFill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10484A2-560E-0AA2-89BB-2321F4008209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C599A9-A27F-7F8B-7D4F-1EFE5DD72084}"/>
              </a:ext>
            </a:extLst>
          </p:cNvPr>
          <p:cNvSpPr txBox="1"/>
          <p:nvPr/>
        </p:nvSpPr>
        <p:spPr>
          <a:xfrm>
            <a:off x="546873" y="1439882"/>
            <a:ext cx="529348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600" dirty="0"/>
              <a:t>Σχολείο που ενισχύει συστηματικά</a:t>
            </a:r>
            <a:r>
              <a:rPr lang="en-US" sz="2600" dirty="0"/>
              <a:t> </a:t>
            </a:r>
            <a:r>
              <a:rPr lang="el-GR" sz="2600" dirty="0"/>
              <a:t>την ικανότητά του να αποτελεί:</a:t>
            </a:r>
            <a:endParaRPr lang="en-US" sz="2600" dirty="0"/>
          </a:p>
          <a:p>
            <a:endParaRPr lang="el-GR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600" dirty="0"/>
              <a:t>ασφαλές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600" dirty="0"/>
              <a:t>υποστηρικτικό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600" dirty="0"/>
              <a:t>υγιές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600" dirty="0"/>
              <a:t>συμπεριληπτικό</a:t>
            </a:r>
            <a:endParaRPr lang="en-US" sz="2600" dirty="0"/>
          </a:p>
          <a:p>
            <a:endParaRPr lang="el-GR" sz="2600" dirty="0"/>
          </a:p>
          <a:p>
            <a:r>
              <a:rPr lang="el-GR" sz="2600" dirty="0"/>
              <a:t>περιβάλλον μάθησης και εργασίας.</a:t>
            </a:r>
            <a:endParaRPr lang="en-US" sz="2600" dirty="0"/>
          </a:p>
          <a:p>
            <a:endParaRPr lang="el-GR" sz="2600" dirty="0"/>
          </a:p>
          <a:p>
            <a:r>
              <a:rPr lang="el-GR" sz="2600" dirty="0"/>
              <a:t>Δεν είναι πρόγραμμα.</a:t>
            </a:r>
            <a:r>
              <a:rPr lang="en-US" sz="2600" dirty="0"/>
              <a:t> </a:t>
            </a:r>
            <a:r>
              <a:rPr lang="el-GR" sz="2600" dirty="0"/>
              <a:t>Είναι ολιστική προσέγγιση</a:t>
            </a:r>
            <a:r>
              <a:rPr lang="en-US" sz="2600" dirty="0"/>
              <a:t> (Whole-school approach</a:t>
            </a:r>
            <a:r>
              <a:rPr lang="el-GR" sz="2600" dirty="0"/>
              <a:t>.</a:t>
            </a:r>
          </a:p>
        </p:txBody>
      </p:sp>
      <p:pic>
        <p:nvPicPr>
          <p:cNvPr id="7" name="Εικόνα 6" descr="Εικόνα που περιέχει κείμενο, διάγραμμα, καρτούν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1709144-1C3A-8126-4951-28D719331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41" y="1439882"/>
            <a:ext cx="5650348" cy="506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75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35C87C-4805-9C90-929C-C84320CA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13A2772C-F7E8-9AFB-0543-DE3556DF8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0157755" cy="774016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Το </a:t>
            </a:r>
            <a:r>
              <a:rPr lang="en-US" b="1" dirty="0">
                <a:solidFill>
                  <a:srgbClr val="000000"/>
                </a:solidFill>
              </a:rPr>
              <a:t>Whole School Approach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E92AFB3-D2B7-CB4A-6929-5DEB0F98F7BD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61F4-958A-E738-861D-F9DF6693F66A}"/>
              </a:ext>
            </a:extLst>
          </p:cNvPr>
          <p:cNvSpPr txBox="1"/>
          <p:nvPr/>
        </p:nvSpPr>
        <p:spPr>
          <a:xfrm>
            <a:off x="546873" y="1439882"/>
            <a:ext cx="52934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Η υγεία ενσωματώνεται σε:</a:t>
            </a:r>
            <a:endParaRPr lang="en-US" sz="2800" dirty="0"/>
          </a:p>
          <a:p>
            <a:endParaRPr lang="el-GR" sz="2800" dirty="0"/>
          </a:p>
          <a:p>
            <a:r>
              <a:rPr lang="el-GR" sz="2800" dirty="0"/>
              <a:t>• πολιτικές σχολείου</a:t>
            </a:r>
            <a:br>
              <a:rPr lang="el-GR" sz="2800" dirty="0"/>
            </a:br>
            <a:r>
              <a:rPr lang="el-GR" sz="2800" dirty="0"/>
              <a:t>• σχολική ηγεσία</a:t>
            </a:r>
            <a:br>
              <a:rPr lang="el-GR" sz="2800" dirty="0"/>
            </a:br>
            <a:r>
              <a:rPr lang="el-GR" sz="2800" dirty="0"/>
              <a:t>• σχολικό κλίμα</a:t>
            </a:r>
            <a:br>
              <a:rPr lang="el-GR" sz="2800" dirty="0"/>
            </a:br>
            <a:r>
              <a:rPr lang="el-GR" sz="2800" dirty="0"/>
              <a:t>• αναλυτικό πρόγραμμα</a:t>
            </a:r>
            <a:br>
              <a:rPr lang="el-GR" sz="2800" dirty="0"/>
            </a:br>
            <a:r>
              <a:rPr lang="el-GR" sz="2800" dirty="0"/>
              <a:t>• φυσικό περιβάλλον</a:t>
            </a:r>
            <a:br>
              <a:rPr lang="el-GR" sz="2800" dirty="0"/>
            </a:br>
            <a:r>
              <a:rPr lang="el-GR" sz="2800" dirty="0"/>
              <a:t>• συνεργασία με κοινότητα</a:t>
            </a:r>
            <a:br>
              <a:rPr lang="el-GR" sz="2800" dirty="0"/>
            </a:br>
            <a:r>
              <a:rPr lang="el-GR" sz="2800" dirty="0"/>
              <a:t>• πρόσβαση σε υπηρεσίες</a:t>
            </a:r>
          </a:p>
        </p:txBody>
      </p:sp>
      <p:pic>
        <p:nvPicPr>
          <p:cNvPr id="4" name="Εικόνα 3" descr="Εικόνα που περιέχει κείμενο, γραμματοσειρά, γραφιστική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7BFDD71-0A32-47B9-A0E1-C6AD7694B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r="19088" b="2659"/>
          <a:stretch>
            <a:fillRect/>
          </a:stretch>
        </p:blipFill>
        <p:spPr>
          <a:xfrm>
            <a:off x="6033675" y="150471"/>
            <a:ext cx="5864141" cy="670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06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Γραφικό 1" descr="Δεξιό τμήμα εγκεφάλου με συμπαγές γέμισμα">
            <a:extLst>
              <a:ext uri="{FF2B5EF4-FFF2-40B4-BE49-F238E27FC236}">
                <a16:creationId xmlns:a16="http://schemas.microsoft.com/office/drawing/2014/main" id="{4C6138B1-EFD2-A87F-89F6-A62255767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318" y="1804212"/>
            <a:ext cx="2374649" cy="2374649"/>
          </a:xfrm>
          <a:prstGeom prst="rect">
            <a:avLst/>
          </a:prstGeom>
        </p:spPr>
      </p:pic>
      <p:pic>
        <p:nvPicPr>
          <p:cNvPr id="3" name="Θέση εικόνας 35" descr="Επιτυχία ομάδας με συμπαγές γέμισμα">
            <a:extLst>
              <a:ext uri="{FF2B5EF4-FFF2-40B4-BE49-F238E27FC236}">
                <a16:creationId xmlns:a16="http://schemas.microsoft.com/office/drawing/2014/main" id="{A3ED7DCD-6D7E-2D28-E9ED-2619F9E90A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80000" y="1758591"/>
            <a:ext cx="2465889" cy="2465889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3A7CFE-71A1-AF48-6F53-7F79F95E35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67" b="96000" l="10000" r="90000">
                        <a14:foregroundMark x1="16196" y1="36933" x2="29022" y2="41200"/>
                        <a14:foregroundMark x1="22609" y1="21067" x2="30652" y2="31600"/>
                        <a14:foregroundMark x1="30652" y1="31600" x2="30978" y2="31600"/>
                        <a14:foregroundMark x1="32609" y1="10000" x2="38478" y2="24533"/>
                        <a14:foregroundMark x1="45435" y1="7067" x2="47935" y2="20000"/>
                        <a14:foregroundMark x1="59783" y1="5867" x2="59082" y2="15404"/>
                        <a14:foregroundMark x1="19348" y1="69467" x2="26739" y2="64267"/>
                        <a14:foregroundMark x1="26739" y1="64267" x2="26739" y2="64267"/>
                        <a14:foregroundMark x1="25543" y1="81200" x2="32935" y2="70800"/>
                        <a14:foregroundMark x1="37609" y1="92000" x2="42065" y2="79200"/>
                        <a14:foregroundMark x1="40870" y1="96000" x2="40870" y2="96000"/>
                        <a14:foregroundMark x1="51848" y1="90533" x2="51304" y2="77467"/>
                        <a14:foregroundMark x1="16087" y1="51600" x2="27065" y2="52400"/>
                        <a14:foregroundMark x1="59674" y1="77467" x2="63913" y2="91467"/>
                        <a14:foregroundMark x1="68261" y1="73600" x2="74022" y2="84000"/>
                        <a14:foregroundMark x1="74022" y1="84000" x2="74457" y2="84400"/>
                        <a14:foregroundMark x1="75326" y1="61200" x2="83804" y2="68133"/>
                        <a14:foregroundMark x1="76630" y1="53467" x2="87826" y2="56667"/>
                        <a14:foregroundMark x1="76630" y1="39200" x2="85870" y2="37733"/>
                        <a14:foregroundMark x1="71957" y1="28933" x2="80870" y2="21467"/>
                        <a14:foregroundMark x1="65109" y1="21467" x2="67609" y2="12400"/>
                        <a14:foregroundMark x1="67609" y1="12400" x2="67609" y2="12400"/>
                        <a14:backgroundMark x1="58804" y1="20667" x2="58804" y2="20667"/>
                        <a14:backgroundMark x1="58804" y1="20800" x2="58804" y2="22400"/>
                        <a14:backgroundMark x1="59891" y1="18267" x2="58587" y2="19200"/>
                        <a14:backgroundMark x1="59348" y1="20133" x2="59348" y2="20000"/>
                        <a14:backgroundMark x1="59348" y1="19867" x2="58913" y2="19867"/>
                        <a14:backgroundMark x1="59130" y1="20133" x2="59457" y2="17200"/>
                        <a14:backgroundMark x1="60217" y1="16000" x2="57391" y2="23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3022" y="2029250"/>
            <a:ext cx="2360811" cy="19245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2B8D61-772F-8480-CEF0-A2EC3696C370}"/>
              </a:ext>
            </a:extLst>
          </p:cNvPr>
          <p:cNvSpPr txBox="1"/>
          <p:nvPr/>
        </p:nvSpPr>
        <p:spPr>
          <a:xfrm>
            <a:off x="3499453" y="1883538"/>
            <a:ext cx="1249060" cy="221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l-GR" sz="13801" dirty="0">
                <a:solidFill>
                  <a:srgbClr val="000000"/>
                </a:solidFill>
                <a:latin typeface="Neue Haas Grotesk Text Pro"/>
              </a:rPr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A11D1A-B88E-BE42-5BEB-072FD3F35C44}"/>
              </a:ext>
            </a:extLst>
          </p:cNvPr>
          <p:cNvSpPr txBox="1"/>
          <p:nvPr/>
        </p:nvSpPr>
        <p:spPr>
          <a:xfrm>
            <a:off x="7704925" y="1804212"/>
            <a:ext cx="1249060" cy="221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l-GR" sz="13801" dirty="0">
                <a:solidFill>
                  <a:srgbClr val="000000"/>
                </a:solidFill>
                <a:latin typeface="Neue Haas Grotesk Text Pro"/>
              </a:rPr>
              <a:t>=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914E8D2D-D499-6A33-2614-3F7E862945EC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defTabSz="609630">
              <a:defRPr/>
            </a:pPr>
            <a:endParaRPr lang="el-G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Τίτλος 2">
            <a:extLst>
              <a:ext uri="{FF2B5EF4-FFF2-40B4-BE49-F238E27FC236}">
                <a16:creationId xmlns:a16="http://schemas.microsoft.com/office/drawing/2014/main" id="{68B42AB8-D514-E852-929B-B55CECF3B9F0}"/>
              </a:ext>
            </a:extLst>
          </p:cNvPr>
          <p:cNvSpPr txBox="1">
            <a:spLocks/>
          </p:cNvSpPr>
          <p:nvPr/>
        </p:nvSpPr>
        <p:spPr>
          <a:xfrm>
            <a:off x="304800" y="183092"/>
            <a:ext cx="9601200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630">
              <a:defRPr/>
            </a:pPr>
            <a:r>
              <a:rPr lang="el-GR" sz="2933" b="1" dirty="0" err="1">
                <a:solidFill>
                  <a:srgbClr val="000000"/>
                </a:solidFill>
                <a:latin typeface="Calibri"/>
              </a:rPr>
              <a:t>Κοινωνικοσυναισθηματικές</a:t>
            </a:r>
            <a:r>
              <a:rPr lang="el-GR" sz="2933" b="1" dirty="0">
                <a:solidFill>
                  <a:srgbClr val="000000"/>
                </a:solidFill>
                <a:latin typeface="Calibri"/>
              </a:rPr>
              <a:t> δεξιότητες και Βιωσιμότητα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002BD8-533E-9DC0-632C-A8EE521D4D4B}"/>
              </a:ext>
            </a:extLst>
          </p:cNvPr>
          <p:cNvSpPr txBox="1"/>
          <p:nvPr/>
        </p:nvSpPr>
        <p:spPr>
          <a:xfrm>
            <a:off x="609600" y="4224480"/>
            <a:ext cx="3200400" cy="21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l-GR" sz="1867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ΨΥΧΙΚΗ ΑΝΘΕΚΤΙΚΟΤΗΤΑ</a:t>
            </a: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endParaRPr lang="el-GR" sz="186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r>
              <a:rPr lang="el-GR" sz="186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Ευχάριστα συναισθήματα</a:t>
            </a: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r>
              <a:rPr lang="el-GR" sz="186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Αυτεπίγνωση, αναγνώριση συναισθημάτων</a:t>
            </a: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r>
              <a:rPr lang="el-GR" sz="186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Ικανότητα συναισθηματικής αυτορρύθμισης</a:t>
            </a:r>
            <a:r>
              <a:rPr lang="en-US" sz="186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186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CCA223-E83E-29BD-8623-43C41E1D4AB0}"/>
              </a:ext>
            </a:extLst>
          </p:cNvPr>
          <p:cNvSpPr txBox="1"/>
          <p:nvPr/>
        </p:nvSpPr>
        <p:spPr>
          <a:xfrm>
            <a:off x="8280400" y="6408634"/>
            <a:ext cx="3759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el-GR" sz="12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WHO, 2003; </a:t>
            </a:r>
            <a:r>
              <a:rPr lang="el-GR" sz="1200" dirty="0" err="1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Asah</a:t>
            </a:r>
            <a:r>
              <a:rPr lang="el-GR" sz="12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&amp; </a:t>
            </a:r>
            <a:r>
              <a:rPr lang="el-GR" sz="1200" dirty="0" err="1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Singh</a:t>
            </a:r>
            <a:r>
              <a:rPr lang="el-GR" sz="12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2019; UNESCO MGIEP, 2020)</a:t>
            </a:r>
            <a:endParaRPr lang="el-GR" sz="1200" dirty="0">
              <a:solidFill>
                <a:prstClr val="black"/>
              </a:solidFill>
              <a:latin typeface="Neue Haas Grotesk Text Pr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AA7903-FAD4-20B0-E5C2-B181BA8E48F6}"/>
              </a:ext>
            </a:extLst>
          </p:cNvPr>
          <p:cNvSpPr txBox="1"/>
          <p:nvPr/>
        </p:nvSpPr>
        <p:spPr>
          <a:xfrm>
            <a:off x="4685889" y="4224480"/>
            <a:ext cx="3759199" cy="21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l-GR" sz="1867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ΠΡΟΚΟΙΝΩΝΙΚΗ ΣΥΜΠΕΡΙΦΟΡΑ</a:t>
            </a:r>
          </a:p>
          <a:p>
            <a:pPr defTabSz="609630"/>
            <a:endParaRPr lang="el-GR" sz="1867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r>
              <a:rPr lang="el-GR" sz="18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Εθελοντική κοινωνική συμπεριφορά </a:t>
            </a: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r>
              <a:rPr lang="el-GR" sz="18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Προάγει την ανθρώπινη ευημερία</a:t>
            </a:r>
          </a:p>
          <a:p>
            <a:pPr marL="190510" indent="-190510" defTabSz="609630">
              <a:buFont typeface="Arial" panose="020B0604020202020204" pitchFamily="34" charset="0"/>
              <a:buChar char="•"/>
            </a:pPr>
            <a:r>
              <a:rPr lang="el-GR" sz="18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Χαρακτηρίζεται βιώσιμη ως συμπεριφορά. </a:t>
            </a:r>
          </a:p>
        </p:txBody>
      </p:sp>
    </p:spTree>
    <p:extLst>
      <p:ext uri="{BB962C8B-B14F-4D97-AF65-F5344CB8AC3E}">
        <p14:creationId xmlns:p14="http://schemas.microsoft.com/office/powerpoint/2010/main" val="68696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E29293-B11C-9BB1-FE30-B42744AC0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2">
            <a:extLst>
              <a:ext uri="{FF2B5EF4-FFF2-40B4-BE49-F238E27FC236}">
                <a16:creationId xmlns:a16="http://schemas.microsoft.com/office/drawing/2014/main" id="{31F55DCD-F630-A59F-2E9B-A496E21A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84" y="330200"/>
            <a:ext cx="10157755" cy="774016"/>
          </a:xfrm>
        </p:spPr>
        <p:txBody>
          <a:bodyPr anchor="ctr">
            <a:noAutofit/>
          </a:bodyPr>
          <a:lstStyle/>
          <a:p>
            <a:pPr algn="l"/>
            <a:r>
              <a:rPr lang="el-GR" b="1" dirty="0">
                <a:solidFill>
                  <a:srgbClr val="000000"/>
                </a:solidFill>
              </a:rPr>
              <a:t>Υγεία και Ισότητα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81F171D-56D8-D387-36AA-3EC1210CCB7F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25F6D-353B-232E-FB13-DFB2F2848F40}"/>
              </a:ext>
            </a:extLst>
          </p:cNvPr>
          <p:cNvSpPr txBox="1"/>
          <p:nvPr/>
        </p:nvSpPr>
        <p:spPr>
          <a:xfrm>
            <a:off x="546873" y="1868145"/>
            <a:ext cx="554912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Τα σχολεία μπορούν να:</a:t>
            </a:r>
          </a:p>
          <a:p>
            <a:endParaRPr lang="el-GR" sz="2800" dirty="0"/>
          </a:p>
          <a:p>
            <a:r>
              <a:rPr lang="el-GR" sz="2800" dirty="0"/>
              <a:t>• μειώσουν ανισότητες</a:t>
            </a:r>
            <a:br>
              <a:rPr lang="el-GR" sz="2800" dirty="0"/>
            </a:br>
            <a:r>
              <a:rPr lang="el-GR" sz="2800" dirty="0"/>
              <a:t>• ενισχύσουν πρόσβαση</a:t>
            </a:r>
            <a:br>
              <a:rPr lang="el-GR" sz="2800" dirty="0"/>
            </a:br>
            <a:r>
              <a:rPr lang="el-GR" sz="2800" dirty="0"/>
              <a:t>• υποστηρίξουν ευάλωτες ομάδες</a:t>
            </a:r>
            <a:br>
              <a:rPr lang="el-GR" sz="2800" dirty="0"/>
            </a:br>
            <a:r>
              <a:rPr lang="el-GR" sz="2800" dirty="0"/>
              <a:t>• λειτουργήσουν προληπτικά</a:t>
            </a:r>
          </a:p>
          <a:p>
            <a:endParaRPr lang="el-GR" sz="2800" dirty="0"/>
          </a:p>
          <a:p>
            <a:r>
              <a:rPr lang="el-GR" sz="2800" b="1" dirty="0"/>
              <a:t>Η υγεία είναι κοινωνικό δικαίωμα.</a:t>
            </a:r>
          </a:p>
        </p:txBody>
      </p:sp>
      <p:pic>
        <p:nvPicPr>
          <p:cNvPr id="6" name="Εικόνα 5" descr="Εικόνα που περιέχει ρουχισμός, παπούτσια, νήπιο, ζωγραφικ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14A0D3A3-CFB0-FF27-EB2A-5B48CA413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59"/>
          <a:stretch>
            <a:fillRect/>
          </a:stretch>
        </p:blipFill>
        <p:spPr>
          <a:xfrm>
            <a:off x="6132530" y="756437"/>
            <a:ext cx="5512597" cy="5345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3724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3602E91-8B1E-AD58-4AEF-21D0433C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027EB83-0EAB-5F30-0F1B-CBFBC5BF45AE}"/>
              </a:ext>
            </a:extLst>
          </p:cNvPr>
          <p:cNvSpPr/>
          <p:nvPr/>
        </p:nvSpPr>
        <p:spPr>
          <a:xfrm>
            <a:off x="0" y="0"/>
            <a:ext cx="271236" cy="6858000"/>
          </a:xfrm>
          <a:prstGeom prst="rect">
            <a:avLst/>
          </a:prstGeom>
          <a:solidFill>
            <a:srgbClr val="56C02B"/>
          </a:solid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Εικόνα 7" descr="Εικόνα που περιέχει άτομο, ρουχισμός, κτίριο, χαμόγελ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EE880403-7879-1937-C862-35431F12A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7" r="22515"/>
          <a:stretch>
            <a:fillRect/>
          </a:stretch>
        </p:blipFill>
        <p:spPr>
          <a:xfrm>
            <a:off x="3976910" y="1099596"/>
            <a:ext cx="4094360" cy="4156650"/>
          </a:xfrm>
          <a:prstGeom prst="rect">
            <a:avLst/>
          </a:prstGeom>
        </p:spPr>
      </p:pic>
      <p:pic>
        <p:nvPicPr>
          <p:cNvPr id="10" name="Εικόνα 9" descr="Εικόνα που περιέχει ρουχισμός, άτομο, παπούτσια, αναπηρικό αμαξίδι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7BB45792-2400-8A93-5022-1B962BEAD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692" y="1099596"/>
            <a:ext cx="3117488" cy="4156650"/>
          </a:xfrm>
          <a:prstGeom prst="rect">
            <a:avLst/>
          </a:prstGeom>
        </p:spPr>
      </p:pic>
      <p:pic>
        <p:nvPicPr>
          <p:cNvPr id="13" name="Εικόνα 12" descr="Εικόνα που περιέχει κείμενο, ρουχισμός, άτομο, ανθρώπινο πρόσωπ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0891B8E-E48E-ADC0-61A0-07246BA27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14" y="1099596"/>
            <a:ext cx="3113475" cy="41566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F88CC8-8F65-A612-238F-876F3553219B}"/>
              </a:ext>
            </a:extLst>
          </p:cNvPr>
          <p:cNvSpPr txBox="1"/>
          <p:nvPr/>
        </p:nvSpPr>
        <p:spPr>
          <a:xfrm>
            <a:off x="233832" y="5380965"/>
            <a:ext cx="32678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Αργύρης </a:t>
            </a:r>
            <a:r>
              <a:rPr lang="el-GR" b="1" dirty="0" err="1"/>
              <a:t>Κουμτζής</a:t>
            </a:r>
            <a:r>
              <a:rPr lang="el-GR" b="1" dirty="0"/>
              <a:t>, </a:t>
            </a:r>
          </a:p>
          <a:p>
            <a:pPr algn="ctr"/>
            <a:r>
              <a:rPr lang="el-GR" sz="1400" dirty="0"/>
              <a:t>Φυσικός, </a:t>
            </a:r>
          </a:p>
          <a:p>
            <a:pPr algn="ctr"/>
            <a:r>
              <a:rPr lang="el-GR" sz="1400" dirty="0"/>
              <a:t>άτομο με οπτική αναπηρία</a:t>
            </a:r>
          </a:p>
          <a:p>
            <a:pPr algn="ctr"/>
            <a:r>
              <a:rPr lang="el-GR" sz="1400" dirty="0"/>
              <a:t>(τυφλός)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5F0A10-81D3-3A3B-9427-30BE775C5C98}"/>
              </a:ext>
            </a:extLst>
          </p:cNvPr>
          <p:cNvSpPr txBox="1"/>
          <p:nvPr/>
        </p:nvSpPr>
        <p:spPr>
          <a:xfrm>
            <a:off x="3424489" y="5380965"/>
            <a:ext cx="496246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Αρετή </a:t>
            </a:r>
            <a:r>
              <a:rPr lang="el-GR" b="1" dirty="0" err="1"/>
              <a:t>Αραβέλα</a:t>
            </a:r>
            <a:r>
              <a:rPr lang="el-GR" b="1" dirty="0"/>
              <a:t> Σπυρίδου</a:t>
            </a:r>
            <a:r>
              <a:rPr lang="el-GR" dirty="0"/>
              <a:t>, </a:t>
            </a:r>
            <a:br>
              <a:rPr lang="el-GR" dirty="0"/>
            </a:br>
            <a:r>
              <a:rPr lang="el-GR" sz="1400" dirty="0"/>
              <a:t>12 ετών, </a:t>
            </a:r>
            <a:br>
              <a:rPr lang="el-GR" dirty="0"/>
            </a:br>
            <a:r>
              <a:rPr lang="el-GR" sz="1400" dirty="0" err="1"/>
              <a:t>ΑμεΑ</a:t>
            </a:r>
            <a:r>
              <a:rPr lang="el-GR" sz="1400" dirty="0"/>
              <a:t> (πάσχει από </a:t>
            </a:r>
            <a:r>
              <a:rPr lang="el-GR" sz="1400" dirty="0" err="1"/>
              <a:t>αρθρογρύπωση</a:t>
            </a:r>
            <a:r>
              <a:rPr lang="el-GR" sz="1400" dirty="0"/>
              <a:t>, </a:t>
            </a:r>
            <a:r>
              <a:rPr lang="el-GR" sz="1400" dirty="0" err="1"/>
              <a:t>νευρομυϊκή</a:t>
            </a:r>
            <a:r>
              <a:rPr lang="el-GR" sz="1400" dirty="0"/>
              <a:t> ασθένεια που επηρεάζει τα άκρα), </a:t>
            </a:r>
            <a:br>
              <a:rPr lang="el-GR" sz="1400" dirty="0"/>
            </a:br>
            <a:r>
              <a:rPr lang="el-GR" sz="1400" dirty="0"/>
              <a:t>η νεαρότερη συμμετέχουσα στην </a:t>
            </a:r>
            <a:r>
              <a:rPr lang="el-GR" sz="1400" dirty="0" err="1"/>
              <a:t>Παραολυμπιάδα</a:t>
            </a:r>
            <a:r>
              <a:rPr lang="el-GR" sz="1400" dirty="0"/>
              <a:t> του Παρισιού.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6AF1B4-E04D-CEBC-EBCC-28FFA4DD3733}"/>
              </a:ext>
            </a:extLst>
          </p:cNvPr>
          <p:cNvSpPr txBox="1"/>
          <p:nvPr/>
        </p:nvSpPr>
        <p:spPr>
          <a:xfrm>
            <a:off x="8406705" y="5380965"/>
            <a:ext cx="355146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Στίβεν Χόκινγκ</a:t>
            </a:r>
            <a:r>
              <a:rPr lang="el-GR" sz="1400" dirty="0"/>
              <a:t>, </a:t>
            </a:r>
            <a:br>
              <a:rPr lang="el-GR" sz="1400" dirty="0"/>
            </a:br>
            <a:r>
              <a:rPr lang="el-GR" sz="1400" dirty="0"/>
              <a:t>θεωρητικός φυσικός, </a:t>
            </a:r>
          </a:p>
          <a:p>
            <a:pPr algn="ctr"/>
            <a:r>
              <a:rPr lang="el-GR" sz="1400" dirty="0"/>
              <a:t>έπασχε από νόσο του κινητικού νευρώνα. </a:t>
            </a:r>
          </a:p>
          <a:p>
            <a:pPr algn="ctr"/>
            <a:r>
              <a:rPr lang="el-GR" sz="1400" dirty="0"/>
              <a:t>Στο τέλος της ζωής του δε μπορούσε να κουνήσει ούτε τα δάχτυλά του ενώ είχε χάσει και τη φωνή του.</a:t>
            </a:r>
          </a:p>
        </p:txBody>
      </p:sp>
    </p:spTree>
    <p:extLst>
      <p:ext uri="{BB962C8B-B14F-4D97-AF65-F5344CB8AC3E}">
        <p14:creationId xmlns:p14="http://schemas.microsoft.com/office/powerpoint/2010/main" val="3592923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540</Words>
  <Application>Microsoft Office PowerPoint</Application>
  <PresentationFormat>Ευρεία οθόνη</PresentationFormat>
  <Paragraphs>95</Paragraphs>
  <Slides>13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Neue Haas Grotesk Text Pro</vt:lpstr>
      <vt:lpstr>Times New Roman</vt:lpstr>
      <vt:lpstr>Office Theme</vt:lpstr>
      <vt:lpstr>VanillaVTI</vt:lpstr>
      <vt:lpstr>Το Σχολείο ως Χώρος Προαγωγής Υγείας και Βιωσιμότητας</vt:lpstr>
      <vt:lpstr>Παρουσίαση του PowerPoint</vt:lpstr>
      <vt:lpstr>Βιώσιμη Ανάπτυξη</vt:lpstr>
      <vt:lpstr>Ατζέντα 2030 και 17 Στόχοι Βιώσιμης Ανάπτυξης</vt:lpstr>
      <vt:lpstr>Ατζέντα 2030 και 17 Στόχοι Βιώσιμης Ανάπτυξης</vt:lpstr>
      <vt:lpstr>Παρουσίαση του PowerPoint</vt:lpstr>
      <vt:lpstr>“Making Every School a Health-Promoting School”</vt:lpstr>
      <vt:lpstr>Γιατί να επενδύσουμε στα σχολεία;</vt:lpstr>
      <vt:lpstr>Τι είναι το Health-Promoting School;</vt:lpstr>
      <vt:lpstr>Το Whole School Approach</vt:lpstr>
      <vt:lpstr>Παρουσίαση του PowerPoint</vt:lpstr>
      <vt:lpstr>Υγεία και Ισότητα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Myrto Koutra-Iliopoulou</dc:creator>
  <cp:lastModifiedBy>Myrto Koutra-Iliopoulou</cp:lastModifiedBy>
  <cp:revision>9</cp:revision>
  <dcterms:created xsi:type="dcterms:W3CDTF">2026-02-24T21:32:52Z</dcterms:created>
  <dcterms:modified xsi:type="dcterms:W3CDTF">2026-02-26T16:50:27Z</dcterms:modified>
</cp:coreProperties>
</file>