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75" r:id="rId2"/>
    <p:sldId id="298" r:id="rId3"/>
    <p:sldId id="299" r:id="rId4"/>
    <p:sldId id="382" r:id="rId5"/>
    <p:sldId id="371" r:id="rId6"/>
    <p:sldId id="372" r:id="rId7"/>
    <p:sldId id="381" r:id="rId8"/>
    <p:sldId id="373" r:id="rId9"/>
    <p:sldId id="300" r:id="rId10"/>
    <p:sldId id="301" r:id="rId11"/>
    <p:sldId id="257" r:id="rId12"/>
    <p:sldId id="258" r:id="rId13"/>
    <p:sldId id="259" r:id="rId14"/>
    <p:sldId id="260" r:id="rId15"/>
    <p:sldId id="276" r:id="rId16"/>
    <p:sldId id="261" r:id="rId17"/>
    <p:sldId id="277" r:id="rId18"/>
    <p:sldId id="275" r:id="rId19"/>
    <p:sldId id="274" r:id="rId20"/>
    <p:sldId id="262" r:id="rId21"/>
    <p:sldId id="263" r:id="rId22"/>
    <p:sldId id="307" r:id="rId23"/>
    <p:sldId id="302" r:id="rId24"/>
    <p:sldId id="380" r:id="rId25"/>
    <p:sldId id="376" r:id="rId26"/>
    <p:sldId id="377" r:id="rId27"/>
    <p:sldId id="378" r:id="rId28"/>
    <p:sldId id="37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27" autoAdjust="0"/>
  </p:normalViewPr>
  <p:slideViewPr>
    <p:cSldViewPr snapToGrid="0">
      <p:cViewPr varScale="1">
        <p:scale>
          <a:sx n="58" d="100"/>
          <a:sy n="58" d="100"/>
        </p:scale>
        <p:origin x="8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298BB-3EC9-4723-A430-90175B35ACDB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06EEF-9B09-4328-8BBE-7A2212411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3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- Θέση εικόνας διαφάνειας">
            <a:extLst>
              <a:ext uri="{FF2B5EF4-FFF2-40B4-BE49-F238E27FC236}">
                <a16:creationId xmlns:a16="http://schemas.microsoft.com/office/drawing/2014/main" id="{766EB9EC-8B07-4141-B16E-FEE8F14961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2 - Θέση σημειώσεων">
            <a:extLst>
              <a:ext uri="{FF2B5EF4-FFF2-40B4-BE49-F238E27FC236}">
                <a16:creationId xmlns:a16="http://schemas.microsoft.com/office/drawing/2014/main" id="{6E3CA059-E0FA-4656-9450-445535300A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r>
              <a:rPr lang="el-GR" altLang="nl-NL" dirty="0"/>
              <a:t>Εσωτερική </a:t>
            </a:r>
            <a:r>
              <a:rPr lang="el-GR" b="1" dirty="0"/>
              <a:t>Παράδειγμα</a:t>
            </a:r>
          </a:p>
          <a:p>
            <a:r>
              <a:rPr lang="el-GR" dirty="0"/>
              <a:t>Θέλεις να δεις αν </a:t>
            </a:r>
            <a:r>
              <a:rPr lang="el-GR" b="1" dirty="0"/>
              <a:t>ένα νέο εκπαιδευτικό </a:t>
            </a:r>
            <a:r>
              <a:rPr lang="el-GR" b="1" dirty="0" err="1"/>
              <a:t>app</a:t>
            </a:r>
            <a:r>
              <a:rPr lang="el-GR" b="1" dirty="0"/>
              <a:t> βελτιώνει τις επιδόσεις των φοιτητών</a:t>
            </a:r>
            <a:r>
              <a:rPr lang="el-GR" dirty="0"/>
              <a:t>.</a:t>
            </a:r>
          </a:p>
          <a:p>
            <a:r>
              <a:rPr lang="el-GR" dirty="0"/>
              <a:t>Ανεξάρτητη μεταβλητή: χρήση του </a:t>
            </a:r>
            <a:r>
              <a:rPr lang="el-GR" dirty="0" err="1"/>
              <a:t>app</a:t>
            </a:r>
            <a:endParaRPr lang="el-GR" dirty="0"/>
          </a:p>
          <a:p>
            <a:r>
              <a:rPr lang="el-GR" dirty="0"/>
              <a:t>Εξαρτημένη μεταβλητή: βαθμός στο τεστ</a:t>
            </a:r>
          </a:p>
          <a:p>
            <a:r>
              <a:rPr lang="el-GR" dirty="0"/>
              <a:t>Μπορεί να μην είναι το </a:t>
            </a:r>
            <a:r>
              <a:rPr lang="el-GR" dirty="0" err="1"/>
              <a:t>app</a:t>
            </a:r>
            <a:r>
              <a:rPr lang="el-GR" dirty="0"/>
              <a:t> αλλά:</a:t>
            </a:r>
          </a:p>
          <a:p>
            <a:r>
              <a:rPr lang="el-GR" dirty="0"/>
              <a:t>διάβασαν περισσότερο</a:t>
            </a:r>
          </a:p>
          <a:p>
            <a:r>
              <a:rPr lang="el-GR" dirty="0"/>
              <a:t>είχαν καλύτερο καθηγητή</a:t>
            </a:r>
          </a:p>
          <a:p>
            <a:r>
              <a:rPr lang="el-GR" dirty="0"/>
              <a:t>έκαναν φροντιστήριο</a:t>
            </a:r>
          </a:p>
          <a:p>
            <a:r>
              <a:rPr lang="el-GR" dirty="0"/>
              <a:t>Αν ελέγξεις αυτούς τους παράγοντες → </a:t>
            </a:r>
            <a:r>
              <a:rPr lang="el-GR" b="1" dirty="0"/>
              <a:t>υψηλή εσωτερική εγκυρότητα</a:t>
            </a:r>
            <a:r>
              <a:rPr lang="el-GR" dirty="0"/>
              <a:t>.</a:t>
            </a:r>
          </a:p>
          <a:p>
            <a:r>
              <a:rPr lang="el-GR" dirty="0"/>
              <a:t>Φράση που βοηθά τους φοιτητές:</a:t>
            </a:r>
            <a:br>
              <a:rPr lang="el-GR" dirty="0"/>
            </a:br>
            <a:r>
              <a:rPr lang="el-GR" b="1" dirty="0"/>
              <a:t>“</a:t>
            </a:r>
            <a:r>
              <a:rPr lang="el-GR" b="1" dirty="0" err="1"/>
              <a:t>Did</a:t>
            </a:r>
            <a:r>
              <a:rPr lang="el-GR" b="1" dirty="0"/>
              <a:t> X </a:t>
            </a:r>
            <a:r>
              <a:rPr lang="el-GR" b="1" dirty="0" err="1"/>
              <a:t>really</a:t>
            </a:r>
            <a:r>
              <a:rPr lang="el-GR" b="1" dirty="0"/>
              <a:t> </a:t>
            </a:r>
            <a:r>
              <a:rPr lang="el-GR" b="1" dirty="0" err="1"/>
              <a:t>cause</a:t>
            </a:r>
            <a:r>
              <a:rPr lang="el-GR" b="1" dirty="0"/>
              <a:t> Y?”</a:t>
            </a:r>
            <a:endParaRPr lang="el-GR" dirty="0"/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pPr eaLnBrk="1" hangingPunct="1">
              <a:spcBef>
                <a:spcPct val="0"/>
              </a:spcBef>
            </a:pPr>
            <a:r>
              <a:rPr lang="el-GR" altLang="nl-NL" dirty="0"/>
              <a:t>Εξωτερική</a:t>
            </a:r>
          </a:p>
          <a:p>
            <a:r>
              <a:rPr lang="el-GR" dirty="0"/>
              <a:t>Έρευνα για </a:t>
            </a:r>
            <a:r>
              <a:rPr lang="el-GR" b="1" dirty="0"/>
              <a:t>άγχος εξετάσεων</a:t>
            </a:r>
            <a:r>
              <a:rPr lang="el-GR" dirty="0"/>
              <a:t> μόνο σε φοιτητές </a:t>
            </a:r>
            <a:r>
              <a:rPr lang="el-GR" b="1" dirty="0"/>
              <a:t>ενός πανεπιστημίου στην Αθήνα</a:t>
            </a:r>
            <a:r>
              <a:rPr lang="el-GR" dirty="0"/>
              <a:t>.</a:t>
            </a:r>
          </a:p>
          <a:p>
            <a:r>
              <a:rPr lang="el-GR" dirty="0"/>
              <a:t>Ερώτηση:</a:t>
            </a:r>
            <a:br>
              <a:rPr lang="el-GR" dirty="0"/>
            </a:br>
            <a:r>
              <a:rPr lang="el-GR" dirty="0"/>
              <a:t>Μπορούμε να πούμε ότι ισχύει και για:</a:t>
            </a:r>
          </a:p>
          <a:p>
            <a:r>
              <a:rPr lang="el-GR" dirty="0"/>
              <a:t>φοιτητές άλλων πανεπιστημίων;</a:t>
            </a:r>
          </a:p>
          <a:p>
            <a:r>
              <a:rPr lang="el-GR" dirty="0"/>
              <a:t>άλλες χώρες;</a:t>
            </a:r>
          </a:p>
          <a:p>
            <a:r>
              <a:rPr lang="el-GR" dirty="0"/>
              <a:t>μαθητές λυκείου;</a:t>
            </a:r>
          </a:p>
          <a:p>
            <a:r>
              <a:rPr lang="el-GR" dirty="0"/>
              <a:t>✔ Αν ναι → υψηλή εξωτερική εγκυρότητα.</a:t>
            </a:r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pPr eaLnBrk="1" hangingPunct="1">
              <a:spcBef>
                <a:spcPct val="0"/>
              </a:spcBef>
            </a:pPr>
            <a:r>
              <a:rPr lang="en-US" dirty="0"/>
              <a:t>“Do the results apply elsewhere?”</a:t>
            </a:r>
            <a:endParaRPr lang="el-GR" dirty="0"/>
          </a:p>
          <a:p>
            <a:r>
              <a:rPr lang="el-GR" dirty="0"/>
              <a:t>Έρευνα για </a:t>
            </a:r>
            <a:r>
              <a:rPr lang="el-GR" b="1" dirty="0"/>
              <a:t>τη σχέση μεταξύ χρήσης </a:t>
            </a:r>
            <a:r>
              <a:rPr lang="el-GR" b="1" dirty="0" err="1"/>
              <a:t>social</a:t>
            </a:r>
            <a:r>
              <a:rPr lang="el-GR" b="1" dirty="0"/>
              <a:t> </a:t>
            </a:r>
            <a:r>
              <a:rPr lang="el-GR" b="1" dirty="0" err="1"/>
              <a:t>media</a:t>
            </a:r>
            <a:r>
              <a:rPr lang="el-GR" b="1" dirty="0"/>
              <a:t> και άγχους</a:t>
            </a:r>
            <a:r>
              <a:rPr lang="el-GR" dirty="0"/>
              <a:t>.</a:t>
            </a:r>
          </a:p>
          <a:p>
            <a:r>
              <a:rPr lang="el-GR" dirty="0"/>
              <a:t>Αν έχεις:</a:t>
            </a:r>
          </a:p>
          <a:p>
            <a:r>
              <a:rPr lang="el-GR" dirty="0"/>
              <a:t>πολύ μικρό δείγμα</a:t>
            </a:r>
          </a:p>
          <a:p>
            <a:r>
              <a:rPr lang="el-GR" dirty="0"/>
              <a:t>λάθος στατιστική ανάλυση</a:t>
            </a:r>
          </a:p>
          <a:p>
            <a:r>
              <a:rPr lang="el-GR" dirty="0"/>
              <a:t>μπορεί να πεις ότι </a:t>
            </a:r>
            <a:r>
              <a:rPr lang="el-GR" b="1" dirty="0"/>
              <a:t>υπάρχει σχέση</a:t>
            </a:r>
            <a:r>
              <a:rPr lang="el-GR" dirty="0"/>
              <a:t>, ενώ στην πραγματικότητα </a:t>
            </a:r>
            <a:r>
              <a:rPr lang="el-GR" b="1" dirty="0"/>
              <a:t>δεν υπάρχει</a:t>
            </a:r>
            <a:r>
              <a:rPr lang="el-GR" dirty="0"/>
              <a:t>.</a:t>
            </a:r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r>
              <a:rPr lang="el-GR" b="1" dirty="0"/>
              <a:t>Δομική εγκυρότητα (</a:t>
            </a:r>
            <a:r>
              <a:rPr lang="el-GR" b="1" dirty="0" err="1"/>
              <a:t>Construct</a:t>
            </a:r>
            <a:r>
              <a:rPr lang="el-GR" b="1" dirty="0"/>
              <a:t> </a:t>
            </a:r>
            <a:r>
              <a:rPr lang="el-GR" b="1" dirty="0" err="1"/>
              <a:t>Validity</a:t>
            </a:r>
            <a:r>
              <a:rPr lang="el-GR" b="1" dirty="0"/>
              <a:t>)</a:t>
            </a:r>
          </a:p>
          <a:p>
            <a:r>
              <a:rPr lang="el-GR" b="1" dirty="0"/>
              <a:t>Ερώτηση:</a:t>
            </a:r>
            <a:br>
              <a:rPr lang="el-GR" dirty="0"/>
            </a:br>
            <a:r>
              <a:rPr lang="el-GR" dirty="0"/>
              <a:t>Μετράμε πραγματικά την έννοια που θέλουμε;</a:t>
            </a:r>
          </a:p>
          <a:p>
            <a:r>
              <a:rPr lang="el-GR" b="1" dirty="0"/>
              <a:t>Παράδειγμα</a:t>
            </a:r>
          </a:p>
          <a:p>
            <a:r>
              <a:rPr lang="el-GR" dirty="0"/>
              <a:t>Θέλεις να μετρήσεις </a:t>
            </a:r>
            <a:r>
              <a:rPr lang="el-GR" b="1" dirty="0"/>
              <a:t>ευτυχία φοιτητών</a:t>
            </a:r>
            <a:r>
              <a:rPr lang="el-GR" dirty="0"/>
              <a:t>.</a:t>
            </a:r>
          </a:p>
          <a:p>
            <a:r>
              <a:rPr lang="el-GR" dirty="0"/>
              <a:t>Αλλά το ερωτηματολόγιο ρωτά μόνο:</a:t>
            </a:r>
          </a:p>
          <a:p>
            <a:r>
              <a:rPr lang="el-GR" dirty="0"/>
              <a:t>πόσο συχνά βγαίνουν έξω</a:t>
            </a:r>
          </a:p>
          <a:p>
            <a:r>
              <a:rPr lang="el-GR" dirty="0"/>
              <a:t>πόσα πάρτι κάνουν</a:t>
            </a:r>
          </a:p>
          <a:p>
            <a:r>
              <a:rPr lang="el-GR" dirty="0"/>
              <a:t>Αυτό δεν είναι απαραίτητα ευτυχία.</a:t>
            </a:r>
          </a:p>
          <a:p>
            <a:r>
              <a:rPr lang="el-GR" dirty="0"/>
              <a:t>Άρα το εργαλείο </a:t>
            </a:r>
            <a:r>
              <a:rPr lang="el-GR" b="1" dirty="0"/>
              <a:t>δεν μετρά σωστά την έννοια</a:t>
            </a:r>
            <a:r>
              <a:rPr lang="el-GR" dirty="0"/>
              <a:t>.</a:t>
            </a:r>
          </a:p>
          <a:p>
            <a:r>
              <a:rPr lang="el-GR" dirty="0"/>
              <a:t>Φράση:</a:t>
            </a:r>
            <a:br>
              <a:rPr lang="el-GR" dirty="0"/>
            </a:br>
            <a:r>
              <a:rPr lang="el-GR" b="1" dirty="0"/>
              <a:t>“</a:t>
            </a:r>
            <a:r>
              <a:rPr lang="el-GR" b="1" dirty="0" err="1"/>
              <a:t>Are</a:t>
            </a:r>
            <a:r>
              <a:rPr lang="el-GR" b="1" dirty="0"/>
              <a:t> </a:t>
            </a:r>
            <a:r>
              <a:rPr lang="el-GR" b="1" dirty="0" err="1"/>
              <a:t>we</a:t>
            </a:r>
            <a:r>
              <a:rPr lang="el-GR" b="1" dirty="0"/>
              <a:t> </a:t>
            </a:r>
            <a:r>
              <a:rPr lang="el-GR" b="1" dirty="0" err="1"/>
              <a:t>measuring</a:t>
            </a:r>
            <a:r>
              <a:rPr lang="el-GR" b="1" dirty="0"/>
              <a:t> the </a:t>
            </a:r>
            <a:r>
              <a:rPr lang="el-GR" b="1" dirty="0" err="1"/>
              <a:t>right</a:t>
            </a:r>
            <a:r>
              <a:rPr lang="el-GR" b="1" dirty="0"/>
              <a:t> </a:t>
            </a:r>
            <a:r>
              <a:rPr lang="el-GR" b="1" dirty="0" err="1"/>
              <a:t>concept</a:t>
            </a:r>
            <a:r>
              <a:rPr lang="el-GR" b="1" dirty="0"/>
              <a:t>?”</a:t>
            </a:r>
            <a:endParaRPr lang="el-GR" dirty="0"/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pPr eaLnBrk="1" hangingPunct="1">
              <a:spcBef>
                <a:spcPct val="0"/>
              </a:spcBef>
            </a:pPr>
            <a:r>
              <a:rPr lang="el-GR" sz="1200" b="1" dirty="0"/>
              <a:t>Εγκυρότητα συμπερασμάτων:</a:t>
            </a:r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pPr eaLnBrk="1" hangingPunct="1">
              <a:spcBef>
                <a:spcPct val="0"/>
              </a:spcBef>
            </a:pPr>
            <a:r>
              <a:rPr lang="en-US" dirty="0"/>
              <a:t>“Are the statistical conclusions correct?”</a:t>
            </a:r>
            <a:endParaRPr lang="el-GR" dirty="0"/>
          </a:p>
          <a:p>
            <a:pPr eaLnBrk="1" hangingPunct="1">
              <a:spcBef>
                <a:spcPct val="0"/>
              </a:spcBef>
            </a:pPr>
            <a:endParaRPr lang="el-GR" altLang="nl-NL" dirty="0"/>
          </a:p>
          <a:p>
            <a:r>
              <a:rPr lang="el-GR" b="1" dirty="0"/>
              <a:t>“Ο καφές βελτιώνει την απόδοση στη μελέτη;”</a:t>
            </a:r>
            <a:endParaRPr lang="el-GR" dirty="0"/>
          </a:p>
          <a:p>
            <a:r>
              <a:rPr lang="el-GR" b="1" dirty="0"/>
              <a:t>Εσωτερική εγκυρότητα:</a:t>
            </a:r>
            <a:br>
              <a:rPr lang="el-GR" dirty="0"/>
            </a:br>
            <a:r>
              <a:rPr lang="el-GR" dirty="0"/>
              <a:t>μήπως όσοι πίνουν καφέ κοιμήθηκαν καλύτερα;</a:t>
            </a:r>
          </a:p>
          <a:p>
            <a:r>
              <a:rPr lang="el-GR" b="1" dirty="0"/>
              <a:t>Εξωτερική εγκυρότητα:</a:t>
            </a:r>
            <a:br>
              <a:rPr lang="el-GR" dirty="0"/>
            </a:br>
            <a:r>
              <a:rPr lang="el-GR" dirty="0"/>
              <a:t>ισχύει μόνο για φοιτητές ή και για εργαζόμενους;</a:t>
            </a:r>
          </a:p>
          <a:p>
            <a:r>
              <a:rPr lang="el-GR" b="1" dirty="0"/>
              <a:t>Εγκυρότητα συμπερασμάτων:</a:t>
            </a:r>
            <a:br>
              <a:rPr lang="el-GR" dirty="0"/>
            </a:br>
            <a:r>
              <a:rPr lang="el-GR" dirty="0"/>
              <a:t>τα στατιστικά δείχνουν όντως σχέση;</a:t>
            </a:r>
            <a:endParaRPr lang="el-GR" altLang="nl-NL" dirty="0"/>
          </a:p>
          <a:p>
            <a:r>
              <a:rPr lang="el-GR" b="1" dirty="0"/>
              <a:t>Δομική εγκυρότητα:</a:t>
            </a:r>
            <a:br>
              <a:rPr lang="el-GR" dirty="0"/>
            </a:br>
            <a:r>
              <a:rPr lang="el-GR" dirty="0"/>
              <a:t>μετράμε πραγματικά “απόδοση”; (π.χ. βαθμούς ή χρόνο συγκέντρωσης)</a:t>
            </a:r>
          </a:p>
          <a:p>
            <a:pPr eaLnBrk="1" hangingPunct="1">
              <a:spcBef>
                <a:spcPct val="0"/>
              </a:spcBef>
            </a:pPr>
            <a:r>
              <a:rPr lang="el-GR" dirty="0"/>
              <a:t>"Αν κάνουμε έρευνα για το αν η μουσική βοηθά στο διάβασμα, ποια προβλήματα εγκυρότητας μπορεί να υπάρχουν;"</a:t>
            </a:r>
            <a:endParaRPr lang="nl-NL" altLang="nl-NL" dirty="0"/>
          </a:p>
        </p:txBody>
      </p:sp>
      <p:sp>
        <p:nvSpPr>
          <p:cNvPr id="82948" name="3 - Θέση αριθμού διαφάνειας">
            <a:extLst>
              <a:ext uri="{FF2B5EF4-FFF2-40B4-BE49-F238E27FC236}">
                <a16:creationId xmlns:a16="http://schemas.microsoft.com/office/drawing/2014/main" id="{6DEA65D2-27A4-49ED-8183-E50CD2AD5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EC7925-30F6-4184-836F-8DE071E63676}" type="slidenum">
              <a:rPr kumimoji="0" lang="el-GR" alt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l-GR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720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Αξιοπιστία = σταθερότητα μέτρησης “Αν το </a:t>
            </a:r>
            <a:r>
              <a:rPr lang="el-GR" dirty="0" err="1"/>
              <a:t>μετ</a:t>
            </a:r>
            <a:endParaRPr lang="el-GR" dirty="0"/>
          </a:p>
          <a:p>
            <a:r>
              <a:rPr lang="el-GR" dirty="0"/>
              <a:t>Ένας φοιτητής κάνει το τεστ σήμερα → σκορ </a:t>
            </a:r>
            <a:r>
              <a:rPr lang="el-GR" b="1" dirty="0"/>
              <a:t>32</a:t>
            </a:r>
            <a:br>
              <a:rPr lang="el-GR" dirty="0"/>
            </a:br>
            <a:r>
              <a:rPr lang="el-GR" dirty="0"/>
              <a:t>Το κάνει ξανά σε 2 μέρες → σκορ </a:t>
            </a:r>
            <a:r>
              <a:rPr lang="el-GR" b="1" dirty="0"/>
              <a:t>31</a:t>
            </a:r>
            <a:endParaRPr lang="el-GR" dirty="0"/>
          </a:p>
          <a:p>
            <a:r>
              <a:rPr lang="el-GR" dirty="0"/>
              <a:t>✔ Παρόμοιο αποτέλεσμα → </a:t>
            </a:r>
            <a:r>
              <a:rPr lang="el-GR" b="1" dirty="0"/>
              <a:t>υψηλή αξιοπιστία</a:t>
            </a:r>
            <a:r>
              <a:rPr lang="el-GR" dirty="0"/>
              <a:t>.</a:t>
            </a:r>
          </a:p>
          <a:p>
            <a:r>
              <a:rPr lang="el-GR" dirty="0"/>
              <a:t>Αν το δεύτερο σκορ ήταν </a:t>
            </a:r>
            <a:r>
              <a:rPr lang="el-GR" b="1" dirty="0"/>
              <a:t>12</a:t>
            </a:r>
            <a:r>
              <a:rPr lang="el-GR" dirty="0"/>
              <a:t>:</a:t>
            </a:r>
          </a:p>
          <a:p>
            <a:r>
              <a:rPr lang="el-GR" dirty="0"/>
              <a:t>❌ το τεστ πιθανότατα </a:t>
            </a:r>
            <a:r>
              <a:rPr lang="el-GR" b="1" dirty="0"/>
              <a:t>δεν είναι αξιόπιστο</a:t>
            </a:r>
            <a:r>
              <a:rPr lang="el-GR" dirty="0"/>
              <a:t>.</a:t>
            </a:r>
          </a:p>
          <a:p>
            <a:r>
              <a:rPr lang="el-GR" dirty="0" err="1"/>
              <a:t>ρήσουμε</a:t>
            </a:r>
            <a:r>
              <a:rPr lang="el-GR" dirty="0"/>
              <a:t> ξανά, θα βγει το ίδιο αποτέλεσμα;”</a:t>
            </a:r>
          </a:p>
          <a:p>
            <a:endParaRPr lang="el-GR" dirty="0"/>
          </a:p>
          <a:p>
            <a:r>
              <a:rPr lang="el-GR" dirty="0"/>
              <a:t>Καλή αξιοπιστία σημαίνει ότι </a:t>
            </a:r>
            <a:r>
              <a:rPr lang="el-GR" b="1" dirty="0"/>
              <a:t>οι ερωτήσεις που μετρούν το ίδιο πράγμα δίνουν παρόμοιες απαντήσεις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dirty="0"/>
              <a:t>Η αξιοπιστία δεν σημαίνει απαραίτητα εγκυρότητα. Μια ζυγαριά δείχνει πάντα </a:t>
            </a:r>
            <a:r>
              <a:rPr lang="el-GR" b="1" dirty="0"/>
              <a:t>+5 κιλά παραπάνω</a:t>
            </a:r>
            <a:r>
              <a:rPr lang="el-GR" dirty="0"/>
              <a:t>.</a:t>
            </a:r>
          </a:p>
          <a:p>
            <a:r>
              <a:rPr lang="el-GR" dirty="0"/>
              <a:t>πάντα ίδια μέτρηση → </a:t>
            </a:r>
            <a:r>
              <a:rPr lang="el-GR" b="1" dirty="0"/>
              <a:t>αξιόπιστη</a:t>
            </a:r>
            <a:endParaRPr lang="el-GR" dirty="0"/>
          </a:p>
          <a:p>
            <a:r>
              <a:rPr lang="el-GR" dirty="0"/>
              <a:t>αλλά λάθος αποτέλεσμα → </a:t>
            </a:r>
            <a:r>
              <a:rPr lang="el-GR" b="1" dirty="0"/>
              <a:t>μη έγκυρη</a:t>
            </a:r>
            <a:endParaRPr lang="el-GR" dirty="0"/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DC127C-2D93-4FFA-A33A-3EE38FA1738F}" type="slidenum">
              <a:rPr kumimoji="0" lang="el-GR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l-GR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51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22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8192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0C94E-C337-BD4C-859B-482333743854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914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170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l-GR" b="1" dirty="0"/>
              <a:t>Ποσοτική έρευνα → στατιστικοί έλεγχοι αξιοπιστίας</a:t>
            </a:r>
            <a:endParaRPr lang="el-GR" dirty="0"/>
          </a:p>
          <a:p>
            <a:r>
              <a:rPr lang="nl-NL" dirty="0" err="1"/>
              <a:t>Cronbach</a:t>
            </a:r>
            <a:r>
              <a:rPr lang="nl-NL" dirty="0"/>
              <a:t> </a:t>
            </a:r>
            <a:r>
              <a:rPr lang="nl-NL" dirty="0" err="1"/>
              <a:t>alpha</a:t>
            </a:r>
            <a:endParaRPr lang="nl-NL" dirty="0"/>
          </a:p>
          <a:p>
            <a:r>
              <a:rPr lang="nl-NL" dirty="0"/>
              <a:t>split-half</a:t>
            </a:r>
          </a:p>
          <a:p>
            <a:r>
              <a:rPr lang="nl-NL" dirty="0"/>
              <a:t>test–</a:t>
            </a:r>
            <a:r>
              <a:rPr lang="nl-NL" dirty="0" err="1"/>
              <a:t>retest</a:t>
            </a:r>
            <a:endParaRPr lang="nl-NL" dirty="0"/>
          </a:p>
          <a:p>
            <a:r>
              <a:rPr lang="nl-NL" dirty="0"/>
              <a:t>parallel </a:t>
            </a:r>
            <a:r>
              <a:rPr lang="nl-NL" dirty="0" err="1"/>
              <a:t>forms</a:t>
            </a:r>
            <a:endParaRPr lang="nl-NL" dirty="0"/>
          </a:p>
          <a:p>
            <a:r>
              <a:rPr lang="nl-NL" dirty="0"/>
              <a:t>🗣 </a:t>
            </a:r>
            <a:r>
              <a:rPr lang="el-GR" b="1" dirty="0"/>
              <a:t>Ποιοτική έρευνα → συμφωνία μεταξύ ερευνητών</a:t>
            </a:r>
            <a:endParaRPr lang="el-GR" dirty="0"/>
          </a:p>
          <a:p>
            <a:r>
              <a:rPr lang="nl-NL" dirty="0" err="1"/>
              <a:t>inter-rater</a:t>
            </a:r>
            <a:r>
              <a:rPr lang="nl-NL" dirty="0"/>
              <a:t> </a:t>
            </a:r>
            <a:r>
              <a:rPr lang="nl-NL" dirty="0" err="1"/>
              <a:t>reliability</a:t>
            </a:r>
            <a:endParaRPr lang="nl-NL" dirty="0"/>
          </a:p>
          <a:p>
            <a:endParaRPr lang="el-GR" b="1" dirty="0"/>
          </a:p>
          <a:p>
            <a:endParaRPr lang="el-GR" b="1" dirty="0"/>
          </a:p>
          <a:p>
            <a:r>
              <a:rPr lang="el-GR" b="1" dirty="0"/>
              <a:t>Ποσοτική έρευνα (</a:t>
            </a:r>
            <a:r>
              <a:rPr lang="el-GR" b="1" dirty="0" err="1"/>
              <a:t>Quantitative</a:t>
            </a:r>
            <a:r>
              <a:rPr lang="el-GR" b="1" dirty="0"/>
              <a:t> </a:t>
            </a:r>
            <a:r>
              <a:rPr lang="el-GR" b="1" dirty="0" err="1"/>
              <a:t>research</a:t>
            </a:r>
            <a:r>
              <a:rPr lang="el-GR" b="1" dirty="0"/>
              <a:t>)</a:t>
            </a:r>
          </a:p>
          <a:p>
            <a:r>
              <a:rPr lang="el-GR" dirty="0"/>
              <a:t>Εδώ η αξιοπιστία αφορά κυρίως </a:t>
            </a:r>
            <a:r>
              <a:rPr lang="el-GR" b="1" dirty="0"/>
              <a:t>τεστ, ερωτηματολόγια και αριθμητικά δεδομένα</a:t>
            </a:r>
            <a:r>
              <a:rPr lang="el-GR" dirty="0"/>
              <a:t>.</a:t>
            </a:r>
          </a:p>
          <a:p>
            <a:r>
              <a:rPr lang="el-GR" b="1" dirty="0"/>
              <a:t>Χωρισμός στα δύο (</a:t>
            </a:r>
            <a:r>
              <a:rPr lang="el-GR" b="1" dirty="0" err="1"/>
              <a:t>Split-half</a:t>
            </a:r>
            <a:r>
              <a:rPr lang="el-GR" b="1" dirty="0"/>
              <a:t> </a:t>
            </a:r>
            <a:r>
              <a:rPr lang="el-GR" b="1" dirty="0" err="1"/>
              <a:t>reliability</a:t>
            </a:r>
            <a:r>
              <a:rPr lang="el-GR" b="1" dirty="0"/>
              <a:t>)</a:t>
            </a:r>
          </a:p>
          <a:p>
            <a:r>
              <a:rPr lang="el-GR" dirty="0"/>
              <a:t>Το ερωτηματολόγιο χωρίζεται σε </a:t>
            </a:r>
            <a:r>
              <a:rPr lang="el-GR" b="1" dirty="0"/>
              <a:t>δύο μέρη</a:t>
            </a:r>
            <a:r>
              <a:rPr lang="el-GR" dirty="0"/>
              <a:t> και ελέγχουμε αν δίνουν παρόμοια αποτελέσματα.</a:t>
            </a:r>
          </a:p>
          <a:p>
            <a:r>
              <a:rPr lang="el-GR" b="1" dirty="0"/>
              <a:t>Παράδειγμα</a:t>
            </a:r>
            <a:endParaRPr lang="el-GR" dirty="0"/>
          </a:p>
          <a:p>
            <a:r>
              <a:rPr lang="el-GR" dirty="0"/>
              <a:t>Ερωτηματολόγιο </a:t>
            </a:r>
            <a:r>
              <a:rPr lang="el-GR" b="1" dirty="0"/>
              <a:t>άγχους φοιτητών</a:t>
            </a:r>
            <a:r>
              <a:rPr lang="el-GR" dirty="0"/>
              <a:t> με 20 ερωτήσεις.</a:t>
            </a:r>
          </a:p>
          <a:p>
            <a:r>
              <a:rPr lang="el-GR" dirty="0"/>
              <a:t>Ερωτήσεις 1–10 → πρώτο μισό</a:t>
            </a:r>
          </a:p>
          <a:p>
            <a:r>
              <a:rPr lang="el-GR" dirty="0"/>
              <a:t>Ερωτήσεις 11–20 → δεύτερο μισό</a:t>
            </a:r>
          </a:p>
          <a:p>
            <a:r>
              <a:rPr lang="el-GR" dirty="0"/>
              <a:t>Αν τα δύο μισά δίνουν </a:t>
            </a:r>
            <a:r>
              <a:rPr lang="el-GR" b="1" dirty="0"/>
              <a:t>παρόμοιο σκορ άγχους</a:t>
            </a:r>
            <a:r>
              <a:rPr lang="el-GR" dirty="0"/>
              <a:t>, τότε το τεστ έχει </a:t>
            </a:r>
            <a:r>
              <a:rPr lang="el-GR" b="1" dirty="0"/>
              <a:t>καλή αξιοπιστία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b="1" dirty="0" err="1"/>
              <a:t>Cronbach’s</a:t>
            </a:r>
            <a:r>
              <a:rPr lang="el-GR" b="1" dirty="0"/>
              <a:t> </a:t>
            </a:r>
            <a:r>
              <a:rPr lang="el-GR" b="1" dirty="0" err="1"/>
              <a:t>alpha</a:t>
            </a:r>
            <a:r>
              <a:rPr lang="el-GR" b="1" dirty="0"/>
              <a:t> (εσωτερική συνοχή)</a:t>
            </a:r>
          </a:p>
          <a:p>
            <a:r>
              <a:rPr lang="el-GR" dirty="0"/>
              <a:t>Μετρά αν </a:t>
            </a:r>
            <a:r>
              <a:rPr lang="el-GR" b="1" dirty="0"/>
              <a:t>οι ερωτήσεις που μετρούν την ίδια έννοια συμφωνούν μεταξύ τους</a:t>
            </a:r>
            <a:r>
              <a:rPr lang="el-GR" dirty="0"/>
              <a:t>.</a:t>
            </a:r>
          </a:p>
          <a:p>
            <a:r>
              <a:rPr lang="el-GR" b="1" dirty="0"/>
              <a:t>Παράδειγμα</a:t>
            </a:r>
            <a:endParaRPr lang="el-GR" dirty="0"/>
          </a:p>
          <a:p>
            <a:r>
              <a:rPr lang="el-GR" dirty="0"/>
              <a:t>Ερωτηματολόγιο για </a:t>
            </a:r>
            <a:r>
              <a:rPr lang="el-GR" b="1" dirty="0"/>
              <a:t>ακαδημαϊκό στρες</a:t>
            </a:r>
            <a:r>
              <a:rPr lang="el-GR" dirty="0"/>
              <a:t>:</a:t>
            </a:r>
          </a:p>
          <a:p>
            <a:r>
              <a:rPr lang="el-GR" dirty="0"/>
              <a:t>«Αγχώνομαι πριν από εξετάσεις»</a:t>
            </a:r>
          </a:p>
          <a:p>
            <a:r>
              <a:rPr lang="el-GR" dirty="0"/>
              <a:t>«Δυσκολεύομαι να κοιμηθώ πριν από τεστ»</a:t>
            </a:r>
          </a:p>
          <a:p>
            <a:r>
              <a:rPr lang="el-GR" dirty="0"/>
              <a:t>«Νιώθω ένταση όταν έχω πολλές εργασίες»</a:t>
            </a:r>
          </a:p>
          <a:p>
            <a:r>
              <a:rPr lang="el-GR" dirty="0"/>
              <a:t>Αν οι απαντήσεις είναι </a:t>
            </a:r>
            <a:r>
              <a:rPr lang="el-GR" b="1" dirty="0"/>
              <a:t>συνεπείς μεταξύ τους</a:t>
            </a:r>
            <a:r>
              <a:rPr lang="el-GR" dirty="0"/>
              <a:t>, το </a:t>
            </a:r>
            <a:r>
              <a:rPr lang="el-GR" dirty="0" err="1"/>
              <a:t>Cronbach’s</a:t>
            </a:r>
            <a:r>
              <a:rPr lang="el-GR" dirty="0"/>
              <a:t> </a:t>
            </a:r>
            <a:r>
              <a:rPr lang="el-GR" dirty="0" err="1"/>
              <a:t>alpha</a:t>
            </a:r>
            <a:r>
              <a:rPr lang="el-GR" dirty="0"/>
              <a:t> θα είναι υψηλό (π.χ. &gt;0.70).</a:t>
            </a:r>
          </a:p>
          <a:p>
            <a:endParaRPr lang="el-GR" dirty="0"/>
          </a:p>
          <a:p>
            <a:r>
              <a:rPr lang="el-GR" b="1" dirty="0"/>
              <a:t>Έλεγχος – επανέλεγχος (</a:t>
            </a:r>
            <a:r>
              <a:rPr lang="el-GR" b="1" dirty="0" err="1"/>
              <a:t>Test</a:t>
            </a:r>
            <a:r>
              <a:rPr lang="el-GR" b="1" dirty="0"/>
              <a:t>–</a:t>
            </a:r>
            <a:r>
              <a:rPr lang="el-GR" b="1" dirty="0" err="1"/>
              <a:t>retest</a:t>
            </a:r>
            <a:r>
              <a:rPr lang="el-GR" b="1" dirty="0"/>
              <a:t>)</a:t>
            </a:r>
          </a:p>
          <a:p>
            <a:r>
              <a:rPr lang="el-GR" dirty="0"/>
              <a:t>Το ίδιο τεστ δίνεται </a:t>
            </a:r>
            <a:r>
              <a:rPr lang="el-GR" b="1" dirty="0"/>
              <a:t>στην ίδια ομάδα δύο φορές</a:t>
            </a:r>
            <a:r>
              <a:rPr lang="el-GR" dirty="0"/>
              <a:t>.</a:t>
            </a:r>
          </a:p>
          <a:p>
            <a:r>
              <a:rPr lang="el-GR" b="1" dirty="0"/>
              <a:t>Παράδειγμα</a:t>
            </a:r>
            <a:endParaRPr lang="el-GR" dirty="0"/>
          </a:p>
          <a:p>
            <a:r>
              <a:rPr lang="el-GR" dirty="0"/>
              <a:t>Τεστ </a:t>
            </a:r>
            <a:r>
              <a:rPr lang="el-GR" b="1" dirty="0"/>
              <a:t>κινήτρου μάθησης</a:t>
            </a:r>
            <a:r>
              <a:rPr lang="el-GR" dirty="0"/>
              <a:t>:</a:t>
            </a:r>
          </a:p>
          <a:p>
            <a:r>
              <a:rPr lang="el-GR" dirty="0"/>
              <a:t>1η μέτρηση → Σεπτέμβριος</a:t>
            </a:r>
          </a:p>
          <a:p>
            <a:r>
              <a:rPr lang="el-GR" dirty="0"/>
              <a:t>2η μέτρηση → Οκτώβριος</a:t>
            </a:r>
          </a:p>
          <a:p>
            <a:r>
              <a:rPr lang="el-GR" dirty="0"/>
              <a:t>Αν τα σκορ είναι παρόμοια → </a:t>
            </a:r>
            <a:r>
              <a:rPr lang="el-GR" b="1" dirty="0"/>
              <a:t>υψηλή αξιοπιστία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b="1" dirty="0"/>
              <a:t>Παράλληλες φόρμες (</a:t>
            </a:r>
            <a:r>
              <a:rPr lang="el-GR" b="1" dirty="0" err="1"/>
              <a:t>Parallel</a:t>
            </a:r>
            <a:r>
              <a:rPr lang="el-GR" b="1" dirty="0"/>
              <a:t> </a:t>
            </a:r>
            <a:r>
              <a:rPr lang="el-GR" b="1" dirty="0" err="1"/>
              <a:t>forms</a:t>
            </a:r>
            <a:r>
              <a:rPr lang="el-GR" b="1" dirty="0"/>
              <a:t>)</a:t>
            </a:r>
          </a:p>
          <a:p>
            <a:r>
              <a:rPr lang="el-GR" dirty="0"/>
              <a:t>Δημιουργούμε </a:t>
            </a:r>
            <a:r>
              <a:rPr lang="el-GR" b="1" dirty="0"/>
              <a:t>δύο παρόμοιες εκδοχές του ίδιου τεστ</a:t>
            </a:r>
            <a:r>
              <a:rPr lang="el-GR" dirty="0"/>
              <a:t>.</a:t>
            </a:r>
          </a:p>
          <a:p>
            <a:r>
              <a:rPr lang="el-GR" b="1" dirty="0"/>
              <a:t>Παράδειγμα</a:t>
            </a:r>
            <a:endParaRPr lang="el-GR" dirty="0"/>
          </a:p>
          <a:p>
            <a:r>
              <a:rPr lang="el-GR" dirty="0"/>
              <a:t>Δύο εκδοχές ενός τεστ </a:t>
            </a:r>
            <a:r>
              <a:rPr lang="el-GR" b="1" dirty="0"/>
              <a:t>κριτικής σκέψης</a:t>
            </a:r>
            <a:r>
              <a:rPr lang="el-GR" dirty="0"/>
              <a:t>:</a:t>
            </a:r>
          </a:p>
          <a:p>
            <a:r>
              <a:rPr lang="el-GR" dirty="0"/>
              <a:t>Τεστ Α → 20 ερωτήσεις</a:t>
            </a:r>
          </a:p>
          <a:p>
            <a:r>
              <a:rPr lang="el-GR" dirty="0"/>
              <a:t>Τεστ Β → διαφορετικές αλλά ισοδύναμες ερωτήσεις</a:t>
            </a:r>
          </a:p>
          <a:p>
            <a:r>
              <a:rPr lang="el-GR" dirty="0"/>
              <a:t>Αν οι φοιτητές πάρουν </a:t>
            </a:r>
            <a:r>
              <a:rPr lang="el-GR" b="1" dirty="0"/>
              <a:t>παρόμοια σκορ και στα δύο</a:t>
            </a:r>
            <a:r>
              <a:rPr lang="el-GR" dirty="0"/>
              <a:t>, το εργαλείο είναι αξιόπιστο.</a:t>
            </a:r>
          </a:p>
          <a:p>
            <a:endParaRPr lang="el-GR" dirty="0"/>
          </a:p>
          <a:p>
            <a:r>
              <a:rPr lang="el-GR" b="1" dirty="0"/>
              <a:t>Ποιοτική έρευνα (</a:t>
            </a:r>
            <a:r>
              <a:rPr lang="el-GR" b="1" dirty="0" err="1"/>
              <a:t>Qualitative</a:t>
            </a:r>
            <a:r>
              <a:rPr lang="el-GR" b="1" dirty="0"/>
              <a:t> </a:t>
            </a:r>
            <a:r>
              <a:rPr lang="el-GR" b="1" dirty="0" err="1"/>
              <a:t>research</a:t>
            </a:r>
            <a:r>
              <a:rPr lang="el-GR" b="1" dirty="0"/>
              <a:t>)</a:t>
            </a:r>
          </a:p>
          <a:p>
            <a:r>
              <a:rPr lang="el-GR" dirty="0"/>
              <a:t>Εδώ η αξιοπιστία αφορά κυρίως </a:t>
            </a:r>
            <a:r>
              <a:rPr lang="el-GR" b="1" dirty="0"/>
              <a:t>τη συμφωνία μεταξύ ερευνητών</a:t>
            </a:r>
            <a:r>
              <a:rPr lang="el-GR" dirty="0"/>
              <a:t>.</a:t>
            </a:r>
          </a:p>
          <a:p>
            <a:r>
              <a:rPr lang="el-GR" b="1" dirty="0"/>
              <a:t>1️⃣ Αξιοπιστία μεταξύ ερευνητών (Inter-</a:t>
            </a:r>
            <a:r>
              <a:rPr lang="el-GR" b="1" dirty="0" err="1"/>
              <a:t>rater</a:t>
            </a:r>
            <a:r>
              <a:rPr lang="el-GR" b="1" dirty="0"/>
              <a:t> </a:t>
            </a:r>
            <a:r>
              <a:rPr lang="el-GR" b="1" dirty="0" err="1"/>
              <a:t>reliability</a:t>
            </a:r>
            <a:r>
              <a:rPr lang="el-GR" b="1" dirty="0"/>
              <a:t>)</a:t>
            </a:r>
          </a:p>
          <a:p>
            <a:r>
              <a:rPr lang="el-GR" dirty="0"/>
              <a:t>Δύο ή περισσότεροι ερευνητές </a:t>
            </a:r>
            <a:r>
              <a:rPr lang="el-GR" b="1" dirty="0"/>
              <a:t>αναλύουν τα ίδια δεδομένα</a:t>
            </a:r>
            <a:r>
              <a:rPr lang="el-GR" dirty="0"/>
              <a:t> και ελέγχουμε αν καταλήγουν στα ίδια συμπεράσματα.</a:t>
            </a:r>
          </a:p>
          <a:p>
            <a:r>
              <a:rPr lang="el-GR" b="1" dirty="0"/>
              <a:t>Παράδειγμα</a:t>
            </a:r>
            <a:endParaRPr lang="el-GR" dirty="0"/>
          </a:p>
          <a:p>
            <a:r>
              <a:rPr lang="el-GR" dirty="0"/>
              <a:t>Έρευνα με </a:t>
            </a:r>
            <a:r>
              <a:rPr lang="el-GR" b="1" dirty="0"/>
              <a:t>συνεντεύξεις φοιτητών για το άγχος στις εξετάσεις</a:t>
            </a:r>
            <a:r>
              <a:rPr lang="el-GR" dirty="0"/>
              <a:t>.</a:t>
            </a:r>
          </a:p>
          <a:p>
            <a:r>
              <a:rPr lang="el-GR" dirty="0"/>
              <a:t>Δύο ερευνητές κωδικοποιούν τις απαντήσεις.</a:t>
            </a:r>
          </a:p>
          <a:p>
            <a:r>
              <a:rPr lang="el-GR" dirty="0"/>
              <a:t>Παράδειγμα απάντησης φοιτητή:</a:t>
            </a:r>
          </a:p>
          <a:p>
            <a:r>
              <a:rPr lang="el-GR" dirty="0"/>
              <a:t>«Αγχώνομαι πολύ πριν τις εξετάσεις»</a:t>
            </a:r>
          </a:p>
          <a:p>
            <a:r>
              <a:rPr lang="el-GR" dirty="0"/>
              <a:t>Κωδικοποίηση:</a:t>
            </a:r>
          </a:p>
          <a:p>
            <a:r>
              <a:rPr lang="el-GR" dirty="0"/>
              <a:t>Ερευνητής Α → "εξεταστικό άγχος"</a:t>
            </a:r>
          </a:p>
          <a:p>
            <a:r>
              <a:rPr lang="el-GR" dirty="0"/>
              <a:t>Ερευνητής Β → "ακαδημαϊκό στρες"</a:t>
            </a:r>
          </a:p>
          <a:p>
            <a:r>
              <a:rPr lang="el-GR" dirty="0"/>
              <a:t>Αν οι κωδικοποιήσεις </a:t>
            </a:r>
            <a:r>
              <a:rPr lang="el-GR" b="1" dirty="0"/>
              <a:t>συμφωνούν σε μεγάλο βαθμό</a:t>
            </a:r>
            <a:r>
              <a:rPr lang="el-GR" dirty="0"/>
              <a:t>, υπάρχει </a:t>
            </a:r>
            <a:r>
              <a:rPr lang="el-GR" b="1" dirty="0"/>
              <a:t>καλή αξιοπιστία μεταξύ ερευνητών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b="1" dirty="0"/>
              <a:t>πάνω από 0.70</a:t>
            </a:r>
            <a:r>
              <a:rPr lang="el-GR" dirty="0"/>
              <a:t> → συνήθως θεωρείται ικανοποιητικό</a:t>
            </a:r>
          </a:p>
          <a:p>
            <a:r>
              <a:rPr lang="el-GR" b="1" dirty="0"/>
              <a:t>πάνω από 0.80</a:t>
            </a:r>
            <a:r>
              <a:rPr lang="el-GR" dirty="0"/>
              <a:t> → πολύ καλό</a:t>
            </a:r>
          </a:p>
          <a:p>
            <a:r>
              <a:rPr lang="el-GR" b="1" dirty="0"/>
              <a:t>πολύ κοντά στο 1.00</a:t>
            </a:r>
            <a:r>
              <a:rPr lang="el-GR" dirty="0"/>
              <a:t> → πολύ μεγάλη συνοχή</a:t>
            </a:r>
          </a:p>
          <a:p>
            <a:r>
              <a:rPr lang="el-GR" b="1" dirty="0"/>
              <a:t>Παράδειγμα:</a:t>
            </a:r>
          </a:p>
          <a:p>
            <a:r>
              <a:rPr lang="el-GR" dirty="0"/>
              <a:t>Αν μια κλίμακα έχει </a:t>
            </a:r>
            <a:r>
              <a:rPr lang="el-GR" b="1" dirty="0" err="1"/>
              <a:t>Cronbach’s</a:t>
            </a:r>
            <a:r>
              <a:rPr lang="el-GR" b="1" dirty="0"/>
              <a:t> </a:t>
            </a:r>
            <a:r>
              <a:rPr lang="el-GR" b="1" dirty="0" err="1"/>
              <a:t>alpha</a:t>
            </a:r>
            <a:r>
              <a:rPr lang="el-GR" b="1" dirty="0"/>
              <a:t> = 0.84</a:t>
            </a:r>
            <a:r>
              <a:rPr lang="el-GR" dirty="0"/>
              <a:t>, σημαίνει ότι οι ερωτήσεις της έχουν καλή εσωτερική συνοχή και μάλλον μετρούν το ίδιο χαρακτηριστικό.</a:t>
            </a:r>
          </a:p>
          <a:p>
            <a:r>
              <a:rPr lang="el-GR" dirty="0"/>
              <a:t>Αν θέλεις, μπορώ να σου γράψω και </a:t>
            </a:r>
            <a:r>
              <a:rPr lang="el-GR" b="1" dirty="0"/>
              <a:t>έναν έτοιμο ακαδημαϊκό ορισμό</a:t>
            </a:r>
            <a:r>
              <a:rPr lang="el-GR" dirty="0"/>
              <a:t> για εργασία ή παρουσίαση.</a:t>
            </a:r>
          </a:p>
          <a:p>
            <a:r>
              <a:rPr lang="el-GR" dirty="0" err="1"/>
              <a:t>βημα</a:t>
            </a:r>
            <a:r>
              <a:rPr lang="el-GR" dirty="0"/>
              <a:t> </a:t>
            </a:r>
            <a:r>
              <a:rPr lang="el-GR" dirty="0" err="1"/>
              <a:t>βημα</a:t>
            </a:r>
            <a:r>
              <a:rPr lang="el-GR" dirty="0"/>
              <a:t> </a:t>
            </a:r>
            <a:r>
              <a:rPr lang="el-GR" dirty="0" err="1"/>
              <a:t>συντομα</a:t>
            </a:r>
            <a:r>
              <a:rPr lang="el-GR" dirty="0"/>
              <a:t> τι </a:t>
            </a:r>
            <a:r>
              <a:rPr lang="el-GR" dirty="0" err="1"/>
              <a:t>κανεις</a:t>
            </a:r>
            <a:r>
              <a:rPr lang="el-GR" dirty="0"/>
              <a:t> </a:t>
            </a:r>
            <a:r>
              <a:rPr lang="el-GR" dirty="0" err="1"/>
              <a:t>εξηγησε</a:t>
            </a:r>
            <a:r>
              <a:rPr lang="el-GR" dirty="0"/>
              <a:t> σε </a:t>
            </a:r>
            <a:r>
              <a:rPr lang="el-GR" dirty="0" err="1"/>
              <a:t>καποιον</a:t>
            </a:r>
            <a:r>
              <a:rPr lang="el-GR" dirty="0"/>
              <a:t> που δεν </a:t>
            </a:r>
            <a:r>
              <a:rPr lang="el-GR" dirty="0" err="1"/>
              <a:t>ξερει</a:t>
            </a:r>
            <a:r>
              <a:rPr lang="el-GR" dirty="0"/>
              <a:t> </a:t>
            </a:r>
            <a:r>
              <a:rPr lang="el-GR" dirty="0" err="1"/>
              <a:t>απο</a:t>
            </a:r>
            <a:r>
              <a:rPr lang="el-GR" dirty="0"/>
              <a:t> </a:t>
            </a:r>
            <a:r>
              <a:rPr lang="el-GR" dirty="0" err="1"/>
              <a:t>εργαλεια</a:t>
            </a:r>
            <a:r>
              <a:rPr lang="el-GR" dirty="0"/>
              <a:t> </a:t>
            </a:r>
            <a:r>
              <a:rPr lang="el-GR" dirty="0" err="1"/>
              <a:t>ποσοστικα</a:t>
            </a:r>
            <a:endParaRPr lang="el-GR" dirty="0"/>
          </a:p>
          <a:p>
            <a:r>
              <a:rPr lang="el-GR" dirty="0"/>
              <a:t>Βήμα-βήμα, πολύ απλά:</a:t>
            </a:r>
          </a:p>
          <a:p>
            <a:r>
              <a:rPr lang="el-GR" b="1" dirty="0"/>
              <a:t>Φτιάχνεις μια ομάδα ερωτήσεων</a:t>
            </a:r>
            <a:br>
              <a:rPr lang="el-GR" dirty="0"/>
            </a:br>
            <a:r>
              <a:rPr lang="el-GR" dirty="0"/>
              <a:t>Όλες πρέπει να μετρούν το ίδιο πράγμα.</a:t>
            </a:r>
            <a:br>
              <a:rPr lang="el-GR" dirty="0"/>
            </a:br>
            <a:r>
              <a:rPr lang="el-GR" dirty="0"/>
              <a:t>Π.χ. 6 ερωτήσεις για το άγχος.</a:t>
            </a:r>
          </a:p>
          <a:p>
            <a:r>
              <a:rPr lang="el-GR" b="1" dirty="0"/>
              <a:t>Δίνεις το ερωτηματολόγιο σε άτομα</a:t>
            </a:r>
            <a:br>
              <a:rPr lang="el-GR" dirty="0"/>
            </a:br>
            <a:r>
              <a:rPr lang="el-GR" dirty="0"/>
              <a:t>Οι συμμετέχοντες απαντούν σε όλες τις ερωτήσεις.</a:t>
            </a:r>
          </a:p>
          <a:p>
            <a:r>
              <a:rPr lang="el-GR" b="1" dirty="0"/>
              <a:t>Μαζεύεις τις απαντήσεις</a:t>
            </a:r>
            <a:br>
              <a:rPr lang="el-GR" dirty="0"/>
            </a:br>
            <a:r>
              <a:rPr lang="el-GR" dirty="0"/>
              <a:t>Βλέπεις αν όσοι απαντούν ψηλά στη μία ερώτηση, απαντούν παρόμοια και στις άλλες.</a:t>
            </a:r>
          </a:p>
          <a:p>
            <a:r>
              <a:rPr lang="el-GR" b="1" dirty="0"/>
              <a:t>Υπολογίζεις το </a:t>
            </a:r>
            <a:r>
              <a:rPr lang="el-GR" b="1" dirty="0" err="1"/>
              <a:t>Cronbach’s</a:t>
            </a:r>
            <a:r>
              <a:rPr lang="el-GR" b="1" dirty="0"/>
              <a:t> </a:t>
            </a:r>
            <a:r>
              <a:rPr lang="el-GR" b="1" dirty="0" err="1"/>
              <a:t>alpha</a:t>
            </a:r>
            <a:br>
              <a:rPr lang="el-GR" dirty="0"/>
            </a:br>
            <a:r>
              <a:rPr lang="el-GR" dirty="0"/>
              <a:t>Συνήθως με πρόγραμμα όπως SPSS ή Excel/άλλο στατιστικό εργαλείο.</a:t>
            </a:r>
          </a:p>
          <a:p>
            <a:r>
              <a:rPr lang="el-GR" b="1" dirty="0"/>
              <a:t>Ερμηνεύεις το αποτέλεσμα</a:t>
            </a:r>
            <a:endParaRPr lang="el-GR" dirty="0"/>
          </a:p>
          <a:p>
            <a:pPr lvl="1"/>
            <a:r>
              <a:rPr lang="el-GR" dirty="0"/>
              <a:t>αν είναι αρκετά υψηλό, οι ερωτήσεις “δένουν” καλά</a:t>
            </a:r>
          </a:p>
          <a:p>
            <a:pPr lvl="1"/>
            <a:r>
              <a:rPr lang="el-GR" dirty="0"/>
              <a:t>αν είναι χαμηλό, ίσως κάποια ερώτηση δεν ταιριάζει</a:t>
            </a:r>
          </a:p>
          <a:p>
            <a:r>
              <a:rPr lang="el-GR" b="1" dirty="0"/>
              <a:t>Αποφασίζεις τι θα κάνεις</a:t>
            </a:r>
            <a:br>
              <a:rPr lang="el-GR" dirty="0"/>
            </a:br>
            <a:r>
              <a:rPr lang="el-GR" dirty="0"/>
              <a:t>Αν χρειάζεται, αφαιρείς ή διορθώνεις ερωτήσεις για να γίνει καλύτερο το εργαλείο.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DC127C-2D93-4FFA-A33A-3EE38FA1738F}" type="slidenum">
              <a:rPr kumimoji="0" lang="el-GR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l-GR" alt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716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04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29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4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423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45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59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5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9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43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87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67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9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3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274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89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9F8172-91AC-4CCC-A3D2-1C9C98522DFC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694088-91CF-4FE0-ACCA-B5E4CDB310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3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31EC51-25E5-44AA-AB23-05EA3C36B1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Εγκυρότητα - Αξιοπιστία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C7FAE94-3128-4C05-89C1-761194335F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1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C10CE184-C5A4-40F7-AD35-C1602B3A8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1364904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sz="3200" dirty="0">
                <a:solidFill>
                  <a:schemeClr val="tx1"/>
                </a:solidFill>
              </a:rPr>
              <a:t>Τι είναι αυτό που κάνει «καλή» μια έρευνα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58C295D4-8026-4DA9-A4C8-68500CFCAC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el-GR" dirty="0"/>
              <a:t>Εγκυρότητα</a:t>
            </a:r>
            <a:endParaRPr lang="en-US" dirty="0"/>
          </a:p>
          <a:p>
            <a:pPr>
              <a:spcAft>
                <a:spcPts val="0"/>
              </a:spcAft>
              <a:defRPr/>
            </a:pPr>
            <a:r>
              <a:rPr lang="el-GR" dirty="0"/>
              <a:t>Σταθερότητα μετρήσεων</a:t>
            </a:r>
            <a:endParaRPr lang="en-US" dirty="0"/>
          </a:p>
          <a:p>
            <a:pPr>
              <a:spcAft>
                <a:spcPts val="0"/>
              </a:spcAft>
              <a:defRPr/>
            </a:pPr>
            <a:r>
              <a:rPr lang="el-GR" dirty="0"/>
              <a:t>Δυνατότητα επανάληψης</a:t>
            </a:r>
            <a:endParaRPr lang="en-US" dirty="0"/>
          </a:p>
          <a:p>
            <a:pPr>
              <a:spcAft>
                <a:spcPts val="0"/>
              </a:spcAft>
              <a:defRPr/>
            </a:pPr>
            <a:r>
              <a:rPr lang="el-GR" dirty="0"/>
              <a:t>Συνεπής ανάλυση</a:t>
            </a:r>
            <a:endParaRPr lang="en-US" dirty="0"/>
          </a:p>
          <a:p>
            <a:pPr>
              <a:spcAft>
                <a:spcPts val="0"/>
              </a:spcAft>
              <a:defRPr/>
            </a:pPr>
            <a:r>
              <a:rPr lang="el-GR" dirty="0"/>
              <a:t>Αξιοπιστία</a:t>
            </a:r>
            <a:endParaRPr lang="en-US" dirty="0"/>
          </a:p>
          <a:p>
            <a:pPr>
              <a:spcAft>
                <a:spcPts val="0"/>
              </a:spcAft>
              <a:defRPr/>
            </a:pPr>
            <a:r>
              <a:rPr lang="el-GR" dirty="0"/>
              <a:t>Ακρίβεια - αυστηρότητα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7680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946F99FE-A200-4774-9A4D-8EC95206B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6546" y="1373545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</a:rPr>
              <a:t>Απαιτήσεις της έρευνας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1667" name="Rectangle 3">
            <a:extLst>
              <a:ext uri="{FF2B5EF4-FFF2-40B4-BE49-F238E27FC236}">
                <a16:creationId xmlns:a16="http://schemas.microsoft.com/office/drawing/2014/main" id="{AFEEDED5-BFAA-4E85-B6D1-7E5CCB0647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07866" y="2677412"/>
            <a:ext cx="9388731" cy="3287453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/>
              <a:t>Εγκυρότητα και  αξιοπιστία στη διεξαγωγή της έρευνας</a:t>
            </a:r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/>
              <a:t>Επαρκής παρουσίαση των ευρημάτων: συνέπεια, </a:t>
            </a:r>
            <a:r>
              <a:rPr lang="en-US" sz="2800" dirty="0"/>
              <a:t> </a:t>
            </a:r>
            <a:r>
              <a:rPr lang="el-GR" sz="2800" dirty="0"/>
              <a:t>αξιοπιστία</a:t>
            </a:r>
            <a:endParaRPr lang="en-US" sz="2800" dirty="0"/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/>
              <a:t>Παρουσίαση της μελέτης αναλόγως του τρόπου που ακολουθείται στο συγκεκριμένο επιστημονικό πεδίο   </a:t>
            </a:r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/>
              <a:t>Στον προφορικό λόγο απαιτείται προσαρμογή του τρόπου παρουσίασης της έρευνας αναλόγως του ακροατηρίου στο οποίο απευθύνεστε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3468247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6E8CC8B-6623-4062-BBD9-3B01D250B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1060" y="1871131"/>
            <a:ext cx="7137007" cy="1515533"/>
          </a:xfrm>
        </p:spPr>
        <p:txBody>
          <a:bodyPr/>
          <a:lstStyle/>
          <a:p>
            <a:r>
              <a:rPr lang="el-GR" sz="4400" dirty="0"/>
              <a:t>ΔΙΑΦΟΡΕΣ ΠΟΣΟΤΙΚΗΣ/ΠΟΙΟΤΙΚΗΣ</a:t>
            </a:r>
            <a:endParaRPr lang="en-US" sz="4400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F476EFE3-D59A-4BDB-AFF0-6E537047E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2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48FC421-2C55-4E31-8436-6C0B4604E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813771"/>
              </p:ext>
            </p:extLst>
          </p:nvPr>
        </p:nvGraphicFramePr>
        <p:xfrm>
          <a:off x="1796901" y="1124744"/>
          <a:ext cx="9080206" cy="4712530"/>
        </p:xfrm>
        <a:graphic>
          <a:graphicData uri="http://schemas.openxmlformats.org/drawingml/2006/table">
            <a:tbl>
              <a:tblPr/>
              <a:tblGrid>
                <a:gridCol w="4540103">
                  <a:extLst>
                    <a:ext uri="{9D8B030D-6E8A-4147-A177-3AD203B41FA5}">
                      <a16:colId xmlns:a16="http://schemas.microsoft.com/office/drawing/2014/main" val="2934436119"/>
                    </a:ext>
                  </a:extLst>
                </a:gridCol>
                <a:gridCol w="4540103">
                  <a:extLst>
                    <a:ext uri="{9D8B030D-6E8A-4147-A177-3AD203B41FA5}">
                      <a16:colId xmlns:a16="http://schemas.microsoft.com/office/drawing/2014/main" val="966616038"/>
                    </a:ext>
                  </a:extLst>
                </a:gridCol>
              </a:tblGrid>
              <a:tr h="1030866">
                <a:tc>
                  <a:txBody>
                    <a:bodyPr/>
                    <a:lstStyle/>
                    <a:p>
                      <a:r>
                        <a:rPr lang="el-GR" sz="2400" b="1"/>
                        <a:t>Ποσοτική έρευνα (</a:t>
                      </a:r>
                      <a:r>
                        <a:rPr lang="nl-NL" sz="2400" b="1"/>
                        <a:t>Quantitative Research)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 b="1" dirty="0"/>
                        <a:t>Ποιοτική έρευνα (</a:t>
                      </a:r>
                      <a:r>
                        <a:rPr lang="nl-NL" sz="2400" b="1" dirty="0" err="1"/>
                        <a:t>Qualitative</a:t>
                      </a:r>
                      <a:r>
                        <a:rPr lang="nl-NL" sz="2400" b="1" dirty="0"/>
                        <a:t> Research)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875574"/>
                  </a:ext>
                </a:extLst>
              </a:tr>
              <a:tr h="1030866">
                <a:tc>
                  <a:txBody>
                    <a:bodyPr/>
                    <a:lstStyle/>
                    <a:p>
                      <a:r>
                        <a:rPr lang="el-GR" sz="2400" dirty="0"/>
                        <a:t>Εγκυρότητα (</a:t>
                      </a:r>
                      <a:r>
                        <a:rPr lang="nl-NL" sz="2400" dirty="0" err="1"/>
                        <a:t>Validity</a:t>
                      </a:r>
                      <a:r>
                        <a:rPr lang="nl-NL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Αξιοπιστία / Πιστότητα ευρημάτων (</a:t>
                      </a:r>
                      <a:r>
                        <a:rPr lang="nl-NL" sz="2400"/>
                        <a:t>Credibility)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792910"/>
                  </a:ext>
                </a:extLst>
              </a:tr>
              <a:tr h="1030866">
                <a:tc>
                  <a:txBody>
                    <a:bodyPr/>
                    <a:lstStyle/>
                    <a:p>
                      <a:r>
                        <a:rPr lang="el-GR" sz="2400"/>
                        <a:t>Αξιοπιστία μετρήσεων (</a:t>
                      </a:r>
                      <a:r>
                        <a:rPr lang="nl-NL" sz="2400"/>
                        <a:t>Reliability)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 dirty="0" err="1"/>
                        <a:t>Εξαρτησιμότητα</a:t>
                      </a:r>
                      <a:r>
                        <a:rPr lang="el-GR" sz="2400" dirty="0"/>
                        <a:t> / Συνέπεια διαδικασίας (</a:t>
                      </a:r>
                      <a:r>
                        <a:rPr lang="nl-NL" sz="2400" dirty="0" err="1"/>
                        <a:t>Dependability</a:t>
                      </a:r>
                      <a:r>
                        <a:rPr lang="nl-NL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880317"/>
                  </a:ext>
                </a:extLst>
              </a:tr>
              <a:tr h="589066">
                <a:tc>
                  <a:txBody>
                    <a:bodyPr/>
                    <a:lstStyle/>
                    <a:p>
                      <a:r>
                        <a:rPr lang="el-GR" sz="2400"/>
                        <a:t>Αντικειμενικότητα (</a:t>
                      </a:r>
                      <a:r>
                        <a:rPr lang="nl-NL" sz="2400"/>
                        <a:t>Objectivity)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Επιβεβαιωσιμότητα (</a:t>
                      </a:r>
                      <a:r>
                        <a:rPr lang="nl-NL" sz="2400"/>
                        <a:t>Confirmability)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863686"/>
                  </a:ext>
                </a:extLst>
              </a:tr>
              <a:tr h="1030866">
                <a:tc>
                  <a:txBody>
                    <a:bodyPr/>
                    <a:lstStyle/>
                    <a:p>
                      <a:r>
                        <a:rPr lang="el-GR" sz="2400" dirty="0"/>
                        <a:t>Γενίκευση αποτελεσμάτων (</a:t>
                      </a:r>
                      <a:r>
                        <a:rPr lang="nl-NL" sz="2400" dirty="0" err="1"/>
                        <a:t>Generalizability</a:t>
                      </a:r>
                      <a:r>
                        <a:rPr lang="nl-NL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400" dirty="0" err="1"/>
                        <a:t>Μεταφερσιμότητα</a:t>
                      </a:r>
                      <a:r>
                        <a:rPr lang="el-GR" sz="2400" dirty="0"/>
                        <a:t> ευρημάτων (</a:t>
                      </a:r>
                      <a:r>
                        <a:rPr lang="nl-NL" sz="2400" dirty="0" err="1"/>
                        <a:t>Transferability</a:t>
                      </a:r>
                      <a:r>
                        <a:rPr lang="nl-NL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7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53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F1C83948-5160-47F6-AAF8-0C26B898735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1669312" y="1535906"/>
            <a:ext cx="8612372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nl-NL" altLang="nl-NL" dirty="0" err="1">
                <a:solidFill>
                  <a:schemeClr val="tx1"/>
                </a:solidFill>
              </a:rPr>
              <a:t>Στην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b="1" dirty="0">
                <a:solidFill>
                  <a:schemeClr val="tx1"/>
                </a:solidFill>
              </a:rPr>
              <a:t>π</a:t>
            </a:r>
            <a:r>
              <a:rPr lang="nl-NL" altLang="nl-NL" b="1" dirty="0" err="1">
                <a:solidFill>
                  <a:schemeClr val="tx1"/>
                </a:solidFill>
              </a:rPr>
              <a:t>οσοτική</a:t>
            </a:r>
            <a:r>
              <a:rPr lang="nl-NL" altLang="nl-NL" b="1" dirty="0">
                <a:solidFill>
                  <a:schemeClr val="tx1"/>
                </a:solidFill>
              </a:rPr>
              <a:t> </a:t>
            </a:r>
            <a:r>
              <a:rPr lang="nl-NL" altLang="nl-NL" b="1" dirty="0" err="1">
                <a:solidFill>
                  <a:schemeClr val="tx1"/>
                </a:solidFill>
              </a:rPr>
              <a:t>έρευν</a:t>
            </a:r>
            <a:r>
              <a:rPr lang="nl-NL" altLang="nl-NL" b="1" dirty="0">
                <a:solidFill>
                  <a:schemeClr val="tx1"/>
                </a:solidFill>
              </a:rPr>
              <a:t>α</a:t>
            </a:r>
            <a:r>
              <a:rPr lang="nl-NL" altLang="nl-NL" dirty="0">
                <a:solidFill>
                  <a:schemeClr val="tx1"/>
                </a:solidFill>
              </a:rPr>
              <a:t> ενδιαφερόμαστε κυρίως για το </a:t>
            </a:r>
            <a:endParaRPr lang="el-GR" altLang="nl-NL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nl-NL" altLang="nl-NL" dirty="0">
                <a:solidFill>
                  <a:schemeClr val="tx1"/>
                </a:solidFill>
              </a:rPr>
              <a:t>αν τα </a:t>
            </a:r>
            <a:r>
              <a:rPr lang="nl-NL" altLang="nl-NL" b="1" dirty="0" err="1">
                <a:solidFill>
                  <a:schemeClr val="tx1"/>
                </a:solidFill>
              </a:rPr>
              <a:t>εργ</a:t>
            </a:r>
            <a:r>
              <a:rPr lang="nl-NL" altLang="nl-NL" b="1" dirty="0">
                <a:solidFill>
                  <a:schemeClr val="tx1"/>
                </a:solidFill>
              </a:rPr>
              <a:t>αλεία μέτρησης είναι έγκυρα και αξιόπιστα</a:t>
            </a:r>
            <a:r>
              <a:rPr lang="nl-NL" altLang="nl-NL" dirty="0">
                <a:solidFill>
                  <a:schemeClr val="tx1"/>
                </a:solidFill>
              </a:rPr>
              <a:t>.</a:t>
            </a:r>
            <a:endParaRPr lang="el-GR" altLang="nl-NL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nl-NL" altLang="nl-NL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nl-NL" altLang="nl-NL" dirty="0" err="1">
                <a:solidFill>
                  <a:schemeClr val="tx1"/>
                </a:solidFill>
              </a:rPr>
              <a:t>Στην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b="1" dirty="0">
                <a:solidFill>
                  <a:schemeClr val="tx1"/>
                </a:solidFill>
              </a:rPr>
              <a:t>π</a:t>
            </a:r>
            <a:r>
              <a:rPr lang="nl-NL" altLang="nl-NL" b="1" dirty="0" err="1">
                <a:solidFill>
                  <a:schemeClr val="tx1"/>
                </a:solidFill>
              </a:rPr>
              <a:t>οιοτική</a:t>
            </a:r>
            <a:r>
              <a:rPr lang="nl-NL" altLang="nl-NL" b="1" dirty="0">
                <a:solidFill>
                  <a:schemeClr val="tx1"/>
                </a:solidFill>
              </a:rPr>
              <a:t> </a:t>
            </a:r>
            <a:r>
              <a:rPr lang="nl-NL" altLang="nl-NL" b="1" dirty="0" err="1">
                <a:solidFill>
                  <a:schemeClr val="tx1"/>
                </a:solidFill>
              </a:rPr>
              <a:t>έρευν</a:t>
            </a:r>
            <a:r>
              <a:rPr lang="nl-NL" altLang="nl-NL" b="1" dirty="0">
                <a:solidFill>
                  <a:schemeClr val="tx1"/>
                </a:solidFill>
              </a:rPr>
              <a:t>α</a:t>
            </a:r>
            <a:r>
              <a:rPr lang="nl-NL" altLang="nl-NL" dirty="0">
                <a:solidFill>
                  <a:schemeClr val="tx1"/>
                </a:solidFill>
              </a:rPr>
              <a:t> ενδιαφερόμαστε για το </a:t>
            </a:r>
            <a:endParaRPr lang="el-GR" altLang="nl-NL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nl-NL" altLang="nl-NL" dirty="0">
                <a:solidFill>
                  <a:schemeClr val="tx1"/>
                </a:solidFill>
              </a:rPr>
              <a:t>αν οι </a:t>
            </a:r>
            <a:r>
              <a:rPr lang="nl-NL" altLang="nl-NL" b="1" dirty="0">
                <a:solidFill>
                  <a:schemeClr val="tx1"/>
                </a:solidFill>
              </a:rPr>
              <a:t>ερμηνείες του ερευνητή είναι αξιόπιστες </a:t>
            </a:r>
            <a:endParaRPr lang="el-GR" altLang="nl-NL" b="1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l-GR" altLang="nl-NL" b="1" dirty="0"/>
              <a:t>κ</a:t>
            </a:r>
            <a:r>
              <a:rPr lang="nl-NL" altLang="nl-NL" b="1" dirty="0">
                <a:solidFill>
                  <a:schemeClr val="tx1"/>
                </a:solidFill>
              </a:rPr>
              <a:t>αι βασίζονται στα δεδομένα</a:t>
            </a:r>
            <a:r>
              <a:rPr lang="nl-NL" altLang="nl-NL" dirty="0">
                <a:solidFill>
                  <a:schemeClr val="tx1"/>
                </a:solidFill>
              </a:rPr>
              <a:t>.</a:t>
            </a:r>
            <a:endParaRPr lang="el-GR" altLang="nl-NL" dirty="0">
              <a:solidFill>
                <a:schemeClr val="tx1"/>
              </a:solidFill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l-GR" altLang="nl-NL" dirty="0"/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dirty="0"/>
              <a:t>Στην ποσοτική έρευνα αξιολογούμε την ποιότητα των </a:t>
            </a:r>
            <a:r>
              <a:rPr lang="el-GR" b="1" dirty="0"/>
              <a:t>μετρήσεων</a:t>
            </a:r>
            <a:r>
              <a:rPr lang="el-GR" dirty="0"/>
              <a:t>,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dirty="0"/>
              <a:t> ενώ στην ποιοτική έρευνα αξιολογούμε 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l-GR" dirty="0"/>
              <a:t>την ποιότητα της </a:t>
            </a:r>
            <a:r>
              <a:rPr lang="el-GR" b="1" dirty="0"/>
              <a:t>ερμηνείας των δεδομένων</a:t>
            </a:r>
            <a:r>
              <a:rPr lang="el-GR" dirty="0"/>
              <a:t>.</a:t>
            </a:r>
            <a:endParaRPr lang="nl-NL" alt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95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785406-09DE-44CD-A1F5-9C5F65770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ΠΟΣΟΤΙΚΗ ΕΡΕΥΝΑ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E57A5C6-90A4-4269-9007-C607548F55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0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AE606B-BF46-41E9-90C9-E75AB8769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307805"/>
            <a:ext cx="9601196" cy="1303867"/>
          </a:xfrm>
        </p:spPr>
        <p:txBody>
          <a:bodyPr/>
          <a:lstStyle/>
          <a:p>
            <a:r>
              <a:rPr lang="el-GR" dirty="0"/>
              <a:t>Ποιότητα στην ποσοτική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180310-B361-4392-9CF8-5A43DD28C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951" y="2611672"/>
            <a:ext cx="8348328" cy="3700130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Στην ποσοτική έρευνα η ποιότητα της μελέτης αξιολογείται κυρίως με:</a:t>
            </a:r>
          </a:p>
          <a:p>
            <a:r>
              <a:rPr lang="el-GR" b="1" dirty="0"/>
              <a:t>Εγκυρότητα (</a:t>
            </a:r>
            <a:r>
              <a:rPr lang="el-GR" b="1" dirty="0" err="1"/>
              <a:t>Validity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Μετράμε αυτό που θέλουμε να μετρήσουμε.</a:t>
            </a:r>
          </a:p>
          <a:p>
            <a:r>
              <a:rPr lang="el-GR" b="1" dirty="0"/>
              <a:t>Αξιοπιστία (</a:t>
            </a:r>
            <a:r>
              <a:rPr lang="el-GR" b="1" dirty="0" err="1"/>
              <a:t>Reliability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Η μέτρηση είναι σταθερή και επαναλαμβάνεται με τα ίδια αποτελέσματα.</a:t>
            </a:r>
          </a:p>
          <a:p>
            <a:r>
              <a:rPr lang="el-GR" b="1" dirty="0"/>
              <a:t>Αντικειμενικότητα (</a:t>
            </a:r>
            <a:r>
              <a:rPr lang="el-GR" b="1" dirty="0" err="1"/>
              <a:t>Objectivity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Τα αποτελέσματα δεν επηρεάζονται από τις προσωπικές απόψεις του ερευνητή.</a:t>
            </a:r>
          </a:p>
          <a:p>
            <a:r>
              <a:rPr lang="el-GR" b="1" dirty="0" err="1"/>
              <a:t>Γενικευσιμότητα</a:t>
            </a:r>
            <a:r>
              <a:rPr lang="el-GR" b="1" dirty="0"/>
              <a:t> (</a:t>
            </a:r>
            <a:r>
              <a:rPr lang="el-GR" b="1" dirty="0" err="1"/>
              <a:t>Generalizability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Τα αποτελέσματα μπορούν να ισχύουν και για μεγαλύτερο πληθυσμό.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755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AF456C52-63C2-4162-8296-34B663F79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341" y="1301109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</a:rPr>
              <a:t>Η εγκυρότητα της έρευνας (</a:t>
            </a:r>
            <a:r>
              <a:rPr lang="nl-NL" dirty="0" err="1">
                <a:solidFill>
                  <a:schemeClr val="tx1"/>
                </a:solidFill>
              </a:rPr>
              <a:t>Validity</a:t>
            </a:r>
            <a:r>
              <a:rPr lang="el-GR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5A8F5116-3631-4E22-968C-EAEF20F3AC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1364" y="2498650"/>
            <a:ext cx="9794356" cy="3781167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lvl="1" algn="just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l-GR" sz="2400" dirty="0"/>
              <a:t>Αναφέρεται στο εάν η έρευνα πράγματι μετρά αυτό που λέει ότι μετράει. Η εγκυρότητα προσδίδει κύρος στα συμπεράσματα και στις προτάσεις μας. </a:t>
            </a:r>
          </a:p>
          <a:p>
            <a:pPr lvl="1" algn="just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l-GR" sz="2400" b="1" dirty="0"/>
              <a:t>Εσωτερική εγκυρότητα: </a:t>
            </a:r>
            <a:r>
              <a:rPr lang="el-GR" sz="2400" dirty="0"/>
              <a:t>Η διαφοροποίηση της εξαρτημένης μεταβλητής είναι στην πραγματικότητα ένα αποτέλεσμα της ανεξάρτητης. Έχει εδραιωθεί μια αιτιατή σχέση.</a:t>
            </a:r>
            <a:endParaRPr lang="en-US" sz="2400" dirty="0"/>
          </a:p>
          <a:p>
            <a:pPr lvl="1" algn="just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l-GR" sz="2400" b="1" dirty="0"/>
              <a:t>Εξωτερική εγκυρότητα: </a:t>
            </a:r>
            <a:r>
              <a:rPr lang="el-GR" sz="2400" dirty="0"/>
              <a:t>Η δυνατότητα γενίκευσης των αποτελεσμάτων και η υπαγωγή τους σε διαφορετικά περιβάλλοντα εκτός του πειραματικού.</a:t>
            </a:r>
            <a:r>
              <a:rPr lang="en-US" sz="2400" dirty="0"/>
              <a:t> </a:t>
            </a:r>
            <a:endParaRPr lang="el-GR" sz="2400" dirty="0"/>
          </a:p>
          <a:p>
            <a:pPr lvl="1" algn="just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l-GR" sz="2400" b="1" dirty="0"/>
              <a:t>Εγκυρότητα συμπερασμάτων: </a:t>
            </a:r>
            <a:r>
              <a:rPr lang="el-GR" sz="2400" dirty="0"/>
              <a:t>Η δυνατότητα αναγνώρισης αλληλεπίδρασης μεταξύ του παρατηρούμενου και του διαπραγματευόμενου φαινομένου.</a:t>
            </a:r>
          </a:p>
          <a:p>
            <a:pPr lvl="1" algn="just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l-GR" sz="2400" b="1" dirty="0"/>
              <a:t>Δομική εγκυρότητα (εγκυρότητα μετρήσεων)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l-GR" sz="2400" dirty="0"/>
              <a:t>Η δυνατότητα γενίκευσης </a:t>
            </a:r>
            <a:r>
              <a:rPr lang="en-US" sz="2400" dirty="0"/>
              <a:t> </a:t>
            </a:r>
            <a:r>
              <a:rPr lang="el-GR" sz="2400" dirty="0"/>
              <a:t>των ερευνητικών χειρισμών και αποτελεσμάτων μας σε ευρύτερες δομές των ίδιων εννοιών.  Μετράνε αυτό που θέλουμε να μετρήσουμε;</a:t>
            </a:r>
          </a:p>
        </p:txBody>
      </p:sp>
    </p:spTree>
    <p:extLst>
      <p:ext uri="{BB962C8B-B14F-4D97-AF65-F5344CB8AC3E}">
        <p14:creationId xmlns:p14="http://schemas.microsoft.com/office/powerpoint/2010/main" val="3225621106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DF13AA47-996B-4EDB-AA58-5BA67CADC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1279843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</a:rPr>
              <a:t>Αξιοπιστία της έρευνας (</a:t>
            </a:r>
            <a:r>
              <a:rPr lang="nl-NL" dirty="0" err="1">
                <a:solidFill>
                  <a:schemeClr val="tx1"/>
                </a:solidFill>
              </a:rPr>
              <a:t>Reliability</a:t>
            </a:r>
            <a:r>
              <a:rPr lang="el-GR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E58FF986-BE17-447F-A7BF-42EB2A6504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1" y="2700670"/>
            <a:ext cx="9804989" cy="3060368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>
              <a:spcAft>
                <a:spcPts val="0"/>
              </a:spcAft>
              <a:buNone/>
              <a:defRPr/>
            </a:pPr>
            <a:r>
              <a:rPr lang="en-US" dirty="0">
                <a:cs typeface="Times New Roman" pitchFamily="18" charset="0"/>
              </a:rPr>
              <a:t>   </a:t>
            </a:r>
            <a:r>
              <a:rPr lang="el-GR" sz="2800" dirty="0">
                <a:cs typeface="Times New Roman" pitchFamily="18" charset="0"/>
              </a:rPr>
              <a:t>Η συνέπεια ενός εργαλείου ή ο βαθμός στον οποίο αυτό εργαλείο μετρά με τον ίδιο τρόπο κάθε φορά που χρησιμοποιείται υπό τις ίδιες συνθήκες και με τα ίδια υποκείμενα. Εν ολίγοις πρόκειται για την </a:t>
            </a:r>
            <a:r>
              <a:rPr lang="el-GR" sz="2800" dirty="0" err="1">
                <a:cs typeface="Times New Roman" pitchFamily="18" charset="0"/>
              </a:rPr>
              <a:t>επαναληψιμότητα</a:t>
            </a:r>
            <a:r>
              <a:rPr lang="el-GR" sz="2800" dirty="0">
                <a:cs typeface="Times New Roman" pitchFamily="18" charset="0"/>
              </a:rPr>
              <a:t> της μέτρησής σας. Ένα εργαλείο  θεωρείται αξιόπιστο εάν ένα άτομο φέρει το ίδιο σκορ αν επαναλάβει το ίδιο τεστ δύο φορές.</a:t>
            </a:r>
          </a:p>
          <a:p>
            <a:pPr>
              <a:spcAft>
                <a:spcPts val="0"/>
              </a:spcAft>
              <a:buNone/>
              <a:defRPr/>
            </a:pPr>
            <a:r>
              <a:rPr lang="el-GR" sz="2800" dirty="0">
                <a:cs typeface="Times New Roman" pitchFamily="18" charset="0"/>
              </a:rPr>
              <a:t>Είναι σημαντικό να θυμόμαστε ότι η αξιοπιστία δεν μετριέται, αλλά εκτιμάται. Υπολογίζεται με ελέγχους / επανελέγχους και εσωτερική συνοχή. 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48753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1" y="1253065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3200" dirty="0">
                <a:solidFill>
                  <a:schemeClr val="tx1"/>
                </a:solidFill>
                <a:ea typeface="ＭＳ Ｐゴシック" charset="0"/>
              </a:rPr>
              <a:t>Τι είναι αυτό που καθιστά «καλή» μια έρευνα</a:t>
            </a:r>
            <a:endParaRPr lang="en-US" sz="3200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Εγκυρότητα</a:t>
            </a:r>
            <a:endParaRPr lang="en-US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Σταθερότητα μετρήσεων</a:t>
            </a:r>
            <a:endParaRPr lang="en-US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Δυνατότητα επανάληψης</a:t>
            </a:r>
            <a:endParaRPr lang="en-US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Συνεπής ανάλυση</a:t>
            </a:r>
            <a:endParaRPr lang="en-US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Αξιοπιστία</a:t>
            </a:r>
            <a:endParaRPr lang="en-US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r>
              <a:rPr lang="el-GR" dirty="0">
                <a:solidFill>
                  <a:srgbClr val="000000"/>
                </a:solidFill>
                <a:cs typeface="+mn-cs"/>
              </a:rPr>
              <a:t>Ακρίβεια - αυστηρότητα</a:t>
            </a:r>
            <a:endParaRPr lang="en-US" dirty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6016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2" y="1311742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dirty="0">
                <a:solidFill>
                  <a:schemeClr val="tx1"/>
                </a:solidFill>
                <a:ea typeface="ＭＳ Ｐゴシック" charset="0"/>
              </a:rPr>
              <a:t>Απαιτήσεις της έρευνας</a:t>
            </a:r>
            <a:endParaRPr lang="en-US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idx="1"/>
          </p:nvPr>
        </p:nvSpPr>
        <p:spPr>
          <a:xfrm>
            <a:off x="1472165" y="2531081"/>
            <a:ext cx="8979639" cy="3897630"/>
          </a:xfr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l-GR" dirty="0">
                <a:solidFill>
                  <a:srgbClr val="000000"/>
                </a:solidFill>
              </a:rPr>
              <a:t>Εγκυρότητα και  αξιοπιστία στη διεξαγωγή της έρευνας.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>
                <a:solidFill>
                  <a:srgbClr val="000000"/>
                </a:solidFill>
              </a:rPr>
              <a:t>Επαρκής, πλήρης παρουσίαση των ευρημάτων με συνέπεια.</a:t>
            </a:r>
            <a:endParaRPr lang="en-US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>
                <a:solidFill>
                  <a:srgbClr val="000000"/>
                </a:solidFill>
              </a:rPr>
              <a:t>Παρουσίαση της μελέτης αναλόγως του τρόπου που ακολουθείται στο συγκεκριμένο επιστημονικό πεδίο.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>
                <a:solidFill>
                  <a:srgbClr val="000000"/>
                </a:solidFill>
              </a:rPr>
              <a:t>Προσοχή! Στον </a:t>
            </a:r>
            <a:r>
              <a:rPr lang="el-GR" dirty="0">
                <a:solidFill>
                  <a:srgbClr val="0070C0"/>
                </a:solidFill>
              </a:rPr>
              <a:t>προφορικό λόγο </a:t>
            </a:r>
            <a:r>
              <a:rPr lang="el-GR" dirty="0">
                <a:solidFill>
                  <a:srgbClr val="000000"/>
                </a:solidFill>
              </a:rPr>
              <a:t>απαιτείται προσαρμογή του τρόπου παρουσίασης της έρευνας αναλόγως του ακροατηρίου στο οποίο απευθύνεστε.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97541"/>
      </p:ext>
    </p:extLst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74385" y="735862"/>
            <a:ext cx="7951787" cy="823912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Η </a:t>
            </a:r>
            <a:r>
              <a:rPr lang="el-GR" sz="2400" b="1" dirty="0">
                <a:solidFill>
                  <a:schemeClr val="tx1"/>
                </a:solidFill>
                <a:ea typeface="ＭＳ Ｐゴシック" charset="0"/>
              </a:rPr>
              <a:t>εγκυρότητα</a:t>
            </a: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 (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</a:rPr>
              <a:t>validity) </a:t>
            </a: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της έρευνας</a:t>
            </a:r>
            <a:endParaRPr lang="en-US" sz="2400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074386" y="1432553"/>
            <a:ext cx="7951787" cy="869950"/>
          </a:xfr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 algn="ctr" eaLnBrk="1" hangingPunct="1">
              <a:buFont typeface="Wingdings" charset="0"/>
              <a:buNone/>
              <a:defRPr/>
            </a:pPr>
            <a:r>
              <a:rPr lang="el-GR" dirty="0">
                <a:solidFill>
                  <a:schemeClr val="tx1"/>
                </a:solidFill>
              </a:rPr>
              <a:t>Αναφέρεται στο εάν η έρευνα</a:t>
            </a:r>
            <a:r>
              <a:rPr lang="el-GR" b="1" dirty="0">
                <a:solidFill>
                  <a:schemeClr val="tx1"/>
                </a:solidFill>
              </a:rPr>
              <a:t> </a:t>
            </a:r>
          </a:p>
          <a:p>
            <a:pPr lvl="1" algn="ctr" eaLnBrk="1" hangingPunct="1">
              <a:buFont typeface="Wingdings" charset="0"/>
              <a:buNone/>
              <a:defRPr/>
            </a:pPr>
            <a:r>
              <a:rPr lang="el-GR" b="1" dirty="0">
                <a:solidFill>
                  <a:schemeClr val="tx1"/>
                </a:solidFill>
              </a:rPr>
              <a:t>πράγματι μετρά αυτό που ισχυρίζεται ότι μετράει</a:t>
            </a:r>
            <a:r>
              <a:rPr lang="el-GR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448" t="4055" r="2321" b="28016"/>
          <a:stretch/>
        </p:blipFill>
        <p:spPr>
          <a:xfrm>
            <a:off x="3639659" y="3453223"/>
            <a:ext cx="4972316" cy="19497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3965" y="5475823"/>
            <a:ext cx="1737360" cy="646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Αξιόπιστο, </a:t>
            </a:r>
          </a:p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αλλά μη έγκυρο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7622" y="5475822"/>
            <a:ext cx="1385316" cy="646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Αξιόπιστο </a:t>
            </a:r>
          </a:p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και έγκυρο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9236" y="5475822"/>
            <a:ext cx="1527048" cy="923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4" tIns="45712" rIns="91424" bIns="45712" rtlCol="0">
            <a:spAutoFit/>
          </a:bodyPr>
          <a:lstStyle/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Μη αξιόπιστο, </a:t>
            </a:r>
          </a:p>
          <a:p>
            <a:pPr algn="ctr" defTabSz="914237">
              <a:defRPr/>
            </a:pPr>
            <a:r>
              <a:rPr lang="el-GR" dirty="0">
                <a:solidFill>
                  <a:prstClr val="black"/>
                </a:solidFill>
              </a:rPr>
              <a:t>άρα και μη έγκυρο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150165" y="2359207"/>
            <a:ext cx="7951304" cy="393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68568" tIns="34284" rIns="68568" bIns="34284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Η </a:t>
            </a:r>
            <a:r>
              <a:rPr lang="el-GR" sz="2400" b="1" dirty="0">
                <a:solidFill>
                  <a:schemeClr val="tx1"/>
                </a:solidFill>
                <a:ea typeface="ＭＳ Ｐゴシック" charset="0"/>
              </a:rPr>
              <a:t>αξιοπιστία</a:t>
            </a: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 (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</a:rPr>
              <a:t>reliability) </a:t>
            </a:r>
            <a:r>
              <a:rPr lang="el-GR" sz="2400" dirty="0">
                <a:solidFill>
                  <a:schemeClr val="tx1"/>
                </a:solidFill>
                <a:ea typeface="ＭＳ Ｐゴシック" charset="0"/>
              </a:rPr>
              <a:t>της έρευνας</a:t>
            </a:r>
            <a:endParaRPr lang="en-US" sz="2400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50165" y="2874350"/>
            <a:ext cx="7951304" cy="430130"/>
          </a:xfrm>
          <a:prstGeom prst="rect">
            <a:avLst/>
          </a:prstGeom>
          <a:noFill/>
          <a:ln w="25400" cap="flat" cmpd="sng" algn="ctr">
            <a:noFill/>
            <a:prstDash val="solid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68568" tIns="34284" rIns="68568" bIns="34284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>
              <a:buNone/>
              <a:defRPr/>
            </a:pPr>
            <a:r>
              <a:rPr lang="el-GR" sz="1800" dirty="0">
                <a:solidFill>
                  <a:schemeClr val="tx1"/>
                </a:solidFill>
              </a:rPr>
              <a:t>Αναφέρεται στην </a:t>
            </a:r>
            <a:r>
              <a:rPr lang="el-GR" sz="1800" b="1" dirty="0" err="1">
                <a:solidFill>
                  <a:schemeClr val="tx1"/>
                </a:solidFill>
              </a:rPr>
              <a:t>επαναληψιμότητα</a:t>
            </a:r>
            <a:r>
              <a:rPr lang="el-GR" sz="1800" dirty="0">
                <a:solidFill>
                  <a:schemeClr val="tx1"/>
                </a:solidFill>
              </a:rPr>
              <a:t> των αποτελεσμάτων. </a:t>
            </a:r>
          </a:p>
        </p:txBody>
      </p:sp>
    </p:spTree>
    <p:extLst>
      <p:ext uri="{BB962C8B-B14F-4D97-AF65-F5344CB8AC3E}">
        <p14:creationId xmlns:p14="http://schemas.microsoft.com/office/powerpoint/2010/main" val="2992706564"/>
      </p:ext>
    </p:extLst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52650" y="1441786"/>
            <a:ext cx="7886700" cy="1046231"/>
          </a:xfrm>
          <a:noFill/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dirty="0">
                <a:solidFill>
                  <a:schemeClr val="tx1"/>
                </a:solidFill>
                <a:cs typeface="+mj-cs"/>
              </a:rPr>
              <a:t>Εγκυρότητα και αξιοπιστία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39619" name="Rectangle 3"/>
          <p:cNvSpPr>
            <a:spLocks noGrp="1" noChangeArrowheads="1"/>
          </p:cNvSpPr>
          <p:nvPr>
            <p:ph idx="1"/>
          </p:nvPr>
        </p:nvSpPr>
        <p:spPr>
          <a:xfrm>
            <a:off x="1871330" y="2488017"/>
            <a:ext cx="8922931" cy="3348703"/>
          </a:xfr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dirty="0">
                <a:solidFill>
                  <a:srgbClr val="000000"/>
                </a:solidFill>
                <a:latin typeface="Calibri" charset="0"/>
                <a:cs typeface="Times New Roman" charset="0"/>
              </a:rPr>
              <a:t>   </a:t>
            </a:r>
            <a:r>
              <a:rPr lang="el-GR" sz="2800" dirty="0">
                <a:solidFill>
                  <a:srgbClr val="000000"/>
                </a:solidFill>
                <a:cs typeface="Times New Roman" charset="0"/>
              </a:rPr>
              <a:t>Η σχέση μεταξύ εγκυρότητας και αξιοπιστίας είναι σχετικά απλή να την κατανοήσουμε: μια μέτρηση μπορεί να είναι αξιόπιστη αλλά όχι έγκυρη. Ωστόσο, </a:t>
            </a:r>
            <a:r>
              <a:rPr lang="en-US" sz="2800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l-GR" sz="2800" dirty="0">
                <a:solidFill>
                  <a:srgbClr val="000000"/>
                </a:solidFill>
                <a:cs typeface="Times New Roman" charset="0"/>
              </a:rPr>
              <a:t>μια μέτρηση δεν μπορεί να είναι έγκυρη αν δεν  είναι αξιόπιστη.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l-GR" sz="2800" dirty="0">
                <a:solidFill>
                  <a:srgbClr val="000000"/>
                </a:solidFill>
                <a:cs typeface="Times New Roman" charset="0"/>
              </a:rPr>
              <a:t>Με άλλα λόγια, ένα εργαλείο μπορεί να αξιολογεί με συνέπεια ένα φαινόμενο ή ένα αποτέλεσμα αλλά εάν το εργαλείο δεν μετρά αυτό που επιθυμείτε να μετρήσει τότε δεν είναι έγκυρο. 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971398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Τύποι εγκυρότητας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B2740D9-8AEE-4218-A8F5-52D180C3D7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24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4790" y="5491606"/>
            <a:ext cx="6579704" cy="537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4" tIns="45712" rIns="91424" bIns="45712">
            <a:spAutoFit/>
          </a:bodyPr>
          <a:lstStyle/>
          <a:p>
            <a:pPr marL="457119" lvl="1" algn="just" defTabSz="914237">
              <a:lnSpc>
                <a:spcPct val="70000"/>
              </a:lnSpc>
              <a:defRPr/>
            </a:pPr>
            <a:r>
              <a:rPr lang="el-GR" sz="2000" b="1" i="1" dirty="0">
                <a:solidFill>
                  <a:srgbClr val="FF0000"/>
                </a:solidFill>
                <a:latin typeface="Calibri" charset="0"/>
              </a:rPr>
              <a:t>Με κόκκινο παρουσιάζονται παραδείγματα απειλών της εγκυρότητας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C8AD5B7-5078-47FF-B915-2067A2136845}"/>
              </a:ext>
            </a:extLst>
          </p:cNvPr>
          <p:cNvSpPr/>
          <p:nvPr/>
        </p:nvSpPr>
        <p:spPr>
          <a:xfrm>
            <a:off x="1020725" y="829340"/>
            <a:ext cx="10271051" cy="373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l-GR" sz="2400" b="1" dirty="0">
                <a:solidFill>
                  <a:srgbClr val="000000"/>
                </a:solidFill>
              </a:rPr>
              <a:t>Εσωτερική εγκυρότητα </a:t>
            </a:r>
            <a:r>
              <a:rPr lang="el-GR" sz="2400" dirty="0">
                <a:solidFill>
                  <a:srgbClr val="000000"/>
                </a:solidFill>
              </a:rPr>
              <a:t>(</a:t>
            </a:r>
            <a:r>
              <a:rPr lang="en-US" sz="2400" i="1" dirty="0">
                <a:solidFill>
                  <a:srgbClr val="000000"/>
                </a:solidFill>
              </a:rPr>
              <a:t>internal</a:t>
            </a:r>
            <a:r>
              <a:rPr lang="el-GR" sz="2400" i="1" dirty="0">
                <a:solidFill>
                  <a:srgbClr val="000000"/>
                </a:solidFill>
              </a:rPr>
              <a:t> </a:t>
            </a:r>
            <a:r>
              <a:rPr lang="en-US" sz="2400" i="1" dirty="0">
                <a:solidFill>
                  <a:srgbClr val="000000"/>
                </a:solidFill>
              </a:rPr>
              <a:t>validity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l-GR" sz="2400" b="1" dirty="0">
                <a:solidFill>
                  <a:srgbClr val="000000"/>
                </a:solidFill>
              </a:rPr>
              <a:t>: </a:t>
            </a:r>
            <a:r>
              <a:rPr lang="el-GR" sz="2400" dirty="0">
                <a:solidFill>
                  <a:srgbClr val="000000"/>
                </a:solidFill>
              </a:rPr>
              <a:t>Η διαφοροποίηση της εξαρτημένης μεταβλητής είναι στην πραγματικότητα ένα αποτέλεσμα της ανεξάρτητης. Έχει εδραιωθεί μια </a:t>
            </a:r>
            <a:r>
              <a:rPr lang="el-GR" sz="2400" dirty="0" err="1">
                <a:solidFill>
                  <a:srgbClr val="000000"/>
                </a:solidFill>
              </a:rPr>
              <a:t>αιτιακή</a:t>
            </a:r>
            <a:r>
              <a:rPr lang="el-GR" sz="2400" dirty="0">
                <a:solidFill>
                  <a:srgbClr val="000000"/>
                </a:solidFill>
              </a:rPr>
              <a:t> σχέση – έχουμε βρει τις πραγματικές αιτίες. Σημαντική η ενδελεχής μελέτη της βιβλιογραφίας.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000000"/>
                </a:solidFill>
              </a:rPr>
              <a:t>Η </a:t>
            </a:r>
            <a:r>
              <a:rPr lang="el-GR" sz="2400" dirty="0" err="1">
                <a:solidFill>
                  <a:srgbClr val="000000"/>
                </a:solidFill>
              </a:rPr>
              <a:t>συμμεταβολή</a:t>
            </a:r>
            <a:r>
              <a:rPr lang="el-GR" sz="2400" dirty="0">
                <a:solidFill>
                  <a:srgbClr val="000000"/>
                </a:solidFill>
              </a:rPr>
              <a:t> ανεξάρτητης-εξαρτημένης μεταβλητής από μόνη της δεν μπορεί να εξηγήσει τι προκάλεσε το αποτέλεσμα, ωστόσο ενισχύει την εσωτερική εγκυρότητα της έρευνας.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l-GR" sz="2400" dirty="0">
              <a:solidFill>
                <a:srgbClr val="000000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l-GR" sz="2400" i="1" dirty="0">
                <a:solidFill>
                  <a:srgbClr val="FF0000"/>
                </a:solidFill>
              </a:rPr>
              <a:t>Μοναδική ομάδα (δηλ. όχι ομάδα ελέγχου) ή απειλές π.χ. η ομάδα ελέγχου μαθαίνει τα της πειραματικής ομάδας…</a:t>
            </a:r>
          </a:p>
        </p:txBody>
      </p:sp>
    </p:spTree>
    <p:extLst>
      <p:ext uri="{BB962C8B-B14F-4D97-AF65-F5344CB8AC3E}">
        <p14:creationId xmlns:p14="http://schemas.microsoft.com/office/powerpoint/2010/main" val="324991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A9AA6F7-D809-4A55-A3D8-3BF113EFD2C9}"/>
              </a:ext>
            </a:extLst>
          </p:cNvPr>
          <p:cNvSpPr/>
          <p:nvPr/>
        </p:nvSpPr>
        <p:spPr>
          <a:xfrm>
            <a:off x="1073887" y="1105787"/>
            <a:ext cx="10217889" cy="4952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37">
              <a:lnSpc>
                <a:spcPct val="110000"/>
              </a:lnSpc>
              <a:defRPr/>
            </a:pPr>
            <a:r>
              <a:rPr lang="el-GR" sz="2400" b="1" dirty="0">
                <a:solidFill>
                  <a:srgbClr val="000000"/>
                </a:solidFill>
              </a:rPr>
              <a:t>Δομική εγκυρότητα ή εγκυρότητα μετρήσεων)</a:t>
            </a:r>
            <a:r>
              <a:rPr lang="el-GR" sz="2400" dirty="0">
                <a:solidFill>
                  <a:srgbClr val="000000"/>
                </a:solidFill>
              </a:rPr>
              <a:t> (</a:t>
            </a:r>
            <a:r>
              <a:rPr lang="en-US" sz="2400" i="1" dirty="0">
                <a:solidFill>
                  <a:srgbClr val="000000"/>
                </a:solidFill>
              </a:rPr>
              <a:t>construct validity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l-GR" sz="2400" dirty="0">
                <a:solidFill>
                  <a:srgbClr val="000000"/>
                </a:solidFill>
              </a:rPr>
              <a:t>: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000000"/>
                </a:solidFill>
              </a:rPr>
              <a:t>Η δυνατότητα γενίκευσης 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000000"/>
                </a:solidFill>
              </a:rPr>
              <a:t>των ερευνητικών χειρισμών και αποτελεσμάτων μας σε ευρύτερες δομές των ίδιων εννοιών.  Μετράμε αυτό που θέλουμε να μετρήσουμε; </a:t>
            </a:r>
          </a:p>
          <a:p>
            <a:pPr algn="just" defTabSz="914237">
              <a:lnSpc>
                <a:spcPct val="110000"/>
              </a:lnSpc>
              <a:defRPr/>
            </a:pPr>
            <a:endParaRPr lang="el-GR" sz="2400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endParaRPr lang="el-GR" sz="2400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400" dirty="0">
                <a:solidFill>
                  <a:srgbClr val="FF0000"/>
                </a:solidFill>
              </a:rPr>
              <a:t>Ανεπαρκής εξήγηση των δομών, προκατάληψη </a:t>
            </a:r>
            <a:r>
              <a:rPr lang="el-GR" sz="2400" dirty="0" err="1">
                <a:solidFill>
                  <a:srgbClr val="FF0000"/>
                </a:solidFill>
              </a:rPr>
              <a:t>μονολειτουργίας</a:t>
            </a:r>
            <a:r>
              <a:rPr lang="el-GR" sz="2400" dirty="0">
                <a:solidFill>
                  <a:srgbClr val="FF0000"/>
                </a:solidFill>
              </a:rPr>
              <a:t>, </a:t>
            </a:r>
            <a:r>
              <a:rPr lang="el-GR" sz="2400" dirty="0" err="1">
                <a:solidFill>
                  <a:srgbClr val="FF0000"/>
                </a:solidFill>
              </a:rPr>
              <a:t>μονομεθόδων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</a:p>
          <a:p>
            <a:pPr algn="just" defTabSz="914237">
              <a:lnSpc>
                <a:spcPct val="110000"/>
              </a:lnSpc>
              <a:defRPr/>
            </a:pPr>
            <a:endParaRPr lang="el-GR" sz="2400" dirty="0">
              <a:solidFill>
                <a:srgbClr val="FF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400" dirty="0">
                <a:solidFill>
                  <a:srgbClr val="002060"/>
                </a:solidFill>
              </a:rPr>
              <a:t>Η εσωτερική εγκυρότητα μας δείχνει ότι έχουμε αποδείξεις να υποστηρίξουμε ότι ένα πρόγραμμα ή μια έρευνα είχε κάποια επίδραση σε ένα παρατηρούμενο φαινόμενο. Η δομική εγκυρότητα δείχνει αν το πρόγραμμα μέτρησε το χαρακτηριστικό που επεδίωκε. </a:t>
            </a: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8E0648-9E21-459C-BB2D-696872565834}"/>
              </a:ext>
            </a:extLst>
          </p:cNvPr>
          <p:cNvSpPr/>
          <p:nvPr/>
        </p:nvSpPr>
        <p:spPr>
          <a:xfrm>
            <a:off x="637953" y="5752213"/>
            <a:ext cx="6579704" cy="537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4" tIns="45712" rIns="91424" bIns="45712">
            <a:spAutoFit/>
          </a:bodyPr>
          <a:lstStyle/>
          <a:p>
            <a:pPr marL="457119" lvl="1" algn="just" defTabSz="914237">
              <a:lnSpc>
                <a:spcPct val="70000"/>
              </a:lnSpc>
              <a:defRPr/>
            </a:pPr>
            <a:r>
              <a:rPr lang="el-GR" sz="2000" b="1" i="1" dirty="0">
                <a:solidFill>
                  <a:srgbClr val="FF0000"/>
                </a:solidFill>
                <a:latin typeface="Calibri" charset="0"/>
              </a:rPr>
              <a:t>Με κόκκινο παρουσιάζονται παραδείγματα απειλών της εγκυρότητας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6361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2502" y="702754"/>
            <a:ext cx="10515599" cy="542300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37">
              <a:lnSpc>
                <a:spcPct val="110000"/>
              </a:lnSpc>
              <a:defRPr/>
            </a:pPr>
            <a:r>
              <a:rPr lang="el-GR" sz="2000" b="1" dirty="0">
                <a:solidFill>
                  <a:prstClr val="black"/>
                </a:solidFill>
                <a:latin typeface="Calibri" charset="0"/>
              </a:rPr>
              <a:t>ΠΑΡΑΔΕΙΓΜΑ</a:t>
            </a:r>
          </a:p>
          <a:p>
            <a:pPr algn="ctr" defTabSz="914237">
              <a:lnSpc>
                <a:spcPct val="110000"/>
              </a:lnSpc>
              <a:defRPr/>
            </a:pPr>
            <a:endParaRPr lang="el-GR" sz="2400" b="1" dirty="0">
              <a:solidFill>
                <a:prstClr val="black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000" dirty="0">
                <a:solidFill>
                  <a:srgbClr val="5B9BD5">
                    <a:lumMod val="50000"/>
                  </a:srgbClr>
                </a:solidFill>
              </a:rPr>
              <a:t>Η εσωτερική εγκυρότητα δεν μας λέει αν τα αποτελέσματα ήταν αυτά που περιμέναμε ή αν μπορούμε να κάνουμε γενικεύσεις</a:t>
            </a:r>
            <a:r>
              <a:rPr lang="el-GR" sz="2000" dirty="0">
                <a:solidFill>
                  <a:prstClr val="black"/>
                </a:solidFill>
              </a:rPr>
              <a:t>. </a:t>
            </a: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000" dirty="0">
                <a:solidFill>
                  <a:prstClr val="black"/>
                </a:solidFill>
              </a:rPr>
              <a:t>Π.χ. ερευνητές επιδιώκουν να μελετήσουν την επίδραση που θα έχει η χρήση ενός λογισμικού στη διδασκαλία των Φυσικών Επιστημών. Τα αποτελέσματα έδειξαν ότι η χρήση του βοήθησε τους μαθητές να μάθουν γρηγορότερα και να βελτιώσουν σημαντικά την επίδοσή τους.  Ωστόσο, περαιτέρω έρευνα έδειξε ότι τα αποτελέσματα δεν οφείλονταν στη χρήση του λογισμικού, αλλά στο </a:t>
            </a:r>
            <a:r>
              <a:rPr lang="el-GR" sz="2000" b="1" dirty="0">
                <a:solidFill>
                  <a:prstClr val="black"/>
                </a:solidFill>
              </a:rPr>
              <a:t>φαινόμενο</a:t>
            </a:r>
            <a:r>
              <a:rPr lang="el-GR" sz="2000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Hawthorne</a:t>
            </a:r>
            <a:r>
              <a:rPr lang="en-US" sz="2000" dirty="0">
                <a:solidFill>
                  <a:prstClr val="black"/>
                </a:solidFill>
              </a:rPr>
              <a:t>: </a:t>
            </a:r>
            <a:r>
              <a:rPr lang="el-GR" sz="2000" dirty="0">
                <a:solidFill>
                  <a:prstClr val="black"/>
                </a:solidFill>
              </a:rPr>
              <a:t>τα παιδιά που συμμετείχαν στη διδασκαλία με το λογισμικό ένιωθαν ότι είχαν ειδικά επιλεγεί και για αυτό προσπάθησαν λίγο περισσότερο αντί να χαζεύουν κατά τη διάρκεια του μαθήματος. </a:t>
            </a:r>
          </a:p>
          <a:p>
            <a:pPr algn="just" defTabSz="914237">
              <a:lnSpc>
                <a:spcPct val="110000"/>
              </a:lnSpc>
              <a:defRPr/>
            </a:pPr>
            <a:endParaRPr lang="el-GR" sz="2000" dirty="0">
              <a:solidFill>
                <a:prstClr val="black"/>
              </a:solidFill>
            </a:endParaRPr>
          </a:p>
          <a:p>
            <a:pPr defTabSz="914237">
              <a:defRPr/>
            </a:pPr>
            <a:r>
              <a:rPr lang="el-GR" sz="2000" dirty="0">
                <a:solidFill>
                  <a:prstClr val="black"/>
                </a:solidFill>
              </a:rPr>
              <a:t>Αυτό το πείραμα εξακολουθούσε να έχει </a:t>
            </a:r>
            <a:r>
              <a:rPr lang="el-GR" sz="2000" u="sng" dirty="0">
                <a:solidFill>
                  <a:prstClr val="black"/>
                </a:solidFill>
              </a:rPr>
              <a:t>υψηλή εσωτερική εγκυρότητα</a:t>
            </a:r>
            <a:r>
              <a:rPr lang="el-GR" sz="2000" dirty="0">
                <a:solidFill>
                  <a:prstClr val="black"/>
                </a:solidFill>
              </a:rPr>
              <a:t>, επειδή ο ερευνητικός χειρισμός οδήγησε σε κάποιο αποτέλεσμα. Ωστόσο, είχε </a:t>
            </a:r>
            <a:r>
              <a:rPr lang="el-GR" sz="2000" u="sng" dirty="0">
                <a:solidFill>
                  <a:prstClr val="black"/>
                </a:solidFill>
              </a:rPr>
              <a:t>χαμηλή δομική εγκυρότητα</a:t>
            </a:r>
            <a:r>
              <a:rPr lang="el-GR" sz="2000" dirty="0">
                <a:solidFill>
                  <a:prstClr val="black"/>
                </a:solidFill>
              </a:rPr>
              <a:t> επειδή δεν ήταν σωστά οριοθετημένο </a:t>
            </a:r>
            <a:r>
              <a:rPr lang="el-GR" sz="2000" b="1" dirty="0">
                <a:solidFill>
                  <a:prstClr val="black"/>
                </a:solidFill>
              </a:rPr>
              <a:t>το αίτιο </a:t>
            </a:r>
            <a:r>
              <a:rPr lang="el-GR" sz="2000" dirty="0">
                <a:solidFill>
                  <a:prstClr val="black"/>
                </a:solidFill>
              </a:rPr>
              <a:t>του αποτελέσματος. </a:t>
            </a:r>
          </a:p>
          <a:p>
            <a:pPr defTabSz="914237">
              <a:defRPr/>
            </a:pPr>
            <a:r>
              <a:rPr lang="el-GR" sz="2000" dirty="0">
                <a:solidFill>
                  <a:prstClr val="black"/>
                </a:solidFill>
              </a:rPr>
              <a:t>Η έρευνα στην πραγματικότητα μέτρησε την επίδραση που έχει η αυξημένη προσοχή των μαθητών, παρά αυτό που ήταν στην αρχή ο στόχος: η χρήση του λογισμικού.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77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4AFB12B-D2E5-44CF-9ECB-DCAB6F8C1824}"/>
              </a:ext>
            </a:extLst>
          </p:cNvPr>
          <p:cNvSpPr/>
          <p:nvPr/>
        </p:nvSpPr>
        <p:spPr>
          <a:xfrm>
            <a:off x="871869" y="903767"/>
            <a:ext cx="10111563" cy="4546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237">
              <a:lnSpc>
                <a:spcPct val="110000"/>
              </a:lnSpc>
              <a:defRPr/>
            </a:pPr>
            <a:r>
              <a:rPr lang="el-GR" sz="2400" b="1" dirty="0">
                <a:solidFill>
                  <a:srgbClr val="000000"/>
                </a:solidFill>
              </a:rPr>
              <a:t>Εξωτερική εγκυρότητα 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i="1" dirty="0">
                <a:solidFill>
                  <a:srgbClr val="000000"/>
                </a:solidFill>
              </a:rPr>
              <a:t>external validity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l-GR" sz="2400" b="1" dirty="0">
                <a:solidFill>
                  <a:srgbClr val="000000"/>
                </a:solidFill>
              </a:rPr>
              <a:t>: </a:t>
            </a:r>
            <a:r>
              <a:rPr lang="el-GR" sz="2400" dirty="0">
                <a:solidFill>
                  <a:srgbClr val="000000"/>
                </a:solidFill>
              </a:rPr>
              <a:t>Η δυνατότητα γενίκευσης των αποτελεσμάτων και η υπαγωγή τους σε διαφορετικά περιβάλλοντα εκτός του πειραματικού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endParaRPr lang="el-GR" sz="2400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400" dirty="0">
                <a:solidFill>
                  <a:srgbClr val="FF0000"/>
                </a:solidFill>
              </a:rPr>
              <a:t>Έρευνα με μη αντιπροσωπευτικό δείγμα</a:t>
            </a:r>
            <a:endParaRPr lang="el-GR" sz="2400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endParaRPr lang="el-GR" sz="2400" b="1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endParaRPr lang="el-GR" sz="2400" b="1" dirty="0">
              <a:solidFill>
                <a:srgbClr val="000000"/>
              </a:solidFill>
            </a:endParaRPr>
          </a:p>
          <a:p>
            <a:pPr algn="just" defTabSz="914237">
              <a:lnSpc>
                <a:spcPct val="110000"/>
              </a:lnSpc>
              <a:defRPr/>
            </a:pPr>
            <a:r>
              <a:rPr lang="el-GR" sz="2400" b="1" dirty="0">
                <a:solidFill>
                  <a:srgbClr val="000000"/>
                </a:solidFill>
              </a:rPr>
              <a:t>Εγκυρότητα συμπερασμάτων: </a:t>
            </a:r>
            <a:r>
              <a:rPr lang="el-GR" sz="2400" dirty="0">
                <a:solidFill>
                  <a:srgbClr val="000000"/>
                </a:solidFill>
              </a:rPr>
              <a:t>Η δυνατότητα αναγνώρισης αλληλεπίδρασης μεταξύ του παρατηρούμενου και του διαπραγματευόμενου φαινομένου</a:t>
            </a:r>
            <a:r>
              <a:rPr lang="en-US" sz="2400" dirty="0">
                <a:solidFill>
                  <a:srgbClr val="000000"/>
                </a:solidFill>
              </a:rPr>
              <a:t> – </a:t>
            </a:r>
            <a:r>
              <a:rPr lang="el-GR" sz="2400" dirty="0">
                <a:solidFill>
                  <a:srgbClr val="000000"/>
                </a:solidFill>
              </a:rPr>
              <a:t>η επιβεβαίωση στατιστικής σχέσης μεταξύ του αντικειμένου πειραματισμού και του αποτελέσματος (</a:t>
            </a:r>
            <a:r>
              <a:rPr lang="en-US" sz="2400" i="1" dirty="0">
                <a:solidFill>
                  <a:srgbClr val="000000"/>
                </a:solidFill>
              </a:rPr>
              <a:t>conclusion validity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FF0000"/>
                </a:solidFill>
              </a:rPr>
              <a:t>Δεν έγινε με τον ίδιο τρόπο  η διανομή ερωτηματολογίου – τυχαίες καταστάσεις – παραβίαση των υποθέσεων στους στατιστικούς ελέγχους</a:t>
            </a:r>
            <a:endParaRPr lang="el-GR" sz="2400" dirty="0">
              <a:solidFill>
                <a:srgbClr val="000000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6F5015-3A60-4292-BA6B-E28BBCB1B2DD}"/>
              </a:ext>
            </a:extLst>
          </p:cNvPr>
          <p:cNvSpPr/>
          <p:nvPr/>
        </p:nvSpPr>
        <p:spPr>
          <a:xfrm>
            <a:off x="637953" y="5752213"/>
            <a:ext cx="6579704" cy="537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4" tIns="45712" rIns="91424" bIns="45712">
            <a:spAutoFit/>
          </a:bodyPr>
          <a:lstStyle/>
          <a:p>
            <a:pPr marL="457119" lvl="1" algn="just" defTabSz="914237">
              <a:lnSpc>
                <a:spcPct val="70000"/>
              </a:lnSpc>
              <a:defRPr/>
            </a:pPr>
            <a:r>
              <a:rPr lang="el-GR" sz="2000" b="1" i="1" dirty="0">
                <a:solidFill>
                  <a:srgbClr val="FF0000"/>
                </a:solidFill>
                <a:latin typeface="Calibri" charset="0"/>
              </a:rPr>
              <a:t>Με κόκκινο παρουσιάζονται παραδείγματα απειλών της εγκυρότητας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2489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1" y="1310164"/>
            <a:ext cx="9601196" cy="1303867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3200" dirty="0">
                <a:solidFill>
                  <a:schemeClr val="tx1"/>
                </a:solidFill>
                <a:ea typeface="ＭＳ Ｐゴシック" charset="0"/>
              </a:rPr>
              <a:t>Αξιοπιστία </a:t>
            </a:r>
            <a:r>
              <a:rPr lang="en-US" sz="3200" dirty="0">
                <a:solidFill>
                  <a:schemeClr val="tx1"/>
                </a:solidFill>
                <a:ea typeface="ＭＳ Ｐゴシック" charset="0"/>
              </a:rPr>
              <a:t>(reliability) </a:t>
            </a:r>
            <a:r>
              <a:rPr lang="el-GR" sz="3200" dirty="0">
                <a:solidFill>
                  <a:schemeClr val="tx1"/>
                </a:solidFill>
                <a:ea typeface="ＭＳ Ｐゴシック" charset="0"/>
              </a:rPr>
              <a:t>της έρευνας</a:t>
            </a:r>
            <a:endParaRPr lang="en-US" sz="3200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2BACCE-4CB9-4C78-AE37-0E4156156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l-GR" dirty="0">
                <a:solidFill>
                  <a:srgbClr val="000000"/>
                </a:solidFill>
                <a:cs typeface="Times New Roman" charset="0"/>
              </a:rPr>
              <a:t>Η συνέπεια ενός εργαλείου ή ο βαθμός στον οποίο αυτό </a:t>
            </a:r>
            <a:r>
              <a:rPr lang="en-US" dirty="0">
                <a:solidFill>
                  <a:srgbClr val="000000"/>
                </a:solidFill>
                <a:cs typeface="Times New Roman" charset="0"/>
              </a:rPr>
              <a:t>to </a:t>
            </a:r>
            <a:r>
              <a:rPr lang="el-GR" dirty="0">
                <a:solidFill>
                  <a:srgbClr val="000000"/>
                </a:solidFill>
                <a:cs typeface="Times New Roman" charset="0"/>
              </a:rPr>
              <a:t>εργαλείο μετρά με τον ίδιο τρόπο κάθε φορά που χρησιμοποιείται υπό τις ίδιες συνθήκες και με τα ίδια υποκείμενα. Εν ολίγοις πρόκειται για την </a:t>
            </a:r>
            <a:r>
              <a:rPr lang="el-GR" dirty="0" err="1">
                <a:solidFill>
                  <a:srgbClr val="000000"/>
                </a:solidFill>
                <a:cs typeface="Times New Roman" charset="0"/>
              </a:rPr>
              <a:t>επαναληψιμότητα</a:t>
            </a:r>
            <a:r>
              <a:rPr lang="el-GR" dirty="0">
                <a:solidFill>
                  <a:srgbClr val="000000"/>
                </a:solidFill>
                <a:cs typeface="Times New Roman" charset="0"/>
              </a:rPr>
              <a:t> της μέτρησής σας. Ένα εργαλείο  θεωρείται αξιόπιστο εάν ένα άτομο δώσει το ίδιο σκορ αν επαναλάβει το ίδιο τεστ δύο φορές.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l-GR" dirty="0">
                <a:solidFill>
                  <a:srgbClr val="000000"/>
                </a:solidFill>
                <a:cs typeface="Times New Roman" charset="0"/>
              </a:rPr>
              <a:t>Η αξιοπιστία δεν μετριέται, αλλά </a:t>
            </a:r>
            <a:r>
              <a:rPr lang="el-GR" i="1" dirty="0">
                <a:solidFill>
                  <a:srgbClr val="000000"/>
                </a:solidFill>
                <a:cs typeface="Times New Roman" charset="0"/>
              </a:rPr>
              <a:t>εκτιμάται</a:t>
            </a:r>
            <a:r>
              <a:rPr lang="el-GR" dirty="0">
                <a:solidFill>
                  <a:srgbClr val="000000"/>
                </a:solidFill>
                <a:cs typeface="Times New Roman" charset="0"/>
              </a:rPr>
              <a:t>. Υπολογίζεται με ελέγχους / επανελέγχους και την εσωτερική συνοχή του εργαλείου. </a:t>
            </a:r>
            <a:endParaRPr lang="en-US" dirty="0">
              <a:solidFill>
                <a:srgbClr val="000000"/>
              </a:solidFill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46984"/>
      </p:ext>
    </p:extLst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3 - Θέση αριθμού διαφάνειας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557114" indent="-214275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857097" indent="-171419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199937" indent="-171419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542775" indent="-171419" eaLnBrk="0" hangingPunct="0"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1885615" indent="-17141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228453" indent="-17141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2571292" indent="-17141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2914131" indent="-171419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defTabSz="914237" eaLnBrk="1" hangingPunct="1">
              <a:defRPr/>
            </a:pPr>
            <a:fld id="{68B85408-BF77-5641-B257-BA664D3ABCEF}" type="slidenum">
              <a:rPr lang="en-US" sz="900">
                <a:solidFill>
                  <a:srgbClr val="898989"/>
                </a:solidFill>
                <a:latin typeface="Calibri" charset="0"/>
              </a:rPr>
              <a:pPr algn="l" defTabSz="914237" eaLnBrk="1" hangingPunct="1">
                <a:defRPr/>
              </a:pPr>
              <a:t>21</a:t>
            </a:fld>
            <a:endParaRPr lang="en-US" sz="9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4493" y="939283"/>
            <a:ext cx="7886700" cy="731838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sz="3200" dirty="0">
                <a:solidFill>
                  <a:schemeClr val="tx1"/>
                </a:solidFill>
                <a:ea typeface="ＭＳ Ｐゴシック" charset="0"/>
              </a:rPr>
              <a:t>Μέθοδοι εκτίμησης της αξιοπιστίας</a:t>
            </a:r>
            <a:endParaRPr lang="en-US" sz="3200" dirty="0">
              <a:solidFill>
                <a:schemeClr val="tx1"/>
              </a:solidFill>
              <a:ea typeface="ＭＳ Ｐゴシック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4D2D0E4-957B-4652-BCBD-6D056D68F574}"/>
              </a:ext>
            </a:extLst>
          </p:cNvPr>
          <p:cNvSpPr/>
          <p:nvPr/>
        </p:nvSpPr>
        <p:spPr>
          <a:xfrm>
            <a:off x="1388435" y="2030819"/>
            <a:ext cx="9977770" cy="4136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l-GR" sz="2400" dirty="0">
                <a:solidFill>
                  <a:srgbClr val="000000"/>
                </a:solidFill>
              </a:rPr>
              <a:t>Χωρισμός στα δύο (</a:t>
            </a:r>
            <a:r>
              <a:rPr lang="en-US" sz="2400" i="1" dirty="0">
                <a:solidFill>
                  <a:srgbClr val="000000"/>
                </a:solidFill>
              </a:rPr>
              <a:t>split-half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</a:p>
          <a:p>
            <a:pPr lvl="1">
              <a:lnSpc>
                <a:spcPct val="80000"/>
              </a:lnSpc>
              <a:defRPr/>
            </a:pPr>
            <a:r>
              <a:rPr lang="el-GR" sz="2000" dirty="0">
                <a:solidFill>
                  <a:srgbClr val="000000"/>
                </a:solidFill>
              </a:rPr>
              <a:t>Αναλύστε το μισό και συγκρίνετέ το με τη συνολική ανάλυση για να δείτε αν συμφωνούν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el-GR" sz="2000" dirty="0">
              <a:solidFill>
                <a:srgbClr val="000000"/>
              </a:solidFill>
            </a:endParaRPr>
          </a:p>
          <a:p>
            <a:pPr lvl="1">
              <a:lnSpc>
                <a:spcPct val="80000"/>
              </a:lnSpc>
              <a:defRPr/>
            </a:pPr>
            <a:endParaRPr lang="el-GR" sz="2000" dirty="0">
              <a:solidFill>
                <a:srgbClr val="000000"/>
              </a:solidFill>
            </a:endParaRPr>
          </a:p>
          <a:p>
            <a:pPr marL="257129" lvl="1" indent="-257129">
              <a:lnSpc>
                <a:spcPct val="80000"/>
              </a:lnSpc>
              <a:defRPr/>
            </a:pPr>
            <a:r>
              <a:rPr lang="el-GR" sz="2000" dirty="0">
                <a:solidFill>
                  <a:srgbClr val="000000"/>
                </a:solidFill>
              </a:rPr>
              <a:t>Ο δείκτης </a:t>
            </a:r>
            <a:r>
              <a:rPr lang="en-US" sz="2000" dirty="0">
                <a:solidFill>
                  <a:srgbClr val="000000"/>
                </a:solidFill>
              </a:rPr>
              <a:t>Cronbach’s alpha </a:t>
            </a:r>
            <a:r>
              <a:rPr lang="el-GR" sz="2000" dirty="0">
                <a:solidFill>
                  <a:srgbClr val="000000"/>
                </a:solidFill>
              </a:rPr>
              <a:t>είναι ένας συνηθισμένος τρόπος για να μετράμε την αξιοπιστία ερωτηματολογίων με κλίμακες στάσεων.</a:t>
            </a:r>
          </a:p>
          <a:p>
            <a:pPr marL="257129" lvl="1" indent="-257129">
              <a:lnSpc>
                <a:spcPct val="80000"/>
              </a:lnSpc>
              <a:defRPr/>
            </a:pPr>
            <a:endParaRPr lang="el-GR" sz="2000" dirty="0">
              <a:solidFill>
                <a:srgbClr val="0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l-GR" sz="2400" dirty="0">
                <a:solidFill>
                  <a:srgbClr val="000000"/>
                </a:solidFill>
              </a:rPr>
              <a:t>Έλεγχος- επανέλεγχος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lnSpc>
                <a:spcPct val="70000"/>
              </a:lnSpc>
              <a:defRPr/>
            </a:pPr>
            <a:r>
              <a:rPr lang="el-GR" sz="2000" dirty="0">
                <a:solidFill>
                  <a:srgbClr val="000000"/>
                </a:solidFill>
              </a:rPr>
              <a:t>Δίνοντας το τεστ στην ίδια ομάδα σε διαφορετικές χρονικές στιγμές και συγκρίνοντας τα δύο σκορ</a:t>
            </a:r>
          </a:p>
          <a:p>
            <a:pPr lvl="1">
              <a:lnSpc>
                <a:spcPct val="70000"/>
              </a:lnSpc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l-GR" sz="2400" dirty="0">
                <a:solidFill>
                  <a:srgbClr val="000000"/>
                </a:solidFill>
              </a:rPr>
              <a:t>Πολλαπλές ή παράλληλες φόρμες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lnSpc>
                <a:spcPct val="70000"/>
              </a:lnSpc>
              <a:defRPr/>
            </a:pPr>
            <a:r>
              <a:rPr lang="el-GR" sz="2000" dirty="0">
                <a:solidFill>
                  <a:srgbClr val="000000"/>
                </a:solidFill>
              </a:rPr>
              <a:t>Ανακατεύοντας τις ίδιες ερωτήσεις σε ένα ερωτηματολόγιο και δίνοντάς το στην ίδια ομάδα δύο φορές.</a:t>
            </a:r>
          </a:p>
          <a:p>
            <a:pPr lvl="1">
              <a:lnSpc>
                <a:spcPct val="70000"/>
              </a:lnSpc>
              <a:defRPr/>
            </a:pPr>
            <a:endParaRPr lang="en-US" sz="2000" dirty="0">
              <a:solidFill>
                <a:srgbClr val="000000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el-GR" sz="2400" dirty="0">
                <a:solidFill>
                  <a:srgbClr val="000000"/>
                </a:solidFill>
              </a:rPr>
              <a:t>Σε ποιοτικές έρευνες: αξιοπιστία μεταξύ ερευνητών</a:t>
            </a:r>
          </a:p>
          <a:p>
            <a:pPr marL="299984" lvl="1" indent="0">
              <a:lnSpc>
                <a:spcPct val="70000"/>
              </a:lnSpc>
              <a:buNone/>
              <a:defRPr/>
            </a:pPr>
            <a:r>
              <a:rPr lang="el-GR" sz="2000" dirty="0">
                <a:solidFill>
                  <a:srgbClr val="000000"/>
                </a:solidFill>
              </a:rPr>
              <a:t>Υψηλή συμφωνία μεταξύ των </a:t>
            </a:r>
            <a:r>
              <a:rPr lang="el-GR" sz="2000" dirty="0" err="1">
                <a:solidFill>
                  <a:srgbClr val="000000"/>
                </a:solidFill>
              </a:rPr>
              <a:t>συνεντευκτών</a:t>
            </a:r>
            <a:r>
              <a:rPr lang="el-GR" sz="2000" dirty="0">
                <a:solidFill>
                  <a:srgbClr val="000000"/>
                </a:solidFill>
              </a:rPr>
              <a:t> η των κωδικογράφων για τα ίδια υποκείμενα/ απαντήσεις.</a:t>
            </a:r>
          </a:p>
        </p:txBody>
      </p:sp>
    </p:spTree>
    <p:extLst>
      <p:ext uri="{BB962C8B-B14F-4D97-AF65-F5344CB8AC3E}">
        <p14:creationId xmlns:p14="http://schemas.microsoft.com/office/powerpoint/2010/main" val="1201571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αριθμού διαφάνειας">
            <a:extLst>
              <a:ext uri="{FF2B5EF4-FFF2-40B4-BE49-F238E27FC236}">
                <a16:creationId xmlns:a16="http://schemas.microsoft.com/office/drawing/2014/main" id="{2B5A322E-A079-4B8C-B75A-C0069574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1E18EDD1-AB3D-411C-B294-2D4F691B81C4}" type="slidenum">
              <a:rPr lang="en-US" altLang="nl-NL" sz="1200">
                <a:latin typeface="+mn-lt"/>
              </a:rPr>
              <a:pPr algn="l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nl-NL" sz="1200">
              <a:latin typeface="+mn-lt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9C90DC77-2CB7-4AE8-8C78-D13933F1E8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9263"/>
            <a:ext cx="9601200" cy="130333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sz="4000" dirty="0">
                <a:solidFill>
                  <a:schemeClr val="tx1"/>
                </a:solidFill>
              </a:rPr>
              <a:t>Μέθοδοι μέτρησης της αξιοπιστίας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C011552-FB51-4610-95DE-24588BEDF2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41991" y="1733550"/>
            <a:ext cx="11150009" cy="4392613"/>
          </a:xfr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>
              <a:spcAft>
                <a:spcPts val="0"/>
              </a:spcAft>
              <a:defRPr/>
            </a:pPr>
            <a:r>
              <a:rPr lang="el-GR" sz="2800" dirty="0">
                <a:solidFill>
                  <a:schemeClr val="tx1"/>
                </a:solidFill>
              </a:rPr>
              <a:t>Χωρισμός στα δύο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spcAft>
                <a:spcPts val="0"/>
              </a:spcAft>
              <a:defRPr/>
            </a:pPr>
            <a:r>
              <a:rPr lang="el-GR" sz="2600" dirty="0">
                <a:solidFill>
                  <a:schemeClr val="tx1"/>
                </a:solidFill>
              </a:rPr>
              <a:t>Αναλύστε το μισό και συγκρίνετέ το με τη συνολική ανάλυση για να δείτε αν συμφωνούν</a:t>
            </a:r>
            <a:r>
              <a:rPr lang="en-US" sz="2600" dirty="0">
                <a:solidFill>
                  <a:schemeClr val="tx1"/>
                </a:solidFill>
              </a:rPr>
              <a:t>.</a:t>
            </a:r>
          </a:p>
          <a:p>
            <a:pPr marL="800100" lvl="2" indent="-342900">
              <a:spcAft>
                <a:spcPts val="0"/>
              </a:spcAft>
              <a:defRPr/>
            </a:pPr>
            <a:r>
              <a:rPr lang="en-US" sz="2200" dirty="0" err="1">
                <a:solidFill>
                  <a:schemeClr val="tx1"/>
                </a:solidFill>
              </a:rPr>
              <a:t>Cronbach’s</a:t>
            </a:r>
            <a:r>
              <a:rPr lang="en-US" sz="2200" dirty="0">
                <a:solidFill>
                  <a:schemeClr val="tx1"/>
                </a:solidFill>
              </a:rPr>
              <a:t> alpha </a:t>
            </a:r>
            <a:r>
              <a:rPr lang="el-GR" sz="2200" dirty="0">
                <a:solidFill>
                  <a:schemeClr val="tx1"/>
                </a:solidFill>
              </a:rPr>
              <a:t>είναι ένας κοινός τρόπος για να μετράμε την αξιοπιστία</a:t>
            </a:r>
          </a:p>
          <a:p>
            <a:pPr marL="800100" lvl="2" indent="-342900">
              <a:spcAft>
                <a:spcPts val="0"/>
              </a:spcAft>
              <a:defRPr/>
            </a:pPr>
            <a:endParaRPr lang="el-GR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>
                <a:solidFill>
                  <a:schemeClr val="tx1"/>
                </a:solidFill>
              </a:rPr>
              <a:t>Έλεγχος- επανέλεγχος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Δίνοντας το τεστ στην ίδια ομάδα σε διαφορετικές χρονικές στιγμές και συσχετίζοντας τα δύο σκορ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>
                <a:solidFill>
                  <a:schemeClr val="tx1"/>
                </a:solidFill>
              </a:rPr>
              <a:t>Πολλαπλές ή παράλληλες φόρμες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Ανακατεύοντας τις ίδιες ερωτήσεις σε ένα ερωτηματολόγιο και δίνοντάς το στην ίδια ομάδα δύο φορές.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800" dirty="0">
                <a:solidFill>
                  <a:schemeClr val="tx1"/>
                </a:solidFill>
              </a:rPr>
              <a:t>Αξιοπιστία μεταξύ ερευνητών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Συμφωνία μεταξύ των </a:t>
            </a:r>
            <a:r>
              <a:rPr lang="el-GR" sz="2400" dirty="0" err="1">
                <a:solidFill>
                  <a:schemeClr val="tx1"/>
                </a:solidFill>
              </a:rPr>
              <a:t>συνεντευκτών</a:t>
            </a:r>
            <a:r>
              <a:rPr lang="el-GR" sz="2400" dirty="0">
                <a:solidFill>
                  <a:schemeClr val="tx1"/>
                </a:solidFill>
              </a:rPr>
              <a:t> η των κωδικογράφων για τα ίδια υποκείμενα/ απαντήσεις</a:t>
            </a:r>
          </a:p>
          <a:p>
            <a:pPr marL="457200" lvl="1" indent="-457200">
              <a:spcAft>
                <a:spcPts val="0"/>
              </a:spcAft>
              <a:defRPr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72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60A083C0-EDAC-4E25-AF3F-58293BB4B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1" y="1449965"/>
            <a:ext cx="9601196" cy="130386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</a:rPr>
              <a:t>Εγκυρότητα και αξιοπιστία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CD9853AD-3338-458D-8F76-AB1B2D8CF4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800" dirty="0">
                <a:cs typeface="Times New Roman" pitchFamily="18" charset="0"/>
              </a:rPr>
              <a:t>   </a:t>
            </a:r>
            <a:r>
              <a:rPr lang="el-GR" sz="2800" dirty="0">
                <a:cs typeface="Times New Roman" pitchFamily="18" charset="0"/>
              </a:rPr>
              <a:t>Η σχέση μεταξύ εγκυρότητας και αξιοπιστίας είναι σχετικά απλή να την κατανοήσουμε: μια μέτρηση μπορεί να είναι αξιόπιστη αλλά όχι έγκυρη. Ωστόσο, 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l-GR" sz="2800" dirty="0">
                <a:cs typeface="Times New Roman" pitchFamily="18" charset="0"/>
              </a:rPr>
              <a:t>μια μέτρηση πρέπει πρώτα να είναι αξιόπιστη πριν καν είναι έγκυρη. Συνεπώς, η αξιοπιστία είναι αναγκαία αλλά όχι ικανή συνθήκη της εγκυρότητας. Με άλλα λόγια, ένα εργαλείο μπορεί να αξιολογεί με συνέπεια ένα φαινόμενο ή ένα αποτέλεσμα αλλά εάν το εργαλείο δεν μετρά αυτό που επιθυμείτε να μετρήσει τότε δεν είναι έγκυρο.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192376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6490A33C-2E96-4D77-B53C-ED984A775D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ΠΟΙΟΤΙΚΗ ΕΡΕΥΝΑ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ED8D8A7F-03F0-46EF-97B9-FEEA50BFD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71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228FEE-3A2F-43A1-9C28-1B5BA166D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79" y="1253065"/>
            <a:ext cx="9601196" cy="1303867"/>
          </a:xfrm>
        </p:spPr>
        <p:txBody>
          <a:bodyPr>
            <a:normAutofit/>
          </a:bodyPr>
          <a:lstStyle/>
          <a:p>
            <a:r>
              <a:rPr lang="el-GR" dirty="0"/>
              <a:t>Ποιότητα στην ποιοτική έρευνα 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05CAD7-C79D-4BFF-A3A6-FB01FE97C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Στην ποιοτική έρευνα δεν χρησιμοποιούμε τους ίδιους όρους με την ποσοτική.</a:t>
            </a:r>
            <a:br>
              <a:rPr lang="el-GR" dirty="0"/>
            </a:br>
            <a:r>
              <a:rPr lang="el-GR" dirty="0"/>
              <a:t>Η ποιότητα της έρευνας αξιολογείται με:</a:t>
            </a:r>
          </a:p>
          <a:p>
            <a:r>
              <a:rPr lang="el-GR" b="1" dirty="0"/>
              <a:t>Αξιοπιστία ευρημάτων (</a:t>
            </a:r>
            <a:r>
              <a:rPr lang="el-GR" b="1" dirty="0" err="1"/>
              <a:t>Credibility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→ Τα ευρήματα αντανακλούν πραγματικά τις εμπειρίες των συμμετεχόντων.</a:t>
            </a:r>
          </a:p>
          <a:p>
            <a:r>
              <a:rPr lang="el-GR" b="1" dirty="0" err="1"/>
              <a:t>Εξαρτησιμότητα</a:t>
            </a:r>
            <a:r>
              <a:rPr lang="el-GR" b="1" dirty="0"/>
              <a:t> (</a:t>
            </a:r>
            <a:r>
              <a:rPr lang="el-GR" b="1" dirty="0" err="1"/>
              <a:t>Dependability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→ Η ερευνητική διαδικασία είναι συνεπής και καλά τεκμηριωμένη.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672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0E516B-969B-4E63-A4A2-AE256F5A6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Ποιότητα στην ποιοτική έρευνα ΙΙ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0A6E69-722A-4D10-BDB4-B14C5886E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err="1"/>
              <a:t>Επιβεβαιωσιμότητα</a:t>
            </a:r>
            <a:r>
              <a:rPr lang="el-GR" b="1" dirty="0"/>
              <a:t> (</a:t>
            </a:r>
            <a:r>
              <a:rPr lang="el-GR" b="1" dirty="0" err="1"/>
              <a:t>Confirmability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→ Τα αποτελέσματα βασίζονται στα δεδομένα και όχι στις προσωπικές απόψεις του ερευνητή.</a:t>
            </a:r>
          </a:p>
          <a:p>
            <a:r>
              <a:rPr lang="el-GR" b="1" dirty="0" err="1"/>
              <a:t>Μεταφερσιμότητα</a:t>
            </a:r>
            <a:r>
              <a:rPr lang="el-GR" b="1" dirty="0"/>
              <a:t> (</a:t>
            </a:r>
            <a:r>
              <a:rPr lang="el-GR" b="1" dirty="0" err="1"/>
              <a:t>Transferability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→ Τα ευρήματα μπορούν να εφαρμοστούν σε παρόμοια πλαίσια.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90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FB71CB-1029-4207-95D6-2FCB3D160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08" y="1340181"/>
            <a:ext cx="10514680" cy="1303867"/>
          </a:xfrm>
        </p:spPr>
        <p:txBody>
          <a:bodyPr>
            <a:normAutofit fontScale="90000"/>
          </a:bodyPr>
          <a:lstStyle/>
          <a:p>
            <a:r>
              <a:rPr lang="el-GR" dirty="0"/>
              <a:t>Πώς ενισχύουμε την ποιότητα στην ποιοτική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3A4EF9-6091-4B74-B0F5-74972D9A8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328" y="2644048"/>
            <a:ext cx="8690472" cy="3047934"/>
          </a:xfrm>
        </p:spPr>
        <p:txBody>
          <a:bodyPr>
            <a:normAutofit fontScale="92500" lnSpcReduction="10000"/>
          </a:bodyPr>
          <a:lstStyle/>
          <a:p>
            <a:r>
              <a:rPr lang="el-GR" b="1" dirty="0" err="1"/>
              <a:t>Τριγωνοποίηση</a:t>
            </a:r>
            <a:r>
              <a:rPr lang="el-GR" b="1" dirty="0"/>
              <a:t> (</a:t>
            </a:r>
            <a:r>
              <a:rPr lang="el-GR" b="1" dirty="0" err="1"/>
              <a:t>Triangulation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Χρήση πολλών πηγών δεδομένων ή μεθόδων.</a:t>
            </a:r>
          </a:p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συνεντεύξεις + παρατήρηση τάξης.</a:t>
            </a:r>
          </a:p>
          <a:p>
            <a:r>
              <a:rPr lang="el-GR" b="1" dirty="0" err="1"/>
              <a:t>Member</a:t>
            </a:r>
            <a:r>
              <a:rPr lang="el-GR" b="1" dirty="0"/>
              <a:t> </a:t>
            </a:r>
            <a:r>
              <a:rPr lang="el-GR" b="1" dirty="0" err="1"/>
              <a:t>checking</a:t>
            </a:r>
            <a:br>
              <a:rPr lang="el-GR" dirty="0"/>
            </a:br>
            <a:r>
              <a:rPr lang="el-GR" dirty="0"/>
              <a:t>Οι συμμετέχοντες ελέγχουν αν η ερμηνεία των δεδομένων είναι σωστή.</a:t>
            </a:r>
          </a:p>
          <a:p>
            <a:r>
              <a:rPr lang="el-GR" b="1" dirty="0"/>
              <a:t>Παρουσίαση πλούσιας περιγραφής (</a:t>
            </a:r>
            <a:r>
              <a:rPr lang="el-GR" b="1" dirty="0" err="1"/>
              <a:t>Thick</a:t>
            </a:r>
            <a:r>
              <a:rPr lang="el-GR" b="1" dirty="0"/>
              <a:t> </a:t>
            </a:r>
            <a:r>
              <a:rPr lang="el-GR" b="1" dirty="0" err="1"/>
              <a:t>description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Λεπτομερής περιγραφή του πλαισίου και των εμπειριών.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62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732DBA-8A5D-4D20-90EE-9FBFE1C032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06767" y="1166019"/>
            <a:ext cx="8229600" cy="4525962"/>
          </a:xfrm>
        </p:spPr>
        <p:txBody>
          <a:bodyPr>
            <a:normAutofit lnSpcReduction="10000"/>
          </a:bodyPr>
          <a:lstStyle/>
          <a:p>
            <a:r>
              <a:rPr lang="el-GR" b="1" dirty="0" err="1"/>
              <a:t>Αναστοχασμός</a:t>
            </a:r>
            <a:r>
              <a:rPr lang="el-GR" b="1" dirty="0"/>
              <a:t> του ερευνητή (</a:t>
            </a:r>
            <a:r>
              <a:rPr lang="el-GR" b="1" dirty="0" err="1"/>
              <a:t>Reflexivity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Ο ερευνητής αναγνωρίζει τη δική του επίδραση στην έρευνα.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Π.Χ.</a:t>
            </a:r>
          </a:p>
          <a:p>
            <a:r>
              <a:rPr lang="el-GR" dirty="0"/>
              <a:t>«Πώς μπορούμε να είμαστε σίγουροι ότι η ερμηνεία μας για μια συνέντευξη μαθητή είναι σωστή;»</a:t>
            </a:r>
          </a:p>
          <a:p>
            <a:r>
              <a:rPr lang="el-GR" dirty="0"/>
              <a:t>Πιθανές απαντήσεις:</a:t>
            </a:r>
          </a:p>
          <a:p>
            <a:r>
              <a:rPr lang="el-GR" dirty="0" err="1"/>
              <a:t>member</a:t>
            </a:r>
            <a:r>
              <a:rPr lang="el-GR" dirty="0"/>
              <a:t> </a:t>
            </a:r>
            <a:r>
              <a:rPr lang="el-GR" dirty="0" err="1"/>
              <a:t>checking</a:t>
            </a:r>
            <a:endParaRPr lang="el-GR" dirty="0"/>
          </a:p>
          <a:p>
            <a:r>
              <a:rPr lang="el-GR" dirty="0" err="1"/>
              <a:t>τριγωνοποίηση</a:t>
            </a:r>
            <a:endParaRPr lang="el-GR" dirty="0"/>
          </a:p>
          <a:p>
            <a:r>
              <a:rPr lang="el-GR" dirty="0"/>
              <a:t>ανάλυση από περισσότερους ερευνητές.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98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Οργανικό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</TotalTime>
  <Words>2631</Words>
  <Application>Microsoft Office PowerPoint</Application>
  <PresentationFormat>Ευρεία οθόνη</PresentationFormat>
  <Paragraphs>295</Paragraphs>
  <Slides>28</Slides>
  <Notes>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5" baseType="lpstr">
      <vt:lpstr>ＭＳ Ｐゴシック</vt:lpstr>
      <vt:lpstr>Arial</vt:lpstr>
      <vt:lpstr>Calibri</vt:lpstr>
      <vt:lpstr>Garamond</vt:lpstr>
      <vt:lpstr>Times New Roman</vt:lpstr>
      <vt:lpstr>Wingdings</vt:lpstr>
      <vt:lpstr>Οργανικό</vt:lpstr>
      <vt:lpstr>Εγκυρότητα - Αξιοπιστία</vt:lpstr>
      <vt:lpstr>Τι είναι αυτό που κάνει «καλή» μια έρευνα</vt:lpstr>
      <vt:lpstr>Απαιτήσεις της έρευνας</vt:lpstr>
      <vt:lpstr>ΔΙΑΦΟΡΕΣ ΠΟΣΟΤΙΚΗΣ/ΠΟΙΟΤΙΚΗΣ</vt:lpstr>
      <vt:lpstr>Παρουσίαση του PowerPoint</vt:lpstr>
      <vt:lpstr>Παρουσίαση του PowerPoint</vt:lpstr>
      <vt:lpstr>ΠΟΣΟΤΙΚΗ ΕΡΕΥΝΑ</vt:lpstr>
      <vt:lpstr>Ποιότητα στην ποσοτική έρευνα</vt:lpstr>
      <vt:lpstr>Η εγκυρότητα της έρευνας (Validity)</vt:lpstr>
      <vt:lpstr>Αξιοπιστία της έρευνας (Reliability)</vt:lpstr>
      <vt:lpstr>Τι είναι αυτό που καθιστά «καλή» μια έρευνα</vt:lpstr>
      <vt:lpstr>Απαιτήσεις της έρευνας</vt:lpstr>
      <vt:lpstr>Η εγκυρότητα (validity) της έρευνας</vt:lpstr>
      <vt:lpstr>Εγκυρότητα και αξιοπιστία</vt:lpstr>
      <vt:lpstr>Τύποι εγκυρότητας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Αξιοπιστία (reliability) της έρευνας</vt:lpstr>
      <vt:lpstr>Μέθοδοι εκτίμησης της αξιοπιστίας</vt:lpstr>
      <vt:lpstr>Μέθοδοι μέτρησης της αξιοπιστίας</vt:lpstr>
      <vt:lpstr>Εγκυρότητα και αξιοπιστία</vt:lpstr>
      <vt:lpstr>ΠΟΙΟΤΙΚΗ ΕΡΕΥΝΑ</vt:lpstr>
      <vt:lpstr>Ποιότητα στην ποιοτική έρευνα Ι</vt:lpstr>
      <vt:lpstr>Ποιότητα στην ποιοτική έρευνα ΙΙ</vt:lpstr>
      <vt:lpstr>Πώς ενισχύουμε την ποιότητα στην ποιοτική έρευνα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Εγκυρότητα - Αξιοπιστία</dc:title>
  <dc:creator>MWP-WKS051110</dc:creator>
  <cp:lastModifiedBy>MWP-WKS051110</cp:lastModifiedBy>
  <cp:revision>3</cp:revision>
  <dcterms:created xsi:type="dcterms:W3CDTF">2026-08-08T07:05:18Z</dcterms:created>
  <dcterms:modified xsi:type="dcterms:W3CDTF">2026-08-08T07:32:11Z</dcterms:modified>
</cp:coreProperties>
</file>