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93" r:id="rId3"/>
    <p:sldId id="286" r:id="rId4"/>
    <p:sldId id="315" r:id="rId5"/>
    <p:sldId id="335" r:id="rId6"/>
    <p:sldId id="338" r:id="rId7"/>
    <p:sldId id="339" r:id="rId8"/>
    <p:sldId id="340" r:id="rId9"/>
    <p:sldId id="341" r:id="rId10"/>
    <p:sldId id="342" r:id="rId11"/>
    <p:sldId id="343" r:id="rId12"/>
    <p:sldId id="345" r:id="rId13"/>
    <p:sldId id="344"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81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1BBE7C-F8FA-4DA5-BEB6-466FE9F18AF6}" type="datetimeFigureOut">
              <a:rPr lang="en-US" smtClean="0"/>
              <a:t>8/8/2026</a:t>
            </a:fld>
            <a:endParaRPr lang="en-US"/>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F28CDD-52FD-4682-BA82-115835592873}" type="slidenum">
              <a:rPr lang="en-US" smtClean="0"/>
              <a:t>‹#›</a:t>
            </a:fld>
            <a:endParaRPr lang="en-US"/>
          </a:p>
        </p:txBody>
      </p:sp>
    </p:spTree>
    <p:extLst>
      <p:ext uri="{BB962C8B-B14F-4D97-AF65-F5344CB8AC3E}">
        <p14:creationId xmlns:p14="http://schemas.microsoft.com/office/powerpoint/2010/main" val="2365696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Για να μελετήσουμε γιατί οι μαθητές δεν επιλέγουν φυσικές επιστήμες, θα μπορούσαμε να χρησιμοποιήσουμε μεικτή έρευνα. Αρχικά μπορούμε να συλλέξουμε ποσοτικά δεδομένα με ερωτηματολόγια από μεγάλο αριθμό μαθητών ώστε να δούμε γενικές τάσεις, όπως στάσεις απέναντι στη φυσική ή ενδιαφέρον για STEM. Στη συνέχεια μπορούμε να πραγματοποιήσουμε συνεντεύξεις με ορισμένους μαθητές για να κατανοήσουμε βαθύτερα τους λόγους πίσω από τις επιλογές τους, όπως εμπειρίες στο σχολείο, στερεότυπα ή δυσκολίες στο μάθημα.</a:t>
            </a:r>
          </a:p>
          <a:p>
            <a:r>
              <a:rPr lang="el-GR" b="1" dirty="0"/>
              <a:t>Γιατί είναι καλή απάντηση</a:t>
            </a:r>
          </a:p>
          <a:p>
            <a:r>
              <a:rPr lang="el-GR" dirty="0"/>
              <a:t>η </a:t>
            </a:r>
            <a:r>
              <a:rPr lang="el-GR" b="1" dirty="0"/>
              <a:t>ποσοτική έρευνα</a:t>
            </a:r>
            <a:r>
              <a:rPr lang="el-GR" dirty="0"/>
              <a:t> δείχνει </a:t>
            </a:r>
            <a:r>
              <a:rPr lang="el-GR" i="1" dirty="0"/>
              <a:t>πόσο συχνό είναι το φαινόμενο</a:t>
            </a:r>
            <a:endParaRPr lang="el-GR" dirty="0"/>
          </a:p>
          <a:p>
            <a:r>
              <a:rPr lang="el-GR" dirty="0"/>
              <a:t>η </a:t>
            </a:r>
            <a:r>
              <a:rPr lang="el-GR" b="1" dirty="0"/>
              <a:t>ποιοτική έρευνα</a:t>
            </a:r>
            <a:r>
              <a:rPr lang="el-GR" dirty="0"/>
              <a:t> εξηγεί </a:t>
            </a:r>
            <a:r>
              <a:rPr lang="el-GR" i="1" dirty="0"/>
              <a:t>γιατί συμβαίνει</a:t>
            </a:r>
            <a:endParaRPr lang="el-GR" dirty="0"/>
          </a:p>
          <a:p>
            <a:r>
              <a:rPr lang="el-GR" b="1" dirty="0"/>
              <a:t>Παράδειγμα σχεδίου</a:t>
            </a:r>
          </a:p>
          <a:p>
            <a:r>
              <a:rPr lang="el-GR" dirty="0"/>
              <a:t>1️⃣ Ερωτηματολόγιο σε 500 μαθητές</a:t>
            </a:r>
            <a:br>
              <a:rPr lang="el-GR" dirty="0"/>
            </a:br>
            <a:r>
              <a:rPr lang="el-GR" dirty="0"/>
              <a:t>2️⃣ Ανάλυση στάσεων προς τη φυσική</a:t>
            </a:r>
            <a:br>
              <a:rPr lang="el-GR" dirty="0"/>
            </a:br>
            <a:r>
              <a:rPr lang="el-GR" dirty="0"/>
              <a:t>3️⃣ Συνεντεύξεις με 15 μαθητές</a:t>
            </a:r>
            <a:br>
              <a:rPr lang="el-GR" dirty="0"/>
            </a:br>
            <a:r>
              <a:rPr lang="el-GR" dirty="0"/>
              <a:t>4️⃣ Ανάλυση εμπειριών και κινήτρων</a:t>
            </a:r>
          </a:p>
          <a:p>
            <a:r>
              <a:rPr lang="el-GR" dirty="0"/>
              <a:t>➡ Έτσι κατανοούμε </a:t>
            </a:r>
            <a:r>
              <a:rPr lang="el-GR" b="1" dirty="0"/>
              <a:t>και την έκταση του φαινομένου και τις αιτίες του</a:t>
            </a:r>
            <a:r>
              <a:rPr lang="el-GR" dirty="0"/>
              <a:t>.</a:t>
            </a:r>
          </a:p>
          <a:p>
            <a:endParaRPr lang="en-US" dirty="0"/>
          </a:p>
        </p:txBody>
      </p:sp>
      <p:sp>
        <p:nvSpPr>
          <p:cNvPr id="4" name="Θέση αριθμού διαφάνειας 3"/>
          <p:cNvSpPr>
            <a:spLocks noGrp="1"/>
          </p:cNvSpPr>
          <p:nvPr>
            <p:ph type="sldNum" sz="quarter" idx="5"/>
          </p:nvPr>
        </p:nvSpPr>
        <p:spPr/>
        <p:txBody>
          <a:bodyPr/>
          <a:lstStyle/>
          <a:p>
            <a:fld id="{47DC127C-2D93-4FFA-A33A-3EE38FA1738F}" type="slidenum">
              <a:rPr lang="el-GR" altLang="nl-NL" smtClean="0"/>
              <a:pPr/>
              <a:t>11</a:t>
            </a:fld>
            <a:endParaRPr lang="el-GR" altLang="nl-NL"/>
          </a:p>
        </p:txBody>
      </p:sp>
    </p:spTree>
    <p:extLst>
      <p:ext uri="{BB962C8B-B14F-4D97-AF65-F5344CB8AC3E}">
        <p14:creationId xmlns:p14="http://schemas.microsoft.com/office/powerpoint/2010/main" val="4220573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Για να μελετήσουμε γιατί οι μαθητές δεν επιλέγουν φυσικές επιστήμες, θα μπορούσαμε να χρησιμοποιήσουμε μεικτή έρευνα. Αρχικά μπορούμε να συλλέξουμε ποσοτικά δεδομένα με ερωτηματολόγια από μεγάλο αριθμό μαθητών ώστε να δούμε γενικές τάσεις, όπως στάσεις απέναντι στη φυσική ή ενδιαφέρον για STEM. Στη συνέχεια μπορούμε να πραγματοποιήσουμε συνεντεύξεις με ορισμένους μαθητές για να κατανοήσουμε βαθύτερα τους λόγους πίσω από τις επιλογές τους, όπως εμπειρίες στο σχολείο, στερεότυπα ή δυσκολίες στο μάθημα.</a:t>
            </a:r>
          </a:p>
          <a:p>
            <a:r>
              <a:rPr lang="el-GR" b="1" dirty="0"/>
              <a:t>Γιατί είναι καλή απάντηση</a:t>
            </a:r>
          </a:p>
          <a:p>
            <a:r>
              <a:rPr lang="el-GR" dirty="0"/>
              <a:t>η </a:t>
            </a:r>
            <a:r>
              <a:rPr lang="el-GR" b="1" dirty="0"/>
              <a:t>ποσοτική έρευνα</a:t>
            </a:r>
            <a:r>
              <a:rPr lang="el-GR" dirty="0"/>
              <a:t> δείχνει </a:t>
            </a:r>
            <a:r>
              <a:rPr lang="el-GR" i="1" dirty="0"/>
              <a:t>πόσο συχνό είναι το φαινόμενο</a:t>
            </a:r>
            <a:endParaRPr lang="el-GR" dirty="0"/>
          </a:p>
          <a:p>
            <a:r>
              <a:rPr lang="el-GR" dirty="0"/>
              <a:t>η </a:t>
            </a:r>
            <a:r>
              <a:rPr lang="el-GR" b="1" dirty="0"/>
              <a:t>ποιοτική έρευνα</a:t>
            </a:r>
            <a:r>
              <a:rPr lang="el-GR" dirty="0"/>
              <a:t> εξηγεί </a:t>
            </a:r>
            <a:r>
              <a:rPr lang="el-GR" i="1" dirty="0"/>
              <a:t>γιατί συμβαίνει</a:t>
            </a:r>
            <a:endParaRPr lang="el-GR" dirty="0"/>
          </a:p>
          <a:p>
            <a:r>
              <a:rPr lang="el-GR" b="1" dirty="0"/>
              <a:t>Παράδειγμα σχεδίου</a:t>
            </a:r>
          </a:p>
          <a:p>
            <a:r>
              <a:rPr lang="el-GR" dirty="0"/>
              <a:t>1️⃣ Ερωτηματολόγιο σε 500 μαθητές</a:t>
            </a:r>
            <a:br>
              <a:rPr lang="el-GR" dirty="0"/>
            </a:br>
            <a:r>
              <a:rPr lang="el-GR" dirty="0"/>
              <a:t>2️⃣ Ανάλυση στάσεων προς τη φυσική</a:t>
            </a:r>
            <a:br>
              <a:rPr lang="el-GR" dirty="0"/>
            </a:br>
            <a:r>
              <a:rPr lang="el-GR" dirty="0"/>
              <a:t>3️⃣ Συνεντεύξεις με 15 μαθητές</a:t>
            </a:r>
            <a:br>
              <a:rPr lang="el-GR" dirty="0"/>
            </a:br>
            <a:r>
              <a:rPr lang="el-GR" dirty="0"/>
              <a:t>4️⃣ Ανάλυση εμπειριών και κινήτρων</a:t>
            </a:r>
          </a:p>
          <a:p>
            <a:r>
              <a:rPr lang="el-GR" dirty="0"/>
              <a:t>➡ Έτσι κατανοούμε </a:t>
            </a:r>
            <a:r>
              <a:rPr lang="el-GR" b="1" dirty="0"/>
              <a:t>και την έκταση του φαινομένου και τις αιτίες του</a:t>
            </a:r>
            <a:r>
              <a:rPr lang="el-GR" dirty="0"/>
              <a:t>.</a:t>
            </a:r>
          </a:p>
          <a:p>
            <a:endParaRPr lang="en-US" dirty="0"/>
          </a:p>
        </p:txBody>
      </p:sp>
      <p:sp>
        <p:nvSpPr>
          <p:cNvPr id="4" name="Θέση αριθμού διαφάνειας 3"/>
          <p:cNvSpPr>
            <a:spLocks noGrp="1"/>
          </p:cNvSpPr>
          <p:nvPr>
            <p:ph type="sldNum" sz="quarter" idx="5"/>
          </p:nvPr>
        </p:nvSpPr>
        <p:spPr/>
        <p:txBody>
          <a:bodyPr/>
          <a:lstStyle/>
          <a:p>
            <a:fld id="{47DC127C-2D93-4FFA-A33A-3EE38FA1738F}" type="slidenum">
              <a:rPr lang="el-GR" altLang="nl-NL" smtClean="0"/>
              <a:pPr/>
              <a:t>12</a:t>
            </a:fld>
            <a:endParaRPr lang="el-GR" altLang="nl-NL"/>
          </a:p>
        </p:txBody>
      </p:sp>
    </p:spTree>
    <p:extLst>
      <p:ext uri="{BB962C8B-B14F-4D97-AF65-F5344CB8AC3E}">
        <p14:creationId xmlns:p14="http://schemas.microsoft.com/office/powerpoint/2010/main" val="1450819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a:xfrm>
            <a:off x="7983232" y="5037663"/>
            <a:ext cx="897467" cy="279400"/>
          </a:xfrm>
        </p:spPr>
        <p:txBody>
          <a:bodyPr/>
          <a:lstStyle/>
          <a:p>
            <a:fld id="{54839710-510F-4347-A9E3-A7ED1FB124B8}" type="datetimeFigureOut">
              <a:rPr lang="en-US" smtClean="0"/>
              <a:t>8/8/2026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C5EC27DB-88A9-46C1-A080-6BA5412A27DB}"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9005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54839710-510F-4347-A9E3-A7ED1FB124B8}" type="datetimeFigureOut">
              <a:rPr lang="en-US" smtClean="0"/>
              <a:t>8/8/2026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C27DB-88A9-46C1-A080-6BA5412A27DB}" type="slidenum">
              <a:rPr lang="en-US" smtClean="0"/>
              <a:t>‹#›</a:t>
            </a:fld>
            <a:endParaRPr lang="en-US"/>
          </a:p>
        </p:txBody>
      </p:sp>
    </p:spTree>
    <p:extLst>
      <p:ext uri="{BB962C8B-B14F-4D97-AF65-F5344CB8AC3E}">
        <p14:creationId xmlns:p14="http://schemas.microsoft.com/office/powerpoint/2010/main" val="2145085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54839710-510F-4347-A9E3-A7ED1FB124B8}" type="datetimeFigureOut">
              <a:rPr lang="en-US" smtClean="0"/>
              <a:t>8/8/2026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C27DB-88A9-46C1-A080-6BA5412A27DB}"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9643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Date Placeholder 4"/>
          <p:cNvSpPr>
            <a:spLocks noGrp="1"/>
          </p:cNvSpPr>
          <p:nvPr>
            <p:ph type="dt" sz="half" idx="10"/>
          </p:nvPr>
        </p:nvSpPr>
        <p:spPr/>
        <p:txBody>
          <a:bodyPr/>
          <a:lstStyle/>
          <a:p>
            <a:fld id="{54839710-510F-4347-A9E3-A7ED1FB124B8}" type="datetimeFigureOut">
              <a:rPr lang="en-US" smtClean="0"/>
              <a:t>8/8/2026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C27DB-88A9-46C1-A080-6BA5412A27DB}" type="slidenum">
              <a:rPr lang="en-US" smtClean="0"/>
              <a:t>‹#›</a:t>
            </a:fld>
            <a:endParaRPr lang="en-US"/>
          </a:p>
        </p:txBody>
      </p:sp>
    </p:spTree>
    <p:extLst>
      <p:ext uri="{BB962C8B-B14F-4D97-AF65-F5344CB8AC3E}">
        <p14:creationId xmlns:p14="http://schemas.microsoft.com/office/powerpoint/2010/main" val="1733190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7" name="Date Placeholder 6"/>
          <p:cNvSpPr>
            <a:spLocks noGrp="1"/>
          </p:cNvSpPr>
          <p:nvPr>
            <p:ph type="dt" sz="half" idx="10"/>
          </p:nvPr>
        </p:nvSpPr>
        <p:spPr/>
        <p:txBody>
          <a:bodyPr/>
          <a:lstStyle/>
          <a:p>
            <a:fld id="{54839710-510F-4347-A9E3-A7ED1FB124B8}" type="datetimeFigureOut">
              <a:rPr lang="en-US" smtClean="0"/>
              <a:t>8/8/2026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C27DB-88A9-46C1-A080-6BA5412A27DB}"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6444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54839710-510F-4347-A9E3-A7ED1FB124B8}" type="datetimeFigureOut">
              <a:rPr lang="en-US" smtClean="0"/>
              <a:t>8/8/2026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C27DB-88A9-46C1-A080-6BA5412A27D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5201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839710-510F-4347-A9E3-A7ED1FB124B8}" type="datetimeFigureOut">
              <a:rPr lang="en-US" smtClean="0"/>
              <a:t>8/8/2026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C27DB-88A9-46C1-A080-6BA5412A27DB}" type="slidenum">
              <a:rPr lang="en-US" smtClean="0"/>
              <a:t>‹#›</a:t>
            </a:fld>
            <a:endParaRPr lang="en-US"/>
          </a:p>
        </p:txBody>
      </p:sp>
    </p:spTree>
    <p:extLst>
      <p:ext uri="{BB962C8B-B14F-4D97-AF65-F5344CB8AC3E}">
        <p14:creationId xmlns:p14="http://schemas.microsoft.com/office/powerpoint/2010/main" val="3416095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54839710-510F-4347-A9E3-A7ED1FB124B8}" type="datetimeFigureOut">
              <a:rPr lang="en-US" smtClean="0"/>
              <a:t>8/8/2026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C27DB-88A9-46C1-A080-6BA5412A27DB}"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595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l-GR"/>
              <a:t>Κάντε κλικ για να επεξεργαστείτε τον τίτλο υποδείγματος</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54839710-510F-4347-A9E3-A7ED1FB124B8}" type="datetimeFigureOut">
              <a:rPr lang="en-US" smtClean="0"/>
              <a:t>8/8/2026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C27DB-88A9-46C1-A080-6BA5412A27DB}" type="slidenum">
              <a:rPr lang="en-US" smtClean="0"/>
              <a:t>‹#›</a:t>
            </a:fld>
            <a:endParaRPr lang="en-US"/>
          </a:p>
        </p:txBody>
      </p:sp>
    </p:spTree>
    <p:extLst>
      <p:ext uri="{BB962C8B-B14F-4D97-AF65-F5344CB8AC3E}">
        <p14:creationId xmlns:p14="http://schemas.microsoft.com/office/powerpoint/2010/main" val="44261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54839710-510F-4347-A9E3-A7ED1FB124B8}" type="datetimeFigureOut">
              <a:rPr lang="en-US" smtClean="0"/>
              <a:t>8/8/2026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C27DB-88A9-46C1-A080-6BA5412A27DB}" type="slidenum">
              <a:rPr lang="en-US" smtClean="0"/>
              <a:t>‹#›</a:t>
            </a:fld>
            <a:endParaRPr lang="en-US"/>
          </a:p>
        </p:txBody>
      </p:sp>
    </p:spTree>
    <p:extLst>
      <p:ext uri="{BB962C8B-B14F-4D97-AF65-F5344CB8AC3E}">
        <p14:creationId xmlns:p14="http://schemas.microsoft.com/office/powerpoint/2010/main" val="580890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54839710-510F-4347-A9E3-A7ED1FB124B8}" type="datetimeFigureOut">
              <a:rPr lang="en-US" smtClean="0"/>
              <a:t>8/8/2026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C27DB-88A9-46C1-A080-6BA5412A27DB}"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1767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l-GR"/>
              <a:t>Κάντε κλικ για να επεξεργαστείτε τον τίτλο υποδείγματος</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Επεξεργασία στυλ υποδείγματος κειμένου</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54839710-510F-4347-A9E3-A7ED1FB124B8}" type="datetimeFigureOut">
              <a:rPr lang="en-US" smtClean="0"/>
              <a:t>8/8/2026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C27DB-88A9-46C1-A080-6BA5412A27DB}"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1976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54839710-510F-4347-A9E3-A7ED1FB124B8}" type="datetimeFigureOut">
              <a:rPr lang="en-US" smtClean="0"/>
              <a:t>8/8/2026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C27DB-88A9-46C1-A080-6BA5412A27DB}" type="slidenum">
              <a:rPr lang="en-US" smtClean="0"/>
              <a:t>‹#›</a:t>
            </a:fld>
            <a:endParaRPr lang="en-US"/>
          </a:p>
        </p:txBody>
      </p:sp>
    </p:spTree>
    <p:extLst>
      <p:ext uri="{BB962C8B-B14F-4D97-AF65-F5344CB8AC3E}">
        <p14:creationId xmlns:p14="http://schemas.microsoft.com/office/powerpoint/2010/main" val="2761935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l-GR"/>
              <a:t>Κάντε κλικ για να επεξεργαστείτε τον τίτλο υποδείγματος</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54839710-510F-4347-A9E3-A7ED1FB124B8}" type="datetimeFigureOut">
              <a:rPr lang="en-US" smtClean="0"/>
              <a:t>8/8/2026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C27DB-88A9-46C1-A080-6BA5412A27DB}"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91497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l-GR"/>
              <a:t>Κάντε κλικ για να επεξεργαστείτε τον τίτλο υποδείγματος</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54839710-510F-4347-A9E3-A7ED1FB124B8}" type="datetimeFigureOut">
              <a:rPr lang="en-US" smtClean="0"/>
              <a:t>8/8/2026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C27DB-88A9-46C1-A080-6BA5412A27DB}"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36544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54839710-510F-4347-A9E3-A7ED1FB124B8}" type="datetimeFigureOut">
              <a:rPr lang="en-US" smtClean="0"/>
              <a:t>8/8/2026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C27DB-88A9-46C1-A080-6BA5412A27D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95439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54839710-510F-4347-A9E3-A7ED1FB124B8}" type="datetimeFigureOut">
              <a:rPr lang="en-US" smtClean="0"/>
              <a:t>8/8/2026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C27DB-88A9-46C1-A080-6BA5412A27DB}"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77094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4_Blank">
    <p:spTree>
      <p:nvGrpSpPr>
        <p:cNvPr id="1" name=""/>
        <p:cNvGrpSpPr/>
        <p:nvPr/>
      </p:nvGrpSpPr>
      <p:grpSpPr>
        <a:xfrm>
          <a:off x="0" y="0"/>
          <a:ext cx="0" cy="0"/>
          <a:chOff x="0" y="0"/>
          <a:chExt cx="0" cy="0"/>
        </a:xfrm>
      </p:grpSpPr>
      <p:sp>
        <p:nvSpPr>
          <p:cNvPr id="3" name="Rectangle 2"/>
          <p:cNvSpPr/>
          <p:nvPr userDrawn="1"/>
        </p:nvSpPr>
        <p:spPr>
          <a:xfrm>
            <a:off x="-8467" y="1"/>
            <a:ext cx="12192000" cy="1230313"/>
          </a:xfrm>
          <a:prstGeom prst="rect">
            <a:avLst/>
          </a:prstGeom>
          <a:solidFill>
            <a:srgbClr val="04296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4"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151533" y="6184900"/>
            <a:ext cx="162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userDrawn="1"/>
        </p:nvSpPr>
        <p:spPr bwMode="auto">
          <a:xfrm>
            <a:off x="95251" y="6488114"/>
            <a:ext cx="714163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pitchFamily="34" charset="-128"/>
              </a:defRPr>
            </a:lvl1pPr>
            <a:lvl2pPr marL="742950" indent="-285750">
              <a:defRPr>
                <a:solidFill>
                  <a:schemeClr val="tx1"/>
                </a:solidFill>
                <a:latin typeface="Arial" charset="0"/>
                <a:ea typeface="ＭＳ Ｐゴシック" pitchFamily="34" charset="-128"/>
              </a:defRPr>
            </a:lvl2pPr>
            <a:lvl3pPr marL="1143000" indent="-228600">
              <a:defRPr>
                <a:solidFill>
                  <a:schemeClr val="tx1"/>
                </a:solidFill>
                <a:latin typeface="Arial" charset="0"/>
                <a:ea typeface="ＭＳ Ｐゴシック" pitchFamily="34" charset="-128"/>
              </a:defRPr>
            </a:lvl3pPr>
            <a:lvl4pPr marL="1600200" indent="-228600">
              <a:defRPr>
                <a:solidFill>
                  <a:schemeClr val="tx1"/>
                </a:solidFill>
                <a:latin typeface="Arial" charset="0"/>
                <a:ea typeface="ＭＳ Ｐゴシック" pitchFamily="34" charset="-128"/>
              </a:defRPr>
            </a:lvl4pPr>
            <a:lvl5pPr marL="2057400" indent="-22860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defRPr/>
            </a:pPr>
            <a:r>
              <a:rPr lang="en-GB" sz="1400" dirty="0">
                <a:solidFill>
                  <a:srgbClr val="A6A6A6"/>
                </a:solidFill>
                <a:cs typeface="+mn-cs"/>
              </a:rPr>
              <a:t>Bryman: </a:t>
            </a:r>
            <a:r>
              <a:rPr lang="en-GB" sz="1400" i="1" dirty="0">
                <a:solidFill>
                  <a:srgbClr val="A6A6A6"/>
                </a:solidFill>
                <a:cs typeface="+mn-cs"/>
              </a:rPr>
              <a:t>Social Research Methods, 5</a:t>
            </a:r>
            <a:r>
              <a:rPr lang="en-GB" sz="1400" i="1" baseline="30000" dirty="0">
                <a:solidFill>
                  <a:srgbClr val="A6A6A6"/>
                </a:solidFill>
                <a:cs typeface="+mn-cs"/>
              </a:rPr>
              <a:t>th</a:t>
            </a:r>
            <a:r>
              <a:rPr lang="en-GB" sz="1400" i="1" dirty="0">
                <a:solidFill>
                  <a:srgbClr val="A6A6A6"/>
                </a:solidFill>
                <a:cs typeface="+mn-cs"/>
              </a:rPr>
              <a:t> edition</a:t>
            </a:r>
          </a:p>
        </p:txBody>
      </p:sp>
      <p:sp>
        <p:nvSpPr>
          <p:cNvPr id="5" name="Content Placeholder 2"/>
          <p:cNvSpPr>
            <a:spLocks noGrp="1"/>
          </p:cNvSpPr>
          <p:nvPr>
            <p:ph idx="1"/>
          </p:nvPr>
        </p:nvSpPr>
        <p:spPr>
          <a:xfrm>
            <a:off x="914400" y="1600200"/>
            <a:ext cx="10363200" cy="44958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Rectangle 5"/>
          <p:cNvSpPr>
            <a:spLocks noGrp="1" noChangeArrowheads="1"/>
          </p:cNvSpPr>
          <p:nvPr>
            <p:ph type="ftr" sz="quarter" idx="10"/>
          </p:nvPr>
        </p:nvSpPr>
        <p:spPr/>
        <p:txBody>
          <a:bodyPr/>
          <a:lstStyle>
            <a:lvl1pPr>
              <a:defRPr/>
            </a:lvl1pPr>
          </a:lstStyle>
          <a:p>
            <a:pPr>
              <a:defRPr/>
            </a:pPr>
            <a:endParaRPr lang="en-GB"/>
          </a:p>
        </p:txBody>
      </p:sp>
      <p:sp>
        <p:nvSpPr>
          <p:cNvPr id="8" name="Rectangle 6"/>
          <p:cNvSpPr>
            <a:spLocks noGrp="1" noChangeArrowheads="1"/>
          </p:cNvSpPr>
          <p:nvPr>
            <p:ph type="sldNum" sz="quarter" idx="11"/>
          </p:nvPr>
        </p:nvSpPr>
        <p:spPr/>
        <p:txBody>
          <a:bodyPr/>
          <a:lstStyle>
            <a:lvl1pPr>
              <a:defRPr/>
            </a:lvl1pPr>
          </a:lstStyle>
          <a:p>
            <a:fld id="{E614265E-2CD6-2E47-AC90-4EB3BE9DA20F}" type="slidenum">
              <a:rPr lang="en-GB"/>
              <a:pPr/>
              <a:t>‹#›</a:t>
            </a:fld>
            <a:endParaRPr lang="en-GB"/>
          </a:p>
        </p:txBody>
      </p:sp>
    </p:spTree>
    <p:extLst>
      <p:ext uri="{BB962C8B-B14F-4D97-AF65-F5344CB8AC3E}">
        <p14:creationId xmlns:p14="http://schemas.microsoft.com/office/powerpoint/2010/main" val="1357593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4839710-510F-4347-A9E3-A7ED1FB124B8}" type="datetimeFigureOut">
              <a:rPr lang="en-US" smtClean="0"/>
              <a:t>8/8/2026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5EC27DB-88A9-46C1-A080-6BA5412A27DB}" type="slidenum">
              <a:rPr lang="en-US" smtClean="0"/>
              <a:t>‹#›</a:t>
            </a:fld>
            <a:endParaRPr lang="en-US"/>
          </a:p>
        </p:txBody>
      </p:sp>
    </p:spTree>
    <p:extLst>
      <p:ext uri="{BB962C8B-B14F-4D97-AF65-F5344CB8AC3E}">
        <p14:creationId xmlns:p14="http://schemas.microsoft.com/office/powerpoint/2010/main" val="2481466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0C0D037-95EF-49F8-BD66-A42013E92820}"/>
              </a:ext>
            </a:extLst>
          </p:cNvPr>
          <p:cNvSpPr>
            <a:spLocks noGrp="1"/>
          </p:cNvSpPr>
          <p:nvPr>
            <p:ph type="ctrTitle"/>
          </p:nvPr>
        </p:nvSpPr>
        <p:spPr/>
        <p:txBody>
          <a:bodyPr/>
          <a:lstStyle/>
          <a:p>
            <a:r>
              <a:rPr lang="el-GR" dirty="0"/>
              <a:t>Εισαγωγή στην έρευνα</a:t>
            </a:r>
            <a:endParaRPr lang="en-US" dirty="0"/>
          </a:p>
        </p:txBody>
      </p:sp>
      <p:sp>
        <p:nvSpPr>
          <p:cNvPr id="3" name="Υπότιτλος 2">
            <a:extLst>
              <a:ext uri="{FF2B5EF4-FFF2-40B4-BE49-F238E27FC236}">
                <a16:creationId xmlns:a16="http://schemas.microsoft.com/office/drawing/2014/main" id="{55B4CCB4-3C00-4A93-A801-FCB931001EB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988753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a:extLst>
              <a:ext uri="{FF2B5EF4-FFF2-40B4-BE49-F238E27FC236}">
                <a16:creationId xmlns:a16="http://schemas.microsoft.com/office/drawing/2014/main" id="{0BF2031F-ABC3-4BAD-A6D1-D0FEA0E3AD4B}"/>
              </a:ext>
            </a:extLst>
          </p:cNvPr>
          <p:cNvSpPr>
            <a:spLocks noGrp="1" noChangeArrowheads="1"/>
          </p:cNvSpPr>
          <p:nvPr>
            <p:ph idx="4294967295"/>
          </p:nvPr>
        </p:nvSpPr>
        <p:spPr>
          <a:xfrm>
            <a:off x="850604" y="1425760"/>
            <a:ext cx="10887740" cy="4929187"/>
          </a:xfrm>
        </p:spPr>
        <p:txBody>
          <a:bodyPr>
            <a:normAutofit/>
          </a:bodyPr>
          <a:lstStyle/>
          <a:p>
            <a:pPr marL="381000" indent="-381000">
              <a:buFont typeface="Wingdings" panose="05000000000000000000" pitchFamily="2" charset="2"/>
              <a:buAutoNum type="arabicPeriod"/>
            </a:pPr>
            <a:r>
              <a:rPr lang="el-GR" altLang="nl-NL" sz="2200" dirty="0"/>
              <a:t>Καθορισμός και εννοιολογική αποσαφήνιση των στόχων της έρευνας.</a:t>
            </a:r>
          </a:p>
          <a:p>
            <a:pPr marL="381000" indent="-381000">
              <a:buFont typeface="Wingdings" panose="05000000000000000000" pitchFamily="2" charset="2"/>
              <a:buAutoNum type="arabicPeriod"/>
            </a:pPr>
            <a:r>
              <a:rPr lang="el-GR" altLang="nl-NL" sz="2200" dirty="0"/>
              <a:t>Επιλογή και προσδιορισμός της κατάλληλης ερευνητικής μεθοδολογίας και του ερευνητικού εργαλείου.</a:t>
            </a:r>
          </a:p>
          <a:p>
            <a:pPr marL="381000" indent="-381000">
              <a:buFont typeface="Wingdings" panose="05000000000000000000" pitchFamily="2" charset="2"/>
              <a:buAutoNum type="arabicPeriod"/>
            </a:pPr>
            <a:r>
              <a:rPr lang="el-GR" altLang="nl-NL" sz="2200" dirty="0"/>
              <a:t>Διαμόρφωση υπαρχόντων εργαλείων ή δημιουργία νέων (π.χ. ερωτηματολόγιο).</a:t>
            </a:r>
          </a:p>
          <a:p>
            <a:pPr marL="381000" indent="-381000">
              <a:buFont typeface="Wingdings" panose="05000000000000000000" pitchFamily="2" charset="2"/>
              <a:buAutoNum type="arabicPeriod"/>
            </a:pPr>
            <a:r>
              <a:rPr lang="el-GR" altLang="nl-NL" sz="2200" dirty="0"/>
              <a:t>Προ-έρευνα και ανάλογες ρυθμιστικές παρεμβάσεις στο ερευνητικό εργαλείο.</a:t>
            </a:r>
          </a:p>
          <a:p>
            <a:pPr marL="381000" indent="-381000">
              <a:buFont typeface="Wingdings" panose="05000000000000000000" pitchFamily="2" charset="2"/>
              <a:buAutoNum type="arabicPeriod"/>
            </a:pPr>
            <a:r>
              <a:rPr lang="el-GR" altLang="nl-NL" sz="2200" dirty="0"/>
              <a:t>Συλλογή των δεδομένων</a:t>
            </a:r>
          </a:p>
          <a:p>
            <a:pPr marL="381000" indent="-381000">
              <a:buFont typeface="Wingdings" panose="05000000000000000000" pitchFamily="2" charset="2"/>
              <a:buAutoNum type="arabicPeriod"/>
            </a:pPr>
            <a:r>
              <a:rPr lang="el-GR" altLang="nl-NL" sz="2200" dirty="0"/>
              <a:t>Μελέτη των δεδομένων </a:t>
            </a:r>
          </a:p>
          <a:p>
            <a:pPr marL="381000" indent="-381000">
              <a:buFont typeface="Wingdings" panose="05000000000000000000" pitchFamily="2" charset="2"/>
              <a:buAutoNum type="arabicPeriod"/>
            </a:pPr>
            <a:r>
              <a:rPr lang="el-GR" altLang="nl-NL" sz="2200" dirty="0"/>
              <a:t>Έλεγχος πιθανών λαθών.</a:t>
            </a:r>
          </a:p>
          <a:p>
            <a:pPr marL="381000" indent="-381000">
              <a:buFont typeface="Wingdings" panose="05000000000000000000" pitchFamily="2" charset="2"/>
              <a:buAutoNum type="arabicPeriod"/>
            </a:pPr>
            <a:r>
              <a:rPr lang="el-GR" altLang="nl-NL" sz="2200" dirty="0"/>
              <a:t>Ανάλυση των δεδομένων.</a:t>
            </a:r>
          </a:p>
          <a:p>
            <a:pPr marL="381000" indent="-381000">
              <a:buFont typeface="Wingdings" panose="05000000000000000000" pitchFamily="2" charset="2"/>
              <a:buAutoNum type="arabicPeriod"/>
            </a:pPr>
            <a:r>
              <a:rPr lang="el-GR" altLang="nl-NL" sz="2200" dirty="0"/>
              <a:t>Συγγραφή της εργασίας.</a:t>
            </a:r>
          </a:p>
        </p:txBody>
      </p:sp>
      <p:sp>
        <p:nvSpPr>
          <p:cNvPr id="5" name="Τίτλος 4">
            <a:extLst>
              <a:ext uri="{FF2B5EF4-FFF2-40B4-BE49-F238E27FC236}">
                <a16:creationId xmlns:a16="http://schemas.microsoft.com/office/drawing/2014/main" id="{F9889DB8-F049-4CD5-AEDD-7465B0D11F75}"/>
              </a:ext>
            </a:extLst>
          </p:cNvPr>
          <p:cNvSpPr>
            <a:spLocks noGrp="1"/>
          </p:cNvSpPr>
          <p:nvPr>
            <p:ph type="title" idx="4294967295"/>
          </p:nvPr>
        </p:nvSpPr>
        <p:spPr>
          <a:xfrm>
            <a:off x="606056" y="388237"/>
            <a:ext cx="9601200" cy="1303337"/>
          </a:xfrm>
        </p:spPr>
        <p:txBody>
          <a:bodyPr>
            <a:normAutofit fontScale="90000"/>
          </a:bodyPr>
          <a:lstStyle/>
          <a:p>
            <a:r>
              <a:rPr lang="el-GR" b="1" dirty="0"/>
              <a:t>Το Ερευνητικό Μοντέλο των εννέα σταδίων</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a:extLst>
              <a:ext uri="{FF2B5EF4-FFF2-40B4-BE49-F238E27FC236}">
                <a16:creationId xmlns:a16="http://schemas.microsoft.com/office/drawing/2014/main" id="{881FB4A2-3CB8-4B58-AF8B-EE676896304E}"/>
              </a:ext>
            </a:extLst>
          </p:cNvPr>
          <p:cNvSpPr txBox="1">
            <a:spLocks noChangeArrowheads="1"/>
          </p:cNvSpPr>
          <p:nvPr/>
        </p:nvSpPr>
        <p:spPr bwMode="auto">
          <a:xfrm>
            <a:off x="2590800" y="1447800"/>
            <a:ext cx="1905000" cy="421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l-GR" altLang="nl-NL">
                <a:latin typeface="Calibri" panose="020F0502020204030204" pitchFamily="34" charset="0"/>
              </a:rPr>
              <a:t>Υπάρχουσες γνώσεις</a:t>
            </a:r>
            <a:endParaRPr lang="en-US" altLang="nl-NL">
              <a:latin typeface="Calibri" panose="020F0502020204030204" pitchFamily="34" charset="0"/>
            </a:endParaRPr>
          </a:p>
          <a:p>
            <a:pPr>
              <a:spcBef>
                <a:spcPct val="50000"/>
              </a:spcBef>
            </a:pPr>
            <a:endParaRPr lang="en-US" altLang="nl-NL">
              <a:latin typeface="Calibri" panose="020F0502020204030204" pitchFamily="34" charset="0"/>
            </a:endParaRPr>
          </a:p>
          <a:p>
            <a:pPr>
              <a:spcBef>
                <a:spcPct val="50000"/>
              </a:spcBef>
            </a:pPr>
            <a:endParaRPr lang="en-US" altLang="nl-NL">
              <a:latin typeface="Calibri" panose="020F0502020204030204" pitchFamily="34" charset="0"/>
            </a:endParaRPr>
          </a:p>
          <a:p>
            <a:pPr>
              <a:spcBef>
                <a:spcPct val="50000"/>
              </a:spcBef>
            </a:pPr>
            <a:endParaRPr lang="en-US" altLang="nl-NL">
              <a:latin typeface="Calibri" panose="020F0502020204030204" pitchFamily="34" charset="0"/>
            </a:endParaRPr>
          </a:p>
          <a:p>
            <a:pPr>
              <a:spcBef>
                <a:spcPct val="50000"/>
              </a:spcBef>
            </a:pPr>
            <a:r>
              <a:rPr lang="el-GR" altLang="nl-NL">
                <a:latin typeface="Calibri" panose="020F0502020204030204" pitchFamily="34" charset="0"/>
              </a:rPr>
              <a:t>Στρατηγικές έρευνας</a:t>
            </a:r>
            <a:endParaRPr lang="en-US" altLang="nl-NL">
              <a:latin typeface="Calibri" panose="020F0502020204030204" pitchFamily="34" charset="0"/>
            </a:endParaRPr>
          </a:p>
          <a:p>
            <a:pPr>
              <a:spcBef>
                <a:spcPct val="50000"/>
              </a:spcBef>
            </a:pPr>
            <a:endParaRPr lang="en-US" altLang="nl-NL">
              <a:latin typeface="Calibri" panose="020F0502020204030204" pitchFamily="34" charset="0"/>
            </a:endParaRPr>
          </a:p>
          <a:p>
            <a:pPr>
              <a:spcBef>
                <a:spcPct val="50000"/>
              </a:spcBef>
            </a:pPr>
            <a:endParaRPr lang="en-US" altLang="nl-NL">
              <a:latin typeface="Calibri" panose="020F0502020204030204" pitchFamily="34" charset="0"/>
            </a:endParaRPr>
          </a:p>
          <a:p>
            <a:pPr>
              <a:spcBef>
                <a:spcPct val="50000"/>
              </a:spcBef>
            </a:pPr>
            <a:endParaRPr lang="en-US" altLang="nl-NL">
              <a:latin typeface="Calibri" panose="020F0502020204030204" pitchFamily="34" charset="0"/>
            </a:endParaRPr>
          </a:p>
          <a:p>
            <a:pPr>
              <a:spcBef>
                <a:spcPct val="50000"/>
              </a:spcBef>
            </a:pPr>
            <a:r>
              <a:rPr lang="el-GR" altLang="nl-NL">
                <a:latin typeface="Calibri" panose="020F0502020204030204" pitchFamily="34" charset="0"/>
              </a:rPr>
              <a:t>Μέθοδοι</a:t>
            </a:r>
            <a:endParaRPr lang="en-US" altLang="nl-NL">
              <a:latin typeface="Calibri" panose="020F0502020204030204" pitchFamily="34" charset="0"/>
            </a:endParaRPr>
          </a:p>
        </p:txBody>
      </p:sp>
      <p:sp>
        <p:nvSpPr>
          <p:cNvPr id="36867" name="Text Box 3">
            <a:extLst>
              <a:ext uri="{FF2B5EF4-FFF2-40B4-BE49-F238E27FC236}">
                <a16:creationId xmlns:a16="http://schemas.microsoft.com/office/drawing/2014/main" id="{EE177BA8-96E9-42D9-8009-272EA90C82A2}"/>
              </a:ext>
            </a:extLst>
          </p:cNvPr>
          <p:cNvSpPr txBox="1">
            <a:spLocks noChangeArrowheads="1"/>
          </p:cNvSpPr>
          <p:nvPr/>
        </p:nvSpPr>
        <p:spPr bwMode="auto">
          <a:xfrm>
            <a:off x="5410200" y="2895601"/>
            <a:ext cx="1447800" cy="119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l-GR" altLang="nl-NL">
                <a:latin typeface="Calibri" panose="020F0502020204030204" pitchFamily="34" charset="0"/>
              </a:rPr>
              <a:t>Ποιοτικές</a:t>
            </a:r>
            <a:endParaRPr lang="en-US" altLang="nl-NL">
              <a:latin typeface="Calibri" panose="020F0502020204030204" pitchFamily="34" charset="0"/>
            </a:endParaRPr>
          </a:p>
          <a:p>
            <a:pPr>
              <a:spcBef>
                <a:spcPct val="50000"/>
              </a:spcBef>
            </a:pPr>
            <a:r>
              <a:rPr lang="el-GR" altLang="nl-NL">
                <a:latin typeface="Calibri" panose="020F0502020204030204" pitchFamily="34" charset="0"/>
              </a:rPr>
              <a:t>Ποσοτικές</a:t>
            </a:r>
            <a:endParaRPr lang="en-US" altLang="nl-NL">
              <a:latin typeface="Calibri" panose="020F0502020204030204" pitchFamily="34" charset="0"/>
            </a:endParaRPr>
          </a:p>
          <a:p>
            <a:pPr>
              <a:spcBef>
                <a:spcPct val="50000"/>
              </a:spcBef>
            </a:pPr>
            <a:r>
              <a:rPr lang="el-GR" altLang="nl-NL">
                <a:latin typeface="Calibri" panose="020F0502020204030204" pitchFamily="34" charset="0"/>
              </a:rPr>
              <a:t>Μεικτές </a:t>
            </a:r>
            <a:endParaRPr lang="en-US" altLang="nl-NL">
              <a:latin typeface="Calibri" panose="020F0502020204030204" pitchFamily="34" charset="0"/>
            </a:endParaRPr>
          </a:p>
        </p:txBody>
      </p:sp>
      <p:sp>
        <p:nvSpPr>
          <p:cNvPr id="36868" name="Text Box 4">
            <a:extLst>
              <a:ext uri="{FF2B5EF4-FFF2-40B4-BE49-F238E27FC236}">
                <a16:creationId xmlns:a16="http://schemas.microsoft.com/office/drawing/2014/main" id="{87EA85DC-F0BD-4FD6-8F1D-3559CEC31E18}"/>
              </a:ext>
            </a:extLst>
          </p:cNvPr>
          <p:cNvSpPr txBox="1">
            <a:spLocks noChangeArrowheads="1"/>
          </p:cNvSpPr>
          <p:nvPr/>
        </p:nvSpPr>
        <p:spPr bwMode="auto">
          <a:xfrm>
            <a:off x="8077200" y="2743200"/>
            <a:ext cx="1752600" cy="174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l-GR" altLang="nl-NL">
                <a:latin typeface="Calibri" panose="020F0502020204030204" pitchFamily="34" charset="0"/>
              </a:rPr>
              <a:t>Ερωτήματα</a:t>
            </a:r>
            <a:endParaRPr lang="en-US" altLang="nl-NL">
              <a:latin typeface="Calibri" panose="020F0502020204030204" pitchFamily="34" charset="0"/>
            </a:endParaRPr>
          </a:p>
          <a:p>
            <a:pPr>
              <a:spcBef>
                <a:spcPct val="50000"/>
              </a:spcBef>
            </a:pPr>
            <a:r>
              <a:rPr lang="el-GR" altLang="nl-NL">
                <a:latin typeface="Calibri" panose="020F0502020204030204" pitchFamily="34" charset="0"/>
              </a:rPr>
              <a:t>Συλλογή δεδομένων</a:t>
            </a:r>
            <a:endParaRPr lang="en-US" altLang="nl-NL">
              <a:latin typeface="Calibri" panose="020F0502020204030204" pitchFamily="34" charset="0"/>
            </a:endParaRPr>
          </a:p>
          <a:p>
            <a:pPr>
              <a:spcBef>
                <a:spcPct val="50000"/>
              </a:spcBef>
            </a:pPr>
            <a:r>
              <a:rPr lang="el-GR" altLang="nl-NL">
                <a:latin typeface="Calibri" panose="020F0502020204030204" pitchFamily="34" charset="0"/>
              </a:rPr>
              <a:t>Ανάλυση δεδομένων</a:t>
            </a:r>
            <a:endParaRPr lang="en-US" altLang="nl-NL">
              <a:latin typeface="Calibri" panose="020F0502020204030204" pitchFamily="34" charset="0"/>
            </a:endParaRPr>
          </a:p>
        </p:txBody>
      </p:sp>
      <p:sp>
        <p:nvSpPr>
          <p:cNvPr id="36869" name="Text Box 5">
            <a:extLst>
              <a:ext uri="{FF2B5EF4-FFF2-40B4-BE49-F238E27FC236}">
                <a16:creationId xmlns:a16="http://schemas.microsoft.com/office/drawing/2014/main" id="{8AB58B0F-62E4-458D-891A-876EB7F93907}"/>
              </a:ext>
            </a:extLst>
          </p:cNvPr>
          <p:cNvSpPr txBox="1">
            <a:spLocks noChangeArrowheads="1"/>
          </p:cNvSpPr>
          <p:nvPr/>
        </p:nvSpPr>
        <p:spPr bwMode="auto">
          <a:xfrm>
            <a:off x="2057400" y="609600"/>
            <a:ext cx="2971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l-GR" altLang="nl-NL" sz="2000" b="1" u="sng">
                <a:latin typeface="Calibri" panose="020F0502020204030204" pitchFamily="34" charset="0"/>
              </a:rPr>
              <a:t>Τα στοιχεία της έρευνας</a:t>
            </a:r>
            <a:endParaRPr lang="en-US" altLang="nl-NL" sz="2000" b="1" u="sng">
              <a:latin typeface="Calibri" panose="020F0502020204030204" pitchFamily="34" charset="0"/>
            </a:endParaRPr>
          </a:p>
        </p:txBody>
      </p:sp>
      <p:sp>
        <p:nvSpPr>
          <p:cNvPr id="36870" name="Text Box 6">
            <a:extLst>
              <a:ext uri="{FF2B5EF4-FFF2-40B4-BE49-F238E27FC236}">
                <a16:creationId xmlns:a16="http://schemas.microsoft.com/office/drawing/2014/main" id="{02CD1DC3-0611-45C8-BA49-E2970C8B6930}"/>
              </a:ext>
            </a:extLst>
          </p:cNvPr>
          <p:cNvSpPr txBox="1">
            <a:spLocks noChangeArrowheads="1"/>
          </p:cNvSpPr>
          <p:nvPr/>
        </p:nvSpPr>
        <p:spPr bwMode="auto">
          <a:xfrm>
            <a:off x="5257800" y="1676401"/>
            <a:ext cx="1905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l-GR" altLang="nl-NL" sz="2000" b="1" u="sng">
                <a:latin typeface="Calibri" panose="020F0502020204030204" pitchFamily="34" charset="0"/>
              </a:rPr>
              <a:t>Ερευνητικές προσεγγίσεις</a:t>
            </a:r>
            <a:endParaRPr lang="en-US" altLang="nl-NL" sz="2000" b="1" u="sng">
              <a:latin typeface="Calibri" panose="020F0502020204030204" pitchFamily="34" charset="0"/>
            </a:endParaRPr>
          </a:p>
        </p:txBody>
      </p:sp>
      <p:sp>
        <p:nvSpPr>
          <p:cNvPr id="36871" name="Text Box 7">
            <a:extLst>
              <a:ext uri="{FF2B5EF4-FFF2-40B4-BE49-F238E27FC236}">
                <a16:creationId xmlns:a16="http://schemas.microsoft.com/office/drawing/2014/main" id="{E46ED443-9A6C-4D96-8EF3-03223CABDC13}"/>
              </a:ext>
            </a:extLst>
          </p:cNvPr>
          <p:cNvSpPr txBox="1">
            <a:spLocks noChangeArrowheads="1"/>
          </p:cNvSpPr>
          <p:nvPr/>
        </p:nvSpPr>
        <p:spPr bwMode="auto">
          <a:xfrm>
            <a:off x="7739063" y="1928814"/>
            <a:ext cx="2514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l-GR" altLang="nl-NL" sz="2000" b="1" u="sng">
                <a:latin typeface="Calibri" panose="020F0502020204030204" pitchFamily="34" charset="0"/>
              </a:rPr>
              <a:t>Διαδικασία σχεδιασμού</a:t>
            </a:r>
            <a:endParaRPr lang="en-US" altLang="nl-NL" sz="2000" b="1" u="sng">
              <a:latin typeface="Calibri" panose="020F0502020204030204" pitchFamily="34" charset="0"/>
            </a:endParaRPr>
          </a:p>
        </p:txBody>
      </p:sp>
      <p:sp>
        <p:nvSpPr>
          <p:cNvPr id="36872" name="Line 8">
            <a:extLst>
              <a:ext uri="{FF2B5EF4-FFF2-40B4-BE49-F238E27FC236}">
                <a16:creationId xmlns:a16="http://schemas.microsoft.com/office/drawing/2014/main" id="{4EA77518-6425-42D4-9A9D-0E10B8D5B61E}"/>
              </a:ext>
            </a:extLst>
          </p:cNvPr>
          <p:cNvSpPr>
            <a:spLocks noChangeShapeType="1"/>
          </p:cNvSpPr>
          <p:nvPr/>
        </p:nvSpPr>
        <p:spPr bwMode="auto">
          <a:xfrm>
            <a:off x="4038600" y="2286000"/>
            <a:ext cx="1066800" cy="9906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73" name="Line 9">
            <a:extLst>
              <a:ext uri="{FF2B5EF4-FFF2-40B4-BE49-F238E27FC236}">
                <a16:creationId xmlns:a16="http://schemas.microsoft.com/office/drawing/2014/main" id="{2EA33247-C23A-44E7-9E00-2688FC66DB2E}"/>
              </a:ext>
            </a:extLst>
          </p:cNvPr>
          <p:cNvSpPr>
            <a:spLocks noChangeShapeType="1"/>
          </p:cNvSpPr>
          <p:nvPr/>
        </p:nvSpPr>
        <p:spPr bwMode="auto">
          <a:xfrm>
            <a:off x="4191000" y="3581400"/>
            <a:ext cx="7620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74" name="Line 10">
            <a:extLst>
              <a:ext uri="{FF2B5EF4-FFF2-40B4-BE49-F238E27FC236}">
                <a16:creationId xmlns:a16="http://schemas.microsoft.com/office/drawing/2014/main" id="{F5C95A9A-1AB6-49B1-9885-E758ED106DB5}"/>
              </a:ext>
            </a:extLst>
          </p:cNvPr>
          <p:cNvSpPr>
            <a:spLocks noChangeShapeType="1"/>
          </p:cNvSpPr>
          <p:nvPr/>
        </p:nvSpPr>
        <p:spPr bwMode="auto">
          <a:xfrm flipV="1">
            <a:off x="3962400" y="4191000"/>
            <a:ext cx="1066800" cy="1219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75" name="Line 11">
            <a:extLst>
              <a:ext uri="{FF2B5EF4-FFF2-40B4-BE49-F238E27FC236}">
                <a16:creationId xmlns:a16="http://schemas.microsoft.com/office/drawing/2014/main" id="{277CCCF6-50AD-46EF-AF19-16054B87A586}"/>
              </a:ext>
            </a:extLst>
          </p:cNvPr>
          <p:cNvSpPr>
            <a:spLocks noChangeShapeType="1"/>
          </p:cNvSpPr>
          <p:nvPr/>
        </p:nvSpPr>
        <p:spPr bwMode="auto">
          <a:xfrm>
            <a:off x="6858000" y="3581400"/>
            <a:ext cx="9906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76" name="Text Box 12">
            <a:extLst>
              <a:ext uri="{FF2B5EF4-FFF2-40B4-BE49-F238E27FC236}">
                <a16:creationId xmlns:a16="http://schemas.microsoft.com/office/drawing/2014/main" id="{AD1661E0-D1C0-43B7-B017-58761982880A}"/>
              </a:ext>
            </a:extLst>
          </p:cNvPr>
          <p:cNvSpPr txBox="1">
            <a:spLocks noChangeArrowheads="1"/>
          </p:cNvSpPr>
          <p:nvPr/>
        </p:nvSpPr>
        <p:spPr bwMode="auto">
          <a:xfrm>
            <a:off x="4800600" y="5943601"/>
            <a:ext cx="2514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endParaRPr lang="nl-NL" altLang="nl-N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idx="1"/>
          </p:nvPr>
        </p:nvSpPr>
        <p:spPr>
          <a:xfrm>
            <a:off x="2048305" y="1671901"/>
            <a:ext cx="4299289" cy="4424099"/>
          </a:xfrm>
          <a:noFill/>
          <a:ln>
            <a:noFill/>
          </a:ln>
        </p:spPr>
        <p:style>
          <a:lnRef idx="2">
            <a:schemeClr val="accent1"/>
          </a:lnRef>
          <a:fillRef idx="1">
            <a:schemeClr val="lt1"/>
          </a:fillRef>
          <a:effectRef idx="0">
            <a:schemeClr val="accent1"/>
          </a:effectRef>
          <a:fontRef idx="minor">
            <a:schemeClr val="dk1"/>
          </a:fontRef>
        </p:style>
        <p:txBody>
          <a:bodyPr anchor="t">
            <a:normAutofit fontScale="70000" lnSpcReduction="20000"/>
          </a:bodyPr>
          <a:lstStyle/>
          <a:p>
            <a:pPr marL="0" indent="0" algn="ctr">
              <a:buNone/>
            </a:pPr>
            <a:r>
              <a:rPr lang="el-GR" sz="2900" dirty="0">
                <a:solidFill>
                  <a:srgbClr val="0000FF"/>
                </a:solidFill>
              </a:rPr>
              <a:t>Ποσοτική</a:t>
            </a:r>
          </a:p>
          <a:p>
            <a:r>
              <a:rPr lang="el-GR" sz="2900" b="1" dirty="0"/>
              <a:t>Μέτρηση</a:t>
            </a:r>
            <a:r>
              <a:rPr lang="el-GR" sz="2900" dirty="0"/>
              <a:t> κοινωνικών μεταβλητών</a:t>
            </a:r>
            <a:endParaRPr lang="en-US" sz="2900" dirty="0"/>
          </a:p>
          <a:p>
            <a:endParaRPr lang="en-US" sz="1400" dirty="0"/>
          </a:p>
          <a:p>
            <a:r>
              <a:rPr lang="el-GR" sz="2900" dirty="0"/>
              <a:t>Συνήθη ερευνητικά σχέδια</a:t>
            </a:r>
            <a:r>
              <a:rPr lang="en-US" sz="2900" dirty="0"/>
              <a:t>: </a:t>
            </a:r>
            <a:r>
              <a:rPr lang="el-GR" sz="2900" i="1" dirty="0"/>
              <a:t>επισκοπήσεις και πειράματα</a:t>
            </a:r>
            <a:endParaRPr lang="en-US" sz="2900" i="1" dirty="0"/>
          </a:p>
          <a:p>
            <a:endParaRPr lang="en-US" sz="1400" i="1" dirty="0"/>
          </a:p>
          <a:p>
            <a:r>
              <a:rPr lang="el-GR" sz="2900" dirty="0"/>
              <a:t>Αριθμητικά και στατιστικά δεδομένα</a:t>
            </a:r>
            <a:endParaRPr lang="en-US" sz="2900" dirty="0"/>
          </a:p>
          <a:p>
            <a:endParaRPr lang="en-US" sz="1400" dirty="0"/>
          </a:p>
          <a:p>
            <a:r>
              <a:rPr lang="el-GR" sz="2900" dirty="0"/>
              <a:t>Παραγωγικός έλεγχος της θεωρίας</a:t>
            </a:r>
            <a:endParaRPr lang="en-US" sz="2900" dirty="0"/>
          </a:p>
          <a:p>
            <a:pPr marL="0" indent="0">
              <a:buNone/>
            </a:pPr>
            <a:endParaRPr lang="en-US" sz="1400" dirty="0"/>
          </a:p>
          <a:p>
            <a:r>
              <a:rPr lang="el-GR" sz="2900" dirty="0"/>
              <a:t>Αντικειμενική θεώρηση της πραγματικότητας ως εξωτερικής ως προς τα κοινωνικά υποκείμενα (Οντολογικός προσανατολισμός: Αντικειμενισμός) </a:t>
            </a:r>
            <a:endParaRPr lang="en-US" sz="2900" dirty="0"/>
          </a:p>
        </p:txBody>
      </p:sp>
      <p:sp>
        <p:nvSpPr>
          <p:cNvPr id="4" name="Title 3"/>
          <p:cNvSpPr>
            <a:spLocks noGrp="1"/>
          </p:cNvSpPr>
          <p:nvPr>
            <p:ph type="title" idx="4294967295"/>
          </p:nvPr>
        </p:nvSpPr>
        <p:spPr>
          <a:xfrm>
            <a:off x="2118211" y="287131"/>
            <a:ext cx="8229600" cy="565150"/>
          </a:xfrm>
        </p:spPr>
        <p:txBody>
          <a:bodyPr>
            <a:normAutofit fontScale="90000"/>
          </a:bodyPr>
          <a:lstStyle/>
          <a:p>
            <a:pPr algn="ctr"/>
            <a:r>
              <a:rPr lang="el-GR" dirty="0">
                <a:solidFill>
                  <a:schemeClr val="bg1"/>
                </a:solidFill>
              </a:rPr>
              <a:t>Ερευνητική Στρατηγική</a:t>
            </a:r>
            <a:endParaRPr lang="en-US" dirty="0">
              <a:solidFill>
                <a:schemeClr val="bg1"/>
              </a:solidFill>
            </a:endParaRPr>
          </a:p>
        </p:txBody>
      </p:sp>
      <p:sp>
        <p:nvSpPr>
          <p:cNvPr id="6" name="Content Placeholder 5"/>
          <p:cNvSpPr>
            <a:spLocks noGrp="1"/>
          </p:cNvSpPr>
          <p:nvPr>
            <p:ph sz="half" idx="4294967295"/>
          </p:nvPr>
        </p:nvSpPr>
        <p:spPr>
          <a:xfrm>
            <a:off x="6405850" y="1670104"/>
            <a:ext cx="4137635" cy="4424100"/>
          </a:xfrm>
          <a:noFill/>
          <a:ln>
            <a:noFill/>
          </a:ln>
        </p:spPr>
        <p:style>
          <a:lnRef idx="2">
            <a:schemeClr val="accent1"/>
          </a:lnRef>
          <a:fillRef idx="1">
            <a:schemeClr val="lt1"/>
          </a:fillRef>
          <a:effectRef idx="0">
            <a:schemeClr val="accent1"/>
          </a:effectRef>
          <a:fontRef idx="minor">
            <a:schemeClr val="dk1"/>
          </a:fontRef>
        </p:style>
        <p:txBody>
          <a:bodyPr>
            <a:normAutofit fontScale="62500" lnSpcReduction="20000"/>
          </a:bodyPr>
          <a:lstStyle/>
          <a:p>
            <a:pPr marL="0" indent="0" algn="ctr">
              <a:buNone/>
            </a:pPr>
            <a:r>
              <a:rPr lang="el-GR" sz="3100" dirty="0">
                <a:solidFill>
                  <a:srgbClr val="0000FF"/>
                </a:solidFill>
              </a:rPr>
              <a:t>Ποιοτική</a:t>
            </a:r>
          </a:p>
          <a:p>
            <a:r>
              <a:rPr lang="el-GR" sz="2900" b="1" dirty="0"/>
              <a:t>Κατανόηση</a:t>
            </a:r>
            <a:r>
              <a:rPr lang="el-GR" sz="2900" dirty="0"/>
              <a:t> των υποκειμενικών νοημάτων που έχουν διαμορφώσει τα κοινωνικά υποκείμενα </a:t>
            </a:r>
            <a:r>
              <a:rPr lang="en-US" sz="2900" dirty="0"/>
              <a:t>(</a:t>
            </a:r>
            <a:r>
              <a:rPr lang="el-GR" sz="2900" dirty="0"/>
              <a:t>επιστημολογικός προσανατολισμός: Ερμηνειοκρατία</a:t>
            </a:r>
            <a:r>
              <a:rPr lang="en-US" sz="2900" dirty="0"/>
              <a:t>)</a:t>
            </a:r>
          </a:p>
          <a:p>
            <a:endParaRPr lang="en-US" sz="2900" dirty="0"/>
          </a:p>
          <a:p>
            <a:r>
              <a:rPr lang="el-GR" sz="2900" dirty="0"/>
              <a:t>Συνήθεις μέθοδοι</a:t>
            </a:r>
            <a:r>
              <a:rPr lang="en-US" sz="2900" dirty="0"/>
              <a:t>: </a:t>
            </a:r>
            <a:r>
              <a:rPr lang="el-GR" sz="2900" i="1" dirty="0"/>
              <a:t>συνεντεύξεις, εθνογραφία</a:t>
            </a:r>
            <a:endParaRPr lang="en-US" sz="2900" i="1" dirty="0"/>
          </a:p>
          <a:p>
            <a:endParaRPr lang="en-US" sz="2900" dirty="0"/>
          </a:p>
          <a:p>
            <a:r>
              <a:rPr lang="el-GR" sz="2900" dirty="0"/>
              <a:t>Τα δεδομένα είναι λέξεις, κείμενα και ιστορίες </a:t>
            </a:r>
            <a:endParaRPr lang="en-US" sz="2900" dirty="0"/>
          </a:p>
          <a:p>
            <a:endParaRPr lang="en-US" sz="2900" dirty="0"/>
          </a:p>
          <a:p>
            <a:r>
              <a:rPr lang="el-GR" sz="2900" dirty="0"/>
              <a:t>Επαγωγική προσέγγιση</a:t>
            </a:r>
            <a:r>
              <a:rPr lang="en-US" sz="2900" dirty="0"/>
              <a:t>: </a:t>
            </a:r>
            <a:r>
              <a:rPr lang="el-GR" sz="2900" dirty="0"/>
              <a:t>η θεωρία προκύπτει από τα δεδομένα</a:t>
            </a:r>
            <a:endParaRPr lang="en-US" sz="2900" dirty="0"/>
          </a:p>
        </p:txBody>
      </p:sp>
      <p:sp>
        <p:nvSpPr>
          <p:cNvPr id="7" name="Rectangle 6"/>
          <p:cNvSpPr/>
          <p:nvPr/>
        </p:nvSpPr>
        <p:spPr>
          <a:xfrm>
            <a:off x="4164966" y="888631"/>
            <a:ext cx="3709669" cy="369332"/>
          </a:xfrm>
          <a:prstGeom prst="rect">
            <a:avLst/>
          </a:prstGeom>
          <a:noFill/>
          <a:ln>
            <a:noFill/>
          </a:ln>
        </p:spPr>
        <p:txBody>
          <a:bodyPr wrap="none">
            <a:spAutoFit/>
          </a:bodyPr>
          <a:lstStyle/>
          <a:p>
            <a:pPr algn="ctr"/>
            <a:r>
              <a:rPr lang="el-GR" dirty="0">
                <a:solidFill>
                  <a:srgbClr val="FFFFFF"/>
                </a:solidFill>
              </a:rPr>
              <a:t>Ο γενικός προσανατολισμός της έρευνας</a:t>
            </a:r>
          </a:p>
        </p:txBody>
      </p:sp>
    </p:spTree>
    <p:extLst>
      <p:ext uri="{BB962C8B-B14F-4D97-AF65-F5344CB8AC3E}">
        <p14:creationId xmlns:p14="http://schemas.microsoft.com/office/powerpoint/2010/main" val="1285351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a:extLst>
              <a:ext uri="{FF2B5EF4-FFF2-40B4-BE49-F238E27FC236}">
                <a16:creationId xmlns:a16="http://schemas.microsoft.com/office/drawing/2014/main" id="{611717CE-8184-406C-94AC-DD46DD8073BE}"/>
              </a:ext>
            </a:extLst>
          </p:cNvPr>
          <p:cNvSpPr>
            <a:spLocks noGrp="1"/>
          </p:cNvSpPr>
          <p:nvPr>
            <p:ph type="title"/>
          </p:nvPr>
        </p:nvSpPr>
        <p:spPr>
          <a:xfrm>
            <a:off x="1295401" y="1253065"/>
            <a:ext cx="9601196" cy="1303867"/>
          </a:xfrm>
        </p:spPr>
        <p:txBody>
          <a:bodyPr>
            <a:normAutofit/>
          </a:bodyPr>
          <a:lstStyle/>
          <a:p>
            <a:r>
              <a:rPr lang="el-GR" dirty="0"/>
              <a:t>Ποσοτική Έρευνα (</a:t>
            </a:r>
            <a:r>
              <a:rPr lang="el-GR" dirty="0" err="1"/>
              <a:t>Quantitative</a:t>
            </a:r>
            <a:r>
              <a:rPr lang="el-GR" dirty="0"/>
              <a:t> Research)</a:t>
            </a:r>
            <a:endParaRPr lang="en-US" dirty="0"/>
          </a:p>
        </p:txBody>
      </p:sp>
      <p:sp>
        <p:nvSpPr>
          <p:cNvPr id="2" name="Θέση περιεχομένου 1">
            <a:extLst>
              <a:ext uri="{FF2B5EF4-FFF2-40B4-BE49-F238E27FC236}">
                <a16:creationId xmlns:a16="http://schemas.microsoft.com/office/drawing/2014/main" id="{AE97006A-85BB-4165-8F07-D1A0F83DE90B}"/>
              </a:ext>
            </a:extLst>
          </p:cNvPr>
          <p:cNvSpPr>
            <a:spLocks noGrp="1"/>
          </p:cNvSpPr>
          <p:nvPr>
            <p:ph idx="1"/>
          </p:nvPr>
        </p:nvSpPr>
        <p:spPr/>
        <p:txBody>
          <a:bodyPr>
            <a:normAutofit/>
          </a:bodyPr>
          <a:lstStyle/>
          <a:p>
            <a:r>
              <a:rPr lang="el-GR" b="1" dirty="0"/>
              <a:t>Τι είναι</a:t>
            </a:r>
            <a:endParaRPr lang="el-GR" dirty="0"/>
          </a:p>
          <a:p>
            <a:r>
              <a:rPr lang="el-GR" dirty="0"/>
              <a:t>Μελετά φαινόμενα χρησιμοποιώντας </a:t>
            </a:r>
            <a:r>
              <a:rPr lang="el-GR" b="1" dirty="0"/>
              <a:t>αριθμητικά δεδομένα και στατιστική ανάλυση</a:t>
            </a:r>
            <a:r>
              <a:rPr lang="el-GR" dirty="0"/>
              <a:t>.</a:t>
            </a:r>
          </a:p>
          <a:p>
            <a:endParaRPr lang="el-GR" dirty="0"/>
          </a:p>
          <a:p>
            <a:r>
              <a:rPr lang="el-GR" b="1" dirty="0"/>
              <a:t>Στόχος</a:t>
            </a:r>
            <a:endParaRPr lang="el-GR" dirty="0"/>
          </a:p>
          <a:p>
            <a:r>
              <a:rPr lang="el-GR" dirty="0"/>
              <a:t>Να εξετάσει </a:t>
            </a:r>
            <a:r>
              <a:rPr lang="el-GR" b="1" dirty="0"/>
              <a:t>σχέσεις μεταξύ μεταβλητών</a:t>
            </a:r>
            <a:r>
              <a:rPr lang="el-GR" dirty="0"/>
              <a:t> ή να ελέγξει υποθέσεις.</a:t>
            </a:r>
          </a:p>
        </p:txBody>
      </p:sp>
    </p:spTree>
    <p:extLst>
      <p:ext uri="{BB962C8B-B14F-4D97-AF65-F5344CB8AC3E}">
        <p14:creationId xmlns:p14="http://schemas.microsoft.com/office/powerpoint/2010/main" val="620536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a:extLst>
              <a:ext uri="{FF2B5EF4-FFF2-40B4-BE49-F238E27FC236}">
                <a16:creationId xmlns:a16="http://schemas.microsoft.com/office/drawing/2014/main" id="{239703C4-9356-458B-BCBD-4D4495F55397}"/>
              </a:ext>
            </a:extLst>
          </p:cNvPr>
          <p:cNvSpPr>
            <a:spLocks noGrp="1"/>
          </p:cNvSpPr>
          <p:nvPr>
            <p:ph idx="4294967295"/>
          </p:nvPr>
        </p:nvSpPr>
        <p:spPr>
          <a:xfrm>
            <a:off x="1497419" y="627321"/>
            <a:ext cx="9454116" cy="5592726"/>
          </a:xfrm>
        </p:spPr>
        <p:txBody>
          <a:bodyPr>
            <a:normAutofit fontScale="92500" lnSpcReduction="10000"/>
          </a:bodyPr>
          <a:lstStyle/>
          <a:p>
            <a:pPr marL="0" indent="0">
              <a:buNone/>
            </a:pPr>
            <a:r>
              <a:rPr lang="el-GR" b="1" dirty="0"/>
              <a:t>Χαρακτηριστικά</a:t>
            </a:r>
            <a:endParaRPr lang="el-GR" dirty="0"/>
          </a:p>
          <a:p>
            <a:pPr marL="0" indent="0">
              <a:buNone/>
            </a:pPr>
            <a:r>
              <a:rPr lang="el-GR" dirty="0"/>
              <a:t>• μεγάλα δείγματα</a:t>
            </a:r>
            <a:br>
              <a:rPr lang="el-GR" dirty="0"/>
            </a:br>
            <a:r>
              <a:rPr lang="el-GR" dirty="0"/>
              <a:t>• ερωτηματολόγια ή τεστ</a:t>
            </a:r>
            <a:br>
              <a:rPr lang="el-GR" dirty="0"/>
            </a:br>
            <a:r>
              <a:rPr lang="el-GR" dirty="0"/>
              <a:t>• στατιστική ανάλυση</a:t>
            </a:r>
            <a:br>
              <a:rPr lang="el-GR" dirty="0"/>
            </a:br>
            <a:r>
              <a:rPr lang="el-GR" dirty="0"/>
              <a:t>• γενίκευση αποτελεσμάτων</a:t>
            </a:r>
          </a:p>
          <a:p>
            <a:endParaRPr lang="el-GR" b="1" dirty="0"/>
          </a:p>
          <a:p>
            <a:pPr marL="0" indent="0">
              <a:buNone/>
            </a:pPr>
            <a:r>
              <a:rPr lang="el-GR" b="1" dirty="0"/>
              <a:t>Παράδειγμα (εκπαίδευση ΦΕ)</a:t>
            </a:r>
            <a:endParaRPr lang="el-GR" dirty="0"/>
          </a:p>
          <a:p>
            <a:pPr marL="0" indent="0">
              <a:buNone/>
            </a:pPr>
            <a:r>
              <a:rPr lang="el-GR" dirty="0"/>
              <a:t>Ερευνητικό ερώτημα:</a:t>
            </a:r>
          </a:p>
          <a:p>
            <a:pPr marL="0" indent="0">
              <a:buNone/>
            </a:pPr>
            <a:r>
              <a:rPr lang="el-GR" dirty="0"/>
              <a:t> «Βελτιώνει η χρήση προσομοιώσεων την επίδοση των μαθητών στη φυσική;»</a:t>
            </a:r>
          </a:p>
          <a:p>
            <a:endParaRPr lang="el-GR" dirty="0"/>
          </a:p>
          <a:p>
            <a:pPr marL="0" indent="0">
              <a:buNone/>
            </a:pPr>
            <a:r>
              <a:rPr lang="el-GR" dirty="0"/>
              <a:t>Δεδομένα:</a:t>
            </a:r>
          </a:p>
          <a:p>
            <a:pPr marL="0" indent="0">
              <a:buNone/>
            </a:pPr>
            <a:r>
              <a:rPr lang="el-GR" dirty="0"/>
              <a:t>• τεστ πριν και μετά</a:t>
            </a:r>
            <a:br>
              <a:rPr lang="el-GR" dirty="0"/>
            </a:br>
            <a:r>
              <a:rPr lang="el-GR" dirty="0"/>
              <a:t>• σύγκριση δύο ομάδων μαθητών</a:t>
            </a:r>
          </a:p>
        </p:txBody>
      </p:sp>
    </p:spTree>
    <p:extLst>
      <p:ext uri="{BB962C8B-B14F-4D97-AF65-F5344CB8AC3E}">
        <p14:creationId xmlns:p14="http://schemas.microsoft.com/office/powerpoint/2010/main" val="4145244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3ED5891F-E8A3-46CE-9B1B-8ED847EF3641}"/>
              </a:ext>
            </a:extLst>
          </p:cNvPr>
          <p:cNvSpPr/>
          <p:nvPr/>
        </p:nvSpPr>
        <p:spPr>
          <a:xfrm>
            <a:off x="1784686" y="2282650"/>
            <a:ext cx="7920880" cy="3539430"/>
          </a:xfrm>
          <a:prstGeom prst="rect">
            <a:avLst/>
          </a:prstGeom>
        </p:spPr>
        <p:txBody>
          <a:bodyPr wrap="square">
            <a:spAutoFit/>
          </a:bodyPr>
          <a:lstStyle/>
          <a:p>
            <a:endParaRPr lang="el-GR" sz="2800" b="1" dirty="0"/>
          </a:p>
          <a:p>
            <a:r>
              <a:rPr lang="el-GR" sz="2800" b="1" dirty="0"/>
              <a:t>Τι είναι</a:t>
            </a:r>
            <a:endParaRPr lang="el-GR" sz="2800" dirty="0"/>
          </a:p>
          <a:p>
            <a:r>
              <a:rPr lang="el-GR" sz="2800" dirty="0"/>
              <a:t>Μελετά </a:t>
            </a:r>
            <a:r>
              <a:rPr lang="el-GR" sz="2800" b="1" dirty="0"/>
              <a:t>εμπειρίες, αντιλήψεις και νοήματα</a:t>
            </a:r>
            <a:r>
              <a:rPr lang="el-GR" sz="2800" dirty="0"/>
              <a:t> των ανθρώπων.</a:t>
            </a:r>
          </a:p>
          <a:p>
            <a:endParaRPr lang="el-GR" sz="2800" dirty="0"/>
          </a:p>
          <a:p>
            <a:r>
              <a:rPr lang="el-GR" sz="2800" b="1" dirty="0"/>
              <a:t>Στόχος</a:t>
            </a:r>
            <a:endParaRPr lang="el-GR" sz="2800" dirty="0"/>
          </a:p>
          <a:p>
            <a:r>
              <a:rPr lang="el-GR" sz="2800" dirty="0"/>
              <a:t>Να κατανοήσει </a:t>
            </a:r>
            <a:r>
              <a:rPr lang="el-GR" sz="2800" b="1" dirty="0"/>
              <a:t>πώς οι άνθρωποι βιώνουν ένα φαινόμενο</a:t>
            </a:r>
            <a:r>
              <a:rPr lang="el-GR" sz="2800" dirty="0"/>
              <a:t>.</a:t>
            </a:r>
          </a:p>
        </p:txBody>
      </p:sp>
      <p:sp>
        <p:nvSpPr>
          <p:cNvPr id="3" name="Τίτλος 2">
            <a:extLst>
              <a:ext uri="{FF2B5EF4-FFF2-40B4-BE49-F238E27FC236}">
                <a16:creationId xmlns:a16="http://schemas.microsoft.com/office/drawing/2014/main" id="{D6952692-9375-44C5-ACFE-F3EEF3C126D7}"/>
              </a:ext>
            </a:extLst>
          </p:cNvPr>
          <p:cNvSpPr>
            <a:spLocks noGrp="1"/>
          </p:cNvSpPr>
          <p:nvPr>
            <p:ph type="title"/>
          </p:nvPr>
        </p:nvSpPr>
        <p:spPr>
          <a:xfrm>
            <a:off x="1391096" y="1630717"/>
            <a:ext cx="9601196" cy="1303867"/>
          </a:xfrm>
        </p:spPr>
        <p:txBody>
          <a:bodyPr>
            <a:normAutofit fontScale="90000"/>
          </a:bodyPr>
          <a:lstStyle/>
          <a:p>
            <a:r>
              <a:rPr lang="el-GR" dirty="0"/>
              <a:t>Ποιοτική Έρευνα (</a:t>
            </a:r>
            <a:r>
              <a:rPr lang="el-GR" dirty="0" err="1"/>
              <a:t>Qualitative</a:t>
            </a:r>
            <a:r>
              <a:rPr lang="el-GR" dirty="0"/>
              <a:t> Research)</a:t>
            </a:r>
            <a:br>
              <a:rPr lang="el-GR" dirty="0"/>
            </a:br>
            <a:endParaRPr lang="en-US" dirty="0"/>
          </a:p>
        </p:txBody>
      </p:sp>
    </p:spTree>
    <p:extLst>
      <p:ext uri="{BB962C8B-B14F-4D97-AF65-F5344CB8AC3E}">
        <p14:creationId xmlns:p14="http://schemas.microsoft.com/office/powerpoint/2010/main" val="3927909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3ED5891F-E8A3-46CE-9B1B-8ED847EF3641}"/>
              </a:ext>
            </a:extLst>
          </p:cNvPr>
          <p:cNvSpPr/>
          <p:nvPr/>
        </p:nvSpPr>
        <p:spPr>
          <a:xfrm>
            <a:off x="2135560" y="836713"/>
            <a:ext cx="7920880" cy="5262979"/>
          </a:xfrm>
          <a:prstGeom prst="rect">
            <a:avLst/>
          </a:prstGeom>
        </p:spPr>
        <p:txBody>
          <a:bodyPr wrap="square">
            <a:spAutoFit/>
          </a:bodyPr>
          <a:lstStyle/>
          <a:p>
            <a:r>
              <a:rPr lang="el-GR" sz="2400" b="1" dirty="0"/>
              <a:t>Χαρακτηριστικά</a:t>
            </a:r>
            <a:endParaRPr lang="el-GR" sz="2400" dirty="0"/>
          </a:p>
          <a:p>
            <a:r>
              <a:rPr lang="el-GR" sz="2400" dirty="0"/>
              <a:t>• μικρότερα δείγματα</a:t>
            </a:r>
            <a:br>
              <a:rPr lang="el-GR" sz="2400" dirty="0"/>
            </a:br>
            <a:r>
              <a:rPr lang="el-GR" sz="2400" dirty="0"/>
              <a:t>• συνεντεύξεις</a:t>
            </a:r>
            <a:br>
              <a:rPr lang="el-GR" sz="2400" dirty="0"/>
            </a:br>
            <a:r>
              <a:rPr lang="el-GR" sz="2400" dirty="0"/>
              <a:t>• παρατηρήσεις</a:t>
            </a:r>
            <a:br>
              <a:rPr lang="el-GR" sz="2400" dirty="0"/>
            </a:br>
            <a:r>
              <a:rPr lang="el-GR" sz="2400" dirty="0"/>
              <a:t>• ανάλυση κειμένων ή αφηγήσεων</a:t>
            </a:r>
          </a:p>
          <a:p>
            <a:endParaRPr lang="el-GR" sz="2400" dirty="0"/>
          </a:p>
          <a:p>
            <a:r>
              <a:rPr lang="el-GR" sz="2400" b="1" dirty="0"/>
              <a:t>Παράδειγμα (εκπαίδευση ΦΕ)</a:t>
            </a:r>
            <a:endParaRPr lang="el-GR" sz="2400" dirty="0"/>
          </a:p>
          <a:p>
            <a:r>
              <a:rPr lang="el-GR" sz="2400" dirty="0"/>
              <a:t>Ερευνητικό ερώτημα:</a:t>
            </a:r>
            <a:br>
              <a:rPr lang="el-GR" sz="2400" dirty="0"/>
            </a:br>
            <a:r>
              <a:rPr lang="el-GR" sz="2400" dirty="0"/>
              <a:t> «Πώς βιώνουν οι μαθητές τη διδασκαλία της φυσικής;»</a:t>
            </a:r>
          </a:p>
          <a:p>
            <a:endParaRPr lang="el-GR" sz="2400" dirty="0"/>
          </a:p>
          <a:p>
            <a:r>
              <a:rPr lang="el-GR" sz="2400" dirty="0"/>
              <a:t>Δεδομένα:</a:t>
            </a:r>
          </a:p>
          <a:p>
            <a:r>
              <a:rPr lang="el-GR" sz="2400" dirty="0"/>
              <a:t>• συνεντεύξεις μαθητών</a:t>
            </a:r>
            <a:br>
              <a:rPr lang="el-GR" sz="2400" dirty="0"/>
            </a:br>
            <a:r>
              <a:rPr lang="el-GR" sz="2400" dirty="0"/>
              <a:t>• παρατήρηση τάξης</a:t>
            </a:r>
            <a:br>
              <a:rPr lang="el-GR" sz="2400" dirty="0"/>
            </a:br>
            <a:r>
              <a:rPr lang="el-GR" sz="2400" dirty="0"/>
              <a:t>• μαθητικά σχόλια</a:t>
            </a:r>
          </a:p>
        </p:txBody>
      </p:sp>
    </p:spTree>
    <p:extLst>
      <p:ext uri="{BB962C8B-B14F-4D97-AF65-F5344CB8AC3E}">
        <p14:creationId xmlns:p14="http://schemas.microsoft.com/office/powerpoint/2010/main" val="2434392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3ED5891F-E8A3-46CE-9B1B-8ED847EF3641}"/>
              </a:ext>
            </a:extLst>
          </p:cNvPr>
          <p:cNvSpPr/>
          <p:nvPr/>
        </p:nvSpPr>
        <p:spPr>
          <a:xfrm>
            <a:off x="1710258" y="2537921"/>
            <a:ext cx="7920880" cy="1938992"/>
          </a:xfrm>
          <a:prstGeom prst="rect">
            <a:avLst/>
          </a:prstGeom>
        </p:spPr>
        <p:txBody>
          <a:bodyPr wrap="square">
            <a:spAutoFit/>
          </a:bodyPr>
          <a:lstStyle/>
          <a:p>
            <a:r>
              <a:rPr lang="el-GR" sz="2400" b="1" dirty="0"/>
              <a:t>Τι είναι</a:t>
            </a:r>
            <a:endParaRPr lang="el-GR" sz="2400" dirty="0"/>
          </a:p>
          <a:p>
            <a:r>
              <a:rPr lang="el-GR" sz="2400" dirty="0"/>
              <a:t>Συνδυάζει </a:t>
            </a:r>
            <a:r>
              <a:rPr lang="el-GR" sz="2400" b="1" dirty="0"/>
              <a:t>ποσοτική και ποιοτική έρευνα</a:t>
            </a:r>
            <a:r>
              <a:rPr lang="el-GR" sz="2400" dirty="0"/>
              <a:t> στην ίδια μελέτη.</a:t>
            </a:r>
          </a:p>
          <a:p>
            <a:endParaRPr lang="el-GR" sz="2400" dirty="0"/>
          </a:p>
          <a:p>
            <a:r>
              <a:rPr lang="el-GR" sz="2400" b="1" dirty="0"/>
              <a:t>Στόχος</a:t>
            </a:r>
            <a:endParaRPr lang="el-GR" sz="2400" dirty="0"/>
          </a:p>
          <a:p>
            <a:r>
              <a:rPr lang="el-GR" sz="2400" dirty="0"/>
              <a:t>Να δώσει </a:t>
            </a:r>
            <a:r>
              <a:rPr lang="el-GR" sz="2400" b="1" dirty="0"/>
              <a:t>πιο ολοκληρωμένη κατανόηση ενός φαινομένου</a:t>
            </a:r>
            <a:r>
              <a:rPr lang="el-GR" sz="2400" dirty="0"/>
              <a:t>.</a:t>
            </a:r>
          </a:p>
        </p:txBody>
      </p:sp>
      <p:sp>
        <p:nvSpPr>
          <p:cNvPr id="3" name="Τίτλος 2">
            <a:extLst>
              <a:ext uri="{FF2B5EF4-FFF2-40B4-BE49-F238E27FC236}">
                <a16:creationId xmlns:a16="http://schemas.microsoft.com/office/drawing/2014/main" id="{03337C62-56C9-4426-81E0-3C2C6C791D28}"/>
              </a:ext>
            </a:extLst>
          </p:cNvPr>
          <p:cNvSpPr>
            <a:spLocks noGrp="1"/>
          </p:cNvSpPr>
          <p:nvPr>
            <p:ph type="title"/>
          </p:nvPr>
        </p:nvSpPr>
        <p:spPr>
          <a:xfrm>
            <a:off x="1295402" y="1234054"/>
            <a:ext cx="9601196" cy="1303867"/>
          </a:xfrm>
        </p:spPr>
        <p:txBody>
          <a:bodyPr>
            <a:normAutofit/>
          </a:bodyPr>
          <a:lstStyle/>
          <a:p>
            <a:r>
              <a:rPr lang="el-GR" dirty="0"/>
              <a:t>Μεικτή Έρευνα (</a:t>
            </a:r>
            <a:r>
              <a:rPr lang="el-GR" dirty="0" err="1"/>
              <a:t>Mixed</a:t>
            </a:r>
            <a:r>
              <a:rPr lang="el-GR" dirty="0"/>
              <a:t> </a:t>
            </a:r>
            <a:r>
              <a:rPr lang="el-GR" dirty="0" err="1"/>
              <a:t>Methods</a:t>
            </a:r>
            <a:r>
              <a:rPr lang="el-GR" dirty="0"/>
              <a:t>)</a:t>
            </a:r>
            <a:endParaRPr lang="en-US" dirty="0"/>
          </a:p>
        </p:txBody>
      </p:sp>
    </p:spTree>
    <p:extLst>
      <p:ext uri="{BB962C8B-B14F-4D97-AF65-F5344CB8AC3E}">
        <p14:creationId xmlns:p14="http://schemas.microsoft.com/office/powerpoint/2010/main" val="950995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3ED5891F-E8A3-46CE-9B1B-8ED847EF3641}"/>
              </a:ext>
            </a:extLst>
          </p:cNvPr>
          <p:cNvSpPr/>
          <p:nvPr/>
        </p:nvSpPr>
        <p:spPr>
          <a:xfrm>
            <a:off x="2135560" y="836713"/>
            <a:ext cx="7920880" cy="5262979"/>
          </a:xfrm>
          <a:prstGeom prst="rect">
            <a:avLst/>
          </a:prstGeom>
        </p:spPr>
        <p:txBody>
          <a:bodyPr wrap="square">
            <a:spAutoFit/>
          </a:bodyPr>
          <a:lstStyle/>
          <a:p>
            <a:r>
              <a:rPr lang="el-GR" sz="2400" b="1" dirty="0"/>
              <a:t>Πώς γίνεται</a:t>
            </a:r>
            <a:endParaRPr lang="el-GR" sz="2400" dirty="0"/>
          </a:p>
          <a:p>
            <a:r>
              <a:rPr lang="el-GR" sz="2400" dirty="0"/>
              <a:t>συλλογή ποσοτικών δεδομένων</a:t>
            </a:r>
            <a:br>
              <a:rPr lang="el-GR" sz="2400" dirty="0"/>
            </a:br>
            <a:r>
              <a:rPr lang="el-GR" sz="2400" dirty="0"/>
              <a:t>συλλογή ποιοτικών δεδομένων</a:t>
            </a:r>
            <a:br>
              <a:rPr lang="el-GR" sz="2400" dirty="0"/>
            </a:br>
            <a:r>
              <a:rPr lang="el-GR" sz="2400" dirty="0"/>
              <a:t>συνδυασμός των αποτελεσμάτων</a:t>
            </a:r>
          </a:p>
          <a:p>
            <a:endParaRPr lang="el-GR" sz="2400" b="1" dirty="0"/>
          </a:p>
          <a:p>
            <a:r>
              <a:rPr lang="el-GR" sz="2400" b="1" dirty="0"/>
              <a:t>Παράδειγμα (εκπαίδευση ΦΕ)</a:t>
            </a:r>
            <a:endParaRPr lang="el-GR" sz="2400" dirty="0"/>
          </a:p>
          <a:p>
            <a:endParaRPr lang="el-GR" sz="2400" dirty="0"/>
          </a:p>
          <a:p>
            <a:r>
              <a:rPr lang="el-GR" sz="2400" dirty="0"/>
              <a:t>Έρευνα για προσομοιώσεις στη φυσική:</a:t>
            </a:r>
          </a:p>
          <a:p>
            <a:endParaRPr lang="el-GR" sz="2400" dirty="0"/>
          </a:p>
          <a:p>
            <a:r>
              <a:rPr lang="el-GR" sz="2400" dirty="0"/>
              <a:t>Ποσοτικά δεδομένα</a:t>
            </a:r>
            <a:br>
              <a:rPr lang="el-GR" sz="2400" dirty="0"/>
            </a:br>
            <a:r>
              <a:rPr lang="el-GR" sz="2400" dirty="0"/>
              <a:t>• τεστ επίδοσης μαθητών</a:t>
            </a:r>
          </a:p>
          <a:p>
            <a:endParaRPr lang="el-GR" sz="2400" dirty="0"/>
          </a:p>
          <a:p>
            <a:r>
              <a:rPr lang="el-GR" sz="2400" dirty="0"/>
              <a:t>Ποιοτικά δεδομένα</a:t>
            </a:r>
            <a:br>
              <a:rPr lang="el-GR" sz="2400" dirty="0"/>
            </a:br>
            <a:r>
              <a:rPr lang="el-GR" sz="2400" dirty="0"/>
              <a:t>• συνεντεύξεις μαθητών για την εμπειρία τους</a:t>
            </a:r>
          </a:p>
        </p:txBody>
      </p:sp>
    </p:spTree>
    <p:extLst>
      <p:ext uri="{BB962C8B-B14F-4D97-AF65-F5344CB8AC3E}">
        <p14:creationId xmlns:p14="http://schemas.microsoft.com/office/powerpoint/2010/main" val="2089525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C52E218B-C3A1-4A14-8C80-1501FF7E62C1}"/>
              </a:ext>
            </a:extLst>
          </p:cNvPr>
          <p:cNvSpPr/>
          <p:nvPr/>
        </p:nvSpPr>
        <p:spPr>
          <a:xfrm>
            <a:off x="2207568" y="2276873"/>
            <a:ext cx="8136904" cy="1384995"/>
          </a:xfrm>
          <a:prstGeom prst="rect">
            <a:avLst/>
          </a:prstGeom>
        </p:spPr>
        <p:txBody>
          <a:bodyPr wrap="square">
            <a:spAutoFit/>
          </a:bodyPr>
          <a:lstStyle/>
          <a:p>
            <a:r>
              <a:rPr lang="el-GR" sz="2800"/>
              <a:t>«Αν θέλουμε να μελετήσουμε γιατί οι μαθητές δεν επιλέγουν φυσικές επιστήμες, ποια μέθοδο θα χρησιμοποιούσατε;»</a:t>
            </a:r>
            <a:endParaRPr lang="en-US" sz="2800" dirty="0"/>
          </a:p>
        </p:txBody>
      </p:sp>
    </p:spTree>
    <p:extLst>
      <p:ext uri="{BB962C8B-B14F-4D97-AF65-F5344CB8AC3E}">
        <p14:creationId xmlns:p14="http://schemas.microsoft.com/office/powerpoint/2010/main" val="4060865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C52E218B-C3A1-4A14-8C80-1501FF7E62C1}"/>
              </a:ext>
            </a:extLst>
          </p:cNvPr>
          <p:cNvSpPr/>
          <p:nvPr/>
        </p:nvSpPr>
        <p:spPr>
          <a:xfrm>
            <a:off x="2207568" y="2276873"/>
            <a:ext cx="8136904" cy="2246769"/>
          </a:xfrm>
          <a:prstGeom prst="rect">
            <a:avLst/>
          </a:prstGeom>
        </p:spPr>
        <p:txBody>
          <a:bodyPr wrap="square">
            <a:spAutoFit/>
          </a:bodyPr>
          <a:lstStyle/>
          <a:p>
            <a:r>
              <a:rPr lang="el-GR" sz="2800" b="1" dirty="0"/>
              <a:t>Παράδειγμα σχεδίου</a:t>
            </a:r>
          </a:p>
          <a:p>
            <a:pPr marL="514350" indent="-514350">
              <a:buFont typeface="+mj-lt"/>
              <a:buAutoNum type="arabicPeriod"/>
            </a:pPr>
            <a:r>
              <a:rPr lang="el-GR" sz="2800" dirty="0"/>
              <a:t>Ερωτηματολόγιο σε 500 μαθητές</a:t>
            </a:r>
          </a:p>
          <a:p>
            <a:pPr marL="514350" indent="-514350">
              <a:buFont typeface="+mj-lt"/>
              <a:buAutoNum type="arabicPeriod"/>
            </a:pPr>
            <a:r>
              <a:rPr lang="el-GR" sz="2800" dirty="0"/>
              <a:t>Ανάλυση στάσεων προς τη φυσική</a:t>
            </a:r>
          </a:p>
          <a:p>
            <a:pPr marL="514350" indent="-514350">
              <a:buFont typeface="+mj-lt"/>
              <a:buAutoNum type="arabicPeriod"/>
            </a:pPr>
            <a:r>
              <a:rPr lang="el-GR" sz="2800" dirty="0"/>
              <a:t>Συνεντεύξεις με 15 μαθητές</a:t>
            </a:r>
          </a:p>
          <a:p>
            <a:pPr marL="514350" indent="-514350">
              <a:buFont typeface="+mj-lt"/>
              <a:buAutoNum type="arabicPeriod"/>
            </a:pPr>
            <a:r>
              <a:rPr lang="el-GR" sz="2800" dirty="0"/>
              <a:t>Ανάλυση εμπειριών και κινήτρων</a:t>
            </a:r>
          </a:p>
        </p:txBody>
      </p:sp>
    </p:spTree>
    <p:extLst>
      <p:ext uri="{BB962C8B-B14F-4D97-AF65-F5344CB8AC3E}">
        <p14:creationId xmlns:p14="http://schemas.microsoft.com/office/powerpoint/2010/main" val="2057291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D039EF34-3430-4848-BD03-B368E5EFA79E}"/>
              </a:ext>
            </a:extLst>
          </p:cNvPr>
          <p:cNvSpPr/>
          <p:nvPr/>
        </p:nvSpPr>
        <p:spPr>
          <a:xfrm>
            <a:off x="1041991" y="980729"/>
            <a:ext cx="9856381" cy="5632311"/>
          </a:xfrm>
          <a:prstGeom prst="rect">
            <a:avLst/>
          </a:prstGeom>
        </p:spPr>
        <p:txBody>
          <a:bodyPr wrap="square">
            <a:spAutoFit/>
          </a:bodyPr>
          <a:lstStyle/>
          <a:p>
            <a:pPr marL="285750" indent="-285750">
              <a:buFont typeface="Arial" panose="020B0604020202020204" pitchFamily="34" charset="0"/>
              <a:buChar char="•"/>
            </a:pPr>
            <a:r>
              <a:rPr lang="el-GR" sz="2400" dirty="0"/>
              <a:t>Θέλουμε να δούμε αν η χρήση προσομοιώσεων στη φυσική βελτιώνει τις επιδόσεις των μαθητών.</a:t>
            </a:r>
          </a:p>
          <a:p>
            <a:pPr marL="285750" indent="-285750">
              <a:buFont typeface="Arial" panose="020B0604020202020204" pitchFamily="34" charset="0"/>
              <a:buChar char="•"/>
            </a:pPr>
            <a:r>
              <a:rPr lang="el-GR" sz="2400" dirty="0"/>
              <a:t>Θέλουμε να δούμε πόσοι μαθητές ενδιαφέρονται για καριέρα στις φυσικές επιστήμες.</a:t>
            </a:r>
          </a:p>
          <a:p>
            <a:pPr marL="285750" indent="-285750">
              <a:buFont typeface="Arial" panose="020B0604020202020204" pitchFamily="34" charset="0"/>
              <a:buChar char="•"/>
            </a:pPr>
            <a:r>
              <a:rPr lang="el-GR" sz="2400" dirty="0"/>
              <a:t>Θέλουμε να καταλάβουμε γιατί οι μαθητές δυσκολεύονται στο νόμο του </a:t>
            </a:r>
            <a:r>
              <a:rPr lang="el-GR" sz="2400" dirty="0" err="1"/>
              <a:t>Newton</a:t>
            </a:r>
            <a:r>
              <a:rPr lang="el-GR" sz="2400" dirty="0"/>
              <a:t>.</a:t>
            </a:r>
          </a:p>
          <a:p>
            <a:pPr marL="285750" indent="-285750">
              <a:buFont typeface="Arial" panose="020B0604020202020204" pitchFamily="34" charset="0"/>
              <a:buChar char="•"/>
            </a:pPr>
            <a:r>
              <a:rPr lang="el-GR" sz="2400" dirty="0"/>
              <a:t>Θέλουμε να μελετήσουμε αν μια νέα μέθοδος διδασκαλίας φυσικής είναι αποτελεσματική και πώς τη βιώνουν οι μαθητές.</a:t>
            </a:r>
          </a:p>
          <a:p>
            <a:pPr marL="285750" indent="-285750">
              <a:buFont typeface="Arial" panose="020B0604020202020204" pitchFamily="34" charset="0"/>
              <a:buChar char="•"/>
            </a:pPr>
            <a:r>
              <a:rPr lang="el-GR" sz="2400" dirty="0"/>
              <a:t>Θέλουμε να συγκρίνουμε τις στάσεις μαθητών προς τη φυσική σε δύο διαφορετικές χώρες.</a:t>
            </a:r>
          </a:p>
          <a:p>
            <a:pPr marL="285750" indent="-285750">
              <a:buFont typeface="Arial" panose="020B0604020202020204" pitchFamily="34" charset="0"/>
              <a:buChar char="•"/>
            </a:pPr>
            <a:r>
              <a:rPr lang="el-GR" sz="2400" dirty="0"/>
              <a:t>Θέλουμε να καταλάβουμε πώς ένας εκπαιδευτικός διδάσκει φυσική με διερευνητική μάθηση.</a:t>
            </a:r>
          </a:p>
          <a:p>
            <a:pPr marL="285750" indent="-285750">
              <a:buFont typeface="Arial" panose="020B0604020202020204" pitchFamily="34" charset="0"/>
              <a:buChar char="•"/>
            </a:pPr>
            <a:r>
              <a:rPr lang="el-GR" sz="2400" dirty="0"/>
              <a:t>Θέλουμε να δούμε αν υπάρχει σχέση μεταξύ φύλου και ενδιαφέροντος για STEM.</a:t>
            </a:r>
          </a:p>
          <a:p>
            <a:pPr marL="285750" indent="-285750">
              <a:buFont typeface="Arial" panose="020B0604020202020204" pitchFamily="34" charset="0"/>
              <a:buChar char="•"/>
            </a:pPr>
            <a:r>
              <a:rPr lang="el-GR" sz="2400" dirty="0"/>
              <a:t>Θέλουμε να μελετήσουμε πώς αλλάζει το ενδιαφέρον των μαθητών για φυσική από το γυμνάσιο στο λύκειο.</a:t>
            </a:r>
          </a:p>
          <a:p>
            <a:pPr marL="285750" indent="-285750">
              <a:buFont typeface="Arial" panose="020B0604020202020204" pitchFamily="34" charset="0"/>
              <a:buChar char="•"/>
            </a:pPr>
            <a:endParaRPr lang="el-GR" sz="2400" dirty="0"/>
          </a:p>
        </p:txBody>
      </p:sp>
    </p:spTree>
    <p:extLst>
      <p:ext uri="{BB962C8B-B14F-4D97-AF65-F5344CB8AC3E}">
        <p14:creationId xmlns:p14="http://schemas.microsoft.com/office/powerpoint/2010/main" val="3912659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Οργανικό">
  <a:themeElements>
    <a:clrScheme name="Οργανικό">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Οργανικό">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Οργανικό">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22</TotalTime>
  <Words>829</Words>
  <Application>Microsoft Office PowerPoint</Application>
  <PresentationFormat>Ευρεία οθόνη</PresentationFormat>
  <Paragraphs>125</Paragraphs>
  <Slides>13</Slides>
  <Notes>2</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13</vt:i4>
      </vt:variant>
    </vt:vector>
  </HeadingPairs>
  <TitlesOfParts>
    <vt:vector size="19" baseType="lpstr">
      <vt:lpstr>ＭＳ Ｐゴシック</vt:lpstr>
      <vt:lpstr>Arial</vt:lpstr>
      <vt:lpstr>Calibri</vt:lpstr>
      <vt:lpstr>Garamond</vt:lpstr>
      <vt:lpstr>Wingdings</vt:lpstr>
      <vt:lpstr>Οργανικό</vt:lpstr>
      <vt:lpstr>Εισαγωγή στην έρευνα</vt:lpstr>
      <vt:lpstr>Το Ερευνητικό Μοντέλο των εννέα σταδίων</vt:lpstr>
      <vt:lpstr>Παρουσίαση του PowerPoint</vt:lpstr>
      <vt:lpstr>Ερευνητική Στρατηγική</vt:lpstr>
      <vt:lpstr>Ποσοτική Έρευνα (Quantitative Research)</vt:lpstr>
      <vt:lpstr>Παρουσίαση του PowerPoint</vt:lpstr>
      <vt:lpstr>Ποιοτική Έρευνα (Qualitative Research) </vt:lpstr>
      <vt:lpstr>Παρουσίαση του PowerPoint</vt:lpstr>
      <vt:lpstr>Μεικτή Έρευνα (Mixed Methods)</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Εισαγωγή στην έρευνα</dc:title>
  <dc:creator>MWP-WKS051110</dc:creator>
  <cp:lastModifiedBy>MWP-WKS051110</cp:lastModifiedBy>
  <cp:revision>2</cp:revision>
  <dcterms:created xsi:type="dcterms:W3CDTF">2026-08-08T07:11:22Z</dcterms:created>
  <dcterms:modified xsi:type="dcterms:W3CDTF">2026-08-08T07:33:38Z</dcterms:modified>
</cp:coreProperties>
</file>