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18"/>
    <p:sldId id="276" r:id="rId19"/>
    <p:sldId id="272" r:id="rId20"/>
    <p:sldId id="273" r:id="rId21"/>
    <p:sldId id="278" r:id="rId22"/>
    <p:sldId id="279" r:id="rId23"/>
    <p:sldId id="280" r:id="rId24"/>
    <p:sldId id="281" r:id="rId25"/>
    <p:sldId id="277" r:id="rId26"/>
    <p:sldId id="282" r:id="rId27"/>
    <p:sldId id="283" r:id="rId28"/>
    <p:sldId id="284" r:id="rId29"/>
    <p:sldId id="285" r:id="rId30"/>
    <p:sldId id="286" r:id="rId31"/>
    <p:sldId id="289" r:id="rId32"/>
    <p:sldId id="287" r:id="rId33"/>
    <p:sldId id="288" r:id="rId34"/>
    <p:sldId id="274" r:id="rId35"/>
    <p:sldId id="290" r:id="rId36"/>
    <p:sldId id="291" r:id="rId37"/>
    <p:sldId id="292" r:id="rId38"/>
    <p:sldId id="293" r:id="rId39"/>
    <p:sldId id="294" r:id="rId40"/>
    <p:sldId id="376" r:id="rId41"/>
    <p:sldId id="377" r:id="rId42"/>
    <p:sldId id="378" r:id="rId43"/>
    <p:sldId id="295" r:id="rId44"/>
    <p:sldId id="380" r:id="rId45"/>
    <p:sldId id="296" r:id="rId46"/>
    <p:sldId id="381" r:id="rId47"/>
    <p:sldId id="302" r:id="rId48"/>
    <p:sldId id="379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71" r:id="rId59"/>
    <p:sldId id="372" r:id="rId60"/>
    <p:sldId id="373" r:id="rId61"/>
    <p:sldId id="374" r:id="rId62"/>
    <p:sldId id="375" r:id="rId63"/>
    <p:sldId id="298" r:id="rId64"/>
    <p:sldId id="299" r:id="rId65"/>
    <p:sldId id="300" r:id="rId66"/>
    <p:sldId id="301" r:id="rId67"/>
    <p:sldId id="382" r:id="rId68"/>
    <p:sldId id="383" r:id="rId69"/>
    <p:sldId id="384" r:id="rId70"/>
    <p:sldId id="385" r:id="rId71"/>
    <p:sldId id="386" r:id="rId72"/>
    <p:sldId id="388" r:id="rId73"/>
    <p:sldId id="389" r:id="rId74"/>
    <p:sldId id="390" r:id="rId75"/>
    <p:sldId id="391" r:id="rId76"/>
    <p:sldId id="392" r:id="rId77"/>
    <p:sldId id="393" r:id="rId78"/>
    <p:sldId id="394" r:id="rId79"/>
    <p:sldId id="395" r:id="rId80"/>
    <p:sldId id="396" r:id="rId81"/>
    <p:sldId id="397" r:id="rId82"/>
    <p:sldId id="398" r:id="rId83"/>
    <p:sldId id="399" r:id="rId84"/>
    <p:sldId id="400" r:id="rId85"/>
    <p:sldId id="475" r:id="rId86"/>
    <p:sldId id="401" r:id="rId87"/>
    <p:sldId id="403" r:id="rId88"/>
    <p:sldId id="404" r:id="rId89"/>
    <p:sldId id="405" r:id="rId90"/>
    <p:sldId id="406" r:id="rId91"/>
    <p:sldId id="407" r:id="rId92"/>
    <p:sldId id="408" r:id="rId93"/>
    <p:sldId id="409" r:id="rId94"/>
    <p:sldId id="410" r:id="rId95"/>
    <p:sldId id="411" r:id="rId96"/>
    <p:sldId id="412" r:id="rId97"/>
    <p:sldId id="413" r:id="rId98"/>
    <p:sldId id="414" r:id="rId99"/>
    <p:sldId id="415" r:id="rId100"/>
    <p:sldId id="416" r:id="rId101"/>
    <p:sldId id="417" r:id="rId102"/>
    <p:sldId id="418" r:id="rId103"/>
    <p:sldId id="419" r:id="rId104"/>
    <p:sldId id="420" r:id="rId105"/>
    <p:sldId id="421" r:id="rId106"/>
    <p:sldId id="422" r:id="rId107"/>
    <p:sldId id="423" r:id="rId108"/>
    <p:sldId id="424" r:id="rId109"/>
    <p:sldId id="425" r:id="rId110"/>
    <p:sldId id="426" r:id="rId111"/>
    <p:sldId id="427" r:id="rId112"/>
    <p:sldId id="428" r:id="rId113"/>
    <p:sldId id="429" r:id="rId114"/>
    <p:sldId id="430" r:id="rId115"/>
    <p:sldId id="431" r:id="rId116"/>
    <p:sldId id="432" r:id="rId117"/>
    <p:sldId id="433" r:id="rId118"/>
    <p:sldId id="434" r:id="rId119"/>
    <p:sldId id="435" r:id="rId120"/>
    <p:sldId id="436" r:id="rId121"/>
    <p:sldId id="437" r:id="rId122"/>
    <p:sldId id="438" r:id="rId123"/>
    <p:sldId id="439" r:id="rId124"/>
    <p:sldId id="440" r:id="rId125"/>
    <p:sldId id="441" r:id="rId126"/>
    <p:sldId id="443" r:id="rId127"/>
    <p:sldId id="444" r:id="rId128"/>
    <p:sldId id="445" r:id="rId129"/>
    <p:sldId id="446" r:id="rId130"/>
    <p:sldId id="447" r:id="rId131"/>
    <p:sldId id="458" r:id="rId132"/>
    <p:sldId id="459" r:id="rId133"/>
    <p:sldId id="460" r:id="rId134"/>
    <p:sldId id="461" r:id="rId135"/>
    <p:sldId id="462" r:id="rId136"/>
    <p:sldId id="463" r:id="rId137"/>
    <p:sldId id="464" r:id="rId138"/>
    <p:sldId id="465" r:id="rId139"/>
    <p:sldId id="466" r:id="rId140"/>
    <p:sldId id="467" r:id="rId141"/>
    <p:sldId id="468" r:id="rId142"/>
    <p:sldId id="469" r:id="rId143"/>
    <p:sldId id="448" r:id="rId144"/>
    <p:sldId id="449" r:id="rId145"/>
    <p:sldId id="450" r:id="rId146"/>
    <p:sldId id="451" r:id="rId147"/>
    <p:sldId id="452" r:id="rId148"/>
    <p:sldId id="453" r:id="rId149"/>
    <p:sldId id="454" r:id="rId150"/>
    <p:sldId id="455" r:id="rId151"/>
    <p:sldId id="456" r:id="rId152"/>
    <p:sldId id="457" r:id="rId153"/>
    <p:sldId id="470" r:id="rId154"/>
    <p:sldId id="471" r:id="rId155"/>
    <p:sldId id="472" r:id="rId156"/>
    <p:sldId id="473" r:id="rId157"/>
    <p:sldId id="474" r:id="rId1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1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FD061-274A-4FBB-9449-8CC14FDF01C9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5CF03-CC49-4A89-AABC-E7EC44B0B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0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b="1" dirty="0"/>
              <a:t>Αποφεύγουμε διπλές ερωτήσεις</a:t>
            </a:r>
          </a:p>
          <a:p>
            <a:r>
              <a:rPr lang="el-GR" dirty="0"/>
              <a:t>❌ «Συνεργάζομαι και απολαμβάνω να εργάζομαι με την ομάδα μου»</a:t>
            </a:r>
          </a:p>
          <a:p>
            <a:r>
              <a:rPr lang="el-GR" dirty="0"/>
              <a:t>✔️ «Συνεργάζομαι αποτελεσματικά με την ομάδα μου»</a:t>
            </a:r>
            <a:br>
              <a:rPr lang="el-GR" dirty="0"/>
            </a:br>
            <a:r>
              <a:rPr lang="el-GR" dirty="0"/>
              <a:t>✔️ «Απολαμβάνω να εργάζομαι με την ομάδα μου»</a:t>
            </a:r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95CF03-CC49-4A89-AABC-E7EC44B0B0A3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7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(τι νιώθουν) (τι κάνουν μέσα στην τάξη)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95CF03-CC49-4A89-AABC-E7EC44B0B0A3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94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3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359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1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66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29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91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41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8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8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514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934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36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902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212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013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93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D7D8F0A-6F2C-43B1-B891-183D469C08D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1EE8FB-4AE7-44E6-BCB5-FA8FCB12A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2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907416-42B3-4E68-B01C-C9B1453F8D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Σχεδιασμός και Δεδομένα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C3C2269-3B25-45E9-8F71-1E7A66C6A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4</a:t>
            </a:r>
            <a:r>
              <a:rPr lang="el-GR" dirty="0"/>
              <a:t>_ Από το Ερευνητικό Ερώτημα στον Σχεδιασμό Έρευνας και τη Συλλογή Δεδομένων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89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5B3974-7CEB-41D1-A1BD-2816F4DD6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Στόχοι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2EC6B02-E667-47E2-A3DC-429E7CAD9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Σύνδεση ερωτήματος με μεθοδολογία</a:t>
            </a:r>
          </a:p>
          <a:p>
            <a:r>
              <a:rPr lang="el-GR" dirty="0"/>
              <a:t>Επιλογή κατάλληλου </a:t>
            </a:r>
            <a:r>
              <a:rPr lang="el-GR" dirty="0" err="1"/>
              <a:t>research</a:t>
            </a:r>
            <a:r>
              <a:rPr lang="el-GR" dirty="0"/>
              <a:t> </a:t>
            </a:r>
            <a:r>
              <a:rPr lang="el-GR" dirty="0" err="1"/>
              <a:t>design</a:t>
            </a:r>
            <a:endParaRPr lang="el-GR" dirty="0"/>
          </a:p>
          <a:p>
            <a:r>
              <a:rPr lang="el-GR" dirty="0"/>
              <a:t>Σύνδεση </a:t>
            </a:r>
            <a:r>
              <a:rPr lang="el-GR" dirty="0" err="1"/>
              <a:t>design</a:t>
            </a:r>
            <a:r>
              <a:rPr lang="el-GR" dirty="0"/>
              <a:t> με δεδομένα</a:t>
            </a:r>
          </a:p>
          <a:p>
            <a:r>
              <a:rPr lang="el-GR" dirty="0"/>
              <a:t>Κριτική αξιολόγηση επιλογών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983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E957CD-0928-4C8F-860B-B9B84442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βασικό πρόβλημα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02D49F-B08C-4EAE-88B8-7A0AF01B4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Οι περισσότεροι:</a:t>
            </a:r>
          </a:p>
          <a:p>
            <a:r>
              <a:rPr lang="el-GR" dirty="0"/>
              <a:t>ξεκινούν από εργαλεία </a:t>
            </a:r>
          </a:p>
          <a:p>
            <a:r>
              <a:rPr lang="el-GR" dirty="0"/>
              <a:t>όχι από ερώτημα </a:t>
            </a:r>
          </a:p>
          <a:p>
            <a:pPr marL="0" indent="0">
              <a:buNone/>
            </a:pPr>
            <a:r>
              <a:rPr lang="el-GR" dirty="0"/>
              <a:t>Αυτό οδηγεί σε αδύναμες έρευνες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45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CA7B04-7891-4869-A9DA-FF4E69F9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Η σωστή λογική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B7F48CC-3FF6-4834-ABB1-A00195762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Ερευνητικό ερώτημα → Τύπος έρευνας → </a:t>
            </a:r>
            <a:r>
              <a:rPr lang="el-GR" dirty="0" err="1"/>
              <a:t>Design</a:t>
            </a:r>
            <a:r>
              <a:rPr lang="el-GR" dirty="0"/>
              <a:t> → Δεδομένα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58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2D5DAA-4F0D-4504-A29B-50F135C8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C66434-F400-4FA7-9EB9-3591EAB80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Πώς επηρεάζει η εφαρμογή STEM δραστηριοτήτων τη συνεργατική συμπεριφορά μαθητών γυμνασίου στο μάθημα της φυσικής;</a:t>
            </a:r>
          </a:p>
          <a:p>
            <a:r>
              <a:rPr lang="el-GR" dirty="0"/>
              <a:t>→ ποσοτική</a:t>
            </a:r>
            <a:br>
              <a:rPr lang="el-GR" dirty="0"/>
            </a:br>
            <a:r>
              <a:rPr lang="el-GR" dirty="0"/>
              <a:t>→ πειραματική</a:t>
            </a:r>
            <a:br>
              <a:rPr lang="el-GR" dirty="0"/>
            </a:br>
            <a:r>
              <a:rPr lang="el-GR" dirty="0"/>
              <a:t>→ παρατήρηση / κλίμακα συνεργασίας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030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D5B2EF-E5A3-4830-9052-7EA2CAA25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καθορίζει το </a:t>
            </a:r>
            <a:r>
              <a:rPr lang="nl-NL" dirty="0"/>
              <a:t>design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A25519B-5914-4A8D-8542-0E96DC7E6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Τύπος ερωτήματος</a:t>
            </a:r>
          </a:p>
          <a:p>
            <a:r>
              <a:rPr lang="el-GR" dirty="0"/>
              <a:t>Τύπος δεδομένων</a:t>
            </a:r>
          </a:p>
          <a:p>
            <a:r>
              <a:rPr lang="el-GR" dirty="0"/>
              <a:t>Στόχος (περιγραφή / σύγκριση / εξήγηση)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2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534A09-71B7-4317-9AD1-453193B5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Τύποι ερωτημάτων → </a:t>
            </a:r>
            <a:r>
              <a:rPr lang="nl-NL" dirty="0"/>
              <a:t>design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AAF74A2-7539-4AF4-A1BC-E602ECACE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“πώς επηρεάζει” → πειραματικό“</a:t>
            </a:r>
          </a:p>
          <a:p>
            <a:r>
              <a:rPr lang="el-GR" dirty="0"/>
              <a:t>υπάρχει σχέση” → συσχετιστικό</a:t>
            </a:r>
          </a:p>
          <a:p>
            <a:r>
              <a:rPr lang="el-GR" dirty="0"/>
              <a:t>“πώς βιώνουν” → ποιοτικό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900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AF903E-04B3-4E7F-9E6A-0C4DD592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ΠΑΓΙΔΑ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483497-B202-4006-A28E-D1AF8D2DC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Ίδιο ερώτημα → διαφορετικά </a:t>
            </a:r>
            <a:r>
              <a:rPr lang="nl-NL" dirty="0"/>
              <a:t>designs</a:t>
            </a:r>
            <a:endParaRPr lang="el-GR" dirty="0"/>
          </a:p>
          <a:p>
            <a:endParaRPr lang="el-GR" dirty="0"/>
          </a:p>
          <a:p>
            <a:r>
              <a:rPr lang="el-GR" dirty="0"/>
              <a:t>δεν υπάρχει μία σωστή απάντηση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247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482CFA-B6FE-45FE-916B-2FEEAE7E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επανάληψη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5EB0C5-C4A7-4B78-808C-D1341B907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Πριν επιλέξουμε </a:t>
            </a:r>
            <a:r>
              <a:rPr lang="el-GR" dirty="0" err="1"/>
              <a:t>design</a:t>
            </a:r>
            <a:r>
              <a:rPr lang="el-GR" dirty="0"/>
              <a:t>, πρέπει να θυμηθούμε:</a:t>
            </a:r>
          </a:p>
          <a:p>
            <a:r>
              <a:rPr lang="el-GR" dirty="0"/>
              <a:t>Τι σημαίνει κάθε τύπος έρευνας</a:t>
            </a:r>
          </a:p>
          <a:p>
            <a:r>
              <a:rPr lang="el-GR" dirty="0"/>
              <a:t>Τι είδους ερωτήματα απαντά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168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601202-80A6-440A-9040-C63D85284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Ποσοτική Έρευνα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3AA67B-AEF9-4DD0-9B31-B15BFD02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3660" y="2688067"/>
            <a:ext cx="3032051" cy="3318936"/>
          </a:xfrm>
        </p:spPr>
        <p:txBody>
          <a:bodyPr>
            <a:normAutofit/>
          </a:bodyPr>
          <a:lstStyle/>
          <a:p>
            <a:r>
              <a:rPr lang="el-GR" sz="2600" b="1" dirty="0"/>
              <a:t>Χαρακτηριστικά:</a:t>
            </a:r>
          </a:p>
          <a:p>
            <a:r>
              <a:rPr lang="el-GR" sz="2600" dirty="0"/>
              <a:t>Μεταβλητές </a:t>
            </a:r>
          </a:p>
          <a:p>
            <a:r>
              <a:rPr lang="el-GR" sz="2600" dirty="0"/>
              <a:t>Μετρήσιμα δεδομένα </a:t>
            </a:r>
          </a:p>
          <a:p>
            <a:r>
              <a:rPr lang="el-GR" sz="2600" dirty="0"/>
              <a:t>Στατιστική ανάλυση</a:t>
            </a:r>
          </a:p>
          <a:p>
            <a:pPr marL="0" indent="0">
              <a:buNone/>
            </a:pPr>
            <a:endParaRPr lang="el-GR" dirty="0"/>
          </a:p>
          <a:p>
            <a:endParaRPr lang="en-US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6E349202-442A-4E45-8F75-1A19AE297E2D}"/>
              </a:ext>
            </a:extLst>
          </p:cNvPr>
          <p:cNvSpPr txBox="1">
            <a:spLocks/>
          </p:cNvSpPr>
          <p:nvPr/>
        </p:nvSpPr>
        <p:spPr>
          <a:xfrm>
            <a:off x="7690884" y="2780215"/>
            <a:ext cx="2649278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b="1" dirty="0"/>
              <a:t>Απαντά σε:</a:t>
            </a:r>
          </a:p>
          <a:p>
            <a:r>
              <a:rPr lang="el-GR" dirty="0"/>
              <a:t>«Πόσο;» </a:t>
            </a:r>
          </a:p>
          <a:p>
            <a:r>
              <a:rPr lang="el-GR" dirty="0"/>
              <a:t>«Υπάρχει διαφορά;» </a:t>
            </a:r>
          </a:p>
          <a:p>
            <a:r>
              <a:rPr lang="el-GR" dirty="0"/>
              <a:t>«Υπάρχει σχέση;»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B08D18A3-1C45-4741-B1C0-EF5333614813}"/>
              </a:ext>
            </a:extLst>
          </p:cNvPr>
          <p:cNvSpPr txBox="1">
            <a:spLocks/>
          </p:cNvSpPr>
          <p:nvPr/>
        </p:nvSpPr>
        <p:spPr>
          <a:xfrm>
            <a:off x="1474382" y="2780215"/>
            <a:ext cx="2649278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sz="2600" b="1" dirty="0"/>
              <a:t>Στόχος:</a:t>
            </a:r>
          </a:p>
          <a:p>
            <a:r>
              <a:rPr lang="el-GR" sz="2600" dirty="0"/>
              <a:t>Μέτρηση </a:t>
            </a:r>
          </a:p>
          <a:p>
            <a:r>
              <a:rPr lang="el-GR" sz="2600" dirty="0"/>
              <a:t>Σύγκριση </a:t>
            </a:r>
          </a:p>
          <a:p>
            <a:r>
              <a:rPr lang="el-GR" sz="2600" dirty="0"/>
              <a:t>Σχέσεις μεταξύ μεταβλητών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4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4B6987-1B12-417B-AE91-8911B6F8F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Ποιοτική Έρευνα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D6411B2-A2DB-4334-AFDC-0C0FB8D28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294" y="2709332"/>
            <a:ext cx="1926264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Στόχος:</a:t>
            </a:r>
          </a:p>
          <a:p>
            <a:r>
              <a:rPr lang="el-GR" dirty="0"/>
              <a:t>Κατανόηση εμπειριών </a:t>
            </a:r>
          </a:p>
          <a:p>
            <a:r>
              <a:rPr lang="el-GR" dirty="0"/>
              <a:t>Ερμηνεία </a:t>
            </a:r>
          </a:p>
          <a:p>
            <a:endParaRPr lang="en-US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3272C845-E711-469D-9D9D-80A210A3E471}"/>
              </a:ext>
            </a:extLst>
          </p:cNvPr>
          <p:cNvSpPr txBox="1">
            <a:spLocks/>
          </p:cNvSpPr>
          <p:nvPr/>
        </p:nvSpPr>
        <p:spPr>
          <a:xfrm>
            <a:off x="4327451" y="2709332"/>
            <a:ext cx="2449033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b="1" dirty="0"/>
              <a:t>Χαρακτηριστικά:</a:t>
            </a:r>
          </a:p>
          <a:p>
            <a:r>
              <a:rPr lang="el-GR" dirty="0"/>
              <a:t>Λεκτικά δεδομένα </a:t>
            </a:r>
          </a:p>
          <a:p>
            <a:r>
              <a:rPr lang="el-GR" dirty="0"/>
              <a:t>Βάθος </a:t>
            </a:r>
          </a:p>
          <a:p>
            <a:r>
              <a:rPr lang="el-GR" dirty="0"/>
              <a:t>Πλαίσιο </a:t>
            </a:r>
          </a:p>
          <a:p>
            <a:endParaRPr lang="en-US" dirty="0"/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AED41B71-108B-4416-B234-897615A2AC88}"/>
              </a:ext>
            </a:extLst>
          </p:cNvPr>
          <p:cNvSpPr txBox="1">
            <a:spLocks/>
          </p:cNvSpPr>
          <p:nvPr/>
        </p:nvSpPr>
        <p:spPr>
          <a:xfrm>
            <a:off x="7488864" y="2709332"/>
            <a:ext cx="2449033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b="1" dirty="0"/>
              <a:t>Απαντά σε:</a:t>
            </a:r>
          </a:p>
          <a:p>
            <a:r>
              <a:rPr lang="el-GR" dirty="0"/>
              <a:t>«Πώς βιώνουν;» </a:t>
            </a:r>
          </a:p>
          <a:p>
            <a:r>
              <a:rPr lang="el-GR" dirty="0"/>
              <a:t>«Πώς διαμορφώνεται;» </a:t>
            </a:r>
          </a:p>
          <a:p>
            <a:r>
              <a:rPr lang="el-GR" dirty="0"/>
              <a:t>«Γιατί συμβαίνει;»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10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5C4197-32C9-45D0-813C-EF1094001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Μικτές Μέθοδοι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DF52B6-23DD-4C36-A762-6F10DAC09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Συνδυάζουν:</a:t>
            </a:r>
          </a:p>
          <a:p>
            <a:r>
              <a:rPr lang="el-GR" dirty="0"/>
              <a:t>ποσοτικά + ποιοτικά </a:t>
            </a:r>
          </a:p>
          <a:p>
            <a:r>
              <a:rPr lang="el-GR" b="1" dirty="0"/>
              <a:t>Γιατί:</a:t>
            </a:r>
          </a:p>
          <a:p>
            <a:r>
              <a:rPr lang="el-GR" dirty="0"/>
              <a:t>πληρέστερη κατανόηση </a:t>
            </a:r>
          </a:p>
          <a:p>
            <a:r>
              <a:rPr lang="el-GR" b="1" dirty="0"/>
              <a:t>Παράδειγμα:</a:t>
            </a:r>
          </a:p>
          <a:p>
            <a:r>
              <a:rPr lang="el-GR" dirty="0"/>
              <a:t>τεστ + συνεντεύξεις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104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F48B69-E843-4938-8C99-D91BD0C82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Ποσοτική: Τύποι </a:t>
            </a:r>
            <a:r>
              <a:rPr lang="nl-NL" dirty="0"/>
              <a:t>Design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28F8C05-8773-4173-B403-C540E9584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Πειραματική</a:t>
            </a:r>
          </a:p>
          <a:p>
            <a:r>
              <a:rPr lang="el-GR" dirty="0" err="1"/>
              <a:t>Ημιπειραματική</a:t>
            </a:r>
            <a:endParaRPr lang="el-GR" dirty="0"/>
          </a:p>
          <a:p>
            <a:r>
              <a:rPr lang="el-GR" dirty="0"/>
              <a:t>Συσχετιστική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307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FBDA53-ED88-481B-9725-CB5ECC617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Πειραματική Έρευνα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D82DCA-8E26-415D-9588-3E5CCFE1D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Χαρακτηριστικά:</a:t>
            </a:r>
          </a:p>
          <a:p>
            <a:r>
              <a:rPr lang="el-GR" dirty="0"/>
              <a:t>παρέμβαση </a:t>
            </a:r>
          </a:p>
          <a:p>
            <a:r>
              <a:rPr lang="el-GR" dirty="0"/>
              <a:t>ομάδες </a:t>
            </a:r>
          </a:p>
          <a:p>
            <a:r>
              <a:rPr lang="el-GR" dirty="0"/>
              <a:t>έλεγχος μεταβλητών</a:t>
            </a:r>
          </a:p>
          <a:p>
            <a:pPr marL="0" indent="0">
              <a:buNone/>
            </a:pPr>
            <a:r>
              <a:rPr lang="el-GR" b="1" dirty="0"/>
              <a:t>Ερώτημα:</a:t>
            </a:r>
          </a:p>
          <a:p>
            <a:r>
              <a:rPr lang="el-GR" dirty="0"/>
              <a:t>«Πώς επηρεάζει Χ το Υ;»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66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FF1628-AEE6-4C72-AB4C-96813FEB7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Συσχετιστική Έρευνα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D1E904-A92A-4E5E-81C8-3A2C851C5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Χαρακτηριστικά:</a:t>
            </a:r>
          </a:p>
          <a:p>
            <a:r>
              <a:rPr lang="el-GR" dirty="0"/>
              <a:t>χωρίς παρέμβαση </a:t>
            </a:r>
          </a:p>
          <a:p>
            <a:r>
              <a:rPr lang="el-GR" dirty="0"/>
              <a:t>μελέτη σχέσεων </a:t>
            </a:r>
          </a:p>
          <a:p>
            <a:pPr marL="0" indent="0">
              <a:buNone/>
            </a:pPr>
            <a:r>
              <a:rPr lang="el-GR" b="1" dirty="0"/>
              <a:t> Ερώτημα:</a:t>
            </a:r>
          </a:p>
          <a:p>
            <a:r>
              <a:rPr lang="el-GR" dirty="0"/>
              <a:t>«Υπάρχει σχέση μεταξύ Χ και Υ;»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731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7C6542-5530-46D0-985D-C21BE9A1B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Ποιοτικά </a:t>
            </a:r>
            <a:r>
              <a:rPr lang="nl-NL" dirty="0"/>
              <a:t>Designs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35A0B8-DDA7-4B89-A95B-003EA4B90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Συνεντεύξεις</a:t>
            </a:r>
          </a:p>
          <a:p>
            <a:r>
              <a:rPr lang="el-GR" dirty="0"/>
              <a:t>Παρατήρηση</a:t>
            </a:r>
          </a:p>
          <a:p>
            <a:r>
              <a:rPr lang="en-US" dirty="0"/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390238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FBAAFA-0896-416D-9017-2C2F2E8DC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 πιο συχνές ποσοτικές μορφές έρευνας είναι: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BD6A77-5567-4518-8250-F7D485535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790705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Πειραματική έρευνα (</a:t>
            </a:r>
            <a:r>
              <a:rPr lang="nl-NL" dirty="0" err="1"/>
              <a:t>Experimental</a:t>
            </a:r>
            <a:r>
              <a:rPr lang="nl-NL" dirty="0"/>
              <a:t> research)</a:t>
            </a:r>
          </a:p>
          <a:p>
            <a:r>
              <a:rPr lang="el-GR" dirty="0" err="1"/>
              <a:t>Ημιπειραματική</a:t>
            </a:r>
            <a:r>
              <a:rPr lang="el-GR" dirty="0"/>
              <a:t> έρευνα (</a:t>
            </a:r>
            <a:r>
              <a:rPr lang="nl-NL" dirty="0"/>
              <a:t>Quasi-</a:t>
            </a:r>
            <a:r>
              <a:rPr lang="nl-NL" dirty="0" err="1"/>
              <a:t>experimental</a:t>
            </a:r>
            <a:r>
              <a:rPr lang="nl-NL" dirty="0"/>
              <a:t> research)</a:t>
            </a:r>
          </a:p>
          <a:p>
            <a:r>
              <a:rPr lang="el-GR" dirty="0"/>
              <a:t>Έρευνα επισκόπησης / ερωτηματολογίου (</a:t>
            </a:r>
            <a:r>
              <a:rPr lang="nl-NL" dirty="0"/>
              <a:t>Survey research)</a:t>
            </a:r>
          </a:p>
          <a:p>
            <a:r>
              <a:rPr lang="el-GR" dirty="0"/>
              <a:t>Συσχετιστική έρευνα (</a:t>
            </a:r>
            <a:r>
              <a:rPr lang="nl-NL" dirty="0" err="1"/>
              <a:t>Correlational</a:t>
            </a:r>
            <a:r>
              <a:rPr lang="nl-NL" dirty="0"/>
              <a:t> research)</a:t>
            </a:r>
          </a:p>
          <a:p>
            <a:r>
              <a:rPr lang="el-GR" dirty="0"/>
              <a:t>Συγκριτική έρευνα (</a:t>
            </a:r>
            <a:r>
              <a:rPr lang="nl-NL" dirty="0" err="1"/>
              <a:t>Comparative</a:t>
            </a:r>
            <a:r>
              <a:rPr lang="nl-NL" dirty="0"/>
              <a:t> research)</a:t>
            </a:r>
          </a:p>
          <a:p>
            <a:r>
              <a:rPr lang="el-GR" dirty="0"/>
              <a:t>Διαχρονική έρευνα (</a:t>
            </a:r>
            <a:r>
              <a:rPr lang="nl-NL" dirty="0" err="1"/>
              <a:t>Longitudinal</a:t>
            </a:r>
            <a:r>
              <a:rPr lang="nl-NL" dirty="0"/>
              <a:t> research)</a:t>
            </a:r>
          </a:p>
          <a:p>
            <a:r>
              <a:rPr lang="el-GR" dirty="0"/>
              <a:t>Συγχρονική έρευνα (</a:t>
            </a:r>
            <a:r>
              <a:rPr lang="nl-NL" dirty="0"/>
              <a:t>Cross-</a:t>
            </a:r>
            <a:r>
              <a:rPr lang="nl-NL" dirty="0" err="1"/>
              <a:t>sectional</a:t>
            </a:r>
            <a:r>
              <a:rPr lang="nl-NL" dirty="0"/>
              <a:t> research)</a:t>
            </a:r>
          </a:p>
          <a:p>
            <a:r>
              <a:rPr lang="el-GR" dirty="0"/>
              <a:t>Δευτερογενής ανάλυση δεδομένων (</a:t>
            </a:r>
            <a:r>
              <a:rPr lang="nl-NL" dirty="0" err="1"/>
              <a:t>Secondary</a:t>
            </a:r>
            <a:r>
              <a:rPr lang="nl-NL" dirty="0"/>
              <a:t> data analysis)</a:t>
            </a:r>
          </a:p>
          <a:p>
            <a:r>
              <a:rPr lang="el-GR" dirty="0" err="1"/>
              <a:t>Μετα</a:t>
            </a:r>
            <a:r>
              <a:rPr lang="el-GR" dirty="0"/>
              <a:t>-ανάλυση (</a:t>
            </a:r>
            <a:r>
              <a:rPr lang="nl-NL" dirty="0"/>
              <a:t>Meta-analysis)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1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C35E1B-E84F-42C1-9E71-AB57B7418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 πιο συχνές </a:t>
            </a:r>
            <a:r>
              <a:rPr lang="el-GR" dirty="0" err="1"/>
              <a:t>ποιοτηκές</a:t>
            </a:r>
            <a:r>
              <a:rPr lang="el-GR" dirty="0"/>
              <a:t> μορφές έρευνας είναι: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5F7725-7F5B-4074-AC85-2DFCFC148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41849"/>
          </a:xfrm>
        </p:spPr>
        <p:txBody>
          <a:bodyPr>
            <a:normAutofit fontScale="92500" lnSpcReduction="10000"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Συνεντεύξεις</a:t>
            </a:r>
            <a:r>
              <a:rPr lang="nl-NL" altLang="nl-NL" dirty="0">
                <a:solidFill>
                  <a:schemeClr val="tx1"/>
                </a:solidFill>
              </a:rPr>
              <a:t> (Interviews)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>
                <a:solidFill>
                  <a:schemeClr val="tx1"/>
                </a:solidFill>
              </a:rPr>
              <a:t>Παρα</a:t>
            </a:r>
            <a:r>
              <a:rPr lang="nl-NL" altLang="nl-NL" dirty="0" err="1">
                <a:solidFill>
                  <a:schemeClr val="tx1"/>
                </a:solidFill>
              </a:rPr>
              <a:t>τήρηση</a:t>
            </a:r>
            <a:r>
              <a:rPr lang="nl-NL" altLang="nl-NL" dirty="0">
                <a:solidFill>
                  <a:schemeClr val="tx1"/>
                </a:solidFill>
              </a:rPr>
              <a:t> (</a:t>
            </a:r>
            <a:r>
              <a:rPr lang="nl-NL" altLang="nl-NL" dirty="0" err="1">
                <a:solidFill>
                  <a:schemeClr val="tx1"/>
                </a:solidFill>
              </a:rPr>
              <a:t>Observation</a:t>
            </a:r>
            <a:r>
              <a:rPr lang="nl-NL" altLang="nl-NL" dirty="0">
                <a:solidFill>
                  <a:schemeClr val="tx1"/>
                </a:solidFill>
              </a:rPr>
              <a:t>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Ομάδες</a:t>
            </a:r>
            <a:r>
              <a:rPr lang="nl-NL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εστί</a:t>
            </a:r>
            <a:r>
              <a:rPr lang="nl-NL" altLang="nl-NL" dirty="0">
                <a:solidFill>
                  <a:schemeClr val="tx1"/>
                </a:solidFill>
              </a:rPr>
              <a:t>ασης (Focus groups)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Μελέτη</a:t>
            </a:r>
            <a:r>
              <a:rPr lang="nl-NL" altLang="nl-NL" dirty="0">
                <a:solidFill>
                  <a:schemeClr val="tx1"/>
                </a:solidFill>
              </a:rPr>
              <a:t> π</a:t>
            </a:r>
            <a:r>
              <a:rPr lang="nl-NL" altLang="nl-NL" dirty="0" err="1">
                <a:solidFill>
                  <a:schemeClr val="tx1"/>
                </a:solidFill>
              </a:rPr>
              <a:t>ερί</a:t>
            </a:r>
            <a:r>
              <a:rPr lang="nl-NL" altLang="nl-NL" dirty="0">
                <a:solidFill>
                  <a:schemeClr val="tx1"/>
                </a:solidFill>
              </a:rPr>
              <a:t>πτωσης (Case study)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Εθνογρ</a:t>
            </a:r>
            <a:r>
              <a:rPr lang="nl-NL" altLang="nl-NL" dirty="0">
                <a:solidFill>
                  <a:schemeClr val="tx1"/>
                </a:solidFill>
              </a:rPr>
              <a:t>αφία (Ethnography)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>
                <a:solidFill>
                  <a:schemeClr val="tx1"/>
                </a:solidFill>
              </a:rPr>
              <a:t>Φα</a:t>
            </a:r>
            <a:r>
              <a:rPr lang="nl-NL" altLang="nl-NL" dirty="0" err="1">
                <a:solidFill>
                  <a:schemeClr val="tx1"/>
                </a:solidFill>
              </a:rPr>
              <a:t>ινομενολογική</a:t>
            </a:r>
            <a:r>
              <a:rPr lang="nl-NL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έρευν</a:t>
            </a:r>
            <a:r>
              <a:rPr lang="nl-NL" altLang="nl-NL" dirty="0">
                <a:solidFill>
                  <a:schemeClr val="tx1"/>
                </a:solidFill>
              </a:rPr>
              <a:t>α (Phenomenology)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Θεμελιωμένη</a:t>
            </a:r>
            <a:r>
              <a:rPr lang="nl-NL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θεωρί</a:t>
            </a:r>
            <a:r>
              <a:rPr lang="nl-NL" altLang="nl-NL" dirty="0">
                <a:solidFill>
                  <a:schemeClr val="tx1"/>
                </a:solidFill>
              </a:rPr>
              <a:t>α (Grounded theory)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Αφηγημ</a:t>
            </a:r>
            <a:r>
              <a:rPr lang="nl-NL" altLang="nl-NL" dirty="0">
                <a:solidFill>
                  <a:schemeClr val="tx1"/>
                </a:solidFill>
              </a:rPr>
              <a:t>ατική έρευνα (Narrative research)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Ανάλυση</a:t>
            </a:r>
            <a:r>
              <a:rPr lang="nl-NL" altLang="nl-NL" dirty="0">
                <a:solidFill>
                  <a:schemeClr val="tx1"/>
                </a:solidFill>
              </a:rPr>
              <a:t> π</a:t>
            </a:r>
            <a:r>
              <a:rPr lang="nl-NL" altLang="nl-NL" dirty="0" err="1">
                <a:solidFill>
                  <a:schemeClr val="tx1"/>
                </a:solidFill>
              </a:rPr>
              <a:t>εριεχομένου</a:t>
            </a:r>
            <a:r>
              <a:rPr lang="nl-NL" altLang="nl-NL" dirty="0">
                <a:solidFill>
                  <a:schemeClr val="tx1"/>
                </a:solidFill>
              </a:rPr>
              <a:t> (Content analysis)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Ανάλυση</a:t>
            </a:r>
            <a:r>
              <a:rPr lang="nl-NL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λόγου</a:t>
            </a:r>
            <a:r>
              <a:rPr lang="nl-NL" altLang="nl-NL" dirty="0">
                <a:solidFill>
                  <a:schemeClr val="tx1"/>
                </a:solidFill>
              </a:rPr>
              <a:t> (Discourse analysis)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l-GR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Ανάλυση</a:t>
            </a:r>
            <a:r>
              <a:rPr lang="nl-NL" altLang="nl-NL" dirty="0">
                <a:solidFill>
                  <a:schemeClr val="tx1"/>
                </a:solidFill>
              </a:rPr>
              <a:t> </a:t>
            </a:r>
            <a:r>
              <a:rPr lang="nl-NL" altLang="nl-NL" dirty="0" err="1">
                <a:solidFill>
                  <a:schemeClr val="tx1"/>
                </a:solidFill>
              </a:rPr>
              <a:t>εγγράφων</a:t>
            </a:r>
            <a:r>
              <a:rPr lang="nl-NL" altLang="nl-NL" dirty="0">
                <a:solidFill>
                  <a:schemeClr val="tx1"/>
                </a:solidFill>
              </a:rPr>
              <a:t> / </a:t>
            </a:r>
            <a:r>
              <a:rPr lang="nl-NL" altLang="nl-NL" dirty="0" err="1">
                <a:solidFill>
                  <a:schemeClr val="tx1"/>
                </a:solidFill>
              </a:rPr>
              <a:t>υλικού</a:t>
            </a:r>
            <a:r>
              <a:rPr lang="nl-NL" altLang="nl-NL" dirty="0">
                <a:solidFill>
                  <a:schemeClr val="tx1"/>
                </a:solidFill>
              </a:rPr>
              <a:t> (Document analysis)</a:t>
            </a:r>
          </a:p>
        </p:txBody>
      </p:sp>
    </p:spTree>
    <p:extLst>
      <p:ext uri="{BB962C8B-B14F-4D97-AF65-F5344CB8AC3E}">
        <p14:creationId xmlns:p14="http://schemas.microsoft.com/office/powerpoint/2010/main" val="2069832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F6C1F1-719B-445C-BBD6-8F11DD70C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Matching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052013-6022-4D0B-80C9-63BDFC31A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ερώτημα καθορίζει το </a:t>
            </a:r>
            <a:r>
              <a:rPr lang="el-GR" dirty="0" err="1"/>
              <a:t>design</a:t>
            </a:r>
            <a:endParaRPr lang="el-GR" dirty="0"/>
          </a:p>
          <a:p>
            <a:r>
              <a:rPr lang="el-GR" dirty="0"/>
              <a:t>«Πώς επηρεάζει η STEM τη μάθηση;»</a:t>
            </a:r>
            <a:br>
              <a:rPr lang="el-GR" dirty="0"/>
            </a:br>
            <a:r>
              <a:rPr lang="el-GR" dirty="0"/>
              <a:t>→ ποσοτική → πειραματική</a:t>
            </a:r>
          </a:p>
          <a:p>
            <a:r>
              <a:rPr lang="el-GR" dirty="0"/>
              <a:t>«Πώς βιώνουν οι μαθητές τη STEM;»</a:t>
            </a:r>
            <a:br>
              <a:rPr lang="el-GR" dirty="0"/>
            </a:br>
            <a:r>
              <a:rPr lang="el-GR" dirty="0"/>
              <a:t>→ ποιοτική → συνεντεύξεις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37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8279DC-3372-492B-A0A1-FE1591D6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Κλασικό λάθος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78EC48-D59E-4D3A-9E7F-3E15B7456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716420"/>
            <a:ext cx="9601196" cy="3318936"/>
          </a:xfrm>
        </p:spPr>
        <p:txBody>
          <a:bodyPr/>
          <a:lstStyle/>
          <a:p>
            <a:r>
              <a:rPr lang="el-GR" dirty="0"/>
              <a:t>❌ </a:t>
            </a:r>
            <a:r>
              <a:rPr lang="el-GR" dirty="0" err="1"/>
              <a:t>Επι</a:t>
            </a:r>
            <a:r>
              <a:rPr lang="el-GR" dirty="0"/>
              <a:t> λέγω εργαλείο πρώτα</a:t>
            </a:r>
            <a:br>
              <a:rPr lang="el-GR" dirty="0"/>
            </a:br>
            <a:r>
              <a:rPr lang="el-GR" dirty="0"/>
              <a:t>✔️ Επιλέγω </a:t>
            </a:r>
            <a:r>
              <a:rPr lang="el-GR" dirty="0" err="1"/>
              <a:t>design</a:t>
            </a:r>
            <a:r>
              <a:rPr lang="el-GR" dirty="0"/>
              <a:t> από το ερώτημα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80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DC2598-A761-4E7C-8A54-61B2A9ADB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7009A1-A3B0-45C8-BA67-858408E39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Ένας εκπαιδευτικός εφαρμόζει STEM δραστηριότητες σε μία τάξη και συγκρίνει το επίπεδο συνεργασίας των μαθητών με μια άλλη τάξη που διδάσκεται με παραδοσιακό τρόπο, χρησιμοποιώντας μια κλίμακα παρατήρησης.</a:t>
            </a:r>
          </a:p>
          <a:p>
            <a:r>
              <a:rPr lang="el-GR" dirty="0"/>
              <a:t>Μια έρευνα εξετάζει πώς μαθήτριες λυκείου περιγράφουν τις εμπειρίες τους στο μάθημα φυσικής και πώς αυτές επηρεάζουν την εικόνα τους ως “άτομα που μπορούν να κάνουν επιστήμη”, μέσω </a:t>
            </a:r>
            <a:r>
              <a:rPr lang="el-GR" dirty="0" err="1"/>
              <a:t>ημιδομημένων</a:t>
            </a:r>
            <a:r>
              <a:rPr lang="el-GR" dirty="0"/>
              <a:t> συνεντεύξεων.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52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DC2598-A761-4E7C-8A54-61B2A9ADB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7009A1-A3B0-45C8-BA67-858408E39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Μαθητές χρησιμοποιούν ένα AI εργαλείο για την επίλυση προβλημάτων φυσικής και συγκρίνονται τα αποτελέσματά τους σε τεστ επίδοσης με μαθητές που δεν χρησιμοποιούν το εργαλείο.</a:t>
            </a:r>
          </a:p>
          <a:p>
            <a:r>
              <a:rPr lang="el-GR" dirty="0"/>
              <a:t>Ένας ερευνητής συλλέγει δεδομένα μέσω ερωτηματολογίων για το ενδιαφέρον των μαθητών για τη φυσική και τα συγκρίνει με τους βαθμούς τους για να εξετάσει αν υπάρχει σχέση.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23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11A08C-4758-412E-A764-1A7C4A20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98D64D-D281-461A-82CC-7DA82AE55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Μαθητές με κινητική αναπηρία συμμετέχουν σε STEM δραστηριότητες και περιγράφουν τις δυσκολίες και τις εμπειρίες τους μέσα από συνεντεύξεις.</a:t>
            </a:r>
          </a:p>
          <a:p>
            <a:r>
              <a:rPr lang="el-GR" dirty="0"/>
              <a:t>Μια έρευνα ζητά από μαθητές να απαντήσουν γραπτώς σε ερωτήσεις για το τι θεωρούν “επιστημονική γνώση” και αναλύει τις απαντήσεις τους θεματικά.</a:t>
            </a:r>
          </a:p>
          <a:p>
            <a:r>
              <a:rPr lang="el-GR" dirty="0"/>
              <a:t>Μια έρευνα μελετά την επίδραση STEM δραστηριοτήτων:</a:t>
            </a:r>
          </a:p>
          <a:p>
            <a:r>
              <a:rPr lang="el-GR" dirty="0"/>
              <a:t>με τεστ επίδοσης </a:t>
            </a:r>
          </a:p>
          <a:p>
            <a:r>
              <a:rPr lang="el-GR" dirty="0"/>
              <a:t>και με συνεντεύξεις για εμπειρίες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287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589EC7-840D-4B18-9F57-FCF7267C0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9C19B7-8277-4AB2-8C1E-9A8C02F57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εκπαιδευτικός εφαρμόζει διερευνητική μάθηση και παρακολουθεί πώς εξελίσσεται η συμμετοχή των μαθητών μέσω βίντεο και ανάλυσης.</a:t>
            </a:r>
          </a:p>
          <a:p>
            <a:r>
              <a:rPr lang="el-GR" dirty="0"/>
              <a:t>Μαθητές συμπληρώνουν ερωτηματολόγιο για τις στάσεις τους απέναντι στη χρήση AI στη μάθηση.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447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91D5D4-D525-43C7-928B-A225156BA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Δραστηριότητα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9F4B18-FF7F-4AF3-88F9-C07D0BA3E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Για κάθε ερευνητικό ερώτημα να προσδιορίσετε:</a:t>
            </a:r>
          </a:p>
          <a:p>
            <a:r>
              <a:rPr lang="el-GR" dirty="0"/>
              <a:t>Ποσοτική, ποιοτική ή μικτή έρευνα; </a:t>
            </a:r>
          </a:p>
          <a:p>
            <a:r>
              <a:rPr lang="el-GR" dirty="0"/>
              <a:t>Ποιο </a:t>
            </a:r>
            <a:r>
              <a:rPr lang="el-GR" dirty="0" err="1"/>
              <a:t>research</a:t>
            </a:r>
            <a:r>
              <a:rPr lang="el-GR" dirty="0"/>
              <a:t> </a:t>
            </a:r>
            <a:r>
              <a:rPr lang="el-GR" dirty="0" err="1"/>
              <a:t>design</a:t>
            </a:r>
            <a:r>
              <a:rPr lang="el-GR" dirty="0"/>
              <a:t> ταιριάζει; </a:t>
            </a:r>
          </a:p>
          <a:p>
            <a:r>
              <a:rPr lang="el-GR" dirty="0"/>
              <a:t>Τι δεδομένα θα συλλέγατε;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153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D67CB2-1794-483E-9E61-DCBC8947E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B2EDB57-9959-43B1-8D8D-2A0736AE3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Πώς επηρεάζει η χρήση STEM δραστηριοτήτων τη συνεργασία των μαθητών;</a:t>
            </a:r>
          </a:p>
          <a:p>
            <a:r>
              <a:rPr lang="el-GR" dirty="0"/>
              <a:t>Υπάρχει σχέση μεταξύ ενδιαφέροντος για τη φυσική και σχολικής επίδοσης;</a:t>
            </a:r>
          </a:p>
          <a:p>
            <a:r>
              <a:rPr lang="el-GR" dirty="0"/>
              <a:t>Πώς βιώνουν οι μαθητές τη συμμετοχή τους σε δραστηριότητες φυσικής;</a:t>
            </a:r>
          </a:p>
          <a:p>
            <a:r>
              <a:rPr lang="el-GR" dirty="0"/>
              <a:t>Πώς επηρεάζει η χρήση προσομοιώσεων την κατανόηση εννοιών μηχανικής;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854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59BA83-621A-4FD1-9CDC-251BD1657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STEM, AI,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66E9DE-841A-4696-80C9-541259193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Πώς επηρεάζει η χρήση AI εργαλείων την ανάπτυξη επιστημονικού συλλογισμού;</a:t>
            </a:r>
          </a:p>
          <a:p>
            <a:r>
              <a:rPr lang="el-GR" dirty="0"/>
              <a:t>Πώς χρησιμοποιούν οι μαθητές AI εργαλεία κατά την επίλυση προβλημάτων φυσικής;</a:t>
            </a:r>
          </a:p>
          <a:p>
            <a:r>
              <a:rPr lang="el-GR" dirty="0"/>
              <a:t>Πώς επηρεάζει η STEM εκπαίδευση τη συνεργατική επίλυση προβλημάτων;</a:t>
            </a:r>
          </a:p>
          <a:p>
            <a:r>
              <a:rPr lang="el-GR" dirty="0"/>
              <a:t>Υπάρχει σχέση μεταξύ χρήσης ψηφιακών εργαλείων και εμπλοκής των μαθητών;</a:t>
            </a:r>
          </a:p>
          <a:p>
            <a:r>
              <a:rPr lang="el-GR" dirty="0"/>
              <a:t>Πώς διαμορφώνεται η εμπειρία των μαθητών σε ψηφιακά περιβάλλοντα μάθησης;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556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6BC39B-AB1E-4F9B-80F8-45A09A4E5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equity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BB5AA91-D09B-49A5-877F-4FA0E34B8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Πώς επηρεάζει το κοινωνικό φύλο τη </a:t>
            </a:r>
            <a:r>
              <a:rPr lang="el-GR" dirty="0" err="1"/>
              <a:t>science</a:t>
            </a:r>
            <a:r>
              <a:rPr lang="el-GR" dirty="0"/>
              <a:t> </a:t>
            </a:r>
            <a:r>
              <a:rPr lang="el-GR" dirty="0" err="1"/>
              <a:t>identity</a:t>
            </a:r>
            <a:r>
              <a:rPr lang="el-GR" dirty="0"/>
              <a:t> των μαθητών στη φυσική;</a:t>
            </a:r>
          </a:p>
          <a:p>
            <a:r>
              <a:rPr lang="el-GR" dirty="0"/>
              <a:t>Πώς διαμορφώνεται η </a:t>
            </a:r>
            <a:r>
              <a:rPr lang="el-GR" dirty="0" err="1"/>
              <a:t>science</a:t>
            </a:r>
            <a:r>
              <a:rPr lang="el-GR" dirty="0"/>
              <a:t> </a:t>
            </a:r>
            <a:r>
              <a:rPr lang="el-GR" dirty="0" err="1"/>
              <a:t>identity</a:t>
            </a:r>
            <a:r>
              <a:rPr lang="el-GR" dirty="0"/>
              <a:t> μαθητριών στο μάθημα της φυσικής;</a:t>
            </a:r>
          </a:p>
          <a:p>
            <a:r>
              <a:rPr lang="el-GR" dirty="0"/>
              <a:t>Υπάρχει σχέση μεταξύ </a:t>
            </a:r>
            <a:r>
              <a:rPr lang="el-GR" dirty="0" err="1"/>
              <a:t>science</a:t>
            </a:r>
            <a:r>
              <a:rPr lang="el-GR" dirty="0"/>
              <a:t> </a:t>
            </a:r>
            <a:r>
              <a:rPr lang="el-GR" dirty="0" err="1"/>
              <a:t>identity</a:t>
            </a:r>
            <a:r>
              <a:rPr lang="el-GR" dirty="0"/>
              <a:t> και συμμετοχής στη φυσική;</a:t>
            </a:r>
          </a:p>
          <a:p>
            <a:r>
              <a:rPr lang="el-GR" dirty="0"/>
              <a:t>Πώς επηρεάζει η πολιτισμική ταυτότητα τη συμμετοχή σε δραστηριότητες STEM;</a:t>
            </a:r>
          </a:p>
          <a:p>
            <a:r>
              <a:rPr lang="el-GR" dirty="0"/>
              <a:t>Πώς βιώνουν μαθητές με αναπηρία τη συμμετοχή τους σε STEM δραστηριότητες;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416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609FA4-AEB9-47C3-900C-7A0947278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epistemology</a:t>
            </a:r>
            <a:r>
              <a:rPr lang="nl-NL" dirty="0"/>
              <a:t> &amp; </a:t>
            </a:r>
            <a:r>
              <a:rPr lang="nl-NL" dirty="0" err="1"/>
              <a:t>cognition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F50ACA-5FB9-49A5-B586-61B0BD7BF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Πώς αντιλαμβάνονται οι μαθητές τη φύση της επιστημονικής γνώσης;</a:t>
            </a:r>
          </a:p>
          <a:p>
            <a:r>
              <a:rPr lang="el-GR" dirty="0"/>
              <a:t>Πώς επηρεάζει η διερευνητική μάθηση την ανάπτυξη επιστημονικού συλλογισμού;</a:t>
            </a:r>
          </a:p>
          <a:p>
            <a:r>
              <a:rPr lang="el-GR" dirty="0"/>
              <a:t>Πώς χρησιμοποιούν οι μαθητές αναλογίες για να κατανοήσουν φυσικές έννοιες;</a:t>
            </a:r>
          </a:p>
          <a:p>
            <a:r>
              <a:rPr lang="el-GR" dirty="0"/>
              <a:t>Υπάρχει σχέση μεταξύ </a:t>
            </a:r>
            <a:r>
              <a:rPr lang="el-GR" dirty="0" err="1"/>
              <a:t>μεταγνωστικών</a:t>
            </a:r>
            <a:r>
              <a:rPr lang="el-GR" dirty="0"/>
              <a:t> δεξιοτήτων και κατανόησης εννοιών φυσικής;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225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93F4A-4CB0-4E2C-B375-DE08120C9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Υπάρχει μία σωστή απάντηση;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7C11ED-2912-49CB-8AC2-63D58C3FB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377" y="2631360"/>
            <a:ext cx="3957083" cy="3318936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γιατί κάθε προσέγγιση φωτίζει </a:t>
            </a:r>
            <a:r>
              <a:rPr lang="el-GR" b="1" dirty="0"/>
              <a:t>διαφορετική διάσταση</a:t>
            </a:r>
          </a:p>
          <a:p>
            <a:r>
              <a:rPr lang="el-GR" dirty="0"/>
              <a:t>«Πώς επηρεάζει η STEM τη συνεργασία;»</a:t>
            </a:r>
          </a:p>
          <a:p>
            <a:r>
              <a:rPr lang="el-GR" dirty="0"/>
              <a:t>Ποσοτική → μετρά επίπεδα συνεργασίας </a:t>
            </a:r>
          </a:p>
          <a:p>
            <a:r>
              <a:rPr lang="el-GR" dirty="0"/>
              <a:t>Ποιοτική → κατανοεί πώς συνεργάζονται </a:t>
            </a:r>
          </a:p>
          <a:p>
            <a:r>
              <a:rPr lang="el-GR" dirty="0"/>
              <a:t>Μικτή → συνδυάζει και τα δύο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9E3049D6-FE11-4C9B-8EA7-3710598FF30C}"/>
              </a:ext>
            </a:extLst>
          </p:cNvPr>
          <p:cNvSpPr txBox="1">
            <a:spLocks/>
          </p:cNvSpPr>
          <p:nvPr/>
        </p:nvSpPr>
        <p:spPr>
          <a:xfrm>
            <a:off x="1447801" y="2709332"/>
            <a:ext cx="4346943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l-GR" dirty="0"/>
              <a:t>Υπάρχει μία σωστή απάντηση;</a:t>
            </a:r>
          </a:p>
          <a:p>
            <a:r>
              <a:rPr lang="el-GR" dirty="0"/>
              <a:t>❌ Όχι, δεν υπάρχει πάντα μία σωστή απάντηση</a:t>
            </a:r>
            <a:br>
              <a:rPr lang="el-GR" dirty="0"/>
            </a:br>
            <a:r>
              <a:rPr lang="el-GR" dirty="0"/>
              <a:t>✔️ Υπάρχουν </a:t>
            </a:r>
            <a:r>
              <a:rPr lang="el-GR" b="1" dirty="0"/>
              <a:t>περισσότερες κατάλληλες επιλογές</a:t>
            </a:r>
          </a:p>
          <a:p>
            <a:pPr marL="0" indent="0">
              <a:buFont typeface="Arial"/>
              <a:buNone/>
            </a:pPr>
            <a:r>
              <a:rPr lang="el-GR" dirty="0"/>
              <a:t>Το ίδιο ερευνητικό ερώτημα μπορεί να:</a:t>
            </a:r>
          </a:p>
          <a:p>
            <a:r>
              <a:rPr lang="el-GR" dirty="0"/>
              <a:t>απαντηθεί ποσοτικά </a:t>
            </a:r>
          </a:p>
          <a:p>
            <a:r>
              <a:rPr lang="el-GR" dirty="0"/>
              <a:t>απαντηθεί ποιοτικά </a:t>
            </a:r>
          </a:p>
          <a:p>
            <a:r>
              <a:rPr lang="el-GR" dirty="0"/>
              <a:t>απαντηθεί με μικτές μεθόδους 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47877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21B283-78FD-4B50-BDC4-635CFB56C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Υπάρχει μία σωστή απάντηση;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250919-058D-4407-9635-06DE84600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9516" y="2709332"/>
            <a:ext cx="3063948" cy="33189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 err="1"/>
              <a:t>Design</a:t>
            </a:r>
            <a:r>
              <a:rPr lang="el-GR" b="1" dirty="0"/>
              <a:t> 2:</a:t>
            </a:r>
          </a:p>
          <a:p>
            <a:r>
              <a:rPr lang="el-GR" dirty="0"/>
              <a:t>ποσοτική </a:t>
            </a:r>
          </a:p>
          <a:p>
            <a:r>
              <a:rPr lang="el-GR" dirty="0"/>
              <a:t>ερωτηματολόγιο</a:t>
            </a:r>
            <a:br>
              <a:rPr lang="el-GR" dirty="0"/>
            </a:br>
            <a:r>
              <a:rPr lang="el-GR" dirty="0"/>
              <a:t>→ μέτρηση σε μεγάλο δείγμα </a:t>
            </a:r>
          </a:p>
          <a:p>
            <a:pPr marL="0" indent="0">
              <a:buNone/>
            </a:pPr>
            <a:r>
              <a:rPr lang="el-GR" b="1" dirty="0"/>
              <a:t> </a:t>
            </a:r>
            <a:r>
              <a:rPr lang="el-GR" b="1" dirty="0" err="1"/>
              <a:t>Design</a:t>
            </a:r>
            <a:r>
              <a:rPr lang="el-GR" b="1" dirty="0"/>
              <a:t> 3:</a:t>
            </a:r>
          </a:p>
          <a:p>
            <a:r>
              <a:rPr lang="el-GR" dirty="0"/>
              <a:t>μικτή</a:t>
            </a:r>
            <a:br>
              <a:rPr lang="el-GR" dirty="0"/>
            </a:br>
            <a:r>
              <a:rPr lang="el-GR" dirty="0"/>
              <a:t>→ πιο πλήρης εικόνα</a:t>
            </a:r>
          </a:p>
          <a:p>
            <a:endParaRPr lang="en-US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F14364F1-7579-4AA1-8615-DDD22ACE9499}"/>
              </a:ext>
            </a:extLst>
          </p:cNvPr>
          <p:cNvSpPr txBox="1">
            <a:spLocks/>
          </p:cNvSpPr>
          <p:nvPr/>
        </p:nvSpPr>
        <p:spPr>
          <a:xfrm>
            <a:off x="1447800" y="2709332"/>
            <a:ext cx="4378841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dirty="0"/>
              <a:t>Ερώτημα:</a:t>
            </a:r>
            <a:br>
              <a:rPr lang="el-GR" dirty="0"/>
            </a:br>
            <a:r>
              <a:rPr lang="el-GR" dirty="0"/>
              <a:t>«Πώς διαμορφώνεται η </a:t>
            </a:r>
            <a:r>
              <a:rPr lang="el-GR" dirty="0" err="1"/>
              <a:t>science</a:t>
            </a:r>
            <a:r>
              <a:rPr lang="el-GR" dirty="0"/>
              <a:t> </a:t>
            </a:r>
            <a:r>
              <a:rPr lang="el-GR" dirty="0" err="1"/>
              <a:t>identity</a:t>
            </a:r>
            <a:r>
              <a:rPr lang="el-GR" dirty="0"/>
              <a:t> των μαθητών;»</a:t>
            </a:r>
          </a:p>
          <a:p>
            <a:pPr marL="0" indent="0">
              <a:buFont typeface="Arial"/>
              <a:buNone/>
            </a:pPr>
            <a:r>
              <a:rPr lang="el-GR" b="1" dirty="0"/>
              <a:t> </a:t>
            </a:r>
            <a:r>
              <a:rPr lang="el-GR" b="1" dirty="0" err="1"/>
              <a:t>Design</a:t>
            </a:r>
            <a:r>
              <a:rPr lang="el-GR" b="1" dirty="0"/>
              <a:t> 1:</a:t>
            </a:r>
          </a:p>
          <a:p>
            <a:r>
              <a:rPr lang="el-GR" dirty="0"/>
              <a:t>ποιοτική </a:t>
            </a:r>
          </a:p>
          <a:p>
            <a:r>
              <a:rPr lang="el-GR" dirty="0"/>
              <a:t>συνεντεύξεις</a:t>
            </a:r>
            <a:br>
              <a:rPr lang="el-GR" dirty="0"/>
            </a:br>
            <a:r>
              <a:rPr lang="el-GR" dirty="0"/>
              <a:t>→ εις βάθος κατανόηση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5265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A8FFCF-AFDB-401A-AF29-35A23F7A9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Μπορεί το ίδιο ερώτημα να απαντηθεί με διαφορετικά </a:t>
            </a:r>
            <a:r>
              <a:rPr lang="el-GR" dirty="0" err="1"/>
              <a:t>designs</a:t>
            </a:r>
            <a:r>
              <a:rPr lang="el-GR" dirty="0"/>
              <a:t>;</a:t>
            </a:r>
            <a:br>
              <a:rPr lang="el-GR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CBF738-DAD4-4298-B308-7695D7E04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❌ Δεν υπάρχει “γενικά πιο δυνατό” </a:t>
            </a:r>
            <a:r>
              <a:rPr lang="el-GR" dirty="0" err="1"/>
              <a:t>design</a:t>
            </a:r>
            <a:br>
              <a:rPr lang="el-GR" dirty="0"/>
            </a:br>
            <a:r>
              <a:rPr lang="el-GR" dirty="0"/>
              <a:t>✔️ Υπάρχει </a:t>
            </a:r>
            <a:r>
              <a:rPr lang="el-GR" b="1" dirty="0"/>
              <a:t>πιο κατάλληλο </a:t>
            </a:r>
            <a:r>
              <a:rPr lang="el-GR" b="1" dirty="0" err="1"/>
              <a:t>design</a:t>
            </a:r>
            <a:r>
              <a:rPr lang="el-GR" b="1" dirty="0"/>
              <a:t> για συγκεκριμένο ερώτημα</a:t>
            </a:r>
          </a:p>
          <a:p>
            <a:pPr marL="0" indent="0">
              <a:buNone/>
            </a:pPr>
            <a:r>
              <a:rPr lang="el-GR" dirty="0"/>
              <a:t>Ένα </a:t>
            </a:r>
            <a:r>
              <a:rPr lang="el-GR" dirty="0" err="1"/>
              <a:t>design</a:t>
            </a:r>
            <a:r>
              <a:rPr lang="el-GR" dirty="0"/>
              <a:t> είναι δυνατό όταν:</a:t>
            </a:r>
          </a:p>
          <a:p>
            <a:r>
              <a:rPr lang="el-GR" dirty="0"/>
              <a:t>✔️ Ταιριάζει στο ερώτημα</a:t>
            </a:r>
            <a:br>
              <a:rPr lang="el-GR" dirty="0"/>
            </a:br>
            <a:r>
              <a:rPr lang="el-GR" dirty="0"/>
              <a:t>✔️ Συλλέγει κατάλληλα δεδομένα</a:t>
            </a:r>
            <a:br>
              <a:rPr lang="el-GR" dirty="0"/>
            </a:br>
            <a:r>
              <a:rPr lang="el-GR" dirty="0"/>
              <a:t>✔️ Είναι θεωρητικά θεμελιωμένο</a:t>
            </a:r>
            <a:br>
              <a:rPr lang="el-GR" dirty="0"/>
            </a:br>
            <a:r>
              <a:rPr lang="el-GR" dirty="0"/>
              <a:t>✔️ Μπορεί να απαντήσει το ερώτημα με εγκυρότητα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3449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7390D2-0D0D-464C-BC49-6FAE79058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Ποιο </a:t>
            </a:r>
            <a:r>
              <a:rPr lang="el-GR" dirty="0" err="1"/>
              <a:t>design</a:t>
            </a:r>
            <a:r>
              <a:rPr lang="el-GR" dirty="0"/>
              <a:t> είναι πιο “δυνατό” και γιατί;</a:t>
            </a:r>
            <a:endParaRPr lang="en-US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992DFB53-E3C9-48A1-ADF2-D8B720FB70B9}"/>
              </a:ext>
            </a:extLst>
          </p:cNvPr>
          <p:cNvSpPr txBox="1">
            <a:spLocks/>
          </p:cNvSpPr>
          <p:nvPr/>
        </p:nvSpPr>
        <p:spPr>
          <a:xfrm>
            <a:off x="1447801" y="2709332"/>
            <a:ext cx="9163492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Ναι — και αυτό είναι βασικό χαρακτηριστικό της εκπαιδευτικής έρευνας</a:t>
            </a:r>
          </a:p>
          <a:p>
            <a:r>
              <a:rPr lang="el-GR" dirty="0"/>
              <a:t>Το </a:t>
            </a:r>
            <a:r>
              <a:rPr lang="el-GR" dirty="0" err="1"/>
              <a:t>design</a:t>
            </a:r>
            <a:r>
              <a:rPr lang="el-GR" dirty="0"/>
              <a:t> εξαρτάται από:</a:t>
            </a:r>
          </a:p>
          <a:p>
            <a:r>
              <a:rPr lang="el-GR" dirty="0"/>
              <a:t>τι θέλεις να μετρήσεις </a:t>
            </a:r>
          </a:p>
          <a:p>
            <a:r>
              <a:rPr lang="el-GR" dirty="0"/>
              <a:t>πόσο βάθος θέλεις </a:t>
            </a:r>
          </a:p>
          <a:p>
            <a:r>
              <a:rPr lang="el-GR" dirty="0"/>
              <a:t>τι δεδομένα χρειάζεσαι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5427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F159EC-EA08-4467-8645-0EBB21817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Δραστηριότητα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6045A7-2364-4B76-9F09-CF51AF1C6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52" y="2556932"/>
            <a:ext cx="2649278" cy="33189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Το ερώτημά σου είναι:</a:t>
            </a:r>
          </a:p>
          <a:p>
            <a:r>
              <a:rPr lang="el-GR" dirty="0"/>
              <a:t>επίδραση; </a:t>
            </a:r>
          </a:p>
          <a:p>
            <a:r>
              <a:rPr lang="el-GR" dirty="0"/>
              <a:t>σχέση; </a:t>
            </a:r>
          </a:p>
          <a:p>
            <a:r>
              <a:rPr lang="el-GR" dirty="0"/>
              <a:t>εμπειρία;</a:t>
            </a:r>
          </a:p>
          <a:p>
            <a:pPr marL="0" indent="0">
              <a:buNone/>
            </a:pPr>
            <a:r>
              <a:rPr lang="el-GR" dirty="0"/>
              <a:t>Άρα:</a:t>
            </a:r>
          </a:p>
          <a:p>
            <a:r>
              <a:rPr lang="el-GR" dirty="0"/>
              <a:t>ποσοτική; </a:t>
            </a:r>
          </a:p>
          <a:p>
            <a:r>
              <a:rPr lang="el-GR" dirty="0"/>
              <a:t>ποιοτική;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66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078BE14F-9A85-40BB-809F-7FC483929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Από το </a:t>
            </a:r>
            <a:r>
              <a:rPr lang="el-GR" dirty="0" err="1"/>
              <a:t>design</a:t>
            </a:r>
            <a:r>
              <a:rPr lang="el-GR" dirty="0"/>
              <a:t> → στη συλλογή δεδομένων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384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B23633-029B-4086-ABBC-F983706B8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Μέχρι στιγμής…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AB5C713-0994-4AFD-974C-1DB209232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Έχουμε ορίσει:</a:t>
            </a:r>
          </a:p>
          <a:p>
            <a:r>
              <a:rPr lang="el-GR" dirty="0"/>
              <a:t>ερευνητικό ερώτημα ✔️ </a:t>
            </a:r>
          </a:p>
          <a:p>
            <a:r>
              <a:rPr lang="el-GR" dirty="0"/>
              <a:t>τύπο έρευνας ✔️ </a:t>
            </a:r>
          </a:p>
          <a:p>
            <a:r>
              <a:rPr lang="el-GR" dirty="0" err="1"/>
              <a:t>research</a:t>
            </a:r>
            <a:r>
              <a:rPr lang="el-GR" dirty="0"/>
              <a:t> </a:t>
            </a:r>
            <a:r>
              <a:rPr lang="el-GR" dirty="0" err="1"/>
              <a:t>design</a:t>
            </a:r>
            <a:r>
              <a:rPr lang="el-GR" dirty="0"/>
              <a:t> ✔️ </a:t>
            </a:r>
          </a:p>
          <a:p>
            <a:pPr marL="0" indent="0">
              <a:buNone/>
            </a:pPr>
            <a:r>
              <a:rPr lang="el-GR" dirty="0"/>
              <a:t>Τώρα:</a:t>
            </a:r>
            <a:br>
              <a:rPr lang="el-GR" dirty="0"/>
            </a:br>
            <a:r>
              <a:rPr lang="el-GR" b="1" dirty="0"/>
              <a:t>Πώς συλλέγουμε τα δεδομένα;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6842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2E7647-8CC0-4828-95A4-5C509A7AC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βασική αρχή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AF9314-AAFC-4F67-A0D7-62B875A9A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Δεν επιλέγω εργαλείο επειδή υπάρχει</a:t>
            </a:r>
            <a:br>
              <a:rPr lang="el-GR" dirty="0"/>
            </a:br>
            <a:r>
              <a:rPr lang="el-GR" dirty="0"/>
              <a:t>Επιλέγω εργαλείο γιατί </a:t>
            </a:r>
            <a:r>
              <a:rPr lang="el-GR" b="1" dirty="0"/>
              <a:t>απαντά στο ερώτημα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dirty="0"/>
              <a:t>Ερώτημα → </a:t>
            </a:r>
            <a:r>
              <a:rPr lang="nl-NL" dirty="0"/>
              <a:t>Design → </a:t>
            </a:r>
            <a:r>
              <a:rPr lang="el-GR" dirty="0"/>
              <a:t>Δεδομένα → Εργαλείο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59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FE6118-1725-4841-A67E-D7FBE67D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δεδομένα;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7B562B-3630-4E8C-9254-C70BE23CC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Πληροφορίες που απαντούν στο ερώτημα</a:t>
            </a:r>
          </a:p>
          <a:p>
            <a:r>
              <a:rPr lang="el-GR" dirty="0"/>
              <a:t>Ποσοτικά (</a:t>
            </a:r>
            <a:r>
              <a:rPr lang="el-GR" dirty="0" err="1"/>
              <a:t>numbers</a:t>
            </a:r>
            <a:r>
              <a:rPr lang="el-GR" dirty="0"/>
              <a:t>)</a:t>
            </a:r>
          </a:p>
          <a:p>
            <a:r>
              <a:rPr lang="el-GR" dirty="0"/>
              <a:t>Ποιοτικά (λόγος, εμπειρίες)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9449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AC9E03-66B8-40EE-A316-624F2AA0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μεταβλητές σε δεδομένα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1DE400-07D8-4A97-99B3-89A8AEF09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r>
              <a:rPr lang="el-GR" dirty="0"/>
              <a:t>Μεταβλητή: συνεργασία</a:t>
            </a:r>
            <a:br>
              <a:rPr lang="el-GR" dirty="0"/>
            </a:br>
            <a:r>
              <a:rPr lang="el-GR" dirty="0"/>
              <a:t>→ Δεν είναι άμεσα μετρήσιμη</a:t>
            </a:r>
          </a:p>
          <a:p>
            <a:pPr marL="0" indent="0">
              <a:buNone/>
            </a:pPr>
            <a:r>
              <a:rPr lang="el-GR" dirty="0"/>
              <a:t>Χρειάζεται:</a:t>
            </a:r>
          </a:p>
          <a:p>
            <a:r>
              <a:rPr lang="el-GR" dirty="0"/>
              <a:t>δείκτες </a:t>
            </a:r>
          </a:p>
          <a:p>
            <a:r>
              <a:rPr lang="el-GR" dirty="0"/>
              <a:t>εργαλεία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540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F68F02-D4B4-401C-998E-5D197CA3F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μεταβλητές σε δεδομένα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615AFF4-C8A8-4E74-997E-609630F24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Η </a:t>
            </a:r>
            <a:r>
              <a:rPr lang="el-GR" b="1" dirty="0"/>
              <a:t>συνεργασία</a:t>
            </a:r>
            <a:r>
              <a:rPr lang="el-GR" dirty="0"/>
              <a:t> είναι μια </a:t>
            </a:r>
            <a:r>
              <a:rPr lang="el-GR" b="1" dirty="0"/>
              <a:t>αφηρημένη έννοια (</a:t>
            </a:r>
            <a:r>
              <a:rPr lang="el-GR" b="1" dirty="0" err="1"/>
              <a:t>construct</a:t>
            </a:r>
            <a:r>
              <a:rPr lang="el-GR" b="1" dirty="0"/>
              <a:t>)</a:t>
            </a:r>
            <a:br>
              <a:rPr lang="el-GR" dirty="0"/>
            </a:br>
            <a:r>
              <a:rPr lang="el-GR" dirty="0"/>
              <a:t>Δεν είναι κάτι που μπορούμε να μετρήσουμε όπως:</a:t>
            </a:r>
          </a:p>
          <a:p>
            <a:r>
              <a:rPr lang="el-GR" dirty="0"/>
              <a:t>ύψος </a:t>
            </a:r>
          </a:p>
          <a:p>
            <a:r>
              <a:rPr lang="el-GR" dirty="0"/>
              <a:t>βάρος </a:t>
            </a:r>
          </a:p>
          <a:p>
            <a:r>
              <a:rPr lang="el-GR" dirty="0"/>
              <a:t>χρόνος </a:t>
            </a:r>
          </a:p>
          <a:p>
            <a:pPr marL="0" indent="0">
              <a:buNone/>
            </a:pPr>
            <a:r>
              <a:rPr lang="el-GR" dirty="0"/>
              <a:t>❌ Δεν υπάρχει «μετρητής συνεργασίας»</a:t>
            </a:r>
          </a:p>
          <a:p>
            <a:r>
              <a:rPr lang="el-GR" b="1" dirty="0"/>
              <a:t>Άρα τι κάνουμε;</a:t>
            </a:r>
            <a:r>
              <a:rPr lang="el-GR" dirty="0"/>
              <a:t> Τη “σπάμε” σε </a:t>
            </a:r>
            <a:r>
              <a:rPr lang="el-GR" b="1" dirty="0" err="1"/>
              <a:t>παρατηρήσιμα</a:t>
            </a:r>
            <a:r>
              <a:rPr lang="el-GR" b="1" dirty="0"/>
              <a:t> στοιχεία</a:t>
            </a: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615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6A67B0-EBC4-4A12-914B-B9474F327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ΔΕΙΚΤΕΣ (</a:t>
            </a:r>
            <a:r>
              <a:rPr lang="nl-NL" dirty="0"/>
              <a:t>indicators)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4819816-2C69-4CEE-BCFD-C62E67986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dirty="0"/>
              <a:t>Οι δείκτες είναι:</a:t>
            </a:r>
            <a:br>
              <a:rPr lang="el-GR" dirty="0"/>
            </a:br>
            <a:r>
              <a:rPr lang="el-GR" b="1" dirty="0"/>
              <a:t>συγκεκριμένες συμπεριφορές που δείχνουν συνεργασία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Παράδειγμα: </a:t>
            </a:r>
            <a:r>
              <a:rPr lang="el-GR" dirty="0"/>
              <a:t>Συνεργασία =</a:t>
            </a:r>
          </a:p>
          <a:p>
            <a:r>
              <a:rPr lang="el-GR" dirty="0"/>
              <a:t>συμμετοχή στη συζήτηση </a:t>
            </a:r>
          </a:p>
          <a:p>
            <a:r>
              <a:rPr lang="el-GR" dirty="0"/>
              <a:t>ανταλλαγή ιδεών </a:t>
            </a:r>
          </a:p>
          <a:p>
            <a:r>
              <a:rPr lang="el-GR" dirty="0"/>
              <a:t>κατανομή ρόλων </a:t>
            </a:r>
          </a:p>
          <a:p>
            <a:r>
              <a:rPr lang="el-GR" dirty="0"/>
              <a:t>βοήθεια μεταξύ μαθητών </a:t>
            </a:r>
          </a:p>
          <a:p>
            <a:r>
              <a:rPr lang="el-GR" dirty="0"/>
              <a:t>επίλυση συγκρούσεων </a:t>
            </a:r>
          </a:p>
          <a:p>
            <a:r>
              <a:rPr lang="el-GR" dirty="0"/>
              <a:t> Αυτά είναι </a:t>
            </a:r>
            <a:r>
              <a:rPr lang="el-GR" b="1" dirty="0"/>
              <a:t>μετρήσιμα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642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1523DF-2F67-410C-8066-D172A6EA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ΕΡΓΑΛΕΙΑ (</a:t>
            </a:r>
            <a:r>
              <a:rPr lang="nl-NL" dirty="0"/>
              <a:t>tools)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B7A077-9BF6-43C0-9A6F-7A1946067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1578" y="2556932"/>
            <a:ext cx="3308497" cy="3318936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Μετά χρειάζεσαι τρόπο να τα καταγράψεις</a:t>
            </a:r>
          </a:p>
          <a:p>
            <a:r>
              <a:rPr lang="el-GR" b="1" dirty="0"/>
              <a:t>Παραδείγματα:</a:t>
            </a:r>
          </a:p>
          <a:p>
            <a:pPr marL="0" indent="0">
              <a:buNone/>
            </a:pPr>
            <a:r>
              <a:rPr lang="el-GR" b="1" dirty="0"/>
              <a:t>✔️ Παρατήρηση με κλίμακα</a:t>
            </a:r>
          </a:p>
          <a:p>
            <a:r>
              <a:rPr lang="el-GR" dirty="0"/>
              <a:t>π.χ. 1–5:</a:t>
            </a:r>
          </a:p>
          <a:p>
            <a:r>
              <a:rPr lang="el-GR" dirty="0"/>
              <a:t>1 = καθόλου συνεργασία </a:t>
            </a:r>
          </a:p>
          <a:p>
            <a:r>
              <a:rPr lang="el-GR" dirty="0"/>
              <a:t>5 = πολύ υψηλή συνεργασία</a:t>
            </a:r>
          </a:p>
          <a:p>
            <a:endParaRPr lang="en-US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0D3B9965-1EBE-4D38-9659-8ED4FE8ED3AA}"/>
              </a:ext>
            </a:extLst>
          </p:cNvPr>
          <p:cNvSpPr txBox="1">
            <a:spLocks/>
          </p:cNvSpPr>
          <p:nvPr/>
        </p:nvSpPr>
        <p:spPr>
          <a:xfrm>
            <a:off x="6273210" y="2556932"/>
            <a:ext cx="3308497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000" b="1" dirty="0"/>
              <a:t>✔️ Ερωτηματολόγιο</a:t>
            </a:r>
          </a:p>
          <a:p>
            <a:r>
              <a:rPr lang="el-GR" sz="2000" dirty="0"/>
              <a:t>«Συνεργάστηκα με την ομάδα μου» (</a:t>
            </a:r>
            <a:r>
              <a:rPr lang="el-GR" sz="2000" dirty="0" err="1"/>
              <a:t>Likert</a:t>
            </a:r>
            <a:r>
              <a:rPr lang="el-GR" sz="2000" dirty="0"/>
              <a:t>)</a:t>
            </a:r>
          </a:p>
          <a:p>
            <a:pPr marL="0" indent="0">
              <a:buNone/>
            </a:pPr>
            <a:r>
              <a:rPr lang="el-GR" sz="2000" b="1" dirty="0"/>
              <a:t>✔️ Φύλλο παρατήρησης</a:t>
            </a:r>
          </a:p>
          <a:p>
            <a:r>
              <a:rPr lang="el-GR" sz="2000" dirty="0"/>
              <a:t>✔ μίλησε</a:t>
            </a:r>
            <a:br>
              <a:rPr lang="el-GR" sz="2000" dirty="0"/>
            </a:br>
            <a:r>
              <a:rPr lang="el-GR" sz="2000" dirty="0"/>
              <a:t>✔ βοήθησε</a:t>
            </a:r>
            <a:br>
              <a:rPr lang="el-GR" sz="2000" dirty="0"/>
            </a:br>
            <a:r>
              <a:rPr lang="el-GR" sz="2000" dirty="0"/>
              <a:t>✔ συμμετείχε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417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03F7-603F-4DBE-8B4B-8E2DA3750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Operationalization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32BC1CF-71ED-4385-B6A3-42C820510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Μετατρέπω έννοιες σε μετρήσιμα στοιχεία</a:t>
            </a:r>
          </a:p>
          <a:p>
            <a:r>
              <a:rPr lang="el-GR" dirty="0"/>
              <a:t>Παράδειγμα: </a:t>
            </a:r>
          </a:p>
          <a:p>
            <a:r>
              <a:rPr lang="el-GR" dirty="0"/>
              <a:t>“συνεργασία” →</a:t>
            </a:r>
          </a:p>
          <a:p>
            <a:r>
              <a:rPr lang="el-GR" dirty="0"/>
              <a:t>συμμετοχή </a:t>
            </a:r>
          </a:p>
          <a:p>
            <a:r>
              <a:rPr lang="el-GR" dirty="0"/>
              <a:t>επικοινωνία </a:t>
            </a:r>
          </a:p>
          <a:p>
            <a:r>
              <a:rPr lang="el-GR" dirty="0"/>
              <a:t>κατανομή ρόλων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8203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CD669F-351E-4145-BC50-43CC048E5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Άρα…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5617CF-C75F-40A0-966B-4B2744786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Συνεργασία = </a:t>
            </a:r>
            <a:r>
              <a:rPr lang="el-GR" dirty="0" err="1"/>
              <a:t>construct</a:t>
            </a:r>
            <a:endParaRPr lang="el-GR" dirty="0"/>
          </a:p>
          <a:p>
            <a:r>
              <a:rPr lang="el-GR" dirty="0"/>
              <a:t>Δείκτες = τι παρατηρώ</a:t>
            </a:r>
          </a:p>
          <a:p>
            <a:r>
              <a:rPr lang="el-GR" dirty="0"/>
              <a:t>Εργαλεία = πώς το μετράω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0410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2BD0F1-253B-40B6-BCE2-2AE473CC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73D95F-C196-4159-843D-03E91CF9B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Ερώτημα:</a:t>
            </a:r>
            <a:br>
              <a:rPr lang="el-GR" dirty="0"/>
            </a:br>
            <a:r>
              <a:rPr lang="el-GR" dirty="0"/>
              <a:t>STEM → συνεργασία</a:t>
            </a:r>
          </a:p>
          <a:p>
            <a:pPr marL="0" indent="0">
              <a:buNone/>
            </a:pPr>
            <a:r>
              <a:rPr lang="el-GR" dirty="0"/>
              <a:t> Δεδομένα:</a:t>
            </a:r>
          </a:p>
          <a:p>
            <a:r>
              <a:rPr lang="el-GR" dirty="0"/>
              <a:t>παρατήρηση </a:t>
            </a:r>
          </a:p>
          <a:p>
            <a:r>
              <a:rPr lang="el-GR" dirty="0"/>
              <a:t>κλίμακα συνεργασίας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1036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F6AD032C-F7DC-43A8-8258-C44934AF1F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Τι είναι δεδομένα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7963EF3D-810F-492F-97EF-30FD20271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343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9B43CD-90A3-4E89-8850-80A97806F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δεδομένα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9BC9A2-91F6-4E08-B89D-13EEC0254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Είναι </a:t>
            </a:r>
            <a:r>
              <a:rPr lang="el-GR" b="1" dirty="0"/>
              <a:t>αναπαραστάσεις φαινομένων</a:t>
            </a:r>
            <a:br>
              <a:rPr lang="el-GR" dirty="0"/>
            </a:br>
            <a:r>
              <a:rPr lang="el-GR" dirty="0"/>
              <a:t>που προκύπτουν από:</a:t>
            </a:r>
          </a:p>
          <a:p>
            <a:r>
              <a:rPr lang="el-GR" dirty="0"/>
              <a:t>θεωρία </a:t>
            </a:r>
          </a:p>
          <a:p>
            <a:r>
              <a:rPr lang="el-GR" dirty="0"/>
              <a:t>επιλογές ερευνητή </a:t>
            </a:r>
          </a:p>
          <a:p>
            <a:r>
              <a:rPr lang="el-GR" dirty="0"/>
              <a:t>εργαλεία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8023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5E0A4E-E8D5-4B07-878A-82244B5E4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Mini </a:t>
            </a:r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969A91-0038-4E5C-AA71-765621EC0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Θέλω να μετρήσω “ενδιαφέρον για φυσική”</a:t>
            </a:r>
          </a:p>
          <a:p>
            <a:r>
              <a:rPr lang="el-GR" dirty="0"/>
              <a:t>Ρώτα:</a:t>
            </a:r>
          </a:p>
          <a:p>
            <a:r>
              <a:rPr lang="el-GR" dirty="0"/>
              <a:t>ποιοι είναι οι δείκτες; </a:t>
            </a:r>
          </a:p>
          <a:p>
            <a:r>
              <a:rPr lang="el-GR" dirty="0"/>
              <a:t>ποιο εργαλείο θα βάζατε;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3314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D00E22-C47A-4C8A-8084-D5AF521F2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Δεδομένα ως κατασκευή (</a:t>
            </a:r>
            <a:r>
              <a:rPr lang="nl-NL" dirty="0"/>
              <a:t>construct)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287D69E-532B-4BB3-A323-FF3A3A3B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Δεν μετράμε “την πραγματικότητα”</a:t>
            </a:r>
            <a:br>
              <a:rPr lang="el-GR" dirty="0"/>
            </a:br>
            <a:r>
              <a:rPr lang="el-GR" dirty="0"/>
              <a:t>Μετράμε </a:t>
            </a:r>
            <a:r>
              <a:rPr lang="el-GR" b="1" dirty="0"/>
              <a:t>πώς την ορίζουμε</a:t>
            </a:r>
            <a:endParaRPr lang="el-GR" dirty="0"/>
          </a:p>
          <a:p>
            <a:r>
              <a:rPr lang="el-GR" dirty="0"/>
              <a:t>Παράδειγμα:</a:t>
            </a:r>
            <a:br>
              <a:rPr lang="el-GR" dirty="0"/>
            </a:br>
            <a:r>
              <a:rPr lang="el-GR" dirty="0"/>
              <a:t>“συνεργασία” ≠ κάτι δεδομένο</a:t>
            </a:r>
            <a:br>
              <a:rPr lang="el-GR" dirty="0"/>
            </a:br>
            <a:r>
              <a:rPr lang="el-GR" dirty="0"/>
              <a:t>→ είναι </a:t>
            </a:r>
            <a:r>
              <a:rPr lang="el-GR" dirty="0" err="1"/>
              <a:t>construct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21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65145F-AD1F-4C89-B5B9-5A0259AD9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έννοια σε δεδομένα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A1D9B4-6183-4A0C-AE31-0CE507528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Concept → Construct → Indicator →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6497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19737D-F1A6-4D91-A852-EEB7A44E2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Operationalization</a:t>
            </a:r>
            <a:r>
              <a:rPr lang="nl-NL" dirty="0"/>
              <a:t> 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5DB5A7F-8394-4329-8EC2-16BD9530D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3648739" cy="3318936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Πώς μετατρέπω έννοια σε μέτρηση;</a:t>
            </a:r>
          </a:p>
          <a:p>
            <a:r>
              <a:rPr lang="el-GR" dirty="0"/>
              <a:t>Τι σημαίνει “</a:t>
            </a:r>
            <a:r>
              <a:rPr lang="el-GR" dirty="0" err="1"/>
              <a:t>engagement</a:t>
            </a:r>
            <a:r>
              <a:rPr lang="el-GR" dirty="0"/>
              <a:t>”; </a:t>
            </a:r>
          </a:p>
          <a:p>
            <a:r>
              <a:rPr lang="el-GR" dirty="0"/>
              <a:t>Πώς το παρατηρώ; </a:t>
            </a:r>
          </a:p>
          <a:p>
            <a:r>
              <a:rPr lang="el-GR" dirty="0"/>
              <a:t>Πώς το μετράω;</a:t>
            </a:r>
          </a:p>
          <a:p>
            <a:endParaRPr lang="en-US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D2F8A9CE-5D9B-488F-AB85-EA58A8D503F2}"/>
              </a:ext>
            </a:extLst>
          </p:cNvPr>
          <p:cNvSpPr txBox="1">
            <a:spLocks/>
          </p:cNvSpPr>
          <p:nvPr/>
        </p:nvSpPr>
        <p:spPr>
          <a:xfrm>
            <a:off x="6096000" y="2666802"/>
            <a:ext cx="3648739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dirty="0"/>
              <a:t>Έννοια: συμμετοχή</a:t>
            </a:r>
          </a:p>
          <a:p>
            <a:pPr marL="0" indent="0">
              <a:buNone/>
            </a:pPr>
            <a:r>
              <a:rPr lang="el-GR" dirty="0" err="1"/>
              <a:t>Operationalization</a:t>
            </a:r>
            <a:r>
              <a:rPr lang="el-GR" dirty="0"/>
              <a:t>:</a:t>
            </a:r>
          </a:p>
          <a:p>
            <a:r>
              <a:rPr lang="el-GR" dirty="0"/>
              <a:t>αριθμός παρεμβάσεων </a:t>
            </a:r>
          </a:p>
          <a:p>
            <a:r>
              <a:rPr lang="el-GR" dirty="0"/>
              <a:t>ποιότητα λόγου </a:t>
            </a:r>
          </a:p>
          <a:p>
            <a:r>
              <a:rPr lang="el-GR" dirty="0"/>
              <a:t>Συνεργασία</a:t>
            </a:r>
            <a:endParaRPr lang="en-US" dirty="0"/>
          </a:p>
          <a:p>
            <a:r>
              <a:rPr lang="el-GR" dirty="0"/>
              <a:t>διαφορετικές επιλογές = διαφορετικά δεδομένα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5583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976862-4FE7-4ED1-A5E5-FA83A8E8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Τύποι δεδομένων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2FA9E9B-E196-4F45-BB90-A4BFF4ABC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Ποσοτικά:</a:t>
            </a:r>
          </a:p>
          <a:p>
            <a:r>
              <a:rPr lang="el-GR" dirty="0"/>
              <a:t>αριθμοί </a:t>
            </a:r>
          </a:p>
          <a:p>
            <a:r>
              <a:rPr lang="el-GR" dirty="0"/>
              <a:t>γενίκευση </a:t>
            </a:r>
          </a:p>
          <a:p>
            <a:pPr marL="0" indent="0">
              <a:buNone/>
            </a:pPr>
            <a:r>
              <a:rPr lang="el-GR" b="1" dirty="0"/>
              <a:t>Ποιοτικά:</a:t>
            </a:r>
          </a:p>
          <a:p>
            <a:r>
              <a:rPr lang="el-GR" dirty="0"/>
              <a:t>νόημα </a:t>
            </a:r>
          </a:p>
          <a:p>
            <a:r>
              <a:rPr lang="el-GR" dirty="0"/>
              <a:t>ερμηνεία </a:t>
            </a:r>
            <a:endParaRPr lang="en-US" dirty="0"/>
          </a:p>
          <a:p>
            <a:pPr marL="0" indent="0">
              <a:buNone/>
            </a:pPr>
            <a:r>
              <a:rPr lang="el-GR" dirty="0"/>
              <a:t>δεν είναι “καλύτερα/χειρότερα”</a:t>
            </a:r>
            <a:br>
              <a:rPr lang="el-GR" dirty="0"/>
            </a:br>
            <a:r>
              <a:rPr lang="el-GR" dirty="0"/>
              <a:t>είναι διαφορετικά </a:t>
            </a:r>
            <a:r>
              <a:rPr lang="el-GR" dirty="0" err="1"/>
              <a:t>epistemologies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5050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5DFE08-9C05-48EA-94BC-BB9CEC0DF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Levels of </a:t>
            </a:r>
            <a:r>
              <a:rPr lang="nl-NL" dirty="0" err="1"/>
              <a:t>measurement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F10030-C6C8-4850-88A1-F3099D826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Ονομαστικά (</a:t>
            </a:r>
            <a:r>
              <a:rPr lang="el-GR" dirty="0" err="1"/>
              <a:t>gender</a:t>
            </a:r>
            <a:r>
              <a:rPr lang="el-GR" dirty="0"/>
              <a:t>)</a:t>
            </a:r>
            <a:endParaRPr lang="en-US" dirty="0"/>
          </a:p>
          <a:p>
            <a:r>
              <a:rPr lang="el-GR" dirty="0"/>
              <a:t>Ταξινομικά (</a:t>
            </a:r>
            <a:r>
              <a:rPr lang="el-GR" dirty="0" err="1"/>
              <a:t>Likert</a:t>
            </a:r>
            <a:r>
              <a:rPr lang="el-GR" dirty="0"/>
              <a:t>)</a:t>
            </a:r>
            <a:endParaRPr lang="en-US" dirty="0"/>
          </a:p>
          <a:p>
            <a:r>
              <a:rPr lang="el-GR" dirty="0"/>
              <a:t>Διαστήματος</a:t>
            </a:r>
            <a:endParaRPr lang="en-US" dirty="0"/>
          </a:p>
          <a:p>
            <a:r>
              <a:rPr lang="el-GR" dirty="0"/>
              <a:t>Αναλογίας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293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838C47-9ACE-4638-B24A-35DECDA9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Likert</a:t>
            </a:r>
            <a:r>
              <a:rPr lang="nl-NL" dirty="0"/>
              <a:t> </a:t>
            </a:r>
            <a:r>
              <a:rPr lang="nl-NL" dirty="0" err="1"/>
              <a:t>scales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1D3949-06B5-4E0D-AD3E-DE8E84E18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Δεν είναι “απλά ερωτήσεις”</a:t>
            </a:r>
          </a:p>
          <a:p>
            <a:r>
              <a:rPr lang="el-GR" dirty="0"/>
              <a:t>υποθέτουν στάσεις </a:t>
            </a:r>
          </a:p>
          <a:p>
            <a:r>
              <a:rPr lang="el-GR" dirty="0"/>
              <a:t>μετατρέπουν εμπειρία σε αριθμό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6879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873D03-53DF-45D2-821D-AA633F82B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108BAB9-F164-442E-8AC9-CEE475B08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Ερώτηση: “Μου αρέσει η φυσική”</a:t>
            </a:r>
          </a:p>
          <a:p>
            <a:pPr marL="0" indent="0">
              <a:buNone/>
            </a:pPr>
            <a:r>
              <a:rPr lang="el-GR" dirty="0"/>
              <a:t> Τι σημαίνει “αρέσει”;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307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5848E1-68DD-4651-A3CF-E44EA33C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Ποιοτικά δεδομένα (</a:t>
            </a:r>
            <a:r>
              <a:rPr lang="nl-NL" dirty="0" err="1"/>
              <a:t>depth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A910DF-CD02-4DE6-A717-63C80666D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Narratives</a:t>
            </a:r>
            <a:endParaRPr lang="el-GR" dirty="0"/>
          </a:p>
          <a:p>
            <a:r>
              <a:rPr lang="en-US" dirty="0"/>
              <a:t>Discourse</a:t>
            </a:r>
            <a:endParaRPr lang="el-GR" dirty="0"/>
          </a:p>
          <a:p>
            <a:r>
              <a:rPr lang="en-US" dirty="0"/>
              <a:t>Context</a:t>
            </a:r>
            <a:endParaRPr lang="el-GR" dirty="0"/>
          </a:p>
          <a:p>
            <a:endParaRPr lang="el-GR" dirty="0"/>
          </a:p>
          <a:p>
            <a:r>
              <a:rPr lang="el-GR" dirty="0"/>
              <a:t>δεν μετράνε, </a:t>
            </a:r>
            <a:r>
              <a:rPr lang="nl-NL" dirty="0"/>
              <a:t> </a:t>
            </a:r>
            <a:r>
              <a:rPr lang="el-GR" dirty="0"/>
              <a:t>ερμηνεύουν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6544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324002-83F2-4731-A65F-4BE7DD28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Data ≠ </a:t>
            </a:r>
            <a:r>
              <a:rPr lang="nl-NL" dirty="0" err="1"/>
              <a:t>Reality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064582-2EB2-4C03-BEF6-2704267BB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Τα </a:t>
            </a:r>
            <a:r>
              <a:rPr lang="en-US" dirty="0" err="1"/>
              <a:t>δεδομέν</a:t>
            </a:r>
            <a:r>
              <a:rPr lang="en-US" dirty="0"/>
              <a:t>α είναι:</a:t>
            </a:r>
          </a:p>
          <a:p>
            <a:r>
              <a:rPr lang="en-US" dirty="0"/>
              <a:t>partial </a:t>
            </a:r>
          </a:p>
          <a:p>
            <a:r>
              <a:rPr lang="en-US" dirty="0"/>
              <a:t>situated </a:t>
            </a:r>
          </a:p>
          <a:p>
            <a:r>
              <a:rPr lang="en-US" dirty="0"/>
              <a:t>constructed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877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748FC421-2C55-4E31-8436-6C0B4604E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119920"/>
              </p:ext>
            </p:extLst>
          </p:nvPr>
        </p:nvGraphicFramePr>
        <p:xfrm>
          <a:off x="1943988" y="2847219"/>
          <a:ext cx="8743948" cy="2377440"/>
        </p:xfrm>
        <a:graphic>
          <a:graphicData uri="http://schemas.openxmlformats.org/drawingml/2006/table">
            <a:tbl>
              <a:tblPr/>
              <a:tblGrid>
                <a:gridCol w="4371974">
                  <a:extLst>
                    <a:ext uri="{9D8B030D-6E8A-4147-A177-3AD203B41FA5}">
                      <a16:colId xmlns:a16="http://schemas.microsoft.com/office/drawing/2014/main" val="2934436119"/>
                    </a:ext>
                  </a:extLst>
                </a:gridCol>
                <a:gridCol w="4371974">
                  <a:extLst>
                    <a:ext uri="{9D8B030D-6E8A-4147-A177-3AD203B41FA5}">
                      <a16:colId xmlns:a16="http://schemas.microsoft.com/office/drawing/2014/main" val="9666160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l-GR" b="1"/>
                        <a:t>Ποσοτική έρευνα (</a:t>
                      </a:r>
                      <a:r>
                        <a:rPr lang="nl-NL" b="1"/>
                        <a:t>Quantitative Research)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b="1" dirty="0"/>
                        <a:t>Ποιοτική έρευνα (</a:t>
                      </a:r>
                      <a:r>
                        <a:rPr lang="nl-NL" b="1" dirty="0" err="1"/>
                        <a:t>Qualitative</a:t>
                      </a:r>
                      <a:r>
                        <a:rPr lang="nl-NL" b="1" dirty="0"/>
                        <a:t> Research)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875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 dirty="0"/>
                        <a:t>Εγκυρότητα (</a:t>
                      </a:r>
                      <a:r>
                        <a:rPr lang="nl-NL" dirty="0" err="1"/>
                        <a:t>Validity</a:t>
                      </a:r>
                      <a:r>
                        <a:rPr lang="nl-NL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Αξιοπιστία / Πιστότητα ευρημάτων (</a:t>
                      </a:r>
                      <a:r>
                        <a:rPr lang="nl-NL"/>
                        <a:t>Credibility)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7929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Αξιοπιστία μετρήσεων (</a:t>
                      </a:r>
                      <a:r>
                        <a:rPr lang="nl-NL"/>
                        <a:t>Reliability)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 err="1"/>
                        <a:t>Εξαρτησιμότητα</a:t>
                      </a:r>
                      <a:r>
                        <a:rPr lang="el-GR" dirty="0"/>
                        <a:t> / Συνέπεια διαδικασίας (</a:t>
                      </a:r>
                      <a:r>
                        <a:rPr lang="nl-NL" dirty="0" err="1"/>
                        <a:t>Dependability</a:t>
                      </a:r>
                      <a:r>
                        <a:rPr lang="nl-NL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880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Επιβεβαιωσιμότητα (</a:t>
                      </a:r>
                      <a:r>
                        <a:rPr lang="nl-NL"/>
                        <a:t>Confirmability)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863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Γενίκευση αποτελεσμάτων (</a:t>
                      </a:r>
                      <a:r>
                        <a:rPr lang="nl-NL"/>
                        <a:t>Generalizability)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 err="1"/>
                        <a:t>Μεταφερσιμότητα</a:t>
                      </a:r>
                      <a:r>
                        <a:rPr lang="el-GR" dirty="0"/>
                        <a:t> ευρημάτων (</a:t>
                      </a:r>
                      <a:r>
                        <a:rPr lang="nl-NL" dirty="0" err="1"/>
                        <a:t>Transferability</a:t>
                      </a:r>
                      <a:r>
                        <a:rPr lang="nl-NL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73827"/>
                  </a:ext>
                </a:extLst>
              </a:tr>
            </a:tbl>
          </a:graphicData>
        </a:graphic>
      </p:graphicFrame>
      <p:sp>
        <p:nvSpPr>
          <p:cNvPr id="3" name="Τίτλος 1">
            <a:extLst>
              <a:ext uri="{FF2B5EF4-FFF2-40B4-BE49-F238E27FC236}">
                <a16:creationId xmlns:a16="http://schemas.microsoft.com/office/drawing/2014/main" id="{F78FD0D5-818A-444B-8D9C-9292904A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el-GR" dirty="0"/>
              <a:t>Θυμήσου…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5362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0BAAA8-7304-4AD8-B518-4DF75710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Triangulation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A1D9AC-9B03-4608-9AE1-56845D0D2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Χρήση πολλαπλών δεδομένων</a:t>
            </a:r>
          </a:p>
          <a:p>
            <a:r>
              <a:rPr lang="el-GR" dirty="0"/>
              <a:t>ερωτηματολόγιο </a:t>
            </a:r>
          </a:p>
          <a:p>
            <a:r>
              <a:rPr lang="el-GR" dirty="0"/>
              <a:t>συνέντευξη </a:t>
            </a:r>
          </a:p>
          <a:p>
            <a:r>
              <a:rPr lang="el-GR" dirty="0"/>
              <a:t>Παρατήρηση</a:t>
            </a:r>
          </a:p>
          <a:p>
            <a:pPr marL="0" indent="0">
              <a:buNone/>
            </a:pPr>
            <a:r>
              <a:rPr lang="el-GR" b="1" dirty="0"/>
              <a:t>Γιατί;</a:t>
            </a:r>
          </a:p>
          <a:p>
            <a:r>
              <a:rPr lang="el-GR" dirty="0"/>
              <a:t> για εγκυρότητα</a:t>
            </a:r>
          </a:p>
          <a:p>
            <a:r>
              <a:rPr lang="el-GR" dirty="0"/>
              <a:t>για πληρότητα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772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FB3B7D-9C78-46DD-B85E-1F95AE8AF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Data </a:t>
            </a:r>
            <a:r>
              <a:rPr lang="nl-NL" dirty="0" err="1"/>
              <a:t>richness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CDE34E-232E-4BF3-BD29-727E2A81B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breadth (</a:t>
            </a:r>
            <a:r>
              <a:rPr lang="el-GR" dirty="0"/>
              <a:t>ποσοτικά)</a:t>
            </a:r>
          </a:p>
          <a:p>
            <a:r>
              <a:rPr lang="en-US" dirty="0"/>
              <a:t>depth (</a:t>
            </a:r>
            <a:r>
              <a:rPr lang="el-GR" dirty="0"/>
              <a:t>ποιοτικά)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346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090C24-A586-411E-9BCE-6A4347F0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Trade-off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2DF926-B5FB-4C54-8CA5-0F5AEA14B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μεγάλο δείγμα </a:t>
            </a:r>
            <a:r>
              <a:rPr lang="nl-NL" dirty="0" err="1"/>
              <a:t>vs</a:t>
            </a:r>
            <a:r>
              <a:rPr lang="nl-NL" dirty="0"/>
              <a:t> </a:t>
            </a:r>
            <a:r>
              <a:rPr lang="el-GR" dirty="0"/>
              <a:t>βάθος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0828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F2B774-9A5D-4AAD-976C-E79264D95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Ethics</a:t>
            </a:r>
            <a:r>
              <a:rPr lang="nl-NL" dirty="0"/>
              <a:t> (data)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0092B02-287C-420C-B387-D3BADB749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Συγκατάθεση</a:t>
            </a:r>
          </a:p>
          <a:p>
            <a:r>
              <a:rPr lang="el-GR" dirty="0"/>
              <a:t>Ανωνυμία</a:t>
            </a:r>
          </a:p>
          <a:p>
            <a:r>
              <a:rPr lang="el-GR" dirty="0"/>
              <a:t>ευαισθησία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199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2A08CD-4289-42FE-8BB7-17065E23B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Ποσοτικά εργαλεία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8ADBE26-3DA9-466F-9109-D8181EC66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Ερωτηματολόγια (</a:t>
            </a:r>
            <a:r>
              <a:rPr lang="en-US" dirty="0"/>
              <a:t>Likert)</a:t>
            </a:r>
            <a:endParaRPr lang="el-GR" dirty="0"/>
          </a:p>
          <a:p>
            <a:r>
              <a:rPr lang="el-GR" dirty="0"/>
              <a:t>Τεστ επίδοσης</a:t>
            </a:r>
          </a:p>
          <a:p>
            <a:r>
              <a:rPr lang="el-GR" dirty="0"/>
              <a:t>Κλίμακες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4756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4BA65F-7BB1-468C-80E8-69AC38C5E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Ποιοτικά εργαλεία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AE76C6-D572-4D45-A23A-E6C1E87F6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Συνεντεύξεις</a:t>
            </a:r>
          </a:p>
          <a:p>
            <a:r>
              <a:rPr lang="el-GR" dirty="0"/>
              <a:t>Παρατήρηση</a:t>
            </a:r>
          </a:p>
          <a:p>
            <a:r>
              <a:rPr lang="el-GR" dirty="0"/>
              <a:t>Ανοιχτές ερωτήσεις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1133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9963B9-843E-465F-A304-4FA21D709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Matching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02A47B-0CD6-477C-AEE8-FCA89F3CE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Παραδείγματα:</a:t>
            </a:r>
          </a:p>
          <a:p>
            <a:r>
              <a:rPr lang="el-GR" dirty="0"/>
              <a:t>«Υπάρχει διαφορά;»</a:t>
            </a:r>
            <a:br>
              <a:rPr lang="el-GR" dirty="0"/>
            </a:br>
            <a:r>
              <a:rPr lang="el-GR" dirty="0"/>
              <a:t>→ αριθμοί</a:t>
            </a:r>
          </a:p>
          <a:p>
            <a:r>
              <a:rPr lang="el-GR" dirty="0"/>
              <a:t>«Πώς βιώνουν;»</a:t>
            </a:r>
            <a:br>
              <a:rPr lang="el-GR" dirty="0"/>
            </a:br>
            <a:r>
              <a:rPr lang="el-GR" dirty="0"/>
              <a:t>→ λόγος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811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F8C504-7493-4217-B5C6-8B29C993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D41A0D-A327-4C9F-B391-4D17C2708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Ερώτημα: </a:t>
            </a:r>
            <a:r>
              <a:rPr lang="nl-NL" dirty="0" err="1"/>
              <a:t>science</a:t>
            </a:r>
            <a:r>
              <a:rPr lang="nl-NL" dirty="0"/>
              <a:t> </a:t>
            </a:r>
            <a:r>
              <a:rPr lang="nl-NL" dirty="0" err="1"/>
              <a:t>identity</a:t>
            </a:r>
            <a:endParaRPr lang="nl-NL" dirty="0"/>
          </a:p>
          <a:p>
            <a:r>
              <a:rPr lang="nl-NL" dirty="0"/>
              <a:t>Data: multiple </a:t>
            </a:r>
            <a:r>
              <a:rPr lang="nl-NL" dirty="0" err="1"/>
              <a:t>choice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❌ </a:t>
            </a:r>
            <a:r>
              <a:rPr lang="el-GR" dirty="0"/>
              <a:t>Δεν αποτυπώνει την έννοια</a:t>
            </a:r>
          </a:p>
          <a:p>
            <a:r>
              <a:rPr lang="nl-NL" dirty="0"/>
              <a:t>Data:</a:t>
            </a:r>
          </a:p>
          <a:p>
            <a:r>
              <a:rPr lang="nl-NL" dirty="0"/>
              <a:t>interviews </a:t>
            </a:r>
          </a:p>
          <a:p>
            <a:r>
              <a:rPr lang="nl-NL" dirty="0" err="1"/>
              <a:t>narratives</a:t>
            </a:r>
            <a:r>
              <a:rPr lang="nl-NL" dirty="0"/>
              <a:t> </a:t>
            </a:r>
          </a:p>
          <a:p>
            <a:pPr marL="0" indent="0">
              <a:buNone/>
            </a:pPr>
            <a:r>
              <a:rPr lang="nl-NL" dirty="0"/>
              <a:t>✔️ </a:t>
            </a:r>
            <a:r>
              <a:rPr lang="el-GR" dirty="0"/>
              <a:t>Βάθος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1001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3A9C0E32-1FC5-4491-9D7F-5FBDC1CD5A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Εργαλεία συλλογής δεδομένων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AE05ACDD-DD79-46D1-A169-0BCA5EC5C2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09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13E030-58D9-4F3C-98DD-E2E665DDE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εργαλείο;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C0E858-C185-4C8D-AD98-49C4CF766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εργαλείο είναι:</a:t>
            </a:r>
            <a:br>
              <a:rPr lang="el-GR" dirty="0"/>
            </a:br>
            <a:r>
              <a:rPr lang="el-GR" b="1" dirty="0"/>
              <a:t>ο τρόπος με τον οποίο μετατρέπω έννοιες σε δεδομένα</a:t>
            </a:r>
          </a:p>
          <a:p>
            <a:endParaRPr lang="el-GR" b="1" dirty="0"/>
          </a:p>
          <a:p>
            <a:r>
              <a:rPr lang="el-GR" dirty="0"/>
              <a:t>Δεν είναι “τεχνικό αντικείμενο”, είναι </a:t>
            </a:r>
            <a:r>
              <a:rPr lang="el-GR" b="1" dirty="0"/>
              <a:t>θεωρητική επιλογή</a:t>
            </a:r>
          </a:p>
          <a:p>
            <a:endParaRPr lang="el-GR" b="1" dirty="0"/>
          </a:p>
          <a:p>
            <a:r>
              <a:rPr lang="nl-NL" dirty="0"/>
              <a:t>Construct → </a:t>
            </a:r>
            <a:r>
              <a:rPr lang="el-GR" dirty="0"/>
              <a:t>δείκτες → εργαλείο → δεδομένα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8197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9E6C8B9-61F1-4C7D-9507-8F35B8FA62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ΠΟΣΟΤΙΚΑ ΕΡΓΑΛΕΙΑ</a:t>
            </a:r>
            <a:endParaRPr lang="en-US" dirty="0"/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BF522D7E-D5C2-4222-8A7A-711722E9A9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073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C0B2B2-9DA1-4F0A-A67D-721302414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Ερωτηματολόγια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E7BEB5-4C86-4E48-9DA8-03C1C5058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Το πιο συχνό εργαλείο</a:t>
            </a:r>
          </a:p>
          <a:p>
            <a:pPr marL="0" indent="0">
              <a:buNone/>
            </a:pPr>
            <a:r>
              <a:rPr lang="el-GR" b="1" dirty="0"/>
              <a:t>Χρησιμοποιούνται για:</a:t>
            </a:r>
          </a:p>
          <a:p>
            <a:r>
              <a:rPr lang="el-GR" dirty="0"/>
              <a:t>στάσεις </a:t>
            </a:r>
          </a:p>
          <a:p>
            <a:r>
              <a:rPr lang="el-GR" dirty="0"/>
              <a:t>αντιλήψεις </a:t>
            </a:r>
          </a:p>
          <a:p>
            <a:r>
              <a:rPr lang="el-GR" dirty="0" err="1"/>
              <a:t>self-report</a:t>
            </a:r>
            <a:r>
              <a:rPr lang="el-GR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9439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147CD9-B077-454E-B1EA-190B2E8D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Likert</a:t>
            </a:r>
            <a:r>
              <a:rPr lang="nl-NL" dirty="0"/>
              <a:t> </a:t>
            </a:r>
            <a:r>
              <a:rPr lang="el-GR" dirty="0"/>
              <a:t>κλίμακες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85D7EA-C677-44DB-A112-A72A8EB68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Παράδειγμα:</a:t>
            </a:r>
            <a:br>
              <a:rPr lang="el-GR" dirty="0"/>
            </a:br>
            <a:r>
              <a:rPr lang="el-GR" dirty="0"/>
              <a:t>“Μου αρέσει η φυσική”</a:t>
            </a:r>
            <a:br>
              <a:rPr lang="el-GR" dirty="0"/>
            </a:br>
            <a:r>
              <a:rPr lang="el-GR" dirty="0"/>
              <a:t>1–5</a:t>
            </a:r>
          </a:p>
          <a:p>
            <a:r>
              <a:rPr lang="el-GR" dirty="0"/>
              <a:t>Μετατρέπουν εμπειρία → αριθμό</a:t>
            </a:r>
          </a:p>
          <a:p>
            <a:pPr marL="0" indent="0">
              <a:buNone/>
            </a:pPr>
            <a:r>
              <a:rPr lang="el-GR" dirty="0"/>
              <a:t>Πρόβλημα - Τι μετράμε πραγματικά;</a:t>
            </a:r>
          </a:p>
          <a:p>
            <a:r>
              <a:rPr lang="el-GR" dirty="0"/>
              <a:t>κοινωνικά επιθυμητές απαντήσεις </a:t>
            </a:r>
          </a:p>
          <a:p>
            <a:r>
              <a:rPr lang="el-GR" dirty="0"/>
              <a:t>επιφανειακή κατανόηση </a:t>
            </a:r>
          </a:p>
          <a:p>
            <a:r>
              <a:rPr lang="el-GR" dirty="0"/>
              <a:t>υποκειμενικότητα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638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C1AA7B-BBD1-4AF5-8F89-F0D539FA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Τεστ επίδοσης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BB89F3-7CD4-49C8-950B-AECFDFDC4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8433390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Μετρά:</a:t>
            </a:r>
          </a:p>
          <a:p>
            <a:r>
              <a:rPr lang="el-GR" dirty="0"/>
              <a:t>γνώση </a:t>
            </a:r>
          </a:p>
          <a:p>
            <a:r>
              <a:rPr lang="el-GR" dirty="0"/>
              <a:t>Κατανόηση</a:t>
            </a:r>
          </a:p>
          <a:p>
            <a:pPr marL="0" indent="0">
              <a:buNone/>
            </a:pPr>
            <a:r>
              <a:rPr lang="el-GR" dirty="0"/>
              <a:t>Πρόβλημα - Μετρά: μόνο ένα μέρος της μάθησης </a:t>
            </a:r>
          </a:p>
          <a:p>
            <a:r>
              <a:rPr lang="el-GR" dirty="0"/>
              <a:t>❌ όχι </a:t>
            </a:r>
            <a:r>
              <a:rPr lang="el-GR" dirty="0" err="1"/>
              <a:t>identity</a:t>
            </a:r>
            <a:br>
              <a:rPr lang="el-GR" dirty="0"/>
            </a:br>
            <a:r>
              <a:rPr lang="el-GR" dirty="0"/>
              <a:t>❌ όχι εμπειρία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550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FAE7BC-EC2D-49EF-98EC-445BA9DE2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Κλίμακες (</a:t>
            </a:r>
            <a:r>
              <a:rPr lang="nl-NL" dirty="0" err="1"/>
              <a:t>scales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6CD74ED-8A3B-4CF8-B645-F68325328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π.χ.:</a:t>
            </a:r>
          </a:p>
          <a:p>
            <a:r>
              <a:rPr lang="nl-NL" dirty="0" err="1"/>
              <a:t>collaboration</a:t>
            </a:r>
            <a:r>
              <a:rPr lang="nl-NL" dirty="0"/>
              <a:t> </a:t>
            </a:r>
            <a:r>
              <a:rPr lang="nl-NL" dirty="0" err="1"/>
              <a:t>scale</a:t>
            </a:r>
            <a:r>
              <a:rPr lang="nl-NL" dirty="0"/>
              <a:t> </a:t>
            </a:r>
          </a:p>
          <a:p>
            <a:r>
              <a:rPr lang="nl-NL" dirty="0" err="1"/>
              <a:t>motivation</a:t>
            </a:r>
            <a:r>
              <a:rPr lang="nl-NL" dirty="0"/>
              <a:t> </a:t>
            </a:r>
            <a:r>
              <a:rPr lang="nl-NL" dirty="0" err="1"/>
              <a:t>scale</a:t>
            </a:r>
            <a:endParaRPr lang="nl-NL" dirty="0"/>
          </a:p>
          <a:p>
            <a:pPr marL="0" indent="0">
              <a:buNone/>
            </a:pPr>
            <a:r>
              <a:rPr lang="el-GR" dirty="0"/>
              <a:t>πολλαπλά </a:t>
            </a:r>
            <a:r>
              <a:rPr lang="nl-NL" dirty="0"/>
              <a:t>items = </a:t>
            </a:r>
            <a:r>
              <a:rPr lang="el-GR" dirty="0"/>
              <a:t>καλύτερη μέτρηση</a:t>
            </a:r>
          </a:p>
          <a:p>
            <a:pPr marL="0" indent="0">
              <a:buNone/>
            </a:pPr>
            <a:r>
              <a:rPr lang="el-GR" dirty="0"/>
              <a:t>Κλίμακα = σύνολο από ερωτήσεις (</a:t>
            </a:r>
            <a:r>
              <a:rPr lang="el-GR" dirty="0" err="1"/>
              <a:t>items</a:t>
            </a:r>
            <a:r>
              <a:rPr lang="el-GR" dirty="0"/>
              <a:t>) που μετρούν την ίδια έννοια (</a:t>
            </a:r>
            <a:r>
              <a:rPr lang="el-GR" dirty="0" err="1"/>
              <a:t>construct</a:t>
            </a:r>
            <a:r>
              <a:rPr lang="el-GR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764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271AAA-5CAF-48CB-B1A0-8118B1A24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Δομή Κλίμακας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A408F8-C3BF-47B3-AED2-E542CA67F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Construct → </a:t>
            </a:r>
            <a:r>
              <a:rPr lang="nl-NL" dirty="0" err="1"/>
              <a:t>dimensions</a:t>
            </a:r>
            <a:r>
              <a:rPr lang="nl-NL" dirty="0"/>
              <a:t> → items → score</a:t>
            </a:r>
          </a:p>
          <a:p>
            <a:pPr marL="0" indent="0">
              <a:buNone/>
            </a:pPr>
            <a:r>
              <a:rPr lang="el-GR" b="1" dirty="0"/>
              <a:t>Παράδειγμα:</a:t>
            </a:r>
          </a:p>
          <a:p>
            <a:pPr marL="0" indent="0">
              <a:buNone/>
            </a:pPr>
            <a:r>
              <a:rPr lang="el-GR" dirty="0"/>
              <a:t>Συνεργασία →</a:t>
            </a:r>
          </a:p>
          <a:p>
            <a:r>
              <a:rPr lang="el-GR" dirty="0"/>
              <a:t>συμμετοχή </a:t>
            </a:r>
          </a:p>
          <a:p>
            <a:r>
              <a:rPr lang="el-GR" dirty="0"/>
              <a:t>επικοινωνία </a:t>
            </a:r>
          </a:p>
          <a:p>
            <a:r>
              <a:rPr lang="el-GR" dirty="0"/>
              <a:t>→ 6–10 ερωτήσεις</a:t>
            </a:r>
          </a:p>
          <a:p>
            <a:r>
              <a:rPr lang="el-GR" dirty="0"/>
              <a:t>→ συνολικό σκορ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2997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274AE0-9465-43FB-8EC2-3D762931E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Likert</a:t>
            </a:r>
            <a:r>
              <a:rPr lang="nl-NL" dirty="0"/>
              <a:t> </a:t>
            </a:r>
            <a:r>
              <a:rPr lang="el-GR" dirty="0"/>
              <a:t>κλίμακα (πιο συχνή)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5D11E41-BF88-42C6-9E91-B49B3B268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Παράδειγμα:</a:t>
            </a:r>
          </a:p>
          <a:p>
            <a:r>
              <a:rPr lang="el-GR" dirty="0"/>
              <a:t>“Συμμετέχω ενεργά στην ομάδα μου”</a:t>
            </a:r>
          </a:p>
          <a:p>
            <a:r>
              <a:rPr lang="el-GR" dirty="0"/>
              <a:t>1 = διαφωνώ</a:t>
            </a:r>
            <a:br>
              <a:rPr lang="el-GR" dirty="0"/>
            </a:br>
            <a:r>
              <a:rPr lang="el-GR" dirty="0"/>
              <a:t>5 = συμφωνώ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279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F67982-2479-41EE-BB41-E25F8972B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φτιάχνω καλή κλίμακα;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919AA1-0899-4A46-BDCD-340E7D15E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✔️ Πολλαπλά </a:t>
            </a:r>
            <a:r>
              <a:rPr lang="el-GR" dirty="0" err="1"/>
              <a:t>items</a:t>
            </a:r>
            <a:r>
              <a:rPr lang="el-GR" dirty="0"/>
              <a:t> (τουλάχιστον 4–6)</a:t>
            </a:r>
            <a:br>
              <a:rPr lang="el-GR" dirty="0"/>
            </a:br>
            <a:r>
              <a:rPr lang="el-GR" dirty="0"/>
              <a:t>✔️ Καλύπτουν όλες τις διαστάσεις</a:t>
            </a:r>
            <a:br>
              <a:rPr lang="el-GR" dirty="0"/>
            </a:br>
            <a:r>
              <a:rPr lang="el-GR" dirty="0"/>
              <a:t>✔️ Καθαρή διατύπωση</a:t>
            </a:r>
            <a:br>
              <a:rPr lang="el-GR" dirty="0"/>
            </a:br>
            <a:r>
              <a:rPr lang="el-GR" dirty="0"/>
              <a:t>✔️ Μία έννοια ανά ερώτηση</a:t>
            </a:r>
          </a:p>
          <a:p>
            <a:endParaRPr lang="el-GR" dirty="0"/>
          </a:p>
          <a:p>
            <a:r>
              <a:rPr lang="el-GR" dirty="0"/>
              <a:t>«Η φυσική είναι ενδιαφέρουσα και χρήσιμη»</a:t>
            </a:r>
          </a:p>
          <a:p>
            <a:r>
              <a:rPr lang="el-GR" dirty="0"/>
              <a:t>πρόβλημα:</a:t>
            </a:r>
            <a:br>
              <a:rPr lang="el-GR" dirty="0"/>
            </a:br>
            <a:r>
              <a:rPr lang="el-GR" dirty="0"/>
              <a:t>δύο έννοιες σε μία ερώτηση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4390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C52D78-5F9C-4EAA-964B-3632FAB9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Αντίστροφα </a:t>
            </a:r>
            <a:r>
              <a:rPr lang="nl-NL" dirty="0"/>
              <a:t>items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34067DD-62F2-4BBE-9E04-054B1C0D3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Χρησιμοποιούνται για έλεγχο</a:t>
            </a:r>
          </a:p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r>
              <a:rPr lang="el-GR" dirty="0"/>
              <a:t>«Μου αρέσει η φυσική» </a:t>
            </a:r>
          </a:p>
          <a:p>
            <a:r>
              <a:rPr lang="el-GR" dirty="0"/>
              <a:t>«Δεν απολαμβάνω τη φυσική»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934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A0CC8D-F1AA-41F2-9DCE-D1102DC76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Reliability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832994-B10E-464E-8BE3-3156F65B2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Τα </a:t>
            </a:r>
            <a:r>
              <a:rPr lang="el-GR" dirty="0" err="1"/>
              <a:t>items</a:t>
            </a:r>
            <a:r>
              <a:rPr lang="el-GR" dirty="0"/>
              <a:t> πρέπει να μετρούν το ίδιο πράγμα</a:t>
            </a:r>
          </a:p>
          <a:p>
            <a:r>
              <a:rPr lang="el-GR" dirty="0"/>
              <a:t>Αν κάποιος απαντά ψηλά στο ένα</a:t>
            </a:r>
            <a:br>
              <a:rPr lang="el-GR" dirty="0"/>
            </a:br>
            <a:r>
              <a:rPr lang="el-GR" dirty="0"/>
              <a:t>→ πρέπει να απαντά και στα άλλα</a:t>
            </a:r>
          </a:p>
          <a:p>
            <a:pPr marL="0" indent="0">
              <a:buNone/>
            </a:pPr>
            <a:r>
              <a:rPr lang="el-GR" dirty="0" err="1"/>
              <a:t>Motivation</a:t>
            </a:r>
            <a:r>
              <a:rPr lang="el-GR" dirty="0"/>
              <a:t>:</a:t>
            </a:r>
          </a:p>
          <a:p>
            <a:r>
              <a:rPr lang="el-GR" dirty="0"/>
              <a:t>«Θέλω να μάθω φυσική» </a:t>
            </a:r>
          </a:p>
          <a:p>
            <a:r>
              <a:rPr lang="el-GR" dirty="0"/>
              <a:t>«Προσπαθώ να κατανοήσω τα μαθήματα» </a:t>
            </a:r>
          </a:p>
          <a:p>
            <a:r>
              <a:rPr lang="el-GR" dirty="0"/>
              <a:t>«Επιμένω όταν δυσκολεύομαι»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3896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16EEF1-EB7F-4228-9215-C7E8BE2DA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Validity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2087B04-8A5E-4EB6-8677-3A3391525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Μετράμε αυτό που νομίζουμε;</a:t>
            </a:r>
          </a:p>
          <a:p>
            <a:r>
              <a:rPr lang="el-GR" dirty="0"/>
              <a:t>Παράδειγμα:</a:t>
            </a:r>
          </a:p>
          <a:p>
            <a:r>
              <a:rPr lang="el-GR" dirty="0" err="1"/>
              <a:t>Science</a:t>
            </a:r>
            <a:r>
              <a:rPr lang="el-GR" dirty="0"/>
              <a:t> </a:t>
            </a:r>
            <a:r>
              <a:rPr lang="el-GR" dirty="0" err="1"/>
              <a:t>identity</a:t>
            </a:r>
            <a:r>
              <a:rPr lang="el-GR" dirty="0"/>
              <a:t> → μόνο “μου αρέσει η φυσική”</a:t>
            </a:r>
          </a:p>
          <a:p>
            <a:r>
              <a:rPr lang="el-GR" dirty="0"/>
              <a:t>❌ όχι αρκετό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292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4067A8-4438-46E6-A01B-E7FA3DC21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Μια καλή κλίμακα: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9C13B3-08DD-4DA4-B5F6-B046C3C49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✔️ έχει θεωρητική βάση</a:t>
            </a:r>
            <a:br>
              <a:rPr lang="el-GR" dirty="0"/>
            </a:br>
            <a:r>
              <a:rPr lang="el-GR" dirty="0"/>
              <a:t>✔️ καλύπτει διαστάσεις</a:t>
            </a:r>
            <a:br>
              <a:rPr lang="el-GR" dirty="0"/>
            </a:br>
            <a:r>
              <a:rPr lang="el-GR" dirty="0"/>
              <a:t>✔️ έχει πολλαπλά </a:t>
            </a:r>
            <a:r>
              <a:rPr lang="el-GR" dirty="0" err="1"/>
              <a:t>items</a:t>
            </a:r>
            <a:endParaRPr lang="el-GR" dirty="0"/>
          </a:p>
          <a:p>
            <a:r>
              <a:rPr lang="el-GR" dirty="0"/>
              <a:t>Π.χ. </a:t>
            </a:r>
            <a:r>
              <a:rPr lang="en-US" dirty="0"/>
              <a:t>Science identity – </a:t>
            </a:r>
            <a:r>
              <a:rPr lang="nl-NL" dirty="0" err="1"/>
              <a:t>Dimensions</a:t>
            </a:r>
            <a:r>
              <a:rPr lang="nl-NL" dirty="0"/>
              <a:t> (</a:t>
            </a:r>
            <a:r>
              <a:rPr lang="nl-NL" dirty="0" err="1"/>
              <a:t>Carlone</a:t>
            </a:r>
            <a:r>
              <a:rPr lang="nl-NL" dirty="0"/>
              <a:t> &amp; Johnson):</a:t>
            </a:r>
          </a:p>
          <a:p>
            <a:r>
              <a:rPr lang="nl-NL" dirty="0" err="1"/>
              <a:t>recognition</a:t>
            </a:r>
            <a:r>
              <a:rPr lang="nl-NL" dirty="0"/>
              <a:t> </a:t>
            </a:r>
          </a:p>
          <a:p>
            <a:r>
              <a:rPr lang="nl-NL" dirty="0" err="1"/>
              <a:t>competence</a:t>
            </a:r>
            <a:r>
              <a:rPr lang="nl-NL" dirty="0"/>
              <a:t> </a:t>
            </a:r>
          </a:p>
          <a:p>
            <a:r>
              <a:rPr lang="nl-NL" dirty="0"/>
              <a:t>performance</a:t>
            </a:r>
          </a:p>
          <a:p>
            <a:r>
              <a:rPr lang="el-GR" dirty="0"/>
              <a:t>κάθε </a:t>
            </a:r>
            <a:r>
              <a:rPr lang="nl-NL" dirty="0" err="1"/>
              <a:t>dimension</a:t>
            </a:r>
            <a:r>
              <a:rPr lang="nl-NL" dirty="0"/>
              <a:t> = items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334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FAA33C-520A-4308-8752-A35629544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Κριτική στις κλίμακες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393862-3814-4428-92EA-A4141849D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Oversimplification</a:t>
            </a:r>
            <a:endParaRPr lang="el-GR" dirty="0"/>
          </a:p>
          <a:p>
            <a:r>
              <a:rPr lang="en-US" dirty="0"/>
              <a:t>self-report bias</a:t>
            </a:r>
            <a:endParaRPr lang="el-GR" dirty="0"/>
          </a:p>
          <a:p>
            <a:r>
              <a:rPr lang="el-GR" dirty="0"/>
              <a:t>κοινωνικά επιθυμητές απαντήσεις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40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87C138-8447-4F79-8415-430C98A5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Συγκεκριμένα </a:t>
            </a:r>
            <a:r>
              <a:rPr lang="el-GR" dirty="0" err="1"/>
              <a:t>items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980DDA-0D5C-4D04-AC15-303FA6421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Ερώτηση:</a:t>
            </a:r>
            <a:br>
              <a:rPr lang="el-GR" dirty="0"/>
            </a:br>
            <a:r>
              <a:rPr lang="el-GR" dirty="0"/>
              <a:t>«Συνεργάζομαι με τους συμμαθητές μου»</a:t>
            </a:r>
          </a:p>
          <a:p>
            <a:r>
              <a:rPr lang="el-GR" dirty="0"/>
              <a:t> όλοι θα πουν “ναι”</a:t>
            </a:r>
          </a:p>
          <a:p>
            <a:pPr marL="0" indent="0">
              <a:buNone/>
            </a:pPr>
            <a:r>
              <a:rPr lang="el-GR" dirty="0"/>
              <a:t>Πώς το βελτιώνω?</a:t>
            </a:r>
          </a:p>
          <a:p>
            <a:r>
              <a:rPr lang="el-GR" dirty="0"/>
              <a:t>πιο συγκεκριμένα </a:t>
            </a:r>
            <a:r>
              <a:rPr lang="el-GR" dirty="0" err="1"/>
              <a:t>items</a:t>
            </a:r>
            <a:endParaRPr lang="el-GR" dirty="0"/>
          </a:p>
          <a:p>
            <a:r>
              <a:rPr lang="el-GR" dirty="0"/>
              <a:t>π.χ.</a:t>
            </a:r>
            <a:br>
              <a:rPr lang="el-GR" dirty="0"/>
            </a:br>
            <a:r>
              <a:rPr lang="el-GR" dirty="0"/>
              <a:t>«Συμβάλλω ενεργά στη λύση προβλημάτων της ομάδας»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582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63906F-9862-4DEF-BE48-F793287B4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Scoring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D951E3-A885-4503-871E-03C2ED5C3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τι κάνουμε μετά:</a:t>
            </a:r>
          </a:p>
          <a:p>
            <a:r>
              <a:rPr lang="el-GR" dirty="0"/>
              <a:t>μέσος όρος </a:t>
            </a:r>
          </a:p>
          <a:p>
            <a:r>
              <a:rPr lang="el-GR" dirty="0"/>
              <a:t>άθροισμα </a:t>
            </a:r>
          </a:p>
          <a:p>
            <a:r>
              <a:rPr lang="el-GR" dirty="0"/>
              <a:t>κατηγορίες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422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217989-2FEC-4A8F-A3DC-9EB7EAD19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ΔΡΑΣΤΗΡΙΟΤΗΤΑ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6A40855-BF26-4E61-B05D-42453D5DA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construct:</a:t>
            </a:r>
            <a:br>
              <a:rPr lang="nl-NL" dirty="0"/>
            </a:br>
            <a:r>
              <a:rPr lang="nl-NL" dirty="0"/>
              <a:t>“</a:t>
            </a:r>
            <a:r>
              <a:rPr lang="el-GR" dirty="0"/>
              <a:t>συνεργασία”</a:t>
            </a:r>
          </a:p>
          <a:p>
            <a:r>
              <a:rPr lang="el-GR" dirty="0"/>
              <a:t>4 </a:t>
            </a:r>
            <a:r>
              <a:rPr lang="nl-NL" dirty="0"/>
              <a:t>items </a:t>
            </a:r>
          </a:p>
          <a:p>
            <a:r>
              <a:rPr lang="nl-NL" dirty="0"/>
              <a:t>1 </a:t>
            </a:r>
            <a:r>
              <a:rPr lang="el-GR" dirty="0"/>
              <a:t>κακό </a:t>
            </a:r>
            <a:r>
              <a:rPr lang="nl-NL" dirty="0"/>
              <a:t>item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5360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2CB033-61B1-478C-9AC6-A94D897FD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5494AF-0A16-442C-ABAF-30ABCD4FA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Κλίμακα συχνότητας</a:t>
            </a:r>
          </a:p>
          <a:p>
            <a:r>
              <a:rPr lang="el-GR" dirty="0"/>
              <a:t>Κλίμακα συμφωνίας</a:t>
            </a:r>
          </a:p>
          <a:p>
            <a:r>
              <a:rPr lang="el-GR" dirty="0"/>
              <a:t>Κλίμακα έντασης</a:t>
            </a:r>
          </a:p>
          <a:p>
            <a:r>
              <a:rPr lang="el-GR" dirty="0"/>
              <a:t>Κλίμακα συναισθήματος</a:t>
            </a:r>
          </a:p>
          <a:p>
            <a:r>
              <a:rPr lang="el-GR" dirty="0"/>
              <a:t>Διχοτομική</a:t>
            </a:r>
          </a:p>
          <a:p>
            <a:r>
              <a:rPr lang="el-GR" dirty="0"/>
              <a:t>Αριθμητική</a:t>
            </a:r>
          </a:p>
          <a:p>
            <a:r>
              <a:rPr lang="el-GR" dirty="0"/>
              <a:t>Οπτική</a:t>
            </a:r>
          </a:p>
          <a:p>
            <a:r>
              <a:rPr lang="el-GR" dirty="0"/>
              <a:t>Σημασιολογικού διαφορικού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3490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61718C-C609-459A-B087-59C9F1E6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09FF81-9B3E-42B7-8CE5-F526AE69A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Συμμετέχω ενεργά στις συζητήσεις της ομάδας μου.</a:t>
            </a:r>
          </a:p>
          <a:p>
            <a:r>
              <a:rPr lang="el-GR" dirty="0"/>
              <a:t>Μοιράζομαι ιδέες με τα μέλη της ομάδας μου για την επίλυση προβλημάτων.</a:t>
            </a:r>
          </a:p>
          <a:p>
            <a:r>
              <a:rPr lang="el-GR" dirty="0"/>
              <a:t>Αναλαμβάνω ρόλο και συμβάλλω στην ολοκλήρωση της ομαδικής εργασίας.</a:t>
            </a:r>
          </a:p>
          <a:p>
            <a:r>
              <a:rPr lang="el-GR" dirty="0"/>
              <a:t>Ακούω και λαμβάνω υπόψη τις απόψεις των άλλων μελών της ομάδας.</a:t>
            </a:r>
          </a:p>
          <a:p>
            <a:endParaRPr lang="el-GR" dirty="0"/>
          </a:p>
          <a:p>
            <a:r>
              <a:rPr lang="el-GR" dirty="0"/>
              <a:t>«Η ομάδα μου συνεργάζεται καλά» </a:t>
            </a:r>
            <a:r>
              <a:rPr lang="nl-NL" dirty="0"/>
              <a:t>???</a:t>
            </a:r>
          </a:p>
          <a:p>
            <a:r>
              <a:rPr lang="el-GR" dirty="0"/>
              <a:t>❌ “Μου αρέσει / είναι καλό”</a:t>
            </a:r>
            <a:br>
              <a:rPr lang="el-GR" dirty="0"/>
            </a:br>
            <a:r>
              <a:rPr lang="el-GR" dirty="0"/>
              <a:t>✔️ “Κάνω / συμμετέχω / συμβάλλω”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381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A397F6-56C5-4988-9681-D2566F7A63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000" b="1" dirty="0"/>
              <a:t>Κατασκευή Ερωτηματολογίου στην Εκπαιδευτική Έρευνα:</a:t>
            </a:r>
            <a:endParaRPr lang="en-US" sz="40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E31E0C1-ABFD-4088-BE57-1767D31150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Βήμα-Βήμα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198192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CEFAFA-CE84-4BAB-B0EA-CFA56EF4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ερωτηματολόγιο;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419339-8EFA-48AF-B959-7DCD83E56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Το ερωτηματολόγιο είναι εργαλείο συλλογής δεδομένων που χρησιμοποιείται κυρίως στην ποσοτική έρευνα για τη μέτρηση:</a:t>
            </a:r>
          </a:p>
          <a:p>
            <a:r>
              <a:rPr lang="el-GR" dirty="0"/>
              <a:t>στάσεων </a:t>
            </a:r>
          </a:p>
          <a:p>
            <a:r>
              <a:rPr lang="el-GR" dirty="0"/>
              <a:t>αντιλήψεων </a:t>
            </a:r>
          </a:p>
          <a:p>
            <a:r>
              <a:rPr lang="el-GR" dirty="0"/>
              <a:t>απόψεων </a:t>
            </a:r>
          </a:p>
          <a:p>
            <a:r>
              <a:rPr lang="el-GR" dirty="0" err="1"/>
              <a:t>self-reports</a:t>
            </a:r>
            <a:r>
              <a:rPr lang="el-GR" dirty="0"/>
              <a:t> συμπεριφορών </a:t>
            </a:r>
          </a:p>
          <a:p>
            <a:r>
              <a:rPr lang="el-GR" dirty="0"/>
              <a:t>ορισμένων πτυχών εμπειρίας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6449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CD09C9-06C9-4212-8F64-A86D2D72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Πότε χρησιμοποιούμε ερωτηματολόγιο;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C4E071E-E5F7-49A3-BE0B-3B3DEB89F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/>
              <a:t>Όταν θέλουμε:</a:t>
            </a:r>
          </a:p>
          <a:p>
            <a:r>
              <a:rPr lang="el-GR" dirty="0"/>
              <a:t>δεδομένα από πολλούς συμμετέχοντες </a:t>
            </a:r>
          </a:p>
          <a:p>
            <a:r>
              <a:rPr lang="el-GR" dirty="0"/>
              <a:t>τυποποιημένες απαντήσεις </a:t>
            </a:r>
          </a:p>
          <a:p>
            <a:r>
              <a:rPr lang="el-GR" dirty="0"/>
              <a:t>σύγκριση μεταξύ ομάδων </a:t>
            </a:r>
          </a:p>
          <a:p>
            <a:r>
              <a:rPr lang="el-GR" dirty="0"/>
              <a:t>μέτρηση </a:t>
            </a:r>
            <a:r>
              <a:rPr lang="el-GR" dirty="0" err="1"/>
              <a:t>constructs</a:t>
            </a:r>
            <a:r>
              <a:rPr lang="el-GR" dirty="0"/>
              <a:t> όπως </a:t>
            </a:r>
            <a:r>
              <a:rPr lang="el-GR" dirty="0" err="1"/>
              <a:t>motivation</a:t>
            </a:r>
            <a:r>
              <a:rPr lang="el-GR" dirty="0"/>
              <a:t>, </a:t>
            </a:r>
            <a:r>
              <a:rPr lang="el-GR" dirty="0" err="1"/>
              <a:t>engagement</a:t>
            </a:r>
            <a:r>
              <a:rPr lang="el-GR" dirty="0"/>
              <a:t>, </a:t>
            </a:r>
            <a:r>
              <a:rPr lang="el-GR" dirty="0" err="1"/>
              <a:t>science</a:t>
            </a:r>
            <a:r>
              <a:rPr lang="el-GR" dirty="0"/>
              <a:t> </a:t>
            </a:r>
            <a:r>
              <a:rPr lang="el-GR" dirty="0" err="1"/>
              <a:t>identity</a:t>
            </a:r>
            <a:r>
              <a:rPr lang="el-GR" dirty="0"/>
              <a:t>, στάσεις </a:t>
            </a:r>
          </a:p>
          <a:p>
            <a:pPr marL="0" indent="0">
              <a:buNone/>
            </a:pPr>
            <a:r>
              <a:rPr lang="el-GR" dirty="0"/>
              <a:t>Δεν είναι κατάλληλο όταν θέλουμε:</a:t>
            </a:r>
          </a:p>
          <a:p>
            <a:r>
              <a:rPr lang="el-GR" dirty="0"/>
              <a:t>εις βάθος εμπειρίες </a:t>
            </a:r>
          </a:p>
          <a:p>
            <a:r>
              <a:rPr lang="el-GR" dirty="0"/>
              <a:t>πολυπλοκότητα λόγου </a:t>
            </a:r>
          </a:p>
          <a:p>
            <a:r>
              <a:rPr lang="el-GR" dirty="0"/>
              <a:t>λεπτομερή αφήγηση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7809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9FBACF-5D26-4D34-8003-52398DC6A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βασική αρχή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BE00B37-0682-4AA3-AD4D-B53570682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Δεν ξεκινάμε από τις ερωτήσεις.</a:t>
            </a:r>
            <a:br>
              <a:rPr lang="el-GR" dirty="0"/>
            </a:br>
            <a:r>
              <a:rPr lang="el-GR" dirty="0"/>
              <a:t>Ξεκινάμε από:</a:t>
            </a:r>
          </a:p>
          <a:p>
            <a:r>
              <a:rPr lang="el-GR" dirty="0"/>
              <a:t>Ερευνητικό ερώτημα → μεταβλητές / </a:t>
            </a:r>
            <a:r>
              <a:rPr lang="el-GR" dirty="0" err="1"/>
              <a:t>constructs</a:t>
            </a:r>
            <a:r>
              <a:rPr lang="el-GR" dirty="0"/>
              <a:t> → δείκτες → </a:t>
            </a:r>
            <a:r>
              <a:rPr lang="el-GR" dirty="0" err="1"/>
              <a:t>items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001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D21B32-3F41-40A9-8DA2-0DB87ED45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1: Ορίζω τι θέλω να μετρήσω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402D9F-1190-4A7A-ACDF-6EAEB4634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4995" y="2709332"/>
            <a:ext cx="3212804" cy="3318936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Παράδειγμα:</a:t>
            </a:r>
            <a:br>
              <a:rPr lang="el-GR" dirty="0"/>
            </a:br>
            <a:r>
              <a:rPr lang="el-GR" dirty="0" err="1"/>
              <a:t>Construct</a:t>
            </a:r>
            <a:r>
              <a:rPr lang="el-GR" dirty="0"/>
              <a:t> = συνεργασία</a:t>
            </a:r>
            <a:br>
              <a:rPr lang="el-GR" dirty="0"/>
            </a:br>
            <a:r>
              <a:rPr lang="el-GR" dirty="0"/>
              <a:t>Δεν αρκεί να πω “συνεργασία”</a:t>
            </a:r>
            <a:br>
              <a:rPr lang="el-GR" dirty="0"/>
            </a:br>
            <a:r>
              <a:rPr lang="el-GR" dirty="0"/>
              <a:t>Πρέπει να ορίσω:</a:t>
            </a:r>
          </a:p>
          <a:p>
            <a:r>
              <a:rPr lang="el-GR" dirty="0"/>
              <a:t>συμμετοχή </a:t>
            </a:r>
          </a:p>
          <a:p>
            <a:r>
              <a:rPr lang="el-GR" dirty="0"/>
              <a:t>επικοινωνία </a:t>
            </a:r>
          </a:p>
          <a:p>
            <a:r>
              <a:rPr lang="el-GR" dirty="0"/>
              <a:t>κατανομή ρόλων </a:t>
            </a:r>
          </a:p>
          <a:p>
            <a:r>
              <a:rPr lang="el-GR" dirty="0"/>
              <a:t>αλληλοϋποστήριξη</a:t>
            </a:r>
          </a:p>
          <a:p>
            <a:endParaRPr lang="en-US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0647EE51-622E-4E83-A8FA-0226CBFA6163}"/>
              </a:ext>
            </a:extLst>
          </p:cNvPr>
          <p:cNvSpPr txBox="1">
            <a:spLocks/>
          </p:cNvSpPr>
          <p:nvPr/>
        </p:nvSpPr>
        <p:spPr>
          <a:xfrm>
            <a:off x="1447801" y="2709332"/>
            <a:ext cx="3212804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Πριν γράψω έστω και μία ερώτηση, πρέπει να ξέρω:</a:t>
            </a:r>
          </a:p>
          <a:p>
            <a:r>
              <a:rPr lang="el-GR" dirty="0"/>
              <a:t>ποιο </a:t>
            </a:r>
            <a:r>
              <a:rPr lang="el-GR" dirty="0" err="1"/>
              <a:t>construct</a:t>
            </a:r>
            <a:r>
              <a:rPr lang="el-GR" dirty="0"/>
              <a:t> με ενδιαφέρει </a:t>
            </a:r>
          </a:p>
          <a:p>
            <a:r>
              <a:rPr lang="el-GR" dirty="0"/>
              <a:t>τι ακριβώς σημαίνει θεωρητικά </a:t>
            </a:r>
          </a:p>
          <a:p>
            <a:r>
              <a:rPr lang="el-GR" dirty="0"/>
              <a:t>ποιες διαστάσεις περιλαμβάνει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4675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F0AE92-B40C-40B2-88EA-CC6C24FC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2: Βιβλιογραφική τεκμηρίωση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D10997-5B45-4046-B6FF-3DFD1B7A4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/>
              <a:t>Ρωτάμε:</a:t>
            </a:r>
          </a:p>
          <a:p>
            <a:r>
              <a:rPr lang="el-GR" dirty="0"/>
              <a:t>Υπάρχει ήδη έγκυρη κλίμακα; </a:t>
            </a:r>
          </a:p>
          <a:p>
            <a:r>
              <a:rPr lang="el-GR" dirty="0"/>
              <a:t>Πώς έχει οριστεί το </a:t>
            </a:r>
            <a:r>
              <a:rPr lang="el-GR" dirty="0" err="1"/>
              <a:t>construct</a:t>
            </a:r>
            <a:r>
              <a:rPr lang="el-GR" dirty="0"/>
              <a:t> στη βιβλιογραφία; </a:t>
            </a:r>
          </a:p>
          <a:p>
            <a:r>
              <a:rPr lang="el-GR" dirty="0"/>
              <a:t>Ποιες διαστάσεις έχουν χρησιμοποιηθεί; </a:t>
            </a:r>
          </a:p>
          <a:p>
            <a:pPr marL="0" indent="0">
              <a:buNone/>
            </a:pPr>
            <a:r>
              <a:rPr lang="el-GR" dirty="0"/>
              <a:t>Συχνά είναι καλύτερο:</a:t>
            </a:r>
          </a:p>
          <a:p>
            <a:r>
              <a:rPr lang="el-GR" dirty="0"/>
              <a:t>να προσαρμόσουμε υπάρχον εργαλείο</a:t>
            </a:r>
            <a:br>
              <a:rPr lang="el-GR" dirty="0"/>
            </a:br>
            <a:r>
              <a:rPr lang="el-GR" dirty="0"/>
              <a:t>παρά </a:t>
            </a:r>
          </a:p>
          <a:p>
            <a:r>
              <a:rPr lang="el-GR" dirty="0"/>
              <a:t>να φτιάξουμε εξ ολοκλήρου καινούριο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9444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355343-9A11-46DC-97B3-CDA146448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3: Σπάω το </a:t>
            </a:r>
            <a:r>
              <a:rPr lang="el-GR" dirty="0" err="1"/>
              <a:t>construct</a:t>
            </a:r>
            <a:r>
              <a:rPr lang="el-GR" dirty="0"/>
              <a:t> σε διαστάσεις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A1F8DD-3F77-4AA6-9EB8-7942463D8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/>
              <a:t>Παράδειγμα: </a:t>
            </a:r>
            <a:r>
              <a:rPr lang="nl-NL" dirty="0" err="1"/>
              <a:t>science</a:t>
            </a:r>
            <a:r>
              <a:rPr lang="nl-NL" dirty="0"/>
              <a:t> </a:t>
            </a:r>
            <a:r>
              <a:rPr lang="nl-NL" dirty="0" err="1"/>
              <a:t>identity</a:t>
            </a:r>
            <a:br>
              <a:rPr lang="nl-NL" dirty="0"/>
            </a:br>
            <a:r>
              <a:rPr lang="el-GR" dirty="0"/>
              <a:t>Διαστάσεις:</a:t>
            </a:r>
          </a:p>
          <a:p>
            <a:r>
              <a:rPr lang="nl-NL" dirty="0" err="1"/>
              <a:t>recognition</a:t>
            </a:r>
            <a:r>
              <a:rPr lang="nl-NL" dirty="0"/>
              <a:t> </a:t>
            </a:r>
          </a:p>
          <a:p>
            <a:r>
              <a:rPr lang="nl-NL" dirty="0" err="1"/>
              <a:t>competence</a:t>
            </a:r>
            <a:r>
              <a:rPr lang="nl-NL" dirty="0"/>
              <a:t> </a:t>
            </a:r>
          </a:p>
          <a:p>
            <a:r>
              <a:rPr lang="nl-NL" dirty="0"/>
              <a:t>performance </a:t>
            </a:r>
          </a:p>
          <a:p>
            <a:pPr marL="0" indent="0">
              <a:buNone/>
            </a:pPr>
            <a:r>
              <a:rPr lang="el-GR" dirty="0"/>
              <a:t>Παράδειγμα: </a:t>
            </a:r>
            <a:r>
              <a:rPr lang="nl-NL" dirty="0"/>
              <a:t>engagement</a:t>
            </a:r>
            <a:br>
              <a:rPr lang="nl-NL" dirty="0"/>
            </a:br>
            <a:r>
              <a:rPr lang="el-GR" dirty="0"/>
              <a:t>Διαστάσεις:</a:t>
            </a:r>
          </a:p>
          <a:p>
            <a:r>
              <a:rPr lang="nl-NL" dirty="0" err="1"/>
              <a:t>behavioral</a:t>
            </a:r>
            <a:r>
              <a:rPr lang="nl-NL" dirty="0"/>
              <a:t> engagement </a:t>
            </a:r>
          </a:p>
          <a:p>
            <a:r>
              <a:rPr lang="nl-NL" dirty="0" err="1"/>
              <a:t>emotional</a:t>
            </a:r>
            <a:r>
              <a:rPr lang="nl-NL" dirty="0"/>
              <a:t> engagement </a:t>
            </a:r>
          </a:p>
          <a:p>
            <a:r>
              <a:rPr lang="nl-NL" dirty="0" err="1"/>
              <a:t>cognitive</a:t>
            </a:r>
            <a:r>
              <a:rPr lang="nl-NL" dirty="0"/>
              <a:t> engagement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3863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73E793-3738-4D99-97E0-B2F701C5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Βήμα 4: Μετατρέπω τις διαστάσεις σε δείκτες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B0DE2E-E751-4F07-96CE-A0B2472CE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Η διάσταση “</a:t>
            </a:r>
            <a:r>
              <a:rPr lang="el-GR" dirty="0" err="1"/>
              <a:t>behavioral</a:t>
            </a:r>
            <a:r>
              <a:rPr lang="el-GR" dirty="0"/>
              <a:t> </a:t>
            </a:r>
            <a:r>
              <a:rPr lang="el-GR" dirty="0" err="1"/>
              <a:t>engagement</a:t>
            </a:r>
            <a:r>
              <a:rPr lang="el-GR" dirty="0"/>
              <a:t>” μπορεί να αποδοθεί με δείκτες όπως:</a:t>
            </a:r>
          </a:p>
          <a:p>
            <a:r>
              <a:rPr lang="el-GR" dirty="0"/>
              <a:t>συχνότητα συμμετοχής </a:t>
            </a:r>
          </a:p>
          <a:p>
            <a:r>
              <a:rPr lang="el-GR" dirty="0"/>
              <a:t>ολοκλήρωση δραστηριοτήτων </a:t>
            </a:r>
          </a:p>
          <a:p>
            <a:r>
              <a:rPr lang="el-GR" dirty="0"/>
              <a:t>επιμονή σε απαιτητικά </a:t>
            </a:r>
            <a:r>
              <a:rPr lang="el-GR" dirty="0" err="1"/>
              <a:t>tasks</a:t>
            </a:r>
            <a:r>
              <a:rPr lang="el-GR" dirty="0"/>
              <a:t> </a:t>
            </a:r>
          </a:p>
          <a:p>
            <a:pPr marL="0" indent="0">
              <a:buNone/>
            </a:pPr>
            <a:r>
              <a:rPr lang="el-GR" dirty="0"/>
              <a:t>Οι δείκτες είναι γέφυρα ανάμεσα στη θεωρία και στα </a:t>
            </a:r>
            <a:r>
              <a:rPr lang="el-GR" dirty="0" err="1"/>
              <a:t>items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960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35A5C9-7CF3-44B7-AA70-4154B697C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5: Γράφω </a:t>
            </a:r>
            <a:r>
              <a:rPr lang="nl-NL" dirty="0"/>
              <a:t>items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ABA450-11B8-4016-8009-786A621A9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Τώρα γράφω συγκεκριμένες δηλώσεις ή ερωτήσεις.</a:t>
            </a:r>
          </a:p>
          <a:p>
            <a:r>
              <a:rPr lang="el-GR" dirty="0"/>
              <a:t>Παράδειγμα:</a:t>
            </a:r>
            <a:br>
              <a:rPr lang="el-GR" dirty="0"/>
            </a:br>
            <a:r>
              <a:rPr lang="el-GR" dirty="0"/>
              <a:t>Δείκτης: ενεργή συμμετοχή</a:t>
            </a:r>
            <a:br>
              <a:rPr lang="el-GR" dirty="0"/>
            </a:br>
            <a:r>
              <a:rPr lang="el-GR" dirty="0" err="1"/>
              <a:t>Item</a:t>
            </a:r>
            <a:r>
              <a:rPr lang="el-GR" dirty="0"/>
              <a:t>: «Συμμετέχω ενεργά στις δραστηριότητες του μαθήματος φυσικής»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0761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2BFB1B-7EED-4877-8137-1E9FE832E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κάνει ένα </a:t>
            </a:r>
            <a:r>
              <a:rPr lang="el-GR" dirty="0" err="1"/>
              <a:t>item</a:t>
            </a:r>
            <a:r>
              <a:rPr lang="el-GR" dirty="0"/>
              <a:t> καλό;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574F21-D7A0-42B2-946C-4CFC5D266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Ένα καλό </a:t>
            </a:r>
            <a:r>
              <a:rPr lang="el-GR" dirty="0" err="1"/>
              <a:t>item</a:t>
            </a:r>
            <a:r>
              <a:rPr lang="el-GR" dirty="0"/>
              <a:t> είναι:</a:t>
            </a:r>
          </a:p>
          <a:p>
            <a:r>
              <a:rPr lang="el-GR" dirty="0"/>
              <a:t>σαφές </a:t>
            </a:r>
          </a:p>
          <a:p>
            <a:r>
              <a:rPr lang="el-GR" dirty="0"/>
              <a:t>σύντομο </a:t>
            </a:r>
          </a:p>
          <a:p>
            <a:r>
              <a:rPr lang="el-GR" dirty="0"/>
              <a:t>συγκεκριμένο </a:t>
            </a:r>
          </a:p>
          <a:p>
            <a:r>
              <a:rPr lang="el-GR" dirty="0"/>
              <a:t>μονοδιάστατο </a:t>
            </a:r>
          </a:p>
          <a:p>
            <a:r>
              <a:rPr lang="el-GR" dirty="0"/>
              <a:t>σχετικό με το </a:t>
            </a:r>
            <a:r>
              <a:rPr lang="el-GR" dirty="0" err="1"/>
              <a:t>construct</a:t>
            </a:r>
            <a:r>
              <a:rPr lang="el-GR" dirty="0"/>
              <a:t> </a:t>
            </a:r>
          </a:p>
          <a:p>
            <a:r>
              <a:rPr lang="el-GR" dirty="0"/>
              <a:t>κατάλληλο για την ηλικία / ομάδα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1822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3E1F5B-55E9-4FD9-9D75-B244FEE3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κάνει ένα </a:t>
            </a:r>
            <a:r>
              <a:rPr lang="el-GR" dirty="0" err="1"/>
              <a:t>item</a:t>
            </a:r>
            <a:r>
              <a:rPr lang="el-GR" dirty="0"/>
              <a:t> κακό;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4E318C-3DFB-4D93-AF59-8E82EAD58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Ένα κακό </a:t>
            </a:r>
            <a:r>
              <a:rPr lang="el-GR" dirty="0" err="1"/>
              <a:t>item</a:t>
            </a:r>
            <a:r>
              <a:rPr lang="el-GR" dirty="0"/>
              <a:t> είναι:</a:t>
            </a:r>
          </a:p>
          <a:p>
            <a:r>
              <a:rPr lang="el-GR" dirty="0"/>
              <a:t>ασαφές </a:t>
            </a:r>
          </a:p>
          <a:p>
            <a:r>
              <a:rPr lang="el-GR" dirty="0"/>
              <a:t>διπλό </a:t>
            </a:r>
          </a:p>
          <a:p>
            <a:r>
              <a:rPr lang="el-GR" dirty="0"/>
              <a:t>φορτισμένο </a:t>
            </a:r>
          </a:p>
          <a:p>
            <a:r>
              <a:rPr lang="el-GR" dirty="0"/>
              <a:t>πολύ γενικό </a:t>
            </a:r>
          </a:p>
          <a:p>
            <a:r>
              <a:rPr lang="el-GR" dirty="0"/>
              <a:t>κοινωνικά επιθυμητό </a:t>
            </a:r>
          </a:p>
          <a:p>
            <a:r>
              <a:rPr lang="el-GR" dirty="0"/>
              <a:t>δύσκολο γλωσσικά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41551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16A37A-6A1F-4994-A999-B250BED5D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dirty="0"/>
              <a:t>«Η φυσική είναι ενδιαφέρουσα και χρήσιμη»</a:t>
            </a:r>
          </a:p>
          <a:p>
            <a:r>
              <a:rPr lang="el-GR" dirty="0"/>
              <a:t>Πρόβλημα:</a:t>
            </a:r>
          </a:p>
          <a:p>
            <a:r>
              <a:rPr lang="el-GR" dirty="0"/>
              <a:t>μετρά δύο έννοιες ταυτόχρονα </a:t>
            </a:r>
          </a:p>
          <a:p>
            <a:r>
              <a:rPr lang="el-GR" dirty="0"/>
              <a:t>ενδιαφέρουσα ≠ χρήσιμη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b="1" dirty="0"/>
              <a:t>Αποφεύγουμε διπλές ερωτήσεις</a:t>
            </a:r>
          </a:p>
          <a:p>
            <a:r>
              <a:rPr lang="el-GR" dirty="0"/>
              <a:t>❌ «Συνεργάζομαι και απολαμβάνω να εργάζομαι με την ομάδα μου»</a:t>
            </a:r>
          </a:p>
          <a:p>
            <a:r>
              <a:rPr lang="el-GR" dirty="0"/>
              <a:t>✔️ «Συνεργάζομαι αποτελεσματικά με την ομάδα μου»</a:t>
            </a:r>
            <a:br>
              <a:rPr lang="el-GR" dirty="0"/>
            </a:br>
            <a:r>
              <a:rPr lang="el-GR" dirty="0"/>
              <a:t>✔️ «Απολαμβάνω να εργάζομαι με την ομάδα μου»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66314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02B935-FA77-470F-9342-DDB0E066F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C16EF4-648B-49D9-9325-A14C1B0A8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Αποφεύγουμε αόριστες λέξεις</a:t>
            </a:r>
          </a:p>
          <a:p>
            <a:r>
              <a:rPr lang="el-GR" dirty="0"/>
              <a:t>Λέξεις όπως:</a:t>
            </a:r>
          </a:p>
          <a:p>
            <a:r>
              <a:rPr lang="el-GR" dirty="0"/>
              <a:t>συχνά </a:t>
            </a:r>
          </a:p>
          <a:p>
            <a:r>
              <a:rPr lang="el-GR" dirty="0"/>
              <a:t>καλά </a:t>
            </a:r>
          </a:p>
          <a:p>
            <a:r>
              <a:rPr lang="el-GR" dirty="0"/>
              <a:t>αρκετά </a:t>
            </a:r>
          </a:p>
          <a:p>
            <a:r>
              <a:rPr lang="el-GR" dirty="0"/>
              <a:t>πολύ</a:t>
            </a:r>
            <a:br>
              <a:rPr lang="el-GR" dirty="0"/>
            </a:br>
            <a:r>
              <a:rPr lang="el-GR" dirty="0"/>
              <a:t>μπορεί να σημαίνουν διαφορετικά πράγματα για διαφορετικούς συμμετέχοντες. </a:t>
            </a:r>
          </a:p>
          <a:p>
            <a:pPr marL="0" indent="0">
              <a:buNone/>
            </a:pPr>
            <a:r>
              <a:rPr lang="el-GR" dirty="0"/>
              <a:t>Καλύτερα:</a:t>
            </a:r>
          </a:p>
          <a:p>
            <a:r>
              <a:rPr lang="el-GR" dirty="0"/>
              <a:t>«Σε κάθε μάθημα…» </a:t>
            </a:r>
          </a:p>
          <a:p>
            <a:r>
              <a:rPr lang="el-GR" dirty="0"/>
              <a:t>«Στις περισσότερες δραστηριότητες…»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425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80197E-F2AB-41A3-8315-C7522AB5F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Επιλογή τύπου απάντησης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FADD51C-9A52-4985-A77A-A618ED359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/>
              <a:t>Συχνές μορφές:</a:t>
            </a:r>
          </a:p>
          <a:p>
            <a:r>
              <a:rPr lang="el-GR" dirty="0"/>
              <a:t>Ναι / Όχι </a:t>
            </a:r>
          </a:p>
          <a:p>
            <a:r>
              <a:rPr lang="el-GR" dirty="0"/>
              <a:t>Πολλαπλής επιλογής </a:t>
            </a:r>
          </a:p>
          <a:p>
            <a:r>
              <a:rPr lang="el-GR" dirty="0" err="1"/>
              <a:t>Likert</a:t>
            </a:r>
            <a:r>
              <a:rPr lang="el-GR" dirty="0"/>
              <a:t> κλίμακες </a:t>
            </a:r>
          </a:p>
          <a:p>
            <a:r>
              <a:rPr lang="el-GR" dirty="0"/>
              <a:t>Συχνότητα (ποτέ–πάντα) </a:t>
            </a:r>
          </a:p>
          <a:p>
            <a:r>
              <a:rPr lang="el-GR" dirty="0"/>
              <a:t>Βαθμός συμφωνίας </a:t>
            </a:r>
          </a:p>
          <a:p>
            <a:pPr marL="0" indent="0">
              <a:buNone/>
            </a:pPr>
            <a:r>
              <a:rPr lang="el-GR" dirty="0"/>
              <a:t>Η επιλογή εξαρτάται από:</a:t>
            </a:r>
          </a:p>
          <a:p>
            <a:r>
              <a:rPr lang="el-GR" dirty="0"/>
              <a:t>τι μετράμε </a:t>
            </a:r>
          </a:p>
          <a:p>
            <a:r>
              <a:rPr lang="el-GR" dirty="0"/>
              <a:t>πώς θέλουμε να αναλύσουμε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02273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D378A4-0B66-4818-B98F-E317D507E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Likert</a:t>
            </a:r>
            <a:r>
              <a:rPr lang="nl-NL" dirty="0"/>
              <a:t> </a:t>
            </a:r>
            <a:r>
              <a:rPr lang="el-GR" dirty="0"/>
              <a:t>κλίμακες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709CE0C-02C1-4AEA-BDB8-60A5536ED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Παράδειγμα:</a:t>
            </a:r>
            <a:br>
              <a:rPr lang="el-GR" dirty="0"/>
            </a:br>
            <a:r>
              <a:rPr lang="el-GR" dirty="0"/>
              <a:t>1 = διαφωνώ απόλυτα</a:t>
            </a:r>
            <a:br>
              <a:rPr lang="el-GR" dirty="0"/>
            </a:br>
            <a:r>
              <a:rPr lang="el-GR" dirty="0"/>
              <a:t>2 = διαφωνώ</a:t>
            </a:r>
            <a:br>
              <a:rPr lang="el-GR" dirty="0"/>
            </a:br>
            <a:r>
              <a:rPr lang="el-GR" dirty="0"/>
              <a:t>3 = ούτε συμφωνώ ούτε διαφωνώ</a:t>
            </a:r>
            <a:br>
              <a:rPr lang="el-GR" dirty="0"/>
            </a:br>
            <a:r>
              <a:rPr lang="el-GR" dirty="0"/>
              <a:t>4 = συμφωνώ</a:t>
            </a:r>
            <a:br>
              <a:rPr lang="el-GR" dirty="0"/>
            </a:br>
            <a:r>
              <a:rPr lang="el-GR" dirty="0"/>
              <a:t>5 = συμφωνώ απόλυτα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11835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CF5E1A-9021-4F6B-AE40-4A3EA2A9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Πόσα </a:t>
            </a:r>
            <a:r>
              <a:rPr lang="nl-NL" dirty="0"/>
              <a:t>items </a:t>
            </a:r>
            <a:r>
              <a:rPr lang="el-GR" dirty="0"/>
              <a:t>χρειάζομαι;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EF1C01-EBD7-4C50-B1B3-1F2840E07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Δεν υπάρχει απόλυτος αριθμός, αλλά συνήθως:</a:t>
            </a:r>
          </a:p>
          <a:p>
            <a:r>
              <a:rPr lang="el-GR" dirty="0"/>
              <a:t>4–6 </a:t>
            </a:r>
            <a:r>
              <a:rPr lang="el-GR" dirty="0" err="1"/>
              <a:t>items</a:t>
            </a:r>
            <a:r>
              <a:rPr lang="el-GR" dirty="0"/>
              <a:t> ανά διάσταση είναι καλή αρχή </a:t>
            </a:r>
          </a:p>
          <a:p>
            <a:r>
              <a:rPr lang="el-GR" dirty="0"/>
              <a:t>πάρα πολλά κουράζουν </a:t>
            </a:r>
          </a:p>
          <a:p>
            <a:r>
              <a:rPr lang="el-GR" dirty="0"/>
              <a:t>πολύ λίγα αποδυναμώνουν τη μέτρηση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501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1E6123-B456-42A4-A7AA-E5DA1E20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Θετική και αρνητική διατύπωση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62D2AA-E5B5-4914-87A3-72B89987E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Μερικές φορές χρησιμοποιούμε και αντίστροφα </a:t>
            </a:r>
            <a:r>
              <a:rPr lang="el-GR" dirty="0" err="1"/>
              <a:t>items</a:t>
            </a:r>
            <a:r>
              <a:rPr lang="el-GR" dirty="0"/>
              <a:t>.</a:t>
            </a:r>
          </a:p>
          <a:p>
            <a:r>
              <a:rPr lang="el-GR" dirty="0"/>
              <a:t>Παράδειγμα:</a:t>
            </a:r>
          </a:p>
          <a:p>
            <a:r>
              <a:rPr lang="el-GR" dirty="0"/>
              <a:t>«Νιώθω άνετα στο μάθημα φυσικής» </a:t>
            </a:r>
          </a:p>
          <a:p>
            <a:r>
              <a:rPr lang="el-GR" dirty="0"/>
              <a:t>«Νιώθω ότι η φυσική δεν είναι για μένα» </a:t>
            </a:r>
          </a:p>
          <a:p>
            <a:pPr marL="0" indent="0">
              <a:buNone/>
            </a:pPr>
            <a:r>
              <a:rPr lang="el-GR" dirty="0"/>
              <a:t>Προσοχή:</a:t>
            </a:r>
          </a:p>
          <a:p>
            <a:r>
              <a:rPr lang="el-GR" dirty="0"/>
              <a:t>να μην μπερδεύουν </a:t>
            </a:r>
          </a:p>
          <a:p>
            <a:r>
              <a:rPr lang="el-GR" dirty="0"/>
              <a:t>να μην είναι γλωσσικά περίπλοκα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1939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8C7F24-6CF6-43C5-981F-68199AA1F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Οργάνωση ερωτηματολογίου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4A9FB5-AD83-47E1-A97A-D0AB04B35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Ένα ερωτηματολόγιο συνήθως περιλαμβάνει:</a:t>
            </a:r>
          </a:p>
          <a:p>
            <a:r>
              <a:rPr lang="el-GR" dirty="0"/>
              <a:t>εισαγωγή / οδηγίες </a:t>
            </a:r>
          </a:p>
          <a:p>
            <a:r>
              <a:rPr lang="el-GR" dirty="0"/>
              <a:t>δημογραφικά στοιχεία </a:t>
            </a:r>
          </a:p>
          <a:p>
            <a:r>
              <a:rPr lang="el-GR" dirty="0"/>
              <a:t>κύριες κλίμακες </a:t>
            </a:r>
          </a:p>
          <a:p>
            <a:r>
              <a:rPr lang="el-GR" dirty="0"/>
              <a:t>ίσως ανοιχτή ερώτηση στο τέλος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422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E601AB-BA6D-4AEA-9DC6-4AD206AE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Εισαγωγικό κείμενο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27DD51-CF4A-49AC-AAEA-335F50EEE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Πρέπει να εξηγεί:</a:t>
            </a:r>
          </a:p>
          <a:p>
            <a:r>
              <a:rPr lang="el-GR" dirty="0"/>
              <a:t>σκοπό </a:t>
            </a:r>
          </a:p>
          <a:p>
            <a:r>
              <a:rPr lang="el-GR" dirty="0"/>
              <a:t>ανωνυμία </a:t>
            </a:r>
          </a:p>
          <a:p>
            <a:r>
              <a:rPr lang="el-GR" dirty="0"/>
              <a:t>χρόνο συμπλήρωσης </a:t>
            </a:r>
          </a:p>
          <a:p>
            <a:r>
              <a:rPr lang="el-GR" dirty="0"/>
              <a:t>οδηγίες </a:t>
            </a:r>
          </a:p>
          <a:p>
            <a:pPr marL="0" indent="0">
              <a:buNone/>
            </a:pPr>
            <a:r>
              <a:rPr lang="el-GR" dirty="0"/>
              <a:t>Παράδειγμα:</a:t>
            </a:r>
            <a:br>
              <a:rPr lang="el-GR" dirty="0"/>
            </a:br>
            <a:r>
              <a:rPr lang="el-GR" dirty="0"/>
              <a:t>«Το ερωτηματολόγιο είναι ανώνυμο και θα χρησιμοποιηθεί μόνο για ερευνητικούς σκοπούς.»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2630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45B554-221C-4F16-A341-B3FE269CF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Δημογραφικά στοιχεία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ABBE96-7CA0-41A6-8E87-BD7FB6339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Μόνο ό,τι είναι απαραίτητο.</a:t>
            </a:r>
          </a:p>
          <a:p>
            <a:r>
              <a:rPr lang="el-GR" dirty="0"/>
              <a:t>Παραδείγματα:</a:t>
            </a:r>
          </a:p>
          <a:p>
            <a:r>
              <a:rPr lang="el-GR" dirty="0"/>
              <a:t>ηλικία </a:t>
            </a:r>
          </a:p>
          <a:p>
            <a:r>
              <a:rPr lang="el-GR" dirty="0"/>
              <a:t>τάξη </a:t>
            </a:r>
          </a:p>
          <a:p>
            <a:r>
              <a:rPr lang="el-GR" dirty="0"/>
              <a:t>φύλο (αν είναι θεωρητικά αναγκαίο) </a:t>
            </a:r>
          </a:p>
          <a:p>
            <a:r>
              <a:rPr lang="el-GR" dirty="0"/>
              <a:t>προηγούμενη εμπειρία STEM </a:t>
            </a:r>
          </a:p>
          <a:p>
            <a:pPr marL="0" indent="0">
              <a:buNone/>
            </a:pPr>
            <a:r>
              <a:rPr lang="el-GR" dirty="0"/>
              <a:t>Δεν βάζουμε άσχετα στοιχεία “επειδή ίσως χρειαστούν”.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3195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0B918C-BB2B-4C2C-A7A8-0E280F14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Σειρά ερωτήσεων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0C1D74-578B-4710-84F7-B6B78F24F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Καλό είναι:</a:t>
            </a:r>
          </a:p>
          <a:p>
            <a:r>
              <a:rPr lang="el-GR" dirty="0"/>
              <a:t>να ξεκινάμε με εύκολες / ουδέτερες ερωτήσεις </a:t>
            </a:r>
          </a:p>
          <a:p>
            <a:r>
              <a:rPr lang="el-GR" dirty="0"/>
              <a:t>να ομαδοποιούμε </a:t>
            </a:r>
            <a:r>
              <a:rPr lang="el-GR" dirty="0" err="1"/>
              <a:t>items</a:t>
            </a:r>
            <a:r>
              <a:rPr lang="el-GR" dirty="0"/>
              <a:t> ανά </a:t>
            </a:r>
            <a:r>
              <a:rPr lang="el-GR" dirty="0" err="1"/>
              <a:t>construct</a:t>
            </a:r>
            <a:r>
              <a:rPr lang="el-GR" dirty="0"/>
              <a:t> </a:t>
            </a:r>
          </a:p>
          <a:p>
            <a:r>
              <a:rPr lang="el-GR" dirty="0"/>
              <a:t>να βάζουμε πιο ευαίσθητα στοιχεία προς το τέλος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96279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4F8EAF-C85D-4AEF-ACA6-204594411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Πιλοτική εφαρμογή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B08E787-4A5F-4473-82C6-E218D9EC1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Πριν χρησιμοποιήσουμε το ερωτηματολόγιο:</a:t>
            </a:r>
          </a:p>
          <a:p>
            <a:r>
              <a:rPr lang="el-GR" dirty="0"/>
              <a:t>το δοκιμάζουμε σε μικρό δείγμα </a:t>
            </a:r>
          </a:p>
          <a:p>
            <a:r>
              <a:rPr lang="el-GR" dirty="0"/>
              <a:t>ελέγχουμε αν οι ερωτήσεις είναι κατανοητές </a:t>
            </a:r>
          </a:p>
          <a:p>
            <a:r>
              <a:rPr lang="el-GR" dirty="0"/>
              <a:t>εντοπίζουμε ασάφειες </a:t>
            </a:r>
          </a:p>
          <a:p>
            <a:r>
              <a:rPr lang="el-GR" dirty="0"/>
              <a:t>βλέπουμε τη διάρκεια συμπλήρωσης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947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5E0DFF-6515-42C1-8FB5-BF6FCCE96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Γιατί η πιλοτική εφαρμογή είναι απαραίτητη;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6063D8-A235-4E6B-98F2-40895C3F8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Γιατί συχνά:</a:t>
            </a:r>
          </a:p>
          <a:p>
            <a:r>
              <a:rPr lang="el-GR" dirty="0"/>
              <a:t>οι ερωτήσεις που “σε εμάς φαίνονται σαφείς” δεν είναι σαφείς στους συμμετέχοντες </a:t>
            </a:r>
          </a:p>
          <a:p>
            <a:r>
              <a:rPr lang="el-GR" dirty="0"/>
              <a:t>κάποια </a:t>
            </a:r>
            <a:r>
              <a:rPr lang="el-GR" dirty="0" err="1"/>
              <a:t>items</a:t>
            </a:r>
            <a:r>
              <a:rPr lang="el-GR" dirty="0"/>
              <a:t> δεν λειτουργούν </a:t>
            </a:r>
          </a:p>
          <a:p>
            <a:r>
              <a:rPr lang="el-GR" dirty="0"/>
              <a:t>υπάρχουν τεχνικά ή γλωσσικά προβλήματα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4166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CD0126-BBBB-46CF-AF0F-DE66F99F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Reliability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C4BC4BB-9E3A-4C16-B92B-365120E7E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Ρωτάμε:</a:t>
            </a:r>
          </a:p>
          <a:p>
            <a:r>
              <a:rPr lang="el-GR" dirty="0"/>
              <a:t>τα </a:t>
            </a:r>
            <a:r>
              <a:rPr lang="el-GR" dirty="0" err="1"/>
              <a:t>items</a:t>
            </a:r>
            <a:r>
              <a:rPr lang="el-GR" dirty="0"/>
              <a:t> που έγραψα μετρούν το ίδιο πράγμα; </a:t>
            </a:r>
          </a:p>
          <a:p>
            <a:r>
              <a:rPr lang="el-GR" dirty="0"/>
              <a:t>υπάρχει συνοχή; </a:t>
            </a:r>
          </a:p>
          <a:p>
            <a:r>
              <a:rPr lang="el-GR" dirty="0"/>
              <a:t>Αυτό θα το εξετάσουμε πιο αναλυτικά αργότερα, αλλά ήδη πρέπει να το σκεφτόμαστε όταν γράφουμε </a:t>
            </a:r>
            <a:r>
              <a:rPr lang="el-GR" dirty="0" err="1"/>
              <a:t>items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9384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6A0A6A-4257-4098-93AE-F4AA4D35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Validity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5870BA-F8B7-4994-B05E-7B93BFF36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Ρωτάμε:</a:t>
            </a:r>
          </a:p>
          <a:p>
            <a:r>
              <a:rPr lang="el-GR" dirty="0"/>
              <a:t>μετρά το εργαλείο το </a:t>
            </a:r>
            <a:r>
              <a:rPr lang="el-GR" dirty="0" err="1"/>
              <a:t>construct</a:t>
            </a:r>
            <a:r>
              <a:rPr lang="el-GR" dirty="0"/>
              <a:t> που ισχυρίζεται ότι μετρά; </a:t>
            </a:r>
          </a:p>
          <a:p>
            <a:r>
              <a:rPr lang="el-GR" dirty="0"/>
              <a:t>Παράδειγμα:</a:t>
            </a:r>
            <a:br>
              <a:rPr lang="el-GR" dirty="0"/>
            </a:br>
            <a:r>
              <a:rPr lang="el-GR" dirty="0"/>
              <a:t>Αν θέλω να μετρήσω </a:t>
            </a:r>
            <a:r>
              <a:rPr lang="el-GR" dirty="0" err="1"/>
              <a:t>science</a:t>
            </a:r>
            <a:r>
              <a:rPr lang="el-GR" dirty="0"/>
              <a:t> </a:t>
            </a:r>
            <a:r>
              <a:rPr lang="el-GR" dirty="0" err="1"/>
              <a:t>identity</a:t>
            </a:r>
            <a:r>
              <a:rPr lang="el-GR" dirty="0"/>
              <a:t>, δεν αρκεί ένα </a:t>
            </a:r>
            <a:r>
              <a:rPr lang="el-GR" dirty="0" err="1"/>
              <a:t>item</a:t>
            </a:r>
            <a:r>
              <a:rPr lang="el-GR" dirty="0"/>
              <a:t> τύπου:</a:t>
            </a:r>
            <a:br>
              <a:rPr lang="el-GR" dirty="0"/>
            </a:br>
            <a:r>
              <a:rPr lang="el-GR" dirty="0"/>
              <a:t>«Μου αρέσει η φυσική»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6437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C9EACA-3A17-487F-BD5C-14DA4A525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Συχνά λάθη στην κατασκευή ερωτηματολογίου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2ABA8A-7DF1-4E27-85AD-5B82A00E1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ξεκινάμε να γράφουμε χωρίς θεωρητικό ορισμό</a:t>
            </a:r>
          </a:p>
          <a:p>
            <a:r>
              <a:rPr lang="el-GR" dirty="0"/>
              <a:t>βάζουμε υπερβολικά γενικά </a:t>
            </a:r>
            <a:r>
              <a:rPr lang="el-GR" dirty="0" err="1"/>
              <a:t>items</a:t>
            </a:r>
            <a:endParaRPr lang="el-GR" dirty="0"/>
          </a:p>
          <a:p>
            <a:r>
              <a:rPr lang="el-GR" dirty="0"/>
              <a:t>μετράμε πολλές διαφορετικές έννοιες μαζί</a:t>
            </a:r>
          </a:p>
          <a:p>
            <a:r>
              <a:rPr lang="el-GR" dirty="0"/>
              <a:t>χρησιμοποιούμε διπλές ερωτήσεις</a:t>
            </a:r>
          </a:p>
          <a:p>
            <a:r>
              <a:rPr lang="el-GR" dirty="0"/>
              <a:t>αγνοούμε την ηλικία / γλώσσα των συμμετεχόντων</a:t>
            </a:r>
          </a:p>
          <a:p>
            <a:r>
              <a:rPr lang="el-GR" dirty="0"/>
              <a:t>παραλείπουμε </a:t>
            </a:r>
            <a:r>
              <a:rPr lang="el-GR" dirty="0" err="1"/>
              <a:t>pilot</a:t>
            </a:r>
            <a:r>
              <a:rPr lang="el-GR" dirty="0"/>
              <a:t> </a:t>
            </a:r>
            <a:r>
              <a:rPr lang="el-GR" dirty="0" err="1"/>
              <a:t>testing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53763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F494D7-3370-4C1B-A9FD-851AF4D27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A349AFF-1F12-45AD-8081-ED1CAFCAE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5884" y="2652233"/>
            <a:ext cx="2890283" cy="3318936"/>
          </a:xfrm>
        </p:spPr>
        <p:txBody>
          <a:bodyPr>
            <a:normAutofit fontScale="77500" lnSpcReduction="20000"/>
          </a:bodyPr>
          <a:lstStyle/>
          <a:p>
            <a:r>
              <a:rPr lang="el-GR" b="1" dirty="0" err="1"/>
              <a:t>Items</a:t>
            </a:r>
            <a:r>
              <a:rPr lang="el-GR" b="1" dirty="0"/>
              <a:t>:</a:t>
            </a:r>
          </a:p>
          <a:p>
            <a:r>
              <a:rPr lang="el-GR" dirty="0"/>
              <a:t>«Συμμετέχω ενεργά στις συζητήσεις της ομάδας μου» </a:t>
            </a:r>
          </a:p>
          <a:p>
            <a:r>
              <a:rPr lang="el-GR" dirty="0"/>
              <a:t>«Μοιράζομαι ιδέες με τα μέλη της ομάδας μου» </a:t>
            </a:r>
          </a:p>
          <a:p>
            <a:r>
              <a:rPr lang="el-GR" dirty="0"/>
              <a:t>«Βοηθώ τα μέλη της ομάδας μου όταν δυσκολεύονται» </a:t>
            </a:r>
          </a:p>
          <a:p>
            <a:r>
              <a:rPr lang="el-GR" dirty="0"/>
              <a:t>«Λαμβάνω υπόψη τις απόψεις των άλλων» 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A6444F04-7BEC-4783-9D7C-031F4F51BB1F}"/>
              </a:ext>
            </a:extLst>
          </p:cNvPr>
          <p:cNvSpPr txBox="1">
            <a:spLocks/>
          </p:cNvSpPr>
          <p:nvPr/>
        </p:nvSpPr>
        <p:spPr>
          <a:xfrm>
            <a:off x="1447801" y="2709332"/>
            <a:ext cx="2149548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b="1" dirty="0" err="1"/>
              <a:t>Construct</a:t>
            </a:r>
            <a:r>
              <a:rPr lang="el-GR" b="1" dirty="0"/>
              <a:t>:</a:t>
            </a:r>
          </a:p>
          <a:p>
            <a:r>
              <a:rPr lang="el-GR" dirty="0"/>
              <a:t>Συνεργασία</a:t>
            </a:r>
          </a:p>
          <a:p>
            <a:r>
              <a:rPr lang="el-GR" b="1" dirty="0"/>
              <a:t>Διαστάσεις:</a:t>
            </a:r>
          </a:p>
          <a:p>
            <a:r>
              <a:rPr lang="el-GR" dirty="0"/>
              <a:t>συμμετοχή </a:t>
            </a:r>
          </a:p>
          <a:p>
            <a:r>
              <a:rPr lang="el-GR" dirty="0"/>
              <a:t>επικοινωνία </a:t>
            </a:r>
          </a:p>
          <a:p>
            <a:r>
              <a:rPr lang="el-GR" dirty="0"/>
              <a:t>αλληλοϋποστήριξη </a:t>
            </a:r>
          </a:p>
          <a:p>
            <a:endParaRPr lang="en-US" dirty="0"/>
          </a:p>
        </p:txBody>
      </p:sp>
      <p:sp>
        <p:nvSpPr>
          <p:cNvPr id="5" name="Θέση περιεχομένου 2">
            <a:extLst>
              <a:ext uri="{FF2B5EF4-FFF2-40B4-BE49-F238E27FC236}">
                <a16:creationId xmlns:a16="http://schemas.microsoft.com/office/drawing/2014/main" id="{0D3A0911-1809-4F23-AAC0-D8C6FA575929}"/>
              </a:ext>
            </a:extLst>
          </p:cNvPr>
          <p:cNvSpPr txBox="1">
            <a:spLocks/>
          </p:cNvSpPr>
          <p:nvPr/>
        </p:nvSpPr>
        <p:spPr>
          <a:xfrm>
            <a:off x="8936666" y="2556932"/>
            <a:ext cx="2149548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b="1" dirty="0"/>
              <a:t>Κλίμακα:</a:t>
            </a:r>
          </a:p>
          <a:p>
            <a:r>
              <a:rPr lang="el-GR" dirty="0"/>
              <a:t>1–5 (διαφωνώ απόλυτα → συμφωνώ απόλυτα)</a:t>
            </a:r>
          </a:p>
          <a:p>
            <a:endParaRPr lang="en-US" dirty="0"/>
          </a:p>
        </p:txBody>
      </p:sp>
      <p:sp>
        <p:nvSpPr>
          <p:cNvPr id="6" name="Θέση περιεχομένου 2">
            <a:extLst>
              <a:ext uri="{FF2B5EF4-FFF2-40B4-BE49-F238E27FC236}">
                <a16:creationId xmlns:a16="http://schemas.microsoft.com/office/drawing/2014/main" id="{33E11C09-766A-4027-B24C-9ADB12C49BF4}"/>
              </a:ext>
            </a:extLst>
          </p:cNvPr>
          <p:cNvSpPr txBox="1">
            <a:spLocks/>
          </p:cNvSpPr>
          <p:nvPr/>
        </p:nvSpPr>
        <p:spPr>
          <a:xfrm>
            <a:off x="3636336" y="2652233"/>
            <a:ext cx="2149548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b="1" dirty="0"/>
              <a:t>Δείκτες:</a:t>
            </a:r>
          </a:p>
          <a:p>
            <a:r>
              <a:rPr lang="el-GR" dirty="0"/>
              <a:t>μιλά στην ομάδα </a:t>
            </a:r>
          </a:p>
          <a:p>
            <a:r>
              <a:rPr lang="el-GR" dirty="0"/>
              <a:t>μοιράζεται ιδέες </a:t>
            </a:r>
          </a:p>
          <a:p>
            <a:r>
              <a:rPr lang="el-GR" dirty="0"/>
              <a:t>βοηθά άλλα μέλη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66869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B73834-CAA4-4975-8539-35692F159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ΕΛΕΓΧΟΥΜΕ ΜΕ </a:t>
            </a:r>
            <a:r>
              <a:rPr lang="nl-NL" dirty="0"/>
              <a:t>SPSS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8ADDA0-1B62-4E86-86D9-011491DBB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 </a:t>
            </a:r>
            <a:r>
              <a:rPr lang="nl-NL" dirty="0"/>
              <a:t>SPSS </a:t>
            </a:r>
            <a:r>
              <a:rPr lang="el-GR" dirty="0"/>
              <a:t>μπορείς να ελέγξεις κυρίως:</a:t>
            </a:r>
          </a:p>
          <a:p>
            <a:r>
              <a:rPr lang="el-GR" b="1" dirty="0"/>
              <a:t>✔️ </a:t>
            </a:r>
            <a:r>
              <a:rPr lang="nl-NL" b="1" dirty="0"/>
              <a:t>Construct </a:t>
            </a:r>
            <a:r>
              <a:rPr lang="nl-NL" b="1" dirty="0" err="1"/>
              <a:t>validity</a:t>
            </a:r>
            <a:r>
              <a:rPr lang="nl-NL" b="1" dirty="0"/>
              <a:t> (</a:t>
            </a:r>
            <a:r>
              <a:rPr lang="el-GR" b="1" dirty="0"/>
              <a:t>μερικώς)</a:t>
            </a:r>
          </a:p>
          <a:p>
            <a:r>
              <a:rPr lang="el-GR" dirty="0"/>
              <a:t>μέσω:</a:t>
            </a:r>
          </a:p>
          <a:p>
            <a:r>
              <a:rPr lang="nl-NL" dirty="0"/>
              <a:t>Factor Analysis </a:t>
            </a:r>
          </a:p>
          <a:p>
            <a:r>
              <a:rPr lang="nl-NL" b="1" dirty="0"/>
              <a:t>✔️ </a:t>
            </a:r>
            <a:r>
              <a:rPr lang="nl-NL" b="1" dirty="0" err="1"/>
              <a:t>Reliability</a:t>
            </a:r>
            <a:r>
              <a:rPr lang="nl-NL" b="1" dirty="0"/>
              <a:t> (</a:t>
            </a:r>
            <a:r>
              <a:rPr lang="el-GR" b="1" dirty="0"/>
              <a:t>πολύ σημαντικό)</a:t>
            </a:r>
          </a:p>
          <a:p>
            <a:r>
              <a:rPr lang="el-GR" dirty="0"/>
              <a:t>μέσω: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27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1DEE45-0144-49D6-8BD2-F00E0161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RELIABILITY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D4605D-9597-4316-83F4-2E6BE4E0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615762" cy="3318936"/>
          </a:xfrm>
        </p:spPr>
        <p:txBody>
          <a:bodyPr/>
          <a:lstStyle/>
          <a:p>
            <a:r>
              <a:rPr lang="el-GR" b="1" dirty="0"/>
              <a:t>Στο </a:t>
            </a:r>
            <a:r>
              <a:rPr lang="nl-NL" b="1" dirty="0"/>
              <a:t>SPSS:</a:t>
            </a:r>
          </a:p>
          <a:p>
            <a:r>
              <a:rPr lang="nl-NL" dirty="0" err="1"/>
              <a:t>Analyze</a:t>
            </a:r>
            <a:r>
              <a:rPr lang="nl-NL" dirty="0"/>
              <a:t> → </a:t>
            </a:r>
            <a:r>
              <a:rPr lang="nl-NL" dirty="0" err="1"/>
              <a:t>Scale</a:t>
            </a:r>
            <a:r>
              <a:rPr lang="nl-NL" dirty="0"/>
              <a:t> → </a:t>
            </a:r>
            <a:r>
              <a:rPr lang="nl-NL" dirty="0" err="1"/>
              <a:t>Reliability</a:t>
            </a:r>
            <a:r>
              <a:rPr lang="nl-NL" dirty="0"/>
              <a:t> Analysis</a:t>
            </a:r>
          </a:p>
          <a:p>
            <a:r>
              <a:rPr lang="el-GR" b="1" dirty="0"/>
              <a:t>Βάζεις:</a:t>
            </a:r>
          </a:p>
          <a:p>
            <a:r>
              <a:rPr lang="el-GR" dirty="0"/>
              <a:t>όλα τα </a:t>
            </a:r>
            <a:r>
              <a:rPr lang="nl-NL" dirty="0"/>
              <a:t>items </a:t>
            </a:r>
            <a:r>
              <a:rPr lang="el-GR" dirty="0"/>
              <a:t>της κλίμακας </a:t>
            </a:r>
          </a:p>
          <a:p>
            <a:r>
              <a:rPr lang="el-GR" b="1" dirty="0"/>
              <a:t>Παίρνεις:</a:t>
            </a:r>
          </a:p>
          <a:p>
            <a:r>
              <a:rPr lang="nl-NL" dirty="0" err="1"/>
              <a:t>Cronbach’s</a:t>
            </a:r>
            <a:r>
              <a:rPr lang="nl-NL" dirty="0"/>
              <a:t> </a:t>
            </a:r>
            <a:r>
              <a:rPr lang="nl-NL" dirty="0" err="1"/>
              <a:t>alpha</a:t>
            </a:r>
            <a:endParaRPr lang="nl-NL" dirty="0"/>
          </a:p>
          <a:p>
            <a:endParaRPr lang="en-US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DE792D0-B386-4C28-8EE7-827B31AB1043}"/>
              </a:ext>
            </a:extLst>
          </p:cNvPr>
          <p:cNvSpPr/>
          <p:nvPr/>
        </p:nvSpPr>
        <p:spPr>
          <a:xfrm>
            <a:off x="6524846" y="2690336"/>
            <a:ext cx="472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/>
              <a:t>Ερμηνεία:</a:t>
            </a:r>
            <a:endParaRPr lang="en-US" sz="2400" dirty="0"/>
          </a:p>
          <a:p>
            <a:r>
              <a:rPr lang="el-GR" sz="2400" dirty="0"/>
              <a:t>0.9 → εξαιρετικό</a:t>
            </a:r>
            <a:endParaRPr lang="en-US" sz="2400" dirty="0"/>
          </a:p>
          <a:p>
            <a:r>
              <a:rPr lang="el-GR" sz="2400" dirty="0"/>
              <a:t>0.8 → πολύ καλό</a:t>
            </a:r>
            <a:endParaRPr lang="en-US" sz="2400" dirty="0"/>
          </a:p>
          <a:p>
            <a:r>
              <a:rPr lang="el-GR" sz="2400" dirty="0"/>
              <a:t>0.7 → αποδεκτό</a:t>
            </a:r>
            <a:endParaRPr lang="en-US" sz="2400" dirty="0"/>
          </a:p>
          <a:p>
            <a:r>
              <a:rPr lang="el-GR" sz="2400" dirty="0"/>
              <a:t>&lt; 0.7 → πρόβλημα</a:t>
            </a:r>
            <a:endParaRPr lang="en-US" sz="24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3A2D18C-239C-45D4-B292-35B3E306595F}"/>
              </a:ext>
            </a:extLst>
          </p:cNvPr>
          <p:cNvSpPr/>
          <p:nvPr/>
        </p:nvSpPr>
        <p:spPr>
          <a:xfrm>
            <a:off x="6524846" y="503366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400" b="1" dirty="0"/>
              <a:t>Τι σημαίνει:</a:t>
            </a:r>
          </a:p>
          <a:p>
            <a:r>
              <a:rPr lang="el-GR" sz="2400" dirty="0"/>
              <a:t>Τα </a:t>
            </a:r>
            <a:r>
              <a:rPr lang="el-GR" sz="2400" dirty="0" err="1"/>
              <a:t>items</a:t>
            </a:r>
            <a:r>
              <a:rPr lang="el-GR" sz="2400" dirty="0"/>
              <a:t> μετρούν το ίδιο πράγμα;</a:t>
            </a:r>
          </a:p>
        </p:txBody>
      </p:sp>
    </p:spTree>
    <p:extLst>
      <p:ext uri="{BB962C8B-B14F-4D97-AF65-F5344CB8AC3E}">
        <p14:creationId xmlns:p14="http://schemas.microsoft.com/office/powerpoint/2010/main" val="30029956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038503-A4DA-4113-821B-46943330A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2. FACTOR ANALYSIS (</a:t>
            </a:r>
            <a:r>
              <a:rPr lang="en-US" b="1" dirty="0" err="1"/>
              <a:t>κύριο</a:t>
            </a:r>
            <a:r>
              <a:rPr lang="en-US" b="1" dirty="0"/>
              <a:t> </a:t>
            </a:r>
            <a:r>
              <a:rPr lang="en-US" b="1" dirty="0" err="1"/>
              <a:t>εργ</a:t>
            </a:r>
            <a:r>
              <a:rPr lang="en-US" b="1" dirty="0"/>
              <a:t>αλείο validity)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3A77988-AD37-4CB1-9D99-2F2A17B9C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552506" cy="3318936"/>
          </a:xfrm>
        </p:spPr>
        <p:txBody>
          <a:bodyPr/>
          <a:lstStyle/>
          <a:p>
            <a:r>
              <a:rPr lang="el-GR" dirty="0"/>
              <a:t>εδώ αρχίζει η </a:t>
            </a:r>
            <a:r>
              <a:rPr lang="el-GR" dirty="0" err="1"/>
              <a:t>construct</a:t>
            </a:r>
            <a:r>
              <a:rPr lang="el-GR" dirty="0"/>
              <a:t> </a:t>
            </a:r>
            <a:r>
              <a:rPr lang="el-GR" dirty="0" err="1"/>
              <a:t>validity</a:t>
            </a:r>
            <a:endParaRPr lang="en-US" dirty="0"/>
          </a:p>
          <a:p>
            <a:pPr marL="0" indent="0">
              <a:buNone/>
            </a:pPr>
            <a:r>
              <a:rPr lang="el-GR" b="1" dirty="0"/>
              <a:t>Στο </a:t>
            </a:r>
            <a:r>
              <a:rPr lang="nl-NL" b="1" dirty="0"/>
              <a:t>SPSS:</a:t>
            </a:r>
          </a:p>
          <a:p>
            <a:r>
              <a:rPr lang="nl-NL" dirty="0" err="1"/>
              <a:t>Analyze</a:t>
            </a:r>
            <a:r>
              <a:rPr lang="nl-NL" dirty="0"/>
              <a:t> → </a:t>
            </a:r>
            <a:r>
              <a:rPr lang="nl-NL" dirty="0" err="1"/>
              <a:t>Dimension</a:t>
            </a:r>
            <a:r>
              <a:rPr lang="nl-NL" dirty="0"/>
              <a:t> </a:t>
            </a:r>
            <a:r>
              <a:rPr lang="nl-NL" dirty="0" err="1"/>
              <a:t>Reduction</a:t>
            </a:r>
            <a:r>
              <a:rPr lang="nl-NL" dirty="0"/>
              <a:t> → Factor</a:t>
            </a:r>
          </a:p>
          <a:p>
            <a:r>
              <a:rPr lang="el-GR" b="1" dirty="0"/>
              <a:t>Βάζεις:</a:t>
            </a:r>
          </a:p>
          <a:p>
            <a:r>
              <a:rPr lang="el-GR" dirty="0"/>
              <a:t>όλα τα </a:t>
            </a:r>
            <a:r>
              <a:rPr lang="nl-NL" dirty="0"/>
              <a:t>items</a:t>
            </a:r>
          </a:p>
          <a:p>
            <a:endParaRPr lang="nl-NL" dirty="0"/>
          </a:p>
          <a:p>
            <a:endParaRPr lang="en-US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872FBCB-46D8-4913-BE3B-BC924A6DD489}"/>
              </a:ext>
            </a:extLst>
          </p:cNvPr>
          <p:cNvSpPr/>
          <p:nvPr/>
        </p:nvSpPr>
        <p:spPr>
          <a:xfrm>
            <a:off x="6344094" y="2556932"/>
            <a:ext cx="41289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/>
              <a:t>Παίρνεις:</a:t>
            </a:r>
            <a:endParaRPr lang="en-US" sz="2400" dirty="0"/>
          </a:p>
          <a:p>
            <a:r>
              <a:rPr lang="el-GR" sz="2400" dirty="0"/>
              <a:t>1. KMO (</a:t>
            </a:r>
            <a:r>
              <a:rPr lang="el-GR" sz="2400" dirty="0" err="1"/>
              <a:t>Kaiser-Meyer-Olkin</a:t>
            </a:r>
            <a:r>
              <a:rPr lang="el-GR" sz="2400" dirty="0"/>
              <a:t>)</a:t>
            </a:r>
            <a:endParaRPr lang="en-US" sz="2400" dirty="0"/>
          </a:p>
          <a:p>
            <a:r>
              <a:rPr lang="el-GR" sz="2400" dirty="0"/>
              <a:t> αν είναι κατάλληλα τα δεδομένα</a:t>
            </a:r>
            <a:endParaRPr lang="en-US" sz="2400" dirty="0"/>
          </a:p>
          <a:p>
            <a:r>
              <a:rPr lang="el-GR" sz="2400" dirty="0"/>
              <a:t>0.8 → πολύ καλό</a:t>
            </a:r>
            <a:endParaRPr lang="en-US" sz="2400" dirty="0"/>
          </a:p>
          <a:p>
            <a:r>
              <a:rPr lang="el-GR" sz="2400" dirty="0"/>
              <a:t>0.6 → αποδεκτό</a:t>
            </a:r>
            <a:endParaRPr lang="en-US" sz="2400" dirty="0"/>
          </a:p>
          <a:p>
            <a:r>
              <a:rPr lang="el-GR" sz="2400" dirty="0"/>
              <a:t>&lt; 0.5 → όχι καλό</a:t>
            </a:r>
            <a:endParaRPr lang="en-US" sz="2400" dirty="0"/>
          </a:p>
          <a:p>
            <a:r>
              <a:rPr lang="nl-NL" sz="2400" b="1" dirty="0"/>
              <a:t>2. </a:t>
            </a:r>
            <a:r>
              <a:rPr lang="nl-NL" sz="2400" b="1" dirty="0" err="1"/>
              <a:t>Bartlett’s</a:t>
            </a:r>
            <a:r>
              <a:rPr lang="nl-NL" sz="2400" b="1" dirty="0"/>
              <a:t> test</a:t>
            </a:r>
          </a:p>
          <a:p>
            <a:r>
              <a:rPr lang="nl-NL" sz="2400" dirty="0"/>
              <a:t> </a:t>
            </a:r>
            <a:r>
              <a:rPr lang="el-GR" sz="2400" dirty="0"/>
              <a:t>πρέπει να είναι </a:t>
            </a:r>
            <a:r>
              <a:rPr lang="nl-NL" sz="2400" b="1" dirty="0"/>
              <a:t>significant (p &lt; 0.05)</a:t>
            </a:r>
            <a:endParaRPr lang="nl-NL" sz="2400" dirty="0"/>
          </a:p>
          <a:p>
            <a:endParaRPr lang="en-US" sz="24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E788B66-E06E-43C2-AADB-B569DBC77206}"/>
              </a:ext>
            </a:extLst>
          </p:cNvPr>
          <p:cNvSpPr/>
          <p:nvPr/>
        </p:nvSpPr>
        <p:spPr>
          <a:xfrm>
            <a:off x="3048000" y="31058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/>
              <a:t>❌ δεν </a:t>
            </a:r>
            <a:r>
              <a:rPr lang="el-GR" dirty="0" err="1"/>
              <a:t>ελέγχει:θεωρητική</a:t>
            </a:r>
            <a:r>
              <a:rPr lang="el-GR" dirty="0"/>
              <a:t> </a:t>
            </a:r>
            <a:r>
              <a:rPr lang="el-GR" dirty="0" err="1"/>
              <a:t>validityπεριεχομενική</a:t>
            </a:r>
            <a:r>
              <a:rPr lang="el-GR" dirty="0"/>
              <a:t> </a:t>
            </a:r>
            <a:r>
              <a:rPr lang="el-GR" dirty="0" err="1"/>
              <a:t>validityερμηνεία</a:t>
            </a:r>
            <a:r>
              <a:rPr lang="el-GR" dirty="0"/>
              <a:t>👉 αυτά είναι δουλειά </a:t>
            </a:r>
            <a:r>
              <a:rPr lang="el-GR" dirty="0" err="1"/>
              <a:t>ερευνητήξμ</a:t>
            </a:r>
            <a:r>
              <a:rPr lang="el-GR" dirty="0"/>
              <a:t>\]</a:t>
            </a:r>
          </a:p>
          <a:p>
            <a:r>
              <a:rPr lang="el-GR" dirty="0" err="1"/>
              <a:t>ηγγ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0782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17AA33-1039-45E4-A817-3F7FED79B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3. </a:t>
            </a:r>
            <a:r>
              <a:rPr lang="el-GR" b="1" dirty="0" err="1"/>
              <a:t>Factors</a:t>
            </a:r>
            <a:r>
              <a:rPr lang="el-GR" b="1" dirty="0"/>
              <a:t> (πολύ σημαντικό)</a:t>
            </a:r>
            <a:br>
              <a:rPr lang="el-GR" b="1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F720BCD-2578-4B0B-981F-AEB272809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Πόσοι “παράγοντες” βγαίνουν;</a:t>
            </a:r>
            <a:endParaRPr lang="en-US" dirty="0"/>
          </a:p>
          <a:p>
            <a:r>
              <a:rPr lang="nl-NL" dirty="0" err="1"/>
              <a:t>Science</a:t>
            </a:r>
            <a:r>
              <a:rPr lang="nl-NL" dirty="0"/>
              <a:t> </a:t>
            </a:r>
            <a:r>
              <a:rPr lang="nl-NL" dirty="0" err="1"/>
              <a:t>identity</a:t>
            </a:r>
            <a:r>
              <a:rPr lang="nl-NL" dirty="0"/>
              <a:t>:</a:t>
            </a:r>
          </a:p>
          <a:p>
            <a:r>
              <a:rPr lang="el-GR" dirty="0"/>
              <a:t>θεωρητικά:</a:t>
            </a:r>
          </a:p>
          <a:p>
            <a:r>
              <a:rPr lang="nl-NL" dirty="0" err="1"/>
              <a:t>recognition</a:t>
            </a:r>
            <a:r>
              <a:rPr lang="nl-NL" dirty="0"/>
              <a:t> </a:t>
            </a:r>
          </a:p>
          <a:p>
            <a:r>
              <a:rPr lang="nl-NL" dirty="0" err="1"/>
              <a:t>competence</a:t>
            </a:r>
            <a:r>
              <a:rPr lang="nl-NL" dirty="0"/>
              <a:t> </a:t>
            </a:r>
          </a:p>
          <a:p>
            <a:r>
              <a:rPr lang="nl-NL" dirty="0"/>
              <a:t>performance </a:t>
            </a:r>
          </a:p>
          <a:p>
            <a:r>
              <a:rPr lang="el-GR" dirty="0"/>
              <a:t>Αν το </a:t>
            </a:r>
            <a:r>
              <a:rPr lang="nl-NL" dirty="0"/>
              <a:t>SPSS </a:t>
            </a:r>
            <a:r>
              <a:rPr lang="el-GR" dirty="0"/>
              <a:t>βγάλει 3 </a:t>
            </a:r>
            <a:r>
              <a:rPr lang="nl-NL" dirty="0"/>
              <a:t>factors → </a:t>
            </a:r>
            <a:r>
              <a:rPr lang="el-GR" dirty="0"/>
              <a:t>καλό</a:t>
            </a:r>
          </a:p>
          <a:p>
            <a:r>
              <a:rPr lang="el-GR" dirty="0"/>
              <a:t>Αν βγάλει 1 → πρόβλημα</a:t>
            </a:r>
            <a:endParaRPr lang="en-US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5104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223B92-8BA0-45AC-8B02-986AA6BE0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4. Factor </a:t>
            </a:r>
            <a:r>
              <a:rPr lang="nl-NL" b="1" dirty="0" err="1"/>
              <a:t>loadings</a:t>
            </a:r>
            <a:br>
              <a:rPr lang="nl-NL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5DE6809-5DA6-48F1-9616-563A8E7AF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πόσο κάθε </a:t>
            </a:r>
            <a:r>
              <a:rPr lang="nl-NL" dirty="0"/>
              <a:t>item “</a:t>
            </a:r>
            <a:r>
              <a:rPr lang="el-GR" dirty="0"/>
              <a:t>ανήκει” σε </a:t>
            </a:r>
            <a:r>
              <a:rPr lang="nl-NL" dirty="0"/>
              <a:t>factor</a:t>
            </a:r>
          </a:p>
          <a:p>
            <a:r>
              <a:rPr lang="el-GR" dirty="0"/>
              <a:t>Κανόνας:</a:t>
            </a:r>
            <a:endParaRPr lang="en-US" dirty="0"/>
          </a:p>
          <a:p>
            <a:r>
              <a:rPr lang="el-GR" dirty="0"/>
              <a:t>0.4 → </a:t>
            </a:r>
            <a:r>
              <a:rPr lang="en-US" dirty="0"/>
              <a:t>ok</a:t>
            </a:r>
          </a:p>
          <a:p>
            <a:r>
              <a:rPr lang="en-US" dirty="0"/>
              <a:t>0.6 → </a:t>
            </a:r>
            <a:r>
              <a:rPr lang="el-GR" dirty="0"/>
              <a:t>καλό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l-GR" b="1" dirty="0"/>
              <a:t>Αν </a:t>
            </a:r>
            <a:r>
              <a:rPr lang="el-GR" b="1" dirty="0" err="1"/>
              <a:t>item</a:t>
            </a:r>
            <a:r>
              <a:rPr lang="el-GR" b="1" dirty="0"/>
              <a:t> φορτώνει παντού:</a:t>
            </a:r>
          </a:p>
          <a:p>
            <a:r>
              <a:rPr lang="el-GR" dirty="0"/>
              <a:t>→ κακό </a:t>
            </a:r>
            <a:r>
              <a:rPr lang="el-GR" dirty="0" err="1"/>
              <a:t>item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18195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0CC09F-9BFD-445E-B813-4453BFD9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ΠΡΑΚΤΙΚΟ ΠΑΡΑΔΕΙΓΜΑ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F63D6A-EDBE-4FD2-9404-7DF31AAC7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Έχεις 6 </a:t>
            </a:r>
            <a:r>
              <a:rPr lang="nl-NL" dirty="0"/>
              <a:t>items </a:t>
            </a:r>
            <a:r>
              <a:rPr lang="el-GR" dirty="0"/>
              <a:t>για </a:t>
            </a:r>
            <a:r>
              <a:rPr lang="nl-NL" dirty="0" err="1"/>
              <a:t>collaboration</a:t>
            </a:r>
            <a:r>
              <a:rPr lang="nl-NL" dirty="0"/>
              <a:t>:</a:t>
            </a:r>
          </a:p>
          <a:p>
            <a:r>
              <a:rPr lang="nl-NL" dirty="0"/>
              <a:t>SPSS </a:t>
            </a:r>
            <a:r>
              <a:rPr lang="el-GR" dirty="0"/>
              <a:t>δείχνει:</a:t>
            </a:r>
          </a:p>
          <a:p>
            <a:r>
              <a:rPr lang="el-GR" dirty="0"/>
              <a:t>όλα φορτώνουν σε 1 </a:t>
            </a:r>
            <a:r>
              <a:rPr lang="nl-NL" dirty="0"/>
              <a:t>factor ✔️</a:t>
            </a:r>
            <a:br>
              <a:rPr lang="nl-NL" dirty="0"/>
            </a:br>
            <a:r>
              <a:rPr lang="nl-NL" dirty="0"/>
              <a:t>→ </a:t>
            </a:r>
            <a:r>
              <a:rPr lang="el-GR" dirty="0"/>
              <a:t>καλή </a:t>
            </a:r>
            <a:r>
              <a:rPr lang="nl-NL" dirty="0"/>
              <a:t>construct </a:t>
            </a:r>
            <a:r>
              <a:rPr lang="nl-NL" dirty="0" err="1"/>
              <a:t>validity</a:t>
            </a:r>
            <a:r>
              <a:rPr lang="nl-NL" dirty="0"/>
              <a:t> </a:t>
            </a:r>
          </a:p>
          <a:p>
            <a:r>
              <a:rPr lang="el-GR" dirty="0"/>
              <a:t>ή</a:t>
            </a:r>
          </a:p>
          <a:p>
            <a:r>
              <a:rPr lang="el-GR" dirty="0"/>
              <a:t>χωρίζονται σε 2 </a:t>
            </a:r>
            <a:r>
              <a:rPr lang="nl-NL" dirty="0"/>
              <a:t>factors ✔️</a:t>
            </a:r>
            <a:br>
              <a:rPr lang="nl-NL" dirty="0"/>
            </a:br>
            <a:r>
              <a:rPr lang="nl-NL" dirty="0"/>
              <a:t>→ </a:t>
            </a:r>
            <a:r>
              <a:rPr lang="el-GR" dirty="0"/>
              <a:t>ίσως 2 διαστάσεις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954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2A8CEC-F30F-48C7-9E0E-464F76877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δεν κάνει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3DD63F-AEB8-42AB-897B-C3564A156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/>
              <a:t>SPSS δεν “αποδεικνύει” </a:t>
            </a:r>
            <a:r>
              <a:rPr lang="el-GR" dirty="0" err="1"/>
              <a:t>validity</a:t>
            </a:r>
            <a:endParaRPr lang="el-GR" dirty="0"/>
          </a:p>
          <a:p>
            <a:r>
              <a:rPr lang="el-GR" dirty="0"/>
              <a:t> απλά δείχνει αν τα δεδομένα:</a:t>
            </a:r>
            <a:r>
              <a:rPr lang="en-US" dirty="0"/>
              <a:t> </a:t>
            </a:r>
            <a:r>
              <a:rPr lang="el-GR" dirty="0"/>
              <a:t>ταιριάζουν με τη θεωρία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l-GR" dirty="0"/>
              <a:t>❌ δεν ελέγχει:</a:t>
            </a:r>
          </a:p>
          <a:p>
            <a:r>
              <a:rPr lang="el-GR" dirty="0"/>
              <a:t>θεωρητική </a:t>
            </a:r>
            <a:r>
              <a:rPr lang="el-GR" dirty="0" err="1"/>
              <a:t>validity</a:t>
            </a:r>
            <a:r>
              <a:rPr lang="el-GR" dirty="0"/>
              <a:t> </a:t>
            </a:r>
          </a:p>
          <a:p>
            <a:r>
              <a:rPr lang="el-GR" dirty="0" err="1"/>
              <a:t>περιεχομενική</a:t>
            </a:r>
            <a:r>
              <a:rPr lang="el-GR" dirty="0"/>
              <a:t> </a:t>
            </a:r>
            <a:r>
              <a:rPr lang="el-GR" dirty="0" err="1"/>
              <a:t>validity</a:t>
            </a:r>
            <a:r>
              <a:rPr lang="el-GR" dirty="0"/>
              <a:t> </a:t>
            </a:r>
          </a:p>
          <a:p>
            <a:r>
              <a:rPr lang="el-GR" dirty="0"/>
              <a:t>ερμηνεία </a:t>
            </a:r>
          </a:p>
          <a:p>
            <a:pPr marL="0" indent="0">
              <a:buNone/>
            </a:pPr>
            <a:r>
              <a:rPr lang="el-GR" dirty="0"/>
              <a:t>αυτά είναι δουλειά ερευνητή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70581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8FC73127-2F6A-4DAF-8477-C7EF660C2A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000" dirty="0"/>
              <a:t>ΠΟΙΟΤΙΚΑ ΕΡΓΑΛΕΙΑ ΣΥΛΛΟΓΗΣ ΔΕΔΟΜΕΝΩΝ</a:t>
            </a:r>
            <a:endParaRPr lang="en-US" sz="4000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8436F4B4-C149-4A20-B5E9-7F65F47BE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8312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A88D40-1E2C-4B91-A6F9-D4D0A030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ποιοτικά δεδομένα;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7E65F7-6420-4B7B-B85A-6B80816E0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Δεδομένα που αποτυπώνουν:</a:t>
            </a:r>
          </a:p>
          <a:p>
            <a:r>
              <a:rPr lang="el-GR" dirty="0"/>
              <a:t>εμπειρίες </a:t>
            </a:r>
          </a:p>
          <a:p>
            <a:r>
              <a:rPr lang="el-GR" dirty="0"/>
              <a:t>νοήματα </a:t>
            </a:r>
          </a:p>
          <a:p>
            <a:r>
              <a:rPr lang="el-GR" dirty="0"/>
              <a:t>αντιλήψεις </a:t>
            </a:r>
          </a:p>
          <a:p>
            <a:r>
              <a:rPr lang="el-GR" dirty="0"/>
              <a:t>πρακτικές</a:t>
            </a:r>
          </a:p>
          <a:p>
            <a:pPr marL="0" indent="0">
              <a:buNone/>
            </a:pPr>
            <a:r>
              <a:rPr lang="el-GR" dirty="0"/>
              <a:t>Δεν απαντούν “πόσο”</a:t>
            </a:r>
            <a:br>
              <a:rPr lang="el-GR" dirty="0"/>
            </a:br>
            <a:r>
              <a:rPr lang="el-GR" dirty="0"/>
              <a:t>Απαντούν “πώς” και “γιατί”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34128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ECA9E0-2E97-4253-9E7E-52D5B1D4C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Επιστημολογική βάση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E13BFC-033F-4A3B-B955-29B583C32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Η ποιοτική έρευνα:</a:t>
            </a:r>
          </a:p>
          <a:p>
            <a:r>
              <a:rPr lang="el-GR" dirty="0"/>
              <a:t>δεν μετρά απλά </a:t>
            </a:r>
          </a:p>
          <a:p>
            <a:r>
              <a:rPr lang="el-GR" dirty="0"/>
              <a:t>ερμηνεύει </a:t>
            </a:r>
          </a:p>
          <a:p>
            <a:pPr marL="0" indent="0">
              <a:buNone/>
            </a:pPr>
            <a:r>
              <a:rPr lang="el-GR" dirty="0"/>
              <a:t>πραγματικότητα = κοινωνικά κατασκευασμένη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8512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B059EB-12A7-415F-ADE5-6D271398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Πότε επιλέγω ποιοτικά εργαλεία;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04A6147-BE6F-4B57-936F-9A1EA2109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Όταν το ερώτημα είναι:</a:t>
            </a:r>
          </a:p>
          <a:p>
            <a:r>
              <a:rPr lang="el-GR" dirty="0"/>
              <a:t>«Πώς βιώνουν…» </a:t>
            </a:r>
          </a:p>
          <a:p>
            <a:r>
              <a:rPr lang="el-GR" dirty="0"/>
              <a:t>«Πώς διαμορφώνεται…» </a:t>
            </a:r>
          </a:p>
          <a:p>
            <a:r>
              <a:rPr lang="el-GR" dirty="0"/>
              <a:t>«Πώς κατανοούν…»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463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D78F83-1B79-422C-AE6B-7F9982EAC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Κύρια εργαλεία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8709AF5-D884-413C-87E4-8F7B7CD38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Συνεντεύξεις</a:t>
            </a:r>
          </a:p>
          <a:p>
            <a:r>
              <a:rPr lang="el-GR" dirty="0"/>
              <a:t>Παρατήρηση</a:t>
            </a:r>
          </a:p>
          <a:p>
            <a:r>
              <a:rPr lang="el-GR" dirty="0"/>
              <a:t>Έγγραφα / κείμενα</a:t>
            </a:r>
          </a:p>
          <a:p>
            <a:r>
              <a:rPr lang="el-GR" dirty="0"/>
              <a:t>Ανοιχτές ερωτήσεις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4528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78097C-5E36-4A3D-A3D2-7F4613BBB6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ΣΥΝΕΝΤΕΥΞΕΙΣ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31AF67B-FE1E-41B0-8EA3-D50DD4FB3F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893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2BD699-AA01-4DB7-96FF-E4F17D99D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συνέντευξη;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41C3D2-ADA9-4DEC-B48D-3992CD6B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Συστηματική συνομιλία με στόχο:</a:t>
            </a:r>
          </a:p>
          <a:p>
            <a:r>
              <a:rPr lang="el-GR" dirty="0"/>
              <a:t>κατανόηση εμπειρίας </a:t>
            </a:r>
          </a:p>
          <a:p>
            <a:r>
              <a:rPr lang="el-GR" dirty="0"/>
              <a:t>ερμηνεία νοήματος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58557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6F870F-A4AC-4DB0-84E3-8563285C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Τύποι συνεντεύξεων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36ABA3-035E-44B7-A426-F25615469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Δομημένες</a:t>
            </a:r>
          </a:p>
          <a:p>
            <a:r>
              <a:rPr lang="el-GR" dirty="0" err="1"/>
              <a:t>Ημιδομημένες</a:t>
            </a:r>
            <a:r>
              <a:rPr lang="el-GR" dirty="0"/>
              <a:t> ✔️ (πιο συχνές)</a:t>
            </a:r>
          </a:p>
          <a:p>
            <a:r>
              <a:rPr lang="el-GR" dirty="0"/>
              <a:t>Ανοιχτές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5394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BFE737-85DC-4C2B-AF4A-0968C504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Ημιδομημένη</a:t>
            </a:r>
            <a:r>
              <a:rPr lang="el-GR" dirty="0"/>
              <a:t> συνέντευξη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0FA4A6-CC61-43D0-B29A-9D0CC32A68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Έχεις:</a:t>
            </a:r>
          </a:p>
          <a:p>
            <a:r>
              <a:rPr lang="el-GR" dirty="0"/>
              <a:t>οδηγό ερωτήσεων </a:t>
            </a:r>
          </a:p>
          <a:p>
            <a:r>
              <a:rPr lang="el-GR" dirty="0"/>
              <a:t>αλλά ευελιξία</a:t>
            </a:r>
          </a:p>
          <a:p>
            <a:pPr marL="0" indent="0">
              <a:buNone/>
            </a:pPr>
            <a:r>
              <a:rPr lang="el-GR" dirty="0"/>
              <a:t>μπορείς να:</a:t>
            </a:r>
          </a:p>
          <a:p>
            <a:r>
              <a:rPr lang="el-GR" dirty="0"/>
              <a:t>ρωτήσεις </a:t>
            </a:r>
            <a:r>
              <a:rPr lang="el-GR" dirty="0" err="1"/>
              <a:t>follow-up</a:t>
            </a:r>
            <a:r>
              <a:rPr lang="el-GR" dirty="0"/>
              <a:t> </a:t>
            </a:r>
          </a:p>
          <a:p>
            <a:r>
              <a:rPr lang="el-GR" dirty="0"/>
              <a:t>εμβαθύνεις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4287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13BCEC-77FF-4911-BD12-35931890B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Παγίδες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DD2452-9B8B-4C84-9B6A-771F81C86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leading</a:t>
            </a:r>
            <a:r>
              <a:rPr lang="el-GR" dirty="0"/>
              <a:t> </a:t>
            </a:r>
            <a:r>
              <a:rPr lang="el-GR" dirty="0" err="1"/>
              <a:t>questions</a:t>
            </a:r>
            <a:endParaRPr lang="el-GR" dirty="0"/>
          </a:p>
          <a:p>
            <a:r>
              <a:rPr lang="el-GR" dirty="0"/>
              <a:t>κοινωνικά επιθυμητές απαντήσεις</a:t>
            </a:r>
          </a:p>
          <a:p>
            <a:r>
              <a:rPr lang="el-GR" dirty="0"/>
              <a:t>επιρροή ερευνητή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34359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0C1039-EBC8-445A-999D-92AC310C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βασική λογική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79BEC7-DC33-4B8E-8471-3CFA53041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Ερώτημα → θέματα → ερωτήσεις → δεδομένα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81633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1D8273-5CA6-4B62-8AEA-1D02E512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1: Ξεκινάω από το ερώτημα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FED7BE-027F-45A5-BD06-C51AF90EF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r>
              <a:rPr lang="el-GR" dirty="0"/>
              <a:t>«Πώς βιώνουν οι μαθητές τη STEM;»</a:t>
            </a:r>
          </a:p>
          <a:p>
            <a:r>
              <a:rPr lang="el-GR" dirty="0"/>
              <a:t> Δεν ρωτάω ό,τι </a:t>
            </a:r>
            <a:r>
              <a:rPr lang="el-GR" dirty="0" err="1"/>
              <a:t>να’ναι</a:t>
            </a:r>
            <a:endParaRPr lang="el-GR" dirty="0"/>
          </a:p>
          <a:p>
            <a:r>
              <a:rPr lang="el-GR" dirty="0"/>
              <a:t>Ρωτάω ό,τι σχετίζεται με το ερώτημα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65837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09E431-8180-4234-8001-2449AA393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2: Ορίζω θεματικές (</a:t>
            </a:r>
            <a:r>
              <a:rPr lang="el-GR" dirty="0" err="1"/>
              <a:t>themes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52CD1AE-4757-4964-841A-97B08DA9A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r>
              <a:rPr lang="el-GR" dirty="0"/>
              <a:t>εμπειρία </a:t>
            </a:r>
          </a:p>
          <a:p>
            <a:r>
              <a:rPr lang="el-GR" dirty="0"/>
              <a:t>συνεργασία </a:t>
            </a:r>
          </a:p>
          <a:p>
            <a:r>
              <a:rPr lang="el-GR" dirty="0"/>
              <a:t>δυσκολίες </a:t>
            </a:r>
          </a:p>
          <a:p>
            <a:r>
              <a:rPr lang="el-GR" dirty="0"/>
              <a:t>συναισθήματα</a:t>
            </a:r>
          </a:p>
          <a:p>
            <a:pPr marL="0" indent="0">
              <a:buNone/>
            </a:pPr>
            <a:r>
              <a:rPr lang="el-GR" dirty="0"/>
              <a:t>Αυτά είναι οι “άξονες” της συνέντευξης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5821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CE0A9E-D21D-4CAE-BB81-AB0321E19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3: Φτιάχνω οδηγό συνέντευξης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49493F-C9B3-4775-A6F8-5780F04DB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γράφω </a:t>
            </a:r>
            <a:r>
              <a:rPr lang="el-GR" b="1" dirty="0"/>
              <a:t>οδηγό (</a:t>
            </a:r>
            <a:r>
              <a:rPr lang="nl-NL" b="1" dirty="0"/>
              <a:t>interview guide)</a:t>
            </a:r>
            <a:endParaRPr lang="el-GR" b="1" dirty="0"/>
          </a:p>
          <a:p>
            <a:r>
              <a:rPr lang="el-GR" dirty="0"/>
              <a:t>Θέμα: εμπειρία</a:t>
            </a:r>
            <a:br>
              <a:rPr lang="el-GR" dirty="0"/>
            </a:br>
            <a:r>
              <a:rPr lang="el-GR" dirty="0"/>
              <a:t>→ «Πώς ήταν για σένα η δραστηριότητα;»</a:t>
            </a:r>
          </a:p>
        </p:txBody>
      </p:sp>
    </p:spTree>
    <p:extLst>
      <p:ext uri="{BB962C8B-B14F-4D97-AF65-F5344CB8AC3E}">
        <p14:creationId xmlns:p14="http://schemas.microsoft.com/office/powerpoint/2010/main" val="177324684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3DB22A-9673-43CA-B490-27334A004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4: Γράφω ανοιχτές ερωτήσεις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A6D060-5729-4E27-A2CD-5EF665866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✔️ «Πώς…»</a:t>
            </a:r>
            <a:br>
              <a:rPr lang="el-GR" dirty="0"/>
            </a:br>
            <a:r>
              <a:rPr lang="el-GR" dirty="0"/>
              <a:t>✔️ «Περιέγραψε…»</a:t>
            </a:r>
            <a:br>
              <a:rPr lang="el-GR" dirty="0"/>
            </a:br>
            <a:r>
              <a:rPr lang="el-GR" dirty="0"/>
              <a:t>✔️ «Τι συνέβη όταν…»</a:t>
            </a:r>
            <a:endParaRPr lang="en-US" dirty="0"/>
          </a:p>
          <a:p>
            <a:pPr marL="0" indent="0">
              <a:buNone/>
            </a:pPr>
            <a:r>
              <a:rPr lang="nl-NL" dirty="0"/>
              <a:t>❌ </a:t>
            </a:r>
            <a:r>
              <a:rPr lang="el-GR" dirty="0"/>
              <a:t>Όχι:</a:t>
            </a:r>
          </a:p>
          <a:p>
            <a:r>
              <a:rPr lang="el-GR" dirty="0"/>
              <a:t>ναι/όχι </a:t>
            </a:r>
          </a:p>
          <a:p>
            <a:r>
              <a:rPr lang="el-GR" dirty="0" err="1"/>
              <a:t>Κατευθυντικές</a:t>
            </a:r>
            <a:endParaRPr lang="el-GR" dirty="0"/>
          </a:p>
          <a:p>
            <a:r>
              <a:rPr lang="el-GR" dirty="0"/>
              <a:t>«Μπορείς να μου περιγράψεις πώς συνεργάστηκε η ομάδα σου;»</a:t>
            </a:r>
          </a:p>
          <a:p>
            <a:r>
              <a:rPr lang="el-GR" dirty="0"/>
              <a:t>ΌΧΙ «Συνεργαστήκατε καλά;»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7190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CC343C-F8AF-4896-A4C4-0921308F7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Βήμα 5: </a:t>
            </a:r>
            <a:r>
              <a:rPr lang="el-GR" dirty="0" err="1"/>
              <a:t>Follow-up</a:t>
            </a:r>
            <a:r>
              <a:rPr lang="el-GR" dirty="0"/>
              <a:t> ερωτήσεις (πολύ σημαντικό)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E8E252E-B21C-4466-8712-A6D98C4F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Παραδείγματα:</a:t>
            </a:r>
          </a:p>
          <a:p>
            <a:r>
              <a:rPr lang="el-GR" dirty="0"/>
              <a:t>«Μπορείς να μου δώσεις ένα παράδειγμα;» </a:t>
            </a:r>
          </a:p>
          <a:p>
            <a:r>
              <a:rPr lang="el-GR" dirty="0"/>
              <a:t>«Τι εννοείς με αυτό;» </a:t>
            </a:r>
          </a:p>
          <a:p>
            <a:r>
              <a:rPr lang="el-GR" dirty="0"/>
              <a:t>«Γιατί πιστεύεις ότι έγινε έτσι;»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46685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3C6C99-FD4D-4400-BB02-AFBD16B06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6: Πιλοτική συνέντευξη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D839873-08A8-4E6F-9A88-D3DEC040A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Δοκιμάζω:</a:t>
            </a:r>
          </a:p>
          <a:p>
            <a:r>
              <a:rPr lang="el-GR" dirty="0"/>
              <a:t>αν οι ερωτήσεις βγάζουν νόημα </a:t>
            </a:r>
          </a:p>
          <a:p>
            <a:r>
              <a:rPr lang="el-GR" dirty="0"/>
              <a:t>αν οι μαθητές καταλαβαίνουν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70084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925DD2-CC27-4A7C-A98C-912212A7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Βήμα 7: Διεξαγωγή συνέντευξης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9B8310-5347-42B4-B111-77D4FE519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✔ δημιουργώ άνετο περιβάλλον</a:t>
            </a:r>
            <a:br>
              <a:rPr lang="el-GR" dirty="0"/>
            </a:br>
            <a:r>
              <a:rPr lang="el-GR" dirty="0"/>
              <a:t>✔ δεν διακόπτω</a:t>
            </a:r>
            <a:br>
              <a:rPr lang="el-GR" dirty="0"/>
            </a:br>
            <a:r>
              <a:rPr lang="el-GR" dirty="0"/>
              <a:t>✔ ακούω ενεργά</a:t>
            </a:r>
          </a:p>
          <a:p>
            <a:r>
              <a:rPr lang="el-GR" dirty="0"/>
              <a:t>Ρόλος ερευνητή</a:t>
            </a:r>
          </a:p>
          <a:p>
            <a:pPr marL="0" indent="0">
              <a:buNone/>
            </a:pPr>
            <a:r>
              <a:rPr lang="el-GR" dirty="0"/>
              <a:t>Δεν καθοδηγεί</a:t>
            </a:r>
            <a:br>
              <a:rPr lang="el-GR" dirty="0"/>
            </a:br>
            <a:r>
              <a:rPr lang="el-GR" dirty="0"/>
              <a:t>δεν αξιολογεί</a:t>
            </a:r>
          </a:p>
          <a:p>
            <a:pPr marL="0" indent="0">
              <a:buNone/>
            </a:pPr>
            <a:r>
              <a:rPr lang="el-GR" dirty="0"/>
              <a:t>ακούει και διερευνά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75607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92F0C6-3D4A-42F5-ACC6-2A9B15388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Παγίδες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2F4C7F-B25D-4711-A821-5B0D8DC5D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leading</a:t>
            </a:r>
            <a:r>
              <a:rPr lang="el-GR" dirty="0"/>
              <a:t> </a:t>
            </a:r>
            <a:r>
              <a:rPr lang="el-GR" dirty="0" err="1"/>
              <a:t>questions</a:t>
            </a:r>
            <a:endParaRPr lang="el-GR" dirty="0"/>
          </a:p>
          <a:p>
            <a:r>
              <a:rPr lang="nl-NL" dirty="0"/>
              <a:t>B</a:t>
            </a:r>
            <a:r>
              <a:rPr lang="el-GR" dirty="0" err="1"/>
              <a:t>ias</a:t>
            </a:r>
            <a:endParaRPr lang="el-GR" dirty="0"/>
          </a:p>
          <a:p>
            <a:r>
              <a:rPr lang="el-GR" dirty="0"/>
              <a:t>πολύ μεγάλες ερωτήσεις</a:t>
            </a:r>
          </a:p>
          <a:p>
            <a:r>
              <a:rPr lang="el-GR" dirty="0"/>
              <a:t>διακοπή συμμετέχοντα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5974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CD6F42-EAA7-4663-86D6-506C076DA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Recording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97B5A1-806F-4AFA-9B3F-FA8F5231C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καταγραφή:</a:t>
            </a:r>
          </a:p>
          <a:p>
            <a:r>
              <a:rPr lang="el-GR" dirty="0"/>
              <a:t>ηχογράφηση </a:t>
            </a:r>
          </a:p>
          <a:p>
            <a:r>
              <a:rPr lang="el-GR" dirty="0"/>
              <a:t>σημειώσεις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14597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14A811-4D40-49D6-815C-0AF3DDC73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Ηθικά ζητήματα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50F9802-3F6F-42AE-A737-B6DD94C10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Συγκατάθεση</a:t>
            </a:r>
          </a:p>
          <a:p>
            <a:r>
              <a:rPr lang="el-GR" dirty="0"/>
              <a:t>ανωνυμία</a:t>
            </a:r>
          </a:p>
          <a:p>
            <a:r>
              <a:rPr lang="el-GR" dirty="0"/>
              <a:t>εμπιστευτικότητα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8213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07D1BD-4679-401C-B646-09767309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ΔΡΑΣΤΗΡΙΟΤΗΤΑ 1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B4B277-D31B-4409-AFB6-0A9ACB785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«Πώς βιώνουν οι μαθητές τη φυσική;»</a:t>
            </a:r>
          </a:p>
          <a:p>
            <a:r>
              <a:rPr lang="el-GR" dirty="0"/>
              <a:t>2 θεματικές </a:t>
            </a:r>
            <a:endParaRPr lang="en-US" dirty="0"/>
          </a:p>
          <a:p>
            <a:pPr lvl="1"/>
            <a:r>
              <a:rPr lang="el-GR" dirty="0"/>
              <a:t>Ενδιαφέρον</a:t>
            </a:r>
          </a:p>
          <a:p>
            <a:pPr lvl="1"/>
            <a:r>
              <a:rPr lang="el-GR" dirty="0"/>
              <a:t>΄Τρόπος Διδασκαλίας – πώς τον βιώνουν</a:t>
            </a:r>
          </a:p>
          <a:p>
            <a:r>
              <a:rPr lang="el-GR" dirty="0"/>
              <a:t>1-3 ερωτήσεις για κάθε θεματική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5692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3C4D7328-3840-4BE5-8EEB-47842887D4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ΠΑΡΑΤΗΡΗΣΗ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C30DC80E-C732-4E3A-BB6E-4858C79B94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1533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047FF2-6E9B-4B62-9175-8C5043EE6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παρατήρηση;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9ECD10-7D0B-48B6-8FF2-C7A39FE4C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Συστηματική καταγραφή συμπεριφοράς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12137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72C059-8059-49B9-9F8A-1759EB0B6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Τύποι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E84E56C-B3D3-4B47-9A0D-449FAF92A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Δομημένη</a:t>
            </a:r>
          </a:p>
          <a:p>
            <a:r>
              <a:rPr lang="el-GR" dirty="0"/>
              <a:t>Αδόμητη</a:t>
            </a:r>
          </a:p>
          <a:p>
            <a:r>
              <a:rPr lang="el-GR" dirty="0"/>
              <a:t>συμμετοχική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67975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231421-4076-4594-AEF9-4561F26C1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AB32BBB-8AA8-4154-B104-4A06FBEE2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err="1"/>
              <a:t>Construct</a:t>
            </a:r>
            <a:r>
              <a:rPr lang="el-GR" dirty="0"/>
              <a:t>: συνεργασία</a:t>
            </a:r>
          </a:p>
          <a:p>
            <a:r>
              <a:rPr lang="el-GR" dirty="0"/>
              <a:t>Παρατηρώ:</a:t>
            </a:r>
          </a:p>
          <a:p>
            <a:r>
              <a:rPr lang="el-GR" dirty="0"/>
              <a:t>ποιος μιλά </a:t>
            </a:r>
          </a:p>
          <a:p>
            <a:r>
              <a:rPr lang="el-GR" dirty="0"/>
              <a:t>ποιος βοηθά </a:t>
            </a:r>
          </a:p>
          <a:p>
            <a:r>
              <a:rPr lang="el-GR" dirty="0"/>
              <a:t>πώς δουλεύουν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5057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C93671-E3AE-4B52-A8E4-89664817F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 </a:t>
            </a:r>
            <a:r>
              <a:rPr lang="el-GR" dirty="0"/>
              <a:t>Παρατήρηση ≠ αντικειμενική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6F88F9-D381-4FAF-85FC-62EC57A9E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είναι:</a:t>
            </a:r>
          </a:p>
          <a:p>
            <a:r>
              <a:rPr lang="el-GR" dirty="0"/>
              <a:t>ερμηνεία </a:t>
            </a:r>
          </a:p>
          <a:p>
            <a:r>
              <a:rPr lang="el-GR" dirty="0"/>
              <a:t>επιλογή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64846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83C814E3-5EB4-4A5C-95C7-B8FD77892E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ΚΕΙΜΕΝΑ / ΕΓΓΡΑΦΑ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2A6388EA-7963-404E-8F7B-5844E26045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1726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4C15B8-D0C1-4834-9846-E4B5914C5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568778-9D2B-4B66-ABC5-0F98868B1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Ανάλυση:</a:t>
            </a:r>
          </a:p>
          <a:p>
            <a:r>
              <a:rPr lang="el-GR" dirty="0"/>
              <a:t>μαθητικών απαντήσεων </a:t>
            </a:r>
          </a:p>
          <a:p>
            <a:r>
              <a:rPr lang="el-GR" dirty="0"/>
              <a:t>γραπτών εργασιών </a:t>
            </a:r>
          </a:p>
          <a:p>
            <a:r>
              <a:rPr lang="el-GR" dirty="0"/>
              <a:t>συζητήσεων</a:t>
            </a:r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r>
              <a:rPr lang="el-GR" dirty="0"/>
              <a:t>«Πώς κατανοούν οι μαθητές την έννοια της ενέργειας;»</a:t>
            </a:r>
          </a:p>
          <a:p>
            <a:pPr marL="0" indent="0">
              <a:buNone/>
            </a:pPr>
            <a:r>
              <a:rPr lang="el-GR" dirty="0"/>
              <a:t> αναλύω γραπτές απαντήσεις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786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458D0D4A-BA96-4977-B594-820FE866A3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ΑΝΟΙΧΤΕΣ ΕΡΩΤΗΣΕΙΣ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357B6143-9338-403B-9C2D-954852C8D6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12604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688B01-C418-4AEA-B857-101652E6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22E9B8B-9116-47D4-8CBA-05E193E1C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b="1" dirty="0"/>
              <a:t>Τι είναι;</a:t>
            </a:r>
          </a:p>
          <a:p>
            <a:pPr marL="0" indent="0">
              <a:buNone/>
            </a:pPr>
            <a:r>
              <a:rPr lang="el-GR" dirty="0"/>
              <a:t> Μέσα σε ερωτηματολόγιο</a:t>
            </a:r>
          </a:p>
          <a:p>
            <a:r>
              <a:rPr lang="el-GR" dirty="0"/>
              <a:t>Παράδειγμα:</a:t>
            </a:r>
            <a:br>
              <a:rPr lang="el-GR" dirty="0"/>
            </a:br>
            <a:r>
              <a:rPr lang="el-GR" dirty="0"/>
              <a:t>«Περιγράψτε την εμπειρία σας στη STEM δραστηριότητα»</a:t>
            </a:r>
          </a:p>
          <a:p>
            <a:pPr marL="0" indent="0">
              <a:buNone/>
            </a:pPr>
            <a:r>
              <a:rPr lang="el-GR" b="1" dirty="0"/>
              <a:t>Πλεονεκτήματα</a:t>
            </a:r>
          </a:p>
          <a:p>
            <a:r>
              <a:rPr lang="el-GR" dirty="0"/>
              <a:t>✔ εύκολη συλλογή</a:t>
            </a:r>
            <a:br>
              <a:rPr lang="el-GR" dirty="0"/>
            </a:br>
            <a:r>
              <a:rPr lang="el-GR" dirty="0"/>
              <a:t>✔ δίνουν νόημα</a:t>
            </a:r>
          </a:p>
          <a:p>
            <a:pPr marL="0" indent="0">
              <a:buNone/>
            </a:pPr>
            <a:r>
              <a:rPr lang="el-GR" b="1" dirty="0"/>
              <a:t>Μειονεκτήματα</a:t>
            </a:r>
          </a:p>
          <a:p>
            <a:r>
              <a:rPr lang="el-GR" dirty="0"/>
              <a:t>❌ λιγότερο βάθος από συνέντευξη</a:t>
            </a:r>
            <a:br>
              <a:rPr lang="el-GR" dirty="0"/>
            </a:br>
            <a:r>
              <a:rPr lang="el-GR" dirty="0"/>
              <a:t>❌ μικρές απαντήσεις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11182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1953DF-DDBD-4D59-A77C-550FF913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Επιλογή εργαλείου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25A20F-9AD4-486B-84DC-4DB538591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Εξαρτάται από:</a:t>
            </a:r>
          </a:p>
          <a:p>
            <a:r>
              <a:rPr lang="el-GR" dirty="0"/>
              <a:t>ερώτημα </a:t>
            </a:r>
          </a:p>
          <a:p>
            <a:r>
              <a:rPr lang="el-GR" dirty="0"/>
              <a:t>βάθος </a:t>
            </a:r>
          </a:p>
          <a:p>
            <a:r>
              <a:rPr lang="el-GR" dirty="0"/>
              <a:t>χρόνο </a:t>
            </a:r>
          </a:p>
          <a:p>
            <a:r>
              <a:rPr lang="el-GR" dirty="0"/>
              <a:t>πρόσβαση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9986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314157B0-0821-433C-AC69-35C75AA3DA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ΕΠΑΝΑΛΗΨΗ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5CBAD92A-039E-4F3F-8724-3B022C0FD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3876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718B95-60E7-4045-BC6F-D4C59AE5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Λογική της Έρευνας (</a:t>
            </a:r>
            <a:r>
              <a:rPr lang="el-GR" dirty="0" err="1"/>
              <a:t>Big</a:t>
            </a:r>
            <a:r>
              <a:rPr lang="el-GR" dirty="0"/>
              <a:t> Picture)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AD0D77-92CB-45CA-8BE8-E84ADC023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εκπαιδευτική έρευνα είναι μια αλυσίδα:</a:t>
            </a:r>
          </a:p>
          <a:p>
            <a:r>
              <a:rPr lang="el-GR" dirty="0"/>
              <a:t>Ερευνητικό ερώτημα</a:t>
            </a:r>
            <a:br>
              <a:rPr lang="el-GR" dirty="0"/>
            </a:br>
            <a:r>
              <a:rPr lang="el-GR" dirty="0"/>
              <a:t>→ Τύπος έρευνας (ποσοτική / ποιοτική / μικτή)</a:t>
            </a:r>
            <a:br>
              <a:rPr lang="el-GR" dirty="0"/>
            </a:br>
            <a:r>
              <a:rPr lang="el-GR" dirty="0"/>
              <a:t>→ Research </a:t>
            </a:r>
            <a:r>
              <a:rPr lang="el-GR" dirty="0" err="1"/>
              <a:t>design</a:t>
            </a:r>
            <a:br>
              <a:rPr lang="el-GR" dirty="0"/>
            </a:br>
            <a:r>
              <a:rPr lang="el-GR" dirty="0"/>
              <a:t>→ Δεδομένα</a:t>
            </a:r>
            <a:br>
              <a:rPr lang="el-GR" dirty="0"/>
            </a:br>
            <a:r>
              <a:rPr lang="el-GR" dirty="0"/>
              <a:t>→ Εργαλεία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38373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F8DBE5-D0DC-448A-8270-695750BC7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Δεδομένα &amp; Εργαλεία (</a:t>
            </a:r>
            <a:r>
              <a:rPr lang="nl-NL" dirty="0" err="1"/>
              <a:t>Core</a:t>
            </a:r>
            <a:r>
              <a:rPr lang="nl-NL" dirty="0"/>
              <a:t> </a:t>
            </a:r>
            <a:r>
              <a:rPr lang="nl-NL" dirty="0" err="1"/>
              <a:t>Concepts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7B7353-CF24-4EBB-8CB3-5CB6BF093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Δεν μετράμε έννοιες άμεσα</a:t>
            </a:r>
          </a:p>
          <a:p>
            <a:r>
              <a:rPr lang="el-GR" dirty="0"/>
              <a:t>✔ </a:t>
            </a:r>
            <a:r>
              <a:rPr lang="el-GR" dirty="0" err="1"/>
              <a:t>Construct</a:t>
            </a:r>
            <a:r>
              <a:rPr lang="el-GR" dirty="0"/>
              <a:t> → δείκτες → δεδομένα</a:t>
            </a:r>
          </a:p>
          <a:p>
            <a:pPr marL="0" indent="0">
              <a:buNone/>
            </a:pPr>
            <a:r>
              <a:rPr lang="el-GR" dirty="0"/>
              <a:t>Επιλογή εργαλείου:</a:t>
            </a:r>
          </a:p>
          <a:p>
            <a:r>
              <a:rPr lang="el-GR" dirty="0"/>
              <a:t>“πόσο” → ποσοτικά </a:t>
            </a:r>
          </a:p>
          <a:p>
            <a:r>
              <a:rPr lang="el-GR" dirty="0"/>
              <a:t>“πώς / γιατί” → ποιοτικά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81955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3FFE95-1C5B-44AB-840C-89AAE7126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κάνει μια καλή έρευνα;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A66A4E-5036-4DDC-9C76-21BFB702A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✔ Σαφές ερευνητικό ερώτημα</a:t>
            </a:r>
            <a:br>
              <a:rPr lang="el-GR" dirty="0"/>
            </a:br>
            <a:r>
              <a:rPr lang="el-GR" dirty="0"/>
              <a:t>✔ Κατάλληλο </a:t>
            </a:r>
            <a:r>
              <a:rPr lang="el-GR" dirty="0" err="1"/>
              <a:t>design</a:t>
            </a:r>
            <a:br>
              <a:rPr lang="el-GR" dirty="0"/>
            </a:br>
            <a:r>
              <a:rPr lang="el-GR" dirty="0"/>
              <a:t>✔ Σωστά δεδομένα</a:t>
            </a:r>
            <a:br>
              <a:rPr lang="el-GR" dirty="0"/>
            </a:br>
            <a:r>
              <a:rPr lang="el-GR" dirty="0"/>
              <a:t>✔ Κατάλληλα εργαλεία</a:t>
            </a:r>
          </a:p>
          <a:p>
            <a:r>
              <a:rPr lang="el-GR" dirty="0"/>
              <a:t>✔ Καλή </a:t>
            </a:r>
            <a:r>
              <a:rPr lang="el-GR" dirty="0" err="1"/>
              <a:t>operationalization</a:t>
            </a:r>
            <a:br>
              <a:rPr lang="el-GR" dirty="0"/>
            </a:br>
            <a:r>
              <a:rPr lang="el-GR" dirty="0"/>
              <a:t>✔ Σαφή και έγκυρα </a:t>
            </a:r>
            <a:r>
              <a:rPr lang="el-GR" dirty="0" err="1"/>
              <a:t>items</a:t>
            </a:r>
            <a:r>
              <a:rPr lang="el-GR" dirty="0"/>
              <a:t> / ερωτήσεις</a:t>
            </a:r>
            <a:br>
              <a:rPr lang="el-GR" dirty="0"/>
            </a:br>
            <a:r>
              <a:rPr lang="el-GR" dirty="0"/>
              <a:t>✔ Συνειδητές μεθοδολογικές επιλογές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11479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50F273-68AB-4816-984E-EE747899F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Mini Research </a:t>
            </a:r>
            <a:r>
              <a:rPr lang="nl-NL" b="1" dirty="0" err="1"/>
              <a:t>Proposal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1974DE9-9CB8-4D1F-941F-54DE69CDE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Ερευνητικό ερώτημα</a:t>
            </a:r>
          </a:p>
          <a:p>
            <a:r>
              <a:rPr lang="el-GR" dirty="0"/>
              <a:t>Τύπο έρευνας (ποσοτική / ποιοτική / μικτή)</a:t>
            </a:r>
          </a:p>
          <a:p>
            <a:r>
              <a:rPr lang="el-GR" dirty="0"/>
              <a:t>Research </a:t>
            </a:r>
            <a:r>
              <a:rPr lang="el-GR" dirty="0" err="1"/>
              <a:t>design</a:t>
            </a:r>
            <a:endParaRPr lang="el-GR" dirty="0"/>
          </a:p>
          <a:p>
            <a:r>
              <a:rPr lang="el-GR" dirty="0"/>
              <a:t>Τι δεδομένα θα συλλέξετε</a:t>
            </a:r>
          </a:p>
          <a:p>
            <a:r>
              <a:rPr lang="el-GR" dirty="0"/>
              <a:t>Ποιο εργαλείο θα χρησιμοποιήσετε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992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Οργανικό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Οργανικό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Οργανικ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769</TotalTime>
  <Words>4073</Words>
  <Application>Microsoft Office PowerPoint</Application>
  <PresentationFormat>Ευρεία οθόνη</PresentationFormat>
  <Paragraphs>894</Paragraphs>
  <Slides>157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157</vt:i4>
      </vt:variant>
    </vt:vector>
  </HeadingPairs>
  <TitlesOfParts>
    <vt:vector size="161" baseType="lpstr">
      <vt:lpstr>Arial</vt:lpstr>
      <vt:lpstr>Calibri</vt:lpstr>
      <vt:lpstr>Garamond</vt:lpstr>
      <vt:lpstr>Οργανικό</vt:lpstr>
      <vt:lpstr>Σχεδιασμός και Δεδομένα</vt:lpstr>
      <vt:lpstr>Στόχοι</vt:lpstr>
      <vt:lpstr>Το βασικό πρόβλημα</vt:lpstr>
      <vt:lpstr>Η σωστή λογική</vt:lpstr>
      <vt:lpstr>Παράδειγμα</vt:lpstr>
      <vt:lpstr>Τι καθορίζει το design</vt:lpstr>
      <vt:lpstr>Τύποι ερωτημάτων → design</vt:lpstr>
      <vt:lpstr>ΠΑΓΙΔΑ</vt:lpstr>
      <vt:lpstr>επανάληψη</vt:lpstr>
      <vt:lpstr>Ποσοτική Έρευνα</vt:lpstr>
      <vt:lpstr>Ποιοτική Έρευνα</vt:lpstr>
      <vt:lpstr>Μικτές Μέθοδοι</vt:lpstr>
      <vt:lpstr>Ποσοτική: Τύποι Design</vt:lpstr>
      <vt:lpstr>Πειραματική Έρευνα</vt:lpstr>
      <vt:lpstr>Συσχετιστική Έρευνα</vt:lpstr>
      <vt:lpstr>Ποιοτικά Designs</vt:lpstr>
      <vt:lpstr>Οι πιο συχνές ποσοτικές μορφές έρευνας είναι:</vt:lpstr>
      <vt:lpstr>Οι πιο συχνές ποιοτηκές μορφές έρευνας είναι:</vt:lpstr>
      <vt:lpstr>Matching</vt:lpstr>
      <vt:lpstr>Κλασικό λάθος</vt:lpstr>
      <vt:lpstr>Παραδείγματα</vt:lpstr>
      <vt:lpstr>Παραδείγματα</vt:lpstr>
      <vt:lpstr>Παραδείγματα</vt:lpstr>
      <vt:lpstr>Παραδείγματα</vt:lpstr>
      <vt:lpstr>Δραστηριότητα</vt:lpstr>
      <vt:lpstr>Παρουσίαση του PowerPoint</vt:lpstr>
      <vt:lpstr>STEM, AI,</vt:lpstr>
      <vt:lpstr>equity</vt:lpstr>
      <vt:lpstr>epistemology &amp; cognition</vt:lpstr>
      <vt:lpstr>Υπάρχει μία σωστή απάντηση;</vt:lpstr>
      <vt:lpstr>Υπάρχει μία σωστή απάντηση;</vt:lpstr>
      <vt:lpstr>Μπορεί το ίδιο ερώτημα να απαντηθεί με διαφορετικά designs; </vt:lpstr>
      <vt:lpstr>Ποιο design είναι πιο “δυνατό” και γιατί;</vt:lpstr>
      <vt:lpstr>Δραστηριότητα</vt:lpstr>
      <vt:lpstr>Από το design → στη συλλογή δεδομένων</vt:lpstr>
      <vt:lpstr>Μέχρι στιγμής…</vt:lpstr>
      <vt:lpstr>Η βασική αρχή</vt:lpstr>
      <vt:lpstr>Τι είναι δεδομένα;</vt:lpstr>
      <vt:lpstr>Από μεταβλητές σε δεδομένα</vt:lpstr>
      <vt:lpstr>Από μεταβλητές σε δεδομένα</vt:lpstr>
      <vt:lpstr>ΔΕΙΚΤΕΣ (indicators)</vt:lpstr>
      <vt:lpstr>ΕΡΓΑΛΕΙΑ (tools)</vt:lpstr>
      <vt:lpstr>Operationalization</vt:lpstr>
      <vt:lpstr>Άρα…</vt:lpstr>
      <vt:lpstr>Παράδειγμα</vt:lpstr>
      <vt:lpstr>Τι είναι δεδομένα</vt:lpstr>
      <vt:lpstr>Τι είναι δεδομένα</vt:lpstr>
      <vt:lpstr>Mini παράδειγμα</vt:lpstr>
      <vt:lpstr>Δεδομένα ως κατασκευή (construct)</vt:lpstr>
      <vt:lpstr>Από έννοια σε δεδομένα</vt:lpstr>
      <vt:lpstr>Operationalization </vt:lpstr>
      <vt:lpstr>Τύποι δεδομένων</vt:lpstr>
      <vt:lpstr>Levels of measurement</vt:lpstr>
      <vt:lpstr>Likert scales</vt:lpstr>
      <vt:lpstr>Παράδειγμα</vt:lpstr>
      <vt:lpstr>Ποιοτικά δεδομένα (depth)</vt:lpstr>
      <vt:lpstr>Data ≠ Reality</vt:lpstr>
      <vt:lpstr>Θυμήσου…</vt:lpstr>
      <vt:lpstr>Triangulation</vt:lpstr>
      <vt:lpstr>Data richness</vt:lpstr>
      <vt:lpstr>Trade-off</vt:lpstr>
      <vt:lpstr>Ethics (data)</vt:lpstr>
      <vt:lpstr>Ποσοτικά εργαλεία</vt:lpstr>
      <vt:lpstr>Ποιοτικά εργαλεία</vt:lpstr>
      <vt:lpstr>Matching</vt:lpstr>
      <vt:lpstr>Παράδειγμα</vt:lpstr>
      <vt:lpstr>Εργαλεία συλλογής δεδομένων</vt:lpstr>
      <vt:lpstr>Τι είναι εργαλείο;</vt:lpstr>
      <vt:lpstr>ΠΟΣΟΤΙΚΑ ΕΡΓΑΛΕΙΑ</vt:lpstr>
      <vt:lpstr>Ερωτηματολόγια</vt:lpstr>
      <vt:lpstr>Likert κλίμακες</vt:lpstr>
      <vt:lpstr>Τεστ επίδοσης</vt:lpstr>
      <vt:lpstr>Κλίμακες (scales)</vt:lpstr>
      <vt:lpstr>Δομή Κλίμακας</vt:lpstr>
      <vt:lpstr>Likert κλίμακα (πιο συχνή)</vt:lpstr>
      <vt:lpstr>Πώς φτιάχνω καλή κλίμακα;</vt:lpstr>
      <vt:lpstr>Αντίστροφα items</vt:lpstr>
      <vt:lpstr>Reliability</vt:lpstr>
      <vt:lpstr>Validity</vt:lpstr>
      <vt:lpstr>Μια καλή κλίμακα:</vt:lpstr>
      <vt:lpstr>Κριτική στις κλίμακες</vt:lpstr>
      <vt:lpstr>Συγκεκριμένα items</vt:lpstr>
      <vt:lpstr>Scoring</vt:lpstr>
      <vt:lpstr>ΔΡΑΣΤΗΡΙΟΤΗΤΑ</vt:lpstr>
      <vt:lpstr>Παρουσίαση του PowerPoint</vt:lpstr>
      <vt:lpstr>Παρουσίαση του PowerPoint</vt:lpstr>
      <vt:lpstr>Κατασκευή Ερωτηματολογίου στην Εκπαιδευτική Έρευνα:</vt:lpstr>
      <vt:lpstr>Τι είναι ερωτηματολόγιο;</vt:lpstr>
      <vt:lpstr>Πότε χρησιμοποιούμε ερωτηματολόγιο;</vt:lpstr>
      <vt:lpstr>Η βασική αρχή</vt:lpstr>
      <vt:lpstr>Βήμα 1: Ορίζω τι θέλω να μετρήσω</vt:lpstr>
      <vt:lpstr>Βήμα 2: Βιβλιογραφική τεκμηρίωση</vt:lpstr>
      <vt:lpstr>Βήμα 3: Σπάω το construct σε διαστάσεις</vt:lpstr>
      <vt:lpstr>Βήμα 4: Μετατρέπω τις διαστάσεις σε δείκτες</vt:lpstr>
      <vt:lpstr>Βήμα 5: Γράφω items</vt:lpstr>
      <vt:lpstr>Τι κάνει ένα item καλό;</vt:lpstr>
      <vt:lpstr>Τι κάνει ένα item κακό;</vt:lpstr>
      <vt:lpstr>Παρουσίαση του PowerPoint</vt:lpstr>
      <vt:lpstr>Παρουσίαση του PowerPoint</vt:lpstr>
      <vt:lpstr>Επιλογή τύπου απάντησης</vt:lpstr>
      <vt:lpstr>Likert κλίμακες</vt:lpstr>
      <vt:lpstr>Πόσα items χρειάζομαι;</vt:lpstr>
      <vt:lpstr>Θετική και αρνητική διατύπωση</vt:lpstr>
      <vt:lpstr>Οργάνωση ερωτηματολογίου</vt:lpstr>
      <vt:lpstr>Εισαγωγικό κείμενο</vt:lpstr>
      <vt:lpstr>Δημογραφικά στοιχεία</vt:lpstr>
      <vt:lpstr>Σειρά ερωτήσεων</vt:lpstr>
      <vt:lpstr>Πιλοτική εφαρμογή</vt:lpstr>
      <vt:lpstr>Γιατί η πιλοτική εφαρμογή είναι απαραίτητη;</vt:lpstr>
      <vt:lpstr>Reliability</vt:lpstr>
      <vt:lpstr>Validity</vt:lpstr>
      <vt:lpstr>Συχνά λάθη στην κατασκευή ερωτηματολογίου</vt:lpstr>
      <vt:lpstr>Παράδειγμα</vt:lpstr>
      <vt:lpstr>ΤΙ ΕΛΕΓΧΟΥΜΕ ΜΕ SPSS</vt:lpstr>
      <vt:lpstr>RELIABILITY</vt:lpstr>
      <vt:lpstr>2. FACTOR ANALYSIS (κύριο εργαλείο validity) </vt:lpstr>
      <vt:lpstr>3. Factors (πολύ σημαντικό) </vt:lpstr>
      <vt:lpstr>4. Factor loadings </vt:lpstr>
      <vt:lpstr>ΠΡΑΚΤΙΚΟ ΠΑΡΑΔΕΙΓΜΑ</vt:lpstr>
      <vt:lpstr>Τι δεν κάνει</vt:lpstr>
      <vt:lpstr>ΠΟΙΟΤΙΚΑ ΕΡΓΑΛΕΙΑ ΣΥΛΛΟΓΗΣ ΔΕΔΟΜΕΝΩΝ</vt:lpstr>
      <vt:lpstr>Τι είναι ποιοτικά δεδομένα;</vt:lpstr>
      <vt:lpstr>Επιστημολογική βάση</vt:lpstr>
      <vt:lpstr>Πότε επιλέγω ποιοτικά εργαλεία;</vt:lpstr>
      <vt:lpstr>Κύρια εργαλεία</vt:lpstr>
      <vt:lpstr>ΣΥΝΕΝΤΕΥΞΕΙΣ</vt:lpstr>
      <vt:lpstr>Τι είναι συνέντευξη;</vt:lpstr>
      <vt:lpstr>Τύποι συνεντεύξεων</vt:lpstr>
      <vt:lpstr>Ημιδομημένη συνέντευξη</vt:lpstr>
      <vt:lpstr>Παγίδες</vt:lpstr>
      <vt:lpstr>Η βασική λογική</vt:lpstr>
      <vt:lpstr>Βήμα 1: Ξεκινάω από το ερώτημα</vt:lpstr>
      <vt:lpstr>Βήμα 2: Ορίζω θεματικές (themes)</vt:lpstr>
      <vt:lpstr>Βήμα 3: Φτιάχνω οδηγό συνέντευξης</vt:lpstr>
      <vt:lpstr>Βήμα 4: Γράφω ανοιχτές ερωτήσεις</vt:lpstr>
      <vt:lpstr>Βήμα 5: Follow-up ερωτήσεις (πολύ σημαντικό)</vt:lpstr>
      <vt:lpstr>Βήμα 6: Πιλοτική συνέντευξη</vt:lpstr>
      <vt:lpstr>Βήμα 7: Διεξαγωγή συνέντευξης</vt:lpstr>
      <vt:lpstr>Παγίδες</vt:lpstr>
      <vt:lpstr>Recording</vt:lpstr>
      <vt:lpstr>Ηθικά ζητήματα</vt:lpstr>
      <vt:lpstr>ΔΡΑΣΤΗΡΙΟΤΗΤΑ 1</vt:lpstr>
      <vt:lpstr>ΠΑΡΑΤΗΡΗΣΗ</vt:lpstr>
      <vt:lpstr>Τι είναι παρατήρηση;</vt:lpstr>
      <vt:lpstr>Τύποι</vt:lpstr>
      <vt:lpstr>Παράδειγμα</vt:lpstr>
      <vt:lpstr> Παρατήρηση ≠ αντικειμενική</vt:lpstr>
      <vt:lpstr>ΚΕΙΜΕΝΑ / ΕΓΓΡΑΦΑ</vt:lpstr>
      <vt:lpstr>Τι είναι;</vt:lpstr>
      <vt:lpstr>ΑΝΟΙΧΤΕΣ ΕΡΩΤΗΣΕΙΣ</vt:lpstr>
      <vt:lpstr>Παρουσίαση του PowerPoint</vt:lpstr>
      <vt:lpstr>Επιλογή εργαλείου</vt:lpstr>
      <vt:lpstr>ΕΠΑΝΑΛΗΨΗ</vt:lpstr>
      <vt:lpstr>Η Λογική της Έρευνας (Big Picture)</vt:lpstr>
      <vt:lpstr>Δεδομένα &amp; Εργαλεία (Core Concepts)</vt:lpstr>
      <vt:lpstr>Τι κάνει μια καλή έρευνα;</vt:lpstr>
      <vt:lpstr>Mini Research Proposal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Σχεδιασμός και Δεδομένα</dc:title>
  <dc:creator>MWP-WKS051110</dc:creator>
  <cp:lastModifiedBy>MWP-WKS051110</cp:lastModifiedBy>
  <cp:revision>27</cp:revision>
  <dcterms:created xsi:type="dcterms:W3CDTF">2026-03-26T06:35:15Z</dcterms:created>
  <dcterms:modified xsi:type="dcterms:W3CDTF">2026-03-26T19:27:02Z</dcterms:modified>
</cp:coreProperties>
</file>