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6"/>
  </p:notesMasterIdLst>
  <p:sldIdLst>
    <p:sldId id="256" r:id="rId2"/>
    <p:sldId id="376" r:id="rId3"/>
    <p:sldId id="375" r:id="rId4"/>
    <p:sldId id="258" r:id="rId5"/>
    <p:sldId id="371" r:id="rId6"/>
    <p:sldId id="372" r:id="rId7"/>
    <p:sldId id="373" r:id="rId8"/>
    <p:sldId id="374" r:id="rId9"/>
    <p:sldId id="259" r:id="rId10"/>
    <p:sldId id="260" r:id="rId11"/>
    <p:sldId id="261" r:id="rId12"/>
    <p:sldId id="262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377" r:id="rId23"/>
    <p:sldId id="378" r:id="rId24"/>
    <p:sldId id="379" r:id="rId25"/>
    <p:sldId id="380" r:id="rId26"/>
    <p:sldId id="381" r:id="rId27"/>
    <p:sldId id="382" r:id="rId28"/>
    <p:sldId id="383" r:id="rId29"/>
    <p:sldId id="384" r:id="rId30"/>
    <p:sldId id="385" r:id="rId31"/>
    <p:sldId id="386" r:id="rId32"/>
    <p:sldId id="387" r:id="rId33"/>
    <p:sldId id="388" r:id="rId34"/>
    <p:sldId id="389" r:id="rId35"/>
    <p:sldId id="390" r:id="rId36"/>
    <p:sldId id="391" r:id="rId37"/>
    <p:sldId id="397" r:id="rId38"/>
    <p:sldId id="398" r:id="rId39"/>
    <p:sldId id="392" r:id="rId40"/>
    <p:sldId id="393" r:id="rId41"/>
    <p:sldId id="394" r:id="rId42"/>
    <p:sldId id="396" r:id="rId43"/>
    <p:sldId id="395" r:id="rId44"/>
    <p:sldId id="273" r:id="rId45"/>
    <p:sldId id="274" r:id="rId46"/>
    <p:sldId id="275" r:id="rId47"/>
    <p:sldId id="276" r:id="rId48"/>
    <p:sldId id="277" r:id="rId49"/>
    <p:sldId id="278" r:id="rId50"/>
    <p:sldId id="291" r:id="rId51"/>
    <p:sldId id="292" r:id="rId52"/>
    <p:sldId id="293" r:id="rId53"/>
    <p:sldId id="294" r:id="rId54"/>
    <p:sldId id="295" r:id="rId55"/>
    <p:sldId id="296" r:id="rId56"/>
    <p:sldId id="297" r:id="rId57"/>
    <p:sldId id="298" r:id="rId58"/>
    <p:sldId id="305" r:id="rId59"/>
    <p:sldId id="302" r:id="rId60"/>
    <p:sldId id="303" r:id="rId61"/>
    <p:sldId id="304" r:id="rId62"/>
    <p:sldId id="306" r:id="rId63"/>
    <p:sldId id="307" r:id="rId64"/>
    <p:sldId id="308" r:id="rId65"/>
    <p:sldId id="309" r:id="rId66"/>
    <p:sldId id="311" r:id="rId67"/>
    <p:sldId id="313" r:id="rId68"/>
    <p:sldId id="314" r:id="rId69"/>
    <p:sldId id="316" r:id="rId70"/>
    <p:sldId id="315" r:id="rId71"/>
    <p:sldId id="317" r:id="rId72"/>
    <p:sldId id="318" r:id="rId73"/>
    <p:sldId id="319" r:id="rId74"/>
    <p:sldId id="320" r:id="rId75"/>
    <p:sldId id="322" r:id="rId76"/>
    <p:sldId id="323" r:id="rId77"/>
    <p:sldId id="324" r:id="rId78"/>
    <p:sldId id="325" r:id="rId79"/>
    <p:sldId id="326" r:id="rId80"/>
    <p:sldId id="328" r:id="rId81"/>
    <p:sldId id="327" r:id="rId82"/>
    <p:sldId id="329" r:id="rId83"/>
    <p:sldId id="330" r:id="rId84"/>
    <p:sldId id="331" r:id="rId85"/>
    <p:sldId id="332" r:id="rId86"/>
    <p:sldId id="333" r:id="rId87"/>
    <p:sldId id="334" r:id="rId88"/>
    <p:sldId id="335" r:id="rId89"/>
    <p:sldId id="336" r:id="rId90"/>
    <p:sldId id="337" r:id="rId91"/>
    <p:sldId id="339" r:id="rId92"/>
    <p:sldId id="338" r:id="rId93"/>
    <p:sldId id="341" r:id="rId94"/>
    <p:sldId id="340" r:id="rId95"/>
    <p:sldId id="343" r:id="rId96"/>
    <p:sldId id="342" r:id="rId97"/>
    <p:sldId id="344" r:id="rId98"/>
    <p:sldId id="345" r:id="rId99"/>
    <p:sldId id="346" r:id="rId100"/>
    <p:sldId id="347" r:id="rId101"/>
    <p:sldId id="348" r:id="rId102"/>
    <p:sldId id="349" r:id="rId103"/>
    <p:sldId id="350" r:id="rId104"/>
    <p:sldId id="351" r:id="rId105"/>
    <p:sldId id="360" r:id="rId106"/>
    <p:sldId id="352" r:id="rId107"/>
    <p:sldId id="353" r:id="rId108"/>
    <p:sldId id="354" r:id="rId109"/>
    <p:sldId id="355" r:id="rId110"/>
    <p:sldId id="356" r:id="rId111"/>
    <p:sldId id="357" r:id="rId112"/>
    <p:sldId id="359" r:id="rId113"/>
    <p:sldId id="358" r:id="rId114"/>
    <p:sldId id="361" r:id="rId115"/>
    <p:sldId id="362" r:id="rId116"/>
    <p:sldId id="363" r:id="rId117"/>
    <p:sldId id="364" r:id="rId118"/>
    <p:sldId id="365" r:id="rId119"/>
    <p:sldId id="366" r:id="rId120"/>
    <p:sldId id="367" r:id="rId121"/>
    <p:sldId id="368" r:id="rId122"/>
    <p:sldId id="321" r:id="rId123"/>
    <p:sldId id="288" r:id="rId124"/>
    <p:sldId id="289" r:id="rId125"/>
    <p:sldId id="290" r:id="rId126"/>
    <p:sldId id="301" r:id="rId127"/>
    <p:sldId id="284" r:id="rId128"/>
    <p:sldId id="285" r:id="rId129"/>
    <p:sldId id="286" r:id="rId130"/>
    <p:sldId id="300" r:id="rId131"/>
    <p:sldId id="279" r:id="rId132"/>
    <p:sldId id="280" r:id="rId133"/>
    <p:sldId id="281" r:id="rId134"/>
    <p:sldId id="282" r:id="rId1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723" autoAdjust="0"/>
  </p:normalViewPr>
  <p:slideViewPr>
    <p:cSldViewPr snapToGrid="0">
      <p:cViewPr varScale="1">
        <p:scale>
          <a:sx n="50" d="100"/>
          <a:sy n="50" d="100"/>
        </p:scale>
        <p:origin x="118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9" d="100"/>
          <a:sy n="49" d="100"/>
        </p:scale>
        <p:origin x="2668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viewProps" Target="view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CBD16-D044-4C5D-BCFD-510374FD2E87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5AA81A-A60A-44C0-82A6-6040D45021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538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Ordinal (ή scale στην πράξη) </a:t>
            </a:r>
          </a:p>
          <a:p>
            <a:r>
              <a:rPr lang="it-IT" dirty="0"/>
              <a:t>Nominal </a:t>
            </a:r>
          </a:p>
          <a:p>
            <a:r>
              <a:rPr lang="it-IT" dirty="0"/>
              <a:t>Scale </a:t>
            </a:r>
          </a:p>
          <a:p>
            <a:r>
              <a:rPr lang="it-IT" dirty="0"/>
              <a:t>Ordinal </a:t>
            </a:r>
          </a:p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AA81A-A60A-44C0-82A6-6040D450216A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130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/>
              <a:t>Το </a:t>
            </a:r>
            <a:r>
              <a:rPr lang="en-US" dirty="0"/>
              <a:t>SPSS </a:t>
            </a:r>
            <a:r>
              <a:rPr lang="el-GR" dirty="0"/>
              <a:t>σου δίνει ένα </a:t>
            </a:r>
            <a:r>
              <a:rPr lang="en-US" dirty="0"/>
              <a:t>type… </a:t>
            </a:r>
            <a:r>
              <a:rPr lang="el-GR" dirty="0"/>
              <a:t>Δεν έχει πάντα δίκιο. Προσπαθεί να αναγνωρίσει τα δεδομένα</a:t>
            </a:r>
            <a:endParaRPr lang="en-US" dirty="0"/>
          </a:p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AA81A-A60A-44C0-82A6-6040D450216A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27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AA81A-A60A-44C0-82A6-6040D450216A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79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Παράδειγμα:</a:t>
            </a:r>
          </a:p>
          <a:p>
            <a:r>
              <a:rPr lang="el-GR" dirty="0" err="1"/>
              <a:t>Mean</a:t>
            </a:r>
            <a:r>
              <a:rPr lang="el-GR" dirty="0"/>
              <a:t> = 15 </a:t>
            </a:r>
          </a:p>
          <a:p>
            <a:r>
              <a:rPr lang="el-GR" dirty="0"/>
              <a:t>SD = 2 </a:t>
            </a:r>
          </a:p>
          <a:p>
            <a:r>
              <a:rPr lang="el-GR" dirty="0"/>
              <a:t>οι περισσότεροι είναι κοντά στο 15</a:t>
            </a:r>
          </a:p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AA81A-A60A-44C0-82A6-6040D450216A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5187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Σημαντικό:</a:t>
            </a:r>
            <a:br>
              <a:rPr lang="el-GR" dirty="0"/>
            </a:br>
            <a:r>
              <a:rPr lang="el-GR" dirty="0"/>
              <a:t>δεν σημαίνει “μεγάλη διαφορά”</a:t>
            </a:r>
            <a:br>
              <a:rPr lang="el-GR" dirty="0"/>
            </a:br>
            <a:r>
              <a:rPr lang="el-GR" dirty="0"/>
              <a:t>σημαίνει “μη τυχαία διαφορά”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5AA81A-A60A-44C0-82A6-6040D450216A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03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7532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378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0542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297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829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34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67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51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9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94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5116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9256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76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1714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688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507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565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E864225-3B33-49A7-A6AE-51F102567909}" type="datetimeFigureOut">
              <a:rPr lang="en-US" smtClean="0"/>
              <a:t>3/31/2026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5C974F3-B975-4F45-9E11-74C58F722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76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7.png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2FD090-E337-45C9-892F-3E6676B7B1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4000" dirty="0"/>
              <a:t>Εισαγωγή στην Ποσοτική  Ανάλυση Δεδομένων</a:t>
            </a:r>
            <a:endParaRPr lang="en-US" sz="40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3BF8B24-AE9A-478C-95CA-BD820AC284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13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DFF04C-399A-4790-82E0-E7F26A7A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θα κάνουμε σήμερα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A60483A-5189-4512-BCDA-AFAD2A4FD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Θα συζητήσουμε τις 2 προηγούμενες εργασίες</a:t>
            </a:r>
          </a:p>
          <a:p>
            <a:r>
              <a:rPr lang="el-GR" dirty="0"/>
              <a:t>Θα φτιάξουμε μαζί ένα ερωτηματολόγιο </a:t>
            </a:r>
          </a:p>
          <a:p>
            <a:r>
              <a:rPr lang="el-GR" dirty="0"/>
              <a:t>Θα δείξουμε πώς περνάμε τα δεδομένα από </a:t>
            </a:r>
            <a:r>
              <a:rPr lang="en-US" dirty="0"/>
              <a:t>google forms </a:t>
            </a:r>
            <a:r>
              <a:rPr lang="el-GR" dirty="0"/>
              <a:t>σε </a:t>
            </a:r>
            <a:r>
              <a:rPr lang="en-US" dirty="0"/>
              <a:t>SPSS.</a:t>
            </a:r>
          </a:p>
          <a:p>
            <a:endParaRPr lang="en-US" dirty="0"/>
          </a:p>
          <a:p>
            <a:r>
              <a:rPr lang="el-GR" b="1" dirty="0"/>
              <a:t>Στο σπίτι</a:t>
            </a:r>
          </a:p>
          <a:p>
            <a:pPr lvl="1"/>
            <a:r>
              <a:rPr lang="el-GR" dirty="0"/>
              <a:t>Θα απαντήσετε το ερωτηματολόγιο</a:t>
            </a:r>
          </a:p>
          <a:p>
            <a:pPr lvl="1"/>
            <a:r>
              <a:rPr lang="el-GR" dirty="0"/>
              <a:t>Θα σας στείλω το  </a:t>
            </a:r>
            <a:r>
              <a:rPr lang="en-US" dirty="0"/>
              <a:t>excel </a:t>
            </a:r>
            <a:r>
              <a:rPr lang="el-GR" dirty="0"/>
              <a:t>με τα δεδομένα</a:t>
            </a:r>
          </a:p>
          <a:p>
            <a:pPr lvl="1"/>
            <a:r>
              <a:rPr lang="el-GR" dirty="0"/>
              <a:t>Θα περάσετε τα δεδομένα στο </a:t>
            </a:r>
            <a:r>
              <a:rPr lang="en-US" dirty="0"/>
              <a:t>SPSS</a:t>
            </a:r>
          </a:p>
        </p:txBody>
      </p:sp>
    </p:spTree>
    <p:extLst>
      <p:ext uri="{BB962C8B-B14F-4D97-AF65-F5344CB8AC3E}">
        <p14:creationId xmlns:p14="http://schemas.microsoft.com/office/powerpoint/2010/main" val="3870257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229A27D-2295-47CB-834B-6B90FC6AE4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Εργασίες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10446CBC-2EAB-435C-AFAB-679896417F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Παρουσιάσεις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608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30F544-1443-42CB-8281-BAE3E8C65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Ομαδική δραστηριότητα</a:t>
            </a:r>
            <a:r>
              <a:rPr lang="nl-NL" dirty="0"/>
              <a:t> 1</a:t>
            </a:r>
            <a:r>
              <a:rPr lang="el-GR" dirty="0"/>
              <a:t> – 7’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EBEA2D0-1AD6-4FC9-92A6-20E43480E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/>
              <a:t>Συζητήστε με την ομάδα σας τις απαντήσεις της άσκησης 1. Για τα 3 άρθρα εντοπίστε</a:t>
            </a:r>
          </a:p>
          <a:p>
            <a:r>
              <a:rPr lang="nl-NL" dirty="0"/>
              <a:t>Method</a:t>
            </a:r>
            <a:endParaRPr lang="el-GR" dirty="0"/>
          </a:p>
          <a:p>
            <a:r>
              <a:rPr lang="en-US" dirty="0"/>
              <a:t>Research design</a:t>
            </a:r>
            <a:endParaRPr lang="el-GR" dirty="0"/>
          </a:p>
          <a:p>
            <a:r>
              <a:rPr lang="nl-NL" dirty="0" err="1"/>
              <a:t>Participants</a:t>
            </a:r>
            <a:endParaRPr lang="el-GR" dirty="0"/>
          </a:p>
          <a:p>
            <a:r>
              <a:rPr lang="nl-NL" dirty="0"/>
              <a:t>Data </a:t>
            </a:r>
            <a:r>
              <a:rPr lang="nl-NL" dirty="0" err="1"/>
              <a:t>collection</a:t>
            </a:r>
            <a:endParaRPr lang="el-GR" dirty="0"/>
          </a:p>
          <a:p>
            <a:r>
              <a:rPr lang="nl-NL" dirty="0"/>
              <a:t>Data analysis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550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758E6B-29BF-4EEA-B3D2-90BE183C4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</a:t>
            </a:r>
            <a:r>
              <a:rPr lang="nl-NL" b="1" dirty="0" err="1"/>
              <a:t>ystematic</a:t>
            </a:r>
            <a:r>
              <a:rPr lang="nl-NL" b="1" dirty="0"/>
              <a:t> </a:t>
            </a:r>
            <a:r>
              <a:rPr lang="nl-NL" b="1" dirty="0" err="1"/>
              <a:t>literature</a:t>
            </a:r>
            <a:r>
              <a:rPr lang="nl-NL" b="1" dirty="0"/>
              <a:t> review</a:t>
            </a:r>
            <a:r>
              <a:rPr lang="nl-NL" dirty="0"/>
              <a:t> </a:t>
            </a:r>
            <a:r>
              <a:rPr lang="nl-NL" b="1" dirty="0"/>
              <a:t>- </a:t>
            </a:r>
            <a:r>
              <a:rPr lang="nl-NL" b="1" dirty="0" err="1"/>
              <a:t>Methodology</a:t>
            </a:r>
            <a:br>
              <a:rPr lang="nl-NL" b="1" dirty="0"/>
            </a:b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854F907-A941-4120-B6C7-6787D3B42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 err="1"/>
              <a:t>three</a:t>
            </a:r>
            <a:r>
              <a:rPr lang="nl-NL" b="1" dirty="0"/>
              <a:t> different </a:t>
            </a:r>
            <a:r>
              <a:rPr lang="nl-NL" b="1" dirty="0" err="1"/>
              <a:t>searching</a:t>
            </a:r>
            <a:r>
              <a:rPr lang="nl-NL" b="1" dirty="0"/>
              <a:t> </a:t>
            </a:r>
            <a:r>
              <a:rPr lang="nl-NL" b="1" dirty="0" err="1"/>
              <a:t>methods</a:t>
            </a:r>
            <a:endParaRPr lang="nl-NL" b="1" dirty="0"/>
          </a:p>
          <a:p>
            <a:r>
              <a:rPr lang="en-US" dirty="0"/>
              <a:t>(a) pearl-growing method i.e. searching in databases with the use of keywords; (b) backward snowball method i.e. using a key study as a starting point; and (c) forward snowball method or citation searching i.e. identifying studies by searching who has cited a key document. </a:t>
            </a:r>
          </a:p>
        </p:txBody>
      </p:sp>
    </p:spTree>
    <p:extLst>
      <p:ext uri="{BB962C8B-B14F-4D97-AF65-F5344CB8AC3E}">
        <p14:creationId xmlns:p14="http://schemas.microsoft.com/office/powerpoint/2010/main" val="1981181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E5963D-69C3-49F7-B1F0-343D0A75F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 err="1"/>
              <a:t>Methodology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55CAFAB-D550-4E87-82CF-3477C93BE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2.1. </a:t>
            </a:r>
            <a:r>
              <a:rPr lang="nl-NL" b="1" dirty="0" err="1"/>
              <a:t>Inclusion</a:t>
            </a:r>
            <a:r>
              <a:rPr lang="nl-NL" b="1" dirty="0"/>
              <a:t> criteria</a:t>
            </a:r>
          </a:p>
          <a:p>
            <a:r>
              <a:rPr lang="nl-NL" b="1" dirty="0"/>
              <a:t>2.2. </a:t>
            </a:r>
            <a:r>
              <a:rPr lang="nl-NL" b="1" dirty="0" err="1"/>
              <a:t>Literature</a:t>
            </a:r>
            <a:r>
              <a:rPr lang="nl-NL" b="1" dirty="0"/>
              <a:t> </a:t>
            </a:r>
            <a:r>
              <a:rPr lang="nl-NL" b="1" dirty="0" err="1"/>
              <a:t>identification</a:t>
            </a:r>
            <a:endParaRPr lang="nl-NL" b="1" dirty="0"/>
          </a:p>
          <a:p>
            <a:r>
              <a:rPr lang="en-US" b="1" dirty="0"/>
              <a:t>2.3. Eligibility and quality assessment</a:t>
            </a:r>
          </a:p>
          <a:p>
            <a:r>
              <a:rPr lang="en-US" b="1" dirty="0"/>
              <a:t>2.4. Data extraction and analysis</a:t>
            </a:r>
          </a:p>
          <a:p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3086311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271B34-0A69-44F6-8422-6B26B430E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qual. paper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41BAB99-DC9F-40B8-9666-164FC320E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4.1 Research Design and Participants</a:t>
            </a:r>
          </a:p>
          <a:p>
            <a:r>
              <a:rPr lang="nl-NL" dirty="0"/>
              <a:t>4.2 Data Collection</a:t>
            </a:r>
          </a:p>
          <a:p>
            <a:r>
              <a:rPr lang="nl-NL" dirty="0"/>
              <a:t>4.3 Data Analysis</a:t>
            </a:r>
          </a:p>
          <a:p>
            <a:r>
              <a:rPr lang="en-US" dirty="0"/>
              <a:t>4.4 Positionality, Limitations, and Trustworthiness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96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7FB010-493F-4BD4-9E05-4B0B2620F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Empirical </a:t>
            </a:r>
            <a:r>
              <a:rPr lang="en-US" dirty="0" err="1"/>
              <a:t>quan</a:t>
            </a:r>
            <a:r>
              <a:rPr lang="en-US" dirty="0"/>
              <a:t>. paper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659787-476D-4944-AF27-61AD1BE271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 err="1"/>
              <a:t>Materials</a:t>
            </a:r>
            <a:r>
              <a:rPr lang="nl-NL" b="1" dirty="0"/>
              <a:t> </a:t>
            </a:r>
            <a:r>
              <a:rPr lang="nl-NL" b="1" dirty="0" err="1"/>
              <a:t>and</a:t>
            </a:r>
            <a:r>
              <a:rPr lang="nl-NL" b="1" dirty="0"/>
              <a:t> </a:t>
            </a:r>
            <a:r>
              <a:rPr lang="nl-NL" b="1" dirty="0" err="1"/>
              <a:t>methods</a:t>
            </a:r>
            <a:endParaRPr lang="nl-NL" b="1" dirty="0"/>
          </a:p>
          <a:p>
            <a:r>
              <a:rPr lang="nl-NL" b="1" dirty="0"/>
              <a:t>Recruitment</a:t>
            </a:r>
          </a:p>
          <a:p>
            <a:r>
              <a:rPr lang="nl-NL" dirty="0" err="1"/>
              <a:t>Study</a:t>
            </a:r>
            <a:r>
              <a:rPr lang="nl-NL" dirty="0"/>
              <a:t> design</a:t>
            </a:r>
          </a:p>
          <a:p>
            <a:r>
              <a:rPr lang="nl-NL" dirty="0" err="1"/>
              <a:t>Outcome</a:t>
            </a:r>
            <a:r>
              <a:rPr lang="nl-NL" dirty="0"/>
              <a:t> </a:t>
            </a:r>
            <a:r>
              <a:rPr lang="nl-NL" dirty="0" err="1"/>
              <a:t>measures</a:t>
            </a:r>
            <a:endParaRPr lang="nl-NL" dirty="0"/>
          </a:p>
          <a:p>
            <a:r>
              <a:rPr lang="nl-NL" b="1" dirty="0"/>
              <a:t>Data analysis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77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30F544-1443-42CB-8281-BAE3E8C65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Ομαδική δραστηριότητα</a:t>
            </a:r>
            <a:r>
              <a:rPr lang="nl-NL" dirty="0"/>
              <a:t> 2</a:t>
            </a:r>
            <a:r>
              <a:rPr lang="el-GR" dirty="0"/>
              <a:t> – 7’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EBEA2D0-1AD6-4FC9-92A6-20E43480E4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Συζητήστε με την ομάδα σας τις απαντήσεις της άσκησης 2. Για τα δικά σας ερευνητικά ερωτήματα</a:t>
            </a:r>
          </a:p>
          <a:p>
            <a:r>
              <a:rPr lang="nl-NL" dirty="0"/>
              <a:t>Method</a:t>
            </a:r>
            <a:endParaRPr lang="el-GR" dirty="0"/>
          </a:p>
          <a:p>
            <a:r>
              <a:rPr lang="en-US" dirty="0"/>
              <a:t>Research design</a:t>
            </a:r>
            <a:endParaRPr lang="el-GR" dirty="0"/>
          </a:p>
          <a:p>
            <a:r>
              <a:rPr lang="nl-NL" dirty="0" err="1"/>
              <a:t>Participants</a:t>
            </a:r>
            <a:endParaRPr lang="el-GR" dirty="0"/>
          </a:p>
          <a:p>
            <a:r>
              <a:rPr lang="nl-NL" dirty="0"/>
              <a:t>Data </a:t>
            </a:r>
            <a:r>
              <a:rPr lang="nl-NL" dirty="0" err="1"/>
              <a:t>collection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25727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906991-F65E-4A2D-B9DA-14DFB2775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Παρουσιάσεις – 10’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E7D41B9-BA5E-4A26-A7DD-F7C9F48EEB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ταιριάζει το </a:t>
            </a:r>
            <a:r>
              <a:rPr lang="el-GR" dirty="0" err="1"/>
              <a:t>design</a:t>
            </a:r>
            <a:r>
              <a:rPr lang="el-GR" dirty="0"/>
              <a:t>;</a:t>
            </a:r>
          </a:p>
          <a:p>
            <a:r>
              <a:rPr lang="el-GR" dirty="0"/>
              <a:t>λείπει κάτι;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602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2FD090-E337-45C9-892F-3E6676B7B1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4000" dirty="0"/>
              <a:t>Εισαγωγή στην Ποσοτική Ανάλυση Δεδομένων</a:t>
            </a:r>
            <a:endParaRPr lang="en-US" sz="40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3BF8B24-AE9A-478C-95CA-BD820AC284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869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E2EB787-C162-438A-8701-1CD086F03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ΕΠΑΝΑΛΗΨΗ - Η ΜΕΓΑΛΗ ΕΙΚΟΝΑ ΤΗΣ ΠΟΣΟΤΙΚΗΣ ΕΡΕΥΝΑΣ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63C156E-72E7-4F47-A2E6-13B02A0A7C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31218"/>
          </a:xfrm>
        </p:spPr>
        <p:txBody>
          <a:bodyPr>
            <a:normAutofit/>
          </a:bodyPr>
          <a:lstStyle/>
          <a:p>
            <a:r>
              <a:rPr lang="el-GR" dirty="0"/>
              <a:t>Η ποσοτική έρευνα είναι, στον πυρήνα της, μια προσπάθεια να κατανοήσουμε τον κόσμο με όρους </a:t>
            </a:r>
          </a:p>
          <a:p>
            <a:pPr lvl="1"/>
            <a:r>
              <a:rPr lang="el-GR" b="1" dirty="0"/>
              <a:t>μέτρησης, </a:t>
            </a:r>
          </a:p>
          <a:p>
            <a:pPr lvl="1"/>
            <a:r>
              <a:rPr lang="el-GR" b="1" dirty="0"/>
              <a:t>σύγκρισης και </a:t>
            </a:r>
          </a:p>
          <a:p>
            <a:pPr lvl="1"/>
            <a:r>
              <a:rPr lang="el-GR" b="1" dirty="0"/>
              <a:t>σχέσεων μεταξύ μεταβλητών</a:t>
            </a:r>
            <a:r>
              <a:rPr lang="el-GR" dirty="0"/>
              <a:t>. </a:t>
            </a:r>
          </a:p>
          <a:p>
            <a:r>
              <a:rPr lang="el-GR" dirty="0"/>
              <a:t>Σε αντίθεση με την ποιοτική έρευνα, που προσπαθεί να ερμηνεύσει εμπειρίες και νοήματα, η ποσοτική προσέγγιση προσπαθεί να απαντήσει ερωτήματα όπως </a:t>
            </a:r>
            <a:r>
              <a:rPr lang="el-GR" b="1" dirty="0"/>
              <a:t>«πόσο;», «υπάρχει διαφορά;», «υπάρχει σχέση;»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77486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62C41B-6166-4086-82C7-868547B1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Βασική ιδέα: 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B672CB-9849-4235-9D81-97ACF6458E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τα φαινόμενα που μας ενδιαφέρουν μπορούν να αποδοθούν σε </a:t>
            </a:r>
            <a:r>
              <a:rPr lang="el-GR" b="1" dirty="0"/>
              <a:t>μεταβλητές</a:t>
            </a:r>
            <a:r>
              <a:rPr lang="el-GR" dirty="0"/>
              <a:t>.</a:t>
            </a:r>
          </a:p>
          <a:p>
            <a:r>
              <a:rPr lang="el-GR" dirty="0"/>
              <a:t>Για παράδειγμα, </a:t>
            </a:r>
            <a:r>
              <a:rPr lang="el-GR" b="1" dirty="0"/>
              <a:t>η «επίδοση», το «ενδιαφέρον», η «στάση απέναντι στη φυσική» </a:t>
            </a:r>
            <a:r>
              <a:rPr lang="el-GR" dirty="0"/>
              <a:t>ή ακόμα και πιο σύνθετες έννοιες όπως η </a:t>
            </a:r>
            <a:r>
              <a:rPr lang="el-GR" b="1" dirty="0"/>
              <a:t>«συνεργασία», </a:t>
            </a:r>
            <a:r>
              <a:rPr lang="el-GR" dirty="0"/>
              <a:t>μετατρέπονται σε μεταβλητές, ώστε να γίνουν αντικείμενο ανάλυσης.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67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E40D8F-8B62-423D-8F24-18B5106E6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Λειτουργικοποιημένες</a:t>
            </a:r>
            <a:r>
              <a:rPr lang="el-GR" dirty="0"/>
              <a:t> έννοιες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576C8B3-0BBF-4A7B-8707-DD62F0317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κάτι αφηρημένο το μετατρέπουμε σε κάτι που μπορεί να παρατηρηθεί και να μετρηθεί.</a:t>
            </a:r>
          </a:p>
          <a:p>
            <a:endParaRPr lang="el-GR" dirty="0"/>
          </a:p>
          <a:p>
            <a:r>
              <a:rPr lang="el-GR" dirty="0"/>
              <a:t>Για παράδειγμα, η «συνεργασία»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η συμμετοχή στη συζήτηση, η ανταλλαγή ιδεών ή η βοήθεια μεταξύ μαθητών</a:t>
            </a:r>
          </a:p>
          <a:p>
            <a:r>
              <a:rPr lang="el-GR" dirty="0"/>
              <a:t>Μπορούμε να τους αποδώσουμε αριθμητικές τιμές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97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A1EB4D-8FA2-4C52-956D-CAEB3587C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Υπόθεση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A833021-EB9D-4C37-8018-B83405AEC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«Η χρήση STEM δραστηριοτήτων αυξάνει τη συνεργασία των μαθητών»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2363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7716A1-2AF0-4C42-99F1-C3801517A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Διαδικασία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095377F-A332-4FFF-8879-FC4BB7756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συλλέγουμε δεδομένα</a:t>
            </a:r>
          </a:p>
          <a:p>
            <a:r>
              <a:rPr lang="el-GR" dirty="0"/>
              <a:t>τα οργανώνουμε σε μορφή πίνακα (</a:t>
            </a:r>
            <a:r>
              <a:rPr lang="el-GR" dirty="0" err="1"/>
              <a:t>dataset</a:t>
            </a:r>
            <a:r>
              <a:rPr lang="el-GR" dirty="0"/>
              <a:t>)</a:t>
            </a:r>
          </a:p>
          <a:p>
            <a:r>
              <a:rPr lang="el-GR" dirty="0"/>
              <a:t>τα αναλύουμε με στατιστικές μεθόδους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266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712775-FC04-49AA-9646-93D9F7E8F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πιο βασική μορφή ανάλυσης </a:t>
            </a:r>
            <a:r>
              <a:rPr lang="el-GR" dirty="0">
                <a:sym typeface="Wingdings" panose="05000000000000000000" pitchFamily="2" charset="2"/>
              </a:rPr>
              <a:t> </a:t>
            </a:r>
            <a:r>
              <a:rPr lang="el-GR" dirty="0"/>
              <a:t>περιγραφή των δεδομένων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E22BBCB-8F3E-4FF9-83E5-1B7017085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Δηλαδή, βρίσκουμε </a:t>
            </a:r>
          </a:p>
          <a:p>
            <a:r>
              <a:rPr lang="el-GR" dirty="0"/>
              <a:t>τον </a:t>
            </a:r>
            <a:r>
              <a:rPr lang="el-GR" b="1" dirty="0"/>
              <a:t>μέσο όρο</a:t>
            </a:r>
            <a:r>
              <a:rPr lang="el-GR" dirty="0"/>
              <a:t>,</a:t>
            </a:r>
          </a:p>
          <a:p>
            <a:r>
              <a:rPr lang="el-GR" b="1" dirty="0"/>
              <a:t>τη διασπορά, </a:t>
            </a:r>
          </a:p>
          <a:p>
            <a:r>
              <a:rPr lang="el-GR" b="1" dirty="0"/>
              <a:t>βλέπουμε πώς κατανέμονται οι τιμές. </a:t>
            </a:r>
          </a:p>
          <a:p>
            <a:r>
              <a:rPr lang="el-GR" dirty="0"/>
              <a:t>Αυτό μας δίνει μια πρώτη εικόνα του τι συμβαίνει.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947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3E5E30A-5DE1-4C3D-BD95-A625ED902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Πέρα από την περιγραφή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579A91B-5F4A-4DB2-B8CA-C57212F996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αν οι διαφορές ή οι σχέσεις που βλέπουμε είναι </a:t>
            </a:r>
            <a:r>
              <a:rPr lang="el-GR" b="1" dirty="0"/>
              <a:t>στατιστικά σημαντικές </a:t>
            </a:r>
            <a:r>
              <a:rPr lang="el-GR" dirty="0"/>
              <a:t>δηλαδή αν είναι πιθανό να οφείλονται σε πραγματικά φαινόμενα και όχι σε τυχαία διακύμανση.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384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BF09AB-9760-4802-AB26-85C41BFFA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Η έννοια της </a:t>
            </a:r>
            <a:r>
              <a:rPr lang="el-GR" b="1" dirty="0"/>
              <a:t>στατιστικής σημαντικότητας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7FBB175-2251-43E8-9089-83EE2920E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Για παράδειγμα, αν μια ομάδα μαθητών έχει μέσο όρο 16 και μια άλλη 14, αυτό από μόνο του δεν αρκεί για να πούμε ότι η μία μέθοδος διδασκαλίας είναι καλύτερη. Πρέπει να εξετάσουμε αν αυτή η διαφορά είναι αρκετά μεγάλη ώστε να μην οφείλεται στην τύχη.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4226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791D1C-5580-4FD6-B48B-4CA815BFF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Τα αποτελέσματά της μπορούν να </a:t>
            </a:r>
            <a:r>
              <a:rPr lang="el-GR" b="1" dirty="0"/>
              <a:t>γενικευτούν?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8BDA803-C5FB-4037-AF4E-7E77D8B9E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αυτό που βρίσκουμε σε ένα δείγμα μαθητών μπορεί να ισχύει και για έναν μεγαλύτερο πληθυσμό;</a:t>
            </a:r>
          </a:p>
          <a:p>
            <a:endParaRPr lang="el-GR" dirty="0"/>
          </a:p>
          <a:p>
            <a:r>
              <a:rPr lang="el-GR" dirty="0"/>
              <a:t>χρειάζεται προσεκτική επιλογή δείγματος και σωστός σχεδιασμός, γιατί διαφορετικά τα αποτελέσματα μπορεί να είναι παραπλανητικά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948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6FF5CC-DB14-4ED5-BD0F-20FC37C09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Αλυσίδα λογικών βημάτων</a:t>
            </a:r>
            <a:br>
              <a:rPr lang="el-GR" dirty="0"/>
            </a:br>
            <a:r>
              <a:rPr lang="el-GR" sz="2200" b="1" dirty="0"/>
              <a:t>μεταβλητές → δεδομένα (</a:t>
            </a:r>
            <a:r>
              <a:rPr lang="el-GR" sz="2200" b="1" dirty="0" err="1"/>
              <a:t>numbers</a:t>
            </a:r>
            <a:r>
              <a:rPr lang="el-GR" sz="2200" b="1" dirty="0"/>
              <a:t>) → στατιστική ανάλυση → συμπεράσματα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97C0E89-A3DD-47E9-929E-49535CB2C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Ξεκινάμε από ένα ερώτημα, </a:t>
            </a:r>
          </a:p>
          <a:p>
            <a:r>
              <a:rPr lang="el-GR" dirty="0"/>
              <a:t>το μετατρέπουμε σε μεταβλητές,</a:t>
            </a:r>
          </a:p>
          <a:p>
            <a:r>
              <a:rPr lang="el-GR" dirty="0"/>
              <a:t>συλλέγουμε αριθμητικά δεδομένα, </a:t>
            </a:r>
          </a:p>
          <a:p>
            <a:r>
              <a:rPr lang="el-GR" dirty="0"/>
              <a:t>τα αναλύουμε στατιστικά </a:t>
            </a:r>
          </a:p>
          <a:p>
            <a:r>
              <a:rPr lang="el-GR" dirty="0"/>
              <a:t>και καταλήγουμε σε συμπεράσματα που — ιδανικά — μπορούν να γενικευτούν.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177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43E6B971-2277-4787-A01A-53E05F6200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Ας φτιάξουμε ένα ερωτηματολόγιο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18FE5FE0-F10A-4E2B-9302-1D2A8B8C37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81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3413AF-1B7F-4245-86F9-659943872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1. Ξεκινάμε ΠΑΝΤΑ από τον στόχο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D4521C1-F14F-4C4E-AF87-B8617020A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Τι θέλω να μετρήσω;</a:t>
            </a:r>
          </a:p>
          <a:p>
            <a:pPr marL="0" indent="0">
              <a:buNone/>
            </a:pPr>
            <a:r>
              <a:rPr lang="el-GR" dirty="0"/>
              <a:t>❌ «θέλω να δω απόψεις»</a:t>
            </a:r>
          </a:p>
          <a:p>
            <a:pPr marL="0" indent="0">
              <a:buNone/>
            </a:pPr>
            <a:r>
              <a:rPr lang="el-GR" dirty="0"/>
              <a:t>✅ «θέλω να μετρήσω </a:t>
            </a:r>
            <a:r>
              <a:rPr lang="el-GR" b="1" dirty="0">
                <a:highlight>
                  <a:srgbClr val="FFFF00"/>
                </a:highlight>
              </a:rPr>
              <a:t>στάσεις εκπαιδευτικών </a:t>
            </a:r>
            <a:r>
              <a:rPr lang="el-GR" dirty="0">
                <a:highlight>
                  <a:srgbClr val="FFFF00"/>
                </a:highlight>
              </a:rPr>
              <a:t>απέναντι στη συμπερίληψη</a:t>
            </a:r>
            <a:r>
              <a:rPr lang="el-GR" dirty="0"/>
              <a:t>»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9310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30E56F-83BE-411A-852D-C53FC2225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2. Μετατρέπω τον στόχο σε μεταβλητές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6CBEF0-1144-45DF-88AE-840893178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«</a:t>
            </a:r>
            <a:r>
              <a:rPr lang="el-GR" dirty="0"/>
              <a:t>Στάσεις για συμπερίληψη» σπάει σε:</a:t>
            </a:r>
          </a:p>
          <a:p>
            <a:r>
              <a:rPr lang="el-GR" dirty="0"/>
              <a:t>αξία (</a:t>
            </a:r>
            <a:r>
              <a:rPr lang="nl-NL" dirty="0" err="1"/>
              <a:t>importance</a:t>
            </a:r>
            <a:r>
              <a:rPr lang="nl-NL" dirty="0"/>
              <a:t>) </a:t>
            </a:r>
          </a:p>
          <a:p>
            <a:r>
              <a:rPr lang="el-GR" dirty="0"/>
              <a:t>άνεση (</a:t>
            </a:r>
            <a:r>
              <a:rPr lang="nl-NL" dirty="0"/>
              <a:t>comfort) </a:t>
            </a:r>
          </a:p>
          <a:p>
            <a:r>
              <a:rPr lang="el-GR" dirty="0"/>
              <a:t>αντιλήψεις (</a:t>
            </a:r>
            <a:r>
              <a:rPr lang="nl-NL" dirty="0" err="1"/>
              <a:t>beliefs</a:t>
            </a:r>
            <a:r>
              <a:rPr lang="nl-NL" dirty="0"/>
              <a:t>) </a:t>
            </a:r>
          </a:p>
          <a:p>
            <a:r>
              <a:rPr lang="el-GR" dirty="0"/>
              <a:t>επιμόρφωση (</a:t>
            </a:r>
            <a:r>
              <a:rPr lang="nl-NL" dirty="0"/>
              <a:t>training </a:t>
            </a:r>
            <a:r>
              <a:rPr lang="nl-NL" dirty="0" err="1"/>
              <a:t>need</a:t>
            </a:r>
            <a:r>
              <a:rPr lang="nl-NL" dirty="0"/>
              <a:t>) </a:t>
            </a:r>
          </a:p>
          <a:p>
            <a:pPr marL="0" indent="0">
              <a:buNone/>
            </a:pPr>
            <a:r>
              <a:rPr lang="nl-NL" dirty="0"/>
              <a:t> </a:t>
            </a:r>
            <a:r>
              <a:rPr lang="el-GR" dirty="0"/>
              <a:t>Αυτά λέγονται </a:t>
            </a:r>
            <a:r>
              <a:rPr lang="nl-NL" b="1" dirty="0" err="1"/>
              <a:t>constructs</a:t>
            </a:r>
            <a:endParaRPr lang="nl-NL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073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C07579-E6DF-4AB1-B9AE-90CE09D46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l-GR" dirty="0" err="1"/>
              <a:t>onstructs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1D0E191-773A-4A18-9CFC-28D2C493E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«Τα </a:t>
            </a:r>
            <a:r>
              <a:rPr lang="el-GR" dirty="0" err="1"/>
              <a:t>constructs</a:t>
            </a:r>
            <a:r>
              <a:rPr lang="el-GR" dirty="0"/>
              <a:t> δεν είναι τυχαία. Προέρχονται από θεωρίες και προηγούμενες έρευνες. Εμείς μπορούμε να τα προσαρμόσουμε, αλλά όχι να τα επινοήσουμε χωρίς βάση.»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309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FD2562-A552-44EF-A3BD-B3CF57B21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l-GR" dirty="0" err="1"/>
              <a:t>onstructs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AFFABE-2D95-42EE-9580-BECFDD562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Είναι </a:t>
            </a:r>
            <a:r>
              <a:rPr lang="el-GR" b="1" dirty="0"/>
              <a:t>θεωρητικές έννοιες</a:t>
            </a:r>
            <a:r>
              <a:rPr lang="el-GR" dirty="0"/>
              <a:t> που δεν μετριούνται άμεσα</a:t>
            </a:r>
            <a:br>
              <a:rPr lang="el-GR" dirty="0"/>
            </a:br>
            <a:r>
              <a:rPr lang="el-GR" dirty="0"/>
              <a:t>(π.χ. στάσεις, ενδιαφέρον, αυτοπεποίθηση)</a:t>
            </a:r>
          </a:p>
          <a:p>
            <a:r>
              <a:rPr lang="el-GR" dirty="0"/>
              <a:t>Άρα:</a:t>
            </a:r>
            <a:br>
              <a:rPr lang="el-GR" dirty="0"/>
            </a:br>
            <a:r>
              <a:rPr lang="el-GR" dirty="0"/>
              <a:t> δεν «τα βγάζουμε από το κεφάλι μας»</a:t>
            </a:r>
            <a:br>
              <a:rPr lang="el-GR" dirty="0"/>
            </a:br>
            <a:r>
              <a:rPr lang="el-GR" dirty="0"/>
              <a:t>τα παίρνουμε από βιβλιογραφία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107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FD2562-A552-44EF-A3BD-B3CF57B21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l-GR" dirty="0" err="1"/>
              <a:t>onstructs</a:t>
            </a:r>
            <a:r>
              <a:rPr lang="en-US" dirty="0"/>
              <a:t> - </a:t>
            </a:r>
            <a:r>
              <a:rPr lang="el-GR" dirty="0"/>
              <a:t>Συμπερίληψη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AFFABE-2D95-42EE-9580-BECFDD562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800599" cy="33189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1. Αξία (</a:t>
            </a:r>
            <a:r>
              <a:rPr lang="nl-NL" b="1" dirty="0" err="1"/>
              <a:t>importance</a:t>
            </a:r>
            <a:r>
              <a:rPr lang="nl-NL" b="1" dirty="0"/>
              <a:t>)</a:t>
            </a:r>
            <a:r>
              <a:rPr lang="el-GR" b="1" dirty="0"/>
              <a:t> </a:t>
            </a:r>
            <a:r>
              <a:rPr lang="el-GR" dirty="0"/>
              <a:t>από:</a:t>
            </a:r>
          </a:p>
          <a:p>
            <a:r>
              <a:rPr lang="nl-NL" dirty="0" err="1"/>
              <a:t>Expectancy</a:t>
            </a:r>
            <a:r>
              <a:rPr lang="nl-NL" dirty="0"/>
              <a:t>–Value </a:t>
            </a:r>
            <a:r>
              <a:rPr lang="nl-NL" dirty="0" err="1"/>
              <a:t>Theory</a:t>
            </a:r>
            <a:r>
              <a:rPr lang="nl-NL" dirty="0"/>
              <a:t> (</a:t>
            </a:r>
            <a:r>
              <a:rPr lang="nl-NL" dirty="0" err="1"/>
              <a:t>Jacquelynne</a:t>
            </a:r>
            <a:r>
              <a:rPr lang="nl-NL" dirty="0"/>
              <a:t> </a:t>
            </a:r>
            <a:r>
              <a:rPr lang="nl-NL" dirty="0" err="1"/>
              <a:t>Eccles</a:t>
            </a:r>
            <a:r>
              <a:rPr lang="nl-NL" dirty="0"/>
              <a:t>)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2. </a:t>
            </a:r>
            <a:r>
              <a:rPr lang="el-GR" b="1" dirty="0"/>
              <a:t>Άνεση (</a:t>
            </a:r>
            <a:r>
              <a:rPr lang="nl-NL" b="1" dirty="0"/>
              <a:t>comfort)</a:t>
            </a:r>
            <a:r>
              <a:rPr lang="el-GR" b="1" dirty="0"/>
              <a:t> </a:t>
            </a:r>
            <a:r>
              <a:rPr lang="nl-NL" dirty="0"/>
              <a:t> </a:t>
            </a:r>
            <a:r>
              <a:rPr lang="el-GR" dirty="0"/>
              <a:t>σχετίζεται με:</a:t>
            </a:r>
          </a:p>
          <a:p>
            <a:r>
              <a:rPr lang="nl-NL" dirty="0"/>
              <a:t>Teacher </a:t>
            </a:r>
            <a:r>
              <a:rPr lang="nl-NL" dirty="0" err="1"/>
              <a:t>self-efficacy</a:t>
            </a:r>
            <a:r>
              <a:rPr lang="nl-NL" dirty="0"/>
              <a:t> (Albert </a:t>
            </a:r>
            <a:r>
              <a:rPr lang="nl-NL" dirty="0" err="1"/>
              <a:t>Bandura</a:t>
            </a:r>
            <a:r>
              <a:rPr lang="nl-NL" dirty="0"/>
              <a:t>)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3. Αντιλήψεις (</a:t>
            </a:r>
            <a:r>
              <a:rPr lang="nl-NL" b="1" dirty="0" err="1"/>
              <a:t>beliefs</a:t>
            </a:r>
            <a:r>
              <a:rPr lang="nl-NL" b="1" dirty="0"/>
              <a:t>)</a:t>
            </a:r>
            <a:r>
              <a:rPr lang="el-GR" b="1" dirty="0"/>
              <a:t> </a:t>
            </a:r>
            <a:r>
              <a:rPr lang="el-GR" dirty="0"/>
              <a:t>βασικό κομμάτι σε:</a:t>
            </a:r>
          </a:p>
          <a:p>
            <a:r>
              <a:rPr lang="nl-NL" dirty="0"/>
              <a:t>Teacher </a:t>
            </a:r>
            <a:r>
              <a:rPr lang="nl-NL" dirty="0" err="1"/>
              <a:t>beliefs</a:t>
            </a:r>
            <a:r>
              <a:rPr lang="nl-NL" dirty="0"/>
              <a:t> research </a:t>
            </a:r>
          </a:p>
          <a:p>
            <a:r>
              <a:rPr lang="nl-NL" dirty="0"/>
              <a:t>Attitude </a:t>
            </a:r>
            <a:r>
              <a:rPr lang="nl-NL" dirty="0" err="1"/>
              <a:t>theory</a:t>
            </a:r>
            <a:endParaRPr lang="el-GR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en-US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0445A6F-736E-4DA4-9C99-C9085FB696DE}"/>
              </a:ext>
            </a:extLst>
          </p:cNvPr>
          <p:cNvSpPr/>
          <p:nvPr/>
        </p:nvSpPr>
        <p:spPr>
          <a:xfrm>
            <a:off x="6858000" y="3602506"/>
            <a:ext cx="375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/>
              <a:t>4. Επιμόρφωση (</a:t>
            </a:r>
            <a:r>
              <a:rPr lang="nl-NL" sz="2400" b="1" dirty="0"/>
              <a:t>training </a:t>
            </a:r>
            <a:r>
              <a:rPr lang="nl-NL" sz="2400" b="1" dirty="0" err="1"/>
              <a:t>need</a:t>
            </a:r>
            <a:r>
              <a:rPr lang="nl-NL" sz="2400" b="1" dirty="0"/>
              <a:t>)</a:t>
            </a:r>
            <a:r>
              <a:rPr lang="el-GR" sz="2400" b="1" dirty="0"/>
              <a:t> </a:t>
            </a:r>
            <a:r>
              <a:rPr lang="nl-NL" sz="2400" dirty="0"/>
              <a:t> </a:t>
            </a:r>
            <a:r>
              <a:rPr lang="el-GR" sz="2400" dirty="0"/>
              <a:t>εμφανίζεται σε:</a:t>
            </a:r>
          </a:p>
          <a:p>
            <a:r>
              <a:rPr lang="nl-NL" sz="2400" dirty="0"/>
              <a:t>Professional development </a:t>
            </a:r>
            <a:r>
              <a:rPr lang="nl-NL" sz="2400" dirty="0" err="1"/>
              <a:t>literature</a:t>
            </a:r>
            <a:r>
              <a:rPr lang="nl-NL" sz="2400" dirty="0"/>
              <a:t> </a:t>
            </a:r>
          </a:p>
          <a:p>
            <a:r>
              <a:rPr lang="nl-NL" sz="2400" dirty="0" err="1"/>
              <a:t>Inclusive</a:t>
            </a:r>
            <a:r>
              <a:rPr lang="nl-NL" sz="2400" dirty="0"/>
              <a:t> </a:t>
            </a:r>
            <a:r>
              <a:rPr lang="nl-NL" sz="2400" dirty="0" err="1"/>
              <a:t>education</a:t>
            </a:r>
            <a:r>
              <a:rPr lang="nl-NL" sz="2400" dirty="0"/>
              <a:t> research</a:t>
            </a:r>
          </a:p>
        </p:txBody>
      </p:sp>
    </p:spTree>
    <p:extLst>
      <p:ext uri="{BB962C8B-B14F-4D97-AF65-F5344CB8AC3E}">
        <p14:creationId xmlns:p14="http://schemas.microsoft.com/office/powerpoint/2010/main" val="11241204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2EA90C-4450-4972-ACA2-87E15F449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3. Κάθε </a:t>
            </a:r>
            <a:r>
              <a:rPr lang="el-GR" dirty="0" err="1"/>
              <a:t>construct</a:t>
            </a:r>
            <a:r>
              <a:rPr lang="el-GR" dirty="0"/>
              <a:t> → 1-2 ερωτήσεις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4B3C4E4-2FBE-43F6-95FE-FADF0E0981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 ιδέα = 1 ερώτηση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dirty="0"/>
              <a:t>✔ «Νιώθω άνετα να συζητώ τέτοια θέματα στην τάξη»</a:t>
            </a:r>
            <a:br>
              <a:rPr lang="el-GR" dirty="0"/>
            </a:br>
            <a:r>
              <a:rPr lang="el-GR" dirty="0"/>
              <a:t>❌ «Νιώθω άνετα και θεωρώ σημαντικό και έχω εμπειρία…» (λάθος)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3726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2475DC-28D1-44E5-9833-22F086C43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4. Επιλέγω τύπο ερωτήσεων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F2A9B86-F99B-40E6-8D60-A5571183E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 err="1"/>
              <a:t>Likert</a:t>
            </a:r>
            <a:r>
              <a:rPr lang="nl-NL" b="1" dirty="0"/>
              <a:t> </a:t>
            </a:r>
            <a:r>
              <a:rPr lang="nl-NL" b="1" dirty="0" err="1"/>
              <a:t>scale</a:t>
            </a:r>
            <a:r>
              <a:rPr lang="nl-NL" b="1" dirty="0"/>
              <a:t> </a:t>
            </a:r>
            <a:endParaRPr lang="el-GR" b="1" dirty="0"/>
          </a:p>
          <a:p>
            <a:r>
              <a:rPr lang="nl-NL" dirty="0"/>
              <a:t>1–5:</a:t>
            </a:r>
          </a:p>
          <a:p>
            <a:r>
              <a:rPr lang="el-GR" dirty="0"/>
              <a:t>Διαφωνώ απόλυτα → Συμφωνώ απόλυτα </a:t>
            </a:r>
          </a:p>
          <a:p>
            <a:pPr marL="0" indent="0">
              <a:buNone/>
            </a:pPr>
            <a:r>
              <a:rPr lang="el-GR" dirty="0"/>
              <a:t>✔ γιατί:</a:t>
            </a:r>
          </a:p>
          <a:p>
            <a:r>
              <a:rPr lang="el-GR" dirty="0"/>
              <a:t>δίνει αριθμούς </a:t>
            </a:r>
          </a:p>
          <a:p>
            <a:r>
              <a:rPr lang="el-GR" dirty="0"/>
              <a:t>εύκολο για </a:t>
            </a:r>
            <a:r>
              <a:rPr lang="nl-NL" dirty="0" err="1"/>
              <a:t>mean</a:t>
            </a:r>
            <a:r>
              <a:rPr lang="nl-NL" dirty="0"/>
              <a:t>, SD, </a:t>
            </a:r>
            <a:r>
              <a:rPr lang="nl-NL" dirty="0" err="1"/>
              <a:t>correlations</a:t>
            </a:r>
            <a:endParaRPr lang="nl-NL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933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C880E9-113C-4E9E-8F11-2B865020F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5. Κανόνες καλής ερώτησης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AEB409-E933-4B6C-AEB0-88BADF29A9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b="1" dirty="0"/>
              <a:t>❌ Μην κάνεις:</a:t>
            </a:r>
          </a:p>
          <a:p>
            <a:r>
              <a:rPr lang="el-GR" dirty="0"/>
              <a:t>Διπλές ερωτήσεις</a:t>
            </a:r>
            <a:br>
              <a:rPr lang="el-GR" dirty="0"/>
            </a:br>
            <a:r>
              <a:rPr lang="el-GR" dirty="0"/>
              <a:t>→ «Η Φυσική είναι χρήσιμη και ενδιαφέρουσα» </a:t>
            </a:r>
          </a:p>
          <a:p>
            <a:r>
              <a:rPr lang="el-GR" dirty="0"/>
              <a:t>Οδηγητικές ερωτήσεις</a:t>
            </a:r>
            <a:br>
              <a:rPr lang="el-GR" dirty="0"/>
            </a:br>
            <a:r>
              <a:rPr lang="el-GR" dirty="0"/>
              <a:t>→ «Συμφωνείτε ότι η συμπερίληψη είναι σημαντική;» </a:t>
            </a:r>
          </a:p>
          <a:p>
            <a:r>
              <a:rPr lang="el-GR" dirty="0"/>
              <a:t>Δύσκολη γλώσσα </a:t>
            </a:r>
          </a:p>
          <a:p>
            <a:r>
              <a:rPr lang="el-GR" dirty="0"/>
              <a:t>Απόλυτες λέξεις (πάντα, ποτέ)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353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8E0485-EE30-4803-8D04-CD899BE6C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Κανόνες καλής ερώτησης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74CFCB9-B792-4FF9-B906-7F021D78E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/>
              <a:t>✅ Να κάνεις:</a:t>
            </a:r>
          </a:p>
          <a:p>
            <a:r>
              <a:rPr lang="el-GR" dirty="0"/>
              <a:t>απλή γλώσσα </a:t>
            </a:r>
          </a:p>
          <a:p>
            <a:r>
              <a:rPr lang="el-GR" dirty="0"/>
              <a:t>μία έννοια </a:t>
            </a:r>
          </a:p>
          <a:p>
            <a:r>
              <a:rPr lang="el-GR" dirty="0"/>
              <a:t>ουδέτερο τόνο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33221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90FA9BE-9FA9-4A8E-A1ED-1A8B8C175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6. Reverse question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F745A4C-D8E5-4CDC-A394-92AF6565D9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Βάλε 1 αντίστροφη:</a:t>
            </a:r>
          </a:p>
          <a:p>
            <a:r>
              <a:rPr lang="el-GR" dirty="0"/>
              <a:t>«Δεν θεωρώ ότι αυτά σχετίζονται με τη διδασκαλία της Φυσικής»</a:t>
            </a:r>
          </a:p>
          <a:p>
            <a:r>
              <a:rPr lang="el-GR" dirty="0"/>
              <a:t>Μετά δείχνεις:</a:t>
            </a:r>
          </a:p>
          <a:p>
            <a:r>
              <a:rPr lang="el-GR" dirty="0" err="1"/>
              <a:t>recoding</a:t>
            </a:r>
            <a:r>
              <a:rPr lang="el-GR" dirty="0"/>
              <a:t> στο SPSS </a:t>
            </a:r>
          </a:p>
          <a:p>
            <a:r>
              <a:rPr lang="el-GR" dirty="0" err="1"/>
              <a:t>reliability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8177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15F791F-BCFB-4F96-AFB9-CE8F4DE2F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7. Δημογραφικά (λίγα!) – ΜΟΝΟ ό,τι χρειάζομαι. 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8E12EBD-C274-41DC-B1AA-2F0B35DEB5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κανόνας:</a:t>
            </a:r>
          </a:p>
          <a:p>
            <a:r>
              <a:rPr lang="el-GR" dirty="0"/>
              <a:t>2–4 </a:t>
            </a:r>
            <a:r>
              <a:rPr lang="el-GR" dirty="0" err="1"/>
              <a:t>max</a:t>
            </a:r>
            <a:r>
              <a:rPr lang="el-GR" dirty="0"/>
              <a:t> </a:t>
            </a:r>
          </a:p>
          <a:p>
            <a:pPr marL="0" indent="0">
              <a:buNone/>
            </a:pPr>
            <a:r>
              <a:rPr lang="el-GR" dirty="0"/>
              <a:t>Γιατί:</a:t>
            </a:r>
          </a:p>
          <a:p>
            <a:r>
              <a:rPr lang="el-GR" dirty="0"/>
              <a:t>δεν κουράζουν </a:t>
            </a:r>
          </a:p>
          <a:p>
            <a:r>
              <a:rPr lang="el-GR" dirty="0"/>
              <a:t>δεν χαλάνε ανάλυση</a:t>
            </a:r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456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4484E5-6A1A-444D-A5AC-20F0E7DA3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Π.χ. Φύλο ***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5E9E908-0B0D-420D-8834-4CE6D5825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Γιατί το βάζω σαν μεταβλητή;</a:t>
            </a:r>
          </a:p>
          <a:p>
            <a:r>
              <a:rPr lang="el-GR" dirty="0"/>
              <a:t>Περιμένω διαφορά; Με βάση τι; Θεωρία/βιβλιογραφία? Ή προσωπικά στερεότυπα;</a:t>
            </a:r>
          </a:p>
          <a:p>
            <a:r>
              <a:rPr lang="el-GR" dirty="0"/>
              <a:t>ΑΝ βρω διαφορά ή μη διαφορά ΕΧΩ ΤΟ ΘΕΩΡΗΤΙΚΟ </a:t>
            </a:r>
            <a:r>
              <a:rPr lang="nl-NL" dirty="0"/>
              <a:t>FRAMEWORK </a:t>
            </a:r>
            <a:r>
              <a:rPr lang="el-GR" dirty="0"/>
              <a:t>ΠΟΥ ΤΟ ΕΞΗΓΕΙ; ΑΝ ΌΧΙ, ΔΕΝ ΤΟ ΒΑΖΩ ΩΣ ΔΗΜΟΓΡΑΦΙΚΟ!!!!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153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2582B5-CD82-4196-9D6F-FD027159B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b="1" dirty="0"/>
              <a:t>Δραστηριότητα</a:t>
            </a:r>
            <a:br>
              <a:rPr lang="el-GR" b="1" dirty="0"/>
            </a:b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304CAA-65E3-4B2F-B41C-BA582D349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/>
              <a:t>Στόχος δραστηριότητας</a:t>
            </a:r>
          </a:p>
          <a:p>
            <a:r>
              <a:rPr lang="el-GR" dirty="0"/>
              <a:t>Να σχεδιάσετε ένα σύντομο ερωτηματολόγιο (</a:t>
            </a:r>
            <a:r>
              <a:rPr lang="el-GR" dirty="0" err="1"/>
              <a:t>Google</a:t>
            </a:r>
            <a:r>
              <a:rPr lang="el-GR" dirty="0"/>
              <a:t> </a:t>
            </a:r>
            <a:r>
              <a:rPr lang="el-GR" dirty="0" err="1"/>
              <a:t>Forms</a:t>
            </a:r>
            <a:r>
              <a:rPr lang="el-GR" dirty="0"/>
              <a:t>) για τη διερεύνηση:</a:t>
            </a:r>
          </a:p>
          <a:p>
            <a:r>
              <a:rPr lang="el-GR" b="1" dirty="0"/>
              <a:t>Στάσεων εκπαιδευτικών για τη συμπεριληπτική εκπαίδευση στις ΦΕ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536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FD2562-A552-44EF-A3BD-B3CF57B21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l-GR" dirty="0" err="1"/>
              <a:t>onstructs</a:t>
            </a:r>
            <a:r>
              <a:rPr lang="en-US" dirty="0"/>
              <a:t> - </a:t>
            </a:r>
            <a:r>
              <a:rPr lang="el-GR" dirty="0"/>
              <a:t>Συμπερίληψη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AFFABE-2D95-42EE-9580-BECFDD562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800599" cy="33189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1. Αξία (</a:t>
            </a:r>
            <a:r>
              <a:rPr lang="nl-NL" b="1" dirty="0" err="1"/>
              <a:t>importance</a:t>
            </a:r>
            <a:r>
              <a:rPr lang="nl-NL" b="1" dirty="0"/>
              <a:t>)</a:t>
            </a:r>
            <a:r>
              <a:rPr lang="el-GR" b="1" dirty="0"/>
              <a:t> </a:t>
            </a:r>
            <a:r>
              <a:rPr lang="el-GR" dirty="0"/>
              <a:t>από:</a:t>
            </a:r>
          </a:p>
          <a:p>
            <a:r>
              <a:rPr lang="nl-NL" dirty="0" err="1"/>
              <a:t>Expectancy</a:t>
            </a:r>
            <a:r>
              <a:rPr lang="nl-NL" dirty="0"/>
              <a:t>–Value </a:t>
            </a:r>
            <a:r>
              <a:rPr lang="nl-NL" dirty="0" err="1"/>
              <a:t>Theory</a:t>
            </a:r>
            <a:r>
              <a:rPr lang="nl-NL" dirty="0"/>
              <a:t> (</a:t>
            </a:r>
            <a:r>
              <a:rPr lang="nl-NL" dirty="0" err="1"/>
              <a:t>Jacquelynne</a:t>
            </a:r>
            <a:r>
              <a:rPr lang="nl-NL" dirty="0"/>
              <a:t> </a:t>
            </a:r>
            <a:r>
              <a:rPr lang="nl-NL" dirty="0" err="1"/>
              <a:t>Eccles</a:t>
            </a:r>
            <a:r>
              <a:rPr lang="nl-NL" dirty="0"/>
              <a:t>)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2. </a:t>
            </a:r>
            <a:r>
              <a:rPr lang="el-GR" b="1" dirty="0"/>
              <a:t>Άνεση (</a:t>
            </a:r>
            <a:r>
              <a:rPr lang="nl-NL" b="1" dirty="0"/>
              <a:t>comfort)</a:t>
            </a:r>
            <a:r>
              <a:rPr lang="el-GR" b="1" dirty="0"/>
              <a:t> </a:t>
            </a:r>
            <a:r>
              <a:rPr lang="nl-NL" dirty="0"/>
              <a:t> </a:t>
            </a:r>
            <a:r>
              <a:rPr lang="el-GR" dirty="0"/>
              <a:t>σχετίζεται με:</a:t>
            </a:r>
          </a:p>
          <a:p>
            <a:r>
              <a:rPr lang="nl-NL" dirty="0"/>
              <a:t>Teacher </a:t>
            </a:r>
            <a:r>
              <a:rPr lang="nl-NL" dirty="0" err="1"/>
              <a:t>self-efficacy</a:t>
            </a:r>
            <a:r>
              <a:rPr lang="nl-NL" dirty="0"/>
              <a:t> (Albert </a:t>
            </a:r>
            <a:r>
              <a:rPr lang="nl-NL" dirty="0" err="1"/>
              <a:t>Bandura</a:t>
            </a:r>
            <a:r>
              <a:rPr lang="nl-NL" dirty="0"/>
              <a:t>)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3. Αντιλήψεις (</a:t>
            </a:r>
            <a:r>
              <a:rPr lang="nl-NL" b="1" dirty="0" err="1"/>
              <a:t>beliefs</a:t>
            </a:r>
            <a:r>
              <a:rPr lang="nl-NL" b="1" dirty="0"/>
              <a:t>)</a:t>
            </a:r>
            <a:r>
              <a:rPr lang="el-GR" b="1" dirty="0"/>
              <a:t> </a:t>
            </a:r>
            <a:r>
              <a:rPr lang="el-GR" dirty="0"/>
              <a:t>βασικό κομμάτι σε:</a:t>
            </a:r>
          </a:p>
          <a:p>
            <a:r>
              <a:rPr lang="nl-NL" dirty="0"/>
              <a:t>Teacher </a:t>
            </a:r>
            <a:r>
              <a:rPr lang="nl-NL" dirty="0" err="1"/>
              <a:t>beliefs</a:t>
            </a:r>
            <a:r>
              <a:rPr lang="nl-NL" dirty="0"/>
              <a:t> research </a:t>
            </a:r>
          </a:p>
          <a:p>
            <a:r>
              <a:rPr lang="nl-NL" dirty="0"/>
              <a:t>Attitude </a:t>
            </a:r>
            <a:r>
              <a:rPr lang="nl-NL" dirty="0" err="1"/>
              <a:t>theory</a:t>
            </a:r>
            <a:endParaRPr lang="el-GR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endParaRPr lang="nl-NL" dirty="0"/>
          </a:p>
          <a:p>
            <a:endParaRPr lang="en-US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0445A6F-736E-4DA4-9C99-C9085FB696DE}"/>
              </a:ext>
            </a:extLst>
          </p:cNvPr>
          <p:cNvSpPr/>
          <p:nvPr/>
        </p:nvSpPr>
        <p:spPr>
          <a:xfrm>
            <a:off x="6858000" y="3602506"/>
            <a:ext cx="3759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/>
              <a:t>4. Επιμόρφωση (</a:t>
            </a:r>
            <a:r>
              <a:rPr lang="nl-NL" sz="2400" b="1" dirty="0"/>
              <a:t>training </a:t>
            </a:r>
            <a:r>
              <a:rPr lang="nl-NL" sz="2400" b="1" dirty="0" err="1"/>
              <a:t>need</a:t>
            </a:r>
            <a:r>
              <a:rPr lang="nl-NL" sz="2400" b="1" dirty="0"/>
              <a:t>)</a:t>
            </a:r>
            <a:r>
              <a:rPr lang="el-GR" sz="2400" b="1" dirty="0"/>
              <a:t> </a:t>
            </a:r>
            <a:r>
              <a:rPr lang="nl-NL" sz="2400" dirty="0"/>
              <a:t> </a:t>
            </a:r>
            <a:r>
              <a:rPr lang="el-GR" sz="2400" dirty="0"/>
              <a:t>εμφανίζεται σε:</a:t>
            </a:r>
          </a:p>
          <a:p>
            <a:r>
              <a:rPr lang="nl-NL" sz="2400" dirty="0"/>
              <a:t>Professional development </a:t>
            </a:r>
            <a:r>
              <a:rPr lang="nl-NL" sz="2400" dirty="0" err="1"/>
              <a:t>literature</a:t>
            </a:r>
            <a:r>
              <a:rPr lang="nl-NL" sz="2400" dirty="0"/>
              <a:t> </a:t>
            </a:r>
          </a:p>
          <a:p>
            <a:r>
              <a:rPr lang="nl-NL" sz="2400" dirty="0" err="1"/>
              <a:t>Inclusive</a:t>
            </a:r>
            <a:r>
              <a:rPr lang="nl-NL" sz="2400" dirty="0"/>
              <a:t> </a:t>
            </a:r>
            <a:r>
              <a:rPr lang="nl-NL" sz="2400" dirty="0" err="1"/>
              <a:t>education</a:t>
            </a:r>
            <a:r>
              <a:rPr lang="nl-NL" sz="2400" dirty="0"/>
              <a:t> research</a:t>
            </a:r>
          </a:p>
        </p:txBody>
      </p:sp>
    </p:spTree>
    <p:extLst>
      <p:ext uri="{BB962C8B-B14F-4D97-AF65-F5344CB8AC3E}">
        <p14:creationId xmlns:p14="http://schemas.microsoft.com/office/powerpoint/2010/main" val="4266741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910BC5-1D3C-4DC5-983F-C85CE4F3C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Δημογραφικά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FD2FDBA-F4E6-422C-B870-6829197C9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Ηλικία</a:t>
            </a:r>
          </a:p>
          <a:p>
            <a:r>
              <a:rPr lang="el-GR" dirty="0"/>
              <a:t>Βαθμίδα εκπαίδευσης εργασίας</a:t>
            </a:r>
          </a:p>
          <a:p>
            <a:r>
              <a:rPr lang="el-GR" dirty="0"/>
              <a:t>Μορφωτικό επίπεδο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58518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6B2635-58BA-4D67-AFC2-4075E6984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Items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E5CF05-5E4E-4321-8E27-56AFFD83D2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1. </a:t>
            </a:r>
            <a:r>
              <a:rPr lang="el-GR" dirty="0"/>
              <a:t>Οι μαθητές με αισθητηριακές αναπηρίες πρέπει να εντάσσονται στην τυπική εκπαίδευση.</a:t>
            </a:r>
          </a:p>
          <a:p>
            <a:r>
              <a:rPr lang="el-GR" dirty="0"/>
              <a:t>2. Οι …. Πρέπει να επιδέχονται διαφοροποιημένη διδασκαλία.</a:t>
            </a:r>
          </a:p>
          <a:p>
            <a:r>
              <a:rPr lang="el-GR" dirty="0"/>
              <a:t>3. </a:t>
            </a:r>
            <a:r>
              <a:rPr lang="el-GR" dirty="0">
                <a:solidFill>
                  <a:srgbClr val="FF0000"/>
                </a:solidFill>
              </a:rPr>
              <a:t>Είναι απαραίτητο οι εκπαιδευτικοί να επιμορφώνονται σχετικά με τις αισθητηριακές αναπηρίες.</a:t>
            </a:r>
          </a:p>
          <a:p>
            <a:r>
              <a:rPr lang="el-GR" dirty="0"/>
              <a:t>Χρειάζομαι επιμόρφωση πάνω στις δυσκολίες που αντιμετωπίζουν οι μαθητές με διαφορετικές </a:t>
            </a:r>
            <a:r>
              <a:rPr lang="el-GR" dirty="0" err="1"/>
              <a:t>αισθ</a:t>
            </a:r>
            <a:r>
              <a:rPr lang="el-GR" dirty="0"/>
              <a:t>. </a:t>
            </a:r>
            <a:r>
              <a:rPr lang="el-GR" dirty="0" err="1"/>
              <a:t>Ανα</a:t>
            </a:r>
            <a:r>
              <a:rPr lang="el-GR" dirty="0"/>
              <a:t>.</a:t>
            </a:r>
          </a:p>
          <a:p>
            <a:r>
              <a:rPr lang="el-GR" dirty="0"/>
              <a:t>Έχω την ετοιμότητα να διδάξω σε μαθητές….</a:t>
            </a:r>
          </a:p>
          <a:p>
            <a:r>
              <a:rPr lang="el-GR" dirty="0"/>
              <a:t>Νιώθω άνετα να διδάξω….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6916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96EADDF-09C9-47C2-A777-57B6F1178D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Google form</a:t>
            </a:r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9E2DE022-4375-4CDA-A593-17563AAB48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6560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9C882B-FAC3-4BB7-8371-901868ADA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B28D7C4-7DC8-4DA2-BCBD-3EB7EFC66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0044D89-1E6B-4A5B-BBCB-0C6B45FB33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71"/>
          <a:stretch/>
        </p:blipFill>
        <p:spPr>
          <a:xfrm>
            <a:off x="0" y="368300"/>
            <a:ext cx="12192000" cy="648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508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1C6169-A18E-446A-BB29-55DEB5BB7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FE4FA06-BCAE-4C40-93F0-3C916BFFB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6CB4DCF-7AAD-4FD8-9FCB-C1DD95530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757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8432CB-168E-462F-BEF4-8CE1AB79D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CFD589-DFE4-42DF-B13C-3B3BF330D4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2F2A550-14F1-40AF-93E2-B106C60EE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6771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26075F-6E4A-4BEB-8B06-50CE375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B25326-58AC-479B-85E2-803F2CBBF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A0B2715-9FD4-40D1-819E-8C25C1B5C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3505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F69D0A53-7588-4FDF-8751-7CD56886FA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4400" dirty="0"/>
              <a:t>ΠΡΑΚΤΙΚΟΣ ΟΔΗΓΟΣ ΠΟΣΟΤΙΚΗΣ ΕΡΕΥΝΑΣ</a:t>
            </a:r>
            <a:endParaRPr lang="en-US" sz="4400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A6257253-5D8E-4229-A059-D367DFA54D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l-GR" sz="2800" dirty="0"/>
              <a:t>ΑΠΟ ΤΟ 0 ΣΤΗΝ ΑΝΑΛΥΣΗ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058330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A031B08-655B-451E-9A36-26B6A2AD1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1. ΑΠΟ ΤΟ ΕΡΩΤΗΜΑ ΣΤΙΣ ΜΕΤΑΒΛΗΤΕΣ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5B5623-E3B9-47E2-AF8D-94D66F012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«Πώς επηρεάζει η χρήση προσομοιώσεων την επίδοση των μαθητών;»</a:t>
            </a:r>
          </a:p>
          <a:p>
            <a:r>
              <a:rPr lang="el-GR" dirty="0"/>
              <a:t>Ανεξάρτητη μεταβλητή (IV):</a:t>
            </a:r>
            <a:br>
              <a:rPr lang="el-GR" dirty="0"/>
            </a:br>
            <a:r>
              <a:rPr lang="el-GR" dirty="0"/>
              <a:t>χρήση προσομοιώσεων (ναι/όχι)</a:t>
            </a:r>
          </a:p>
          <a:p>
            <a:r>
              <a:rPr lang="el-GR" dirty="0"/>
              <a:t>Εξαρτημένη μεταβλητή (DV):</a:t>
            </a:r>
            <a:br>
              <a:rPr lang="el-GR" dirty="0"/>
            </a:br>
            <a:r>
              <a:rPr lang="el-GR" dirty="0"/>
              <a:t>επίδοση (βαθμός τεστ)</a:t>
            </a:r>
            <a:endParaRPr lang="en-US" dirty="0"/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9980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B4C545-6763-48D2-B38C-8A9909FC4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2. ΛΕΙΤΟΥΡΓΙΚΟΠΟΙΗΣΗ (</a:t>
            </a:r>
            <a:r>
              <a:rPr lang="nl-NL" dirty="0" err="1"/>
              <a:t>Operationalization</a:t>
            </a:r>
            <a:r>
              <a:rPr lang="nl-NL" dirty="0"/>
              <a:t>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1FC6A90-4201-4ACF-9FAC-BB1882D12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πώς μετράω αυτό που με ενδιαφέρει;</a:t>
            </a:r>
          </a:p>
          <a:p>
            <a:pPr marL="0" indent="0">
              <a:buNone/>
            </a:pPr>
            <a:r>
              <a:rPr lang="el-GR" dirty="0"/>
              <a:t>Π.χ. «ενδιαφέρον για τη φυσική»</a:t>
            </a:r>
          </a:p>
          <a:p>
            <a:pPr marL="0" indent="0">
              <a:buNone/>
            </a:pPr>
            <a:r>
              <a:rPr lang="el-GR" dirty="0"/>
              <a:t>δεν είναι μετρήσιμο άμεσα, </a:t>
            </a:r>
            <a:r>
              <a:rPr lang="el-GR" b="1" dirty="0"/>
              <a:t>το μετατρέπεις σε</a:t>
            </a:r>
            <a:r>
              <a:rPr lang="el-GR" dirty="0"/>
              <a:t>:</a:t>
            </a:r>
          </a:p>
          <a:p>
            <a:r>
              <a:rPr lang="el-GR" dirty="0"/>
              <a:t>«Μου αρέσει η φυσική» (1–5) </a:t>
            </a:r>
          </a:p>
          <a:p>
            <a:r>
              <a:rPr lang="el-GR" dirty="0"/>
              <a:t>«Θέλω να ασχοληθώ με STEM» (1–5) </a:t>
            </a:r>
          </a:p>
          <a:p>
            <a:pPr marL="0" indent="0">
              <a:buNone/>
            </a:pPr>
            <a:r>
              <a:rPr lang="el-GR" dirty="0"/>
              <a:t>αυτά γίνονται </a:t>
            </a:r>
            <a:r>
              <a:rPr lang="el-GR" b="1" dirty="0" err="1"/>
              <a:t>items</a:t>
            </a:r>
            <a:r>
              <a:rPr lang="el-GR" b="1" dirty="0"/>
              <a:t> σε ερωτηματολόγιο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984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F0E87AB-DA72-4229-B6AA-B1215817A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3. ΣΥΛΛΟΓΗ ΔΕΔΟΜΕΝΩΝ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D0DF69-432E-488A-AE6F-018383EA9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dirty="0"/>
              <a:t>Τα δεδομένα πρέπει να είναι:</a:t>
            </a:r>
          </a:p>
          <a:p>
            <a:r>
              <a:rPr lang="el-GR" dirty="0"/>
              <a:t>αριθμητικά </a:t>
            </a:r>
          </a:p>
          <a:p>
            <a:r>
              <a:rPr lang="el-GR" dirty="0"/>
              <a:t>οργανωμένα </a:t>
            </a:r>
          </a:p>
          <a:p>
            <a:r>
              <a:rPr lang="el-GR" dirty="0"/>
              <a:t>συγκρίσιμα </a:t>
            </a:r>
          </a:p>
          <a:p>
            <a:pPr marL="0" indent="0">
              <a:buNone/>
            </a:pPr>
            <a:r>
              <a:rPr lang="el-GR" dirty="0"/>
              <a:t>Παραδείγματα:</a:t>
            </a:r>
          </a:p>
          <a:p>
            <a:r>
              <a:rPr lang="el-GR" dirty="0"/>
              <a:t>τεστ επίδοσης </a:t>
            </a:r>
          </a:p>
          <a:p>
            <a:r>
              <a:rPr lang="el-GR" dirty="0" err="1"/>
              <a:t>Likert</a:t>
            </a:r>
            <a:r>
              <a:rPr lang="el-GR" dirty="0"/>
              <a:t> </a:t>
            </a:r>
            <a:r>
              <a:rPr lang="el-GR" dirty="0" err="1"/>
              <a:t>scale</a:t>
            </a:r>
            <a:r>
              <a:rPr lang="el-GR" dirty="0"/>
              <a:t> (1–5) </a:t>
            </a:r>
          </a:p>
          <a:p>
            <a:r>
              <a:rPr lang="el-GR" dirty="0"/>
              <a:t>αριθμός σωστών απαντήσεων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1352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0338AF9-02A8-4DB3-8F30-B22D14863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4. ΔΗΜΙΟΥΡΓΙΑ </a:t>
            </a:r>
            <a:r>
              <a:rPr lang="nl-NL" dirty="0"/>
              <a:t>DATASET</a:t>
            </a:r>
            <a:endParaRPr lang="en-US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086BE37E-5912-4A10-A31D-7F2C9421BB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7952282"/>
              </p:ext>
            </p:extLst>
          </p:nvPr>
        </p:nvGraphicFramePr>
        <p:xfrm>
          <a:off x="1295400" y="3493591"/>
          <a:ext cx="9601200" cy="1097280"/>
        </p:xfrm>
        <a:graphic>
          <a:graphicData uri="http://schemas.openxmlformats.org/drawingml/2006/table">
            <a:tbl>
              <a:tblPr/>
              <a:tblGrid>
                <a:gridCol w="2400300">
                  <a:extLst>
                    <a:ext uri="{9D8B030D-6E8A-4147-A177-3AD203B41FA5}">
                      <a16:colId xmlns:a16="http://schemas.microsoft.com/office/drawing/2014/main" val="223466426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3252010986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1401298178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38576526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nl-NL"/>
                        <a:t>ID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Group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Score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Interest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9296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STEM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16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177283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nl-NL" dirty="0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Trad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13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4839235"/>
                  </a:ext>
                </a:extLst>
              </a:tr>
            </a:tbl>
          </a:graphicData>
        </a:graphic>
      </p:graphicFrame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D3A6E07E-02AC-494F-BFAB-AA4DD5C2FC85}"/>
              </a:ext>
            </a:extLst>
          </p:cNvPr>
          <p:cNvSpPr/>
          <p:nvPr/>
        </p:nvSpPr>
        <p:spPr>
          <a:xfrm>
            <a:off x="1295400" y="2728575"/>
            <a:ext cx="54793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/>
              <a:t>Τα δεδομένα οργανώνονται σε μορφή πίνακα: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265A7CC2-D7A2-492F-9802-466017FD846D}"/>
              </a:ext>
            </a:extLst>
          </p:cNvPr>
          <p:cNvSpPr/>
          <p:nvPr/>
        </p:nvSpPr>
        <p:spPr>
          <a:xfrm>
            <a:off x="1295400" y="4946472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κάθε γραμμή = 1 συμμετέχων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κάθε στήλη = 1 μεταβλητή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dirty="0"/>
              <a:t>χωρίς κενά / λάθη</a:t>
            </a:r>
          </a:p>
        </p:txBody>
      </p:sp>
    </p:spTree>
    <p:extLst>
      <p:ext uri="{BB962C8B-B14F-4D97-AF65-F5344CB8AC3E}">
        <p14:creationId xmlns:p14="http://schemas.microsoft.com/office/powerpoint/2010/main" val="350905059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5AB23D-F79B-4172-9D12-EB5DC14D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5. ΤΥΠΟΙ ΜΕΤΑΒΛΗΤΩΝ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CB666C-11D5-4C52-A7B3-214F268D1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 err="1"/>
              <a:t>Nominal</a:t>
            </a:r>
            <a:endParaRPr lang="el-GR" b="1" dirty="0"/>
          </a:p>
          <a:p>
            <a:r>
              <a:rPr lang="el-GR" dirty="0"/>
              <a:t>κατηγορίες (π.χ. φύλο)</a:t>
            </a:r>
          </a:p>
          <a:p>
            <a:pPr marL="0" indent="0">
              <a:buNone/>
            </a:pPr>
            <a:r>
              <a:rPr lang="el-GR" b="1" dirty="0" err="1"/>
              <a:t>Ordinal</a:t>
            </a:r>
            <a:endParaRPr lang="el-GR" b="1" dirty="0"/>
          </a:p>
          <a:p>
            <a:r>
              <a:rPr lang="el-GR" dirty="0" err="1"/>
              <a:t>Likert</a:t>
            </a:r>
            <a:r>
              <a:rPr lang="el-GR" dirty="0"/>
              <a:t> (1–5)</a:t>
            </a:r>
          </a:p>
          <a:p>
            <a:pPr marL="0" indent="0">
              <a:buNone/>
            </a:pPr>
            <a:r>
              <a:rPr lang="el-GR" b="1" dirty="0" err="1"/>
              <a:t>Scale</a:t>
            </a:r>
            <a:endParaRPr lang="el-GR" b="1" dirty="0"/>
          </a:p>
          <a:p>
            <a:r>
              <a:rPr lang="el-GR" dirty="0"/>
              <a:t>βαθμοί, ηλικία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0501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9FEC939-92A6-4C90-B92A-5FE645C6B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NOMINAL (</a:t>
            </a:r>
            <a:r>
              <a:rPr lang="el-GR" dirty="0"/>
              <a:t>ΟΝΟΜΑΣΤΙΚΕΣ)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A1F552-C2B7-4782-8D77-9E17B07FF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Είναι </a:t>
            </a:r>
            <a:r>
              <a:rPr lang="el-GR" b="1" dirty="0"/>
              <a:t>κατηγορίες χωρίς σειρά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✔️ Παραδείγματα:</a:t>
            </a:r>
          </a:p>
          <a:p>
            <a:r>
              <a:rPr lang="el-GR" dirty="0"/>
              <a:t>φύλο (άνδρας / γυναίκα/ άλλο) </a:t>
            </a:r>
          </a:p>
          <a:p>
            <a:r>
              <a:rPr lang="el-GR" dirty="0"/>
              <a:t>τύπος σχολείου (δημόσιο / ιδιωτικό) </a:t>
            </a:r>
          </a:p>
          <a:p>
            <a:r>
              <a:rPr lang="el-GR" dirty="0"/>
              <a:t>ομάδα (STEM / </a:t>
            </a:r>
            <a:r>
              <a:rPr lang="el-GR" dirty="0" err="1"/>
              <a:t>control</a:t>
            </a:r>
            <a:r>
              <a:rPr lang="el-GR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0271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D0BC9E2-A887-4019-A17B-EDEAB0909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NOMINAL (</a:t>
            </a:r>
            <a:r>
              <a:rPr lang="el-GR" dirty="0"/>
              <a:t>ΟΝΟΜΑΣΤΙΚΕΣ)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79D1E1D-4CA0-4E89-B1F8-C7B395CC36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5339315" cy="3318936"/>
          </a:xfrm>
        </p:spPr>
        <p:txBody>
          <a:bodyPr/>
          <a:lstStyle/>
          <a:p>
            <a:r>
              <a:rPr lang="el-GR" dirty="0"/>
              <a:t>δεν υπάρχει “μεγαλύτερο” ή “μικρότερο” </a:t>
            </a:r>
          </a:p>
          <a:p>
            <a:r>
              <a:rPr lang="el-GR" dirty="0"/>
              <a:t>οι αριθμοί (αν υπάρχουν) είναι απλά </a:t>
            </a:r>
            <a:r>
              <a:rPr lang="el-GR" dirty="0" err="1"/>
              <a:t>labels</a:t>
            </a:r>
            <a:r>
              <a:rPr lang="el-GR" dirty="0"/>
              <a:t> </a:t>
            </a:r>
          </a:p>
          <a:p>
            <a:r>
              <a:rPr lang="el-GR" dirty="0"/>
              <a:t>π.χ.</a:t>
            </a:r>
          </a:p>
          <a:p>
            <a:r>
              <a:rPr lang="el-GR" dirty="0"/>
              <a:t>1 = άνδρας </a:t>
            </a:r>
          </a:p>
          <a:p>
            <a:r>
              <a:rPr lang="el-GR" dirty="0"/>
              <a:t>2 = γυναίκα </a:t>
            </a:r>
          </a:p>
          <a:p>
            <a:r>
              <a:rPr lang="el-GR" dirty="0"/>
              <a:t>το 2 ΔΕΝ είναι “περισσότερο” από το 1</a:t>
            </a:r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BDFF3A2-A8CE-4BA4-8FAA-C396956D61C3}"/>
              </a:ext>
            </a:extLst>
          </p:cNvPr>
          <p:cNvSpPr/>
          <p:nvPr/>
        </p:nvSpPr>
        <p:spPr>
          <a:xfrm>
            <a:off x="7109638" y="4126009"/>
            <a:ext cx="40970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b="1" dirty="0"/>
              <a:t>Τι κάνεις με αυτά: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/>
              <a:t>συχνότητες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800" dirty="0"/>
              <a:t>ποσοστά </a:t>
            </a:r>
          </a:p>
          <a:p>
            <a:r>
              <a:rPr lang="el-GR" sz="2800" dirty="0"/>
              <a:t>όχι </a:t>
            </a:r>
            <a:r>
              <a:rPr lang="el-GR" sz="2800" dirty="0" err="1"/>
              <a:t>mean</a:t>
            </a:r>
            <a:r>
              <a:rPr lang="el-GR" sz="2800" dirty="0"/>
              <a:t>, όχι t-</a:t>
            </a:r>
            <a:r>
              <a:rPr lang="el-GR" sz="2800" dirty="0" err="1"/>
              <a:t>test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18855321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6CDFC-04F5-4942-AAAA-FA9219158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ORDINAL (</a:t>
            </a:r>
            <a:r>
              <a:rPr lang="el-GR" dirty="0"/>
              <a:t>ΤΑΞΙΝΟΜΙΚΕΣ)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D615F5-BEC6-4557-96EA-7A7C42D77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Έχουν </a:t>
            </a:r>
            <a:r>
              <a:rPr lang="el-GR" b="1" dirty="0"/>
              <a:t>σειρά αλλά όχι ίσες αποστάσεις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✔️ Παραδείγματα:</a:t>
            </a:r>
          </a:p>
          <a:p>
            <a:r>
              <a:rPr lang="el-GR" dirty="0" err="1"/>
              <a:t>Likert</a:t>
            </a:r>
            <a:r>
              <a:rPr lang="el-GR" dirty="0"/>
              <a:t> </a:t>
            </a:r>
            <a:r>
              <a:rPr lang="el-GR" dirty="0" err="1"/>
              <a:t>scale</a:t>
            </a:r>
            <a:r>
              <a:rPr lang="el-GR" dirty="0"/>
              <a:t>: </a:t>
            </a:r>
          </a:p>
          <a:p>
            <a:pPr lvl="1"/>
            <a:r>
              <a:rPr lang="el-GR" dirty="0"/>
              <a:t>1 = διαφωνώ </a:t>
            </a:r>
          </a:p>
          <a:p>
            <a:pPr lvl="1"/>
            <a:r>
              <a:rPr lang="el-GR" dirty="0"/>
              <a:t>5 = συμφωνώ </a:t>
            </a:r>
          </a:p>
          <a:p>
            <a:r>
              <a:rPr lang="el-GR" dirty="0"/>
              <a:t>επίπεδο εκπαίδευσης </a:t>
            </a:r>
          </a:p>
          <a:p>
            <a:r>
              <a:rPr lang="el-GR" dirty="0"/>
              <a:t>βαθμός ικανοποίησης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9811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797FBBF-DEE6-4AE2-870D-D3BCBB490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SCALE (</a:t>
            </a:r>
            <a:r>
              <a:rPr lang="el-GR" dirty="0"/>
              <a:t>ΚΛΙΜΑΚΑΣ / ΑΡΙΘΜΗΤΙΚΕΣ)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4F68993-C9C5-4FA5-B35E-4A1DBF9BB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882115" cy="3318936"/>
          </a:xfrm>
        </p:spPr>
        <p:txBody>
          <a:bodyPr/>
          <a:lstStyle/>
          <a:p>
            <a:r>
              <a:rPr lang="el-GR" dirty="0"/>
              <a:t>Είναι </a:t>
            </a:r>
            <a:r>
              <a:rPr lang="el-GR" b="1" dirty="0"/>
              <a:t>κανονικοί αριθμοί με νόημα</a:t>
            </a:r>
            <a:endParaRPr lang="el-GR" dirty="0"/>
          </a:p>
          <a:p>
            <a:pPr marL="0" indent="0">
              <a:buNone/>
            </a:pPr>
            <a:r>
              <a:rPr lang="el-GR" b="1" dirty="0"/>
              <a:t>✔️ Παραδείγματα:</a:t>
            </a:r>
          </a:p>
          <a:p>
            <a:r>
              <a:rPr lang="el-GR" dirty="0"/>
              <a:t>βαθμός (0–20) </a:t>
            </a:r>
          </a:p>
          <a:p>
            <a:r>
              <a:rPr lang="el-GR" dirty="0"/>
              <a:t>ηλικία </a:t>
            </a:r>
          </a:p>
          <a:p>
            <a:r>
              <a:rPr lang="el-GR" dirty="0"/>
              <a:t>σκορ τεστ</a:t>
            </a:r>
          </a:p>
          <a:p>
            <a:endParaRPr lang="en-US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F6351B98-18B3-42C0-AFB3-873E263A61DC}"/>
              </a:ext>
            </a:extLst>
          </p:cNvPr>
          <p:cNvSpPr/>
          <p:nvPr/>
        </p:nvSpPr>
        <p:spPr>
          <a:xfrm>
            <a:off x="8075428" y="3936876"/>
            <a:ext cx="34272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/>
              <a:t>Τι κάνεις με αυτά: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400" dirty="0" err="1"/>
              <a:t>mean</a:t>
            </a:r>
            <a:r>
              <a:rPr lang="nl-NL" sz="24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400" dirty="0"/>
              <a:t>standard </a:t>
            </a:r>
            <a:r>
              <a:rPr lang="nl-NL" sz="2400" dirty="0" err="1"/>
              <a:t>deviation</a:t>
            </a:r>
            <a:r>
              <a:rPr lang="nl-NL" sz="24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400" dirty="0"/>
              <a:t>t-test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sz="2400" dirty="0" err="1"/>
              <a:t>correlation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5390115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960966-9513-4822-BCEF-B03A1144A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Likert</a:t>
            </a:r>
            <a:r>
              <a:rPr lang="nl-NL" dirty="0"/>
              <a:t> (1–5) </a:t>
            </a:r>
            <a:r>
              <a:rPr lang="el-GR" dirty="0"/>
              <a:t>τι είναι;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FE1C03-AA38-44CF-832E-97925B39AA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Τυπικά: </a:t>
            </a:r>
            <a:r>
              <a:rPr lang="el-GR" dirty="0" err="1"/>
              <a:t>ordinal</a:t>
            </a:r>
            <a:endParaRPr lang="el-GR" dirty="0"/>
          </a:p>
          <a:p>
            <a:r>
              <a:rPr lang="el-GR" dirty="0"/>
              <a:t>Στην πράξη: συχνά το χρησιμοποιούμε σαν </a:t>
            </a:r>
            <a:r>
              <a:rPr lang="el-GR" dirty="0" err="1"/>
              <a:t>scale</a:t>
            </a:r>
            <a:r>
              <a:rPr lang="el-GR" dirty="0"/>
              <a:t> </a:t>
            </a:r>
          </a:p>
          <a:p>
            <a:r>
              <a:rPr lang="el-GR" dirty="0"/>
              <a:t>γιατί το κάνουν όλοι στην εκπαιδευτική έρευνα</a:t>
            </a:r>
          </a:p>
          <a:p>
            <a:r>
              <a:rPr lang="el-GR" dirty="0"/>
              <a:t>γιατί επιτρέπει περισσότερες αναλύσεις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4287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B0D8BD-9212-40CB-A784-8DB7CD021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Επανάληψη</a:t>
            </a:r>
            <a:endParaRPr lang="en-US" dirty="0"/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77E05549-C948-4522-8F04-DCF733CDFF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3737462"/>
              </p:ext>
            </p:extLst>
          </p:nvPr>
        </p:nvGraphicFramePr>
        <p:xfrm>
          <a:off x="1295402" y="2860158"/>
          <a:ext cx="9601200" cy="2449268"/>
        </p:xfrm>
        <a:graphic>
          <a:graphicData uri="http://schemas.openxmlformats.org/drawingml/2006/table">
            <a:tbl>
              <a:tblPr/>
              <a:tblGrid>
                <a:gridCol w="2400300">
                  <a:extLst>
                    <a:ext uri="{9D8B030D-6E8A-4147-A177-3AD203B41FA5}">
                      <a16:colId xmlns:a16="http://schemas.microsoft.com/office/drawing/2014/main" val="1103026192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839131464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2755672399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2316367073"/>
                    </a:ext>
                  </a:extLst>
                </a:gridCol>
              </a:tblGrid>
              <a:tr h="612317">
                <a:tc>
                  <a:txBody>
                    <a:bodyPr/>
                    <a:lstStyle/>
                    <a:p>
                      <a:r>
                        <a:rPr lang="el-GR"/>
                        <a:t>Τύπος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Τι είναι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Παράδειγμα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Τι ανάλυση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1327931"/>
                  </a:ext>
                </a:extLst>
              </a:tr>
              <a:tr h="612317">
                <a:tc>
                  <a:txBody>
                    <a:bodyPr/>
                    <a:lstStyle/>
                    <a:p>
                      <a:r>
                        <a:rPr lang="nl-NL"/>
                        <a:t>Nominal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κατηγορίες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φύλο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συχνότητες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815662"/>
                  </a:ext>
                </a:extLst>
              </a:tr>
              <a:tr h="612317">
                <a:tc>
                  <a:txBody>
                    <a:bodyPr/>
                    <a:lstStyle/>
                    <a:p>
                      <a:r>
                        <a:rPr lang="nl-NL"/>
                        <a:t>Ordinal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σειρά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/>
                        <a:t>Likert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περιορισμένα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8239132"/>
                  </a:ext>
                </a:extLst>
              </a:tr>
              <a:tr h="612317">
                <a:tc>
                  <a:txBody>
                    <a:bodyPr/>
                    <a:lstStyle/>
                    <a:p>
                      <a:r>
                        <a:rPr lang="nl-NL"/>
                        <a:t>Scale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αριθμοί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βαθμοί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όλα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78342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6547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36ACA2-F68E-439D-AFF9-F0A81CD18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BB66C8-BC09-454A-B313-877C9F020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«Το φύλο έχει μέσο όρο;» ….. όχι → άρα </a:t>
            </a:r>
            <a:r>
              <a:rPr lang="nl-NL" dirty="0" err="1"/>
              <a:t>nominal</a:t>
            </a:r>
            <a:endParaRPr lang="el-GR" dirty="0"/>
          </a:p>
          <a:p>
            <a:r>
              <a:rPr lang="el-GR" dirty="0"/>
              <a:t>«Ο βαθμός έχει μέσο όρο;» ……. ναι → </a:t>
            </a:r>
            <a:r>
              <a:rPr lang="el-GR" dirty="0" err="1"/>
              <a:t>scale</a:t>
            </a:r>
            <a:endParaRPr lang="el-GR" dirty="0"/>
          </a:p>
          <a:p>
            <a:endParaRPr lang="el-GR" dirty="0"/>
          </a:p>
          <a:p>
            <a:r>
              <a:rPr lang="el-GR" dirty="0"/>
              <a:t>«Μου αρέσει η φυσική» (1–5) ?</a:t>
            </a:r>
          </a:p>
          <a:p>
            <a:r>
              <a:rPr lang="el-GR" dirty="0"/>
              <a:t>Τύπος διδασκαλίας (STEM / παραδοσιακή)?</a:t>
            </a:r>
          </a:p>
          <a:p>
            <a:r>
              <a:rPr lang="el-GR" dirty="0"/>
              <a:t>Ηλικία?</a:t>
            </a:r>
          </a:p>
          <a:p>
            <a:r>
              <a:rPr lang="el-GR" dirty="0"/>
              <a:t>«Πόσο αγχωμένος είσαι;» (χαμηλά–υψηλά)?</a:t>
            </a:r>
          </a:p>
          <a:p>
            <a:endParaRPr lang="el-GR" dirty="0"/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B328BF03-BC1D-4B2C-BE01-E732A1C756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525939"/>
              </p:ext>
            </p:extLst>
          </p:nvPr>
        </p:nvGraphicFramePr>
        <p:xfrm>
          <a:off x="8051800" y="2900362"/>
          <a:ext cx="3327400" cy="2814640"/>
        </p:xfrm>
        <a:graphic>
          <a:graphicData uri="http://schemas.openxmlformats.org/drawingml/2006/table">
            <a:tbl>
              <a:tblPr/>
              <a:tblGrid>
                <a:gridCol w="1522935">
                  <a:extLst>
                    <a:ext uri="{9D8B030D-6E8A-4147-A177-3AD203B41FA5}">
                      <a16:colId xmlns:a16="http://schemas.microsoft.com/office/drawing/2014/main" val="242406992"/>
                    </a:ext>
                  </a:extLst>
                </a:gridCol>
                <a:gridCol w="1804465">
                  <a:extLst>
                    <a:ext uri="{9D8B030D-6E8A-4147-A177-3AD203B41FA5}">
                      <a16:colId xmlns:a16="http://schemas.microsoft.com/office/drawing/2014/main" val="1565680339"/>
                    </a:ext>
                  </a:extLst>
                </a:gridCol>
              </a:tblGrid>
              <a:tr h="703660">
                <a:tc>
                  <a:txBody>
                    <a:bodyPr/>
                    <a:lstStyle/>
                    <a:p>
                      <a:r>
                        <a:rPr lang="el-GR" dirty="0"/>
                        <a:t>Τύπος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Τι είναι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93242"/>
                  </a:ext>
                </a:extLst>
              </a:tr>
              <a:tr h="703660">
                <a:tc>
                  <a:txBody>
                    <a:bodyPr/>
                    <a:lstStyle/>
                    <a:p>
                      <a:r>
                        <a:rPr lang="nl-NL"/>
                        <a:t>Nominal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κατηγορίες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588278"/>
                  </a:ext>
                </a:extLst>
              </a:tr>
              <a:tr h="703660">
                <a:tc>
                  <a:txBody>
                    <a:bodyPr/>
                    <a:lstStyle/>
                    <a:p>
                      <a:r>
                        <a:rPr lang="nl-NL"/>
                        <a:t>Ordinal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σειρά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2821586"/>
                  </a:ext>
                </a:extLst>
              </a:tr>
              <a:tr h="703660">
                <a:tc>
                  <a:txBody>
                    <a:bodyPr/>
                    <a:lstStyle/>
                    <a:p>
                      <a:r>
                        <a:rPr lang="nl-NL"/>
                        <a:t>Scale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αριθμοί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4499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40267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FF6B8EC-7C0C-4A5E-A099-768B7DA74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3333732-B5BE-493F-B982-405900A40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Αν είναι απλά κατηγορία → </a:t>
            </a:r>
            <a:r>
              <a:rPr lang="el-GR" dirty="0" err="1"/>
              <a:t>nominal</a:t>
            </a:r>
            <a:r>
              <a:rPr lang="el-GR" dirty="0"/>
              <a:t> 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Αν έχει σειρά αλλά όχι αριθμητική λογική → </a:t>
            </a:r>
            <a:r>
              <a:rPr lang="el-GR" dirty="0" err="1"/>
              <a:t>ordinal</a:t>
            </a:r>
            <a:endParaRPr lang="el-GR" dirty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Αν μπορείς να κάνεις “μέσο όρο” με νόημα → </a:t>
            </a:r>
            <a:r>
              <a:rPr lang="el-GR" dirty="0" err="1"/>
              <a:t>scale</a:t>
            </a:r>
            <a:br>
              <a:rPr lang="el-GR" dirty="0"/>
            </a:br>
            <a:br>
              <a:rPr lang="el-GR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1145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271D6144-D53E-426E-BEA9-05B477B420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ΕΙΣΑΓΩΓΗ ΔΕΔΟΜΕΝΩΝ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69510742-7B25-4B76-8F7B-34040D02A2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GOOGLE FORMS </a:t>
            </a:r>
            <a:r>
              <a:rPr lang="en-US" dirty="0">
                <a:sym typeface="Wingdings" panose="05000000000000000000" pitchFamily="2" charset="2"/>
              </a:rPr>
              <a:t> EXCEL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54778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8ECA7B-1BD0-4194-AFE7-D5ECEDF71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8500542-D298-4F5B-9388-0E9F4A34A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04C03EC-E88F-4F69-AC31-9EB5CCD0C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83543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DC457DA-18E0-4135-B9AF-BA20B7858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1021F5-6C1F-48F7-A275-41BDD535D5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B4D6D5B-6F57-420B-A39A-A90ABA439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34038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CFF72BC-9563-430E-809A-EFA97C708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37926A-196B-4E10-8F27-54962274A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9922740-29B0-436E-AA66-97059759A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531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033DBA-860E-4252-AA46-4C9D69A84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C5BD18A-D8E8-4033-A1C1-D90F76A98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439744F-02B5-4D07-9333-15D80F5E6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6584B3D7-1D7F-4CE7-91BB-2350131180CD}"/>
              </a:ext>
            </a:extLst>
          </p:cNvPr>
          <p:cNvSpPr/>
          <p:nvPr/>
        </p:nvSpPr>
        <p:spPr>
          <a:xfrm>
            <a:off x="8102600" y="1600200"/>
            <a:ext cx="1689100" cy="13038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19932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71D5199-F027-4585-891F-9D8198346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07AE72C-436E-4788-A3E0-849ADA3EA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CED3278-F68B-4372-8854-2511AA9E9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50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E4A7EE-AF68-4ACC-B7B0-6EEA4045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Διαδικασία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B0F6836-46C7-4B53-AA4C-883A856B3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Κάθε γραμμή μία περίπτωση</a:t>
            </a:r>
          </a:p>
          <a:p>
            <a:r>
              <a:rPr lang="el-GR" dirty="0"/>
              <a:t>Κάθε στήλη μία απάντηση</a:t>
            </a:r>
          </a:p>
          <a:p>
            <a:r>
              <a:rPr lang="el-GR" dirty="0"/>
              <a:t>Δεν έχει νούμερα</a:t>
            </a:r>
          </a:p>
          <a:p>
            <a:r>
              <a:rPr lang="el-GR" dirty="0"/>
              <a:t>Πρέπει να το εισάγουμε στο </a:t>
            </a:r>
            <a:r>
              <a:rPr lang="en-US" dirty="0"/>
              <a:t>SPSS</a:t>
            </a:r>
          </a:p>
          <a:p>
            <a:r>
              <a:rPr lang="nl-NL" dirty="0"/>
              <a:t>File </a:t>
            </a:r>
            <a:r>
              <a:rPr lang="nl-NL" dirty="0">
                <a:sym typeface="Wingdings" panose="05000000000000000000" pitchFamily="2" charset="2"/>
              </a:rPr>
              <a:t> Download  Excel</a:t>
            </a:r>
          </a:p>
          <a:p>
            <a:r>
              <a:rPr lang="el-GR" dirty="0">
                <a:sym typeface="Wingdings" panose="05000000000000000000" pitchFamily="2" charset="2"/>
              </a:rPr>
              <a:t>Για να κάνω την εισαγωγή πρέπει να κλείσω το αρχείο </a:t>
            </a:r>
            <a:r>
              <a:rPr lang="en-US" dirty="0">
                <a:sym typeface="Wingdings" panose="05000000000000000000" pitchFamily="2" charset="2"/>
              </a:rPr>
              <a:t>excel</a:t>
            </a:r>
            <a:r>
              <a:rPr lang="el-GR" dirty="0">
                <a:sym typeface="Wingdings" panose="05000000000000000000" pitchFamily="2" charset="2"/>
              </a:rPr>
              <a:t> πρώτα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2146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86B635-D0AA-4D01-B9CA-180CFA58D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1B80250-1F2D-4119-BD32-B60B6EE83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1B2F4FA-4F51-459B-B124-0F32D545C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735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C563F2-BB13-4158-B427-B7A434918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C482B90-0E31-4617-9C81-E36E8E4FF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6EF50C0-8844-44E0-984A-894E5276C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4730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419EB19-9CCB-4C6D-A9F1-170E6DD7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6FE42DA-2692-416E-BEC3-D851DBBF52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A28C1D9-A52B-4504-832A-81499C15F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33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FC5442-AE79-48CF-927C-E71F879C38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SPSS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816852D-08C8-4428-B797-C845BCB857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631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E729729-5F41-424B-88DA-B089116FA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75198D-E4B0-4027-ACDB-9549BF1F8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File </a:t>
            </a:r>
            <a:r>
              <a:rPr lang="en-US" dirty="0">
                <a:sym typeface="Wingdings" panose="05000000000000000000" pitchFamily="2" charset="2"/>
              </a:rPr>
              <a:t> Open  Data</a:t>
            </a:r>
          </a:p>
          <a:p>
            <a:r>
              <a:rPr lang="en-US" dirty="0">
                <a:sym typeface="Wingdings" panose="05000000000000000000" pitchFamily="2" charset="2"/>
              </a:rPr>
              <a:t>Files of type</a:t>
            </a:r>
            <a:r>
              <a:rPr lang="el-GR" dirty="0">
                <a:sym typeface="Wingdings" panose="05000000000000000000" pitchFamily="2" charset="2"/>
              </a:rPr>
              <a:t>: επιλέγω </a:t>
            </a:r>
            <a:r>
              <a:rPr lang="en-US" dirty="0">
                <a:sym typeface="Wingdings" panose="05000000000000000000" pitchFamily="2" charset="2"/>
              </a:rPr>
              <a:t>excel</a:t>
            </a:r>
          </a:p>
          <a:p>
            <a:r>
              <a:rPr lang="el-GR" dirty="0">
                <a:sym typeface="Wingdings" panose="05000000000000000000" pitchFamily="2" charset="2"/>
              </a:rPr>
              <a:t>Εμφανίζει τα αρχεία και επιλέγω αυτό που θέλω και πατάω </a:t>
            </a:r>
            <a:r>
              <a:rPr lang="en-US" dirty="0">
                <a:sym typeface="Wingdings" panose="05000000000000000000" pitchFamily="2" charset="2"/>
              </a:rPr>
              <a:t>open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4970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77FD42-753B-40DF-9137-DF6313A61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2A381A-F839-4AE5-B9A1-8F3316428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D3659BE-22BE-48D5-AC16-F26EEECC9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890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5633F89-1B26-4257-A133-D5577C4B9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BD946A5-F1B7-4D07-BC3B-ADDFC35C6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5E66891-D920-45A9-89FD-4C8F31817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0728A6FC-A149-448D-9C6C-AE48264B7D20}"/>
              </a:ext>
            </a:extLst>
          </p:cNvPr>
          <p:cNvSpPr/>
          <p:nvPr/>
        </p:nvSpPr>
        <p:spPr>
          <a:xfrm>
            <a:off x="2717801" y="5014384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720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832D90-A1BB-4DEF-9953-20D3E94D7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F9EA3A-EB0B-4539-A8A8-5E7309FB5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53EE800-4A18-46B9-B764-9AA622FA8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565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D542F25-DED2-40BE-BE3C-1526BCA75A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1301" y="2425698"/>
            <a:ext cx="3035297" cy="3666068"/>
          </a:xfrm>
        </p:spPr>
        <p:txBody>
          <a:bodyPr/>
          <a:lstStyle/>
          <a:p>
            <a:r>
              <a:rPr lang="el-GR" dirty="0"/>
              <a:t>Αφήνουμε τσεκαρισμένο το </a:t>
            </a:r>
            <a:r>
              <a:rPr lang="en-US" dirty="0"/>
              <a:t>read…</a:t>
            </a:r>
            <a:endParaRPr lang="el-GR" dirty="0"/>
          </a:p>
          <a:p>
            <a:r>
              <a:rPr lang="el-GR" dirty="0"/>
              <a:t>Επιλέγουμε από ποιο φύλλο θέλουμε να τραβήξει δεδομένα</a:t>
            </a:r>
          </a:p>
          <a:p>
            <a:r>
              <a:rPr lang="el-GR" dirty="0"/>
              <a:t>Ανοίγει ένα καινούριο αρχείο</a:t>
            </a:r>
            <a:endParaRPr lang="en-US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C7FF63F-652F-4B54-8E08-5C5B1F358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700" y="270933"/>
            <a:ext cx="6517456" cy="3666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2951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2143D0-4156-46BD-B666-334A8BB4D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45AE657-3D25-4075-8B65-1E04061D3B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45B32BA-98DF-46D4-BEE2-D3741528D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14403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B911B7B-CE00-4243-83E9-D6924C47D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D1AC720-7B1E-40A3-8D8E-EB8D94B53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EE31CF8-9B0D-413C-967D-3D3D0A810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3121CBA5-E492-42B4-80E0-3AD15211C843}"/>
              </a:ext>
            </a:extLst>
          </p:cNvPr>
          <p:cNvSpPr/>
          <p:nvPr/>
        </p:nvSpPr>
        <p:spPr>
          <a:xfrm>
            <a:off x="-12699" y="5689600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37343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4D61A1-7316-47B9-90BB-24EEB4B4A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View</a:t>
            </a:r>
            <a:r>
              <a:rPr lang="el-GR" dirty="0"/>
              <a:t>/</a:t>
            </a:r>
            <a:r>
              <a:rPr lang="en-US" dirty="0"/>
              <a:t> Variable View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605E775-42CB-412C-9DD1-CD90A39A9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View – </a:t>
            </a:r>
            <a:r>
              <a:rPr lang="el-GR" dirty="0"/>
              <a:t>περιβάλλον σαν του </a:t>
            </a:r>
            <a:r>
              <a:rPr lang="en-US" dirty="0"/>
              <a:t>excel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Η κάθε γραμμή ένας </a:t>
            </a:r>
            <a:r>
              <a:rPr lang="en-US" dirty="0"/>
              <a:t>participant</a:t>
            </a:r>
          </a:p>
          <a:p>
            <a:r>
              <a:rPr lang="en-US" dirty="0"/>
              <a:t>Variable View – </a:t>
            </a:r>
            <a:r>
              <a:rPr lang="el-GR" dirty="0"/>
              <a:t>βλέπουμε ένα πίνακα με τα χαρακτηριστικά της κάθε μεταβλητής.</a:t>
            </a:r>
          </a:p>
          <a:p>
            <a:pPr marL="0" indent="0">
              <a:buNone/>
            </a:pPr>
            <a:r>
              <a:rPr lang="el-GR" dirty="0"/>
              <a:t>Η κάθε γραμμή είναι μία μεταβλητή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77594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76C38E-15C0-487B-8513-3AF59F1A0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B816325-8EAE-4234-9CB3-8A35E0E4A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769C30F-4EEA-4C01-9F99-61C5A7613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8163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D1FC18-E169-45B9-BC67-2915E8964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8F1525-5562-4524-9A1B-37F567EC2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1C601FE-8640-4155-8580-EA416F811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A64643-DFFE-4050-B727-B560CFF5D5F0}"/>
              </a:ext>
            </a:extLst>
          </p:cNvPr>
          <p:cNvSpPr txBox="1"/>
          <p:nvPr/>
        </p:nvSpPr>
        <p:spPr>
          <a:xfrm>
            <a:off x="1130300" y="3268131"/>
            <a:ext cx="32511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rgbClr val="FF0000"/>
                </a:solidFill>
              </a:rPr>
              <a:t>ΠΙΟ ΣΥΧΝΟΙ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Numeric</a:t>
            </a:r>
          </a:p>
          <a:p>
            <a:r>
              <a:rPr lang="el-GR" sz="2400" b="1" dirty="0">
                <a:solidFill>
                  <a:srgbClr val="FF0000"/>
                </a:solidFill>
              </a:rPr>
              <a:t>ή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String – </a:t>
            </a:r>
            <a:r>
              <a:rPr lang="el-GR" sz="2400" b="1" dirty="0">
                <a:solidFill>
                  <a:srgbClr val="FF0000"/>
                </a:solidFill>
              </a:rPr>
              <a:t>αλφαριθμητική μεταβλητή - για ανοιχτές απαντήσεις – ΔΕΝ κάνεις ανάλυση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9395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C5CCBE-DCF5-4585-AF6E-4F9262349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ym typeface="Wingdings" panose="05000000000000000000" pitchFamily="2" charset="2"/>
              </a:rPr>
              <a:t>Recode into Different Variables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l-GR" dirty="0"/>
              <a:t>Π.χ. </a:t>
            </a:r>
            <a:r>
              <a:rPr lang="en-US" dirty="0"/>
              <a:t>Gender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586BCDC-5A29-455C-8E23-869F78118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Transform </a:t>
            </a:r>
            <a:r>
              <a:rPr lang="en-US" dirty="0">
                <a:sym typeface="Wingdings" panose="05000000000000000000" pitchFamily="2" charset="2"/>
              </a:rPr>
              <a:t> Recode into Different Variables</a:t>
            </a:r>
          </a:p>
          <a:p>
            <a:r>
              <a:rPr lang="el-GR" dirty="0">
                <a:sym typeface="Wingdings" panose="05000000000000000000" pitchFamily="2" charset="2"/>
              </a:rPr>
              <a:t>Επιλέγω τη μεταβλητή, τη μεταφέρω δεξιά, της δίνω νέο όνομα στο </a:t>
            </a:r>
            <a:r>
              <a:rPr lang="en-US" dirty="0">
                <a:sym typeface="Wingdings" panose="05000000000000000000" pitchFamily="2" charset="2"/>
              </a:rPr>
              <a:t>name </a:t>
            </a:r>
            <a:r>
              <a:rPr lang="el-GR" dirty="0">
                <a:sym typeface="Wingdings" panose="05000000000000000000" pitchFamily="2" charset="2"/>
              </a:rPr>
              <a:t>και πατάω </a:t>
            </a:r>
            <a:r>
              <a:rPr lang="en-US" dirty="0">
                <a:sym typeface="Wingdings" panose="05000000000000000000" pitchFamily="2" charset="2"/>
              </a:rPr>
              <a:t>Change.</a:t>
            </a:r>
          </a:p>
          <a:p>
            <a:r>
              <a:rPr lang="el-GR" dirty="0">
                <a:sym typeface="Wingdings" panose="05000000000000000000" pitchFamily="2" charset="2"/>
              </a:rPr>
              <a:t>Πατάω </a:t>
            </a:r>
            <a:r>
              <a:rPr lang="en-US" dirty="0">
                <a:sym typeface="Wingdings" panose="05000000000000000000" pitchFamily="2" charset="2"/>
              </a:rPr>
              <a:t>Old and new Values  </a:t>
            </a:r>
            <a:r>
              <a:rPr lang="el-GR" dirty="0">
                <a:sym typeface="Wingdings" panose="05000000000000000000" pitchFamily="2" charset="2"/>
              </a:rPr>
              <a:t>γράφω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l-GR" dirty="0">
                <a:sym typeface="Wingdings" panose="05000000000000000000" pitchFamily="2" charset="2"/>
              </a:rPr>
              <a:t>στο </a:t>
            </a:r>
            <a:r>
              <a:rPr lang="en-US" dirty="0">
                <a:sym typeface="Wingdings" panose="05000000000000000000" pitchFamily="2" charset="2"/>
              </a:rPr>
              <a:t>old value </a:t>
            </a:r>
            <a:r>
              <a:rPr lang="el-GR" dirty="0">
                <a:sym typeface="Wingdings" panose="05000000000000000000" pitchFamily="2" charset="2"/>
              </a:rPr>
              <a:t>την παλιά τιμή (π.χ. άντρας) και στο </a:t>
            </a:r>
            <a:r>
              <a:rPr lang="en-US" dirty="0">
                <a:sym typeface="Wingdings" panose="05000000000000000000" pitchFamily="2" charset="2"/>
              </a:rPr>
              <a:t>new value </a:t>
            </a:r>
            <a:r>
              <a:rPr lang="el-GR" dirty="0">
                <a:sym typeface="Wingdings" panose="05000000000000000000" pitchFamily="2" charset="2"/>
              </a:rPr>
              <a:t>την αριθμητική τιμή (π.χ. 1)</a:t>
            </a:r>
          </a:p>
          <a:p>
            <a:r>
              <a:rPr lang="en-US" dirty="0">
                <a:sym typeface="Wingdings" panose="05000000000000000000" pitchFamily="2" charset="2"/>
              </a:rPr>
              <a:t>Continue OK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23496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5C96DC-871A-4D63-A148-347D5576D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8A34944-2023-469A-8147-86B5EA4FA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447081B-20EE-4315-8EAB-506458750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5596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297E65-B324-4C92-9E56-FCF79E05E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9AF5DF9-BA65-4CA0-8A2B-6B25B3D13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F6DBC4C-A5B5-45CB-B4B2-235B26A3EF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E1CB2EB4-B98D-4212-9AF4-3493C6B0846B}"/>
              </a:ext>
            </a:extLst>
          </p:cNvPr>
          <p:cNvSpPr/>
          <p:nvPr/>
        </p:nvSpPr>
        <p:spPr>
          <a:xfrm>
            <a:off x="5486401" y="3670299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ABAC79A7-9C27-43FF-9FD1-F46C1453A95B}"/>
              </a:ext>
            </a:extLst>
          </p:cNvPr>
          <p:cNvSpPr/>
          <p:nvPr/>
        </p:nvSpPr>
        <p:spPr>
          <a:xfrm>
            <a:off x="3124201" y="1970616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73912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39E0729-1BAB-4D49-B639-613D6D9DE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7BFC0FB-0658-43D0-A52B-C7D26C230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0C025C9-E932-4481-8E6A-C086DCEBA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EED7EEA0-63C1-47B4-9018-031B68974563}"/>
              </a:ext>
            </a:extLst>
          </p:cNvPr>
          <p:cNvSpPr/>
          <p:nvPr/>
        </p:nvSpPr>
        <p:spPr>
          <a:xfrm>
            <a:off x="4940301" y="3941231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2160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124684-E2F1-440B-8A86-5AEEAEC28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0B2FE3C-60C0-4216-9E31-3A87223ED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1811112-C68F-4F93-819E-E4BBA948D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DB865202-CB64-4E34-AEB0-ECB0628F0995}"/>
              </a:ext>
            </a:extLst>
          </p:cNvPr>
          <p:cNvSpPr/>
          <p:nvPr/>
        </p:nvSpPr>
        <p:spPr>
          <a:xfrm>
            <a:off x="3251201" y="1574800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28EED00F-C157-4584-BF21-86C07EF5B3B5}"/>
              </a:ext>
            </a:extLst>
          </p:cNvPr>
          <p:cNvSpPr/>
          <p:nvPr/>
        </p:nvSpPr>
        <p:spPr>
          <a:xfrm>
            <a:off x="5448301" y="3206749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D9B0159A-AEFC-48C3-80EA-5C5B2FA04407}"/>
              </a:ext>
            </a:extLst>
          </p:cNvPr>
          <p:cNvSpPr/>
          <p:nvPr/>
        </p:nvSpPr>
        <p:spPr>
          <a:xfrm>
            <a:off x="6019801" y="1536699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3078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4D315E-EDB1-4DBC-A4EF-956BE87A6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B677657-00D8-40A7-9C66-4EABC0B89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2BF533B-B35E-4C1D-B612-30AC0D210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50DE7245-A818-4A07-81A9-BB9ED1DE5910}"/>
              </a:ext>
            </a:extLst>
          </p:cNvPr>
          <p:cNvSpPr/>
          <p:nvPr/>
        </p:nvSpPr>
        <p:spPr>
          <a:xfrm>
            <a:off x="6197601" y="2408762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E1F2BA67-6A00-441B-935D-47875598570A}"/>
              </a:ext>
            </a:extLst>
          </p:cNvPr>
          <p:cNvSpPr/>
          <p:nvPr/>
        </p:nvSpPr>
        <p:spPr>
          <a:xfrm>
            <a:off x="4743454" y="5160438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312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1E210E-6023-4063-979A-5E9910E54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Για να θυμάμαι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BBF872A-4ECE-42E4-9A1D-2AFA77751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780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C28EE5D-71B1-40F5-8DDE-DE94B4192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70C218F-DB44-4E4B-B580-69333FF6D9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ABD3022-CB34-47EA-B4EB-EBCCFA9C1A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6847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741D93-BDEF-4A05-84D3-5FBB4533E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F6D7591-290E-40F8-8525-A8A163519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442370D-F70E-40B6-99B8-7AC023D26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6274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5ABB3ED-03E9-4F13-A719-F24EDCD9D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E71F932-9AB9-4AB4-83ED-ECC5A25696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434E09D-0769-4D4D-B3AF-04667BF16C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7643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5346AC-FA99-432B-9A2D-7CA65895C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8598413-B62E-40D3-BCD5-E6C37C6DA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34743EE-7056-427E-8E76-305DD22513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8897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1AB6D1-2104-438D-A6DE-8F6B37171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0BD0EDC-D527-4D50-9D10-C81536DF8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D34BF98-238E-4FC0-9FE7-097B53ECE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12AECB47-CD90-4108-8CD6-97F0CC64EBF1}"/>
              </a:ext>
            </a:extLst>
          </p:cNvPr>
          <p:cNvSpPr/>
          <p:nvPr/>
        </p:nvSpPr>
        <p:spPr>
          <a:xfrm>
            <a:off x="8616954" y="982132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936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8EDF47-A702-42F3-BFC5-004BA15D1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CA2B9D3-3CC4-4F69-94C7-C7BD7EF506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C3DC66B-B965-497B-9637-9E25625AD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998F0B0D-3557-4BE8-8217-3DAB2A6A7F4F}"/>
              </a:ext>
            </a:extLst>
          </p:cNvPr>
          <p:cNvSpPr/>
          <p:nvPr/>
        </p:nvSpPr>
        <p:spPr>
          <a:xfrm>
            <a:off x="8616954" y="1096432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48705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075CF0AB-4519-49BA-9328-A0CD0144DE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097194"/>
              </p:ext>
            </p:extLst>
          </p:nvPr>
        </p:nvGraphicFramePr>
        <p:xfrm>
          <a:off x="4241800" y="2798762"/>
          <a:ext cx="4699000" cy="2814640"/>
        </p:xfrm>
        <a:graphic>
          <a:graphicData uri="http://schemas.openxmlformats.org/drawingml/2006/table">
            <a:tbl>
              <a:tblPr/>
              <a:tblGrid>
                <a:gridCol w="2150710">
                  <a:extLst>
                    <a:ext uri="{9D8B030D-6E8A-4147-A177-3AD203B41FA5}">
                      <a16:colId xmlns:a16="http://schemas.microsoft.com/office/drawing/2014/main" val="242406992"/>
                    </a:ext>
                  </a:extLst>
                </a:gridCol>
                <a:gridCol w="2548290">
                  <a:extLst>
                    <a:ext uri="{9D8B030D-6E8A-4147-A177-3AD203B41FA5}">
                      <a16:colId xmlns:a16="http://schemas.microsoft.com/office/drawing/2014/main" val="1565680339"/>
                    </a:ext>
                  </a:extLst>
                </a:gridCol>
              </a:tblGrid>
              <a:tr h="703660">
                <a:tc>
                  <a:txBody>
                    <a:bodyPr/>
                    <a:lstStyle/>
                    <a:p>
                      <a:r>
                        <a:rPr lang="el-GR" dirty="0"/>
                        <a:t>Τύπος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Τι είναι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393242"/>
                  </a:ext>
                </a:extLst>
              </a:tr>
              <a:tr h="703660">
                <a:tc>
                  <a:txBody>
                    <a:bodyPr/>
                    <a:lstStyle/>
                    <a:p>
                      <a:r>
                        <a:rPr lang="nl-NL"/>
                        <a:t>Nominal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κατηγορίες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2588278"/>
                  </a:ext>
                </a:extLst>
              </a:tr>
              <a:tr h="703660">
                <a:tc>
                  <a:txBody>
                    <a:bodyPr/>
                    <a:lstStyle/>
                    <a:p>
                      <a:r>
                        <a:rPr lang="nl-NL"/>
                        <a:t>Ordinal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/>
                        <a:t>σειρά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2821586"/>
                  </a:ext>
                </a:extLst>
              </a:tr>
              <a:tr h="703660">
                <a:tc>
                  <a:txBody>
                    <a:bodyPr/>
                    <a:lstStyle/>
                    <a:p>
                      <a:r>
                        <a:rPr lang="nl-NL"/>
                        <a:t>Scale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αριθμοί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4499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005391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8E7C9E-8BC1-43B6-8739-52343A048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Άλλος τρόπος </a:t>
            </a:r>
            <a:r>
              <a:rPr lang="el-GR" dirty="0" err="1"/>
              <a:t>επανακωδικοποίησης</a:t>
            </a:r>
            <a:r>
              <a:rPr lang="el-GR" dirty="0"/>
              <a:t> αυτόματος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78A8066-2333-4BBD-B04A-3F5AF6A61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Όταν δεν με ενδιαφέρει τι τιμές θα δώσω στις απαντήσεις (π.χ. 1 μερικής απασχόλησης, 2 πλήρους απασχόλησης κλπ.) </a:t>
            </a:r>
          </a:p>
          <a:p>
            <a:r>
              <a:rPr lang="en-US" dirty="0"/>
              <a:t>Transform </a:t>
            </a:r>
            <a:r>
              <a:rPr lang="en-US" dirty="0">
                <a:sym typeface="Wingdings" panose="05000000000000000000" pitchFamily="2" charset="2"/>
              </a:rPr>
              <a:t> Automatic Recode  </a:t>
            </a:r>
            <a:r>
              <a:rPr lang="el-GR" dirty="0">
                <a:sym typeface="Wingdings" panose="05000000000000000000" pitchFamily="2" charset="2"/>
              </a:rPr>
              <a:t>Επιλέγω κατηγορία ή κατηγορίες μαζί και τις μεταφέρω στο δίπλα παράθυρο πατώντας στο βελάκι. </a:t>
            </a:r>
          </a:p>
          <a:p>
            <a:r>
              <a:rPr lang="el-GR" dirty="0">
                <a:sym typeface="Wingdings" panose="05000000000000000000" pitchFamily="2" charset="2"/>
              </a:rPr>
              <a:t>Επιλέγω τη μία, γράφω </a:t>
            </a:r>
            <a:r>
              <a:rPr lang="en-US" dirty="0">
                <a:sym typeface="Wingdings" panose="05000000000000000000" pitchFamily="2" charset="2"/>
              </a:rPr>
              <a:t>new name (</a:t>
            </a:r>
            <a:r>
              <a:rPr lang="el-GR" dirty="0">
                <a:sym typeface="Wingdings" panose="05000000000000000000" pitchFamily="2" charset="2"/>
              </a:rPr>
              <a:t>και δίνω διαφορετικό όνομα γιατί δεν μπορεί το </a:t>
            </a:r>
            <a:r>
              <a:rPr lang="en-US" dirty="0">
                <a:sym typeface="Wingdings" panose="05000000000000000000" pitchFamily="2" charset="2"/>
              </a:rPr>
              <a:t>SPSS </a:t>
            </a:r>
            <a:r>
              <a:rPr lang="el-GR" dirty="0">
                <a:sym typeface="Wingdings" panose="05000000000000000000" pitchFamily="2" charset="2"/>
              </a:rPr>
              <a:t>να έχει δύο μεταβλητές με ίδιο όνομα) και </a:t>
            </a:r>
            <a:r>
              <a:rPr lang="en-US" dirty="0">
                <a:sym typeface="Wingdings" panose="05000000000000000000" pitchFamily="2" charset="2"/>
              </a:rPr>
              <a:t>add new name. </a:t>
            </a:r>
          </a:p>
          <a:p>
            <a:r>
              <a:rPr lang="el-GR" dirty="0">
                <a:sym typeface="Wingdings" panose="05000000000000000000" pitchFamily="2" charset="2"/>
              </a:rPr>
              <a:t>Επιλέγω </a:t>
            </a:r>
            <a:r>
              <a:rPr lang="en-US" dirty="0">
                <a:sym typeface="Wingdings" panose="05000000000000000000" pitchFamily="2" charset="2"/>
              </a:rPr>
              <a:t>Lowest value (</a:t>
            </a:r>
            <a:r>
              <a:rPr lang="el-GR" dirty="0">
                <a:sym typeface="Wingdings" panose="05000000000000000000" pitchFamily="2" charset="2"/>
              </a:rPr>
              <a:t>εννοεί ότι ξεκινάει αλφαβητικά)</a:t>
            </a:r>
          </a:p>
          <a:p>
            <a:r>
              <a:rPr lang="el-GR" dirty="0">
                <a:sym typeface="Wingdings" panose="05000000000000000000" pitchFamily="2" charset="2"/>
              </a:rPr>
              <a:t>Πατάω ΟΚ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83141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12B1E3-AFEF-4C4D-96BC-E5BBFC151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4663CC6-4339-401D-A976-A017A7BB2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15D9176-A548-443E-B6F1-5FB2E5FEA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23629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5608CA8-FEF8-4938-A95E-CDB21DF7D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704042C-79B3-49DD-8DC6-89F8ADCB5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E05D729-2BCE-4C43-94E6-C79B9C803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7695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2F2F50-3E64-434E-AF61-268E1674D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7B8130C-BF07-4420-8036-AA31FE6ED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5A5D557-DFAF-4874-853F-51750D47B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63840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E48682-A046-473D-BE4C-F44B1448A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E872A93-3250-42BA-938A-1B163FC7F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A38FF56-9C3B-4BD4-AD23-DD9651548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4C301643-DAA8-4577-B18E-BF7FAB00EAFD}"/>
              </a:ext>
            </a:extLst>
          </p:cNvPr>
          <p:cNvSpPr/>
          <p:nvPr/>
        </p:nvSpPr>
        <p:spPr>
          <a:xfrm>
            <a:off x="4679954" y="1634065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7489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B70D8C-CE61-4139-BF0E-D95371858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E19A94F-2F7B-48E9-A0CA-DFE6ABA6CF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5CC845-75EC-4E5E-A9A2-D3867117D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AEDE4597-AA75-4A30-A3E7-714331E4462E}"/>
              </a:ext>
            </a:extLst>
          </p:cNvPr>
          <p:cNvSpPr/>
          <p:nvPr/>
        </p:nvSpPr>
        <p:spPr>
          <a:xfrm>
            <a:off x="6019799" y="2791881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35141854-F562-41C5-ABD8-0CB6E780890F}"/>
              </a:ext>
            </a:extLst>
          </p:cNvPr>
          <p:cNvSpPr/>
          <p:nvPr/>
        </p:nvSpPr>
        <p:spPr>
          <a:xfrm>
            <a:off x="5524499" y="505882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08611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83489C-FF44-4A7B-92FF-95B2CD1C9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C0EE461-D31A-4704-B6AA-035EA3931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FBB02A3-8B02-41D8-B960-7851B6915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D1CE3DC9-6358-4553-ACA0-350DA006CA13}"/>
              </a:ext>
            </a:extLst>
          </p:cNvPr>
          <p:cNvSpPr/>
          <p:nvPr/>
        </p:nvSpPr>
        <p:spPr>
          <a:xfrm>
            <a:off x="6019799" y="2791881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27A5BDDC-0F7C-48BE-8F26-A096C6BF5332}"/>
              </a:ext>
            </a:extLst>
          </p:cNvPr>
          <p:cNvSpPr/>
          <p:nvPr/>
        </p:nvSpPr>
        <p:spPr>
          <a:xfrm>
            <a:off x="5524499" y="505882"/>
            <a:ext cx="1536700" cy="901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04504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43875FB-73AF-47E7-91C5-4DADBE774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3759C52-DBD8-4CA3-9B6F-2BFAD2A4C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A3BBAED-77CD-469B-B549-E7154FD48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84DD4198-9E19-4C48-A0A2-9D533A1460C6}"/>
              </a:ext>
            </a:extLst>
          </p:cNvPr>
          <p:cNvSpPr/>
          <p:nvPr/>
        </p:nvSpPr>
        <p:spPr>
          <a:xfrm>
            <a:off x="5524499" y="505882"/>
            <a:ext cx="1536700" cy="4762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283AF6F8-17ED-4758-A445-1524C19D2E27}"/>
              </a:ext>
            </a:extLst>
          </p:cNvPr>
          <p:cNvSpPr/>
          <p:nvPr/>
        </p:nvSpPr>
        <p:spPr>
          <a:xfrm>
            <a:off x="266699" y="1333500"/>
            <a:ext cx="1536700" cy="7768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6372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CD7356-E3E6-4549-92B1-7C2E570C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2B6155E-35D8-41FF-B7E4-F0AA0021E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9AB765D-B6FF-4A7F-98A4-9518F5B02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1E340B31-6D31-4AEC-A2EF-257FE3E88CA5}"/>
              </a:ext>
            </a:extLst>
          </p:cNvPr>
          <p:cNvSpPr/>
          <p:nvPr/>
        </p:nvSpPr>
        <p:spPr>
          <a:xfrm>
            <a:off x="5592417" y="229613"/>
            <a:ext cx="689113" cy="7768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04070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8398D04-AFEE-4447-9906-AD01927E9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5A0A84D-0180-485A-A27F-3BE07AA50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5A30C9F-40E3-4E04-81F6-D6C218721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72264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6FA954-2EFD-4E0A-8BFA-319FF4FB8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Παλιές μεταβλητές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5813200-D1CC-4CE1-BB5D-376C47AF7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Αν θέλω τις διαγράφω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80395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288C86D-558A-4243-84B6-DD413915D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Μεταβλητές τύπου </a:t>
            </a:r>
            <a:r>
              <a:rPr lang="en-US" dirty="0"/>
              <a:t>Likert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1DDF3B0E-B33A-423E-96A8-11112E90E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Μπορώ ταυτόχρονα</a:t>
            </a:r>
            <a:r>
              <a:rPr lang="en-US" dirty="0"/>
              <a:t> recode</a:t>
            </a:r>
            <a:endParaRPr lang="el-GR" dirty="0"/>
          </a:p>
          <a:p>
            <a:r>
              <a:rPr lang="el-GR" dirty="0"/>
              <a:t>Αλλάζω </a:t>
            </a:r>
            <a:r>
              <a:rPr lang="en-US" dirty="0"/>
              <a:t>type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l-GR" dirty="0"/>
              <a:t>από </a:t>
            </a:r>
            <a:r>
              <a:rPr lang="en-US" dirty="0"/>
              <a:t>string </a:t>
            </a:r>
            <a:r>
              <a:rPr lang="el-GR" dirty="0"/>
              <a:t>σε </a:t>
            </a:r>
            <a:r>
              <a:rPr lang="en-US" dirty="0"/>
              <a:t>numeric </a:t>
            </a:r>
          </a:p>
          <a:p>
            <a:r>
              <a:rPr lang="en-US" dirty="0"/>
              <a:t>Transform </a:t>
            </a:r>
            <a:r>
              <a:rPr lang="en-US" dirty="0">
                <a:sym typeface="Wingdings" panose="05000000000000000000" pitchFamily="2" charset="2"/>
              </a:rPr>
              <a:t> Recode into Same variables</a:t>
            </a:r>
          </a:p>
          <a:p>
            <a:r>
              <a:rPr lang="el-GR" dirty="0">
                <a:sym typeface="Wingdings" panose="05000000000000000000" pitchFamily="2" charset="2"/>
              </a:rPr>
              <a:t>Τις επιλέγω και τις μεταφέρω στο δίπλα παράθυρο πατώντας το βελάκι. 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Old and new values</a:t>
            </a:r>
            <a:endParaRPr lang="el-GR" dirty="0">
              <a:sym typeface="Wingdings" panose="05000000000000000000" pitchFamily="2" charset="2"/>
            </a:endParaRPr>
          </a:p>
          <a:p>
            <a:r>
              <a:rPr lang="el-GR" dirty="0">
                <a:sym typeface="Wingdings" panose="05000000000000000000" pitchFamily="2" charset="2"/>
              </a:rPr>
              <a:t>Εδώ δεν δημιουργώ καινούριες αλλά μετατρέπω τις ήδη υπάρχουσες. </a:t>
            </a:r>
            <a:r>
              <a:rPr lang="el-GR" dirty="0">
                <a:highlight>
                  <a:srgbClr val="FFFF00"/>
                </a:highlight>
                <a:sym typeface="Wingdings" panose="05000000000000000000" pitchFamily="2" charset="2"/>
              </a:rPr>
              <a:t>ΠΡΟΣΟΧΗ</a:t>
            </a:r>
            <a:r>
              <a:rPr lang="el-GR" dirty="0">
                <a:sym typeface="Wingdings" panose="05000000000000000000" pitchFamily="2" charset="2"/>
              </a:rPr>
              <a:t> γιατί αν κάνω λάθος μπορεί να χαθούν τα δεδομένα μου! Καλύτερα να κάνω από πριν ένα </a:t>
            </a:r>
            <a:r>
              <a:rPr lang="en-US" dirty="0">
                <a:sym typeface="Wingdings" panose="05000000000000000000" pitchFamily="2" charset="2"/>
              </a:rPr>
              <a:t>file</a:t>
            </a:r>
            <a:r>
              <a:rPr lang="el-GR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 save</a:t>
            </a:r>
            <a:r>
              <a:rPr lang="el-GR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as</a:t>
            </a:r>
            <a:r>
              <a:rPr lang="el-GR" dirty="0">
                <a:sym typeface="Wingdings" panose="05000000000000000000" pitchFamily="2" charset="2"/>
              </a:rPr>
              <a:t>.</a:t>
            </a:r>
            <a:endParaRPr lang="en-U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68291029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C6C07F-0D5B-47DF-A949-C1C7AD260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Μεταβλητές τύπου </a:t>
            </a:r>
            <a:r>
              <a:rPr lang="en-US" dirty="0"/>
              <a:t>Likert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59B140F-9A09-4CD6-B1E1-D534037CB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Είναι κατηγορικές ιεραρχικές μεταβλητές, η τιμή 1 ανατίθεται στην κατηγορία που δείχνει τον μικρότερο βαθμό ικανοποίησης/συμφωνίας </a:t>
            </a:r>
            <a:r>
              <a:rPr lang="el-GR" dirty="0" err="1"/>
              <a:t>κλ.π</a:t>
            </a:r>
            <a:r>
              <a:rPr lang="el-GR" dirty="0"/>
              <a:t>.</a:t>
            </a:r>
            <a:endParaRPr lang="en-US" dirty="0"/>
          </a:p>
          <a:p>
            <a:r>
              <a:rPr lang="el-GR" dirty="0"/>
              <a:t>Στις κοινωνικές επιστήμες ή γενικά όταν μετράμε συμπεριφορές τις βάζουμε </a:t>
            </a:r>
            <a:r>
              <a:rPr lang="en-US" dirty="0"/>
              <a:t>scale</a:t>
            </a:r>
            <a:r>
              <a:rPr lang="el-GR" dirty="0"/>
              <a:t> παρότι δεν είναι από μαθηματικής πλευράς. Δεν έχουν συνέχεια ή ίσες αποστάσεις. Η κοινή πρακτική είναι να τις αναλύουμε σαν </a:t>
            </a:r>
            <a:r>
              <a:rPr lang="en-US" dirty="0"/>
              <a:t>scales.</a:t>
            </a:r>
            <a:r>
              <a:rPr lang="el-GR" dirty="0"/>
              <a:t> επειδή δεν τις εξετάζουμε ποτέ μόνες τους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311180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93B867-9627-40B9-BA51-9134F09CB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A496594-87AA-482E-96C5-8313373FA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C9148B8-34FD-41EF-A90C-5EA4B6F9A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77715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C28DC6-93B8-4724-9C34-7B4712BD1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EEDEB1-4588-4C92-8172-A85E194D2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E23F32C-3F30-404E-BB78-7B2EB2629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920869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EA8C5A-F527-4EF7-98FC-581245803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96CDB9E-6C12-49A2-86A1-C2B22118C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C7E75CFC-D499-4486-89AE-2286722B5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8220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4663091-1DE4-479F-B4F3-A34A66575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6FE16AA-7B91-49AC-AF26-DE5EDA6B21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731D5BC-2BEC-4C9F-838A-21F0292BE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17775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F73DD8-B010-41BE-BB01-E5DB65D5D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2E1736E-C49C-46F7-8DE2-9D8E48BA4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87A7D618-856C-4CF6-99F8-54C1B24E7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37A3683C-C917-4D8E-B1F5-ABE80C781715}"/>
              </a:ext>
            </a:extLst>
          </p:cNvPr>
          <p:cNvSpPr/>
          <p:nvPr/>
        </p:nvSpPr>
        <p:spPr>
          <a:xfrm>
            <a:off x="6519517" y="2491316"/>
            <a:ext cx="689113" cy="7768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96714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1197CD6-EAED-456D-8F88-CFB1F4BDA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792D0BE-3367-4963-B82F-9B271FF3E6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636DD6E9-D21B-4250-8D70-C7D16424F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2146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361681-6E6A-416E-8A8C-6F45B6F88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F5672B7-A17A-413D-957B-F207D8B01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0A12E1D-7FF4-4592-AD46-669B16CD2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535F9DFA-87E0-486A-A8A1-BD5F64591581}"/>
              </a:ext>
            </a:extLst>
          </p:cNvPr>
          <p:cNvSpPr/>
          <p:nvPr/>
        </p:nvSpPr>
        <p:spPr>
          <a:xfrm>
            <a:off x="5196784" y="3784600"/>
            <a:ext cx="1798430" cy="508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79425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9EE328-C372-4FB1-A241-D57A68D4C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686B1C2-946C-4327-BBCA-E0DF26360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35A2F99-EAC0-480D-B216-02176CBD1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40577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CC769F-2DF8-437D-90C5-616630A39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F16563-CF4D-4888-AA29-A6F3EEB83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41D06A8-57EC-4E0C-A21C-A1FA2F43C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CB35754D-9758-4564-A4B2-51CF6A2C6A83}"/>
              </a:ext>
            </a:extLst>
          </p:cNvPr>
          <p:cNvSpPr/>
          <p:nvPr/>
        </p:nvSpPr>
        <p:spPr>
          <a:xfrm>
            <a:off x="6887817" y="1256243"/>
            <a:ext cx="689113" cy="7768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0E8A734C-2CDA-4774-B8FC-00B5784B8AC7}"/>
              </a:ext>
            </a:extLst>
          </p:cNvPr>
          <p:cNvSpPr/>
          <p:nvPr/>
        </p:nvSpPr>
        <p:spPr>
          <a:xfrm>
            <a:off x="4068417" y="1509184"/>
            <a:ext cx="2345083" cy="7768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Οβάλ 6">
            <a:extLst>
              <a:ext uri="{FF2B5EF4-FFF2-40B4-BE49-F238E27FC236}">
                <a16:creationId xmlns:a16="http://schemas.microsoft.com/office/drawing/2014/main" id="{0F7808A6-A734-4D94-9467-1951C6A9AD37}"/>
              </a:ext>
            </a:extLst>
          </p:cNvPr>
          <p:cNvSpPr/>
          <p:nvPr/>
        </p:nvSpPr>
        <p:spPr>
          <a:xfrm>
            <a:off x="6671917" y="3420531"/>
            <a:ext cx="689113" cy="7768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535212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F3B162-9FD6-4FED-9833-FC2A088AD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E7119A8-8559-4F82-8E26-1C1789934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9622A9F7-D39C-4C4D-8223-B8DB5482F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Οβάλ 5">
            <a:extLst>
              <a:ext uri="{FF2B5EF4-FFF2-40B4-BE49-F238E27FC236}">
                <a16:creationId xmlns:a16="http://schemas.microsoft.com/office/drawing/2014/main" id="{2E740380-66CF-4E34-AEF2-738910A6DEA4}"/>
              </a:ext>
            </a:extLst>
          </p:cNvPr>
          <p:cNvSpPr/>
          <p:nvPr/>
        </p:nvSpPr>
        <p:spPr>
          <a:xfrm>
            <a:off x="5863534" y="5590118"/>
            <a:ext cx="689113" cy="77681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54423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B631360-A088-4B0B-AFFF-EFFDAE53B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9D3A68-F757-49DF-86FB-4F96494A4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2FD178C-AF6C-4B93-B273-2574E3DCD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600971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FA1B251-74EC-4AE1-B99D-2A8C4930F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B078C33-B072-47EB-9B75-13A338741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072B039A-2AB8-47FF-80DA-0E6C33FFE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Οβάλ 4">
            <a:extLst>
              <a:ext uri="{FF2B5EF4-FFF2-40B4-BE49-F238E27FC236}">
                <a16:creationId xmlns:a16="http://schemas.microsoft.com/office/drawing/2014/main" id="{59814214-289D-4ED5-A452-CD298D098FEE}"/>
              </a:ext>
            </a:extLst>
          </p:cNvPr>
          <p:cNvSpPr/>
          <p:nvPr/>
        </p:nvSpPr>
        <p:spPr>
          <a:xfrm>
            <a:off x="2752034" y="1611842"/>
            <a:ext cx="943666" cy="227435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69243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5BA4D8-9F88-4ABE-8832-2BCF48F12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E8C67B-92FA-46E2-867E-28844223E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27B4939-7CEB-45D5-868A-CB0F0C5955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02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844AE3-1848-4D04-A610-41924EE76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1E630AD-D68E-415C-9C83-F64162546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30AF6313-2637-4A82-BE0E-4CE75F95F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18759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0DAB936-F2B4-4C38-8191-0481E4011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E8C545C-4B16-41E1-9AC1-904DC1A99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7BFAD40-4AF9-4F4A-A8D9-34E84F35F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3207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F3C38F-4A2B-48BD-AFC1-4342981A1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FB5B5AD-CBD4-403D-8805-10E7CA5DD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BB76808-6B3B-4324-A6EB-06169C14C7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61296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7CDEF833-10E6-41C4-8B56-08D62E8EC1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ΕΙΣΑΓΩΓΗ ΔΕΔΟΜΕΝΩΝ</a:t>
            </a:r>
            <a:endParaRPr lang="en-US" dirty="0"/>
          </a:p>
        </p:txBody>
      </p:sp>
      <p:sp>
        <p:nvSpPr>
          <p:cNvPr id="5" name="Υπότιτλος 4">
            <a:extLst>
              <a:ext uri="{FF2B5EF4-FFF2-40B4-BE49-F238E27FC236}">
                <a16:creationId xmlns:a16="http://schemas.microsoft.com/office/drawing/2014/main" id="{94277896-195C-4FE9-817D-A43DAA715F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MANUAL</a:t>
            </a:r>
          </a:p>
        </p:txBody>
      </p:sp>
    </p:spTree>
    <p:extLst>
      <p:ext uri="{BB962C8B-B14F-4D97-AF65-F5344CB8AC3E}">
        <p14:creationId xmlns:p14="http://schemas.microsoft.com/office/powerpoint/2010/main" val="393938202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D70DF36-6ECF-43F5-B374-62FA07556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14690AC-628A-4D80-9220-7C15189A6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A39EEAD-A1A3-4C95-959B-F974DE9F77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8434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632DB2-A995-45C9-A117-D719E7BAF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8924534-212F-4186-A250-809B15CB3D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4B088FAB-DB23-444A-87A9-47BF4F118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06775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9FEF513-3EC2-4D27-81A3-FF51FB7BE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9A09702-5C14-4786-B392-07EA75264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5F40646E-11CA-4FDB-8671-FBE79AF4C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83145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716886-EE4B-4607-99F1-3DD1DB79E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F474D51-7271-4ABC-9DC8-7672985AFF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C8FE6DA-E874-498C-9A9A-DDCE52C79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9787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AACFDD-FDF7-490B-B931-F2FFB307E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100" b="1" dirty="0"/>
              <a:t>Βήμα 3: </a:t>
            </a:r>
            <a:r>
              <a:rPr lang="nl-NL" sz="3100" b="1" dirty="0" err="1"/>
              <a:t>Analyze</a:t>
            </a:r>
            <a:r>
              <a:rPr lang="el-GR" sz="3100" b="1" dirty="0"/>
              <a:t> </a:t>
            </a:r>
            <a:r>
              <a:rPr lang="nl-NL" sz="3100" b="1" dirty="0" err="1"/>
              <a:t>Descriptives</a:t>
            </a:r>
            <a:r>
              <a:rPr lang="nl-NL" sz="3100" b="1" dirty="0"/>
              <a:t>:</a:t>
            </a:r>
            <a:br>
              <a:rPr lang="nl-NL" sz="3100" b="1" dirty="0"/>
            </a:br>
            <a:r>
              <a:rPr lang="nl-NL" sz="3100" dirty="0" err="1"/>
              <a:t>Analyze</a:t>
            </a:r>
            <a:r>
              <a:rPr lang="nl-NL" sz="3100" dirty="0"/>
              <a:t> → </a:t>
            </a:r>
            <a:r>
              <a:rPr lang="nl-NL" sz="3100" dirty="0" err="1"/>
              <a:t>Descriptive</a:t>
            </a:r>
            <a:r>
              <a:rPr lang="nl-NL" sz="3100" dirty="0"/>
              <a:t> </a:t>
            </a:r>
            <a:r>
              <a:rPr lang="nl-NL" sz="3100" dirty="0" err="1"/>
              <a:t>Statistics</a:t>
            </a:r>
            <a:r>
              <a:rPr lang="nl-NL" sz="3100" dirty="0"/>
              <a:t> → </a:t>
            </a:r>
            <a:r>
              <a:rPr lang="nl-NL" sz="3100" dirty="0" err="1"/>
              <a:t>Descriptives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34C2BEC-8D93-4F43-B6F2-9E43B9F9D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t-test:</a:t>
            </a:r>
          </a:p>
          <a:p>
            <a:r>
              <a:rPr lang="en-US" dirty="0"/>
              <a:t>Analyze → Compare Means → Independent Samples t-test</a:t>
            </a:r>
            <a:endParaRPr lang="el-GR" dirty="0"/>
          </a:p>
          <a:p>
            <a:endParaRPr lang="el-GR" dirty="0"/>
          </a:p>
          <a:p>
            <a:pPr marL="0" indent="0">
              <a:buNone/>
            </a:pPr>
            <a:r>
              <a:rPr lang="nl-NL" b="1" dirty="0" err="1"/>
              <a:t>Correlation</a:t>
            </a:r>
            <a:r>
              <a:rPr lang="nl-NL" b="1" dirty="0"/>
              <a:t>:</a:t>
            </a:r>
          </a:p>
          <a:p>
            <a:r>
              <a:rPr lang="nl-NL" dirty="0" err="1"/>
              <a:t>Analyze</a:t>
            </a:r>
            <a:r>
              <a:rPr lang="nl-NL" dirty="0"/>
              <a:t> → </a:t>
            </a:r>
            <a:r>
              <a:rPr lang="nl-NL" dirty="0" err="1"/>
              <a:t>Correlate</a:t>
            </a:r>
            <a:r>
              <a:rPr lang="nl-NL" dirty="0"/>
              <a:t> → </a:t>
            </a:r>
            <a:r>
              <a:rPr lang="nl-NL" dirty="0" err="1"/>
              <a:t>Bivariate</a:t>
            </a:r>
            <a:endParaRPr lang="nl-NL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8172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AE020C-8838-489D-9069-599947530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9. ΕΡΜΗΝΕΙΑ ΑΠΟΤΕΛΕΣΜΑΤΩΝ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2FEB329-E38C-4BE6-9DC1-7204C6CC0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μαθητές που χρησιμοποίησαν προσομοιώσεις είχαν υψηλότερη επίδοση (Μ=16) σε σχέση με την ομάδα ελέγχου (Μ=14), και η διαφορά ήταν στατιστικά σημαντική (p&lt;0.05).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9776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8101D9-7D0E-4B7F-9B3C-4830F74B4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10. ΣΥΧΝΑ ΛΑΘΗ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59B9592-51C9-4A93-A5EE-14E9AE1EC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b="1" dirty="0"/>
              <a:t>❌ </a:t>
            </a:r>
            <a:r>
              <a:rPr lang="nl-NL" b="1" dirty="0" err="1"/>
              <a:t>Confusing</a:t>
            </a:r>
            <a:r>
              <a:rPr lang="nl-NL" b="1" dirty="0"/>
              <a:t> </a:t>
            </a:r>
            <a:r>
              <a:rPr lang="nl-NL" b="1" dirty="0" err="1"/>
              <a:t>correlation</a:t>
            </a:r>
            <a:r>
              <a:rPr lang="nl-NL" b="1" dirty="0"/>
              <a:t> </a:t>
            </a:r>
            <a:r>
              <a:rPr lang="nl-NL" b="1" dirty="0" err="1"/>
              <a:t>with</a:t>
            </a:r>
            <a:r>
              <a:rPr lang="nl-NL" b="1" dirty="0"/>
              <a:t> </a:t>
            </a:r>
            <a:r>
              <a:rPr lang="nl-NL" b="1" dirty="0" err="1"/>
              <a:t>causation</a:t>
            </a:r>
            <a:endParaRPr lang="nl-NL" b="1" dirty="0"/>
          </a:p>
          <a:p>
            <a:r>
              <a:rPr lang="nl-NL" b="1" dirty="0"/>
              <a:t>❌ </a:t>
            </a:r>
            <a:r>
              <a:rPr lang="el-GR" b="1" dirty="0"/>
              <a:t>Χρήση λάθος </a:t>
            </a:r>
            <a:r>
              <a:rPr lang="nl-NL" b="1" dirty="0"/>
              <a:t>test</a:t>
            </a:r>
          </a:p>
          <a:p>
            <a:r>
              <a:rPr lang="nl-NL" b="1" dirty="0"/>
              <a:t>❌ </a:t>
            </a:r>
            <a:r>
              <a:rPr lang="el-GR" b="1" dirty="0"/>
              <a:t>Κακά δεδομένα → λάθος συμπεράσματα</a:t>
            </a:r>
          </a:p>
          <a:p>
            <a:r>
              <a:rPr lang="nl-NL" b="1" dirty="0"/>
              <a:t>❌ </a:t>
            </a:r>
            <a:r>
              <a:rPr lang="el-GR" b="1" dirty="0" err="1"/>
              <a:t>Υπερερμηνεία</a:t>
            </a:r>
            <a:endParaRPr lang="el-GR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36072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DCA6CDC-A8D0-47A2-9B86-85CBC9F18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videoplayback (1)">
            <a:hlinkClick r:id="" action="ppaction://media"/>
            <a:extLst>
              <a:ext uri="{FF2B5EF4-FFF2-40B4-BE49-F238E27FC236}">
                <a16:creationId xmlns:a16="http://schemas.microsoft.com/office/drawing/2014/main" id="{3F8434DF-9DA5-4590-A0C3-385A940ABDCB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97902" y="461859"/>
            <a:ext cx="10551096" cy="5934282"/>
          </a:xfrm>
        </p:spPr>
      </p:pic>
    </p:spTree>
    <p:extLst>
      <p:ext uri="{BB962C8B-B14F-4D97-AF65-F5344CB8AC3E}">
        <p14:creationId xmlns:p14="http://schemas.microsoft.com/office/powerpoint/2010/main" val="416831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404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4DC5EE-2D57-4492-9EF6-A252E3BFF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6. ΠΕΡΙΓΡΑΦΙΚΗ ΑΝΑΛΥΣΗ (</a:t>
            </a:r>
            <a:r>
              <a:rPr lang="nl-NL" dirty="0"/>
              <a:t>DESCRIPTIVES)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D0D3797-5E98-4B83-B302-BE07031E6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Πρώτο βήμα ΠΑΝΤΑ.</a:t>
            </a:r>
          </a:p>
          <a:p>
            <a:pPr marL="0" indent="0">
              <a:buNone/>
            </a:pPr>
            <a:r>
              <a:rPr lang="el-GR" b="1" dirty="0"/>
              <a:t>✔️ </a:t>
            </a:r>
            <a:r>
              <a:rPr lang="el-GR" b="1" dirty="0" err="1"/>
              <a:t>Mean</a:t>
            </a:r>
            <a:r>
              <a:rPr lang="el-GR" b="1" dirty="0"/>
              <a:t> (Μέσος όρος)</a:t>
            </a:r>
          </a:p>
          <a:p>
            <a:r>
              <a:rPr lang="el-GR" dirty="0"/>
              <a:t>δείχνει το “κέντρο”</a:t>
            </a:r>
          </a:p>
          <a:p>
            <a:pPr marL="0" indent="0">
              <a:buNone/>
            </a:pPr>
            <a:r>
              <a:rPr lang="el-GR" b="1" dirty="0"/>
              <a:t>✔️ Standard </a:t>
            </a:r>
            <a:r>
              <a:rPr lang="el-GR" b="1" dirty="0" err="1"/>
              <a:t>Deviation</a:t>
            </a:r>
            <a:r>
              <a:rPr lang="el-GR" b="1" dirty="0"/>
              <a:t> (SD)</a:t>
            </a:r>
          </a:p>
          <a:p>
            <a:r>
              <a:rPr lang="el-GR" dirty="0"/>
              <a:t>δείχνει τη διασπορά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45651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B0D652-15ED-4750-BC05-F38E28E6D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7. ΕΛΕΓΧΟΣ ΥΠΟΘΕΣΕΩΝ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1BFE6EC-8FFB-41E0-97CE-23255DF5A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587" y="2710485"/>
            <a:ext cx="5498804" cy="33189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3000" b="1" dirty="0"/>
              <a:t>7.1 Σύγκριση δύο ομάδων → t-</a:t>
            </a:r>
            <a:r>
              <a:rPr lang="el-GR" sz="3000" b="1" dirty="0" err="1"/>
              <a:t>test</a:t>
            </a:r>
            <a:endParaRPr lang="el-GR" sz="3000" b="1" dirty="0"/>
          </a:p>
          <a:p>
            <a:pPr marL="0" indent="0">
              <a:buNone/>
            </a:pPr>
            <a:r>
              <a:rPr lang="el-GR" dirty="0"/>
              <a:t>Χρησιμοποιείται όταν:</a:t>
            </a:r>
          </a:p>
          <a:p>
            <a:r>
              <a:rPr lang="el-GR" dirty="0"/>
              <a:t>έχεις 2 ομάδες </a:t>
            </a:r>
          </a:p>
          <a:p>
            <a:r>
              <a:rPr lang="el-GR" dirty="0"/>
              <a:t>έχεις </a:t>
            </a:r>
            <a:r>
              <a:rPr lang="el-GR" dirty="0" err="1"/>
              <a:t>numeric</a:t>
            </a:r>
            <a:r>
              <a:rPr lang="el-GR" dirty="0"/>
              <a:t> DV </a:t>
            </a:r>
          </a:p>
          <a:p>
            <a:pPr marL="0" indent="0">
              <a:buNone/>
            </a:pPr>
            <a:r>
              <a:rPr lang="el-GR" dirty="0"/>
              <a:t>Παράδειγμα:</a:t>
            </a:r>
          </a:p>
          <a:p>
            <a:r>
              <a:rPr lang="el-GR" dirty="0"/>
              <a:t>STEM </a:t>
            </a:r>
            <a:r>
              <a:rPr lang="el-GR" dirty="0" err="1"/>
              <a:t>vs</a:t>
            </a:r>
            <a:r>
              <a:rPr lang="el-GR" dirty="0"/>
              <a:t> παραδοσιακή </a:t>
            </a:r>
          </a:p>
          <a:p>
            <a:r>
              <a:rPr lang="el-GR" dirty="0"/>
              <a:t>βαθμοί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04B58866-91C2-474D-8761-1A03901ED42A}"/>
              </a:ext>
            </a:extLst>
          </p:cNvPr>
          <p:cNvSpPr/>
          <p:nvPr/>
        </p:nvSpPr>
        <p:spPr>
          <a:xfrm>
            <a:off x="6778254" y="2710485"/>
            <a:ext cx="52152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/>
              <a:t>Αποτελέσματα: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 err="1"/>
              <a:t>Mean</a:t>
            </a:r>
            <a:r>
              <a:rPr lang="el-GR" sz="2400" dirty="0"/>
              <a:t> κάθε ομάδας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400" dirty="0"/>
              <a:t>p-</a:t>
            </a:r>
            <a:r>
              <a:rPr lang="el-GR" sz="2400" dirty="0" err="1"/>
              <a:t>value</a:t>
            </a:r>
            <a:endParaRPr lang="el-GR" sz="2400" dirty="0"/>
          </a:p>
          <a:p>
            <a:pPr>
              <a:buFont typeface="Arial" panose="020B0604020202020204" pitchFamily="34" charset="0"/>
              <a:buChar char="•"/>
            </a:pPr>
            <a:endParaRPr lang="el-GR" sz="2400" dirty="0"/>
          </a:p>
          <a:p>
            <a:r>
              <a:rPr lang="el-GR" sz="2400" b="1" dirty="0"/>
              <a:t>Ερμηνεία:</a:t>
            </a:r>
          </a:p>
          <a:p>
            <a:r>
              <a:rPr lang="el-GR" sz="2400" dirty="0"/>
              <a:t>p &lt; 0.05 → υπάρχει σημαντική διαφορά </a:t>
            </a:r>
          </a:p>
          <a:p>
            <a:r>
              <a:rPr lang="el-GR" sz="2400" dirty="0"/>
              <a:t>p &gt; 0.05 → όχι</a:t>
            </a:r>
          </a:p>
          <a:p>
            <a:pPr>
              <a:buFont typeface="Arial" panose="020B0604020202020204" pitchFamily="34" charset="0"/>
              <a:buChar char="•"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25841153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2B0FC2-4CBC-479C-B5B0-3BB2AC34A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7. ΕΛΕΓΧΟΣ ΥΠΟΘΕΣΕΩΝ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FAC0B8A-7E6D-45F3-9ACF-A426D5459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4084673" cy="3318936"/>
          </a:xfrm>
        </p:spPr>
        <p:txBody>
          <a:bodyPr>
            <a:normAutofit/>
          </a:bodyPr>
          <a:lstStyle/>
          <a:p>
            <a:r>
              <a:rPr lang="el-GR" dirty="0"/>
              <a:t>7.2 Συσχέτιση → </a:t>
            </a:r>
            <a:r>
              <a:rPr lang="nl-NL" dirty="0"/>
              <a:t>Pearson r</a:t>
            </a:r>
            <a:endParaRPr lang="el-GR" dirty="0"/>
          </a:p>
          <a:p>
            <a:pPr marL="0" indent="0">
              <a:buNone/>
            </a:pPr>
            <a:r>
              <a:rPr lang="el-GR" dirty="0"/>
              <a:t>Χρησιμοποιείται όταν:</a:t>
            </a:r>
          </a:p>
          <a:p>
            <a:r>
              <a:rPr lang="el-GR" dirty="0"/>
              <a:t>2 αριθμητικές μεταβλητές </a:t>
            </a:r>
          </a:p>
          <a:p>
            <a:endParaRPr lang="el-GR" dirty="0"/>
          </a:p>
          <a:p>
            <a:pPr marL="0" indent="0">
              <a:buNone/>
            </a:pPr>
            <a:r>
              <a:rPr lang="el-GR" b="1" dirty="0"/>
              <a:t>Αποτελέσματα:</a:t>
            </a:r>
          </a:p>
          <a:p>
            <a:r>
              <a:rPr lang="el-GR" dirty="0"/>
              <a:t>r (0 έως ±1)</a:t>
            </a:r>
          </a:p>
          <a:p>
            <a:endParaRPr lang="el-GR" dirty="0"/>
          </a:p>
          <a:p>
            <a:endParaRPr lang="en-US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F15A2A4-E438-4507-B6B5-40854C932258}"/>
              </a:ext>
            </a:extLst>
          </p:cNvPr>
          <p:cNvSpPr/>
          <p:nvPr/>
        </p:nvSpPr>
        <p:spPr>
          <a:xfrm>
            <a:off x="4472763" y="4572002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2400" b="1" dirty="0"/>
              <a:t>Ερμηνεία:</a:t>
            </a:r>
          </a:p>
          <a:p>
            <a:r>
              <a:rPr lang="el-GR" sz="2400" dirty="0"/>
              <a:t>0.1 → μικρή </a:t>
            </a:r>
          </a:p>
          <a:p>
            <a:r>
              <a:rPr lang="el-GR" sz="2400" dirty="0"/>
              <a:t>0.3 → μέτρια </a:t>
            </a:r>
          </a:p>
          <a:p>
            <a:r>
              <a:rPr lang="el-GR" sz="2400" dirty="0"/>
              <a:t>0.5+ → ισχυρή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36FD862B-3D57-4776-A9CE-5413D277EB6F}"/>
              </a:ext>
            </a:extLst>
          </p:cNvPr>
          <p:cNvSpPr/>
          <p:nvPr/>
        </p:nvSpPr>
        <p:spPr>
          <a:xfrm>
            <a:off x="7194698" y="4572002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2000" b="1" dirty="0"/>
              <a:t>ΠΡΟΣΟΧΗ</a:t>
            </a:r>
            <a:r>
              <a:rPr lang="el-GR" sz="2000" dirty="0"/>
              <a:t>:</a:t>
            </a:r>
            <a:br>
              <a:rPr lang="el-GR" sz="2000" dirty="0"/>
            </a:br>
            <a:r>
              <a:rPr lang="el-GR" sz="2000" dirty="0"/>
              <a:t>δεν δείχνει αιτία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7293504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B227EA-B948-43D3-BD0C-2429695BE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8. SPSS – </a:t>
            </a:r>
            <a:r>
              <a:rPr lang="el-GR" dirty="0"/>
              <a:t>ΠΡΑΚΤΙΚΗ ΔΙΑΔΙΚΑΣΙΑ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6A2B38C-A332-47B9-927F-0C6D32084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Βήμ</a:t>
            </a:r>
            <a:r>
              <a:rPr lang="en-US" b="1" dirty="0"/>
              <a:t>α 1: Variable View</a:t>
            </a:r>
          </a:p>
          <a:p>
            <a:r>
              <a:rPr lang="en-US" dirty="0"/>
              <a:t>Name </a:t>
            </a:r>
          </a:p>
          <a:p>
            <a:r>
              <a:rPr lang="en-US" dirty="0"/>
              <a:t>Type </a:t>
            </a:r>
          </a:p>
          <a:p>
            <a:r>
              <a:rPr lang="en-US" dirty="0"/>
              <a:t>Measure (nominal/scale)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3822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ργανικό">
  <a:themeElements>
    <a:clrScheme name="Οργανικό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Οργανικό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Οργανικό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Οργανικό</Template>
  <TotalTime>3350</TotalTime>
  <Words>2460</Words>
  <Application>Microsoft Office PowerPoint</Application>
  <PresentationFormat>Ευρεία οθόνη</PresentationFormat>
  <Paragraphs>439</Paragraphs>
  <Slides>134</Slides>
  <Notes>5</Notes>
  <HiddenSlides>0</HiddenSlides>
  <MMClips>1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134</vt:i4>
      </vt:variant>
    </vt:vector>
  </HeadingPairs>
  <TitlesOfParts>
    <vt:vector size="139" baseType="lpstr">
      <vt:lpstr>Arial</vt:lpstr>
      <vt:lpstr>Calibri</vt:lpstr>
      <vt:lpstr>Garamond</vt:lpstr>
      <vt:lpstr>Wingdings</vt:lpstr>
      <vt:lpstr>Οργανικό</vt:lpstr>
      <vt:lpstr>Εισαγωγή στην Ποσοτική  Ανάλυση Δεδομένων</vt:lpstr>
      <vt:lpstr>Τι θα κάνουμε σήμερα</vt:lpstr>
      <vt:lpstr>Εργασίες</vt:lpstr>
      <vt:lpstr>Ομαδική δραστηριότητα 1 – 7’</vt:lpstr>
      <vt:lpstr>Systematic literature review - Methodology </vt:lpstr>
      <vt:lpstr>Methodology</vt:lpstr>
      <vt:lpstr>Empirical qual. paper</vt:lpstr>
      <vt:lpstr>Empirical quan. paper</vt:lpstr>
      <vt:lpstr>Ομαδική δραστηριότητα 2 – 7’</vt:lpstr>
      <vt:lpstr>Παρουσιάσεις – 10’</vt:lpstr>
      <vt:lpstr>Εισαγωγή στην Ποσοτική Ανάλυση Δεδομένων</vt:lpstr>
      <vt:lpstr>ΕΠΑΝΑΛΗΨΗ - Η ΜΕΓΑΛΗ ΕΙΚΟΝΑ ΤΗΣ ΠΟΣΟΤΙΚΗΣ ΕΡΕΥΝΑΣ</vt:lpstr>
      <vt:lpstr>Βασική ιδέα: </vt:lpstr>
      <vt:lpstr>Λειτουργικοποιημένες έννοιες</vt:lpstr>
      <vt:lpstr>Υπόθεση</vt:lpstr>
      <vt:lpstr>Διαδικασία</vt:lpstr>
      <vt:lpstr>Η πιο βασική μορφή ανάλυσης  περιγραφή των δεδομένων</vt:lpstr>
      <vt:lpstr>Πέρα από την περιγραφή</vt:lpstr>
      <vt:lpstr>Η έννοια της στατιστικής σημαντικότητας</vt:lpstr>
      <vt:lpstr>Τα αποτελέσματά της μπορούν να γενικευτούν?</vt:lpstr>
      <vt:lpstr>Αλυσίδα λογικών βημάτων μεταβλητές → δεδομένα (numbers) → στατιστική ανάλυση → συμπεράσματα</vt:lpstr>
      <vt:lpstr>Ας φτιάξουμε ένα ερωτηματολόγιο</vt:lpstr>
      <vt:lpstr>1. Ξεκινάμε ΠΑΝΤΑ από τον στόχο</vt:lpstr>
      <vt:lpstr>2. Μετατρέπω τον στόχο σε μεταβλητές</vt:lpstr>
      <vt:lpstr>Constructs</vt:lpstr>
      <vt:lpstr>Constructs</vt:lpstr>
      <vt:lpstr>Constructs - Συμπερίληψη</vt:lpstr>
      <vt:lpstr>3. Κάθε construct → 1-2 ερωτήσεις</vt:lpstr>
      <vt:lpstr>4. Επιλέγω τύπο ερωτήσεων</vt:lpstr>
      <vt:lpstr>5. Κανόνες καλής ερώτησης</vt:lpstr>
      <vt:lpstr>Κανόνες καλής ερώτησης</vt:lpstr>
      <vt:lpstr>6. Reverse question</vt:lpstr>
      <vt:lpstr>7. Δημογραφικά (λίγα!) – ΜΟΝΟ ό,τι χρειάζομαι. </vt:lpstr>
      <vt:lpstr>Π.χ. Φύλο ***</vt:lpstr>
      <vt:lpstr>Δραστηριότητα </vt:lpstr>
      <vt:lpstr>Constructs - Συμπερίληψη</vt:lpstr>
      <vt:lpstr>Δημογραφικά</vt:lpstr>
      <vt:lpstr>Items</vt:lpstr>
      <vt:lpstr>Google form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ΠΡΑΚΤΙΚΟΣ ΟΔΗΓΟΣ ΠΟΣΟΤΙΚΗΣ ΕΡΕΥΝΑΣ</vt:lpstr>
      <vt:lpstr>1. ΑΠΟ ΤΟ ΕΡΩΤΗΜΑ ΣΤΙΣ ΜΕΤΑΒΛΗΤΕΣ</vt:lpstr>
      <vt:lpstr>2. ΛΕΙΤΟΥΡΓΙΚΟΠΟΙΗΣΗ (Operationalization)</vt:lpstr>
      <vt:lpstr>3. ΣΥΛΛΟΓΗ ΔΕΔΟΜΕΝΩΝ</vt:lpstr>
      <vt:lpstr>4. ΔΗΜΙΟΥΡΓΙΑ DATASET</vt:lpstr>
      <vt:lpstr>5. ΤΥΠΟΙ ΜΕΤΑΒΛΗΤΩΝ</vt:lpstr>
      <vt:lpstr>NOMINAL (ΟΝΟΜΑΣΤΙΚΕΣ)</vt:lpstr>
      <vt:lpstr>NOMINAL (ΟΝΟΜΑΣΤΙΚΕΣ)</vt:lpstr>
      <vt:lpstr>ORDINAL (ΤΑΞΙΝΟΜΙΚΕΣ)</vt:lpstr>
      <vt:lpstr>SCALE (ΚΛΙΜΑΚΑΣ / ΑΡΙΘΜΗΤΙΚΕΣ)</vt:lpstr>
      <vt:lpstr>Likert (1–5) τι είναι;</vt:lpstr>
      <vt:lpstr>Επανάληψη</vt:lpstr>
      <vt:lpstr>Παράδειγμα</vt:lpstr>
      <vt:lpstr>Παρουσίαση του PowerPoint</vt:lpstr>
      <vt:lpstr>ΕΙΣΑΓΩΓΗ ΔΕΔΟΜΕΝΩΝ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Διαδικασία</vt:lpstr>
      <vt:lpstr>Παρουσίαση του PowerPoint</vt:lpstr>
      <vt:lpstr>Παρουσίαση του PowerPoint</vt:lpstr>
      <vt:lpstr>Παρουσίαση του PowerPoint</vt:lpstr>
      <vt:lpstr>SPSS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Data View/ Variable View </vt:lpstr>
      <vt:lpstr>Παρουσίαση του PowerPoint</vt:lpstr>
      <vt:lpstr>Παρουσίαση του PowerPoint</vt:lpstr>
      <vt:lpstr>Recode into Different Variables Π.χ. Gender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Για να θυμάμαι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Άλλος τρόπος επανακωδικοποίησης αυτόματος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Παλιές μεταβλητές</vt:lpstr>
      <vt:lpstr>Μεταβλητές τύπου Likert</vt:lpstr>
      <vt:lpstr>Μεταβλητές τύπου Likert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ΕΙΣΑΓΩΓΗ ΔΕΔΟΜΕΝΩΝ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Βήμα 3: Analyze Descriptives: Analyze → Descriptive Statistics → Descriptives</vt:lpstr>
      <vt:lpstr>9. ΕΡΜΗΝΕΙΑ ΑΠΟΤΕΛΕΣΜΑΤΩΝ</vt:lpstr>
      <vt:lpstr>10. ΣΥΧΝΑ ΛΑΘΗ</vt:lpstr>
      <vt:lpstr>Παρουσίαση του PowerPoint</vt:lpstr>
      <vt:lpstr>6. ΠΕΡΙΓΡΑΦΙΚΗ ΑΝΑΛΥΣΗ (DESCRIPTIVES)</vt:lpstr>
      <vt:lpstr>7. ΕΛΕΓΧΟΣ ΥΠΟΘΕΣΕΩΝ</vt:lpstr>
      <vt:lpstr>7. ΕΛΕΓΧΟΣ ΥΠΟΘΕΣΕΩΝ</vt:lpstr>
      <vt:lpstr>8. SPSS – ΠΡΑΚΤΙΚΗ ΔΙΑΔΙΚΑΣΙΑ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MWP-WKS051110</dc:creator>
  <cp:lastModifiedBy>MWP-WKS051110</cp:lastModifiedBy>
  <cp:revision>42</cp:revision>
  <dcterms:created xsi:type="dcterms:W3CDTF">2026-03-31T08:47:56Z</dcterms:created>
  <dcterms:modified xsi:type="dcterms:W3CDTF">2026-04-02T16:38:14Z</dcterms:modified>
</cp:coreProperties>
</file>