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62" r:id="rId2"/>
    <p:sldId id="384" r:id="rId3"/>
    <p:sldId id="385" r:id="rId4"/>
    <p:sldId id="386" r:id="rId5"/>
    <p:sldId id="387" r:id="rId6"/>
    <p:sldId id="388" r:id="rId7"/>
    <p:sldId id="389" r:id="rId8"/>
    <p:sldId id="390" r:id="rId9"/>
    <p:sldId id="391" r:id="rId10"/>
    <p:sldId id="392" r:id="rId11"/>
    <p:sldId id="393" r:id="rId12"/>
    <p:sldId id="394" r:id="rId13"/>
    <p:sldId id="395" r:id="rId14"/>
    <p:sldId id="396" r:id="rId15"/>
    <p:sldId id="397" r:id="rId16"/>
    <p:sldId id="436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4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05" r:id="rId33"/>
    <p:sldId id="363" r:id="rId34"/>
    <p:sldId id="406" r:id="rId35"/>
    <p:sldId id="407" r:id="rId36"/>
    <p:sldId id="408" r:id="rId37"/>
    <p:sldId id="409" r:id="rId38"/>
    <p:sldId id="410" r:id="rId39"/>
    <p:sldId id="411" r:id="rId40"/>
    <p:sldId id="412" r:id="rId41"/>
    <p:sldId id="413" r:id="rId42"/>
    <p:sldId id="414" r:id="rId43"/>
    <p:sldId id="415" r:id="rId44"/>
    <p:sldId id="416" r:id="rId45"/>
    <p:sldId id="417" r:id="rId46"/>
    <p:sldId id="418" r:id="rId47"/>
    <p:sldId id="419" r:id="rId48"/>
    <p:sldId id="420" r:id="rId49"/>
    <p:sldId id="421" r:id="rId50"/>
    <p:sldId id="422" r:id="rId51"/>
    <p:sldId id="423" r:id="rId52"/>
    <p:sldId id="424" r:id="rId53"/>
    <p:sldId id="425" r:id="rId54"/>
    <p:sldId id="426" r:id="rId55"/>
    <p:sldId id="427" r:id="rId56"/>
    <p:sldId id="428" r:id="rId57"/>
    <p:sldId id="429" r:id="rId58"/>
    <p:sldId id="430" r:id="rId59"/>
    <p:sldId id="445" r:id="rId60"/>
    <p:sldId id="446" r:id="rId61"/>
    <p:sldId id="447" r:id="rId62"/>
    <p:sldId id="449" r:id="rId63"/>
    <p:sldId id="450" r:id="rId64"/>
    <p:sldId id="448" r:id="rId65"/>
    <p:sldId id="451" r:id="rId66"/>
    <p:sldId id="452" r:id="rId67"/>
    <p:sldId id="453" r:id="rId68"/>
    <p:sldId id="454" r:id="rId69"/>
    <p:sldId id="455" r:id="rId70"/>
    <p:sldId id="456" r:id="rId71"/>
    <p:sldId id="457" r:id="rId72"/>
    <p:sldId id="431" r:id="rId73"/>
    <p:sldId id="432" r:id="rId74"/>
    <p:sldId id="433" r:id="rId75"/>
    <p:sldId id="434" r:id="rId76"/>
    <p:sldId id="435" r:id="rId77"/>
    <p:sldId id="483" r:id="rId78"/>
    <p:sldId id="484" r:id="rId79"/>
    <p:sldId id="485" r:id="rId80"/>
    <p:sldId id="486" r:id="rId81"/>
    <p:sldId id="487" r:id="rId82"/>
    <p:sldId id="488" r:id="rId83"/>
    <p:sldId id="489" r:id="rId84"/>
    <p:sldId id="490" r:id="rId85"/>
    <p:sldId id="491" r:id="rId86"/>
    <p:sldId id="492" r:id="rId87"/>
    <p:sldId id="493" r:id="rId88"/>
    <p:sldId id="494" r:id="rId89"/>
    <p:sldId id="495" r:id="rId90"/>
    <p:sldId id="496" r:id="rId91"/>
    <p:sldId id="497" r:id="rId92"/>
    <p:sldId id="498" r:id="rId93"/>
    <p:sldId id="499" r:id="rId94"/>
    <p:sldId id="500" r:id="rId95"/>
    <p:sldId id="501" r:id="rId96"/>
    <p:sldId id="502" r:id="rId97"/>
    <p:sldId id="503" r:id="rId98"/>
    <p:sldId id="504" r:id="rId99"/>
    <p:sldId id="458" r:id="rId100"/>
    <p:sldId id="459" r:id="rId101"/>
    <p:sldId id="460" r:id="rId102"/>
    <p:sldId id="461" r:id="rId103"/>
    <p:sldId id="462" r:id="rId104"/>
    <p:sldId id="463" r:id="rId105"/>
    <p:sldId id="464" r:id="rId106"/>
    <p:sldId id="465" r:id="rId107"/>
    <p:sldId id="466" r:id="rId108"/>
    <p:sldId id="467" r:id="rId109"/>
    <p:sldId id="468" r:id="rId110"/>
    <p:sldId id="470" r:id="rId111"/>
    <p:sldId id="469" r:id="rId112"/>
    <p:sldId id="471" r:id="rId113"/>
    <p:sldId id="472" r:id="rId114"/>
    <p:sldId id="473" r:id="rId115"/>
    <p:sldId id="474" r:id="rId116"/>
    <p:sldId id="475" r:id="rId117"/>
    <p:sldId id="476" r:id="rId118"/>
    <p:sldId id="477" r:id="rId119"/>
    <p:sldId id="478" r:id="rId120"/>
    <p:sldId id="479" r:id="rId121"/>
    <p:sldId id="480" r:id="rId122"/>
    <p:sldId id="481" r:id="rId123"/>
    <p:sldId id="482" r:id="rId1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6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290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7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10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50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176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12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3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926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895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54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542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668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209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28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DB6ED9D-5D38-46DE-AEF1-CF7F6B6DAA9C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DE7A33-F606-4ACA-BAD4-F32F3C525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2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4A53C1EC-5F85-43B8-BDA2-A93E2B68C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ctr"/>
            <a:r>
              <a:rPr lang="nl-NL" dirty="0" err="1"/>
              <a:t>Reliability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25D02F3E-64C5-4260-9E3B-887FFB53B5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«Είναι καλή η κλίμακα;»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1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1F5BF3-8CA2-48E3-B522-6EB742968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Reliability: Είναι καλή η κλίμακά μου;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7B1730-EBE4-4BCA-901D-5DCEBD9FB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37542"/>
          </a:xfrm>
        </p:spPr>
        <p:txBody>
          <a:bodyPr>
            <a:normAutofit fontScale="85000" lnSpcReduction="10000"/>
          </a:bodyPr>
          <a:lstStyle/>
          <a:p>
            <a:r>
              <a:rPr lang="el-GR" dirty="0" err="1"/>
              <a:t>Εστω</a:t>
            </a:r>
            <a:r>
              <a:rPr lang="el-GR" dirty="0"/>
              <a:t> ότι θέλουμε να μετρήσουμε: </a:t>
            </a:r>
            <a:r>
              <a:rPr lang="el-GR" b="1" dirty="0"/>
              <a:t>«Ενδιαφέρον για τη Βιολογία»</a:t>
            </a:r>
          </a:p>
          <a:p>
            <a:r>
              <a:rPr lang="el-GR" dirty="0"/>
              <a:t>Δεν μπορούμε να παρατηρήσουμε άμεσα το «ενδιαφέρον». Γι' αυτό χρησιμοποιούμε </a:t>
            </a:r>
            <a:r>
              <a:rPr lang="el-GR" b="1" dirty="0">
                <a:highlight>
                  <a:srgbClr val="FFFF00"/>
                </a:highlight>
              </a:rPr>
              <a:t>πολλά </a:t>
            </a:r>
            <a:r>
              <a:rPr lang="el-GR" b="1" dirty="0" err="1">
                <a:highlight>
                  <a:srgbClr val="FFFF00"/>
                </a:highlight>
              </a:rPr>
              <a:t>items</a:t>
            </a:r>
            <a:r>
              <a:rPr lang="el-GR" dirty="0">
                <a:highlight>
                  <a:srgbClr val="FFFF00"/>
                </a:highlight>
              </a:rPr>
              <a:t>:</a:t>
            </a:r>
          </a:p>
          <a:p>
            <a:pPr lvl="1"/>
            <a:r>
              <a:rPr lang="el-GR" dirty="0"/>
              <a:t>Μου αρέσει να μαθαίνω Βιολογία. </a:t>
            </a:r>
          </a:p>
          <a:p>
            <a:pPr lvl="1"/>
            <a:r>
              <a:rPr lang="el-GR" dirty="0"/>
              <a:t>Το μάθημα της Βιολογίας μου φαίνεται ενδιαφέρον. </a:t>
            </a:r>
          </a:p>
          <a:p>
            <a:pPr lvl="1"/>
            <a:r>
              <a:rPr lang="el-GR" dirty="0"/>
              <a:t>Θα ήθελα να μάθω περισσότερα για θέματα Βιολογίας. </a:t>
            </a:r>
          </a:p>
          <a:p>
            <a:pPr lvl="1"/>
            <a:r>
              <a:rPr lang="el-GR" dirty="0"/>
              <a:t>Απολαμβάνω δραστηριότητες σχετικές με τη Βιολογία. </a:t>
            </a:r>
          </a:p>
          <a:p>
            <a:pPr lvl="1"/>
            <a:r>
              <a:rPr lang="el-GR" dirty="0"/>
              <a:t>Θα επέλεγα ένα μάθημα σχετικό με τη Βιολογία. </a:t>
            </a:r>
          </a:p>
          <a:p>
            <a:r>
              <a:rPr lang="el-GR" dirty="0"/>
              <a:t>Απαντήσεις: </a:t>
            </a:r>
            <a:r>
              <a:rPr lang="el-GR" b="1" dirty="0"/>
              <a:t>1 = Διαφωνώ απόλυτα → 5 = Συμφωνώ απόλυτα</a:t>
            </a:r>
            <a:endParaRPr lang="el-GR" dirty="0"/>
          </a:p>
          <a:p>
            <a:r>
              <a:rPr lang="el-GR" dirty="0"/>
              <a:t>Αυτές οι 5 ερωτήσεις φαίνεται </a:t>
            </a:r>
            <a:r>
              <a:rPr lang="el-GR" dirty="0">
                <a:highlight>
                  <a:srgbClr val="FFFF00"/>
                </a:highlight>
              </a:rPr>
              <a:t>να λειτουργούν συνεκτικά </a:t>
            </a:r>
            <a:r>
              <a:rPr lang="el-GR" dirty="0"/>
              <a:t>ως μέτρο του ίδιου χαρακτηριστικού;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10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8A3C79-A1E8-4594-BFBD-2345672E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το </a:t>
            </a:r>
            <a:r>
              <a:rPr lang="el-GR" dirty="0" err="1"/>
              <a:t>Item</a:t>
            </a:r>
            <a:r>
              <a:rPr lang="el-GR" dirty="0"/>
              <a:t> στην Κλίμακα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A485813-B33C-4B7E-BC39-C162DB958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err="1"/>
              <a:t>Item</a:t>
            </a:r>
            <a:r>
              <a:rPr lang="el-GR" dirty="0"/>
              <a:t>  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Μία ερώτηση / </a:t>
            </a:r>
            <a:r>
              <a:rPr lang="el-GR" dirty="0" err="1"/>
              <a:t>δήλωση.π.χ</a:t>
            </a:r>
            <a:r>
              <a:rPr lang="el-GR" dirty="0"/>
              <a:t>. «Μου αρέσει να μαθαίνω Βιολογία.»</a:t>
            </a:r>
          </a:p>
          <a:p>
            <a:r>
              <a:rPr lang="el-GR" dirty="0" err="1"/>
              <a:t>Scale</a:t>
            </a:r>
            <a:r>
              <a:rPr lang="el-GR" dirty="0"/>
              <a:t> 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Ένα σύνολο </a:t>
            </a:r>
            <a:r>
              <a:rPr lang="el-GR" dirty="0" err="1"/>
              <a:t>items</a:t>
            </a:r>
            <a:r>
              <a:rPr lang="el-GR" dirty="0"/>
              <a:t> που χρησιμοποιούνται για να μετρήσουν μια κατασκευή (</a:t>
            </a:r>
            <a:r>
              <a:rPr lang="el-GR" dirty="0" err="1"/>
              <a:t>construct</a:t>
            </a:r>
            <a:r>
              <a:rPr lang="el-GR" dirty="0"/>
              <a:t>).π.χ.</a:t>
            </a:r>
          </a:p>
          <a:p>
            <a:pPr marL="0" indent="0">
              <a:buNone/>
            </a:pPr>
            <a:r>
              <a:rPr lang="el-GR" b="1" dirty="0"/>
              <a:t>Κλίμακα «Ενδιαφέρον για τη Βιολογία»</a:t>
            </a:r>
          </a:p>
          <a:p>
            <a:pPr marL="0" indent="0">
              <a:buNone/>
            </a:pPr>
            <a:r>
              <a:rPr lang="el-GR" dirty="0" err="1"/>
              <a:t>Item</a:t>
            </a:r>
            <a:r>
              <a:rPr lang="el-GR" dirty="0"/>
              <a:t> 1</a:t>
            </a:r>
            <a:br>
              <a:rPr lang="el-GR" dirty="0"/>
            </a:br>
            <a:r>
              <a:rPr lang="el-GR" dirty="0" err="1"/>
              <a:t>Item</a:t>
            </a:r>
            <a:r>
              <a:rPr lang="el-GR" dirty="0"/>
              <a:t> 2</a:t>
            </a:r>
            <a:br>
              <a:rPr lang="el-GR" dirty="0"/>
            </a:br>
            <a:r>
              <a:rPr lang="el-GR" dirty="0" err="1"/>
              <a:t>Item</a:t>
            </a:r>
            <a:r>
              <a:rPr lang="el-GR" dirty="0"/>
              <a:t> 3</a:t>
            </a:r>
            <a:br>
              <a:rPr lang="el-GR" dirty="0"/>
            </a:br>
            <a:r>
              <a:rPr lang="el-GR" dirty="0" err="1"/>
              <a:t>Item</a:t>
            </a:r>
            <a:r>
              <a:rPr lang="el-GR" dirty="0"/>
              <a:t> 4</a:t>
            </a:r>
            <a:br>
              <a:rPr lang="el-GR" dirty="0"/>
            </a:br>
            <a:r>
              <a:rPr lang="el-GR" dirty="0" err="1"/>
              <a:t>Item</a:t>
            </a:r>
            <a:r>
              <a:rPr lang="el-GR" dirty="0"/>
              <a:t> 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35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641352-EF58-4EC1-805F-E5CDEE7FB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Γιατί χρησιμοποιούμε πολλά </a:t>
            </a:r>
            <a:r>
              <a:rPr lang="nl-NL" dirty="0"/>
              <a:t>items;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D6F482C-6CD9-4FC0-A9B9-FFAA1DA26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99319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Γιατί έννοιες όπως:</a:t>
            </a:r>
          </a:p>
          <a:p>
            <a:pPr lvl="1"/>
            <a:r>
              <a:rPr lang="el-GR" dirty="0"/>
              <a:t>ενδιαφέρον </a:t>
            </a:r>
          </a:p>
          <a:p>
            <a:pPr lvl="1"/>
            <a:r>
              <a:rPr lang="el-GR" dirty="0"/>
              <a:t>στάσεις </a:t>
            </a:r>
          </a:p>
          <a:p>
            <a:pPr lvl="1"/>
            <a:r>
              <a:rPr lang="el-GR" dirty="0" err="1"/>
              <a:t>αυτοαποτελεσματικότητα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κίνητρο </a:t>
            </a:r>
          </a:p>
          <a:p>
            <a:pPr lvl="1"/>
            <a:r>
              <a:rPr lang="el-GR" dirty="0"/>
              <a:t>περιβαλλοντική ευαισθητοποίηση </a:t>
            </a:r>
          </a:p>
          <a:p>
            <a:pPr lvl="1"/>
            <a:r>
              <a:rPr lang="el-GR" dirty="0"/>
              <a:t>στάσεις απέναντι στην εξέλιξη </a:t>
            </a:r>
          </a:p>
          <a:p>
            <a:r>
              <a:rPr lang="el-GR" dirty="0"/>
              <a:t>είναι </a:t>
            </a:r>
            <a:r>
              <a:rPr lang="el-GR" b="1" dirty="0"/>
              <a:t>σύνθετες κατασκευές</a:t>
            </a:r>
            <a:r>
              <a:rPr lang="el-GR" dirty="0"/>
              <a:t>. Δεν είναι πάντα καλή ιδέα να τις μετρήσουμε με μία μόνο ερώτηση.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96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62C6F3-3B80-40EA-A312-9625A7380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</a:t>
            </a:r>
            <a:r>
              <a:rPr lang="nl-NL" dirty="0" err="1"/>
              <a:t>Reliability</a:t>
            </a:r>
            <a:r>
              <a:rPr lang="nl-NL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1C81BDA-FB00-4CB9-B642-4F14AC659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Reliability</a:t>
            </a:r>
            <a:r>
              <a:rPr lang="el-GR" dirty="0"/>
              <a:t> = Αξιοπιστία</a:t>
            </a:r>
          </a:p>
          <a:p>
            <a:r>
              <a:rPr lang="el-GR" dirty="0"/>
              <a:t>Στο συγκεκριμένο πλαίσιο θα εξετάσουμε την: </a:t>
            </a:r>
            <a:r>
              <a:rPr lang="el-GR" b="1" dirty="0"/>
              <a:t> Internal </a:t>
            </a:r>
            <a:r>
              <a:rPr lang="el-GR" b="1" dirty="0" err="1"/>
              <a:t>Consistency</a:t>
            </a:r>
            <a:r>
              <a:rPr lang="el-GR" b="1" dirty="0"/>
              <a:t> Εσωτερική συνέπεια</a:t>
            </a:r>
          </a:p>
          <a:p>
            <a:r>
              <a:rPr lang="el-GR" dirty="0"/>
              <a:t>Με απλά λόγια: Σε ποιο βαθμό οι απαντήσεις στα </a:t>
            </a:r>
            <a:r>
              <a:rPr lang="el-GR" dirty="0" err="1"/>
              <a:t>items</a:t>
            </a:r>
            <a:r>
              <a:rPr lang="el-GR" dirty="0"/>
              <a:t> μιας κλίμακας παρουσιάζουν συνοχή μεταξύ τους;</a:t>
            </a:r>
          </a:p>
          <a:p>
            <a:r>
              <a:rPr lang="el-GR" dirty="0"/>
              <a:t>Αν τα </a:t>
            </a:r>
            <a:r>
              <a:rPr lang="el-GR" dirty="0" err="1"/>
              <a:t>items</a:t>
            </a:r>
            <a:r>
              <a:rPr lang="el-GR" dirty="0"/>
              <a:t> προορίζονται να αποτελούν μία κλίμακα, θέλουμε να έχουμε ενδείξεις ότι λειτουργούν συνεκτικά.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22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610DAF-3922-44B5-B0DF-016C31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3858C009-C023-44D2-B533-0C79D50C36C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18683" y="2697480"/>
          <a:ext cx="9601200" cy="146304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841742989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7341551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1487779495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362189351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764460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Μαθητής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448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791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923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9319776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728BCD2-47C0-4A99-82BF-3C6E27B95BF5}"/>
              </a:ext>
            </a:extLst>
          </p:cNvPr>
          <p:cNvSpPr/>
          <p:nvPr/>
        </p:nvSpPr>
        <p:spPr>
          <a:xfrm>
            <a:off x="1295402" y="456455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/>
              <a:t>Βλέπουμε μια σχετική </a:t>
            </a:r>
            <a:r>
              <a:rPr lang="el-GR" b="1" dirty="0"/>
              <a:t>συνέπεια</a:t>
            </a:r>
            <a:r>
              <a:rPr lang="el-GR" dirty="0"/>
              <a:t>.</a:t>
            </a:r>
          </a:p>
          <a:p>
            <a:r>
              <a:rPr lang="el-GR" dirty="0"/>
              <a:t>Ο Α τείνει να απαντά υψηλά.</a:t>
            </a:r>
          </a:p>
          <a:p>
            <a:r>
              <a:rPr lang="el-GR" dirty="0"/>
              <a:t>Ο Β χαμηλά.</a:t>
            </a:r>
          </a:p>
          <a:p>
            <a:r>
              <a:rPr lang="el-GR" dirty="0"/>
              <a:t>Ο Γ επίσης σχετικά υψηλά.</a:t>
            </a:r>
          </a:p>
          <a:p>
            <a:r>
              <a:rPr lang="el-GR" dirty="0"/>
              <a:t>Τα </a:t>
            </a:r>
            <a:r>
              <a:rPr lang="el-GR" dirty="0" err="1"/>
              <a:t>items</a:t>
            </a:r>
            <a:r>
              <a:rPr lang="el-GR" dirty="0"/>
              <a:t> φαίνεται να κινούνται με παρόμοιο τρόπο.</a:t>
            </a:r>
          </a:p>
        </p:txBody>
      </p:sp>
    </p:spTree>
    <p:extLst>
      <p:ext uri="{BB962C8B-B14F-4D97-AF65-F5344CB8AC3E}">
        <p14:creationId xmlns:p14="http://schemas.microsoft.com/office/powerpoint/2010/main" val="183817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3F5B9E-0311-4C17-8A71-7F685A6AA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Και αν ένα </a:t>
            </a:r>
            <a:r>
              <a:rPr lang="el-GR" dirty="0" err="1"/>
              <a:t>item</a:t>
            </a:r>
            <a:r>
              <a:rPr lang="el-GR" dirty="0"/>
              <a:t> «δεν ταιριάζει»;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BA32CAA8-39A6-46CD-AA9E-ED047A3C34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5398" y="2697480"/>
          <a:ext cx="9601200" cy="146304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3548697948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82493841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109095338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334736146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8696147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Μαθητής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552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1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409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5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97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 dirty="0"/>
                        <a:t>2</a:t>
                      </a:r>
                      <a:endParaRPr lang="nl-N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014681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CF666698-3CE0-4E8C-BFC0-191470732047}"/>
              </a:ext>
            </a:extLst>
          </p:cNvPr>
          <p:cNvSpPr/>
          <p:nvPr/>
        </p:nvSpPr>
        <p:spPr>
          <a:xfrm>
            <a:off x="1102242" y="427431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b="1" dirty="0"/>
              <a:t>Πιθανές αιτίες: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μετρά κάτι διαφορετικό,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έχει διατυπωθεί ασαφώς,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είναι αντίστροφα διατυπωμένο και δεν έχει γίνει σωστό </a:t>
            </a:r>
            <a:r>
              <a:rPr lang="el-GR" dirty="0" err="1"/>
              <a:t>recoding</a:t>
            </a:r>
            <a:r>
              <a:rPr lang="el-GR" dirty="0"/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οι συμμετέχοντες το ερμήνευσαν διαφορετικά. </a:t>
            </a:r>
          </a:p>
          <a:p>
            <a:r>
              <a:rPr lang="el-GR" dirty="0"/>
              <a:t>Άρα χρειάζεται διερεύνηση</a:t>
            </a:r>
          </a:p>
        </p:txBody>
      </p:sp>
    </p:spTree>
    <p:extLst>
      <p:ext uri="{BB962C8B-B14F-4D97-AF65-F5344CB8AC3E}">
        <p14:creationId xmlns:p14="http://schemas.microsoft.com/office/powerpoint/2010/main" val="1255669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8950A1-57E5-467D-8361-274BCB35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Cronbach's</a:t>
            </a:r>
            <a:r>
              <a:rPr lang="nl-NL" dirty="0"/>
              <a:t> </a:t>
            </a:r>
            <a:r>
              <a:rPr lang="nl-NL" dirty="0" err="1"/>
              <a:t>Alpha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5EB4B7-6D9F-4BA0-9077-36D857461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Ένας πολύ συνηθισμένος δείκτης εσωτερικής συνέπειας είναι: </a:t>
            </a:r>
            <a:r>
              <a:rPr lang="el-GR" b="1" dirty="0" err="1"/>
              <a:t>Cronbach's</a:t>
            </a:r>
            <a:r>
              <a:rPr lang="el-GR" b="1" dirty="0"/>
              <a:t> α</a:t>
            </a:r>
          </a:p>
          <a:p>
            <a:r>
              <a:rPr lang="el-GR" dirty="0"/>
              <a:t>Το α παίρνει συνήθως τιμές από: </a:t>
            </a:r>
            <a:r>
              <a:rPr lang="el-GR" b="1" dirty="0"/>
              <a:t>0 έως 1</a:t>
            </a:r>
            <a:endParaRPr lang="el-GR" dirty="0"/>
          </a:p>
          <a:p>
            <a:r>
              <a:rPr lang="el-GR" dirty="0"/>
              <a:t>Όσο υψηλότερο είναι, τόσο μεγαλύτερη είναι γενικά η εσωτερική συνέπεια των </a:t>
            </a:r>
            <a:r>
              <a:rPr lang="el-GR" dirty="0" err="1"/>
              <a:t>items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b="1" dirty="0"/>
              <a:t>Παράδειγμα:</a:t>
            </a:r>
          </a:p>
          <a:p>
            <a:r>
              <a:rPr lang="el-GR" b="1" dirty="0" err="1"/>
              <a:t>Cronbach's</a:t>
            </a:r>
            <a:r>
              <a:rPr lang="el-GR" b="1" dirty="0"/>
              <a:t> α = .84</a:t>
            </a:r>
            <a:endParaRPr lang="el-GR" dirty="0"/>
          </a:p>
          <a:p>
            <a:pPr marL="0" indent="0">
              <a:buNone/>
            </a:pP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Τα </a:t>
            </a:r>
            <a:r>
              <a:rPr lang="el-GR" dirty="0" err="1"/>
              <a:t>items</a:t>
            </a:r>
            <a:r>
              <a:rPr lang="el-GR" dirty="0"/>
              <a:t> παρουσιάζουν καλή εσωτερική συνέπεια.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94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92955E0-45FA-4747-BB60-D248044A7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ερμηνεύω το </a:t>
            </a:r>
            <a:r>
              <a:rPr lang="el-GR" dirty="0" err="1"/>
              <a:t>Cronbach's</a:t>
            </a:r>
            <a:r>
              <a:rPr lang="el-GR" dirty="0"/>
              <a:t> α;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035B2561-DF5A-4EF7-A5B9-94858A97D3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762154" y="2640655"/>
          <a:ext cx="9601200" cy="2194560"/>
        </p:xfrm>
        <a:graphic>
          <a:graphicData uri="http://schemas.openxmlformats.org/drawingml/2006/table">
            <a:tbl>
              <a:tblPr/>
              <a:tblGrid>
                <a:gridCol w="2628014">
                  <a:extLst>
                    <a:ext uri="{9D8B030D-6E8A-4147-A177-3AD203B41FA5}">
                      <a16:colId xmlns:a16="http://schemas.microsoft.com/office/drawing/2014/main" val="47010957"/>
                    </a:ext>
                  </a:extLst>
                </a:gridCol>
                <a:gridCol w="6973186">
                  <a:extLst>
                    <a:ext uri="{9D8B030D-6E8A-4147-A177-3AD203B41FA5}">
                      <a16:colId xmlns:a16="http://schemas.microsoft.com/office/drawing/2014/main" val="1523036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Cronbach's </a:t>
                      </a:r>
                      <a:r>
                        <a:rPr lang="el-GR"/>
                        <a:t>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Ενδεικτική ερμηνεία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3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&lt; .60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χαμηλή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802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.60–.69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οριακή / αμφισβητήσιμη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802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.70–.79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αποδεκτή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543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.80–.89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καλή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00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≥ .90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πολύ υψηλή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668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182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FCC4BE-9C1D-455E-AD65-B1FD82C95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Αλλά προσοχή!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3BEEF1-F7C7-4193-8171-AACFEACFF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Αυτά </a:t>
            </a:r>
            <a:r>
              <a:rPr lang="el-GR" b="1" dirty="0"/>
              <a:t>δεν είναι απόλυτοι νόμοι</a:t>
            </a:r>
            <a:r>
              <a:rPr lang="el-GR" dirty="0"/>
              <a:t>.</a:t>
            </a:r>
          </a:p>
          <a:p>
            <a:r>
              <a:rPr lang="el-GR" dirty="0"/>
              <a:t>Η αξιολόγηση του α εξαρτάται από:</a:t>
            </a:r>
          </a:p>
          <a:p>
            <a:pPr lvl="1"/>
            <a:r>
              <a:rPr lang="el-GR" dirty="0"/>
              <a:t>τον σκοπό της μέτρησης, </a:t>
            </a:r>
          </a:p>
          <a:p>
            <a:pPr lvl="1"/>
            <a:r>
              <a:rPr lang="el-GR" dirty="0"/>
              <a:t>τον αριθμό των </a:t>
            </a:r>
            <a:r>
              <a:rPr lang="el-GR" dirty="0" err="1"/>
              <a:t>items</a:t>
            </a:r>
            <a:r>
              <a:rPr lang="el-GR" dirty="0"/>
              <a:t>, </a:t>
            </a:r>
          </a:p>
          <a:p>
            <a:pPr lvl="1"/>
            <a:r>
              <a:rPr lang="el-GR" dirty="0"/>
              <a:t>το είδος της κλίμακας, </a:t>
            </a:r>
          </a:p>
          <a:p>
            <a:pPr lvl="1"/>
            <a:r>
              <a:rPr lang="el-GR" dirty="0"/>
              <a:t>το στάδιο ανάπτυξης του εργαλείου, </a:t>
            </a:r>
          </a:p>
          <a:p>
            <a:pPr lvl="1"/>
            <a:r>
              <a:rPr lang="el-GR" dirty="0"/>
              <a:t>το ερευνητικό πλαίσιο. </a:t>
            </a:r>
          </a:p>
          <a:p>
            <a:r>
              <a:rPr lang="el-GR" dirty="0"/>
              <a:t>Και </a:t>
            </a:r>
            <a:r>
              <a:rPr lang="el-GR" b="1" dirty="0"/>
              <a:t>πολύ υψηλό α</a:t>
            </a:r>
            <a:r>
              <a:rPr lang="el-GR" dirty="0"/>
              <a:t>, π.χ. .97 ή .98, δεν σημαίνει αυτομάτως «τέλεια κλίμακα»· μπορεί, μεταξύ άλλων, να υποδηλώνει πολύ παρόμοια ή πλεονάζοντα </a:t>
            </a:r>
            <a:r>
              <a:rPr lang="el-GR" dirty="0" err="1"/>
              <a:t>items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753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FD77A0-5464-429D-A031-E8E7E801A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AF55BF-51F8-4B85-A38C-5C9B1A08F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Κλίμακα:   </a:t>
            </a:r>
            <a:r>
              <a:rPr lang="el-GR" dirty="0" err="1"/>
              <a:t>Interest</a:t>
            </a:r>
            <a:r>
              <a:rPr lang="el-GR" dirty="0"/>
              <a:t> in </a:t>
            </a:r>
            <a:r>
              <a:rPr lang="el-GR" dirty="0" err="1"/>
              <a:t>Biology</a:t>
            </a:r>
            <a:endParaRPr lang="el-GR" dirty="0"/>
          </a:p>
          <a:p>
            <a:r>
              <a:rPr lang="el-GR" dirty="0"/>
              <a:t>5 </a:t>
            </a:r>
            <a:r>
              <a:rPr lang="el-GR" dirty="0" err="1"/>
              <a:t>items</a:t>
            </a:r>
            <a:r>
              <a:rPr lang="el-GR" dirty="0"/>
              <a:t>    N = 124    </a:t>
            </a:r>
            <a:r>
              <a:rPr lang="el-GR" dirty="0" err="1"/>
              <a:t>Cronbach's</a:t>
            </a:r>
            <a:r>
              <a:rPr lang="el-GR" dirty="0"/>
              <a:t> α = .86</a:t>
            </a:r>
          </a:p>
          <a:p>
            <a:r>
              <a:rPr lang="el-GR" dirty="0"/>
              <a:t>Ερμηνεία: Η κλίμακα ενδιαφέροντος για τη Βιολογία παρουσίασε καλή εσωτερική συνέπεια (</a:t>
            </a:r>
            <a:r>
              <a:rPr lang="el-GR" dirty="0" err="1"/>
              <a:t>Cronbach's</a:t>
            </a:r>
            <a:r>
              <a:rPr lang="el-GR" dirty="0"/>
              <a:t> α = .86).</a:t>
            </a:r>
          </a:p>
          <a:p>
            <a:r>
              <a:rPr lang="el-GR" dirty="0"/>
              <a:t>Έτσι περίπου θα το γράψετε και στη διπλωματική σας.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7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AEE18E-936B-4289-A6CC-786282F8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Μια σημαντική παγίδα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0BAB63-AC1D-4B65-AEDD-4EB148FCC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b="1" dirty="0" err="1"/>
              <a:t>Cronbach's</a:t>
            </a:r>
            <a:r>
              <a:rPr lang="el-GR" b="1" dirty="0"/>
              <a:t> α = .86</a:t>
            </a:r>
          </a:p>
          <a:p>
            <a:r>
              <a:rPr lang="el-GR" dirty="0"/>
              <a:t>Τι μπορώ να πω; ✓ «Η κλίμακα παρουσίασε καλή εσωτερική συνέπεια.»</a:t>
            </a:r>
          </a:p>
          <a:p>
            <a:r>
              <a:rPr lang="el-GR" b="1" dirty="0"/>
              <a:t>Τι ΔΕΝ μπορώ να πω μόνο από το α;</a:t>
            </a:r>
          </a:p>
          <a:p>
            <a:pPr marL="0" indent="0">
              <a:buNone/>
            </a:pPr>
            <a:r>
              <a:rPr lang="el-GR" dirty="0"/>
              <a:t>❌ «Αποδείξαμε ότι η κλίμακα είναι έγκυρη.»</a:t>
            </a:r>
          </a:p>
          <a:p>
            <a:pPr marL="0" indent="0">
              <a:buNone/>
            </a:pPr>
            <a:r>
              <a:rPr lang="el-GR" dirty="0"/>
              <a:t>❌ «Αποδείξαμε ότι μετρά ενδιαφέρον.»</a:t>
            </a:r>
          </a:p>
          <a:p>
            <a:pPr marL="0" indent="0">
              <a:buNone/>
            </a:pPr>
            <a:r>
              <a:rPr lang="el-GR" dirty="0"/>
              <a:t>❌ «Αποδείξαμε ότι όλα τα </a:t>
            </a:r>
            <a:r>
              <a:rPr lang="el-GR" dirty="0" err="1"/>
              <a:t>items</a:t>
            </a:r>
            <a:r>
              <a:rPr lang="el-GR" dirty="0"/>
              <a:t> μετρούν μία μόνο διάσταση.»</a:t>
            </a:r>
          </a:p>
          <a:p>
            <a:r>
              <a:rPr lang="el-GR" b="1" dirty="0" err="1"/>
              <a:t>Reliability</a:t>
            </a:r>
            <a:r>
              <a:rPr lang="el-GR" b="1" dirty="0"/>
              <a:t> ≠ </a:t>
            </a:r>
            <a:r>
              <a:rPr lang="el-GR" b="1" dirty="0" err="1"/>
              <a:t>Validity</a:t>
            </a:r>
            <a:r>
              <a:rPr lang="el-GR" b="1" dirty="0"/>
              <a:t>     -     Αξιοπιστία ≠ Εγκυρότητα</a:t>
            </a:r>
            <a:endParaRPr lang="el-GR" dirty="0"/>
          </a:p>
          <a:p>
            <a:r>
              <a:rPr lang="el-GR" dirty="0"/>
              <a:t>Μία μέτρηση μπορεί να είναι συνεπής χωρίς να μετρά σωστά αυτό που ισχυριζόμαστε ότι μετρά.</a:t>
            </a:r>
          </a:p>
        </p:txBody>
      </p:sp>
    </p:spTree>
    <p:extLst>
      <p:ext uri="{BB962C8B-B14F-4D97-AF65-F5344CB8AC3E}">
        <p14:creationId xmlns:p14="http://schemas.microsoft.com/office/powerpoint/2010/main" val="3129149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B4F95F-A5D1-4083-96AE-5ABD571D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πολύ σημαντική περίπτωση των </a:t>
            </a:r>
            <a:r>
              <a:rPr lang="el-GR" dirty="0" err="1"/>
              <a:t>Reverse</a:t>
            </a:r>
            <a:r>
              <a:rPr lang="el-GR" dirty="0"/>
              <a:t> </a:t>
            </a:r>
            <a:r>
              <a:rPr lang="el-GR" dirty="0" err="1"/>
              <a:t>Items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EC6AE3-D5E9-4C0E-8BA4-5C1B2AE10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/>
              <a:t>Έστω:   </a:t>
            </a:r>
            <a:r>
              <a:rPr lang="el-GR" b="1" dirty="0" err="1"/>
              <a:t>Item</a:t>
            </a:r>
            <a:r>
              <a:rPr lang="el-GR" b="1" dirty="0"/>
              <a:t> 1:   </a:t>
            </a:r>
            <a:r>
              <a:rPr lang="el-GR" dirty="0"/>
              <a:t>«Μου αρέσει να μαθαίνω Βιολογία.»</a:t>
            </a:r>
          </a:p>
          <a:p>
            <a:r>
              <a:rPr lang="el-GR" dirty="0"/>
              <a:t>1 = Διαφωνώ απόλυτα</a:t>
            </a:r>
            <a:br>
              <a:rPr lang="el-GR" dirty="0"/>
            </a:br>
            <a:r>
              <a:rPr lang="el-GR" dirty="0"/>
              <a:t>5 = Συμφωνώ απόλυτα</a:t>
            </a:r>
          </a:p>
          <a:p>
            <a:r>
              <a:rPr lang="el-GR" dirty="0"/>
              <a:t>Αλλά:  </a:t>
            </a:r>
            <a:r>
              <a:rPr lang="el-GR" b="1" dirty="0" err="1"/>
              <a:t>Item</a:t>
            </a:r>
            <a:r>
              <a:rPr lang="el-GR" b="1" dirty="0"/>
              <a:t> 4:   </a:t>
            </a:r>
            <a:r>
              <a:rPr lang="el-GR" dirty="0"/>
              <a:t>«Η Βιολογία είναι ένα βαρετό μάθημα.»   Εδώ το </a:t>
            </a:r>
            <a:r>
              <a:rPr lang="el-GR" b="1" dirty="0"/>
              <a:t>5 σημαίνει αρνητική στάση</a:t>
            </a:r>
            <a:r>
              <a:rPr lang="el-GR" dirty="0"/>
              <a:t>.   Άρα το </a:t>
            </a:r>
            <a:r>
              <a:rPr lang="el-GR" dirty="0" err="1"/>
              <a:t>item</a:t>
            </a:r>
            <a:r>
              <a:rPr lang="el-GR" dirty="0"/>
              <a:t> κινείται προς την αντίθετη κατεύθυνση.</a:t>
            </a:r>
          </a:p>
          <a:p>
            <a:r>
              <a:rPr lang="el-GR" b="1" dirty="0"/>
              <a:t>Πριν υπολογίσουμε το συνολικό </a:t>
            </a:r>
            <a:r>
              <a:rPr lang="el-GR" b="1" dirty="0" err="1"/>
              <a:t>score</a:t>
            </a:r>
            <a:r>
              <a:rPr lang="el-GR" b="1" dirty="0"/>
              <a:t> / </a:t>
            </a:r>
            <a:r>
              <a:rPr lang="el-GR" b="1" dirty="0" err="1"/>
              <a:t>reliability</a:t>
            </a:r>
            <a:r>
              <a:rPr lang="el-GR" b="1" dirty="0"/>
              <a:t>:   </a:t>
            </a:r>
            <a:r>
              <a:rPr lang="el-GR" dirty="0"/>
              <a:t>πρέπει να γίνει:</a:t>
            </a:r>
          </a:p>
          <a:p>
            <a:r>
              <a:rPr lang="el-GR" b="1" dirty="0" err="1"/>
              <a:t>Reverse</a:t>
            </a:r>
            <a:r>
              <a:rPr lang="el-GR" b="1" dirty="0"/>
              <a:t> </a:t>
            </a:r>
            <a:r>
              <a:rPr lang="el-GR" b="1" dirty="0" err="1"/>
              <a:t>Coding</a:t>
            </a:r>
            <a:endParaRPr lang="el-GR" b="1" dirty="0"/>
          </a:p>
          <a:p>
            <a:r>
              <a:rPr lang="el-GR" dirty="0"/>
              <a:t>Για κλίμακα 1–5:</a:t>
            </a:r>
          </a:p>
          <a:p>
            <a:r>
              <a:rPr lang="el-GR" b="1" dirty="0"/>
              <a:t>1 → 5</a:t>
            </a:r>
            <a:br>
              <a:rPr lang="el-GR" dirty="0"/>
            </a:br>
            <a:r>
              <a:rPr lang="el-GR" b="1" dirty="0"/>
              <a:t>2 → 4</a:t>
            </a:r>
            <a:br>
              <a:rPr lang="el-GR" dirty="0"/>
            </a:br>
            <a:r>
              <a:rPr lang="el-GR" b="1" dirty="0"/>
              <a:t>3 → 3</a:t>
            </a:r>
            <a:br>
              <a:rPr lang="el-GR" dirty="0"/>
            </a:br>
            <a:r>
              <a:rPr lang="el-GR" b="1" dirty="0"/>
              <a:t>4 → 2</a:t>
            </a:r>
            <a:br>
              <a:rPr lang="el-GR" dirty="0"/>
            </a:br>
            <a:r>
              <a:rPr lang="el-GR" b="1" dirty="0"/>
              <a:t>5 → 1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652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2A7018-B468-4CED-8628-B200DCAB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Γιατί κάνω </a:t>
            </a:r>
            <a:r>
              <a:rPr lang="nl-NL" dirty="0"/>
              <a:t>Reverse </a:t>
            </a:r>
            <a:r>
              <a:rPr lang="nl-NL" dirty="0" err="1"/>
              <a:t>Coding</a:t>
            </a:r>
            <a:r>
              <a:rPr lang="nl-NL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A4636F5-2BA5-4FA1-A75E-2F43396C1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Μαθητής απαντά:</a:t>
            </a:r>
          </a:p>
          <a:p>
            <a:r>
              <a:rPr lang="el-GR" dirty="0"/>
              <a:t>«Μου αρέσει η Βιολογία» → </a:t>
            </a:r>
            <a:r>
              <a:rPr lang="el-GR" b="1" dirty="0"/>
              <a:t>5</a:t>
            </a:r>
            <a:endParaRPr lang="el-GR" dirty="0"/>
          </a:p>
          <a:p>
            <a:r>
              <a:rPr lang="el-GR" dirty="0"/>
              <a:t>«Η Βιολογία είναι ενδιαφέρουσα» → </a:t>
            </a:r>
            <a:r>
              <a:rPr lang="el-GR" b="1" dirty="0"/>
              <a:t>5</a:t>
            </a:r>
            <a:endParaRPr lang="el-GR" dirty="0"/>
          </a:p>
          <a:p>
            <a:r>
              <a:rPr lang="el-GR" dirty="0"/>
              <a:t>«Η Βιολογία είναι βαρετή» → </a:t>
            </a:r>
            <a:r>
              <a:rPr lang="el-GR" b="1" dirty="0"/>
              <a:t>1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Στην πραγματικότητα οι τρεις απαντήσεις είναι </a:t>
            </a:r>
            <a:r>
              <a:rPr lang="el-GR" b="1" dirty="0"/>
              <a:t>συνεπείς</a:t>
            </a:r>
            <a:r>
              <a:rPr lang="el-GR" dirty="0"/>
              <a:t>. Αλλά αριθμητικά έχουμε: </a:t>
            </a:r>
            <a:r>
              <a:rPr lang="el-GR" b="1" dirty="0"/>
              <a:t>5 – 5 – 1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Μετά το </a:t>
            </a:r>
            <a:r>
              <a:rPr lang="el-GR" dirty="0" err="1"/>
              <a:t>reverse</a:t>
            </a:r>
            <a:r>
              <a:rPr lang="el-GR" dirty="0"/>
              <a:t> </a:t>
            </a:r>
            <a:r>
              <a:rPr lang="el-GR" dirty="0" err="1"/>
              <a:t>coding</a:t>
            </a:r>
            <a:r>
              <a:rPr lang="el-GR" dirty="0"/>
              <a:t>: </a:t>
            </a:r>
            <a:r>
              <a:rPr lang="el-GR" b="1" dirty="0"/>
              <a:t>5 – 5 – 5 </a:t>
            </a:r>
            <a:r>
              <a:rPr lang="el-GR" dirty="0"/>
              <a:t>Τώρα όλα τα </a:t>
            </a:r>
            <a:r>
              <a:rPr lang="el-GR" dirty="0" err="1"/>
              <a:t>items</a:t>
            </a:r>
            <a:r>
              <a:rPr lang="el-GR" dirty="0"/>
              <a:t> έχουν την ίδια κατεύθυνση: </a:t>
            </a:r>
            <a:r>
              <a:rPr lang="el-GR" b="1" dirty="0"/>
              <a:t>Υψηλότερο </a:t>
            </a:r>
            <a:r>
              <a:rPr lang="el-GR" b="1" dirty="0" err="1"/>
              <a:t>score</a:t>
            </a:r>
            <a:r>
              <a:rPr lang="el-GR" b="1" dirty="0"/>
              <a:t> = περισσότερο ενδιαφέρον.</a:t>
            </a:r>
          </a:p>
        </p:txBody>
      </p:sp>
    </p:spTree>
    <p:extLst>
      <p:ext uri="{BB962C8B-B14F-4D97-AF65-F5344CB8AC3E}">
        <p14:creationId xmlns:p14="http://schemas.microsoft.com/office/powerpoint/2010/main" val="3679761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F8D4FE-4033-4E63-A751-585706183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Reliability</a:t>
            </a:r>
            <a:r>
              <a:rPr lang="nl-NL" dirty="0"/>
              <a:t> </a:t>
            </a:r>
            <a:r>
              <a:rPr lang="el-GR" dirty="0"/>
              <a:t>στο </a:t>
            </a:r>
            <a:r>
              <a:rPr lang="nl-NL" dirty="0"/>
              <a:t>SPSS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1E2E91-BD48-4D45-8C84-D7216BCDF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Analyze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n-US" dirty="0"/>
              <a:t>Scale</a:t>
            </a:r>
            <a:r>
              <a:rPr lang="el-GR" dirty="0"/>
              <a:t>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n-US" dirty="0"/>
              <a:t>Reliability Analysis</a:t>
            </a:r>
            <a:endParaRPr lang="el-GR" dirty="0"/>
          </a:p>
          <a:p>
            <a:r>
              <a:rPr lang="el-GR" dirty="0"/>
              <a:t>Μεταφέρουμε τα </a:t>
            </a:r>
            <a:r>
              <a:rPr lang="en-US" dirty="0"/>
              <a:t>items:</a:t>
            </a:r>
            <a:r>
              <a:rPr lang="el-GR" dirty="0"/>
              <a:t> </a:t>
            </a:r>
            <a:r>
              <a:rPr lang="en-US" dirty="0"/>
              <a:t>Interest_1Interest_2</a:t>
            </a:r>
            <a:r>
              <a:rPr lang="el-GR" dirty="0"/>
              <a:t> </a:t>
            </a:r>
            <a:r>
              <a:rPr lang="en-US" dirty="0"/>
              <a:t>Interest_3</a:t>
            </a:r>
            <a:r>
              <a:rPr lang="el-GR" dirty="0"/>
              <a:t> </a:t>
            </a:r>
            <a:r>
              <a:rPr lang="en-US" dirty="0"/>
              <a:t>Interest_4</a:t>
            </a:r>
            <a:r>
              <a:rPr lang="el-GR" dirty="0"/>
              <a:t> </a:t>
            </a:r>
            <a:r>
              <a:rPr lang="en-US" dirty="0"/>
              <a:t>Interest_5</a:t>
            </a:r>
            <a:r>
              <a:rPr lang="el-GR" dirty="0"/>
              <a:t> στο πλαίσιο </a:t>
            </a:r>
            <a:r>
              <a:rPr lang="en-US" dirty="0"/>
              <a:t>Items.</a:t>
            </a:r>
            <a:endParaRPr lang="el-GR" dirty="0"/>
          </a:p>
          <a:p>
            <a:r>
              <a:rPr lang="nl-NL" dirty="0"/>
              <a:t>Model:</a:t>
            </a:r>
            <a:r>
              <a:rPr lang="el-GR" dirty="0"/>
              <a:t> </a:t>
            </a:r>
            <a:r>
              <a:rPr lang="nl-NL" dirty="0" err="1"/>
              <a:t>Alpha</a:t>
            </a:r>
            <a:r>
              <a:rPr lang="el-GR" dirty="0"/>
              <a:t>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nl-NL" dirty="0"/>
              <a:t>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08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CA174F-6490-48E3-91B2-35ACD65F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4C3EA51-88BB-4D76-820C-C7555B2D3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9E1BB26-09E4-436B-82B9-B86354BA0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80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E7672B-30F4-47D1-99D1-0A363802A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B8E59EB-FF5D-4C88-8667-2C4EBAAFF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1F1B292-8AEB-4336-9B22-2867287ED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62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D306CC-4542-4136-B81D-F3B48FD5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8CB746-A6F9-4FD6-833F-7626695E1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31EDA10-AD94-4DE3-B8AB-A101802CB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20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EF0EAC-2A54-4D31-8FD5-5902F40B4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E4E2E6-1CA7-4F21-AF03-B99F69670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76ADA48-9E23-453A-8A17-09FEEEB01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F93147B8-A549-4525-8996-D5851EA4047A}"/>
              </a:ext>
            </a:extLst>
          </p:cNvPr>
          <p:cNvSpPr/>
          <p:nvPr/>
        </p:nvSpPr>
        <p:spPr>
          <a:xfrm>
            <a:off x="4526280" y="4046219"/>
            <a:ext cx="1223010" cy="5988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27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450EC1-639D-442F-97A4-59DAF726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C7F2AB-0F57-40C0-AFE2-0A4D4FEEE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91AEF28-2F5B-4FAE-8BD2-17142A2AD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62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3F369F-58E6-44FF-BC51-D2E5651E5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2EA63E-EF6E-43B8-A078-9FE66BCCA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FF4847B-B4E9-4117-A81D-B75EC3E37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28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75F602-547F-49FD-BAEE-04A337D36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BBF1EE-507E-4206-B636-CD18B20C3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2AE852B-014E-4C75-A46A-0C02BA2AE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0DA115F8-A8FC-41F9-9738-4C48C0C1AF48}"/>
              </a:ext>
            </a:extLst>
          </p:cNvPr>
          <p:cNvSpPr/>
          <p:nvPr/>
        </p:nvSpPr>
        <p:spPr>
          <a:xfrm>
            <a:off x="4872989" y="4503420"/>
            <a:ext cx="1223010" cy="857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701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830E9A-145F-4885-837E-E7B77C30F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993C6C9-5B1C-4A24-9B75-D97211C61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241F5BB-F6A3-464B-87E3-BBB7A6AAA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3AE70236-8E97-4C60-A21D-9D7EB2A7CA06}"/>
              </a:ext>
            </a:extLst>
          </p:cNvPr>
          <p:cNvSpPr/>
          <p:nvPr/>
        </p:nvSpPr>
        <p:spPr>
          <a:xfrm>
            <a:off x="4526280" y="4143374"/>
            <a:ext cx="1223010" cy="857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41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36ECFD-A0CE-488D-B9D7-798E62043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ED7AC32-C04C-4473-8501-A3D823AE4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674B46F-C14D-4718-B33B-9C66B8E00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46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68937A-789F-4EF6-8B90-4B59DCD7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κοιτάζω πρώτο στο </a:t>
            </a:r>
            <a:r>
              <a:rPr lang="el-GR" dirty="0" err="1"/>
              <a:t>Output</a:t>
            </a:r>
            <a:r>
              <a:rPr lang="el-GR" dirty="0"/>
              <a:t>;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F3E7AD6A-562C-4560-839E-8529FFE6FB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73865" y="2574733"/>
          <a:ext cx="9601200" cy="731520"/>
        </p:xfrm>
        <a:graphic>
          <a:graphicData uri="http://schemas.openxmlformats.org/drawingml/2006/table">
            <a:tbl>
              <a:tblPr/>
              <a:tblGrid>
                <a:gridCol w="2404730">
                  <a:extLst>
                    <a:ext uri="{9D8B030D-6E8A-4147-A177-3AD203B41FA5}">
                      <a16:colId xmlns:a16="http://schemas.microsoft.com/office/drawing/2014/main" val="3064469799"/>
                    </a:ext>
                  </a:extLst>
                </a:gridCol>
                <a:gridCol w="7196470">
                  <a:extLst>
                    <a:ext uri="{9D8B030D-6E8A-4147-A177-3AD203B41FA5}">
                      <a16:colId xmlns:a16="http://schemas.microsoft.com/office/drawing/2014/main" val="10634022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Cronbach's Alpha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N of Items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599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.842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 dirty="0"/>
                        <a:t>5</a:t>
                      </a:r>
                      <a:endParaRPr lang="nl-N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028864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B5B3401-7283-41A8-B7DF-9D6645E93914}"/>
              </a:ext>
            </a:extLst>
          </p:cNvPr>
          <p:cNvSpPr/>
          <p:nvPr/>
        </p:nvSpPr>
        <p:spPr>
          <a:xfrm>
            <a:off x="1773865" y="3429000"/>
            <a:ext cx="67126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/>
              <a:t>Πώς το διαβάζω;</a:t>
            </a:r>
          </a:p>
          <a:p>
            <a:r>
              <a:rPr lang="el-GR" sz="2400" b="1" dirty="0"/>
              <a:t>α = .842  </a:t>
            </a:r>
            <a:r>
              <a:rPr lang="el-GR" sz="2400" dirty="0"/>
              <a:t>→ καλή εσωτερική συνέπεια</a:t>
            </a:r>
          </a:p>
          <a:p>
            <a:r>
              <a:rPr lang="el-GR" sz="2400" b="1" dirty="0"/>
              <a:t>N of </a:t>
            </a:r>
            <a:r>
              <a:rPr lang="el-GR" sz="2400" b="1" dirty="0" err="1"/>
              <a:t>Items</a:t>
            </a:r>
            <a:r>
              <a:rPr lang="el-GR" sz="2400" b="1" dirty="0"/>
              <a:t> = 5 </a:t>
            </a:r>
            <a:r>
              <a:rPr lang="el-GR" sz="2400" dirty="0"/>
              <a:t>→ η ανάλυση περιλαμβάνει </a:t>
            </a:r>
            <a:r>
              <a:rPr lang="el-GR" sz="2400" b="1" dirty="0"/>
              <a:t>5 </a:t>
            </a:r>
            <a:r>
              <a:rPr lang="el-GR" sz="2400" b="1" dirty="0" err="1"/>
              <a:t>items</a:t>
            </a:r>
            <a:r>
              <a:rPr lang="el-GR" sz="2400" dirty="0"/>
              <a:t>.</a:t>
            </a:r>
          </a:p>
          <a:p>
            <a:r>
              <a:rPr lang="el-GR" sz="2400" dirty="0"/>
              <a:t>Προσοχή:</a:t>
            </a:r>
          </a:p>
          <a:p>
            <a:r>
              <a:rPr lang="el-GR" sz="2400" b="1" dirty="0"/>
              <a:t>N of </a:t>
            </a:r>
            <a:r>
              <a:rPr lang="el-GR" sz="2400" b="1" dirty="0" err="1"/>
              <a:t>Items</a:t>
            </a:r>
            <a:r>
              <a:rPr lang="el-GR" sz="2400" b="1" dirty="0"/>
              <a:t> ≠ N συμμετεχόντων!</a:t>
            </a:r>
          </a:p>
        </p:txBody>
      </p:sp>
    </p:spTree>
    <p:extLst>
      <p:ext uri="{BB962C8B-B14F-4D97-AF65-F5344CB8AC3E}">
        <p14:creationId xmlns:p14="http://schemas.microsoft.com/office/powerpoint/2010/main" val="3711793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AC0537-252C-411A-89B6-1D123EEE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πιο χρήσιμο επόμενο βήμα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B182D6-CC30-4052-B759-ABD7A1911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Στο </a:t>
            </a:r>
            <a:r>
              <a:rPr lang="nl-NL" dirty="0"/>
              <a:t>SPSS:</a:t>
            </a:r>
          </a:p>
          <a:p>
            <a:r>
              <a:rPr lang="nl-NL" b="1" dirty="0" err="1"/>
              <a:t>Statistics</a:t>
            </a:r>
            <a:r>
              <a:rPr lang="nl-NL" b="1" dirty="0"/>
              <a:t>...</a:t>
            </a:r>
            <a:r>
              <a:rPr lang="el-GR" b="1" dirty="0"/>
              <a:t> </a:t>
            </a:r>
            <a:r>
              <a:rPr lang="el-GR" dirty="0"/>
              <a:t>επιλέγουμε μεταξύ άλλων:</a:t>
            </a:r>
          </a:p>
          <a:p>
            <a:pPr lvl="1"/>
            <a:r>
              <a:rPr lang="el-GR" dirty="0"/>
              <a:t> </a:t>
            </a:r>
            <a:r>
              <a:rPr lang="nl-NL" dirty="0"/>
              <a:t>Item</a:t>
            </a:r>
          </a:p>
          <a:p>
            <a:pPr lvl="1"/>
            <a:r>
              <a:rPr lang="nl-NL" dirty="0"/>
              <a:t> </a:t>
            </a:r>
            <a:r>
              <a:rPr lang="nl-NL" dirty="0" err="1"/>
              <a:t>Scale</a:t>
            </a:r>
            <a:endParaRPr lang="nl-NL" dirty="0"/>
          </a:p>
          <a:p>
            <a:pPr lvl="1"/>
            <a:r>
              <a:rPr lang="nl-NL" dirty="0"/>
              <a:t> </a:t>
            </a:r>
            <a:r>
              <a:rPr lang="nl-NL" dirty="0" err="1"/>
              <a:t>Scale</a:t>
            </a:r>
            <a:r>
              <a:rPr lang="nl-NL" dirty="0"/>
              <a:t> </a:t>
            </a:r>
            <a:r>
              <a:rPr lang="nl-NL" dirty="0" err="1"/>
              <a:t>if</a:t>
            </a:r>
            <a:r>
              <a:rPr lang="nl-NL" dirty="0"/>
              <a:t> item </a:t>
            </a:r>
            <a:r>
              <a:rPr lang="nl-NL" dirty="0" err="1"/>
              <a:t>deleted</a:t>
            </a:r>
            <a:endParaRPr lang="nl-NL" dirty="0"/>
          </a:p>
          <a:p>
            <a:r>
              <a:rPr lang="el-GR" dirty="0"/>
              <a:t>Έτσι παίρνουμε τον πίνακα: </a:t>
            </a:r>
            <a:r>
              <a:rPr lang="nl-NL" b="1" dirty="0"/>
              <a:t>Item-Total </a:t>
            </a:r>
            <a:r>
              <a:rPr lang="nl-NL" b="1" dirty="0" err="1"/>
              <a:t>Statistics</a:t>
            </a:r>
            <a:endParaRPr lang="nl-NL" b="1" dirty="0"/>
          </a:p>
          <a:p>
            <a:r>
              <a:rPr lang="el-GR" dirty="0"/>
              <a:t>Αυτός μας βοηθά να εξετάσουμε πώς συμπεριφέρεται κάθε </a:t>
            </a:r>
            <a:r>
              <a:rPr lang="nl-NL" dirty="0"/>
              <a:t>item </a:t>
            </a:r>
            <a:r>
              <a:rPr lang="el-GR" dirty="0"/>
              <a:t>σε σχέση με την υπόλοιπη κλίμακα.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011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D8FD4E-8A7E-434C-82D0-9953BBC85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Corrected</a:t>
            </a:r>
            <a:r>
              <a:rPr lang="nl-NL" dirty="0"/>
              <a:t> Item-Total </a:t>
            </a:r>
            <a:r>
              <a:rPr lang="nl-NL" dirty="0" err="1"/>
              <a:t>Correlation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3250E2-33E3-4D51-82A0-6792E36CF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Θα </a:t>
            </a:r>
            <a:r>
              <a:rPr lang="en-US" dirty="0" err="1"/>
              <a:t>δο</a:t>
            </a:r>
            <a:r>
              <a:rPr lang="el-GR" dirty="0" err="1"/>
              <a:t>ύμε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στήλη:</a:t>
            </a:r>
            <a:r>
              <a:rPr lang="el-GR" dirty="0"/>
              <a:t> </a:t>
            </a:r>
            <a:r>
              <a:rPr lang="en-US" b="1" dirty="0"/>
              <a:t>Corrected Item-Total Correlation</a:t>
            </a:r>
            <a:r>
              <a:rPr lang="el-GR" b="1" dirty="0"/>
              <a:t> </a:t>
            </a:r>
            <a:r>
              <a:rPr lang="el-GR" b="1" dirty="0">
                <a:sym typeface="Wingdings" panose="05000000000000000000" pitchFamily="2" charset="2"/>
              </a:rPr>
              <a:t> </a:t>
            </a:r>
            <a:r>
              <a:rPr lang="el-GR" dirty="0"/>
              <a:t>Πόσο σχετίζεται το συγκεκριμένο </a:t>
            </a:r>
            <a:r>
              <a:rPr lang="el-GR" dirty="0" err="1"/>
              <a:t>item</a:t>
            </a:r>
            <a:r>
              <a:rPr lang="el-GR" dirty="0"/>
              <a:t> με το συνολικό </a:t>
            </a:r>
            <a:r>
              <a:rPr lang="el-GR" dirty="0" err="1"/>
              <a:t>score</a:t>
            </a:r>
            <a:r>
              <a:rPr lang="el-GR" dirty="0"/>
              <a:t> των υπόλοιπων </a:t>
            </a:r>
            <a:r>
              <a:rPr lang="el-GR" dirty="0" err="1"/>
              <a:t>items</a:t>
            </a:r>
            <a:r>
              <a:rPr lang="el-GR" dirty="0"/>
              <a:t> της κλίμακας;</a:t>
            </a:r>
          </a:p>
          <a:p>
            <a:endParaRPr lang="en-US" b="1" dirty="0"/>
          </a:p>
          <a:p>
            <a:endParaRPr lang="en-US" dirty="0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A77CB62D-E3B1-41C1-838F-314E26F286AF}"/>
              </a:ext>
            </a:extLst>
          </p:cNvPr>
          <p:cNvGraphicFramePr>
            <a:graphicFrameLocks noGrp="1"/>
          </p:cNvGraphicFramePr>
          <p:nvPr/>
        </p:nvGraphicFramePr>
        <p:xfrm>
          <a:off x="1295401" y="3863399"/>
          <a:ext cx="9601200" cy="2194560"/>
        </p:xfrm>
        <a:graphic>
          <a:graphicData uri="http://schemas.openxmlformats.org/drawingml/2006/table">
            <a:tbl>
              <a:tblPr/>
              <a:tblGrid>
                <a:gridCol w="4800600">
                  <a:extLst>
                    <a:ext uri="{9D8B030D-6E8A-4147-A177-3AD203B41FA5}">
                      <a16:colId xmlns:a16="http://schemas.microsoft.com/office/drawing/2014/main" val="2927403922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32093622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/>
                        <a:t>Item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Corrected Item-Total Correlation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706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/>
                        <a:t>Item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.62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969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/>
                        <a:t>Item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.71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079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/>
                        <a:t>Item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.58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96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/>
                        <a:t>Item 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.12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85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/>
                        <a:t>Item 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.67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2439008"/>
                  </a:ext>
                </a:extLst>
              </a:tr>
            </a:tbl>
          </a:graphicData>
        </a:graphic>
      </p:graphicFrame>
      <p:sp>
        <p:nvSpPr>
          <p:cNvPr id="5" name="Οβάλ 4">
            <a:extLst>
              <a:ext uri="{FF2B5EF4-FFF2-40B4-BE49-F238E27FC236}">
                <a16:creationId xmlns:a16="http://schemas.microsoft.com/office/drawing/2014/main" id="{0735A38E-F725-448B-B9A8-A7DA085F597F}"/>
              </a:ext>
            </a:extLst>
          </p:cNvPr>
          <p:cNvSpPr/>
          <p:nvPr/>
        </p:nvSpPr>
        <p:spPr>
          <a:xfrm>
            <a:off x="6095999" y="5390706"/>
            <a:ext cx="520995" cy="3189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46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ABDF75-9982-46B4-8EC6-42427F69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Cronbach's Alpha if Item Deleted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FAD134-031A-4563-8864-B1435EF71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/>
          </a:bodyPr>
          <a:lstStyle/>
          <a:p>
            <a:r>
              <a:rPr lang="el-GR" dirty="0"/>
              <a:t>Άλλη πολύ χρήσιμη στήλη :</a:t>
            </a:r>
            <a:r>
              <a:rPr lang="el-GR" dirty="0" err="1"/>
              <a:t>Cronbach's</a:t>
            </a:r>
            <a:r>
              <a:rPr lang="el-GR" dirty="0"/>
              <a:t> Alpha </a:t>
            </a:r>
            <a:r>
              <a:rPr lang="el-GR" dirty="0" err="1"/>
              <a:t>if</a:t>
            </a:r>
            <a:r>
              <a:rPr lang="el-GR" dirty="0"/>
              <a:t> </a:t>
            </a:r>
            <a:r>
              <a:rPr lang="el-GR" dirty="0" err="1"/>
              <a:t>Item</a:t>
            </a:r>
            <a:r>
              <a:rPr lang="el-GR" dirty="0"/>
              <a:t> </a:t>
            </a:r>
            <a:r>
              <a:rPr lang="el-GR" dirty="0" err="1"/>
              <a:t>Deleted</a:t>
            </a:r>
            <a:endParaRPr lang="el-GR" dirty="0"/>
          </a:p>
          <a:p>
            <a:r>
              <a:rPr lang="el-GR" dirty="0"/>
              <a:t>Δείχνει: Ποιο θα ήταν το α της κλίμακας αν αφαιρούσαμε αυτό το </a:t>
            </a:r>
            <a:r>
              <a:rPr lang="el-GR" dirty="0" err="1"/>
              <a:t>item</a:t>
            </a:r>
            <a:r>
              <a:rPr lang="el-GR" dirty="0"/>
              <a:t>;</a:t>
            </a:r>
          </a:p>
          <a:p>
            <a:r>
              <a:rPr lang="el-GR" dirty="0"/>
              <a:t>Έστω: Συνολικό α = </a:t>
            </a:r>
            <a:r>
              <a:rPr lang="el-GR" b="1" dirty="0"/>
              <a:t>.76</a:t>
            </a:r>
          </a:p>
          <a:p>
            <a:endParaRPr lang="en-US" dirty="0"/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0D51A3CD-B61C-4627-857C-9212080FC7B6}"/>
              </a:ext>
            </a:extLst>
          </p:cNvPr>
          <p:cNvGraphicFramePr>
            <a:graphicFrameLocks noGrp="1"/>
          </p:cNvGraphicFramePr>
          <p:nvPr/>
        </p:nvGraphicFramePr>
        <p:xfrm>
          <a:off x="1497420" y="4101097"/>
          <a:ext cx="3925186" cy="2194560"/>
        </p:xfrm>
        <a:graphic>
          <a:graphicData uri="http://schemas.openxmlformats.org/drawingml/2006/table">
            <a:tbl>
              <a:tblPr/>
              <a:tblGrid>
                <a:gridCol w="1962593">
                  <a:extLst>
                    <a:ext uri="{9D8B030D-6E8A-4147-A177-3AD203B41FA5}">
                      <a16:colId xmlns:a16="http://schemas.microsoft.com/office/drawing/2014/main" val="2062232787"/>
                    </a:ext>
                  </a:extLst>
                </a:gridCol>
                <a:gridCol w="1962593">
                  <a:extLst>
                    <a:ext uri="{9D8B030D-6E8A-4147-A177-3AD203B41FA5}">
                      <a16:colId xmlns:a16="http://schemas.microsoft.com/office/drawing/2014/main" val="26111044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α </a:t>
                      </a:r>
                      <a:r>
                        <a:rPr lang="nl-NL"/>
                        <a:t>if item deleted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548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.72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584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20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.74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2131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Item 4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.86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247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.71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912221"/>
                  </a:ext>
                </a:extLst>
              </a:tr>
            </a:tbl>
          </a:graphicData>
        </a:graphic>
      </p:graphicFrame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F356B6FC-2992-4EAD-A6CA-3A6CC33E6108}"/>
              </a:ext>
            </a:extLst>
          </p:cNvPr>
          <p:cNvSpPr/>
          <p:nvPr/>
        </p:nvSpPr>
        <p:spPr>
          <a:xfrm>
            <a:off x="6205869" y="467553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400" dirty="0"/>
              <a:t>Αν αφαιρέσουμε το </a:t>
            </a:r>
            <a:r>
              <a:rPr lang="el-GR" sz="2400" dirty="0" err="1"/>
              <a:t>Item</a:t>
            </a:r>
            <a:r>
              <a:rPr lang="el-GR" sz="2400" dirty="0"/>
              <a:t> 4:</a:t>
            </a:r>
          </a:p>
          <a:p>
            <a:r>
              <a:rPr lang="el-GR" sz="2400" b="1" dirty="0"/>
              <a:t>α: .76 → .86</a:t>
            </a:r>
            <a:endParaRPr lang="el-GR" sz="2400" dirty="0"/>
          </a:p>
          <a:p>
            <a:r>
              <a:rPr lang="el-GR" sz="2400" dirty="0"/>
              <a:t>Άρα το </a:t>
            </a:r>
            <a:r>
              <a:rPr lang="el-GR" sz="2400" dirty="0" err="1"/>
              <a:t>Item</a:t>
            </a:r>
            <a:r>
              <a:rPr lang="el-GR" sz="2400" dirty="0"/>
              <a:t> 4 αξίζει να διερευνηθεί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7557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A54FF9-69E4-4380-838A-372EC0047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ΠΡΟΣΟΧΗ: Δεν διαγράφω μηχανικά </a:t>
            </a:r>
            <a:r>
              <a:rPr lang="el-GR" dirty="0" err="1"/>
              <a:t>items</a:t>
            </a:r>
            <a:r>
              <a:rPr lang="el-GR" dirty="0"/>
              <a:t>!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D044B7-207D-4898-87CD-CE68F3078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Πριν αφαιρέσουμε ένα </a:t>
            </a:r>
            <a:r>
              <a:rPr lang="el-GR" dirty="0" err="1"/>
              <a:t>item</a:t>
            </a:r>
            <a:r>
              <a:rPr lang="el-GR" dirty="0"/>
              <a:t> εξετάζουμε:</a:t>
            </a:r>
          </a:p>
          <a:p>
            <a:r>
              <a:rPr lang="el-GR" b="1" dirty="0"/>
              <a:t>Τι μετρά θεωρητικά;</a:t>
            </a:r>
            <a:endParaRPr lang="el-GR" dirty="0"/>
          </a:p>
          <a:p>
            <a:r>
              <a:rPr lang="el-GR" b="1" dirty="0"/>
              <a:t>Είναι σημαντικό για το </a:t>
            </a:r>
            <a:r>
              <a:rPr lang="el-GR" b="1" dirty="0" err="1"/>
              <a:t>construct</a:t>
            </a:r>
            <a:r>
              <a:rPr lang="el-GR" b="1" dirty="0"/>
              <a:t>;</a:t>
            </a:r>
            <a:endParaRPr lang="el-GR" dirty="0"/>
          </a:p>
          <a:p>
            <a:r>
              <a:rPr lang="el-GR" b="1" dirty="0"/>
              <a:t>Είναι </a:t>
            </a:r>
            <a:r>
              <a:rPr lang="el-GR" b="1" dirty="0" err="1"/>
              <a:t>reverse-coded</a:t>
            </a:r>
            <a:r>
              <a:rPr lang="el-GR" b="1" dirty="0"/>
              <a:t>;</a:t>
            </a:r>
            <a:endParaRPr lang="el-GR" dirty="0"/>
          </a:p>
          <a:p>
            <a:r>
              <a:rPr lang="el-GR" b="1" dirty="0"/>
              <a:t>Έγινε λάθος στην κωδικοποίηση;</a:t>
            </a:r>
            <a:endParaRPr lang="el-GR" dirty="0"/>
          </a:p>
          <a:p>
            <a:r>
              <a:rPr lang="el-GR" b="1" dirty="0"/>
              <a:t>Είναι προβληματική η διατύπωσή του;</a:t>
            </a:r>
            <a:endParaRPr lang="el-GR" dirty="0"/>
          </a:p>
          <a:p>
            <a:r>
              <a:rPr lang="el-GR" b="1" dirty="0"/>
              <a:t>Τι έδειξε η προηγούμενη βιβλιογραφία για την κλίμακα;</a:t>
            </a:r>
            <a:endParaRPr lang="el-GR" dirty="0"/>
          </a:p>
          <a:p>
            <a:r>
              <a:rPr lang="el-GR" dirty="0"/>
              <a:t>Η στατιστική </a:t>
            </a:r>
            <a:r>
              <a:rPr lang="el-GR" b="1" dirty="0"/>
              <a:t>δεν αντικαθιστά τη θεωρία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62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75F730-F028-4D5A-8073-8B00D8265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Πότε κάνω </a:t>
            </a:r>
            <a:r>
              <a:rPr lang="nl-NL" dirty="0" err="1"/>
              <a:t>Reliability</a:t>
            </a:r>
            <a:r>
              <a:rPr lang="nl-NL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70C927-50DC-4F36-B94A-B63EC6E91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960826"/>
          </a:xfrm>
        </p:spPr>
        <p:txBody>
          <a:bodyPr>
            <a:normAutofit fontScale="92500" lnSpcReduction="20000"/>
          </a:bodyPr>
          <a:lstStyle/>
          <a:p>
            <a:r>
              <a:rPr lang="el-GR" sz="2600" dirty="0"/>
              <a:t>Έχω 5 </a:t>
            </a:r>
            <a:r>
              <a:rPr lang="nl-NL" sz="2600" dirty="0"/>
              <a:t>items </a:t>
            </a:r>
            <a:r>
              <a:rPr lang="el-GR" sz="2600" dirty="0"/>
              <a:t>που μετρούν: </a:t>
            </a:r>
            <a:r>
              <a:rPr lang="el-GR" sz="2600" b="1" dirty="0"/>
              <a:t>«</a:t>
            </a:r>
            <a:r>
              <a:rPr lang="nl-NL" sz="2600" b="1" dirty="0"/>
              <a:t>Interest in </a:t>
            </a:r>
            <a:r>
              <a:rPr lang="nl-NL" sz="2600" b="1" dirty="0" err="1"/>
              <a:t>Biology</a:t>
            </a:r>
            <a:r>
              <a:rPr lang="nl-NL" sz="2600" b="1" dirty="0"/>
              <a:t>»</a:t>
            </a:r>
            <a:r>
              <a:rPr lang="el-GR" sz="2600" b="1" dirty="0"/>
              <a:t> </a:t>
            </a:r>
            <a:endParaRPr lang="el-GR" sz="2600" b="1" dirty="0">
              <a:sym typeface="Wingdings" panose="05000000000000000000" pitchFamily="2" charset="2"/>
            </a:endParaRPr>
          </a:p>
          <a:p>
            <a:r>
              <a:rPr lang="el-GR" sz="2600" b="1" dirty="0">
                <a:sym typeface="Wingdings" panose="05000000000000000000" pitchFamily="2" charset="2"/>
              </a:rPr>
              <a:t> </a:t>
            </a:r>
            <a:r>
              <a:rPr lang="nl-NL" sz="2600" b="1" dirty="0"/>
              <a:t>1. </a:t>
            </a:r>
            <a:r>
              <a:rPr lang="el-GR" sz="2600" b="1" dirty="0"/>
              <a:t>Ελέγχω κωδικοποίηση </a:t>
            </a:r>
            <a:r>
              <a:rPr lang="el-GR" sz="2600" b="1" dirty="0">
                <a:sym typeface="Wingdings" panose="05000000000000000000" pitchFamily="2" charset="2"/>
              </a:rPr>
              <a:t> </a:t>
            </a:r>
          </a:p>
          <a:p>
            <a:r>
              <a:rPr lang="el-GR" sz="2600" b="1" dirty="0"/>
              <a:t>2. Κάνω </a:t>
            </a:r>
            <a:r>
              <a:rPr lang="nl-NL" sz="2600" b="1" dirty="0"/>
              <a:t>reverse </a:t>
            </a:r>
            <a:r>
              <a:rPr lang="nl-NL" sz="2600" b="1" dirty="0" err="1"/>
              <a:t>coding</a:t>
            </a:r>
            <a:r>
              <a:rPr lang="nl-NL" sz="2600" b="1" dirty="0"/>
              <a:t> </a:t>
            </a:r>
            <a:r>
              <a:rPr lang="el-GR" sz="2600" b="1" dirty="0"/>
              <a:t>όπου απαιτείται </a:t>
            </a:r>
            <a:r>
              <a:rPr lang="el-GR" sz="2600" b="1" dirty="0">
                <a:sym typeface="Wingdings" panose="05000000000000000000" pitchFamily="2" charset="2"/>
              </a:rPr>
              <a:t> </a:t>
            </a:r>
          </a:p>
          <a:p>
            <a:r>
              <a:rPr lang="el-GR" sz="2600" b="1" dirty="0"/>
              <a:t>3. </a:t>
            </a:r>
            <a:r>
              <a:rPr lang="nl-NL" sz="2600" b="1" dirty="0" err="1"/>
              <a:t>Reliability</a:t>
            </a:r>
            <a:r>
              <a:rPr lang="nl-NL" sz="2600" b="1" dirty="0"/>
              <a:t> Analysis</a:t>
            </a:r>
            <a:r>
              <a:rPr lang="el-GR" sz="2600" b="1" dirty="0"/>
              <a:t> </a:t>
            </a:r>
            <a:r>
              <a:rPr lang="el-GR" sz="2600" b="1" dirty="0">
                <a:sym typeface="Wingdings" panose="05000000000000000000" pitchFamily="2" charset="2"/>
              </a:rPr>
              <a:t> </a:t>
            </a:r>
          </a:p>
          <a:p>
            <a:r>
              <a:rPr lang="nl-NL" sz="2600" b="1" dirty="0"/>
              <a:t>4. </a:t>
            </a:r>
            <a:r>
              <a:rPr lang="el-GR" sz="2600" b="1" dirty="0"/>
              <a:t>Εξετάζω </a:t>
            </a:r>
            <a:r>
              <a:rPr lang="nl-NL" sz="2600" b="1" dirty="0" err="1"/>
              <a:t>Cronbach's</a:t>
            </a:r>
            <a:r>
              <a:rPr lang="nl-NL" sz="2600" b="1" dirty="0"/>
              <a:t> </a:t>
            </a:r>
            <a:r>
              <a:rPr lang="el-GR" sz="2600" b="1" dirty="0"/>
              <a:t>α και </a:t>
            </a:r>
            <a:r>
              <a:rPr lang="nl-NL" sz="2600" b="1" dirty="0"/>
              <a:t>item </a:t>
            </a:r>
            <a:r>
              <a:rPr lang="nl-NL" sz="2600" b="1" dirty="0" err="1"/>
              <a:t>statistics</a:t>
            </a:r>
            <a:r>
              <a:rPr lang="el-GR" sz="2600" b="1" dirty="0"/>
              <a:t> </a:t>
            </a:r>
            <a:r>
              <a:rPr lang="el-GR" sz="2600" b="1" dirty="0">
                <a:sym typeface="Wingdings" panose="05000000000000000000" pitchFamily="2" charset="2"/>
              </a:rPr>
              <a:t> </a:t>
            </a:r>
            <a:r>
              <a:rPr lang="el-GR" sz="2600" dirty="0"/>
              <a:t>και εφόσον θεωρητικά και ψυχομετρικά δικαιολογείται: </a:t>
            </a:r>
          </a:p>
          <a:p>
            <a:r>
              <a:rPr lang="el-GR" sz="2600" b="1" dirty="0"/>
              <a:t>5. Δημιουργώ συνολικό </a:t>
            </a:r>
            <a:r>
              <a:rPr lang="nl-NL" sz="2600" b="1" dirty="0"/>
              <a:t>score</a:t>
            </a:r>
            <a:r>
              <a:rPr lang="el-GR" sz="2600" b="1" dirty="0"/>
              <a:t> π.χ.</a:t>
            </a:r>
            <a:r>
              <a:rPr lang="nl-NL" sz="2600" b="1" dirty="0" err="1"/>
              <a:t>Mean_Interest</a:t>
            </a:r>
            <a:r>
              <a:rPr lang="el-GR" sz="2600" b="1" dirty="0"/>
              <a:t> </a:t>
            </a:r>
            <a:r>
              <a:rPr lang="el-GR" sz="2600" b="1" dirty="0">
                <a:sym typeface="Wingdings" panose="05000000000000000000" pitchFamily="2" charset="2"/>
              </a:rPr>
              <a:t> </a:t>
            </a:r>
          </a:p>
          <a:p>
            <a:r>
              <a:rPr lang="el-GR" sz="2600" b="1" dirty="0"/>
              <a:t>6. Χρησιμοποιώ το </a:t>
            </a:r>
            <a:r>
              <a:rPr lang="nl-NL" sz="2600" b="1" dirty="0"/>
              <a:t>score </a:t>
            </a:r>
            <a:r>
              <a:rPr lang="el-GR" sz="2600" b="1" dirty="0"/>
              <a:t>στις επόμενες αναλύσεις (</a:t>
            </a:r>
            <a:r>
              <a:rPr lang="nl-NL" sz="2600" dirty="0" err="1"/>
              <a:t>Descriptives</a:t>
            </a:r>
            <a:r>
              <a:rPr lang="el-GR" sz="2600" dirty="0"/>
              <a:t>, </a:t>
            </a:r>
            <a:r>
              <a:rPr lang="nl-NL" sz="2600" dirty="0"/>
              <a:t>t-test</a:t>
            </a:r>
            <a:r>
              <a:rPr lang="el-GR" sz="2600" dirty="0"/>
              <a:t>, </a:t>
            </a:r>
            <a:r>
              <a:rPr lang="nl-NL" sz="2600" dirty="0"/>
              <a:t>ANOVA</a:t>
            </a:r>
            <a:r>
              <a:rPr lang="el-GR" sz="2600" dirty="0"/>
              <a:t>, </a:t>
            </a:r>
            <a:r>
              <a:rPr lang="nl-NL" sz="2600" dirty="0" err="1"/>
              <a:t>Correlation</a:t>
            </a:r>
            <a:r>
              <a:rPr lang="el-GR" sz="2600" dirty="0"/>
              <a:t>)</a:t>
            </a:r>
            <a:endParaRPr lang="nl-NL" sz="2600" dirty="0"/>
          </a:p>
          <a:p>
            <a:endParaRPr lang="nl-N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943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ABEFBC-C195-4BE6-9EFC-850BC0D2E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Όλη η λογική σε ένα 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7BA248-70CA-431C-A1AC-5C924B110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Έχω ερωτηματολόγιο με </a:t>
            </a:r>
            <a:r>
              <a:rPr lang="el-GR" b="1" dirty="0"/>
              <a:t>20 ερωτήσεις</a:t>
            </a:r>
            <a:r>
              <a:rPr lang="el-GR" dirty="0"/>
              <a:t>.</a:t>
            </a:r>
          </a:p>
          <a:p>
            <a:r>
              <a:rPr lang="el-GR" dirty="0"/>
              <a:t>Αλλά οι 20 ερωτήσεις δεν αποτελούν απαραίτητα </a:t>
            </a:r>
            <a:r>
              <a:rPr lang="el-GR" b="1" dirty="0"/>
              <a:t>μία κλίμακα</a:t>
            </a:r>
            <a:r>
              <a:rPr lang="el-GR" dirty="0"/>
              <a:t>.</a:t>
            </a:r>
          </a:p>
          <a:p>
            <a:r>
              <a:rPr lang="el-GR" dirty="0"/>
              <a:t>Μπορεί να έχω:</a:t>
            </a:r>
          </a:p>
          <a:p>
            <a:r>
              <a:rPr lang="nl-NL" b="1" dirty="0"/>
              <a:t>Interest in </a:t>
            </a:r>
            <a:r>
              <a:rPr lang="nl-NL" b="1" dirty="0" err="1"/>
              <a:t>Biology</a:t>
            </a:r>
            <a:endParaRPr lang="nl-NL" b="1" dirty="0"/>
          </a:p>
          <a:p>
            <a:r>
              <a:rPr lang="nl-NL" dirty="0"/>
              <a:t>Items 1–5</a:t>
            </a:r>
            <a:r>
              <a:rPr lang="el-GR" dirty="0"/>
              <a:t> α = .84</a:t>
            </a:r>
          </a:p>
          <a:p>
            <a:r>
              <a:rPr lang="nl-NL" b="1" dirty="0" err="1"/>
              <a:t>Biology</a:t>
            </a:r>
            <a:r>
              <a:rPr lang="nl-NL" b="1" dirty="0"/>
              <a:t> </a:t>
            </a:r>
            <a:r>
              <a:rPr lang="nl-NL" b="1" dirty="0" err="1"/>
              <a:t>Self-Efficacy</a:t>
            </a:r>
            <a:endParaRPr lang="nl-NL" b="1" dirty="0"/>
          </a:p>
          <a:p>
            <a:r>
              <a:rPr lang="nl-NL" dirty="0"/>
              <a:t>Items 6–11</a:t>
            </a:r>
            <a:r>
              <a:rPr lang="el-GR" dirty="0"/>
              <a:t> α = .88</a:t>
            </a:r>
          </a:p>
          <a:p>
            <a:r>
              <a:rPr lang="nl-NL" b="1" dirty="0" err="1"/>
              <a:t>Environmental</a:t>
            </a:r>
            <a:r>
              <a:rPr lang="nl-NL" b="1" dirty="0"/>
              <a:t> Attitudes</a:t>
            </a:r>
          </a:p>
          <a:p>
            <a:r>
              <a:rPr lang="nl-NL" dirty="0"/>
              <a:t>Items 12–20</a:t>
            </a:r>
            <a:r>
              <a:rPr lang="el-GR" dirty="0"/>
              <a:t> α = .79</a:t>
            </a:r>
          </a:p>
        </p:txBody>
      </p:sp>
    </p:spTree>
    <p:extLst>
      <p:ext uri="{BB962C8B-B14F-4D97-AF65-F5344CB8AC3E}">
        <p14:creationId xmlns:p14="http://schemas.microsoft.com/office/powerpoint/2010/main" val="3593098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CF3039-7B26-44AA-A0A6-54B71586F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Άρα…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B9A268-F876-4807-994D-001BC7FF4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Άρα κάνω ξεχωριστό </a:t>
            </a:r>
            <a:r>
              <a:rPr lang="el-GR" dirty="0" err="1"/>
              <a:t>reliability</a:t>
            </a:r>
            <a:r>
              <a:rPr lang="el-GR" dirty="0"/>
              <a:t> για κάθε θεωρητικά ορισμένη </a:t>
            </a:r>
            <a:r>
              <a:rPr lang="el-GR" dirty="0" err="1"/>
              <a:t>υποκλίμακα</a:t>
            </a:r>
            <a:r>
              <a:rPr lang="el-GR" dirty="0"/>
              <a:t>, όχι ένα </a:t>
            </a:r>
            <a:r>
              <a:rPr lang="el-GR" dirty="0" err="1"/>
              <a:t>Cronbach's</a:t>
            </a:r>
            <a:r>
              <a:rPr lang="el-GR" dirty="0"/>
              <a:t> α για ολόκληρο το ερωτηματολόγιο απλώς επειδή όλες οι ερωτήσεις βρίσκονται στο ίδιο </a:t>
            </a:r>
            <a:r>
              <a:rPr lang="el-GR" dirty="0" err="1"/>
              <a:t>Google</a:t>
            </a:r>
            <a:r>
              <a:rPr lang="el-GR" dirty="0"/>
              <a:t> Form.</a:t>
            </a:r>
          </a:p>
          <a:p>
            <a:r>
              <a:rPr lang="el-GR" dirty="0"/>
              <a:t>Δεν ρωτάμε «είναι αξιόπιστο το ερωτηματολόγιο;» γενικά. </a:t>
            </a:r>
          </a:p>
          <a:p>
            <a:r>
              <a:rPr lang="el-GR" dirty="0"/>
              <a:t>Εξετάζουμε την εσωτερική συνέπεια των </a:t>
            </a:r>
            <a:r>
              <a:rPr lang="el-GR" dirty="0" err="1"/>
              <a:t>items</a:t>
            </a:r>
            <a:r>
              <a:rPr lang="el-GR" dirty="0"/>
              <a:t> που θεωρητικά αποτελούν μια συγκεκριμένη κλίμακα.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67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6AECE17F-E2DD-4040-92F7-D29D04369E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Factor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04E979F1-0ACA-40B9-A80A-34510AF098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35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84B12D-17C9-4506-B98F-4268E5415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Factor</a:t>
            </a:r>
            <a:r>
              <a:rPr lang="el-GR" dirty="0"/>
              <a:t> </a:t>
            </a:r>
            <a:r>
              <a:rPr lang="el-GR" dirty="0" err="1"/>
              <a:t>Analysis</a:t>
            </a:r>
            <a:r>
              <a:rPr lang="el-GR" dirty="0"/>
              <a:t>: Έχει δομή η κλίμακά μου;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93CD11-497E-4ACD-8A3A-7AAD2EF0F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801338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Έχουμε ένα ερωτηματολόγιο με </a:t>
            </a:r>
            <a:r>
              <a:rPr lang="el-GR" b="1" dirty="0"/>
              <a:t>15 </a:t>
            </a:r>
            <a:r>
              <a:rPr lang="el-GR" b="1" dirty="0" err="1"/>
              <a:t>items</a:t>
            </a:r>
            <a:r>
              <a:rPr lang="el-GR" dirty="0"/>
              <a:t> σχετικά με τη μάθηση της Βιολογίας. Αλλά... </a:t>
            </a:r>
            <a:r>
              <a:rPr lang="el-GR" b="1" dirty="0"/>
              <a:t>Μετρούν όλα τα </a:t>
            </a:r>
            <a:r>
              <a:rPr lang="el-GR" b="1" dirty="0" err="1"/>
              <a:t>items</a:t>
            </a:r>
            <a:r>
              <a:rPr lang="el-GR" b="1" dirty="0"/>
              <a:t> το ίδιο πράγμα; </a:t>
            </a:r>
            <a:r>
              <a:rPr lang="el-GR" dirty="0"/>
              <a:t>Ή μήπως υπάρχουν διαφορετικές υποκείμενες διαστάσεις;</a:t>
            </a:r>
          </a:p>
          <a:p>
            <a:r>
              <a:rPr lang="el-GR" dirty="0"/>
              <a:t>Για παράδειγμα:</a:t>
            </a:r>
          </a:p>
          <a:p>
            <a:r>
              <a:rPr lang="el-GR" b="1" dirty="0"/>
              <a:t>Ενδιαφέρον για τη Βιολογία</a:t>
            </a:r>
            <a:endParaRPr lang="el-GR" dirty="0"/>
          </a:p>
          <a:p>
            <a:r>
              <a:rPr lang="el-GR" b="1" dirty="0" err="1"/>
              <a:t>Αυτοαποτελεσματικότητα</a:t>
            </a:r>
            <a:r>
              <a:rPr lang="el-GR" b="1" dirty="0"/>
              <a:t> στη Βιολογία</a:t>
            </a:r>
            <a:endParaRPr lang="el-GR" dirty="0"/>
          </a:p>
          <a:p>
            <a:r>
              <a:rPr lang="el-GR" b="1" dirty="0"/>
              <a:t>Άγχος για τη Βιολογία</a:t>
            </a:r>
            <a:endParaRPr lang="el-GR" dirty="0"/>
          </a:p>
          <a:p>
            <a:pPr marL="0" indent="0">
              <a:buNone/>
            </a:pPr>
            <a:r>
              <a:rPr lang="el-GR" b="1" dirty="0" err="1"/>
              <a:t>Factor</a:t>
            </a:r>
            <a:r>
              <a:rPr lang="el-GR" b="1" dirty="0"/>
              <a:t> </a:t>
            </a:r>
            <a:r>
              <a:rPr lang="el-GR" b="1" dirty="0" err="1"/>
              <a:t>Analysis</a:t>
            </a:r>
            <a:r>
              <a:rPr lang="el-GR" b="1" dirty="0"/>
              <a:t> </a:t>
            </a:r>
            <a:r>
              <a:rPr lang="el-GR" b="1" dirty="0">
                <a:sym typeface="Wingdings" panose="05000000000000000000" pitchFamily="2" charset="2"/>
              </a:rPr>
              <a:t> </a:t>
            </a:r>
            <a:r>
              <a:rPr lang="el-GR" dirty="0"/>
              <a:t>Μας βοηθά να διερευνήσουμε εάν πολλά παρατηρούμενα </a:t>
            </a:r>
            <a:r>
              <a:rPr lang="el-GR" dirty="0" err="1"/>
              <a:t>items</a:t>
            </a:r>
            <a:r>
              <a:rPr lang="el-GR" dirty="0"/>
              <a:t> μπορούν να οργανωθούν σε </a:t>
            </a:r>
            <a:r>
              <a:rPr lang="el-GR" b="1" dirty="0"/>
              <a:t>μικρότερο αριθμό υποκείμενων διαστάσεων (</a:t>
            </a:r>
            <a:r>
              <a:rPr lang="el-GR" b="1" dirty="0" err="1"/>
              <a:t>factors</a:t>
            </a:r>
            <a:r>
              <a:rPr lang="el-GR" b="1" dirty="0"/>
              <a:t>)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44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4F17C2-F0D5-4889-B325-E28960E30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βασική ιδέα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E4FA7C-E229-42F4-8533-93FEF660B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190459" cy="3318936"/>
          </a:xfrm>
        </p:spPr>
        <p:txBody>
          <a:bodyPr>
            <a:normAutofit fontScale="55000" lnSpcReduction="20000"/>
          </a:bodyPr>
          <a:lstStyle/>
          <a:p>
            <a:r>
              <a:rPr lang="el-GR" sz="3600" dirty="0"/>
              <a:t>Έχουμε 12 ερωτήσεις.</a:t>
            </a:r>
          </a:p>
          <a:p>
            <a:r>
              <a:rPr lang="el-GR" b="1" dirty="0" err="1"/>
              <a:t>Item</a:t>
            </a:r>
            <a:r>
              <a:rPr lang="el-GR" b="1" dirty="0"/>
              <a:t> 1</a:t>
            </a:r>
            <a:br>
              <a:rPr lang="el-GR" dirty="0"/>
            </a:br>
            <a:r>
              <a:rPr lang="el-GR" dirty="0"/>
              <a:t>Μου αρέσει να μαθαίνω Βιολογία.</a:t>
            </a:r>
          </a:p>
          <a:p>
            <a:r>
              <a:rPr lang="el-GR" b="1" dirty="0" err="1"/>
              <a:t>Item</a:t>
            </a:r>
            <a:r>
              <a:rPr lang="el-GR" b="1" dirty="0"/>
              <a:t> 2</a:t>
            </a:r>
            <a:br>
              <a:rPr lang="el-GR" dirty="0"/>
            </a:br>
            <a:r>
              <a:rPr lang="el-GR" dirty="0"/>
              <a:t>Βρίσκω τη Βιολογία ενδιαφέρουσα.</a:t>
            </a:r>
          </a:p>
          <a:p>
            <a:r>
              <a:rPr lang="el-GR" b="1" dirty="0" err="1"/>
              <a:t>Item</a:t>
            </a:r>
            <a:r>
              <a:rPr lang="el-GR" b="1" dirty="0"/>
              <a:t> 3</a:t>
            </a:r>
            <a:br>
              <a:rPr lang="el-GR" dirty="0"/>
            </a:br>
            <a:r>
              <a:rPr lang="el-GR" dirty="0"/>
              <a:t>Θα ήθελα να μάθω περισσότερα για τη Βιολογία.</a:t>
            </a:r>
          </a:p>
          <a:p>
            <a:r>
              <a:rPr lang="el-GR" b="1" dirty="0" err="1"/>
              <a:t>Item</a:t>
            </a:r>
            <a:r>
              <a:rPr lang="el-GR" b="1" dirty="0"/>
              <a:t> 4</a:t>
            </a:r>
            <a:br>
              <a:rPr lang="el-GR" dirty="0"/>
            </a:br>
            <a:r>
              <a:rPr lang="el-GR" dirty="0"/>
              <a:t>Πιστεύω ότι μπορώ να κατανοήσω δύσκολες έννοιες Βιολογίας.</a:t>
            </a:r>
          </a:p>
          <a:p>
            <a:r>
              <a:rPr lang="el-GR" b="1" dirty="0" err="1"/>
              <a:t>Item</a:t>
            </a:r>
            <a:r>
              <a:rPr lang="el-GR" b="1" dirty="0"/>
              <a:t> 5</a:t>
            </a:r>
            <a:br>
              <a:rPr lang="el-GR" dirty="0"/>
            </a:br>
            <a:r>
              <a:rPr lang="el-GR" dirty="0"/>
              <a:t>Μπορώ να τα καταφέρω καλά σε ένα τεστ Βιολογίας.</a:t>
            </a:r>
          </a:p>
          <a:p>
            <a:r>
              <a:rPr lang="el-GR" b="1" dirty="0" err="1"/>
              <a:t>Item</a:t>
            </a:r>
            <a:r>
              <a:rPr lang="el-GR" b="1" dirty="0"/>
              <a:t> 6</a:t>
            </a:r>
            <a:br>
              <a:rPr lang="el-GR" dirty="0"/>
            </a:br>
            <a:r>
              <a:rPr lang="el-GR" dirty="0"/>
              <a:t>Έχω εμπιστοσύνη στις ικανότητές μου στη Βιολογία.</a:t>
            </a:r>
          </a:p>
          <a:p>
            <a:endParaRPr lang="en-US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A23F1AF-12B4-4F36-9E3B-14FB3B9B685A}"/>
              </a:ext>
            </a:extLst>
          </p:cNvPr>
          <p:cNvSpPr/>
          <p:nvPr/>
        </p:nvSpPr>
        <p:spPr>
          <a:xfrm>
            <a:off x="6315739" y="2828880"/>
            <a:ext cx="5773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/>
              <a:t>Ίσως λοιπόν δεν έχουμε μία διάσταση.</a:t>
            </a:r>
          </a:p>
          <a:p>
            <a:r>
              <a:rPr lang="el-GR" sz="2400" dirty="0"/>
              <a:t>Μπορεί να έχουμε:</a:t>
            </a:r>
          </a:p>
          <a:p>
            <a:r>
              <a:rPr lang="el-GR" sz="2400" b="1" dirty="0" err="1"/>
              <a:t>Items</a:t>
            </a:r>
            <a:r>
              <a:rPr lang="el-GR" sz="2400" b="1" dirty="0"/>
              <a:t> 1–3 → Ενδιαφέρον</a:t>
            </a:r>
            <a:endParaRPr lang="el-GR" sz="2400" dirty="0"/>
          </a:p>
          <a:p>
            <a:r>
              <a:rPr lang="el-GR" sz="2400" b="1" dirty="0" err="1"/>
              <a:t>Items</a:t>
            </a:r>
            <a:r>
              <a:rPr lang="el-GR" sz="2400" b="1" dirty="0"/>
              <a:t> 4–6 → </a:t>
            </a:r>
            <a:r>
              <a:rPr lang="el-GR" sz="2400" b="1" dirty="0" err="1"/>
              <a:t>Αυτοαποτελεσματικότητα</a:t>
            </a:r>
            <a:endParaRPr lang="el-GR" sz="2400" dirty="0"/>
          </a:p>
          <a:p>
            <a:r>
              <a:rPr lang="el-GR" sz="2400" dirty="0"/>
              <a:t>Αυτές οι υποκείμενες διαστάσεις είναι οι </a:t>
            </a:r>
            <a:r>
              <a:rPr lang="el-GR" sz="2400" b="1" dirty="0" err="1"/>
              <a:t>Factors</a:t>
            </a:r>
            <a:r>
              <a:rPr lang="el-GR" sz="2400" b="1" dirty="0"/>
              <a:t> / Παράγοντες</a:t>
            </a:r>
            <a:r>
              <a:rPr lang="el-G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59669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1E25D2-6708-4D6F-8610-19622047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Ένα </a:t>
            </a:r>
            <a:r>
              <a:rPr lang="el-GR" dirty="0" err="1"/>
              <a:t>factor</a:t>
            </a:r>
            <a:r>
              <a:rPr lang="el-GR" dirty="0"/>
              <a:t> δεν είναι μία ερώτηση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865A93-A4A9-4CAA-A07E-ADA60543D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err="1"/>
              <a:t>Item</a:t>
            </a:r>
            <a:r>
              <a:rPr lang="el-GR" dirty="0"/>
              <a:t> </a:t>
            </a:r>
          </a:p>
          <a:p>
            <a:r>
              <a:rPr lang="el-GR" dirty="0"/>
              <a:t>Παρατηρούμενη μεταβλητή. «Μου αρέσει να μαθαίνω Βιολογία.»</a:t>
            </a:r>
          </a:p>
          <a:p>
            <a:r>
              <a:rPr lang="el-GR" dirty="0"/>
              <a:t>Ο μαθητής απαντά 1–5.</a:t>
            </a:r>
          </a:p>
          <a:p>
            <a:r>
              <a:rPr lang="el-GR" dirty="0" err="1"/>
              <a:t>Factor</a:t>
            </a:r>
            <a:endParaRPr lang="el-GR" dirty="0"/>
          </a:p>
          <a:p>
            <a:r>
              <a:rPr lang="el-GR" dirty="0"/>
              <a:t>Υποκείμενη διάσταση που δεν παρατηρούμε άμεσα. π.χ. </a:t>
            </a:r>
            <a:r>
              <a:rPr lang="el-GR" dirty="0" err="1"/>
              <a:t>Interest</a:t>
            </a:r>
            <a:r>
              <a:rPr lang="el-GR" dirty="0"/>
              <a:t> in </a:t>
            </a:r>
            <a:r>
              <a:rPr lang="el-GR" dirty="0" err="1"/>
              <a:t>Biology</a:t>
            </a:r>
            <a:endParaRPr lang="el-GR" dirty="0"/>
          </a:p>
          <a:p>
            <a:r>
              <a:rPr lang="el-GR" dirty="0"/>
              <a:t>Την προσεγγίζουμε μέσα από τις απαντήσεις σε πολλά σχετικά </a:t>
            </a:r>
            <a:r>
              <a:rPr lang="el-GR" dirty="0" err="1"/>
              <a:t>items</a:t>
            </a:r>
            <a:r>
              <a:rPr lang="el-GR" dirty="0"/>
              <a:t>.</a:t>
            </a:r>
          </a:p>
          <a:p>
            <a:r>
              <a:rPr lang="el-GR" dirty="0"/>
              <a:t>Δηλαδή: </a:t>
            </a:r>
            <a:r>
              <a:rPr lang="el-GR" dirty="0" err="1"/>
              <a:t>Items</a:t>
            </a:r>
            <a:r>
              <a:rPr lang="el-GR" dirty="0"/>
              <a:t> → </a:t>
            </a:r>
            <a:r>
              <a:rPr lang="el-GR" dirty="0" err="1"/>
              <a:t>Factor</a:t>
            </a:r>
            <a:endParaRPr lang="el-GR" dirty="0"/>
          </a:p>
          <a:p>
            <a:r>
              <a:rPr lang="el-GR" dirty="0"/>
              <a:t>Ερωτήσεις → Υποκείμενη κατασκευή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992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F4C038-C401-49BB-9DF0-5CF7C793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Γιατί λειτουργεί;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66482D-3F46-467A-8F01-028A34FCB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βασική λογική είναι η συσχέτιση μεταξύ των </a:t>
            </a:r>
            <a:r>
              <a:rPr lang="el-GR" dirty="0" err="1"/>
              <a:t>items</a:t>
            </a:r>
            <a:r>
              <a:rPr lang="el-GR" dirty="0"/>
              <a:t>. Αν τα </a:t>
            </a:r>
            <a:r>
              <a:rPr lang="el-GR" dirty="0" err="1"/>
              <a:t>Items</a:t>
            </a:r>
            <a:r>
              <a:rPr lang="el-GR" dirty="0"/>
              <a:t> 1, 2 και 3 μετρούν παρόμοια διάσταση, περιμένουμε οι απαντήσεις τους να σχετίζονται.</a:t>
            </a:r>
          </a:p>
          <a:p>
            <a:r>
              <a:rPr lang="el-GR" dirty="0"/>
              <a:t>Ένας μαθητής που δίνει υψηλή βαθμολογία στο: «Μου αρέσει η Βιολογία» πιθανόν να δίνει επίσης υψηλή βαθμολογία στο: «Θα ήθελα να μάθω περισσότερα για τη Βιολογία.»</a:t>
            </a:r>
          </a:p>
          <a:p>
            <a:r>
              <a:rPr lang="el-GR" dirty="0"/>
              <a:t>Η </a:t>
            </a:r>
            <a:r>
              <a:rPr lang="el-GR" dirty="0" err="1"/>
              <a:t>Factor</a:t>
            </a:r>
            <a:r>
              <a:rPr lang="el-GR" dirty="0"/>
              <a:t> </a:t>
            </a:r>
            <a:r>
              <a:rPr lang="el-GR" dirty="0" err="1"/>
              <a:t>Analysis</a:t>
            </a:r>
            <a:r>
              <a:rPr lang="el-GR" dirty="0"/>
              <a:t> ψάχνει τέτοια μοτίβα συσχετίσεων.</a:t>
            </a:r>
          </a:p>
          <a:p>
            <a:r>
              <a:rPr lang="el-GR" dirty="0" err="1"/>
              <a:t>Items</a:t>
            </a:r>
            <a:r>
              <a:rPr lang="el-GR" dirty="0"/>
              <a:t> που «κινούνται μαζί» μπορούν να σχηματίζουν έναν κοινό παράγοντα.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0475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5B3147-00CB-4600-B45F-0D726323C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Reliability</a:t>
            </a:r>
            <a:r>
              <a:rPr lang="nl-NL" dirty="0"/>
              <a:t> </a:t>
            </a:r>
            <a:r>
              <a:rPr lang="nl-NL" dirty="0" err="1"/>
              <a:t>vs</a:t>
            </a:r>
            <a:r>
              <a:rPr lang="nl-NL" dirty="0"/>
              <a:t> Factor Analysis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5D965D90-8C2D-4F00-855B-152E1D50255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5400" y="3164840"/>
          <a:ext cx="9601200" cy="2651760"/>
        </p:xfrm>
        <a:graphic>
          <a:graphicData uri="http://schemas.openxmlformats.org/drawingml/2006/table">
            <a:tbl>
              <a:tblPr/>
              <a:tblGrid>
                <a:gridCol w="4800600">
                  <a:extLst>
                    <a:ext uri="{9D8B030D-6E8A-4147-A177-3AD203B41FA5}">
                      <a16:colId xmlns:a16="http://schemas.microsoft.com/office/drawing/2014/main" val="97021432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32111729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 sz="2400"/>
                        <a:t>Reliability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2400"/>
                        <a:t>Factor Analysis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578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 sz="2400"/>
                        <a:t>Τα items παρουσιάζουν εσωτερική συνέπεια;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400"/>
                        <a:t>Πώς οργανώνονται τα items σε υποκείμενες διαστάσεις;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5909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2400"/>
                        <a:t>Cronbach's </a:t>
                      </a:r>
                      <a:r>
                        <a:rPr lang="el-GR" sz="2400"/>
                        <a:t>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2400"/>
                        <a:t>Factors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40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 sz="2400"/>
                        <a:t>Εξετάζουμε </a:t>
                      </a:r>
                      <a:r>
                        <a:rPr lang="nl-NL" sz="2400"/>
                        <a:t>consistency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400"/>
                        <a:t>Εξετάζουμε </a:t>
                      </a:r>
                      <a:r>
                        <a:rPr lang="nl-NL" sz="2400"/>
                        <a:t>structure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45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 sz="2400"/>
                        <a:t>«Λειτουργούν συνεκτικά;»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«Ποια </a:t>
                      </a:r>
                      <a:r>
                        <a:rPr lang="el-GR" sz="2400" dirty="0" err="1"/>
                        <a:t>items</a:t>
                      </a:r>
                      <a:r>
                        <a:rPr lang="el-GR" sz="2400" dirty="0"/>
                        <a:t> φαίνεται να ανήκουν μαζί;»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576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9502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E00E67-FC10-4BF0-B713-CF4BCBF58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179C4CE-7653-4264-BA88-FD083088C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 err="1"/>
              <a:t>Reliability</a:t>
            </a:r>
            <a:r>
              <a:rPr lang="el-GR" b="1" dirty="0"/>
              <a:t> → Πόσο συνεκτικά λειτουργούν;</a:t>
            </a:r>
            <a:endParaRPr lang="el-GR" dirty="0"/>
          </a:p>
          <a:p>
            <a:r>
              <a:rPr lang="el-GR" b="1" dirty="0" err="1"/>
              <a:t>Factor</a:t>
            </a:r>
            <a:r>
              <a:rPr lang="el-GR" b="1" dirty="0"/>
              <a:t> </a:t>
            </a:r>
            <a:r>
              <a:rPr lang="el-GR" b="1" dirty="0" err="1"/>
              <a:t>Analysis</a:t>
            </a:r>
            <a:r>
              <a:rPr lang="el-GR" b="1" dirty="0"/>
              <a:t> → Πώς οργανώνονται;</a:t>
            </a:r>
            <a:endParaRPr lang="el-GR" dirty="0"/>
          </a:p>
          <a:p>
            <a:r>
              <a:rPr lang="el-GR" dirty="0"/>
              <a:t>Και τα δύο μας δίνουν διαφορετικές πληροφορίες για ένα εργαλείο μέτρησης.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25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3E9DD7-34FF-41DA-A6E1-0BEB141E2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Exploratory</a:t>
            </a:r>
            <a:r>
              <a:rPr lang="nl-NL" dirty="0"/>
              <a:t> Factor Analysis (EFA)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28B232-C72D-47D8-89D5-31179C910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41849"/>
          </a:xfrm>
        </p:spPr>
        <p:txBody>
          <a:bodyPr>
            <a:normAutofit/>
          </a:bodyPr>
          <a:lstStyle/>
          <a:p>
            <a:r>
              <a:rPr lang="el-GR" dirty="0" err="1"/>
              <a:t>Exploratory</a:t>
            </a:r>
            <a:r>
              <a:rPr lang="el-GR" dirty="0"/>
              <a:t> = Διερευνητική</a:t>
            </a:r>
          </a:p>
          <a:p>
            <a:r>
              <a:rPr lang="el-GR" dirty="0"/>
              <a:t>Χρησιμοποιούμε EFA όταν θέλουμε να διερευνήσουμε τη δομή των δεδομένων.</a:t>
            </a:r>
          </a:p>
          <a:p>
            <a:r>
              <a:rPr lang="el-GR" dirty="0"/>
              <a:t>Ρωτάμε: Πόσες διαστάσεις φαίνεται να υπάρχουν; Ποια </a:t>
            </a:r>
            <a:r>
              <a:rPr lang="el-GR" dirty="0" err="1"/>
              <a:t>items</a:t>
            </a:r>
            <a:r>
              <a:rPr lang="el-GR" dirty="0"/>
              <a:t> συνδέονται περισσότερο με κάθε διάσταση;</a:t>
            </a:r>
          </a:p>
          <a:p>
            <a:r>
              <a:rPr lang="el-GR" dirty="0"/>
              <a:t>Παράδειγμα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Έχουμε 15 </a:t>
            </a:r>
            <a:r>
              <a:rPr lang="el-GR" dirty="0" err="1"/>
              <a:t>items</a:t>
            </a:r>
            <a:r>
              <a:rPr lang="el-GR" dirty="0"/>
              <a:t>. </a:t>
            </a:r>
          </a:p>
          <a:p>
            <a:r>
              <a:rPr lang="el-GR" dirty="0"/>
              <a:t>Δεν επιβάλλουμε απλώς: «Θα είναι οπωσδήποτε 3 παράγοντες.» Εξετάζουμε τι δομή υποστηρίζουν τα δεδομένα, σε συνδυασμό βέβαια με τη θεωρία.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39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28E047-8304-4E5E-BF9A-7AFB62DF2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EFA </a:t>
            </a:r>
            <a:r>
              <a:rPr lang="nl-NL" dirty="0" err="1"/>
              <a:t>vs</a:t>
            </a:r>
            <a:r>
              <a:rPr lang="nl-NL" dirty="0"/>
              <a:t> CFA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6E54BC-1C5C-4FB5-B75A-705F33379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EFA -</a:t>
            </a:r>
            <a:r>
              <a:rPr lang="el-GR" b="1" dirty="0" err="1"/>
              <a:t>Exploratory</a:t>
            </a:r>
            <a:r>
              <a:rPr lang="el-GR" b="1" dirty="0"/>
              <a:t> </a:t>
            </a:r>
            <a:r>
              <a:rPr lang="el-GR" b="1" dirty="0" err="1"/>
              <a:t>Factor</a:t>
            </a:r>
            <a:r>
              <a:rPr lang="el-GR" b="1" dirty="0"/>
              <a:t> </a:t>
            </a:r>
            <a:r>
              <a:rPr lang="el-GR" b="1" dirty="0" err="1"/>
              <a:t>Analysis</a:t>
            </a:r>
            <a:endParaRPr lang="el-GR" dirty="0"/>
          </a:p>
          <a:p>
            <a:r>
              <a:rPr lang="el-GR" dirty="0"/>
              <a:t>«Ποια δομή φαίνεται να έχουν τα δεδομένα μου;»</a:t>
            </a:r>
          </a:p>
          <a:p>
            <a:r>
              <a:rPr lang="el-GR" b="1" dirty="0"/>
              <a:t>CFA - </a:t>
            </a:r>
            <a:r>
              <a:rPr lang="el-GR" b="1" dirty="0" err="1"/>
              <a:t>Confirmatory</a:t>
            </a:r>
            <a:r>
              <a:rPr lang="el-GR" b="1" dirty="0"/>
              <a:t> </a:t>
            </a:r>
            <a:r>
              <a:rPr lang="el-GR" b="1" dirty="0" err="1"/>
              <a:t>Factor</a:t>
            </a:r>
            <a:r>
              <a:rPr lang="el-GR" b="1" dirty="0"/>
              <a:t> </a:t>
            </a:r>
            <a:r>
              <a:rPr lang="el-GR" b="1" dirty="0" err="1"/>
              <a:t>Analysis</a:t>
            </a:r>
            <a:endParaRPr lang="el-GR" dirty="0"/>
          </a:p>
          <a:p>
            <a:r>
              <a:rPr lang="el-GR" dirty="0"/>
              <a:t>«Υποστηρίζουν τα δεδομένα μου μία συγκεκριμένη θεωρητική δομή που έχω ορίσει εκ των προτέρων;»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6388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696B6B-F30D-4909-B7A7-3333466B2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Για παράδειγμα: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885B50-19E4-46FF-A882-B62C12847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θεωρία λέει ότι υπάρχουν:</a:t>
            </a:r>
            <a:br>
              <a:rPr lang="el-GR" dirty="0"/>
            </a:br>
            <a:r>
              <a:rPr lang="el-GR" b="1" dirty="0" err="1"/>
              <a:t>Interest</a:t>
            </a:r>
            <a:endParaRPr lang="el-GR" dirty="0"/>
          </a:p>
          <a:p>
            <a:r>
              <a:rPr lang="el-GR" b="1" dirty="0" err="1"/>
              <a:t>Self-Efficacy</a:t>
            </a:r>
            <a:endParaRPr lang="el-GR" dirty="0"/>
          </a:p>
          <a:p>
            <a:r>
              <a:rPr lang="el-GR" b="1" dirty="0" err="1"/>
              <a:t>Anxiety</a:t>
            </a:r>
            <a:endParaRPr lang="el-GR" dirty="0"/>
          </a:p>
          <a:p>
            <a:r>
              <a:rPr lang="el-GR" dirty="0"/>
              <a:t>Στην CFA εξετάζουμε ένα προκαθορισμένο μοντέλο.</a:t>
            </a:r>
          </a:p>
          <a:p>
            <a:r>
              <a:rPr lang="el-GR" b="1" dirty="0"/>
              <a:t>Στο μάθημά μας: </a:t>
            </a:r>
            <a:r>
              <a:rPr lang="el-GR" dirty="0"/>
              <a:t>Εστιάζουμε στην </a:t>
            </a:r>
            <a:r>
              <a:rPr lang="el-GR" b="1" dirty="0"/>
              <a:t>EFA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29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756C78-2339-4A9C-A2F1-57DF3F3AE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Πριν κάνω </a:t>
            </a:r>
            <a:r>
              <a:rPr lang="nl-NL" dirty="0"/>
              <a:t>Factor Analysis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33DE6A-C502-4F18-B8DA-AF6EC22C9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Δεν βάζουμε απλώς όλα τα </a:t>
            </a:r>
            <a:r>
              <a:rPr lang="el-GR" dirty="0" err="1"/>
              <a:t>items</a:t>
            </a:r>
            <a:r>
              <a:rPr lang="el-GR" dirty="0"/>
              <a:t> στο SPSS και πατάμε OK. Πρώτα εξετάζουμε αν τα δεδομένα είναι κατάλληλα.</a:t>
            </a:r>
          </a:p>
          <a:p>
            <a:pPr marL="0" indent="0">
              <a:buNone/>
            </a:pPr>
            <a:r>
              <a:rPr lang="el-GR" dirty="0"/>
              <a:t>Δύο πολύ γνωστοί έλεγχοι:</a:t>
            </a:r>
          </a:p>
          <a:p>
            <a:r>
              <a:rPr lang="el-GR" b="1" dirty="0"/>
              <a:t>KMO - </a:t>
            </a:r>
            <a:r>
              <a:rPr lang="el-GR" b="1" dirty="0" err="1"/>
              <a:t>Kaiser-Meyer-Olkin</a:t>
            </a:r>
            <a:r>
              <a:rPr lang="el-GR" b="1" dirty="0"/>
              <a:t> </a:t>
            </a:r>
            <a:r>
              <a:rPr lang="el-GR" dirty="0"/>
              <a:t>και</a:t>
            </a:r>
          </a:p>
          <a:p>
            <a:r>
              <a:rPr lang="el-GR" b="1" dirty="0" err="1"/>
              <a:t>Bartlett's</a:t>
            </a:r>
            <a:r>
              <a:rPr lang="el-GR" b="1" dirty="0"/>
              <a:t> </a:t>
            </a:r>
            <a:r>
              <a:rPr lang="el-GR" b="1" dirty="0" err="1"/>
              <a:t>Test</a:t>
            </a:r>
            <a:r>
              <a:rPr lang="el-GR" b="1" dirty="0"/>
              <a:t> of </a:t>
            </a:r>
            <a:r>
              <a:rPr lang="el-GR" b="1" dirty="0" err="1"/>
              <a:t>Sphericity</a:t>
            </a:r>
            <a:endParaRPr lang="el-GR" b="1" dirty="0"/>
          </a:p>
          <a:p>
            <a:r>
              <a:rPr lang="el-GR" dirty="0"/>
              <a:t>Αυτά θα εμφανιστούν στο SPSS.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844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CDE585-A536-4C45-923F-1E0BB5E6F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KMO</a:t>
            </a:r>
            <a:br>
              <a:rPr lang="nl-NL" b="1" dirty="0"/>
            </a:br>
            <a:r>
              <a:rPr lang="nl-NL" b="1" dirty="0"/>
              <a:t>Kaiser-Meyer-</a:t>
            </a:r>
            <a:r>
              <a:rPr lang="nl-NL" b="1" dirty="0" err="1"/>
              <a:t>Olkin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4F944C-1ED0-4E51-8D2C-07E32D812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1685459"/>
          </a:xfrm>
        </p:spPr>
        <p:txBody>
          <a:bodyPr/>
          <a:lstStyle/>
          <a:p>
            <a:r>
              <a:rPr lang="el-GR" dirty="0"/>
              <a:t>Μας δίνει μια ένδειξη για το πόσο κατάλληλο είναι το μοτίβο των συσχετίσεων για παραγοντική ανάλυση.</a:t>
            </a:r>
          </a:p>
          <a:p>
            <a:r>
              <a:rPr lang="el-GR" dirty="0"/>
              <a:t>Παίρνει τιμές: </a:t>
            </a:r>
            <a:r>
              <a:rPr lang="el-GR" b="1" dirty="0"/>
              <a:t>0 έως 1</a:t>
            </a:r>
            <a:endParaRPr lang="el-GR" dirty="0"/>
          </a:p>
          <a:p>
            <a:endParaRPr lang="en-US" dirty="0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DB6C52EA-4811-4508-B024-D3F7A3866C93}"/>
              </a:ext>
            </a:extLst>
          </p:cNvPr>
          <p:cNvGraphicFramePr>
            <a:graphicFrameLocks noGrp="1"/>
          </p:cNvGraphicFramePr>
          <p:nvPr/>
        </p:nvGraphicFramePr>
        <p:xfrm>
          <a:off x="7962014" y="3154682"/>
          <a:ext cx="3276600" cy="2834640"/>
        </p:xfrm>
        <a:graphic>
          <a:graphicData uri="http://schemas.openxmlformats.org/drawingml/2006/table">
            <a:tbl>
              <a:tblPr/>
              <a:tblGrid>
                <a:gridCol w="1638300">
                  <a:extLst>
                    <a:ext uri="{9D8B030D-6E8A-4147-A177-3AD203B41FA5}">
                      <a16:colId xmlns:a16="http://schemas.microsoft.com/office/drawing/2014/main" val="211062809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38369307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KMO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Ενδεικτική ερμηνεία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271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&lt; .50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προβληματικό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1606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.50–.59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χαμηλό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708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.60–.69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μέτριο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12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.70–.79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καλό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027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.80–.89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πολύ καλό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495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≥ .90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εξαιρετικό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165626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2482C473-B47D-49B9-8F69-DC473532CC8B}"/>
              </a:ext>
            </a:extLst>
          </p:cNvPr>
          <p:cNvSpPr/>
          <p:nvPr/>
        </p:nvSpPr>
        <p:spPr>
          <a:xfrm>
            <a:off x="1580708" y="405033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400" b="1" dirty="0"/>
              <a:t>Παράδειγμα: KMO = .84</a:t>
            </a:r>
            <a:endParaRPr lang="el-GR" sz="2400" dirty="0"/>
          </a:p>
          <a:p>
            <a:r>
              <a:rPr lang="el-GR" sz="2400" dirty="0"/>
              <a:t>Τα δεδομένα εμφανίζονται κατάλληλα από αυτή την άποψη για </a:t>
            </a:r>
            <a:r>
              <a:rPr lang="el-GR" sz="2400" dirty="0" err="1"/>
              <a:t>factor</a:t>
            </a:r>
            <a:r>
              <a:rPr lang="el-GR" sz="2400" dirty="0"/>
              <a:t> </a:t>
            </a:r>
            <a:r>
              <a:rPr lang="el-GR" sz="2400" dirty="0" err="1"/>
              <a:t>analysis</a:t>
            </a:r>
            <a:r>
              <a:rPr lang="el-GR" sz="2400" dirty="0"/>
              <a:t>.</a:t>
            </a:r>
          </a:p>
          <a:p>
            <a:r>
              <a:rPr lang="el-GR" sz="2400" dirty="0"/>
              <a:t>Τα όρια αυτά είναι </a:t>
            </a:r>
            <a:r>
              <a:rPr lang="el-GR" sz="2400" b="1" dirty="0"/>
              <a:t>ενδεικτικοί κανόνες</a:t>
            </a:r>
            <a:r>
              <a:rPr lang="el-GR" sz="2400" dirty="0"/>
              <a:t>, όχι φυσικοί νόμοι.</a:t>
            </a:r>
          </a:p>
        </p:txBody>
      </p:sp>
    </p:spTree>
    <p:extLst>
      <p:ext uri="{BB962C8B-B14F-4D97-AF65-F5344CB8AC3E}">
        <p14:creationId xmlns:p14="http://schemas.microsoft.com/office/powerpoint/2010/main" val="11831210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2B063F-045D-4FDF-897A-024FEFCD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Bartlett's</a:t>
            </a:r>
            <a:r>
              <a:rPr lang="nl-NL" dirty="0"/>
              <a:t> Test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3F7B66-9A08-45AB-A074-01EA7FB1E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31217"/>
          </a:xfrm>
        </p:spPr>
        <p:txBody>
          <a:bodyPr>
            <a:normAutofit/>
          </a:bodyPr>
          <a:lstStyle/>
          <a:p>
            <a:r>
              <a:rPr lang="el-GR" dirty="0"/>
              <a:t>Το </a:t>
            </a:r>
            <a:r>
              <a:rPr lang="el-GR" b="1" dirty="0" err="1"/>
              <a:t>Bartlett's</a:t>
            </a:r>
            <a:r>
              <a:rPr lang="el-GR" b="1" dirty="0"/>
              <a:t> </a:t>
            </a:r>
            <a:r>
              <a:rPr lang="el-GR" b="1" dirty="0" err="1"/>
              <a:t>Test</a:t>
            </a:r>
            <a:r>
              <a:rPr lang="el-GR" b="1" dirty="0"/>
              <a:t> of </a:t>
            </a:r>
            <a:r>
              <a:rPr lang="el-GR" b="1" dirty="0" err="1"/>
              <a:t>Sphericity</a:t>
            </a:r>
            <a:r>
              <a:rPr lang="el-GR" dirty="0"/>
              <a:t> εξετάζει αν υπάρχει επαρκής ένδειξη ότι ο πίνακας συσχετίσεων διαφέρει από έναν πίνακα όπου τα </a:t>
            </a:r>
            <a:r>
              <a:rPr lang="el-GR" dirty="0" err="1"/>
              <a:t>items</a:t>
            </a:r>
            <a:r>
              <a:rPr lang="el-GR" dirty="0"/>
              <a:t> ουσιαστικά δεν συσχετίζονται.</a:t>
            </a:r>
          </a:p>
          <a:p>
            <a:r>
              <a:rPr lang="el-GR" dirty="0"/>
              <a:t>Εδώ ξαναβρίσκουμε το: </a:t>
            </a:r>
            <a:r>
              <a:rPr lang="el-GR" b="1" dirty="0"/>
              <a:t>p-</a:t>
            </a:r>
            <a:r>
              <a:rPr lang="el-GR" b="1" dirty="0" err="1"/>
              <a:t>value</a:t>
            </a:r>
            <a:endParaRPr lang="el-GR" b="1" dirty="0"/>
          </a:p>
          <a:p>
            <a:r>
              <a:rPr lang="el-GR" dirty="0"/>
              <a:t>Θέλουμε συνήθως: </a:t>
            </a:r>
            <a:r>
              <a:rPr lang="el-GR" b="1" dirty="0"/>
              <a:t>p &lt; .05</a:t>
            </a:r>
          </a:p>
          <a:p>
            <a:r>
              <a:rPr lang="el-GR" dirty="0"/>
              <a:t>Παράδειγμα: </a:t>
            </a:r>
            <a:r>
              <a:rPr lang="el-GR" b="1" dirty="0" err="1"/>
              <a:t>Bartlett's</a:t>
            </a:r>
            <a:r>
              <a:rPr lang="el-GR" b="1" dirty="0"/>
              <a:t> </a:t>
            </a:r>
            <a:r>
              <a:rPr lang="el-GR" b="1" dirty="0" err="1"/>
              <a:t>test</a:t>
            </a:r>
            <a:r>
              <a:rPr lang="el-GR" b="1" dirty="0"/>
              <a:t>: p &lt; .001</a:t>
            </a:r>
            <a:endParaRPr lang="el-GR" dirty="0"/>
          </a:p>
          <a:p>
            <a:r>
              <a:rPr lang="el-GR" dirty="0"/>
              <a:t> Υπάρχουν επαρκείς συσχετίσεις ώστε να έχει νόημα να προχωρήσουμε στην παραγοντική διερεύνηση.</a:t>
            </a:r>
          </a:p>
        </p:txBody>
      </p:sp>
    </p:spTree>
    <p:extLst>
      <p:ext uri="{BB962C8B-B14F-4D97-AF65-F5344CB8AC3E}">
        <p14:creationId xmlns:p14="http://schemas.microsoft.com/office/powerpoint/2010/main" val="20480826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7D5D10-89CE-4A9D-B591-A9237ADB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Ένας εύκολος κανόνας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E9A55C-EA58-4AA4-9445-BB48CCF9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Πριν προχωρήσω:</a:t>
            </a:r>
          </a:p>
          <a:p>
            <a:r>
              <a:rPr lang="el-GR" b="1" dirty="0"/>
              <a:t>KMO - είναι επαρκές;</a:t>
            </a:r>
            <a:endParaRPr lang="el-GR" dirty="0"/>
          </a:p>
          <a:p>
            <a:r>
              <a:rPr lang="el-GR" b="1" dirty="0" err="1"/>
              <a:t>Bartlett</a:t>
            </a:r>
            <a:r>
              <a:rPr lang="el-GR" b="1" dirty="0"/>
              <a:t> - p &lt; .05;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Παράδειγμα: </a:t>
            </a:r>
            <a:r>
              <a:rPr lang="el-GR" b="1" dirty="0"/>
              <a:t>KMO = .84 ✓   </a:t>
            </a:r>
            <a:r>
              <a:rPr lang="el-GR" b="1" dirty="0" err="1"/>
              <a:t>Bartlett</a:t>
            </a:r>
            <a:r>
              <a:rPr lang="el-GR" b="1" dirty="0"/>
              <a:t> p &lt; .001 ✓</a:t>
            </a:r>
            <a:endParaRPr lang="el-GR" dirty="0"/>
          </a:p>
          <a:p>
            <a:pPr marL="0" indent="0">
              <a:buNone/>
            </a:pPr>
            <a:r>
              <a:rPr lang="el-GR" dirty="0">
                <a:sym typeface="Wingdings" panose="05000000000000000000" pitchFamily="2" charset="2"/>
              </a:rPr>
              <a:t></a:t>
            </a:r>
            <a:r>
              <a:rPr lang="el-GR" dirty="0"/>
              <a:t> Προχωρώ στην εξέταση της παραγοντικής λύσης.</a:t>
            </a:r>
          </a:p>
          <a:p>
            <a:pPr marL="0" indent="0">
              <a:buNone/>
            </a:pPr>
            <a:r>
              <a:rPr lang="el-GR" dirty="0"/>
              <a:t>Φυσικά, στην πραγματική έρευνα η </a:t>
            </a:r>
            <a:r>
              <a:rPr lang="el-GR" dirty="0" err="1"/>
              <a:t>καταλληλότητα</a:t>
            </a:r>
            <a:r>
              <a:rPr lang="el-GR" dirty="0"/>
              <a:t> της EFA δεν εξαντλείται σε αυτά τα δύο νούμερα.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8051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E3C330-C1AC-49A1-81A6-0567BEE2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Πόσοι </a:t>
            </a:r>
            <a:r>
              <a:rPr lang="nl-NL" dirty="0"/>
              <a:t>Factors </a:t>
            </a:r>
            <a:r>
              <a:rPr lang="el-GR" dirty="0"/>
              <a:t>υπάρχουν;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19E68F5-B0CB-4D4A-9998-D5FE176EA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705645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Έχουμε 15 </a:t>
            </a:r>
            <a:r>
              <a:rPr lang="el-GR" dirty="0" err="1"/>
              <a:t>items</a:t>
            </a:r>
            <a:r>
              <a:rPr lang="el-GR" dirty="0"/>
              <a:t>.</a:t>
            </a:r>
          </a:p>
          <a:p>
            <a:r>
              <a:rPr lang="el-GR" dirty="0"/>
              <a:t>Είναι: </a:t>
            </a:r>
            <a:r>
              <a:rPr lang="el-GR" b="1" dirty="0"/>
              <a:t>1 </a:t>
            </a:r>
            <a:r>
              <a:rPr lang="el-GR" b="1" dirty="0" err="1"/>
              <a:t>factor</a:t>
            </a:r>
            <a:r>
              <a:rPr lang="el-GR" b="1" dirty="0"/>
              <a:t>; 2 </a:t>
            </a:r>
            <a:r>
              <a:rPr lang="el-GR" b="1" dirty="0" err="1"/>
              <a:t>factors</a:t>
            </a:r>
            <a:r>
              <a:rPr lang="el-GR" b="1" dirty="0"/>
              <a:t>; 3 </a:t>
            </a:r>
            <a:r>
              <a:rPr lang="el-GR" b="1" dirty="0" err="1"/>
              <a:t>factors</a:t>
            </a:r>
            <a:r>
              <a:rPr lang="el-GR" b="1" dirty="0"/>
              <a:t>; 4 </a:t>
            </a:r>
            <a:r>
              <a:rPr lang="el-GR" b="1" dirty="0" err="1"/>
              <a:t>factors</a:t>
            </a:r>
            <a:r>
              <a:rPr lang="el-GR" b="1" dirty="0"/>
              <a:t>;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Για την απόφαση δεν πρέπει να βασιζόμαστε σε </a:t>
            </a:r>
            <a:r>
              <a:rPr lang="el-GR" b="1" dirty="0"/>
              <a:t>ένα μόνο κριτήριο</a:t>
            </a:r>
            <a:r>
              <a:rPr lang="el-GR" dirty="0"/>
              <a:t>. Μπορούμε να εξετάσουμε:</a:t>
            </a:r>
          </a:p>
          <a:p>
            <a:r>
              <a:rPr lang="el-GR" dirty="0"/>
              <a:t>θεωρητικό πλαίσιο </a:t>
            </a:r>
          </a:p>
          <a:p>
            <a:r>
              <a:rPr lang="el-GR" dirty="0" err="1"/>
              <a:t>eigenvalues</a:t>
            </a:r>
            <a:r>
              <a:rPr lang="el-GR" dirty="0"/>
              <a:t> </a:t>
            </a:r>
          </a:p>
          <a:p>
            <a:r>
              <a:rPr lang="el-GR" dirty="0" err="1"/>
              <a:t>scree</a:t>
            </a:r>
            <a:r>
              <a:rPr lang="el-GR" dirty="0"/>
              <a:t> </a:t>
            </a:r>
            <a:r>
              <a:rPr lang="el-GR" dirty="0" err="1"/>
              <a:t>plot</a:t>
            </a:r>
            <a:r>
              <a:rPr lang="el-GR" dirty="0"/>
              <a:t> </a:t>
            </a:r>
          </a:p>
          <a:p>
            <a:r>
              <a:rPr lang="el-GR" dirty="0"/>
              <a:t>ιδανικά </a:t>
            </a:r>
            <a:r>
              <a:rPr lang="el-GR" b="1" dirty="0" err="1"/>
              <a:t>parallel</a:t>
            </a:r>
            <a:r>
              <a:rPr lang="el-GR" b="1" dirty="0"/>
              <a:t> </a:t>
            </a:r>
            <a:r>
              <a:rPr lang="el-GR" b="1" dirty="0" err="1"/>
              <a:t>analysis</a:t>
            </a:r>
            <a:r>
              <a:rPr lang="el-GR" dirty="0"/>
              <a:t> </a:t>
            </a:r>
          </a:p>
          <a:p>
            <a:r>
              <a:rPr lang="el-GR" dirty="0" err="1"/>
              <a:t>ερμηνευσιμότητα</a:t>
            </a:r>
            <a:r>
              <a:rPr lang="el-GR" dirty="0"/>
              <a:t> της λύσης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2096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D3CBC9-697C-4CB9-872C-D40DB0BA3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Eigenvalue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1B2B81-3E18-4A0E-A84F-0599EEEFA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730562" cy="1263937"/>
          </a:xfrm>
        </p:spPr>
        <p:txBody>
          <a:bodyPr>
            <a:normAutofit lnSpcReduction="10000"/>
          </a:bodyPr>
          <a:lstStyle/>
          <a:p>
            <a:r>
              <a:rPr lang="el-GR" dirty="0"/>
              <a:t>Το </a:t>
            </a:r>
            <a:r>
              <a:rPr lang="el-GR" b="1" dirty="0" err="1"/>
              <a:t>eigenvalue</a:t>
            </a:r>
            <a:r>
              <a:rPr lang="el-GR" dirty="0"/>
              <a:t> αποτελεί ένδειξη του πόση διακύμανση των μεταβλητών συνδέεται με έναν παράγοντα/συνιστώσα, ανάλογα με τη μέθοδο που χρησιμοποιούμε.</a:t>
            </a:r>
          </a:p>
          <a:p>
            <a:endParaRPr lang="en-US" dirty="0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910E463B-27AE-45CC-B74B-3185A3F220BF}"/>
              </a:ext>
            </a:extLst>
          </p:cNvPr>
          <p:cNvGraphicFramePr>
            <a:graphicFrameLocks noGrp="1"/>
          </p:cNvGraphicFramePr>
          <p:nvPr/>
        </p:nvGraphicFramePr>
        <p:xfrm>
          <a:off x="1412359" y="3820869"/>
          <a:ext cx="2904460" cy="2194560"/>
        </p:xfrm>
        <a:graphic>
          <a:graphicData uri="http://schemas.openxmlformats.org/drawingml/2006/table">
            <a:tbl>
              <a:tblPr/>
              <a:tblGrid>
                <a:gridCol w="1452230">
                  <a:extLst>
                    <a:ext uri="{9D8B030D-6E8A-4147-A177-3AD203B41FA5}">
                      <a16:colId xmlns:a16="http://schemas.microsoft.com/office/drawing/2014/main" val="632644216"/>
                    </a:ext>
                  </a:extLst>
                </a:gridCol>
                <a:gridCol w="1452230">
                  <a:extLst>
                    <a:ext uri="{9D8B030D-6E8A-4147-A177-3AD203B41FA5}">
                      <a16:colId xmlns:a16="http://schemas.microsoft.com/office/drawing/2014/main" val="16079415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 err="1"/>
                        <a:t>Eigenvalue</a:t>
                      </a:r>
                      <a:endParaRPr lang="nl-N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18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Factor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4.8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858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Factor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2.3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997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Factor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1.4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2222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Factor 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0.7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627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Factor 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0.5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6753452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C7184F8-869C-434B-87A0-0EEE0FB5AC01}"/>
              </a:ext>
            </a:extLst>
          </p:cNvPr>
          <p:cNvSpPr/>
          <p:nvPr/>
        </p:nvSpPr>
        <p:spPr>
          <a:xfrm>
            <a:off x="4433777" y="3820869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400" dirty="0"/>
              <a:t>Ιστορικά χρησιμοποιείται συχνά ο κανόνας:</a:t>
            </a:r>
          </a:p>
          <a:p>
            <a:r>
              <a:rPr lang="el-GR" sz="2400" b="1" dirty="0" err="1"/>
              <a:t>Eigenvalue</a:t>
            </a:r>
            <a:r>
              <a:rPr lang="el-GR" sz="2400" b="1" dirty="0"/>
              <a:t> &gt; 1</a:t>
            </a:r>
          </a:p>
          <a:p>
            <a:r>
              <a:rPr lang="el-GR" sz="2400" dirty="0"/>
              <a:t>Αλλά:</a:t>
            </a:r>
          </a:p>
          <a:p>
            <a:r>
              <a:rPr lang="el-GR" sz="2400" b="1" dirty="0"/>
              <a:t>Δεν πρέπει να είναι το μοναδικό κριτήριο</a:t>
            </a:r>
            <a:r>
              <a:rPr lang="el-GR" sz="2400" dirty="0"/>
              <a:t> για τον αριθμό των </a:t>
            </a:r>
            <a:r>
              <a:rPr lang="el-GR" sz="2400" dirty="0" err="1"/>
              <a:t>factors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6987385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26BB2E-28D4-446C-A184-8776E57F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Scree</a:t>
            </a:r>
            <a:r>
              <a:rPr lang="nl-NL" dirty="0"/>
              <a:t> Plot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2E087C-AA74-4432-9681-505A78A3C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524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Το SPSS μπορεί να δημιουργήσει ένα: </a:t>
            </a:r>
            <a:r>
              <a:rPr lang="el-GR" b="1" dirty="0" err="1"/>
              <a:t>Scree</a:t>
            </a:r>
            <a:r>
              <a:rPr lang="el-GR" b="1" dirty="0"/>
              <a:t> </a:t>
            </a:r>
            <a:r>
              <a:rPr lang="el-GR" b="1" dirty="0" err="1"/>
              <a:t>Plot</a:t>
            </a:r>
            <a:endParaRPr lang="el-GR" b="1" dirty="0"/>
          </a:p>
          <a:p>
            <a:r>
              <a:rPr lang="el-GR" dirty="0"/>
              <a:t>Στον οριζόντιο άξονα: </a:t>
            </a:r>
            <a:r>
              <a:rPr lang="el-GR" b="1" dirty="0" err="1"/>
              <a:t>Factors</a:t>
            </a:r>
            <a:r>
              <a:rPr lang="el-GR" b="1" dirty="0"/>
              <a:t> / </a:t>
            </a:r>
            <a:r>
              <a:rPr lang="el-GR" b="1" dirty="0" err="1"/>
              <a:t>Components</a:t>
            </a:r>
            <a:endParaRPr lang="el-GR" dirty="0"/>
          </a:p>
          <a:p>
            <a:r>
              <a:rPr lang="el-GR" dirty="0"/>
              <a:t>Στον κάθετο: </a:t>
            </a:r>
            <a:r>
              <a:rPr lang="el-GR" b="1" dirty="0" err="1"/>
              <a:t>Eigenvalues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Ψάχνουμε το σημείο όπου η καμπύλη αρχίζει να «ισιώνει» — το λεγόμενο </a:t>
            </a:r>
            <a:r>
              <a:rPr lang="el-GR" b="1" dirty="0" err="1"/>
              <a:t>elbow</a:t>
            </a:r>
            <a:r>
              <a:rPr lang="el-GR" dirty="0"/>
              <a:t>. Οι παράγοντες πριν από αυτή την αλλαγή μπορούν να αποτελούν ένδειξη για το πόσους παράγοντες αξίζει να κρατήσουμε.</a:t>
            </a:r>
          </a:p>
          <a:p>
            <a:r>
              <a:rPr lang="el-GR" b="1" dirty="0"/>
              <a:t>Προσοχή </a:t>
            </a:r>
            <a:r>
              <a:rPr lang="el-GR" b="1" dirty="0">
                <a:sym typeface="Wingdings" panose="05000000000000000000" pitchFamily="2" charset="2"/>
              </a:rPr>
              <a:t> </a:t>
            </a:r>
            <a:r>
              <a:rPr lang="el-GR" dirty="0"/>
              <a:t>Το </a:t>
            </a:r>
            <a:r>
              <a:rPr lang="el-GR" dirty="0" err="1"/>
              <a:t>scree</a:t>
            </a:r>
            <a:r>
              <a:rPr lang="el-GR" dirty="0"/>
              <a:t> </a:t>
            </a:r>
            <a:r>
              <a:rPr lang="el-GR" dirty="0" err="1"/>
              <a:t>plot</a:t>
            </a:r>
            <a:r>
              <a:rPr lang="el-GR" dirty="0"/>
              <a:t> χρειάζεται </a:t>
            </a:r>
            <a:r>
              <a:rPr lang="el-GR" b="1" dirty="0"/>
              <a:t>κρίση και ερμηνεία</a:t>
            </a:r>
            <a:r>
              <a:rPr lang="el-GR" dirty="0"/>
              <a:t>. Δεν είναι πάντα απολύτως ξεκάθαρο.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5879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A198D4-F0D3-4FB6-83A4-17903668A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Factor </a:t>
            </a:r>
            <a:r>
              <a:rPr lang="nl-NL" dirty="0" err="1"/>
              <a:t>Loadings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51518F-A98A-405C-84AB-A3C3D8DE5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Factor</a:t>
            </a:r>
            <a:r>
              <a:rPr lang="el-GR" dirty="0"/>
              <a:t> </a:t>
            </a:r>
            <a:r>
              <a:rPr lang="el-GR" dirty="0" err="1"/>
              <a:t>Loading</a:t>
            </a:r>
            <a:endParaRPr lang="el-GR" dirty="0"/>
          </a:p>
          <a:p>
            <a:r>
              <a:rPr lang="el-GR" dirty="0"/>
              <a:t>Με απλά λόγια: Δείχνει πόσο έντονα συνδέεται ένα </a:t>
            </a:r>
            <a:r>
              <a:rPr lang="el-GR" dirty="0" err="1"/>
              <a:t>item</a:t>
            </a:r>
            <a:r>
              <a:rPr lang="el-GR" dirty="0"/>
              <a:t> με έναν συγκεκριμένο </a:t>
            </a:r>
            <a:r>
              <a:rPr lang="el-GR" dirty="0" err="1"/>
              <a:t>factor</a:t>
            </a:r>
            <a:r>
              <a:rPr lang="el-GR" dirty="0"/>
              <a:t>.</a:t>
            </a:r>
          </a:p>
          <a:p>
            <a:r>
              <a:rPr lang="el-GR" dirty="0"/>
              <a:t>Οι </a:t>
            </a:r>
            <a:r>
              <a:rPr lang="el-GR" dirty="0" err="1"/>
              <a:t>loadings</a:t>
            </a:r>
            <a:r>
              <a:rPr lang="el-GR" dirty="0"/>
              <a:t> μπορούν να κυμαίνονται περίπου από:−1 έως +1</a:t>
            </a:r>
          </a:p>
          <a:p>
            <a:r>
              <a:rPr lang="el-GR" dirty="0"/>
              <a:t>Όσο μεγαλύτερη είναι η απόλυτη τιμή, τόσο ισχυρότερη η σύνδεση του </a:t>
            </a:r>
            <a:r>
              <a:rPr lang="el-GR" dirty="0" err="1"/>
              <a:t>item</a:t>
            </a:r>
            <a:r>
              <a:rPr lang="el-GR" dirty="0"/>
              <a:t> με τον </a:t>
            </a:r>
            <a:r>
              <a:rPr lang="el-GR" dirty="0" err="1"/>
              <a:t>factor</a:t>
            </a:r>
            <a:r>
              <a:rPr lang="el-G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8659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B057DB-7A7C-490C-A322-48C0FB289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 </a:t>
            </a:r>
            <a:r>
              <a:rPr lang="nl-NL" dirty="0"/>
              <a:t>Factor </a:t>
            </a:r>
            <a:r>
              <a:rPr lang="nl-NL" dirty="0" err="1"/>
              <a:t>Loadings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A5592D18-FA67-4E54-B707-36F8FD8CB7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88205" y="2530949"/>
          <a:ext cx="9415590" cy="3370904"/>
        </p:xfrm>
        <a:graphic>
          <a:graphicData uri="http://schemas.openxmlformats.org/drawingml/2006/table">
            <a:tbl>
              <a:tblPr/>
              <a:tblGrid>
                <a:gridCol w="3138530">
                  <a:extLst>
                    <a:ext uri="{9D8B030D-6E8A-4147-A177-3AD203B41FA5}">
                      <a16:colId xmlns:a16="http://schemas.microsoft.com/office/drawing/2014/main" val="1891985088"/>
                    </a:ext>
                  </a:extLst>
                </a:gridCol>
                <a:gridCol w="3138530">
                  <a:extLst>
                    <a:ext uri="{9D8B030D-6E8A-4147-A177-3AD203B41FA5}">
                      <a16:colId xmlns:a16="http://schemas.microsoft.com/office/drawing/2014/main" val="78585687"/>
                    </a:ext>
                  </a:extLst>
                </a:gridCol>
                <a:gridCol w="3138530">
                  <a:extLst>
                    <a:ext uri="{9D8B030D-6E8A-4147-A177-3AD203B41FA5}">
                      <a16:colId xmlns:a16="http://schemas.microsoft.com/office/drawing/2014/main" val="3570669197"/>
                    </a:ext>
                  </a:extLst>
                </a:gridCol>
              </a:tblGrid>
              <a:tr h="358689">
                <a:tc>
                  <a:txBody>
                    <a:bodyPr/>
                    <a:lstStyle/>
                    <a:p>
                      <a:pPr algn="l"/>
                      <a:r>
                        <a:rPr lang="nl-NL" sz="1800" b="1"/>
                        <a:t>Item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/>
                        <a:t>Factor 1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 dirty="0"/>
                        <a:t>Factor 2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65027"/>
                  </a:ext>
                </a:extLst>
              </a:tr>
              <a:tr h="358689">
                <a:tc>
                  <a:txBody>
                    <a:bodyPr/>
                    <a:lstStyle/>
                    <a:p>
                      <a:pPr algn="l"/>
                      <a:r>
                        <a:rPr lang="el-GR" sz="1800"/>
                        <a:t>Μου αρέσει η Βιολογία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/>
                        <a:t>.82</a:t>
                      </a:r>
                      <a:endParaRPr lang="nl-NL" sz="1800"/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/>
                        <a:t>.12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130583"/>
                  </a:ext>
                </a:extLst>
              </a:tr>
              <a:tr h="358689">
                <a:tc>
                  <a:txBody>
                    <a:bodyPr/>
                    <a:lstStyle/>
                    <a:p>
                      <a:pPr algn="l"/>
                      <a:r>
                        <a:rPr lang="el-GR" sz="1800"/>
                        <a:t>Η Βιολογία είναι ενδιαφέρουσα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/>
                        <a:t>.78</a:t>
                      </a:r>
                      <a:endParaRPr lang="nl-NL" sz="1800"/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/>
                        <a:t>.18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2268315"/>
                  </a:ext>
                </a:extLst>
              </a:tr>
              <a:tr h="627706">
                <a:tc>
                  <a:txBody>
                    <a:bodyPr/>
                    <a:lstStyle/>
                    <a:p>
                      <a:pPr algn="l"/>
                      <a:r>
                        <a:rPr lang="el-GR" sz="1800"/>
                        <a:t>Θέλω να μάθω περισσότερη Βιολογία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 dirty="0"/>
                        <a:t>.75</a:t>
                      </a:r>
                      <a:endParaRPr lang="nl-NL" sz="1800" dirty="0"/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/>
                        <a:t>.15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64863"/>
                  </a:ext>
                </a:extLst>
              </a:tr>
              <a:tr h="627706">
                <a:tc>
                  <a:txBody>
                    <a:bodyPr/>
                    <a:lstStyle/>
                    <a:p>
                      <a:pPr algn="l"/>
                      <a:r>
                        <a:rPr lang="el-GR" sz="1800"/>
                        <a:t>Μπορώ να καταλάβω δύσκολη Βιολογία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/>
                        <a:t>.10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/>
                        <a:t>.81</a:t>
                      </a:r>
                      <a:endParaRPr lang="nl-NL" sz="1800"/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9388942"/>
                  </a:ext>
                </a:extLst>
              </a:tr>
              <a:tr h="358689">
                <a:tc>
                  <a:txBody>
                    <a:bodyPr/>
                    <a:lstStyle/>
                    <a:p>
                      <a:pPr algn="l"/>
                      <a:r>
                        <a:rPr lang="el-GR" sz="1800"/>
                        <a:t>Μπορώ να τα καταφέρω σε τεστ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/>
                        <a:t>.16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/>
                        <a:t>.77</a:t>
                      </a:r>
                      <a:endParaRPr lang="nl-NL" sz="1800"/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908764"/>
                  </a:ext>
                </a:extLst>
              </a:tr>
              <a:tr h="627706">
                <a:tc>
                  <a:txBody>
                    <a:bodyPr/>
                    <a:lstStyle/>
                    <a:p>
                      <a:pPr algn="l"/>
                      <a:r>
                        <a:rPr lang="el-GR" sz="1800"/>
                        <a:t>Έχω εμπιστοσύνη στις ικανότητές μου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/>
                        <a:t>.21</a:t>
                      </a:r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b="1" dirty="0"/>
                        <a:t>.73</a:t>
                      </a:r>
                      <a:endParaRPr lang="nl-NL" sz="1800" dirty="0"/>
                    </a:p>
                  </a:txBody>
                  <a:tcPr marL="89672" marR="89672" marT="44836" marB="448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7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8783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9B8685-DD07-4064-8E32-DA9A5A5B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Τι βλέπω;</a:t>
            </a:r>
            <a:br>
              <a:rPr lang="el-GR" b="1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F5402B-9E83-42FD-BD2A-DB8735C40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Τα πρώτα 3 </a:t>
            </a:r>
            <a:r>
              <a:rPr lang="el-GR" dirty="0" err="1"/>
              <a:t>items</a:t>
            </a:r>
            <a:r>
              <a:rPr lang="el-GR" dirty="0"/>
              <a:t> έχουν υψηλά </a:t>
            </a:r>
            <a:r>
              <a:rPr lang="el-GR" dirty="0" err="1"/>
              <a:t>loadings</a:t>
            </a:r>
            <a:r>
              <a:rPr lang="el-GR" dirty="0"/>
              <a:t> στον: </a:t>
            </a:r>
            <a:r>
              <a:rPr lang="el-GR" b="1" dirty="0" err="1"/>
              <a:t>Factor</a:t>
            </a:r>
            <a:r>
              <a:rPr lang="el-GR" b="1" dirty="0"/>
              <a:t> 1</a:t>
            </a:r>
            <a:endParaRPr lang="el-GR" dirty="0"/>
          </a:p>
          <a:p>
            <a:r>
              <a:rPr lang="el-GR" dirty="0"/>
              <a:t>Τα επόμενα 3 στον: </a:t>
            </a:r>
            <a:r>
              <a:rPr lang="el-GR" b="1" dirty="0" err="1"/>
              <a:t>Factor</a:t>
            </a:r>
            <a:r>
              <a:rPr lang="el-GR" b="1" dirty="0"/>
              <a:t> 2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Πώς θα τους ονομάσω;</a:t>
            </a:r>
          </a:p>
          <a:p>
            <a:pPr marL="0" indent="0">
              <a:buNone/>
            </a:pPr>
            <a:r>
              <a:rPr lang="el-GR" dirty="0"/>
              <a:t>Με βάση το περιεχόμενο και τη θεωρία:</a:t>
            </a:r>
          </a:p>
          <a:p>
            <a:r>
              <a:rPr lang="el-GR" b="1" dirty="0" err="1"/>
              <a:t>Factor</a:t>
            </a:r>
            <a:r>
              <a:rPr lang="el-GR" b="1" dirty="0"/>
              <a:t> 1 → </a:t>
            </a:r>
            <a:r>
              <a:rPr lang="el-GR" b="1" dirty="0" err="1"/>
              <a:t>Interest</a:t>
            </a:r>
            <a:endParaRPr lang="el-GR" dirty="0"/>
          </a:p>
          <a:p>
            <a:r>
              <a:rPr lang="el-GR" b="1" dirty="0" err="1"/>
              <a:t>Factor</a:t>
            </a:r>
            <a:r>
              <a:rPr lang="el-GR" b="1" dirty="0"/>
              <a:t> 2 → </a:t>
            </a:r>
            <a:r>
              <a:rPr lang="el-GR" b="1" dirty="0" err="1"/>
              <a:t>Self-Efficacy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246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A9D48C-63D2-40D8-9159-00B47B1A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Πόσο μεγάλο πρέπει να είναι ένα </a:t>
            </a:r>
            <a:r>
              <a:rPr lang="el-GR" dirty="0" err="1"/>
              <a:t>loading</a:t>
            </a:r>
            <a:r>
              <a:rPr lang="el-GR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017ACB-E7FC-424B-ADD1-954DB2521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03768"/>
            <a:ext cx="9601196" cy="39076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dirty="0"/>
              <a:t>Δεν υπάρχει ένα μαγικό όριο για όλες τις έρευνες.</a:t>
            </a:r>
          </a:p>
          <a:p>
            <a:r>
              <a:rPr lang="el-GR" b="1" dirty="0"/>
              <a:t>|</a:t>
            </a:r>
            <a:r>
              <a:rPr lang="el-GR" b="1" dirty="0" err="1"/>
              <a:t>loading</a:t>
            </a:r>
            <a:r>
              <a:rPr lang="el-GR" b="1" dirty="0"/>
              <a:t>| ≈ .30</a:t>
            </a:r>
            <a:r>
              <a:rPr lang="el-GR" dirty="0"/>
              <a:t> → σχετικά ασθενές</a:t>
            </a:r>
          </a:p>
          <a:p>
            <a:r>
              <a:rPr lang="el-GR" b="1" dirty="0"/>
              <a:t>|</a:t>
            </a:r>
            <a:r>
              <a:rPr lang="el-GR" b="1" dirty="0" err="1"/>
              <a:t>loading</a:t>
            </a:r>
            <a:r>
              <a:rPr lang="el-GR" b="1" dirty="0"/>
              <a:t>| ≈ .40</a:t>
            </a:r>
            <a:r>
              <a:rPr lang="el-GR" dirty="0"/>
              <a:t> → πιο ουσιαστικό</a:t>
            </a:r>
          </a:p>
          <a:p>
            <a:r>
              <a:rPr lang="el-GR" b="1" dirty="0"/>
              <a:t>|</a:t>
            </a:r>
            <a:r>
              <a:rPr lang="el-GR" b="1" dirty="0" err="1"/>
              <a:t>loading</a:t>
            </a:r>
            <a:r>
              <a:rPr lang="el-GR" b="1" dirty="0"/>
              <a:t>| ≥ .50</a:t>
            </a:r>
            <a:r>
              <a:rPr lang="el-GR" dirty="0"/>
              <a:t> → ισχυρότερο</a:t>
            </a:r>
          </a:p>
          <a:p>
            <a:pPr marL="0" indent="0">
              <a:buNone/>
            </a:pPr>
            <a:r>
              <a:rPr lang="el-GR" dirty="0"/>
              <a:t>Αλλά η απόφαση εξαρτάται από:</a:t>
            </a:r>
          </a:p>
          <a:p>
            <a:pPr lvl="1"/>
            <a:r>
              <a:rPr lang="el-GR" dirty="0"/>
              <a:t>μέγεθος δείγματος </a:t>
            </a:r>
          </a:p>
          <a:p>
            <a:pPr lvl="1"/>
            <a:r>
              <a:rPr lang="el-GR" dirty="0"/>
              <a:t>ερευνητικό πλαίσιο </a:t>
            </a:r>
          </a:p>
          <a:p>
            <a:pPr lvl="1"/>
            <a:r>
              <a:rPr lang="el-GR" dirty="0"/>
              <a:t>αριθμό </a:t>
            </a:r>
            <a:r>
              <a:rPr lang="el-GR" dirty="0" err="1"/>
              <a:t>items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θεωρία </a:t>
            </a:r>
          </a:p>
          <a:p>
            <a:pPr lvl="1"/>
            <a:r>
              <a:rPr lang="el-GR" dirty="0"/>
              <a:t>συνολική δομή της λύσης. </a:t>
            </a:r>
          </a:p>
          <a:p>
            <a:r>
              <a:rPr lang="el-GR" dirty="0"/>
              <a:t>Άρα: </a:t>
            </a:r>
            <a:r>
              <a:rPr lang="el-GR" b="1" dirty="0"/>
              <a:t>Δεν διαγράφω </a:t>
            </a:r>
            <a:r>
              <a:rPr lang="el-GR" b="1" dirty="0" err="1"/>
              <a:t>item</a:t>
            </a:r>
            <a:r>
              <a:rPr lang="el-GR" b="1" dirty="0"/>
              <a:t> μόνο επειδή </a:t>
            </a:r>
            <a:r>
              <a:rPr lang="el-GR" b="1" dirty="0" err="1"/>
              <a:t>loading</a:t>
            </a:r>
            <a:r>
              <a:rPr lang="el-GR" b="1" dirty="0"/>
              <a:t> = .39!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7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D5587B-E28D-4C29-A667-7DEC2E98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</a:t>
            </a:r>
            <a:r>
              <a:rPr lang="nl-NL" dirty="0"/>
              <a:t>Cross-</a:t>
            </a:r>
            <a:r>
              <a:rPr lang="nl-NL" dirty="0" err="1"/>
              <a:t>loading</a:t>
            </a:r>
            <a:r>
              <a:rPr lang="nl-NL" dirty="0"/>
              <a:t>;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77B2842F-8BB8-434E-824F-CE0E2D3FFF0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65521" y="2570480"/>
          <a:ext cx="5977269" cy="1463040"/>
        </p:xfrm>
        <a:graphic>
          <a:graphicData uri="http://schemas.openxmlformats.org/drawingml/2006/table">
            <a:tbl>
              <a:tblPr/>
              <a:tblGrid>
                <a:gridCol w="1992423">
                  <a:extLst>
                    <a:ext uri="{9D8B030D-6E8A-4147-A177-3AD203B41FA5}">
                      <a16:colId xmlns:a16="http://schemas.microsoft.com/office/drawing/2014/main" val="2864227601"/>
                    </a:ext>
                  </a:extLst>
                </a:gridCol>
                <a:gridCol w="1992423">
                  <a:extLst>
                    <a:ext uri="{9D8B030D-6E8A-4147-A177-3AD203B41FA5}">
                      <a16:colId xmlns:a16="http://schemas.microsoft.com/office/drawing/2014/main" val="3461101986"/>
                    </a:ext>
                  </a:extLst>
                </a:gridCol>
                <a:gridCol w="1992423">
                  <a:extLst>
                    <a:ext uri="{9D8B030D-6E8A-4147-A177-3AD203B41FA5}">
                      <a16:colId xmlns:a16="http://schemas.microsoft.com/office/drawing/2014/main" val="7958205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Factor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Factor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9668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.81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4442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.76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874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Item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.62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 dirty="0"/>
                        <a:t>.58</a:t>
                      </a:r>
                      <a:endParaRPr lang="nl-N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84500"/>
                  </a:ext>
                </a:extLst>
              </a:tr>
            </a:tbl>
          </a:graphicData>
        </a:graphic>
      </p:graphicFrame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9CA18D2-1D5F-4710-B6F2-1F7A7210B80F}"/>
              </a:ext>
            </a:extLst>
          </p:cNvPr>
          <p:cNvSpPr/>
          <p:nvPr/>
        </p:nvSpPr>
        <p:spPr>
          <a:xfrm>
            <a:off x="1465521" y="4466857"/>
            <a:ext cx="99449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/>
              <a:t>Το </a:t>
            </a:r>
            <a:r>
              <a:rPr lang="el-GR" sz="2000" dirty="0" err="1"/>
              <a:t>Item</a:t>
            </a:r>
            <a:r>
              <a:rPr lang="el-GR" sz="2000" dirty="0"/>
              <a:t> 3 φορτίζει αρκετά και στους δύο </a:t>
            </a:r>
            <a:r>
              <a:rPr lang="el-GR" sz="2000" dirty="0" err="1"/>
              <a:t>factors</a:t>
            </a:r>
            <a:r>
              <a:rPr lang="el-GR" sz="2000" dirty="0"/>
              <a:t>.</a:t>
            </a:r>
          </a:p>
          <a:p>
            <a:r>
              <a:rPr lang="el-GR" sz="2000" dirty="0"/>
              <a:t>Αυτό ονομάζεται: Cross-</a:t>
            </a:r>
            <a:r>
              <a:rPr lang="el-GR" sz="2000" dirty="0" err="1"/>
              <a:t>loading</a:t>
            </a:r>
            <a:r>
              <a:rPr lang="el-GR" sz="2000" dirty="0"/>
              <a:t>. </a:t>
            </a:r>
          </a:p>
          <a:p>
            <a:r>
              <a:rPr lang="el-GR" sz="2000" dirty="0"/>
              <a:t>Και δημιουργεί ένα ερώτημα: Σε ποια διάσταση ανήκει πραγματικά το </a:t>
            </a:r>
            <a:r>
              <a:rPr lang="el-GR" sz="2000" dirty="0" err="1"/>
              <a:t>item</a:t>
            </a:r>
            <a:r>
              <a:rPr lang="el-GR" sz="2000" dirty="0"/>
              <a:t>;</a:t>
            </a:r>
          </a:p>
          <a:p>
            <a:r>
              <a:rPr lang="el-GR" sz="2000" dirty="0"/>
              <a:t>Μπορεί να είναι: ασαφώς διατυπωμένο, θεωρητικά σύνθετο, να μετρά δύο πράγματα ταυτόχρονα.</a:t>
            </a:r>
          </a:p>
          <a:p>
            <a:r>
              <a:rPr lang="el-GR" sz="2000" dirty="0"/>
              <a:t>Δεν σημαίνει αυτόματα ότι το διαγράφουμε.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645542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62B48A-2EE4-4A09-ADD2-78D918606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Rotation</a:t>
            </a:r>
            <a:r>
              <a:rPr lang="el-GR" dirty="0"/>
              <a:t>: Γιατί περιστρέφουμε τους </a:t>
            </a:r>
            <a:r>
              <a:rPr lang="el-GR" dirty="0" err="1"/>
              <a:t>factors</a:t>
            </a:r>
            <a:r>
              <a:rPr lang="el-GR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A59EF4-C056-4466-BC81-CACAE4E71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Η </a:t>
            </a:r>
            <a:r>
              <a:rPr lang="el-GR" dirty="0" err="1"/>
              <a:t>rotation</a:t>
            </a:r>
            <a:r>
              <a:rPr lang="el-GR" dirty="0"/>
              <a:t> βοηθά να αποκτήσουμε μια πιο καθαρή και ερμηνεύσιμη παραγοντική λύση.</a:t>
            </a:r>
          </a:p>
          <a:p>
            <a:r>
              <a:rPr lang="el-GR" dirty="0"/>
              <a:t>Δηλαδή θέλουμε ιδανικά να βλέπουμε</a:t>
            </a:r>
          </a:p>
          <a:p>
            <a:r>
              <a:rPr lang="el-GR" dirty="0"/>
              <a:t>:</a:t>
            </a:r>
            <a:r>
              <a:rPr lang="el-GR" dirty="0" err="1"/>
              <a:t>Item</a:t>
            </a:r>
            <a:r>
              <a:rPr lang="el-GR" dirty="0"/>
              <a:t> 1 → κυρίως </a:t>
            </a:r>
            <a:r>
              <a:rPr lang="el-GR" dirty="0" err="1"/>
              <a:t>Factor</a:t>
            </a:r>
            <a:r>
              <a:rPr lang="el-GR" dirty="0"/>
              <a:t> 1</a:t>
            </a:r>
          </a:p>
          <a:p>
            <a:r>
              <a:rPr lang="el-GR" dirty="0" err="1"/>
              <a:t>Item</a:t>
            </a:r>
            <a:r>
              <a:rPr lang="el-GR" dirty="0"/>
              <a:t> 2 → κυρίως </a:t>
            </a:r>
            <a:r>
              <a:rPr lang="el-GR" dirty="0" err="1"/>
              <a:t>Factor</a:t>
            </a:r>
            <a:r>
              <a:rPr lang="el-GR" dirty="0"/>
              <a:t> 1</a:t>
            </a:r>
          </a:p>
          <a:p>
            <a:r>
              <a:rPr lang="el-GR" dirty="0" err="1"/>
              <a:t>Item</a:t>
            </a:r>
            <a:r>
              <a:rPr lang="el-GR" dirty="0"/>
              <a:t> 3 → κυρίως </a:t>
            </a:r>
            <a:r>
              <a:rPr lang="el-GR" dirty="0" err="1"/>
              <a:t>Factor</a:t>
            </a:r>
            <a:r>
              <a:rPr lang="el-GR" dirty="0"/>
              <a:t> 2</a:t>
            </a:r>
          </a:p>
          <a:p>
            <a:r>
              <a:rPr lang="el-GR" dirty="0"/>
              <a:t>και όχι όλα τα </a:t>
            </a:r>
            <a:r>
              <a:rPr lang="el-GR" dirty="0" err="1"/>
              <a:t>items</a:t>
            </a:r>
            <a:r>
              <a:rPr lang="el-GR" dirty="0"/>
              <a:t> να έχουν μπερδεμένα </a:t>
            </a:r>
            <a:r>
              <a:rPr lang="el-GR" dirty="0" err="1"/>
              <a:t>loadings</a:t>
            </a:r>
            <a:r>
              <a:rPr lang="el-GR" dirty="0"/>
              <a:t> παντού.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8564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0732E6-9398-4687-826D-73CA6B792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Varimax</a:t>
            </a:r>
            <a:r>
              <a:rPr lang="nl-NL" dirty="0"/>
              <a:t> </a:t>
            </a:r>
            <a:r>
              <a:rPr lang="el-GR" dirty="0"/>
              <a:t>ή </a:t>
            </a:r>
            <a:r>
              <a:rPr lang="nl-NL" dirty="0" err="1"/>
              <a:t>Oblimin</a:t>
            </a:r>
            <a:r>
              <a:rPr lang="nl-NL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3E27D5B-BC74-4D62-824A-85B5A15ED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382385" cy="3318936"/>
          </a:xfrm>
        </p:spPr>
        <p:txBody>
          <a:bodyPr>
            <a:normAutofit fontScale="92500" lnSpcReduction="10000"/>
          </a:bodyPr>
          <a:lstStyle/>
          <a:p>
            <a:r>
              <a:rPr lang="nl-NL" b="1" dirty="0" err="1"/>
              <a:t>Varimax</a:t>
            </a:r>
            <a:endParaRPr lang="nl-NL" b="1" dirty="0"/>
          </a:p>
          <a:p>
            <a:r>
              <a:rPr lang="nl-NL" b="1" dirty="0" err="1"/>
              <a:t>Orthogonal</a:t>
            </a:r>
            <a:r>
              <a:rPr lang="nl-NL" b="1" dirty="0"/>
              <a:t> </a:t>
            </a:r>
            <a:r>
              <a:rPr lang="nl-NL" b="1" dirty="0" err="1"/>
              <a:t>rotation</a:t>
            </a:r>
            <a:endParaRPr lang="nl-NL" dirty="0"/>
          </a:p>
          <a:p>
            <a:r>
              <a:rPr lang="el-GR" dirty="0"/>
              <a:t>Υποθέτει/παράγει παράγοντες που είναι ασυσχέτιστοι.</a:t>
            </a:r>
          </a:p>
          <a:p>
            <a:r>
              <a:rPr lang="nl-NL" b="1" dirty="0" err="1"/>
              <a:t>Oblimin</a:t>
            </a:r>
            <a:endParaRPr lang="nl-NL" b="1" dirty="0"/>
          </a:p>
          <a:p>
            <a:r>
              <a:rPr lang="nl-NL" b="1" dirty="0" err="1"/>
              <a:t>Oblique</a:t>
            </a:r>
            <a:r>
              <a:rPr lang="nl-NL" b="1" dirty="0"/>
              <a:t> </a:t>
            </a:r>
            <a:r>
              <a:rPr lang="nl-NL" b="1" dirty="0" err="1"/>
              <a:t>rotation</a:t>
            </a:r>
            <a:endParaRPr lang="nl-NL" dirty="0"/>
          </a:p>
          <a:p>
            <a:r>
              <a:rPr lang="el-GR" dirty="0"/>
              <a:t>Επιτρέπει στους </a:t>
            </a:r>
            <a:r>
              <a:rPr lang="nl-NL" dirty="0"/>
              <a:t>factors </a:t>
            </a:r>
            <a:r>
              <a:rPr lang="el-GR" dirty="0"/>
              <a:t>να </a:t>
            </a:r>
            <a:r>
              <a:rPr lang="el-GR" b="1" dirty="0"/>
              <a:t>συσχετίζονται</a:t>
            </a:r>
            <a:r>
              <a:rPr lang="el-GR" dirty="0"/>
              <a:t>.</a:t>
            </a:r>
          </a:p>
          <a:p>
            <a:endParaRPr lang="en-US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8876614F-55C6-4219-94FF-DA7287958B11}"/>
              </a:ext>
            </a:extLst>
          </p:cNvPr>
          <p:cNvSpPr/>
          <p:nvPr/>
        </p:nvSpPr>
        <p:spPr>
          <a:xfrm>
            <a:off x="6514216" y="3524495"/>
            <a:ext cx="46712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/>
              <a:t>Στην εκπαιδευτική έρευνα;</a:t>
            </a:r>
          </a:p>
          <a:p>
            <a:r>
              <a:rPr lang="el-GR" dirty="0"/>
              <a:t>Έννοιες όπως:</a:t>
            </a:r>
          </a:p>
          <a:p>
            <a:r>
              <a:rPr lang="nl-NL" b="1" dirty="0"/>
              <a:t>Interest</a:t>
            </a:r>
            <a:endParaRPr lang="nl-NL" dirty="0"/>
          </a:p>
          <a:p>
            <a:r>
              <a:rPr lang="nl-NL" b="1" dirty="0" err="1"/>
              <a:t>Motivation</a:t>
            </a:r>
            <a:endParaRPr lang="nl-NL" dirty="0"/>
          </a:p>
          <a:p>
            <a:r>
              <a:rPr lang="nl-NL" b="1" dirty="0" err="1"/>
              <a:t>Self-Efficacy</a:t>
            </a:r>
            <a:endParaRPr lang="nl-NL" dirty="0"/>
          </a:p>
          <a:p>
            <a:r>
              <a:rPr lang="el-GR" dirty="0"/>
              <a:t>είναι συχνά εύλογο να σχετίζονται.</a:t>
            </a:r>
          </a:p>
          <a:p>
            <a:r>
              <a:rPr lang="el-GR" dirty="0"/>
              <a:t>Άρα μια </a:t>
            </a:r>
            <a:r>
              <a:rPr lang="nl-NL" b="1" dirty="0" err="1"/>
              <a:t>oblique</a:t>
            </a:r>
            <a:r>
              <a:rPr lang="nl-NL" b="1" dirty="0"/>
              <a:t> </a:t>
            </a:r>
            <a:r>
              <a:rPr lang="nl-NL" b="1" dirty="0" err="1"/>
              <a:t>rotation</a:t>
            </a:r>
            <a:r>
              <a:rPr lang="nl-NL" dirty="0"/>
              <a:t> (</a:t>
            </a:r>
            <a:r>
              <a:rPr lang="el-GR" dirty="0"/>
              <a:t>π.χ. </a:t>
            </a:r>
            <a:r>
              <a:rPr lang="nl-NL" dirty="0"/>
              <a:t>Direct </a:t>
            </a:r>
            <a:r>
              <a:rPr lang="nl-NL" dirty="0" err="1"/>
              <a:t>Oblimin</a:t>
            </a:r>
            <a:r>
              <a:rPr lang="nl-NL" dirty="0"/>
              <a:t>) </a:t>
            </a:r>
            <a:r>
              <a:rPr lang="el-GR" dirty="0"/>
              <a:t>μπορεί συχνά να είναι θεωρητικά πιο λογική από το να επιβάλουμε μηδενική συσχέτιση.</a:t>
            </a:r>
          </a:p>
        </p:txBody>
      </p:sp>
    </p:spTree>
    <p:extLst>
      <p:ext uri="{BB962C8B-B14F-4D97-AF65-F5344CB8AC3E}">
        <p14:creationId xmlns:p14="http://schemas.microsoft.com/office/powerpoint/2010/main" val="28832899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632DD9-48C1-44BD-A134-92DCC640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Factor Analysis </a:t>
            </a:r>
            <a:r>
              <a:rPr lang="el-GR" dirty="0"/>
              <a:t>στο </a:t>
            </a:r>
            <a:r>
              <a:rPr lang="nl-NL" dirty="0"/>
              <a:t>SPSS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24B5A2-946B-46BC-A1D3-5E04747F2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Analyze</a:t>
            </a:r>
            <a:r>
              <a:rPr lang="el-GR" dirty="0"/>
              <a:t>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n-US" dirty="0"/>
              <a:t>Dimension Reduction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n-US" dirty="0"/>
              <a:t>Factor</a:t>
            </a:r>
            <a:endParaRPr lang="el-GR" dirty="0"/>
          </a:p>
          <a:p>
            <a:r>
              <a:rPr lang="el-GR" dirty="0"/>
              <a:t>Βάζουμε τα σχετικά </a:t>
            </a:r>
            <a:r>
              <a:rPr lang="en-US" dirty="0"/>
              <a:t>items:Q1</a:t>
            </a:r>
            <a:r>
              <a:rPr lang="el-GR" dirty="0"/>
              <a:t> </a:t>
            </a:r>
            <a:r>
              <a:rPr lang="en-US" dirty="0"/>
              <a:t>Q2</a:t>
            </a:r>
            <a:r>
              <a:rPr lang="el-GR" dirty="0"/>
              <a:t> </a:t>
            </a:r>
            <a:r>
              <a:rPr lang="en-US" dirty="0"/>
              <a:t>Q3...Q12</a:t>
            </a:r>
            <a:endParaRPr lang="el-GR" dirty="0"/>
          </a:p>
          <a:p>
            <a:r>
              <a:rPr lang="en-US" dirty="0" err="1"/>
              <a:t>Descriptives</a:t>
            </a:r>
            <a:r>
              <a:rPr lang="en-US" dirty="0"/>
              <a:t>☑</a:t>
            </a:r>
            <a:endParaRPr lang="el-GR" dirty="0"/>
          </a:p>
          <a:p>
            <a:r>
              <a:rPr lang="en-US" dirty="0"/>
              <a:t> KMO and Bartlett's test</a:t>
            </a:r>
            <a:endParaRPr lang="el-GR" dirty="0"/>
          </a:p>
          <a:p>
            <a:r>
              <a:rPr lang="el-GR" dirty="0"/>
              <a:t>και εξετάζουμε και τις σχετικές επιλογές για τον πίνακα συσχετίσεων.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4848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92C5628-C476-412B-91BF-63DD7E876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Extraction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545714-A78F-45D0-8204-6697CB3C2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Μπορεί να δείτε</a:t>
            </a:r>
          </a:p>
          <a:p>
            <a:r>
              <a:rPr lang="nl-NL" b="1" dirty="0" err="1"/>
              <a:t>Principal</a:t>
            </a:r>
            <a:r>
              <a:rPr lang="nl-NL" b="1" dirty="0"/>
              <a:t> </a:t>
            </a:r>
            <a:r>
              <a:rPr lang="nl-NL" b="1" dirty="0" err="1"/>
              <a:t>Components</a:t>
            </a:r>
            <a:r>
              <a:rPr lang="nl-NL" b="1" dirty="0"/>
              <a:t> Analysis (PCA)</a:t>
            </a:r>
          </a:p>
          <a:p>
            <a:r>
              <a:rPr lang="el-GR" dirty="0"/>
              <a:t>και μεθόδους </a:t>
            </a:r>
            <a:r>
              <a:rPr lang="nl-NL" dirty="0"/>
              <a:t>factor </a:t>
            </a:r>
            <a:r>
              <a:rPr lang="nl-NL" dirty="0" err="1"/>
              <a:t>extraction</a:t>
            </a:r>
            <a:r>
              <a:rPr lang="nl-NL" dirty="0"/>
              <a:t> </a:t>
            </a:r>
            <a:r>
              <a:rPr lang="el-GR" dirty="0"/>
              <a:t>όπως:</a:t>
            </a:r>
          </a:p>
          <a:p>
            <a:r>
              <a:rPr lang="nl-NL" b="1" dirty="0" err="1"/>
              <a:t>Principal</a:t>
            </a:r>
            <a:r>
              <a:rPr lang="nl-NL" b="1" dirty="0"/>
              <a:t> </a:t>
            </a:r>
            <a:r>
              <a:rPr lang="nl-NL" b="1" dirty="0" err="1"/>
              <a:t>Axis</a:t>
            </a:r>
            <a:r>
              <a:rPr lang="nl-NL" b="1" dirty="0"/>
              <a:t> Factoring (PAF)</a:t>
            </a:r>
          </a:p>
          <a:p>
            <a:r>
              <a:rPr lang="nl-NL" b="1" dirty="0"/>
              <a:t>PCA ≠ Factor Analysis </a:t>
            </a:r>
            <a:r>
              <a:rPr lang="el-GR" b="1" dirty="0"/>
              <a:t>με τη στενή έννοια</a:t>
            </a:r>
          </a:p>
          <a:p>
            <a:r>
              <a:rPr lang="el-GR" dirty="0"/>
              <a:t>Η </a:t>
            </a:r>
            <a:r>
              <a:rPr lang="nl-NL" dirty="0"/>
              <a:t>PCA </a:t>
            </a:r>
            <a:r>
              <a:rPr lang="el-GR" dirty="0"/>
              <a:t>είναι κυρίως μέθοδος </a:t>
            </a:r>
            <a:r>
              <a:rPr lang="el-GR" b="1" dirty="0"/>
              <a:t>μείωσης διαστάσεων</a:t>
            </a:r>
            <a:r>
              <a:rPr lang="el-GR" dirty="0"/>
              <a:t>, ενώ η </a:t>
            </a:r>
            <a:r>
              <a:rPr lang="nl-NL" dirty="0"/>
              <a:t>EFA </a:t>
            </a:r>
            <a:r>
              <a:rPr lang="el-GR" dirty="0"/>
              <a:t>επιχειρεί να </a:t>
            </a:r>
            <a:r>
              <a:rPr lang="el-GR" dirty="0" err="1"/>
              <a:t>μοντελοποιήσει</a:t>
            </a:r>
            <a:r>
              <a:rPr lang="el-GR" dirty="0"/>
              <a:t> </a:t>
            </a:r>
            <a:r>
              <a:rPr lang="el-GR" b="1" dirty="0"/>
              <a:t>λανθάνουσες διαστάσεις</a:t>
            </a:r>
            <a:r>
              <a:rPr lang="el-GR" dirty="0"/>
              <a:t> πίσω από τις κοινές συσχετίσεις των </a:t>
            </a:r>
            <a:r>
              <a:rPr lang="nl-NL" dirty="0"/>
              <a:t>items.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917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7517B9-44DD-4166-BF69-D1C2627B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C05FD82-D87E-4CC5-A0DC-A9EE94380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2A861C1-72CD-4D84-990C-0F48561B5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278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7E6116-7DE1-4EAD-9364-C6B2E831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4558CB-C87F-40B9-BD00-BC89F0101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9B84008-799B-4B20-A9DE-D6E3CE46D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738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6EE7E7-1BC3-46AC-A369-FEB0A180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9B25259-04B5-4C02-8F86-D71A28E73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AC0F3FE-B2F7-4833-B16F-7E53DB4C1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915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63E041-770F-4254-851D-85D295CE9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EFE620-C4BD-406D-B287-E86BFD50F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38236B5-02FE-4E09-B9AC-A97C9EFE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993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833592-3BAA-4D44-9825-C25CF180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046B37-DF67-462A-A098-9EA9D20ED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F1C7D97-1B43-4A6E-8D62-2DC4AA049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678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901B86-838F-4523-83D7-6CE713DF0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75F128-2BB7-47F9-B190-7C50B670A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DE8CB71-07B1-4D39-83C1-B8859608A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219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8F1B1D-1D0C-41B3-A116-0052713EF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B6C8A8-32B0-4AB5-9C20-7100D3978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D359863-B1B4-4967-A8FC-607A9B85E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0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65FE42-7EE9-4A39-B35A-B628B330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6197DE-3842-493E-8546-51BDDB54F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BE9ADB7-9D88-4CE9-B1F9-D509F363D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413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259342-BB46-4012-9F14-1B39211DF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5942B7A-B570-48D9-A3DC-4562A0FFA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41E630F-5EF8-4DE2-AAC8-D148DD582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747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B15153-978A-4242-A004-04D060EC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588BAA-66C0-493D-B52D-D2930A955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2FCB298-F0B0-4E45-B72D-D9224FE6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623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C9FF80-AFD3-4CE9-B245-C737B59E7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A71128-7593-487A-97AD-5441DC698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BC89B45-3CC6-42CB-8848-755571E20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729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B2AF33-3FEF-4901-874C-DA231E930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1A0E13-39DD-4305-8160-89A030E8C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2383122-34D9-42F7-921A-5D529861B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49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7086B8-EDE9-49E0-A1DE-90FC624E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97A0F6-BB54-4BFD-94C3-2C94935C2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BB1113E-5E38-4F85-BFD0-95EA0E8F0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278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AD063D-44C9-451E-A66D-FDBDD8BBC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κοιτάζω στο SPSS </a:t>
            </a:r>
            <a:r>
              <a:rPr lang="el-GR" dirty="0" err="1"/>
              <a:t>Output</a:t>
            </a:r>
            <a:r>
              <a:rPr lang="el-GR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1C19CBB-8CF3-4F5A-8BB5-A0EC3BC18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b="1" dirty="0"/>
              <a:t>1. KMO</a:t>
            </a:r>
            <a:r>
              <a:rPr lang="el-GR" b="1" dirty="0"/>
              <a:t> - </a:t>
            </a:r>
            <a:r>
              <a:rPr lang="el-GR" dirty="0"/>
              <a:t>Είναι επαρκές;</a:t>
            </a:r>
          </a:p>
          <a:p>
            <a:r>
              <a:rPr lang="el-GR" b="1" dirty="0"/>
              <a:t>2. </a:t>
            </a:r>
            <a:r>
              <a:rPr lang="nl-NL" b="1" dirty="0"/>
              <a:t>Bartlett</a:t>
            </a:r>
            <a:r>
              <a:rPr lang="el-GR" b="1" dirty="0"/>
              <a:t> - </a:t>
            </a:r>
            <a:r>
              <a:rPr lang="nl-NL" b="1" dirty="0"/>
              <a:t>p &lt; .05;</a:t>
            </a:r>
            <a:endParaRPr lang="nl-NL" dirty="0"/>
          </a:p>
          <a:p>
            <a:r>
              <a:rPr lang="nl-NL" b="1" dirty="0"/>
              <a:t>3. </a:t>
            </a:r>
            <a:r>
              <a:rPr lang="el-GR" b="1" dirty="0"/>
              <a:t>Αριθμός </a:t>
            </a:r>
            <a:r>
              <a:rPr lang="nl-NL" b="1" dirty="0"/>
              <a:t>factors</a:t>
            </a:r>
            <a:r>
              <a:rPr lang="el-GR" b="1" dirty="0"/>
              <a:t> - </a:t>
            </a:r>
            <a:r>
              <a:rPr lang="nl-NL" dirty="0" err="1"/>
              <a:t>Scree</a:t>
            </a:r>
            <a:r>
              <a:rPr lang="nl-NL" dirty="0"/>
              <a:t> plot + </a:t>
            </a:r>
            <a:r>
              <a:rPr lang="nl-NL" dirty="0" err="1"/>
              <a:t>eigenvalues</a:t>
            </a:r>
            <a:r>
              <a:rPr lang="nl-NL" dirty="0"/>
              <a:t> + </a:t>
            </a:r>
            <a:r>
              <a:rPr lang="el-GR" dirty="0"/>
              <a:t>θεωρία + κατά προτίμηση </a:t>
            </a:r>
            <a:r>
              <a:rPr lang="nl-NL" dirty="0"/>
              <a:t>parallel analysis</a:t>
            </a:r>
          </a:p>
          <a:p>
            <a:r>
              <a:rPr lang="nl-NL" b="1" dirty="0"/>
              <a:t>4. Factor </a:t>
            </a:r>
            <a:r>
              <a:rPr lang="nl-NL" b="1" dirty="0" err="1"/>
              <a:t>loadings</a:t>
            </a:r>
            <a:r>
              <a:rPr lang="el-GR" b="1" dirty="0"/>
              <a:t> - </a:t>
            </a:r>
            <a:r>
              <a:rPr lang="el-GR" dirty="0"/>
              <a:t>Ποιο </a:t>
            </a:r>
            <a:r>
              <a:rPr lang="nl-NL" dirty="0"/>
              <a:t>item </a:t>
            </a:r>
            <a:r>
              <a:rPr lang="el-GR" dirty="0"/>
              <a:t>συνδέεται με ποιο </a:t>
            </a:r>
            <a:r>
              <a:rPr lang="nl-NL" dirty="0"/>
              <a:t>factor;</a:t>
            </a:r>
          </a:p>
          <a:p>
            <a:r>
              <a:rPr lang="nl-NL" b="1" dirty="0"/>
              <a:t>5. Cross-</a:t>
            </a:r>
            <a:r>
              <a:rPr lang="nl-NL" b="1" dirty="0" err="1"/>
              <a:t>loadings</a:t>
            </a:r>
            <a:r>
              <a:rPr lang="nl-NL" b="1" dirty="0"/>
              <a:t> / </a:t>
            </a:r>
            <a:r>
              <a:rPr lang="el-GR" b="1" dirty="0"/>
              <a:t>προβληματικά </a:t>
            </a:r>
            <a:r>
              <a:rPr lang="nl-NL" b="1" dirty="0"/>
              <a:t>items</a:t>
            </a:r>
            <a:r>
              <a:rPr lang="el-GR" b="1" dirty="0"/>
              <a:t> </a:t>
            </a:r>
            <a:r>
              <a:rPr lang="el-GR" dirty="0"/>
              <a:t>Υπάρχουν;</a:t>
            </a:r>
          </a:p>
          <a:p>
            <a:r>
              <a:rPr lang="el-GR" b="1" dirty="0"/>
              <a:t>6. Ερμηνεία - Τι σημαίνει θεωρητικά κάθε </a:t>
            </a:r>
            <a:r>
              <a:rPr lang="nl-NL" b="1" dirty="0"/>
              <a:t>factor;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94946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2018CD-1BDA-41A1-AA3B-A0F1A4BDD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Παράδειγμα ολοκληρωμένης ερμηνείας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6487BA-98C9-49C5-9D31-EDF7CDE49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3" y="3994483"/>
            <a:ext cx="4552505" cy="26581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sz="2600" b="1" dirty="0"/>
              <a:t>Factor 1</a:t>
            </a:r>
          </a:p>
          <a:p>
            <a:r>
              <a:rPr lang="nl-NL" sz="2600" dirty="0"/>
              <a:t>Items 1–5</a:t>
            </a:r>
          </a:p>
          <a:p>
            <a:r>
              <a:rPr lang="nl-NL" sz="2600" dirty="0" err="1"/>
              <a:t>Loadings</a:t>
            </a:r>
            <a:r>
              <a:rPr lang="nl-NL" sz="2600" dirty="0"/>
              <a:t>: .61–.84</a:t>
            </a:r>
          </a:p>
          <a:p>
            <a:r>
              <a:rPr lang="el-GR" sz="2600" dirty="0"/>
              <a:t>Περιεχόμενο:</a:t>
            </a:r>
          </a:p>
          <a:p>
            <a:r>
              <a:rPr lang="el-GR" sz="2600" dirty="0"/>
              <a:t>ενδιαφέρον, απόλαυση, επιθυμία μάθησης</a:t>
            </a:r>
          </a:p>
          <a:p>
            <a:r>
              <a:rPr lang="el-GR" sz="2600" dirty="0"/>
              <a:t> </a:t>
            </a:r>
            <a:r>
              <a:rPr lang="el-GR" sz="2600" dirty="0">
                <a:sym typeface="Wingdings" panose="05000000000000000000" pitchFamily="2" charset="2"/>
              </a:rPr>
              <a:t> </a:t>
            </a:r>
            <a:r>
              <a:rPr lang="el-GR" sz="2600" dirty="0"/>
              <a:t> </a:t>
            </a:r>
            <a:r>
              <a:rPr lang="nl-NL" sz="2600" b="1" dirty="0"/>
              <a:t>Interest in </a:t>
            </a:r>
            <a:r>
              <a:rPr lang="nl-NL" sz="2600" b="1" dirty="0" err="1"/>
              <a:t>Biology</a:t>
            </a:r>
            <a:endParaRPr lang="nl-NL" sz="26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47A4D5D-C01A-4DEA-862A-242AF931E7D8}"/>
              </a:ext>
            </a:extLst>
          </p:cNvPr>
          <p:cNvSpPr/>
          <p:nvPr/>
        </p:nvSpPr>
        <p:spPr>
          <a:xfrm>
            <a:off x="6096000" y="3923414"/>
            <a:ext cx="470667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b="1" dirty="0"/>
              <a:t>Factor 2</a:t>
            </a:r>
          </a:p>
          <a:p>
            <a:r>
              <a:rPr lang="nl-NL" sz="2000" dirty="0"/>
              <a:t>Items 6–10</a:t>
            </a:r>
          </a:p>
          <a:p>
            <a:r>
              <a:rPr lang="nl-NL" sz="2000" dirty="0" err="1"/>
              <a:t>Loadings</a:t>
            </a:r>
            <a:r>
              <a:rPr lang="nl-NL" sz="2000" dirty="0"/>
              <a:t>: .58–.81</a:t>
            </a:r>
          </a:p>
          <a:p>
            <a:r>
              <a:rPr lang="el-GR" sz="2000" dirty="0"/>
              <a:t>Περιεχόμενο:</a:t>
            </a:r>
          </a:p>
          <a:p>
            <a:r>
              <a:rPr lang="el-GR" sz="2000" dirty="0"/>
              <a:t>ικανότητα, αυτοπεποίθηση, επιτυχία</a:t>
            </a:r>
          </a:p>
          <a:p>
            <a:r>
              <a:rPr lang="el-GR" sz="2000" dirty="0">
                <a:sym typeface="Wingdings" panose="05000000000000000000" pitchFamily="2" charset="2"/>
              </a:rPr>
              <a:t></a:t>
            </a:r>
          </a:p>
          <a:p>
            <a:r>
              <a:rPr lang="el-GR" sz="2000" dirty="0"/>
              <a:t> </a:t>
            </a:r>
            <a:r>
              <a:rPr lang="nl-NL" sz="2000" b="1" dirty="0" err="1"/>
              <a:t>Biology</a:t>
            </a:r>
            <a:r>
              <a:rPr lang="nl-NL" sz="2000" b="1" dirty="0"/>
              <a:t> </a:t>
            </a:r>
            <a:r>
              <a:rPr lang="nl-NL" sz="2000" b="1" dirty="0" err="1"/>
              <a:t>Self-Efficacy</a:t>
            </a:r>
            <a:endParaRPr lang="nl-NL" sz="20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41D32FC-E0E5-4A9F-979B-8A663300A05C}"/>
              </a:ext>
            </a:extLst>
          </p:cNvPr>
          <p:cNvSpPr/>
          <p:nvPr/>
        </p:nvSpPr>
        <p:spPr>
          <a:xfrm>
            <a:off x="1424763" y="2472921"/>
            <a:ext cx="91333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/>
              <a:t>Έχουμε 10 </a:t>
            </a:r>
            <a:r>
              <a:rPr lang="nl-NL" sz="2000" dirty="0"/>
              <a:t>items </a:t>
            </a:r>
            <a:r>
              <a:rPr lang="el-GR" sz="2000" dirty="0"/>
              <a:t>για στάσεις απέναντι στη μάθηση της Βιολογίας. </a:t>
            </a:r>
          </a:p>
          <a:p>
            <a:r>
              <a:rPr lang="el-GR" sz="2000" b="1" dirty="0"/>
              <a:t>Αποτελέσματα:  </a:t>
            </a:r>
            <a:r>
              <a:rPr lang="nl-NL" sz="2000" b="1" dirty="0"/>
              <a:t>KMO = .86</a:t>
            </a:r>
            <a:r>
              <a:rPr lang="el-GR" sz="2000" b="1" dirty="0"/>
              <a:t>  </a:t>
            </a:r>
            <a:r>
              <a:rPr lang="nl-NL" sz="2000" b="1" dirty="0"/>
              <a:t>Bartlett: p &lt; .001</a:t>
            </a:r>
            <a:endParaRPr lang="nl-NL" sz="2000" dirty="0"/>
          </a:p>
          <a:p>
            <a:r>
              <a:rPr lang="el-GR" sz="2000" dirty="0"/>
              <a:t>Η ανάλυση υποστήριξε μια λύση </a:t>
            </a:r>
            <a:r>
              <a:rPr lang="el-GR" sz="2000" b="1" dirty="0"/>
              <a:t>δύο παραγόντων</a:t>
            </a:r>
            <a:r>
              <a:rPr lang="el-G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12679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8658F4-1982-4701-8E54-69E883A7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Και μετά τι;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BBC8D75-80D0-44C1-B0D2-F3140F71E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 η </a:t>
            </a:r>
            <a:r>
              <a:rPr lang="en-US" dirty="0"/>
              <a:t>factor analysis </a:t>
            </a:r>
            <a:r>
              <a:rPr lang="el-GR" dirty="0"/>
              <a:t>υποστηρίζει:</a:t>
            </a:r>
          </a:p>
          <a:p>
            <a:r>
              <a:rPr lang="en-US" dirty="0"/>
              <a:t>Factor 1 → Items 1–5</a:t>
            </a:r>
            <a:r>
              <a:rPr lang="el-GR" dirty="0"/>
              <a:t> κάνω </a:t>
            </a:r>
            <a:r>
              <a:rPr lang="en-US" dirty="0"/>
              <a:t>reliability:</a:t>
            </a:r>
            <a:endParaRPr lang="el-GR" dirty="0"/>
          </a:p>
          <a:p>
            <a:r>
              <a:rPr lang="en-US" dirty="0"/>
              <a:t>Cronbach's </a:t>
            </a:r>
            <a:r>
              <a:rPr lang="el-GR" dirty="0"/>
              <a:t>α για </a:t>
            </a:r>
            <a:r>
              <a:rPr lang="en-US" dirty="0"/>
              <a:t>Items 1–5</a:t>
            </a:r>
            <a:endParaRPr lang="el-GR" dirty="0"/>
          </a:p>
          <a:p>
            <a:r>
              <a:rPr lang="el-GR" dirty="0"/>
              <a:t>και αν: α = .84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μπορώ, εφόσον δικαιολογείται θεωρητικά και μεθοδολογικά, να δημιουργήσω: </a:t>
            </a:r>
            <a:r>
              <a:rPr lang="en-US" dirty="0" err="1"/>
              <a:t>Interest_Score</a:t>
            </a:r>
            <a:endParaRPr lang="el-GR" dirty="0"/>
          </a:p>
          <a:p>
            <a:r>
              <a:rPr lang="el-GR" dirty="0"/>
              <a:t>Για:</a:t>
            </a:r>
            <a:r>
              <a:rPr lang="en-US" dirty="0"/>
              <a:t>Factor 2 → Items 6–10</a:t>
            </a:r>
            <a:r>
              <a:rPr lang="el-GR" dirty="0"/>
              <a:t> κάνω ξεχωριστό </a:t>
            </a:r>
            <a:r>
              <a:rPr lang="en-US" dirty="0"/>
              <a:t>reliability:</a:t>
            </a:r>
            <a:r>
              <a:rPr lang="el-GR" dirty="0"/>
              <a:t> α = .88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SelfEfficacy_Score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326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89920F-804C-4721-B4B0-E50DAF216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Και μετά χρησιμοποιώ τα </a:t>
            </a:r>
            <a:r>
              <a:rPr lang="el-GR" dirty="0" err="1"/>
              <a:t>scores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059B6FD-270C-44E7-9659-6DE9C6111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Τώρα μπορώ να ρωτήσω:</a:t>
            </a:r>
          </a:p>
          <a:p>
            <a:r>
              <a:rPr lang="el-GR" dirty="0"/>
              <a:t>Ποιο είναι το μέσο ενδιαφέρον των μαθητών;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️ </a:t>
            </a:r>
            <a:r>
              <a:rPr lang="el-GR" dirty="0" err="1"/>
              <a:t>Descriptives</a:t>
            </a:r>
            <a:endParaRPr lang="el-GR" dirty="0"/>
          </a:p>
          <a:p>
            <a:r>
              <a:rPr lang="el-GR" dirty="0"/>
              <a:t>Διαφέρει το ενδιαφέρον μεταξύ δύο ομάδων;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 t-</a:t>
            </a:r>
            <a:r>
              <a:rPr lang="el-GR" dirty="0" err="1"/>
              <a:t>test</a:t>
            </a:r>
            <a:endParaRPr lang="el-GR" dirty="0"/>
          </a:p>
          <a:p>
            <a:r>
              <a:rPr lang="el-GR" dirty="0"/>
              <a:t>Διαφέρει μεταξύ τριών διδακτικών προσεγγίσεων;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 ANOVA</a:t>
            </a:r>
          </a:p>
          <a:p>
            <a:r>
              <a:rPr lang="el-GR" dirty="0"/>
              <a:t>Σχετίζεται το </a:t>
            </a:r>
            <a:r>
              <a:rPr lang="el-GR" dirty="0" err="1"/>
              <a:t>Interest</a:t>
            </a:r>
            <a:r>
              <a:rPr lang="el-GR" dirty="0"/>
              <a:t> με το </a:t>
            </a:r>
            <a:r>
              <a:rPr lang="el-GR" dirty="0" err="1"/>
              <a:t>Self-Efficacy</a:t>
            </a:r>
            <a:r>
              <a:rPr lang="el-GR" dirty="0"/>
              <a:t>;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 </a:t>
            </a:r>
            <a:r>
              <a:rPr lang="el-GR" dirty="0" err="1"/>
              <a:t>Correlation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011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D7382E14-8213-4623-869D-366B9F6A18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/>
              <a:t>Correlation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918B4F0A-D25F-40B9-A3B0-5F07F4C1F9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«σχετίζονται δύο μεταβλητές μεταξύ τους;»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549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B4DBFC-ECED-49DB-85AE-AEFD6853A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Correlation</a:t>
            </a:r>
            <a:r>
              <a:rPr lang="nl-NL" dirty="0"/>
              <a:t>: </a:t>
            </a:r>
            <a:r>
              <a:rPr lang="el-GR" dirty="0"/>
              <a:t>Υπάρχει σχέση;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FB13C7-B4B7-4713-AE4A-9B1F5FD53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Σχετίζεται το ενδιαφέρον των μαθητών για τη Βιολογία με την </a:t>
            </a:r>
            <a:r>
              <a:rPr lang="el-GR" dirty="0" err="1"/>
              <a:t>αυτοαποτελεσματικότητά</a:t>
            </a:r>
            <a:r>
              <a:rPr lang="el-GR" dirty="0"/>
              <a:t> τους;</a:t>
            </a:r>
          </a:p>
          <a:p>
            <a:r>
              <a:rPr lang="el-GR" dirty="0"/>
              <a:t>Έχουμε δύο μεταβλητές: </a:t>
            </a:r>
            <a:r>
              <a:rPr lang="el-GR" dirty="0" err="1"/>
              <a:t>Interest</a:t>
            </a:r>
            <a:r>
              <a:rPr lang="el-GR" dirty="0"/>
              <a:t> in </a:t>
            </a:r>
            <a:r>
              <a:rPr lang="el-GR" dirty="0" err="1"/>
              <a:t>Biology</a:t>
            </a:r>
            <a:r>
              <a:rPr lang="el-GR" dirty="0"/>
              <a:t> και </a:t>
            </a:r>
            <a:r>
              <a:rPr lang="el-GR" dirty="0" err="1"/>
              <a:t>Biology</a:t>
            </a:r>
            <a:r>
              <a:rPr lang="el-GR" dirty="0"/>
              <a:t> </a:t>
            </a:r>
            <a:r>
              <a:rPr lang="el-GR" dirty="0" err="1"/>
              <a:t>Self-Efficacy</a:t>
            </a:r>
            <a:endParaRPr lang="el-GR" dirty="0"/>
          </a:p>
          <a:p>
            <a:r>
              <a:rPr lang="el-GR" dirty="0"/>
              <a:t>Δεν συγκρίνουμε ομάδες.</a:t>
            </a:r>
          </a:p>
          <a:p>
            <a:r>
              <a:rPr lang="el-GR" dirty="0"/>
              <a:t>Εξετάζουμε αν, όταν αλλάζει η μία μεταβλητή, τείνει να αλλάζει και η άλλη.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121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7CA2F3-D9A7-4A01-8BBD-4E8F578D4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βασική ιδέα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FCCFC00B-0073-4D6A-9ACA-47FC97F545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3576447"/>
              </p:ext>
            </p:extLst>
          </p:nvPr>
        </p:nvGraphicFramePr>
        <p:xfrm>
          <a:off x="1295398" y="2501900"/>
          <a:ext cx="9601200" cy="219456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186673208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90107789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4159258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Μαθητής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Interest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Self-Efficacy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008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2,1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2,3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9570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2,8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2,9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60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3,4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3,5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705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Δ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4,1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4,0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278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4,8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4,7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403052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47C4059-587C-458C-82A2-E953A17BA017}"/>
              </a:ext>
            </a:extLst>
          </p:cNvPr>
          <p:cNvSpPr/>
          <p:nvPr/>
        </p:nvSpPr>
        <p:spPr>
          <a:xfrm>
            <a:off x="956310" y="5116175"/>
            <a:ext cx="8279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/>
              <a:t>Τι βλέπουμε;</a:t>
            </a:r>
          </a:p>
          <a:p>
            <a:r>
              <a:rPr lang="el-GR" sz="2400" dirty="0"/>
              <a:t>Όσο αυξάνεται το </a:t>
            </a:r>
            <a:r>
              <a:rPr lang="el-GR" sz="2400" b="1" dirty="0" err="1"/>
              <a:t>Interest</a:t>
            </a:r>
            <a:r>
              <a:rPr lang="el-GR" sz="2400" dirty="0"/>
              <a:t>, τείνει να αυξάνεται και το </a:t>
            </a:r>
            <a:r>
              <a:rPr lang="el-GR" sz="2400" b="1" dirty="0" err="1"/>
              <a:t>Self-Efficacy</a:t>
            </a:r>
            <a:r>
              <a:rPr lang="el-G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92047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6FCA5C-2FE6-4097-9E5E-DB8E7FE02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μας λέει η συσχέτιση;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7AFC7AA-8DD2-4C9D-BFCA-4D1A8C5B2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συσχέτιση μας δίνει δύο βασικές πληροφορίες:</a:t>
            </a:r>
          </a:p>
          <a:p>
            <a:r>
              <a:rPr lang="el-GR" dirty="0"/>
              <a:t>1. </a:t>
            </a:r>
            <a:r>
              <a:rPr lang="el-GR" dirty="0">
                <a:highlight>
                  <a:srgbClr val="FFFF00"/>
                </a:highlight>
              </a:rPr>
              <a:t>Κατεύθυνση</a:t>
            </a:r>
            <a:r>
              <a:rPr lang="el-GR" dirty="0"/>
              <a:t>  Η σχέση είναι:  </a:t>
            </a:r>
            <a:r>
              <a:rPr lang="el-GR" dirty="0">
                <a:highlight>
                  <a:srgbClr val="FFFF00"/>
                </a:highlight>
              </a:rPr>
              <a:t>θετική (+) ή  αρνητική (−)</a:t>
            </a:r>
          </a:p>
          <a:p>
            <a:r>
              <a:rPr lang="el-GR" dirty="0"/>
              <a:t>2. </a:t>
            </a:r>
            <a:r>
              <a:rPr lang="el-GR" dirty="0">
                <a:highlight>
                  <a:srgbClr val="FFFF00"/>
                </a:highlight>
              </a:rPr>
              <a:t>Ισχύς</a:t>
            </a:r>
            <a:r>
              <a:rPr lang="el-GR" dirty="0"/>
              <a:t> Η σχέση είναι:   </a:t>
            </a:r>
            <a:r>
              <a:rPr lang="el-GR" dirty="0">
                <a:highlight>
                  <a:srgbClr val="FFFF00"/>
                </a:highlight>
              </a:rPr>
              <a:t>ασθενής   μέτρια  ή  ισχυρή</a:t>
            </a:r>
          </a:p>
          <a:p>
            <a:r>
              <a:rPr lang="el-GR" dirty="0"/>
              <a:t>Άρα δεν κοιτάμε μόνο αν υπάρχει «σχέση».</a:t>
            </a:r>
          </a:p>
          <a:p>
            <a:r>
              <a:rPr lang="el-GR" dirty="0"/>
              <a:t>Θέλουμε να ξέρουμε: Προς ποια κατεύθυνση και πόσο ισχυρή είναι;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25881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280C20-539C-481B-ADBC-BD4EF2C10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Θετική συσχέτιση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CFD5316-C1FD-4A93-A7FA-EA024E72B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b="1" dirty="0" err="1"/>
              <a:t>Positive</a:t>
            </a:r>
            <a:r>
              <a:rPr lang="el-GR" b="1" dirty="0"/>
              <a:t> </a:t>
            </a:r>
            <a:r>
              <a:rPr lang="el-GR" b="1" dirty="0" err="1"/>
              <a:t>Correlation</a:t>
            </a:r>
            <a:endParaRPr lang="el-GR" b="1" dirty="0"/>
          </a:p>
          <a:p>
            <a:r>
              <a:rPr lang="el-GR" dirty="0"/>
              <a:t>Όταν αυξάνεται η μία μεταβλητή, τείνει να αυξάνεται και η άλλη.</a:t>
            </a:r>
          </a:p>
          <a:p>
            <a:r>
              <a:rPr lang="el-GR" b="1" dirty="0"/>
              <a:t>Παράδειγμα </a:t>
            </a:r>
            <a:r>
              <a:rPr lang="el-GR" b="1" dirty="0" err="1"/>
              <a:t>Interest</a:t>
            </a:r>
            <a:r>
              <a:rPr lang="el-GR" b="1" dirty="0"/>
              <a:t> → </a:t>
            </a:r>
            <a:r>
              <a:rPr lang="el-GR" b="1" dirty="0" err="1"/>
              <a:t>Self-Efficacy</a:t>
            </a:r>
            <a:r>
              <a:rPr lang="el-GR" b="1" dirty="0"/>
              <a:t> </a:t>
            </a:r>
            <a:endParaRPr lang="el-GR" dirty="0"/>
          </a:p>
          <a:p>
            <a:r>
              <a:rPr lang="el-GR" dirty="0"/>
              <a:t>Μαθητές με μεγαλύτερο ενδιαφέρον για τη Βιολογία τείνουν να αναφέρουν και μεγαλύτερη </a:t>
            </a:r>
            <a:r>
              <a:rPr lang="el-GR" dirty="0" err="1"/>
              <a:t>αυτοαποτελεσματικότητα</a:t>
            </a:r>
            <a:r>
              <a:rPr lang="el-GR" dirty="0"/>
              <a:t>.</a:t>
            </a:r>
          </a:p>
          <a:p>
            <a:r>
              <a:rPr lang="el-GR" b="1" dirty="0"/>
              <a:t>Το r είναι: θετικό</a:t>
            </a:r>
            <a:endParaRPr lang="el-GR" dirty="0"/>
          </a:p>
          <a:p>
            <a:r>
              <a:rPr lang="el-GR" dirty="0"/>
              <a:t>π.χ. </a:t>
            </a:r>
            <a:r>
              <a:rPr lang="el-GR" b="1" dirty="0"/>
              <a:t>r = +.62</a:t>
            </a:r>
            <a:endParaRPr lang="el-GR" dirty="0"/>
          </a:p>
          <a:p>
            <a:r>
              <a:rPr lang="el-GR" dirty="0"/>
              <a:t>Συνήθως γράφουμε απλώς: </a:t>
            </a:r>
            <a:r>
              <a:rPr lang="el-GR" b="1" dirty="0"/>
              <a:t>r = .62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708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2D86BA-DB19-4DD8-8461-DF2B04D5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Αρνητική συσχέτιση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2E9991A-DF08-409F-AEE3-FE72C6F73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err="1"/>
              <a:t>Negative</a:t>
            </a:r>
            <a:r>
              <a:rPr lang="el-GR" dirty="0"/>
              <a:t> </a:t>
            </a:r>
            <a:r>
              <a:rPr lang="el-GR" dirty="0" err="1"/>
              <a:t>Correlation</a:t>
            </a:r>
            <a:endParaRPr lang="el-GR" dirty="0"/>
          </a:p>
          <a:p>
            <a:r>
              <a:rPr lang="el-GR" dirty="0"/>
              <a:t>Όταν αυξάνεται η μία μεταβλητή, η άλλη τείνει να μειώνεται.</a:t>
            </a:r>
          </a:p>
          <a:p>
            <a:r>
              <a:rPr lang="el-GR" dirty="0"/>
              <a:t>Παράδειγμα</a:t>
            </a:r>
          </a:p>
          <a:p>
            <a:r>
              <a:rPr lang="el-GR" dirty="0" err="1"/>
              <a:t>Biology</a:t>
            </a:r>
            <a:r>
              <a:rPr lang="el-GR" dirty="0"/>
              <a:t> </a:t>
            </a:r>
            <a:r>
              <a:rPr lang="el-GR" dirty="0" err="1"/>
              <a:t>Anxiety</a:t>
            </a:r>
            <a:r>
              <a:rPr lang="el-GR" dirty="0"/>
              <a:t> ↑ και </a:t>
            </a:r>
            <a:r>
              <a:rPr lang="el-GR" dirty="0" err="1"/>
              <a:t>Self-Efficacy</a:t>
            </a:r>
            <a:r>
              <a:rPr lang="el-GR" dirty="0"/>
              <a:t> ↓</a:t>
            </a:r>
          </a:p>
          <a:p>
            <a:r>
              <a:rPr lang="el-GR" dirty="0"/>
              <a:t>Θα μπορούσαμε να βρούμε: r = −.58</a:t>
            </a:r>
          </a:p>
          <a:p>
            <a:r>
              <a:rPr lang="el-GR" dirty="0" err="1"/>
              <a:t>Άρα:Όσο</a:t>
            </a:r>
            <a:r>
              <a:rPr lang="el-GR" dirty="0"/>
              <a:t> αυξάνεται το άγχος για τη Βιολογία, τείνει να μειώνεται η </a:t>
            </a:r>
            <a:r>
              <a:rPr lang="el-GR" dirty="0" err="1"/>
              <a:t>αυτοαποτελεσματικότητα</a:t>
            </a:r>
            <a:r>
              <a:rPr lang="el-G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010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9E8E51-51FB-4F78-A2F9-DBD3E2B59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Μηδενική ή πολύ ασθενής σχέση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E7768B-94B2-4D2D-A887-07A5C9712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Μπορεί επίσης να μην υπάρχει σαφής γραμμική σχέση.</a:t>
            </a:r>
          </a:p>
          <a:p>
            <a:r>
              <a:rPr lang="el-GR" dirty="0"/>
              <a:t>Παράδειγμα: Σχετίζεται το ύψος του μαθητή με το ενδιαφέρον του για τη Βιολογία;</a:t>
            </a:r>
          </a:p>
          <a:p>
            <a:r>
              <a:rPr lang="el-GR" dirty="0"/>
              <a:t>Μπορεί να πάρουμε: r = .04</a:t>
            </a:r>
          </a:p>
          <a:p>
            <a:r>
              <a:rPr lang="el-GR" dirty="0"/>
              <a:t>Η τιμή είναι πολύ κοντά στο μηδέν. </a:t>
            </a:r>
          </a:p>
          <a:p>
            <a:r>
              <a:rPr lang="el-GR" dirty="0"/>
              <a:t>Δεν φαίνεται ουσιαστική γραμμική συσχέτιση μεταξύ των δύο μεταβλητών.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90407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28F97F-779C-4353-B8D0-40BE3F35A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Pearson's</a:t>
            </a:r>
            <a:r>
              <a:rPr lang="nl-NL" dirty="0"/>
              <a:t> r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D6ABE29-E7AF-4598-98CA-DC49ACCA2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Ένας πολύ συνηθισμένος δείκτης συσχέτισης είναι:</a:t>
            </a:r>
          </a:p>
          <a:p>
            <a:r>
              <a:rPr lang="el-GR" b="1" dirty="0" err="1"/>
              <a:t>Pearson's</a:t>
            </a:r>
            <a:r>
              <a:rPr lang="el-GR" b="1" dirty="0"/>
              <a:t> </a:t>
            </a:r>
            <a:r>
              <a:rPr lang="el-GR" b="1" dirty="0" err="1"/>
              <a:t>correlation</a:t>
            </a:r>
            <a:r>
              <a:rPr lang="el-GR" b="1" dirty="0"/>
              <a:t> </a:t>
            </a:r>
            <a:r>
              <a:rPr lang="el-GR" b="1" dirty="0" err="1"/>
              <a:t>coefficient</a:t>
            </a:r>
            <a:endParaRPr lang="el-GR" b="1" dirty="0"/>
          </a:p>
          <a:p>
            <a:r>
              <a:rPr lang="nl-NL" b="1" dirty="0"/>
              <a:t>R</a:t>
            </a:r>
            <a:r>
              <a:rPr lang="el-GR" b="1" dirty="0"/>
              <a:t> </a:t>
            </a:r>
            <a:r>
              <a:rPr lang="el-GR" dirty="0"/>
              <a:t>Το </a:t>
            </a:r>
            <a:r>
              <a:rPr lang="el-GR" b="1" dirty="0"/>
              <a:t>r</a:t>
            </a:r>
            <a:r>
              <a:rPr lang="el-GR" dirty="0"/>
              <a:t> κυμαίνεται από: </a:t>
            </a:r>
            <a:r>
              <a:rPr lang="el-GR" b="1" dirty="0"/>
              <a:t>−1 έως +1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+1 </a:t>
            </a:r>
            <a:r>
              <a:rPr lang="el-GR" b="1" dirty="0">
                <a:sym typeface="Wingdings" panose="05000000000000000000" pitchFamily="2" charset="2"/>
              </a:rPr>
              <a:t>		</a:t>
            </a:r>
            <a:r>
              <a:rPr lang="el-GR" dirty="0"/>
              <a:t>Τέλεια θετική γραμμική σχέση</a:t>
            </a:r>
          </a:p>
          <a:p>
            <a:pPr marL="0" indent="0">
              <a:buNone/>
            </a:pPr>
            <a:r>
              <a:rPr lang="el-GR" b="1" dirty="0"/>
              <a:t>  0 		</a:t>
            </a:r>
            <a:r>
              <a:rPr lang="el-GR" dirty="0"/>
              <a:t>Καμία γραμμική σχέση</a:t>
            </a:r>
          </a:p>
          <a:p>
            <a:pPr marL="0" indent="0">
              <a:buNone/>
            </a:pPr>
            <a:r>
              <a:rPr lang="el-GR" b="1" dirty="0"/>
              <a:t>−1		</a:t>
            </a:r>
            <a:r>
              <a:rPr lang="el-GR" dirty="0"/>
              <a:t>Τέλεια αρνητική γραμμική σχέση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297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0472A7-1CCC-4BA9-B322-E4BE1B326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Μην μπερδέψουμε το πρόσημο με την ισχύ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F20EB3-37B9-4C85-ABDA-9468C259D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r = +.80</a:t>
            </a:r>
          </a:p>
          <a:p>
            <a:pPr marL="0" indent="0">
              <a:buNone/>
            </a:pPr>
            <a:r>
              <a:rPr lang="el-GR" dirty="0"/>
              <a:t>Ισχυρή </a:t>
            </a:r>
            <a:r>
              <a:rPr lang="el-GR" b="1" dirty="0"/>
              <a:t>θετική</a:t>
            </a:r>
            <a:r>
              <a:rPr lang="el-GR" dirty="0"/>
              <a:t> σχέση </a:t>
            </a:r>
            <a:r>
              <a:rPr lang="el-GR" b="1" dirty="0"/>
              <a:t>r = −.80</a:t>
            </a:r>
          </a:p>
          <a:p>
            <a:pPr marL="0" indent="0">
              <a:buNone/>
            </a:pPr>
            <a:r>
              <a:rPr lang="el-GR" dirty="0"/>
              <a:t>Ισχυρή </a:t>
            </a:r>
            <a:r>
              <a:rPr lang="el-GR" b="1" dirty="0"/>
              <a:t>αρνητική</a:t>
            </a:r>
            <a:r>
              <a:rPr lang="el-GR" dirty="0"/>
              <a:t> σχέση Το </a:t>
            </a:r>
            <a:r>
              <a:rPr lang="el-GR" b="1" dirty="0"/>
              <a:t>− δεν σημαίνει ασθενέστερη σχέση</a:t>
            </a:r>
            <a:r>
              <a:rPr lang="el-GR" dirty="0"/>
              <a:t>. Μας δείχνει μόνο την </a:t>
            </a:r>
            <a:r>
              <a:rPr lang="el-GR" b="1" dirty="0"/>
              <a:t>κατεύθυνση</a:t>
            </a:r>
            <a:r>
              <a:rPr lang="el-GR" dirty="0"/>
              <a:t>.</a:t>
            </a:r>
          </a:p>
          <a:p>
            <a:r>
              <a:rPr lang="el-GR" b="1" dirty="0"/>
              <a:t>Άρα:</a:t>
            </a:r>
          </a:p>
          <a:p>
            <a:r>
              <a:rPr lang="el-GR" dirty="0"/>
              <a:t>Για την ισχύ κοιτάζουμε:</a:t>
            </a:r>
            <a:r>
              <a:rPr lang="el-GR" b="1" dirty="0"/>
              <a:t>|</a:t>
            </a:r>
            <a:r>
              <a:rPr lang="el-GR" b="1" dirty="0" err="1"/>
              <a:t>r|</a:t>
            </a:r>
            <a:r>
              <a:rPr lang="el-GR" dirty="0" err="1"/>
              <a:t>την</a:t>
            </a:r>
            <a:r>
              <a:rPr lang="el-GR" dirty="0"/>
              <a:t> απόλυτη τιμή του 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058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08EE5F-7B02-4E5B-81B8-89EFF8F1C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ερμηνεύω το μέγεθος του r;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F7729717-FE1C-48BC-BCEF-D4B3A09C1C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538833"/>
              </p:ext>
            </p:extLst>
          </p:nvPr>
        </p:nvGraphicFramePr>
        <p:xfrm>
          <a:off x="4084320" y="2514600"/>
          <a:ext cx="4568190" cy="1828800"/>
        </p:xfrm>
        <a:graphic>
          <a:graphicData uri="http://schemas.openxmlformats.org/drawingml/2006/table">
            <a:tbl>
              <a:tblPr/>
              <a:tblGrid>
                <a:gridCol w="2284095">
                  <a:extLst>
                    <a:ext uri="{9D8B030D-6E8A-4147-A177-3AD203B41FA5}">
                      <a16:colId xmlns:a16="http://schemas.microsoft.com/office/drawing/2014/main" val="1967779715"/>
                    </a:ext>
                  </a:extLst>
                </a:gridCol>
                <a:gridCol w="2284095">
                  <a:extLst>
                    <a:ext uri="{9D8B030D-6E8A-4147-A177-3AD203B41FA5}">
                      <a16:colId xmlns:a16="http://schemas.microsoft.com/office/drawing/2014/main" val="17569670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|r|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Ενδεικτική ερμηνεία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713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.00–.09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πολύ μικρή / αμελητέα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5797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.10–.29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ασθενής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4432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.30–.49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/>
                        <a:t>μέτρια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74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≥ .50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ισχυρότερη σχέση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3640812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90934D6-B46B-4C87-8A2B-5C62063FE54E}"/>
              </a:ext>
            </a:extLst>
          </p:cNvPr>
          <p:cNvSpPr/>
          <p:nvPr/>
        </p:nvSpPr>
        <p:spPr>
          <a:xfrm>
            <a:off x="1013460" y="4343400"/>
            <a:ext cx="103365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/>
              <a:t>r = .12</a:t>
            </a:r>
            <a:r>
              <a:rPr lang="el-GR" sz="2400" dirty="0"/>
              <a:t> → ασθενής θετική</a:t>
            </a:r>
          </a:p>
          <a:p>
            <a:r>
              <a:rPr lang="el-GR" sz="2400" b="1" dirty="0"/>
              <a:t>r = .41</a:t>
            </a:r>
            <a:r>
              <a:rPr lang="el-GR" sz="2400" dirty="0"/>
              <a:t> → μέτρια θετική</a:t>
            </a:r>
          </a:p>
          <a:p>
            <a:r>
              <a:rPr lang="el-GR" sz="2400" b="1" dirty="0"/>
              <a:t>r = −.65</a:t>
            </a:r>
            <a:r>
              <a:rPr lang="el-GR" sz="2400" dirty="0"/>
              <a:t> → σχετικά ισχυρή αρνητική</a:t>
            </a:r>
          </a:p>
          <a:p>
            <a:r>
              <a:rPr lang="el-GR" sz="2400" b="1" dirty="0"/>
              <a:t>Προσοχή - </a:t>
            </a:r>
            <a:r>
              <a:rPr lang="el-GR" sz="2400" dirty="0"/>
              <a:t>Αυτά είναι </a:t>
            </a:r>
            <a:r>
              <a:rPr lang="el-GR" sz="2400" b="1" dirty="0"/>
              <a:t>συμβατικοί οδηγοί</a:t>
            </a:r>
            <a:r>
              <a:rPr lang="el-GR" sz="2400" dirty="0"/>
              <a:t>, όχι απόλυτοι φυσικοί κανόνες. Η ουσιαστική σημασία μιας συσχέτισης εξαρτάται και από το ερευνητικό πεδίο.</a:t>
            </a:r>
          </a:p>
        </p:txBody>
      </p:sp>
    </p:spTree>
    <p:extLst>
      <p:ext uri="{BB962C8B-B14F-4D97-AF65-F5344CB8AC3E}">
        <p14:creationId xmlns:p14="http://schemas.microsoft.com/office/powerpoint/2010/main" val="39034455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6BB78B-E8B3-409D-8660-15D92D128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C49D65-49D7-4C36-A26E-1CA14589C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Έρευνα σε 150 μαθητές.</a:t>
            </a:r>
          </a:p>
          <a:p>
            <a:r>
              <a:rPr lang="el-GR" dirty="0"/>
              <a:t>Μεταβλητές: </a:t>
            </a:r>
            <a:r>
              <a:rPr lang="el-GR" dirty="0" err="1"/>
              <a:t>Interest</a:t>
            </a:r>
            <a:r>
              <a:rPr lang="el-GR" dirty="0"/>
              <a:t> in </a:t>
            </a:r>
            <a:r>
              <a:rPr lang="el-GR" dirty="0" err="1"/>
              <a:t>Biology</a:t>
            </a:r>
            <a:r>
              <a:rPr lang="el-GR" dirty="0"/>
              <a:t> και </a:t>
            </a:r>
            <a:r>
              <a:rPr lang="el-GR" dirty="0" err="1"/>
              <a:t>Biology</a:t>
            </a:r>
            <a:r>
              <a:rPr lang="el-GR" dirty="0"/>
              <a:t> </a:t>
            </a:r>
            <a:r>
              <a:rPr lang="el-GR" dirty="0" err="1"/>
              <a:t>Self-Efficacy</a:t>
            </a:r>
            <a:endParaRPr lang="el-GR" dirty="0"/>
          </a:p>
          <a:p>
            <a:r>
              <a:rPr lang="el-GR" dirty="0"/>
              <a:t>SPSS: r = .62p &lt; .001</a:t>
            </a:r>
          </a:p>
          <a:p>
            <a:r>
              <a:rPr lang="el-GR" dirty="0"/>
              <a:t>Τι σημαίνει το r = .62; Υπάρχει σχετικά ισχυρή θετική γραμμική σχέση.</a:t>
            </a:r>
          </a:p>
          <a:p>
            <a:r>
              <a:rPr lang="el-GR" dirty="0"/>
              <a:t>Δηλαδή: Οι μαθητές με υψηλότερο ενδιαφέρον για τη Βιολογία τείνουν να έχουν και υψηλότερη </a:t>
            </a:r>
            <a:r>
              <a:rPr lang="el-GR" dirty="0" err="1"/>
              <a:t>αυτοαποτελεσματικότητα</a:t>
            </a:r>
            <a:r>
              <a:rPr lang="el-G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2303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985E21-785A-457E-9178-78EF55435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Και γιατί έχω πάλι p-</a:t>
            </a:r>
            <a:r>
              <a:rPr lang="el-GR" dirty="0" err="1"/>
              <a:t>value</a:t>
            </a:r>
            <a:r>
              <a:rPr lang="el-GR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3E4EFB-2636-4A1C-B63A-9F19AFC7A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r μάς λέει: πόσο ισχυρή και προς ποια κατεύθυνση είναι η σχέση στο δείγμα.</a:t>
            </a:r>
          </a:p>
          <a:p>
            <a:r>
              <a:rPr lang="el-GR" dirty="0"/>
              <a:t>Το p-</a:t>
            </a:r>
            <a:r>
              <a:rPr lang="el-GR" dirty="0" err="1"/>
              <a:t>value</a:t>
            </a:r>
            <a:r>
              <a:rPr lang="el-GR" dirty="0"/>
              <a:t> εξετάζει αν έχουμε επαρκή στατιστική ένδειξη ότι η συσχέτιση στον πληθυσμό δεν είναι μηδενική, υπό τις υποθέσεις του ελέγχου. </a:t>
            </a:r>
          </a:p>
          <a:p>
            <a:r>
              <a:rPr lang="el-GR" dirty="0"/>
              <a:t>H₀  Δεν υπάρχει γραμμική συσχέτιση στον πληθυσμό.</a:t>
            </a:r>
          </a:p>
          <a:p>
            <a:r>
              <a:rPr lang="el-GR" dirty="0"/>
              <a:t>ρ = 0</a:t>
            </a:r>
          </a:p>
          <a:p>
            <a:r>
              <a:rPr lang="el-GR" dirty="0"/>
              <a:t>Αν: p &lt; .05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 απορρίπτουμε τη H₀.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330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133DF7-4D3D-4920-A65F-4C4692F91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Άρα διαβάζω δύο πράγματα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130067-62E5-46C9-B941-D9C077A1B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711189" cy="33189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Πρώτα:</a:t>
            </a:r>
          </a:p>
          <a:p>
            <a:pPr marL="0" indent="0">
              <a:buNone/>
            </a:pPr>
            <a:r>
              <a:rPr lang="el-GR" b="1" dirty="0"/>
              <a:t>r</a:t>
            </a:r>
          </a:p>
          <a:p>
            <a:pPr marL="0" indent="0">
              <a:buNone/>
            </a:pPr>
            <a:r>
              <a:rPr lang="el-GR" b="1" dirty="0"/>
              <a:t>Πόσο ισχυρή είναι η σχέση;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και</a:t>
            </a:r>
          </a:p>
          <a:p>
            <a:pPr marL="0" indent="0">
              <a:buNone/>
            </a:pPr>
            <a:r>
              <a:rPr lang="el-GR" b="1" dirty="0"/>
              <a:t>Ποια είναι η κατεύθυνσή της;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Μετά:</a:t>
            </a:r>
          </a:p>
          <a:p>
            <a:pPr marL="0" indent="0">
              <a:buNone/>
            </a:pPr>
            <a:r>
              <a:rPr lang="el-GR" b="1" dirty="0"/>
              <a:t>p</a:t>
            </a:r>
          </a:p>
          <a:p>
            <a:pPr marL="0" indent="0">
              <a:buNone/>
            </a:pPr>
            <a:r>
              <a:rPr lang="el-GR" b="1" dirty="0"/>
              <a:t>Είναι στατιστικά σημαντική;</a:t>
            </a:r>
            <a:endParaRPr lang="el-GR" dirty="0"/>
          </a:p>
          <a:p>
            <a:endParaRPr lang="en-US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A8243A1-CDDE-499B-A92E-37C12D1DF686}"/>
              </a:ext>
            </a:extLst>
          </p:cNvPr>
          <p:cNvSpPr/>
          <p:nvPr/>
        </p:nvSpPr>
        <p:spPr>
          <a:xfrm>
            <a:off x="6614160" y="4306208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400" dirty="0"/>
              <a:t>Παράδειγμα:</a:t>
            </a:r>
          </a:p>
          <a:p>
            <a:r>
              <a:rPr lang="el-GR" sz="2400" b="1" dirty="0"/>
              <a:t>r = .55, p &lt; .001</a:t>
            </a:r>
          </a:p>
          <a:p>
            <a:r>
              <a:rPr lang="el-GR" sz="2400" dirty="0"/>
              <a:t>σχετικά ισχυρή θετική και στατιστικά </a:t>
            </a:r>
          </a:p>
          <a:p>
            <a:r>
              <a:rPr lang="el-GR" sz="2400" dirty="0"/>
              <a:t>σημαντική σχέση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18944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173DC4-7973-40A0-A1F9-4DB47F3B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p μόνο του δεν αρκεί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2CA044-286A-4BDA-8DC3-0408B6B60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Έστω:  </a:t>
            </a:r>
            <a:r>
              <a:rPr lang="el-GR" b="1" dirty="0"/>
              <a:t>r = .12   p = .02</a:t>
            </a:r>
          </a:p>
          <a:p>
            <a:r>
              <a:rPr lang="el-GR" dirty="0"/>
              <a:t>Επειδή:  </a:t>
            </a:r>
            <a:r>
              <a:rPr lang="el-GR" b="1" dirty="0"/>
              <a:t>p &lt; .05   </a:t>
            </a:r>
            <a:r>
              <a:rPr lang="el-GR" dirty="0"/>
              <a:t>η σχέση είναι στατιστικά σημαντική.</a:t>
            </a:r>
          </a:p>
          <a:p>
            <a:r>
              <a:rPr lang="el-GR" dirty="0"/>
              <a:t>Αλλά:  </a:t>
            </a:r>
            <a:r>
              <a:rPr lang="el-GR" b="1" dirty="0"/>
              <a:t>r = .12 </a:t>
            </a:r>
            <a:r>
              <a:rPr lang="el-GR" b="1" dirty="0">
                <a:sym typeface="Wingdings" panose="05000000000000000000" pitchFamily="2" charset="2"/>
              </a:rPr>
              <a:t> </a:t>
            </a:r>
            <a:r>
              <a:rPr lang="el-GR" dirty="0"/>
              <a:t> η σχέση είναι </a:t>
            </a:r>
            <a:r>
              <a:rPr lang="el-GR" b="1" dirty="0"/>
              <a:t>ασθενής</a:t>
            </a:r>
            <a:r>
              <a:rPr lang="el-GR" dirty="0"/>
              <a:t>.</a:t>
            </a:r>
          </a:p>
          <a:p>
            <a:r>
              <a:rPr lang="el-GR" dirty="0"/>
              <a:t>Άρα δεν γράφουμε: «Υπάρχει ισχυρή σχέση επειδή p &lt; .05.»</a:t>
            </a:r>
          </a:p>
          <a:p>
            <a:r>
              <a:rPr lang="el-GR" dirty="0"/>
              <a:t>Το </a:t>
            </a:r>
            <a:r>
              <a:rPr lang="el-GR" b="1" dirty="0"/>
              <a:t>p δεν μας λέει πόσο ισχυρή είναι η σχέση</a:t>
            </a:r>
            <a:r>
              <a:rPr lang="el-GR" dirty="0"/>
              <a:t>.</a:t>
            </a:r>
          </a:p>
          <a:p>
            <a:r>
              <a:rPr lang="el-GR" dirty="0"/>
              <a:t>Αυτό το λέει το </a:t>
            </a:r>
            <a:r>
              <a:rPr lang="el-GR" b="1" dirty="0"/>
              <a:t>r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9913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46C90D-EC75-4C48-97A3-D9FD08061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err="1"/>
              <a:t>Correlation</a:t>
            </a:r>
            <a:r>
              <a:rPr lang="nl-NL" b="1" dirty="0"/>
              <a:t> ≠ </a:t>
            </a:r>
            <a:r>
              <a:rPr lang="nl-NL" b="1" dirty="0" err="1"/>
              <a:t>Causation</a:t>
            </a:r>
            <a:br>
              <a:rPr lang="nl-NL" b="1" dirty="0"/>
            </a:br>
            <a:r>
              <a:rPr lang="el-GR" b="1" dirty="0"/>
              <a:t>Συσχέτιση ≠ Αιτιότητα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7914862-5C18-4850-A3B5-DFF38387F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Έστω ότι βρίσκουμε: </a:t>
            </a:r>
            <a:r>
              <a:rPr lang="el-GR" b="1" dirty="0" err="1"/>
              <a:t>Interest</a:t>
            </a:r>
            <a:r>
              <a:rPr lang="el-GR" b="1" dirty="0"/>
              <a:t> ↔ </a:t>
            </a:r>
            <a:r>
              <a:rPr lang="el-GR" b="1" dirty="0" err="1"/>
              <a:t>Achievement</a:t>
            </a:r>
            <a:r>
              <a:rPr lang="el-GR" b="1" dirty="0"/>
              <a:t>   r = .60</a:t>
            </a:r>
            <a:endParaRPr lang="el-GR" dirty="0"/>
          </a:p>
          <a:p>
            <a:r>
              <a:rPr lang="el-GR" dirty="0"/>
              <a:t>Μπορούμε να πούμε:</a:t>
            </a:r>
          </a:p>
          <a:p>
            <a:r>
              <a:rPr lang="el-GR" dirty="0"/>
              <a:t>✓ Οι δύο μεταβλητές σχετίζονται.</a:t>
            </a:r>
          </a:p>
          <a:p>
            <a:r>
              <a:rPr lang="el-GR" dirty="0"/>
              <a:t>Δεν μπορούμε μόνο από αυτή την ανάλυση να πούμε: ❌ «Το ενδιαφέρον προκαλεί καλύτερη επίδοση.»</a:t>
            </a:r>
          </a:p>
          <a:p>
            <a:r>
              <a:rPr lang="el-GR" dirty="0"/>
              <a:t>Ίσως: </a:t>
            </a:r>
            <a:r>
              <a:rPr lang="el-GR" b="1" dirty="0" err="1"/>
              <a:t>Interest</a:t>
            </a:r>
            <a:r>
              <a:rPr lang="el-GR" b="1" dirty="0"/>
              <a:t> → </a:t>
            </a:r>
            <a:r>
              <a:rPr lang="el-GR" b="1" dirty="0" err="1"/>
              <a:t>Achievement</a:t>
            </a:r>
            <a:endParaRPr lang="el-GR" dirty="0"/>
          </a:p>
          <a:p>
            <a:r>
              <a:rPr lang="el-GR" dirty="0"/>
              <a:t>αλλά μπορεί επίσης:</a:t>
            </a:r>
          </a:p>
          <a:p>
            <a:r>
              <a:rPr lang="el-GR" b="1" dirty="0" err="1"/>
              <a:t>Achievement</a:t>
            </a:r>
            <a:r>
              <a:rPr lang="el-GR" b="1" dirty="0"/>
              <a:t> → </a:t>
            </a:r>
            <a:r>
              <a:rPr lang="el-GR" b="1" dirty="0" err="1"/>
              <a:t>Interest</a:t>
            </a:r>
            <a:endParaRPr lang="el-GR" dirty="0"/>
          </a:p>
          <a:p>
            <a:r>
              <a:rPr lang="el-GR" dirty="0"/>
              <a:t>ή κάποια τρίτη μεταβλητή να επηρεάζει και τα δύο.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557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57BD06-6A6A-42C4-A429-70740E26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 τρίτης μεταβλητής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3421A2-9DA0-4853-8DEE-EA4953011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Βρίσκουμε ότι: Οι μαθητές με μεγαλύτερο ενδιαφέρον για τη Βιολογία έχουν υψηλότερες επιδόσεις. Αλλά ίσως υπάρχει:</a:t>
            </a:r>
          </a:p>
          <a:p>
            <a:r>
              <a:rPr lang="el-GR" dirty="0"/>
              <a:t>υποστήριξη από την οικογένεια</a:t>
            </a:r>
          </a:p>
          <a:p>
            <a:r>
              <a:rPr lang="el-GR" dirty="0"/>
              <a:t>προηγούμενη επίδοση</a:t>
            </a:r>
          </a:p>
          <a:p>
            <a:r>
              <a:rPr lang="el-GR" dirty="0"/>
              <a:t>ποιότητα διδασκαλίας που σχετίζεται και με τα δύο.</a:t>
            </a:r>
          </a:p>
          <a:p>
            <a:r>
              <a:rPr lang="el-GR" dirty="0"/>
              <a:t>Άρα: </a:t>
            </a:r>
            <a:r>
              <a:rPr lang="el-GR" b="1" dirty="0"/>
              <a:t>Η </a:t>
            </a:r>
            <a:r>
              <a:rPr lang="el-GR" b="1" dirty="0" err="1"/>
              <a:t>correlation</a:t>
            </a:r>
            <a:r>
              <a:rPr lang="el-GR" b="1" dirty="0"/>
              <a:t> περιγράφει σχέση — δεν αποδεικνύει </a:t>
            </a:r>
            <a:r>
              <a:rPr lang="el-GR" b="1" dirty="0" err="1"/>
              <a:t>αιτιακή</a:t>
            </a:r>
            <a:r>
              <a:rPr lang="el-GR" b="1" dirty="0"/>
              <a:t> σχέση.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774852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EA335E-3A03-4E0F-A9D8-097794555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Πριν κάνω </a:t>
            </a:r>
            <a:r>
              <a:rPr lang="nl-NL" dirty="0"/>
              <a:t>Pearson </a:t>
            </a:r>
            <a:r>
              <a:rPr lang="nl-NL" dirty="0" err="1"/>
              <a:t>correlation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5569F3-2ACA-4579-95F4-63310A52E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Για </a:t>
            </a:r>
            <a:r>
              <a:rPr lang="el-GR" dirty="0" err="1"/>
              <a:t>Pearson's</a:t>
            </a:r>
            <a:r>
              <a:rPr lang="el-GR" dirty="0"/>
              <a:t> r θέλουμε, μεταξύ άλλων, να εξετάσουμε αν η σχέση είναι κατάλληλα </a:t>
            </a:r>
            <a:r>
              <a:rPr lang="el-GR" b="1" dirty="0"/>
              <a:t>γραμμική</a:t>
            </a:r>
            <a:r>
              <a:rPr lang="el-GR" dirty="0"/>
              <a:t> και αν ακραίες παρατηρήσεις επηρεάζουν έντονα το αποτέλεσμα.</a:t>
            </a:r>
          </a:p>
          <a:p>
            <a:r>
              <a:rPr lang="el-GR" dirty="0"/>
              <a:t>Γι' αυτό πριν κοιτάξω μόνο έναν αριθμό:</a:t>
            </a:r>
          </a:p>
          <a:p>
            <a:r>
              <a:rPr lang="el-GR" b="1" dirty="0"/>
              <a:t>Κάνω </a:t>
            </a:r>
            <a:r>
              <a:rPr lang="el-GR" b="1" dirty="0" err="1"/>
              <a:t>Scatterplot</a:t>
            </a:r>
            <a:r>
              <a:rPr lang="el-GR" b="1" dirty="0"/>
              <a:t> - </a:t>
            </a:r>
            <a:r>
              <a:rPr lang="el-GR" dirty="0"/>
              <a:t>Το </a:t>
            </a:r>
            <a:r>
              <a:rPr lang="el-GR" dirty="0" err="1"/>
              <a:t>scatterplot</a:t>
            </a:r>
            <a:r>
              <a:rPr lang="el-GR" dirty="0"/>
              <a:t> μας δείχνει οπτικά:</a:t>
            </a:r>
          </a:p>
          <a:p>
            <a:r>
              <a:rPr lang="el-GR" dirty="0"/>
              <a:t>κατεύθυνση </a:t>
            </a:r>
          </a:p>
          <a:p>
            <a:r>
              <a:rPr lang="el-GR" dirty="0"/>
              <a:t>μορφή σχέσης </a:t>
            </a:r>
          </a:p>
          <a:p>
            <a:r>
              <a:rPr lang="el-GR" dirty="0"/>
              <a:t>πιθανά </a:t>
            </a:r>
            <a:r>
              <a:rPr lang="el-GR" dirty="0" err="1"/>
              <a:t>outliers</a:t>
            </a:r>
            <a:r>
              <a:rPr lang="el-GR" dirty="0"/>
              <a:t> </a:t>
            </a:r>
          </a:p>
          <a:p>
            <a:r>
              <a:rPr lang="el-GR" dirty="0"/>
              <a:t>αν η σχέση φαίνεται γραμμική.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7207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564C0-ED2D-4554-AB6F-106973CC0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Γιατί είναι τόσο σημαντικό το </a:t>
            </a:r>
            <a:r>
              <a:rPr lang="el-GR" dirty="0" err="1"/>
              <a:t>Scatterplot</a:t>
            </a:r>
            <a:r>
              <a:rPr lang="el-GR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A110A8-C42E-4B0C-98AE-7DDCACD14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Μπορεί να έχουμε: r ≈ 0 και να συμπεράνουμε: «Δεν υπάρχει σχέση.»</a:t>
            </a:r>
          </a:p>
          <a:p>
            <a:r>
              <a:rPr lang="el-GR" dirty="0"/>
              <a:t>Όμως ίσως υπάρχει ισχυρή καμπύλη σχέση, την οποία το </a:t>
            </a:r>
            <a:r>
              <a:rPr lang="el-GR" dirty="0" err="1"/>
              <a:t>Pearson's</a:t>
            </a:r>
            <a:r>
              <a:rPr lang="el-GR" dirty="0"/>
              <a:t> r δεν αποτυπώνει καλά.</a:t>
            </a:r>
          </a:p>
          <a:p>
            <a:r>
              <a:rPr lang="el-GR" dirty="0"/>
              <a:t>Άρα: r ≈ 0 σημαίνει κυρίως: Δεν υπάρχει σαφής γραμμική σχέση. Δεν σημαίνει απαραίτητα ότι οι μεταβλητές δεν σχετίζονται με κανέναν τρόπο.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5697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8F61F0-B1CA-48A9-970F-327E4516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Pearson </a:t>
            </a:r>
            <a:r>
              <a:rPr lang="el-GR" dirty="0"/>
              <a:t>ή </a:t>
            </a:r>
            <a:r>
              <a:rPr lang="nl-NL" dirty="0" err="1"/>
              <a:t>Spearman</a:t>
            </a:r>
            <a:r>
              <a:rPr lang="nl-NL" dirty="0"/>
              <a:t>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906030E-D038-44C3-8F97-12F5E3AA7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b="1" dirty="0" err="1"/>
              <a:t>Pearson’s</a:t>
            </a:r>
            <a:r>
              <a:rPr lang="el-GR" b="1" dirty="0"/>
              <a:t> r </a:t>
            </a:r>
            <a:r>
              <a:rPr lang="el-GR" dirty="0"/>
              <a:t>Για ποσοτικές μεταβλητές όταν μας ενδιαφέρει η </a:t>
            </a:r>
            <a:r>
              <a:rPr lang="el-GR" b="1" dirty="0"/>
              <a:t>γραμμική σχέση</a:t>
            </a:r>
            <a:r>
              <a:rPr lang="el-GR" dirty="0"/>
              <a:t> και οι προϋποθέσεις του είναι εύλογες.</a:t>
            </a:r>
          </a:p>
          <a:p>
            <a:pPr marL="0" indent="0">
              <a:buNone/>
            </a:pPr>
            <a:r>
              <a:rPr lang="el-GR" b="1" dirty="0" err="1"/>
              <a:t>Spearman's</a:t>
            </a:r>
            <a:r>
              <a:rPr lang="el-GR" b="1" dirty="0"/>
              <a:t> </a:t>
            </a:r>
            <a:r>
              <a:rPr lang="el-GR" b="1" dirty="0" err="1"/>
              <a:t>rho</a:t>
            </a:r>
            <a:r>
              <a:rPr lang="el-GR" b="1" dirty="0"/>
              <a:t> — ρₛ / rₛ </a:t>
            </a:r>
            <a:r>
              <a:rPr lang="el-GR" dirty="0"/>
              <a:t>Χρήσιμο όταν:</a:t>
            </a:r>
          </a:p>
          <a:p>
            <a:r>
              <a:rPr lang="el-GR" dirty="0"/>
              <a:t>έχουμε </a:t>
            </a:r>
            <a:r>
              <a:rPr lang="el-GR" dirty="0" err="1"/>
              <a:t>ordinal</a:t>
            </a:r>
            <a:r>
              <a:rPr lang="el-GR" dirty="0"/>
              <a:t> δεδομένα, </a:t>
            </a:r>
          </a:p>
          <a:p>
            <a:r>
              <a:rPr lang="el-GR" dirty="0"/>
              <a:t>μας ενδιαφέρει μονοτονική σχέση, </a:t>
            </a:r>
          </a:p>
          <a:p>
            <a:r>
              <a:rPr lang="el-GR" dirty="0"/>
              <a:t>υπάρχουν προβλήματα που καθιστούν το </a:t>
            </a:r>
            <a:r>
              <a:rPr lang="el-GR" dirty="0" err="1"/>
              <a:t>Pearson</a:t>
            </a:r>
            <a:r>
              <a:rPr lang="el-GR" dirty="0"/>
              <a:t> λιγότερο κατάλληλο. 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Συνολικό </a:t>
            </a:r>
            <a:r>
              <a:rPr lang="el-GR" dirty="0" err="1"/>
              <a:t>score</a:t>
            </a:r>
            <a:r>
              <a:rPr lang="el-GR" dirty="0"/>
              <a:t> </a:t>
            </a:r>
            <a:r>
              <a:rPr lang="el-GR" dirty="0" err="1"/>
              <a:t>αυτοαποτελεσματικότητας</a:t>
            </a:r>
            <a:r>
              <a:rPr lang="el-GR" dirty="0"/>
              <a:t> → συχνά </a:t>
            </a:r>
            <a:r>
              <a:rPr lang="el-GR" dirty="0" err="1"/>
              <a:t>Pearson</a:t>
            </a:r>
            <a:r>
              <a:rPr lang="el-GR" dirty="0"/>
              <a:t>, εφόσον δικαιολογείται.</a:t>
            </a:r>
          </a:p>
          <a:p>
            <a:r>
              <a:rPr lang="el-GR" dirty="0"/>
              <a:t>Μεμονωμένη </a:t>
            </a:r>
            <a:r>
              <a:rPr lang="el-GR" dirty="0" err="1"/>
              <a:t>ordinal</a:t>
            </a:r>
            <a:r>
              <a:rPr lang="el-GR" dirty="0"/>
              <a:t> κατάταξη → μπορεί να είναι καταλληλότερο </a:t>
            </a:r>
            <a:r>
              <a:rPr lang="el-GR" dirty="0" err="1"/>
              <a:t>Spearman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18712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2C2E05-34AE-4CF1-8013-26694BB24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Προσοχή στις </a:t>
            </a:r>
            <a:r>
              <a:rPr lang="nl-NL" dirty="0" err="1"/>
              <a:t>Likert</a:t>
            </a:r>
            <a:r>
              <a:rPr lang="nl-NL" dirty="0"/>
              <a:t> </a:t>
            </a:r>
            <a:r>
              <a:rPr lang="el-GR" dirty="0"/>
              <a:t>ερωτήσεις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B3FE4A5-ABCA-48E9-8C38-528EA773C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Άλλο: Ένα μόνο </a:t>
            </a:r>
            <a:r>
              <a:rPr lang="el-GR" dirty="0" err="1"/>
              <a:t>Likert</a:t>
            </a:r>
            <a:r>
              <a:rPr lang="el-GR" dirty="0"/>
              <a:t> </a:t>
            </a:r>
            <a:r>
              <a:rPr lang="el-GR" dirty="0" err="1"/>
              <a:t>item</a:t>
            </a:r>
            <a:r>
              <a:rPr lang="el-GR" dirty="0"/>
              <a:t> «Μου αρέσει η Βιολογία.» 1–5 </a:t>
            </a:r>
          </a:p>
          <a:p>
            <a:r>
              <a:rPr lang="el-GR" dirty="0"/>
              <a:t>και άλλο: Συνολικό </a:t>
            </a:r>
            <a:r>
              <a:rPr lang="el-GR" dirty="0" err="1"/>
              <a:t>scale</a:t>
            </a:r>
            <a:r>
              <a:rPr lang="el-GR" dirty="0"/>
              <a:t> </a:t>
            </a:r>
            <a:r>
              <a:rPr lang="el-GR" dirty="0" err="1"/>
              <a:t>score</a:t>
            </a:r>
            <a:r>
              <a:rPr lang="el-GR" dirty="0"/>
              <a:t> </a:t>
            </a:r>
            <a:r>
              <a:rPr lang="el-GR" dirty="0" err="1"/>
              <a:t>Mean</a:t>
            </a:r>
            <a:r>
              <a:rPr lang="el-GR" dirty="0"/>
              <a:t> από 8 σχετικά </a:t>
            </a:r>
            <a:r>
              <a:rPr lang="el-GR" dirty="0" err="1"/>
              <a:t>items</a:t>
            </a:r>
            <a:r>
              <a:rPr lang="el-GR" dirty="0"/>
              <a:t>. π.χ. </a:t>
            </a:r>
            <a:r>
              <a:rPr lang="el-GR" dirty="0" err="1"/>
              <a:t>Interest</a:t>
            </a:r>
            <a:r>
              <a:rPr lang="el-GR" dirty="0"/>
              <a:t> </a:t>
            </a:r>
            <a:r>
              <a:rPr lang="el-GR" dirty="0" err="1"/>
              <a:t>Score</a:t>
            </a:r>
            <a:r>
              <a:rPr lang="el-GR" dirty="0"/>
              <a:t> = 3.82</a:t>
            </a:r>
          </a:p>
          <a:p>
            <a:r>
              <a:rPr lang="el-GR" dirty="0"/>
              <a:t>Στην εκπαιδευτική έρευνα είναι συνηθισμένο τα σύνθετα </a:t>
            </a:r>
            <a:r>
              <a:rPr lang="el-GR" dirty="0" err="1"/>
              <a:t>scores</a:t>
            </a:r>
            <a:r>
              <a:rPr lang="el-GR" dirty="0"/>
              <a:t> από πολλά </a:t>
            </a:r>
            <a:r>
              <a:rPr lang="el-GR" dirty="0" err="1"/>
              <a:t>items</a:t>
            </a:r>
            <a:r>
              <a:rPr lang="el-GR" dirty="0"/>
              <a:t> να αναλύονται ως περίπου συνεχείς μεταβλητές, εφόσον αυτό είναι μεθοδολογικά δικαιολογημένο.</a:t>
            </a:r>
          </a:p>
          <a:p>
            <a:r>
              <a:rPr lang="el-GR" dirty="0"/>
              <a:t>Δεν λέμε λοιπόν αυτομάτως: «Βλέπω 1–5 → κάνω </a:t>
            </a:r>
            <a:r>
              <a:rPr lang="el-GR" dirty="0" err="1"/>
              <a:t>Pearson</a:t>
            </a:r>
            <a:r>
              <a:rPr lang="el-GR" dirty="0"/>
              <a:t>.»</a:t>
            </a:r>
          </a:p>
          <a:p>
            <a:r>
              <a:rPr lang="el-GR" dirty="0"/>
              <a:t>Εξετάζουμε τι ακριβώς είναι η μεταβλητή.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19977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2306B9-8D65-4AB2-B16A-0AF06EF7A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Correlation</a:t>
            </a:r>
            <a:r>
              <a:rPr lang="nl-NL" dirty="0"/>
              <a:t> </a:t>
            </a:r>
            <a:r>
              <a:rPr lang="el-GR" dirty="0"/>
              <a:t>στο </a:t>
            </a:r>
            <a:r>
              <a:rPr lang="nl-NL" dirty="0"/>
              <a:t>SPSS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5A72DB-65C9-48C1-9951-DC15D1D4D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Analyze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n-US" dirty="0"/>
              <a:t>Correlate</a:t>
            </a:r>
            <a:r>
              <a:rPr lang="el-GR" dirty="0"/>
              <a:t>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n-US" dirty="0"/>
              <a:t>Bivariate</a:t>
            </a:r>
            <a:endParaRPr lang="el-GR" dirty="0"/>
          </a:p>
          <a:p>
            <a:r>
              <a:rPr lang="el-GR" dirty="0"/>
              <a:t>Επιλέγουμε: </a:t>
            </a:r>
            <a:r>
              <a:rPr lang="en-US" dirty="0"/>
              <a:t>Interest</a:t>
            </a:r>
            <a:r>
              <a:rPr lang="el-GR" dirty="0"/>
              <a:t>    </a:t>
            </a:r>
            <a:r>
              <a:rPr lang="en-US" dirty="0" err="1"/>
              <a:t>Self_Efficacy</a:t>
            </a:r>
            <a:r>
              <a:rPr lang="el-GR" dirty="0"/>
              <a:t>   </a:t>
            </a:r>
          </a:p>
          <a:p>
            <a:r>
              <a:rPr lang="en-US" dirty="0"/>
              <a:t>Correlation Coefficients</a:t>
            </a:r>
            <a:r>
              <a:rPr lang="el-GR" dirty="0"/>
              <a:t>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n-US" dirty="0"/>
              <a:t>Pearson</a:t>
            </a:r>
            <a:r>
              <a:rPr lang="el-GR" dirty="0"/>
              <a:t> ή, όταν είναι κατάλληλο </a:t>
            </a:r>
            <a:r>
              <a:rPr lang="en-US" dirty="0" err="1"/>
              <a:t>SpearmanTest</a:t>
            </a:r>
            <a:r>
              <a:rPr lang="en-US" dirty="0"/>
              <a:t> of Significance:</a:t>
            </a:r>
            <a:endParaRPr lang="el-GR" dirty="0"/>
          </a:p>
          <a:p>
            <a:r>
              <a:rPr lang="en-US" dirty="0"/>
              <a:t>Two-tailed</a:t>
            </a:r>
            <a:endParaRPr lang="el-GR" dirty="0"/>
          </a:p>
          <a:p>
            <a:r>
              <a:rPr lang="en-US" dirty="0"/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9354686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929647-18C6-4F76-A737-032A1847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βλέπω στο </a:t>
            </a:r>
            <a:r>
              <a:rPr lang="nl-NL" dirty="0"/>
              <a:t>SPSS;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B2C4DE95-AFB4-470C-B73A-3ED35A923C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754182"/>
              </p:ext>
            </p:extLst>
          </p:nvPr>
        </p:nvGraphicFramePr>
        <p:xfrm>
          <a:off x="1718310" y="2570480"/>
          <a:ext cx="9601200" cy="210312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140571161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26365031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41662225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Interest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Self-Efficacy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070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b="1"/>
                        <a:t>Interest Pearson Correlation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/>
                        <a:t>.62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595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b="1"/>
                        <a:t>Sig. (2-tailed)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 dirty="0"/>
                        <a:t>&lt;.001</a:t>
                      </a:r>
                      <a:endParaRPr lang="nl-N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42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b="1"/>
                        <a:t>N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1869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b="1"/>
                        <a:t>Self-Efficacy Pearson Correlation</a:t>
                      </a:r>
                      <a:endParaRPr lang="nl-N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1" dirty="0"/>
                        <a:t>.62</a:t>
                      </a:r>
                      <a:endParaRPr lang="nl-N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9745318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75F85A0-AC6A-4210-B3FA-EAA16D4C42D2}"/>
              </a:ext>
            </a:extLst>
          </p:cNvPr>
          <p:cNvSpPr/>
          <p:nvPr/>
        </p:nvSpPr>
        <p:spPr>
          <a:xfrm>
            <a:off x="4499610" y="522347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b="1" dirty="0"/>
              <a:t>Γιατί υπάρχει 1 στη διαγώνιο;</a:t>
            </a:r>
          </a:p>
          <a:p>
            <a:r>
              <a:rPr lang="el-GR" dirty="0"/>
              <a:t>Γιατί μία μεταβλητή έχει τέλεια συσχέτιση </a:t>
            </a:r>
            <a:r>
              <a:rPr lang="el-GR" b="1" dirty="0"/>
              <a:t>με τον εαυτό της</a:t>
            </a:r>
            <a:r>
              <a:rPr lang="el-GR" dirty="0"/>
              <a:t>.</a:t>
            </a:r>
          </a:p>
          <a:p>
            <a:r>
              <a:rPr lang="el-GR" b="1" dirty="0"/>
              <a:t>r = 1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795726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6BE6E9-0153-40E0-9DF4-6DA94A1E4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γράφω το αποτέλεσμα;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DB21787-A4AA-4CD4-875F-8A77C4A17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Παράδειγμα για εργασία: Διαπιστώθηκε θετική συσχέτιση μεταξύ του ενδιαφέροντος για τη Βιολογία και της </a:t>
            </a:r>
            <a:r>
              <a:rPr lang="el-GR" dirty="0" err="1"/>
              <a:t>αυτοαποτελεσματικότητας</a:t>
            </a:r>
            <a:r>
              <a:rPr lang="el-GR" dirty="0"/>
              <a:t>, r = .62, p &lt; .001.</a:t>
            </a:r>
          </a:p>
          <a:p>
            <a:r>
              <a:rPr lang="el-GR" dirty="0"/>
              <a:t>Καλύτερα ακόμη: Διαπιστώθηκε σχετικά ισχυρή θετική συσχέτιση μεταξύ του ενδιαφέροντος για τη Βιολογία και της </a:t>
            </a:r>
            <a:r>
              <a:rPr lang="el-GR" dirty="0" err="1"/>
              <a:t>αυτοαποτελεσματικότητας</a:t>
            </a:r>
            <a:r>
              <a:rPr lang="el-GR" dirty="0"/>
              <a:t>, r = .62, p &lt; .001. Οι μαθητές με υψηλότερο ενδιαφέρον έτειναν να αναφέρουν υψηλότερη </a:t>
            </a:r>
            <a:r>
              <a:rPr lang="el-GR" dirty="0" err="1"/>
              <a:t>αυτοαποτελεσματικότητα</a:t>
            </a:r>
            <a:r>
              <a:rPr lang="el-GR" dirty="0"/>
              <a:t>.</a:t>
            </a:r>
          </a:p>
          <a:p>
            <a:r>
              <a:rPr lang="el-GR" dirty="0"/>
              <a:t>Όχι: «Το αυξημένο ενδιαφέρον προκάλεσε αυξημένη </a:t>
            </a:r>
            <a:r>
              <a:rPr lang="el-GR" dirty="0" err="1"/>
              <a:t>αυτοαποτελεσματικότητα</a:t>
            </a:r>
            <a:r>
              <a:rPr lang="el-GR" dirty="0"/>
              <a:t>.»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11633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0E1829-6F30-4229-A668-83B563E6A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00460F7-744B-4077-BA29-670044296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18DDEF2-D132-49E5-8624-3533B78D1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141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C86CDD-3D7C-449C-AF75-156780BC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3D588C-F3A0-4ECE-B197-E010FFDD3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0EFAA2C-7B66-4FF6-AA7F-9DD6804B2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463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A757AB-8E7B-4FE4-B603-6716B8FB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F2B93A6-C40F-4331-9970-5F3DF978A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56EBC61-972D-4F58-8F8E-BAD0CBD61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868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ED0C31-FB86-43E8-A19F-A7A21988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D3F9F7-1B9D-4AC6-B12F-50436FBA6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FE591C0-16B4-44A0-84F8-4ED8D4560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225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9A118C-949C-422B-81D4-84123EBDD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47787D0-8D01-42D9-BC6D-885E8F418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B79B450-38F9-47B7-A84A-3C91AE369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322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AAE996-FC92-49E3-9557-4FB05721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E610CC6-3AB0-4DAD-9620-11A24CF59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86B44FB-5526-4938-9432-8A129206B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906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57754F-91A3-42AB-95B5-78BB6B540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EF34FD-88E2-473A-BB6D-1FE38080C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29B7493-0952-4AE8-97C5-B247A6E39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2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96AF7D-C893-4EA0-8AA9-335B770E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188A0DD-52D5-4DDE-A9D3-598BA3C7C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F105B84-3F77-46E0-A4C1-C5473110C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4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313D7D-AA98-48CA-8AA0-AD3992035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755FAD-FB29-45F9-8F22-2A51303C9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2A3E227-319C-4A7E-9215-E0FE93178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9215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52F1E0-07BB-4107-AE27-670C16729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85FD8B-BC4D-48E4-8EDC-8F52ABE39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8321762-8094-49A8-AF8E-FA44AA58C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893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7ED18E-A574-4882-B3FF-AE1918D6E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Περισσότερες από μία ….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1FDE8D-DF4E-4FE6-945D-F35C5765E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99192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F5F6CD-DD6C-46FD-805C-2EAADA189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409391D-25EA-40D9-B62B-FE3801E04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32248DA-5838-43DE-B679-5BE9CFB38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244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050A6E-4538-432E-97FC-E6A2FE83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F153641-B585-4753-B5BD-5AC93344A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00A7843-BEDC-49D4-85F7-79A857BDE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8522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ABE3E2-09A5-4B49-9C50-0D940C679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BCFC13-7252-4344-96BE-E25E9A8E6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1BC4EE3-9A3D-4397-8A0F-F361ADAF7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9281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3C579C-6DAC-488C-B070-6E869511A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ADDAA5-F6C6-4CE4-9526-C75D3BC18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1CB47DA-32DC-428B-98A8-9398DE1E4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7573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98CC54-BEC8-406B-ADFB-5C81BD8D8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F0B097-D251-4CC5-AFD0-7CEC42480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CCAE768-2623-4F15-89FB-8946AD5CA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3089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281F1E-414E-4E15-AAA7-E0EB6FC6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588F8CF-AA1F-4819-9861-084558B8F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CBCDC24-38B1-486C-93C9-E759E29CB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4672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350B33-33F4-4718-B954-904CDB91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Scatterplot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36DEE2-A3B7-4697-A542-75EEB97C4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090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A3FB7D-53B1-42CE-9963-D09070C0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1688EA-AC41-4598-B7F7-68D1C8D07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92F14DA-06EC-43D2-BE3B-E203AB6B2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6669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574BBF-E468-484E-A119-F91A9A21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C66E05-12AE-436A-B285-F88199A4A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A086DA5-F0E9-4E24-9B22-5F92C9CC4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0264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F5725F-F5EB-4F71-8617-EC7852C9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19DC44-4AAB-4B1A-AFE8-8395E2D43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28586FD-01CC-47CF-85E3-8C5FF83B7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9316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092E84-EE33-4F4E-AFAE-4E68CA515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3A8F91-93B8-44FC-8C74-F4BC20ABA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C7891F3-3A87-4B6D-B596-614FFD9B4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6821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AB5F23-2F8F-43C6-BDD8-774ABE04B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0919B1-8E15-48FD-AD55-C513868B5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395B101-FA48-476C-8531-8E8EE72BA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4784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A42A60-E9AA-499B-A00F-69C861B90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F61CE7-4994-4F8E-B7B2-3C324C381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DCDD38A-CDE8-41B4-9F66-F7133B012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6360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1E1084-E42A-45EF-9259-717011D87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2BC51A-93C6-48FB-87E2-38010E8AF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5319403-F34A-4193-B225-4FE494EF3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06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Οργανικό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Οργανικό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Οργανικ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62</TotalTime>
  <Words>4352</Words>
  <Application>Microsoft Office PowerPoint</Application>
  <PresentationFormat>Ευρεία οθόνη</PresentationFormat>
  <Paragraphs>686</Paragraphs>
  <Slides>123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123</vt:i4>
      </vt:variant>
    </vt:vector>
  </HeadingPairs>
  <TitlesOfParts>
    <vt:vector size="127" baseType="lpstr">
      <vt:lpstr>Arial</vt:lpstr>
      <vt:lpstr>Garamond</vt:lpstr>
      <vt:lpstr>Wingdings</vt:lpstr>
      <vt:lpstr>Οργανικό</vt:lpstr>
      <vt:lpstr>Reliability</vt:lpstr>
      <vt:lpstr>Reliability: Είναι καλή η κλίμακά μου;</vt:lpstr>
      <vt:lpstr>Από το Item στην Κλίμακα</vt:lpstr>
      <vt:lpstr>Γιατί χρησιμοποιούμε πολλά items;</vt:lpstr>
      <vt:lpstr>Τι είναι Reliability;</vt:lpstr>
      <vt:lpstr>Παράδειγμα</vt:lpstr>
      <vt:lpstr>Και αν ένα item «δεν ταιριάζει»;</vt:lpstr>
      <vt:lpstr>Cronbach's Alpha</vt:lpstr>
      <vt:lpstr>Πώς ερμηνεύω το Cronbach's α;</vt:lpstr>
      <vt:lpstr>Αλλά προσοχή!</vt:lpstr>
      <vt:lpstr>Παράδειγμα</vt:lpstr>
      <vt:lpstr>Μια σημαντική παγίδα</vt:lpstr>
      <vt:lpstr>Η πολύ σημαντική περίπτωση των Reverse Items</vt:lpstr>
      <vt:lpstr>Γιατί κάνω Reverse Coding;</vt:lpstr>
      <vt:lpstr>Reliability στο SPSS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Τι κοιτάζω πρώτο στο Output;</vt:lpstr>
      <vt:lpstr>Το πιο χρήσιμο επόμενο βήμα</vt:lpstr>
      <vt:lpstr>Corrected Item-Total Correlation</vt:lpstr>
      <vt:lpstr>Cronbach's Alpha if Item Deleted</vt:lpstr>
      <vt:lpstr>ΠΡΟΣΟΧΗ: Δεν διαγράφω μηχανικά items!</vt:lpstr>
      <vt:lpstr>Πότε κάνω Reliability;</vt:lpstr>
      <vt:lpstr>Όλη η λογική σε ένα παράδειγμα</vt:lpstr>
      <vt:lpstr>Άρα…</vt:lpstr>
      <vt:lpstr>Factor</vt:lpstr>
      <vt:lpstr>Factor Analysis: Έχει δομή η κλίμακά μου;</vt:lpstr>
      <vt:lpstr>Η βασική ιδέα</vt:lpstr>
      <vt:lpstr>Ένα factor δεν είναι μία ερώτηση</vt:lpstr>
      <vt:lpstr>Γιατί λειτουργεί;</vt:lpstr>
      <vt:lpstr>Reliability vs Factor Analysis</vt:lpstr>
      <vt:lpstr>Παρουσίαση του PowerPoint</vt:lpstr>
      <vt:lpstr>Exploratory Factor Analysis (EFA)</vt:lpstr>
      <vt:lpstr>EFA vs CFA</vt:lpstr>
      <vt:lpstr>Για παράδειγμα:</vt:lpstr>
      <vt:lpstr>Πριν κάνω Factor Analysis</vt:lpstr>
      <vt:lpstr>KMO Kaiser-Meyer-Olkin</vt:lpstr>
      <vt:lpstr>Bartlett's Test</vt:lpstr>
      <vt:lpstr>Ένας εύκολος κανόνας</vt:lpstr>
      <vt:lpstr>Πόσοι Factors υπάρχουν;</vt:lpstr>
      <vt:lpstr>Eigenvalue</vt:lpstr>
      <vt:lpstr>Scree Plot</vt:lpstr>
      <vt:lpstr>Factor Loadings</vt:lpstr>
      <vt:lpstr>Παράδειγμα Factor Loadings</vt:lpstr>
      <vt:lpstr>Τι βλέπω; </vt:lpstr>
      <vt:lpstr>Πόσο μεγάλο πρέπει να είναι ένα loading;</vt:lpstr>
      <vt:lpstr>Τι είναι Cross-loading;</vt:lpstr>
      <vt:lpstr>Rotation: Γιατί περιστρέφουμε τους factors;</vt:lpstr>
      <vt:lpstr>Varimax ή Oblimin;</vt:lpstr>
      <vt:lpstr>Factor Analysis στο SPSS</vt:lpstr>
      <vt:lpstr>Extraction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Τι κοιτάζω στο SPSS Output;</vt:lpstr>
      <vt:lpstr>Παράδειγμα ολοκληρωμένης ερμηνείας</vt:lpstr>
      <vt:lpstr>Και μετά τι;</vt:lpstr>
      <vt:lpstr>Και μετά χρησιμοποιώ τα scores</vt:lpstr>
      <vt:lpstr>Correlation</vt:lpstr>
      <vt:lpstr>Correlation: Υπάρχει σχέση;</vt:lpstr>
      <vt:lpstr>Η βασική ιδέα</vt:lpstr>
      <vt:lpstr>Τι μας λέει η συσχέτιση;</vt:lpstr>
      <vt:lpstr>Θετική συσχέτιση</vt:lpstr>
      <vt:lpstr>Αρνητική συσχέτιση</vt:lpstr>
      <vt:lpstr>Μηδενική ή πολύ ασθενής σχέση</vt:lpstr>
      <vt:lpstr>Pearson's r</vt:lpstr>
      <vt:lpstr>Μην μπερδέψουμε το πρόσημο με την ισχύ</vt:lpstr>
      <vt:lpstr>Πώς ερμηνεύω το μέγεθος του r;</vt:lpstr>
      <vt:lpstr>Παράδειγμα</vt:lpstr>
      <vt:lpstr>Και γιατί έχω πάλι p-value;</vt:lpstr>
      <vt:lpstr>Άρα διαβάζω δύο πράγματα</vt:lpstr>
      <vt:lpstr>Το p μόνο του δεν αρκεί</vt:lpstr>
      <vt:lpstr>Correlation ≠ Causation Συσχέτιση ≠ Αιτιότητα</vt:lpstr>
      <vt:lpstr>Παράδειγμα τρίτης μεταβλητής</vt:lpstr>
      <vt:lpstr>Πριν κάνω Pearson correlation</vt:lpstr>
      <vt:lpstr>Γιατί είναι τόσο σημαντικό το Scatterplot;</vt:lpstr>
      <vt:lpstr>Pearson ή Spearman;</vt:lpstr>
      <vt:lpstr>Προσοχή στις Likert ερωτήσεις</vt:lpstr>
      <vt:lpstr>Correlation στο SPSS</vt:lpstr>
      <vt:lpstr>Τι βλέπω στο SPSS;</vt:lpstr>
      <vt:lpstr>Πώς γράφω το αποτέλεσμα;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Περισσότερες από μία ….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Scatterplot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Reliability</dc:title>
  <dc:creator>MWP-WKS051110</dc:creator>
  <cp:lastModifiedBy>MWP-WKS051110</cp:lastModifiedBy>
  <cp:revision>22</cp:revision>
  <dcterms:created xsi:type="dcterms:W3CDTF">2026-08-09T06:57:55Z</dcterms:created>
  <dcterms:modified xsi:type="dcterms:W3CDTF">2026-08-09T08:09:44Z</dcterms:modified>
</cp:coreProperties>
</file>