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7"/>
  </p:notesMasterIdLst>
  <p:sldIdLst>
    <p:sldId id="256" r:id="rId2"/>
    <p:sldId id="311" r:id="rId3"/>
    <p:sldId id="257" r:id="rId4"/>
    <p:sldId id="258" r:id="rId5"/>
    <p:sldId id="259" r:id="rId6"/>
    <p:sldId id="260" r:id="rId7"/>
    <p:sldId id="261" r:id="rId8"/>
    <p:sldId id="294" r:id="rId9"/>
    <p:sldId id="312" r:id="rId10"/>
    <p:sldId id="295" r:id="rId11"/>
    <p:sldId id="296" r:id="rId12"/>
    <p:sldId id="262" r:id="rId13"/>
    <p:sldId id="263" r:id="rId14"/>
    <p:sldId id="264" r:id="rId15"/>
    <p:sldId id="265" r:id="rId16"/>
    <p:sldId id="285" r:id="rId17"/>
    <p:sldId id="293" r:id="rId18"/>
    <p:sldId id="286" r:id="rId19"/>
    <p:sldId id="266" r:id="rId20"/>
    <p:sldId id="267" r:id="rId21"/>
    <p:sldId id="268" r:id="rId22"/>
    <p:sldId id="328" r:id="rId23"/>
    <p:sldId id="324" r:id="rId24"/>
    <p:sldId id="325" r:id="rId25"/>
    <p:sldId id="326" r:id="rId26"/>
    <p:sldId id="327" r:id="rId27"/>
    <p:sldId id="287" r:id="rId28"/>
    <p:sldId id="269" r:id="rId29"/>
    <p:sldId id="270" r:id="rId30"/>
    <p:sldId id="271" r:id="rId31"/>
    <p:sldId id="272" r:id="rId32"/>
    <p:sldId id="273" r:id="rId33"/>
    <p:sldId id="274" r:id="rId34"/>
    <p:sldId id="275" r:id="rId35"/>
    <p:sldId id="276" r:id="rId36"/>
    <p:sldId id="277" r:id="rId37"/>
    <p:sldId id="278" r:id="rId38"/>
    <p:sldId id="279" r:id="rId39"/>
    <p:sldId id="288" r:id="rId40"/>
    <p:sldId id="280" r:id="rId41"/>
    <p:sldId id="282" r:id="rId42"/>
    <p:sldId id="281" r:id="rId43"/>
    <p:sldId id="283" r:id="rId44"/>
    <p:sldId id="329" r:id="rId45"/>
    <p:sldId id="330" r:id="rId46"/>
    <p:sldId id="284" r:id="rId47"/>
    <p:sldId id="289" r:id="rId48"/>
    <p:sldId id="297" r:id="rId49"/>
    <p:sldId id="298" r:id="rId50"/>
    <p:sldId id="299" r:id="rId51"/>
    <p:sldId id="300" r:id="rId52"/>
    <p:sldId id="301" r:id="rId53"/>
    <p:sldId id="290" r:id="rId54"/>
    <p:sldId id="302" r:id="rId55"/>
    <p:sldId id="303" r:id="rId56"/>
    <p:sldId id="304" r:id="rId57"/>
    <p:sldId id="305" r:id="rId58"/>
    <p:sldId id="306" r:id="rId59"/>
    <p:sldId id="307" r:id="rId60"/>
    <p:sldId id="313" r:id="rId61"/>
    <p:sldId id="314" r:id="rId62"/>
    <p:sldId id="315" r:id="rId63"/>
    <p:sldId id="316" r:id="rId64"/>
    <p:sldId id="317" r:id="rId65"/>
    <p:sldId id="318" r:id="rId66"/>
    <p:sldId id="319" r:id="rId67"/>
    <p:sldId id="320" r:id="rId68"/>
    <p:sldId id="321" r:id="rId69"/>
    <p:sldId id="322" r:id="rId70"/>
    <p:sldId id="323" r:id="rId71"/>
    <p:sldId id="308" r:id="rId72"/>
    <p:sldId id="309" r:id="rId73"/>
    <p:sldId id="310" r:id="rId74"/>
    <p:sldId id="291" r:id="rId75"/>
    <p:sldId id="292" r:id="rId7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1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FC82CD-8AA3-4B97-9E38-7F5DFC361E2C}" type="datetimeFigureOut">
              <a:rPr lang="en-US" smtClean="0"/>
              <a:t>6/12/2026</a:t>
            </a:fld>
            <a:endParaRPr lang="en-US"/>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258DEC-045A-47CB-8E9D-BFD83529FF27}" type="slidenum">
              <a:rPr lang="en-US" smtClean="0"/>
              <a:t>‹#›</a:t>
            </a:fld>
            <a:endParaRPr lang="en-US"/>
          </a:p>
        </p:txBody>
      </p:sp>
    </p:spTree>
    <p:extLst>
      <p:ext uri="{BB962C8B-B14F-4D97-AF65-F5344CB8AC3E}">
        <p14:creationId xmlns:p14="http://schemas.microsoft.com/office/powerpoint/2010/main" val="3150606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5"/>
          </p:nvPr>
        </p:nvSpPr>
        <p:spPr/>
        <p:txBody>
          <a:bodyPr/>
          <a:lstStyle/>
          <a:p>
            <a:fld id="{93258DEC-045A-47CB-8E9D-BFD83529FF27}" type="slidenum">
              <a:rPr lang="en-US" smtClean="0"/>
              <a:t>21</a:t>
            </a:fld>
            <a:endParaRPr lang="en-US"/>
          </a:p>
        </p:txBody>
      </p:sp>
    </p:spTree>
    <p:extLst>
      <p:ext uri="{BB962C8B-B14F-4D97-AF65-F5344CB8AC3E}">
        <p14:creationId xmlns:p14="http://schemas.microsoft.com/office/powerpoint/2010/main" val="34489557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3A6CD45-2829-43E4-98EB-02FCAC3A6D75}" type="datetimeFigureOut">
              <a:rPr lang="en-US" smtClean="0"/>
              <a:t>6/12/2026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B8BCA5FF-E42C-4348-AA99-6C758C0D01A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9807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53A6CD45-2829-43E4-98EB-02FCAC3A6D75}"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CA5FF-E42C-4348-AA99-6C758C0D01A3}" type="slidenum">
              <a:rPr lang="en-US" smtClean="0"/>
              <a:t>‹#›</a:t>
            </a:fld>
            <a:endParaRPr lang="en-US"/>
          </a:p>
        </p:txBody>
      </p:sp>
    </p:spTree>
    <p:extLst>
      <p:ext uri="{BB962C8B-B14F-4D97-AF65-F5344CB8AC3E}">
        <p14:creationId xmlns:p14="http://schemas.microsoft.com/office/powerpoint/2010/main" val="3152726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53A6CD45-2829-43E4-98EB-02FCAC3A6D75}"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CA5FF-E42C-4348-AA99-6C758C0D01A3}"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8357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53A6CD45-2829-43E4-98EB-02FCAC3A6D75}"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CA5FF-E42C-4348-AA99-6C758C0D01A3}" type="slidenum">
              <a:rPr lang="en-US" smtClean="0"/>
              <a:t>‹#›</a:t>
            </a:fld>
            <a:endParaRPr lang="en-US"/>
          </a:p>
        </p:txBody>
      </p:sp>
    </p:spTree>
    <p:extLst>
      <p:ext uri="{BB962C8B-B14F-4D97-AF65-F5344CB8AC3E}">
        <p14:creationId xmlns:p14="http://schemas.microsoft.com/office/powerpoint/2010/main" val="1516380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53A6CD45-2829-43E4-98EB-02FCAC3A6D75}" type="datetimeFigureOut">
              <a:rPr lang="en-US" smtClean="0"/>
              <a:t>6/12/2026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BCA5FF-E42C-4348-AA99-6C758C0D01A3}"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8645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53A6CD45-2829-43E4-98EB-02FCAC3A6D75}" type="datetimeFigureOut">
              <a:rPr lang="en-US" smtClean="0"/>
              <a:t>6/12/2026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BCA5FF-E42C-4348-AA99-6C758C0D01A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7123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A6CD45-2829-43E4-98EB-02FCAC3A6D75}" type="datetimeFigureOut">
              <a:rPr lang="en-US" smtClean="0"/>
              <a:t>6/12/2026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BCA5FF-E42C-4348-AA99-6C758C0D01A3}" type="slidenum">
              <a:rPr lang="en-US" smtClean="0"/>
              <a:t>‹#›</a:t>
            </a:fld>
            <a:endParaRPr lang="en-US"/>
          </a:p>
        </p:txBody>
      </p:sp>
    </p:spTree>
    <p:extLst>
      <p:ext uri="{BB962C8B-B14F-4D97-AF65-F5344CB8AC3E}">
        <p14:creationId xmlns:p14="http://schemas.microsoft.com/office/powerpoint/2010/main" val="3295276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53A6CD45-2829-43E4-98EB-02FCAC3A6D75}"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CA5FF-E42C-4348-AA99-6C758C0D01A3}"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1578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l-GR"/>
              <a:t>Κάντε κλικ για να επεξεργαστείτε τον τίτλο υποδείγματος</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53A6CD45-2829-43E4-98EB-02FCAC3A6D75}"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CA5FF-E42C-4348-AA99-6C758C0D01A3}" type="slidenum">
              <a:rPr lang="en-US" smtClean="0"/>
              <a:t>‹#›</a:t>
            </a:fld>
            <a:endParaRPr lang="en-US"/>
          </a:p>
        </p:txBody>
      </p:sp>
    </p:spTree>
    <p:extLst>
      <p:ext uri="{BB962C8B-B14F-4D97-AF65-F5344CB8AC3E}">
        <p14:creationId xmlns:p14="http://schemas.microsoft.com/office/powerpoint/2010/main" val="1039657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53A6CD45-2829-43E4-98EB-02FCAC3A6D75}" type="datetimeFigureOut">
              <a:rPr lang="en-US" smtClean="0"/>
              <a:t>6/12/2026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BCA5FF-E42C-4348-AA99-6C758C0D01A3}" type="slidenum">
              <a:rPr lang="en-US" smtClean="0"/>
              <a:t>‹#›</a:t>
            </a:fld>
            <a:endParaRPr lang="en-US"/>
          </a:p>
        </p:txBody>
      </p:sp>
    </p:spTree>
    <p:extLst>
      <p:ext uri="{BB962C8B-B14F-4D97-AF65-F5344CB8AC3E}">
        <p14:creationId xmlns:p14="http://schemas.microsoft.com/office/powerpoint/2010/main" val="3458543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53A6CD45-2829-43E4-98EB-02FCAC3A6D75}"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CA5FF-E42C-4348-AA99-6C758C0D01A3}"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6088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53A6CD45-2829-43E4-98EB-02FCAC3A6D75}"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CA5FF-E42C-4348-AA99-6C758C0D01A3}"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70739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53A6CD45-2829-43E4-98EB-02FCAC3A6D75}"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CA5FF-E42C-4348-AA99-6C758C0D01A3}" type="slidenum">
              <a:rPr lang="en-US" smtClean="0"/>
              <a:t>‹#›</a:t>
            </a:fld>
            <a:endParaRPr lang="en-US"/>
          </a:p>
        </p:txBody>
      </p:sp>
    </p:spTree>
    <p:extLst>
      <p:ext uri="{BB962C8B-B14F-4D97-AF65-F5344CB8AC3E}">
        <p14:creationId xmlns:p14="http://schemas.microsoft.com/office/powerpoint/2010/main" val="14130959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53A6CD45-2829-43E4-98EB-02FCAC3A6D75}"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CA5FF-E42C-4348-AA99-6C758C0D01A3}"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471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l-GR"/>
              <a:t>Κάντε κλικ για να επεξεργαστείτε τον τίτλο υποδείγματος</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53A6CD45-2829-43E4-98EB-02FCAC3A6D75}"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CA5FF-E42C-4348-AA99-6C758C0D01A3}"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47336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53A6CD45-2829-43E4-98EB-02FCAC3A6D75}"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CA5FF-E42C-4348-AA99-6C758C0D01A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4928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53A6CD45-2829-43E4-98EB-02FCAC3A6D75}" type="datetimeFigureOut">
              <a:rPr lang="en-US" smtClean="0"/>
              <a:t>6/12/2026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BCA5FF-E42C-4348-AA99-6C758C0D01A3}"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4464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3A6CD45-2829-43E4-98EB-02FCAC3A6D75}" type="datetimeFigureOut">
              <a:rPr lang="en-US" smtClean="0"/>
              <a:t>6/12/2026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8BCA5FF-E42C-4348-AA99-6C758C0D01A3}" type="slidenum">
              <a:rPr lang="en-US" smtClean="0"/>
              <a:t>‹#›</a:t>
            </a:fld>
            <a:endParaRPr lang="en-US"/>
          </a:p>
        </p:txBody>
      </p:sp>
    </p:spTree>
    <p:extLst>
      <p:ext uri="{BB962C8B-B14F-4D97-AF65-F5344CB8AC3E}">
        <p14:creationId xmlns:p14="http://schemas.microsoft.com/office/powerpoint/2010/main" val="2444739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E2189B-4210-4469-A9E4-0BC136DF613F}"/>
              </a:ext>
            </a:extLst>
          </p:cNvPr>
          <p:cNvSpPr>
            <a:spLocks noGrp="1"/>
          </p:cNvSpPr>
          <p:nvPr>
            <p:ph type="ctrTitle"/>
          </p:nvPr>
        </p:nvSpPr>
        <p:spPr/>
        <p:txBody>
          <a:bodyPr/>
          <a:lstStyle/>
          <a:p>
            <a:r>
              <a:rPr lang="el-GR" dirty="0"/>
              <a:t>ΠΟΙΟΤΙΚΗ ΕΡΕΥΝΑ</a:t>
            </a:r>
            <a:endParaRPr lang="en-US" dirty="0"/>
          </a:p>
        </p:txBody>
      </p:sp>
      <p:sp>
        <p:nvSpPr>
          <p:cNvPr id="3" name="Υπότιτλος 2">
            <a:extLst>
              <a:ext uri="{FF2B5EF4-FFF2-40B4-BE49-F238E27FC236}">
                <a16:creationId xmlns:a16="http://schemas.microsoft.com/office/drawing/2014/main" id="{C345B241-F417-46D2-8C39-F94CC9787A05}"/>
              </a:ext>
            </a:extLst>
          </p:cNvPr>
          <p:cNvSpPr>
            <a:spLocks noGrp="1"/>
          </p:cNvSpPr>
          <p:nvPr>
            <p:ph type="subTitle" idx="1"/>
          </p:nvPr>
        </p:nvSpPr>
        <p:spPr/>
        <p:txBody>
          <a:bodyPr>
            <a:normAutofit fontScale="85000" lnSpcReduction="10000"/>
          </a:bodyPr>
          <a:lstStyle/>
          <a:p>
            <a:r>
              <a:rPr lang="el-GR" sz="3200" dirty="0"/>
              <a:t>ΑΝΑΛΥΣΗ</a:t>
            </a:r>
            <a:r>
              <a:rPr lang="en-US" sz="3200" dirty="0"/>
              <a:t> </a:t>
            </a:r>
            <a:r>
              <a:rPr lang="el-GR" sz="3200" dirty="0"/>
              <a:t>ΠΟΙΟΤΙΚΩΝ ΔΕΔΟΜΕΝΩΝ</a:t>
            </a:r>
          </a:p>
          <a:p>
            <a:r>
              <a:rPr lang="en-US" sz="3200" dirty="0"/>
              <a:t>Week 8 </a:t>
            </a:r>
          </a:p>
        </p:txBody>
      </p:sp>
    </p:spTree>
    <p:extLst>
      <p:ext uri="{BB962C8B-B14F-4D97-AF65-F5344CB8AC3E}">
        <p14:creationId xmlns:p14="http://schemas.microsoft.com/office/powerpoint/2010/main" val="3936809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0ECA7C1F-187A-4F5F-BD11-11EB020D575D}"/>
              </a:ext>
            </a:extLst>
          </p:cNvPr>
          <p:cNvSpPr>
            <a:spLocks noGrp="1"/>
          </p:cNvSpPr>
          <p:nvPr>
            <p:ph type="ctrTitle"/>
          </p:nvPr>
        </p:nvSpPr>
        <p:spPr/>
        <p:txBody>
          <a:bodyPr/>
          <a:lstStyle/>
          <a:p>
            <a:r>
              <a:rPr lang="el-GR" dirty="0"/>
              <a:t>ΝΑ ΘΥΜΗΘΟΥΜΕ…</a:t>
            </a:r>
            <a:endParaRPr lang="en-US" dirty="0"/>
          </a:p>
        </p:txBody>
      </p:sp>
      <p:sp>
        <p:nvSpPr>
          <p:cNvPr id="5" name="Υπότιτλος 4">
            <a:extLst>
              <a:ext uri="{FF2B5EF4-FFF2-40B4-BE49-F238E27FC236}">
                <a16:creationId xmlns:a16="http://schemas.microsoft.com/office/drawing/2014/main" id="{D2A4B1A0-273D-47D2-8DBC-DD887F1E43C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68923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C0CE0565-DDAE-4737-86B8-A9F48E5785D9}"/>
              </a:ext>
            </a:extLst>
          </p:cNvPr>
          <p:cNvGraphicFramePr>
            <a:graphicFrameLocks noGrp="1"/>
          </p:cNvGraphicFramePr>
          <p:nvPr>
            <p:extLst>
              <p:ext uri="{D42A27DB-BD31-4B8C-83A1-F6EECF244321}">
                <p14:modId xmlns:p14="http://schemas.microsoft.com/office/powerpoint/2010/main" val="1165773424"/>
              </p:ext>
            </p:extLst>
          </p:nvPr>
        </p:nvGraphicFramePr>
        <p:xfrm>
          <a:off x="3071038" y="1890232"/>
          <a:ext cx="7348870" cy="3077535"/>
        </p:xfrm>
        <a:graphic>
          <a:graphicData uri="http://schemas.openxmlformats.org/drawingml/2006/table">
            <a:tbl>
              <a:tblPr/>
              <a:tblGrid>
                <a:gridCol w="3891709">
                  <a:extLst>
                    <a:ext uri="{9D8B030D-6E8A-4147-A177-3AD203B41FA5}">
                      <a16:colId xmlns:a16="http://schemas.microsoft.com/office/drawing/2014/main" val="2687632076"/>
                    </a:ext>
                  </a:extLst>
                </a:gridCol>
                <a:gridCol w="3457161">
                  <a:extLst>
                    <a:ext uri="{9D8B030D-6E8A-4147-A177-3AD203B41FA5}">
                      <a16:colId xmlns:a16="http://schemas.microsoft.com/office/drawing/2014/main" val="1755742678"/>
                    </a:ext>
                  </a:extLst>
                </a:gridCol>
              </a:tblGrid>
              <a:tr h="615507">
                <a:tc>
                  <a:txBody>
                    <a:bodyPr/>
                    <a:lstStyle/>
                    <a:p>
                      <a:r>
                        <a:rPr lang="el-GR" sz="2800" b="1"/>
                        <a:t>Ποσοτική</a:t>
                      </a:r>
                    </a:p>
                  </a:txBody>
                  <a:tcPr anchor="ctr">
                    <a:lnL>
                      <a:noFill/>
                    </a:lnL>
                    <a:lnR>
                      <a:noFill/>
                    </a:lnR>
                    <a:lnT>
                      <a:noFill/>
                    </a:lnT>
                    <a:lnB>
                      <a:noFill/>
                    </a:lnB>
                  </a:tcPr>
                </a:tc>
                <a:tc>
                  <a:txBody>
                    <a:bodyPr/>
                    <a:lstStyle/>
                    <a:p>
                      <a:r>
                        <a:rPr lang="el-GR" sz="2800" b="1" dirty="0"/>
                        <a:t>Ποιοτική</a:t>
                      </a:r>
                    </a:p>
                  </a:txBody>
                  <a:tcPr anchor="ctr">
                    <a:lnL>
                      <a:noFill/>
                    </a:lnL>
                    <a:lnR>
                      <a:noFill/>
                    </a:lnR>
                    <a:lnT>
                      <a:noFill/>
                    </a:lnT>
                    <a:lnB>
                      <a:noFill/>
                    </a:lnB>
                  </a:tcPr>
                </a:tc>
                <a:extLst>
                  <a:ext uri="{0D108BD9-81ED-4DB2-BD59-A6C34878D82A}">
                    <a16:rowId xmlns:a16="http://schemas.microsoft.com/office/drawing/2014/main" val="945062215"/>
                  </a:ext>
                </a:extLst>
              </a:tr>
              <a:tr h="615507">
                <a:tc>
                  <a:txBody>
                    <a:bodyPr/>
                    <a:lstStyle/>
                    <a:p>
                      <a:r>
                        <a:rPr lang="el-GR" sz="2800"/>
                        <a:t>μέτρηση</a:t>
                      </a:r>
                    </a:p>
                  </a:txBody>
                  <a:tcPr anchor="ctr">
                    <a:lnL>
                      <a:noFill/>
                    </a:lnL>
                    <a:lnR>
                      <a:noFill/>
                    </a:lnR>
                    <a:lnT>
                      <a:noFill/>
                    </a:lnT>
                    <a:lnB>
                      <a:noFill/>
                    </a:lnB>
                  </a:tcPr>
                </a:tc>
                <a:tc>
                  <a:txBody>
                    <a:bodyPr/>
                    <a:lstStyle/>
                    <a:p>
                      <a:r>
                        <a:rPr lang="el-GR" sz="2800"/>
                        <a:t>κατανόηση</a:t>
                      </a:r>
                    </a:p>
                  </a:txBody>
                  <a:tcPr anchor="ctr">
                    <a:lnL>
                      <a:noFill/>
                    </a:lnL>
                    <a:lnR>
                      <a:noFill/>
                    </a:lnR>
                    <a:lnT>
                      <a:noFill/>
                    </a:lnT>
                    <a:lnB>
                      <a:noFill/>
                    </a:lnB>
                  </a:tcPr>
                </a:tc>
                <a:extLst>
                  <a:ext uri="{0D108BD9-81ED-4DB2-BD59-A6C34878D82A}">
                    <a16:rowId xmlns:a16="http://schemas.microsoft.com/office/drawing/2014/main" val="3145356149"/>
                  </a:ext>
                </a:extLst>
              </a:tr>
              <a:tr h="615507">
                <a:tc>
                  <a:txBody>
                    <a:bodyPr/>
                    <a:lstStyle/>
                    <a:p>
                      <a:r>
                        <a:rPr lang="el-GR" sz="2800"/>
                        <a:t>μεταβλητές</a:t>
                      </a:r>
                    </a:p>
                  </a:txBody>
                  <a:tcPr anchor="ctr">
                    <a:lnL>
                      <a:noFill/>
                    </a:lnL>
                    <a:lnR>
                      <a:noFill/>
                    </a:lnR>
                    <a:lnT>
                      <a:noFill/>
                    </a:lnT>
                    <a:lnB>
                      <a:noFill/>
                    </a:lnB>
                  </a:tcPr>
                </a:tc>
                <a:tc>
                  <a:txBody>
                    <a:bodyPr/>
                    <a:lstStyle/>
                    <a:p>
                      <a:r>
                        <a:rPr lang="el-GR" sz="2800"/>
                        <a:t>εμπειρίες</a:t>
                      </a:r>
                    </a:p>
                  </a:txBody>
                  <a:tcPr anchor="ctr">
                    <a:lnL>
                      <a:noFill/>
                    </a:lnL>
                    <a:lnR>
                      <a:noFill/>
                    </a:lnR>
                    <a:lnT>
                      <a:noFill/>
                    </a:lnT>
                    <a:lnB>
                      <a:noFill/>
                    </a:lnB>
                  </a:tcPr>
                </a:tc>
                <a:extLst>
                  <a:ext uri="{0D108BD9-81ED-4DB2-BD59-A6C34878D82A}">
                    <a16:rowId xmlns:a16="http://schemas.microsoft.com/office/drawing/2014/main" val="3412897578"/>
                  </a:ext>
                </a:extLst>
              </a:tr>
              <a:tr h="615507">
                <a:tc>
                  <a:txBody>
                    <a:bodyPr/>
                    <a:lstStyle/>
                    <a:p>
                      <a:r>
                        <a:rPr lang="el-GR" sz="2800" dirty="0"/>
                        <a:t>αριθμοί</a:t>
                      </a:r>
                    </a:p>
                  </a:txBody>
                  <a:tcPr anchor="ctr">
                    <a:lnL>
                      <a:noFill/>
                    </a:lnL>
                    <a:lnR>
                      <a:noFill/>
                    </a:lnR>
                    <a:lnT>
                      <a:noFill/>
                    </a:lnT>
                    <a:lnB>
                      <a:noFill/>
                    </a:lnB>
                  </a:tcPr>
                </a:tc>
                <a:tc>
                  <a:txBody>
                    <a:bodyPr/>
                    <a:lstStyle/>
                    <a:p>
                      <a:r>
                        <a:rPr lang="el-GR" sz="2800"/>
                        <a:t>λόγος</a:t>
                      </a:r>
                    </a:p>
                  </a:txBody>
                  <a:tcPr anchor="ctr">
                    <a:lnL>
                      <a:noFill/>
                    </a:lnL>
                    <a:lnR>
                      <a:noFill/>
                    </a:lnR>
                    <a:lnT>
                      <a:noFill/>
                    </a:lnT>
                    <a:lnB>
                      <a:noFill/>
                    </a:lnB>
                  </a:tcPr>
                </a:tc>
                <a:extLst>
                  <a:ext uri="{0D108BD9-81ED-4DB2-BD59-A6C34878D82A}">
                    <a16:rowId xmlns:a16="http://schemas.microsoft.com/office/drawing/2014/main" val="3418620013"/>
                  </a:ext>
                </a:extLst>
              </a:tr>
              <a:tr h="615507">
                <a:tc>
                  <a:txBody>
                    <a:bodyPr/>
                    <a:lstStyle/>
                    <a:p>
                      <a:r>
                        <a:rPr lang="el-GR" sz="2800"/>
                        <a:t>γενίκευση</a:t>
                      </a:r>
                    </a:p>
                  </a:txBody>
                  <a:tcPr anchor="ctr">
                    <a:lnL>
                      <a:noFill/>
                    </a:lnL>
                    <a:lnR>
                      <a:noFill/>
                    </a:lnR>
                    <a:lnT>
                      <a:noFill/>
                    </a:lnT>
                    <a:lnB>
                      <a:noFill/>
                    </a:lnB>
                  </a:tcPr>
                </a:tc>
                <a:tc>
                  <a:txBody>
                    <a:bodyPr/>
                    <a:lstStyle/>
                    <a:p>
                      <a:r>
                        <a:rPr lang="el-GR" sz="2800" dirty="0"/>
                        <a:t>βάθος</a:t>
                      </a:r>
                    </a:p>
                  </a:txBody>
                  <a:tcPr anchor="ctr">
                    <a:lnL>
                      <a:noFill/>
                    </a:lnL>
                    <a:lnR>
                      <a:noFill/>
                    </a:lnR>
                    <a:lnT>
                      <a:noFill/>
                    </a:lnT>
                    <a:lnB>
                      <a:noFill/>
                    </a:lnB>
                  </a:tcPr>
                </a:tc>
                <a:extLst>
                  <a:ext uri="{0D108BD9-81ED-4DB2-BD59-A6C34878D82A}">
                    <a16:rowId xmlns:a16="http://schemas.microsoft.com/office/drawing/2014/main" val="1959010393"/>
                  </a:ext>
                </a:extLst>
              </a:tr>
            </a:tbl>
          </a:graphicData>
        </a:graphic>
      </p:graphicFrame>
    </p:spTree>
    <p:extLst>
      <p:ext uri="{BB962C8B-B14F-4D97-AF65-F5344CB8AC3E}">
        <p14:creationId xmlns:p14="http://schemas.microsoft.com/office/powerpoint/2010/main" val="2440764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75501BD-82B0-4A5D-A24D-3BA97842520A}"/>
              </a:ext>
            </a:extLst>
          </p:cNvPr>
          <p:cNvSpPr>
            <a:spLocks noGrp="1"/>
          </p:cNvSpPr>
          <p:nvPr>
            <p:ph type="title"/>
          </p:nvPr>
        </p:nvSpPr>
        <p:spPr/>
        <p:txBody>
          <a:bodyPr/>
          <a:lstStyle/>
          <a:p>
            <a:r>
              <a:rPr lang="nl-NL" dirty="0" err="1"/>
              <a:t>Epistemology</a:t>
            </a:r>
            <a:endParaRPr lang="en-US" dirty="0"/>
          </a:p>
        </p:txBody>
      </p:sp>
      <p:sp>
        <p:nvSpPr>
          <p:cNvPr id="3" name="Θέση περιεχομένου 2">
            <a:extLst>
              <a:ext uri="{FF2B5EF4-FFF2-40B4-BE49-F238E27FC236}">
                <a16:creationId xmlns:a16="http://schemas.microsoft.com/office/drawing/2014/main" id="{94D915C5-766F-48CB-A7CA-4B3B24FCA361}"/>
              </a:ext>
            </a:extLst>
          </p:cNvPr>
          <p:cNvSpPr>
            <a:spLocks noGrp="1"/>
          </p:cNvSpPr>
          <p:nvPr>
            <p:ph idx="1"/>
          </p:nvPr>
        </p:nvSpPr>
        <p:spPr/>
        <p:txBody>
          <a:bodyPr/>
          <a:lstStyle/>
          <a:p>
            <a:pPr marL="0" indent="0">
              <a:buNone/>
            </a:pPr>
            <a:r>
              <a:rPr lang="el-GR" dirty="0"/>
              <a:t>Η γνώση:</a:t>
            </a:r>
          </a:p>
          <a:p>
            <a:r>
              <a:rPr lang="el-GR" dirty="0"/>
              <a:t>δεν είναι ουδέτερη </a:t>
            </a:r>
          </a:p>
          <a:p>
            <a:r>
              <a:rPr lang="el-GR" dirty="0"/>
              <a:t>είναι κατασκευασμένη</a:t>
            </a:r>
          </a:p>
          <a:p>
            <a:r>
              <a:rPr lang="el-GR" dirty="0"/>
              <a:t>δεν υπάρχει “εκεί έξω”</a:t>
            </a:r>
            <a:br>
              <a:rPr lang="el-GR" dirty="0"/>
            </a:br>
            <a:r>
              <a:rPr lang="el-GR" dirty="0"/>
              <a:t>→ προκύπτει από εμπειρίες</a:t>
            </a:r>
          </a:p>
          <a:p>
            <a:endParaRPr lang="en-US" dirty="0"/>
          </a:p>
        </p:txBody>
      </p:sp>
    </p:spTree>
    <p:extLst>
      <p:ext uri="{BB962C8B-B14F-4D97-AF65-F5344CB8AC3E}">
        <p14:creationId xmlns:p14="http://schemas.microsoft.com/office/powerpoint/2010/main" val="3340939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0093B0-B33A-4670-A076-6327AF2A297C}"/>
              </a:ext>
            </a:extLst>
          </p:cNvPr>
          <p:cNvSpPr>
            <a:spLocks noGrp="1"/>
          </p:cNvSpPr>
          <p:nvPr>
            <p:ph type="title"/>
          </p:nvPr>
        </p:nvSpPr>
        <p:spPr/>
        <p:txBody>
          <a:bodyPr>
            <a:normAutofit/>
          </a:bodyPr>
          <a:lstStyle/>
          <a:p>
            <a:r>
              <a:rPr lang="el-GR" dirty="0"/>
              <a:t>Ο ρόλος της ερευνήτριας</a:t>
            </a:r>
            <a:endParaRPr lang="en-US" dirty="0"/>
          </a:p>
        </p:txBody>
      </p:sp>
      <p:sp>
        <p:nvSpPr>
          <p:cNvPr id="3" name="Θέση περιεχομένου 2">
            <a:extLst>
              <a:ext uri="{FF2B5EF4-FFF2-40B4-BE49-F238E27FC236}">
                <a16:creationId xmlns:a16="http://schemas.microsoft.com/office/drawing/2014/main" id="{2585DC83-4A88-453F-B275-1FCE475B96C9}"/>
              </a:ext>
            </a:extLst>
          </p:cNvPr>
          <p:cNvSpPr>
            <a:spLocks noGrp="1"/>
          </p:cNvSpPr>
          <p:nvPr>
            <p:ph idx="1"/>
          </p:nvPr>
        </p:nvSpPr>
        <p:spPr/>
        <p:txBody>
          <a:bodyPr/>
          <a:lstStyle/>
          <a:p>
            <a:pPr marL="0" indent="0">
              <a:buNone/>
            </a:pPr>
            <a:r>
              <a:rPr lang="el-GR" dirty="0"/>
              <a:t>Στην ποιοτική έρευνα:</a:t>
            </a:r>
          </a:p>
          <a:p>
            <a:r>
              <a:rPr lang="el-GR" dirty="0"/>
              <a:t>ο ερευνητής δεν είναι ουδέτερος </a:t>
            </a:r>
          </a:p>
          <a:p>
            <a:r>
              <a:rPr lang="el-GR" dirty="0"/>
              <a:t>επηρεάζει τα δεδομένα </a:t>
            </a:r>
          </a:p>
          <a:p>
            <a:r>
              <a:rPr lang="el-GR" dirty="0"/>
              <a:t>ερμηνεύει</a:t>
            </a:r>
          </a:p>
          <a:p>
            <a:endParaRPr lang="en-US" dirty="0"/>
          </a:p>
        </p:txBody>
      </p:sp>
    </p:spTree>
    <p:extLst>
      <p:ext uri="{BB962C8B-B14F-4D97-AF65-F5344CB8AC3E}">
        <p14:creationId xmlns:p14="http://schemas.microsoft.com/office/powerpoint/2010/main" val="180288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6DBE6F-36D8-41A6-BC8C-6CD859A3D0E0}"/>
              </a:ext>
            </a:extLst>
          </p:cNvPr>
          <p:cNvSpPr>
            <a:spLocks noGrp="1"/>
          </p:cNvSpPr>
          <p:nvPr>
            <p:ph type="title"/>
          </p:nvPr>
        </p:nvSpPr>
        <p:spPr/>
        <p:txBody>
          <a:bodyPr/>
          <a:lstStyle/>
          <a:p>
            <a:r>
              <a:rPr lang="el-GR" dirty="0"/>
              <a:t>Τα δεδομένα</a:t>
            </a:r>
            <a:endParaRPr lang="en-US" dirty="0"/>
          </a:p>
        </p:txBody>
      </p:sp>
      <p:sp>
        <p:nvSpPr>
          <p:cNvPr id="3" name="Θέση περιεχομένου 2">
            <a:extLst>
              <a:ext uri="{FF2B5EF4-FFF2-40B4-BE49-F238E27FC236}">
                <a16:creationId xmlns:a16="http://schemas.microsoft.com/office/drawing/2014/main" id="{A40F9CFE-3115-414D-B3F3-E4F4DABA062D}"/>
              </a:ext>
            </a:extLst>
          </p:cNvPr>
          <p:cNvSpPr>
            <a:spLocks noGrp="1"/>
          </p:cNvSpPr>
          <p:nvPr>
            <p:ph idx="1"/>
          </p:nvPr>
        </p:nvSpPr>
        <p:spPr/>
        <p:txBody>
          <a:bodyPr/>
          <a:lstStyle/>
          <a:p>
            <a:pPr marL="0" indent="0">
              <a:buNone/>
            </a:pPr>
            <a:r>
              <a:rPr lang="el-GR" dirty="0"/>
              <a:t>Δεν είναι:</a:t>
            </a:r>
          </a:p>
          <a:p>
            <a:r>
              <a:rPr lang="el-GR" dirty="0"/>
              <a:t>αριθμοί </a:t>
            </a:r>
          </a:p>
          <a:p>
            <a:pPr marL="0" indent="0">
              <a:buNone/>
            </a:pPr>
            <a:r>
              <a:rPr lang="el-GR" dirty="0"/>
              <a:t> Είναι:</a:t>
            </a:r>
          </a:p>
          <a:p>
            <a:r>
              <a:rPr lang="el-GR" dirty="0"/>
              <a:t>λόγος </a:t>
            </a:r>
          </a:p>
          <a:p>
            <a:r>
              <a:rPr lang="el-GR" dirty="0"/>
              <a:t>αφηγήσεις </a:t>
            </a:r>
          </a:p>
          <a:p>
            <a:r>
              <a:rPr lang="el-GR" dirty="0"/>
              <a:t>πρακτικές</a:t>
            </a:r>
          </a:p>
          <a:p>
            <a:endParaRPr lang="en-US" dirty="0"/>
          </a:p>
        </p:txBody>
      </p:sp>
    </p:spTree>
    <p:extLst>
      <p:ext uri="{BB962C8B-B14F-4D97-AF65-F5344CB8AC3E}">
        <p14:creationId xmlns:p14="http://schemas.microsoft.com/office/powerpoint/2010/main" val="4264499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56ABB9-CBEF-4754-B03F-AA13821159B1}"/>
              </a:ext>
            </a:extLst>
          </p:cNvPr>
          <p:cNvSpPr>
            <a:spLocks noGrp="1"/>
          </p:cNvSpPr>
          <p:nvPr>
            <p:ph type="title"/>
          </p:nvPr>
        </p:nvSpPr>
        <p:spPr/>
        <p:txBody>
          <a:bodyPr/>
          <a:lstStyle/>
          <a:p>
            <a:r>
              <a:rPr lang="el-GR" dirty="0"/>
              <a:t>ΤΑ ΣΤΑΔΙΑ ΠΟΙΟΤΙΚΗΣ ΕΡΕΥΝΑΣ</a:t>
            </a:r>
            <a:endParaRPr lang="en-US" dirty="0"/>
          </a:p>
        </p:txBody>
      </p:sp>
      <p:sp>
        <p:nvSpPr>
          <p:cNvPr id="3" name="Θέση περιεχομένου 2">
            <a:extLst>
              <a:ext uri="{FF2B5EF4-FFF2-40B4-BE49-F238E27FC236}">
                <a16:creationId xmlns:a16="http://schemas.microsoft.com/office/drawing/2014/main" id="{375ABB40-A945-4168-84A5-96F797310EC3}"/>
              </a:ext>
            </a:extLst>
          </p:cNvPr>
          <p:cNvSpPr>
            <a:spLocks noGrp="1"/>
          </p:cNvSpPr>
          <p:nvPr>
            <p:ph idx="1"/>
          </p:nvPr>
        </p:nvSpPr>
        <p:spPr/>
        <p:txBody>
          <a:bodyPr/>
          <a:lstStyle/>
          <a:p>
            <a:pPr marL="0" indent="0">
              <a:buNone/>
            </a:pPr>
            <a:r>
              <a:rPr lang="el-GR" b="1" dirty="0"/>
              <a:t>1. Ερευνητικό ερώτημα </a:t>
            </a:r>
            <a:r>
              <a:rPr lang="el-GR" dirty="0"/>
              <a:t>(π.χ. Πώς βιώνουν…)</a:t>
            </a:r>
          </a:p>
          <a:p>
            <a:pPr marL="0" indent="0">
              <a:buNone/>
            </a:pPr>
            <a:r>
              <a:rPr lang="el-GR" b="1" dirty="0"/>
              <a:t>2. Συλλογή δεδομένων </a:t>
            </a:r>
            <a:r>
              <a:rPr lang="el-GR" dirty="0"/>
              <a:t>(συνεντεύξεις, παρατήρηση)</a:t>
            </a:r>
          </a:p>
          <a:p>
            <a:pPr marL="0" indent="0">
              <a:buNone/>
            </a:pPr>
            <a:r>
              <a:rPr lang="el-GR" b="1" dirty="0"/>
              <a:t>3. Ανάλυση δεδομένων </a:t>
            </a:r>
            <a:r>
              <a:rPr lang="el-GR" dirty="0"/>
              <a:t>(</a:t>
            </a:r>
            <a:r>
              <a:rPr lang="nl-NL" dirty="0" err="1"/>
              <a:t>coding</a:t>
            </a:r>
            <a:r>
              <a:rPr lang="el-GR" dirty="0"/>
              <a:t>, </a:t>
            </a:r>
            <a:r>
              <a:rPr lang="nl-NL" dirty="0" err="1"/>
              <a:t>themes</a:t>
            </a:r>
            <a:r>
              <a:rPr lang="el-GR" dirty="0"/>
              <a:t>)</a:t>
            </a:r>
            <a:endParaRPr lang="el-GR" b="1" dirty="0"/>
          </a:p>
          <a:p>
            <a:pPr marL="0" indent="0">
              <a:buNone/>
            </a:pPr>
            <a:r>
              <a:rPr lang="el-GR" b="1" dirty="0"/>
              <a:t>4. Ερμηνεία</a:t>
            </a:r>
            <a:r>
              <a:rPr lang="el-GR" dirty="0"/>
              <a:t> - τι σημαίνουν τα δεδομένα</a:t>
            </a:r>
            <a:endParaRPr lang="en-US" b="1" dirty="0"/>
          </a:p>
        </p:txBody>
      </p:sp>
    </p:spTree>
    <p:extLst>
      <p:ext uri="{BB962C8B-B14F-4D97-AF65-F5344CB8AC3E}">
        <p14:creationId xmlns:p14="http://schemas.microsoft.com/office/powerpoint/2010/main" val="2900616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81C46F0-D833-4060-91FB-0DD5E65D21B5}"/>
              </a:ext>
            </a:extLst>
          </p:cNvPr>
          <p:cNvSpPr>
            <a:spLocks noGrp="1"/>
          </p:cNvSpPr>
          <p:nvPr>
            <p:ph type="title"/>
          </p:nvPr>
        </p:nvSpPr>
        <p:spPr>
          <a:xfrm>
            <a:off x="1295401" y="982132"/>
            <a:ext cx="9601196" cy="1303867"/>
          </a:xfrm>
        </p:spPr>
        <p:txBody>
          <a:bodyPr/>
          <a:lstStyle/>
          <a:p>
            <a:r>
              <a:rPr lang="el-GR" dirty="0"/>
              <a:t>Από τη συλλογή δεδομένων στην ανάλυση</a:t>
            </a:r>
            <a:endParaRPr lang="en-US" dirty="0"/>
          </a:p>
        </p:txBody>
      </p:sp>
      <p:sp>
        <p:nvSpPr>
          <p:cNvPr id="3" name="Θέση περιεχομένου 2">
            <a:extLst>
              <a:ext uri="{FF2B5EF4-FFF2-40B4-BE49-F238E27FC236}">
                <a16:creationId xmlns:a16="http://schemas.microsoft.com/office/drawing/2014/main" id="{9B20BC1C-B89D-4669-9D87-73A749411F1A}"/>
              </a:ext>
            </a:extLst>
          </p:cNvPr>
          <p:cNvSpPr>
            <a:spLocks noGrp="1"/>
          </p:cNvSpPr>
          <p:nvPr>
            <p:ph idx="1"/>
          </p:nvPr>
        </p:nvSpPr>
        <p:spPr>
          <a:xfrm>
            <a:off x="1295401" y="2556931"/>
            <a:ext cx="8550348" cy="3663115"/>
          </a:xfrm>
        </p:spPr>
        <p:txBody>
          <a:bodyPr>
            <a:normAutofit/>
          </a:bodyPr>
          <a:lstStyle/>
          <a:p>
            <a:pPr marL="0" indent="0">
              <a:buNone/>
            </a:pPr>
            <a:r>
              <a:rPr lang="el-GR" b="1" dirty="0"/>
              <a:t>Βήμα 1 – Συλλογή δεδομένων</a:t>
            </a:r>
          </a:p>
          <a:p>
            <a:pPr marL="0" indent="0">
              <a:buNone/>
            </a:pPr>
            <a:r>
              <a:rPr lang="el-GR" dirty="0"/>
              <a:t> </a:t>
            </a:r>
            <a:r>
              <a:rPr lang="el-GR" dirty="0">
                <a:highlight>
                  <a:srgbClr val="FFFF00"/>
                </a:highlight>
              </a:rPr>
              <a:t>Συνεντεύξεις / παρατήρηση / ανοιχτές ερωτήσεις</a:t>
            </a:r>
          </a:p>
          <a:p>
            <a:pPr marL="0" indent="0">
              <a:buNone/>
            </a:pPr>
            <a:r>
              <a:rPr lang="el-GR" dirty="0"/>
              <a:t> ηχογράφηση</a:t>
            </a:r>
            <a:r>
              <a:rPr lang="nl-NL" dirty="0"/>
              <a:t>, </a:t>
            </a:r>
            <a:r>
              <a:rPr lang="el-GR" dirty="0"/>
              <a:t> σημειώσεις</a:t>
            </a:r>
          </a:p>
          <a:p>
            <a:pPr marL="0" indent="0">
              <a:buNone/>
            </a:pPr>
            <a:r>
              <a:rPr lang="el-GR" b="1" dirty="0"/>
              <a:t>Βήμα 2 – </a:t>
            </a:r>
            <a:r>
              <a:rPr lang="el-GR" b="1" dirty="0" err="1"/>
              <a:t>Transcription</a:t>
            </a:r>
            <a:r>
              <a:rPr lang="el-GR" b="1" dirty="0"/>
              <a:t> (Μεταγραφή)</a:t>
            </a:r>
          </a:p>
          <a:p>
            <a:pPr marL="0" indent="0">
              <a:buNone/>
            </a:pPr>
            <a:r>
              <a:rPr lang="el-GR" dirty="0">
                <a:highlight>
                  <a:srgbClr val="FFFF00"/>
                </a:highlight>
              </a:rPr>
              <a:t>Μετατρέπω τον λόγο σε κείμενο</a:t>
            </a:r>
            <a:endParaRPr lang="nl-NL" dirty="0">
              <a:highlight>
                <a:srgbClr val="FFFF00"/>
              </a:highlight>
            </a:endParaRPr>
          </a:p>
          <a:p>
            <a:pPr marL="0" indent="0">
              <a:buNone/>
            </a:pPr>
            <a:r>
              <a:rPr lang="el-GR" dirty="0"/>
              <a:t> λέξη-προς-λέξη (</a:t>
            </a:r>
            <a:r>
              <a:rPr lang="el-GR" dirty="0" err="1"/>
              <a:t>verbatim</a:t>
            </a:r>
            <a:r>
              <a:rPr lang="el-GR" dirty="0"/>
              <a:t>)</a:t>
            </a:r>
            <a:r>
              <a:rPr lang="nl-NL" dirty="0"/>
              <a:t>, </a:t>
            </a:r>
            <a:r>
              <a:rPr lang="el-GR" dirty="0"/>
              <a:t> βασικές σημειώσεις (παύσεις, έμφαση)</a:t>
            </a:r>
          </a:p>
          <a:p>
            <a:endParaRPr lang="en-US" dirty="0"/>
          </a:p>
        </p:txBody>
      </p:sp>
    </p:spTree>
    <p:extLst>
      <p:ext uri="{BB962C8B-B14F-4D97-AF65-F5344CB8AC3E}">
        <p14:creationId xmlns:p14="http://schemas.microsoft.com/office/powerpoint/2010/main" val="1803602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371DF6A3-7140-45A1-9D4A-A067AEA5A817}"/>
              </a:ext>
            </a:extLst>
          </p:cNvPr>
          <p:cNvGraphicFramePr>
            <a:graphicFrameLocks noGrp="1"/>
          </p:cNvGraphicFramePr>
          <p:nvPr>
            <p:extLst>
              <p:ext uri="{D42A27DB-BD31-4B8C-83A1-F6EECF244321}">
                <p14:modId xmlns:p14="http://schemas.microsoft.com/office/powerpoint/2010/main" val="1011830799"/>
              </p:ext>
            </p:extLst>
          </p:nvPr>
        </p:nvGraphicFramePr>
        <p:xfrm>
          <a:off x="1105786" y="1315658"/>
          <a:ext cx="10324214" cy="4015760"/>
        </p:xfrm>
        <a:graphic>
          <a:graphicData uri="http://schemas.openxmlformats.org/drawingml/2006/table">
            <a:tbl>
              <a:tblPr/>
              <a:tblGrid>
                <a:gridCol w="3136605">
                  <a:extLst>
                    <a:ext uri="{9D8B030D-6E8A-4147-A177-3AD203B41FA5}">
                      <a16:colId xmlns:a16="http://schemas.microsoft.com/office/drawing/2014/main" val="2421855788"/>
                    </a:ext>
                  </a:extLst>
                </a:gridCol>
                <a:gridCol w="4369084">
                  <a:extLst>
                    <a:ext uri="{9D8B030D-6E8A-4147-A177-3AD203B41FA5}">
                      <a16:colId xmlns:a16="http://schemas.microsoft.com/office/drawing/2014/main" val="971233913"/>
                    </a:ext>
                  </a:extLst>
                </a:gridCol>
                <a:gridCol w="2818525">
                  <a:extLst>
                    <a:ext uri="{9D8B030D-6E8A-4147-A177-3AD203B41FA5}">
                      <a16:colId xmlns:a16="http://schemas.microsoft.com/office/drawing/2014/main" val="1451805129"/>
                    </a:ext>
                  </a:extLst>
                </a:gridCol>
              </a:tblGrid>
              <a:tr h="277099">
                <a:tc>
                  <a:txBody>
                    <a:bodyPr/>
                    <a:lstStyle/>
                    <a:p>
                      <a:r>
                        <a:rPr lang="el-GR" sz="2000" b="1">
                          <a:highlight>
                            <a:srgbClr val="FFFF00"/>
                          </a:highlight>
                        </a:rPr>
                        <a:t>Τύπος μεταγραφής</a:t>
                      </a:r>
                    </a:p>
                  </a:txBody>
                  <a:tcPr marL="60325" marR="60325" marT="30163" marB="30163" anchor="ctr">
                    <a:lnL>
                      <a:noFill/>
                    </a:lnL>
                    <a:lnR>
                      <a:noFill/>
                    </a:lnR>
                    <a:lnT>
                      <a:noFill/>
                    </a:lnT>
                    <a:lnB>
                      <a:noFill/>
                    </a:lnB>
                  </a:tcPr>
                </a:tc>
                <a:tc>
                  <a:txBody>
                    <a:bodyPr/>
                    <a:lstStyle/>
                    <a:p>
                      <a:r>
                        <a:rPr lang="el-GR" sz="2000" b="1">
                          <a:highlight>
                            <a:srgbClr val="FFFF00"/>
                          </a:highlight>
                        </a:rPr>
                        <a:t>Τι περιλαμβάνει</a:t>
                      </a:r>
                    </a:p>
                  </a:txBody>
                  <a:tcPr marL="60325" marR="60325" marT="30163" marB="30163" anchor="ctr">
                    <a:lnL>
                      <a:noFill/>
                    </a:lnL>
                    <a:lnR>
                      <a:noFill/>
                    </a:lnR>
                    <a:lnT>
                      <a:noFill/>
                    </a:lnT>
                    <a:lnB>
                      <a:noFill/>
                    </a:lnB>
                  </a:tcPr>
                </a:tc>
                <a:tc>
                  <a:txBody>
                    <a:bodyPr/>
                    <a:lstStyle/>
                    <a:p>
                      <a:r>
                        <a:rPr lang="el-GR" sz="2000" b="1" dirty="0">
                          <a:highlight>
                            <a:srgbClr val="FFFF00"/>
                          </a:highlight>
                        </a:rPr>
                        <a:t>Τι αφαιρεί</a:t>
                      </a:r>
                    </a:p>
                  </a:txBody>
                  <a:tcPr marL="60325" marR="60325" marT="30163" marB="30163" anchor="ctr">
                    <a:lnL>
                      <a:noFill/>
                    </a:lnL>
                    <a:lnR>
                      <a:noFill/>
                    </a:lnR>
                    <a:lnT>
                      <a:noFill/>
                    </a:lnT>
                    <a:lnB>
                      <a:noFill/>
                    </a:lnB>
                  </a:tcPr>
                </a:tc>
                <a:extLst>
                  <a:ext uri="{0D108BD9-81ED-4DB2-BD59-A6C34878D82A}">
                    <a16:rowId xmlns:a16="http://schemas.microsoft.com/office/drawing/2014/main" val="53181381"/>
                  </a:ext>
                </a:extLst>
              </a:tr>
              <a:tr h="507977">
                <a:tc>
                  <a:txBody>
                    <a:bodyPr/>
                    <a:lstStyle/>
                    <a:p>
                      <a:r>
                        <a:rPr lang="nl-NL" sz="2000" b="1"/>
                        <a:t>Verbatim (</a:t>
                      </a:r>
                      <a:r>
                        <a:rPr lang="el-GR" sz="2000" b="1"/>
                        <a:t>λέξη-προς-λέξη)</a:t>
                      </a:r>
                      <a:endParaRPr lang="el-GR" sz="2000"/>
                    </a:p>
                  </a:txBody>
                  <a:tcPr marL="60325" marR="60325" marT="30163" marB="30163" anchor="ctr">
                    <a:lnL>
                      <a:noFill/>
                    </a:lnL>
                    <a:lnR>
                      <a:noFill/>
                    </a:lnR>
                    <a:lnT>
                      <a:noFill/>
                    </a:lnT>
                    <a:lnB>
                      <a:noFill/>
                    </a:lnB>
                  </a:tcPr>
                </a:tc>
                <a:tc>
                  <a:txBody>
                    <a:bodyPr/>
                    <a:lstStyle/>
                    <a:p>
                      <a:r>
                        <a:rPr lang="el-GR" sz="2000" dirty="0"/>
                        <a:t>Όλες οι λέξεις, παύσεις, </a:t>
                      </a:r>
                      <a:r>
                        <a:rPr lang="el-GR" sz="2000" dirty="0" err="1"/>
                        <a:t>fillers</a:t>
                      </a:r>
                      <a:r>
                        <a:rPr lang="el-GR" sz="2000" dirty="0"/>
                        <a:t> (“</a:t>
                      </a:r>
                      <a:r>
                        <a:rPr lang="el-GR" sz="2000" dirty="0" err="1"/>
                        <a:t>εεε</a:t>
                      </a:r>
                      <a:r>
                        <a:rPr lang="el-GR" sz="2000" dirty="0"/>
                        <a:t>”), επαναλήψεις</a:t>
                      </a:r>
                    </a:p>
                  </a:txBody>
                  <a:tcPr marL="60325" marR="60325" marT="30163" marB="30163" anchor="ctr">
                    <a:lnL>
                      <a:noFill/>
                    </a:lnL>
                    <a:lnR>
                      <a:noFill/>
                    </a:lnR>
                    <a:lnT>
                      <a:noFill/>
                    </a:lnT>
                    <a:lnB>
                      <a:noFill/>
                    </a:lnB>
                  </a:tcPr>
                </a:tc>
                <a:tc>
                  <a:txBody>
                    <a:bodyPr/>
                    <a:lstStyle/>
                    <a:p>
                      <a:r>
                        <a:rPr lang="el-GR" sz="2000"/>
                        <a:t>Τίποτα</a:t>
                      </a:r>
                    </a:p>
                  </a:txBody>
                  <a:tcPr marL="60325" marR="60325" marT="30163" marB="30163" anchor="ctr">
                    <a:lnL>
                      <a:noFill/>
                    </a:lnL>
                    <a:lnR>
                      <a:noFill/>
                    </a:lnR>
                    <a:lnT>
                      <a:noFill/>
                    </a:lnT>
                    <a:lnB>
                      <a:noFill/>
                    </a:lnB>
                  </a:tcPr>
                </a:tc>
                <a:extLst>
                  <a:ext uri="{0D108BD9-81ED-4DB2-BD59-A6C34878D82A}">
                    <a16:rowId xmlns:a16="http://schemas.microsoft.com/office/drawing/2014/main" val="658609098"/>
                  </a:ext>
                </a:extLst>
              </a:tr>
              <a:tr h="507977">
                <a:tc>
                  <a:txBody>
                    <a:bodyPr/>
                    <a:lstStyle/>
                    <a:p>
                      <a:r>
                        <a:rPr lang="nl-NL" sz="2000" b="1" dirty="0"/>
                        <a:t>Clean </a:t>
                      </a:r>
                      <a:r>
                        <a:rPr lang="nl-NL" sz="2000" b="1" dirty="0" err="1"/>
                        <a:t>verbatim</a:t>
                      </a:r>
                      <a:endParaRPr lang="nl-NL" sz="2000" dirty="0"/>
                    </a:p>
                  </a:txBody>
                  <a:tcPr marL="60325" marR="60325" marT="30163" marB="30163" anchor="ctr">
                    <a:lnL>
                      <a:noFill/>
                    </a:lnL>
                    <a:lnR>
                      <a:noFill/>
                    </a:lnR>
                    <a:lnT>
                      <a:noFill/>
                    </a:lnT>
                    <a:lnB>
                      <a:noFill/>
                    </a:lnB>
                  </a:tcPr>
                </a:tc>
                <a:tc>
                  <a:txBody>
                    <a:bodyPr/>
                    <a:lstStyle/>
                    <a:p>
                      <a:r>
                        <a:rPr lang="el-GR" sz="2000" dirty="0"/>
                        <a:t>Περιεχόμενο πρότασης, βασική δομή λόγου</a:t>
                      </a:r>
                    </a:p>
                  </a:txBody>
                  <a:tcPr marL="60325" marR="60325" marT="30163" marB="30163" anchor="ctr">
                    <a:lnL>
                      <a:noFill/>
                    </a:lnL>
                    <a:lnR>
                      <a:noFill/>
                    </a:lnR>
                    <a:lnT>
                      <a:noFill/>
                    </a:lnT>
                    <a:lnB>
                      <a:noFill/>
                    </a:lnB>
                  </a:tcPr>
                </a:tc>
                <a:tc>
                  <a:txBody>
                    <a:bodyPr/>
                    <a:lstStyle/>
                    <a:p>
                      <a:r>
                        <a:rPr lang="nl-NL" sz="2000"/>
                        <a:t>Fillers, </a:t>
                      </a:r>
                      <a:r>
                        <a:rPr lang="el-GR" sz="2000"/>
                        <a:t>επαναλήψεις, ασυνταξίες</a:t>
                      </a:r>
                    </a:p>
                  </a:txBody>
                  <a:tcPr marL="60325" marR="60325" marT="30163" marB="30163" anchor="ctr">
                    <a:lnL>
                      <a:noFill/>
                    </a:lnL>
                    <a:lnR>
                      <a:noFill/>
                    </a:lnR>
                    <a:lnT>
                      <a:noFill/>
                    </a:lnT>
                    <a:lnB>
                      <a:noFill/>
                    </a:lnB>
                  </a:tcPr>
                </a:tc>
                <a:extLst>
                  <a:ext uri="{0D108BD9-81ED-4DB2-BD59-A6C34878D82A}">
                    <a16:rowId xmlns:a16="http://schemas.microsoft.com/office/drawing/2014/main" val="2552259530"/>
                  </a:ext>
                </a:extLst>
              </a:tr>
              <a:tr h="485465">
                <a:tc>
                  <a:txBody>
                    <a:bodyPr/>
                    <a:lstStyle/>
                    <a:p>
                      <a:r>
                        <a:rPr lang="nl-NL" sz="2000" b="1"/>
                        <a:t>Edited transcription</a:t>
                      </a:r>
                      <a:endParaRPr lang="nl-NL" sz="2000"/>
                    </a:p>
                  </a:txBody>
                  <a:tcPr marL="60325" marR="60325" marT="30163" marB="30163" anchor="ctr">
                    <a:lnL>
                      <a:noFill/>
                    </a:lnL>
                    <a:lnR>
                      <a:noFill/>
                    </a:lnR>
                    <a:lnT>
                      <a:noFill/>
                    </a:lnT>
                    <a:lnB>
                      <a:noFill/>
                    </a:lnB>
                  </a:tcPr>
                </a:tc>
                <a:tc>
                  <a:txBody>
                    <a:bodyPr/>
                    <a:lstStyle/>
                    <a:p>
                      <a:r>
                        <a:rPr lang="el-GR" sz="2000"/>
                        <a:t>Καθαρό, γραμματικά σωστό κείμενο</a:t>
                      </a:r>
                    </a:p>
                  </a:txBody>
                  <a:tcPr marL="60325" marR="60325" marT="30163" marB="30163" anchor="ctr">
                    <a:lnL>
                      <a:noFill/>
                    </a:lnL>
                    <a:lnR>
                      <a:noFill/>
                    </a:lnR>
                    <a:lnT>
                      <a:noFill/>
                    </a:lnT>
                    <a:lnB>
                      <a:noFill/>
                    </a:lnB>
                  </a:tcPr>
                </a:tc>
                <a:tc>
                  <a:txBody>
                    <a:bodyPr/>
                    <a:lstStyle/>
                    <a:p>
                      <a:r>
                        <a:rPr lang="el-GR" sz="2000"/>
                        <a:t>Λάθη, προφορικότητα</a:t>
                      </a:r>
                    </a:p>
                  </a:txBody>
                  <a:tcPr marL="60325" marR="60325" marT="30163" marB="30163" anchor="ctr">
                    <a:lnL>
                      <a:noFill/>
                    </a:lnL>
                    <a:lnR>
                      <a:noFill/>
                    </a:lnR>
                    <a:lnT>
                      <a:noFill/>
                    </a:lnT>
                    <a:lnB>
                      <a:noFill/>
                    </a:lnB>
                  </a:tcPr>
                </a:tc>
                <a:extLst>
                  <a:ext uri="{0D108BD9-81ED-4DB2-BD59-A6C34878D82A}">
                    <a16:rowId xmlns:a16="http://schemas.microsoft.com/office/drawing/2014/main" val="1211959505"/>
                  </a:ext>
                </a:extLst>
              </a:tr>
              <a:tr h="507977">
                <a:tc>
                  <a:txBody>
                    <a:bodyPr/>
                    <a:lstStyle/>
                    <a:p>
                      <a:r>
                        <a:rPr lang="nl-NL" sz="2000" b="1"/>
                        <a:t>Selective transcription</a:t>
                      </a:r>
                      <a:endParaRPr lang="nl-NL" sz="2000"/>
                    </a:p>
                  </a:txBody>
                  <a:tcPr marL="60325" marR="60325" marT="30163" marB="30163" anchor="ctr">
                    <a:lnL>
                      <a:noFill/>
                    </a:lnL>
                    <a:lnR>
                      <a:noFill/>
                    </a:lnR>
                    <a:lnT>
                      <a:noFill/>
                    </a:lnT>
                    <a:lnB>
                      <a:noFill/>
                    </a:lnB>
                  </a:tcPr>
                </a:tc>
                <a:tc>
                  <a:txBody>
                    <a:bodyPr/>
                    <a:lstStyle/>
                    <a:p>
                      <a:r>
                        <a:rPr lang="el-GR" sz="2000"/>
                        <a:t>Επιλεγμένα αποσπάσματα</a:t>
                      </a:r>
                    </a:p>
                  </a:txBody>
                  <a:tcPr marL="60325" marR="60325" marT="30163" marB="30163" anchor="ctr">
                    <a:lnL>
                      <a:noFill/>
                    </a:lnL>
                    <a:lnR>
                      <a:noFill/>
                    </a:lnR>
                    <a:lnT>
                      <a:noFill/>
                    </a:lnT>
                    <a:lnB>
                      <a:noFill/>
                    </a:lnB>
                  </a:tcPr>
                </a:tc>
                <a:tc>
                  <a:txBody>
                    <a:bodyPr/>
                    <a:lstStyle/>
                    <a:p>
                      <a:r>
                        <a:rPr lang="el-GR" sz="2000"/>
                        <a:t>Ό,τι δεν θεωρείται “σημαντικό”</a:t>
                      </a:r>
                    </a:p>
                  </a:txBody>
                  <a:tcPr marL="60325" marR="60325" marT="30163" marB="30163" anchor="ctr">
                    <a:lnL>
                      <a:noFill/>
                    </a:lnL>
                    <a:lnR>
                      <a:noFill/>
                    </a:lnR>
                    <a:lnT>
                      <a:noFill/>
                    </a:lnT>
                    <a:lnB>
                      <a:noFill/>
                    </a:lnB>
                  </a:tcPr>
                </a:tc>
                <a:extLst>
                  <a:ext uri="{0D108BD9-81ED-4DB2-BD59-A6C34878D82A}">
                    <a16:rowId xmlns:a16="http://schemas.microsoft.com/office/drawing/2014/main" val="4286024615"/>
                  </a:ext>
                </a:extLst>
              </a:tr>
              <a:tr h="507977">
                <a:tc>
                  <a:txBody>
                    <a:bodyPr/>
                    <a:lstStyle/>
                    <a:p>
                      <a:r>
                        <a:rPr lang="nl-NL" sz="2000" b="1"/>
                        <a:t>Summarized transcription</a:t>
                      </a:r>
                      <a:endParaRPr lang="nl-NL" sz="2000"/>
                    </a:p>
                  </a:txBody>
                  <a:tcPr marL="60325" marR="60325" marT="30163" marB="30163" anchor="ctr">
                    <a:lnL>
                      <a:noFill/>
                    </a:lnL>
                    <a:lnR>
                      <a:noFill/>
                    </a:lnR>
                    <a:lnT>
                      <a:noFill/>
                    </a:lnT>
                    <a:lnB>
                      <a:noFill/>
                    </a:lnB>
                  </a:tcPr>
                </a:tc>
                <a:tc>
                  <a:txBody>
                    <a:bodyPr/>
                    <a:lstStyle/>
                    <a:p>
                      <a:r>
                        <a:rPr lang="el-GR" sz="2000"/>
                        <a:t>Σύνοψη περιεχομένου</a:t>
                      </a:r>
                    </a:p>
                  </a:txBody>
                  <a:tcPr marL="60325" marR="60325" marT="30163" marB="30163" anchor="ctr">
                    <a:lnL>
                      <a:noFill/>
                    </a:lnL>
                    <a:lnR>
                      <a:noFill/>
                    </a:lnR>
                    <a:lnT>
                      <a:noFill/>
                    </a:lnT>
                    <a:lnB>
                      <a:noFill/>
                    </a:lnB>
                  </a:tcPr>
                </a:tc>
                <a:tc>
                  <a:txBody>
                    <a:bodyPr/>
                    <a:lstStyle/>
                    <a:p>
                      <a:r>
                        <a:rPr lang="el-GR" sz="2000"/>
                        <a:t>Λεπτομέρειες, εκφράσεις, ύφος</a:t>
                      </a:r>
                    </a:p>
                  </a:txBody>
                  <a:tcPr marL="60325" marR="60325" marT="30163" marB="30163" anchor="ctr">
                    <a:lnL>
                      <a:noFill/>
                    </a:lnL>
                    <a:lnR>
                      <a:noFill/>
                    </a:lnR>
                    <a:lnT>
                      <a:noFill/>
                    </a:lnT>
                    <a:lnB>
                      <a:noFill/>
                    </a:lnB>
                  </a:tcPr>
                </a:tc>
                <a:extLst>
                  <a:ext uri="{0D108BD9-81ED-4DB2-BD59-A6C34878D82A}">
                    <a16:rowId xmlns:a16="http://schemas.microsoft.com/office/drawing/2014/main" val="1793502319"/>
                  </a:ext>
                </a:extLst>
              </a:tr>
              <a:tr h="485465">
                <a:tc>
                  <a:txBody>
                    <a:bodyPr/>
                    <a:lstStyle/>
                    <a:p>
                      <a:r>
                        <a:rPr lang="nl-NL" sz="2000" b="1"/>
                        <a:t>Jefferson (conversation)</a:t>
                      </a:r>
                      <a:endParaRPr lang="nl-NL" sz="2000"/>
                    </a:p>
                  </a:txBody>
                  <a:tcPr marL="60325" marR="60325" marT="30163" marB="30163" anchor="ctr">
                    <a:lnL>
                      <a:noFill/>
                    </a:lnL>
                    <a:lnR>
                      <a:noFill/>
                    </a:lnR>
                    <a:lnT>
                      <a:noFill/>
                    </a:lnT>
                    <a:lnB>
                      <a:noFill/>
                    </a:lnB>
                  </a:tcPr>
                </a:tc>
                <a:tc>
                  <a:txBody>
                    <a:bodyPr/>
                    <a:lstStyle/>
                    <a:p>
                      <a:r>
                        <a:rPr lang="el-GR" sz="2000"/>
                        <a:t>Παύσεις, τόνος, ένταση, overlap, ρυθμός</a:t>
                      </a:r>
                    </a:p>
                  </a:txBody>
                  <a:tcPr marL="60325" marR="60325" marT="30163" marB="30163" anchor="ctr">
                    <a:lnL>
                      <a:noFill/>
                    </a:lnL>
                    <a:lnR>
                      <a:noFill/>
                    </a:lnR>
                    <a:lnT>
                      <a:noFill/>
                    </a:lnT>
                    <a:lnB>
                      <a:noFill/>
                    </a:lnB>
                  </a:tcPr>
                </a:tc>
                <a:tc>
                  <a:txBody>
                    <a:bodyPr/>
                    <a:lstStyle/>
                    <a:p>
                      <a:r>
                        <a:rPr lang="el-GR" sz="2000" dirty="0"/>
                        <a:t>Τίποτα</a:t>
                      </a:r>
                    </a:p>
                  </a:txBody>
                  <a:tcPr marL="60325" marR="60325" marT="30163" marB="30163" anchor="ctr">
                    <a:lnL>
                      <a:noFill/>
                    </a:lnL>
                    <a:lnR>
                      <a:noFill/>
                    </a:lnR>
                    <a:lnT>
                      <a:noFill/>
                    </a:lnT>
                    <a:lnB>
                      <a:noFill/>
                    </a:lnB>
                  </a:tcPr>
                </a:tc>
                <a:extLst>
                  <a:ext uri="{0D108BD9-81ED-4DB2-BD59-A6C34878D82A}">
                    <a16:rowId xmlns:a16="http://schemas.microsoft.com/office/drawing/2014/main" val="4127919740"/>
                  </a:ext>
                </a:extLst>
              </a:tr>
            </a:tbl>
          </a:graphicData>
        </a:graphic>
      </p:graphicFrame>
    </p:spTree>
    <p:extLst>
      <p:ext uri="{BB962C8B-B14F-4D97-AF65-F5344CB8AC3E}">
        <p14:creationId xmlns:p14="http://schemas.microsoft.com/office/powerpoint/2010/main" val="2242280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4A23ED5-224A-49F1-8B8F-3200658353DC}"/>
              </a:ext>
            </a:extLst>
          </p:cNvPr>
          <p:cNvSpPr>
            <a:spLocks noGrp="1"/>
          </p:cNvSpPr>
          <p:nvPr>
            <p:ph type="ctrTitle"/>
          </p:nvPr>
        </p:nvSpPr>
        <p:spPr/>
        <p:txBody>
          <a:bodyPr/>
          <a:lstStyle/>
          <a:p>
            <a:r>
              <a:rPr lang="el-GR" dirty="0"/>
              <a:t>ΕΡΓΑΛΕΙΑ</a:t>
            </a:r>
            <a:endParaRPr lang="en-US" dirty="0"/>
          </a:p>
        </p:txBody>
      </p:sp>
      <p:sp>
        <p:nvSpPr>
          <p:cNvPr id="5" name="Υπότιτλος 4">
            <a:extLst>
              <a:ext uri="{FF2B5EF4-FFF2-40B4-BE49-F238E27FC236}">
                <a16:creationId xmlns:a16="http://schemas.microsoft.com/office/drawing/2014/main" id="{996DD35D-7BF4-4534-AA14-C2FEED72E78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28060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071A2677-B02A-4B69-9E26-2107C44343DA}"/>
              </a:ext>
            </a:extLst>
          </p:cNvPr>
          <p:cNvGraphicFramePr>
            <a:graphicFrameLocks noGrp="1"/>
          </p:cNvGraphicFramePr>
          <p:nvPr>
            <p:extLst>
              <p:ext uri="{D42A27DB-BD31-4B8C-83A1-F6EECF244321}">
                <p14:modId xmlns:p14="http://schemas.microsoft.com/office/powerpoint/2010/main" val="1684987104"/>
              </p:ext>
            </p:extLst>
          </p:nvPr>
        </p:nvGraphicFramePr>
        <p:xfrm>
          <a:off x="839972" y="627321"/>
          <a:ext cx="10706985" cy="5714506"/>
        </p:xfrm>
        <a:graphic>
          <a:graphicData uri="http://schemas.openxmlformats.org/drawingml/2006/table">
            <a:tbl>
              <a:tblPr/>
              <a:tblGrid>
                <a:gridCol w="2141397">
                  <a:extLst>
                    <a:ext uri="{9D8B030D-6E8A-4147-A177-3AD203B41FA5}">
                      <a16:colId xmlns:a16="http://schemas.microsoft.com/office/drawing/2014/main" val="1195544233"/>
                    </a:ext>
                  </a:extLst>
                </a:gridCol>
                <a:gridCol w="1482676">
                  <a:extLst>
                    <a:ext uri="{9D8B030D-6E8A-4147-A177-3AD203B41FA5}">
                      <a16:colId xmlns:a16="http://schemas.microsoft.com/office/drawing/2014/main" val="847136610"/>
                    </a:ext>
                  </a:extLst>
                </a:gridCol>
                <a:gridCol w="2800118">
                  <a:extLst>
                    <a:ext uri="{9D8B030D-6E8A-4147-A177-3AD203B41FA5}">
                      <a16:colId xmlns:a16="http://schemas.microsoft.com/office/drawing/2014/main" val="4243822681"/>
                    </a:ext>
                  </a:extLst>
                </a:gridCol>
                <a:gridCol w="2141397">
                  <a:extLst>
                    <a:ext uri="{9D8B030D-6E8A-4147-A177-3AD203B41FA5}">
                      <a16:colId xmlns:a16="http://schemas.microsoft.com/office/drawing/2014/main" val="2601025652"/>
                    </a:ext>
                  </a:extLst>
                </a:gridCol>
                <a:gridCol w="2141397">
                  <a:extLst>
                    <a:ext uri="{9D8B030D-6E8A-4147-A177-3AD203B41FA5}">
                      <a16:colId xmlns:a16="http://schemas.microsoft.com/office/drawing/2014/main" val="2540776945"/>
                    </a:ext>
                  </a:extLst>
                </a:gridCol>
              </a:tblGrid>
              <a:tr h="429568">
                <a:tc>
                  <a:txBody>
                    <a:bodyPr/>
                    <a:lstStyle/>
                    <a:p>
                      <a:r>
                        <a:rPr lang="el-GR" sz="1600" b="1" dirty="0">
                          <a:highlight>
                            <a:srgbClr val="FFFF00"/>
                          </a:highlight>
                        </a:rPr>
                        <a:t>Κατηγορία</a:t>
                      </a:r>
                    </a:p>
                  </a:txBody>
                  <a:tcPr marL="37279" marR="37279" marT="18640" marB="18640" anchor="ctr">
                    <a:lnL>
                      <a:noFill/>
                    </a:lnL>
                    <a:lnR>
                      <a:noFill/>
                    </a:lnR>
                    <a:lnT>
                      <a:noFill/>
                    </a:lnT>
                    <a:lnB>
                      <a:noFill/>
                    </a:lnB>
                  </a:tcPr>
                </a:tc>
                <a:tc>
                  <a:txBody>
                    <a:bodyPr/>
                    <a:lstStyle/>
                    <a:p>
                      <a:r>
                        <a:rPr lang="el-GR" sz="1600" b="1">
                          <a:highlight>
                            <a:srgbClr val="FFFF00"/>
                          </a:highlight>
                        </a:rPr>
                        <a:t>Εργαλείο</a:t>
                      </a:r>
                    </a:p>
                  </a:txBody>
                  <a:tcPr marL="37279" marR="37279" marT="18640" marB="18640" anchor="ctr">
                    <a:lnL>
                      <a:noFill/>
                    </a:lnL>
                    <a:lnR>
                      <a:noFill/>
                    </a:lnR>
                    <a:lnT>
                      <a:noFill/>
                    </a:lnT>
                    <a:lnB>
                      <a:noFill/>
                    </a:lnB>
                  </a:tcPr>
                </a:tc>
                <a:tc>
                  <a:txBody>
                    <a:bodyPr/>
                    <a:lstStyle/>
                    <a:p>
                      <a:r>
                        <a:rPr lang="el-GR" sz="1600" b="1">
                          <a:highlight>
                            <a:srgbClr val="FFFF00"/>
                          </a:highlight>
                        </a:rPr>
                        <a:t>Τι κάνει</a:t>
                      </a:r>
                    </a:p>
                  </a:txBody>
                  <a:tcPr marL="37279" marR="37279" marT="18640" marB="18640" anchor="ctr">
                    <a:lnL>
                      <a:noFill/>
                    </a:lnL>
                    <a:lnR>
                      <a:noFill/>
                    </a:lnR>
                    <a:lnT>
                      <a:noFill/>
                    </a:lnT>
                    <a:lnB>
                      <a:noFill/>
                    </a:lnB>
                  </a:tcPr>
                </a:tc>
                <a:tc>
                  <a:txBody>
                    <a:bodyPr/>
                    <a:lstStyle/>
                    <a:p>
                      <a:r>
                        <a:rPr lang="el-GR" sz="1600" b="1">
                          <a:highlight>
                            <a:srgbClr val="FFFF00"/>
                          </a:highlight>
                        </a:rPr>
                        <a:t>Πότε το χρησιμοποιώ</a:t>
                      </a:r>
                    </a:p>
                  </a:txBody>
                  <a:tcPr marL="37279" marR="37279" marT="18640" marB="18640" anchor="ctr">
                    <a:lnL>
                      <a:noFill/>
                    </a:lnL>
                    <a:lnR>
                      <a:noFill/>
                    </a:lnR>
                    <a:lnT>
                      <a:noFill/>
                    </a:lnT>
                    <a:lnB>
                      <a:noFill/>
                    </a:lnB>
                  </a:tcPr>
                </a:tc>
                <a:tc>
                  <a:txBody>
                    <a:bodyPr/>
                    <a:lstStyle/>
                    <a:p>
                      <a:r>
                        <a:rPr lang="el-GR" sz="1600" b="1" dirty="0">
                          <a:highlight>
                            <a:srgbClr val="FFFF00"/>
                          </a:highlight>
                        </a:rPr>
                        <a:t>Σχόλιο</a:t>
                      </a:r>
                    </a:p>
                  </a:txBody>
                  <a:tcPr marL="37279" marR="37279" marT="18640" marB="18640" anchor="ctr">
                    <a:lnL>
                      <a:noFill/>
                    </a:lnL>
                    <a:lnR>
                      <a:noFill/>
                    </a:lnR>
                    <a:lnT>
                      <a:noFill/>
                    </a:lnT>
                    <a:lnB>
                      <a:noFill/>
                    </a:lnB>
                  </a:tcPr>
                </a:tc>
                <a:extLst>
                  <a:ext uri="{0D108BD9-81ED-4DB2-BD59-A6C34878D82A}">
                    <a16:rowId xmlns:a16="http://schemas.microsoft.com/office/drawing/2014/main" val="3172505222"/>
                  </a:ext>
                </a:extLst>
              </a:tr>
              <a:tr h="613669">
                <a:tc>
                  <a:txBody>
                    <a:bodyPr/>
                    <a:lstStyle/>
                    <a:p>
                      <a:r>
                        <a:rPr lang="nl-NL" sz="1800" dirty="0" err="1"/>
                        <a:t>Transcription</a:t>
                      </a:r>
                      <a:endParaRPr lang="nl-NL" sz="1800" dirty="0"/>
                    </a:p>
                  </a:txBody>
                  <a:tcPr marL="37279" marR="37279" marT="18640" marB="18640" anchor="ctr">
                    <a:lnL>
                      <a:noFill/>
                    </a:lnL>
                    <a:lnR>
                      <a:noFill/>
                    </a:lnR>
                    <a:lnT>
                      <a:noFill/>
                    </a:lnT>
                    <a:lnB>
                      <a:noFill/>
                    </a:lnB>
                  </a:tcPr>
                </a:tc>
                <a:tc>
                  <a:txBody>
                    <a:bodyPr/>
                    <a:lstStyle/>
                    <a:p>
                      <a:r>
                        <a:rPr lang="nl-NL" sz="1800" b="1">
                          <a:solidFill>
                            <a:srgbClr val="FF0000"/>
                          </a:solidFill>
                        </a:rPr>
                        <a:t>TurboScribe</a:t>
                      </a:r>
                    </a:p>
                  </a:txBody>
                  <a:tcPr marL="37279" marR="37279" marT="18640" marB="18640" anchor="ctr">
                    <a:lnL>
                      <a:noFill/>
                    </a:lnL>
                    <a:lnR>
                      <a:noFill/>
                    </a:lnR>
                    <a:lnT>
                      <a:noFill/>
                    </a:lnT>
                    <a:lnB>
                      <a:noFill/>
                    </a:lnB>
                  </a:tcPr>
                </a:tc>
                <a:tc>
                  <a:txBody>
                    <a:bodyPr/>
                    <a:lstStyle/>
                    <a:p>
                      <a:r>
                        <a:rPr lang="el-GR" sz="1600"/>
                        <a:t>Αυτόματη μεταγραφή ήχου σε κείμενο</a:t>
                      </a:r>
                    </a:p>
                  </a:txBody>
                  <a:tcPr marL="37279" marR="37279" marT="18640" marB="18640" anchor="ctr">
                    <a:lnL>
                      <a:noFill/>
                    </a:lnL>
                    <a:lnR>
                      <a:noFill/>
                    </a:lnR>
                    <a:lnT>
                      <a:noFill/>
                    </a:lnT>
                    <a:lnB>
                      <a:noFill/>
                    </a:lnB>
                  </a:tcPr>
                </a:tc>
                <a:tc>
                  <a:txBody>
                    <a:bodyPr/>
                    <a:lstStyle/>
                    <a:p>
                      <a:r>
                        <a:rPr lang="el-GR" sz="1600"/>
                        <a:t>Μετά από συνεντεύξεις</a:t>
                      </a:r>
                    </a:p>
                  </a:txBody>
                  <a:tcPr marL="37279" marR="37279" marT="18640" marB="18640" anchor="ctr">
                    <a:lnL>
                      <a:noFill/>
                    </a:lnL>
                    <a:lnR>
                      <a:noFill/>
                    </a:lnR>
                    <a:lnT>
                      <a:noFill/>
                    </a:lnT>
                    <a:lnB>
                      <a:noFill/>
                    </a:lnB>
                  </a:tcPr>
                </a:tc>
                <a:tc>
                  <a:txBody>
                    <a:bodyPr/>
                    <a:lstStyle/>
                    <a:p>
                      <a:r>
                        <a:rPr lang="el-GR" sz="1600"/>
                        <a:t>Πολύ γρήγορο, θέλει έλεγχο</a:t>
                      </a:r>
                    </a:p>
                  </a:txBody>
                  <a:tcPr marL="37279" marR="37279" marT="18640" marB="18640" anchor="ctr">
                    <a:lnL>
                      <a:noFill/>
                    </a:lnL>
                    <a:lnR>
                      <a:noFill/>
                    </a:lnR>
                    <a:lnT>
                      <a:noFill/>
                    </a:lnT>
                    <a:lnB>
                      <a:noFill/>
                    </a:lnB>
                  </a:tcPr>
                </a:tc>
                <a:extLst>
                  <a:ext uri="{0D108BD9-81ED-4DB2-BD59-A6C34878D82A}">
                    <a16:rowId xmlns:a16="http://schemas.microsoft.com/office/drawing/2014/main" val="3151252866"/>
                  </a:ext>
                </a:extLst>
              </a:tr>
              <a:tr h="429568">
                <a:tc>
                  <a:txBody>
                    <a:bodyPr/>
                    <a:lstStyle/>
                    <a:p>
                      <a:r>
                        <a:rPr lang="nl-NL" sz="1800" dirty="0" err="1"/>
                        <a:t>Transcription</a:t>
                      </a:r>
                      <a:endParaRPr lang="nl-NL" sz="1800" dirty="0"/>
                    </a:p>
                  </a:txBody>
                  <a:tcPr marL="37279" marR="37279" marT="18640" marB="18640" anchor="ctr">
                    <a:lnL>
                      <a:noFill/>
                    </a:lnL>
                    <a:lnR>
                      <a:noFill/>
                    </a:lnR>
                    <a:lnT>
                      <a:noFill/>
                    </a:lnT>
                    <a:lnB>
                      <a:noFill/>
                    </a:lnB>
                  </a:tcPr>
                </a:tc>
                <a:tc>
                  <a:txBody>
                    <a:bodyPr/>
                    <a:lstStyle/>
                    <a:p>
                      <a:r>
                        <a:rPr lang="nl-NL" sz="1800" b="1" dirty="0">
                          <a:solidFill>
                            <a:srgbClr val="FF0000"/>
                          </a:solidFill>
                        </a:rPr>
                        <a:t>Otter.ai</a:t>
                      </a:r>
                    </a:p>
                  </a:txBody>
                  <a:tcPr marL="37279" marR="37279" marT="18640" marB="18640" anchor="ctr">
                    <a:lnL>
                      <a:noFill/>
                    </a:lnL>
                    <a:lnR>
                      <a:noFill/>
                    </a:lnR>
                    <a:lnT>
                      <a:noFill/>
                    </a:lnT>
                    <a:lnB>
                      <a:noFill/>
                    </a:lnB>
                  </a:tcPr>
                </a:tc>
                <a:tc>
                  <a:txBody>
                    <a:bodyPr/>
                    <a:lstStyle/>
                    <a:p>
                      <a:r>
                        <a:rPr lang="nl-NL" sz="1600"/>
                        <a:t>Live transcription &amp; </a:t>
                      </a:r>
                      <a:r>
                        <a:rPr lang="el-GR" sz="1600"/>
                        <a:t>καταγραφή</a:t>
                      </a:r>
                    </a:p>
                  </a:txBody>
                  <a:tcPr marL="37279" marR="37279" marT="18640" marB="18640" anchor="ctr">
                    <a:lnL>
                      <a:noFill/>
                    </a:lnL>
                    <a:lnR>
                      <a:noFill/>
                    </a:lnR>
                    <a:lnT>
                      <a:noFill/>
                    </a:lnT>
                    <a:lnB>
                      <a:noFill/>
                    </a:lnB>
                  </a:tcPr>
                </a:tc>
                <a:tc>
                  <a:txBody>
                    <a:bodyPr/>
                    <a:lstStyle/>
                    <a:p>
                      <a:r>
                        <a:rPr lang="el-GR" sz="1600"/>
                        <a:t>Συνεντεύξεις, </a:t>
                      </a:r>
                      <a:r>
                        <a:rPr lang="nl-NL" sz="1600"/>
                        <a:t>meetings</a:t>
                      </a:r>
                    </a:p>
                  </a:txBody>
                  <a:tcPr marL="37279" marR="37279" marT="18640" marB="18640" anchor="ctr">
                    <a:lnL>
                      <a:noFill/>
                    </a:lnL>
                    <a:lnR>
                      <a:noFill/>
                    </a:lnR>
                    <a:lnT>
                      <a:noFill/>
                    </a:lnT>
                    <a:lnB>
                      <a:noFill/>
                    </a:lnB>
                  </a:tcPr>
                </a:tc>
                <a:tc>
                  <a:txBody>
                    <a:bodyPr/>
                    <a:lstStyle/>
                    <a:p>
                      <a:r>
                        <a:rPr lang="el-GR" sz="1600"/>
                        <a:t>Καλό για </a:t>
                      </a:r>
                      <a:r>
                        <a:rPr lang="nl-NL" sz="1600"/>
                        <a:t>real-time</a:t>
                      </a:r>
                    </a:p>
                  </a:txBody>
                  <a:tcPr marL="37279" marR="37279" marT="18640" marB="18640" anchor="ctr">
                    <a:lnL>
                      <a:noFill/>
                    </a:lnL>
                    <a:lnR>
                      <a:noFill/>
                    </a:lnR>
                    <a:lnT>
                      <a:noFill/>
                    </a:lnT>
                    <a:lnB>
                      <a:noFill/>
                    </a:lnB>
                  </a:tcPr>
                </a:tc>
                <a:extLst>
                  <a:ext uri="{0D108BD9-81ED-4DB2-BD59-A6C34878D82A}">
                    <a16:rowId xmlns:a16="http://schemas.microsoft.com/office/drawing/2014/main" val="3821593506"/>
                  </a:ext>
                </a:extLst>
              </a:tr>
              <a:tr h="613669">
                <a:tc>
                  <a:txBody>
                    <a:bodyPr/>
                    <a:lstStyle/>
                    <a:p>
                      <a:r>
                        <a:rPr lang="nl-NL" sz="1800" dirty="0" err="1"/>
                        <a:t>Transcription</a:t>
                      </a:r>
                      <a:endParaRPr lang="nl-NL" sz="1800" dirty="0"/>
                    </a:p>
                  </a:txBody>
                  <a:tcPr marL="37279" marR="37279" marT="18640" marB="18640" anchor="ctr">
                    <a:lnL>
                      <a:noFill/>
                    </a:lnL>
                    <a:lnR>
                      <a:noFill/>
                    </a:lnR>
                    <a:lnT>
                      <a:noFill/>
                    </a:lnT>
                    <a:lnB>
                      <a:noFill/>
                    </a:lnB>
                  </a:tcPr>
                </a:tc>
                <a:tc>
                  <a:txBody>
                    <a:bodyPr/>
                    <a:lstStyle/>
                    <a:p>
                      <a:r>
                        <a:rPr lang="nl-NL" sz="1800"/>
                        <a:t>oTranscribe</a:t>
                      </a:r>
                    </a:p>
                  </a:txBody>
                  <a:tcPr marL="37279" marR="37279" marT="18640" marB="18640" anchor="ctr">
                    <a:lnL>
                      <a:noFill/>
                    </a:lnL>
                    <a:lnR>
                      <a:noFill/>
                    </a:lnR>
                    <a:lnT>
                      <a:noFill/>
                    </a:lnT>
                    <a:lnB>
                      <a:noFill/>
                    </a:lnB>
                  </a:tcPr>
                </a:tc>
                <a:tc>
                  <a:txBody>
                    <a:bodyPr/>
                    <a:lstStyle/>
                    <a:p>
                      <a:r>
                        <a:rPr lang="el-GR" sz="1600" dirty="0"/>
                        <a:t>Χειροκίνητη μεταγραφή με έλεγχο </a:t>
                      </a:r>
                      <a:r>
                        <a:rPr lang="el-GR" sz="1600" dirty="0" err="1"/>
                        <a:t>audio</a:t>
                      </a:r>
                      <a:endParaRPr lang="el-GR" sz="1600" dirty="0"/>
                    </a:p>
                  </a:txBody>
                  <a:tcPr marL="37279" marR="37279" marT="18640" marB="18640" anchor="ctr">
                    <a:lnL>
                      <a:noFill/>
                    </a:lnL>
                    <a:lnR>
                      <a:noFill/>
                    </a:lnR>
                    <a:lnT>
                      <a:noFill/>
                    </a:lnT>
                    <a:lnB>
                      <a:noFill/>
                    </a:lnB>
                  </a:tcPr>
                </a:tc>
                <a:tc>
                  <a:txBody>
                    <a:bodyPr/>
                    <a:lstStyle/>
                    <a:p>
                      <a:r>
                        <a:rPr lang="el-GR" sz="1600"/>
                        <a:t>Όταν θέλω ακρίβεια</a:t>
                      </a:r>
                    </a:p>
                  </a:txBody>
                  <a:tcPr marL="37279" marR="37279" marT="18640" marB="18640" anchor="ctr">
                    <a:lnL>
                      <a:noFill/>
                    </a:lnL>
                    <a:lnR>
                      <a:noFill/>
                    </a:lnR>
                    <a:lnT>
                      <a:noFill/>
                    </a:lnT>
                    <a:lnB>
                      <a:noFill/>
                    </a:lnB>
                  </a:tcPr>
                </a:tc>
                <a:tc>
                  <a:txBody>
                    <a:bodyPr/>
                    <a:lstStyle/>
                    <a:p>
                      <a:r>
                        <a:rPr lang="el-GR" sz="1600"/>
                        <a:t>Ιδανικό για εκπαίδευση</a:t>
                      </a:r>
                    </a:p>
                  </a:txBody>
                  <a:tcPr marL="37279" marR="37279" marT="18640" marB="18640" anchor="ctr">
                    <a:lnL>
                      <a:noFill/>
                    </a:lnL>
                    <a:lnR>
                      <a:noFill/>
                    </a:lnR>
                    <a:lnT>
                      <a:noFill/>
                    </a:lnT>
                    <a:lnB>
                      <a:noFill/>
                    </a:lnB>
                  </a:tcPr>
                </a:tc>
                <a:extLst>
                  <a:ext uri="{0D108BD9-81ED-4DB2-BD59-A6C34878D82A}">
                    <a16:rowId xmlns:a16="http://schemas.microsoft.com/office/drawing/2014/main" val="3786337972"/>
                  </a:ext>
                </a:extLst>
              </a:tr>
              <a:tr h="613669">
                <a:tc>
                  <a:txBody>
                    <a:bodyPr/>
                    <a:lstStyle/>
                    <a:p>
                      <a:r>
                        <a:rPr lang="nl-NL" sz="1800" dirty="0" err="1"/>
                        <a:t>Text</a:t>
                      </a:r>
                      <a:r>
                        <a:rPr lang="nl-NL" sz="1800" dirty="0"/>
                        <a:t> handling</a:t>
                      </a:r>
                    </a:p>
                  </a:txBody>
                  <a:tcPr marL="37279" marR="37279" marT="18640" marB="18640" anchor="ctr">
                    <a:lnL>
                      <a:noFill/>
                    </a:lnL>
                    <a:lnR>
                      <a:noFill/>
                    </a:lnR>
                    <a:lnT>
                      <a:noFill/>
                    </a:lnT>
                    <a:lnB>
                      <a:noFill/>
                    </a:lnB>
                  </a:tcPr>
                </a:tc>
                <a:tc>
                  <a:txBody>
                    <a:bodyPr/>
                    <a:lstStyle/>
                    <a:p>
                      <a:r>
                        <a:rPr lang="nl-NL" sz="1800" b="1" dirty="0">
                          <a:solidFill>
                            <a:schemeClr val="accent6">
                              <a:lumMod val="75000"/>
                            </a:schemeClr>
                          </a:solidFill>
                        </a:rPr>
                        <a:t>Microsoft Word</a:t>
                      </a:r>
                    </a:p>
                  </a:txBody>
                  <a:tcPr marL="37279" marR="37279" marT="18640" marB="18640" anchor="ctr">
                    <a:lnL>
                      <a:noFill/>
                    </a:lnL>
                    <a:lnR>
                      <a:noFill/>
                    </a:lnR>
                    <a:lnT>
                      <a:noFill/>
                    </a:lnT>
                    <a:lnB>
                      <a:noFill/>
                    </a:lnB>
                  </a:tcPr>
                </a:tc>
                <a:tc>
                  <a:txBody>
                    <a:bodyPr/>
                    <a:lstStyle/>
                    <a:p>
                      <a:r>
                        <a:rPr lang="el-GR" sz="1600"/>
                        <a:t>Επεξεργασία και καθαρισμός κειμένου</a:t>
                      </a:r>
                    </a:p>
                  </a:txBody>
                  <a:tcPr marL="37279" marR="37279" marT="18640" marB="18640" anchor="ctr">
                    <a:lnL>
                      <a:noFill/>
                    </a:lnL>
                    <a:lnR>
                      <a:noFill/>
                    </a:lnR>
                    <a:lnT>
                      <a:noFill/>
                    </a:lnT>
                    <a:lnB>
                      <a:noFill/>
                    </a:lnB>
                  </a:tcPr>
                </a:tc>
                <a:tc>
                  <a:txBody>
                    <a:bodyPr/>
                    <a:lstStyle/>
                    <a:p>
                      <a:r>
                        <a:rPr lang="el-GR" sz="1600"/>
                        <a:t>Μετά το </a:t>
                      </a:r>
                      <a:r>
                        <a:rPr lang="nl-NL" sz="1600"/>
                        <a:t>transcription</a:t>
                      </a:r>
                    </a:p>
                  </a:txBody>
                  <a:tcPr marL="37279" marR="37279" marT="18640" marB="18640" anchor="ctr">
                    <a:lnL>
                      <a:noFill/>
                    </a:lnL>
                    <a:lnR>
                      <a:noFill/>
                    </a:lnR>
                    <a:lnT>
                      <a:noFill/>
                    </a:lnT>
                    <a:lnB>
                      <a:noFill/>
                    </a:lnB>
                  </a:tcPr>
                </a:tc>
                <a:tc>
                  <a:txBody>
                    <a:bodyPr/>
                    <a:lstStyle/>
                    <a:p>
                      <a:r>
                        <a:rPr lang="el-GR" sz="1600"/>
                        <a:t>Βασικό εργαλείο</a:t>
                      </a:r>
                    </a:p>
                  </a:txBody>
                  <a:tcPr marL="37279" marR="37279" marT="18640" marB="18640" anchor="ctr">
                    <a:lnL>
                      <a:noFill/>
                    </a:lnL>
                    <a:lnR>
                      <a:noFill/>
                    </a:lnR>
                    <a:lnT>
                      <a:noFill/>
                    </a:lnT>
                    <a:lnB>
                      <a:noFill/>
                    </a:lnB>
                  </a:tcPr>
                </a:tc>
                <a:extLst>
                  <a:ext uri="{0D108BD9-81ED-4DB2-BD59-A6C34878D82A}">
                    <a16:rowId xmlns:a16="http://schemas.microsoft.com/office/drawing/2014/main" val="379825514"/>
                  </a:ext>
                </a:extLst>
              </a:tr>
              <a:tr h="429568">
                <a:tc>
                  <a:txBody>
                    <a:bodyPr/>
                    <a:lstStyle/>
                    <a:p>
                      <a:r>
                        <a:rPr lang="nl-NL" sz="1800" dirty="0" err="1"/>
                        <a:t>Text</a:t>
                      </a:r>
                      <a:r>
                        <a:rPr lang="nl-NL" sz="1800" dirty="0"/>
                        <a:t> handling</a:t>
                      </a:r>
                    </a:p>
                  </a:txBody>
                  <a:tcPr marL="37279" marR="37279" marT="18640" marB="18640" anchor="ctr">
                    <a:lnL>
                      <a:noFill/>
                    </a:lnL>
                    <a:lnR>
                      <a:noFill/>
                    </a:lnR>
                    <a:lnT>
                      <a:noFill/>
                    </a:lnT>
                    <a:lnB>
                      <a:noFill/>
                    </a:lnB>
                  </a:tcPr>
                </a:tc>
                <a:tc>
                  <a:txBody>
                    <a:bodyPr/>
                    <a:lstStyle/>
                    <a:p>
                      <a:r>
                        <a:rPr lang="nl-NL" sz="1800" dirty="0"/>
                        <a:t>Google </a:t>
                      </a:r>
                      <a:r>
                        <a:rPr lang="nl-NL" sz="1800" dirty="0" err="1"/>
                        <a:t>Docs</a:t>
                      </a:r>
                      <a:endParaRPr lang="nl-NL" sz="1800" dirty="0"/>
                    </a:p>
                  </a:txBody>
                  <a:tcPr marL="37279" marR="37279" marT="18640" marB="18640" anchor="ctr">
                    <a:lnL>
                      <a:noFill/>
                    </a:lnL>
                    <a:lnR>
                      <a:noFill/>
                    </a:lnR>
                    <a:lnT>
                      <a:noFill/>
                    </a:lnT>
                    <a:lnB>
                      <a:noFill/>
                    </a:lnB>
                  </a:tcPr>
                </a:tc>
                <a:tc>
                  <a:txBody>
                    <a:bodyPr/>
                    <a:lstStyle/>
                    <a:p>
                      <a:r>
                        <a:rPr lang="el-GR" sz="1600"/>
                        <a:t>Συνεργατική επεξεργασία</a:t>
                      </a:r>
                    </a:p>
                  </a:txBody>
                  <a:tcPr marL="37279" marR="37279" marT="18640" marB="18640" anchor="ctr">
                    <a:lnL>
                      <a:noFill/>
                    </a:lnL>
                    <a:lnR>
                      <a:noFill/>
                    </a:lnR>
                    <a:lnT>
                      <a:noFill/>
                    </a:lnT>
                    <a:lnB>
                      <a:noFill/>
                    </a:lnB>
                  </a:tcPr>
                </a:tc>
                <a:tc>
                  <a:txBody>
                    <a:bodyPr/>
                    <a:lstStyle/>
                    <a:p>
                      <a:r>
                        <a:rPr lang="el-GR" sz="1600"/>
                        <a:t>Ομαδικές εργασίες</a:t>
                      </a:r>
                    </a:p>
                  </a:txBody>
                  <a:tcPr marL="37279" marR="37279" marT="18640" marB="18640" anchor="ctr">
                    <a:lnL>
                      <a:noFill/>
                    </a:lnL>
                    <a:lnR>
                      <a:noFill/>
                    </a:lnR>
                    <a:lnT>
                      <a:noFill/>
                    </a:lnT>
                    <a:lnB>
                      <a:noFill/>
                    </a:lnB>
                  </a:tcPr>
                </a:tc>
                <a:tc>
                  <a:txBody>
                    <a:bodyPr/>
                    <a:lstStyle/>
                    <a:p>
                      <a:r>
                        <a:rPr lang="el-GR" sz="1600"/>
                        <a:t>Έχει </a:t>
                      </a:r>
                      <a:r>
                        <a:rPr lang="nl-NL" sz="1600"/>
                        <a:t>voice typing</a:t>
                      </a:r>
                    </a:p>
                  </a:txBody>
                  <a:tcPr marL="37279" marR="37279" marT="18640" marB="18640" anchor="ctr">
                    <a:lnL>
                      <a:noFill/>
                    </a:lnL>
                    <a:lnR>
                      <a:noFill/>
                    </a:lnR>
                    <a:lnT>
                      <a:noFill/>
                    </a:lnT>
                    <a:lnB>
                      <a:noFill/>
                    </a:lnB>
                  </a:tcPr>
                </a:tc>
                <a:extLst>
                  <a:ext uri="{0D108BD9-81ED-4DB2-BD59-A6C34878D82A}">
                    <a16:rowId xmlns:a16="http://schemas.microsoft.com/office/drawing/2014/main" val="2271192990"/>
                  </a:ext>
                </a:extLst>
              </a:tr>
              <a:tr h="555995">
                <a:tc>
                  <a:txBody>
                    <a:bodyPr/>
                    <a:lstStyle/>
                    <a:p>
                      <a:r>
                        <a:rPr lang="nl-NL" sz="1800" dirty="0"/>
                        <a:t>Analysis</a:t>
                      </a:r>
                    </a:p>
                  </a:txBody>
                  <a:tcPr marL="37279" marR="37279" marT="18640" marB="18640" anchor="ctr">
                    <a:lnL>
                      <a:noFill/>
                    </a:lnL>
                    <a:lnR>
                      <a:noFill/>
                    </a:lnR>
                    <a:lnT>
                      <a:noFill/>
                    </a:lnT>
                    <a:lnB>
                      <a:noFill/>
                    </a:lnB>
                  </a:tcPr>
                </a:tc>
                <a:tc>
                  <a:txBody>
                    <a:bodyPr/>
                    <a:lstStyle/>
                    <a:p>
                      <a:r>
                        <a:rPr lang="nl-NL" sz="1800" b="1" dirty="0" err="1">
                          <a:solidFill>
                            <a:srgbClr val="FF0000"/>
                          </a:solidFill>
                        </a:rPr>
                        <a:t>NVivo</a:t>
                      </a:r>
                      <a:endParaRPr lang="nl-NL" sz="1800" b="1" dirty="0">
                        <a:solidFill>
                          <a:srgbClr val="FF0000"/>
                        </a:solidFill>
                      </a:endParaRPr>
                    </a:p>
                  </a:txBody>
                  <a:tcPr marL="37279" marR="37279" marT="18640" marB="18640" anchor="ctr">
                    <a:lnL>
                      <a:noFill/>
                    </a:lnL>
                    <a:lnR>
                      <a:noFill/>
                    </a:lnR>
                    <a:lnT>
                      <a:noFill/>
                    </a:lnT>
                    <a:lnB>
                      <a:noFill/>
                    </a:lnB>
                  </a:tcPr>
                </a:tc>
                <a:tc>
                  <a:txBody>
                    <a:bodyPr/>
                    <a:lstStyle/>
                    <a:p>
                      <a:r>
                        <a:rPr lang="nl-NL" sz="1600" dirty="0" err="1"/>
                        <a:t>Coding</a:t>
                      </a:r>
                      <a:r>
                        <a:rPr lang="nl-NL" sz="1600" dirty="0"/>
                        <a:t>, </a:t>
                      </a:r>
                      <a:r>
                        <a:rPr lang="nl-NL" sz="1600" dirty="0" err="1"/>
                        <a:t>themes</a:t>
                      </a:r>
                      <a:r>
                        <a:rPr lang="nl-NL" sz="1600" dirty="0"/>
                        <a:t>, </a:t>
                      </a:r>
                      <a:r>
                        <a:rPr lang="el-GR" sz="1600" dirty="0"/>
                        <a:t>ανάλυση δεδομένων</a:t>
                      </a:r>
                    </a:p>
                  </a:txBody>
                  <a:tcPr marL="37279" marR="37279" marT="18640" marB="18640" anchor="ctr">
                    <a:lnL>
                      <a:noFill/>
                    </a:lnL>
                    <a:lnR>
                      <a:noFill/>
                    </a:lnR>
                    <a:lnT>
                      <a:noFill/>
                    </a:lnT>
                    <a:lnB>
                      <a:noFill/>
                    </a:lnB>
                  </a:tcPr>
                </a:tc>
                <a:tc>
                  <a:txBody>
                    <a:bodyPr/>
                    <a:lstStyle/>
                    <a:p>
                      <a:r>
                        <a:rPr lang="el-GR" sz="1600"/>
                        <a:t>Πλήρης </a:t>
                      </a:r>
                      <a:r>
                        <a:rPr lang="nl-NL" sz="1600"/>
                        <a:t>qualitative </a:t>
                      </a:r>
                      <a:r>
                        <a:rPr lang="el-GR" sz="1600"/>
                        <a:t>ανάλυση</a:t>
                      </a:r>
                    </a:p>
                  </a:txBody>
                  <a:tcPr marL="37279" marR="37279" marT="18640" marB="18640" anchor="ctr">
                    <a:lnL>
                      <a:noFill/>
                    </a:lnL>
                    <a:lnR>
                      <a:noFill/>
                    </a:lnR>
                    <a:lnT>
                      <a:noFill/>
                    </a:lnT>
                    <a:lnB>
                      <a:noFill/>
                    </a:lnB>
                  </a:tcPr>
                </a:tc>
                <a:tc>
                  <a:txBody>
                    <a:bodyPr/>
                    <a:lstStyle/>
                    <a:p>
                      <a:r>
                        <a:rPr lang="el-GR" sz="1600"/>
                        <a:t>Πολύ ισχυρό</a:t>
                      </a:r>
                    </a:p>
                  </a:txBody>
                  <a:tcPr marL="37279" marR="37279" marT="18640" marB="18640" anchor="ctr">
                    <a:lnL>
                      <a:noFill/>
                    </a:lnL>
                    <a:lnR>
                      <a:noFill/>
                    </a:lnR>
                    <a:lnT>
                      <a:noFill/>
                    </a:lnT>
                    <a:lnB>
                      <a:noFill/>
                    </a:lnB>
                  </a:tcPr>
                </a:tc>
                <a:extLst>
                  <a:ext uri="{0D108BD9-81ED-4DB2-BD59-A6C34878D82A}">
                    <a16:rowId xmlns:a16="http://schemas.microsoft.com/office/drawing/2014/main" val="2262226367"/>
                  </a:ext>
                </a:extLst>
              </a:tr>
              <a:tr h="429568">
                <a:tc>
                  <a:txBody>
                    <a:bodyPr/>
                    <a:lstStyle/>
                    <a:p>
                      <a:r>
                        <a:rPr lang="nl-NL" sz="1800" dirty="0"/>
                        <a:t>Analysis</a:t>
                      </a:r>
                    </a:p>
                  </a:txBody>
                  <a:tcPr marL="37279" marR="37279" marT="18640" marB="18640" anchor="ctr">
                    <a:lnL>
                      <a:noFill/>
                    </a:lnL>
                    <a:lnR>
                      <a:noFill/>
                    </a:lnR>
                    <a:lnT>
                      <a:noFill/>
                    </a:lnT>
                    <a:lnB>
                      <a:noFill/>
                    </a:lnB>
                  </a:tcPr>
                </a:tc>
                <a:tc>
                  <a:txBody>
                    <a:bodyPr/>
                    <a:lstStyle/>
                    <a:p>
                      <a:r>
                        <a:rPr lang="nl-NL" sz="1800" b="1" dirty="0" err="1">
                          <a:solidFill>
                            <a:srgbClr val="FF0000"/>
                          </a:solidFill>
                        </a:rPr>
                        <a:t>Atlas.ti</a:t>
                      </a:r>
                      <a:endParaRPr lang="nl-NL" sz="1800" b="1" dirty="0">
                        <a:solidFill>
                          <a:srgbClr val="FF0000"/>
                        </a:solidFill>
                      </a:endParaRPr>
                    </a:p>
                  </a:txBody>
                  <a:tcPr marL="37279" marR="37279" marT="18640" marB="18640" anchor="ctr">
                    <a:lnL>
                      <a:noFill/>
                    </a:lnL>
                    <a:lnR>
                      <a:noFill/>
                    </a:lnR>
                    <a:lnT>
                      <a:noFill/>
                    </a:lnT>
                    <a:lnB>
                      <a:noFill/>
                    </a:lnB>
                  </a:tcPr>
                </a:tc>
                <a:tc>
                  <a:txBody>
                    <a:bodyPr/>
                    <a:lstStyle/>
                    <a:p>
                      <a:r>
                        <a:rPr lang="el-GR" sz="1600"/>
                        <a:t>Οργάνωση &amp; ανάλυση δεδομένων</a:t>
                      </a:r>
                    </a:p>
                  </a:txBody>
                  <a:tcPr marL="37279" marR="37279" marT="18640" marB="18640" anchor="ctr">
                    <a:lnL>
                      <a:noFill/>
                    </a:lnL>
                    <a:lnR>
                      <a:noFill/>
                    </a:lnR>
                    <a:lnT>
                      <a:noFill/>
                    </a:lnT>
                    <a:lnB>
                      <a:noFill/>
                    </a:lnB>
                  </a:tcPr>
                </a:tc>
                <a:tc>
                  <a:txBody>
                    <a:bodyPr/>
                    <a:lstStyle/>
                    <a:p>
                      <a:r>
                        <a:rPr lang="nl-NL" sz="1600"/>
                        <a:t>Coding &amp; categories</a:t>
                      </a:r>
                    </a:p>
                  </a:txBody>
                  <a:tcPr marL="37279" marR="37279" marT="18640" marB="18640" anchor="ctr">
                    <a:lnL>
                      <a:noFill/>
                    </a:lnL>
                    <a:lnR>
                      <a:noFill/>
                    </a:lnR>
                    <a:lnT>
                      <a:noFill/>
                    </a:lnT>
                    <a:lnB>
                      <a:noFill/>
                    </a:lnB>
                  </a:tcPr>
                </a:tc>
                <a:tc>
                  <a:txBody>
                    <a:bodyPr/>
                    <a:lstStyle/>
                    <a:p>
                      <a:r>
                        <a:rPr lang="el-GR" sz="1600"/>
                        <a:t>Εναλλακτικό του </a:t>
                      </a:r>
                      <a:r>
                        <a:rPr lang="nl-NL" sz="1600"/>
                        <a:t>NVivo</a:t>
                      </a:r>
                    </a:p>
                  </a:txBody>
                  <a:tcPr marL="37279" marR="37279" marT="18640" marB="18640" anchor="ctr">
                    <a:lnL>
                      <a:noFill/>
                    </a:lnL>
                    <a:lnR>
                      <a:noFill/>
                    </a:lnR>
                    <a:lnT>
                      <a:noFill/>
                    </a:lnT>
                    <a:lnB>
                      <a:noFill/>
                    </a:lnB>
                  </a:tcPr>
                </a:tc>
                <a:extLst>
                  <a:ext uri="{0D108BD9-81ED-4DB2-BD59-A6C34878D82A}">
                    <a16:rowId xmlns:a16="http://schemas.microsoft.com/office/drawing/2014/main" val="1324946530"/>
                  </a:ext>
                </a:extLst>
              </a:tr>
              <a:tr h="429568">
                <a:tc>
                  <a:txBody>
                    <a:bodyPr/>
                    <a:lstStyle/>
                    <a:p>
                      <a:r>
                        <a:rPr lang="nl-NL" sz="1800" dirty="0"/>
                        <a:t>Analysis</a:t>
                      </a:r>
                    </a:p>
                  </a:txBody>
                  <a:tcPr marL="37279" marR="37279" marT="18640" marB="18640" anchor="ctr">
                    <a:lnL>
                      <a:noFill/>
                    </a:lnL>
                    <a:lnR>
                      <a:noFill/>
                    </a:lnR>
                    <a:lnT>
                      <a:noFill/>
                    </a:lnT>
                    <a:lnB>
                      <a:noFill/>
                    </a:lnB>
                  </a:tcPr>
                </a:tc>
                <a:tc>
                  <a:txBody>
                    <a:bodyPr/>
                    <a:lstStyle/>
                    <a:p>
                      <a:r>
                        <a:rPr lang="nl-NL" sz="1800"/>
                        <a:t>MAXQDA</a:t>
                      </a:r>
                    </a:p>
                  </a:txBody>
                  <a:tcPr marL="37279" marR="37279" marT="18640" marB="18640" anchor="ctr">
                    <a:lnL>
                      <a:noFill/>
                    </a:lnL>
                    <a:lnR>
                      <a:noFill/>
                    </a:lnR>
                    <a:lnT>
                      <a:noFill/>
                    </a:lnT>
                    <a:lnB>
                      <a:noFill/>
                    </a:lnB>
                  </a:tcPr>
                </a:tc>
                <a:tc>
                  <a:txBody>
                    <a:bodyPr/>
                    <a:lstStyle/>
                    <a:p>
                      <a:r>
                        <a:rPr lang="nl-NL" sz="1600" dirty="0"/>
                        <a:t>Mixed </a:t>
                      </a:r>
                      <a:r>
                        <a:rPr lang="nl-NL" sz="1600" dirty="0" err="1"/>
                        <a:t>methods</a:t>
                      </a:r>
                      <a:r>
                        <a:rPr lang="nl-NL" sz="1600" dirty="0"/>
                        <a:t> </a:t>
                      </a:r>
                      <a:r>
                        <a:rPr lang="el-GR" sz="1600" dirty="0"/>
                        <a:t>ανάλυση</a:t>
                      </a:r>
                    </a:p>
                  </a:txBody>
                  <a:tcPr marL="37279" marR="37279" marT="18640" marB="18640" anchor="ctr">
                    <a:lnL>
                      <a:noFill/>
                    </a:lnL>
                    <a:lnR>
                      <a:noFill/>
                    </a:lnR>
                    <a:lnT>
                      <a:noFill/>
                    </a:lnT>
                    <a:lnB>
                      <a:noFill/>
                    </a:lnB>
                  </a:tcPr>
                </a:tc>
                <a:tc>
                  <a:txBody>
                    <a:bodyPr/>
                    <a:lstStyle/>
                    <a:p>
                      <a:r>
                        <a:rPr lang="el-GR" sz="1600"/>
                        <a:t>Ποιοτικά + ποσοτικά</a:t>
                      </a:r>
                    </a:p>
                  </a:txBody>
                  <a:tcPr marL="37279" marR="37279" marT="18640" marB="18640" anchor="ctr">
                    <a:lnL>
                      <a:noFill/>
                    </a:lnL>
                    <a:lnR>
                      <a:noFill/>
                    </a:lnR>
                    <a:lnT>
                      <a:noFill/>
                    </a:lnT>
                    <a:lnB>
                      <a:noFill/>
                    </a:lnB>
                  </a:tcPr>
                </a:tc>
                <a:tc>
                  <a:txBody>
                    <a:bodyPr/>
                    <a:lstStyle/>
                    <a:p>
                      <a:r>
                        <a:rPr lang="el-GR" sz="1600"/>
                        <a:t>Πολύ φιλικό</a:t>
                      </a:r>
                    </a:p>
                  </a:txBody>
                  <a:tcPr marL="37279" marR="37279" marT="18640" marB="18640" anchor="ctr">
                    <a:lnL>
                      <a:noFill/>
                    </a:lnL>
                    <a:lnR>
                      <a:noFill/>
                    </a:lnR>
                    <a:lnT>
                      <a:noFill/>
                    </a:lnT>
                    <a:lnB>
                      <a:noFill/>
                    </a:lnB>
                  </a:tcPr>
                </a:tc>
                <a:extLst>
                  <a:ext uri="{0D108BD9-81ED-4DB2-BD59-A6C34878D82A}">
                    <a16:rowId xmlns:a16="http://schemas.microsoft.com/office/drawing/2014/main" val="2783520339"/>
                  </a:ext>
                </a:extLst>
              </a:tr>
              <a:tr h="555995">
                <a:tc>
                  <a:txBody>
                    <a:bodyPr/>
                    <a:lstStyle/>
                    <a:p>
                      <a:r>
                        <a:rPr lang="nl-NL" sz="1800" dirty="0"/>
                        <a:t>Analysis</a:t>
                      </a:r>
                    </a:p>
                  </a:txBody>
                  <a:tcPr marL="37279" marR="37279" marT="18640" marB="18640" anchor="ctr">
                    <a:lnL>
                      <a:noFill/>
                    </a:lnL>
                    <a:lnR>
                      <a:noFill/>
                    </a:lnR>
                    <a:lnT>
                      <a:noFill/>
                    </a:lnT>
                    <a:lnB>
                      <a:noFill/>
                    </a:lnB>
                  </a:tcPr>
                </a:tc>
                <a:tc>
                  <a:txBody>
                    <a:bodyPr/>
                    <a:lstStyle/>
                    <a:p>
                      <a:r>
                        <a:rPr lang="nl-NL" sz="1800" b="1" dirty="0">
                          <a:solidFill>
                            <a:schemeClr val="accent6">
                              <a:lumMod val="75000"/>
                            </a:schemeClr>
                          </a:solidFill>
                        </a:rPr>
                        <a:t>Excel</a:t>
                      </a:r>
                    </a:p>
                  </a:txBody>
                  <a:tcPr marL="37279" marR="37279" marT="18640" marB="18640" anchor="ctr">
                    <a:lnL>
                      <a:noFill/>
                    </a:lnL>
                    <a:lnR>
                      <a:noFill/>
                    </a:lnR>
                    <a:lnT>
                      <a:noFill/>
                    </a:lnT>
                    <a:lnB>
                      <a:noFill/>
                    </a:lnB>
                  </a:tcPr>
                </a:tc>
                <a:tc>
                  <a:txBody>
                    <a:bodyPr/>
                    <a:lstStyle/>
                    <a:p>
                      <a:r>
                        <a:rPr lang="el-GR" sz="1600"/>
                        <a:t>Οργάνωση &amp; απλό </a:t>
                      </a:r>
                      <a:r>
                        <a:rPr lang="nl-NL" sz="1600"/>
                        <a:t>coding</a:t>
                      </a:r>
                    </a:p>
                  </a:txBody>
                  <a:tcPr marL="37279" marR="37279" marT="18640" marB="18640" anchor="ctr">
                    <a:lnL>
                      <a:noFill/>
                    </a:lnL>
                    <a:lnR>
                      <a:noFill/>
                    </a:lnR>
                    <a:lnT>
                      <a:noFill/>
                    </a:lnT>
                    <a:lnB>
                      <a:noFill/>
                    </a:lnB>
                  </a:tcPr>
                </a:tc>
                <a:tc>
                  <a:txBody>
                    <a:bodyPr/>
                    <a:lstStyle/>
                    <a:p>
                      <a:r>
                        <a:rPr lang="el-GR" sz="1600"/>
                        <a:t>Αρχάριοι / μικρά </a:t>
                      </a:r>
                      <a:r>
                        <a:rPr lang="nl-NL" sz="1600"/>
                        <a:t>datasets</a:t>
                      </a:r>
                    </a:p>
                  </a:txBody>
                  <a:tcPr marL="37279" marR="37279" marT="18640" marB="18640" anchor="ctr">
                    <a:lnL>
                      <a:noFill/>
                    </a:lnL>
                    <a:lnR>
                      <a:noFill/>
                    </a:lnR>
                    <a:lnT>
                      <a:noFill/>
                    </a:lnT>
                    <a:lnB>
                      <a:noFill/>
                    </a:lnB>
                  </a:tcPr>
                </a:tc>
                <a:tc>
                  <a:txBody>
                    <a:bodyPr/>
                    <a:lstStyle/>
                    <a:p>
                      <a:r>
                        <a:rPr lang="el-GR" sz="1600"/>
                        <a:t>Πολύ πρακτικό</a:t>
                      </a:r>
                    </a:p>
                  </a:txBody>
                  <a:tcPr marL="37279" marR="37279" marT="18640" marB="18640" anchor="ctr">
                    <a:lnL>
                      <a:noFill/>
                    </a:lnL>
                    <a:lnR>
                      <a:noFill/>
                    </a:lnR>
                    <a:lnT>
                      <a:noFill/>
                    </a:lnT>
                    <a:lnB>
                      <a:noFill/>
                    </a:lnB>
                  </a:tcPr>
                </a:tc>
                <a:extLst>
                  <a:ext uri="{0D108BD9-81ED-4DB2-BD59-A6C34878D82A}">
                    <a16:rowId xmlns:a16="http://schemas.microsoft.com/office/drawing/2014/main" val="3365302021"/>
                  </a:ext>
                </a:extLst>
              </a:tr>
              <a:tr h="613669">
                <a:tc>
                  <a:txBody>
                    <a:bodyPr/>
                    <a:lstStyle/>
                    <a:p>
                      <a:r>
                        <a:rPr lang="nl-NL" sz="1800" dirty="0" err="1"/>
                        <a:t>Text</a:t>
                      </a:r>
                      <a:r>
                        <a:rPr lang="nl-NL" sz="1800" dirty="0"/>
                        <a:t> / </a:t>
                      </a:r>
                      <a:r>
                        <a:rPr lang="nl-NL" sz="1800" dirty="0" err="1"/>
                        <a:t>Notes</a:t>
                      </a:r>
                      <a:endParaRPr lang="nl-NL" sz="1800" dirty="0"/>
                    </a:p>
                  </a:txBody>
                  <a:tcPr marL="37279" marR="37279" marT="18640" marB="18640" anchor="ctr">
                    <a:lnL>
                      <a:noFill/>
                    </a:lnL>
                    <a:lnR>
                      <a:noFill/>
                    </a:lnR>
                    <a:lnT>
                      <a:noFill/>
                    </a:lnT>
                    <a:lnB>
                      <a:noFill/>
                    </a:lnB>
                  </a:tcPr>
                </a:tc>
                <a:tc>
                  <a:txBody>
                    <a:bodyPr/>
                    <a:lstStyle/>
                    <a:p>
                      <a:r>
                        <a:rPr lang="nl-NL" sz="1800" dirty="0" err="1"/>
                        <a:t>Notion</a:t>
                      </a:r>
                      <a:endParaRPr lang="nl-NL" sz="1800" dirty="0"/>
                    </a:p>
                  </a:txBody>
                  <a:tcPr marL="37279" marR="37279" marT="18640" marB="18640" anchor="ctr">
                    <a:lnL>
                      <a:noFill/>
                    </a:lnL>
                    <a:lnR>
                      <a:noFill/>
                    </a:lnR>
                    <a:lnT>
                      <a:noFill/>
                    </a:lnT>
                    <a:lnB>
                      <a:noFill/>
                    </a:lnB>
                  </a:tcPr>
                </a:tc>
                <a:tc>
                  <a:txBody>
                    <a:bodyPr/>
                    <a:lstStyle/>
                    <a:p>
                      <a:r>
                        <a:rPr lang="el-GR" sz="1600"/>
                        <a:t>Οργάνωση σημειώσεων &amp; δεδομένων</a:t>
                      </a:r>
                    </a:p>
                  </a:txBody>
                  <a:tcPr marL="37279" marR="37279" marT="18640" marB="18640" anchor="ctr">
                    <a:lnL>
                      <a:noFill/>
                    </a:lnL>
                    <a:lnR>
                      <a:noFill/>
                    </a:lnR>
                    <a:lnT>
                      <a:noFill/>
                    </a:lnT>
                    <a:lnB>
                      <a:noFill/>
                    </a:lnB>
                  </a:tcPr>
                </a:tc>
                <a:tc>
                  <a:txBody>
                    <a:bodyPr/>
                    <a:lstStyle/>
                    <a:p>
                      <a:r>
                        <a:rPr lang="nl-NL" sz="1600"/>
                        <a:t>Memos, </a:t>
                      </a:r>
                      <a:r>
                        <a:rPr lang="el-GR" sz="1600"/>
                        <a:t>ιδέες, </a:t>
                      </a:r>
                      <a:r>
                        <a:rPr lang="nl-NL" sz="1600"/>
                        <a:t>categories</a:t>
                      </a:r>
                    </a:p>
                  </a:txBody>
                  <a:tcPr marL="37279" marR="37279" marT="18640" marB="18640" anchor="ctr">
                    <a:lnL>
                      <a:noFill/>
                    </a:lnL>
                    <a:lnR>
                      <a:noFill/>
                    </a:lnR>
                    <a:lnT>
                      <a:noFill/>
                    </a:lnT>
                    <a:lnB>
                      <a:noFill/>
                    </a:lnB>
                  </a:tcPr>
                </a:tc>
                <a:tc>
                  <a:txBody>
                    <a:bodyPr/>
                    <a:lstStyle/>
                    <a:p>
                      <a:r>
                        <a:rPr lang="nl-NL" sz="1600" dirty="0" err="1"/>
                        <a:t>Flexible</a:t>
                      </a:r>
                      <a:r>
                        <a:rPr lang="nl-NL" sz="1600" dirty="0"/>
                        <a:t> </a:t>
                      </a:r>
                      <a:r>
                        <a:rPr lang="el-GR" sz="1600" dirty="0"/>
                        <a:t>αλλά όχι εξειδικευμένο</a:t>
                      </a:r>
                    </a:p>
                  </a:txBody>
                  <a:tcPr marL="37279" marR="37279" marT="18640" marB="18640" anchor="ctr">
                    <a:lnL>
                      <a:noFill/>
                    </a:lnL>
                    <a:lnR>
                      <a:noFill/>
                    </a:lnR>
                    <a:lnT>
                      <a:noFill/>
                    </a:lnT>
                    <a:lnB>
                      <a:noFill/>
                    </a:lnB>
                  </a:tcPr>
                </a:tc>
                <a:extLst>
                  <a:ext uri="{0D108BD9-81ED-4DB2-BD59-A6C34878D82A}">
                    <a16:rowId xmlns:a16="http://schemas.microsoft.com/office/drawing/2014/main" val="2301288807"/>
                  </a:ext>
                </a:extLst>
              </a:tr>
            </a:tbl>
          </a:graphicData>
        </a:graphic>
      </p:graphicFrame>
    </p:spTree>
    <p:extLst>
      <p:ext uri="{BB962C8B-B14F-4D97-AF65-F5344CB8AC3E}">
        <p14:creationId xmlns:p14="http://schemas.microsoft.com/office/powerpoint/2010/main" val="1262773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1B6D74A-1B1F-4B92-B6FB-439C3AB355F4}"/>
              </a:ext>
            </a:extLst>
          </p:cNvPr>
          <p:cNvSpPr>
            <a:spLocks noGrp="1"/>
          </p:cNvSpPr>
          <p:nvPr>
            <p:ph type="ctrTitle"/>
          </p:nvPr>
        </p:nvSpPr>
        <p:spPr/>
        <p:txBody>
          <a:bodyPr/>
          <a:lstStyle/>
          <a:p>
            <a:r>
              <a:rPr lang="nl-NL" dirty="0"/>
              <a:t>DATA ANALYSIS</a:t>
            </a:r>
            <a:endParaRPr lang="en-US" dirty="0"/>
          </a:p>
        </p:txBody>
      </p:sp>
      <p:sp>
        <p:nvSpPr>
          <p:cNvPr id="5" name="Υπότιτλος 4">
            <a:extLst>
              <a:ext uri="{FF2B5EF4-FFF2-40B4-BE49-F238E27FC236}">
                <a16:creationId xmlns:a16="http://schemas.microsoft.com/office/drawing/2014/main" id="{9847FAC6-03FA-477D-9665-68DC48B9B126}"/>
              </a:ext>
            </a:extLst>
          </p:cNvPr>
          <p:cNvSpPr>
            <a:spLocks noGrp="1"/>
          </p:cNvSpPr>
          <p:nvPr>
            <p:ph type="subTitle" idx="1"/>
          </p:nvPr>
        </p:nvSpPr>
        <p:spPr/>
        <p:txBody>
          <a:bodyPr>
            <a:normAutofit/>
          </a:bodyPr>
          <a:lstStyle/>
          <a:p>
            <a:r>
              <a:rPr lang="el-GR" sz="3200" dirty="0"/>
              <a:t>ΔΙΑΔΙΚΑΣΙΑ</a:t>
            </a:r>
            <a:endParaRPr lang="en-US" sz="3200" dirty="0"/>
          </a:p>
        </p:txBody>
      </p:sp>
    </p:spTree>
    <p:extLst>
      <p:ext uri="{BB962C8B-B14F-4D97-AF65-F5344CB8AC3E}">
        <p14:creationId xmlns:p14="http://schemas.microsoft.com/office/powerpoint/2010/main" val="2100141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43E499-73F0-4FF6-8BF0-C1182FBD0935}"/>
              </a:ext>
            </a:extLst>
          </p:cNvPr>
          <p:cNvSpPr>
            <a:spLocks noGrp="1"/>
          </p:cNvSpPr>
          <p:nvPr>
            <p:ph type="title"/>
          </p:nvPr>
        </p:nvSpPr>
        <p:spPr/>
        <p:txBody>
          <a:bodyPr/>
          <a:lstStyle/>
          <a:p>
            <a:r>
              <a:rPr lang="el-GR" dirty="0"/>
              <a:t>ΤΑ ΒΑΣΙΚΑ ΣΤΑΔΙΑ</a:t>
            </a:r>
            <a:endParaRPr lang="en-US" dirty="0"/>
          </a:p>
        </p:txBody>
      </p:sp>
      <p:sp>
        <p:nvSpPr>
          <p:cNvPr id="3" name="Θέση περιεχομένου 2">
            <a:extLst>
              <a:ext uri="{FF2B5EF4-FFF2-40B4-BE49-F238E27FC236}">
                <a16:creationId xmlns:a16="http://schemas.microsoft.com/office/drawing/2014/main" id="{66EFF02F-4712-4D65-80C1-C76C81D667B5}"/>
              </a:ext>
            </a:extLst>
          </p:cNvPr>
          <p:cNvSpPr>
            <a:spLocks noGrp="1"/>
          </p:cNvSpPr>
          <p:nvPr>
            <p:ph idx="1"/>
          </p:nvPr>
        </p:nvSpPr>
        <p:spPr/>
        <p:txBody>
          <a:bodyPr/>
          <a:lstStyle/>
          <a:p>
            <a:pPr marL="0" indent="0">
              <a:buNone/>
            </a:pPr>
            <a:r>
              <a:rPr lang="nl-NL" b="1" dirty="0"/>
              <a:t>1. </a:t>
            </a:r>
            <a:r>
              <a:rPr lang="nl-NL" b="1" dirty="0" err="1"/>
              <a:t>Familiarization</a:t>
            </a:r>
            <a:r>
              <a:rPr lang="nl-NL" b="1" dirty="0"/>
              <a:t> </a:t>
            </a:r>
            <a:r>
              <a:rPr lang="nl-NL" dirty="0"/>
              <a:t>- </a:t>
            </a:r>
            <a:r>
              <a:rPr lang="el-GR" dirty="0"/>
              <a:t>διαβάζω τα δεδομένα πολλές φορές</a:t>
            </a:r>
            <a:endParaRPr lang="nl-NL" dirty="0"/>
          </a:p>
          <a:p>
            <a:pPr marL="0" indent="0">
              <a:buNone/>
            </a:pPr>
            <a:r>
              <a:rPr lang="nl-NL" b="1" dirty="0"/>
              <a:t>2. </a:t>
            </a:r>
            <a:r>
              <a:rPr lang="nl-NL" b="1" dirty="0" err="1"/>
              <a:t>Coding</a:t>
            </a:r>
            <a:r>
              <a:rPr lang="nl-NL" b="1" dirty="0"/>
              <a:t> </a:t>
            </a:r>
            <a:r>
              <a:rPr lang="nl-NL" dirty="0"/>
              <a:t>- </a:t>
            </a:r>
            <a:r>
              <a:rPr lang="el-GR" dirty="0"/>
              <a:t>“σπάω” το κείμενο σε νοήματα</a:t>
            </a:r>
            <a:endParaRPr lang="nl-NL" dirty="0"/>
          </a:p>
          <a:p>
            <a:pPr marL="0" indent="0">
              <a:buNone/>
            </a:pPr>
            <a:r>
              <a:rPr lang="nl-NL" b="1" dirty="0"/>
              <a:t>3. </a:t>
            </a:r>
            <a:r>
              <a:rPr lang="nl-NL" b="1" dirty="0" err="1"/>
              <a:t>Categories</a:t>
            </a:r>
            <a:r>
              <a:rPr lang="nl-NL" b="1" dirty="0"/>
              <a:t> </a:t>
            </a:r>
            <a:r>
              <a:rPr lang="nl-NL" dirty="0"/>
              <a:t>- </a:t>
            </a:r>
            <a:r>
              <a:rPr lang="el-GR" dirty="0"/>
              <a:t>ομαδοποιώ </a:t>
            </a:r>
            <a:r>
              <a:rPr lang="nl-NL" dirty="0"/>
              <a:t>codes</a:t>
            </a:r>
          </a:p>
          <a:p>
            <a:pPr marL="0" indent="0">
              <a:buNone/>
            </a:pPr>
            <a:r>
              <a:rPr lang="nl-NL" b="1" dirty="0"/>
              <a:t>4. </a:t>
            </a:r>
            <a:r>
              <a:rPr lang="nl-NL" b="1" dirty="0" err="1"/>
              <a:t>Themes</a:t>
            </a:r>
            <a:r>
              <a:rPr lang="nl-NL" dirty="0"/>
              <a:t> - </a:t>
            </a:r>
            <a:r>
              <a:rPr lang="el-GR" dirty="0"/>
              <a:t>βρίσκω μοτίβα</a:t>
            </a:r>
            <a:endParaRPr lang="nl-NL" dirty="0"/>
          </a:p>
          <a:p>
            <a:pPr marL="0" indent="0">
              <a:buNone/>
            </a:pPr>
            <a:r>
              <a:rPr lang="nl-NL" b="1" dirty="0"/>
              <a:t>5. </a:t>
            </a:r>
            <a:r>
              <a:rPr lang="nl-NL" b="1" dirty="0" err="1"/>
              <a:t>Interpretation</a:t>
            </a:r>
            <a:r>
              <a:rPr lang="nl-NL" b="1" dirty="0"/>
              <a:t> </a:t>
            </a:r>
            <a:r>
              <a:rPr lang="nl-NL" dirty="0"/>
              <a:t>- </a:t>
            </a:r>
            <a:r>
              <a:rPr lang="el-GR" dirty="0"/>
              <a:t>τι σημαίνουν όλα αυτά</a:t>
            </a:r>
            <a:endParaRPr lang="nl-NL" b="1" dirty="0"/>
          </a:p>
          <a:p>
            <a:endParaRPr lang="en-US" dirty="0"/>
          </a:p>
        </p:txBody>
      </p:sp>
    </p:spTree>
    <p:extLst>
      <p:ext uri="{BB962C8B-B14F-4D97-AF65-F5344CB8AC3E}">
        <p14:creationId xmlns:p14="http://schemas.microsoft.com/office/powerpoint/2010/main" val="1767579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3C37A67D-FEEE-458B-84EB-96D410AD8FE6}"/>
              </a:ext>
            </a:extLst>
          </p:cNvPr>
          <p:cNvGraphicFramePr>
            <a:graphicFrameLocks noGrp="1"/>
          </p:cNvGraphicFramePr>
          <p:nvPr>
            <p:extLst>
              <p:ext uri="{D42A27DB-BD31-4B8C-83A1-F6EECF244321}">
                <p14:modId xmlns:p14="http://schemas.microsoft.com/office/powerpoint/2010/main" val="1921203337"/>
              </p:ext>
            </p:extLst>
          </p:nvPr>
        </p:nvGraphicFramePr>
        <p:xfrm>
          <a:off x="2902492" y="1711574"/>
          <a:ext cx="6454159" cy="2809596"/>
        </p:xfrm>
        <a:graphic>
          <a:graphicData uri="http://schemas.openxmlformats.org/drawingml/2006/table">
            <a:tbl>
              <a:tblPr/>
              <a:tblGrid>
                <a:gridCol w="3340397">
                  <a:extLst>
                    <a:ext uri="{9D8B030D-6E8A-4147-A177-3AD203B41FA5}">
                      <a16:colId xmlns:a16="http://schemas.microsoft.com/office/drawing/2014/main" val="2823391187"/>
                    </a:ext>
                  </a:extLst>
                </a:gridCol>
                <a:gridCol w="3113762">
                  <a:extLst>
                    <a:ext uri="{9D8B030D-6E8A-4147-A177-3AD203B41FA5}">
                      <a16:colId xmlns:a16="http://schemas.microsoft.com/office/drawing/2014/main" val="495818102"/>
                    </a:ext>
                  </a:extLst>
                </a:gridCol>
              </a:tblGrid>
              <a:tr h="702399">
                <a:tc>
                  <a:txBody>
                    <a:bodyPr/>
                    <a:lstStyle/>
                    <a:p>
                      <a:r>
                        <a:rPr lang="el-GR" sz="2800" b="1" dirty="0"/>
                        <a:t>Ποσοτική</a:t>
                      </a:r>
                      <a:r>
                        <a:rPr lang="nl-NL" sz="2800" b="1" dirty="0"/>
                        <a:t> </a:t>
                      </a:r>
                      <a:r>
                        <a:rPr lang="el-GR" sz="2800" b="1" dirty="0"/>
                        <a:t>ανάλυση</a:t>
                      </a:r>
                    </a:p>
                  </a:txBody>
                  <a:tcPr anchor="ctr">
                    <a:lnL>
                      <a:noFill/>
                    </a:lnL>
                    <a:lnR>
                      <a:noFill/>
                    </a:lnR>
                    <a:lnT>
                      <a:noFill/>
                    </a:lnT>
                    <a:lnB>
                      <a:noFill/>
                    </a:lnB>
                  </a:tcPr>
                </a:tc>
                <a:tc>
                  <a:txBody>
                    <a:bodyPr/>
                    <a:lstStyle/>
                    <a:p>
                      <a:r>
                        <a:rPr lang="el-GR" sz="2800" b="1" dirty="0"/>
                        <a:t>Ποιοτική ανάλυση</a:t>
                      </a:r>
                    </a:p>
                  </a:txBody>
                  <a:tcPr anchor="ctr">
                    <a:lnL>
                      <a:noFill/>
                    </a:lnL>
                    <a:lnR>
                      <a:noFill/>
                    </a:lnR>
                    <a:lnT>
                      <a:noFill/>
                    </a:lnT>
                    <a:lnB>
                      <a:noFill/>
                    </a:lnB>
                  </a:tcPr>
                </a:tc>
                <a:extLst>
                  <a:ext uri="{0D108BD9-81ED-4DB2-BD59-A6C34878D82A}">
                    <a16:rowId xmlns:a16="http://schemas.microsoft.com/office/drawing/2014/main" val="446648771"/>
                  </a:ext>
                </a:extLst>
              </a:tr>
              <a:tr h="702399">
                <a:tc>
                  <a:txBody>
                    <a:bodyPr/>
                    <a:lstStyle/>
                    <a:p>
                      <a:r>
                        <a:rPr lang="el-GR" sz="2800"/>
                        <a:t>αριθμοί</a:t>
                      </a:r>
                    </a:p>
                  </a:txBody>
                  <a:tcPr anchor="ctr">
                    <a:lnL>
                      <a:noFill/>
                    </a:lnL>
                    <a:lnR>
                      <a:noFill/>
                    </a:lnR>
                    <a:lnT>
                      <a:noFill/>
                    </a:lnT>
                    <a:lnB>
                      <a:noFill/>
                    </a:lnB>
                  </a:tcPr>
                </a:tc>
                <a:tc>
                  <a:txBody>
                    <a:bodyPr/>
                    <a:lstStyle/>
                    <a:p>
                      <a:r>
                        <a:rPr lang="el-GR" sz="2800"/>
                        <a:t>λόγος</a:t>
                      </a:r>
                    </a:p>
                  </a:txBody>
                  <a:tcPr anchor="ctr">
                    <a:lnL>
                      <a:noFill/>
                    </a:lnL>
                    <a:lnR>
                      <a:noFill/>
                    </a:lnR>
                    <a:lnT>
                      <a:noFill/>
                    </a:lnT>
                    <a:lnB>
                      <a:noFill/>
                    </a:lnB>
                  </a:tcPr>
                </a:tc>
                <a:extLst>
                  <a:ext uri="{0D108BD9-81ED-4DB2-BD59-A6C34878D82A}">
                    <a16:rowId xmlns:a16="http://schemas.microsoft.com/office/drawing/2014/main" val="656633607"/>
                  </a:ext>
                </a:extLst>
              </a:tr>
              <a:tr h="702399">
                <a:tc>
                  <a:txBody>
                    <a:bodyPr/>
                    <a:lstStyle/>
                    <a:p>
                      <a:r>
                        <a:rPr lang="el-GR" sz="2800"/>
                        <a:t>στατιστική</a:t>
                      </a:r>
                    </a:p>
                  </a:txBody>
                  <a:tcPr anchor="ctr">
                    <a:lnL>
                      <a:noFill/>
                    </a:lnL>
                    <a:lnR>
                      <a:noFill/>
                    </a:lnR>
                    <a:lnT>
                      <a:noFill/>
                    </a:lnT>
                    <a:lnB>
                      <a:noFill/>
                    </a:lnB>
                  </a:tcPr>
                </a:tc>
                <a:tc>
                  <a:txBody>
                    <a:bodyPr/>
                    <a:lstStyle/>
                    <a:p>
                      <a:r>
                        <a:rPr lang="el-GR" sz="2800"/>
                        <a:t>ερμηνεία</a:t>
                      </a:r>
                    </a:p>
                  </a:txBody>
                  <a:tcPr anchor="ctr">
                    <a:lnL>
                      <a:noFill/>
                    </a:lnL>
                    <a:lnR>
                      <a:noFill/>
                    </a:lnR>
                    <a:lnT>
                      <a:noFill/>
                    </a:lnT>
                    <a:lnB>
                      <a:noFill/>
                    </a:lnB>
                  </a:tcPr>
                </a:tc>
                <a:extLst>
                  <a:ext uri="{0D108BD9-81ED-4DB2-BD59-A6C34878D82A}">
                    <a16:rowId xmlns:a16="http://schemas.microsoft.com/office/drawing/2014/main" val="3764717125"/>
                  </a:ext>
                </a:extLst>
              </a:tr>
              <a:tr h="702399">
                <a:tc>
                  <a:txBody>
                    <a:bodyPr/>
                    <a:lstStyle/>
                    <a:p>
                      <a:r>
                        <a:rPr lang="el-GR" sz="2800" dirty="0"/>
                        <a:t>μέσος όρος</a:t>
                      </a:r>
                    </a:p>
                  </a:txBody>
                  <a:tcPr anchor="ctr">
                    <a:lnL>
                      <a:noFill/>
                    </a:lnL>
                    <a:lnR>
                      <a:noFill/>
                    </a:lnR>
                    <a:lnT>
                      <a:noFill/>
                    </a:lnT>
                    <a:lnB>
                      <a:noFill/>
                    </a:lnB>
                  </a:tcPr>
                </a:tc>
                <a:tc>
                  <a:txBody>
                    <a:bodyPr/>
                    <a:lstStyle/>
                    <a:p>
                      <a:r>
                        <a:rPr lang="nl-NL" sz="2800" dirty="0" err="1"/>
                        <a:t>themes</a:t>
                      </a:r>
                      <a:endParaRPr lang="nl-NL" sz="2800" dirty="0"/>
                    </a:p>
                  </a:txBody>
                  <a:tcPr anchor="ctr">
                    <a:lnL>
                      <a:noFill/>
                    </a:lnL>
                    <a:lnR>
                      <a:noFill/>
                    </a:lnR>
                    <a:lnT>
                      <a:noFill/>
                    </a:lnT>
                    <a:lnB>
                      <a:noFill/>
                    </a:lnB>
                  </a:tcPr>
                </a:tc>
                <a:extLst>
                  <a:ext uri="{0D108BD9-81ED-4DB2-BD59-A6C34878D82A}">
                    <a16:rowId xmlns:a16="http://schemas.microsoft.com/office/drawing/2014/main" val="2423463644"/>
                  </a:ext>
                </a:extLst>
              </a:tr>
            </a:tbl>
          </a:graphicData>
        </a:graphic>
      </p:graphicFrame>
    </p:spTree>
    <p:extLst>
      <p:ext uri="{BB962C8B-B14F-4D97-AF65-F5344CB8AC3E}">
        <p14:creationId xmlns:p14="http://schemas.microsoft.com/office/powerpoint/2010/main" val="2519475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72FCA8-790B-4F59-ABD9-7679A9D914CA}"/>
              </a:ext>
            </a:extLst>
          </p:cNvPr>
          <p:cNvSpPr>
            <a:spLocks noGrp="1"/>
          </p:cNvSpPr>
          <p:nvPr>
            <p:ph type="title"/>
          </p:nvPr>
        </p:nvSpPr>
        <p:spPr/>
        <p:txBody>
          <a:bodyPr/>
          <a:lstStyle/>
          <a:p>
            <a:r>
              <a:rPr lang="el-GR" dirty="0"/>
              <a:t>ΤΕΛΙΚΟ ΠΡΟΪΟΝ</a:t>
            </a:r>
            <a:endParaRPr lang="en-US" dirty="0"/>
          </a:p>
        </p:txBody>
      </p:sp>
      <p:sp>
        <p:nvSpPr>
          <p:cNvPr id="3" name="Θέση περιεχομένου 2">
            <a:extLst>
              <a:ext uri="{FF2B5EF4-FFF2-40B4-BE49-F238E27FC236}">
                <a16:creationId xmlns:a16="http://schemas.microsoft.com/office/drawing/2014/main" id="{48CE56CE-B59A-4C09-BCFE-AAFD3E6697CB}"/>
              </a:ext>
            </a:extLst>
          </p:cNvPr>
          <p:cNvSpPr>
            <a:spLocks noGrp="1"/>
          </p:cNvSpPr>
          <p:nvPr>
            <p:ph idx="1"/>
          </p:nvPr>
        </p:nvSpPr>
        <p:spPr/>
        <p:txBody>
          <a:bodyPr/>
          <a:lstStyle/>
          <a:p>
            <a:pPr marL="0" indent="0">
              <a:buNone/>
            </a:pPr>
            <a:r>
              <a:rPr lang="el-GR" dirty="0"/>
              <a:t>Δεν είναι:</a:t>
            </a:r>
            <a:r>
              <a:rPr lang="nl-NL" dirty="0"/>
              <a:t> </a:t>
            </a:r>
            <a:r>
              <a:rPr lang="el-GR" dirty="0"/>
              <a:t>πίνακες</a:t>
            </a:r>
          </a:p>
          <a:p>
            <a:pPr marL="0" indent="0">
              <a:buNone/>
            </a:pPr>
            <a:r>
              <a:rPr lang="el-GR" dirty="0"/>
              <a:t>Είναι:</a:t>
            </a:r>
          </a:p>
          <a:p>
            <a:r>
              <a:rPr lang="el-GR" dirty="0"/>
              <a:t>✔ </a:t>
            </a:r>
            <a:r>
              <a:rPr lang="nl-NL" dirty="0" err="1"/>
              <a:t>themes</a:t>
            </a:r>
            <a:br>
              <a:rPr lang="nl-NL" dirty="0"/>
            </a:br>
            <a:r>
              <a:rPr lang="nl-NL" dirty="0"/>
              <a:t>✔ </a:t>
            </a:r>
            <a:r>
              <a:rPr lang="el-GR" dirty="0"/>
              <a:t>αποσπάσματα</a:t>
            </a:r>
            <a:br>
              <a:rPr lang="el-GR" dirty="0"/>
            </a:br>
            <a:r>
              <a:rPr lang="el-GR" dirty="0"/>
              <a:t>✔ ερμηνεία</a:t>
            </a:r>
          </a:p>
          <a:p>
            <a:endParaRPr lang="el-GR" dirty="0"/>
          </a:p>
          <a:p>
            <a:endParaRPr lang="en-US" dirty="0"/>
          </a:p>
        </p:txBody>
      </p:sp>
    </p:spTree>
    <p:extLst>
      <p:ext uri="{BB962C8B-B14F-4D97-AF65-F5344CB8AC3E}">
        <p14:creationId xmlns:p14="http://schemas.microsoft.com/office/powerpoint/2010/main" val="1786786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72513B92-F41F-435E-A8BC-0F8F1D714EDE}"/>
              </a:ext>
            </a:extLst>
          </p:cNvPr>
          <p:cNvSpPr>
            <a:spLocks noGrp="1"/>
          </p:cNvSpPr>
          <p:nvPr>
            <p:ph type="ctrTitle"/>
          </p:nvPr>
        </p:nvSpPr>
        <p:spPr/>
        <p:txBody>
          <a:bodyPr/>
          <a:lstStyle/>
          <a:p>
            <a:r>
              <a:rPr lang="el-GR" sz="4800" dirty="0"/>
              <a:t>ΠΩΣ ΔΟΥΛΕΥΕΙ Η ΠΟΙΟΤΙΚΗ ΑΝΑΛΥΣΗ</a:t>
            </a:r>
            <a:endParaRPr lang="en-US" sz="4800" dirty="0"/>
          </a:p>
        </p:txBody>
      </p:sp>
      <p:sp>
        <p:nvSpPr>
          <p:cNvPr id="5" name="Υπότιτλος 4">
            <a:extLst>
              <a:ext uri="{FF2B5EF4-FFF2-40B4-BE49-F238E27FC236}">
                <a16:creationId xmlns:a16="http://schemas.microsoft.com/office/drawing/2014/main" id="{A84AA70A-25B4-4DD3-ADAA-8FCE911F8A9D}"/>
              </a:ext>
            </a:extLst>
          </p:cNvPr>
          <p:cNvSpPr>
            <a:spLocks noGrp="1"/>
          </p:cNvSpPr>
          <p:nvPr>
            <p:ph type="subTitle" idx="1"/>
          </p:nvPr>
        </p:nvSpPr>
        <p:spPr/>
        <p:txBody>
          <a:bodyPr>
            <a:normAutofit/>
          </a:bodyPr>
          <a:lstStyle/>
          <a:p>
            <a:r>
              <a:rPr lang="en-US" sz="3200" b="1" dirty="0"/>
              <a:t>3 </a:t>
            </a:r>
            <a:r>
              <a:rPr lang="el-GR" sz="3200" b="1" dirty="0"/>
              <a:t>επίπεδα αποφάσεων</a:t>
            </a:r>
            <a:endParaRPr lang="en-US" sz="3200" b="1" dirty="0"/>
          </a:p>
        </p:txBody>
      </p:sp>
    </p:spTree>
    <p:extLst>
      <p:ext uri="{BB962C8B-B14F-4D97-AF65-F5344CB8AC3E}">
        <p14:creationId xmlns:p14="http://schemas.microsoft.com/office/powerpoint/2010/main" val="3401859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30089DA9-CAE4-4DF4-8BAC-3C587416377E}"/>
              </a:ext>
            </a:extLst>
          </p:cNvPr>
          <p:cNvSpPr>
            <a:spLocks noGrp="1"/>
          </p:cNvSpPr>
          <p:nvPr>
            <p:ph idx="1"/>
          </p:nvPr>
        </p:nvSpPr>
        <p:spPr>
          <a:xfrm>
            <a:off x="2082211" y="1950876"/>
            <a:ext cx="9601196" cy="675366"/>
          </a:xfrm>
        </p:spPr>
        <p:txBody>
          <a:bodyPr/>
          <a:lstStyle/>
          <a:p>
            <a:pPr marL="0" indent="0">
              <a:buNone/>
            </a:pPr>
            <a:r>
              <a:rPr lang="el-GR" dirty="0"/>
              <a:t>Η ποιοτική ανάλυση δεν είναι μία τεχνική είναι </a:t>
            </a:r>
            <a:r>
              <a:rPr lang="el-GR" b="1" dirty="0"/>
              <a:t>μια σειρά επιλογών</a:t>
            </a:r>
            <a:endParaRPr lang="en-US" b="1" dirty="0"/>
          </a:p>
        </p:txBody>
      </p:sp>
      <p:sp>
        <p:nvSpPr>
          <p:cNvPr id="4" name="Ορθογώνιο 3">
            <a:extLst>
              <a:ext uri="{FF2B5EF4-FFF2-40B4-BE49-F238E27FC236}">
                <a16:creationId xmlns:a16="http://schemas.microsoft.com/office/drawing/2014/main" id="{EF8DE0E5-A76A-4BD9-8E2E-C0932627761D}"/>
              </a:ext>
            </a:extLst>
          </p:cNvPr>
          <p:cNvSpPr/>
          <p:nvPr/>
        </p:nvSpPr>
        <p:spPr>
          <a:xfrm>
            <a:off x="2245697" y="3052948"/>
            <a:ext cx="7467429" cy="461665"/>
          </a:xfrm>
          <a:prstGeom prst="rect">
            <a:avLst/>
          </a:prstGeom>
        </p:spPr>
        <p:txBody>
          <a:bodyPr wrap="none">
            <a:spAutoFit/>
          </a:bodyPr>
          <a:lstStyle/>
          <a:p>
            <a:r>
              <a:rPr lang="en-US" sz="2400" dirty="0"/>
              <a:t>Approach → Thinking → Coding → Categories → Meaning</a:t>
            </a:r>
          </a:p>
        </p:txBody>
      </p:sp>
    </p:spTree>
    <p:extLst>
      <p:ext uri="{BB962C8B-B14F-4D97-AF65-F5344CB8AC3E}">
        <p14:creationId xmlns:p14="http://schemas.microsoft.com/office/powerpoint/2010/main" val="135173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E964F4ED-9E5C-4423-9F5C-FE9B6207C472}"/>
              </a:ext>
            </a:extLst>
          </p:cNvPr>
          <p:cNvGraphicFramePr>
            <a:graphicFrameLocks noGrp="1"/>
          </p:cNvGraphicFramePr>
          <p:nvPr>
            <p:extLst>
              <p:ext uri="{D42A27DB-BD31-4B8C-83A1-F6EECF244321}">
                <p14:modId xmlns:p14="http://schemas.microsoft.com/office/powerpoint/2010/main" val="2982996952"/>
              </p:ext>
            </p:extLst>
          </p:nvPr>
        </p:nvGraphicFramePr>
        <p:xfrm>
          <a:off x="978194" y="797442"/>
          <a:ext cx="10260420" cy="5126048"/>
        </p:xfrm>
        <a:graphic>
          <a:graphicData uri="http://schemas.openxmlformats.org/drawingml/2006/table">
            <a:tbl>
              <a:tblPr/>
              <a:tblGrid>
                <a:gridCol w="2052084">
                  <a:extLst>
                    <a:ext uri="{9D8B030D-6E8A-4147-A177-3AD203B41FA5}">
                      <a16:colId xmlns:a16="http://schemas.microsoft.com/office/drawing/2014/main" val="3652718387"/>
                    </a:ext>
                  </a:extLst>
                </a:gridCol>
                <a:gridCol w="2052084">
                  <a:extLst>
                    <a:ext uri="{9D8B030D-6E8A-4147-A177-3AD203B41FA5}">
                      <a16:colId xmlns:a16="http://schemas.microsoft.com/office/drawing/2014/main" val="503522650"/>
                    </a:ext>
                  </a:extLst>
                </a:gridCol>
                <a:gridCol w="2052084">
                  <a:extLst>
                    <a:ext uri="{9D8B030D-6E8A-4147-A177-3AD203B41FA5}">
                      <a16:colId xmlns:a16="http://schemas.microsoft.com/office/drawing/2014/main" val="1949217419"/>
                    </a:ext>
                  </a:extLst>
                </a:gridCol>
                <a:gridCol w="2052084">
                  <a:extLst>
                    <a:ext uri="{9D8B030D-6E8A-4147-A177-3AD203B41FA5}">
                      <a16:colId xmlns:a16="http://schemas.microsoft.com/office/drawing/2014/main" val="615285055"/>
                    </a:ext>
                  </a:extLst>
                </a:gridCol>
                <a:gridCol w="2052084">
                  <a:extLst>
                    <a:ext uri="{9D8B030D-6E8A-4147-A177-3AD203B41FA5}">
                      <a16:colId xmlns:a16="http://schemas.microsoft.com/office/drawing/2014/main" val="199944008"/>
                    </a:ext>
                  </a:extLst>
                </a:gridCol>
              </a:tblGrid>
              <a:tr h="453918">
                <a:tc>
                  <a:txBody>
                    <a:bodyPr/>
                    <a:lstStyle/>
                    <a:p>
                      <a:r>
                        <a:rPr lang="el-GR" sz="2000" b="1">
                          <a:highlight>
                            <a:srgbClr val="FFFF00"/>
                          </a:highlight>
                        </a:rPr>
                        <a:t>Βήμα</a:t>
                      </a:r>
                    </a:p>
                  </a:txBody>
                  <a:tcPr marL="73731" marR="73731" marT="36865" marB="36865" anchor="ctr">
                    <a:lnL>
                      <a:noFill/>
                    </a:lnL>
                    <a:lnR>
                      <a:noFill/>
                    </a:lnR>
                    <a:lnT>
                      <a:noFill/>
                    </a:lnT>
                    <a:lnB>
                      <a:noFill/>
                    </a:lnB>
                  </a:tcPr>
                </a:tc>
                <a:tc>
                  <a:txBody>
                    <a:bodyPr/>
                    <a:lstStyle/>
                    <a:p>
                      <a:r>
                        <a:rPr lang="el-GR" sz="2000" b="1">
                          <a:highlight>
                            <a:srgbClr val="FFFF00"/>
                          </a:highlight>
                        </a:rPr>
                        <a:t>Τι αποφασίζω</a:t>
                      </a:r>
                    </a:p>
                  </a:txBody>
                  <a:tcPr marL="73731" marR="73731" marT="36865" marB="36865" anchor="ctr">
                    <a:lnL>
                      <a:noFill/>
                    </a:lnL>
                    <a:lnR>
                      <a:noFill/>
                    </a:lnR>
                    <a:lnT>
                      <a:noFill/>
                    </a:lnT>
                    <a:lnB>
                      <a:noFill/>
                    </a:lnB>
                  </a:tcPr>
                </a:tc>
                <a:tc>
                  <a:txBody>
                    <a:bodyPr/>
                    <a:lstStyle/>
                    <a:p>
                      <a:r>
                        <a:rPr lang="el-GR" sz="2000" b="1">
                          <a:highlight>
                            <a:srgbClr val="FFFF00"/>
                          </a:highlight>
                        </a:rPr>
                        <a:t>Τι σημαίνει</a:t>
                      </a:r>
                    </a:p>
                  </a:txBody>
                  <a:tcPr marL="73731" marR="73731" marT="36865" marB="36865" anchor="ctr">
                    <a:lnL>
                      <a:noFill/>
                    </a:lnL>
                    <a:lnR>
                      <a:noFill/>
                    </a:lnR>
                    <a:lnT>
                      <a:noFill/>
                    </a:lnT>
                    <a:lnB>
                      <a:noFill/>
                    </a:lnB>
                  </a:tcPr>
                </a:tc>
                <a:tc>
                  <a:txBody>
                    <a:bodyPr/>
                    <a:lstStyle/>
                    <a:p>
                      <a:r>
                        <a:rPr lang="el-GR" sz="2000" b="1">
                          <a:highlight>
                            <a:srgbClr val="FFFF00"/>
                          </a:highlight>
                        </a:rPr>
                        <a:t>Παραδείγματα</a:t>
                      </a:r>
                    </a:p>
                  </a:txBody>
                  <a:tcPr marL="73731" marR="73731" marT="36865" marB="36865" anchor="ctr">
                    <a:lnL>
                      <a:noFill/>
                    </a:lnL>
                    <a:lnR>
                      <a:noFill/>
                    </a:lnR>
                    <a:lnT>
                      <a:noFill/>
                    </a:lnT>
                    <a:lnB>
                      <a:noFill/>
                    </a:lnB>
                  </a:tcPr>
                </a:tc>
                <a:tc>
                  <a:txBody>
                    <a:bodyPr/>
                    <a:lstStyle/>
                    <a:p>
                      <a:r>
                        <a:rPr lang="el-GR" sz="2000" b="1" dirty="0">
                          <a:highlight>
                            <a:srgbClr val="FFFF00"/>
                          </a:highlight>
                        </a:rPr>
                        <a:t>Τι κάνω πρακτικά</a:t>
                      </a:r>
                    </a:p>
                  </a:txBody>
                  <a:tcPr marL="73731" marR="73731" marT="36865" marB="36865" anchor="ctr">
                    <a:lnL>
                      <a:noFill/>
                    </a:lnL>
                    <a:lnR>
                      <a:noFill/>
                    </a:lnR>
                    <a:lnT>
                      <a:noFill/>
                    </a:lnT>
                    <a:lnB>
                      <a:noFill/>
                    </a:lnB>
                  </a:tcPr>
                </a:tc>
                <a:extLst>
                  <a:ext uri="{0D108BD9-81ED-4DB2-BD59-A6C34878D82A}">
                    <a16:rowId xmlns:a16="http://schemas.microsoft.com/office/drawing/2014/main" val="3283034972"/>
                  </a:ext>
                </a:extLst>
              </a:tr>
              <a:tr h="1140358">
                <a:tc>
                  <a:txBody>
                    <a:bodyPr/>
                    <a:lstStyle/>
                    <a:p>
                      <a:r>
                        <a:rPr lang="nl-NL" sz="2000" b="1" dirty="0"/>
                        <a:t>1. Approach (</a:t>
                      </a:r>
                      <a:r>
                        <a:rPr lang="el-GR" sz="2000" b="1" dirty="0"/>
                        <a:t>Στρατηγική)</a:t>
                      </a:r>
                      <a:endParaRPr lang="el-GR" sz="2000" dirty="0"/>
                    </a:p>
                  </a:txBody>
                  <a:tcPr marL="73731" marR="73731" marT="36865" marB="36865" anchor="ctr">
                    <a:lnL>
                      <a:noFill/>
                    </a:lnL>
                    <a:lnR>
                      <a:noFill/>
                    </a:lnR>
                    <a:lnT>
                      <a:noFill/>
                    </a:lnT>
                    <a:lnB>
                      <a:noFill/>
                    </a:lnB>
                  </a:tcPr>
                </a:tc>
                <a:tc>
                  <a:txBody>
                    <a:bodyPr/>
                    <a:lstStyle/>
                    <a:p>
                      <a:r>
                        <a:rPr lang="el-GR" sz="2000" dirty="0"/>
                        <a:t>Τι είδους ανάλυση θέλω να κάνω;</a:t>
                      </a:r>
                    </a:p>
                  </a:txBody>
                  <a:tcPr marL="73731" marR="73731" marT="36865" marB="36865" anchor="ctr">
                    <a:lnL>
                      <a:noFill/>
                    </a:lnL>
                    <a:lnR>
                      <a:noFill/>
                    </a:lnR>
                    <a:lnT>
                      <a:noFill/>
                    </a:lnT>
                    <a:lnB>
                      <a:noFill/>
                    </a:lnB>
                  </a:tcPr>
                </a:tc>
                <a:tc>
                  <a:txBody>
                    <a:bodyPr/>
                    <a:lstStyle/>
                    <a:p>
                      <a:r>
                        <a:rPr lang="el-GR" sz="2000"/>
                        <a:t>Πώς θα “διαβάσω” τα δεδομένα</a:t>
                      </a:r>
                    </a:p>
                  </a:txBody>
                  <a:tcPr marL="73731" marR="73731" marT="36865" marB="36865" anchor="ctr">
                    <a:lnL>
                      <a:noFill/>
                    </a:lnL>
                    <a:lnR>
                      <a:noFill/>
                    </a:lnR>
                    <a:lnT>
                      <a:noFill/>
                    </a:lnT>
                    <a:lnB>
                      <a:noFill/>
                    </a:lnB>
                  </a:tcPr>
                </a:tc>
                <a:tc>
                  <a:txBody>
                    <a:bodyPr/>
                    <a:lstStyle/>
                    <a:p>
                      <a:r>
                        <a:rPr lang="nl-NL" sz="2000" dirty="0" err="1"/>
                        <a:t>Thematic</a:t>
                      </a:r>
                      <a:r>
                        <a:rPr lang="nl-NL" sz="2000" dirty="0"/>
                        <a:t>, </a:t>
                      </a:r>
                      <a:r>
                        <a:rPr lang="nl-NL" sz="2000" dirty="0" err="1"/>
                        <a:t>Narrative</a:t>
                      </a:r>
                      <a:r>
                        <a:rPr lang="nl-NL" sz="2000" dirty="0"/>
                        <a:t>, Discourse</a:t>
                      </a:r>
                    </a:p>
                  </a:txBody>
                  <a:tcPr marL="73731" marR="73731" marT="36865" marB="36865" anchor="ctr">
                    <a:lnL>
                      <a:noFill/>
                    </a:lnL>
                    <a:lnR>
                      <a:noFill/>
                    </a:lnR>
                    <a:lnT>
                      <a:noFill/>
                    </a:lnT>
                    <a:lnB>
                      <a:noFill/>
                    </a:lnB>
                  </a:tcPr>
                </a:tc>
                <a:tc>
                  <a:txBody>
                    <a:bodyPr/>
                    <a:lstStyle/>
                    <a:p>
                      <a:r>
                        <a:rPr lang="el-GR" sz="2000"/>
                        <a:t>Ορίζω στόχο ανάλυσης (μοτίβα, ιστορίες, λόγος)</a:t>
                      </a:r>
                    </a:p>
                  </a:txBody>
                  <a:tcPr marL="73731" marR="73731" marT="36865" marB="36865" anchor="ctr">
                    <a:lnL>
                      <a:noFill/>
                    </a:lnL>
                    <a:lnR>
                      <a:noFill/>
                    </a:lnR>
                    <a:lnT>
                      <a:noFill/>
                    </a:lnT>
                    <a:lnB>
                      <a:noFill/>
                    </a:lnB>
                  </a:tcPr>
                </a:tc>
                <a:extLst>
                  <a:ext uri="{0D108BD9-81ED-4DB2-BD59-A6C34878D82A}">
                    <a16:rowId xmlns:a16="http://schemas.microsoft.com/office/drawing/2014/main" val="542957283"/>
                  </a:ext>
                </a:extLst>
              </a:tr>
              <a:tr h="1140358">
                <a:tc>
                  <a:txBody>
                    <a:bodyPr/>
                    <a:lstStyle/>
                    <a:p>
                      <a:r>
                        <a:rPr lang="el-GR" sz="2000" b="1" dirty="0"/>
                        <a:t>2. Τρόπος σκέψης</a:t>
                      </a:r>
                      <a:endParaRPr lang="el-GR" sz="2000" dirty="0"/>
                    </a:p>
                  </a:txBody>
                  <a:tcPr marL="73731" marR="73731" marT="36865" marB="36865" anchor="ctr">
                    <a:lnL>
                      <a:noFill/>
                    </a:lnL>
                    <a:lnR>
                      <a:noFill/>
                    </a:lnR>
                    <a:lnT>
                      <a:noFill/>
                    </a:lnT>
                    <a:lnB>
                      <a:noFill/>
                    </a:lnB>
                  </a:tcPr>
                </a:tc>
                <a:tc>
                  <a:txBody>
                    <a:bodyPr/>
                    <a:lstStyle/>
                    <a:p>
                      <a:r>
                        <a:rPr lang="el-GR" sz="2000"/>
                        <a:t>Από πού ξεκινάω;</a:t>
                      </a:r>
                    </a:p>
                  </a:txBody>
                  <a:tcPr marL="73731" marR="73731" marT="36865" marB="36865" anchor="ctr">
                    <a:lnL>
                      <a:noFill/>
                    </a:lnL>
                    <a:lnR>
                      <a:noFill/>
                    </a:lnR>
                    <a:lnT>
                      <a:noFill/>
                    </a:lnT>
                    <a:lnB>
                      <a:noFill/>
                    </a:lnB>
                  </a:tcPr>
                </a:tc>
                <a:tc>
                  <a:txBody>
                    <a:bodyPr/>
                    <a:lstStyle/>
                    <a:p>
                      <a:r>
                        <a:rPr lang="el-GR" sz="2000"/>
                        <a:t>Ρόλος θεωρίας</a:t>
                      </a:r>
                    </a:p>
                  </a:txBody>
                  <a:tcPr marL="73731" marR="73731" marT="36865" marB="36865" anchor="ctr">
                    <a:lnL>
                      <a:noFill/>
                    </a:lnL>
                    <a:lnR>
                      <a:noFill/>
                    </a:lnR>
                    <a:lnT>
                      <a:noFill/>
                    </a:lnT>
                    <a:lnB>
                      <a:noFill/>
                    </a:lnB>
                  </a:tcPr>
                </a:tc>
                <a:tc>
                  <a:txBody>
                    <a:bodyPr/>
                    <a:lstStyle/>
                    <a:p>
                      <a:r>
                        <a:rPr lang="nl-NL" sz="2000"/>
                        <a:t>Inductive / Deductive / Abductive</a:t>
                      </a:r>
                    </a:p>
                  </a:txBody>
                  <a:tcPr marL="73731" marR="73731" marT="36865" marB="36865" anchor="ctr">
                    <a:lnL>
                      <a:noFill/>
                    </a:lnL>
                    <a:lnR>
                      <a:noFill/>
                    </a:lnR>
                    <a:lnT>
                      <a:noFill/>
                    </a:lnT>
                    <a:lnB>
                      <a:noFill/>
                    </a:lnB>
                  </a:tcPr>
                </a:tc>
                <a:tc>
                  <a:txBody>
                    <a:bodyPr/>
                    <a:lstStyle/>
                    <a:p>
                      <a:r>
                        <a:rPr lang="el-GR" sz="2000"/>
                        <a:t>Αποφασίζω αν έχω framework ή όχι</a:t>
                      </a:r>
                    </a:p>
                  </a:txBody>
                  <a:tcPr marL="73731" marR="73731" marT="36865" marB="36865" anchor="ctr">
                    <a:lnL>
                      <a:noFill/>
                    </a:lnL>
                    <a:lnR>
                      <a:noFill/>
                    </a:lnR>
                    <a:lnT>
                      <a:noFill/>
                    </a:lnT>
                    <a:lnB>
                      <a:noFill/>
                    </a:lnB>
                  </a:tcPr>
                </a:tc>
                <a:extLst>
                  <a:ext uri="{0D108BD9-81ED-4DB2-BD59-A6C34878D82A}">
                    <a16:rowId xmlns:a16="http://schemas.microsoft.com/office/drawing/2014/main" val="1130831196"/>
                  </a:ext>
                </a:extLst>
              </a:tr>
              <a:tr h="797138">
                <a:tc>
                  <a:txBody>
                    <a:bodyPr/>
                    <a:lstStyle/>
                    <a:p>
                      <a:r>
                        <a:rPr lang="nl-NL" sz="2000" b="1" dirty="0"/>
                        <a:t>3. </a:t>
                      </a:r>
                      <a:r>
                        <a:rPr lang="nl-NL" sz="2000" b="1" dirty="0" err="1"/>
                        <a:t>Coding</a:t>
                      </a:r>
                      <a:r>
                        <a:rPr lang="nl-NL" sz="2000" b="1" dirty="0"/>
                        <a:t> </a:t>
                      </a:r>
                      <a:r>
                        <a:rPr lang="nl-NL" sz="2000" b="1" dirty="0" err="1"/>
                        <a:t>techniques</a:t>
                      </a:r>
                      <a:endParaRPr lang="nl-NL" sz="2000" dirty="0"/>
                    </a:p>
                  </a:txBody>
                  <a:tcPr marL="73731" marR="73731" marT="36865" marB="36865" anchor="ctr">
                    <a:lnL>
                      <a:noFill/>
                    </a:lnL>
                    <a:lnR>
                      <a:noFill/>
                    </a:lnR>
                    <a:lnT>
                      <a:noFill/>
                    </a:lnT>
                    <a:lnB>
                      <a:noFill/>
                    </a:lnB>
                  </a:tcPr>
                </a:tc>
                <a:tc>
                  <a:txBody>
                    <a:bodyPr/>
                    <a:lstStyle/>
                    <a:p>
                      <a:r>
                        <a:rPr lang="el-GR" sz="2000" dirty="0"/>
                        <a:t>Πώς δουλεύω πάνω στο κείμενο;</a:t>
                      </a:r>
                    </a:p>
                  </a:txBody>
                  <a:tcPr marL="73731" marR="73731" marT="36865" marB="36865" anchor="ctr">
                    <a:lnL>
                      <a:noFill/>
                    </a:lnL>
                    <a:lnR>
                      <a:noFill/>
                    </a:lnR>
                    <a:lnT>
                      <a:noFill/>
                    </a:lnT>
                    <a:lnB>
                      <a:noFill/>
                    </a:lnB>
                  </a:tcPr>
                </a:tc>
                <a:tc>
                  <a:txBody>
                    <a:bodyPr/>
                    <a:lstStyle/>
                    <a:p>
                      <a:r>
                        <a:rPr lang="el-GR" sz="2000"/>
                        <a:t>Τεχνικός τρόπος ανάλυσης</a:t>
                      </a:r>
                    </a:p>
                  </a:txBody>
                  <a:tcPr marL="73731" marR="73731" marT="36865" marB="36865" anchor="ctr">
                    <a:lnL>
                      <a:noFill/>
                    </a:lnL>
                    <a:lnR>
                      <a:noFill/>
                    </a:lnR>
                    <a:lnT>
                      <a:noFill/>
                    </a:lnT>
                    <a:lnB>
                      <a:noFill/>
                    </a:lnB>
                  </a:tcPr>
                </a:tc>
                <a:tc>
                  <a:txBody>
                    <a:bodyPr/>
                    <a:lstStyle/>
                    <a:p>
                      <a:r>
                        <a:rPr lang="en-US" sz="2000"/>
                        <a:t>Line-by-line, In vivo, Open coding</a:t>
                      </a:r>
                    </a:p>
                  </a:txBody>
                  <a:tcPr marL="73731" marR="73731" marT="36865" marB="36865" anchor="ctr">
                    <a:lnL>
                      <a:noFill/>
                    </a:lnL>
                    <a:lnR>
                      <a:noFill/>
                    </a:lnR>
                    <a:lnT>
                      <a:noFill/>
                    </a:lnT>
                    <a:lnB>
                      <a:noFill/>
                    </a:lnB>
                  </a:tcPr>
                </a:tc>
                <a:tc>
                  <a:txBody>
                    <a:bodyPr/>
                    <a:lstStyle/>
                    <a:p>
                      <a:r>
                        <a:rPr lang="el-GR" sz="2000"/>
                        <a:t>Σπάω το κείμενο σε νοήματα</a:t>
                      </a:r>
                    </a:p>
                  </a:txBody>
                  <a:tcPr marL="73731" marR="73731" marT="36865" marB="36865" anchor="ctr">
                    <a:lnL>
                      <a:noFill/>
                    </a:lnL>
                    <a:lnR>
                      <a:noFill/>
                    </a:lnR>
                    <a:lnT>
                      <a:noFill/>
                    </a:lnT>
                    <a:lnB>
                      <a:noFill/>
                    </a:lnB>
                  </a:tcPr>
                </a:tc>
                <a:extLst>
                  <a:ext uri="{0D108BD9-81ED-4DB2-BD59-A6C34878D82A}">
                    <a16:rowId xmlns:a16="http://schemas.microsoft.com/office/drawing/2014/main" val="2438207697"/>
                  </a:ext>
                </a:extLst>
              </a:tr>
              <a:tr h="797138">
                <a:tc>
                  <a:txBody>
                    <a:bodyPr/>
                    <a:lstStyle/>
                    <a:p>
                      <a:r>
                        <a:rPr lang="el-GR" sz="2000" b="1" dirty="0"/>
                        <a:t>4. Οργάνωση</a:t>
                      </a:r>
                      <a:endParaRPr lang="el-GR" sz="2000" dirty="0"/>
                    </a:p>
                  </a:txBody>
                  <a:tcPr marL="73731" marR="73731" marT="36865" marB="36865" anchor="ctr">
                    <a:lnL>
                      <a:noFill/>
                    </a:lnL>
                    <a:lnR>
                      <a:noFill/>
                    </a:lnR>
                    <a:lnT>
                      <a:noFill/>
                    </a:lnT>
                    <a:lnB>
                      <a:noFill/>
                    </a:lnB>
                  </a:tcPr>
                </a:tc>
                <a:tc>
                  <a:txBody>
                    <a:bodyPr/>
                    <a:lstStyle/>
                    <a:p>
                      <a:r>
                        <a:rPr lang="el-GR" sz="2000"/>
                        <a:t>Πώς βγάζω δομή;</a:t>
                      </a:r>
                    </a:p>
                  </a:txBody>
                  <a:tcPr marL="73731" marR="73731" marT="36865" marB="36865" anchor="ctr">
                    <a:lnL>
                      <a:noFill/>
                    </a:lnL>
                    <a:lnR>
                      <a:noFill/>
                    </a:lnR>
                    <a:lnT>
                      <a:noFill/>
                    </a:lnT>
                    <a:lnB>
                      <a:noFill/>
                    </a:lnB>
                  </a:tcPr>
                </a:tc>
                <a:tc>
                  <a:txBody>
                    <a:bodyPr/>
                    <a:lstStyle/>
                    <a:p>
                      <a:r>
                        <a:rPr lang="el-GR" sz="2000"/>
                        <a:t>Σύνδεση δεδομένων</a:t>
                      </a:r>
                    </a:p>
                  </a:txBody>
                  <a:tcPr marL="73731" marR="73731" marT="36865" marB="36865" anchor="ctr">
                    <a:lnL>
                      <a:noFill/>
                    </a:lnL>
                    <a:lnR>
                      <a:noFill/>
                    </a:lnR>
                    <a:lnT>
                      <a:noFill/>
                    </a:lnT>
                    <a:lnB>
                      <a:noFill/>
                    </a:lnB>
                  </a:tcPr>
                </a:tc>
                <a:tc>
                  <a:txBody>
                    <a:bodyPr/>
                    <a:lstStyle/>
                    <a:p>
                      <a:r>
                        <a:rPr lang="nl-NL" sz="2000"/>
                        <a:t>Categories, Pattern coding</a:t>
                      </a:r>
                    </a:p>
                  </a:txBody>
                  <a:tcPr marL="73731" marR="73731" marT="36865" marB="36865" anchor="ctr">
                    <a:lnL>
                      <a:noFill/>
                    </a:lnL>
                    <a:lnR>
                      <a:noFill/>
                    </a:lnR>
                    <a:lnT>
                      <a:noFill/>
                    </a:lnT>
                    <a:lnB>
                      <a:noFill/>
                    </a:lnB>
                  </a:tcPr>
                </a:tc>
                <a:tc>
                  <a:txBody>
                    <a:bodyPr/>
                    <a:lstStyle/>
                    <a:p>
                      <a:r>
                        <a:rPr lang="el-GR" sz="2000"/>
                        <a:t>Ομαδοποιώ </a:t>
                      </a:r>
                      <a:r>
                        <a:rPr lang="nl-NL" sz="2000"/>
                        <a:t>codes</a:t>
                      </a:r>
                    </a:p>
                  </a:txBody>
                  <a:tcPr marL="73731" marR="73731" marT="36865" marB="36865" anchor="ctr">
                    <a:lnL>
                      <a:noFill/>
                    </a:lnL>
                    <a:lnR>
                      <a:noFill/>
                    </a:lnR>
                    <a:lnT>
                      <a:noFill/>
                    </a:lnT>
                    <a:lnB>
                      <a:noFill/>
                    </a:lnB>
                  </a:tcPr>
                </a:tc>
                <a:extLst>
                  <a:ext uri="{0D108BD9-81ED-4DB2-BD59-A6C34878D82A}">
                    <a16:rowId xmlns:a16="http://schemas.microsoft.com/office/drawing/2014/main" val="2928739878"/>
                  </a:ext>
                </a:extLst>
              </a:tr>
              <a:tr h="797138">
                <a:tc>
                  <a:txBody>
                    <a:bodyPr/>
                    <a:lstStyle/>
                    <a:p>
                      <a:r>
                        <a:rPr lang="el-GR" sz="2000" b="1" dirty="0"/>
                        <a:t>5. Ερμηνεία</a:t>
                      </a:r>
                      <a:endParaRPr lang="el-GR" sz="2000" dirty="0"/>
                    </a:p>
                  </a:txBody>
                  <a:tcPr marL="73731" marR="73731" marT="36865" marB="36865" anchor="ctr">
                    <a:lnL>
                      <a:noFill/>
                    </a:lnL>
                    <a:lnR>
                      <a:noFill/>
                    </a:lnR>
                    <a:lnT>
                      <a:noFill/>
                    </a:lnT>
                    <a:lnB>
                      <a:noFill/>
                    </a:lnB>
                  </a:tcPr>
                </a:tc>
                <a:tc>
                  <a:txBody>
                    <a:bodyPr/>
                    <a:lstStyle/>
                    <a:p>
                      <a:r>
                        <a:rPr lang="el-GR" sz="2000"/>
                        <a:t>Τι σημαίνουν τα δεδομένα;</a:t>
                      </a:r>
                    </a:p>
                  </a:txBody>
                  <a:tcPr marL="73731" marR="73731" marT="36865" marB="36865" anchor="ctr">
                    <a:lnL>
                      <a:noFill/>
                    </a:lnL>
                    <a:lnR>
                      <a:noFill/>
                    </a:lnR>
                    <a:lnT>
                      <a:noFill/>
                    </a:lnT>
                    <a:lnB>
                      <a:noFill/>
                    </a:lnB>
                  </a:tcPr>
                </a:tc>
                <a:tc>
                  <a:txBody>
                    <a:bodyPr/>
                    <a:lstStyle/>
                    <a:p>
                      <a:r>
                        <a:rPr lang="el-GR" sz="2000" dirty="0"/>
                        <a:t>Παραγωγή γνώσης</a:t>
                      </a:r>
                    </a:p>
                  </a:txBody>
                  <a:tcPr marL="73731" marR="73731" marT="36865" marB="36865" anchor="ctr">
                    <a:lnL>
                      <a:noFill/>
                    </a:lnL>
                    <a:lnR>
                      <a:noFill/>
                    </a:lnR>
                    <a:lnT>
                      <a:noFill/>
                    </a:lnT>
                    <a:lnB>
                      <a:noFill/>
                    </a:lnB>
                  </a:tcPr>
                </a:tc>
                <a:tc>
                  <a:txBody>
                    <a:bodyPr/>
                    <a:lstStyle/>
                    <a:p>
                      <a:r>
                        <a:rPr lang="nl-NL" sz="2000"/>
                        <a:t>Themes, narratives</a:t>
                      </a:r>
                    </a:p>
                  </a:txBody>
                  <a:tcPr marL="73731" marR="73731" marT="36865" marB="36865" anchor="ctr">
                    <a:lnL>
                      <a:noFill/>
                    </a:lnL>
                    <a:lnR>
                      <a:noFill/>
                    </a:lnR>
                    <a:lnT>
                      <a:noFill/>
                    </a:lnT>
                    <a:lnB>
                      <a:noFill/>
                    </a:lnB>
                  </a:tcPr>
                </a:tc>
                <a:tc>
                  <a:txBody>
                    <a:bodyPr/>
                    <a:lstStyle/>
                    <a:p>
                      <a:r>
                        <a:rPr lang="el-GR" sz="2000" dirty="0"/>
                        <a:t>Απαντώ στο ερώτημα</a:t>
                      </a:r>
                    </a:p>
                  </a:txBody>
                  <a:tcPr marL="73731" marR="73731" marT="36865" marB="36865" anchor="ctr">
                    <a:lnL>
                      <a:noFill/>
                    </a:lnL>
                    <a:lnR>
                      <a:noFill/>
                    </a:lnR>
                    <a:lnT>
                      <a:noFill/>
                    </a:lnT>
                    <a:lnB>
                      <a:noFill/>
                    </a:lnB>
                  </a:tcPr>
                </a:tc>
                <a:extLst>
                  <a:ext uri="{0D108BD9-81ED-4DB2-BD59-A6C34878D82A}">
                    <a16:rowId xmlns:a16="http://schemas.microsoft.com/office/drawing/2014/main" val="3227811435"/>
                  </a:ext>
                </a:extLst>
              </a:tr>
            </a:tbl>
          </a:graphicData>
        </a:graphic>
      </p:graphicFrame>
    </p:spTree>
    <p:extLst>
      <p:ext uri="{BB962C8B-B14F-4D97-AF65-F5344CB8AC3E}">
        <p14:creationId xmlns:p14="http://schemas.microsoft.com/office/powerpoint/2010/main" val="1315100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602541FE-6349-407B-86DA-F7901455B727}"/>
              </a:ext>
            </a:extLst>
          </p:cNvPr>
          <p:cNvSpPr>
            <a:spLocks noGrp="1"/>
          </p:cNvSpPr>
          <p:nvPr>
            <p:ph type="ctrTitle"/>
          </p:nvPr>
        </p:nvSpPr>
        <p:spPr/>
        <p:txBody>
          <a:bodyPr/>
          <a:lstStyle/>
          <a:p>
            <a:r>
              <a:rPr lang="nl-NL" b="1" dirty="0"/>
              <a:t>1. Approach</a:t>
            </a:r>
            <a:r>
              <a:rPr lang="el-GR" b="1" dirty="0"/>
              <a:t> </a:t>
            </a:r>
            <a:r>
              <a:rPr lang="nl-NL" b="1" dirty="0"/>
              <a:t>(</a:t>
            </a:r>
            <a:r>
              <a:rPr lang="el-GR" b="1" dirty="0"/>
              <a:t>Στρατηγική)</a:t>
            </a:r>
            <a:endParaRPr lang="el-GR" dirty="0"/>
          </a:p>
        </p:txBody>
      </p:sp>
      <p:sp>
        <p:nvSpPr>
          <p:cNvPr id="5" name="Υπότιτλος 4">
            <a:extLst>
              <a:ext uri="{FF2B5EF4-FFF2-40B4-BE49-F238E27FC236}">
                <a16:creationId xmlns:a16="http://schemas.microsoft.com/office/drawing/2014/main" id="{0AA815A0-5E19-49BB-A242-C755B5C3D967}"/>
              </a:ext>
            </a:extLst>
          </p:cNvPr>
          <p:cNvSpPr>
            <a:spLocks noGrp="1"/>
          </p:cNvSpPr>
          <p:nvPr>
            <p:ph type="subTitle" idx="1"/>
          </p:nvPr>
        </p:nvSpPr>
        <p:spPr/>
        <p:txBody>
          <a:bodyPr>
            <a:normAutofit/>
          </a:bodyPr>
          <a:lstStyle/>
          <a:p>
            <a:r>
              <a:rPr lang="el-GR" sz="3600" dirty="0"/>
              <a:t>ΤΕΧΝΙΚΕΣ ΑΝΑΛΥΣΗΣ</a:t>
            </a:r>
            <a:endParaRPr lang="en-US" sz="3600" dirty="0"/>
          </a:p>
        </p:txBody>
      </p:sp>
    </p:spTree>
    <p:extLst>
      <p:ext uri="{BB962C8B-B14F-4D97-AF65-F5344CB8AC3E}">
        <p14:creationId xmlns:p14="http://schemas.microsoft.com/office/powerpoint/2010/main" val="1460630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Πίνακας 9">
            <a:extLst>
              <a:ext uri="{FF2B5EF4-FFF2-40B4-BE49-F238E27FC236}">
                <a16:creationId xmlns:a16="http://schemas.microsoft.com/office/drawing/2014/main" id="{4739961E-B41E-4C89-B462-857773F1F3B6}"/>
              </a:ext>
            </a:extLst>
          </p:cNvPr>
          <p:cNvGraphicFramePr>
            <a:graphicFrameLocks noGrp="1"/>
          </p:cNvGraphicFramePr>
          <p:nvPr>
            <p:extLst>
              <p:ext uri="{D42A27DB-BD31-4B8C-83A1-F6EECF244321}">
                <p14:modId xmlns:p14="http://schemas.microsoft.com/office/powerpoint/2010/main" val="22176340"/>
              </p:ext>
            </p:extLst>
          </p:nvPr>
        </p:nvGraphicFramePr>
        <p:xfrm>
          <a:off x="1199706" y="909083"/>
          <a:ext cx="9792588" cy="5039834"/>
        </p:xfrm>
        <a:graphic>
          <a:graphicData uri="http://schemas.openxmlformats.org/drawingml/2006/table">
            <a:tbl>
              <a:tblPr/>
              <a:tblGrid>
                <a:gridCol w="2448147">
                  <a:extLst>
                    <a:ext uri="{9D8B030D-6E8A-4147-A177-3AD203B41FA5}">
                      <a16:colId xmlns:a16="http://schemas.microsoft.com/office/drawing/2014/main" val="2212734403"/>
                    </a:ext>
                  </a:extLst>
                </a:gridCol>
                <a:gridCol w="2448147">
                  <a:extLst>
                    <a:ext uri="{9D8B030D-6E8A-4147-A177-3AD203B41FA5}">
                      <a16:colId xmlns:a16="http://schemas.microsoft.com/office/drawing/2014/main" val="424832901"/>
                    </a:ext>
                  </a:extLst>
                </a:gridCol>
                <a:gridCol w="2448147">
                  <a:extLst>
                    <a:ext uri="{9D8B030D-6E8A-4147-A177-3AD203B41FA5}">
                      <a16:colId xmlns:a16="http://schemas.microsoft.com/office/drawing/2014/main" val="2198973916"/>
                    </a:ext>
                  </a:extLst>
                </a:gridCol>
                <a:gridCol w="2448147">
                  <a:extLst>
                    <a:ext uri="{9D8B030D-6E8A-4147-A177-3AD203B41FA5}">
                      <a16:colId xmlns:a16="http://schemas.microsoft.com/office/drawing/2014/main" val="751041570"/>
                    </a:ext>
                  </a:extLst>
                </a:gridCol>
              </a:tblGrid>
              <a:tr h="387678">
                <a:tc>
                  <a:txBody>
                    <a:bodyPr/>
                    <a:lstStyle/>
                    <a:p>
                      <a:r>
                        <a:rPr lang="el-GR" sz="2000" b="1" dirty="0">
                          <a:highlight>
                            <a:srgbClr val="FFFF00"/>
                          </a:highlight>
                        </a:rPr>
                        <a:t>Τεχνική</a:t>
                      </a:r>
                    </a:p>
                  </a:txBody>
                  <a:tcPr marL="31599" marR="31599" marT="15799" marB="15799" anchor="ctr">
                    <a:lnL>
                      <a:noFill/>
                    </a:lnL>
                    <a:lnR>
                      <a:noFill/>
                    </a:lnR>
                    <a:lnT>
                      <a:noFill/>
                    </a:lnT>
                    <a:lnB>
                      <a:noFill/>
                    </a:lnB>
                  </a:tcPr>
                </a:tc>
                <a:tc>
                  <a:txBody>
                    <a:bodyPr/>
                    <a:lstStyle/>
                    <a:p>
                      <a:r>
                        <a:rPr lang="el-GR" sz="2000" b="1" dirty="0">
                          <a:highlight>
                            <a:srgbClr val="FFFF00"/>
                          </a:highlight>
                        </a:rPr>
                        <a:t>Τι κάνει</a:t>
                      </a:r>
                    </a:p>
                  </a:txBody>
                  <a:tcPr marL="31599" marR="31599" marT="15799" marB="15799" anchor="ctr">
                    <a:lnL>
                      <a:noFill/>
                    </a:lnL>
                    <a:lnR>
                      <a:noFill/>
                    </a:lnR>
                    <a:lnT>
                      <a:noFill/>
                    </a:lnT>
                    <a:lnB>
                      <a:noFill/>
                    </a:lnB>
                  </a:tcPr>
                </a:tc>
                <a:tc>
                  <a:txBody>
                    <a:bodyPr/>
                    <a:lstStyle/>
                    <a:p>
                      <a:r>
                        <a:rPr lang="el-GR" sz="2000" b="1" dirty="0">
                          <a:highlight>
                            <a:srgbClr val="FFFF00"/>
                          </a:highlight>
                        </a:rPr>
                        <a:t>Πότε χρησιμοποιείται</a:t>
                      </a:r>
                    </a:p>
                  </a:txBody>
                  <a:tcPr marL="31599" marR="31599" marT="15799" marB="15799" anchor="ctr">
                    <a:lnL>
                      <a:noFill/>
                    </a:lnL>
                    <a:lnR>
                      <a:noFill/>
                    </a:lnR>
                    <a:lnT>
                      <a:noFill/>
                    </a:lnT>
                    <a:lnB>
                      <a:noFill/>
                    </a:lnB>
                  </a:tcPr>
                </a:tc>
                <a:tc>
                  <a:txBody>
                    <a:bodyPr/>
                    <a:lstStyle/>
                    <a:p>
                      <a:r>
                        <a:rPr lang="el-GR" sz="2000" b="1" dirty="0">
                          <a:highlight>
                            <a:srgbClr val="FFFF00"/>
                          </a:highlight>
                        </a:rPr>
                        <a:t>Επίπεδο</a:t>
                      </a:r>
                    </a:p>
                  </a:txBody>
                  <a:tcPr marL="31599" marR="31599" marT="15799" marB="15799" anchor="ctr">
                    <a:lnL>
                      <a:noFill/>
                    </a:lnL>
                    <a:lnR>
                      <a:noFill/>
                    </a:lnR>
                    <a:lnT>
                      <a:noFill/>
                    </a:lnT>
                    <a:lnB>
                      <a:noFill/>
                    </a:lnB>
                  </a:tcPr>
                </a:tc>
                <a:extLst>
                  <a:ext uri="{0D108BD9-81ED-4DB2-BD59-A6C34878D82A}">
                    <a16:rowId xmlns:a16="http://schemas.microsoft.com/office/drawing/2014/main" val="3617394974"/>
                  </a:ext>
                </a:extLst>
              </a:tr>
              <a:tr h="678440">
                <a:tc>
                  <a:txBody>
                    <a:bodyPr/>
                    <a:lstStyle/>
                    <a:p>
                      <a:r>
                        <a:rPr lang="nl-NL" sz="2000" b="1" dirty="0" err="1">
                          <a:solidFill>
                            <a:srgbClr val="FF0000"/>
                          </a:solidFill>
                        </a:rPr>
                        <a:t>Thematic</a:t>
                      </a:r>
                      <a:r>
                        <a:rPr lang="nl-NL" sz="2000" b="1" dirty="0">
                          <a:solidFill>
                            <a:srgbClr val="FF0000"/>
                          </a:solidFill>
                        </a:rPr>
                        <a:t> Analysis</a:t>
                      </a:r>
                      <a:endParaRPr lang="nl-NL" sz="2000" dirty="0">
                        <a:solidFill>
                          <a:srgbClr val="FF0000"/>
                        </a:solidFill>
                      </a:endParaRPr>
                    </a:p>
                  </a:txBody>
                  <a:tcPr marL="31599" marR="31599" marT="15799" marB="15799" anchor="ctr">
                    <a:lnL>
                      <a:noFill/>
                    </a:lnL>
                    <a:lnR>
                      <a:noFill/>
                    </a:lnR>
                    <a:lnT>
                      <a:noFill/>
                    </a:lnT>
                    <a:lnB>
                      <a:noFill/>
                    </a:lnB>
                  </a:tcPr>
                </a:tc>
                <a:tc>
                  <a:txBody>
                    <a:bodyPr/>
                    <a:lstStyle/>
                    <a:p>
                      <a:r>
                        <a:rPr lang="el-GR" sz="2000"/>
                        <a:t>Εντοπίζει μοτίβα (themes) στα δεδομένα</a:t>
                      </a:r>
                    </a:p>
                  </a:txBody>
                  <a:tcPr marL="31599" marR="31599" marT="15799" marB="15799" anchor="ctr">
                    <a:lnL>
                      <a:noFill/>
                    </a:lnL>
                    <a:lnR>
                      <a:noFill/>
                    </a:lnR>
                    <a:lnT>
                      <a:noFill/>
                    </a:lnT>
                    <a:lnB>
                      <a:noFill/>
                    </a:lnB>
                  </a:tcPr>
                </a:tc>
                <a:tc>
                  <a:txBody>
                    <a:bodyPr/>
                    <a:lstStyle/>
                    <a:p>
                      <a:r>
                        <a:rPr lang="el-GR" sz="2000" dirty="0"/>
                        <a:t>Γενική ανάλυση εμπειριών, στάσεων</a:t>
                      </a:r>
                    </a:p>
                  </a:txBody>
                  <a:tcPr marL="31599" marR="31599" marT="15799" marB="15799" anchor="ctr">
                    <a:lnL>
                      <a:noFill/>
                    </a:lnL>
                    <a:lnR>
                      <a:noFill/>
                    </a:lnR>
                    <a:lnT>
                      <a:noFill/>
                    </a:lnT>
                    <a:lnB>
                      <a:noFill/>
                    </a:lnB>
                  </a:tcPr>
                </a:tc>
                <a:tc>
                  <a:txBody>
                    <a:bodyPr/>
                    <a:lstStyle/>
                    <a:p>
                      <a:r>
                        <a:rPr lang="nl-NL" sz="2000" dirty="0"/>
                        <a:t> </a:t>
                      </a:r>
                      <a:r>
                        <a:rPr lang="el-GR" sz="2000" dirty="0"/>
                        <a:t>Βασικό</a:t>
                      </a:r>
                    </a:p>
                  </a:txBody>
                  <a:tcPr marL="31599" marR="31599" marT="15799" marB="15799" anchor="ctr">
                    <a:lnL>
                      <a:noFill/>
                    </a:lnL>
                    <a:lnR>
                      <a:noFill/>
                    </a:lnR>
                    <a:lnT>
                      <a:noFill/>
                    </a:lnT>
                    <a:lnB>
                      <a:noFill/>
                    </a:lnB>
                  </a:tcPr>
                </a:tc>
                <a:extLst>
                  <a:ext uri="{0D108BD9-81ED-4DB2-BD59-A6C34878D82A}">
                    <a16:rowId xmlns:a16="http://schemas.microsoft.com/office/drawing/2014/main" val="1347715761"/>
                  </a:ext>
                </a:extLst>
              </a:tr>
              <a:tr h="969198">
                <a:tc>
                  <a:txBody>
                    <a:bodyPr/>
                    <a:lstStyle/>
                    <a:p>
                      <a:r>
                        <a:rPr lang="nl-NL" sz="2000" b="1" dirty="0">
                          <a:solidFill>
                            <a:srgbClr val="FF0000"/>
                          </a:solidFill>
                        </a:rPr>
                        <a:t>Content Analysis</a:t>
                      </a:r>
                      <a:endParaRPr lang="nl-NL" sz="2000" dirty="0">
                        <a:solidFill>
                          <a:srgbClr val="FF0000"/>
                        </a:solidFill>
                      </a:endParaRPr>
                    </a:p>
                  </a:txBody>
                  <a:tcPr marL="31599" marR="31599" marT="15799" marB="15799" anchor="ctr">
                    <a:lnL>
                      <a:noFill/>
                    </a:lnL>
                    <a:lnR>
                      <a:noFill/>
                    </a:lnR>
                    <a:lnT>
                      <a:noFill/>
                    </a:lnT>
                    <a:lnB>
                      <a:noFill/>
                    </a:lnB>
                  </a:tcPr>
                </a:tc>
                <a:tc>
                  <a:txBody>
                    <a:bodyPr/>
                    <a:lstStyle/>
                    <a:p>
                      <a:r>
                        <a:rPr lang="el-GR" sz="2000" dirty="0"/>
                        <a:t>Κατηγοριοποιεί και συχνά μετρά περιεχόμενο</a:t>
                      </a:r>
                    </a:p>
                  </a:txBody>
                  <a:tcPr marL="31599" marR="31599" marT="15799" marB="15799" anchor="ctr">
                    <a:lnL>
                      <a:noFill/>
                    </a:lnL>
                    <a:lnR>
                      <a:noFill/>
                    </a:lnR>
                    <a:lnT>
                      <a:noFill/>
                    </a:lnT>
                    <a:lnB>
                      <a:noFill/>
                    </a:lnB>
                  </a:tcPr>
                </a:tc>
                <a:tc>
                  <a:txBody>
                    <a:bodyPr/>
                    <a:lstStyle/>
                    <a:p>
                      <a:r>
                        <a:rPr lang="el-GR" sz="2000"/>
                        <a:t>Όταν θέλεις και ποσοτική διάσταση</a:t>
                      </a:r>
                    </a:p>
                  </a:txBody>
                  <a:tcPr marL="31599" marR="31599" marT="15799" marB="15799" anchor="ctr">
                    <a:lnL>
                      <a:noFill/>
                    </a:lnL>
                    <a:lnR>
                      <a:noFill/>
                    </a:lnR>
                    <a:lnT>
                      <a:noFill/>
                    </a:lnT>
                    <a:lnB>
                      <a:noFill/>
                    </a:lnB>
                  </a:tcPr>
                </a:tc>
                <a:tc>
                  <a:txBody>
                    <a:bodyPr/>
                    <a:lstStyle/>
                    <a:p>
                      <a:r>
                        <a:rPr lang="el-GR" sz="2000" dirty="0"/>
                        <a:t>Βασικό–Μέσο</a:t>
                      </a:r>
                    </a:p>
                  </a:txBody>
                  <a:tcPr marL="31599" marR="31599" marT="15799" marB="15799" anchor="ctr">
                    <a:lnL>
                      <a:noFill/>
                    </a:lnL>
                    <a:lnR>
                      <a:noFill/>
                    </a:lnR>
                    <a:lnT>
                      <a:noFill/>
                    </a:lnT>
                    <a:lnB>
                      <a:noFill/>
                    </a:lnB>
                  </a:tcPr>
                </a:tc>
                <a:extLst>
                  <a:ext uri="{0D108BD9-81ED-4DB2-BD59-A6C34878D82A}">
                    <a16:rowId xmlns:a16="http://schemas.microsoft.com/office/drawing/2014/main" val="3637278619"/>
                  </a:ext>
                </a:extLst>
              </a:tr>
              <a:tr h="678440">
                <a:tc>
                  <a:txBody>
                    <a:bodyPr/>
                    <a:lstStyle/>
                    <a:p>
                      <a:r>
                        <a:rPr lang="nl-NL" sz="2000" b="1"/>
                        <a:t>Grounded Theory</a:t>
                      </a:r>
                      <a:endParaRPr lang="nl-NL" sz="2000"/>
                    </a:p>
                  </a:txBody>
                  <a:tcPr marL="31599" marR="31599" marT="15799" marB="15799" anchor="ctr">
                    <a:lnL>
                      <a:noFill/>
                    </a:lnL>
                    <a:lnR>
                      <a:noFill/>
                    </a:lnR>
                    <a:lnT>
                      <a:noFill/>
                    </a:lnT>
                    <a:lnB>
                      <a:noFill/>
                    </a:lnB>
                  </a:tcPr>
                </a:tc>
                <a:tc>
                  <a:txBody>
                    <a:bodyPr/>
                    <a:lstStyle/>
                    <a:p>
                      <a:r>
                        <a:rPr lang="el-GR" sz="2000" dirty="0"/>
                        <a:t>Δημιουργεί θεωρία από τα δεδομένα</a:t>
                      </a:r>
                    </a:p>
                  </a:txBody>
                  <a:tcPr marL="31599" marR="31599" marT="15799" marB="15799" anchor="ctr">
                    <a:lnL>
                      <a:noFill/>
                    </a:lnL>
                    <a:lnR>
                      <a:noFill/>
                    </a:lnR>
                    <a:lnT>
                      <a:noFill/>
                    </a:lnT>
                    <a:lnB>
                      <a:noFill/>
                    </a:lnB>
                  </a:tcPr>
                </a:tc>
                <a:tc>
                  <a:txBody>
                    <a:bodyPr/>
                    <a:lstStyle/>
                    <a:p>
                      <a:r>
                        <a:rPr lang="el-GR" sz="2000"/>
                        <a:t>Όταν δεν υπάρχει υπάρχουσα θεωρία</a:t>
                      </a:r>
                    </a:p>
                  </a:txBody>
                  <a:tcPr marL="31599" marR="31599" marT="15799" marB="15799" anchor="ctr">
                    <a:lnL>
                      <a:noFill/>
                    </a:lnL>
                    <a:lnR>
                      <a:noFill/>
                    </a:lnR>
                    <a:lnT>
                      <a:noFill/>
                    </a:lnT>
                    <a:lnB>
                      <a:noFill/>
                    </a:lnB>
                  </a:tcPr>
                </a:tc>
                <a:tc>
                  <a:txBody>
                    <a:bodyPr/>
                    <a:lstStyle/>
                    <a:p>
                      <a:r>
                        <a:rPr lang="el-GR" sz="2000" dirty="0"/>
                        <a:t>Προχωρημένο</a:t>
                      </a:r>
                    </a:p>
                  </a:txBody>
                  <a:tcPr marL="31599" marR="31599" marT="15799" marB="15799" anchor="ctr">
                    <a:lnL>
                      <a:noFill/>
                    </a:lnL>
                    <a:lnR>
                      <a:noFill/>
                    </a:lnR>
                    <a:lnT>
                      <a:noFill/>
                    </a:lnT>
                    <a:lnB>
                      <a:noFill/>
                    </a:lnB>
                  </a:tcPr>
                </a:tc>
                <a:extLst>
                  <a:ext uri="{0D108BD9-81ED-4DB2-BD59-A6C34878D82A}">
                    <a16:rowId xmlns:a16="http://schemas.microsoft.com/office/drawing/2014/main" val="3042144838"/>
                  </a:ext>
                </a:extLst>
              </a:tr>
              <a:tr h="969198">
                <a:tc>
                  <a:txBody>
                    <a:bodyPr/>
                    <a:lstStyle/>
                    <a:p>
                      <a:r>
                        <a:rPr lang="nl-NL" sz="2000" b="1">
                          <a:solidFill>
                            <a:srgbClr val="FF0000"/>
                          </a:solidFill>
                        </a:rPr>
                        <a:t>Discourse Analysis</a:t>
                      </a:r>
                      <a:endParaRPr lang="nl-NL" sz="2000">
                        <a:solidFill>
                          <a:srgbClr val="FF0000"/>
                        </a:solidFill>
                      </a:endParaRPr>
                    </a:p>
                  </a:txBody>
                  <a:tcPr marL="31599" marR="31599" marT="15799" marB="15799" anchor="ctr">
                    <a:lnL>
                      <a:noFill/>
                    </a:lnL>
                    <a:lnR>
                      <a:noFill/>
                    </a:lnR>
                    <a:lnT>
                      <a:noFill/>
                    </a:lnT>
                    <a:lnB>
                      <a:noFill/>
                    </a:lnB>
                  </a:tcPr>
                </a:tc>
                <a:tc>
                  <a:txBody>
                    <a:bodyPr/>
                    <a:lstStyle/>
                    <a:p>
                      <a:r>
                        <a:rPr lang="el-GR" sz="2000"/>
                        <a:t>Αναλύει πώς χρησιμοποιείται η γλώσσα</a:t>
                      </a:r>
                    </a:p>
                  </a:txBody>
                  <a:tcPr marL="31599" marR="31599" marT="15799" marB="15799" anchor="ctr">
                    <a:lnL>
                      <a:noFill/>
                    </a:lnL>
                    <a:lnR>
                      <a:noFill/>
                    </a:lnR>
                    <a:lnT>
                      <a:noFill/>
                    </a:lnT>
                    <a:lnB>
                      <a:noFill/>
                    </a:lnB>
                  </a:tcPr>
                </a:tc>
                <a:tc>
                  <a:txBody>
                    <a:bodyPr/>
                    <a:lstStyle/>
                    <a:p>
                      <a:r>
                        <a:rPr lang="el-GR" sz="2000"/>
                        <a:t>Ταυτότητα, εξουσία, λόγος</a:t>
                      </a:r>
                    </a:p>
                  </a:txBody>
                  <a:tcPr marL="31599" marR="31599" marT="15799" marB="15799" anchor="ctr">
                    <a:lnL>
                      <a:noFill/>
                    </a:lnL>
                    <a:lnR>
                      <a:noFill/>
                    </a:lnR>
                    <a:lnT>
                      <a:noFill/>
                    </a:lnT>
                    <a:lnB>
                      <a:noFill/>
                    </a:lnB>
                  </a:tcPr>
                </a:tc>
                <a:tc>
                  <a:txBody>
                    <a:bodyPr/>
                    <a:lstStyle/>
                    <a:p>
                      <a:r>
                        <a:rPr lang="el-GR" sz="2000" dirty="0"/>
                        <a:t>Προχωρημένο</a:t>
                      </a:r>
                    </a:p>
                  </a:txBody>
                  <a:tcPr marL="31599" marR="31599" marT="15799" marB="15799" anchor="ctr">
                    <a:lnL>
                      <a:noFill/>
                    </a:lnL>
                    <a:lnR>
                      <a:noFill/>
                    </a:lnR>
                    <a:lnT>
                      <a:noFill/>
                    </a:lnT>
                    <a:lnB>
                      <a:noFill/>
                    </a:lnB>
                  </a:tcPr>
                </a:tc>
                <a:extLst>
                  <a:ext uri="{0D108BD9-81ED-4DB2-BD59-A6C34878D82A}">
                    <a16:rowId xmlns:a16="http://schemas.microsoft.com/office/drawing/2014/main" val="3429906855"/>
                  </a:ext>
                </a:extLst>
              </a:tr>
              <a:tr h="678440">
                <a:tc>
                  <a:txBody>
                    <a:bodyPr/>
                    <a:lstStyle/>
                    <a:p>
                      <a:r>
                        <a:rPr lang="nl-NL" sz="2000" b="1" dirty="0" err="1">
                          <a:solidFill>
                            <a:srgbClr val="FF0000"/>
                          </a:solidFill>
                        </a:rPr>
                        <a:t>Narrative</a:t>
                      </a:r>
                      <a:r>
                        <a:rPr lang="nl-NL" sz="2000" b="1" dirty="0">
                          <a:solidFill>
                            <a:srgbClr val="FF0000"/>
                          </a:solidFill>
                        </a:rPr>
                        <a:t> Analysis</a:t>
                      </a:r>
                      <a:endParaRPr lang="nl-NL" sz="2000" dirty="0">
                        <a:solidFill>
                          <a:srgbClr val="FF0000"/>
                        </a:solidFill>
                      </a:endParaRPr>
                    </a:p>
                  </a:txBody>
                  <a:tcPr marL="31599" marR="31599" marT="15799" marB="15799" anchor="ctr">
                    <a:lnL>
                      <a:noFill/>
                    </a:lnL>
                    <a:lnR>
                      <a:noFill/>
                    </a:lnR>
                    <a:lnT>
                      <a:noFill/>
                    </a:lnT>
                    <a:lnB>
                      <a:noFill/>
                    </a:lnB>
                  </a:tcPr>
                </a:tc>
                <a:tc>
                  <a:txBody>
                    <a:bodyPr/>
                    <a:lstStyle/>
                    <a:p>
                      <a:r>
                        <a:rPr lang="el-GR" sz="2000"/>
                        <a:t>Αναλύει ιστορίες και αφηγήσεις</a:t>
                      </a:r>
                    </a:p>
                  </a:txBody>
                  <a:tcPr marL="31599" marR="31599" marT="15799" marB="15799" anchor="ctr">
                    <a:lnL>
                      <a:noFill/>
                    </a:lnL>
                    <a:lnR>
                      <a:noFill/>
                    </a:lnR>
                    <a:lnT>
                      <a:noFill/>
                    </a:lnT>
                    <a:lnB>
                      <a:noFill/>
                    </a:lnB>
                  </a:tcPr>
                </a:tc>
                <a:tc>
                  <a:txBody>
                    <a:bodyPr/>
                    <a:lstStyle/>
                    <a:p>
                      <a:r>
                        <a:rPr lang="nl-NL" sz="2000"/>
                        <a:t>Identity, </a:t>
                      </a:r>
                      <a:r>
                        <a:rPr lang="el-GR" sz="2000"/>
                        <a:t>εμπειρίες ζωής</a:t>
                      </a:r>
                    </a:p>
                  </a:txBody>
                  <a:tcPr marL="31599" marR="31599" marT="15799" marB="15799" anchor="ctr">
                    <a:lnL>
                      <a:noFill/>
                    </a:lnL>
                    <a:lnR>
                      <a:noFill/>
                    </a:lnR>
                    <a:lnT>
                      <a:noFill/>
                    </a:lnT>
                    <a:lnB>
                      <a:noFill/>
                    </a:lnB>
                  </a:tcPr>
                </a:tc>
                <a:tc>
                  <a:txBody>
                    <a:bodyPr/>
                    <a:lstStyle/>
                    <a:p>
                      <a:r>
                        <a:rPr lang="el-GR" sz="2000" dirty="0"/>
                        <a:t>Μέσο</a:t>
                      </a:r>
                    </a:p>
                  </a:txBody>
                  <a:tcPr marL="31599" marR="31599" marT="15799" marB="15799" anchor="ctr">
                    <a:lnL>
                      <a:noFill/>
                    </a:lnL>
                    <a:lnR>
                      <a:noFill/>
                    </a:lnR>
                    <a:lnT>
                      <a:noFill/>
                    </a:lnT>
                    <a:lnB>
                      <a:noFill/>
                    </a:lnB>
                  </a:tcPr>
                </a:tc>
                <a:extLst>
                  <a:ext uri="{0D108BD9-81ED-4DB2-BD59-A6C34878D82A}">
                    <a16:rowId xmlns:a16="http://schemas.microsoft.com/office/drawing/2014/main" val="4025794541"/>
                  </a:ext>
                </a:extLst>
              </a:tr>
              <a:tr h="678440">
                <a:tc>
                  <a:txBody>
                    <a:bodyPr/>
                    <a:lstStyle/>
                    <a:p>
                      <a:r>
                        <a:rPr lang="nl-NL" sz="2000" b="1"/>
                        <a:t>Phenomenological Analysis (IPA)</a:t>
                      </a:r>
                      <a:endParaRPr lang="nl-NL" sz="2000"/>
                    </a:p>
                  </a:txBody>
                  <a:tcPr marL="31599" marR="31599" marT="15799" marB="15799" anchor="ctr">
                    <a:lnL>
                      <a:noFill/>
                    </a:lnL>
                    <a:lnR>
                      <a:noFill/>
                    </a:lnR>
                    <a:lnT>
                      <a:noFill/>
                    </a:lnT>
                    <a:lnB>
                      <a:noFill/>
                    </a:lnB>
                  </a:tcPr>
                </a:tc>
                <a:tc>
                  <a:txBody>
                    <a:bodyPr/>
                    <a:lstStyle/>
                    <a:p>
                      <a:r>
                        <a:rPr lang="el-GR" sz="2000"/>
                        <a:t>Εστιάζει στη βιωμένη εμπειρία</a:t>
                      </a:r>
                    </a:p>
                  </a:txBody>
                  <a:tcPr marL="31599" marR="31599" marT="15799" marB="15799" anchor="ctr">
                    <a:lnL>
                      <a:noFill/>
                    </a:lnL>
                    <a:lnR>
                      <a:noFill/>
                    </a:lnR>
                    <a:lnT>
                      <a:noFill/>
                    </a:lnT>
                    <a:lnB>
                      <a:noFill/>
                    </a:lnB>
                  </a:tcPr>
                </a:tc>
                <a:tc>
                  <a:txBody>
                    <a:bodyPr/>
                    <a:lstStyle/>
                    <a:p>
                      <a:r>
                        <a:rPr lang="el-GR" sz="2000"/>
                        <a:t>Πώς βιώνουν κάτι οι συμμετέχοντες</a:t>
                      </a:r>
                    </a:p>
                  </a:txBody>
                  <a:tcPr marL="31599" marR="31599" marT="15799" marB="15799" anchor="ctr">
                    <a:lnL>
                      <a:noFill/>
                    </a:lnL>
                    <a:lnR>
                      <a:noFill/>
                    </a:lnR>
                    <a:lnT>
                      <a:noFill/>
                    </a:lnT>
                    <a:lnB>
                      <a:noFill/>
                    </a:lnB>
                  </a:tcPr>
                </a:tc>
                <a:tc>
                  <a:txBody>
                    <a:bodyPr/>
                    <a:lstStyle/>
                    <a:p>
                      <a:r>
                        <a:rPr lang="el-GR" sz="2000" dirty="0"/>
                        <a:t>Προχωρημένο</a:t>
                      </a:r>
                    </a:p>
                  </a:txBody>
                  <a:tcPr marL="31599" marR="31599" marT="15799" marB="15799" anchor="ctr">
                    <a:lnL>
                      <a:noFill/>
                    </a:lnL>
                    <a:lnR>
                      <a:noFill/>
                    </a:lnR>
                    <a:lnT>
                      <a:noFill/>
                    </a:lnT>
                    <a:lnB>
                      <a:noFill/>
                    </a:lnB>
                  </a:tcPr>
                </a:tc>
                <a:extLst>
                  <a:ext uri="{0D108BD9-81ED-4DB2-BD59-A6C34878D82A}">
                    <a16:rowId xmlns:a16="http://schemas.microsoft.com/office/drawing/2014/main" val="2133967996"/>
                  </a:ext>
                </a:extLst>
              </a:tr>
            </a:tbl>
          </a:graphicData>
        </a:graphic>
      </p:graphicFrame>
    </p:spTree>
    <p:extLst>
      <p:ext uri="{BB962C8B-B14F-4D97-AF65-F5344CB8AC3E}">
        <p14:creationId xmlns:p14="http://schemas.microsoft.com/office/powerpoint/2010/main" val="956345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22B7E677-40D9-403E-A216-A52F4754005F}"/>
              </a:ext>
            </a:extLst>
          </p:cNvPr>
          <p:cNvGraphicFramePr>
            <a:graphicFrameLocks noGrp="1"/>
          </p:cNvGraphicFramePr>
          <p:nvPr>
            <p:extLst>
              <p:ext uri="{D42A27DB-BD31-4B8C-83A1-F6EECF244321}">
                <p14:modId xmlns:p14="http://schemas.microsoft.com/office/powerpoint/2010/main" val="1757080830"/>
              </p:ext>
            </p:extLst>
          </p:nvPr>
        </p:nvGraphicFramePr>
        <p:xfrm>
          <a:off x="850605" y="988828"/>
          <a:ext cx="10132830" cy="5018568"/>
        </p:xfrm>
        <a:graphic>
          <a:graphicData uri="http://schemas.openxmlformats.org/drawingml/2006/table">
            <a:tbl>
              <a:tblPr/>
              <a:tblGrid>
                <a:gridCol w="2866803">
                  <a:extLst>
                    <a:ext uri="{9D8B030D-6E8A-4147-A177-3AD203B41FA5}">
                      <a16:colId xmlns:a16="http://schemas.microsoft.com/office/drawing/2014/main" val="3276101994"/>
                    </a:ext>
                  </a:extLst>
                </a:gridCol>
                <a:gridCol w="3406406">
                  <a:extLst>
                    <a:ext uri="{9D8B030D-6E8A-4147-A177-3AD203B41FA5}">
                      <a16:colId xmlns:a16="http://schemas.microsoft.com/office/drawing/2014/main" val="4108048503"/>
                    </a:ext>
                  </a:extLst>
                </a:gridCol>
                <a:gridCol w="2317898">
                  <a:extLst>
                    <a:ext uri="{9D8B030D-6E8A-4147-A177-3AD203B41FA5}">
                      <a16:colId xmlns:a16="http://schemas.microsoft.com/office/drawing/2014/main" val="2640451121"/>
                    </a:ext>
                  </a:extLst>
                </a:gridCol>
                <a:gridCol w="1541723">
                  <a:extLst>
                    <a:ext uri="{9D8B030D-6E8A-4147-A177-3AD203B41FA5}">
                      <a16:colId xmlns:a16="http://schemas.microsoft.com/office/drawing/2014/main" val="3039299150"/>
                    </a:ext>
                  </a:extLst>
                </a:gridCol>
              </a:tblGrid>
              <a:tr h="662830">
                <a:tc>
                  <a:txBody>
                    <a:bodyPr/>
                    <a:lstStyle/>
                    <a:p>
                      <a:r>
                        <a:rPr lang="nl-NL" sz="2000" b="1" dirty="0">
                          <a:solidFill>
                            <a:srgbClr val="FF0000"/>
                          </a:solidFill>
                        </a:rPr>
                        <a:t>Case </a:t>
                      </a:r>
                      <a:r>
                        <a:rPr lang="nl-NL" sz="2000" b="1" dirty="0" err="1">
                          <a:solidFill>
                            <a:srgbClr val="FF0000"/>
                          </a:solidFill>
                        </a:rPr>
                        <a:t>Study</a:t>
                      </a:r>
                      <a:r>
                        <a:rPr lang="nl-NL" sz="2000" b="1" dirty="0">
                          <a:solidFill>
                            <a:srgbClr val="FF0000"/>
                          </a:solidFill>
                        </a:rPr>
                        <a:t> Analysis</a:t>
                      </a:r>
                      <a:endParaRPr lang="nl-NL" sz="2000" dirty="0">
                        <a:solidFill>
                          <a:srgbClr val="FF0000"/>
                        </a:solidFill>
                      </a:endParaRPr>
                    </a:p>
                  </a:txBody>
                  <a:tcPr marL="31599" marR="31599" marT="15799" marB="15799" anchor="ctr">
                    <a:lnL>
                      <a:noFill/>
                    </a:lnL>
                    <a:lnR>
                      <a:noFill/>
                    </a:lnR>
                    <a:lnT>
                      <a:noFill/>
                    </a:lnT>
                    <a:lnB>
                      <a:noFill/>
                    </a:lnB>
                  </a:tcPr>
                </a:tc>
                <a:tc>
                  <a:txBody>
                    <a:bodyPr/>
                    <a:lstStyle/>
                    <a:p>
                      <a:r>
                        <a:rPr lang="el-GR" sz="2000" dirty="0"/>
                        <a:t>Σε βάθος ανάλυση μιας περίπτωσης</a:t>
                      </a:r>
                    </a:p>
                  </a:txBody>
                  <a:tcPr marL="31599" marR="31599" marT="15799" marB="15799" anchor="ctr">
                    <a:lnL>
                      <a:noFill/>
                    </a:lnL>
                    <a:lnR>
                      <a:noFill/>
                    </a:lnR>
                    <a:lnT>
                      <a:noFill/>
                    </a:lnT>
                    <a:lnB>
                      <a:noFill/>
                    </a:lnB>
                  </a:tcPr>
                </a:tc>
                <a:tc>
                  <a:txBody>
                    <a:bodyPr/>
                    <a:lstStyle/>
                    <a:p>
                      <a:r>
                        <a:rPr lang="el-GR" sz="2000"/>
                        <a:t>Τάξη, σχολείο, άτομο</a:t>
                      </a:r>
                    </a:p>
                  </a:txBody>
                  <a:tcPr marL="31599" marR="31599" marT="15799" marB="15799" anchor="ctr">
                    <a:lnL>
                      <a:noFill/>
                    </a:lnL>
                    <a:lnR>
                      <a:noFill/>
                    </a:lnR>
                    <a:lnT>
                      <a:noFill/>
                    </a:lnT>
                    <a:lnB>
                      <a:noFill/>
                    </a:lnB>
                  </a:tcPr>
                </a:tc>
                <a:tc>
                  <a:txBody>
                    <a:bodyPr/>
                    <a:lstStyle/>
                    <a:p>
                      <a:r>
                        <a:rPr lang="el-GR" sz="2000" dirty="0"/>
                        <a:t>Μέσο</a:t>
                      </a:r>
                    </a:p>
                  </a:txBody>
                  <a:tcPr marL="31599" marR="31599" marT="15799" marB="15799" anchor="ctr">
                    <a:lnL>
                      <a:noFill/>
                    </a:lnL>
                    <a:lnR>
                      <a:noFill/>
                    </a:lnR>
                    <a:lnT>
                      <a:noFill/>
                    </a:lnT>
                    <a:lnB>
                      <a:noFill/>
                    </a:lnB>
                  </a:tcPr>
                </a:tc>
                <a:extLst>
                  <a:ext uri="{0D108BD9-81ED-4DB2-BD59-A6C34878D82A}">
                    <a16:rowId xmlns:a16="http://schemas.microsoft.com/office/drawing/2014/main" val="238379698"/>
                  </a:ext>
                </a:extLst>
              </a:tr>
              <a:tr h="662830">
                <a:tc>
                  <a:txBody>
                    <a:bodyPr/>
                    <a:lstStyle/>
                    <a:p>
                      <a:r>
                        <a:rPr lang="nl-NL" sz="2000" b="1" dirty="0" err="1">
                          <a:solidFill>
                            <a:srgbClr val="FF0000"/>
                          </a:solidFill>
                        </a:rPr>
                        <a:t>Ethnographic</a:t>
                      </a:r>
                      <a:r>
                        <a:rPr lang="nl-NL" sz="2000" b="1" dirty="0">
                          <a:solidFill>
                            <a:srgbClr val="FF0000"/>
                          </a:solidFill>
                        </a:rPr>
                        <a:t> Analysis</a:t>
                      </a:r>
                      <a:endParaRPr lang="nl-NL" sz="2000" dirty="0">
                        <a:solidFill>
                          <a:srgbClr val="FF0000"/>
                        </a:solidFill>
                      </a:endParaRPr>
                    </a:p>
                  </a:txBody>
                  <a:tcPr marL="31599" marR="31599" marT="15799" marB="15799" anchor="ctr">
                    <a:lnL>
                      <a:noFill/>
                    </a:lnL>
                    <a:lnR>
                      <a:noFill/>
                    </a:lnR>
                    <a:lnT>
                      <a:noFill/>
                    </a:lnT>
                    <a:lnB>
                      <a:noFill/>
                    </a:lnB>
                  </a:tcPr>
                </a:tc>
                <a:tc>
                  <a:txBody>
                    <a:bodyPr/>
                    <a:lstStyle/>
                    <a:p>
                      <a:r>
                        <a:rPr lang="el-GR" sz="2000"/>
                        <a:t>Μελέτη κουλτούρας και πρακτικών</a:t>
                      </a:r>
                    </a:p>
                  </a:txBody>
                  <a:tcPr marL="31599" marR="31599" marT="15799" marB="15799" anchor="ctr">
                    <a:lnL>
                      <a:noFill/>
                    </a:lnL>
                    <a:lnR>
                      <a:noFill/>
                    </a:lnR>
                    <a:lnT>
                      <a:noFill/>
                    </a:lnT>
                    <a:lnB>
                      <a:noFill/>
                    </a:lnB>
                  </a:tcPr>
                </a:tc>
                <a:tc>
                  <a:txBody>
                    <a:bodyPr/>
                    <a:lstStyle/>
                    <a:p>
                      <a:r>
                        <a:rPr lang="el-GR" sz="2000"/>
                        <a:t>Σχολικές κοινότητες, τάξη</a:t>
                      </a:r>
                    </a:p>
                  </a:txBody>
                  <a:tcPr marL="31599" marR="31599" marT="15799" marB="15799" anchor="ctr">
                    <a:lnL>
                      <a:noFill/>
                    </a:lnL>
                    <a:lnR>
                      <a:noFill/>
                    </a:lnR>
                    <a:lnT>
                      <a:noFill/>
                    </a:lnT>
                    <a:lnB>
                      <a:noFill/>
                    </a:lnB>
                  </a:tcPr>
                </a:tc>
                <a:tc>
                  <a:txBody>
                    <a:bodyPr/>
                    <a:lstStyle/>
                    <a:p>
                      <a:r>
                        <a:rPr lang="el-GR" sz="2000" dirty="0"/>
                        <a:t>Προχωρημένο</a:t>
                      </a:r>
                    </a:p>
                  </a:txBody>
                  <a:tcPr marL="31599" marR="31599" marT="15799" marB="15799" anchor="ctr">
                    <a:lnL>
                      <a:noFill/>
                    </a:lnL>
                    <a:lnR>
                      <a:noFill/>
                    </a:lnR>
                    <a:lnT>
                      <a:noFill/>
                    </a:lnT>
                    <a:lnB>
                      <a:noFill/>
                    </a:lnB>
                  </a:tcPr>
                </a:tc>
                <a:extLst>
                  <a:ext uri="{0D108BD9-81ED-4DB2-BD59-A6C34878D82A}">
                    <a16:rowId xmlns:a16="http://schemas.microsoft.com/office/drawing/2014/main" val="444687531"/>
                  </a:ext>
                </a:extLst>
              </a:tr>
              <a:tr h="662830">
                <a:tc>
                  <a:txBody>
                    <a:bodyPr/>
                    <a:lstStyle/>
                    <a:p>
                      <a:r>
                        <a:rPr lang="nl-NL" sz="2000" b="1"/>
                        <a:t>Framework Analysis</a:t>
                      </a:r>
                      <a:endParaRPr lang="nl-NL" sz="2000"/>
                    </a:p>
                  </a:txBody>
                  <a:tcPr marL="31599" marR="31599" marT="15799" marB="15799" anchor="ctr">
                    <a:lnL>
                      <a:noFill/>
                    </a:lnL>
                    <a:lnR>
                      <a:noFill/>
                    </a:lnR>
                    <a:lnT>
                      <a:noFill/>
                    </a:lnT>
                    <a:lnB>
                      <a:noFill/>
                    </a:lnB>
                  </a:tcPr>
                </a:tc>
                <a:tc>
                  <a:txBody>
                    <a:bodyPr/>
                    <a:lstStyle/>
                    <a:p>
                      <a:r>
                        <a:rPr lang="el-GR" sz="2000"/>
                        <a:t>Οργανώνει δεδομένα σε πίνακες/κατηγορίες</a:t>
                      </a:r>
                    </a:p>
                  </a:txBody>
                  <a:tcPr marL="31599" marR="31599" marT="15799" marB="15799" anchor="ctr">
                    <a:lnL>
                      <a:noFill/>
                    </a:lnL>
                    <a:lnR>
                      <a:noFill/>
                    </a:lnR>
                    <a:lnT>
                      <a:noFill/>
                    </a:lnT>
                    <a:lnB>
                      <a:noFill/>
                    </a:lnB>
                  </a:tcPr>
                </a:tc>
                <a:tc>
                  <a:txBody>
                    <a:bodyPr/>
                    <a:lstStyle/>
                    <a:p>
                      <a:r>
                        <a:rPr lang="el-GR" sz="2000"/>
                        <a:t>Εφαρμοσμένη έρευνα, </a:t>
                      </a:r>
                      <a:r>
                        <a:rPr lang="nl-NL" sz="2000"/>
                        <a:t>policy</a:t>
                      </a:r>
                    </a:p>
                  </a:txBody>
                  <a:tcPr marL="31599" marR="31599" marT="15799" marB="15799" anchor="ctr">
                    <a:lnL>
                      <a:noFill/>
                    </a:lnL>
                    <a:lnR>
                      <a:noFill/>
                    </a:lnR>
                    <a:lnT>
                      <a:noFill/>
                    </a:lnT>
                    <a:lnB>
                      <a:noFill/>
                    </a:lnB>
                  </a:tcPr>
                </a:tc>
                <a:tc>
                  <a:txBody>
                    <a:bodyPr/>
                    <a:lstStyle/>
                    <a:p>
                      <a:r>
                        <a:rPr lang="el-GR" sz="2000" dirty="0"/>
                        <a:t>Μέσο</a:t>
                      </a:r>
                    </a:p>
                  </a:txBody>
                  <a:tcPr marL="31599" marR="31599" marT="15799" marB="15799" anchor="ctr">
                    <a:lnL>
                      <a:noFill/>
                    </a:lnL>
                    <a:lnR>
                      <a:noFill/>
                    </a:lnR>
                    <a:lnT>
                      <a:noFill/>
                    </a:lnT>
                    <a:lnB>
                      <a:noFill/>
                    </a:lnB>
                  </a:tcPr>
                </a:tc>
                <a:extLst>
                  <a:ext uri="{0D108BD9-81ED-4DB2-BD59-A6C34878D82A}">
                    <a16:rowId xmlns:a16="http://schemas.microsoft.com/office/drawing/2014/main" val="3313298191"/>
                  </a:ext>
                </a:extLst>
              </a:tr>
              <a:tr h="662830">
                <a:tc>
                  <a:txBody>
                    <a:bodyPr/>
                    <a:lstStyle/>
                    <a:p>
                      <a:r>
                        <a:rPr lang="nl-NL" sz="2000" b="1"/>
                        <a:t>Constant Comparative Method</a:t>
                      </a:r>
                      <a:endParaRPr lang="nl-NL" sz="2000"/>
                    </a:p>
                  </a:txBody>
                  <a:tcPr marL="31599" marR="31599" marT="15799" marB="15799" anchor="ctr">
                    <a:lnL>
                      <a:noFill/>
                    </a:lnL>
                    <a:lnR>
                      <a:noFill/>
                    </a:lnR>
                    <a:lnT>
                      <a:noFill/>
                    </a:lnT>
                    <a:lnB>
                      <a:noFill/>
                    </a:lnB>
                  </a:tcPr>
                </a:tc>
                <a:tc>
                  <a:txBody>
                    <a:bodyPr/>
                    <a:lstStyle/>
                    <a:p>
                      <a:r>
                        <a:rPr lang="el-GR" sz="2000"/>
                        <a:t>Συνεχής σύγκριση δεδομένων</a:t>
                      </a:r>
                    </a:p>
                  </a:txBody>
                  <a:tcPr marL="31599" marR="31599" marT="15799" marB="15799" anchor="ctr">
                    <a:lnL>
                      <a:noFill/>
                    </a:lnL>
                    <a:lnR>
                      <a:noFill/>
                    </a:lnR>
                    <a:lnT>
                      <a:noFill/>
                    </a:lnT>
                    <a:lnB>
                      <a:noFill/>
                    </a:lnB>
                  </a:tcPr>
                </a:tc>
                <a:tc>
                  <a:txBody>
                    <a:bodyPr/>
                    <a:lstStyle/>
                    <a:p>
                      <a:r>
                        <a:rPr lang="nl-NL" sz="2000"/>
                        <a:t>Grounded theory </a:t>
                      </a:r>
                      <a:r>
                        <a:rPr lang="el-GR" sz="2000"/>
                        <a:t>κυρίως</a:t>
                      </a:r>
                    </a:p>
                  </a:txBody>
                  <a:tcPr marL="31599" marR="31599" marT="15799" marB="15799" anchor="ctr">
                    <a:lnL>
                      <a:noFill/>
                    </a:lnL>
                    <a:lnR>
                      <a:noFill/>
                    </a:lnR>
                    <a:lnT>
                      <a:noFill/>
                    </a:lnT>
                    <a:lnB>
                      <a:noFill/>
                    </a:lnB>
                  </a:tcPr>
                </a:tc>
                <a:tc>
                  <a:txBody>
                    <a:bodyPr/>
                    <a:lstStyle/>
                    <a:p>
                      <a:r>
                        <a:rPr lang="el-GR" sz="2000" dirty="0"/>
                        <a:t>Προχωρημένο</a:t>
                      </a:r>
                    </a:p>
                  </a:txBody>
                  <a:tcPr marL="31599" marR="31599" marT="15799" marB="15799" anchor="ctr">
                    <a:lnL>
                      <a:noFill/>
                    </a:lnL>
                    <a:lnR>
                      <a:noFill/>
                    </a:lnR>
                    <a:lnT>
                      <a:noFill/>
                    </a:lnT>
                    <a:lnB>
                      <a:noFill/>
                    </a:lnB>
                  </a:tcPr>
                </a:tc>
                <a:extLst>
                  <a:ext uri="{0D108BD9-81ED-4DB2-BD59-A6C34878D82A}">
                    <a16:rowId xmlns:a16="http://schemas.microsoft.com/office/drawing/2014/main" val="4184603888"/>
                  </a:ext>
                </a:extLst>
              </a:tr>
              <a:tr h="378758">
                <a:tc>
                  <a:txBody>
                    <a:bodyPr/>
                    <a:lstStyle/>
                    <a:p>
                      <a:r>
                        <a:rPr lang="nl-NL" sz="2000" b="1"/>
                        <a:t>Conversation Analysis</a:t>
                      </a:r>
                      <a:endParaRPr lang="nl-NL" sz="2000"/>
                    </a:p>
                  </a:txBody>
                  <a:tcPr marL="31599" marR="31599" marT="15799" marB="15799" anchor="ctr">
                    <a:lnL>
                      <a:noFill/>
                    </a:lnL>
                    <a:lnR>
                      <a:noFill/>
                    </a:lnR>
                    <a:lnT>
                      <a:noFill/>
                    </a:lnT>
                    <a:lnB>
                      <a:noFill/>
                    </a:lnB>
                  </a:tcPr>
                </a:tc>
                <a:tc>
                  <a:txBody>
                    <a:bodyPr/>
                    <a:lstStyle/>
                    <a:p>
                      <a:r>
                        <a:rPr lang="el-GR" sz="2000"/>
                        <a:t>Μικρο-ανάλυση διαλόγου</a:t>
                      </a:r>
                    </a:p>
                  </a:txBody>
                  <a:tcPr marL="31599" marR="31599" marT="15799" marB="15799" anchor="ctr">
                    <a:lnL>
                      <a:noFill/>
                    </a:lnL>
                    <a:lnR>
                      <a:noFill/>
                    </a:lnR>
                    <a:lnT>
                      <a:noFill/>
                    </a:lnT>
                    <a:lnB>
                      <a:noFill/>
                    </a:lnB>
                  </a:tcPr>
                </a:tc>
                <a:tc>
                  <a:txBody>
                    <a:bodyPr/>
                    <a:lstStyle/>
                    <a:p>
                      <a:r>
                        <a:rPr lang="el-GR" sz="2000"/>
                        <a:t>Συζητήσεις στην τάξη</a:t>
                      </a:r>
                    </a:p>
                  </a:txBody>
                  <a:tcPr marL="31599" marR="31599" marT="15799" marB="15799" anchor="ctr">
                    <a:lnL>
                      <a:noFill/>
                    </a:lnL>
                    <a:lnR>
                      <a:noFill/>
                    </a:lnR>
                    <a:lnT>
                      <a:noFill/>
                    </a:lnT>
                    <a:lnB>
                      <a:noFill/>
                    </a:lnB>
                  </a:tcPr>
                </a:tc>
                <a:tc>
                  <a:txBody>
                    <a:bodyPr/>
                    <a:lstStyle/>
                    <a:p>
                      <a:r>
                        <a:rPr lang="el-GR" sz="2000" dirty="0"/>
                        <a:t>Προχωρημένο</a:t>
                      </a:r>
                    </a:p>
                  </a:txBody>
                  <a:tcPr marL="31599" marR="31599" marT="15799" marB="15799" anchor="ctr">
                    <a:lnL>
                      <a:noFill/>
                    </a:lnL>
                    <a:lnR>
                      <a:noFill/>
                    </a:lnR>
                    <a:lnT>
                      <a:noFill/>
                    </a:lnT>
                    <a:lnB>
                      <a:noFill/>
                    </a:lnB>
                  </a:tcPr>
                </a:tc>
                <a:extLst>
                  <a:ext uri="{0D108BD9-81ED-4DB2-BD59-A6C34878D82A}">
                    <a16:rowId xmlns:a16="http://schemas.microsoft.com/office/drawing/2014/main" val="1279060402"/>
                  </a:ext>
                </a:extLst>
              </a:tr>
              <a:tr h="662830">
                <a:tc>
                  <a:txBody>
                    <a:bodyPr/>
                    <a:lstStyle/>
                    <a:p>
                      <a:r>
                        <a:rPr lang="nl-NL" sz="2000" b="1" dirty="0">
                          <a:solidFill>
                            <a:srgbClr val="FF0000"/>
                          </a:solidFill>
                        </a:rPr>
                        <a:t>Document Analysis</a:t>
                      </a:r>
                      <a:endParaRPr lang="nl-NL" sz="2000" dirty="0">
                        <a:solidFill>
                          <a:srgbClr val="FF0000"/>
                        </a:solidFill>
                      </a:endParaRPr>
                    </a:p>
                  </a:txBody>
                  <a:tcPr marL="31599" marR="31599" marT="15799" marB="15799" anchor="ctr">
                    <a:lnL>
                      <a:noFill/>
                    </a:lnL>
                    <a:lnR>
                      <a:noFill/>
                    </a:lnR>
                    <a:lnT>
                      <a:noFill/>
                    </a:lnT>
                    <a:lnB>
                      <a:noFill/>
                    </a:lnB>
                  </a:tcPr>
                </a:tc>
                <a:tc>
                  <a:txBody>
                    <a:bodyPr/>
                    <a:lstStyle/>
                    <a:p>
                      <a:r>
                        <a:rPr lang="el-GR" sz="2000"/>
                        <a:t>Ανάλυση κειμένων/εγγράφων</a:t>
                      </a:r>
                    </a:p>
                  </a:txBody>
                  <a:tcPr marL="31599" marR="31599" marT="15799" marB="15799" anchor="ctr">
                    <a:lnL>
                      <a:noFill/>
                    </a:lnL>
                    <a:lnR>
                      <a:noFill/>
                    </a:lnR>
                    <a:lnT>
                      <a:noFill/>
                    </a:lnT>
                    <a:lnB>
                      <a:noFill/>
                    </a:lnB>
                  </a:tcPr>
                </a:tc>
                <a:tc>
                  <a:txBody>
                    <a:bodyPr/>
                    <a:lstStyle/>
                    <a:p>
                      <a:r>
                        <a:rPr lang="el-GR" sz="2000"/>
                        <a:t>βιβλία, εργασίες, πολιτικές</a:t>
                      </a:r>
                    </a:p>
                  </a:txBody>
                  <a:tcPr marL="31599" marR="31599" marT="15799" marB="15799" anchor="ctr">
                    <a:lnL>
                      <a:noFill/>
                    </a:lnL>
                    <a:lnR>
                      <a:noFill/>
                    </a:lnR>
                    <a:lnT>
                      <a:noFill/>
                    </a:lnT>
                    <a:lnB>
                      <a:noFill/>
                    </a:lnB>
                  </a:tcPr>
                </a:tc>
                <a:tc>
                  <a:txBody>
                    <a:bodyPr/>
                    <a:lstStyle/>
                    <a:p>
                      <a:r>
                        <a:rPr lang="el-GR" sz="2000" dirty="0"/>
                        <a:t>Βασικό–Μέσο</a:t>
                      </a:r>
                    </a:p>
                  </a:txBody>
                  <a:tcPr marL="31599" marR="31599" marT="15799" marB="15799" anchor="ctr">
                    <a:lnL>
                      <a:noFill/>
                    </a:lnL>
                    <a:lnR>
                      <a:noFill/>
                    </a:lnR>
                    <a:lnT>
                      <a:noFill/>
                    </a:lnT>
                    <a:lnB>
                      <a:noFill/>
                    </a:lnB>
                  </a:tcPr>
                </a:tc>
                <a:extLst>
                  <a:ext uri="{0D108BD9-81ED-4DB2-BD59-A6C34878D82A}">
                    <a16:rowId xmlns:a16="http://schemas.microsoft.com/office/drawing/2014/main" val="4097143212"/>
                  </a:ext>
                </a:extLst>
              </a:tr>
              <a:tr h="662830">
                <a:tc>
                  <a:txBody>
                    <a:bodyPr/>
                    <a:lstStyle/>
                    <a:p>
                      <a:r>
                        <a:rPr lang="nl-NL" sz="2000" b="1"/>
                        <a:t>Visual Analysis</a:t>
                      </a:r>
                      <a:endParaRPr lang="nl-NL" sz="2000"/>
                    </a:p>
                  </a:txBody>
                  <a:tcPr marL="31599" marR="31599" marT="15799" marB="15799" anchor="ctr">
                    <a:lnL>
                      <a:noFill/>
                    </a:lnL>
                    <a:lnR>
                      <a:noFill/>
                    </a:lnR>
                    <a:lnT>
                      <a:noFill/>
                    </a:lnT>
                    <a:lnB>
                      <a:noFill/>
                    </a:lnB>
                  </a:tcPr>
                </a:tc>
                <a:tc>
                  <a:txBody>
                    <a:bodyPr/>
                    <a:lstStyle/>
                    <a:p>
                      <a:r>
                        <a:rPr lang="el-GR" sz="2000"/>
                        <a:t>Ανάλυση εικόνων/βίντεο</a:t>
                      </a:r>
                    </a:p>
                  </a:txBody>
                  <a:tcPr marL="31599" marR="31599" marT="15799" marB="15799" anchor="ctr">
                    <a:lnL>
                      <a:noFill/>
                    </a:lnL>
                    <a:lnR>
                      <a:noFill/>
                    </a:lnR>
                    <a:lnT>
                      <a:noFill/>
                    </a:lnT>
                    <a:lnB>
                      <a:noFill/>
                    </a:lnB>
                  </a:tcPr>
                </a:tc>
                <a:tc>
                  <a:txBody>
                    <a:bodyPr/>
                    <a:lstStyle/>
                    <a:p>
                      <a:r>
                        <a:rPr lang="nl-NL" sz="2000"/>
                        <a:t>STEM </a:t>
                      </a:r>
                      <a:r>
                        <a:rPr lang="el-GR" sz="2000"/>
                        <a:t>δραστηριότητες, τάξη</a:t>
                      </a:r>
                    </a:p>
                  </a:txBody>
                  <a:tcPr marL="31599" marR="31599" marT="15799" marB="15799" anchor="ctr">
                    <a:lnL>
                      <a:noFill/>
                    </a:lnL>
                    <a:lnR>
                      <a:noFill/>
                    </a:lnR>
                    <a:lnT>
                      <a:noFill/>
                    </a:lnT>
                    <a:lnB>
                      <a:noFill/>
                    </a:lnB>
                  </a:tcPr>
                </a:tc>
                <a:tc>
                  <a:txBody>
                    <a:bodyPr/>
                    <a:lstStyle/>
                    <a:p>
                      <a:r>
                        <a:rPr lang="el-GR" sz="2000" dirty="0"/>
                        <a:t>Μέσο</a:t>
                      </a:r>
                    </a:p>
                  </a:txBody>
                  <a:tcPr marL="31599" marR="31599" marT="15799" marB="15799" anchor="ctr">
                    <a:lnL>
                      <a:noFill/>
                    </a:lnL>
                    <a:lnR>
                      <a:noFill/>
                    </a:lnR>
                    <a:lnT>
                      <a:noFill/>
                    </a:lnT>
                    <a:lnB>
                      <a:noFill/>
                    </a:lnB>
                  </a:tcPr>
                </a:tc>
                <a:extLst>
                  <a:ext uri="{0D108BD9-81ED-4DB2-BD59-A6C34878D82A}">
                    <a16:rowId xmlns:a16="http://schemas.microsoft.com/office/drawing/2014/main" val="2166634891"/>
                  </a:ext>
                </a:extLst>
              </a:tr>
              <a:tr h="662830">
                <a:tc>
                  <a:txBody>
                    <a:bodyPr/>
                    <a:lstStyle/>
                    <a:p>
                      <a:r>
                        <a:rPr lang="nl-NL" sz="2000" b="1" dirty="0">
                          <a:solidFill>
                            <a:srgbClr val="FF0000"/>
                          </a:solidFill>
                        </a:rPr>
                        <a:t>Critical Analysis</a:t>
                      </a:r>
                      <a:endParaRPr lang="nl-NL" sz="2000" dirty="0">
                        <a:solidFill>
                          <a:srgbClr val="FF0000"/>
                        </a:solidFill>
                      </a:endParaRPr>
                    </a:p>
                  </a:txBody>
                  <a:tcPr marL="31599" marR="31599" marT="15799" marB="15799" anchor="ctr">
                    <a:lnL>
                      <a:noFill/>
                    </a:lnL>
                    <a:lnR>
                      <a:noFill/>
                    </a:lnR>
                    <a:lnT>
                      <a:noFill/>
                    </a:lnT>
                    <a:lnB>
                      <a:noFill/>
                    </a:lnB>
                  </a:tcPr>
                </a:tc>
                <a:tc>
                  <a:txBody>
                    <a:bodyPr/>
                    <a:lstStyle/>
                    <a:p>
                      <a:r>
                        <a:rPr lang="el-GR" sz="2000"/>
                        <a:t>Εστιάζει σε εξουσία, ανισότητες</a:t>
                      </a:r>
                    </a:p>
                  </a:txBody>
                  <a:tcPr marL="31599" marR="31599" marT="15799" marB="15799" anchor="ctr">
                    <a:lnL>
                      <a:noFill/>
                    </a:lnL>
                    <a:lnR>
                      <a:noFill/>
                    </a:lnR>
                    <a:lnT>
                      <a:noFill/>
                    </a:lnT>
                    <a:lnB>
                      <a:noFill/>
                    </a:lnB>
                  </a:tcPr>
                </a:tc>
                <a:tc>
                  <a:txBody>
                    <a:bodyPr/>
                    <a:lstStyle/>
                    <a:p>
                      <a:r>
                        <a:rPr lang="el-GR" sz="2000"/>
                        <a:t>φύλο, </a:t>
                      </a:r>
                      <a:r>
                        <a:rPr lang="nl-NL" sz="2000"/>
                        <a:t>race, identity</a:t>
                      </a:r>
                    </a:p>
                  </a:txBody>
                  <a:tcPr marL="31599" marR="31599" marT="15799" marB="15799" anchor="ctr">
                    <a:lnL>
                      <a:noFill/>
                    </a:lnL>
                    <a:lnR>
                      <a:noFill/>
                    </a:lnR>
                    <a:lnT>
                      <a:noFill/>
                    </a:lnT>
                    <a:lnB>
                      <a:noFill/>
                    </a:lnB>
                  </a:tcPr>
                </a:tc>
                <a:tc>
                  <a:txBody>
                    <a:bodyPr/>
                    <a:lstStyle/>
                    <a:p>
                      <a:r>
                        <a:rPr lang="el-GR" sz="2000" dirty="0"/>
                        <a:t>Προχωρημένο</a:t>
                      </a:r>
                    </a:p>
                  </a:txBody>
                  <a:tcPr marL="31599" marR="31599" marT="15799" marB="15799" anchor="ctr">
                    <a:lnL>
                      <a:noFill/>
                    </a:lnL>
                    <a:lnR>
                      <a:noFill/>
                    </a:lnR>
                    <a:lnT>
                      <a:noFill/>
                    </a:lnT>
                    <a:lnB>
                      <a:noFill/>
                    </a:lnB>
                  </a:tcPr>
                </a:tc>
                <a:extLst>
                  <a:ext uri="{0D108BD9-81ED-4DB2-BD59-A6C34878D82A}">
                    <a16:rowId xmlns:a16="http://schemas.microsoft.com/office/drawing/2014/main" val="2140037157"/>
                  </a:ext>
                </a:extLst>
              </a:tr>
            </a:tbl>
          </a:graphicData>
        </a:graphic>
      </p:graphicFrame>
      <p:graphicFrame>
        <p:nvGraphicFramePr>
          <p:cNvPr id="5" name="Πίνακας 4">
            <a:extLst>
              <a:ext uri="{FF2B5EF4-FFF2-40B4-BE49-F238E27FC236}">
                <a16:creationId xmlns:a16="http://schemas.microsoft.com/office/drawing/2014/main" id="{35FCF73A-26BC-4D6C-AF50-B9592F23A820}"/>
              </a:ext>
            </a:extLst>
          </p:cNvPr>
          <p:cNvGraphicFramePr>
            <a:graphicFrameLocks noGrp="1"/>
          </p:cNvGraphicFramePr>
          <p:nvPr>
            <p:extLst>
              <p:ext uri="{D42A27DB-BD31-4B8C-83A1-F6EECF244321}">
                <p14:modId xmlns:p14="http://schemas.microsoft.com/office/powerpoint/2010/main" val="1450785707"/>
              </p:ext>
            </p:extLst>
          </p:nvPr>
        </p:nvGraphicFramePr>
        <p:xfrm>
          <a:off x="850605" y="601150"/>
          <a:ext cx="10237382" cy="387678"/>
        </p:xfrm>
        <a:graphic>
          <a:graphicData uri="http://schemas.openxmlformats.org/drawingml/2006/table">
            <a:tbl>
              <a:tblPr/>
              <a:tblGrid>
                <a:gridCol w="2870790">
                  <a:extLst>
                    <a:ext uri="{9D8B030D-6E8A-4147-A177-3AD203B41FA5}">
                      <a16:colId xmlns:a16="http://schemas.microsoft.com/office/drawing/2014/main" val="1267116825"/>
                    </a:ext>
                  </a:extLst>
                </a:gridCol>
                <a:gridCol w="3022282">
                  <a:extLst>
                    <a:ext uri="{9D8B030D-6E8A-4147-A177-3AD203B41FA5}">
                      <a16:colId xmlns:a16="http://schemas.microsoft.com/office/drawing/2014/main" val="385077196"/>
                    </a:ext>
                  </a:extLst>
                </a:gridCol>
                <a:gridCol w="2612143">
                  <a:extLst>
                    <a:ext uri="{9D8B030D-6E8A-4147-A177-3AD203B41FA5}">
                      <a16:colId xmlns:a16="http://schemas.microsoft.com/office/drawing/2014/main" val="1787305497"/>
                    </a:ext>
                  </a:extLst>
                </a:gridCol>
                <a:gridCol w="1732167">
                  <a:extLst>
                    <a:ext uri="{9D8B030D-6E8A-4147-A177-3AD203B41FA5}">
                      <a16:colId xmlns:a16="http://schemas.microsoft.com/office/drawing/2014/main" val="2233359643"/>
                    </a:ext>
                  </a:extLst>
                </a:gridCol>
              </a:tblGrid>
              <a:tr h="387678">
                <a:tc>
                  <a:txBody>
                    <a:bodyPr/>
                    <a:lstStyle/>
                    <a:p>
                      <a:r>
                        <a:rPr lang="el-GR" sz="2000" b="1" dirty="0">
                          <a:highlight>
                            <a:srgbClr val="FFFF00"/>
                          </a:highlight>
                        </a:rPr>
                        <a:t>Τεχνική</a:t>
                      </a:r>
                    </a:p>
                  </a:txBody>
                  <a:tcPr marL="31599" marR="31599" marT="15799" marB="15799" anchor="ctr">
                    <a:lnL>
                      <a:noFill/>
                    </a:lnL>
                    <a:lnR>
                      <a:noFill/>
                    </a:lnR>
                    <a:lnT>
                      <a:noFill/>
                    </a:lnT>
                    <a:lnB>
                      <a:noFill/>
                    </a:lnB>
                  </a:tcPr>
                </a:tc>
                <a:tc>
                  <a:txBody>
                    <a:bodyPr/>
                    <a:lstStyle/>
                    <a:p>
                      <a:r>
                        <a:rPr lang="el-GR" sz="2000" b="1" dirty="0">
                          <a:highlight>
                            <a:srgbClr val="FFFF00"/>
                          </a:highlight>
                        </a:rPr>
                        <a:t>Τι κάνει</a:t>
                      </a:r>
                    </a:p>
                  </a:txBody>
                  <a:tcPr marL="31599" marR="31599" marT="15799" marB="15799" anchor="ctr">
                    <a:lnL>
                      <a:noFill/>
                    </a:lnL>
                    <a:lnR>
                      <a:noFill/>
                    </a:lnR>
                    <a:lnT>
                      <a:noFill/>
                    </a:lnT>
                    <a:lnB>
                      <a:noFill/>
                    </a:lnB>
                  </a:tcPr>
                </a:tc>
                <a:tc>
                  <a:txBody>
                    <a:bodyPr/>
                    <a:lstStyle/>
                    <a:p>
                      <a:r>
                        <a:rPr lang="el-GR" sz="2000" b="1" dirty="0">
                          <a:highlight>
                            <a:srgbClr val="FFFF00"/>
                          </a:highlight>
                        </a:rPr>
                        <a:t>Πότε χρησιμοποιείται</a:t>
                      </a:r>
                    </a:p>
                  </a:txBody>
                  <a:tcPr marL="31599" marR="31599" marT="15799" marB="15799" anchor="ctr">
                    <a:lnL>
                      <a:noFill/>
                    </a:lnL>
                    <a:lnR>
                      <a:noFill/>
                    </a:lnR>
                    <a:lnT>
                      <a:noFill/>
                    </a:lnT>
                    <a:lnB>
                      <a:noFill/>
                    </a:lnB>
                  </a:tcPr>
                </a:tc>
                <a:tc>
                  <a:txBody>
                    <a:bodyPr/>
                    <a:lstStyle/>
                    <a:p>
                      <a:r>
                        <a:rPr lang="el-GR" sz="2000" b="1" dirty="0">
                          <a:highlight>
                            <a:srgbClr val="FFFF00"/>
                          </a:highlight>
                        </a:rPr>
                        <a:t>Επίπεδο</a:t>
                      </a:r>
                    </a:p>
                  </a:txBody>
                  <a:tcPr marL="31599" marR="31599" marT="15799" marB="15799" anchor="ctr">
                    <a:lnL>
                      <a:noFill/>
                    </a:lnL>
                    <a:lnR>
                      <a:noFill/>
                    </a:lnR>
                    <a:lnT>
                      <a:noFill/>
                    </a:lnT>
                    <a:lnB>
                      <a:noFill/>
                    </a:lnB>
                  </a:tcPr>
                </a:tc>
                <a:extLst>
                  <a:ext uri="{0D108BD9-81ED-4DB2-BD59-A6C34878D82A}">
                    <a16:rowId xmlns:a16="http://schemas.microsoft.com/office/drawing/2014/main" val="4052787648"/>
                  </a:ext>
                </a:extLst>
              </a:tr>
            </a:tbl>
          </a:graphicData>
        </a:graphic>
      </p:graphicFrame>
    </p:spTree>
    <p:extLst>
      <p:ext uri="{BB962C8B-B14F-4D97-AF65-F5344CB8AC3E}">
        <p14:creationId xmlns:p14="http://schemas.microsoft.com/office/powerpoint/2010/main" val="1359967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D6F2996F-D149-422E-ACC3-61F29DE1E922}"/>
              </a:ext>
            </a:extLst>
          </p:cNvPr>
          <p:cNvSpPr/>
          <p:nvPr/>
        </p:nvSpPr>
        <p:spPr>
          <a:xfrm>
            <a:off x="1307805" y="1286540"/>
            <a:ext cx="9558669" cy="3046988"/>
          </a:xfrm>
          <a:prstGeom prst="rect">
            <a:avLst/>
          </a:prstGeom>
        </p:spPr>
        <p:txBody>
          <a:bodyPr wrap="square">
            <a:spAutoFit/>
          </a:bodyPr>
          <a:lstStyle/>
          <a:p>
            <a:r>
              <a:rPr lang="el-GR" sz="2400" b="1" dirty="0"/>
              <a:t>Τα βασικά βήματα είναι παρόμοια</a:t>
            </a:r>
            <a:br>
              <a:rPr lang="el-GR" sz="2400" dirty="0"/>
            </a:br>
            <a:r>
              <a:rPr lang="el-GR" sz="2400" dirty="0"/>
              <a:t>(διάβασμα → </a:t>
            </a:r>
            <a:r>
              <a:rPr lang="el-GR" sz="2400" dirty="0" err="1"/>
              <a:t>coding</a:t>
            </a:r>
            <a:r>
              <a:rPr lang="el-GR" sz="2400" dirty="0"/>
              <a:t> → οργάνωση → ερμηνεία)</a:t>
            </a:r>
          </a:p>
          <a:p>
            <a:endParaRPr lang="el-GR" sz="2400" dirty="0"/>
          </a:p>
          <a:p>
            <a:r>
              <a:rPr lang="el-GR" sz="2400" dirty="0"/>
              <a:t>✔ </a:t>
            </a:r>
            <a:r>
              <a:rPr lang="el-GR" sz="2400" b="1" dirty="0"/>
              <a:t>Αυτό που αλλάζει είναι:</a:t>
            </a:r>
            <a:endParaRPr lang="el-GR" sz="2400" dirty="0"/>
          </a:p>
          <a:p>
            <a:pPr>
              <a:buFont typeface="Arial" panose="020B0604020202020204" pitchFamily="34" charset="0"/>
              <a:buChar char="•"/>
            </a:pPr>
            <a:r>
              <a:rPr lang="el-GR" sz="2400" dirty="0"/>
              <a:t>τι θεωρείς “δεδομένο” </a:t>
            </a:r>
          </a:p>
          <a:p>
            <a:pPr>
              <a:buFont typeface="Arial" panose="020B0604020202020204" pitchFamily="34" charset="0"/>
              <a:buChar char="•"/>
            </a:pPr>
            <a:r>
              <a:rPr lang="el-GR" sz="2400" dirty="0"/>
              <a:t>τι ψάχνεις </a:t>
            </a:r>
          </a:p>
          <a:p>
            <a:pPr>
              <a:buFont typeface="Arial" panose="020B0604020202020204" pitchFamily="34" charset="0"/>
              <a:buChar char="•"/>
            </a:pPr>
            <a:r>
              <a:rPr lang="el-GR" sz="2400" dirty="0"/>
              <a:t>πώς κάνεις </a:t>
            </a:r>
            <a:r>
              <a:rPr lang="el-GR" sz="2400" dirty="0" err="1"/>
              <a:t>coding</a:t>
            </a:r>
            <a:r>
              <a:rPr lang="el-GR" sz="2400" dirty="0"/>
              <a:t> </a:t>
            </a:r>
          </a:p>
          <a:p>
            <a:pPr>
              <a:buFont typeface="Arial" panose="020B0604020202020204" pitchFamily="34" charset="0"/>
              <a:buChar char="•"/>
            </a:pPr>
            <a:r>
              <a:rPr lang="el-GR" sz="2400" dirty="0"/>
              <a:t>τι θεωρείς “εύρημα”</a:t>
            </a:r>
          </a:p>
        </p:txBody>
      </p:sp>
    </p:spTree>
    <p:extLst>
      <p:ext uri="{BB962C8B-B14F-4D97-AF65-F5344CB8AC3E}">
        <p14:creationId xmlns:p14="http://schemas.microsoft.com/office/powerpoint/2010/main" val="4279099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2691A15D-F861-4386-9578-C6BF4245C5EE}"/>
              </a:ext>
            </a:extLst>
          </p:cNvPr>
          <p:cNvSpPr/>
          <p:nvPr/>
        </p:nvSpPr>
        <p:spPr>
          <a:xfrm>
            <a:off x="988827" y="914423"/>
            <a:ext cx="9058940" cy="1631216"/>
          </a:xfrm>
          <a:prstGeom prst="rect">
            <a:avLst/>
          </a:prstGeom>
        </p:spPr>
        <p:txBody>
          <a:bodyPr wrap="square">
            <a:spAutoFit/>
          </a:bodyPr>
          <a:lstStyle/>
          <a:p>
            <a:r>
              <a:rPr lang="el-GR" sz="2000" dirty="0"/>
              <a:t>Ερώτημα: Πώς βιώνουν οι μαθητές τη συνεργατική μάθηση στη φυσική;</a:t>
            </a:r>
            <a:br>
              <a:rPr lang="el-GR" sz="2000" dirty="0"/>
            </a:br>
            <a:r>
              <a:rPr lang="el-GR" sz="2000" dirty="0"/>
              <a:t>Δεδομένα: Συνεντεύξεις μαθητών</a:t>
            </a:r>
            <a:br>
              <a:rPr lang="el-GR" sz="2000" dirty="0"/>
            </a:br>
            <a:r>
              <a:rPr lang="el-GR" sz="2000" dirty="0"/>
              <a:t>Τύπος ανάλυσης: </a:t>
            </a:r>
            <a:r>
              <a:rPr lang="el-GR" sz="2000" b="1" dirty="0" err="1">
                <a:solidFill>
                  <a:srgbClr val="FF0000"/>
                </a:solidFill>
              </a:rPr>
              <a:t>Thematic</a:t>
            </a:r>
            <a:r>
              <a:rPr lang="el-GR" sz="2000" b="1" dirty="0">
                <a:solidFill>
                  <a:srgbClr val="FF0000"/>
                </a:solidFill>
              </a:rPr>
              <a:t> </a:t>
            </a:r>
            <a:r>
              <a:rPr lang="el-GR" sz="2000" b="1" dirty="0" err="1">
                <a:solidFill>
                  <a:srgbClr val="FF0000"/>
                </a:solidFill>
              </a:rPr>
              <a:t>analysis</a:t>
            </a:r>
            <a:br>
              <a:rPr lang="el-GR" sz="2000" dirty="0"/>
            </a:br>
            <a:r>
              <a:rPr lang="el-GR" sz="2000" dirty="0"/>
              <a:t>Γιατί: Θέλουμε να εντοπίσουμε </a:t>
            </a:r>
            <a:r>
              <a:rPr lang="el-GR" sz="2000" dirty="0">
                <a:highlight>
                  <a:srgbClr val="FFFF00"/>
                </a:highlight>
              </a:rPr>
              <a:t>μοτίβα εμπειρίας </a:t>
            </a:r>
            <a:r>
              <a:rPr lang="el-GR" sz="2000" dirty="0"/>
              <a:t>και νοήματος χωρίς προκαθορισμένο πλαίσιο</a:t>
            </a:r>
            <a:endParaRPr lang="en-US" sz="2000" dirty="0"/>
          </a:p>
        </p:txBody>
      </p:sp>
      <p:sp>
        <p:nvSpPr>
          <p:cNvPr id="3" name="Ορθογώνιο 2">
            <a:extLst>
              <a:ext uri="{FF2B5EF4-FFF2-40B4-BE49-F238E27FC236}">
                <a16:creationId xmlns:a16="http://schemas.microsoft.com/office/drawing/2014/main" id="{51005435-5D12-4832-84F3-570A28D728F7}"/>
              </a:ext>
            </a:extLst>
          </p:cNvPr>
          <p:cNvSpPr/>
          <p:nvPr/>
        </p:nvSpPr>
        <p:spPr>
          <a:xfrm>
            <a:off x="988827" y="2767280"/>
            <a:ext cx="9207796" cy="1323439"/>
          </a:xfrm>
          <a:prstGeom prst="rect">
            <a:avLst/>
          </a:prstGeom>
        </p:spPr>
        <p:txBody>
          <a:bodyPr wrap="square">
            <a:spAutoFit/>
          </a:bodyPr>
          <a:lstStyle/>
          <a:p>
            <a:r>
              <a:rPr lang="el-GR" sz="2000" dirty="0"/>
              <a:t>Ερώτημα: Πόσο συχνά οι μαθητές αναφέρουν δυσκολίες στη χρήση AI εργαλείων;</a:t>
            </a:r>
            <a:br>
              <a:rPr lang="el-GR" sz="2000" dirty="0"/>
            </a:br>
            <a:r>
              <a:rPr lang="el-GR" sz="2000" dirty="0"/>
              <a:t>Δεδομένα: Ανοιχτές απαντήσεις (ερωτηματολόγιο)</a:t>
            </a:r>
            <a:br>
              <a:rPr lang="el-GR" sz="2000" dirty="0"/>
            </a:br>
            <a:r>
              <a:rPr lang="el-GR" sz="2000" dirty="0"/>
              <a:t>Τύπος ανάλυσης: </a:t>
            </a:r>
            <a:r>
              <a:rPr lang="el-GR" sz="2000" b="1" dirty="0" err="1">
                <a:solidFill>
                  <a:srgbClr val="FF0000"/>
                </a:solidFill>
              </a:rPr>
              <a:t>Content</a:t>
            </a:r>
            <a:r>
              <a:rPr lang="el-GR" sz="2000" b="1" dirty="0">
                <a:solidFill>
                  <a:srgbClr val="FF0000"/>
                </a:solidFill>
              </a:rPr>
              <a:t> </a:t>
            </a:r>
            <a:r>
              <a:rPr lang="el-GR" sz="2000" b="1" dirty="0" err="1">
                <a:solidFill>
                  <a:srgbClr val="FF0000"/>
                </a:solidFill>
              </a:rPr>
              <a:t>analysis</a:t>
            </a:r>
            <a:br>
              <a:rPr lang="el-GR" sz="2000" dirty="0"/>
            </a:br>
            <a:r>
              <a:rPr lang="el-GR" sz="2000" dirty="0"/>
              <a:t>Γιατί: Θέλουμε </a:t>
            </a:r>
            <a:r>
              <a:rPr lang="el-GR" sz="2000" dirty="0">
                <a:highlight>
                  <a:srgbClr val="FFFF00"/>
                </a:highlight>
              </a:rPr>
              <a:t>κατηγοριοποίηση και σύγκριση συχνοτήτων απαντήσεων</a:t>
            </a:r>
            <a:endParaRPr lang="en-US" sz="2000" dirty="0">
              <a:highlight>
                <a:srgbClr val="FFFF00"/>
              </a:highlight>
            </a:endParaRPr>
          </a:p>
        </p:txBody>
      </p:sp>
      <p:sp>
        <p:nvSpPr>
          <p:cNvPr id="4" name="Ορθογώνιο 3">
            <a:extLst>
              <a:ext uri="{FF2B5EF4-FFF2-40B4-BE49-F238E27FC236}">
                <a16:creationId xmlns:a16="http://schemas.microsoft.com/office/drawing/2014/main" id="{E6155D15-ED7B-4C8F-AF77-680D88AD6E97}"/>
              </a:ext>
            </a:extLst>
          </p:cNvPr>
          <p:cNvSpPr/>
          <p:nvPr/>
        </p:nvSpPr>
        <p:spPr>
          <a:xfrm>
            <a:off x="988827" y="4620138"/>
            <a:ext cx="8314660" cy="1323439"/>
          </a:xfrm>
          <a:prstGeom prst="rect">
            <a:avLst/>
          </a:prstGeom>
        </p:spPr>
        <p:txBody>
          <a:bodyPr wrap="square">
            <a:spAutoFit/>
          </a:bodyPr>
          <a:lstStyle/>
          <a:p>
            <a:r>
              <a:rPr lang="el-GR" sz="2000" dirty="0"/>
              <a:t>Ερώτημα: Πώς οι μαθητές ορίζουν τι σημαίνει “καλός στη φυσική”;</a:t>
            </a:r>
            <a:br>
              <a:rPr lang="el-GR" sz="2000" dirty="0"/>
            </a:br>
            <a:r>
              <a:rPr lang="el-GR" sz="2000" dirty="0"/>
              <a:t>Δεδομένα: Συνεντεύξεις / αποσπάσματα λόγου</a:t>
            </a:r>
            <a:br>
              <a:rPr lang="el-GR" sz="2000" dirty="0"/>
            </a:br>
            <a:r>
              <a:rPr lang="el-GR" sz="2000" dirty="0"/>
              <a:t>Τύπος ανάλυσης: </a:t>
            </a:r>
            <a:r>
              <a:rPr lang="el-GR" sz="2000" b="1" dirty="0" err="1">
                <a:solidFill>
                  <a:srgbClr val="FF0000"/>
                </a:solidFill>
              </a:rPr>
              <a:t>Discourse</a:t>
            </a:r>
            <a:r>
              <a:rPr lang="el-GR" sz="2000" b="1" dirty="0">
                <a:solidFill>
                  <a:srgbClr val="FF0000"/>
                </a:solidFill>
              </a:rPr>
              <a:t> </a:t>
            </a:r>
            <a:r>
              <a:rPr lang="el-GR" sz="2000" b="1" dirty="0" err="1">
                <a:solidFill>
                  <a:srgbClr val="FF0000"/>
                </a:solidFill>
              </a:rPr>
              <a:t>analysis</a:t>
            </a:r>
            <a:br>
              <a:rPr lang="el-GR" sz="2000" dirty="0"/>
            </a:br>
            <a:r>
              <a:rPr lang="el-GR" sz="2000" dirty="0"/>
              <a:t>Γιατί: Μας ενδιαφέρει </a:t>
            </a:r>
            <a:r>
              <a:rPr lang="el-GR" sz="2000" dirty="0">
                <a:highlight>
                  <a:srgbClr val="FFFF00"/>
                </a:highlight>
              </a:rPr>
              <a:t>πώς κατασκευάζεται το νόημα μέσα από τη γλώσσα</a:t>
            </a:r>
            <a:endParaRPr lang="en-US" sz="2000" dirty="0">
              <a:highlight>
                <a:srgbClr val="FFFF00"/>
              </a:highlight>
            </a:endParaRPr>
          </a:p>
        </p:txBody>
      </p:sp>
    </p:spTree>
    <p:extLst>
      <p:ext uri="{BB962C8B-B14F-4D97-AF65-F5344CB8AC3E}">
        <p14:creationId xmlns:p14="http://schemas.microsoft.com/office/powerpoint/2010/main" val="2466763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A7E5EDAA-B932-46F5-A8A2-DB4C8603E803}"/>
              </a:ext>
            </a:extLst>
          </p:cNvPr>
          <p:cNvSpPr/>
          <p:nvPr/>
        </p:nvSpPr>
        <p:spPr>
          <a:xfrm>
            <a:off x="1254642" y="914423"/>
            <a:ext cx="9229060" cy="1323439"/>
          </a:xfrm>
          <a:prstGeom prst="rect">
            <a:avLst/>
          </a:prstGeom>
        </p:spPr>
        <p:txBody>
          <a:bodyPr wrap="square">
            <a:spAutoFit/>
          </a:bodyPr>
          <a:lstStyle/>
          <a:p>
            <a:r>
              <a:rPr lang="el-GR" sz="2000" dirty="0"/>
              <a:t>Ερώτημα: Πώς εξελίσσεται η σχέση των μαθητών με τη φυσική από το δημοτικό στο λύκειο;</a:t>
            </a:r>
            <a:br>
              <a:rPr lang="el-GR" sz="2000" dirty="0"/>
            </a:br>
            <a:r>
              <a:rPr lang="el-GR" sz="2000" dirty="0"/>
              <a:t>Δεδομένα: Αφηγήσεις μαθητών / </a:t>
            </a:r>
            <a:r>
              <a:rPr lang="el-GR" sz="2000" dirty="0" err="1"/>
              <a:t>life</a:t>
            </a:r>
            <a:r>
              <a:rPr lang="el-GR" sz="2000" dirty="0"/>
              <a:t> </a:t>
            </a:r>
            <a:r>
              <a:rPr lang="el-GR" sz="2000" dirty="0" err="1"/>
              <a:t>stories</a:t>
            </a:r>
            <a:br>
              <a:rPr lang="el-GR" sz="2000" dirty="0"/>
            </a:br>
            <a:r>
              <a:rPr lang="el-GR" sz="2000" dirty="0"/>
              <a:t>Τύπος ανάλυσης: </a:t>
            </a:r>
            <a:r>
              <a:rPr lang="el-GR" sz="2000" b="1" dirty="0" err="1">
                <a:solidFill>
                  <a:srgbClr val="FF0000"/>
                </a:solidFill>
              </a:rPr>
              <a:t>Narrative</a:t>
            </a:r>
            <a:r>
              <a:rPr lang="el-GR" sz="2000" b="1" dirty="0">
                <a:solidFill>
                  <a:srgbClr val="FF0000"/>
                </a:solidFill>
              </a:rPr>
              <a:t> </a:t>
            </a:r>
            <a:r>
              <a:rPr lang="el-GR" sz="2000" b="1" dirty="0" err="1">
                <a:solidFill>
                  <a:srgbClr val="FF0000"/>
                </a:solidFill>
              </a:rPr>
              <a:t>analysis</a:t>
            </a:r>
            <a:br>
              <a:rPr lang="el-GR" sz="2000" dirty="0"/>
            </a:br>
            <a:r>
              <a:rPr lang="el-GR" sz="2000" dirty="0"/>
              <a:t>Γιατί: Μας ενδιαφέρει </a:t>
            </a:r>
            <a:r>
              <a:rPr lang="el-GR" sz="2000" dirty="0">
                <a:highlight>
                  <a:srgbClr val="FFFF00"/>
                </a:highlight>
              </a:rPr>
              <a:t>η πορεία και η αλλαγή της εμπειρίας στον χρόνο</a:t>
            </a:r>
            <a:endParaRPr lang="en-US" sz="2000" dirty="0">
              <a:highlight>
                <a:srgbClr val="FFFF00"/>
              </a:highlight>
            </a:endParaRPr>
          </a:p>
        </p:txBody>
      </p:sp>
      <p:sp>
        <p:nvSpPr>
          <p:cNvPr id="3" name="Ορθογώνιο 2">
            <a:extLst>
              <a:ext uri="{FF2B5EF4-FFF2-40B4-BE49-F238E27FC236}">
                <a16:creationId xmlns:a16="http://schemas.microsoft.com/office/drawing/2014/main" id="{C671E62C-F74C-4C6B-8732-8F99103BFBAC}"/>
              </a:ext>
            </a:extLst>
          </p:cNvPr>
          <p:cNvSpPr/>
          <p:nvPr/>
        </p:nvSpPr>
        <p:spPr>
          <a:xfrm>
            <a:off x="1254642" y="2551837"/>
            <a:ext cx="9154632" cy="1323439"/>
          </a:xfrm>
          <a:prstGeom prst="rect">
            <a:avLst/>
          </a:prstGeom>
        </p:spPr>
        <p:txBody>
          <a:bodyPr wrap="square">
            <a:spAutoFit/>
          </a:bodyPr>
          <a:lstStyle/>
          <a:p>
            <a:r>
              <a:rPr lang="el-GR" sz="2000" dirty="0"/>
              <a:t>Ερώτημα: Πώς χρησιμοποιείται η τεχνολογία στην τάξη φυσικής στην καθημερινή πρακτική;</a:t>
            </a:r>
            <a:br>
              <a:rPr lang="el-GR" sz="2000" dirty="0"/>
            </a:br>
            <a:r>
              <a:rPr lang="el-GR" sz="2000" dirty="0"/>
              <a:t>Δεδομένα: Παρατηρήσεις τάξης + </a:t>
            </a:r>
            <a:r>
              <a:rPr lang="el-GR" sz="2000" dirty="0" err="1"/>
              <a:t>field</a:t>
            </a:r>
            <a:r>
              <a:rPr lang="el-GR" sz="2000" dirty="0"/>
              <a:t> </a:t>
            </a:r>
            <a:r>
              <a:rPr lang="el-GR" sz="2000" dirty="0" err="1"/>
              <a:t>notes</a:t>
            </a:r>
            <a:br>
              <a:rPr lang="el-GR" sz="2000" dirty="0"/>
            </a:br>
            <a:r>
              <a:rPr lang="el-GR" sz="2000" dirty="0"/>
              <a:t>Τύπος ανάλυσης: </a:t>
            </a:r>
            <a:r>
              <a:rPr lang="el-GR" sz="2000" b="1" dirty="0" err="1">
                <a:solidFill>
                  <a:srgbClr val="FF0000"/>
                </a:solidFill>
              </a:rPr>
              <a:t>Ethnographic</a:t>
            </a:r>
            <a:r>
              <a:rPr lang="el-GR" sz="2000" b="1" dirty="0">
                <a:solidFill>
                  <a:srgbClr val="FF0000"/>
                </a:solidFill>
              </a:rPr>
              <a:t> </a:t>
            </a:r>
            <a:r>
              <a:rPr lang="el-GR" sz="2000" b="1" dirty="0" err="1">
                <a:solidFill>
                  <a:srgbClr val="FF0000"/>
                </a:solidFill>
              </a:rPr>
              <a:t>analysis</a:t>
            </a:r>
            <a:br>
              <a:rPr lang="el-GR" sz="2000" dirty="0"/>
            </a:br>
            <a:r>
              <a:rPr lang="el-GR" sz="2000" dirty="0"/>
              <a:t>Γιατί: Μας </a:t>
            </a:r>
            <a:r>
              <a:rPr lang="el-GR" sz="2000" dirty="0">
                <a:highlight>
                  <a:srgbClr val="FFFF00"/>
                </a:highlight>
              </a:rPr>
              <a:t>ενδιαφέρει τι συμβαίνει στην πράξη </a:t>
            </a:r>
            <a:r>
              <a:rPr lang="el-GR" sz="2000" dirty="0"/>
              <a:t>και η </a:t>
            </a:r>
            <a:r>
              <a:rPr lang="el-GR" sz="2000" dirty="0">
                <a:highlight>
                  <a:srgbClr val="FFFF00"/>
                </a:highlight>
              </a:rPr>
              <a:t>κουλτούρα της τάξης</a:t>
            </a:r>
            <a:endParaRPr lang="en-US" sz="2000" dirty="0">
              <a:highlight>
                <a:srgbClr val="FFFF00"/>
              </a:highlight>
            </a:endParaRPr>
          </a:p>
        </p:txBody>
      </p:sp>
      <p:sp>
        <p:nvSpPr>
          <p:cNvPr id="4" name="Ορθογώνιο 3">
            <a:extLst>
              <a:ext uri="{FF2B5EF4-FFF2-40B4-BE49-F238E27FC236}">
                <a16:creationId xmlns:a16="http://schemas.microsoft.com/office/drawing/2014/main" id="{90333D39-9BE7-4C3E-A182-14D67E3F6410}"/>
              </a:ext>
            </a:extLst>
          </p:cNvPr>
          <p:cNvSpPr/>
          <p:nvPr/>
        </p:nvSpPr>
        <p:spPr>
          <a:xfrm>
            <a:off x="1254642" y="4497028"/>
            <a:ext cx="8261498" cy="1323439"/>
          </a:xfrm>
          <a:prstGeom prst="rect">
            <a:avLst/>
          </a:prstGeom>
        </p:spPr>
        <p:txBody>
          <a:bodyPr wrap="square">
            <a:spAutoFit/>
          </a:bodyPr>
          <a:lstStyle/>
          <a:p>
            <a:r>
              <a:rPr lang="el-GR" sz="2000" dirty="0"/>
              <a:t>Ερώτημα: Πώς η χρήση AI στη μάθηση δημιουργεί ανισότητες μεταξύ μαθητών;</a:t>
            </a:r>
            <a:br>
              <a:rPr lang="el-GR" sz="2000" dirty="0"/>
            </a:br>
            <a:r>
              <a:rPr lang="el-GR" sz="2000" dirty="0"/>
              <a:t>Δεδομένα: Συνεντεύξεις + παρατήρηση</a:t>
            </a:r>
            <a:br>
              <a:rPr lang="el-GR" sz="2000" dirty="0"/>
            </a:br>
            <a:r>
              <a:rPr lang="el-GR" sz="2000" dirty="0"/>
              <a:t>Τύπος ανάλυσης: </a:t>
            </a:r>
            <a:r>
              <a:rPr lang="el-GR" sz="2000" b="1" dirty="0" err="1">
                <a:solidFill>
                  <a:srgbClr val="FF0000"/>
                </a:solidFill>
              </a:rPr>
              <a:t>Critical</a:t>
            </a:r>
            <a:r>
              <a:rPr lang="el-GR" sz="2000" b="1" dirty="0">
                <a:solidFill>
                  <a:srgbClr val="FF0000"/>
                </a:solidFill>
              </a:rPr>
              <a:t> </a:t>
            </a:r>
            <a:r>
              <a:rPr lang="el-GR" sz="2000" b="1" dirty="0" err="1">
                <a:solidFill>
                  <a:srgbClr val="FF0000"/>
                </a:solidFill>
              </a:rPr>
              <a:t>analysis</a:t>
            </a:r>
            <a:br>
              <a:rPr lang="el-GR" sz="2000" dirty="0"/>
            </a:br>
            <a:r>
              <a:rPr lang="el-GR" sz="2000" dirty="0"/>
              <a:t>Γιατί: Μας ενδιαφέρουν </a:t>
            </a:r>
            <a:r>
              <a:rPr lang="el-GR" sz="2000" dirty="0">
                <a:highlight>
                  <a:srgbClr val="FFFF00"/>
                </a:highlight>
              </a:rPr>
              <a:t>σχέσεις εξουσίας, πρόσβασης και ανισοτήτων</a:t>
            </a:r>
            <a:endParaRPr lang="en-US" sz="2000" dirty="0">
              <a:highlight>
                <a:srgbClr val="FFFF00"/>
              </a:highlight>
            </a:endParaRPr>
          </a:p>
        </p:txBody>
      </p:sp>
    </p:spTree>
    <p:extLst>
      <p:ext uri="{BB962C8B-B14F-4D97-AF65-F5344CB8AC3E}">
        <p14:creationId xmlns:p14="http://schemas.microsoft.com/office/powerpoint/2010/main" val="2180302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D5AE0683-D340-4F18-BD18-B4C2A3E30CE0}"/>
              </a:ext>
            </a:extLst>
          </p:cNvPr>
          <p:cNvSpPr/>
          <p:nvPr/>
        </p:nvSpPr>
        <p:spPr>
          <a:xfrm>
            <a:off x="1222744" y="1105257"/>
            <a:ext cx="8537944" cy="1631216"/>
          </a:xfrm>
          <a:prstGeom prst="rect">
            <a:avLst/>
          </a:prstGeom>
        </p:spPr>
        <p:txBody>
          <a:bodyPr wrap="square">
            <a:spAutoFit/>
          </a:bodyPr>
          <a:lstStyle/>
          <a:p>
            <a:r>
              <a:rPr lang="el-GR" sz="2000" dirty="0"/>
              <a:t>Ερώτημα: Πώς παρουσιάζεται η φύση της επιστήμης στα σχολικά εγχειρίδια φυσικής;</a:t>
            </a:r>
            <a:br>
              <a:rPr lang="el-GR" sz="2000" dirty="0"/>
            </a:br>
            <a:r>
              <a:rPr lang="el-GR" sz="2000" dirty="0"/>
              <a:t>Δεδομένα: Σχολικά βιβλία / αναλυτικά προγράμματα / εκπαιδευτικό υλικό</a:t>
            </a:r>
            <a:br>
              <a:rPr lang="el-GR" sz="2000" dirty="0"/>
            </a:br>
            <a:r>
              <a:rPr lang="el-GR" sz="2000" dirty="0"/>
              <a:t>Τύπος ανάλυσης: </a:t>
            </a:r>
            <a:r>
              <a:rPr lang="el-GR" sz="2000" b="1" dirty="0" err="1">
                <a:solidFill>
                  <a:srgbClr val="FF0000"/>
                </a:solidFill>
              </a:rPr>
              <a:t>Document</a:t>
            </a:r>
            <a:r>
              <a:rPr lang="el-GR" sz="2000" b="1" dirty="0">
                <a:solidFill>
                  <a:srgbClr val="FF0000"/>
                </a:solidFill>
              </a:rPr>
              <a:t> </a:t>
            </a:r>
            <a:r>
              <a:rPr lang="el-GR" sz="2000" b="1" dirty="0" err="1">
                <a:solidFill>
                  <a:srgbClr val="FF0000"/>
                </a:solidFill>
              </a:rPr>
              <a:t>analysis</a:t>
            </a:r>
            <a:br>
              <a:rPr lang="el-GR" sz="2000" dirty="0"/>
            </a:br>
            <a:r>
              <a:rPr lang="el-GR" sz="2000" dirty="0"/>
              <a:t>Γιατί: Μας ενδιαφέρει το </a:t>
            </a:r>
            <a:r>
              <a:rPr lang="el-GR" sz="2000" dirty="0">
                <a:highlight>
                  <a:srgbClr val="FFFF00"/>
                </a:highlight>
              </a:rPr>
              <a:t>περιεχόμενο και τα μηνύματα που μεταφέρονται μέσα από επίσημα κείμενα </a:t>
            </a:r>
            <a:r>
              <a:rPr lang="el-GR" sz="2000" dirty="0"/>
              <a:t>και πώς αυτά διαμορφώνουν τη μάθηση</a:t>
            </a:r>
            <a:endParaRPr lang="en-US" sz="2000" dirty="0"/>
          </a:p>
        </p:txBody>
      </p:sp>
    </p:spTree>
    <p:extLst>
      <p:ext uri="{BB962C8B-B14F-4D97-AF65-F5344CB8AC3E}">
        <p14:creationId xmlns:p14="http://schemas.microsoft.com/office/powerpoint/2010/main" val="4048822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a:extLst>
              <a:ext uri="{FF2B5EF4-FFF2-40B4-BE49-F238E27FC236}">
                <a16:creationId xmlns:a16="http://schemas.microsoft.com/office/drawing/2014/main" id="{0E23CA7E-EFC2-44FC-8169-82EF47079171}"/>
              </a:ext>
            </a:extLst>
          </p:cNvPr>
          <p:cNvGraphicFramePr>
            <a:graphicFrameLocks noGrp="1"/>
          </p:cNvGraphicFramePr>
          <p:nvPr>
            <p:extLst>
              <p:ext uri="{D42A27DB-BD31-4B8C-83A1-F6EECF244321}">
                <p14:modId xmlns:p14="http://schemas.microsoft.com/office/powerpoint/2010/main" val="3894945627"/>
              </p:ext>
            </p:extLst>
          </p:nvPr>
        </p:nvGraphicFramePr>
        <p:xfrm>
          <a:off x="987057" y="646644"/>
          <a:ext cx="10217886" cy="5564712"/>
        </p:xfrm>
        <a:graphic>
          <a:graphicData uri="http://schemas.openxmlformats.org/drawingml/2006/table">
            <a:tbl>
              <a:tblPr/>
              <a:tblGrid>
                <a:gridCol w="1702981">
                  <a:extLst>
                    <a:ext uri="{9D8B030D-6E8A-4147-A177-3AD203B41FA5}">
                      <a16:colId xmlns:a16="http://schemas.microsoft.com/office/drawing/2014/main" val="2413352837"/>
                    </a:ext>
                  </a:extLst>
                </a:gridCol>
                <a:gridCol w="1702981">
                  <a:extLst>
                    <a:ext uri="{9D8B030D-6E8A-4147-A177-3AD203B41FA5}">
                      <a16:colId xmlns:a16="http://schemas.microsoft.com/office/drawing/2014/main" val="4252985441"/>
                    </a:ext>
                  </a:extLst>
                </a:gridCol>
                <a:gridCol w="1702981">
                  <a:extLst>
                    <a:ext uri="{9D8B030D-6E8A-4147-A177-3AD203B41FA5}">
                      <a16:colId xmlns:a16="http://schemas.microsoft.com/office/drawing/2014/main" val="68417206"/>
                    </a:ext>
                  </a:extLst>
                </a:gridCol>
                <a:gridCol w="1702981">
                  <a:extLst>
                    <a:ext uri="{9D8B030D-6E8A-4147-A177-3AD203B41FA5}">
                      <a16:colId xmlns:a16="http://schemas.microsoft.com/office/drawing/2014/main" val="203489001"/>
                    </a:ext>
                  </a:extLst>
                </a:gridCol>
                <a:gridCol w="1702981">
                  <a:extLst>
                    <a:ext uri="{9D8B030D-6E8A-4147-A177-3AD203B41FA5}">
                      <a16:colId xmlns:a16="http://schemas.microsoft.com/office/drawing/2014/main" val="1435505476"/>
                    </a:ext>
                  </a:extLst>
                </a:gridCol>
                <a:gridCol w="1702981">
                  <a:extLst>
                    <a:ext uri="{9D8B030D-6E8A-4147-A177-3AD203B41FA5}">
                      <a16:colId xmlns:a16="http://schemas.microsoft.com/office/drawing/2014/main" val="3720982239"/>
                    </a:ext>
                  </a:extLst>
                </a:gridCol>
              </a:tblGrid>
              <a:tr h="738316">
                <a:tc>
                  <a:txBody>
                    <a:bodyPr/>
                    <a:lstStyle/>
                    <a:p>
                      <a:r>
                        <a:rPr lang="el-GR" sz="1800" b="1">
                          <a:highlight>
                            <a:srgbClr val="FFFF00"/>
                          </a:highlight>
                        </a:rPr>
                        <a:t>Μέθοδος</a:t>
                      </a:r>
                    </a:p>
                  </a:txBody>
                  <a:tcPr marL="49521" marR="49521" marT="24760" marB="24760" anchor="ctr">
                    <a:lnL>
                      <a:noFill/>
                    </a:lnL>
                    <a:lnR>
                      <a:noFill/>
                    </a:lnR>
                    <a:lnT>
                      <a:noFill/>
                    </a:lnT>
                    <a:lnB>
                      <a:noFill/>
                    </a:lnB>
                  </a:tcPr>
                </a:tc>
                <a:tc>
                  <a:txBody>
                    <a:bodyPr/>
                    <a:lstStyle/>
                    <a:p>
                      <a:r>
                        <a:rPr lang="el-GR" sz="1800" b="1">
                          <a:highlight>
                            <a:srgbClr val="FFFF00"/>
                          </a:highlight>
                        </a:rPr>
                        <a:t>Τι θεωρείς “δεδομένο”</a:t>
                      </a:r>
                    </a:p>
                  </a:txBody>
                  <a:tcPr marL="49521" marR="49521" marT="24760" marB="24760" anchor="ctr">
                    <a:lnL>
                      <a:noFill/>
                    </a:lnL>
                    <a:lnR>
                      <a:noFill/>
                    </a:lnR>
                    <a:lnT>
                      <a:noFill/>
                    </a:lnT>
                    <a:lnB>
                      <a:noFill/>
                    </a:lnB>
                  </a:tcPr>
                </a:tc>
                <a:tc>
                  <a:txBody>
                    <a:bodyPr/>
                    <a:lstStyle/>
                    <a:p>
                      <a:r>
                        <a:rPr lang="el-GR" sz="1800" b="1">
                          <a:highlight>
                            <a:srgbClr val="FFFF00"/>
                          </a:highlight>
                        </a:rPr>
                        <a:t>Πώς κάνεις </a:t>
                      </a:r>
                      <a:r>
                        <a:rPr lang="nl-NL" sz="1800" b="1">
                          <a:highlight>
                            <a:srgbClr val="FFFF00"/>
                          </a:highlight>
                        </a:rPr>
                        <a:t>coding</a:t>
                      </a:r>
                    </a:p>
                  </a:txBody>
                  <a:tcPr marL="49521" marR="49521" marT="24760" marB="24760" anchor="ctr">
                    <a:lnL>
                      <a:noFill/>
                    </a:lnL>
                    <a:lnR>
                      <a:noFill/>
                    </a:lnR>
                    <a:lnT>
                      <a:noFill/>
                    </a:lnT>
                    <a:lnB>
                      <a:noFill/>
                    </a:lnB>
                  </a:tcPr>
                </a:tc>
                <a:tc>
                  <a:txBody>
                    <a:bodyPr/>
                    <a:lstStyle/>
                    <a:p>
                      <a:r>
                        <a:rPr lang="el-GR" sz="1800" b="1">
                          <a:highlight>
                            <a:srgbClr val="FFFF00"/>
                          </a:highlight>
                        </a:rPr>
                        <a:t>Τι ψάχνεις</a:t>
                      </a:r>
                    </a:p>
                  </a:txBody>
                  <a:tcPr marL="49521" marR="49521" marT="24760" marB="24760" anchor="ctr">
                    <a:lnL>
                      <a:noFill/>
                    </a:lnL>
                    <a:lnR>
                      <a:noFill/>
                    </a:lnR>
                    <a:lnT>
                      <a:noFill/>
                    </a:lnT>
                    <a:lnB>
                      <a:noFill/>
                    </a:lnB>
                  </a:tcPr>
                </a:tc>
                <a:tc>
                  <a:txBody>
                    <a:bodyPr/>
                    <a:lstStyle/>
                    <a:p>
                      <a:r>
                        <a:rPr lang="el-GR" sz="1800" b="1">
                          <a:highlight>
                            <a:srgbClr val="FFFF00"/>
                          </a:highlight>
                        </a:rPr>
                        <a:t>Τι παράγεις</a:t>
                      </a:r>
                    </a:p>
                  </a:txBody>
                  <a:tcPr marL="49521" marR="49521" marT="24760" marB="24760" anchor="ctr">
                    <a:lnL>
                      <a:noFill/>
                    </a:lnL>
                    <a:lnR>
                      <a:noFill/>
                    </a:lnR>
                    <a:lnT>
                      <a:noFill/>
                    </a:lnT>
                    <a:lnB>
                      <a:noFill/>
                    </a:lnB>
                  </a:tcPr>
                </a:tc>
                <a:tc>
                  <a:txBody>
                    <a:bodyPr/>
                    <a:lstStyle/>
                    <a:p>
                      <a:r>
                        <a:rPr lang="el-GR" sz="1800" b="1" dirty="0">
                          <a:highlight>
                            <a:srgbClr val="FFFF00"/>
                          </a:highlight>
                        </a:rPr>
                        <a:t>Πώς μοιάζει το τελικό αποτέλεσμα</a:t>
                      </a:r>
                    </a:p>
                  </a:txBody>
                  <a:tcPr marL="49521" marR="49521" marT="24760" marB="24760" anchor="ctr">
                    <a:lnL>
                      <a:noFill/>
                    </a:lnL>
                    <a:lnR>
                      <a:noFill/>
                    </a:lnR>
                    <a:lnT>
                      <a:noFill/>
                    </a:lnT>
                    <a:lnB>
                      <a:noFill/>
                    </a:lnB>
                  </a:tcPr>
                </a:tc>
                <a:extLst>
                  <a:ext uri="{0D108BD9-81ED-4DB2-BD59-A6C34878D82A}">
                    <a16:rowId xmlns:a16="http://schemas.microsoft.com/office/drawing/2014/main" val="1721083428"/>
                  </a:ext>
                </a:extLst>
              </a:tr>
              <a:tr h="738316">
                <a:tc>
                  <a:txBody>
                    <a:bodyPr/>
                    <a:lstStyle/>
                    <a:p>
                      <a:r>
                        <a:rPr lang="nl-NL" sz="1800" b="1">
                          <a:solidFill>
                            <a:srgbClr val="FF0000"/>
                          </a:solidFill>
                        </a:rPr>
                        <a:t>Thematic analysis</a:t>
                      </a:r>
                      <a:endParaRPr lang="nl-NL" sz="1800">
                        <a:solidFill>
                          <a:srgbClr val="FF0000"/>
                        </a:solidFill>
                      </a:endParaRPr>
                    </a:p>
                  </a:txBody>
                  <a:tcPr marL="49521" marR="49521" marT="24760" marB="24760" anchor="ctr">
                    <a:lnL>
                      <a:noFill/>
                    </a:lnL>
                    <a:lnR>
                      <a:noFill/>
                    </a:lnR>
                    <a:lnT>
                      <a:noFill/>
                    </a:lnT>
                    <a:lnB>
                      <a:noFill/>
                    </a:lnB>
                  </a:tcPr>
                </a:tc>
                <a:tc>
                  <a:txBody>
                    <a:bodyPr/>
                    <a:lstStyle/>
                    <a:p>
                      <a:r>
                        <a:rPr lang="el-GR" sz="1800"/>
                        <a:t>Συνεντεύξεις, κείμενο</a:t>
                      </a:r>
                    </a:p>
                  </a:txBody>
                  <a:tcPr marL="49521" marR="49521" marT="24760" marB="24760" anchor="ctr">
                    <a:lnL>
                      <a:noFill/>
                    </a:lnL>
                    <a:lnR>
                      <a:noFill/>
                    </a:lnR>
                    <a:lnT>
                      <a:noFill/>
                    </a:lnT>
                    <a:lnB>
                      <a:noFill/>
                    </a:lnB>
                  </a:tcPr>
                </a:tc>
                <a:tc>
                  <a:txBody>
                    <a:bodyPr/>
                    <a:lstStyle/>
                    <a:p>
                      <a:r>
                        <a:rPr lang="nl-NL" sz="1800"/>
                        <a:t>Codes → categories → themes</a:t>
                      </a:r>
                    </a:p>
                  </a:txBody>
                  <a:tcPr marL="49521" marR="49521" marT="24760" marB="24760" anchor="ctr">
                    <a:lnL>
                      <a:noFill/>
                    </a:lnL>
                    <a:lnR>
                      <a:noFill/>
                    </a:lnR>
                    <a:lnT>
                      <a:noFill/>
                    </a:lnT>
                    <a:lnB>
                      <a:noFill/>
                    </a:lnB>
                  </a:tcPr>
                </a:tc>
                <a:tc>
                  <a:txBody>
                    <a:bodyPr/>
                    <a:lstStyle/>
                    <a:p>
                      <a:r>
                        <a:rPr lang="el-GR" sz="1800"/>
                        <a:t>Μοτίβα νοήματος</a:t>
                      </a:r>
                    </a:p>
                  </a:txBody>
                  <a:tcPr marL="49521" marR="49521" marT="24760" marB="24760" anchor="ctr">
                    <a:lnL>
                      <a:noFill/>
                    </a:lnL>
                    <a:lnR>
                      <a:noFill/>
                    </a:lnR>
                    <a:lnT>
                      <a:noFill/>
                    </a:lnT>
                    <a:lnB>
                      <a:noFill/>
                    </a:lnB>
                  </a:tcPr>
                </a:tc>
                <a:tc>
                  <a:txBody>
                    <a:bodyPr/>
                    <a:lstStyle/>
                    <a:p>
                      <a:r>
                        <a:rPr lang="nl-NL" sz="1800"/>
                        <a:t>Themes</a:t>
                      </a:r>
                    </a:p>
                  </a:txBody>
                  <a:tcPr marL="49521" marR="49521" marT="24760" marB="24760" anchor="ctr">
                    <a:lnL>
                      <a:noFill/>
                    </a:lnL>
                    <a:lnR>
                      <a:noFill/>
                    </a:lnR>
                    <a:lnT>
                      <a:noFill/>
                    </a:lnT>
                    <a:lnB>
                      <a:noFill/>
                    </a:lnB>
                  </a:tcPr>
                </a:tc>
                <a:tc>
                  <a:txBody>
                    <a:bodyPr/>
                    <a:lstStyle/>
                    <a:p>
                      <a:r>
                        <a:rPr lang="el-GR" sz="1800"/>
                        <a:t>Περιγραφή και ερμηνεία εμπειριών</a:t>
                      </a:r>
                    </a:p>
                  </a:txBody>
                  <a:tcPr marL="49521" marR="49521" marT="24760" marB="24760" anchor="ctr">
                    <a:lnL>
                      <a:noFill/>
                    </a:lnL>
                    <a:lnR>
                      <a:noFill/>
                    </a:lnR>
                    <a:lnT>
                      <a:noFill/>
                    </a:lnT>
                    <a:lnB>
                      <a:noFill/>
                    </a:lnB>
                  </a:tcPr>
                </a:tc>
                <a:extLst>
                  <a:ext uri="{0D108BD9-81ED-4DB2-BD59-A6C34878D82A}">
                    <a16:rowId xmlns:a16="http://schemas.microsoft.com/office/drawing/2014/main" val="3177312717"/>
                  </a:ext>
                </a:extLst>
              </a:tr>
              <a:tr h="516262">
                <a:tc>
                  <a:txBody>
                    <a:bodyPr/>
                    <a:lstStyle/>
                    <a:p>
                      <a:r>
                        <a:rPr lang="nl-NL" sz="1800" b="1">
                          <a:solidFill>
                            <a:srgbClr val="FF0000"/>
                          </a:solidFill>
                        </a:rPr>
                        <a:t>Content analysis</a:t>
                      </a:r>
                      <a:endParaRPr lang="nl-NL" sz="1800">
                        <a:solidFill>
                          <a:srgbClr val="FF0000"/>
                        </a:solidFill>
                      </a:endParaRPr>
                    </a:p>
                  </a:txBody>
                  <a:tcPr marL="49521" marR="49521" marT="24760" marB="24760" anchor="ctr">
                    <a:lnL>
                      <a:noFill/>
                    </a:lnL>
                    <a:lnR>
                      <a:noFill/>
                    </a:lnR>
                    <a:lnT>
                      <a:noFill/>
                    </a:lnT>
                    <a:lnB>
                      <a:noFill/>
                    </a:lnB>
                  </a:tcPr>
                </a:tc>
                <a:tc>
                  <a:txBody>
                    <a:bodyPr/>
                    <a:lstStyle/>
                    <a:p>
                      <a:r>
                        <a:rPr lang="el-GR" sz="1800"/>
                        <a:t>Πολλές απαντήσεις</a:t>
                      </a:r>
                    </a:p>
                  </a:txBody>
                  <a:tcPr marL="49521" marR="49521" marT="24760" marB="24760" anchor="ctr">
                    <a:lnL>
                      <a:noFill/>
                    </a:lnL>
                    <a:lnR>
                      <a:noFill/>
                    </a:lnR>
                    <a:lnT>
                      <a:noFill/>
                    </a:lnT>
                    <a:lnB>
                      <a:noFill/>
                    </a:lnB>
                  </a:tcPr>
                </a:tc>
                <a:tc>
                  <a:txBody>
                    <a:bodyPr/>
                    <a:lstStyle/>
                    <a:p>
                      <a:r>
                        <a:rPr lang="el-GR" sz="1800"/>
                        <a:t>Κατηγορίες (σταθερές)</a:t>
                      </a:r>
                    </a:p>
                  </a:txBody>
                  <a:tcPr marL="49521" marR="49521" marT="24760" marB="24760" anchor="ctr">
                    <a:lnL>
                      <a:noFill/>
                    </a:lnL>
                    <a:lnR>
                      <a:noFill/>
                    </a:lnR>
                    <a:lnT>
                      <a:noFill/>
                    </a:lnT>
                    <a:lnB>
                      <a:noFill/>
                    </a:lnB>
                  </a:tcPr>
                </a:tc>
                <a:tc>
                  <a:txBody>
                    <a:bodyPr/>
                    <a:lstStyle/>
                    <a:p>
                      <a:r>
                        <a:rPr lang="el-GR" sz="1800"/>
                        <a:t>Συχνότητες</a:t>
                      </a:r>
                    </a:p>
                  </a:txBody>
                  <a:tcPr marL="49521" marR="49521" marT="24760" marB="24760" anchor="ctr">
                    <a:lnL>
                      <a:noFill/>
                    </a:lnL>
                    <a:lnR>
                      <a:noFill/>
                    </a:lnR>
                    <a:lnT>
                      <a:noFill/>
                    </a:lnT>
                    <a:lnB>
                      <a:noFill/>
                    </a:lnB>
                  </a:tcPr>
                </a:tc>
                <a:tc>
                  <a:txBody>
                    <a:bodyPr/>
                    <a:lstStyle/>
                    <a:p>
                      <a:r>
                        <a:rPr lang="nl-NL" sz="1800"/>
                        <a:t>Counts + categories</a:t>
                      </a:r>
                    </a:p>
                  </a:txBody>
                  <a:tcPr marL="49521" marR="49521" marT="24760" marB="24760" anchor="ctr">
                    <a:lnL>
                      <a:noFill/>
                    </a:lnL>
                    <a:lnR>
                      <a:noFill/>
                    </a:lnR>
                    <a:lnT>
                      <a:noFill/>
                    </a:lnT>
                    <a:lnB>
                      <a:noFill/>
                    </a:lnB>
                  </a:tcPr>
                </a:tc>
                <a:tc>
                  <a:txBody>
                    <a:bodyPr/>
                    <a:lstStyle/>
                    <a:p>
                      <a:r>
                        <a:rPr lang="el-GR" sz="1800"/>
                        <a:t>Πίνακες (π.χ. 60% δυσκολίες)</a:t>
                      </a:r>
                    </a:p>
                  </a:txBody>
                  <a:tcPr marL="49521" marR="49521" marT="24760" marB="24760" anchor="ctr">
                    <a:lnL>
                      <a:noFill/>
                    </a:lnL>
                    <a:lnR>
                      <a:noFill/>
                    </a:lnR>
                    <a:lnT>
                      <a:noFill/>
                    </a:lnT>
                    <a:lnB>
                      <a:noFill/>
                    </a:lnB>
                  </a:tcPr>
                </a:tc>
                <a:extLst>
                  <a:ext uri="{0D108BD9-81ED-4DB2-BD59-A6C34878D82A}">
                    <a16:rowId xmlns:a16="http://schemas.microsoft.com/office/drawing/2014/main" val="3776890309"/>
                  </a:ext>
                </a:extLst>
              </a:tr>
              <a:tr h="738316">
                <a:tc>
                  <a:txBody>
                    <a:bodyPr/>
                    <a:lstStyle/>
                    <a:p>
                      <a:r>
                        <a:rPr lang="nl-NL" sz="1800" b="1">
                          <a:solidFill>
                            <a:srgbClr val="FF0000"/>
                          </a:solidFill>
                        </a:rPr>
                        <a:t>Discourse analysis</a:t>
                      </a:r>
                      <a:endParaRPr lang="nl-NL" sz="1800">
                        <a:solidFill>
                          <a:srgbClr val="FF0000"/>
                        </a:solidFill>
                      </a:endParaRPr>
                    </a:p>
                  </a:txBody>
                  <a:tcPr marL="49521" marR="49521" marT="24760" marB="24760" anchor="ctr">
                    <a:lnL>
                      <a:noFill/>
                    </a:lnL>
                    <a:lnR>
                      <a:noFill/>
                    </a:lnR>
                    <a:lnT>
                      <a:noFill/>
                    </a:lnT>
                    <a:lnB>
                      <a:noFill/>
                    </a:lnB>
                  </a:tcPr>
                </a:tc>
                <a:tc>
                  <a:txBody>
                    <a:bodyPr/>
                    <a:lstStyle/>
                    <a:p>
                      <a:r>
                        <a:rPr lang="el-GR" sz="1800"/>
                        <a:t>Λόγος (πώς μιλάνε)</a:t>
                      </a:r>
                    </a:p>
                  </a:txBody>
                  <a:tcPr marL="49521" marR="49521" marT="24760" marB="24760" anchor="ctr">
                    <a:lnL>
                      <a:noFill/>
                    </a:lnL>
                    <a:lnR>
                      <a:noFill/>
                    </a:lnR>
                    <a:lnT>
                      <a:noFill/>
                    </a:lnT>
                    <a:lnB>
                      <a:noFill/>
                    </a:lnB>
                  </a:tcPr>
                </a:tc>
                <a:tc>
                  <a:txBody>
                    <a:bodyPr/>
                    <a:lstStyle/>
                    <a:p>
                      <a:r>
                        <a:rPr lang="el-GR" sz="1800"/>
                        <a:t>Δεν κάνεις “κλασικό </a:t>
                      </a:r>
                      <a:r>
                        <a:rPr lang="nl-NL" sz="1800"/>
                        <a:t>coding”</a:t>
                      </a:r>
                    </a:p>
                  </a:txBody>
                  <a:tcPr marL="49521" marR="49521" marT="24760" marB="24760" anchor="ctr">
                    <a:lnL>
                      <a:noFill/>
                    </a:lnL>
                    <a:lnR>
                      <a:noFill/>
                    </a:lnR>
                    <a:lnT>
                      <a:noFill/>
                    </a:lnT>
                    <a:lnB>
                      <a:noFill/>
                    </a:lnB>
                  </a:tcPr>
                </a:tc>
                <a:tc>
                  <a:txBody>
                    <a:bodyPr/>
                    <a:lstStyle/>
                    <a:p>
                      <a:r>
                        <a:rPr lang="el-GR" sz="1800"/>
                        <a:t>Γλώσσα, έννοιες, κατασκευές</a:t>
                      </a:r>
                    </a:p>
                  </a:txBody>
                  <a:tcPr marL="49521" marR="49521" marT="24760" marB="24760" anchor="ctr">
                    <a:lnL>
                      <a:noFill/>
                    </a:lnL>
                    <a:lnR>
                      <a:noFill/>
                    </a:lnR>
                    <a:lnT>
                      <a:noFill/>
                    </a:lnT>
                    <a:lnB>
                      <a:noFill/>
                    </a:lnB>
                  </a:tcPr>
                </a:tc>
                <a:tc>
                  <a:txBody>
                    <a:bodyPr/>
                    <a:lstStyle/>
                    <a:p>
                      <a:r>
                        <a:rPr lang="nl-NL" sz="1800"/>
                        <a:t>Discourses</a:t>
                      </a:r>
                    </a:p>
                  </a:txBody>
                  <a:tcPr marL="49521" marR="49521" marT="24760" marB="24760" anchor="ctr">
                    <a:lnL>
                      <a:noFill/>
                    </a:lnL>
                    <a:lnR>
                      <a:noFill/>
                    </a:lnR>
                    <a:lnT>
                      <a:noFill/>
                    </a:lnT>
                    <a:lnB>
                      <a:noFill/>
                    </a:lnB>
                  </a:tcPr>
                </a:tc>
                <a:tc>
                  <a:txBody>
                    <a:bodyPr/>
                    <a:lstStyle/>
                    <a:p>
                      <a:r>
                        <a:rPr lang="el-GR" sz="1800"/>
                        <a:t>Ανάλυση του πώς παράγεται νόημα</a:t>
                      </a:r>
                    </a:p>
                  </a:txBody>
                  <a:tcPr marL="49521" marR="49521" marT="24760" marB="24760" anchor="ctr">
                    <a:lnL>
                      <a:noFill/>
                    </a:lnL>
                    <a:lnR>
                      <a:noFill/>
                    </a:lnR>
                    <a:lnT>
                      <a:noFill/>
                    </a:lnT>
                    <a:lnB>
                      <a:noFill/>
                    </a:lnB>
                  </a:tcPr>
                </a:tc>
                <a:extLst>
                  <a:ext uri="{0D108BD9-81ED-4DB2-BD59-A6C34878D82A}">
                    <a16:rowId xmlns:a16="http://schemas.microsoft.com/office/drawing/2014/main" val="2804145108"/>
                  </a:ext>
                </a:extLst>
              </a:tr>
              <a:tr h="738316">
                <a:tc>
                  <a:txBody>
                    <a:bodyPr/>
                    <a:lstStyle/>
                    <a:p>
                      <a:r>
                        <a:rPr lang="nl-NL" sz="1800" b="1">
                          <a:solidFill>
                            <a:srgbClr val="FF0000"/>
                          </a:solidFill>
                        </a:rPr>
                        <a:t>Narrative analysis</a:t>
                      </a:r>
                      <a:endParaRPr lang="nl-NL" sz="1800">
                        <a:solidFill>
                          <a:srgbClr val="FF0000"/>
                        </a:solidFill>
                      </a:endParaRPr>
                    </a:p>
                  </a:txBody>
                  <a:tcPr marL="49521" marR="49521" marT="24760" marB="24760" anchor="ctr">
                    <a:lnL>
                      <a:noFill/>
                    </a:lnL>
                    <a:lnR>
                      <a:noFill/>
                    </a:lnR>
                    <a:lnT>
                      <a:noFill/>
                    </a:lnT>
                    <a:lnB>
                      <a:noFill/>
                    </a:lnB>
                  </a:tcPr>
                </a:tc>
                <a:tc>
                  <a:txBody>
                    <a:bodyPr/>
                    <a:lstStyle/>
                    <a:p>
                      <a:r>
                        <a:rPr lang="el-GR" sz="1800"/>
                        <a:t>Ιστορίες, αφηγήσεις</a:t>
                      </a:r>
                    </a:p>
                  </a:txBody>
                  <a:tcPr marL="49521" marR="49521" marT="24760" marB="24760" anchor="ctr">
                    <a:lnL>
                      <a:noFill/>
                    </a:lnL>
                    <a:lnR>
                      <a:noFill/>
                    </a:lnR>
                    <a:lnT>
                      <a:noFill/>
                    </a:lnT>
                    <a:lnB>
                      <a:noFill/>
                    </a:lnB>
                  </a:tcPr>
                </a:tc>
                <a:tc>
                  <a:txBody>
                    <a:bodyPr/>
                    <a:lstStyle/>
                    <a:p>
                      <a:r>
                        <a:rPr lang="el-GR" sz="1800"/>
                        <a:t>Οργάνωση σε αφήγηση</a:t>
                      </a:r>
                    </a:p>
                  </a:txBody>
                  <a:tcPr marL="49521" marR="49521" marT="24760" marB="24760" anchor="ctr">
                    <a:lnL>
                      <a:noFill/>
                    </a:lnL>
                    <a:lnR>
                      <a:noFill/>
                    </a:lnR>
                    <a:lnT>
                      <a:noFill/>
                    </a:lnT>
                    <a:lnB>
                      <a:noFill/>
                    </a:lnB>
                  </a:tcPr>
                </a:tc>
                <a:tc>
                  <a:txBody>
                    <a:bodyPr/>
                    <a:lstStyle/>
                    <a:p>
                      <a:r>
                        <a:rPr lang="el-GR" sz="1800"/>
                        <a:t>Πορεία, αλλαγή</a:t>
                      </a:r>
                    </a:p>
                  </a:txBody>
                  <a:tcPr marL="49521" marR="49521" marT="24760" marB="24760" anchor="ctr">
                    <a:lnL>
                      <a:noFill/>
                    </a:lnL>
                    <a:lnR>
                      <a:noFill/>
                    </a:lnR>
                    <a:lnT>
                      <a:noFill/>
                    </a:lnT>
                    <a:lnB>
                      <a:noFill/>
                    </a:lnB>
                  </a:tcPr>
                </a:tc>
                <a:tc>
                  <a:txBody>
                    <a:bodyPr/>
                    <a:lstStyle/>
                    <a:p>
                      <a:r>
                        <a:rPr lang="nl-NL" sz="1800"/>
                        <a:t>Narratives</a:t>
                      </a:r>
                    </a:p>
                  </a:txBody>
                  <a:tcPr marL="49521" marR="49521" marT="24760" marB="24760" anchor="ctr">
                    <a:lnL>
                      <a:noFill/>
                    </a:lnL>
                    <a:lnR>
                      <a:noFill/>
                    </a:lnR>
                    <a:lnT>
                      <a:noFill/>
                    </a:lnT>
                    <a:lnB>
                      <a:noFill/>
                    </a:lnB>
                  </a:tcPr>
                </a:tc>
                <a:tc>
                  <a:txBody>
                    <a:bodyPr/>
                    <a:lstStyle/>
                    <a:p>
                      <a:r>
                        <a:rPr lang="el-GR" sz="1800"/>
                        <a:t>Περιγραφή “ιστορίας” εμπειρίας</a:t>
                      </a:r>
                    </a:p>
                  </a:txBody>
                  <a:tcPr marL="49521" marR="49521" marT="24760" marB="24760" anchor="ctr">
                    <a:lnL>
                      <a:noFill/>
                    </a:lnL>
                    <a:lnR>
                      <a:noFill/>
                    </a:lnR>
                    <a:lnT>
                      <a:noFill/>
                    </a:lnT>
                    <a:lnB>
                      <a:noFill/>
                    </a:lnB>
                  </a:tcPr>
                </a:tc>
                <a:extLst>
                  <a:ext uri="{0D108BD9-81ED-4DB2-BD59-A6C34878D82A}">
                    <a16:rowId xmlns:a16="http://schemas.microsoft.com/office/drawing/2014/main" val="2676940062"/>
                  </a:ext>
                </a:extLst>
              </a:tr>
              <a:tr h="738316">
                <a:tc>
                  <a:txBody>
                    <a:bodyPr/>
                    <a:lstStyle/>
                    <a:p>
                      <a:r>
                        <a:rPr lang="nl-NL" sz="1800" b="1">
                          <a:solidFill>
                            <a:srgbClr val="FF0000"/>
                          </a:solidFill>
                        </a:rPr>
                        <a:t>Ethnographic analysis</a:t>
                      </a:r>
                      <a:endParaRPr lang="nl-NL" sz="1800">
                        <a:solidFill>
                          <a:srgbClr val="FF0000"/>
                        </a:solidFill>
                      </a:endParaRPr>
                    </a:p>
                  </a:txBody>
                  <a:tcPr marL="49521" marR="49521" marT="24760" marB="24760" anchor="ctr">
                    <a:lnL>
                      <a:noFill/>
                    </a:lnL>
                    <a:lnR>
                      <a:noFill/>
                    </a:lnR>
                    <a:lnT>
                      <a:noFill/>
                    </a:lnT>
                    <a:lnB>
                      <a:noFill/>
                    </a:lnB>
                  </a:tcPr>
                </a:tc>
                <a:tc>
                  <a:txBody>
                    <a:bodyPr/>
                    <a:lstStyle/>
                    <a:p>
                      <a:r>
                        <a:rPr lang="el-GR" sz="1800"/>
                        <a:t>Παρατηρήσεις + </a:t>
                      </a:r>
                      <a:r>
                        <a:rPr lang="nl-NL" sz="1800"/>
                        <a:t>context</a:t>
                      </a:r>
                    </a:p>
                  </a:txBody>
                  <a:tcPr marL="49521" marR="49521" marT="24760" marB="24760" anchor="ctr">
                    <a:lnL>
                      <a:noFill/>
                    </a:lnL>
                    <a:lnR>
                      <a:noFill/>
                    </a:lnR>
                    <a:lnT>
                      <a:noFill/>
                    </a:lnT>
                    <a:lnB>
                      <a:noFill/>
                    </a:lnB>
                  </a:tcPr>
                </a:tc>
                <a:tc>
                  <a:txBody>
                    <a:bodyPr/>
                    <a:lstStyle/>
                    <a:p>
                      <a:r>
                        <a:rPr lang="el-GR" sz="1800"/>
                        <a:t>Συνδυασμός </a:t>
                      </a:r>
                      <a:r>
                        <a:rPr lang="nl-NL" sz="1800"/>
                        <a:t>notes + codes</a:t>
                      </a:r>
                    </a:p>
                  </a:txBody>
                  <a:tcPr marL="49521" marR="49521" marT="24760" marB="24760" anchor="ctr">
                    <a:lnL>
                      <a:noFill/>
                    </a:lnL>
                    <a:lnR>
                      <a:noFill/>
                    </a:lnR>
                    <a:lnT>
                      <a:noFill/>
                    </a:lnT>
                    <a:lnB>
                      <a:noFill/>
                    </a:lnB>
                  </a:tcPr>
                </a:tc>
                <a:tc>
                  <a:txBody>
                    <a:bodyPr/>
                    <a:lstStyle/>
                    <a:p>
                      <a:r>
                        <a:rPr lang="el-GR" sz="1800"/>
                        <a:t>Πρακτικές, κουλτούρα</a:t>
                      </a:r>
                    </a:p>
                  </a:txBody>
                  <a:tcPr marL="49521" marR="49521" marT="24760" marB="24760" anchor="ctr">
                    <a:lnL>
                      <a:noFill/>
                    </a:lnL>
                    <a:lnR>
                      <a:noFill/>
                    </a:lnR>
                    <a:lnT>
                      <a:noFill/>
                    </a:lnT>
                    <a:lnB>
                      <a:noFill/>
                    </a:lnB>
                  </a:tcPr>
                </a:tc>
                <a:tc>
                  <a:txBody>
                    <a:bodyPr/>
                    <a:lstStyle/>
                    <a:p>
                      <a:r>
                        <a:rPr lang="nl-NL" sz="1800"/>
                        <a:t>Patterns </a:t>
                      </a:r>
                      <a:r>
                        <a:rPr lang="el-GR" sz="1800"/>
                        <a:t>πρακτικής</a:t>
                      </a:r>
                    </a:p>
                  </a:txBody>
                  <a:tcPr marL="49521" marR="49521" marT="24760" marB="24760" anchor="ctr">
                    <a:lnL>
                      <a:noFill/>
                    </a:lnL>
                    <a:lnR>
                      <a:noFill/>
                    </a:lnR>
                    <a:lnT>
                      <a:noFill/>
                    </a:lnT>
                    <a:lnB>
                      <a:noFill/>
                    </a:lnB>
                  </a:tcPr>
                </a:tc>
                <a:tc>
                  <a:txBody>
                    <a:bodyPr/>
                    <a:lstStyle/>
                    <a:p>
                      <a:r>
                        <a:rPr lang="el-GR" sz="1800"/>
                        <a:t>Περιγραφή τάξης/περιβάλλοντος</a:t>
                      </a:r>
                    </a:p>
                  </a:txBody>
                  <a:tcPr marL="49521" marR="49521" marT="24760" marB="24760" anchor="ctr">
                    <a:lnL>
                      <a:noFill/>
                    </a:lnL>
                    <a:lnR>
                      <a:noFill/>
                    </a:lnR>
                    <a:lnT>
                      <a:noFill/>
                    </a:lnT>
                    <a:lnB>
                      <a:noFill/>
                    </a:lnB>
                  </a:tcPr>
                </a:tc>
                <a:extLst>
                  <a:ext uri="{0D108BD9-81ED-4DB2-BD59-A6C34878D82A}">
                    <a16:rowId xmlns:a16="http://schemas.microsoft.com/office/drawing/2014/main" val="1157526621"/>
                  </a:ext>
                </a:extLst>
              </a:tr>
              <a:tr h="738316">
                <a:tc>
                  <a:txBody>
                    <a:bodyPr/>
                    <a:lstStyle/>
                    <a:p>
                      <a:r>
                        <a:rPr lang="nl-NL" sz="1800" b="1" dirty="0">
                          <a:solidFill>
                            <a:srgbClr val="FF0000"/>
                          </a:solidFill>
                        </a:rPr>
                        <a:t>Critical analysis</a:t>
                      </a:r>
                      <a:endParaRPr lang="nl-NL" sz="1800" dirty="0">
                        <a:solidFill>
                          <a:srgbClr val="FF0000"/>
                        </a:solidFill>
                      </a:endParaRPr>
                    </a:p>
                  </a:txBody>
                  <a:tcPr marL="49521" marR="49521" marT="24760" marB="24760" anchor="ctr">
                    <a:lnL>
                      <a:noFill/>
                    </a:lnL>
                    <a:lnR>
                      <a:noFill/>
                    </a:lnR>
                    <a:lnT>
                      <a:noFill/>
                    </a:lnT>
                    <a:lnB>
                      <a:noFill/>
                    </a:lnB>
                  </a:tcPr>
                </a:tc>
                <a:tc>
                  <a:txBody>
                    <a:bodyPr/>
                    <a:lstStyle/>
                    <a:p>
                      <a:r>
                        <a:rPr lang="el-GR" sz="1800"/>
                        <a:t>Λόγος + εμπειρίες</a:t>
                      </a:r>
                    </a:p>
                  </a:txBody>
                  <a:tcPr marL="49521" marR="49521" marT="24760" marB="24760" anchor="ctr">
                    <a:lnL>
                      <a:noFill/>
                    </a:lnL>
                    <a:lnR>
                      <a:noFill/>
                    </a:lnR>
                    <a:lnT>
                      <a:noFill/>
                    </a:lnT>
                    <a:lnB>
                      <a:noFill/>
                    </a:lnB>
                  </a:tcPr>
                </a:tc>
                <a:tc>
                  <a:txBody>
                    <a:bodyPr/>
                    <a:lstStyle/>
                    <a:p>
                      <a:r>
                        <a:rPr lang="nl-NL" sz="1800"/>
                        <a:t>Coding </a:t>
                      </a:r>
                      <a:r>
                        <a:rPr lang="el-GR" sz="1800"/>
                        <a:t>με </a:t>
                      </a:r>
                      <a:r>
                        <a:rPr lang="nl-NL" sz="1800"/>
                        <a:t>focus </a:t>
                      </a:r>
                      <a:r>
                        <a:rPr lang="el-GR" sz="1800"/>
                        <a:t>σε </a:t>
                      </a:r>
                      <a:r>
                        <a:rPr lang="nl-NL" sz="1800"/>
                        <a:t>power</a:t>
                      </a:r>
                    </a:p>
                  </a:txBody>
                  <a:tcPr marL="49521" marR="49521" marT="24760" marB="24760" anchor="ctr">
                    <a:lnL>
                      <a:noFill/>
                    </a:lnL>
                    <a:lnR>
                      <a:noFill/>
                    </a:lnR>
                    <a:lnT>
                      <a:noFill/>
                    </a:lnT>
                    <a:lnB>
                      <a:noFill/>
                    </a:lnB>
                  </a:tcPr>
                </a:tc>
                <a:tc>
                  <a:txBody>
                    <a:bodyPr/>
                    <a:lstStyle/>
                    <a:p>
                      <a:r>
                        <a:rPr lang="el-GR" sz="1800"/>
                        <a:t>Ανισότητες, εξουσία</a:t>
                      </a:r>
                    </a:p>
                  </a:txBody>
                  <a:tcPr marL="49521" marR="49521" marT="24760" marB="24760" anchor="ctr">
                    <a:lnL>
                      <a:noFill/>
                    </a:lnL>
                    <a:lnR>
                      <a:noFill/>
                    </a:lnR>
                    <a:lnT>
                      <a:noFill/>
                    </a:lnT>
                    <a:lnB>
                      <a:noFill/>
                    </a:lnB>
                  </a:tcPr>
                </a:tc>
                <a:tc>
                  <a:txBody>
                    <a:bodyPr/>
                    <a:lstStyle/>
                    <a:p>
                      <a:r>
                        <a:rPr lang="nl-NL" sz="1800"/>
                        <a:t>Critical themes</a:t>
                      </a:r>
                    </a:p>
                  </a:txBody>
                  <a:tcPr marL="49521" marR="49521" marT="24760" marB="24760" anchor="ctr">
                    <a:lnL>
                      <a:noFill/>
                    </a:lnL>
                    <a:lnR>
                      <a:noFill/>
                    </a:lnR>
                    <a:lnT>
                      <a:noFill/>
                    </a:lnT>
                    <a:lnB>
                      <a:noFill/>
                    </a:lnB>
                  </a:tcPr>
                </a:tc>
                <a:tc>
                  <a:txBody>
                    <a:bodyPr/>
                    <a:lstStyle/>
                    <a:p>
                      <a:r>
                        <a:rPr lang="el-GR" sz="1800" dirty="0"/>
                        <a:t>Κριτική ερμηνεία (ποιος ωφελείται)</a:t>
                      </a:r>
                    </a:p>
                  </a:txBody>
                  <a:tcPr marL="49521" marR="49521" marT="24760" marB="24760" anchor="ctr">
                    <a:lnL>
                      <a:noFill/>
                    </a:lnL>
                    <a:lnR>
                      <a:noFill/>
                    </a:lnR>
                    <a:lnT>
                      <a:noFill/>
                    </a:lnT>
                    <a:lnB>
                      <a:noFill/>
                    </a:lnB>
                  </a:tcPr>
                </a:tc>
                <a:extLst>
                  <a:ext uri="{0D108BD9-81ED-4DB2-BD59-A6C34878D82A}">
                    <a16:rowId xmlns:a16="http://schemas.microsoft.com/office/drawing/2014/main" val="3316791641"/>
                  </a:ext>
                </a:extLst>
              </a:tr>
            </a:tbl>
          </a:graphicData>
        </a:graphic>
      </p:graphicFrame>
    </p:spTree>
    <p:extLst>
      <p:ext uri="{BB962C8B-B14F-4D97-AF65-F5344CB8AC3E}">
        <p14:creationId xmlns:p14="http://schemas.microsoft.com/office/powerpoint/2010/main" val="4298967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1EA1617-B8B3-4A2E-8943-7590BE6AB085}"/>
              </a:ext>
            </a:extLst>
          </p:cNvPr>
          <p:cNvSpPr>
            <a:spLocks noGrp="1"/>
          </p:cNvSpPr>
          <p:nvPr>
            <p:ph type="ctrTitle"/>
          </p:nvPr>
        </p:nvSpPr>
        <p:spPr/>
        <p:txBody>
          <a:bodyPr/>
          <a:lstStyle/>
          <a:p>
            <a:r>
              <a:rPr lang="el-GR" b="1" dirty="0"/>
              <a:t>2. Τρόπος σκέψης</a:t>
            </a:r>
            <a:endParaRPr lang="en-US" dirty="0"/>
          </a:p>
        </p:txBody>
      </p:sp>
      <p:sp>
        <p:nvSpPr>
          <p:cNvPr id="3" name="Υπότιτλος 2">
            <a:extLst>
              <a:ext uri="{FF2B5EF4-FFF2-40B4-BE49-F238E27FC236}">
                <a16:creationId xmlns:a16="http://schemas.microsoft.com/office/drawing/2014/main" id="{54E31BCA-7F1C-4790-BB57-22C1132F4D25}"/>
              </a:ext>
            </a:extLst>
          </p:cNvPr>
          <p:cNvSpPr>
            <a:spLocks noGrp="1"/>
          </p:cNvSpPr>
          <p:nvPr>
            <p:ph type="subTitle" idx="1"/>
          </p:nvPr>
        </p:nvSpPr>
        <p:spPr/>
        <p:txBody>
          <a:bodyPr/>
          <a:lstStyle/>
          <a:p>
            <a:r>
              <a:rPr lang="el-GR" dirty="0"/>
              <a:t>ΠΡΟΣΕΓΓΙΣΕΙΣ ΑΝΑΛΥΣΗΣ</a:t>
            </a:r>
            <a:endParaRPr lang="en-US" dirty="0"/>
          </a:p>
        </p:txBody>
      </p:sp>
    </p:spTree>
    <p:extLst>
      <p:ext uri="{BB962C8B-B14F-4D97-AF65-F5344CB8AC3E}">
        <p14:creationId xmlns:p14="http://schemas.microsoft.com/office/powerpoint/2010/main" val="8246496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37AC497-E2F0-4E87-85E6-B3DA177E9566}"/>
              </a:ext>
            </a:extLst>
          </p:cNvPr>
          <p:cNvSpPr>
            <a:spLocks noGrp="1"/>
          </p:cNvSpPr>
          <p:nvPr>
            <p:ph type="title"/>
          </p:nvPr>
        </p:nvSpPr>
        <p:spPr/>
        <p:txBody>
          <a:bodyPr/>
          <a:lstStyle/>
          <a:p>
            <a:r>
              <a:rPr lang="el-GR" dirty="0"/>
              <a:t>ΠΡΟΣΕΓΓΙΣΕΙΣ ΑΝΑΛΥΣΗΣ</a:t>
            </a:r>
            <a:endParaRPr lang="en-US" dirty="0"/>
          </a:p>
        </p:txBody>
      </p:sp>
      <p:sp>
        <p:nvSpPr>
          <p:cNvPr id="3" name="Θέση περιεχομένου 2">
            <a:extLst>
              <a:ext uri="{FF2B5EF4-FFF2-40B4-BE49-F238E27FC236}">
                <a16:creationId xmlns:a16="http://schemas.microsoft.com/office/drawing/2014/main" id="{B9EAE133-82BB-4915-8DAE-8199E6852C17}"/>
              </a:ext>
            </a:extLst>
          </p:cNvPr>
          <p:cNvSpPr>
            <a:spLocks noGrp="1"/>
          </p:cNvSpPr>
          <p:nvPr>
            <p:ph idx="1"/>
          </p:nvPr>
        </p:nvSpPr>
        <p:spPr/>
        <p:txBody>
          <a:bodyPr>
            <a:normAutofit/>
          </a:bodyPr>
          <a:lstStyle/>
          <a:p>
            <a:pPr marL="0" indent="0">
              <a:buNone/>
            </a:pPr>
            <a:r>
              <a:rPr lang="nl-NL" b="1" dirty="0"/>
              <a:t>1. INDUCTIVE APPROACH </a:t>
            </a:r>
            <a:r>
              <a:rPr lang="el-GR" dirty="0"/>
              <a:t>(επαγωγική)</a:t>
            </a:r>
            <a:endParaRPr lang="en-US" dirty="0"/>
          </a:p>
          <a:p>
            <a:pPr marL="0" indent="0">
              <a:buNone/>
            </a:pPr>
            <a:r>
              <a:rPr lang="nl-NL" dirty="0"/>
              <a:t>data → codes → </a:t>
            </a:r>
            <a:r>
              <a:rPr lang="nl-NL" dirty="0" err="1"/>
              <a:t>themes</a:t>
            </a:r>
            <a:r>
              <a:rPr lang="nl-NL" dirty="0"/>
              <a:t> → </a:t>
            </a:r>
            <a:r>
              <a:rPr lang="el-GR" dirty="0"/>
              <a:t>θεωρία</a:t>
            </a:r>
            <a:endParaRPr lang="en-US" dirty="0"/>
          </a:p>
          <a:p>
            <a:pPr marL="0" indent="0">
              <a:buNone/>
            </a:pPr>
            <a:r>
              <a:rPr lang="nl-NL" b="1" dirty="0"/>
              <a:t>2. DEDUCTIVE APPROACH </a:t>
            </a:r>
            <a:r>
              <a:rPr lang="nl-NL" dirty="0"/>
              <a:t>(</a:t>
            </a:r>
            <a:r>
              <a:rPr lang="el-GR" dirty="0"/>
              <a:t>απαγωγική)</a:t>
            </a:r>
            <a:endParaRPr lang="en-US" dirty="0"/>
          </a:p>
          <a:p>
            <a:pPr marL="0" indent="0">
              <a:buNone/>
            </a:pPr>
            <a:r>
              <a:rPr lang="el-GR" dirty="0"/>
              <a:t>θεωρία → κατηγορίες → δεδομένα</a:t>
            </a:r>
            <a:endParaRPr lang="en-US" dirty="0"/>
          </a:p>
          <a:p>
            <a:pPr marL="0" indent="0">
              <a:buNone/>
            </a:pPr>
            <a:r>
              <a:rPr lang="nl-NL" b="1" dirty="0"/>
              <a:t>3. ABDUCTIVE APPROACH </a:t>
            </a:r>
            <a:r>
              <a:rPr lang="el-GR" dirty="0"/>
              <a:t>(το ενδιάμεσο</a:t>
            </a:r>
            <a:r>
              <a:rPr lang="en-US" dirty="0"/>
              <a:t>)</a:t>
            </a:r>
            <a:endParaRPr lang="nl-NL" b="1" dirty="0"/>
          </a:p>
          <a:p>
            <a:pPr marL="0" indent="0">
              <a:buNone/>
            </a:pPr>
            <a:r>
              <a:rPr lang="nl-NL" dirty="0"/>
              <a:t>data ↔ </a:t>
            </a:r>
            <a:r>
              <a:rPr lang="nl-NL" dirty="0" err="1"/>
              <a:t>theory</a:t>
            </a:r>
            <a:r>
              <a:rPr lang="nl-NL" dirty="0"/>
              <a:t> (</a:t>
            </a:r>
            <a:r>
              <a:rPr lang="el-GR" dirty="0"/>
              <a:t>μπρος-πίσω)</a:t>
            </a:r>
            <a:endParaRPr lang="el-GR" b="1" dirty="0"/>
          </a:p>
          <a:p>
            <a:endParaRPr lang="en-US" dirty="0"/>
          </a:p>
        </p:txBody>
      </p:sp>
    </p:spTree>
    <p:extLst>
      <p:ext uri="{BB962C8B-B14F-4D97-AF65-F5344CB8AC3E}">
        <p14:creationId xmlns:p14="http://schemas.microsoft.com/office/powerpoint/2010/main" val="1004551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0F98C23F-8D60-4CE9-AD32-FCB15B518AB4}"/>
              </a:ext>
            </a:extLst>
          </p:cNvPr>
          <p:cNvGraphicFramePr>
            <a:graphicFrameLocks noGrp="1"/>
          </p:cNvGraphicFramePr>
          <p:nvPr>
            <p:extLst>
              <p:ext uri="{D42A27DB-BD31-4B8C-83A1-F6EECF244321}">
                <p14:modId xmlns:p14="http://schemas.microsoft.com/office/powerpoint/2010/main" val="3405889222"/>
              </p:ext>
            </p:extLst>
          </p:nvPr>
        </p:nvGraphicFramePr>
        <p:xfrm>
          <a:off x="1614377" y="3564980"/>
          <a:ext cx="9601200" cy="2072640"/>
        </p:xfrm>
        <a:graphic>
          <a:graphicData uri="http://schemas.openxmlformats.org/drawingml/2006/table">
            <a:tbl>
              <a:tblPr/>
              <a:tblGrid>
                <a:gridCol w="2400300">
                  <a:extLst>
                    <a:ext uri="{9D8B030D-6E8A-4147-A177-3AD203B41FA5}">
                      <a16:colId xmlns:a16="http://schemas.microsoft.com/office/drawing/2014/main" val="2959439501"/>
                    </a:ext>
                  </a:extLst>
                </a:gridCol>
                <a:gridCol w="2400300">
                  <a:extLst>
                    <a:ext uri="{9D8B030D-6E8A-4147-A177-3AD203B41FA5}">
                      <a16:colId xmlns:a16="http://schemas.microsoft.com/office/drawing/2014/main" val="1323679311"/>
                    </a:ext>
                  </a:extLst>
                </a:gridCol>
                <a:gridCol w="2400300">
                  <a:extLst>
                    <a:ext uri="{9D8B030D-6E8A-4147-A177-3AD203B41FA5}">
                      <a16:colId xmlns:a16="http://schemas.microsoft.com/office/drawing/2014/main" val="3248814903"/>
                    </a:ext>
                  </a:extLst>
                </a:gridCol>
                <a:gridCol w="2400300">
                  <a:extLst>
                    <a:ext uri="{9D8B030D-6E8A-4147-A177-3AD203B41FA5}">
                      <a16:colId xmlns:a16="http://schemas.microsoft.com/office/drawing/2014/main" val="2778926947"/>
                    </a:ext>
                  </a:extLst>
                </a:gridCol>
              </a:tblGrid>
              <a:tr h="0">
                <a:tc>
                  <a:txBody>
                    <a:bodyPr/>
                    <a:lstStyle/>
                    <a:p>
                      <a:r>
                        <a:rPr lang="el-GR" sz="2800" b="1"/>
                        <a:t>Προσέγγιση</a:t>
                      </a:r>
                    </a:p>
                  </a:txBody>
                  <a:tcPr anchor="ctr">
                    <a:lnL>
                      <a:noFill/>
                    </a:lnL>
                    <a:lnR>
                      <a:noFill/>
                    </a:lnR>
                    <a:lnT>
                      <a:noFill/>
                    </a:lnT>
                    <a:lnB>
                      <a:noFill/>
                    </a:lnB>
                  </a:tcPr>
                </a:tc>
                <a:tc>
                  <a:txBody>
                    <a:bodyPr/>
                    <a:lstStyle/>
                    <a:p>
                      <a:r>
                        <a:rPr lang="el-GR" sz="2800" b="1" dirty="0"/>
                        <a:t>Ξεκινά από</a:t>
                      </a:r>
                    </a:p>
                  </a:txBody>
                  <a:tcPr anchor="ctr">
                    <a:lnL>
                      <a:noFill/>
                    </a:lnL>
                    <a:lnR>
                      <a:noFill/>
                    </a:lnR>
                    <a:lnT>
                      <a:noFill/>
                    </a:lnT>
                    <a:lnB>
                      <a:noFill/>
                    </a:lnB>
                  </a:tcPr>
                </a:tc>
                <a:tc>
                  <a:txBody>
                    <a:bodyPr/>
                    <a:lstStyle/>
                    <a:p>
                      <a:r>
                        <a:rPr lang="el-GR" sz="2800" b="1"/>
                        <a:t>Ρόλος θεωρίας</a:t>
                      </a:r>
                    </a:p>
                  </a:txBody>
                  <a:tcPr anchor="ctr">
                    <a:lnL>
                      <a:noFill/>
                    </a:lnL>
                    <a:lnR>
                      <a:noFill/>
                    </a:lnR>
                    <a:lnT>
                      <a:noFill/>
                    </a:lnT>
                    <a:lnB>
                      <a:noFill/>
                    </a:lnB>
                  </a:tcPr>
                </a:tc>
                <a:tc>
                  <a:txBody>
                    <a:bodyPr/>
                    <a:lstStyle/>
                    <a:p>
                      <a:r>
                        <a:rPr lang="el-GR" sz="2800" b="1" dirty="0"/>
                        <a:t>Ευελιξία</a:t>
                      </a:r>
                    </a:p>
                  </a:txBody>
                  <a:tcPr anchor="ctr">
                    <a:lnL>
                      <a:noFill/>
                    </a:lnL>
                    <a:lnR>
                      <a:noFill/>
                    </a:lnR>
                    <a:lnT>
                      <a:noFill/>
                    </a:lnT>
                    <a:lnB>
                      <a:noFill/>
                    </a:lnB>
                  </a:tcPr>
                </a:tc>
                <a:extLst>
                  <a:ext uri="{0D108BD9-81ED-4DB2-BD59-A6C34878D82A}">
                    <a16:rowId xmlns:a16="http://schemas.microsoft.com/office/drawing/2014/main" val="1334301834"/>
                  </a:ext>
                </a:extLst>
              </a:tr>
              <a:tr h="0">
                <a:tc>
                  <a:txBody>
                    <a:bodyPr/>
                    <a:lstStyle/>
                    <a:p>
                      <a:r>
                        <a:rPr lang="nl-NL" sz="2800"/>
                        <a:t>Inductive</a:t>
                      </a:r>
                    </a:p>
                  </a:txBody>
                  <a:tcPr anchor="ctr">
                    <a:lnL>
                      <a:noFill/>
                    </a:lnL>
                    <a:lnR>
                      <a:noFill/>
                    </a:lnR>
                    <a:lnT>
                      <a:noFill/>
                    </a:lnT>
                    <a:lnB>
                      <a:noFill/>
                    </a:lnB>
                  </a:tcPr>
                </a:tc>
                <a:tc>
                  <a:txBody>
                    <a:bodyPr/>
                    <a:lstStyle/>
                    <a:p>
                      <a:r>
                        <a:rPr lang="el-GR" sz="2800"/>
                        <a:t>δεδομένα</a:t>
                      </a:r>
                    </a:p>
                  </a:txBody>
                  <a:tcPr anchor="ctr">
                    <a:lnL>
                      <a:noFill/>
                    </a:lnL>
                    <a:lnR>
                      <a:noFill/>
                    </a:lnR>
                    <a:lnT>
                      <a:noFill/>
                    </a:lnT>
                    <a:lnB>
                      <a:noFill/>
                    </a:lnB>
                  </a:tcPr>
                </a:tc>
                <a:tc>
                  <a:txBody>
                    <a:bodyPr/>
                    <a:lstStyle/>
                    <a:p>
                      <a:r>
                        <a:rPr lang="el-GR" sz="2800"/>
                        <a:t>χαμηλός</a:t>
                      </a:r>
                    </a:p>
                  </a:txBody>
                  <a:tcPr anchor="ctr">
                    <a:lnL>
                      <a:noFill/>
                    </a:lnL>
                    <a:lnR>
                      <a:noFill/>
                    </a:lnR>
                    <a:lnT>
                      <a:noFill/>
                    </a:lnT>
                    <a:lnB>
                      <a:noFill/>
                    </a:lnB>
                  </a:tcPr>
                </a:tc>
                <a:tc>
                  <a:txBody>
                    <a:bodyPr/>
                    <a:lstStyle/>
                    <a:p>
                      <a:r>
                        <a:rPr lang="el-GR" sz="2800"/>
                        <a:t>υψηλή</a:t>
                      </a:r>
                    </a:p>
                  </a:txBody>
                  <a:tcPr anchor="ctr">
                    <a:lnL>
                      <a:noFill/>
                    </a:lnL>
                    <a:lnR>
                      <a:noFill/>
                    </a:lnR>
                    <a:lnT>
                      <a:noFill/>
                    </a:lnT>
                    <a:lnB>
                      <a:noFill/>
                    </a:lnB>
                  </a:tcPr>
                </a:tc>
                <a:extLst>
                  <a:ext uri="{0D108BD9-81ED-4DB2-BD59-A6C34878D82A}">
                    <a16:rowId xmlns:a16="http://schemas.microsoft.com/office/drawing/2014/main" val="649227864"/>
                  </a:ext>
                </a:extLst>
              </a:tr>
              <a:tr h="0">
                <a:tc>
                  <a:txBody>
                    <a:bodyPr/>
                    <a:lstStyle/>
                    <a:p>
                      <a:r>
                        <a:rPr lang="nl-NL" sz="2800"/>
                        <a:t>Deductive</a:t>
                      </a:r>
                    </a:p>
                  </a:txBody>
                  <a:tcPr anchor="ctr">
                    <a:lnL>
                      <a:noFill/>
                    </a:lnL>
                    <a:lnR>
                      <a:noFill/>
                    </a:lnR>
                    <a:lnT>
                      <a:noFill/>
                    </a:lnT>
                    <a:lnB>
                      <a:noFill/>
                    </a:lnB>
                  </a:tcPr>
                </a:tc>
                <a:tc>
                  <a:txBody>
                    <a:bodyPr/>
                    <a:lstStyle/>
                    <a:p>
                      <a:r>
                        <a:rPr lang="el-GR" sz="2800"/>
                        <a:t>θεωρία</a:t>
                      </a:r>
                    </a:p>
                  </a:txBody>
                  <a:tcPr anchor="ctr">
                    <a:lnL>
                      <a:noFill/>
                    </a:lnL>
                    <a:lnR>
                      <a:noFill/>
                    </a:lnR>
                    <a:lnT>
                      <a:noFill/>
                    </a:lnT>
                    <a:lnB>
                      <a:noFill/>
                    </a:lnB>
                  </a:tcPr>
                </a:tc>
                <a:tc>
                  <a:txBody>
                    <a:bodyPr/>
                    <a:lstStyle/>
                    <a:p>
                      <a:r>
                        <a:rPr lang="el-GR" sz="2800"/>
                        <a:t>υψηλός</a:t>
                      </a:r>
                    </a:p>
                  </a:txBody>
                  <a:tcPr anchor="ctr">
                    <a:lnL>
                      <a:noFill/>
                    </a:lnL>
                    <a:lnR>
                      <a:noFill/>
                    </a:lnR>
                    <a:lnT>
                      <a:noFill/>
                    </a:lnT>
                    <a:lnB>
                      <a:noFill/>
                    </a:lnB>
                  </a:tcPr>
                </a:tc>
                <a:tc>
                  <a:txBody>
                    <a:bodyPr/>
                    <a:lstStyle/>
                    <a:p>
                      <a:r>
                        <a:rPr lang="el-GR" sz="2800"/>
                        <a:t>χαμηλή</a:t>
                      </a:r>
                    </a:p>
                  </a:txBody>
                  <a:tcPr anchor="ctr">
                    <a:lnL>
                      <a:noFill/>
                    </a:lnL>
                    <a:lnR>
                      <a:noFill/>
                    </a:lnR>
                    <a:lnT>
                      <a:noFill/>
                    </a:lnT>
                    <a:lnB>
                      <a:noFill/>
                    </a:lnB>
                  </a:tcPr>
                </a:tc>
                <a:extLst>
                  <a:ext uri="{0D108BD9-81ED-4DB2-BD59-A6C34878D82A}">
                    <a16:rowId xmlns:a16="http://schemas.microsoft.com/office/drawing/2014/main" val="1232831122"/>
                  </a:ext>
                </a:extLst>
              </a:tr>
              <a:tr h="0">
                <a:tc>
                  <a:txBody>
                    <a:bodyPr/>
                    <a:lstStyle/>
                    <a:p>
                      <a:r>
                        <a:rPr lang="nl-NL" sz="2800"/>
                        <a:t>Abductive</a:t>
                      </a:r>
                    </a:p>
                  </a:txBody>
                  <a:tcPr anchor="ctr">
                    <a:lnL>
                      <a:noFill/>
                    </a:lnL>
                    <a:lnR>
                      <a:noFill/>
                    </a:lnR>
                    <a:lnT>
                      <a:noFill/>
                    </a:lnT>
                    <a:lnB>
                      <a:noFill/>
                    </a:lnB>
                  </a:tcPr>
                </a:tc>
                <a:tc>
                  <a:txBody>
                    <a:bodyPr/>
                    <a:lstStyle/>
                    <a:p>
                      <a:r>
                        <a:rPr lang="el-GR" sz="2800"/>
                        <a:t>και τα δύο</a:t>
                      </a:r>
                    </a:p>
                  </a:txBody>
                  <a:tcPr anchor="ctr">
                    <a:lnL>
                      <a:noFill/>
                    </a:lnL>
                    <a:lnR>
                      <a:noFill/>
                    </a:lnR>
                    <a:lnT>
                      <a:noFill/>
                    </a:lnT>
                    <a:lnB>
                      <a:noFill/>
                    </a:lnB>
                  </a:tcPr>
                </a:tc>
                <a:tc>
                  <a:txBody>
                    <a:bodyPr/>
                    <a:lstStyle/>
                    <a:p>
                      <a:r>
                        <a:rPr lang="el-GR" sz="2800"/>
                        <a:t>μέτριος</a:t>
                      </a:r>
                    </a:p>
                  </a:txBody>
                  <a:tcPr anchor="ctr">
                    <a:lnL>
                      <a:noFill/>
                    </a:lnL>
                    <a:lnR>
                      <a:noFill/>
                    </a:lnR>
                    <a:lnT>
                      <a:noFill/>
                    </a:lnT>
                    <a:lnB>
                      <a:noFill/>
                    </a:lnB>
                  </a:tcPr>
                </a:tc>
                <a:tc>
                  <a:txBody>
                    <a:bodyPr/>
                    <a:lstStyle/>
                    <a:p>
                      <a:r>
                        <a:rPr lang="el-GR" sz="2800" dirty="0"/>
                        <a:t>υψηλή</a:t>
                      </a:r>
                    </a:p>
                  </a:txBody>
                  <a:tcPr anchor="ctr">
                    <a:lnL>
                      <a:noFill/>
                    </a:lnL>
                    <a:lnR>
                      <a:noFill/>
                    </a:lnR>
                    <a:lnT>
                      <a:noFill/>
                    </a:lnT>
                    <a:lnB>
                      <a:noFill/>
                    </a:lnB>
                  </a:tcPr>
                </a:tc>
                <a:extLst>
                  <a:ext uri="{0D108BD9-81ED-4DB2-BD59-A6C34878D82A}">
                    <a16:rowId xmlns:a16="http://schemas.microsoft.com/office/drawing/2014/main" val="3717322854"/>
                  </a:ext>
                </a:extLst>
              </a:tr>
            </a:tbl>
          </a:graphicData>
        </a:graphic>
      </p:graphicFrame>
      <p:sp>
        <p:nvSpPr>
          <p:cNvPr id="5" name="Ορθογώνιο 4">
            <a:extLst>
              <a:ext uri="{FF2B5EF4-FFF2-40B4-BE49-F238E27FC236}">
                <a16:creationId xmlns:a16="http://schemas.microsoft.com/office/drawing/2014/main" id="{CFF28558-EE16-4748-B82D-B7E911352AB1}"/>
              </a:ext>
            </a:extLst>
          </p:cNvPr>
          <p:cNvSpPr/>
          <p:nvPr/>
        </p:nvSpPr>
        <p:spPr>
          <a:xfrm>
            <a:off x="2654595" y="1116255"/>
            <a:ext cx="7967331" cy="1384995"/>
          </a:xfrm>
          <a:prstGeom prst="rect">
            <a:avLst/>
          </a:prstGeom>
        </p:spPr>
        <p:txBody>
          <a:bodyPr wrap="square">
            <a:spAutoFit/>
          </a:bodyPr>
          <a:lstStyle/>
          <a:p>
            <a:r>
              <a:rPr lang="el-GR" sz="2800" dirty="0" err="1"/>
              <a:t>Inductive</a:t>
            </a:r>
            <a:r>
              <a:rPr lang="el-GR" sz="2800" dirty="0"/>
              <a:t> </a:t>
            </a:r>
            <a:r>
              <a:rPr lang="el-GR" sz="2800" dirty="0">
                <a:sym typeface="Wingdings" panose="05000000000000000000" pitchFamily="2" charset="2"/>
              </a:rPr>
              <a:t> </a:t>
            </a:r>
            <a:r>
              <a:rPr lang="el-GR" sz="2800" dirty="0"/>
              <a:t>“Αφήνω τα δεδομένα να μιλήσουν”  </a:t>
            </a:r>
            <a:r>
              <a:rPr lang="el-GR" sz="2800" dirty="0" err="1"/>
              <a:t>Deductive</a:t>
            </a:r>
            <a:r>
              <a:rPr lang="el-GR" sz="2800" dirty="0"/>
              <a:t> </a:t>
            </a:r>
            <a:r>
              <a:rPr lang="el-GR" sz="2800" dirty="0">
                <a:sym typeface="Wingdings" panose="05000000000000000000" pitchFamily="2" charset="2"/>
              </a:rPr>
              <a:t> </a:t>
            </a:r>
            <a:r>
              <a:rPr lang="el-GR" sz="2800" dirty="0"/>
              <a:t>“Ψάχνω αυτό που ήδη ξέρω”</a:t>
            </a:r>
          </a:p>
          <a:p>
            <a:r>
              <a:rPr lang="el-GR" sz="2800" dirty="0" err="1"/>
              <a:t>Abductive</a:t>
            </a:r>
            <a:r>
              <a:rPr lang="el-GR" sz="2800" dirty="0"/>
              <a:t> </a:t>
            </a:r>
            <a:r>
              <a:rPr lang="el-GR" sz="2800" dirty="0">
                <a:sym typeface="Wingdings" panose="05000000000000000000" pitchFamily="2" charset="2"/>
              </a:rPr>
              <a:t> </a:t>
            </a:r>
            <a:r>
              <a:rPr lang="el-GR" sz="2800" dirty="0"/>
              <a:t>“Πηγαίνω μπρος-πίσω”</a:t>
            </a:r>
          </a:p>
        </p:txBody>
      </p:sp>
    </p:spTree>
    <p:extLst>
      <p:ext uri="{BB962C8B-B14F-4D97-AF65-F5344CB8AC3E}">
        <p14:creationId xmlns:p14="http://schemas.microsoft.com/office/powerpoint/2010/main" val="3852174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1D9CD260-2DB6-49BB-B8E8-A16C202DE75F}"/>
              </a:ext>
            </a:extLst>
          </p:cNvPr>
          <p:cNvSpPr>
            <a:spLocks noGrp="1"/>
          </p:cNvSpPr>
          <p:nvPr>
            <p:ph type="ctrTitle"/>
          </p:nvPr>
        </p:nvSpPr>
        <p:spPr/>
        <p:txBody>
          <a:bodyPr/>
          <a:lstStyle/>
          <a:p>
            <a:r>
              <a:rPr lang="el-GR" dirty="0" err="1"/>
              <a:t>Coding</a:t>
            </a:r>
            <a:r>
              <a:rPr lang="el-GR" dirty="0"/>
              <a:t> </a:t>
            </a:r>
            <a:endParaRPr lang="en-US" dirty="0"/>
          </a:p>
        </p:txBody>
      </p:sp>
      <p:sp>
        <p:nvSpPr>
          <p:cNvPr id="4" name="Υπότιτλος 3">
            <a:extLst>
              <a:ext uri="{FF2B5EF4-FFF2-40B4-BE49-F238E27FC236}">
                <a16:creationId xmlns:a16="http://schemas.microsoft.com/office/drawing/2014/main" id="{F37E8D2F-8B47-4E71-92DD-EB366347E411}"/>
              </a:ext>
            </a:extLst>
          </p:cNvPr>
          <p:cNvSpPr>
            <a:spLocks noGrp="1"/>
          </p:cNvSpPr>
          <p:nvPr>
            <p:ph type="subTitle" idx="1"/>
          </p:nvPr>
        </p:nvSpPr>
        <p:spPr/>
        <p:txBody>
          <a:bodyPr>
            <a:normAutofit/>
          </a:bodyPr>
          <a:lstStyle/>
          <a:p>
            <a:r>
              <a:rPr lang="el-GR" sz="3200" dirty="0"/>
              <a:t>Τι είναι και πώς το κάνω</a:t>
            </a:r>
            <a:endParaRPr lang="en-US" sz="3200" dirty="0"/>
          </a:p>
        </p:txBody>
      </p:sp>
    </p:spTree>
    <p:extLst>
      <p:ext uri="{BB962C8B-B14F-4D97-AF65-F5344CB8AC3E}">
        <p14:creationId xmlns:p14="http://schemas.microsoft.com/office/powerpoint/2010/main" val="3886098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9A6A5AD-354D-41FC-A765-DFFC0E1D48C5}"/>
              </a:ext>
            </a:extLst>
          </p:cNvPr>
          <p:cNvSpPr>
            <a:spLocks noGrp="1"/>
          </p:cNvSpPr>
          <p:nvPr>
            <p:ph type="title"/>
          </p:nvPr>
        </p:nvSpPr>
        <p:spPr/>
        <p:txBody>
          <a:bodyPr/>
          <a:lstStyle/>
          <a:p>
            <a:r>
              <a:rPr lang="el-GR" dirty="0"/>
              <a:t>Τι είναι </a:t>
            </a:r>
            <a:r>
              <a:rPr lang="nl-NL" dirty="0"/>
              <a:t>code;</a:t>
            </a:r>
            <a:endParaRPr lang="en-US" dirty="0"/>
          </a:p>
        </p:txBody>
      </p:sp>
      <p:sp>
        <p:nvSpPr>
          <p:cNvPr id="3" name="Θέση περιεχομένου 2">
            <a:extLst>
              <a:ext uri="{FF2B5EF4-FFF2-40B4-BE49-F238E27FC236}">
                <a16:creationId xmlns:a16="http://schemas.microsoft.com/office/drawing/2014/main" id="{AD576FEC-67C7-4684-ABD8-774FE50C6B41}"/>
              </a:ext>
            </a:extLst>
          </p:cNvPr>
          <p:cNvSpPr>
            <a:spLocks noGrp="1"/>
          </p:cNvSpPr>
          <p:nvPr>
            <p:ph idx="1"/>
          </p:nvPr>
        </p:nvSpPr>
        <p:spPr/>
        <p:txBody>
          <a:bodyPr>
            <a:normAutofit/>
          </a:bodyPr>
          <a:lstStyle/>
          <a:p>
            <a:r>
              <a:rPr lang="nl-NL" dirty="0"/>
              <a:t>Code = </a:t>
            </a:r>
            <a:r>
              <a:rPr lang="el-GR" dirty="0"/>
              <a:t>ετικέτα (</a:t>
            </a:r>
            <a:r>
              <a:rPr lang="nl-NL" dirty="0"/>
              <a:t>label)</a:t>
            </a:r>
            <a:endParaRPr lang="el-GR" dirty="0"/>
          </a:p>
          <a:p>
            <a:r>
              <a:rPr lang="el-GR" dirty="0"/>
              <a:t>που δίνω σε ένα κομμάτι δεδομένων</a:t>
            </a:r>
            <a:br>
              <a:rPr lang="el-GR" dirty="0"/>
            </a:br>
            <a:r>
              <a:rPr lang="el-GR" dirty="0"/>
              <a:t>για να περιγράψω το νόημά του</a:t>
            </a:r>
          </a:p>
          <a:p>
            <a:endParaRPr lang="el-GR" dirty="0"/>
          </a:p>
          <a:p>
            <a:pPr marL="0" indent="0">
              <a:buNone/>
            </a:pPr>
            <a:r>
              <a:rPr lang="el-GR" dirty="0"/>
              <a:t>Παράδειγμα: «Δεν καταλαβαίνω τη φυσική» </a:t>
            </a:r>
          </a:p>
          <a:p>
            <a:r>
              <a:rPr lang="el-GR" dirty="0"/>
              <a:t>→ </a:t>
            </a:r>
            <a:r>
              <a:rPr lang="el-GR" dirty="0" err="1"/>
              <a:t>code</a:t>
            </a:r>
            <a:r>
              <a:rPr lang="el-GR" dirty="0"/>
              <a:t>: ✔ δυσκολία κατανόησης</a:t>
            </a:r>
          </a:p>
          <a:p>
            <a:endParaRPr lang="en-US" dirty="0"/>
          </a:p>
        </p:txBody>
      </p:sp>
    </p:spTree>
    <p:extLst>
      <p:ext uri="{BB962C8B-B14F-4D97-AF65-F5344CB8AC3E}">
        <p14:creationId xmlns:p14="http://schemas.microsoft.com/office/powerpoint/2010/main" val="1584909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2BEE3B-CE25-4BCF-A776-3F25BE10BFBD}"/>
              </a:ext>
            </a:extLst>
          </p:cNvPr>
          <p:cNvSpPr>
            <a:spLocks noGrp="1"/>
          </p:cNvSpPr>
          <p:nvPr>
            <p:ph type="title"/>
          </p:nvPr>
        </p:nvSpPr>
        <p:spPr/>
        <p:txBody>
          <a:bodyPr/>
          <a:lstStyle/>
          <a:p>
            <a:r>
              <a:rPr lang="el-GR" dirty="0"/>
              <a:t>Τι ΔΕΝ είναι </a:t>
            </a:r>
            <a:r>
              <a:rPr lang="nl-NL" dirty="0"/>
              <a:t>code</a:t>
            </a:r>
            <a:endParaRPr lang="en-US" dirty="0"/>
          </a:p>
        </p:txBody>
      </p:sp>
      <p:sp>
        <p:nvSpPr>
          <p:cNvPr id="3" name="Θέση περιεχομένου 2">
            <a:extLst>
              <a:ext uri="{FF2B5EF4-FFF2-40B4-BE49-F238E27FC236}">
                <a16:creationId xmlns:a16="http://schemas.microsoft.com/office/drawing/2014/main" id="{BF51DC82-3ECD-4797-9116-BC45030CDC47}"/>
              </a:ext>
            </a:extLst>
          </p:cNvPr>
          <p:cNvSpPr>
            <a:spLocks noGrp="1"/>
          </p:cNvSpPr>
          <p:nvPr>
            <p:ph idx="1"/>
          </p:nvPr>
        </p:nvSpPr>
        <p:spPr/>
        <p:txBody>
          <a:bodyPr/>
          <a:lstStyle/>
          <a:p>
            <a:pPr marL="0" indent="0">
              <a:buNone/>
            </a:pPr>
            <a:r>
              <a:rPr lang="el-GR" dirty="0"/>
              <a:t>❌ αντιγραφή πρότασης</a:t>
            </a:r>
            <a:br>
              <a:rPr lang="el-GR" dirty="0"/>
            </a:br>
            <a:r>
              <a:rPr lang="el-GR" dirty="0"/>
              <a:t>❌ γενικό σχόλιο</a:t>
            </a:r>
            <a:br>
              <a:rPr lang="el-GR" dirty="0"/>
            </a:br>
            <a:r>
              <a:rPr lang="el-GR" dirty="0"/>
              <a:t>❌ προσωπική γνώμη</a:t>
            </a:r>
          </a:p>
          <a:p>
            <a:pPr marL="0" indent="0">
              <a:buNone/>
            </a:pPr>
            <a:endParaRPr lang="el-GR" dirty="0"/>
          </a:p>
          <a:p>
            <a:pPr marL="0" indent="0">
              <a:buNone/>
            </a:pPr>
            <a:r>
              <a:rPr lang="nl-NL" dirty="0"/>
              <a:t>Code ≠ “</a:t>
            </a:r>
            <a:r>
              <a:rPr lang="el-GR" dirty="0"/>
              <a:t>περίληψη”</a:t>
            </a:r>
            <a:br>
              <a:rPr lang="el-GR" dirty="0"/>
            </a:br>
            <a:r>
              <a:rPr lang="nl-NL" dirty="0"/>
              <a:t>Code = </a:t>
            </a:r>
            <a:r>
              <a:rPr lang="el-GR" dirty="0"/>
              <a:t>νόημα</a:t>
            </a:r>
            <a:endParaRPr lang="en-US" dirty="0"/>
          </a:p>
        </p:txBody>
      </p:sp>
    </p:spTree>
    <p:extLst>
      <p:ext uri="{BB962C8B-B14F-4D97-AF65-F5344CB8AC3E}">
        <p14:creationId xmlns:p14="http://schemas.microsoft.com/office/powerpoint/2010/main" val="25280590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E75FDC-E254-4069-9170-638C5B858B8A}"/>
              </a:ext>
            </a:extLst>
          </p:cNvPr>
          <p:cNvSpPr>
            <a:spLocks noGrp="1"/>
          </p:cNvSpPr>
          <p:nvPr>
            <p:ph type="title"/>
          </p:nvPr>
        </p:nvSpPr>
        <p:spPr/>
        <p:txBody>
          <a:bodyPr/>
          <a:lstStyle/>
          <a:p>
            <a:r>
              <a:rPr lang="el-GR" dirty="0"/>
              <a:t>Πώς βρίσκω </a:t>
            </a:r>
            <a:r>
              <a:rPr lang="nl-NL" dirty="0"/>
              <a:t>codes;</a:t>
            </a:r>
            <a:endParaRPr lang="en-US" dirty="0"/>
          </a:p>
        </p:txBody>
      </p:sp>
      <p:sp>
        <p:nvSpPr>
          <p:cNvPr id="3" name="Θέση περιεχομένου 2">
            <a:extLst>
              <a:ext uri="{FF2B5EF4-FFF2-40B4-BE49-F238E27FC236}">
                <a16:creationId xmlns:a16="http://schemas.microsoft.com/office/drawing/2014/main" id="{837EC772-B109-4330-91CD-95B1E8E28577}"/>
              </a:ext>
            </a:extLst>
          </p:cNvPr>
          <p:cNvSpPr>
            <a:spLocks noGrp="1"/>
          </p:cNvSpPr>
          <p:nvPr>
            <p:ph idx="1"/>
          </p:nvPr>
        </p:nvSpPr>
        <p:spPr>
          <a:xfrm>
            <a:off x="1384006" y="2450606"/>
            <a:ext cx="3882655" cy="2217087"/>
          </a:xfrm>
        </p:spPr>
        <p:txBody>
          <a:bodyPr/>
          <a:lstStyle/>
          <a:p>
            <a:pPr marL="0" indent="0">
              <a:buNone/>
            </a:pPr>
            <a:r>
              <a:rPr lang="el-GR" dirty="0"/>
              <a:t>Ρωτάω:</a:t>
            </a:r>
          </a:p>
          <a:p>
            <a:r>
              <a:rPr lang="el-GR" dirty="0"/>
              <a:t>Τι λέει εδώ; </a:t>
            </a:r>
          </a:p>
          <a:p>
            <a:r>
              <a:rPr lang="el-GR" dirty="0"/>
              <a:t>Τι σημαίνει αυτό; </a:t>
            </a:r>
          </a:p>
          <a:p>
            <a:r>
              <a:rPr lang="el-GR" dirty="0"/>
              <a:t>Τι εκφράζει ο συμμετέχων;</a:t>
            </a:r>
          </a:p>
          <a:p>
            <a:pPr marL="0" indent="0">
              <a:buNone/>
            </a:pPr>
            <a:endParaRPr lang="el-GR" dirty="0"/>
          </a:p>
        </p:txBody>
      </p:sp>
      <p:sp>
        <p:nvSpPr>
          <p:cNvPr id="4" name="Ορθογώνιο 3">
            <a:extLst>
              <a:ext uri="{FF2B5EF4-FFF2-40B4-BE49-F238E27FC236}">
                <a16:creationId xmlns:a16="http://schemas.microsoft.com/office/drawing/2014/main" id="{AD0C04BA-9BF6-4848-973F-362D3CDEBA26}"/>
              </a:ext>
            </a:extLst>
          </p:cNvPr>
          <p:cNvSpPr/>
          <p:nvPr/>
        </p:nvSpPr>
        <p:spPr>
          <a:xfrm>
            <a:off x="5266661" y="2450606"/>
            <a:ext cx="4267199" cy="1938992"/>
          </a:xfrm>
          <a:prstGeom prst="rect">
            <a:avLst/>
          </a:prstGeom>
        </p:spPr>
        <p:txBody>
          <a:bodyPr wrap="square">
            <a:spAutoFit/>
          </a:bodyPr>
          <a:lstStyle/>
          <a:p>
            <a:r>
              <a:rPr lang="el-GR" sz="2400" dirty="0"/>
              <a:t>Ψάχνω:</a:t>
            </a:r>
          </a:p>
          <a:p>
            <a:r>
              <a:rPr lang="el-GR" sz="2400" dirty="0"/>
              <a:t>✔ δράσεις</a:t>
            </a:r>
            <a:br>
              <a:rPr lang="el-GR" sz="2400" dirty="0"/>
            </a:br>
            <a:r>
              <a:rPr lang="el-GR" sz="2400" dirty="0"/>
              <a:t>✔ συναισθήματα</a:t>
            </a:r>
            <a:br>
              <a:rPr lang="el-GR" sz="2400" dirty="0"/>
            </a:br>
            <a:r>
              <a:rPr lang="el-GR" sz="2400" dirty="0"/>
              <a:t>✔ εμπειρίες</a:t>
            </a:r>
            <a:br>
              <a:rPr lang="el-GR" sz="2400" dirty="0"/>
            </a:br>
            <a:r>
              <a:rPr lang="el-GR" sz="2400" dirty="0"/>
              <a:t>✔ δυσκολίες</a:t>
            </a:r>
          </a:p>
        </p:txBody>
      </p:sp>
      <p:sp>
        <p:nvSpPr>
          <p:cNvPr id="5" name="Ορθογώνιο 4">
            <a:extLst>
              <a:ext uri="{FF2B5EF4-FFF2-40B4-BE49-F238E27FC236}">
                <a16:creationId xmlns:a16="http://schemas.microsoft.com/office/drawing/2014/main" id="{536280B2-9E69-4374-92AD-2E862304315E}"/>
              </a:ext>
            </a:extLst>
          </p:cNvPr>
          <p:cNvSpPr/>
          <p:nvPr/>
        </p:nvSpPr>
        <p:spPr>
          <a:xfrm>
            <a:off x="610719" y="5300054"/>
            <a:ext cx="7237879" cy="461665"/>
          </a:xfrm>
          <a:prstGeom prst="rect">
            <a:avLst/>
          </a:prstGeom>
        </p:spPr>
        <p:txBody>
          <a:bodyPr wrap="none">
            <a:spAutoFit/>
          </a:bodyPr>
          <a:lstStyle/>
          <a:p>
            <a:r>
              <a:rPr lang="el-GR" sz="2400" dirty="0"/>
              <a:t>Π.χ. «Μου αρέσουν τα πειράματα γιατί συμμετέχω πιο πολύ»</a:t>
            </a:r>
          </a:p>
        </p:txBody>
      </p:sp>
      <p:sp>
        <p:nvSpPr>
          <p:cNvPr id="6" name="Ορθογώνιο 5">
            <a:extLst>
              <a:ext uri="{FF2B5EF4-FFF2-40B4-BE49-F238E27FC236}">
                <a16:creationId xmlns:a16="http://schemas.microsoft.com/office/drawing/2014/main" id="{8B193110-2B5A-4ACB-9E88-78CE2E876549}"/>
              </a:ext>
            </a:extLst>
          </p:cNvPr>
          <p:cNvSpPr/>
          <p:nvPr/>
        </p:nvSpPr>
        <p:spPr>
          <a:xfrm>
            <a:off x="7848598" y="4515224"/>
            <a:ext cx="3124202" cy="1569660"/>
          </a:xfrm>
          <a:prstGeom prst="rect">
            <a:avLst/>
          </a:prstGeom>
        </p:spPr>
        <p:txBody>
          <a:bodyPr wrap="square">
            <a:spAutoFit/>
          </a:bodyPr>
          <a:lstStyle/>
          <a:p>
            <a:r>
              <a:rPr lang="el-GR" sz="2400" dirty="0" err="1"/>
              <a:t>Codes</a:t>
            </a:r>
            <a:r>
              <a:rPr lang="el-GR" sz="2400" dirty="0"/>
              <a:t>:</a:t>
            </a:r>
          </a:p>
          <a:p>
            <a:r>
              <a:rPr lang="el-GR" sz="2400" dirty="0"/>
              <a:t>✔ θετική στάση</a:t>
            </a:r>
            <a:br>
              <a:rPr lang="el-GR" sz="2400" dirty="0"/>
            </a:br>
            <a:r>
              <a:rPr lang="el-GR" sz="2400" dirty="0"/>
              <a:t>✔ ενεργή συμμετοχή</a:t>
            </a:r>
            <a:br>
              <a:rPr lang="el-GR" sz="2400" dirty="0"/>
            </a:br>
            <a:r>
              <a:rPr lang="el-GR" sz="2400" dirty="0"/>
              <a:t>✔ βιωματική μάθηση</a:t>
            </a:r>
          </a:p>
        </p:txBody>
      </p:sp>
    </p:spTree>
    <p:extLst>
      <p:ext uri="{BB962C8B-B14F-4D97-AF65-F5344CB8AC3E}">
        <p14:creationId xmlns:p14="http://schemas.microsoft.com/office/powerpoint/2010/main" val="3153683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097818D-459E-4135-81BF-75F1EA0DAD81}"/>
              </a:ext>
            </a:extLst>
          </p:cNvPr>
          <p:cNvSpPr>
            <a:spLocks noGrp="1"/>
          </p:cNvSpPr>
          <p:nvPr>
            <p:ph type="title"/>
          </p:nvPr>
        </p:nvSpPr>
        <p:spPr/>
        <p:txBody>
          <a:bodyPr/>
          <a:lstStyle/>
          <a:p>
            <a:r>
              <a:rPr lang="el-GR" dirty="0"/>
              <a:t>Τι είναι “μονάδα ανάλυσης”</a:t>
            </a:r>
            <a:endParaRPr lang="en-US" dirty="0"/>
          </a:p>
        </p:txBody>
      </p:sp>
      <p:sp>
        <p:nvSpPr>
          <p:cNvPr id="3" name="Θέση περιεχομένου 2">
            <a:extLst>
              <a:ext uri="{FF2B5EF4-FFF2-40B4-BE49-F238E27FC236}">
                <a16:creationId xmlns:a16="http://schemas.microsoft.com/office/drawing/2014/main" id="{94C2A171-3650-40FE-ACB5-1476B36C1548}"/>
              </a:ext>
            </a:extLst>
          </p:cNvPr>
          <p:cNvSpPr>
            <a:spLocks noGrp="1"/>
          </p:cNvSpPr>
          <p:nvPr>
            <p:ph idx="1"/>
          </p:nvPr>
        </p:nvSpPr>
        <p:spPr/>
        <p:txBody>
          <a:bodyPr/>
          <a:lstStyle/>
          <a:p>
            <a:pPr marL="0" indent="0">
              <a:buNone/>
            </a:pPr>
            <a:r>
              <a:rPr lang="el-GR" dirty="0"/>
              <a:t>Δεν κωδικοποιώ πάντα όλη πρόταση</a:t>
            </a:r>
          </a:p>
          <a:p>
            <a:pPr marL="0" indent="0">
              <a:buNone/>
            </a:pPr>
            <a:r>
              <a:rPr lang="el-GR" dirty="0"/>
              <a:t>Κωδικοποιώ:</a:t>
            </a:r>
          </a:p>
          <a:p>
            <a:pPr marL="0" indent="0">
              <a:buNone/>
            </a:pPr>
            <a:r>
              <a:rPr lang="el-GR" dirty="0"/>
              <a:t>✔ λέξη</a:t>
            </a:r>
            <a:br>
              <a:rPr lang="el-GR" dirty="0"/>
            </a:br>
            <a:r>
              <a:rPr lang="el-GR" dirty="0"/>
              <a:t>✔ φράση</a:t>
            </a:r>
            <a:br>
              <a:rPr lang="el-GR" dirty="0"/>
            </a:br>
            <a:r>
              <a:rPr lang="el-GR" dirty="0"/>
              <a:t>✔ πρόταση</a:t>
            </a:r>
          </a:p>
          <a:p>
            <a:endParaRPr lang="en-US" dirty="0"/>
          </a:p>
        </p:txBody>
      </p:sp>
    </p:spTree>
    <p:extLst>
      <p:ext uri="{BB962C8B-B14F-4D97-AF65-F5344CB8AC3E}">
        <p14:creationId xmlns:p14="http://schemas.microsoft.com/office/powerpoint/2010/main" val="2864940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B3494A0-65C1-4BA3-8D5E-C521092D9D6B}"/>
              </a:ext>
            </a:extLst>
          </p:cNvPr>
          <p:cNvSpPr>
            <a:spLocks noGrp="1"/>
          </p:cNvSpPr>
          <p:nvPr>
            <p:ph type="title"/>
          </p:nvPr>
        </p:nvSpPr>
        <p:spPr/>
        <p:txBody>
          <a:bodyPr/>
          <a:lstStyle/>
          <a:p>
            <a:r>
              <a:rPr lang="el-GR" dirty="0"/>
              <a:t>Π.χ. </a:t>
            </a:r>
            <a:r>
              <a:rPr lang="nl-NL" dirty="0"/>
              <a:t>Line-</a:t>
            </a:r>
            <a:r>
              <a:rPr lang="nl-NL" dirty="0" err="1"/>
              <a:t>by</a:t>
            </a:r>
            <a:r>
              <a:rPr lang="nl-NL" dirty="0"/>
              <a:t>-line </a:t>
            </a:r>
            <a:r>
              <a:rPr lang="nl-NL" dirty="0" err="1"/>
              <a:t>coding</a:t>
            </a:r>
            <a:endParaRPr lang="en-US" dirty="0"/>
          </a:p>
        </p:txBody>
      </p:sp>
      <p:sp>
        <p:nvSpPr>
          <p:cNvPr id="3" name="Θέση περιεχομένου 2">
            <a:extLst>
              <a:ext uri="{FF2B5EF4-FFF2-40B4-BE49-F238E27FC236}">
                <a16:creationId xmlns:a16="http://schemas.microsoft.com/office/drawing/2014/main" id="{665AEF9A-C1C7-415E-9354-3073ECE6CCAF}"/>
              </a:ext>
            </a:extLst>
          </p:cNvPr>
          <p:cNvSpPr>
            <a:spLocks noGrp="1"/>
          </p:cNvSpPr>
          <p:nvPr>
            <p:ph idx="1"/>
          </p:nvPr>
        </p:nvSpPr>
        <p:spPr/>
        <p:txBody>
          <a:bodyPr>
            <a:normAutofit fontScale="92500" lnSpcReduction="10000"/>
          </a:bodyPr>
          <a:lstStyle/>
          <a:p>
            <a:r>
              <a:rPr lang="el-GR" dirty="0"/>
              <a:t>Διαβάζω το κείμενο γραμμή-γραμμή</a:t>
            </a:r>
          </a:p>
          <a:p>
            <a:r>
              <a:rPr lang="el-GR" dirty="0"/>
              <a:t>κάθε μικρό κομμάτι → </a:t>
            </a:r>
            <a:r>
              <a:rPr lang="nl-NL" dirty="0"/>
              <a:t>code</a:t>
            </a:r>
            <a:endParaRPr lang="el-GR" dirty="0"/>
          </a:p>
          <a:p>
            <a:endParaRPr lang="el-GR" dirty="0"/>
          </a:p>
          <a:p>
            <a:pPr marL="0" indent="0">
              <a:buNone/>
            </a:pPr>
            <a:r>
              <a:rPr lang="el-GR" dirty="0"/>
              <a:t>Παράδειγμα: «</a:t>
            </a:r>
            <a:r>
              <a:rPr lang="el-GR" dirty="0">
                <a:highlight>
                  <a:srgbClr val="FFFF00"/>
                </a:highlight>
              </a:rPr>
              <a:t>Δεν καταλαβαίνω τη φυσική </a:t>
            </a:r>
            <a:r>
              <a:rPr lang="el-GR" dirty="0"/>
              <a:t>και </a:t>
            </a:r>
            <a:r>
              <a:rPr lang="el-GR" dirty="0">
                <a:highlight>
                  <a:srgbClr val="00FFFF"/>
                </a:highlight>
              </a:rPr>
              <a:t>βαριέμαι στο μάθημα</a:t>
            </a:r>
            <a:r>
              <a:rPr lang="el-GR" dirty="0"/>
              <a:t>»</a:t>
            </a:r>
          </a:p>
          <a:p>
            <a:pPr marL="0" indent="0">
              <a:buNone/>
            </a:pPr>
            <a:r>
              <a:rPr lang="el-GR" dirty="0" err="1"/>
              <a:t>Codes</a:t>
            </a:r>
            <a:r>
              <a:rPr lang="el-GR" dirty="0"/>
              <a:t>: </a:t>
            </a:r>
          </a:p>
          <a:p>
            <a:pPr marL="0" indent="0">
              <a:buNone/>
            </a:pPr>
            <a:r>
              <a:rPr lang="el-GR" dirty="0">
                <a:highlight>
                  <a:srgbClr val="FFFF00"/>
                </a:highlight>
              </a:rPr>
              <a:t>δυσκολία κατανόησης</a:t>
            </a:r>
          </a:p>
          <a:p>
            <a:pPr marL="0" indent="0">
              <a:buNone/>
            </a:pPr>
            <a:r>
              <a:rPr lang="el-GR" dirty="0">
                <a:highlight>
                  <a:srgbClr val="00FFFF"/>
                </a:highlight>
              </a:rPr>
              <a:t>βαρεμάρα</a:t>
            </a:r>
          </a:p>
          <a:p>
            <a:endParaRPr lang="el-GR" dirty="0"/>
          </a:p>
          <a:p>
            <a:endParaRPr lang="en-US" dirty="0"/>
          </a:p>
        </p:txBody>
      </p:sp>
    </p:spTree>
    <p:extLst>
      <p:ext uri="{BB962C8B-B14F-4D97-AF65-F5344CB8AC3E}">
        <p14:creationId xmlns:p14="http://schemas.microsoft.com/office/powerpoint/2010/main" val="37798881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4FAE1A-89DE-4FD2-A65E-027F6C0C0051}"/>
              </a:ext>
            </a:extLst>
          </p:cNvPr>
          <p:cNvSpPr>
            <a:spLocks noGrp="1"/>
          </p:cNvSpPr>
          <p:nvPr>
            <p:ph type="title"/>
          </p:nvPr>
        </p:nvSpPr>
        <p:spPr/>
        <p:txBody>
          <a:bodyPr/>
          <a:lstStyle/>
          <a:p>
            <a:r>
              <a:rPr lang="el-GR" dirty="0"/>
              <a:t>Γιατί </a:t>
            </a:r>
            <a:r>
              <a:rPr lang="nl-NL" dirty="0"/>
              <a:t>line-</a:t>
            </a:r>
            <a:r>
              <a:rPr lang="nl-NL" dirty="0" err="1"/>
              <a:t>by</a:t>
            </a:r>
            <a:r>
              <a:rPr lang="nl-NL" dirty="0"/>
              <a:t>-line;</a:t>
            </a:r>
            <a:endParaRPr lang="en-US" dirty="0"/>
          </a:p>
        </p:txBody>
      </p:sp>
      <p:sp>
        <p:nvSpPr>
          <p:cNvPr id="3" name="Θέση περιεχομένου 2">
            <a:extLst>
              <a:ext uri="{FF2B5EF4-FFF2-40B4-BE49-F238E27FC236}">
                <a16:creationId xmlns:a16="http://schemas.microsoft.com/office/drawing/2014/main" id="{A8D3DCF6-EB99-42A8-B861-6DE0949216F9}"/>
              </a:ext>
            </a:extLst>
          </p:cNvPr>
          <p:cNvSpPr>
            <a:spLocks noGrp="1"/>
          </p:cNvSpPr>
          <p:nvPr>
            <p:ph idx="1"/>
          </p:nvPr>
        </p:nvSpPr>
        <p:spPr/>
        <p:txBody>
          <a:bodyPr/>
          <a:lstStyle/>
          <a:p>
            <a:pPr marL="0" indent="0">
              <a:buNone/>
            </a:pPr>
            <a:r>
              <a:rPr lang="el-GR" dirty="0"/>
              <a:t>✔ δεν χάνεις πληροφορία</a:t>
            </a:r>
            <a:br>
              <a:rPr lang="el-GR" dirty="0"/>
            </a:br>
            <a:r>
              <a:rPr lang="el-GR" dirty="0"/>
              <a:t>✔ βλέπεις λεπτομέρειες</a:t>
            </a:r>
            <a:br>
              <a:rPr lang="el-GR" dirty="0"/>
            </a:br>
            <a:r>
              <a:rPr lang="el-GR" dirty="0"/>
              <a:t>✔ βοηθά αρχάριους</a:t>
            </a:r>
            <a:endParaRPr lang="en-US" dirty="0"/>
          </a:p>
        </p:txBody>
      </p:sp>
    </p:spTree>
    <p:extLst>
      <p:ext uri="{BB962C8B-B14F-4D97-AF65-F5344CB8AC3E}">
        <p14:creationId xmlns:p14="http://schemas.microsoft.com/office/powerpoint/2010/main" val="32311751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B75BB7-D7D5-4830-9EB8-B33F080DA308}"/>
              </a:ext>
            </a:extLst>
          </p:cNvPr>
          <p:cNvSpPr>
            <a:spLocks noGrp="1"/>
          </p:cNvSpPr>
          <p:nvPr>
            <p:ph type="title"/>
          </p:nvPr>
        </p:nvSpPr>
        <p:spPr/>
        <p:txBody>
          <a:bodyPr/>
          <a:lstStyle/>
          <a:p>
            <a:r>
              <a:rPr lang="el-GR" dirty="0"/>
              <a:t>Πόσα </a:t>
            </a:r>
            <a:r>
              <a:rPr lang="nl-NL" dirty="0"/>
              <a:t>codes </a:t>
            </a:r>
            <a:r>
              <a:rPr lang="el-GR" dirty="0"/>
              <a:t>βάζω;</a:t>
            </a:r>
            <a:endParaRPr lang="en-US" dirty="0"/>
          </a:p>
        </p:txBody>
      </p:sp>
      <p:sp>
        <p:nvSpPr>
          <p:cNvPr id="3" name="Θέση περιεχομένου 2">
            <a:extLst>
              <a:ext uri="{FF2B5EF4-FFF2-40B4-BE49-F238E27FC236}">
                <a16:creationId xmlns:a16="http://schemas.microsoft.com/office/drawing/2014/main" id="{35763EDB-071E-4495-805E-4EA2BD8ED853}"/>
              </a:ext>
            </a:extLst>
          </p:cNvPr>
          <p:cNvSpPr>
            <a:spLocks noGrp="1"/>
          </p:cNvSpPr>
          <p:nvPr>
            <p:ph idx="1"/>
          </p:nvPr>
        </p:nvSpPr>
        <p:spPr/>
        <p:txBody>
          <a:bodyPr/>
          <a:lstStyle/>
          <a:p>
            <a:pPr marL="0" indent="0">
              <a:buNone/>
            </a:pPr>
            <a:r>
              <a:rPr lang="el-GR" dirty="0"/>
              <a:t>Όσα χρειάζονται</a:t>
            </a:r>
          </a:p>
          <a:p>
            <a:r>
              <a:rPr lang="el-GR" dirty="0"/>
              <a:t>✔ όχι 1 μόνο</a:t>
            </a:r>
            <a:br>
              <a:rPr lang="el-GR" dirty="0"/>
            </a:br>
            <a:r>
              <a:rPr lang="el-GR" dirty="0"/>
              <a:t>✔ όχι υπερβολικά πολλά</a:t>
            </a:r>
          </a:p>
          <a:p>
            <a:pPr marL="0" indent="0">
              <a:buNone/>
            </a:pPr>
            <a:r>
              <a:rPr lang="el-GR" b="1" dirty="0"/>
              <a:t>Παγίδες</a:t>
            </a:r>
          </a:p>
          <a:p>
            <a:pPr marL="0" indent="0">
              <a:buNone/>
            </a:pPr>
            <a:r>
              <a:rPr lang="el-GR" dirty="0"/>
              <a:t>❌ πολύ γενικά </a:t>
            </a:r>
            <a:r>
              <a:rPr lang="el-GR" dirty="0" err="1"/>
              <a:t>codes</a:t>
            </a:r>
            <a:br>
              <a:rPr lang="el-GR" dirty="0"/>
            </a:br>
            <a:r>
              <a:rPr lang="el-GR" dirty="0"/>
              <a:t>❌ πολύ προσωπική ερμηνεία</a:t>
            </a:r>
          </a:p>
          <a:p>
            <a:endParaRPr lang="el-GR" dirty="0"/>
          </a:p>
          <a:p>
            <a:endParaRPr lang="en-US" dirty="0"/>
          </a:p>
        </p:txBody>
      </p:sp>
      <p:sp>
        <p:nvSpPr>
          <p:cNvPr id="4" name="Ορθογώνιο 3">
            <a:extLst>
              <a:ext uri="{FF2B5EF4-FFF2-40B4-BE49-F238E27FC236}">
                <a16:creationId xmlns:a16="http://schemas.microsoft.com/office/drawing/2014/main" id="{F684F1C6-F934-4452-8DA0-CBD037E1934D}"/>
              </a:ext>
            </a:extLst>
          </p:cNvPr>
          <p:cNvSpPr/>
          <p:nvPr/>
        </p:nvSpPr>
        <p:spPr>
          <a:xfrm>
            <a:off x="7279758" y="2556932"/>
            <a:ext cx="3427228" cy="2308324"/>
          </a:xfrm>
          <a:prstGeom prst="rect">
            <a:avLst/>
          </a:prstGeom>
        </p:spPr>
        <p:txBody>
          <a:bodyPr wrap="square">
            <a:spAutoFit/>
          </a:bodyPr>
          <a:lstStyle/>
          <a:p>
            <a:r>
              <a:rPr lang="el-GR" sz="2400" b="1" dirty="0"/>
              <a:t>ΠΑΡΑΔΕΙΓΜΑ ΡΟΗΣ</a:t>
            </a:r>
          </a:p>
          <a:p>
            <a:r>
              <a:rPr lang="el-GR" sz="2400" dirty="0"/>
              <a:t>Συνέντευξη 1 ώρα:</a:t>
            </a:r>
          </a:p>
          <a:p>
            <a:r>
              <a:rPr lang="nl-NL" sz="2400" dirty="0"/>
              <a:t>80 </a:t>
            </a:r>
            <a:r>
              <a:rPr lang="el-GR" sz="2400" dirty="0"/>
              <a:t>αρχικά </a:t>
            </a:r>
            <a:r>
              <a:rPr lang="nl-NL" sz="2400" dirty="0"/>
              <a:t>codes</a:t>
            </a:r>
            <a:br>
              <a:rPr lang="nl-NL" sz="2400" dirty="0"/>
            </a:br>
            <a:r>
              <a:rPr lang="nl-NL" sz="2400" dirty="0"/>
              <a:t>→ 30 </a:t>
            </a:r>
            <a:r>
              <a:rPr lang="nl-NL" sz="2400" dirty="0" err="1"/>
              <a:t>focused</a:t>
            </a:r>
            <a:br>
              <a:rPr lang="nl-NL" sz="2400" dirty="0"/>
            </a:br>
            <a:r>
              <a:rPr lang="nl-NL" sz="2400" dirty="0"/>
              <a:t>→ 5 </a:t>
            </a:r>
            <a:r>
              <a:rPr lang="nl-NL" sz="2400" dirty="0" err="1"/>
              <a:t>categories</a:t>
            </a:r>
            <a:br>
              <a:rPr lang="nl-NL" sz="2400" dirty="0"/>
            </a:br>
            <a:r>
              <a:rPr lang="nl-NL" sz="2400" dirty="0"/>
              <a:t>→ 3 </a:t>
            </a:r>
            <a:r>
              <a:rPr lang="nl-NL" sz="2400" dirty="0" err="1"/>
              <a:t>themes</a:t>
            </a:r>
            <a:endParaRPr lang="nl-NL" sz="2400" dirty="0"/>
          </a:p>
        </p:txBody>
      </p:sp>
    </p:spTree>
    <p:extLst>
      <p:ext uri="{BB962C8B-B14F-4D97-AF65-F5344CB8AC3E}">
        <p14:creationId xmlns:p14="http://schemas.microsoft.com/office/powerpoint/2010/main" val="35870913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7CDB2F1-298B-4968-AA0E-775BC1B98CFD}"/>
              </a:ext>
            </a:extLst>
          </p:cNvPr>
          <p:cNvSpPr>
            <a:spLocks noGrp="1"/>
          </p:cNvSpPr>
          <p:nvPr>
            <p:ph type="title"/>
          </p:nvPr>
        </p:nvSpPr>
        <p:spPr/>
        <p:txBody>
          <a:bodyPr/>
          <a:lstStyle/>
          <a:p>
            <a:r>
              <a:rPr lang="el-GR" dirty="0"/>
              <a:t>Π.χ. </a:t>
            </a:r>
            <a:r>
              <a:rPr lang="nl-NL" dirty="0"/>
              <a:t>IN VIVO CODING</a:t>
            </a:r>
            <a:endParaRPr lang="en-US" dirty="0"/>
          </a:p>
        </p:txBody>
      </p:sp>
      <p:sp>
        <p:nvSpPr>
          <p:cNvPr id="3" name="Θέση περιεχομένου 2">
            <a:extLst>
              <a:ext uri="{FF2B5EF4-FFF2-40B4-BE49-F238E27FC236}">
                <a16:creationId xmlns:a16="http://schemas.microsoft.com/office/drawing/2014/main" id="{26AFB7DC-D7B3-47B3-BD46-CCD7945F62AA}"/>
              </a:ext>
            </a:extLst>
          </p:cNvPr>
          <p:cNvSpPr>
            <a:spLocks noGrp="1"/>
          </p:cNvSpPr>
          <p:nvPr>
            <p:ph idx="1"/>
          </p:nvPr>
        </p:nvSpPr>
        <p:spPr>
          <a:xfrm>
            <a:off x="1295401" y="2556931"/>
            <a:ext cx="9601196" cy="3705645"/>
          </a:xfrm>
        </p:spPr>
        <p:txBody>
          <a:bodyPr>
            <a:normAutofit fontScale="85000" lnSpcReduction="20000"/>
          </a:bodyPr>
          <a:lstStyle/>
          <a:p>
            <a:r>
              <a:rPr lang="el-GR" dirty="0"/>
              <a:t>χρησιμοποιείς τα λόγια των συμμετεχόντων</a:t>
            </a:r>
            <a:r>
              <a:rPr lang="en-US" dirty="0"/>
              <a:t> / </a:t>
            </a:r>
            <a:r>
              <a:rPr lang="el-GR" dirty="0"/>
              <a:t>κρατάς τη φωνή τους</a:t>
            </a:r>
            <a:endParaRPr lang="en-US" dirty="0"/>
          </a:p>
          <a:p>
            <a:pPr marL="0" indent="0">
              <a:buNone/>
            </a:pPr>
            <a:r>
              <a:rPr lang="el-GR" b="1" dirty="0"/>
              <a:t>Παράδειγμα:</a:t>
            </a:r>
          </a:p>
          <a:p>
            <a:pPr marL="0" indent="0">
              <a:buNone/>
            </a:pPr>
            <a:r>
              <a:rPr lang="el-GR" dirty="0"/>
              <a:t>“η φυσική είναι βαρετή”</a:t>
            </a:r>
          </a:p>
          <a:p>
            <a:pPr marL="0" indent="0">
              <a:buNone/>
            </a:pPr>
            <a:r>
              <a:rPr lang="el-GR" dirty="0"/>
              <a:t>→ </a:t>
            </a:r>
            <a:r>
              <a:rPr lang="el-GR" dirty="0" err="1"/>
              <a:t>code</a:t>
            </a:r>
            <a:r>
              <a:rPr lang="el-GR" dirty="0"/>
              <a:t>:</a:t>
            </a:r>
            <a:br>
              <a:rPr lang="el-GR" dirty="0"/>
            </a:br>
            <a:r>
              <a:rPr lang="el-GR" dirty="0"/>
              <a:t>✔ “βαρετή”</a:t>
            </a:r>
          </a:p>
          <a:p>
            <a:pPr marL="0" indent="0">
              <a:buNone/>
            </a:pPr>
            <a:endParaRPr lang="en-US" b="1" dirty="0"/>
          </a:p>
          <a:p>
            <a:pPr marL="0" indent="0">
              <a:buNone/>
            </a:pPr>
            <a:r>
              <a:rPr lang="el-GR" b="1" dirty="0"/>
              <a:t>ΜΕΙΩΝΕΙ ΤΗΝ ΥΠΕΡ-ΕΡΜΗΝΕΙΑ</a:t>
            </a:r>
          </a:p>
          <a:p>
            <a:r>
              <a:rPr lang="el-GR" dirty="0"/>
              <a:t>σε κρατά κοντά στα δεδομένα</a:t>
            </a:r>
          </a:p>
          <a:p>
            <a:pPr marL="0" indent="0">
              <a:buNone/>
            </a:pPr>
            <a:r>
              <a:rPr lang="el-GR" dirty="0"/>
              <a:t>✔ δεν βιάζεσαι να ερμηνεύσεις</a:t>
            </a:r>
            <a:br>
              <a:rPr lang="el-GR" dirty="0"/>
            </a:br>
            <a:r>
              <a:rPr lang="el-GR" dirty="0"/>
              <a:t>✔ δεν επιβάλλεις θεωρία</a:t>
            </a:r>
          </a:p>
          <a:p>
            <a:endParaRPr lang="en-US" dirty="0"/>
          </a:p>
        </p:txBody>
      </p:sp>
    </p:spTree>
    <p:extLst>
      <p:ext uri="{BB962C8B-B14F-4D97-AF65-F5344CB8AC3E}">
        <p14:creationId xmlns:p14="http://schemas.microsoft.com/office/powerpoint/2010/main" val="1070780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7A5F25-206D-491C-9686-40B18D4F8B00}"/>
              </a:ext>
            </a:extLst>
          </p:cNvPr>
          <p:cNvSpPr>
            <a:spLocks noGrp="1"/>
          </p:cNvSpPr>
          <p:nvPr>
            <p:ph type="ctrTitle"/>
          </p:nvPr>
        </p:nvSpPr>
        <p:spPr/>
        <p:txBody>
          <a:bodyPr/>
          <a:lstStyle/>
          <a:p>
            <a:r>
              <a:rPr lang="nl-NL" b="1" dirty="0"/>
              <a:t>3. </a:t>
            </a:r>
            <a:r>
              <a:rPr lang="nl-NL" b="1" dirty="0" err="1"/>
              <a:t>Coding</a:t>
            </a:r>
            <a:r>
              <a:rPr lang="nl-NL" b="1" dirty="0"/>
              <a:t> </a:t>
            </a:r>
            <a:r>
              <a:rPr lang="nl-NL" b="1" dirty="0" err="1"/>
              <a:t>techniques</a:t>
            </a:r>
            <a:endParaRPr lang="en-US" dirty="0"/>
          </a:p>
        </p:txBody>
      </p:sp>
      <p:sp>
        <p:nvSpPr>
          <p:cNvPr id="3" name="Υπότιτλος 2">
            <a:extLst>
              <a:ext uri="{FF2B5EF4-FFF2-40B4-BE49-F238E27FC236}">
                <a16:creationId xmlns:a16="http://schemas.microsoft.com/office/drawing/2014/main" id="{24461006-E3E8-4197-8C4F-FAA8E83A0C7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892753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2F90F574-AF56-4864-81C7-560CEA49F4F8}"/>
              </a:ext>
            </a:extLst>
          </p:cNvPr>
          <p:cNvGraphicFramePr>
            <a:graphicFrameLocks noGrp="1"/>
          </p:cNvGraphicFramePr>
          <p:nvPr>
            <p:extLst>
              <p:ext uri="{D42A27DB-BD31-4B8C-83A1-F6EECF244321}">
                <p14:modId xmlns:p14="http://schemas.microsoft.com/office/powerpoint/2010/main" val="2993887092"/>
              </p:ext>
            </p:extLst>
          </p:nvPr>
        </p:nvGraphicFramePr>
        <p:xfrm>
          <a:off x="907312" y="999460"/>
          <a:ext cx="10377375" cy="4674205"/>
        </p:xfrm>
        <a:graphic>
          <a:graphicData uri="http://schemas.openxmlformats.org/drawingml/2006/table">
            <a:tbl>
              <a:tblPr/>
              <a:tblGrid>
                <a:gridCol w="2075475">
                  <a:extLst>
                    <a:ext uri="{9D8B030D-6E8A-4147-A177-3AD203B41FA5}">
                      <a16:colId xmlns:a16="http://schemas.microsoft.com/office/drawing/2014/main" val="692545733"/>
                    </a:ext>
                  </a:extLst>
                </a:gridCol>
                <a:gridCol w="2075475">
                  <a:extLst>
                    <a:ext uri="{9D8B030D-6E8A-4147-A177-3AD203B41FA5}">
                      <a16:colId xmlns:a16="http://schemas.microsoft.com/office/drawing/2014/main" val="3414537991"/>
                    </a:ext>
                  </a:extLst>
                </a:gridCol>
                <a:gridCol w="2075475">
                  <a:extLst>
                    <a:ext uri="{9D8B030D-6E8A-4147-A177-3AD203B41FA5}">
                      <a16:colId xmlns:a16="http://schemas.microsoft.com/office/drawing/2014/main" val="681749532"/>
                    </a:ext>
                  </a:extLst>
                </a:gridCol>
                <a:gridCol w="2075475">
                  <a:extLst>
                    <a:ext uri="{9D8B030D-6E8A-4147-A177-3AD203B41FA5}">
                      <a16:colId xmlns:a16="http://schemas.microsoft.com/office/drawing/2014/main" val="2399681295"/>
                    </a:ext>
                  </a:extLst>
                </a:gridCol>
                <a:gridCol w="2075475">
                  <a:extLst>
                    <a:ext uri="{9D8B030D-6E8A-4147-A177-3AD203B41FA5}">
                      <a16:colId xmlns:a16="http://schemas.microsoft.com/office/drawing/2014/main" val="793268943"/>
                    </a:ext>
                  </a:extLst>
                </a:gridCol>
              </a:tblGrid>
              <a:tr h="330668">
                <a:tc>
                  <a:txBody>
                    <a:bodyPr/>
                    <a:lstStyle/>
                    <a:p>
                      <a:r>
                        <a:rPr lang="el-GR" sz="1600" b="1">
                          <a:highlight>
                            <a:srgbClr val="FFFF00"/>
                          </a:highlight>
                        </a:rPr>
                        <a:t>Τεχνική</a:t>
                      </a:r>
                    </a:p>
                  </a:txBody>
                  <a:tcPr marL="15725" marR="15725" marT="7862" marB="7862"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b="1">
                          <a:highlight>
                            <a:srgbClr val="FFFF00"/>
                          </a:highlight>
                        </a:rPr>
                        <a:t>Τι κάνεις πρακτικά (βήματα)</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b="1">
                          <a:highlight>
                            <a:srgbClr val="FFFF00"/>
                          </a:highlight>
                        </a:rPr>
                        <a:t>Τι παράγει</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b="1">
                          <a:highlight>
                            <a:srgbClr val="FFFF00"/>
                          </a:highlight>
                        </a:rPr>
                        <a:t>Πότε τη χρησιμοποιείς</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b="1" dirty="0">
                          <a:highlight>
                            <a:srgbClr val="FFFF00"/>
                          </a:highlight>
                        </a:rPr>
                        <a:t>Παγίδες</a:t>
                      </a:r>
                    </a:p>
                  </a:txBody>
                  <a:tcPr marL="15725" marR="15725" marT="7862" marB="7862"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8100187"/>
                  </a:ext>
                </a:extLst>
              </a:tr>
              <a:tr h="697361">
                <a:tc>
                  <a:txBody>
                    <a:bodyPr/>
                    <a:lstStyle/>
                    <a:p>
                      <a:r>
                        <a:rPr lang="nl-NL" sz="1800" b="1" dirty="0">
                          <a:solidFill>
                            <a:srgbClr val="FF0000"/>
                          </a:solidFill>
                        </a:rPr>
                        <a:t>Line-</a:t>
                      </a:r>
                      <a:r>
                        <a:rPr lang="nl-NL" sz="1800" b="1" dirty="0" err="1">
                          <a:solidFill>
                            <a:srgbClr val="FF0000"/>
                          </a:solidFill>
                        </a:rPr>
                        <a:t>by</a:t>
                      </a:r>
                      <a:r>
                        <a:rPr lang="nl-NL" sz="1800" b="1" dirty="0">
                          <a:solidFill>
                            <a:srgbClr val="FF0000"/>
                          </a:solidFill>
                        </a:rPr>
                        <a:t>-line </a:t>
                      </a:r>
                      <a:r>
                        <a:rPr lang="nl-NL" sz="1800" b="1" dirty="0" err="1">
                          <a:solidFill>
                            <a:srgbClr val="FF0000"/>
                          </a:solidFill>
                        </a:rPr>
                        <a:t>coding</a:t>
                      </a:r>
                      <a:endParaRPr lang="nl-NL" sz="1800" b="1" dirty="0">
                        <a:solidFill>
                          <a:srgbClr val="FF0000"/>
                        </a:solidFill>
                      </a:endParaRPr>
                    </a:p>
                  </a:txBody>
                  <a:tcPr marL="15725" marR="15725" marT="7862" marB="7862"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Διαβάζεις γραμμή-γραμμή → δίνεις code σε κάθε μικρό κομμάτι</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Πολλά, λεπτομερή </a:t>
                      </a:r>
                      <a:r>
                        <a:rPr lang="nl-NL" sz="1600" dirty="0"/>
                        <a:t>codes</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Αρχή ανάλυσης, εκπαίδευση αρχαρίων</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Υπερβολική λεπτομέρεια, χάνεις “</a:t>
                      </a:r>
                      <a:r>
                        <a:rPr lang="el-GR" sz="1600" dirty="0" err="1"/>
                        <a:t>big</a:t>
                      </a:r>
                      <a:r>
                        <a:rPr lang="el-GR" sz="1600" dirty="0"/>
                        <a:t> </a:t>
                      </a:r>
                      <a:r>
                        <a:rPr lang="el-GR" sz="1600" dirty="0" err="1"/>
                        <a:t>picture</a:t>
                      </a:r>
                      <a:r>
                        <a:rPr lang="el-GR" sz="1600" dirty="0"/>
                        <a:t>”</a:t>
                      </a:r>
                    </a:p>
                  </a:txBody>
                  <a:tcPr marL="15725" marR="15725" marT="7862" marB="7862"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67078981"/>
                  </a:ext>
                </a:extLst>
              </a:tr>
              <a:tr h="755811">
                <a:tc>
                  <a:txBody>
                    <a:bodyPr/>
                    <a:lstStyle/>
                    <a:p>
                      <a:r>
                        <a:rPr lang="nl-NL" sz="1600" b="1" dirty="0">
                          <a:solidFill>
                            <a:srgbClr val="FF0000"/>
                          </a:solidFill>
                        </a:rPr>
                        <a:t>Open </a:t>
                      </a:r>
                      <a:r>
                        <a:rPr lang="nl-NL" sz="1600" b="1" dirty="0" err="1">
                          <a:solidFill>
                            <a:srgbClr val="FF0000"/>
                          </a:solidFill>
                        </a:rPr>
                        <a:t>coding</a:t>
                      </a:r>
                      <a:endParaRPr lang="nl-NL" sz="1600" dirty="0">
                        <a:solidFill>
                          <a:srgbClr val="FF0000"/>
                        </a:solidFill>
                      </a:endParaRPr>
                    </a:p>
                  </a:txBody>
                  <a:tcPr marL="15725" marR="15725" marT="7862" marB="7862"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Σαρώνεις το κείμενο → εντοπίζεις έννοιες → δημιουργείς αρχικά </a:t>
                      </a:r>
                      <a:r>
                        <a:rPr lang="el-GR" sz="1600" dirty="0" err="1"/>
                        <a:t>codes</a:t>
                      </a:r>
                      <a:endParaRPr lang="el-GR" sz="1600" dirty="0"/>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Αρχικό σύνολο </a:t>
                      </a:r>
                      <a:r>
                        <a:rPr lang="nl-NL" sz="1600" dirty="0"/>
                        <a:t>codes</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Πρώτο στάδιο ανάλυσης</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Πολύ γενικά ή πολύ πολλά codes</a:t>
                      </a:r>
                    </a:p>
                  </a:txBody>
                  <a:tcPr marL="15725" marR="15725" marT="7862" marB="7862"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39406680"/>
                  </a:ext>
                </a:extLst>
              </a:tr>
              <a:tr h="755811">
                <a:tc>
                  <a:txBody>
                    <a:bodyPr/>
                    <a:lstStyle/>
                    <a:p>
                      <a:r>
                        <a:rPr lang="nl-NL" sz="1600" b="1">
                          <a:solidFill>
                            <a:schemeClr val="tx1"/>
                          </a:solidFill>
                        </a:rPr>
                        <a:t>Focused coding</a:t>
                      </a:r>
                      <a:endParaRPr lang="nl-NL" sz="1600">
                        <a:solidFill>
                          <a:schemeClr val="tx1"/>
                        </a:solidFill>
                      </a:endParaRPr>
                    </a:p>
                  </a:txBody>
                  <a:tcPr marL="15725" marR="15725" marT="7862" marB="7862"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Επιλέγεις τα πιο συχνά/σημαντικά codes → τα εφαρμόζεις συστηματικά</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Μικρότερο, “καθαρό” </a:t>
                      </a:r>
                      <a:r>
                        <a:rPr lang="nl-NL" sz="1600"/>
                        <a:t>set codes</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Μετά το </a:t>
                      </a:r>
                      <a:r>
                        <a:rPr lang="nl-NL" sz="1600"/>
                        <a:t>open coding</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Να μη χαθούν σημαντικές αποχρώσεις</a:t>
                      </a:r>
                    </a:p>
                  </a:txBody>
                  <a:tcPr marL="15725" marR="15725" marT="7862" marB="7862"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68415486"/>
                  </a:ext>
                </a:extLst>
              </a:tr>
              <a:tr h="929418">
                <a:tc>
                  <a:txBody>
                    <a:bodyPr/>
                    <a:lstStyle/>
                    <a:p>
                      <a:r>
                        <a:rPr lang="nl-NL" sz="1800" b="1" dirty="0">
                          <a:solidFill>
                            <a:srgbClr val="FF0000"/>
                          </a:solidFill>
                        </a:rPr>
                        <a:t>In vivo </a:t>
                      </a:r>
                      <a:r>
                        <a:rPr lang="nl-NL" sz="1800" b="1" dirty="0" err="1">
                          <a:solidFill>
                            <a:srgbClr val="FF0000"/>
                          </a:solidFill>
                        </a:rPr>
                        <a:t>coding</a:t>
                      </a:r>
                      <a:endParaRPr lang="nl-NL" sz="1800" b="1" dirty="0">
                        <a:solidFill>
                          <a:srgbClr val="FF0000"/>
                        </a:solidFill>
                      </a:endParaRPr>
                    </a:p>
                  </a:txBody>
                  <a:tcPr marL="15725" marR="15725" marT="7862" marB="7862"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Χρησιμοποιείς αυτούσιες λέξεις/φράσεις συμμετεχόντων ως codes</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err="1"/>
                        <a:t>Codes</a:t>
                      </a:r>
                      <a:r>
                        <a:rPr lang="el-GR" sz="1600" dirty="0"/>
                        <a:t> “στη γλώσσα των συμμετεχόντων”</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Όταν θες να κρατήσεις τη φωνή τους (π.χ. identity)</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Να μη μείνεις μόνο σε quotes χωρίς ερμηνεία</a:t>
                      </a:r>
                    </a:p>
                  </a:txBody>
                  <a:tcPr marL="15725" marR="15725" marT="7862" marB="7862"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99294536"/>
                  </a:ext>
                </a:extLst>
              </a:tr>
              <a:tr h="629913">
                <a:tc>
                  <a:txBody>
                    <a:bodyPr/>
                    <a:lstStyle/>
                    <a:p>
                      <a:r>
                        <a:rPr lang="nl-NL" sz="1600" b="1"/>
                        <a:t>Descriptive coding</a:t>
                      </a:r>
                      <a:endParaRPr lang="nl-NL" sz="1600"/>
                    </a:p>
                  </a:txBody>
                  <a:tcPr marL="15725" marR="15725" marT="7862" marB="7862"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Δίνεις σύντομες περιγραφικές ετικέτες (ουσιαστικά)</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Επιφανειακές κατηγορίες</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a:t>Γρήγορη χαρτογράφηση δεδομένων</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dirty="0"/>
                        <a:t>Μένει επιφανειακό αν δεν προχωρήσεις</a:t>
                      </a:r>
                    </a:p>
                  </a:txBody>
                  <a:tcPr marL="15725" marR="15725" marT="7862" marB="7862"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0006478"/>
                  </a:ext>
                </a:extLst>
              </a:tr>
            </a:tbl>
          </a:graphicData>
        </a:graphic>
      </p:graphicFrame>
    </p:spTree>
    <p:extLst>
      <p:ext uri="{BB962C8B-B14F-4D97-AF65-F5344CB8AC3E}">
        <p14:creationId xmlns:p14="http://schemas.microsoft.com/office/powerpoint/2010/main" val="18859194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a:extLst>
              <a:ext uri="{FF2B5EF4-FFF2-40B4-BE49-F238E27FC236}">
                <a16:creationId xmlns:a16="http://schemas.microsoft.com/office/drawing/2014/main" id="{D123746B-D89B-496A-9D81-7F4F583F90DF}"/>
              </a:ext>
            </a:extLst>
          </p:cNvPr>
          <p:cNvGraphicFramePr>
            <a:graphicFrameLocks noGrp="1"/>
          </p:cNvGraphicFramePr>
          <p:nvPr>
            <p:extLst>
              <p:ext uri="{D42A27DB-BD31-4B8C-83A1-F6EECF244321}">
                <p14:modId xmlns:p14="http://schemas.microsoft.com/office/powerpoint/2010/main" val="3008249844"/>
              </p:ext>
            </p:extLst>
          </p:nvPr>
        </p:nvGraphicFramePr>
        <p:xfrm>
          <a:off x="806302" y="1185863"/>
          <a:ext cx="10377375" cy="1677368"/>
        </p:xfrm>
        <a:graphic>
          <a:graphicData uri="http://schemas.openxmlformats.org/drawingml/2006/table">
            <a:tbl>
              <a:tblPr/>
              <a:tblGrid>
                <a:gridCol w="2075475">
                  <a:extLst>
                    <a:ext uri="{9D8B030D-6E8A-4147-A177-3AD203B41FA5}">
                      <a16:colId xmlns:a16="http://schemas.microsoft.com/office/drawing/2014/main" val="577022096"/>
                    </a:ext>
                  </a:extLst>
                </a:gridCol>
                <a:gridCol w="2075475">
                  <a:extLst>
                    <a:ext uri="{9D8B030D-6E8A-4147-A177-3AD203B41FA5}">
                      <a16:colId xmlns:a16="http://schemas.microsoft.com/office/drawing/2014/main" val="2204459404"/>
                    </a:ext>
                  </a:extLst>
                </a:gridCol>
                <a:gridCol w="2075475">
                  <a:extLst>
                    <a:ext uri="{9D8B030D-6E8A-4147-A177-3AD203B41FA5}">
                      <a16:colId xmlns:a16="http://schemas.microsoft.com/office/drawing/2014/main" val="2109214325"/>
                    </a:ext>
                  </a:extLst>
                </a:gridCol>
                <a:gridCol w="2075475">
                  <a:extLst>
                    <a:ext uri="{9D8B030D-6E8A-4147-A177-3AD203B41FA5}">
                      <a16:colId xmlns:a16="http://schemas.microsoft.com/office/drawing/2014/main" val="3582265765"/>
                    </a:ext>
                  </a:extLst>
                </a:gridCol>
                <a:gridCol w="2075475">
                  <a:extLst>
                    <a:ext uri="{9D8B030D-6E8A-4147-A177-3AD203B41FA5}">
                      <a16:colId xmlns:a16="http://schemas.microsoft.com/office/drawing/2014/main" val="1388328023"/>
                    </a:ext>
                  </a:extLst>
                </a:gridCol>
              </a:tblGrid>
              <a:tr h="629913">
                <a:tc>
                  <a:txBody>
                    <a:bodyPr/>
                    <a:lstStyle/>
                    <a:p>
                      <a:r>
                        <a:rPr lang="nl-NL" sz="1800" b="1" dirty="0" err="1"/>
                        <a:t>Process</a:t>
                      </a:r>
                      <a:r>
                        <a:rPr lang="nl-NL" sz="1800" b="1" dirty="0"/>
                        <a:t> </a:t>
                      </a:r>
                      <a:r>
                        <a:rPr lang="nl-NL" sz="1800" b="1" dirty="0" err="1"/>
                        <a:t>coding</a:t>
                      </a:r>
                      <a:endParaRPr lang="nl-NL" sz="1800" dirty="0"/>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el-GR" sz="1800" dirty="0"/>
                        <a:t>Κωδικοποιείς με ρήματα (δράσεις/διαδικασίες)</a:t>
                      </a:r>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el-GR" sz="1800"/>
                        <a:t>Codes δράσεων (π.χ. “συμμετέχω”, “αποφεύγω”)</a:t>
                      </a:r>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el-GR" sz="1800"/>
                        <a:t>Μελέτη αλληλεπιδράσεων (τάξη)</a:t>
                      </a:r>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el-GR" sz="1800"/>
                        <a:t>Αγνοούνται συναισθήματα/στάσεις</a:t>
                      </a:r>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8180980"/>
                  </a:ext>
                </a:extLst>
              </a:tr>
              <a:tr h="629913">
                <a:tc>
                  <a:txBody>
                    <a:bodyPr/>
                    <a:lstStyle/>
                    <a:p>
                      <a:r>
                        <a:rPr lang="nl-NL" sz="1800" b="1" dirty="0" err="1"/>
                        <a:t>Emotion</a:t>
                      </a:r>
                      <a:r>
                        <a:rPr lang="nl-NL" sz="1800" b="1" dirty="0"/>
                        <a:t> </a:t>
                      </a:r>
                      <a:r>
                        <a:rPr lang="nl-NL" sz="1800" b="1" dirty="0" err="1"/>
                        <a:t>coding</a:t>
                      </a:r>
                      <a:endParaRPr lang="nl-NL" sz="1800" dirty="0"/>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el-GR" sz="1800"/>
                        <a:t>Κωδικοποιείς συναισθήματα (π.χ. άγχος, ενθουσιασμός)</a:t>
                      </a:r>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el-GR" sz="1800" dirty="0"/>
                        <a:t>Συναισθηματικά </a:t>
                      </a:r>
                      <a:r>
                        <a:rPr lang="nl-NL" sz="1800" dirty="0"/>
                        <a:t>codes</a:t>
                      </a:r>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el-GR" sz="1800" dirty="0"/>
                        <a:t>Εμπειρίες μαθητών, στάσεις</a:t>
                      </a:r>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el-GR" sz="1800" dirty="0" err="1"/>
                        <a:t>Υπεραπλούστευση</a:t>
                      </a:r>
                      <a:r>
                        <a:rPr lang="el-GR" sz="1800" dirty="0"/>
                        <a:t> σύνθετων εμπειριών</a:t>
                      </a:r>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252799161"/>
                  </a:ext>
                </a:extLst>
              </a:tr>
            </a:tbl>
          </a:graphicData>
        </a:graphic>
      </p:graphicFrame>
      <p:graphicFrame>
        <p:nvGraphicFramePr>
          <p:cNvPr id="3" name="Πίνακας 2">
            <a:extLst>
              <a:ext uri="{FF2B5EF4-FFF2-40B4-BE49-F238E27FC236}">
                <a16:creationId xmlns:a16="http://schemas.microsoft.com/office/drawing/2014/main" id="{1794B0D0-26EE-486D-B5E3-08761F6EB9D0}"/>
              </a:ext>
            </a:extLst>
          </p:cNvPr>
          <p:cNvGraphicFramePr>
            <a:graphicFrameLocks noGrp="1"/>
          </p:cNvGraphicFramePr>
          <p:nvPr>
            <p:extLst>
              <p:ext uri="{D42A27DB-BD31-4B8C-83A1-F6EECF244321}">
                <p14:modId xmlns:p14="http://schemas.microsoft.com/office/powerpoint/2010/main" val="2552856506"/>
              </p:ext>
            </p:extLst>
          </p:nvPr>
        </p:nvGraphicFramePr>
        <p:xfrm>
          <a:off x="806302" y="2863231"/>
          <a:ext cx="10685720" cy="3339012"/>
        </p:xfrm>
        <a:graphic>
          <a:graphicData uri="http://schemas.openxmlformats.org/drawingml/2006/table">
            <a:tbl>
              <a:tblPr/>
              <a:tblGrid>
                <a:gridCol w="2137144">
                  <a:extLst>
                    <a:ext uri="{9D8B030D-6E8A-4147-A177-3AD203B41FA5}">
                      <a16:colId xmlns:a16="http://schemas.microsoft.com/office/drawing/2014/main" val="2221733844"/>
                    </a:ext>
                  </a:extLst>
                </a:gridCol>
                <a:gridCol w="2137144">
                  <a:extLst>
                    <a:ext uri="{9D8B030D-6E8A-4147-A177-3AD203B41FA5}">
                      <a16:colId xmlns:a16="http://schemas.microsoft.com/office/drawing/2014/main" val="1629758298"/>
                    </a:ext>
                  </a:extLst>
                </a:gridCol>
                <a:gridCol w="2137144">
                  <a:extLst>
                    <a:ext uri="{9D8B030D-6E8A-4147-A177-3AD203B41FA5}">
                      <a16:colId xmlns:a16="http://schemas.microsoft.com/office/drawing/2014/main" val="2523630317"/>
                    </a:ext>
                  </a:extLst>
                </a:gridCol>
                <a:gridCol w="2137144">
                  <a:extLst>
                    <a:ext uri="{9D8B030D-6E8A-4147-A177-3AD203B41FA5}">
                      <a16:colId xmlns:a16="http://schemas.microsoft.com/office/drawing/2014/main" val="2400874894"/>
                    </a:ext>
                  </a:extLst>
                </a:gridCol>
                <a:gridCol w="2137144">
                  <a:extLst>
                    <a:ext uri="{9D8B030D-6E8A-4147-A177-3AD203B41FA5}">
                      <a16:colId xmlns:a16="http://schemas.microsoft.com/office/drawing/2014/main" val="517689186"/>
                    </a:ext>
                  </a:extLst>
                </a:gridCol>
              </a:tblGrid>
              <a:tr h="240366">
                <a:tc>
                  <a:txBody>
                    <a:bodyPr/>
                    <a:lstStyle/>
                    <a:p>
                      <a:r>
                        <a:rPr lang="nl-NL" sz="1800" b="1"/>
                        <a:t>Values coding</a:t>
                      </a:r>
                      <a:endParaRPr lang="nl-NL" sz="1800"/>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el-GR" sz="1800"/>
                        <a:t>Κωδικοποιείς αξίες/πεποιθήσεις/στάσεις</a:t>
                      </a:r>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nl-NL" sz="1800"/>
                        <a:t>Codes </a:t>
                      </a:r>
                      <a:r>
                        <a:rPr lang="el-GR" sz="1800"/>
                        <a:t>αξιών (</a:t>
                      </a:r>
                      <a:r>
                        <a:rPr lang="nl-NL" sz="1800"/>
                        <a:t>beliefs, attitudes)</a:t>
                      </a:r>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nl-NL" sz="1800"/>
                        <a:t>Identity, </a:t>
                      </a:r>
                      <a:r>
                        <a:rPr lang="el-GR" sz="1800"/>
                        <a:t>στάσεις προς </a:t>
                      </a:r>
                      <a:r>
                        <a:rPr lang="nl-NL" sz="1800"/>
                        <a:t>STEM</a:t>
                      </a:r>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el-GR" sz="1800"/>
                        <a:t>Να μη συγχέονται με συμπεριφορές</a:t>
                      </a:r>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8457198"/>
                  </a:ext>
                </a:extLst>
              </a:tr>
              <a:tr h="456696">
                <a:tc>
                  <a:txBody>
                    <a:bodyPr/>
                    <a:lstStyle/>
                    <a:p>
                      <a:r>
                        <a:rPr lang="nl-NL" sz="1800" b="1" dirty="0" err="1"/>
                        <a:t>Structural</a:t>
                      </a:r>
                      <a:r>
                        <a:rPr lang="nl-NL" sz="1800" b="1" dirty="0"/>
                        <a:t> </a:t>
                      </a:r>
                      <a:r>
                        <a:rPr lang="nl-NL" sz="1800" b="1" dirty="0" err="1"/>
                        <a:t>coding</a:t>
                      </a:r>
                      <a:endParaRPr lang="nl-NL" sz="1800" dirty="0"/>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800"/>
                        <a:t>Χρησιμοποιείς προκαθορισμένες θεματικές (π.χ. από οδηγό συνέντευξης) για να “μαρκάρεις” τμήματα</a:t>
                      </a:r>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800"/>
                        <a:t>Οργάνωση ανά θεματική</a:t>
                      </a:r>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800"/>
                        <a:t>Με ημιδομημένες συνεντεύξεις</a:t>
                      </a:r>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800"/>
                        <a:t>Δεν είναι “βαθύ” από μόνο του</a:t>
                      </a:r>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1337079"/>
                  </a:ext>
                </a:extLst>
              </a:tr>
              <a:tr h="312476">
                <a:tc>
                  <a:txBody>
                    <a:bodyPr/>
                    <a:lstStyle/>
                    <a:p>
                      <a:r>
                        <a:rPr lang="nl-NL" sz="1800" b="1"/>
                        <a:t>Pattern coding</a:t>
                      </a:r>
                      <a:endParaRPr lang="nl-NL" sz="1800"/>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el-GR" sz="1800"/>
                        <a:t>Ομαδοποιείς αρχικά codes → φτιάχνεις κατηγορίες/μοτίβα</a:t>
                      </a:r>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nl-NL" sz="1800"/>
                        <a:t>Categories / proto-themes</a:t>
                      </a:r>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el-GR" sz="1800"/>
                        <a:t>Μετά το αρχικό </a:t>
                      </a:r>
                      <a:r>
                        <a:rPr lang="nl-NL" sz="1800"/>
                        <a:t>coding</a:t>
                      </a:r>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el-GR" sz="1800" dirty="0"/>
                        <a:t>Πολύ γενικές κατηγορίες</a:t>
                      </a:r>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4118110672"/>
                  </a:ext>
                </a:extLst>
              </a:tr>
            </a:tbl>
          </a:graphicData>
        </a:graphic>
      </p:graphicFrame>
      <p:graphicFrame>
        <p:nvGraphicFramePr>
          <p:cNvPr id="4" name="Πίνακας 3">
            <a:extLst>
              <a:ext uri="{FF2B5EF4-FFF2-40B4-BE49-F238E27FC236}">
                <a16:creationId xmlns:a16="http://schemas.microsoft.com/office/drawing/2014/main" id="{E842281B-8C56-4EE7-87D3-799FE7001B82}"/>
              </a:ext>
            </a:extLst>
          </p:cNvPr>
          <p:cNvGraphicFramePr>
            <a:graphicFrameLocks noGrp="1"/>
          </p:cNvGraphicFramePr>
          <p:nvPr>
            <p:extLst>
              <p:ext uri="{D42A27DB-BD31-4B8C-83A1-F6EECF244321}">
                <p14:modId xmlns:p14="http://schemas.microsoft.com/office/powerpoint/2010/main" val="3089241531"/>
              </p:ext>
            </p:extLst>
          </p:nvPr>
        </p:nvGraphicFramePr>
        <p:xfrm>
          <a:off x="806302" y="655757"/>
          <a:ext cx="10377375" cy="503404"/>
        </p:xfrm>
        <a:graphic>
          <a:graphicData uri="http://schemas.openxmlformats.org/drawingml/2006/table">
            <a:tbl>
              <a:tblPr/>
              <a:tblGrid>
                <a:gridCol w="2075475">
                  <a:extLst>
                    <a:ext uri="{9D8B030D-6E8A-4147-A177-3AD203B41FA5}">
                      <a16:colId xmlns:a16="http://schemas.microsoft.com/office/drawing/2014/main" val="905597159"/>
                    </a:ext>
                  </a:extLst>
                </a:gridCol>
                <a:gridCol w="2075475">
                  <a:extLst>
                    <a:ext uri="{9D8B030D-6E8A-4147-A177-3AD203B41FA5}">
                      <a16:colId xmlns:a16="http://schemas.microsoft.com/office/drawing/2014/main" val="1709724943"/>
                    </a:ext>
                  </a:extLst>
                </a:gridCol>
                <a:gridCol w="2075475">
                  <a:extLst>
                    <a:ext uri="{9D8B030D-6E8A-4147-A177-3AD203B41FA5}">
                      <a16:colId xmlns:a16="http://schemas.microsoft.com/office/drawing/2014/main" val="2857048245"/>
                    </a:ext>
                  </a:extLst>
                </a:gridCol>
                <a:gridCol w="2075475">
                  <a:extLst>
                    <a:ext uri="{9D8B030D-6E8A-4147-A177-3AD203B41FA5}">
                      <a16:colId xmlns:a16="http://schemas.microsoft.com/office/drawing/2014/main" val="1798380183"/>
                    </a:ext>
                  </a:extLst>
                </a:gridCol>
                <a:gridCol w="2075475">
                  <a:extLst>
                    <a:ext uri="{9D8B030D-6E8A-4147-A177-3AD203B41FA5}">
                      <a16:colId xmlns:a16="http://schemas.microsoft.com/office/drawing/2014/main" val="751943026"/>
                    </a:ext>
                  </a:extLst>
                </a:gridCol>
              </a:tblGrid>
              <a:tr h="330668">
                <a:tc>
                  <a:txBody>
                    <a:bodyPr/>
                    <a:lstStyle/>
                    <a:p>
                      <a:r>
                        <a:rPr lang="el-GR" sz="1600" b="1">
                          <a:highlight>
                            <a:srgbClr val="FFFF00"/>
                          </a:highlight>
                        </a:rPr>
                        <a:t>Τεχνική</a:t>
                      </a:r>
                    </a:p>
                  </a:txBody>
                  <a:tcPr marL="15725" marR="15725" marT="7862" marB="7862"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b="1">
                          <a:highlight>
                            <a:srgbClr val="FFFF00"/>
                          </a:highlight>
                        </a:rPr>
                        <a:t>Τι κάνεις πρακτικά (βήματα)</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b="1">
                          <a:highlight>
                            <a:srgbClr val="FFFF00"/>
                          </a:highlight>
                        </a:rPr>
                        <a:t>Τι παράγει</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b="1">
                          <a:highlight>
                            <a:srgbClr val="FFFF00"/>
                          </a:highlight>
                        </a:rPr>
                        <a:t>Πότε τη χρησιμοποιείς</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b="1" dirty="0">
                          <a:highlight>
                            <a:srgbClr val="FFFF00"/>
                          </a:highlight>
                        </a:rPr>
                        <a:t>Παγίδες</a:t>
                      </a:r>
                    </a:p>
                  </a:txBody>
                  <a:tcPr marL="15725" marR="15725" marT="7862" marB="7862"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08690946"/>
                  </a:ext>
                </a:extLst>
              </a:tr>
            </a:tbl>
          </a:graphicData>
        </a:graphic>
      </p:graphicFrame>
    </p:spTree>
    <p:extLst>
      <p:ext uri="{BB962C8B-B14F-4D97-AF65-F5344CB8AC3E}">
        <p14:creationId xmlns:p14="http://schemas.microsoft.com/office/powerpoint/2010/main" val="2429135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a:extLst>
              <a:ext uri="{FF2B5EF4-FFF2-40B4-BE49-F238E27FC236}">
                <a16:creationId xmlns:a16="http://schemas.microsoft.com/office/drawing/2014/main" id="{C7E550D5-C82D-42B0-8FCB-48277A7A1EC8}"/>
              </a:ext>
            </a:extLst>
          </p:cNvPr>
          <p:cNvGraphicFramePr>
            <a:graphicFrameLocks noGrp="1"/>
          </p:cNvGraphicFramePr>
          <p:nvPr>
            <p:extLst>
              <p:ext uri="{D42A27DB-BD31-4B8C-83A1-F6EECF244321}">
                <p14:modId xmlns:p14="http://schemas.microsoft.com/office/powerpoint/2010/main" val="3172647801"/>
              </p:ext>
            </p:extLst>
          </p:nvPr>
        </p:nvGraphicFramePr>
        <p:xfrm>
          <a:off x="870097" y="2224427"/>
          <a:ext cx="10685720" cy="3629056"/>
        </p:xfrm>
        <a:graphic>
          <a:graphicData uri="http://schemas.openxmlformats.org/drawingml/2006/table">
            <a:tbl>
              <a:tblPr/>
              <a:tblGrid>
                <a:gridCol w="2137144">
                  <a:extLst>
                    <a:ext uri="{9D8B030D-6E8A-4147-A177-3AD203B41FA5}">
                      <a16:colId xmlns:a16="http://schemas.microsoft.com/office/drawing/2014/main" val="1663059004"/>
                    </a:ext>
                  </a:extLst>
                </a:gridCol>
                <a:gridCol w="2137144">
                  <a:extLst>
                    <a:ext uri="{9D8B030D-6E8A-4147-A177-3AD203B41FA5}">
                      <a16:colId xmlns:a16="http://schemas.microsoft.com/office/drawing/2014/main" val="1084048519"/>
                    </a:ext>
                  </a:extLst>
                </a:gridCol>
                <a:gridCol w="2137144">
                  <a:extLst>
                    <a:ext uri="{9D8B030D-6E8A-4147-A177-3AD203B41FA5}">
                      <a16:colId xmlns:a16="http://schemas.microsoft.com/office/drawing/2014/main" val="396583406"/>
                    </a:ext>
                  </a:extLst>
                </a:gridCol>
                <a:gridCol w="2137144">
                  <a:extLst>
                    <a:ext uri="{9D8B030D-6E8A-4147-A177-3AD203B41FA5}">
                      <a16:colId xmlns:a16="http://schemas.microsoft.com/office/drawing/2014/main" val="292469924"/>
                    </a:ext>
                  </a:extLst>
                </a:gridCol>
                <a:gridCol w="2137144">
                  <a:extLst>
                    <a:ext uri="{9D8B030D-6E8A-4147-A177-3AD203B41FA5}">
                      <a16:colId xmlns:a16="http://schemas.microsoft.com/office/drawing/2014/main" val="3751269510"/>
                    </a:ext>
                  </a:extLst>
                </a:gridCol>
              </a:tblGrid>
              <a:tr h="240366">
                <a:tc>
                  <a:txBody>
                    <a:bodyPr/>
                    <a:lstStyle/>
                    <a:p>
                      <a:r>
                        <a:rPr lang="nl-NL" sz="1800" b="1" dirty="0" err="1"/>
                        <a:t>Simultaneous</a:t>
                      </a:r>
                      <a:r>
                        <a:rPr lang="nl-NL" sz="1800" b="1" dirty="0"/>
                        <a:t> </a:t>
                      </a:r>
                      <a:r>
                        <a:rPr lang="nl-NL" sz="1800" b="1" dirty="0" err="1"/>
                        <a:t>coding</a:t>
                      </a:r>
                      <a:endParaRPr lang="nl-NL" sz="1800" dirty="0"/>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el-GR" sz="1800"/>
                        <a:t>Βάζεις περισσότερα από ένα codes στο ίδιο απόσπασμα</a:t>
                      </a:r>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el-GR" sz="1800"/>
                        <a:t>Πολυδιάστατη αποτύπωση</a:t>
                      </a:r>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el-GR" sz="1800"/>
                        <a:t>Όταν το απόσπασμα έχει πολλά νοήματα</a:t>
                      </a:r>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tc>
                  <a:txBody>
                    <a:bodyPr/>
                    <a:lstStyle/>
                    <a:p>
                      <a:r>
                        <a:rPr lang="el-GR" sz="1800" dirty="0"/>
                        <a:t>Υπερφόρτωση </a:t>
                      </a:r>
                      <a:r>
                        <a:rPr lang="nl-NL" sz="1800" dirty="0"/>
                        <a:t>codes</a:t>
                      </a:r>
                    </a:p>
                  </a:txBody>
                  <a:tcPr marL="15725" marR="15725" marT="7862" marB="7862"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9471884"/>
                  </a:ext>
                </a:extLst>
              </a:tr>
              <a:tr h="240366">
                <a:tc>
                  <a:txBody>
                    <a:bodyPr/>
                    <a:lstStyle/>
                    <a:p>
                      <a:r>
                        <a:rPr lang="nl-NL" sz="1800" b="1"/>
                        <a:t>Holistic coding</a:t>
                      </a:r>
                      <a:endParaRPr lang="nl-NL" sz="1800"/>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800"/>
                        <a:t>Δίνεις 1–2 γενικά codes σε μεγάλο κομμάτι κειμένου</a:t>
                      </a:r>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800"/>
                        <a:t>Μακρο-κατανόηση</a:t>
                      </a:r>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800"/>
                        <a:t>Πρώτη ανάγνωση μεγάλων κειμένων</a:t>
                      </a:r>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800"/>
                        <a:t>Πολύ γενικό, λίγη λεπτομέρεια</a:t>
                      </a:r>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1756469"/>
                  </a:ext>
                </a:extLst>
              </a:tr>
              <a:tr h="384586">
                <a:tc>
                  <a:txBody>
                    <a:bodyPr/>
                    <a:lstStyle/>
                    <a:p>
                      <a:r>
                        <a:rPr lang="nl-NL" sz="1800" b="1"/>
                        <a:t>Attribute coding</a:t>
                      </a:r>
                      <a:endParaRPr lang="nl-NL" sz="1800"/>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800"/>
                        <a:t>Κωδικοποιείς βασικά χαρακτηριστικά (π.χ. τάξη, φύλο) ως metadata</a:t>
                      </a:r>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800"/>
                        <a:t>Πλαίσιο δεδομένων</a:t>
                      </a:r>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800"/>
                        <a:t>Οργάνωση </a:t>
                      </a:r>
                      <a:r>
                        <a:rPr lang="nl-NL" sz="1800"/>
                        <a:t>dataset</a:t>
                      </a:r>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sz="1800" dirty="0"/>
                        <a:t>Να μη συγχέεται με </a:t>
                      </a:r>
                      <a:r>
                        <a:rPr lang="el-GR" sz="1800" dirty="0" err="1"/>
                        <a:t>analytic</a:t>
                      </a:r>
                      <a:r>
                        <a:rPr lang="el-GR" sz="1800" dirty="0"/>
                        <a:t> </a:t>
                      </a:r>
                      <a:r>
                        <a:rPr lang="el-GR" sz="1800" dirty="0" err="1"/>
                        <a:t>coding</a:t>
                      </a:r>
                      <a:endParaRPr lang="el-GR" sz="1800" dirty="0"/>
                    </a:p>
                  </a:txBody>
                  <a:tcPr marL="15725" marR="15725" marT="7862" marB="7862"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7927611"/>
                  </a:ext>
                </a:extLst>
              </a:tr>
              <a:tr h="312476">
                <a:tc>
                  <a:txBody>
                    <a:bodyPr/>
                    <a:lstStyle/>
                    <a:p>
                      <a:r>
                        <a:rPr lang="nl-NL" sz="1800" b="1"/>
                        <a:t>Versus coding</a:t>
                      </a:r>
                      <a:endParaRPr lang="nl-NL" sz="1800"/>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el-GR" sz="1800" dirty="0"/>
                        <a:t>Κωδικοποιείς συγκρούσεις/αντιθέσεις (π.χ. θεωρία </a:t>
                      </a:r>
                      <a:r>
                        <a:rPr lang="el-GR" sz="1800" dirty="0" err="1"/>
                        <a:t>vs</a:t>
                      </a:r>
                      <a:r>
                        <a:rPr lang="el-GR" sz="1800" dirty="0"/>
                        <a:t> πράξη)</a:t>
                      </a:r>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nl-NL" sz="1800"/>
                        <a:t>Codes </a:t>
                      </a:r>
                      <a:r>
                        <a:rPr lang="el-GR" sz="1800"/>
                        <a:t>αντιθέσεων</a:t>
                      </a:r>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el-GR" sz="1800"/>
                        <a:t>Κριτικές/αντιπαραθέσεις</a:t>
                      </a:r>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tc>
                  <a:txBody>
                    <a:bodyPr/>
                    <a:lstStyle/>
                    <a:p>
                      <a:r>
                        <a:rPr lang="el-GR" sz="1800" dirty="0" err="1"/>
                        <a:t>Υπεραπλούστευση</a:t>
                      </a:r>
                      <a:r>
                        <a:rPr lang="el-GR" sz="1800" dirty="0"/>
                        <a:t> </a:t>
                      </a:r>
                      <a:r>
                        <a:rPr lang="el-GR" sz="1800" dirty="0" err="1"/>
                        <a:t>διπόλων</a:t>
                      </a:r>
                      <a:endParaRPr lang="el-GR" sz="1800" dirty="0"/>
                    </a:p>
                  </a:txBody>
                  <a:tcPr marL="15725" marR="15725" marT="7862" marB="7862"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678300482"/>
                  </a:ext>
                </a:extLst>
              </a:tr>
            </a:tbl>
          </a:graphicData>
        </a:graphic>
      </p:graphicFrame>
      <p:graphicFrame>
        <p:nvGraphicFramePr>
          <p:cNvPr id="3" name="Πίνακας 2">
            <a:extLst>
              <a:ext uri="{FF2B5EF4-FFF2-40B4-BE49-F238E27FC236}">
                <a16:creationId xmlns:a16="http://schemas.microsoft.com/office/drawing/2014/main" id="{74275059-11B9-4C09-B255-21D6A043DC26}"/>
              </a:ext>
            </a:extLst>
          </p:cNvPr>
          <p:cNvGraphicFramePr>
            <a:graphicFrameLocks noGrp="1"/>
          </p:cNvGraphicFramePr>
          <p:nvPr>
            <p:extLst>
              <p:ext uri="{D42A27DB-BD31-4B8C-83A1-F6EECF244321}">
                <p14:modId xmlns:p14="http://schemas.microsoft.com/office/powerpoint/2010/main" val="627426382"/>
              </p:ext>
            </p:extLst>
          </p:nvPr>
        </p:nvGraphicFramePr>
        <p:xfrm>
          <a:off x="870097" y="1385743"/>
          <a:ext cx="10685720" cy="838684"/>
        </p:xfrm>
        <a:graphic>
          <a:graphicData uri="http://schemas.openxmlformats.org/drawingml/2006/table">
            <a:tbl>
              <a:tblPr>
                <a:tableStyleId>{2D5ABB26-0587-4C30-8999-92F81FD0307C}</a:tableStyleId>
              </a:tblPr>
              <a:tblGrid>
                <a:gridCol w="2137144">
                  <a:extLst>
                    <a:ext uri="{9D8B030D-6E8A-4147-A177-3AD203B41FA5}">
                      <a16:colId xmlns:a16="http://schemas.microsoft.com/office/drawing/2014/main" val="1931813212"/>
                    </a:ext>
                  </a:extLst>
                </a:gridCol>
                <a:gridCol w="2137144">
                  <a:extLst>
                    <a:ext uri="{9D8B030D-6E8A-4147-A177-3AD203B41FA5}">
                      <a16:colId xmlns:a16="http://schemas.microsoft.com/office/drawing/2014/main" val="507686364"/>
                    </a:ext>
                  </a:extLst>
                </a:gridCol>
                <a:gridCol w="2137144">
                  <a:extLst>
                    <a:ext uri="{9D8B030D-6E8A-4147-A177-3AD203B41FA5}">
                      <a16:colId xmlns:a16="http://schemas.microsoft.com/office/drawing/2014/main" val="258435699"/>
                    </a:ext>
                  </a:extLst>
                </a:gridCol>
                <a:gridCol w="2137144">
                  <a:extLst>
                    <a:ext uri="{9D8B030D-6E8A-4147-A177-3AD203B41FA5}">
                      <a16:colId xmlns:a16="http://schemas.microsoft.com/office/drawing/2014/main" val="2933982033"/>
                    </a:ext>
                  </a:extLst>
                </a:gridCol>
                <a:gridCol w="2137144">
                  <a:extLst>
                    <a:ext uri="{9D8B030D-6E8A-4147-A177-3AD203B41FA5}">
                      <a16:colId xmlns:a16="http://schemas.microsoft.com/office/drawing/2014/main" val="1190528019"/>
                    </a:ext>
                  </a:extLst>
                </a:gridCol>
              </a:tblGrid>
              <a:tr h="312476">
                <a:tc>
                  <a:txBody>
                    <a:bodyPr/>
                    <a:lstStyle/>
                    <a:p>
                      <a:r>
                        <a:rPr lang="nl-NL" sz="1800" b="1" dirty="0"/>
                        <a:t>Magnitude </a:t>
                      </a:r>
                      <a:r>
                        <a:rPr lang="nl-NL" sz="1800" b="1" dirty="0" err="1"/>
                        <a:t>coding</a:t>
                      </a:r>
                      <a:endParaRPr lang="nl-NL" sz="1800" b="1" dirty="0"/>
                    </a:p>
                  </a:txBody>
                  <a:tcPr marL="15725" marR="15725" marT="7862" marB="7862" anchor="ctr"/>
                </a:tc>
                <a:tc>
                  <a:txBody>
                    <a:bodyPr/>
                    <a:lstStyle/>
                    <a:p>
                      <a:r>
                        <a:rPr lang="el-GR" sz="1800" dirty="0"/>
                        <a:t>Προσθέτεις ένταση/βαθμό σε </a:t>
                      </a:r>
                      <a:r>
                        <a:rPr lang="el-GR" sz="1800" dirty="0" err="1"/>
                        <a:t>code</a:t>
                      </a:r>
                      <a:r>
                        <a:rPr lang="el-GR" sz="1800" dirty="0"/>
                        <a:t> (π.χ. χαμηλό–υψηλό)</a:t>
                      </a:r>
                    </a:p>
                  </a:txBody>
                  <a:tcPr marL="15725" marR="15725" marT="7862" marB="7862" anchor="ctr"/>
                </a:tc>
                <a:tc>
                  <a:txBody>
                    <a:bodyPr/>
                    <a:lstStyle/>
                    <a:p>
                      <a:r>
                        <a:rPr lang="nl-NL" sz="1800" dirty="0"/>
                        <a:t>Codes </a:t>
                      </a:r>
                      <a:r>
                        <a:rPr lang="el-GR" sz="1800" dirty="0"/>
                        <a:t>με “ένταση”</a:t>
                      </a:r>
                    </a:p>
                  </a:txBody>
                  <a:tcPr marL="15725" marR="15725" marT="7862" marB="7862" anchor="ctr"/>
                </a:tc>
                <a:tc>
                  <a:txBody>
                    <a:bodyPr/>
                    <a:lstStyle/>
                    <a:p>
                      <a:r>
                        <a:rPr lang="el-GR" sz="1800"/>
                        <a:t>Όταν σε ενδιαφέρει το “πόσο” (π.χ. engagement)</a:t>
                      </a:r>
                    </a:p>
                  </a:txBody>
                  <a:tcPr marL="15725" marR="15725" marT="7862" marB="7862" anchor="ctr"/>
                </a:tc>
                <a:tc>
                  <a:txBody>
                    <a:bodyPr/>
                    <a:lstStyle/>
                    <a:p>
                      <a:r>
                        <a:rPr lang="el-GR" sz="1800" dirty="0" err="1"/>
                        <a:t>Ψευδο</a:t>
                      </a:r>
                      <a:r>
                        <a:rPr lang="el-GR" sz="1800" dirty="0"/>
                        <a:t>-ποσοτικοποίηση χωρίς βάση</a:t>
                      </a:r>
                    </a:p>
                  </a:txBody>
                  <a:tcPr marL="15725" marR="15725" marT="7862" marB="7862" anchor="ctr"/>
                </a:tc>
                <a:extLst>
                  <a:ext uri="{0D108BD9-81ED-4DB2-BD59-A6C34878D82A}">
                    <a16:rowId xmlns:a16="http://schemas.microsoft.com/office/drawing/2014/main" val="2720231392"/>
                  </a:ext>
                </a:extLst>
              </a:tr>
            </a:tbl>
          </a:graphicData>
        </a:graphic>
      </p:graphicFrame>
      <p:graphicFrame>
        <p:nvGraphicFramePr>
          <p:cNvPr id="4" name="Πίνακας 3">
            <a:extLst>
              <a:ext uri="{FF2B5EF4-FFF2-40B4-BE49-F238E27FC236}">
                <a16:creationId xmlns:a16="http://schemas.microsoft.com/office/drawing/2014/main" id="{D42A82E3-DAC9-4185-BBEB-EA4BD6009741}"/>
              </a:ext>
            </a:extLst>
          </p:cNvPr>
          <p:cNvGraphicFramePr>
            <a:graphicFrameLocks noGrp="1"/>
          </p:cNvGraphicFramePr>
          <p:nvPr>
            <p:extLst>
              <p:ext uri="{D42A27DB-BD31-4B8C-83A1-F6EECF244321}">
                <p14:modId xmlns:p14="http://schemas.microsoft.com/office/powerpoint/2010/main" val="3683206915"/>
              </p:ext>
            </p:extLst>
          </p:nvPr>
        </p:nvGraphicFramePr>
        <p:xfrm>
          <a:off x="870098" y="655757"/>
          <a:ext cx="10547498" cy="503404"/>
        </p:xfrm>
        <a:graphic>
          <a:graphicData uri="http://schemas.openxmlformats.org/drawingml/2006/table">
            <a:tbl>
              <a:tblPr/>
              <a:tblGrid>
                <a:gridCol w="2185182">
                  <a:extLst>
                    <a:ext uri="{9D8B030D-6E8A-4147-A177-3AD203B41FA5}">
                      <a16:colId xmlns:a16="http://schemas.microsoft.com/office/drawing/2014/main" val="905597159"/>
                    </a:ext>
                  </a:extLst>
                </a:gridCol>
                <a:gridCol w="2090579">
                  <a:extLst>
                    <a:ext uri="{9D8B030D-6E8A-4147-A177-3AD203B41FA5}">
                      <a16:colId xmlns:a16="http://schemas.microsoft.com/office/drawing/2014/main" val="1709724943"/>
                    </a:ext>
                  </a:extLst>
                </a:gridCol>
                <a:gridCol w="2090579">
                  <a:extLst>
                    <a:ext uri="{9D8B030D-6E8A-4147-A177-3AD203B41FA5}">
                      <a16:colId xmlns:a16="http://schemas.microsoft.com/office/drawing/2014/main" val="2857048245"/>
                    </a:ext>
                  </a:extLst>
                </a:gridCol>
                <a:gridCol w="2090579">
                  <a:extLst>
                    <a:ext uri="{9D8B030D-6E8A-4147-A177-3AD203B41FA5}">
                      <a16:colId xmlns:a16="http://schemas.microsoft.com/office/drawing/2014/main" val="1798380183"/>
                    </a:ext>
                  </a:extLst>
                </a:gridCol>
                <a:gridCol w="2090579">
                  <a:extLst>
                    <a:ext uri="{9D8B030D-6E8A-4147-A177-3AD203B41FA5}">
                      <a16:colId xmlns:a16="http://schemas.microsoft.com/office/drawing/2014/main" val="751943026"/>
                    </a:ext>
                  </a:extLst>
                </a:gridCol>
              </a:tblGrid>
              <a:tr h="330668">
                <a:tc>
                  <a:txBody>
                    <a:bodyPr/>
                    <a:lstStyle/>
                    <a:p>
                      <a:r>
                        <a:rPr lang="el-GR" sz="1600" b="1">
                          <a:highlight>
                            <a:srgbClr val="FFFF00"/>
                          </a:highlight>
                        </a:rPr>
                        <a:t>Τεχνική</a:t>
                      </a:r>
                    </a:p>
                  </a:txBody>
                  <a:tcPr marL="15725" marR="15725" marT="7862" marB="7862"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b="1">
                          <a:highlight>
                            <a:srgbClr val="FFFF00"/>
                          </a:highlight>
                        </a:rPr>
                        <a:t>Τι κάνεις πρακτικά (βήματα)</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b="1">
                          <a:highlight>
                            <a:srgbClr val="FFFF00"/>
                          </a:highlight>
                        </a:rPr>
                        <a:t>Τι παράγει</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b="1">
                          <a:highlight>
                            <a:srgbClr val="FFFF00"/>
                          </a:highlight>
                        </a:rPr>
                        <a:t>Πότε τη χρησιμοποιείς</a:t>
                      </a:r>
                    </a:p>
                  </a:txBody>
                  <a:tcPr marL="15725" marR="15725" marT="7862" marB="786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l-GR" sz="1600" b="1" dirty="0">
                          <a:highlight>
                            <a:srgbClr val="FFFF00"/>
                          </a:highlight>
                        </a:rPr>
                        <a:t>Παγίδες</a:t>
                      </a:r>
                    </a:p>
                  </a:txBody>
                  <a:tcPr marL="15725" marR="15725" marT="7862" marB="7862"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08690946"/>
                  </a:ext>
                </a:extLst>
              </a:tr>
            </a:tbl>
          </a:graphicData>
        </a:graphic>
      </p:graphicFrame>
    </p:spTree>
    <p:extLst>
      <p:ext uri="{BB962C8B-B14F-4D97-AF65-F5344CB8AC3E}">
        <p14:creationId xmlns:p14="http://schemas.microsoft.com/office/powerpoint/2010/main" val="27362050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82D1CCF6-4EC8-4DEB-A494-7F6CCAF80338}"/>
              </a:ext>
            </a:extLst>
          </p:cNvPr>
          <p:cNvSpPr/>
          <p:nvPr/>
        </p:nvSpPr>
        <p:spPr>
          <a:xfrm>
            <a:off x="1626781" y="987745"/>
            <a:ext cx="7198242" cy="4524315"/>
          </a:xfrm>
          <a:prstGeom prst="rect">
            <a:avLst/>
          </a:prstGeom>
        </p:spPr>
        <p:txBody>
          <a:bodyPr wrap="square">
            <a:spAutoFit/>
          </a:bodyPr>
          <a:lstStyle/>
          <a:p>
            <a:r>
              <a:rPr lang="nl-NL" sz="2400" b="1" dirty="0">
                <a:highlight>
                  <a:srgbClr val="00FF00"/>
                </a:highlight>
              </a:rPr>
              <a:t> 1. “</a:t>
            </a:r>
            <a:r>
              <a:rPr lang="el-GR" sz="2400" b="1" dirty="0">
                <a:highlight>
                  <a:srgbClr val="00FF00"/>
                </a:highlight>
              </a:rPr>
              <a:t>Σπάω” το κείμενο</a:t>
            </a:r>
          </a:p>
          <a:p>
            <a:pPr marL="342900" indent="-342900">
              <a:buFont typeface="Arial" panose="020B0604020202020204" pitchFamily="34" charset="0"/>
              <a:buChar char="•"/>
            </a:pPr>
            <a:r>
              <a:rPr lang="nl-NL" sz="2400" dirty="0"/>
              <a:t>Line-</a:t>
            </a:r>
            <a:r>
              <a:rPr lang="nl-NL" sz="2400" dirty="0" err="1"/>
              <a:t>by</a:t>
            </a:r>
            <a:r>
              <a:rPr lang="nl-NL" sz="2400" dirty="0"/>
              <a:t>-line </a:t>
            </a:r>
          </a:p>
          <a:p>
            <a:pPr marL="342900" indent="-342900">
              <a:buFont typeface="Arial" panose="020B0604020202020204" pitchFamily="34" charset="0"/>
              <a:buChar char="•"/>
            </a:pPr>
            <a:r>
              <a:rPr lang="nl-NL" sz="2400" dirty="0"/>
              <a:t>Open </a:t>
            </a:r>
            <a:endParaRPr lang="el-GR" sz="2400" dirty="0"/>
          </a:p>
          <a:p>
            <a:endParaRPr lang="el-GR" sz="2400" dirty="0"/>
          </a:p>
          <a:p>
            <a:pPr>
              <a:buFont typeface="Arial" panose="020B0604020202020204" pitchFamily="34" charset="0"/>
              <a:buChar char="•"/>
            </a:pPr>
            <a:r>
              <a:rPr lang="nl-NL" sz="2400" b="1" dirty="0">
                <a:highlight>
                  <a:srgbClr val="FFFF00"/>
                </a:highlight>
              </a:rPr>
              <a:t> 2. “</a:t>
            </a:r>
            <a:r>
              <a:rPr lang="el-GR" sz="2400" b="1" dirty="0">
                <a:highlight>
                  <a:srgbClr val="FFFF00"/>
                </a:highlight>
              </a:rPr>
              <a:t>Οργανώνω”</a:t>
            </a:r>
          </a:p>
          <a:p>
            <a:pPr marL="342900" indent="-342900">
              <a:buFont typeface="Arial" panose="020B0604020202020204" pitchFamily="34" charset="0"/>
              <a:buChar char="•"/>
            </a:pPr>
            <a:r>
              <a:rPr lang="nl-NL" sz="2400" dirty="0" err="1"/>
              <a:t>Focused</a:t>
            </a:r>
            <a:r>
              <a:rPr lang="nl-NL" sz="2400" dirty="0"/>
              <a:t> </a:t>
            </a:r>
          </a:p>
          <a:p>
            <a:pPr marL="342900" indent="-342900">
              <a:buFont typeface="Arial" panose="020B0604020202020204" pitchFamily="34" charset="0"/>
              <a:buChar char="•"/>
            </a:pPr>
            <a:r>
              <a:rPr lang="nl-NL" sz="2400" dirty="0" err="1"/>
              <a:t>Pattern</a:t>
            </a:r>
            <a:r>
              <a:rPr lang="nl-NL" sz="2400" dirty="0"/>
              <a:t> </a:t>
            </a:r>
          </a:p>
          <a:p>
            <a:pPr marL="342900" indent="-342900">
              <a:buFont typeface="Arial" panose="020B0604020202020204" pitchFamily="34" charset="0"/>
              <a:buChar char="•"/>
            </a:pPr>
            <a:r>
              <a:rPr lang="nl-NL" sz="2400" dirty="0" err="1"/>
              <a:t>Structural</a:t>
            </a:r>
            <a:r>
              <a:rPr lang="nl-NL" sz="2400" dirty="0"/>
              <a:t> </a:t>
            </a:r>
            <a:endParaRPr lang="el-GR" sz="2400" dirty="0"/>
          </a:p>
          <a:p>
            <a:pPr marL="342900" indent="-342900">
              <a:buFont typeface="Arial" panose="020B0604020202020204" pitchFamily="34" charset="0"/>
              <a:buChar char="•"/>
            </a:pPr>
            <a:endParaRPr lang="nl-NL" sz="2400" dirty="0"/>
          </a:p>
          <a:p>
            <a:r>
              <a:rPr lang="nl-NL" sz="2400" b="1" dirty="0">
                <a:highlight>
                  <a:srgbClr val="00FFFF"/>
                </a:highlight>
              </a:rPr>
              <a:t>3. “</a:t>
            </a:r>
            <a:r>
              <a:rPr lang="el-GR" sz="2400" b="1" dirty="0">
                <a:highlight>
                  <a:srgbClr val="00FFFF"/>
                </a:highlight>
              </a:rPr>
              <a:t>Εμβαθύνω”</a:t>
            </a:r>
          </a:p>
          <a:p>
            <a:pPr marL="342900" indent="-342900">
              <a:buFont typeface="Arial" panose="020B0604020202020204" pitchFamily="34" charset="0"/>
              <a:buChar char="•"/>
            </a:pPr>
            <a:r>
              <a:rPr lang="nl-NL" sz="2400" dirty="0" err="1"/>
              <a:t>Process</a:t>
            </a:r>
            <a:r>
              <a:rPr lang="nl-NL" sz="2400" dirty="0"/>
              <a:t> / </a:t>
            </a:r>
            <a:r>
              <a:rPr lang="nl-NL" sz="2400" dirty="0" err="1"/>
              <a:t>Emotion</a:t>
            </a:r>
            <a:r>
              <a:rPr lang="nl-NL" sz="2400" dirty="0"/>
              <a:t> / </a:t>
            </a:r>
            <a:r>
              <a:rPr lang="nl-NL" sz="2400" dirty="0" err="1"/>
              <a:t>Values</a:t>
            </a:r>
            <a:r>
              <a:rPr lang="nl-NL" sz="2400" dirty="0"/>
              <a:t> </a:t>
            </a:r>
          </a:p>
          <a:p>
            <a:pPr marL="342900" indent="-342900">
              <a:buFont typeface="Arial" panose="020B0604020202020204" pitchFamily="34" charset="0"/>
              <a:buChar char="•"/>
            </a:pPr>
            <a:r>
              <a:rPr lang="nl-NL" sz="2400" dirty="0"/>
              <a:t>In vivo</a:t>
            </a:r>
          </a:p>
        </p:txBody>
      </p:sp>
    </p:spTree>
    <p:extLst>
      <p:ext uri="{BB962C8B-B14F-4D97-AF65-F5344CB8AC3E}">
        <p14:creationId xmlns:p14="http://schemas.microsoft.com/office/powerpoint/2010/main" val="4520031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DECCDD1A-312C-4AAB-A15D-EFB920BDB3AA}"/>
              </a:ext>
            </a:extLst>
          </p:cNvPr>
          <p:cNvSpPr/>
          <p:nvPr/>
        </p:nvSpPr>
        <p:spPr>
          <a:xfrm>
            <a:off x="932120" y="830191"/>
            <a:ext cx="10391553" cy="830997"/>
          </a:xfrm>
          <a:prstGeom prst="rect">
            <a:avLst/>
          </a:prstGeom>
        </p:spPr>
        <p:txBody>
          <a:bodyPr wrap="square">
            <a:spAutoFit/>
          </a:bodyPr>
          <a:lstStyle/>
          <a:p>
            <a:r>
              <a:rPr lang="el-GR" sz="2400" dirty="0"/>
              <a:t>«Δεν καταλαβαίνω τη φυσική και συνήθως δεν συμμετέχω.</a:t>
            </a:r>
            <a:br>
              <a:rPr lang="el-GR" sz="2400" dirty="0"/>
            </a:br>
            <a:r>
              <a:rPr lang="el-GR" sz="2400" dirty="0"/>
              <a:t>Όταν δουλεύουμε σε ομάδες νιώθω πιο άνετα και συμμετέχω περισσότερο.»</a:t>
            </a:r>
            <a:endParaRPr lang="en-US" sz="2400" dirty="0"/>
          </a:p>
        </p:txBody>
      </p:sp>
      <p:sp>
        <p:nvSpPr>
          <p:cNvPr id="3" name="Ορθογώνιο 2">
            <a:extLst>
              <a:ext uri="{FF2B5EF4-FFF2-40B4-BE49-F238E27FC236}">
                <a16:creationId xmlns:a16="http://schemas.microsoft.com/office/drawing/2014/main" id="{DDFB95A8-96EC-43D7-A3B4-79F3863ADA36}"/>
              </a:ext>
            </a:extLst>
          </p:cNvPr>
          <p:cNvSpPr/>
          <p:nvPr/>
        </p:nvSpPr>
        <p:spPr>
          <a:xfrm>
            <a:off x="932120" y="2010957"/>
            <a:ext cx="3074303" cy="369332"/>
          </a:xfrm>
          <a:prstGeom prst="rect">
            <a:avLst/>
          </a:prstGeom>
        </p:spPr>
        <p:txBody>
          <a:bodyPr wrap="none">
            <a:spAutoFit/>
          </a:bodyPr>
          <a:lstStyle/>
          <a:p>
            <a:r>
              <a:rPr lang="nl-NL" b="1" dirty="0">
                <a:highlight>
                  <a:srgbClr val="FFFF00"/>
                </a:highlight>
              </a:rPr>
              <a:t>1. LINE-BY-LINE CODING</a:t>
            </a:r>
            <a:endParaRPr lang="en-US" b="1" dirty="0">
              <a:highlight>
                <a:srgbClr val="FFFF00"/>
              </a:highlight>
            </a:endParaRPr>
          </a:p>
        </p:txBody>
      </p:sp>
      <p:sp>
        <p:nvSpPr>
          <p:cNvPr id="4" name="Ορθογώνιο 3">
            <a:extLst>
              <a:ext uri="{FF2B5EF4-FFF2-40B4-BE49-F238E27FC236}">
                <a16:creationId xmlns:a16="http://schemas.microsoft.com/office/drawing/2014/main" id="{B2685A29-6805-487D-8FDB-D321179DA892}"/>
              </a:ext>
            </a:extLst>
          </p:cNvPr>
          <p:cNvSpPr/>
          <p:nvPr/>
        </p:nvSpPr>
        <p:spPr>
          <a:xfrm>
            <a:off x="932120" y="2552113"/>
            <a:ext cx="6096000" cy="1477328"/>
          </a:xfrm>
          <a:prstGeom prst="rect">
            <a:avLst/>
          </a:prstGeom>
        </p:spPr>
        <p:txBody>
          <a:bodyPr>
            <a:spAutoFit/>
          </a:bodyPr>
          <a:lstStyle/>
          <a:p>
            <a:pPr marL="285750" indent="-285750">
              <a:buFont typeface="Arial" panose="020B0604020202020204" pitchFamily="34" charset="0"/>
              <a:buChar char="•"/>
            </a:pPr>
            <a:r>
              <a:rPr lang="el-GR" dirty="0"/>
              <a:t>“δεν καταλαβαίνω” → δυσκολία κατανόησης </a:t>
            </a:r>
          </a:p>
          <a:p>
            <a:pPr marL="285750" indent="-285750">
              <a:buFont typeface="Arial" panose="020B0604020202020204" pitchFamily="34" charset="0"/>
              <a:buChar char="•"/>
            </a:pPr>
            <a:r>
              <a:rPr lang="el-GR" dirty="0"/>
              <a:t>“δεν συμμετέχω” → χαμηλή συμμετοχή </a:t>
            </a:r>
          </a:p>
          <a:p>
            <a:pPr marL="285750" indent="-285750">
              <a:buFont typeface="Arial" panose="020B0604020202020204" pitchFamily="34" charset="0"/>
              <a:buChar char="•"/>
            </a:pPr>
            <a:r>
              <a:rPr lang="el-GR" dirty="0"/>
              <a:t>“δουλεύουμε σε ομάδες” → συνεργατική πρακτική </a:t>
            </a:r>
          </a:p>
          <a:p>
            <a:pPr marL="285750" indent="-285750">
              <a:buFont typeface="Arial" panose="020B0604020202020204" pitchFamily="34" charset="0"/>
              <a:buChar char="•"/>
            </a:pPr>
            <a:r>
              <a:rPr lang="el-GR" dirty="0"/>
              <a:t>“νιώθω πιο άνετα” → συναισθηματική ασφάλεια </a:t>
            </a:r>
          </a:p>
          <a:p>
            <a:pPr marL="285750" indent="-285750">
              <a:buFont typeface="Arial" panose="020B0604020202020204" pitchFamily="34" charset="0"/>
              <a:buChar char="•"/>
            </a:pPr>
            <a:r>
              <a:rPr lang="el-GR" dirty="0"/>
              <a:t>“συμμετέχω περισσότερο” → αυξημένη συμμετοχή </a:t>
            </a:r>
          </a:p>
        </p:txBody>
      </p:sp>
      <p:sp>
        <p:nvSpPr>
          <p:cNvPr id="5" name="Ορθογώνιο 4">
            <a:extLst>
              <a:ext uri="{FF2B5EF4-FFF2-40B4-BE49-F238E27FC236}">
                <a16:creationId xmlns:a16="http://schemas.microsoft.com/office/drawing/2014/main" id="{0BA331D9-D630-413C-AC40-770B94170AAE}"/>
              </a:ext>
            </a:extLst>
          </p:cNvPr>
          <p:cNvSpPr/>
          <p:nvPr/>
        </p:nvSpPr>
        <p:spPr>
          <a:xfrm>
            <a:off x="932119" y="4017405"/>
            <a:ext cx="2223686" cy="369332"/>
          </a:xfrm>
          <a:prstGeom prst="rect">
            <a:avLst/>
          </a:prstGeom>
        </p:spPr>
        <p:txBody>
          <a:bodyPr wrap="none">
            <a:spAutoFit/>
          </a:bodyPr>
          <a:lstStyle/>
          <a:p>
            <a:r>
              <a:rPr lang="el-GR" dirty="0"/>
              <a:t>✔ πολλά μικρά </a:t>
            </a:r>
            <a:r>
              <a:rPr lang="nl-NL" dirty="0"/>
              <a:t>codes</a:t>
            </a:r>
            <a:endParaRPr lang="en-US" dirty="0"/>
          </a:p>
        </p:txBody>
      </p:sp>
      <p:sp>
        <p:nvSpPr>
          <p:cNvPr id="6" name="Ορθογώνιο 5">
            <a:extLst>
              <a:ext uri="{FF2B5EF4-FFF2-40B4-BE49-F238E27FC236}">
                <a16:creationId xmlns:a16="http://schemas.microsoft.com/office/drawing/2014/main" id="{7B837EB5-1F56-495E-A366-D9F9A5860625}"/>
              </a:ext>
            </a:extLst>
          </p:cNvPr>
          <p:cNvSpPr/>
          <p:nvPr/>
        </p:nvSpPr>
        <p:spPr>
          <a:xfrm>
            <a:off x="6006045" y="2010957"/>
            <a:ext cx="2129109" cy="369332"/>
          </a:xfrm>
          <a:prstGeom prst="rect">
            <a:avLst/>
          </a:prstGeom>
        </p:spPr>
        <p:txBody>
          <a:bodyPr wrap="none">
            <a:spAutoFit/>
          </a:bodyPr>
          <a:lstStyle/>
          <a:p>
            <a:r>
              <a:rPr lang="nl-NL" b="1" dirty="0">
                <a:highlight>
                  <a:srgbClr val="FFFF00"/>
                </a:highlight>
              </a:rPr>
              <a:t>2. OPEN CODING</a:t>
            </a:r>
            <a:endParaRPr lang="en-US" b="1" dirty="0">
              <a:highlight>
                <a:srgbClr val="FFFF00"/>
              </a:highlight>
            </a:endParaRPr>
          </a:p>
        </p:txBody>
      </p:sp>
      <p:sp>
        <p:nvSpPr>
          <p:cNvPr id="7" name="Ορθογώνιο 6">
            <a:extLst>
              <a:ext uri="{FF2B5EF4-FFF2-40B4-BE49-F238E27FC236}">
                <a16:creationId xmlns:a16="http://schemas.microsoft.com/office/drawing/2014/main" id="{198D5B3F-5736-4F15-8C53-5ECFEAB2B308}"/>
              </a:ext>
            </a:extLst>
          </p:cNvPr>
          <p:cNvSpPr/>
          <p:nvPr/>
        </p:nvSpPr>
        <p:spPr>
          <a:xfrm>
            <a:off x="5915557" y="2380289"/>
            <a:ext cx="3246475" cy="923330"/>
          </a:xfrm>
          <a:prstGeom prst="rect">
            <a:avLst/>
          </a:prstGeom>
        </p:spPr>
        <p:txBody>
          <a:bodyPr wrap="square">
            <a:spAutoFit/>
          </a:bodyPr>
          <a:lstStyle/>
          <a:p>
            <a:pPr marL="285750" indent="-285750">
              <a:buFont typeface="Arial" panose="020B0604020202020204" pitchFamily="34" charset="0"/>
              <a:buChar char="•"/>
            </a:pPr>
            <a:r>
              <a:rPr lang="el-GR" dirty="0"/>
              <a:t>δυσκολία μάθησης </a:t>
            </a:r>
          </a:p>
          <a:p>
            <a:pPr marL="285750" indent="-285750">
              <a:buFont typeface="Arial" panose="020B0604020202020204" pitchFamily="34" charset="0"/>
              <a:buChar char="•"/>
            </a:pPr>
            <a:r>
              <a:rPr lang="el-GR" dirty="0"/>
              <a:t>χαμηλή εμπλοκή </a:t>
            </a:r>
          </a:p>
          <a:p>
            <a:pPr marL="285750" indent="-285750">
              <a:buFont typeface="Arial" panose="020B0604020202020204" pitchFamily="34" charset="0"/>
              <a:buChar char="•"/>
            </a:pPr>
            <a:r>
              <a:rPr lang="el-GR" dirty="0"/>
              <a:t>θετική εμπειρία συνεργασίας </a:t>
            </a:r>
          </a:p>
        </p:txBody>
      </p:sp>
      <p:sp>
        <p:nvSpPr>
          <p:cNvPr id="8" name="Ορθογώνιο 7">
            <a:extLst>
              <a:ext uri="{FF2B5EF4-FFF2-40B4-BE49-F238E27FC236}">
                <a16:creationId xmlns:a16="http://schemas.microsoft.com/office/drawing/2014/main" id="{CE69C2A3-556D-4CCC-B91B-A20887E2F12C}"/>
              </a:ext>
            </a:extLst>
          </p:cNvPr>
          <p:cNvSpPr/>
          <p:nvPr/>
        </p:nvSpPr>
        <p:spPr>
          <a:xfrm>
            <a:off x="6006045" y="3369716"/>
            <a:ext cx="2335896" cy="369332"/>
          </a:xfrm>
          <a:prstGeom prst="rect">
            <a:avLst/>
          </a:prstGeom>
        </p:spPr>
        <p:txBody>
          <a:bodyPr wrap="none">
            <a:spAutoFit/>
          </a:bodyPr>
          <a:lstStyle/>
          <a:p>
            <a:r>
              <a:rPr lang="el-GR" dirty="0"/>
              <a:t>✔ πιο συνοπτικά </a:t>
            </a:r>
            <a:r>
              <a:rPr lang="nl-NL" dirty="0"/>
              <a:t>codes</a:t>
            </a:r>
            <a:endParaRPr lang="en-US" dirty="0"/>
          </a:p>
        </p:txBody>
      </p:sp>
      <p:sp>
        <p:nvSpPr>
          <p:cNvPr id="9" name="Ορθογώνιο 8">
            <a:extLst>
              <a:ext uri="{FF2B5EF4-FFF2-40B4-BE49-F238E27FC236}">
                <a16:creationId xmlns:a16="http://schemas.microsoft.com/office/drawing/2014/main" id="{FF9D42EE-6839-4C35-8201-348D4BCC7894}"/>
              </a:ext>
            </a:extLst>
          </p:cNvPr>
          <p:cNvSpPr/>
          <p:nvPr/>
        </p:nvSpPr>
        <p:spPr>
          <a:xfrm>
            <a:off x="932119" y="4916731"/>
            <a:ext cx="6096000" cy="1200329"/>
          </a:xfrm>
          <a:prstGeom prst="rect">
            <a:avLst/>
          </a:prstGeom>
        </p:spPr>
        <p:txBody>
          <a:bodyPr>
            <a:spAutoFit/>
          </a:bodyPr>
          <a:lstStyle/>
          <a:p>
            <a:r>
              <a:rPr lang="el-GR" b="1" dirty="0">
                <a:highlight>
                  <a:srgbClr val="FFFF00"/>
                </a:highlight>
              </a:rPr>
              <a:t>3. IN VIVO CODING</a:t>
            </a:r>
          </a:p>
          <a:p>
            <a:r>
              <a:rPr lang="el-GR" dirty="0"/>
              <a:t>χρησιμοποιείς τα λόγια του μαθητή</a:t>
            </a:r>
          </a:p>
          <a:p>
            <a:r>
              <a:rPr lang="el-GR" dirty="0"/>
              <a:t>“δεν καταλαβαίνω” “δεν συμμετέχω” “νιώθω πιο άνετα” “συμμετέχω περισσότερο”</a:t>
            </a:r>
          </a:p>
        </p:txBody>
      </p:sp>
      <p:sp>
        <p:nvSpPr>
          <p:cNvPr id="13" name="Ορθογώνιο 12">
            <a:extLst>
              <a:ext uri="{FF2B5EF4-FFF2-40B4-BE49-F238E27FC236}">
                <a16:creationId xmlns:a16="http://schemas.microsoft.com/office/drawing/2014/main" id="{534B8999-118C-4F9E-9AFE-96A87E692BDE}"/>
              </a:ext>
            </a:extLst>
          </p:cNvPr>
          <p:cNvSpPr/>
          <p:nvPr/>
        </p:nvSpPr>
        <p:spPr>
          <a:xfrm>
            <a:off x="6442612" y="4029441"/>
            <a:ext cx="3025187" cy="369332"/>
          </a:xfrm>
          <a:prstGeom prst="rect">
            <a:avLst/>
          </a:prstGeom>
        </p:spPr>
        <p:txBody>
          <a:bodyPr wrap="none">
            <a:spAutoFit/>
          </a:bodyPr>
          <a:lstStyle/>
          <a:p>
            <a:r>
              <a:rPr lang="nl-NL" b="1" dirty="0">
                <a:highlight>
                  <a:srgbClr val="FFFF00"/>
                </a:highlight>
              </a:rPr>
              <a:t>4. DESCRIPTIVE CODING</a:t>
            </a:r>
            <a:endParaRPr lang="en-US" b="1" dirty="0">
              <a:highlight>
                <a:srgbClr val="FFFF00"/>
              </a:highlight>
            </a:endParaRPr>
          </a:p>
        </p:txBody>
      </p:sp>
      <p:sp>
        <p:nvSpPr>
          <p:cNvPr id="14" name="Ορθογώνιο 13">
            <a:extLst>
              <a:ext uri="{FF2B5EF4-FFF2-40B4-BE49-F238E27FC236}">
                <a16:creationId xmlns:a16="http://schemas.microsoft.com/office/drawing/2014/main" id="{4BC58C90-2CEE-44BE-8EBD-6359B137630B}"/>
              </a:ext>
            </a:extLst>
          </p:cNvPr>
          <p:cNvSpPr/>
          <p:nvPr/>
        </p:nvSpPr>
        <p:spPr>
          <a:xfrm>
            <a:off x="6127896" y="4520979"/>
            <a:ext cx="6096000" cy="923330"/>
          </a:xfrm>
          <a:prstGeom prst="rect">
            <a:avLst/>
          </a:prstGeom>
        </p:spPr>
        <p:txBody>
          <a:bodyPr>
            <a:spAutoFit/>
          </a:bodyPr>
          <a:lstStyle/>
          <a:p>
            <a:pPr marL="285750" indent="-285750">
              <a:buFont typeface="Arial" panose="020B0604020202020204" pitchFamily="34" charset="0"/>
              <a:buChar char="•"/>
            </a:pPr>
            <a:r>
              <a:rPr lang="el-GR" dirty="0"/>
              <a:t>κατανόηση </a:t>
            </a:r>
          </a:p>
          <a:p>
            <a:pPr marL="285750" indent="-285750">
              <a:buFont typeface="Arial" panose="020B0604020202020204" pitchFamily="34" charset="0"/>
              <a:buChar char="•"/>
            </a:pPr>
            <a:r>
              <a:rPr lang="el-GR" dirty="0"/>
              <a:t>συμμετοχή </a:t>
            </a:r>
          </a:p>
          <a:p>
            <a:pPr marL="285750" indent="-285750">
              <a:buFont typeface="Arial" panose="020B0604020202020204" pitchFamily="34" charset="0"/>
              <a:buChar char="•"/>
            </a:pPr>
            <a:r>
              <a:rPr lang="el-GR" dirty="0"/>
              <a:t>συνεργασία </a:t>
            </a:r>
          </a:p>
        </p:txBody>
      </p:sp>
      <p:sp>
        <p:nvSpPr>
          <p:cNvPr id="15" name="Ορθογώνιο 14">
            <a:extLst>
              <a:ext uri="{FF2B5EF4-FFF2-40B4-BE49-F238E27FC236}">
                <a16:creationId xmlns:a16="http://schemas.microsoft.com/office/drawing/2014/main" id="{0F11A055-5BCD-4ABE-A18F-18F21BDC3876}"/>
              </a:ext>
            </a:extLst>
          </p:cNvPr>
          <p:cNvSpPr/>
          <p:nvPr/>
        </p:nvSpPr>
        <p:spPr>
          <a:xfrm>
            <a:off x="6127896" y="5381849"/>
            <a:ext cx="3135795" cy="369332"/>
          </a:xfrm>
          <a:prstGeom prst="rect">
            <a:avLst/>
          </a:prstGeom>
        </p:spPr>
        <p:txBody>
          <a:bodyPr wrap="none">
            <a:spAutoFit/>
          </a:bodyPr>
          <a:lstStyle/>
          <a:p>
            <a:r>
              <a:rPr lang="el-GR" dirty="0"/>
              <a:t>✔ πιο γενικό, λιγότερη ερμηνεία</a:t>
            </a:r>
            <a:endParaRPr lang="en-US" dirty="0"/>
          </a:p>
        </p:txBody>
      </p:sp>
    </p:spTree>
    <p:extLst>
      <p:ext uri="{BB962C8B-B14F-4D97-AF65-F5344CB8AC3E}">
        <p14:creationId xmlns:p14="http://schemas.microsoft.com/office/powerpoint/2010/main" val="37321011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63A1FE71-CE7D-4927-9CA0-BBC20956644E}"/>
              </a:ext>
            </a:extLst>
          </p:cNvPr>
          <p:cNvSpPr/>
          <p:nvPr/>
        </p:nvSpPr>
        <p:spPr>
          <a:xfrm>
            <a:off x="1199336" y="2585115"/>
            <a:ext cx="2480551" cy="369332"/>
          </a:xfrm>
          <a:prstGeom prst="rect">
            <a:avLst/>
          </a:prstGeom>
        </p:spPr>
        <p:txBody>
          <a:bodyPr wrap="none">
            <a:spAutoFit/>
          </a:bodyPr>
          <a:lstStyle/>
          <a:p>
            <a:r>
              <a:rPr lang="nl-NL" b="1" dirty="0">
                <a:highlight>
                  <a:srgbClr val="FFFF00"/>
                </a:highlight>
              </a:rPr>
              <a:t>5. PROCESS CODING</a:t>
            </a:r>
            <a:endParaRPr lang="en-US" b="1" dirty="0">
              <a:highlight>
                <a:srgbClr val="FFFF00"/>
              </a:highlight>
            </a:endParaRPr>
          </a:p>
        </p:txBody>
      </p:sp>
      <p:sp>
        <p:nvSpPr>
          <p:cNvPr id="6" name="Rectangle 2">
            <a:extLst>
              <a:ext uri="{FF2B5EF4-FFF2-40B4-BE49-F238E27FC236}">
                <a16:creationId xmlns:a16="http://schemas.microsoft.com/office/drawing/2014/main" id="{366AFA50-C4D9-419C-A4F8-1E87F62777C2}"/>
              </a:ext>
            </a:extLst>
          </p:cNvPr>
          <p:cNvSpPr>
            <a:spLocks noChangeArrowheads="1"/>
          </p:cNvSpPr>
          <p:nvPr/>
        </p:nvSpPr>
        <p:spPr bwMode="auto">
          <a:xfrm>
            <a:off x="1246207" y="3110024"/>
            <a:ext cx="243368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nl-NL" altLang="nl-NL" sz="1800" b="0" i="0" u="none" strike="noStrike" cap="none" normalizeH="0" baseline="0" dirty="0">
              <a:ln>
                <a:noFill/>
              </a:ln>
              <a:solidFill>
                <a:schemeClr val="tx1"/>
              </a:solidFill>
              <a:effectLst/>
              <a:latin typeface="Adobe Devanagari" panose="02040503050201020203" pitchFamily="18" charset="0"/>
              <a:cs typeface="Adobe Devanagari" panose="02040503050201020203"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l-NL" altLang="nl-NL" sz="1800" b="0" i="0" u="none" strike="noStrike" cap="none" normalizeH="0" baseline="0" dirty="0" err="1">
                <a:ln>
                  <a:noFill/>
                </a:ln>
                <a:solidFill>
                  <a:schemeClr val="tx1"/>
                </a:solidFill>
                <a:effectLst/>
                <a:latin typeface="Adobe Devanagari" panose="02040503050201020203" pitchFamily="18" charset="0"/>
                <a:cs typeface="Adobe Devanagari" panose="02040503050201020203" pitchFamily="18" charset="0"/>
              </a:rPr>
              <a:t>δεν</a:t>
            </a:r>
            <a:r>
              <a:rPr kumimoji="0" lang="nl-NL" altLang="nl-NL" sz="1800" b="0" i="0" u="none" strike="noStrike" cap="none" normalizeH="0" baseline="0" dirty="0">
                <a:ln>
                  <a:noFill/>
                </a:ln>
                <a:solidFill>
                  <a:schemeClr val="tx1"/>
                </a:solidFill>
                <a:effectLst/>
                <a:latin typeface="Adobe Devanagari" panose="02040503050201020203" pitchFamily="18" charset="0"/>
                <a:cs typeface="Adobe Devanagari" panose="02040503050201020203" pitchFamily="18" charset="0"/>
              </a:rPr>
              <a:t> καταλαβα</a:t>
            </a:r>
            <a:r>
              <a:rPr kumimoji="0" lang="nl-NL" altLang="nl-NL" sz="1800" b="0" i="0" u="none" strike="noStrike" cap="none" normalizeH="0" baseline="0" dirty="0" err="1">
                <a:ln>
                  <a:noFill/>
                </a:ln>
                <a:solidFill>
                  <a:schemeClr val="tx1"/>
                </a:solidFill>
                <a:effectLst/>
                <a:latin typeface="Adobe Devanagari" panose="02040503050201020203" pitchFamily="18" charset="0"/>
                <a:cs typeface="Adobe Devanagari" panose="02040503050201020203" pitchFamily="18" charset="0"/>
              </a:rPr>
              <a:t>ίνω</a:t>
            </a:r>
            <a:r>
              <a:rPr kumimoji="0" lang="nl-NL" altLang="nl-NL" sz="1800" b="0" i="0" u="none" strike="noStrike" cap="none" normalizeH="0" baseline="0" dirty="0">
                <a:ln>
                  <a:noFill/>
                </a:ln>
                <a:solidFill>
                  <a:schemeClr val="tx1"/>
                </a:solidFill>
                <a:effectLst/>
                <a:latin typeface="Adobe Devanagari" panose="02040503050201020203" pitchFamily="18" charset="0"/>
                <a:cs typeface="Adobe Devanagari" panose="02040503050201020203" pitchFamily="18"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l-NL" altLang="nl-NL" sz="1800" b="0" i="0" u="none" strike="noStrike" cap="none" normalizeH="0" baseline="0" dirty="0" err="1">
                <a:ln>
                  <a:noFill/>
                </a:ln>
                <a:solidFill>
                  <a:schemeClr val="tx1"/>
                </a:solidFill>
                <a:effectLst/>
                <a:latin typeface="Adobe Devanagari" panose="02040503050201020203" pitchFamily="18" charset="0"/>
                <a:cs typeface="Adobe Devanagari" panose="02040503050201020203" pitchFamily="18" charset="0"/>
              </a:rPr>
              <a:t>δεν</a:t>
            </a:r>
            <a:r>
              <a:rPr kumimoji="0" lang="nl-NL" altLang="nl-NL" sz="1800" b="0" i="0" u="none" strike="noStrike" cap="none" normalizeH="0" baseline="0" dirty="0">
                <a:ln>
                  <a:noFill/>
                </a:ln>
                <a:solidFill>
                  <a:schemeClr val="tx1"/>
                </a:solidFill>
                <a:effectLst/>
                <a:latin typeface="Adobe Devanagari" panose="02040503050201020203" pitchFamily="18" charset="0"/>
                <a:cs typeface="Adobe Devanagari" panose="02040503050201020203" pitchFamily="18" charset="0"/>
              </a:rPr>
              <a:t> </a:t>
            </a:r>
            <a:r>
              <a:rPr kumimoji="0" lang="nl-NL" altLang="nl-NL" sz="1800" b="0" i="0" u="none" strike="noStrike" cap="none" normalizeH="0" baseline="0" dirty="0" err="1">
                <a:ln>
                  <a:noFill/>
                </a:ln>
                <a:solidFill>
                  <a:schemeClr val="tx1"/>
                </a:solidFill>
                <a:effectLst/>
                <a:latin typeface="Adobe Devanagari" panose="02040503050201020203" pitchFamily="18" charset="0"/>
                <a:cs typeface="Adobe Devanagari" panose="02040503050201020203" pitchFamily="18" charset="0"/>
              </a:rPr>
              <a:t>συμμετέχω</a:t>
            </a:r>
            <a:r>
              <a:rPr kumimoji="0" lang="nl-NL" altLang="nl-NL" sz="1800" b="0" i="0" u="none" strike="noStrike" cap="none" normalizeH="0" baseline="0" dirty="0">
                <a:ln>
                  <a:noFill/>
                </a:ln>
                <a:solidFill>
                  <a:schemeClr val="tx1"/>
                </a:solidFill>
                <a:effectLst/>
                <a:latin typeface="Adobe Devanagari" panose="02040503050201020203" pitchFamily="18" charset="0"/>
                <a:cs typeface="Adobe Devanagari" panose="02040503050201020203" pitchFamily="18"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l-NL" altLang="nl-NL" sz="1800" b="0" i="0" u="none" strike="noStrike" cap="none" normalizeH="0" baseline="0" dirty="0" err="1">
                <a:ln>
                  <a:noFill/>
                </a:ln>
                <a:solidFill>
                  <a:schemeClr val="tx1"/>
                </a:solidFill>
                <a:effectLst/>
                <a:latin typeface="Adobe Devanagari" panose="02040503050201020203" pitchFamily="18" charset="0"/>
                <a:cs typeface="Adobe Devanagari" panose="02040503050201020203" pitchFamily="18" charset="0"/>
              </a:rPr>
              <a:t>δουλεύω</a:t>
            </a:r>
            <a:r>
              <a:rPr kumimoji="0" lang="nl-NL" altLang="nl-NL" sz="1800" b="0" i="0" u="none" strike="noStrike" cap="none" normalizeH="0" baseline="0" dirty="0">
                <a:ln>
                  <a:noFill/>
                </a:ln>
                <a:solidFill>
                  <a:schemeClr val="tx1"/>
                </a:solidFill>
                <a:effectLst/>
                <a:latin typeface="Adobe Devanagari" panose="02040503050201020203" pitchFamily="18" charset="0"/>
                <a:cs typeface="Adobe Devanagari" panose="02040503050201020203" pitchFamily="18" charset="0"/>
              </a:rPr>
              <a:t> </a:t>
            </a:r>
            <a:r>
              <a:rPr kumimoji="0" lang="nl-NL" altLang="nl-NL" sz="1800" b="0" i="0" u="none" strike="noStrike" cap="none" normalizeH="0" baseline="0" dirty="0" err="1">
                <a:ln>
                  <a:noFill/>
                </a:ln>
                <a:solidFill>
                  <a:schemeClr val="tx1"/>
                </a:solidFill>
                <a:effectLst/>
                <a:latin typeface="Adobe Devanagari" panose="02040503050201020203" pitchFamily="18" charset="0"/>
                <a:cs typeface="Adobe Devanagari" panose="02040503050201020203" pitchFamily="18" charset="0"/>
              </a:rPr>
              <a:t>σε</a:t>
            </a:r>
            <a:r>
              <a:rPr kumimoji="0" lang="nl-NL" altLang="nl-NL" sz="1800" b="0" i="0" u="none" strike="noStrike" cap="none" normalizeH="0" baseline="0" dirty="0">
                <a:ln>
                  <a:noFill/>
                </a:ln>
                <a:solidFill>
                  <a:schemeClr val="tx1"/>
                </a:solidFill>
                <a:effectLst/>
                <a:latin typeface="Adobe Devanagari" panose="02040503050201020203" pitchFamily="18" charset="0"/>
                <a:cs typeface="Adobe Devanagari" panose="02040503050201020203" pitchFamily="18" charset="0"/>
              </a:rPr>
              <a:t> </a:t>
            </a:r>
            <a:r>
              <a:rPr kumimoji="0" lang="nl-NL" altLang="nl-NL" sz="1800" b="0" i="0" u="none" strike="noStrike" cap="none" normalizeH="0" baseline="0" dirty="0" err="1">
                <a:ln>
                  <a:noFill/>
                </a:ln>
                <a:solidFill>
                  <a:schemeClr val="tx1"/>
                </a:solidFill>
                <a:effectLst/>
                <a:latin typeface="Adobe Devanagari" panose="02040503050201020203" pitchFamily="18" charset="0"/>
                <a:cs typeface="Adobe Devanagari" panose="02040503050201020203" pitchFamily="18" charset="0"/>
              </a:rPr>
              <a:t>ομάδες</a:t>
            </a:r>
            <a:r>
              <a:rPr kumimoji="0" lang="nl-NL" altLang="nl-NL" sz="1800" b="0" i="0" u="none" strike="noStrike" cap="none" normalizeH="0" baseline="0" dirty="0">
                <a:ln>
                  <a:noFill/>
                </a:ln>
                <a:solidFill>
                  <a:schemeClr val="tx1"/>
                </a:solidFill>
                <a:effectLst/>
                <a:latin typeface="Adobe Devanagari" panose="02040503050201020203" pitchFamily="18" charset="0"/>
                <a:cs typeface="Adobe Devanagari" panose="02040503050201020203" pitchFamily="18"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nl-NL" altLang="nl-NL" sz="1800" b="0" i="0" u="none" strike="noStrike" cap="none" normalizeH="0" baseline="0" dirty="0" err="1">
                <a:ln>
                  <a:noFill/>
                </a:ln>
                <a:solidFill>
                  <a:schemeClr val="tx1"/>
                </a:solidFill>
                <a:effectLst/>
                <a:latin typeface="Adobe Devanagari" panose="02040503050201020203" pitchFamily="18" charset="0"/>
                <a:cs typeface="Adobe Devanagari" panose="02040503050201020203" pitchFamily="18" charset="0"/>
              </a:rPr>
              <a:t>συμμετέχω</a:t>
            </a:r>
            <a:r>
              <a:rPr kumimoji="0" lang="nl-NL" altLang="nl-NL" sz="1800" b="0" i="0" u="none" strike="noStrike" cap="none" normalizeH="0" baseline="0" dirty="0">
                <a:ln>
                  <a:noFill/>
                </a:ln>
                <a:solidFill>
                  <a:schemeClr val="tx1"/>
                </a:solidFill>
                <a:effectLst/>
                <a:latin typeface="Adobe Devanagari" panose="02040503050201020203" pitchFamily="18" charset="0"/>
                <a:cs typeface="Adobe Devanagari" panose="02040503050201020203" pitchFamily="18" charset="0"/>
              </a:rPr>
              <a:t> </a:t>
            </a:r>
          </a:p>
        </p:txBody>
      </p:sp>
      <p:sp>
        <p:nvSpPr>
          <p:cNvPr id="7" name="Ορθογώνιο 6">
            <a:extLst>
              <a:ext uri="{FF2B5EF4-FFF2-40B4-BE49-F238E27FC236}">
                <a16:creationId xmlns:a16="http://schemas.microsoft.com/office/drawing/2014/main" id="{9C9AF7CA-8E7E-448F-B1F1-4AFF35E77F0A}"/>
              </a:ext>
            </a:extLst>
          </p:cNvPr>
          <p:cNvSpPr/>
          <p:nvPr/>
        </p:nvSpPr>
        <p:spPr>
          <a:xfrm>
            <a:off x="1246207" y="4621163"/>
            <a:ext cx="2347117" cy="369332"/>
          </a:xfrm>
          <a:prstGeom prst="rect">
            <a:avLst/>
          </a:prstGeom>
        </p:spPr>
        <p:txBody>
          <a:bodyPr wrap="none">
            <a:spAutoFit/>
          </a:bodyPr>
          <a:lstStyle/>
          <a:p>
            <a:r>
              <a:rPr lang="el-GR" dirty="0"/>
              <a:t>✔ τι κάνουν οι μαθητές</a:t>
            </a:r>
            <a:endParaRPr lang="en-US" dirty="0"/>
          </a:p>
        </p:txBody>
      </p:sp>
      <p:sp>
        <p:nvSpPr>
          <p:cNvPr id="8" name="Ορθογώνιο 7">
            <a:extLst>
              <a:ext uri="{FF2B5EF4-FFF2-40B4-BE49-F238E27FC236}">
                <a16:creationId xmlns:a16="http://schemas.microsoft.com/office/drawing/2014/main" id="{069C3E8C-D9B9-4748-9147-3502F95662B2}"/>
              </a:ext>
            </a:extLst>
          </p:cNvPr>
          <p:cNvSpPr/>
          <p:nvPr/>
        </p:nvSpPr>
        <p:spPr>
          <a:xfrm>
            <a:off x="1113959" y="2954447"/>
            <a:ext cx="2698175" cy="369332"/>
          </a:xfrm>
          <a:prstGeom prst="rect">
            <a:avLst/>
          </a:prstGeom>
        </p:spPr>
        <p:txBody>
          <a:bodyPr wrap="none">
            <a:spAutoFit/>
          </a:bodyPr>
          <a:lstStyle/>
          <a:p>
            <a:r>
              <a:rPr lang="el-GR" dirty="0"/>
              <a:t>εστιάζει σε δράσεις (ρήματα)</a:t>
            </a:r>
            <a:endParaRPr lang="en-US" dirty="0"/>
          </a:p>
        </p:txBody>
      </p:sp>
      <p:sp>
        <p:nvSpPr>
          <p:cNvPr id="9" name="Ορθογώνιο 8">
            <a:extLst>
              <a:ext uri="{FF2B5EF4-FFF2-40B4-BE49-F238E27FC236}">
                <a16:creationId xmlns:a16="http://schemas.microsoft.com/office/drawing/2014/main" id="{18E909A0-B347-4AF9-AA5D-8D3A70C9CDBB}"/>
              </a:ext>
            </a:extLst>
          </p:cNvPr>
          <p:cNvSpPr/>
          <p:nvPr/>
        </p:nvSpPr>
        <p:spPr>
          <a:xfrm>
            <a:off x="4863932" y="2556026"/>
            <a:ext cx="2563522" cy="369332"/>
          </a:xfrm>
          <a:prstGeom prst="rect">
            <a:avLst/>
          </a:prstGeom>
        </p:spPr>
        <p:txBody>
          <a:bodyPr wrap="none">
            <a:spAutoFit/>
          </a:bodyPr>
          <a:lstStyle/>
          <a:p>
            <a:r>
              <a:rPr lang="nl-NL" b="1" dirty="0">
                <a:highlight>
                  <a:srgbClr val="FFFF00"/>
                </a:highlight>
              </a:rPr>
              <a:t>6. FOCUSED CODING</a:t>
            </a:r>
            <a:endParaRPr lang="en-US" b="1" dirty="0">
              <a:highlight>
                <a:srgbClr val="FFFF00"/>
              </a:highlight>
            </a:endParaRPr>
          </a:p>
        </p:txBody>
      </p:sp>
      <p:sp>
        <p:nvSpPr>
          <p:cNvPr id="10" name="Ορθογώνιο 9">
            <a:extLst>
              <a:ext uri="{FF2B5EF4-FFF2-40B4-BE49-F238E27FC236}">
                <a16:creationId xmlns:a16="http://schemas.microsoft.com/office/drawing/2014/main" id="{596638B4-DE32-40FE-962E-D89646907D8D}"/>
              </a:ext>
            </a:extLst>
          </p:cNvPr>
          <p:cNvSpPr/>
          <p:nvPr/>
        </p:nvSpPr>
        <p:spPr>
          <a:xfrm>
            <a:off x="4921640" y="2925358"/>
            <a:ext cx="2348720" cy="369332"/>
          </a:xfrm>
          <a:prstGeom prst="rect">
            <a:avLst/>
          </a:prstGeom>
        </p:spPr>
        <p:txBody>
          <a:bodyPr wrap="none">
            <a:spAutoFit/>
          </a:bodyPr>
          <a:lstStyle/>
          <a:p>
            <a:r>
              <a:rPr lang="el-GR" dirty="0"/>
              <a:t>κρατάς τα πιο σημαντικά</a:t>
            </a:r>
            <a:endParaRPr lang="en-US" dirty="0"/>
          </a:p>
        </p:txBody>
      </p:sp>
      <p:sp>
        <p:nvSpPr>
          <p:cNvPr id="11" name="Ορθογώνιο 10">
            <a:extLst>
              <a:ext uri="{FF2B5EF4-FFF2-40B4-BE49-F238E27FC236}">
                <a16:creationId xmlns:a16="http://schemas.microsoft.com/office/drawing/2014/main" id="{77F09BD6-2B7B-42B5-B5BF-97831CFA1ACA}"/>
              </a:ext>
            </a:extLst>
          </p:cNvPr>
          <p:cNvSpPr/>
          <p:nvPr/>
        </p:nvSpPr>
        <p:spPr>
          <a:xfrm>
            <a:off x="4849793" y="3375538"/>
            <a:ext cx="6096000" cy="923330"/>
          </a:xfrm>
          <a:prstGeom prst="rect">
            <a:avLst/>
          </a:prstGeom>
        </p:spPr>
        <p:txBody>
          <a:bodyPr>
            <a:spAutoFit/>
          </a:bodyPr>
          <a:lstStyle/>
          <a:p>
            <a:r>
              <a:rPr lang="el-GR" dirty="0"/>
              <a:t>(μετά από αρχικό </a:t>
            </a:r>
            <a:r>
              <a:rPr lang="el-GR" dirty="0" err="1"/>
              <a:t>coding</a:t>
            </a:r>
            <a:r>
              <a:rPr lang="el-GR" dirty="0"/>
              <a:t>)</a:t>
            </a:r>
          </a:p>
          <a:p>
            <a:pPr marL="285750" indent="-285750">
              <a:buFont typeface="Arial" panose="020B0604020202020204" pitchFamily="34" charset="0"/>
              <a:buChar char="•"/>
            </a:pPr>
            <a:r>
              <a:rPr lang="el-GR" dirty="0"/>
              <a:t>χαμηλή συμμετοχή </a:t>
            </a:r>
          </a:p>
          <a:p>
            <a:pPr marL="285750" indent="-285750">
              <a:buFont typeface="Arial" panose="020B0604020202020204" pitchFamily="34" charset="0"/>
              <a:buChar char="•"/>
            </a:pPr>
            <a:r>
              <a:rPr lang="el-GR" dirty="0"/>
              <a:t>συνεργατική εμπλοκή </a:t>
            </a:r>
          </a:p>
        </p:txBody>
      </p:sp>
      <p:sp>
        <p:nvSpPr>
          <p:cNvPr id="12" name="Ορθογώνιο 11">
            <a:extLst>
              <a:ext uri="{FF2B5EF4-FFF2-40B4-BE49-F238E27FC236}">
                <a16:creationId xmlns:a16="http://schemas.microsoft.com/office/drawing/2014/main" id="{7DC9A701-129E-4BAD-81F8-519FE6D03116}"/>
              </a:ext>
            </a:extLst>
          </p:cNvPr>
          <p:cNvSpPr/>
          <p:nvPr/>
        </p:nvSpPr>
        <p:spPr>
          <a:xfrm>
            <a:off x="4849793" y="4470395"/>
            <a:ext cx="2925801" cy="369332"/>
          </a:xfrm>
          <a:prstGeom prst="rect">
            <a:avLst/>
          </a:prstGeom>
        </p:spPr>
        <p:txBody>
          <a:bodyPr wrap="none">
            <a:spAutoFit/>
          </a:bodyPr>
          <a:lstStyle/>
          <a:p>
            <a:r>
              <a:rPr lang="el-GR" dirty="0"/>
              <a:t>✔ λιγότερα, πιο ισχυρά </a:t>
            </a:r>
            <a:r>
              <a:rPr lang="nl-NL" dirty="0"/>
              <a:t>codes</a:t>
            </a:r>
            <a:endParaRPr lang="en-US" dirty="0"/>
          </a:p>
        </p:txBody>
      </p:sp>
      <p:sp>
        <p:nvSpPr>
          <p:cNvPr id="13" name="Ορθογώνιο 12">
            <a:extLst>
              <a:ext uri="{FF2B5EF4-FFF2-40B4-BE49-F238E27FC236}">
                <a16:creationId xmlns:a16="http://schemas.microsoft.com/office/drawing/2014/main" id="{68DB8A62-95E5-4032-9DB2-86755E591332}"/>
              </a:ext>
            </a:extLst>
          </p:cNvPr>
          <p:cNvSpPr/>
          <p:nvPr/>
        </p:nvSpPr>
        <p:spPr>
          <a:xfrm>
            <a:off x="932120" y="830191"/>
            <a:ext cx="10391553" cy="830997"/>
          </a:xfrm>
          <a:prstGeom prst="rect">
            <a:avLst/>
          </a:prstGeom>
        </p:spPr>
        <p:txBody>
          <a:bodyPr wrap="square">
            <a:spAutoFit/>
          </a:bodyPr>
          <a:lstStyle/>
          <a:p>
            <a:r>
              <a:rPr lang="el-GR" sz="2400" dirty="0"/>
              <a:t>«Δεν καταλαβαίνω τη φυσική και συνήθως δεν συμμετέχω.</a:t>
            </a:r>
            <a:br>
              <a:rPr lang="el-GR" sz="2400" dirty="0"/>
            </a:br>
            <a:r>
              <a:rPr lang="el-GR" sz="2400" dirty="0"/>
              <a:t>Όταν δουλεύουμε σε ομάδες νιώθω πιο άνετα και συμμετέχω περισσότερο.»</a:t>
            </a:r>
            <a:endParaRPr lang="en-US" sz="2400" dirty="0"/>
          </a:p>
        </p:txBody>
      </p:sp>
    </p:spTree>
    <p:extLst>
      <p:ext uri="{BB962C8B-B14F-4D97-AF65-F5344CB8AC3E}">
        <p14:creationId xmlns:p14="http://schemas.microsoft.com/office/powerpoint/2010/main" val="12084244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1B10DF63-D5BE-41F9-BD14-20B829442A32}"/>
              </a:ext>
            </a:extLst>
          </p:cNvPr>
          <p:cNvSpPr>
            <a:spLocks noGrp="1"/>
          </p:cNvSpPr>
          <p:nvPr>
            <p:ph type="title"/>
          </p:nvPr>
        </p:nvSpPr>
        <p:spPr/>
        <p:txBody>
          <a:bodyPr/>
          <a:lstStyle/>
          <a:p>
            <a:r>
              <a:rPr lang="el-GR" dirty="0"/>
              <a:t>ΠΩΣ ΣΥΝΔΥΑΖΟΝΤΑΙ (Μέχρι στιγμής) </a:t>
            </a:r>
            <a:endParaRPr lang="en-US" dirty="0"/>
          </a:p>
        </p:txBody>
      </p:sp>
      <p:sp>
        <p:nvSpPr>
          <p:cNvPr id="4" name="Θέση περιεχομένου 3">
            <a:extLst>
              <a:ext uri="{FF2B5EF4-FFF2-40B4-BE49-F238E27FC236}">
                <a16:creationId xmlns:a16="http://schemas.microsoft.com/office/drawing/2014/main" id="{C2224015-6911-4378-A824-E90970EDA87E}"/>
              </a:ext>
            </a:extLst>
          </p:cNvPr>
          <p:cNvSpPr>
            <a:spLocks noGrp="1"/>
          </p:cNvSpPr>
          <p:nvPr>
            <p:ph idx="1"/>
          </p:nvPr>
        </p:nvSpPr>
        <p:spPr/>
        <p:txBody>
          <a:bodyPr/>
          <a:lstStyle/>
          <a:p>
            <a:pPr marL="0" indent="0">
              <a:buNone/>
            </a:pPr>
            <a:r>
              <a:rPr lang="el-GR" dirty="0">
                <a:highlight>
                  <a:srgbClr val="FFFF00"/>
                </a:highlight>
              </a:rPr>
              <a:t>Έχουμε 3 επίπεδα:</a:t>
            </a:r>
          </a:p>
          <a:p>
            <a:r>
              <a:rPr lang="nl-NL" b="1" dirty="0"/>
              <a:t>Approach / </a:t>
            </a:r>
            <a:r>
              <a:rPr lang="el-GR" b="1" dirty="0"/>
              <a:t>Στρατηγική ανάλυσης</a:t>
            </a:r>
            <a:br>
              <a:rPr lang="el-GR" dirty="0"/>
            </a:br>
            <a:r>
              <a:rPr lang="el-GR" dirty="0"/>
              <a:t>(π.χ. </a:t>
            </a:r>
            <a:r>
              <a:rPr lang="nl-NL" dirty="0" err="1"/>
              <a:t>Thematic</a:t>
            </a:r>
            <a:r>
              <a:rPr lang="nl-NL" dirty="0"/>
              <a:t>, </a:t>
            </a:r>
            <a:r>
              <a:rPr lang="nl-NL" dirty="0" err="1"/>
              <a:t>Narrative</a:t>
            </a:r>
            <a:r>
              <a:rPr lang="nl-NL" dirty="0"/>
              <a:t>, Discourse) </a:t>
            </a:r>
          </a:p>
          <a:p>
            <a:r>
              <a:rPr lang="el-GR" b="1" dirty="0"/>
              <a:t>Τρόπος σκέψης</a:t>
            </a:r>
            <a:br>
              <a:rPr lang="el-GR" dirty="0"/>
            </a:br>
            <a:r>
              <a:rPr lang="el-GR" dirty="0"/>
              <a:t>(</a:t>
            </a:r>
            <a:r>
              <a:rPr lang="nl-NL" dirty="0" err="1"/>
              <a:t>Inductive</a:t>
            </a:r>
            <a:r>
              <a:rPr lang="nl-NL" dirty="0"/>
              <a:t> / </a:t>
            </a:r>
            <a:r>
              <a:rPr lang="nl-NL" dirty="0" err="1"/>
              <a:t>Deductive</a:t>
            </a:r>
            <a:r>
              <a:rPr lang="nl-NL" dirty="0"/>
              <a:t> / </a:t>
            </a:r>
            <a:r>
              <a:rPr lang="nl-NL" dirty="0" err="1"/>
              <a:t>Abductive</a:t>
            </a:r>
            <a:r>
              <a:rPr lang="nl-NL" dirty="0"/>
              <a:t>) </a:t>
            </a:r>
          </a:p>
          <a:p>
            <a:r>
              <a:rPr lang="el-GR" b="1" dirty="0"/>
              <a:t>Τεχνικές </a:t>
            </a:r>
            <a:r>
              <a:rPr lang="nl-NL" b="1" dirty="0" err="1"/>
              <a:t>coding</a:t>
            </a:r>
            <a:br>
              <a:rPr lang="nl-NL" dirty="0"/>
            </a:br>
            <a:r>
              <a:rPr lang="nl-NL" dirty="0"/>
              <a:t>(line-</a:t>
            </a:r>
            <a:r>
              <a:rPr lang="nl-NL" dirty="0" err="1"/>
              <a:t>by</a:t>
            </a:r>
            <a:r>
              <a:rPr lang="nl-NL" dirty="0"/>
              <a:t>-line, in vivo, </a:t>
            </a:r>
            <a:r>
              <a:rPr lang="nl-NL" dirty="0" err="1"/>
              <a:t>pattern</a:t>
            </a:r>
            <a:r>
              <a:rPr lang="nl-NL" dirty="0"/>
              <a:t> </a:t>
            </a:r>
            <a:r>
              <a:rPr lang="el-GR" dirty="0"/>
              <a:t>κ.λπ.)</a:t>
            </a:r>
          </a:p>
          <a:p>
            <a:endParaRPr lang="en-US" dirty="0"/>
          </a:p>
        </p:txBody>
      </p:sp>
    </p:spTree>
    <p:extLst>
      <p:ext uri="{BB962C8B-B14F-4D97-AF65-F5344CB8AC3E}">
        <p14:creationId xmlns:p14="http://schemas.microsoft.com/office/powerpoint/2010/main" val="39029871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CB457154-B00F-4AA5-88CB-ED8442552D1D}"/>
              </a:ext>
            </a:extLst>
          </p:cNvPr>
          <p:cNvSpPr>
            <a:spLocks noGrp="1"/>
          </p:cNvSpPr>
          <p:nvPr>
            <p:ph type="ctrTitle"/>
          </p:nvPr>
        </p:nvSpPr>
        <p:spPr/>
        <p:txBody>
          <a:bodyPr/>
          <a:lstStyle/>
          <a:p>
            <a:r>
              <a:rPr lang="el-GR" dirty="0"/>
              <a:t>4. Οργάνωση</a:t>
            </a:r>
            <a:endParaRPr lang="en-US" dirty="0"/>
          </a:p>
        </p:txBody>
      </p:sp>
      <p:sp>
        <p:nvSpPr>
          <p:cNvPr id="5" name="Υπότιτλος 4">
            <a:extLst>
              <a:ext uri="{FF2B5EF4-FFF2-40B4-BE49-F238E27FC236}">
                <a16:creationId xmlns:a16="http://schemas.microsoft.com/office/drawing/2014/main" id="{593468B0-5643-44F8-B9FB-59152E9A593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751885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4847782-4DA3-42E9-8CA9-4D6E035B6C1B}"/>
              </a:ext>
            </a:extLst>
          </p:cNvPr>
          <p:cNvSpPr>
            <a:spLocks noGrp="1"/>
          </p:cNvSpPr>
          <p:nvPr>
            <p:ph type="title"/>
          </p:nvPr>
        </p:nvSpPr>
        <p:spPr/>
        <p:txBody>
          <a:bodyPr/>
          <a:lstStyle/>
          <a:p>
            <a:r>
              <a:rPr lang="el-GR" dirty="0"/>
              <a:t>ΟΡΓΑΝΩΣΗ ΔΕΔΟΜΕΝΩΝ </a:t>
            </a:r>
            <a:endParaRPr lang="en-US" dirty="0"/>
          </a:p>
        </p:txBody>
      </p:sp>
      <p:sp>
        <p:nvSpPr>
          <p:cNvPr id="3" name="Θέση περιεχομένου 2">
            <a:extLst>
              <a:ext uri="{FF2B5EF4-FFF2-40B4-BE49-F238E27FC236}">
                <a16:creationId xmlns:a16="http://schemas.microsoft.com/office/drawing/2014/main" id="{875B1D3B-120A-4AAF-88D9-84D6499287E7}"/>
              </a:ext>
            </a:extLst>
          </p:cNvPr>
          <p:cNvSpPr>
            <a:spLocks noGrp="1"/>
          </p:cNvSpPr>
          <p:nvPr>
            <p:ph idx="1"/>
          </p:nvPr>
        </p:nvSpPr>
        <p:spPr/>
        <p:txBody>
          <a:bodyPr/>
          <a:lstStyle/>
          <a:p>
            <a:pPr marL="0" indent="0">
              <a:buNone/>
            </a:pPr>
            <a:r>
              <a:rPr lang="el-GR" dirty="0"/>
              <a:t>Δεν είναι απλά “τακτοποίηση”</a:t>
            </a:r>
          </a:p>
          <a:p>
            <a:pPr marL="0" indent="0">
              <a:buNone/>
            </a:pPr>
            <a:r>
              <a:rPr lang="el-GR" dirty="0"/>
              <a:t>Είναι:</a:t>
            </a:r>
          </a:p>
          <a:p>
            <a:pPr marL="0" indent="0">
              <a:buNone/>
            </a:pPr>
            <a:r>
              <a:rPr lang="el-GR" dirty="0"/>
              <a:t>✔ ομαδοποίηση</a:t>
            </a:r>
            <a:br>
              <a:rPr lang="el-GR" dirty="0"/>
            </a:br>
            <a:r>
              <a:rPr lang="el-GR" dirty="0"/>
              <a:t>✔ σύγκριση</a:t>
            </a:r>
            <a:br>
              <a:rPr lang="el-GR" dirty="0"/>
            </a:br>
            <a:r>
              <a:rPr lang="el-GR" dirty="0"/>
              <a:t>✔ σύνδεση</a:t>
            </a:r>
          </a:p>
          <a:p>
            <a:endParaRPr lang="en-US" dirty="0"/>
          </a:p>
        </p:txBody>
      </p:sp>
    </p:spTree>
    <p:extLst>
      <p:ext uri="{BB962C8B-B14F-4D97-AF65-F5344CB8AC3E}">
        <p14:creationId xmlns:p14="http://schemas.microsoft.com/office/powerpoint/2010/main" val="17305129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09694E-74A2-40E3-AA02-F88F417C69A6}"/>
              </a:ext>
            </a:extLst>
          </p:cNvPr>
          <p:cNvSpPr>
            <a:spLocks noGrp="1"/>
          </p:cNvSpPr>
          <p:nvPr>
            <p:ph type="title"/>
          </p:nvPr>
        </p:nvSpPr>
        <p:spPr/>
        <p:txBody>
          <a:bodyPr>
            <a:normAutofit/>
          </a:bodyPr>
          <a:lstStyle/>
          <a:p>
            <a:r>
              <a:rPr lang="el-GR" b="1" dirty="0"/>
              <a:t>ΒΑΣΙΚΑ ΣΤΑΔΙΑ ΟΡΓΑΝΩΣΗΣ</a:t>
            </a:r>
            <a:endParaRPr lang="en-US" dirty="0"/>
          </a:p>
        </p:txBody>
      </p:sp>
      <p:sp>
        <p:nvSpPr>
          <p:cNvPr id="3" name="Θέση περιεχομένου 2">
            <a:extLst>
              <a:ext uri="{FF2B5EF4-FFF2-40B4-BE49-F238E27FC236}">
                <a16:creationId xmlns:a16="http://schemas.microsoft.com/office/drawing/2014/main" id="{C17A41F4-D502-49B5-B96A-13C4B8F817CE}"/>
              </a:ext>
            </a:extLst>
          </p:cNvPr>
          <p:cNvSpPr>
            <a:spLocks noGrp="1"/>
          </p:cNvSpPr>
          <p:nvPr>
            <p:ph idx="1"/>
          </p:nvPr>
        </p:nvSpPr>
        <p:spPr/>
        <p:txBody>
          <a:bodyPr>
            <a:normAutofit fontScale="92500" lnSpcReduction="20000"/>
          </a:bodyPr>
          <a:lstStyle/>
          <a:p>
            <a:pPr marL="457200" indent="-457200">
              <a:buAutoNum type="arabicPeriod"/>
            </a:pPr>
            <a:r>
              <a:rPr lang="el-GR" dirty="0">
                <a:highlight>
                  <a:srgbClr val="FFFF00"/>
                </a:highlight>
              </a:rPr>
              <a:t>Από </a:t>
            </a:r>
            <a:r>
              <a:rPr lang="nl-NL" dirty="0">
                <a:highlight>
                  <a:srgbClr val="FFFF00"/>
                </a:highlight>
              </a:rPr>
              <a:t>codes → </a:t>
            </a:r>
            <a:r>
              <a:rPr lang="nl-NL" dirty="0" err="1">
                <a:highlight>
                  <a:srgbClr val="FFFF00"/>
                </a:highlight>
              </a:rPr>
              <a:t>categories</a:t>
            </a:r>
            <a:r>
              <a:rPr lang="el-GR" dirty="0">
                <a:highlight>
                  <a:srgbClr val="FFFF00"/>
                </a:highlight>
              </a:rPr>
              <a:t> </a:t>
            </a:r>
            <a:r>
              <a:rPr lang="el-GR" dirty="0"/>
              <a:t>(Μαζεύω παρόμοια </a:t>
            </a:r>
            <a:r>
              <a:rPr lang="nl-NL" dirty="0"/>
              <a:t>codes</a:t>
            </a:r>
            <a:r>
              <a:rPr lang="el-GR" dirty="0"/>
              <a:t>)</a:t>
            </a:r>
          </a:p>
          <a:p>
            <a:pPr marL="0" indent="0">
              <a:buNone/>
            </a:pPr>
            <a:r>
              <a:rPr lang="el-GR" b="1" dirty="0"/>
              <a:t>Παράδειγμα:</a:t>
            </a:r>
          </a:p>
          <a:p>
            <a:pPr marL="0" indent="0">
              <a:buNone/>
            </a:pPr>
            <a:r>
              <a:rPr lang="el-GR" dirty="0" err="1"/>
              <a:t>Codes</a:t>
            </a:r>
            <a:r>
              <a:rPr lang="el-GR" dirty="0"/>
              <a:t>:</a:t>
            </a:r>
          </a:p>
          <a:p>
            <a:r>
              <a:rPr lang="el-GR" dirty="0"/>
              <a:t>βαριέμαι </a:t>
            </a:r>
          </a:p>
          <a:p>
            <a:r>
              <a:rPr lang="el-GR" dirty="0"/>
              <a:t>δεν συμμετέχω </a:t>
            </a:r>
          </a:p>
          <a:p>
            <a:r>
              <a:rPr lang="el-GR" dirty="0"/>
              <a:t>δεν προσέχω</a:t>
            </a:r>
          </a:p>
          <a:p>
            <a:pPr marL="0" indent="0">
              <a:buNone/>
            </a:pPr>
            <a:r>
              <a:rPr lang="nl-NL" dirty="0" err="1"/>
              <a:t>Category</a:t>
            </a:r>
            <a:r>
              <a:rPr lang="nl-NL" dirty="0"/>
              <a:t>:</a:t>
            </a:r>
            <a:br>
              <a:rPr lang="nl-NL" dirty="0"/>
            </a:br>
            <a:r>
              <a:rPr lang="nl-NL" dirty="0"/>
              <a:t>✔ </a:t>
            </a:r>
            <a:r>
              <a:rPr lang="el-GR" dirty="0"/>
              <a:t>χαμηλή εμπλοκή</a:t>
            </a:r>
            <a:endParaRPr lang="en-US" dirty="0"/>
          </a:p>
        </p:txBody>
      </p:sp>
    </p:spTree>
    <p:extLst>
      <p:ext uri="{BB962C8B-B14F-4D97-AF65-F5344CB8AC3E}">
        <p14:creationId xmlns:p14="http://schemas.microsoft.com/office/powerpoint/2010/main" val="5696410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4EFF01C-7410-44C5-AA4F-A3BE3FEADCE3}"/>
              </a:ext>
            </a:extLst>
          </p:cNvPr>
          <p:cNvSpPr>
            <a:spLocks noGrp="1"/>
          </p:cNvSpPr>
          <p:nvPr>
            <p:ph type="title"/>
          </p:nvPr>
        </p:nvSpPr>
        <p:spPr/>
        <p:txBody>
          <a:bodyPr/>
          <a:lstStyle/>
          <a:p>
            <a:r>
              <a:rPr lang="el-GR" b="1" dirty="0"/>
              <a:t>ΒΑΣΙΚΑ ΣΤΑΔΙΑ ΟΡΓΑΝΩΣΗΣ</a:t>
            </a:r>
            <a:endParaRPr lang="en-US" dirty="0"/>
          </a:p>
        </p:txBody>
      </p:sp>
      <p:sp>
        <p:nvSpPr>
          <p:cNvPr id="3" name="Θέση περιεχομένου 2">
            <a:extLst>
              <a:ext uri="{FF2B5EF4-FFF2-40B4-BE49-F238E27FC236}">
                <a16:creationId xmlns:a16="http://schemas.microsoft.com/office/drawing/2014/main" id="{8C246AE3-D5A9-45B8-93EB-6D9A6B63C2D0}"/>
              </a:ext>
            </a:extLst>
          </p:cNvPr>
          <p:cNvSpPr>
            <a:spLocks noGrp="1"/>
          </p:cNvSpPr>
          <p:nvPr>
            <p:ph idx="1"/>
          </p:nvPr>
        </p:nvSpPr>
        <p:spPr/>
        <p:txBody>
          <a:bodyPr>
            <a:normAutofit fontScale="92500" lnSpcReduction="20000"/>
          </a:bodyPr>
          <a:lstStyle/>
          <a:p>
            <a:r>
              <a:rPr lang="el-GR" dirty="0">
                <a:highlight>
                  <a:srgbClr val="FFFF00"/>
                </a:highlight>
              </a:rPr>
              <a:t>2. Από </a:t>
            </a:r>
            <a:r>
              <a:rPr lang="nl-NL" dirty="0" err="1">
                <a:highlight>
                  <a:srgbClr val="FFFF00"/>
                </a:highlight>
              </a:rPr>
              <a:t>categories</a:t>
            </a:r>
            <a:r>
              <a:rPr lang="nl-NL" dirty="0">
                <a:highlight>
                  <a:srgbClr val="FFFF00"/>
                </a:highlight>
              </a:rPr>
              <a:t> → </a:t>
            </a:r>
            <a:r>
              <a:rPr lang="nl-NL" dirty="0" err="1">
                <a:highlight>
                  <a:srgbClr val="FFFF00"/>
                </a:highlight>
              </a:rPr>
              <a:t>themes</a:t>
            </a:r>
            <a:r>
              <a:rPr lang="el-GR" dirty="0">
                <a:highlight>
                  <a:srgbClr val="FFFF00"/>
                </a:highlight>
              </a:rPr>
              <a:t> </a:t>
            </a:r>
            <a:r>
              <a:rPr lang="el-GR" dirty="0"/>
              <a:t>(Μεγαλύτερο επίπεδο νοήματος)</a:t>
            </a:r>
          </a:p>
          <a:p>
            <a:endParaRPr lang="el-GR" dirty="0"/>
          </a:p>
          <a:p>
            <a:pPr marL="0" indent="0">
              <a:buNone/>
            </a:pPr>
            <a:r>
              <a:rPr lang="el-GR" b="1" dirty="0"/>
              <a:t>Παράδειγμα:</a:t>
            </a:r>
          </a:p>
          <a:p>
            <a:pPr marL="0" indent="0">
              <a:buNone/>
            </a:pPr>
            <a:r>
              <a:rPr lang="el-GR" dirty="0" err="1"/>
              <a:t>Categories</a:t>
            </a:r>
            <a:r>
              <a:rPr lang="el-GR" dirty="0"/>
              <a:t>:</a:t>
            </a:r>
          </a:p>
          <a:p>
            <a:r>
              <a:rPr lang="el-GR" dirty="0"/>
              <a:t>χαμηλή εμπλοκή </a:t>
            </a:r>
          </a:p>
          <a:p>
            <a:r>
              <a:rPr lang="el-GR" dirty="0"/>
              <a:t>δυσκολία κατανόησης</a:t>
            </a:r>
          </a:p>
          <a:p>
            <a:pPr marL="0" indent="0">
              <a:buNone/>
            </a:pPr>
            <a:r>
              <a:rPr lang="el-GR" dirty="0" err="1"/>
              <a:t>Theme</a:t>
            </a:r>
            <a:r>
              <a:rPr lang="el-GR" dirty="0"/>
              <a:t>:</a:t>
            </a:r>
            <a:br>
              <a:rPr lang="el-GR" dirty="0"/>
            </a:br>
            <a:r>
              <a:rPr lang="el-GR" dirty="0"/>
              <a:t>✔ αρνητική εμπειρία μάθησης</a:t>
            </a:r>
          </a:p>
          <a:p>
            <a:endParaRPr lang="en-US" dirty="0"/>
          </a:p>
        </p:txBody>
      </p:sp>
    </p:spTree>
    <p:extLst>
      <p:ext uri="{BB962C8B-B14F-4D97-AF65-F5344CB8AC3E}">
        <p14:creationId xmlns:p14="http://schemas.microsoft.com/office/powerpoint/2010/main" val="25248562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DD852B-E60E-4972-8F48-D2F2FF3C3A17}"/>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65F0CA2E-C1B7-47E1-AC66-71082A51DA85}"/>
              </a:ext>
            </a:extLst>
          </p:cNvPr>
          <p:cNvSpPr>
            <a:spLocks noGrp="1"/>
          </p:cNvSpPr>
          <p:nvPr>
            <p:ph idx="1"/>
          </p:nvPr>
        </p:nvSpPr>
        <p:spPr/>
        <p:txBody>
          <a:bodyPr/>
          <a:lstStyle/>
          <a:p>
            <a:pPr marL="0" indent="0">
              <a:buNone/>
            </a:pPr>
            <a:r>
              <a:rPr lang="el-GR" dirty="0">
                <a:highlight>
                  <a:srgbClr val="FFFF00"/>
                </a:highlight>
              </a:rPr>
              <a:t>3. Σχέσεις μεταξύ </a:t>
            </a:r>
            <a:r>
              <a:rPr lang="nl-NL" dirty="0" err="1">
                <a:highlight>
                  <a:srgbClr val="FFFF00"/>
                </a:highlight>
              </a:rPr>
              <a:t>themes</a:t>
            </a:r>
            <a:endParaRPr lang="el-GR" dirty="0">
              <a:highlight>
                <a:srgbClr val="FFFF00"/>
              </a:highlight>
            </a:endParaRPr>
          </a:p>
          <a:p>
            <a:pPr marL="0" indent="0">
              <a:buNone/>
            </a:pPr>
            <a:r>
              <a:rPr lang="el-GR" dirty="0"/>
              <a:t>✔ αιτία – αποτέλεσμα</a:t>
            </a:r>
            <a:br>
              <a:rPr lang="el-GR" dirty="0"/>
            </a:br>
            <a:r>
              <a:rPr lang="el-GR" dirty="0"/>
              <a:t>✔ συνθήκες</a:t>
            </a:r>
            <a:br>
              <a:rPr lang="el-GR" dirty="0"/>
            </a:br>
            <a:r>
              <a:rPr lang="el-GR" dirty="0"/>
              <a:t>✔ διαδικασίες</a:t>
            </a:r>
            <a:endParaRPr lang="en-US" dirty="0"/>
          </a:p>
        </p:txBody>
      </p:sp>
    </p:spTree>
    <p:extLst>
      <p:ext uri="{BB962C8B-B14F-4D97-AF65-F5344CB8AC3E}">
        <p14:creationId xmlns:p14="http://schemas.microsoft.com/office/powerpoint/2010/main" val="13598530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D16A2B3-B487-46F7-B945-1248054FFF31}"/>
              </a:ext>
            </a:extLst>
          </p:cNvPr>
          <p:cNvSpPr>
            <a:spLocks noGrp="1"/>
          </p:cNvSpPr>
          <p:nvPr>
            <p:ph type="title"/>
          </p:nvPr>
        </p:nvSpPr>
        <p:spPr/>
        <p:txBody>
          <a:bodyPr/>
          <a:lstStyle/>
          <a:p>
            <a:r>
              <a:rPr lang="nl-NL" dirty="0"/>
              <a:t>CATEGORY </a:t>
            </a:r>
            <a:r>
              <a:rPr lang="nl-NL" dirty="0" err="1"/>
              <a:t>vs</a:t>
            </a:r>
            <a:r>
              <a:rPr lang="nl-NL" dirty="0"/>
              <a:t> THEME</a:t>
            </a:r>
            <a:endParaRPr lang="en-US" dirty="0"/>
          </a:p>
        </p:txBody>
      </p:sp>
      <p:sp>
        <p:nvSpPr>
          <p:cNvPr id="3" name="Θέση περιεχομένου 2">
            <a:extLst>
              <a:ext uri="{FF2B5EF4-FFF2-40B4-BE49-F238E27FC236}">
                <a16:creationId xmlns:a16="http://schemas.microsoft.com/office/drawing/2014/main" id="{C5C35098-513D-4A65-8003-D217C7EF6CE9}"/>
              </a:ext>
            </a:extLst>
          </p:cNvPr>
          <p:cNvSpPr>
            <a:spLocks noGrp="1"/>
          </p:cNvSpPr>
          <p:nvPr>
            <p:ph idx="1"/>
          </p:nvPr>
        </p:nvSpPr>
        <p:spPr/>
        <p:txBody>
          <a:bodyPr/>
          <a:lstStyle/>
          <a:p>
            <a:pPr marL="0" indent="0">
              <a:buNone/>
            </a:pPr>
            <a:r>
              <a:rPr lang="nl-NL" b="1" dirty="0" err="1"/>
              <a:t>Category</a:t>
            </a:r>
            <a:r>
              <a:rPr lang="nl-NL" b="1" dirty="0"/>
              <a:t>:</a:t>
            </a:r>
          </a:p>
          <a:p>
            <a:pPr marL="0" indent="0">
              <a:buNone/>
            </a:pPr>
            <a:r>
              <a:rPr lang="nl-NL" dirty="0"/>
              <a:t>✔ </a:t>
            </a:r>
            <a:r>
              <a:rPr lang="el-GR" dirty="0"/>
              <a:t>ομαδοποίηση δεδομένων  - τι βλέπω?</a:t>
            </a:r>
          </a:p>
          <a:p>
            <a:pPr marL="0" indent="0">
              <a:buNone/>
            </a:pPr>
            <a:endParaRPr lang="el-GR" dirty="0"/>
          </a:p>
          <a:p>
            <a:pPr marL="0" indent="0">
              <a:buNone/>
            </a:pPr>
            <a:r>
              <a:rPr lang="el-GR" b="1" dirty="0" err="1"/>
              <a:t>Theme</a:t>
            </a:r>
            <a:r>
              <a:rPr lang="el-GR" b="1" dirty="0"/>
              <a:t>:</a:t>
            </a:r>
          </a:p>
          <a:p>
            <a:pPr marL="0" indent="0">
              <a:buNone/>
            </a:pPr>
            <a:r>
              <a:rPr lang="el-GR" dirty="0"/>
              <a:t>✔ ερμηνεία</a:t>
            </a:r>
            <a:br>
              <a:rPr lang="el-GR" dirty="0"/>
            </a:br>
            <a:r>
              <a:rPr lang="el-GR" dirty="0"/>
              <a:t>✔ απάντηση στο ερώτημα – τι σημαίνει;</a:t>
            </a:r>
          </a:p>
          <a:p>
            <a:pPr marL="0" indent="0">
              <a:buNone/>
            </a:pPr>
            <a:endParaRPr lang="el-GR" dirty="0"/>
          </a:p>
          <a:p>
            <a:endParaRPr lang="en-US" dirty="0"/>
          </a:p>
        </p:txBody>
      </p:sp>
    </p:spTree>
    <p:extLst>
      <p:ext uri="{BB962C8B-B14F-4D97-AF65-F5344CB8AC3E}">
        <p14:creationId xmlns:p14="http://schemas.microsoft.com/office/powerpoint/2010/main" val="29880850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5CE9D3A2-ACC4-4923-97B5-C6C9FC2AED74}"/>
              </a:ext>
            </a:extLst>
          </p:cNvPr>
          <p:cNvSpPr>
            <a:spLocks noGrp="1"/>
          </p:cNvSpPr>
          <p:nvPr>
            <p:ph type="ctrTitle"/>
          </p:nvPr>
        </p:nvSpPr>
        <p:spPr/>
        <p:txBody>
          <a:bodyPr/>
          <a:lstStyle/>
          <a:p>
            <a:r>
              <a:rPr lang="el-GR" dirty="0"/>
              <a:t>5. Ερμηνεία</a:t>
            </a:r>
            <a:endParaRPr lang="en-US" dirty="0"/>
          </a:p>
        </p:txBody>
      </p:sp>
      <p:sp>
        <p:nvSpPr>
          <p:cNvPr id="5" name="Υπότιτλος 4">
            <a:extLst>
              <a:ext uri="{FF2B5EF4-FFF2-40B4-BE49-F238E27FC236}">
                <a16:creationId xmlns:a16="http://schemas.microsoft.com/office/drawing/2014/main" id="{BA5B4C3B-B7E2-4459-B813-8651335F1E0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640808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7F1688-F43F-4A5C-BE9F-FA006D840049}"/>
              </a:ext>
            </a:extLst>
          </p:cNvPr>
          <p:cNvSpPr>
            <a:spLocks noGrp="1"/>
          </p:cNvSpPr>
          <p:nvPr>
            <p:ph type="title"/>
          </p:nvPr>
        </p:nvSpPr>
        <p:spPr/>
        <p:txBody>
          <a:bodyPr/>
          <a:lstStyle/>
          <a:p>
            <a:r>
              <a:rPr lang="el-GR" dirty="0"/>
              <a:t>ΕΡΜΗΝΕΙΑ</a:t>
            </a:r>
            <a:endParaRPr lang="en-US" dirty="0"/>
          </a:p>
        </p:txBody>
      </p:sp>
      <p:sp>
        <p:nvSpPr>
          <p:cNvPr id="3" name="Θέση περιεχομένου 2">
            <a:extLst>
              <a:ext uri="{FF2B5EF4-FFF2-40B4-BE49-F238E27FC236}">
                <a16:creationId xmlns:a16="http://schemas.microsoft.com/office/drawing/2014/main" id="{3C63C4B2-5D71-457D-B29F-BA244D5F8A7F}"/>
              </a:ext>
            </a:extLst>
          </p:cNvPr>
          <p:cNvSpPr>
            <a:spLocks noGrp="1"/>
          </p:cNvSpPr>
          <p:nvPr>
            <p:ph idx="1"/>
          </p:nvPr>
        </p:nvSpPr>
        <p:spPr/>
        <p:txBody>
          <a:bodyPr/>
          <a:lstStyle/>
          <a:p>
            <a:pPr marL="0" indent="0">
              <a:buNone/>
            </a:pPr>
            <a:r>
              <a:rPr lang="el-GR" b="1" dirty="0"/>
              <a:t>Δεν είναι:</a:t>
            </a:r>
          </a:p>
          <a:p>
            <a:pPr marL="0" indent="0">
              <a:buNone/>
            </a:pPr>
            <a:r>
              <a:rPr lang="nl-NL" dirty="0"/>
              <a:t>❌ </a:t>
            </a:r>
            <a:r>
              <a:rPr lang="el-GR" dirty="0"/>
              <a:t>περιγραφή</a:t>
            </a:r>
            <a:br>
              <a:rPr lang="el-GR" dirty="0"/>
            </a:br>
            <a:r>
              <a:rPr lang="nl-NL" dirty="0"/>
              <a:t>❌ </a:t>
            </a:r>
            <a:r>
              <a:rPr lang="el-GR" dirty="0"/>
              <a:t>περίληψη</a:t>
            </a:r>
          </a:p>
          <a:p>
            <a:pPr marL="0" indent="0">
              <a:buNone/>
            </a:pPr>
            <a:r>
              <a:rPr lang="el-GR" b="1" dirty="0"/>
              <a:t> Είναι:</a:t>
            </a:r>
          </a:p>
          <a:p>
            <a:pPr marL="0" indent="0">
              <a:buNone/>
            </a:pPr>
            <a:r>
              <a:rPr lang="el-GR" dirty="0"/>
              <a:t>✔ εξήγηση</a:t>
            </a:r>
            <a:br>
              <a:rPr lang="el-GR" dirty="0"/>
            </a:br>
            <a:r>
              <a:rPr lang="el-GR" dirty="0"/>
              <a:t>✔ σύνδεση</a:t>
            </a:r>
            <a:br>
              <a:rPr lang="el-GR" dirty="0"/>
            </a:br>
            <a:r>
              <a:rPr lang="el-GR" dirty="0"/>
              <a:t>✔ νόημα</a:t>
            </a:r>
          </a:p>
          <a:p>
            <a:endParaRPr lang="en-US" dirty="0"/>
          </a:p>
        </p:txBody>
      </p:sp>
    </p:spTree>
    <p:extLst>
      <p:ext uri="{BB962C8B-B14F-4D97-AF65-F5344CB8AC3E}">
        <p14:creationId xmlns:p14="http://schemas.microsoft.com/office/powerpoint/2010/main" val="1627975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4C4EEED-C6E3-4DD1-A561-08EBA8F9FED9}"/>
              </a:ext>
            </a:extLst>
          </p:cNvPr>
          <p:cNvSpPr>
            <a:spLocks noGrp="1"/>
          </p:cNvSpPr>
          <p:nvPr>
            <p:ph type="title"/>
          </p:nvPr>
        </p:nvSpPr>
        <p:spPr/>
        <p:txBody>
          <a:bodyPr/>
          <a:lstStyle/>
          <a:p>
            <a:r>
              <a:rPr lang="el-GR" dirty="0"/>
              <a:t>Παράδειγμα</a:t>
            </a:r>
            <a:endParaRPr lang="en-US" dirty="0"/>
          </a:p>
        </p:txBody>
      </p:sp>
      <p:sp>
        <p:nvSpPr>
          <p:cNvPr id="3" name="Θέση περιεχομένου 2">
            <a:extLst>
              <a:ext uri="{FF2B5EF4-FFF2-40B4-BE49-F238E27FC236}">
                <a16:creationId xmlns:a16="http://schemas.microsoft.com/office/drawing/2014/main" id="{29818E2B-8AAA-480A-A3BB-28A0F1B9EAD9}"/>
              </a:ext>
            </a:extLst>
          </p:cNvPr>
          <p:cNvSpPr>
            <a:spLocks noGrp="1"/>
          </p:cNvSpPr>
          <p:nvPr>
            <p:ph idx="1"/>
          </p:nvPr>
        </p:nvSpPr>
        <p:spPr/>
        <p:txBody>
          <a:bodyPr/>
          <a:lstStyle/>
          <a:p>
            <a:pPr marL="0" indent="0">
              <a:buNone/>
            </a:pPr>
            <a:r>
              <a:rPr lang="el-GR" b="1" dirty="0"/>
              <a:t>Δεδομένα:</a:t>
            </a:r>
          </a:p>
          <a:p>
            <a:pPr marL="0" indent="0">
              <a:buNone/>
            </a:pPr>
            <a:r>
              <a:rPr lang="el-GR" dirty="0"/>
              <a:t>“Δεν καταλαβαίνω και δεν συμμετέχω”</a:t>
            </a:r>
          </a:p>
          <a:p>
            <a:pPr marL="0" indent="0">
              <a:buNone/>
            </a:pPr>
            <a:r>
              <a:rPr lang="nl-NL" b="1" dirty="0" err="1"/>
              <a:t>Category</a:t>
            </a:r>
            <a:r>
              <a:rPr lang="nl-NL" b="1" dirty="0"/>
              <a:t>:</a:t>
            </a:r>
          </a:p>
          <a:p>
            <a:pPr marL="0" indent="0">
              <a:buNone/>
            </a:pPr>
            <a:r>
              <a:rPr lang="nl-NL" dirty="0"/>
              <a:t>✔ </a:t>
            </a:r>
            <a:r>
              <a:rPr lang="el-GR" dirty="0"/>
              <a:t>δυσκολία + χαμηλή συμμετοχή</a:t>
            </a:r>
          </a:p>
          <a:p>
            <a:pPr marL="0" indent="0">
              <a:buNone/>
            </a:pPr>
            <a:r>
              <a:rPr lang="el-GR" b="1" dirty="0" err="1"/>
              <a:t>Theme</a:t>
            </a:r>
            <a:r>
              <a:rPr lang="el-GR" b="1" dirty="0"/>
              <a:t>:</a:t>
            </a:r>
          </a:p>
          <a:p>
            <a:pPr marL="0" indent="0">
              <a:buNone/>
            </a:pPr>
            <a:r>
              <a:rPr lang="el-GR" dirty="0"/>
              <a:t>✔ αποστασιοποίηση από τη μάθηση</a:t>
            </a:r>
          </a:p>
          <a:p>
            <a:pPr marL="0" indent="0">
              <a:buNone/>
            </a:pPr>
            <a:endParaRPr lang="el-GR" dirty="0"/>
          </a:p>
          <a:p>
            <a:pPr marL="0" indent="0">
              <a:buNone/>
            </a:pPr>
            <a:endParaRPr lang="el-GR" dirty="0"/>
          </a:p>
          <a:p>
            <a:endParaRPr lang="en-US" dirty="0"/>
          </a:p>
        </p:txBody>
      </p:sp>
    </p:spTree>
    <p:extLst>
      <p:ext uri="{BB962C8B-B14F-4D97-AF65-F5344CB8AC3E}">
        <p14:creationId xmlns:p14="http://schemas.microsoft.com/office/powerpoint/2010/main" val="30663569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2FAC82-BF66-4454-8277-07A3F95C1008}"/>
              </a:ext>
            </a:extLst>
          </p:cNvPr>
          <p:cNvSpPr>
            <a:spLocks noGrp="1"/>
          </p:cNvSpPr>
          <p:nvPr>
            <p:ph type="title"/>
          </p:nvPr>
        </p:nvSpPr>
        <p:spPr/>
        <p:txBody>
          <a:bodyPr/>
          <a:lstStyle/>
          <a:p>
            <a:r>
              <a:rPr lang="el-GR" dirty="0"/>
              <a:t>ΠΩΣ ΚΑΝΩ ΕΡΜΗΝΕΙΑ</a:t>
            </a:r>
            <a:endParaRPr lang="en-US" dirty="0"/>
          </a:p>
        </p:txBody>
      </p:sp>
      <p:sp>
        <p:nvSpPr>
          <p:cNvPr id="3" name="Θέση περιεχομένου 2">
            <a:extLst>
              <a:ext uri="{FF2B5EF4-FFF2-40B4-BE49-F238E27FC236}">
                <a16:creationId xmlns:a16="http://schemas.microsoft.com/office/drawing/2014/main" id="{337652E2-0B88-404D-BE26-BA0DE114439D}"/>
              </a:ext>
            </a:extLst>
          </p:cNvPr>
          <p:cNvSpPr>
            <a:spLocks noGrp="1"/>
          </p:cNvSpPr>
          <p:nvPr>
            <p:ph idx="1"/>
          </p:nvPr>
        </p:nvSpPr>
        <p:spPr/>
        <p:txBody>
          <a:bodyPr/>
          <a:lstStyle/>
          <a:p>
            <a:pPr marL="0" indent="0">
              <a:buNone/>
            </a:pPr>
            <a:r>
              <a:rPr lang="el-GR" dirty="0"/>
              <a:t>Ρωτάω:</a:t>
            </a:r>
          </a:p>
          <a:p>
            <a:r>
              <a:rPr lang="el-GR" dirty="0"/>
              <a:t>Τι σημαίνει αυτό; </a:t>
            </a:r>
          </a:p>
          <a:p>
            <a:r>
              <a:rPr lang="el-GR" dirty="0"/>
              <a:t>Γιατί συμβαίνει; </a:t>
            </a:r>
          </a:p>
          <a:p>
            <a:r>
              <a:rPr lang="el-GR" dirty="0"/>
              <a:t>Πώς συνδέεται με το ερώτημα;</a:t>
            </a:r>
          </a:p>
          <a:p>
            <a:pPr marL="0" indent="0">
              <a:buNone/>
            </a:pPr>
            <a:r>
              <a:rPr lang="el-GR" dirty="0"/>
              <a:t>✔ συγκρίνω δεδομένα</a:t>
            </a:r>
            <a:br>
              <a:rPr lang="el-GR" dirty="0"/>
            </a:br>
            <a:r>
              <a:rPr lang="el-GR" dirty="0"/>
              <a:t>✔ βρίσκω μοτίβα</a:t>
            </a:r>
          </a:p>
          <a:p>
            <a:endParaRPr lang="en-US" dirty="0"/>
          </a:p>
        </p:txBody>
      </p:sp>
    </p:spTree>
    <p:extLst>
      <p:ext uri="{BB962C8B-B14F-4D97-AF65-F5344CB8AC3E}">
        <p14:creationId xmlns:p14="http://schemas.microsoft.com/office/powerpoint/2010/main" val="30198207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5F12CA-DCB3-457C-8990-83FA666F18E5}"/>
              </a:ext>
            </a:extLst>
          </p:cNvPr>
          <p:cNvSpPr>
            <a:spLocks noGrp="1"/>
          </p:cNvSpPr>
          <p:nvPr>
            <p:ph type="title"/>
          </p:nvPr>
        </p:nvSpPr>
        <p:spPr/>
        <p:txBody>
          <a:bodyPr/>
          <a:lstStyle/>
          <a:p>
            <a:r>
              <a:rPr lang="nl-NL" dirty="0"/>
              <a:t>ROLE OF THEORY</a:t>
            </a:r>
            <a:endParaRPr lang="en-US" dirty="0"/>
          </a:p>
        </p:txBody>
      </p:sp>
      <p:sp>
        <p:nvSpPr>
          <p:cNvPr id="3" name="Θέση περιεχομένου 2">
            <a:extLst>
              <a:ext uri="{FF2B5EF4-FFF2-40B4-BE49-F238E27FC236}">
                <a16:creationId xmlns:a16="http://schemas.microsoft.com/office/drawing/2014/main" id="{3FBAA29B-995A-403A-BEAA-924AFD191F04}"/>
              </a:ext>
            </a:extLst>
          </p:cNvPr>
          <p:cNvSpPr>
            <a:spLocks noGrp="1"/>
          </p:cNvSpPr>
          <p:nvPr>
            <p:ph idx="1"/>
          </p:nvPr>
        </p:nvSpPr>
        <p:spPr/>
        <p:txBody>
          <a:bodyPr/>
          <a:lstStyle/>
          <a:p>
            <a:r>
              <a:rPr lang="el-GR" dirty="0"/>
              <a:t>Ερμηνεία χωρίς θεωρία = αδύναμη</a:t>
            </a:r>
          </a:p>
          <a:p>
            <a:pPr marL="0" indent="0">
              <a:buNone/>
            </a:pPr>
            <a:r>
              <a:rPr lang="en-US" dirty="0"/>
              <a:t>✔ </a:t>
            </a:r>
            <a:r>
              <a:rPr lang="en-US" dirty="0" err="1"/>
              <a:t>συνδέω</a:t>
            </a:r>
            <a:r>
              <a:rPr lang="en-US" dirty="0"/>
              <a:t> </a:t>
            </a:r>
            <a:r>
              <a:rPr lang="en-US" dirty="0" err="1"/>
              <a:t>με</a:t>
            </a:r>
            <a:r>
              <a:rPr lang="en-US" dirty="0"/>
              <a:t>:</a:t>
            </a:r>
          </a:p>
          <a:p>
            <a:r>
              <a:rPr lang="en-US" dirty="0"/>
              <a:t>Engagement</a:t>
            </a:r>
            <a:r>
              <a:rPr lang="el-GR" dirty="0"/>
              <a:t> </a:t>
            </a:r>
            <a:r>
              <a:rPr lang="en-US" dirty="0"/>
              <a:t> </a:t>
            </a:r>
            <a:r>
              <a:rPr lang="el-GR" dirty="0"/>
              <a:t>?</a:t>
            </a:r>
            <a:endParaRPr lang="en-US" dirty="0"/>
          </a:p>
          <a:p>
            <a:r>
              <a:rPr lang="en-US" dirty="0"/>
              <a:t>Identity</a:t>
            </a:r>
            <a:r>
              <a:rPr lang="el-GR" dirty="0"/>
              <a:t> </a:t>
            </a:r>
            <a:r>
              <a:rPr lang="en-US" dirty="0"/>
              <a:t> </a:t>
            </a:r>
            <a:r>
              <a:rPr lang="el-GR" dirty="0"/>
              <a:t>?</a:t>
            </a:r>
            <a:endParaRPr lang="en-US" dirty="0"/>
          </a:p>
          <a:p>
            <a:r>
              <a:rPr lang="en-US" dirty="0"/>
              <a:t>Learning</a:t>
            </a:r>
            <a:r>
              <a:rPr lang="el-GR" dirty="0"/>
              <a:t> ?</a:t>
            </a:r>
            <a:endParaRPr lang="en-US" dirty="0"/>
          </a:p>
          <a:p>
            <a:endParaRPr lang="en-US" dirty="0"/>
          </a:p>
        </p:txBody>
      </p:sp>
    </p:spTree>
    <p:extLst>
      <p:ext uri="{BB962C8B-B14F-4D97-AF65-F5344CB8AC3E}">
        <p14:creationId xmlns:p14="http://schemas.microsoft.com/office/powerpoint/2010/main" val="2133520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4E1BCE6-BC9C-4E31-945B-7CE000ECF502}"/>
              </a:ext>
            </a:extLst>
          </p:cNvPr>
          <p:cNvSpPr>
            <a:spLocks noGrp="1"/>
          </p:cNvSpPr>
          <p:nvPr>
            <p:ph type="title"/>
          </p:nvPr>
        </p:nvSpPr>
        <p:spPr/>
        <p:txBody>
          <a:bodyPr/>
          <a:lstStyle/>
          <a:p>
            <a:r>
              <a:rPr lang="el-GR" dirty="0"/>
              <a:t>ΤΙ ΚΑΝΕΙ ΜΙΑ ΚΑΛΗ ΑΝΑΛΥΣΗ</a:t>
            </a:r>
            <a:endParaRPr lang="en-US" dirty="0"/>
          </a:p>
        </p:txBody>
      </p:sp>
      <p:sp>
        <p:nvSpPr>
          <p:cNvPr id="3" name="Θέση περιεχομένου 2">
            <a:extLst>
              <a:ext uri="{FF2B5EF4-FFF2-40B4-BE49-F238E27FC236}">
                <a16:creationId xmlns:a16="http://schemas.microsoft.com/office/drawing/2014/main" id="{B85411CE-D194-4DD7-B2F6-646499BD3909}"/>
              </a:ext>
            </a:extLst>
          </p:cNvPr>
          <p:cNvSpPr>
            <a:spLocks noGrp="1"/>
          </p:cNvSpPr>
          <p:nvPr>
            <p:ph idx="1"/>
          </p:nvPr>
        </p:nvSpPr>
        <p:spPr/>
        <p:txBody>
          <a:bodyPr/>
          <a:lstStyle/>
          <a:p>
            <a:pPr marL="0" indent="0">
              <a:buNone/>
            </a:pPr>
            <a:r>
              <a:rPr lang="el-GR" dirty="0"/>
              <a:t>✔ βασίζεται σε δεδομένα</a:t>
            </a:r>
            <a:br>
              <a:rPr lang="el-GR" dirty="0"/>
            </a:br>
            <a:r>
              <a:rPr lang="el-GR" dirty="0"/>
              <a:t>✔ έχει σαφή </a:t>
            </a:r>
            <a:r>
              <a:rPr lang="el-GR" dirty="0" err="1"/>
              <a:t>themes</a:t>
            </a:r>
            <a:br>
              <a:rPr lang="el-GR" dirty="0"/>
            </a:br>
            <a:r>
              <a:rPr lang="el-GR" dirty="0"/>
              <a:t>✔ έχει συνοχή</a:t>
            </a:r>
            <a:br>
              <a:rPr lang="el-GR" dirty="0"/>
            </a:br>
            <a:r>
              <a:rPr lang="el-GR" dirty="0"/>
              <a:t>✔ απαντά στο ερώτημα</a:t>
            </a:r>
            <a:endParaRPr lang="en-US" dirty="0"/>
          </a:p>
        </p:txBody>
      </p:sp>
      <p:sp>
        <p:nvSpPr>
          <p:cNvPr id="4" name="Ορθογώνιο 3">
            <a:extLst>
              <a:ext uri="{FF2B5EF4-FFF2-40B4-BE49-F238E27FC236}">
                <a16:creationId xmlns:a16="http://schemas.microsoft.com/office/drawing/2014/main" id="{14050E23-9393-4CC3-94E8-62BAB647F53B}"/>
              </a:ext>
            </a:extLst>
          </p:cNvPr>
          <p:cNvSpPr/>
          <p:nvPr/>
        </p:nvSpPr>
        <p:spPr>
          <a:xfrm>
            <a:off x="5100084" y="4572002"/>
            <a:ext cx="6096000" cy="1569660"/>
          </a:xfrm>
          <a:prstGeom prst="rect">
            <a:avLst/>
          </a:prstGeom>
        </p:spPr>
        <p:txBody>
          <a:bodyPr>
            <a:spAutoFit/>
          </a:bodyPr>
          <a:lstStyle/>
          <a:p>
            <a:r>
              <a:rPr lang="el-GR" sz="2400" dirty="0"/>
              <a:t>ΑΡΑ</a:t>
            </a:r>
          </a:p>
          <a:p>
            <a:r>
              <a:rPr lang="nl-NL" sz="2400" dirty="0"/>
              <a:t>✔ codes → </a:t>
            </a:r>
            <a:r>
              <a:rPr lang="nl-NL" sz="2400" dirty="0" err="1"/>
              <a:t>categories</a:t>
            </a:r>
            <a:r>
              <a:rPr lang="nl-NL" sz="2400" dirty="0"/>
              <a:t> → </a:t>
            </a:r>
            <a:r>
              <a:rPr lang="nl-NL" sz="2400" dirty="0" err="1"/>
              <a:t>themes</a:t>
            </a:r>
            <a:br>
              <a:rPr lang="nl-NL" sz="2400" dirty="0"/>
            </a:br>
            <a:r>
              <a:rPr lang="nl-NL" sz="2400" dirty="0"/>
              <a:t>✔ </a:t>
            </a:r>
            <a:r>
              <a:rPr lang="nl-NL" sz="2400" dirty="0" err="1"/>
              <a:t>themes</a:t>
            </a:r>
            <a:r>
              <a:rPr lang="nl-NL" sz="2400" dirty="0"/>
              <a:t> = </a:t>
            </a:r>
            <a:r>
              <a:rPr lang="el-GR" sz="2400" dirty="0"/>
              <a:t>νόημα</a:t>
            </a:r>
            <a:br>
              <a:rPr lang="el-GR" sz="2400" dirty="0"/>
            </a:br>
            <a:r>
              <a:rPr lang="el-GR" sz="2400" dirty="0"/>
              <a:t>✔ ανάλυση = ερμηνεία</a:t>
            </a:r>
            <a:endParaRPr lang="en-US" sz="2400" dirty="0"/>
          </a:p>
        </p:txBody>
      </p:sp>
    </p:spTree>
    <p:extLst>
      <p:ext uri="{BB962C8B-B14F-4D97-AF65-F5344CB8AC3E}">
        <p14:creationId xmlns:p14="http://schemas.microsoft.com/office/powerpoint/2010/main" val="36187217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D3EF57-2B67-47E8-95F6-82DAFF396249}"/>
              </a:ext>
            </a:extLst>
          </p:cNvPr>
          <p:cNvSpPr>
            <a:spLocks noGrp="1"/>
          </p:cNvSpPr>
          <p:nvPr>
            <p:ph type="title"/>
          </p:nvPr>
        </p:nvSpPr>
        <p:spPr/>
        <p:txBody>
          <a:bodyPr/>
          <a:lstStyle/>
          <a:p>
            <a:r>
              <a:rPr lang="el-GR" dirty="0"/>
              <a:t>ΣΥΧΝΑ ΛΑΘΗ</a:t>
            </a:r>
            <a:endParaRPr lang="en-US" dirty="0"/>
          </a:p>
        </p:txBody>
      </p:sp>
      <p:sp>
        <p:nvSpPr>
          <p:cNvPr id="3" name="Θέση περιεχομένου 2">
            <a:extLst>
              <a:ext uri="{FF2B5EF4-FFF2-40B4-BE49-F238E27FC236}">
                <a16:creationId xmlns:a16="http://schemas.microsoft.com/office/drawing/2014/main" id="{E74CA1F0-D7A6-4A8F-B27F-95BFDA7B2982}"/>
              </a:ext>
            </a:extLst>
          </p:cNvPr>
          <p:cNvSpPr>
            <a:spLocks noGrp="1"/>
          </p:cNvSpPr>
          <p:nvPr>
            <p:ph idx="1"/>
          </p:nvPr>
        </p:nvSpPr>
        <p:spPr/>
        <p:txBody>
          <a:bodyPr/>
          <a:lstStyle/>
          <a:p>
            <a:pPr marL="0" indent="0">
              <a:buNone/>
            </a:pPr>
            <a:r>
              <a:rPr lang="el-GR" dirty="0"/>
              <a:t>❌ μένουν στα </a:t>
            </a:r>
            <a:r>
              <a:rPr lang="el-GR" dirty="0" err="1"/>
              <a:t>codes</a:t>
            </a:r>
            <a:br>
              <a:rPr lang="el-GR" dirty="0"/>
            </a:br>
            <a:r>
              <a:rPr lang="el-GR" dirty="0"/>
              <a:t>❌ κάνουν μόνο περιγραφή</a:t>
            </a:r>
            <a:br>
              <a:rPr lang="el-GR" dirty="0"/>
            </a:br>
            <a:r>
              <a:rPr lang="el-GR" dirty="0"/>
              <a:t>❌ </a:t>
            </a:r>
            <a:r>
              <a:rPr lang="el-GR" dirty="0" err="1"/>
              <a:t>themes</a:t>
            </a:r>
            <a:r>
              <a:rPr lang="el-GR" dirty="0"/>
              <a:t> πολύ γενικά</a:t>
            </a:r>
            <a:br>
              <a:rPr lang="el-GR" dirty="0"/>
            </a:br>
            <a:r>
              <a:rPr lang="el-GR" dirty="0"/>
              <a:t>❌ δεν συνδέουν με ερώτημα</a:t>
            </a:r>
          </a:p>
          <a:p>
            <a:pPr marL="0" indent="0">
              <a:buNone/>
            </a:pPr>
            <a:endParaRPr lang="el-GR" dirty="0"/>
          </a:p>
          <a:p>
            <a:pPr marL="0" indent="0">
              <a:buNone/>
            </a:pPr>
            <a:endParaRPr lang="en-US" dirty="0"/>
          </a:p>
        </p:txBody>
      </p:sp>
    </p:spTree>
    <p:extLst>
      <p:ext uri="{BB962C8B-B14F-4D97-AF65-F5344CB8AC3E}">
        <p14:creationId xmlns:p14="http://schemas.microsoft.com/office/powerpoint/2010/main" val="9785542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62CDD0DF-14B2-4B63-9233-A58245D28C48}"/>
              </a:ext>
            </a:extLst>
          </p:cNvPr>
          <p:cNvSpPr>
            <a:spLocks noGrp="1"/>
          </p:cNvSpPr>
          <p:nvPr>
            <p:ph type="ctrTitle"/>
          </p:nvPr>
        </p:nvSpPr>
        <p:spPr/>
        <p:txBody>
          <a:bodyPr/>
          <a:lstStyle/>
          <a:p>
            <a:r>
              <a:rPr lang="el-GR" dirty="0"/>
              <a:t>ΠΑΡΑΔΕΙΓΜΑ</a:t>
            </a:r>
            <a:endParaRPr lang="en-US" dirty="0"/>
          </a:p>
        </p:txBody>
      </p:sp>
      <p:sp>
        <p:nvSpPr>
          <p:cNvPr id="5" name="Υπότιτλος 4">
            <a:extLst>
              <a:ext uri="{FF2B5EF4-FFF2-40B4-BE49-F238E27FC236}">
                <a16:creationId xmlns:a16="http://schemas.microsoft.com/office/drawing/2014/main" id="{E90B10BB-E728-4C5E-A8CB-BD8F0E11CDC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048954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7C347A4-BFB8-4C04-A963-67AECC82A7D0}"/>
              </a:ext>
            </a:extLst>
          </p:cNvPr>
          <p:cNvSpPr>
            <a:spLocks noGrp="1"/>
          </p:cNvSpPr>
          <p:nvPr>
            <p:ph type="title"/>
          </p:nvPr>
        </p:nvSpPr>
        <p:spPr/>
        <p:txBody>
          <a:bodyPr/>
          <a:lstStyle/>
          <a:p>
            <a:r>
              <a:rPr lang="el-GR" dirty="0"/>
              <a:t>ΕΡΩΤΗΜΑ</a:t>
            </a:r>
            <a:endParaRPr lang="en-US" dirty="0"/>
          </a:p>
        </p:txBody>
      </p:sp>
      <p:sp>
        <p:nvSpPr>
          <p:cNvPr id="3" name="Θέση περιεχομένου 2">
            <a:extLst>
              <a:ext uri="{FF2B5EF4-FFF2-40B4-BE49-F238E27FC236}">
                <a16:creationId xmlns:a16="http://schemas.microsoft.com/office/drawing/2014/main" id="{DC109406-FF6E-4D6D-8338-747CB940DDC9}"/>
              </a:ext>
            </a:extLst>
          </p:cNvPr>
          <p:cNvSpPr>
            <a:spLocks noGrp="1"/>
          </p:cNvSpPr>
          <p:nvPr>
            <p:ph idx="1"/>
          </p:nvPr>
        </p:nvSpPr>
        <p:spPr/>
        <p:txBody>
          <a:bodyPr/>
          <a:lstStyle/>
          <a:p>
            <a:r>
              <a:rPr lang="el-GR" dirty="0"/>
              <a:t>Πώς επηρεάζουν οι </a:t>
            </a:r>
            <a:r>
              <a:rPr lang="el-GR" b="1" dirty="0"/>
              <a:t>διδακτικές πρακτικές (παραδοσιακή </a:t>
            </a:r>
            <a:r>
              <a:rPr lang="el-GR" b="1" dirty="0" err="1"/>
              <a:t>vs</a:t>
            </a:r>
            <a:r>
              <a:rPr lang="el-GR" b="1" dirty="0"/>
              <a:t> συνεργατική/πειραματική διδασκαλία)</a:t>
            </a:r>
            <a:r>
              <a:rPr lang="el-GR" dirty="0"/>
              <a:t> τη διαμόρφωση της </a:t>
            </a:r>
            <a:r>
              <a:rPr lang="el-GR" b="1" dirty="0" err="1"/>
              <a:t>science</a:t>
            </a:r>
            <a:r>
              <a:rPr lang="el-GR" b="1" dirty="0"/>
              <a:t> </a:t>
            </a:r>
            <a:r>
              <a:rPr lang="el-GR" b="1" dirty="0" err="1"/>
              <a:t>identity</a:t>
            </a:r>
            <a:r>
              <a:rPr lang="el-GR" b="1" dirty="0"/>
              <a:t> μαθητών στη φυσική</a:t>
            </a:r>
            <a:r>
              <a:rPr lang="el-GR" dirty="0"/>
              <a:t>;</a:t>
            </a:r>
          </a:p>
          <a:p>
            <a:r>
              <a:rPr lang="el-GR" dirty="0"/>
              <a:t>Π.χ. συνέντευξη σε μαθητές γυμνασίου </a:t>
            </a:r>
            <a:r>
              <a:rPr lang="el-GR" dirty="0" err="1"/>
              <a:t>κλπ</a:t>
            </a:r>
            <a:r>
              <a:rPr lang="el-GR" dirty="0"/>
              <a:t> </a:t>
            </a:r>
            <a:r>
              <a:rPr lang="el-GR" dirty="0" err="1"/>
              <a:t>κλπ</a:t>
            </a:r>
            <a:endParaRPr lang="en-US" dirty="0"/>
          </a:p>
        </p:txBody>
      </p:sp>
    </p:spTree>
    <p:extLst>
      <p:ext uri="{BB962C8B-B14F-4D97-AF65-F5344CB8AC3E}">
        <p14:creationId xmlns:p14="http://schemas.microsoft.com/office/powerpoint/2010/main" val="12807830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2FFAE26-5D7A-4B6C-BC60-2F4C962D794D}"/>
              </a:ext>
            </a:extLst>
          </p:cNvPr>
          <p:cNvSpPr>
            <a:spLocks noGrp="1"/>
          </p:cNvSpPr>
          <p:nvPr>
            <p:ph idx="4294967295"/>
          </p:nvPr>
        </p:nvSpPr>
        <p:spPr>
          <a:xfrm>
            <a:off x="999461" y="962580"/>
            <a:ext cx="9601200" cy="4885327"/>
          </a:xfrm>
        </p:spPr>
        <p:txBody>
          <a:bodyPr>
            <a:normAutofit fontScale="92500" lnSpcReduction="10000"/>
          </a:bodyPr>
          <a:lstStyle/>
          <a:p>
            <a:r>
              <a:rPr lang="el-GR" dirty="0"/>
              <a:t>«Στο μάθημα της φυσικής όταν ο καθηγητής μας βάζει να λύσουμε ασκήσεις στον πίνακα, νιώθω πολύ άγχος.</a:t>
            </a:r>
            <a:br>
              <a:rPr lang="el-GR" dirty="0"/>
            </a:br>
            <a:r>
              <a:rPr lang="el-GR" dirty="0"/>
              <a:t>Δεν είμαι σίγουρος για τις απαντήσεις μου και φοβάμαι μήπως κάνω λάθος μπροστά στους άλλους, οπότε συνήθως δεν σηκώνω χέρι.</a:t>
            </a:r>
          </a:p>
          <a:p>
            <a:r>
              <a:rPr lang="el-GR" dirty="0"/>
              <a:t>Επίσης, τις περισσότερες φορές δεν καταλαβαίνω πλήρως τη θεωρία, γιατί προχωράμε γρήγορα και δεν προλαβαίνω να σκεφτώ.</a:t>
            </a:r>
          </a:p>
          <a:p>
            <a:r>
              <a:rPr lang="el-GR" dirty="0"/>
              <a:t>Αντίθετα, όταν κάνουμε πειράματα ή δουλεύουμε σε ομάδες, νιώθω πιο άνετα.</a:t>
            </a:r>
            <a:br>
              <a:rPr lang="el-GR" dirty="0"/>
            </a:br>
            <a:r>
              <a:rPr lang="el-GR" dirty="0"/>
              <a:t>Μπορώ να συζητήσω με τους άλλους και να δοκιμάσω πράγματα χωρίς να φοβάμαι τόσο.</a:t>
            </a:r>
          </a:p>
          <a:p>
            <a:r>
              <a:rPr lang="el-GR" dirty="0"/>
              <a:t>Σε αυτές τις περιπτώσεις συμμετέχω περισσότερο και νιώθω ότι καταλαβαίνω καλύτερα τι κάνουμε.</a:t>
            </a:r>
          </a:p>
          <a:p>
            <a:r>
              <a:rPr lang="el-GR" dirty="0"/>
              <a:t>Γενικά δεν θεωρώ ότι είμαι “καλός στη φυσική”, αλλά όταν δουλεύουμε έτσι, αρχίζω να πιστεύω ότι ίσως μπορώ να τα καταφέρω.»</a:t>
            </a:r>
          </a:p>
          <a:p>
            <a:endParaRPr lang="en-US" dirty="0"/>
          </a:p>
        </p:txBody>
      </p:sp>
    </p:spTree>
    <p:extLst>
      <p:ext uri="{BB962C8B-B14F-4D97-AF65-F5344CB8AC3E}">
        <p14:creationId xmlns:p14="http://schemas.microsoft.com/office/powerpoint/2010/main" val="21325941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6AC708A2-7B75-4ED8-8E8E-206CCBF91EBF}"/>
              </a:ext>
            </a:extLst>
          </p:cNvPr>
          <p:cNvSpPr/>
          <p:nvPr/>
        </p:nvSpPr>
        <p:spPr>
          <a:xfrm>
            <a:off x="4327703" y="741802"/>
            <a:ext cx="3350597" cy="523220"/>
          </a:xfrm>
          <a:prstGeom prst="rect">
            <a:avLst/>
          </a:prstGeom>
        </p:spPr>
        <p:txBody>
          <a:bodyPr wrap="none">
            <a:spAutoFit/>
          </a:bodyPr>
          <a:lstStyle/>
          <a:p>
            <a:pPr algn="ctr"/>
            <a:r>
              <a:rPr lang="el-GR" sz="2800" b="1" dirty="0">
                <a:highlight>
                  <a:srgbClr val="00FF00"/>
                </a:highlight>
              </a:rPr>
              <a:t>ΒΗΜΑ 1 - </a:t>
            </a:r>
            <a:r>
              <a:rPr lang="nl-NL" sz="2800" b="1" dirty="0">
                <a:highlight>
                  <a:srgbClr val="00FF00"/>
                </a:highlight>
              </a:rPr>
              <a:t>CODING</a:t>
            </a:r>
            <a:endParaRPr lang="en-US" sz="2800" b="1" dirty="0">
              <a:highlight>
                <a:srgbClr val="00FF00"/>
              </a:highlight>
            </a:endParaRPr>
          </a:p>
        </p:txBody>
      </p:sp>
      <p:sp>
        <p:nvSpPr>
          <p:cNvPr id="3" name="Ορθογώνιο 2">
            <a:extLst>
              <a:ext uri="{FF2B5EF4-FFF2-40B4-BE49-F238E27FC236}">
                <a16:creationId xmlns:a16="http://schemas.microsoft.com/office/drawing/2014/main" id="{FE7228DB-D14F-4778-A9E7-1CBF6E0B3652}"/>
              </a:ext>
            </a:extLst>
          </p:cNvPr>
          <p:cNvSpPr/>
          <p:nvPr/>
        </p:nvSpPr>
        <p:spPr>
          <a:xfrm>
            <a:off x="719470" y="1003412"/>
            <a:ext cx="3852530" cy="2677656"/>
          </a:xfrm>
          <a:prstGeom prst="rect">
            <a:avLst/>
          </a:prstGeom>
        </p:spPr>
        <p:txBody>
          <a:bodyPr wrap="square">
            <a:spAutoFit/>
          </a:bodyPr>
          <a:lstStyle/>
          <a:p>
            <a:r>
              <a:rPr lang="el-GR" sz="2400" b="1" dirty="0" err="1"/>
              <a:t>Segment</a:t>
            </a:r>
            <a:r>
              <a:rPr lang="el-GR" sz="2400" b="1" dirty="0"/>
              <a:t> 1:</a:t>
            </a:r>
          </a:p>
          <a:p>
            <a:r>
              <a:rPr lang="el-GR" sz="2400" dirty="0"/>
              <a:t>“νιώθω πολύ άγχος”</a:t>
            </a:r>
            <a:br>
              <a:rPr lang="el-GR" sz="2400" dirty="0"/>
            </a:br>
            <a:r>
              <a:rPr lang="el-GR" sz="2400" dirty="0"/>
              <a:t>→</a:t>
            </a:r>
            <a:r>
              <a:rPr lang="el-GR" sz="2400" dirty="0">
                <a:highlight>
                  <a:srgbClr val="FFFF00"/>
                </a:highlight>
              </a:rPr>
              <a:t> άγχος αξιολόγησης</a:t>
            </a:r>
          </a:p>
          <a:p>
            <a:r>
              <a:rPr lang="el-GR" sz="2400" dirty="0"/>
              <a:t>“φοβάμαι μήπως κάνω λάθος”</a:t>
            </a:r>
            <a:br>
              <a:rPr lang="el-GR" sz="2400" dirty="0"/>
            </a:br>
            <a:r>
              <a:rPr lang="el-GR" sz="2400" dirty="0"/>
              <a:t>→ </a:t>
            </a:r>
            <a:r>
              <a:rPr lang="el-GR" sz="2400" dirty="0">
                <a:highlight>
                  <a:srgbClr val="FFFF00"/>
                </a:highlight>
              </a:rPr>
              <a:t>φόβος αποτυχίας</a:t>
            </a:r>
          </a:p>
          <a:p>
            <a:r>
              <a:rPr lang="el-GR" sz="2400" dirty="0"/>
              <a:t>“δεν σηκώνω χέρι”</a:t>
            </a:r>
            <a:br>
              <a:rPr lang="el-GR" sz="2400" dirty="0"/>
            </a:br>
            <a:r>
              <a:rPr lang="el-GR" sz="2400" dirty="0"/>
              <a:t>→ </a:t>
            </a:r>
            <a:r>
              <a:rPr lang="el-GR" sz="2400" dirty="0">
                <a:highlight>
                  <a:srgbClr val="FFFF00"/>
                </a:highlight>
              </a:rPr>
              <a:t>αποφυγή συμμετοχής</a:t>
            </a:r>
          </a:p>
        </p:txBody>
      </p:sp>
      <p:sp>
        <p:nvSpPr>
          <p:cNvPr id="4" name="Ορθογώνιο 3">
            <a:extLst>
              <a:ext uri="{FF2B5EF4-FFF2-40B4-BE49-F238E27FC236}">
                <a16:creationId xmlns:a16="http://schemas.microsoft.com/office/drawing/2014/main" id="{443B9109-9AE6-4C1F-AE3D-28773D0A287E}"/>
              </a:ext>
            </a:extLst>
          </p:cNvPr>
          <p:cNvSpPr/>
          <p:nvPr/>
        </p:nvSpPr>
        <p:spPr>
          <a:xfrm>
            <a:off x="4378842" y="1265022"/>
            <a:ext cx="3434316" cy="2308324"/>
          </a:xfrm>
          <a:prstGeom prst="rect">
            <a:avLst/>
          </a:prstGeom>
        </p:spPr>
        <p:txBody>
          <a:bodyPr wrap="square">
            <a:spAutoFit/>
          </a:bodyPr>
          <a:lstStyle/>
          <a:p>
            <a:r>
              <a:rPr lang="el-GR" sz="2400" b="1" dirty="0" err="1"/>
              <a:t>Segment</a:t>
            </a:r>
            <a:r>
              <a:rPr lang="el-GR" sz="2400" b="1" dirty="0"/>
              <a:t> 2:</a:t>
            </a:r>
          </a:p>
          <a:p>
            <a:r>
              <a:rPr lang="el-GR" sz="2400" dirty="0"/>
              <a:t>“δεν καταλαβαίνω πλήρως”</a:t>
            </a:r>
            <a:br>
              <a:rPr lang="el-GR" sz="2400" dirty="0"/>
            </a:br>
            <a:r>
              <a:rPr lang="el-GR" sz="2400" dirty="0"/>
              <a:t>→</a:t>
            </a:r>
            <a:r>
              <a:rPr lang="el-GR" sz="2400" dirty="0">
                <a:highlight>
                  <a:srgbClr val="FFFF00"/>
                </a:highlight>
              </a:rPr>
              <a:t> γνωστική δυσκολία</a:t>
            </a:r>
          </a:p>
          <a:p>
            <a:r>
              <a:rPr lang="el-GR" sz="2400" dirty="0"/>
              <a:t>“προχωράμε γρήγορα”</a:t>
            </a:r>
            <a:br>
              <a:rPr lang="el-GR" sz="2400" dirty="0"/>
            </a:br>
            <a:r>
              <a:rPr lang="el-GR" sz="2400" dirty="0"/>
              <a:t>→ </a:t>
            </a:r>
            <a:r>
              <a:rPr lang="el-GR" sz="2400" dirty="0">
                <a:highlight>
                  <a:srgbClr val="FFFF00"/>
                </a:highlight>
              </a:rPr>
              <a:t>ρυθμός διδασκαλίας ως εμπόδιο</a:t>
            </a:r>
          </a:p>
        </p:txBody>
      </p:sp>
      <p:sp>
        <p:nvSpPr>
          <p:cNvPr id="5" name="Ορθογώνιο 4">
            <a:extLst>
              <a:ext uri="{FF2B5EF4-FFF2-40B4-BE49-F238E27FC236}">
                <a16:creationId xmlns:a16="http://schemas.microsoft.com/office/drawing/2014/main" id="{37A5D721-12EB-4CAE-A2E7-368CAB1BA5DF}"/>
              </a:ext>
            </a:extLst>
          </p:cNvPr>
          <p:cNvSpPr/>
          <p:nvPr/>
        </p:nvSpPr>
        <p:spPr>
          <a:xfrm>
            <a:off x="7813158" y="1003412"/>
            <a:ext cx="3852530" cy="2677656"/>
          </a:xfrm>
          <a:prstGeom prst="rect">
            <a:avLst/>
          </a:prstGeom>
        </p:spPr>
        <p:txBody>
          <a:bodyPr wrap="square">
            <a:spAutoFit/>
          </a:bodyPr>
          <a:lstStyle/>
          <a:p>
            <a:r>
              <a:rPr lang="el-GR" sz="2400" b="1" dirty="0" err="1"/>
              <a:t>Segment</a:t>
            </a:r>
            <a:r>
              <a:rPr lang="el-GR" sz="2400" b="1" dirty="0"/>
              <a:t> 3:</a:t>
            </a:r>
          </a:p>
          <a:p>
            <a:r>
              <a:rPr lang="el-GR" sz="2400" dirty="0"/>
              <a:t>“νιώθω πιο άνετα”</a:t>
            </a:r>
            <a:br>
              <a:rPr lang="el-GR" sz="2400" dirty="0"/>
            </a:br>
            <a:r>
              <a:rPr lang="el-GR" sz="2400" dirty="0"/>
              <a:t>→ </a:t>
            </a:r>
            <a:r>
              <a:rPr lang="el-GR" sz="2400" dirty="0">
                <a:highlight>
                  <a:srgbClr val="FFFF00"/>
                </a:highlight>
              </a:rPr>
              <a:t>συναισθηματική ασφάλεια</a:t>
            </a:r>
          </a:p>
          <a:p>
            <a:r>
              <a:rPr lang="el-GR" sz="2400" dirty="0"/>
              <a:t>“δουλεύουμε σε ομάδες”</a:t>
            </a:r>
            <a:br>
              <a:rPr lang="el-GR" sz="2400" dirty="0"/>
            </a:br>
            <a:r>
              <a:rPr lang="el-GR" sz="2400" dirty="0"/>
              <a:t>→ </a:t>
            </a:r>
            <a:r>
              <a:rPr lang="el-GR" sz="2400" dirty="0">
                <a:highlight>
                  <a:srgbClr val="FFFF00"/>
                </a:highlight>
              </a:rPr>
              <a:t>συνεργατική μάθηση</a:t>
            </a:r>
          </a:p>
          <a:p>
            <a:r>
              <a:rPr lang="el-GR" sz="2400" dirty="0"/>
              <a:t>“δοκιμάσω πράγματα”</a:t>
            </a:r>
            <a:br>
              <a:rPr lang="el-GR" sz="2400" dirty="0"/>
            </a:br>
            <a:r>
              <a:rPr lang="el-GR" sz="2400" dirty="0"/>
              <a:t>→ </a:t>
            </a:r>
            <a:r>
              <a:rPr lang="el-GR" sz="2400" dirty="0">
                <a:highlight>
                  <a:srgbClr val="FFFF00"/>
                </a:highlight>
              </a:rPr>
              <a:t>ενεργή εμπλοκή</a:t>
            </a:r>
          </a:p>
        </p:txBody>
      </p:sp>
      <p:sp>
        <p:nvSpPr>
          <p:cNvPr id="6" name="Ορθογώνιο 5">
            <a:extLst>
              <a:ext uri="{FF2B5EF4-FFF2-40B4-BE49-F238E27FC236}">
                <a16:creationId xmlns:a16="http://schemas.microsoft.com/office/drawing/2014/main" id="{9999575B-5CDF-4000-A4BF-32CF0BEFCE90}"/>
              </a:ext>
            </a:extLst>
          </p:cNvPr>
          <p:cNvSpPr/>
          <p:nvPr/>
        </p:nvSpPr>
        <p:spPr>
          <a:xfrm>
            <a:off x="1038447" y="4096566"/>
            <a:ext cx="3340395" cy="1938992"/>
          </a:xfrm>
          <a:prstGeom prst="rect">
            <a:avLst/>
          </a:prstGeom>
        </p:spPr>
        <p:txBody>
          <a:bodyPr wrap="square">
            <a:spAutoFit/>
          </a:bodyPr>
          <a:lstStyle/>
          <a:p>
            <a:r>
              <a:rPr lang="el-GR" sz="2400" b="1" dirty="0" err="1"/>
              <a:t>Segment</a:t>
            </a:r>
            <a:r>
              <a:rPr lang="el-GR" sz="2400" b="1" dirty="0"/>
              <a:t> 4:</a:t>
            </a:r>
          </a:p>
          <a:p>
            <a:r>
              <a:rPr lang="el-GR" sz="2400" dirty="0"/>
              <a:t>“συμμετέχω περισσότερο”</a:t>
            </a:r>
            <a:br>
              <a:rPr lang="el-GR" sz="2400" dirty="0"/>
            </a:br>
            <a:r>
              <a:rPr lang="el-GR" sz="2400" dirty="0"/>
              <a:t>→ </a:t>
            </a:r>
            <a:r>
              <a:rPr lang="el-GR" sz="2400" dirty="0">
                <a:highlight>
                  <a:srgbClr val="FFFF00"/>
                </a:highlight>
              </a:rPr>
              <a:t>αυξημένη συμμετοχή</a:t>
            </a:r>
          </a:p>
          <a:p>
            <a:r>
              <a:rPr lang="el-GR" sz="2400" dirty="0"/>
              <a:t>“καταλαβαίνω καλύτερα”</a:t>
            </a:r>
            <a:br>
              <a:rPr lang="el-GR" sz="2400" dirty="0"/>
            </a:br>
            <a:r>
              <a:rPr lang="el-GR" sz="2400" dirty="0"/>
              <a:t>→ </a:t>
            </a:r>
            <a:r>
              <a:rPr lang="el-GR" sz="2400" dirty="0">
                <a:highlight>
                  <a:srgbClr val="FFFF00"/>
                </a:highlight>
              </a:rPr>
              <a:t>ενισχυμένη κατανόηση</a:t>
            </a:r>
          </a:p>
        </p:txBody>
      </p:sp>
      <p:sp>
        <p:nvSpPr>
          <p:cNvPr id="7" name="Ορθογώνιο 6">
            <a:extLst>
              <a:ext uri="{FF2B5EF4-FFF2-40B4-BE49-F238E27FC236}">
                <a16:creationId xmlns:a16="http://schemas.microsoft.com/office/drawing/2014/main" id="{82651CDE-DFB2-4617-ADBA-3D5ACC7D2B03}"/>
              </a:ext>
            </a:extLst>
          </p:cNvPr>
          <p:cNvSpPr/>
          <p:nvPr/>
        </p:nvSpPr>
        <p:spPr>
          <a:xfrm>
            <a:off x="4572000" y="4204288"/>
            <a:ext cx="6096000" cy="1938992"/>
          </a:xfrm>
          <a:prstGeom prst="rect">
            <a:avLst/>
          </a:prstGeom>
        </p:spPr>
        <p:txBody>
          <a:bodyPr>
            <a:spAutoFit/>
          </a:bodyPr>
          <a:lstStyle/>
          <a:p>
            <a:r>
              <a:rPr lang="el-GR" sz="2400" b="1" dirty="0" err="1"/>
              <a:t>Segment</a:t>
            </a:r>
            <a:r>
              <a:rPr lang="el-GR" sz="2400" b="1" dirty="0"/>
              <a:t> 5:</a:t>
            </a:r>
          </a:p>
          <a:p>
            <a:r>
              <a:rPr lang="el-GR" sz="2400" dirty="0"/>
              <a:t>“δεν θεωρώ ότι είμαι καλός”</a:t>
            </a:r>
            <a:br>
              <a:rPr lang="el-GR" sz="2400" dirty="0"/>
            </a:br>
            <a:r>
              <a:rPr lang="el-GR" sz="2400" dirty="0"/>
              <a:t>→ </a:t>
            </a:r>
            <a:r>
              <a:rPr lang="el-GR" sz="2400" dirty="0">
                <a:highlight>
                  <a:srgbClr val="FFFF00"/>
                </a:highlight>
              </a:rPr>
              <a:t>χαμηλή </a:t>
            </a:r>
            <a:r>
              <a:rPr lang="el-GR" sz="2400" dirty="0" err="1">
                <a:highlight>
                  <a:srgbClr val="FFFF00"/>
                </a:highlight>
              </a:rPr>
              <a:t>science</a:t>
            </a:r>
            <a:r>
              <a:rPr lang="el-GR" sz="2400" dirty="0">
                <a:highlight>
                  <a:srgbClr val="FFFF00"/>
                </a:highlight>
              </a:rPr>
              <a:t> </a:t>
            </a:r>
            <a:r>
              <a:rPr lang="el-GR" sz="2400" dirty="0" err="1">
                <a:highlight>
                  <a:srgbClr val="FFFF00"/>
                </a:highlight>
              </a:rPr>
              <a:t>identity</a:t>
            </a:r>
            <a:endParaRPr lang="el-GR" sz="2400" dirty="0">
              <a:highlight>
                <a:srgbClr val="FFFF00"/>
              </a:highlight>
            </a:endParaRPr>
          </a:p>
          <a:p>
            <a:r>
              <a:rPr lang="el-GR" sz="2400" dirty="0"/>
              <a:t>“αρχίζω να πιστεύω ότι μπορώ”</a:t>
            </a:r>
            <a:br>
              <a:rPr lang="el-GR" sz="2400" dirty="0"/>
            </a:br>
            <a:r>
              <a:rPr lang="el-GR" sz="2400" dirty="0"/>
              <a:t>→ </a:t>
            </a:r>
            <a:r>
              <a:rPr lang="el-GR" sz="2400" dirty="0">
                <a:highlight>
                  <a:srgbClr val="FFFF00"/>
                </a:highlight>
              </a:rPr>
              <a:t>αναδυόμενη </a:t>
            </a:r>
            <a:r>
              <a:rPr lang="el-GR" sz="2400" dirty="0" err="1">
                <a:highlight>
                  <a:srgbClr val="FFFF00"/>
                </a:highlight>
              </a:rPr>
              <a:t>αυτο</a:t>
            </a:r>
            <a:r>
              <a:rPr lang="el-GR" sz="2400" dirty="0">
                <a:highlight>
                  <a:srgbClr val="FFFF00"/>
                </a:highlight>
              </a:rPr>
              <a:t>-αποτελεσματικότητα</a:t>
            </a:r>
          </a:p>
        </p:txBody>
      </p:sp>
    </p:spTree>
    <p:extLst>
      <p:ext uri="{BB962C8B-B14F-4D97-AF65-F5344CB8AC3E}">
        <p14:creationId xmlns:p14="http://schemas.microsoft.com/office/powerpoint/2010/main" val="17254975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6BC7A6D2-24F5-419C-82F9-F9C02EC1E715}"/>
              </a:ext>
            </a:extLst>
          </p:cNvPr>
          <p:cNvSpPr/>
          <p:nvPr/>
        </p:nvSpPr>
        <p:spPr>
          <a:xfrm>
            <a:off x="4613851" y="788213"/>
            <a:ext cx="3692036" cy="461665"/>
          </a:xfrm>
          <a:prstGeom prst="rect">
            <a:avLst/>
          </a:prstGeom>
        </p:spPr>
        <p:txBody>
          <a:bodyPr wrap="none">
            <a:spAutoFit/>
          </a:bodyPr>
          <a:lstStyle/>
          <a:p>
            <a:r>
              <a:rPr lang="el-GR" sz="2400" b="1" dirty="0">
                <a:highlight>
                  <a:srgbClr val="00FF00"/>
                </a:highlight>
              </a:rPr>
              <a:t>ΒΗΜΑ 2 – </a:t>
            </a:r>
            <a:r>
              <a:rPr lang="nl-NL" sz="2400" b="1" dirty="0">
                <a:highlight>
                  <a:srgbClr val="00FF00"/>
                </a:highlight>
              </a:rPr>
              <a:t>CATEGORIES</a:t>
            </a:r>
            <a:endParaRPr lang="en-US" sz="2400" b="1" dirty="0">
              <a:highlight>
                <a:srgbClr val="00FF00"/>
              </a:highlight>
            </a:endParaRPr>
          </a:p>
        </p:txBody>
      </p:sp>
      <p:sp>
        <p:nvSpPr>
          <p:cNvPr id="3" name="Ορθογώνιο 2">
            <a:extLst>
              <a:ext uri="{FF2B5EF4-FFF2-40B4-BE49-F238E27FC236}">
                <a16:creationId xmlns:a16="http://schemas.microsoft.com/office/drawing/2014/main" id="{96ECAE87-D78C-4AFD-861F-E76FD7E954D6}"/>
              </a:ext>
            </a:extLst>
          </p:cNvPr>
          <p:cNvSpPr/>
          <p:nvPr/>
        </p:nvSpPr>
        <p:spPr>
          <a:xfrm>
            <a:off x="1166037" y="1573916"/>
            <a:ext cx="3820633" cy="1631216"/>
          </a:xfrm>
          <a:prstGeom prst="rect">
            <a:avLst/>
          </a:prstGeom>
        </p:spPr>
        <p:txBody>
          <a:bodyPr wrap="square">
            <a:spAutoFit/>
          </a:bodyPr>
          <a:lstStyle/>
          <a:p>
            <a:r>
              <a:rPr lang="el-GR" sz="2000" b="1" dirty="0" err="1"/>
              <a:t>Category</a:t>
            </a:r>
            <a:r>
              <a:rPr lang="el-GR" sz="2000" b="1" dirty="0"/>
              <a:t> 1:</a:t>
            </a:r>
          </a:p>
          <a:p>
            <a:pPr marL="342900" indent="-342900">
              <a:buFont typeface="Arial" panose="020B0604020202020204" pitchFamily="34" charset="0"/>
              <a:buChar char="•"/>
            </a:pPr>
            <a:r>
              <a:rPr lang="el-GR" sz="2000" dirty="0"/>
              <a:t>άγχος αξιολόγησης </a:t>
            </a:r>
          </a:p>
          <a:p>
            <a:pPr marL="342900" indent="-342900">
              <a:buFont typeface="Arial" panose="020B0604020202020204" pitchFamily="34" charset="0"/>
              <a:buChar char="•"/>
            </a:pPr>
            <a:r>
              <a:rPr lang="el-GR" sz="2000" dirty="0"/>
              <a:t>φόβος αποτυχίας </a:t>
            </a:r>
          </a:p>
          <a:p>
            <a:pPr marL="342900" indent="-342900">
              <a:buFont typeface="Arial" panose="020B0604020202020204" pitchFamily="34" charset="0"/>
              <a:buChar char="•"/>
            </a:pPr>
            <a:r>
              <a:rPr lang="el-GR" sz="2000" dirty="0"/>
              <a:t>αποφυγή συμμετοχής </a:t>
            </a:r>
          </a:p>
          <a:p>
            <a:r>
              <a:rPr lang="el-GR" sz="2000" dirty="0"/>
              <a:t>→ </a:t>
            </a:r>
            <a:r>
              <a:rPr lang="el-GR" sz="2000" b="1" dirty="0">
                <a:highlight>
                  <a:srgbClr val="FFFF00"/>
                </a:highlight>
              </a:rPr>
              <a:t>αρνητική επίδραση αξιολόγησης</a:t>
            </a:r>
            <a:endParaRPr lang="el-GR" sz="2000" dirty="0">
              <a:highlight>
                <a:srgbClr val="FFFF00"/>
              </a:highlight>
            </a:endParaRPr>
          </a:p>
        </p:txBody>
      </p:sp>
      <p:sp>
        <p:nvSpPr>
          <p:cNvPr id="4" name="Ορθογώνιο 3">
            <a:extLst>
              <a:ext uri="{FF2B5EF4-FFF2-40B4-BE49-F238E27FC236}">
                <a16:creationId xmlns:a16="http://schemas.microsoft.com/office/drawing/2014/main" id="{5703DE23-5B94-450B-BCA3-E012B2D80095}"/>
              </a:ext>
            </a:extLst>
          </p:cNvPr>
          <p:cNvSpPr/>
          <p:nvPr/>
        </p:nvSpPr>
        <p:spPr>
          <a:xfrm>
            <a:off x="4986670" y="1573916"/>
            <a:ext cx="3048000" cy="1631216"/>
          </a:xfrm>
          <a:prstGeom prst="rect">
            <a:avLst/>
          </a:prstGeom>
        </p:spPr>
        <p:txBody>
          <a:bodyPr wrap="square">
            <a:spAutoFit/>
          </a:bodyPr>
          <a:lstStyle/>
          <a:p>
            <a:r>
              <a:rPr lang="el-GR" sz="2000" b="1" dirty="0" err="1"/>
              <a:t>Category</a:t>
            </a:r>
            <a:r>
              <a:rPr lang="el-GR" sz="2000" b="1" dirty="0"/>
              <a:t> 2:</a:t>
            </a:r>
          </a:p>
          <a:p>
            <a:pPr marL="342900" indent="-342900">
              <a:buFont typeface="Arial" panose="020B0604020202020204" pitchFamily="34" charset="0"/>
              <a:buChar char="•"/>
            </a:pPr>
            <a:r>
              <a:rPr lang="el-GR" sz="2000" dirty="0"/>
              <a:t>γνωστική δυσκολία </a:t>
            </a:r>
          </a:p>
          <a:p>
            <a:pPr marL="342900" indent="-342900">
              <a:buFont typeface="Arial" panose="020B0604020202020204" pitchFamily="34" charset="0"/>
              <a:buChar char="•"/>
            </a:pPr>
            <a:r>
              <a:rPr lang="el-GR" sz="2000" dirty="0"/>
              <a:t>ρυθμός διδασκαλίας </a:t>
            </a:r>
          </a:p>
          <a:p>
            <a:r>
              <a:rPr lang="el-GR" sz="2000" dirty="0"/>
              <a:t>→ </a:t>
            </a:r>
            <a:r>
              <a:rPr lang="el-GR" sz="2000" b="1" dirty="0">
                <a:highlight>
                  <a:srgbClr val="FFFF00"/>
                </a:highlight>
              </a:rPr>
              <a:t>γνωστικά εμπόδια μάθησης</a:t>
            </a:r>
            <a:endParaRPr lang="el-GR" sz="2000" dirty="0">
              <a:highlight>
                <a:srgbClr val="FFFF00"/>
              </a:highlight>
            </a:endParaRPr>
          </a:p>
        </p:txBody>
      </p:sp>
      <p:sp>
        <p:nvSpPr>
          <p:cNvPr id="5" name="Ορθογώνιο 4">
            <a:extLst>
              <a:ext uri="{FF2B5EF4-FFF2-40B4-BE49-F238E27FC236}">
                <a16:creationId xmlns:a16="http://schemas.microsoft.com/office/drawing/2014/main" id="{E0CF148F-0CCD-4A3B-AB8D-B0D5720D0820}"/>
              </a:ext>
            </a:extLst>
          </p:cNvPr>
          <p:cNvSpPr/>
          <p:nvPr/>
        </p:nvSpPr>
        <p:spPr>
          <a:xfrm>
            <a:off x="7588102" y="1526655"/>
            <a:ext cx="4267201" cy="1938992"/>
          </a:xfrm>
          <a:prstGeom prst="rect">
            <a:avLst/>
          </a:prstGeom>
        </p:spPr>
        <p:txBody>
          <a:bodyPr wrap="square">
            <a:spAutoFit/>
          </a:bodyPr>
          <a:lstStyle/>
          <a:p>
            <a:r>
              <a:rPr lang="el-GR" sz="2000" b="1" dirty="0" err="1"/>
              <a:t>Category</a:t>
            </a:r>
            <a:r>
              <a:rPr lang="el-GR" sz="2000" b="1" dirty="0"/>
              <a:t> 3:</a:t>
            </a:r>
          </a:p>
          <a:p>
            <a:pPr marL="342900" indent="-342900">
              <a:buFont typeface="Arial" panose="020B0604020202020204" pitchFamily="34" charset="0"/>
              <a:buChar char="•"/>
            </a:pPr>
            <a:r>
              <a:rPr lang="el-GR" sz="2000" dirty="0"/>
              <a:t>συνεργατική μάθηση </a:t>
            </a:r>
          </a:p>
          <a:p>
            <a:pPr marL="342900" indent="-342900">
              <a:buFont typeface="Arial" panose="020B0604020202020204" pitchFamily="34" charset="0"/>
              <a:buChar char="•"/>
            </a:pPr>
            <a:r>
              <a:rPr lang="el-GR" sz="2000" dirty="0"/>
              <a:t>συναισθηματική ασφάλεια </a:t>
            </a:r>
          </a:p>
          <a:p>
            <a:pPr marL="342900" indent="-342900">
              <a:buFont typeface="Arial" panose="020B0604020202020204" pitchFamily="34" charset="0"/>
              <a:buChar char="•"/>
            </a:pPr>
            <a:r>
              <a:rPr lang="el-GR" sz="2000" dirty="0"/>
              <a:t>ενεργή εμπλοκή </a:t>
            </a:r>
          </a:p>
          <a:p>
            <a:r>
              <a:rPr lang="el-GR" sz="2000" dirty="0"/>
              <a:t>→ </a:t>
            </a:r>
            <a:r>
              <a:rPr lang="el-GR" sz="2000" b="1" dirty="0">
                <a:highlight>
                  <a:srgbClr val="FFFF00"/>
                </a:highlight>
              </a:rPr>
              <a:t>υποστηρικτικά μαθησιακά περιβάλλοντα</a:t>
            </a:r>
            <a:endParaRPr lang="el-GR" sz="2000" dirty="0">
              <a:highlight>
                <a:srgbClr val="FFFF00"/>
              </a:highlight>
            </a:endParaRPr>
          </a:p>
        </p:txBody>
      </p:sp>
      <p:sp>
        <p:nvSpPr>
          <p:cNvPr id="6" name="Ορθογώνιο 5">
            <a:extLst>
              <a:ext uri="{FF2B5EF4-FFF2-40B4-BE49-F238E27FC236}">
                <a16:creationId xmlns:a16="http://schemas.microsoft.com/office/drawing/2014/main" id="{CD7E6981-FF05-4CDB-AB2B-764C2DE229A1}"/>
              </a:ext>
            </a:extLst>
          </p:cNvPr>
          <p:cNvSpPr/>
          <p:nvPr/>
        </p:nvSpPr>
        <p:spPr>
          <a:xfrm>
            <a:off x="1492102" y="3789685"/>
            <a:ext cx="3820633" cy="1323439"/>
          </a:xfrm>
          <a:prstGeom prst="rect">
            <a:avLst/>
          </a:prstGeom>
        </p:spPr>
        <p:txBody>
          <a:bodyPr wrap="square">
            <a:spAutoFit/>
          </a:bodyPr>
          <a:lstStyle/>
          <a:p>
            <a:r>
              <a:rPr lang="el-GR" sz="2000" b="1" dirty="0" err="1"/>
              <a:t>Category</a:t>
            </a:r>
            <a:r>
              <a:rPr lang="el-GR" sz="2000" b="1" dirty="0"/>
              <a:t> 4:</a:t>
            </a:r>
          </a:p>
          <a:p>
            <a:pPr marL="342900" indent="-342900">
              <a:buFont typeface="Arial" panose="020B0604020202020204" pitchFamily="34" charset="0"/>
              <a:buChar char="•"/>
            </a:pPr>
            <a:r>
              <a:rPr lang="el-GR" sz="2000" dirty="0"/>
              <a:t>αυξημένη συμμετοχή </a:t>
            </a:r>
          </a:p>
          <a:p>
            <a:pPr marL="342900" indent="-342900">
              <a:buFont typeface="Arial" panose="020B0604020202020204" pitchFamily="34" charset="0"/>
              <a:buChar char="•"/>
            </a:pPr>
            <a:r>
              <a:rPr lang="el-GR" sz="2000" dirty="0"/>
              <a:t>ενισχυμένη κατανόηση </a:t>
            </a:r>
          </a:p>
          <a:p>
            <a:r>
              <a:rPr lang="el-GR" sz="2000" dirty="0"/>
              <a:t>→ </a:t>
            </a:r>
            <a:r>
              <a:rPr lang="el-GR" sz="2000" b="1" dirty="0">
                <a:highlight>
                  <a:srgbClr val="FFFF00"/>
                </a:highlight>
              </a:rPr>
              <a:t>ενεργοποίηση μάθησης</a:t>
            </a:r>
            <a:endParaRPr lang="el-GR" sz="2000" dirty="0">
              <a:highlight>
                <a:srgbClr val="FFFF00"/>
              </a:highlight>
            </a:endParaRPr>
          </a:p>
        </p:txBody>
      </p:sp>
      <p:sp>
        <p:nvSpPr>
          <p:cNvPr id="7" name="Ορθογώνιο 6">
            <a:extLst>
              <a:ext uri="{FF2B5EF4-FFF2-40B4-BE49-F238E27FC236}">
                <a16:creationId xmlns:a16="http://schemas.microsoft.com/office/drawing/2014/main" id="{A21D15A7-941F-4C35-8862-388615714B55}"/>
              </a:ext>
            </a:extLst>
          </p:cNvPr>
          <p:cNvSpPr/>
          <p:nvPr/>
        </p:nvSpPr>
        <p:spPr>
          <a:xfrm>
            <a:off x="4781107" y="3742424"/>
            <a:ext cx="4660605" cy="1323439"/>
          </a:xfrm>
          <a:prstGeom prst="rect">
            <a:avLst/>
          </a:prstGeom>
        </p:spPr>
        <p:txBody>
          <a:bodyPr wrap="square">
            <a:spAutoFit/>
          </a:bodyPr>
          <a:lstStyle/>
          <a:p>
            <a:r>
              <a:rPr lang="el-GR" sz="2000" b="1" dirty="0" err="1"/>
              <a:t>Category</a:t>
            </a:r>
            <a:r>
              <a:rPr lang="el-GR" sz="2000" b="1" dirty="0"/>
              <a:t> 5:</a:t>
            </a:r>
          </a:p>
          <a:p>
            <a:pPr marL="342900" indent="-342900">
              <a:buFont typeface="Arial" panose="020B0604020202020204" pitchFamily="34" charset="0"/>
              <a:buChar char="•"/>
            </a:pPr>
            <a:r>
              <a:rPr lang="el-GR" sz="2000" dirty="0"/>
              <a:t>χαμηλή </a:t>
            </a:r>
            <a:r>
              <a:rPr lang="el-GR" sz="2000" dirty="0" err="1"/>
              <a:t>science</a:t>
            </a:r>
            <a:r>
              <a:rPr lang="el-GR" sz="2000" dirty="0"/>
              <a:t> </a:t>
            </a:r>
            <a:r>
              <a:rPr lang="el-GR" sz="2000" dirty="0" err="1"/>
              <a:t>identity</a:t>
            </a:r>
            <a:r>
              <a:rPr lang="el-GR" sz="2000" dirty="0"/>
              <a:t> </a:t>
            </a:r>
          </a:p>
          <a:p>
            <a:pPr marL="342900" indent="-342900">
              <a:buFont typeface="Arial" panose="020B0604020202020204" pitchFamily="34" charset="0"/>
              <a:buChar char="•"/>
            </a:pPr>
            <a:r>
              <a:rPr lang="el-GR" sz="2000" dirty="0"/>
              <a:t>αναδυόμενη </a:t>
            </a:r>
            <a:r>
              <a:rPr lang="el-GR" sz="2000" dirty="0" err="1"/>
              <a:t>αυτο</a:t>
            </a:r>
            <a:r>
              <a:rPr lang="el-GR" sz="2000" dirty="0"/>
              <a:t>-αποτελεσματικότητα </a:t>
            </a:r>
          </a:p>
          <a:p>
            <a:r>
              <a:rPr lang="el-GR" sz="2000" dirty="0"/>
              <a:t>→ </a:t>
            </a:r>
            <a:r>
              <a:rPr lang="el-GR" sz="2000" b="1" dirty="0">
                <a:highlight>
                  <a:srgbClr val="FFFF00"/>
                </a:highlight>
              </a:rPr>
              <a:t>δυναμική ταυτότητας</a:t>
            </a:r>
            <a:endParaRPr lang="el-GR" sz="2000" dirty="0">
              <a:highlight>
                <a:srgbClr val="FFFF00"/>
              </a:highlight>
            </a:endParaRPr>
          </a:p>
        </p:txBody>
      </p:sp>
    </p:spTree>
    <p:extLst>
      <p:ext uri="{BB962C8B-B14F-4D97-AF65-F5344CB8AC3E}">
        <p14:creationId xmlns:p14="http://schemas.microsoft.com/office/powerpoint/2010/main" val="31478067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0E31CB1C-D0B4-4EE8-992F-A71A21A40DFF}"/>
              </a:ext>
            </a:extLst>
          </p:cNvPr>
          <p:cNvSpPr/>
          <p:nvPr/>
        </p:nvSpPr>
        <p:spPr>
          <a:xfrm>
            <a:off x="4252344" y="1064660"/>
            <a:ext cx="3025187" cy="461665"/>
          </a:xfrm>
          <a:prstGeom prst="rect">
            <a:avLst/>
          </a:prstGeom>
        </p:spPr>
        <p:txBody>
          <a:bodyPr wrap="none">
            <a:spAutoFit/>
          </a:bodyPr>
          <a:lstStyle/>
          <a:p>
            <a:r>
              <a:rPr lang="el-GR" sz="2400" b="1" dirty="0">
                <a:highlight>
                  <a:srgbClr val="00FF00"/>
                </a:highlight>
              </a:rPr>
              <a:t>ΒΗΜΑ 3 – </a:t>
            </a:r>
            <a:r>
              <a:rPr lang="nl-NL" sz="2400" b="1" dirty="0">
                <a:highlight>
                  <a:srgbClr val="00FF00"/>
                </a:highlight>
              </a:rPr>
              <a:t>THEMES</a:t>
            </a:r>
            <a:endParaRPr lang="en-US" sz="2400" b="1" dirty="0">
              <a:highlight>
                <a:srgbClr val="00FF00"/>
              </a:highlight>
            </a:endParaRPr>
          </a:p>
        </p:txBody>
      </p:sp>
      <p:sp>
        <p:nvSpPr>
          <p:cNvPr id="3" name="Ορθογώνιο 2">
            <a:extLst>
              <a:ext uri="{FF2B5EF4-FFF2-40B4-BE49-F238E27FC236}">
                <a16:creationId xmlns:a16="http://schemas.microsoft.com/office/drawing/2014/main" id="{EDEAA8AC-55F1-4438-8639-5FED7B95FA9D}"/>
              </a:ext>
            </a:extLst>
          </p:cNvPr>
          <p:cNvSpPr/>
          <p:nvPr/>
        </p:nvSpPr>
        <p:spPr>
          <a:xfrm>
            <a:off x="1958161" y="1951672"/>
            <a:ext cx="8031125" cy="830997"/>
          </a:xfrm>
          <a:prstGeom prst="rect">
            <a:avLst/>
          </a:prstGeom>
        </p:spPr>
        <p:txBody>
          <a:bodyPr wrap="square">
            <a:spAutoFit/>
          </a:bodyPr>
          <a:lstStyle/>
          <a:p>
            <a:r>
              <a:rPr lang="el-GR" sz="2400" b="1" dirty="0" err="1"/>
              <a:t>Theme</a:t>
            </a:r>
            <a:r>
              <a:rPr lang="el-GR" sz="2400" b="1" dirty="0"/>
              <a:t> 1:</a:t>
            </a:r>
          </a:p>
          <a:p>
            <a:r>
              <a:rPr lang="el-GR" sz="2400" dirty="0"/>
              <a:t>✔ Η αξιολογική πρακτική παράγει άγχος και αποστασιοποίηση</a:t>
            </a:r>
          </a:p>
        </p:txBody>
      </p:sp>
      <p:sp>
        <p:nvSpPr>
          <p:cNvPr id="4" name="Ορθογώνιο 3">
            <a:extLst>
              <a:ext uri="{FF2B5EF4-FFF2-40B4-BE49-F238E27FC236}">
                <a16:creationId xmlns:a16="http://schemas.microsoft.com/office/drawing/2014/main" id="{E531FE10-7036-4445-A0BE-67A64D9FFE68}"/>
              </a:ext>
            </a:extLst>
          </p:cNvPr>
          <p:cNvSpPr/>
          <p:nvPr/>
        </p:nvSpPr>
        <p:spPr>
          <a:xfrm>
            <a:off x="1899681" y="2967335"/>
            <a:ext cx="9604745" cy="830997"/>
          </a:xfrm>
          <a:prstGeom prst="rect">
            <a:avLst/>
          </a:prstGeom>
        </p:spPr>
        <p:txBody>
          <a:bodyPr wrap="square">
            <a:spAutoFit/>
          </a:bodyPr>
          <a:lstStyle/>
          <a:p>
            <a:r>
              <a:rPr lang="el-GR" sz="2400" b="1" dirty="0" err="1"/>
              <a:t>Theme</a:t>
            </a:r>
            <a:r>
              <a:rPr lang="el-GR" sz="2400" b="1" dirty="0"/>
              <a:t> 2:</a:t>
            </a:r>
          </a:p>
          <a:p>
            <a:r>
              <a:rPr lang="el-GR" sz="2400" dirty="0"/>
              <a:t>✔ Η παραδοσιακή διδασκαλία ενισχύει γνωστικά και συναισθηματικά εμπόδια</a:t>
            </a:r>
          </a:p>
        </p:txBody>
      </p:sp>
      <p:sp>
        <p:nvSpPr>
          <p:cNvPr id="5" name="Ορθογώνιο 4">
            <a:extLst>
              <a:ext uri="{FF2B5EF4-FFF2-40B4-BE49-F238E27FC236}">
                <a16:creationId xmlns:a16="http://schemas.microsoft.com/office/drawing/2014/main" id="{9C5345D0-7AAF-42ED-A4F6-B13494537896}"/>
              </a:ext>
            </a:extLst>
          </p:cNvPr>
          <p:cNvSpPr/>
          <p:nvPr/>
        </p:nvSpPr>
        <p:spPr>
          <a:xfrm>
            <a:off x="1958161" y="3977428"/>
            <a:ext cx="9487785" cy="1200329"/>
          </a:xfrm>
          <a:prstGeom prst="rect">
            <a:avLst/>
          </a:prstGeom>
        </p:spPr>
        <p:txBody>
          <a:bodyPr wrap="square">
            <a:spAutoFit/>
          </a:bodyPr>
          <a:lstStyle/>
          <a:p>
            <a:r>
              <a:rPr lang="el-GR" sz="2400" b="1" dirty="0" err="1"/>
              <a:t>Theme</a:t>
            </a:r>
            <a:r>
              <a:rPr lang="el-GR" sz="2400" b="1" dirty="0"/>
              <a:t> 3:</a:t>
            </a:r>
          </a:p>
          <a:p>
            <a:r>
              <a:rPr lang="el-GR" sz="2400" dirty="0"/>
              <a:t>✔ Οι συνεργατικές και βιωματικές πρακτικές δημιουργούν συνθήκες εμπλοκής και κατανόησης</a:t>
            </a:r>
          </a:p>
        </p:txBody>
      </p:sp>
      <p:sp>
        <p:nvSpPr>
          <p:cNvPr id="6" name="Ορθογώνιο 5">
            <a:extLst>
              <a:ext uri="{FF2B5EF4-FFF2-40B4-BE49-F238E27FC236}">
                <a16:creationId xmlns:a16="http://schemas.microsoft.com/office/drawing/2014/main" id="{9CB6948E-088C-43F2-95F6-16DCA97AA8DF}"/>
              </a:ext>
            </a:extLst>
          </p:cNvPr>
          <p:cNvSpPr/>
          <p:nvPr/>
        </p:nvSpPr>
        <p:spPr>
          <a:xfrm>
            <a:off x="1899681" y="5356853"/>
            <a:ext cx="9487785" cy="830997"/>
          </a:xfrm>
          <a:prstGeom prst="rect">
            <a:avLst/>
          </a:prstGeom>
        </p:spPr>
        <p:txBody>
          <a:bodyPr wrap="square">
            <a:spAutoFit/>
          </a:bodyPr>
          <a:lstStyle/>
          <a:p>
            <a:r>
              <a:rPr lang="el-GR" sz="2400" b="1" dirty="0" err="1"/>
              <a:t>Theme</a:t>
            </a:r>
            <a:r>
              <a:rPr lang="el-GR" sz="2400" b="1" dirty="0"/>
              <a:t> 4:</a:t>
            </a:r>
          </a:p>
          <a:p>
            <a:r>
              <a:rPr lang="el-GR" sz="2400" dirty="0"/>
              <a:t>✔ Η </a:t>
            </a:r>
            <a:r>
              <a:rPr lang="el-GR" sz="2400" dirty="0" err="1"/>
              <a:t>science</a:t>
            </a:r>
            <a:r>
              <a:rPr lang="el-GR" sz="2400" dirty="0"/>
              <a:t> </a:t>
            </a:r>
            <a:r>
              <a:rPr lang="el-GR" sz="2400" dirty="0" err="1"/>
              <a:t>identity</a:t>
            </a:r>
            <a:r>
              <a:rPr lang="el-GR" sz="2400" dirty="0"/>
              <a:t> διαμορφώνεται δυναμικά μέσα από τη διδακτική εμπειρία</a:t>
            </a:r>
          </a:p>
        </p:txBody>
      </p:sp>
    </p:spTree>
    <p:extLst>
      <p:ext uri="{BB962C8B-B14F-4D97-AF65-F5344CB8AC3E}">
        <p14:creationId xmlns:p14="http://schemas.microsoft.com/office/powerpoint/2010/main" val="10160123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7EEC2F97-C19D-4E5F-8396-4C6B4B46B06A}"/>
              </a:ext>
            </a:extLst>
          </p:cNvPr>
          <p:cNvSpPr/>
          <p:nvPr/>
        </p:nvSpPr>
        <p:spPr>
          <a:xfrm>
            <a:off x="4252344" y="1064660"/>
            <a:ext cx="3429144" cy="461665"/>
          </a:xfrm>
          <a:prstGeom prst="rect">
            <a:avLst/>
          </a:prstGeom>
        </p:spPr>
        <p:txBody>
          <a:bodyPr wrap="none">
            <a:spAutoFit/>
          </a:bodyPr>
          <a:lstStyle/>
          <a:p>
            <a:r>
              <a:rPr lang="el-GR" sz="2400" b="1" dirty="0">
                <a:highlight>
                  <a:srgbClr val="00FF00"/>
                </a:highlight>
              </a:rPr>
              <a:t>ΒΗΜΑ </a:t>
            </a:r>
            <a:r>
              <a:rPr lang="en-US" sz="2400" b="1" dirty="0">
                <a:highlight>
                  <a:srgbClr val="00FF00"/>
                </a:highlight>
              </a:rPr>
              <a:t>4</a:t>
            </a:r>
            <a:r>
              <a:rPr lang="el-GR" sz="2400" b="1" dirty="0">
                <a:highlight>
                  <a:srgbClr val="00FF00"/>
                </a:highlight>
              </a:rPr>
              <a:t> – </a:t>
            </a:r>
            <a:r>
              <a:rPr lang="nl-NL" sz="2400" b="1" dirty="0">
                <a:highlight>
                  <a:srgbClr val="00FF00"/>
                </a:highlight>
              </a:rPr>
              <a:t>E</a:t>
            </a:r>
            <a:r>
              <a:rPr lang="el-GR" sz="2400" b="1" dirty="0">
                <a:highlight>
                  <a:srgbClr val="00FF00"/>
                </a:highlight>
              </a:rPr>
              <a:t>ΡΜΗΝΕΙΑ</a:t>
            </a:r>
            <a:endParaRPr lang="en-US" sz="2400" b="1" dirty="0">
              <a:highlight>
                <a:srgbClr val="00FF00"/>
              </a:highlight>
            </a:endParaRPr>
          </a:p>
        </p:txBody>
      </p:sp>
      <p:sp>
        <p:nvSpPr>
          <p:cNvPr id="3" name="Ορθογώνιο 2">
            <a:extLst>
              <a:ext uri="{FF2B5EF4-FFF2-40B4-BE49-F238E27FC236}">
                <a16:creationId xmlns:a16="http://schemas.microsoft.com/office/drawing/2014/main" id="{62C81FE8-49BB-42A0-8105-3CFFFE803746}"/>
              </a:ext>
            </a:extLst>
          </p:cNvPr>
          <p:cNvSpPr/>
          <p:nvPr/>
        </p:nvSpPr>
        <p:spPr>
          <a:xfrm>
            <a:off x="1477925" y="2274838"/>
            <a:ext cx="9590567" cy="3539430"/>
          </a:xfrm>
          <a:prstGeom prst="rect">
            <a:avLst/>
          </a:prstGeom>
        </p:spPr>
        <p:txBody>
          <a:bodyPr wrap="square">
            <a:spAutoFit/>
          </a:bodyPr>
          <a:lstStyle/>
          <a:p>
            <a:r>
              <a:rPr lang="el-GR" sz="2800" dirty="0"/>
              <a:t>Τα δεδομένα δείχνουν ότι οι διδακτικές πρακτικές δεν επηρεάζουν μόνο τη συμμετοχή ή την κατανόηση, αλλά διαμορφώνουν ενεργά την επιστημονική ταυτότητα των μαθητών. Περιβάλλοντα που βασίζονται στην αξιολόγηση και στην ατομική έκθεση ενισχύουν το άγχος και οδηγούν σε αποστασιοποίηση, ενώ συνεργατικές και πειραματικές πρακτικές λειτουργούν ως μηχανισμοί </a:t>
            </a:r>
            <a:r>
              <a:rPr lang="el-GR" sz="2800" dirty="0" err="1"/>
              <a:t>επανα</a:t>
            </a:r>
            <a:r>
              <a:rPr lang="el-GR" sz="2800" dirty="0"/>
              <a:t>-εμπλοκής, επιτρέποντας στους μαθητές να επαναπροσδιορίσουν τον εαυτό τους ως ικανούς στη φυσική.</a:t>
            </a:r>
          </a:p>
        </p:txBody>
      </p:sp>
    </p:spTree>
    <p:extLst>
      <p:ext uri="{BB962C8B-B14F-4D97-AF65-F5344CB8AC3E}">
        <p14:creationId xmlns:p14="http://schemas.microsoft.com/office/powerpoint/2010/main" val="9955356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61228F28-E0EC-46E7-8101-912D3D849C80}"/>
              </a:ext>
            </a:extLst>
          </p:cNvPr>
          <p:cNvSpPr/>
          <p:nvPr/>
        </p:nvSpPr>
        <p:spPr>
          <a:xfrm>
            <a:off x="1931714" y="1149721"/>
            <a:ext cx="8748998" cy="523220"/>
          </a:xfrm>
          <a:prstGeom prst="rect">
            <a:avLst/>
          </a:prstGeom>
        </p:spPr>
        <p:txBody>
          <a:bodyPr wrap="none">
            <a:spAutoFit/>
          </a:bodyPr>
          <a:lstStyle/>
          <a:p>
            <a:r>
              <a:rPr lang="el-GR" sz="2800" b="1" dirty="0"/>
              <a:t>Αν όμως κάναμε </a:t>
            </a:r>
            <a:r>
              <a:rPr lang="nl-NL" sz="2800" b="1" dirty="0"/>
              <a:t>DEDUCTIVE THEMATIC ANALYSIS</a:t>
            </a:r>
            <a:endParaRPr lang="en-US" sz="2800" b="1" dirty="0"/>
          </a:p>
        </p:txBody>
      </p:sp>
      <p:sp>
        <p:nvSpPr>
          <p:cNvPr id="3" name="Ορθογώνιο 2">
            <a:extLst>
              <a:ext uri="{FF2B5EF4-FFF2-40B4-BE49-F238E27FC236}">
                <a16:creationId xmlns:a16="http://schemas.microsoft.com/office/drawing/2014/main" id="{A2E9D330-7083-46D0-9E02-E891E84BC981}"/>
              </a:ext>
            </a:extLst>
          </p:cNvPr>
          <p:cNvSpPr/>
          <p:nvPr/>
        </p:nvSpPr>
        <p:spPr>
          <a:xfrm>
            <a:off x="1219199" y="1818465"/>
            <a:ext cx="6159795" cy="2308324"/>
          </a:xfrm>
          <a:prstGeom prst="rect">
            <a:avLst/>
          </a:prstGeom>
        </p:spPr>
        <p:txBody>
          <a:bodyPr wrap="square">
            <a:spAutoFit/>
          </a:bodyPr>
          <a:lstStyle/>
          <a:p>
            <a:r>
              <a:rPr lang="el-GR" sz="2400" b="1" dirty="0"/>
              <a:t>Θεωρητικό πλαίσιο (</a:t>
            </a:r>
            <a:r>
              <a:rPr lang="nl-NL" sz="2400" b="1" dirty="0"/>
              <a:t>Framework)</a:t>
            </a:r>
          </a:p>
          <a:p>
            <a:r>
              <a:rPr lang="nl-NL" sz="2400" dirty="0" err="1"/>
              <a:t>Science</a:t>
            </a:r>
            <a:r>
              <a:rPr lang="nl-NL" sz="2400" dirty="0"/>
              <a:t> Identity (</a:t>
            </a:r>
            <a:r>
              <a:rPr lang="el-GR" sz="2400" dirty="0"/>
              <a:t>π.χ. </a:t>
            </a:r>
            <a:r>
              <a:rPr lang="nl-NL" sz="2400" dirty="0" err="1"/>
              <a:t>Carlone</a:t>
            </a:r>
            <a:r>
              <a:rPr lang="nl-NL" sz="2400" dirty="0"/>
              <a:t> &amp; Johnson)</a:t>
            </a:r>
          </a:p>
          <a:p>
            <a:pPr marL="285750" indent="-285750">
              <a:buFont typeface="Arial" panose="020B0604020202020204" pitchFamily="34" charset="0"/>
              <a:buChar char="•"/>
            </a:pPr>
            <a:r>
              <a:rPr lang="nl-NL" sz="2400" b="1" dirty="0" err="1"/>
              <a:t>Competence</a:t>
            </a:r>
            <a:r>
              <a:rPr lang="nl-NL" sz="2400" dirty="0"/>
              <a:t> (</a:t>
            </a:r>
            <a:r>
              <a:rPr lang="el-GR" sz="2400" dirty="0"/>
              <a:t>ικανότητα) </a:t>
            </a:r>
          </a:p>
          <a:p>
            <a:pPr marL="285750" indent="-285750">
              <a:buFont typeface="Arial" panose="020B0604020202020204" pitchFamily="34" charset="0"/>
              <a:buChar char="•"/>
            </a:pPr>
            <a:r>
              <a:rPr lang="nl-NL" sz="2400" b="1" dirty="0"/>
              <a:t>Performance</a:t>
            </a:r>
            <a:r>
              <a:rPr lang="nl-NL" sz="2400" dirty="0"/>
              <a:t> (</a:t>
            </a:r>
            <a:r>
              <a:rPr lang="el-GR" sz="2400" dirty="0"/>
              <a:t>συμμετοχή/έκφραση) </a:t>
            </a:r>
          </a:p>
          <a:p>
            <a:pPr marL="285750" indent="-285750">
              <a:buFont typeface="Arial" panose="020B0604020202020204" pitchFamily="34" charset="0"/>
              <a:buChar char="•"/>
            </a:pPr>
            <a:r>
              <a:rPr lang="nl-NL" sz="2400" b="1" dirty="0" err="1"/>
              <a:t>Recognition</a:t>
            </a:r>
            <a:r>
              <a:rPr lang="nl-NL" sz="2400" dirty="0"/>
              <a:t> (</a:t>
            </a:r>
            <a:r>
              <a:rPr lang="el-GR" sz="2400" dirty="0"/>
              <a:t>πώς σε βλέπουν / πώς βλέπεις τον εαυτό σου)</a:t>
            </a:r>
          </a:p>
        </p:txBody>
      </p:sp>
    </p:spTree>
    <p:extLst>
      <p:ext uri="{BB962C8B-B14F-4D97-AF65-F5344CB8AC3E}">
        <p14:creationId xmlns:p14="http://schemas.microsoft.com/office/powerpoint/2010/main" val="29189273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341A5219-550D-47D2-8A28-BD15C8321C22}"/>
              </a:ext>
            </a:extLst>
          </p:cNvPr>
          <p:cNvSpPr/>
          <p:nvPr/>
        </p:nvSpPr>
        <p:spPr>
          <a:xfrm>
            <a:off x="889591" y="1059642"/>
            <a:ext cx="6096000" cy="1323439"/>
          </a:xfrm>
          <a:prstGeom prst="rect">
            <a:avLst/>
          </a:prstGeom>
        </p:spPr>
        <p:txBody>
          <a:bodyPr>
            <a:spAutoFit/>
          </a:bodyPr>
          <a:lstStyle/>
          <a:p>
            <a:r>
              <a:rPr lang="el-GR" sz="2000" b="1" dirty="0" err="1"/>
              <a:t>Segment</a:t>
            </a:r>
            <a:r>
              <a:rPr lang="el-GR" sz="2000" b="1" dirty="0"/>
              <a:t> 1:</a:t>
            </a:r>
          </a:p>
          <a:p>
            <a:r>
              <a:rPr lang="el-GR" sz="2000" dirty="0"/>
              <a:t>“νιώθω άγχος… φοβάμαι να κάνω λάθος”</a:t>
            </a:r>
            <a:br>
              <a:rPr lang="el-GR" sz="2000" dirty="0"/>
            </a:br>
            <a:r>
              <a:rPr lang="el-GR" sz="2000" dirty="0"/>
              <a:t>→ </a:t>
            </a:r>
            <a:r>
              <a:rPr lang="el-GR" sz="2000" b="1" dirty="0" err="1"/>
              <a:t>Recognition</a:t>
            </a:r>
            <a:r>
              <a:rPr lang="el-GR" sz="2000" b="1" dirty="0"/>
              <a:t> (αρνητική)</a:t>
            </a:r>
            <a:br>
              <a:rPr lang="el-GR" sz="2000" dirty="0"/>
            </a:br>
            <a:r>
              <a:rPr lang="el-GR" sz="2000" dirty="0"/>
              <a:t>(φοβάται πώς τον βλέπουν οι άλλοι)</a:t>
            </a:r>
          </a:p>
        </p:txBody>
      </p:sp>
      <p:sp>
        <p:nvSpPr>
          <p:cNvPr id="3" name="Ορθογώνιο 2">
            <a:extLst>
              <a:ext uri="{FF2B5EF4-FFF2-40B4-BE49-F238E27FC236}">
                <a16:creationId xmlns:a16="http://schemas.microsoft.com/office/drawing/2014/main" id="{8F9B0B69-F0AC-4A3C-BC54-37320D1F79A3}"/>
              </a:ext>
            </a:extLst>
          </p:cNvPr>
          <p:cNvSpPr/>
          <p:nvPr/>
        </p:nvSpPr>
        <p:spPr>
          <a:xfrm>
            <a:off x="889591" y="2623686"/>
            <a:ext cx="6096000" cy="1015663"/>
          </a:xfrm>
          <a:prstGeom prst="rect">
            <a:avLst/>
          </a:prstGeom>
        </p:spPr>
        <p:txBody>
          <a:bodyPr>
            <a:spAutoFit/>
          </a:bodyPr>
          <a:lstStyle/>
          <a:p>
            <a:r>
              <a:rPr lang="nl-NL" sz="2000" b="1" dirty="0"/>
              <a:t>Segment 2:</a:t>
            </a:r>
          </a:p>
          <a:p>
            <a:r>
              <a:rPr lang="nl-NL" sz="2000" dirty="0"/>
              <a:t>“</a:t>
            </a:r>
            <a:r>
              <a:rPr lang="el-GR" sz="2000" dirty="0"/>
              <a:t>δεν καταλαβαίνω πλήρως”</a:t>
            </a:r>
            <a:br>
              <a:rPr lang="el-GR" sz="2000" dirty="0"/>
            </a:br>
            <a:r>
              <a:rPr lang="el-GR" sz="2000" dirty="0"/>
              <a:t>→ </a:t>
            </a:r>
            <a:r>
              <a:rPr lang="nl-NL" sz="2000" b="1" dirty="0" err="1"/>
              <a:t>Competence</a:t>
            </a:r>
            <a:r>
              <a:rPr lang="nl-NL" sz="2000" b="1" dirty="0"/>
              <a:t> (</a:t>
            </a:r>
            <a:r>
              <a:rPr lang="el-GR" sz="2000" b="1" dirty="0"/>
              <a:t>χαμηλή)</a:t>
            </a:r>
            <a:endParaRPr lang="el-GR" sz="2000" dirty="0"/>
          </a:p>
        </p:txBody>
      </p:sp>
      <p:sp>
        <p:nvSpPr>
          <p:cNvPr id="4" name="Ορθογώνιο 3">
            <a:extLst>
              <a:ext uri="{FF2B5EF4-FFF2-40B4-BE49-F238E27FC236}">
                <a16:creationId xmlns:a16="http://schemas.microsoft.com/office/drawing/2014/main" id="{6E0F1F54-9DCF-4A4B-A6BB-7831A996C700}"/>
              </a:ext>
            </a:extLst>
          </p:cNvPr>
          <p:cNvSpPr/>
          <p:nvPr/>
        </p:nvSpPr>
        <p:spPr>
          <a:xfrm>
            <a:off x="1027814" y="3875567"/>
            <a:ext cx="6096000" cy="1015663"/>
          </a:xfrm>
          <a:prstGeom prst="rect">
            <a:avLst/>
          </a:prstGeom>
        </p:spPr>
        <p:txBody>
          <a:bodyPr>
            <a:spAutoFit/>
          </a:bodyPr>
          <a:lstStyle/>
          <a:p>
            <a:r>
              <a:rPr lang="nl-NL" sz="2000" b="1" dirty="0"/>
              <a:t>Segment 3:</a:t>
            </a:r>
          </a:p>
          <a:p>
            <a:r>
              <a:rPr lang="nl-NL" sz="2000" dirty="0"/>
              <a:t>“</a:t>
            </a:r>
            <a:r>
              <a:rPr lang="el-GR" sz="2000" dirty="0"/>
              <a:t>δεν σηκώνω χέρι”</a:t>
            </a:r>
            <a:br>
              <a:rPr lang="el-GR" sz="2000" dirty="0"/>
            </a:br>
            <a:r>
              <a:rPr lang="el-GR" sz="2000" dirty="0"/>
              <a:t>→  </a:t>
            </a:r>
            <a:r>
              <a:rPr lang="nl-NL" sz="2000" b="1" dirty="0"/>
              <a:t>Performance (</a:t>
            </a:r>
            <a:r>
              <a:rPr lang="el-GR" sz="2000" b="1" dirty="0"/>
              <a:t>χαμηλή)</a:t>
            </a:r>
            <a:endParaRPr lang="el-GR" sz="2000" dirty="0"/>
          </a:p>
        </p:txBody>
      </p:sp>
      <p:sp>
        <p:nvSpPr>
          <p:cNvPr id="5" name="Ορθογώνιο 4">
            <a:extLst>
              <a:ext uri="{FF2B5EF4-FFF2-40B4-BE49-F238E27FC236}">
                <a16:creationId xmlns:a16="http://schemas.microsoft.com/office/drawing/2014/main" id="{A932817C-1D74-4FCE-A541-9DA1B02CF6C7}"/>
              </a:ext>
            </a:extLst>
          </p:cNvPr>
          <p:cNvSpPr/>
          <p:nvPr/>
        </p:nvSpPr>
        <p:spPr>
          <a:xfrm>
            <a:off x="6191693" y="1320170"/>
            <a:ext cx="4430233" cy="1323439"/>
          </a:xfrm>
          <a:prstGeom prst="rect">
            <a:avLst/>
          </a:prstGeom>
        </p:spPr>
        <p:txBody>
          <a:bodyPr wrap="square">
            <a:spAutoFit/>
          </a:bodyPr>
          <a:lstStyle/>
          <a:p>
            <a:r>
              <a:rPr lang="nl-NL" sz="2000" b="1" dirty="0"/>
              <a:t>Segment 4:</a:t>
            </a:r>
          </a:p>
          <a:p>
            <a:r>
              <a:rPr lang="nl-NL" sz="2000" dirty="0"/>
              <a:t>“</a:t>
            </a:r>
            <a:r>
              <a:rPr lang="el-GR" sz="2000" dirty="0"/>
              <a:t>δουλεύουμε σε ομάδες… νιώθω πιο άνετα”</a:t>
            </a:r>
            <a:br>
              <a:rPr lang="el-GR" sz="2000" dirty="0"/>
            </a:br>
            <a:r>
              <a:rPr lang="el-GR" sz="2000" dirty="0"/>
              <a:t>→ ✔ </a:t>
            </a:r>
            <a:r>
              <a:rPr lang="nl-NL" sz="2000" b="1" dirty="0" err="1"/>
              <a:t>Recognition</a:t>
            </a:r>
            <a:r>
              <a:rPr lang="nl-NL" sz="2000" b="1" dirty="0"/>
              <a:t> (</a:t>
            </a:r>
            <a:r>
              <a:rPr lang="el-GR" sz="2000" b="1" dirty="0"/>
              <a:t>θετική)</a:t>
            </a:r>
            <a:br>
              <a:rPr lang="el-GR" sz="2000" dirty="0"/>
            </a:br>
            <a:r>
              <a:rPr lang="el-GR" sz="2000" dirty="0"/>
              <a:t>→ ✔ </a:t>
            </a:r>
            <a:r>
              <a:rPr lang="nl-NL" sz="2000" b="1" dirty="0"/>
              <a:t>Performance (</a:t>
            </a:r>
            <a:r>
              <a:rPr lang="el-GR" sz="2000" b="1" dirty="0"/>
              <a:t>αυξημένη)</a:t>
            </a:r>
            <a:endParaRPr lang="el-GR" sz="2000" dirty="0"/>
          </a:p>
        </p:txBody>
      </p:sp>
      <p:sp>
        <p:nvSpPr>
          <p:cNvPr id="6" name="Ορθογώνιο 5">
            <a:extLst>
              <a:ext uri="{FF2B5EF4-FFF2-40B4-BE49-F238E27FC236}">
                <a16:creationId xmlns:a16="http://schemas.microsoft.com/office/drawing/2014/main" id="{4A690FB5-D3E4-4B24-AFC6-304E76793E1B}"/>
              </a:ext>
            </a:extLst>
          </p:cNvPr>
          <p:cNvSpPr/>
          <p:nvPr/>
        </p:nvSpPr>
        <p:spPr>
          <a:xfrm>
            <a:off x="6280299" y="2859904"/>
            <a:ext cx="3820632" cy="1015663"/>
          </a:xfrm>
          <a:prstGeom prst="rect">
            <a:avLst/>
          </a:prstGeom>
        </p:spPr>
        <p:txBody>
          <a:bodyPr wrap="square">
            <a:spAutoFit/>
          </a:bodyPr>
          <a:lstStyle/>
          <a:p>
            <a:r>
              <a:rPr lang="el-GR" sz="2000" b="1" dirty="0" err="1"/>
              <a:t>Segment</a:t>
            </a:r>
            <a:r>
              <a:rPr lang="el-GR" sz="2000" b="1" dirty="0"/>
              <a:t> 5:</a:t>
            </a:r>
          </a:p>
          <a:p>
            <a:r>
              <a:rPr lang="el-GR" sz="2000" dirty="0"/>
              <a:t>“αρχίζω να πιστεύω ότι μπορώ”</a:t>
            </a:r>
            <a:br>
              <a:rPr lang="el-GR" sz="2000" dirty="0"/>
            </a:br>
            <a:r>
              <a:rPr lang="el-GR" sz="2000" dirty="0"/>
              <a:t>→ ✔ </a:t>
            </a:r>
            <a:r>
              <a:rPr lang="el-GR" sz="2000" b="1" dirty="0" err="1"/>
              <a:t>Competence</a:t>
            </a:r>
            <a:r>
              <a:rPr lang="el-GR" sz="2000" b="1" dirty="0"/>
              <a:t> (αναδυόμενη)</a:t>
            </a:r>
            <a:endParaRPr lang="el-GR" sz="2000" dirty="0"/>
          </a:p>
        </p:txBody>
      </p:sp>
      <p:sp>
        <p:nvSpPr>
          <p:cNvPr id="7" name="Ορθογώνιο 6">
            <a:extLst>
              <a:ext uri="{FF2B5EF4-FFF2-40B4-BE49-F238E27FC236}">
                <a16:creationId xmlns:a16="http://schemas.microsoft.com/office/drawing/2014/main" id="{D46F31DE-6291-4540-9BA7-D4A72BBAC39A}"/>
              </a:ext>
            </a:extLst>
          </p:cNvPr>
          <p:cNvSpPr/>
          <p:nvPr/>
        </p:nvSpPr>
        <p:spPr>
          <a:xfrm>
            <a:off x="4514133" y="754674"/>
            <a:ext cx="2249334" cy="369332"/>
          </a:xfrm>
          <a:prstGeom prst="rect">
            <a:avLst/>
          </a:prstGeom>
        </p:spPr>
        <p:txBody>
          <a:bodyPr wrap="none">
            <a:spAutoFit/>
          </a:bodyPr>
          <a:lstStyle/>
          <a:p>
            <a:r>
              <a:rPr lang="el-GR" dirty="0">
                <a:highlight>
                  <a:srgbClr val="00FF00"/>
                </a:highlight>
              </a:rPr>
              <a:t>ΒΗΜΑ 1 – </a:t>
            </a:r>
            <a:r>
              <a:rPr lang="nl-NL" dirty="0">
                <a:highlight>
                  <a:srgbClr val="00FF00"/>
                </a:highlight>
              </a:rPr>
              <a:t>CODING </a:t>
            </a:r>
            <a:endParaRPr lang="en-US" dirty="0">
              <a:highlight>
                <a:srgbClr val="00FF00"/>
              </a:highlight>
            </a:endParaRPr>
          </a:p>
        </p:txBody>
      </p:sp>
    </p:spTree>
    <p:extLst>
      <p:ext uri="{BB962C8B-B14F-4D97-AF65-F5344CB8AC3E}">
        <p14:creationId xmlns:p14="http://schemas.microsoft.com/office/powerpoint/2010/main" val="42437005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256CF0D4-F770-4B49-AEC2-784F56FD960D}"/>
              </a:ext>
            </a:extLst>
          </p:cNvPr>
          <p:cNvSpPr/>
          <p:nvPr/>
        </p:nvSpPr>
        <p:spPr>
          <a:xfrm>
            <a:off x="4204552" y="1043394"/>
            <a:ext cx="2784737" cy="400110"/>
          </a:xfrm>
          <a:prstGeom prst="rect">
            <a:avLst/>
          </a:prstGeom>
        </p:spPr>
        <p:txBody>
          <a:bodyPr wrap="none">
            <a:spAutoFit/>
          </a:bodyPr>
          <a:lstStyle/>
          <a:p>
            <a:r>
              <a:rPr lang="el-GR" sz="2000" dirty="0">
                <a:highlight>
                  <a:srgbClr val="00FF00"/>
                </a:highlight>
              </a:rPr>
              <a:t>ΒΗΜΑ 2 – ΟΡΓΑΝΩΣΗ</a:t>
            </a:r>
            <a:endParaRPr lang="en-US" sz="2000" dirty="0">
              <a:highlight>
                <a:srgbClr val="00FF00"/>
              </a:highlight>
            </a:endParaRPr>
          </a:p>
        </p:txBody>
      </p:sp>
      <p:sp>
        <p:nvSpPr>
          <p:cNvPr id="3" name="Ορθογώνιο 2">
            <a:extLst>
              <a:ext uri="{FF2B5EF4-FFF2-40B4-BE49-F238E27FC236}">
                <a16:creationId xmlns:a16="http://schemas.microsoft.com/office/drawing/2014/main" id="{0C4BB35B-8495-480D-A86A-3753F631A2E7}"/>
              </a:ext>
            </a:extLst>
          </p:cNvPr>
          <p:cNvSpPr/>
          <p:nvPr/>
        </p:nvSpPr>
        <p:spPr>
          <a:xfrm>
            <a:off x="1156552" y="1721769"/>
            <a:ext cx="6096000" cy="1015663"/>
          </a:xfrm>
          <a:prstGeom prst="rect">
            <a:avLst/>
          </a:prstGeom>
        </p:spPr>
        <p:txBody>
          <a:bodyPr>
            <a:spAutoFit/>
          </a:bodyPr>
          <a:lstStyle/>
          <a:p>
            <a:r>
              <a:rPr lang="el-GR" sz="2000" b="1" dirty="0" err="1"/>
              <a:t>Competence</a:t>
            </a:r>
            <a:endParaRPr lang="el-GR" sz="2000" b="1" dirty="0"/>
          </a:p>
          <a:p>
            <a:pPr marL="285750" indent="-285750">
              <a:buFont typeface="Arial" panose="020B0604020202020204" pitchFamily="34" charset="0"/>
              <a:buChar char="•"/>
            </a:pPr>
            <a:r>
              <a:rPr lang="el-GR" sz="2000" dirty="0"/>
              <a:t>δεν καταλαβαίνω </a:t>
            </a:r>
          </a:p>
          <a:p>
            <a:pPr marL="285750" indent="-285750">
              <a:buFont typeface="Arial" panose="020B0604020202020204" pitchFamily="34" charset="0"/>
              <a:buChar char="•"/>
            </a:pPr>
            <a:r>
              <a:rPr lang="el-GR" sz="2000" dirty="0"/>
              <a:t>αρχίζω να πιστεύω ότι μπορώ</a:t>
            </a:r>
          </a:p>
        </p:txBody>
      </p:sp>
      <p:sp>
        <p:nvSpPr>
          <p:cNvPr id="4" name="Ορθογώνιο 3">
            <a:extLst>
              <a:ext uri="{FF2B5EF4-FFF2-40B4-BE49-F238E27FC236}">
                <a16:creationId xmlns:a16="http://schemas.microsoft.com/office/drawing/2014/main" id="{7AC2A7AF-398D-4A20-8F37-55B69668B031}"/>
              </a:ext>
            </a:extLst>
          </p:cNvPr>
          <p:cNvSpPr/>
          <p:nvPr/>
        </p:nvSpPr>
        <p:spPr>
          <a:xfrm>
            <a:off x="4494028" y="1626777"/>
            <a:ext cx="2884967" cy="1015663"/>
          </a:xfrm>
          <a:prstGeom prst="rect">
            <a:avLst/>
          </a:prstGeom>
        </p:spPr>
        <p:txBody>
          <a:bodyPr wrap="square">
            <a:spAutoFit/>
          </a:bodyPr>
          <a:lstStyle/>
          <a:p>
            <a:r>
              <a:rPr lang="el-GR" sz="2000" b="1" dirty="0" err="1"/>
              <a:t>Performance</a:t>
            </a:r>
            <a:endParaRPr lang="el-GR" sz="2000" b="1" dirty="0"/>
          </a:p>
          <a:p>
            <a:pPr marL="285750" indent="-285750">
              <a:buFont typeface="Arial" panose="020B0604020202020204" pitchFamily="34" charset="0"/>
              <a:buChar char="•"/>
            </a:pPr>
            <a:r>
              <a:rPr lang="el-GR" sz="2000" dirty="0"/>
              <a:t>δεν συμμετέχω </a:t>
            </a:r>
          </a:p>
          <a:p>
            <a:pPr marL="285750" indent="-285750">
              <a:buFont typeface="Arial" panose="020B0604020202020204" pitchFamily="34" charset="0"/>
              <a:buChar char="•"/>
            </a:pPr>
            <a:r>
              <a:rPr lang="el-GR" sz="2000" dirty="0"/>
              <a:t>συμμετέχω περισσότερο</a:t>
            </a:r>
          </a:p>
        </p:txBody>
      </p:sp>
      <p:sp>
        <p:nvSpPr>
          <p:cNvPr id="5" name="Ορθογώνιο 4">
            <a:extLst>
              <a:ext uri="{FF2B5EF4-FFF2-40B4-BE49-F238E27FC236}">
                <a16:creationId xmlns:a16="http://schemas.microsoft.com/office/drawing/2014/main" id="{AB3A8E83-7231-40E3-9C8B-E58317404A90}"/>
              </a:ext>
            </a:extLst>
          </p:cNvPr>
          <p:cNvSpPr/>
          <p:nvPr/>
        </p:nvSpPr>
        <p:spPr>
          <a:xfrm>
            <a:off x="7747591" y="1626777"/>
            <a:ext cx="3342168" cy="1015663"/>
          </a:xfrm>
          <a:prstGeom prst="rect">
            <a:avLst/>
          </a:prstGeom>
        </p:spPr>
        <p:txBody>
          <a:bodyPr wrap="square">
            <a:spAutoFit/>
          </a:bodyPr>
          <a:lstStyle/>
          <a:p>
            <a:r>
              <a:rPr lang="el-GR" sz="2000" b="1" dirty="0" err="1"/>
              <a:t>Recognition</a:t>
            </a:r>
            <a:endParaRPr lang="el-GR" sz="2000" b="1" dirty="0"/>
          </a:p>
          <a:p>
            <a:pPr marL="285750" indent="-285750">
              <a:buFont typeface="Arial" panose="020B0604020202020204" pitchFamily="34" charset="0"/>
              <a:buChar char="•"/>
            </a:pPr>
            <a:r>
              <a:rPr lang="el-GR" sz="2000" dirty="0"/>
              <a:t>φοβάμαι αξιολόγηση </a:t>
            </a:r>
          </a:p>
          <a:p>
            <a:pPr marL="285750" indent="-285750">
              <a:buFont typeface="Arial" panose="020B0604020202020204" pitchFamily="34" charset="0"/>
              <a:buChar char="•"/>
            </a:pPr>
            <a:r>
              <a:rPr lang="el-GR" sz="2000" dirty="0"/>
              <a:t>νιώθω άνετα σε ομάδες</a:t>
            </a:r>
          </a:p>
        </p:txBody>
      </p:sp>
      <p:sp>
        <p:nvSpPr>
          <p:cNvPr id="6" name="Ορθογώνιο 5">
            <a:extLst>
              <a:ext uri="{FF2B5EF4-FFF2-40B4-BE49-F238E27FC236}">
                <a16:creationId xmlns:a16="http://schemas.microsoft.com/office/drawing/2014/main" id="{A4DCB4A2-9090-430E-9F26-1896A63A00CF}"/>
              </a:ext>
            </a:extLst>
          </p:cNvPr>
          <p:cNvSpPr/>
          <p:nvPr/>
        </p:nvSpPr>
        <p:spPr>
          <a:xfrm>
            <a:off x="4558815" y="3133246"/>
            <a:ext cx="2390398" cy="400110"/>
          </a:xfrm>
          <a:prstGeom prst="rect">
            <a:avLst/>
          </a:prstGeom>
        </p:spPr>
        <p:txBody>
          <a:bodyPr wrap="none">
            <a:spAutoFit/>
          </a:bodyPr>
          <a:lstStyle/>
          <a:p>
            <a:r>
              <a:rPr lang="el-GR" sz="2000" dirty="0">
                <a:highlight>
                  <a:srgbClr val="00FF00"/>
                </a:highlight>
              </a:rPr>
              <a:t>ΒΗΜΑ 3 – </a:t>
            </a:r>
            <a:r>
              <a:rPr lang="nl-NL" sz="2000" dirty="0">
                <a:highlight>
                  <a:srgbClr val="00FF00"/>
                </a:highlight>
              </a:rPr>
              <a:t>THEMES</a:t>
            </a:r>
            <a:endParaRPr lang="en-US" sz="2000" dirty="0">
              <a:highlight>
                <a:srgbClr val="00FF00"/>
              </a:highlight>
            </a:endParaRPr>
          </a:p>
        </p:txBody>
      </p:sp>
      <p:sp>
        <p:nvSpPr>
          <p:cNvPr id="7" name="Ορθογώνιο 6">
            <a:extLst>
              <a:ext uri="{FF2B5EF4-FFF2-40B4-BE49-F238E27FC236}">
                <a16:creationId xmlns:a16="http://schemas.microsoft.com/office/drawing/2014/main" id="{5206D657-72E0-4F84-8668-0C1F954447F8}"/>
              </a:ext>
            </a:extLst>
          </p:cNvPr>
          <p:cNvSpPr/>
          <p:nvPr/>
        </p:nvSpPr>
        <p:spPr>
          <a:xfrm>
            <a:off x="900222" y="3776517"/>
            <a:ext cx="8892363" cy="707886"/>
          </a:xfrm>
          <a:prstGeom prst="rect">
            <a:avLst/>
          </a:prstGeom>
        </p:spPr>
        <p:txBody>
          <a:bodyPr wrap="square">
            <a:spAutoFit/>
          </a:bodyPr>
          <a:lstStyle/>
          <a:p>
            <a:r>
              <a:rPr lang="el-GR" sz="2000" b="1" dirty="0" err="1"/>
              <a:t>Theme</a:t>
            </a:r>
            <a:r>
              <a:rPr lang="el-GR" sz="2000" b="1" dirty="0"/>
              <a:t> 1:</a:t>
            </a:r>
          </a:p>
          <a:p>
            <a:r>
              <a:rPr lang="el-GR" sz="2000" dirty="0"/>
              <a:t>✔ Οι διδακτικές πρακτικές επηρεάζουν και τις 3 διαστάσεις της </a:t>
            </a:r>
            <a:r>
              <a:rPr lang="el-GR" sz="2000" dirty="0" err="1"/>
              <a:t>science</a:t>
            </a:r>
            <a:r>
              <a:rPr lang="el-GR" sz="2000" dirty="0"/>
              <a:t> </a:t>
            </a:r>
            <a:r>
              <a:rPr lang="el-GR" sz="2000" dirty="0" err="1"/>
              <a:t>identity</a:t>
            </a:r>
            <a:endParaRPr lang="el-GR" sz="2000" dirty="0"/>
          </a:p>
        </p:txBody>
      </p:sp>
      <p:sp>
        <p:nvSpPr>
          <p:cNvPr id="8" name="Ορθογώνιο 7">
            <a:extLst>
              <a:ext uri="{FF2B5EF4-FFF2-40B4-BE49-F238E27FC236}">
                <a16:creationId xmlns:a16="http://schemas.microsoft.com/office/drawing/2014/main" id="{4E09124D-ACD4-4723-9AC4-726FB9763FD2}"/>
              </a:ext>
            </a:extLst>
          </p:cNvPr>
          <p:cNvSpPr/>
          <p:nvPr/>
        </p:nvSpPr>
        <p:spPr>
          <a:xfrm>
            <a:off x="900223" y="4494215"/>
            <a:ext cx="7690884" cy="707886"/>
          </a:xfrm>
          <a:prstGeom prst="rect">
            <a:avLst/>
          </a:prstGeom>
        </p:spPr>
        <p:txBody>
          <a:bodyPr wrap="square">
            <a:spAutoFit/>
          </a:bodyPr>
          <a:lstStyle/>
          <a:p>
            <a:r>
              <a:rPr lang="el-GR" sz="2000" b="1" dirty="0" err="1"/>
              <a:t>Theme</a:t>
            </a:r>
            <a:r>
              <a:rPr lang="el-GR" sz="2000" b="1" dirty="0"/>
              <a:t> 2:</a:t>
            </a:r>
          </a:p>
          <a:p>
            <a:r>
              <a:rPr lang="el-GR" sz="2000" dirty="0"/>
              <a:t>✔ Περιβάλλοντα αξιολόγησης υπονομεύουν </a:t>
            </a:r>
            <a:r>
              <a:rPr lang="el-GR" sz="2000" dirty="0" err="1"/>
              <a:t>recognition</a:t>
            </a:r>
            <a:r>
              <a:rPr lang="el-GR" sz="2000" dirty="0"/>
              <a:t> και </a:t>
            </a:r>
            <a:r>
              <a:rPr lang="el-GR" sz="2000" dirty="0" err="1"/>
              <a:t>performance</a:t>
            </a:r>
            <a:endParaRPr lang="el-GR" sz="2000" dirty="0"/>
          </a:p>
        </p:txBody>
      </p:sp>
      <p:sp>
        <p:nvSpPr>
          <p:cNvPr id="9" name="Ορθογώνιο 8">
            <a:extLst>
              <a:ext uri="{FF2B5EF4-FFF2-40B4-BE49-F238E27FC236}">
                <a16:creationId xmlns:a16="http://schemas.microsoft.com/office/drawing/2014/main" id="{786A4324-BFB2-42D8-ADDA-C9F7FA247AF0}"/>
              </a:ext>
            </a:extLst>
          </p:cNvPr>
          <p:cNvSpPr/>
          <p:nvPr/>
        </p:nvSpPr>
        <p:spPr>
          <a:xfrm>
            <a:off x="900223" y="5211913"/>
            <a:ext cx="8647814" cy="1015663"/>
          </a:xfrm>
          <a:prstGeom prst="rect">
            <a:avLst/>
          </a:prstGeom>
        </p:spPr>
        <p:txBody>
          <a:bodyPr wrap="square">
            <a:spAutoFit/>
          </a:bodyPr>
          <a:lstStyle/>
          <a:p>
            <a:r>
              <a:rPr lang="el-GR" sz="2000" b="1" dirty="0" err="1"/>
              <a:t>Theme</a:t>
            </a:r>
            <a:r>
              <a:rPr lang="el-GR" sz="2000" b="1" dirty="0"/>
              <a:t> 3:</a:t>
            </a:r>
          </a:p>
          <a:p>
            <a:r>
              <a:rPr lang="el-GR" sz="2000" dirty="0"/>
              <a:t>✔ Συνεργατικές πρακτικές ενισχύουν </a:t>
            </a:r>
            <a:r>
              <a:rPr lang="el-GR" sz="2000" dirty="0" err="1"/>
              <a:t>competence</a:t>
            </a:r>
            <a:r>
              <a:rPr lang="el-GR" sz="2000" dirty="0"/>
              <a:t>, </a:t>
            </a:r>
            <a:r>
              <a:rPr lang="el-GR" sz="2000" dirty="0" err="1"/>
              <a:t>performance</a:t>
            </a:r>
            <a:r>
              <a:rPr lang="el-GR" sz="2000" dirty="0"/>
              <a:t> και </a:t>
            </a:r>
            <a:r>
              <a:rPr lang="el-GR" sz="2000" dirty="0" err="1"/>
              <a:t>recognition</a:t>
            </a:r>
            <a:r>
              <a:rPr lang="el-GR" sz="2000" dirty="0"/>
              <a:t> ταυτόχρονα</a:t>
            </a:r>
          </a:p>
        </p:txBody>
      </p:sp>
    </p:spTree>
    <p:extLst>
      <p:ext uri="{BB962C8B-B14F-4D97-AF65-F5344CB8AC3E}">
        <p14:creationId xmlns:p14="http://schemas.microsoft.com/office/powerpoint/2010/main" val="38250649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04C96D0F-7F44-4E9D-A117-CC03F9CBC799}"/>
              </a:ext>
            </a:extLst>
          </p:cNvPr>
          <p:cNvSpPr/>
          <p:nvPr/>
        </p:nvSpPr>
        <p:spPr>
          <a:xfrm>
            <a:off x="4418805" y="1064660"/>
            <a:ext cx="3300904" cy="461665"/>
          </a:xfrm>
          <a:prstGeom prst="rect">
            <a:avLst/>
          </a:prstGeom>
        </p:spPr>
        <p:txBody>
          <a:bodyPr wrap="none">
            <a:spAutoFit/>
          </a:bodyPr>
          <a:lstStyle/>
          <a:p>
            <a:r>
              <a:rPr lang="el-GR" sz="2400" dirty="0">
                <a:highlight>
                  <a:srgbClr val="00FF00"/>
                </a:highlight>
              </a:rPr>
              <a:t>ΒΗΜΑ 4 – ΕΡΜΗΝΕΙΑ </a:t>
            </a:r>
            <a:endParaRPr lang="en-US" sz="2400" dirty="0">
              <a:highlight>
                <a:srgbClr val="00FF00"/>
              </a:highlight>
            </a:endParaRPr>
          </a:p>
        </p:txBody>
      </p:sp>
      <p:sp>
        <p:nvSpPr>
          <p:cNvPr id="3" name="Ορθογώνιο 2">
            <a:extLst>
              <a:ext uri="{FF2B5EF4-FFF2-40B4-BE49-F238E27FC236}">
                <a16:creationId xmlns:a16="http://schemas.microsoft.com/office/drawing/2014/main" id="{964FE48A-3899-4732-867E-9EA1A663F484}"/>
              </a:ext>
            </a:extLst>
          </p:cNvPr>
          <p:cNvSpPr/>
          <p:nvPr/>
        </p:nvSpPr>
        <p:spPr>
          <a:xfrm>
            <a:off x="1226288" y="1945228"/>
            <a:ext cx="9739423" cy="2308324"/>
          </a:xfrm>
          <a:prstGeom prst="rect">
            <a:avLst/>
          </a:prstGeom>
        </p:spPr>
        <p:txBody>
          <a:bodyPr wrap="square">
            <a:spAutoFit/>
          </a:bodyPr>
          <a:lstStyle/>
          <a:p>
            <a:r>
              <a:rPr lang="el-GR" sz="2400" dirty="0"/>
              <a:t>Η ανάλυση δείχνει ότι η </a:t>
            </a:r>
            <a:r>
              <a:rPr lang="el-GR" sz="2400" dirty="0" err="1"/>
              <a:t>science</a:t>
            </a:r>
            <a:r>
              <a:rPr lang="el-GR" sz="2400" dirty="0"/>
              <a:t> </a:t>
            </a:r>
            <a:r>
              <a:rPr lang="el-GR" sz="2400" dirty="0" err="1"/>
              <a:t>identity</a:t>
            </a:r>
            <a:r>
              <a:rPr lang="el-GR" sz="2400" dirty="0"/>
              <a:t> των μαθητών διαμορφώνεται μέσα από την αλληλεπίδραση των τριών διαστάσεων (</a:t>
            </a:r>
            <a:r>
              <a:rPr lang="el-GR" sz="2400" dirty="0" err="1"/>
              <a:t>competence</a:t>
            </a:r>
            <a:r>
              <a:rPr lang="el-GR" sz="2400" dirty="0"/>
              <a:t>, </a:t>
            </a:r>
            <a:r>
              <a:rPr lang="el-GR" sz="2400" dirty="0" err="1"/>
              <a:t>performance</a:t>
            </a:r>
            <a:r>
              <a:rPr lang="el-GR" sz="2400" dirty="0"/>
              <a:t>, </a:t>
            </a:r>
            <a:r>
              <a:rPr lang="el-GR" sz="2400" dirty="0" err="1"/>
              <a:t>recognition</a:t>
            </a:r>
            <a:r>
              <a:rPr lang="el-GR" sz="2400" dirty="0"/>
              <a:t>), οι οποίες επηρεάζονται άμεσα από τις διδακτικές πρακτικές. Παραδοσιακές μορφές διδασκαλίας περιορίζουν κυρίως την αναγνώριση και τη συμμετοχή, ενώ συνεργατικά περιβάλλοντα ενισχύουν ταυτόχρονα την αντίληψη ικανότητας, τη συμμετοχή και την αίσθηση ότι ο μαθητής “ανήκει” στη φυσική.</a:t>
            </a:r>
          </a:p>
        </p:txBody>
      </p:sp>
    </p:spTree>
    <p:extLst>
      <p:ext uri="{BB962C8B-B14F-4D97-AF65-F5344CB8AC3E}">
        <p14:creationId xmlns:p14="http://schemas.microsoft.com/office/powerpoint/2010/main" val="14284251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A9782C48-B446-4FCB-9069-4C6EC678FD35}"/>
              </a:ext>
            </a:extLst>
          </p:cNvPr>
          <p:cNvSpPr>
            <a:spLocks noGrp="1"/>
          </p:cNvSpPr>
          <p:nvPr>
            <p:ph type="ctrTitle"/>
          </p:nvPr>
        </p:nvSpPr>
        <p:spPr/>
        <p:txBody>
          <a:bodyPr/>
          <a:lstStyle/>
          <a:p>
            <a:r>
              <a:rPr lang="el-GR" dirty="0"/>
              <a:t>ΔΡΑΣΤΗΡΙΟΤΗΤΑ</a:t>
            </a:r>
            <a:endParaRPr lang="en-US" dirty="0"/>
          </a:p>
        </p:txBody>
      </p:sp>
      <p:sp>
        <p:nvSpPr>
          <p:cNvPr id="5" name="Υπότιτλος 4">
            <a:extLst>
              <a:ext uri="{FF2B5EF4-FFF2-40B4-BE49-F238E27FC236}">
                <a16:creationId xmlns:a16="http://schemas.microsoft.com/office/drawing/2014/main" id="{526C33F6-C3A8-4529-BE69-5EDFCCC39EE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184281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EB952E-05A5-4646-845F-514578C6A25B}"/>
              </a:ext>
            </a:extLst>
          </p:cNvPr>
          <p:cNvSpPr>
            <a:spLocks noGrp="1"/>
          </p:cNvSpPr>
          <p:nvPr>
            <p:ph type="title"/>
          </p:nvPr>
        </p:nvSpPr>
        <p:spPr/>
        <p:txBody>
          <a:bodyPr>
            <a:normAutofit/>
          </a:bodyPr>
          <a:lstStyle/>
          <a:p>
            <a:r>
              <a:rPr lang="el-GR" b="1" dirty="0"/>
              <a:t>Στόχος</a:t>
            </a:r>
            <a:endParaRPr lang="en-US" dirty="0"/>
          </a:p>
        </p:txBody>
      </p:sp>
      <p:sp>
        <p:nvSpPr>
          <p:cNvPr id="3" name="Θέση περιεχομένου 2">
            <a:extLst>
              <a:ext uri="{FF2B5EF4-FFF2-40B4-BE49-F238E27FC236}">
                <a16:creationId xmlns:a16="http://schemas.microsoft.com/office/drawing/2014/main" id="{6661BB0D-8B3B-4EA9-B458-AF9FD3A42897}"/>
              </a:ext>
            </a:extLst>
          </p:cNvPr>
          <p:cNvSpPr>
            <a:spLocks noGrp="1"/>
          </p:cNvSpPr>
          <p:nvPr>
            <p:ph idx="1"/>
          </p:nvPr>
        </p:nvSpPr>
        <p:spPr/>
        <p:txBody>
          <a:bodyPr/>
          <a:lstStyle/>
          <a:p>
            <a:pPr marL="0" indent="0">
              <a:buNone/>
            </a:pPr>
            <a:r>
              <a:rPr lang="el-GR" dirty="0"/>
              <a:t>Να εφαρμόσετε όλη τη διαδικασία:</a:t>
            </a:r>
          </a:p>
          <a:p>
            <a:r>
              <a:rPr lang="el-GR" dirty="0"/>
              <a:t>✔ συνέντευξη</a:t>
            </a:r>
            <a:br>
              <a:rPr lang="el-GR" dirty="0"/>
            </a:br>
            <a:r>
              <a:rPr lang="el-GR" dirty="0"/>
              <a:t>✔ </a:t>
            </a:r>
            <a:r>
              <a:rPr lang="nl-NL" dirty="0" err="1"/>
              <a:t>transcription</a:t>
            </a:r>
            <a:br>
              <a:rPr lang="nl-NL" dirty="0"/>
            </a:br>
            <a:r>
              <a:rPr lang="nl-NL" dirty="0"/>
              <a:t>✔ </a:t>
            </a:r>
            <a:r>
              <a:rPr lang="nl-NL" dirty="0" err="1"/>
              <a:t>coding</a:t>
            </a:r>
            <a:br>
              <a:rPr lang="nl-NL" dirty="0"/>
            </a:br>
            <a:r>
              <a:rPr lang="nl-NL" dirty="0"/>
              <a:t>✔ </a:t>
            </a:r>
            <a:r>
              <a:rPr lang="nl-NL" dirty="0" err="1"/>
              <a:t>themes</a:t>
            </a:r>
            <a:br>
              <a:rPr lang="nl-NL" dirty="0"/>
            </a:br>
            <a:r>
              <a:rPr lang="nl-NL" dirty="0"/>
              <a:t>✔ </a:t>
            </a:r>
            <a:r>
              <a:rPr lang="el-GR" dirty="0"/>
              <a:t>ερμηνεία</a:t>
            </a:r>
          </a:p>
          <a:p>
            <a:endParaRPr lang="en-US" dirty="0"/>
          </a:p>
        </p:txBody>
      </p:sp>
    </p:spTree>
    <p:extLst>
      <p:ext uri="{BB962C8B-B14F-4D97-AF65-F5344CB8AC3E}">
        <p14:creationId xmlns:p14="http://schemas.microsoft.com/office/powerpoint/2010/main" val="14750588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B1B061-27B7-49E9-9F0A-1DCAD53C1A62}"/>
              </a:ext>
            </a:extLst>
          </p:cNvPr>
          <p:cNvSpPr>
            <a:spLocks noGrp="1"/>
          </p:cNvSpPr>
          <p:nvPr>
            <p:ph type="title"/>
          </p:nvPr>
        </p:nvSpPr>
        <p:spPr/>
        <p:txBody>
          <a:bodyPr/>
          <a:lstStyle/>
          <a:p>
            <a:r>
              <a:rPr lang="el-GR" dirty="0"/>
              <a:t>Δομή άσκησης</a:t>
            </a:r>
            <a:endParaRPr lang="en-US" dirty="0"/>
          </a:p>
        </p:txBody>
      </p:sp>
      <p:sp>
        <p:nvSpPr>
          <p:cNvPr id="3" name="Θέση περιεχομένου 2">
            <a:extLst>
              <a:ext uri="{FF2B5EF4-FFF2-40B4-BE49-F238E27FC236}">
                <a16:creationId xmlns:a16="http://schemas.microsoft.com/office/drawing/2014/main" id="{7349C1FB-7116-47C4-B0A8-7F8B05555226}"/>
              </a:ext>
            </a:extLst>
          </p:cNvPr>
          <p:cNvSpPr>
            <a:spLocks noGrp="1"/>
          </p:cNvSpPr>
          <p:nvPr>
            <p:ph idx="1"/>
          </p:nvPr>
        </p:nvSpPr>
        <p:spPr/>
        <p:txBody>
          <a:bodyPr>
            <a:normAutofit fontScale="85000" lnSpcReduction="20000"/>
          </a:bodyPr>
          <a:lstStyle/>
          <a:p>
            <a:r>
              <a:rPr lang="el-GR" dirty="0"/>
              <a:t>Επιλέξτε ομάδες (Η κάθε ομάδα θα πάρει συνέντευξη από κάποιο άλλο μέλος του τμήματος αν σας διευκολύνει, ή άλλο άτομο που γνωρίζετε)</a:t>
            </a:r>
          </a:p>
          <a:p>
            <a:r>
              <a:rPr lang="el-GR" dirty="0"/>
              <a:t>Επιλέξτε ως ομάδα μια κατάλληλη θεματική.</a:t>
            </a:r>
          </a:p>
          <a:p>
            <a:r>
              <a:rPr lang="el-GR" dirty="0"/>
              <a:t>Ορίστε ερευνητικό ερώτημα που να ταιριάζει με ποιοτική μέθοδο και συνέντευξη.</a:t>
            </a:r>
          </a:p>
          <a:p>
            <a:r>
              <a:rPr lang="el-GR" dirty="0"/>
              <a:t>Κάντε μία μικρή επισκόπηση στη βιβλιογραφία να βρείτε θεωρία.</a:t>
            </a:r>
          </a:p>
          <a:p>
            <a:r>
              <a:rPr lang="el-GR" dirty="0"/>
              <a:t>Δημιουργείστε </a:t>
            </a:r>
            <a:r>
              <a:rPr lang="en-US" dirty="0"/>
              <a:t>interview </a:t>
            </a:r>
            <a:r>
              <a:rPr lang="el-GR" dirty="0"/>
              <a:t>ερωτήσεις (για συνέντευξη </a:t>
            </a:r>
            <a:r>
              <a:rPr lang="en-US" dirty="0"/>
              <a:t>max </a:t>
            </a:r>
            <a:r>
              <a:rPr lang="el-GR" dirty="0"/>
              <a:t>μισής ώρας εκτός αν θέλετε παραπάνω εσείς).</a:t>
            </a:r>
            <a:endParaRPr lang="en-US" dirty="0"/>
          </a:p>
          <a:p>
            <a:r>
              <a:rPr lang="el-GR" dirty="0"/>
              <a:t>Επιλέξτε τεχνική ανάλυσης/προσέγγιση/ τεχνική </a:t>
            </a:r>
            <a:r>
              <a:rPr lang="en-US" dirty="0"/>
              <a:t>coding</a:t>
            </a:r>
            <a:endParaRPr lang="el-GR" dirty="0"/>
          </a:p>
          <a:p>
            <a:r>
              <a:rPr lang="en-US" dirty="0"/>
              <a:t>Interview (e.g. online ZOOM, recorded) </a:t>
            </a:r>
            <a:r>
              <a:rPr lang="en-US" dirty="0">
                <a:sym typeface="Wingdings" panose="05000000000000000000" pitchFamily="2" charset="2"/>
              </a:rPr>
              <a:t> Transcription  Analysis</a:t>
            </a:r>
            <a:endParaRPr lang="el-GR" dirty="0"/>
          </a:p>
          <a:p>
            <a:endParaRPr lang="el-GR" dirty="0"/>
          </a:p>
          <a:p>
            <a:endParaRPr lang="en-US" dirty="0"/>
          </a:p>
        </p:txBody>
      </p:sp>
    </p:spTree>
    <p:extLst>
      <p:ext uri="{BB962C8B-B14F-4D97-AF65-F5344CB8AC3E}">
        <p14:creationId xmlns:p14="http://schemas.microsoft.com/office/powerpoint/2010/main" val="1423664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E17522-B4C6-46CC-A018-DB6D13723D06}"/>
              </a:ext>
            </a:extLst>
          </p:cNvPr>
          <p:cNvSpPr>
            <a:spLocks noGrp="1"/>
          </p:cNvSpPr>
          <p:nvPr>
            <p:ph type="title"/>
          </p:nvPr>
        </p:nvSpPr>
        <p:spPr/>
        <p:txBody>
          <a:bodyPr/>
          <a:lstStyle/>
          <a:p>
            <a:r>
              <a:rPr lang="el-GR" dirty="0"/>
              <a:t>Παράδειγμα</a:t>
            </a:r>
            <a:endParaRPr lang="en-US" dirty="0"/>
          </a:p>
        </p:txBody>
      </p:sp>
      <p:graphicFrame>
        <p:nvGraphicFramePr>
          <p:cNvPr id="4" name="Θέση περιεχομένου 3">
            <a:extLst>
              <a:ext uri="{FF2B5EF4-FFF2-40B4-BE49-F238E27FC236}">
                <a16:creationId xmlns:a16="http://schemas.microsoft.com/office/drawing/2014/main" id="{B63AF88B-EB61-4ACE-9E89-6555A1E988A6}"/>
              </a:ext>
            </a:extLst>
          </p:cNvPr>
          <p:cNvGraphicFramePr>
            <a:graphicFrameLocks noGrp="1"/>
          </p:cNvGraphicFramePr>
          <p:nvPr>
            <p:ph idx="1"/>
            <p:extLst>
              <p:ext uri="{D42A27DB-BD31-4B8C-83A1-F6EECF244321}">
                <p14:modId xmlns:p14="http://schemas.microsoft.com/office/powerpoint/2010/main" val="2266314399"/>
              </p:ext>
            </p:extLst>
          </p:nvPr>
        </p:nvGraphicFramePr>
        <p:xfrm>
          <a:off x="3262422" y="2639317"/>
          <a:ext cx="6147391" cy="3108960"/>
        </p:xfrm>
        <a:graphic>
          <a:graphicData uri="http://schemas.openxmlformats.org/drawingml/2006/table">
            <a:tbl>
              <a:tblPr/>
              <a:tblGrid>
                <a:gridCol w="3407803">
                  <a:extLst>
                    <a:ext uri="{9D8B030D-6E8A-4147-A177-3AD203B41FA5}">
                      <a16:colId xmlns:a16="http://schemas.microsoft.com/office/drawing/2014/main" val="2800554012"/>
                    </a:ext>
                  </a:extLst>
                </a:gridCol>
                <a:gridCol w="2739588">
                  <a:extLst>
                    <a:ext uri="{9D8B030D-6E8A-4147-A177-3AD203B41FA5}">
                      <a16:colId xmlns:a16="http://schemas.microsoft.com/office/drawing/2014/main" val="949981705"/>
                    </a:ext>
                  </a:extLst>
                </a:gridCol>
              </a:tblGrid>
              <a:tr h="0">
                <a:tc>
                  <a:txBody>
                    <a:bodyPr/>
                    <a:lstStyle/>
                    <a:p>
                      <a:r>
                        <a:rPr lang="el-GR" sz="2400" b="1"/>
                        <a:t>Επίπεδο</a:t>
                      </a:r>
                    </a:p>
                  </a:txBody>
                  <a:tcPr anchor="ctr">
                    <a:lnL>
                      <a:noFill/>
                    </a:lnL>
                    <a:lnR>
                      <a:noFill/>
                    </a:lnR>
                    <a:lnT>
                      <a:noFill/>
                    </a:lnT>
                    <a:lnB>
                      <a:noFill/>
                    </a:lnB>
                  </a:tcPr>
                </a:tc>
                <a:tc>
                  <a:txBody>
                    <a:bodyPr/>
                    <a:lstStyle/>
                    <a:p>
                      <a:r>
                        <a:rPr lang="el-GR" sz="2400" b="1" dirty="0"/>
                        <a:t>Επιλογή</a:t>
                      </a:r>
                    </a:p>
                  </a:txBody>
                  <a:tcPr anchor="ctr">
                    <a:lnL>
                      <a:noFill/>
                    </a:lnL>
                    <a:lnR>
                      <a:noFill/>
                    </a:lnR>
                    <a:lnT>
                      <a:noFill/>
                    </a:lnT>
                    <a:lnB>
                      <a:noFill/>
                    </a:lnB>
                  </a:tcPr>
                </a:tc>
                <a:extLst>
                  <a:ext uri="{0D108BD9-81ED-4DB2-BD59-A6C34878D82A}">
                    <a16:rowId xmlns:a16="http://schemas.microsoft.com/office/drawing/2014/main" val="505480754"/>
                  </a:ext>
                </a:extLst>
              </a:tr>
              <a:tr h="0">
                <a:tc>
                  <a:txBody>
                    <a:bodyPr/>
                    <a:lstStyle/>
                    <a:p>
                      <a:r>
                        <a:rPr lang="nl-NL" sz="2400"/>
                        <a:t>Approach</a:t>
                      </a:r>
                    </a:p>
                  </a:txBody>
                  <a:tcPr anchor="ctr">
                    <a:lnL>
                      <a:noFill/>
                    </a:lnL>
                    <a:lnR>
                      <a:noFill/>
                    </a:lnR>
                    <a:lnT>
                      <a:noFill/>
                    </a:lnT>
                    <a:lnB>
                      <a:noFill/>
                    </a:lnB>
                  </a:tcPr>
                </a:tc>
                <a:tc>
                  <a:txBody>
                    <a:bodyPr/>
                    <a:lstStyle/>
                    <a:p>
                      <a:r>
                        <a:rPr lang="nl-NL" sz="2400" dirty="0" err="1"/>
                        <a:t>Thematic</a:t>
                      </a:r>
                      <a:r>
                        <a:rPr lang="nl-NL" sz="2400" dirty="0"/>
                        <a:t> analysis</a:t>
                      </a:r>
                    </a:p>
                  </a:txBody>
                  <a:tcPr anchor="ctr">
                    <a:lnL>
                      <a:noFill/>
                    </a:lnL>
                    <a:lnR>
                      <a:noFill/>
                    </a:lnR>
                    <a:lnT>
                      <a:noFill/>
                    </a:lnT>
                    <a:lnB>
                      <a:noFill/>
                    </a:lnB>
                  </a:tcPr>
                </a:tc>
                <a:extLst>
                  <a:ext uri="{0D108BD9-81ED-4DB2-BD59-A6C34878D82A}">
                    <a16:rowId xmlns:a16="http://schemas.microsoft.com/office/drawing/2014/main" val="2322080077"/>
                  </a:ext>
                </a:extLst>
              </a:tr>
              <a:tr h="0">
                <a:tc>
                  <a:txBody>
                    <a:bodyPr/>
                    <a:lstStyle/>
                    <a:p>
                      <a:r>
                        <a:rPr lang="nl-NL" sz="2400" dirty="0"/>
                        <a:t>Thinking</a:t>
                      </a:r>
                    </a:p>
                  </a:txBody>
                  <a:tcPr anchor="ctr">
                    <a:lnL>
                      <a:noFill/>
                    </a:lnL>
                    <a:lnR>
                      <a:noFill/>
                    </a:lnR>
                    <a:lnT>
                      <a:noFill/>
                    </a:lnT>
                    <a:lnB>
                      <a:noFill/>
                    </a:lnB>
                  </a:tcPr>
                </a:tc>
                <a:tc>
                  <a:txBody>
                    <a:bodyPr/>
                    <a:lstStyle/>
                    <a:p>
                      <a:r>
                        <a:rPr lang="nl-NL" sz="2400"/>
                        <a:t>Inductive</a:t>
                      </a:r>
                    </a:p>
                  </a:txBody>
                  <a:tcPr anchor="ctr">
                    <a:lnL>
                      <a:noFill/>
                    </a:lnL>
                    <a:lnR>
                      <a:noFill/>
                    </a:lnR>
                    <a:lnT>
                      <a:noFill/>
                    </a:lnT>
                    <a:lnB>
                      <a:noFill/>
                    </a:lnB>
                  </a:tcPr>
                </a:tc>
                <a:extLst>
                  <a:ext uri="{0D108BD9-81ED-4DB2-BD59-A6C34878D82A}">
                    <a16:rowId xmlns:a16="http://schemas.microsoft.com/office/drawing/2014/main" val="2468213108"/>
                  </a:ext>
                </a:extLst>
              </a:tr>
              <a:tr h="0">
                <a:tc>
                  <a:txBody>
                    <a:bodyPr/>
                    <a:lstStyle/>
                    <a:p>
                      <a:r>
                        <a:rPr lang="nl-NL" sz="2400"/>
                        <a:t>Coding</a:t>
                      </a:r>
                    </a:p>
                  </a:txBody>
                  <a:tcPr anchor="ctr">
                    <a:lnL>
                      <a:noFill/>
                    </a:lnL>
                    <a:lnR>
                      <a:noFill/>
                    </a:lnR>
                    <a:lnT>
                      <a:noFill/>
                    </a:lnT>
                    <a:lnB>
                      <a:noFill/>
                    </a:lnB>
                  </a:tcPr>
                </a:tc>
                <a:tc>
                  <a:txBody>
                    <a:bodyPr/>
                    <a:lstStyle/>
                    <a:p>
                      <a:r>
                        <a:rPr lang="nl-NL" sz="2400"/>
                        <a:t>Line-by-line + In vivo</a:t>
                      </a:r>
                    </a:p>
                  </a:txBody>
                  <a:tcPr anchor="ctr">
                    <a:lnL>
                      <a:noFill/>
                    </a:lnL>
                    <a:lnR>
                      <a:noFill/>
                    </a:lnR>
                    <a:lnT>
                      <a:noFill/>
                    </a:lnT>
                    <a:lnB>
                      <a:noFill/>
                    </a:lnB>
                  </a:tcPr>
                </a:tc>
                <a:extLst>
                  <a:ext uri="{0D108BD9-81ED-4DB2-BD59-A6C34878D82A}">
                    <a16:rowId xmlns:a16="http://schemas.microsoft.com/office/drawing/2014/main" val="489705467"/>
                  </a:ext>
                </a:extLst>
              </a:tr>
              <a:tr h="0">
                <a:tc>
                  <a:txBody>
                    <a:bodyPr/>
                    <a:lstStyle/>
                    <a:p>
                      <a:r>
                        <a:rPr lang="el-GR" sz="2400"/>
                        <a:t>Οργάνωση</a:t>
                      </a:r>
                    </a:p>
                  </a:txBody>
                  <a:tcPr anchor="ctr">
                    <a:lnL>
                      <a:noFill/>
                    </a:lnL>
                    <a:lnR>
                      <a:noFill/>
                    </a:lnR>
                    <a:lnT>
                      <a:noFill/>
                    </a:lnT>
                    <a:lnB>
                      <a:noFill/>
                    </a:lnB>
                  </a:tcPr>
                </a:tc>
                <a:tc>
                  <a:txBody>
                    <a:bodyPr/>
                    <a:lstStyle/>
                    <a:p>
                      <a:r>
                        <a:rPr lang="nl-NL" sz="2400"/>
                        <a:t>Categories</a:t>
                      </a:r>
                    </a:p>
                  </a:txBody>
                  <a:tcPr anchor="ctr">
                    <a:lnL>
                      <a:noFill/>
                    </a:lnL>
                    <a:lnR>
                      <a:noFill/>
                    </a:lnR>
                    <a:lnT>
                      <a:noFill/>
                    </a:lnT>
                    <a:lnB>
                      <a:noFill/>
                    </a:lnB>
                  </a:tcPr>
                </a:tc>
                <a:extLst>
                  <a:ext uri="{0D108BD9-81ED-4DB2-BD59-A6C34878D82A}">
                    <a16:rowId xmlns:a16="http://schemas.microsoft.com/office/drawing/2014/main" val="1251161413"/>
                  </a:ext>
                </a:extLst>
              </a:tr>
              <a:tr h="0">
                <a:tc>
                  <a:txBody>
                    <a:bodyPr/>
                    <a:lstStyle/>
                    <a:p>
                      <a:r>
                        <a:rPr lang="el-GR" sz="2400"/>
                        <a:t>Ερμηνεία</a:t>
                      </a:r>
                    </a:p>
                  </a:txBody>
                  <a:tcPr anchor="ctr">
                    <a:lnL>
                      <a:noFill/>
                    </a:lnL>
                    <a:lnR>
                      <a:noFill/>
                    </a:lnR>
                    <a:lnT>
                      <a:noFill/>
                    </a:lnT>
                    <a:lnB>
                      <a:noFill/>
                    </a:lnB>
                  </a:tcPr>
                </a:tc>
                <a:tc>
                  <a:txBody>
                    <a:bodyPr/>
                    <a:lstStyle/>
                    <a:p>
                      <a:r>
                        <a:rPr lang="nl-NL" sz="2400" dirty="0" err="1"/>
                        <a:t>Themes</a:t>
                      </a:r>
                      <a:endParaRPr lang="nl-NL" sz="2400" dirty="0"/>
                    </a:p>
                  </a:txBody>
                  <a:tcPr anchor="ctr">
                    <a:lnL>
                      <a:noFill/>
                    </a:lnL>
                    <a:lnR>
                      <a:noFill/>
                    </a:lnR>
                    <a:lnT>
                      <a:noFill/>
                    </a:lnT>
                    <a:lnB>
                      <a:noFill/>
                    </a:lnB>
                  </a:tcPr>
                </a:tc>
                <a:extLst>
                  <a:ext uri="{0D108BD9-81ED-4DB2-BD59-A6C34878D82A}">
                    <a16:rowId xmlns:a16="http://schemas.microsoft.com/office/drawing/2014/main" val="2943365234"/>
                  </a:ext>
                </a:extLst>
              </a:tr>
            </a:tbl>
          </a:graphicData>
        </a:graphic>
      </p:graphicFrame>
    </p:spTree>
    <p:extLst>
      <p:ext uri="{BB962C8B-B14F-4D97-AF65-F5344CB8AC3E}">
        <p14:creationId xmlns:p14="http://schemas.microsoft.com/office/powerpoint/2010/main" val="29986183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E17522-B4C6-46CC-A018-DB6D13723D06}"/>
              </a:ext>
            </a:extLst>
          </p:cNvPr>
          <p:cNvSpPr>
            <a:spLocks noGrp="1"/>
          </p:cNvSpPr>
          <p:nvPr>
            <p:ph type="title"/>
          </p:nvPr>
        </p:nvSpPr>
        <p:spPr/>
        <p:txBody>
          <a:bodyPr/>
          <a:lstStyle/>
          <a:p>
            <a:r>
              <a:rPr lang="el-GR" dirty="0"/>
              <a:t>Παράδειγμα</a:t>
            </a:r>
            <a:endParaRPr lang="en-US" dirty="0"/>
          </a:p>
        </p:txBody>
      </p:sp>
      <p:graphicFrame>
        <p:nvGraphicFramePr>
          <p:cNvPr id="6" name="Θέση περιεχομένου 5">
            <a:extLst>
              <a:ext uri="{FF2B5EF4-FFF2-40B4-BE49-F238E27FC236}">
                <a16:creationId xmlns:a16="http://schemas.microsoft.com/office/drawing/2014/main" id="{CBDF46E3-B825-4779-AC3B-786270F5281E}"/>
              </a:ext>
            </a:extLst>
          </p:cNvPr>
          <p:cNvGraphicFramePr>
            <a:graphicFrameLocks noGrp="1"/>
          </p:cNvGraphicFramePr>
          <p:nvPr>
            <p:ph idx="1"/>
            <p:extLst>
              <p:ext uri="{D42A27DB-BD31-4B8C-83A1-F6EECF244321}">
                <p14:modId xmlns:p14="http://schemas.microsoft.com/office/powerpoint/2010/main" val="4071772303"/>
              </p:ext>
            </p:extLst>
          </p:nvPr>
        </p:nvGraphicFramePr>
        <p:xfrm>
          <a:off x="3349258" y="2630021"/>
          <a:ext cx="6251944" cy="2743200"/>
        </p:xfrm>
        <a:graphic>
          <a:graphicData uri="http://schemas.openxmlformats.org/drawingml/2006/table">
            <a:tbl>
              <a:tblPr/>
              <a:tblGrid>
                <a:gridCol w="3200399">
                  <a:extLst>
                    <a:ext uri="{9D8B030D-6E8A-4147-A177-3AD203B41FA5}">
                      <a16:colId xmlns:a16="http://schemas.microsoft.com/office/drawing/2014/main" val="301584108"/>
                    </a:ext>
                  </a:extLst>
                </a:gridCol>
                <a:gridCol w="3051545">
                  <a:extLst>
                    <a:ext uri="{9D8B030D-6E8A-4147-A177-3AD203B41FA5}">
                      <a16:colId xmlns:a16="http://schemas.microsoft.com/office/drawing/2014/main" val="2079913669"/>
                    </a:ext>
                  </a:extLst>
                </a:gridCol>
              </a:tblGrid>
              <a:tr h="440621">
                <a:tc>
                  <a:txBody>
                    <a:bodyPr/>
                    <a:lstStyle/>
                    <a:p>
                      <a:r>
                        <a:rPr lang="el-GR" sz="2400" b="1"/>
                        <a:t>Επίπεδο</a:t>
                      </a:r>
                    </a:p>
                  </a:txBody>
                  <a:tcPr anchor="ctr">
                    <a:lnL>
                      <a:noFill/>
                    </a:lnL>
                    <a:lnR>
                      <a:noFill/>
                    </a:lnR>
                    <a:lnT>
                      <a:noFill/>
                    </a:lnT>
                    <a:lnB>
                      <a:noFill/>
                    </a:lnB>
                  </a:tcPr>
                </a:tc>
                <a:tc>
                  <a:txBody>
                    <a:bodyPr/>
                    <a:lstStyle/>
                    <a:p>
                      <a:r>
                        <a:rPr lang="el-GR" sz="2400" b="1" dirty="0"/>
                        <a:t>Επιλογή</a:t>
                      </a:r>
                    </a:p>
                  </a:txBody>
                  <a:tcPr anchor="ctr">
                    <a:lnL>
                      <a:noFill/>
                    </a:lnL>
                    <a:lnR>
                      <a:noFill/>
                    </a:lnR>
                    <a:lnT>
                      <a:noFill/>
                    </a:lnT>
                    <a:lnB>
                      <a:noFill/>
                    </a:lnB>
                  </a:tcPr>
                </a:tc>
                <a:extLst>
                  <a:ext uri="{0D108BD9-81ED-4DB2-BD59-A6C34878D82A}">
                    <a16:rowId xmlns:a16="http://schemas.microsoft.com/office/drawing/2014/main" val="453256958"/>
                  </a:ext>
                </a:extLst>
              </a:tr>
              <a:tr h="440621">
                <a:tc>
                  <a:txBody>
                    <a:bodyPr/>
                    <a:lstStyle/>
                    <a:p>
                      <a:r>
                        <a:rPr lang="nl-NL" sz="2400"/>
                        <a:t>Approach</a:t>
                      </a:r>
                    </a:p>
                  </a:txBody>
                  <a:tcPr anchor="ctr">
                    <a:lnL>
                      <a:noFill/>
                    </a:lnL>
                    <a:lnR>
                      <a:noFill/>
                    </a:lnR>
                    <a:lnT>
                      <a:noFill/>
                    </a:lnT>
                    <a:lnB>
                      <a:noFill/>
                    </a:lnB>
                  </a:tcPr>
                </a:tc>
                <a:tc>
                  <a:txBody>
                    <a:bodyPr/>
                    <a:lstStyle/>
                    <a:p>
                      <a:r>
                        <a:rPr lang="nl-NL" sz="2400" dirty="0" err="1"/>
                        <a:t>Narrative</a:t>
                      </a:r>
                      <a:r>
                        <a:rPr lang="nl-NL" sz="2400" dirty="0"/>
                        <a:t> analysis</a:t>
                      </a:r>
                    </a:p>
                  </a:txBody>
                  <a:tcPr anchor="ctr">
                    <a:lnL>
                      <a:noFill/>
                    </a:lnL>
                    <a:lnR>
                      <a:noFill/>
                    </a:lnR>
                    <a:lnT>
                      <a:noFill/>
                    </a:lnT>
                    <a:lnB>
                      <a:noFill/>
                    </a:lnB>
                  </a:tcPr>
                </a:tc>
                <a:extLst>
                  <a:ext uri="{0D108BD9-81ED-4DB2-BD59-A6C34878D82A}">
                    <a16:rowId xmlns:a16="http://schemas.microsoft.com/office/drawing/2014/main" val="753380499"/>
                  </a:ext>
                </a:extLst>
              </a:tr>
              <a:tr h="440621">
                <a:tc>
                  <a:txBody>
                    <a:bodyPr/>
                    <a:lstStyle/>
                    <a:p>
                      <a:r>
                        <a:rPr lang="nl-NL" sz="2400"/>
                        <a:t>Thinking</a:t>
                      </a:r>
                    </a:p>
                  </a:txBody>
                  <a:tcPr anchor="ctr">
                    <a:lnL>
                      <a:noFill/>
                    </a:lnL>
                    <a:lnR>
                      <a:noFill/>
                    </a:lnR>
                    <a:lnT>
                      <a:noFill/>
                    </a:lnT>
                    <a:lnB>
                      <a:noFill/>
                    </a:lnB>
                  </a:tcPr>
                </a:tc>
                <a:tc>
                  <a:txBody>
                    <a:bodyPr/>
                    <a:lstStyle/>
                    <a:p>
                      <a:r>
                        <a:rPr lang="nl-NL" sz="2400"/>
                        <a:t>Abductive</a:t>
                      </a:r>
                    </a:p>
                  </a:txBody>
                  <a:tcPr anchor="ctr">
                    <a:lnL>
                      <a:noFill/>
                    </a:lnL>
                    <a:lnR>
                      <a:noFill/>
                    </a:lnR>
                    <a:lnT>
                      <a:noFill/>
                    </a:lnT>
                    <a:lnB>
                      <a:noFill/>
                    </a:lnB>
                  </a:tcPr>
                </a:tc>
                <a:extLst>
                  <a:ext uri="{0D108BD9-81ED-4DB2-BD59-A6C34878D82A}">
                    <a16:rowId xmlns:a16="http://schemas.microsoft.com/office/drawing/2014/main" val="4154463094"/>
                  </a:ext>
                </a:extLst>
              </a:tr>
              <a:tr h="440621">
                <a:tc>
                  <a:txBody>
                    <a:bodyPr/>
                    <a:lstStyle/>
                    <a:p>
                      <a:r>
                        <a:rPr lang="nl-NL" sz="2400"/>
                        <a:t>Coding</a:t>
                      </a:r>
                    </a:p>
                  </a:txBody>
                  <a:tcPr anchor="ctr">
                    <a:lnL>
                      <a:noFill/>
                    </a:lnL>
                    <a:lnR>
                      <a:noFill/>
                    </a:lnR>
                    <a:lnT>
                      <a:noFill/>
                    </a:lnT>
                    <a:lnB>
                      <a:noFill/>
                    </a:lnB>
                  </a:tcPr>
                </a:tc>
                <a:tc>
                  <a:txBody>
                    <a:bodyPr/>
                    <a:lstStyle/>
                    <a:p>
                      <a:r>
                        <a:rPr lang="nl-NL" sz="2400"/>
                        <a:t>In vivo + selective</a:t>
                      </a:r>
                    </a:p>
                  </a:txBody>
                  <a:tcPr anchor="ctr">
                    <a:lnL>
                      <a:noFill/>
                    </a:lnL>
                    <a:lnR>
                      <a:noFill/>
                    </a:lnR>
                    <a:lnT>
                      <a:noFill/>
                    </a:lnT>
                    <a:lnB>
                      <a:noFill/>
                    </a:lnB>
                  </a:tcPr>
                </a:tc>
                <a:extLst>
                  <a:ext uri="{0D108BD9-81ED-4DB2-BD59-A6C34878D82A}">
                    <a16:rowId xmlns:a16="http://schemas.microsoft.com/office/drawing/2014/main" val="1199598261"/>
                  </a:ext>
                </a:extLst>
              </a:tr>
              <a:tr h="440621">
                <a:tc>
                  <a:txBody>
                    <a:bodyPr/>
                    <a:lstStyle/>
                    <a:p>
                      <a:r>
                        <a:rPr lang="el-GR" sz="2400"/>
                        <a:t>Οργάνωση</a:t>
                      </a:r>
                    </a:p>
                  </a:txBody>
                  <a:tcPr anchor="ctr">
                    <a:lnL>
                      <a:noFill/>
                    </a:lnL>
                    <a:lnR>
                      <a:noFill/>
                    </a:lnR>
                    <a:lnT>
                      <a:noFill/>
                    </a:lnT>
                    <a:lnB>
                      <a:noFill/>
                    </a:lnB>
                  </a:tcPr>
                </a:tc>
                <a:tc>
                  <a:txBody>
                    <a:bodyPr/>
                    <a:lstStyle/>
                    <a:p>
                      <a:r>
                        <a:rPr lang="nl-NL" sz="2400"/>
                        <a:t>Story structure</a:t>
                      </a:r>
                    </a:p>
                  </a:txBody>
                  <a:tcPr anchor="ctr">
                    <a:lnL>
                      <a:noFill/>
                    </a:lnL>
                    <a:lnR>
                      <a:noFill/>
                    </a:lnR>
                    <a:lnT>
                      <a:noFill/>
                    </a:lnT>
                    <a:lnB>
                      <a:noFill/>
                    </a:lnB>
                  </a:tcPr>
                </a:tc>
                <a:extLst>
                  <a:ext uri="{0D108BD9-81ED-4DB2-BD59-A6C34878D82A}">
                    <a16:rowId xmlns:a16="http://schemas.microsoft.com/office/drawing/2014/main" val="330009355"/>
                  </a:ext>
                </a:extLst>
              </a:tr>
              <a:tr h="440621">
                <a:tc>
                  <a:txBody>
                    <a:bodyPr/>
                    <a:lstStyle/>
                    <a:p>
                      <a:r>
                        <a:rPr lang="el-GR" sz="2400"/>
                        <a:t>Ερμηνεία</a:t>
                      </a:r>
                    </a:p>
                  </a:txBody>
                  <a:tcPr anchor="ctr">
                    <a:lnL>
                      <a:noFill/>
                    </a:lnL>
                    <a:lnR>
                      <a:noFill/>
                    </a:lnR>
                    <a:lnT>
                      <a:noFill/>
                    </a:lnT>
                    <a:lnB>
                      <a:noFill/>
                    </a:lnB>
                  </a:tcPr>
                </a:tc>
                <a:tc>
                  <a:txBody>
                    <a:bodyPr/>
                    <a:lstStyle/>
                    <a:p>
                      <a:r>
                        <a:rPr lang="nl-NL" sz="2400" dirty="0" err="1"/>
                        <a:t>Narrative</a:t>
                      </a:r>
                      <a:r>
                        <a:rPr lang="nl-NL" sz="2400" dirty="0"/>
                        <a:t> </a:t>
                      </a:r>
                      <a:r>
                        <a:rPr lang="nl-NL" sz="2400" dirty="0" err="1"/>
                        <a:t>meaning</a:t>
                      </a:r>
                      <a:endParaRPr lang="nl-NL" sz="2400" dirty="0"/>
                    </a:p>
                  </a:txBody>
                  <a:tcPr anchor="ctr">
                    <a:lnL>
                      <a:noFill/>
                    </a:lnL>
                    <a:lnR>
                      <a:noFill/>
                    </a:lnR>
                    <a:lnT>
                      <a:noFill/>
                    </a:lnT>
                    <a:lnB>
                      <a:noFill/>
                    </a:lnB>
                  </a:tcPr>
                </a:tc>
                <a:extLst>
                  <a:ext uri="{0D108BD9-81ED-4DB2-BD59-A6C34878D82A}">
                    <a16:rowId xmlns:a16="http://schemas.microsoft.com/office/drawing/2014/main" val="642231610"/>
                  </a:ext>
                </a:extLst>
              </a:tr>
            </a:tbl>
          </a:graphicData>
        </a:graphic>
      </p:graphicFrame>
    </p:spTree>
    <p:extLst>
      <p:ext uri="{BB962C8B-B14F-4D97-AF65-F5344CB8AC3E}">
        <p14:creationId xmlns:p14="http://schemas.microsoft.com/office/powerpoint/2010/main" val="43393197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Οργανικό">
  <a:themeElements>
    <a:clrScheme name="Οργανικό">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Οργανικό">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31848</TotalTime>
  <Words>3544</Words>
  <Application>Microsoft Office PowerPoint</Application>
  <PresentationFormat>Ευρεία οθόνη</PresentationFormat>
  <Paragraphs>717</Paragraphs>
  <Slides>75</Slides>
  <Notes>1</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75</vt:i4>
      </vt:variant>
    </vt:vector>
  </HeadingPairs>
  <TitlesOfParts>
    <vt:vector size="81" baseType="lpstr">
      <vt:lpstr>Adobe Devanagari</vt:lpstr>
      <vt:lpstr>Arial</vt:lpstr>
      <vt:lpstr>Calibri</vt:lpstr>
      <vt:lpstr>Garamond</vt:lpstr>
      <vt:lpstr>Wingdings</vt:lpstr>
      <vt:lpstr>Οργανικό</vt:lpstr>
      <vt:lpstr>ΠΟΙΟΤΙΚΗ ΕΡΕΥΝΑ</vt:lpstr>
      <vt:lpstr>ΝΑ ΘΥΜΗΘΟΥΜΕ…</vt:lpstr>
      <vt:lpstr>Παρουσίαση του PowerPoint</vt:lpstr>
      <vt:lpstr>Epistemology</vt:lpstr>
      <vt:lpstr>Ο ρόλος της ερευνήτριας</vt:lpstr>
      <vt:lpstr>Τα δεδομένα</vt:lpstr>
      <vt:lpstr>ΤΑ ΣΤΑΔΙΑ ΠΟΙΟΤΙΚΗΣ ΕΡΕΥΝΑΣ</vt:lpstr>
      <vt:lpstr>Από τη συλλογή δεδομένων στην ανάλυση</vt:lpstr>
      <vt:lpstr>Παρουσίαση του PowerPoint</vt:lpstr>
      <vt:lpstr>ΕΡΓΑΛΕΙΑ</vt:lpstr>
      <vt:lpstr>Παρουσίαση του PowerPoint</vt:lpstr>
      <vt:lpstr>DATA ANALYSIS</vt:lpstr>
      <vt:lpstr>ΤΑ ΒΑΣΙΚΑ ΣΤΑΔΙΑ</vt:lpstr>
      <vt:lpstr>Παρουσίαση του PowerPoint</vt:lpstr>
      <vt:lpstr>ΤΕΛΙΚΟ ΠΡΟΪΟΝ</vt:lpstr>
      <vt:lpstr>ΠΩΣ ΔΟΥΛΕΥΕΙ Η ΠΟΙΟΤΙΚΗ ΑΝΑΛΥΣΗ</vt:lpstr>
      <vt:lpstr>Παρουσίαση του PowerPoint</vt:lpstr>
      <vt:lpstr>Παρουσίαση του PowerPoint</vt:lpstr>
      <vt:lpstr>1. Approach (Στρατηγική)</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2. Τρόπος σκέψης</vt:lpstr>
      <vt:lpstr>ΠΡΟΣΕΓΓΙΣΕΙΣ ΑΝΑΛΥΣΗΣ</vt:lpstr>
      <vt:lpstr>Παρουσίαση του PowerPoint</vt:lpstr>
      <vt:lpstr>Coding </vt:lpstr>
      <vt:lpstr>Τι είναι code;</vt:lpstr>
      <vt:lpstr>Τι ΔΕΝ είναι code</vt:lpstr>
      <vt:lpstr>Πώς βρίσκω codes;</vt:lpstr>
      <vt:lpstr>Τι είναι “μονάδα ανάλυσης”</vt:lpstr>
      <vt:lpstr>Π.χ. Line-by-line coding</vt:lpstr>
      <vt:lpstr>Γιατί line-by-line;</vt:lpstr>
      <vt:lpstr>Πόσα codes βάζω;</vt:lpstr>
      <vt:lpstr>Π.χ. IN VIVO CODING</vt:lpstr>
      <vt:lpstr>3. Coding techniques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ΠΩΣ ΣΥΝΔΥΑΖΟΝΤΑΙ (Μέχρι στιγμής) </vt:lpstr>
      <vt:lpstr>4. Οργάνωση</vt:lpstr>
      <vt:lpstr>ΟΡΓΑΝΩΣΗ ΔΕΔΟΜΕΝΩΝ </vt:lpstr>
      <vt:lpstr>ΒΑΣΙΚΑ ΣΤΑΔΙΑ ΟΡΓΑΝΩΣΗΣ</vt:lpstr>
      <vt:lpstr>ΒΑΣΙΚΑ ΣΤΑΔΙΑ ΟΡΓΑΝΩΣΗΣ</vt:lpstr>
      <vt:lpstr>Παρουσίαση του PowerPoint</vt:lpstr>
      <vt:lpstr>CATEGORY vs THEME</vt:lpstr>
      <vt:lpstr>5. Ερμηνεία</vt:lpstr>
      <vt:lpstr>ΕΡΜΗΝΕΙΑ</vt:lpstr>
      <vt:lpstr>Παράδειγμα</vt:lpstr>
      <vt:lpstr>ΠΩΣ ΚΑΝΩ ΕΡΜΗΝΕΙΑ</vt:lpstr>
      <vt:lpstr>ROLE OF THEORY</vt:lpstr>
      <vt:lpstr>ΤΙ ΚΑΝΕΙ ΜΙΑ ΚΑΛΗ ΑΝΑΛΥΣΗ</vt:lpstr>
      <vt:lpstr>ΣΥΧΝΑ ΛΑΘΗ</vt:lpstr>
      <vt:lpstr>ΠΑΡΑΔΕΙΓΜΑ</vt:lpstr>
      <vt:lpstr>ΕΡΩΤΗΜΑ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ΔΡΑΣΤΗΡΙΟΤΗΤΑ</vt:lpstr>
      <vt:lpstr>Στόχος</vt:lpstr>
      <vt:lpstr>Δομή άσκησης</vt:lpstr>
      <vt:lpstr>Παράδειγμα</vt:lpstr>
      <vt:lpstr>Παράδειγμα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ΠΟΙΟΤΙΚΗ ΕΡΕΥΝΑ</dc:title>
  <dc:creator>MWP-WKS051110</dc:creator>
  <cp:lastModifiedBy>MWP-WKS051110</cp:lastModifiedBy>
  <cp:revision>34</cp:revision>
  <dcterms:created xsi:type="dcterms:W3CDTF">2026-05-06T05:55:00Z</dcterms:created>
  <dcterms:modified xsi:type="dcterms:W3CDTF">2026-06-12T08:24:29Z</dcterms:modified>
</cp:coreProperties>
</file>