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8" r:id="rId2"/>
    <p:sldId id="297" r:id="rId3"/>
    <p:sldId id="269" r:id="rId4"/>
    <p:sldId id="271" r:id="rId5"/>
    <p:sldId id="272" r:id="rId6"/>
    <p:sldId id="299"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59" d="100"/>
          <a:sy n="59" d="100"/>
        </p:scale>
        <p:origin x="796"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5EBB9C-6A39-4857-B259-EFAE37C8CD13}"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566F3-968D-49CC-BA39-1E994E2196D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5EBB9C-6A39-4857-B259-EFAE37C8CD13}"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566F3-968D-49CC-BA39-1E994E2196D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5EBB9C-6A39-4857-B259-EFAE37C8CD13}"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566F3-968D-49CC-BA39-1E994E2196D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5EBB9C-6A39-4857-B259-EFAE37C8CD13}" type="datetimeFigureOut">
              <a:rPr lang="en-US" smtClean="0"/>
              <a:pPr/>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4566F3-968D-49CC-BA39-1E994E2196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5EBB9C-6A39-4857-B259-EFAE37C8CD13}" type="datetimeFigureOut">
              <a:rPr lang="en-US" smtClean="0"/>
              <a:pPr/>
              <a:t>4/13/2026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4566F3-968D-49CC-BA39-1E994E2196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5EBB9C-6A39-4857-B259-EFAE37C8CD13}" type="datetimeFigureOut">
              <a:rPr lang="en-US" smtClean="0"/>
              <a:pPr/>
              <a:t>4/13/2026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4566F3-968D-49CC-BA39-1E994E2196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5EBB9C-6A39-4857-B259-EFAE37C8CD13}" type="datetimeFigureOut">
              <a:rPr lang="en-US" smtClean="0"/>
              <a:pPr/>
              <a:t>4/13/2026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4566F3-968D-49CC-BA39-1E994E2196D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5EBB9C-6A39-4857-B259-EFAE37C8CD13}" type="datetimeFigureOut">
              <a:rPr lang="en-US" smtClean="0"/>
              <a:pPr/>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4566F3-968D-49CC-BA39-1E994E2196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5EBB9C-6A39-4857-B259-EFAE37C8CD13}" type="datetimeFigureOut">
              <a:rPr lang="en-US" smtClean="0"/>
              <a:pPr/>
              <a:t>4/13/2026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4566F3-968D-49CC-BA39-1E994E2196D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5EBB9C-6A39-4857-B259-EFAE37C8CD13}"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566F3-968D-49CC-BA39-1E994E2196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5EBB9C-6A39-4857-B259-EFAE37C8CD13}" type="datetimeFigureOut">
              <a:rPr lang="en-US" smtClean="0"/>
              <a:pPr/>
              <a:t>4/13/2026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4566F3-968D-49CC-BA39-1E994E2196D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p>
        </p:txBody>
      </p:sp>
      <p:sp>
        <p:nvSpPr>
          <p:cNvPr id="5" name="Rectangle 6"/>
          <p:cNvSpPr>
            <a:spLocks noGrp="1" noChangeArrowheads="1"/>
          </p:cNvSpPr>
          <p:nvPr>
            <p:ph type="sldNum" sz="quarter" idx="12"/>
          </p:nvPr>
        </p:nvSpPr>
        <p:spPr>
          <a:ln/>
        </p:spPr>
        <p:txBody>
          <a:bodyPr/>
          <a:lstStyle>
            <a:lvl1pPr>
              <a:defRPr/>
            </a:lvl1pPr>
          </a:lstStyle>
          <a:p>
            <a:pPr>
              <a:defRPr/>
            </a:pPr>
            <a:fld id="{487C5086-6806-4EA3-A578-578563BE5A0C}"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5EBB9C-6A39-4857-B259-EFAE37C8CD13}" type="datetimeFigureOut">
              <a:rPr lang="en-US" smtClean="0"/>
              <a:pPr/>
              <a:t>4/13/2026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4566F3-968D-49CC-BA39-1E994E2196D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solidFill>
            <a:schemeClr val="accent2">
              <a:lumMod val="20000"/>
              <a:lumOff val="80000"/>
            </a:schemeClr>
          </a:solidFill>
        </p:spPr>
        <p:txBody>
          <a:bodyPr>
            <a:normAutofit/>
          </a:bodyPr>
          <a:lstStyle/>
          <a:p>
            <a:pPr algn="ctr">
              <a:buFontTx/>
              <a:buNone/>
              <a:defRPr/>
            </a:pPr>
            <a:r>
              <a:rPr lang="el-GR" b="1" dirty="0"/>
              <a:t>ΠΤΔΕ - ΕΚΠΑ  </a:t>
            </a:r>
          </a:p>
          <a:p>
            <a:pPr algn="ctr">
              <a:buFontTx/>
              <a:buNone/>
              <a:defRPr/>
            </a:pPr>
            <a:endParaRPr lang="el-GR" dirty="0"/>
          </a:p>
          <a:p>
            <a:pPr algn="ctr">
              <a:buFontTx/>
              <a:buNone/>
              <a:defRPr/>
            </a:pPr>
            <a:r>
              <a:rPr lang="el-GR" b="1" dirty="0"/>
              <a:t>ΕΙΔΙΚΗ  ΑΓΩΓΗ </a:t>
            </a:r>
          </a:p>
          <a:p>
            <a:pPr algn="ctr">
              <a:buFontTx/>
              <a:buNone/>
              <a:defRPr/>
            </a:pPr>
            <a:endParaRPr lang="el-GR" b="1" dirty="0"/>
          </a:p>
          <a:p>
            <a:pPr algn="ctr">
              <a:buFontTx/>
              <a:buNone/>
              <a:defRPr/>
            </a:pPr>
            <a:r>
              <a:rPr lang="el-GR" b="1" dirty="0"/>
              <a:t>Μάθημα 1</a:t>
            </a:r>
            <a:r>
              <a:rPr lang="el-GR" b="1" baseline="30000" dirty="0"/>
              <a:t>ο</a:t>
            </a:r>
            <a:r>
              <a:rPr lang="el-GR" b="1" dirty="0"/>
              <a:t> </a:t>
            </a:r>
            <a:r>
              <a:rPr lang="el-GR" i="1" dirty="0"/>
              <a:t>Κοινωνική και ψυχολογική διάσταση της αναπηρίας</a:t>
            </a:r>
            <a:endParaRPr lang="el-GR" dirty="0"/>
          </a:p>
          <a:p>
            <a:pPr algn="ctr">
              <a:buFontTx/>
              <a:buNone/>
              <a:defRPr/>
            </a:pPr>
            <a:endParaRPr lang="el-GR" dirty="0"/>
          </a:p>
          <a:p>
            <a:pPr algn="ctr">
              <a:buFontTx/>
              <a:buNone/>
              <a:defRPr/>
            </a:pPr>
            <a:r>
              <a:rPr lang="el-GR" b="1" dirty="0"/>
              <a:t>Διδάσκουσα</a:t>
            </a:r>
            <a:r>
              <a:rPr lang="el-GR" dirty="0"/>
              <a:t>: Σ. Πολυχρονοπούλου</a:t>
            </a: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l-GR" sz="2800" i="0" u="none" strike="noStrike" kern="1200" cap="none" spc="0" normalizeH="0" baseline="0" noProof="0" dirty="0">
                <a:ln>
                  <a:noFill/>
                </a:ln>
                <a:solidFill>
                  <a:prstClr val="black"/>
                </a:solidFill>
                <a:effectLst/>
                <a:uLnTx/>
                <a:uFillTx/>
                <a:latin typeface="Calibri"/>
                <a:ea typeface="+mn-ea"/>
                <a:cs typeface="+mn-cs"/>
              </a:rPr>
              <a:t>Εαρινό εξάμηνο 202</a:t>
            </a:r>
            <a:r>
              <a:rPr kumimoji="0" lang="en-US" sz="2800" i="0" u="none" strike="noStrike" kern="1200" cap="none" spc="0" normalizeH="0" baseline="0" noProof="0" dirty="0">
                <a:ln>
                  <a:noFill/>
                </a:ln>
                <a:solidFill>
                  <a:prstClr val="black"/>
                </a:solidFill>
                <a:effectLst/>
                <a:uLnTx/>
                <a:uFillTx/>
                <a:latin typeface="Calibri"/>
                <a:ea typeface="+mn-ea"/>
                <a:cs typeface="+mn-cs"/>
              </a:rPr>
              <a:t>6</a:t>
            </a:r>
            <a:endParaRPr kumimoji="0" lang="el-GR" sz="2800" i="0" u="none" strike="noStrike" kern="1200" cap="none" spc="0" normalizeH="0" baseline="0" noProof="0" dirty="0">
              <a:ln>
                <a:noFill/>
              </a:ln>
              <a:solidFill>
                <a:prstClr val="black"/>
              </a:solidFill>
              <a:effectLst/>
              <a:uLnTx/>
              <a:uFillTx/>
              <a:latin typeface="Calibri"/>
              <a:ea typeface="+mn-ea"/>
              <a:cs typeface="+mn-cs"/>
            </a:endParaRPr>
          </a:p>
          <a:p>
            <a:pPr algn="ctr">
              <a:buFontTx/>
              <a:buNone/>
              <a:defRPr/>
            </a:pPr>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39762"/>
          </a:xfrm>
          <a:solidFill>
            <a:schemeClr val="accent2">
              <a:lumMod val="40000"/>
              <a:lumOff val="60000"/>
            </a:schemeClr>
          </a:solidFill>
        </p:spPr>
        <p:txBody>
          <a:bodyPr>
            <a:normAutofit fontScale="90000"/>
          </a:bodyPr>
          <a:lstStyle/>
          <a:p>
            <a:endParaRPr lang="en-US" dirty="0"/>
          </a:p>
        </p:txBody>
      </p:sp>
      <p:sp>
        <p:nvSpPr>
          <p:cNvPr id="5" name="Content Placeholder 4"/>
          <p:cNvSpPr>
            <a:spLocks noGrp="1"/>
          </p:cNvSpPr>
          <p:nvPr>
            <p:ph idx="1"/>
          </p:nvPr>
        </p:nvSpPr>
        <p:spPr>
          <a:xfrm>
            <a:off x="457200" y="1371600"/>
            <a:ext cx="8229600" cy="4754563"/>
          </a:xfrm>
          <a:solidFill>
            <a:schemeClr val="accent2">
              <a:lumMod val="40000"/>
              <a:lumOff val="60000"/>
            </a:schemeClr>
          </a:solidFill>
        </p:spPr>
        <p:txBody>
          <a:bodyPr>
            <a:normAutofit/>
          </a:bodyPr>
          <a:lstStyle/>
          <a:p>
            <a:pPr>
              <a:buNone/>
            </a:pPr>
            <a:r>
              <a:rPr lang="el-GR" dirty="0"/>
              <a:t>Στο 1ο μάθημα συζητήθηκε η φύση και έννοια της αναπηρίας, η συνειδητοποίηση της αναπηρίας από το ίδιο το ανάπηρο άτομο, η στάση της οικογένειας και της κοινωνίας απέναντι στο παιδί με αναπηρία, το ιατρικό και κοινωνικό μοντέλο της αναπηρίας (βλ. κεφ. 1). Θυμηθείτε τα παραδείγματα και τις σύντομες μελέτες περίπτωσης που παρουσιάστηκαν στο πλαίσιο των ομιλιών.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a:solidFill>
            <a:schemeClr val="accent6">
              <a:lumMod val="60000"/>
              <a:lumOff val="40000"/>
            </a:schemeClr>
          </a:solidFill>
        </p:spPr>
        <p:txBody>
          <a:bodyPr>
            <a:noAutofit/>
          </a:bodyPr>
          <a:lstStyle/>
          <a:p>
            <a:r>
              <a:rPr lang="el-GR" sz="4800" b="1" dirty="0"/>
              <a:t>Η συνειδητοποίηση της αναπηρίας</a:t>
            </a:r>
            <a:endParaRPr lang="en-US" sz="4800" b="1" dirty="0"/>
          </a:p>
        </p:txBody>
      </p:sp>
      <p:sp>
        <p:nvSpPr>
          <p:cNvPr id="3" name="Content Placeholder 2"/>
          <p:cNvSpPr>
            <a:spLocks noGrp="1"/>
          </p:cNvSpPr>
          <p:nvPr>
            <p:ph idx="1"/>
          </p:nvPr>
        </p:nvSpPr>
        <p:spPr>
          <a:solidFill>
            <a:schemeClr val="bg2">
              <a:lumMod val="90000"/>
            </a:schemeClr>
          </a:solidFill>
        </p:spPr>
        <p:txBody>
          <a:bodyPr>
            <a:normAutofit/>
          </a:bodyPr>
          <a:lstStyle/>
          <a:p>
            <a:pPr>
              <a:buNone/>
            </a:pPr>
            <a:endParaRPr lang="el-GR" sz="5400" dirty="0"/>
          </a:p>
          <a:p>
            <a:pPr algn="ctr">
              <a:buNone/>
            </a:pPr>
            <a:r>
              <a:rPr lang="el-GR" sz="4800" b="1" dirty="0"/>
              <a:t>Πότε το παιδί συνειδητοποιεί την αναπηρία του.</a:t>
            </a:r>
            <a:endParaRPr lang="en-US" sz="48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40000"/>
              <a:lumOff val="60000"/>
            </a:schemeClr>
          </a:solidFill>
        </p:spPr>
        <p:txBody>
          <a:bodyPr>
            <a:noAutofit/>
          </a:bodyPr>
          <a:lstStyle/>
          <a:p>
            <a:r>
              <a:rPr lang="el-GR" sz="4000" b="1" dirty="0"/>
              <a:t>Στάσεις της οικογένειας απέναντι στο παιδί με αναπηρία</a:t>
            </a:r>
            <a:endParaRPr lang="en-US" sz="4000" b="1" dirty="0"/>
          </a:p>
        </p:txBody>
      </p:sp>
      <p:sp>
        <p:nvSpPr>
          <p:cNvPr id="3" name="Content Placeholder 2"/>
          <p:cNvSpPr>
            <a:spLocks noGrp="1"/>
          </p:cNvSpPr>
          <p:nvPr>
            <p:ph idx="1"/>
          </p:nvPr>
        </p:nvSpPr>
        <p:spPr>
          <a:solidFill>
            <a:schemeClr val="tx2">
              <a:lumMod val="20000"/>
              <a:lumOff val="80000"/>
            </a:schemeClr>
          </a:solidFill>
        </p:spPr>
        <p:txBody>
          <a:bodyPr>
            <a:normAutofit/>
          </a:bodyPr>
          <a:lstStyle/>
          <a:p>
            <a:r>
              <a:rPr lang="el-GR" sz="4400" dirty="0"/>
              <a:t>Ανοικτή απόρριψη</a:t>
            </a:r>
          </a:p>
          <a:p>
            <a:r>
              <a:rPr lang="el-GR" sz="4400" dirty="0"/>
              <a:t>Υποσυνείδητη απόρριψη</a:t>
            </a:r>
          </a:p>
          <a:p>
            <a:r>
              <a:rPr lang="el-GR" sz="4400" dirty="0"/>
              <a:t>Υπερπροστατευτική συμπεριφορά</a:t>
            </a:r>
          </a:p>
          <a:p>
            <a:r>
              <a:rPr lang="el-GR" sz="4400" dirty="0"/>
              <a:t>Ασταθής συμπεριφορά</a:t>
            </a:r>
            <a:endParaRPr lang="en-US" sz="4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40000"/>
              <a:lumOff val="60000"/>
            </a:schemeClr>
          </a:solidFill>
        </p:spPr>
        <p:txBody>
          <a:bodyPr>
            <a:noAutofit/>
          </a:bodyPr>
          <a:lstStyle/>
          <a:p>
            <a:r>
              <a:rPr lang="el-GR" sz="4000" b="1" dirty="0"/>
              <a:t>Στάσεις της κοινωνίας απέναντι στην αναπηρία </a:t>
            </a:r>
            <a:endParaRPr lang="en-US" sz="4000" b="1" dirty="0"/>
          </a:p>
        </p:txBody>
      </p:sp>
      <p:sp>
        <p:nvSpPr>
          <p:cNvPr id="3" name="Content Placeholder 2"/>
          <p:cNvSpPr>
            <a:spLocks noGrp="1"/>
          </p:cNvSpPr>
          <p:nvPr>
            <p:ph idx="1"/>
          </p:nvPr>
        </p:nvSpPr>
        <p:spPr>
          <a:solidFill>
            <a:schemeClr val="accent2">
              <a:lumMod val="20000"/>
              <a:lumOff val="80000"/>
            </a:schemeClr>
          </a:solidFill>
        </p:spPr>
        <p:txBody>
          <a:bodyPr>
            <a:normAutofit/>
          </a:bodyPr>
          <a:lstStyle/>
          <a:p>
            <a:r>
              <a:rPr lang="el-GR" sz="4400" dirty="0"/>
              <a:t>Παρατεταμένο κοίταγμα</a:t>
            </a:r>
          </a:p>
          <a:p>
            <a:r>
              <a:rPr lang="el-GR" sz="4400" dirty="0"/>
              <a:t>Αδιάκριτες ερωτήσεις</a:t>
            </a:r>
          </a:p>
          <a:p>
            <a:r>
              <a:rPr lang="el-GR" sz="4400" dirty="0"/>
              <a:t>Αυτόκλητη βοήθεια</a:t>
            </a:r>
          </a:p>
          <a:p>
            <a:r>
              <a:rPr lang="el-GR" sz="4400" dirty="0"/>
              <a:t>Ταπείνωση και προσβολή σε δημόσιους χώρους</a:t>
            </a:r>
            <a:endParaRPr lang="en-US" sz="4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B79A6-7910-0B23-975A-6652CF88B169}"/>
              </a:ext>
            </a:extLst>
          </p:cNvPr>
          <p:cNvSpPr>
            <a:spLocks noGrp="1"/>
          </p:cNvSpPr>
          <p:nvPr>
            <p:ph type="title"/>
          </p:nvPr>
        </p:nvSpPr>
        <p:spPr>
          <a:solidFill>
            <a:schemeClr val="accent3">
              <a:lumMod val="60000"/>
              <a:lumOff val="40000"/>
            </a:schemeClr>
          </a:solidFill>
        </p:spPr>
        <p:txBody>
          <a:bodyPr/>
          <a:lstStyle/>
          <a:p>
            <a:endParaRPr lang="en-US" dirty="0"/>
          </a:p>
        </p:txBody>
      </p:sp>
      <p:sp>
        <p:nvSpPr>
          <p:cNvPr id="3" name="Content Placeholder 2">
            <a:extLst>
              <a:ext uri="{FF2B5EF4-FFF2-40B4-BE49-F238E27FC236}">
                <a16:creationId xmlns:a16="http://schemas.microsoft.com/office/drawing/2014/main" id="{5D3E430F-84FC-CAD9-1D60-3D03262C3595}"/>
              </a:ext>
            </a:extLst>
          </p:cNvPr>
          <p:cNvSpPr>
            <a:spLocks noGrp="1"/>
          </p:cNvSpPr>
          <p:nvPr>
            <p:ph idx="1"/>
          </p:nvPr>
        </p:nvSpPr>
        <p:spPr>
          <a:solidFill>
            <a:schemeClr val="accent3">
              <a:lumMod val="20000"/>
              <a:lumOff val="80000"/>
            </a:schemeClr>
          </a:solidFill>
          <a:ln>
            <a:solidFill>
              <a:schemeClr val="accent3">
                <a:lumMod val="20000"/>
                <a:lumOff val="80000"/>
              </a:schemeClr>
            </a:solidFill>
          </a:ln>
        </p:spPr>
        <p:txBody>
          <a:bodyPr>
            <a:normAutofit/>
          </a:bodyPr>
          <a:lstStyle/>
          <a:p>
            <a:pPr marL="0" indent="0" algn="ctr">
              <a:buNone/>
            </a:pPr>
            <a:endParaRPr lang="el-GR" sz="4000" dirty="0"/>
          </a:p>
          <a:p>
            <a:pPr marL="0" indent="0" algn="ctr">
              <a:buNone/>
            </a:pPr>
            <a:r>
              <a:rPr lang="el-GR" sz="4000" b="1" dirty="0"/>
              <a:t>Το ιατρικό και κοινωνικό μοντέλο </a:t>
            </a:r>
          </a:p>
          <a:p>
            <a:pPr marL="0" indent="0" algn="ctr">
              <a:buNone/>
            </a:pPr>
            <a:r>
              <a:rPr lang="el-GR" sz="4000" b="1" dirty="0"/>
              <a:t>της αναπηρίας </a:t>
            </a:r>
            <a:r>
              <a:rPr lang="el-GR" sz="3600" dirty="0"/>
              <a:t>(σελίδες 34-36 </a:t>
            </a:r>
            <a:r>
              <a:rPr lang="el-GR" sz="3600"/>
              <a:t>στο βιβλίο).</a:t>
            </a:r>
            <a:endParaRPr lang="en-US" sz="3600" dirty="0"/>
          </a:p>
        </p:txBody>
      </p:sp>
    </p:spTree>
    <p:extLst>
      <p:ext uri="{BB962C8B-B14F-4D97-AF65-F5344CB8AC3E}">
        <p14:creationId xmlns:p14="http://schemas.microsoft.com/office/powerpoint/2010/main" val="24612976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3097</TotalTime>
  <Words>145</Words>
  <Application>Microsoft Office PowerPoint</Application>
  <PresentationFormat>On-screen Show (4:3)</PresentationFormat>
  <Paragraphs>25</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PowerPoint Presentation</vt:lpstr>
      <vt:lpstr>PowerPoint Presentation</vt:lpstr>
      <vt:lpstr>Η συνειδητοποίηση της αναπηρίας</vt:lpstr>
      <vt:lpstr>Στάσεις της οικογένειας απέναντι στο παιδί με αναπηρία</vt:lpstr>
      <vt:lpstr>Στάσεις της κοινωνίας απέναντι στην αναπηρία </vt:lpstr>
      <vt:lpstr>PowerPoint Presentation</vt:lpstr>
    </vt:vector>
  </TitlesOfParts>
  <Company>Pleiades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Stavroula</dc:creator>
  <cp:lastModifiedBy>Ζαχαρογέωργας Λυκούργος</cp:lastModifiedBy>
  <cp:revision>60</cp:revision>
  <dcterms:created xsi:type="dcterms:W3CDTF">2009-11-25T16:19:43Z</dcterms:created>
  <dcterms:modified xsi:type="dcterms:W3CDTF">2026-04-13T20:50:22Z</dcterms:modified>
</cp:coreProperties>
</file>