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77" r:id="rId4"/>
    <p:sldId id="278" r:id="rId5"/>
    <p:sldId id="279" r:id="rId6"/>
    <p:sldId id="280" r:id="rId7"/>
    <p:sldId id="281" r:id="rId8"/>
    <p:sldId id="257" r:id="rId9"/>
    <p:sldId id="270" r:id="rId10"/>
    <p:sldId id="282" r:id="rId11"/>
    <p:sldId id="283" r:id="rId12"/>
    <p:sldId id="291" r:id="rId13"/>
    <p:sldId id="284" r:id="rId14"/>
    <p:sldId id="286" r:id="rId15"/>
    <p:sldId id="285" r:id="rId16"/>
    <p:sldId id="287" r:id="rId17"/>
    <p:sldId id="28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9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BB9C-6A39-4857-B259-EFAE37C8CD1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EBB9C-6A39-4857-B259-EFAE37C8CD1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566F3-968D-49CC-BA39-1E994E219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D199D-31E5-ECDF-7FC5-FBE7D73C19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br>
              <a:rPr kumimoji="0" lang="el-GR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r>
              <a:rPr kumimoji="0" lang="el-GR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Συμπληρωματικές σημειώσεις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Power Point </a:t>
            </a:r>
            <a:r>
              <a:rPr kumimoji="0" lang="el-GR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στο μάθημα της ΕΙΔΙΚΗΣ  ΑΓΩΓΗΣ</a:t>
            </a:r>
            <a:b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17992-106D-1F1C-FC7A-97D34B52523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>
            <a:normAutofit lnSpcReduction="10000"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Φιλοσοφία, σκοπός και επιδιώξεις της ειδικής αγωγής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</a:t>
            </a:r>
            <a:r>
              <a:rPr kumimoji="0" lang="el-GR" sz="3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κεφάλαιο 2</a:t>
            </a:r>
            <a:r>
              <a:rPr kumimoji="0" lang="el-G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Σχολή Επιστημών Αγωγής – ΠΤΔΕ-ΕΚΠΑ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Διδάσκουσα: Σ. Πολυχρονοπούλου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Εαρινό εξάμηνο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788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dirty="0"/>
              <a:t>Σύγχρονη έννοια της εδικής αγωγής  (συνέχεια)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el-GR" sz="4000" dirty="0"/>
              <a:t>(β) Αποτελεί  μέρος  του  όλου εκπαιδευτικού  προγράμματος.  Δεν αντικαθιστά αναγκαία το εκπαιδευτικό  πρόγραμμα  του γενικού  σχολείου,  αλλά  το συμπληρώνει,  το  ενισχύει  και  το υποστηρίζει</a:t>
            </a:r>
            <a:r>
              <a:rPr lang="el-GR" dirty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dirty="0"/>
              <a:t>Σύγχρονη έννοια της εδικής αγωγής  (συνέχεια)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l-GR" sz="4400" dirty="0"/>
              <a:t>(γ) Η Ειδική αγωγή μπορεί να παρέχεται για μικρά ή μεγάλα χρονικά διαστήματα καλύπτοντας έτσι όλη ή ορισμένη περίοδο της σχολικής ζωής του παιδιού.</a:t>
            </a:r>
            <a:endParaRPr lang="en-US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BF1F7-D286-C568-F241-3B1AC955660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Εκπαιδευτικά &amp; υποστηρικτικά προγράμματα για παιδιά με αναπηρία ή ειδικές ανάγκες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9D027-E003-3ED8-804D-5111D9C1C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pPr marL="0" indent="0" algn="ctr">
              <a:buNone/>
            </a:pPr>
            <a:r>
              <a:rPr lang="el-GR" dirty="0"/>
              <a:t>(βλ. κεφάλαιο 8 στο βιβλίο)</a:t>
            </a:r>
          </a:p>
          <a:p>
            <a:pPr marL="0" indent="0" algn="ctr">
              <a:buNone/>
            </a:pPr>
            <a:endParaRPr lang="el-GR" dirty="0"/>
          </a:p>
          <a:p>
            <a:r>
              <a:rPr lang="el-GR" dirty="0"/>
              <a:t>Το παραπάνω θέμα θα συζητηθεί μετά τις εορτές του Πάσχα.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966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l-GR" sz="3200" b="1" dirty="0">
                <a:solidFill>
                  <a:schemeClr val="accent3">
                    <a:lumMod val="50000"/>
                  </a:schemeClr>
                </a:solidFill>
              </a:rPr>
              <a:t>Εκπαιδευτικά &amp; υποστηρικτικά προγράμματα για παιδιά με αναπηρία ή </a:t>
            </a:r>
            <a:r>
              <a:rPr lang="el-GR" sz="3200" b="1" dirty="0" err="1">
                <a:solidFill>
                  <a:schemeClr val="accent3">
                    <a:lumMod val="50000"/>
                  </a:schemeClr>
                </a:solidFill>
              </a:rPr>
              <a:t>ε.α</a:t>
            </a:r>
            <a:r>
              <a:rPr lang="el-GR" sz="3200" b="1" dirty="0">
                <a:solidFill>
                  <a:schemeClr val="accent3">
                    <a:lumMod val="50000"/>
                  </a:schemeClr>
                </a:solidFill>
              </a:rPr>
              <a:t>. (βλ. </a:t>
            </a:r>
            <a:r>
              <a:rPr lang="el-GR" sz="3200" b="1" dirty="0" err="1">
                <a:solidFill>
                  <a:schemeClr val="accent3">
                    <a:lumMod val="50000"/>
                  </a:schemeClr>
                </a:solidFill>
              </a:rPr>
              <a:t>προηγούμε-νη</a:t>
            </a:r>
            <a:r>
              <a:rPr lang="el-GR" sz="3200" b="1" dirty="0">
                <a:solidFill>
                  <a:schemeClr val="accent3">
                    <a:lumMod val="50000"/>
                  </a:schemeClr>
                </a:solidFill>
              </a:rPr>
              <a:t> διαφάνεια).   </a:t>
            </a:r>
            <a:endParaRPr lang="en-US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609600" indent="-609600">
              <a:buClr>
                <a:schemeClr val="tx1"/>
              </a:buClr>
              <a:buFont typeface="Wingdings" pitchFamily="2" charset="2"/>
              <a:buNone/>
            </a:pPr>
            <a:r>
              <a:rPr lang="el-GR" sz="4000" b="1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el-GR" sz="4000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r>
              <a:rPr lang="el-GR" sz="4000" dirty="0"/>
              <a:t> </a:t>
            </a:r>
            <a:r>
              <a:rPr lang="el-GR" sz="3600" dirty="0"/>
              <a:t>Μέσα στη γενική τάξη.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l-GR" sz="3600" b="1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el-GR" sz="3600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r>
              <a:rPr lang="el-GR" sz="3600" dirty="0"/>
              <a:t> Σε ειδικά τμήματα που λειτουργούν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l-GR" sz="3600" dirty="0"/>
              <a:t>     μέσα στα σχολεία της Γενικής </a:t>
            </a:r>
            <a:r>
              <a:rPr lang="el-GR" sz="3600" dirty="0" err="1"/>
              <a:t>Εκπ</a:t>
            </a:r>
            <a:r>
              <a:rPr lang="el-GR" sz="3600" dirty="0"/>
              <a:t>/</a:t>
            </a:r>
            <a:r>
              <a:rPr lang="el-GR" sz="3600" dirty="0" err="1"/>
              <a:t>σης</a:t>
            </a:r>
            <a:r>
              <a:rPr lang="el-GR" sz="3600" dirty="0"/>
              <a:t>.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l-GR" sz="3600" b="1" dirty="0">
                <a:solidFill>
                  <a:schemeClr val="accent3">
                    <a:lumMod val="50000"/>
                  </a:schemeClr>
                </a:solidFill>
              </a:rPr>
              <a:t>3.</a:t>
            </a:r>
            <a:r>
              <a:rPr lang="el-GR" sz="3600" dirty="0"/>
              <a:t> Σε ξεχωριστές ειδικές εκπαιδευτικές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l-GR" sz="3600" dirty="0"/>
              <a:t>     μονάδες.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l-GR" sz="3600" b="1" dirty="0">
                <a:solidFill>
                  <a:schemeClr val="accent3">
                    <a:lumMod val="50000"/>
                  </a:schemeClr>
                </a:solidFill>
              </a:rPr>
              <a:t>4.</a:t>
            </a:r>
            <a:r>
              <a:rPr lang="el-GR" sz="3600" dirty="0"/>
              <a:t> Σε μη εκπαιδευτικά ιδρύματα.</a:t>
            </a:r>
          </a:p>
          <a:p>
            <a:endParaRPr lang="en-US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b="1" dirty="0">
                <a:solidFill>
                  <a:schemeClr val="accent3">
                    <a:lumMod val="50000"/>
                  </a:schemeClr>
                </a:solidFill>
              </a:rPr>
              <a:t>1.</a:t>
            </a:r>
            <a:r>
              <a:rPr lang="el-GR" dirty="0"/>
              <a:t>  Μέσα στη γενική τάξη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3600" dirty="0"/>
              <a:t>Δίχως την παροχή ειδικής βοήθειας.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3600" dirty="0"/>
              <a:t>Με συνδιδασκαλία.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3600" dirty="0"/>
              <a:t>Με παράλληλη στήριξη.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3600" dirty="0"/>
              <a:t>Με υποστηρικτική βοήθεια από περιοδεύοντα ειδικό. 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3600" dirty="0"/>
              <a:t>Με τη βοήθεια της υποστηρικτικής περιοδεύουσας ομάδας.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3600" dirty="0"/>
              <a:t>Με τη βοήθεια του υποστηρικτή εκπαιδευτικού του σχολείου.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4800" b="1" dirty="0">
                <a:solidFill>
                  <a:schemeClr val="accent3">
                    <a:lumMod val="50000"/>
                  </a:schemeClr>
                </a:solidFill>
              </a:rPr>
              <a:t>2.</a:t>
            </a:r>
            <a:r>
              <a:rPr lang="el-GR" sz="4800" dirty="0"/>
              <a:t> </a:t>
            </a:r>
            <a:r>
              <a:rPr lang="el-GR" dirty="0"/>
              <a:t>Σε ειδικά τμήματα που λειτουργούν μέσα στο γενικό σχολείο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endParaRPr lang="el-GR" sz="4400" dirty="0"/>
          </a:p>
          <a:p>
            <a:r>
              <a:rPr lang="el-GR" sz="4400" dirty="0"/>
              <a:t>Σε τμήμα ένταξης.</a:t>
            </a:r>
          </a:p>
          <a:p>
            <a:r>
              <a:rPr lang="el-GR" sz="4400" dirty="0"/>
              <a:t>Σε ειδική τάξη.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chemeClr val="accent3">
                    <a:lumMod val="50000"/>
                  </a:schemeClr>
                </a:solidFill>
              </a:rPr>
              <a:t>3.</a:t>
            </a:r>
            <a:r>
              <a:rPr lang="el-GR" dirty="0"/>
              <a:t> Σε ξεχωριστές ειδικές εκπαιδευτικές μονάδες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l-GR" sz="4000" dirty="0"/>
              <a:t>Ειδικό ημερήσιο σχολείο στεγαζόμενο σε ανεξάρτητο διδακτήριο.</a:t>
            </a:r>
          </a:p>
          <a:p>
            <a:r>
              <a:rPr lang="el-GR" sz="4000" dirty="0"/>
              <a:t>Ειδικό σχολείο συστεγαζόμενο με γενικό. </a:t>
            </a:r>
          </a:p>
          <a:p>
            <a:r>
              <a:rPr lang="el-GR" sz="4000" dirty="0"/>
              <a:t>Ειδικό σχολείο με οικοτροφείο. 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b="1" dirty="0">
                <a:solidFill>
                  <a:schemeClr val="accent3">
                    <a:lumMod val="50000"/>
                  </a:schemeClr>
                </a:solidFill>
              </a:rPr>
              <a:t>4</a:t>
            </a:r>
            <a:r>
              <a:rPr lang="el-GR" dirty="0"/>
              <a:t>. Σε μη εκπαιδευτικά ιδρύματα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4000" dirty="0"/>
              <a:t>Σε σχολεία ή ειδικά τμήματα που λειτουργούν μέσα σε νοσοκομεία και ορθοπεδικές κλινικές.</a:t>
            </a:r>
          </a:p>
          <a:p>
            <a:r>
              <a:rPr lang="el-GR" sz="4000" dirty="0"/>
              <a:t>Σε σχολεία που λειτουργούν μέσα σε ιδρύματα αγωγής ανηλίκων.</a:t>
            </a:r>
          </a:p>
          <a:p>
            <a:r>
              <a:rPr lang="el-GR" sz="4000"/>
              <a:t>Στο σπίτι. 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dirty="0"/>
              <a:t>Βασικά σημεία των σύγχρονων ορισμών της Ειδικής Αγωγής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el-GR" sz="1600" dirty="0"/>
          </a:p>
          <a:p>
            <a:pPr>
              <a:buNone/>
            </a:pPr>
            <a:r>
              <a:rPr lang="el-GR" sz="4000" b="1" dirty="0">
                <a:solidFill>
                  <a:srgbClr val="FF0000"/>
                </a:solidFill>
              </a:rPr>
              <a:t>1</a:t>
            </a:r>
            <a:r>
              <a:rPr lang="el-GR" sz="4000" dirty="0"/>
              <a:t>. Ειδικά προγράμματα – μέθοδοι και στρατηγικές διδασκαλίας.</a:t>
            </a:r>
          </a:p>
          <a:p>
            <a:pPr>
              <a:buNone/>
            </a:pPr>
            <a:r>
              <a:rPr lang="el-GR" sz="4000" b="1" dirty="0">
                <a:solidFill>
                  <a:srgbClr val="FF0000"/>
                </a:solidFill>
              </a:rPr>
              <a:t>2</a:t>
            </a:r>
            <a:r>
              <a:rPr lang="el-GR" sz="4000" dirty="0"/>
              <a:t>. Εκπαιδευτικοί ειδικής αγωγής και ειδικές υποστηρικτικές υπηρεσίες.</a:t>
            </a:r>
          </a:p>
          <a:p>
            <a:pPr>
              <a:buNone/>
            </a:pPr>
            <a:r>
              <a:rPr lang="el-GR" sz="4000" b="1" dirty="0">
                <a:solidFill>
                  <a:srgbClr val="FF0000"/>
                </a:solidFill>
              </a:rPr>
              <a:t>3</a:t>
            </a:r>
            <a:r>
              <a:rPr lang="el-GR" sz="4000" dirty="0"/>
              <a:t>. Ειδικοί χώροι, ειδικά όργανα, ειδικό εκπαιδευτικό υλικό.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30844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l"/>
            <a:br>
              <a:rPr lang="el-GR" dirty="0"/>
            </a:br>
            <a:r>
              <a:rPr lang="el-GR" b="1" dirty="0">
                <a:solidFill>
                  <a:srgbClr val="FF0000"/>
                </a:solidFill>
              </a:rPr>
              <a:t>1</a:t>
            </a:r>
            <a:r>
              <a:rPr lang="el-GR" dirty="0">
                <a:solidFill>
                  <a:srgbClr val="FF0000"/>
                </a:solidFill>
              </a:rPr>
              <a:t>.</a:t>
            </a:r>
            <a:r>
              <a:rPr lang="el-GR" dirty="0"/>
              <a:t> </a:t>
            </a:r>
            <a:r>
              <a:rPr lang="el-GR" sz="4000" dirty="0"/>
              <a:t>Ειδικά προγράμματα – μέθοδοι και στρατηγικές διδασκαλίας (παραδείγματα)</a:t>
            </a:r>
            <a:br>
              <a:rPr lang="el-G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l-GR" sz="4000" dirty="0"/>
              <a:t>Το πρόγραμμα του Τμήματος  Ένταξης (Τ.Ε.).</a:t>
            </a:r>
          </a:p>
          <a:p>
            <a:r>
              <a:rPr lang="el-GR" sz="4000" dirty="0"/>
              <a:t>Η διδασκαλία νοηματικής γλώσσας.</a:t>
            </a:r>
          </a:p>
          <a:p>
            <a:r>
              <a:rPr lang="el-GR" sz="4000" dirty="0"/>
              <a:t>Η διδασκαλία με τη μέθοδο </a:t>
            </a:r>
            <a:r>
              <a:rPr lang="el-GR" sz="4000" dirty="0" err="1"/>
              <a:t>Μπράιγ</a:t>
            </a:r>
            <a:r>
              <a:rPr lang="el-GR" sz="4000" dirty="0"/>
              <a:t>.</a:t>
            </a:r>
          </a:p>
          <a:p>
            <a:r>
              <a:rPr lang="el-GR" sz="4000" dirty="0"/>
              <a:t>Η εκπαίδευση σε θέματα κινητικότητας και προσανατολισμού.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/>
              <a:t>Διαφοροποιημένη διδασκαλία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l-GR" sz="3600" dirty="0"/>
              <a:t>Ο εκπαιδευτικός μπορεί να διαφοροποιήσει:</a:t>
            </a:r>
          </a:p>
          <a:p>
            <a:r>
              <a:rPr lang="el-GR" sz="3600" dirty="0"/>
              <a:t>Τη διαδικασία της διδασκαλίας.</a:t>
            </a:r>
          </a:p>
          <a:p>
            <a:r>
              <a:rPr lang="el-GR" sz="3600" dirty="0"/>
              <a:t>Το περιεχόμενο του προγράμματος.</a:t>
            </a:r>
          </a:p>
          <a:p>
            <a:r>
              <a:rPr lang="el-GR" sz="3600" dirty="0"/>
              <a:t>Την οργάνωση της τάξης.</a:t>
            </a:r>
          </a:p>
          <a:p>
            <a:r>
              <a:rPr lang="el-GR" sz="3600" dirty="0"/>
              <a:t>Την αξιολόγηση της προόδου του μαθητή.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2</a:t>
            </a:r>
            <a:r>
              <a:rPr lang="el-GR" dirty="0">
                <a:solidFill>
                  <a:srgbClr val="FF0000"/>
                </a:solidFill>
              </a:rPr>
              <a:t>.</a:t>
            </a:r>
            <a:r>
              <a:rPr lang="el-GR" dirty="0"/>
              <a:t> Εκπαιδευτικοί Ειδικής Αγωγής και υποστηρικτικές υπηρεσίες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r>
              <a:rPr lang="el-GR" dirty="0"/>
              <a:t>Δάσκαλοι και καθηγητές ειδικής αγωγής</a:t>
            </a:r>
          </a:p>
          <a:p>
            <a:r>
              <a:rPr lang="el-GR" dirty="0"/>
              <a:t>Σχολικοί ψυχολόγοι</a:t>
            </a:r>
          </a:p>
          <a:p>
            <a:r>
              <a:rPr lang="el-GR" dirty="0" err="1"/>
              <a:t>Λογοπεδικοί</a:t>
            </a:r>
            <a:endParaRPr lang="el-GR" dirty="0"/>
          </a:p>
          <a:p>
            <a:r>
              <a:rPr lang="el-GR" dirty="0"/>
              <a:t>Εργασιοθεραπευτές</a:t>
            </a:r>
          </a:p>
          <a:p>
            <a:r>
              <a:rPr lang="el-GR" dirty="0"/>
              <a:t>Σχολικοί νοσηλευτές</a:t>
            </a:r>
          </a:p>
          <a:p>
            <a:r>
              <a:rPr lang="el-GR" dirty="0" err="1"/>
              <a:t>Μουσικοθεραπευτές</a:t>
            </a:r>
            <a:endParaRPr lang="el-GR" dirty="0"/>
          </a:p>
          <a:p>
            <a:r>
              <a:rPr lang="el-GR" dirty="0"/>
              <a:t>Κοινωνικοί λειτουργοί</a:t>
            </a:r>
          </a:p>
          <a:p>
            <a:r>
              <a:rPr lang="el-GR" dirty="0"/>
              <a:t>Φυσικοθεραπευτές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3</a:t>
            </a:r>
            <a:r>
              <a:rPr lang="el-GR" dirty="0"/>
              <a:t>. Ειδικοί χώροι-ειδικά όργανα-ειδικό εκπαιδευτικό υλικό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l-GR" dirty="0"/>
              <a:t>Ειδικές αίθουσες</a:t>
            </a:r>
          </a:p>
          <a:p>
            <a:r>
              <a:rPr lang="el-GR" dirty="0"/>
              <a:t>Ψηφιακό εκπαιδευτικό υλικό </a:t>
            </a:r>
            <a:r>
              <a:rPr lang="el-GR" dirty="0" err="1"/>
              <a:t>προσβάσιμο</a:t>
            </a:r>
            <a:r>
              <a:rPr lang="el-GR" dirty="0"/>
              <a:t> από μαθητές τυφλούς ή κωφούς ή με Ν.Υ. ή με </a:t>
            </a:r>
            <a:r>
              <a:rPr lang="el-GR" dirty="0" err="1"/>
              <a:t>πολυαναπηρία</a:t>
            </a:r>
            <a:r>
              <a:rPr lang="el-GR" dirty="0"/>
              <a:t> κλπ.</a:t>
            </a:r>
          </a:p>
          <a:p>
            <a:r>
              <a:rPr lang="el-GR" dirty="0"/>
              <a:t>Ομιλούντα βιβλία, ανάγλυφοι χάρτες</a:t>
            </a:r>
          </a:p>
          <a:p>
            <a:r>
              <a:rPr lang="el-GR" dirty="0"/>
              <a:t>Ακουστικά </a:t>
            </a:r>
            <a:r>
              <a:rPr lang="el-GR" dirty="0" err="1"/>
              <a:t>βαρηκοϊας</a:t>
            </a:r>
            <a:endParaRPr lang="el-GR" dirty="0"/>
          </a:p>
          <a:p>
            <a:r>
              <a:rPr lang="el-GR" dirty="0"/>
              <a:t>Βιβλία σε γραφή </a:t>
            </a:r>
            <a:r>
              <a:rPr lang="el-GR" dirty="0" err="1"/>
              <a:t>Μπράιγ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dirty="0"/>
              <a:t>Εργονομικός σχεδιασμός εσωτερικού  και εξωτερικού χώρου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l-GR" sz="3600" dirty="0"/>
              <a:t>Αντιολισθητικό δάπεδο.</a:t>
            </a:r>
          </a:p>
          <a:p>
            <a:r>
              <a:rPr lang="el-GR" sz="3600" dirty="0"/>
              <a:t>Ρυθμιζόμενα καθ’ ύψος θρανία και ρυθμιζόμενους πάγκους. </a:t>
            </a:r>
          </a:p>
          <a:p>
            <a:r>
              <a:rPr lang="el-GR" sz="3600" dirty="0"/>
              <a:t>Σήμανση σε </a:t>
            </a:r>
            <a:r>
              <a:rPr lang="el-GR" sz="3600" dirty="0" err="1"/>
              <a:t>μπράιγ</a:t>
            </a:r>
            <a:r>
              <a:rPr lang="el-GR" sz="3600" dirty="0"/>
              <a:t>.</a:t>
            </a:r>
          </a:p>
          <a:p>
            <a:r>
              <a:rPr lang="el-GR" sz="3600" dirty="0"/>
              <a:t>Κατάλληλες χρωματικές αντιθέσεις και κατάλληλος φωτισμός.</a:t>
            </a:r>
          </a:p>
          <a:p>
            <a:r>
              <a:rPr lang="el-GR" sz="3600" dirty="0"/>
              <a:t>Εγκαταστάσεις αυτόνομης διαβίωσης.  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/>
              <a:t>Ειδική Αγωγή: </a:t>
            </a:r>
            <a:r>
              <a:rPr lang="el-GR" dirty="0">
                <a:solidFill>
                  <a:srgbClr val="FF0000"/>
                </a:solidFill>
              </a:rPr>
              <a:t>Ορισμός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400" dirty="0"/>
              <a:t>  E</a:t>
            </a:r>
            <a:r>
              <a:rPr lang="el-GR" sz="4400" dirty="0"/>
              <a:t>ιδικά σχεδιασμένη διδασκαλία που υποστηρίζεται από ειδικά </a:t>
            </a:r>
            <a:r>
              <a:rPr lang="el-GR" sz="4400" dirty="0" err="1"/>
              <a:t>προγράμ</a:t>
            </a:r>
            <a:r>
              <a:rPr lang="en-US" sz="4400" dirty="0"/>
              <a:t>-</a:t>
            </a:r>
            <a:r>
              <a:rPr lang="el-GR" sz="4400" dirty="0" err="1"/>
              <a:t>ματα</a:t>
            </a:r>
            <a:r>
              <a:rPr lang="el-GR" sz="4400" dirty="0"/>
              <a:t> συμπληρωματικών υπηρεσιών και </a:t>
            </a:r>
            <a:r>
              <a:rPr lang="en-US" sz="4400" dirty="0"/>
              <a:t> </a:t>
            </a:r>
            <a:r>
              <a:rPr lang="el-GR" sz="4400" dirty="0"/>
              <a:t>μπορεί</a:t>
            </a:r>
            <a:r>
              <a:rPr lang="en-US" sz="4400" dirty="0"/>
              <a:t> </a:t>
            </a:r>
            <a:r>
              <a:rPr lang="el-GR" sz="4400" dirty="0"/>
              <a:t> να </a:t>
            </a:r>
            <a:r>
              <a:rPr lang="en-US" sz="4400" dirty="0"/>
              <a:t> </a:t>
            </a:r>
            <a:r>
              <a:rPr lang="el-GR" sz="4400" dirty="0"/>
              <a:t>παρέχεται </a:t>
            </a:r>
            <a:r>
              <a:rPr lang="en-US" sz="4400" dirty="0"/>
              <a:t> </a:t>
            </a:r>
            <a:r>
              <a:rPr lang="el-GR" sz="4400" dirty="0"/>
              <a:t>σε κατάλληλα</a:t>
            </a:r>
            <a:r>
              <a:rPr lang="en-US" sz="4400" dirty="0"/>
              <a:t> </a:t>
            </a:r>
            <a:r>
              <a:rPr lang="el-GR" sz="4400" dirty="0"/>
              <a:t> διαρρυθμισμένους </a:t>
            </a:r>
            <a:r>
              <a:rPr lang="en-US" sz="4400" dirty="0"/>
              <a:t> </a:t>
            </a:r>
            <a:r>
              <a:rPr lang="el-GR" sz="4400" dirty="0"/>
              <a:t>κι εξοπλισμένους</a:t>
            </a:r>
            <a:r>
              <a:rPr lang="en-US" sz="4400" dirty="0"/>
              <a:t> </a:t>
            </a:r>
            <a:r>
              <a:rPr lang="el-GR" sz="4400" dirty="0"/>
              <a:t> χώρους</a:t>
            </a:r>
            <a:r>
              <a:rPr lang="en-US" sz="4400" dirty="0"/>
              <a:t> </a:t>
            </a:r>
            <a:r>
              <a:rPr lang="el-GR" sz="4400" dirty="0"/>
              <a:t> για </a:t>
            </a:r>
            <a:r>
              <a:rPr lang="en-US" sz="4400" dirty="0"/>
              <a:t> </a:t>
            </a:r>
            <a:r>
              <a:rPr lang="el-GR" sz="4400" dirty="0"/>
              <a:t>την ικανοποίηση </a:t>
            </a:r>
            <a:r>
              <a:rPr lang="en-US" sz="4400" dirty="0"/>
              <a:t> </a:t>
            </a:r>
            <a:r>
              <a:rPr lang="el-GR" sz="4400" dirty="0"/>
              <a:t>των </a:t>
            </a:r>
            <a:r>
              <a:rPr lang="en-US" sz="4400" dirty="0"/>
              <a:t> </a:t>
            </a:r>
            <a:r>
              <a:rPr lang="el-GR" sz="4400" dirty="0"/>
              <a:t>ειδικών </a:t>
            </a:r>
            <a:r>
              <a:rPr lang="en-US" sz="4400" dirty="0"/>
              <a:t> </a:t>
            </a:r>
            <a:r>
              <a:rPr lang="el-GR" sz="4400" dirty="0"/>
              <a:t>αναγκών του </a:t>
            </a:r>
            <a:r>
              <a:rPr lang="en-US" sz="4400" dirty="0"/>
              <a:t> </a:t>
            </a:r>
            <a:r>
              <a:rPr lang="el-GR" sz="4400" dirty="0"/>
              <a:t>παιδιού. </a:t>
            </a:r>
            <a:endParaRPr 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4000" dirty="0"/>
              <a:t>Σύγχρονη έννοια της εδικής αγωγής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l-GR" sz="3600" dirty="0"/>
              <a:t>(α) Ειδική αγωγή είναι κάθε τι το επιπλέον ή το εξειδικευμένο που προσφέρεται στο παιδί. Κάθε είδους βοήθεια διαφορετική από αυτή που παρέχεται στα συνηθισμένα παιδιά της ηλικίας του μέσα στο κοινό σχολείο.    </a:t>
            </a: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608</Words>
  <Application>Microsoft Office PowerPoint</Application>
  <PresentationFormat>On-screen Show (4:3)</PresentationFormat>
  <Paragraphs>84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Office Theme</vt:lpstr>
      <vt:lpstr> Συμπληρωματικές σημειώσεις Power Point στο μάθημα της ΕΙΔΙΚΗΣ  ΑΓΩΓΗΣ </vt:lpstr>
      <vt:lpstr>Βασικά σημεία των σύγχρονων ορισμών της Ειδικής Αγωγής</vt:lpstr>
      <vt:lpstr> 1. Ειδικά προγράμματα – μέθοδοι και στρατηγικές διδασκαλίας (παραδείγματα) </vt:lpstr>
      <vt:lpstr>Διαφοροποιημένη διδασκαλία</vt:lpstr>
      <vt:lpstr>2. Εκπαιδευτικοί Ειδικής Αγωγής και υποστηρικτικές υπηρεσίες </vt:lpstr>
      <vt:lpstr>3. Ειδικοί χώροι-ειδικά όργανα-ειδικό εκπαιδευτικό υλικό</vt:lpstr>
      <vt:lpstr>Εργονομικός σχεδιασμός εσωτερικού  και εξωτερικού χώρου</vt:lpstr>
      <vt:lpstr>Ειδική Αγωγή: Ορισμός</vt:lpstr>
      <vt:lpstr>Σύγχρονη έννοια της εδικής αγωγής</vt:lpstr>
      <vt:lpstr>Σύγχρονη έννοια της εδικής αγωγής  (συνέχεια)</vt:lpstr>
      <vt:lpstr>Σύγχρονη έννοια της εδικής αγωγής  (συνέχεια)</vt:lpstr>
      <vt:lpstr>Εκπαιδευτικά &amp; υποστηρικτικά προγράμματα για παιδιά με αναπηρία ή ειδικές ανάγκες </vt:lpstr>
      <vt:lpstr>Εκπαιδευτικά &amp; υποστηρικτικά προγράμματα για παιδιά με αναπηρία ή ε.α. (βλ. προηγούμε-νη διαφάνεια).   </vt:lpstr>
      <vt:lpstr>1.  Μέσα στη γενική τάξη</vt:lpstr>
      <vt:lpstr>2. Σε ειδικά τμήματα που λειτουργούν μέσα στο γενικό σχολείο</vt:lpstr>
      <vt:lpstr>3. Σε ξεχωριστές ειδικές εκπαιδευτικές μονάδες</vt:lpstr>
      <vt:lpstr>4. Σε μη εκπαιδευτικά ιδρύματα</vt:lpstr>
    </vt:vector>
  </TitlesOfParts>
  <Company>Pleiades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Stavroula</dc:creator>
  <cp:lastModifiedBy>Ζαχαρογέωργας Λυκούργος</cp:lastModifiedBy>
  <cp:revision>57</cp:revision>
  <dcterms:created xsi:type="dcterms:W3CDTF">2009-11-25T16:19:43Z</dcterms:created>
  <dcterms:modified xsi:type="dcterms:W3CDTF">2023-04-17T23:16:20Z</dcterms:modified>
</cp:coreProperties>
</file>