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</p:sldMasterIdLst>
  <p:sldIdLst>
    <p:sldId id="498" r:id="rId5"/>
    <p:sldId id="276" r:id="rId6"/>
    <p:sldId id="277" r:id="rId7"/>
    <p:sldId id="500" r:id="rId8"/>
    <p:sldId id="337" r:id="rId9"/>
    <p:sldId id="494" r:id="rId10"/>
    <p:sldId id="278" r:id="rId11"/>
    <p:sldId id="267" r:id="rId12"/>
    <p:sldId id="279" r:id="rId13"/>
    <p:sldId id="280" r:id="rId14"/>
    <p:sldId id="464" r:id="rId15"/>
    <p:sldId id="281" r:id="rId16"/>
    <p:sldId id="257" r:id="rId17"/>
    <p:sldId id="270" r:id="rId18"/>
    <p:sldId id="282" r:id="rId19"/>
    <p:sldId id="283" r:id="rId20"/>
    <p:sldId id="284" r:id="rId21"/>
    <p:sldId id="286" r:id="rId22"/>
    <p:sldId id="285" r:id="rId23"/>
    <p:sldId id="287" r:id="rId24"/>
    <p:sldId id="28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9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8E19A-4A7A-A18A-9231-90FD43F3F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18F55-B922-4BFA-A9E0-E23D43AD5493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E13F0-C824-3B03-B67D-CAB6EB204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58B2C-0CF0-94E3-E08A-7839B414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F0816-6F10-4C7C-ADA1-B4B2FAC4B9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4852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FE961-BCC7-34AC-FC85-43BEDB4D0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399E6A-EB61-4303-A2F0-5F6B9EA86905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6278B-BEBF-72BB-1B74-A6DC4328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9DE4-9281-3D28-C234-9B608422F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83C7AB-08CC-4C62-832F-A88D4308CA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2191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96B90-D745-4FEB-5EEA-9D1504F0E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1B3A6-A516-4EBF-8B09-3064A2801729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4B2D3-B4CA-EC8F-66EA-7C3F7DFA7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EBF62-5CC2-9DD0-1682-434BF2B79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BC16A6-0ED5-4FC8-960A-3EA6A96D34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095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3A2EAFF-09DD-F6AE-765E-E0683B13E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8EC6A-89D9-4999-910B-FEF48C421EAD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C58438-100A-636E-AFF0-4AA8EBA3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A9D1CA-0E4F-CEAE-BF5E-61CF51F5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D4887A-38A8-4786-AFDE-9ED01C1258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6768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85C179F-973B-DD07-F3D1-07B20BCD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941BF-272C-4EFA-A502-08ED29D09FDD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FE605FA-2673-9DD8-3B8D-387D8CFF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3350C5-DDFC-1188-CBFC-2EF6D6CBD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B0496-8FF5-4358-A883-C82720BF22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690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6924DA9-819E-B4A4-75F6-578D053DA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30C63-1F83-4D5D-8096-240AAA778B66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49B6CAD-B1DA-C424-5C04-06495320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D8F0918-41DC-D616-F94A-A552F9222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4D67D1-1B78-4E84-A00D-8DC628A246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3972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2FFF416-B35A-3CB7-7734-054C021FB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5710-EA99-4974-BC92-A3F7E37D1E95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05286F7-E9A1-A596-0ACE-0883016BB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18EB152-A6C8-D37A-955E-CD725949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17A2B7-8704-4DF5-B182-3814B029A2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1955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EB69ADD-6D26-A0CA-232D-D0FB81B4F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1EF0-2915-44A9-8798-A3AEC23F2F92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9331673-28D8-38A3-4BF8-733414894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2BD2DCE-F507-0BEB-20AD-09E118D58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25475B-C9B5-4CDB-9A1D-FF0DF86704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062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3D765C-78BB-F1F9-B619-1F2366D16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25456-C826-412E-8024-4F4197EF613F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BDA06B1-C6BE-0784-06EE-75663C893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9E7E354-7F0A-BEBB-5408-E8D6C34E1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491147-1F34-492F-88A3-574D3DFEA5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2696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97DD4-09A5-1E02-93FA-B89888A2E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54A68-0326-410D-83F4-F963FBD59C13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12E1E-427B-5343-327B-625C12C0D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3113-0E7E-941D-29E6-04733AC9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D3D0A5-B89E-4AC2-8298-E0AE89C220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2032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35E7A-256F-9808-583F-AE3204AD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ABD94-D3A0-4B17-9423-1DFBC1418422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D9840-1907-AC98-AC7B-ADA8B724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39E08-D6DC-9837-2804-CF44AFF8A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D8B926-7976-4CE2-9BF5-BA226E4D66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008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Τίτλος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7" name="16 - Υπότιτλος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30" name="29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19" name="18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7" name="2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624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5517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2238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98701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3794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536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4076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73060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- Ψαλίδισμα και στρογγύλεμα μίας γωνίας του ορθογωνίου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Ορθογώνιο τρίγωνο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9 - Ελεύθερη σχεδίαση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- Ελεύθερη σχεδίαση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685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00246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66814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C704C8-B6CE-AD55-35BC-5DC71B53F9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336A3B-AC84-FD67-FC27-5D5E2EAABE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3683BC-DA77-9CCF-0ED6-2C8A5C5A31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FE2FCB-15C5-4F56-8C19-283020AEA97A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337509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9B6A62-247B-E1A9-DCCA-2CA0D3D4F4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667896-5FC4-6BE0-5D78-C74ED9882F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6A0C7D-7D15-8F62-D835-18176DA849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D5C0E4-7F5A-466B-83DA-CFA123525DFC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176204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FF50A5-A837-7ECF-8CBC-56A1C0E937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97581C-E1F3-D168-CABE-B930F741B8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AB253-18B9-9C55-6AF7-1FB67CA0DB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168AEF-99F3-427F-94CC-E48E45B52B8A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9525031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32367-B0B1-5188-AEF4-2B10995A16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1D45ED-3DAE-1DBC-728B-7FB063930B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8FBD49-B36C-A5F4-DCC5-E5D1C4B96C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C4CC87-DE73-427D-8372-327BEC57E80E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6405365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BD674FF-53B8-DC0E-D0D8-269445836F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7DC62C5-1063-A6CF-28B1-7915206737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72A9610-D5DF-8FCF-3260-15D858789F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E9B64A-B767-46CF-A9FD-DE81EA8F78A9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2374020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C2603B6-4020-96E2-8581-78E861EFB3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633132-8A8E-19E0-E11B-EDBB86ADB1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B56A18-5ABE-2E41-CBC3-57B093B42A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7BAEC3-B905-41E8-8974-74F7F0CEC26B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770090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1089FBC-CB7D-AEE1-55AD-6E3CB8AAFA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4FD7884-0926-79AF-0BAA-B033402231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AC85DA8-8ED2-241A-3C16-8FB59A1696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DC21AE-8DE8-4CDF-9CB5-56C7EBF8C93B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317549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1A8C71-C937-A479-4A79-69200756D1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59F2F3-2501-A48C-65EF-CAB4AAF565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9358F1-C0F3-63C2-605D-502FD2EF15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E241CB-1221-46D1-9D93-B576A478CD37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925273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B1735F-EAC2-E452-7FC0-FFF8197441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F5D8DA-5559-1032-364E-84F4293A14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23BB10-C40D-4B36-E413-DD4802D185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03E780-21F7-436C-944F-F8025FCD44F5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8906345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62681A-9A1E-160B-0726-8C7FF6C7BD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2D48ED-9F5A-A87C-018A-3CB96223D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C5A17D-456F-118C-B187-1EAD215861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D5F09-D1E9-4A6C-9636-DDF8A3CE72CF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45817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5F9013-3007-51F5-4B25-32C9D803AB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CEFF84-6DC5-B9C6-E6A0-7B7A2A632D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B8EE15-8F5A-09EC-84F0-310D969B75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C122B9-87DE-4FF4-91DA-B455E1FF312E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9552821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4A0504B-CC2C-2670-3B09-3C718CCFB7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122F474-90D8-710E-6E29-971C149DD0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81762A9-0094-3BB0-5323-A60D449FBE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29DE7-95AD-4C8A-A4AC-6E028444D045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339166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EBB9C-6A39-4857-B259-EFAE37C8CD13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566F3-968D-49CC-BA39-1E994E2196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7AB6B25-AC7D-08E2-F5BF-6EBA63C1261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2379247-96FC-D996-7A81-7EB40C410B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9E461-3550-95EA-2B59-6DDB63F96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09D4C9-84E6-4417-B928-9696FB840778}" type="datetimeFigureOut">
              <a:rPr lang="en-US"/>
              <a:pPr>
                <a:defRPr/>
              </a:pPr>
              <a:t>4/14/2026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4E73F-B9AA-6351-2895-3EF896636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1B7FC-B88A-9E05-2D4D-B4BC36BC2C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D235DA9-81A0-4BEC-80F4-D1AC9887EB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59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Ελεύθερη σχεδίαση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- Ελεύθερη σχεδίαση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- Θέση τίτλου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0" name="29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2778406-057D-47E0-A6BD-86F5C6FC032A}" type="datetimeFigureOut">
              <a:rPr lang="el-GR" smtClean="0"/>
              <a:pPr/>
              <a:t>14/04/2026</a:t>
            </a:fld>
            <a:endParaRPr lang="el-GR"/>
          </a:p>
        </p:txBody>
      </p:sp>
      <p:sp>
        <p:nvSpPr>
          <p:cNvPr id="22" name="21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18" name="17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262518-B23F-4F18-9E34-6AA758428E92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1 - Ομάδα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- Ελεύθερη σχεδίαση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- Ελεύθερη σχεδίαση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27646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9E69545-8BE4-B138-4243-8FC493F9AB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Κάντε κλικ για να επεξεργαστείτε τον τίτλο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CEA249E-2CD0-4F50-7004-533FBACFE8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n-US"/>
              <a:t>Δεύτερου επιπέδου</a:t>
            </a:r>
          </a:p>
          <a:p>
            <a:pPr lvl="2"/>
            <a:r>
              <a:rPr lang="el-GR" altLang="en-US"/>
              <a:t>Τρίτου επιπέδου</a:t>
            </a:r>
          </a:p>
          <a:p>
            <a:pPr lvl="3"/>
            <a:r>
              <a:rPr lang="el-GR" altLang="en-US"/>
              <a:t>Τέταρτου επιπέδου</a:t>
            </a:r>
          </a:p>
          <a:p>
            <a:pPr lvl="4"/>
            <a:r>
              <a:rPr lang="el-GR" altLang="en-US"/>
              <a:t>Πέμπτου επιπέδου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6B190E2-E8DD-C8EC-3891-E95332867C0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212FFF8-2762-992A-2400-A261F52DF98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4269946-7778-862D-A7EC-4180AB81C77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464A9C-8531-4E2E-91FE-92FDB69FF202}" type="slidenum">
              <a:rPr lang="el-GR" altLang="en-US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0946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88D16-67EC-FFB7-235A-D9CAC2A4A66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br>
              <a:rPr kumimoji="0" lang="el-GR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r>
              <a:rPr kumimoji="0" lang="el-GR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Συμπληρωματικές σημειώσεις </a:t>
            </a:r>
            <a:r>
              <a:rPr kumimoji="0" lang="en-US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Power Point </a:t>
            </a:r>
            <a:r>
              <a:rPr kumimoji="0" lang="el-GR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στο μάθημα της ΕΙΔΙΚΗΣ  ΑΓΩΓΗΣ</a:t>
            </a:r>
            <a:br>
              <a:rPr kumimoji="0" lang="el-GR" sz="3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</a:br>
            <a:endParaRPr lang="en-US" sz="31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01439-BEE8-CB4C-9812-168E3EFC5E32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85000" lnSpcReduction="10000"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Σχολή Επιστημών Αγωγής – ΠΤΔΕ-ΕΚΠΑ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3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Φιλοσοφία και σύγχρονοι ορισμοί της Ειδικής Αγωγής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el-GR" sz="3300" b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(κεφάλαιο 2)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Εκπαιδευτικά και υποστηρικτικά προγράμματα για παιδιά με ειδικές ανάγκες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300" b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(κεφάλαιο 8)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Διδάσκουσα</a:t>
            </a:r>
            <a:r>
              <a:rPr kumimoji="0" lang="el-GR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: </a:t>
            </a:r>
            <a:r>
              <a:rPr kumimoji="0" lang="el-GR" sz="30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Σ. Πολυχρονοπούλου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Εαρινό εξάμηνο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202</a:t>
            </a:r>
            <a:r>
              <a:rPr kumimoji="0" lang="el-GR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438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l-GR" sz="3600" dirty="0"/>
              <a:t>Βασικά σημεία των σύγχρονων ορισμών της Ειδικής Αγωγής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endParaRPr lang="el-GR" sz="1600" dirty="0"/>
          </a:p>
          <a:p>
            <a:pPr>
              <a:buNone/>
            </a:pPr>
            <a:r>
              <a:rPr lang="el-GR" sz="4000" b="1" dirty="0"/>
              <a:t>1</a:t>
            </a:r>
            <a:r>
              <a:rPr lang="el-GR" sz="4000" dirty="0"/>
              <a:t>. </a:t>
            </a:r>
            <a:r>
              <a:rPr lang="el-GR" sz="3600" dirty="0"/>
              <a:t>Ειδικά προγράμματα – μέθοδοι και στρατηγικές διδασκαλίας.</a:t>
            </a:r>
          </a:p>
          <a:p>
            <a:pPr>
              <a:buNone/>
            </a:pPr>
            <a:r>
              <a:rPr lang="el-GR" sz="3600" b="1" dirty="0"/>
              <a:t>2</a:t>
            </a:r>
            <a:r>
              <a:rPr lang="el-GR" sz="3600" dirty="0"/>
              <a:t>. Εκπαιδευτικοί ειδικής αγωγής και ειδικές υποστηρικτικές υπηρεσίες.</a:t>
            </a:r>
          </a:p>
          <a:p>
            <a:pPr>
              <a:buNone/>
            </a:pPr>
            <a:r>
              <a:rPr lang="el-GR" sz="3600" b="1" dirty="0"/>
              <a:t>3</a:t>
            </a:r>
            <a:r>
              <a:rPr lang="el-GR" sz="3600" dirty="0"/>
              <a:t>. Ειδικοί χώροι, ειδικά όργανα, ειδικό εκπαιδευτικό υλικό.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55046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br>
              <a:rPr lang="el-GR" dirty="0"/>
            </a:br>
            <a:r>
              <a:rPr lang="el-GR" b="1" dirty="0"/>
              <a:t>1</a:t>
            </a:r>
            <a:r>
              <a:rPr lang="el-GR" dirty="0"/>
              <a:t>. </a:t>
            </a:r>
            <a:r>
              <a:rPr lang="el-GR" sz="4000" dirty="0"/>
              <a:t>Ειδικά προγράμματα – μέθοδοι και στρατηγικές διδασκαλίας (παραδείγματα)</a:t>
            </a:r>
            <a:br>
              <a:rPr lang="el-G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l-GR" sz="4000" dirty="0"/>
              <a:t>Το πρόγραμμα του Τμήματος  Ένταξης (Τ.Ε.).</a:t>
            </a:r>
          </a:p>
          <a:p>
            <a:r>
              <a:rPr lang="el-GR" sz="4000" dirty="0"/>
              <a:t>Η διδασκαλία νοηματικής γλώσσας.</a:t>
            </a:r>
          </a:p>
          <a:p>
            <a:r>
              <a:rPr lang="el-GR" sz="4000" dirty="0"/>
              <a:t>Η διδασκαλία με τη μέθοδο </a:t>
            </a:r>
            <a:r>
              <a:rPr lang="el-GR" sz="4000" dirty="0" err="1"/>
              <a:t>Μπράιγ</a:t>
            </a:r>
            <a:r>
              <a:rPr lang="el-GR" sz="4000" dirty="0"/>
              <a:t>.</a:t>
            </a:r>
          </a:p>
          <a:p>
            <a:r>
              <a:rPr lang="el-GR" sz="4000" dirty="0"/>
              <a:t>Η εκπαίδευση σε θέματα κινητικότητας και προσανατολισμού.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>
            <a:extLst>
              <a:ext uri="{FF2B5EF4-FFF2-40B4-BE49-F238E27FC236}">
                <a16:creationId xmlns:a16="http://schemas.microsoft.com/office/drawing/2014/main" id="{755E3DB8-2AC5-7F04-2918-926D103717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550" y="5805488"/>
            <a:ext cx="7772400" cy="571500"/>
          </a:xfrm>
        </p:spPr>
        <p:txBody>
          <a:bodyPr/>
          <a:lstStyle/>
          <a:p>
            <a:pPr eaLnBrk="1" hangingPunct="1"/>
            <a:r>
              <a:rPr lang="el-GR" altLang="en-US" sz="2800" b="1" dirty="0"/>
              <a:t>Τμήμα Ένταξης</a:t>
            </a:r>
          </a:p>
        </p:txBody>
      </p:sp>
      <p:pic>
        <p:nvPicPr>
          <p:cNvPr id="19459" name="Picture 4" descr="teacher">
            <a:extLst>
              <a:ext uri="{FF2B5EF4-FFF2-40B4-BE49-F238E27FC236}">
                <a16:creationId xmlns:a16="http://schemas.microsoft.com/office/drawing/2014/main" id="{2F21A928-F4DA-92C4-25C2-DBDBD66066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333375"/>
            <a:ext cx="7416800" cy="5327650"/>
          </a:xfr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3189-778B-71CE-E987-141D5F48B6A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A</a:t>
            </a:r>
            <a:r>
              <a:rPr lang="el-GR" sz="2800" dirty="0" err="1"/>
              <a:t>νάγνωση</a:t>
            </a:r>
            <a:r>
              <a:rPr lang="el-GR" sz="2800" dirty="0"/>
              <a:t> και γραφή </a:t>
            </a:r>
            <a:r>
              <a:rPr lang="el-GR" sz="2800" dirty="0" err="1"/>
              <a:t>μπράιγ</a:t>
            </a:r>
            <a:r>
              <a:rPr lang="el-GR" sz="2800" dirty="0"/>
              <a:t> (</a:t>
            </a:r>
            <a:r>
              <a:rPr lang="en-US" sz="2800" dirty="0"/>
              <a:t>braille</a:t>
            </a:r>
            <a:r>
              <a:rPr lang="el-GR" sz="2800" dirty="0"/>
              <a:t>)</a:t>
            </a:r>
            <a:endParaRPr lang="en-US" sz="2800" dirty="0"/>
          </a:p>
        </p:txBody>
      </p:sp>
      <p:pic>
        <p:nvPicPr>
          <p:cNvPr id="134147" name="Picture 2" descr="C:\Documents and Settings\Voula\Desktop\braille-3.jpg">
            <a:extLst>
              <a:ext uri="{FF2B5EF4-FFF2-40B4-BE49-F238E27FC236}">
                <a16:creationId xmlns:a16="http://schemas.microsoft.com/office/drawing/2014/main" id="{85E86B21-42CF-8F29-89F2-096943B28A6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4563" y="2000250"/>
            <a:ext cx="5072062" cy="3214688"/>
          </a:xfr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Title 1">
            <a:extLst>
              <a:ext uri="{FF2B5EF4-FFF2-40B4-BE49-F238E27FC236}">
                <a16:creationId xmlns:a16="http://schemas.microsoft.com/office/drawing/2014/main" id="{3519366D-0F2C-EBF6-67F5-C49784B6BBF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kumimoji="0" lang="el-G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Μαθήματα κινητικότητας και προσανατολισμού: κ</a:t>
            </a:r>
            <a:r>
              <a:rPr lang="el-GR" altLang="en-US" sz="2800" dirty="0" err="1"/>
              <a:t>άθετη</a:t>
            </a:r>
            <a:r>
              <a:rPr lang="el-GR" altLang="en-US" sz="2800" dirty="0"/>
              <a:t> ευθυγράμμιση με το κράσπεδο.</a:t>
            </a:r>
            <a:br>
              <a:rPr lang="el-GR" altLang="en-US" sz="2800" dirty="0"/>
            </a:br>
            <a:r>
              <a:rPr lang="el-GR" altLang="en-US" sz="2800" dirty="0"/>
              <a:t>(</a:t>
            </a:r>
            <a:r>
              <a:rPr lang="el-GR" altLang="en-US" sz="2400" dirty="0"/>
              <a:t>στο Σ. Πολυχρονοπούλου, 2017, σ. 712)</a:t>
            </a:r>
            <a:endParaRPr lang="en-US" altLang="en-US" sz="2400" dirty="0"/>
          </a:p>
        </p:txBody>
      </p:sp>
      <p:pic>
        <p:nvPicPr>
          <p:cNvPr id="152579" name="Content Placeholder 3" descr="shutterstock_975686">
            <a:extLst>
              <a:ext uri="{FF2B5EF4-FFF2-40B4-BE49-F238E27FC236}">
                <a16:creationId xmlns:a16="http://schemas.microsoft.com/office/drawing/2014/main" id="{15221E02-3388-28CF-65AB-7674E75AAFC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1676400"/>
            <a:ext cx="7772400" cy="4191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l-GR" dirty="0"/>
              <a:t>Διαφοροποιημένη διδασκαλία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l-GR" sz="3600" dirty="0"/>
              <a:t>Ο εκπαιδευτικός μπορεί να διαφοροποιήσει:</a:t>
            </a:r>
          </a:p>
          <a:p>
            <a:r>
              <a:rPr lang="el-GR" sz="3600" dirty="0"/>
              <a:t>Τη διαδικασία της διδασκαλίας.</a:t>
            </a:r>
          </a:p>
          <a:p>
            <a:r>
              <a:rPr lang="el-GR" sz="3600" dirty="0"/>
              <a:t>Το περιεχόμενο του προγράμματος.</a:t>
            </a:r>
          </a:p>
          <a:p>
            <a:r>
              <a:rPr lang="el-GR" sz="3600" dirty="0"/>
              <a:t>Την οργάνωση της τάξης.</a:t>
            </a:r>
          </a:p>
          <a:p>
            <a:r>
              <a:rPr lang="el-GR" sz="3600" dirty="0"/>
              <a:t>Την αξιολόγηση της προόδου του μαθητή.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36004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l-GR" sz="2000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ΟΠΤΙΚΟΠΟΙΗΜΕΝΟΙ   ΣΤΟΧΟΙ για μαθητή με  αυτισμό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251520" y="836712"/>
            <a:ext cx="8568952" cy="5760640"/>
          </a:xfrm>
        </p:spPr>
        <p:txBody>
          <a:bodyPr/>
          <a:lstStyle/>
          <a:p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556" y="535735"/>
            <a:ext cx="7992888" cy="632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b="1" dirty="0"/>
              <a:t>2</a:t>
            </a:r>
            <a:r>
              <a:rPr lang="el-GR" dirty="0"/>
              <a:t>. </a:t>
            </a:r>
            <a:r>
              <a:rPr lang="el-GR" sz="4000" dirty="0"/>
              <a:t>Εκπαιδευτικοί Ειδικής Αγωγής και υποστηρικτικές υπηρεσίες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l-GR" sz="3300" dirty="0"/>
              <a:t>Εκπαιδευτικοί Ειδικής Αγωγής. </a:t>
            </a:r>
          </a:p>
          <a:p>
            <a:r>
              <a:rPr lang="el-GR" sz="3300" dirty="0"/>
              <a:t>Σχολικοί ψυχολόγοι.</a:t>
            </a:r>
          </a:p>
          <a:p>
            <a:r>
              <a:rPr lang="el-GR" sz="3300" dirty="0" err="1"/>
              <a:t>Λογοπεδικοί</a:t>
            </a:r>
            <a:r>
              <a:rPr lang="el-GR" sz="3300" dirty="0"/>
              <a:t>.</a:t>
            </a:r>
          </a:p>
          <a:p>
            <a:r>
              <a:rPr lang="el-GR" sz="3300" dirty="0"/>
              <a:t>Εργασιοθεραπευτές.</a:t>
            </a:r>
          </a:p>
          <a:p>
            <a:r>
              <a:rPr lang="el-GR" sz="3300" dirty="0"/>
              <a:t>Εκπαιδευτικοί προσανατολισμού &amp; κινητικότητας.</a:t>
            </a:r>
          </a:p>
          <a:p>
            <a:r>
              <a:rPr lang="el-GR" sz="3300" dirty="0"/>
              <a:t>Σχολικοί νοσηλευτές.</a:t>
            </a:r>
          </a:p>
          <a:p>
            <a:r>
              <a:rPr lang="el-GR" sz="3300" dirty="0" err="1"/>
              <a:t>Μουσικοθεραπευτές</a:t>
            </a:r>
            <a:r>
              <a:rPr lang="el-GR" sz="3300" dirty="0"/>
              <a:t>.</a:t>
            </a:r>
          </a:p>
          <a:p>
            <a:r>
              <a:rPr lang="el-GR" sz="3300" dirty="0"/>
              <a:t>Κοινωνικοί λειτουργοί.</a:t>
            </a:r>
          </a:p>
          <a:p>
            <a:r>
              <a:rPr lang="el-GR" sz="3300" dirty="0"/>
              <a:t>Φυσικοθεραπευτές.</a:t>
            </a:r>
          </a:p>
          <a:p>
            <a:r>
              <a:rPr lang="el-GR" sz="3300" dirty="0"/>
              <a:t>Διερμηνείς νοηματικής γλώσσας.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l-GR" dirty="0"/>
              <a:t>Ειδικοί χώροι-ειδικά όργανα-ειδικό εκπαιδευτικό υλικό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l-GR" dirty="0"/>
              <a:t>Ειδικές αίθουσες.</a:t>
            </a:r>
          </a:p>
          <a:p>
            <a:r>
              <a:rPr lang="el-GR" dirty="0"/>
              <a:t>Ψηφιακό εκπαιδευτικό υλικό </a:t>
            </a:r>
            <a:r>
              <a:rPr lang="el-GR" dirty="0" err="1"/>
              <a:t>προσβάσιμο</a:t>
            </a:r>
            <a:r>
              <a:rPr lang="el-GR" dirty="0"/>
              <a:t> από μαθητές τυφλούς ή κωφούς ή με νοητική καθυστέρηση ή με </a:t>
            </a:r>
            <a:r>
              <a:rPr lang="el-GR" dirty="0" err="1"/>
              <a:t>πολυαναπηρία</a:t>
            </a:r>
            <a:r>
              <a:rPr lang="el-GR" dirty="0"/>
              <a:t> κλπ.</a:t>
            </a:r>
          </a:p>
          <a:p>
            <a:r>
              <a:rPr lang="el-GR" dirty="0"/>
              <a:t>Ομιλούντα βιβλία, ανάγλυφοι χάρτες.</a:t>
            </a:r>
          </a:p>
          <a:p>
            <a:r>
              <a:rPr lang="el-GR" dirty="0"/>
              <a:t>Ακουστικά </a:t>
            </a:r>
            <a:r>
              <a:rPr lang="el-GR" dirty="0" err="1"/>
              <a:t>βαρηκοϊας</a:t>
            </a:r>
            <a:r>
              <a:rPr lang="el-GR" dirty="0"/>
              <a:t>.</a:t>
            </a:r>
          </a:p>
          <a:p>
            <a:r>
              <a:rPr lang="el-GR" dirty="0"/>
              <a:t>Βιβλία σε γραφή </a:t>
            </a:r>
            <a:r>
              <a:rPr lang="el-GR" dirty="0" err="1"/>
              <a:t>Μπράιγ</a:t>
            </a:r>
            <a:r>
              <a:rPr lang="el-GR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>
            <a:extLst>
              <a:ext uri="{FF2B5EF4-FFF2-40B4-BE49-F238E27FC236}">
                <a16:creationId xmlns:a16="http://schemas.microsoft.com/office/drawing/2014/main" id="{C16DB7DC-A19D-BD75-40F1-1EBA2EAE3A5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l-GR" altLang="en-US" sz="3200" dirty="0"/>
              <a:t>Ανάγνωση μεγεθυμένου κειμένου </a:t>
            </a:r>
            <a:r>
              <a:rPr lang="el-GR" altLang="en-US" sz="2800" dirty="0"/>
              <a:t>(στο Σ. Πολυχρονοπούλου, 2017, σ. 723).</a:t>
            </a:r>
            <a:endParaRPr lang="en-US" altLang="en-US" sz="2800" dirty="0"/>
          </a:p>
        </p:txBody>
      </p:sp>
      <p:pic>
        <p:nvPicPr>
          <p:cNvPr id="158723" name="Content Placeholder 3" descr="Picture 029">
            <a:extLst>
              <a:ext uri="{FF2B5EF4-FFF2-40B4-BE49-F238E27FC236}">
                <a16:creationId xmlns:a16="http://schemas.microsoft.com/office/drawing/2014/main" id="{3B92601B-F066-6DB7-74FC-BA395718CAF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897063"/>
            <a:ext cx="5257800" cy="393223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l-GR" dirty="0"/>
              <a:t>Εργονομικός σχεδιασμός εσωτερικού  και εξωτερικού χώρου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l-GR" sz="3600" dirty="0"/>
              <a:t>Αντιολισθητικό δάπεδο.</a:t>
            </a:r>
          </a:p>
          <a:p>
            <a:r>
              <a:rPr lang="el-GR" sz="3600" dirty="0"/>
              <a:t>Ρυθμιζόμενα καθ’ ύψος θρανία και ρυθμιζόμενους πάγκους. </a:t>
            </a:r>
          </a:p>
          <a:p>
            <a:r>
              <a:rPr lang="el-GR" sz="3600" dirty="0"/>
              <a:t>Σήμανση σε </a:t>
            </a:r>
            <a:r>
              <a:rPr lang="el-GR" sz="3600" dirty="0" err="1"/>
              <a:t>μπράιγ</a:t>
            </a:r>
            <a:r>
              <a:rPr lang="el-GR" sz="3600" dirty="0"/>
              <a:t>.</a:t>
            </a:r>
          </a:p>
          <a:p>
            <a:r>
              <a:rPr lang="el-GR" sz="3600" dirty="0"/>
              <a:t>Κατάλληλες χρωματικές αντιθέσεις και κατάλληλος φωτισμός.</a:t>
            </a:r>
          </a:p>
          <a:p>
            <a:r>
              <a:rPr lang="el-GR" sz="3600" dirty="0"/>
              <a:t>Εγκαταστάσεις αυτόνομης διαβίωσης.  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l-GR" dirty="0"/>
              <a:t>Ειδική Αγωγή: </a:t>
            </a:r>
            <a:r>
              <a:rPr lang="el-GR" b="1" dirty="0">
                <a:solidFill>
                  <a:srgbClr val="FF0000"/>
                </a:solidFill>
              </a:rPr>
              <a:t>Ορισμός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US" sz="4400" dirty="0"/>
              <a:t>  </a:t>
            </a:r>
            <a:r>
              <a:rPr lang="en-US" sz="3600" dirty="0"/>
              <a:t>E</a:t>
            </a:r>
            <a:r>
              <a:rPr lang="el-GR" sz="3600" dirty="0"/>
              <a:t>ιδικά σχεδιασμένη διδασκαλία που υποστηρίζεται από ειδικά προγράμματα συμπληρωματικών υπηρεσιών και </a:t>
            </a:r>
            <a:r>
              <a:rPr lang="en-US" sz="3600" dirty="0"/>
              <a:t> </a:t>
            </a:r>
            <a:r>
              <a:rPr lang="el-GR" sz="3600" dirty="0"/>
              <a:t>μπορεί</a:t>
            </a:r>
            <a:r>
              <a:rPr lang="en-US" sz="3600" dirty="0"/>
              <a:t> </a:t>
            </a:r>
            <a:r>
              <a:rPr lang="el-GR" sz="3600" dirty="0"/>
              <a:t> να </a:t>
            </a:r>
            <a:r>
              <a:rPr lang="en-US" sz="3600" dirty="0"/>
              <a:t> </a:t>
            </a:r>
            <a:r>
              <a:rPr lang="el-GR" sz="3600" dirty="0"/>
              <a:t>παρέχεται </a:t>
            </a:r>
            <a:r>
              <a:rPr lang="en-US" sz="3600" dirty="0"/>
              <a:t> </a:t>
            </a:r>
            <a:r>
              <a:rPr lang="el-GR" sz="3600" dirty="0"/>
              <a:t>σε κατάλληλα</a:t>
            </a:r>
            <a:r>
              <a:rPr lang="en-US" sz="3600" dirty="0"/>
              <a:t> </a:t>
            </a:r>
            <a:r>
              <a:rPr lang="el-GR" sz="3600" dirty="0"/>
              <a:t> διαρρυθμισμένους </a:t>
            </a:r>
            <a:r>
              <a:rPr lang="en-US" sz="3600" dirty="0"/>
              <a:t> </a:t>
            </a:r>
            <a:r>
              <a:rPr lang="el-GR" sz="3600" dirty="0"/>
              <a:t>κι εξοπλισμένους</a:t>
            </a:r>
            <a:r>
              <a:rPr lang="en-US" sz="3600" dirty="0"/>
              <a:t> </a:t>
            </a:r>
            <a:r>
              <a:rPr lang="el-GR" sz="3600" dirty="0"/>
              <a:t> χώρους</a:t>
            </a:r>
            <a:r>
              <a:rPr lang="en-US" sz="3600" dirty="0"/>
              <a:t> </a:t>
            </a:r>
            <a:r>
              <a:rPr lang="el-GR" sz="3600" dirty="0"/>
              <a:t> για </a:t>
            </a:r>
            <a:r>
              <a:rPr lang="en-US" sz="3600" dirty="0"/>
              <a:t> </a:t>
            </a:r>
            <a:r>
              <a:rPr lang="el-GR" sz="3600" dirty="0"/>
              <a:t>την ικανοποίηση </a:t>
            </a:r>
            <a:r>
              <a:rPr lang="en-US" sz="3600" dirty="0"/>
              <a:t> </a:t>
            </a:r>
            <a:r>
              <a:rPr lang="el-GR" sz="3600" dirty="0"/>
              <a:t>των </a:t>
            </a:r>
            <a:r>
              <a:rPr lang="en-US" sz="3600" dirty="0"/>
              <a:t> </a:t>
            </a:r>
            <a:r>
              <a:rPr lang="el-GR" sz="3600" dirty="0"/>
              <a:t>ειδικών </a:t>
            </a:r>
            <a:r>
              <a:rPr lang="en-US" sz="3600" dirty="0"/>
              <a:t> </a:t>
            </a:r>
            <a:r>
              <a:rPr lang="el-GR" sz="3600" dirty="0"/>
              <a:t>αναγκών του </a:t>
            </a:r>
            <a:r>
              <a:rPr lang="en-US" sz="3600" dirty="0"/>
              <a:t> </a:t>
            </a:r>
            <a:r>
              <a:rPr lang="el-GR" sz="3600" dirty="0"/>
              <a:t>παιδιού. 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l-GR" sz="4000" dirty="0"/>
              <a:t>Σύγχρονη έννοια της εδικής αγωγής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l-GR" sz="3600" dirty="0"/>
              <a:t>(α) Ειδική αγωγή είναι κάθε τι το επιπλέον ή το εξειδικευμένο που προσφέρεται στο παιδί. Κάθε είδους βοήθεια διαφορετική από αυτή που παρέχεται στα συνηθισμένα παιδιά της ηλικίας του μέσα στο κοινό σχολείο.    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l-GR" dirty="0"/>
              <a:t>Σύγχρονη έννοια της εδικής αγωγής  (</a:t>
            </a:r>
            <a:r>
              <a:rPr lang="el-GR" sz="3600" dirty="0"/>
              <a:t>συνέχεια 2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r>
              <a:rPr lang="el-GR" sz="4000" dirty="0"/>
              <a:t>(β) </a:t>
            </a:r>
            <a:r>
              <a:rPr lang="el-GR" sz="3600" dirty="0"/>
              <a:t>Αποτελεί  μέρος  του  όλου εκπαιδευτικού  προγράμματος.  Δεν αντικαθιστά αναγκαία το εκπαιδευτικό  πρόγραμμα  του γενικού  σχολείου,  αλλά  το συμπληρώνει,  το  ενισχύει  και  το υποστηρίζει. 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l-GR" dirty="0"/>
              <a:t>Σύγχρονη έννοια της εδικής αγωγής  (</a:t>
            </a:r>
            <a:r>
              <a:rPr lang="el-GR" sz="4000" dirty="0"/>
              <a:t>συνέχεια 3</a:t>
            </a:r>
            <a:r>
              <a:rPr lang="el-GR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l-GR" sz="4400" dirty="0"/>
              <a:t>(γ) </a:t>
            </a:r>
            <a:r>
              <a:rPr lang="el-GR" sz="3600" dirty="0"/>
              <a:t>Η Ειδική αγωγή μπορεί να παρέχεται για μικρά ή μεγάλα χρονικά διαστήματα καλύπτοντας έτσι όλη ή ορισμένη περίοδο της σχολικής ζωής του παιδιού.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3200" b="1" dirty="0"/>
              <a:t>Εκπαιδευτικά και υποστηρικτικά προγράμματα για παιδιά με </a:t>
            </a:r>
            <a:r>
              <a:rPr lang="el-GR" sz="3200" b="1" dirty="0" err="1"/>
              <a:t>ε.α</a:t>
            </a:r>
            <a:r>
              <a:rPr lang="el-GR" sz="3200" b="1" dirty="0"/>
              <a:t>. </a:t>
            </a:r>
            <a:r>
              <a:rPr lang="el-GR" sz="3600" b="1" dirty="0"/>
              <a:t>(βλ. κεφάλαιο 8)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609600" indent="-609600">
              <a:buClr>
                <a:schemeClr val="tx1"/>
              </a:buClr>
              <a:buFont typeface="Wingdings" pitchFamily="2" charset="2"/>
              <a:buNone/>
            </a:pPr>
            <a:r>
              <a:rPr lang="el-GR" sz="4000" dirty="0"/>
              <a:t>1.  </a:t>
            </a:r>
            <a:r>
              <a:rPr lang="el-GR" sz="3600" dirty="0"/>
              <a:t>Μέσα στη γενική τάξη. </a:t>
            </a:r>
          </a:p>
          <a:p>
            <a:pPr marL="609600" indent="-609600">
              <a:buClr>
                <a:schemeClr val="tx1"/>
              </a:buClr>
              <a:buFontTx/>
              <a:buAutoNum type="arabicPeriod" startAt="2"/>
            </a:pPr>
            <a:r>
              <a:rPr lang="el-GR" sz="3600" dirty="0"/>
              <a:t>Σε ειδικά τμήματα που λειτουργούν μέσα στα σχολεία της Γενικής </a:t>
            </a:r>
            <a:r>
              <a:rPr lang="el-GR" sz="3600" dirty="0" err="1"/>
              <a:t>Εκπ</a:t>
            </a:r>
            <a:r>
              <a:rPr lang="el-GR" sz="3600" dirty="0"/>
              <a:t>/σης. </a:t>
            </a:r>
          </a:p>
          <a:p>
            <a:pPr marL="609600" indent="-609600">
              <a:buClr>
                <a:schemeClr val="tx1"/>
              </a:buClr>
              <a:buFontTx/>
              <a:buAutoNum type="arabicPeriod" startAt="2"/>
            </a:pPr>
            <a:r>
              <a:rPr lang="el-GR" sz="3600" dirty="0"/>
              <a:t>Σε ξεχωριστές ειδικές εκπαιδευτικές μονάδες.</a:t>
            </a:r>
          </a:p>
          <a:p>
            <a:pPr marL="609600" indent="-609600">
              <a:buClr>
                <a:schemeClr val="tx1"/>
              </a:buClr>
              <a:buFontTx/>
              <a:buAutoNum type="arabicPeriod" startAt="2"/>
            </a:pPr>
            <a:r>
              <a:rPr lang="el-GR" sz="3600" dirty="0"/>
              <a:t>Σε μη εκπαιδευτικά ιδρύματα.</a:t>
            </a:r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l-GR" dirty="0"/>
              <a:t>1.  Μέσα στη γενική τάξη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l-GR" sz="3600" dirty="0"/>
              <a:t>Δίχως την παροχή ειδικής βοήθειας.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l-GR" sz="3600" dirty="0"/>
              <a:t>Με συνδιδασκαλία. 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l-GR" sz="3600" dirty="0"/>
              <a:t>Με παράλληλη στήριξη.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l-GR" sz="3600" dirty="0"/>
              <a:t>Με υποστηρικτική βοήθεια από περιοδεύοντα ειδικό. 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l-GR" sz="3600" dirty="0"/>
              <a:t>Με τη βοήθεια της υποστηρικτικής περιοδεύουσας ομάδας.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§"/>
            </a:pPr>
            <a:r>
              <a:rPr lang="el-GR" sz="3600" dirty="0"/>
              <a:t>Με τη βοήθεια του υποστηρικτή εκπαιδευτικού του σχολείου.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l-GR" sz="4800" dirty="0"/>
              <a:t>2. </a:t>
            </a:r>
            <a:r>
              <a:rPr lang="el-GR" dirty="0"/>
              <a:t>Σε ειδικά τμήματα που λειτουργούν μέσα στο γενικό σχολείο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l-GR" sz="4400" dirty="0"/>
          </a:p>
          <a:p>
            <a:r>
              <a:rPr lang="el-GR" sz="4400" dirty="0"/>
              <a:t>Σε τμήμα ένταξης.</a:t>
            </a:r>
          </a:p>
          <a:p>
            <a:r>
              <a:rPr lang="el-GR" sz="4400" dirty="0"/>
              <a:t>Σε ειδική τάξη.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l-GR" dirty="0"/>
              <a:t>3. Σε ξεχωριστές ειδικές εκπαιδευτικές μονάδες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l-GR" sz="4000" dirty="0"/>
              <a:t>Ειδικό ημερήσιο σχολείο στεγαζόμενο σε ανεξάρτητο διδακτήριο.</a:t>
            </a:r>
          </a:p>
          <a:p>
            <a:r>
              <a:rPr lang="el-GR" sz="4000" dirty="0"/>
              <a:t>Ειδικό σχολείο συστεγαζόμενο με γενικό. </a:t>
            </a:r>
          </a:p>
          <a:p>
            <a:r>
              <a:rPr lang="el-GR" sz="4000" dirty="0"/>
              <a:t>Ειδικό σχολείο με οικοτροφείο. </a:t>
            </a:r>
            <a:endParaRPr lang="en-US" sz="4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l-GR" dirty="0"/>
              <a:t>Σε μη εκπαιδευτικά ιδρύματα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l-GR" sz="4000" dirty="0"/>
              <a:t>Σε σχολεία ή ειδικά τμήματα που λειτουργούν μέσα σε νοσοκομεία και ορθοπεδικές κλινικές.</a:t>
            </a:r>
          </a:p>
          <a:p>
            <a:r>
              <a:rPr lang="el-GR" sz="4000" dirty="0"/>
              <a:t>Σε σχολεία που λειτουργούν μέσα σε ιδρύματα αγωγής ανηλίκων.</a:t>
            </a:r>
          </a:p>
          <a:p>
            <a:r>
              <a:rPr lang="el-GR" sz="4000"/>
              <a:t>Στο σπίτι. </a:t>
            </a:r>
            <a:endParaRPr lang="en-US" sz="4000" dirty="0"/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Ροή">
  <a:themeElements>
    <a:clrScheme name="Προσαρμοσμένος 2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76D9E8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1909</TotalTime>
  <Words>650</Words>
  <Application>Microsoft Office PowerPoint</Application>
  <PresentationFormat>On-screen Show (4:3)</PresentationFormat>
  <Paragraphs>86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</vt:lpstr>
      <vt:lpstr>Wingdings 2</vt:lpstr>
      <vt:lpstr>Office Theme</vt:lpstr>
      <vt:lpstr>1_Office Theme</vt:lpstr>
      <vt:lpstr>Ροή</vt:lpstr>
      <vt:lpstr>1_Προεπιλεγμένη σχεδίαση</vt:lpstr>
      <vt:lpstr> Συμπληρωματικές σημειώσεις Power Point στο μάθημα της ΕΙΔΙΚΗΣ  ΑΓΩΓΗΣ </vt:lpstr>
      <vt:lpstr>Βασικά σημεία των σύγχρονων ορισμών της Ειδικής Αγωγής</vt:lpstr>
      <vt:lpstr> 1. Ειδικά προγράμματα – μέθοδοι και στρατηγικές διδασκαλίας (παραδείγματα) </vt:lpstr>
      <vt:lpstr>Τμήμα Ένταξης</vt:lpstr>
      <vt:lpstr>Aνάγνωση και γραφή μπράιγ (braille)</vt:lpstr>
      <vt:lpstr>Μαθήματα κινητικότητας και προσανατολισμού: κάθετη ευθυγράμμιση με το κράσπεδο. (στο Σ. Πολυχρονοπούλου, 2017, σ. 712)</vt:lpstr>
      <vt:lpstr>Διαφοροποιημένη διδασκαλία</vt:lpstr>
      <vt:lpstr>ΟΠΤΙΚΟΠΟΙΗΜΕΝΟΙ   ΣΤΟΧΟΙ για μαθητή με  αυτισμό</vt:lpstr>
      <vt:lpstr>2. Εκπαιδευτικοί Ειδικής Αγωγής και υποστηρικτικές υπηρεσίες </vt:lpstr>
      <vt:lpstr>Ειδικοί χώροι-ειδικά όργανα-ειδικό εκπαιδευτικό υλικό</vt:lpstr>
      <vt:lpstr>Ανάγνωση μεγεθυμένου κειμένου (στο Σ. Πολυχρονοπούλου, 2017, σ. 723).</vt:lpstr>
      <vt:lpstr>Εργονομικός σχεδιασμός εσωτερικού  και εξωτερικού χώρου</vt:lpstr>
      <vt:lpstr>Ειδική Αγωγή: Ορισμός</vt:lpstr>
      <vt:lpstr>Σύγχρονη έννοια της εδικής αγωγής</vt:lpstr>
      <vt:lpstr>Σύγχρονη έννοια της εδικής αγωγής  (συνέχεια 2)</vt:lpstr>
      <vt:lpstr>Σύγχρονη έννοια της εδικής αγωγής  (συνέχεια 3)</vt:lpstr>
      <vt:lpstr>Εκπαιδευτικά και υποστηρικτικά προγράμματα για παιδιά με ε.α. (βλ. κεφάλαιο 8)</vt:lpstr>
      <vt:lpstr>1.  Μέσα στη γενική τάξη</vt:lpstr>
      <vt:lpstr>2. Σε ειδικά τμήματα που λειτουργούν μέσα στο γενικό σχολείο</vt:lpstr>
      <vt:lpstr>3. Σε ξεχωριστές ειδικές εκπαιδευτικές μονάδες</vt:lpstr>
      <vt:lpstr>Σε μη εκπαιδευτικά ιδρύματα</vt:lpstr>
    </vt:vector>
  </TitlesOfParts>
  <Company>Pleiades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Stavroula</dc:creator>
  <cp:lastModifiedBy>Ζαχαρογέωργας Λυκούργος</cp:lastModifiedBy>
  <cp:revision>61</cp:revision>
  <dcterms:created xsi:type="dcterms:W3CDTF">2009-11-25T16:19:43Z</dcterms:created>
  <dcterms:modified xsi:type="dcterms:W3CDTF">2026-04-14T09:33:14Z</dcterms:modified>
</cp:coreProperties>
</file>