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481" r:id="rId2"/>
    <p:sldId id="480" r:id="rId3"/>
    <p:sldId id="267" r:id="rId4"/>
    <p:sldId id="435" r:id="rId5"/>
    <p:sldId id="408" r:id="rId6"/>
    <p:sldId id="268" r:id="rId7"/>
    <p:sldId id="409" r:id="rId8"/>
    <p:sldId id="445" r:id="rId9"/>
    <p:sldId id="410" r:id="rId10"/>
    <p:sldId id="411" r:id="rId11"/>
    <p:sldId id="269" r:id="rId12"/>
    <p:sldId id="436" r:id="rId13"/>
    <p:sldId id="270" r:id="rId14"/>
    <p:sldId id="413" r:id="rId15"/>
    <p:sldId id="412" r:id="rId16"/>
    <p:sldId id="420" r:id="rId17"/>
    <p:sldId id="271" r:id="rId18"/>
    <p:sldId id="447" r:id="rId19"/>
    <p:sldId id="272" r:id="rId20"/>
    <p:sldId id="414" r:id="rId21"/>
    <p:sldId id="415" r:id="rId22"/>
    <p:sldId id="416" r:id="rId23"/>
    <p:sldId id="419" r:id="rId24"/>
    <p:sldId id="418" r:id="rId25"/>
    <p:sldId id="421" r:id="rId26"/>
    <p:sldId id="437" r:id="rId27"/>
    <p:sldId id="273" r:id="rId28"/>
    <p:sldId id="422" r:id="rId29"/>
    <p:sldId id="423" r:id="rId30"/>
    <p:sldId id="425" r:id="rId31"/>
    <p:sldId id="278" r:id="rId32"/>
    <p:sldId id="427" r:id="rId33"/>
    <p:sldId id="429" r:id="rId34"/>
    <p:sldId id="280" r:id="rId35"/>
    <p:sldId id="428" r:id="rId36"/>
    <p:sldId id="454" r:id="rId37"/>
    <p:sldId id="432" r:id="rId38"/>
    <p:sldId id="433" r:id="rId39"/>
    <p:sldId id="434" r:id="rId40"/>
    <p:sldId id="281" r:id="rId41"/>
    <p:sldId id="459" r:id="rId42"/>
    <p:sldId id="463" r:id="rId43"/>
    <p:sldId id="466" r:id="rId44"/>
    <p:sldId id="468" r:id="rId45"/>
    <p:sldId id="470" r:id="rId46"/>
    <p:sldId id="472" r:id="rId47"/>
    <p:sldId id="282" r:id="rId48"/>
    <p:sldId id="474" r:id="rId49"/>
    <p:sldId id="476" r:id="rId50"/>
    <p:sldId id="283" r:id="rId51"/>
    <p:sldId id="288" r:id="rId52"/>
    <p:sldId id="289" r:id="rId53"/>
    <p:sldId id="290" r:id="rId54"/>
    <p:sldId id="291" r:id="rId55"/>
    <p:sldId id="297" r:id="rId56"/>
    <p:sldId id="298" r:id="rId57"/>
    <p:sldId id="299" r:id="rId58"/>
    <p:sldId id="300" r:id="rId59"/>
    <p:sldId id="306" r:id="rId60"/>
    <p:sldId id="307" r:id="rId61"/>
    <p:sldId id="308" r:id="rId62"/>
    <p:sldId id="309" r:id="rId63"/>
    <p:sldId id="315" r:id="rId64"/>
    <p:sldId id="316" r:id="rId65"/>
    <p:sldId id="317" r:id="rId66"/>
    <p:sldId id="318" r:id="rId67"/>
    <p:sldId id="319" r:id="rId68"/>
    <p:sldId id="320" r:id="rId69"/>
    <p:sldId id="321" r:id="rId70"/>
    <p:sldId id="322" r:id="rId71"/>
    <p:sldId id="333" r:id="rId72"/>
    <p:sldId id="334" r:id="rId73"/>
    <p:sldId id="368"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FFFF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880" autoAdjust="0"/>
  </p:normalViewPr>
  <p:slideViewPr>
    <p:cSldViewPr>
      <p:cViewPr varScale="1">
        <p:scale>
          <a:sx n="63" d="100"/>
          <a:sy n="63" d="100"/>
        </p:scale>
        <p:origin x="1340"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CC6CD-5B01-4527-BF66-94DDCA98DBA4}" type="datetimeFigureOut">
              <a:rPr lang="en-US" smtClean="0"/>
              <a:pPr/>
              <a:t>4/8/2024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7BE5A9-36DC-4F8C-9074-1330103F46A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5EBB9C-6A39-4857-B259-EFAE37C8CD13}" type="datetimeFigureOut">
              <a:rPr lang="en-US" smtClean="0"/>
              <a:pPr/>
              <a:t>4/8/2024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4566F3-968D-49CC-BA39-1E994E2196D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5EBB9C-6A39-4857-B259-EFAE37C8CD13}" type="datetimeFigureOut">
              <a:rPr lang="en-US" smtClean="0"/>
              <a:pPr/>
              <a:t>4/8/2024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4566F3-968D-49CC-BA39-1E994E2196D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5EBB9C-6A39-4857-B259-EFAE37C8CD13}" type="datetimeFigureOut">
              <a:rPr lang="en-US" smtClean="0"/>
              <a:pPr/>
              <a:t>4/8/2024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4566F3-968D-49CC-BA39-1E994E2196D1}"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pPr>
              <a:defRPr/>
            </a:pPr>
            <a:fld id="{487C5086-6806-4EA3-A578-578563BE5A0C}"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5EBB9C-6A39-4857-B259-EFAE37C8CD13}" type="datetimeFigureOut">
              <a:rPr lang="en-US" smtClean="0"/>
              <a:pPr/>
              <a:t>4/8/2024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4566F3-968D-49CC-BA39-1E994E2196D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5EBB9C-6A39-4857-B259-EFAE37C8CD13}" type="datetimeFigureOut">
              <a:rPr lang="en-US" smtClean="0"/>
              <a:pPr/>
              <a:t>4/8/2024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4566F3-968D-49CC-BA39-1E994E2196D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5EBB9C-6A39-4857-B259-EFAE37C8CD13}" type="datetimeFigureOut">
              <a:rPr lang="en-US" smtClean="0"/>
              <a:pPr/>
              <a:t>4/8/2024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4566F3-968D-49CC-BA39-1E994E2196D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5EBB9C-6A39-4857-B259-EFAE37C8CD13}" type="datetimeFigureOut">
              <a:rPr lang="en-US" smtClean="0"/>
              <a:pPr/>
              <a:t>4/8/2024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84566F3-968D-49CC-BA39-1E994E2196D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5EBB9C-6A39-4857-B259-EFAE37C8CD13}" type="datetimeFigureOut">
              <a:rPr lang="en-US" smtClean="0"/>
              <a:pPr/>
              <a:t>4/8/2024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84566F3-968D-49CC-BA39-1E994E2196D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5EBB9C-6A39-4857-B259-EFAE37C8CD13}" type="datetimeFigureOut">
              <a:rPr lang="en-US" smtClean="0"/>
              <a:pPr/>
              <a:t>4/8/2024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84566F3-968D-49CC-BA39-1E994E2196D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5EBB9C-6A39-4857-B259-EFAE37C8CD13}" type="datetimeFigureOut">
              <a:rPr lang="en-US" smtClean="0"/>
              <a:pPr/>
              <a:t>4/8/2024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4566F3-968D-49CC-BA39-1E994E2196D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5EBB9C-6A39-4857-B259-EFAE37C8CD13}" type="datetimeFigureOut">
              <a:rPr lang="en-US" smtClean="0"/>
              <a:pPr/>
              <a:t>4/8/2024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4566F3-968D-49CC-BA39-1E994E2196D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5EBB9C-6A39-4857-B259-EFAE37C8CD13}" type="datetimeFigureOut">
              <a:rPr lang="en-US" smtClean="0"/>
              <a:pPr/>
              <a:t>4/8/2024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4566F3-968D-49CC-BA39-1E994E2196D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solidFill>
            <a:schemeClr val="accent2">
              <a:lumMod val="20000"/>
              <a:lumOff val="80000"/>
            </a:schemeClr>
          </a:solidFill>
        </p:spPr>
        <p:txBody>
          <a:bodyPr>
            <a:normAutofit fontScale="92500" lnSpcReduction="10000"/>
          </a:bodyPr>
          <a:lstStyle/>
          <a:p>
            <a:pPr algn="ctr">
              <a:buFontTx/>
              <a:buNone/>
              <a:defRPr/>
            </a:pPr>
            <a:endParaRPr lang="el-GR" dirty="0"/>
          </a:p>
          <a:p>
            <a:pPr algn="ctr">
              <a:buFontTx/>
              <a:buNone/>
              <a:defRPr/>
            </a:pPr>
            <a:r>
              <a:rPr lang="el-GR" b="1" dirty="0"/>
              <a:t>Συμπληρωματικές σημειώσεις </a:t>
            </a:r>
            <a:r>
              <a:rPr lang="en-US" b="1" dirty="0"/>
              <a:t>Power Point </a:t>
            </a:r>
            <a:r>
              <a:rPr lang="el-GR" b="1" dirty="0"/>
              <a:t>στο μάθημα της ΕΙΔΙΚΗΣ  ΑΓΩΓΗΣ</a:t>
            </a:r>
            <a:endParaRPr lang="en-US" b="1" dirty="0"/>
          </a:p>
          <a:p>
            <a:pPr algn="ctr">
              <a:buNone/>
            </a:pPr>
            <a:endParaRPr lang="el-GR" dirty="0"/>
          </a:p>
          <a:p>
            <a:pPr algn="ctr">
              <a:buNone/>
            </a:pPr>
            <a:r>
              <a:rPr lang="el-GR" dirty="0" err="1"/>
              <a:t>Ιστορικοκοινωνική</a:t>
            </a:r>
            <a:r>
              <a:rPr lang="el-GR" dirty="0"/>
              <a:t> εξέλιξη </a:t>
            </a:r>
            <a:endParaRPr lang="en-US" dirty="0"/>
          </a:p>
          <a:p>
            <a:pPr algn="ctr">
              <a:buNone/>
            </a:pPr>
            <a:r>
              <a:rPr lang="el-GR" dirty="0"/>
              <a:t>της Ειδικής Αγωγής </a:t>
            </a:r>
          </a:p>
          <a:p>
            <a:pPr algn="ctr">
              <a:buNone/>
            </a:pPr>
            <a:r>
              <a:rPr lang="el-GR" dirty="0"/>
              <a:t>(κεφάλαιο 3)</a:t>
            </a:r>
            <a:endParaRPr lang="en-US" dirty="0"/>
          </a:p>
          <a:p>
            <a:pPr algn="ctr">
              <a:buFontTx/>
              <a:buNone/>
              <a:defRPr/>
            </a:pPr>
            <a:r>
              <a:rPr lang="el-GR" dirty="0"/>
              <a:t>Σχολή Επιστημών Αγωγής – ΕΚΠΑ</a:t>
            </a:r>
          </a:p>
          <a:p>
            <a:pPr algn="ctr">
              <a:buFontTx/>
              <a:buNone/>
              <a:defRPr/>
            </a:pPr>
            <a:r>
              <a:rPr lang="el-GR" dirty="0"/>
              <a:t>Διδάσκουσα: Σ. Πολυχρονοπούλου</a:t>
            </a:r>
          </a:p>
          <a:p>
            <a:pPr algn="ctr">
              <a:buFontTx/>
              <a:buNone/>
              <a:defRPr/>
            </a:pPr>
            <a:endParaRPr lang="el-GR" sz="2800" dirty="0"/>
          </a:p>
          <a:p>
            <a:pPr algn="ctr">
              <a:buFontTx/>
              <a:buNone/>
              <a:defRPr/>
            </a:pPr>
            <a:r>
              <a:rPr lang="el-GR" sz="2800" dirty="0"/>
              <a:t>Εαρινό εξάμηνο 202</a:t>
            </a:r>
            <a:r>
              <a:rPr lang="en-US" sz="2800" dirty="0"/>
              <a:t>4</a:t>
            </a:r>
            <a:endParaRPr lang="el-GR" sz="2800" dirty="0"/>
          </a:p>
          <a:p>
            <a:pPr algn="ctr">
              <a:buFontTx/>
              <a:buNone/>
              <a:defRPr/>
            </a:pP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normAutofit fontScale="90000"/>
          </a:bodyPr>
          <a:lstStyle/>
          <a:p>
            <a:r>
              <a:rPr lang="el-GR" dirty="0"/>
              <a:t>Στην Αθήνα σε αντίθεση με τη Σπάρτη</a:t>
            </a:r>
            <a:endParaRPr lang="en-US" dirty="0"/>
          </a:p>
        </p:txBody>
      </p:sp>
      <p:sp>
        <p:nvSpPr>
          <p:cNvPr id="3" name="Content Placeholder 2"/>
          <p:cNvSpPr>
            <a:spLocks noGrp="1"/>
          </p:cNvSpPr>
          <p:nvPr>
            <p:ph idx="1"/>
          </p:nvPr>
        </p:nvSpPr>
        <p:spPr>
          <a:solidFill>
            <a:schemeClr val="accent1">
              <a:lumMod val="40000"/>
              <a:lumOff val="60000"/>
            </a:schemeClr>
          </a:solidFill>
        </p:spPr>
        <p:txBody>
          <a:bodyPr>
            <a:normAutofit/>
          </a:bodyPr>
          <a:lstStyle/>
          <a:p>
            <a:pPr>
              <a:buNone/>
            </a:pPr>
            <a:r>
              <a:rPr lang="el-GR" sz="4000" dirty="0"/>
              <a:t> η κατάσταση των ατόμων με αποκλίσεις είναι διαφορετική. </a:t>
            </a:r>
          </a:p>
          <a:p>
            <a:r>
              <a:rPr lang="el-GR" sz="4000" dirty="0"/>
              <a:t>Στον αττικό ουρανό έχουν μερίδα όλοι, γεροί και αδύνατοι. </a:t>
            </a:r>
            <a:endParaRPr lang="en-US" sz="4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schemeClr>
          </a:solidFill>
        </p:spPr>
        <p:txBody>
          <a:bodyPr/>
          <a:lstStyle/>
          <a:p>
            <a:pPr>
              <a:defRPr/>
            </a:pPr>
            <a:r>
              <a:rPr lang="el-GR" dirty="0"/>
              <a:t>Πλατωνική Κοινωνία</a:t>
            </a:r>
            <a:endParaRPr lang="en-US" dirty="0"/>
          </a:p>
        </p:txBody>
      </p:sp>
      <p:sp>
        <p:nvSpPr>
          <p:cNvPr id="3" name="Content Placeholder 2"/>
          <p:cNvSpPr>
            <a:spLocks noGrp="1"/>
          </p:cNvSpPr>
          <p:nvPr>
            <p:ph idx="1"/>
          </p:nvPr>
        </p:nvSpPr>
        <p:spPr>
          <a:solidFill>
            <a:schemeClr val="accent4">
              <a:lumMod val="40000"/>
              <a:lumOff val="60000"/>
            </a:schemeClr>
          </a:solidFill>
        </p:spPr>
        <p:txBody>
          <a:bodyPr>
            <a:normAutofit/>
          </a:bodyPr>
          <a:lstStyle/>
          <a:p>
            <a:pPr>
              <a:defRPr/>
            </a:pPr>
            <a:r>
              <a:rPr lang="el-GR" sz="4400" dirty="0">
                <a:solidFill>
                  <a:schemeClr val="accent4">
                    <a:lumMod val="25000"/>
                  </a:schemeClr>
                </a:solidFill>
              </a:rPr>
              <a:t>Άνθρωπος τρελός να μη γυρίζει στην πόλη, λέει ο Πλάτων. Οι συγγενείς του να τον κρατήσουν στο σπίτι με όποιον τρόπο νομίζουν, διαφορετικά θα πληρώνουν πρόστιμο. </a:t>
            </a:r>
            <a:endParaRPr lang="en-US" sz="4400" dirty="0">
              <a:solidFill>
                <a:schemeClr val="accent4">
                  <a:lumMod val="25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r>
              <a:rPr lang="el-GR" dirty="0"/>
              <a:t>Αριστοτελική Κοινωνία</a:t>
            </a:r>
            <a:endParaRPr lang="en-US" dirty="0"/>
          </a:p>
        </p:txBody>
      </p:sp>
      <p:sp>
        <p:nvSpPr>
          <p:cNvPr id="3" name="Content Placeholder 2"/>
          <p:cNvSpPr>
            <a:spLocks noGrp="1"/>
          </p:cNvSpPr>
          <p:nvPr>
            <p:ph idx="1"/>
          </p:nvPr>
        </p:nvSpPr>
        <p:spPr>
          <a:solidFill>
            <a:schemeClr val="accent5">
              <a:lumMod val="20000"/>
              <a:lumOff val="80000"/>
            </a:schemeClr>
          </a:solidFill>
        </p:spPr>
        <p:txBody>
          <a:bodyPr>
            <a:noAutofit/>
          </a:bodyPr>
          <a:lstStyle/>
          <a:p>
            <a:r>
              <a:rPr lang="el-GR" sz="3600" dirty="0"/>
              <a:t>Κατά τον Αριστοτέλη, κάθε άνθρωπος πρέπει να είναι μέλος της ανθρώπινης κοινωνίας, γιατί διαφορετικά μένει να είναι ή Θεός ή θηρίο. </a:t>
            </a:r>
          </a:p>
          <a:p>
            <a:pPr>
              <a:buNone/>
            </a:pPr>
            <a:r>
              <a:rPr lang="el-GR" sz="3600" dirty="0"/>
              <a:t>Η κοινωνικοποίηση δηλαδή του ανθρώπου θεωρείται βασική προϋπόθεση της ίδιας της ανθρώπινης ύπαρξης και διαβίωσης.   </a:t>
            </a:r>
            <a:endParaRPr lang="en-US" sz="3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Autofit/>
          </a:bodyPr>
          <a:lstStyle/>
          <a:p>
            <a:pPr>
              <a:defRPr/>
            </a:pPr>
            <a:br>
              <a:rPr lang="el-GR" dirty="0"/>
            </a:br>
            <a:r>
              <a:rPr lang="el-GR" sz="4800" b="1" dirty="0"/>
              <a:t>Ρωμαϊκοί χρόνοι</a:t>
            </a:r>
            <a:br>
              <a:rPr lang="en-US" sz="4800" b="1" dirty="0"/>
            </a:br>
            <a:endParaRPr lang="en-US" sz="4800" b="1" dirty="0"/>
          </a:p>
        </p:txBody>
      </p:sp>
      <p:sp>
        <p:nvSpPr>
          <p:cNvPr id="3" name="Content Placeholder 2"/>
          <p:cNvSpPr>
            <a:spLocks noGrp="1"/>
          </p:cNvSpPr>
          <p:nvPr>
            <p:ph idx="1"/>
          </p:nvPr>
        </p:nvSpPr>
        <p:spPr>
          <a:solidFill>
            <a:srgbClr val="FFFF99"/>
          </a:solidFill>
        </p:spPr>
        <p:txBody>
          <a:bodyPr/>
          <a:lstStyle/>
          <a:p>
            <a:pPr>
              <a:buNone/>
              <a:defRPr/>
            </a:pPr>
            <a:r>
              <a:rPr lang="el-GR" sz="3600" dirty="0"/>
              <a:t>   </a:t>
            </a:r>
            <a:r>
              <a:rPr lang="el-GR" sz="4400" dirty="0"/>
              <a:t>Οι  Ρωμαίοι επέτρεπαν στον πατέρα να θανατώνει το παιδί αν ήταν ανάπηρο ή κορίτσι. </a:t>
            </a:r>
            <a:endParaRPr lang="en-US" sz="4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fontScale="90000"/>
          </a:bodyPr>
          <a:lstStyle/>
          <a:p>
            <a:br>
              <a:rPr lang="el-GR" b="1" dirty="0"/>
            </a:br>
            <a:r>
              <a:rPr lang="el-GR" sz="4900" b="1" dirty="0"/>
              <a:t>Ρωμαϊκοί χρόνοι (συνέχεια)</a:t>
            </a:r>
            <a:br>
              <a:rPr lang="en-US" sz="4900" b="1" dirty="0"/>
            </a:br>
            <a:endParaRPr lang="en-US" sz="4900" dirty="0"/>
          </a:p>
        </p:txBody>
      </p:sp>
      <p:sp>
        <p:nvSpPr>
          <p:cNvPr id="3" name="Content Placeholder 2"/>
          <p:cNvSpPr>
            <a:spLocks noGrp="1"/>
          </p:cNvSpPr>
          <p:nvPr>
            <p:ph idx="1"/>
          </p:nvPr>
        </p:nvSpPr>
        <p:spPr/>
        <p:txBody>
          <a:bodyPr>
            <a:normAutofit/>
          </a:bodyPr>
          <a:lstStyle/>
          <a:p>
            <a:pPr>
              <a:buNone/>
            </a:pPr>
            <a:r>
              <a:rPr lang="el-GR" sz="4800" dirty="0"/>
              <a:t>  Η εγκατάλειψη των παιδιών ήταν συνηθισμένο φαινόμενο τη Ρωμαϊκή περίοδο.</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Autofit/>
          </a:bodyPr>
          <a:lstStyle/>
          <a:p>
            <a:br>
              <a:rPr lang="el-GR" b="1" dirty="0"/>
            </a:br>
            <a:r>
              <a:rPr lang="el-GR" b="1" dirty="0"/>
              <a:t>Ρωμαϊκοί χρόνοι (συνέχεια)</a:t>
            </a:r>
            <a:br>
              <a:rPr lang="en-US" b="1" dirty="0"/>
            </a:br>
            <a:endParaRPr lang="en-US" dirty="0"/>
          </a:p>
        </p:txBody>
      </p:sp>
      <p:sp>
        <p:nvSpPr>
          <p:cNvPr id="3" name="Content Placeholder 2"/>
          <p:cNvSpPr>
            <a:spLocks noGrp="1"/>
          </p:cNvSpPr>
          <p:nvPr>
            <p:ph idx="1"/>
          </p:nvPr>
        </p:nvSpPr>
        <p:spPr/>
        <p:txBody>
          <a:bodyPr/>
          <a:lstStyle/>
          <a:p>
            <a:pPr>
              <a:buNone/>
            </a:pPr>
            <a:r>
              <a:rPr lang="el-GR" dirty="0"/>
              <a:t>   </a:t>
            </a:r>
            <a:r>
              <a:rPr lang="el-GR" sz="4000" dirty="0"/>
              <a:t>Ο Σενέκας  αναφέρει  ότι επαγγελματίες  επαίτες περιμάζευαν τα  εγκαταλελειμμένα  παιδιά  και  τα  χρησιμοποιούσαν  για  να κερδίζουν  χρήματα  με  το  να  τα βγάζουν  στη  ζητιανιά. </a:t>
            </a:r>
            <a:endParaRPr lang="en-US" sz="4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66"/>
          </a:solidFill>
        </p:spPr>
        <p:txBody>
          <a:bodyPr>
            <a:normAutofit fontScale="90000"/>
          </a:bodyPr>
          <a:lstStyle/>
          <a:p>
            <a:r>
              <a:rPr lang="el-GR" dirty="0"/>
              <a:t>Οι ειδικοί πρότειναν θεραπευτικές μεθόδους όπως: </a:t>
            </a:r>
            <a:endParaRPr lang="en-US" dirty="0"/>
          </a:p>
        </p:txBody>
      </p:sp>
      <p:sp>
        <p:nvSpPr>
          <p:cNvPr id="3" name="Content Placeholder 2"/>
          <p:cNvSpPr>
            <a:spLocks noGrp="1"/>
          </p:cNvSpPr>
          <p:nvPr>
            <p:ph idx="1"/>
          </p:nvPr>
        </p:nvSpPr>
        <p:spPr/>
        <p:txBody>
          <a:bodyPr>
            <a:normAutofit/>
          </a:bodyPr>
          <a:lstStyle/>
          <a:p>
            <a:r>
              <a:rPr lang="el-GR" sz="4400" dirty="0"/>
              <a:t>Κλείσιμο σε απόλυτο σκοτάδι, χρήση ναρκωτικών φαρμάκων, αφαίμαξη, ξύρισμα της κεφαλής κ.ά.</a:t>
            </a:r>
            <a:endParaRPr lang="en-US" sz="4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60000"/>
              <a:lumOff val="40000"/>
            </a:schemeClr>
          </a:solidFill>
        </p:spPr>
        <p:txBody>
          <a:bodyPr>
            <a:normAutofit/>
          </a:bodyPr>
          <a:lstStyle/>
          <a:p>
            <a:pPr>
              <a:defRPr/>
            </a:pPr>
            <a:r>
              <a:rPr lang="el-GR" sz="5400" dirty="0"/>
              <a:t>Μεσαίωνας</a:t>
            </a:r>
            <a:endParaRPr lang="en-US" sz="5400" dirty="0"/>
          </a:p>
        </p:txBody>
      </p:sp>
      <p:sp>
        <p:nvSpPr>
          <p:cNvPr id="3" name="Content Placeholder 2"/>
          <p:cNvSpPr>
            <a:spLocks noGrp="1"/>
          </p:cNvSpPr>
          <p:nvPr>
            <p:ph idx="1"/>
          </p:nvPr>
        </p:nvSpPr>
        <p:spPr>
          <a:solidFill>
            <a:schemeClr val="accent2">
              <a:lumMod val="40000"/>
              <a:lumOff val="60000"/>
            </a:schemeClr>
          </a:solidFill>
        </p:spPr>
        <p:txBody>
          <a:bodyPr/>
          <a:lstStyle/>
          <a:p>
            <a:pPr>
              <a:defRPr/>
            </a:pPr>
            <a:r>
              <a:rPr lang="el-GR" dirty="0"/>
              <a:t>Το μεσαιωνικό μυαλό και οι δεισιδαιμονίες.</a:t>
            </a:r>
          </a:p>
          <a:p>
            <a:pPr>
              <a:defRPr/>
            </a:pPr>
            <a:r>
              <a:rPr lang="el-GR" dirty="0"/>
              <a:t>Το εγχειρίδιο του Πάπα του </a:t>
            </a:r>
            <a:r>
              <a:rPr lang="en-US" dirty="0"/>
              <a:t>Innocent VIII.</a:t>
            </a:r>
          </a:p>
          <a:p>
            <a:pPr>
              <a:defRPr/>
            </a:pPr>
            <a:r>
              <a:rPr lang="el-GR" dirty="0"/>
              <a:t>Ο διωγμός των αιρετικών και των μάγων.</a:t>
            </a:r>
          </a:p>
          <a:p>
            <a:pPr>
              <a:defRPr/>
            </a:pPr>
            <a:r>
              <a:rPr lang="el-GR" dirty="0"/>
              <a:t>Οι πρώτοι δάσκαλοι κωφών παιδιών.</a:t>
            </a:r>
          </a:p>
          <a:p>
            <a:pPr>
              <a:defRPr/>
            </a:pPr>
            <a:r>
              <a:rPr lang="el-GR" dirty="0"/>
              <a:t>Οι πρώτες προσπάθειες για την κατασκευή διαγνωστικών τεστ νοημοσύνης και ψυχικών διαταραχών.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28625" y="214313"/>
            <a:ext cx="8229600" cy="796925"/>
          </a:xfrm>
        </p:spPr>
        <p:txBody>
          <a:bodyPr/>
          <a:lstStyle/>
          <a:p>
            <a:r>
              <a:rPr lang="el-GR" sz="3600" b="1" i="1">
                <a:latin typeface="Times New Roman" pitchFamily="18" charset="0"/>
                <a:cs typeface="Times New Roman" pitchFamily="18" charset="0"/>
              </a:rPr>
              <a:t>Μεσαίωνας</a:t>
            </a:r>
            <a:endParaRPr lang="en-US" sz="3600" b="1" i="1">
              <a:latin typeface="Times New Roman" pitchFamily="18" charset="0"/>
              <a:cs typeface="Times New Roman" pitchFamily="18" charset="0"/>
            </a:endParaRPr>
          </a:p>
        </p:txBody>
      </p:sp>
      <p:sp>
        <p:nvSpPr>
          <p:cNvPr id="12291" name="Content Placeholder 2"/>
          <p:cNvSpPr>
            <a:spLocks noGrp="1"/>
          </p:cNvSpPr>
          <p:nvPr>
            <p:ph idx="1"/>
          </p:nvPr>
        </p:nvSpPr>
        <p:spPr>
          <a:xfrm>
            <a:off x="457200" y="1214438"/>
            <a:ext cx="8401050" cy="5072062"/>
          </a:xfrm>
        </p:spPr>
        <p:txBody>
          <a:bodyPr/>
          <a:lstStyle/>
          <a:p>
            <a:pPr>
              <a:buFont typeface="Arial" charset="0"/>
              <a:buNone/>
            </a:pPr>
            <a:r>
              <a:rPr lang="el-GR" sz="2800" b="1" dirty="0">
                <a:latin typeface="Times New Roman" pitchFamily="18" charset="0"/>
                <a:cs typeface="Times New Roman" pitchFamily="18" charset="0"/>
              </a:rPr>
              <a:t>Βαθύ θρησκευτικό πνεύμα:</a:t>
            </a:r>
          </a:p>
          <a:p>
            <a:pPr>
              <a:buFont typeface="Arial" charset="0"/>
              <a:buNone/>
            </a:pPr>
            <a:r>
              <a:rPr lang="el-GR" sz="2800" dirty="0">
                <a:latin typeface="Times New Roman" pitchFamily="18" charset="0"/>
                <a:cs typeface="Times New Roman" pitchFamily="18" charset="0"/>
              </a:rPr>
              <a:t>	Το μεσαιωνικό μυαλό της Δυτικής Ευρώπης του </a:t>
            </a:r>
          </a:p>
          <a:p>
            <a:pPr>
              <a:buFont typeface="Arial" charset="0"/>
              <a:buNone/>
            </a:pPr>
            <a:r>
              <a:rPr lang="el-GR" sz="2800" dirty="0">
                <a:latin typeface="Times New Roman" pitchFamily="18" charset="0"/>
                <a:cs typeface="Times New Roman" pitchFamily="18" charset="0"/>
              </a:rPr>
              <a:t>    6ου - 11ου αιώνα είναι γεμάτο δεισιδαιμονίες.</a:t>
            </a:r>
          </a:p>
          <a:p>
            <a:pPr>
              <a:buFont typeface="Arial" charset="0"/>
              <a:buNone/>
            </a:pPr>
            <a:endParaRPr lang="el-GR" sz="2800" dirty="0">
              <a:latin typeface="Times New Roman" pitchFamily="18" charset="0"/>
              <a:cs typeface="Times New Roman" pitchFamily="18" charset="0"/>
            </a:endParaRPr>
          </a:p>
          <a:p>
            <a:r>
              <a:rPr lang="el-GR" sz="2800" dirty="0">
                <a:latin typeface="Times New Roman" pitchFamily="18" charset="0"/>
                <a:cs typeface="Times New Roman" pitchFamily="18" charset="0"/>
              </a:rPr>
              <a:t>Ο Πάπας ο Innocent  VIII ανέθεσε σε δύο καλόγηρους το διωγμό των αιρετικών:</a:t>
            </a:r>
          </a:p>
          <a:p>
            <a:endParaRPr lang="el-GR" sz="2800" dirty="0">
              <a:latin typeface="Times New Roman" pitchFamily="18" charset="0"/>
              <a:cs typeface="Times New Roman" pitchFamily="18" charset="0"/>
            </a:endParaRPr>
          </a:p>
          <a:p>
            <a:pPr lvl="1"/>
            <a:r>
              <a:rPr lang="el-GR" i="1" dirty="0">
                <a:latin typeface="Times New Roman" pitchFamily="18" charset="0"/>
                <a:cs typeface="Times New Roman" pitchFamily="18" charset="0"/>
              </a:rPr>
              <a:t>χιλιάδες άτομα με συναισθηματικές διαταραχές και αναπηρίες αναγνωρίστηκαν ως αιρετικά ή μάγισσες, βασανίστηκαν και κάηκαν στη φωτιά.</a:t>
            </a:r>
          </a:p>
          <a:p>
            <a:pPr>
              <a:buFont typeface="Arial" charset="0"/>
              <a:buNone/>
            </a:pPr>
            <a:endParaRPr lang="el-GR" sz="2800" dirty="0">
              <a:latin typeface="Times New Roman" pitchFamily="18" charset="0"/>
              <a:cs typeface="Times New Roman" pitchFamily="18" charset="0"/>
            </a:endParaRPr>
          </a:p>
          <a:p>
            <a:pPr>
              <a:buFont typeface="Arial" charset="0"/>
              <a:buNone/>
            </a:pPr>
            <a:endParaRPr lang="en-US" sz="2800"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75000"/>
            </a:schemeClr>
          </a:solidFill>
        </p:spPr>
        <p:txBody>
          <a:bodyPr>
            <a:normAutofit/>
          </a:bodyPr>
          <a:lstStyle/>
          <a:p>
            <a:pPr>
              <a:defRPr/>
            </a:pPr>
            <a:r>
              <a:rPr lang="el-GR" sz="4800" b="1" dirty="0"/>
              <a:t>Ο 18</a:t>
            </a:r>
            <a:r>
              <a:rPr lang="el-GR" sz="4800" b="1" baseline="30000" dirty="0"/>
              <a:t>ος</a:t>
            </a:r>
            <a:r>
              <a:rPr lang="el-GR" sz="4800" b="1" dirty="0"/>
              <a:t>   αιώνας</a:t>
            </a:r>
            <a:endParaRPr lang="en-US" sz="4800" b="1" dirty="0"/>
          </a:p>
        </p:txBody>
      </p:sp>
      <p:sp>
        <p:nvSpPr>
          <p:cNvPr id="3" name="Content Placeholder 2"/>
          <p:cNvSpPr>
            <a:spLocks noGrp="1"/>
          </p:cNvSpPr>
          <p:nvPr>
            <p:ph idx="1"/>
          </p:nvPr>
        </p:nvSpPr>
        <p:spPr>
          <a:solidFill>
            <a:schemeClr val="accent3">
              <a:lumMod val="60000"/>
              <a:lumOff val="40000"/>
            </a:schemeClr>
          </a:solidFill>
        </p:spPr>
        <p:txBody>
          <a:bodyPr/>
          <a:lstStyle/>
          <a:p>
            <a:pPr>
              <a:defRPr/>
            </a:pPr>
            <a:r>
              <a:rPr lang="el-GR" dirty="0"/>
              <a:t>Η Γαλλική επανάσταση.</a:t>
            </a:r>
          </a:p>
          <a:p>
            <a:pPr>
              <a:defRPr/>
            </a:pPr>
            <a:r>
              <a:rPr lang="el-GR" dirty="0"/>
              <a:t>Οι πρώτες θεραπείες για ψυχικά διαταραγμένα άτομα. </a:t>
            </a:r>
          </a:p>
          <a:p>
            <a:pPr>
              <a:defRPr/>
            </a:pPr>
            <a:r>
              <a:rPr lang="el-GR" dirty="0"/>
              <a:t>Οι πρώτες πλάκες γραφής για τυφλούς. </a:t>
            </a:r>
          </a:p>
          <a:p>
            <a:pPr>
              <a:defRPr/>
            </a:pPr>
            <a:r>
              <a:rPr lang="el-GR" dirty="0"/>
              <a:t>Οι πρώτες τεχνικές επικοινωνίας για κωφούς. </a:t>
            </a:r>
          </a:p>
          <a:p>
            <a:pPr>
              <a:defRPr/>
            </a:pPr>
            <a:r>
              <a:rPr lang="el-GR" dirty="0"/>
              <a:t>Το πρώτο σχολείο για κωφά παιδιά.</a:t>
            </a:r>
          </a:p>
          <a:p>
            <a:pPr>
              <a:defRPr/>
            </a:pPr>
            <a:r>
              <a:rPr lang="el-GR" dirty="0"/>
              <a:t>Ίδρυση σχολείων για κωφά και τυφλά.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lstStyle/>
          <a:p>
            <a:endParaRPr lang="en-US" dirty="0"/>
          </a:p>
        </p:txBody>
      </p:sp>
      <p:sp>
        <p:nvSpPr>
          <p:cNvPr id="3" name="Content Placeholder 2"/>
          <p:cNvSpPr>
            <a:spLocks noGrp="1"/>
          </p:cNvSpPr>
          <p:nvPr>
            <p:ph idx="1"/>
          </p:nvPr>
        </p:nvSpPr>
        <p:spPr>
          <a:solidFill>
            <a:schemeClr val="accent1">
              <a:lumMod val="40000"/>
              <a:lumOff val="60000"/>
            </a:schemeClr>
          </a:solidFill>
        </p:spPr>
        <p:txBody>
          <a:bodyPr>
            <a:normAutofit/>
          </a:bodyPr>
          <a:lstStyle/>
          <a:p>
            <a:pPr algn="ctr">
              <a:buNone/>
            </a:pPr>
            <a:r>
              <a:rPr lang="el-GR" sz="4800" dirty="0" err="1"/>
              <a:t>Ιστορικοκοινωνική</a:t>
            </a:r>
            <a:r>
              <a:rPr lang="el-GR" sz="4800" dirty="0"/>
              <a:t> εξέλιξη </a:t>
            </a:r>
            <a:endParaRPr lang="en-US" sz="4800" dirty="0"/>
          </a:p>
          <a:p>
            <a:pPr algn="ctr">
              <a:buNone/>
            </a:pPr>
            <a:r>
              <a:rPr lang="el-GR" sz="4800" dirty="0"/>
              <a:t>της Ειδικής Αγωγής </a:t>
            </a:r>
            <a:endParaRPr lang="en-US" sz="4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txBody>
          <a:bodyPr/>
          <a:lstStyle/>
          <a:p>
            <a:r>
              <a:rPr lang="el-GR" b="1" dirty="0"/>
              <a:t>Ο  18</a:t>
            </a:r>
            <a:r>
              <a:rPr lang="el-GR" b="1" baseline="30000" dirty="0"/>
              <a:t>ος</a:t>
            </a:r>
            <a:r>
              <a:rPr lang="el-GR" b="1" dirty="0"/>
              <a:t>   αιώνας (συνέχεια)</a:t>
            </a:r>
            <a:endParaRPr lang="en-US" dirty="0"/>
          </a:p>
        </p:txBody>
      </p:sp>
      <p:sp>
        <p:nvSpPr>
          <p:cNvPr id="3" name="Content Placeholder 2"/>
          <p:cNvSpPr>
            <a:spLocks noGrp="1"/>
          </p:cNvSpPr>
          <p:nvPr>
            <p:ph idx="1"/>
          </p:nvPr>
        </p:nvSpPr>
        <p:spPr/>
        <p:txBody>
          <a:bodyPr>
            <a:normAutofit/>
          </a:bodyPr>
          <a:lstStyle/>
          <a:p>
            <a:pPr>
              <a:buNone/>
            </a:pPr>
            <a:r>
              <a:rPr lang="el-GR" sz="4000" dirty="0"/>
              <a:t>  </a:t>
            </a:r>
            <a:r>
              <a:rPr lang="el-GR" sz="4400" dirty="0"/>
              <a:t>Το 60% των παιδιών της Αγγλίας πεθαίνει πριν φτάσει τα 5.  Το 64% των υπόλοιπων πεθαίνει πριν από τα 10.  Πολλά παιδιά εγκαταλείπονται αμέσως μετά τη γέννησή τους. </a:t>
            </a:r>
            <a:endParaRPr lang="en-US" sz="4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txBody>
          <a:bodyPr/>
          <a:lstStyle/>
          <a:p>
            <a:r>
              <a:rPr lang="el-GR" b="1" dirty="0"/>
              <a:t>Ο  18</a:t>
            </a:r>
            <a:r>
              <a:rPr lang="el-GR" b="1" baseline="30000" dirty="0"/>
              <a:t>ος</a:t>
            </a:r>
            <a:r>
              <a:rPr lang="el-GR" b="1" dirty="0"/>
              <a:t>   αιώνας (συνέχεια)</a:t>
            </a:r>
            <a:endParaRPr lang="en-US" dirty="0"/>
          </a:p>
        </p:txBody>
      </p:sp>
      <p:sp>
        <p:nvSpPr>
          <p:cNvPr id="3" name="Content Placeholder 2"/>
          <p:cNvSpPr>
            <a:spLocks noGrp="1"/>
          </p:cNvSpPr>
          <p:nvPr>
            <p:ph idx="1"/>
          </p:nvPr>
        </p:nvSpPr>
        <p:spPr/>
        <p:txBody>
          <a:bodyPr>
            <a:normAutofit/>
          </a:bodyPr>
          <a:lstStyle/>
          <a:p>
            <a:pPr>
              <a:buNone/>
            </a:pPr>
            <a:r>
              <a:rPr lang="el-GR" sz="4400" dirty="0"/>
              <a:t>  Ένας μεγάλος αριθμός παιδιών γεννιούνται με σωματικές αναπηρίες. Το 90% των παιδιών παραδίδονται στα νοσοκομεία όπου πεθαίνουν μέσα στο χρόνο. </a:t>
            </a:r>
            <a:endParaRPr lang="en-US" sz="4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txBody>
          <a:bodyPr/>
          <a:lstStyle/>
          <a:p>
            <a:r>
              <a:rPr lang="el-GR" b="1" dirty="0"/>
              <a:t>Ο  18</a:t>
            </a:r>
            <a:r>
              <a:rPr lang="el-GR" b="1" baseline="30000" dirty="0"/>
              <a:t>ος</a:t>
            </a:r>
            <a:r>
              <a:rPr lang="el-GR" b="1" dirty="0"/>
              <a:t>   αιώνας (συνέχεια</a:t>
            </a:r>
            <a:endParaRPr lang="en-US" dirty="0"/>
          </a:p>
        </p:txBody>
      </p:sp>
      <p:sp>
        <p:nvSpPr>
          <p:cNvPr id="3" name="Content Placeholder 2"/>
          <p:cNvSpPr>
            <a:spLocks noGrp="1"/>
          </p:cNvSpPr>
          <p:nvPr>
            <p:ph idx="1"/>
          </p:nvPr>
        </p:nvSpPr>
        <p:spPr/>
        <p:txBody>
          <a:bodyPr>
            <a:normAutofit/>
          </a:bodyPr>
          <a:lstStyle/>
          <a:p>
            <a:pPr>
              <a:buNone/>
            </a:pPr>
            <a:r>
              <a:rPr lang="el-GR" sz="4400" dirty="0"/>
              <a:t>  Η βιομηχανική επανάσταση έφερε πολλές γυναίκες και παιδιά ως ανειδίκευτους εργάτες στα εργοστάσια όπου δεν υπήρχε κανένα μέτρο ασφαλείας για τια παιδιά.  </a:t>
            </a:r>
            <a:endParaRPr lang="en-US" sz="4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txBody>
          <a:bodyPr/>
          <a:lstStyle/>
          <a:p>
            <a:r>
              <a:rPr lang="el-GR" b="1" dirty="0"/>
              <a:t>Ο  18</a:t>
            </a:r>
            <a:r>
              <a:rPr lang="el-GR" b="1" baseline="30000" dirty="0"/>
              <a:t>ος</a:t>
            </a:r>
            <a:r>
              <a:rPr lang="el-GR" b="1" dirty="0"/>
              <a:t>   αιώνας (συνέχεια</a:t>
            </a:r>
            <a:endParaRPr lang="en-US" dirty="0"/>
          </a:p>
        </p:txBody>
      </p:sp>
      <p:sp>
        <p:nvSpPr>
          <p:cNvPr id="3" name="Content Placeholder 2"/>
          <p:cNvSpPr>
            <a:spLocks noGrp="1"/>
          </p:cNvSpPr>
          <p:nvPr>
            <p:ph idx="1"/>
          </p:nvPr>
        </p:nvSpPr>
        <p:spPr/>
        <p:txBody>
          <a:bodyPr>
            <a:normAutofit/>
          </a:bodyPr>
          <a:lstStyle/>
          <a:p>
            <a:pPr>
              <a:buNone/>
            </a:pPr>
            <a:r>
              <a:rPr lang="el-GR" sz="4400" dirty="0"/>
              <a:t>  Στα εργοστάσια η πειθαρχία επιβάλλεται με γροθιές και κλωτσιές. Πολλά παιδιά σακατεύονται από ατυχήματα ή από τη βαριά δουλειά, πεθαίνουν ή αυτοκτονούν. </a:t>
            </a:r>
            <a:endParaRPr lang="en-US" sz="4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txBody>
          <a:bodyPr/>
          <a:lstStyle/>
          <a:p>
            <a:r>
              <a:rPr lang="el-GR" b="1" dirty="0"/>
              <a:t>Ο  18</a:t>
            </a:r>
            <a:r>
              <a:rPr lang="el-GR" b="1" baseline="30000" dirty="0"/>
              <a:t>ος</a:t>
            </a:r>
            <a:r>
              <a:rPr lang="el-GR" b="1" dirty="0"/>
              <a:t>   αιώνας (συνέχεια</a:t>
            </a:r>
            <a:endParaRPr lang="en-US" dirty="0"/>
          </a:p>
        </p:txBody>
      </p:sp>
      <p:sp>
        <p:nvSpPr>
          <p:cNvPr id="3" name="Content Placeholder 2"/>
          <p:cNvSpPr>
            <a:spLocks noGrp="1"/>
          </p:cNvSpPr>
          <p:nvPr>
            <p:ph idx="1"/>
          </p:nvPr>
        </p:nvSpPr>
        <p:spPr/>
        <p:txBody>
          <a:bodyPr>
            <a:normAutofit/>
          </a:bodyPr>
          <a:lstStyle/>
          <a:p>
            <a:pPr>
              <a:buNone/>
            </a:pPr>
            <a:r>
              <a:rPr lang="el-GR" sz="4000" dirty="0"/>
              <a:t>  </a:t>
            </a:r>
            <a:r>
              <a:rPr lang="el-GR" sz="4400" dirty="0"/>
              <a:t>Τα ανυπάκουα παιδιά παραπέμπονται σε φυλακές ή σε αναμορφωτήρια όπου ενώνονται με εγκληματίες, επιληπτικούς, ζητιάνους ή πνευματικά ανάπηρους. </a:t>
            </a:r>
            <a:endParaRPr lang="en-US" sz="4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txBody>
          <a:bodyPr/>
          <a:lstStyle/>
          <a:p>
            <a:r>
              <a:rPr lang="el-GR" dirty="0"/>
              <a:t>Η Γαλλική Επανάσταση </a:t>
            </a:r>
            <a:endParaRPr lang="en-US" dirty="0"/>
          </a:p>
        </p:txBody>
      </p:sp>
      <p:sp>
        <p:nvSpPr>
          <p:cNvPr id="3" name="Content Placeholder 2"/>
          <p:cNvSpPr>
            <a:spLocks noGrp="1"/>
          </p:cNvSpPr>
          <p:nvPr>
            <p:ph idx="1"/>
          </p:nvPr>
        </p:nvSpPr>
        <p:spPr>
          <a:solidFill>
            <a:schemeClr val="bg2">
              <a:lumMod val="90000"/>
            </a:schemeClr>
          </a:solidFill>
        </p:spPr>
        <p:txBody>
          <a:bodyPr>
            <a:normAutofit/>
          </a:bodyPr>
          <a:lstStyle/>
          <a:p>
            <a:r>
              <a:rPr lang="el-GR" sz="4000" dirty="0"/>
              <a:t>Ξύπνησε τη συνείδηση του ατόμου για κοινωνική υπευθυνότητα κι ακόμα περισσότερο τη συναίσθηση της ευθύνης της πολιτείας απέναντι στα μέλη της </a:t>
            </a:r>
            <a:r>
              <a:rPr lang="el-GR" sz="4000" dirty="0" err="1"/>
              <a:t>συμπεριλαμβανομέ</a:t>
            </a:r>
            <a:r>
              <a:rPr lang="el-GR" sz="4000" dirty="0"/>
              <a:t>-</a:t>
            </a:r>
            <a:r>
              <a:rPr lang="el-GR" sz="4000" dirty="0" err="1"/>
              <a:t>νων</a:t>
            </a:r>
            <a:r>
              <a:rPr lang="el-GR" sz="4000" dirty="0"/>
              <a:t> των παιδιών και των αναπήρων.  </a:t>
            </a:r>
            <a:endParaRPr lang="en-US" sz="4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normAutofit fontScale="90000"/>
          </a:bodyPr>
          <a:lstStyle/>
          <a:p>
            <a:r>
              <a:rPr lang="el-GR" dirty="0"/>
              <a:t>Έτσι, κατά το κλείσιμο του 18</a:t>
            </a:r>
            <a:r>
              <a:rPr lang="el-GR" baseline="30000" dirty="0"/>
              <a:t>ου</a:t>
            </a:r>
            <a:r>
              <a:rPr lang="el-GR" dirty="0"/>
              <a:t> αιώνα</a:t>
            </a:r>
            <a:endParaRPr lang="en-US" dirty="0"/>
          </a:p>
        </p:txBody>
      </p:sp>
      <p:sp>
        <p:nvSpPr>
          <p:cNvPr id="3" name="Content Placeholder 2"/>
          <p:cNvSpPr>
            <a:spLocks noGrp="1"/>
          </p:cNvSpPr>
          <p:nvPr>
            <p:ph idx="1"/>
          </p:nvPr>
        </p:nvSpPr>
        <p:spPr>
          <a:solidFill>
            <a:schemeClr val="accent1">
              <a:lumMod val="40000"/>
              <a:lumOff val="60000"/>
            </a:schemeClr>
          </a:solidFill>
        </p:spPr>
        <p:txBody>
          <a:bodyPr>
            <a:normAutofit/>
          </a:bodyPr>
          <a:lstStyle/>
          <a:p>
            <a:pPr>
              <a:buNone/>
            </a:pPr>
            <a:r>
              <a:rPr lang="el-GR" sz="4000" dirty="0"/>
              <a:t>  άρχισαν να λειτουργούν σχολεία για παιδιά τυφλά και κωφά, αλλά ελάχιστα είχαν γίνει για το παιδί με τη σωματική και πνευματική αναπηρία.  </a:t>
            </a:r>
            <a:endParaRPr lang="en-US" sz="4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p:spPr>
        <p:txBody>
          <a:bodyPr/>
          <a:lstStyle/>
          <a:p>
            <a:pPr>
              <a:defRPr/>
            </a:pPr>
            <a:r>
              <a:rPr lang="el-GR" sz="4800" b="1" dirty="0"/>
              <a:t>19</a:t>
            </a:r>
            <a:r>
              <a:rPr lang="el-GR" sz="4800" b="1" baseline="30000" dirty="0"/>
              <a:t>ος</a:t>
            </a:r>
            <a:r>
              <a:rPr lang="el-GR" sz="4800" b="1" dirty="0"/>
              <a:t>  αιώνας</a:t>
            </a:r>
            <a:endParaRPr lang="en-US" sz="4800" b="1" dirty="0"/>
          </a:p>
        </p:txBody>
      </p:sp>
      <p:sp>
        <p:nvSpPr>
          <p:cNvPr id="3" name="Content Placeholder 2"/>
          <p:cNvSpPr>
            <a:spLocks noGrp="1"/>
          </p:cNvSpPr>
          <p:nvPr>
            <p:ph idx="1"/>
          </p:nvPr>
        </p:nvSpPr>
        <p:spPr>
          <a:solidFill>
            <a:schemeClr val="accent4">
              <a:lumMod val="40000"/>
              <a:lumOff val="60000"/>
            </a:schemeClr>
          </a:solidFill>
        </p:spPr>
        <p:txBody>
          <a:bodyPr/>
          <a:lstStyle/>
          <a:p>
            <a:pPr>
              <a:defRPr/>
            </a:pPr>
            <a:r>
              <a:rPr lang="el-GR" sz="3600" dirty="0"/>
              <a:t>Εμφάνιση σπουδαίων ψυχολόγων και παιδαγωγών (</a:t>
            </a:r>
            <a:r>
              <a:rPr lang="en-US" sz="3600" dirty="0"/>
              <a:t>Freud, Dix, </a:t>
            </a:r>
            <a:r>
              <a:rPr lang="en-US" sz="3600" dirty="0" err="1"/>
              <a:t>Ferrus</a:t>
            </a:r>
            <a:r>
              <a:rPr lang="en-US" sz="3600" dirty="0"/>
              <a:t> </a:t>
            </a:r>
            <a:r>
              <a:rPr lang="el-GR" sz="3600" dirty="0"/>
              <a:t>κ.ά.).</a:t>
            </a:r>
          </a:p>
          <a:p>
            <a:pPr>
              <a:defRPr/>
            </a:pPr>
            <a:r>
              <a:rPr lang="el-GR" sz="3600" dirty="0"/>
              <a:t>Τ ο καινούριο σύστημα γραφής για τυφλούς (</a:t>
            </a:r>
            <a:r>
              <a:rPr lang="en-US" sz="3600" dirty="0"/>
              <a:t>Braille).</a:t>
            </a:r>
            <a:endParaRPr lang="el-GR" sz="3600" dirty="0"/>
          </a:p>
          <a:p>
            <a:pPr>
              <a:defRPr/>
            </a:pPr>
            <a:r>
              <a:rPr lang="el-GR" sz="3600" dirty="0"/>
              <a:t>Η ανακάλυψη του τηλεφώνου από τον </a:t>
            </a:r>
            <a:r>
              <a:rPr lang="en-US" sz="3600" dirty="0"/>
              <a:t>Bell </a:t>
            </a:r>
            <a:r>
              <a:rPr lang="el-GR" sz="3600" dirty="0"/>
              <a:t>ανοίγει καινούρια κανάλια επικοινωνίας με τους κωφούς.  </a:t>
            </a:r>
            <a:endParaRPr lang="en-US" sz="36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p:spPr>
        <p:txBody>
          <a:bodyPr>
            <a:normAutofit fontScale="90000"/>
          </a:bodyPr>
          <a:lstStyle/>
          <a:p>
            <a:r>
              <a:rPr lang="el-GR" dirty="0"/>
              <a:t>Το 1848 η </a:t>
            </a:r>
            <a:r>
              <a:rPr lang="en-US" dirty="0"/>
              <a:t>Dix </a:t>
            </a:r>
            <a:r>
              <a:rPr lang="el-GR" dirty="0"/>
              <a:t>γράφει στο Κογκρέσο:</a:t>
            </a:r>
            <a:endParaRPr lang="en-US" dirty="0"/>
          </a:p>
        </p:txBody>
      </p:sp>
      <p:sp>
        <p:nvSpPr>
          <p:cNvPr id="3" name="Content Placeholder 2"/>
          <p:cNvSpPr>
            <a:spLocks noGrp="1"/>
          </p:cNvSpPr>
          <p:nvPr>
            <p:ph idx="1"/>
          </p:nvPr>
        </p:nvSpPr>
        <p:spPr/>
        <p:txBody>
          <a:bodyPr>
            <a:normAutofit/>
          </a:bodyPr>
          <a:lstStyle/>
          <a:p>
            <a:r>
              <a:rPr lang="el-GR" sz="3600" dirty="0"/>
              <a:t>Είδα πάνω από 9</a:t>
            </a:r>
            <a:r>
              <a:rPr lang="en-US" sz="3600" dirty="0"/>
              <a:t>.</a:t>
            </a:r>
            <a:r>
              <a:rPr lang="el-GR" sz="3600" dirty="0"/>
              <a:t>000 καθυστερημένους, επιληπτικούς και τρελούς στις ΗΠΑ στερημένους από κάθε είδους φροντίδας και προστασίας, δεμένους με αλυσίδες … που καταλήγουν σε σιδερένιες μπάλες, τρομοκρατημένους από το πολύ ξύλο … αφημένους στις πιο απάνθρωπες βιαιότητες. </a:t>
            </a:r>
            <a:endParaRPr lang="en-US" sz="36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p:spPr>
        <p:txBody>
          <a:bodyPr/>
          <a:lstStyle/>
          <a:p>
            <a:r>
              <a:rPr lang="el-GR" dirty="0"/>
              <a:t>18</a:t>
            </a:r>
            <a:r>
              <a:rPr lang="el-GR" baseline="30000" dirty="0"/>
              <a:t>ος</a:t>
            </a:r>
            <a:r>
              <a:rPr lang="el-GR" dirty="0"/>
              <a:t> αιώνας (συνέχεια)</a:t>
            </a:r>
            <a:endParaRPr lang="en-US" dirty="0"/>
          </a:p>
        </p:txBody>
      </p:sp>
      <p:sp>
        <p:nvSpPr>
          <p:cNvPr id="3" name="Content Placeholder 2"/>
          <p:cNvSpPr>
            <a:spLocks noGrp="1"/>
          </p:cNvSpPr>
          <p:nvPr>
            <p:ph idx="1"/>
          </p:nvPr>
        </p:nvSpPr>
        <p:spPr/>
        <p:txBody>
          <a:bodyPr>
            <a:normAutofit/>
          </a:bodyPr>
          <a:lstStyle/>
          <a:p>
            <a:r>
              <a:rPr lang="el-GR" sz="4400" dirty="0"/>
              <a:t>Το 1829 ο </a:t>
            </a:r>
            <a:r>
              <a:rPr lang="en-US" sz="4400" dirty="0"/>
              <a:t>Luis Braille </a:t>
            </a:r>
            <a:r>
              <a:rPr lang="el-GR" sz="4400" dirty="0"/>
              <a:t>προσάρμοσε στις ανάγκες των τυφλών ένα πρώην στρατιωτικό κώδικα γραφής που ονομάστηκε αργότερα </a:t>
            </a:r>
            <a:r>
              <a:rPr lang="el-GR" sz="4400" dirty="0" err="1"/>
              <a:t>Μπράιγ</a:t>
            </a:r>
            <a:r>
              <a:rPr lang="el-GR" sz="4400" dirty="0"/>
              <a:t> (</a:t>
            </a:r>
            <a:r>
              <a:rPr lang="en-US" sz="4400" dirty="0"/>
              <a:t>Braille).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1">
              <a:lumMod val="60000"/>
              <a:lumOff val="40000"/>
            </a:schemeClr>
          </a:solidFill>
        </p:spPr>
        <p:txBody>
          <a:bodyPr>
            <a:normAutofit fontScale="90000"/>
          </a:bodyPr>
          <a:lstStyle/>
          <a:p>
            <a:pPr>
              <a:defRPr/>
            </a:pPr>
            <a:br>
              <a:rPr lang="el-GR" sz="4000" dirty="0">
                <a:solidFill>
                  <a:schemeClr val="tx2">
                    <a:lumMod val="25000"/>
                  </a:schemeClr>
                </a:solidFill>
              </a:rPr>
            </a:br>
            <a:r>
              <a:rPr lang="el-GR" b="1" dirty="0">
                <a:solidFill>
                  <a:schemeClr val="tx2">
                    <a:lumMod val="25000"/>
                  </a:schemeClr>
                </a:solidFill>
              </a:rPr>
              <a:t>Πρωτόγονη και αρχαία περίοδος (3000 </a:t>
            </a:r>
            <a:r>
              <a:rPr lang="el-GR" b="1" dirty="0" err="1">
                <a:solidFill>
                  <a:schemeClr val="tx2">
                    <a:lumMod val="25000"/>
                  </a:schemeClr>
                </a:solidFill>
              </a:rPr>
              <a:t>π.Χ.</a:t>
            </a:r>
            <a:r>
              <a:rPr lang="el-GR" b="1" dirty="0">
                <a:solidFill>
                  <a:schemeClr val="tx2">
                    <a:lumMod val="25000"/>
                  </a:schemeClr>
                </a:solidFill>
              </a:rPr>
              <a:t> – 500 π. Χ.) </a:t>
            </a:r>
            <a:br>
              <a:rPr lang="el-GR" sz="4000" dirty="0">
                <a:solidFill>
                  <a:schemeClr val="tx2">
                    <a:lumMod val="25000"/>
                  </a:schemeClr>
                </a:solidFill>
              </a:rPr>
            </a:br>
            <a:endParaRPr lang="en-US" sz="4000" b="1" dirty="0">
              <a:solidFill>
                <a:schemeClr val="tx2">
                  <a:lumMod val="25000"/>
                </a:schemeClr>
              </a:solidFill>
            </a:endParaRPr>
          </a:p>
        </p:txBody>
      </p:sp>
      <p:sp>
        <p:nvSpPr>
          <p:cNvPr id="5" name="Content Placeholder 4"/>
          <p:cNvSpPr>
            <a:spLocks noGrp="1"/>
          </p:cNvSpPr>
          <p:nvPr>
            <p:ph idx="1"/>
          </p:nvPr>
        </p:nvSpPr>
        <p:spPr>
          <a:xfrm>
            <a:off x="381000" y="1371600"/>
            <a:ext cx="8229600" cy="5211763"/>
          </a:xfrm>
          <a:solidFill>
            <a:schemeClr val="accent1">
              <a:lumMod val="40000"/>
              <a:lumOff val="60000"/>
            </a:schemeClr>
          </a:solidFill>
        </p:spPr>
        <p:txBody>
          <a:bodyPr>
            <a:normAutofit/>
          </a:bodyPr>
          <a:lstStyle/>
          <a:p>
            <a:pPr>
              <a:buNone/>
              <a:defRPr/>
            </a:pPr>
            <a:r>
              <a:rPr lang="el-GR" sz="4800" dirty="0">
                <a:solidFill>
                  <a:schemeClr val="tx2">
                    <a:lumMod val="25000"/>
                  </a:schemeClr>
                </a:solidFill>
              </a:rPr>
              <a:t>  Οι περισσότερες φυλές επέτρεπαν τη θανάτωση του νεογέννητου αν ήταν αδύναμο ή άρρωστο ή αν είχε γεννηθεί κάτω από δύσκολες και άτυχες συνθήκες. </a:t>
            </a:r>
            <a:endParaRPr lang="en-US" sz="4800" dirty="0">
              <a:solidFill>
                <a:schemeClr val="tx2">
                  <a:lumMod val="25000"/>
                </a:schemeClr>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Timoklia\My Documents\My Pictures\shutterstock_49062919.jpg"/>
          <p:cNvPicPr>
            <a:picLocks noChangeAspect="1" noChangeArrowheads="1"/>
          </p:cNvPicPr>
          <p:nvPr/>
        </p:nvPicPr>
        <p:blipFill>
          <a:blip r:embed="rId2" cstate="print"/>
          <a:srcRect/>
          <a:stretch>
            <a:fillRect/>
          </a:stretch>
        </p:blipFill>
        <p:spPr bwMode="auto">
          <a:xfrm>
            <a:off x="838200" y="457200"/>
            <a:ext cx="7696200" cy="58674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normAutofit fontScale="90000"/>
          </a:bodyPr>
          <a:lstStyle/>
          <a:p>
            <a:pPr>
              <a:defRPr/>
            </a:pPr>
            <a:r>
              <a:rPr lang="en-US" dirty="0"/>
              <a:t>O 19o</a:t>
            </a:r>
            <a:r>
              <a:rPr lang="el-GR" dirty="0"/>
              <a:t>ς αιώνας αποτελεί σταθμό στην ιστορία της Ειδικής Αγωγής </a:t>
            </a:r>
            <a:endParaRPr lang="en-US" dirty="0">
              <a:solidFill>
                <a:schemeClr val="tx1">
                  <a:lumMod val="95000"/>
                </a:schemeClr>
              </a:solidFill>
            </a:endParaRPr>
          </a:p>
        </p:txBody>
      </p:sp>
      <p:sp>
        <p:nvSpPr>
          <p:cNvPr id="3" name="Content Placeholder 2"/>
          <p:cNvSpPr>
            <a:spLocks noGrp="1"/>
          </p:cNvSpPr>
          <p:nvPr>
            <p:ph idx="1"/>
          </p:nvPr>
        </p:nvSpPr>
        <p:spPr>
          <a:solidFill>
            <a:srgbClr val="FFCCFF"/>
          </a:solidFill>
        </p:spPr>
        <p:txBody>
          <a:bodyPr/>
          <a:lstStyle/>
          <a:p>
            <a:pPr algn="ctr">
              <a:defRPr/>
            </a:pPr>
            <a:r>
              <a:rPr lang="el-GR" sz="4800" dirty="0"/>
              <a:t>λόγω του έργου του </a:t>
            </a:r>
            <a:r>
              <a:rPr lang="en-US" sz="4800" dirty="0" err="1"/>
              <a:t>Itard</a:t>
            </a:r>
            <a:r>
              <a:rPr lang="en-US" sz="4800" dirty="0"/>
              <a:t> </a:t>
            </a:r>
            <a:r>
              <a:rPr lang="el-GR" sz="4800" dirty="0"/>
              <a:t>(</a:t>
            </a:r>
            <a:r>
              <a:rPr lang="en-US" sz="4800" dirty="0"/>
              <a:t>Victor &amp; </a:t>
            </a:r>
            <a:r>
              <a:rPr lang="en-US" sz="4800" dirty="0" err="1"/>
              <a:t>Itard</a:t>
            </a:r>
            <a:r>
              <a:rPr lang="en-US" sz="4800" dirty="0"/>
              <a:t>) </a:t>
            </a:r>
          </a:p>
          <a:p>
            <a:pPr algn="ctr">
              <a:defRPr/>
            </a:pPr>
            <a:r>
              <a:rPr lang="el-GR" sz="4800" dirty="0"/>
              <a:t>και της </a:t>
            </a:r>
            <a:r>
              <a:rPr lang="en-US" sz="4800" dirty="0"/>
              <a:t>Sullivan (Sullivan &amp; Helen Keller) </a:t>
            </a:r>
            <a:r>
              <a:rPr lang="el-GR" sz="4800" dirty="0"/>
              <a:t> </a:t>
            </a:r>
            <a:r>
              <a:rPr lang="en-US" sz="4800" dirty="0"/>
              <a:t> </a:t>
            </a:r>
            <a:r>
              <a:rPr lang="el-GR" sz="4800" dirty="0"/>
              <a:t> </a:t>
            </a:r>
            <a:endParaRPr lang="en-US" sz="4800" dirty="0"/>
          </a:p>
          <a:p>
            <a:pPr algn="ctr">
              <a:defRPr/>
            </a:pPr>
            <a:endParaRPr lang="en-US" sz="4800" dirty="0">
              <a:solidFill>
                <a:schemeClr val="tx2">
                  <a:lumMod val="25000"/>
                </a:schemeClr>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lstStyle/>
          <a:p>
            <a:r>
              <a:rPr lang="el-GR" dirty="0"/>
              <a:t>Η ιστορία του </a:t>
            </a:r>
            <a:r>
              <a:rPr lang="en-US" dirty="0" err="1"/>
              <a:t>Itard</a:t>
            </a:r>
            <a:r>
              <a:rPr lang="en-US" dirty="0"/>
              <a:t> </a:t>
            </a:r>
          </a:p>
        </p:txBody>
      </p:sp>
      <p:sp>
        <p:nvSpPr>
          <p:cNvPr id="3" name="Content Placeholder 2"/>
          <p:cNvSpPr>
            <a:spLocks noGrp="1"/>
          </p:cNvSpPr>
          <p:nvPr>
            <p:ph idx="1"/>
          </p:nvPr>
        </p:nvSpPr>
        <p:spPr>
          <a:solidFill>
            <a:schemeClr val="accent1">
              <a:lumMod val="60000"/>
              <a:lumOff val="40000"/>
            </a:schemeClr>
          </a:solidFill>
        </p:spPr>
        <p:txBody>
          <a:bodyPr>
            <a:normAutofit/>
          </a:bodyPr>
          <a:lstStyle/>
          <a:p>
            <a:pPr>
              <a:buNone/>
            </a:pPr>
            <a:r>
              <a:rPr lang="el-GR" sz="4400" dirty="0"/>
              <a:t>  </a:t>
            </a:r>
            <a:r>
              <a:rPr lang="el-GR" sz="4800" dirty="0"/>
              <a:t>αρχίζει στο δάσος του </a:t>
            </a:r>
            <a:r>
              <a:rPr lang="en-US" sz="4800" dirty="0" err="1"/>
              <a:t>Aveyron</a:t>
            </a:r>
            <a:r>
              <a:rPr lang="en-US" sz="4800" dirty="0"/>
              <a:t> </a:t>
            </a:r>
            <a:r>
              <a:rPr lang="el-GR" sz="4800" dirty="0"/>
              <a:t>στη νότια  Γαλλία το 1799 όταν κυνηγοί του χωριού έπιασαν ένα άγριο αγόρι 11 – 12 ετών. </a:t>
            </a:r>
            <a:endParaRPr lang="en-US" sz="4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lstStyle/>
          <a:p>
            <a:endParaRPr lang="en-US" dirty="0"/>
          </a:p>
        </p:txBody>
      </p:sp>
      <p:sp>
        <p:nvSpPr>
          <p:cNvPr id="3" name="Content Placeholder 2"/>
          <p:cNvSpPr>
            <a:spLocks noGrp="1"/>
          </p:cNvSpPr>
          <p:nvPr>
            <p:ph idx="1"/>
          </p:nvPr>
        </p:nvSpPr>
        <p:spPr/>
        <p:txBody>
          <a:bodyPr>
            <a:normAutofit/>
          </a:bodyPr>
          <a:lstStyle/>
          <a:p>
            <a:r>
              <a:rPr lang="el-GR" sz="4400" dirty="0"/>
              <a:t>Βρώμικος, με εμφάνιση και συμπεριφορά ζώου, ανίκανος να μιλήσει, διάλεγε την τροφή του με την οσμή. </a:t>
            </a:r>
            <a:endParaRPr lang="en-US" sz="4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Documents and Settings\Timoklia\Desktop\ΒΙΒΛΙΟ 1  ΟΛΑ ΜΕΣΑ\Φωτογραφίες για βιβλίο 1\v.jpg"/>
          <p:cNvPicPr>
            <a:picLocks noChangeAspect="1" noChangeArrowheads="1"/>
          </p:cNvPicPr>
          <p:nvPr/>
        </p:nvPicPr>
        <p:blipFill>
          <a:blip r:embed="rId2" cstate="print"/>
          <a:srcRect/>
          <a:stretch>
            <a:fillRect/>
          </a:stretch>
        </p:blipFill>
        <p:spPr bwMode="auto">
          <a:xfrm>
            <a:off x="1905000" y="0"/>
            <a:ext cx="5867400" cy="63246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75000"/>
            </a:schemeClr>
          </a:solidFill>
        </p:spPr>
        <p:txBody>
          <a:bodyPr>
            <a:normAutofit/>
          </a:bodyPr>
          <a:lstStyle/>
          <a:p>
            <a:pPr algn="l"/>
            <a:r>
              <a:rPr lang="el-GR" sz="5400" dirty="0"/>
              <a:t>Ο μικρός άγριος</a:t>
            </a:r>
            <a:endParaRPr lang="en-US" sz="5400" dirty="0"/>
          </a:p>
        </p:txBody>
      </p:sp>
      <p:sp>
        <p:nvSpPr>
          <p:cNvPr id="3" name="Content Placeholder 2"/>
          <p:cNvSpPr>
            <a:spLocks noGrp="1"/>
          </p:cNvSpPr>
          <p:nvPr>
            <p:ph idx="1"/>
          </p:nvPr>
        </p:nvSpPr>
        <p:spPr/>
        <p:txBody>
          <a:bodyPr>
            <a:normAutofit/>
          </a:bodyPr>
          <a:lstStyle/>
          <a:p>
            <a:pPr>
              <a:buNone/>
            </a:pPr>
            <a:r>
              <a:rPr lang="el-GR" sz="5400" dirty="0"/>
              <a:t>  χαρακτηρίστηκε από τους «ειδικούς» ως ηλίθιος και ανεπίδεκτος μαθήσεως.</a:t>
            </a:r>
            <a:endParaRPr lang="en-US" sz="5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457200" y="642938"/>
            <a:ext cx="8229600" cy="5483225"/>
          </a:xfrm>
          <a:solidFill>
            <a:schemeClr val="accent1">
              <a:lumMod val="40000"/>
              <a:lumOff val="60000"/>
            </a:schemeClr>
          </a:solidFill>
        </p:spPr>
        <p:txBody>
          <a:bodyPr/>
          <a:lstStyle/>
          <a:p>
            <a:r>
              <a:rPr lang="el-GR" dirty="0">
                <a:latin typeface="Arial" pitchFamily="34" charset="0"/>
                <a:cs typeface="Arial" pitchFamily="34" charset="0"/>
              </a:rPr>
              <a:t>Ο </a:t>
            </a:r>
            <a:r>
              <a:rPr lang="en-US" dirty="0">
                <a:latin typeface="Arial" pitchFamily="34" charset="0"/>
                <a:cs typeface="Arial" pitchFamily="34" charset="0"/>
              </a:rPr>
              <a:t>Victor </a:t>
            </a:r>
            <a:r>
              <a:rPr lang="el-GR" dirty="0">
                <a:latin typeface="Arial" pitchFamily="34" charset="0"/>
                <a:cs typeface="Arial" pitchFamily="34" charset="0"/>
              </a:rPr>
              <a:t>τελικά αποδείχθηκε πως ήταν ένα παιδί με βαριά Ν.Υ. </a:t>
            </a:r>
          </a:p>
          <a:p>
            <a:r>
              <a:rPr lang="el-GR" dirty="0">
                <a:latin typeface="Arial" pitchFamily="34" charset="0"/>
                <a:cs typeface="Arial" pitchFamily="34" charset="0"/>
              </a:rPr>
              <a:t>Εν τούτοις, έμαθε να αυτοεξυπηρετείται, να προφέρει απλές λέξεις και να τις σχηματίζει με ξύλινα γράμματα,</a:t>
            </a:r>
          </a:p>
          <a:p>
            <a:pPr>
              <a:buFont typeface="Arial" charset="0"/>
              <a:buNone/>
            </a:pPr>
            <a:r>
              <a:rPr lang="el-GR" sz="2800" dirty="0">
                <a:latin typeface="Arial" pitchFamily="34" charset="0"/>
                <a:cs typeface="Arial" pitchFamily="34" charset="0"/>
              </a:rPr>
              <a:t>   </a:t>
            </a:r>
          </a:p>
          <a:p>
            <a:r>
              <a:rPr lang="el-GR" dirty="0">
                <a:latin typeface="Arial" pitchFamily="34" charset="0"/>
                <a:cs typeface="Arial" pitchFamily="34" charset="0"/>
              </a:rPr>
              <a:t>όμως δεν έμαθε να διαβάζει</a:t>
            </a:r>
            <a:r>
              <a:rPr lang="en-US" dirty="0">
                <a:latin typeface="Arial" pitchFamily="34" charset="0"/>
                <a:cs typeface="Arial" pitchFamily="34" charset="0"/>
              </a:rPr>
              <a:t>,</a:t>
            </a:r>
          </a:p>
          <a:p>
            <a:endParaRPr lang="en-US" dirty="0">
              <a:latin typeface="Arial" pitchFamily="34" charset="0"/>
              <a:cs typeface="Arial" pitchFamily="34" charset="0"/>
            </a:endParaRPr>
          </a:p>
          <a:p>
            <a:r>
              <a:rPr lang="el-GR" dirty="0">
                <a:latin typeface="Arial" pitchFamily="34" charset="0"/>
                <a:cs typeface="Arial" pitchFamily="34" charset="0"/>
              </a:rPr>
              <a:t> ούτε να γράφει.</a:t>
            </a:r>
            <a:r>
              <a:rPr lang="el-GR" dirty="0">
                <a:latin typeface="Times New Roman" pitchFamily="18" charset="0"/>
                <a:cs typeface="Times New Roman" pitchFamily="18" charset="0"/>
              </a:rPr>
              <a:t>  </a:t>
            </a:r>
            <a:endParaRPr lang="en-US" dirty="0">
              <a:latin typeface="Times New Roman" pitchFamily="18" charset="0"/>
              <a:cs typeface="Times New Roman" pitchFamily="18" charset="0"/>
            </a:endParaRP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p:spPr>
        <p:txBody>
          <a:bodyPr>
            <a:normAutofit fontScale="90000"/>
          </a:bodyPr>
          <a:lstStyle/>
          <a:p>
            <a:r>
              <a:rPr lang="el-GR" dirty="0"/>
              <a:t>Η ιστορία της ειδικής αγωγής αναγνωρίζει στον </a:t>
            </a:r>
            <a:r>
              <a:rPr lang="en-US" dirty="0" err="1"/>
              <a:t>Itard</a:t>
            </a:r>
            <a:r>
              <a:rPr lang="en-US" dirty="0"/>
              <a:t> </a:t>
            </a:r>
            <a:r>
              <a:rPr lang="el-GR" dirty="0"/>
              <a:t>το ότι</a:t>
            </a:r>
            <a:endParaRPr lang="en-US" dirty="0"/>
          </a:p>
        </p:txBody>
      </p:sp>
      <p:sp>
        <p:nvSpPr>
          <p:cNvPr id="3" name="Content Placeholder 2"/>
          <p:cNvSpPr>
            <a:spLocks noGrp="1"/>
          </p:cNvSpPr>
          <p:nvPr>
            <p:ph idx="1"/>
          </p:nvPr>
        </p:nvSpPr>
        <p:spPr>
          <a:solidFill>
            <a:schemeClr val="accent4">
              <a:lumMod val="20000"/>
              <a:lumOff val="80000"/>
            </a:schemeClr>
          </a:solidFill>
        </p:spPr>
        <p:txBody>
          <a:bodyPr/>
          <a:lstStyle/>
          <a:p>
            <a:pPr>
              <a:buNone/>
            </a:pPr>
            <a:r>
              <a:rPr lang="el-GR" dirty="0"/>
              <a:t>   </a:t>
            </a:r>
            <a:r>
              <a:rPr lang="el-GR" sz="4400" dirty="0"/>
              <a:t>απέδειξε πως ακόμα και ένα άτομο με βαριά νοητική υστέρηση μπορεί να βοηθηθεί να βελτιώσει τις δυνατότητές του μέσω της ειδικής εκπαίδευσης.  </a:t>
            </a:r>
            <a:endParaRPr lang="en-US" sz="4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normAutofit/>
          </a:bodyPr>
          <a:lstStyle/>
          <a:p>
            <a:r>
              <a:rPr lang="el-GR" sz="4800" dirty="0"/>
              <a:t>Ο </a:t>
            </a:r>
            <a:r>
              <a:rPr lang="en-US" sz="4800" dirty="0" err="1"/>
              <a:t>Itard</a:t>
            </a:r>
            <a:r>
              <a:rPr lang="en-US" sz="4800" dirty="0"/>
              <a:t> </a:t>
            </a:r>
            <a:r>
              <a:rPr lang="el-GR" sz="4800" dirty="0"/>
              <a:t>ήταν ο πρώτος που </a:t>
            </a:r>
            <a:endParaRPr lang="en-US" sz="4800" dirty="0"/>
          </a:p>
        </p:txBody>
      </p:sp>
      <p:sp>
        <p:nvSpPr>
          <p:cNvPr id="3" name="Content Placeholder 2"/>
          <p:cNvSpPr>
            <a:spLocks noGrp="1"/>
          </p:cNvSpPr>
          <p:nvPr>
            <p:ph idx="1"/>
          </p:nvPr>
        </p:nvSpPr>
        <p:spPr>
          <a:solidFill>
            <a:schemeClr val="accent2">
              <a:lumMod val="40000"/>
              <a:lumOff val="60000"/>
            </a:schemeClr>
          </a:solidFill>
        </p:spPr>
        <p:txBody>
          <a:bodyPr/>
          <a:lstStyle/>
          <a:p>
            <a:pPr>
              <a:buNone/>
            </a:pPr>
            <a:r>
              <a:rPr lang="el-GR" dirty="0"/>
              <a:t>   </a:t>
            </a:r>
            <a:r>
              <a:rPr lang="el-GR" sz="4800" dirty="0"/>
              <a:t>εφάρμοσε  εξατομικευμένες μεθόδους  για  την παρατήρηση,   τη  μελέτη και την  εκπαίδευση  του μαθητή.  </a:t>
            </a:r>
            <a:endParaRPr lang="en-US" sz="4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lstStyle/>
          <a:p>
            <a:r>
              <a:rPr lang="el-GR" dirty="0"/>
              <a:t>Το έργο  του  </a:t>
            </a:r>
            <a:r>
              <a:rPr lang="en-US" dirty="0" err="1"/>
              <a:t>Itard</a:t>
            </a:r>
            <a:r>
              <a:rPr lang="en-US" dirty="0"/>
              <a:t> </a:t>
            </a:r>
            <a:r>
              <a:rPr lang="el-GR" dirty="0"/>
              <a:t> αντανακλά </a:t>
            </a:r>
            <a:endParaRPr lang="en-US" dirty="0"/>
          </a:p>
        </p:txBody>
      </p:sp>
      <p:sp>
        <p:nvSpPr>
          <p:cNvPr id="3" name="Content Placeholder 2"/>
          <p:cNvSpPr>
            <a:spLocks noGrp="1"/>
          </p:cNvSpPr>
          <p:nvPr>
            <p:ph idx="1"/>
          </p:nvPr>
        </p:nvSpPr>
        <p:spPr>
          <a:solidFill>
            <a:schemeClr val="accent1">
              <a:lumMod val="20000"/>
              <a:lumOff val="80000"/>
            </a:schemeClr>
          </a:solidFill>
        </p:spPr>
        <p:txBody>
          <a:bodyPr/>
          <a:lstStyle/>
          <a:p>
            <a:pPr>
              <a:buNone/>
            </a:pPr>
            <a:r>
              <a:rPr lang="el-GR" dirty="0"/>
              <a:t>   </a:t>
            </a:r>
            <a:r>
              <a:rPr lang="el-GR" sz="3600" dirty="0"/>
              <a:t>τα πιστεύω της εποχής που ακολούθησε τη Γαλλική επανάσταση, σύμφωνα με τα οποία πρέπει να πιστεύουμε στην αξιοπρέπεια του κάθε ανθρώπου, στο δικαίωμά του να διαφέρει από τους άλλους και στη δυνατότητά του να ξεπερνά τα εμπόδια που συναντά στη ζωή του. </a:t>
            </a:r>
            <a:endParaRPr lang="en-US" sz="3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txBody>
          <a:bodyPr>
            <a:noAutofit/>
          </a:bodyPr>
          <a:lstStyle/>
          <a:p>
            <a:r>
              <a:rPr lang="el-GR" dirty="0"/>
              <a:t>Σε περιπτώσεις πνευματικής αρρώστιας ή επιληψίας </a:t>
            </a:r>
            <a:endParaRPr lang="en-US" dirty="0"/>
          </a:p>
        </p:txBody>
      </p:sp>
      <p:sp>
        <p:nvSpPr>
          <p:cNvPr id="3" name="Content Placeholder 2"/>
          <p:cNvSpPr>
            <a:spLocks noGrp="1"/>
          </p:cNvSpPr>
          <p:nvPr>
            <p:ph idx="1"/>
          </p:nvPr>
        </p:nvSpPr>
        <p:spPr>
          <a:solidFill>
            <a:schemeClr val="bg1">
              <a:lumMod val="85000"/>
            </a:schemeClr>
          </a:solidFill>
        </p:spPr>
        <p:txBody>
          <a:bodyPr>
            <a:noAutofit/>
          </a:bodyPr>
          <a:lstStyle/>
          <a:p>
            <a:pPr>
              <a:buNone/>
            </a:pPr>
            <a:r>
              <a:rPr lang="el-GR" sz="4400" dirty="0"/>
              <a:t>   </a:t>
            </a:r>
            <a:r>
              <a:rPr lang="el-GR" sz="4000" dirty="0"/>
              <a:t>εφαρμοζόταν μια βάναυση χειρουργική επέμβαση, κατά την οποία αποσχιζόταν μια κυκλική περιοχή του κρανίου με ένα αιχμηρό εργαλείο για να επιτραπεί στο πονηρό πνεύμα ν’ αποδράσει και να εξαφανιστεί. </a:t>
            </a:r>
            <a:endParaRPr lang="en-US" sz="40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lstStyle/>
          <a:p>
            <a:pPr>
              <a:defRPr/>
            </a:pPr>
            <a:r>
              <a:rPr lang="el-GR" sz="4800" b="1" dirty="0">
                <a:solidFill>
                  <a:schemeClr val="tx1">
                    <a:lumMod val="95000"/>
                  </a:schemeClr>
                </a:solidFill>
              </a:rPr>
              <a:t>19</a:t>
            </a:r>
            <a:r>
              <a:rPr lang="el-GR" sz="4800" b="1" baseline="30000" dirty="0">
                <a:solidFill>
                  <a:schemeClr val="tx1">
                    <a:lumMod val="95000"/>
                  </a:schemeClr>
                </a:solidFill>
              </a:rPr>
              <a:t>ος</a:t>
            </a:r>
            <a:r>
              <a:rPr lang="el-GR" sz="4800" b="1" dirty="0">
                <a:solidFill>
                  <a:schemeClr val="tx1">
                    <a:lumMod val="95000"/>
                  </a:schemeClr>
                </a:solidFill>
              </a:rPr>
              <a:t> </a:t>
            </a:r>
            <a:r>
              <a:rPr lang="en-US" sz="4800" b="1" dirty="0">
                <a:solidFill>
                  <a:schemeClr val="tx1">
                    <a:lumMod val="95000"/>
                  </a:schemeClr>
                </a:solidFill>
              </a:rPr>
              <a:t> </a:t>
            </a:r>
            <a:r>
              <a:rPr lang="el-GR" sz="4800" b="1" dirty="0">
                <a:solidFill>
                  <a:schemeClr val="tx1">
                    <a:lumMod val="95000"/>
                  </a:schemeClr>
                </a:solidFill>
              </a:rPr>
              <a:t>αιώνας </a:t>
            </a:r>
            <a:r>
              <a:rPr lang="en-US" sz="4800" b="1" dirty="0">
                <a:solidFill>
                  <a:schemeClr val="tx1">
                    <a:lumMod val="95000"/>
                  </a:schemeClr>
                </a:solidFill>
              </a:rPr>
              <a:t> </a:t>
            </a:r>
            <a:r>
              <a:rPr lang="el-GR" dirty="0">
                <a:solidFill>
                  <a:schemeClr val="tx1">
                    <a:lumMod val="95000"/>
                  </a:schemeClr>
                </a:solidFill>
              </a:rPr>
              <a:t>(συνέχεια)</a:t>
            </a:r>
            <a:endParaRPr lang="en-US" dirty="0"/>
          </a:p>
        </p:txBody>
      </p:sp>
      <p:sp>
        <p:nvSpPr>
          <p:cNvPr id="3" name="Content Placeholder 2"/>
          <p:cNvSpPr>
            <a:spLocks noGrp="1"/>
          </p:cNvSpPr>
          <p:nvPr>
            <p:ph idx="1"/>
          </p:nvPr>
        </p:nvSpPr>
        <p:spPr>
          <a:solidFill>
            <a:schemeClr val="tx2">
              <a:lumMod val="20000"/>
              <a:lumOff val="80000"/>
            </a:schemeClr>
          </a:solidFill>
        </p:spPr>
        <p:txBody>
          <a:bodyPr>
            <a:normAutofit/>
          </a:bodyPr>
          <a:lstStyle/>
          <a:p>
            <a:pPr algn="ctr">
              <a:buFontTx/>
              <a:buChar char="-"/>
              <a:defRPr/>
            </a:pPr>
            <a:r>
              <a:rPr lang="en-US" sz="4400" b="1" dirty="0"/>
              <a:t>Helen Keller &amp; Anne Sullivan</a:t>
            </a:r>
            <a:r>
              <a:rPr lang="el-GR" sz="4400" dirty="0"/>
              <a:t>- </a:t>
            </a:r>
          </a:p>
          <a:p>
            <a:pPr>
              <a:buNone/>
              <a:defRPr/>
            </a:pPr>
            <a:r>
              <a:rPr lang="el-GR" sz="4400" dirty="0"/>
              <a:t>   Η ιστορία της </a:t>
            </a:r>
            <a:r>
              <a:rPr lang="en-US" sz="4400" dirty="0"/>
              <a:t>Helen Keller </a:t>
            </a:r>
            <a:r>
              <a:rPr lang="el-GR" sz="4400" dirty="0"/>
              <a:t>έλαβε παγκόσμια δημοσιότητα. </a:t>
            </a:r>
          </a:p>
          <a:p>
            <a:pPr>
              <a:buNone/>
              <a:defRPr/>
            </a:pPr>
            <a:r>
              <a:rPr lang="el-GR" sz="4400" dirty="0"/>
              <a:t>Η εκπαίδευση του παιδιού με </a:t>
            </a:r>
            <a:r>
              <a:rPr lang="el-GR" sz="4400" b="1" dirty="0" err="1"/>
              <a:t>ε.α</a:t>
            </a:r>
            <a:r>
              <a:rPr lang="el-GR" sz="4400" dirty="0"/>
              <a:t>. αρχίζει πλέον να θεωρείται ευθύνη της πολιτείας.   </a:t>
            </a:r>
            <a:endParaRPr lang="en-US" sz="4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28625" y="214313"/>
            <a:ext cx="8229600" cy="868362"/>
          </a:xfrm>
          <a:solidFill>
            <a:schemeClr val="accent2">
              <a:lumMod val="40000"/>
              <a:lumOff val="60000"/>
            </a:schemeClr>
          </a:solidFill>
        </p:spPr>
        <p:txBody>
          <a:bodyPr/>
          <a:lstStyle/>
          <a:p>
            <a:r>
              <a:rPr lang="en-US" sz="3600" b="1" dirty="0">
                <a:latin typeface="Times New Roman" pitchFamily="18" charset="0"/>
                <a:cs typeface="Times New Roman" pitchFamily="18" charset="0"/>
              </a:rPr>
              <a:t>Helen Keller</a:t>
            </a:r>
            <a:endParaRPr lang="en-US" sz="3600" dirty="0">
              <a:latin typeface="Times New Roman" pitchFamily="18" charset="0"/>
              <a:cs typeface="Times New Roman" pitchFamily="18" charset="0"/>
            </a:endParaRPr>
          </a:p>
        </p:txBody>
      </p:sp>
      <p:sp>
        <p:nvSpPr>
          <p:cNvPr id="23555" name="Content Placeholder 2"/>
          <p:cNvSpPr>
            <a:spLocks noGrp="1"/>
          </p:cNvSpPr>
          <p:nvPr>
            <p:ph idx="1"/>
          </p:nvPr>
        </p:nvSpPr>
        <p:spPr>
          <a:xfrm>
            <a:off x="457200" y="1143000"/>
            <a:ext cx="8229600" cy="4983163"/>
          </a:xfrm>
          <a:solidFill>
            <a:schemeClr val="accent2">
              <a:lumMod val="20000"/>
              <a:lumOff val="80000"/>
            </a:schemeClr>
          </a:solidFill>
        </p:spPr>
        <p:txBody>
          <a:bodyPr>
            <a:normAutofit/>
          </a:bodyPr>
          <a:lstStyle/>
          <a:p>
            <a:r>
              <a:rPr lang="el-GR" dirty="0">
                <a:latin typeface="Times New Roman" pitchFamily="18" charset="0"/>
                <a:cs typeface="Times New Roman" pitchFamily="18" charset="0"/>
              </a:rPr>
              <a:t>Γεννήθηκε το 1880 και η ανάπτυξή της υπήρξε φυσιολογική μέχρι την ηλικία των 19 μηνών.</a:t>
            </a:r>
          </a:p>
          <a:p>
            <a:r>
              <a:rPr lang="el-GR" dirty="0">
                <a:latin typeface="Times New Roman" pitchFamily="18" charset="0"/>
                <a:cs typeface="Times New Roman" pitchFamily="18" charset="0"/>
              </a:rPr>
              <a:t>Άγνωστη αρρώστια την άφησε κωφή, τυφλή και άλαλη. </a:t>
            </a:r>
          </a:p>
          <a:p>
            <a:r>
              <a:rPr lang="el-GR" dirty="0">
                <a:latin typeface="Times New Roman" pitchFamily="18" charset="0"/>
                <a:cs typeface="Times New Roman" pitchFamily="18" charset="0"/>
              </a:rPr>
              <a:t>Οι γονείς της ζήτησαν τη βοήθεια του Alexander Graham Bell ο οποίος τους παρέπεμψε στο ίδρυμα Perkins των ΗΠΑ για τυφλά άτομα </a:t>
            </a:r>
          </a:p>
          <a:p>
            <a:r>
              <a:rPr lang="el-GR" dirty="0">
                <a:latin typeface="Times New Roman" pitchFamily="18" charset="0"/>
                <a:cs typeface="Times New Roman" pitchFamily="18" charset="0"/>
              </a:rPr>
              <a:t>και στη συνέχεια στην </a:t>
            </a:r>
            <a:r>
              <a:rPr lang="el-GR" b="1" dirty="0">
                <a:latin typeface="Times New Roman" pitchFamily="18" charset="0"/>
                <a:cs typeface="Times New Roman" pitchFamily="18" charset="0"/>
              </a:rPr>
              <a:t>Anne Sullivan</a:t>
            </a:r>
            <a:r>
              <a:rPr lang="el-GR" dirty="0">
                <a:latin typeface="Times New Roman" pitchFamily="18" charset="0"/>
                <a:cs typeface="Times New Roman" pitchFamily="18" charset="0"/>
              </a:rPr>
              <a:t>. </a:t>
            </a:r>
            <a:endParaRPr lang="en-US"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142875" y="357188"/>
            <a:ext cx="8715375" cy="5768975"/>
          </a:xfrm>
          <a:solidFill>
            <a:schemeClr val="accent3">
              <a:lumMod val="40000"/>
              <a:lumOff val="60000"/>
            </a:schemeClr>
          </a:solidFill>
        </p:spPr>
        <p:txBody>
          <a:bodyPr>
            <a:normAutofit/>
          </a:bodyPr>
          <a:lstStyle/>
          <a:p>
            <a:r>
              <a:rPr lang="el-GR" dirty="0">
                <a:latin typeface="Times New Roman" pitchFamily="18" charset="0"/>
                <a:cs typeface="Times New Roman" pitchFamily="18" charset="0"/>
              </a:rPr>
              <a:t>Η Anne Sullivan έγραφε τα ονόματα γνωστών αντικειμένων με το δάχτυλό της πάνω στην παλάμη της </a:t>
            </a:r>
            <a:r>
              <a:rPr lang="en-US" dirty="0">
                <a:latin typeface="Times New Roman" pitchFamily="18" charset="0"/>
                <a:cs typeface="Times New Roman" pitchFamily="18" charset="0"/>
              </a:rPr>
              <a:t>Helen Keller.</a:t>
            </a:r>
          </a:p>
          <a:p>
            <a:r>
              <a:rPr lang="el-GR" dirty="0">
                <a:latin typeface="Times New Roman" pitchFamily="18" charset="0"/>
                <a:cs typeface="Times New Roman" pitchFamily="18" charset="0"/>
              </a:rPr>
              <a:t>Καινοτόμησε ως εκπαιδευτικός, εντάσσοντας στα μαθήματά της</a:t>
            </a:r>
            <a:r>
              <a:rPr lang="en-US" dirty="0">
                <a:latin typeface="Times New Roman" pitchFamily="18" charset="0"/>
                <a:cs typeface="Times New Roman" pitchFamily="18" charset="0"/>
              </a:rPr>
              <a:t>,</a:t>
            </a:r>
            <a:r>
              <a:rPr lang="el-GR" dirty="0">
                <a:latin typeface="Times New Roman" pitchFamily="18" charset="0"/>
                <a:cs typeface="Times New Roman" pitchFamily="18" charset="0"/>
              </a:rPr>
              <a:t> την αγάπη της </a:t>
            </a:r>
            <a:r>
              <a:rPr lang="en-US" dirty="0">
                <a:latin typeface="Times New Roman" pitchFamily="18" charset="0"/>
                <a:cs typeface="Times New Roman" pitchFamily="18" charset="0"/>
              </a:rPr>
              <a:t>Helen Keller</a:t>
            </a:r>
            <a:r>
              <a:rPr lang="el-GR" dirty="0">
                <a:latin typeface="Times New Roman" pitchFamily="18" charset="0"/>
                <a:cs typeface="Times New Roman" pitchFamily="18" charset="0"/>
              </a:rPr>
              <a:t> για τη φύση. </a:t>
            </a:r>
          </a:p>
          <a:p>
            <a:r>
              <a:rPr lang="el-GR" dirty="0">
                <a:latin typeface="Times New Roman" pitchFamily="18" charset="0"/>
                <a:cs typeface="Times New Roman" pitchFamily="18" charset="0"/>
              </a:rPr>
              <a:t>Η μαθήτρια δεν καταλάβαινε τον τρόπο επικοινωνίας μέχρι τη στιγμή που η δασκάλα της έγραψε «νερό» βρέχοντάς της ταυτόχρονα το χέρι.</a:t>
            </a:r>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457200" y="428625"/>
            <a:ext cx="8229600" cy="5697538"/>
          </a:xfrm>
          <a:solidFill>
            <a:schemeClr val="accent5">
              <a:lumMod val="40000"/>
              <a:lumOff val="60000"/>
            </a:schemeClr>
          </a:solidFill>
        </p:spPr>
        <p:txBody>
          <a:bodyPr/>
          <a:lstStyle/>
          <a:p>
            <a:endParaRPr lang="en-US" dirty="0">
              <a:latin typeface="Times New Roman" pitchFamily="18" charset="0"/>
              <a:cs typeface="Times New Roman" pitchFamily="18" charset="0"/>
            </a:endParaRPr>
          </a:p>
          <a:p>
            <a:r>
              <a:rPr lang="el-GR" dirty="0">
                <a:latin typeface="Times New Roman" pitchFamily="18" charset="0"/>
                <a:cs typeface="Times New Roman" pitchFamily="18" charset="0"/>
              </a:rPr>
              <a:t>Τα εκπληκτικά αποτελέσματα του προγράμματος έλαβαν παγκόσμια διάσταση εκείνη την εποχή.</a:t>
            </a:r>
            <a:endParaRPr lang="en-US" dirty="0">
              <a:latin typeface="Times New Roman" pitchFamily="18" charset="0"/>
              <a:cs typeface="Times New Roman" pitchFamily="18" charset="0"/>
            </a:endParaRPr>
          </a:p>
          <a:p>
            <a:pPr>
              <a:buNone/>
            </a:pPr>
            <a:r>
              <a:rPr lang="el-GR" dirty="0">
                <a:latin typeface="Times New Roman" pitchFamily="18" charset="0"/>
                <a:cs typeface="Times New Roman" pitchFamily="18" charset="0"/>
              </a:rPr>
              <a:t> </a:t>
            </a:r>
          </a:p>
          <a:p>
            <a:pPr>
              <a:buNone/>
            </a:pPr>
            <a:r>
              <a:rPr lang="el-GR" dirty="0">
                <a:latin typeface="Times New Roman" pitchFamily="18" charset="0"/>
                <a:cs typeface="Times New Roman" pitchFamily="18" charset="0"/>
              </a:rPr>
              <a:t>Η εκπαίδευση του παιδιού με </a:t>
            </a:r>
            <a:r>
              <a:rPr lang="el-GR" b="1" dirty="0">
                <a:latin typeface="Times New Roman" pitchFamily="18" charset="0"/>
                <a:cs typeface="Times New Roman" pitchFamily="18" charset="0"/>
              </a:rPr>
              <a:t>ε.α</a:t>
            </a:r>
            <a:r>
              <a:rPr lang="el-GR" dirty="0">
                <a:latin typeface="Times New Roman" pitchFamily="18" charset="0"/>
                <a:cs typeface="Times New Roman" pitchFamily="18" charset="0"/>
              </a:rPr>
              <a:t>. αρχίζει πλέον να θεωρείται ευθύνη της πολιτείας.   </a:t>
            </a:r>
            <a:endParaRPr lang="en-US" dirty="0">
              <a:latin typeface="Times New Roman" pitchFamily="18" charset="0"/>
              <a:cs typeface="Times New Roman" pitchFamily="18" charset="0"/>
            </a:endParaRPr>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28625" y="214313"/>
            <a:ext cx="8229600" cy="714375"/>
          </a:xfrm>
          <a:solidFill>
            <a:schemeClr val="tx2">
              <a:lumMod val="40000"/>
              <a:lumOff val="60000"/>
            </a:schemeClr>
          </a:solidFill>
        </p:spPr>
        <p:txBody>
          <a:bodyPr/>
          <a:lstStyle/>
          <a:p>
            <a:r>
              <a:rPr lang="el-GR" sz="3600" b="1" dirty="0">
                <a:latin typeface="Times New Roman" pitchFamily="18" charset="0"/>
                <a:cs typeface="Times New Roman" pitchFamily="18" charset="0"/>
              </a:rPr>
              <a:t>20</a:t>
            </a:r>
            <a:r>
              <a:rPr lang="el-GR" sz="3600" b="1" baseline="30000" dirty="0">
                <a:latin typeface="Times New Roman" pitchFamily="18" charset="0"/>
                <a:cs typeface="Times New Roman" pitchFamily="18" charset="0"/>
              </a:rPr>
              <a:t>ος</a:t>
            </a:r>
            <a:r>
              <a:rPr lang="el-GR" sz="3600" b="1" dirty="0">
                <a:latin typeface="Times New Roman" pitchFamily="18" charset="0"/>
                <a:cs typeface="Times New Roman" pitchFamily="18" charset="0"/>
              </a:rPr>
              <a:t>  αιώνα</a:t>
            </a:r>
            <a:r>
              <a:rPr lang="el-GR" sz="3600" dirty="0">
                <a:latin typeface="Times New Roman" pitchFamily="18" charset="0"/>
                <a:cs typeface="Times New Roman" pitchFamily="18" charset="0"/>
              </a:rPr>
              <a:t>ς</a:t>
            </a:r>
            <a:endParaRPr lang="en-US" sz="3600" dirty="0">
              <a:latin typeface="Times New Roman" pitchFamily="18" charset="0"/>
              <a:cs typeface="Times New Roman" pitchFamily="18" charset="0"/>
            </a:endParaRPr>
          </a:p>
        </p:txBody>
      </p:sp>
      <p:sp>
        <p:nvSpPr>
          <p:cNvPr id="28675" name="Content Placeholder 2"/>
          <p:cNvSpPr>
            <a:spLocks noGrp="1"/>
          </p:cNvSpPr>
          <p:nvPr>
            <p:ph idx="1"/>
          </p:nvPr>
        </p:nvSpPr>
        <p:spPr>
          <a:xfrm>
            <a:off x="142875" y="1143000"/>
            <a:ext cx="8715375" cy="4983163"/>
          </a:xfrm>
          <a:solidFill>
            <a:schemeClr val="accent2">
              <a:lumMod val="40000"/>
              <a:lumOff val="60000"/>
            </a:schemeClr>
          </a:solidFill>
        </p:spPr>
        <p:txBody>
          <a:bodyPr/>
          <a:lstStyle/>
          <a:p>
            <a:r>
              <a:rPr lang="el-GR" dirty="0">
                <a:latin typeface="Times New Roman" pitchFamily="18" charset="0"/>
                <a:cs typeface="Times New Roman" pitchFamily="18" charset="0"/>
              </a:rPr>
              <a:t>Πολλά από τα ιδρύματα που είχαν ιδρυθεί, άρχισαν να φθίνουν για ποικίλους λόγους (π.χ συνωστισμός, έλλειψη κονδυλίων). </a:t>
            </a:r>
          </a:p>
          <a:p>
            <a:r>
              <a:rPr lang="el-GR" dirty="0">
                <a:latin typeface="Times New Roman" pitchFamily="18" charset="0"/>
                <a:cs typeface="Times New Roman" pitchFamily="18" charset="0"/>
              </a:rPr>
              <a:t>Αποτέλεσμα ήταν η απομόνωση και ο ιδρυματισμός των αναπήρων αντί της κοινωνικής υποστήριξης και της εκπαίδευσης.</a:t>
            </a:r>
            <a:endParaRPr lang="en-US" dirty="0">
              <a:latin typeface="Times New Roman" pitchFamily="18" charset="0"/>
              <a:cs typeface="Times New Roman" pitchFamily="18" charset="0"/>
            </a:endParaRPr>
          </a:p>
        </p:txBody>
      </p:sp>
      <p:pic>
        <p:nvPicPr>
          <p:cNvPr id="28676" name="Picture 2" descr="C:\Documents and Settings\Timoklia\My Documents\Αντίγραφα βιβλίου\ΒΙΒΛΙΟ Ι  ΟΛΑ\ΒΙΒΛΙΟ 1  ΟΛΑ ΜΕΣΑ\SUUMER 2011\Για το βιβλίο μου\History of Sp. Ed. &amp; photos\2g-welschcase.jpg"/>
          <p:cNvPicPr>
            <a:picLocks noChangeAspect="1" noChangeArrowheads="1"/>
          </p:cNvPicPr>
          <p:nvPr/>
        </p:nvPicPr>
        <p:blipFill>
          <a:blip r:embed="rId2" cstate="print"/>
          <a:srcRect/>
          <a:stretch>
            <a:fillRect/>
          </a:stretch>
        </p:blipFill>
        <p:spPr bwMode="auto">
          <a:xfrm>
            <a:off x="2786063" y="4286250"/>
            <a:ext cx="5172075" cy="226695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457200" y="500063"/>
            <a:ext cx="8229600" cy="5626100"/>
          </a:xfrm>
          <a:solidFill>
            <a:schemeClr val="bg2">
              <a:lumMod val="75000"/>
            </a:schemeClr>
          </a:solidFill>
        </p:spPr>
        <p:txBody>
          <a:bodyPr>
            <a:normAutofit/>
          </a:bodyPr>
          <a:lstStyle/>
          <a:p>
            <a:pPr>
              <a:buFont typeface="Arial" charset="0"/>
              <a:buNone/>
            </a:pPr>
            <a:r>
              <a:rPr lang="el-GR" sz="2800" dirty="0">
                <a:latin typeface="Times New Roman" pitchFamily="18" charset="0"/>
                <a:cs typeface="Times New Roman" pitchFamily="18" charset="0"/>
              </a:rPr>
              <a:t> «Θυμάμαι ακόμα και σήμερα τη μυρωδιά, ένα οξύ μίγμα αμμωνίας και ανθρώπινων απορριμμάτων. Θυμάμαι τις σειρές των μεταλλικών κρεβατιών, τα παιδιά και τους ενήλικες, που εξαναγκάζονταν να μένουν ξαπλωμένα στο κρεβάτι τους μέρα και νύχτα. </a:t>
            </a:r>
          </a:p>
          <a:p>
            <a:pPr>
              <a:buFont typeface="Arial" charset="0"/>
              <a:buNone/>
            </a:pPr>
            <a:r>
              <a:rPr lang="el-GR" sz="2800" dirty="0">
                <a:latin typeface="Times New Roman" pitchFamily="18" charset="0"/>
                <a:cs typeface="Times New Roman" pitchFamily="18" charset="0"/>
              </a:rPr>
              <a:t>    Θυμάμαι τη φασαρία στους θαλάμους, τα παιδιά κατάκοιτα να κλαίνε, να βογκούν, να φωνάζουν και να παρακαλάνε. </a:t>
            </a:r>
          </a:p>
          <a:p>
            <a:pPr>
              <a:buFont typeface="Arial" charset="0"/>
              <a:buNone/>
            </a:pPr>
            <a:r>
              <a:rPr lang="el-GR" sz="2800" dirty="0">
                <a:latin typeface="Times New Roman" pitchFamily="18" charset="0"/>
                <a:cs typeface="Times New Roman" pitchFamily="18" charset="0"/>
              </a:rPr>
              <a:t>  Ήταν το έτος 1971, κι εγώ ήμουν ένας προπτυχιακός φοιτητής που επισκέφθηκε με τους καθηγητές του ένα δημόσιο κέντρο για παιδιά με νοητική καθυστέρηση</a:t>
            </a:r>
            <a:r>
              <a:rPr lang="el-GR"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Hehir</a:t>
            </a:r>
            <a:r>
              <a:rPr lang="en-US" sz="2400" dirty="0">
                <a:latin typeface="Times New Roman" pitchFamily="18" charset="0"/>
                <a:cs typeface="Times New Roman" pitchFamily="18" charset="0"/>
              </a:rPr>
              <a:t>, 2010, </a:t>
            </a:r>
            <a:r>
              <a:rPr lang="el-GR" sz="2400" dirty="0">
                <a:latin typeface="Times New Roman" pitchFamily="18" charset="0"/>
                <a:cs typeface="Times New Roman" pitchFamily="18" charset="0"/>
              </a:rPr>
              <a:t>σ</a:t>
            </a:r>
            <a:r>
              <a:rPr lang="en-US" sz="2400" dirty="0">
                <a:latin typeface="Times New Roman" pitchFamily="18" charset="0"/>
                <a:cs typeface="Times New Roman" pitchFamily="18" charset="0"/>
              </a:rPr>
              <a:t>. 1)</a:t>
            </a:r>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142875" y="357188"/>
            <a:ext cx="8786813" cy="5768975"/>
          </a:xfrm>
          <a:solidFill>
            <a:schemeClr val="accent4">
              <a:lumMod val="40000"/>
              <a:lumOff val="60000"/>
            </a:schemeClr>
          </a:solidFill>
        </p:spPr>
        <p:txBody>
          <a:bodyPr/>
          <a:lstStyle/>
          <a:p>
            <a:pPr>
              <a:buFont typeface="Arial" charset="0"/>
              <a:buNone/>
            </a:pPr>
            <a:r>
              <a:rPr lang="el-GR" dirty="0">
                <a:latin typeface="Times New Roman" pitchFamily="18" charset="0"/>
                <a:cs typeface="Times New Roman" pitchFamily="18" charset="0"/>
              </a:rPr>
              <a:t>   Και δεν είναι μόνο οι εικόνες που έχουν μείνει στο μυαλό μου, αλλά και οι στάσεις του προσωπικού. ‘Τι περιμένεις από τέτοια παιδιά!’ έλεγαν. ‘Είναι καθυστερημένα’» </a:t>
            </a:r>
            <a:r>
              <a:rPr lang="el-GR" sz="2400" i="1" dirty="0">
                <a:latin typeface="Times New Roman" pitchFamily="18" charset="0"/>
                <a:cs typeface="Times New Roman" pitchFamily="18" charset="0"/>
              </a:rPr>
              <a:t>(</a:t>
            </a:r>
            <a:r>
              <a:rPr lang="en-US" sz="2400" i="1" dirty="0" err="1">
                <a:latin typeface="Times New Roman" pitchFamily="18" charset="0"/>
                <a:cs typeface="Times New Roman" pitchFamily="18" charset="0"/>
              </a:rPr>
              <a:t>Hehir</a:t>
            </a:r>
            <a:r>
              <a:rPr lang="el-GR" sz="2400" i="1" dirty="0">
                <a:latin typeface="Times New Roman" pitchFamily="18" charset="0"/>
                <a:cs typeface="Times New Roman" pitchFamily="18" charset="0"/>
              </a:rPr>
              <a:t>, 2010, σ. 1, όπως αναφέρεται στ</a:t>
            </a:r>
            <a:r>
              <a:rPr lang="en-US" sz="2400" i="1" dirty="0">
                <a:latin typeface="Times New Roman" pitchFamily="18" charset="0"/>
                <a:cs typeface="Times New Roman" pitchFamily="18" charset="0"/>
              </a:rPr>
              <a:t>o</a:t>
            </a:r>
            <a:r>
              <a:rPr lang="el-GR" sz="2400" i="1" dirty="0">
                <a:latin typeface="Times New Roman" pitchFamily="18" charset="0"/>
                <a:cs typeface="Times New Roman" pitchFamily="18" charset="0"/>
              </a:rPr>
              <a:t> Πολυχρονοπούλου, 2012).</a:t>
            </a:r>
          </a:p>
          <a:p>
            <a:pPr algn="r">
              <a:buFont typeface="Arial" charset="0"/>
              <a:buNone/>
            </a:pPr>
            <a:r>
              <a:rPr lang="el-GR" sz="2800" dirty="0">
                <a:latin typeface="Times New Roman" pitchFamily="18" charset="0"/>
                <a:cs typeface="Times New Roman" pitchFamily="18" charset="0"/>
              </a:rPr>
              <a:t> </a:t>
            </a:r>
            <a:endParaRPr lang="en-US" sz="2400" i="1" dirty="0">
              <a:latin typeface="Times New Roman" pitchFamily="18" charset="0"/>
              <a:cs typeface="Times New Roman" pitchFamily="18" charset="0"/>
            </a:endParaRPr>
          </a:p>
        </p:txBody>
      </p:sp>
      <p:pic>
        <p:nvPicPr>
          <p:cNvPr id="30723" name="Picture 2" descr="C:\Documents and Settings\Timoklia\My Documents\Αντίγραφα βιβλίου\ΒΙΒΛΙΟ Ι  ΟΛΑ\ΒΙΒΛΙΟ 1  ΟΛΑ ΜΕΣΑ\SUUMER 2011\Για το βιβλίο μου\History of Sp. Ed. &amp; photos\7s.2-straight-jacket.jpg"/>
          <p:cNvPicPr>
            <a:picLocks noChangeAspect="1" noChangeArrowheads="1"/>
          </p:cNvPicPr>
          <p:nvPr/>
        </p:nvPicPr>
        <p:blipFill>
          <a:blip r:embed="rId2" cstate="print"/>
          <a:srcRect/>
          <a:stretch>
            <a:fillRect/>
          </a:stretch>
        </p:blipFill>
        <p:spPr bwMode="auto">
          <a:xfrm>
            <a:off x="2357438" y="2857500"/>
            <a:ext cx="4432300" cy="3725863"/>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lstStyle/>
          <a:p>
            <a:pPr>
              <a:defRPr/>
            </a:pPr>
            <a:r>
              <a:rPr lang="el-GR" sz="4800" b="1" dirty="0"/>
              <a:t>20</a:t>
            </a:r>
            <a:r>
              <a:rPr lang="el-GR" sz="4800" b="1" baseline="30000" dirty="0"/>
              <a:t>ος</a:t>
            </a:r>
            <a:r>
              <a:rPr lang="el-GR" sz="4800" b="1" dirty="0"/>
              <a:t>  αιώνα</a:t>
            </a:r>
            <a:r>
              <a:rPr lang="el-GR" sz="4800" dirty="0"/>
              <a:t>ς</a:t>
            </a:r>
            <a:endParaRPr lang="en-US" sz="4800" dirty="0"/>
          </a:p>
        </p:txBody>
      </p:sp>
      <p:sp>
        <p:nvSpPr>
          <p:cNvPr id="3" name="Content Placeholder 2"/>
          <p:cNvSpPr>
            <a:spLocks noGrp="1"/>
          </p:cNvSpPr>
          <p:nvPr>
            <p:ph idx="1"/>
          </p:nvPr>
        </p:nvSpPr>
        <p:spPr>
          <a:solidFill>
            <a:schemeClr val="accent6">
              <a:lumMod val="40000"/>
              <a:lumOff val="60000"/>
            </a:schemeClr>
          </a:solidFill>
        </p:spPr>
        <p:txBody>
          <a:bodyPr/>
          <a:lstStyle/>
          <a:p>
            <a:pPr>
              <a:defRPr/>
            </a:pPr>
            <a:r>
              <a:rPr lang="el-GR" dirty="0"/>
              <a:t>Αναζήτηση διαγνωστικών κριτηρίων.</a:t>
            </a:r>
          </a:p>
          <a:p>
            <a:pPr>
              <a:defRPr/>
            </a:pPr>
            <a:r>
              <a:rPr lang="el-GR" dirty="0"/>
              <a:t>Ίδρυση και λειτουργία δημόσιων ειδικών τάξεων και προγραμμάτων για παιδιά με κάθε  αναπηρία.  </a:t>
            </a:r>
          </a:p>
          <a:p>
            <a:pPr>
              <a:defRPr/>
            </a:pPr>
            <a:r>
              <a:rPr lang="el-GR" dirty="0"/>
              <a:t>Συμβολή </a:t>
            </a:r>
            <a:r>
              <a:rPr lang="en-US" dirty="0"/>
              <a:t> </a:t>
            </a:r>
            <a:r>
              <a:rPr lang="el-GR" dirty="0"/>
              <a:t>του</a:t>
            </a:r>
            <a:r>
              <a:rPr lang="en-US" dirty="0"/>
              <a:t> </a:t>
            </a:r>
            <a:r>
              <a:rPr lang="el-GR" dirty="0"/>
              <a:t> Α΄  και  Β΄   παγκόσμιου πολέμου στην έρευνα για την αναπηρία. </a:t>
            </a:r>
          </a:p>
          <a:p>
            <a:pPr>
              <a:defRPr/>
            </a:pPr>
            <a:r>
              <a:rPr lang="el-GR" dirty="0"/>
              <a:t>Ιατρική μελέτη των αιτιών της αναπηρίας. </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285750" y="642938"/>
            <a:ext cx="8401050" cy="5483225"/>
          </a:xfrm>
          <a:solidFill>
            <a:schemeClr val="accent5">
              <a:lumMod val="40000"/>
              <a:lumOff val="60000"/>
            </a:schemeClr>
          </a:solidFill>
        </p:spPr>
        <p:txBody>
          <a:bodyPr/>
          <a:lstStyle/>
          <a:p>
            <a:r>
              <a:rPr lang="el-GR" dirty="0">
                <a:latin typeface="Times New Roman" pitchFamily="18" charset="0"/>
                <a:cs typeface="Times New Roman" pitchFamily="18" charset="0"/>
              </a:rPr>
              <a:t>Αρχίζει η επιστημονική μελέτη της συμπεριφοράς των ζώων και του ανθρώπου:</a:t>
            </a:r>
          </a:p>
          <a:p>
            <a:r>
              <a:rPr lang="el-GR" dirty="0">
                <a:latin typeface="Times New Roman" pitchFamily="18" charset="0"/>
                <a:cs typeface="Times New Roman" pitchFamily="18" charset="0"/>
              </a:rPr>
              <a:t>Ivan Pavlov στη Ρωσία: </a:t>
            </a:r>
            <a:r>
              <a:rPr lang="el-GR" i="1" dirty="0">
                <a:latin typeface="Times New Roman" pitchFamily="18" charset="0"/>
                <a:cs typeface="Times New Roman" pitchFamily="18" charset="0"/>
              </a:rPr>
              <a:t>κλασσική εξαρτημένη μάθηση.</a:t>
            </a:r>
            <a:endParaRPr lang="en-US" i="1" dirty="0">
              <a:latin typeface="Times New Roman" pitchFamily="18" charset="0"/>
              <a:cs typeface="Times New Roman" pitchFamily="18" charset="0"/>
            </a:endParaRPr>
          </a:p>
          <a:p>
            <a:endParaRPr lang="en-US" dirty="0"/>
          </a:p>
        </p:txBody>
      </p:sp>
      <p:pic>
        <p:nvPicPr>
          <p:cNvPr id="32771" name="Picture 6" descr="C:\Users\Timo\Desktop\ivan-petrovich-pavlov-granger.jpg"/>
          <p:cNvPicPr>
            <a:picLocks noChangeAspect="1" noChangeArrowheads="1"/>
          </p:cNvPicPr>
          <p:nvPr/>
        </p:nvPicPr>
        <p:blipFill>
          <a:blip r:embed="rId2" cstate="print"/>
          <a:srcRect/>
          <a:stretch>
            <a:fillRect/>
          </a:stretch>
        </p:blipFill>
        <p:spPr bwMode="auto">
          <a:xfrm>
            <a:off x="1357313" y="2857500"/>
            <a:ext cx="6586537" cy="3681413"/>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457200" y="571500"/>
            <a:ext cx="8229600" cy="5554663"/>
          </a:xfrm>
          <a:solidFill>
            <a:schemeClr val="accent3">
              <a:lumMod val="40000"/>
              <a:lumOff val="60000"/>
            </a:schemeClr>
          </a:solidFill>
        </p:spPr>
        <p:txBody>
          <a:bodyPr/>
          <a:lstStyle/>
          <a:p>
            <a:pPr>
              <a:buFont typeface="Arial" charset="0"/>
              <a:buNone/>
            </a:pPr>
            <a:r>
              <a:rPr lang="el-GR" sz="2800" i="1" dirty="0">
                <a:latin typeface="Times New Roman" pitchFamily="18" charset="0"/>
                <a:cs typeface="Times New Roman" pitchFamily="18" charset="0"/>
              </a:rPr>
              <a:t> </a:t>
            </a:r>
            <a:r>
              <a:rPr lang="el-GR" b="1" dirty="0">
                <a:latin typeface="Times New Roman" pitchFamily="18" charset="0"/>
                <a:cs typeface="Times New Roman" pitchFamily="18" charset="0"/>
              </a:rPr>
              <a:t>Ο Α΄ και Β΄ παγκόσμιος πόλεμος συνείσφεραν θετικά στην κατανόηση της αναπηρίας εξαιτίας:</a:t>
            </a:r>
          </a:p>
          <a:p>
            <a:r>
              <a:rPr lang="el-GR" b="1" dirty="0">
                <a:latin typeface="Times New Roman" pitchFamily="18" charset="0"/>
                <a:cs typeface="Times New Roman" pitchFamily="18" charset="0"/>
              </a:rPr>
              <a:t>α)</a:t>
            </a:r>
            <a:r>
              <a:rPr lang="el-GR" dirty="0">
                <a:latin typeface="Times New Roman" pitchFamily="18" charset="0"/>
                <a:cs typeface="Times New Roman" pitchFamily="18" charset="0"/>
              </a:rPr>
              <a:t> της υποχρεωτικής εξέτασης της νοητικής κατάστασης των νεοσύλλεκτων και </a:t>
            </a:r>
          </a:p>
          <a:p>
            <a:r>
              <a:rPr lang="el-GR" b="1" dirty="0">
                <a:latin typeface="Times New Roman" pitchFamily="18" charset="0"/>
                <a:cs typeface="Times New Roman" pitchFamily="18" charset="0"/>
              </a:rPr>
              <a:t>β)</a:t>
            </a:r>
            <a:r>
              <a:rPr lang="el-GR" dirty="0">
                <a:latin typeface="Times New Roman" pitchFamily="18" charset="0"/>
                <a:cs typeface="Times New Roman" pitchFamily="18" charset="0"/>
              </a:rPr>
              <a:t> της επιστροφής αυτών, </a:t>
            </a:r>
          </a:p>
          <a:p>
            <a:pPr>
              <a:buFont typeface="Arial" charset="0"/>
              <a:buNone/>
            </a:pPr>
            <a:r>
              <a:rPr lang="el-GR" dirty="0">
                <a:latin typeface="Times New Roman" pitchFamily="18" charset="0"/>
                <a:cs typeface="Times New Roman" pitchFamily="18" charset="0"/>
              </a:rPr>
              <a:t> που ο πόλεμος κατέστησε</a:t>
            </a:r>
          </a:p>
          <a:p>
            <a:pPr>
              <a:buFont typeface="Arial" charset="0"/>
              <a:buNone/>
            </a:pPr>
            <a:r>
              <a:rPr lang="el-GR" dirty="0">
                <a:latin typeface="Times New Roman" pitchFamily="18" charset="0"/>
                <a:cs typeface="Times New Roman" pitchFamily="18" charset="0"/>
              </a:rPr>
              <a:t>σωματικά ανάπηρους. </a:t>
            </a:r>
            <a:endParaRPr lang="en-US" dirty="0">
              <a:latin typeface="Times New Roman" pitchFamily="18" charset="0"/>
              <a:cs typeface="Times New Roman" pitchFamily="18" charset="0"/>
            </a:endParaRP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fontScale="90000"/>
          </a:bodyPr>
          <a:lstStyle/>
          <a:p>
            <a:r>
              <a:rPr lang="el-GR" dirty="0"/>
              <a:t>Γραπτές μαρτυρίες Κινέζων, Αιγυπτίων και Ελλήνων αποκαλύπτουν ότι </a:t>
            </a:r>
            <a:endParaRPr lang="en-US" dirty="0"/>
          </a:p>
        </p:txBody>
      </p:sp>
      <p:sp>
        <p:nvSpPr>
          <p:cNvPr id="3" name="Content Placeholder 2"/>
          <p:cNvSpPr>
            <a:spLocks noGrp="1"/>
          </p:cNvSpPr>
          <p:nvPr>
            <p:ph idx="1"/>
          </p:nvPr>
        </p:nvSpPr>
        <p:spPr>
          <a:solidFill>
            <a:schemeClr val="accent1">
              <a:lumMod val="40000"/>
              <a:lumOff val="60000"/>
            </a:schemeClr>
          </a:solidFill>
        </p:spPr>
        <p:txBody>
          <a:bodyPr>
            <a:normAutofit/>
          </a:bodyPr>
          <a:lstStyle/>
          <a:p>
            <a:pPr>
              <a:buNone/>
            </a:pPr>
            <a:r>
              <a:rPr lang="el-GR" sz="4000" dirty="0"/>
              <a:t>   </a:t>
            </a:r>
            <a:r>
              <a:rPr lang="el-GR" sz="4400" dirty="0"/>
              <a:t>οι πνευματικές διαταραχές ήταν έργο των δαιμόνων.  Κύρια θεραπεία ο εξορκισμός μέσω προσευχών, μαστιγώματος, πείνας, καθαρτικών , κ.ά.     </a:t>
            </a:r>
            <a:endParaRPr lang="en-US" sz="44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40000"/>
              <a:lumOff val="60000"/>
            </a:schemeClr>
          </a:solidFill>
        </p:spPr>
        <p:txBody>
          <a:bodyPr/>
          <a:lstStyle/>
          <a:p>
            <a:pPr>
              <a:defRPr/>
            </a:pPr>
            <a:r>
              <a:rPr lang="el-GR" sz="4000" dirty="0"/>
              <a:t>Έτσι, σε λιγότερο από 1 ½</a:t>
            </a:r>
            <a:r>
              <a:rPr lang="el-GR" dirty="0"/>
              <a:t>  αιώνες</a:t>
            </a:r>
            <a:endParaRPr lang="en-US" dirty="0"/>
          </a:p>
        </p:txBody>
      </p:sp>
      <p:sp>
        <p:nvSpPr>
          <p:cNvPr id="3" name="Content Placeholder 2"/>
          <p:cNvSpPr>
            <a:spLocks noGrp="1"/>
          </p:cNvSpPr>
          <p:nvPr>
            <p:ph idx="1"/>
          </p:nvPr>
        </p:nvSpPr>
        <p:spPr/>
        <p:txBody>
          <a:bodyPr/>
          <a:lstStyle/>
          <a:p>
            <a:pPr>
              <a:buNone/>
              <a:defRPr/>
            </a:pPr>
            <a:r>
              <a:rPr lang="el-GR" sz="3600" dirty="0"/>
              <a:t>   άλλαξε τελείως η αντιμετώπιση των ατόμων με αναπηρία. Ποτέ πριν στην ιστορία του ανθρώπου δεν συνεργάστηκαν  τόσοι  πολλοί φορείς, υπηρεσίες και άτομα για την ανάπτυξη ενός συγκεκριμένου κλάδου, όπως έγινε στην περίπτωση  της  Ειδικής  Αγωγής.    </a:t>
            </a:r>
            <a:endParaRPr lang="en-US" sz="36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609600"/>
            <a:ext cx="7924800" cy="1905000"/>
          </a:xfrm>
          <a:solidFill>
            <a:schemeClr val="accent4">
              <a:lumMod val="40000"/>
              <a:lumOff val="60000"/>
            </a:schemeClr>
          </a:solidFill>
        </p:spPr>
        <p:txBody>
          <a:bodyPr/>
          <a:lstStyle/>
          <a:p>
            <a:pPr eaLnBrk="1" hangingPunct="1">
              <a:defRPr/>
            </a:pPr>
            <a:r>
              <a:rPr lang="el-GR" sz="4000" b="1" dirty="0"/>
              <a:t>Η Ειδική αγωγή στην Ελλάδα</a:t>
            </a:r>
            <a:br>
              <a:rPr lang="el-GR" sz="4800" dirty="0"/>
            </a:br>
            <a:endParaRPr lang="en-US" sz="4800" dirty="0"/>
          </a:p>
        </p:txBody>
      </p:sp>
      <p:sp>
        <p:nvSpPr>
          <p:cNvPr id="2051" name="Rectangle 3"/>
          <p:cNvSpPr>
            <a:spLocks noGrp="1" noChangeArrowheads="1"/>
          </p:cNvSpPr>
          <p:nvPr>
            <p:ph type="subTitle" idx="1"/>
          </p:nvPr>
        </p:nvSpPr>
        <p:spPr>
          <a:xfrm>
            <a:off x="1295400" y="2667000"/>
            <a:ext cx="6400800" cy="2667000"/>
          </a:xfrm>
          <a:solidFill>
            <a:schemeClr val="accent3">
              <a:lumMod val="60000"/>
              <a:lumOff val="40000"/>
            </a:schemeClr>
          </a:solidFill>
          <a:ln>
            <a:solidFill>
              <a:schemeClr val="bg1">
                <a:lumMod val="60000"/>
                <a:lumOff val="40000"/>
              </a:schemeClr>
            </a:solidFill>
          </a:ln>
        </p:spPr>
        <p:txBody>
          <a:bodyPr>
            <a:normAutofit/>
          </a:bodyPr>
          <a:lstStyle/>
          <a:p>
            <a:pPr eaLnBrk="1" hangingPunct="1">
              <a:defRPr/>
            </a:pPr>
            <a:endParaRPr lang="el-GR" sz="3600" dirty="0"/>
          </a:p>
          <a:p>
            <a:pPr eaLnBrk="1" hangingPunct="1">
              <a:defRPr/>
            </a:pPr>
            <a:r>
              <a:rPr lang="el-GR" sz="3600" dirty="0" err="1">
                <a:solidFill>
                  <a:schemeClr val="tx1"/>
                </a:solidFill>
              </a:rPr>
              <a:t>Ιστορικοκοινωνική</a:t>
            </a:r>
            <a:r>
              <a:rPr lang="el-GR" sz="3600" dirty="0">
                <a:solidFill>
                  <a:schemeClr val="tx1"/>
                </a:solidFill>
              </a:rPr>
              <a:t> εξέλιξη</a:t>
            </a:r>
          </a:p>
          <a:p>
            <a:pPr eaLnBrk="1" hangingPunct="1">
              <a:defRPr/>
            </a:pPr>
            <a:r>
              <a:rPr lang="el-GR" sz="3600" dirty="0">
                <a:solidFill>
                  <a:schemeClr val="tx1"/>
                </a:solidFill>
              </a:rPr>
              <a:t>Η κατάσταση σήμερα</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ctrTitle"/>
          </p:nvPr>
        </p:nvSpPr>
        <p:spPr>
          <a:xfrm>
            <a:off x="609600" y="914400"/>
            <a:ext cx="7772400" cy="4800600"/>
          </a:xfrm>
          <a:solidFill>
            <a:schemeClr val="accent1">
              <a:lumMod val="20000"/>
              <a:lumOff val="80000"/>
            </a:schemeClr>
          </a:solidFill>
        </p:spPr>
        <p:txBody>
          <a:bodyPr>
            <a:normAutofit/>
          </a:bodyPr>
          <a:lstStyle/>
          <a:p>
            <a:pPr eaLnBrk="1" hangingPunct="1">
              <a:defRPr/>
            </a:pPr>
            <a:r>
              <a:rPr lang="el-GR" sz="4000" b="1" dirty="0"/>
              <a:t>1906: Ίδρυμα για τυφλά παιδιά στην Καλλιθέα. </a:t>
            </a:r>
            <a:br>
              <a:rPr lang="el-GR" sz="4000" b="1" dirty="0"/>
            </a:br>
            <a:br>
              <a:rPr lang="el-GR" sz="4000" b="1" dirty="0"/>
            </a:br>
            <a:r>
              <a:rPr lang="el-GR" sz="4000" b="1" dirty="0">
                <a:solidFill>
                  <a:schemeClr val="tx2">
                    <a:lumMod val="25000"/>
                  </a:schemeClr>
                </a:solidFill>
              </a:rPr>
              <a:t>Ισότιμο και ισάξιο παρόμοιων ιδρυμάτων της Γερμανίας, Αυστρίας, Σουηδίας, Αγγλίας</a:t>
            </a:r>
            <a:endParaRPr lang="en-US" sz="4000" b="1" dirty="0">
              <a:solidFill>
                <a:schemeClr val="tx2">
                  <a:lumMod val="25000"/>
                </a:schemeClr>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txBody>
          <a:bodyPr/>
          <a:lstStyle/>
          <a:p>
            <a:pPr algn="l" eaLnBrk="1" hangingPunct="1">
              <a:defRPr/>
            </a:pPr>
            <a:r>
              <a:rPr lang="el-GR" dirty="0"/>
              <a:t>1922: Μικρασιατική καταστροφή</a:t>
            </a:r>
            <a:endParaRPr lang="en-US" dirty="0"/>
          </a:p>
        </p:txBody>
      </p:sp>
      <p:sp>
        <p:nvSpPr>
          <p:cNvPr id="3" name="Content Placeholder 2"/>
          <p:cNvSpPr>
            <a:spLocks noGrp="1"/>
          </p:cNvSpPr>
          <p:nvPr>
            <p:ph idx="1"/>
          </p:nvPr>
        </p:nvSpPr>
        <p:spPr>
          <a:solidFill>
            <a:schemeClr val="bg2">
              <a:lumMod val="90000"/>
            </a:schemeClr>
          </a:solidFill>
        </p:spPr>
        <p:txBody>
          <a:bodyPr/>
          <a:lstStyle/>
          <a:p>
            <a:pPr eaLnBrk="1" hangingPunct="1">
              <a:defRPr/>
            </a:pPr>
            <a:endParaRPr lang="el-GR" dirty="0"/>
          </a:p>
          <a:p>
            <a:pPr eaLnBrk="1" hangingPunct="1">
              <a:defRPr/>
            </a:pPr>
            <a:r>
              <a:rPr lang="el-GR" sz="3600" dirty="0">
                <a:solidFill>
                  <a:schemeClr val="tx2">
                    <a:lumMod val="25000"/>
                  </a:schemeClr>
                </a:solidFill>
              </a:rPr>
              <a:t>1.500.000 πρόσφυγες στην Ελλάδα.</a:t>
            </a:r>
          </a:p>
          <a:p>
            <a:pPr eaLnBrk="1" hangingPunct="1">
              <a:defRPr/>
            </a:pPr>
            <a:endParaRPr lang="el-GR" sz="3600" dirty="0">
              <a:solidFill>
                <a:schemeClr val="tx2">
                  <a:lumMod val="25000"/>
                </a:schemeClr>
              </a:solidFill>
            </a:endParaRPr>
          </a:p>
          <a:p>
            <a:pPr eaLnBrk="1" hangingPunct="1">
              <a:defRPr/>
            </a:pPr>
            <a:r>
              <a:rPr lang="el-GR" sz="3600" dirty="0">
                <a:solidFill>
                  <a:schemeClr val="tx2">
                    <a:lumMod val="25000"/>
                  </a:schemeClr>
                </a:solidFill>
              </a:rPr>
              <a:t>Τεράστια τα κοινωνικά και οικονομικά προβλήματα στη χώρα. </a:t>
            </a:r>
            <a:endParaRPr lang="en-US" sz="3600" dirty="0">
              <a:solidFill>
                <a:schemeClr val="tx2">
                  <a:lumMod val="25000"/>
                </a:schemeClr>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Rectangle 7"/>
          <p:cNvSpPr>
            <a:spLocks noGrp="1" noChangeArrowheads="1"/>
          </p:cNvSpPr>
          <p:nvPr>
            <p:ph type="body" idx="1"/>
          </p:nvPr>
        </p:nvSpPr>
        <p:spPr>
          <a:xfrm>
            <a:off x="457200" y="685800"/>
            <a:ext cx="8229600" cy="5257800"/>
          </a:xfrm>
          <a:solidFill>
            <a:schemeClr val="bg2">
              <a:lumMod val="75000"/>
            </a:schemeClr>
          </a:solidFill>
        </p:spPr>
        <p:txBody>
          <a:bodyPr/>
          <a:lstStyle/>
          <a:p>
            <a:pPr eaLnBrk="1" hangingPunct="1">
              <a:lnSpc>
                <a:spcPct val="90000"/>
              </a:lnSpc>
              <a:buFont typeface="Wingdings" pitchFamily="2" charset="2"/>
              <a:buNone/>
              <a:defRPr/>
            </a:pPr>
            <a:r>
              <a:rPr lang="en-US" b="1" dirty="0"/>
              <a:t>  </a:t>
            </a:r>
            <a:r>
              <a:rPr lang="el-GR" sz="3600" dirty="0"/>
              <a:t>1907: Σχολείο για κωφά παιδιά.</a:t>
            </a:r>
          </a:p>
          <a:p>
            <a:pPr eaLnBrk="1" hangingPunct="1">
              <a:lnSpc>
                <a:spcPct val="90000"/>
              </a:lnSpc>
              <a:buFont typeface="Wingdings" pitchFamily="2" charset="2"/>
              <a:buNone/>
              <a:defRPr/>
            </a:pPr>
            <a:endParaRPr lang="el-GR" sz="1100" dirty="0"/>
          </a:p>
          <a:p>
            <a:pPr eaLnBrk="1" hangingPunct="1">
              <a:lnSpc>
                <a:spcPct val="90000"/>
              </a:lnSpc>
              <a:buFont typeface="Wingdings" pitchFamily="2" charset="2"/>
              <a:buNone/>
              <a:defRPr/>
            </a:pPr>
            <a:endParaRPr lang="el-GR" sz="800" dirty="0"/>
          </a:p>
          <a:p>
            <a:pPr eaLnBrk="1" hangingPunct="1">
              <a:lnSpc>
                <a:spcPct val="90000"/>
              </a:lnSpc>
              <a:buFont typeface="Wingdings" pitchFamily="2" charset="2"/>
              <a:buNone/>
              <a:defRPr/>
            </a:pPr>
            <a:r>
              <a:rPr lang="en-US" dirty="0"/>
              <a:t>   </a:t>
            </a:r>
            <a:r>
              <a:rPr lang="el-GR" sz="3600" dirty="0"/>
              <a:t>Ίδρυση νοσοκομείων και ασύλων για τα άρρωστα, ορφανά και παραστρατημένα.</a:t>
            </a:r>
          </a:p>
          <a:p>
            <a:pPr eaLnBrk="1" hangingPunct="1">
              <a:lnSpc>
                <a:spcPct val="90000"/>
              </a:lnSpc>
              <a:buFont typeface="Wingdings" pitchFamily="2" charset="2"/>
              <a:buNone/>
              <a:defRPr/>
            </a:pPr>
            <a:endParaRPr lang="el-GR" sz="1200" dirty="0"/>
          </a:p>
          <a:p>
            <a:pPr eaLnBrk="1" hangingPunct="1">
              <a:lnSpc>
                <a:spcPct val="90000"/>
              </a:lnSpc>
              <a:buFont typeface="Wingdings" pitchFamily="2" charset="2"/>
              <a:buNone/>
              <a:defRPr/>
            </a:pPr>
            <a:endParaRPr lang="el-GR" sz="1100" dirty="0"/>
          </a:p>
          <a:p>
            <a:pPr eaLnBrk="1" hangingPunct="1">
              <a:lnSpc>
                <a:spcPct val="90000"/>
              </a:lnSpc>
              <a:buFont typeface="Wingdings" pitchFamily="2" charset="2"/>
              <a:buNone/>
              <a:defRPr/>
            </a:pPr>
            <a:r>
              <a:rPr lang="en-US" dirty="0"/>
              <a:t>   </a:t>
            </a:r>
            <a:r>
              <a:rPr lang="el-GR" sz="3600" dirty="0"/>
              <a:t>Αύξηση της εφηβικής παραβατικότητας λόγω της ορφάνιας και της εγκατάλειψης χιλιάδων παιδιών. </a:t>
            </a:r>
            <a:endParaRPr lang="en-US" sz="36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ctrTitle"/>
          </p:nvPr>
        </p:nvSpPr>
        <p:spPr>
          <a:xfrm>
            <a:off x="533400" y="838200"/>
            <a:ext cx="7772400" cy="4572000"/>
          </a:xfrm>
          <a:solidFill>
            <a:schemeClr val="accent3">
              <a:lumMod val="60000"/>
              <a:lumOff val="40000"/>
            </a:schemeClr>
          </a:solidFill>
        </p:spPr>
        <p:txBody>
          <a:bodyPr/>
          <a:lstStyle/>
          <a:p>
            <a:pPr eaLnBrk="1" hangingPunct="1">
              <a:defRPr/>
            </a:pPr>
            <a:r>
              <a:rPr lang="el-GR" sz="4000" b="1" dirty="0"/>
              <a:t>1920-1930: Υποσιτισμός, μεγάλη θνησιμότητα βρεφών, ανεργία, αναλφαβητισμός, μετανάστευση στις Η.Π.Α, διαμελισμός της Ελληνικής γης.</a:t>
            </a:r>
            <a:endParaRPr lang="en-US" sz="4000" b="1"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60000"/>
              <a:lumOff val="40000"/>
            </a:schemeClr>
          </a:solidFill>
        </p:spPr>
        <p:txBody>
          <a:bodyPr>
            <a:normAutofit fontScale="90000"/>
          </a:bodyPr>
          <a:lstStyle/>
          <a:p>
            <a:pPr eaLnBrk="1" hangingPunct="1">
              <a:defRPr/>
            </a:pPr>
            <a:r>
              <a:rPr lang="el-GR" sz="4000" dirty="0"/>
              <a:t>1923: Εθνικό Ίδρυμα Κωφών  στους Αμπελόκηπους (Αθήνα).</a:t>
            </a:r>
            <a:endParaRPr lang="en-US" sz="4000" dirty="0"/>
          </a:p>
        </p:txBody>
      </p:sp>
      <p:sp>
        <p:nvSpPr>
          <p:cNvPr id="3" name="Content Placeholder 2"/>
          <p:cNvSpPr>
            <a:spLocks noGrp="1"/>
          </p:cNvSpPr>
          <p:nvPr>
            <p:ph idx="1"/>
          </p:nvPr>
        </p:nvSpPr>
        <p:spPr>
          <a:solidFill>
            <a:schemeClr val="accent3">
              <a:lumMod val="40000"/>
              <a:lumOff val="60000"/>
            </a:schemeClr>
          </a:solidFill>
        </p:spPr>
        <p:txBody>
          <a:bodyPr/>
          <a:lstStyle/>
          <a:p>
            <a:pPr eaLnBrk="1" hangingPunct="1">
              <a:buFont typeface="Wingdings" pitchFamily="2" charset="2"/>
              <a:buNone/>
              <a:defRPr/>
            </a:pPr>
            <a:r>
              <a:rPr lang="el-GR" sz="1100" dirty="0"/>
              <a:t>   </a:t>
            </a:r>
          </a:p>
          <a:p>
            <a:pPr eaLnBrk="1" hangingPunct="1">
              <a:buFont typeface="Wingdings" pitchFamily="2" charset="2"/>
              <a:buNone/>
              <a:defRPr/>
            </a:pPr>
            <a:r>
              <a:rPr lang="el-GR" sz="4000" dirty="0"/>
              <a:t>   Ισάξιο των καλύτερων Ευρωπαϊκών ιδρυμάτων.</a:t>
            </a:r>
          </a:p>
          <a:p>
            <a:pPr eaLnBrk="1" hangingPunct="1">
              <a:defRPr/>
            </a:pPr>
            <a:endParaRPr lang="el-GR" sz="1400" dirty="0"/>
          </a:p>
          <a:p>
            <a:pPr eaLnBrk="1" hangingPunct="1">
              <a:defRPr/>
            </a:pPr>
            <a:r>
              <a:rPr lang="el-GR" sz="4000" dirty="0"/>
              <a:t>Ίδρυση σχολείων για τυφλούς έφηβους και ενήλικες.</a:t>
            </a:r>
            <a:endParaRPr lang="en-US" sz="40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457200" y="762000"/>
            <a:ext cx="8229600" cy="5364163"/>
          </a:xfrm>
          <a:solidFill>
            <a:schemeClr val="accent3">
              <a:lumMod val="40000"/>
              <a:lumOff val="60000"/>
            </a:schemeClr>
          </a:solidFill>
        </p:spPr>
        <p:txBody>
          <a:bodyPr/>
          <a:lstStyle/>
          <a:p>
            <a:pPr eaLnBrk="1" hangingPunct="1">
              <a:buFont typeface="Wingdings" pitchFamily="2" charset="2"/>
              <a:buNone/>
              <a:defRPr/>
            </a:pPr>
            <a:r>
              <a:rPr lang="en-US" dirty="0"/>
              <a:t>  </a:t>
            </a:r>
            <a:r>
              <a:rPr lang="el-GR" b="1" dirty="0"/>
              <a:t>1932-1937: Ίδρυση τραχωματικών ιδρυμάτων και δημοτικών σχολείων για συνηθισμένα παιδιά. </a:t>
            </a:r>
          </a:p>
          <a:p>
            <a:pPr eaLnBrk="1" hangingPunct="1">
              <a:buFont typeface="Wingdings" pitchFamily="2" charset="2"/>
              <a:buNone/>
              <a:defRPr/>
            </a:pPr>
            <a:r>
              <a:rPr lang="en-US" b="1" dirty="0"/>
              <a:t> </a:t>
            </a:r>
            <a:r>
              <a:rPr lang="en-US" sz="1400" b="1" dirty="0"/>
              <a:t>  </a:t>
            </a:r>
            <a:endParaRPr lang="el-GR" sz="1200" b="1" dirty="0"/>
          </a:p>
          <a:p>
            <a:pPr eaLnBrk="1" hangingPunct="1">
              <a:buFont typeface="Wingdings" pitchFamily="2" charset="2"/>
              <a:buNone/>
              <a:defRPr/>
            </a:pPr>
            <a:r>
              <a:rPr lang="en-US" b="1" dirty="0"/>
              <a:t>   </a:t>
            </a:r>
            <a:r>
              <a:rPr lang="el-GR" b="1" dirty="0"/>
              <a:t>Εκπαιδευτικές μεταρρυθμίσεις. </a:t>
            </a:r>
          </a:p>
          <a:p>
            <a:pPr eaLnBrk="1" hangingPunct="1">
              <a:buFont typeface="Wingdings" pitchFamily="2" charset="2"/>
              <a:buNone/>
              <a:defRPr/>
            </a:pPr>
            <a:r>
              <a:rPr lang="en-US" b="1" dirty="0"/>
              <a:t>   </a:t>
            </a:r>
            <a:endParaRPr lang="en-US" sz="1050" b="1" dirty="0"/>
          </a:p>
          <a:p>
            <a:pPr eaLnBrk="1" hangingPunct="1">
              <a:buFont typeface="Wingdings" pitchFamily="2" charset="2"/>
              <a:buNone/>
              <a:defRPr/>
            </a:pPr>
            <a:r>
              <a:rPr lang="en-US" b="1" dirty="0"/>
              <a:t>   </a:t>
            </a:r>
            <a:r>
              <a:rPr lang="el-GR" b="1" dirty="0"/>
              <a:t>Κτίσιμο εκατοντάδων σχολείων γενικής </a:t>
            </a:r>
            <a:r>
              <a:rPr lang="el-GR" b="1" dirty="0" err="1"/>
              <a:t>εκπ</a:t>
            </a:r>
            <a:r>
              <a:rPr lang="el-GR" b="1" dirty="0"/>
              <a:t>/σης.</a:t>
            </a:r>
          </a:p>
          <a:p>
            <a:pPr eaLnBrk="1" hangingPunct="1">
              <a:buFont typeface="Wingdings" pitchFamily="2" charset="2"/>
              <a:buNone/>
              <a:defRPr/>
            </a:pPr>
            <a:endParaRPr lang="el-GR" sz="1200" b="1" dirty="0"/>
          </a:p>
          <a:p>
            <a:pPr eaLnBrk="1" hangingPunct="1">
              <a:buFont typeface="Wingdings" pitchFamily="2" charset="2"/>
              <a:buNone/>
              <a:defRPr/>
            </a:pPr>
            <a:r>
              <a:rPr lang="en-US" b="1" dirty="0"/>
              <a:t>   </a:t>
            </a:r>
            <a:r>
              <a:rPr lang="el-GR" b="1" dirty="0"/>
              <a:t>Ίδρυση Παιδαγωγικών Ακαδημιών. </a:t>
            </a:r>
            <a:endParaRPr lang="en-US" b="1"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457200" y="762000"/>
            <a:ext cx="8229600" cy="5364163"/>
          </a:xfrm>
          <a:solidFill>
            <a:schemeClr val="accent3">
              <a:lumMod val="40000"/>
              <a:lumOff val="60000"/>
            </a:schemeClr>
          </a:solidFill>
        </p:spPr>
        <p:txBody>
          <a:bodyPr/>
          <a:lstStyle/>
          <a:p>
            <a:pPr eaLnBrk="1" hangingPunct="1">
              <a:buFont typeface="Wingdings" pitchFamily="2" charset="2"/>
              <a:buNone/>
              <a:defRPr/>
            </a:pPr>
            <a:r>
              <a:rPr lang="en-US" sz="2800" dirty="0"/>
              <a:t>  </a:t>
            </a:r>
            <a:r>
              <a:rPr lang="el-GR" b="1" dirty="0"/>
              <a:t>1937</a:t>
            </a:r>
            <a:r>
              <a:rPr lang="el-GR" dirty="0"/>
              <a:t>: Ίδρυση της ΕΛΕΠΑΠ και σχολείων για παιδιά με κινητική αναπηρία. </a:t>
            </a:r>
          </a:p>
          <a:p>
            <a:pPr eaLnBrk="1" hangingPunct="1">
              <a:buFont typeface="Wingdings" pitchFamily="2" charset="2"/>
              <a:buNone/>
              <a:defRPr/>
            </a:pPr>
            <a:r>
              <a:rPr lang="el-GR" dirty="0"/>
              <a:t>   Νόμος για την ίδρυση ειδικών σχολείων και ειδικών τάξεων. </a:t>
            </a:r>
          </a:p>
          <a:p>
            <a:pPr eaLnBrk="1" hangingPunct="1">
              <a:buFont typeface="Wingdings" pitchFamily="2" charset="2"/>
              <a:buNone/>
              <a:defRPr/>
            </a:pPr>
            <a:r>
              <a:rPr lang="en-US" dirty="0"/>
              <a:t>      </a:t>
            </a:r>
            <a:r>
              <a:rPr lang="el-GR" dirty="0"/>
              <a:t>Ίδρυση &amp; λειτουργία του Πρότυπου Ειδικού σχολείου στην Καισαριανή, ισάξιο των καλύτερων ειδικών σχολείων της Ευρώπης. (Διευθύντρια η Ρόζα Ιμβριώτη μητέρα της Ειδικής Αγωγής στην Ελλάδα). </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solidFill>
            <a:schemeClr val="accent2">
              <a:lumMod val="60000"/>
              <a:lumOff val="40000"/>
            </a:schemeClr>
          </a:solidFill>
        </p:spPr>
        <p:txBody>
          <a:bodyPr/>
          <a:lstStyle/>
          <a:p>
            <a:pPr eaLnBrk="1" hangingPunct="1">
              <a:defRPr/>
            </a:pPr>
            <a:r>
              <a:rPr lang="el-GR" sz="3600" b="1" dirty="0"/>
              <a:t>Δραστηριότητες της Ρόζας Ιμβριώτη</a:t>
            </a:r>
            <a:endParaRPr lang="en-US" sz="3600" b="1" dirty="0"/>
          </a:p>
        </p:txBody>
      </p:sp>
      <p:sp>
        <p:nvSpPr>
          <p:cNvPr id="18435" name="Rectangle 3"/>
          <p:cNvSpPr>
            <a:spLocks noGrp="1" noChangeArrowheads="1"/>
          </p:cNvSpPr>
          <p:nvPr>
            <p:ph type="body" idx="1"/>
          </p:nvPr>
        </p:nvSpPr>
        <p:spPr>
          <a:xfrm>
            <a:off x="457200" y="1752600"/>
            <a:ext cx="8229600" cy="4373563"/>
          </a:xfrm>
          <a:solidFill>
            <a:schemeClr val="accent2">
              <a:lumMod val="20000"/>
              <a:lumOff val="80000"/>
            </a:schemeClr>
          </a:solidFill>
        </p:spPr>
        <p:txBody>
          <a:bodyPr/>
          <a:lstStyle/>
          <a:p>
            <a:pPr eaLnBrk="1" hangingPunct="1">
              <a:buFont typeface="Wingdings" pitchFamily="2" charset="2"/>
              <a:buNone/>
              <a:defRPr/>
            </a:pPr>
            <a:r>
              <a:rPr lang="el-GR" dirty="0"/>
              <a:t>Έρευνες, ομιλίες, δημοσιεύσεις, ενημέρωση, </a:t>
            </a:r>
            <a:endParaRPr lang="en-US" dirty="0"/>
          </a:p>
          <a:p>
            <a:pPr eaLnBrk="1" hangingPunct="1">
              <a:buFont typeface="Wingdings" pitchFamily="2" charset="2"/>
              <a:buNone/>
              <a:defRPr/>
            </a:pPr>
            <a:r>
              <a:rPr lang="el-GR" dirty="0"/>
              <a:t>ευαισθητοποίηση του κοινού, σχέδια για</a:t>
            </a:r>
            <a:endParaRPr lang="en-US" dirty="0"/>
          </a:p>
          <a:p>
            <a:pPr eaLnBrk="1" hangingPunct="1">
              <a:buFont typeface="Wingdings" pitchFamily="2" charset="2"/>
              <a:buNone/>
              <a:defRPr/>
            </a:pPr>
            <a:r>
              <a:rPr lang="el-GR" dirty="0"/>
              <a:t>λειτουργία περισσότερων ειδικών σχολείων και ειδικών τάξεων. </a:t>
            </a:r>
            <a:endParaRPr lang="en-US" dirty="0"/>
          </a:p>
          <a:p>
            <a:pPr eaLnBrk="1" hangingPunct="1">
              <a:buFont typeface="Wingdings" pitchFamily="2" charset="2"/>
              <a:buNone/>
              <a:defRPr/>
            </a:pPr>
            <a:endParaRPr lang="en-US" dirty="0"/>
          </a:p>
          <a:p>
            <a:pPr eaLnBrk="1" hangingPunct="1">
              <a:buFont typeface="Wingdings" pitchFamily="2" charset="2"/>
              <a:buNone/>
              <a:defRPr/>
            </a:pPr>
            <a:r>
              <a:rPr lang="el-GR" dirty="0"/>
              <a:t>Ο Β΄ Παγκόσμιος πόλεμος (</a:t>
            </a:r>
            <a:r>
              <a:rPr lang="el-GR" b="1" dirty="0"/>
              <a:t>1940</a:t>
            </a:r>
            <a:r>
              <a:rPr lang="el-GR" dirty="0"/>
              <a:t>) βάζει τέλος σε όλα τα σχέδια για την Ειδ. Αγωγή.</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defRPr/>
            </a:pPr>
            <a:r>
              <a:rPr lang="el-GR" dirty="0">
                <a:solidFill>
                  <a:schemeClr val="tx2">
                    <a:lumMod val="25000"/>
                  </a:schemeClr>
                </a:solidFill>
              </a:rPr>
              <a:t>2.</a:t>
            </a:r>
            <a:r>
              <a:rPr lang="el-GR" dirty="0"/>
              <a:t> </a:t>
            </a:r>
            <a:r>
              <a:rPr lang="el-GR" sz="4000" dirty="0">
                <a:solidFill>
                  <a:schemeClr val="tx2">
                    <a:lumMod val="25000"/>
                  </a:schemeClr>
                </a:solidFill>
              </a:rPr>
              <a:t>Ελληνική και Ρωμαϊκή περίοδος</a:t>
            </a:r>
            <a:endParaRPr lang="en-US" sz="4000" dirty="0">
              <a:solidFill>
                <a:schemeClr val="tx2">
                  <a:lumMod val="25000"/>
                </a:schemeClr>
              </a:solidFill>
            </a:endParaRPr>
          </a:p>
        </p:txBody>
      </p:sp>
      <p:sp>
        <p:nvSpPr>
          <p:cNvPr id="3" name="Content Placeholder 2"/>
          <p:cNvSpPr>
            <a:spLocks noGrp="1"/>
          </p:cNvSpPr>
          <p:nvPr>
            <p:ph idx="1"/>
          </p:nvPr>
        </p:nvSpPr>
        <p:spPr>
          <a:solidFill>
            <a:schemeClr val="bg2">
              <a:lumMod val="75000"/>
            </a:schemeClr>
          </a:solidFill>
        </p:spPr>
        <p:txBody>
          <a:bodyPr/>
          <a:lstStyle/>
          <a:p>
            <a:pPr>
              <a:defRPr/>
            </a:pPr>
            <a:r>
              <a:rPr lang="el-GR" sz="4000" dirty="0"/>
              <a:t>Η Ομηρική κοινωνία.</a:t>
            </a:r>
          </a:p>
          <a:p>
            <a:pPr>
              <a:defRPr/>
            </a:pPr>
            <a:r>
              <a:rPr lang="el-GR" sz="4000" dirty="0"/>
              <a:t>Ο ευγονισμός στη Σπάρτη.</a:t>
            </a:r>
          </a:p>
          <a:p>
            <a:pPr>
              <a:defRPr/>
            </a:pPr>
            <a:r>
              <a:rPr lang="el-GR" sz="4000" dirty="0"/>
              <a:t>Τα άτομα με αποκλίσεις στην Αθήνα.</a:t>
            </a:r>
          </a:p>
          <a:p>
            <a:pPr>
              <a:defRPr/>
            </a:pPr>
            <a:r>
              <a:rPr lang="el-GR" sz="4000" dirty="0"/>
              <a:t>Τα </a:t>
            </a:r>
            <a:r>
              <a:rPr lang="el-GR" sz="4000" dirty="0" err="1"/>
              <a:t>ιεροθεραπευτήρια</a:t>
            </a:r>
            <a:r>
              <a:rPr lang="el-GR" sz="4000" dirty="0"/>
              <a:t>.</a:t>
            </a:r>
            <a:endParaRPr lang="en-US" sz="40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noAutofit/>
          </a:bodyPr>
          <a:lstStyle/>
          <a:p>
            <a:pPr eaLnBrk="1" hangingPunct="1">
              <a:defRPr/>
            </a:pPr>
            <a:r>
              <a:rPr lang="el-GR" sz="3600" b="1" dirty="0"/>
              <a:t>1943-1950</a:t>
            </a:r>
            <a:r>
              <a:rPr lang="el-GR" sz="3600" dirty="0"/>
              <a:t>: Μεταπολεμική περίοδος, </a:t>
            </a:r>
            <a:br>
              <a:rPr lang="el-GR" sz="3600" dirty="0"/>
            </a:br>
            <a:r>
              <a:rPr lang="el-GR" sz="3600" dirty="0"/>
              <a:t>         εμφύλιος πόλεμος</a:t>
            </a:r>
            <a:endParaRPr lang="en-US" sz="3600" dirty="0"/>
          </a:p>
        </p:txBody>
      </p:sp>
      <p:sp>
        <p:nvSpPr>
          <p:cNvPr id="3" name="Content Placeholder 2"/>
          <p:cNvSpPr>
            <a:spLocks noGrp="1"/>
          </p:cNvSpPr>
          <p:nvPr>
            <p:ph idx="1"/>
          </p:nvPr>
        </p:nvSpPr>
        <p:spPr>
          <a:solidFill>
            <a:schemeClr val="tx2">
              <a:lumMod val="20000"/>
              <a:lumOff val="80000"/>
            </a:schemeClr>
          </a:solidFill>
        </p:spPr>
        <p:txBody>
          <a:bodyPr/>
          <a:lstStyle/>
          <a:p>
            <a:pPr eaLnBrk="1" hangingPunct="1">
              <a:defRPr/>
            </a:pPr>
            <a:endParaRPr lang="el-GR" b="1" dirty="0"/>
          </a:p>
          <a:p>
            <a:pPr eaLnBrk="1" hangingPunct="1">
              <a:defRPr/>
            </a:pPr>
            <a:r>
              <a:rPr lang="el-GR" sz="4000" dirty="0">
                <a:solidFill>
                  <a:schemeClr val="tx2">
                    <a:lumMod val="25000"/>
                  </a:schemeClr>
                </a:solidFill>
              </a:rPr>
              <a:t>Κύριο ενδιαφέρον της χώρας η επιβίωση των παιδιών και η σωματική τους υγεία παρά η εκπαίδευσή τους. </a:t>
            </a:r>
            <a:endParaRPr lang="en-US" sz="4000" dirty="0">
              <a:solidFill>
                <a:schemeClr val="tx2">
                  <a:lumMod val="25000"/>
                </a:schemeClr>
              </a:solidFill>
            </a:endParaRPr>
          </a:p>
          <a:p>
            <a:pPr eaLnBrk="1" hangingPunct="1">
              <a:defRPr/>
            </a:pP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533400" y="609600"/>
            <a:ext cx="8153400" cy="5334000"/>
          </a:xfrm>
          <a:solidFill>
            <a:schemeClr val="bg2">
              <a:lumMod val="75000"/>
            </a:schemeClr>
          </a:solidFill>
        </p:spPr>
        <p:txBody>
          <a:bodyPr>
            <a:normAutofit/>
          </a:bodyPr>
          <a:lstStyle/>
          <a:p>
            <a:pPr eaLnBrk="1" hangingPunct="1">
              <a:buFont typeface="Wingdings" pitchFamily="2" charset="2"/>
              <a:buNone/>
              <a:defRPr/>
            </a:pPr>
            <a:r>
              <a:rPr lang="el-GR" sz="3600" b="1" dirty="0"/>
              <a:t>1949, 1950: </a:t>
            </a:r>
            <a:r>
              <a:rPr lang="el-GR" sz="3600" dirty="0"/>
              <a:t>Επιδημία πολιομυελίτιδας</a:t>
            </a:r>
            <a:r>
              <a:rPr lang="en-US" sz="3600" dirty="0"/>
              <a:t>.</a:t>
            </a:r>
            <a:endParaRPr lang="el-GR" sz="3600" dirty="0"/>
          </a:p>
          <a:p>
            <a:pPr eaLnBrk="1" hangingPunct="1">
              <a:buFont typeface="Wingdings" pitchFamily="2" charset="2"/>
              <a:buNone/>
              <a:defRPr/>
            </a:pPr>
            <a:endParaRPr lang="en-US" sz="3600" b="1" dirty="0"/>
          </a:p>
          <a:p>
            <a:pPr eaLnBrk="1" hangingPunct="1">
              <a:buFont typeface="Wingdings" pitchFamily="2" charset="2"/>
              <a:buNone/>
              <a:defRPr/>
            </a:pPr>
            <a:r>
              <a:rPr lang="el-GR" sz="3600" dirty="0"/>
              <a:t>6.000  παιδιά με σωματική αναπηρία.</a:t>
            </a:r>
          </a:p>
          <a:p>
            <a:pPr eaLnBrk="1" hangingPunct="1">
              <a:buFont typeface="Wingdings" pitchFamily="2" charset="2"/>
              <a:buNone/>
              <a:defRPr/>
            </a:pPr>
            <a:endParaRPr lang="en-US" sz="3600" b="1" dirty="0"/>
          </a:p>
          <a:p>
            <a:pPr eaLnBrk="1" hangingPunct="1">
              <a:buFont typeface="Wingdings" pitchFamily="2" charset="2"/>
              <a:buNone/>
              <a:defRPr/>
            </a:pPr>
            <a:r>
              <a:rPr lang="el-GR" sz="3600" b="1" dirty="0"/>
              <a:t>1952: </a:t>
            </a:r>
            <a:r>
              <a:rPr lang="el-GR" sz="3600" dirty="0"/>
              <a:t>Ίδρυση νηπιαγωγείων για </a:t>
            </a:r>
          </a:p>
          <a:p>
            <a:pPr eaLnBrk="1" hangingPunct="1">
              <a:buFont typeface="Wingdings" pitchFamily="2" charset="2"/>
              <a:buNone/>
              <a:defRPr/>
            </a:pPr>
            <a:r>
              <a:rPr lang="el-GR" sz="3600" dirty="0"/>
              <a:t>           σωματικά ανάπηρα νήπια.  </a:t>
            </a:r>
            <a:endParaRPr lang="en-US" sz="3600" dirty="0"/>
          </a:p>
          <a:p>
            <a:pPr eaLnBrk="1" hangingPunct="1">
              <a:buFont typeface="Wingdings" pitchFamily="2" charset="2"/>
              <a:buNone/>
              <a:defRPr/>
            </a:pPr>
            <a:endParaRPr lang="el-GR" sz="36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457200" y="762000"/>
            <a:ext cx="8229600" cy="5364163"/>
          </a:xfrm>
          <a:solidFill>
            <a:schemeClr val="accent6">
              <a:lumMod val="40000"/>
              <a:lumOff val="60000"/>
            </a:schemeClr>
          </a:solidFill>
        </p:spPr>
        <p:txBody>
          <a:bodyPr/>
          <a:lstStyle/>
          <a:p>
            <a:pPr eaLnBrk="1" hangingPunct="1">
              <a:buFont typeface="Wingdings" pitchFamily="2" charset="2"/>
              <a:buNone/>
              <a:defRPr/>
            </a:pPr>
            <a:r>
              <a:rPr lang="en-US" dirty="0"/>
              <a:t>  </a:t>
            </a:r>
            <a:r>
              <a:rPr lang="el-GR" sz="3600" b="1" dirty="0"/>
              <a:t>1955: Το ΠΙΚΠΑ ιδρύει το Κέντρο Αποκαταστάσεως Παίδων Βούλας.</a:t>
            </a:r>
          </a:p>
          <a:p>
            <a:pPr eaLnBrk="1" hangingPunct="1">
              <a:buFont typeface="Wingdings" pitchFamily="2" charset="2"/>
              <a:buNone/>
              <a:defRPr/>
            </a:pPr>
            <a:r>
              <a:rPr lang="en-US" sz="3600" b="1" dirty="0"/>
              <a:t>   </a:t>
            </a:r>
          </a:p>
          <a:p>
            <a:pPr eaLnBrk="1" hangingPunct="1">
              <a:buFont typeface="Wingdings" pitchFamily="2" charset="2"/>
              <a:buNone/>
              <a:defRPr/>
            </a:pPr>
            <a:r>
              <a:rPr lang="en-US" sz="3600" b="1" dirty="0"/>
              <a:t>   </a:t>
            </a:r>
            <a:r>
              <a:rPr lang="el-GR" sz="3600" b="1" dirty="0"/>
              <a:t>Λειτουργεί το Εθνικό Ίδρυμα Αποκατάστασης Κινητικά Αναπήρων (Μενίδι, Αθήνα) για την επαγγελματική αναπροσαρμογή και εκπαίδευση αναπήρων 15</a:t>
            </a:r>
            <a:r>
              <a:rPr lang="en-US" sz="3600" b="1" dirty="0"/>
              <a:t>+</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7813"/>
            <a:ext cx="8229600" cy="1019175"/>
          </a:xfrm>
          <a:solidFill>
            <a:schemeClr val="bg2">
              <a:lumMod val="75000"/>
            </a:schemeClr>
          </a:solidFill>
        </p:spPr>
        <p:txBody>
          <a:bodyPr/>
          <a:lstStyle/>
          <a:p>
            <a:pPr eaLnBrk="1" hangingPunct="1">
              <a:defRPr/>
            </a:pPr>
            <a:r>
              <a:rPr lang="el-GR" sz="4000" b="1" dirty="0"/>
              <a:t>Μεταπολεμική περίοδος:</a:t>
            </a:r>
            <a:r>
              <a:rPr lang="en-US" dirty="0"/>
              <a:t> </a:t>
            </a:r>
          </a:p>
        </p:txBody>
      </p:sp>
      <p:sp>
        <p:nvSpPr>
          <p:cNvPr id="26627" name="Rectangle 3"/>
          <p:cNvSpPr>
            <a:spLocks noGrp="1" noChangeArrowheads="1"/>
          </p:cNvSpPr>
          <p:nvPr>
            <p:ph type="body" idx="1"/>
          </p:nvPr>
        </p:nvSpPr>
        <p:spPr>
          <a:xfrm>
            <a:off x="457200" y="1447800"/>
            <a:ext cx="8229600" cy="4495800"/>
          </a:xfrm>
          <a:solidFill>
            <a:schemeClr val="bg2">
              <a:lumMod val="90000"/>
            </a:schemeClr>
          </a:solidFill>
        </p:spPr>
        <p:txBody>
          <a:bodyPr/>
          <a:lstStyle/>
          <a:p>
            <a:pPr eaLnBrk="1" hangingPunct="1">
              <a:lnSpc>
                <a:spcPct val="90000"/>
              </a:lnSpc>
              <a:buFont typeface="Wingdings" pitchFamily="2" charset="2"/>
              <a:buNone/>
              <a:defRPr/>
            </a:pPr>
            <a:r>
              <a:rPr lang="en-US" dirty="0"/>
              <a:t>  </a:t>
            </a:r>
            <a:r>
              <a:rPr lang="el-GR" b="1" dirty="0"/>
              <a:t>Υποσιτισμός, φυματίωση, ελονοσία καθυστέρηση στο βάδισμα και στην ομιλία, νυχτερινή ενούρηση, ψυχοσωματική ανωριμότητα, φοβίες, επιθετικότητα, διαφθορά των ηθών, αντικοινωνική συμπεριφορά.</a:t>
            </a:r>
          </a:p>
          <a:p>
            <a:pPr eaLnBrk="1" hangingPunct="1">
              <a:lnSpc>
                <a:spcPct val="90000"/>
              </a:lnSpc>
              <a:buFont typeface="Wingdings" pitchFamily="2" charset="2"/>
              <a:buNone/>
              <a:defRPr/>
            </a:pPr>
            <a:r>
              <a:rPr lang="en-US" b="1" dirty="0"/>
              <a:t>  </a:t>
            </a:r>
          </a:p>
          <a:p>
            <a:pPr eaLnBrk="1" hangingPunct="1">
              <a:lnSpc>
                <a:spcPct val="90000"/>
              </a:lnSpc>
              <a:buFont typeface="Wingdings" pitchFamily="2" charset="2"/>
              <a:buNone/>
              <a:defRPr/>
            </a:pPr>
            <a:r>
              <a:rPr lang="en-US" b="1" dirty="0"/>
              <a:t>   </a:t>
            </a:r>
            <a:r>
              <a:rPr lang="el-GR" b="1" dirty="0"/>
              <a:t>Ανάγκη για ίδρυση διαγνωστικών και συμβουλευτικών κέντρων.</a:t>
            </a:r>
            <a:endParaRPr lang="en-US" b="1"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457200" y="838200"/>
            <a:ext cx="8229600" cy="5287963"/>
          </a:xfrm>
          <a:solidFill>
            <a:schemeClr val="accent1">
              <a:lumMod val="40000"/>
              <a:lumOff val="60000"/>
            </a:schemeClr>
          </a:solidFill>
        </p:spPr>
        <p:txBody>
          <a:bodyPr>
            <a:normAutofit lnSpcReduction="10000"/>
          </a:bodyPr>
          <a:lstStyle/>
          <a:p>
            <a:pPr eaLnBrk="1" hangingPunct="1">
              <a:lnSpc>
                <a:spcPct val="80000"/>
              </a:lnSpc>
              <a:buFont typeface="Wingdings" pitchFamily="2" charset="2"/>
              <a:buNone/>
              <a:defRPr/>
            </a:pPr>
            <a:r>
              <a:rPr lang="en-US" sz="2800" dirty="0"/>
              <a:t>  </a:t>
            </a:r>
            <a:r>
              <a:rPr lang="el-GR" sz="3600" b="1" dirty="0"/>
              <a:t>1953: </a:t>
            </a:r>
            <a:r>
              <a:rPr lang="el-GR" sz="3600" dirty="0"/>
              <a:t>Η πρώτη ψυχοδιαγνωστική </a:t>
            </a:r>
          </a:p>
          <a:p>
            <a:pPr eaLnBrk="1" hangingPunct="1">
              <a:lnSpc>
                <a:spcPct val="80000"/>
              </a:lnSpc>
              <a:buFont typeface="Wingdings" pitchFamily="2" charset="2"/>
              <a:buNone/>
              <a:defRPr/>
            </a:pPr>
            <a:r>
              <a:rPr lang="el-GR" sz="3600" dirty="0"/>
              <a:t>             κλινική</a:t>
            </a:r>
          </a:p>
          <a:p>
            <a:pPr eaLnBrk="1" hangingPunct="1">
              <a:lnSpc>
                <a:spcPct val="80000"/>
              </a:lnSpc>
              <a:defRPr/>
            </a:pPr>
            <a:endParaRPr lang="en-US" sz="3600" b="1" dirty="0"/>
          </a:p>
          <a:p>
            <a:pPr eaLnBrk="1" hangingPunct="1">
              <a:lnSpc>
                <a:spcPct val="80000"/>
              </a:lnSpc>
              <a:buFont typeface="Wingdings" pitchFamily="2" charset="2"/>
              <a:buNone/>
              <a:defRPr/>
            </a:pPr>
            <a:r>
              <a:rPr lang="en-US" sz="3600" b="1" dirty="0"/>
              <a:t>   </a:t>
            </a:r>
            <a:r>
              <a:rPr lang="el-GR" sz="3600" b="1" dirty="0"/>
              <a:t>1954, 1955, 1956: </a:t>
            </a:r>
            <a:r>
              <a:rPr lang="el-GR" sz="3600" dirty="0"/>
              <a:t>Περισσότερα </a:t>
            </a:r>
          </a:p>
          <a:p>
            <a:pPr eaLnBrk="1" hangingPunct="1">
              <a:lnSpc>
                <a:spcPct val="80000"/>
              </a:lnSpc>
              <a:buFont typeface="Wingdings" pitchFamily="2" charset="2"/>
              <a:buNone/>
              <a:defRPr/>
            </a:pPr>
            <a:r>
              <a:rPr lang="el-GR" sz="3600" dirty="0"/>
              <a:t>                             ιατροπαιδαγωγικά κέντρα</a:t>
            </a:r>
          </a:p>
          <a:p>
            <a:pPr eaLnBrk="1" hangingPunct="1">
              <a:lnSpc>
                <a:spcPct val="80000"/>
              </a:lnSpc>
              <a:defRPr/>
            </a:pPr>
            <a:endParaRPr lang="en-US" sz="3600" b="1" dirty="0"/>
          </a:p>
          <a:p>
            <a:pPr eaLnBrk="1" hangingPunct="1">
              <a:lnSpc>
                <a:spcPct val="80000"/>
              </a:lnSpc>
              <a:buFont typeface="Wingdings" pitchFamily="2" charset="2"/>
              <a:buNone/>
              <a:defRPr/>
            </a:pPr>
            <a:r>
              <a:rPr lang="en-US" sz="3600" b="1" dirty="0"/>
              <a:t>   </a:t>
            </a:r>
            <a:r>
              <a:rPr lang="el-GR" sz="3600" b="1" dirty="0"/>
              <a:t>1956</a:t>
            </a:r>
            <a:r>
              <a:rPr lang="el-GR" sz="3600" dirty="0"/>
              <a:t>:  Ίδρυση του Κέντρου Ψυχικής </a:t>
            </a:r>
          </a:p>
          <a:p>
            <a:pPr eaLnBrk="1" hangingPunct="1">
              <a:lnSpc>
                <a:spcPct val="80000"/>
              </a:lnSpc>
              <a:buFont typeface="Wingdings" pitchFamily="2" charset="2"/>
              <a:buNone/>
              <a:defRPr/>
            </a:pPr>
            <a:r>
              <a:rPr lang="el-GR" sz="3600" dirty="0"/>
              <a:t>               Υγιεινής </a:t>
            </a:r>
          </a:p>
          <a:p>
            <a:pPr eaLnBrk="1" hangingPunct="1">
              <a:lnSpc>
                <a:spcPct val="80000"/>
              </a:lnSpc>
              <a:defRPr/>
            </a:pPr>
            <a:endParaRPr lang="en-US" sz="3600" b="1" dirty="0"/>
          </a:p>
          <a:p>
            <a:pPr eaLnBrk="1" hangingPunct="1">
              <a:lnSpc>
                <a:spcPct val="80000"/>
              </a:lnSpc>
              <a:buFont typeface="Wingdings" pitchFamily="2" charset="2"/>
              <a:buNone/>
              <a:defRPr/>
            </a:pPr>
            <a:r>
              <a:rPr lang="en-US" sz="2800" b="1" dirty="0"/>
              <a:t>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457200" y="990600"/>
            <a:ext cx="8229600" cy="5135563"/>
          </a:xfrm>
          <a:solidFill>
            <a:schemeClr val="accent1">
              <a:lumMod val="40000"/>
              <a:lumOff val="60000"/>
            </a:schemeClr>
          </a:solidFill>
        </p:spPr>
        <p:txBody>
          <a:bodyPr/>
          <a:lstStyle/>
          <a:p>
            <a:pPr eaLnBrk="1" hangingPunct="1">
              <a:buFont typeface="Wingdings" pitchFamily="2" charset="2"/>
              <a:buNone/>
              <a:defRPr/>
            </a:pPr>
            <a:r>
              <a:rPr lang="en-US" dirty="0"/>
              <a:t>  </a:t>
            </a:r>
            <a:r>
              <a:rPr lang="el-GR" sz="3600" b="1" dirty="0"/>
              <a:t>1956-1965: </a:t>
            </a:r>
            <a:r>
              <a:rPr lang="el-GR" sz="3600" dirty="0"/>
              <a:t>Ψυχοδιαγνωστικά κέντρα σε ψυχιατρικά νοσοκομεία και κλινικέ</a:t>
            </a:r>
            <a:r>
              <a:rPr lang="el-GR" sz="3600" b="1" dirty="0"/>
              <a:t>ς. </a:t>
            </a:r>
          </a:p>
          <a:p>
            <a:pPr eaLnBrk="1" hangingPunct="1">
              <a:buFont typeface="Wingdings" pitchFamily="2" charset="2"/>
              <a:buNone/>
              <a:defRPr/>
            </a:pPr>
            <a:r>
              <a:rPr lang="en-US" sz="3600" b="1" dirty="0"/>
              <a:t>   </a:t>
            </a:r>
          </a:p>
          <a:p>
            <a:pPr eaLnBrk="1" hangingPunct="1">
              <a:buFont typeface="Wingdings" pitchFamily="2" charset="2"/>
              <a:buNone/>
              <a:defRPr/>
            </a:pPr>
            <a:r>
              <a:rPr lang="en-US" sz="3600" b="1" dirty="0"/>
              <a:t>   </a:t>
            </a:r>
            <a:r>
              <a:rPr lang="el-GR" sz="3600" b="1" u="sng" dirty="0"/>
              <a:t>Δεκαετία του 60</a:t>
            </a:r>
            <a:r>
              <a:rPr lang="el-GR" sz="3600" dirty="0"/>
              <a:t>:  Ίδρυμα "Θεοτόκος«  και   "Ψυχολογικό Κέντρο Βορείου Ελλάδος</a:t>
            </a:r>
            <a:r>
              <a:rPr lang="el-GR" sz="3600" b="1" dirty="0"/>
              <a:t>.</a:t>
            </a:r>
            <a:r>
              <a:rPr lang="en-US" sz="3600" b="1" dirty="0"/>
              <a:t>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solidFill>
            <a:schemeClr val="tx2">
              <a:lumMod val="40000"/>
              <a:lumOff val="60000"/>
            </a:schemeClr>
          </a:solidFill>
        </p:spPr>
        <p:txBody>
          <a:bodyPr/>
          <a:lstStyle/>
          <a:p>
            <a:pPr eaLnBrk="1" hangingPunct="1">
              <a:defRPr/>
            </a:pPr>
            <a:r>
              <a:rPr lang="el-GR" dirty="0"/>
              <a:t>Δεκαετίες 60 και 70</a:t>
            </a:r>
            <a:endParaRPr lang="en-US" dirty="0"/>
          </a:p>
        </p:txBody>
      </p:sp>
      <p:sp>
        <p:nvSpPr>
          <p:cNvPr id="3" name="Content Placeholder 2"/>
          <p:cNvSpPr>
            <a:spLocks noGrp="1"/>
          </p:cNvSpPr>
          <p:nvPr>
            <p:ph idx="1"/>
          </p:nvPr>
        </p:nvSpPr>
        <p:spPr>
          <a:solidFill>
            <a:schemeClr val="tx2">
              <a:lumMod val="20000"/>
              <a:lumOff val="80000"/>
            </a:schemeClr>
          </a:solidFill>
        </p:spPr>
        <p:txBody>
          <a:bodyPr/>
          <a:lstStyle/>
          <a:p>
            <a:pPr eaLnBrk="1" hangingPunct="1">
              <a:defRPr/>
            </a:pPr>
            <a:r>
              <a:rPr lang="el-GR" sz="3600" dirty="0"/>
              <a:t>Το αναπηρικό κίνημα απαιτεί.</a:t>
            </a:r>
          </a:p>
          <a:p>
            <a:pPr eaLnBrk="1" hangingPunct="1">
              <a:defRPr/>
            </a:pPr>
            <a:endParaRPr lang="el-GR" dirty="0"/>
          </a:p>
          <a:p>
            <a:pPr eaLnBrk="1" hangingPunct="1">
              <a:defRPr/>
            </a:pPr>
            <a:r>
              <a:rPr lang="el-GR" b="1" dirty="0"/>
              <a:t>ΠΕΓΚΑΠ (1960): </a:t>
            </a:r>
            <a:r>
              <a:rPr lang="el-GR" dirty="0"/>
              <a:t>Οργανώνει σεμινάρια, ιδρύει το Στουπάθειο (στο Χαλάνδρι), εκδίδει περιοδικό, επηρεάζει την κοινή γνώμη.  </a:t>
            </a: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5" name="Rectangle 7"/>
          <p:cNvSpPr>
            <a:spLocks noGrp="1" noChangeArrowheads="1"/>
          </p:cNvSpPr>
          <p:nvPr>
            <p:ph type="body" idx="1"/>
          </p:nvPr>
        </p:nvSpPr>
        <p:spPr>
          <a:xfrm>
            <a:off x="457200" y="533400"/>
            <a:ext cx="8229600" cy="5638800"/>
          </a:xfrm>
          <a:solidFill>
            <a:schemeClr val="tx2">
              <a:lumMod val="20000"/>
              <a:lumOff val="80000"/>
            </a:schemeClr>
          </a:solidFill>
        </p:spPr>
        <p:txBody>
          <a:bodyPr/>
          <a:lstStyle/>
          <a:p>
            <a:pPr eaLnBrk="1" hangingPunct="1">
              <a:lnSpc>
                <a:spcPct val="90000"/>
              </a:lnSpc>
              <a:buFont typeface="Wingdings" pitchFamily="2" charset="2"/>
              <a:buNone/>
              <a:defRPr/>
            </a:pPr>
            <a:r>
              <a:rPr lang="en-US" dirty="0"/>
              <a:t>   </a:t>
            </a:r>
            <a:r>
              <a:rPr lang="el-GR" b="1" dirty="0"/>
              <a:t>Σύλλογος προστασίας αιμορροφιλικών (1964)</a:t>
            </a:r>
            <a:r>
              <a:rPr lang="en-US" b="1" dirty="0"/>
              <a:t>.</a:t>
            </a:r>
            <a:endParaRPr lang="el-GR" b="1" dirty="0"/>
          </a:p>
          <a:p>
            <a:pPr eaLnBrk="1" hangingPunct="1">
              <a:lnSpc>
                <a:spcPct val="90000"/>
              </a:lnSpc>
              <a:buFont typeface="Wingdings" pitchFamily="2" charset="2"/>
              <a:buNone/>
              <a:defRPr/>
            </a:pPr>
            <a:r>
              <a:rPr lang="en-US" b="1" dirty="0"/>
              <a:t>   </a:t>
            </a:r>
          </a:p>
          <a:p>
            <a:pPr eaLnBrk="1" hangingPunct="1">
              <a:lnSpc>
                <a:spcPct val="90000"/>
              </a:lnSpc>
              <a:buFont typeface="Wingdings" pitchFamily="2" charset="2"/>
              <a:buNone/>
              <a:defRPr/>
            </a:pPr>
            <a:r>
              <a:rPr lang="en-US" b="1" dirty="0"/>
              <a:t>   </a:t>
            </a:r>
            <a:r>
              <a:rPr lang="el-GR" b="1" dirty="0"/>
              <a:t>Πανελλήνια ομοσπονδία κωφών της Ελλάδος (1968)</a:t>
            </a:r>
            <a:r>
              <a:rPr lang="en-US" b="1" dirty="0"/>
              <a:t>.</a:t>
            </a:r>
            <a:r>
              <a:rPr lang="el-GR" b="1" dirty="0"/>
              <a:t> </a:t>
            </a:r>
          </a:p>
          <a:p>
            <a:pPr eaLnBrk="1" hangingPunct="1">
              <a:lnSpc>
                <a:spcPct val="90000"/>
              </a:lnSpc>
              <a:buFont typeface="Wingdings" pitchFamily="2" charset="2"/>
              <a:buNone/>
              <a:defRPr/>
            </a:pPr>
            <a:r>
              <a:rPr lang="en-US" b="1" dirty="0"/>
              <a:t>  </a:t>
            </a:r>
          </a:p>
          <a:p>
            <a:pPr eaLnBrk="1" hangingPunct="1">
              <a:lnSpc>
                <a:spcPct val="90000"/>
              </a:lnSpc>
              <a:buFont typeface="Wingdings" pitchFamily="2" charset="2"/>
              <a:buNone/>
              <a:defRPr/>
            </a:pPr>
            <a:r>
              <a:rPr lang="en-US" b="1" dirty="0"/>
              <a:t>   </a:t>
            </a:r>
            <a:r>
              <a:rPr lang="el-GR" b="1" dirty="0"/>
              <a:t>Πανελλήνιος σύνδεσμος νεφροπαθών (1975)</a:t>
            </a:r>
            <a:r>
              <a:rPr lang="en-US" b="1" dirty="0"/>
              <a:t>.</a:t>
            </a:r>
            <a:endParaRPr lang="el-GR" b="1" dirty="0"/>
          </a:p>
          <a:p>
            <a:pPr eaLnBrk="1" hangingPunct="1">
              <a:lnSpc>
                <a:spcPct val="90000"/>
              </a:lnSpc>
              <a:buFont typeface="Wingdings" pitchFamily="2" charset="2"/>
              <a:buNone/>
              <a:defRPr/>
            </a:pPr>
            <a:r>
              <a:rPr lang="en-US" b="1" dirty="0"/>
              <a:t>  </a:t>
            </a:r>
          </a:p>
          <a:p>
            <a:pPr eaLnBrk="1" hangingPunct="1">
              <a:lnSpc>
                <a:spcPct val="90000"/>
              </a:lnSpc>
              <a:buFont typeface="Wingdings" pitchFamily="2" charset="2"/>
              <a:buNone/>
              <a:defRPr/>
            </a:pPr>
            <a:r>
              <a:rPr lang="en-US" b="1" dirty="0"/>
              <a:t>   </a:t>
            </a:r>
            <a:r>
              <a:rPr lang="el-GR" b="1" dirty="0"/>
              <a:t>Πανελλήνιος σύλλογος παραπληγικών (1977) κ.ά. </a:t>
            </a:r>
            <a:endParaRPr lang="en-US" b="1"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457200" y="762000"/>
            <a:ext cx="8229600" cy="5364163"/>
          </a:xfrm>
          <a:solidFill>
            <a:schemeClr val="tx2">
              <a:lumMod val="20000"/>
              <a:lumOff val="80000"/>
            </a:schemeClr>
          </a:solidFill>
        </p:spPr>
        <p:txBody>
          <a:bodyPr/>
          <a:lstStyle/>
          <a:p>
            <a:pPr eaLnBrk="1" hangingPunct="1">
              <a:lnSpc>
                <a:spcPct val="90000"/>
              </a:lnSpc>
              <a:buFont typeface="Wingdings" pitchFamily="2" charset="2"/>
              <a:buNone/>
              <a:defRPr/>
            </a:pPr>
            <a:r>
              <a:rPr lang="en-US" dirty="0"/>
              <a:t>  </a:t>
            </a:r>
            <a:endParaRPr lang="el-GR" dirty="0"/>
          </a:p>
          <a:p>
            <a:pPr eaLnBrk="1" hangingPunct="1">
              <a:lnSpc>
                <a:spcPct val="90000"/>
              </a:lnSpc>
              <a:buFont typeface="Wingdings" pitchFamily="2" charset="2"/>
              <a:buNone/>
              <a:defRPr/>
            </a:pPr>
            <a:r>
              <a:rPr lang="el-GR" sz="3600" b="1" dirty="0"/>
              <a:t>1969: Ιδρύεται η Κεντρική Υπηρεσία του Γραφείου Ειδικής Αγωγής. </a:t>
            </a:r>
          </a:p>
          <a:p>
            <a:pPr eaLnBrk="1" hangingPunct="1">
              <a:lnSpc>
                <a:spcPct val="90000"/>
              </a:lnSpc>
              <a:buNone/>
              <a:defRPr/>
            </a:pPr>
            <a:endParaRPr lang="en-US" sz="3600" b="1" dirty="0"/>
          </a:p>
          <a:p>
            <a:pPr eaLnBrk="1" hangingPunct="1">
              <a:lnSpc>
                <a:spcPct val="90000"/>
              </a:lnSpc>
              <a:buFont typeface="Wingdings" pitchFamily="2" charset="2"/>
              <a:buNone/>
              <a:defRPr/>
            </a:pPr>
            <a:r>
              <a:rPr lang="en-US" sz="3600" b="1" dirty="0"/>
              <a:t>   </a:t>
            </a:r>
            <a:r>
              <a:rPr lang="el-GR" sz="3600" b="1" dirty="0"/>
              <a:t>Λειτουργεί στο Μ.Δ.Δ.Ε. τμήμα Ειδικής Αγωγής. </a:t>
            </a:r>
          </a:p>
          <a:p>
            <a:pPr eaLnBrk="1" hangingPunct="1">
              <a:lnSpc>
                <a:spcPct val="90000"/>
              </a:lnSpc>
              <a:defRPr/>
            </a:pPr>
            <a:endParaRPr lang="en-US" sz="3600" b="1" dirty="0"/>
          </a:p>
          <a:p>
            <a:pPr eaLnBrk="1" hangingPunct="1">
              <a:lnSpc>
                <a:spcPct val="90000"/>
              </a:lnSpc>
              <a:buFont typeface="Wingdings" pitchFamily="2" charset="2"/>
              <a:buNone/>
              <a:defRPr/>
            </a:pPr>
            <a:r>
              <a:rPr lang="en-US" sz="3600" b="1" dirty="0"/>
              <a:t>  </a:t>
            </a:r>
            <a:r>
              <a:rPr lang="el-GR" sz="3600" b="1" dirty="0"/>
              <a:t>1972, 1973: Ιδρύονται 43 ειδικά σχολεία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457200" y="838200"/>
            <a:ext cx="8229600" cy="5287963"/>
          </a:xfrm>
          <a:solidFill>
            <a:schemeClr val="accent3">
              <a:lumMod val="40000"/>
              <a:lumOff val="60000"/>
            </a:schemeClr>
          </a:solidFill>
        </p:spPr>
        <p:txBody>
          <a:bodyPr/>
          <a:lstStyle/>
          <a:p>
            <a:pPr eaLnBrk="1" hangingPunct="1">
              <a:buFont typeface="Wingdings" pitchFamily="2" charset="2"/>
              <a:buNone/>
              <a:defRPr/>
            </a:pPr>
            <a:r>
              <a:rPr lang="en-US" dirty="0"/>
              <a:t>  </a:t>
            </a:r>
            <a:r>
              <a:rPr lang="el-GR" sz="3600" b="1" dirty="0"/>
              <a:t>1974: Συντάσσεται το πρώτο "Σχέδιο Αναλυτικού Προγράμματος" για παιδιά με Νοητική καθυστέρηση. </a:t>
            </a:r>
          </a:p>
          <a:p>
            <a:pPr eaLnBrk="1" hangingPunct="1">
              <a:defRPr/>
            </a:pPr>
            <a:endParaRPr lang="en-US" sz="3600" b="1" dirty="0"/>
          </a:p>
          <a:p>
            <a:pPr eaLnBrk="1" hangingPunct="1">
              <a:buFont typeface="Wingdings" pitchFamily="2" charset="2"/>
              <a:buNone/>
              <a:defRPr/>
            </a:pPr>
            <a:r>
              <a:rPr lang="en-US" sz="3600" b="1" dirty="0"/>
              <a:t>  </a:t>
            </a:r>
            <a:r>
              <a:rPr lang="el-GR" sz="3600" b="1" dirty="0"/>
              <a:t>1975: Κατοχυρώνεται συνταγματικά το δικαίωμα εκπαίδευσης του "προβληματικού ατόμου"</a:t>
            </a:r>
            <a:r>
              <a:rPr lang="en-US" sz="3600" b="1" dirty="0"/>
              <a:t>.</a:t>
            </a:r>
            <a:r>
              <a:rPr lang="el-GR" sz="3600" b="1" dirty="0"/>
              <a:t> </a:t>
            </a:r>
            <a:endParaRPr lang="en-US" sz="36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lstStyle/>
          <a:p>
            <a:r>
              <a:rPr lang="el-GR" dirty="0"/>
              <a:t>Στην Ομηρική κοινωνία </a:t>
            </a:r>
            <a:endParaRPr lang="en-US" dirty="0"/>
          </a:p>
        </p:txBody>
      </p:sp>
      <p:sp>
        <p:nvSpPr>
          <p:cNvPr id="3" name="Content Placeholder 2"/>
          <p:cNvSpPr>
            <a:spLocks noGrp="1"/>
          </p:cNvSpPr>
          <p:nvPr>
            <p:ph idx="1"/>
          </p:nvPr>
        </p:nvSpPr>
        <p:spPr>
          <a:solidFill>
            <a:schemeClr val="tx2">
              <a:lumMod val="20000"/>
              <a:lumOff val="80000"/>
            </a:schemeClr>
          </a:solidFill>
        </p:spPr>
        <p:txBody>
          <a:bodyPr>
            <a:normAutofit/>
          </a:bodyPr>
          <a:lstStyle/>
          <a:p>
            <a:pPr>
              <a:buNone/>
            </a:pPr>
            <a:r>
              <a:rPr lang="el-GR" sz="4400" dirty="0"/>
              <a:t>   η σωματική αναπηρία καταδικάζεται από θεούς και ανθρώπους.</a:t>
            </a:r>
            <a:endParaRPr lang="en-US" sz="44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457200" y="609600"/>
            <a:ext cx="8229600" cy="5410200"/>
          </a:xfrm>
          <a:solidFill>
            <a:schemeClr val="accent2">
              <a:lumMod val="40000"/>
              <a:lumOff val="60000"/>
            </a:schemeClr>
          </a:solidFill>
        </p:spPr>
        <p:txBody>
          <a:bodyPr/>
          <a:lstStyle/>
          <a:p>
            <a:pPr eaLnBrk="1" hangingPunct="1">
              <a:lnSpc>
                <a:spcPct val="90000"/>
              </a:lnSpc>
              <a:buFont typeface="Wingdings" pitchFamily="2" charset="2"/>
              <a:buNone/>
              <a:defRPr/>
            </a:pPr>
            <a:r>
              <a:rPr lang="en-US" dirty="0"/>
              <a:t>  </a:t>
            </a:r>
            <a:r>
              <a:rPr lang="el-GR" sz="4000" b="1" dirty="0"/>
              <a:t>1979-80:  Συντάσσεται το 1</a:t>
            </a:r>
            <a:r>
              <a:rPr lang="el-GR" sz="4000" b="1" baseline="30000" dirty="0"/>
              <a:t>ο</a:t>
            </a:r>
            <a:r>
              <a:rPr lang="el-GR" sz="4000" b="1" dirty="0"/>
              <a:t> νομοσχέδιο  ειδικής αγωγής.</a:t>
            </a:r>
          </a:p>
          <a:p>
            <a:pPr eaLnBrk="1" hangingPunct="1">
              <a:lnSpc>
                <a:spcPct val="90000"/>
              </a:lnSpc>
              <a:buFont typeface="Wingdings" pitchFamily="2" charset="2"/>
              <a:buNone/>
              <a:defRPr/>
            </a:pPr>
            <a:r>
              <a:rPr lang="en-US" sz="4000" b="1" dirty="0"/>
              <a:t>  </a:t>
            </a:r>
            <a:endParaRPr lang="el-GR" sz="4000" b="1" dirty="0"/>
          </a:p>
          <a:p>
            <a:pPr eaLnBrk="1" hangingPunct="1">
              <a:lnSpc>
                <a:spcPct val="90000"/>
              </a:lnSpc>
              <a:buFont typeface="Wingdings" pitchFamily="2" charset="2"/>
              <a:buNone/>
              <a:defRPr/>
            </a:pPr>
            <a:endParaRPr lang="en-US" sz="4000" b="1" dirty="0"/>
          </a:p>
          <a:p>
            <a:pPr eaLnBrk="1" hangingPunct="1">
              <a:lnSpc>
                <a:spcPct val="90000"/>
              </a:lnSpc>
              <a:buFont typeface="Wingdings" pitchFamily="2" charset="2"/>
              <a:buNone/>
              <a:defRPr/>
            </a:pPr>
            <a:r>
              <a:rPr lang="en-US" sz="4000" b="1" dirty="0"/>
              <a:t>  </a:t>
            </a:r>
            <a:r>
              <a:rPr lang="el-GR" sz="4000" b="1" dirty="0"/>
              <a:t>1981: Εκδίδεται ο νόμος 1143 για την Ειδική Αγωγή.</a:t>
            </a:r>
          </a:p>
          <a:p>
            <a:pPr eaLnBrk="1" hangingPunct="1">
              <a:lnSpc>
                <a:spcPct val="90000"/>
              </a:lnSpc>
              <a:buFont typeface="Wingdings" pitchFamily="2" charset="2"/>
              <a:buNone/>
              <a:defRPr/>
            </a:pPr>
            <a:r>
              <a:rPr lang="en-US" sz="4000" b="1" dirty="0"/>
              <a:t>  </a:t>
            </a:r>
          </a:p>
          <a:p>
            <a:pPr eaLnBrk="1" hangingPunct="1">
              <a:lnSpc>
                <a:spcPct val="90000"/>
              </a:lnSpc>
              <a:buFont typeface="Wingdings" pitchFamily="2" charset="2"/>
              <a:buNone/>
              <a:defRPr/>
            </a:pPr>
            <a:r>
              <a:rPr lang="en-US" sz="4000" b="1" dirty="0"/>
              <a:t>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schemeClr>
          </a:solidFill>
        </p:spPr>
        <p:txBody>
          <a:bodyPr>
            <a:noAutofit/>
          </a:bodyPr>
          <a:lstStyle/>
          <a:p>
            <a:pPr>
              <a:defRPr/>
            </a:pPr>
            <a:r>
              <a:rPr lang="el-GR" sz="3200" b="1" dirty="0"/>
              <a:t>Το 1982 η αναπηρία ορίζεται ως λειτουργία της σχέσης του ανάπηρου με το περιβάλλον του</a:t>
            </a:r>
            <a:endParaRPr lang="en-US" sz="3200" b="1" dirty="0"/>
          </a:p>
        </p:txBody>
      </p:sp>
      <p:sp>
        <p:nvSpPr>
          <p:cNvPr id="3" name="Content Placeholder 2"/>
          <p:cNvSpPr>
            <a:spLocks noGrp="1"/>
          </p:cNvSpPr>
          <p:nvPr>
            <p:ph idx="1"/>
          </p:nvPr>
        </p:nvSpPr>
        <p:spPr>
          <a:solidFill>
            <a:schemeClr val="accent4">
              <a:lumMod val="20000"/>
              <a:lumOff val="80000"/>
            </a:schemeClr>
          </a:solidFill>
        </p:spPr>
        <p:txBody>
          <a:bodyPr/>
          <a:lstStyle/>
          <a:p>
            <a:pPr>
              <a:buFont typeface="Wingdings" pitchFamily="2" charset="2"/>
              <a:buNone/>
              <a:defRPr/>
            </a:pPr>
            <a:r>
              <a:rPr lang="el-GR" sz="1200" dirty="0"/>
              <a:t> </a:t>
            </a:r>
            <a:r>
              <a:rPr lang="el-GR" dirty="0"/>
              <a:t>   </a:t>
            </a:r>
            <a:r>
              <a:rPr lang="el-GR" sz="4000" dirty="0"/>
              <a:t>Τονίζονται έτσι οι περιορισμοί του φυσικού περιβάλλοντος, και πολλών οργανωμένων δραστηριοτήτων της κοινωνίας ( εκπαίδευση, επικοινωνία κλπ) που εμποδίζουν την ισότιμη συμμετοχή των </a:t>
            </a:r>
            <a:r>
              <a:rPr lang="el-GR" sz="4000" dirty="0" err="1"/>
              <a:t>ΑμΕΑ</a:t>
            </a:r>
            <a:r>
              <a:rPr lang="el-GR" sz="4000" dirty="0"/>
              <a:t>.</a:t>
            </a:r>
            <a:endParaRPr lang="en-US" sz="40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Grp="1" noChangeArrowheads="1"/>
          </p:cNvSpPr>
          <p:nvPr>
            <p:ph type="ctrTitle"/>
          </p:nvPr>
        </p:nvSpPr>
        <p:spPr>
          <a:xfrm>
            <a:off x="685800" y="914400"/>
            <a:ext cx="7772400" cy="4495800"/>
          </a:xfrm>
          <a:solidFill>
            <a:srgbClr val="CCFF99"/>
          </a:solidFill>
          <a:ln>
            <a:solidFill>
              <a:srgbClr val="FFC000"/>
            </a:solidFill>
          </a:ln>
        </p:spPr>
        <p:txBody>
          <a:bodyPr/>
          <a:lstStyle/>
          <a:p>
            <a:pPr eaLnBrk="1" hangingPunct="1">
              <a:defRPr/>
            </a:pPr>
            <a:r>
              <a:rPr lang="el-GR" sz="4000" b="1" dirty="0"/>
              <a:t>Ορόσημα στην εξέλιξη της ειδικής αγωγής στην Ελλάδα και σε διεθνές επίπεδο </a:t>
            </a:r>
            <a:br>
              <a:rPr lang="en-US" sz="4000" b="1" dirty="0"/>
            </a:br>
            <a:r>
              <a:rPr lang="el-GR" sz="4000" b="1" u="sng" dirty="0"/>
              <a:t>βλ. </a:t>
            </a:r>
            <a:r>
              <a:rPr lang="en-US" sz="4000" b="1" u="sng" dirty="0"/>
              <a:t>Power Point </a:t>
            </a:r>
            <a:r>
              <a:rPr lang="el-GR" sz="4000" b="1" u="sng" dirty="0"/>
              <a:t>με τίτλο «Σχολική Ενσωμάτωση/Ένταξη</a:t>
            </a:r>
            <a:r>
              <a:rPr lang="el-GR" sz="4000" b="1" dirty="0"/>
              <a:t>»</a:t>
            </a:r>
            <a:r>
              <a:rPr lang="en-US" sz="4000" b="1" dirty="0"/>
              <a:t> </a:t>
            </a:r>
            <a:endParaRPr lang="en-US" sz="4800" b="1"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Grp="1" noChangeArrowheads="1"/>
          </p:cNvSpPr>
          <p:nvPr>
            <p:ph type="ctrTitle"/>
          </p:nvPr>
        </p:nvSpPr>
        <p:spPr>
          <a:xfrm>
            <a:off x="609600" y="1295400"/>
            <a:ext cx="7772400" cy="3657600"/>
          </a:xfrm>
        </p:spPr>
        <p:txBody>
          <a:bodyPr>
            <a:normAutofit fontScale="90000"/>
          </a:bodyPr>
          <a:lstStyle/>
          <a:p>
            <a:pPr eaLnBrk="1" hangingPunct="1">
              <a:defRPr/>
            </a:pPr>
            <a:r>
              <a:rPr lang="el-GR" sz="3200" b="1" dirty="0"/>
              <a:t>Οι σημαντικότερες από τις ενέργειες του ΥΠΕΠΘ για τον εκσυγχρονισμό και την αναβάθμιση της ειδικής αγωγής στην Ελλάδα</a:t>
            </a:r>
            <a:br>
              <a:rPr lang="el-GR" sz="3200" b="1" dirty="0"/>
            </a:br>
            <a:br>
              <a:rPr lang="el-GR" sz="3600" b="1" dirty="0"/>
            </a:br>
            <a:r>
              <a:rPr lang="el-GR" sz="2800" b="1" u="sng" dirty="0"/>
              <a:t>βλ. σελίδες 91-116 στο βιβλίο σας</a:t>
            </a:r>
            <a:r>
              <a:rPr lang="el-GR" sz="2800" b="1" dirty="0"/>
              <a:t>.</a:t>
            </a:r>
            <a:br>
              <a:rPr lang="el-GR" sz="4000" b="1" dirty="0"/>
            </a:br>
            <a:r>
              <a:rPr lang="el-GR" sz="2700" b="1" dirty="0" err="1"/>
              <a:t>Πολυχρονοπούλου</a:t>
            </a:r>
            <a:r>
              <a:rPr lang="el-GR" sz="2700" b="1" dirty="0"/>
              <a:t>, Σ. (2017). Παιδιά και Έφηβοι με Ειδικές Ανάγκες και Δυνατότητες, Αθήνα: </a:t>
            </a:r>
            <a:r>
              <a:rPr lang="el-GR" sz="2700" b="1" dirty="0" err="1"/>
              <a:t>Διάδραση</a:t>
            </a:r>
            <a:r>
              <a:rPr lang="el-GR" sz="2700" b="1" dirty="0"/>
              <a:t>.</a:t>
            </a:r>
            <a:endParaRPr lang="en-US" sz="27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457200" y="285750"/>
            <a:ext cx="8329613" cy="5840413"/>
          </a:xfrm>
        </p:spPr>
        <p:txBody>
          <a:bodyPr/>
          <a:lstStyle/>
          <a:p>
            <a:pPr>
              <a:buFont typeface="Arial" charset="0"/>
              <a:buNone/>
            </a:pPr>
            <a:r>
              <a:rPr lang="el-GR" sz="2800" dirty="0">
                <a:latin typeface="Times New Roman" pitchFamily="18" charset="0"/>
                <a:cs typeface="Times New Roman" pitchFamily="18" charset="0"/>
              </a:rPr>
              <a:t>    Η θεά Ήρα πέταξε από τον Όλυμπο το βρέφος της Ήφαιστο, διότι ήταν χωλός. Τον έσωσε η Θέτιδα που τον μάζεψε και τον μεγάλωσε. Οι υπόλοιποι όμως θεοί του Ολύμπου δεν έπαψαν να τον κοροιδεύουν και να τον περιφρονούν. Ο ίδιος ο Ήφαιστος πίστευε πως εξαιτίας της σωματικής του μειονεξίας τον απατούσε η γυναίκα του Αφροδίτη.</a:t>
            </a:r>
            <a:endParaRPr lang="en-US" dirty="0"/>
          </a:p>
        </p:txBody>
      </p:sp>
      <p:pic>
        <p:nvPicPr>
          <p:cNvPr id="7171" name="Picture 2" descr="C:\Users\Timo\Desktop\Ήφαιστος.jpg"/>
          <p:cNvPicPr>
            <a:picLocks noChangeAspect="1" noChangeArrowheads="1"/>
          </p:cNvPicPr>
          <p:nvPr/>
        </p:nvPicPr>
        <p:blipFill>
          <a:blip r:embed="rId2" cstate="print"/>
          <a:srcRect/>
          <a:stretch>
            <a:fillRect/>
          </a:stretch>
        </p:blipFill>
        <p:spPr bwMode="auto">
          <a:xfrm>
            <a:off x="2857500" y="3352801"/>
            <a:ext cx="4165600" cy="29718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lstStyle/>
          <a:p>
            <a:r>
              <a:rPr lang="el-GR" dirty="0"/>
              <a:t>Γνωστός είναι ο ευγονισμός </a:t>
            </a:r>
            <a:endParaRPr lang="en-US" dirty="0"/>
          </a:p>
        </p:txBody>
      </p:sp>
      <p:sp>
        <p:nvSpPr>
          <p:cNvPr id="3" name="Content Placeholder 2"/>
          <p:cNvSpPr>
            <a:spLocks noGrp="1"/>
          </p:cNvSpPr>
          <p:nvPr>
            <p:ph idx="1"/>
          </p:nvPr>
        </p:nvSpPr>
        <p:spPr>
          <a:solidFill>
            <a:schemeClr val="bg2">
              <a:lumMod val="75000"/>
            </a:schemeClr>
          </a:solidFill>
        </p:spPr>
        <p:txBody>
          <a:bodyPr>
            <a:normAutofit/>
          </a:bodyPr>
          <a:lstStyle/>
          <a:p>
            <a:pPr>
              <a:buNone/>
            </a:pPr>
            <a:r>
              <a:rPr lang="el-GR" sz="4000" dirty="0"/>
              <a:t>   </a:t>
            </a:r>
          </a:p>
          <a:p>
            <a:pPr>
              <a:buNone/>
            </a:pPr>
            <a:r>
              <a:rPr lang="el-GR" sz="4000" dirty="0"/>
              <a:t>   που εξασκείτο τα χρόνια εκείνα στη Σπάρτη. </a:t>
            </a:r>
            <a:endParaRPr lang="en-US" sz="4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955</TotalTime>
  <Words>2468</Words>
  <Application>Microsoft Office PowerPoint</Application>
  <PresentationFormat>On-screen Show (4:3)</PresentationFormat>
  <Paragraphs>244</Paragraphs>
  <Slides>73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73</vt:i4>
      </vt:variant>
    </vt:vector>
  </HeadingPairs>
  <TitlesOfParts>
    <vt:vector size="78" baseType="lpstr">
      <vt:lpstr>Arial</vt:lpstr>
      <vt:lpstr>Calibri</vt:lpstr>
      <vt:lpstr>Times New Roman</vt:lpstr>
      <vt:lpstr>Wingdings</vt:lpstr>
      <vt:lpstr>Office Theme</vt:lpstr>
      <vt:lpstr>PowerPoint Presentation</vt:lpstr>
      <vt:lpstr>PowerPoint Presentation</vt:lpstr>
      <vt:lpstr> Πρωτόγονη και αρχαία περίοδος (3000 π.Χ. – 500 π. Χ.)  </vt:lpstr>
      <vt:lpstr>Σε περιπτώσεις πνευματικής αρρώστιας ή επιληψίας </vt:lpstr>
      <vt:lpstr>Γραπτές μαρτυρίες Κινέζων, Αιγυπτίων και Ελλήνων αποκαλύπτουν ότι </vt:lpstr>
      <vt:lpstr>2. Ελληνική και Ρωμαϊκή περίοδος</vt:lpstr>
      <vt:lpstr>Στην Ομηρική κοινωνία </vt:lpstr>
      <vt:lpstr>PowerPoint Presentation</vt:lpstr>
      <vt:lpstr>Γνωστός είναι ο ευγονισμός </vt:lpstr>
      <vt:lpstr>Στην Αθήνα σε αντίθεση με τη Σπάρτη</vt:lpstr>
      <vt:lpstr>Πλατωνική Κοινωνία</vt:lpstr>
      <vt:lpstr>Αριστοτελική Κοινωνία</vt:lpstr>
      <vt:lpstr> Ρωμαϊκοί χρόνοι </vt:lpstr>
      <vt:lpstr> Ρωμαϊκοί χρόνοι (συνέχεια) </vt:lpstr>
      <vt:lpstr> Ρωμαϊκοί χρόνοι (συνέχεια) </vt:lpstr>
      <vt:lpstr>Οι ειδικοί πρότειναν θεραπευτικές μεθόδους όπως: </vt:lpstr>
      <vt:lpstr>Μεσαίωνας</vt:lpstr>
      <vt:lpstr>Μεσαίωνας</vt:lpstr>
      <vt:lpstr>Ο 18ος   αιώνας</vt:lpstr>
      <vt:lpstr>Ο  18ος   αιώνας (συνέχεια)</vt:lpstr>
      <vt:lpstr>Ο  18ος   αιώνας (συνέχεια)</vt:lpstr>
      <vt:lpstr>Ο  18ος   αιώνας (συνέχεια</vt:lpstr>
      <vt:lpstr>Ο  18ος   αιώνας (συνέχεια</vt:lpstr>
      <vt:lpstr>Ο  18ος   αιώνας (συνέχεια</vt:lpstr>
      <vt:lpstr>Η Γαλλική Επανάσταση </vt:lpstr>
      <vt:lpstr>Έτσι, κατά το κλείσιμο του 18ου αιώνα</vt:lpstr>
      <vt:lpstr>19ος  αιώνας</vt:lpstr>
      <vt:lpstr>Το 1848 η Dix γράφει στο Κογκρέσο:</vt:lpstr>
      <vt:lpstr>18ος αιώνας (συνέχεια)</vt:lpstr>
      <vt:lpstr>PowerPoint Presentation</vt:lpstr>
      <vt:lpstr>O 19oς αιώνας αποτελεί σταθμό στην ιστορία της Ειδικής Αγωγής </vt:lpstr>
      <vt:lpstr>Η ιστορία του Itard </vt:lpstr>
      <vt:lpstr>PowerPoint Presentation</vt:lpstr>
      <vt:lpstr>PowerPoint Presentation</vt:lpstr>
      <vt:lpstr>Ο μικρός άγριος</vt:lpstr>
      <vt:lpstr>PowerPoint Presentation</vt:lpstr>
      <vt:lpstr>Η ιστορία της ειδικής αγωγής αναγνωρίζει στον Itard το ότι</vt:lpstr>
      <vt:lpstr>Ο Itard ήταν ο πρώτος που </vt:lpstr>
      <vt:lpstr>Το έργο  του  Itard  αντανακλά </vt:lpstr>
      <vt:lpstr>19ος  αιώνας  (συνέχεια)</vt:lpstr>
      <vt:lpstr>Helen Keller</vt:lpstr>
      <vt:lpstr>PowerPoint Presentation</vt:lpstr>
      <vt:lpstr>PowerPoint Presentation</vt:lpstr>
      <vt:lpstr>20ος  αιώνας</vt:lpstr>
      <vt:lpstr>PowerPoint Presentation</vt:lpstr>
      <vt:lpstr>PowerPoint Presentation</vt:lpstr>
      <vt:lpstr>20ος  αιώνας</vt:lpstr>
      <vt:lpstr>PowerPoint Presentation</vt:lpstr>
      <vt:lpstr>PowerPoint Presentation</vt:lpstr>
      <vt:lpstr>Έτσι, σε λιγότερο από 1 ½  αιώνες</vt:lpstr>
      <vt:lpstr>Η Ειδική αγωγή στην Ελλάδα </vt:lpstr>
      <vt:lpstr>1906: Ίδρυμα για τυφλά παιδιά στην Καλλιθέα.   Ισότιμο και ισάξιο παρόμοιων ιδρυμάτων της Γερμανίας, Αυστρίας, Σουηδίας, Αγγλίας</vt:lpstr>
      <vt:lpstr>1922: Μικρασιατική καταστροφή</vt:lpstr>
      <vt:lpstr>PowerPoint Presentation</vt:lpstr>
      <vt:lpstr>1920-1930: Υποσιτισμός, μεγάλη θνησιμότητα βρεφών, ανεργία, αναλφαβητισμός, μετανάστευση στις Η.Π.Α, διαμελισμός της Ελληνικής γης.</vt:lpstr>
      <vt:lpstr>1923: Εθνικό Ίδρυμα Κωφών  στους Αμπελόκηπους (Αθήνα).</vt:lpstr>
      <vt:lpstr>PowerPoint Presentation</vt:lpstr>
      <vt:lpstr>PowerPoint Presentation</vt:lpstr>
      <vt:lpstr>Δραστηριότητες της Ρόζας Ιμβριώτη</vt:lpstr>
      <vt:lpstr>1943-1950: Μεταπολεμική περίοδος,           εμφύλιος πόλεμος</vt:lpstr>
      <vt:lpstr>PowerPoint Presentation</vt:lpstr>
      <vt:lpstr>PowerPoint Presentation</vt:lpstr>
      <vt:lpstr>Μεταπολεμική περίοδος: </vt:lpstr>
      <vt:lpstr>PowerPoint Presentation</vt:lpstr>
      <vt:lpstr>PowerPoint Presentation</vt:lpstr>
      <vt:lpstr>Δεκαετίες 60 και 70</vt:lpstr>
      <vt:lpstr>PowerPoint Presentation</vt:lpstr>
      <vt:lpstr>PowerPoint Presentation</vt:lpstr>
      <vt:lpstr>PowerPoint Presentation</vt:lpstr>
      <vt:lpstr>PowerPoint Presentation</vt:lpstr>
      <vt:lpstr>Το 1982 η αναπηρία ορίζεται ως λειτουργία της σχέσης του ανάπηρου με το περιβάλλον του</vt:lpstr>
      <vt:lpstr>Ορόσημα στην εξέλιξη της ειδικής αγωγής στην Ελλάδα και σε διεθνές επίπεδο  βλ. Power Point με τίτλο «Σχολική Ενσωμάτωση/Ένταξη» </vt:lpstr>
      <vt:lpstr>Οι σημαντικότερες από τις ενέργειες του ΥΠΕΠΘ για τον εκσυγχρονισμό και την αναβάθμιση της ειδικής αγωγής στην Ελλάδα  βλ. σελίδες 91-116 στο βιβλίο σας. Πολυχρονοπούλου, Σ. (2017). Παιδιά και Έφηβοι με Ειδικές Ανάγκες και Δυνατότητες, Αθήνα: Διάδραση.</vt:lpstr>
    </vt:vector>
  </TitlesOfParts>
  <Company>Pleiades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Stavroula</dc:creator>
  <cp:lastModifiedBy>Ζαχαρογέωργας Λυκούργος</cp:lastModifiedBy>
  <cp:revision>108</cp:revision>
  <dcterms:created xsi:type="dcterms:W3CDTF">2009-11-25T16:19:43Z</dcterms:created>
  <dcterms:modified xsi:type="dcterms:W3CDTF">2024-04-08T08:20:23Z</dcterms:modified>
</cp:coreProperties>
</file>