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443" r:id="rId2"/>
    <p:sldId id="444" r:id="rId3"/>
    <p:sldId id="442" r:id="rId4"/>
    <p:sldId id="396" r:id="rId5"/>
    <p:sldId id="432" r:id="rId6"/>
    <p:sldId id="433" r:id="rId7"/>
    <p:sldId id="347" r:id="rId8"/>
    <p:sldId id="257" r:id="rId9"/>
    <p:sldId id="397" r:id="rId10"/>
    <p:sldId id="258" r:id="rId11"/>
    <p:sldId id="398" r:id="rId12"/>
    <p:sldId id="399" r:id="rId13"/>
    <p:sldId id="401" r:id="rId14"/>
    <p:sldId id="259"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434" r:id="rId35"/>
    <p:sldId id="435" r:id="rId36"/>
    <p:sldId id="280" r:id="rId37"/>
    <p:sldId id="281" r:id="rId38"/>
    <p:sldId id="402" r:id="rId39"/>
    <p:sldId id="282" r:id="rId40"/>
    <p:sldId id="403" r:id="rId41"/>
    <p:sldId id="365" r:id="rId42"/>
    <p:sldId id="285" r:id="rId43"/>
    <p:sldId id="286" r:id="rId44"/>
    <p:sldId id="428" r:id="rId45"/>
    <p:sldId id="287" r:id="rId46"/>
    <p:sldId id="427" r:id="rId47"/>
    <p:sldId id="425" r:id="rId48"/>
    <p:sldId id="429" r:id="rId49"/>
    <p:sldId id="426" r:id="rId50"/>
    <p:sldId id="404" r:id="rId51"/>
    <p:sldId id="438" r:id="rId52"/>
    <p:sldId id="405" r:id="rId53"/>
    <p:sldId id="406" r:id="rId54"/>
    <p:sldId id="430" r:id="rId55"/>
    <p:sldId id="288" r:id="rId56"/>
    <p:sldId id="439" r:id="rId57"/>
    <p:sldId id="366" r:id="rId58"/>
    <p:sldId id="367" r:id="rId59"/>
    <p:sldId id="420" r:id="rId60"/>
    <p:sldId id="289" r:id="rId61"/>
    <p:sldId id="379" r:id="rId62"/>
    <p:sldId id="291" r:id="rId63"/>
    <p:sldId id="421" r:id="rId64"/>
    <p:sldId id="380" r:id="rId65"/>
    <p:sldId id="292" r:id="rId66"/>
    <p:sldId id="390" r:id="rId67"/>
    <p:sldId id="294" r:id="rId68"/>
    <p:sldId id="391" r:id="rId69"/>
    <p:sldId id="295" r:id="rId70"/>
    <p:sldId id="296" r:id="rId71"/>
    <p:sldId id="297" r:id="rId72"/>
    <p:sldId id="407" r:id="rId73"/>
    <p:sldId id="298" r:id="rId74"/>
    <p:sldId id="299" r:id="rId75"/>
    <p:sldId id="300" r:id="rId76"/>
    <p:sldId id="301" r:id="rId77"/>
    <p:sldId id="302" r:id="rId78"/>
    <p:sldId id="303" r:id="rId79"/>
    <p:sldId id="342" r:id="rId80"/>
    <p:sldId id="304" r:id="rId81"/>
    <p:sldId id="305" r:id="rId82"/>
    <p:sldId id="306" r:id="rId83"/>
    <p:sldId id="307" r:id="rId84"/>
    <p:sldId id="308" r:id="rId85"/>
    <p:sldId id="309" r:id="rId86"/>
    <p:sldId id="310" r:id="rId87"/>
    <p:sldId id="311" r:id="rId88"/>
    <p:sldId id="392" r:id="rId89"/>
    <p:sldId id="312" r:id="rId90"/>
    <p:sldId id="408" r:id="rId91"/>
    <p:sldId id="409" r:id="rId92"/>
    <p:sldId id="410" r:id="rId93"/>
    <p:sldId id="411" r:id="rId94"/>
    <p:sldId id="412" r:id="rId95"/>
    <p:sldId id="413" r:id="rId96"/>
    <p:sldId id="415" r:id="rId97"/>
    <p:sldId id="414" r:id="rId98"/>
    <p:sldId id="431" r:id="rId99"/>
    <p:sldId id="416" r:id="rId100"/>
    <p:sldId id="417" r:id="rId101"/>
    <p:sldId id="418" r:id="rId102"/>
    <p:sldId id="419" r:id="rId103"/>
    <p:sldId id="314" r:id="rId104"/>
    <p:sldId id="393" r:id="rId105"/>
    <p:sldId id="395" r:id="rId106"/>
    <p:sldId id="315" r:id="rId107"/>
    <p:sldId id="316" r:id="rId108"/>
    <p:sldId id="317" r:id="rId109"/>
    <p:sldId id="318" r:id="rId110"/>
    <p:sldId id="319" r:id="rId111"/>
    <p:sldId id="320" r:id="rId112"/>
    <p:sldId id="321" r:id="rId113"/>
    <p:sldId id="322" r:id="rId114"/>
    <p:sldId id="323" r:id="rId115"/>
    <p:sldId id="324" r:id="rId116"/>
    <p:sldId id="325" r:id="rId117"/>
    <p:sldId id="326" r:id="rId118"/>
    <p:sldId id="327" r:id="rId119"/>
    <p:sldId id="328" r:id="rId120"/>
    <p:sldId id="329" r:id="rId121"/>
    <p:sldId id="330" r:id="rId122"/>
    <p:sldId id="344" r:id="rId123"/>
    <p:sldId id="331" r:id="rId124"/>
    <p:sldId id="332" r:id="rId125"/>
    <p:sldId id="333" r:id="rId126"/>
    <p:sldId id="334" r:id="rId127"/>
    <p:sldId id="335" r:id="rId128"/>
    <p:sldId id="336" r:id="rId129"/>
    <p:sldId id="337" r:id="rId130"/>
    <p:sldId id="338" r:id="rId131"/>
    <p:sldId id="339" r:id="rId132"/>
    <p:sldId id="340" r:id="rId1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66"/>
    <a:srgbClr val="99FF99"/>
    <a:srgbClr val="FFEEB7"/>
    <a:srgbClr val="CCFF99"/>
    <a:srgbClr val="99FF66"/>
    <a:srgbClr val="FF9999"/>
    <a:srgbClr val="FFCCCC"/>
    <a:srgbClr val="FF00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94660"/>
  </p:normalViewPr>
  <p:slideViewPr>
    <p:cSldViewPr>
      <p:cViewPr varScale="1">
        <p:scale>
          <a:sx n="59" d="100"/>
          <a:sy n="59" d="100"/>
        </p:scale>
        <p:origin x="141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962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962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962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6147FF-6AA4-40B6-B8DB-4090F515AA88}" type="slidenum">
              <a:rPr lang="el-G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65FA2A-C072-4791-90C2-ED9CA495484E}"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494F206-553F-4BFE-9B80-F21CCBA8B0AF}" type="slidenum">
              <a:rPr lang="el-GR" smtClean="0"/>
              <a:pPr/>
              <a:t>7</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066AD-5B93-4831-B43A-F1F580E7C78B}" type="slidenum">
              <a:rPr lang="el-GR"/>
              <a:pPr/>
              <a:t>19</a:t>
            </a:fld>
            <a:endParaRPr lang="el-G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BA60D-088E-451B-B3A6-3E2CB7213EA3}" type="slidenum">
              <a:rPr lang="el-GR"/>
              <a:pPr/>
              <a:t>20</a:t>
            </a:fld>
            <a:endParaRPr lang="el-G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33401-0C41-4976-84EC-80A9AAB23355}" type="slidenum">
              <a:rPr lang="el-GR"/>
              <a:pPr/>
              <a:t>21</a:t>
            </a:fld>
            <a:endParaRPr lang="el-G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BF43-67A1-492C-B684-7F4B32339D6C}" type="slidenum">
              <a:rPr lang="el-GR"/>
              <a:pPr/>
              <a:t>22</a:t>
            </a:fld>
            <a:endParaRPr lang="el-G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E70A5-5175-4CBB-8AB3-C36CC916B9AF}" type="slidenum">
              <a:rPr lang="el-GR"/>
              <a:pPr/>
              <a:t>23</a:t>
            </a:fld>
            <a:endParaRPr lang="el-G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07AC1-547B-4CAF-B472-FBD95CA1C119}" type="slidenum">
              <a:rPr lang="el-GR"/>
              <a:pPr/>
              <a:t>24</a:t>
            </a:fld>
            <a:endParaRPr lang="el-G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4D0F4-2C5F-4C9D-9D9F-B5B53C0E5031}" type="slidenum">
              <a:rPr lang="el-GR"/>
              <a:pPr/>
              <a:t>25</a:t>
            </a:fld>
            <a:endParaRPr lang="el-G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4E36D-267D-4A42-A5ED-D4276FC1FA8F}" type="slidenum">
              <a:rPr lang="el-GR"/>
              <a:pPr/>
              <a:t>26</a:t>
            </a:fld>
            <a:endParaRPr lang="el-G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A3ED6-09CF-4CF3-8CC5-E2404A60B183}" type="slidenum">
              <a:rPr lang="el-GR"/>
              <a:pPr/>
              <a:t>27</a:t>
            </a:fld>
            <a:endParaRPr lang="el-G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4C028-9CA1-4A2D-B256-3461B01C10D9}" type="slidenum">
              <a:rPr lang="el-GR"/>
              <a:pPr/>
              <a:t>28</a:t>
            </a:fld>
            <a:endParaRPr lang="el-G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6A953-1A9E-4499-A5F6-37636D31AD8A}" type="slidenum">
              <a:rPr lang="el-GR"/>
              <a:pPr/>
              <a:t>8</a:t>
            </a:fld>
            <a:endParaRPr lang="el-G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98717-8DEE-4BFE-83A7-900FCF4D2EA2}" type="slidenum">
              <a:rPr lang="el-GR"/>
              <a:pPr/>
              <a:t>29</a:t>
            </a:fld>
            <a:endParaRPr lang="el-G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4A69B-CC72-449E-94B6-A9A6FD4AD08C}" type="slidenum">
              <a:rPr lang="el-GR"/>
              <a:pPr/>
              <a:t>30</a:t>
            </a:fld>
            <a:endParaRPr lang="el-G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85368-2CD7-486E-990D-C066D8FAC230}" type="slidenum">
              <a:rPr lang="el-GR"/>
              <a:pPr/>
              <a:t>31</a:t>
            </a:fld>
            <a:endParaRPr lang="el-G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75A3B-50B8-440B-8FE8-AB979EE45D20}" type="slidenum">
              <a:rPr lang="el-GR"/>
              <a:pPr/>
              <a:t>32</a:t>
            </a:fld>
            <a:endParaRPr lang="el-G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9EC20-B02A-4FFF-9B9A-F890DE88907E}" type="slidenum">
              <a:rPr lang="el-GR"/>
              <a:pPr/>
              <a:t>33</a:t>
            </a:fld>
            <a:endParaRPr lang="el-G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12E88-FAA1-4584-84FF-B4EF03130270}" type="slidenum">
              <a:rPr lang="el-GR"/>
              <a:pPr/>
              <a:t>36</a:t>
            </a:fld>
            <a:endParaRPr lang="el-G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81914-6D8A-4680-A7D5-F1353D586425}" type="slidenum">
              <a:rPr lang="el-GR"/>
              <a:pPr/>
              <a:t>37</a:t>
            </a:fld>
            <a:endParaRPr lang="el-G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B8479-48E6-42EC-BF66-0FA61A8FAC77}" type="slidenum">
              <a:rPr lang="el-GR"/>
              <a:pPr/>
              <a:t>39</a:t>
            </a:fld>
            <a:endParaRPr lang="el-G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CC97B-70C2-4F45-9815-80BECA085B9C}" type="slidenum">
              <a:rPr lang="el-GR"/>
              <a:pPr/>
              <a:t>42</a:t>
            </a:fld>
            <a:endParaRPr lang="el-G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CA752-12CF-4A99-9B20-73BB90F735BA}" type="slidenum">
              <a:rPr lang="el-GR"/>
              <a:pPr/>
              <a:t>43</a:t>
            </a:fld>
            <a:endParaRPr lang="el-G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43F8A-C117-49FD-A219-EB84CA163331}" type="slidenum">
              <a:rPr lang="el-GR"/>
              <a:pPr/>
              <a:t>10</a:t>
            </a:fld>
            <a:endParaRPr lang="el-G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A0763-4722-4049-B2B4-0CE601F4BE11}" type="slidenum">
              <a:rPr lang="el-GR"/>
              <a:pPr/>
              <a:t>45</a:t>
            </a:fld>
            <a:endParaRPr lang="el-G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91C6B-2363-4F6D-9411-E6506B99A160}" type="slidenum">
              <a:rPr lang="el-GR"/>
              <a:pPr/>
              <a:t>47</a:t>
            </a:fld>
            <a:endParaRPr lang="el-G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7A001-C857-4FBF-8AA7-5F632C2F28B3}" type="slidenum">
              <a:rPr lang="el-GR"/>
              <a:pPr/>
              <a:t>49</a:t>
            </a:fld>
            <a:endParaRPr lang="el-G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BF636-3F87-487F-8211-CF95EE3F243A}" type="slidenum">
              <a:rPr lang="el-GR"/>
              <a:pPr/>
              <a:t>55</a:t>
            </a:fld>
            <a:endParaRPr lang="el-G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A6618-EBC3-4605-BE29-A501CD211788}" type="slidenum">
              <a:rPr lang="el-GR"/>
              <a:pPr/>
              <a:t>60</a:t>
            </a:fld>
            <a:endParaRPr lang="el-G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B9BA7-52AB-4D46-9762-1EF9F31F541B}" type="slidenum">
              <a:rPr lang="el-GR"/>
              <a:pPr/>
              <a:t>61</a:t>
            </a:fld>
            <a:endParaRPr lang="el-G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0BECB-511C-46B1-ABBC-7BAC2CA9C583}" type="slidenum">
              <a:rPr lang="el-GR"/>
              <a:pPr/>
              <a:t>62</a:t>
            </a:fld>
            <a:endParaRPr lang="el-G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B4148-8C6A-458A-BCDC-E64DEE50A238}" type="slidenum">
              <a:rPr lang="el-GR"/>
              <a:pPr/>
              <a:t>65</a:t>
            </a:fld>
            <a:endParaRPr lang="el-G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742FB-C55B-45CD-8A3B-73DCE1B43491}" type="slidenum">
              <a:rPr lang="el-GR"/>
              <a:pPr/>
              <a:t>66</a:t>
            </a:fld>
            <a:endParaRPr lang="el-G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DB7BD-C53C-418B-B113-FBA1CCDE3FD5}" type="slidenum">
              <a:rPr lang="el-GR"/>
              <a:pPr/>
              <a:t>67</a:t>
            </a:fld>
            <a:endParaRPr lang="el-G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43F8A-C117-49FD-A219-EB84CA163331}" type="slidenum">
              <a:rPr lang="el-GR"/>
              <a:pPr/>
              <a:t>13</a:t>
            </a:fld>
            <a:endParaRPr lang="el-G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6EB33-A4D2-4AA3-8DDE-42B36C36EC95}" type="slidenum">
              <a:rPr lang="el-GR"/>
              <a:pPr/>
              <a:t>69</a:t>
            </a:fld>
            <a:endParaRPr lang="el-G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D5909-BADC-4724-859A-F4E54E77D579}" type="slidenum">
              <a:rPr lang="el-GR"/>
              <a:pPr/>
              <a:t>70</a:t>
            </a:fld>
            <a:endParaRPr lang="el-G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2E3C9-D66E-49E8-9F5A-C20DD4B4AE1D}" type="slidenum">
              <a:rPr lang="el-GR"/>
              <a:pPr/>
              <a:t>71</a:t>
            </a:fld>
            <a:endParaRPr lang="el-G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6B945-36B9-470B-AF82-75D1A0E61895}" type="slidenum">
              <a:rPr lang="el-GR"/>
              <a:pPr/>
              <a:t>73</a:t>
            </a:fld>
            <a:endParaRPr lang="el-G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4507A-8ECB-4A7F-B735-B654B058DE5B}" type="slidenum">
              <a:rPr lang="el-GR"/>
              <a:pPr/>
              <a:t>74</a:t>
            </a:fld>
            <a:endParaRPr lang="el-G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C9E9A-1B7E-4087-B85D-44F13AB036A8}" type="slidenum">
              <a:rPr lang="el-GR"/>
              <a:pPr/>
              <a:t>75</a:t>
            </a:fld>
            <a:endParaRPr lang="el-G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328C5-1392-411F-9427-FC571BF19522}" type="slidenum">
              <a:rPr lang="el-GR"/>
              <a:pPr/>
              <a:t>76</a:t>
            </a:fld>
            <a:endParaRPr lang="el-G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58487-4CA2-44A4-8C5F-BB19847F998D}" type="slidenum">
              <a:rPr lang="el-GR"/>
              <a:pPr/>
              <a:t>77</a:t>
            </a:fld>
            <a:endParaRPr lang="el-G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FB038-E1C1-4F4E-82A6-817110D7A465}" type="slidenum">
              <a:rPr lang="el-GR"/>
              <a:pPr/>
              <a:t>78</a:t>
            </a:fld>
            <a:endParaRPr lang="el-G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D063F-03E7-4290-86FC-8C55270F3999}" type="slidenum">
              <a:rPr lang="el-GR"/>
              <a:pPr/>
              <a:t>80</a:t>
            </a:fld>
            <a:endParaRPr lang="el-G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19D61-07A4-4C35-B3EA-290508A61499}" type="slidenum">
              <a:rPr lang="el-GR"/>
              <a:pPr/>
              <a:t>14</a:t>
            </a:fld>
            <a:endParaRPr lang="el-G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0ACFF-861B-4250-8CEE-99327CD7AC92}" type="slidenum">
              <a:rPr lang="el-GR"/>
              <a:pPr/>
              <a:t>81</a:t>
            </a:fld>
            <a:endParaRPr lang="el-G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271A6-AA83-4197-9CFD-FC5924E5B0DE}" type="slidenum">
              <a:rPr lang="el-GR"/>
              <a:pPr/>
              <a:t>82</a:t>
            </a:fld>
            <a:endParaRPr lang="el-G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C62E5-EDDC-4762-8AA8-D55034CA1E6C}" type="slidenum">
              <a:rPr lang="el-GR"/>
              <a:pPr/>
              <a:t>83</a:t>
            </a:fld>
            <a:endParaRPr lang="el-G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1791F-5C1F-4DF2-B7B8-B2C2F6A10EBC}" type="slidenum">
              <a:rPr lang="el-GR"/>
              <a:pPr/>
              <a:t>84</a:t>
            </a:fld>
            <a:endParaRPr lang="el-G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86E83-3867-44CA-8C8D-0E63DDC5540E}" type="slidenum">
              <a:rPr lang="el-GR"/>
              <a:pPr/>
              <a:t>85</a:t>
            </a:fld>
            <a:endParaRPr lang="el-G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BC722-3430-45C8-A16E-021E8253D285}" type="slidenum">
              <a:rPr lang="el-GR"/>
              <a:pPr/>
              <a:t>86</a:t>
            </a:fld>
            <a:endParaRPr lang="el-G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0F387-E4A5-4D2E-A6A4-163E8C3545AF}" type="slidenum">
              <a:rPr lang="el-GR"/>
              <a:pPr/>
              <a:t>87</a:t>
            </a:fld>
            <a:endParaRPr lang="el-G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8EAAE-75E3-480C-9935-51C081B71D56}" type="slidenum">
              <a:rPr lang="el-GR"/>
              <a:pPr/>
              <a:t>89</a:t>
            </a:fld>
            <a:endParaRPr lang="el-G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32809-CC23-4091-A164-17D8C1AF9298}" type="slidenum">
              <a:rPr lang="el-GR"/>
              <a:pPr/>
              <a:t>103</a:t>
            </a:fld>
            <a:endParaRPr lang="el-G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8856-B0E4-4EE4-872E-8E9F81BCECB9}" type="slidenum">
              <a:rPr lang="el-GR"/>
              <a:pPr/>
              <a:t>106</a:t>
            </a:fld>
            <a:endParaRPr lang="el-G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7EE2C-F6CA-4ED1-B445-4C3DA93058D5}" type="slidenum">
              <a:rPr lang="el-GR"/>
              <a:pPr/>
              <a:t>15</a:t>
            </a:fld>
            <a:endParaRPr lang="el-G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FCAB3-3DF6-4D77-84EC-7F758AFDCBE5}" type="slidenum">
              <a:rPr lang="el-GR"/>
              <a:pPr/>
              <a:t>107</a:t>
            </a:fld>
            <a:endParaRPr lang="el-G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A1959-8E9E-46B6-9AEE-8B07456D48E4}" type="slidenum">
              <a:rPr lang="el-GR"/>
              <a:pPr/>
              <a:t>108</a:t>
            </a:fld>
            <a:endParaRPr lang="el-G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1A7B2-0F23-4108-BE74-975E8F833822}" type="slidenum">
              <a:rPr lang="el-GR"/>
              <a:pPr/>
              <a:t>109</a:t>
            </a:fld>
            <a:endParaRPr lang="el-G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329DC-9004-453A-A71B-842A4757D82A}" type="slidenum">
              <a:rPr lang="el-GR"/>
              <a:pPr/>
              <a:t>110</a:t>
            </a:fld>
            <a:endParaRPr lang="el-G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B1660-9C4B-4A7A-BB63-8B3E337D5993}" type="slidenum">
              <a:rPr lang="el-GR"/>
              <a:pPr/>
              <a:t>111</a:t>
            </a:fld>
            <a:endParaRPr lang="el-G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BE6FF-C4C6-486D-AC95-45A967F81BF1}" type="slidenum">
              <a:rPr lang="el-GR"/>
              <a:pPr/>
              <a:t>112</a:t>
            </a:fld>
            <a:endParaRPr lang="el-G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C5C79-EE4C-40EC-944F-4E9FD31E0273}" type="slidenum">
              <a:rPr lang="el-GR"/>
              <a:pPr/>
              <a:t>113</a:t>
            </a:fld>
            <a:endParaRPr lang="el-G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E6BD8-17B6-4186-B01D-BDA6619576D4}" type="slidenum">
              <a:rPr lang="el-GR"/>
              <a:pPr/>
              <a:t>114</a:t>
            </a:fld>
            <a:endParaRPr lang="el-G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67F56-A626-4DE1-A8C7-2419D0C4CA54}" type="slidenum">
              <a:rPr lang="el-GR"/>
              <a:pPr/>
              <a:t>115</a:t>
            </a:fld>
            <a:endParaRPr lang="el-G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16B28-B2DB-4BE6-82DE-23CD2FF96FB8}" type="slidenum">
              <a:rPr lang="el-GR"/>
              <a:pPr/>
              <a:t>116</a:t>
            </a:fld>
            <a:endParaRPr lang="el-G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B803F-D723-42B4-894C-8F521D0EB6A7}" type="slidenum">
              <a:rPr lang="el-GR"/>
              <a:pPr/>
              <a:t>16</a:t>
            </a:fld>
            <a:endParaRPr lang="el-G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54A80-EDD4-4E84-A683-6CF727EEA4C9}" type="slidenum">
              <a:rPr lang="el-GR"/>
              <a:pPr/>
              <a:t>117</a:t>
            </a:fld>
            <a:endParaRPr lang="el-G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ACDC2-30B0-4F85-A063-FDB06F8ADD2E}" type="slidenum">
              <a:rPr lang="el-GR"/>
              <a:pPr/>
              <a:t>118</a:t>
            </a:fld>
            <a:endParaRPr lang="el-G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345D0-87AD-4782-8B1A-8ECD5CA84B82}" type="slidenum">
              <a:rPr lang="el-GR"/>
              <a:pPr/>
              <a:t>119</a:t>
            </a:fld>
            <a:endParaRPr lang="el-G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1D77B-AB1B-4946-888E-C03B706D89A8}" type="slidenum">
              <a:rPr lang="el-GR"/>
              <a:pPr/>
              <a:t>120</a:t>
            </a:fld>
            <a:endParaRPr lang="el-G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5D81F-83DA-465B-9BED-2BCFCDB631D5}" type="slidenum">
              <a:rPr lang="el-GR"/>
              <a:pPr/>
              <a:t>121</a:t>
            </a:fld>
            <a:endParaRPr lang="el-G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CD726-5578-4B41-B0EA-E50CA07D83B5}" type="slidenum">
              <a:rPr lang="el-GR"/>
              <a:pPr/>
              <a:t>123</a:t>
            </a:fld>
            <a:endParaRPr lang="el-G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B5D15-C1E3-423F-AAF4-6D36371BCA75}" type="slidenum">
              <a:rPr lang="el-GR"/>
              <a:pPr/>
              <a:t>124</a:t>
            </a:fld>
            <a:endParaRPr lang="el-G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9D8C0-114D-46BD-9A4F-7C133CEA7D5A}" type="slidenum">
              <a:rPr lang="el-GR"/>
              <a:pPr/>
              <a:t>125</a:t>
            </a:fld>
            <a:endParaRPr lang="el-G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D9E5D-589E-470E-8E5C-47450EB6D2BC}" type="slidenum">
              <a:rPr lang="el-GR"/>
              <a:pPr/>
              <a:t>126</a:t>
            </a:fld>
            <a:endParaRPr lang="el-G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D5DA0-2547-4AFE-A32E-44D7A980B1BC}" type="slidenum">
              <a:rPr lang="el-GR"/>
              <a:pPr/>
              <a:t>127</a:t>
            </a:fld>
            <a:endParaRPr lang="el-G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06CED-E438-4C1F-8296-FC5D63FA0F80}" type="slidenum">
              <a:rPr lang="el-GR"/>
              <a:pPr/>
              <a:t>17</a:t>
            </a:fld>
            <a:endParaRPr lang="el-G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D0E52-1641-4837-9EE4-FF49606ED42C}" type="slidenum">
              <a:rPr lang="el-GR"/>
              <a:pPr/>
              <a:t>128</a:t>
            </a:fld>
            <a:endParaRPr lang="el-G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07777-817F-40BF-9077-CCEF02049272}" type="slidenum">
              <a:rPr lang="el-GR"/>
              <a:pPr/>
              <a:t>129</a:t>
            </a:fld>
            <a:endParaRPr lang="el-G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CB1C7-822E-489F-BF6C-0FBA410249A1}" type="slidenum">
              <a:rPr lang="el-GR"/>
              <a:pPr/>
              <a:t>130</a:t>
            </a:fld>
            <a:endParaRPr lang="el-G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25A32-C504-4E46-8F58-B40644FF7B26}" type="slidenum">
              <a:rPr lang="el-GR"/>
              <a:pPr/>
              <a:t>131</a:t>
            </a:fld>
            <a:endParaRPr lang="el-G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CD1AE-4515-4D0C-BE0A-D9EE4F9A6105}" type="slidenum">
              <a:rPr lang="el-GR"/>
              <a:pPr/>
              <a:t>132</a:t>
            </a:fld>
            <a:endParaRPr lang="el-G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3F1C6-7274-4E5E-983D-B1092F7067FC}" type="slidenum">
              <a:rPr lang="el-GR"/>
              <a:pPr/>
              <a:t>18</a:t>
            </a:fld>
            <a:endParaRPr lang="el-G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DC55E1AC-9909-48BC-A017-E616C3CB7618}"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04ED9A7-4894-4658-87C8-5C8DCE74A366}"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DA8F75BE-6745-4836-82C6-A59359C2D31E}"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487C5086-6806-4EA3-A578-578563BE5A0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F4592C54-0C69-4BAB-9C57-BE6F29C8168E}"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B21F1152-06AC-44FD-855F-0E4540A84E5D}"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971DAAB3-741E-4C11-AEDE-1DB4AF64EAF6}"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E6F228C5-B35C-477E-876D-1D58F52E34FF}"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3168ED75-E439-4197-9B82-ACC080B5D226}"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264085E6-537B-4358-8EFA-AC946AF2648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122E1FC3-B1F7-4F2E-9FC8-69B3FC29F22F}"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338D9CD2-9B3E-4235-A3DC-EF0D18419CF4}"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8652EA-2052-46F6-A17D-954DEC602BE3}"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solidFill>
            <a:schemeClr val="accent2">
              <a:lumMod val="20000"/>
              <a:lumOff val="80000"/>
            </a:schemeClr>
          </a:solidFill>
        </p:spPr>
        <p:txBody>
          <a:bodyPr>
            <a:normAutofit/>
          </a:bodyPr>
          <a:lstStyle/>
          <a:p>
            <a:pPr algn="ctr">
              <a:buFontTx/>
              <a:buNone/>
              <a:defRPr/>
            </a:pPr>
            <a:endParaRPr lang="el-GR" dirty="0"/>
          </a:p>
          <a:p>
            <a:pPr algn="ctr">
              <a:buFontTx/>
              <a:buNone/>
              <a:defRPr/>
            </a:pPr>
            <a:r>
              <a:rPr lang="el-GR" b="1" dirty="0"/>
              <a:t>ΕΙΔΙΚΗ  ΑΓΩΓΗ</a:t>
            </a:r>
          </a:p>
          <a:p>
            <a:pPr algn="ctr">
              <a:buFontTx/>
              <a:buNone/>
              <a:defRPr/>
            </a:pPr>
            <a:r>
              <a:rPr lang="el-GR" dirty="0"/>
              <a:t>Σχολή Επιστημών Αγωγής – ΕΚΠΑ</a:t>
            </a:r>
          </a:p>
          <a:p>
            <a:pPr algn="ctr">
              <a:buFontTx/>
              <a:buNone/>
              <a:defRPr/>
            </a:pPr>
            <a:r>
              <a:rPr lang="el-GR" dirty="0"/>
              <a:t>Σωματικές Αναπηρίες και Σοβαρά ή/και Χρόνια Προβλήματα Υγείας </a:t>
            </a:r>
          </a:p>
          <a:p>
            <a:pPr algn="ctr">
              <a:buFontTx/>
              <a:buNone/>
              <a:defRPr/>
            </a:pPr>
            <a:endParaRPr lang="el-GR" dirty="0"/>
          </a:p>
          <a:p>
            <a:pPr algn="ctr">
              <a:buFontTx/>
              <a:buNone/>
              <a:defRPr/>
            </a:pPr>
            <a:r>
              <a:rPr lang="el-GR" dirty="0"/>
              <a:t>Διδάσκουσα: Σ. </a:t>
            </a:r>
            <a:r>
              <a:rPr lang="el-GR" dirty="0" err="1"/>
              <a:t>Πολυχρονοπούλου</a:t>
            </a:r>
            <a:endParaRPr lang="el-GR" dirty="0"/>
          </a:p>
          <a:p>
            <a:pPr algn="ctr">
              <a:buFontTx/>
              <a:buNone/>
              <a:defRPr/>
            </a:pPr>
            <a:r>
              <a:rPr lang="el-GR" dirty="0"/>
              <a:t>Εαρινό ακαδημαϊκό εξάμηνο 2023-2024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lumMod val="90000"/>
            </a:schemeClr>
          </a:solidFill>
        </p:spPr>
        <p:txBody>
          <a:bodyPr/>
          <a:lstStyle/>
          <a:p>
            <a:r>
              <a:rPr lang="el-GR" sz="4000" b="1" dirty="0"/>
              <a:t>Το Κεντρικό Νευρικό Σύστημα (ΚΝΣ) αποτελείται από</a:t>
            </a:r>
            <a:r>
              <a:rPr lang="el-GR" b="1" dirty="0"/>
              <a:t>:  </a:t>
            </a:r>
          </a:p>
        </p:txBody>
      </p:sp>
      <p:sp>
        <p:nvSpPr>
          <p:cNvPr id="4099" name="Rectangle 3"/>
          <p:cNvSpPr>
            <a:spLocks noGrp="1" noChangeArrowheads="1"/>
          </p:cNvSpPr>
          <p:nvPr>
            <p:ph type="body" idx="1"/>
          </p:nvPr>
        </p:nvSpPr>
        <p:spPr>
          <a:solidFill>
            <a:schemeClr val="accent1"/>
          </a:solidFill>
        </p:spPr>
        <p:txBody>
          <a:bodyPr/>
          <a:lstStyle/>
          <a:p>
            <a:pPr>
              <a:buFontTx/>
              <a:buNone/>
            </a:pPr>
            <a:r>
              <a:rPr lang="el-GR" sz="4000" b="1" dirty="0"/>
              <a:t>1)</a:t>
            </a:r>
            <a:r>
              <a:rPr lang="el-GR" sz="4000" dirty="0"/>
              <a:t> Τον εγκέφαλο και </a:t>
            </a:r>
          </a:p>
          <a:p>
            <a:pPr>
              <a:buFontTx/>
              <a:buNone/>
            </a:pPr>
            <a:r>
              <a:rPr lang="el-GR" sz="4000" b="1" dirty="0"/>
              <a:t>2)</a:t>
            </a:r>
            <a:r>
              <a:rPr lang="el-GR" sz="4000" dirty="0"/>
              <a:t> Το νωτιαίο μυελό </a:t>
            </a:r>
            <a:endParaRPr lang="en-US" sz="4000" dirty="0"/>
          </a:p>
          <a:p>
            <a:pPr>
              <a:buFontTx/>
              <a:buNone/>
            </a:pPr>
            <a:r>
              <a:rPr lang="el-GR" sz="4000" dirty="0"/>
              <a:t>που προστατεύονται από το κρανίο και  τη  σπονδυλική  στήλη αντίστοιχα.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90000"/>
            </a:schemeClr>
          </a:solidFill>
        </p:spPr>
        <p:txBody>
          <a:bodyPr/>
          <a:lstStyle/>
          <a:p>
            <a:br>
              <a:rPr lang="el-GR" sz="3600" dirty="0"/>
            </a:br>
            <a:r>
              <a:rPr lang="el-GR" sz="3600" dirty="0"/>
              <a:t>Συμπεριφορές που μπορεί να εκδηλώσει ένας μαθητής με ΕΤΕ </a:t>
            </a:r>
            <a:br>
              <a:rPr lang="en-US" dirty="0"/>
            </a:br>
            <a:endParaRPr lang="en-US" dirty="0"/>
          </a:p>
        </p:txBody>
      </p:sp>
      <p:sp>
        <p:nvSpPr>
          <p:cNvPr id="3" name="Content Placeholder 2"/>
          <p:cNvSpPr>
            <a:spLocks noGrp="1"/>
          </p:cNvSpPr>
          <p:nvPr>
            <p:ph idx="1"/>
          </p:nvPr>
        </p:nvSpPr>
        <p:spPr/>
        <p:txBody>
          <a:bodyPr/>
          <a:lstStyle/>
          <a:p>
            <a:r>
              <a:rPr lang="el-GR" dirty="0"/>
              <a:t>Θλίψη/κατάθλιψη</a:t>
            </a:r>
          </a:p>
          <a:p>
            <a:r>
              <a:rPr lang="el-GR" dirty="0"/>
              <a:t>Κούραση</a:t>
            </a:r>
          </a:p>
          <a:p>
            <a:r>
              <a:rPr lang="el-GR" dirty="0"/>
              <a:t>Οξυθυμία</a:t>
            </a:r>
          </a:p>
          <a:p>
            <a:r>
              <a:rPr lang="el-GR" dirty="0"/>
              <a:t>Παρορμητικότητα</a:t>
            </a:r>
          </a:p>
          <a:p>
            <a:r>
              <a:rPr lang="el-GR" dirty="0"/>
              <a:t>Ακαμψία</a:t>
            </a:r>
          </a:p>
          <a:p>
            <a:r>
              <a:rPr lang="el-GR" dirty="0"/>
              <a:t>Συναισθηματική απάθεια</a:t>
            </a:r>
          </a:p>
          <a:p>
            <a:r>
              <a:rPr lang="el-GR" dirty="0"/>
              <a:t>Λανθασμένη κρίση και λογική</a:t>
            </a:r>
          </a:p>
          <a:p>
            <a:r>
              <a:rPr lang="el-GR" dirty="0"/>
              <a:t>κ.ά.  </a:t>
            </a:r>
            <a:r>
              <a:rPr lang="el-GR" b="1" dirty="0">
                <a:solidFill>
                  <a:srgbClr val="C00000"/>
                </a:solidFill>
              </a:rPr>
              <a:t>(βλ. σ.σ.   766 - 767).   </a:t>
            </a:r>
            <a:endParaRPr lang="en-US" b="1" dirty="0">
              <a:solidFill>
                <a:srgbClr val="C0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90000"/>
            </a:schemeClr>
          </a:solidFill>
        </p:spPr>
        <p:txBody>
          <a:bodyPr/>
          <a:lstStyle/>
          <a:p>
            <a:r>
              <a:rPr lang="el-GR" dirty="0"/>
              <a:t>Τα περισσότερα παιδιά με ΕΤΕ</a:t>
            </a:r>
            <a:endParaRPr lang="en-US" dirty="0"/>
          </a:p>
        </p:txBody>
      </p:sp>
      <p:sp>
        <p:nvSpPr>
          <p:cNvPr id="3" name="Content Placeholder 2"/>
          <p:cNvSpPr>
            <a:spLocks noGrp="1"/>
          </p:cNvSpPr>
          <p:nvPr>
            <p:ph idx="1"/>
          </p:nvPr>
        </p:nvSpPr>
        <p:spPr>
          <a:solidFill>
            <a:schemeClr val="accent1"/>
          </a:solidFill>
        </p:spPr>
        <p:txBody>
          <a:bodyPr/>
          <a:lstStyle/>
          <a:p>
            <a:pPr>
              <a:buNone/>
            </a:pPr>
            <a:r>
              <a:rPr lang="el-GR" sz="3600" dirty="0"/>
              <a:t>  δεν φαίνονται  πως έχουν πρόβλημα. Γι’ αυτό,  ο εκπαιδευτικός πρέπει να  βοηθήσει τα άλλα παιδιά να καταλάβουν γιατί το παιδί με ΕΤΕ μπορεί  να  παρακολουθεί  ένα τροποποιημένο  σχολικό πρόγραμμα. </a:t>
            </a:r>
            <a:endParaRPr lang="en-US" sz="3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l-GR" sz="4000" dirty="0"/>
              <a:t> Προσαρμογή Εξατομικευμένου Προγράμματος Εκπαίδευσης (</a:t>
            </a:r>
            <a:r>
              <a:rPr lang="el-GR" sz="4000" b="1" dirty="0"/>
              <a:t>ΕΠΕ) </a:t>
            </a:r>
            <a:r>
              <a:rPr lang="el-GR" sz="4000" dirty="0"/>
              <a:t>(βλ. ΕΠΕ στις σελ. 164-188). </a:t>
            </a:r>
          </a:p>
          <a:p>
            <a:pPr>
              <a:buNone/>
            </a:pPr>
            <a:r>
              <a:rPr lang="el-GR" sz="4000" dirty="0"/>
              <a:t>   ΕΠΕ μαθήτριας με </a:t>
            </a:r>
            <a:r>
              <a:rPr lang="el-GR" sz="4000" b="1" dirty="0"/>
              <a:t>ΕΤΕ </a:t>
            </a:r>
            <a:r>
              <a:rPr lang="el-GR" sz="4000" b="1" dirty="0">
                <a:solidFill>
                  <a:srgbClr val="C00000"/>
                </a:solidFill>
              </a:rPr>
              <a:t>(βλ. σελ. 770, 771). </a:t>
            </a:r>
            <a:endParaRPr lang="en-US" sz="4000" b="1" dirty="0">
              <a:solidFill>
                <a:srgbClr val="C0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solidFill>
            <a:srgbClr val="00B050"/>
          </a:solidFill>
        </p:spPr>
        <p:txBody>
          <a:bodyPr/>
          <a:lstStyle/>
          <a:p>
            <a:r>
              <a:rPr lang="el-GR" b="1" dirty="0"/>
              <a:t>Μυοσκελετικό σύστημα</a:t>
            </a:r>
          </a:p>
        </p:txBody>
      </p:sp>
      <p:sp>
        <p:nvSpPr>
          <p:cNvPr id="63491" name="Rectangle 3"/>
          <p:cNvSpPr>
            <a:spLocks noGrp="1" noChangeArrowheads="1"/>
          </p:cNvSpPr>
          <p:nvPr>
            <p:ph type="body" idx="1"/>
          </p:nvPr>
        </p:nvSpPr>
        <p:spPr>
          <a:solidFill>
            <a:srgbClr val="92D050"/>
          </a:solidFill>
        </p:spPr>
        <p:txBody>
          <a:bodyPr/>
          <a:lstStyle/>
          <a:p>
            <a:pPr>
              <a:buFontTx/>
              <a:buNone/>
            </a:pPr>
            <a:r>
              <a:rPr lang="el-GR" dirty="0"/>
              <a:t>Αποτελείται από τους μυς και  το σκελετό.  </a:t>
            </a:r>
          </a:p>
          <a:p>
            <a:pPr>
              <a:buFontTx/>
              <a:buNone/>
            </a:pPr>
            <a:r>
              <a:rPr lang="el-GR" dirty="0"/>
              <a:t>   Βλάβες και δυσλειτουργία του μπορεί να προκαλέσουν:</a:t>
            </a:r>
          </a:p>
          <a:p>
            <a:r>
              <a:rPr lang="el-GR" dirty="0"/>
              <a:t>Μυϊκή δυστροφία, φλεγμονή των αρθρώσεων (αρθρίτις).</a:t>
            </a:r>
          </a:p>
          <a:p>
            <a:r>
              <a:rPr lang="el-GR" dirty="0"/>
              <a:t> Απώλεια κάποιου μέρους του σώματος (ακρωτηριασμό).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a:r>
              <a:rPr lang="el-GR" sz="3200" dirty="0"/>
              <a:t>Οι ορθοπεδικές ή μυοσκελετικές αναπηρίες περιλαμβάνουν προβλήματα που οφείλονται</a:t>
            </a:r>
            <a:endParaRPr lang="en-US" sz="3200" dirty="0"/>
          </a:p>
        </p:txBody>
      </p:sp>
      <p:sp>
        <p:nvSpPr>
          <p:cNvPr id="3" name="Content Placeholder 2"/>
          <p:cNvSpPr>
            <a:spLocks noGrp="1"/>
          </p:cNvSpPr>
          <p:nvPr>
            <p:ph idx="1"/>
          </p:nvPr>
        </p:nvSpPr>
        <p:spPr>
          <a:solidFill>
            <a:srgbClr val="FFFF00"/>
          </a:solidFill>
        </p:spPr>
        <p:txBody>
          <a:bodyPr/>
          <a:lstStyle/>
          <a:p>
            <a:r>
              <a:rPr lang="el-GR" dirty="0"/>
              <a:t>Σε εκ γενετής αναπηρίες (π.χ. απουσία κάποιου μέλους του σώματος).</a:t>
            </a:r>
          </a:p>
          <a:p>
            <a:r>
              <a:rPr lang="el-GR" dirty="0"/>
              <a:t>Σε αρρώστειες (π.χ. πολυομυελίτιδα, φυματίωση οστών,κ.ά.). </a:t>
            </a:r>
          </a:p>
          <a:p>
            <a:r>
              <a:rPr lang="el-GR" dirty="0"/>
              <a:t>Σε διάφορες άλλες αιτίες  (π.χ. ακρωτηριασμούς λόγω σοβαρού εγκαύματος ή βλάβης των μυών κ.ά).</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Voula\Desktop\image0022.jpg"/>
          <p:cNvPicPr>
            <a:picLocks noChangeAspect="1" noChangeArrowheads="1"/>
          </p:cNvPicPr>
          <p:nvPr/>
        </p:nvPicPr>
        <p:blipFill>
          <a:blip r:embed="rId2" cstate="print"/>
          <a:srcRect/>
          <a:stretch>
            <a:fillRect/>
          </a:stretch>
        </p:blipFill>
        <p:spPr bwMode="auto">
          <a:xfrm>
            <a:off x="2428875" y="357166"/>
            <a:ext cx="4429142" cy="5929334"/>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blipFill>
            <a:blip r:embed="rId3" cstate="print"/>
            <a:tile tx="0" ty="0" sx="100000" sy="100000" flip="none" algn="tl"/>
          </a:blipFill>
        </p:spPr>
        <p:txBody>
          <a:bodyPr/>
          <a:lstStyle/>
          <a:p>
            <a:r>
              <a:rPr lang="el-GR" sz="4000" b="1" dirty="0"/>
              <a:t>Μυϊκή Δυστροφία  (Μ.Δ.) </a:t>
            </a:r>
            <a:br>
              <a:rPr lang="el-GR" sz="4000" dirty="0"/>
            </a:br>
            <a:endParaRPr lang="el-GR" sz="4000" dirty="0"/>
          </a:p>
        </p:txBody>
      </p:sp>
      <p:sp>
        <p:nvSpPr>
          <p:cNvPr id="64515" name="Rectangle 3"/>
          <p:cNvSpPr>
            <a:spLocks noGrp="1" noChangeArrowheads="1"/>
          </p:cNvSpPr>
          <p:nvPr>
            <p:ph type="body" idx="1"/>
          </p:nvPr>
        </p:nvSpPr>
        <p:spPr>
          <a:blipFill>
            <a:blip r:embed="rId4" cstate="print"/>
            <a:tile tx="0" ty="0" sx="100000" sy="100000" flip="none" algn="tl"/>
          </a:blipFill>
        </p:spPr>
        <p:txBody>
          <a:bodyPr/>
          <a:lstStyle/>
          <a:p>
            <a:pPr>
              <a:buFontTx/>
              <a:buNone/>
            </a:pPr>
            <a:r>
              <a:rPr lang="el-GR" sz="3600" dirty="0"/>
              <a:t>   </a:t>
            </a:r>
            <a:r>
              <a:rPr lang="el-GR" sz="4000" dirty="0"/>
              <a:t>Προοδευτική διάχυτη αδυναμία όλων των ομάδων των μυών.</a:t>
            </a:r>
          </a:p>
          <a:p>
            <a:pPr>
              <a:buFontTx/>
              <a:buNone/>
            </a:pPr>
            <a:r>
              <a:rPr lang="el-GR" sz="4000" dirty="0"/>
              <a:t>   Χαρακτηρίζεται από εκφυλισμό των μυϊκών κυττάρων και την αντικατάστασή τους από λιπώδη ιστό.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solidFill>
            <a:schemeClr val="accent5">
              <a:lumMod val="75000"/>
            </a:schemeClr>
          </a:solidFill>
        </p:spPr>
        <p:txBody>
          <a:bodyPr/>
          <a:lstStyle/>
          <a:p>
            <a:r>
              <a:rPr lang="el-GR" sz="3600" b="1" dirty="0"/>
              <a:t>Duchenne: </a:t>
            </a:r>
            <a:r>
              <a:rPr lang="el-GR" sz="3600" dirty="0"/>
              <a:t>Η πιο γνωστή μορφή μυϊκής δυστροφίας </a:t>
            </a:r>
          </a:p>
        </p:txBody>
      </p:sp>
      <p:sp>
        <p:nvSpPr>
          <p:cNvPr id="65539" name="Rectangle 3"/>
          <p:cNvSpPr>
            <a:spLocks noGrp="1" noChangeArrowheads="1"/>
          </p:cNvSpPr>
          <p:nvPr>
            <p:ph type="body" idx="1"/>
          </p:nvPr>
        </p:nvSpPr>
        <p:spPr>
          <a:solidFill>
            <a:schemeClr val="accent5"/>
          </a:solidFill>
        </p:spPr>
        <p:txBody>
          <a:bodyPr/>
          <a:lstStyle/>
          <a:p>
            <a:r>
              <a:rPr lang="el-GR" sz="3600" dirty="0"/>
              <a:t>Εμφανίζεται στην παιδική ηλικία, είναι θανατηφόρος. Τα  αγόρια προσβάλλονται  5  και  6  φορές συχνότερα  απ'  ότι  τα  κορίτσια. </a:t>
            </a:r>
          </a:p>
          <a:p>
            <a:r>
              <a:rPr lang="el-GR" sz="3600" dirty="0"/>
              <a:t>Δεν αναγνωρίζεται εύκολα πριν από την  ηλικία  των  3  ετών.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solidFill>
            <a:schemeClr val="accent5">
              <a:lumMod val="75000"/>
            </a:schemeClr>
          </a:solidFill>
        </p:spPr>
        <p:txBody>
          <a:bodyPr/>
          <a:lstStyle/>
          <a:p>
            <a:r>
              <a:rPr lang="el-GR" sz="4000" u="sng" dirty="0"/>
              <a:t>Μυϊκή δυστροφία</a:t>
            </a:r>
            <a:r>
              <a:rPr lang="el-GR" sz="3600" dirty="0"/>
              <a:t> (συνέχεια-3)</a:t>
            </a:r>
          </a:p>
        </p:txBody>
      </p:sp>
      <p:sp>
        <p:nvSpPr>
          <p:cNvPr id="66563" name="Rectangle 3"/>
          <p:cNvSpPr>
            <a:spLocks noGrp="1" noChangeArrowheads="1"/>
          </p:cNvSpPr>
          <p:nvPr>
            <p:ph type="body" idx="1"/>
          </p:nvPr>
        </p:nvSpPr>
        <p:spPr>
          <a:solidFill>
            <a:schemeClr val="accent5">
              <a:lumMod val="90000"/>
            </a:schemeClr>
          </a:solidFill>
        </p:spPr>
        <p:txBody>
          <a:bodyPr/>
          <a:lstStyle/>
          <a:p>
            <a:pPr>
              <a:buFontTx/>
              <a:buNone/>
            </a:pPr>
            <a:r>
              <a:rPr lang="el-GR" sz="3600" dirty="0"/>
              <a:t>  Παιδιά που φτάνουν στο σχολείο χωρίς να έχει διαγνωστεί η κατάστασή τους χαρακτηρίζονται συνήθως από:</a:t>
            </a:r>
          </a:p>
          <a:p>
            <a:pPr>
              <a:buFontTx/>
              <a:buNone/>
            </a:pPr>
            <a:endParaRPr lang="el-GR" sz="1000" dirty="0"/>
          </a:p>
          <a:p>
            <a:r>
              <a:rPr lang="el-GR" sz="3600" dirty="0"/>
              <a:t>αργή κινητική εξέλιξη, αδέξιες κινήσεις και δυσκολίες μάθησης.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chemeClr val="accent5">
              <a:lumMod val="75000"/>
            </a:schemeClr>
          </a:solidFill>
        </p:spPr>
        <p:txBody>
          <a:bodyPr/>
          <a:lstStyle/>
          <a:p>
            <a:r>
              <a:rPr lang="el-GR" sz="4000" u="sng" dirty="0"/>
              <a:t>Μυϊκή δυστροφία</a:t>
            </a:r>
            <a:r>
              <a:rPr lang="el-GR" sz="4000" dirty="0"/>
              <a:t> (συνέχεια-4)</a:t>
            </a:r>
          </a:p>
        </p:txBody>
      </p:sp>
      <p:sp>
        <p:nvSpPr>
          <p:cNvPr id="67587" name="Rectangle 3"/>
          <p:cNvSpPr>
            <a:spLocks noGrp="1" noChangeArrowheads="1"/>
          </p:cNvSpPr>
          <p:nvPr>
            <p:ph type="body" idx="1"/>
          </p:nvPr>
        </p:nvSpPr>
        <p:spPr>
          <a:solidFill>
            <a:schemeClr val="accent5">
              <a:lumMod val="90000"/>
            </a:schemeClr>
          </a:solidFill>
        </p:spPr>
        <p:txBody>
          <a:bodyPr/>
          <a:lstStyle/>
          <a:p>
            <a:pPr>
              <a:buFontTx/>
              <a:buNone/>
            </a:pPr>
            <a:r>
              <a:rPr lang="el-GR" dirty="0"/>
              <a:t>   </a:t>
            </a:r>
            <a:r>
              <a:rPr lang="el-GR" sz="3600" dirty="0"/>
              <a:t>Χρόνο με το χρόνο η φθορά των μυών αυξάνεται, η αναπηρία μεγαλώνει και στην ηλικία των </a:t>
            </a:r>
            <a:r>
              <a:rPr lang="el-GR" sz="3600" b="1" dirty="0"/>
              <a:t>10</a:t>
            </a:r>
            <a:r>
              <a:rPr lang="el-GR" sz="3600" dirty="0"/>
              <a:t> ή </a:t>
            </a:r>
            <a:r>
              <a:rPr lang="el-GR" sz="3600" b="1" dirty="0"/>
              <a:t>12</a:t>
            </a:r>
            <a:r>
              <a:rPr lang="el-GR" sz="3600" dirty="0"/>
              <a:t>  ετών χάνουν την ικανότητα να βαδίζουν. </a:t>
            </a:r>
          </a:p>
          <a:p>
            <a:pPr>
              <a:buFontTx/>
              <a:buNone/>
            </a:pPr>
            <a:r>
              <a:rPr lang="el-GR" sz="3600" dirty="0"/>
              <a:t>  Τα παιδιά της Μ.Δ. σπάνια ξεπερνούν την περίοδο της εφηβείας.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dirty="0"/>
              <a:t>ΚΝΣ</a:t>
            </a:r>
            <a:endParaRPr lang="en-US" dirty="0"/>
          </a:p>
        </p:txBody>
      </p:sp>
      <p:sp>
        <p:nvSpPr>
          <p:cNvPr id="3" name="Content Placeholder 2"/>
          <p:cNvSpPr>
            <a:spLocks noGrp="1"/>
          </p:cNvSpPr>
          <p:nvPr>
            <p:ph idx="1"/>
          </p:nvPr>
        </p:nvSpPr>
        <p:spPr>
          <a:solidFill>
            <a:schemeClr val="accent2">
              <a:lumMod val="20000"/>
              <a:lumOff val="80000"/>
            </a:schemeClr>
          </a:solidFill>
        </p:spPr>
        <p:txBody>
          <a:bodyPr/>
          <a:lstStyle/>
          <a:p>
            <a:pPr>
              <a:buNone/>
            </a:pPr>
            <a:r>
              <a:rPr lang="el-GR" sz="4400" dirty="0"/>
              <a:t>Το ΚΝΣ αποτελεί το κέντρο:</a:t>
            </a:r>
          </a:p>
          <a:p>
            <a:r>
              <a:rPr lang="el-GR" sz="4400" dirty="0"/>
              <a:t>της γλώσσας, </a:t>
            </a:r>
          </a:p>
          <a:p>
            <a:r>
              <a:rPr lang="el-GR" sz="4400" dirty="0"/>
              <a:t>της  μνήμης, </a:t>
            </a:r>
          </a:p>
          <a:p>
            <a:r>
              <a:rPr lang="el-GR" sz="4400" dirty="0"/>
              <a:t>της μάθησης  και  </a:t>
            </a:r>
          </a:p>
          <a:p>
            <a:r>
              <a:rPr lang="el-GR" sz="4400" dirty="0"/>
              <a:t>άλλων περίπλοκων  λειτουργιών.   </a:t>
            </a:r>
          </a:p>
          <a:p>
            <a:endParaRPr lang="en-US" sz="4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chemeClr val="bg2">
              <a:lumMod val="40000"/>
              <a:lumOff val="60000"/>
            </a:schemeClr>
          </a:solidFill>
        </p:spPr>
        <p:txBody>
          <a:bodyPr/>
          <a:lstStyle/>
          <a:p>
            <a:r>
              <a:rPr lang="el-GR" sz="4000" b="1" dirty="0"/>
              <a:t>Οδηγίες για την εκπαίδευση παιδιών με Μ.Δ.</a:t>
            </a:r>
          </a:p>
        </p:txBody>
      </p:sp>
      <p:sp>
        <p:nvSpPr>
          <p:cNvPr id="68611" name="Rectangle 3"/>
          <p:cNvSpPr>
            <a:spLocks noGrp="1" noChangeArrowheads="1"/>
          </p:cNvSpPr>
          <p:nvPr>
            <p:ph type="body" idx="1"/>
          </p:nvPr>
        </p:nvSpPr>
        <p:spPr>
          <a:solidFill>
            <a:schemeClr val="bg2">
              <a:lumMod val="20000"/>
              <a:lumOff val="80000"/>
            </a:schemeClr>
          </a:solidFill>
        </p:spPr>
        <p:txBody>
          <a:bodyPr/>
          <a:lstStyle/>
          <a:p>
            <a:r>
              <a:rPr lang="el-GR" sz="4000" dirty="0"/>
              <a:t>Ο μαθητής με τη μυϊκή δυστροφία κουράζεται εύκολα. </a:t>
            </a:r>
          </a:p>
          <a:p>
            <a:r>
              <a:rPr lang="el-GR" sz="4000" dirty="0"/>
              <a:t>Παρατηρώντας τη συμπεριφορά του παιδιού μέσα στην τάξη εκτιμάμε τα όρια της αντοχής του.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solidFill>
            <a:schemeClr val="bg2">
              <a:lumMod val="40000"/>
              <a:lumOff val="60000"/>
            </a:schemeClr>
          </a:solidFill>
        </p:spPr>
        <p:txBody>
          <a:bodyPr/>
          <a:lstStyle/>
          <a:p>
            <a:r>
              <a:rPr lang="el-GR" sz="3600" u="sng" dirty="0"/>
              <a:t>Οδηγίες για την εκπαίδευση παιδιών με Μ.Δ</a:t>
            </a:r>
            <a:r>
              <a:rPr lang="el-GR" sz="3600" dirty="0"/>
              <a:t>. </a:t>
            </a:r>
            <a:endParaRPr lang="el-GR" sz="4000" dirty="0"/>
          </a:p>
        </p:txBody>
      </p:sp>
      <p:sp>
        <p:nvSpPr>
          <p:cNvPr id="69635" name="Rectangle 3"/>
          <p:cNvSpPr>
            <a:spLocks noGrp="1" noChangeArrowheads="1"/>
          </p:cNvSpPr>
          <p:nvPr>
            <p:ph type="body" idx="1"/>
          </p:nvPr>
        </p:nvSpPr>
        <p:spPr/>
        <p:txBody>
          <a:bodyPr/>
          <a:lstStyle/>
          <a:p>
            <a:r>
              <a:rPr lang="el-GR" sz="3600" dirty="0"/>
              <a:t>Του αναθέτουμε εργασίες, η  ολοκλή-ρωση  των  οποίων  μπορεί  να επιτευχθεί μέσα στα χρονικά όρια των δυνατοτήτων  του. </a:t>
            </a:r>
          </a:p>
          <a:p>
            <a:r>
              <a:rPr lang="el-GR" sz="3600" dirty="0"/>
              <a:t>Φροντίζουμε  να  σχεδιάζουμε και να του  εξασφαλίζουμε  περιόδους ανάπαυσης. π.χ.  Δημιουργούμε  μια "ειδική γωνιά«  μέσα  στην  τάξη.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4000" b="1" dirty="0"/>
              <a:t>Νεανική ρευματοειδής αρθρίτις</a:t>
            </a:r>
          </a:p>
        </p:txBody>
      </p:sp>
      <p:sp>
        <p:nvSpPr>
          <p:cNvPr id="70659" name="Rectangle 3"/>
          <p:cNvSpPr>
            <a:spLocks noGrp="1" noChangeArrowheads="1"/>
          </p:cNvSpPr>
          <p:nvPr>
            <p:ph type="body" idx="1"/>
          </p:nvPr>
        </p:nvSpPr>
        <p:spPr>
          <a:solidFill>
            <a:schemeClr val="accent1"/>
          </a:solidFill>
        </p:spPr>
        <p:txBody>
          <a:bodyPr/>
          <a:lstStyle/>
          <a:p>
            <a:pPr>
              <a:buFontTx/>
              <a:buNone/>
            </a:pPr>
            <a:r>
              <a:rPr lang="el-GR" sz="4000" dirty="0"/>
              <a:t>  </a:t>
            </a:r>
          </a:p>
          <a:p>
            <a:pPr>
              <a:buFontTx/>
              <a:buNone/>
            </a:pPr>
            <a:r>
              <a:rPr lang="el-GR" sz="4000" dirty="0"/>
              <a:t>   Είναι μια προοδευτική ασθένεια που χαρακτηρίζεται από χρόνια αρθρίτιδα αγνώστου αιτιολογίας.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4000" dirty="0"/>
              <a:t>Νεανική Ρευματοειδής Αρθρίτιδα -2</a:t>
            </a:r>
            <a:r>
              <a:rPr lang="el-GR" dirty="0"/>
              <a:t> </a:t>
            </a:r>
          </a:p>
        </p:txBody>
      </p:sp>
      <p:sp>
        <p:nvSpPr>
          <p:cNvPr id="71683" name="Rectangle 3"/>
          <p:cNvSpPr>
            <a:spLocks noGrp="1" noChangeArrowheads="1"/>
          </p:cNvSpPr>
          <p:nvPr>
            <p:ph type="body" idx="1"/>
          </p:nvPr>
        </p:nvSpPr>
        <p:spPr>
          <a:solidFill>
            <a:schemeClr val="accent1"/>
          </a:solidFill>
        </p:spPr>
        <p:txBody>
          <a:bodyPr/>
          <a:lstStyle/>
          <a:p>
            <a:pPr>
              <a:buFontTx/>
              <a:buNone/>
            </a:pPr>
            <a:r>
              <a:rPr lang="el-GR" dirty="0"/>
              <a:t>   Φ</a:t>
            </a:r>
            <a:r>
              <a:rPr lang="el-GR" sz="3600" dirty="0"/>
              <a:t>λεγμονή  στις  αρθρώσεις  του σώματος που προκαλεί οιδήματα και πόνους. Εμφανίζεται  ακόμα  και  σε βρέφη  </a:t>
            </a:r>
            <a:r>
              <a:rPr lang="el-GR" sz="3600" b="1" dirty="0"/>
              <a:t>6</a:t>
            </a:r>
            <a:r>
              <a:rPr lang="el-GR" sz="3600" dirty="0"/>
              <a:t>  εβδομάδων. Τα μέρη που προσβάλλονται  συχνότερα  είναι  η αυχενική  σπονδυλική  στήλη,  οι καρποί, τα  ισχία  και  οι αστράγαλοι.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3200" u="sng" dirty="0"/>
              <a:t>Νεανική ρευματοειδής αρθρίτις</a:t>
            </a:r>
            <a:r>
              <a:rPr lang="el-GR" sz="3200" dirty="0"/>
              <a:t> (συνέχεια-3)</a:t>
            </a:r>
            <a:r>
              <a:rPr lang="el-GR" sz="4000" dirty="0"/>
              <a:t> </a:t>
            </a:r>
          </a:p>
        </p:txBody>
      </p:sp>
      <p:sp>
        <p:nvSpPr>
          <p:cNvPr id="72707" name="Rectangle 3"/>
          <p:cNvSpPr>
            <a:spLocks noGrp="1" noChangeArrowheads="1"/>
          </p:cNvSpPr>
          <p:nvPr>
            <p:ph type="body" idx="1"/>
          </p:nvPr>
        </p:nvSpPr>
        <p:spPr>
          <a:solidFill>
            <a:schemeClr val="accent1"/>
          </a:solidFill>
        </p:spPr>
        <p:txBody>
          <a:bodyPr/>
          <a:lstStyle/>
          <a:p>
            <a:pPr>
              <a:buNone/>
            </a:pPr>
            <a:r>
              <a:rPr lang="el-GR" sz="3600" dirty="0"/>
              <a:t>  Η πρόγνωση είναι καλύτερη για τα μικρά παιδιά παρ' ότι η αξιολόγηση είναι δύσκολη σε νεαρά ηλικία λόγω της αδυναμίας του μικρού παιδιού να περιγράψει τα συμπτώματα με σαφήνεια και ακρίβεια.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b="1" dirty="0"/>
              <a:t>Ν.Ρ.Α. </a:t>
            </a:r>
            <a:r>
              <a:rPr lang="el-GR" dirty="0"/>
              <a:t>(συνέχεια-4)</a:t>
            </a:r>
          </a:p>
        </p:txBody>
      </p:sp>
      <p:sp>
        <p:nvSpPr>
          <p:cNvPr id="73731" name="Rectangle 3"/>
          <p:cNvSpPr>
            <a:spLocks noGrp="1" noChangeArrowheads="1"/>
          </p:cNvSpPr>
          <p:nvPr>
            <p:ph type="body" idx="1"/>
          </p:nvPr>
        </p:nvSpPr>
        <p:spPr>
          <a:solidFill>
            <a:schemeClr val="accent1"/>
          </a:solidFill>
        </p:spPr>
        <p:txBody>
          <a:bodyPr/>
          <a:lstStyle/>
          <a:p>
            <a:pPr>
              <a:buFontTx/>
              <a:buNone/>
            </a:pPr>
            <a:r>
              <a:rPr lang="el-GR" sz="2800" dirty="0"/>
              <a:t>   </a:t>
            </a:r>
            <a:r>
              <a:rPr lang="el-GR" dirty="0"/>
              <a:t>Η κυριότερη διαφορά μεταξύ της ρευματοειδούς αρθρίτιδας σε παιδιά και ενήλικες είναι ότι το 60-70% των παιδιών ξεπερνούν το πρόβλημα δέκα χρόνια μετά την εμφάνισή του. Η κατάσταση μπορεί να συντηρηθεί από μήνες μέχρι χρόνια, αλλά η ακριβής διάρκεια της πάθησης είναι πολύ δύσκολο να προβλεφτεί.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chemeClr val="bg2">
              <a:lumMod val="40000"/>
              <a:lumOff val="60000"/>
            </a:schemeClr>
          </a:solidFill>
        </p:spPr>
        <p:txBody>
          <a:bodyPr/>
          <a:lstStyle/>
          <a:p>
            <a:r>
              <a:rPr lang="el-GR" sz="4000" b="1" dirty="0"/>
              <a:t>Επιπτώσεις στο σχολικό πρόγραμμα - Εκπαίδευση</a:t>
            </a:r>
          </a:p>
        </p:txBody>
      </p:sp>
      <p:sp>
        <p:nvSpPr>
          <p:cNvPr id="74755" name="Rectangle 3"/>
          <p:cNvSpPr>
            <a:spLocks noGrp="1" noChangeArrowheads="1"/>
          </p:cNvSpPr>
          <p:nvPr>
            <p:ph type="body" idx="1"/>
          </p:nvPr>
        </p:nvSpPr>
        <p:spPr>
          <a:solidFill>
            <a:schemeClr val="bg2">
              <a:lumMod val="20000"/>
              <a:lumOff val="80000"/>
            </a:schemeClr>
          </a:solidFill>
        </p:spPr>
        <p:txBody>
          <a:bodyPr/>
          <a:lstStyle/>
          <a:p>
            <a:endParaRPr lang="el-GR" sz="800" dirty="0"/>
          </a:p>
          <a:p>
            <a:pPr algn="ctr">
              <a:buFontTx/>
              <a:buNone/>
            </a:pPr>
            <a:r>
              <a:rPr lang="el-GR" sz="3600" u="sng" dirty="0"/>
              <a:t>Ο εκπαιδευτικός πρέπει να γνωρίζει ότι</a:t>
            </a:r>
            <a:r>
              <a:rPr lang="el-GR" u="sng" dirty="0"/>
              <a:t>:</a:t>
            </a:r>
          </a:p>
          <a:p>
            <a:pPr>
              <a:buFontTx/>
              <a:buNone/>
            </a:pPr>
            <a:r>
              <a:rPr lang="el-GR" sz="3600" b="1" dirty="0"/>
              <a:t>1)</a:t>
            </a:r>
            <a:r>
              <a:rPr lang="el-GR" sz="3600" dirty="0"/>
              <a:t> Ο μαθητής με την Νεανική Ρευμ. Αρ. μπορεί  να  νοιώθει  συνεχείς  ή ενοχλητικούς πόνους κι ως εκ τούτου να  συμπεριφέρεται  με  οξυθυμία  και νευρικότητα.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solidFill>
            <a:schemeClr val="bg2">
              <a:lumMod val="40000"/>
              <a:lumOff val="60000"/>
            </a:schemeClr>
          </a:solidFill>
        </p:spPr>
        <p:txBody>
          <a:bodyPr/>
          <a:lstStyle/>
          <a:p>
            <a:r>
              <a:rPr lang="el-GR" sz="3600" b="1" dirty="0"/>
              <a:t>Νεανική Ρευματοειδής Αρθρίτις </a:t>
            </a:r>
            <a:r>
              <a:rPr lang="el-GR" sz="3600" dirty="0"/>
              <a:t>(συνέχεια-6)</a:t>
            </a:r>
          </a:p>
        </p:txBody>
      </p:sp>
      <p:sp>
        <p:nvSpPr>
          <p:cNvPr id="75779"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b="1" dirty="0"/>
              <a:t>2)</a:t>
            </a:r>
            <a:r>
              <a:rPr lang="el-GR" dirty="0"/>
              <a:t>  </a:t>
            </a:r>
            <a:r>
              <a:rPr lang="el-GR" sz="4000" dirty="0"/>
              <a:t>Η έλλειψη  συγκέντρωσης  και προσοχής  είναι  συχνά  προϊόν αϋπνίας, που  οφείλεται  σε σοβαρούς  πόνους  κατά  τη διάρκεια  της  νύχτας.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922337"/>
          </a:xfrm>
          <a:solidFill>
            <a:schemeClr val="bg2">
              <a:lumMod val="40000"/>
              <a:lumOff val="60000"/>
            </a:schemeClr>
          </a:solidFill>
        </p:spPr>
        <p:txBody>
          <a:bodyPr/>
          <a:lstStyle/>
          <a:p>
            <a:r>
              <a:rPr lang="el-GR" sz="3600" b="1" dirty="0"/>
              <a:t>Νεανική Ρευματοειδής αρθρίτις  </a:t>
            </a:r>
            <a:r>
              <a:rPr lang="el-GR" sz="3600" dirty="0"/>
              <a:t>(συνέχεια-7)</a:t>
            </a:r>
          </a:p>
        </p:txBody>
      </p:sp>
      <p:sp>
        <p:nvSpPr>
          <p:cNvPr id="76803"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3600" b="1" dirty="0"/>
              <a:t>3)</a:t>
            </a:r>
            <a:r>
              <a:rPr lang="el-GR" sz="3600" dirty="0"/>
              <a:t> Τα  πρωινά, τα  μέλη  του  παιδιού παρουσιάζουν  συχνά  μια  ακαμψία, που  απαιτεί  αρκετές  ώρες  για  να ξεπεραστεί. Η  ακαμψία  αυτή εμφανίζεται  κι  έπειτα από περιόδους παρατεταμένης  ακινησίας  ή παραμονής σε μια συγκεκριμένη θέση (θρανίο κλπ).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solidFill>
            <a:schemeClr val="bg2">
              <a:lumMod val="40000"/>
              <a:lumOff val="60000"/>
            </a:schemeClr>
          </a:solidFill>
        </p:spPr>
        <p:txBody>
          <a:bodyPr/>
          <a:lstStyle/>
          <a:p>
            <a:r>
              <a:rPr lang="el-GR" sz="3600" b="1" dirty="0"/>
              <a:t>Νεανική Ρευματοειδής Αρθρίτις (συνέχεια-8)</a:t>
            </a:r>
          </a:p>
        </p:txBody>
      </p:sp>
      <p:sp>
        <p:nvSpPr>
          <p:cNvPr id="77827"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4000" b="1" dirty="0"/>
              <a:t>4)</a:t>
            </a:r>
            <a:r>
              <a:rPr lang="el-GR" sz="4000" dirty="0"/>
              <a:t> </a:t>
            </a:r>
            <a:r>
              <a:rPr lang="el-GR" sz="4400" dirty="0"/>
              <a:t>Γι’ αυτό ο εκπαιδευτικός πρέπει  να  σχεδιάζει κατάλληλες  κινητικές δραστηριότητες για το μαθητή του.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l-GR" dirty="0"/>
              <a:t>Το Περιφερικό Νευρικό Σύστημα (ΠΝΣ) απαρτίζεται από  </a:t>
            </a:r>
            <a:endParaRPr lang="en-US" dirty="0"/>
          </a:p>
        </p:txBody>
      </p:sp>
      <p:sp>
        <p:nvSpPr>
          <p:cNvPr id="3" name="Content Placeholder 2"/>
          <p:cNvSpPr>
            <a:spLocks noGrp="1"/>
          </p:cNvSpPr>
          <p:nvPr>
            <p:ph idx="1"/>
          </p:nvPr>
        </p:nvSpPr>
        <p:spPr>
          <a:solidFill>
            <a:srgbClr val="CCFF99"/>
          </a:solidFill>
        </p:spPr>
        <p:txBody>
          <a:bodyPr/>
          <a:lstStyle/>
          <a:p>
            <a:pPr>
              <a:buNone/>
            </a:pPr>
            <a:r>
              <a:rPr lang="el-GR" sz="3600" dirty="0"/>
              <a:t>τα νεύρα που κατανέμονται στο σώμα.</a:t>
            </a:r>
          </a:p>
          <a:p>
            <a:pPr>
              <a:buNone/>
            </a:pPr>
            <a:r>
              <a:rPr lang="el-GR" sz="4000" dirty="0"/>
              <a:t>   Αποτελείται  από  νευρικές  ίνες, που  μεταφέρουν  αισθητικά μηνύματα  προς  το  ΚΝΣ,  αλλά και τις απαντήσεις του ΚΝΣ στους μυς, τα όργανα και τους αδένες.   </a:t>
            </a:r>
            <a:endParaRPr lang="en-US" sz="4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chemeClr val="bg2">
              <a:lumMod val="40000"/>
              <a:lumOff val="60000"/>
            </a:schemeClr>
          </a:solidFill>
        </p:spPr>
        <p:txBody>
          <a:bodyPr/>
          <a:lstStyle/>
          <a:p>
            <a:r>
              <a:rPr lang="el-GR" sz="3600" b="1" dirty="0"/>
              <a:t>Νεανική Ρευματοειδής Αρθρίτις  (συνέχεια-9)</a:t>
            </a:r>
          </a:p>
        </p:txBody>
      </p:sp>
      <p:sp>
        <p:nvSpPr>
          <p:cNvPr id="78851"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3600" b="1" dirty="0"/>
              <a:t>5)</a:t>
            </a:r>
            <a:r>
              <a:rPr lang="el-GR" sz="3600" dirty="0"/>
              <a:t> Το αναλυτικό πρόγραμμα σπάνια χρειάζεται προσαρμογές. Αν όμως η αναπηρία του παιδιού το αναγκάζει να χρησιμοποιεί περισσότερο χρόνο απ' ότι οι συμμαθητές του για να ολοκληρώσει τις εργασίες του, τότε η ύλη πρέπει να προσαρμοστεί στις δυνατότητες του.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solidFill>
            <a:srgbClr val="FF0000"/>
          </a:solidFill>
        </p:spPr>
        <p:txBody>
          <a:bodyPr/>
          <a:lstStyle/>
          <a:p>
            <a:r>
              <a:rPr lang="el-GR" sz="4000" b="1" dirty="0"/>
              <a:t>Αιμοφιλία</a:t>
            </a:r>
            <a:br>
              <a:rPr lang="el-GR" sz="4000" dirty="0"/>
            </a:br>
            <a:endParaRPr lang="el-GR" sz="4000" dirty="0"/>
          </a:p>
        </p:txBody>
      </p:sp>
      <p:sp>
        <p:nvSpPr>
          <p:cNvPr id="79875" name="Rectangle 3"/>
          <p:cNvSpPr>
            <a:spLocks noGrp="1" noChangeArrowheads="1"/>
          </p:cNvSpPr>
          <p:nvPr>
            <p:ph type="body" idx="1"/>
          </p:nvPr>
        </p:nvSpPr>
        <p:spPr>
          <a:noFill/>
        </p:spPr>
        <p:txBody>
          <a:bodyPr/>
          <a:lstStyle/>
          <a:p>
            <a:pPr>
              <a:buNone/>
            </a:pPr>
            <a:r>
              <a:rPr lang="el-GR" sz="4000" dirty="0"/>
              <a:t>   Μη φυσιολογική πήξη του αίματος που παρουσιάζεται δίχως διάκριση σε οποιαδήποτε χώρα, φυλή και κοινωνική τάξη, αλλά συχνότερα στα αγόρια από ότι στα κορίτσια.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l-GR" b="1" dirty="0"/>
              <a:t>Αιμοφιλία (συνέχεια-2)</a:t>
            </a:r>
            <a:br>
              <a:rPr lang="el-GR" dirty="0"/>
            </a:br>
            <a:endParaRPr lang="en-US" dirty="0"/>
          </a:p>
        </p:txBody>
      </p:sp>
      <p:sp>
        <p:nvSpPr>
          <p:cNvPr id="3" name="Content Placeholder 2"/>
          <p:cNvSpPr>
            <a:spLocks noGrp="1"/>
          </p:cNvSpPr>
          <p:nvPr>
            <p:ph idx="1"/>
          </p:nvPr>
        </p:nvSpPr>
        <p:spPr/>
        <p:txBody>
          <a:bodyPr/>
          <a:lstStyle/>
          <a:p>
            <a:pPr>
              <a:buNone/>
            </a:pPr>
            <a:r>
              <a:rPr lang="el-GR" dirty="0"/>
              <a:t>  </a:t>
            </a:r>
          </a:p>
          <a:p>
            <a:pPr>
              <a:buNone/>
            </a:pPr>
            <a:r>
              <a:rPr lang="el-GR" sz="4400" dirty="0"/>
              <a:t>  Η αιμοφιλία κληρονομείται όταν η μητέρα είναι φορέας και ο πατέρας αιμοφιλικός.</a:t>
            </a:r>
          </a:p>
          <a:p>
            <a:endParaRPr lang="en-US" sz="44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solidFill>
            <a:srgbClr val="FF0000"/>
          </a:solidFill>
        </p:spPr>
        <p:txBody>
          <a:bodyPr/>
          <a:lstStyle/>
          <a:p>
            <a:r>
              <a:rPr lang="el-GR" sz="4000" dirty="0"/>
              <a:t>Το αίμα εκτελεί λειτουργίες όπως είναι:</a:t>
            </a:r>
          </a:p>
        </p:txBody>
      </p:sp>
      <p:sp>
        <p:nvSpPr>
          <p:cNvPr id="80899" name="Rectangle 3"/>
          <p:cNvSpPr>
            <a:spLocks noGrp="1" noChangeArrowheads="1"/>
          </p:cNvSpPr>
          <p:nvPr>
            <p:ph type="body" idx="1"/>
          </p:nvPr>
        </p:nvSpPr>
        <p:spPr/>
        <p:txBody>
          <a:bodyPr/>
          <a:lstStyle/>
          <a:p>
            <a:pPr>
              <a:lnSpc>
                <a:spcPct val="90000"/>
              </a:lnSpc>
              <a:buFontTx/>
              <a:buNone/>
            </a:pPr>
            <a:r>
              <a:rPr lang="el-GR" sz="2400" b="1" dirty="0"/>
              <a:t>1)</a:t>
            </a:r>
            <a:r>
              <a:rPr lang="el-GR" sz="2400" dirty="0"/>
              <a:t> </a:t>
            </a:r>
            <a:r>
              <a:rPr lang="el-GR" dirty="0"/>
              <a:t>Η  άμυνα  του  οργανισμού  απέναντι  σε νοσογόνους  παράγοντες.</a:t>
            </a:r>
            <a:endParaRPr lang="el-GR" b="1" dirty="0"/>
          </a:p>
          <a:p>
            <a:pPr>
              <a:lnSpc>
                <a:spcPct val="90000"/>
              </a:lnSpc>
              <a:buFontTx/>
              <a:buNone/>
            </a:pPr>
            <a:r>
              <a:rPr lang="el-GR" b="1" dirty="0"/>
              <a:t>2)</a:t>
            </a:r>
            <a:r>
              <a:rPr lang="el-GR" dirty="0"/>
              <a:t> Η  μεταφορά  οξυγόνου  από  τους πνεύμονες  στους ιστούς και  η  μεταφορά του  διοξειδίου  του  άνθρακος  από  τους ιστούς  στους  πνεύμονες.</a:t>
            </a:r>
            <a:endParaRPr lang="el-GR" b="1" dirty="0"/>
          </a:p>
          <a:p>
            <a:pPr>
              <a:lnSpc>
                <a:spcPct val="90000"/>
              </a:lnSpc>
              <a:buFontTx/>
              <a:buNone/>
            </a:pPr>
            <a:r>
              <a:rPr lang="el-GR" b="1" dirty="0"/>
              <a:t>3)</a:t>
            </a:r>
            <a:r>
              <a:rPr lang="el-GR" dirty="0"/>
              <a:t> Η  μεταφορά  θρεπτικών ουσιών  στα κύτταρα, και  η  μεταφορά  των  περιττών ουσιών  στα  όργανα  εκείνα  που  τις αποβάλουν.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rgbClr val="FF0000"/>
          </a:solidFill>
        </p:spPr>
        <p:txBody>
          <a:bodyPr/>
          <a:lstStyle/>
          <a:p>
            <a:r>
              <a:rPr lang="el-GR" b="1" dirty="0"/>
              <a:t>Αιμοφιλία</a:t>
            </a:r>
            <a:r>
              <a:rPr lang="el-GR" dirty="0"/>
              <a:t> (συνέχεια-4)</a:t>
            </a:r>
          </a:p>
        </p:txBody>
      </p:sp>
      <p:sp>
        <p:nvSpPr>
          <p:cNvPr id="81923" name="Rectangle 3"/>
          <p:cNvSpPr>
            <a:spLocks noGrp="1" noChangeArrowheads="1"/>
          </p:cNvSpPr>
          <p:nvPr>
            <p:ph type="body" idx="1"/>
          </p:nvPr>
        </p:nvSpPr>
        <p:spPr/>
        <p:txBody>
          <a:bodyPr/>
          <a:lstStyle/>
          <a:p>
            <a:r>
              <a:rPr lang="el-GR" sz="4000" dirty="0"/>
              <a:t>Για  την  καλή  λειτουργία  της καρδιάς  πρέπει  το  αίμα   που κυκλοφορεί  να  έχει  όγκο φυσιολογικό. </a:t>
            </a:r>
          </a:p>
          <a:p>
            <a:r>
              <a:rPr lang="el-GR" sz="4000" dirty="0"/>
              <a:t>Αν μειωθεί ο όγκος κινδυνεύει η ζωή μας.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solidFill>
            <a:srgbClr val="FF0000"/>
          </a:solidFill>
        </p:spPr>
        <p:txBody>
          <a:bodyPr/>
          <a:lstStyle/>
          <a:p>
            <a:r>
              <a:rPr lang="el-GR" b="1" dirty="0"/>
              <a:t>Αιμοφιλία</a:t>
            </a:r>
            <a:r>
              <a:rPr lang="el-GR" dirty="0"/>
              <a:t> (συνέχεια-5)</a:t>
            </a:r>
          </a:p>
        </p:txBody>
      </p:sp>
      <p:sp>
        <p:nvSpPr>
          <p:cNvPr id="82947" name="Rectangle 3"/>
          <p:cNvSpPr>
            <a:spLocks noGrp="1" noChangeArrowheads="1"/>
          </p:cNvSpPr>
          <p:nvPr>
            <p:ph type="body" idx="1"/>
          </p:nvPr>
        </p:nvSpPr>
        <p:spPr/>
        <p:txBody>
          <a:bodyPr/>
          <a:lstStyle/>
          <a:p>
            <a:pPr>
              <a:buNone/>
            </a:pPr>
            <a:r>
              <a:rPr lang="el-GR" sz="3600" dirty="0"/>
              <a:t>   Σε περίπτωση σοβαρής απώλειας αίματος π.χ. έπειτα από τραυματισμό κάποιου αγγείου, ο οργανισμός αμύνεται σχηματίζοντας θρόμβους, που  φράσσουν  τα  σημεία  του τραύματος  του  αγγείου. Η  αμυντική αυτή  λειτουργία  λέγεται </a:t>
            </a:r>
            <a:r>
              <a:rPr lang="el-GR" sz="3600" b="1" u="sng" dirty="0">
                <a:solidFill>
                  <a:srgbClr val="FF0000"/>
                </a:solidFill>
              </a:rPr>
              <a:t>αιμόσταση.</a:t>
            </a:r>
            <a:r>
              <a:rPr lang="el-GR" sz="3600" b="1" dirty="0">
                <a:solidFill>
                  <a:srgbClr val="FF0000"/>
                </a:solidFill>
              </a:rPr>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solidFill>
            <a:srgbClr val="FF0000"/>
          </a:solidFill>
        </p:spPr>
        <p:txBody>
          <a:bodyPr/>
          <a:lstStyle/>
          <a:p>
            <a:br>
              <a:rPr lang="el-GR" sz="3600" b="1" dirty="0"/>
            </a:br>
            <a:r>
              <a:rPr lang="el-GR" sz="4000" b="1" dirty="0"/>
              <a:t>Αιμορραγίες στην αιμοφιλία</a:t>
            </a:r>
          </a:p>
        </p:txBody>
      </p:sp>
      <p:sp>
        <p:nvSpPr>
          <p:cNvPr id="83971" name="Rectangle 3"/>
          <p:cNvSpPr>
            <a:spLocks noGrp="1" noChangeArrowheads="1"/>
          </p:cNvSpPr>
          <p:nvPr>
            <p:ph type="body" idx="1"/>
          </p:nvPr>
        </p:nvSpPr>
        <p:spPr>
          <a:xfrm>
            <a:off x="457200" y="1773238"/>
            <a:ext cx="8229600" cy="4352925"/>
          </a:xfrm>
        </p:spPr>
        <p:txBody>
          <a:bodyPr/>
          <a:lstStyle/>
          <a:p>
            <a:r>
              <a:rPr lang="el-GR" sz="3600" b="1" dirty="0"/>
              <a:t>Προκλητές</a:t>
            </a:r>
            <a:r>
              <a:rPr lang="el-GR" sz="3600" dirty="0"/>
              <a:t>: Μικροατυχήματα και μικροπληγές μπορεί να καταλήξουν σε άφθονη αιμορραγία.</a:t>
            </a:r>
          </a:p>
          <a:p>
            <a:endParaRPr lang="el-GR" sz="800" b="1" dirty="0"/>
          </a:p>
          <a:p>
            <a:r>
              <a:rPr lang="el-GR" sz="3600" b="1" dirty="0"/>
              <a:t>Αιμορραγίες</a:t>
            </a:r>
            <a:r>
              <a:rPr lang="el-GR" sz="3600" dirty="0"/>
              <a:t> που προκαλούνται αυτόματα.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solidFill>
            <a:srgbClr val="FF0000"/>
          </a:solidFill>
        </p:spPr>
        <p:txBody>
          <a:bodyPr/>
          <a:lstStyle/>
          <a:p>
            <a:r>
              <a:rPr lang="el-GR" sz="3600" b="1" dirty="0"/>
              <a:t>Αιμορραγίες στην αιμοφιλία</a:t>
            </a:r>
            <a:endParaRPr lang="el-GR" sz="3200" dirty="0"/>
          </a:p>
        </p:txBody>
      </p:sp>
      <p:sp>
        <p:nvSpPr>
          <p:cNvPr id="84995" name="Rectangle 3"/>
          <p:cNvSpPr>
            <a:spLocks noGrp="1" noChangeArrowheads="1"/>
          </p:cNvSpPr>
          <p:nvPr>
            <p:ph type="body" idx="1"/>
          </p:nvPr>
        </p:nvSpPr>
        <p:spPr/>
        <p:txBody>
          <a:bodyPr/>
          <a:lstStyle/>
          <a:p>
            <a:r>
              <a:rPr lang="el-GR" sz="4000" b="1" dirty="0"/>
              <a:t>Σε μετεγχειρητικές καταστάσεις</a:t>
            </a:r>
            <a:r>
              <a:rPr lang="el-GR" sz="4000" dirty="0"/>
              <a:t> </a:t>
            </a:r>
          </a:p>
          <a:p>
            <a:pPr>
              <a:buNone/>
            </a:pPr>
            <a:r>
              <a:rPr lang="el-GR" sz="4000" dirty="0"/>
              <a:t>  (π.χ. μετά την εξαγωγή δοντιού), μυϊκά αιματώματα και εκχυμώσεις του δέρματος.</a:t>
            </a:r>
            <a:endParaRPr lang="el-GR" sz="4000" b="1"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solidFill>
            <a:srgbClr val="FF0000"/>
          </a:solidFill>
        </p:spPr>
        <p:txBody>
          <a:bodyPr/>
          <a:lstStyle/>
          <a:p>
            <a:r>
              <a:rPr lang="el-GR" sz="3600" b="1" dirty="0"/>
              <a:t>Αιμορραγίες στην αιμοφιλία</a:t>
            </a:r>
            <a:endParaRPr lang="el-GR" sz="3200" dirty="0"/>
          </a:p>
        </p:txBody>
      </p:sp>
      <p:sp>
        <p:nvSpPr>
          <p:cNvPr id="86019" name="Rectangle 3"/>
          <p:cNvSpPr>
            <a:spLocks noGrp="1" noChangeArrowheads="1"/>
          </p:cNvSpPr>
          <p:nvPr>
            <p:ph type="body" idx="1"/>
          </p:nvPr>
        </p:nvSpPr>
        <p:spPr/>
        <p:txBody>
          <a:bodyPr/>
          <a:lstStyle/>
          <a:p>
            <a:r>
              <a:rPr lang="el-GR" sz="3600" dirty="0"/>
              <a:t>Αιμορραγίες στις διάφορες αρθρώσεις και κυρίως στο γόνατο, ποδοκνημική, αγκώνα και ώμο. </a:t>
            </a:r>
          </a:p>
          <a:p>
            <a:r>
              <a:rPr lang="el-GR" sz="3600" dirty="0"/>
              <a:t>Προκαλούν έντονους πόνους, περιορίζουν σημαντικά την κίνηση του παιδιού και μπορεί να οδηγήσουν σε αναπηρία.</a:t>
            </a:r>
          </a:p>
          <a:p>
            <a:endParaRPr lang="el-GR" sz="36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solidFill>
            <a:srgbClr val="FF0000"/>
          </a:solidFill>
        </p:spPr>
        <p:txBody>
          <a:bodyPr/>
          <a:lstStyle/>
          <a:p>
            <a:br>
              <a:rPr lang="el-GR" sz="3600" b="1" dirty="0"/>
            </a:br>
            <a:r>
              <a:rPr lang="el-GR" sz="3600" b="1" dirty="0"/>
              <a:t>Η διάγνωση της αιμοφιλίας βασίζεται στα εξής:</a:t>
            </a:r>
            <a:br>
              <a:rPr lang="el-GR" sz="3600" dirty="0"/>
            </a:br>
            <a:endParaRPr lang="el-GR" sz="3600" dirty="0"/>
          </a:p>
        </p:txBody>
      </p:sp>
      <p:sp>
        <p:nvSpPr>
          <p:cNvPr id="87043" name="Rectangle 3"/>
          <p:cNvSpPr>
            <a:spLocks noGrp="1" noChangeArrowheads="1"/>
          </p:cNvSpPr>
          <p:nvPr>
            <p:ph type="body" idx="1"/>
          </p:nvPr>
        </p:nvSpPr>
        <p:spPr/>
        <p:txBody>
          <a:bodyPr/>
          <a:lstStyle/>
          <a:p>
            <a:r>
              <a:rPr lang="el-GR" b="1" dirty="0">
                <a:solidFill>
                  <a:srgbClr val="FF0000"/>
                </a:solidFill>
              </a:rPr>
              <a:t>Ιστορικό</a:t>
            </a:r>
            <a:r>
              <a:rPr lang="el-GR" dirty="0"/>
              <a:t>: ατομικό, οικογενειακό. </a:t>
            </a:r>
          </a:p>
          <a:p>
            <a:r>
              <a:rPr lang="el-GR" b="1" dirty="0">
                <a:solidFill>
                  <a:srgbClr val="FF0000"/>
                </a:solidFill>
              </a:rPr>
              <a:t>Κλινική εξέταση </a:t>
            </a:r>
            <a:r>
              <a:rPr lang="el-GR" dirty="0"/>
              <a:t>(έλεγχος δέρματος και αρθρώσεων).</a:t>
            </a:r>
          </a:p>
          <a:p>
            <a:r>
              <a:rPr lang="el-GR" b="1" dirty="0">
                <a:solidFill>
                  <a:srgbClr val="FF0000"/>
                </a:solidFill>
              </a:rPr>
              <a:t>Έλεγχος του μηχανισμού της αιμόστασης </a:t>
            </a:r>
            <a:r>
              <a:rPr lang="el-GR" dirty="0"/>
              <a:t>σε εξειδικευμένο εργαστήριο για να καθοριστεί ο τύπος της αιμορραγικής διάθεσης.</a:t>
            </a:r>
          </a:p>
          <a:p>
            <a:pPr algn="just">
              <a:buFontTx/>
              <a:buNone/>
            </a:pPr>
            <a:r>
              <a:rPr lang="el-GR"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lumMod val="90000"/>
            </a:schemeClr>
          </a:solidFill>
        </p:spPr>
        <p:txBody>
          <a:bodyPr/>
          <a:lstStyle/>
          <a:p>
            <a:r>
              <a:rPr lang="el-GR" sz="3600" b="1" dirty="0"/>
              <a:t>Το Κεντρικό Νευρικό Σύστημα (ΚΝΣ) αποτελείται από: </a:t>
            </a:r>
            <a:r>
              <a:rPr lang="el-GR" sz="2800" b="1" dirty="0"/>
              <a:t>(βλ.  Διαφάνεια  9)  </a:t>
            </a:r>
          </a:p>
        </p:txBody>
      </p:sp>
      <p:sp>
        <p:nvSpPr>
          <p:cNvPr id="4099" name="Rectangle 3"/>
          <p:cNvSpPr>
            <a:spLocks noGrp="1" noChangeArrowheads="1"/>
          </p:cNvSpPr>
          <p:nvPr>
            <p:ph type="body" idx="1"/>
          </p:nvPr>
        </p:nvSpPr>
        <p:spPr>
          <a:solidFill>
            <a:schemeClr val="accent1"/>
          </a:solidFill>
        </p:spPr>
        <p:txBody>
          <a:bodyPr/>
          <a:lstStyle/>
          <a:p>
            <a:pPr>
              <a:buFontTx/>
              <a:buNone/>
            </a:pPr>
            <a:endParaRPr lang="el-GR" sz="4000" b="1" dirty="0"/>
          </a:p>
          <a:p>
            <a:pPr>
              <a:buFontTx/>
              <a:buNone/>
            </a:pPr>
            <a:r>
              <a:rPr lang="el-GR" sz="4000" b="1" dirty="0"/>
              <a:t>1.</a:t>
            </a:r>
            <a:r>
              <a:rPr lang="el-GR" sz="4000" dirty="0"/>
              <a:t> Τον εγκέφαλο και </a:t>
            </a:r>
          </a:p>
          <a:p>
            <a:pPr>
              <a:buFontTx/>
              <a:buNone/>
            </a:pPr>
            <a:r>
              <a:rPr lang="el-GR" sz="4000" b="1" dirty="0"/>
              <a:t>2.</a:t>
            </a:r>
            <a:r>
              <a:rPr lang="el-GR" sz="4000" dirty="0"/>
              <a:t> Το νωτιαίο μυελό που </a:t>
            </a:r>
          </a:p>
          <a:p>
            <a:pPr>
              <a:buFontTx/>
              <a:buNone/>
            </a:pPr>
            <a:r>
              <a:rPr lang="el-GR" sz="4000" dirty="0"/>
              <a:t>προστατεύονται από το κρανίο και τη σπονδυλική στήλη αντίστοιχα.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solidFill>
            <a:schemeClr val="bg2">
              <a:lumMod val="40000"/>
              <a:lumOff val="60000"/>
            </a:schemeClr>
          </a:solidFill>
        </p:spPr>
        <p:txBody>
          <a:bodyPr/>
          <a:lstStyle/>
          <a:p>
            <a:r>
              <a:rPr lang="el-GR" sz="3600" b="1" dirty="0"/>
              <a:t>Επιπτώσεις στο σχολικό πρόγραμμα</a:t>
            </a:r>
          </a:p>
        </p:txBody>
      </p:sp>
      <p:sp>
        <p:nvSpPr>
          <p:cNvPr id="88067" name="Rectangle 3"/>
          <p:cNvSpPr>
            <a:spLocks noGrp="1" noChangeArrowheads="1"/>
          </p:cNvSpPr>
          <p:nvPr>
            <p:ph type="body" idx="1"/>
          </p:nvPr>
        </p:nvSpPr>
        <p:spPr>
          <a:solidFill>
            <a:schemeClr val="bg2">
              <a:lumMod val="20000"/>
              <a:lumOff val="80000"/>
            </a:schemeClr>
          </a:solidFill>
        </p:spPr>
        <p:txBody>
          <a:bodyPr/>
          <a:lstStyle/>
          <a:p>
            <a:endParaRPr lang="el-GR" sz="800" dirty="0"/>
          </a:p>
          <a:p>
            <a:r>
              <a:rPr lang="el-GR" sz="3600" dirty="0"/>
              <a:t>Το αιμοφιλικό παιδί έχει φυσιολογική νοημοσύνη, άρτια όραση και ακοή. </a:t>
            </a:r>
          </a:p>
          <a:p>
            <a:r>
              <a:rPr lang="el-GR" sz="3600" dirty="0"/>
              <a:t>Η μη τακτική φοίτηση στο σχολείο λόγω συχνών απουσιών είναι η σημαντικότερη αιτία της χαμηλής σχολικής του επίδοσης.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solidFill>
            <a:schemeClr val="bg2">
              <a:lumMod val="40000"/>
              <a:lumOff val="60000"/>
            </a:schemeClr>
          </a:solidFill>
        </p:spPr>
        <p:txBody>
          <a:bodyPr/>
          <a:lstStyle/>
          <a:p>
            <a:r>
              <a:rPr lang="el-GR" sz="4000" b="1" dirty="0"/>
              <a:t>Οδηγίες για τον εκπαιδευτικό</a:t>
            </a:r>
            <a:br>
              <a:rPr lang="el-GR" sz="4000" dirty="0"/>
            </a:br>
            <a:endParaRPr lang="el-GR" sz="4000" dirty="0"/>
          </a:p>
        </p:txBody>
      </p:sp>
      <p:sp>
        <p:nvSpPr>
          <p:cNvPr id="89091"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3600" b="1" dirty="0"/>
              <a:t>1)</a:t>
            </a:r>
            <a:r>
              <a:rPr lang="el-GR" sz="3600" dirty="0"/>
              <a:t> Να προφυλάσσει το μαθητή από τα μικροατυχήματα. </a:t>
            </a:r>
          </a:p>
          <a:p>
            <a:pPr>
              <a:buFontTx/>
              <a:buNone/>
            </a:pPr>
            <a:r>
              <a:rPr lang="el-GR" sz="3600" b="1" dirty="0"/>
              <a:t>2)</a:t>
            </a:r>
            <a:r>
              <a:rPr lang="el-GR" sz="3600" dirty="0"/>
              <a:t> Να συζητά με τον ίδιο, αλλά και με τους συμμαθητές του τη φύση και τις επιπτώσεις της αιμοφιλίας στην υγεία και στη σχολική του επίδοση.</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solidFill>
            <a:schemeClr val="bg2">
              <a:lumMod val="40000"/>
              <a:lumOff val="60000"/>
            </a:schemeClr>
          </a:solidFill>
        </p:spPr>
        <p:txBody>
          <a:bodyPr/>
          <a:lstStyle/>
          <a:p>
            <a:r>
              <a:rPr lang="el-GR" sz="3600" b="1" dirty="0"/>
              <a:t>Οδηγίες για τον εκπαιδευτικό </a:t>
            </a:r>
            <a:br>
              <a:rPr lang="el-GR" sz="3600" b="1" dirty="0"/>
            </a:br>
            <a:endParaRPr lang="el-GR" sz="3600" dirty="0"/>
          </a:p>
        </p:txBody>
      </p:sp>
      <p:sp>
        <p:nvSpPr>
          <p:cNvPr id="90115"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b="1" dirty="0"/>
              <a:t>3)</a:t>
            </a:r>
            <a:r>
              <a:rPr lang="el-GR" dirty="0"/>
              <a:t> Να του παρέχει εξατομικευμένη διδασκαλία για να καλυφτούν τα μαθησιακά του κενά.</a:t>
            </a:r>
          </a:p>
          <a:p>
            <a:pPr>
              <a:buFontTx/>
              <a:buNone/>
            </a:pPr>
            <a:r>
              <a:rPr lang="el-GR" b="1" dirty="0"/>
              <a:t>4)</a:t>
            </a:r>
            <a:r>
              <a:rPr lang="el-GR" dirty="0"/>
              <a:t> Να φροντίζει για την κατ' οίκον υποστηρικτική βοήθεια.</a:t>
            </a:r>
          </a:p>
          <a:p>
            <a:pPr>
              <a:buFontTx/>
              <a:buNone/>
            </a:pPr>
            <a:r>
              <a:rPr lang="el-GR" b="1" dirty="0"/>
              <a:t>5)</a:t>
            </a:r>
            <a:r>
              <a:rPr lang="el-GR" dirty="0"/>
              <a:t> Να έχει συχνή επικοινωνία με τον κατ' οίκον εκπαιδευτικό ή τον εκπαιδευτικό του νοσοκομείου.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C000"/>
          </a:solidFill>
        </p:spPr>
        <p:txBody>
          <a:bodyPr/>
          <a:lstStyle/>
          <a:p>
            <a:r>
              <a:rPr lang="el-GR" b="1" dirty="0"/>
              <a:t>Εγκέφαλος</a:t>
            </a:r>
            <a:endParaRPr lang="el-GR" dirty="0"/>
          </a:p>
        </p:txBody>
      </p:sp>
      <p:sp>
        <p:nvSpPr>
          <p:cNvPr id="5123" name="Rectangle 3"/>
          <p:cNvSpPr>
            <a:spLocks noGrp="1" noChangeArrowheads="1"/>
          </p:cNvSpPr>
          <p:nvPr>
            <p:ph type="body" idx="1"/>
          </p:nvPr>
        </p:nvSpPr>
        <p:spPr>
          <a:solidFill>
            <a:srgbClr val="FFFF00"/>
          </a:solidFill>
        </p:spPr>
        <p:txBody>
          <a:bodyPr/>
          <a:lstStyle/>
          <a:p>
            <a:pPr algn="ctr">
              <a:buNone/>
            </a:pPr>
            <a:r>
              <a:rPr lang="el-GR" sz="4400" dirty="0"/>
              <a:t>Το κέντρο ελέγχου του σώματος.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bg2">
              <a:lumMod val="40000"/>
              <a:lumOff val="60000"/>
            </a:schemeClr>
          </a:solidFill>
        </p:spPr>
        <p:txBody>
          <a:bodyPr/>
          <a:lstStyle/>
          <a:p>
            <a:r>
              <a:rPr lang="el-GR" b="1" dirty="0"/>
              <a:t>Βλάβες στον εγκέφαλο</a:t>
            </a:r>
          </a:p>
        </p:txBody>
      </p:sp>
      <p:sp>
        <p:nvSpPr>
          <p:cNvPr id="7171" name="Rectangle 3"/>
          <p:cNvSpPr>
            <a:spLocks noGrp="1" noChangeArrowheads="1"/>
          </p:cNvSpPr>
          <p:nvPr>
            <p:ph type="body" idx="1"/>
          </p:nvPr>
        </p:nvSpPr>
        <p:spPr/>
        <p:txBody>
          <a:bodyPr/>
          <a:lstStyle/>
          <a:p>
            <a:pPr>
              <a:buFontTx/>
              <a:buNone/>
            </a:pPr>
            <a:r>
              <a:rPr lang="el-GR" dirty="0"/>
              <a:t>   </a:t>
            </a:r>
            <a:r>
              <a:rPr lang="el-GR" sz="4000" dirty="0"/>
              <a:t>Ο αριθμός των προβλημάτων, που μπορεί να προκληθούν από βλάβη στον εγκέφαλο, είναι ίσως τόσο μεγάλος,  </a:t>
            </a:r>
            <a:r>
              <a:rPr lang="el-GR" sz="4000" b="1" dirty="0"/>
              <a:t>όσα  είναι  τα νεύρα  </a:t>
            </a:r>
            <a:r>
              <a:rPr lang="el-GR" sz="4000" dirty="0"/>
              <a:t>ή  τα  κύτταρα  του εγκεφάλου.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00"/>
          </a:solidFill>
        </p:spPr>
        <p:txBody>
          <a:bodyPr/>
          <a:lstStyle/>
          <a:p>
            <a:pPr algn="l"/>
            <a:r>
              <a:rPr lang="el-GR" sz="4000" b="1" dirty="0"/>
              <a:t>Η σπονδυλική στήλη μαζί με τα νεύρα μεταβιβάζει:</a:t>
            </a:r>
          </a:p>
        </p:txBody>
      </p:sp>
      <p:sp>
        <p:nvSpPr>
          <p:cNvPr id="8195" name="Rectangle 3"/>
          <p:cNvSpPr>
            <a:spLocks noGrp="1" noChangeArrowheads="1"/>
          </p:cNvSpPr>
          <p:nvPr>
            <p:ph type="body" idx="1"/>
          </p:nvPr>
        </p:nvSpPr>
        <p:spPr>
          <a:xfrm>
            <a:off x="428596" y="1571612"/>
            <a:ext cx="8229600" cy="4525963"/>
          </a:xfrm>
        </p:spPr>
        <p:txBody>
          <a:bodyPr/>
          <a:lstStyle/>
          <a:p>
            <a:pPr>
              <a:buFont typeface="Wingdings" pitchFamily="2" charset="2"/>
              <a:buChar char="§"/>
            </a:pPr>
            <a:r>
              <a:rPr lang="el-GR" sz="4000" dirty="0"/>
              <a:t>αισθητικές πληροφορίες στον εγκέφαλο και </a:t>
            </a:r>
          </a:p>
          <a:p>
            <a:pPr>
              <a:buFont typeface="Wingdings" pitchFamily="2" charset="2"/>
              <a:buChar char="§"/>
            </a:pPr>
            <a:endParaRPr lang="el-GR" sz="4000" dirty="0"/>
          </a:p>
          <a:p>
            <a:pPr>
              <a:buFont typeface="Wingdings" pitchFamily="2" charset="2"/>
              <a:buChar char="§"/>
            </a:pPr>
            <a:r>
              <a:rPr lang="el-GR" sz="4000" dirty="0"/>
              <a:t>κινητικά μηνύματα από τον εγκέφαλο στα υπόλοιπα μέρη του σώματος.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FF00"/>
          </a:solidFill>
        </p:spPr>
        <p:txBody>
          <a:bodyPr/>
          <a:lstStyle/>
          <a:p>
            <a:r>
              <a:rPr lang="el-GR" sz="4000" dirty="0"/>
              <a:t>Σε περίπτωση βλάβης της σπονδυλικής στήλης </a:t>
            </a:r>
          </a:p>
        </p:txBody>
      </p:sp>
      <p:sp>
        <p:nvSpPr>
          <p:cNvPr id="9219" name="Rectangle 3"/>
          <p:cNvSpPr>
            <a:spLocks noGrp="1" noChangeArrowheads="1"/>
          </p:cNvSpPr>
          <p:nvPr>
            <p:ph type="body" idx="1"/>
          </p:nvPr>
        </p:nvSpPr>
        <p:spPr/>
        <p:txBody>
          <a:bodyPr/>
          <a:lstStyle/>
          <a:p>
            <a:pPr>
              <a:lnSpc>
                <a:spcPct val="90000"/>
              </a:lnSpc>
              <a:buFontTx/>
              <a:buNone/>
            </a:pPr>
            <a:r>
              <a:rPr lang="el-GR" sz="3600" dirty="0"/>
              <a:t>  η πορεία μεταξύ εγκεφάλου και μυών διακόπτεται. </a:t>
            </a:r>
            <a:r>
              <a:rPr lang="el-GR" sz="3600" b="1" dirty="0"/>
              <a:t>Τα μηνύματα </a:t>
            </a:r>
            <a:r>
              <a:rPr lang="el-GR" sz="3600" b="1" dirty="0" err="1"/>
              <a:t>μεταδίδο</a:t>
            </a:r>
            <a:r>
              <a:rPr lang="el-GR" sz="3600" b="1" dirty="0"/>
              <a:t>-</a:t>
            </a:r>
            <a:r>
              <a:rPr lang="el-GR" sz="3600" b="1" dirty="0" err="1"/>
              <a:t>νται</a:t>
            </a:r>
            <a:r>
              <a:rPr lang="el-GR" sz="3600" b="1" dirty="0"/>
              <a:t> αλλά ποτέ δεν λαμβάνονται</a:t>
            </a:r>
            <a:r>
              <a:rPr lang="el-GR" sz="3600" dirty="0"/>
              <a:t>. </a:t>
            </a:r>
          </a:p>
          <a:p>
            <a:pPr>
              <a:lnSpc>
                <a:spcPct val="90000"/>
              </a:lnSpc>
              <a:buFontTx/>
              <a:buNone/>
            </a:pPr>
            <a:r>
              <a:rPr lang="el-GR" dirty="0"/>
              <a:t>  </a:t>
            </a:r>
            <a:r>
              <a:rPr lang="el-GR" sz="3600" dirty="0"/>
              <a:t>Αυτό καταλήγει σε απώλεια  αίσθησης  ή σε μυϊκή παράλυση </a:t>
            </a:r>
            <a:r>
              <a:rPr lang="el-GR" sz="3600" b="1" dirty="0"/>
              <a:t>πέρα από το σημείο </a:t>
            </a:r>
            <a:r>
              <a:rPr lang="el-GR" sz="3600" dirty="0"/>
              <a:t>του τραύματος του νεύρου ή της  σπονδυλικής στήλης.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br>
              <a:rPr lang="en-US" sz="3600" b="1" dirty="0"/>
            </a:br>
            <a:r>
              <a:rPr lang="el-GR" sz="3600" b="1" dirty="0"/>
              <a:t>Οι πιο συνηθισμένες νευρολογικές αναπηρίες είναι:</a:t>
            </a:r>
            <a:br>
              <a:rPr lang="el-GR" sz="4000" dirty="0"/>
            </a:br>
            <a:endParaRPr lang="el-GR" sz="4000" dirty="0"/>
          </a:p>
        </p:txBody>
      </p:sp>
      <p:sp>
        <p:nvSpPr>
          <p:cNvPr id="10243" name="Rectangle 3"/>
          <p:cNvSpPr>
            <a:spLocks noGrp="1" noChangeArrowheads="1"/>
          </p:cNvSpPr>
          <p:nvPr>
            <p:ph type="body" idx="1"/>
          </p:nvPr>
        </p:nvSpPr>
        <p:spPr/>
        <p:txBody>
          <a:bodyPr/>
          <a:lstStyle/>
          <a:p>
            <a:r>
              <a:rPr lang="el-GR" sz="4000" dirty="0"/>
              <a:t>Η εγκεφαλική παράλυση.</a:t>
            </a:r>
          </a:p>
          <a:p>
            <a:r>
              <a:rPr lang="el-GR" sz="4000" dirty="0"/>
              <a:t>Η επιληψία.</a:t>
            </a:r>
          </a:p>
          <a:p>
            <a:r>
              <a:rPr lang="el-GR" sz="4000" dirty="0"/>
              <a:t>Η δισχιδής ράχη.</a:t>
            </a:r>
            <a:endParaRPr lang="en-US" sz="4000" dirty="0"/>
          </a:p>
          <a:p>
            <a:r>
              <a:rPr lang="el-GR" sz="4000" dirty="0"/>
              <a:t>Ο επίκτητος τραυματισμός εγκεφάλου (ΕΤΕ)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chemeClr val="accent2">
              <a:lumMod val="40000"/>
              <a:lumOff val="60000"/>
            </a:schemeClr>
          </a:solidFill>
        </p:spPr>
        <p:txBody>
          <a:bodyPr/>
          <a:lstStyle/>
          <a:p>
            <a:r>
              <a:rPr lang="el-GR" b="1" dirty="0"/>
              <a:t>Εγκεφαλική παράλυση (Ε.Π.)</a:t>
            </a:r>
          </a:p>
        </p:txBody>
      </p:sp>
      <p:sp>
        <p:nvSpPr>
          <p:cNvPr id="11267" name="Rectangle 3"/>
          <p:cNvSpPr>
            <a:spLocks noGrp="1" noChangeArrowheads="1"/>
          </p:cNvSpPr>
          <p:nvPr>
            <p:ph type="body" idx="1"/>
          </p:nvPr>
        </p:nvSpPr>
        <p:spPr>
          <a:solidFill>
            <a:schemeClr val="accent2">
              <a:lumMod val="20000"/>
              <a:lumOff val="80000"/>
            </a:schemeClr>
          </a:solidFill>
        </p:spPr>
        <p:txBody>
          <a:bodyPr/>
          <a:lstStyle/>
          <a:p>
            <a:pPr>
              <a:buFontTx/>
              <a:buNone/>
            </a:pPr>
            <a:r>
              <a:rPr lang="el-GR" dirty="0"/>
              <a:t>   </a:t>
            </a:r>
            <a:r>
              <a:rPr lang="el-GR" sz="3600" dirty="0"/>
              <a:t>Μια κατάσταση που χαρακτηρίζεται από </a:t>
            </a:r>
            <a:r>
              <a:rPr lang="el-GR" sz="3600" b="1" dirty="0"/>
              <a:t>ποικιλία συμπτωμάτων, </a:t>
            </a:r>
            <a:r>
              <a:rPr lang="el-GR" sz="3600" dirty="0"/>
              <a:t>τα οποία οφείλονται σε βλάβη του εγκεφάλου. </a:t>
            </a:r>
          </a:p>
          <a:p>
            <a:pPr>
              <a:buFontTx/>
              <a:buNone/>
            </a:pPr>
            <a:r>
              <a:rPr lang="el-GR" sz="3600" dirty="0" err="1"/>
              <a:t>Ό,τι</a:t>
            </a:r>
            <a:r>
              <a:rPr lang="el-GR" sz="3600" dirty="0"/>
              <a:t>  μπορεί να προξενήσει βλάβη στον εγκέφαλο κατά τη διάρκεια της ανάπτυξής του, μπορεί να οδηγήσει σε εγκεφαλική παράλυση.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solidFill>
            <a:schemeClr val="accent1">
              <a:lumMod val="90000"/>
            </a:schemeClr>
          </a:solidFill>
        </p:spPr>
        <p:txBody>
          <a:bodyPr/>
          <a:lstStyle/>
          <a:p>
            <a:endParaRPr lang="el-GR" dirty="0"/>
          </a:p>
          <a:p>
            <a:pPr>
              <a:buNone/>
            </a:pPr>
            <a:r>
              <a:rPr lang="el-GR" dirty="0"/>
              <a:t>   Η  παρούσα παρουσίαση σε μορφή  </a:t>
            </a:r>
            <a:r>
              <a:rPr lang="en-US" dirty="0"/>
              <a:t>Power Point </a:t>
            </a:r>
            <a:r>
              <a:rPr lang="el-GR" dirty="0"/>
              <a:t>(όπως και όλες οι</a:t>
            </a:r>
            <a:r>
              <a:rPr lang="en-US" dirty="0"/>
              <a:t> P.P.</a:t>
            </a:r>
            <a:r>
              <a:rPr lang="el-GR" dirty="0"/>
              <a:t> παρουσιάσεις που έχουν  αναρτηθεί στο </a:t>
            </a:r>
            <a:r>
              <a:rPr lang="en-US" dirty="0"/>
              <a:t> e-class</a:t>
            </a:r>
            <a:r>
              <a:rPr lang="el-GR" dirty="0"/>
              <a:t> βασίζονται στο βιβλίο της Σ.  </a:t>
            </a:r>
            <a:r>
              <a:rPr lang="el-GR" dirty="0" err="1"/>
              <a:t>Πολυχρονοπούλου</a:t>
            </a:r>
            <a:r>
              <a:rPr lang="el-GR" dirty="0"/>
              <a:t> (2017). Παιδιά και Έφηβοι με Ειδικές Ανάγκες και Δυνατότητες. Αθήνα: </a:t>
            </a:r>
            <a:r>
              <a:rPr lang="el-GR" dirty="0" err="1"/>
              <a:t>Διάδραση</a:t>
            </a:r>
            <a:r>
              <a:rPr lang="el-GR" dirty="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accent2">
              <a:lumMod val="40000"/>
              <a:lumOff val="60000"/>
            </a:schemeClr>
          </a:solidFill>
        </p:spPr>
        <p:txBody>
          <a:bodyPr/>
          <a:lstStyle/>
          <a:p>
            <a:r>
              <a:rPr lang="el-GR" sz="4000" b="1" dirty="0"/>
              <a:t>Εγκεφαλική Παράλυση (Ε.Π.)</a:t>
            </a:r>
            <a:br>
              <a:rPr lang="el-GR" sz="4000" b="1" dirty="0"/>
            </a:br>
            <a:r>
              <a:rPr lang="el-GR" sz="2400" dirty="0"/>
              <a:t>(συνέχεια 2)</a:t>
            </a:r>
          </a:p>
        </p:txBody>
      </p:sp>
      <p:sp>
        <p:nvSpPr>
          <p:cNvPr id="14339" name="Rectangle 3"/>
          <p:cNvSpPr>
            <a:spLocks noGrp="1" noChangeArrowheads="1"/>
          </p:cNvSpPr>
          <p:nvPr>
            <p:ph type="body" idx="1"/>
          </p:nvPr>
        </p:nvSpPr>
        <p:spPr>
          <a:solidFill>
            <a:schemeClr val="accent2">
              <a:lumMod val="20000"/>
              <a:lumOff val="80000"/>
            </a:schemeClr>
          </a:solidFill>
        </p:spPr>
        <p:txBody>
          <a:bodyPr/>
          <a:lstStyle/>
          <a:p>
            <a:r>
              <a:rPr lang="el-GR" dirty="0"/>
              <a:t>Η εγκεφαλική παράλυση (Ε.Π.) δεν είναι αρρώστια, αλλά  ένα σύνδρομο  με μια σχεδόν σταθερή περιγραφή. </a:t>
            </a:r>
          </a:p>
          <a:p>
            <a:endParaRPr lang="el-GR" sz="1000" dirty="0"/>
          </a:p>
          <a:p>
            <a:r>
              <a:rPr lang="el-GR" dirty="0"/>
              <a:t>Είναι μια </a:t>
            </a:r>
            <a:r>
              <a:rPr lang="el-GR" b="1" dirty="0"/>
              <a:t>διαταραχή της κίνησης </a:t>
            </a:r>
            <a:r>
              <a:rPr lang="el-GR" dirty="0"/>
              <a:t>και της </a:t>
            </a:r>
            <a:r>
              <a:rPr lang="el-GR" b="1" dirty="0"/>
              <a:t>στάσης του σώματος, </a:t>
            </a:r>
            <a:r>
              <a:rPr lang="el-GR" dirty="0"/>
              <a:t>που εμφανίζεται πιο συχνά στα πρώτα χρόνια της ζωής του παιδιού.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2">
              <a:lumMod val="40000"/>
              <a:lumOff val="60000"/>
            </a:schemeClr>
          </a:solidFill>
        </p:spPr>
        <p:txBody>
          <a:bodyPr/>
          <a:lstStyle/>
          <a:p>
            <a:r>
              <a:rPr lang="el-GR" sz="4000" b="1" dirty="0"/>
              <a:t>Εγκεφαλική Παράλυση </a:t>
            </a:r>
            <a:r>
              <a:rPr lang="el-GR" sz="2400" dirty="0"/>
              <a:t>(συνέχεια 3)</a:t>
            </a:r>
          </a:p>
        </p:txBody>
      </p:sp>
      <p:sp>
        <p:nvSpPr>
          <p:cNvPr id="15363" name="Rectangle 3"/>
          <p:cNvSpPr>
            <a:spLocks noGrp="1" noChangeArrowheads="1"/>
          </p:cNvSpPr>
          <p:nvPr>
            <p:ph type="body" idx="1"/>
          </p:nvPr>
        </p:nvSpPr>
        <p:spPr>
          <a:solidFill>
            <a:schemeClr val="accent2">
              <a:lumMod val="20000"/>
              <a:lumOff val="80000"/>
            </a:schemeClr>
          </a:solidFill>
        </p:spPr>
        <p:txBody>
          <a:bodyPr/>
          <a:lstStyle/>
          <a:p>
            <a:pPr>
              <a:buNone/>
            </a:pPr>
            <a:r>
              <a:rPr lang="el-GR" sz="4000" dirty="0"/>
              <a:t>  </a:t>
            </a:r>
            <a:r>
              <a:rPr lang="el-GR" sz="3600" dirty="0"/>
              <a:t>Εκτός από τη δυσλειτουργία της κινητικότητας, η </a:t>
            </a:r>
            <a:r>
              <a:rPr lang="el-GR" sz="3600" b="1" dirty="0"/>
              <a:t>Ε.Π</a:t>
            </a:r>
            <a:r>
              <a:rPr lang="el-GR" sz="3600" dirty="0"/>
              <a:t>. μπορεί να περιλαμβάνει και:</a:t>
            </a:r>
          </a:p>
          <a:p>
            <a:pPr>
              <a:buFont typeface="Wingdings" pitchFamily="2" charset="2"/>
              <a:buChar char="ü"/>
            </a:pPr>
            <a:r>
              <a:rPr lang="el-GR" dirty="0"/>
              <a:t>  </a:t>
            </a:r>
            <a:r>
              <a:rPr lang="el-GR" b="1" i="1" dirty="0"/>
              <a:t>νοητικές δυσκολίες,</a:t>
            </a:r>
          </a:p>
          <a:p>
            <a:pPr>
              <a:buFont typeface="Wingdings" pitchFamily="2" charset="2"/>
              <a:buChar char="ü"/>
            </a:pPr>
            <a:r>
              <a:rPr lang="el-GR" b="1" i="1" dirty="0"/>
              <a:t>  αισθητηριακές αναπηρίες, </a:t>
            </a:r>
          </a:p>
          <a:p>
            <a:pPr>
              <a:buFont typeface="Wingdings" pitchFamily="2" charset="2"/>
              <a:buChar char="ü"/>
            </a:pPr>
            <a:r>
              <a:rPr lang="el-GR" b="1" i="1" dirty="0"/>
              <a:t>  προβλήματα προσαρμογής  και </a:t>
            </a:r>
          </a:p>
          <a:p>
            <a:pPr>
              <a:buFont typeface="Wingdings" pitchFamily="2" charset="2"/>
              <a:buChar char="ü"/>
            </a:pPr>
            <a:r>
              <a:rPr lang="el-GR" b="1" i="1" dirty="0"/>
              <a:t>  προβλήματα κοινωνικοποίησης</a:t>
            </a:r>
            <a:r>
              <a:rPr lang="el-GR" sz="3600" i="1"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accent2">
              <a:lumMod val="40000"/>
              <a:lumOff val="60000"/>
            </a:schemeClr>
          </a:solidFill>
        </p:spPr>
        <p:txBody>
          <a:bodyPr/>
          <a:lstStyle/>
          <a:p>
            <a:r>
              <a:rPr lang="el-GR" sz="4000" dirty="0"/>
              <a:t>Έτσι, υπάρχουν παιδιά με Ε.Π. που έχουν:</a:t>
            </a:r>
          </a:p>
        </p:txBody>
      </p:sp>
      <p:sp>
        <p:nvSpPr>
          <p:cNvPr id="16387" name="Rectangle 3"/>
          <p:cNvSpPr>
            <a:spLocks noGrp="1" noChangeArrowheads="1"/>
          </p:cNvSpPr>
          <p:nvPr>
            <p:ph type="body" idx="1"/>
          </p:nvPr>
        </p:nvSpPr>
        <p:spPr>
          <a:solidFill>
            <a:schemeClr val="accent2">
              <a:lumMod val="20000"/>
              <a:lumOff val="80000"/>
            </a:schemeClr>
          </a:solidFill>
        </p:spPr>
        <p:txBody>
          <a:bodyPr/>
          <a:lstStyle/>
          <a:p>
            <a:pPr>
              <a:lnSpc>
                <a:spcPct val="90000"/>
              </a:lnSpc>
            </a:pPr>
            <a:r>
              <a:rPr lang="el-GR" sz="3600" dirty="0"/>
              <a:t>Ψυχολογικά προβλήματα, </a:t>
            </a:r>
          </a:p>
          <a:p>
            <a:pPr>
              <a:lnSpc>
                <a:spcPct val="90000"/>
              </a:lnSpc>
            </a:pPr>
            <a:r>
              <a:rPr lang="el-GR" sz="3600" dirty="0"/>
              <a:t>κώφωση, βαρηκοΐα ή διαταραχές όρασης, </a:t>
            </a:r>
          </a:p>
          <a:p>
            <a:pPr>
              <a:lnSpc>
                <a:spcPct val="90000"/>
              </a:lnSpc>
            </a:pPr>
            <a:r>
              <a:rPr lang="el-GR" sz="3600" dirty="0"/>
              <a:t>ειδικές μαθησιακές δυσκολίες,  </a:t>
            </a:r>
          </a:p>
          <a:p>
            <a:pPr>
              <a:lnSpc>
                <a:spcPct val="90000"/>
              </a:lnSpc>
            </a:pPr>
            <a:r>
              <a:rPr lang="el-GR" sz="3600" dirty="0"/>
              <a:t>διαταραχές του λόγου π.χ τραυλισμό, δυσαρθρία κλπ.</a:t>
            </a:r>
          </a:p>
          <a:p>
            <a:pPr>
              <a:lnSpc>
                <a:spcPct val="90000"/>
              </a:lnSpc>
            </a:pPr>
            <a:r>
              <a:rPr lang="el-GR" sz="3600" dirty="0"/>
              <a:t>επιληπτικές κρίσεις,</a:t>
            </a:r>
          </a:p>
          <a:p>
            <a:pPr>
              <a:lnSpc>
                <a:spcPct val="90000"/>
              </a:lnSpc>
            </a:pPr>
            <a:r>
              <a:rPr lang="el-GR" sz="3600" dirty="0"/>
              <a:t>άλλα οργανικά προβλήματα.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chemeClr val="accent2">
              <a:lumMod val="40000"/>
              <a:lumOff val="60000"/>
            </a:schemeClr>
          </a:solidFill>
        </p:spPr>
        <p:txBody>
          <a:bodyPr/>
          <a:lstStyle/>
          <a:p>
            <a:r>
              <a:rPr lang="el-GR" sz="4000" b="1" dirty="0"/>
              <a:t>Εγκεφαλική Παράλυση</a:t>
            </a:r>
            <a:r>
              <a:rPr lang="el-GR" sz="4000" dirty="0"/>
              <a:t> </a:t>
            </a:r>
            <a:r>
              <a:rPr lang="el-GR" sz="2400" dirty="0"/>
              <a:t>(συνέχεια 5)</a:t>
            </a:r>
          </a:p>
        </p:txBody>
      </p:sp>
      <p:sp>
        <p:nvSpPr>
          <p:cNvPr id="17411" name="Rectangle 3"/>
          <p:cNvSpPr>
            <a:spLocks noGrp="1" noChangeArrowheads="1"/>
          </p:cNvSpPr>
          <p:nvPr>
            <p:ph type="body" idx="1"/>
          </p:nvPr>
        </p:nvSpPr>
        <p:spPr>
          <a:solidFill>
            <a:schemeClr val="accent2">
              <a:lumMod val="20000"/>
              <a:lumOff val="80000"/>
            </a:schemeClr>
          </a:solidFill>
        </p:spPr>
        <p:txBody>
          <a:bodyPr/>
          <a:lstStyle/>
          <a:p>
            <a:pPr>
              <a:buNone/>
            </a:pPr>
            <a:r>
              <a:rPr lang="el-GR" sz="3600" dirty="0"/>
              <a:t>  Σε καμία άλλη περίπτωση ειδικών αναγκών δεν απαιτείται η συνεργασία τόσο πολλών ειδικών: </a:t>
            </a:r>
            <a:r>
              <a:rPr lang="el-GR" sz="3600" dirty="0" err="1"/>
              <a:t>λογοπεδικών</a:t>
            </a:r>
            <a:r>
              <a:rPr lang="el-GR" sz="3600" dirty="0"/>
              <a:t>, φυσικοθεραπευτών, νευρολόγων, παιδιάτρων, ορθοπεδικών, ψυχολόγων, κοινωνικών λειτουργών, εργοθεραπευτών, εκπαιδευτικών,  ειδικών παιδαγωγών κ.ά.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1">
              <a:lumMod val="75000"/>
            </a:schemeClr>
          </a:solidFill>
        </p:spPr>
        <p:txBody>
          <a:bodyPr/>
          <a:lstStyle/>
          <a:p>
            <a:r>
              <a:rPr lang="el-GR" sz="4000" b="1" u="sng" dirty="0"/>
              <a:t>Αιτίες  Ε.Π.</a:t>
            </a:r>
            <a:br>
              <a:rPr lang="el-GR" sz="4000" dirty="0"/>
            </a:br>
            <a:endParaRPr lang="el-GR" sz="4000" dirty="0"/>
          </a:p>
        </p:txBody>
      </p:sp>
      <p:sp>
        <p:nvSpPr>
          <p:cNvPr id="18435" name="Rectangle 3"/>
          <p:cNvSpPr>
            <a:spLocks noGrp="1" noChangeArrowheads="1"/>
          </p:cNvSpPr>
          <p:nvPr>
            <p:ph type="body" idx="1"/>
          </p:nvPr>
        </p:nvSpPr>
        <p:spPr>
          <a:solidFill>
            <a:schemeClr val="accent1"/>
          </a:solidFill>
        </p:spPr>
        <p:txBody>
          <a:bodyPr/>
          <a:lstStyle/>
          <a:p>
            <a:pPr>
              <a:buFontTx/>
              <a:buNone/>
            </a:pPr>
            <a:r>
              <a:rPr lang="el-GR" dirty="0"/>
              <a:t>   (Δεν είναι όλες γνωστές και ξεκάθαρες)</a:t>
            </a:r>
          </a:p>
          <a:p>
            <a:r>
              <a:rPr lang="el-GR" dirty="0"/>
              <a:t>Πρόωρος τοκετός. </a:t>
            </a:r>
          </a:p>
          <a:p>
            <a:r>
              <a:rPr lang="el-GR" dirty="0"/>
              <a:t>Μικρό βάρος του νεογέννητου.</a:t>
            </a:r>
          </a:p>
          <a:p>
            <a:r>
              <a:rPr lang="el-GR" dirty="0"/>
              <a:t>Καθυστέρηση στο πρώτο κλάμα.</a:t>
            </a:r>
          </a:p>
          <a:p>
            <a:pPr>
              <a:buFontTx/>
              <a:buNone/>
            </a:pPr>
            <a:r>
              <a:rPr lang="el-GR" dirty="0"/>
              <a:t>   (Το 80% των παιδιών της χώρας μας με σπαστική διπληγία έχουν γεννηθεί </a:t>
            </a:r>
            <a:r>
              <a:rPr lang="el-GR" b="1" dirty="0"/>
              <a:t>πρόωρα</a:t>
            </a:r>
            <a:r>
              <a:rPr lang="el-GR" dirty="0"/>
              <a:t>). </a:t>
            </a:r>
          </a:p>
          <a:p>
            <a:pPr>
              <a:buFontTx/>
              <a:buNone/>
            </a:pPr>
            <a:r>
              <a:rPr lang="el-GR" b="1" dirty="0">
                <a:solidFill>
                  <a:srgbClr val="FF0000"/>
                </a:solidFill>
              </a:rPr>
              <a:t>(</a:t>
            </a:r>
            <a:r>
              <a:rPr lang="el-GR" sz="2800" b="1" dirty="0">
                <a:solidFill>
                  <a:srgbClr val="FF0000"/>
                </a:solidFill>
              </a:rPr>
              <a:t>Γιουρούκος, </a:t>
            </a:r>
            <a:r>
              <a:rPr lang="el-GR" sz="2800" b="1" dirty="0" err="1">
                <a:solidFill>
                  <a:srgbClr val="FF0000"/>
                </a:solidFill>
              </a:rPr>
              <a:t>παιδονευρολόγος</a:t>
            </a:r>
            <a:r>
              <a:rPr lang="el-GR" sz="2800" b="1" dirty="0">
                <a:solidFill>
                  <a:srgbClr val="FF0000"/>
                </a:solidFill>
              </a:rPr>
              <a:t>, 2012).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chemeClr val="accent1">
              <a:lumMod val="75000"/>
            </a:schemeClr>
          </a:solidFill>
        </p:spPr>
        <p:txBody>
          <a:bodyPr/>
          <a:lstStyle/>
          <a:p>
            <a:r>
              <a:rPr lang="el-GR" sz="4000" b="1" dirty="0"/>
              <a:t>Αιτίες Ε.Π. </a:t>
            </a:r>
            <a:endParaRPr lang="el-GR" sz="4000" dirty="0"/>
          </a:p>
        </p:txBody>
      </p:sp>
      <p:sp>
        <p:nvSpPr>
          <p:cNvPr id="19459" name="Rectangle 3"/>
          <p:cNvSpPr>
            <a:spLocks noGrp="1" noChangeArrowheads="1"/>
          </p:cNvSpPr>
          <p:nvPr>
            <p:ph type="body" idx="1"/>
          </p:nvPr>
        </p:nvSpPr>
        <p:spPr>
          <a:solidFill>
            <a:schemeClr val="accent1">
              <a:lumMod val="90000"/>
            </a:schemeClr>
          </a:solidFill>
        </p:spPr>
        <p:txBody>
          <a:bodyPr/>
          <a:lstStyle/>
          <a:p>
            <a:r>
              <a:rPr lang="el-GR" sz="4000" dirty="0"/>
              <a:t>Πυρηνικός ίκτερος,</a:t>
            </a:r>
          </a:p>
          <a:p>
            <a:r>
              <a:rPr lang="el-GR" sz="4000" dirty="0"/>
              <a:t>εγκεφαλίτιδα,</a:t>
            </a:r>
          </a:p>
          <a:p>
            <a:r>
              <a:rPr lang="el-GR" sz="4000" dirty="0"/>
              <a:t>μηνιγγίτιδα, </a:t>
            </a:r>
          </a:p>
          <a:p>
            <a:r>
              <a:rPr lang="el-GR" sz="4000" dirty="0"/>
              <a:t>κακώσεις </a:t>
            </a:r>
          </a:p>
          <a:p>
            <a:r>
              <a:rPr lang="el-GR" sz="4000" dirty="0"/>
              <a:t>κ.ά.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chemeClr val="accent1">
              <a:lumMod val="75000"/>
            </a:schemeClr>
          </a:solidFill>
        </p:spPr>
        <p:txBody>
          <a:bodyPr/>
          <a:lstStyle/>
          <a:p>
            <a:r>
              <a:rPr lang="el-GR" sz="4000" b="1" u="sng" dirty="0"/>
              <a:t>Ταξινόμηση αιτιών Ε.Π.</a:t>
            </a:r>
            <a:br>
              <a:rPr lang="el-GR" sz="4000" dirty="0"/>
            </a:br>
            <a:endParaRPr lang="el-GR" sz="4000" dirty="0"/>
          </a:p>
        </p:txBody>
      </p:sp>
      <p:sp>
        <p:nvSpPr>
          <p:cNvPr id="20483" name="Rectangle 3"/>
          <p:cNvSpPr>
            <a:spLocks noGrp="1" noChangeArrowheads="1"/>
          </p:cNvSpPr>
          <p:nvPr>
            <p:ph type="body" idx="1"/>
          </p:nvPr>
        </p:nvSpPr>
        <p:spPr>
          <a:solidFill>
            <a:schemeClr val="accent1"/>
          </a:solidFill>
        </p:spPr>
        <p:txBody>
          <a:bodyPr/>
          <a:lstStyle/>
          <a:p>
            <a:pPr>
              <a:buFontTx/>
              <a:buNone/>
            </a:pPr>
            <a:r>
              <a:rPr lang="el-GR" sz="3600" b="1" dirty="0"/>
              <a:t>α</a:t>
            </a:r>
            <a:r>
              <a:rPr lang="el-GR" sz="3600" dirty="0"/>
              <a:t>. </a:t>
            </a:r>
            <a:r>
              <a:rPr lang="el-GR" sz="3600" u="sng" dirty="0"/>
              <a:t>Προγεννητικές</a:t>
            </a:r>
            <a:r>
              <a:rPr lang="el-GR" sz="3600" dirty="0"/>
              <a:t>: (30% - 50%) π.χ. απειλούμενη έκτρωση, λήψη ουσιών κατά τη διάρκεια της εγκυμοσύνης.  </a:t>
            </a:r>
          </a:p>
          <a:p>
            <a:pPr>
              <a:buFontTx/>
              <a:buNone/>
            </a:pPr>
            <a:endParaRPr lang="el-GR" sz="3600" dirty="0"/>
          </a:p>
          <a:p>
            <a:pPr>
              <a:buFontTx/>
              <a:buNone/>
            </a:pPr>
            <a:r>
              <a:rPr lang="el-GR" sz="3600" dirty="0"/>
              <a:t> </a:t>
            </a:r>
            <a:r>
              <a:rPr lang="el-GR" sz="3600" b="1" dirty="0"/>
              <a:t>β.</a:t>
            </a:r>
            <a:r>
              <a:rPr lang="el-GR" sz="3600" dirty="0"/>
              <a:t> </a:t>
            </a:r>
            <a:r>
              <a:rPr lang="el-GR" sz="3600" u="sng" dirty="0"/>
              <a:t>Περιγεννητικές</a:t>
            </a:r>
            <a:r>
              <a:rPr lang="el-GR" sz="3600" dirty="0"/>
              <a:t>: π.χ. Ανοξαιμία, εγκεφαλική αιμορραγία κατά την γέννηση, τραύμα, κ.ά.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chemeClr val="accent1">
              <a:lumMod val="90000"/>
            </a:schemeClr>
          </a:solidFill>
        </p:spPr>
        <p:txBody>
          <a:bodyPr/>
          <a:lstStyle/>
          <a:p>
            <a:r>
              <a:rPr lang="el-GR" dirty="0"/>
              <a:t>γ. </a:t>
            </a:r>
            <a:r>
              <a:rPr lang="el-GR" u="sng" dirty="0"/>
              <a:t>Μεταγεννητικές καταστάσεις</a:t>
            </a:r>
          </a:p>
        </p:txBody>
      </p:sp>
      <p:sp>
        <p:nvSpPr>
          <p:cNvPr id="21507" name="Rectangle 3"/>
          <p:cNvSpPr>
            <a:spLocks noGrp="1" noChangeArrowheads="1"/>
          </p:cNvSpPr>
          <p:nvPr>
            <p:ph type="body" idx="1"/>
          </p:nvPr>
        </p:nvSpPr>
        <p:spPr>
          <a:solidFill>
            <a:schemeClr val="accent1"/>
          </a:solidFill>
        </p:spPr>
        <p:txBody>
          <a:bodyPr/>
          <a:lstStyle/>
          <a:p>
            <a:r>
              <a:rPr lang="el-GR" sz="4000" dirty="0"/>
              <a:t>Μηνιγγίτις, εγκεφαλίτις, κοκίτης, υψηλός πυρετός όπως ο τυφοειδής, τραύματα στο κεφάλι από ατυχήματα, δηλητηριάσεις από τοξικές ουσίες (μόλυβδο, μονοξείδιο του άνθρακα κ.ά.), υποσιτισμός, κ.ά.</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chemeClr val="bg2">
              <a:lumMod val="40000"/>
              <a:lumOff val="60000"/>
            </a:schemeClr>
          </a:solidFill>
        </p:spPr>
        <p:txBody>
          <a:bodyPr/>
          <a:lstStyle/>
          <a:p>
            <a:r>
              <a:rPr lang="el-GR" b="1" dirty="0"/>
              <a:t>Μορφές Εγκεφαλικής Παράλυσης</a:t>
            </a:r>
          </a:p>
        </p:txBody>
      </p:sp>
      <p:sp>
        <p:nvSpPr>
          <p:cNvPr id="22531" name="Rectangle 3"/>
          <p:cNvSpPr>
            <a:spLocks noGrp="1" noChangeArrowheads="1"/>
          </p:cNvSpPr>
          <p:nvPr>
            <p:ph type="body" idx="1"/>
          </p:nvPr>
        </p:nvSpPr>
        <p:spPr>
          <a:solidFill>
            <a:schemeClr val="bg2">
              <a:lumMod val="20000"/>
              <a:lumOff val="80000"/>
            </a:schemeClr>
          </a:solidFill>
        </p:spPr>
        <p:txBody>
          <a:bodyPr/>
          <a:lstStyle/>
          <a:p>
            <a:endParaRPr lang="el-GR" dirty="0"/>
          </a:p>
          <a:p>
            <a:r>
              <a:rPr lang="el-GR" sz="4000" dirty="0"/>
              <a:t>Σπαστικότητα.</a:t>
            </a:r>
          </a:p>
          <a:p>
            <a:r>
              <a:rPr lang="el-GR" sz="4000" dirty="0"/>
              <a:t>Αθέτωση.</a:t>
            </a:r>
          </a:p>
          <a:p>
            <a:r>
              <a:rPr lang="el-GR" sz="4000" dirty="0"/>
              <a:t>Αταξία.</a:t>
            </a:r>
          </a:p>
          <a:p>
            <a:r>
              <a:rPr lang="el-GR" sz="4000" dirty="0"/>
              <a:t>Τρόμος και ακαμψία (ή υποτονική μορφή  και  μικρή  μορφή  Ε.Π.).</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chemeClr val="bg2">
              <a:lumMod val="40000"/>
              <a:lumOff val="60000"/>
            </a:schemeClr>
          </a:solidFill>
        </p:spPr>
        <p:txBody>
          <a:bodyPr/>
          <a:lstStyle/>
          <a:p>
            <a:r>
              <a:rPr lang="el-GR" b="1" dirty="0"/>
              <a:t>ΣΠΑΣΤΙΚΟΤΗΤΑ</a:t>
            </a:r>
          </a:p>
        </p:txBody>
      </p:sp>
      <p:sp>
        <p:nvSpPr>
          <p:cNvPr id="23555"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  Η μεγαλύτερη ομάδα εγκεφαλικών παραλύσεων (το 40 - 60% των περιπτώσεων  Εγκεφαλικής Παράλυσης).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l-GR" sz="2800" dirty="0"/>
              <a:t>Παιδιά με σωματικές αναπηρίες</a:t>
            </a:r>
            <a:br>
              <a:rPr lang="el-GR" sz="2800" dirty="0"/>
            </a:br>
            <a:r>
              <a:rPr lang="el-GR" sz="2800" dirty="0"/>
              <a:t>και παιδιά με σοβαρά ή/και χρόνια  προβλήματα υγείας</a:t>
            </a:r>
            <a:endParaRPr lang="en-US" sz="2800" dirty="0"/>
          </a:p>
        </p:txBody>
      </p:sp>
      <p:pic>
        <p:nvPicPr>
          <p:cNvPr id="14338" name="Picture 2" descr="C:\Documents and Settings\Voula\Desktop\image0033.jpg"/>
          <p:cNvPicPr>
            <a:picLocks noGrp="1" noChangeAspect="1" noChangeArrowheads="1"/>
          </p:cNvPicPr>
          <p:nvPr>
            <p:ph idx="1"/>
          </p:nvPr>
        </p:nvPicPr>
        <p:blipFill>
          <a:blip r:embed="rId2" cstate="print"/>
          <a:srcRect/>
          <a:stretch>
            <a:fillRect/>
          </a:stretch>
        </p:blipFill>
        <p:spPr bwMode="auto">
          <a:xfrm>
            <a:off x="2643174" y="1428736"/>
            <a:ext cx="4214842" cy="478634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chemeClr val="bg2">
              <a:lumMod val="40000"/>
              <a:lumOff val="60000"/>
            </a:schemeClr>
          </a:solidFill>
        </p:spPr>
        <p:txBody>
          <a:bodyPr/>
          <a:lstStyle/>
          <a:p>
            <a:r>
              <a:rPr lang="el-GR" sz="4000" b="1" dirty="0"/>
              <a:t>ΣΠΑΣΤΙΚΟΤΗΤΑ </a:t>
            </a:r>
            <a:br>
              <a:rPr lang="el-GR" sz="4000" dirty="0"/>
            </a:br>
            <a:endParaRPr lang="el-GR" sz="4000" dirty="0"/>
          </a:p>
        </p:txBody>
      </p:sp>
      <p:sp>
        <p:nvSpPr>
          <p:cNvPr id="24579" name="Rectangle 3"/>
          <p:cNvSpPr>
            <a:spLocks noGrp="1" noChangeArrowheads="1"/>
          </p:cNvSpPr>
          <p:nvPr>
            <p:ph type="body" idx="1"/>
          </p:nvPr>
        </p:nvSpPr>
        <p:spPr>
          <a:solidFill>
            <a:schemeClr val="bg2">
              <a:lumMod val="20000"/>
              <a:lumOff val="80000"/>
            </a:schemeClr>
          </a:solidFill>
        </p:spPr>
        <p:txBody>
          <a:bodyPr/>
          <a:lstStyle/>
          <a:p>
            <a:pPr>
              <a:buNone/>
            </a:pPr>
            <a:r>
              <a:rPr lang="el-GR" sz="3600" dirty="0"/>
              <a:t>   Όταν  καταστραφεί  μία  από  τις ανασταλτικές περιοχές του εγκεφάλου (περιοχές που αναστέλλουν ορισμέ-νες  ωθήσεις, συσπάσεις  ή  ερεθι-σμούς), τότε,  δεν παρουσιάζεται αναστολή, με αποτέλεσμα οι μύες να παραμένουν  σε  μια  κατάσταση σπαστικότητας.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bg2">
              <a:lumMod val="40000"/>
              <a:lumOff val="60000"/>
            </a:schemeClr>
          </a:solidFill>
        </p:spPr>
        <p:txBody>
          <a:bodyPr/>
          <a:lstStyle/>
          <a:p>
            <a:r>
              <a:rPr lang="el-GR" sz="4000" b="1" dirty="0"/>
              <a:t>ΣΠΑΣΤΙΚΟΤΗΤΑ </a:t>
            </a:r>
            <a:r>
              <a:rPr lang="el-GR" sz="4000" dirty="0"/>
              <a:t>(συνέχεια)</a:t>
            </a:r>
            <a:br>
              <a:rPr lang="el-GR" sz="4000" dirty="0"/>
            </a:br>
            <a:endParaRPr lang="el-GR" sz="4000" dirty="0"/>
          </a:p>
        </p:txBody>
      </p:sp>
      <p:sp>
        <p:nvSpPr>
          <p:cNvPr id="25603" name="Rectangle 3"/>
          <p:cNvSpPr>
            <a:spLocks noGrp="1" noChangeArrowheads="1"/>
          </p:cNvSpPr>
          <p:nvPr>
            <p:ph type="body" idx="1"/>
          </p:nvPr>
        </p:nvSpPr>
        <p:spPr>
          <a:solidFill>
            <a:schemeClr val="bg2">
              <a:lumMod val="20000"/>
              <a:lumOff val="80000"/>
            </a:schemeClr>
          </a:solidFill>
        </p:spPr>
        <p:txBody>
          <a:bodyPr/>
          <a:lstStyle/>
          <a:p>
            <a:pPr>
              <a:lnSpc>
                <a:spcPct val="90000"/>
              </a:lnSpc>
            </a:pPr>
            <a:r>
              <a:rPr lang="el-GR" sz="3600" dirty="0"/>
              <a:t>Σε άτομα με ομαλή κίνηση υπάρχει μια ισορροπία μεταξύ των ανασταλτι-κών και των ανταγωνιστικών μυών. </a:t>
            </a:r>
          </a:p>
          <a:p>
            <a:pPr>
              <a:lnSpc>
                <a:spcPct val="90000"/>
              </a:lnSpc>
            </a:pPr>
            <a:endParaRPr lang="el-GR" sz="1000" dirty="0"/>
          </a:p>
          <a:p>
            <a:pPr>
              <a:lnSpc>
                <a:spcPct val="90000"/>
              </a:lnSpc>
            </a:pPr>
            <a:r>
              <a:rPr lang="el-GR" sz="3600" dirty="0"/>
              <a:t>Στη σπαστικότητα η ισορροπία  αυτή απουσιάζει κι αντί της ομαλής κίνησης έχουμε  απότομες  ανεξέλεγκτες κινήσεις.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bg2">
              <a:lumMod val="40000"/>
              <a:lumOff val="60000"/>
            </a:schemeClr>
          </a:solidFill>
        </p:spPr>
        <p:txBody>
          <a:bodyPr/>
          <a:lstStyle/>
          <a:p>
            <a:r>
              <a:rPr lang="el-GR" sz="4000" b="1" dirty="0"/>
              <a:t>ΣΠΑΣΤΙΚΟΤΗΤΑ: Περιγραφή</a:t>
            </a:r>
            <a:br>
              <a:rPr lang="el-GR" sz="4000" dirty="0"/>
            </a:br>
            <a:endParaRPr lang="el-GR" sz="4000" dirty="0"/>
          </a:p>
        </p:txBody>
      </p:sp>
      <p:sp>
        <p:nvSpPr>
          <p:cNvPr id="26627" name="Rectangle 3"/>
          <p:cNvSpPr>
            <a:spLocks noGrp="1" noChangeArrowheads="1"/>
          </p:cNvSpPr>
          <p:nvPr>
            <p:ph type="body" idx="1"/>
          </p:nvPr>
        </p:nvSpPr>
        <p:spPr>
          <a:solidFill>
            <a:schemeClr val="bg2">
              <a:lumMod val="20000"/>
              <a:lumOff val="80000"/>
            </a:schemeClr>
          </a:solidFill>
        </p:spPr>
        <p:txBody>
          <a:bodyPr/>
          <a:lstStyle/>
          <a:p>
            <a:pPr>
              <a:buNone/>
            </a:pPr>
            <a:r>
              <a:rPr lang="el-GR" sz="4400" dirty="0"/>
              <a:t>   </a:t>
            </a:r>
            <a:r>
              <a:rPr lang="el-GR" sz="4400" u="sng" dirty="0"/>
              <a:t>Ελαφρές περιπτώσεις</a:t>
            </a:r>
            <a:r>
              <a:rPr lang="el-GR" sz="4400" dirty="0"/>
              <a:t>: Το παιδί  μπορεί  ν' απλώνει  τα χέρια του για να ισορροπεί και να  θέτει  σε  έλεγχο  ένα "αλλόκοτο"  βάδισμα.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bg2">
              <a:lumMod val="40000"/>
              <a:lumOff val="60000"/>
            </a:schemeClr>
          </a:solidFill>
        </p:spPr>
        <p:txBody>
          <a:bodyPr/>
          <a:lstStyle/>
          <a:p>
            <a:r>
              <a:rPr lang="el-GR" sz="3600" b="1" dirty="0" err="1"/>
              <a:t>Σπαστικότητα</a:t>
            </a:r>
            <a:r>
              <a:rPr lang="el-GR" sz="3600" b="1" dirty="0"/>
              <a:t>:</a:t>
            </a:r>
            <a:r>
              <a:rPr lang="el-GR" sz="3600" u="sng" dirty="0"/>
              <a:t> Μέτριες περιπτώσεις</a:t>
            </a:r>
            <a:r>
              <a:rPr lang="el-GR" dirty="0"/>
              <a:t> </a:t>
            </a:r>
          </a:p>
        </p:txBody>
      </p:sp>
      <p:sp>
        <p:nvSpPr>
          <p:cNvPr id="27651"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Το παιδί κατορθώνει να διατηρεί τα χέρια κοντά στο σώμα του, λυγισμένα στον αγκώνα και τα κάτω άκρα κεκαμμένα στα γόνατα σε σχήμα ανοιχτού ψαλιδιού, μ' αποτέλεσμα το "χιαστό βάδισμα".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OA\Desktop\download (1).jpg"/>
          <p:cNvPicPr>
            <a:picLocks noGrp="1" noChangeAspect="1" noChangeArrowheads="1"/>
          </p:cNvPicPr>
          <p:nvPr>
            <p:ph idx="1"/>
          </p:nvPr>
        </p:nvPicPr>
        <p:blipFill>
          <a:blip r:embed="rId2"/>
          <a:srcRect/>
          <a:stretch>
            <a:fillRect/>
          </a:stretch>
        </p:blipFill>
        <p:spPr bwMode="auto">
          <a:xfrm>
            <a:off x="1500167" y="1928803"/>
            <a:ext cx="5286412" cy="304404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OA\Desktop\spasticgait.jpg"/>
          <p:cNvPicPr>
            <a:picLocks noGrp="1" noChangeAspect="1" noChangeArrowheads="1"/>
          </p:cNvPicPr>
          <p:nvPr>
            <p:ph idx="1"/>
          </p:nvPr>
        </p:nvPicPr>
        <p:blipFill>
          <a:blip r:embed="rId2"/>
          <a:srcRect/>
          <a:stretch>
            <a:fillRect/>
          </a:stretch>
        </p:blipFill>
        <p:spPr bwMode="auto">
          <a:xfrm>
            <a:off x="2571736" y="1142984"/>
            <a:ext cx="4000528" cy="55007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bg2">
              <a:lumMod val="40000"/>
              <a:lumOff val="60000"/>
            </a:schemeClr>
          </a:solidFill>
        </p:spPr>
        <p:txBody>
          <a:bodyPr/>
          <a:lstStyle/>
          <a:p>
            <a:r>
              <a:rPr lang="el-GR" sz="3600" b="1" dirty="0" err="1"/>
              <a:t>Σπαστικότητα</a:t>
            </a:r>
            <a:r>
              <a:rPr lang="el-GR" sz="3600" b="1" dirty="0"/>
              <a:t>:</a:t>
            </a:r>
            <a:r>
              <a:rPr lang="el-GR" sz="3600" dirty="0"/>
              <a:t> </a:t>
            </a:r>
            <a:r>
              <a:rPr lang="el-GR" sz="3600" u="sng" dirty="0"/>
              <a:t>Σοβαρές περιπτώσεις</a:t>
            </a:r>
            <a:endParaRPr lang="el-GR" sz="3600" dirty="0"/>
          </a:p>
        </p:txBody>
      </p:sp>
      <p:sp>
        <p:nvSpPr>
          <p:cNvPr id="28675" name="Rectangle 3"/>
          <p:cNvSpPr>
            <a:spLocks noGrp="1" noChangeArrowheads="1"/>
          </p:cNvSpPr>
          <p:nvPr>
            <p:ph type="body" idx="1"/>
          </p:nvPr>
        </p:nvSpPr>
        <p:spPr>
          <a:solidFill>
            <a:schemeClr val="bg2">
              <a:lumMod val="20000"/>
              <a:lumOff val="80000"/>
            </a:schemeClr>
          </a:solidFill>
        </p:spPr>
        <p:txBody>
          <a:bodyPr/>
          <a:lstStyle/>
          <a:p>
            <a:pPr>
              <a:buNone/>
            </a:pPr>
            <a:r>
              <a:rPr lang="el-GR" sz="4400" dirty="0"/>
              <a:t>  Το παιδί αδυνατεί να ελέγξει πλήρως το σώμα του, να καθίσει, να σταθεί ή να βαδίσει δίχως στήριγμα.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40000"/>
              <a:lumOff val="60000"/>
            </a:schemeClr>
          </a:solidFill>
        </p:spPr>
        <p:txBody>
          <a:bodyPr/>
          <a:lstStyle/>
          <a:p>
            <a:r>
              <a:rPr lang="el-GR" sz="4000" b="1" u="sng" dirty="0"/>
              <a:t>Μορφές σπαστικότητας</a:t>
            </a:r>
          </a:p>
        </p:txBody>
      </p:sp>
      <p:sp>
        <p:nvSpPr>
          <p:cNvPr id="29699" name="Rectangle 3"/>
          <p:cNvSpPr>
            <a:spLocks noGrp="1" noChangeArrowheads="1"/>
          </p:cNvSpPr>
          <p:nvPr>
            <p:ph type="body" idx="1"/>
          </p:nvPr>
        </p:nvSpPr>
        <p:spPr>
          <a:xfrm>
            <a:off x="467544" y="1844824"/>
            <a:ext cx="8229600" cy="4525963"/>
          </a:xfrm>
          <a:solidFill>
            <a:schemeClr val="accent2">
              <a:lumMod val="20000"/>
              <a:lumOff val="80000"/>
            </a:schemeClr>
          </a:solidFill>
        </p:spPr>
        <p:txBody>
          <a:bodyPr/>
          <a:lstStyle/>
          <a:p>
            <a:pPr marL="533400" indent="-533400">
              <a:buFontTx/>
              <a:buNone/>
            </a:pPr>
            <a:r>
              <a:rPr lang="el-GR" sz="2800" b="1" dirty="0"/>
              <a:t>1. Μονοπληγία</a:t>
            </a:r>
            <a:r>
              <a:rPr lang="el-GR" sz="2800" dirty="0"/>
              <a:t>: Προσβάλλεται μόνο ένα άκρο. </a:t>
            </a:r>
            <a:endParaRPr lang="el-GR" sz="2800" b="1" dirty="0"/>
          </a:p>
          <a:p>
            <a:pPr marL="533400" indent="-533400">
              <a:buFontTx/>
              <a:buNone/>
            </a:pPr>
            <a:r>
              <a:rPr lang="el-GR" sz="2800" b="1" dirty="0"/>
              <a:t>2. Ημιπληγία</a:t>
            </a:r>
            <a:r>
              <a:rPr lang="el-GR" sz="2800" dirty="0"/>
              <a:t>:     Προσβάλλεται το ημιμόριο του</a:t>
            </a:r>
          </a:p>
          <a:p>
            <a:pPr marL="533400" indent="-533400">
              <a:buFontTx/>
              <a:buNone/>
            </a:pPr>
            <a:r>
              <a:rPr lang="el-GR" sz="2800" dirty="0"/>
              <a:t>                             σώματος (άνω και κάτω άκρα).  </a:t>
            </a:r>
            <a:endParaRPr lang="el-GR" sz="2800" b="1" dirty="0"/>
          </a:p>
          <a:p>
            <a:pPr marL="533400" indent="-533400">
              <a:buFontTx/>
              <a:buNone/>
            </a:pPr>
            <a:r>
              <a:rPr lang="el-GR" sz="2800" b="1" dirty="0"/>
              <a:t>3. Τριπληγία</a:t>
            </a:r>
            <a:r>
              <a:rPr lang="el-GR" sz="2800" dirty="0"/>
              <a:t>:       Τρία άκρα (τα κάτω κι ένα άνω).  </a:t>
            </a:r>
            <a:endParaRPr lang="el-GR" sz="2800" b="1" dirty="0"/>
          </a:p>
          <a:p>
            <a:pPr marL="533400" indent="-533400">
              <a:buFontTx/>
              <a:buNone/>
            </a:pPr>
            <a:r>
              <a:rPr lang="el-GR" sz="2800" b="1" dirty="0"/>
              <a:t>4. Παραπληγία</a:t>
            </a:r>
            <a:r>
              <a:rPr lang="el-GR" sz="2800" dirty="0"/>
              <a:t>:   Μόνο τα κάτω άκρα. </a:t>
            </a:r>
            <a:endParaRPr lang="el-GR" sz="2800" b="1" dirty="0"/>
          </a:p>
          <a:p>
            <a:pPr marL="533400" indent="-533400">
              <a:buFontTx/>
              <a:buNone/>
            </a:pPr>
            <a:r>
              <a:rPr lang="el-GR" sz="2800" b="1" dirty="0"/>
              <a:t>5. Τετραπληγία</a:t>
            </a:r>
            <a:r>
              <a:rPr lang="el-GR" sz="2800" dirty="0"/>
              <a:t>:   Και τα 4 άκρα. </a:t>
            </a:r>
            <a:endParaRPr lang="el-GR" sz="2800" b="1" dirty="0"/>
          </a:p>
          <a:p>
            <a:pPr marL="533400" indent="-533400">
              <a:buFontTx/>
              <a:buAutoNum type="arabicPeriod" startAt="6"/>
            </a:pPr>
            <a:r>
              <a:rPr lang="el-GR" sz="2800" b="1" dirty="0"/>
              <a:t>Διπληγία</a:t>
            </a:r>
            <a:r>
              <a:rPr lang="el-GR" sz="2800" dirty="0"/>
              <a:t>:        Και τα 4 άκρα με μεγαλύτερη </a:t>
            </a:r>
          </a:p>
          <a:p>
            <a:pPr marL="533400" indent="-533400">
              <a:buFontTx/>
              <a:buNone/>
            </a:pPr>
            <a:r>
              <a:rPr lang="el-GR" sz="2800" dirty="0"/>
              <a:t>                              βλάβη στα κάτω.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
          <p:cNvPicPr>
            <a:picLocks noChangeAspect="1" noChangeArrowheads="1"/>
          </p:cNvPicPr>
          <p:nvPr/>
        </p:nvPicPr>
        <p:blipFill>
          <a:blip r:embed="rId2" cstate="print"/>
          <a:srcRect/>
          <a:stretch>
            <a:fillRect/>
          </a:stretch>
        </p:blipFill>
        <p:spPr bwMode="auto">
          <a:xfrm>
            <a:off x="899592" y="692696"/>
            <a:ext cx="7272808" cy="518457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9933"/>
          </a:solidFill>
        </p:spPr>
        <p:txBody>
          <a:bodyPr/>
          <a:lstStyle/>
          <a:p>
            <a:r>
              <a:rPr lang="el-GR" sz="4000" b="1" dirty="0"/>
              <a:t>Έκταση του προβλήματος </a:t>
            </a:r>
            <a:br>
              <a:rPr lang="el-GR" sz="4000" dirty="0"/>
            </a:br>
            <a:endParaRPr lang="el-GR" sz="4000" dirty="0"/>
          </a:p>
        </p:txBody>
      </p:sp>
      <p:sp>
        <p:nvSpPr>
          <p:cNvPr id="30723" name="Rectangle 3"/>
          <p:cNvSpPr>
            <a:spLocks noGrp="1" noChangeArrowheads="1"/>
          </p:cNvSpPr>
          <p:nvPr>
            <p:ph type="body" idx="1"/>
          </p:nvPr>
        </p:nvSpPr>
        <p:spPr>
          <a:solidFill>
            <a:srgbClr val="FFCC66"/>
          </a:solidFill>
        </p:spPr>
        <p:txBody>
          <a:bodyPr/>
          <a:lstStyle/>
          <a:p>
            <a:r>
              <a:rPr lang="el-GR" sz="4400" dirty="0"/>
              <a:t>Σπαστικός μπορεί να γίνει οποιοσδήποτε και οποτεδήποτε. </a:t>
            </a:r>
          </a:p>
          <a:p>
            <a:pPr>
              <a:buFontTx/>
              <a:buNone/>
            </a:pPr>
            <a:r>
              <a:rPr lang="el-GR" sz="4400" dirty="0"/>
              <a:t>  </a:t>
            </a:r>
            <a:r>
              <a:rPr lang="el-GR" sz="3600" dirty="0"/>
              <a:t>(Εταιρεία Προστασίας Σπαστικών της Ελλάδας).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66"/>
          </a:solidFill>
        </p:spPr>
        <p:txBody>
          <a:bodyPr/>
          <a:lstStyle/>
          <a:p>
            <a:endParaRPr lang="en-US" sz="3600" dirty="0"/>
          </a:p>
        </p:txBody>
      </p:sp>
      <p:sp>
        <p:nvSpPr>
          <p:cNvPr id="3" name="Content Placeholder 2"/>
          <p:cNvSpPr>
            <a:spLocks noGrp="1"/>
          </p:cNvSpPr>
          <p:nvPr>
            <p:ph idx="1"/>
          </p:nvPr>
        </p:nvSpPr>
        <p:spPr/>
        <p:txBody>
          <a:bodyPr/>
          <a:lstStyle/>
          <a:p>
            <a:pPr>
              <a:buNone/>
            </a:pPr>
            <a:r>
              <a:rPr lang="el-GR" sz="4400" dirty="0"/>
              <a:t>Τα παιδιά με σωματικές αναπηρίες και τα παιδιά με σοβαρά προβλήματα υγείας αποτελούν μια εξαιρετικά ανομοιογενή ομάδα παιδιών.</a:t>
            </a:r>
          </a:p>
          <a:p>
            <a:pPr>
              <a:buNone/>
            </a:pPr>
            <a:r>
              <a:rPr lang="el-GR" sz="4400" b="1" dirty="0">
                <a:solidFill>
                  <a:srgbClr val="FF0000"/>
                </a:solidFill>
              </a:rPr>
              <a:t>Γιατί; </a:t>
            </a:r>
            <a:endParaRPr lang="en-US" sz="4400" b="1"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l-GR" dirty="0"/>
              <a:t>Στην Ελλάδα γεννιούνται </a:t>
            </a:r>
            <a:endParaRPr lang="en-US" dirty="0"/>
          </a:p>
        </p:txBody>
      </p:sp>
      <p:sp>
        <p:nvSpPr>
          <p:cNvPr id="3" name="Content Placeholder 2"/>
          <p:cNvSpPr>
            <a:spLocks noGrp="1"/>
          </p:cNvSpPr>
          <p:nvPr>
            <p:ph idx="1"/>
          </p:nvPr>
        </p:nvSpPr>
        <p:spPr>
          <a:solidFill>
            <a:schemeClr val="accent3">
              <a:lumMod val="85000"/>
            </a:schemeClr>
          </a:solidFill>
        </p:spPr>
        <p:txBody>
          <a:bodyPr/>
          <a:lstStyle/>
          <a:p>
            <a:pPr>
              <a:buNone/>
            </a:pPr>
            <a:r>
              <a:rPr lang="el-GR" sz="4000" dirty="0"/>
              <a:t>400  βρέφη  το χρόνο  με σπαστικότητα. </a:t>
            </a:r>
          </a:p>
          <a:p>
            <a:pPr>
              <a:buNone/>
            </a:pPr>
            <a:endParaRPr lang="el-GR" sz="4000" dirty="0"/>
          </a:p>
          <a:p>
            <a:pPr>
              <a:buNone/>
            </a:pPr>
            <a:r>
              <a:rPr lang="el-GR" sz="4000" dirty="0"/>
              <a:t>Δηλαδή, 8  την  εβδομάδα, ένα τουλάχιστον  την ημέρα. </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br>
              <a:rPr lang="el-GR" dirty="0"/>
            </a:br>
            <a:r>
              <a:rPr lang="el-GR" dirty="0"/>
              <a:t>Πρόληψη </a:t>
            </a:r>
            <a:br>
              <a:rPr lang="en-US" dirty="0"/>
            </a:br>
            <a:endParaRPr lang="en-US" dirty="0"/>
          </a:p>
        </p:txBody>
      </p:sp>
      <p:sp>
        <p:nvSpPr>
          <p:cNvPr id="3" name="Content Placeholder 2"/>
          <p:cNvSpPr>
            <a:spLocks noGrp="1"/>
          </p:cNvSpPr>
          <p:nvPr>
            <p:ph idx="1"/>
          </p:nvPr>
        </p:nvSpPr>
        <p:spPr>
          <a:solidFill>
            <a:schemeClr val="accent1"/>
          </a:solidFill>
        </p:spPr>
        <p:txBody>
          <a:bodyPr/>
          <a:lstStyle/>
          <a:p>
            <a:pPr>
              <a:buNone/>
            </a:pPr>
            <a:r>
              <a:rPr lang="el-GR" sz="4000" dirty="0"/>
              <a:t>  Η σωστή ενημέρωση και διαφώτιση του κοινού μπορεί να μειώσει το ποσοστό των παιδιών που γεννιούνται με σπαστικότητα κατά  </a:t>
            </a:r>
            <a:r>
              <a:rPr lang="el-GR" sz="4000" b="1" dirty="0"/>
              <a:t>40%.</a:t>
            </a:r>
            <a:endParaRPr lang="en-US" sz="4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blipFill>
            <a:blip r:embed="rId3" cstate="print"/>
            <a:tile tx="0" ty="0" sx="100000" sy="100000" flip="none" algn="tl"/>
          </a:blipFill>
        </p:spPr>
        <p:txBody>
          <a:bodyPr/>
          <a:lstStyle/>
          <a:p>
            <a:r>
              <a:rPr lang="el-GR" sz="4000" b="1" dirty="0"/>
              <a:t>Αθέτωση </a:t>
            </a:r>
            <a:br>
              <a:rPr lang="el-GR" sz="4000" dirty="0"/>
            </a:br>
            <a:endParaRPr lang="el-GR" sz="4000" dirty="0"/>
          </a:p>
        </p:txBody>
      </p:sp>
      <p:sp>
        <p:nvSpPr>
          <p:cNvPr id="33795" name="Rectangle 3"/>
          <p:cNvSpPr>
            <a:spLocks noGrp="1" noChangeArrowheads="1"/>
          </p:cNvSpPr>
          <p:nvPr>
            <p:ph type="body" idx="1"/>
          </p:nvPr>
        </p:nvSpPr>
        <p:spPr>
          <a:blipFill>
            <a:blip r:embed="rId4" cstate="print"/>
            <a:tile tx="0" ty="0" sx="100000" sy="100000" flip="none" algn="tl"/>
          </a:blipFill>
        </p:spPr>
        <p:txBody>
          <a:bodyPr/>
          <a:lstStyle/>
          <a:p>
            <a:pPr>
              <a:lnSpc>
                <a:spcPct val="90000"/>
              </a:lnSpc>
            </a:pPr>
            <a:endParaRPr lang="el-GR" sz="2800" b="1" dirty="0"/>
          </a:p>
          <a:p>
            <a:pPr>
              <a:lnSpc>
                <a:spcPct val="90000"/>
              </a:lnSpc>
            </a:pPr>
            <a:r>
              <a:rPr lang="el-GR" sz="2800" b="1" dirty="0"/>
              <a:t>Δεν περιλαμβάνεται στην εξεταστέα ύλη. </a:t>
            </a:r>
          </a:p>
          <a:p>
            <a:pPr>
              <a:lnSpc>
                <a:spcPct val="90000"/>
              </a:lnSpc>
            </a:pPr>
            <a:r>
              <a:rPr lang="el-GR" sz="2800" b="1" dirty="0"/>
              <a:t>Υπάρχει μέσα στο βιβλίο (κεφάλαιο  15).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blipFill>
            <a:blip r:embed="rId3" cstate="print"/>
            <a:tile tx="0" ty="0" sx="100000" sy="100000" flip="none" algn="tl"/>
          </a:blipFill>
        </p:spPr>
        <p:txBody>
          <a:bodyPr/>
          <a:lstStyle/>
          <a:p>
            <a:r>
              <a:rPr lang="el-GR" b="1" dirty="0"/>
              <a:t>Αταξία</a:t>
            </a:r>
          </a:p>
        </p:txBody>
      </p:sp>
      <p:sp>
        <p:nvSpPr>
          <p:cNvPr id="34819" name="Rectangle 3"/>
          <p:cNvSpPr>
            <a:spLocks noGrp="1" noChangeArrowheads="1"/>
          </p:cNvSpPr>
          <p:nvPr>
            <p:ph type="body" idx="1"/>
          </p:nvPr>
        </p:nvSpPr>
        <p:spPr>
          <a:blipFill>
            <a:blip r:embed="rId4" cstate="print"/>
            <a:tile tx="0" ty="0" sx="100000" sy="100000" flip="none" algn="tl"/>
          </a:blipFill>
        </p:spPr>
        <p:txBody>
          <a:bodyPr/>
          <a:lstStyle/>
          <a:p>
            <a:pPr>
              <a:lnSpc>
                <a:spcPct val="90000"/>
              </a:lnSpc>
            </a:pPr>
            <a:r>
              <a:rPr lang="el-GR" b="1" dirty="0"/>
              <a:t>Δεν περιλαμβάνεται στην εξεταστέα ύλη. </a:t>
            </a:r>
          </a:p>
          <a:p>
            <a:pPr>
              <a:lnSpc>
                <a:spcPct val="90000"/>
              </a:lnSpc>
            </a:pPr>
            <a:r>
              <a:rPr lang="el-GR" b="1" dirty="0"/>
              <a:t>Υπάρχει μέσα στο βιβλίο (κεφάλαιο  15). </a:t>
            </a:r>
          </a:p>
          <a:p>
            <a:pPr>
              <a:lnSpc>
                <a:spcPct val="90000"/>
              </a:lnSpc>
            </a:pPr>
            <a:endParaRPr lang="el-GR"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r>
              <a:rPr lang="el-GR" dirty="0"/>
              <a:t>Νυσταγμός</a:t>
            </a:r>
            <a:endParaRPr lang="en-US" dirty="0"/>
          </a:p>
        </p:txBody>
      </p:sp>
      <p:sp>
        <p:nvSpPr>
          <p:cNvPr id="3" name="Content Placeholder 2"/>
          <p:cNvSpPr>
            <a:spLocks noGrp="1"/>
          </p:cNvSpPr>
          <p:nvPr>
            <p:ph idx="1"/>
          </p:nvPr>
        </p:nvSpPr>
        <p:spPr/>
        <p:txBody>
          <a:bodyPr/>
          <a:lstStyle/>
          <a:p>
            <a:pPr>
              <a:lnSpc>
                <a:spcPct val="90000"/>
              </a:lnSpc>
            </a:pPr>
            <a:r>
              <a:rPr lang="el-GR" sz="3600" b="1" dirty="0"/>
              <a:t>Δεν περιλαμβάνεται στην εξεταστέα ύλη. </a:t>
            </a:r>
          </a:p>
          <a:p>
            <a:pPr>
              <a:lnSpc>
                <a:spcPct val="90000"/>
              </a:lnSpc>
            </a:pPr>
            <a:r>
              <a:rPr lang="el-GR" sz="3600" b="1" dirty="0"/>
              <a:t>Υπάρχει μέσα στο βιβλίο (κεφάλαιο  15). </a:t>
            </a:r>
          </a:p>
          <a:p>
            <a:pPr>
              <a:buNone/>
            </a:pPr>
            <a:endParaRPr lang="en-US"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blipFill>
            <a:blip r:embed="rId3" cstate="print"/>
            <a:tile tx="0" ty="0" sx="100000" sy="100000" flip="none" algn="tl"/>
          </a:blipFill>
        </p:spPr>
        <p:txBody>
          <a:bodyPr/>
          <a:lstStyle/>
          <a:p>
            <a:r>
              <a:rPr lang="el-GR" b="1" dirty="0"/>
              <a:t>Τρόμος και ακαμψία</a:t>
            </a:r>
          </a:p>
        </p:txBody>
      </p:sp>
      <p:sp>
        <p:nvSpPr>
          <p:cNvPr id="35843" name="Rectangle 3"/>
          <p:cNvSpPr>
            <a:spLocks noGrp="1" noChangeArrowheads="1"/>
          </p:cNvSpPr>
          <p:nvPr>
            <p:ph type="body" idx="1"/>
          </p:nvPr>
        </p:nvSpPr>
        <p:spPr>
          <a:blipFill>
            <a:blip r:embed="rId4" cstate="print"/>
            <a:tile tx="0" ty="0" sx="100000" sy="100000" flip="none" algn="tl"/>
          </a:blipFill>
        </p:spPr>
        <p:txBody>
          <a:bodyPr/>
          <a:lstStyle/>
          <a:p>
            <a:pPr>
              <a:lnSpc>
                <a:spcPct val="90000"/>
              </a:lnSpc>
            </a:pPr>
            <a:r>
              <a:rPr lang="el-GR" b="1" dirty="0"/>
              <a:t>Δεν περιλαμβάνεται στην εξεταστέα ύλη. </a:t>
            </a:r>
          </a:p>
          <a:p>
            <a:pPr>
              <a:lnSpc>
                <a:spcPct val="90000"/>
              </a:lnSpc>
            </a:pPr>
            <a:r>
              <a:rPr lang="el-GR" b="1" dirty="0"/>
              <a:t>Υπάρχει μέσα στο βιβλίο (κεφάλαιο  15).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endParaRPr lang="en-US" dirty="0"/>
          </a:p>
        </p:txBody>
      </p:sp>
      <p:sp>
        <p:nvSpPr>
          <p:cNvPr id="3" name="Content Placeholder 2"/>
          <p:cNvSpPr>
            <a:spLocks noGrp="1"/>
          </p:cNvSpPr>
          <p:nvPr>
            <p:ph idx="1"/>
          </p:nvPr>
        </p:nvSpPr>
        <p:spPr/>
        <p:txBody>
          <a:bodyPr/>
          <a:lstStyle/>
          <a:p>
            <a:pPr>
              <a:buNone/>
            </a:pPr>
            <a:r>
              <a:rPr lang="el-GR" sz="4000" dirty="0"/>
              <a:t>  Τα προβλήματα του Κεντρικού Νευρικού Συστήματος λόγω της πολυπλοκότητάς τους δεν ανιχνεύονται πάντοτε εύκολα.</a:t>
            </a:r>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pPr algn="l"/>
            <a:r>
              <a:rPr lang="el-GR" sz="3600" b="1" dirty="0"/>
              <a:t>Στην περίπτωση της </a:t>
            </a:r>
            <a:r>
              <a:rPr lang="el-GR" sz="3600" b="1" dirty="0" err="1"/>
              <a:t>σπαστικότητας</a:t>
            </a:r>
            <a:r>
              <a:rPr lang="el-GR" sz="3600" b="1" dirty="0"/>
              <a:t> η διάγνωση αναφέρεται κυρίως</a:t>
            </a:r>
            <a:r>
              <a:rPr lang="el-GR" sz="3200" b="1" dirty="0"/>
              <a:t>:</a:t>
            </a:r>
          </a:p>
        </p:txBody>
      </p:sp>
      <p:sp>
        <p:nvSpPr>
          <p:cNvPr id="31747" name="Rectangle 3"/>
          <p:cNvSpPr>
            <a:spLocks noGrp="1" noChangeArrowheads="1"/>
          </p:cNvSpPr>
          <p:nvPr>
            <p:ph type="body" idx="1"/>
          </p:nvPr>
        </p:nvSpPr>
        <p:spPr>
          <a:solidFill>
            <a:schemeClr val="accent1"/>
          </a:solidFill>
        </p:spPr>
        <p:txBody>
          <a:bodyPr/>
          <a:lstStyle/>
          <a:p>
            <a:pPr>
              <a:buFont typeface="Arial" pitchFamily="34" charset="0"/>
              <a:buChar char="•"/>
            </a:pPr>
            <a:r>
              <a:rPr lang="el-GR" sz="3600" dirty="0"/>
              <a:t>Στη γενική κατάσταση της σπαστικότητας,  </a:t>
            </a:r>
          </a:p>
          <a:p>
            <a:r>
              <a:rPr lang="el-GR" sz="3600" dirty="0"/>
              <a:t>στα μέρη του σώματος που έχουν επηρεαστεί, </a:t>
            </a:r>
          </a:p>
          <a:p>
            <a:r>
              <a:rPr lang="el-GR" sz="3600" dirty="0"/>
              <a:t>στο βαθμό του προβλήματος και </a:t>
            </a:r>
          </a:p>
          <a:p>
            <a:r>
              <a:rPr lang="el-GR" sz="3600" dirty="0"/>
              <a:t>στις σύνοδες δυσκολίες (ακοής, νοημοσύνης, μάθησης, λόγου κλπ).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endParaRPr lang="en-US" dirty="0"/>
          </a:p>
        </p:txBody>
      </p:sp>
      <p:sp>
        <p:nvSpPr>
          <p:cNvPr id="3" name="Content Placeholder 2"/>
          <p:cNvSpPr>
            <a:spLocks noGrp="1"/>
          </p:cNvSpPr>
          <p:nvPr>
            <p:ph idx="1"/>
          </p:nvPr>
        </p:nvSpPr>
        <p:spPr/>
        <p:txBody>
          <a:bodyPr/>
          <a:lstStyle/>
          <a:p>
            <a:pPr>
              <a:buNone/>
            </a:pPr>
            <a:r>
              <a:rPr lang="el-GR" sz="4000" dirty="0"/>
              <a:t>  Η μητέρα είναι η πρώτη που αντιλαμβάνεται  ότι το μωρό της δεν στηρίζει το κεφάλι του ή δεν απλώνει το χέρι του να πιάσει ένα παιχνίδι  όπως  κάνουν τα άλλα παιδιά  της  ηλικία του.</a:t>
            </a:r>
            <a:endParaRPr lang="en-US"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3600" b="1" dirty="0"/>
              <a:t>Τα πρώτα διαγνωστικά σημεία της σπαστικότητας</a:t>
            </a:r>
          </a:p>
        </p:txBody>
      </p:sp>
      <p:sp>
        <p:nvSpPr>
          <p:cNvPr id="32771" name="Rectangle 3"/>
          <p:cNvSpPr>
            <a:spLocks noGrp="1" noChangeArrowheads="1"/>
          </p:cNvSpPr>
          <p:nvPr>
            <p:ph type="body" idx="1"/>
          </p:nvPr>
        </p:nvSpPr>
        <p:spPr>
          <a:solidFill>
            <a:schemeClr val="accent1"/>
          </a:solidFill>
        </p:spPr>
        <p:txBody>
          <a:bodyPr/>
          <a:lstStyle/>
          <a:p>
            <a:pPr>
              <a:lnSpc>
                <a:spcPct val="90000"/>
              </a:lnSpc>
            </a:pPr>
            <a:endParaRPr lang="el-GR" dirty="0"/>
          </a:p>
          <a:p>
            <a:pPr>
              <a:lnSpc>
                <a:spcPct val="90000"/>
              </a:lnSpc>
              <a:buFontTx/>
              <a:buNone/>
            </a:pPr>
            <a:r>
              <a:rPr lang="el-GR" sz="3600" dirty="0"/>
              <a:t>   Πολύ αργή ανάπτυξη του μυϊκού ελέγχου και του συντονισμού των κινήσεων του παιδιού. </a:t>
            </a:r>
          </a:p>
          <a:p>
            <a:pPr>
              <a:lnSpc>
                <a:spcPct val="90000"/>
              </a:lnSpc>
              <a:buFontTx/>
              <a:buNone/>
            </a:pPr>
            <a:r>
              <a:rPr lang="el-GR" sz="3600" dirty="0"/>
              <a:t>  Υπάρχουν όμως και συμπτώματα λιγότερο ευκρινή.</a:t>
            </a:r>
          </a:p>
          <a:p>
            <a:pPr>
              <a:lnSpc>
                <a:spcPct val="90000"/>
              </a:lnSpc>
              <a:buFontTx/>
              <a:buNone/>
            </a:pPr>
            <a:r>
              <a:rPr lang="el-GR" sz="3600" dirty="0"/>
              <a:t>	</a:t>
            </a:r>
          </a:p>
          <a:p>
            <a:pPr algn="just">
              <a:lnSpc>
                <a:spcPct val="90000"/>
              </a:lnSpc>
              <a:buFontTx/>
              <a:buNone/>
            </a:pPr>
            <a:r>
              <a:rPr lang="el-GR"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endParaRPr lang="en-US" dirty="0"/>
          </a:p>
        </p:txBody>
      </p:sp>
      <p:sp>
        <p:nvSpPr>
          <p:cNvPr id="3" name="Content Placeholder 2"/>
          <p:cNvSpPr>
            <a:spLocks noGrp="1"/>
          </p:cNvSpPr>
          <p:nvPr>
            <p:ph idx="1"/>
          </p:nvPr>
        </p:nvSpPr>
        <p:spPr/>
        <p:txBody>
          <a:bodyPr/>
          <a:lstStyle/>
          <a:p>
            <a:pPr marL="0" indent="0">
              <a:buNone/>
            </a:pPr>
            <a:r>
              <a:rPr lang="el-GR" dirty="0"/>
              <a:t>Ορισμένοι μαθητές ξεκινούν το σχολείο με μια σωματική αναπηρία ή ένα σοβαρό πρόβλημα υγείας. Άλλοι αποκτούν την αναπηρία αργότερα. Κάποιες φορές το πρόβλημα είναι προσωρινό, άλλες φορές διαρκεί  ή  εξελίσσεται  σε  μόνιμη κατάσταση, ενώ σε  άλλες  μπορεί να  μη γίνει  αντιληπτό  στο περιβάλλον  τους.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endParaRPr lang="en-US" dirty="0"/>
          </a:p>
        </p:txBody>
      </p:sp>
      <p:sp>
        <p:nvSpPr>
          <p:cNvPr id="3" name="Content Placeholder 2"/>
          <p:cNvSpPr>
            <a:spLocks noGrp="1"/>
          </p:cNvSpPr>
          <p:nvPr>
            <p:ph idx="1"/>
          </p:nvPr>
        </p:nvSpPr>
        <p:spPr>
          <a:solidFill>
            <a:schemeClr val="accent1">
              <a:lumMod val="90000"/>
            </a:schemeClr>
          </a:solidFill>
        </p:spPr>
        <p:txBody>
          <a:bodyPr/>
          <a:lstStyle/>
          <a:p>
            <a:pPr>
              <a:buNone/>
            </a:pPr>
            <a:r>
              <a:rPr lang="el-GR" sz="4400" dirty="0"/>
              <a:t>  Ανίχνευση </a:t>
            </a:r>
            <a:r>
              <a:rPr lang="el-GR" sz="4400" dirty="0" err="1"/>
              <a:t>ελαφράς</a:t>
            </a:r>
            <a:r>
              <a:rPr lang="el-GR" sz="4400" dirty="0"/>
              <a:t> εγκεφαλικής παράλυσης από τον εκπαιδευτικό ή το γονέα </a:t>
            </a:r>
            <a:r>
              <a:rPr lang="el-GR" sz="4400" b="1" dirty="0">
                <a:solidFill>
                  <a:srgbClr val="FF0000"/>
                </a:solidFill>
              </a:rPr>
              <a:t>(βλ. σελ. 749, 750  στο  βιβλίο</a:t>
            </a:r>
            <a:r>
              <a:rPr lang="el-GR" sz="4400" dirty="0"/>
              <a:t>.</a:t>
            </a:r>
            <a:endParaRPr lang="en-US" sz="4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Voula\My Documents\My Pictures\img039.jpg"/>
          <p:cNvPicPr>
            <a:picLocks noChangeAspect="1" noChangeArrowheads="1"/>
          </p:cNvPicPr>
          <p:nvPr/>
        </p:nvPicPr>
        <p:blipFill>
          <a:blip r:embed="rId2"/>
          <a:srcRect/>
          <a:stretch>
            <a:fillRect/>
          </a:stretch>
        </p:blipFill>
        <p:spPr bwMode="auto">
          <a:xfrm>
            <a:off x="1362075" y="355600"/>
            <a:ext cx="6419850" cy="61452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99"/>
          </a:solidFill>
        </p:spPr>
        <p:txBody>
          <a:bodyPr/>
          <a:lstStyle/>
          <a:p>
            <a:endParaRPr lang="en-US" dirty="0"/>
          </a:p>
        </p:txBody>
      </p:sp>
      <p:sp>
        <p:nvSpPr>
          <p:cNvPr id="3" name="Content Placeholder 2"/>
          <p:cNvSpPr>
            <a:spLocks noGrp="1"/>
          </p:cNvSpPr>
          <p:nvPr>
            <p:ph idx="1"/>
          </p:nvPr>
        </p:nvSpPr>
        <p:spPr>
          <a:solidFill>
            <a:srgbClr val="FFCCCC"/>
          </a:solidFill>
        </p:spPr>
        <p:txBody>
          <a:bodyPr/>
          <a:lstStyle/>
          <a:p>
            <a:pPr>
              <a:buNone/>
            </a:pPr>
            <a:r>
              <a:rPr lang="el-GR" sz="4400" dirty="0"/>
              <a:t>Ανίχνευση  </a:t>
            </a:r>
            <a:r>
              <a:rPr lang="el-GR" sz="4400" dirty="0" err="1"/>
              <a:t>ελαφράς</a:t>
            </a:r>
            <a:r>
              <a:rPr lang="el-GR" sz="4400" dirty="0"/>
              <a:t>  </a:t>
            </a:r>
            <a:r>
              <a:rPr lang="el-GR" sz="4400" dirty="0" err="1"/>
              <a:t>διπληγίας</a:t>
            </a:r>
            <a:endParaRPr lang="el-GR" sz="4400" dirty="0"/>
          </a:p>
          <a:p>
            <a:pPr>
              <a:buNone/>
            </a:pPr>
            <a:r>
              <a:rPr lang="el-GR" sz="4400" b="1" dirty="0">
                <a:solidFill>
                  <a:srgbClr val="FF0000"/>
                </a:solidFill>
              </a:rPr>
              <a:t>(σελ. 750  στο  βιβλίο)</a:t>
            </a:r>
            <a:endParaRPr lang="en-US" sz="4400" b="1"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p:spPr>
        <p:txBody>
          <a:bodyPr/>
          <a:lstStyle/>
          <a:p>
            <a:r>
              <a:rPr lang="el-GR" dirty="0"/>
              <a:t>Πρόληψη</a:t>
            </a:r>
            <a:endParaRPr lang="en-US" dirty="0"/>
          </a:p>
        </p:txBody>
      </p:sp>
      <p:sp>
        <p:nvSpPr>
          <p:cNvPr id="3" name="Content Placeholder 2"/>
          <p:cNvSpPr>
            <a:spLocks noGrp="1"/>
          </p:cNvSpPr>
          <p:nvPr>
            <p:ph idx="1"/>
          </p:nvPr>
        </p:nvSpPr>
        <p:spPr>
          <a:solidFill>
            <a:srgbClr val="CCFF99"/>
          </a:solidFill>
        </p:spPr>
        <p:txBody>
          <a:bodyPr/>
          <a:lstStyle/>
          <a:p>
            <a:pPr>
              <a:buNone/>
            </a:pPr>
            <a:r>
              <a:rPr lang="el-GR" sz="4400" dirty="0"/>
              <a:t>Η διαφώτιση του κοινού μπορεί να μειώσει το ποσοστό των παιδιών που γεννιούνται με σπαστικότητα κατά 40%. </a:t>
            </a:r>
          </a:p>
          <a:p>
            <a:pPr>
              <a:buNone/>
            </a:pPr>
            <a:r>
              <a:rPr lang="el-GR" sz="4400" i="1" dirty="0"/>
              <a:t>Παράδειγμα</a:t>
            </a:r>
            <a:r>
              <a:rPr lang="el-GR" sz="4800" b="1" i="1" dirty="0"/>
              <a:t>;</a:t>
            </a:r>
            <a:r>
              <a:rPr lang="el-GR" sz="4400" i="1" dirty="0"/>
              <a:t>  </a:t>
            </a:r>
            <a:endParaRPr lang="en-US" sz="4400"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l-GR" dirty="0"/>
              <a:t>Πρόληψη </a:t>
            </a:r>
            <a:r>
              <a:rPr lang="el-GR" sz="3200" dirty="0"/>
              <a:t>(συνέχεια-2)</a:t>
            </a:r>
            <a:endParaRPr lang="en-US" sz="3200" dirty="0"/>
          </a:p>
        </p:txBody>
      </p:sp>
      <p:sp>
        <p:nvSpPr>
          <p:cNvPr id="3" name="Content Placeholder 2"/>
          <p:cNvSpPr>
            <a:spLocks noGrp="1"/>
          </p:cNvSpPr>
          <p:nvPr>
            <p:ph idx="1"/>
          </p:nvPr>
        </p:nvSpPr>
        <p:spPr/>
        <p:txBody>
          <a:bodyPr/>
          <a:lstStyle/>
          <a:p>
            <a:r>
              <a:rPr lang="el-GR" dirty="0"/>
              <a:t>Προωρότητα</a:t>
            </a:r>
          </a:p>
          <a:p>
            <a:r>
              <a:rPr lang="el-GR" dirty="0"/>
              <a:t>Μεταγενητική εγκεφαλική παράλυση</a:t>
            </a:r>
          </a:p>
          <a:p>
            <a:r>
              <a:rPr lang="el-GR" dirty="0"/>
              <a:t>Νεογνικός ίκτερος</a:t>
            </a:r>
          </a:p>
          <a:p>
            <a:r>
              <a:rPr lang="el-GR" dirty="0"/>
              <a:t>Ερυθρά</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accent1">
              <a:lumMod val="90000"/>
            </a:schemeClr>
          </a:solidFill>
        </p:spPr>
        <p:txBody>
          <a:bodyPr/>
          <a:lstStyle/>
          <a:p>
            <a:r>
              <a:rPr lang="el-GR" sz="4000" b="1" dirty="0"/>
              <a:t>Επιπτώσεις στο σχολικό πρόγραμμα - Εκπαίδευση</a:t>
            </a:r>
          </a:p>
        </p:txBody>
      </p:sp>
      <p:sp>
        <p:nvSpPr>
          <p:cNvPr id="36867" name="Rectangle 3"/>
          <p:cNvSpPr>
            <a:spLocks noGrp="1" noChangeArrowheads="1"/>
          </p:cNvSpPr>
          <p:nvPr>
            <p:ph type="body" idx="1"/>
          </p:nvPr>
        </p:nvSpPr>
        <p:spPr>
          <a:solidFill>
            <a:schemeClr val="accent1"/>
          </a:solidFill>
        </p:spPr>
        <p:txBody>
          <a:bodyPr/>
          <a:lstStyle/>
          <a:p>
            <a:endParaRPr lang="el-GR" dirty="0"/>
          </a:p>
          <a:p>
            <a:pPr>
              <a:buNone/>
            </a:pPr>
            <a:r>
              <a:rPr lang="el-GR" sz="4000" dirty="0"/>
              <a:t>  Η ομάδα των παιδιών με Ε.Π. (Εγκεφαλική Παράλυση) είναι πολύ ανομοιογενής, διότι η κατάσταση διαφέρει από παιδί σε παιδί.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endParaRPr lang="en-US" dirty="0"/>
          </a:p>
        </p:txBody>
      </p:sp>
      <p:sp>
        <p:nvSpPr>
          <p:cNvPr id="3" name="Content Placeholder 2"/>
          <p:cNvSpPr>
            <a:spLocks noGrp="1"/>
          </p:cNvSpPr>
          <p:nvPr>
            <p:ph idx="1"/>
          </p:nvPr>
        </p:nvSpPr>
        <p:spPr/>
        <p:txBody>
          <a:bodyPr/>
          <a:lstStyle/>
          <a:p>
            <a:r>
              <a:rPr lang="el-GR" dirty="0"/>
              <a:t>Πολλές  φορές  ξεχνάμε  ότι  πολλοί άνθρωποι με  σωματικές  αναπηρίες μπορούν να εκτελέσουν δραστηριότητες ίδιες με  εκείνες των  ομηλίκων τους, με διαφορετικό ίσως τρόπο. Χρησιμοποιούν π.χ. το πόδι  ή το  στόμα στις περιπτώσεις που  οι  περισσότεροι  χρησιμοποιούν το χέρι.</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tile tx="0" ty="0" sx="100000" sy="100000" flip="none" algn="tl"/>
          </a:blipFill>
        </p:spPr>
        <p:txBody>
          <a:bodyPr/>
          <a:lstStyle/>
          <a:p>
            <a:pPr algn="l"/>
            <a:r>
              <a:rPr lang="el-GR" sz="3200" dirty="0"/>
              <a:t>Κρίνοντας τα άτομα με Ε.Π. με βάση τις δυσκολίες τους δίχως να λάβουμε υπόψη το</a:t>
            </a:r>
            <a:endParaRPr lang="en-US" sz="3200" dirty="0"/>
          </a:p>
        </p:txBody>
      </p:sp>
      <p:sp>
        <p:nvSpPr>
          <p:cNvPr id="3" name="Content Placeholder 2"/>
          <p:cNvSpPr>
            <a:spLocks noGrp="1"/>
          </p:cNvSpPr>
          <p:nvPr>
            <p:ph idx="1"/>
          </p:nvPr>
        </p:nvSpPr>
        <p:spPr>
          <a:blipFill>
            <a:blip r:embed="rId2" cstate="print"/>
            <a:tile tx="0" ty="0" sx="100000" sy="100000" flip="none" algn="tl"/>
          </a:blipFill>
        </p:spPr>
        <p:txBody>
          <a:bodyPr/>
          <a:lstStyle/>
          <a:p>
            <a:pPr>
              <a:buNone/>
            </a:pPr>
            <a:r>
              <a:rPr lang="el-GR" dirty="0"/>
              <a:t>   τι μπορούν να κάνουν  ή το </a:t>
            </a:r>
            <a:r>
              <a:rPr lang="el-GR" b="1" dirty="0"/>
              <a:t>τι μπορούν να μάθουν να κάνουν </a:t>
            </a:r>
            <a:r>
              <a:rPr lang="el-GR" dirty="0"/>
              <a:t>και πώς το περιβάλλον μπορεί να προσαρμοστεί στις ανάγκες τους για να διευκολύνει την αξιοποίηση του δυναμικού τους, αποτελεί ένα ταπεινωτικό τρόπο αντιμετώπισης του δικαιώματός τους για ίση μεταχείριση, εκπαίδευση και κοινωνική ένταξη. </a:t>
            </a:r>
          </a:p>
          <a:p>
            <a:pPr>
              <a:buNone/>
            </a:pPr>
            <a:r>
              <a:rPr lang="en-US" sz="2800" b="1" dirty="0">
                <a:solidFill>
                  <a:srgbClr val="FF0000"/>
                </a:solidFill>
              </a:rPr>
              <a:t>(</a:t>
            </a:r>
            <a:r>
              <a:rPr lang="en-US" sz="2800" b="1" dirty="0" err="1">
                <a:solidFill>
                  <a:srgbClr val="FF0000"/>
                </a:solidFill>
              </a:rPr>
              <a:t>Hallahan</a:t>
            </a:r>
            <a:r>
              <a:rPr lang="en-US" sz="2800" b="1" dirty="0">
                <a:solidFill>
                  <a:srgbClr val="FF0000"/>
                </a:solidFill>
              </a:rPr>
              <a:t> &amp; Kauffman, 1988).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Voula\Desktop\image01111.jpg"/>
          <p:cNvPicPr>
            <a:picLocks noChangeAspect="1" noChangeArrowheads="1"/>
          </p:cNvPicPr>
          <p:nvPr/>
        </p:nvPicPr>
        <p:blipFill>
          <a:blip r:embed="rId2" cstate="print"/>
          <a:srcRect/>
          <a:stretch>
            <a:fillRect/>
          </a:stretch>
        </p:blipFill>
        <p:spPr bwMode="auto">
          <a:xfrm>
            <a:off x="1928794" y="357166"/>
            <a:ext cx="5357849" cy="592933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shutterstock_105672968"/>
          <p:cNvPicPr>
            <a:picLocks noChangeAspect="1" noChangeArrowheads="1"/>
          </p:cNvPicPr>
          <p:nvPr/>
        </p:nvPicPr>
        <p:blipFill>
          <a:blip r:embed="rId2" cstate="print"/>
          <a:srcRect/>
          <a:stretch>
            <a:fillRect/>
          </a:stretch>
        </p:blipFill>
        <p:spPr bwMode="auto">
          <a:xfrm>
            <a:off x="611560" y="404664"/>
            <a:ext cx="7920880" cy="549999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l-GR" sz="3200" dirty="0"/>
              <a:t>Παιδιά με σωματικές αναπηρίες</a:t>
            </a:r>
            <a:br>
              <a:rPr lang="el-GR" sz="3200" dirty="0"/>
            </a:br>
            <a:r>
              <a:rPr lang="el-GR" sz="3200" dirty="0"/>
              <a:t>και παιδιά με σοβαρά προβλήματα υγείας</a:t>
            </a:r>
            <a:endParaRPr lang="en-US" sz="3200" dirty="0"/>
          </a:p>
        </p:txBody>
      </p:sp>
      <p:sp>
        <p:nvSpPr>
          <p:cNvPr id="3" name="Content Placeholder 2"/>
          <p:cNvSpPr>
            <a:spLocks noGrp="1"/>
          </p:cNvSpPr>
          <p:nvPr>
            <p:ph idx="1"/>
          </p:nvPr>
        </p:nvSpPr>
        <p:spPr>
          <a:solidFill>
            <a:schemeClr val="accent1"/>
          </a:solidFill>
        </p:spPr>
        <p:txBody>
          <a:bodyPr/>
          <a:lstStyle/>
          <a:p>
            <a:endParaRPr lang="el-GR" dirty="0"/>
          </a:p>
          <a:p>
            <a:pPr>
              <a:buNone/>
            </a:pPr>
            <a:r>
              <a:rPr lang="el-GR" dirty="0"/>
              <a:t>Σημειώστε ότι:</a:t>
            </a:r>
          </a:p>
          <a:p>
            <a:pPr>
              <a:buNone/>
            </a:pPr>
            <a:r>
              <a:rPr lang="el-GR" dirty="0"/>
              <a:t>   η σωματική αναπηρία ή το πρόβλημα υγείας μπορεί να μην έχει καμία αρνητική επίδραση στις μαθησιακές ικανότητες και στη σχολική επίδοση του παιδιού.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accent1">
              <a:lumMod val="90000"/>
            </a:schemeClr>
          </a:solidFill>
        </p:spPr>
        <p:txBody>
          <a:bodyPr/>
          <a:lstStyle/>
          <a:p>
            <a:r>
              <a:rPr lang="el-GR" sz="3200" b="1" dirty="0"/>
              <a:t>Παροχή εκπαιδευτικών υπηρεσιών σε παιδιά με Ε.Π. </a:t>
            </a:r>
            <a:r>
              <a:rPr lang="el-GR" sz="2800" dirty="0"/>
              <a:t> </a:t>
            </a:r>
          </a:p>
        </p:txBody>
      </p:sp>
      <p:sp>
        <p:nvSpPr>
          <p:cNvPr id="37891" name="Rectangle 3"/>
          <p:cNvSpPr>
            <a:spLocks noGrp="1" noChangeArrowheads="1"/>
          </p:cNvSpPr>
          <p:nvPr>
            <p:ph type="body" idx="1"/>
          </p:nvPr>
        </p:nvSpPr>
        <p:spPr>
          <a:solidFill>
            <a:schemeClr val="accent1"/>
          </a:solidFill>
        </p:spPr>
        <p:txBody>
          <a:bodyPr/>
          <a:lstStyle/>
          <a:p>
            <a:pPr>
              <a:buNone/>
            </a:pPr>
            <a:r>
              <a:rPr lang="el-GR" dirty="0"/>
              <a:t>Οργάνωση </a:t>
            </a:r>
            <a:r>
              <a:rPr lang="el-GR" b="1" dirty="0"/>
              <a:t>εκπαιδευτικών</a:t>
            </a:r>
            <a:r>
              <a:rPr lang="el-GR" dirty="0"/>
              <a:t> προγραμμάτων προσχολικής και σχολικής ηλικίας.</a:t>
            </a:r>
          </a:p>
          <a:p>
            <a:pPr>
              <a:buNone/>
            </a:pPr>
            <a:r>
              <a:rPr lang="el-GR" b="1" dirty="0"/>
              <a:t>Προσαρμογή </a:t>
            </a:r>
            <a:r>
              <a:rPr lang="el-GR" dirty="0"/>
              <a:t>των χώρων στις ανάγκες τους   </a:t>
            </a:r>
          </a:p>
          <a:p>
            <a:pPr>
              <a:buNone/>
            </a:pPr>
            <a:r>
              <a:rPr lang="el-GR" b="1" dirty="0"/>
              <a:t>Εξατομικευμένα ή ομαδικά </a:t>
            </a:r>
            <a:r>
              <a:rPr lang="el-GR" b="1" dirty="0" err="1"/>
              <a:t>υποστηρικτι</a:t>
            </a:r>
            <a:r>
              <a:rPr lang="el-GR" b="1" dirty="0"/>
              <a:t>-</a:t>
            </a:r>
            <a:r>
              <a:rPr lang="el-GR" b="1" dirty="0" err="1"/>
              <a:t>κά</a:t>
            </a:r>
            <a:r>
              <a:rPr lang="el-GR" b="1" dirty="0"/>
              <a:t> </a:t>
            </a:r>
            <a:r>
              <a:rPr lang="el-GR" dirty="0"/>
              <a:t>προγράμματα για την αντιμετώπιση των προβλημάτων λόγου, κίνησης και άλλων δυσκολιών που δημιουργεί η Ε.Π.</a:t>
            </a:r>
          </a:p>
          <a:p>
            <a:pPr>
              <a:buNone/>
            </a:pPr>
            <a:r>
              <a:rPr lang="el-GR" b="1" dirty="0"/>
              <a:t>Συμβουλευτική – ψυχολογική </a:t>
            </a:r>
            <a:r>
              <a:rPr lang="el-GR" dirty="0"/>
              <a:t>βοήθεια.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chemeClr val="accent1">
              <a:lumMod val="90000"/>
            </a:schemeClr>
          </a:solidFill>
        </p:spPr>
        <p:txBody>
          <a:bodyPr/>
          <a:lstStyle/>
          <a:p>
            <a:r>
              <a:rPr lang="el-GR" sz="3600" dirty="0"/>
              <a:t>Εκπαίδευση παιδιών με Ε.Π. </a:t>
            </a:r>
            <a:endParaRPr lang="el-GR" sz="2800" dirty="0"/>
          </a:p>
        </p:txBody>
      </p:sp>
      <p:sp>
        <p:nvSpPr>
          <p:cNvPr id="38915" name="Rectangle 3"/>
          <p:cNvSpPr>
            <a:spLocks noGrp="1" noChangeArrowheads="1"/>
          </p:cNvSpPr>
          <p:nvPr>
            <p:ph type="body" idx="1"/>
          </p:nvPr>
        </p:nvSpPr>
        <p:spPr>
          <a:solidFill>
            <a:schemeClr val="accent1"/>
          </a:solidFill>
        </p:spPr>
        <p:txBody>
          <a:bodyPr/>
          <a:lstStyle/>
          <a:p>
            <a:pPr>
              <a:buNone/>
            </a:pPr>
            <a:r>
              <a:rPr lang="el-GR" sz="3600" dirty="0"/>
              <a:t>   Ο σκοπός της εκπαίδευσης των παιδιών με Ε.Π. δε διαφέρει από εκείνο των άλλων παιδιών, ενώ το αναλυτικό πρόγραμμα του σχολείου δεν παρουσιάζει ιδιαίτερα προβλήματα στους περισσότερους μαθητές με Ε.Π.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solidFill>
            <a:schemeClr val="accent1">
              <a:lumMod val="75000"/>
            </a:schemeClr>
          </a:solidFill>
        </p:spPr>
        <p:txBody>
          <a:bodyPr/>
          <a:lstStyle/>
          <a:p>
            <a:r>
              <a:rPr lang="el-GR" sz="4000" dirty="0"/>
              <a:t>Προσαρμογή του σχολικού προγράμματος</a:t>
            </a:r>
          </a:p>
        </p:txBody>
      </p:sp>
      <p:sp>
        <p:nvSpPr>
          <p:cNvPr id="39939" name="Rectangle 3"/>
          <p:cNvSpPr>
            <a:spLocks noGrp="1" noChangeArrowheads="1"/>
          </p:cNvSpPr>
          <p:nvPr>
            <p:ph type="body" idx="1"/>
          </p:nvPr>
        </p:nvSpPr>
        <p:spPr>
          <a:solidFill>
            <a:schemeClr val="accent1"/>
          </a:solidFill>
        </p:spPr>
        <p:txBody>
          <a:bodyPr/>
          <a:lstStyle/>
          <a:p>
            <a:pPr>
              <a:buFontTx/>
              <a:buNone/>
            </a:pPr>
            <a:r>
              <a:rPr lang="el-GR" b="1" u="sng" dirty="0"/>
              <a:t>Το σχολικό πρόγραμμα επικεντρώνεται</a:t>
            </a:r>
            <a:r>
              <a:rPr lang="el-GR" u="sng" dirty="0"/>
              <a:t>:</a:t>
            </a:r>
          </a:p>
          <a:p>
            <a:pPr>
              <a:buFontTx/>
              <a:buNone/>
            </a:pPr>
            <a:endParaRPr lang="el-GR" sz="800" u="sng" dirty="0"/>
          </a:p>
          <a:p>
            <a:pPr marL="742950" indent="-742950">
              <a:buFont typeface="+mj-lt"/>
              <a:buAutoNum type="arabicPeriod"/>
            </a:pPr>
            <a:r>
              <a:rPr lang="el-GR" sz="3600" dirty="0"/>
              <a:t>Στην </a:t>
            </a:r>
            <a:r>
              <a:rPr lang="el-GR" sz="3600" b="1" dirty="0"/>
              <a:t>προσαρμογή του φυσικού </a:t>
            </a:r>
            <a:r>
              <a:rPr lang="el-GR" sz="3600" dirty="0"/>
              <a:t>περιβάλλοντος στη σωματική αναπηρία του παιδιού και </a:t>
            </a:r>
          </a:p>
          <a:p>
            <a:pPr marL="742950" indent="-742950">
              <a:buFont typeface="+mj-lt"/>
              <a:buAutoNum type="arabicPeriod"/>
            </a:pPr>
            <a:r>
              <a:rPr lang="el-GR" sz="3600" dirty="0"/>
              <a:t>στην </a:t>
            </a:r>
            <a:r>
              <a:rPr lang="el-GR" sz="3600" b="1" dirty="0"/>
              <a:t>κοινωνικο-συναισθηματική</a:t>
            </a:r>
            <a:r>
              <a:rPr lang="el-GR" sz="3600" dirty="0">
                <a:solidFill>
                  <a:srgbClr val="FF0000"/>
                </a:solidFill>
              </a:rPr>
              <a:t> </a:t>
            </a:r>
            <a:r>
              <a:rPr lang="el-GR" sz="3600" dirty="0"/>
              <a:t>του προσαρμογή (ανάπτυξη κοινωνικών δεξιοτήτων, κλπ).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a:t>H </a:t>
            </a:r>
            <a:r>
              <a:rPr lang="el-GR" dirty="0"/>
              <a:t>εγκεφαλική παράλυση </a:t>
            </a:r>
            <a:r>
              <a:rPr lang="en-US" dirty="0"/>
              <a:t> </a:t>
            </a:r>
          </a:p>
        </p:txBody>
      </p:sp>
      <p:sp>
        <p:nvSpPr>
          <p:cNvPr id="3" name="Content Placeholder 2"/>
          <p:cNvSpPr>
            <a:spLocks noGrp="1"/>
          </p:cNvSpPr>
          <p:nvPr>
            <p:ph idx="1"/>
          </p:nvPr>
        </p:nvSpPr>
        <p:spPr>
          <a:solidFill>
            <a:schemeClr val="accent1"/>
          </a:solidFill>
        </p:spPr>
        <p:txBody>
          <a:bodyPr/>
          <a:lstStyle/>
          <a:p>
            <a:pPr>
              <a:buNone/>
            </a:pPr>
            <a:r>
              <a:rPr lang="el-GR" sz="4400" dirty="0"/>
              <a:t> μπορεί να επηρεάσει αρνητικά τη συναισθηματική κατάσταση κάποιων παιδιών, ενώ σε κάποια άλλα παιδιά να έχει μικρή ή καμία αρνητική επίδραση. </a:t>
            </a:r>
            <a:endParaRPr lang="en-US" sz="4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90000"/>
            </a:schemeClr>
          </a:solidFill>
        </p:spPr>
        <p:txBody>
          <a:bodyPr/>
          <a:lstStyle/>
          <a:p>
            <a:r>
              <a:rPr lang="el-GR" sz="3600" dirty="0"/>
              <a:t>Προσαρμογή του σχολικού προγράμματος (συνέχεια-2)</a:t>
            </a:r>
            <a:endParaRPr lang="en-US" sz="3600" dirty="0"/>
          </a:p>
        </p:txBody>
      </p:sp>
      <p:sp>
        <p:nvSpPr>
          <p:cNvPr id="3" name="Content Placeholder 2"/>
          <p:cNvSpPr>
            <a:spLocks noGrp="1"/>
          </p:cNvSpPr>
          <p:nvPr>
            <p:ph idx="1"/>
          </p:nvPr>
        </p:nvSpPr>
        <p:spPr>
          <a:solidFill>
            <a:schemeClr val="accent1"/>
          </a:solidFill>
        </p:spPr>
        <p:txBody>
          <a:bodyPr/>
          <a:lstStyle/>
          <a:p>
            <a:endParaRPr lang="el-GR" sz="4000" dirty="0"/>
          </a:p>
          <a:p>
            <a:pPr marL="742950" indent="-742950">
              <a:buNone/>
            </a:pPr>
            <a:r>
              <a:rPr lang="el-GR" sz="4000" dirty="0"/>
              <a:t>3.  Ανάπτυξη κινητικών δεξιοτήτων</a:t>
            </a:r>
          </a:p>
          <a:p>
            <a:endParaRPr lang="el-GR" sz="4000" dirty="0"/>
          </a:p>
          <a:p>
            <a:pPr>
              <a:buNone/>
            </a:pPr>
            <a:r>
              <a:rPr lang="el-GR" sz="4000" dirty="0"/>
              <a:t>4.  Ανάπτυξη δεξιοτήτων αυτό-εξυπηρέτησης</a:t>
            </a:r>
            <a:endParaRPr lang="en-US" sz="4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chemeClr val="accent1">
              <a:lumMod val="90000"/>
            </a:schemeClr>
          </a:solidFill>
        </p:spPr>
        <p:txBody>
          <a:bodyPr/>
          <a:lstStyle/>
          <a:p>
            <a:r>
              <a:rPr lang="el-GR" sz="3200" dirty="0"/>
              <a:t>Προσαρμογή του σχολικού προγράμματος (συνέχεια-3)</a:t>
            </a:r>
          </a:p>
        </p:txBody>
      </p:sp>
      <p:sp>
        <p:nvSpPr>
          <p:cNvPr id="40963" name="Rectangle 3"/>
          <p:cNvSpPr>
            <a:spLocks noGrp="1" noChangeArrowheads="1"/>
          </p:cNvSpPr>
          <p:nvPr>
            <p:ph type="body" idx="1"/>
          </p:nvPr>
        </p:nvSpPr>
        <p:spPr>
          <a:solidFill>
            <a:schemeClr val="accent1"/>
          </a:solidFill>
        </p:spPr>
        <p:txBody>
          <a:bodyPr/>
          <a:lstStyle/>
          <a:p>
            <a:pPr>
              <a:buNone/>
            </a:pPr>
            <a:r>
              <a:rPr lang="el-GR" sz="3600" u="sng" dirty="0"/>
              <a:t>Κτηριακές διευθετήσεις: </a:t>
            </a:r>
            <a:r>
              <a:rPr lang="el-GR" sz="3600" dirty="0"/>
              <a:t>Ανελκυστήρες, επικλινείς επιφάνειες, κιγκλιδώματα, ευρύχωρες τουαλέτες.</a:t>
            </a:r>
          </a:p>
          <a:p>
            <a:r>
              <a:rPr lang="el-GR" sz="3600" dirty="0"/>
              <a:t>Ειδικά καθίσματα, πάγκοι ή τραπέζια, ειδικά στηρίγματα στο κάθισμα ή το θρανίο, αυτόματος στροφέας σελίδων, ηλεκτρική γραφομηχανή</a:t>
            </a:r>
            <a:r>
              <a:rPr lang="el-GR"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chemeClr val="accent1">
              <a:lumMod val="90000"/>
            </a:schemeClr>
          </a:solidFill>
        </p:spPr>
        <p:txBody>
          <a:bodyPr/>
          <a:lstStyle/>
          <a:p>
            <a:r>
              <a:rPr lang="el-GR" b="1" dirty="0"/>
              <a:t>Υποστηρικτικά προγράμματα</a:t>
            </a:r>
          </a:p>
        </p:txBody>
      </p:sp>
      <p:sp>
        <p:nvSpPr>
          <p:cNvPr id="41987" name="Rectangle 3"/>
          <p:cNvSpPr>
            <a:spLocks noGrp="1" noChangeArrowheads="1"/>
          </p:cNvSpPr>
          <p:nvPr>
            <p:ph type="body" idx="1"/>
          </p:nvPr>
        </p:nvSpPr>
        <p:spPr>
          <a:solidFill>
            <a:schemeClr val="accent1"/>
          </a:solidFill>
        </p:spPr>
        <p:txBody>
          <a:bodyPr/>
          <a:lstStyle/>
          <a:p>
            <a:endParaRPr lang="el-GR" sz="800" dirty="0"/>
          </a:p>
          <a:p>
            <a:r>
              <a:rPr lang="el-GR" sz="3600" dirty="0"/>
              <a:t>Εξατομικευμένο </a:t>
            </a:r>
            <a:r>
              <a:rPr lang="el-GR" sz="3600" u="sng" dirty="0"/>
              <a:t>εκπαιδευτικό</a:t>
            </a:r>
            <a:r>
              <a:rPr lang="el-GR" sz="3600" dirty="0"/>
              <a:t> πρόγραμμα.</a:t>
            </a:r>
          </a:p>
          <a:p>
            <a:r>
              <a:rPr lang="el-GR" sz="3600" dirty="0"/>
              <a:t>Φυσικοθεραπεία</a:t>
            </a:r>
          </a:p>
          <a:p>
            <a:r>
              <a:rPr lang="el-GR" sz="3600" dirty="0"/>
              <a:t> Λογοθεραπεία.</a:t>
            </a:r>
          </a:p>
          <a:p>
            <a:r>
              <a:rPr lang="el-GR" sz="3600" dirty="0"/>
              <a:t>Εργοθεραπεία.</a:t>
            </a:r>
          </a:p>
          <a:p>
            <a:r>
              <a:rPr lang="el-GR" sz="3600" dirty="0"/>
              <a:t>Ψυχολογική στήριξη ή συμβουλευτική</a:t>
            </a:r>
          </a:p>
          <a:p>
            <a:pPr>
              <a:buNone/>
            </a:pPr>
            <a:r>
              <a:rPr lang="el-GR" sz="3600" dirty="0"/>
              <a:t>, κ.ά.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chemeClr val="accent2">
              <a:lumMod val="40000"/>
              <a:lumOff val="60000"/>
            </a:schemeClr>
          </a:solidFill>
        </p:spPr>
        <p:txBody>
          <a:bodyPr/>
          <a:lstStyle/>
          <a:p>
            <a:r>
              <a:rPr lang="el-GR" sz="4000" b="1" dirty="0"/>
              <a:t>Εκπαιδευτική τοποθέτηση και σχολική ένταξη</a:t>
            </a:r>
          </a:p>
        </p:txBody>
      </p:sp>
      <p:sp>
        <p:nvSpPr>
          <p:cNvPr id="43011" name="Rectangle 3"/>
          <p:cNvSpPr>
            <a:spLocks noGrp="1" noChangeArrowheads="1"/>
          </p:cNvSpPr>
          <p:nvPr>
            <p:ph type="body" idx="1"/>
          </p:nvPr>
        </p:nvSpPr>
        <p:spPr>
          <a:solidFill>
            <a:schemeClr val="accent2">
              <a:lumMod val="20000"/>
              <a:lumOff val="80000"/>
            </a:schemeClr>
          </a:solidFill>
        </p:spPr>
        <p:txBody>
          <a:bodyPr/>
          <a:lstStyle/>
          <a:p>
            <a:endParaRPr lang="el-GR" sz="800" dirty="0"/>
          </a:p>
          <a:p>
            <a:r>
              <a:rPr lang="el-GR" sz="3600" dirty="0"/>
              <a:t>Σε ειδικά σχολεία και Κέντρα Ειδικής Αγωγής. </a:t>
            </a:r>
          </a:p>
          <a:p>
            <a:r>
              <a:rPr lang="el-GR" sz="3600" dirty="0"/>
              <a:t>Στο σπίτι.</a:t>
            </a:r>
          </a:p>
          <a:p>
            <a:r>
              <a:rPr lang="el-GR" sz="3600" dirty="0"/>
              <a:t>Σε ειδικές μονάδες νοσοκομείων.</a:t>
            </a:r>
          </a:p>
          <a:p>
            <a:r>
              <a:rPr lang="el-GR" sz="3600" dirty="0"/>
              <a:t>Στο γενικό σχολείο.</a:t>
            </a:r>
          </a:p>
          <a:p>
            <a:pPr algn="just">
              <a:buFontTx/>
              <a:buNone/>
            </a:pPr>
            <a:r>
              <a:rPr lang="el-GR" sz="3600"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endParaRPr lang="en-US" dirty="0"/>
          </a:p>
        </p:txBody>
      </p:sp>
      <p:sp>
        <p:nvSpPr>
          <p:cNvPr id="3" name="Content Placeholder 2"/>
          <p:cNvSpPr>
            <a:spLocks noGrp="1"/>
          </p:cNvSpPr>
          <p:nvPr>
            <p:ph idx="1"/>
          </p:nvPr>
        </p:nvSpPr>
        <p:spPr>
          <a:solidFill>
            <a:srgbClr val="FFCC66"/>
          </a:solidFill>
        </p:spPr>
        <p:txBody>
          <a:bodyPr/>
          <a:lstStyle/>
          <a:p>
            <a:pPr algn="ctr">
              <a:buNone/>
            </a:pPr>
            <a:endParaRPr lang="el-GR" sz="6600" dirty="0"/>
          </a:p>
          <a:p>
            <a:pPr algn="ctr">
              <a:buNone/>
            </a:pPr>
            <a:r>
              <a:rPr lang="el-GR" sz="6600" dirty="0"/>
              <a:t>ΕΠΙΛΗΨΙΑ</a:t>
            </a:r>
            <a:endParaRPr lang="en-US" sz="6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chemeClr val="bg2">
              <a:lumMod val="40000"/>
              <a:lumOff val="60000"/>
            </a:schemeClr>
          </a:solidFill>
        </p:spPr>
        <p:txBody>
          <a:bodyPr/>
          <a:lstStyle/>
          <a:p>
            <a:r>
              <a:rPr lang="el-GR" sz="4000" b="1" dirty="0"/>
              <a:t>Επιληψία </a:t>
            </a:r>
            <a:br>
              <a:rPr lang="el-GR" sz="4000" dirty="0"/>
            </a:br>
            <a:endParaRPr lang="el-GR" sz="4000" dirty="0"/>
          </a:p>
        </p:txBody>
      </p:sp>
      <p:sp>
        <p:nvSpPr>
          <p:cNvPr id="44035" name="Rectangle 3"/>
          <p:cNvSpPr>
            <a:spLocks noGrp="1" noChangeArrowheads="1"/>
          </p:cNvSpPr>
          <p:nvPr>
            <p:ph type="body" idx="1"/>
          </p:nvPr>
        </p:nvSpPr>
        <p:spPr>
          <a:blipFill>
            <a:blip r:embed="rId3" cstate="print"/>
            <a:tile tx="0" ty="0" sx="100000" sy="100000" flip="none" algn="tl"/>
          </a:blipFill>
        </p:spPr>
        <p:txBody>
          <a:bodyPr/>
          <a:lstStyle/>
          <a:p>
            <a:pPr>
              <a:buNone/>
            </a:pPr>
            <a:r>
              <a:rPr lang="el-GR" sz="4000" dirty="0"/>
              <a:t>  Αιφνίδια, βραχεία ή παρατεταμένη απώλεια ή διαταραχή συνείδησης που συνοδεύεται συνήθως από γενικευμένους σπασμούς ή άλλου είδους συσπάσεις.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Documents and Settings\Voula\My Documents\My Pictures\img021.jpg"/>
          <p:cNvPicPr>
            <a:picLocks noChangeAspect="1" noChangeArrowheads="1"/>
          </p:cNvPicPr>
          <p:nvPr/>
        </p:nvPicPr>
        <p:blipFill>
          <a:blip r:embed="rId3" cstate="print"/>
          <a:srcRect/>
          <a:stretch>
            <a:fillRect/>
          </a:stretch>
        </p:blipFill>
        <p:spPr bwMode="auto">
          <a:xfrm>
            <a:off x="1160463" y="36513"/>
            <a:ext cx="6821487" cy="678338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solidFill>
            <a:schemeClr val="bg2">
              <a:lumMod val="40000"/>
              <a:lumOff val="60000"/>
            </a:schemeClr>
          </a:solidFill>
        </p:spPr>
        <p:txBody>
          <a:bodyPr/>
          <a:lstStyle/>
          <a:p>
            <a:r>
              <a:rPr lang="el-GR" b="1" dirty="0"/>
              <a:t>Επιληψία</a:t>
            </a:r>
            <a:r>
              <a:rPr lang="el-GR" dirty="0"/>
              <a:t> </a:t>
            </a:r>
            <a:r>
              <a:rPr lang="el-GR" sz="2400" dirty="0"/>
              <a:t>(συνέχεια -2)</a:t>
            </a:r>
          </a:p>
        </p:txBody>
      </p:sp>
      <p:sp>
        <p:nvSpPr>
          <p:cNvPr id="45059"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  Το 6% του ανθρώπινου πληθυσμού έχει επιληπτικές κρίσεις σε κάποια φάση της ζωής του, αλλά η συχνότητά τους είναι τόσο μικρή ώστε δεν αναγνωρίζονται ως επιληπτικές.</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bg2">
              <a:lumMod val="40000"/>
              <a:lumOff val="60000"/>
            </a:schemeClr>
          </a:solidFill>
        </p:spPr>
        <p:txBody>
          <a:bodyPr/>
          <a:lstStyle/>
          <a:p>
            <a:r>
              <a:rPr lang="el-GR" b="1" dirty="0"/>
              <a:t>Επιληψία</a:t>
            </a:r>
            <a:r>
              <a:rPr lang="el-GR" dirty="0"/>
              <a:t> </a:t>
            </a:r>
            <a:r>
              <a:rPr lang="el-GR" sz="2400" dirty="0"/>
              <a:t>(συνέχεια -3)</a:t>
            </a:r>
          </a:p>
        </p:txBody>
      </p:sp>
      <p:sp>
        <p:nvSpPr>
          <p:cNvPr id="46083"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  Οι κρίσεις εκείνες που συμβαίνουν πριν από την ηλικία των 2 ετών αποτελούν ένδειξη εξελικτικής διαταραχής, ενώ όσες εμφανί-ζονται μετά τα 25 αποκαλύπτουν την ύπαρξη οργανικής βλάβης.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l-GR" sz="4400" dirty="0"/>
              <a:t>Το 3% του πληθυσμού είναι επιρρεπείς σε επιληπτικές κρίσεις</a:t>
            </a:r>
            <a:endParaRPr lang="en-US" sz="4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rgbClr val="00B050"/>
          </a:solidFill>
        </p:spPr>
        <p:txBody>
          <a:bodyPr/>
          <a:lstStyle/>
          <a:p>
            <a:r>
              <a:rPr lang="el-GR" sz="4000" b="1" dirty="0"/>
              <a:t>Αιτίες </a:t>
            </a:r>
            <a:br>
              <a:rPr lang="el-GR" sz="4000" dirty="0"/>
            </a:br>
            <a:endParaRPr lang="el-GR" sz="4000" dirty="0"/>
          </a:p>
        </p:txBody>
      </p:sp>
      <p:sp>
        <p:nvSpPr>
          <p:cNvPr id="47107" name="Rectangle 3"/>
          <p:cNvSpPr>
            <a:spLocks noGrp="1" noChangeArrowheads="1"/>
          </p:cNvSpPr>
          <p:nvPr>
            <p:ph type="body" idx="1"/>
          </p:nvPr>
        </p:nvSpPr>
        <p:spPr>
          <a:solidFill>
            <a:srgbClr val="FFFF00"/>
          </a:solidFill>
        </p:spPr>
        <p:txBody>
          <a:bodyPr/>
          <a:lstStyle/>
          <a:p>
            <a:pPr>
              <a:lnSpc>
                <a:spcPct val="90000"/>
              </a:lnSpc>
            </a:pPr>
            <a:r>
              <a:rPr lang="el-GR" sz="2800" dirty="0"/>
              <a:t>Έλλειψη οξυγόνου κατά τον τοκετό. </a:t>
            </a:r>
          </a:p>
          <a:p>
            <a:pPr>
              <a:lnSpc>
                <a:spcPct val="90000"/>
              </a:lnSpc>
            </a:pPr>
            <a:r>
              <a:rPr lang="el-GR" sz="2800" dirty="0"/>
              <a:t>Ζάχαρο - υπογλυκαιμία. </a:t>
            </a:r>
          </a:p>
          <a:p>
            <a:pPr>
              <a:lnSpc>
                <a:spcPct val="90000"/>
              </a:lnSpc>
            </a:pPr>
            <a:r>
              <a:rPr lang="el-GR" sz="2800" dirty="0"/>
              <a:t>Δηλητηριάσεις και φαρμακευτικές ουσίες. </a:t>
            </a:r>
          </a:p>
          <a:p>
            <a:pPr>
              <a:lnSpc>
                <a:spcPct val="90000"/>
              </a:lnSpc>
            </a:pPr>
            <a:r>
              <a:rPr lang="el-GR" sz="2800" dirty="0"/>
              <a:t>Κληρονομικότητα. </a:t>
            </a:r>
          </a:p>
          <a:p>
            <a:pPr>
              <a:lnSpc>
                <a:spcPct val="90000"/>
              </a:lnSpc>
            </a:pPr>
            <a:r>
              <a:rPr lang="el-GR" sz="2800" dirty="0"/>
              <a:t>Τραύματα και κακώσεις κεφαλής. </a:t>
            </a:r>
          </a:p>
          <a:p>
            <a:pPr>
              <a:lnSpc>
                <a:spcPct val="90000"/>
              </a:lnSpc>
            </a:pPr>
            <a:r>
              <a:rPr lang="el-GR" sz="2800" dirty="0"/>
              <a:t>Όγκοι, αιματώματα, αιμορραγία. </a:t>
            </a:r>
          </a:p>
          <a:p>
            <a:pPr>
              <a:lnSpc>
                <a:spcPct val="90000"/>
              </a:lnSpc>
            </a:pPr>
            <a:r>
              <a:rPr lang="el-GR" sz="2800" dirty="0"/>
              <a:t>Αλκοολισμός. </a:t>
            </a:r>
          </a:p>
          <a:p>
            <a:pPr>
              <a:lnSpc>
                <a:spcPct val="90000"/>
              </a:lnSpc>
            </a:pPr>
            <a:r>
              <a:rPr lang="el-GR" sz="2800" dirty="0"/>
              <a:t>Όγκοι. </a:t>
            </a:r>
          </a:p>
          <a:p>
            <a:pPr>
              <a:lnSpc>
                <a:spcPct val="90000"/>
              </a:lnSpc>
            </a:pPr>
            <a:r>
              <a:rPr lang="el-GR" sz="2800" dirty="0"/>
              <a:t>Άγνωστες αιτίες.</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chemeClr val="accent2">
              <a:lumMod val="40000"/>
              <a:lumOff val="60000"/>
            </a:schemeClr>
          </a:solidFill>
        </p:spPr>
        <p:txBody>
          <a:bodyPr/>
          <a:lstStyle/>
          <a:p>
            <a:r>
              <a:rPr lang="el-GR" sz="4000" b="1" u="sng" dirty="0"/>
              <a:t>Τύποι επιληψίας</a:t>
            </a:r>
            <a:r>
              <a:rPr lang="el-GR" sz="4000" b="1" dirty="0"/>
              <a:t> </a:t>
            </a:r>
            <a:br>
              <a:rPr lang="el-GR" sz="4000" dirty="0"/>
            </a:br>
            <a:endParaRPr lang="el-GR" sz="4000" dirty="0"/>
          </a:p>
        </p:txBody>
      </p:sp>
      <p:sp>
        <p:nvSpPr>
          <p:cNvPr id="48131" name="Rectangle 3"/>
          <p:cNvSpPr>
            <a:spLocks noGrp="1" noChangeArrowheads="1"/>
          </p:cNvSpPr>
          <p:nvPr>
            <p:ph type="body" idx="1"/>
          </p:nvPr>
        </p:nvSpPr>
        <p:spPr>
          <a:solidFill>
            <a:schemeClr val="accent2">
              <a:lumMod val="20000"/>
              <a:lumOff val="80000"/>
            </a:schemeClr>
          </a:solidFill>
        </p:spPr>
        <p:txBody>
          <a:bodyPr/>
          <a:lstStyle/>
          <a:p>
            <a:r>
              <a:rPr lang="el-GR" sz="4800" dirty="0"/>
              <a:t>Η μεγάλη (Grand mal). </a:t>
            </a:r>
          </a:p>
          <a:p>
            <a:r>
              <a:rPr lang="el-GR" sz="4800" dirty="0"/>
              <a:t>Η μικρή (Petit mal). </a:t>
            </a:r>
          </a:p>
          <a:p>
            <a:r>
              <a:rPr lang="el-GR" sz="4800" dirty="0"/>
              <a:t>Η ψυχοκινητική.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chemeClr val="accent2">
              <a:lumMod val="40000"/>
              <a:lumOff val="60000"/>
            </a:schemeClr>
          </a:solidFill>
        </p:spPr>
        <p:txBody>
          <a:bodyPr/>
          <a:lstStyle/>
          <a:p>
            <a:r>
              <a:rPr lang="el-GR" b="1" u="sng" dirty="0"/>
              <a:t>Στάδια μεγάλης επιληψίας</a:t>
            </a:r>
          </a:p>
        </p:txBody>
      </p:sp>
      <p:sp>
        <p:nvSpPr>
          <p:cNvPr id="49155" name="Rectangle 3"/>
          <p:cNvSpPr>
            <a:spLocks noGrp="1" noChangeArrowheads="1"/>
          </p:cNvSpPr>
          <p:nvPr>
            <p:ph type="body" idx="1"/>
          </p:nvPr>
        </p:nvSpPr>
        <p:spPr>
          <a:solidFill>
            <a:schemeClr val="accent2">
              <a:lumMod val="20000"/>
              <a:lumOff val="80000"/>
            </a:schemeClr>
          </a:solidFill>
        </p:spPr>
        <p:txBody>
          <a:bodyPr/>
          <a:lstStyle/>
          <a:p>
            <a:pPr>
              <a:buFontTx/>
              <a:buNone/>
            </a:pPr>
            <a:r>
              <a:rPr lang="el-GR" b="1" dirty="0"/>
              <a:t>1)</a:t>
            </a:r>
            <a:r>
              <a:rPr lang="el-GR" dirty="0"/>
              <a:t>  Πολλοί αισθάνονται ένα παράξενο συναίσθημα πριν από την κρίση. Αυτή η προειδοποίηση (οπτική, ακουστική ή οσφραντική) είναι η </a:t>
            </a:r>
            <a:r>
              <a:rPr lang="el-GR" b="1" dirty="0"/>
              <a:t>αύρα</a:t>
            </a:r>
            <a:r>
              <a:rPr lang="el-GR" dirty="0"/>
              <a:t>.   </a:t>
            </a:r>
            <a:endParaRPr lang="el-GR" b="1" dirty="0"/>
          </a:p>
          <a:p>
            <a:pPr>
              <a:buFontTx/>
              <a:buNone/>
            </a:pPr>
            <a:r>
              <a:rPr lang="el-GR" b="1" dirty="0"/>
              <a:t>2) </a:t>
            </a:r>
            <a:r>
              <a:rPr lang="el-GR" dirty="0"/>
              <a:t> Η αύρα ακολουθείται συχνά από μια παράξενη κραυγή που μπορεί να  μοιάζει με πουλιού ή από δυσκολία στην αναπνοή.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solidFill>
            <a:schemeClr val="accent2">
              <a:lumMod val="40000"/>
              <a:lumOff val="60000"/>
            </a:schemeClr>
          </a:solidFill>
        </p:spPr>
        <p:txBody>
          <a:bodyPr/>
          <a:lstStyle/>
          <a:p>
            <a:r>
              <a:rPr lang="el-GR" sz="4000" b="1" u="sng" dirty="0"/>
              <a:t>Μεγάλη επιληψία</a:t>
            </a:r>
            <a:r>
              <a:rPr lang="el-GR" sz="3600" dirty="0"/>
              <a:t> (συνέχεια)</a:t>
            </a:r>
            <a:r>
              <a:rPr lang="el-GR" dirty="0"/>
              <a:t> </a:t>
            </a:r>
          </a:p>
        </p:txBody>
      </p:sp>
      <p:sp>
        <p:nvSpPr>
          <p:cNvPr id="50179" name="Rectangle 3"/>
          <p:cNvSpPr>
            <a:spLocks noGrp="1" noChangeArrowheads="1"/>
          </p:cNvSpPr>
          <p:nvPr>
            <p:ph type="body" idx="1"/>
          </p:nvPr>
        </p:nvSpPr>
        <p:spPr>
          <a:solidFill>
            <a:schemeClr val="accent2">
              <a:lumMod val="20000"/>
              <a:lumOff val="80000"/>
            </a:schemeClr>
          </a:solidFill>
        </p:spPr>
        <p:txBody>
          <a:bodyPr/>
          <a:lstStyle/>
          <a:p>
            <a:pPr>
              <a:buFontTx/>
              <a:buNone/>
            </a:pPr>
            <a:r>
              <a:rPr lang="el-GR" sz="3600" b="1" dirty="0"/>
              <a:t>3)</a:t>
            </a:r>
            <a:r>
              <a:rPr lang="el-GR" sz="3600" dirty="0"/>
              <a:t> Οι μύες σκληραίνουν και γίνονται άκαμπτοι, μετά χαλαρώνουν και συσπώνται για 2-5 λεπτά. </a:t>
            </a:r>
            <a:endParaRPr lang="el-GR" sz="3600" b="1" dirty="0"/>
          </a:p>
          <a:p>
            <a:pPr>
              <a:buFontTx/>
              <a:buNone/>
            </a:pPr>
            <a:r>
              <a:rPr lang="el-GR" sz="3600" b="1" dirty="0"/>
              <a:t>4)</a:t>
            </a:r>
            <a:r>
              <a:rPr lang="el-GR" sz="3600" dirty="0"/>
              <a:t> Το άτομο ηρεμεί, παρουσιάζει αμνησία του επεισοδίου, νοιώθει συχνά την ανάγκη να ξεκουραστεί ή να κοιμηθεί και μπορεί ακόμα να πέσει και σε λήθαργο.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2">
              <a:lumMod val="40000"/>
              <a:lumOff val="60000"/>
            </a:schemeClr>
          </a:solidFill>
        </p:spPr>
        <p:txBody>
          <a:bodyPr/>
          <a:lstStyle/>
          <a:p>
            <a:r>
              <a:rPr lang="el-GR" sz="4000" b="1" u="sng" dirty="0"/>
              <a:t>Μικρή επιληψία </a:t>
            </a:r>
            <a:br>
              <a:rPr lang="el-GR" sz="4000" dirty="0"/>
            </a:br>
            <a:endParaRPr lang="el-GR" sz="4000" dirty="0"/>
          </a:p>
        </p:txBody>
      </p:sp>
      <p:sp>
        <p:nvSpPr>
          <p:cNvPr id="51203" name="Rectangle 3"/>
          <p:cNvSpPr>
            <a:spLocks noGrp="1" noChangeArrowheads="1"/>
          </p:cNvSpPr>
          <p:nvPr>
            <p:ph type="body" idx="1"/>
          </p:nvPr>
        </p:nvSpPr>
        <p:spPr>
          <a:solidFill>
            <a:schemeClr val="accent2">
              <a:lumMod val="20000"/>
              <a:lumOff val="80000"/>
            </a:schemeClr>
          </a:solidFill>
        </p:spPr>
        <p:txBody>
          <a:bodyPr/>
          <a:lstStyle/>
          <a:p>
            <a:r>
              <a:rPr lang="el-GR" sz="3600" dirty="0"/>
              <a:t>Δεν υπάρχει αύρα ούτε κραυγή και σπασμοί. </a:t>
            </a:r>
          </a:p>
          <a:p>
            <a:r>
              <a:rPr lang="el-GR" sz="3600" dirty="0"/>
              <a:t>Η κρίση αρχίζει απότομα, διαρκεί μερικά μόνο δευτερόλεπτα, τελειώνει απότομα και μπορεί να περάσει απαρατήρητη.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chemeClr val="accent6">
              <a:lumMod val="40000"/>
              <a:lumOff val="60000"/>
            </a:schemeClr>
          </a:solidFill>
        </p:spPr>
        <p:txBody>
          <a:bodyPr/>
          <a:lstStyle/>
          <a:p>
            <a:r>
              <a:rPr lang="el-GR" sz="4000" b="1" dirty="0"/>
              <a:t>Μικρή επιληψία</a:t>
            </a:r>
            <a:r>
              <a:rPr lang="el-GR" sz="4000" dirty="0"/>
              <a:t> (συνέχεια)</a:t>
            </a:r>
          </a:p>
        </p:txBody>
      </p:sp>
      <p:sp>
        <p:nvSpPr>
          <p:cNvPr id="52227" name="Rectangle 3"/>
          <p:cNvSpPr>
            <a:spLocks noGrp="1" noChangeArrowheads="1"/>
          </p:cNvSpPr>
          <p:nvPr>
            <p:ph type="body" idx="1"/>
          </p:nvPr>
        </p:nvSpPr>
        <p:spPr>
          <a:solidFill>
            <a:schemeClr val="accent2">
              <a:lumMod val="20000"/>
              <a:lumOff val="80000"/>
            </a:schemeClr>
          </a:solidFill>
        </p:spPr>
        <p:txBody>
          <a:bodyPr/>
          <a:lstStyle/>
          <a:p>
            <a:pPr>
              <a:buNone/>
            </a:pPr>
            <a:r>
              <a:rPr lang="el-GR" sz="3600" dirty="0"/>
              <a:t> Το παιδί φαίνεται για μια στιγμή ότι ονειροπολεί.  Μπορεί να καρφώσει "αφηρημένα" το βλέμμα του σ' ένα σημείο ή να ανοιγοκλείσει τα μάτια του, ν' αφήσει ότι κρατάει να πέσει από τα χέρια του ή να γείρει το κεφάλι στον ώμο για μερικά δευτερόλεπτα.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b="1" dirty="0"/>
              <a:t>Μικρή επιληψία</a:t>
            </a:r>
            <a:r>
              <a:rPr lang="el-GR" dirty="0"/>
              <a:t> (συνέχεια)</a:t>
            </a:r>
            <a:endParaRPr lang="en-US" dirty="0"/>
          </a:p>
        </p:txBody>
      </p:sp>
      <p:sp>
        <p:nvSpPr>
          <p:cNvPr id="3" name="Content Placeholder 2"/>
          <p:cNvSpPr>
            <a:spLocks noGrp="1"/>
          </p:cNvSpPr>
          <p:nvPr>
            <p:ph idx="1"/>
          </p:nvPr>
        </p:nvSpPr>
        <p:spPr>
          <a:solidFill>
            <a:schemeClr val="accent2">
              <a:lumMod val="20000"/>
              <a:lumOff val="80000"/>
            </a:schemeClr>
          </a:solidFill>
        </p:spPr>
        <p:txBody>
          <a:bodyPr/>
          <a:lstStyle/>
          <a:p>
            <a:r>
              <a:rPr lang="el-GR" sz="4000" dirty="0"/>
              <a:t>Οι κρίσεις διαρκούν ελάχιστα, αλλά μπορεί να είναι πολύ συχνές. Κατά τη διάρκειά τους το παιδί  δεν καταλαβαίνει τίποτα απ' όσα λέει ο δάσκαλος ή οι γύρω του.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accent2">
              <a:lumMod val="40000"/>
              <a:lumOff val="60000"/>
            </a:schemeClr>
          </a:solidFill>
        </p:spPr>
        <p:txBody>
          <a:bodyPr/>
          <a:lstStyle/>
          <a:p>
            <a:r>
              <a:rPr lang="el-GR" sz="3600" b="1" dirty="0"/>
              <a:t>Σωματική Αναπηρία και Σοβαρά ή/και Χρόνια Προβλήματα υγείας</a:t>
            </a:r>
          </a:p>
        </p:txBody>
      </p:sp>
      <p:sp>
        <p:nvSpPr>
          <p:cNvPr id="3075" name="Rectangle 3"/>
          <p:cNvSpPr>
            <a:spLocks noGrp="1" noChangeArrowheads="1"/>
          </p:cNvSpPr>
          <p:nvPr>
            <p:ph type="body" idx="1"/>
          </p:nvPr>
        </p:nvSpPr>
        <p:spPr>
          <a:solidFill>
            <a:schemeClr val="accent2">
              <a:lumMod val="20000"/>
              <a:lumOff val="80000"/>
            </a:schemeClr>
          </a:solidFill>
        </p:spPr>
        <p:txBody>
          <a:bodyPr/>
          <a:lstStyle/>
          <a:p>
            <a:endParaRPr lang="el-GR" sz="2000" dirty="0"/>
          </a:p>
          <a:p>
            <a:pPr>
              <a:buFontTx/>
              <a:buNone/>
            </a:pPr>
            <a:r>
              <a:rPr lang="el-GR" sz="3600" dirty="0"/>
              <a:t>Παιδιά με: </a:t>
            </a:r>
          </a:p>
          <a:p>
            <a:r>
              <a:rPr lang="el-GR" sz="3600" dirty="0"/>
              <a:t>Νευρολογικά προβλήματα. </a:t>
            </a:r>
          </a:p>
          <a:p>
            <a:r>
              <a:rPr lang="el-GR" sz="3600" dirty="0" err="1"/>
              <a:t>Μυοσκελετικά</a:t>
            </a:r>
            <a:r>
              <a:rPr lang="el-GR" sz="3600" dirty="0"/>
              <a:t> προβλήματα. </a:t>
            </a:r>
          </a:p>
          <a:p>
            <a:r>
              <a:rPr lang="el-GR" sz="3600" dirty="0"/>
              <a:t>Σοβαρά ή/και χρόνια προβλήματα υγείας.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chemeClr val="accent6">
              <a:lumMod val="40000"/>
              <a:lumOff val="60000"/>
            </a:schemeClr>
          </a:solidFill>
        </p:spPr>
        <p:txBody>
          <a:bodyPr/>
          <a:lstStyle/>
          <a:p>
            <a:r>
              <a:rPr lang="el-GR" b="1" u="sng" dirty="0"/>
              <a:t>Ψυχοκινητική</a:t>
            </a:r>
            <a:r>
              <a:rPr lang="en-GB" b="1" u="sng" dirty="0"/>
              <a:t> </a:t>
            </a:r>
            <a:r>
              <a:rPr lang="el-GR" b="1" u="sng" dirty="0"/>
              <a:t>επιληψία</a:t>
            </a:r>
          </a:p>
        </p:txBody>
      </p:sp>
      <p:sp>
        <p:nvSpPr>
          <p:cNvPr id="53251" name="Rectangle 3"/>
          <p:cNvSpPr>
            <a:spLocks noGrp="1" noChangeArrowheads="1"/>
          </p:cNvSpPr>
          <p:nvPr>
            <p:ph type="body" idx="1"/>
          </p:nvPr>
        </p:nvSpPr>
        <p:spPr>
          <a:solidFill>
            <a:schemeClr val="accent6">
              <a:lumMod val="20000"/>
              <a:lumOff val="80000"/>
            </a:schemeClr>
          </a:solidFill>
        </p:spPr>
        <p:txBody>
          <a:bodyPr/>
          <a:lstStyle/>
          <a:p>
            <a:pPr>
              <a:lnSpc>
                <a:spcPct val="90000"/>
              </a:lnSpc>
              <a:buNone/>
            </a:pPr>
            <a:r>
              <a:rPr lang="el-GR" dirty="0"/>
              <a:t>   </a:t>
            </a:r>
            <a:r>
              <a:rPr lang="el-GR" sz="3600" dirty="0"/>
              <a:t>Το άτομο συμπεριφέρεται συχνά με παράξενο και  ανεξήγητο  τρόπο. Μπορεί να μείνει ακίνητο, να μουρμουρίζει ή να αρχίσει να σχίζει τα ρούχα του, να  πετά  αντικείμενα, να τρέχει, να  φωνάζει  ή  να  εκτελεί πράξεις  που  φαίνονται  καλά οργανωμένες, αλλά  είναι  άσκοπες και  μηχανικά  επαναλαμβανόμενες.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accent1">
              <a:lumMod val="75000"/>
            </a:schemeClr>
          </a:solidFill>
        </p:spPr>
        <p:txBody>
          <a:bodyPr/>
          <a:lstStyle/>
          <a:p>
            <a:r>
              <a:rPr lang="el-GR" sz="4000" b="1" dirty="0"/>
              <a:t>Οδηγίες για τον εκπαιδευτικό</a:t>
            </a:r>
            <a:br>
              <a:rPr lang="el-GR" sz="4000" dirty="0"/>
            </a:br>
            <a:endParaRPr lang="el-GR" sz="4000" dirty="0"/>
          </a:p>
        </p:txBody>
      </p:sp>
      <p:sp>
        <p:nvSpPr>
          <p:cNvPr id="54275" name="Rectangle 3"/>
          <p:cNvSpPr>
            <a:spLocks noGrp="1" noChangeArrowheads="1"/>
          </p:cNvSpPr>
          <p:nvPr>
            <p:ph type="body" idx="1"/>
          </p:nvPr>
        </p:nvSpPr>
        <p:spPr>
          <a:solidFill>
            <a:schemeClr val="accent1"/>
          </a:solidFill>
        </p:spPr>
        <p:txBody>
          <a:bodyPr/>
          <a:lstStyle/>
          <a:p>
            <a:r>
              <a:rPr lang="el-GR" sz="3600" dirty="0"/>
              <a:t>Τα περισσότερα επιληπτικά παιδιά έχουν φυσιολογική ή υψηλότερη νοημοσύνη. </a:t>
            </a:r>
          </a:p>
          <a:p>
            <a:r>
              <a:rPr lang="el-GR" sz="3600" dirty="0"/>
              <a:t>Ο εκπαιδευτικός λοιπόν της γενικής εκπ/σης μπορεί να χρειαστεί κάποια στιγμή ν' αντιμετωπίσει την επιληπτική κρίση ενός  μαθητή του.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chemeClr val="accent1">
              <a:lumMod val="75000"/>
            </a:schemeClr>
          </a:solidFill>
        </p:spPr>
        <p:txBody>
          <a:bodyPr/>
          <a:lstStyle/>
          <a:p>
            <a:r>
              <a:rPr lang="el-GR" sz="2800" b="1" dirty="0"/>
              <a:t>Αντιμετώπιση επιληπτικής κρίσης παιδιού από τον εκπαιδευτικό</a:t>
            </a:r>
          </a:p>
        </p:txBody>
      </p:sp>
      <p:sp>
        <p:nvSpPr>
          <p:cNvPr id="55299" name="Rectangle 3"/>
          <p:cNvSpPr>
            <a:spLocks noGrp="1" noChangeArrowheads="1"/>
          </p:cNvSpPr>
          <p:nvPr>
            <p:ph type="body" idx="1"/>
          </p:nvPr>
        </p:nvSpPr>
        <p:spPr>
          <a:solidFill>
            <a:schemeClr val="accent1"/>
          </a:solidFill>
        </p:spPr>
        <p:txBody>
          <a:bodyPr/>
          <a:lstStyle/>
          <a:p>
            <a:endParaRPr lang="el-GR" sz="800" dirty="0"/>
          </a:p>
          <a:p>
            <a:pPr>
              <a:buFontTx/>
              <a:buNone/>
            </a:pPr>
            <a:r>
              <a:rPr lang="el-GR" sz="3600" b="1" dirty="0"/>
              <a:t>1.</a:t>
            </a:r>
            <a:r>
              <a:rPr lang="el-GR" sz="3600" dirty="0"/>
              <a:t> </a:t>
            </a:r>
            <a:r>
              <a:rPr lang="el-GR" sz="4000" dirty="0"/>
              <a:t>Ψυχραιμία.  Δεν μπορείς να σταματήσεις το σπασμό. </a:t>
            </a:r>
          </a:p>
          <a:p>
            <a:pPr>
              <a:buFontTx/>
              <a:buNone/>
            </a:pPr>
            <a:r>
              <a:rPr lang="el-GR" sz="4000" b="1" dirty="0"/>
              <a:t>2.</a:t>
            </a:r>
            <a:r>
              <a:rPr lang="el-GR" sz="4000" dirty="0"/>
              <a:t> Αν είναι όρθιο ή καθιστό, ξάπλωσέ το σε επίπεδη επιφάνεια και ξέσφιξε τα ρούχα του.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6323" name="Rectangle 3"/>
          <p:cNvSpPr>
            <a:spLocks noGrp="1" noChangeArrowheads="1"/>
          </p:cNvSpPr>
          <p:nvPr>
            <p:ph type="body" idx="1"/>
          </p:nvPr>
        </p:nvSpPr>
        <p:spPr>
          <a:solidFill>
            <a:schemeClr val="accent1"/>
          </a:solidFill>
        </p:spPr>
        <p:txBody>
          <a:bodyPr/>
          <a:lstStyle/>
          <a:p>
            <a:pPr>
              <a:buFontTx/>
              <a:buNone/>
            </a:pPr>
            <a:r>
              <a:rPr lang="el-GR" sz="3600" b="1" dirty="0"/>
              <a:t>3.</a:t>
            </a:r>
            <a:r>
              <a:rPr lang="el-GR" sz="3600" dirty="0"/>
              <a:t> </a:t>
            </a:r>
            <a:r>
              <a:rPr lang="el-GR" sz="4000" dirty="0"/>
              <a:t>Προσπάθησε να εμποδίσεις το παιδί να χτυπήσει το κεφάλι ή το σώμα του σε σκληρά ή αιχμηρά αντικείμενα, αλλά μη προσπαθή-σεις να σταματήσεις το σπασμό.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7347" name="Rectangle 3"/>
          <p:cNvSpPr>
            <a:spLocks noGrp="1" noChangeArrowheads="1"/>
          </p:cNvSpPr>
          <p:nvPr>
            <p:ph type="body" idx="1"/>
          </p:nvPr>
        </p:nvSpPr>
        <p:spPr>
          <a:solidFill>
            <a:schemeClr val="accent1"/>
          </a:solidFill>
        </p:spPr>
        <p:txBody>
          <a:bodyPr/>
          <a:lstStyle/>
          <a:p>
            <a:pPr>
              <a:buFontTx/>
              <a:buNone/>
            </a:pPr>
            <a:r>
              <a:rPr lang="el-GR" b="1" dirty="0"/>
              <a:t>4.</a:t>
            </a:r>
            <a:r>
              <a:rPr lang="el-GR" dirty="0"/>
              <a:t> </a:t>
            </a:r>
            <a:r>
              <a:rPr lang="el-GR" sz="3600" dirty="0"/>
              <a:t>Γύρισε το κεφάλι του  προς το πλάι έτσι</a:t>
            </a:r>
            <a:r>
              <a:rPr lang="el-GR" dirty="0"/>
              <a:t> </a:t>
            </a:r>
            <a:r>
              <a:rPr lang="el-GR" sz="3600" dirty="0"/>
              <a:t>ώστε το σάλιο να τρέχει ελεύθερα από το στόμα του. </a:t>
            </a:r>
          </a:p>
          <a:p>
            <a:pPr>
              <a:buFontTx/>
              <a:buNone/>
            </a:pPr>
            <a:r>
              <a:rPr lang="el-GR" sz="3600" dirty="0"/>
              <a:t>5. Μη  βάλεις  τίποτα  ανάμεσα  στα δόντια  του.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8371" name="Rectangle 3"/>
          <p:cNvSpPr>
            <a:spLocks noGrp="1" noChangeArrowheads="1"/>
          </p:cNvSpPr>
          <p:nvPr>
            <p:ph type="body" idx="1"/>
          </p:nvPr>
        </p:nvSpPr>
        <p:spPr>
          <a:solidFill>
            <a:schemeClr val="accent1"/>
          </a:solidFill>
        </p:spPr>
        <p:txBody>
          <a:bodyPr/>
          <a:lstStyle/>
          <a:p>
            <a:pPr>
              <a:buFontTx/>
              <a:buNone/>
            </a:pPr>
            <a:r>
              <a:rPr lang="el-GR" sz="4000" b="1" dirty="0"/>
              <a:t>6</a:t>
            </a:r>
            <a:r>
              <a:rPr lang="el-GR" sz="3600" dirty="0"/>
              <a:t>. Μην πανικοβάλλεσαι αν το παιδί φαίνεται πως έπαψε να αναπνέει.</a:t>
            </a:r>
          </a:p>
          <a:p>
            <a:pPr>
              <a:buFontTx/>
              <a:buNone/>
            </a:pPr>
            <a:r>
              <a:rPr lang="el-GR" sz="3600" dirty="0"/>
              <a:t> </a:t>
            </a:r>
          </a:p>
          <a:p>
            <a:pPr>
              <a:buFontTx/>
              <a:buNone/>
            </a:pPr>
            <a:r>
              <a:rPr lang="el-GR" sz="3600" b="1" dirty="0"/>
              <a:t>7</a:t>
            </a:r>
            <a:r>
              <a:rPr lang="el-GR" sz="3600" dirty="0"/>
              <a:t>. Όταν οι σπασμοί σταματήσουν άφησέ το να ξεκουραστεί για λίγο.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9395" name="Rectangle 3"/>
          <p:cNvSpPr>
            <a:spLocks noGrp="1" noChangeArrowheads="1"/>
          </p:cNvSpPr>
          <p:nvPr>
            <p:ph type="body" idx="1"/>
          </p:nvPr>
        </p:nvSpPr>
        <p:spPr>
          <a:solidFill>
            <a:schemeClr val="accent1"/>
          </a:solidFill>
        </p:spPr>
        <p:txBody>
          <a:bodyPr/>
          <a:lstStyle/>
          <a:p>
            <a:pPr>
              <a:lnSpc>
                <a:spcPct val="90000"/>
              </a:lnSpc>
              <a:buFontTx/>
              <a:buNone/>
            </a:pPr>
            <a:r>
              <a:rPr lang="el-GR" sz="3600" b="1" dirty="0"/>
              <a:t>8</a:t>
            </a:r>
            <a:r>
              <a:rPr lang="el-GR" b="1" dirty="0"/>
              <a:t>.</a:t>
            </a:r>
            <a:r>
              <a:rPr lang="el-GR" dirty="0"/>
              <a:t> Δεν είναι απαραίτητο να τηλεφωνήσεις το γιατρό εκτός κι ακολουθήσει αμέσως μια δεύτερη κρίση ή αν οι σπασμοί διαρκέσουν περισσότερο από 10 λεπτά. </a:t>
            </a:r>
          </a:p>
          <a:p>
            <a:pPr>
              <a:lnSpc>
                <a:spcPct val="90000"/>
              </a:lnSpc>
              <a:buFontTx/>
              <a:buNone/>
            </a:pPr>
            <a:endParaRPr lang="el-GR" dirty="0"/>
          </a:p>
          <a:p>
            <a:pPr>
              <a:lnSpc>
                <a:spcPct val="90000"/>
              </a:lnSpc>
              <a:buFontTx/>
              <a:buNone/>
            </a:pPr>
            <a:r>
              <a:rPr lang="el-GR" b="1" dirty="0"/>
              <a:t>9.</a:t>
            </a:r>
            <a:r>
              <a:rPr lang="el-GR" dirty="0"/>
              <a:t> Ενημέρωσε σχετικά τους γονείς του παιδιού.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FF9933"/>
          </a:solidFill>
        </p:spPr>
        <p:txBody>
          <a:bodyPr/>
          <a:lstStyle/>
          <a:p>
            <a:r>
              <a:rPr lang="el-GR" sz="4000" b="1" u="sng" dirty="0"/>
              <a:t>Δισχιδής ράχη </a:t>
            </a:r>
            <a:r>
              <a:rPr lang="el-GR" sz="4000" b="1" dirty="0"/>
              <a:t>(Δ.Ρ.) </a:t>
            </a:r>
            <a:br>
              <a:rPr lang="el-GR" sz="4000" dirty="0"/>
            </a:br>
            <a:endParaRPr lang="el-GR" sz="4000" dirty="0"/>
          </a:p>
        </p:txBody>
      </p:sp>
      <p:sp>
        <p:nvSpPr>
          <p:cNvPr id="60419" name="Rectangle 3"/>
          <p:cNvSpPr>
            <a:spLocks noGrp="1" noChangeArrowheads="1"/>
          </p:cNvSpPr>
          <p:nvPr>
            <p:ph type="body" idx="1"/>
          </p:nvPr>
        </p:nvSpPr>
        <p:spPr>
          <a:solidFill>
            <a:srgbClr val="FFEEB7"/>
          </a:solidFill>
        </p:spPr>
        <p:txBody>
          <a:bodyPr/>
          <a:lstStyle/>
          <a:p>
            <a:pPr>
              <a:lnSpc>
                <a:spcPct val="80000"/>
              </a:lnSpc>
              <a:buFontTx/>
              <a:buNone/>
            </a:pPr>
            <a:r>
              <a:rPr lang="el-GR" sz="2400" dirty="0"/>
              <a:t>    </a:t>
            </a:r>
            <a:r>
              <a:rPr lang="el-GR" dirty="0"/>
              <a:t>Τα  οστεώδη  στοιχεία  της  σπονδυλικής  στήλης  δεν  κλείνουν  κανονικά αφήνοντας ένα  άνοιγμα  στο  νευρικό σωλήνα. </a:t>
            </a:r>
          </a:p>
          <a:p>
            <a:pPr>
              <a:lnSpc>
                <a:spcPct val="80000"/>
              </a:lnSpc>
              <a:buFontTx/>
              <a:buNone/>
            </a:pPr>
            <a:r>
              <a:rPr lang="el-GR" dirty="0"/>
              <a:t>   Στην  ελαφρότερη μορφή της δεν  εντοπίζονται  νευρολογικά συμπτώματα και η μοναδική απόδειξη που έχουμε για  την ύπαρξη σχισμής, είναι μια  τούφα μαλλιά στο κατώτερο πίσω  μέρος  της  οσφυϊκής  ζώνης.</a:t>
            </a:r>
          </a:p>
          <a:p>
            <a:pPr algn="just">
              <a:lnSpc>
                <a:spcPct val="80000"/>
              </a:lnSpc>
              <a:buFontTx/>
              <a:buNone/>
            </a:pPr>
            <a:r>
              <a:rPr lang="el-GR" dirty="0"/>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l-GR" sz="3600" dirty="0"/>
              <a:t>Επιπτώσεις στο σχολικό πρόγραμμα</a:t>
            </a:r>
            <a:endParaRPr lang="en-US" sz="3600" dirty="0"/>
          </a:p>
        </p:txBody>
      </p:sp>
      <p:sp>
        <p:nvSpPr>
          <p:cNvPr id="3" name="Content Placeholder 2"/>
          <p:cNvSpPr>
            <a:spLocks noGrp="1"/>
          </p:cNvSpPr>
          <p:nvPr>
            <p:ph idx="1"/>
          </p:nvPr>
        </p:nvSpPr>
        <p:spPr/>
        <p:txBody>
          <a:bodyPr/>
          <a:lstStyle/>
          <a:p>
            <a:pPr>
              <a:buNone/>
            </a:pPr>
            <a:r>
              <a:rPr lang="el-GR" sz="4000" dirty="0"/>
              <a:t>  Τα παιδιά με Δισχιδή Ράχη εκπαιδεύονται μέσα στα γενικά σχολεία εκτός και έχουν σοβαρά προβλήματα όπως π.χ. Υδροκεφαλία. </a:t>
            </a:r>
            <a:endParaRPr lang="en-US" sz="4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solidFill>
            <a:schemeClr val="bg2">
              <a:lumMod val="40000"/>
              <a:lumOff val="60000"/>
            </a:schemeClr>
          </a:solidFill>
        </p:spPr>
        <p:txBody>
          <a:bodyPr/>
          <a:lstStyle/>
          <a:p>
            <a:r>
              <a:rPr lang="el-GR" sz="3600" dirty="0"/>
              <a:t>Επιπτώσεις</a:t>
            </a:r>
            <a:r>
              <a:rPr lang="el-GR" sz="4000" dirty="0"/>
              <a:t> </a:t>
            </a:r>
            <a:r>
              <a:rPr lang="el-GR" sz="3600" dirty="0"/>
              <a:t>Δ.Ράχης στο σχολικό πρόγραμμα (συνέχεια)</a:t>
            </a:r>
          </a:p>
        </p:txBody>
      </p:sp>
      <p:sp>
        <p:nvSpPr>
          <p:cNvPr id="61443"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dirty="0"/>
              <a:t>   </a:t>
            </a:r>
            <a:r>
              <a:rPr lang="el-GR" sz="3600" dirty="0"/>
              <a:t>Η υδροκεφαλία συνοδεύει συχνά τη </a:t>
            </a:r>
            <a:r>
              <a:rPr lang="el-GR" sz="3600" b="1" dirty="0"/>
              <a:t>Δ.Ράχη</a:t>
            </a:r>
            <a:r>
              <a:rPr lang="el-GR" sz="3600" dirty="0"/>
              <a:t> προκαλώντας </a:t>
            </a:r>
            <a:r>
              <a:rPr lang="el-GR" sz="3600" b="1" dirty="0"/>
              <a:t>Ν.Κ</a:t>
            </a:r>
            <a:r>
              <a:rPr lang="el-GR" sz="3600" dirty="0"/>
              <a:t>. και άλλα προβλήματα. Τα παιδιά μαθαίνουν να κινούνται  με  αναπηρικά  αμαξίδια, δεκανίκια  κλπ  και  να χρησιμοποιούν καθετήρες. Η ακράτεια είναι  ίσως  το μεγαλύτερο πρόβλημα που αντιμετω-πίζουν στο σχολείο.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l-GR" dirty="0"/>
              <a:t>Το νευρικό σύστημα διακρίνεται σε: </a:t>
            </a:r>
            <a:endParaRPr lang="en-US" dirty="0"/>
          </a:p>
        </p:txBody>
      </p:sp>
      <p:sp>
        <p:nvSpPr>
          <p:cNvPr id="3" name="Content Placeholder 2"/>
          <p:cNvSpPr>
            <a:spLocks noGrp="1"/>
          </p:cNvSpPr>
          <p:nvPr>
            <p:ph idx="1"/>
          </p:nvPr>
        </p:nvSpPr>
        <p:spPr>
          <a:solidFill>
            <a:schemeClr val="accent5">
              <a:lumMod val="90000"/>
            </a:schemeClr>
          </a:solidFill>
        </p:spPr>
        <p:txBody>
          <a:bodyPr/>
          <a:lstStyle/>
          <a:p>
            <a:pPr>
              <a:buNone/>
            </a:pPr>
            <a:r>
              <a:rPr lang="el-GR" sz="3600" dirty="0"/>
              <a:t>(α) Κεντρικό νευρικό σύστημα (</a:t>
            </a:r>
            <a:r>
              <a:rPr lang="el-GR" sz="3600" b="1" dirty="0">
                <a:solidFill>
                  <a:srgbClr val="FF0000"/>
                </a:solidFill>
              </a:rPr>
              <a:t>Κ</a:t>
            </a:r>
            <a:r>
              <a:rPr lang="el-GR" sz="3600" b="1" dirty="0"/>
              <a:t>ΝΣ</a:t>
            </a:r>
            <a:r>
              <a:rPr lang="el-GR" sz="3600" dirty="0"/>
              <a:t>) </a:t>
            </a:r>
          </a:p>
          <a:p>
            <a:pPr>
              <a:buNone/>
            </a:pPr>
            <a:r>
              <a:rPr lang="el-GR" sz="3600" dirty="0"/>
              <a:t>(β) Περιφερικό νευρικό σύστημα (</a:t>
            </a:r>
            <a:r>
              <a:rPr lang="el-GR" sz="3600" b="1" dirty="0">
                <a:solidFill>
                  <a:srgbClr val="FF0000"/>
                </a:solidFill>
              </a:rPr>
              <a:t>Π</a:t>
            </a:r>
            <a:r>
              <a:rPr lang="el-GR" sz="3600" b="1" dirty="0"/>
              <a:t>ΝΣ</a:t>
            </a:r>
            <a:r>
              <a:rPr lang="el-GR" sz="3600" dirty="0"/>
              <a:t>)</a:t>
            </a:r>
          </a:p>
          <a:p>
            <a:endParaRPr lang="el-GR" sz="3600" dirty="0"/>
          </a:p>
          <a:p>
            <a:r>
              <a:rPr lang="el-GR" sz="3600" dirty="0"/>
              <a:t>Ρυθμίζει τη λειτουργία όλων των οργάνων του σώματος και συμβάλλει στην αντίληψη του περιβάλλοντος από τον άνθρωπο.  </a:t>
            </a:r>
            <a:endParaRPr lang="en-US" sz="36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99"/>
          </a:solidFill>
        </p:spPr>
        <p:txBody>
          <a:bodyPr/>
          <a:lstStyle/>
          <a:p>
            <a:r>
              <a:rPr lang="el-GR" dirty="0"/>
              <a:t>Τα περισσότερα παιδιά με Δ.Ρ</a:t>
            </a:r>
            <a:endParaRPr lang="en-US" dirty="0"/>
          </a:p>
        </p:txBody>
      </p:sp>
      <p:sp>
        <p:nvSpPr>
          <p:cNvPr id="3" name="Content Placeholder 2"/>
          <p:cNvSpPr>
            <a:spLocks noGrp="1"/>
          </p:cNvSpPr>
          <p:nvPr>
            <p:ph idx="1"/>
          </p:nvPr>
        </p:nvSpPr>
        <p:spPr>
          <a:solidFill>
            <a:srgbClr val="FFEEB7"/>
          </a:solidFill>
        </p:spPr>
        <p:txBody>
          <a:bodyPr/>
          <a:lstStyle/>
          <a:p>
            <a:pPr>
              <a:buNone/>
            </a:pPr>
            <a:r>
              <a:rPr lang="el-GR" sz="4000" dirty="0"/>
              <a:t>   έχουν  καλή  νοημοσύνη, καλή χρήση  του  πάνω  μέρους  του σώματος (+ χέρια) και  καλές λεκτικές  ικανότητες,  που </a:t>
            </a:r>
            <a:r>
              <a:rPr lang="el-GR" sz="4000" dirty="0" err="1"/>
              <a:t>διευκο</a:t>
            </a:r>
            <a:r>
              <a:rPr lang="el-GR" sz="4000" dirty="0"/>
              <a:t>-λύνουν  την  κοινωνική  τους αλληλεπίδραση  στο  σχολείο.  </a:t>
            </a:r>
            <a:endParaRPr lang="en-US" sz="4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dirty="0"/>
              <a:t>Ορισμένα παιδιά με Δ.Ρ.</a:t>
            </a:r>
            <a:endParaRPr lang="en-US" dirty="0"/>
          </a:p>
        </p:txBody>
      </p:sp>
      <p:sp>
        <p:nvSpPr>
          <p:cNvPr id="3" name="Content Placeholder 2"/>
          <p:cNvSpPr>
            <a:spLocks noGrp="1"/>
          </p:cNvSpPr>
          <p:nvPr>
            <p:ph idx="1"/>
          </p:nvPr>
        </p:nvSpPr>
        <p:spPr>
          <a:solidFill>
            <a:schemeClr val="accent2">
              <a:lumMod val="20000"/>
              <a:lumOff val="80000"/>
            </a:schemeClr>
          </a:solidFill>
        </p:spPr>
        <p:txBody>
          <a:bodyPr/>
          <a:lstStyle/>
          <a:p>
            <a:pPr>
              <a:buNone/>
            </a:pPr>
            <a:r>
              <a:rPr lang="el-GR" sz="4400" dirty="0"/>
              <a:t>  έχουν  ειδικές  μαθησιακές δυσκολίες,  που αντιμετωπίζονται  είτε  μέσα στην  τάξη  είτε  στο  τμήμα ένταξης. </a:t>
            </a:r>
            <a:endParaRPr lang="en-US" sz="4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l-GR" dirty="0"/>
              <a:t>Ο εκπαιδευτικός φροντίζει να:</a:t>
            </a:r>
            <a:endParaRPr lang="en-US" dirty="0"/>
          </a:p>
        </p:txBody>
      </p:sp>
      <p:sp>
        <p:nvSpPr>
          <p:cNvPr id="3" name="Content Placeholder 2"/>
          <p:cNvSpPr>
            <a:spLocks noGrp="1"/>
          </p:cNvSpPr>
          <p:nvPr>
            <p:ph idx="1"/>
          </p:nvPr>
        </p:nvSpPr>
        <p:spPr>
          <a:solidFill>
            <a:schemeClr val="accent5">
              <a:lumMod val="90000"/>
            </a:schemeClr>
          </a:solidFill>
        </p:spPr>
        <p:txBody>
          <a:bodyPr/>
          <a:lstStyle/>
          <a:p>
            <a:r>
              <a:rPr lang="el-GR" sz="3600" dirty="0"/>
              <a:t>Ανιχνεύει στα παιδιά με Δ.Ρ. σημάδια κινητικής ανησυχίας. </a:t>
            </a:r>
          </a:p>
          <a:p>
            <a:r>
              <a:rPr lang="el-GR" sz="3600" dirty="0"/>
              <a:t>Να  γνωρίζει  ότι  πολλά  έχουν εύθραυστο  δέρμα, οστεοπόρωση, εύθραυστα  οστά.</a:t>
            </a:r>
          </a:p>
          <a:p>
            <a:r>
              <a:rPr lang="el-GR" sz="3600" dirty="0"/>
              <a:t>Μειωμένη  αίσθηση  αφής στα κάτω άκρα. Γι’ αυτό ο εκπαιδευτικός πρέπει </a:t>
            </a:r>
            <a:r>
              <a:rPr lang="el-GR" sz="3600" b="1" dirty="0">
                <a:solidFill>
                  <a:srgbClr val="FF0000"/>
                </a:solidFill>
              </a:rPr>
              <a:t>(βλ. σ. 763 στο βιβλίο).</a:t>
            </a:r>
            <a:endParaRPr lang="en-US" sz="3600" b="1" dirty="0">
              <a:solidFill>
                <a:srgbClr val="FF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r>
              <a:rPr lang="el-GR" dirty="0"/>
              <a:t>Επίκτητος Τραυματισμός Εγκεφάλου (ΕΤΕ)</a:t>
            </a:r>
            <a:endParaRPr lang="en-US" dirty="0"/>
          </a:p>
        </p:txBody>
      </p:sp>
      <p:sp>
        <p:nvSpPr>
          <p:cNvPr id="3" name="Content Placeholder 2"/>
          <p:cNvSpPr>
            <a:spLocks noGrp="1"/>
          </p:cNvSpPr>
          <p:nvPr>
            <p:ph idx="1"/>
          </p:nvPr>
        </p:nvSpPr>
        <p:spPr>
          <a:solidFill>
            <a:schemeClr val="bg2">
              <a:lumMod val="20000"/>
              <a:lumOff val="80000"/>
            </a:schemeClr>
          </a:solidFill>
        </p:spPr>
        <p:txBody>
          <a:bodyPr/>
          <a:lstStyle/>
          <a:p>
            <a:pPr>
              <a:buNone/>
            </a:pPr>
            <a:r>
              <a:rPr lang="el-GR" sz="4000" dirty="0"/>
              <a:t>Μόνιμος ή προσωρινός τραυματισμός του εγκεφάλου, που προκαλείται από εξωτερικές φυσικές δυνάμεις. </a:t>
            </a:r>
          </a:p>
          <a:p>
            <a:pPr>
              <a:buNone/>
            </a:pPr>
            <a:r>
              <a:rPr lang="el-GR" sz="4000" dirty="0"/>
              <a:t>  (π.χ. τροχαία, πτώσεις, άγρια ραπίσματα,  κλπ). </a:t>
            </a: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p:spPr>
        <p:txBody>
          <a:bodyPr/>
          <a:lstStyle/>
          <a:p>
            <a:r>
              <a:rPr lang="el-GR" dirty="0"/>
              <a:t>ΕΤΕ</a:t>
            </a:r>
            <a:endParaRPr lang="en-US" dirty="0"/>
          </a:p>
        </p:txBody>
      </p:sp>
      <p:sp>
        <p:nvSpPr>
          <p:cNvPr id="3" name="Content Placeholder 2"/>
          <p:cNvSpPr>
            <a:spLocks noGrp="1"/>
          </p:cNvSpPr>
          <p:nvPr>
            <p:ph idx="1"/>
          </p:nvPr>
        </p:nvSpPr>
        <p:spPr>
          <a:solidFill>
            <a:schemeClr val="bg2">
              <a:lumMod val="40000"/>
              <a:lumOff val="60000"/>
            </a:schemeClr>
          </a:solidFill>
        </p:spPr>
        <p:txBody>
          <a:bodyPr/>
          <a:lstStyle/>
          <a:p>
            <a:pPr>
              <a:buNone/>
            </a:pPr>
            <a:r>
              <a:rPr lang="el-GR" dirty="0"/>
              <a:t>   </a:t>
            </a:r>
            <a:r>
              <a:rPr lang="el-GR" sz="4400" dirty="0"/>
              <a:t>Ο όρος δεν αναφέρεται σε εκ γενετής τραυματισμό ή σε τραύματα που προκαλούνται κατά τη γέννηση. </a:t>
            </a:r>
            <a:endParaRPr lang="en-US" sz="4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99"/>
          </a:solidFill>
        </p:spPr>
        <p:txBody>
          <a:bodyPr/>
          <a:lstStyle/>
          <a:p>
            <a:r>
              <a:rPr lang="el-GR" dirty="0"/>
              <a:t>ΕΤΕ (συνέχεια)</a:t>
            </a:r>
            <a:endParaRPr lang="en-US" dirty="0"/>
          </a:p>
        </p:txBody>
      </p:sp>
      <p:sp>
        <p:nvSpPr>
          <p:cNvPr id="3" name="Content Placeholder 2"/>
          <p:cNvSpPr>
            <a:spLocks noGrp="1"/>
          </p:cNvSpPr>
          <p:nvPr>
            <p:ph idx="1"/>
          </p:nvPr>
        </p:nvSpPr>
        <p:spPr>
          <a:solidFill>
            <a:srgbClr val="FFFFCC"/>
          </a:solidFill>
        </p:spPr>
        <p:txBody>
          <a:bodyPr/>
          <a:lstStyle/>
          <a:p>
            <a:pPr>
              <a:buNone/>
            </a:pPr>
            <a:r>
              <a:rPr lang="el-GR" sz="4400" dirty="0"/>
              <a:t>  Το 90% των περιπτώσεων αφορούν σε κακοποίηση βρεφών και μικρών παιδιών και το 10% σε ατυχήματα. </a:t>
            </a:r>
            <a:endParaRPr lang="en-US" sz="4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l-GR" dirty="0"/>
              <a:t>ΕΤΕ (συνέχεια)</a:t>
            </a:r>
            <a:endParaRPr lang="en-US" dirty="0"/>
          </a:p>
        </p:txBody>
      </p:sp>
      <p:sp>
        <p:nvSpPr>
          <p:cNvPr id="3" name="Content Placeholder 2"/>
          <p:cNvSpPr>
            <a:spLocks noGrp="1"/>
          </p:cNvSpPr>
          <p:nvPr>
            <p:ph idx="1"/>
          </p:nvPr>
        </p:nvSpPr>
        <p:spPr/>
        <p:txBody>
          <a:bodyPr/>
          <a:lstStyle/>
          <a:p>
            <a:pPr>
              <a:buNone/>
            </a:pPr>
            <a:r>
              <a:rPr lang="el-GR" sz="4400" dirty="0"/>
              <a:t>  Το σχολείο πρέπει να διδάσκει στα παιδιά κανόνες ασφαλείας.</a:t>
            </a:r>
            <a:endParaRPr lang="en-US" sz="4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90000"/>
            </a:schemeClr>
          </a:solidFill>
        </p:spPr>
        <p:txBody>
          <a:bodyPr/>
          <a:lstStyle/>
          <a:p>
            <a:r>
              <a:rPr lang="el-GR" dirty="0"/>
              <a:t>Τα παιδιά με ΕΤΕ </a:t>
            </a:r>
            <a:endParaRPr lang="en-US" dirty="0"/>
          </a:p>
        </p:txBody>
      </p:sp>
      <p:sp>
        <p:nvSpPr>
          <p:cNvPr id="3" name="Content Placeholder 2"/>
          <p:cNvSpPr>
            <a:spLocks noGrp="1"/>
          </p:cNvSpPr>
          <p:nvPr>
            <p:ph idx="1"/>
          </p:nvPr>
        </p:nvSpPr>
        <p:spPr/>
        <p:txBody>
          <a:bodyPr/>
          <a:lstStyle/>
          <a:p>
            <a:pPr>
              <a:buNone/>
            </a:pPr>
            <a:r>
              <a:rPr lang="el-GR" dirty="0"/>
              <a:t>αποτελούν μια εξαιρετικά ανομοιογενή ομάδα.</a:t>
            </a:r>
          </a:p>
          <a:p>
            <a:r>
              <a:rPr lang="el-GR" dirty="0"/>
              <a:t>Γιατί; </a:t>
            </a:r>
            <a:r>
              <a:rPr lang="el-GR" b="1" dirty="0">
                <a:solidFill>
                  <a:srgbClr val="FF0000"/>
                </a:solidFill>
              </a:rPr>
              <a:t>(βλ. σελ. 765, 766). </a:t>
            </a:r>
          </a:p>
          <a:p>
            <a:endParaRPr lang="el-GR" dirty="0"/>
          </a:p>
          <a:p>
            <a:r>
              <a:rPr lang="el-GR" dirty="0"/>
              <a:t>- Τι είδους προβλήματα παρουσιάζουν τα παιδιά με ΕΤΕ;  </a:t>
            </a:r>
            <a:r>
              <a:rPr lang="el-GR" b="1" dirty="0">
                <a:solidFill>
                  <a:srgbClr val="FF0000"/>
                </a:solidFill>
              </a:rPr>
              <a:t>(βλ. σελ. 765-769). </a:t>
            </a:r>
            <a:endParaRPr lang="en-US" b="1" dirty="0">
              <a:solidFill>
                <a:srgbClr val="FF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a:solidFill>
            <a:schemeClr val="accent2">
              <a:lumMod val="40000"/>
              <a:lumOff val="60000"/>
            </a:schemeClr>
          </a:solidFill>
        </p:spPr>
        <p:txBody>
          <a:bodyPr/>
          <a:lstStyle/>
          <a:p>
            <a:br>
              <a:rPr lang="el-GR" sz="4000" dirty="0"/>
            </a:br>
            <a:r>
              <a:rPr lang="el-GR" sz="4000" dirty="0"/>
              <a:t>Προβλήματα που παρουσιάζουν τα παιδιά με ΕΤΕ  </a:t>
            </a:r>
            <a:r>
              <a:rPr lang="el-GR" sz="3200" b="1" dirty="0">
                <a:solidFill>
                  <a:schemeClr val="tx1"/>
                </a:solidFill>
              </a:rPr>
              <a:t>(βλ. σ.σ. 765-769). </a:t>
            </a:r>
            <a:br>
              <a:rPr lang="en-US" sz="3200" dirty="0"/>
            </a:br>
            <a:endParaRPr lang="en-US" sz="3200" dirty="0"/>
          </a:p>
        </p:txBody>
      </p:sp>
      <p:sp>
        <p:nvSpPr>
          <p:cNvPr id="3" name="Content Placeholder 2"/>
          <p:cNvSpPr>
            <a:spLocks noGrp="1"/>
          </p:cNvSpPr>
          <p:nvPr>
            <p:ph idx="1"/>
          </p:nvPr>
        </p:nvSpPr>
        <p:spPr>
          <a:solidFill>
            <a:schemeClr val="accent2">
              <a:lumMod val="20000"/>
              <a:lumOff val="80000"/>
            </a:schemeClr>
          </a:solidFill>
        </p:spPr>
        <p:txBody>
          <a:bodyPr/>
          <a:lstStyle/>
          <a:p>
            <a:r>
              <a:rPr lang="el-GR" dirty="0"/>
              <a:t>Κόπωση</a:t>
            </a:r>
          </a:p>
          <a:p>
            <a:r>
              <a:rPr lang="el-GR" dirty="0"/>
              <a:t>Πονοκέφαλοι</a:t>
            </a:r>
          </a:p>
          <a:p>
            <a:r>
              <a:rPr lang="el-GR" dirty="0"/>
              <a:t>Διάσπαση προσοχής</a:t>
            </a:r>
          </a:p>
          <a:p>
            <a:r>
              <a:rPr lang="el-GR" dirty="0"/>
              <a:t>Διαταραχές μνήμης</a:t>
            </a:r>
          </a:p>
          <a:p>
            <a:r>
              <a:rPr lang="el-GR" dirty="0"/>
              <a:t>Αντιληπτικοκινητικές δυσκολίες</a:t>
            </a:r>
          </a:p>
          <a:p>
            <a:pPr>
              <a:buNone/>
            </a:pPr>
            <a:r>
              <a:rPr lang="el-GR" dirty="0"/>
              <a:t>  που μπορεί να διαρκέσουν μήνες ή χρόνια χωρίς να εντοπιστούν, ώσπου να πάει το παιδί στο σχολείο.</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endParaRPr lang="en-US" dirty="0"/>
          </a:p>
        </p:txBody>
      </p:sp>
      <p:sp>
        <p:nvSpPr>
          <p:cNvPr id="3" name="Content Placeholder 2"/>
          <p:cNvSpPr>
            <a:spLocks noGrp="1"/>
          </p:cNvSpPr>
          <p:nvPr>
            <p:ph idx="1"/>
          </p:nvPr>
        </p:nvSpPr>
        <p:spPr>
          <a:solidFill>
            <a:schemeClr val="accent1">
              <a:lumMod val="90000"/>
            </a:schemeClr>
          </a:solidFill>
        </p:spPr>
        <p:txBody>
          <a:bodyPr/>
          <a:lstStyle/>
          <a:p>
            <a:pPr algn="ctr">
              <a:buNone/>
            </a:pPr>
            <a:r>
              <a:rPr lang="el-GR" sz="4400" dirty="0"/>
              <a:t>Συμπεριφορές που μπορεί να εκδηλώσει ένας μαθητής με ΕΤΕ</a:t>
            </a:r>
            <a:endParaRPr lang="en-US" sz="4400" dirty="0"/>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4387</Words>
  <Application>Microsoft Office PowerPoint</Application>
  <PresentationFormat>On-screen Show (4:3)</PresentationFormat>
  <Paragraphs>504</Paragraphs>
  <Slides>132</Slides>
  <Notes>84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132</vt:i4>
      </vt:variant>
    </vt:vector>
  </HeadingPairs>
  <TitlesOfParts>
    <vt:vector size="135" baseType="lpstr">
      <vt:lpstr>Arial</vt:lpstr>
      <vt:lpstr>Wingdings</vt:lpstr>
      <vt:lpstr>Προεπιλεγμένη σχεδίαση</vt:lpstr>
      <vt:lpstr>PowerPoint Presentation</vt:lpstr>
      <vt:lpstr>PowerPoint Presentation</vt:lpstr>
      <vt:lpstr>Παιδιά με σωματικές αναπηρίες και παιδιά με σοβαρά ή/και χρόνια  προβλήματα υγείας</vt:lpstr>
      <vt:lpstr>PowerPoint Presentation</vt:lpstr>
      <vt:lpstr>PowerPoint Presentation</vt:lpstr>
      <vt:lpstr>Παιδιά με σωματικές αναπηρίες και παιδιά με σοβαρά προβλήματα υγείας</vt:lpstr>
      <vt:lpstr>PowerPoint Presentation</vt:lpstr>
      <vt:lpstr>Σωματική Αναπηρία και Σοβαρά ή/και Χρόνια Προβλήματα υγείας</vt:lpstr>
      <vt:lpstr>Το νευρικό σύστημα διακρίνεται σε: </vt:lpstr>
      <vt:lpstr>Το Κεντρικό Νευρικό Σύστημα (ΚΝΣ) αποτελείται από:  </vt:lpstr>
      <vt:lpstr>ΚΝΣ</vt:lpstr>
      <vt:lpstr>Το Περιφερικό Νευρικό Σύστημα (ΠΝΣ) απαρτίζεται από  </vt:lpstr>
      <vt:lpstr>Το Κεντρικό Νευρικό Σύστημα (ΚΝΣ) αποτελείται από: (βλ.  Διαφάνεια  9)  </vt:lpstr>
      <vt:lpstr>Εγκέφαλος</vt:lpstr>
      <vt:lpstr>Βλάβες στον εγκέφαλο</vt:lpstr>
      <vt:lpstr>Η σπονδυλική στήλη μαζί με τα νεύρα μεταβιβάζει:</vt:lpstr>
      <vt:lpstr>Σε περίπτωση βλάβης της σπονδυλικής στήλης </vt:lpstr>
      <vt:lpstr> Οι πιο συνηθισμένες νευρολογικές αναπηρίες είναι: </vt:lpstr>
      <vt:lpstr>Εγκεφαλική παράλυση (Ε.Π.)</vt:lpstr>
      <vt:lpstr>Εγκεφαλική Παράλυση (Ε.Π.) (συνέχεια 2)</vt:lpstr>
      <vt:lpstr>Εγκεφαλική Παράλυση (συνέχεια 3)</vt:lpstr>
      <vt:lpstr>Έτσι, υπάρχουν παιδιά με Ε.Π. που έχουν:</vt:lpstr>
      <vt:lpstr>Εγκεφαλική Παράλυση (συνέχεια 5)</vt:lpstr>
      <vt:lpstr>Αιτίες  Ε.Π. </vt:lpstr>
      <vt:lpstr>Αιτίες Ε.Π. </vt:lpstr>
      <vt:lpstr>Ταξινόμηση αιτιών Ε.Π. </vt:lpstr>
      <vt:lpstr>γ. Μεταγεννητικές καταστάσεις</vt:lpstr>
      <vt:lpstr>Μορφές Εγκεφαλικής Παράλυσης</vt:lpstr>
      <vt:lpstr>ΣΠΑΣΤΙΚΟΤΗΤΑ</vt:lpstr>
      <vt:lpstr>ΣΠΑΣΤΙΚΟΤΗΤΑ  </vt:lpstr>
      <vt:lpstr>ΣΠΑΣΤΙΚΟΤΗΤΑ (συνέχεια) </vt:lpstr>
      <vt:lpstr>ΣΠΑΣΤΙΚΟΤΗΤΑ: Περιγραφή </vt:lpstr>
      <vt:lpstr>Σπαστικότητα: Μέτριες περιπτώσεις </vt:lpstr>
      <vt:lpstr>PowerPoint Presentation</vt:lpstr>
      <vt:lpstr>PowerPoint Presentation</vt:lpstr>
      <vt:lpstr>Σπαστικότητα: Σοβαρές περιπτώσεις</vt:lpstr>
      <vt:lpstr>Μορφές σπαστικότητας</vt:lpstr>
      <vt:lpstr>PowerPoint Presentation</vt:lpstr>
      <vt:lpstr>Έκταση του προβλήματος  </vt:lpstr>
      <vt:lpstr>Στην Ελλάδα γεννιούνται </vt:lpstr>
      <vt:lpstr> Πρόληψη  </vt:lpstr>
      <vt:lpstr>Αθέτωση  </vt:lpstr>
      <vt:lpstr>Αταξία</vt:lpstr>
      <vt:lpstr>Νυσταγμός</vt:lpstr>
      <vt:lpstr>Τρόμος και ακαμψία</vt:lpstr>
      <vt:lpstr>PowerPoint Presentation</vt:lpstr>
      <vt:lpstr>Στην περίπτωση της σπαστικότητας η διάγνωση αναφέρεται κυρίως:</vt:lpstr>
      <vt:lpstr>PowerPoint Presentation</vt:lpstr>
      <vt:lpstr>Τα πρώτα διαγνωστικά σημεία της σπαστικότητας</vt:lpstr>
      <vt:lpstr>PowerPoint Presentation</vt:lpstr>
      <vt:lpstr>PowerPoint Presentation</vt:lpstr>
      <vt:lpstr>PowerPoint Presentation</vt:lpstr>
      <vt:lpstr>Πρόληψη</vt:lpstr>
      <vt:lpstr>Πρόληψη (συνέχεια-2)</vt:lpstr>
      <vt:lpstr>Επιπτώσεις στο σχολικό πρόγραμμα - Εκπαίδευση</vt:lpstr>
      <vt:lpstr>PowerPoint Presentation</vt:lpstr>
      <vt:lpstr>Κρίνοντας τα άτομα με Ε.Π. με βάση τις δυσκολίες τους δίχως να λάβουμε υπόψη το</vt:lpstr>
      <vt:lpstr>PowerPoint Presentation</vt:lpstr>
      <vt:lpstr>PowerPoint Presentation</vt:lpstr>
      <vt:lpstr>Παροχή εκπαιδευτικών υπηρεσιών σε παιδιά με Ε.Π.  </vt:lpstr>
      <vt:lpstr>Εκπαίδευση παιδιών με Ε.Π. </vt:lpstr>
      <vt:lpstr>Προσαρμογή του σχολικού προγράμματος</vt:lpstr>
      <vt:lpstr>H εγκεφαλική παράλυση  </vt:lpstr>
      <vt:lpstr>Προσαρμογή του σχολικού προγράμματος (συνέχεια-2)</vt:lpstr>
      <vt:lpstr>Προσαρμογή του σχολικού προγράμματος (συνέχεια-3)</vt:lpstr>
      <vt:lpstr>Υποστηρικτικά προγράμματα</vt:lpstr>
      <vt:lpstr>Εκπαιδευτική τοποθέτηση και σχολική ένταξη</vt:lpstr>
      <vt:lpstr>PowerPoint Presentation</vt:lpstr>
      <vt:lpstr>Επιληψία  </vt:lpstr>
      <vt:lpstr>Επιληψία (συνέχεια -2)</vt:lpstr>
      <vt:lpstr>Επιληψία (συνέχεια -3)</vt:lpstr>
      <vt:lpstr>PowerPoint Presentation</vt:lpstr>
      <vt:lpstr>Αιτίες  </vt:lpstr>
      <vt:lpstr>Τύποι επιληψίας  </vt:lpstr>
      <vt:lpstr>Στάδια μεγάλης επιληψίας</vt:lpstr>
      <vt:lpstr>Μεγάλη επιληψία (συνέχεια) </vt:lpstr>
      <vt:lpstr>Μικρή επιληψία  </vt:lpstr>
      <vt:lpstr>Μικρή επιληψία (συνέχεια)</vt:lpstr>
      <vt:lpstr>Μικρή επιληψία (συνέχεια)</vt:lpstr>
      <vt:lpstr>Ψυχοκινητική επιληψία</vt:lpstr>
      <vt:lpstr>Οδηγίες για τον εκπαιδευτικό </vt:lpstr>
      <vt:lpstr>Αντιμετώπιση επιληπτικής κρίσης παιδιού από τον εκπαιδευτικό</vt:lpstr>
      <vt:lpstr>Αντιμετώπιση επιληπτικής κρίσης παιδιού από το δάσκαλο (συνέχεια)</vt:lpstr>
      <vt:lpstr>Αντιμετώπιση επιληπτικής κρίσης παιδιού από το δάσκαλο (συνέχεια)</vt:lpstr>
      <vt:lpstr>Αντιμετώπιση επιληπτικής κρίσης παιδιού από το δάσκαλο (συνέχεια)</vt:lpstr>
      <vt:lpstr>Αντιμετώπιση επιληπτικής κρίσης παιδιού από το δάσκαλο (συνέχεια)</vt:lpstr>
      <vt:lpstr>Δισχιδής ράχη (Δ.Ρ.)  </vt:lpstr>
      <vt:lpstr>Επιπτώσεις στο σχολικό πρόγραμμα</vt:lpstr>
      <vt:lpstr>Επιπτώσεις Δ.Ράχης στο σχολικό πρόγραμμα (συνέχεια)</vt:lpstr>
      <vt:lpstr>Τα περισσότερα παιδιά με Δ.Ρ</vt:lpstr>
      <vt:lpstr>Ορισμένα παιδιά με Δ.Ρ.</vt:lpstr>
      <vt:lpstr>Ο εκπαιδευτικός φροντίζει να:</vt:lpstr>
      <vt:lpstr>Επίκτητος Τραυματισμός Εγκεφάλου (ΕΤΕ)</vt:lpstr>
      <vt:lpstr>ΕΤΕ</vt:lpstr>
      <vt:lpstr>ΕΤΕ (συνέχεια)</vt:lpstr>
      <vt:lpstr>ΕΤΕ (συνέχεια)</vt:lpstr>
      <vt:lpstr>Τα παιδιά με ΕΤΕ </vt:lpstr>
      <vt:lpstr> Προβλήματα που παρουσιάζουν τα παιδιά με ΕΤΕ  (βλ. σ.σ. 765-769).  </vt:lpstr>
      <vt:lpstr>PowerPoint Presentation</vt:lpstr>
      <vt:lpstr> Συμπεριφορές που μπορεί να εκδηλώσει ένας μαθητής με ΕΤΕ  </vt:lpstr>
      <vt:lpstr>Τα περισσότερα παιδιά με ΕΤΕ</vt:lpstr>
      <vt:lpstr>PowerPoint Presentation</vt:lpstr>
      <vt:lpstr>Μυοσκελετικό σύστημα</vt:lpstr>
      <vt:lpstr>Οι ορθοπεδικές ή μυοσκελετικές αναπηρίες περιλαμβάνουν προβλήματα που οφείλονται</vt:lpstr>
      <vt:lpstr>PowerPoint Presentation</vt:lpstr>
      <vt:lpstr>Μυϊκή Δυστροφία  (Μ.Δ.)  </vt:lpstr>
      <vt:lpstr>Duchenne: Η πιο γνωστή μορφή μυϊκής δυστροφίας </vt:lpstr>
      <vt:lpstr>Μυϊκή δυστροφία (συνέχεια-3)</vt:lpstr>
      <vt:lpstr>Μυϊκή δυστροφία (συνέχεια-4)</vt:lpstr>
      <vt:lpstr>Οδηγίες για την εκπαίδευση παιδιών με Μ.Δ.</vt:lpstr>
      <vt:lpstr>Οδηγίες για την εκπαίδευση παιδιών με Μ.Δ. </vt:lpstr>
      <vt:lpstr>Νεανική ρευματοειδής αρθρίτις</vt:lpstr>
      <vt:lpstr>Νεανική Ρευματοειδής Αρθρίτιδα -2 </vt:lpstr>
      <vt:lpstr>Νεανική ρευματοειδής αρθρίτις (συνέχεια-3) </vt:lpstr>
      <vt:lpstr>Ν.Ρ.Α. (συνέχεια-4)</vt:lpstr>
      <vt:lpstr>Επιπτώσεις στο σχολικό πρόγραμμα - Εκπαίδευση</vt:lpstr>
      <vt:lpstr>Νεανική Ρευματοειδής Αρθρίτις (συνέχεια-6)</vt:lpstr>
      <vt:lpstr>Νεανική Ρευματοειδής αρθρίτις  (συνέχεια-7)</vt:lpstr>
      <vt:lpstr>Νεανική Ρευματοειδής Αρθρίτις (συνέχεια-8)</vt:lpstr>
      <vt:lpstr>Νεανική Ρευματοειδής Αρθρίτις  (συνέχεια-9)</vt:lpstr>
      <vt:lpstr>Αιμοφιλία </vt:lpstr>
      <vt:lpstr>Αιμοφιλία (συνέχεια-2) </vt:lpstr>
      <vt:lpstr>Το αίμα εκτελεί λειτουργίες όπως είναι:</vt:lpstr>
      <vt:lpstr>Αιμοφιλία (συνέχεια-4)</vt:lpstr>
      <vt:lpstr>Αιμοφιλία (συνέχεια-5)</vt:lpstr>
      <vt:lpstr> Αιμορραγίες στην αιμοφιλία</vt:lpstr>
      <vt:lpstr>Αιμορραγίες στην αιμοφιλία</vt:lpstr>
      <vt:lpstr>Αιμορραγίες στην αιμοφιλία</vt:lpstr>
      <vt:lpstr> Η διάγνωση της αιμοφιλίας βασίζεται στα εξής: </vt:lpstr>
      <vt:lpstr>Επιπτώσεις στο σχολικό πρόγραμμα</vt:lpstr>
      <vt:lpstr>Οδηγίες για τον εκπαιδευτικό </vt:lpstr>
      <vt:lpstr>Οδηγίες για τον εκπαιδευτικό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Kapodistrian University of Athens</dc:creator>
  <cp:lastModifiedBy>Ζαχαρογέωργας Λυκούργος</cp:lastModifiedBy>
  <cp:revision>118</cp:revision>
  <dcterms:created xsi:type="dcterms:W3CDTF">2009-05-17T17:48:36Z</dcterms:created>
  <dcterms:modified xsi:type="dcterms:W3CDTF">2024-05-26T18:36:30Z</dcterms:modified>
</cp:coreProperties>
</file>