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1" r:id="rId2"/>
    <p:sldId id="367" r:id="rId3"/>
    <p:sldId id="369" r:id="rId4"/>
    <p:sldId id="370" r:id="rId5"/>
    <p:sldId id="368" r:id="rId6"/>
    <p:sldId id="371" r:id="rId7"/>
    <p:sldId id="372" r:id="rId8"/>
    <p:sldId id="373" r:id="rId9"/>
    <p:sldId id="374" r:id="rId10"/>
    <p:sldId id="375" r:id="rId11"/>
    <p:sldId id="376" r:id="rId12"/>
    <p:sldId id="377" r:id="rId13"/>
    <p:sldId id="378" r:id="rId14"/>
    <p:sldId id="379" r:id="rId15"/>
    <p:sldId id="380" r:id="rId16"/>
    <p:sldId id="381" r:id="rId17"/>
    <p:sldId id="382" r:id="rId18"/>
    <p:sldId id="283" r:id="rId19"/>
    <p:sldId id="359" r:id="rId20"/>
    <p:sldId id="284" r:id="rId21"/>
    <p:sldId id="360" r:id="rId22"/>
    <p:sldId id="278" r:id="rId23"/>
    <p:sldId id="343" r:id="rId24"/>
    <p:sldId id="383" r:id="rId25"/>
    <p:sldId id="384" r:id="rId26"/>
    <p:sldId id="385" r:id="rId27"/>
    <p:sldId id="386" r:id="rId28"/>
    <p:sldId id="387" r:id="rId29"/>
    <p:sldId id="388" r:id="rId30"/>
    <p:sldId id="389" r:id="rId31"/>
    <p:sldId id="390" r:id="rId32"/>
    <p:sldId id="391" r:id="rId33"/>
    <p:sldId id="392" r:id="rId34"/>
    <p:sldId id="344" r:id="rId35"/>
    <p:sldId id="345" r:id="rId36"/>
    <p:sldId id="346" r:id="rId37"/>
    <p:sldId id="347" r:id="rId38"/>
    <p:sldId id="361" r:id="rId39"/>
    <p:sldId id="348" r:id="rId40"/>
    <p:sldId id="349" r:id="rId41"/>
    <p:sldId id="350" r:id="rId42"/>
    <p:sldId id="351" r:id="rId43"/>
    <p:sldId id="362" r:id="rId44"/>
    <p:sldId id="352" r:id="rId45"/>
    <p:sldId id="353" r:id="rId46"/>
    <p:sldId id="363" r:id="rId47"/>
    <p:sldId id="354" r:id="rId48"/>
    <p:sldId id="355" r:id="rId49"/>
    <p:sldId id="364" r:id="rId50"/>
    <p:sldId id="356" r:id="rId51"/>
    <p:sldId id="357" r:id="rId52"/>
    <p:sldId id="365" r:id="rId53"/>
    <p:sldId id="366" r:id="rId54"/>
    <p:sldId id="358" r:id="rId5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59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16/12/2014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6000"/>
            <a:lum/>
          </a:blip>
          <a:srcRect/>
          <a:stretch>
            <a:fillRect t="-5000" b="-5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16/12/2014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2362274"/>
          </a:xfrm>
        </p:spPr>
        <p:txBody>
          <a:bodyPr/>
          <a:lstStyle/>
          <a:p>
            <a:r>
              <a:rPr lang="el-GR" dirty="0" smtClean="0">
                <a:solidFill>
                  <a:srgbClr val="FF0000"/>
                </a:solidFill>
              </a:rPr>
              <a:t>Η Εξέλιξη της Ελληνικής Γλώσσας και ο Κοραής</a:t>
            </a:r>
            <a:endParaRPr lang="el-GR" dirty="0">
              <a:solidFill>
                <a:srgbClr val="FF0000"/>
              </a:solidFill>
            </a:endParaRPr>
          </a:p>
        </p:txBody>
      </p:sp>
      <p:pic>
        <p:nvPicPr>
          <p:cNvPr id="1026" name="Picture 2" descr="C:\Users\1234\Documents\index.jpg"/>
          <p:cNvPicPr>
            <a:picLocks noGrp="1" noChangeAspect="1" noChangeArrowheads="1"/>
          </p:cNvPicPr>
          <p:nvPr>
            <p:ph idx="1"/>
          </p:nvPr>
        </p:nvPicPr>
        <p:blipFill>
          <a:blip r:embed="rId2" cstate="print"/>
          <a:srcRect/>
          <a:stretch>
            <a:fillRect/>
          </a:stretch>
        </p:blipFill>
        <p:spPr bwMode="auto">
          <a:xfrm>
            <a:off x="3538537" y="2753519"/>
            <a:ext cx="2066925" cy="22193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nSpc>
                <a:spcPct val="80000"/>
              </a:lnSpc>
            </a:pPr>
            <a:r>
              <a:rPr lang="el-GR" dirty="0" smtClean="0"/>
              <a:t>Προέλευση της ελληνικής γλώσσας</a:t>
            </a:r>
          </a:p>
          <a:p>
            <a:pPr>
              <a:lnSpc>
                <a:spcPct val="80000"/>
              </a:lnSpc>
            </a:pPr>
            <a:r>
              <a:rPr lang="el-GR" dirty="0" smtClean="0"/>
              <a:t>Θεωρία του </a:t>
            </a:r>
            <a:r>
              <a:rPr lang="en-US" dirty="0" smtClean="0"/>
              <a:t>P. </a:t>
            </a:r>
            <a:r>
              <a:rPr lang="en-US" dirty="0" err="1" smtClean="0"/>
              <a:t>Kretschmer</a:t>
            </a:r>
            <a:r>
              <a:rPr lang="el-GR" dirty="0" smtClean="0"/>
              <a:t>: οι Έλληνες κατά την κάθοδό τους στην Ελλάδα βρήκαν εγκατεστημένο έναν </a:t>
            </a:r>
            <a:r>
              <a:rPr lang="el-GR" dirty="0" err="1" smtClean="0"/>
              <a:t>πολιτιστικώς</a:t>
            </a:r>
            <a:r>
              <a:rPr lang="el-GR" dirty="0" smtClean="0"/>
              <a:t> προηγμένο λαό μη Ινδοευρωπαϊκό, τους </a:t>
            </a:r>
            <a:r>
              <a:rPr lang="el-GR" dirty="0" err="1" smtClean="0"/>
              <a:t>Προέλληνες</a:t>
            </a:r>
            <a:r>
              <a:rPr lang="el-GR" dirty="0" smtClean="0"/>
              <a:t> ή </a:t>
            </a:r>
            <a:r>
              <a:rPr lang="el-GR" dirty="0" err="1" smtClean="0"/>
              <a:t>Πρωτοέλληνες</a:t>
            </a:r>
            <a:r>
              <a:rPr lang="el-GR" dirty="0" smtClean="0"/>
              <a:t>, που ονόμασαν Πελασγούς. Από την ανάμειξη των Ινδοευρωπαίων Ελλήνων με τους </a:t>
            </a:r>
            <a:r>
              <a:rPr lang="el-GR" dirty="0" err="1" smtClean="0"/>
              <a:t>Πρωτοέλληνες</a:t>
            </a:r>
            <a:r>
              <a:rPr lang="el-GR" dirty="0" smtClean="0"/>
              <a:t> προέκυψε εθνολογικώς και γλωσσικώς νέα </a:t>
            </a:r>
            <a:r>
              <a:rPr lang="el-GR" dirty="0" err="1" smtClean="0"/>
              <a:t>φυλή:οι</a:t>
            </a:r>
            <a:r>
              <a:rPr lang="el-GR" dirty="0" smtClean="0"/>
              <a:t> Έλληνες. Στη γλώσσα των Ελλήνων διατηρήθηκαν προελληνικά στοιχεία, καθώς δεν μπορούμε να τα ετυμολογήσουμε (δεν σχετίζονται με ρίζες ινδοευρωπαϊκών λέξεων).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4" name="Picture 4" descr="mso97C40"/>
          <p:cNvPicPr>
            <a:picLocks noGrp="1" noChangeAspect="1" noChangeArrowheads="1"/>
          </p:cNvPicPr>
          <p:nvPr>
            <p:ph idx="1"/>
          </p:nvPr>
        </p:nvPicPr>
        <p:blipFill>
          <a:blip r:embed="rId2" cstate="print"/>
          <a:srcRect/>
          <a:stretch>
            <a:fillRect/>
          </a:stretch>
        </p:blipFill>
        <p:spPr bwMode="auto">
          <a:xfrm>
            <a:off x="1115616" y="116632"/>
            <a:ext cx="6480720" cy="69847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Ινδοευρωπαϊκή οικογένεια</a:t>
            </a:r>
            <a:endParaRPr lang="el-GR" dirty="0"/>
          </a:p>
        </p:txBody>
      </p:sp>
      <p:sp>
        <p:nvSpPr>
          <p:cNvPr id="3" name="2 - Θέση περιεχομένου"/>
          <p:cNvSpPr>
            <a:spLocks noGrp="1"/>
          </p:cNvSpPr>
          <p:nvPr>
            <p:ph idx="1"/>
          </p:nvPr>
        </p:nvSpPr>
        <p:spPr/>
        <p:txBody>
          <a:bodyPr>
            <a:normAutofit fontScale="77500" lnSpcReduction="20000"/>
          </a:bodyPr>
          <a:lstStyle/>
          <a:p>
            <a:pPr>
              <a:lnSpc>
                <a:spcPct val="80000"/>
              </a:lnSpc>
            </a:pPr>
            <a:r>
              <a:rPr lang="el-GR" dirty="0" err="1" smtClean="0"/>
              <a:t>Χεττιτική</a:t>
            </a:r>
            <a:r>
              <a:rPr lang="el-GR" dirty="0" smtClean="0"/>
              <a:t>: η αρχαιότερη γλώσσα (νεκρή),1700-1200π.Χ.</a:t>
            </a:r>
          </a:p>
          <a:p>
            <a:pPr>
              <a:lnSpc>
                <a:spcPct val="80000"/>
              </a:lnSpc>
            </a:pPr>
            <a:r>
              <a:rPr lang="el-GR" dirty="0" smtClean="0"/>
              <a:t>Ελληνική (δεύτερη σε αρχαιότητα, γραμμική Β΄1450-1200 </a:t>
            </a:r>
            <a:r>
              <a:rPr lang="el-GR" dirty="0" err="1" smtClean="0"/>
              <a:t>π.Χ.</a:t>
            </a:r>
            <a:r>
              <a:rPr lang="el-GR" dirty="0" smtClean="0"/>
              <a:t>).</a:t>
            </a:r>
          </a:p>
          <a:p>
            <a:pPr>
              <a:lnSpc>
                <a:spcPct val="80000"/>
              </a:lnSpc>
            </a:pPr>
            <a:r>
              <a:rPr lang="el-GR" dirty="0" err="1" smtClean="0"/>
              <a:t>Ινδοϊρανικές</a:t>
            </a:r>
            <a:r>
              <a:rPr lang="el-GR" dirty="0" smtClean="0"/>
              <a:t>: Ινδική, Ιρανική, Αφγανική.</a:t>
            </a:r>
          </a:p>
          <a:p>
            <a:pPr>
              <a:lnSpc>
                <a:spcPct val="80000"/>
              </a:lnSpc>
            </a:pPr>
            <a:r>
              <a:rPr lang="el-GR" dirty="0" smtClean="0"/>
              <a:t>Γερμανικές (τευτονικές γλώσσες): Γοτθική, Γερμανική, Αγγλική, Ολλανδική, φλαμανδική, σκανδιναβικές(εκτός Φιλανδικής που ανήκει στην ουραλοαλταϊκή οικογένεια)</a:t>
            </a:r>
          </a:p>
          <a:p>
            <a:pPr>
              <a:lnSpc>
                <a:spcPct val="80000"/>
              </a:lnSpc>
            </a:pPr>
            <a:r>
              <a:rPr lang="el-GR" dirty="0" err="1" smtClean="0"/>
              <a:t>Βαλτοσλαβικές</a:t>
            </a:r>
            <a:r>
              <a:rPr lang="el-GR" dirty="0" smtClean="0"/>
              <a:t> :Ρωσική, Λιθουανική, Ουκρανική, Πολωνική, Τσεχική, Σλοβακική, Σερβοκροατική, Βουλγαρική).</a:t>
            </a:r>
          </a:p>
          <a:p>
            <a:pPr>
              <a:lnSpc>
                <a:spcPct val="80000"/>
              </a:lnSpc>
            </a:pPr>
            <a:r>
              <a:rPr lang="el-GR" dirty="0" smtClean="0"/>
              <a:t>Λατινικές: Ιταλική, Γαλλική, Ισπανική, Πορτογαλική, Ρουμανική</a:t>
            </a:r>
          </a:p>
          <a:p>
            <a:pPr>
              <a:lnSpc>
                <a:spcPct val="80000"/>
              </a:lnSpc>
            </a:pPr>
            <a:r>
              <a:rPr lang="el-GR" dirty="0" err="1" smtClean="0"/>
              <a:t>Κελτικές:Ιρλανδική</a:t>
            </a:r>
            <a:r>
              <a:rPr lang="el-GR" dirty="0" smtClean="0"/>
              <a:t>, Σκωτική, Ουαλική,  Βρετονική  </a:t>
            </a:r>
          </a:p>
          <a:p>
            <a:pPr>
              <a:lnSpc>
                <a:spcPct val="80000"/>
              </a:lnSpc>
            </a:pPr>
            <a:r>
              <a:rPr lang="el-GR" dirty="0" smtClean="0"/>
              <a:t>Αρμενική-Αλβανική, </a:t>
            </a:r>
            <a:r>
              <a:rPr lang="el-GR" dirty="0" err="1" smtClean="0"/>
              <a:t>Τοχαρική</a:t>
            </a:r>
            <a:r>
              <a:rPr lang="el-GR" dirty="0" smtClean="0"/>
              <a:t>, νεκρή, κινεζικό Τουρκεστάν).</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60648"/>
            <a:ext cx="8229600" cy="6480720"/>
          </a:xfrm>
        </p:spPr>
        <p:txBody>
          <a:bodyPr>
            <a:normAutofit/>
          </a:bodyPr>
          <a:lstStyle/>
          <a:p>
            <a:pPr>
              <a:lnSpc>
                <a:spcPct val="80000"/>
              </a:lnSpc>
            </a:pPr>
            <a:r>
              <a:rPr lang="el-GR" dirty="0" smtClean="0"/>
              <a:t>Οι Έλληνες αρχίζουν να εμφανίζονται σταδιακά στους τόπους της οριστικής εγκατάστασής τους. Πρώτα φθάνουν τα Αχαϊκά και Αχαϊκά  Ιωνικά  φύλα (19ος αι. </a:t>
            </a:r>
            <a:r>
              <a:rPr lang="el-GR" dirty="0" err="1" smtClean="0"/>
              <a:t>π.Χ.</a:t>
            </a:r>
            <a:r>
              <a:rPr lang="el-GR" dirty="0" smtClean="0"/>
              <a:t> ) και μετά τα Δωρικά (12ος αι. </a:t>
            </a:r>
            <a:r>
              <a:rPr lang="el-GR" dirty="0" err="1" smtClean="0"/>
              <a:t>π.Χ.</a:t>
            </a:r>
            <a:r>
              <a:rPr lang="el-GR" dirty="0" smtClean="0"/>
              <a:t>). Η Γραμμική Α΄ πρέπει να κρύβει τη γλώσσα των παλαιών κατοίκων, αλλά δεν έχει αποκρυπτογραφηθεί. </a:t>
            </a:r>
          </a:p>
          <a:p>
            <a:pPr>
              <a:lnSpc>
                <a:spcPct val="80000"/>
              </a:lnSpc>
            </a:pPr>
            <a:r>
              <a:rPr lang="el-GR" dirty="0" smtClean="0"/>
              <a:t>Προελληνικοί πληθυσμοί: Πελασγοί (Θεσσαλία, Αρκαδία), Λέλεγες (Λοκρίδα, Ακαρνανία, Βοιωτία, Εύβοια, Λακωνία, Κυκλάδες), Κάρες (Κρήτη, Κυκλάδες).</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nSpc>
                <a:spcPct val="80000"/>
              </a:lnSpc>
            </a:pPr>
            <a:r>
              <a:rPr lang="el-GR" dirty="0" smtClean="0"/>
              <a:t>Οι νέοι κάτοικοι διατηρούν το όνομα της περιοχής που της έδιναν οι παλαιοί κάτοικοι.</a:t>
            </a:r>
          </a:p>
          <a:p>
            <a:pPr>
              <a:lnSpc>
                <a:spcPct val="80000"/>
              </a:lnSpc>
            </a:pPr>
            <a:r>
              <a:rPr lang="el-GR" dirty="0" smtClean="0"/>
              <a:t>Ανιχνεύονται στοιχεία της γλώσσας τους: Νάξος, Κνωσός, Σάμος, Παρνασσός, Κηφισός, </a:t>
            </a:r>
            <a:r>
              <a:rPr lang="el-GR" dirty="0" err="1" smtClean="0"/>
              <a:t>Μυκήναι</a:t>
            </a:r>
            <a:endParaRPr lang="el-GR" dirty="0" smtClean="0"/>
          </a:p>
          <a:p>
            <a:pPr>
              <a:lnSpc>
                <a:spcPct val="80000"/>
              </a:lnSpc>
            </a:pPr>
            <a:r>
              <a:rPr lang="el-GR" dirty="0" smtClean="0"/>
              <a:t>Άνηθο, σέλινο, </a:t>
            </a:r>
            <a:r>
              <a:rPr lang="el-GR" dirty="0" err="1" smtClean="0"/>
              <a:t>υάκινθος,δάφνη</a:t>
            </a:r>
            <a:r>
              <a:rPr lang="el-GR" dirty="0" smtClean="0"/>
              <a:t>, ελαία, σίτος.</a:t>
            </a:r>
          </a:p>
          <a:p>
            <a:pPr>
              <a:lnSpc>
                <a:spcPct val="80000"/>
              </a:lnSpc>
            </a:pPr>
            <a:r>
              <a:rPr lang="el-GR" dirty="0" smtClean="0"/>
              <a:t>Αθηνά, Άρτεμις, Ήφαιστος</a:t>
            </a:r>
          </a:p>
          <a:p>
            <a:pPr>
              <a:lnSpc>
                <a:spcPct val="80000"/>
              </a:lnSpc>
            </a:pPr>
            <a:r>
              <a:rPr lang="el-GR" dirty="0" smtClean="0"/>
              <a:t>Πλίνθος, </a:t>
            </a:r>
            <a:r>
              <a:rPr lang="el-GR" dirty="0" err="1" smtClean="0"/>
              <a:t>λέβης</a:t>
            </a:r>
            <a:r>
              <a:rPr lang="el-GR" dirty="0" smtClean="0"/>
              <a:t>, </a:t>
            </a:r>
            <a:r>
              <a:rPr lang="el-GR" dirty="0" err="1" smtClean="0"/>
              <a:t>μέγαρον</a:t>
            </a:r>
            <a:endParaRPr lang="el-GR" dirty="0" smtClean="0"/>
          </a:p>
          <a:p>
            <a:pPr>
              <a:lnSpc>
                <a:spcPct val="80000"/>
              </a:lnSpc>
            </a:pPr>
            <a:r>
              <a:rPr lang="el-GR" dirty="0" smtClean="0"/>
              <a:t>Χαλκός, σίδηρος, χρυσός</a:t>
            </a:r>
          </a:p>
          <a:p>
            <a:pPr>
              <a:lnSpc>
                <a:spcPct val="80000"/>
              </a:lnSpc>
            </a:pPr>
            <a:r>
              <a:rPr lang="el-GR" dirty="0" smtClean="0"/>
              <a:t>Τύραννος, δούλος, ειρήνη, λαός</a:t>
            </a:r>
          </a:p>
          <a:p>
            <a:pPr>
              <a:lnSpc>
                <a:spcPct val="80000"/>
              </a:lnSpc>
            </a:pPr>
            <a:r>
              <a:rPr lang="el-GR" dirty="0" smtClean="0"/>
              <a:t>Θάλασσα, ζέφυρος, ξίφος, κιθάρα, ασπίς, κίνδυνος.</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Γραφές-Αλφάβητα στην Ελλάδα</a:t>
            </a:r>
            <a:endParaRPr lang="el-GR" dirty="0"/>
          </a:p>
        </p:txBody>
      </p:sp>
      <p:sp>
        <p:nvSpPr>
          <p:cNvPr id="3" name="2 - Θέση περιεχομένου"/>
          <p:cNvSpPr>
            <a:spLocks noGrp="1"/>
          </p:cNvSpPr>
          <p:nvPr>
            <p:ph idx="1"/>
          </p:nvPr>
        </p:nvSpPr>
        <p:spPr/>
        <p:txBody>
          <a:bodyPr>
            <a:normAutofit fontScale="92500" lnSpcReduction="10000"/>
          </a:bodyPr>
          <a:lstStyle/>
          <a:p>
            <a:pPr>
              <a:lnSpc>
                <a:spcPct val="80000"/>
              </a:lnSpc>
            </a:pPr>
            <a:r>
              <a:rPr lang="el-GR" b="1" dirty="0" smtClean="0"/>
              <a:t>Μινωική-ιερογλυφική- γραφή (2000-1750 </a:t>
            </a:r>
            <a:r>
              <a:rPr lang="el-GR" b="1" dirty="0" err="1" smtClean="0"/>
              <a:t>π.Χ.</a:t>
            </a:r>
            <a:r>
              <a:rPr lang="el-GR" b="1" dirty="0" smtClean="0"/>
              <a:t>): η αρχαιότερη γραφή στον ελλαδικό χώρο. Χρησιμοποιήθηκε σε σφραγιδόλιθους που βρέθηκαν κατά τις ανασκαφές του </a:t>
            </a:r>
            <a:r>
              <a:rPr lang="en-US" b="1" dirty="0" smtClean="0"/>
              <a:t>Evans </a:t>
            </a:r>
            <a:r>
              <a:rPr lang="el-GR" b="1" dirty="0" smtClean="0"/>
              <a:t> στην Κνωσό. Δεν έχει αναγνωσθεί.</a:t>
            </a:r>
          </a:p>
          <a:p>
            <a:pPr>
              <a:lnSpc>
                <a:spcPct val="80000"/>
              </a:lnSpc>
            </a:pPr>
            <a:r>
              <a:rPr lang="el-GR" b="1" dirty="0" smtClean="0"/>
              <a:t>Με πιο εξελιγμένη μορφή απαντάται σε πήλινες πινακίδες και </a:t>
            </a:r>
            <a:r>
              <a:rPr lang="el-GR" b="1" dirty="0" err="1" smtClean="0"/>
              <a:t>δίσκους:δίσκος</a:t>
            </a:r>
            <a:r>
              <a:rPr lang="el-GR" b="1" dirty="0" smtClean="0"/>
              <a:t> της Φαιστού (17ος αι. </a:t>
            </a:r>
            <a:r>
              <a:rPr lang="el-GR" b="1" dirty="0" err="1" smtClean="0"/>
              <a:t>π.Χ.</a:t>
            </a:r>
            <a:r>
              <a:rPr lang="el-GR" b="1" dirty="0" smtClean="0"/>
              <a:t>).</a:t>
            </a:r>
          </a:p>
          <a:p>
            <a:pPr>
              <a:lnSpc>
                <a:spcPct val="80000"/>
              </a:lnSpc>
            </a:pPr>
            <a:r>
              <a:rPr lang="el-GR" b="1" dirty="0" smtClean="0"/>
              <a:t>Γραμμική γραφή Α΄ </a:t>
            </a:r>
            <a:r>
              <a:rPr lang="el-GR" b="1" dirty="0" smtClean="0">
                <a:sym typeface="Wingdings" pitchFamily="2" charset="2"/>
              </a:rPr>
              <a:t>(1700-1450 </a:t>
            </a:r>
            <a:r>
              <a:rPr lang="el-GR" b="1" dirty="0" err="1" smtClean="0">
                <a:sym typeface="Wingdings" pitchFamily="2" charset="2"/>
              </a:rPr>
              <a:t>π.Χ.</a:t>
            </a:r>
            <a:r>
              <a:rPr lang="el-GR" b="1" dirty="0" smtClean="0">
                <a:sym typeface="Wingdings" pitchFamily="2" charset="2"/>
              </a:rPr>
              <a:t>). Εκατό περίπου σημεία που αποδίδουν πιθανότατα συλλαβές, με δεκαδικό αριθμητικό σύστημα. Δεν έχει αποκρυπτογραφηθεί.</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nSpc>
                <a:spcPct val="80000"/>
              </a:lnSpc>
            </a:pPr>
            <a:r>
              <a:rPr lang="el-GR" b="1" dirty="0" smtClean="0"/>
              <a:t>Γραμμική Γραφή Β΄(</a:t>
            </a:r>
            <a:r>
              <a:rPr lang="el-GR" b="1" dirty="0" smtClean="0">
                <a:sym typeface="Wingdings" pitchFamily="2" charset="2"/>
              </a:rPr>
              <a:t>1450-1200 </a:t>
            </a:r>
            <a:r>
              <a:rPr lang="el-GR" b="1" dirty="0" err="1" smtClean="0">
                <a:sym typeface="Wingdings" pitchFamily="2" charset="2"/>
              </a:rPr>
              <a:t>π.Χ.</a:t>
            </a:r>
            <a:r>
              <a:rPr lang="el-GR" b="1" dirty="0" smtClean="0">
                <a:sym typeface="Wingdings" pitchFamily="2" charset="2"/>
              </a:rPr>
              <a:t>), </a:t>
            </a:r>
            <a:r>
              <a:rPr lang="el-GR" b="1" dirty="0" err="1" smtClean="0">
                <a:sym typeface="Wingdings" pitchFamily="2" charset="2"/>
              </a:rPr>
              <a:t>συλλαβογράμματη</a:t>
            </a:r>
            <a:r>
              <a:rPr lang="el-GR" b="1" dirty="0" smtClean="0">
                <a:sym typeface="Wingdings" pitchFamily="2" charset="2"/>
              </a:rPr>
              <a:t> γραφή. Αποκρυπτογραφείται  από τον αρχιτέκτονα Μ.  </a:t>
            </a:r>
            <a:r>
              <a:rPr lang="en-US" b="1" dirty="0" err="1" smtClean="0">
                <a:sym typeface="Wingdings" pitchFamily="2" charset="2"/>
              </a:rPr>
              <a:t>Ventris</a:t>
            </a:r>
            <a:r>
              <a:rPr lang="el-GR" b="1" dirty="0" smtClean="0">
                <a:sym typeface="Wingdings" pitchFamily="2" charset="2"/>
              </a:rPr>
              <a:t> με τη βοήθεια του ειδικού στην ιστορία της ελληνικής γλώσσας </a:t>
            </a:r>
            <a:r>
              <a:rPr lang="en-US" b="1" dirty="0" smtClean="0">
                <a:sym typeface="Wingdings" pitchFamily="2" charset="2"/>
              </a:rPr>
              <a:t>John Chadwick</a:t>
            </a:r>
            <a:r>
              <a:rPr lang="el-GR" b="1" dirty="0" smtClean="0">
                <a:sym typeface="Wingdings" pitchFamily="2" charset="2"/>
              </a:rPr>
              <a:t>.</a:t>
            </a:r>
          </a:p>
          <a:p>
            <a:pPr>
              <a:lnSpc>
                <a:spcPct val="80000"/>
              </a:lnSpc>
            </a:pPr>
            <a:r>
              <a:rPr lang="el-GR" b="1" dirty="0" err="1" smtClean="0"/>
              <a:t>Κυπρομινωική</a:t>
            </a:r>
            <a:r>
              <a:rPr lang="el-GR" b="1" dirty="0" smtClean="0"/>
              <a:t> (</a:t>
            </a:r>
            <a:r>
              <a:rPr lang="el-GR" b="1" dirty="0" smtClean="0">
                <a:sym typeface="Wingdings" pitchFamily="2" charset="2"/>
              </a:rPr>
              <a:t>1500-1100 </a:t>
            </a:r>
            <a:r>
              <a:rPr lang="el-GR" b="1" dirty="0" err="1" smtClean="0">
                <a:sym typeface="Wingdings" pitchFamily="2" charset="2"/>
              </a:rPr>
              <a:t>π.Χ.</a:t>
            </a:r>
            <a:r>
              <a:rPr lang="el-GR" b="1" dirty="0" smtClean="0">
                <a:sym typeface="Wingdings" pitchFamily="2" charset="2"/>
              </a:rPr>
              <a:t>):Ευρήματα από την Έγκωμη της Κύπρου. Δεν έχει αναγνωσθεί.</a:t>
            </a:r>
          </a:p>
          <a:p>
            <a:pPr>
              <a:lnSpc>
                <a:spcPct val="80000"/>
              </a:lnSpc>
            </a:pPr>
            <a:r>
              <a:rPr lang="el-GR" b="1" dirty="0" smtClean="0"/>
              <a:t>Κυπριακό </a:t>
            </a:r>
            <a:r>
              <a:rPr lang="el-GR" b="1" dirty="0" err="1" smtClean="0"/>
              <a:t>συλλαβάριο</a:t>
            </a:r>
            <a:r>
              <a:rPr lang="el-GR" b="1" dirty="0" smtClean="0"/>
              <a:t> με 56 συλλαβογράμματα. Βοήθησε στην αποκρυπτογράφηση της Γραμμικής Β΄. Έχει αναγνωσθεί.</a:t>
            </a:r>
          </a:p>
          <a:p>
            <a:pPr>
              <a:lnSpc>
                <a:spcPct val="80000"/>
              </a:lnSpc>
            </a:pPr>
            <a:r>
              <a:rPr lang="el-GR" b="1" dirty="0" smtClean="0"/>
              <a:t>Ελληνικό αλφάβητο (9ος-10ος αι. </a:t>
            </a:r>
            <a:r>
              <a:rPr lang="el-GR" b="1" dirty="0" err="1" smtClean="0"/>
              <a:t>π.Χ.</a:t>
            </a:r>
            <a:r>
              <a:rPr lang="el-GR" b="1" smtClean="0"/>
              <a:t>).</a:t>
            </a:r>
            <a:endParaRPr lang="el-GR"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l-GR" sz="4000" smtClean="0"/>
              <a:t>Ποια γραφή εντοπίζεται πρώτη στον ελλαδικό χώρο;</a:t>
            </a:r>
          </a:p>
        </p:txBody>
      </p:sp>
      <p:sp>
        <p:nvSpPr>
          <p:cNvPr id="20483" name="Rectangle 3"/>
          <p:cNvSpPr>
            <a:spLocks noGrp="1" noChangeArrowheads="1"/>
          </p:cNvSpPr>
          <p:nvPr>
            <p:ph type="body" idx="1"/>
          </p:nvPr>
        </p:nvSpPr>
        <p:spPr/>
        <p:txBody>
          <a:bodyPr>
            <a:normAutofit/>
          </a:bodyPr>
          <a:lstStyle/>
          <a:p>
            <a:pPr eaLnBrk="1" hangingPunct="1">
              <a:lnSpc>
                <a:spcPct val="90000"/>
              </a:lnSpc>
            </a:pPr>
            <a:r>
              <a:rPr lang="el-GR" dirty="0" smtClean="0">
                <a:solidFill>
                  <a:srgbClr val="FF0000"/>
                </a:solidFill>
                <a:latin typeface="Times New Roman" pitchFamily="18" charset="0"/>
                <a:cs typeface="Times New Roman" pitchFamily="18" charset="0"/>
              </a:rPr>
              <a:t>Η μινωική ιερογλυφική γραφή στα μέσα της εποχής του Χαλκού (20ος -17ος αι. </a:t>
            </a:r>
            <a:r>
              <a:rPr lang="el-GR" dirty="0" err="1" smtClean="0">
                <a:solidFill>
                  <a:srgbClr val="FF0000"/>
                </a:solidFill>
                <a:latin typeface="Times New Roman" pitchFamily="18" charset="0"/>
                <a:cs typeface="Times New Roman" pitchFamily="18" charset="0"/>
              </a:rPr>
              <a:t>π.Χ.</a:t>
            </a:r>
            <a:r>
              <a:rPr lang="el-GR" dirty="0" smtClean="0">
                <a:solidFill>
                  <a:srgbClr val="FF0000"/>
                </a:solidFill>
                <a:latin typeface="Times New Roman" pitchFamily="18" charset="0"/>
                <a:cs typeface="Times New Roman" pitchFamily="18" charset="0"/>
              </a:rPr>
              <a:t>). Ακολουθεί η Γραμμική Α, εξέλιξη της ιερογλυφικής, χρησιμοποιεί συλλαβογράμματα. Δεν έχουν αποκωδικοποιηθεί, πιστεύεται ότι αποδίδουν προελληνική γλώσσα.</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412776"/>
            <a:ext cx="8229600" cy="5445224"/>
          </a:xfrm>
        </p:spPr>
        <p:txBody>
          <a:bodyPr>
            <a:normAutofit/>
          </a:bodyPr>
          <a:lstStyle/>
          <a:p>
            <a:r>
              <a:rPr lang="el-GR" sz="3600" dirty="0" smtClean="0">
                <a:solidFill>
                  <a:srgbClr val="FF0000"/>
                </a:solidFill>
                <a:latin typeface="Times New Roman" pitchFamily="18" charset="0"/>
                <a:cs typeface="Times New Roman" pitchFamily="18" charset="0"/>
              </a:rPr>
              <a:t>Προέλευση της ελληνικής γλώσσας; Η περισσότερο αποδεκτή άποψη είναι ότι έχει ως πρότυπο το φοινικικό αλφάβητο, το οποίο πρέπει να γνώρισαν οι Έλληνες ταξιδεύοντας στην Ανατολική Μεσόγειο (τέλη 9ου αι. </a:t>
            </a:r>
            <a:r>
              <a:rPr lang="el-GR" sz="3600" dirty="0" err="1" smtClean="0">
                <a:solidFill>
                  <a:srgbClr val="FF0000"/>
                </a:solidFill>
                <a:latin typeface="Times New Roman" pitchFamily="18" charset="0"/>
                <a:cs typeface="Times New Roman" pitchFamily="18" charset="0"/>
              </a:rPr>
              <a:t>π.Χ.</a:t>
            </a:r>
            <a:r>
              <a:rPr lang="el-GR" sz="3600" dirty="0" smtClean="0">
                <a:solidFill>
                  <a:srgbClr val="FF0000"/>
                </a:solidFill>
                <a:latin typeface="Times New Roman" pitchFamily="18" charset="0"/>
                <a:cs typeface="Times New Roman" pitchFamily="18" charset="0"/>
              </a:rPr>
              <a:t>)</a:t>
            </a:r>
            <a:r>
              <a:rPr lang="en-US" sz="3600" dirty="0" smtClean="0">
                <a:solidFill>
                  <a:srgbClr val="FF0000"/>
                </a:solidFill>
                <a:latin typeface="Times New Roman" pitchFamily="18" charset="0"/>
                <a:cs typeface="Times New Roman" pitchFamily="18" charset="0"/>
              </a:rPr>
              <a:t>.</a:t>
            </a:r>
            <a:endParaRPr lang="el-GR" sz="3600" dirty="0" smtClean="0">
              <a:solidFill>
                <a:srgbClr val="FF0000"/>
              </a:solidFill>
              <a:latin typeface="Times New Roman" pitchFamily="18" charset="0"/>
              <a:cs typeface="Times New Roman" pitchFamily="18" charset="0"/>
            </a:endParaRPr>
          </a:p>
          <a:p>
            <a:endParaRPr lang="el-GR" sz="36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66"/>
                </a:solidFill>
              </a:rPr>
              <a:t>Η ελληνική γλώσσα μέσα στους αιώνες</a:t>
            </a:r>
            <a:endParaRPr lang="el-GR" dirty="0"/>
          </a:p>
        </p:txBody>
      </p:sp>
      <p:sp>
        <p:nvSpPr>
          <p:cNvPr id="3" name="2 - Θέση περιεχομένου"/>
          <p:cNvSpPr>
            <a:spLocks noGrp="1"/>
          </p:cNvSpPr>
          <p:nvPr>
            <p:ph idx="1"/>
          </p:nvPr>
        </p:nvSpPr>
        <p:spPr/>
        <p:txBody>
          <a:bodyPr>
            <a:normAutofit fontScale="92500" lnSpcReduction="10000"/>
          </a:bodyPr>
          <a:lstStyle/>
          <a:p>
            <a:pPr>
              <a:lnSpc>
                <a:spcPct val="90000"/>
              </a:lnSpc>
            </a:pPr>
            <a:r>
              <a:rPr lang="el-GR" dirty="0" smtClean="0">
                <a:solidFill>
                  <a:srgbClr val="FF0000"/>
                </a:solidFill>
              </a:rPr>
              <a:t>Δεν μπορεί να διαχωρίσει κανείς την πολιτική ιστορία από τη γλωσσική ιστορία ενός λαού. Οι Έλληνες παρουσιάζονται πολιτικά και γλωσσικά διαιρεμένοι σε πολλές αυτοτελείς ομάδες. Με τον καιρό δημιουργούνται οι συνθήκες για πολιτική ένωση των Ελλήνων και για ενοποίηση της γλώσσας τους. Πρωταγωνιστικό ρόλο  έπαιξαν οι Έλληνες άποικοι των παραλίων της Μ. Ασίας. Συγκεκριμένα στην Ιωνία διαμορφώθηκαν οι δύο πρώτες μορφές του ελληνικού γραπτού </a:t>
            </a:r>
            <a:r>
              <a:rPr lang="el-GR" dirty="0" err="1" smtClean="0">
                <a:solidFill>
                  <a:srgbClr val="FF0000"/>
                </a:solidFill>
              </a:rPr>
              <a:t>λόγου:η</a:t>
            </a:r>
            <a:r>
              <a:rPr lang="el-GR" dirty="0" smtClean="0">
                <a:solidFill>
                  <a:srgbClr val="FF0000"/>
                </a:solidFill>
              </a:rPr>
              <a:t> επική ποίηση και η ιωνική λογογραφία.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l-GR" smtClean="0"/>
              <a:t>Ελληνιστική Κοινή Γλώσσα</a:t>
            </a:r>
          </a:p>
        </p:txBody>
      </p:sp>
      <p:sp>
        <p:nvSpPr>
          <p:cNvPr id="21507" name="Rectangle 3"/>
          <p:cNvSpPr>
            <a:spLocks noGrp="1" noChangeArrowheads="1"/>
          </p:cNvSpPr>
          <p:nvPr>
            <p:ph type="body" idx="1"/>
          </p:nvPr>
        </p:nvSpPr>
        <p:spPr/>
        <p:txBody>
          <a:bodyPr>
            <a:normAutofit/>
          </a:bodyPr>
          <a:lstStyle/>
          <a:p>
            <a:pPr eaLnBrk="1" hangingPunct="1">
              <a:lnSpc>
                <a:spcPct val="80000"/>
              </a:lnSpc>
            </a:pPr>
            <a:r>
              <a:rPr lang="el-GR" dirty="0" smtClean="0">
                <a:latin typeface="Times New Roman" pitchFamily="18" charset="0"/>
                <a:cs typeface="Times New Roman" pitchFamily="18" charset="0"/>
              </a:rPr>
              <a:t>Τον 4ο αι. </a:t>
            </a:r>
            <a:r>
              <a:rPr lang="el-GR" dirty="0" err="1" smtClean="0">
                <a:latin typeface="Times New Roman" pitchFamily="18" charset="0"/>
                <a:cs typeface="Times New Roman" pitchFamily="18" charset="0"/>
              </a:rPr>
              <a:t>π.Χ.</a:t>
            </a:r>
            <a:r>
              <a:rPr lang="el-GR" dirty="0" smtClean="0">
                <a:latin typeface="Times New Roman" pitchFamily="18" charset="0"/>
                <a:cs typeface="Times New Roman" pitchFamily="18" charset="0"/>
              </a:rPr>
              <a:t> με τις κατακτήσεις του Μ. Αλεξάνδρου και με την ίδρυση αποικιών η αττική διάλεκτος, καθώς  την υιοθέτησε το νέο κράτος των Μακεδόνων, ομιλούνταν σε όλο σχεδόν τον κόσμο από τις Ηράκλειες στήλες έως την Ινδία.</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nSpc>
                <a:spcPct val="80000"/>
              </a:lnSpc>
            </a:pPr>
            <a:r>
              <a:rPr lang="el-GR" dirty="0" smtClean="0">
                <a:solidFill>
                  <a:srgbClr val="FF0000"/>
                </a:solidFill>
              </a:rPr>
              <a:t>Η αττική διάλεκτος, λόγω εσωτερικών μεταβολών αλλά και εξωτερικών επιδράσεων,  μεταβάλλεται βαθμιαία: ελληνιστική (αλεξανδρινή) Κοινή. Οι ελληνικές διάλεκτοι θα εξαφανισθούν και η Κοινή θα γίνει η βάση της βυζαντινής και νεότερης ελληνικής γλώσσας.</a:t>
            </a:r>
          </a:p>
          <a:p>
            <a:pPr>
              <a:lnSpc>
                <a:spcPct val="80000"/>
              </a:lnSpc>
            </a:pPr>
            <a:r>
              <a:rPr lang="el-GR" dirty="0" smtClean="0">
                <a:solidFill>
                  <a:srgbClr val="FF0000"/>
                </a:solidFill>
              </a:rPr>
              <a:t>Η Κοινή θα χρησιμοποιηθεί και στον προφορικό αλλά και στο γραπτό λόγο. Δεν παρατηρείται λοιπόν ο διαχωρισμός σε προφορικές και λογοτεχνικές διαλέκτους.</a:t>
            </a:r>
          </a:p>
          <a:p>
            <a:pPr>
              <a:lnSpc>
                <a:spcPct val="80000"/>
              </a:lnSpc>
            </a:pPr>
            <a:endParaRPr lang="el-GR" dirty="0" smtClean="0"/>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1ος αι. </a:t>
            </a:r>
            <a:r>
              <a:rPr lang="el-GR" dirty="0" err="1" smtClean="0"/>
              <a:t>π.Χ.:γραμματικοί</a:t>
            </a:r>
            <a:r>
              <a:rPr lang="el-GR" dirty="0" smtClean="0"/>
              <a:t> και λόγιοι κυρίως της Αλεξάνδρειας διδάσκουν τη χρήση αρχαϊκών γραμματικών τύπων στη γραφή, πιστεύοντας ότι θα επιτύχουν την ανάσταση της κλασικής περιόδου του 5ου αι. </a:t>
            </a:r>
            <a:r>
              <a:rPr lang="el-GR" dirty="0" err="1" smtClean="0"/>
              <a:t>π.Χ.</a:t>
            </a:r>
            <a:r>
              <a:rPr lang="el-GR" dirty="0" smtClean="0"/>
              <a:t> Το κύμα του αρχαϊσμού δεν επηρέασε βέβαια την προφορική γλώσσα του λαού αλλά τους λογίους, τους γραμματικούς και τους δασκάλους των πολυάριθμων σχολών φιλοσοφίας και ρητορικής.</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Τεχνητός γραπτός λόγος με πρότυπο την αττική διάλεκτο</a:t>
            </a:r>
          </a:p>
          <a:p>
            <a:r>
              <a:rPr lang="el-GR" dirty="0" smtClean="0"/>
              <a:t>Αρχαϊσμός των βυζαντινών συγγραφέων</a:t>
            </a:r>
          </a:p>
          <a:p>
            <a:r>
              <a:rPr lang="el-GR" dirty="0" smtClean="0"/>
              <a:t>Διγλωσσία έως σχεδόν την εποχή μας.</a:t>
            </a:r>
          </a:p>
          <a:p>
            <a:r>
              <a:rPr lang="el-GR" dirty="0" smtClean="0"/>
              <a:t>Οι τόνοι είναι επινόηση των αλεξανδρινών γραμματικών για την ορθή προφορά. Καθιερώθηκε, καθώς βοηθούσε τους ξένους στον ορθό τονισμό.</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nSpc>
                <a:spcPct val="90000"/>
              </a:lnSpc>
            </a:pPr>
            <a:r>
              <a:rPr lang="el-GR" dirty="0" smtClean="0"/>
              <a:t>Η αποκρυσταλλωμένη διαίρεση  της Ελληνικής Ιστορίας σε Αρχαία, Βυζαντινή, Νεότερη και Σύγχρονη δείχνει την </a:t>
            </a:r>
            <a:r>
              <a:rPr lang="el-GR" dirty="0" err="1" smtClean="0"/>
              <a:t>εθνοφυλετική</a:t>
            </a:r>
            <a:r>
              <a:rPr lang="el-GR" dirty="0" smtClean="0"/>
              <a:t> ομοιογένεια και τη συνεχή βιολογική διαδρομή από την αρχαιότητα μέχρι σήμερα.</a:t>
            </a:r>
          </a:p>
          <a:p>
            <a:pPr>
              <a:lnSpc>
                <a:spcPct val="90000"/>
              </a:lnSpc>
            </a:pPr>
            <a:r>
              <a:rPr lang="el-GR" dirty="0" smtClean="0"/>
              <a:t>Ο </a:t>
            </a:r>
            <a:r>
              <a:rPr lang="en-US" dirty="0" err="1" smtClean="0"/>
              <a:t>Fallmerayer</a:t>
            </a:r>
            <a:r>
              <a:rPr lang="el-GR" dirty="0" smtClean="0"/>
              <a:t> δημιουργεί σύγχυση. Οι Έλληνες καλούνταν να ορίσουν την </a:t>
            </a:r>
            <a:r>
              <a:rPr lang="el-GR" dirty="0" smtClean="0">
                <a:solidFill>
                  <a:srgbClr val="FF0000"/>
                </a:solidFill>
              </a:rPr>
              <a:t>ελληνικότητά </a:t>
            </a:r>
            <a:r>
              <a:rPr lang="el-GR" dirty="0" smtClean="0"/>
              <a:t>τους.</a:t>
            </a:r>
          </a:p>
          <a:p>
            <a:pPr>
              <a:lnSpc>
                <a:spcPct val="90000"/>
              </a:lnSpc>
            </a:pPr>
            <a:r>
              <a:rPr lang="el-GR" dirty="0" smtClean="0"/>
              <a:t>Μεγάλο πρόβλημα η βυζαντινή περίοδος. Με ποιο κριτήριο θα αναγνωρίζονταν ως Έλληνες οι κάτοικοι της πολυεθνικής Ανατολικής Ρωμαϊκής Αυτοκρατορίας;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Το πρόβλημα του ορισμού της ελληνικότητας διαιωνίζεται μέχρι σήμερα. Κάποιοι προοδευτικοί διανοούμενοι θεωρούν ότι είναι υποτιμητικό να συνδέουν Ελληνισμό και Χριστιανισμό και αμφισβητούν την ελληνικότητα της Βυζαντινής Αυτοκρατορίας. Οι χριστιανοί διανοούμενοι προτιμούν το «</a:t>
            </a:r>
            <a:r>
              <a:rPr lang="el-GR" dirty="0" err="1" smtClean="0"/>
              <a:t>Ρωμιός»και</a:t>
            </a:r>
            <a:r>
              <a:rPr lang="el-GR" dirty="0" smtClean="0"/>
              <a:t> «Ρωμιοσύνη» στη θέση του Έλληνα και της ελληνικότητας.</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Ελλάδα δεν είναι  τόσο ο τόπος όσο ο τρόπος του βίου</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Αρχαία Ελλάδα δεν ήταν ενιαίο κράτος. Ο Μ. Αλέξανδρος ιδρύει παντού ελληνίδες πόλεις. Η Ρώμη θα ενοποιήσει τις κατακτήσεις της  με συνδετικό στοιχείο τον ελληνικό πολιτισμό. Τον εξελληνισμό της ρωμαϊκής αυτοκρατορίας τον αισθανόμαστε με τον Απόστολο Παύλο, συντηρητικό Εβραίο, ο οποίος χειρίζεται άψογα την ελληνική γλώσσα. Το 2ο αιώνα </a:t>
            </a:r>
            <a:r>
              <a:rPr lang="el-GR" dirty="0" err="1" smtClean="0"/>
              <a:t>π.Χ.</a:t>
            </a:r>
            <a:r>
              <a:rPr lang="el-GR" dirty="0" smtClean="0"/>
              <a:t> η λατινική αριστοκρατία της Ρώμης προτιμά τη χρήση της ελληνικής γλώσσας. Όταν ο Παύλος γράφει την Προς Ρωμαίους επιστολή, χρησιμοποιεί ασφαλώς την ελληνική γλώσσα</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nSpc>
                <a:spcPct val="80000"/>
              </a:lnSpc>
            </a:pPr>
            <a:r>
              <a:rPr lang="el-GR" dirty="0" smtClean="0"/>
              <a:t>Ο Μ. Κωνσταντίνος μεταφέρει το κέντρο της αυτοκρατορίας σε μιαν ελληνική πρωτεύουσα, τη Νέα Ρώμη, που ο λαός θα αποκαλέσει Κωνσταντινούπολη. Η αυτοκρατορία θα διανύσει μια χιλιετία. Η πολιτισμική  ταυτότητά της δεν είναι αμιγώς ελληνική ή ρωμαϊκή. Με πρωτεύον το χριστιανικό στοιχείο θα αφομοιώσει τη ρωμαϊκή παράδοση σχετικά με τη διοίκηση και το δίκαιο και την ελληνική φιλοσοφία και τέχνη. </a:t>
            </a:r>
          </a:p>
          <a:p>
            <a:pPr>
              <a:lnSpc>
                <a:spcPct val="80000"/>
              </a:lnSpc>
            </a:pPr>
            <a:r>
              <a:rPr lang="el-GR" dirty="0" smtClean="0"/>
              <a:t>6ος αι. :  επίσημα ελληνόφωνη αυτοκρατορία,</a:t>
            </a:r>
          </a:p>
          <a:p>
            <a:pPr>
              <a:lnSpc>
                <a:spcPct val="80000"/>
              </a:lnSpc>
            </a:pPr>
            <a:r>
              <a:rPr lang="el-GR" dirty="0" smtClean="0"/>
              <a:t>10ος αι.: υιοθετούνται οι όροι Έλληνας και ελληνικός. </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nSpc>
                <a:spcPct val="80000"/>
              </a:lnSpc>
            </a:pPr>
            <a:r>
              <a:rPr lang="el-GR" b="1" dirty="0" smtClean="0"/>
              <a:t>Η Δυτική Αυτοκρατορία έχει καταλυθεί από το 476 από βάρβαρα φύλα, τα οποία κατακτούν τη Δυτική και Κεντρική Ευρώπη.</a:t>
            </a:r>
          </a:p>
          <a:p>
            <a:pPr>
              <a:lnSpc>
                <a:spcPct val="80000"/>
              </a:lnSpc>
              <a:buFontTx/>
              <a:buNone/>
            </a:pPr>
            <a:endParaRPr lang="el-GR" b="1" dirty="0" smtClean="0"/>
          </a:p>
          <a:p>
            <a:pPr>
              <a:lnSpc>
                <a:spcPct val="80000"/>
              </a:lnSpc>
              <a:buFontTx/>
              <a:buNone/>
            </a:pPr>
            <a:r>
              <a:rPr lang="el-GR" b="1" dirty="0" smtClean="0"/>
              <a:t>Γερμανικά φύλα των Φράγκων, των Γότθων-Οστρογότθων, Βησιγότθων, των </a:t>
            </a:r>
            <a:r>
              <a:rPr lang="el-GR" b="1" dirty="0" err="1" smtClean="0"/>
              <a:t>Βουργουνδών</a:t>
            </a:r>
            <a:r>
              <a:rPr lang="el-GR" b="1" dirty="0" smtClean="0"/>
              <a:t>, των Βανδάλων, των </a:t>
            </a:r>
            <a:r>
              <a:rPr lang="el-GR" b="1" dirty="0" err="1" smtClean="0"/>
              <a:t>Λογγοβάρδων</a:t>
            </a:r>
            <a:r>
              <a:rPr lang="el-GR" b="1" dirty="0" smtClean="0"/>
              <a:t>, των Άγγλων και των </a:t>
            </a:r>
            <a:r>
              <a:rPr lang="el-GR" b="1" dirty="0" err="1" smtClean="0"/>
              <a:t>Σαξώνων</a:t>
            </a:r>
            <a:r>
              <a:rPr lang="el-GR" b="1" dirty="0" smtClean="0"/>
              <a:t>,  τα μογγολικά-ασιατικά φύλα των </a:t>
            </a:r>
            <a:r>
              <a:rPr lang="el-GR" b="1" dirty="0" err="1" smtClean="0"/>
              <a:t>Ούνων</a:t>
            </a:r>
            <a:r>
              <a:rPr lang="el-GR" b="1" dirty="0" smtClean="0"/>
              <a:t>. Οι χρονογράφοι της εποχής περιγράφουν εικόνες φοβερού πρωτογονισμού και </a:t>
            </a:r>
            <a:r>
              <a:rPr lang="el-GR" b="1" dirty="0" err="1" smtClean="0"/>
              <a:t>βαρβαρότητας.Η</a:t>
            </a:r>
            <a:r>
              <a:rPr lang="el-GR" b="1" dirty="0" smtClean="0"/>
              <a:t> Ιστοριογραφία καλλωπίζει αυτήν τη βαρβαρική λαίλαπα με τη φράση «μετακίνηση πληθυσμών». </a:t>
            </a:r>
            <a:endParaRPr lang="el-G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solidFill>
                  <a:srgbClr val="FF0066"/>
                </a:solidFill>
              </a:rPr>
              <a:t>Ο ελληνισμός της </a:t>
            </a:r>
            <a:r>
              <a:rPr lang="el-GR" dirty="0" err="1" smtClean="0">
                <a:solidFill>
                  <a:srgbClr val="FF0066"/>
                </a:solidFill>
              </a:rPr>
              <a:t>Μικράς</a:t>
            </a:r>
            <a:r>
              <a:rPr lang="el-GR" dirty="0" smtClean="0">
                <a:solidFill>
                  <a:srgbClr val="FF0066"/>
                </a:solidFill>
              </a:rPr>
              <a:t> Ασίας δεν μπόρεσε να κερδίσει την ανεξαρτησία του απέναντι στους Πέρσες, παραλίγο μάλιστα να παρασύρει στην υποδούλωση και τη μητρόπολη. Στην αποσόβηση του κινδύνου που επαπειλούσε το ελληνικό έθνος πρωτοστάτησε η φυλετικά συγγενική προς την Ιωνία Αθήνα. Αναλαμβάνει  την πολιτική ηγεσία στο Αιγαίο. Ο αττικός πολιτισμός και το μέσο έκφρασής του, η αττική γλώσσα, διαδίδονται σε όλο το υπόλοιπο έθνος. Την πνευματική ένωση πέτυχε η Αθήνα, την πολιτική όμως ένωση την πραγματοποίησαν οριστικά  ο Φίλιππος ο Β΄ και ο Αλέξανδρος. Τώρα, από το τέλος του 4ου αι. </a:t>
            </a:r>
            <a:r>
              <a:rPr lang="el-GR" dirty="0" err="1" smtClean="0">
                <a:solidFill>
                  <a:srgbClr val="FF0066"/>
                </a:solidFill>
              </a:rPr>
              <a:t>π.Χ.</a:t>
            </a:r>
            <a:r>
              <a:rPr lang="el-GR" dirty="0" smtClean="0">
                <a:solidFill>
                  <a:srgbClr val="FF0066"/>
                </a:solidFill>
              </a:rPr>
              <a:t>, υποχωρεί η διαίρεση σε διαλέκτους και ακολουθεί η περίοδος της Ενιαίας Ελληνικής, της Κοινής.  </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nSpc>
                <a:spcPct val="90000"/>
              </a:lnSpc>
              <a:buFontTx/>
              <a:buNone/>
            </a:pPr>
            <a:r>
              <a:rPr lang="el-GR" dirty="0" smtClean="0">
                <a:solidFill>
                  <a:schemeClr val="tx2"/>
                </a:solidFill>
              </a:rPr>
              <a:t>Οι Φράγκοι ωστόσο, ενώ καταδίκασαν τον αρειανισμό στη σύνοδό τους στο Τολέδο, υιοθέτησαν μιαν άλλην εκδοχή του Τριαδικού Θεού: το </a:t>
            </a:r>
            <a:r>
              <a:rPr lang="en-US" dirty="0" err="1" smtClean="0">
                <a:solidFill>
                  <a:schemeClr val="tx2"/>
                </a:solidFill>
              </a:rPr>
              <a:t>filioque</a:t>
            </a:r>
            <a:r>
              <a:rPr lang="en-US" dirty="0" smtClean="0">
                <a:solidFill>
                  <a:schemeClr val="tx2"/>
                </a:solidFill>
              </a:rPr>
              <a:t>,</a:t>
            </a:r>
            <a:r>
              <a:rPr lang="el-GR" dirty="0" smtClean="0">
                <a:solidFill>
                  <a:schemeClr val="tx2"/>
                </a:solidFill>
              </a:rPr>
              <a:t> δηλαδή την εκπόρευση του Αγίου Πνεύματος και εκ του Υιού. Αυτήν την εκδοχή την αποτύπωσαν αυθαίρετα στο Σύμβολο της Πίστεως.</a:t>
            </a:r>
          </a:p>
          <a:p>
            <a:pPr>
              <a:lnSpc>
                <a:spcPct val="90000"/>
              </a:lnSpc>
            </a:pPr>
            <a:r>
              <a:rPr lang="el-GR" dirty="0" smtClean="0">
                <a:solidFill>
                  <a:schemeClr val="tx2"/>
                </a:solidFill>
              </a:rPr>
              <a:t>Αυτοί οι νέοι κάτοικοι της δυτικής και κεντρικής Ευρώπης, έχοντας υποτάξει τους </a:t>
            </a:r>
            <a:r>
              <a:rPr lang="el-GR" dirty="0" err="1" smtClean="0">
                <a:solidFill>
                  <a:schemeClr val="tx2"/>
                </a:solidFill>
              </a:rPr>
              <a:t>λατινόφωνους</a:t>
            </a:r>
            <a:r>
              <a:rPr lang="el-GR" dirty="0" smtClean="0">
                <a:solidFill>
                  <a:schemeClr val="tx2"/>
                </a:solidFill>
              </a:rPr>
              <a:t> Ρωμαίους, προσπαθούν να σφετερισθούν τον τίτλο και την ιστορική συνέχεια της Ρωμαϊκής Αυτοκρατορίας. </a:t>
            </a:r>
            <a:r>
              <a:rPr lang="el-GR" dirty="0" err="1" smtClean="0">
                <a:solidFill>
                  <a:schemeClr val="tx2"/>
                </a:solidFill>
              </a:rPr>
              <a:t>Γι΄αυτό</a:t>
            </a:r>
            <a:r>
              <a:rPr lang="el-GR" dirty="0" smtClean="0">
                <a:solidFill>
                  <a:schemeClr val="tx2"/>
                </a:solidFill>
              </a:rPr>
              <a:t> και αρνούνται το όνομα του Ρωμαίου στους πολίτες της Ανατολικής και εξελληνισμένης Αυτοκρατορίας. </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solidFill>
                  <a:schemeClr val="tx2"/>
                </a:solidFill>
              </a:rPr>
              <a:t>Τους αποκαλούν χλευαστικά ‘Γραικούς’ , ενώ από το 17ο αι. θα επινοήσουν το πρωτοφανές όνομα ‘Βυζάντιο’ και ‘Βυζαντινός’.  Σκοπός τους ήταν με το παλαιό τοπωνύμιο,  να ξεχασθεί το όνομα ‘Νέα Ρώμη’. Ένας ελληνόφωνος Ρωμαίος, ακόμα και έως την περίοδο της Τουρκοκρατίας, θα το θεωρούσε περίεργο, αν τον αποκαλούσαν βυζαντινό. Πώς θα ηχούσε αν αποκαλούσε κανείς σήμερα έναν κάτοικο της Ελλάδος ‘Πλακιώτη’; Αυτό όμως το επινόημα των Δυτικών επεκράτησε και στις συνειδήσεις και στην επιστήμη της Ιστορίας.</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nSpc>
                <a:spcPct val="80000"/>
              </a:lnSpc>
            </a:pPr>
            <a:r>
              <a:rPr lang="el-GR" dirty="0" smtClean="0"/>
              <a:t>Οι Φράγκοι εκδηλώνουν από τον 8ο αι. πολιτικές φιλοδοξίες με τον βασιλιά του Κάρολο τον Μέγα (Καρλομάγνο) και επιδιώκουν την ίδρυση μιας νέας Δυτικής Ρωμαϊκής Αυτοκρατορίας. Το </a:t>
            </a:r>
            <a:r>
              <a:rPr lang="el-GR" dirty="0" err="1" smtClean="0"/>
              <a:t>αντίπαλον</a:t>
            </a:r>
            <a:r>
              <a:rPr lang="el-GR" dirty="0" smtClean="0"/>
              <a:t> δέος είναι η Χριστιανική Οικουμένη με κέντρο τη Νέα Ρώμη-Κωνσταντινούπολη. </a:t>
            </a:r>
          </a:p>
          <a:p>
            <a:pPr>
              <a:lnSpc>
                <a:spcPct val="80000"/>
              </a:lnSpc>
            </a:pPr>
            <a:r>
              <a:rPr lang="el-GR" dirty="0" smtClean="0"/>
              <a:t>Θα έπρεπε να αναζητήσουν μιαν πρόταση που να εμπεριέχει τον χριστιανισμό. Έτσι κατέφυγαν στον Αυγουστίνο και σε ένα ιδεολόγημα για μια διαφορετική εκδοχή του χριστιανισμού. Από αυτόν άντλησαν το </a:t>
            </a:r>
            <a:r>
              <a:rPr lang="en-US" dirty="0" err="1" smtClean="0"/>
              <a:t>filioque</a:t>
            </a:r>
            <a:r>
              <a:rPr lang="en-US" dirty="0" smtClean="0"/>
              <a:t>.</a:t>
            </a:r>
            <a:r>
              <a:rPr lang="el-GR" dirty="0" smtClean="0"/>
              <a:t> Από αυτόν αντλεί ο Καρλομάγνος τη θεοκρατική πολιτεία, στην οποία υπάρχει συναλλαγή ανάμεσα στον αμαρτωλό άνθρωπο και στον δικαιοκρίτη Θεό. Η Εκκλησία της Ρώμης δεν αντιδρά, καθώς μάλιστα ο Καρλομάγνος υποστηρίζει την εκκλησιαστική της αυθεντία. </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nSpc>
                <a:spcPct val="90000"/>
              </a:lnSpc>
            </a:pPr>
            <a:r>
              <a:rPr lang="el-GR" b="1" dirty="0" smtClean="0"/>
              <a:t>Οι Δυτικοί αισθάνονταν κατώτεροι της Ανατολής. Αυτή η μειονεξία εκφραζόταν με εμπαιγμό και χλευασμό κατά των Ελλήνων.</a:t>
            </a:r>
          </a:p>
          <a:p>
            <a:pPr>
              <a:lnSpc>
                <a:spcPct val="90000"/>
              </a:lnSpc>
            </a:pPr>
            <a:r>
              <a:rPr lang="el-GR" b="1" dirty="0" smtClean="0"/>
              <a:t>Χρ. Γιανναράς: Το μίσος δεν έπαψε να υφέρπει επί αιώνες και μάλλον δεν αποσβέσθηκε ποτέ από το συλλογικό υποσυνείδητο των Ευρωπαίων. </a:t>
            </a:r>
            <a:r>
              <a:rPr lang="el-GR" b="1" dirty="0" err="1" smtClean="0"/>
              <a:t>Είν</a:t>
            </a:r>
            <a:r>
              <a:rPr lang="en-US" b="1" dirty="0" smtClean="0"/>
              <a:t>a</a:t>
            </a:r>
            <a:r>
              <a:rPr lang="el-GR" b="1" dirty="0" smtClean="0"/>
              <a:t>ι τυχαίο που από τον 9ο έως τον 13ο αι. κυκλοφορήθηκαν τουλάχιστον δέκα συγγράμματα</a:t>
            </a:r>
            <a:r>
              <a:rPr lang="en-US" b="1" dirty="0" smtClean="0"/>
              <a:t> </a:t>
            </a:r>
            <a:r>
              <a:rPr lang="el-GR" b="1" dirty="0" smtClean="0"/>
              <a:t>με τον τίτλο: </a:t>
            </a:r>
            <a:r>
              <a:rPr lang="en-US" b="1" dirty="0" smtClean="0"/>
              <a:t>Contra </a:t>
            </a:r>
            <a:r>
              <a:rPr lang="en-US" b="1" dirty="0" err="1" smtClean="0"/>
              <a:t>errores</a:t>
            </a:r>
            <a:r>
              <a:rPr lang="en-US" b="1" dirty="0" smtClean="0"/>
              <a:t> </a:t>
            </a:r>
            <a:r>
              <a:rPr lang="en-US" b="1" dirty="0" err="1" smtClean="0"/>
              <a:t>Graecorum</a:t>
            </a:r>
            <a:r>
              <a:rPr lang="en-US" b="1" dirty="0" smtClean="0"/>
              <a:t>. </a:t>
            </a:r>
            <a:r>
              <a:rPr lang="el-GR" b="1" dirty="0" smtClean="0"/>
              <a:t>Οι Έλληνες ήσαν ο εχθρός. Ο πολιτισμός τους έπρεπε να υποβαθμισθεί και να κριθεί ως πλάνη. </a:t>
            </a:r>
            <a:endParaRPr lang="el-GR" b="1" smtClean="0"/>
          </a:p>
          <a:p>
            <a:endParaRPr 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Μεσαιωνικά Ελληνικά</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Κοινή  αχρηστεύει πλήθος από τα χαρακτηριστικά της αρχαίας και οδηγεί στη Νέα Ελληνική.</a:t>
            </a:r>
          </a:p>
          <a:p>
            <a:r>
              <a:rPr lang="el-GR" dirty="0" smtClean="0"/>
              <a:t>4ος-15 αι. </a:t>
            </a:r>
            <a:r>
              <a:rPr lang="el-GR" dirty="0" err="1" smtClean="0"/>
              <a:t>μ.Χ</a:t>
            </a:r>
            <a:r>
              <a:rPr lang="el-GR" dirty="0" smtClean="0"/>
              <a:t>.: περίοδος  πτωχή σε γλωσσικές πηγές .</a:t>
            </a:r>
          </a:p>
          <a:p>
            <a:r>
              <a:rPr lang="el-GR" dirty="0" smtClean="0"/>
              <a:t>Πρώιμη περίοδος:4ος-11ος αι. </a:t>
            </a:r>
            <a:r>
              <a:rPr lang="el-GR" dirty="0" err="1" smtClean="0"/>
              <a:t>μ.Χ.:κοινή</a:t>
            </a:r>
            <a:r>
              <a:rPr lang="el-GR" dirty="0" smtClean="0"/>
              <a:t> προφορική γλώσσα του βυζαντινού ελληνισμού.</a:t>
            </a:r>
          </a:p>
          <a:p>
            <a:r>
              <a:rPr lang="el-GR" dirty="0" smtClean="0"/>
              <a:t>Όψιμη περίοδος: 12ος-15ος αι. </a:t>
            </a:r>
            <a:r>
              <a:rPr lang="el-GR" dirty="0" err="1" smtClean="0"/>
              <a:t>μ.Χ</a:t>
            </a:r>
            <a:r>
              <a:rPr lang="el-GR" dirty="0" smtClean="0"/>
              <a:t>.: διαμόρφωση και αρχές της Νέας ελληνικής γλώσσας κατά τους τελευταίους βυζαντινούς αιώνες.</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Η αντίθεση μεταξύ του επίπλαστου αττικού  γραπτού λόγου και του προφορικού μεγαλώνει τον 2ο και 3ο αι. </a:t>
            </a:r>
            <a:r>
              <a:rPr lang="el-GR" dirty="0" err="1" smtClean="0"/>
              <a:t>μ.Χ</a:t>
            </a:r>
            <a:r>
              <a:rPr lang="el-GR" dirty="0" smtClean="0"/>
              <a:t>. με τον χριστιανισμό που χρησιμοποιεί τη λαϊκή γλώσσα και εξοβελίζει οτιδήποτε ειδωλολατρικό.</a:t>
            </a:r>
          </a:p>
          <a:p>
            <a:r>
              <a:rPr lang="el-GR" dirty="0" smtClean="0"/>
              <a:t>Τον 4ο αι. </a:t>
            </a:r>
            <a:r>
              <a:rPr lang="el-GR" dirty="0" err="1" smtClean="0"/>
              <a:t>μ.Χ</a:t>
            </a:r>
            <a:r>
              <a:rPr lang="el-GR" dirty="0" smtClean="0"/>
              <a:t>. με τους τρεις Ιεράρχες θα συμπλεύσουν χριστιανισμός και ελληνική παιδεία.</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Από τη μεσαιωνική κοινή έχουν ήδη  ξεχωρίσει οι διάφορες νεοελληνικές διάλεκτοι. Ο κοινός προφορικός λόγος </a:t>
            </a:r>
            <a:r>
              <a:rPr lang="el-GR" dirty="0" err="1" smtClean="0"/>
              <a:t>διαπλάσσεται</a:t>
            </a:r>
            <a:r>
              <a:rPr lang="el-GR" dirty="0" smtClean="0"/>
              <a:t> κυρίως  στα αστικά κέντρα του ελεύθερου κράτους</a:t>
            </a:r>
          </a:p>
          <a:p>
            <a:pPr>
              <a:buFontTx/>
              <a:buNone/>
            </a:pPr>
            <a:r>
              <a:rPr lang="el-GR" dirty="0" smtClean="0"/>
              <a:t>Έναν αιώνα μετά την άλωση (μέσα 16ου αι. </a:t>
            </a:r>
            <a:r>
              <a:rPr lang="el-GR" dirty="0" err="1" smtClean="0"/>
              <a:t>μ.Χ</a:t>
            </a:r>
            <a:r>
              <a:rPr lang="el-GR" dirty="0" smtClean="0"/>
              <a:t>.):Γραμματική της κοινής των Ελλήνων γλώσσης από τον Νικόλαο Σοφιανό.</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Νεοελληνικές διάλεκτοι και ιδιώματα</a:t>
            </a:r>
            <a:endParaRPr lang="el-GR" dirty="0"/>
          </a:p>
        </p:txBody>
      </p:sp>
      <p:sp>
        <p:nvSpPr>
          <p:cNvPr id="3" name="2 - Θέση περιεχομένου"/>
          <p:cNvSpPr>
            <a:spLocks noGrp="1"/>
          </p:cNvSpPr>
          <p:nvPr>
            <p:ph idx="1"/>
          </p:nvPr>
        </p:nvSpPr>
        <p:spPr/>
        <p:txBody>
          <a:bodyPr>
            <a:normAutofit/>
          </a:bodyPr>
          <a:lstStyle/>
          <a:p>
            <a:pPr>
              <a:lnSpc>
                <a:spcPct val="90000"/>
              </a:lnSpc>
              <a:buFontTx/>
              <a:buNone/>
            </a:pPr>
            <a:r>
              <a:rPr lang="el-GR" dirty="0" smtClean="0"/>
              <a:t>Διάλεκτος:  γλωσσική μορφή που χρησιμοποιείται από τον πληθυσμό μιας μεγάλης γεωγραφικής περιοχής και παρουσιάζει διαφορές από την κοινή γλώσσα.</a:t>
            </a:r>
          </a:p>
          <a:p>
            <a:pPr>
              <a:lnSpc>
                <a:spcPct val="90000"/>
              </a:lnSpc>
              <a:buFontTx/>
              <a:buNone/>
            </a:pPr>
            <a:r>
              <a:rPr lang="el-GR" dirty="0" smtClean="0"/>
              <a:t>Ιδίωμα: σε περιορισμένο τόπο και με μικρές αποκλίσεις από την κοινή γλώσσα, τοπική παραλλαγή.</a:t>
            </a: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Διαλεκτικοί ιδιωματισμοί παρατηρούνται μετά την αρχαιότητα στα κείμενα των τελευταίων βυζαντινών χρόνων. Το φαινόμενο εντείνεται με τη συρρίκνωση της βυζαντινής αυτοκρατορίας. Η Κοινή ακολουθεί σε διάφορες περιοχές διαφορετική εξέλιξη (Κ. Ιταλία, Ιόνια νησιά, Πελοπόννησος, νησιά Αιγαίου, Μ. Ασία, Πόντος, Κρήτη, Δωδεκάνησα, Κύπρος) υπό την επίδραση της γλώσσας των κατακτητών (Βενετών, Γάλλων, </a:t>
            </a:r>
            <a:r>
              <a:rPr lang="el-GR" dirty="0" err="1" smtClean="0"/>
              <a:t>Καταλανών</a:t>
            </a:r>
            <a:r>
              <a:rPr lang="el-GR" dirty="0" smtClean="0"/>
              <a:t>, Τούρκων).</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Διάλεκτοι: ποντιακά, </a:t>
            </a:r>
            <a:r>
              <a:rPr lang="el-GR" dirty="0" err="1" smtClean="0"/>
              <a:t>κατωιταλικά</a:t>
            </a:r>
            <a:r>
              <a:rPr lang="el-GR" dirty="0" smtClean="0"/>
              <a:t>, τσακώνικα.</a:t>
            </a:r>
          </a:p>
          <a:p>
            <a:r>
              <a:rPr lang="el-GR" dirty="0" smtClean="0"/>
              <a:t>Ιδιώματα (κατ’ άλλους διάλεκτοι) : βόρεια-νότια, ανατολική-δυτική, κεντρική-περιφερειακή)των Επτανήσων, της Πελοποννήσου, της Μάνης, Αίγινας- Μεγάρων- Κύμης και προεπαναστατικής Αθήνας, των Κυκλάδων, της Κρήτης, της Δωδεκανήσου, της Κύπρου, της Στερεάς Ελλάδος, Β. Εύβοιας, Θεσσαλίας, Ηπείρου, Μακεδονίας, Θράκης, των νησιών του Α. Αιγαίου.</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 Η πολιτική συνένωση των Ελλήνων με τους υπηκόους του πρώην περσικού κράτους δεν πραγματοποιείται λόγω του πρόωρου θανάτου του Μ. Αλεξάνδρου.  Όμως η ελληνική παιδεία είχε αποκτήσει γερές βάσεις και μπόρεσε να γίνει στα χέρια των Ρωμαίων, πολιτικών διαδόχων των Μακεδόνων στην Ανατολή, το όργανο για πολιτική συνένωση των λαών της περιοχής, η οποία ολοκληρώθηκε με την ίδρυση της Κωνσταντινούπολης. Το βυζαντινό κράτος συνεχίζει στην ελληνική ανατολή το ρωμαϊκό κράτος και η χιλιόχρονη ζωή του εμπίπτει σε αυτήν τη δεύτερη περίοδο της ελληνικής γλώσσας, στην περίοδο της Κοινής</a:t>
            </a: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Κατά την τουρκοκρατία εδραιώνονται οι διαλεκτικές διαφορές λόγω της έλλειψης επικοινωνίας και της αμάθειας. Ασφαλώς οι νέες διάλεκτοι δεν μοιάζουν με τις αρχαίες διαλέκτους, διατηρήθηκαν ωστόσο ορισμένα αρχαϊκά ιδιωματικά στοιχεία στην Κοινή, η οποία δεν είναι παντού η ίδια.</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Με την ίδρυση του νεοελληνικού κράτους υποχωρούν οι διαλεκτικές διαφορές και η κοινή </a:t>
            </a:r>
            <a:r>
              <a:rPr lang="el-GR" dirty="0" err="1" smtClean="0"/>
              <a:t>ομιλουμένη</a:t>
            </a:r>
            <a:r>
              <a:rPr lang="el-GR" dirty="0" smtClean="0"/>
              <a:t> εξαπλώνεται και στην περιφέρεια. Η προφορική και η γραπτή κοινή νεοελληνική γλώσσα έχει ως βάση τα ιδιώματα της Πελοποννήσου, της Αίγινας, της Αθήνας, της Στερεάς Ελλάδος, δηλαδή τόπων που σχημάτισαν το νέο κράτος. </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a:bodyPr>
          <a:lstStyle/>
          <a:p>
            <a:r>
              <a:rPr lang="el-GR" dirty="0" smtClean="0"/>
              <a:t>Γλωσσικό Ζήτημα</a:t>
            </a:r>
            <a:endParaRPr lang="el-GR" dirty="0"/>
          </a:p>
        </p:txBody>
      </p:sp>
      <p:sp>
        <p:nvSpPr>
          <p:cNvPr id="3" name="2 - Θέση περιεχομένου"/>
          <p:cNvSpPr>
            <a:spLocks noGrp="1"/>
          </p:cNvSpPr>
          <p:nvPr>
            <p:ph idx="1"/>
          </p:nvPr>
        </p:nvSpPr>
        <p:spPr>
          <a:xfrm>
            <a:off x="457200" y="1268760"/>
            <a:ext cx="8229600" cy="5589240"/>
          </a:xfrm>
        </p:spPr>
        <p:txBody>
          <a:bodyPr>
            <a:normAutofit/>
          </a:bodyPr>
          <a:lstStyle/>
          <a:p>
            <a:pPr>
              <a:lnSpc>
                <a:spcPct val="80000"/>
              </a:lnSpc>
            </a:pPr>
            <a:r>
              <a:rPr lang="el-GR" dirty="0" smtClean="0"/>
              <a:t> Το ζήτημα δεν είναι αν θα γράφεται καλύτερα η ομιλούμενη γλώσσα αλλά η διαμάχη μεταξύ καθαρεύουσας και δημοτικής, δηλαδή αν θα χρησιμοποιείται το κοινό ιδίωμα του λαού ή μια γλώσσα τεχνητή.</a:t>
            </a:r>
          </a:p>
          <a:p>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Το πρόβλημα οξύνεται κατά τον 18ο </a:t>
            </a:r>
            <a:r>
              <a:rPr lang="el-GR" dirty="0" err="1" smtClean="0"/>
              <a:t>αι.μ</a:t>
            </a:r>
            <a:r>
              <a:rPr lang="el-GR" dirty="0" smtClean="0"/>
              <a:t>. Χ., καθώς οι λόγιοι του έθνους  επηρεασμένοι από τον ευρωπαϊκό διαφωτισμό επιδιώκουν την πνευματική αφύπνιση του λαού. Η πλειονότητα υποστηρίζει την αρχαία, καθώς θεωρεί την </a:t>
            </a:r>
            <a:r>
              <a:rPr lang="el-GR" dirty="0" err="1" smtClean="0"/>
              <a:t>ομιλουμένη</a:t>
            </a:r>
            <a:r>
              <a:rPr lang="el-GR" dirty="0" smtClean="0"/>
              <a:t> ως χυδαία και ανίκανη να εκφράσει τις νέες ιδέες του Διαφωτισμού. Η δημοτική χρησιμοποιείται από λίγους λογίους και απαντάται κυρίως σε λαϊκά, λογοτεχνικά αναγνώσματα ή κηρύγματα.</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solidFill>
                  <a:srgbClr val="FF0000"/>
                </a:solidFill>
              </a:rPr>
              <a:t> Αδαμάντιος Κοραής (1748-1833)</a:t>
            </a:r>
            <a:br>
              <a:rPr lang="el-GR" sz="3600" dirty="0" smtClean="0">
                <a:solidFill>
                  <a:srgbClr val="FF0000"/>
                </a:solidFill>
              </a:rPr>
            </a:br>
            <a:endParaRPr lang="el-GR" sz="3600" dirty="0">
              <a:solidFill>
                <a:srgbClr val="FF0000"/>
              </a:solidFill>
            </a:endParaRPr>
          </a:p>
        </p:txBody>
      </p:sp>
      <p:sp>
        <p:nvSpPr>
          <p:cNvPr id="3" name="2 - Θέση περιεχομένου"/>
          <p:cNvSpPr>
            <a:spLocks noGrp="1"/>
          </p:cNvSpPr>
          <p:nvPr>
            <p:ph idx="1"/>
          </p:nvPr>
        </p:nvSpPr>
        <p:spPr/>
        <p:txBody>
          <a:bodyPr/>
          <a:lstStyle/>
          <a:p>
            <a:pPr>
              <a:buNone/>
            </a:pPr>
            <a:endParaRPr lang="el-GR" dirty="0" smtClean="0"/>
          </a:p>
          <a:p>
            <a:pPr algn="ctr">
              <a:buNone/>
            </a:pPr>
            <a:r>
              <a:rPr lang="el-GR" dirty="0" smtClean="0"/>
              <a:t>      «παραινέσεις ως </a:t>
            </a:r>
            <a:r>
              <a:rPr lang="el-GR" dirty="0" err="1" smtClean="0"/>
              <a:t>διαταγάς</a:t>
            </a:r>
            <a:r>
              <a:rPr lang="el-GR" dirty="0" smtClean="0"/>
              <a:t> σχεδόν     </a:t>
            </a:r>
            <a:r>
              <a:rPr lang="el-GR" dirty="0" err="1" smtClean="0"/>
              <a:t>ακουομένας</a:t>
            </a:r>
            <a:r>
              <a:rPr lang="el-GR" dirty="0" smtClean="0"/>
              <a:t> εις τόπους κατά</a:t>
            </a:r>
            <a:br>
              <a:rPr lang="el-GR" dirty="0" smtClean="0"/>
            </a:br>
            <a:r>
              <a:rPr lang="el-GR" dirty="0" smtClean="0"/>
              <a:t> </a:t>
            </a:r>
            <a:r>
              <a:rPr lang="el-GR" dirty="0" err="1" smtClean="0"/>
              <a:t>τριακοσίας</a:t>
            </a:r>
            <a:r>
              <a:rPr lang="el-GR" dirty="0" smtClean="0"/>
              <a:t> λεύγας απέχοντας».</a:t>
            </a:r>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Κύρια φάση διαμάχης για το γλωσσικό ζήτημα. Ο Κοραής προβάλλεται ως η μεγαλύτερη προσωπικότητα του Νεοελληνικού Διαφωτισμού. Ανακίνησε το θέμα της επίσημης γλώσσας ενόψει του Αγώνα και της ίδρυσης του νέου ελληνικού κράτους. Για τον Κοραή το γλωσσικό δεν είναι ζήτημα απλώς φιλολογικό ή επικοινωνιακό αλλά ζωτικό για το φωτισμό των Ελλήνων και τη διεκδίκηση της ελευθερίας τους. Είναι η βάση του οράματός του.</a:t>
            </a:r>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nSpc>
                <a:spcPct val="90000"/>
              </a:lnSpc>
            </a:pPr>
            <a:r>
              <a:rPr lang="el-GR" dirty="0" smtClean="0"/>
              <a:t>Μέση οδός: υποστηρίζει την κοινή, αλλά απορρίπτει την ακαλλιέργητη και χυδαία γλώσσα καθώς και την </a:t>
            </a:r>
            <a:r>
              <a:rPr lang="el-GR" dirty="0" err="1" smtClean="0"/>
              <a:t>αρχαϊζουσα</a:t>
            </a:r>
            <a:r>
              <a:rPr lang="el-GR" dirty="0" smtClean="0"/>
              <a:t> (Ελληνική). Η κοινή θα πρέπει να ‘</a:t>
            </a:r>
            <a:r>
              <a:rPr lang="el-GR" dirty="0" err="1" smtClean="0"/>
              <a:t>καθαρθεί</a:t>
            </a:r>
            <a:r>
              <a:rPr lang="el-GR" dirty="0" smtClean="0"/>
              <a:t>’ από ξένα και παραμορφωτικά στοιχεία με διορθωτικές παρεμβάσεις:</a:t>
            </a:r>
          </a:p>
          <a:p>
            <a:pPr>
              <a:lnSpc>
                <a:spcPct val="90000"/>
              </a:lnSpc>
            </a:pPr>
            <a:r>
              <a:rPr lang="el-GR" dirty="0" smtClean="0"/>
              <a:t>«</a:t>
            </a:r>
            <a:r>
              <a:rPr lang="el-GR" dirty="0" err="1" smtClean="0"/>
              <a:t>Διόρθωσιν</a:t>
            </a:r>
            <a:r>
              <a:rPr lang="el-GR" dirty="0" smtClean="0"/>
              <a:t> ονομάζω της γλώσσης, όχι μόνον τον </a:t>
            </a:r>
            <a:r>
              <a:rPr lang="el-GR" dirty="0" err="1" smtClean="0"/>
              <a:t>μετασχηματισμόν</a:t>
            </a:r>
            <a:r>
              <a:rPr lang="el-GR" dirty="0" smtClean="0"/>
              <a:t> διαφόρων </a:t>
            </a:r>
            <a:r>
              <a:rPr lang="el-GR" dirty="0" err="1" smtClean="0"/>
              <a:t>βαρβαρομόρφων</a:t>
            </a:r>
            <a:r>
              <a:rPr lang="el-GR" dirty="0" smtClean="0"/>
              <a:t> λέξεων και συντάξεων, αλλά και την </a:t>
            </a:r>
            <a:r>
              <a:rPr lang="el-GR" dirty="0" err="1" smtClean="0"/>
              <a:t>φυλακήν</a:t>
            </a:r>
            <a:r>
              <a:rPr lang="el-GR" dirty="0" smtClean="0"/>
              <a:t> πολλών άλλων, τας οποίας ως βαρβάρους σπουδάζουν να </a:t>
            </a:r>
            <a:r>
              <a:rPr lang="el-GR" dirty="0" err="1" smtClean="0"/>
              <a:t>εξορίσωσιν</a:t>
            </a:r>
            <a:r>
              <a:rPr lang="el-GR" dirty="0" smtClean="0"/>
              <a:t> από την </a:t>
            </a:r>
            <a:r>
              <a:rPr lang="el-GR" dirty="0" err="1" smtClean="0"/>
              <a:t>γλώσσαν</a:t>
            </a:r>
            <a:r>
              <a:rPr lang="el-GR" dirty="0" smtClean="0"/>
              <a:t>, όσοι μετά προσοχής δεν ερεύνησαν την </a:t>
            </a:r>
            <a:r>
              <a:rPr lang="el-GR" dirty="0" err="1" smtClean="0"/>
              <a:t>φύσιν</a:t>
            </a:r>
            <a:r>
              <a:rPr lang="el-GR" dirty="0" smtClean="0"/>
              <a:t> της γλώσσης».</a:t>
            </a:r>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nSpc>
                <a:spcPct val="90000"/>
              </a:lnSpc>
            </a:pPr>
            <a:r>
              <a:rPr lang="el-GR" dirty="0" smtClean="0"/>
              <a:t>Σχέση αρχαίας και νέας: Ανάγκη καλής γνώσης της αρχαίας γλώσσας. Αντιπαραβολή της νέας προς την αρχαία και τανάπαλιν (αμφίδρομη πορεία).</a:t>
            </a:r>
          </a:p>
          <a:p>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nSpc>
                <a:spcPct val="90000"/>
              </a:lnSpc>
              <a:buFont typeface="Wingdings" pitchFamily="2" charset="2"/>
              <a:buChar char="Ø"/>
            </a:pPr>
            <a:r>
              <a:rPr lang="el-GR" sz="3400" dirty="0" smtClean="0"/>
              <a:t>Ο Κοραής υποστηρίζει την  επισημοποίηση της λαϊκής γλώσσας και την καθιέρωσή της και στο γραπτό λόγο, αλλά γράφει σε μια δημοτικίζουσα καθαρεύουσα.</a:t>
            </a:r>
          </a:p>
          <a:p>
            <a:pPr>
              <a:lnSpc>
                <a:spcPct val="90000"/>
              </a:lnSpc>
              <a:buFont typeface="Wingdings" pitchFamily="2" charset="2"/>
              <a:buChar char="Ø"/>
            </a:pPr>
            <a:r>
              <a:rPr lang="el-GR" sz="3400" dirty="0" smtClean="0"/>
              <a:t>Η καθαρεύουσα γίνεται η επίσημη γλώσσα της διοίκησης και της εκπαίδευσης στο νέο ελληνικό κράτος.</a:t>
            </a:r>
          </a:p>
          <a:p>
            <a:pPr>
              <a:lnSpc>
                <a:spcPct val="90000"/>
              </a:lnSpc>
              <a:buFont typeface="Wingdings" pitchFamily="2" charset="2"/>
              <a:buChar char="Ø"/>
            </a:pPr>
            <a:r>
              <a:rPr lang="el-GR" sz="3400" dirty="0" smtClean="0"/>
              <a:t>Τέλος του 19ου αι. και αρχές του 2ου αι. το γλωσσικό ζήτημα εντείνεται παίρνοντας κοινωνικές διαστάσεις.</a:t>
            </a:r>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nSpc>
                <a:spcPct val="90000"/>
              </a:lnSpc>
              <a:buFont typeface="Wingdings" pitchFamily="2" charset="2"/>
              <a:buChar char="Ø"/>
            </a:pPr>
            <a:r>
              <a:rPr lang="el-GR" dirty="0" smtClean="0"/>
              <a:t>Το κήρυγμα του Ψυχάρη ενισχύει την αντίδραση των δημοτικιστών. Με τον Ψυχάρη το γλωσσικό ζήτημα διατηρεί την εθνική, κοινωνική και εκπαιδευτική του διάσταση όπως παλαιότερα, αλλά τώρα τα επιχειρήματα γίνονται σε επιστημονικό-γλωσσολογικό επίπεδο. Σύμφωνα με τον Ψυχάρη η κοινή δημοτική γλώσσα προέρχεται από την αρχαία και έχει σχηματισθεί με γλωσσικούς νόμους που καθορίζουν και τη δομή της. Αυτοί οι νόμοι μπορούν να αποτελέσουν τους κανόνες της σύγχρονης γλώσσας.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Οι γλώσσες δεν έχουν σύνορα.</a:t>
            </a:r>
          </a:p>
          <a:p>
            <a:r>
              <a:rPr lang="el-GR" dirty="0" smtClean="0"/>
              <a:t>Οι γλώσσες αλλάζουν, αλλά δεν φθείρονται.</a:t>
            </a:r>
          </a:p>
          <a:p>
            <a:r>
              <a:rPr lang="el-GR" dirty="0" smtClean="0"/>
              <a:t>Η γλώσσα έχει πολλά πρόσωπα και παίρνει διάφορες μορφές.</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nSpc>
                <a:spcPct val="90000"/>
              </a:lnSpc>
            </a:pPr>
            <a:r>
              <a:rPr lang="el-GR" dirty="0" smtClean="0"/>
              <a:t>Άκρατος ψυχαρισμός και γλωσσικός φανατισμός.</a:t>
            </a:r>
          </a:p>
          <a:p>
            <a:pPr>
              <a:lnSpc>
                <a:spcPct val="90000"/>
              </a:lnSpc>
            </a:pPr>
            <a:endParaRPr lang="el-GR" dirty="0" smtClean="0"/>
          </a:p>
          <a:p>
            <a:pPr>
              <a:lnSpc>
                <a:spcPct val="90000"/>
              </a:lnSpc>
            </a:pPr>
            <a:r>
              <a:rPr lang="el-GR" dirty="0" smtClean="0"/>
              <a:t>Η ζωντανή γλώσσα υιοθετείται από τον Κ. Παλαμά και προωθείται από τον Εκπαιδευτικό Όμιλο.</a:t>
            </a:r>
          </a:p>
          <a:p>
            <a:pPr>
              <a:lnSpc>
                <a:spcPct val="90000"/>
              </a:lnSpc>
            </a:pPr>
            <a:r>
              <a:rPr lang="el-GR" dirty="0" smtClean="0"/>
              <a:t>Το Σύνταγμα του 1911 (Βενιζέλος) καθιερώνει ως επίσημη γλώσσα την καθαρεύουσα, ενώ με τη μεταρρύθμιση του 1917 η δημοτική διδάσκεται για πρώτη φορά στις τρις πρώτες τάξεις του Δημοτικού Σχολείου.</a:t>
            </a:r>
          </a:p>
          <a:p>
            <a:pPr>
              <a:lnSpc>
                <a:spcPct val="90000"/>
              </a:lnSpc>
            </a:pPr>
            <a:r>
              <a:rPr lang="el-GR" dirty="0" smtClean="0"/>
              <a:t>Ο Μ. Τριανταφυλλίδης προτείνει μια ελαστικότερη δημοτική με λόγιους </a:t>
            </a:r>
            <a:r>
              <a:rPr lang="el-GR" dirty="0" err="1" smtClean="0"/>
              <a:t>τύπους:Νεοελληνική</a:t>
            </a:r>
            <a:r>
              <a:rPr lang="el-GR" dirty="0" smtClean="0"/>
              <a:t> Γραμματική (της δημοτικής) 1941. Ο Αχ. Τζάρτζανος εκδίδει τη «Νεοελληνική Σύνταξι»1928, 1946.</a:t>
            </a:r>
          </a:p>
          <a:p>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nSpc>
                <a:spcPct val="80000"/>
              </a:lnSpc>
            </a:pPr>
            <a:r>
              <a:rPr lang="el-GR" dirty="0" smtClean="0"/>
              <a:t>Το Σύνταγμα του 1952 θα επιμείνει στη διάταξη του 1911, ενώ με τη μεταρρύθμιση του 1964 καθιερώνεται η ισοτιμία μεταξύ δημοτικής και απλής καθαρεύουσας.</a:t>
            </a:r>
          </a:p>
          <a:p>
            <a:pPr>
              <a:lnSpc>
                <a:spcPct val="80000"/>
              </a:lnSpc>
            </a:pPr>
            <a:r>
              <a:rPr lang="el-GR" dirty="0" smtClean="0"/>
              <a:t>Η δικτατορία (1967-1974) επιβάλλει ως επίσημη γλώσσα του κράτους και ως αποκλειστικό όργανο προφορικής και γραπτής έκφρασης στην εκπαίδευση την καθαρεύουσα.</a:t>
            </a:r>
          </a:p>
          <a:p>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nSpc>
                <a:spcPct val="80000"/>
              </a:lnSpc>
            </a:pPr>
            <a:r>
              <a:rPr lang="el-GR" dirty="0" smtClean="0"/>
              <a:t>Το 1976 καθιερώνεται η δημοτική στη διοίκηση και στην εκπαίδευση.</a:t>
            </a:r>
          </a:p>
          <a:p>
            <a:pPr>
              <a:lnSpc>
                <a:spcPct val="80000"/>
              </a:lnSpc>
            </a:pPr>
            <a:r>
              <a:rPr lang="el-GR" dirty="0" smtClean="0"/>
              <a:t>Η καθαρεύουσα προσπαθεί να μιμηθεί την αρχαία στη φωνητική, στο τυπικό και στο λεξιλόγιο, αλλά δεν μπορεί να αποφύγει τις νεοελληνικές ιδιαιτερότητες στην σύνταξη και τις σημασιολογικές μεταβολές.</a:t>
            </a:r>
          </a:p>
          <a:p>
            <a:pPr>
              <a:lnSpc>
                <a:spcPct val="80000"/>
              </a:lnSpc>
            </a:pPr>
            <a:r>
              <a:rPr lang="el-GR" dirty="0" smtClean="0"/>
              <a:t>Ανάλογα με την τήρηση της αυστηρής καθαρεύουσας μιλάμε για </a:t>
            </a:r>
            <a:r>
              <a:rPr lang="el-GR" dirty="0" err="1" smtClean="0"/>
              <a:t>αρχαϊζουσα</a:t>
            </a:r>
            <a:r>
              <a:rPr lang="el-GR" dirty="0" smtClean="0"/>
              <a:t> ή απλή καθαρεύουσα.</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nSpc>
                <a:spcPct val="80000"/>
              </a:lnSpc>
            </a:pPr>
            <a:r>
              <a:rPr lang="el-GR" dirty="0" smtClean="0"/>
              <a:t> Αξιολόγηση: αντικατάσταση πολλών  ξένων λέξεων, εμπλουτισμός λεξιλογίου, ομοιογένεια της γλώσσας. Δεν μπορούσαν ωστόσο να καθιερωθούν  φωνητικοί ή μορφολογικοί αρχαίοι τύποι (</a:t>
            </a:r>
            <a:r>
              <a:rPr lang="el-GR" dirty="0" err="1" smtClean="0"/>
              <a:t>πταίω</a:t>
            </a:r>
            <a:r>
              <a:rPr lang="el-GR" dirty="0" smtClean="0"/>
              <a:t>, κλέπτης </a:t>
            </a:r>
            <a:r>
              <a:rPr lang="el-GR" dirty="0" err="1" smtClean="0"/>
              <a:t>ήλλαξα</a:t>
            </a:r>
            <a:r>
              <a:rPr lang="el-GR" dirty="0" smtClean="0"/>
              <a:t> κλπ.).</a:t>
            </a:r>
          </a:p>
          <a:p>
            <a:pPr>
              <a:lnSpc>
                <a:spcPct val="80000"/>
              </a:lnSpc>
            </a:pPr>
            <a:r>
              <a:rPr lang="el-GR" dirty="0" smtClean="0"/>
              <a:t>Η καθαρεύουσα είναι ωστόσο τεχνητή με γραμματικό και συντακτικό σύστημα διαφορετικό από αυτό της καθημερινής γλώσσας.</a:t>
            </a:r>
          </a:p>
          <a:p>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nSpc>
                <a:spcPct val="80000"/>
              </a:lnSpc>
            </a:pPr>
            <a:r>
              <a:rPr lang="el-GR" dirty="0" smtClean="0"/>
              <a:t>Το γλωσσικό ζήτημα  επηρέασε δυσμενώς την εκπαίδευση και ταλάνισε πολλές γενιές νεοελλήνων.</a:t>
            </a:r>
          </a:p>
          <a:p>
            <a:pPr>
              <a:lnSpc>
                <a:spcPct val="80000"/>
              </a:lnSpc>
            </a:pPr>
            <a:r>
              <a:rPr lang="el-GR" dirty="0" smtClean="0"/>
              <a:t>Η δημοτική καλείται να οργανωθεί σε πανελλήνιο γλωσσικό όργανο με συνέπεια και συνοχή.</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nSpc>
                <a:spcPct val="90000"/>
              </a:lnSpc>
            </a:pPr>
            <a:r>
              <a:rPr lang="el-GR" dirty="0" smtClean="0"/>
              <a:t>Ο άνθρωπος πρώτα ανακάλυψε τις συλλαβές και μετά τους φθόγγους(τα μικρότερα κομμάτια ήχου)</a:t>
            </a:r>
          </a:p>
          <a:p>
            <a:pPr>
              <a:lnSpc>
                <a:spcPct val="90000"/>
              </a:lnSpc>
            </a:pPr>
            <a:r>
              <a:rPr lang="el-GR" dirty="0" err="1" smtClean="0"/>
              <a:t>Συλλαβή:σε</a:t>
            </a:r>
            <a:r>
              <a:rPr lang="el-GR" dirty="0" smtClean="0"/>
              <a:t> διάφορα συστήματα γραφής η εικόνα (το σημάδι) δεν αντιστοιχούσε σε φθόγγους (γράμματα) αλλά σε συλλαβές. Το συλλαβικό σύστημα που χρησιμοποιήθηκε στα μυκηναϊκά κέντρα ονομάστηκε γραμμική Β.</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nSpc>
                <a:spcPct val="90000"/>
              </a:lnSpc>
            </a:pPr>
            <a:r>
              <a:rPr lang="el-GR" dirty="0" smtClean="0">
                <a:latin typeface="Times New Roman" pitchFamily="18" charset="0"/>
              </a:rPr>
              <a:t>Α. </a:t>
            </a:r>
            <a:r>
              <a:rPr lang="el-GR" dirty="0" err="1" smtClean="0">
                <a:latin typeface="Times New Roman" pitchFamily="18" charset="0"/>
              </a:rPr>
              <a:t>εικονογράμματα</a:t>
            </a:r>
            <a:r>
              <a:rPr lang="el-GR" dirty="0" smtClean="0">
                <a:latin typeface="Times New Roman" pitchFamily="18" charset="0"/>
              </a:rPr>
              <a:t>. Η εικόνα περικλείει ολόκληρη διήγηση και μπορεί να διαβασθεί από οποιονδήποτε.</a:t>
            </a:r>
          </a:p>
          <a:p>
            <a:pPr>
              <a:lnSpc>
                <a:spcPct val="90000"/>
              </a:lnSpc>
            </a:pPr>
            <a:r>
              <a:rPr lang="el-GR" dirty="0" smtClean="0">
                <a:latin typeface="Times New Roman" pitchFamily="18" charset="0"/>
              </a:rPr>
              <a:t>Β. </a:t>
            </a:r>
            <a:r>
              <a:rPr lang="el-GR" dirty="0" err="1" smtClean="0">
                <a:latin typeface="Times New Roman" pitchFamily="18" charset="0"/>
              </a:rPr>
              <a:t>ιδεογράμματα:τα</a:t>
            </a:r>
            <a:r>
              <a:rPr lang="el-GR" dirty="0" smtClean="0">
                <a:latin typeface="Times New Roman" pitchFamily="18" charset="0"/>
              </a:rPr>
              <a:t> </a:t>
            </a:r>
            <a:r>
              <a:rPr lang="el-GR" dirty="0" err="1" smtClean="0">
                <a:latin typeface="Times New Roman" pitchFamily="18" charset="0"/>
              </a:rPr>
              <a:t>εικονογράμματα</a:t>
            </a:r>
            <a:r>
              <a:rPr lang="el-GR" dirty="0" smtClean="0">
                <a:latin typeface="Times New Roman" pitchFamily="18" charset="0"/>
              </a:rPr>
              <a:t> χαράσσονται με τρόπο πιο αφαιρετικό και τυποποιημένο.</a:t>
            </a:r>
          </a:p>
          <a:p>
            <a:pPr>
              <a:lnSpc>
                <a:spcPct val="90000"/>
              </a:lnSpc>
            </a:pPr>
            <a:r>
              <a:rPr lang="el-GR" dirty="0" smtClean="0">
                <a:latin typeface="Times New Roman" pitchFamily="18" charset="0"/>
              </a:rPr>
              <a:t>Γ. απομακρύνεται η παραστατική αξία των εικόνων και παραμένει η φωνητική τους αξία. Τα ιδεογράμματα γίνονται συνεχώς όλο και πιο γραμμικά, ώστε χάνεται ο εικονιστικός τους χαρακτήρας. </a:t>
            </a:r>
          </a:p>
          <a:p>
            <a:pPr>
              <a:lnSpc>
                <a:spcPct val="90000"/>
              </a:lnSpc>
            </a:pPr>
            <a:r>
              <a:rPr lang="el-GR" dirty="0" smtClean="0">
                <a:latin typeface="Times New Roman" pitchFamily="18" charset="0"/>
              </a:rPr>
              <a:t>Δ.  Το γραμμικό σύμβολο ταυτίζεται με τις ηχητικές </a:t>
            </a:r>
            <a:r>
              <a:rPr lang="el-GR" dirty="0" err="1" smtClean="0">
                <a:latin typeface="Times New Roman" pitchFamily="18" charset="0"/>
              </a:rPr>
              <a:t>ενότητες=συλλαβές</a:t>
            </a:r>
            <a:r>
              <a:rPr lang="el-GR" dirty="0" smtClean="0">
                <a:latin typeface="Times New Roman" pitchFamily="18" charset="0"/>
              </a:rPr>
              <a:t> (συλλαβογράμματα)</a:t>
            </a:r>
          </a:p>
          <a:p>
            <a:pPr>
              <a:lnSpc>
                <a:spcPct val="90000"/>
              </a:lnSpc>
            </a:pPr>
            <a:r>
              <a:rPr lang="el-GR" dirty="0" smtClean="0">
                <a:latin typeface="Times New Roman" pitchFamily="18" charset="0"/>
              </a:rPr>
              <a:t>Ε. </a:t>
            </a:r>
            <a:r>
              <a:rPr lang="el-GR" dirty="0" err="1" smtClean="0">
                <a:latin typeface="Times New Roman" pitchFamily="18" charset="0"/>
              </a:rPr>
              <a:t>γράμματα=ένα</a:t>
            </a:r>
            <a:r>
              <a:rPr lang="el-GR" dirty="0" smtClean="0">
                <a:latin typeface="Times New Roman" pitchFamily="18" charset="0"/>
              </a:rPr>
              <a:t> σημείο αντιπροσωπεύει ένα φθόγγο του λόγου.</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426170"/>
          </a:xfrm>
        </p:spPr>
        <p:txBody>
          <a:bodyPr>
            <a:normAutofit fontScale="90000"/>
          </a:bodyPr>
          <a:lstStyle/>
          <a:p>
            <a:r>
              <a:rPr lang="en-US" dirty="0" smtClean="0"/>
              <a:t/>
            </a:r>
            <a:br>
              <a:rPr lang="en-US" dirty="0" smtClean="0"/>
            </a:br>
            <a:r>
              <a:rPr lang="el-GR" sz="3600" dirty="0" smtClean="0"/>
              <a:t>Ελληνική Γλώσσα</a:t>
            </a:r>
            <a:br>
              <a:rPr lang="el-GR" sz="3600" dirty="0" smtClean="0"/>
            </a:br>
            <a:r>
              <a:rPr lang="el-GR" sz="3600" dirty="0" smtClean="0"/>
              <a:t>από τον 9ο  </a:t>
            </a:r>
            <a:r>
              <a:rPr lang="el-GR" sz="3600" dirty="0" err="1" smtClean="0"/>
              <a:t>π.Χ.</a:t>
            </a:r>
            <a:r>
              <a:rPr lang="el-GR" sz="3600" dirty="0" smtClean="0"/>
              <a:t> αιώνα έως την Ιθάκη του 1974-1976 </a:t>
            </a:r>
            <a:r>
              <a:rPr lang="el-GR" sz="3600" dirty="0" err="1" smtClean="0"/>
              <a:t>μ.Χ</a:t>
            </a:r>
            <a:r>
              <a:rPr lang="el-GR" sz="3600" dirty="0" smtClean="0"/>
              <a:t>.</a:t>
            </a:r>
            <a:r>
              <a:rPr lang="en-US" dirty="0" smtClean="0"/>
              <a:t/>
            </a:r>
            <a:br>
              <a:rPr lang="en-US" dirty="0" smtClean="0"/>
            </a:br>
            <a:endParaRPr lang="el-GR" dirty="0"/>
          </a:p>
        </p:txBody>
      </p:sp>
      <p:sp>
        <p:nvSpPr>
          <p:cNvPr id="3" name="2 - Θέση περιεχομένου"/>
          <p:cNvSpPr>
            <a:spLocks noGrp="1"/>
          </p:cNvSpPr>
          <p:nvPr>
            <p:ph idx="1"/>
          </p:nvPr>
        </p:nvSpPr>
        <p:spPr/>
        <p:txBody>
          <a:bodyPr>
            <a:normAutofit/>
          </a:bodyPr>
          <a:lstStyle/>
          <a:p>
            <a:endParaRPr lang="en-US" dirty="0" smtClean="0"/>
          </a:p>
          <a:p>
            <a:pPr>
              <a:lnSpc>
                <a:spcPct val="80000"/>
              </a:lnSpc>
            </a:pPr>
            <a:r>
              <a:rPr lang="el-GR" dirty="0" smtClean="0"/>
              <a:t>19ος αιώνας </a:t>
            </a:r>
            <a:r>
              <a:rPr lang="el-GR" dirty="0" err="1" smtClean="0"/>
              <a:t>π.Χ.</a:t>
            </a:r>
            <a:r>
              <a:rPr lang="el-GR" dirty="0" smtClean="0"/>
              <a:t> :ελληνικά φύλα στον ελλαδικό χώρο</a:t>
            </a:r>
          </a:p>
          <a:p>
            <a:pPr>
              <a:lnSpc>
                <a:spcPct val="80000"/>
              </a:lnSpc>
            </a:pPr>
            <a:r>
              <a:rPr lang="el-GR" dirty="0" smtClean="0"/>
              <a:t>15ος αιώνας </a:t>
            </a:r>
            <a:r>
              <a:rPr lang="el-GR" dirty="0" err="1" smtClean="0"/>
              <a:t>π.Χ.</a:t>
            </a:r>
            <a:r>
              <a:rPr lang="el-GR" dirty="0" smtClean="0"/>
              <a:t>: γραπτά τεκμήρια</a:t>
            </a:r>
          </a:p>
          <a:p>
            <a:pPr>
              <a:lnSpc>
                <a:spcPct val="80000"/>
              </a:lnSpc>
            </a:pPr>
            <a:r>
              <a:rPr lang="el-GR" dirty="0" smtClean="0"/>
              <a:t>9ος αιώνας </a:t>
            </a:r>
            <a:r>
              <a:rPr lang="el-GR" dirty="0" err="1" smtClean="0"/>
              <a:t>π.Χ.</a:t>
            </a:r>
            <a:r>
              <a:rPr lang="el-GR" dirty="0" smtClean="0"/>
              <a:t> (τέλη):ελληνική αλφαβητική γραφή.</a:t>
            </a:r>
          </a:p>
          <a:p>
            <a:pPr>
              <a:lnSpc>
                <a:spcPct val="80000"/>
              </a:lnSpc>
            </a:pPr>
            <a:r>
              <a:rPr lang="el-GR" dirty="0" smtClean="0"/>
              <a:t>Έκτοτε η ελληνική γλώσσα διακρίνεται από μια αδιάσπαστη παράδοση μέχρι σήμερα.</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Ιστορικοί σταθμοί της εξέλιξης της ελληνικής γλώσσας:</a:t>
            </a:r>
          </a:p>
          <a:p>
            <a:r>
              <a:rPr lang="el-GR" dirty="0" smtClean="0"/>
              <a:t>15ος-13ος αι. </a:t>
            </a:r>
            <a:r>
              <a:rPr lang="el-GR" dirty="0" err="1" smtClean="0"/>
              <a:t>π.Χ.</a:t>
            </a:r>
            <a:r>
              <a:rPr lang="el-GR" dirty="0" smtClean="0"/>
              <a:t> :μυκηναϊκή</a:t>
            </a:r>
          </a:p>
          <a:p>
            <a:r>
              <a:rPr lang="el-GR" dirty="0" smtClean="0"/>
              <a:t>8ος-3ος αι. </a:t>
            </a:r>
            <a:r>
              <a:rPr lang="el-GR" dirty="0" err="1" smtClean="0"/>
              <a:t>π.Χ.</a:t>
            </a:r>
            <a:r>
              <a:rPr lang="el-GR" dirty="0" smtClean="0"/>
              <a:t> :αρχαία ελληνική</a:t>
            </a:r>
          </a:p>
          <a:p>
            <a:r>
              <a:rPr lang="el-GR" dirty="0" smtClean="0"/>
              <a:t>3ος </a:t>
            </a:r>
            <a:r>
              <a:rPr lang="el-GR" dirty="0" err="1" smtClean="0"/>
              <a:t>π.Χ.</a:t>
            </a:r>
            <a:r>
              <a:rPr lang="el-GR" dirty="0" smtClean="0"/>
              <a:t> – 4ος αι. </a:t>
            </a:r>
            <a:r>
              <a:rPr lang="el-GR" dirty="0" err="1" smtClean="0"/>
              <a:t>μ.Χ</a:t>
            </a:r>
            <a:r>
              <a:rPr lang="el-GR" dirty="0" smtClean="0"/>
              <a:t>.  Κοινή αλεξανδρινή ελληνιστική</a:t>
            </a:r>
          </a:p>
          <a:p>
            <a:r>
              <a:rPr lang="el-GR" dirty="0" smtClean="0"/>
              <a:t>5ος- 11ος </a:t>
            </a:r>
            <a:r>
              <a:rPr lang="el-GR" dirty="0" err="1" smtClean="0"/>
              <a:t>αι.μ.Χ</a:t>
            </a:r>
            <a:r>
              <a:rPr lang="el-GR" dirty="0" smtClean="0"/>
              <a:t>. :Βυζαντινή</a:t>
            </a:r>
          </a:p>
          <a:p>
            <a:r>
              <a:rPr lang="el-GR" dirty="0" smtClean="0"/>
              <a:t>12ος -18ος αι. </a:t>
            </a:r>
            <a:r>
              <a:rPr lang="el-GR" dirty="0" err="1" smtClean="0"/>
              <a:t>μ.Χ</a:t>
            </a:r>
            <a:r>
              <a:rPr lang="el-GR" dirty="0" smtClean="0"/>
              <a:t>. Πρώιμη ελληνική</a:t>
            </a:r>
          </a:p>
          <a:p>
            <a:r>
              <a:rPr lang="el-GR" dirty="0" smtClean="0"/>
              <a:t>19ος έως σήμερα :Σύγχρονη Νεοελληνική</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3230</Words>
  <Application>Microsoft Office PowerPoint</Application>
  <PresentationFormat>Προβολή στην οθόνη (4:3)</PresentationFormat>
  <Paragraphs>133</Paragraphs>
  <Slides>54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54</vt:i4>
      </vt:variant>
    </vt:vector>
  </HeadingPairs>
  <TitlesOfParts>
    <vt:vector size="55" baseType="lpstr">
      <vt:lpstr>Θέμα του Office</vt:lpstr>
      <vt:lpstr>Η Εξέλιξη της Ελληνικής Γλώσσας και ο Κοραής</vt:lpstr>
      <vt:lpstr>Η ελληνική γλώσσα μέσα στους αιώνες</vt:lpstr>
      <vt:lpstr>Διαφάνεια 3</vt:lpstr>
      <vt:lpstr>Διαφάνεια 4</vt:lpstr>
      <vt:lpstr>Διαφάνεια 5</vt:lpstr>
      <vt:lpstr>Διαφάνεια 6</vt:lpstr>
      <vt:lpstr>Διαφάνεια 7</vt:lpstr>
      <vt:lpstr> Ελληνική Γλώσσα από τον 9ο  π.Χ. αιώνα έως την Ιθάκη του 1974-1976 μ.Χ. </vt:lpstr>
      <vt:lpstr>Διαφάνεια 9</vt:lpstr>
      <vt:lpstr>Διαφάνεια 10</vt:lpstr>
      <vt:lpstr>Διαφάνεια 11</vt:lpstr>
      <vt:lpstr>Ινδοευρωπαϊκή οικογένεια</vt:lpstr>
      <vt:lpstr>Διαφάνεια 13</vt:lpstr>
      <vt:lpstr>Διαφάνεια 14</vt:lpstr>
      <vt:lpstr>Γραφές-Αλφάβητα στην Ελλάδα</vt:lpstr>
      <vt:lpstr>Διαφάνεια 16</vt:lpstr>
      <vt:lpstr>Διαφάνεια 17</vt:lpstr>
      <vt:lpstr>Ποια γραφή εντοπίζεται πρώτη στον ελλαδικό χώρο;</vt:lpstr>
      <vt:lpstr>Διαφάνεια 19</vt:lpstr>
      <vt:lpstr>Ελληνιστική Κοινή Γλώσσα</vt:lpstr>
      <vt:lpstr>Διαφάνεια 21</vt:lpstr>
      <vt:lpstr>Διαφάνεια 22</vt:lpstr>
      <vt:lpstr>Διαφάνεια 23</vt:lpstr>
      <vt:lpstr>Διαφάνεια 24</vt:lpstr>
      <vt:lpstr>Διαφάνεια 25</vt:lpstr>
      <vt:lpstr>Ελλάδα δεν είναι  τόσο ο τόπος όσο ο τρόπος του βίου</vt:lpstr>
      <vt:lpstr>Διαφάνεια 27</vt:lpstr>
      <vt:lpstr>Διαφάνεια 28</vt:lpstr>
      <vt:lpstr>Διαφάνεια 29</vt:lpstr>
      <vt:lpstr>Διαφάνεια 30</vt:lpstr>
      <vt:lpstr>Διαφάνεια 31</vt:lpstr>
      <vt:lpstr>Διαφάνεια 32</vt:lpstr>
      <vt:lpstr>Διαφάνεια 33</vt:lpstr>
      <vt:lpstr>Μεσαιωνικά Ελληνικά</vt:lpstr>
      <vt:lpstr>Διαφάνεια 35</vt:lpstr>
      <vt:lpstr>Διαφάνεια 36</vt:lpstr>
      <vt:lpstr>Νεοελληνικές διάλεκτοι και ιδιώματα</vt:lpstr>
      <vt:lpstr>Διαφάνεια 38</vt:lpstr>
      <vt:lpstr>Διαφάνεια 39</vt:lpstr>
      <vt:lpstr>Διαφάνεια 40</vt:lpstr>
      <vt:lpstr>Διαφάνεια 41</vt:lpstr>
      <vt:lpstr>Γλωσσικό Ζήτημα</vt:lpstr>
      <vt:lpstr>Διαφάνεια 43</vt:lpstr>
      <vt:lpstr> Αδαμάντιος Κοραής (1748-1833) </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πέντε στάδια εξέλιξης της γραφής</dc:title>
  <dc:creator>1234</dc:creator>
  <cp:lastModifiedBy>1234</cp:lastModifiedBy>
  <cp:revision>12</cp:revision>
  <dcterms:created xsi:type="dcterms:W3CDTF">2014-06-25T21:18:43Z</dcterms:created>
  <dcterms:modified xsi:type="dcterms:W3CDTF">2014-12-15T23:06:34Z</dcterms:modified>
</cp:coreProperties>
</file>