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75" r:id="rId4"/>
    <p:sldId id="274" r:id="rId5"/>
    <p:sldId id="285" r:id="rId6"/>
    <p:sldId id="265" r:id="rId7"/>
    <p:sldId id="264" r:id="rId8"/>
    <p:sldId id="258" r:id="rId9"/>
    <p:sldId id="259" r:id="rId10"/>
    <p:sldId id="266" r:id="rId11"/>
    <p:sldId id="260" r:id="rId12"/>
    <p:sldId id="261" r:id="rId13"/>
    <p:sldId id="271" r:id="rId14"/>
    <p:sldId id="272" r:id="rId15"/>
    <p:sldId id="267" r:id="rId16"/>
    <p:sldId id="268" r:id="rId17"/>
    <p:sldId id="270" r:id="rId18"/>
    <p:sldId id="276" r:id="rId19"/>
    <p:sldId id="278" r:id="rId20"/>
    <p:sldId id="283" r:id="rId21"/>
    <p:sldId id="284" r:id="rId22"/>
    <p:sldId id="273" r:id="rId23"/>
    <p:sldId id="279" r:id="rId24"/>
    <p:sldId id="280" r:id="rId25"/>
    <p:sldId id="281"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2" d="100"/>
          <a:sy n="82" d="100"/>
        </p:scale>
        <p:origin x="-2022" y="-61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1FBD20-1BAC-4085-8E4B-95678CD1F17F}" type="datetimeFigureOut">
              <a:rPr lang="el-GR" smtClean="0"/>
              <a:pPr/>
              <a:t>29/4/2014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86CA34-39A3-4366-8627-727811948C71}" type="slidenum">
              <a:rPr lang="el-GR" smtClean="0"/>
              <a:pPr/>
              <a:t>‹#›</a:t>
            </a:fld>
            <a:endParaRPr lang="el-GR"/>
          </a:p>
        </p:txBody>
      </p:sp>
    </p:spTree>
    <p:extLst>
      <p:ext uri="{BB962C8B-B14F-4D97-AF65-F5344CB8AC3E}">
        <p14:creationId xmlns:p14="http://schemas.microsoft.com/office/powerpoint/2010/main" xmlns="" val="513616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6186CA34-39A3-4366-8627-727811948C71}"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6186CA34-39A3-4366-8627-727811948C71}" type="slidenum">
              <a:rPr lang="el-GR" smtClean="0"/>
              <a:pPr/>
              <a:t>18</a:t>
            </a:fld>
            <a:endParaRPr lang="el-GR"/>
          </a:p>
        </p:txBody>
      </p:sp>
    </p:spTree>
    <p:extLst>
      <p:ext uri="{BB962C8B-B14F-4D97-AF65-F5344CB8AC3E}">
        <p14:creationId xmlns:p14="http://schemas.microsoft.com/office/powerpoint/2010/main" xmlns="" val="1641052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6186CA34-39A3-4366-8627-727811948C71}" type="slidenum">
              <a:rPr lang="el-GR" smtClean="0"/>
              <a:pPr/>
              <a:t>23</a:t>
            </a:fld>
            <a:endParaRPr lang="el-GR"/>
          </a:p>
        </p:txBody>
      </p:sp>
    </p:spTree>
    <p:extLst>
      <p:ext uri="{BB962C8B-B14F-4D97-AF65-F5344CB8AC3E}">
        <p14:creationId xmlns:p14="http://schemas.microsoft.com/office/powerpoint/2010/main" xmlns="" val="588001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7F14E9C-3459-4B73-B972-6E5CF3F17902}" type="datetimeFigureOut">
              <a:rPr lang="el-GR" smtClean="0"/>
              <a:pPr/>
              <a:t>29/4/2014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C851836-3E30-4EDC-A3A1-22E33DA378BC}" type="slidenum">
              <a:rPr lang="el-GR" smtClean="0"/>
              <a:pPr/>
              <a:t>‹#›</a:t>
            </a:fld>
            <a:endParaRPr lang="el-GR"/>
          </a:p>
        </p:txBody>
      </p:sp>
    </p:spTree>
  </p:cSld>
  <p:clrMapOvr>
    <a:masterClrMapping/>
  </p:clrMapOvr>
  <p:transition spd="slow">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7F14E9C-3459-4B73-B972-6E5CF3F17902}" type="datetimeFigureOut">
              <a:rPr lang="el-GR" smtClean="0"/>
              <a:pPr/>
              <a:t>29/4/2014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C851836-3E30-4EDC-A3A1-22E33DA378BC}" type="slidenum">
              <a:rPr lang="el-GR" smtClean="0"/>
              <a:pPr/>
              <a:t>‹#›</a:t>
            </a:fld>
            <a:endParaRPr lang="el-GR"/>
          </a:p>
        </p:txBody>
      </p:sp>
    </p:spTree>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7F14E9C-3459-4B73-B972-6E5CF3F17902}" type="datetimeFigureOut">
              <a:rPr lang="el-GR" smtClean="0"/>
              <a:pPr/>
              <a:t>29/4/2014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C851836-3E30-4EDC-A3A1-22E33DA378BC}" type="slidenum">
              <a:rPr lang="el-GR" smtClean="0"/>
              <a:pPr/>
              <a:t>‹#›</a:t>
            </a:fld>
            <a:endParaRPr lang="el-GR"/>
          </a:p>
        </p:txBody>
      </p:sp>
    </p:spTree>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7F14E9C-3459-4B73-B972-6E5CF3F17902}" type="datetimeFigureOut">
              <a:rPr lang="el-GR" smtClean="0"/>
              <a:pPr/>
              <a:t>29/4/2014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C851836-3E30-4EDC-A3A1-22E33DA378BC}" type="slidenum">
              <a:rPr lang="el-GR" smtClean="0"/>
              <a:pPr/>
              <a:t>‹#›</a:t>
            </a:fld>
            <a:endParaRPr lang="el-GR"/>
          </a:p>
        </p:txBody>
      </p:sp>
    </p:spTree>
  </p:cSld>
  <p:clrMapOvr>
    <a:masterClrMapping/>
  </p:clrMapOvr>
  <p:transition spd="slow">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7F14E9C-3459-4B73-B972-6E5CF3F17902}" type="datetimeFigureOut">
              <a:rPr lang="el-GR" smtClean="0"/>
              <a:pPr/>
              <a:t>29/4/2014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C851836-3E30-4EDC-A3A1-22E33DA378BC}" type="slidenum">
              <a:rPr lang="el-GR" smtClean="0"/>
              <a:pPr/>
              <a:t>‹#›</a:t>
            </a:fld>
            <a:endParaRPr lang="el-GR"/>
          </a:p>
        </p:txBody>
      </p:sp>
    </p:spTree>
  </p:cSld>
  <p:clrMapOvr>
    <a:masterClrMapping/>
  </p:clrMapOvr>
  <p:transition spd="slow">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7F14E9C-3459-4B73-B972-6E5CF3F17902}" type="datetimeFigureOut">
              <a:rPr lang="el-GR" smtClean="0"/>
              <a:pPr/>
              <a:t>29/4/2014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C851836-3E30-4EDC-A3A1-22E33DA378BC}" type="slidenum">
              <a:rPr lang="el-GR" smtClean="0"/>
              <a:pPr/>
              <a:t>‹#›</a:t>
            </a:fld>
            <a:endParaRPr lang="el-GR"/>
          </a:p>
        </p:txBody>
      </p:sp>
    </p:spTree>
  </p:cSld>
  <p:clrMapOvr>
    <a:masterClrMapping/>
  </p:clrMapOvr>
  <p:transition spd="slow">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7F14E9C-3459-4B73-B972-6E5CF3F17902}" type="datetimeFigureOut">
              <a:rPr lang="el-GR" smtClean="0"/>
              <a:pPr/>
              <a:t>29/4/2014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C851836-3E30-4EDC-A3A1-22E33DA378BC}" type="slidenum">
              <a:rPr lang="el-GR" smtClean="0"/>
              <a:pPr/>
              <a:t>‹#›</a:t>
            </a:fld>
            <a:endParaRPr lang="el-GR"/>
          </a:p>
        </p:txBody>
      </p:sp>
    </p:spTree>
  </p:cSld>
  <p:clrMapOvr>
    <a:masterClrMapping/>
  </p:clrMapOvr>
  <p:transition spd="slow">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7F14E9C-3459-4B73-B972-6E5CF3F17902}" type="datetimeFigureOut">
              <a:rPr lang="el-GR" smtClean="0"/>
              <a:pPr/>
              <a:t>29/4/2014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C851836-3E30-4EDC-A3A1-22E33DA378BC}" type="slidenum">
              <a:rPr lang="el-GR" smtClean="0"/>
              <a:pPr/>
              <a:t>‹#›</a:t>
            </a:fld>
            <a:endParaRPr lang="el-GR"/>
          </a:p>
        </p:txBody>
      </p:sp>
    </p:spTree>
  </p:cSld>
  <p:clrMapOvr>
    <a:masterClrMapping/>
  </p:clrMapOvr>
  <p:transition spd="slow">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7F14E9C-3459-4B73-B972-6E5CF3F17902}" type="datetimeFigureOut">
              <a:rPr lang="el-GR" smtClean="0"/>
              <a:pPr/>
              <a:t>29/4/2014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C851836-3E30-4EDC-A3A1-22E33DA378BC}" type="slidenum">
              <a:rPr lang="el-GR" smtClean="0"/>
              <a:pPr/>
              <a:t>‹#›</a:t>
            </a:fld>
            <a:endParaRPr lang="el-GR"/>
          </a:p>
        </p:txBody>
      </p:sp>
    </p:spTree>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7F14E9C-3459-4B73-B972-6E5CF3F17902}" type="datetimeFigureOut">
              <a:rPr lang="el-GR" smtClean="0"/>
              <a:pPr/>
              <a:t>29/4/2014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C851836-3E30-4EDC-A3A1-22E33DA378BC}" type="slidenum">
              <a:rPr lang="el-GR" smtClean="0"/>
              <a:pPr/>
              <a:t>‹#›</a:t>
            </a:fld>
            <a:endParaRPr lang="el-GR"/>
          </a:p>
        </p:txBody>
      </p:sp>
    </p:spTree>
  </p:cSld>
  <p:clrMapOvr>
    <a:masterClrMapping/>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7F14E9C-3459-4B73-B972-6E5CF3F17902}" type="datetimeFigureOut">
              <a:rPr lang="el-GR" smtClean="0"/>
              <a:pPr/>
              <a:t>29/4/2014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C851836-3E30-4EDC-A3A1-22E33DA378BC}" type="slidenum">
              <a:rPr lang="el-GR" smtClean="0"/>
              <a:pPr/>
              <a:t>‹#›</a:t>
            </a:fld>
            <a:endParaRPr lang="el-GR"/>
          </a:p>
        </p:txBody>
      </p:sp>
    </p:spTree>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F14E9C-3459-4B73-B972-6E5CF3F17902}" type="datetimeFigureOut">
              <a:rPr lang="el-GR" smtClean="0"/>
              <a:pPr/>
              <a:t>29/4/2014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851836-3E30-4EDC-A3A1-22E33DA378B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ll/>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3568" y="1471066"/>
            <a:ext cx="7772400" cy="3326085"/>
          </a:xfrm>
        </p:spPr>
        <p:txBody>
          <a:bodyPr>
            <a:normAutofit/>
          </a:bodyPr>
          <a:lstStyle/>
          <a:p>
            <a:r>
              <a:rPr lang="el-GR" sz="5400" b="1" dirty="0" smtClean="0">
                <a:solidFill>
                  <a:srgbClr val="C00000"/>
                </a:solidFill>
                <a:latin typeface="Palatino Linotype" panose="02040502050505030304" pitchFamily="18" charset="0"/>
              </a:rPr>
              <a:t>Μουσείο</a:t>
            </a:r>
            <a:r>
              <a:rPr lang="el-GR" sz="5400" dirty="0" smtClean="0">
                <a:solidFill>
                  <a:srgbClr val="C00000"/>
                </a:solidFill>
                <a:latin typeface="Palatino Linotype" panose="02040502050505030304" pitchFamily="18" charset="0"/>
              </a:rPr>
              <a:t>:</a:t>
            </a:r>
            <a:r>
              <a:rPr lang="el-GR" dirty="0" smtClean="0">
                <a:solidFill>
                  <a:srgbClr val="002060"/>
                </a:solidFill>
              </a:rPr>
              <a:t/>
            </a:r>
            <a:br>
              <a:rPr lang="el-GR" dirty="0" smtClean="0">
                <a:solidFill>
                  <a:srgbClr val="002060"/>
                </a:solidFill>
              </a:rPr>
            </a:br>
            <a:r>
              <a:rPr lang="el-GR" i="1" dirty="0" smtClean="0">
                <a:solidFill>
                  <a:srgbClr val="002060"/>
                </a:solidFill>
              </a:rPr>
              <a:t>Τέμενος των Μουσών  </a:t>
            </a:r>
            <a:br>
              <a:rPr lang="el-GR" i="1" dirty="0" smtClean="0">
                <a:solidFill>
                  <a:srgbClr val="002060"/>
                </a:solidFill>
              </a:rPr>
            </a:br>
            <a:r>
              <a:rPr lang="el-GR" i="1" dirty="0" smtClean="0">
                <a:solidFill>
                  <a:srgbClr val="002060"/>
                </a:solidFill>
              </a:rPr>
              <a:t>ή </a:t>
            </a:r>
            <a:br>
              <a:rPr lang="el-GR" i="1" dirty="0" smtClean="0">
                <a:solidFill>
                  <a:srgbClr val="002060"/>
                </a:solidFill>
              </a:rPr>
            </a:br>
            <a:r>
              <a:rPr lang="el-GR" i="1" dirty="0" smtClean="0">
                <a:solidFill>
                  <a:srgbClr val="002060"/>
                </a:solidFill>
              </a:rPr>
              <a:t>χώρος μάθησης;</a:t>
            </a:r>
            <a:endParaRPr lang="el-GR" i="1" dirty="0">
              <a:solidFill>
                <a:srgbClr val="002060"/>
              </a:solidFill>
            </a:endParaRPr>
          </a:p>
        </p:txBody>
      </p:sp>
      <p:sp>
        <p:nvSpPr>
          <p:cNvPr id="4" name="Rectangle 3"/>
          <p:cNvSpPr/>
          <p:nvPr/>
        </p:nvSpPr>
        <p:spPr>
          <a:xfrm>
            <a:off x="6876256" y="5611863"/>
            <a:ext cx="2051720" cy="369332"/>
          </a:xfrm>
          <a:prstGeom prst="rect">
            <a:avLst/>
          </a:prstGeom>
        </p:spPr>
        <p:txBody>
          <a:bodyPr wrap="square">
            <a:spAutoFit/>
          </a:bodyPr>
          <a:lstStyle/>
          <a:p>
            <a:pPr algn="just"/>
            <a:r>
              <a:rPr lang="el-GR" b="1" dirty="0" smtClean="0"/>
              <a:t>Ιωάννης Βρεττός</a:t>
            </a:r>
            <a:endParaRPr lang="el-GR" b="1" dirty="0"/>
          </a:p>
        </p:txBody>
      </p:sp>
    </p:spTree>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2" presetClass="entr" presetSubtype="2"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1+#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smtClean="0"/>
              <a:t>Αδυναμίες και Ελλείψεις</a:t>
            </a:r>
            <a:endParaRPr lang="el-GR" sz="3600" b="1" dirty="0"/>
          </a:p>
        </p:txBody>
      </p:sp>
      <p:sp>
        <p:nvSpPr>
          <p:cNvPr id="3" name="2 - Θέση περιεχομένου"/>
          <p:cNvSpPr>
            <a:spLocks noGrp="1"/>
          </p:cNvSpPr>
          <p:nvPr>
            <p:ph idx="1"/>
          </p:nvPr>
        </p:nvSpPr>
        <p:spPr>
          <a:xfrm>
            <a:off x="683568" y="1600200"/>
            <a:ext cx="8003232" cy="4525963"/>
          </a:xfrm>
        </p:spPr>
        <p:txBody>
          <a:bodyPr>
            <a:normAutofit fontScale="70000" lnSpcReduction="20000"/>
          </a:bodyPr>
          <a:lstStyle/>
          <a:p>
            <a:pPr algn="just">
              <a:buFont typeface="Wingdings" pitchFamily="2" charset="2"/>
              <a:buChar char="v"/>
            </a:pPr>
            <a:r>
              <a:rPr lang="el-GR" dirty="0" smtClean="0"/>
              <a:t>Δεν υπάρχει συντονισμός μεταξύ μουσείου και σχολείου.</a:t>
            </a:r>
          </a:p>
          <a:p>
            <a:pPr algn="just">
              <a:buFont typeface="Wingdings" pitchFamily="2" charset="2"/>
              <a:buChar char="v"/>
            </a:pPr>
            <a:r>
              <a:rPr lang="el-GR" dirty="0" smtClean="0"/>
              <a:t>Ανεπαρκής σχεδιασμός από τον εκπαιδευτικό, απρογραμμάτιστα και τυχαία.</a:t>
            </a:r>
          </a:p>
          <a:p>
            <a:pPr algn="just">
              <a:buFont typeface="Wingdings" pitchFamily="2" charset="2"/>
              <a:buChar char="v"/>
            </a:pPr>
            <a:r>
              <a:rPr lang="el-GR" dirty="0" smtClean="0"/>
              <a:t>Προκατάληψη ότι  η επίσκεψη στο μουσείο είναι απώλεια χρόνου.</a:t>
            </a:r>
          </a:p>
          <a:p>
            <a:pPr algn="just">
              <a:buFont typeface="Wingdings" pitchFamily="2" charset="2"/>
              <a:buChar char="v"/>
            </a:pPr>
            <a:r>
              <a:rPr lang="el-GR" dirty="0" smtClean="0"/>
              <a:t>Η επίσκεψη στο μουσείο θεωρείται περιττή, εφόσον υπάρχουν άλλες προτεραιότητες.</a:t>
            </a:r>
          </a:p>
          <a:p>
            <a:pPr algn="just">
              <a:buFont typeface="Wingdings" pitchFamily="2" charset="2"/>
              <a:buChar char="v"/>
            </a:pPr>
            <a:r>
              <a:rPr lang="el-GR" dirty="0" smtClean="0"/>
              <a:t>Αν υπάρχει χρόνος που δεν μπορεί ε</a:t>
            </a:r>
            <a:r>
              <a:rPr lang="el-GR" dirty="0"/>
              <a:t>ύ</a:t>
            </a:r>
            <a:r>
              <a:rPr lang="el-GR" dirty="0" smtClean="0"/>
              <a:t>κολα να καλυφθεί, επιχειρείται επίσκεψη στο μουσείο.</a:t>
            </a:r>
          </a:p>
          <a:p>
            <a:pPr algn="just">
              <a:buFont typeface="Wingdings" pitchFamily="2" charset="2"/>
              <a:buChar char="v"/>
            </a:pPr>
            <a:r>
              <a:rPr lang="el-GR" dirty="0" smtClean="0"/>
              <a:t>Προκατάληψη ότι το μουσείο διδάσκει από μόνο του.</a:t>
            </a:r>
          </a:p>
          <a:p>
            <a:pPr algn="just">
              <a:buFont typeface="Wingdings" pitchFamily="2" charset="2"/>
              <a:buChar char="v"/>
            </a:pPr>
            <a:r>
              <a:rPr lang="el-GR" dirty="0" smtClean="0"/>
              <a:t>Το μουσείο δεν έχει το απαραίτητο προσωπικό ούτε τους αναγκαίους χώρους.</a:t>
            </a:r>
          </a:p>
          <a:p>
            <a:pPr algn="just">
              <a:buFont typeface="Wingdings" pitchFamily="2" charset="2"/>
              <a:buChar char="v"/>
            </a:pPr>
            <a:r>
              <a:rPr lang="el-GR" dirty="0" smtClean="0"/>
              <a:t>Γρήγορη παρατήρηση όλων των εκθεμάτων.</a:t>
            </a:r>
            <a:endParaRPr lang="el-GR" dirty="0"/>
          </a:p>
        </p:txBody>
      </p:sp>
    </p:spTree>
  </p:cSld>
  <p:clrMapOvr>
    <a:masterClrMapping/>
  </p:clrMapOvr>
  <p:transition spd="slow">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smtClean="0"/>
              <a:t>Διδακτικές προσεγγίσεις</a:t>
            </a:r>
            <a:endParaRPr lang="el-GR" sz="3600" b="1" dirty="0"/>
          </a:p>
        </p:txBody>
      </p:sp>
      <p:sp>
        <p:nvSpPr>
          <p:cNvPr id="3" name="2 - Θέση περιεχομένου"/>
          <p:cNvSpPr>
            <a:spLocks noGrp="1"/>
          </p:cNvSpPr>
          <p:nvPr>
            <p:ph idx="1"/>
          </p:nvPr>
        </p:nvSpPr>
        <p:spPr>
          <a:xfrm>
            <a:off x="683568" y="1600200"/>
            <a:ext cx="7776864" cy="4525963"/>
          </a:xfrm>
        </p:spPr>
        <p:txBody>
          <a:bodyPr>
            <a:normAutofit fontScale="92500" lnSpcReduction="20000"/>
          </a:bodyPr>
          <a:lstStyle/>
          <a:p>
            <a:pPr>
              <a:buFont typeface="Wingdings" panose="05000000000000000000" pitchFamily="2" charset="2"/>
              <a:buChar char="ü"/>
            </a:pPr>
            <a:r>
              <a:rPr lang="el-GR" dirty="0" smtClean="0"/>
              <a:t>Ξενάγηση = Διάλεξη</a:t>
            </a:r>
          </a:p>
          <a:p>
            <a:pPr>
              <a:buFont typeface="Wingdings" panose="05000000000000000000" pitchFamily="2" charset="2"/>
              <a:buChar char="ü"/>
            </a:pPr>
            <a:r>
              <a:rPr lang="el-GR" dirty="0" smtClean="0"/>
              <a:t>Διερευνητική προσέγγιση</a:t>
            </a:r>
          </a:p>
          <a:p>
            <a:pPr>
              <a:buFont typeface="Wingdings" panose="05000000000000000000" pitchFamily="2" charset="2"/>
              <a:buChar char="ü"/>
            </a:pPr>
            <a:r>
              <a:rPr lang="el-GR" dirty="0" smtClean="0"/>
              <a:t>Βιωματικές δραστηριότητες</a:t>
            </a:r>
          </a:p>
          <a:p>
            <a:pPr>
              <a:buFont typeface="Wingdings" panose="05000000000000000000" pitchFamily="2" charset="2"/>
              <a:buChar char="ü"/>
            </a:pPr>
            <a:r>
              <a:rPr lang="el-GR" dirty="0" smtClean="0"/>
              <a:t>Αυθεντικές κατασκευές</a:t>
            </a:r>
          </a:p>
          <a:p>
            <a:endParaRPr lang="el-GR" dirty="0"/>
          </a:p>
          <a:p>
            <a:pPr algn="just"/>
            <a:r>
              <a:rPr lang="el-GR" dirty="0" smtClean="0">
                <a:solidFill>
                  <a:srgbClr val="C00000"/>
                </a:solidFill>
              </a:rPr>
              <a:t>Δεν αρκεί η συναισθηματική ένταση, ο θαυμασμός ή η προβολή της σημασίας των εκθεμάτων. </a:t>
            </a:r>
          </a:p>
          <a:p>
            <a:pPr marL="400050" lvl="1" indent="0" algn="just">
              <a:buNone/>
            </a:pPr>
            <a:r>
              <a:rPr lang="el-GR" b="1" dirty="0" smtClean="0">
                <a:solidFill>
                  <a:srgbClr val="C00000"/>
                </a:solidFill>
              </a:rPr>
              <a:t>Όχι παθητικότητα αλλά συμμετοχή.</a:t>
            </a:r>
          </a:p>
          <a:p>
            <a:pPr algn="just"/>
            <a:r>
              <a:rPr lang="el-GR" dirty="0" smtClean="0">
                <a:solidFill>
                  <a:srgbClr val="C00000"/>
                </a:solidFill>
              </a:rPr>
              <a:t>Η διάλεξη δεν ελκύει τους μαθητές.</a:t>
            </a:r>
            <a:endParaRPr lang="el-GR" dirty="0">
              <a:solidFill>
                <a:srgbClr val="C00000"/>
              </a:solidFill>
            </a:endParaRPr>
          </a:p>
        </p:txBody>
      </p:sp>
    </p:spTree>
  </p:cSld>
  <p:clrMapOvr>
    <a:masterClrMapping/>
  </p:clrMapOvr>
  <p:transition spd="slow">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smtClean="0"/>
              <a:t>Διδακτικές προσεγγίσεις</a:t>
            </a:r>
            <a:endParaRPr lang="el-GR" sz="3600" b="1" dirty="0"/>
          </a:p>
        </p:txBody>
      </p:sp>
      <p:sp>
        <p:nvSpPr>
          <p:cNvPr id="3" name="2 - Θέση περιεχομένου"/>
          <p:cNvSpPr>
            <a:spLocks noGrp="1"/>
          </p:cNvSpPr>
          <p:nvPr>
            <p:ph idx="1"/>
          </p:nvPr>
        </p:nvSpPr>
        <p:spPr/>
        <p:txBody>
          <a:bodyPr>
            <a:normAutofit/>
          </a:bodyPr>
          <a:lstStyle/>
          <a:p>
            <a:pPr algn="ctr">
              <a:buNone/>
            </a:pPr>
            <a:r>
              <a:rPr lang="el-GR" dirty="0" smtClean="0"/>
              <a:t>Η διδακτική προσέγγιση επιχειρείται συνήθως</a:t>
            </a:r>
          </a:p>
          <a:p>
            <a:pPr algn="ctr">
              <a:buNone/>
            </a:pPr>
            <a:r>
              <a:rPr lang="el-GR" dirty="0" smtClean="0"/>
              <a:t>με  στερεότυπες ερωτήσεις:</a:t>
            </a:r>
          </a:p>
          <a:p>
            <a:pPr algn="just">
              <a:buNone/>
            </a:pPr>
            <a:endParaRPr lang="el-GR" dirty="0" smtClean="0"/>
          </a:p>
          <a:p>
            <a:pPr algn="just">
              <a:buFont typeface="Wingdings" pitchFamily="2" charset="2"/>
              <a:buChar char="q"/>
            </a:pPr>
            <a:r>
              <a:rPr lang="el-GR" dirty="0" smtClean="0"/>
              <a:t>Περιγράψτε τι βλέπετε;</a:t>
            </a:r>
          </a:p>
          <a:p>
            <a:pPr algn="just">
              <a:buFont typeface="Wingdings" pitchFamily="2" charset="2"/>
              <a:buChar char="q"/>
            </a:pPr>
            <a:r>
              <a:rPr lang="el-GR" dirty="0" smtClean="0"/>
              <a:t> Διακρίνετε διακοσμητικά στοιχεία;</a:t>
            </a:r>
          </a:p>
          <a:p>
            <a:pPr algn="just">
              <a:buFont typeface="Wingdings" pitchFamily="2" charset="2"/>
              <a:buChar char="q"/>
            </a:pPr>
            <a:r>
              <a:rPr lang="el-GR" dirty="0" smtClean="0"/>
              <a:t>Ποια είναι η λειτουργία του, σε τι χρησιμεύει;</a:t>
            </a:r>
          </a:p>
          <a:p>
            <a:pPr algn="just">
              <a:buFont typeface="Wingdings" pitchFamily="2" charset="2"/>
              <a:buChar char="q"/>
            </a:pPr>
            <a:r>
              <a:rPr lang="el-GR" dirty="0" smtClean="0"/>
              <a:t>Ποια είναι η αξία και η σημασία του; </a:t>
            </a:r>
            <a:endParaRPr lang="el-GR" dirty="0"/>
          </a:p>
        </p:txBody>
      </p:sp>
    </p:spTree>
  </p:cSld>
  <p:clrMapOvr>
    <a:masterClrMapping/>
  </p:clrMapOvr>
  <p:transition spd="slow">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b="1" dirty="0" smtClean="0"/>
              <a:t>Διδακτικές προσεγγίσεις</a:t>
            </a:r>
            <a:r>
              <a:rPr lang="el-GR" sz="3600" dirty="0" smtClean="0"/>
              <a:t>: </a:t>
            </a:r>
            <a:br>
              <a:rPr lang="el-GR" sz="3600" dirty="0" smtClean="0"/>
            </a:br>
            <a:r>
              <a:rPr lang="el-GR" sz="3600" i="1" dirty="0" smtClean="0"/>
              <a:t>γενικότερο πλαίσιο</a:t>
            </a:r>
            <a:endParaRPr lang="el-GR" sz="3600" i="1" dirty="0"/>
          </a:p>
        </p:txBody>
      </p:sp>
      <p:sp>
        <p:nvSpPr>
          <p:cNvPr id="3" name="2 - Θέση περιεχομένου"/>
          <p:cNvSpPr>
            <a:spLocks noGrp="1"/>
          </p:cNvSpPr>
          <p:nvPr>
            <p:ph idx="1"/>
          </p:nvPr>
        </p:nvSpPr>
        <p:spPr>
          <a:xfrm>
            <a:off x="755576" y="1772816"/>
            <a:ext cx="7560840" cy="4277072"/>
          </a:xfrm>
        </p:spPr>
        <p:txBody>
          <a:bodyPr>
            <a:normAutofit fontScale="85000" lnSpcReduction="10000"/>
          </a:bodyPr>
          <a:lstStyle/>
          <a:p>
            <a:pPr marL="0" indent="0" algn="just">
              <a:buNone/>
            </a:pPr>
            <a:r>
              <a:rPr lang="el-GR" dirty="0" smtClean="0"/>
              <a:t>1. </a:t>
            </a:r>
            <a:r>
              <a:rPr lang="el-GR" b="1" dirty="0" smtClean="0"/>
              <a:t>Προβληματισμός</a:t>
            </a:r>
            <a:r>
              <a:rPr lang="el-GR" dirty="0" smtClean="0"/>
              <a:t>: τα εκθέματα προσφέρονται με τη μορφή προβληματικών καταστάσεων μέσα από την παρατήρηση. Τι προκαλεί ‘συγκρούσεις’ με αυτά που γνωρίζω, τι προκαλεί (και ποια) αβεβαιότητα; Τι αμφισβητείται; </a:t>
            </a:r>
          </a:p>
          <a:p>
            <a:pPr marL="514350" indent="-514350" algn="ctr">
              <a:buNone/>
            </a:pPr>
            <a:r>
              <a:rPr lang="el-GR" i="1" dirty="0" smtClean="0"/>
              <a:t>Διατύπωση προβλήματος</a:t>
            </a:r>
            <a:r>
              <a:rPr lang="el-GR" dirty="0" smtClean="0"/>
              <a:t>: οι μαθητές διατυπώνουν </a:t>
            </a:r>
          </a:p>
          <a:p>
            <a:pPr marL="514350" indent="-514350" algn="ctr">
              <a:buNone/>
            </a:pPr>
            <a:r>
              <a:rPr lang="el-GR" dirty="0" smtClean="0"/>
              <a:t>ερωτήσεις και τις δικές τους απόψεις. Ο </a:t>
            </a:r>
          </a:p>
          <a:p>
            <a:pPr marL="514350" indent="-514350" algn="ctr">
              <a:buNone/>
            </a:pPr>
            <a:r>
              <a:rPr lang="el-GR" dirty="0" smtClean="0"/>
              <a:t>εκπαιδευτικός προωθεί τον διάλογο μέσα από</a:t>
            </a:r>
          </a:p>
          <a:p>
            <a:pPr marL="514350" indent="-514350" algn="ctr">
              <a:buNone/>
            </a:pPr>
            <a:r>
              <a:rPr lang="el-GR" dirty="0" smtClean="0"/>
              <a:t>δικές του ερωτήσεις ή εμπλουτίζοντας  τις</a:t>
            </a:r>
          </a:p>
          <a:p>
            <a:pPr marL="514350" indent="-514350" algn="ctr">
              <a:buNone/>
            </a:pPr>
            <a:r>
              <a:rPr lang="el-GR" dirty="0" smtClean="0"/>
              <a:t>ερωτήσεις των μαθητών.</a:t>
            </a:r>
          </a:p>
          <a:p>
            <a:pPr marL="514350" indent="-514350">
              <a:buNone/>
            </a:pPr>
            <a:endParaRPr lang="el-GR" dirty="0" smtClean="0"/>
          </a:p>
          <a:p>
            <a:pPr marL="514350" indent="-514350">
              <a:buNone/>
            </a:pPr>
            <a:endParaRPr lang="el-GR" dirty="0"/>
          </a:p>
        </p:txBody>
      </p:sp>
    </p:spTree>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1124744"/>
            <a:ext cx="8229600" cy="4525963"/>
          </a:xfrm>
        </p:spPr>
        <p:txBody>
          <a:bodyPr>
            <a:normAutofit fontScale="92500" lnSpcReduction="10000"/>
          </a:bodyPr>
          <a:lstStyle/>
          <a:p>
            <a:pPr marL="0" indent="0" algn="just">
              <a:buNone/>
            </a:pPr>
            <a:r>
              <a:rPr lang="el-GR" dirty="0" smtClean="0"/>
              <a:t>2. </a:t>
            </a:r>
            <a:r>
              <a:rPr lang="el-GR" b="1" dirty="0" smtClean="0"/>
              <a:t>Διατύπωση υποθέσεων (ερμηνειών): </a:t>
            </a:r>
            <a:r>
              <a:rPr lang="el-GR" dirty="0" smtClean="0"/>
              <a:t>γίνονται προτάσεις από τους μαθητές για την επίλυση του προβλήματος.</a:t>
            </a:r>
          </a:p>
          <a:p>
            <a:pPr marL="0" indent="0" algn="just">
              <a:buNone/>
            </a:pPr>
            <a:r>
              <a:rPr lang="el-GR" dirty="0" smtClean="0"/>
              <a:t>3. </a:t>
            </a:r>
            <a:r>
              <a:rPr lang="el-GR" b="1" dirty="0" smtClean="0"/>
              <a:t>Έλεγχος των υποθέσεων: </a:t>
            </a:r>
            <a:r>
              <a:rPr lang="el-GR" dirty="0" smtClean="0"/>
              <a:t>μέσα από τα εκθέματα (σύγκριση στοιχείων, ομοιότητες, διαφορές κλπ) αλλά και με αναφορά σε πρόσθετες πηγές. </a:t>
            </a:r>
          </a:p>
          <a:p>
            <a:pPr algn="just">
              <a:buFont typeface="Wingdings" panose="05000000000000000000" pitchFamily="2" charset="2"/>
              <a:buChar char="ü"/>
            </a:pPr>
            <a:r>
              <a:rPr lang="el-GR" dirty="0" smtClean="0"/>
              <a:t>Επιλογή μιας υπόθεσης, η οποία «αντέχει» στον έλεγχο.</a:t>
            </a:r>
          </a:p>
          <a:p>
            <a:pPr algn="just">
              <a:buFont typeface="Wingdings" panose="05000000000000000000" pitchFamily="2" charset="2"/>
              <a:buChar char="ü"/>
            </a:pPr>
            <a:r>
              <a:rPr lang="el-GR" dirty="0" smtClean="0"/>
              <a:t>Εφαρμογή και γενίκευση. Ποια η σημασία και ο ρόλος του αποτελέσματος;</a:t>
            </a:r>
            <a:endParaRPr lang="el-GR" dirty="0"/>
          </a:p>
        </p:txBody>
      </p:sp>
    </p:spTree>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TextBox"/>
          <p:cNvSpPr txBox="1"/>
          <p:nvPr/>
        </p:nvSpPr>
        <p:spPr>
          <a:xfrm>
            <a:off x="611560" y="548680"/>
            <a:ext cx="7981096" cy="5386090"/>
          </a:xfrm>
          <a:prstGeom prst="rect">
            <a:avLst/>
          </a:prstGeom>
          <a:noFill/>
        </p:spPr>
        <p:txBody>
          <a:bodyPr wrap="square" rtlCol="0">
            <a:spAutoFit/>
          </a:bodyPr>
          <a:lstStyle/>
          <a:p>
            <a:pPr>
              <a:buFont typeface="Wingdings" pitchFamily="2" charset="2"/>
              <a:buNone/>
            </a:pPr>
            <a:r>
              <a:rPr lang="el-GR" sz="2000" b="1" u="sng" dirty="0" smtClean="0">
                <a:solidFill>
                  <a:srgbClr val="C00000"/>
                </a:solidFill>
              </a:rPr>
              <a:t>1</a:t>
            </a:r>
            <a:r>
              <a:rPr lang="el-GR" sz="2000" b="1" u="sng" baseline="30000" dirty="0" smtClean="0">
                <a:solidFill>
                  <a:srgbClr val="C00000"/>
                </a:solidFill>
              </a:rPr>
              <a:t>η</a:t>
            </a:r>
            <a:r>
              <a:rPr lang="el-GR" sz="2000" b="1" u="sng" dirty="0" smtClean="0">
                <a:solidFill>
                  <a:srgbClr val="C00000"/>
                </a:solidFill>
              </a:rPr>
              <a:t> Φάση: Εισαγωγικές Παρατηρήσεις</a:t>
            </a:r>
          </a:p>
          <a:p>
            <a:pPr marL="342900" indent="-342900">
              <a:buFont typeface="Wingdings" panose="05000000000000000000" pitchFamily="2" charset="2"/>
              <a:buChar char="ü"/>
            </a:pPr>
            <a:r>
              <a:rPr lang="el-GR" sz="2000" dirty="0" smtClean="0"/>
              <a:t>Περιγραφή αυτού που επιδεικνύεται και προβάλλεται: Τι είναι αυτό; Τι βλέπετε;</a:t>
            </a:r>
            <a:r>
              <a:rPr lang="en-US" sz="2000" dirty="0" smtClean="0"/>
              <a:t> </a:t>
            </a:r>
            <a:r>
              <a:rPr lang="el-GR" sz="2000" dirty="0" smtClean="0"/>
              <a:t>Τι αναγνωρίζετε;</a:t>
            </a:r>
          </a:p>
          <a:p>
            <a:pPr marL="342900" indent="-342900">
              <a:buFont typeface="Wingdings" panose="05000000000000000000" pitchFamily="2" charset="2"/>
              <a:buChar char="ü"/>
            </a:pPr>
            <a:r>
              <a:rPr lang="el-GR" sz="2000" dirty="0" smtClean="0"/>
              <a:t>Τι σας κινεί το ενδιαφέρον; Ποιο σημείο σας τραβάει ιδιαίτερα  την προσοχή;</a:t>
            </a:r>
          </a:p>
          <a:p>
            <a:pPr marL="342900" indent="-342900">
              <a:buFont typeface="Wingdings" panose="05000000000000000000" pitchFamily="2" charset="2"/>
              <a:buChar char="ü"/>
            </a:pPr>
            <a:r>
              <a:rPr lang="el-GR" sz="2000" dirty="0" smtClean="0"/>
              <a:t>Τι σας κάνει να αναρωτιέστε; Για ποια στοιχεία δεν είσθε βέβαιος/η;</a:t>
            </a:r>
          </a:p>
          <a:p>
            <a:endParaRPr lang="en-US" sz="2000" dirty="0" smtClean="0"/>
          </a:p>
          <a:p>
            <a:r>
              <a:rPr lang="el-GR" sz="2000" b="1" u="sng" dirty="0" smtClean="0">
                <a:solidFill>
                  <a:srgbClr val="C00000"/>
                </a:solidFill>
              </a:rPr>
              <a:t>2</a:t>
            </a:r>
            <a:r>
              <a:rPr lang="el-GR" sz="2000" b="1" u="sng" baseline="30000" dirty="0" smtClean="0">
                <a:solidFill>
                  <a:srgbClr val="C00000"/>
                </a:solidFill>
              </a:rPr>
              <a:t>η</a:t>
            </a:r>
            <a:r>
              <a:rPr lang="el-GR" sz="2000" b="1" u="sng" dirty="0" smtClean="0">
                <a:solidFill>
                  <a:srgbClr val="C00000"/>
                </a:solidFill>
              </a:rPr>
              <a:t> Φάση: Ευρεία Παρατήρηση</a:t>
            </a:r>
          </a:p>
          <a:p>
            <a:pPr marL="342900" indent="-342900">
              <a:buFont typeface="Wingdings" pitchFamily="2" charset="2"/>
              <a:buChar char="ü"/>
            </a:pPr>
            <a:r>
              <a:rPr lang="el-GR" sz="2000" dirty="0" smtClean="0"/>
              <a:t>Υπάρχει κάτι που θα ήθελες να συζητήσεις (εξετάσεις) περισσότερο;</a:t>
            </a:r>
          </a:p>
          <a:p>
            <a:pPr marL="342900" indent="-342900">
              <a:buFont typeface="Wingdings" pitchFamily="2" charset="2"/>
              <a:buChar char="ü"/>
            </a:pPr>
            <a:r>
              <a:rPr lang="el-GR" sz="2000" dirty="0" smtClean="0"/>
              <a:t>Υπάρχουν εκπλήξεις στο έργο;</a:t>
            </a:r>
          </a:p>
          <a:p>
            <a:pPr marL="342900" indent="-342900">
              <a:buFont typeface="Wingdings" pitchFamily="2" charset="2"/>
              <a:buChar char="ü"/>
            </a:pPr>
            <a:r>
              <a:rPr lang="el-GR" sz="2000" dirty="0" smtClean="0"/>
              <a:t>Ποια είναι η λειτουργικότητα διαφόρων αντικειμένων-στοιχείων κλπ;</a:t>
            </a:r>
          </a:p>
          <a:p>
            <a:pPr marL="342900" indent="-342900">
              <a:buFont typeface="Wingdings" pitchFamily="2" charset="2"/>
              <a:buChar char="ü"/>
            </a:pPr>
            <a:r>
              <a:rPr lang="el-GR" sz="2000" dirty="0" smtClean="0"/>
              <a:t>Τι θα ήθελες ακόμα να διερευνήσεις;</a:t>
            </a:r>
          </a:p>
          <a:p>
            <a:pPr marL="342900" indent="-342900">
              <a:buFont typeface="Wingdings" pitchFamily="2" charset="2"/>
              <a:buChar char="ü"/>
            </a:pPr>
            <a:r>
              <a:rPr lang="el-GR" sz="2000" dirty="0" smtClean="0"/>
              <a:t>Υπάρχουν σύμβολα και συμβολισμοί; </a:t>
            </a:r>
          </a:p>
          <a:p>
            <a:pPr marL="342900" indent="-342900">
              <a:buFont typeface="Wingdings" pitchFamily="2" charset="2"/>
              <a:buChar char="ü"/>
            </a:pPr>
            <a:r>
              <a:rPr lang="el-GR" sz="2000" dirty="0" smtClean="0"/>
              <a:t>Ποια συναισθήματα σου προκαλεί; Γιατί αισθάνεσαι έτσι;</a:t>
            </a:r>
          </a:p>
          <a:p>
            <a:pPr marL="342900" indent="-342900">
              <a:buFont typeface="Wingdings" pitchFamily="2" charset="2"/>
              <a:buChar char="ü"/>
            </a:pPr>
            <a:r>
              <a:rPr lang="el-GR" sz="2000" dirty="0" smtClean="0"/>
              <a:t>Αισθητική αποτίμηση: ποιος είναι ο ρόλος των χρωμάτων, των σχημάτων, της προοπτικής, του φωτός, κ.λπ. Πώς δένουν τα χρώματα με το περιεχόμενο; Χρώματα- φως</a:t>
            </a:r>
            <a:r>
              <a:rPr lang="el-GR" sz="2400" dirty="0" smtClean="0"/>
              <a:t>.</a:t>
            </a:r>
            <a:endParaRPr lang="el-GR" sz="2400" dirty="0"/>
          </a:p>
        </p:txBody>
      </p:sp>
    </p:spTree>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94291" y="1340768"/>
            <a:ext cx="7672936" cy="3785652"/>
          </a:xfrm>
          <a:prstGeom prst="rect">
            <a:avLst/>
          </a:prstGeom>
        </p:spPr>
        <p:txBody>
          <a:bodyPr wrap="square">
            <a:spAutoFit/>
          </a:bodyPr>
          <a:lstStyle/>
          <a:p>
            <a:pPr algn="just">
              <a:buFont typeface="Wingdings" pitchFamily="2" charset="2"/>
              <a:buNone/>
            </a:pPr>
            <a:r>
              <a:rPr lang="el-GR" sz="2000" b="1" u="sng" dirty="0" smtClean="0">
                <a:solidFill>
                  <a:srgbClr val="C00000"/>
                </a:solidFill>
                <a:cs typeface="Times New Roman" pitchFamily="18" charset="0"/>
              </a:rPr>
              <a:t>3</a:t>
            </a:r>
            <a:r>
              <a:rPr lang="el-GR" sz="2000" b="1" u="sng" baseline="30000" dirty="0" smtClean="0">
                <a:solidFill>
                  <a:srgbClr val="C00000"/>
                </a:solidFill>
                <a:cs typeface="Times New Roman" pitchFamily="18" charset="0"/>
              </a:rPr>
              <a:t>η</a:t>
            </a:r>
            <a:r>
              <a:rPr lang="el-GR" sz="2000" b="1" u="sng" dirty="0" smtClean="0">
                <a:solidFill>
                  <a:srgbClr val="C00000"/>
                </a:solidFill>
                <a:cs typeface="Times New Roman" pitchFamily="18" charset="0"/>
              </a:rPr>
              <a:t> Φάση: Λεπτομερής και σε Βάθος Παρατήρηση</a:t>
            </a:r>
          </a:p>
          <a:p>
            <a:pPr marL="342900" indent="-342900" algn="just">
              <a:buFont typeface="Wingdings" panose="05000000000000000000" pitchFamily="2" charset="2"/>
              <a:buChar char="ü"/>
            </a:pPr>
            <a:r>
              <a:rPr lang="el-GR" sz="2000" dirty="0" smtClean="0">
                <a:cs typeface="Times New Roman" pitchFamily="18" charset="0"/>
              </a:rPr>
              <a:t>Τι θα ήθελες ακόμα πιο ουσιαστικά να διερευνήσεις;</a:t>
            </a:r>
          </a:p>
          <a:p>
            <a:pPr marL="342900" indent="-342900" algn="just">
              <a:buFont typeface="Wingdings" panose="05000000000000000000" pitchFamily="2" charset="2"/>
              <a:buChar char="ü"/>
            </a:pPr>
            <a:r>
              <a:rPr lang="el-GR" sz="2000" dirty="0" smtClean="0">
                <a:cs typeface="Times New Roman" pitchFamily="18" charset="0"/>
              </a:rPr>
              <a:t>Τι άλλο σου κάνει εντύπωση (σύμβολα, λεπτομέρειες, συσχετίσεις στοιχείων κλπ);</a:t>
            </a:r>
          </a:p>
          <a:p>
            <a:pPr marL="342900" indent="-342900" algn="just">
              <a:buFont typeface="Wingdings" panose="05000000000000000000" pitchFamily="2" charset="2"/>
              <a:buChar char="ü"/>
            </a:pPr>
            <a:r>
              <a:rPr lang="el-GR" sz="2000" dirty="0" smtClean="0">
                <a:cs typeface="Times New Roman" pitchFamily="18" charset="0"/>
              </a:rPr>
              <a:t>Ψάξε περισσότερο για τον ρόλο των χρωμάτων, των σχημάτων, των γραμμών, των συμβόλων, της σύνθεσης των στοιχείων.</a:t>
            </a:r>
          </a:p>
          <a:p>
            <a:pPr algn="just"/>
            <a:endParaRPr lang="el-GR" sz="2000" dirty="0" smtClean="0">
              <a:cs typeface="Times New Roman" pitchFamily="18" charset="0"/>
            </a:endParaRPr>
          </a:p>
          <a:p>
            <a:pPr algn="just">
              <a:buFont typeface="Wingdings" pitchFamily="2" charset="2"/>
              <a:buNone/>
            </a:pPr>
            <a:r>
              <a:rPr lang="el-GR" sz="2000" b="1" u="sng" dirty="0" smtClean="0">
                <a:solidFill>
                  <a:srgbClr val="C00000"/>
                </a:solidFill>
                <a:cs typeface="Times New Roman" pitchFamily="18" charset="0"/>
              </a:rPr>
              <a:t>4</a:t>
            </a:r>
            <a:r>
              <a:rPr lang="el-GR" sz="2000" b="1" u="sng" baseline="30000" dirty="0" smtClean="0">
                <a:solidFill>
                  <a:srgbClr val="C00000"/>
                </a:solidFill>
                <a:cs typeface="Times New Roman" pitchFamily="18" charset="0"/>
              </a:rPr>
              <a:t>η</a:t>
            </a:r>
            <a:r>
              <a:rPr lang="el-GR" sz="2000" b="1" u="sng" dirty="0" smtClean="0">
                <a:solidFill>
                  <a:srgbClr val="C00000"/>
                </a:solidFill>
                <a:cs typeface="Times New Roman" pitchFamily="18" charset="0"/>
              </a:rPr>
              <a:t>  Φάση: Σύνθεση /Συμπεράσματα (σε ομάδες ή ατομικά)</a:t>
            </a:r>
          </a:p>
          <a:p>
            <a:pPr algn="just"/>
            <a:r>
              <a:rPr lang="el-GR" sz="2000" dirty="0" smtClean="0">
                <a:cs typeface="Times New Roman" pitchFamily="18" charset="0"/>
              </a:rPr>
              <a:t>Αναστοχαστείτε επάνω στο έργο/ Ξανασκεφτείτε το συνολικά.</a:t>
            </a:r>
          </a:p>
          <a:p>
            <a:pPr algn="just"/>
            <a:r>
              <a:rPr lang="el-GR" sz="2000" dirty="0" smtClean="0">
                <a:cs typeface="Times New Roman" pitchFamily="18" charset="0"/>
              </a:rPr>
              <a:t>Με βάση όσα ήδη παρατηρήσατε: Ποια συμπεράσματα βγάζετε για το έργο; Ποιο είναι το μήνυμά του; Τι θέλει να μας ‘πει’; Ποια φιλοσοφία, ιδεολογία, κοσμοθεωρία κρύβεται πίσω από το έργο;</a:t>
            </a:r>
          </a:p>
        </p:txBody>
      </p:sp>
    </p:spTree>
  </p:cSld>
  <p:clrMapOvr>
    <a:masterClrMapping/>
  </p:clrMapOvr>
  <p:transition spd="slow">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Μουσειοπαιδαγωγοί: </a:t>
            </a:r>
            <a:br>
              <a:rPr lang="el-GR" dirty="0" smtClean="0"/>
            </a:br>
            <a:r>
              <a:rPr lang="el-GR" i="1" dirty="0" smtClean="0"/>
              <a:t>επάγγελμα ή απασχόληση</a:t>
            </a:r>
            <a:r>
              <a:rPr lang="el-GR" dirty="0" smtClean="0"/>
              <a:t>;</a:t>
            </a:r>
            <a:endParaRPr lang="el-GR" dirty="0"/>
          </a:p>
        </p:txBody>
      </p:sp>
      <p:sp>
        <p:nvSpPr>
          <p:cNvPr id="3" name="2 - Θέση περιεχομένου"/>
          <p:cNvSpPr>
            <a:spLocks noGrp="1"/>
          </p:cNvSpPr>
          <p:nvPr>
            <p:ph idx="1"/>
          </p:nvPr>
        </p:nvSpPr>
        <p:spPr>
          <a:xfrm>
            <a:off x="467544" y="1988840"/>
            <a:ext cx="8229600" cy="3993307"/>
          </a:xfrm>
        </p:spPr>
        <p:txBody>
          <a:bodyPr>
            <a:normAutofit fontScale="77500" lnSpcReduction="20000"/>
          </a:bodyPr>
          <a:lstStyle/>
          <a:p>
            <a:pPr algn="just"/>
            <a:r>
              <a:rPr lang="el-GR" dirty="0" smtClean="0"/>
              <a:t>Οι ίδιοι οι Μουσειοπαιδαγωγοί ομολογούν ότι δεν έχουν τις απαραίτητες παιδαγωγικές διδακτικές προϋποθέσεις, γεγονός που επισημαίνουν οι εκπαιδευτικοί. Από το άλλο μέρος οι Μουσειοπαιδαγωγοί αμφισβητούν τις διδακτικές προσεγγίσεις των εκπαιδευτικών στο μουσείο. Ωστόσο τα τελευταία χρόνια έχει αρχίσει να αλλάζει η κατάσταση.</a:t>
            </a:r>
          </a:p>
          <a:p>
            <a:pPr algn="just"/>
            <a:r>
              <a:rPr lang="el-GR" dirty="0" smtClean="0"/>
              <a:t>Στο όνομα των μαθητών πρέπει και οι εκπαιδευτικοί να αναγνωρίσουν τη συμβολή των Μουσειοπαιδαγωγοί, αλλά και οι Μουσειοπαιδαγωγοί πρέπει να συνεργασθούν με μια ομάδα (μαθητών), οι οποίοι συμβιώνουν για πολλές ώρες και δεν συναντώνται για πρώτη φορά στο μουσείο.  </a:t>
            </a:r>
            <a:endParaRPr lang="el-GR" dirty="0"/>
          </a:p>
        </p:txBody>
      </p:sp>
    </p:spTree>
  </p:cSld>
  <p:clrMapOvr>
    <a:masterClrMapping/>
  </p:clrMapOvr>
  <p:transition spd="slow">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ΕΡΜΙΟΝΗ\Pictures\ΓΡΑΦΙΚΑ\MH900435081.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t="9894" b="12040"/>
          <a:stretch/>
        </p:blipFill>
        <p:spPr bwMode="auto">
          <a:xfrm rot="21107387">
            <a:off x="1204894" y="118080"/>
            <a:ext cx="1752481" cy="1376114"/>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
        <p:nvSpPr>
          <p:cNvPr id="2" name="1 - Τίτλος"/>
          <p:cNvSpPr>
            <a:spLocks noGrp="1"/>
          </p:cNvSpPr>
          <p:nvPr>
            <p:ph type="title"/>
          </p:nvPr>
        </p:nvSpPr>
        <p:spPr/>
        <p:txBody>
          <a:bodyPr/>
          <a:lstStyle/>
          <a:p>
            <a:r>
              <a:rPr lang="el-GR" dirty="0" smtClean="0"/>
              <a:t>Μουσειοπαιδαγωγός</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Ο μουσειοπαιδαγωγός δεν έχει τον απαραίτητο χρόνο για να αναπτύξει συναισθηματική σχέση με τους μαθητές. Ωστόσο παίζουν σημαντικό ρόλο: </a:t>
            </a:r>
            <a:r>
              <a:rPr lang="el-GR" dirty="0" smtClean="0">
                <a:effectLst>
                  <a:glow rad="228600">
                    <a:schemeClr val="accent2">
                      <a:satMod val="175000"/>
                      <a:alpha val="40000"/>
                    </a:schemeClr>
                  </a:glow>
                </a:effectLst>
              </a:rPr>
              <a:t>η διάθεση για συνεργασία</a:t>
            </a:r>
            <a:r>
              <a:rPr lang="el-GR" dirty="0" smtClean="0"/>
              <a:t>, </a:t>
            </a:r>
            <a:r>
              <a:rPr lang="el-GR" dirty="0" smtClean="0">
                <a:effectLst>
                  <a:glow rad="228600">
                    <a:schemeClr val="accent4">
                      <a:satMod val="175000"/>
                      <a:alpha val="40000"/>
                    </a:schemeClr>
                  </a:glow>
                </a:effectLst>
              </a:rPr>
              <a:t>παιχνίδι,</a:t>
            </a:r>
            <a:r>
              <a:rPr lang="el-GR" dirty="0" smtClean="0"/>
              <a:t> το </a:t>
            </a:r>
            <a:r>
              <a:rPr lang="el-GR" dirty="0" smtClean="0">
                <a:effectLst>
                  <a:glow rad="228600">
                    <a:schemeClr val="accent3">
                      <a:satMod val="175000"/>
                      <a:alpha val="40000"/>
                    </a:schemeClr>
                  </a:glow>
                </a:effectLst>
              </a:rPr>
              <a:t>χιούμορ,</a:t>
            </a:r>
            <a:r>
              <a:rPr lang="el-GR" dirty="0" smtClean="0"/>
              <a:t> η </a:t>
            </a:r>
            <a:r>
              <a:rPr lang="el-GR" dirty="0" smtClean="0">
                <a:effectLst>
                  <a:glow rad="228600">
                    <a:schemeClr val="accent6">
                      <a:satMod val="175000"/>
                      <a:alpha val="40000"/>
                    </a:schemeClr>
                  </a:glow>
                </a:effectLst>
              </a:rPr>
              <a:t>πρόθεση να βοηθάει και να στηρίζει τις ανακαλυπτικές δραστηριότητες.</a:t>
            </a:r>
          </a:p>
          <a:p>
            <a:pPr algn="just"/>
            <a:r>
              <a:rPr lang="el-GR" dirty="0" smtClean="0"/>
              <a:t>Υπάρχει ο κίνδυνος να αδιαφορήσουν οι μαθητές, επειδή πρόκειται για πρόσωπο το οποίο δεν σχετίζεται άμεσα με το σχολείο, την αξιολόγηση κλπ.</a:t>
            </a:r>
          </a:p>
          <a:p>
            <a:pPr algn="just"/>
            <a:endParaRPr lang="el-GR" dirty="0"/>
          </a:p>
        </p:txBody>
      </p:sp>
    </p:spTree>
  </p:cSld>
  <p:clrMapOvr>
    <a:masterClrMapping/>
  </p:clrMapOvr>
  <p:transition spd="slow">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8593" y="188640"/>
            <a:ext cx="7865775" cy="1143000"/>
          </a:xfrm>
        </p:spPr>
        <p:txBody>
          <a:bodyPr>
            <a:normAutofit fontScale="90000"/>
            <a:scene3d>
              <a:camera prst="perspectiveHeroicExtremeLeftFacing"/>
              <a:lightRig rig="threePt" dir="t"/>
            </a:scene3d>
          </a:bodyPr>
          <a:lstStyle/>
          <a:p>
            <a:r>
              <a:rPr lang="el-GR" dirty="0" smtClean="0">
                <a:effectLst>
                  <a:reflection blurRad="6350" stA="55000" endA="300" endPos="45500" dir="5400000" sy="-100000" algn="bl" rotWithShape="0"/>
                </a:effectLst>
              </a:rPr>
              <a:t>Ο εκπαιδευτικός κατά την επίσκεψη</a:t>
            </a:r>
            <a:endParaRPr lang="el-GR" dirty="0">
              <a:effectLst>
                <a:reflection blurRad="6350" stA="55000" endA="300" endPos="45500" dir="5400000" sy="-100000" algn="bl" rotWithShape="0"/>
              </a:effectLst>
            </a:endParaRPr>
          </a:p>
        </p:txBody>
      </p:sp>
      <p:sp>
        <p:nvSpPr>
          <p:cNvPr id="3" name="2 - Θέση περιεχομένου"/>
          <p:cNvSpPr>
            <a:spLocks noGrp="1"/>
          </p:cNvSpPr>
          <p:nvPr>
            <p:ph idx="1"/>
          </p:nvPr>
        </p:nvSpPr>
        <p:spPr>
          <a:xfrm>
            <a:off x="899592" y="1916832"/>
            <a:ext cx="7488832" cy="4209331"/>
          </a:xfrm>
        </p:spPr>
        <p:txBody>
          <a:bodyPr/>
          <a:lstStyle/>
          <a:p>
            <a:pPr algn="just"/>
            <a:r>
              <a:rPr lang="el-GR" dirty="0" smtClean="0"/>
              <a:t>Δεν πρέπει να διακόπτει τον μουσειοπαιδαγωγό, αλλά ούτε και να έχει παθητικό ρόλο: να παρευρίσκεται σε όλα τα στάδια της επίσκεψης, ώστε να αξιοποιηθούν αργότερα (και στο σχολείο) τα ερεθίσματα που θα προσφερθούν  και τα ερωτήματα που θα προκληθούν.</a:t>
            </a:r>
            <a:endParaRPr lang="el-GR" dirty="0"/>
          </a:p>
        </p:txBody>
      </p:sp>
    </p:spTree>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827584" y="1124744"/>
            <a:ext cx="7704856" cy="4525963"/>
          </a:xfrm>
        </p:spPr>
        <p:txBody>
          <a:bodyPr>
            <a:normAutofit lnSpcReduction="10000"/>
          </a:bodyPr>
          <a:lstStyle/>
          <a:p>
            <a:pPr algn="just"/>
            <a:r>
              <a:rPr lang="el-GR" b="1" dirty="0" smtClean="0">
                <a:effectLst>
                  <a:glow rad="228600">
                    <a:schemeClr val="accent6">
                      <a:satMod val="175000"/>
                      <a:alpha val="40000"/>
                    </a:schemeClr>
                  </a:glow>
                </a:effectLst>
              </a:rPr>
              <a:t>Μουσειοπαιδαγωγική</a:t>
            </a:r>
            <a:r>
              <a:rPr lang="el-GR" dirty="0" smtClean="0"/>
              <a:t>: από το σχολείο στο </a:t>
            </a:r>
            <a:r>
              <a:rPr lang="el-GR" dirty="0" smtClean="0"/>
              <a:t>μουσείο</a:t>
            </a:r>
            <a:r>
              <a:rPr lang="en-US" dirty="0" smtClean="0"/>
              <a:t>,</a:t>
            </a:r>
            <a:r>
              <a:rPr lang="el-GR" dirty="0" smtClean="0"/>
              <a:t> </a:t>
            </a:r>
            <a:r>
              <a:rPr lang="el-GR" dirty="0" smtClean="0"/>
              <a:t>και αντίστροφα.</a:t>
            </a:r>
          </a:p>
          <a:p>
            <a:pPr algn="just"/>
            <a:r>
              <a:rPr lang="el-GR" dirty="0" smtClean="0"/>
              <a:t>Δεν πάμε στο μουσείο για να κάνουμε σχολικό μάθημα, αλλά και ούτε αυτά που επεξεργαζόμαστε στο μουσείο θα είναι άσχετα με το πρόγραμμα διδασκαλίας.</a:t>
            </a:r>
          </a:p>
          <a:p>
            <a:pPr algn="just"/>
            <a:endParaRPr lang="el-GR" dirty="0" smtClean="0"/>
          </a:p>
          <a:p>
            <a:pPr algn="just"/>
            <a:r>
              <a:rPr lang="el-GR" dirty="0" smtClean="0"/>
              <a:t>Κοινωνικός και εκπαιδευτικός ρόλος: εκπαιδευτικά προγράμματα για παιδιά.</a:t>
            </a:r>
          </a:p>
          <a:p>
            <a:endParaRPr lang="el-GR" dirty="0"/>
          </a:p>
        </p:txBody>
      </p:sp>
    </p:spTree>
  </p:cSld>
  <p:clrMapOvr>
    <a:masterClrMapping/>
  </p:clrMapOvr>
  <p:transition spd="slow">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556792"/>
          </a:xfrm>
        </p:spPr>
        <p:txBody>
          <a:bodyPr>
            <a:normAutofit/>
          </a:bodyPr>
          <a:lstStyle/>
          <a:p>
            <a:r>
              <a:rPr lang="el-GR" sz="3600" dirty="0" smtClean="0">
                <a:effectLst>
                  <a:glow rad="101600">
                    <a:schemeClr val="accent2">
                      <a:satMod val="175000"/>
                      <a:alpha val="40000"/>
                    </a:schemeClr>
                  </a:glow>
                </a:effectLst>
                <a:latin typeface="+mn-lt"/>
                <a:cs typeface="Times New Roman" pitchFamily="18" charset="0"/>
              </a:rPr>
              <a:t>Τι πρέπει και τι δεν πρέπει να κάνουν  εκπαιδευτικός και μουσειοπαιδαγωγός</a:t>
            </a:r>
            <a:endParaRPr lang="el-GR" sz="3600" dirty="0">
              <a:effectLst>
                <a:glow rad="101600">
                  <a:schemeClr val="accent2">
                    <a:satMod val="175000"/>
                    <a:alpha val="40000"/>
                  </a:schemeClr>
                </a:glow>
              </a:effectLst>
              <a:latin typeface="+mn-lt"/>
            </a:endParaRPr>
          </a:p>
        </p:txBody>
      </p:sp>
      <p:sp>
        <p:nvSpPr>
          <p:cNvPr id="3" name="2 - Θέση περιεχομένου"/>
          <p:cNvSpPr>
            <a:spLocks noGrp="1"/>
          </p:cNvSpPr>
          <p:nvPr>
            <p:ph idx="1"/>
          </p:nvPr>
        </p:nvSpPr>
        <p:spPr>
          <a:xfrm>
            <a:off x="457200" y="1988840"/>
            <a:ext cx="8229600" cy="4137323"/>
          </a:xfrm>
        </p:spPr>
        <p:txBody>
          <a:bodyPr/>
          <a:lstStyle/>
          <a:p>
            <a:r>
              <a:rPr lang="el-GR" dirty="0" smtClean="0"/>
              <a:t>Ο εκπαιδευτικός δεν πρέπει:</a:t>
            </a:r>
          </a:p>
          <a:p>
            <a:pPr lvl="1">
              <a:buFont typeface="Wingdings" panose="05000000000000000000" pitchFamily="2" charset="2"/>
              <a:buChar char="ü"/>
            </a:pPr>
            <a:r>
              <a:rPr lang="el-GR" dirty="0" smtClean="0"/>
              <a:t>Να ζητάει ησυχία από τους μαθητές</a:t>
            </a:r>
          </a:p>
          <a:p>
            <a:pPr lvl="1">
              <a:buFont typeface="Wingdings" panose="05000000000000000000" pitchFamily="2" charset="2"/>
              <a:buChar char="ü"/>
            </a:pPr>
            <a:r>
              <a:rPr lang="el-GR" dirty="0" smtClean="0"/>
              <a:t>Να τους προτρέπει να κρατούν σημειώσεις</a:t>
            </a:r>
          </a:p>
          <a:p>
            <a:pPr lvl="1">
              <a:buFont typeface="Wingdings" panose="05000000000000000000" pitchFamily="2" charset="2"/>
              <a:buChar char="ü"/>
            </a:pPr>
            <a:r>
              <a:rPr lang="el-GR" dirty="0" smtClean="0"/>
              <a:t>Να διορθώνει λανθασμένες απαντήσεις</a:t>
            </a:r>
          </a:p>
          <a:p>
            <a:pPr lvl="1">
              <a:buFont typeface="Wingdings" panose="05000000000000000000" pitchFamily="2" charset="2"/>
              <a:buChar char="ü"/>
            </a:pPr>
            <a:r>
              <a:rPr lang="el-GR" dirty="0" smtClean="0"/>
              <a:t>Να ζητάει από τον μουσειοπαιδαγωγό να κάνει το μάθημα της επόμενης ημέρας</a:t>
            </a:r>
            <a:endParaRPr lang="el-GR" dirty="0"/>
          </a:p>
        </p:txBody>
      </p:sp>
    </p:spTree>
  </p:cSld>
  <p:clrMapOvr>
    <a:masterClrMapping/>
  </p:clrMapOvr>
  <p:transition spd="slow">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effectLst>
                  <a:glow rad="101600">
                    <a:schemeClr val="accent2">
                      <a:satMod val="175000"/>
                      <a:alpha val="40000"/>
                    </a:schemeClr>
                  </a:glow>
                </a:effectLst>
                <a:latin typeface="+mn-lt"/>
                <a:cs typeface="Times New Roman" pitchFamily="18" charset="0"/>
              </a:rPr>
              <a:t>Τι πρέπει και τι δεν πρέπει να κάνουν  εκπαιδευτικός και μουσειοπαιδαγωγός</a:t>
            </a:r>
            <a:endParaRPr lang="el-GR" sz="3600" dirty="0">
              <a:effectLst>
                <a:glow rad="101600">
                  <a:schemeClr val="accent2">
                    <a:satMod val="175000"/>
                    <a:alpha val="40000"/>
                  </a:schemeClr>
                </a:glow>
              </a:effectLst>
              <a:latin typeface="+mn-lt"/>
            </a:endParaRPr>
          </a:p>
        </p:txBody>
      </p:sp>
      <p:sp>
        <p:nvSpPr>
          <p:cNvPr id="3" name="2 - Θέση περιεχομένου"/>
          <p:cNvSpPr>
            <a:spLocks noGrp="1"/>
          </p:cNvSpPr>
          <p:nvPr>
            <p:ph idx="1"/>
          </p:nvPr>
        </p:nvSpPr>
        <p:spPr/>
        <p:txBody>
          <a:bodyPr>
            <a:normAutofit fontScale="92500"/>
          </a:bodyPr>
          <a:lstStyle/>
          <a:p>
            <a:r>
              <a:rPr lang="el-GR" dirty="0" smtClean="0"/>
              <a:t>Ο μουσειοπαιδαγωγός δεν πρέπει:</a:t>
            </a:r>
          </a:p>
          <a:p>
            <a:pPr lvl="1">
              <a:buFont typeface="Wingdings" panose="05000000000000000000" pitchFamily="2" charset="2"/>
              <a:buChar char="ü"/>
            </a:pPr>
            <a:r>
              <a:rPr lang="el-GR" dirty="0" smtClean="0"/>
              <a:t>Να κάνει εισήγηση, σαν να ήσαν οι μαθητές απλοί ακροατές ή επισκέπτες και να μην τους εντάσσει σε δημιουργικές δραστηριότητες.</a:t>
            </a:r>
          </a:p>
          <a:p>
            <a:pPr lvl="1">
              <a:buFont typeface="Wingdings" panose="05000000000000000000" pitchFamily="2" charset="2"/>
              <a:buChar char="ü"/>
            </a:pPr>
            <a:r>
              <a:rPr lang="el-GR" dirty="0" smtClean="0"/>
              <a:t>Να χρησιμοποιεί γλώσσα και όρους που δεν γίνονται κατανοητοί.</a:t>
            </a:r>
          </a:p>
          <a:p>
            <a:pPr lvl="1">
              <a:buFont typeface="Wingdings" panose="05000000000000000000" pitchFamily="2" charset="2"/>
              <a:buChar char="ü"/>
            </a:pPr>
            <a:r>
              <a:rPr lang="el-GR" dirty="0" smtClean="0"/>
              <a:t>Να δίνει απαντήσεις, πριν εξαντλήσει όλα τα περιθώρια συμμετοχής των μαθητών.</a:t>
            </a:r>
          </a:p>
          <a:p>
            <a:pPr lvl="1">
              <a:buFont typeface="Wingdings" panose="05000000000000000000" pitchFamily="2" charset="2"/>
              <a:buChar char="ü"/>
            </a:pPr>
            <a:r>
              <a:rPr lang="el-GR" dirty="0" smtClean="0"/>
              <a:t>Να μην επηρεάζεται από ερωτήσεις και σχόλια των μαθητών, ώστε να εγκαταλείπει το πρόγραμμά του.</a:t>
            </a:r>
          </a:p>
          <a:p>
            <a:endParaRPr lang="el-GR" dirty="0"/>
          </a:p>
        </p:txBody>
      </p:sp>
    </p:spTree>
  </p:cSld>
  <p:clrMapOvr>
    <a:masterClrMapping/>
  </p:clrMapOvr>
  <p:transition spd="slow">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smtClean="0"/>
              <a:t>Φάση προετοιμασίας</a:t>
            </a:r>
            <a:endParaRPr lang="el-GR" sz="4000" dirty="0"/>
          </a:p>
        </p:txBody>
      </p:sp>
      <p:sp>
        <p:nvSpPr>
          <p:cNvPr id="3" name="2 - Θέση περιεχομένου"/>
          <p:cNvSpPr>
            <a:spLocks noGrp="1"/>
          </p:cNvSpPr>
          <p:nvPr>
            <p:ph idx="1"/>
          </p:nvPr>
        </p:nvSpPr>
        <p:spPr>
          <a:xfrm>
            <a:off x="755576" y="1556792"/>
            <a:ext cx="7560840" cy="4525963"/>
          </a:xfrm>
        </p:spPr>
        <p:txBody>
          <a:bodyPr>
            <a:normAutofit fontScale="92500" lnSpcReduction="10000"/>
          </a:bodyPr>
          <a:lstStyle/>
          <a:p>
            <a:pPr algn="just"/>
            <a:r>
              <a:rPr lang="el-GR" dirty="0" smtClean="0"/>
              <a:t>Παίζουν ρόλο η </a:t>
            </a:r>
            <a:r>
              <a:rPr lang="el-GR" dirty="0" smtClean="0">
                <a:effectLst>
                  <a:glow rad="139700">
                    <a:schemeClr val="accent4">
                      <a:satMod val="175000"/>
                      <a:alpha val="40000"/>
                    </a:schemeClr>
                  </a:glow>
                </a:effectLst>
              </a:rPr>
              <a:t>ηλικία</a:t>
            </a:r>
            <a:r>
              <a:rPr lang="el-GR" dirty="0" smtClean="0"/>
              <a:t> και η</a:t>
            </a:r>
            <a:r>
              <a:rPr lang="en-US" dirty="0" smtClean="0"/>
              <a:t> </a:t>
            </a:r>
            <a:r>
              <a:rPr lang="el-GR" dirty="0" err="1" smtClean="0">
                <a:effectLst>
                  <a:glow rad="139700">
                    <a:schemeClr val="accent6">
                      <a:satMod val="175000"/>
                      <a:alpha val="40000"/>
                    </a:schemeClr>
                  </a:glow>
                </a:effectLst>
              </a:rPr>
              <a:t>κοινωνικοπολιτι</a:t>
            </a:r>
            <a:r>
              <a:rPr lang="en-US" dirty="0" smtClean="0">
                <a:effectLst>
                  <a:glow rad="139700">
                    <a:schemeClr val="accent6">
                      <a:satMod val="175000"/>
                      <a:alpha val="40000"/>
                    </a:schemeClr>
                  </a:glow>
                </a:effectLst>
              </a:rPr>
              <a:t>-</a:t>
            </a:r>
            <a:r>
              <a:rPr lang="el-GR" dirty="0" err="1" smtClean="0">
                <a:effectLst>
                  <a:glow rad="139700">
                    <a:schemeClr val="accent6">
                      <a:satMod val="175000"/>
                      <a:alpha val="40000"/>
                    </a:schemeClr>
                  </a:glow>
                </a:effectLst>
              </a:rPr>
              <a:t>σμική</a:t>
            </a:r>
            <a:r>
              <a:rPr lang="el-GR" dirty="0" smtClean="0">
                <a:effectLst>
                  <a:glow rad="139700">
                    <a:schemeClr val="accent6">
                      <a:satMod val="175000"/>
                      <a:alpha val="40000"/>
                    </a:schemeClr>
                  </a:glow>
                </a:effectLst>
              </a:rPr>
              <a:t> προέλευση</a:t>
            </a:r>
            <a:r>
              <a:rPr lang="el-GR" dirty="0" smtClean="0"/>
              <a:t> των μαθητών του συγκεκριμένου σχολείου. Αυτό σημαίνει: όχι μια συλλογή για όλους τους μαθητές όλων των σχολείων αλλά ανάλογα με τη συγκεκριμένη τάξη (ηλικία και </a:t>
            </a:r>
            <a:r>
              <a:rPr lang="el-GR" dirty="0" err="1" smtClean="0"/>
              <a:t>κοινωνικοπολιτισμική</a:t>
            </a:r>
            <a:r>
              <a:rPr lang="en-US" dirty="0" smtClean="0"/>
              <a:t> </a:t>
            </a:r>
            <a:r>
              <a:rPr lang="el-GR" dirty="0" smtClean="0"/>
              <a:t>προέλευση)</a:t>
            </a:r>
            <a:r>
              <a:rPr lang="en-US" dirty="0" smtClean="0"/>
              <a:t> </a:t>
            </a:r>
            <a:r>
              <a:rPr lang="el-GR" dirty="0" smtClean="0"/>
              <a:t>= συνεργασία του συγκεκριμένου σχολείου με το μουσείο. Ασφαλώς σύνδεση της συλλογής με το πρόγραμμα διδασκαλίας.</a:t>
            </a:r>
            <a:endParaRPr lang="el-GR" dirty="0"/>
          </a:p>
        </p:txBody>
      </p:sp>
    </p:spTree>
  </p:cSld>
  <p:clrMapOvr>
    <a:masterClrMapping/>
  </p:clrMapOvr>
  <p:transition spd="slow">
    <p:pul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836712"/>
            <a:ext cx="8229600" cy="4741987"/>
          </a:xfrm>
        </p:spPr>
        <p:txBody>
          <a:bodyPr>
            <a:normAutofit fontScale="85000" lnSpcReduction="20000"/>
          </a:bodyPr>
          <a:lstStyle/>
          <a:p>
            <a:pPr algn="just"/>
            <a:r>
              <a:rPr lang="el-GR" sz="3100" dirty="0" smtClean="0"/>
              <a:t>Ο εκπαιδευτικός πρέπει ο ίδιος να έχει </a:t>
            </a:r>
            <a:r>
              <a:rPr lang="el-GR" sz="3100" dirty="0" smtClean="0">
                <a:effectLst>
                  <a:glow rad="101600">
                    <a:schemeClr val="accent2">
                      <a:satMod val="175000"/>
                      <a:alpha val="40000"/>
                    </a:schemeClr>
                  </a:glow>
                </a:effectLst>
              </a:rPr>
              <a:t>επισκεφθεί</a:t>
            </a:r>
            <a:r>
              <a:rPr lang="el-GR" sz="3100" dirty="0" smtClean="0"/>
              <a:t> το μουσείο ή τον αρχαιολογικό χώρο.</a:t>
            </a:r>
          </a:p>
          <a:p>
            <a:pPr algn="just"/>
            <a:r>
              <a:rPr lang="el-GR" sz="3100" dirty="0" smtClean="0">
                <a:effectLst>
                  <a:glow rad="101600">
                    <a:schemeClr val="accent1">
                      <a:satMod val="175000"/>
                      <a:alpha val="40000"/>
                    </a:schemeClr>
                  </a:glow>
                </a:effectLst>
              </a:rPr>
              <a:t>Ενημέρωση</a:t>
            </a:r>
            <a:r>
              <a:rPr lang="el-GR" sz="3100" dirty="0" smtClean="0"/>
              <a:t> από ιστοσελίδες για τα προγράμματα και τον τρόπο διεξαγωγής τους</a:t>
            </a:r>
          </a:p>
          <a:p>
            <a:pPr algn="just"/>
            <a:r>
              <a:rPr lang="el-GR" sz="3100" dirty="0" smtClean="0"/>
              <a:t>Ενημέρωση για το περιεχόμενο και τη μέθοδο κάθε προγράμματος, ώστε να </a:t>
            </a:r>
            <a:r>
              <a:rPr lang="el-GR" sz="3100" dirty="0" smtClean="0">
                <a:effectLst>
                  <a:glow rad="228600">
                    <a:schemeClr val="accent4">
                      <a:satMod val="175000"/>
                      <a:alpha val="40000"/>
                    </a:schemeClr>
                  </a:glow>
                </a:effectLst>
              </a:rPr>
              <a:t>σχεδιάσει δραστηριότητες </a:t>
            </a:r>
            <a:r>
              <a:rPr lang="el-GR" sz="3100" dirty="0" smtClean="0"/>
              <a:t>πριν και μετά την επίσκεψη.</a:t>
            </a:r>
          </a:p>
          <a:p>
            <a:pPr algn="just"/>
            <a:r>
              <a:rPr lang="el-GR" sz="3100" dirty="0" smtClean="0"/>
              <a:t>Συμμετοχή στις Ημερίδες του μουσείου, ώστε να γνωρίσει τα πρόσωπα, να παρακολουθήσει μια ξενάγηση και να </a:t>
            </a:r>
            <a:r>
              <a:rPr lang="el-GR" sz="3100" dirty="0" smtClean="0">
                <a:effectLst>
                  <a:glow rad="101600">
                    <a:schemeClr val="accent5">
                      <a:satMod val="175000"/>
                      <a:alpha val="40000"/>
                    </a:schemeClr>
                  </a:glow>
                </a:effectLst>
              </a:rPr>
              <a:t>εντοπίσει τα αντικείμενα </a:t>
            </a:r>
            <a:r>
              <a:rPr lang="el-GR" sz="3100" dirty="0" smtClean="0"/>
              <a:t>με τα οποία θα ασχοληθεί με τους μαθητές του.</a:t>
            </a:r>
          </a:p>
          <a:p>
            <a:pPr algn="just"/>
            <a:r>
              <a:rPr lang="el-GR" sz="3100" dirty="0" smtClean="0"/>
              <a:t>Να </a:t>
            </a:r>
            <a:r>
              <a:rPr lang="el-GR" sz="3100" dirty="0" smtClean="0">
                <a:effectLst>
                  <a:glow rad="101600">
                    <a:schemeClr val="accent6">
                      <a:satMod val="175000"/>
                      <a:alpha val="40000"/>
                    </a:schemeClr>
                  </a:glow>
                </a:effectLst>
              </a:rPr>
              <a:t>προμηθευθεί έντυπο υλικό</a:t>
            </a:r>
            <a:r>
              <a:rPr lang="el-GR" sz="3100" dirty="0" smtClean="0"/>
              <a:t>, το οποίο θα αξιοποιηθεί και κατά αλλά και μετά την επίσκεψη.</a:t>
            </a:r>
          </a:p>
          <a:p>
            <a:endParaRPr lang="el-GR" dirty="0"/>
          </a:p>
        </p:txBody>
      </p:sp>
    </p:spTree>
  </p:cSld>
  <p:clrMapOvr>
    <a:masterClrMapping/>
  </p:clrMapOvr>
  <p:transition spd="slow">
    <p:pull/>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ΕΡΜΙΟΝΗ\Pictures\ΓΡΑΦΙΚΑ\MH900401193.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t="10272" b="10086"/>
          <a:stretch/>
        </p:blipFill>
        <p:spPr bwMode="auto">
          <a:xfrm>
            <a:off x="3419872" y="0"/>
            <a:ext cx="3024336" cy="2520280"/>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
        <p:nvSpPr>
          <p:cNvPr id="3" name="2 - Θέση περιεχομένου"/>
          <p:cNvSpPr>
            <a:spLocks noGrp="1"/>
          </p:cNvSpPr>
          <p:nvPr>
            <p:ph idx="1"/>
          </p:nvPr>
        </p:nvSpPr>
        <p:spPr>
          <a:xfrm>
            <a:off x="1475656" y="2348880"/>
            <a:ext cx="6419056" cy="3600400"/>
          </a:xfrm>
        </p:spPr>
        <p:txBody>
          <a:bodyPr>
            <a:normAutofit/>
          </a:bodyPr>
          <a:lstStyle/>
          <a:p>
            <a:pPr algn="just"/>
            <a:r>
              <a:rPr lang="el-GR" dirty="0" smtClean="0"/>
              <a:t>Συλλογική συμμετοχή. Όχι περιορισμός στο περιεχόμενο. Οι μαθητές θα πρέπει να έχουν ασκηθεί στην παρατήρηση, στον διάλογο, στην ομαδική εργασία και ασφαλώς να αναπτύξουν σεβασμό απέναντι στον άλλο.</a:t>
            </a:r>
            <a:endParaRPr lang="el-GR"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Segoe Print" panose="02000600000000000000" pitchFamily="2" charset="0"/>
              </a:rPr>
              <a:t>Επίσκεψη</a:t>
            </a:r>
            <a:endParaRPr lang="el-GR" dirty="0">
              <a:latin typeface="Segoe Print" panose="02000600000000000000" pitchFamily="2" charset="0"/>
            </a:endParaRPr>
          </a:p>
        </p:txBody>
      </p:sp>
      <p:sp>
        <p:nvSpPr>
          <p:cNvPr id="3" name="2 - Θέση περιεχομένου"/>
          <p:cNvSpPr>
            <a:spLocks noGrp="1"/>
          </p:cNvSpPr>
          <p:nvPr>
            <p:ph idx="1"/>
          </p:nvPr>
        </p:nvSpPr>
        <p:spPr>
          <a:xfrm>
            <a:off x="683568" y="1600200"/>
            <a:ext cx="7776864" cy="4525963"/>
          </a:xfrm>
        </p:spPr>
        <p:txBody>
          <a:bodyPr>
            <a:normAutofit fontScale="92500"/>
          </a:bodyPr>
          <a:lstStyle/>
          <a:p>
            <a:pPr algn="just">
              <a:buFont typeface="Wingdings" panose="05000000000000000000" pitchFamily="2" charset="2"/>
              <a:buChar char="ü"/>
            </a:pPr>
            <a:r>
              <a:rPr lang="el-GR" dirty="0" smtClean="0"/>
              <a:t>Η επίσκεψη των εκθεμάτων πρέπει να συνδυάζεται με τα αντικείμενα της αίθουσας εκπαιδευτικών προγραμμάτων (εργαστήριο, ενεργητικές δραστηριότητες κλπ.).</a:t>
            </a:r>
          </a:p>
          <a:p>
            <a:pPr algn="just">
              <a:buFont typeface="Wingdings" panose="05000000000000000000" pitchFamily="2" charset="2"/>
              <a:buChar char="ü"/>
            </a:pPr>
            <a:r>
              <a:rPr lang="el-GR" dirty="0" smtClean="0"/>
              <a:t>Πρόβλεψη για αλλοδαπούς και παλιννοστούντες μαθητές: συμμετοχή σε πρακτικές δεξιότητες και κατασκευές- σχετικό λεξιλόγιο-ομάδες εργασίας- αξιοποίηση του πολιτισμικού τους υπόβαθρου.</a:t>
            </a:r>
            <a:endParaRPr lang="el-GR" dirty="0"/>
          </a:p>
        </p:txBody>
      </p:sp>
      <p:pic>
        <p:nvPicPr>
          <p:cNvPr id="2050" name="Picture 2" descr="C:\Users\ΕΡΜΙΟΝΗ\Pictures\ΓΡΑΦΙΚΑ\MM900283733.GIF"/>
          <p:cNvPicPr>
            <a:picLocks noChangeAspect="1" noChangeArrowheads="1" noCrop="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07704" y="404664"/>
            <a:ext cx="952500" cy="8763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ircle(in)">
                                      <p:cBhvr>
                                        <p:cTn id="11" dur="2000"/>
                                        <p:tgtEl>
                                          <p:spTgt spid="3">
                                            <p:txEl>
                                              <p:pRg st="0" end="0"/>
                                            </p:txEl>
                                          </p:spTgt>
                                        </p:tgtEl>
                                      </p:cBhvr>
                                    </p:animEffect>
                                  </p:childTnLst>
                                </p:cTn>
                              </p:par>
                            </p:childTnLst>
                          </p:cTn>
                        </p:par>
                        <p:par>
                          <p:cTn id="12" fill="hold">
                            <p:stCondLst>
                              <p:cond delay="4000"/>
                            </p:stCondLst>
                            <p:childTnLst>
                              <p:par>
                                <p:cTn id="13" presetID="6" presetClass="entr" presetSubtype="16"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827584" y="1340768"/>
            <a:ext cx="7643192" cy="4525963"/>
          </a:xfrm>
        </p:spPr>
        <p:txBody>
          <a:bodyPr/>
          <a:lstStyle/>
          <a:p>
            <a:pPr algn="just">
              <a:buNone/>
            </a:pPr>
            <a:r>
              <a:rPr lang="el-GR" dirty="0" smtClean="0"/>
              <a:t>Όχι μια τυχαία και μεμονωμένη επίσκεψη με</a:t>
            </a:r>
          </a:p>
          <a:p>
            <a:pPr algn="just">
              <a:buNone/>
            </a:pPr>
            <a:r>
              <a:rPr lang="el-GR" dirty="0" smtClean="0"/>
              <a:t>τη μορφή ‘εκδρομής’: </a:t>
            </a:r>
          </a:p>
          <a:p>
            <a:pPr algn="r">
              <a:buNone/>
            </a:pPr>
            <a:r>
              <a:rPr lang="el-GR" i="1" dirty="0" smtClean="0">
                <a:effectLst>
                  <a:glow rad="228600">
                    <a:schemeClr val="accent4">
                      <a:satMod val="175000"/>
                      <a:alpha val="40000"/>
                    </a:schemeClr>
                  </a:glow>
                </a:effectLst>
              </a:rPr>
              <a:t>ανάπτυξη μιας σχέσης διαρκείας</a:t>
            </a:r>
            <a:r>
              <a:rPr lang="el-GR" dirty="0" smtClean="0"/>
              <a:t>.</a:t>
            </a:r>
          </a:p>
          <a:p>
            <a:pPr algn="r">
              <a:buNone/>
            </a:pPr>
            <a:endParaRPr lang="el-GR" dirty="0" smtClean="0"/>
          </a:p>
          <a:p>
            <a:pPr algn="ctr">
              <a:buFont typeface="Wingdings" panose="05000000000000000000" pitchFamily="2" charset="2"/>
              <a:buChar char="L"/>
            </a:pPr>
            <a:r>
              <a:rPr lang="el-GR" dirty="0" smtClean="0"/>
              <a:t> Μη εξοικείωση και άγχος του εκπαιδευτικού.</a:t>
            </a:r>
            <a:endParaRPr lang="el-GR" dirty="0"/>
          </a:p>
        </p:txBody>
      </p:sp>
    </p:spTree>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404664"/>
            <a:ext cx="8229600" cy="864096"/>
          </a:xfrm>
        </p:spPr>
        <p:txBody>
          <a:bodyPr>
            <a:noAutofit/>
          </a:bodyPr>
          <a:lstStyle/>
          <a:p>
            <a:r>
              <a:rPr lang="el-GR" sz="2800" b="1" dirty="0" smtClean="0">
                <a:solidFill>
                  <a:srgbClr val="002060"/>
                </a:solidFill>
                <a:effectLst>
                  <a:glow rad="863600">
                    <a:schemeClr val="bg1"/>
                  </a:glow>
                </a:effectLst>
                <a:latin typeface="+mn-lt"/>
                <a:cs typeface="Times New Roman" pitchFamily="18" charset="0"/>
              </a:rPr>
              <a:t>Εκπαιδευτικά προγράμματα του </a:t>
            </a:r>
            <a:br>
              <a:rPr lang="el-GR" sz="2800" b="1" dirty="0" smtClean="0">
                <a:solidFill>
                  <a:srgbClr val="002060"/>
                </a:solidFill>
                <a:effectLst>
                  <a:glow rad="863600">
                    <a:schemeClr val="bg1"/>
                  </a:glow>
                </a:effectLst>
                <a:latin typeface="+mn-lt"/>
                <a:cs typeface="Times New Roman" pitchFamily="18" charset="0"/>
              </a:rPr>
            </a:br>
            <a:r>
              <a:rPr lang="el-GR" sz="2800" b="1" dirty="0" smtClean="0">
                <a:solidFill>
                  <a:srgbClr val="002060"/>
                </a:solidFill>
                <a:effectLst>
                  <a:glow rad="863600">
                    <a:schemeClr val="bg1"/>
                  </a:glow>
                </a:effectLst>
                <a:latin typeface="+mn-lt"/>
                <a:cs typeface="Times New Roman" pitchFamily="18" charset="0"/>
              </a:rPr>
              <a:t>Μουσείου της Ακρόπολης</a:t>
            </a:r>
            <a:endParaRPr lang="el-GR" sz="2800" b="1" dirty="0">
              <a:solidFill>
                <a:srgbClr val="002060"/>
              </a:solidFill>
              <a:effectLst>
                <a:glow rad="863600">
                  <a:schemeClr val="bg1"/>
                </a:glow>
              </a:effectLst>
              <a:latin typeface="+mn-lt"/>
              <a:cs typeface="Times New Roman" pitchFamily="18" charset="0"/>
            </a:endParaRPr>
          </a:p>
        </p:txBody>
      </p:sp>
      <p:sp>
        <p:nvSpPr>
          <p:cNvPr id="3" name="2 - Θέση περιεχομένου"/>
          <p:cNvSpPr>
            <a:spLocks noGrp="1"/>
          </p:cNvSpPr>
          <p:nvPr>
            <p:ph idx="1"/>
          </p:nvPr>
        </p:nvSpPr>
        <p:spPr>
          <a:xfrm>
            <a:off x="683568" y="1772816"/>
            <a:ext cx="7848872" cy="4437112"/>
          </a:xfrm>
        </p:spPr>
        <p:txBody>
          <a:bodyPr>
            <a:noAutofit/>
          </a:bodyPr>
          <a:lstStyle/>
          <a:p>
            <a:pPr>
              <a:buFont typeface="Wingdings" pitchFamily="2" charset="2"/>
              <a:buChar char="§"/>
            </a:pPr>
            <a:r>
              <a:rPr lang="el-GR" sz="2000" b="1" dirty="0" smtClean="0">
                <a:cs typeface="Times New Roman" pitchFamily="18" charset="0"/>
              </a:rPr>
              <a:t>Τα γλυπτά του Παρθενώνα</a:t>
            </a:r>
            <a:r>
              <a:rPr lang="el-GR" sz="2000" dirty="0" smtClean="0">
                <a:cs typeface="Times New Roman" pitchFamily="18" charset="0"/>
              </a:rPr>
              <a:t/>
            </a:r>
            <a:br>
              <a:rPr lang="el-GR" sz="2000" dirty="0" smtClean="0">
                <a:cs typeface="Times New Roman" pitchFamily="18" charset="0"/>
              </a:rPr>
            </a:br>
            <a:r>
              <a:rPr lang="el-GR" sz="2000" dirty="0" smtClean="0">
                <a:cs typeface="Times New Roman" pitchFamily="18" charset="0"/>
              </a:rPr>
              <a:t>Ένα εκπαιδευτικό πρόγραμμα που πραγματοποιείται στην Αίθουσα του Παρθενώνα και έχει ως σκοπό την εξερεύνηση και ερμηνεία του ναού και των γλυπτών του από τους μαθητές.</a:t>
            </a:r>
          </a:p>
          <a:p>
            <a:pPr marL="0" indent="0" algn="just">
              <a:buNone/>
            </a:pPr>
            <a:endParaRPr lang="el-GR" sz="2000" dirty="0" smtClean="0">
              <a:cs typeface="Times New Roman" pitchFamily="18" charset="0"/>
            </a:endParaRPr>
          </a:p>
          <a:p>
            <a:pPr>
              <a:buFont typeface="Wingdings" pitchFamily="2" charset="2"/>
              <a:buChar char="§"/>
            </a:pPr>
            <a:r>
              <a:rPr lang="el-GR" sz="2000" b="1" dirty="0" smtClean="0">
                <a:cs typeface="Times New Roman" pitchFamily="18" charset="0"/>
              </a:rPr>
              <a:t>Ολύμπια αινίγματα: Αναζητώντας τους θεούς του Ολύμπου στο Μουσείο Ακρόπολης</a:t>
            </a:r>
            <a:r>
              <a:rPr lang="el-GR" sz="2000" dirty="0" smtClean="0">
                <a:cs typeface="Times New Roman" pitchFamily="18" charset="0"/>
              </a:rPr>
              <a:t/>
            </a:r>
            <a:br>
              <a:rPr lang="el-GR" sz="2000" dirty="0" smtClean="0">
                <a:cs typeface="Times New Roman" pitchFamily="18" charset="0"/>
              </a:rPr>
            </a:br>
            <a:r>
              <a:rPr lang="el-GR" sz="2000" dirty="0" smtClean="0">
                <a:cs typeface="Times New Roman" pitchFamily="18" charset="0"/>
              </a:rPr>
              <a:t>Με αφετηρία την απεικόνιση των θεών στην ανατολική ζωφόρο και στο ανατολικό αέτωμα του Παρθενώνα οι μαθητές αναζητούν τους θεούς του Ολύμπου στις αίθουσες του Μουσείου. </a:t>
            </a:r>
            <a:endParaRPr lang="el-GR" sz="2000" b="1" i="1" dirty="0" smtClean="0">
              <a:cs typeface="Times New Roman" pitchFamily="18" charset="0"/>
            </a:endParaRPr>
          </a:p>
          <a:p>
            <a:pPr>
              <a:buFont typeface="Wingdings" pitchFamily="2" charset="2"/>
              <a:buChar char="§"/>
            </a:pPr>
            <a:endParaRPr lang="el-GR" sz="1800" dirty="0" smtClean="0">
              <a:latin typeface="Times New Roman" pitchFamily="18" charset="0"/>
              <a:cs typeface="Times New Roman" pitchFamily="18" charset="0"/>
            </a:endParaRPr>
          </a:p>
          <a:p>
            <a:pPr>
              <a:buFont typeface="Wingdings" pitchFamily="2" charset="2"/>
              <a:buChar char="§"/>
            </a:pPr>
            <a:endParaRPr lang="el-GR" sz="1800" dirty="0">
              <a:latin typeface="Times New Roman" pitchFamily="18" charset="0"/>
              <a:cs typeface="Times New Roman" pitchFamily="18" charset="0"/>
            </a:endParaRPr>
          </a:p>
        </p:txBody>
      </p:sp>
    </p:spTree>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476672"/>
            <a:ext cx="7632848" cy="5632311"/>
          </a:xfrm>
          <a:prstGeom prst="rect">
            <a:avLst/>
          </a:prstGeom>
        </p:spPr>
        <p:txBody>
          <a:bodyPr wrap="square">
            <a:spAutoFit/>
          </a:bodyPr>
          <a:lstStyle/>
          <a:p>
            <a:pPr marL="342900" indent="-342900">
              <a:buFont typeface="Wingdings" panose="05000000000000000000" pitchFamily="2" charset="2"/>
              <a:buChar char="§"/>
            </a:pPr>
            <a:r>
              <a:rPr lang="el-GR" sz="2000" b="1" dirty="0">
                <a:cs typeface="Times New Roman" panose="02020603050405020304" pitchFamily="18" charset="0"/>
              </a:rPr>
              <a:t>Τα αρχαία μιλούν…</a:t>
            </a:r>
            <a:br>
              <a:rPr lang="el-GR" sz="2000" b="1" dirty="0">
                <a:cs typeface="Times New Roman" panose="02020603050405020304" pitchFamily="18" charset="0"/>
              </a:rPr>
            </a:br>
            <a:r>
              <a:rPr lang="el-GR" sz="2000" dirty="0">
                <a:cs typeface="Times New Roman" panose="02020603050405020304" pitchFamily="18" charset="0"/>
              </a:rPr>
              <a:t>Μια εκπαιδευτική δράση με τους Αρχαιολόγους-Φροντιστές μέσα σε όλες τις αίθουσες του Μουσείου που έχει ως σκοπό την αποκάλυψη της πολλαπλής σημασίας των αντικειμένων. </a:t>
            </a:r>
            <a:endParaRPr lang="el-GR" sz="2000" dirty="0" smtClean="0">
              <a:cs typeface="Times New Roman" panose="02020603050405020304" pitchFamily="18" charset="0"/>
            </a:endParaRPr>
          </a:p>
          <a:p>
            <a:endParaRPr lang="el-GR" sz="2000" dirty="0">
              <a:cs typeface="Times New Roman" panose="02020603050405020304" pitchFamily="18" charset="0"/>
            </a:endParaRPr>
          </a:p>
          <a:p>
            <a:pPr marL="342900" indent="-342900">
              <a:buFont typeface="Wingdings" panose="05000000000000000000" pitchFamily="2" charset="2"/>
              <a:buChar char="§"/>
            </a:pPr>
            <a:r>
              <a:rPr lang="el-GR" sz="2000" b="1" dirty="0">
                <a:cs typeface="Times New Roman" panose="02020603050405020304" pitchFamily="18" charset="0"/>
              </a:rPr>
              <a:t>Το εργαστήρι της γλυπτικής και του χρώματος</a:t>
            </a:r>
            <a:r>
              <a:rPr lang="el-GR" sz="2000" dirty="0">
                <a:cs typeface="Times New Roman" panose="02020603050405020304" pitchFamily="18" charset="0"/>
              </a:rPr>
              <a:t/>
            </a:r>
            <a:br>
              <a:rPr lang="el-GR" sz="2000" dirty="0">
                <a:cs typeface="Times New Roman" panose="02020603050405020304" pitchFamily="18" charset="0"/>
              </a:rPr>
            </a:br>
            <a:r>
              <a:rPr lang="el-GR" sz="2000" dirty="0">
                <a:cs typeface="Times New Roman" panose="02020603050405020304" pitchFamily="18" charset="0"/>
              </a:rPr>
              <a:t>Μια βιωματική προσέγγιση της δημιουργίας τρισδιάστατης τέχνης και της αρχαίας αισθητικής. </a:t>
            </a:r>
            <a:endParaRPr lang="el-GR" sz="2000" dirty="0" smtClean="0">
              <a:cs typeface="Times New Roman" panose="02020603050405020304" pitchFamily="18" charset="0"/>
            </a:endParaRPr>
          </a:p>
          <a:p>
            <a:endParaRPr lang="el-GR" sz="2000" dirty="0">
              <a:cs typeface="Times New Roman" panose="02020603050405020304" pitchFamily="18" charset="0"/>
            </a:endParaRPr>
          </a:p>
          <a:p>
            <a:pPr marL="342900" indent="-342900">
              <a:buFont typeface="Wingdings" panose="05000000000000000000" pitchFamily="2" charset="2"/>
              <a:buChar char="§"/>
            </a:pPr>
            <a:r>
              <a:rPr lang="el-GR" sz="2000" b="1" dirty="0">
                <a:cs typeface="Times New Roman" panose="02020603050405020304" pitchFamily="18" charset="0"/>
              </a:rPr>
              <a:t>Βάλε το αγαπημένο σου άγαλμα στο δικό σου περιβάλλον…</a:t>
            </a:r>
            <a:br>
              <a:rPr lang="el-GR" sz="2000" b="1" dirty="0">
                <a:cs typeface="Times New Roman" panose="02020603050405020304" pitchFamily="18" charset="0"/>
              </a:rPr>
            </a:br>
            <a:r>
              <a:rPr lang="el-GR" sz="2000" dirty="0">
                <a:cs typeface="Times New Roman" panose="02020603050405020304" pitchFamily="18" charset="0"/>
              </a:rPr>
              <a:t>Ένα κινητό εργαστήρι με επίκεντρο την αίθουσα των αρχαϊκών γλυπτών και σκοπό να αναδείξει πως το περιβάλλον μπορεί να επηρεάσει τη σημασία των αντικειμένων. </a:t>
            </a:r>
            <a:endParaRPr lang="el-GR" sz="2000" dirty="0" smtClean="0">
              <a:cs typeface="Times New Roman" panose="02020603050405020304" pitchFamily="18" charset="0"/>
            </a:endParaRPr>
          </a:p>
          <a:p>
            <a:endParaRPr lang="el-GR" sz="2000" dirty="0">
              <a:cs typeface="Times New Roman" panose="02020603050405020304" pitchFamily="18" charset="0"/>
            </a:endParaRPr>
          </a:p>
          <a:p>
            <a:pPr marL="342900" indent="-342900">
              <a:buFont typeface="Wingdings" panose="05000000000000000000" pitchFamily="2" charset="2"/>
              <a:buChar char="§"/>
            </a:pPr>
            <a:r>
              <a:rPr lang="el-GR" sz="2000" b="1" dirty="0">
                <a:cs typeface="Times New Roman" panose="02020603050405020304" pitchFamily="18" charset="0"/>
              </a:rPr>
              <a:t>Μια ιστορία της Ακρόπολης μέσα από το Μουσείο της</a:t>
            </a:r>
            <a:br>
              <a:rPr lang="el-GR" sz="2000" b="1" dirty="0">
                <a:cs typeface="Times New Roman" panose="02020603050405020304" pitchFamily="18" charset="0"/>
              </a:rPr>
            </a:br>
            <a:r>
              <a:rPr lang="el-GR" sz="2000" dirty="0">
                <a:cs typeface="Times New Roman" panose="02020603050405020304" pitchFamily="18" charset="0"/>
              </a:rPr>
              <a:t>Με βάση αριστουργηματικά εκθέματα από όλες τις αίθουσες του Μουσείου, οι μαθητές συμμετέχουν ενεργά σε ένα ταξίδι στην ιστορία του βράχου της Ακρόπολης.</a:t>
            </a:r>
          </a:p>
        </p:txBody>
      </p:sp>
    </p:spTree>
    <p:extLst>
      <p:ext uri="{BB962C8B-B14F-4D97-AF65-F5344CB8AC3E}">
        <p14:creationId xmlns:p14="http://schemas.microsoft.com/office/powerpoint/2010/main" xmlns="" val="2069226585"/>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8229600" cy="922114"/>
          </a:xfrm>
        </p:spPr>
        <p:txBody>
          <a:bodyPr>
            <a:normAutofit/>
          </a:bodyPr>
          <a:lstStyle/>
          <a:p>
            <a:r>
              <a:rPr lang="el-G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Είδη Μουσείων</a:t>
            </a:r>
            <a:endParaRPr lang="el-G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2 - Θέση περιεχομένου"/>
          <p:cNvSpPr>
            <a:spLocks noGrp="1"/>
          </p:cNvSpPr>
          <p:nvPr>
            <p:ph idx="1"/>
          </p:nvPr>
        </p:nvSpPr>
        <p:spPr>
          <a:xfrm>
            <a:off x="467544" y="1268760"/>
            <a:ext cx="8229600" cy="5040560"/>
          </a:xfrm>
        </p:spPr>
        <p:txBody>
          <a:bodyPr>
            <a:normAutofit/>
          </a:bodyPr>
          <a:lstStyle/>
          <a:p>
            <a:pPr>
              <a:buFont typeface="Courier New" panose="02070309020205020404" pitchFamily="49" charset="0"/>
              <a:buChar char="o"/>
            </a:pPr>
            <a:r>
              <a:rPr lang="el-GR" sz="2400" dirty="0" smtClean="0"/>
              <a:t>Γενικό</a:t>
            </a:r>
          </a:p>
          <a:p>
            <a:pPr>
              <a:buFont typeface="Courier New" panose="02070309020205020404" pitchFamily="49" charset="0"/>
              <a:buChar char="o"/>
            </a:pPr>
            <a:r>
              <a:rPr lang="el-GR" sz="2400" dirty="0" smtClean="0"/>
              <a:t>Ιστορικό</a:t>
            </a:r>
          </a:p>
          <a:p>
            <a:pPr>
              <a:buFont typeface="Courier New" panose="02070309020205020404" pitchFamily="49" charset="0"/>
              <a:buChar char="o"/>
            </a:pPr>
            <a:r>
              <a:rPr lang="el-GR" sz="2400" dirty="0" smtClean="0"/>
              <a:t>Αρχαιολογικό</a:t>
            </a:r>
          </a:p>
          <a:p>
            <a:pPr>
              <a:buFont typeface="Courier New" panose="02070309020205020404" pitchFamily="49" charset="0"/>
              <a:buChar char="o"/>
            </a:pPr>
            <a:r>
              <a:rPr lang="el-GR" sz="2400" dirty="0" smtClean="0"/>
              <a:t>Εθνογραφικό-Λαογραφικό</a:t>
            </a:r>
          </a:p>
          <a:p>
            <a:pPr>
              <a:buFont typeface="Courier New" panose="02070309020205020404" pitchFamily="49" charset="0"/>
              <a:buChar char="o"/>
            </a:pPr>
            <a:r>
              <a:rPr lang="el-GR" sz="2400" dirty="0" smtClean="0"/>
              <a:t>Τέχνης</a:t>
            </a:r>
          </a:p>
          <a:p>
            <a:pPr>
              <a:buFont typeface="Courier New" panose="02070309020205020404" pitchFamily="49" charset="0"/>
              <a:buChar char="o"/>
            </a:pPr>
            <a:r>
              <a:rPr lang="el-GR" sz="2400" dirty="0" smtClean="0"/>
              <a:t>Πολεμικό</a:t>
            </a:r>
          </a:p>
          <a:p>
            <a:pPr>
              <a:buFont typeface="Courier New" panose="02070309020205020404" pitchFamily="49" charset="0"/>
              <a:buChar char="o"/>
            </a:pPr>
            <a:r>
              <a:rPr lang="el-GR" sz="2400" dirty="0" smtClean="0"/>
              <a:t>Βιομηχανικό-Τεχνολογικό</a:t>
            </a:r>
          </a:p>
          <a:p>
            <a:pPr>
              <a:buFont typeface="Courier New" panose="02070309020205020404" pitchFamily="49" charset="0"/>
              <a:buChar char="o"/>
            </a:pPr>
            <a:r>
              <a:rPr lang="el-GR" sz="2400" dirty="0" smtClean="0"/>
              <a:t>Φυσικής Ιστορίας</a:t>
            </a:r>
          </a:p>
          <a:p>
            <a:pPr>
              <a:buFont typeface="Courier New" panose="02070309020205020404" pitchFamily="49" charset="0"/>
              <a:buChar char="o"/>
            </a:pPr>
            <a:r>
              <a:rPr lang="el-GR" sz="2400" dirty="0" smtClean="0"/>
              <a:t>Φυσικών Επιστημών</a:t>
            </a:r>
          </a:p>
          <a:p>
            <a:pPr>
              <a:buFont typeface="Courier New" panose="02070309020205020404" pitchFamily="49" charset="0"/>
              <a:buChar char="o"/>
            </a:pPr>
            <a:r>
              <a:rPr lang="el-GR" sz="2400" dirty="0" smtClean="0"/>
              <a:t>Γεωλογίας</a:t>
            </a:r>
          </a:p>
          <a:p>
            <a:pPr>
              <a:buFont typeface="Courier New" panose="02070309020205020404" pitchFamily="49" charset="0"/>
              <a:buChar char="o"/>
            </a:pPr>
            <a:r>
              <a:rPr lang="el-GR" sz="2400" dirty="0" smtClean="0"/>
              <a:t>Νομισματικό</a:t>
            </a:r>
          </a:p>
          <a:p>
            <a:pPr>
              <a:buNone/>
            </a:pPr>
            <a:endParaRPr lang="el-GR" dirty="0" smtClean="0"/>
          </a:p>
          <a:p>
            <a:pPr>
              <a:buFont typeface="Wingdings" pitchFamily="2" charset="2"/>
              <a:buChar char="Ø"/>
            </a:pPr>
            <a:endParaRPr lang="el-GR" dirty="0"/>
          </a:p>
        </p:txBody>
      </p:sp>
      <p:pic>
        <p:nvPicPr>
          <p:cNvPr id="3075" name="Picture 3" descr="C:\Users\ΕΡΜΙΟΝΗ\Pictures\ΓΡΑΦΙΚΑ\MH900402788.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2995" t="8666" r="2781" b="8702"/>
          <a:stretch/>
        </p:blipFill>
        <p:spPr bwMode="auto">
          <a:xfrm>
            <a:off x="4716016" y="2257063"/>
            <a:ext cx="3513585" cy="2558005"/>
          </a:xfrm>
          <a:prstGeom prst="rect">
            <a:avLst/>
          </a:prstGeom>
          <a:noFill/>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a:extLst>
            <a:ext uri="{909E8E84-426E-40DD-AFC4-6F175D3DCCD1}">
              <a14:hiddenFill xmlns:a14="http://schemas.microsoft.com/office/drawing/2010/main" xmlns="">
                <a:solidFill>
                  <a:srgbClr val="FFFFFF"/>
                </a:solidFill>
              </a14:hiddenFill>
            </a:ext>
          </a:extLst>
        </p:spPr>
      </p:pic>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nodeType="withEffect">
                                  <p:stCondLst>
                                    <p:cond delay="0"/>
                                  </p:stCondLst>
                                  <p:childTnLst>
                                    <p:set>
                                      <p:cBhvr>
                                        <p:cTn id="6" dur="1" fill="hold">
                                          <p:stCondLst>
                                            <p:cond delay="0"/>
                                          </p:stCondLst>
                                        </p:cTn>
                                        <p:tgtEl>
                                          <p:spTgt spid="3075"/>
                                        </p:tgtEl>
                                        <p:attrNameLst>
                                          <p:attrName>style.visibility</p:attrName>
                                        </p:attrNameLst>
                                      </p:cBhvr>
                                      <p:to>
                                        <p:strVal val="visible"/>
                                      </p:to>
                                    </p:set>
                                    <p:anim calcmode="lin" valueType="num">
                                      <p:cBhvr additive="base">
                                        <p:cTn id="7" dur="500" fill="hold"/>
                                        <p:tgtEl>
                                          <p:spTgt spid="3075"/>
                                        </p:tgtEl>
                                        <p:attrNameLst>
                                          <p:attrName>ppt_x</p:attrName>
                                        </p:attrNameLst>
                                      </p:cBhvr>
                                      <p:tavLst>
                                        <p:tav tm="0">
                                          <p:val>
                                            <p:strVal val="1+#ppt_w/2"/>
                                          </p:val>
                                        </p:tav>
                                        <p:tav tm="100000">
                                          <p:val>
                                            <p:strVal val="#ppt_x"/>
                                          </p:val>
                                        </p:tav>
                                      </p:tavLst>
                                    </p:anim>
                                    <p:anim calcmode="lin" valueType="num">
                                      <p:cBhvr additive="base">
                                        <p:cTn id="8" dur="500" fill="hold"/>
                                        <p:tgtEl>
                                          <p:spTgt spid="30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20688"/>
            <a:ext cx="8147248" cy="5505475"/>
          </a:xfrm>
        </p:spPr>
        <p:txBody>
          <a:bodyPr>
            <a:normAutofit fontScale="92500" lnSpcReduction="10000"/>
          </a:bodyPr>
          <a:lstStyle/>
          <a:p>
            <a:pPr algn="just"/>
            <a:r>
              <a:rPr lang="el-GR" dirty="0" smtClean="0"/>
              <a:t>Ειδικές εκθέσεις μέσα στο μουσείο: </a:t>
            </a:r>
          </a:p>
          <a:p>
            <a:pPr marL="0" indent="0" algn="r">
              <a:buNone/>
            </a:pPr>
            <a:r>
              <a:rPr lang="el-GR" i="1" dirty="0" smtClean="0"/>
              <a:t>μουσείο μέσα στο μουσείο.</a:t>
            </a:r>
          </a:p>
          <a:p>
            <a:pPr marL="0" indent="0" algn="r">
              <a:buNone/>
            </a:pPr>
            <a:endParaRPr lang="el-GR" i="1" dirty="0" smtClean="0"/>
          </a:p>
          <a:p>
            <a:pPr algn="just"/>
            <a:r>
              <a:rPr lang="el-GR" dirty="0" smtClean="0"/>
              <a:t>Το μουσείο δεν φιλοδοξεί να αντικαταστήσει τον εκπαιδευτικό και το μάθημα, αλλά να προσφέρει ερεθίσματα για ανάπτυξη κινήτρων μάθησης και εμπλουτισμό του ρεπερτορίου του εκπαιδευτικού. Εξάλλου τα εκπαιδευτικά προγράμματα πρέπει να σχετίζονται άμεσα με το μάθημα και να μη λειτουργούν ανεξάρτητα από τις ανάγκες του σχολείου και του Αναλυτικού Προγράμματος!</a:t>
            </a:r>
            <a:endParaRPr lang="el-GR" dirty="0"/>
          </a:p>
        </p:txBody>
      </p:sp>
    </p:spTree>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Αναντιστοιχία μεταξύ Μουσειοπαιδαγωγικών  και Αναλυτικών Προγραμμάτων  </a:t>
            </a:r>
            <a:endParaRPr lang="el-GR" sz="2800" b="1" dirty="0"/>
          </a:p>
        </p:txBody>
      </p:sp>
      <p:sp>
        <p:nvSpPr>
          <p:cNvPr id="3" name="2 - Θέση περιεχομένου"/>
          <p:cNvSpPr>
            <a:spLocks noGrp="1"/>
          </p:cNvSpPr>
          <p:nvPr>
            <p:ph idx="1"/>
          </p:nvPr>
        </p:nvSpPr>
        <p:spPr>
          <a:xfrm>
            <a:off x="755576" y="1772816"/>
            <a:ext cx="7560840" cy="4353347"/>
          </a:xfrm>
        </p:spPr>
        <p:txBody>
          <a:bodyPr/>
          <a:lstStyle/>
          <a:p>
            <a:pPr algn="just"/>
            <a:r>
              <a:rPr lang="el-GR" sz="2800" dirty="0" smtClean="0"/>
              <a:t>Σκοποί του μουσείου (γενικόλογοι):</a:t>
            </a:r>
          </a:p>
          <a:p>
            <a:pPr algn="just"/>
            <a:r>
              <a:rPr lang="el-GR" sz="2800" dirty="0" smtClean="0"/>
              <a:t>Γνωριμία με το παρελθόν-Συνειδητοποίηση της πολιτισμικής κληρονομιάς-διαμόρφωση εθνικής ταυτότητας.</a:t>
            </a:r>
          </a:p>
          <a:p>
            <a:pPr algn="just">
              <a:buNone/>
            </a:pPr>
            <a:r>
              <a:rPr lang="el-GR" sz="2800" dirty="0" smtClean="0"/>
              <a:t>    Μπορεί στη γενική τους διατύπωση να αντιστοιχούν στους σκοπούς των μαθημάτων (Ιστορίας κλπ), αλλά αν </a:t>
            </a:r>
            <a:r>
              <a:rPr lang="el-GR" sz="2800" dirty="0" err="1" smtClean="0"/>
              <a:t>συγκεκριμενοποιη</a:t>
            </a:r>
            <a:r>
              <a:rPr lang="el-GR" sz="2800" dirty="0" smtClean="0"/>
              <a:t>-</a:t>
            </a:r>
            <a:r>
              <a:rPr lang="el-GR" sz="2800" dirty="0" err="1" smtClean="0"/>
              <a:t>θούν</a:t>
            </a:r>
            <a:r>
              <a:rPr lang="el-GR" sz="2800" dirty="0" smtClean="0"/>
              <a:t>……;</a:t>
            </a:r>
          </a:p>
          <a:p>
            <a:pPr>
              <a:buNone/>
            </a:pPr>
            <a:endParaRPr lang="el-GR" dirty="0"/>
          </a:p>
        </p:txBody>
      </p:sp>
    </p:spTree>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908720"/>
            <a:ext cx="8229600" cy="4525963"/>
          </a:xfrm>
        </p:spPr>
        <p:txBody>
          <a:bodyPr>
            <a:normAutofit/>
          </a:bodyPr>
          <a:lstStyle/>
          <a:p>
            <a:pPr algn="just"/>
            <a:r>
              <a:rPr lang="el-GR" sz="2800" dirty="0" smtClean="0"/>
              <a:t>Πολλές φορές τα προγράμματα των μουσείων δεν έχουν καμιά σχέση με τα ΑΠ. Για αυτό στη διαμόρφωση των προγραμμάτων πρέπει να συμμετέχουν εκπαιδευτικοί (γονείς και μαθητές).</a:t>
            </a:r>
          </a:p>
          <a:p>
            <a:pPr marL="0" indent="0" algn="just">
              <a:buNone/>
            </a:pPr>
            <a:endParaRPr lang="el-GR" sz="2800" dirty="0" smtClean="0"/>
          </a:p>
          <a:p>
            <a:pPr algn="just"/>
            <a:r>
              <a:rPr lang="el-GR" sz="2800" dirty="0" smtClean="0"/>
              <a:t>Οι συντάκτες ενός μουσειοπαιδαγωγικού προγράμματος πιστεύουν μερικές φορές ότι ο εκπαιδευτικός μπορεί να διαθέσει  μεγάλο χρόνο από τη διδασκαλία του.</a:t>
            </a:r>
          </a:p>
          <a:p>
            <a:endParaRPr lang="el-GR" dirty="0"/>
          </a:p>
        </p:txBody>
      </p:sp>
    </p:spTree>
  </p:cSld>
  <p:clrMapOvr>
    <a:masterClrMapping/>
  </p:clrMapOvr>
  <p:transition spd="slow">
    <p:pull/>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716</TotalTime>
  <Words>1372</Words>
  <Application>Microsoft Office PowerPoint</Application>
  <PresentationFormat>Προβολή στην οθόνη (4:3)</PresentationFormat>
  <Paragraphs>137</Paragraphs>
  <Slides>25</Slides>
  <Notes>3</Notes>
  <HiddenSlides>0</HiddenSlides>
  <MMClips>0</MMClips>
  <ScaleCrop>false</ScaleCrop>
  <HeadingPairs>
    <vt:vector size="4" baseType="variant">
      <vt:variant>
        <vt:lpstr>Θέμα</vt:lpstr>
      </vt:variant>
      <vt:variant>
        <vt:i4>1</vt:i4>
      </vt:variant>
      <vt:variant>
        <vt:lpstr>Τίτλοι διαφανειών</vt:lpstr>
      </vt:variant>
      <vt:variant>
        <vt:i4>25</vt:i4>
      </vt:variant>
    </vt:vector>
  </HeadingPairs>
  <TitlesOfParts>
    <vt:vector size="26" baseType="lpstr">
      <vt:lpstr>Θέμα του Office</vt:lpstr>
      <vt:lpstr>Μουσείο: Τέμενος των Μουσών   ή  χώρος μάθησης;</vt:lpstr>
      <vt:lpstr>Διαφάνεια 2</vt:lpstr>
      <vt:lpstr>Διαφάνεια 3</vt:lpstr>
      <vt:lpstr>Εκπαιδευτικά προγράμματα του  Μουσείου της Ακρόπολης</vt:lpstr>
      <vt:lpstr>Διαφάνεια 5</vt:lpstr>
      <vt:lpstr>Είδη Μουσείων</vt:lpstr>
      <vt:lpstr>Διαφάνεια 7</vt:lpstr>
      <vt:lpstr>Αναντιστοιχία μεταξύ Μουσειοπαιδαγωγικών  και Αναλυτικών Προγραμμάτων  </vt:lpstr>
      <vt:lpstr>Διαφάνεια 9</vt:lpstr>
      <vt:lpstr>Αδυναμίες και Ελλείψεις</vt:lpstr>
      <vt:lpstr>Διδακτικές προσεγγίσεις</vt:lpstr>
      <vt:lpstr>Διδακτικές προσεγγίσεις</vt:lpstr>
      <vt:lpstr>Διδακτικές προσεγγίσεις:  γενικότερο πλαίσιο</vt:lpstr>
      <vt:lpstr>Διαφάνεια 14</vt:lpstr>
      <vt:lpstr>Διαφάνεια 15</vt:lpstr>
      <vt:lpstr>Διαφάνεια 16</vt:lpstr>
      <vt:lpstr>Μουσειοπαιδαγωγοί:  επάγγελμα ή απασχόληση;</vt:lpstr>
      <vt:lpstr>Μουσειοπαιδαγωγός</vt:lpstr>
      <vt:lpstr>Ο εκπαιδευτικός κατά την επίσκεψη</vt:lpstr>
      <vt:lpstr>Τι πρέπει και τι δεν πρέπει να κάνουν  εκπαιδευτικός και μουσειοπαιδαγωγός</vt:lpstr>
      <vt:lpstr>Τι πρέπει και τι δεν πρέπει να κάνουν  εκπαιδευτικός και μουσειοπαιδαγωγός</vt:lpstr>
      <vt:lpstr>Φάση προετοιμασίας</vt:lpstr>
      <vt:lpstr>Διαφάνεια 23</vt:lpstr>
      <vt:lpstr>Διαφάνεια 24</vt:lpstr>
      <vt:lpstr>Επίσκεψη</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Μουσείο: Τέμενος των Μουσών  ή χώρος μάθησης;</dc:title>
  <dc:creator>1234</dc:creator>
  <cp:lastModifiedBy>1234</cp:lastModifiedBy>
  <cp:revision>86</cp:revision>
  <dcterms:created xsi:type="dcterms:W3CDTF">2014-04-28T17:58:16Z</dcterms:created>
  <dcterms:modified xsi:type="dcterms:W3CDTF">2014-04-29T20:41:18Z</dcterms:modified>
</cp:coreProperties>
</file>