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24/6/2014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24/6/2014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2132856"/>
          </a:xfrm>
        </p:spPr>
        <p:txBody>
          <a:bodyPr>
            <a:normAutofit fontScale="90000"/>
          </a:bodyPr>
          <a:lstStyle/>
          <a:p>
            <a:r>
              <a:rPr lang="el-GR" dirty="0" smtClean="0">
                <a:solidFill>
                  <a:srgbClr val="FF0000"/>
                </a:solidFill>
                <a:latin typeface="Times New Roman" pitchFamily="18" charset="0"/>
                <a:cs typeface="Times New Roman" pitchFamily="18" charset="0"/>
              </a:rPr>
              <a:t/>
            </a:r>
            <a:br>
              <a:rPr lang="el-GR" dirty="0" smtClean="0">
                <a:solidFill>
                  <a:srgbClr val="FF0000"/>
                </a:solidFill>
                <a:latin typeface="Times New Roman" pitchFamily="18" charset="0"/>
                <a:cs typeface="Times New Roman" pitchFamily="18" charset="0"/>
              </a:rPr>
            </a:br>
            <a:r>
              <a:rPr lang="el-GR" dirty="0" smtClean="0">
                <a:solidFill>
                  <a:srgbClr val="FF0000"/>
                </a:solidFill>
                <a:latin typeface="Times New Roman" pitchFamily="18" charset="0"/>
                <a:cs typeface="Times New Roman" pitchFamily="18" charset="0"/>
              </a:rPr>
              <a:t>ΟΜΟΙΟΓΕΝΕΙΑ </a:t>
            </a:r>
            <a:r>
              <a:rPr lang="el-GR" dirty="0" smtClean="0">
                <a:solidFill>
                  <a:srgbClr val="FF0000"/>
                </a:solidFill>
                <a:latin typeface="Times New Roman" pitchFamily="18" charset="0"/>
                <a:cs typeface="Times New Roman" pitchFamily="18" charset="0"/>
              </a:rPr>
              <a:t>ΚΑΙ ΑΝΟΜΟΙΟΓΕΝΕΙΑ</a:t>
            </a:r>
            <a:br>
              <a:rPr lang="el-GR" dirty="0" smtClean="0">
                <a:solidFill>
                  <a:srgbClr val="FF0000"/>
                </a:solidFill>
                <a:latin typeface="Times New Roman" pitchFamily="18" charset="0"/>
                <a:cs typeface="Times New Roman" pitchFamily="18" charset="0"/>
              </a:rPr>
            </a:br>
            <a:r>
              <a:rPr lang="el-GR" dirty="0" smtClean="0">
                <a:solidFill>
                  <a:srgbClr val="FF0000"/>
                </a:solidFill>
                <a:latin typeface="Times New Roman" pitchFamily="18" charset="0"/>
                <a:cs typeface="Times New Roman" pitchFamily="18" charset="0"/>
              </a:rPr>
              <a:t>ΣΤΟ ΣΧΟΛΕΙΟ</a:t>
            </a:r>
            <a:br>
              <a:rPr lang="el-GR" dirty="0" smtClean="0">
                <a:solidFill>
                  <a:srgbClr val="FF0000"/>
                </a:solidFill>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a:xfrm>
            <a:off x="457200" y="1916832"/>
            <a:ext cx="8229600" cy="4209331"/>
          </a:xfrm>
        </p:spPr>
        <p:txBody>
          <a:bodyPr/>
          <a:lstStyle/>
          <a:p>
            <a:pPr algn="ctr">
              <a:buNone/>
            </a:pPr>
            <a:endParaRPr lang="el-GR" dirty="0" smtClean="0">
              <a:solidFill>
                <a:srgbClr val="FF0000"/>
              </a:solidFill>
              <a:latin typeface="Times New Roman" pitchFamily="18" charset="0"/>
              <a:cs typeface="Times New Roman" pitchFamily="18" charset="0"/>
            </a:endParaRPr>
          </a:p>
          <a:p>
            <a:endParaRPr lang="el-GR" dirty="0"/>
          </a:p>
        </p:txBody>
      </p:sp>
      <p:pic>
        <p:nvPicPr>
          <p:cNvPr id="1027" name="Picture 3" descr="C:\Users\1234\Documents\images.jpg"/>
          <p:cNvPicPr>
            <a:picLocks noChangeAspect="1" noChangeArrowheads="1"/>
          </p:cNvPicPr>
          <p:nvPr/>
        </p:nvPicPr>
        <p:blipFill>
          <a:blip r:embed="rId2" cstate="print"/>
          <a:srcRect/>
          <a:stretch>
            <a:fillRect/>
          </a:stretch>
        </p:blipFill>
        <p:spPr bwMode="auto">
          <a:xfrm>
            <a:off x="3648075" y="2195513"/>
            <a:ext cx="1847850" cy="24669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r>
              <a:rPr lang="el-GR" dirty="0" smtClean="0"/>
              <a:t>Η καλύτερη τάξη είναι η ανομοιογενής τάξη</a:t>
            </a:r>
          </a:p>
          <a:p>
            <a:endParaRPr lang="el-GR" dirty="0" smtClean="0"/>
          </a:p>
          <a:p>
            <a:pPr>
              <a:buNone/>
            </a:pPr>
            <a:r>
              <a:rPr lang="el-GR" dirty="0" err="1" smtClean="0"/>
              <a:t>Αυτοεκπληρούμενη</a:t>
            </a:r>
            <a:r>
              <a:rPr lang="el-GR" dirty="0" smtClean="0"/>
              <a:t> προφητεία: τα τμήματα και οι ομάδες μαθητών χαμηλής επίδοσης εγκλωβίζονται από τις προσδοκίες του εκπαιδευτικού</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Οι προσδοκίες του εκπαιδευτικού διαμορφώνονται από:</a:t>
            </a:r>
          </a:p>
          <a:p>
            <a:r>
              <a:rPr lang="el-GR" dirty="0" smtClean="0"/>
              <a:t>Την κοινωνική προέλευση</a:t>
            </a:r>
          </a:p>
          <a:p>
            <a:r>
              <a:rPr lang="el-GR" dirty="0" smtClean="0"/>
              <a:t>Το φύλο</a:t>
            </a:r>
          </a:p>
          <a:p>
            <a:r>
              <a:rPr lang="el-GR" dirty="0" smtClean="0"/>
              <a:t>Τη σχολική επίδοση</a:t>
            </a:r>
          </a:p>
          <a:p>
            <a:r>
              <a:rPr lang="el-GR" dirty="0" smtClean="0"/>
              <a:t>Τη θέση τους στην τάξη</a:t>
            </a:r>
          </a:p>
          <a:p>
            <a:r>
              <a:rPr lang="el-GR" dirty="0" smtClean="0"/>
              <a:t>Εξωτερική εμφάνιση</a:t>
            </a:r>
          </a:p>
          <a:p>
            <a:pPr>
              <a:buNone/>
            </a:pPr>
            <a:r>
              <a:rPr lang="el-GR" dirty="0" smtClean="0"/>
              <a:t>* Αυξημένες προσδοκίες για παιδιά ανώτερων τάξεων, κορίτσια που κάθονται στα πρώτα θρανία και έχουν ωραία εμφάνιση</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5257800"/>
          </a:xfrm>
        </p:spPr>
        <p:txBody>
          <a:bodyPr>
            <a:normAutofit/>
          </a:bodyPr>
          <a:lstStyle/>
          <a:p>
            <a:r>
              <a:rPr lang="el-GR" dirty="0" smtClean="0"/>
              <a:t>Διαφοροποίηση στην επικοινωνία (με καλούς μαθητές)-επίδραση της </a:t>
            </a:r>
            <a:r>
              <a:rPr lang="el-GR" dirty="0" err="1" smtClean="0"/>
              <a:t>άλω.Οι</a:t>
            </a:r>
            <a:r>
              <a:rPr lang="el-GR" dirty="0" smtClean="0"/>
              <a:t> καλοί μαθητές αμείβουν τον εκπαιδευτικό και επιβεβαιώνουν την επαγγελματική του επάρκεια.</a:t>
            </a:r>
          </a:p>
          <a:p>
            <a:r>
              <a:rPr lang="el-GR" dirty="0" smtClean="0"/>
              <a:t>Διαφοροποίηση στον χρόνο αναμονής αι βοήθειας</a:t>
            </a:r>
          </a:p>
          <a:p>
            <a:r>
              <a:rPr lang="el-GR" dirty="0" smtClean="0"/>
              <a:t>Διαφοροποίηση στον τρόπο αντιμετώπισης των λανθασμένων απαντήσεων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800" dirty="0" smtClean="0"/>
              <a:t>Διαφοροποίηση στον τρόπο </a:t>
            </a:r>
            <a:r>
              <a:rPr lang="el-GR" sz="2800" dirty="0" smtClean="0"/>
              <a:t> ανατροφοδότησης: δεν πρέπει να επαινούμε  συχνά και με μεγάλη έμφαση τις πλέον ασήμαντες επιτυχίες ούτε να αξιολογούμε θετικά και τις σχετικά λανθασμένες απαντήσεις αποφεύγοντας να κάνουμε κριτική. Αυτό γίνεται αντιληπτό από όλους τους μαθητές και </a:t>
            </a:r>
            <a:r>
              <a:rPr lang="el-GR" sz="2800" dirty="0" err="1" smtClean="0"/>
              <a:t>αναδεικνλυει</a:t>
            </a:r>
            <a:r>
              <a:rPr lang="el-GR" sz="2800" dirty="0" smtClean="0"/>
              <a:t> την αδυναμία του μαθητή. Αντίθετα οι αδύνατοι μαθητές βοηθούνται από τον εκπαιδευτικό που συνδυάζει την ενθάρρυνση με την κριτική και τις ρεαλιστικές απαιτήσεις.</a:t>
            </a:r>
            <a:endParaRPr lang="el-GR" sz="2800"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Πρόληψη αντί για θεραπεία</a:t>
            </a: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92500" lnSpcReduction="20000"/>
          </a:bodyPr>
          <a:lstStyle/>
          <a:p>
            <a:r>
              <a:rPr lang="el-GR" dirty="0" smtClean="0"/>
              <a:t>Με τον Νόμο 2327/95 εγγράφονται στην </a:t>
            </a:r>
            <a:r>
              <a:rPr lang="el-GR" dirty="0" err="1" smtClean="0"/>
              <a:t>Α΄Δημοτικού</a:t>
            </a:r>
            <a:r>
              <a:rPr lang="el-GR" dirty="0" smtClean="0"/>
              <a:t> τον Σεπτέμβριο οι μαθητές, οι οποίοι συμπληρώνουν την 31 Δεκεμβρίου του </a:t>
            </a:r>
            <a:r>
              <a:rPr lang="el-GR" dirty="0" smtClean="0"/>
              <a:t>ι</a:t>
            </a:r>
            <a:r>
              <a:rPr lang="el-GR" dirty="0" smtClean="0"/>
              <a:t>δίου έτους τα 6 έτη.</a:t>
            </a:r>
          </a:p>
          <a:p>
            <a:r>
              <a:rPr lang="el-GR" dirty="0" smtClean="0"/>
              <a:t>Στο Νηπιαγωγείο η έγκαιρη προληπτική παρέμβαση (πριν τις τάξεις ένταξης, παράλληλης στήριξης κλπ). Διάγνωση και παρέμβαση (η οποία θα συνεχισθεί και στις πρώτες τάξεις του ΔΣ) πριν τη συστηματική διδασκαλία ανάγνωσης, γραφής και αριθμητικής.</a:t>
            </a:r>
          </a:p>
          <a:p>
            <a:r>
              <a:rPr lang="el-GR" dirty="0" smtClean="0"/>
              <a:t>- τεστ σχολικής ετοιμότητας:-μεταφρασμένο από τα σουηδικά,- το Αθηνά Τεστ, το </a:t>
            </a:r>
            <a:r>
              <a:rPr lang="el-GR" dirty="0" err="1" smtClean="0"/>
              <a:t>Ιλλινόϊς</a:t>
            </a:r>
            <a:r>
              <a:rPr lang="el-GR" dirty="0" smtClean="0"/>
              <a:t> Τεστ και το </a:t>
            </a:r>
            <a:r>
              <a:rPr lang="el-GR" dirty="0" err="1" smtClean="0"/>
              <a:t>Γεώργας</a:t>
            </a:r>
            <a:r>
              <a:rPr lang="el-GR" dirty="0" smtClean="0"/>
              <a:t> Τεστ.</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5257800"/>
          </a:xfrm>
        </p:spPr>
        <p:txBody>
          <a:bodyPr>
            <a:normAutofit fontScale="85000" lnSpcReduction="20000"/>
          </a:bodyPr>
          <a:lstStyle/>
          <a:p>
            <a:r>
              <a:rPr lang="el-GR" dirty="0" smtClean="0"/>
              <a:t>Η διαδικασία της διάγνωσης πρέπει να ξεκινά κατά την αρχή της άνοιξης. Η γνώμη της νηπιαγωγού με βάση τις κλείδες: 80% ορθή. Όσοι μαθητές κριθούν ότι παρουσιάζουν προβλήματα σε 3 ή περισσότερους τομείς παραπέμπονται για εξέταση σε επιτροπή από ειδικευμένους (δασκάλους και νηπιαγωγούς στο  τεστ ετοιμότητας).</a:t>
            </a:r>
          </a:p>
          <a:p>
            <a:r>
              <a:rPr lang="el-GR" dirty="0" smtClean="0"/>
              <a:t>Όσοι δεν κριθούν ότι πρέπει να εγγραφούν στην Α΄ Δημοτικού  συνεχίζουν στο νηπιαγωγείο (δεύτερη χρονιά, </a:t>
            </a:r>
            <a:r>
              <a:rPr lang="el-GR" dirty="0" err="1" smtClean="0"/>
              <a:t>προδημοτική</a:t>
            </a:r>
            <a:r>
              <a:rPr lang="el-GR" dirty="0" smtClean="0"/>
              <a:t> τάξη με προσαρμοσμένο πρόγραμμα στις ανάγκες που εντόπισαν οι μετρήσεις). Αν βρίσκονται σε οριακή κατάσταση, εγγράφονται στην </a:t>
            </a:r>
            <a:r>
              <a:rPr lang="el-GR" dirty="0" err="1" smtClean="0"/>
              <a:t>Α΄Δημοτικού</a:t>
            </a:r>
            <a:r>
              <a:rPr lang="el-GR" dirty="0" smtClean="0"/>
              <a:t>, αλλά υποστηρίζονται λίγες ώρες την εβδομάδα.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Συνεκπαίδευση κανονικών και ειδικών μαθητών</a:t>
            </a:r>
            <a:endParaRPr lang="el-GR" dirty="0"/>
          </a:p>
        </p:txBody>
      </p:sp>
      <p:sp>
        <p:nvSpPr>
          <p:cNvPr id="3" name="2 - Θέση περιεχομένου"/>
          <p:cNvSpPr>
            <a:spLocks noGrp="1"/>
          </p:cNvSpPr>
          <p:nvPr>
            <p:ph idx="1"/>
          </p:nvPr>
        </p:nvSpPr>
        <p:spPr/>
        <p:txBody>
          <a:bodyPr/>
          <a:lstStyle/>
          <a:p>
            <a:r>
              <a:rPr lang="el-GR" dirty="0" smtClean="0"/>
              <a:t>*Μοντέλο ελλειμματικότητας&gt; ιδρυματισμός</a:t>
            </a:r>
          </a:p>
          <a:p>
            <a:r>
              <a:rPr lang="el-GR" dirty="0" smtClean="0"/>
              <a:t>Μοντέλο ένταξης-ενσωμάτωσης-συνεκπαίδευσης:</a:t>
            </a:r>
          </a:p>
          <a:p>
            <a:pPr algn="just"/>
            <a:r>
              <a:rPr lang="el-GR" dirty="0" smtClean="0"/>
              <a:t>-μερική ένταξη:  </a:t>
            </a:r>
            <a:r>
              <a:rPr lang="el-GR" dirty="0" err="1" smtClean="0"/>
              <a:t>συλλειτουργία</a:t>
            </a:r>
            <a:r>
              <a:rPr lang="el-GR" dirty="0" smtClean="0"/>
              <a:t> ειδικής τάξης ή ειδικού σχολείου στο σχολικό συγκρότημα του κανονικού σχολείου, ώστε να υπάρχει κοινή παρακολούθηση τουλάχιστον μερικών (των δευτερευόντων) μαθημάτων.</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dirty="0" smtClean="0"/>
              <a:t>Πλήρης ένταξη: κοινό πρόγραμμα ταυτόχρονης εκπαίδευσης σε μαθητές διαφορετικών δυνατοτήτων και </a:t>
            </a:r>
            <a:r>
              <a:rPr lang="el-GR" dirty="0" err="1" smtClean="0"/>
              <a:t>αναγκών=ενιαία</a:t>
            </a:r>
            <a:r>
              <a:rPr lang="el-GR" dirty="0" smtClean="0"/>
              <a:t> τάξη.</a:t>
            </a:r>
          </a:p>
          <a:p>
            <a:r>
              <a:rPr lang="el-GR" dirty="0" smtClean="0"/>
              <a:t>Η μορφή της μερικής συνεκπαίδευσης γίνεται αποδεκτή από τους εκπαιδευτικούς. Η πλήρης συνεκπαίδευση δημιουργεί ερωτηματικά κυρίως λόγω της ελλιπούς υλικοτεχνικής υποδομής και της κατάρτισης </a:t>
            </a:r>
            <a:r>
              <a:rPr lang="el-GR" smtClean="0"/>
              <a:t>των εκπαιδευτικών.</a:t>
            </a: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Ηλικιακή-νοητική-μαθησιακή ομοιογένεια</a:t>
            </a:r>
            <a:endParaRPr lang="el-GR" dirty="0"/>
          </a:p>
        </p:txBody>
      </p:sp>
      <p:sp>
        <p:nvSpPr>
          <p:cNvPr id="3" name="2 - Θέση περιεχομένου"/>
          <p:cNvSpPr>
            <a:spLocks noGrp="1"/>
          </p:cNvSpPr>
          <p:nvPr>
            <p:ph idx="1"/>
          </p:nvPr>
        </p:nvSpPr>
        <p:spPr/>
        <p:txBody>
          <a:bodyPr/>
          <a:lstStyle/>
          <a:p>
            <a:pPr>
              <a:buNone/>
            </a:pPr>
            <a:r>
              <a:rPr lang="el-GR" dirty="0" smtClean="0"/>
              <a:t>Κριτήρια </a:t>
            </a:r>
            <a:r>
              <a:rPr lang="el-GR" dirty="0" smtClean="0"/>
              <a:t>: ΧΡΟΝΟΛΟΓΙΚΗ ΗΛΙΚΙΑ</a:t>
            </a:r>
          </a:p>
          <a:p>
            <a:pPr>
              <a:buNone/>
            </a:pPr>
            <a:r>
              <a:rPr lang="el-GR" dirty="0" smtClean="0"/>
              <a:t>                  ΓΕΝΙΚΗ ΝΟΗΤΙΚΗ ΙΚΑΝΟΤΗΤΑ</a:t>
            </a:r>
          </a:p>
          <a:p>
            <a:pPr>
              <a:buNone/>
            </a:pPr>
            <a:r>
              <a:rPr lang="el-GR" dirty="0" smtClean="0"/>
              <a:t>                   ΣΧΟΛΙΚΕΣ ΕΠΙΔΟΣΕΙΣ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Δίκτυα εξασφάλισης της ομοιογένειας </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Ήδη από τον 19</a:t>
            </a:r>
            <a:r>
              <a:rPr lang="el-GR" baseline="30000" dirty="0" smtClean="0"/>
              <a:t>ο</a:t>
            </a:r>
            <a:r>
              <a:rPr lang="el-GR" dirty="0" smtClean="0"/>
              <a:t> αι. :δύο παράλληλα σχολικά δίκτυα : -</a:t>
            </a:r>
            <a:r>
              <a:rPr lang="el-GR" dirty="0" smtClean="0"/>
              <a:t>Ακαδημαϊκός προσανατολισμός</a:t>
            </a:r>
          </a:p>
          <a:p>
            <a:pPr>
              <a:buNone/>
            </a:pPr>
            <a:r>
              <a:rPr lang="el-GR" dirty="0" smtClean="0"/>
              <a:t>                   -Βασική εκπαίδευση και          		         επαγγελματική κατάρτιση</a:t>
            </a:r>
          </a:p>
          <a:p>
            <a:pPr>
              <a:buNone/>
            </a:pPr>
            <a:r>
              <a:rPr lang="el-GR" dirty="0" smtClean="0"/>
              <a:t>Από τον 20</a:t>
            </a:r>
            <a:r>
              <a:rPr lang="el-GR" baseline="30000" dirty="0" smtClean="0"/>
              <a:t>ο</a:t>
            </a:r>
            <a:r>
              <a:rPr lang="el-GR" dirty="0" smtClean="0"/>
              <a:t> αι. ενιαία δημοτική εκπαίδευση.</a:t>
            </a:r>
          </a:p>
          <a:p>
            <a:pPr>
              <a:buNone/>
            </a:pPr>
            <a:r>
              <a:rPr lang="el-GR" dirty="0" smtClean="0"/>
              <a:t>Διατηρήθηκαν στη Δευτεροβάθμια Εκπαίδευση: Γενικό Γυμνάσιο και Λύκειο&gt; Πανεπιστήμιο</a:t>
            </a:r>
          </a:p>
          <a:p>
            <a:pPr>
              <a:buNone/>
            </a:pPr>
            <a:r>
              <a:rPr lang="el-GR" dirty="0" smtClean="0"/>
              <a:t>Κατώτερη και μέση τεχνική και επαγγελματική εκπαίδευση&gt; αγορά εργασίας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Στην Ελλάδα: η ΠΕ ήταν πάντοτε ενιαία</a:t>
            </a:r>
          </a:p>
          <a:p>
            <a:r>
              <a:rPr lang="el-GR" dirty="0" smtClean="0"/>
              <a:t>Η ΔΕ </a:t>
            </a:r>
            <a:r>
              <a:rPr lang="el-GR" u="sng" dirty="0" smtClean="0"/>
              <a:t>επιλεκτική</a:t>
            </a:r>
            <a:r>
              <a:rPr lang="el-GR" dirty="0" smtClean="0"/>
              <a:t>: εισαγωγικές εξετάσεις από την ΠΕ στη ΔΕ </a:t>
            </a:r>
          </a:p>
          <a:p>
            <a:r>
              <a:rPr lang="el-GR" dirty="0" smtClean="0"/>
              <a:t>Και </a:t>
            </a:r>
            <a:r>
              <a:rPr lang="el-GR" dirty="0" err="1" smtClean="0"/>
              <a:t>διαφοροποιημένη:διαφορετικοί</a:t>
            </a:r>
            <a:r>
              <a:rPr lang="el-GR" dirty="0" smtClean="0"/>
              <a:t> τύποι Λυκείου (Γενικό, Τεχνικό Επαγγελματικό, Ενιαίο Πολυκλαδικό). Με τον Νόμο 2525/97, οι τύποι Λυκείου ενσωματώνονται στο Γενικό Λύκειο, ενώ λειτουργούν και τα Τεχνολογικά Επαγγελματικά Εκπαιδευτήρια(ΤΕΕ) για μαθητές που δεν επιθυμούν να συνεχίσουν στο </a:t>
            </a:r>
            <a:r>
              <a:rPr lang="el-GR" dirty="0" err="1" smtClean="0"/>
              <a:t>΄Γενικό</a:t>
            </a:r>
            <a:r>
              <a:rPr lang="el-GR" dirty="0" smtClean="0"/>
              <a:t> Λύκειο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268760"/>
          </a:xfrm>
        </p:spPr>
        <p:txBody>
          <a:bodyPr>
            <a:normAutofit fontScale="90000"/>
          </a:bodyPr>
          <a:lstStyle/>
          <a:p>
            <a:r>
              <a:rPr lang="el-GR" dirty="0" smtClean="0">
                <a:solidFill>
                  <a:srgbClr val="FF0000"/>
                </a:solidFill>
                <a:latin typeface="Times New Roman" pitchFamily="18" charset="0"/>
                <a:cs typeface="Times New Roman" pitchFamily="18" charset="0"/>
              </a:rPr>
              <a:t>Τάξεις ίδιας ηλικίας </a:t>
            </a:r>
            <a:br>
              <a:rPr lang="el-GR" dirty="0" smtClean="0">
                <a:solidFill>
                  <a:srgbClr val="FF0000"/>
                </a:solidFill>
                <a:latin typeface="Times New Roman" pitchFamily="18" charset="0"/>
                <a:cs typeface="Times New Roman" pitchFamily="18" charset="0"/>
              </a:rPr>
            </a:br>
            <a:endParaRPr lang="el-GR" dirty="0"/>
          </a:p>
        </p:txBody>
      </p:sp>
      <p:sp>
        <p:nvSpPr>
          <p:cNvPr id="3" name="2 - Θέση περιεχομένου"/>
          <p:cNvSpPr>
            <a:spLocks noGrp="1"/>
          </p:cNvSpPr>
          <p:nvPr>
            <p:ph idx="1"/>
          </p:nvPr>
        </p:nvSpPr>
        <p:spPr/>
        <p:txBody>
          <a:bodyPr>
            <a:normAutofit fontScale="92500" lnSpcReduction="10000"/>
          </a:bodyPr>
          <a:lstStyle/>
          <a:p>
            <a:pPr algn="ctr">
              <a:buNone/>
            </a:pPr>
            <a:r>
              <a:rPr lang="el-GR" sz="4400" dirty="0" smtClean="0">
                <a:solidFill>
                  <a:srgbClr val="C00000"/>
                </a:solidFill>
                <a:latin typeface="Times New Roman" pitchFamily="18" charset="0"/>
                <a:cs typeface="Times New Roman" pitchFamily="18" charset="0"/>
              </a:rPr>
              <a:t>Ωστόσο: </a:t>
            </a:r>
            <a:r>
              <a:rPr lang="el-GR" sz="4400" dirty="0" smtClean="0">
                <a:solidFill>
                  <a:srgbClr val="C00000"/>
                </a:solidFill>
                <a:latin typeface="Times New Roman" pitchFamily="18" charset="0"/>
                <a:cs typeface="Times New Roman" pitchFamily="18" charset="0"/>
              </a:rPr>
              <a:t>α. όχι  ίδια βιολογική-ψυχολογική ωρίμανση</a:t>
            </a:r>
          </a:p>
          <a:p>
            <a:pPr algn="ctr">
              <a:buNone/>
            </a:pPr>
            <a:r>
              <a:rPr lang="el-GR" sz="4400" dirty="0" smtClean="0">
                <a:solidFill>
                  <a:srgbClr val="C00000"/>
                </a:solidFill>
                <a:latin typeface="Times New Roman" pitchFamily="18" charset="0"/>
                <a:cs typeface="Times New Roman" pitchFamily="18" charset="0"/>
              </a:rPr>
              <a:t>β. άλλες εμπειρίες, κίνητρα,  άλλη αυτοαντίληψη</a:t>
            </a:r>
          </a:p>
          <a:p>
            <a:pPr algn="ctr">
              <a:buNone/>
            </a:pPr>
            <a:r>
              <a:rPr lang="el-GR" sz="4400" dirty="0" smtClean="0">
                <a:solidFill>
                  <a:srgbClr val="C00000"/>
                </a:solidFill>
                <a:latin typeface="Times New Roman" pitchFamily="18" charset="0"/>
                <a:cs typeface="Times New Roman" pitchFamily="18" charset="0"/>
              </a:rPr>
              <a:t>γ</a:t>
            </a:r>
            <a:r>
              <a:rPr lang="el-GR" sz="4400" dirty="0" smtClean="0">
                <a:solidFill>
                  <a:srgbClr val="C00000"/>
                </a:solidFill>
                <a:latin typeface="Times New Roman" pitchFamily="18" charset="0"/>
                <a:cs typeface="Times New Roman" pitchFamily="18" charset="0"/>
              </a:rPr>
              <a:t>. στην Α΄ Δημοτικού εγγρ</a:t>
            </a:r>
            <a:r>
              <a:rPr lang="el-GR" sz="4400" dirty="0" smtClean="0">
                <a:solidFill>
                  <a:srgbClr val="C00000"/>
                </a:solidFill>
                <a:latin typeface="Times New Roman" pitchFamily="18" charset="0"/>
                <a:cs typeface="Times New Roman" pitchFamily="18" charset="0"/>
              </a:rPr>
              <a:t>ά</a:t>
            </a:r>
            <a:r>
              <a:rPr lang="el-GR" sz="4400" dirty="0" smtClean="0">
                <a:solidFill>
                  <a:srgbClr val="C00000"/>
                </a:solidFill>
                <a:latin typeface="Times New Roman" pitchFamily="18" charset="0"/>
                <a:cs typeface="Times New Roman" pitchFamily="18" charset="0"/>
              </a:rPr>
              <a:t>φονται μαθητές με διαφορά 11 μηνών και 4 εβδομάδων </a:t>
            </a:r>
          </a:p>
          <a:p>
            <a:pPr algn="ctr">
              <a:buNone/>
            </a:pPr>
            <a:endParaRPr lang="el-GR" sz="4400" dirty="0">
              <a:solidFill>
                <a:srgbClr val="FF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Προτάσεις κατά καιρούς</a:t>
            </a:r>
            <a:endParaRPr lang="el-GR" dirty="0"/>
          </a:p>
        </p:txBody>
      </p:sp>
      <p:sp>
        <p:nvSpPr>
          <p:cNvPr id="3" name="2 - Θέση περιεχομένου"/>
          <p:cNvSpPr>
            <a:spLocks noGrp="1"/>
          </p:cNvSpPr>
          <p:nvPr>
            <p:ph idx="1"/>
          </p:nvPr>
        </p:nvSpPr>
        <p:spPr/>
        <p:txBody>
          <a:bodyPr/>
          <a:lstStyle/>
          <a:p>
            <a:pPr>
              <a:buNone/>
            </a:pPr>
            <a:r>
              <a:rPr lang="el-GR" dirty="0" smtClean="0"/>
              <a:t>-παράλληλα τμήματα</a:t>
            </a:r>
          </a:p>
          <a:p>
            <a:pPr>
              <a:buNone/>
            </a:pPr>
            <a:r>
              <a:rPr lang="el-GR" dirty="0" smtClean="0"/>
              <a:t>ομοιογενείς ομάδες επίδοσης μέσα στην ίδια τάξη</a:t>
            </a:r>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Παράλληλα Τμήματα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Ανάλογα με τη νοητική ικανότητα (ο δείκτης νοημοσύνης επηρεάζει τη σχολική μάθηση(;)-είναι σταθερός(;)-είναι εύκολο να μετρηθεί(;).</a:t>
            </a:r>
          </a:p>
          <a:p>
            <a:pPr>
              <a:buNone/>
            </a:pPr>
            <a:r>
              <a:rPr lang="en-US" dirty="0" err="1" smtClean="0"/>
              <a:t>Fidley</a:t>
            </a:r>
            <a:r>
              <a:rPr lang="en-US" dirty="0" smtClean="0"/>
              <a:t> &amp; Bryan</a:t>
            </a:r>
            <a:r>
              <a:rPr lang="el-GR" dirty="0" smtClean="0"/>
              <a:t>: (για να εξασφαλισθεί η ανομοιογένεια) χωρισμός των μαθητών μιας τάξης ανάλογα με την επίδοση σε δεκάδες ή πεντάδες κλπ: ένα τμήμα θα αποτελέσουν μαθητές  της 1</a:t>
            </a:r>
            <a:r>
              <a:rPr lang="el-GR" baseline="30000" dirty="0" smtClean="0"/>
              <a:t>ης</a:t>
            </a:r>
            <a:r>
              <a:rPr lang="el-GR" dirty="0" smtClean="0"/>
              <a:t>, 3</a:t>
            </a:r>
            <a:r>
              <a:rPr lang="el-GR" baseline="30000" dirty="0" smtClean="0"/>
              <a:t>ης</a:t>
            </a:r>
            <a:r>
              <a:rPr lang="el-GR" dirty="0" smtClean="0"/>
              <a:t>, 5</a:t>
            </a:r>
            <a:r>
              <a:rPr lang="el-GR" baseline="30000" dirty="0" smtClean="0"/>
              <a:t>ης</a:t>
            </a:r>
            <a:r>
              <a:rPr lang="el-GR" dirty="0" smtClean="0"/>
              <a:t> </a:t>
            </a:r>
            <a:r>
              <a:rPr lang="el-GR" dirty="0" err="1" smtClean="0"/>
              <a:t>δεκ’αδας</a:t>
            </a:r>
            <a:r>
              <a:rPr lang="el-GR" dirty="0" smtClean="0"/>
              <a:t> ή πεντάδας κλπ.</a:t>
            </a:r>
          </a:p>
          <a:p>
            <a:pPr>
              <a:buNone/>
            </a:pPr>
            <a:r>
              <a:rPr lang="el-GR" dirty="0" smtClean="0"/>
              <a:t>Κινητά τμήματα ανάλογα με τις επιδόσεις (συνήθως στη Γλώσσα και στα Μαθηματικά)</a:t>
            </a:r>
            <a:endParaRPr lang="el-GR" dirty="0" smtClean="0"/>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Συμπληρωματικά μέτρα</a:t>
            </a:r>
            <a:endParaRPr lang="el-GR" dirty="0"/>
          </a:p>
        </p:txBody>
      </p:sp>
      <p:sp>
        <p:nvSpPr>
          <p:cNvPr id="3" name="2 - Θέση περιεχομένου"/>
          <p:cNvSpPr>
            <a:spLocks noGrp="1"/>
          </p:cNvSpPr>
          <p:nvPr>
            <p:ph idx="1"/>
          </p:nvPr>
        </p:nvSpPr>
        <p:spPr/>
        <p:txBody>
          <a:bodyPr/>
          <a:lstStyle/>
          <a:p>
            <a:r>
              <a:rPr lang="el-GR" dirty="0" smtClean="0"/>
              <a:t>Επανάληψη της τάξης</a:t>
            </a:r>
          </a:p>
          <a:p>
            <a:r>
              <a:rPr lang="el-GR" dirty="0" smtClean="0"/>
              <a:t>Προώθηση κατά μια τάξη</a:t>
            </a:r>
          </a:p>
          <a:p>
            <a:r>
              <a:rPr lang="el-GR" dirty="0" smtClean="0"/>
              <a:t>Εσωτερική-</a:t>
            </a:r>
            <a:r>
              <a:rPr lang="el-GR" dirty="0" err="1" smtClean="0"/>
              <a:t>ενδοταξική</a:t>
            </a:r>
            <a:r>
              <a:rPr lang="el-GR" dirty="0" smtClean="0"/>
              <a:t> διαφοροποίηση</a:t>
            </a:r>
          </a:p>
          <a:p>
            <a:r>
              <a:rPr lang="el-GR" dirty="0" smtClean="0"/>
              <a:t>Ενισχυτική διδασκαλία</a:t>
            </a:r>
          </a:p>
          <a:p>
            <a:r>
              <a:rPr lang="el-GR" dirty="0" smtClean="0"/>
              <a:t>Βοηθός δασκάλου</a:t>
            </a:r>
          </a:p>
          <a:p>
            <a:r>
              <a:rPr lang="el-GR" dirty="0" smtClean="0"/>
              <a:t>Δάσκαλος (ειδικής αγωγής) τάξεων ένταξης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Αταξικά σχολεία</a:t>
            </a:r>
            <a:endParaRPr lang="el-GR" dirty="0"/>
          </a:p>
        </p:txBody>
      </p:sp>
      <p:sp>
        <p:nvSpPr>
          <p:cNvPr id="3" name="2 - Θέση περιεχομένου"/>
          <p:cNvSpPr>
            <a:spLocks noGrp="1"/>
          </p:cNvSpPr>
          <p:nvPr>
            <p:ph idx="1"/>
          </p:nvPr>
        </p:nvSpPr>
        <p:spPr/>
        <p:txBody>
          <a:bodyPr/>
          <a:lstStyle/>
          <a:p>
            <a:r>
              <a:rPr lang="el-GR" dirty="0" smtClean="0"/>
              <a:t>Σχολεία κυρίως Πρωτοβάθμιας Εκπαίδευσης: κατάργηση των 6 τάξεων και των αντίστοιχων ΑΠ  και δημιουργία τριών επιπέδων (1-2 τάξη, 3-4 τάξη, 5-6 τάξη: οι μαθητές διαφέρουν ηλικιακά 2-3 χρόνια αλλά μαθησιακά βρίσκονται στο ίδιο επίπεδο</a:t>
            </a:r>
          </a:p>
          <a:p>
            <a:pPr>
              <a:buNone/>
            </a:pPr>
            <a:r>
              <a:rPr lang="el-GR" dirty="0" smtClean="0"/>
              <a:t>Διδασκαλία: </a:t>
            </a:r>
            <a:r>
              <a:rPr lang="en-US" dirty="0" smtClean="0"/>
              <a:t>Team teaching</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743</Words>
  <Application>Microsoft Office PowerPoint</Application>
  <PresentationFormat>Προβολή στην οθόνη (4:3)</PresentationFormat>
  <Paragraphs>61</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 ΟΜΟΙΟΓΕΝΕΙΑ ΚΑΙ ΑΝΟΜΟΙΟΓΕΝΕΙΑ ΣΤΟ ΣΧΟΛΕΙΟ </vt:lpstr>
      <vt:lpstr>Ηλικιακή-νοητική-μαθησιακή ομοιογένεια</vt:lpstr>
      <vt:lpstr>Δίκτυα εξασφάλισης της ομοιογένειας </vt:lpstr>
      <vt:lpstr>Διαφάνεια 4</vt:lpstr>
      <vt:lpstr>Τάξεις ίδιας ηλικίας  </vt:lpstr>
      <vt:lpstr>Προτάσεις κατά καιρούς</vt:lpstr>
      <vt:lpstr>Παράλληλα Τμήματα</vt:lpstr>
      <vt:lpstr>Συμπληρωματικά μέτρα</vt:lpstr>
      <vt:lpstr>Αταξικά σχολεία</vt:lpstr>
      <vt:lpstr>Διαφάνεια 10</vt:lpstr>
      <vt:lpstr>Διαφάνεια 11</vt:lpstr>
      <vt:lpstr>Διαφάνεια 12</vt:lpstr>
      <vt:lpstr>Διαφάνεια 13</vt:lpstr>
      <vt:lpstr>Πρόληψη αντί για θεραπεία</vt:lpstr>
      <vt:lpstr>Διαφάνεια 15</vt:lpstr>
      <vt:lpstr>Συνεκπαίδευση κανονικών και ειδικών μαθητών</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1234</dc:creator>
  <cp:lastModifiedBy>1234</cp:lastModifiedBy>
  <cp:revision>3</cp:revision>
  <dcterms:created xsi:type="dcterms:W3CDTF">2014-06-24T17:46:01Z</dcterms:created>
  <dcterms:modified xsi:type="dcterms:W3CDTF">2014-06-24T20:13:57Z</dcterms:modified>
</cp:coreProperties>
</file>