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5" r:id="rId5"/>
    <p:sldId id="262" r:id="rId6"/>
    <p:sldId id="260" r:id="rId7"/>
    <p:sldId id="261" r:id="rId8"/>
    <p:sldId id="264" r:id="rId9"/>
    <p:sldId id="266" r:id="rId10"/>
    <p:sldId id="267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5400" u="sng" dirty="0" smtClean="0">
                <a:latin typeface="Times New Roman" pitchFamily="18" charset="0"/>
                <a:cs typeface="Times New Roman" pitchFamily="18" charset="0"/>
              </a:rPr>
              <a:t>Σχεδιασμός και Οργάνωση του μαθήματος</a:t>
            </a:r>
            <a:endParaRPr lang="el-GR" sz="5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Μελέτη περίπτωσης: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l-GR" sz="2800" dirty="0" smtClean="0"/>
              <a:t>Μια περίπτωση είναι ένα πραγματικό ή υποθετικό παράδειγμα.</a:t>
            </a:r>
            <a:endParaRPr lang="el-GR" sz="2800" i="1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l-GR" sz="2800" b="1" i="1" dirty="0" smtClean="0"/>
              <a:t>Η Μελέτη Περίπτωσης  αποτελεί πρόβλημα που αναζητεί λύση</a:t>
            </a:r>
            <a:r>
              <a:rPr lang="el-GR" sz="2800" i="1" dirty="0" smtClean="0"/>
              <a:t>: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dirty="0" smtClean="0"/>
              <a:t>σχεδιασμός κατάλληλων καθοδηγητικών ερωτημάτων για την ανάλυση και την επεξεργασία του προβλήματος που παρουσιάζει η περίπτωση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dirty="0" smtClean="0"/>
              <a:t>Συνήθως οι μαθητές σε Ομάδες αναλαμβάνουν να επεξεργασθούν το πρόβλημα.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 περίπτωσης: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Δίνεται ένα παράδειγμα :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περιγραφή του προβλήματος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Τρόπος επίλυσης  του προβλήματος από  ειδικό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ποια βήματα που ακολούθησε ο ειδικός για να λύσει το πρόβλημα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Γιατί ακολούθησε αυτά τα βήματα;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Λύθηκε, και σε ποιο βαθμό, το πρόβλημα; Επανεκτίμηση της κατάστασης-προτάσεις.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Παιχνίδι Ρόλων: βιωματική μάθηση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877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Μια ομάδα μαθητών αναλαμβάνει την αναπαράσταση ενός γεγονότος, μιας διαδικασίας ή κατάστασης </a:t>
            </a:r>
          </a:p>
          <a:p>
            <a:pPr>
              <a:buNone/>
            </a:pP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                    Ι. </a:t>
            </a:r>
            <a:r>
              <a:rPr lang="el-GR" sz="2800" i="1" u="sng" dirty="0" smtClean="0">
                <a:latin typeface="Times New Roman" pitchFamily="18" charset="0"/>
                <a:cs typeface="Times New Roman" pitchFamily="18" charset="0"/>
              </a:rPr>
              <a:t>Προετοιμασία</a:t>
            </a:r>
            <a:r>
              <a:rPr lang="el-GR" sz="2800" u="sng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Τι θέλουμε να πετύχουμε με τους μαθητές μας; 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ποιος θα είναι ο ρόλος μου;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πόσος χρόνος θα διατεθεί για το παιχνίδι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ποιος χώρος θα χρησιμοποιηθεί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Προϋποθέσεις για να λειτουργήσει η  δραστηριότητα (τι πρέπει να έχουμε πρόχειρα και τι πρέπει να γνωρίζουν οι μαθητές)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ειδικοί ρόλοι των μαθητών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αναλυτικές οδηγίες για κάθε ρόλο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Παιχνίδι Ρόλων: βιωματική μάθηση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ΙΙ</a:t>
            </a:r>
            <a:r>
              <a:rPr lang="el-GR" sz="2400" i="1" u="sng" dirty="0" smtClean="0">
                <a:latin typeface="Times New Roman" pitchFamily="18" charset="0"/>
                <a:cs typeface="Times New Roman" pitchFamily="18" charset="0"/>
              </a:rPr>
              <a:t>. Εκτέλεση: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παρουσίαση του πλαισίου μέσα στο οποίο θα διεξαχθεί η δραστηριότητα (πώς θα διαμορφωθεί το πλαίσιο, ποιος θα τους ενημερώσει και πώς;)</a:t>
            </a:r>
          </a:p>
          <a:p>
            <a:pPr lvl="1">
              <a:buFont typeface="Wingdings" pitchFamily="2" charset="2"/>
              <a:buChar char="Ø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ανάθεση ρόλων σε συγκεκριμένους μαθητές, εθελοντική συμμετοχή μαθητών </a:t>
            </a:r>
          </a:p>
          <a:p>
            <a:pPr lvl="1">
              <a:buFont typeface="Wingdings" pitchFamily="2" charset="2"/>
              <a:buChar char="Ø"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      ΙΙΙ. </a:t>
            </a:r>
            <a:r>
              <a:rPr lang="el-GR" sz="2400" i="1" u="sng" dirty="0" smtClean="0">
                <a:latin typeface="Times New Roman" pitchFamily="18" charset="0"/>
                <a:cs typeface="Times New Roman" pitchFamily="18" charset="0"/>
              </a:rPr>
              <a:t>Συζήτηση και αξιολόγηση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buFont typeface="Wingdings" pitchFamily="2" charset="2"/>
              <a:buChar char="Ø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μπορεί να πραγματοποιηθεί με συγκεκριμένες ερωτήσεις ή με ένα κατάλληλο φύλλο εργασίας</a:t>
            </a: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Ι</a:t>
            </a:r>
            <a:r>
              <a:rPr lang="el-GR" dirty="0" smtClean="0">
                <a:solidFill>
                  <a:srgbClr val="FF0000"/>
                </a:solidFill>
              </a:rPr>
              <a:t>. μακροπρόθεσμος-ετήσιος προγραμματισμός</a:t>
            </a:r>
          </a:p>
          <a:p>
            <a:pPr>
              <a:buNone/>
            </a:pPr>
            <a:r>
              <a:rPr lang="el-GR" dirty="0" smtClean="0"/>
              <a:t>Τάξη, μάθημα, διδακτικές ώρες κατά εβδομάδα</a:t>
            </a:r>
          </a:p>
          <a:p>
            <a:pPr>
              <a:buNone/>
            </a:pPr>
            <a:r>
              <a:rPr lang="el-GR" dirty="0" smtClean="0"/>
              <a:t>(πραγματικές διδακτικές ώρες, ώρες που ‘θα χαθούν’  λόγω εκδρομών, εξετάσεων κλπ)</a:t>
            </a:r>
          </a:p>
          <a:p>
            <a:pPr>
              <a:buNone/>
            </a:pPr>
            <a:r>
              <a:rPr lang="el-GR" dirty="0" smtClean="0"/>
              <a:t>ΙΙ. </a:t>
            </a:r>
            <a:r>
              <a:rPr lang="el-GR" dirty="0" smtClean="0">
                <a:solidFill>
                  <a:srgbClr val="FF0000"/>
                </a:solidFill>
              </a:rPr>
              <a:t>Βραχυπρόθεσμος προγραμματισμός</a:t>
            </a:r>
          </a:p>
          <a:p>
            <a:pPr>
              <a:buNone/>
            </a:pPr>
            <a:r>
              <a:rPr lang="el-GR" dirty="0" smtClean="0"/>
              <a:t>Δύο-τρεις μήνες (μέχρι τα Χριστούγεννα, μέχρι το Πάσχα, μέχρι τη λήξη)</a:t>
            </a:r>
          </a:p>
          <a:p>
            <a:pPr>
              <a:buNone/>
            </a:pPr>
            <a:r>
              <a:rPr lang="el-GR" dirty="0" smtClean="0"/>
              <a:t>ΙΙΙ. </a:t>
            </a:r>
            <a:r>
              <a:rPr lang="el-GR" dirty="0" smtClean="0">
                <a:solidFill>
                  <a:srgbClr val="FF0000"/>
                </a:solidFill>
              </a:rPr>
              <a:t>Ημερήσιος προγραμματισμός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Σχεδιασμός- Εκτέλεση- αξιολόγηση</a:t>
            </a:r>
          </a:p>
          <a:p>
            <a:pPr algn="ctr">
              <a:buNone/>
            </a:pPr>
            <a:r>
              <a:rPr lang="el-G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της διδασκαλίας</a:t>
            </a:r>
            <a:endParaRPr lang="el-GR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800" dirty="0" smtClean="0"/>
              <a:t>    Ο κάθε μαθητής έχει: </a:t>
            </a:r>
          </a:p>
          <a:p>
            <a:pPr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None/>
            </a:pPr>
            <a:r>
              <a:rPr lang="el-GR" sz="2800" dirty="0" smtClean="0"/>
              <a:t>    *ιδιαίτερα χαρακτηριστικά: 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μαθησιακά ενδιαφέροντα 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στυλ μάθησης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Προηγούμενη  γνώση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τυχόν εσφαλμένες αντιλήψεις ή ελλιπείς γνώσεις 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εσωτερική παρώθηση (κίνητρα) 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ηλικία 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φύλο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πολιτιστικό και γλωσσικό υπόβαθρο </a:t>
            </a:r>
          </a:p>
          <a:p>
            <a:pPr lvl="1">
              <a:lnSpc>
                <a:spcPct val="80000"/>
              </a:lnSpc>
              <a:buNone/>
            </a:pPr>
            <a:r>
              <a:rPr lang="el-GR" dirty="0" smtClean="0"/>
              <a:t>* διαφορετικές ικανότητες και προσδοκίες κάθε μαθητή</a:t>
            </a:r>
          </a:p>
          <a:p>
            <a:pPr>
              <a:lnSpc>
                <a:spcPct val="80000"/>
              </a:lnSpc>
              <a:spcBef>
                <a:spcPct val="40000"/>
              </a:spcBef>
              <a:spcAft>
                <a:spcPct val="25000"/>
              </a:spcAft>
              <a:buNone/>
            </a:pPr>
            <a:endParaRPr lang="el-GR" sz="2400" dirty="0" smtClean="0"/>
          </a:p>
          <a:p>
            <a:pPr>
              <a:lnSpc>
                <a:spcPct val="80000"/>
              </a:lnSpc>
              <a:spcBef>
                <a:spcPct val="40000"/>
              </a:spcBef>
              <a:spcAft>
                <a:spcPct val="25000"/>
              </a:spcAft>
              <a:buNone/>
            </a:pPr>
            <a:r>
              <a:rPr lang="el-GR" sz="2400" dirty="0" smtClean="0"/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δυνατότητες </a:t>
            </a:r>
            <a:r>
              <a:rPr lang="el-GR" sz="2400" dirty="0" smtClean="0">
                <a:solidFill>
                  <a:srgbClr val="FF0000"/>
                </a:solidFill>
              </a:rPr>
              <a:t> ρυθμός </a:t>
            </a:r>
            <a:r>
              <a:rPr lang="el-GR" sz="2400" dirty="0" smtClean="0">
                <a:solidFill>
                  <a:srgbClr val="FF0000"/>
                </a:solidFill>
              </a:rPr>
              <a:t>μάθησης των μαθητών ως ομάδας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Πορεία διδασκαλίας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6166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Δημιουργία κινήτρων μάθησης με ερωτήματα και προβλήματα (</a:t>
            </a:r>
            <a:r>
              <a:rPr lang="el-GR" u="sng" dirty="0" smtClean="0"/>
              <a:t>σύνδεση με την καθημερινή ζωή και τον κόσμο του μαθητή</a:t>
            </a:r>
            <a:r>
              <a:rPr lang="el-GR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Πληροφόρηση για τον νέο στόχο (;)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Κατεύθυνση της προσοχής των μαθητών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Ανάκληση προηγούμενης γνώσης(Ποιες είναι οι προαπαιτούμενες γνώσεις των μαθητών;)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Οδηγίες και απαραίτητα στοιχεία για τη νέα μάθηση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Ενίσχυση και Συγκράτηση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Πορεία διδασκαλίας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Μεταφορά της Μάθησης (σύνδεση με άλλα μαθήματα και άλλες γνώσεις- </a:t>
            </a:r>
            <a:r>
              <a:rPr lang="el-GR" u="sng" dirty="0" smtClean="0"/>
              <a:t>σύνδεση με την καθημερινή ζωή και τον κόσμο του μαθητή)</a:t>
            </a:r>
          </a:p>
          <a:p>
            <a:pPr>
              <a:buNone/>
            </a:pPr>
            <a:r>
              <a:rPr lang="el-GR" dirty="0" smtClean="0"/>
              <a:t>Μεταφορά της νέας γνώσης: δίνουμε ευκαιρίες, ώστε να συνδέσει τη νέα γνώση με προσωπικές εμπειρίες από την καθημερινή ζωή και με διδακτικό υλικό από άλλα μαθήματα και άλλες περιοχές.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Έλεγχος και Επιβεβαίωση της Μάθησης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Σκοποί-Διδακτικοί Στόχοι-Στόχοι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Στόχοι: διδακτική ενότητα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Διδακτικοί Στόχοι: ευρύτερο κεφάλαιο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Σκοποί: όλο το βιβλίο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Κατηγορίες στόχων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6166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u="sng" dirty="0" smtClean="0"/>
              <a:t>      Γνώσεις                                      Ικανότητες                                                Συμπεριφορά</a:t>
            </a:r>
            <a:endParaRPr lang="el-GR" dirty="0" smtClean="0"/>
          </a:p>
          <a:p>
            <a:pPr>
              <a:buNone/>
            </a:pPr>
            <a:r>
              <a:rPr lang="el-GR" u="sng" dirty="0" smtClean="0"/>
              <a:t>     (γνωστικοί στόχοι)              (ψυχοκινητικοί στόχοι)            (συναισθηματικοί στόχοι, στόχοι </a:t>
            </a:r>
            <a:endParaRPr lang="el-GR" dirty="0" smtClean="0"/>
          </a:p>
          <a:p>
            <a:pPr>
              <a:buNone/>
            </a:pPr>
            <a:r>
              <a:rPr lang="el-GR" u="sng" dirty="0" smtClean="0"/>
              <a:t>                                                                                                                              στάσεων)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γνωρίσει…                  να χρησιμοποιήσει …                      να ευαισθητοποιηθεί….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κατανοήσει                να εφαρμόσει                                   να προσαρμοσθεί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αναλύσει                    να αλλάξει                                         να απομυθοποιήσει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προσδιορίσει             να συντάξει                                       να δραστηριοποιηθεί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ονομάσει                   να ελέγξει                                           να αναλάβει πρωτοβουλία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συγκρατήσει             να διορθώσει                                     να μετασχηματισθεί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αναγνωρίσει             να ενεργοποιήσει                              να προβληματισθεί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διευκρινίσει             να παρουσιάσει                                  να αποκτήσει ενδιαφέρον 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αναφέρει                 να εκτελέσει (μια δραστηριότητα)      να αποτιμήσει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Εκπαιδευτικές Τεχνικές: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Εισήγηση ή Διάλεξη ή Μονολογική Παρουσίαση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Συζήτηση ή Διάλογος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Ερωταποκρίσεις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Χιονοστιβάδα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Καταιγισμός Ιδεών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Επίδειξη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Πρακτική άσκηση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Ομάδες Εργασίας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Παιχνίδι ρόλων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l-GR" dirty="0" smtClean="0"/>
              <a:t>Μελέτη Περίπτωσης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589</Words>
  <Application>Microsoft Office PowerPoint</Application>
  <PresentationFormat>Προβολή στην οθόνη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Πορεία διδασκαλίας</vt:lpstr>
      <vt:lpstr>Πορεία διδασκαλίας</vt:lpstr>
      <vt:lpstr>Σκοποί-Διδακτικοί Στόχοι-Στόχοι</vt:lpstr>
      <vt:lpstr>Κατηγορίες στόχων</vt:lpstr>
      <vt:lpstr>Εκπαιδευτικές Τεχνικές:</vt:lpstr>
      <vt:lpstr>Μελέτη περίπτωσης:</vt:lpstr>
      <vt:lpstr>Μελέτη περίπτωσης:</vt:lpstr>
      <vt:lpstr>Παιχνίδι Ρόλων: βιωματική μάθηση</vt:lpstr>
      <vt:lpstr>Παιχνίδι Ρόλων: βιωματική μάθηση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1234</dc:creator>
  <cp:lastModifiedBy>1234</cp:lastModifiedBy>
  <cp:revision>19</cp:revision>
  <dcterms:created xsi:type="dcterms:W3CDTF">2014-06-17T19:41:04Z</dcterms:created>
  <dcterms:modified xsi:type="dcterms:W3CDTF">2014-06-24T10:46:02Z</dcterms:modified>
</cp:coreProperties>
</file>