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92" r:id="rId2"/>
    <p:sldId id="294" r:id="rId3"/>
    <p:sldId id="296" r:id="rId4"/>
    <p:sldId id="298" r:id="rId5"/>
    <p:sldId id="299" r:id="rId6"/>
    <p:sldId id="295" r:id="rId7"/>
    <p:sldId id="297" r:id="rId8"/>
    <p:sldId id="300" r:id="rId9"/>
    <p:sldId id="301" r:id="rId10"/>
    <p:sldId id="302" r:id="rId11"/>
    <p:sldId id="303" r:id="rId12"/>
    <p:sldId id="304" r:id="rId13"/>
    <p:sldId id="305" r:id="rId14"/>
    <p:sldId id="306" r:id="rId15"/>
    <p:sldId id="307" r:id="rId16"/>
    <p:sldId id="308" r:id="rId17"/>
    <p:sldId id="310"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350DFFF-548E-40B4-99CF-7B23D2511E1A}" type="datetimeFigureOut">
              <a:rPr lang="el-GR" smtClean="0"/>
              <a:pPr/>
              <a:t>12/3/2025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FDF3C3E-EA0D-4D49-9091-CF35E098AF6D}" type="slidenum">
              <a:rPr lang="el-GR" smtClean="0"/>
              <a:pPr/>
              <a:t>‹#›</a:t>
            </a:fld>
            <a:endParaRPr lang="el-G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0DFFF-548E-40B4-99CF-7B23D2511E1A}" type="datetimeFigureOut">
              <a:rPr lang="el-GR" smtClean="0"/>
              <a:pPr/>
              <a:t>12/3/2025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F3C3E-EA0D-4D49-9091-CF35E098AF6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rive.google.com/drive/folders/1oKIgk9jimcjWmQvX8XK3HG-od7VEbU4c?usp=shar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188640"/>
            <a:ext cx="8229600" cy="6120680"/>
          </a:xfrm>
          <a:ln>
            <a:solidFill>
              <a:schemeClr val="accent2">
                <a:lumMod val="75000"/>
              </a:schemeClr>
            </a:solidFill>
          </a:ln>
        </p:spPr>
        <p:txBody>
          <a:bodyPr>
            <a:normAutofit fontScale="92500" lnSpcReduction="20000"/>
          </a:bodyPr>
          <a:lstStyle/>
          <a:p>
            <a:pPr marL="0" indent="0" algn="ctr">
              <a:buNone/>
            </a:pPr>
            <a:r>
              <a:rPr lang="el-GR" sz="2000" b="1" dirty="0"/>
              <a:t>ΕΘΝΙΚΟ ΚΑΙ ΚΑΠΟΔΙΣΤΡΙΑΚΟ ΠΑΝΕΠΙΣΤΗΜΙΟ ΑΘΗΝΩΝ</a:t>
            </a:r>
          </a:p>
          <a:p>
            <a:pPr marL="0" indent="0" algn="ctr">
              <a:buNone/>
            </a:pPr>
            <a:r>
              <a:rPr lang="el-GR" sz="2000" b="1" dirty="0"/>
              <a:t>ΠΑΙΔΑΓΩΓΙΚΟ ΤΜΗΜΑ ΔΗΜΟΤΙΚΗΣ ΕΚΠΑΙΔΕΥΣΗΣ</a:t>
            </a:r>
          </a:p>
          <a:p>
            <a:pPr marL="0" indent="0" algn="ctr">
              <a:buNone/>
            </a:pPr>
            <a:r>
              <a:rPr lang="el-GR" sz="2000" b="1" dirty="0"/>
              <a:t>ΠΡΟΓΡΑΜΜΑ ΜΕΤΑΠΤΥΧΙΑΚΩΝ ΣΠΟΥΔΩΝ</a:t>
            </a:r>
          </a:p>
          <a:p>
            <a:pPr marL="0" indent="0" algn="ctr">
              <a:buNone/>
            </a:pPr>
            <a:r>
              <a:rPr lang="el-GR" sz="2100" b="1" dirty="0"/>
              <a:t>ΚΟΙΝΩΝΙΚΕΣ ΕΠΙΣΤΗΜΕΣ ΚΑΙ ΑΝΘΡΩΠΙΣΤΙΚΕΣ ΣΠΟΥΔΕΣ ΣΤΗΝ ΕΚΠΑΙΔΕΥΣΗ</a:t>
            </a:r>
          </a:p>
          <a:p>
            <a:pPr marL="0" indent="0" algn="ctr">
              <a:buNone/>
            </a:pPr>
            <a:r>
              <a:rPr lang="el-GR" sz="2100" dirty="0"/>
              <a:t>ΕΙΔΙΚΕΥΣΗ: «Κοινωνικές επιστήμες: Σύγχρονα ζητήματα ιστορικής, κοινωνιολογικής, λαογραφικής θεωρίας και έρευνας»</a:t>
            </a:r>
          </a:p>
          <a:p>
            <a:pPr marL="0" indent="0" algn="ctr">
              <a:buNone/>
            </a:pPr>
            <a:endParaRPr lang="el-GR" dirty="0"/>
          </a:p>
          <a:p>
            <a:pPr marL="0" indent="0" algn="ctr">
              <a:buNone/>
            </a:pPr>
            <a:r>
              <a:rPr lang="el-GR" dirty="0"/>
              <a:t>Τίτλος μαθήματος:</a:t>
            </a:r>
          </a:p>
          <a:p>
            <a:pPr marL="0" indent="0" algn="ctr">
              <a:buNone/>
            </a:pPr>
            <a:r>
              <a:rPr lang="el-GR" sz="3900" b="1" dirty="0">
                <a:solidFill>
                  <a:schemeClr val="accent2">
                    <a:lumMod val="75000"/>
                  </a:schemeClr>
                </a:solidFill>
              </a:rPr>
              <a:t>Η ΠΑΙΔΙΚΗ ΗΛΙΚΙΑ ΣΤΟΝ ΠΑΡΑΔΟΣΙΑΚΟ ΚΑΙ ΣΥΓΧΡΟΝΟ ΛΑΪΚΟ ΠΟΛΙΤΙΣΜΟ</a:t>
            </a:r>
          </a:p>
          <a:p>
            <a:pPr marL="0" indent="0" algn="ctr">
              <a:buNone/>
            </a:pPr>
            <a:endParaRPr lang="el-GR" dirty="0">
              <a:solidFill>
                <a:schemeClr val="accent2">
                  <a:lumMod val="75000"/>
                </a:schemeClr>
              </a:solidFill>
            </a:endParaRPr>
          </a:p>
          <a:p>
            <a:pPr marL="0" indent="0" algn="ctr">
              <a:buNone/>
            </a:pPr>
            <a:r>
              <a:rPr lang="el-GR" dirty="0"/>
              <a:t>Παν. έτος 2024-25, Β΄ Εξάμηνο</a:t>
            </a:r>
          </a:p>
          <a:p>
            <a:pPr marL="0" indent="0" algn="ctr">
              <a:buNone/>
            </a:pPr>
            <a:endParaRPr lang="el-GR" dirty="0"/>
          </a:p>
          <a:p>
            <a:pPr marL="0" indent="0" algn="ctr">
              <a:buNone/>
            </a:pPr>
            <a:r>
              <a:rPr lang="el-GR" dirty="0"/>
              <a:t>Διδάσκουσα: </a:t>
            </a:r>
          </a:p>
          <a:p>
            <a:pPr marL="0" indent="0" algn="ctr">
              <a:buNone/>
            </a:pPr>
            <a:r>
              <a:rPr lang="el-GR" b="1" dirty="0"/>
              <a:t>Καθηγήτρια Ρέα </a:t>
            </a:r>
            <a:r>
              <a:rPr lang="el-GR" b="1" dirty="0" err="1"/>
              <a:t>Κακάμπουρα</a:t>
            </a:r>
            <a:endParaRPr lang="el-GR" b="1" dirty="0"/>
          </a:p>
        </p:txBody>
      </p:sp>
    </p:spTree>
    <p:extLst>
      <p:ext uri="{BB962C8B-B14F-4D97-AF65-F5344CB8AC3E}">
        <p14:creationId xmlns:p14="http://schemas.microsoft.com/office/powerpoint/2010/main" val="22487489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500"/>
                                        <p:tgtEl>
                                          <p:spTgt spid="3">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fade">
                                      <p:cBhvr>
                                        <p:cTn id="31" dur="500"/>
                                        <p:tgtEl>
                                          <p:spTgt spid="3">
                                            <p:txEl>
                                              <p:pRg st="11" end="1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12" end="12"/>
                                            </p:txEl>
                                          </p:spTgt>
                                        </p:tgtEl>
                                        <p:attrNameLst>
                                          <p:attrName>style.visibility</p:attrName>
                                        </p:attrNameLst>
                                      </p:cBhvr>
                                      <p:to>
                                        <p:strVal val="visible"/>
                                      </p:to>
                                    </p:set>
                                    <p:animEffect transition="in" filter="fade">
                                      <p:cBhvr>
                                        <p:cTn id="3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6264696"/>
          </a:xfrm>
          <a:ln>
            <a:solidFill>
              <a:schemeClr val="accent2">
                <a:lumMod val="75000"/>
              </a:schemeClr>
            </a:solidFill>
          </a:ln>
        </p:spPr>
        <p:txBody>
          <a:bodyPr>
            <a:normAutofit fontScale="85000" lnSpcReduction="20000"/>
          </a:bodyPr>
          <a:lstStyle/>
          <a:p>
            <a:pPr marL="0" indent="0" algn="ctr">
              <a:buNone/>
            </a:pPr>
            <a:r>
              <a:rPr lang="el-GR" b="1" dirty="0"/>
              <a:t>ΟΔΗΓΟΣ ΒΙΟΓΡΑΦΙΚΗΣ ΣΥΝΕΝΤΕΥΞΗΣ ΜΕ ΕΜΦΑΣΗ ΣΤΗΝ ΠΑΙΔΙΚΗ ΗΛΙΚΙΑ</a:t>
            </a:r>
          </a:p>
          <a:p>
            <a:pPr marL="0" indent="0" algn="just">
              <a:buNone/>
            </a:pPr>
            <a:r>
              <a:rPr lang="el-GR" dirty="0"/>
              <a:t>Οι </a:t>
            </a:r>
            <a:r>
              <a:rPr lang="el-GR" dirty="0" err="1"/>
              <a:t>συνεντευκτές</a:t>
            </a:r>
            <a:r>
              <a:rPr lang="el-GR" dirty="0"/>
              <a:t> της πρωτογενούς έρευνας είχαν ακολουθήσει εν πολλοίς τις θεματικές και τις ερωτήσεις του </a:t>
            </a:r>
            <a:r>
              <a:rPr lang="el-GR" i="1" dirty="0"/>
              <a:t>Οδηγού βιογραφικής συνέντευξης με έμφαση στην παιδική ηλικία</a:t>
            </a:r>
            <a:r>
              <a:rPr lang="el-GR" dirty="0"/>
              <a:t> (</a:t>
            </a:r>
            <a:r>
              <a:rPr lang="el-GR" dirty="0" err="1"/>
              <a:t>Κακάμπουρα</a:t>
            </a:r>
            <a:r>
              <a:rPr lang="el-GR" dirty="0"/>
              <a:t>, 2011: 225-231). Στη σύνταξη του </a:t>
            </a:r>
            <a:r>
              <a:rPr lang="el-GR" i="1" dirty="0"/>
              <a:t>Οδηγού</a:t>
            </a:r>
            <a:r>
              <a:rPr lang="el-GR" dirty="0"/>
              <a:t> είχα αντλήσει πολλά στοιχεία από: 1) το λαογραφικό ερωτηματολόγιο που αναφέρεται στην ανατροφή των παιδιών στο πρώτο τεύχος του βιβλίου του Γεωργίου Μέγα </a:t>
            </a:r>
            <a:r>
              <a:rPr lang="el-GR" i="1" dirty="0"/>
              <a:t>Ζητήματα Ελληνικής Λαογραφίας</a:t>
            </a:r>
            <a:r>
              <a:rPr lang="el-GR" dirty="0"/>
              <a:t> (1939: 139-142), προσαρμοσμένα στις ανάγκες μιας βιογραφικής αφηγηματικής συνέντευξης, καθώς επίσης και </a:t>
            </a:r>
          </a:p>
          <a:p>
            <a:pPr marL="0" indent="0" algn="just">
              <a:buNone/>
            </a:pPr>
            <a:r>
              <a:rPr lang="el-GR" dirty="0"/>
              <a:t>2)από τον </a:t>
            </a:r>
            <a:r>
              <a:rPr lang="el-GR" i="1" dirty="0"/>
              <a:t>Οδηγό </a:t>
            </a:r>
            <a:r>
              <a:rPr lang="el-GR" dirty="0"/>
              <a:t>του </a:t>
            </a:r>
            <a:r>
              <a:rPr lang="pl-PL" dirty="0"/>
              <a:t>P</a:t>
            </a:r>
            <a:r>
              <a:rPr lang="el-GR" dirty="0"/>
              <a:t>. </a:t>
            </a:r>
            <a:r>
              <a:rPr lang="pl-PL" dirty="0"/>
              <a:t>Thompson</a:t>
            </a:r>
            <a:r>
              <a:rPr lang="el-GR" dirty="0"/>
              <a:t> στο βιβλίο του </a:t>
            </a:r>
            <a:r>
              <a:rPr lang="en-US" i="1" dirty="0"/>
              <a:t>The Voice of the past</a:t>
            </a:r>
            <a:r>
              <a:rPr lang="el-GR" dirty="0"/>
              <a:t> (1978: 296-306) που αφορούν τον προσδιορισμό της κοινωνικής θέσης της πατρικής οικογένειας προσαρμοσμένα στις κοινωνικές και πολιτισμικές ιδιαιτερότητες της ελληνικής κοινωνίας.</a:t>
            </a:r>
          </a:p>
        </p:txBody>
      </p:sp>
    </p:spTree>
    <p:extLst>
      <p:ext uri="{BB962C8B-B14F-4D97-AF65-F5344CB8AC3E}">
        <p14:creationId xmlns:p14="http://schemas.microsoft.com/office/powerpoint/2010/main" val="1451692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77500" lnSpcReduction="20000"/>
          </a:bodyPr>
          <a:lstStyle/>
          <a:p>
            <a:pPr algn="just"/>
            <a:r>
              <a:rPr lang="el-GR" b="1" dirty="0"/>
              <a:t>Οι θεματικές ενότητες του </a:t>
            </a:r>
            <a:r>
              <a:rPr lang="el-GR" b="1" i="1" dirty="0"/>
              <a:t>Οδηγού</a:t>
            </a:r>
            <a:r>
              <a:rPr lang="el-GR" b="1" dirty="0"/>
              <a:t>  </a:t>
            </a:r>
            <a:r>
              <a:rPr lang="el-GR" dirty="0"/>
              <a:t>-και </a:t>
            </a:r>
            <a:r>
              <a:rPr lang="el-GR" dirty="0" err="1"/>
              <a:t>κατ΄</a:t>
            </a:r>
            <a:r>
              <a:rPr lang="el-GR" dirty="0"/>
              <a:t> επέκταση και του Εργαστηρίου- είναι: </a:t>
            </a:r>
          </a:p>
          <a:p>
            <a:pPr marL="514350" indent="-514350" algn="just">
              <a:buAutoNum type="arabicParenR"/>
            </a:pPr>
            <a:r>
              <a:rPr lang="el-GR" dirty="0"/>
              <a:t>οι ενδοοικογενειακές σχέσεις των παιδιών μεταξύ τους (αδέρφια, ξαδέρφια) και με τους ενήλικες συγγενείς (γονείς –φυσικοί/ θετοί-, παππούδες/ γιαγιάδες, θείοι/θείες), </a:t>
            </a:r>
          </a:p>
          <a:p>
            <a:pPr marL="514350" indent="-514350" algn="just">
              <a:buAutoNum type="arabicParenR"/>
            </a:pPr>
            <a:r>
              <a:rPr lang="el-GR" dirty="0"/>
              <a:t>η ανατροφή των παιδιών με έμφαση στις κατά φύλο προσδιορισμένες αξίες, αντιλήψεις και συμπεριφορές, </a:t>
            </a:r>
          </a:p>
          <a:p>
            <a:pPr marL="514350" indent="-514350" algn="just">
              <a:buAutoNum type="arabicParenR"/>
            </a:pPr>
            <a:r>
              <a:rPr lang="el-GR" dirty="0"/>
              <a:t>οι τρόποι πειθάρχησης των παιδιών και οι τιμωρίες,</a:t>
            </a:r>
          </a:p>
          <a:p>
            <a:pPr marL="514350" indent="-514350" algn="just">
              <a:buAutoNum type="arabicParenR"/>
            </a:pPr>
            <a:r>
              <a:rPr lang="el-GR" dirty="0"/>
              <a:t> τα προσωπικά βιώματα συμμετοχής των παιδιών στις γιορτές της οικογένειας (ονομαστική γιορτή πατέρα) και της κοινότητας (πανηγύρια) και στις εθιμικές επιτελέσεις του κύκλου της ζωής (βάφτιση-γάμος-</a:t>
            </a:r>
            <a:r>
              <a:rPr lang="el-GR" dirty="0" err="1"/>
              <a:t>κηδεί</a:t>
            </a:r>
            <a:r>
              <a:rPr lang="el-GR" dirty="0"/>
              <a:t>α) και του εορτολογίου (Χριστούγεννα, Απόκριες, Πάσχα, κ.ά.), εμπειρίες του ελεύθερου χρόνου κυρίως στον αστικό χώρο (εκδρομές, διακοπές, πολιτιστικές εκδηλώσεις), </a:t>
            </a:r>
          </a:p>
        </p:txBody>
      </p:sp>
    </p:spTree>
    <p:extLst>
      <p:ext uri="{BB962C8B-B14F-4D97-AF65-F5344CB8AC3E}">
        <p14:creationId xmlns:p14="http://schemas.microsoft.com/office/powerpoint/2010/main" val="3941571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6336704"/>
          </a:xfrm>
          <a:ln>
            <a:solidFill>
              <a:schemeClr val="accent2">
                <a:lumMod val="75000"/>
              </a:schemeClr>
            </a:solidFill>
          </a:ln>
        </p:spPr>
        <p:txBody>
          <a:bodyPr>
            <a:normAutofit fontScale="85000" lnSpcReduction="20000"/>
          </a:bodyPr>
          <a:lstStyle/>
          <a:p>
            <a:pPr marL="0" indent="0" algn="just">
              <a:buNone/>
            </a:pPr>
            <a:r>
              <a:rPr lang="el-GR" dirty="0"/>
              <a:t>3) η </a:t>
            </a:r>
            <a:r>
              <a:rPr lang="el-GR" b="1" dirty="0"/>
              <a:t>σχολική εμπειρία </a:t>
            </a:r>
            <a:r>
              <a:rPr lang="el-GR" dirty="0"/>
              <a:t>και τα αίτια της ολικής ή μερικής έλλειψής της, ο τύπος του σχολείου, η σχέση με το δάσκαλο και τους συμμαθητές, η γλώσσα και οι παιδαγωγικές μέθοδοι των δασκάλων, οι  θετικές και οι αρνητικές μνήμες από δασκάλους, οι προτιμήσεις μαθημάτων, η </a:t>
            </a:r>
            <a:r>
              <a:rPr lang="el-GR" dirty="0" err="1"/>
              <a:t>αυτοαξιολόγηση</a:t>
            </a:r>
            <a:r>
              <a:rPr lang="el-GR" dirty="0"/>
              <a:t> των αφηγητών/ τριών της σχολικής τους επίδοσης, ενδεχόμενες αταξίες τους ως μαθητών/ τριών και οι τιμωρίες, οι αντιλήψεις γονέων και δασκάλων ως προς τη διαπαιδαγώγηση των μαθητών, η ενθάρρυνση ή μη των γονέων για παρακολούθηση του σχολείου και τη μελέτη των παιδιών τους, τα διαλείμματα (τα παιχνίδια, οι φιλίες και οι συγκρούσεις), η σύγκριση του σχολείου της παιδικής ηλικίας των αφηγητών με το σημερινό σχολείο. Στο </a:t>
            </a:r>
            <a:r>
              <a:rPr lang="el-GR" i="1" dirty="0"/>
              <a:t>Οδηγό</a:t>
            </a:r>
            <a:r>
              <a:rPr lang="el-GR" dirty="0"/>
              <a:t> υπάρχουν σχετικές ερωτήσεις κατά βαθμίδα εκπαίδευσης, πρωτοβάθμια/ δευτεροβάθμια/ τριτοβάθμια, που ακολουθούνται ή όχι ανάλογα με την εκπαιδευτική εμπειρία του/ της κάθε αφηγητή/ </a:t>
            </a:r>
            <a:r>
              <a:rPr lang="el-GR" dirty="0" err="1"/>
              <a:t>τριας</a:t>
            </a:r>
            <a:r>
              <a:rPr lang="el-GR" dirty="0"/>
              <a:t>, </a:t>
            </a:r>
          </a:p>
        </p:txBody>
      </p:sp>
    </p:spTree>
    <p:extLst>
      <p:ext uri="{BB962C8B-B14F-4D97-AF65-F5344CB8AC3E}">
        <p14:creationId xmlns:p14="http://schemas.microsoft.com/office/powerpoint/2010/main" val="421938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6120680"/>
          </a:xfrm>
          <a:ln>
            <a:solidFill>
              <a:schemeClr val="accent2">
                <a:lumMod val="75000"/>
              </a:schemeClr>
            </a:solidFill>
          </a:ln>
        </p:spPr>
        <p:txBody>
          <a:bodyPr>
            <a:normAutofit fontScale="92500" lnSpcReduction="20000"/>
          </a:bodyPr>
          <a:lstStyle/>
          <a:p>
            <a:pPr marL="0" indent="0" algn="just">
              <a:buNone/>
            </a:pPr>
            <a:r>
              <a:rPr lang="el-GR" dirty="0"/>
              <a:t>4) η μνήμη του </a:t>
            </a:r>
            <a:r>
              <a:rPr lang="el-GR" b="1" dirty="0"/>
              <a:t>παιχνιδιού</a:t>
            </a:r>
            <a:r>
              <a:rPr lang="el-GR" dirty="0"/>
              <a:t> και της παιδικής σχόλης, αγαπημένα παιχνίδια και αθύρματα, κατά φύλο και μεικτά παιχνίδια, παιχνίδια με τα αδέλφια, οι φιλίες, οι σχέσεις και η διάρκειά τους, η στάση των γονιών απέναντι στο παιχνίδι, χόμπι, αγαπημένα ζώα, αθλήματα, πολιτιστικές δραστηριότητες. Ωστόσο η ενότητα αυτή ήταν στην ερευνητική πράξη σε άμεση διαπλοκή με την επόμενη που σχετιζόταν με </a:t>
            </a:r>
          </a:p>
          <a:p>
            <a:pPr marL="0" indent="0" algn="just">
              <a:buNone/>
            </a:pPr>
            <a:r>
              <a:rPr lang="el-GR" dirty="0"/>
              <a:t>5) την </a:t>
            </a:r>
            <a:r>
              <a:rPr lang="el-GR" b="1" dirty="0"/>
              <a:t>παιδική και εφηβική εργασία</a:t>
            </a:r>
            <a:r>
              <a:rPr lang="el-GR" dirty="0"/>
              <a:t>, εφόσον οι περισσότεροι αφηγητές/ </a:t>
            </a:r>
            <a:r>
              <a:rPr lang="el-GR" dirty="0" err="1"/>
              <a:t>τριες</a:t>
            </a:r>
            <a:r>
              <a:rPr lang="el-GR" dirty="0"/>
              <a:t> από τον αγροτικό χώρο και την εργατική /μικροαστική τάξη του αστικού χώρου είχαν συγκεκριμένες υποχρεώσεις στα πλαίσια της οικογενειακής παραγωγής και εργασίας εν πολλοίς ήδη από την ηλικία των 7-8 χρόνων. </a:t>
            </a:r>
          </a:p>
        </p:txBody>
      </p:sp>
    </p:spTree>
    <p:extLst>
      <p:ext uri="{BB962C8B-B14F-4D97-AF65-F5344CB8AC3E}">
        <p14:creationId xmlns:p14="http://schemas.microsoft.com/office/powerpoint/2010/main" val="150139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77500" lnSpcReduction="20000"/>
          </a:bodyPr>
          <a:lstStyle/>
          <a:p>
            <a:pPr marL="0" indent="0" algn="just">
              <a:buNone/>
            </a:pPr>
            <a:r>
              <a:rPr lang="el-GR" dirty="0"/>
              <a:t>6) Η επόμενη θεματική ενότητα περιλαμβάνει ερωτήσεις που αναδεικνύουν τις </a:t>
            </a:r>
            <a:r>
              <a:rPr lang="el-GR" b="1" dirty="0"/>
              <a:t>κοινωνικές σχέσεις της πατρικής οικογένειας στα πλαίσια της γειτονιάς και της κοινότητας</a:t>
            </a:r>
            <a:r>
              <a:rPr lang="el-GR" dirty="0"/>
              <a:t>, τις </a:t>
            </a:r>
            <a:r>
              <a:rPr lang="el-GR" dirty="0" err="1"/>
              <a:t>έμφυλες</a:t>
            </a:r>
            <a:r>
              <a:rPr lang="el-GR" dirty="0"/>
              <a:t> στρατηγικές διαχείρισης του νοικοκυριού, τον ταξικό προσδιορισμό της οικογένειας με βάση την εργασία των γονιών, τον τύπο του σπιτιού, την κοινωνική θέση της οικογένειας, σχέσεις ή όχι με άλλες ομάδες (πρόσφυγες, </a:t>
            </a:r>
            <a:r>
              <a:rPr lang="el-GR" dirty="0" err="1"/>
              <a:t>εθνοπολιτισμικές</a:t>
            </a:r>
            <a:r>
              <a:rPr lang="el-GR" dirty="0"/>
              <a:t> ομάδες), εκδηλώσεις κοινωνικής κινητικότητας. </a:t>
            </a:r>
          </a:p>
          <a:p>
            <a:pPr marL="0" indent="0" algn="just">
              <a:buNone/>
            </a:pPr>
            <a:r>
              <a:rPr lang="el-GR" dirty="0"/>
              <a:t>Η συνέντευξη συνεχίζεται πιο ελεύθερα –χωρίς πολλές ερωτήσεις- όσον αφορά το </a:t>
            </a:r>
            <a:r>
              <a:rPr lang="el-GR" b="1" dirty="0"/>
              <a:t>γάμο</a:t>
            </a:r>
            <a:r>
              <a:rPr lang="el-GR" dirty="0"/>
              <a:t> του αφηγητή και τη </a:t>
            </a:r>
            <a:r>
              <a:rPr lang="el-GR" b="1" dirty="0"/>
              <a:t>δημιουργία της δικής του/ της οικογένειας</a:t>
            </a:r>
            <a:r>
              <a:rPr lang="el-GR" dirty="0"/>
              <a:t> και ολοκληρώνεται με </a:t>
            </a:r>
            <a:r>
              <a:rPr lang="el-GR" b="1" dirty="0"/>
              <a:t>ερωτήσεις αποτίμησης </a:t>
            </a:r>
            <a:r>
              <a:rPr lang="el-GR" dirty="0"/>
              <a:t>των καλύτερων και χειρότερων στιγμών της ζωής, των πιο αγαπημένων προσώπων, των προσδοκιών για το μέλλον και των θετικών και αρνητικών συναισθημάτων που ένιωσε ο αφηγητής κατά τη διαδικασία της αφήγησης της ζωής του.</a:t>
            </a:r>
          </a:p>
          <a:p>
            <a:pPr algn="just"/>
            <a:endParaRPr lang="el-GR" dirty="0"/>
          </a:p>
        </p:txBody>
      </p:sp>
    </p:spTree>
    <p:extLst>
      <p:ext uri="{BB962C8B-B14F-4D97-AF65-F5344CB8AC3E}">
        <p14:creationId xmlns:p14="http://schemas.microsoft.com/office/powerpoint/2010/main" val="3532865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85000" lnSpcReduction="10000"/>
          </a:bodyPr>
          <a:lstStyle/>
          <a:p>
            <a:pPr algn="just"/>
            <a:r>
              <a:rPr lang="el-GR" dirty="0"/>
              <a:t>Η ερμηνευτική κατανόηση των σχέσεων της ατομικής με τη συλλογική μνήμη στις αφηγήσεις ζωής εστιάζει στην </a:t>
            </a:r>
            <a:r>
              <a:rPr lang="el-GR" b="1" dirty="0"/>
              <a:t>ανάλυση του δίπολου παράδοση – </a:t>
            </a:r>
            <a:r>
              <a:rPr lang="el-GR" b="1" dirty="0" err="1"/>
              <a:t>νεοτερικότητα</a:t>
            </a:r>
            <a:r>
              <a:rPr lang="el-GR" b="1" i="1" dirty="0"/>
              <a:t> </a:t>
            </a:r>
            <a:r>
              <a:rPr lang="el-GR" dirty="0"/>
              <a:t>από την οπτική του υποκειμένου. Η ατομική εμπειρία του αφηγητή γίνεται κατανοητή μέσα στο κοινωνικό πλαίσιο στο οποίο εγγράφεται και αναφέρεται. Η Ά. </a:t>
            </a:r>
            <a:r>
              <a:rPr lang="el-GR" dirty="0" err="1"/>
              <a:t>Κυριακίδου</a:t>
            </a:r>
            <a:r>
              <a:rPr lang="el-GR" dirty="0"/>
              <a:t>-Νέστορος (1993β: 231) έγραφε: </a:t>
            </a:r>
          </a:p>
          <a:p>
            <a:pPr algn="just"/>
            <a:r>
              <a:rPr lang="el-GR" dirty="0"/>
              <a:t>«</a:t>
            </a:r>
            <a:r>
              <a:rPr lang="el-GR" i="1" dirty="0"/>
              <a:t>Πιστεύω ότι όλοι ζούμε μέρος της ζωής μας με τον </a:t>
            </a:r>
            <a:r>
              <a:rPr lang="el-GR" i="1" dirty="0" err="1"/>
              <a:t>΄παραδοσιακό΄</a:t>
            </a:r>
            <a:r>
              <a:rPr lang="el-GR" i="1" dirty="0"/>
              <a:t> τρόπο που χαρακτηρίζει </a:t>
            </a:r>
            <a:r>
              <a:rPr lang="el-GR" i="1" dirty="0" err="1"/>
              <a:t>ό,τι</a:t>
            </a:r>
            <a:r>
              <a:rPr lang="el-GR" i="1" dirty="0"/>
              <a:t> αποκαλούμε </a:t>
            </a:r>
            <a:r>
              <a:rPr lang="el-GR" i="1" dirty="0" err="1"/>
              <a:t>΄προφορική</a:t>
            </a:r>
            <a:r>
              <a:rPr lang="el-GR" i="1" dirty="0"/>
              <a:t> </a:t>
            </a:r>
            <a:r>
              <a:rPr lang="el-GR" i="1" dirty="0" err="1"/>
              <a:t>ιστορία΄</a:t>
            </a:r>
            <a:r>
              <a:rPr lang="el-GR" i="1" dirty="0"/>
              <a:t>. Αυτή, όμως, είναι μια διαφορετική προφορική ιστορία από </a:t>
            </a:r>
            <a:r>
              <a:rPr lang="el-GR" i="1" dirty="0" err="1"/>
              <a:t>ό,τι</a:t>
            </a:r>
            <a:r>
              <a:rPr lang="el-GR" i="1" dirty="0"/>
              <a:t> συνήθως υποδηλώνει ο όρος. Δεν ξετυλίγεται, όπως συνήθιζε, στο επίπεδο της </a:t>
            </a:r>
            <a:r>
              <a:rPr lang="el-GR" i="1" dirty="0" err="1"/>
              <a:t>κοινότητας˙</a:t>
            </a:r>
            <a:r>
              <a:rPr lang="el-GR" i="1" dirty="0"/>
              <a:t> μπορεί να εντοπιστεί μόνο στο επίπεδο της οικογένειας και του ατόμου</a:t>
            </a:r>
            <a:r>
              <a:rPr lang="el-GR" dirty="0"/>
              <a:t>». </a:t>
            </a:r>
          </a:p>
          <a:p>
            <a:pPr algn="just"/>
            <a:endParaRPr lang="el-GR" dirty="0"/>
          </a:p>
        </p:txBody>
      </p:sp>
    </p:spTree>
    <p:extLst>
      <p:ext uri="{BB962C8B-B14F-4D97-AF65-F5344CB8AC3E}">
        <p14:creationId xmlns:p14="http://schemas.microsoft.com/office/powerpoint/2010/main" val="91056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20688"/>
            <a:ext cx="8229600" cy="936104"/>
          </a:xfrm>
        </p:spPr>
        <p:txBody>
          <a:bodyPr>
            <a:normAutofit fontScale="90000"/>
          </a:bodyPr>
          <a:lstStyle/>
          <a:p>
            <a:r>
              <a:rPr lang="el-GR" sz="3600" b="1" dirty="0"/>
              <a:t>Αξιολόγηση μαθήματος</a:t>
            </a:r>
            <a:br>
              <a:rPr lang="el-GR" sz="3600" b="1" dirty="0"/>
            </a:br>
            <a:r>
              <a:rPr lang="el-GR" sz="3600" b="1" dirty="0"/>
              <a:t>Ψηφιακή βιβλιογραφία</a:t>
            </a:r>
            <a:br>
              <a:rPr lang="el-GR" dirty="0"/>
            </a:br>
            <a:endParaRPr lang="el-GR" dirty="0"/>
          </a:p>
        </p:txBody>
      </p:sp>
      <p:sp>
        <p:nvSpPr>
          <p:cNvPr id="3" name="Θέση περιεχομένου 2"/>
          <p:cNvSpPr>
            <a:spLocks noGrp="1"/>
          </p:cNvSpPr>
          <p:nvPr>
            <p:ph idx="1"/>
          </p:nvPr>
        </p:nvSpPr>
        <p:spPr>
          <a:xfrm>
            <a:off x="457200" y="1268760"/>
            <a:ext cx="8229600" cy="4886003"/>
          </a:xfrm>
        </p:spPr>
        <p:txBody>
          <a:bodyPr>
            <a:normAutofit fontScale="77500" lnSpcReduction="20000"/>
          </a:bodyPr>
          <a:lstStyle/>
          <a:p>
            <a:pPr marL="0" indent="0" algn="just">
              <a:buNone/>
            </a:pPr>
            <a:r>
              <a:rPr lang="el-GR" dirty="0">
                <a:hlinkClick r:id="rId2"/>
              </a:rPr>
              <a:t>Η αξιολόγηση του μαθήματος θα γίνει με εκπόνηση εργασίας που θα αφορά στην ερμηνευτική και </a:t>
            </a:r>
            <a:r>
              <a:rPr lang="el-GR" dirty="0" err="1">
                <a:hlinkClick r:id="rId2"/>
              </a:rPr>
              <a:t>αναστοχαστική</a:t>
            </a:r>
            <a:r>
              <a:rPr lang="el-GR" dirty="0">
                <a:hlinkClick r:id="rId2"/>
              </a:rPr>
              <a:t> ανάλυση βιωμάτων της παιδικής ηλικίας μίας συνέντευξης αφήγησης ζωής που περιλαμβάνεται στο ΑΑΖ του ΠΤΔΕ, ΕΚΠΑ</a:t>
            </a:r>
          </a:p>
          <a:p>
            <a:pPr marL="0" indent="0" algn="just">
              <a:buNone/>
            </a:pPr>
            <a:endParaRPr lang="el-GR" dirty="0">
              <a:hlinkClick r:id="rId2"/>
            </a:endParaRPr>
          </a:p>
          <a:p>
            <a:pPr marL="0" indent="0" algn="just">
              <a:buNone/>
            </a:pPr>
            <a:r>
              <a:rPr lang="el-GR" dirty="0">
                <a:hlinkClick r:id="rId2"/>
              </a:rPr>
              <a:t>Ψηφιακή βιβλιογραφία για το μάθημα, καθώς και  αρχείο με ενδεικτικό σχεδιάγραμμα της εργασίας, θα βρείτε στον παρακάτω σύνδεσμο (αντιγραφή του συνδέσμου και επικόλληση σε πλατφόρμα αναζήτησης, π.χ.</a:t>
            </a:r>
            <a:r>
              <a:rPr lang="en-GB" dirty="0">
                <a:hlinkClick r:id="rId2"/>
              </a:rPr>
              <a:t> google</a:t>
            </a:r>
            <a:r>
              <a:rPr lang="el-GR" dirty="0">
                <a:hlinkClick r:id="rId2"/>
              </a:rPr>
              <a:t>):</a:t>
            </a:r>
          </a:p>
          <a:p>
            <a:pPr marL="0" indent="0">
              <a:buNone/>
            </a:pPr>
            <a:endParaRPr lang="el-GR" dirty="0">
              <a:hlinkClick r:id="rId2"/>
            </a:endParaRPr>
          </a:p>
          <a:p>
            <a:pPr marL="0" indent="0">
              <a:buNone/>
            </a:pPr>
            <a:r>
              <a:rPr lang="en-US" dirty="0">
                <a:hlinkClick r:id="rId2"/>
              </a:rPr>
              <a:t>https://drive.google.com/drive/u/0/folders/1oKIgk9jimcjWmQvX8XK3HG-od7VEbU4c</a:t>
            </a:r>
            <a:r>
              <a:rPr lang="el-GR" dirty="0">
                <a:hlinkClick r:id="rId2"/>
              </a:rPr>
              <a:t> </a:t>
            </a:r>
          </a:p>
          <a:p>
            <a:pPr marL="0" indent="0">
              <a:buNone/>
            </a:pPr>
            <a:endParaRPr lang="el-GR" dirty="0">
              <a:hlinkClick r:id="rId2"/>
            </a:endParaRPr>
          </a:p>
          <a:p>
            <a:pPr marL="0" indent="0">
              <a:buNone/>
            </a:pPr>
            <a:endParaRPr lang="el-GR" dirty="0">
              <a:hlinkClick r:id="rId2"/>
            </a:endParaRPr>
          </a:p>
          <a:p>
            <a:pPr marL="0" indent="0">
              <a:buNone/>
            </a:pPr>
            <a:endParaRPr lang="el-GR" dirty="0">
              <a:hlinkClick r:id="rId2"/>
            </a:endParaRPr>
          </a:p>
          <a:p>
            <a:endParaRPr lang="el-GR" dirty="0"/>
          </a:p>
        </p:txBody>
      </p:sp>
    </p:spTree>
    <p:extLst>
      <p:ext uri="{BB962C8B-B14F-4D97-AF65-F5344CB8AC3E}">
        <p14:creationId xmlns:p14="http://schemas.microsoft.com/office/powerpoint/2010/main" val="2509249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fontScale="90000"/>
          </a:bodyPr>
          <a:lstStyle/>
          <a:p>
            <a:r>
              <a:rPr lang="el-GR" dirty="0">
                <a:solidFill>
                  <a:srgbClr val="0070C0"/>
                </a:solidFill>
              </a:rPr>
              <a:t>ΠΑΡΑΔΟΣΗ &amp; ΠΑΡΟΥΣΙΑΣΗ </a:t>
            </a:r>
            <a:br>
              <a:rPr lang="el-GR" dirty="0">
                <a:solidFill>
                  <a:srgbClr val="0070C0"/>
                </a:solidFill>
              </a:rPr>
            </a:br>
            <a:r>
              <a:rPr lang="el-GR" dirty="0">
                <a:solidFill>
                  <a:srgbClr val="0070C0"/>
                </a:solidFill>
              </a:rPr>
              <a:t>ΤΩΝ ΕΡΓΑΣΙΩΝ</a:t>
            </a:r>
          </a:p>
        </p:txBody>
      </p:sp>
      <p:sp>
        <p:nvSpPr>
          <p:cNvPr id="3" name="Θέση περιεχομένου 2"/>
          <p:cNvSpPr>
            <a:spLocks noGrp="1"/>
          </p:cNvSpPr>
          <p:nvPr>
            <p:ph idx="1"/>
          </p:nvPr>
        </p:nvSpPr>
        <p:spPr>
          <a:xfrm>
            <a:off x="457200" y="1340768"/>
            <a:ext cx="8229600" cy="4785395"/>
          </a:xfrm>
        </p:spPr>
        <p:txBody>
          <a:bodyPr>
            <a:normAutofit/>
          </a:bodyPr>
          <a:lstStyle/>
          <a:p>
            <a:pPr indent="457200" algn="just"/>
            <a:r>
              <a:rPr lang="el-GR" sz="2400" dirty="0">
                <a:effectLst/>
                <a:latin typeface="Times New Roman" panose="02020603050405020304" pitchFamily="18" charset="0"/>
                <a:ea typeface="Times New Roman" panose="02020603050405020304" pitchFamily="18" charset="0"/>
              </a:rPr>
              <a:t>Κάθε συνέντευξη αναλύεται με βάση τις θεωρητικές και μεθοδολογικές κατευθύνσεις που θα παρουσιαστούν στα μαθήματα. Η εργασία είναι </a:t>
            </a:r>
            <a:r>
              <a:rPr lang="el-GR" sz="2400" u="sng" dirty="0">
                <a:effectLst/>
                <a:latin typeface="Times New Roman" panose="02020603050405020304" pitchFamily="18" charset="0"/>
                <a:ea typeface="Times New Roman" panose="02020603050405020304" pitchFamily="18" charset="0"/>
              </a:rPr>
              <a:t>ατομική (3.500 λέξεις περίπου)/</a:t>
            </a:r>
            <a:r>
              <a:rPr lang="el-GR" sz="24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r>
              <a:rPr lang="el-GR" sz="2400" dirty="0">
                <a:effectLst/>
                <a:latin typeface="Times New Roman" panose="02020603050405020304" pitchFamily="18" charset="0"/>
                <a:ea typeface="Times New Roman" panose="02020603050405020304" pitchFamily="18" charset="0"/>
              </a:rPr>
              <a:t>Η παρουσίαση της εργασίας </a:t>
            </a:r>
            <a:r>
              <a:rPr lang="el-GR" sz="2400" dirty="0">
                <a:latin typeface="Times New Roman" panose="02020603050405020304" pitchFamily="18" charset="0"/>
                <a:ea typeface="Times New Roman" panose="02020603050405020304" pitchFamily="18" charset="0"/>
              </a:rPr>
              <a:t>θα γίνει στο τελευταίο μάθημα και</a:t>
            </a:r>
            <a:r>
              <a:rPr lang="el-GR" sz="2400" dirty="0">
                <a:effectLst/>
                <a:latin typeface="Times New Roman" panose="02020603050405020304" pitchFamily="18" charset="0"/>
                <a:ea typeface="Times New Roman" panose="02020603050405020304" pitchFamily="18" charset="0"/>
              </a:rPr>
              <a:t> διαρκεί περίπου </a:t>
            </a:r>
            <a:r>
              <a:rPr lang="el-GR" sz="2400" u="sng" dirty="0">
                <a:latin typeface="Times New Roman" panose="02020603050405020304" pitchFamily="18" charset="0"/>
                <a:ea typeface="Times New Roman" panose="02020603050405020304" pitchFamily="18" charset="0"/>
              </a:rPr>
              <a:t>30</a:t>
            </a:r>
            <a:r>
              <a:rPr lang="el-GR" sz="2400" u="sng" dirty="0">
                <a:effectLst/>
                <a:latin typeface="Times New Roman" panose="02020603050405020304" pitchFamily="18" charset="0"/>
                <a:ea typeface="Times New Roman" panose="02020603050405020304" pitchFamily="18" charset="0"/>
              </a:rPr>
              <a:t> λεπτά</a:t>
            </a:r>
            <a:r>
              <a:rPr lang="el-GR" sz="2400" dirty="0">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0" indent="0" algn="just">
              <a:buNone/>
            </a:pPr>
            <a:r>
              <a:rPr lang="el-GR" sz="24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algn="just"/>
            <a:r>
              <a:rPr lang="el-GR" sz="2400" dirty="0">
                <a:effectLst/>
                <a:latin typeface="Times New Roman" panose="02020603050405020304" pitchFamily="18" charset="0"/>
                <a:ea typeface="Times New Roman" panose="02020603050405020304" pitchFamily="18" charset="0"/>
              </a:rPr>
              <a:t>Η παράδοση των εργασιών (</a:t>
            </a:r>
            <a:r>
              <a:rPr lang="el-GR" sz="2400" b="1" dirty="0">
                <a:effectLst/>
                <a:latin typeface="Times New Roman" panose="02020603050405020304" pitchFamily="18" charset="0"/>
                <a:ea typeface="Times New Roman" panose="02020603050405020304" pitchFamily="18" charset="0"/>
              </a:rPr>
              <a:t>αρχείο </a:t>
            </a:r>
            <a:r>
              <a:rPr lang="en-GB" sz="2400" b="1" dirty="0">
                <a:effectLst/>
                <a:latin typeface="Times New Roman" panose="02020603050405020304" pitchFamily="18" charset="0"/>
                <a:ea typeface="Times New Roman" panose="02020603050405020304" pitchFamily="18" charset="0"/>
              </a:rPr>
              <a:t>word</a:t>
            </a:r>
            <a:r>
              <a:rPr lang="el-GR" sz="2400" b="1" dirty="0">
                <a:effectLst/>
                <a:latin typeface="Times New Roman" panose="02020603050405020304" pitchFamily="18" charset="0"/>
                <a:ea typeface="Times New Roman" panose="02020603050405020304" pitchFamily="18" charset="0"/>
              </a:rPr>
              <a:t>/</a:t>
            </a:r>
            <a:r>
              <a:rPr lang="en-GB" sz="2400" b="1" dirty="0">
                <a:effectLst/>
                <a:latin typeface="Times New Roman" panose="02020603050405020304" pitchFamily="18" charset="0"/>
                <a:ea typeface="Times New Roman" panose="02020603050405020304" pitchFamily="18" charset="0"/>
              </a:rPr>
              <a:t>docx</a:t>
            </a:r>
            <a:r>
              <a:rPr lang="el-GR" sz="2400" b="1" dirty="0">
                <a:effectLst/>
                <a:latin typeface="Times New Roman" panose="02020603050405020304" pitchFamily="18" charset="0"/>
                <a:ea typeface="Times New Roman" panose="02020603050405020304" pitchFamily="18" charset="0"/>
              </a:rPr>
              <a:t> και </a:t>
            </a:r>
            <a:r>
              <a:rPr lang="en-GB" sz="2400" b="1" dirty="0">
                <a:effectLst/>
                <a:latin typeface="Times New Roman" panose="02020603050405020304" pitchFamily="18" charset="0"/>
                <a:ea typeface="Times New Roman" panose="02020603050405020304" pitchFamily="18" charset="0"/>
              </a:rPr>
              <a:t>PowerPoint</a:t>
            </a:r>
            <a:r>
              <a:rPr lang="el-GR" sz="2400" dirty="0">
                <a:effectLst/>
                <a:latin typeface="Times New Roman" panose="02020603050405020304" pitchFamily="18" charset="0"/>
                <a:ea typeface="Times New Roman" panose="02020603050405020304" pitchFamily="18" charset="0"/>
              </a:rPr>
              <a:t>) θα γίνει στην ενότητα «Εργασίες» στην ηλεκτρονική τάξη του μαθήματος έως τις </a:t>
            </a:r>
            <a:r>
              <a:rPr lang="el-GR" sz="2400" b="1" u="sng" dirty="0">
                <a:solidFill>
                  <a:srgbClr val="0070C0"/>
                </a:solidFill>
                <a:latin typeface="Times New Roman" panose="02020603050405020304" pitchFamily="18" charset="0"/>
                <a:ea typeface="Times New Roman" panose="02020603050405020304" pitchFamily="18" charset="0"/>
              </a:rPr>
              <a:t>3</a:t>
            </a:r>
            <a:r>
              <a:rPr lang="el-GR" sz="2400" b="1" u="sng" dirty="0">
                <a:solidFill>
                  <a:srgbClr val="0070C0"/>
                </a:solidFill>
                <a:effectLst/>
                <a:latin typeface="Times New Roman" panose="02020603050405020304" pitchFamily="18" charset="0"/>
                <a:ea typeface="Times New Roman" panose="02020603050405020304" pitchFamily="18" charset="0"/>
              </a:rPr>
              <a:t>0/06/2025</a:t>
            </a:r>
            <a:r>
              <a:rPr lang="el-GR" sz="2400" dirty="0">
                <a:solidFill>
                  <a:srgbClr val="0070C0"/>
                </a:solidFill>
                <a:effectLst/>
                <a:latin typeface="Times New Roman" panose="02020603050405020304" pitchFamily="18" charset="0"/>
                <a:ea typeface="Times New Roman" panose="02020603050405020304" pitchFamily="18" charset="0"/>
              </a:rPr>
              <a:t>.</a:t>
            </a:r>
            <a:endParaRPr lang="el-GR" sz="1800" dirty="0">
              <a:effectLst/>
              <a:latin typeface="Times New Roman" panose="02020603050405020304" pitchFamily="18" charset="0"/>
              <a:ea typeface="Times New Roman" panose="02020603050405020304" pitchFamily="18" charset="0"/>
            </a:endParaRPr>
          </a:p>
          <a:p>
            <a:pPr marL="0" indent="0" algn="ctr">
              <a:buNone/>
            </a:pPr>
            <a:br>
              <a:rPr lang="el-GR" sz="2400" dirty="0"/>
            </a:br>
            <a:r>
              <a:rPr lang="el-GR" sz="2400" dirty="0"/>
              <a:t>Καλή εργασία!!</a:t>
            </a:r>
          </a:p>
        </p:txBody>
      </p:sp>
    </p:spTree>
    <p:extLst>
      <p:ext uri="{BB962C8B-B14F-4D97-AF65-F5344CB8AC3E}">
        <p14:creationId xmlns:p14="http://schemas.microsoft.com/office/powerpoint/2010/main" val="3186310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404664"/>
            <a:ext cx="8229600" cy="5721499"/>
          </a:xfrm>
          <a:ln>
            <a:solidFill>
              <a:schemeClr val="accent2">
                <a:lumMod val="75000"/>
              </a:schemeClr>
            </a:solidFill>
          </a:ln>
        </p:spPr>
        <p:txBody>
          <a:bodyPr>
            <a:normAutofit fontScale="92500" lnSpcReduction="10000"/>
          </a:bodyPr>
          <a:lstStyle/>
          <a:p>
            <a:pPr marL="0" indent="0">
              <a:buNone/>
            </a:pPr>
            <a:r>
              <a:rPr lang="el-GR" b="1" dirty="0"/>
              <a:t>Αντικείμενο</a:t>
            </a:r>
            <a:r>
              <a:rPr lang="el-GR" dirty="0"/>
              <a:t> του μαθήματος είναι:</a:t>
            </a:r>
          </a:p>
          <a:p>
            <a:pPr algn="just"/>
            <a:r>
              <a:rPr lang="el-GR" dirty="0"/>
              <a:t>Η δευτερογενής, ερμηνευτική και </a:t>
            </a:r>
            <a:r>
              <a:rPr lang="el-GR" dirty="0" err="1"/>
              <a:t>αναστοχαστική</a:t>
            </a:r>
            <a:r>
              <a:rPr lang="el-GR" dirty="0"/>
              <a:t>, αφηγηματική ανάλυση συνεντεύξεων αφηγήσεων ζωής που εστιάζουν στα βιώματα της παιδικής ηλικίας των αφηγητών/ τριών. </a:t>
            </a:r>
          </a:p>
          <a:p>
            <a:pPr algn="just"/>
            <a:r>
              <a:rPr lang="el-GR" dirty="0"/>
              <a:t>Το μάθημα έχει εργαστηριακό χαρακτήρα (</a:t>
            </a:r>
            <a:r>
              <a:rPr lang="en-US" dirty="0"/>
              <a:t>workshop)</a:t>
            </a:r>
            <a:r>
              <a:rPr lang="el-GR" dirty="0"/>
              <a:t> και κάθε φοιτητής/ </a:t>
            </a:r>
            <a:r>
              <a:rPr lang="el-GR" dirty="0" err="1"/>
              <a:t>τρια</a:t>
            </a:r>
            <a:r>
              <a:rPr lang="el-GR" dirty="0"/>
              <a:t> αναλαμβάνει να αναλύσει μια </a:t>
            </a:r>
            <a:r>
              <a:rPr lang="el-GR" dirty="0" err="1"/>
              <a:t>ημικατευθυνόμενη</a:t>
            </a:r>
            <a:r>
              <a:rPr lang="el-GR" dirty="0"/>
              <a:t> συνέντευξη αφήγησης ζωής με έμφαση στη μνήμη της παιδικής και νεανικής ηλικίας, που περιλαμβάνεται στο </a:t>
            </a:r>
            <a:r>
              <a:rPr lang="el-GR" i="1" dirty="0"/>
              <a:t>Αρχείο Αφηγήσεων Ζωής </a:t>
            </a:r>
            <a:r>
              <a:rPr lang="el-GR" dirty="0"/>
              <a:t>του Π.Τ.Δ.Ε., Ε.Κ.Π.Α.</a:t>
            </a:r>
          </a:p>
        </p:txBody>
      </p:sp>
    </p:spTree>
    <p:extLst>
      <p:ext uri="{BB962C8B-B14F-4D97-AF65-F5344CB8AC3E}">
        <p14:creationId xmlns:p14="http://schemas.microsoft.com/office/powerpoint/2010/main" val="286700134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lnSpcReduction="10000"/>
          </a:bodyPr>
          <a:lstStyle/>
          <a:p>
            <a:pPr algn="just"/>
            <a:r>
              <a:rPr lang="el-GR" dirty="0"/>
              <a:t>Οι συνεντεύξεις που θα αναλυθούν είναι:</a:t>
            </a:r>
          </a:p>
          <a:p>
            <a:pPr algn="just">
              <a:buFont typeface="Wingdings" panose="05000000000000000000" pitchFamily="2" charset="2"/>
              <a:buChar char="Ø"/>
            </a:pPr>
            <a:r>
              <a:rPr lang="el-GR" b="1" dirty="0"/>
              <a:t>Βιογραφικές</a:t>
            </a:r>
            <a:r>
              <a:rPr lang="el-GR" dirty="0"/>
              <a:t>: εστιάζουν στη μνήμη και τα προσωπικά βιώματα της ζωής των αφηγητών/ τριών</a:t>
            </a:r>
          </a:p>
          <a:p>
            <a:pPr algn="just">
              <a:buFont typeface="Wingdings" panose="05000000000000000000" pitchFamily="2" charset="2"/>
              <a:buChar char="Ø"/>
            </a:pPr>
            <a:r>
              <a:rPr lang="el-GR" b="1" dirty="0" err="1"/>
              <a:t>Ημικατευθυνόμενες</a:t>
            </a:r>
            <a:r>
              <a:rPr lang="el-GR" dirty="0"/>
              <a:t> (ως προς την τεχνική λήψης τους): Οι </a:t>
            </a:r>
            <a:r>
              <a:rPr lang="el-GR" dirty="0" err="1"/>
              <a:t>συνεντευκτές</a:t>
            </a:r>
            <a:r>
              <a:rPr lang="el-GR" dirty="0"/>
              <a:t> ακολούθησαν έναν </a:t>
            </a:r>
            <a:r>
              <a:rPr lang="el-GR" i="1" dirty="0"/>
              <a:t>Οδηγό Βιογραφικής Συνέντευξης με έμφαση στα βιώματα της παιδικής και νεανικής ηλικίας</a:t>
            </a:r>
          </a:p>
          <a:p>
            <a:pPr algn="just">
              <a:buFont typeface="Wingdings" panose="05000000000000000000" pitchFamily="2" charset="2"/>
              <a:buChar char="Ø"/>
            </a:pPr>
            <a:r>
              <a:rPr lang="el-GR" b="1" dirty="0"/>
              <a:t>Ενδοοικογενειακές</a:t>
            </a:r>
            <a:r>
              <a:rPr lang="el-GR" dirty="0"/>
              <a:t>: Οι </a:t>
            </a:r>
            <a:r>
              <a:rPr lang="el-GR" dirty="0" err="1"/>
              <a:t>συνεντευκτές</a:t>
            </a:r>
            <a:r>
              <a:rPr lang="el-GR" dirty="0"/>
              <a:t>/ </a:t>
            </a:r>
            <a:r>
              <a:rPr lang="el-GR" dirty="0" err="1"/>
              <a:t>τριες</a:t>
            </a:r>
            <a:r>
              <a:rPr lang="el-GR" dirty="0"/>
              <a:t> συνδέονταν με συγγενικές σχέσεις με τους/ τις αφηγητές/ </a:t>
            </a:r>
            <a:r>
              <a:rPr lang="el-GR" dirty="0" err="1"/>
              <a:t>τριες</a:t>
            </a:r>
            <a:endParaRPr lang="el-GR" dirty="0"/>
          </a:p>
          <a:p>
            <a:pPr>
              <a:buFont typeface="Wingdings" panose="05000000000000000000" pitchFamily="2" charset="2"/>
              <a:buChar char="Ø"/>
            </a:pPr>
            <a:endParaRPr lang="el-GR" dirty="0"/>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871553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lstStyle/>
          <a:p>
            <a:pPr marL="0" indent="0">
              <a:buNone/>
            </a:pPr>
            <a:r>
              <a:rPr lang="el-GR" b="1" dirty="0"/>
              <a:t>Σκοπός</a:t>
            </a:r>
            <a:r>
              <a:rPr lang="el-GR" dirty="0"/>
              <a:t> του μαθήματος είναι:</a:t>
            </a:r>
          </a:p>
          <a:p>
            <a:pPr algn="just"/>
            <a:r>
              <a:rPr lang="el-GR" dirty="0"/>
              <a:t> η κατανόηση των κοινωνικών, ιστορικών, οικονομικών και πολιτισμικών παραμέτρων που επηρεάζουν και διαμορφώνουν ποικίλα βιώματα και μνήμες της παιδικής ηλικίας.</a:t>
            </a:r>
          </a:p>
          <a:p>
            <a:pPr algn="just"/>
            <a:r>
              <a:rPr lang="el-GR" dirty="0"/>
              <a:t>Η κατανόηση της </a:t>
            </a:r>
            <a:r>
              <a:rPr lang="el-GR" dirty="0" err="1"/>
              <a:t>διαγενεακής</a:t>
            </a:r>
            <a:r>
              <a:rPr lang="el-GR" dirty="0"/>
              <a:t> μεταβίβασης, υιοθέτησης ή απόρριψης πολιτισμικών νοοτροπιών και πρακτικών μέσα στο οικογενειακό πλαίσιο.</a:t>
            </a:r>
          </a:p>
          <a:p>
            <a:pPr algn="just"/>
            <a:endParaRPr lang="el-GR" dirty="0"/>
          </a:p>
          <a:p>
            <a:endParaRPr lang="el-GR" dirty="0"/>
          </a:p>
        </p:txBody>
      </p:sp>
    </p:spTree>
    <p:extLst>
      <p:ext uri="{BB962C8B-B14F-4D97-AF65-F5344CB8AC3E}">
        <p14:creationId xmlns:p14="http://schemas.microsoft.com/office/powerpoint/2010/main" val="36454659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85000" lnSpcReduction="10000"/>
          </a:bodyPr>
          <a:lstStyle/>
          <a:p>
            <a:pPr marL="0" indent="0">
              <a:buNone/>
            </a:pPr>
            <a:r>
              <a:rPr lang="el-GR" b="1" dirty="0"/>
              <a:t>Στόχοι</a:t>
            </a:r>
            <a:r>
              <a:rPr lang="el-GR" dirty="0"/>
              <a:t>:</a:t>
            </a:r>
          </a:p>
          <a:p>
            <a:pPr algn="just"/>
            <a:r>
              <a:rPr lang="el-GR" dirty="0"/>
              <a:t>Η μελέτη της ελληνικής και διεθνούς κοινωνιολογικής, λαογραφικής, ιστορικής και ανθρωπολογικής βιβλιογραφίας που εστιάζει στην έρευνα της οικογένειας και της παιδικής ηλικίας (γνωστικές δεξιότητες).</a:t>
            </a:r>
          </a:p>
          <a:p>
            <a:pPr algn="just"/>
            <a:r>
              <a:rPr lang="el-GR" dirty="0"/>
              <a:t>Η ερευνητική αξιοποίηση της κοινωνικής θεωρίας και των πορισμάτων σχετικών ερευνών στη δευτερογενή αφηγηματική ανάλυση των βιογραφικών συνεντεύξεων (ερευνητικές δεξιότητες)</a:t>
            </a:r>
          </a:p>
          <a:p>
            <a:pPr algn="just"/>
            <a:r>
              <a:rPr lang="el-GR" dirty="0"/>
              <a:t>Η μύηση στη ζωντανή επιστημονική συζήτηση και το διάλογο (επικοινωνιακές, συνεργατικές δεξιότητες) και η καλλιέργεια της διεπιστημονικής προσέγγισης και του κριτικού </a:t>
            </a:r>
            <a:r>
              <a:rPr lang="el-GR" dirty="0" err="1"/>
              <a:t>αναστοχασμού</a:t>
            </a:r>
            <a:r>
              <a:rPr lang="el-GR" dirty="0"/>
              <a:t>.</a:t>
            </a:r>
          </a:p>
          <a:p>
            <a:pPr algn="just"/>
            <a:endParaRPr lang="el-GR" dirty="0"/>
          </a:p>
          <a:p>
            <a:endParaRPr lang="el-GR" dirty="0"/>
          </a:p>
        </p:txBody>
      </p:sp>
    </p:spTree>
    <p:extLst>
      <p:ext uri="{BB962C8B-B14F-4D97-AF65-F5344CB8AC3E}">
        <p14:creationId xmlns:p14="http://schemas.microsoft.com/office/powerpoint/2010/main" val="4683864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332656"/>
            <a:ext cx="8229600" cy="5793507"/>
          </a:xfrm>
          <a:ln>
            <a:solidFill>
              <a:schemeClr val="accent2">
                <a:lumMod val="75000"/>
              </a:schemeClr>
            </a:solidFill>
          </a:ln>
        </p:spPr>
        <p:txBody>
          <a:bodyPr>
            <a:normAutofit fontScale="92500" lnSpcReduction="20000"/>
          </a:bodyPr>
          <a:lstStyle/>
          <a:p>
            <a:pPr algn="just"/>
            <a:r>
              <a:rPr lang="el-GR" dirty="0"/>
              <a:t>Η </a:t>
            </a:r>
            <a:r>
              <a:rPr lang="el-GR" b="1" dirty="0"/>
              <a:t>δευτερογενής αφηγηματική ανάλυση </a:t>
            </a:r>
            <a:r>
              <a:rPr lang="el-GR" dirty="0"/>
              <a:t>(</a:t>
            </a:r>
            <a:r>
              <a:rPr lang="en-US" dirty="0"/>
              <a:t>secondary narrative analysis</a:t>
            </a:r>
            <a:r>
              <a:rPr lang="el-GR" dirty="0"/>
              <a:t>) ενδοοικογενειακών βιογραφικών συνεντεύξεων που έχουν ληφθεί από άλλους ερευνητές μελετά βιογραφικό υλικό που περιλαμβάνεται  στο </a:t>
            </a:r>
            <a:r>
              <a:rPr lang="el-GR" i="1" dirty="0"/>
              <a:t>Αρχείο Αφηγήσεων Ζωής</a:t>
            </a:r>
            <a:r>
              <a:rPr lang="el-GR" dirty="0"/>
              <a:t> του Π.Τ.Δ.Ε.</a:t>
            </a:r>
          </a:p>
          <a:p>
            <a:pPr algn="just"/>
            <a:r>
              <a:rPr lang="el-GR" dirty="0"/>
              <a:t>Το ενδιαφέρον για τη δευτερογενή ανάλυση έχει αυξηθεί τις τελευταίες δεκαετίες στις κοινωνικές επιστήμες. Βλ</a:t>
            </a:r>
            <a:r>
              <a:rPr lang="en-US" dirty="0"/>
              <a:t>. </a:t>
            </a:r>
            <a:r>
              <a:rPr lang="el-GR" dirty="0"/>
              <a:t>ενδεικτικά</a:t>
            </a:r>
            <a:r>
              <a:rPr lang="en-US" dirty="0"/>
              <a:t>, Glaser 1962. 1963, Dale, A. and others 1988, Hakim 1982, Heaton 2004, </a:t>
            </a:r>
            <a:r>
              <a:rPr lang="el-GR" dirty="0" err="1"/>
              <a:t>Τσιώλης</a:t>
            </a:r>
            <a:r>
              <a:rPr lang="en-US" dirty="0"/>
              <a:t> 2011: 129-159. </a:t>
            </a:r>
            <a:endParaRPr lang="el-GR" dirty="0"/>
          </a:p>
          <a:p>
            <a:pPr algn="just"/>
            <a:r>
              <a:rPr lang="el-GR" dirty="0"/>
              <a:t>Για τις διαφοροποιήσεις μεταξύ πρωτογενούς, δευτερογενούς ανάλυσης και </a:t>
            </a:r>
            <a:r>
              <a:rPr lang="el-GR" dirty="0" err="1"/>
              <a:t>μετα</a:t>
            </a:r>
            <a:r>
              <a:rPr lang="el-GR" dirty="0"/>
              <a:t>-ανάλυσης, βλ. ενδεικτικά, </a:t>
            </a:r>
            <a:r>
              <a:rPr lang="en-US" dirty="0"/>
              <a:t>Glass</a:t>
            </a:r>
            <a:r>
              <a:rPr lang="el-GR" dirty="0"/>
              <a:t>, 1976: 3-8.</a:t>
            </a:r>
          </a:p>
          <a:p>
            <a:pPr algn="just"/>
            <a:endParaRPr lang="el-GR" dirty="0"/>
          </a:p>
        </p:txBody>
      </p:sp>
    </p:spTree>
    <p:extLst>
      <p:ext uri="{BB962C8B-B14F-4D97-AF65-F5344CB8AC3E}">
        <p14:creationId xmlns:p14="http://schemas.microsoft.com/office/powerpoint/2010/main" val="396837663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50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85000" lnSpcReduction="10000"/>
          </a:bodyPr>
          <a:lstStyle/>
          <a:p>
            <a:pPr marL="0" indent="0" algn="just">
              <a:buNone/>
            </a:pPr>
            <a:r>
              <a:rPr lang="el-GR" dirty="0"/>
              <a:t>Η </a:t>
            </a:r>
            <a:r>
              <a:rPr lang="el-GR" b="1" dirty="0"/>
              <a:t>θεωρητική εκκίνηση </a:t>
            </a:r>
            <a:r>
              <a:rPr lang="el-GR" dirty="0"/>
              <a:t>του εργαστηρίου έγκειται:</a:t>
            </a:r>
          </a:p>
          <a:p>
            <a:pPr algn="just">
              <a:buFont typeface="Wingdings" panose="05000000000000000000" pitchFamily="2" charset="2"/>
              <a:buChar char="Ø"/>
            </a:pPr>
            <a:r>
              <a:rPr lang="el-GR" dirty="0"/>
              <a:t>στην παραδοχή του </a:t>
            </a:r>
            <a:r>
              <a:rPr lang="el-GR" i="1" dirty="0"/>
              <a:t>κατασκευαστικού</a:t>
            </a:r>
            <a:r>
              <a:rPr lang="el-GR" dirty="0"/>
              <a:t> και </a:t>
            </a:r>
            <a:r>
              <a:rPr lang="el-GR" i="1" dirty="0" err="1"/>
              <a:t>έμφυλου</a:t>
            </a:r>
            <a:r>
              <a:rPr lang="el-GR" dirty="0"/>
              <a:t> χαρακτήρα της ατομικής και συλλογικής μνήμης και</a:t>
            </a:r>
          </a:p>
          <a:p>
            <a:pPr algn="just">
              <a:buFont typeface="Wingdings" panose="05000000000000000000" pitchFamily="2" charset="2"/>
              <a:buChar char="Ø"/>
            </a:pPr>
            <a:r>
              <a:rPr lang="el-GR" dirty="0"/>
              <a:t> λαμβάνει υπόψη της τη σημασία των κοινωνικών παραγόντων:</a:t>
            </a:r>
          </a:p>
          <a:p>
            <a:pPr algn="just"/>
            <a:r>
              <a:rPr lang="el-GR" dirty="0"/>
              <a:t>της </a:t>
            </a:r>
            <a:r>
              <a:rPr lang="el-GR" i="1" dirty="0"/>
              <a:t>μόρφωσης</a:t>
            </a:r>
            <a:r>
              <a:rPr lang="el-GR" dirty="0"/>
              <a:t>, </a:t>
            </a:r>
          </a:p>
          <a:p>
            <a:pPr algn="just"/>
            <a:r>
              <a:rPr lang="el-GR" dirty="0"/>
              <a:t>της </a:t>
            </a:r>
            <a:r>
              <a:rPr lang="el-GR" i="1" dirty="0"/>
              <a:t>ηλικίας</a:t>
            </a:r>
            <a:r>
              <a:rPr lang="el-GR" dirty="0"/>
              <a:t>, </a:t>
            </a:r>
          </a:p>
          <a:p>
            <a:pPr algn="just"/>
            <a:r>
              <a:rPr lang="el-GR" dirty="0"/>
              <a:t>του </a:t>
            </a:r>
            <a:r>
              <a:rPr lang="el-GR" i="1" dirty="0"/>
              <a:t>τόπου γέννησης και ανατροφής</a:t>
            </a:r>
            <a:r>
              <a:rPr lang="el-GR" dirty="0"/>
              <a:t>, </a:t>
            </a:r>
          </a:p>
          <a:p>
            <a:pPr algn="just"/>
            <a:r>
              <a:rPr lang="el-GR" dirty="0"/>
              <a:t>του </a:t>
            </a:r>
            <a:r>
              <a:rPr lang="el-GR" i="1" dirty="0"/>
              <a:t>οικογενειακού και κοινωνικού περιβάλλοντος </a:t>
            </a:r>
            <a:r>
              <a:rPr lang="el-GR" dirty="0"/>
              <a:t>του αφηγητή και </a:t>
            </a:r>
          </a:p>
          <a:p>
            <a:pPr algn="just"/>
            <a:r>
              <a:rPr lang="el-GR" i="1" dirty="0"/>
              <a:t>της επίσημης Ιστορίας</a:t>
            </a:r>
            <a:r>
              <a:rPr lang="el-GR" dirty="0"/>
              <a:t> </a:t>
            </a:r>
          </a:p>
          <a:p>
            <a:pPr marL="0" indent="0" algn="just">
              <a:buNone/>
            </a:pPr>
            <a:r>
              <a:rPr lang="el-GR" dirty="0"/>
              <a:t>στη διαμόρφωση της μορφής και του περιεχομένου του αφηγηματικού λόγου. </a:t>
            </a:r>
          </a:p>
        </p:txBody>
      </p:sp>
    </p:spTree>
    <p:extLst>
      <p:ext uri="{BB962C8B-B14F-4D97-AF65-F5344CB8AC3E}">
        <p14:creationId xmlns:p14="http://schemas.microsoft.com/office/powerpoint/2010/main" val="327495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3">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grpId="0" nodeType="clickEffect">
                                  <p:stCondLst>
                                    <p:cond delay="0"/>
                                  </p:stCondLst>
                                  <p:iterate type="lt">
                                    <p:tmAbs val="25"/>
                                  </p:iterate>
                                  <p:childTnLst>
                                    <p:set>
                                      <p:cBhvr override="childStyle">
                                        <p:cTn id="10" dur="indefinite"/>
                                        <p:tgtEl>
                                          <p:spTgt spid="3">
                                            <p:txEl>
                                              <p:pRg st="1" end="1"/>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grpId="0" nodeType="clickEffect">
                                  <p:stCondLst>
                                    <p:cond delay="0"/>
                                  </p:stCondLst>
                                  <p:iterate type="lt">
                                    <p:tmAbs val="25"/>
                                  </p:iterate>
                                  <p:childTnLst>
                                    <p:set>
                                      <p:cBhvr override="childStyle">
                                        <p:cTn id="14" dur="indefinite"/>
                                        <p:tgtEl>
                                          <p:spTgt spid="3">
                                            <p:txEl>
                                              <p:pRg st="2" end="2"/>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grpId="0" nodeType="clickEffect">
                                  <p:stCondLst>
                                    <p:cond delay="0"/>
                                  </p:stCondLst>
                                  <p:iterate type="lt">
                                    <p:tmAbs val="25"/>
                                  </p:iterate>
                                  <p:childTnLst>
                                    <p:set>
                                      <p:cBhvr override="childStyle">
                                        <p:cTn id="18" dur="indefinite"/>
                                        <p:tgtEl>
                                          <p:spTgt spid="3">
                                            <p:txEl>
                                              <p:pRg st="3" end="3"/>
                                            </p:txEl>
                                          </p:spTgt>
                                        </p:tgtEl>
                                        <p:attrNameLst>
                                          <p:attrName>style.fontWeight</p:attrName>
                                        </p:attrNameLst>
                                      </p:cBhvr>
                                      <p:to>
                                        <p:strVal val="bold"/>
                                      </p:to>
                                    </p:set>
                                  </p:childTnLst>
                                </p:cTn>
                              </p:par>
                            </p:childTnLst>
                          </p:cTn>
                        </p:par>
                      </p:childTnLst>
                    </p:cTn>
                  </p:par>
                  <p:par>
                    <p:cTn id="19" fill="hold">
                      <p:stCondLst>
                        <p:cond delay="indefinite"/>
                      </p:stCondLst>
                      <p:childTnLst>
                        <p:par>
                          <p:cTn id="20" fill="hold">
                            <p:stCondLst>
                              <p:cond delay="0"/>
                            </p:stCondLst>
                            <p:childTnLst>
                              <p:par>
                                <p:cTn id="21" presetID="15" presetClass="emph" presetSubtype="0" grpId="0" nodeType="clickEffect">
                                  <p:stCondLst>
                                    <p:cond delay="0"/>
                                  </p:stCondLst>
                                  <p:iterate type="lt">
                                    <p:tmAbs val="25"/>
                                  </p:iterate>
                                  <p:childTnLst>
                                    <p:set>
                                      <p:cBhvr override="childStyle">
                                        <p:cTn id="22" dur="indefinite"/>
                                        <p:tgtEl>
                                          <p:spTgt spid="3">
                                            <p:txEl>
                                              <p:pRg st="4" end="4"/>
                                            </p:txEl>
                                          </p:spTgt>
                                        </p:tgtEl>
                                        <p:attrNameLst>
                                          <p:attrName>style.fontWeight</p:attrName>
                                        </p:attrNameLst>
                                      </p:cBhvr>
                                      <p:to>
                                        <p:strVal val="bold"/>
                                      </p:to>
                                    </p:set>
                                  </p:childTnLst>
                                </p:cTn>
                              </p:par>
                            </p:childTnLst>
                          </p:cTn>
                        </p:par>
                      </p:childTnLst>
                    </p:cTn>
                  </p:par>
                  <p:par>
                    <p:cTn id="23" fill="hold">
                      <p:stCondLst>
                        <p:cond delay="indefinite"/>
                      </p:stCondLst>
                      <p:childTnLst>
                        <p:par>
                          <p:cTn id="24" fill="hold">
                            <p:stCondLst>
                              <p:cond delay="0"/>
                            </p:stCondLst>
                            <p:childTnLst>
                              <p:par>
                                <p:cTn id="25" presetID="15" presetClass="emph" presetSubtype="0" grpId="0" nodeType="clickEffect">
                                  <p:stCondLst>
                                    <p:cond delay="0"/>
                                  </p:stCondLst>
                                  <p:iterate type="lt">
                                    <p:tmAbs val="25"/>
                                  </p:iterate>
                                  <p:childTnLst>
                                    <p:set>
                                      <p:cBhvr override="childStyle">
                                        <p:cTn id="26" dur="indefinite"/>
                                        <p:tgtEl>
                                          <p:spTgt spid="3">
                                            <p:txEl>
                                              <p:pRg st="5" end="5"/>
                                            </p:txEl>
                                          </p:spTgt>
                                        </p:tgtEl>
                                        <p:attrNameLst>
                                          <p:attrName>style.fontWeight</p:attrName>
                                        </p:attrNameLst>
                                      </p:cBhvr>
                                      <p:to>
                                        <p:strVal val="bold"/>
                                      </p:to>
                                    </p:set>
                                  </p:childTnLst>
                                </p:cTn>
                              </p:par>
                            </p:childTnLst>
                          </p:cTn>
                        </p:par>
                      </p:childTnLst>
                    </p:cTn>
                  </p:par>
                  <p:par>
                    <p:cTn id="27" fill="hold">
                      <p:stCondLst>
                        <p:cond delay="indefinite"/>
                      </p:stCondLst>
                      <p:childTnLst>
                        <p:par>
                          <p:cTn id="28" fill="hold">
                            <p:stCondLst>
                              <p:cond delay="0"/>
                            </p:stCondLst>
                            <p:childTnLst>
                              <p:par>
                                <p:cTn id="29" presetID="15" presetClass="emph" presetSubtype="0" grpId="0" nodeType="clickEffect">
                                  <p:stCondLst>
                                    <p:cond delay="0"/>
                                  </p:stCondLst>
                                  <p:iterate type="lt">
                                    <p:tmAbs val="25"/>
                                  </p:iterate>
                                  <p:childTnLst>
                                    <p:set>
                                      <p:cBhvr override="childStyle">
                                        <p:cTn id="30" dur="indefinite"/>
                                        <p:tgtEl>
                                          <p:spTgt spid="3">
                                            <p:txEl>
                                              <p:pRg st="6" end="6"/>
                                            </p:txEl>
                                          </p:spTgt>
                                        </p:tgtEl>
                                        <p:attrNameLst>
                                          <p:attrName>style.fontWeight</p:attrName>
                                        </p:attrNameLst>
                                      </p:cBhvr>
                                      <p:to>
                                        <p:strVal val="bold"/>
                                      </p:to>
                                    </p:set>
                                  </p:childTnLst>
                                </p:cTn>
                              </p:par>
                            </p:childTnLst>
                          </p:cTn>
                        </p:par>
                      </p:childTnLst>
                    </p:cTn>
                  </p:par>
                  <p:par>
                    <p:cTn id="31" fill="hold">
                      <p:stCondLst>
                        <p:cond delay="indefinite"/>
                      </p:stCondLst>
                      <p:childTnLst>
                        <p:par>
                          <p:cTn id="32" fill="hold">
                            <p:stCondLst>
                              <p:cond delay="0"/>
                            </p:stCondLst>
                            <p:childTnLst>
                              <p:par>
                                <p:cTn id="33" presetID="15" presetClass="emph" presetSubtype="0" grpId="0" nodeType="clickEffect">
                                  <p:stCondLst>
                                    <p:cond delay="0"/>
                                  </p:stCondLst>
                                  <p:iterate type="lt">
                                    <p:tmAbs val="25"/>
                                  </p:iterate>
                                  <p:childTnLst>
                                    <p:set>
                                      <p:cBhvr override="childStyle">
                                        <p:cTn id="34" dur="indefinite"/>
                                        <p:tgtEl>
                                          <p:spTgt spid="3">
                                            <p:txEl>
                                              <p:pRg st="7" end="7"/>
                                            </p:txEl>
                                          </p:spTgt>
                                        </p:tgtEl>
                                        <p:attrNameLst>
                                          <p:attrName>style.fontWeight</p:attrName>
                                        </p:attrNameLst>
                                      </p:cBhvr>
                                      <p:to>
                                        <p:strVal val="bold"/>
                                      </p:to>
                                    </p:set>
                                  </p:childTnLst>
                                </p:cTn>
                              </p:par>
                            </p:childTnLst>
                          </p:cTn>
                        </p:par>
                      </p:childTnLst>
                    </p:cTn>
                  </p:par>
                  <p:par>
                    <p:cTn id="35" fill="hold">
                      <p:stCondLst>
                        <p:cond delay="indefinite"/>
                      </p:stCondLst>
                      <p:childTnLst>
                        <p:par>
                          <p:cTn id="36" fill="hold">
                            <p:stCondLst>
                              <p:cond delay="0"/>
                            </p:stCondLst>
                            <p:childTnLst>
                              <p:par>
                                <p:cTn id="37" presetID="15" presetClass="emph" presetSubtype="0" grpId="0" nodeType="clickEffect">
                                  <p:stCondLst>
                                    <p:cond delay="0"/>
                                  </p:stCondLst>
                                  <p:iterate type="lt">
                                    <p:tmAbs val="25"/>
                                  </p:iterate>
                                  <p:childTnLst>
                                    <p:set>
                                      <p:cBhvr override="childStyle">
                                        <p:cTn id="38" dur="indefinite"/>
                                        <p:tgtEl>
                                          <p:spTgt spid="3">
                                            <p:txEl>
                                              <p:pRg st="8" end="8"/>
                                            </p:txEl>
                                          </p:spTgt>
                                        </p:tgtEl>
                                        <p:attrNameLst>
                                          <p:attrName>style.fontWeight</p:attrName>
                                        </p:attrNameLst>
                                      </p:cBhvr>
                                      <p:to>
                                        <p:strVal val="bold"/>
                                      </p:to>
                                    </p:set>
                                  </p:childTnLst>
                                </p:cTn>
                              </p:par>
                            </p:childTnLst>
                          </p:cTn>
                        </p:par>
                      </p:childTnLst>
                    </p:cTn>
                  </p:par>
                  <p:par>
                    <p:cTn id="39" fill="hold">
                      <p:stCondLst>
                        <p:cond delay="indefinite"/>
                      </p:stCondLst>
                      <p:childTnLst>
                        <p:par>
                          <p:cTn id="40" fill="hold">
                            <p:stCondLst>
                              <p:cond delay="0"/>
                            </p:stCondLst>
                            <p:childTnLst>
                              <p:par>
                                <p:cTn id="41" presetID="15" presetClass="emph" presetSubtype="0" grpId="0" nodeType="clickEffect">
                                  <p:stCondLst>
                                    <p:cond delay="0"/>
                                  </p:stCondLst>
                                  <p:iterate type="lt">
                                    <p:tmAbs val="25"/>
                                  </p:iterate>
                                  <p:childTnLst>
                                    <p:set>
                                      <p:cBhvr override="childStyle">
                                        <p:cTn id="42" dur="indefinite"/>
                                        <p:tgtEl>
                                          <p:spTgt spid="3">
                                            <p:bg/>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85000" lnSpcReduction="20000"/>
          </a:bodyPr>
          <a:lstStyle/>
          <a:p>
            <a:pPr algn="just"/>
            <a:r>
              <a:rPr lang="el-GR" dirty="0"/>
              <a:t>Μ. </a:t>
            </a:r>
            <a:r>
              <a:rPr lang="en-US" dirty="0" err="1"/>
              <a:t>Halbwachs</a:t>
            </a:r>
            <a:r>
              <a:rPr lang="el-GR" dirty="0"/>
              <a:t> (1950: 33): «τα άτομα είναι αυτά που θυμούνται, αλλά τα άτομα ως μέλη κάποιας κοινωνικής ομάδας»</a:t>
            </a:r>
          </a:p>
          <a:p>
            <a:pPr algn="just"/>
            <a:r>
              <a:rPr lang="el-GR" dirty="0"/>
              <a:t> Βασικό ερώτημα είναι:</a:t>
            </a:r>
          </a:p>
          <a:p>
            <a:pPr marL="0" indent="0" algn="just">
              <a:buNone/>
            </a:pPr>
            <a:r>
              <a:rPr lang="el-GR" dirty="0"/>
              <a:t>Σε ποιο βαθμό και με ποιο τρόπο ανακαλείται στη μνήμη των αφηγητών/ τριών η καθημερινή ζωή των παιδικών τους χρόνων και οι ενδοοικογενειακές σχέσεις αναφορικά με το φύλο, την κοινωνική και οικονομική κατάσταση της οικογένειας, τη σειρά γέννησης των παιδιών, αλλά και τον τόπο που μεγάλωσαν (αγροτικό, αστικό επαρχίας, αθηναϊκό αστικό χώρο); </a:t>
            </a:r>
          </a:p>
          <a:p>
            <a:pPr marL="0" indent="0" algn="just">
              <a:buNone/>
            </a:pPr>
            <a:r>
              <a:rPr lang="el-GR" dirty="0"/>
              <a:t>Οι αναλύσεις επιχειρούν να φωτίσουν τις σχέσεις ανάμεσα στις </a:t>
            </a:r>
            <a:r>
              <a:rPr lang="el-GR" i="1" dirty="0"/>
              <a:t>πολλαπλές παιδικές ηλικίες λαϊκών στρωμάτων από τον ελληνικό αγροτικό και αστικό χώρο </a:t>
            </a:r>
            <a:r>
              <a:rPr lang="el-GR" dirty="0"/>
              <a:t>και την εξέλιξη της ελληνικής κοινωνίας και οικογένειας κατά τον 20</a:t>
            </a:r>
            <a:r>
              <a:rPr lang="el-GR" baseline="30000" dirty="0"/>
              <a:t>ο</a:t>
            </a:r>
            <a:r>
              <a:rPr lang="el-GR" dirty="0"/>
              <a:t> αιώνα.</a:t>
            </a:r>
          </a:p>
          <a:p>
            <a:pPr marL="0" indent="0" algn="just">
              <a:buNone/>
            </a:pPr>
            <a:endParaRPr lang="el-GR" dirty="0"/>
          </a:p>
          <a:p>
            <a:pPr marL="0" indent="0" algn="just">
              <a:buNone/>
            </a:pPr>
            <a:endParaRPr lang="el-GR" dirty="0"/>
          </a:p>
        </p:txBody>
      </p:sp>
    </p:spTree>
    <p:extLst>
      <p:ext uri="{BB962C8B-B14F-4D97-AF65-F5344CB8AC3E}">
        <p14:creationId xmlns:p14="http://schemas.microsoft.com/office/powerpoint/2010/main" val="2956965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457200" y="260648"/>
            <a:ext cx="8229600" cy="5865515"/>
          </a:xfrm>
          <a:ln>
            <a:solidFill>
              <a:schemeClr val="accent2">
                <a:lumMod val="75000"/>
              </a:schemeClr>
            </a:solidFill>
          </a:ln>
        </p:spPr>
        <p:txBody>
          <a:bodyPr>
            <a:normAutofit fontScale="92500" lnSpcReduction="10000"/>
          </a:bodyPr>
          <a:lstStyle/>
          <a:p>
            <a:pPr algn="just"/>
            <a:r>
              <a:rPr lang="el-GR" dirty="0"/>
              <a:t>Η επιλογή των συνεντεύξεων που θα αναλυθούν στο εργαστήρι ακολούθησε τα εξής κριτήρια: </a:t>
            </a:r>
          </a:p>
          <a:p>
            <a:pPr marL="514350" indent="-514350" algn="just">
              <a:buAutoNum type="arabicParenR"/>
            </a:pPr>
            <a:r>
              <a:rPr lang="el-GR" dirty="0"/>
              <a:t>η χρονολογία γέννησης των αφηγητών/ τριών (</a:t>
            </a:r>
            <a:r>
              <a:rPr lang="el-GR" dirty="0" err="1"/>
              <a:t>δεκ.</a:t>
            </a:r>
            <a:r>
              <a:rPr lang="el-GR" dirty="0"/>
              <a:t> 1930-δεκ. 1970),</a:t>
            </a:r>
          </a:p>
          <a:p>
            <a:pPr marL="514350" indent="-514350" algn="just">
              <a:buAutoNum type="arabicParenR"/>
            </a:pPr>
            <a:r>
              <a:rPr lang="el-GR" dirty="0"/>
              <a:t>το φύλο των αφηγητών (αντιπροσωπευτικότητα και στα δύο φύλα, γυναίκες /άντρες), </a:t>
            </a:r>
          </a:p>
          <a:p>
            <a:pPr marL="514350" indent="-514350" algn="just">
              <a:buAutoNum type="arabicParenR"/>
            </a:pPr>
            <a:r>
              <a:rPr lang="el-GR" dirty="0"/>
              <a:t>Ο/οι τόπος/ οι που έζησαν ως παιδιά (αγροτικός, αστικός επαρχιακού χώρου, πρωτεύουσα)</a:t>
            </a:r>
          </a:p>
          <a:p>
            <a:pPr marL="514350" indent="-514350" algn="just">
              <a:buAutoNum type="arabicParenR"/>
            </a:pPr>
            <a:r>
              <a:rPr lang="el-GR" dirty="0"/>
              <a:t>Το κοινωνικό προφίλ της πατρικής οικογένειάς τους</a:t>
            </a:r>
          </a:p>
          <a:p>
            <a:pPr marL="0" indent="0" algn="just">
              <a:buNone/>
            </a:pPr>
            <a:r>
              <a:rPr lang="el-GR" dirty="0"/>
              <a:t>3) η τεχνική της συνέντευξης (</a:t>
            </a:r>
            <a:r>
              <a:rPr lang="el-GR" dirty="0" err="1"/>
              <a:t>ημικατευθυνόμενες</a:t>
            </a:r>
            <a:r>
              <a:rPr lang="el-GR" dirty="0"/>
              <a:t>)</a:t>
            </a:r>
          </a:p>
        </p:txBody>
      </p:sp>
    </p:spTree>
    <p:extLst>
      <p:ext uri="{BB962C8B-B14F-4D97-AF65-F5344CB8AC3E}">
        <p14:creationId xmlns:p14="http://schemas.microsoft.com/office/powerpoint/2010/main" val="111140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1671</Words>
  <Application>Microsoft Office PowerPoint</Application>
  <PresentationFormat>Προβολή στην οθόνη (4:3)</PresentationFormat>
  <Paragraphs>78</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Calibri</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Αξιολόγηση μαθήματος Ψηφιακή βιβλιογραφία </vt:lpstr>
      <vt:lpstr>ΠΑΡΑΔΟΣΗ &amp; ΠΑΡΟΥΣΙΑΣΗ  ΤΩΝ ΕΡΓΑΣΙΩΝ</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Κοινωνικές δομές Παράδοση / Νεωτερικότητα</dc:title>
  <dc:creator>πλαισιο</dc:creator>
  <cp:lastModifiedBy>Rea Kakampoura</cp:lastModifiedBy>
  <cp:revision>59</cp:revision>
  <dcterms:created xsi:type="dcterms:W3CDTF">2014-05-06T09:14:10Z</dcterms:created>
  <dcterms:modified xsi:type="dcterms:W3CDTF">2025-03-12T00:54:48Z</dcterms:modified>
</cp:coreProperties>
</file>