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41" r:id="rId2"/>
    <p:sldId id="281" r:id="rId3"/>
    <p:sldId id="282" r:id="rId4"/>
    <p:sldId id="360" r:id="rId5"/>
    <p:sldId id="283" r:id="rId6"/>
    <p:sldId id="284" r:id="rId7"/>
    <p:sldId id="278" r:id="rId8"/>
    <p:sldId id="343" r:id="rId9"/>
    <p:sldId id="344" r:id="rId10"/>
    <p:sldId id="345" r:id="rId11"/>
    <p:sldId id="346" r:id="rId12"/>
    <p:sldId id="347" r:id="rId13"/>
    <p:sldId id="348" r:id="rId14"/>
    <p:sldId id="349" r:id="rId15"/>
    <p:sldId id="350" r:id="rId16"/>
    <p:sldId id="351" r:id="rId17"/>
    <p:sldId id="352" r:id="rId18"/>
    <p:sldId id="353" r:id="rId19"/>
    <p:sldId id="354" r:id="rId20"/>
    <p:sldId id="355" r:id="rId21"/>
    <p:sldId id="356" r:id="rId22"/>
    <p:sldId id="357" r:id="rId23"/>
    <p:sldId id="358" r:id="rId24"/>
    <p:sldId id="361" r:id="rId25"/>
    <p:sldId id="359" r:id="rId2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180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23/1/2017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23/1/2017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23/1/2017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23/1/2017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23/1/2017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23/1/2017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23/1/2017</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23/1/2017</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23/1/2017</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23/1/2017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23/1/2017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21000"/>
            <a:lum/>
          </a:blip>
          <a:srcRect/>
          <a:stretch>
            <a:fillRect/>
          </a:stretch>
        </a:blip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23/1/2017</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571612"/>
          </a:xfrm>
        </p:spPr>
        <p:txBody>
          <a:bodyPr>
            <a:normAutofit/>
          </a:bodyPr>
          <a:lstStyle/>
          <a:p>
            <a:r>
              <a:rPr lang="el-GR" dirty="0" smtClean="0">
                <a:solidFill>
                  <a:srgbClr val="FF0000"/>
                </a:solidFill>
              </a:rPr>
              <a:t>Η Εξέλιξη της Ελληνικής Γλώσσας </a:t>
            </a:r>
            <a:r>
              <a:rPr lang="en-US" dirty="0" smtClean="0">
                <a:solidFill>
                  <a:srgbClr val="FF0000"/>
                </a:solidFill>
              </a:rPr>
              <a:t/>
            </a:r>
            <a:br>
              <a:rPr lang="en-US" dirty="0" smtClean="0">
                <a:solidFill>
                  <a:srgbClr val="FF0000"/>
                </a:solidFill>
              </a:rPr>
            </a:br>
            <a:r>
              <a:rPr lang="el-GR" dirty="0" smtClean="0">
                <a:solidFill>
                  <a:srgbClr val="FF0000"/>
                </a:solidFill>
              </a:rPr>
              <a:t>και ο Κοραής</a:t>
            </a:r>
            <a:endParaRPr lang="el-GR" dirty="0">
              <a:solidFill>
                <a:srgbClr val="FF0000"/>
              </a:solidFill>
            </a:endParaRPr>
          </a:p>
        </p:txBody>
      </p:sp>
      <p:pic>
        <p:nvPicPr>
          <p:cNvPr id="1026" name="Picture 2" descr="C:\Users\1234\Documents\index.jpg"/>
          <p:cNvPicPr>
            <a:picLocks noGrp="1" noChangeAspect="1" noChangeArrowheads="1"/>
          </p:cNvPicPr>
          <p:nvPr>
            <p:ph idx="1"/>
          </p:nvPr>
        </p:nvPicPr>
        <p:blipFill>
          <a:blip r:embed="rId2" cstate="print"/>
          <a:srcRect/>
          <a:stretch>
            <a:fillRect/>
          </a:stretch>
        </p:blipFill>
        <p:spPr bwMode="auto">
          <a:xfrm>
            <a:off x="2428860" y="1785926"/>
            <a:ext cx="5072097" cy="5072073"/>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r>
              <a:rPr lang="el-GR" dirty="0" smtClean="0"/>
              <a:t>Η αντίθεση μεταξύ του επίπλαστου αττικού  γραπτού λόγου και του προφορικού μεγαλώνει τον 2ο και 3ο αι. </a:t>
            </a:r>
            <a:r>
              <a:rPr lang="el-GR" dirty="0" err="1" smtClean="0"/>
              <a:t>μ.Χ</a:t>
            </a:r>
            <a:r>
              <a:rPr lang="el-GR" dirty="0" smtClean="0"/>
              <a:t>. με τον χριστιανισμό που χρησιμοποιεί τη λαϊκή γλώσσα και εξοβελίζει οτιδήποτε ειδωλολατρικό.</a:t>
            </a:r>
          </a:p>
          <a:p>
            <a:r>
              <a:rPr lang="el-GR" dirty="0" smtClean="0"/>
              <a:t>Τον 4ο αι. </a:t>
            </a:r>
            <a:r>
              <a:rPr lang="el-GR" dirty="0" err="1" smtClean="0"/>
              <a:t>μ.Χ</a:t>
            </a:r>
            <a:r>
              <a:rPr lang="el-GR" dirty="0" smtClean="0"/>
              <a:t>. με τους τρεις Ιεράρχες θα συμπλεύσουν χριστιανισμός και ελληνική παιδεία.</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Από τη μεσαιωνική κοινή έχουν ήδη  ξεχωρίσει οι διάφορες νεοελληνικές διάλεκτοι. Ο κοινός προφορικός λόγος </a:t>
            </a:r>
            <a:r>
              <a:rPr lang="el-GR" dirty="0" err="1" smtClean="0"/>
              <a:t>διαπλάσσεται</a:t>
            </a:r>
            <a:r>
              <a:rPr lang="el-GR" dirty="0" smtClean="0"/>
              <a:t> κυρίως  στα αστικά κέντρα του ελεύθερου κράτους</a:t>
            </a:r>
          </a:p>
          <a:p>
            <a:pPr>
              <a:buFontTx/>
              <a:buNone/>
            </a:pPr>
            <a:r>
              <a:rPr lang="el-GR" dirty="0" smtClean="0"/>
              <a:t>Έναν αιώνα μετά την άλωση (μέσα 16ου αι. </a:t>
            </a:r>
            <a:r>
              <a:rPr lang="el-GR" dirty="0" err="1" smtClean="0"/>
              <a:t>μ.Χ</a:t>
            </a:r>
            <a:r>
              <a:rPr lang="el-GR" dirty="0" smtClean="0"/>
              <a:t>.):Γραμματική της κοινής των Ελλήνων γλώσσης από τον Νικόλαο Σοφιανό.</a:t>
            </a:r>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Νεοελληνικές διάλεκτοι και ιδιώματα</a:t>
            </a:r>
            <a:endParaRPr lang="el-GR" dirty="0"/>
          </a:p>
        </p:txBody>
      </p:sp>
      <p:sp>
        <p:nvSpPr>
          <p:cNvPr id="3" name="2 - Θέση περιεχομένου"/>
          <p:cNvSpPr>
            <a:spLocks noGrp="1"/>
          </p:cNvSpPr>
          <p:nvPr>
            <p:ph idx="1"/>
          </p:nvPr>
        </p:nvSpPr>
        <p:spPr>
          <a:xfrm>
            <a:off x="457200" y="1142984"/>
            <a:ext cx="8229600" cy="5715016"/>
          </a:xfrm>
        </p:spPr>
        <p:txBody>
          <a:bodyPr>
            <a:normAutofit fontScale="92500" lnSpcReduction="20000"/>
          </a:bodyPr>
          <a:lstStyle/>
          <a:p>
            <a:pPr>
              <a:lnSpc>
                <a:spcPct val="90000"/>
              </a:lnSpc>
              <a:buFontTx/>
              <a:buNone/>
            </a:pPr>
            <a:r>
              <a:rPr lang="el-GR" dirty="0" smtClean="0"/>
              <a:t>Διάλεκτος:  γλωσσική μορφή που χρησιμοποιείται από τον πληθυσμό μιας μεγάλης γεωγραφικής περιοχής και παρουσιάζει διαφορές από την κοινή γλώσσα.</a:t>
            </a:r>
          </a:p>
          <a:p>
            <a:pPr>
              <a:lnSpc>
                <a:spcPct val="90000"/>
              </a:lnSpc>
              <a:buFontTx/>
              <a:buNone/>
            </a:pPr>
            <a:r>
              <a:rPr lang="el-GR" dirty="0" smtClean="0"/>
              <a:t>Ιδίωμα: σε περιορισμένο τόπο και με μικρές αποκλίσεις από την κοινή γλώσσα, τοπική παραλλαγή.</a:t>
            </a:r>
          </a:p>
          <a:p>
            <a:pPr>
              <a:lnSpc>
                <a:spcPct val="90000"/>
              </a:lnSpc>
              <a:buFontTx/>
              <a:buNone/>
            </a:pPr>
            <a:r>
              <a:rPr lang="el-GR" dirty="0" smtClean="0"/>
              <a:t>Διαλεκτικοί ιδιωματισμοί παρατηρούνται μετά την αρχαιότητα στα κείμενα των τελευταίων βυζαντινών χρόνων. Το φαινόμενο εντείνεται με τη συρρίκνωση της βυζαντινής αυτοκρατορίας. Η Κοινή ακολουθεί σε διάφορες περιοχές διαφορετική εξέλιξη (Κ. Ιταλία, Ιόνια νησιά, Πελοπόννησος, νησιά Αιγαίου, Μ. Ασία, Πόντος, Κρήτη, Δωδεκάνησα, Κύπρος) υπό την επίδραση της γλώσσας των κατακτητών (Βενετών, Γάλλων, </a:t>
            </a:r>
            <a:r>
              <a:rPr lang="el-GR" dirty="0" err="1" smtClean="0"/>
              <a:t>Καταλανών</a:t>
            </a:r>
            <a:r>
              <a:rPr lang="el-GR" dirty="0" smtClean="0"/>
              <a:t>, Τούρκων).</a:t>
            </a: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r>
              <a:rPr lang="el-GR" dirty="0" smtClean="0"/>
              <a:t>Διάλεκτοι: ποντιακά, </a:t>
            </a:r>
            <a:r>
              <a:rPr lang="el-GR" dirty="0" err="1" smtClean="0"/>
              <a:t>κατωιταλικά</a:t>
            </a:r>
            <a:r>
              <a:rPr lang="el-GR" dirty="0" smtClean="0"/>
              <a:t>, τσακώνικα.</a:t>
            </a:r>
          </a:p>
          <a:p>
            <a:r>
              <a:rPr lang="el-GR" dirty="0" smtClean="0"/>
              <a:t>Ιδιώματα (κατ’ άλλους διάλεκτοι) : βόρεια-νότια, ανατολική-δυτική, κεντρική-περιφερειακή)των Επτανήσων, της Πελοποννήσου, της Μάνης, Αίγινας- Μεγάρων- Κύμης και προεπαναστατικής Αθήνας, των Κυκλάδων, της Κρήτης, της Δωδεκανήσου, της Κύπρου, της Στερεάς Ελλάδος, Β. Εύβοιας, Θεσσαλίας, Ηπείρου, Μακεδονίας, Θράκης, των νησιών του Α. Αιγαίου.</a:t>
            </a:r>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Κατά την τουρκοκρατία εδραιώνονται οι διαλεκτικές διαφορές λόγω της έλλειψης επικοινωνίας και της αμάθειας. Ασφαλώς οι νέες διάλεκτοι δεν μοιάζουν με τις αρχαίες διαλέκτους, διατηρήθηκαν ωστόσο ορισμένα αρχαϊκά ιδιωματικά στοιχεία στην Κοινή, η οποία δεν είναι παντού η ίδια.</a:t>
            </a:r>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Με την ίδρυση του νεοελληνικού κράτους υποχωρούν οι διαλεκτικές διαφορές και η κοινή </a:t>
            </a:r>
            <a:r>
              <a:rPr lang="el-GR" dirty="0" err="1" smtClean="0"/>
              <a:t>ομιλουμένη</a:t>
            </a:r>
            <a:r>
              <a:rPr lang="el-GR" dirty="0" smtClean="0"/>
              <a:t> εξαπλώνεται και στην περιφέρεια. Η προφορική και η γραπτή κοινή νεοελληνική γλώσσα έχει ως βάση τα ιδιώματα της Πελοποννήσου, της Αίγινας, της Αθήνας, της Στερεάς Ελλάδος, δηλαδή τόπων που σχημάτισαν το νέο κράτος. </a:t>
            </a:r>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22114"/>
          </a:xfrm>
        </p:spPr>
        <p:txBody>
          <a:bodyPr>
            <a:normAutofit/>
          </a:bodyPr>
          <a:lstStyle/>
          <a:p>
            <a:r>
              <a:rPr lang="el-GR" dirty="0" smtClean="0"/>
              <a:t>Γλωσσικό Ζήτημα</a:t>
            </a:r>
            <a:endParaRPr lang="el-GR" dirty="0"/>
          </a:p>
        </p:txBody>
      </p:sp>
      <p:sp>
        <p:nvSpPr>
          <p:cNvPr id="3" name="2 - Θέση περιεχομένου"/>
          <p:cNvSpPr>
            <a:spLocks noGrp="1"/>
          </p:cNvSpPr>
          <p:nvPr>
            <p:ph idx="1"/>
          </p:nvPr>
        </p:nvSpPr>
        <p:spPr>
          <a:xfrm>
            <a:off x="457200" y="1268760"/>
            <a:ext cx="8229600" cy="5589240"/>
          </a:xfrm>
        </p:spPr>
        <p:txBody>
          <a:bodyPr>
            <a:normAutofit fontScale="92500" lnSpcReduction="10000"/>
          </a:bodyPr>
          <a:lstStyle/>
          <a:p>
            <a:pPr>
              <a:lnSpc>
                <a:spcPct val="80000"/>
              </a:lnSpc>
            </a:pPr>
            <a:r>
              <a:rPr lang="el-GR" dirty="0" smtClean="0"/>
              <a:t> Το ζήτημα δεν είναι αν θα γράφεται καλύτερα η ομιλούμενη γλώσσα αλλά η διαμάχη μεταξύ καθαρεύουσας και δημοτικής, δηλαδή αν θα χρησιμοποιείται το κοινό ιδίωμα του λαού ή μια γλώσσα τεχνητή.</a:t>
            </a:r>
          </a:p>
          <a:p>
            <a:pPr>
              <a:lnSpc>
                <a:spcPct val="80000"/>
              </a:lnSpc>
            </a:pPr>
            <a:r>
              <a:rPr lang="el-GR" dirty="0" smtClean="0"/>
              <a:t>Το </a:t>
            </a:r>
            <a:r>
              <a:rPr lang="en-US" dirty="0" smtClean="0"/>
              <a:t>‘</a:t>
            </a:r>
            <a:r>
              <a:rPr lang="el-GR" dirty="0" smtClean="0"/>
              <a:t>πρόβλημα</a:t>
            </a:r>
            <a:r>
              <a:rPr lang="en-US" dirty="0" smtClean="0"/>
              <a:t>’</a:t>
            </a:r>
            <a:r>
              <a:rPr lang="el-GR" dirty="0" smtClean="0"/>
              <a:t> οξύνεται κατά τον 18ο </a:t>
            </a:r>
            <a:r>
              <a:rPr lang="el-GR" dirty="0" err="1" smtClean="0"/>
              <a:t>αι.μ</a:t>
            </a:r>
            <a:r>
              <a:rPr lang="el-GR" dirty="0" smtClean="0"/>
              <a:t>. Χ., καθώς οι λόγιοι του έθνους  επηρεασμένοι από τον ευρωπαϊκό διαφωτισμό επιδιώκουν την πνευματική αφύπνιση του λαού. Η πλειονότητα υποστηρίζει την αρχαία, καθώς θεωρεί την </a:t>
            </a:r>
            <a:r>
              <a:rPr lang="el-GR" dirty="0" err="1" smtClean="0"/>
              <a:t>ομιλουμένη</a:t>
            </a:r>
            <a:r>
              <a:rPr lang="el-GR" dirty="0" smtClean="0"/>
              <a:t> ως χυδαία και ανίκανη να εκφράσει τις νέες ιδέες του Διαφωτισμού. Η δημοτική χρησιμοποιείται από λίγους λογίους και απαντάται κυρίως σε λαϊκά, λογοτεχνικά αναγνώσματα ή κηρύγματα.</a:t>
            </a:r>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dirty="0" smtClean="0">
                <a:solidFill>
                  <a:srgbClr val="FF0000"/>
                </a:solidFill>
              </a:rPr>
              <a:t> Αδαμάντιος Κοραής (1748-1833)</a:t>
            </a:r>
            <a:br>
              <a:rPr lang="el-GR" sz="3600" dirty="0" smtClean="0">
                <a:solidFill>
                  <a:srgbClr val="FF0000"/>
                </a:solidFill>
              </a:rPr>
            </a:br>
            <a:endParaRPr lang="el-GR" sz="3600" dirty="0">
              <a:solidFill>
                <a:srgbClr val="FF0000"/>
              </a:solidFill>
            </a:endParaRPr>
          </a:p>
        </p:txBody>
      </p:sp>
      <p:sp>
        <p:nvSpPr>
          <p:cNvPr id="3" name="2 - Θέση περιεχομένου"/>
          <p:cNvSpPr>
            <a:spLocks noGrp="1"/>
          </p:cNvSpPr>
          <p:nvPr>
            <p:ph idx="1"/>
          </p:nvPr>
        </p:nvSpPr>
        <p:spPr/>
        <p:txBody>
          <a:bodyPr/>
          <a:lstStyle/>
          <a:p>
            <a:pPr>
              <a:buNone/>
            </a:pPr>
            <a:endParaRPr lang="el-GR" dirty="0" smtClean="0"/>
          </a:p>
          <a:p>
            <a:pPr algn="ctr">
              <a:buNone/>
            </a:pPr>
            <a:r>
              <a:rPr lang="el-GR" dirty="0" smtClean="0"/>
              <a:t>      «παραινέσεις ως </a:t>
            </a:r>
            <a:r>
              <a:rPr lang="el-GR" dirty="0" err="1" smtClean="0"/>
              <a:t>διαταγάς</a:t>
            </a:r>
            <a:r>
              <a:rPr lang="el-GR" dirty="0" smtClean="0"/>
              <a:t> σχεδόν     </a:t>
            </a:r>
            <a:r>
              <a:rPr lang="el-GR" dirty="0" err="1" smtClean="0"/>
              <a:t>ακουομένας</a:t>
            </a:r>
            <a:r>
              <a:rPr lang="el-GR" dirty="0" smtClean="0"/>
              <a:t> εις τόπους κατά</a:t>
            </a:r>
            <a:br>
              <a:rPr lang="el-GR" dirty="0" smtClean="0"/>
            </a:br>
            <a:r>
              <a:rPr lang="el-GR" dirty="0" smtClean="0"/>
              <a:t> </a:t>
            </a:r>
            <a:r>
              <a:rPr lang="el-GR" dirty="0" err="1" smtClean="0"/>
              <a:t>τριακοσίας</a:t>
            </a:r>
            <a:r>
              <a:rPr lang="el-GR" dirty="0" smtClean="0"/>
              <a:t> λεύγας απέχοντας».</a:t>
            </a: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normAutofit fontScale="92500" lnSpcReduction="10000"/>
          </a:bodyPr>
          <a:lstStyle/>
          <a:p>
            <a:r>
              <a:rPr lang="el-GR" dirty="0" smtClean="0"/>
              <a:t>Κύρια φάση διαμάχης για το γλωσσικό ζήτημα. Ο Κοραής προβάλλεται ως η μεγαλύτερη προσωπικότητα του Νεοελληνικού Διαφωτισμού. Ανακίνησε το θέμα της επίσημης γλώσσας ενόψει του Αγώνα και της ίδρυσης του νέου ελληνικού κράτους. Για τον Κοραή το γλωσσικό δεν είναι ζήτημα απλώς φιλολογικό ή επικοινωνιακό αλλά ζωτικό για το φωτισμό των Ελλήνων και τη διεκδίκηση της ελευθερίας τους. Είναι η βάση του οράματός του.</a:t>
            </a:r>
          </a:p>
          <a:p>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pPr>
              <a:lnSpc>
                <a:spcPct val="90000"/>
              </a:lnSpc>
            </a:pPr>
            <a:r>
              <a:rPr lang="el-GR" dirty="0" smtClean="0"/>
              <a:t>Μέση οδός: υποστηρίζει την κοινή, αλλά απορρίπτει την ακαλλιέργητη και χυδαία γλώσσα καθώς και την </a:t>
            </a:r>
            <a:r>
              <a:rPr lang="el-GR" dirty="0" err="1" smtClean="0"/>
              <a:t>αρχαϊζουσα</a:t>
            </a:r>
            <a:r>
              <a:rPr lang="el-GR" dirty="0" smtClean="0"/>
              <a:t> (Ελληνική). Η κοινή θα πρέπει να ‘</a:t>
            </a:r>
            <a:r>
              <a:rPr lang="el-GR" dirty="0" err="1" smtClean="0"/>
              <a:t>καθαρθεί</a:t>
            </a:r>
            <a:r>
              <a:rPr lang="el-GR" dirty="0" smtClean="0"/>
              <a:t>’ από ξένα και παραμορφωτικά στοιχεία με διορθωτικές παρεμβάσεις:</a:t>
            </a:r>
          </a:p>
          <a:p>
            <a:pPr>
              <a:lnSpc>
                <a:spcPct val="90000"/>
              </a:lnSpc>
            </a:pPr>
            <a:r>
              <a:rPr lang="el-GR" dirty="0" smtClean="0"/>
              <a:t>«</a:t>
            </a:r>
            <a:r>
              <a:rPr lang="el-GR" dirty="0" err="1" smtClean="0"/>
              <a:t>Διόρθωσιν</a:t>
            </a:r>
            <a:r>
              <a:rPr lang="el-GR" dirty="0" smtClean="0"/>
              <a:t> ονομάζω της γλώσσης, όχι μόνον τον </a:t>
            </a:r>
            <a:r>
              <a:rPr lang="el-GR" dirty="0" err="1" smtClean="0"/>
              <a:t>μετασχηματισμόν</a:t>
            </a:r>
            <a:r>
              <a:rPr lang="el-GR" dirty="0" smtClean="0"/>
              <a:t> διαφόρων </a:t>
            </a:r>
            <a:r>
              <a:rPr lang="el-GR" dirty="0" err="1" smtClean="0"/>
              <a:t>βαρβαρομόρφων</a:t>
            </a:r>
            <a:r>
              <a:rPr lang="el-GR" dirty="0" smtClean="0"/>
              <a:t> λέξεων και συντάξεων, αλλά και την </a:t>
            </a:r>
            <a:r>
              <a:rPr lang="el-GR" dirty="0" err="1" smtClean="0"/>
              <a:t>φυλακήν</a:t>
            </a:r>
            <a:r>
              <a:rPr lang="el-GR" dirty="0" smtClean="0"/>
              <a:t> πολλών άλλων, τας οποίας ως βαρβάρους σπουδάζουν να </a:t>
            </a:r>
            <a:r>
              <a:rPr lang="el-GR" dirty="0" err="1" smtClean="0"/>
              <a:t>εξορίσωσιν</a:t>
            </a:r>
            <a:r>
              <a:rPr lang="el-GR" dirty="0" smtClean="0"/>
              <a:t> από την </a:t>
            </a:r>
            <a:r>
              <a:rPr lang="el-GR" dirty="0" err="1" smtClean="0"/>
              <a:t>γλώσσαν</a:t>
            </a:r>
            <a:r>
              <a:rPr lang="el-GR" dirty="0" smtClean="0"/>
              <a:t>, όσοι μετά προσοχής δεν ερεύνησαν την </a:t>
            </a:r>
            <a:r>
              <a:rPr lang="el-GR" dirty="0" err="1" smtClean="0"/>
              <a:t>φύσιν</a:t>
            </a:r>
            <a:r>
              <a:rPr lang="el-GR" dirty="0" smtClean="0"/>
              <a:t> της γλώσσης».</a:t>
            </a:r>
          </a:p>
          <a:p>
            <a:pPr>
              <a:lnSpc>
                <a:spcPct val="90000"/>
              </a:lnSpc>
            </a:pPr>
            <a:r>
              <a:rPr lang="el-GR" dirty="0" smtClean="0"/>
              <a:t>Σχέση αρχαίας και νέας: Ανάγκη καλής γνώσης της αρχαίας γλώσσας. Αντιπαραβολή της νέας προς την αρχαία και τανάπαλιν (αμφίδρομη πορεία).</a:t>
            </a: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0"/>
            <a:ext cx="8229600" cy="928670"/>
          </a:xfrm>
        </p:spPr>
        <p:txBody>
          <a:bodyPr/>
          <a:lstStyle/>
          <a:p>
            <a:pPr eaLnBrk="1" hangingPunct="1"/>
            <a:r>
              <a:rPr lang="el-GR" sz="4000" dirty="0" smtClean="0"/>
              <a:t>Τα πέντε στάδια εξέλιξης της γραφής</a:t>
            </a:r>
          </a:p>
        </p:txBody>
      </p:sp>
      <p:sp>
        <p:nvSpPr>
          <p:cNvPr id="18435" name="Rectangle 3"/>
          <p:cNvSpPr>
            <a:spLocks noGrp="1" noChangeArrowheads="1"/>
          </p:cNvSpPr>
          <p:nvPr>
            <p:ph type="body" idx="1"/>
          </p:nvPr>
        </p:nvSpPr>
        <p:spPr>
          <a:xfrm>
            <a:off x="357188" y="928670"/>
            <a:ext cx="8329612" cy="5929330"/>
          </a:xfrm>
        </p:spPr>
        <p:txBody>
          <a:bodyPr>
            <a:noAutofit/>
          </a:bodyPr>
          <a:lstStyle/>
          <a:p>
            <a:pPr eaLnBrk="1" hangingPunct="1">
              <a:lnSpc>
                <a:spcPct val="80000"/>
              </a:lnSpc>
            </a:pPr>
            <a:r>
              <a:rPr lang="el-GR" sz="2800" b="1" dirty="0" smtClean="0"/>
              <a:t>1. </a:t>
            </a:r>
            <a:r>
              <a:rPr lang="el-GR" sz="2800" b="1" dirty="0" err="1" smtClean="0"/>
              <a:t>εικονογράμματα</a:t>
            </a:r>
            <a:r>
              <a:rPr lang="el-GR" sz="2800" b="1" dirty="0" smtClean="0"/>
              <a:t>: εικόνα που περικλείει </a:t>
            </a:r>
            <a:r>
              <a:rPr lang="el-GR" sz="2800" b="1" dirty="0" err="1" smtClean="0"/>
              <a:t>ολόκληση</a:t>
            </a:r>
            <a:r>
              <a:rPr lang="el-GR" sz="2800" b="1" dirty="0" smtClean="0"/>
              <a:t> διήγηση, δεν αντιστοιχεί σε συγκεκριμένες λέξεις και μπορεί να διαβαστεί εύκολα (Παλαιολιθική μέχρι τέλος της Νεολιθικής εποχής, 3300-2500 </a:t>
            </a:r>
            <a:r>
              <a:rPr lang="el-GR" sz="2800" b="1" dirty="0" err="1" smtClean="0"/>
              <a:t>π.Χ.</a:t>
            </a:r>
            <a:r>
              <a:rPr lang="el-GR" sz="2800" b="1" dirty="0" smtClean="0"/>
              <a:t>)</a:t>
            </a:r>
          </a:p>
          <a:p>
            <a:pPr eaLnBrk="1" hangingPunct="1">
              <a:lnSpc>
                <a:spcPct val="80000"/>
              </a:lnSpc>
            </a:pPr>
            <a:r>
              <a:rPr lang="el-GR" sz="2800" b="1" dirty="0" smtClean="0"/>
              <a:t>2. </a:t>
            </a:r>
            <a:r>
              <a:rPr lang="el-GR" sz="2800" b="1" dirty="0" err="1" smtClean="0"/>
              <a:t>ιδεογράμματα:εικονογράμματα</a:t>
            </a:r>
            <a:r>
              <a:rPr lang="el-GR" sz="2800" b="1" dirty="0" smtClean="0"/>
              <a:t> με περισσότερο αφαιρετικό τρόπο, σημεία κάποιου συστήματος γραφής (μέσα τέταρτης χιλιετίας </a:t>
            </a:r>
            <a:r>
              <a:rPr lang="el-GR" sz="2800" b="1" dirty="0" err="1" smtClean="0"/>
              <a:t>π.Χ.</a:t>
            </a:r>
            <a:r>
              <a:rPr lang="el-GR" sz="2800" b="1" dirty="0" smtClean="0"/>
              <a:t>)</a:t>
            </a:r>
          </a:p>
          <a:p>
            <a:pPr eaLnBrk="1" hangingPunct="1">
              <a:lnSpc>
                <a:spcPct val="80000"/>
              </a:lnSpc>
            </a:pPr>
            <a:r>
              <a:rPr lang="el-GR" sz="2800" b="1" dirty="0" smtClean="0"/>
              <a:t>3. σύμβολα: εγκαταλείπεται η παραστατική αξία του εικονιδίου και μένει μόνον η φωνητική. Τα ιδεογράμματα γίνονται πιο γραμμικά και χάνεται ο εικονιστικός τους χαρακτήρας.</a:t>
            </a:r>
          </a:p>
          <a:p>
            <a:pPr eaLnBrk="1" hangingPunct="1">
              <a:lnSpc>
                <a:spcPct val="80000"/>
              </a:lnSpc>
            </a:pPr>
            <a:r>
              <a:rPr lang="el-GR" sz="2800" b="1" dirty="0" smtClean="0"/>
              <a:t>4. συλλαβογράμματα: ηχητικές ενότητες, συλλαβές (σφηνοειδής γραφή, Γραμμική Α, Γραμμική Β</a:t>
            </a:r>
            <a:r>
              <a:rPr lang="en-US" sz="2800" b="1" dirty="0" smtClean="0"/>
              <a:t>)</a:t>
            </a:r>
            <a:endParaRPr lang="el-GR" sz="2800" b="1" dirty="0" smtClean="0"/>
          </a:p>
          <a:p>
            <a:pPr eaLnBrk="1" hangingPunct="1">
              <a:lnSpc>
                <a:spcPct val="80000"/>
              </a:lnSpc>
            </a:pPr>
            <a:r>
              <a:rPr lang="el-GR" sz="2800" b="1" dirty="0" smtClean="0"/>
              <a:t>5. γράμματα αλφαβητικού συστήματος (περίπου 9ος αι. </a:t>
            </a:r>
            <a:r>
              <a:rPr lang="el-GR" sz="2800" b="1" dirty="0" err="1" smtClean="0"/>
              <a:t>π.Χ.</a:t>
            </a:r>
            <a:r>
              <a:rPr lang="el-GR" sz="2800" b="1" dirty="0" smtClean="0"/>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a:xfrm>
            <a:off x="457200" y="1214422"/>
            <a:ext cx="8229600" cy="5643578"/>
          </a:xfrm>
        </p:spPr>
        <p:txBody>
          <a:bodyPr>
            <a:normAutofit fontScale="77500" lnSpcReduction="20000"/>
          </a:bodyPr>
          <a:lstStyle/>
          <a:p>
            <a:pPr>
              <a:lnSpc>
                <a:spcPct val="90000"/>
              </a:lnSpc>
              <a:buFont typeface="Wingdings" pitchFamily="2" charset="2"/>
              <a:buChar char="Ø"/>
            </a:pPr>
            <a:r>
              <a:rPr lang="el-GR" sz="3400" dirty="0" smtClean="0"/>
              <a:t>Ο Κοραής υποστηρίζει την  επισημοποίηση της λαϊκής γλώσσας και την καθιέρωσή της και στο γραπτό λόγο, αλλά γράφει σε μια δημοτικίζουσα καθαρεύουσα.</a:t>
            </a:r>
          </a:p>
          <a:p>
            <a:pPr>
              <a:lnSpc>
                <a:spcPct val="90000"/>
              </a:lnSpc>
              <a:buFont typeface="Wingdings" pitchFamily="2" charset="2"/>
              <a:buChar char="Ø"/>
            </a:pPr>
            <a:r>
              <a:rPr lang="el-GR" sz="3400" dirty="0" smtClean="0"/>
              <a:t>Η καθαρεύουσα γίνεται η επίσημη γλώσσα της διοίκησης και της εκπαίδευσης στο νέο ελληνικό κράτος.</a:t>
            </a:r>
          </a:p>
          <a:p>
            <a:pPr>
              <a:lnSpc>
                <a:spcPct val="90000"/>
              </a:lnSpc>
              <a:buFont typeface="Wingdings" pitchFamily="2" charset="2"/>
              <a:buChar char="Ø"/>
            </a:pPr>
            <a:r>
              <a:rPr lang="el-GR" sz="3400" dirty="0" smtClean="0"/>
              <a:t>Τέλος του 19ου αι. και αρχές του 2</a:t>
            </a:r>
            <a:r>
              <a:rPr lang="en-US" sz="3400" dirty="0" smtClean="0"/>
              <a:t>0o</a:t>
            </a:r>
            <a:r>
              <a:rPr lang="el-GR" sz="3400" dirty="0" smtClean="0"/>
              <a:t>υ αι. το γλωσσικό ζήτημα εντείνεται παίρνοντας κοινωνικές διαστάσεις.</a:t>
            </a:r>
          </a:p>
          <a:p>
            <a:pPr>
              <a:lnSpc>
                <a:spcPct val="90000"/>
              </a:lnSpc>
              <a:buFont typeface="Wingdings" pitchFamily="2" charset="2"/>
              <a:buChar char="Ø"/>
            </a:pPr>
            <a:r>
              <a:rPr lang="el-GR" sz="3400" dirty="0" smtClean="0"/>
              <a:t>Το κήρυγμα του Ψυχάρη ενισχύει την αντίδραση των δημοτικιστών. Με τον Ψυχάρη το γλωσσικό ζήτημα διατηρεί την εθνική, κοινωνική και εκπαιδευτική του διάσταση όπως παλαιότερα, αλλά τώρα τα επιχειρήματα γίνονται σε επιστημονικό-γλωσσολογικό επίπεδο. Σύμφωνα με τον Ψυχάρη η κοινή δημοτική γλώσσα προέρχεται από την αρχαία και έχει σχηματισθεί με γλωσσικούς νόμους που καθορίζουν και τη δομή της. Αυτοί οι νόμοι μπορούν να αποτελέσουν τους κανόνες της σύγχρονης γλώσσας. </a:t>
            </a:r>
          </a:p>
          <a:p>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pPr>
              <a:lnSpc>
                <a:spcPct val="90000"/>
              </a:lnSpc>
            </a:pPr>
            <a:r>
              <a:rPr lang="el-GR" dirty="0" smtClean="0"/>
              <a:t>Άκρατος ψυχαρισμός και γλωσσικός φανατισμός.</a:t>
            </a:r>
          </a:p>
          <a:p>
            <a:pPr>
              <a:lnSpc>
                <a:spcPct val="90000"/>
              </a:lnSpc>
            </a:pPr>
            <a:endParaRPr lang="el-GR" dirty="0" smtClean="0"/>
          </a:p>
          <a:p>
            <a:pPr>
              <a:lnSpc>
                <a:spcPct val="90000"/>
              </a:lnSpc>
            </a:pPr>
            <a:r>
              <a:rPr lang="el-GR" dirty="0" smtClean="0"/>
              <a:t>Η ζωντανή γλώσσα υιοθετείται από τον Κ. Παλαμά και προωθείται από τον Εκπαιδευτικό Όμιλο.</a:t>
            </a:r>
          </a:p>
          <a:p>
            <a:pPr>
              <a:lnSpc>
                <a:spcPct val="90000"/>
              </a:lnSpc>
            </a:pPr>
            <a:r>
              <a:rPr lang="el-GR" dirty="0" smtClean="0"/>
              <a:t>Το Σύνταγμα του 1911 (Βενιζέλος) καθιερώνει ως επίσημη γλώσσα την καθαρεύουσα, ενώ με τη μεταρρύθμιση του 1917 η δημοτική διδάσκεται για πρώτη φορά στις τρις πρώτες τάξεις του Δημοτικού Σχολείου.</a:t>
            </a:r>
          </a:p>
          <a:p>
            <a:pPr>
              <a:lnSpc>
                <a:spcPct val="90000"/>
              </a:lnSpc>
            </a:pPr>
            <a:r>
              <a:rPr lang="el-GR" dirty="0" smtClean="0"/>
              <a:t>Ο Μ. Τριανταφυλλίδης προτείνει μια ελαστικότερη δημοτική με λόγιους τύπους:</a:t>
            </a:r>
            <a:r>
              <a:rPr lang="en-US" dirty="0" smtClean="0"/>
              <a:t> </a:t>
            </a:r>
            <a:r>
              <a:rPr lang="el-GR" dirty="0" smtClean="0"/>
              <a:t>Νεοελληνική Γραμματική (της δημοτικής) 1941. Ο Αχ. Τζάρτζανος εκδίδει τη «Νεοελληνική Σύνταξι»1928, 1946.</a:t>
            </a:r>
          </a:p>
          <a:p>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214290"/>
            <a:ext cx="8229600" cy="6643710"/>
          </a:xfrm>
        </p:spPr>
        <p:txBody>
          <a:bodyPr>
            <a:normAutofit fontScale="92500" lnSpcReduction="10000"/>
          </a:bodyPr>
          <a:lstStyle/>
          <a:p>
            <a:pPr>
              <a:lnSpc>
                <a:spcPct val="80000"/>
              </a:lnSpc>
            </a:pPr>
            <a:r>
              <a:rPr lang="el-GR" dirty="0" smtClean="0"/>
              <a:t>Το Σύνταγμα του 1952 θα επιμείνει στη διάταξη του 1911, ενώ με τη μεταρρύθμιση του 1964 καθιερώνεται η ισοτιμία μεταξύ δημοτικής και απλής καθαρεύουσας.</a:t>
            </a:r>
          </a:p>
          <a:p>
            <a:pPr>
              <a:lnSpc>
                <a:spcPct val="80000"/>
              </a:lnSpc>
            </a:pPr>
            <a:r>
              <a:rPr lang="el-GR" dirty="0" smtClean="0"/>
              <a:t>Η δικτατορία (1967-1974) επιβάλλει ως επίσημη γλώσσα του κράτους και ως αποκλειστικό όργανο προφορικής και γραπτής έκφρασης στην εκπαίδευση την καθαρεύουσα.</a:t>
            </a:r>
          </a:p>
          <a:p>
            <a:pPr>
              <a:lnSpc>
                <a:spcPct val="80000"/>
              </a:lnSpc>
            </a:pPr>
            <a:r>
              <a:rPr lang="el-GR" dirty="0" smtClean="0"/>
              <a:t>Το 1976 καθιερώνεται η δημοτική στη διοίκηση και στην εκπαίδευση.</a:t>
            </a:r>
          </a:p>
          <a:p>
            <a:pPr>
              <a:lnSpc>
                <a:spcPct val="80000"/>
              </a:lnSpc>
            </a:pPr>
            <a:r>
              <a:rPr lang="el-GR" dirty="0" smtClean="0"/>
              <a:t>Η καθαρεύουσα προσπαθεί να μιμηθεί την αρχαία στη φωνητική, στο τυπικό και στο λεξιλόγιο, αλλά δεν μπορεί να αποφύγει τις νεοελληνικές ιδιαιτερότητες στη σύνταξη και τις σημασιολογικές μεταβολές.</a:t>
            </a:r>
          </a:p>
          <a:p>
            <a:pPr>
              <a:lnSpc>
                <a:spcPct val="80000"/>
              </a:lnSpc>
            </a:pPr>
            <a:r>
              <a:rPr lang="el-GR" dirty="0" smtClean="0"/>
              <a:t>Ανάλογα με την τήρηση της αυστηρής καθαρεύουσας μιλάμε για </a:t>
            </a:r>
            <a:r>
              <a:rPr lang="el-GR" dirty="0" err="1" smtClean="0"/>
              <a:t>αρχαϊζουσα</a:t>
            </a:r>
            <a:r>
              <a:rPr lang="el-GR" dirty="0" smtClean="0"/>
              <a:t> ή απλή καθαρεύουσα.</a:t>
            </a:r>
          </a:p>
          <a:p>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pPr>
              <a:lnSpc>
                <a:spcPct val="80000"/>
              </a:lnSpc>
            </a:pPr>
            <a:r>
              <a:rPr lang="el-GR" dirty="0" smtClean="0"/>
              <a:t> Αξιολόγηση: αντικατάσταση πολλών  ξένων λέξεων, εμπλουτισμός λεξιλογίου, ομοιογένεια της γλώσσας. Δεν μπορούσαν ωστόσο να καθιερωθούν  φωνητικοί ή μορφολογικοί αρχαίοι τύποι (</a:t>
            </a:r>
            <a:r>
              <a:rPr lang="el-GR" dirty="0" err="1" smtClean="0"/>
              <a:t>πταίω</a:t>
            </a:r>
            <a:r>
              <a:rPr lang="el-GR" dirty="0" smtClean="0"/>
              <a:t>, κλέπτης </a:t>
            </a:r>
            <a:r>
              <a:rPr lang="el-GR" dirty="0" err="1" smtClean="0"/>
              <a:t>ήλλαξα</a:t>
            </a:r>
            <a:r>
              <a:rPr lang="el-GR" dirty="0" smtClean="0"/>
              <a:t> κλπ.).</a:t>
            </a:r>
          </a:p>
          <a:p>
            <a:pPr>
              <a:lnSpc>
                <a:spcPct val="80000"/>
              </a:lnSpc>
            </a:pPr>
            <a:r>
              <a:rPr lang="el-GR" dirty="0" smtClean="0"/>
              <a:t>Η καθαρεύουσα είναι ωστόσο τεχνητή με γραμματικό και συντακτικό σύστημα διαφορετικό από αυτό της καθημερινής γλώσσας.</a:t>
            </a:r>
          </a:p>
          <a:p>
            <a:pPr>
              <a:lnSpc>
                <a:spcPct val="80000"/>
              </a:lnSpc>
            </a:pPr>
            <a:r>
              <a:rPr lang="el-GR" dirty="0" smtClean="0"/>
              <a:t>Το γλωσσικό ζήτημα  επηρέασε δυσμενώς την εκπαίδευση και ταλάνισε πολλές γενιές νεοελλήνων.</a:t>
            </a:r>
          </a:p>
          <a:p>
            <a:pPr>
              <a:lnSpc>
                <a:spcPct val="80000"/>
              </a:lnSpc>
            </a:pPr>
            <a:r>
              <a:rPr lang="el-GR" dirty="0" smtClean="0"/>
              <a:t>Η δημοτική καλείται να οργανωθεί σε πανελλήνιο γλωσσικό όργανο με συνέπεια και συνοχή.</a:t>
            </a:r>
          </a:p>
          <a:p>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Αδαμάντιος Κοραής</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l-GR" b="1" dirty="0" smtClean="0"/>
              <a:t>Είναι τινές εκ των Ελληνιστών τούτων, οι οποίοι, όταν </a:t>
            </a:r>
            <a:r>
              <a:rPr lang="el-GR" b="1" dirty="0" err="1" smtClean="0"/>
              <a:t>είτ</a:t>
            </a:r>
            <a:r>
              <a:rPr lang="el-GR" b="1" dirty="0" smtClean="0"/>
              <a:t>` αναγκαζόμενοι, είτε δια </a:t>
            </a:r>
            <a:r>
              <a:rPr lang="el-GR" b="1" dirty="0" err="1" smtClean="0"/>
              <a:t>γυμνασίαν</a:t>
            </a:r>
            <a:r>
              <a:rPr lang="el-GR" b="1" dirty="0" smtClean="0"/>
              <a:t>, </a:t>
            </a:r>
            <a:r>
              <a:rPr lang="el-GR" b="1" dirty="0" err="1" smtClean="0"/>
              <a:t>γράφωσιν</a:t>
            </a:r>
            <a:r>
              <a:rPr lang="el-GR" b="1" dirty="0" smtClean="0"/>
              <a:t> Ελληνιστί, εξεύρουν καν τι και πώς </a:t>
            </a:r>
            <a:r>
              <a:rPr lang="el-GR" b="1" dirty="0" err="1" smtClean="0"/>
              <a:t>γράφουσι</a:t>
            </a:r>
            <a:r>
              <a:rPr lang="el-GR" b="1" dirty="0" smtClean="0"/>
              <a:t>, και </a:t>
            </a:r>
            <a:r>
              <a:rPr lang="el-GR" b="1" dirty="0" err="1" smtClean="0"/>
              <a:t>γελώσι</a:t>
            </a:r>
            <a:r>
              <a:rPr lang="el-GR" b="1" dirty="0" smtClean="0"/>
              <a:t> κρυφίως την </a:t>
            </a:r>
            <a:r>
              <a:rPr lang="el-GR" b="1" dirty="0" err="1" smtClean="0"/>
              <a:t>ευήθειαν</a:t>
            </a:r>
            <a:r>
              <a:rPr lang="el-GR" b="1" dirty="0" smtClean="0"/>
              <a:t> εκείνων, όσοι επαινούν τον </a:t>
            </a:r>
            <a:r>
              <a:rPr lang="el-GR" b="1" dirty="0" err="1" smtClean="0"/>
              <a:t>Ελληνισμόν</a:t>
            </a:r>
            <a:r>
              <a:rPr lang="el-GR" b="1" dirty="0" smtClean="0"/>
              <a:t> αυτών… `</a:t>
            </a:r>
            <a:r>
              <a:rPr lang="el-GR" b="1" dirty="0" err="1" smtClean="0"/>
              <a:t>Οστις</a:t>
            </a:r>
            <a:r>
              <a:rPr lang="el-GR" b="1" dirty="0" smtClean="0"/>
              <a:t> γράφει Ελληνιστί, μετ` ολίγους χρόνους (και συχνά μετ` ολίγας ημέρας) θέλει </a:t>
            </a:r>
            <a:r>
              <a:rPr lang="el-GR" b="1" dirty="0" err="1" smtClean="0"/>
              <a:t>λησμονηθή</a:t>
            </a:r>
            <a:r>
              <a:rPr lang="el-GR" b="1" dirty="0" smtClean="0"/>
              <a:t> και αυτός και τα συγγράμματά του. Και δια </a:t>
            </a:r>
            <a:r>
              <a:rPr lang="el-GR" b="1" dirty="0" err="1" smtClean="0"/>
              <a:t>ποίαν</a:t>
            </a:r>
            <a:r>
              <a:rPr lang="el-GR" b="1" dirty="0" smtClean="0"/>
              <a:t> </a:t>
            </a:r>
            <a:r>
              <a:rPr lang="el-GR" b="1" dirty="0" err="1" smtClean="0"/>
              <a:t>αιτίαν</a:t>
            </a:r>
            <a:r>
              <a:rPr lang="el-GR" b="1" dirty="0" smtClean="0"/>
              <a:t> να τον </a:t>
            </a:r>
            <a:r>
              <a:rPr lang="el-GR" b="1" dirty="0" err="1" smtClean="0"/>
              <a:t>ενθυμώνται</a:t>
            </a:r>
            <a:r>
              <a:rPr lang="el-GR" b="1" dirty="0" smtClean="0"/>
              <a:t>; Δια τα πράγματα περί των οποίων γράφει; </a:t>
            </a:r>
            <a:r>
              <a:rPr lang="el-GR" b="1" dirty="0" err="1" smtClean="0"/>
              <a:t>Αλλ</a:t>
            </a:r>
            <a:r>
              <a:rPr lang="el-GR" b="1" dirty="0" smtClean="0"/>
              <a:t>` αυτά με του καιρού την </a:t>
            </a:r>
            <a:r>
              <a:rPr lang="el-GR" b="1" dirty="0" err="1" smtClean="0"/>
              <a:t>πρόοδον</a:t>
            </a:r>
            <a:r>
              <a:rPr lang="el-GR" b="1" dirty="0" smtClean="0"/>
              <a:t> θέλουν </a:t>
            </a:r>
            <a:r>
              <a:rPr lang="el-GR" b="1" dirty="0" err="1" smtClean="0"/>
              <a:t>εξηγηθή</a:t>
            </a:r>
            <a:r>
              <a:rPr lang="el-GR" b="1" dirty="0" smtClean="0"/>
              <a:t> σαφέστερα και εντελέστερα από τους απογόνους ημών· δια την </a:t>
            </a:r>
            <a:r>
              <a:rPr lang="el-GR" b="1" dirty="0" err="1" smtClean="0"/>
              <a:t>φράσιν</a:t>
            </a:r>
            <a:r>
              <a:rPr lang="el-GR" b="1" dirty="0" smtClean="0"/>
              <a:t> αυτών την </a:t>
            </a:r>
            <a:r>
              <a:rPr lang="el-GR" b="1" dirty="0" err="1" smtClean="0"/>
              <a:t>Ελληνικήν</a:t>
            </a:r>
            <a:r>
              <a:rPr lang="el-GR" b="1" dirty="0" smtClean="0"/>
              <a:t>;  και τις είναι τόσον μωρός, ή εις τίνα περισσεύει τόσον καιρός, ώστε ν` </a:t>
            </a:r>
            <a:r>
              <a:rPr lang="el-GR" b="1" dirty="0" err="1" smtClean="0"/>
              <a:t>αφήση</a:t>
            </a:r>
            <a:r>
              <a:rPr lang="el-GR" b="1" dirty="0" smtClean="0"/>
              <a:t> τους Ομήρους, τους Πλάτωνας, τους Ξενοφώντας, τους </a:t>
            </a:r>
            <a:r>
              <a:rPr lang="el-GR" b="1" dirty="0" err="1" smtClean="0"/>
              <a:t>Δημοσθένας</a:t>
            </a:r>
            <a:r>
              <a:rPr lang="el-GR" b="1" dirty="0" smtClean="0"/>
              <a:t>, και τοσούτους άλλους θαυμαστούς συγγραφείς και </a:t>
            </a:r>
            <a:r>
              <a:rPr lang="el-GR" b="1" dirty="0" err="1" smtClean="0"/>
              <a:t>ποιητάς</a:t>
            </a:r>
            <a:r>
              <a:rPr lang="el-GR" b="1" dirty="0" smtClean="0"/>
              <a:t> `</a:t>
            </a:r>
            <a:r>
              <a:rPr lang="el-GR" b="1" dirty="0" err="1" smtClean="0"/>
              <a:t>Ελληνας</a:t>
            </a:r>
            <a:r>
              <a:rPr lang="el-GR" b="1" dirty="0" smtClean="0"/>
              <a:t>, δια να </a:t>
            </a:r>
            <a:r>
              <a:rPr lang="el-GR" b="1" dirty="0" err="1" smtClean="0"/>
              <a:t>αναγινώσκη</a:t>
            </a:r>
            <a:r>
              <a:rPr lang="el-GR" b="1" dirty="0" smtClean="0"/>
              <a:t> τον νέον τούτον </a:t>
            </a:r>
            <a:r>
              <a:rPr lang="el-GR" b="1" dirty="0" err="1" smtClean="0"/>
              <a:t>Ελληνιστήν</a:t>
            </a:r>
            <a:r>
              <a:rPr lang="el-GR" b="1" dirty="0" smtClean="0"/>
              <a:t>;</a:t>
            </a:r>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0"/>
            <a:ext cx="8229600" cy="908720"/>
          </a:xfrm>
        </p:spPr>
        <p:txBody>
          <a:bodyPr/>
          <a:lstStyle/>
          <a:p>
            <a:r>
              <a:rPr lang="el-GR" dirty="0" smtClean="0"/>
              <a:t>Αδαμάντιος Κοραής</a:t>
            </a:r>
            <a:endParaRPr lang="el-GR" dirty="0"/>
          </a:p>
        </p:txBody>
      </p:sp>
      <p:sp>
        <p:nvSpPr>
          <p:cNvPr id="3" name="2 - Θέση περιεχομένου"/>
          <p:cNvSpPr>
            <a:spLocks noGrp="1"/>
          </p:cNvSpPr>
          <p:nvPr>
            <p:ph idx="1"/>
          </p:nvPr>
        </p:nvSpPr>
        <p:spPr>
          <a:xfrm>
            <a:off x="457200" y="764704"/>
            <a:ext cx="8229600" cy="6093296"/>
          </a:xfrm>
        </p:spPr>
        <p:txBody>
          <a:bodyPr>
            <a:normAutofit fontScale="92500" lnSpcReduction="20000"/>
          </a:bodyPr>
          <a:lstStyle/>
          <a:p>
            <a:r>
              <a:rPr lang="el-GR" b="1" dirty="0" smtClean="0"/>
              <a:t>Εξ εναντίας, όστις γυμνάζεται εις την </a:t>
            </a:r>
            <a:r>
              <a:rPr lang="el-GR" b="1" dirty="0" err="1" smtClean="0"/>
              <a:t>κοινήν</a:t>
            </a:r>
            <a:r>
              <a:rPr lang="el-GR" b="1" dirty="0" smtClean="0"/>
              <a:t> </a:t>
            </a:r>
            <a:r>
              <a:rPr lang="el-GR" b="1" dirty="0" err="1" smtClean="0"/>
              <a:t>γλώσσαν</a:t>
            </a:r>
            <a:r>
              <a:rPr lang="el-GR" b="1" dirty="0" smtClean="0"/>
              <a:t>, εάν η επιμέλειά του συνοδεύεται με κρίσιν, δυνατόν είναι να </a:t>
            </a:r>
            <a:r>
              <a:rPr lang="el-GR" b="1" dirty="0" err="1" smtClean="0"/>
              <a:t>φθάση</a:t>
            </a:r>
            <a:r>
              <a:rPr lang="el-GR" b="1" dirty="0" smtClean="0"/>
              <a:t> εις τον </a:t>
            </a:r>
            <a:r>
              <a:rPr lang="el-GR" b="1" dirty="0" err="1" smtClean="0"/>
              <a:t>βαθμόν</a:t>
            </a:r>
            <a:r>
              <a:rPr lang="el-GR" b="1" dirty="0" smtClean="0"/>
              <a:t>, δεν λέγω </a:t>
            </a:r>
            <a:r>
              <a:rPr lang="el-GR" b="1" dirty="0" err="1" smtClean="0"/>
              <a:t>δοκιμωτάτου</a:t>
            </a:r>
            <a:r>
              <a:rPr lang="el-GR" b="1" dirty="0" smtClean="0"/>
              <a:t> </a:t>
            </a:r>
            <a:r>
              <a:rPr lang="el-GR" b="1" dirty="0" err="1" smtClean="0"/>
              <a:t>συγγραφέως…αλλ</a:t>
            </a:r>
            <a:r>
              <a:rPr lang="el-GR" b="1" dirty="0" smtClean="0"/>
              <a:t>` εκείνων των συγγραφέων τους οποίους η ερχομένη γενεά θέλει εξετάζει, δια να μάθη την </a:t>
            </a:r>
            <a:r>
              <a:rPr lang="el-GR" b="1" dirty="0" err="1" smtClean="0"/>
              <a:t>σημερινήν</a:t>
            </a:r>
            <a:r>
              <a:rPr lang="el-GR" b="1" dirty="0" smtClean="0"/>
              <a:t>, της γλώσσης </a:t>
            </a:r>
            <a:r>
              <a:rPr lang="el-GR" b="1" dirty="0" err="1" smtClean="0"/>
              <a:t>κατάστασιν</a:t>
            </a:r>
            <a:r>
              <a:rPr lang="el-GR" b="1" dirty="0" smtClean="0"/>
              <a:t>· καθώς συμβαίνει και εις την </a:t>
            </a:r>
            <a:r>
              <a:rPr lang="el-GR" b="1" dirty="0" err="1" smtClean="0"/>
              <a:t>Ευρώπην</a:t>
            </a:r>
            <a:r>
              <a:rPr lang="el-GR" b="1" dirty="0" smtClean="0"/>
              <a:t>, όπου με </a:t>
            </a:r>
            <a:r>
              <a:rPr lang="el-GR" b="1" dirty="0" err="1" smtClean="0"/>
              <a:t>μεγάλην</a:t>
            </a:r>
            <a:r>
              <a:rPr lang="el-GR" b="1" dirty="0" smtClean="0"/>
              <a:t> </a:t>
            </a:r>
            <a:r>
              <a:rPr lang="el-GR" b="1" dirty="0" err="1" smtClean="0"/>
              <a:t>περιέργειαν</a:t>
            </a:r>
            <a:r>
              <a:rPr lang="el-GR" b="1" dirty="0" smtClean="0"/>
              <a:t> εξετάζουν τους προ τριών και τεσσάρων εκατονταετηρίδων ακμάσαντας συγγραφείς εις την </a:t>
            </a:r>
            <a:r>
              <a:rPr lang="el-GR" b="1" dirty="0" err="1" smtClean="0"/>
              <a:t>γλώσσαν</a:t>
            </a:r>
            <a:r>
              <a:rPr lang="el-GR" b="1" dirty="0" smtClean="0"/>
              <a:t> εκάστου έθνους, πολλάκις δ` όχι άλλο πλην να </a:t>
            </a:r>
            <a:r>
              <a:rPr lang="el-GR" b="1" dirty="0" err="1" smtClean="0"/>
              <a:t>μάθωσι</a:t>
            </a:r>
            <a:r>
              <a:rPr lang="el-GR" b="1" dirty="0" smtClean="0"/>
              <a:t> πώς </a:t>
            </a:r>
            <a:r>
              <a:rPr lang="el-GR" b="1" dirty="0" err="1" smtClean="0"/>
              <a:t>εγράφετο</a:t>
            </a:r>
            <a:r>
              <a:rPr lang="el-GR" b="1" dirty="0" smtClean="0"/>
              <a:t> εις τους καιρούς εκείνων η γλώσσα και ν` </a:t>
            </a:r>
            <a:r>
              <a:rPr lang="el-GR" b="1" dirty="0" err="1" smtClean="0"/>
              <a:t>ανακαλύψωσι</a:t>
            </a:r>
            <a:r>
              <a:rPr lang="el-GR" b="1" dirty="0" smtClean="0"/>
              <a:t> πολλών αυτής λέξεων και την </a:t>
            </a:r>
            <a:r>
              <a:rPr lang="el-GR" b="1" dirty="0" err="1" smtClean="0"/>
              <a:t>ετυμολογίαν</a:t>
            </a:r>
            <a:r>
              <a:rPr lang="el-GR" b="1" dirty="0" smtClean="0"/>
              <a:t> και την ακριβή </a:t>
            </a:r>
            <a:r>
              <a:rPr lang="el-GR" b="1" dirty="0" err="1" smtClean="0"/>
              <a:t>σημασίαν</a:t>
            </a:r>
            <a:r>
              <a:rPr lang="el-GR" b="1" dirty="0" smtClean="0"/>
              <a:t>» (</a:t>
            </a:r>
            <a:r>
              <a:rPr lang="el-GR" b="1" dirty="0" err="1" smtClean="0"/>
              <a:t>Στοχ</a:t>
            </a:r>
            <a:r>
              <a:rPr lang="el-GR" b="1" dirty="0" smtClean="0"/>
              <a:t>. </a:t>
            </a:r>
            <a:r>
              <a:rPr lang="el-GR" b="1" dirty="0" err="1" smtClean="0"/>
              <a:t>Αυτοσχ</a:t>
            </a:r>
            <a:r>
              <a:rPr lang="el-GR" b="1" dirty="0" smtClean="0"/>
              <a:t>. Α`, 850-851).</a:t>
            </a:r>
            <a:r>
              <a:rPr lang="el-GR" dirty="0" smtClean="0"/>
              <a:t> </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0"/>
            <a:ext cx="8229600" cy="928670"/>
          </a:xfrm>
        </p:spPr>
        <p:txBody>
          <a:bodyPr/>
          <a:lstStyle/>
          <a:p>
            <a:pPr eaLnBrk="1" hangingPunct="1"/>
            <a:r>
              <a:rPr lang="el-GR" sz="4000" dirty="0" smtClean="0"/>
              <a:t>Τι γνωρίζετε για τη μυκηναϊκή γραφή;</a:t>
            </a:r>
          </a:p>
        </p:txBody>
      </p:sp>
      <p:sp>
        <p:nvSpPr>
          <p:cNvPr id="19459" name="Rectangle 3"/>
          <p:cNvSpPr>
            <a:spLocks noGrp="1" noChangeArrowheads="1"/>
          </p:cNvSpPr>
          <p:nvPr>
            <p:ph type="body" idx="1"/>
          </p:nvPr>
        </p:nvSpPr>
        <p:spPr>
          <a:xfrm>
            <a:off x="457200" y="1142984"/>
            <a:ext cx="8229600" cy="5715016"/>
          </a:xfrm>
        </p:spPr>
        <p:txBody>
          <a:bodyPr>
            <a:noAutofit/>
          </a:bodyPr>
          <a:lstStyle/>
          <a:p>
            <a:pPr eaLnBrk="1" hangingPunct="1"/>
            <a:r>
              <a:rPr lang="el-GR" sz="2800" dirty="0" smtClean="0"/>
              <a:t>Αν ο Αχιλλέας επικοινωνούσε γραπτώς με την Θέτιδα, ποια γραφή θα χρησιμοποιούσε; </a:t>
            </a:r>
          </a:p>
          <a:p>
            <a:pPr eaLnBrk="1" hangingPunct="1"/>
            <a:r>
              <a:rPr lang="el-GR" sz="2800" dirty="0" smtClean="0"/>
              <a:t>Θα μπορούσαμε σήμερα να διαβάσουμε την  επιστολή του;</a:t>
            </a:r>
          </a:p>
          <a:p>
            <a:pPr eaLnBrk="1" hangingPunct="1"/>
            <a:r>
              <a:rPr lang="el-GR" sz="2800" dirty="0" smtClean="0"/>
              <a:t>Στα ανάκτορα της Κνωσού βρέθηκαν εκατοντάδες πήλινες πινακίδες, τέλη 15ου αι. </a:t>
            </a:r>
            <a:r>
              <a:rPr lang="el-GR" sz="2800" dirty="0" err="1" smtClean="0"/>
              <a:t>π.Χ.</a:t>
            </a:r>
            <a:r>
              <a:rPr lang="el-GR" sz="2800" dirty="0" smtClean="0"/>
              <a:t> Εξελιγμένος τύπος γραμμικής γραφής.</a:t>
            </a:r>
          </a:p>
          <a:p>
            <a:pPr eaLnBrk="1" hangingPunct="1"/>
            <a:r>
              <a:rPr lang="el-GR" sz="2800" dirty="0" smtClean="0"/>
              <a:t>Αποκρυπτογράφηση: </a:t>
            </a:r>
            <a:r>
              <a:rPr lang="en-US" sz="2800" dirty="0" smtClean="0"/>
              <a:t>M. </a:t>
            </a:r>
            <a:r>
              <a:rPr lang="en-US" sz="2800" dirty="0" err="1" smtClean="0"/>
              <a:t>Ventris</a:t>
            </a:r>
            <a:r>
              <a:rPr lang="en-US" sz="2800" dirty="0" smtClean="0"/>
              <a:t>, J. Chadwick</a:t>
            </a:r>
            <a:r>
              <a:rPr lang="el-GR" sz="2800" dirty="0" smtClean="0"/>
              <a:t>.</a:t>
            </a:r>
          </a:p>
          <a:p>
            <a:pPr eaLnBrk="1" hangingPunct="1"/>
            <a:r>
              <a:rPr lang="el-GR" sz="2800" dirty="0" smtClean="0"/>
              <a:t>Αποτελείται από 88 συλλαβογράμματα, 260 ιδεογράμματα, 5 σημεία αριθμητικού δεκαδικού συστήματος, 11 σημεία μέτρησης βάρους, χωρητικότητας στερεών και υγρών.</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ctr">
              <a:buNone/>
            </a:pPr>
            <a:r>
              <a:rPr lang="el-GR" sz="5400" dirty="0" smtClean="0">
                <a:latin typeface="Times New Roman" pitchFamily="18" charset="0"/>
                <a:cs typeface="Times New Roman" pitchFamily="18" charset="0"/>
              </a:rPr>
              <a:t>Ποια γραφή εντοπίζεται πρώτη στον ελλαδικό χώρο;</a:t>
            </a:r>
            <a:endParaRPr lang="el-GR" sz="54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fontScale="90000"/>
          </a:bodyPr>
          <a:lstStyle/>
          <a:p>
            <a:pPr eaLnBrk="1" hangingPunct="1"/>
            <a:r>
              <a:rPr lang="el-GR" sz="4000" dirty="0" smtClean="0"/>
              <a:t>Ποια γραφή εντοπίζεται πρώτη στον ελλαδικό χώρο;</a:t>
            </a:r>
          </a:p>
        </p:txBody>
      </p:sp>
      <p:sp>
        <p:nvSpPr>
          <p:cNvPr id="20483" name="Rectangle 3"/>
          <p:cNvSpPr>
            <a:spLocks noGrp="1" noChangeArrowheads="1"/>
          </p:cNvSpPr>
          <p:nvPr>
            <p:ph type="body" idx="1"/>
          </p:nvPr>
        </p:nvSpPr>
        <p:spPr/>
        <p:txBody>
          <a:bodyPr/>
          <a:lstStyle/>
          <a:p>
            <a:pPr eaLnBrk="1" hangingPunct="1">
              <a:lnSpc>
                <a:spcPct val="90000"/>
              </a:lnSpc>
            </a:pPr>
            <a:r>
              <a:rPr lang="el-GR" sz="2800" smtClean="0"/>
              <a:t>Η μινωική ιερογλυφική γραφή στα μέσα της εποχής του Χαλκού (20ος -17ος αι. π.Χ.). Ακολουθεί η Γραμμική Α, εξέλιξη της ιερογλυφικής, χρησιμοποιεί συλλαβογράμματα. Δεν έχουν αποκωδικοποιηθεί, πιστεύεται ότι αποδίδουν προελληνική γλώσσα.</a:t>
            </a:r>
          </a:p>
          <a:p>
            <a:pPr eaLnBrk="1" hangingPunct="1">
              <a:lnSpc>
                <a:spcPct val="90000"/>
              </a:lnSpc>
            </a:pPr>
            <a:r>
              <a:rPr lang="el-GR" sz="2800" smtClean="0"/>
              <a:t>Προέλευση της ελληνικής γλώσσας; Η περισσότερο αποδεκτή άποψη είναι ότι έχει ως πρότυπο το φοινικικό αλφάβητο, το οποίο πρέπει να γνώρισαν οι Έλληνες ταξιδεύοντας στην Ανατολική Μεσόγειο (τέλη 9ου αι. π.Χ.)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0"/>
            <a:ext cx="8229600" cy="1142984"/>
          </a:xfrm>
        </p:spPr>
        <p:txBody>
          <a:bodyPr/>
          <a:lstStyle/>
          <a:p>
            <a:pPr eaLnBrk="1" hangingPunct="1"/>
            <a:r>
              <a:rPr lang="el-GR" dirty="0" smtClean="0"/>
              <a:t>Ελληνιστική Κοινή Γλώσσα</a:t>
            </a:r>
          </a:p>
        </p:txBody>
      </p:sp>
      <p:sp>
        <p:nvSpPr>
          <p:cNvPr id="21507" name="Rectangle 3"/>
          <p:cNvSpPr>
            <a:spLocks noGrp="1" noChangeArrowheads="1"/>
          </p:cNvSpPr>
          <p:nvPr>
            <p:ph type="body" idx="1"/>
          </p:nvPr>
        </p:nvSpPr>
        <p:spPr>
          <a:xfrm>
            <a:off x="457200" y="1214422"/>
            <a:ext cx="8229600" cy="5429288"/>
          </a:xfrm>
        </p:spPr>
        <p:txBody>
          <a:bodyPr>
            <a:normAutofit/>
          </a:bodyPr>
          <a:lstStyle/>
          <a:p>
            <a:pPr eaLnBrk="1" hangingPunct="1">
              <a:lnSpc>
                <a:spcPct val="80000"/>
              </a:lnSpc>
            </a:pPr>
            <a:r>
              <a:rPr lang="el-GR" sz="2800" dirty="0" smtClean="0"/>
              <a:t>Τον 4ο αι. </a:t>
            </a:r>
            <a:r>
              <a:rPr lang="el-GR" sz="2800" dirty="0" err="1" smtClean="0"/>
              <a:t>π.Χ.</a:t>
            </a:r>
            <a:r>
              <a:rPr lang="el-GR" sz="2800" dirty="0" smtClean="0"/>
              <a:t> με τις κατακτήσεις του Μ. Αλεξάνδρου και με την ίδρυση αποικιών η αττική διάλεκτος, καθώς  την υιοθέτησε το νέο κράτος των Μακεδόνων, ομιλούνταν σε όλο σχεδόν τον κόσμο από τις Ηράκλειες στήλες έως την Ινδία.</a:t>
            </a:r>
          </a:p>
          <a:p>
            <a:pPr eaLnBrk="1" hangingPunct="1">
              <a:lnSpc>
                <a:spcPct val="80000"/>
              </a:lnSpc>
            </a:pPr>
            <a:r>
              <a:rPr lang="el-GR" sz="2800" dirty="0" smtClean="0"/>
              <a:t>Η αττική διάλεκτος, λόγω εσωτερικών μεταβολών αλλά και εξωτερικών επιδράσεων,  μεταβάλλεται βαθμιαία: ελληνιστική (αλεξανδρινή) Κοινή. Οι ελληνικές διάλεκτοι θα εξαφανισθούν και η Κοινή θα γίνει η βάση της βυζαντινής και νεότερης ελληνικής γλώσσας.</a:t>
            </a:r>
          </a:p>
          <a:p>
            <a:pPr eaLnBrk="1" hangingPunct="1">
              <a:lnSpc>
                <a:spcPct val="80000"/>
              </a:lnSpc>
            </a:pPr>
            <a:r>
              <a:rPr lang="el-GR" sz="2800" dirty="0" smtClean="0"/>
              <a:t>Η Κοινή θα χρησιμοποιηθεί και στον προφορικό αλλά και στο γραπτό λόγο. Δεν παρατηρείται λοιπόν ο διαχωρισμός σε προφορικές και λογοτεχνικές διαλέκτους.</a:t>
            </a:r>
          </a:p>
          <a:p>
            <a:pPr eaLnBrk="1" hangingPunct="1">
              <a:lnSpc>
                <a:spcPct val="80000"/>
              </a:lnSpc>
            </a:pPr>
            <a:endParaRPr lang="el-GR" sz="28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r>
              <a:rPr lang="el-GR" dirty="0" smtClean="0"/>
              <a:t>1ος αι. </a:t>
            </a:r>
            <a:r>
              <a:rPr lang="el-GR" dirty="0" err="1" smtClean="0"/>
              <a:t>π.Χ.:γραμματικοί</a:t>
            </a:r>
            <a:r>
              <a:rPr lang="el-GR" dirty="0" smtClean="0"/>
              <a:t> και λόγιοι κυρίως της Αλεξάνδρειας διδάσκουν τη χρήση αρχαϊκών γραμματικών τύπων στη γραφή, πιστεύοντας ότι θα επιτύχουν την ανάσταση της κλασικής περιόδου του 5ου αι. </a:t>
            </a:r>
            <a:r>
              <a:rPr lang="el-GR" dirty="0" err="1" smtClean="0"/>
              <a:t>π.Χ.</a:t>
            </a:r>
            <a:r>
              <a:rPr lang="el-GR" dirty="0" smtClean="0"/>
              <a:t> Το κύμα του αρχαϊσμού δεν επηρέασε βέβαια την προφορική γλώσσα του λαού αλλά τους λογίους, τους γραμματικούς και τους δασκάλους των πολυάριθμων σχολών φιλοσοφίας και ρητορικής.</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Τεχνητός γραπτός λόγος με πρότυπο την αττική διάλεκτο</a:t>
            </a:r>
          </a:p>
          <a:p>
            <a:r>
              <a:rPr lang="el-GR" dirty="0" smtClean="0"/>
              <a:t>Αρχαϊσμός των βυζαντινών συγγραφέων</a:t>
            </a:r>
          </a:p>
          <a:p>
            <a:r>
              <a:rPr lang="el-GR" dirty="0" smtClean="0"/>
              <a:t>Διγλωσσία έως σχεδόν την εποχή μας.</a:t>
            </a:r>
          </a:p>
          <a:p>
            <a:r>
              <a:rPr lang="el-GR" dirty="0" smtClean="0"/>
              <a:t>Οι τόνοι είναι επινόηση των αλεξανδρινών γραμματικών για την ορθή προφορά. Καθιερώθηκε, καθώς βοηθούσε τους ξένους στον ορθό τονισμό.</a:t>
            </a:r>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Μεσαιωνικά Ελληνικά</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Η Κοινή  αχρηστεύει πλήθος από τα χαρακτηριστικά της αρχαίας και οδηγεί στη Νέα Ελληνική.</a:t>
            </a:r>
          </a:p>
          <a:p>
            <a:r>
              <a:rPr lang="el-GR" dirty="0" smtClean="0"/>
              <a:t>4ος-15 αι. </a:t>
            </a:r>
            <a:r>
              <a:rPr lang="el-GR" dirty="0" err="1" smtClean="0"/>
              <a:t>μ.Χ</a:t>
            </a:r>
            <a:r>
              <a:rPr lang="el-GR" dirty="0" smtClean="0"/>
              <a:t>.: περίοδος  πτωχή σε γλωσσικές πηγές .</a:t>
            </a:r>
          </a:p>
          <a:p>
            <a:r>
              <a:rPr lang="el-GR" dirty="0" smtClean="0"/>
              <a:t>Πρώιμη περίοδος:4ος-11ος αι. </a:t>
            </a:r>
            <a:r>
              <a:rPr lang="el-GR" dirty="0" err="1" smtClean="0"/>
              <a:t>μ.Χ.:κοινή</a:t>
            </a:r>
            <a:r>
              <a:rPr lang="el-GR" dirty="0" smtClean="0"/>
              <a:t> προφορική γλώσσα του βυζαντινού ελληνισμού.</a:t>
            </a:r>
          </a:p>
          <a:p>
            <a:r>
              <a:rPr lang="el-GR" dirty="0" smtClean="0"/>
              <a:t>Όψιμη περίοδος: 12ος-15ος αι. </a:t>
            </a:r>
            <a:r>
              <a:rPr lang="el-GR" dirty="0" err="1" smtClean="0"/>
              <a:t>μ.Χ</a:t>
            </a:r>
            <a:r>
              <a:rPr lang="el-GR" dirty="0" smtClean="0"/>
              <a:t>.: διαμόρφωση και αρχές της Νέας ελληνικής γλώσσας κατά τους τελευταίους βυζαντινούς αιώνες.</a:t>
            </a:r>
          </a:p>
          <a:p>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TotalTime>
  <Words>1928</Words>
  <Application>Microsoft Office PowerPoint</Application>
  <PresentationFormat>Προβολή στην οθόνη (4:3)</PresentationFormat>
  <Paragraphs>75</Paragraphs>
  <Slides>25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25</vt:i4>
      </vt:variant>
    </vt:vector>
  </HeadingPairs>
  <TitlesOfParts>
    <vt:vector size="26" baseType="lpstr">
      <vt:lpstr>Θέμα του Office</vt:lpstr>
      <vt:lpstr>Η Εξέλιξη της Ελληνικής Γλώσσας  και ο Κοραής</vt:lpstr>
      <vt:lpstr>Τα πέντε στάδια εξέλιξης της γραφής</vt:lpstr>
      <vt:lpstr>Τι γνωρίζετε για τη μυκηναϊκή γραφή;</vt:lpstr>
      <vt:lpstr>Διαφάνεια 4</vt:lpstr>
      <vt:lpstr>Ποια γραφή εντοπίζεται πρώτη στον ελλαδικό χώρο;</vt:lpstr>
      <vt:lpstr>Ελληνιστική Κοινή Γλώσσα</vt:lpstr>
      <vt:lpstr>Διαφάνεια 7</vt:lpstr>
      <vt:lpstr>Διαφάνεια 8</vt:lpstr>
      <vt:lpstr>Μεσαιωνικά Ελληνικά</vt:lpstr>
      <vt:lpstr>Διαφάνεια 10</vt:lpstr>
      <vt:lpstr>Διαφάνεια 11</vt:lpstr>
      <vt:lpstr>Νεοελληνικές διάλεκτοι και ιδιώματα</vt:lpstr>
      <vt:lpstr>Διαφάνεια 13</vt:lpstr>
      <vt:lpstr>Διαφάνεια 14</vt:lpstr>
      <vt:lpstr>Διαφάνεια 15</vt:lpstr>
      <vt:lpstr>Γλωσσικό Ζήτημα</vt:lpstr>
      <vt:lpstr> Αδαμάντιος Κοραής (1748-1833) </vt:lpstr>
      <vt:lpstr>Διαφάνεια 18</vt:lpstr>
      <vt:lpstr>Διαφάνεια 19</vt:lpstr>
      <vt:lpstr>Διαφάνεια 20</vt:lpstr>
      <vt:lpstr>Διαφάνεια 21</vt:lpstr>
      <vt:lpstr>Διαφάνεια 22</vt:lpstr>
      <vt:lpstr>Διαφάνεια 23</vt:lpstr>
      <vt:lpstr>Αδαμάντιος Κοραής</vt:lpstr>
      <vt:lpstr>Αδαμάντιος Κοραής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Τα πέντε στάδια εξέλιξης της γραφής</dc:title>
  <dc:creator>1234</dc:creator>
  <cp:lastModifiedBy>1234</cp:lastModifiedBy>
  <cp:revision>14</cp:revision>
  <dcterms:created xsi:type="dcterms:W3CDTF">2014-06-25T21:18:43Z</dcterms:created>
  <dcterms:modified xsi:type="dcterms:W3CDTF">2017-01-22T23:25:20Z</dcterms:modified>
</cp:coreProperties>
</file>