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257" r:id="rId4"/>
    <p:sldId id="260" r:id="rId5"/>
    <p:sldId id="258" r:id="rId6"/>
    <p:sldId id="262" r:id="rId7"/>
    <p:sldId id="261" r:id="rId8"/>
    <p:sldId id="259" r:id="rId9"/>
    <p:sldId id="265" r:id="rId10"/>
    <p:sldId id="266" r:id="rId11"/>
    <p:sldId id="267" r:id="rId12"/>
    <p:sldId id="268" r:id="rId13"/>
    <p:sldId id="263"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pi-schools.gr/programs/depp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pi-schools.gr/books/dimotiko/"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ΕΡΜΙΟΝΗ\Desktop\schoolar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632662"/>
            <a:ext cx="7848600" cy="569193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715000" y="6206537"/>
            <a:ext cx="3213096" cy="584775"/>
          </a:xfrm>
          <a:prstGeom prst="rect">
            <a:avLst/>
          </a:prstGeom>
        </p:spPr>
        <p:txBody>
          <a:bodyPr wrap="square">
            <a:spAutoFit/>
          </a:bodyPr>
          <a:lstStyle/>
          <a:p>
            <a:pPr algn="r"/>
            <a:r>
              <a:rPr lang="el-GR" sz="1600" b="1" dirty="0" smtClean="0"/>
              <a:t>Ιωάννης Ε. Βρεττός </a:t>
            </a:r>
          </a:p>
          <a:p>
            <a:pPr algn="r"/>
            <a:r>
              <a:rPr lang="el-GR" sz="1600" dirty="0" smtClean="0"/>
              <a:t>Επιμέλεια: Ερμιόνη </a:t>
            </a:r>
            <a:r>
              <a:rPr lang="el-GR" sz="1600" dirty="0"/>
              <a:t>Δελή</a:t>
            </a:r>
          </a:p>
        </p:txBody>
      </p:sp>
      <p:sp>
        <p:nvSpPr>
          <p:cNvPr id="5" name="Rectangle 4"/>
          <p:cNvSpPr/>
          <p:nvPr/>
        </p:nvSpPr>
        <p:spPr>
          <a:xfrm>
            <a:off x="228600" y="109442"/>
            <a:ext cx="4681090" cy="523220"/>
          </a:xfrm>
          <a:prstGeom prst="rect">
            <a:avLst/>
          </a:prstGeom>
          <a:noFill/>
        </p:spPr>
        <p:txBody>
          <a:bodyPr wrap="none" lIns="91440" tIns="45720" rIns="91440" bIns="45720">
            <a:spAutoFit/>
          </a:bodyPr>
          <a:lstStyle/>
          <a:p>
            <a:pPr algn="ctr"/>
            <a:r>
              <a:rPr lang="el-GR" sz="2800" dirty="0" smtClean="0">
                <a:latin typeface="Segoe Print" panose="02000600000000000000" pitchFamily="2" charset="0"/>
              </a:rPr>
              <a:t>Ας μελετήσουμε λοιπόν</a:t>
            </a:r>
            <a:endParaRPr lang="en-US" sz="2800" dirty="0">
              <a:latin typeface="Segoe Print" panose="02000600000000000000" pitchFamily="2" charset="0"/>
            </a:endParaRPr>
          </a:p>
        </p:txBody>
      </p:sp>
      <p:sp>
        <p:nvSpPr>
          <p:cNvPr id="6" name="Rectangle 5"/>
          <p:cNvSpPr/>
          <p:nvPr/>
        </p:nvSpPr>
        <p:spPr>
          <a:xfrm>
            <a:off x="4381499" y="1676400"/>
            <a:ext cx="3510385" cy="646331"/>
          </a:xfrm>
          <a:prstGeom prst="rect">
            <a:avLst/>
          </a:prstGeom>
          <a:noFill/>
        </p:spPr>
        <p:txBody>
          <a:bodyPr wrap="none" lIns="91440" tIns="45720" rIns="91440" bIns="45720">
            <a:spAutoFit/>
          </a:bodyPr>
          <a:lstStyle/>
          <a:p>
            <a:pPr algn="ctr"/>
            <a:r>
              <a:rPr lang="el-GR" sz="3600" b="1" dirty="0" smtClean="0">
                <a:latin typeface="Times New Roman" panose="02020603050405020304" pitchFamily="18" charset="0"/>
                <a:cs typeface="Times New Roman" panose="02020603050405020304" pitchFamily="18" charset="0"/>
              </a:rPr>
              <a:t>Ιστορία Γ΄ τάξης</a:t>
            </a:r>
            <a:endParaRPr lang="en-US" sz="3600" b="1" dirty="0">
              <a:latin typeface="Palatino" panose="02040502050505030304" pitchFamily="18" charset="0"/>
              <a:cs typeface="Times New Roman" panose="02020603050405020304" pitchFamily="18" charset="0"/>
            </a:endParaRPr>
          </a:p>
        </p:txBody>
      </p:sp>
    </p:spTree>
    <p:extLst>
      <p:ext uri="{BB962C8B-B14F-4D97-AF65-F5344CB8AC3E}">
        <p14:creationId xmlns="" xmlns:p14="http://schemas.microsoft.com/office/powerpoint/2010/main" val="1617178210"/>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ΕΡΜΙΟΝΗ\Documents\Οι σαρώσεις μου\2014-10 (Οκτ)\σάρωση0009.jp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sharpenSoften amount="50000"/>
                    </a14:imgEffect>
                    <a14:imgEffect>
                      <a14:saturation sat="200000"/>
                    </a14:imgEffect>
                  </a14:imgLayer>
                </a14:imgProps>
              </a:ext>
              <a:ext uri="{28A0092B-C50C-407E-A947-70E740481C1C}">
                <a14:useLocalDpi xmlns="" xmlns:a14="http://schemas.microsoft.com/office/drawing/2010/main" val="0"/>
              </a:ext>
            </a:extLst>
          </a:blip>
          <a:srcRect l="4431" t="4601" r="1291" b="2144"/>
          <a:stretch/>
        </p:blipFill>
        <p:spPr bwMode="auto">
          <a:xfrm>
            <a:off x="1752601" y="0"/>
            <a:ext cx="55626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226633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ΕΡΜΙΟΝΗ\Documents\Οι σαρώσεις μου\2014-10 (Οκτ)\σάρωση0010.jp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l="1905" t="4686" r="1557" b="2117"/>
          <a:stretch/>
        </p:blipFill>
        <p:spPr bwMode="auto">
          <a:xfrm>
            <a:off x="2057400" y="0"/>
            <a:ext cx="4724400" cy="68579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209231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ΕΡΜΙΟΝΗ\Documents\Οι σαρώσεις μου\2014-10 (Οκτ)\σάρωση0011.jp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sharpenSoften amount="50000"/>
                    </a14:imgEffect>
                    <a14:imgEffect>
                      <a14:saturation sat="66000"/>
                    </a14:imgEffect>
                  </a14:imgLayer>
                </a14:imgProps>
              </a:ext>
              <a:ext uri="{28A0092B-C50C-407E-A947-70E740481C1C}">
                <a14:useLocalDpi xmlns="" xmlns:a14="http://schemas.microsoft.com/office/drawing/2010/main" val="0"/>
              </a:ext>
            </a:extLst>
          </a:blip>
          <a:srcRect l="3031" t="1111" r="3030" b="1111"/>
          <a:stretch/>
        </p:blipFill>
        <p:spPr bwMode="auto">
          <a:xfrm>
            <a:off x="2057400" y="0"/>
            <a:ext cx="47244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05202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153400" cy="5899051"/>
          </a:xfrm>
          <a:prstGeom prst="rect">
            <a:avLst/>
          </a:prstGeom>
        </p:spPr>
        <p:txBody>
          <a:bodyPr wrap="square">
            <a:spAutoFit/>
          </a:bodyPr>
          <a:lstStyle/>
          <a:p>
            <a:pPr algn="ctr"/>
            <a:r>
              <a:rPr lang="el-GR" sz="2000" b="1" dirty="0">
                <a:solidFill>
                  <a:srgbClr val="C00000"/>
                </a:solidFill>
              </a:rPr>
              <a:t>Ενδεικτικές </a:t>
            </a:r>
            <a:r>
              <a:rPr lang="el-GR" sz="2000" b="1" dirty="0" smtClean="0">
                <a:solidFill>
                  <a:srgbClr val="C00000"/>
                </a:solidFill>
              </a:rPr>
              <a:t> Δραστηριότητες</a:t>
            </a:r>
            <a:r>
              <a:rPr lang="el-GR" sz="2000" b="1" baseline="30000" dirty="0" smtClean="0">
                <a:solidFill>
                  <a:srgbClr val="C00000"/>
                </a:solidFill>
              </a:rPr>
              <a:t> </a:t>
            </a:r>
          </a:p>
          <a:p>
            <a:pPr algn="ctr"/>
            <a:endParaRPr lang="el-GR" sz="2000" b="1" baseline="30000" dirty="0" smtClean="0">
              <a:solidFill>
                <a:srgbClr val="C00000"/>
              </a:solidFill>
            </a:endParaRPr>
          </a:p>
          <a:p>
            <a:pPr algn="just"/>
            <a:r>
              <a:rPr lang="el-GR" dirty="0"/>
              <a:t>Οι μαθητές: </a:t>
            </a:r>
            <a:endParaRPr lang="el-GR" dirty="0" smtClean="0"/>
          </a:p>
          <a:p>
            <a:pPr algn="just"/>
            <a:r>
              <a:rPr lang="el-GR" dirty="0"/>
              <a:t>	</a:t>
            </a:r>
          </a:p>
          <a:p>
            <a:pPr marL="285750" indent="-285750" algn="just">
              <a:buFont typeface="Arial" panose="020B0604020202020204" pitchFamily="34" charset="0"/>
              <a:buChar char="•"/>
            </a:pPr>
            <a:r>
              <a:rPr lang="el-GR" dirty="0" smtClean="0"/>
              <a:t>Διηγούνται </a:t>
            </a:r>
            <a:r>
              <a:rPr lang="el-GR" dirty="0"/>
              <a:t>τους μύθους. </a:t>
            </a:r>
          </a:p>
          <a:p>
            <a:pPr marL="285750" indent="-285750" algn="just">
              <a:buFont typeface="Arial" panose="020B0604020202020204" pitchFamily="34" charset="0"/>
              <a:buChar char="•"/>
            </a:pPr>
            <a:r>
              <a:rPr lang="el-GR" dirty="0"/>
              <a:t>Εντοπίζουν στο χάρτη την περιοχή στην οποία αναφέρεται κάθε μύθος. </a:t>
            </a:r>
          </a:p>
          <a:p>
            <a:pPr marL="285750" indent="-285750" algn="just">
              <a:buFont typeface="Arial" panose="020B0604020202020204" pitchFamily="34" charset="0"/>
              <a:buChar char="•"/>
            </a:pPr>
            <a:r>
              <a:rPr lang="el-GR" dirty="0"/>
              <a:t>Συζητούν με βάση το περιεχόμενο και τη βοήθεια σχετικού υλικού (π. χ. για τα ζώα που ζούσαν τα παλιά χρόνια στην Ελλάδα: λιοντάρια, ελέφαντες κ.ά.). </a:t>
            </a:r>
          </a:p>
          <a:p>
            <a:pPr marL="285750" indent="-285750" algn="just">
              <a:buFont typeface="Arial" panose="020B0604020202020204" pitchFamily="34" charset="0"/>
              <a:buChar char="•"/>
            </a:pPr>
            <a:r>
              <a:rPr lang="el-GR" dirty="0"/>
              <a:t>Παρατηρούν αναπαραστάσεις μύθων σε εικόνες από την αρχαία ελληνική τέχνη: αγγεία, αγάλματα, τις περιγράφουν και κάνουν τις δικές τους εικαστικές αναπαραστάσεις (Εικαστικά). </a:t>
            </a:r>
          </a:p>
          <a:p>
            <a:pPr marL="285750" indent="-285750" algn="just">
              <a:buFont typeface="Arial" panose="020B0604020202020204" pitchFamily="34" charset="0"/>
              <a:buChar char="•"/>
            </a:pPr>
            <a:r>
              <a:rPr lang="el-GR" dirty="0"/>
              <a:t>Συσχετίζουν έννοιες, γεγονότα, καταστάσεις, δημιουργήματα κτλ. με παρεμφερείς έννοιες και γεγονότα άλλων διδακτικών αντικειμένων, άλλων εποχών και άλλων λαών με τη σημερινή πραγματικότητα. </a:t>
            </a:r>
          </a:p>
          <a:p>
            <a:pPr marL="285750" indent="-285750" algn="just">
              <a:buFont typeface="Arial" panose="020B0604020202020204" pitchFamily="34" charset="0"/>
              <a:buChar char="•"/>
            </a:pPr>
            <a:r>
              <a:rPr lang="el-GR" dirty="0"/>
              <a:t>Συνθέτουν μικρά κείμενα με δοσμένο λεξιλόγιο, σχετικό με τους μύθους που διδάσκονται (Γλώσσα). </a:t>
            </a:r>
          </a:p>
          <a:p>
            <a:pPr marL="285750" indent="-285750" algn="just">
              <a:buFont typeface="Arial" panose="020B0604020202020204" pitchFamily="34" charset="0"/>
              <a:buChar char="•"/>
            </a:pPr>
            <a:r>
              <a:rPr lang="el-GR" dirty="0"/>
              <a:t>Συζητούν για στερεότυπες εκφράσεις που συνδέονται με τους μύθους, όπως: φυλάει σαν Κέρβερος, καθάρισε την κόπρο την Αυγεία, πέρασε τις Συμπληγάδες, η κλίνη του Προκρούστη, Αμαζόνες, Λαβύρινθος, ο μίτος της Αριάδνης κ. ά. (Γλώσσα</a:t>
            </a:r>
            <a:r>
              <a:rPr lang="el-GR" dirty="0" smtClean="0"/>
              <a:t>).</a:t>
            </a:r>
            <a:r>
              <a:rPr lang="el-GR" dirty="0"/>
              <a:t>	</a:t>
            </a:r>
          </a:p>
          <a:p>
            <a:endParaRPr lang="el-GR" sz="2000" dirty="0">
              <a:solidFill>
                <a:srgbClr val="C00000"/>
              </a:solidFill>
            </a:endParaRPr>
          </a:p>
        </p:txBody>
      </p:sp>
    </p:spTree>
    <p:extLst>
      <p:ext uri="{BB962C8B-B14F-4D97-AF65-F5344CB8AC3E}">
        <p14:creationId xmlns="" xmlns:p14="http://schemas.microsoft.com/office/powerpoint/2010/main" val="3200588643"/>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077200" cy="5078313"/>
          </a:xfrm>
          <a:prstGeom prst="rect">
            <a:avLst/>
          </a:prstGeom>
        </p:spPr>
        <p:txBody>
          <a:bodyPr wrap="square">
            <a:spAutoFit/>
          </a:bodyPr>
          <a:lstStyle/>
          <a:p>
            <a:pPr algn="just"/>
            <a:endParaRPr lang="el-GR" dirty="0" smtClean="0"/>
          </a:p>
          <a:p>
            <a:pPr algn="just"/>
            <a:endParaRPr lang="el-GR" dirty="0"/>
          </a:p>
          <a:p>
            <a:pPr algn="just"/>
            <a:endParaRPr lang="el-GR" dirty="0" smtClean="0"/>
          </a:p>
          <a:p>
            <a:pPr algn="just"/>
            <a:endParaRPr lang="el-GR" dirty="0" smtClean="0"/>
          </a:p>
          <a:p>
            <a:pPr algn="ctr"/>
            <a:r>
              <a:rPr lang="el-GR" b="1" dirty="0" smtClean="0">
                <a:solidFill>
                  <a:srgbClr val="C00000"/>
                </a:solidFill>
                <a:latin typeface="Segoe Print" panose="02000600000000000000" pitchFamily="2" charset="0"/>
              </a:rPr>
              <a:t>Και μια πληροφορία…</a:t>
            </a:r>
          </a:p>
          <a:p>
            <a:pPr algn="just"/>
            <a:r>
              <a:rPr lang="el-GR" dirty="0"/>
              <a:t/>
            </a:r>
            <a:br>
              <a:rPr lang="el-GR" dirty="0"/>
            </a:br>
            <a:r>
              <a:rPr lang="el-GR" dirty="0"/>
              <a:t>Ο Ηρακλής είναι η μορφή που κυριαρχεί στην ελληνική μυθολογία περισσότερο από κάθε άλλο ήρωα του αρχαίου κόσμου. Στο πρόσωπο του Ηρακλή συγκεντρώθηκαν όλα τα χαρακτηριστικά και τα προσόντα με τα οποία η μυθοπλαστική φαντασία του λαού πάσχιζε να ολοκληρώσει μια δική του ταυτότητα. </a:t>
            </a:r>
            <a:r>
              <a:rPr lang="el-GR" dirty="0" smtClean="0"/>
              <a:t>Τα </a:t>
            </a:r>
            <a:r>
              <a:rPr lang="el-GR" dirty="0"/>
              <a:t>κατορθώματά του αποτέλεσαν πηγή έμπνευσης για πολλές μορφές τέχνης. </a:t>
            </a:r>
            <a:r>
              <a:rPr lang="el-GR" dirty="0" smtClean="0"/>
              <a:t>Πιο </a:t>
            </a:r>
            <a:r>
              <a:rPr lang="el-GR" dirty="0"/>
              <a:t>συγκεκριμένα </a:t>
            </a:r>
            <a:r>
              <a:rPr lang="el-GR" dirty="0" smtClean="0"/>
              <a:t>στη Γλυπτική, ένας </a:t>
            </a:r>
            <a:r>
              <a:rPr lang="el-GR" dirty="0"/>
              <a:t>σημαντικός αριθμός αγαλμάτων έχουν ως βασική θεματολογία τους τη μορφή του Ηρακλή. Οι καλλιτέχνες αρέσκονταν να εκφράζουν στις εικαστικές τους παραστάσεις τη σκληρή μοίρα που επιβάρυνε τον ήρωα κατά τη διάρκεια όλης της σταδιοδρομίας του. </a:t>
            </a:r>
            <a:endParaRPr lang="el-GR" dirty="0" smtClean="0"/>
          </a:p>
          <a:p>
            <a:pPr marL="285750" indent="-285750" algn="just">
              <a:buFont typeface="Wingdings" panose="05000000000000000000" pitchFamily="2" charset="2"/>
              <a:buChar char="ü"/>
            </a:pPr>
            <a:r>
              <a:rPr lang="el-GR" b="1" dirty="0" smtClean="0"/>
              <a:t>Ο </a:t>
            </a:r>
            <a:r>
              <a:rPr lang="el-GR" b="1" dirty="0"/>
              <a:t>Ηρακλής του </a:t>
            </a:r>
            <a:r>
              <a:rPr lang="el-GR" b="1" dirty="0" smtClean="0"/>
              <a:t>Λύσιππου</a:t>
            </a:r>
            <a:r>
              <a:rPr lang="el-GR" dirty="0" smtClean="0"/>
              <a:t>, </a:t>
            </a:r>
            <a:r>
              <a:rPr lang="el-GR" dirty="0"/>
              <a:t>βρίσκεται σε στάση αναπαύσεως με κεκλιμένη την </a:t>
            </a:r>
            <a:r>
              <a:rPr lang="el-GR" dirty="0" smtClean="0"/>
              <a:t>κεφαλή, </a:t>
            </a:r>
            <a:r>
              <a:rPr lang="el-GR" dirty="0"/>
              <a:t>συλλογιζόμενος τους νέους αγώνες στους οποίους θα εμπλακεί και δε φαίνεται να απολαμβάνει τη νίκη που έχει πετύχει. </a:t>
            </a:r>
          </a:p>
        </p:txBody>
      </p:sp>
      <p:pic>
        <p:nvPicPr>
          <p:cNvPr id="9218" name="Picture 2" descr="C:\Users\ΕΡΜΙΟΝΗ\Pictures\ΓΡΑΦΙΚΑ\MH90040277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228600"/>
            <a:ext cx="1752600" cy="1504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4214052758"/>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a/ad/Herakles_Farnese_MAN_Napoli_Inv6001_n01.jpg/640px-Herakles_Farnese_MAN_Napoli_Inv6001_n0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2438400" y="1"/>
            <a:ext cx="4038600" cy="68834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6489700" y="4765119"/>
            <a:ext cx="2654300" cy="2092881"/>
          </a:xfrm>
          <a:prstGeom prst="rect">
            <a:avLst/>
          </a:prstGeom>
        </p:spPr>
        <p:txBody>
          <a:bodyPr wrap="square">
            <a:spAutoFit/>
          </a:bodyPr>
          <a:lstStyle/>
          <a:p>
            <a:endParaRPr lang="el-GR" dirty="0"/>
          </a:p>
          <a:p>
            <a:pPr algn="r"/>
            <a:r>
              <a:rPr lang="el-GR" sz="1600" dirty="0"/>
              <a:t>Ο Ηρακλής των </a:t>
            </a:r>
            <a:r>
              <a:rPr lang="el-GR" sz="1600" dirty="0" err="1"/>
              <a:t>Φαρνέζε</a:t>
            </a:r>
            <a:r>
              <a:rPr lang="el-GR" sz="1600" dirty="0"/>
              <a:t>, ρωμαϊκό αντίγραφο</a:t>
            </a:r>
          </a:p>
          <a:p>
            <a:pPr algn="r"/>
            <a:r>
              <a:rPr lang="el-GR" sz="1600" dirty="0"/>
              <a:t> του αυθεντικού του </a:t>
            </a:r>
            <a:r>
              <a:rPr lang="el-GR" sz="1600" dirty="0" smtClean="0"/>
              <a:t>Λύσιππου, </a:t>
            </a:r>
          </a:p>
          <a:p>
            <a:pPr algn="r"/>
            <a:r>
              <a:rPr lang="el-GR" sz="1600" dirty="0" err="1" smtClean="0"/>
              <a:t>περ</a:t>
            </a:r>
            <a:r>
              <a:rPr lang="el-GR" sz="1600" dirty="0"/>
              <a:t>. 4ος. αι. </a:t>
            </a:r>
            <a:r>
              <a:rPr lang="el-GR" sz="1600" dirty="0" err="1"/>
              <a:t>π.Χ</a:t>
            </a:r>
            <a:r>
              <a:rPr lang="el-GR" sz="1600" dirty="0" err="1" smtClean="0"/>
              <a:t>.</a:t>
            </a:r>
            <a:r>
              <a:rPr lang="el-GR" sz="1600" dirty="0" smtClean="0"/>
              <a:t>, Εθνικό </a:t>
            </a:r>
            <a:r>
              <a:rPr lang="el-GR" sz="1600" dirty="0"/>
              <a:t>Αρχαιολογικό</a:t>
            </a:r>
          </a:p>
          <a:p>
            <a:pPr algn="r"/>
            <a:r>
              <a:rPr lang="el-GR" sz="1600" dirty="0"/>
              <a:t> Μουσείο της Νάπολι</a:t>
            </a:r>
          </a:p>
        </p:txBody>
      </p:sp>
    </p:spTree>
    <p:extLst>
      <p:ext uri="{BB962C8B-B14F-4D97-AF65-F5344CB8AC3E}">
        <p14:creationId xmlns="" xmlns:p14="http://schemas.microsoft.com/office/powerpoint/2010/main" val="1548807107"/>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ΕΡΜΙΟΝΗ\Documents\Οι σαρώσεις μου\2014-10 (Οκτ)\σάρωση0006.jp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 xmlns:a14="http://schemas.microsoft.com/office/drawing/2010/main" val="0"/>
              </a:ext>
            </a:extLst>
          </a:blip>
          <a:srcRect t="2103"/>
          <a:stretch/>
        </p:blipFill>
        <p:spPr bwMode="auto">
          <a:xfrm>
            <a:off x="1752600" y="0"/>
            <a:ext cx="54102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43570477"/>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500" y="685800"/>
            <a:ext cx="8305800" cy="5355312"/>
          </a:xfrm>
          <a:prstGeom prst="rect">
            <a:avLst/>
          </a:prstGeom>
        </p:spPr>
        <p:txBody>
          <a:bodyPr wrap="square">
            <a:spAutoFit/>
          </a:bodyPr>
          <a:lstStyle/>
          <a:p>
            <a:endParaRPr lang="el-GR" dirty="0"/>
          </a:p>
          <a:p>
            <a:pPr algn="ctr"/>
            <a:r>
              <a:rPr lang="el-GR" dirty="0"/>
              <a:t> </a:t>
            </a:r>
            <a:r>
              <a:rPr lang="el-GR" b="1" dirty="0"/>
              <a:t>ΔΙΑΘΕΜΑΤΙΚΟ ΕΝΙΑΙΟ ΠΛΑΙΣΙΟ ΠΡΟΓΡΑΜΜΑΤΩΝ ΣΠΟΥΔΩΝ </a:t>
            </a:r>
            <a:r>
              <a:rPr lang="el-GR" b="1" dirty="0" smtClean="0"/>
              <a:t>ΙΣΤΟΡΙΑΣ </a:t>
            </a:r>
          </a:p>
          <a:p>
            <a:pPr algn="ctr"/>
            <a:r>
              <a:rPr lang="en-US" dirty="0">
                <a:hlinkClick r:id="rId2"/>
              </a:rPr>
              <a:t>http://www.pi-schools.gr/programs/depps</a:t>
            </a:r>
            <a:r>
              <a:rPr lang="en-US" dirty="0" smtClean="0">
                <a:hlinkClick r:id="rId2"/>
              </a:rPr>
              <a:t>/</a:t>
            </a:r>
            <a:endParaRPr lang="el-GR" dirty="0" smtClean="0"/>
          </a:p>
          <a:p>
            <a:pPr algn="ctr"/>
            <a:endParaRPr lang="el-GR" dirty="0" smtClean="0"/>
          </a:p>
          <a:p>
            <a:pPr algn="ctr"/>
            <a:endParaRPr lang="el-GR" dirty="0"/>
          </a:p>
          <a:p>
            <a:pPr marL="342900" indent="-342900" algn="just">
              <a:buAutoNum type="arabicPeriod"/>
            </a:pPr>
            <a:r>
              <a:rPr lang="el-GR" b="1" dirty="0" smtClean="0"/>
              <a:t>Σκοπός </a:t>
            </a:r>
            <a:r>
              <a:rPr lang="el-GR" b="1" dirty="0"/>
              <a:t>της διδασκαλίας του μαθήματος </a:t>
            </a:r>
            <a:endParaRPr lang="el-GR" b="1" dirty="0" smtClean="0"/>
          </a:p>
          <a:p>
            <a:pPr algn="just"/>
            <a:endParaRPr lang="el-GR" dirty="0"/>
          </a:p>
          <a:p>
            <a:pPr algn="just"/>
            <a:r>
              <a:rPr lang="el-GR" dirty="0"/>
              <a:t>Γενικός </a:t>
            </a:r>
            <a:r>
              <a:rPr lang="el-GR" dirty="0" smtClean="0"/>
              <a:t>σκοπός (κατευθυντήριος) </a:t>
            </a:r>
            <a:r>
              <a:rPr lang="el-GR" dirty="0"/>
              <a:t>διδασκαλίας της Ιστορίας είναι η </a:t>
            </a:r>
            <a:r>
              <a:rPr lang="el-GR" dirty="0">
                <a:effectLst>
                  <a:glow rad="228600">
                    <a:schemeClr val="accent1">
                      <a:satMod val="175000"/>
                      <a:alpha val="40000"/>
                    </a:schemeClr>
                  </a:glow>
                </a:effectLst>
              </a:rPr>
              <a:t>ανάπτυξη της ιστορικής σκέψης </a:t>
            </a:r>
            <a:r>
              <a:rPr lang="el-GR" dirty="0"/>
              <a:t>και </a:t>
            </a:r>
            <a:r>
              <a:rPr lang="el-GR" dirty="0">
                <a:effectLst>
                  <a:glow rad="228600">
                    <a:schemeClr val="accent2">
                      <a:satMod val="175000"/>
                      <a:alpha val="40000"/>
                    </a:schemeClr>
                  </a:glow>
                </a:effectLst>
              </a:rPr>
              <a:t>της ιστορικής συνείδησης</a:t>
            </a:r>
            <a:r>
              <a:rPr lang="el-GR" dirty="0"/>
              <a:t>. Η ανάπτυξη ιστορικής σκέψης αφορά την κατανόηση των ιστορικών γεγονότων μέσα από την εξέταση αιτίων και αποτελεσμάτων, ενώ η καλλιέργεια ιστορικής συνείδησης αφορά την κατανόηση της συμπεριφοράς των ανθρώπων σε συγκεκριμένες καταστάσεις και τη διαμόρφωση αξιών και στάσεων που οδηγούν στην εκδήλωση υπεύθυνης συμπεριφοράς στο παρόν και το μέλλον. Έτσι, με τη διδασκαλία της Ιστορίας ο μαθητής μπορεί να αποκτήσει όχι μόνο την επίγνωση ότι ο σύγχρονος κόσμος αποτελεί συνέχεια του παρελθόντος, αλλά και την αντίληψη ότι ο σύγχρονος ιστορικός ορίζοντας συνδέεται άμεσα με τη ζωή του. </a:t>
            </a:r>
            <a:r>
              <a:rPr lang="el-GR" dirty="0" smtClean="0">
                <a:effectLst>
                  <a:glow rad="228600">
                    <a:schemeClr val="accent3">
                      <a:satMod val="175000"/>
                      <a:alpha val="40000"/>
                    </a:schemeClr>
                  </a:glow>
                </a:effectLst>
              </a:rPr>
              <a:t>Ο </a:t>
            </a:r>
            <a:r>
              <a:rPr lang="el-GR" dirty="0">
                <a:effectLst>
                  <a:glow rad="228600">
                    <a:schemeClr val="accent3">
                      <a:satMod val="175000"/>
                      <a:alpha val="40000"/>
                    </a:schemeClr>
                  </a:glow>
                </a:effectLst>
              </a:rPr>
              <a:t>σκοπός της ιστορικής σκέψης και της ιστορικής συνείδησης συνδέεται έτσι με το γενικότερο σκοπό της εκπαίδευσης που αναφέρεται στην προετοιμασία υπεύθυνων πολιτών</a:t>
            </a:r>
            <a:r>
              <a:rPr lang="el-GR" dirty="0"/>
              <a:t>. </a:t>
            </a:r>
          </a:p>
        </p:txBody>
      </p:sp>
    </p:spTree>
    <p:extLst>
      <p:ext uri="{BB962C8B-B14F-4D97-AF65-F5344CB8AC3E}">
        <p14:creationId xmlns="" xmlns:p14="http://schemas.microsoft.com/office/powerpoint/2010/main" val="279500793"/>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6380" y="609600"/>
            <a:ext cx="4642040" cy="1200329"/>
          </a:xfrm>
          <a:prstGeom prst="rect">
            <a:avLst/>
          </a:prstGeom>
        </p:spPr>
        <p:txBody>
          <a:bodyPr wrap="none">
            <a:spAutoFit/>
          </a:bodyPr>
          <a:lstStyle/>
          <a:p>
            <a:r>
              <a:rPr lang="el-GR" b="1" dirty="0"/>
              <a:t>ΑΝΑΛΥΤΙΚΟ ΠΡΟΓΡΑΜΜΑ ΣΠΟΥΔΩΝ ΙΣΤΟΡΙΑΣ </a:t>
            </a:r>
            <a:endParaRPr lang="el-GR" b="1" dirty="0" smtClean="0"/>
          </a:p>
          <a:p>
            <a:pPr algn="ctr"/>
            <a:r>
              <a:rPr lang="en-US" dirty="0">
                <a:hlinkClick r:id="rId2"/>
              </a:rPr>
              <a:t>http://www.pi-schools.gr/books/dimotiko</a:t>
            </a:r>
            <a:r>
              <a:rPr lang="en-US" dirty="0" smtClean="0">
                <a:hlinkClick r:id="rId2"/>
              </a:rPr>
              <a:t>/</a:t>
            </a:r>
            <a:endParaRPr lang="el-GR" dirty="0" smtClean="0"/>
          </a:p>
          <a:p>
            <a:pPr algn="ctr"/>
            <a:endParaRPr lang="el-GR" dirty="0"/>
          </a:p>
          <a:p>
            <a:endParaRPr lang="el-GR" dirty="0"/>
          </a:p>
        </p:txBody>
      </p:sp>
      <p:sp>
        <p:nvSpPr>
          <p:cNvPr id="3" name="Rectangle 2"/>
          <p:cNvSpPr/>
          <p:nvPr/>
        </p:nvSpPr>
        <p:spPr>
          <a:xfrm>
            <a:off x="381000" y="1524000"/>
            <a:ext cx="8077200" cy="4524315"/>
          </a:xfrm>
          <a:prstGeom prst="rect">
            <a:avLst/>
          </a:prstGeom>
        </p:spPr>
        <p:txBody>
          <a:bodyPr wrap="square">
            <a:spAutoFit/>
          </a:bodyPr>
          <a:lstStyle/>
          <a:p>
            <a:pPr marL="342900" indent="-342900">
              <a:buAutoNum type="arabicPeriod"/>
            </a:pPr>
            <a:r>
              <a:rPr lang="el-GR" b="1" dirty="0" smtClean="0"/>
              <a:t>Σκοποί (ενδεικτικά)</a:t>
            </a:r>
          </a:p>
          <a:p>
            <a:pPr algn="just"/>
            <a:r>
              <a:rPr lang="el-GR" b="1" dirty="0" smtClean="0"/>
              <a:t> </a:t>
            </a:r>
            <a:r>
              <a:rPr lang="el-GR" dirty="0"/>
              <a:t>Στις τέσσερις ανώτερες τάξεις του δημοτικού σχολείου η Ιστορία διδάσκεται ως χωριστό διδακτικό αντικείμενο, και με τη διδασκαλία της επιδιώκεται οι μαθητές: </a:t>
            </a:r>
          </a:p>
          <a:p>
            <a:pPr marL="285750" indent="-285750" algn="just">
              <a:buFont typeface="Arial" panose="020B0604020202020204" pitchFamily="34" charset="0"/>
              <a:buChar char="•"/>
            </a:pPr>
            <a:r>
              <a:rPr lang="el-GR" dirty="0"/>
              <a:t>Να έρθουν σε επαφή με τους σημαντικότερους ελληνικούς μύθους και ειδικότερα με αυτούς που έχουν παγκόσμια απήχηση. </a:t>
            </a:r>
          </a:p>
          <a:p>
            <a:pPr marL="285750" indent="-285750" algn="just">
              <a:buFont typeface="Arial" panose="020B0604020202020204" pitchFamily="34" charset="0"/>
              <a:buChar char="•"/>
            </a:pPr>
            <a:r>
              <a:rPr lang="el-GR" dirty="0"/>
              <a:t>Να κατανοήσουν βασικές ιστορικές έννοιες ευρύτερης και μερικότερης αναφοράς, να τις συσχετίζουν και να καταλήγουν σε δυνητικές γενικεύσεις. </a:t>
            </a:r>
          </a:p>
          <a:p>
            <a:pPr marL="285750" indent="-285750" algn="just">
              <a:buFont typeface="Arial" panose="020B0604020202020204" pitchFamily="34" charset="0"/>
              <a:buChar char="•"/>
            </a:pPr>
            <a:r>
              <a:rPr lang="el-GR" dirty="0"/>
              <a:t>Να γνωρίσουν σημαντικά γεγονότα και εξελίξεις της ελληνικής Ιστορίας από την αρχαιότητα ως σήμερα, καθώς και στοιχεία της Ιστορίας των άλλων πολιτισμών και λαών και να τα συσχετίζουν. </a:t>
            </a:r>
            <a:endParaRPr lang="el-GR" dirty="0" smtClean="0"/>
          </a:p>
          <a:p>
            <a:pPr marL="285750" indent="-285750">
              <a:buFont typeface="Arial" panose="020B0604020202020204" pitchFamily="34" charset="0"/>
              <a:buChar char="•"/>
            </a:pPr>
            <a:r>
              <a:rPr lang="el-GR" dirty="0"/>
              <a:t>Να βιώσουν την αλλαγή που συντελείται στην καθημερινή ζωή των ανθρώπων σε διάστημα μακρών χρονικών περιόδων. </a:t>
            </a:r>
          </a:p>
          <a:p>
            <a:pPr marL="285750" indent="-285750">
              <a:buFont typeface="Arial" panose="020B0604020202020204" pitchFamily="34" charset="0"/>
              <a:buChar char="•"/>
            </a:pPr>
            <a:r>
              <a:rPr lang="el-GR" dirty="0"/>
              <a:t>Να αναπτύξουν την ικανότητα της κατανόησης του χρόνου και της χρήσης των σχετικών όρων. </a:t>
            </a:r>
          </a:p>
          <a:p>
            <a:pPr marL="285750" indent="-285750">
              <a:buFont typeface="Arial" panose="020B0604020202020204" pitchFamily="34" charset="0"/>
              <a:buChar char="•"/>
            </a:pPr>
            <a:r>
              <a:rPr lang="el-GR" dirty="0"/>
              <a:t>Να εξοικειωθούν με την ορολογία της ιστορικής επιστήμης και να αποκτήσουν το αναγκαίο λεξιλόγιο. </a:t>
            </a:r>
          </a:p>
        </p:txBody>
      </p:sp>
    </p:spTree>
    <p:extLst>
      <p:ext uri="{BB962C8B-B14F-4D97-AF65-F5344CB8AC3E}">
        <p14:creationId xmlns="" xmlns:p14="http://schemas.microsoft.com/office/powerpoint/2010/main" val="4232293337"/>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8153400" cy="7263527"/>
          </a:xfrm>
          <a:prstGeom prst="rect">
            <a:avLst/>
          </a:prstGeom>
        </p:spPr>
        <p:txBody>
          <a:bodyPr wrap="square">
            <a:spAutoFit/>
          </a:bodyPr>
          <a:lstStyle/>
          <a:p>
            <a:endParaRPr lang="el-GR" dirty="0"/>
          </a:p>
          <a:p>
            <a:r>
              <a:rPr lang="el-GR" dirty="0"/>
              <a:t> </a:t>
            </a:r>
            <a:r>
              <a:rPr lang="el-GR" b="1" dirty="0"/>
              <a:t>2. Άξονες, Γενικοί </a:t>
            </a:r>
            <a:r>
              <a:rPr lang="el-GR" b="1" dirty="0" smtClean="0"/>
              <a:t>σκοποί, </a:t>
            </a:r>
            <a:r>
              <a:rPr lang="el-GR" b="1" dirty="0"/>
              <a:t>Θεμελιώδεις έννοιες Διαθεματικής </a:t>
            </a:r>
            <a:r>
              <a:rPr lang="el-GR" b="1" dirty="0" smtClean="0"/>
              <a:t>προσέγγισης</a:t>
            </a:r>
          </a:p>
          <a:p>
            <a:endParaRPr lang="el-GR" b="1" dirty="0" smtClean="0"/>
          </a:p>
          <a:p>
            <a:pPr algn="ctr"/>
            <a:r>
              <a:rPr lang="el-GR" b="1" dirty="0" smtClean="0"/>
              <a:t>ΤΑΞΗ Γ΄ ΔΗΜΟΤΙΚΟΥ</a:t>
            </a:r>
          </a:p>
          <a:p>
            <a:endParaRPr lang="el-GR" dirty="0"/>
          </a:p>
          <a:p>
            <a:pPr algn="ctr"/>
            <a:r>
              <a:rPr lang="el-GR" sz="2000" dirty="0"/>
              <a:t> </a:t>
            </a:r>
            <a:r>
              <a:rPr lang="el-GR" sz="2000" b="1" dirty="0">
                <a:solidFill>
                  <a:srgbClr val="FF0000"/>
                </a:solidFill>
              </a:rPr>
              <a:t>Άξονες </a:t>
            </a:r>
            <a:r>
              <a:rPr lang="el-GR" sz="2000" b="1" dirty="0" smtClean="0">
                <a:solidFill>
                  <a:srgbClr val="FF0000"/>
                </a:solidFill>
              </a:rPr>
              <a:t>γνωστικού </a:t>
            </a:r>
            <a:r>
              <a:rPr lang="el-GR" sz="2000" b="1" dirty="0">
                <a:solidFill>
                  <a:srgbClr val="FF0000"/>
                </a:solidFill>
              </a:rPr>
              <a:t>περιεχομένου </a:t>
            </a:r>
            <a:endParaRPr lang="el-GR" sz="2000" b="1" dirty="0" smtClean="0">
              <a:solidFill>
                <a:srgbClr val="FF0000"/>
              </a:solidFill>
            </a:endParaRPr>
          </a:p>
          <a:p>
            <a:pPr algn="ctr"/>
            <a:r>
              <a:rPr lang="el-GR" sz="2000" dirty="0" smtClean="0"/>
              <a:t> </a:t>
            </a:r>
            <a:r>
              <a:rPr lang="el-GR" sz="2000" dirty="0"/>
              <a:t>Μυθολογία 	</a:t>
            </a:r>
          </a:p>
          <a:p>
            <a:r>
              <a:rPr lang="el-GR" sz="2000" dirty="0"/>
              <a:t>	</a:t>
            </a:r>
            <a:r>
              <a:rPr lang="el-GR" sz="2000" dirty="0" smtClean="0"/>
              <a:t> </a:t>
            </a:r>
            <a:r>
              <a:rPr lang="el-GR" sz="2000" b="1" dirty="0" smtClean="0">
                <a:solidFill>
                  <a:srgbClr val="FF0000"/>
                </a:solidFill>
              </a:rPr>
              <a:t>Διδακτικοί </a:t>
            </a:r>
            <a:r>
              <a:rPr lang="el-GR" sz="2000" b="1" dirty="0">
                <a:solidFill>
                  <a:srgbClr val="FF0000"/>
                </a:solidFill>
              </a:rPr>
              <a:t>στόχοι </a:t>
            </a:r>
            <a:r>
              <a:rPr lang="el-GR" sz="2000" b="1" dirty="0" smtClean="0">
                <a:solidFill>
                  <a:srgbClr val="FF0000"/>
                </a:solidFill>
              </a:rPr>
              <a:t>(</a:t>
            </a:r>
            <a:r>
              <a:rPr lang="el-GR" sz="2000" b="1" dirty="0">
                <a:solidFill>
                  <a:srgbClr val="FF0000"/>
                </a:solidFill>
              </a:rPr>
              <a:t>γνώσεις, δεξιότητες, </a:t>
            </a:r>
            <a:r>
              <a:rPr lang="el-GR" sz="2000" b="1" dirty="0" smtClean="0">
                <a:solidFill>
                  <a:srgbClr val="FF0000"/>
                </a:solidFill>
              </a:rPr>
              <a:t>στάσεις </a:t>
            </a:r>
            <a:r>
              <a:rPr lang="el-GR" sz="2000" b="1" dirty="0">
                <a:solidFill>
                  <a:srgbClr val="FF0000"/>
                </a:solidFill>
              </a:rPr>
              <a:t>και αξίες</a:t>
            </a:r>
            <a:r>
              <a:rPr lang="el-GR" sz="2000" b="1" dirty="0" smtClean="0">
                <a:solidFill>
                  <a:srgbClr val="FF0000"/>
                </a:solidFill>
              </a:rPr>
              <a:t>)</a:t>
            </a:r>
          </a:p>
          <a:p>
            <a:pPr marL="457200" indent="-457200">
              <a:buAutoNum type="arabicPeriod"/>
            </a:pPr>
            <a:r>
              <a:rPr lang="el-GR" sz="2000" b="1" dirty="0" smtClean="0"/>
              <a:t>Να διακρίνει τη διαφορά μεταξύ μύθου και ιστορίας. </a:t>
            </a:r>
          </a:p>
          <a:p>
            <a:pPr marL="342900" indent="-342900">
              <a:buFont typeface="+mj-lt"/>
              <a:buAutoNum type="arabicPeriod"/>
            </a:pPr>
            <a:r>
              <a:rPr lang="el-GR" sz="2000" dirty="0" smtClean="0"/>
              <a:t>Να αναπτύξει </a:t>
            </a:r>
            <a:r>
              <a:rPr lang="el-GR" sz="2000" dirty="0"/>
              <a:t>ενδιαφέρον για την ελληνική μυθολογία και τις επιβιώσεις της στη γλώσσα, τη λογοτεχνία, την τέχνη. </a:t>
            </a:r>
            <a:endParaRPr lang="el-GR" sz="2000" dirty="0" smtClean="0"/>
          </a:p>
          <a:p>
            <a:pPr marL="342900" indent="-342900">
              <a:buFont typeface="+mj-lt"/>
              <a:buAutoNum type="arabicPeriod"/>
            </a:pPr>
            <a:r>
              <a:rPr lang="el-GR" sz="2000" dirty="0" smtClean="0"/>
              <a:t>Να συνειδητοποιήσει ότι οι μύθοι έχουν συμβολικό </a:t>
            </a:r>
            <a:r>
              <a:rPr lang="el-GR" sz="2000" dirty="0" smtClean="0"/>
              <a:t>περιεχόμενο με </a:t>
            </a:r>
            <a:r>
              <a:rPr lang="el-GR" sz="2000" dirty="0" smtClean="0"/>
              <a:t>συγκεκριμένη αναφορά σε ιστορικά γεγονότα και φαινόμενα.</a:t>
            </a:r>
          </a:p>
          <a:p>
            <a:pPr marL="342900" indent="-342900">
              <a:buFont typeface="+mj-lt"/>
              <a:buAutoNum type="arabicPeriod"/>
            </a:pPr>
            <a:r>
              <a:rPr lang="el-GR" sz="2000" dirty="0" smtClean="0"/>
              <a:t>Να έλθει </a:t>
            </a:r>
            <a:r>
              <a:rPr lang="el-GR" sz="2000" dirty="0"/>
              <a:t>σε επαφή με την πολιτιστική </a:t>
            </a:r>
            <a:r>
              <a:rPr lang="el-GR" sz="2000" dirty="0" smtClean="0"/>
              <a:t>του κληρονομιά με αφορμή τους μύθους.</a:t>
            </a:r>
          </a:p>
          <a:p>
            <a:r>
              <a:rPr lang="el-GR" sz="2000" dirty="0" smtClean="0"/>
              <a:t>5.  Να μεταβάλει στάση απέναντι στη λειτουργία του μύθου για την ερμηνεία  ιστορικών γεγονότων και φαινομένων.</a:t>
            </a:r>
            <a:endParaRPr lang="el-GR" sz="2000" dirty="0"/>
          </a:p>
          <a:p>
            <a:r>
              <a:rPr lang="el-GR" sz="2000" dirty="0" smtClean="0"/>
              <a:t> </a:t>
            </a:r>
            <a:r>
              <a:rPr lang="el-GR" sz="2000" b="1" dirty="0">
                <a:solidFill>
                  <a:srgbClr val="FF0000"/>
                </a:solidFill>
              </a:rPr>
              <a:t>Ενδεικτικές Θεμελιώδεις </a:t>
            </a:r>
            <a:r>
              <a:rPr lang="el-GR" sz="2000" b="1" dirty="0" smtClean="0">
                <a:solidFill>
                  <a:srgbClr val="FF0000"/>
                </a:solidFill>
              </a:rPr>
              <a:t>έννοιες </a:t>
            </a:r>
            <a:r>
              <a:rPr lang="el-GR" sz="2000" b="1" dirty="0">
                <a:solidFill>
                  <a:srgbClr val="FF0000"/>
                </a:solidFill>
              </a:rPr>
              <a:t>Διαθεματικής </a:t>
            </a:r>
            <a:r>
              <a:rPr lang="el-GR" sz="2000" b="1" dirty="0" smtClean="0">
                <a:solidFill>
                  <a:srgbClr val="FF0000"/>
                </a:solidFill>
              </a:rPr>
              <a:t>προσέγγισης </a:t>
            </a:r>
            <a:r>
              <a:rPr lang="el-GR" sz="2000" dirty="0"/>
              <a:t>	</a:t>
            </a:r>
          </a:p>
          <a:p>
            <a:r>
              <a:rPr lang="el-GR" sz="2000" dirty="0" smtClean="0"/>
              <a:t> </a:t>
            </a:r>
            <a:r>
              <a:rPr lang="el-GR" sz="2000" dirty="0"/>
              <a:t>Χώρος, Χρόνος, Μυθολογία, παραμύθι, μύθος, ήρωας, άθλος, εκστρατεία, δωδεκάθεο, φαντασία, πραγματικότητα. 	</a:t>
            </a:r>
          </a:p>
          <a:p>
            <a:endParaRPr lang="el-GR" sz="2000" dirty="0"/>
          </a:p>
          <a:p>
            <a:endParaRPr lang="el-GR" sz="2000" dirty="0"/>
          </a:p>
          <a:p>
            <a:endParaRPr lang="el-GR" dirty="0"/>
          </a:p>
          <a:p>
            <a:pPr algn="just"/>
            <a:endParaRPr lang="el-GR" dirty="0"/>
          </a:p>
        </p:txBody>
      </p:sp>
    </p:spTree>
    <p:extLst>
      <p:ext uri="{BB962C8B-B14F-4D97-AF65-F5344CB8AC3E}">
        <p14:creationId xmlns="" xmlns:p14="http://schemas.microsoft.com/office/powerpoint/2010/main" val="3415317742"/>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696200" cy="5447645"/>
          </a:xfrm>
          <a:prstGeom prst="rect">
            <a:avLst/>
          </a:prstGeom>
        </p:spPr>
        <p:txBody>
          <a:bodyPr wrap="square">
            <a:spAutoFit/>
          </a:bodyPr>
          <a:lstStyle/>
          <a:p>
            <a:pPr algn="ctr"/>
            <a:r>
              <a:rPr lang="el-GR" sz="2000" b="1" dirty="0" smtClean="0">
                <a:solidFill>
                  <a:srgbClr val="C00000"/>
                </a:solidFill>
              </a:rPr>
              <a:t>Στόχοι</a:t>
            </a:r>
          </a:p>
          <a:p>
            <a:pPr algn="ctr"/>
            <a:endParaRPr lang="el-GR" sz="2000" b="1" dirty="0" smtClean="0">
              <a:solidFill>
                <a:srgbClr val="C00000"/>
              </a:solidFill>
            </a:endParaRPr>
          </a:p>
          <a:p>
            <a:r>
              <a:rPr lang="el-GR" dirty="0" smtClean="0"/>
              <a:t>Οι </a:t>
            </a:r>
            <a:r>
              <a:rPr lang="el-GR" dirty="0"/>
              <a:t>μαθητές επιδιώκεται: 	</a:t>
            </a:r>
            <a:endParaRPr lang="el-GR" dirty="0" smtClean="0"/>
          </a:p>
          <a:p>
            <a:endParaRPr lang="el-GR" dirty="0"/>
          </a:p>
          <a:p>
            <a:pPr marL="285750" indent="-285750" algn="just">
              <a:buFont typeface="Wingdings" panose="05000000000000000000" pitchFamily="2" charset="2"/>
              <a:buChar char="ü"/>
            </a:pPr>
            <a:r>
              <a:rPr lang="el-GR" dirty="0" smtClean="0"/>
              <a:t>Να </a:t>
            </a:r>
            <a:r>
              <a:rPr lang="el-GR" dirty="0"/>
              <a:t>γνωρίσουν τους μύθους που αναφέρονται στη ζωή και τα σημαντικότερα κατορθώματά του Ηρακλή. </a:t>
            </a:r>
            <a:endParaRPr lang="el-GR" dirty="0" smtClean="0"/>
          </a:p>
          <a:p>
            <a:pPr algn="just"/>
            <a:endParaRPr lang="el-GR" dirty="0"/>
          </a:p>
          <a:p>
            <a:pPr marL="285750" indent="-285750" algn="just">
              <a:buFont typeface="Wingdings" panose="05000000000000000000" pitchFamily="2" charset="2"/>
              <a:buChar char="ü"/>
            </a:pPr>
            <a:r>
              <a:rPr lang="el-GR" dirty="0"/>
              <a:t>Να κατανοήσουν σχετικές με την ενότητα έννοιες, όπως: άθλος, ήρωας κ. ά. </a:t>
            </a:r>
            <a:endParaRPr lang="el-GR" dirty="0" smtClean="0"/>
          </a:p>
          <a:p>
            <a:pPr algn="just"/>
            <a:endParaRPr lang="el-GR" dirty="0"/>
          </a:p>
          <a:p>
            <a:pPr marL="285750" indent="-285750" algn="just">
              <a:buFont typeface="Wingdings" panose="05000000000000000000" pitchFamily="2" charset="2"/>
              <a:buChar char="ü"/>
            </a:pPr>
            <a:r>
              <a:rPr lang="el-GR" dirty="0"/>
              <a:t>Να θαυμάσουν την παλικαριά την καλοσύνη, το ήθος και την ανωτερότητα του Ηρακλή. </a:t>
            </a:r>
            <a:endParaRPr lang="el-GR" dirty="0" smtClean="0"/>
          </a:p>
          <a:p>
            <a:pPr algn="just"/>
            <a:endParaRPr lang="el-GR" dirty="0"/>
          </a:p>
          <a:p>
            <a:pPr marL="285750" indent="-285750" algn="just">
              <a:buFont typeface="Wingdings" panose="05000000000000000000" pitchFamily="2" charset="2"/>
              <a:buChar char="ü"/>
            </a:pPr>
            <a:r>
              <a:rPr lang="el-GR" dirty="0"/>
              <a:t>Να εκτιμήσουν το γεγονός ότι, ενώ έχουν περάσει τόσοι αιώνες από τότε που δημιουργήθηκε ο μύθος του Ηρακλή, όλοι οι άνθρωποι εξακολουθούν να αναφέρουν το όνομά του και τις πράξεις του. </a:t>
            </a:r>
            <a:endParaRPr lang="el-GR" dirty="0" smtClean="0"/>
          </a:p>
          <a:p>
            <a:pPr algn="just"/>
            <a:endParaRPr lang="el-GR" dirty="0"/>
          </a:p>
          <a:p>
            <a:pPr marL="285750" indent="-285750" algn="just">
              <a:buFont typeface="Wingdings" panose="05000000000000000000" pitchFamily="2" charset="2"/>
              <a:buChar char="ü"/>
            </a:pPr>
            <a:r>
              <a:rPr lang="el-GR" dirty="0"/>
              <a:t>Να χαρούν την ομορφιά των μύθων και να αντιληφθούν σ’ ένα βαθμό το συμβολισμό τους. 	</a:t>
            </a:r>
          </a:p>
          <a:p>
            <a:endParaRPr lang="el-GR" sz="2000" dirty="0">
              <a:solidFill>
                <a:srgbClr val="C00000"/>
              </a:solidFill>
            </a:endParaRPr>
          </a:p>
        </p:txBody>
      </p:sp>
    </p:spTree>
    <p:extLst>
      <p:ext uri="{BB962C8B-B14F-4D97-AF65-F5344CB8AC3E}">
        <p14:creationId xmlns="" xmlns:p14="http://schemas.microsoft.com/office/powerpoint/2010/main" val="2469073551"/>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0" y="533400"/>
            <a:ext cx="6489700" cy="5970865"/>
          </a:xfrm>
          <a:prstGeom prst="rect">
            <a:avLst/>
          </a:prstGeom>
        </p:spPr>
        <p:txBody>
          <a:bodyPr wrap="square">
            <a:spAutoFit/>
          </a:bodyPr>
          <a:lstStyle/>
          <a:p>
            <a:pPr algn="ctr"/>
            <a:r>
              <a:rPr lang="el-GR" b="1" dirty="0" smtClean="0">
                <a:effectLst/>
              </a:rPr>
              <a:t>ΤΑΞΗ Γ΄ ΔΗΜΟΤΙΚΟΥ</a:t>
            </a:r>
          </a:p>
          <a:p>
            <a:pPr algn="ctr"/>
            <a:endParaRPr lang="el-GR" b="1" dirty="0" smtClean="0"/>
          </a:p>
          <a:p>
            <a:pPr algn="ctr"/>
            <a:r>
              <a:rPr lang="el-GR" sz="2000" b="1" dirty="0" smtClean="0">
                <a:solidFill>
                  <a:srgbClr val="C00000"/>
                </a:solidFill>
              </a:rPr>
              <a:t>Θεματικές ενότητες</a:t>
            </a:r>
          </a:p>
          <a:p>
            <a:pPr algn="ctr"/>
            <a:endParaRPr lang="el-GR" sz="2000" b="1" dirty="0" smtClean="0"/>
          </a:p>
          <a:p>
            <a:r>
              <a:rPr lang="el-GR" sz="2000" b="1" dirty="0"/>
              <a:t>Α΄ Μέρος: Μυθολογία </a:t>
            </a:r>
            <a:r>
              <a:rPr lang="el-GR" sz="2000" dirty="0"/>
              <a:t>	</a:t>
            </a:r>
            <a:endParaRPr lang="el-GR" sz="2000" dirty="0" smtClean="0"/>
          </a:p>
          <a:p>
            <a:endParaRPr lang="el-GR" dirty="0"/>
          </a:p>
          <a:p>
            <a:endParaRPr lang="el-GR" dirty="0" smtClean="0"/>
          </a:p>
          <a:p>
            <a:r>
              <a:rPr lang="el-GR" dirty="0" smtClean="0"/>
              <a:t>Ο </a:t>
            </a:r>
            <a:r>
              <a:rPr lang="el-GR" dirty="0"/>
              <a:t>Ηρακλής και το λιοντάρι της Νεμέας </a:t>
            </a:r>
          </a:p>
          <a:p>
            <a:r>
              <a:rPr lang="el-GR" dirty="0"/>
              <a:t>Η Λερναία Ύδρα, ένα τέρας με εννιά κεφάλια </a:t>
            </a:r>
          </a:p>
          <a:p>
            <a:r>
              <a:rPr lang="el-GR" dirty="0"/>
              <a:t>Το ελάφι της Άρτεμης και ο κάπρος του Ερύμανθου </a:t>
            </a:r>
          </a:p>
          <a:p>
            <a:r>
              <a:rPr lang="el-GR" dirty="0"/>
              <a:t>Ο Ηρακλής καθαρίζει τους στάβλους του Αυγεία </a:t>
            </a:r>
          </a:p>
          <a:p>
            <a:r>
              <a:rPr lang="el-GR" dirty="0"/>
              <a:t>Οι Στυμφαλίδες όρνιθες </a:t>
            </a:r>
          </a:p>
          <a:p>
            <a:r>
              <a:rPr lang="el-GR" dirty="0"/>
              <a:t>Η ζώνη της Ιππολύτης </a:t>
            </a:r>
          </a:p>
          <a:p>
            <a:r>
              <a:rPr lang="el-GR" dirty="0"/>
              <a:t>Τα βόδια του Γηρυόνη </a:t>
            </a:r>
          </a:p>
          <a:p>
            <a:r>
              <a:rPr lang="el-GR" dirty="0"/>
              <a:t>Ο Ηρακλής και ο Κέρβερος του Άδη </a:t>
            </a:r>
          </a:p>
          <a:p>
            <a:r>
              <a:rPr lang="el-GR" dirty="0"/>
              <a:t>Τα χρυσά μήλα των Εσπερίδων </a:t>
            </a:r>
          </a:p>
          <a:p>
            <a:r>
              <a:rPr lang="el-GR" dirty="0"/>
              <a:t>Ο Άδμητος και η Άλκηστη </a:t>
            </a:r>
          </a:p>
          <a:p>
            <a:r>
              <a:rPr lang="el-GR" dirty="0"/>
              <a:t>Ο Ηρακλής στον Όλυμπο </a:t>
            </a:r>
            <a:endParaRPr lang="el-GR" dirty="0" smtClean="0"/>
          </a:p>
          <a:p>
            <a:endParaRPr lang="el-GR" dirty="0"/>
          </a:p>
          <a:p>
            <a:pPr algn="r"/>
            <a:r>
              <a:rPr lang="el-GR" dirty="0" smtClean="0"/>
              <a:t> (</a:t>
            </a:r>
            <a:r>
              <a:rPr lang="el-GR" dirty="0"/>
              <a:t>διατιθέμενος </a:t>
            </a:r>
            <a:r>
              <a:rPr lang="el-GR" dirty="0" smtClean="0"/>
              <a:t>χρόνος 7 </a:t>
            </a:r>
            <a:r>
              <a:rPr lang="el-GR" dirty="0"/>
              <a:t>ώρες ) </a:t>
            </a:r>
            <a:r>
              <a:rPr lang="el-GR" dirty="0" smtClean="0"/>
              <a:t> </a:t>
            </a:r>
            <a:endParaRPr lang="el-GR" dirty="0"/>
          </a:p>
          <a:p>
            <a:endParaRPr lang="el-GR" dirty="0"/>
          </a:p>
        </p:txBody>
      </p:sp>
      <p:sp>
        <p:nvSpPr>
          <p:cNvPr id="4" name="Rectangle 3"/>
          <p:cNvSpPr/>
          <p:nvPr/>
        </p:nvSpPr>
        <p:spPr>
          <a:xfrm>
            <a:off x="927099" y="2057400"/>
            <a:ext cx="3350917" cy="523220"/>
          </a:xfrm>
          <a:prstGeom prst="rect">
            <a:avLst/>
          </a:prstGeom>
          <a:noFill/>
        </p:spPr>
        <p:txBody>
          <a:bodyPr wrap="none" lIns="91440" tIns="45720" rIns="91440" bIns="45720">
            <a:spAutoFit/>
          </a:bodyPr>
          <a:lstStyle/>
          <a:p>
            <a:pPr algn="ctr"/>
            <a:r>
              <a:rPr lang="el-GR"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Οι Άθλοι του Ηρακλή</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Curved Right Arrow 2"/>
          <p:cNvSpPr/>
          <p:nvPr/>
        </p:nvSpPr>
        <p:spPr>
          <a:xfrm>
            <a:off x="2602557" y="685800"/>
            <a:ext cx="369243" cy="609600"/>
          </a:xfrm>
          <a:prstGeom prst="curv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l-GR">
              <a:solidFill>
                <a:schemeClr val="tx1"/>
              </a:solidFill>
            </a:endParaRPr>
          </a:p>
        </p:txBody>
      </p:sp>
    </p:spTree>
    <p:extLst>
      <p:ext uri="{BB962C8B-B14F-4D97-AF65-F5344CB8AC3E}">
        <p14:creationId xmlns="" xmlns:p14="http://schemas.microsoft.com/office/powerpoint/2010/main" val="383998569"/>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ΕΡΜΙΟΝΗ\Documents\Οι σαρώσεις μου\2014-10 (Οκτ)\σάρωση0008 - Αντίγραφο (2).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1143000" y="76200"/>
            <a:ext cx="6858000" cy="6705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634453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ΕΡΜΙΟΝΗ\Documents\Οι σαρώσεις μου\2014-10 (Οκτ)\σάρωση0008 - Αντίγραφο.jpg"/>
          <p:cNvPicPr>
            <a:picLocks noChangeAspect="1" noChangeArrowheads="1"/>
          </p:cNvPicPr>
          <p:nvPr/>
        </p:nvPicPr>
        <p:blipFill rotWithShape="1">
          <a:blip r:embed="rId2" cstate="print">
            <a:grayscl/>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l="863" r="2586" b="1162"/>
          <a:stretch/>
        </p:blipFill>
        <p:spPr bwMode="auto">
          <a:xfrm>
            <a:off x="76200" y="228600"/>
            <a:ext cx="9067800" cy="6477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971800" y="451535"/>
            <a:ext cx="29718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b="1" dirty="0"/>
              <a:t>http://</a:t>
            </a:r>
            <a:r>
              <a:rPr lang="en-US" b="1" dirty="0" smtClean="0"/>
              <a:t>ebooks.edu.gr</a:t>
            </a:r>
            <a:endParaRPr lang="el-GR" b="1" dirty="0"/>
          </a:p>
        </p:txBody>
      </p:sp>
    </p:spTree>
    <p:extLst>
      <p:ext uri="{BB962C8B-B14F-4D97-AF65-F5344CB8AC3E}">
        <p14:creationId xmlns="" xmlns:p14="http://schemas.microsoft.com/office/powerpoint/2010/main" val="12268657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399</Words>
  <Application>Microsoft Office PowerPoint</Application>
  <PresentationFormat>Προβολή στην οθόνη (4:3)</PresentationFormat>
  <Paragraphs>97</Paragraphs>
  <Slides>15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15</vt:i4>
      </vt:variant>
    </vt:vector>
  </HeadingPairs>
  <TitlesOfParts>
    <vt:vector size="16"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ΕΡΜΙΟΝΗ</dc:creator>
  <cp:lastModifiedBy>1234</cp:lastModifiedBy>
  <cp:revision>14</cp:revision>
  <dcterms:created xsi:type="dcterms:W3CDTF">2006-08-16T00:00:00Z</dcterms:created>
  <dcterms:modified xsi:type="dcterms:W3CDTF">2016-10-18T21:32:44Z</dcterms:modified>
</cp:coreProperties>
</file>