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6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01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8B1F8F-D747-4AE9-9CCF-4C889EE4294A}" type="doc">
      <dgm:prSet loTypeId="urn:microsoft.com/office/officeart/2005/8/layout/pyramid2" loCatId="pyramid" qsTypeId="urn:microsoft.com/office/officeart/2005/8/quickstyle/simple1" qsCatId="simple" csTypeId="urn:microsoft.com/office/officeart/2005/8/colors/accent1_2" csCatId="accent1" phldr="1"/>
      <dgm:spPr/>
    </dgm:pt>
    <dgm:pt modelId="{48B91D7C-2C2B-4702-8E75-B4D402CEB919}">
      <dgm:prSet phldrT="[Text]"/>
      <dgm:spPr/>
      <dgm:t>
        <a:bodyPr/>
        <a:lstStyle/>
        <a:p>
          <a:r>
            <a:rPr lang="el-GR" dirty="0" smtClean="0"/>
            <a:t>Αξίες-Αγωγή</a:t>
          </a:r>
          <a:endParaRPr lang="el-GR" dirty="0"/>
        </a:p>
      </dgm:t>
    </dgm:pt>
    <dgm:pt modelId="{180E0E12-8F68-4237-93F8-DBE9E22B0EEB}" type="parTrans" cxnId="{D0621BAE-B271-4692-824C-08FA4A7A7944}">
      <dgm:prSet/>
      <dgm:spPr/>
      <dgm:t>
        <a:bodyPr/>
        <a:lstStyle/>
        <a:p>
          <a:endParaRPr lang="el-GR"/>
        </a:p>
      </dgm:t>
    </dgm:pt>
    <dgm:pt modelId="{C8F0F87F-DB42-45B4-8359-F363BBA4C9F6}" type="sibTrans" cxnId="{D0621BAE-B271-4692-824C-08FA4A7A7944}">
      <dgm:prSet/>
      <dgm:spPr/>
      <dgm:t>
        <a:bodyPr/>
        <a:lstStyle/>
        <a:p>
          <a:endParaRPr lang="el-GR"/>
        </a:p>
      </dgm:t>
    </dgm:pt>
    <dgm:pt modelId="{7822A176-FE18-4846-ADCA-87ED47E82D0A}">
      <dgm:prSet/>
      <dgm:spPr/>
      <dgm:t>
        <a:bodyPr/>
        <a:lstStyle/>
        <a:p>
          <a:r>
            <a:rPr lang="el-GR" dirty="0" smtClean="0"/>
            <a:t>Σκοποί της εκπαίδευσης </a:t>
          </a:r>
        </a:p>
      </dgm:t>
    </dgm:pt>
    <dgm:pt modelId="{865551B7-93BE-4275-A9AD-2DB2CB134870}" type="parTrans" cxnId="{8C6EC728-DB04-47FA-863E-24D07CEAD176}">
      <dgm:prSet/>
      <dgm:spPr/>
      <dgm:t>
        <a:bodyPr/>
        <a:lstStyle/>
        <a:p>
          <a:endParaRPr lang="el-GR"/>
        </a:p>
      </dgm:t>
    </dgm:pt>
    <dgm:pt modelId="{DCC8E7E5-9E14-41ED-9D2B-B518805B5D96}" type="sibTrans" cxnId="{8C6EC728-DB04-47FA-863E-24D07CEAD176}">
      <dgm:prSet/>
      <dgm:spPr/>
      <dgm:t>
        <a:bodyPr/>
        <a:lstStyle/>
        <a:p>
          <a:endParaRPr lang="el-GR"/>
        </a:p>
      </dgm:t>
    </dgm:pt>
    <dgm:pt modelId="{708D8B9A-7442-4980-9B7C-5993B256DED0}">
      <dgm:prSet custT="1"/>
      <dgm:spPr/>
      <dgm:t>
        <a:bodyPr/>
        <a:lstStyle/>
        <a:p>
          <a:r>
            <a:rPr lang="el-GR" sz="2800" b="1" dirty="0" smtClean="0"/>
            <a:t>κοινωνία</a:t>
          </a:r>
          <a:endParaRPr lang="el-GR" dirty="0" smtClean="0"/>
        </a:p>
      </dgm:t>
    </dgm:pt>
    <dgm:pt modelId="{EF12CD74-2CFF-486F-84E4-116256281032}" type="parTrans" cxnId="{266AD2C3-9577-422D-A205-935E0536E104}">
      <dgm:prSet/>
      <dgm:spPr/>
      <dgm:t>
        <a:bodyPr/>
        <a:lstStyle/>
        <a:p>
          <a:endParaRPr lang="el-GR"/>
        </a:p>
      </dgm:t>
    </dgm:pt>
    <dgm:pt modelId="{4858D8D1-6FCE-4F8A-9E28-3A127083AEB7}" type="sibTrans" cxnId="{266AD2C3-9577-422D-A205-935E0536E104}">
      <dgm:prSet/>
      <dgm:spPr/>
      <dgm:t>
        <a:bodyPr/>
        <a:lstStyle/>
        <a:p>
          <a:endParaRPr lang="el-GR"/>
        </a:p>
      </dgm:t>
    </dgm:pt>
    <dgm:pt modelId="{69464FF8-95C7-4D90-BD34-71F70E58588F}" type="pres">
      <dgm:prSet presAssocID="{E78B1F8F-D747-4AE9-9CCF-4C889EE4294A}" presName="compositeShape" presStyleCnt="0">
        <dgm:presLayoutVars>
          <dgm:dir/>
          <dgm:resizeHandles/>
        </dgm:presLayoutVars>
      </dgm:prSet>
      <dgm:spPr/>
    </dgm:pt>
    <dgm:pt modelId="{0DB5702B-5A8A-4040-93FD-01F9E9E5D4F1}" type="pres">
      <dgm:prSet presAssocID="{E78B1F8F-D747-4AE9-9CCF-4C889EE4294A}" presName="pyramid" presStyleLbl="node1" presStyleIdx="0" presStyleCnt="1" custScaleX="112500" custLinFactNeighborX="1875" custLinFactNeighborY="-625"/>
      <dgm:spPr/>
    </dgm:pt>
    <dgm:pt modelId="{99A8C52D-CA33-4FEA-82E4-A51C2D29C7A7}" type="pres">
      <dgm:prSet presAssocID="{E78B1F8F-D747-4AE9-9CCF-4C889EE4294A}" presName="theList" presStyleCnt="0"/>
      <dgm:spPr/>
    </dgm:pt>
    <dgm:pt modelId="{C4BAD6F4-4CC6-4546-AB55-82D5F1BC1E5D}" type="pres">
      <dgm:prSet presAssocID="{48B91D7C-2C2B-4702-8E75-B4D402CEB919}" presName="aNode" presStyleLbl="fgAcc1" presStyleIdx="0" presStyleCnt="3">
        <dgm:presLayoutVars>
          <dgm:bulletEnabled val="1"/>
        </dgm:presLayoutVars>
      </dgm:prSet>
      <dgm:spPr/>
      <dgm:t>
        <a:bodyPr/>
        <a:lstStyle/>
        <a:p>
          <a:endParaRPr lang="el-GR"/>
        </a:p>
      </dgm:t>
    </dgm:pt>
    <dgm:pt modelId="{5AD69F64-E5D3-4B10-811C-C61E6A30E76B}" type="pres">
      <dgm:prSet presAssocID="{48B91D7C-2C2B-4702-8E75-B4D402CEB919}" presName="aSpace" presStyleCnt="0"/>
      <dgm:spPr/>
    </dgm:pt>
    <dgm:pt modelId="{765F438E-FE5A-460F-9F31-9860C275C0A9}" type="pres">
      <dgm:prSet presAssocID="{7822A176-FE18-4846-ADCA-87ED47E82D0A}" presName="aNode" presStyleLbl="fgAcc1" presStyleIdx="1" presStyleCnt="3">
        <dgm:presLayoutVars>
          <dgm:bulletEnabled val="1"/>
        </dgm:presLayoutVars>
      </dgm:prSet>
      <dgm:spPr/>
      <dgm:t>
        <a:bodyPr/>
        <a:lstStyle/>
        <a:p>
          <a:endParaRPr lang="el-GR"/>
        </a:p>
      </dgm:t>
    </dgm:pt>
    <dgm:pt modelId="{9365AC82-A656-4FEC-9031-120C3E6FFCDC}" type="pres">
      <dgm:prSet presAssocID="{7822A176-FE18-4846-ADCA-87ED47E82D0A}" presName="aSpace" presStyleCnt="0"/>
      <dgm:spPr/>
    </dgm:pt>
    <dgm:pt modelId="{19AF5F6F-CB65-4363-BA2A-5912930CF87C}" type="pres">
      <dgm:prSet presAssocID="{708D8B9A-7442-4980-9B7C-5993B256DED0}" presName="aNode" presStyleLbl="fgAcc1" presStyleIdx="2" presStyleCnt="3">
        <dgm:presLayoutVars>
          <dgm:bulletEnabled val="1"/>
        </dgm:presLayoutVars>
      </dgm:prSet>
      <dgm:spPr/>
      <dgm:t>
        <a:bodyPr/>
        <a:lstStyle/>
        <a:p>
          <a:endParaRPr lang="el-GR"/>
        </a:p>
      </dgm:t>
    </dgm:pt>
    <dgm:pt modelId="{6088B133-6C23-4499-9938-A18EDA4A74C9}" type="pres">
      <dgm:prSet presAssocID="{708D8B9A-7442-4980-9B7C-5993B256DED0}" presName="aSpace" presStyleCnt="0"/>
      <dgm:spPr/>
    </dgm:pt>
  </dgm:ptLst>
  <dgm:cxnLst>
    <dgm:cxn modelId="{CBDD5EFE-6185-402E-807D-5BDC6035B7CF}" type="presOf" srcId="{E78B1F8F-D747-4AE9-9CCF-4C889EE4294A}" destId="{69464FF8-95C7-4D90-BD34-71F70E58588F}" srcOrd="0" destOrd="0" presId="urn:microsoft.com/office/officeart/2005/8/layout/pyramid2"/>
    <dgm:cxn modelId="{8C6EC728-DB04-47FA-863E-24D07CEAD176}" srcId="{E78B1F8F-D747-4AE9-9CCF-4C889EE4294A}" destId="{7822A176-FE18-4846-ADCA-87ED47E82D0A}" srcOrd="1" destOrd="0" parTransId="{865551B7-93BE-4275-A9AD-2DB2CB134870}" sibTransId="{DCC8E7E5-9E14-41ED-9D2B-B518805B5D96}"/>
    <dgm:cxn modelId="{E4344AC3-6995-4F65-9A16-4E102B3B395C}" type="presOf" srcId="{708D8B9A-7442-4980-9B7C-5993B256DED0}" destId="{19AF5F6F-CB65-4363-BA2A-5912930CF87C}" srcOrd="0" destOrd="0" presId="urn:microsoft.com/office/officeart/2005/8/layout/pyramid2"/>
    <dgm:cxn modelId="{32A84C44-1007-4FF4-AEF2-A3E080D8FB92}" type="presOf" srcId="{7822A176-FE18-4846-ADCA-87ED47E82D0A}" destId="{765F438E-FE5A-460F-9F31-9860C275C0A9}" srcOrd="0" destOrd="0" presId="urn:microsoft.com/office/officeart/2005/8/layout/pyramid2"/>
    <dgm:cxn modelId="{D0621BAE-B271-4692-824C-08FA4A7A7944}" srcId="{E78B1F8F-D747-4AE9-9CCF-4C889EE4294A}" destId="{48B91D7C-2C2B-4702-8E75-B4D402CEB919}" srcOrd="0" destOrd="0" parTransId="{180E0E12-8F68-4237-93F8-DBE9E22B0EEB}" sibTransId="{C8F0F87F-DB42-45B4-8359-F363BBA4C9F6}"/>
    <dgm:cxn modelId="{46064575-84EB-4619-9382-F542E7F5F1F9}" type="presOf" srcId="{48B91D7C-2C2B-4702-8E75-B4D402CEB919}" destId="{C4BAD6F4-4CC6-4546-AB55-82D5F1BC1E5D}" srcOrd="0" destOrd="0" presId="urn:microsoft.com/office/officeart/2005/8/layout/pyramid2"/>
    <dgm:cxn modelId="{266AD2C3-9577-422D-A205-935E0536E104}" srcId="{E78B1F8F-D747-4AE9-9CCF-4C889EE4294A}" destId="{708D8B9A-7442-4980-9B7C-5993B256DED0}" srcOrd="2" destOrd="0" parTransId="{EF12CD74-2CFF-486F-84E4-116256281032}" sibTransId="{4858D8D1-6FCE-4F8A-9E28-3A127083AEB7}"/>
    <dgm:cxn modelId="{DC5C3A4A-98BF-4FE1-8674-8DF80C6C1D19}" type="presParOf" srcId="{69464FF8-95C7-4D90-BD34-71F70E58588F}" destId="{0DB5702B-5A8A-4040-93FD-01F9E9E5D4F1}" srcOrd="0" destOrd="0" presId="urn:microsoft.com/office/officeart/2005/8/layout/pyramid2"/>
    <dgm:cxn modelId="{3D8C4B7B-DE6C-4FB7-8B63-790D652A0A57}" type="presParOf" srcId="{69464FF8-95C7-4D90-BD34-71F70E58588F}" destId="{99A8C52D-CA33-4FEA-82E4-A51C2D29C7A7}" srcOrd="1" destOrd="0" presId="urn:microsoft.com/office/officeart/2005/8/layout/pyramid2"/>
    <dgm:cxn modelId="{9F82EE2B-B011-4560-88CA-BC3E94DFC95D}" type="presParOf" srcId="{99A8C52D-CA33-4FEA-82E4-A51C2D29C7A7}" destId="{C4BAD6F4-4CC6-4546-AB55-82D5F1BC1E5D}" srcOrd="0" destOrd="0" presId="urn:microsoft.com/office/officeart/2005/8/layout/pyramid2"/>
    <dgm:cxn modelId="{86954324-4608-423D-8A24-8C6F6A827F17}" type="presParOf" srcId="{99A8C52D-CA33-4FEA-82E4-A51C2D29C7A7}" destId="{5AD69F64-E5D3-4B10-811C-C61E6A30E76B}" srcOrd="1" destOrd="0" presId="urn:microsoft.com/office/officeart/2005/8/layout/pyramid2"/>
    <dgm:cxn modelId="{AD628DE8-5D3D-4C3F-89B6-98CFDDF6825C}" type="presParOf" srcId="{99A8C52D-CA33-4FEA-82E4-A51C2D29C7A7}" destId="{765F438E-FE5A-460F-9F31-9860C275C0A9}" srcOrd="2" destOrd="0" presId="urn:microsoft.com/office/officeart/2005/8/layout/pyramid2"/>
    <dgm:cxn modelId="{D21A25CA-1BD4-48FE-982A-93D637E36E33}" type="presParOf" srcId="{99A8C52D-CA33-4FEA-82E4-A51C2D29C7A7}" destId="{9365AC82-A656-4FEC-9031-120C3E6FFCDC}" srcOrd="3" destOrd="0" presId="urn:microsoft.com/office/officeart/2005/8/layout/pyramid2"/>
    <dgm:cxn modelId="{63567BAF-162B-4456-BF0D-F786225E356A}" type="presParOf" srcId="{99A8C52D-CA33-4FEA-82E4-A51C2D29C7A7}" destId="{19AF5F6F-CB65-4363-BA2A-5912930CF87C}" srcOrd="4" destOrd="0" presId="urn:microsoft.com/office/officeart/2005/8/layout/pyramid2"/>
    <dgm:cxn modelId="{BCB8CAC0-F395-43DF-9A9E-4D1774E45D95}" type="presParOf" srcId="{99A8C52D-CA33-4FEA-82E4-A51C2D29C7A7}" destId="{6088B133-6C23-4499-9938-A18EDA4A74C9}"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88AB5B-C46C-49FC-951A-523FC7EFB440}"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l-GR"/>
        </a:p>
      </dgm:t>
    </dgm:pt>
    <dgm:pt modelId="{53B8CC07-4B32-4ADD-9E4B-CACA6D536547}">
      <dgm:prSet phldrT="[Text]" custT="1">
        <dgm:style>
          <a:lnRef idx="2">
            <a:schemeClr val="accent1"/>
          </a:lnRef>
          <a:fillRef idx="1">
            <a:schemeClr val="lt1"/>
          </a:fillRef>
          <a:effectRef idx="0">
            <a:schemeClr val="accent1"/>
          </a:effectRef>
          <a:fontRef idx="minor">
            <a:schemeClr val="dk1"/>
          </a:fontRef>
        </dgm:style>
      </dgm:prSet>
      <dgm:spPr/>
      <dgm:t>
        <a:bodyPr/>
        <a:lstStyle/>
        <a:p>
          <a:r>
            <a:rPr lang="el-GR" sz="2000" b="1" dirty="0" smtClean="0"/>
            <a:t>Στόχοι της εκπαίδευσης</a:t>
          </a:r>
          <a:endParaRPr lang="el-GR" sz="2000" b="1" dirty="0"/>
        </a:p>
      </dgm:t>
    </dgm:pt>
    <dgm:pt modelId="{B312D813-07AF-4A37-94CE-686A77F1023B}" type="parTrans" cxnId="{DAAC13BC-F55B-4A53-A3EE-FED4938797DF}">
      <dgm:prSet/>
      <dgm:spPr/>
      <dgm:t>
        <a:bodyPr/>
        <a:lstStyle/>
        <a:p>
          <a:endParaRPr lang="el-GR"/>
        </a:p>
      </dgm:t>
    </dgm:pt>
    <dgm:pt modelId="{9571F176-8D74-48E5-9F46-3914C339FB46}" type="sibTrans" cxnId="{DAAC13BC-F55B-4A53-A3EE-FED4938797DF}">
      <dgm:prSet>
        <dgm:style>
          <a:lnRef idx="2">
            <a:schemeClr val="accent2"/>
          </a:lnRef>
          <a:fillRef idx="1">
            <a:schemeClr val="lt1"/>
          </a:fillRef>
          <a:effectRef idx="0">
            <a:schemeClr val="accent2"/>
          </a:effectRef>
          <a:fontRef idx="minor">
            <a:schemeClr val="dk1"/>
          </a:fontRef>
        </dgm:style>
      </dgm:prSet>
      <dgm:spPr/>
      <dgm:t>
        <a:bodyPr/>
        <a:lstStyle/>
        <a:p>
          <a:r>
            <a:rPr lang="el-GR" dirty="0" smtClean="0"/>
            <a:t>Ιδεώδη της αγωγής</a:t>
          </a:r>
          <a:endParaRPr lang="el-GR" dirty="0"/>
        </a:p>
      </dgm:t>
    </dgm:pt>
    <dgm:pt modelId="{752D0290-A75A-426B-AB26-6A832B6EE8D6}">
      <dgm:prSet phldrT="[Text]">
        <dgm:style>
          <a:lnRef idx="2">
            <a:schemeClr val="accent3"/>
          </a:lnRef>
          <a:fillRef idx="1">
            <a:schemeClr val="lt1"/>
          </a:fillRef>
          <a:effectRef idx="0">
            <a:schemeClr val="accent3"/>
          </a:effectRef>
          <a:fontRef idx="minor">
            <a:schemeClr val="dk1"/>
          </a:fontRef>
        </dgm:style>
      </dgm:prSet>
      <dgm:spPr/>
      <dgm:t>
        <a:bodyPr/>
        <a:lstStyle/>
        <a:p>
          <a:r>
            <a:rPr lang="el-GR" b="1" dirty="0" smtClean="0"/>
            <a:t>Αναλυτικό Πρόγραμμα</a:t>
          </a:r>
          <a:endParaRPr lang="el-GR" b="1" dirty="0"/>
        </a:p>
      </dgm:t>
    </dgm:pt>
    <dgm:pt modelId="{4A39FB0A-08D5-4EF8-AF1A-2CAA62DA48BB}" type="parTrans" cxnId="{560B058D-438B-45DF-9383-C2F797753E6B}">
      <dgm:prSet/>
      <dgm:spPr/>
      <dgm:t>
        <a:bodyPr/>
        <a:lstStyle/>
        <a:p>
          <a:endParaRPr lang="el-GR"/>
        </a:p>
      </dgm:t>
    </dgm:pt>
    <dgm:pt modelId="{D146F1F5-4883-4FD2-9645-2D7E2E0FC5C4}" type="sibTrans" cxnId="{560B058D-438B-45DF-9383-C2F797753E6B}">
      <dgm:prSet>
        <dgm:style>
          <a:lnRef idx="1">
            <a:schemeClr val="accent3"/>
          </a:lnRef>
          <a:fillRef idx="2">
            <a:schemeClr val="accent3"/>
          </a:fillRef>
          <a:effectRef idx="1">
            <a:schemeClr val="accent3"/>
          </a:effectRef>
          <a:fontRef idx="minor">
            <a:schemeClr val="dk1"/>
          </a:fontRef>
        </dgm:style>
      </dgm:prSet>
      <dgm:spPr/>
      <dgm:t>
        <a:bodyPr/>
        <a:lstStyle/>
        <a:p>
          <a:r>
            <a:rPr lang="el-GR" b="1" dirty="0" smtClean="0"/>
            <a:t>Διδακτικοί στόχοι</a:t>
          </a:r>
          <a:endParaRPr lang="el-GR" b="1" dirty="0"/>
        </a:p>
      </dgm:t>
    </dgm:pt>
    <dgm:pt modelId="{73220278-AC75-4031-9D24-E47BCFD0DC95}">
      <dgm:prSet phldrT="[Text]" custT="1"/>
      <dgm:spPr/>
      <dgm:t>
        <a:bodyPr/>
        <a:lstStyle/>
        <a:p>
          <a:r>
            <a:rPr lang="el-GR" sz="2000" b="1" dirty="0" smtClean="0">
              <a:effectLst>
                <a:glow rad="228600">
                  <a:schemeClr val="accent4">
                    <a:satMod val="175000"/>
                    <a:alpha val="40000"/>
                  </a:schemeClr>
                </a:glow>
              </a:effectLst>
              <a:latin typeface="+mn-lt"/>
            </a:rPr>
            <a:t>Εκπαιδευτικός</a:t>
          </a:r>
        </a:p>
        <a:p>
          <a:r>
            <a:rPr lang="el-GR" sz="2000" b="1" dirty="0" smtClean="0">
              <a:effectLst>
                <a:glow rad="228600">
                  <a:schemeClr val="accent3">
                    <a:satMod val="175000"/>
                    <a:alpha val="40000"/>
                  </a:schemeClr>
                </a:glow>
              </a:effectLst>
              <a:latin typeface="+mn-lt"/>
            </a:rPr>
            <a:t>Μαθητής</a:t>
          </a:r>
        </a:p>
      </dgm:t>
    </dgm:pt>
    <dgm:pt modelId="{FC323242-F7AB-48C4-82AF-89C493E82534}" type="parTrans" cxnId="{2EFD33E7-3082-4A74-B29F-B003AE9AE445}">
      <dgm:prSet/>
      <dgm:spPr/>
      <dgm:t>
        <a:bodyPr/>
        <a:lstStyle/>
        <a:p>
          <a:endParaRPr lang="el-GR"/>
        </a:p>
      </dgm:t>
    </dgm:pt>
    <dgm:pt modelId="{6917833F-AEBC-4A09-8F44-EC94147BBA25}" type="sibTrans" cxnId="{2EFD33E7-3082-4A74-B29F-B003AE9AE445}">
      <dgm:prSet/>
      <dgm:spPr/>
      <dgm:t>
        <a:bodyPr/>
        <a:lstStyle/>
        <a:p>
          <a:endParaRPr lang="el-GR"/>
        </a:p>
      </dgm:t>
    </dgm:pt>
    <dgm:pt modelId="{E36BD982-4268-41A6-B4A4-9EF6408EC88A}">
      <dgm:prSet phldrT="[Text]"/>
      <dgm:spPr/>
      <dgm:t>
        <a:bodyPr/>
        <a:lstStyle/>
        <a:p>
          <a:endParaRPr lang="el-GR" sz="1600" b="1" dirty="0" smtClean="0">
            <a:latin typeface="+mn-lt"/>
          </a:endParaRPr>
        </a:p>
      </dgm:t>
    </dgm:pt>
    <dgm:pt modelId="{A68324BA-6EC7-41FB-B2AB-52F3B49FD8C8}" type="parTrans" cxnId="{7CC27FAC-71BF-411A-8CE2-778F42F68F3E}">
      <dgm:prSet/>
      <dgm:spPr/>
      <dgm:t>
        <a:bodyPr/>
        <a:lstStyle/>
        <a:p>
          <a:endParaRPr lang="el-GR"/>
        </a:p>
      </dgm:t>
    </dgm:pt>
    <dgm:pt modelId="{5E746D98-4EFE-423A-8E32-6118C3F44379}" type="sibTrans" cxnId="{7CC27FAC-71BF-411A-8CE2-778F42F68F3E}">
      <dgm:prSet/>
      <dgm:spPr/>
      <dgm:t>
        <a:bodyPr/>
        <a:lstStyle/>
        <a:p>
          <a:endParaRPr lang="el-GR"/>
        </a:p>
      </dgm:t>
    </dgm:pt>
    <dgm:pt modelId="{DBB49D09-85FB-4C75-9288-CA463AA0F0A9}" type="pres">
      <dgm:prSet presAssocID="{B988AB5B-C46C-49FC-951A-523FC7EFB440}" presName="Name0" presStyleCnt="0">
        <dgm:presLayoutVars>
          <dgm:chMax/>
          <dgm:chPref/>
          <dgm:dir/>
          <dgm:animLvl val="lvl"/>
        </dgm:presLayoutVars>
      </dgm:prSet>
      <dgm:spPr/>
    </dgm:pt>
    <dgm:pt modelId="{8B6304BF-C4A1-4C31-9C30-C194D3A55DB5}" type="pres">
      <dgm:prSet presAssocID="{53B8CC07-4B32-4ADD-9E4B-CACA6D536547}" presName="composite" presStyleCnt="0"/>
      <dgm:spPr/>
    </dgm:pt>
    <dgm:pt modelId="{288ED434-16A4-425B-82E8-938149A1CF20}" type="pres">
      <dgm:prSet presAssocID="{53B8CC07-4B32-4ADD-9E4B-CACA6D536547}" presName="Parent1" presStyleLbl="node1" presStyleIdx="0" presStyleCnt="4" custScaleX="155926" custScaleY="131120">
        <dgm:presLayoutVars>
          <dgm:chMax val="1"/>
          <dgm:chPref val="1"/>
          <dgm:bulletEnabled val="1"/>
        </dgm:presLayoutVars>
      </dgm:prSet>
      <dgm:spPr/>
      <dgm:t>
        <a:bodyPr/>
        <a:lstStyle/>
        <a:p>
          <a:endParaRPr lang="el-GR"/>
        </a:p>
      </dgm:t>
    </dgm:pt>
    <dgm:pt modelId="{5ACFAD60-5000-46A4-A90D-259474FCA772}" type="pres">
      <dgm:prSet presAssocID="{53B8CC07-4B32-4ADD-9E4B-CACA6D536547}" presName="Childtext1" presStyleLbl="revTx" presStyleIdx="0" presStyleCnt="2">
        <dgm:presLayoutVars>
          <dgm:chMax val="0"/>
          <dgm:chPref val="0"/>
          <dgm:bulletEnabled val="1"/>
        </dgm:presLayoutVars>
      </dgm:prSet>
      <dgm:spPr/>
      <dgm:t>
        <a:bodyPr/>
        <a:lstStyle/>
        <a:p>
          <a:endParaRPr lang="el-GR"/>
        </a:p>
      </dgm:t>
    </dgm:pt>
    <dgm:pt modelId="{47AD993B-79CC-4922-8F33-A2D8A8E22EBD}" type="pres">
      <dgm:prSet presAssocID="{53B8CC07-4B32-4ADD-9E4B-CACA6D536547}" presName="BalanceSpacing" presStyleCnt="0"/>
      <dgm:spPr/>
    </dgm:pt>
    <dgm:pt modelId="{126611AC-A4AA-4687-BDF7-FD519EC36691}" type="pres">
      <dgm:prSet presAssocID="{53B8CC07-4B32-4ADD-9E4B-CACA6D536547}" presName="BalanceSpacing1" presStyleCnt="0"/>
      <dgm:spPr/>
    </dgm:pt>
    <dgm:pt modelId="{CFDD352E-AD7B-453F-89F7-41084732C46F}" type="pres">
      <dgm:prSet presAssocID="{9571F176-8D74-48E5-9F46-3914C339FB46}" presName="Accent1Text" presStyleLbl="node1" presStyleIdx="1" presStyleCnt="4"/>
      <dgm:spPr/>
    </dgm:pt>
    <dgm:pt modelId="{7A9D45A0-2ED1-4B38-8764-BA20525F585C}" type="pres">
      <dgm:prSet presAssocID="{9571F176-8D74-48E5-9F46-3914C339FB46}" presName="spaceBetweenRectangles" presStyleCnt="0"/>
      <dgm:spPr/>
    </dgm:pt>
    <dgm:pt modelId="{22CD3E7B-A2E6-4D04-AFC9-7B36B311BA7F}" type="pres">
      <dgm:prSet presAssocID="{752D0290-A75A-426B-AB26-6A832B6EE8D6}" presName="composite" presStyleCnt="0"/>
      <dgm:spPr/>
    </dgm:pt>
    <dgm:pt modelId="{BCEAA836-D917-47B8-8FC3-BFBD93C5B008}" type="pres">
      <dgm:prSet presAssocID="{752D0290-A75A-426B-AB26-6A832B6EE8D6}" presName="Parent1" presStyleLbl="node1" presStyleIdx="2" presStyleCnt="4" custScaleX="118792" custLinFactNeighborX="-57013" custLinFactNeighborY="-8452">
        <dgm:presLayoutVars>
          <dgm:chMax val="1"/>
          <dgm:chPref val="1"/>
          <dgm:bulletEnabled val="1"/>
        </dgm:presLayoutVars>
      </dgm:prSet>
      <dgm:spPr/>
      <dgm:t>
        <a:bodyPr/>
        <a:lstStyle/>
        <a:p>
          <a:endParaRPr lang="el-GR"/>
        </a:p>
      </dgm:t>
    </dgm:pt>
    <dgm:pt modelId="{3D5094E6-A94F-43E3-AB62-B489C25AA417}" type="pres">
      <dgm:prSet presAssocID="{752D0290-A75A-426B-AB26-6A832B6EE8D6}" presName="Childtext1" presStyleLbl="revTx" presStyleIdx="1" presStyleCnt="2" custScaleX="133561" custLinFactX="100000" custLinFactNeighborX="110806" custLinFactNeighborY="-76595">
        <dgm:presLayoutVars>
          <dgm:chMax val="0"/>
          <dgm:chPref val="0"/>
          <dgm:bulletEnabled val="1"/>
        </dgm:presLayoutVars>
      </dgm:prSet>
      <dgm:spPr/>
      <dgm:t>
        <a:bodyPr/>
        <a:lstStyle/>
        <a:p>
          <a:endParaRPr lang="el-GR"/>
        </a:p>
      </dgm:t>
    </dgm:pt>
    <dgm:pt modelId="{13352322-BBD7-44D7-AD1D-F901CB608046}" type="pres">
      <dgm:prSet presAssocID="{752D0290-A75A-426B-AB26-6A832B6EE8D6}" presName="BalanceSpacing" presStyleCnt="0"/>
      <dgm:spPr/>
    </dgm:pt>
    <dgm:pt modelId="{962B08CB-9497-44EA-897D-A892CC5054EF}" type="pres">
      <dgm:prSet presAssocID="{752D0290-A75A-426B-AB26-6A832B6EE8D6}" presName="BalanceSpacing1" presStyleCnt="0"/>
      <dgm:spPr/>
    </dgm:pt>
    <dgm:pt modelId="{36713E90-AC6E-4D3B-B012-A72F2D838F45}" type="pres">
      <dgm:prSet presAssocID="{D146F1F5-4883-4FD2-9645-2D7E2E0FC5C4}" presName="Accent1Text" presStyleLbl="node1" presStyleIdx="3" presStyleCnt="4" custLinFactNeighborX="-71209" custLinFactNeighborY="7314"/>
      <dgm:spPr/>
    </dgm:pt>
  </dgm:ptLst>
  <dgm:cxnLst>
    <dgm:cxn modelId="{7CC27FAC-71BF-411A-8CE2-778F42F68F3E}" srcId="{752D0290-A75A-426B-AB26-6A832B6EE8D6}" destId="{E36BD982-4268-41A6-B4A4-9EF6408EC88A}" srcOrd="1" destOrd="0" parTransId="{A68324BA-6EC7-41FB-B2AB-52F3B49FD8C8}" sibTransId="{5E746D98-4EFE-423A-8E32-6118C3F44379}"/>
    <dgm:cxn modelId="{560B058D-438B-45DF-9383-C2F797753E6B}" srcId="{B988AB5B-C46C-49FC-951A-523FC7EFB440}" destId="{752D0290-A75A-426B-AB26-6A832B6EE8D6}" srcOrd="1" destOrd="0" parTransId="{4A39FB0A-08D5-4EF8-AF1A-2CAA62DA48BB}" sibTransId="{D146F1F5-4883-4FD2-9645-2D7E2E0FC5C4}"/>
    <dgm:cxn modelId="{191AAA0A-F165-4949-A200-10921084E5B0}" type="presOf" srcId="{D146F1F5-4883-4FD2-9645-2D7E2E0FC5C4}" destId="{36713E90-AC6E-4D3B-B012-A72F2D838F45}" srcOrd="0" destOrd="0" presId="urn:microsoft.com/office/officeart/2008/layout/AlternatingHexagons"/>
    <dgm:cxn modelId="{D1A97E64-1826-4AF0-91CA-069BB7F7CB51}" type="presOf" srcId="{752D0290-A75A-426B-AB26-6A832B6EE8D6}" destId="{BCEAA836-D917-47B8-8FC3-BFBD93C5B008}" srcOrd="0" destOrd="0" presId="urn:microsoft.com/office/officeart/2008/layout/AlternatingHexagons"/>
    <dgm:cxn modelId="{5B2070D1-D83D-476D-A5F7-BB0F043146A9}" type="presOf" srcId="{73220278-AC75-4031-9D24-E47BCFD0DC95}" destId="{3D5094E6-A94F-43E3-AB62-B489C25AA417}" srcOrd="0" destOrd="0" presId="urn:microsoft.com/office/officeart/2008/layout/AlternatingHexagons"/>
    <dgm:cxn modelId="{3CC49A4E-573D-447F-B572-B4F569299332}" type="presOf" srcId="{E36BD982-4268-41A6-B4A4-9EF6408EC88A}" destId="{3D5094E6-A94F-43E3-AB62-B489C25AA417}" srcOrd="0" destOrd="1" presId="urn:microsoft.com/office/officeart/2008/layout/AlternatingHexagons"/>
    <dgm:cxn modelId="{15DE1A35-8759-4C38-8575-F2B0D7502CEA}" type="presOf" srcId="{B988AB5B-C46C-49FC-951A-523FC7EFB440}" destId="{DBB49D09-85FB-4C75-9288-CA463AA0F0A9}" srcOrd="0" destOrd="0" presId="urn:microsoft.com/office/officeart/2008/layout/AlternatingHexagons"/>
    <dgm:cxn modelId="{5AB7660C-0A29-484F-9E2D-ACD7E3EE8100}" type="presOf" srcId="{9571F176-8D74-48E5-9F46-3914C339FB46}" destId="{CFDD352E-AD7B-453F-89F7-41084732C46F}" srcOrd="0" destOrd="0" presId="urn:microsoft.com/office/officeart/2008/layout/AlternatingHexagons"/>
    <dgm:cxn modelId="{FB6D73A5-5AA9-489E-A338-1DBE35DB7034}" type="presOf" srcId="{53B8CC07-4B32-4ADD-9E4B-CACA6D536547}" destId="{288ED434-16A4-425B-82E8-938149A1CF20}" srcOrd="0" destOrd="0" presId="urn:microsoft.com/office/officeart/2008/layout/AlternatingHexagons"/>
    <dgm:cxn modelId="{DAAC13BC-F55B-4A53-A3EE-FED4938797DF}" srcId="{B988AB5B-C46C-49FC-951A-523FC7EFB440}" destId="{53B8CC07-4B32-4ADD-9E4B-CACA6D536547}" srcOrd="0" destOrd="0" parTransId="{B312D813-07AF-4A37-94CE-686A77F1023B}" sibTransId="{9571F176-8D74-48E5-9F46-3914C339FB46}"/>
    <dgm:cxn modelId="{2EFD33E7-3082-4A74-B29F-B003AE9AE445}" srcId="{752D0290-A75A-426B-AB26-6A832B6EE8D6}" destId="{73220278-AC75-4031-9D24-E47BCFD0DC95}" srcOrd="0" destOrd="0" parTransId="{FC323242-F7AB-48C4-82AF-89C493E82534}" sibTransId="{6917833F-AEBC-4A09-8F44-EC94147BBA25}"/>
    <dgm:cxn modelId="{FECF5363-EDC4-40CD-AC92-D7F20AC2A624}" type="presParOf" srcId="{DBB49D09-85FB-4C75-9288-CA463AA0F0A9}" destId="{8B6304BF-C4A1-4C31-9C30-C194D3A55DB5}" srcOrd="0" destOrd="0" presId="urn:microsoft.com/office/officeart/2008/layout/AlternatingHexagons"/>
    <dgm:cxn modelId="{8A11F66C-2A1A-46DB-8451-38366BBE2447}" type="presParOf" srcId="{8B6304BF-C4A1-4C31-9C30-C194D3A55DB5}" destId="{288ED434-16A4-425B-82E8-938149A1CF20}" srcOrd="0" destOrd="0" presId="urn:microsoft.com/office/officeart/2008/layout/AlternatingHexagons"/>
    <dgm:cxn modelId="{91B22DB3-17AE-49F0-BD83-C4FC627D69C8}" type="presParOf" srcId="{8B6304BF-C4A1-4C31-9C30-C194D3A55DB5}" destId="{5ACFAD60-5000-46A4-A90D-259474FCA772}" srcOrd="1" destOrd="0" presId="urn:microsoft.com/office/officeart/2008/layout/AlternatingHexagons"/>
    <dgm:cxn modelId="{C9FDAD21-9C1E-4865-ACC5-0E1F251224F1}" type="presParOf" srcId="{8B6304BF-C4A1-4C31-9C30-C194D3A55DB5}" destId="{47AD993B-79CC-4922-8F33-A2D8A8E22EBD}" srcOrd="2" destOrd="0" presId="urn:microsoft.com/office/officeart/2008/layout/AlternatingHexagons"/>
    <dgm:cxn modelId="{28C461C0-78E5-41AD-8ED2-D200FC011BC5}" type="presParOf" srcId="{8B6304BF-C4A1-4C31-9C30-C194D3A55DB5}" destId="{126611AC-A4AA-4687-BDF7-FD519EC36691}" srcOrd="3" destOrd="0" presId="urn:microsoft.com/office/officeart/2008/layout/AlternatingHexagons"/>
    <dgm:cxn modelId="{C37DFC7A-D272-4096-8BCD-DEA014315910}" type="presParOf" srcId="{8B6304BF-C4A1-4C31-9C30-C194D3A55DB5}" destId="{CFDD352E-AD7B-453F-89F7-41084732C46F}" srcOrd="4" destOrd="0" presId="urn:microsoft.com/office/officeart/2008/layout/AlternatingHexagons"/>
    <dgm:cxn modelId="{17FE4CA5-526E-459E-B406-88B6EEE79815}" type="presParOf" srcId="{DBB49D09-85FB-4C75-9288-CA463AA0F0A9}" destId="{7A9D45A0-2ED1-4B38-8764-BA20525F585C}" srcOrd="1" destOrd="0" presId="urn:microsoft.com/office/officeart/2008/layout/AlternatingHexagons"/>
    <dgm:cxn modelId="{8803AF02-196D-4016-9711-AC2516701DAE}" type="presParOf" srcId="{DBB49D09-85FB-4C75-9288-CA463AA0F0A9}" destId="{22CD3E7B-A2E6-4D04-AFC9-7B36B311BA7F}" srcOrd="2" destOrd="0" presId="urn:microsoft.com/office/officeart/2008/layout/AlternatingHexagons"/>
    <dgm:cxn modelId="{CC839CF2-52A5-4AD8-A6D8-A84B6F53B20B}" type="presParOf" srcId="{22CD3E7B-A2E6-4D04-AFC9-7B36B311BA7F}" destId="{BCEAA836-D917-47B8-8FC3-BFBD93C5B008}" srcOrd="0" destOrd="0" presId="urn:microsoft.com/office/officeart/2008/layout/AlternatingHexagons"/>
    <dgm:cxn modelId="{6ACEC1F4-8CCD-4F78-9D8B-06CC84BD3178}" type="presParOf" srcId="{22CD3E7B-A2E6-4D04-AFC9-7B36B311BA7F}" destId="{3D5094E6-A94F-43E3-AB62-B489C25AA417}" srcOrd="1" destOrd="0" presId="urn:microsoft.com/office/officeart/2008/layout/AlternatingHexagons"/>
    <dgm:cxn modelId="{4E2BB990-0CFB-46E0-BBC4-9EEBA84016BA}" type="presParOf" srcId="{22CD3E7B-A2E6-4D04-AFC9-7B36B311BA7F}" destId="{13352322-BBD7-44D7-AD1D-F901CB608046}" srcOrd="2" destOrd="0" presId="urn:microsoft.com/office/officeart/2008/layout/AlternatingHexagons"/>
    <dgm:cxn modelId="{8977DE9D-F841-4AD7-A695-AE4403E80960}" type="presParOf" srcId="{22CD3E7B-A2E6-4D04-AFC9-7B36B311BA7F}" destId="{962B08CB-9497-44EA-897D-A892CC5054EF}" srcOrd="3" destOrd="0" presId="urn:microsoft.com/office/officeart/2008/layout/AlternatingHexagons"/>
    <dgm:cxn modelId="{65F3B39A-79B2-4CDF-8877-3BE0514AEED4}" type="presParOf" srcId="{22CD3E7B-A2E6-4D04-AFC9-7B36B311BA7F}" destId="{36713E90-AC6E-4D3B-B012-A72F2D838F45}" srcOrd="4" destOrd="0" presId="urn:microsoft.com/office/officeart/2008/layout/AlternatingHexagons"/>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B5702B-5A8A-4040-93FD-01F9E9E5D4F1}">
      <dsp:nvSpPr>
        <dsp:cNvPr id="0" name=""/>
        <dsp:cNvSpPr/>
      </dsp:nvSpPr>
      <dsp:spPr>
        <a:xfrm>
          <a:off x="660399" y="0"/>
          <a:ext cx="4572000" cy="4064000"/>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BAD6F4-4CC6-4546-AB55-82D5F1BC1E5D}">
      <dsp:nvSpPr>
        <dsp:cNvPr id="0" name=""/>
        <dsp:cNvSpPr/>
      </dsp:nvSpPr>
      <dsp:spPr>
        <a:xfrm>
          <a:off x="2870200" y="408582"/>
          <a:ext cx="2641600" cy="96202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l-GR" sz="2400" kern="1200" dirty="0" smtClean="0"/>
            <a:t>Αξίες-Αγωγή</a:t>
          </a:r>
          <a:endParaRPr lang="el-GR" sz="2400" kern="1200" dirty="0"/>
        </a:p>
      </dsp:txBody>
      <dsp:txXfrm>
        <a:off x="2917162" y="455544"/>
        <a:ext cx="2547676" cy="868101"/>
      </dsp:txXfrm>
    </dsp:sp>
    <dsp:sp modelId="{765F438E-FE5A-460F-9F31-9860C275C0A9}">
      <dsp:nvSpPr>
        <dsp:cNvPr id="0" name=""/>
        <dsp:cNvSpPr/>
      </dsp:nvSpPr>
      <dsp:spPr>
        <a:xfrm>
          <a:off x="2870200" y="1490860"/>
          <a:ext cx="2641600" cy="96202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l-GR" sz="2400" kern="1200" dirty="0" smtClean="0"/>
            <a:t>Σκοποί της εκπαίδευσης </a:t>
          </a:r>
        </a:p>
      </dsp:txBody>
      <dsp:txXfrm>
        <a:off x="2917162" y="1537822"/>
        <a:ext cx="2547676" cy="868101"/>
      </dsp:txXfrm>
    </dsp:sp>
    <dsp:sp modelId="{19AF5F6F-CB65-4363-BA2A-5912930CF87C}">
      <dsp:nvSpPr>
        <dsp:cNvPr id="0" name=""/>
        <dsp:cNvSpPr/>
      </dsp:nvSpPr>
      <dsp:spPr>
        <a:xfrm>
          <a:off x="2870200" y="2573139"/>
          <a:ext cx="2641600" cy="96202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l-GR" sz="2800" b="1" kern="1200" dirty="0" smtClean="0"/>
            <a:t>κοινωνία</a:t>
          </a:r>
          <a:endParaRPr lang="el-GR" kern="1200" dirty="0" smtClean="0"/>
        </a:p>
      </dsp:txBody>
      <dsp:txXfrm>
        <a:off x="2917162" y="2620101"/>
        <a:ext cx="2547676" cy="8681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8ED434-16A4-425B-82E8-938149A1CF20}">
      <dsp:nvSpPr>
        <dsp:cNvPr id="0" name=""/>
        <dsp:cNvSpPr/>
      </dsp:nvSpPr>
      <dsp:spPr>
        <a:xfrm rot="5400000">
          <a:off x="2431277" y="73352"/>
          <a:ext cx="2329036" cy="2409601"/>
        </a:xfrm>
        <a:prstGeom prst="hexagon">
          <a:avLst>
            <a:gd name="adj" fmla="val 25000"/>
            <a:gd name="vf" fmla="val 11547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l-GR" sz="2000" b="1" kern="1200" dirty="0" smtClean="0"/>
            <a:t>Στόχοι της εκπαίδευσης</a:t>
          </a:r>
          <a:endParaRPr lang="el-GR" sz="2000" b="1" kern="1200" dirty="0"/>
        </a:p>
      </dsp:txBody>
      <dsp:txXfrm rot="-5400000">
        <a:off x="2792595" y="501807"/>
        <a:ext cx="1606401" cy="1552690"/>
      </dsp:txXfrm>
    </dsp:sp>
    <dsp:sp modelId="{5ACFAD60-5000-46A4-A90D-259474FCA772}">
      <dsp:nvSpPr>
        <dsp:cNvPr id="0" name=""/>
        <dsp:cNvSpPr/>
      </dsp:nvSpPr>
      <dsp:spPr>
        <a:xfrm>
          <a:off x="4415364" y="745274"/>
          <a:ext cx="1982310" cy="1065758"/>
        </a:xfrm>
        <a:prstGeom prst="rect">
          <a:avLst/>
        </a:prstGeom>
        <a:noFill/>
        <a:ln>
          <a:noFill/>
        </a:ln>
        <a:effectLst/>
      </dsp:spPr>
      <dsp:style>
        <a:lnRef idx="0">
          <a:scrgbClr r="0" g="0" b="0"/>
        </a:lnRef>
        <a:fillRef idx="0">
          <a:scrgbClr r="0" g="0" b="0"/>
        </a:fillRef>
        <a:effectRef idx="0">
          <a:scrgbClr r="0" g="0" b="0"/>
        </a:effectRef>
        <a:fontRef idx="minor"/>
      </dsp:style>
    </dsp:sp>
    <dsp:sp modelId="{CFDD352E-AD7B-453F-89F7-41084732C46F}">
      <dsp:nvSpPr>
        <dsp:cNvPr id="0" name=""/>
        <dsp:cNvSpPr/>
      </dsp:nvSpPr>
      <dsp:spPr>
        <a:xfrm rot="5400000">
          <a:off x="1038687" y="505479"/>
          <a:ext cx="1776263" cy="1545349"/>
        </a:xfrm>
        <a:prstGeom prst="hexagon">
          <a:avLst>
            <a:gd name="adj" fmla="val 25000"/>
            <a:gd name="vf" fmla="val 115470"/>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el-GR" sz="2700" kern="1200" dirty="0" smtClean="0"/>
            <a:t>Ιδεώδη της αγωγής</a:t>
          </a:r>
          <a:endParaRPr lang="el-GR" sz="2700" kern="1200" dirty="0"/>
        </a:p>
      </dsp:txBody>
      <dsp:txXfrm rot="-5400000">
        <a:off x="1394961" y="666823"/>
        <a:ext cx="1063715" cy="1222661"/>
      </dsp:txXfrm>
    </dsp:sp>
    <dsp:sp modelId="{BCEAA836-D917-47B8-8FC3-BFBD93C5B008}">
      <dsp:nvSpPr>
        <dsp:cNvPr id="0" name=""/>
        <dsp:cNvSpPr/>
      </dsp:nvSpPr>
      <dsp:spPr>
        <a:xfrm rot="5400000">
          <a:off x="1149884" y="1994227"/>
          <a:ext cx="1776263" cy="1835751"/>
        </a:xfrm>
        <a:prstGeom prst="hexagon">
          <a:avLst>
            <a:gd name="adj" fmla="val 25000"/>
            <a:gd name="vf" fmla="val 115470"/>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sz="1600" b="1" kern="1200" dirty="0" smtClean="0"/>
            <a:t>Αναλυτικό Πρόγραμμα</a:t>
          </a:r>
          <a:endParaRPr lang="el-GR" sz="1600" b="1" kern="1200" dirty="0"/>
        </a:p>
      </dsp:txBody>
      <dsp:txXfrm rot="-5400000">
        <a:off x="1426099" y="2320015"/>
        <a:ext cx="1223834" cy="1184175"/>
      </dsp:txXfrm>
    </dsp:sp>
    <dsp:sp modelId="{3D5094E6-A94F-43E3-AB62-B489C25AA417}">
      <dsp:nvSpPr>
        <dsp:cNvPr id="0" name=""/>
        <dsp:cNvSpPr/>
      </dsp:nvSpPr>
      <dsp:spPr>
        <a:xfrm>
          <a:off x="3838612" y="1713036"/>
          <a:ext cx="2562187" cy="10657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r" defTabSz="889000">
            <a:lnSpc>
              <a:spcPct val="90000"/>
            </a:lnSpc>
            <a:spcBef>
              <a:spcPct val="0"/>
            </a:spcBef>
            <a:spcAft>
              <a:spcPct val="35000"/>
            </a:spcAft>
          </a:pPr>
          <a:r>
            <a:rPr lang="el-GR" sz="2000" b="1" kern="1200" dirty="0" smtClean="0">
              <a:effectLst>
                <a:glow rad="228600">
                  <a:schemeClr val="accent4">
                    <a:satMod val="175000"/>
                    <a:alpha val="40000"/>
                  </a:schemeClr>
                </a:glow>
              </a:effectLst>
              <a:latin typeface="+mn-lt"/>
            </a:rPr>
            <a:t>Εκπαιδευτικός</a:t>
          </a:r>
        </a:p>
        <a:p>
          <a:pPr lvl="0" algn="r" defTabSz="889000">
            <a:lnSpc>
              <a:spcPct val="90000"/>
            </a:lnSpc>
            <a:spcBef>
              <a:spcPct val="0"/>
            </a:spcBef>
            <a:spcAft>
              <a:spcPct val="35000"/>
            </a:spcAft>
          </a:pPr>
          <a:r>
            <a:rPr lang="el-GR" sz="2000" b="1" kern="1200" dirty="0" smtClean="0">
              <a:effectLst>
                <a:glow rad="228600">
                  <a:schemeClr val="accent3">
                    <a:satMod val="175000"/>
                    <a:alpha val="40000"/>
                  </a:schemeClr>
                </a:glow>
              </a:effectLst>
              <a:latin typeface="+mn-lt"/>
            </a:rPr>
            <a:t>Μαθητής</a:t>
          </a:r>
        </a:p>
        <a:p>
          <a:pPr lvl="0" algn="r" defTabSz="711200">
            <a:lnSpc>
              <a:spcPct val="90000"/>
            </a:lnSpc>
            <a:spcBef>
              <a:spcPct val="0"/>
            </a:spcBef>
            <a:spcAft>
              <a:spcPct val="35000"/>
            </a:spcAft>
          </a:pPr>
          <a:endParaRPr lang="el-GR" sz="1600" b="1" kern="1200" dirty="0" smtClean="0">
            <a:latin typeface="+mn-lt"/>
          </a:endParaRPr>
        </a:p>
      </dsp:txBody>
      <dsp:txXfrm>
        <a:off x="3838612" y="1713036"/>
        <a:ext cx="2562187" cy="1065758"/>
      </dsp:txXfrm>
    </dsp:sp>
    <dsp:sp modelId="{36713E90-AC6E-4D3B-B012-A72F2D838F45}">
      <dsp:nvSpPr>
        <dsp:cNvPr id="0" name=""/>
        <dsp:cNvSpPr/>
      </dsp:nvSpPr>
      <dsp:spPr>
        <a:xfrm rot="5400000">
          <a:off x="2599483" y="2403193"/>
          <a:ext cx="1776263" cy="1545349"/>
        </a:xfrm>
        <a:prstGeom prst="hexagon">
          <a:avLst>
            <a:gd name="adj" fmla="val 25000"/>
            <a:gd name="vf" fmla="val 11547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l-GR" sz="1800" b="1" kern="1200" dirty="0" smtClean="0"/>
            <a:t>Διδακτικοί στόχοι</a:t>
          </a:r>
          <a:endParaRPr lang="el-GR" sz="1800" b="1" kern="1200" dirty="0"/>
        </a:p>
      </dsp:txBody>
      <dsp:txXfrm rot="-5400000">
        <a:off x="2955757" y="2564537"/>
        <a:ext cx="1063715" cy="1222661"/>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117209-F268-479C-92CF-0FD968379B75}" type="datetimeFigureOut">
              <a:rPr lang="el-GR" smtClean="0"/>
              <a:t>11/2/2014</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40A8B6-ACE2-4192-BDC6-14CB44317B5F}" type="slidenum">
              <a:rPr lang="el-GR" smtClean="0"/>
              <a:t>‹#›</a:t>
            </a:fld>
            <a:endParaRPr lang="el-GR"/>
          </a:p>
        </p:txBody>
      </p:sp>
    </p:spTree>
    <p:extLst>
      <p:ext uri="{BB962C8B-B14F-4D97-AF65-F5344CB8AC3E}">
        <p14:creationId xmlns:p14="http://schemas.microsoft.com/office/powerpoint/2010/main" val="2976155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5E40A8B6-ACE2-4192-BDC6-14CB44317B5F}" type="slidenum">
              <a:rPr lang="el-GR" smtClean="0"/>
              <a:t>1</a:t>
            </a:fld>
            <a:endParaRPr lang="el-GR"/>
          </a:p>
        </p:txBody>
      </p:sp>
    </p:spTree>
    <p:extLst>
      <p:ext uri="{BB962C8B-B14F-4D97-AF65-F5344CB8AC3E}">
        <p14:creationId xmlns:p14="http://schemas.microsoft.com/office/powerpoint/2010/main" val="1254384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5E40A8B6-ACE2-4192-BDC6-14CB44317B5F}" type="slidenum">
              <a:rPr lang="el-GR" smtClean="0"/>
              <a:t>5</a:t>
            </a:fld>
            <a:endParaRPr lang="el-GR"/>
          </a:p>
        </p:txBody>
      </p:sp>
    </p:spTree>
    <p:extLst>
      <p:ext uri="{BB962C8B-B14F-4D97-AF65-F5344CB8AC3E}">
        <p14:creationId xmlns:p14="http://schemas.microsoft.com/office/powerpoint/2010/main" val="146309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5E40A8B6-ACE2-4192-BDC6-14CB44317B5F}" type="slidenum">
              <a:rPr lang="el-GR" smtClean="0"/>
              <a:t>11</a:t>
            </a:fld>
            <a:endParaRPr lang="el-GR"/>
          </a:p>
        </p:txBody>
      </p:sp>
    </p:spTree>
    <p:extLst>
      <p:ext uri="{BB962C8B-B14F-4D97-AF65-F5344CB8AC3E}">
        <p14:creationId xmlns:p14="http://schemas.microsoft.com/office/powerpoint/2010/main" val="3100087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diagramLayout" Target="../diagrams/layout2.xml"/><Relationship Id="rId7" Type="http://schemas.openxmlformats.org/officeDocument/2006/relationships/image" Target="../media/image10.jpe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ΕΡΜΙΟΝΗ\Pictures\ΓΡΑΦΙΚΑ\MP900309040(2).JPG"/>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685800" y="381000"/>
            <a:ext cx="7924800" cy="57912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04800" y="1447800"/>
            <a:ext cx="8610600" cy="3170099"/>
          </a:xfrm>
          <a:prstGeom prst="rect">
            <a:avLst/>
          </a:prstGeom>
          <a:noFill/>
        </p:spPr>
        <p:txBody>
          <a:bodyPr wrap="square" lIns="91440" tIns="45720" rIns="91440" bIns="45720">
            <a:spAutoFit/>
          </a:bodyPr>
          <a:lstStyle/>
          <a:p>
            <a:pPr algn="ctr"/>
            <a:r>
              <a:rPr lang="el-GR"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Η προβληματική των γενικών </a:t>
            </a:r>
            <a:r>
              <a:rPr lang="el-GR"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σκοπών </a:t>
            </a:r>
          </a:p>
          <a:p>
            <a:pPr algn="ctr"/>
            <a:r>
              <a:rPr lang="el-GR"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και </a:t>
            </a:r>
            <a:r>
              <a:rPr lang="el-GR"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των </a:t>
            </a:r>
            <a:r>
              <a:rPr lang="el-GR"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ειδικών στόχων:</a:t>
            </a:r>
          </a:p>
          <a:p>
            <a:pPr algn="ctr"/>
            <a:endParaRPr lang="el-GR"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el-GR"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l-GR" sz="4000" b="1" cap="all" dirty="0">
                <a:ln w="9000" cmpd="sng">
                  <a:solidFill>
                    <a:schemeClr val="accent4">
                      <a:shade val="50000"/>
                      <a:satMod val="120000"/>
                    </a:schemeClr>
                  </a:solidFill>
                  <a:prstDash val="solid"/>
                </a:ln>
                <a:solidFill>
                  <a:srgbClr val="FFC000"/>
                </a:solidFill>
                <a:effectLst>
                  <a:reflection blurRad="6350" stA="60000" endA="900" endPos="60000" dist="60007" dir="5400000" sy="-100000" algn="bl" rotWithShape="0"/>
                </a:effectLst>
              </a:rPr>
              <a:t>επίπεδα σκοπών και </a:t>
            </a:r>
            <a:r>
              <a:rPr lang="el-GR" sz="4000" b="1" cap="all" dirty="0" smtClean="0">
                <a:ln w="9000" cmpd="sng">
                  <a:solidFill>
                    <a:schemeClr val="accent4">
                      <a:shade val="50000"/>
                      <a:satMod val="120000"/>
                    </a:schemeClr>
                  </a:solidFill>
                  <a:prstDash val="solid"/>
                </a:ln>
                <a:solidFill>
                  <a:srgbClr val="FFC000"/>
                </a:solidFill>
                <a:effectLst>
                  <a:reflection blurRad="6350" stA="60000" endA="900" endPos="60000" dist="60007" dir="5400000" sy="-100000" algn="bl" rotWithShape="0"/>
                </a:effectLst>
              </a:rPr>
              <a:t>στόχων</a:t>
            </a:r>
            <a:endParaRPr lang="en-US" sz="4000" b="1" cap="all" dirty="0">
              <a:ln w="9000" cmpd="sng">
                <a:solidFill>
                  <a:schemeClr val="accent4">
                    <a:shade val="50000"/>
                    <a:satMod val="120000"/>
                  </a:schemeClr>
                </a:solidFill>
                <a:prstDash val="solid"/>
              </a:ln>
              <a:solidFill>
                <a:srgbClr val="FFC000"/>
              </a:solidFill>
              <a:effectLst>
                <a:reflection blurRad="6350" stA="60000" endA="900" endPos="60000" dist="60007" dir="5400000" sy="-100000" algn="bl" rotWithShape="0"/>
              </a:effectLst>
            </a:endParaRPr>
          </a:p>
        </p:txBody>
      </p:sp>
      <p:sp>
        <p:nvSpPr>
          <p:cNvPr id="6" name="Rectangle 5"/>
          <p:cNvSpPr/>
          <p:nvPr/>
        </p:nvSpPr>
        <p:spPr>
          <a:xfrm>
            <a:off x="6560867" y="6172200"/>
            <a:ext cx="2266967" cy="615553"/>
          </a:xfrm>
          <a:prstGeom prst="rect">
            <a:avLst/>
          </a:prstGeom>
        </p:spPr>
        <p:txBody>
          <a:bodyPr wrap="none">
            <a:spAutoFit/>
          </a:bodyPr>
          <a:lstStyle/>
          <a:p>
            <a:r>
              <a:rPr lang="el-GR" b="1" dirty="0"/>
              <a:t>Ιωάννης  Ε. </a:t>
            </a:r>
            <a:r>
              <a:rPr lang="el-GR" b="1" dirty="0" smtClean="0"/>
              <a:t>Βρεττός</a:t>
            </a:r>
          </a:p>
          <a:p>
            <a:r>
              <a:rPr lang="el-GR" sz="1600" dirty="0" smtClean="0"/>
              <a:t>Επιμέλεια: Ερμιόνη Δελή</a:t>
            </a:r>
            <a:endParaRPr lang="el-GR" sz="1600" dirty="0"/>
          </a:p>
        </p:txBody>
      </p:sp>
    </p:spTree>
    <p:extLst>
      <p:ext uri="{BB962C8B-B14F-4D97-AF65-F5344CB8AC3E}">
        <p14:creationId xmlns:p14="http://schemas.microsoft.com/office/powerpoint/2010/main" val="3883681635"/>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5500" y="609600"/>
            <a:ext cx="7467600" cy="5693866"/>
          </a:xfrm>
          <a:prstGeom prst="rect">
            <a:avLst/>
          </a:prstGeom>
        </p:spPr>
        <p:txBody>
          <a:bodyPr wrap="square">
            <a:spAutoFit/>
          </a:bodyPr>
          <a:lstStyle/>
          <a:p>
            <a:pPr marL="457200" indent="-457200" algn="just">
              <a:buFont typeface="Wingdings" panose="05000000000000000000" pitchFamily="2" charset="2"/>
              <a:buChar char="ü"/>
            </a:pPr>
            <a:r>
              <a:rPr lang="el-GR" sz="2800" dirty="0" smtClean="0"/>
              <a:t>ο </a:t>
            </a:r>
            <a:r>
              <a:rPr lang="el-GR" sz="2800" dirty="0"/>
              <a:t>άνθρωπος πρέπει να αναγνωρίσει ότι όλοι οι άνθρωποι έχουν μιαν κοινή ανθρώπινη φύση και διακρίνονται από </a:t>
            </a:r>
            <a:r>
              <a:rPr lang="el-GR" sz="2800" dirty="0">
                <a:effectLst>
                  <a:glow rad="228600">
                    <a:schemeClr val="accent2">
                      <a:satMod val="175000"/>
                      <a:alpha val="40000"/>
                    </a:schemeClr>
                  </a:glow>
                </a:effectLst>
              </a:rPr>
              <a:t>πολιτισμική ποικιλία</a:t>
            </a:r>
            <a:r>
              <a:rPr lang="el-GR" sz="2800" dirty="0"/>
              <a:t>, έχουν μια γήινη ταυτότητα και μιαν κοινή μοίρα, ότι βρίσκονται σε κοινή αποστολή. Η εκπαίδευση πρέπει να προβάλλει την </a:t>
            </a:r>
            <a:r>
              <a:rPr lang="el-GR" sz="2800" dirty="0">
                <a:effectLst>
                  <a:glow rad="228600">
                    <a:schemeClr val="accent2">
                      <a:satMod val="175000"/>
                      <a:alpha val="40000"/>
                    </a:schemeClr>
                  </a:glow>
                </a:effectLst>
              </a:rPr>
              <a:t>αρμονική συνύπαρξη ανθρώπων </a:t>
            </a:r>
            <a:r>
              <a:rPr lang="el-GR" sz="2800" dirty="0"/>
              <a:t>και πολιτισμών και  όχι την άρση του διαφορετικού. Ο άνθρωπος πρέπει να μάθει να μετακινείται στη θέση του άλλου, να ταυτίζεται κατά το δυνατόν με τα προβλήματά του, ώστε να μπορέσει να τον </a:t>
            </a:r>
            <a:r>
              <a:rPr lang="el-GR" sz="2800" dirty="0">
                <a:effectLst>
                  <a:glow rad="228600">
                    <a:schemeClr val="accent2">
                      <a:satMod val="175000"/>
                      <a:alpha val="40000"/>
                    </a:schemeClr>
                  </a:glow>
                </a:effectLst>
              </a:rPr>
              <a:t>συναισθανθεί</a:t>
            </a:r>
            <a:r>
              <a:rPr lang="el-GR" sz="2800" dirty="0"/>
              <a:t> και να τον </a:t>
            </a:r>
            <a:r>
              <a:rPr lang="el-GR" sz="2800" dirty="0" smtClean="0">
                <a:effectLst>
                  <a:glow rad="228600">
                    <a:schemeClr val="accent2">
                      <a:satMod val="175000"/>
                      <a:alpha val="40000"/>
                    </a:schemeClr>
                  </a:glow>
                </a:effectLst>
              </a:rPr>
              <a:t>κατανοήσει </a:t>
            </a:r>
            <a:endParaRPr lang="el-GR" sz="2800" dirty="0">
              <a:effectLst>
                <a:glow rad="228600">
                  <a:schemeClr val="accent2">
                    <a:satMod val="175000"/>
                    <a:alpha val="40000"/>
                  </a:schemeClr>
                </a:glow>
              </a:effectLst>
            </a:endParaRPr>
          </a:p>
        </p:txBody>
      </p:sp>
    </p:spTree>
    <p:extLst>
      <p:ext uri="{BB962C8B-B14F-4D97-AF65-F5344CB8AC3E}">
        <p14:creationId xmlns:p14="http://schemas.microsoft.com/office/powerpoint/2010/main" val="386762002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457200"/>
            <a:ext cx="7543800" cy="6124754"/>
          </a:xfrm>
          <a:prstGeom prst="rect">
            <a:avLst/>
          </a:prstGeom>
        </p:spPr>
        <p:txBody>
          <a:bodyPr wrap="square">
            <a:spAutoFit/>
          </a:bodyPr>
          <a:lstStyle/>
          <a:p>
            <a:pPr marL="457200" indent="-457200" algn="just">
              <a:buFont typeface="Wingdings" panose="05000000000000000000" pitchFamily="2" charset="2"/>
              <a:buChar char="ü"/>
            </a:pPr>
            <a:r>
              <a:rPr lang="el-GR" sz="2800" dirty="0"/>
              <a:t>ο άνθρωπος πρέπει να μάθει να </a:t>
            </a:r>
            <a:r>
              <a:rPr lang="el-GR" sz="2800" dirty="0">
                <a:effectLst>
                  <a:glow rad="228600">
                    <a:schemeClr val="accent2">
                      <a:satMod val="175000"/>
                      <a:alpha val="40000"/>
                    </a:schemeClr>
                  </a:glow>
                </a:effectLst>
              </a:rPr>
              <a:t>σέβεται τον πλανήτη,</a:t>
            </a:r>
            <a:r>
              <a:rPr lang="el-GR" sz="2800" dirty="0"/>
              <a:t> τη ζωή και το περιβάλλον. Η εκπαίδευση πρέπει να διδάξει ότι το πεπρωμένο μας είναι δεμένο με το πεπρωμένο του πλανήτη, το πεπρωμένο του ‘εγώ’ με αυτό του ‘</a:t>
            </a:r>
            <a:r>
              <a:rPr lang="el-GR" sz="2800" dirty="0">
                <a:effectLst>
                  <a:glow rad="228600">
                    <a:schemeClr val="accent2">
                      <a:satMod val="175000"/>
                      <a:alpha val="40000"/>
                    </a:schemeClr>
                  </a:glow>
                </a:effectLst>
              </a:rPr>
              <a:t>εμείς</a:t>
            </a:r>
            <a:r>
              <a:rPr lang="el-GR" sz="2800" dirty="0" smtClean="0"/>
              <a:t>’  </a:t>
            </a:r>
            <a:endParaRPr lang="el-GR" sz="2800" dirty="0"/>
          </a:p>
          <a:p>
            <a:pPr marL="457200" indent="-457200" algn="just">
              <a:buFont typeface="Wingdings" panose="05000000000000000000" pitchFamily="2" charset="2"/>
              <a:buChar char="ü"/>
            </a:pPr>
            <a:r>
              <a:rPr lang="el-GR" sz="2800" dirty="0" smtClean="0"/>
              <a:t>ο </a:t>
            </a:r>
            <a:r>
              <a:rPr lang="el-GR" sz="2800" dirty="0"/>
              <a:t>άνθρωπος πρέπει να μάχεται για την </a:t>
            </a:r>
            <a:r>
              <a:rPr lang="el-GR" sz="2800" dirty="0">
                <a:effectLst>
                  <a:glow rad="228600">
                    <a:schemeClr val="accent2">
                      <a:satMod val="175000"/>
                      <a:alpha val="40000"/>
                    </a:schemeClr>
                  </a:glow>
                </a:effectLst>
              </a:rPr>
              <a:t>πολιτική και δημοκρατική ελευθερία</a:t>
            </a:r>
            <a:r>
              <a:rPr lang="el-GR" sz="2800" dirty="0"/>
              <a:t>. Ο κάθε πολίτης πρέπει να μάθει να παίρνει θέση απέναντι στα προβλήματα και να συμμετέχει στα δημόσια ζητήματα. Για να λειτουργήσει ο πολίτης ως </a:t>
            </a:r>
            <a:r>
              <a:rPr lang="el-GR" sz="2800" dirty="0">
                <a:effectLst>
                  <a:glow rad="101600">
                    <a:srgbClr val="FFFF00">
                      <a:alpha val="60000"/>
                    </a:srgbClr>
                  </a:glow>
                </a:effectLst>
              </a:rPr>
              <a:t>‘πολίτης’, </a:t>
            </a:r>
            <a:r>
              <a:rPr lang="el-GR" sz="2800" dirty="0"/>
              <a:t>θα πρέπει να έχει διαπαιδαγωγηθεί με γνώμονα την ελευθερία και το δημοκρατικό </a:t>
            </a:r>
            <a:r>
              <a:rPr lang="el-GR" sz="2800" dirty="0" smtClean="0"/>
              <a:t>ήθος</a:t>
            </a:r>
            <a:endParaRPr lang="el-GR" sz="2800" dirty="0"/>
          </a:p>
        </p:txBody>
      </p:sp>
    </p:spTree>
    <p:extLst>
      <p:ext uri="{BB962C8B-B14F-4D97-AF65-F5344CB8AC3E}">
        <p14:creationId xmlns:p14="http://schemas.microsoft.com/office/powerpoint/2010/main" val="78355948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3500" y="762000"/>
            <a:ext cx="6858000" cy="3970318"/>
          </a:xfrm>
          <a:prstGeom prst="rect">
            <a:avLst/>
          </a:prstGeom>
        </p:spPr>
        <p:txBody>
          <a:bodyPr wrap="square">
            <a:spAutoFit/>
          </a:bodyPr>
          <a:lstStyle/>
          <a:p>
            <a:pPr marL="457200" indent="-457200" algn="just">
              <a:buFont typeface="Wingdings" panose="05000000000000000000" pitchFamily="2" charset="2"/>
              <a:buChar char="ü"/>
            </a:pPr>
            <a:r>
              <a:rPr lang="el-GR" sz="2800" dirty="0"/>
              <a:t>ο άνθρωπος πρέπει να κατανοήσει ότι υφίσταται  εσωτερική σύνδεση και αλληλεξάρτηση σώματος, πνεύματος και ψυχής. Ο άνθρωπος πρέπει να συλλάβει το νόημα και το περιεχόμενο της υγείας ως ενοποιητικής αρχής σώματος και ψυχής, να συνειδητοποιήσει ότι </a:t>
            </a:r>
            <a:r>
              <a:rPr lang="el-GR" sz="2800" dirty="0">
                <a:effectLst>
                  <a:glow rad="228600">
                    <a:schemeClr val="accent2">
                      <a:satMod val="175000"/>
                      <a:alpha val="40000"/>
                    </a:schemeClr>
                  </a:glow>
                </a:effectLst>
              </a:rPr>
              <a:t>σωματική ευεξία και πνευματική υγεία</a:t>
            </a:r>
            <a:r>
              <a:rPr lang="el-GR" sz="2800" dirty="0"/>
              <a:t> δεν μπορούν εύκολα να διαχωριστούν μεταξύ τους. </a:t>
            </a:r>
          </a:p>
        </p:txBody>
      </p:sp>
      <p:sp>
        <p:nvSpPr>
          <p:cNvPr id="3" name="Rectangle 2"/>
          <p:cNvSpPr/>
          <p:nvPr/>
        </p:nvSpPr>
        <p:spPr>
          <a:xfrm>
            <a:off x="409571" y="5190579"/>
            <a:ext cx="8366522" cy="707886"/>
          </a:xfrm>
          <a:prstGeom prst="rect">
            <a:avLst/>
          </a:prstGeom>
          <a:noFill/>
          <a:ln>
            <a:noFill/>
          </a:ln>
        </p:spPr>
        <p:txBody>
          <a:bodyPr wrap="none" lIns="91440" tIns="45720" rIns="91440" bIns="45720">
            <a:spAutoFit/>
          </a:bodyPr>
          <a:lstStyle/>
          <a:p>
            <a:pPr algn="ctr"/>
            <a:r>
              <a:rPr lang="el-GR" sz="4000" b="1" dirty="0" smtClean="0">
                <a:solidFill>
                  <a:schemeClr val="accent4">
                    <a:lumMod val="50000"/>
                  </a:schemeClr>
                </a:solidFill>
              </a:rPr>
              <a:t>Παιδαγωγική</a:t>
            </a:r>
            <a:r>
              <a:rPr lang="el-GR" sz="4000" dirty="0" smtClean="0"/>
              <a:t> </a:t>
            </a:r>
            <a:r>
              <a:rPr lang="el-GR" sz="4000" dirty="0" smtClean="0">
                <a:sym typeface="Wingdings"/>
              </a:rPr>
              <a:t></a:t>
            </a:r>
            <a:r>
              <a:rPr lang="el-GR" sz="4000" dirty="0" smtClean="0"/>
              <a:t>  </a:t>
            </a:r>
            <a:r>
              <a:rPr lang="el-GR" sz="4000" dirty="0" smtClean="0">
                <a:latin typeface="Segoe Print" panose="02000600000000000000" pitchFamily="2" charset="0"/>
              </a:rPr>
              <a:t>Σχολείο </a:t>
            </a:r>
            <a:r>
              <a:rPr lang="el-GR" sz="4000" dirty="0" smtClean="0">
                <a:latin typeface="Segoe Print" panose="02000600000000000000" pitchFamily="2" charset="0"/>
                <a:sym typeface="Wingdings"/>
              </a:rPr>
              <a:t></a:t>
            </a:r>
            <a:r>
              <a:rPr lang="el-GR" sz="4000" dirty="0" smtClean="0"/>
              <a:t> </a:t>
            </a:r>
            <a:r>
              <a:rPr lang="el-GR" sz="4000" b="1" dirty="0" smtClean="0">
                <a:solidFill>
                  <a:srgbClr val="C00000"/>
                </a:solidFill>
              </a:rPr>
              <a:t>Πολιτική</a:t>
            </a:r>
            <a:endParaRPr lang="en-US" sz="4000" b="1" dirty="0">
              <a:solidFill>
                <a:srgbClr val="C00000"/>
              </a:solidFill>
            </a:endParaRPr>
          </a:p>
        </p:txBody>
      </p:sp>
    </p:spTree>
    <p:extLst>
      <p:ext uri="{BB962C8B-B14F-4D97-AF65-F5344CB8AC3E}">
        <p14:creationId xmlns:p14="http://schemas.microsoft.com/office/powerpoint/2010/main" val="36092585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381000"/>
            <a:ext cx="3595087" cy="646331"/>
          </a:xfrm>
          <a:prstGeom prst="rect">
            <a:avLst/>
          </a:prstGeom>
        </p:spPr>
        <p:txBody>
          <a:bodyPr wrap="none">
            <a:spAutoFit/>
          </a:bodyPr>
          <a:lstStyle/>
          <a:p>
            <a:r>
              <a:rPr lang="el-GR" sz="3600" dirty="0" smtClean="0"/>
              <a:t>Διδακτικοί στόχοι </a:t>
            </a:r>
            <a:endParaRPr lang="el-GR" sz="3600" dirty="0"/>
          </a:p>
        </p:txBody>
      </p:sp>
      <p:graphicFrame>
        <p:nvGraphicFramePr>
          <p:cNvPr id="3" name="Diagram 2"/>
          <p:cNvGraphicFramePr/>
          <p:nvPr>
            <p:extLst>
              <p:ext uri="{D42A27DB-BD31-4B8C-83A1-F6EECF244321}">
                <p14:modId xmlns:p14="http://schemas.microsoft.com/office/powerpoint/2010/main" val="2989938697"/>
              </p:ext>
            </p:extLst>
          </p:nvPr>
        </p:nvGraphicFramePr>
        <p:xfrm>
          <a:off x="1289049" y="1054100"/>
          <a:ext cx="64008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172" name="Picture 4" descr="C:\Users\ΕΡΜΙΟΝΗ\Pictures\ΓΡΑΦΙΚΑ\MH900290671.JPG"/>
          <p:cNvPicPr>
            <a:picLocks noChangeAspect="1" noChangeArrowheads="1"/>
          </p:cNvPicPr>
          <p:nvPr/>
        </p:nvPicPr>
        <p:blipFill rotWithShape="1">
          <a:blip r:embed="rId7">
            <a:extLst>
              <a:ext uri="{28A0092B-C50C-407E-A947-70E740481C1C}">
                <a14:useLocalDpi xmlns:a14="http://schemas.microsoft.com/office/drawing/2010/main" val="0"/>
              </a:ext>
            </a:extLst>
          </a:blip>
          <a:srcRect l="-9169" t="-19078" r="21809" b="19078"/>
          <a:stretch/>
        </p:blipFill>
        <p:spPr bwMode="auto">
          <a:xfrm>
            <a:off x="6781800" y="3048000"/>
            <a:ext cx="2238384" cy="236980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5" name="Double Wave 4"/>
          <p:cNvSpPr/>
          <p:nvPr/>
        </p:nvSpPr>
        <p:spPr>
          <a:xfrm>
            <a:off x="5486400" y="4203700"/>
            <a:ext cx="1676400" cy="533400"/>
          </a:xfrm>
          <a:prstGeom prst="doubleWav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l-GR" sz="1600" b="1" dirty="0" smtClean="0">
                <a:latin typeface="Segoe Print" panose="02000600000000000000" pitchFamily="2" charset="0"/>
              </a:rPr>
              <a:t>Μαθήματα</a:t>
            </a:r>
            <a:endParaRPr lang="el-GR" sz="1600" b="1" dirty="0">
              <a:latin typeface="Segoe Print" panose="02000600000000000000" pitchFamily="2" charset="0"/>
            </a:endParaRPr>
          </a:p>
        </p:txBody>
      </p:sp>
      <p:sp>
        <p:nvSpPr>
          <p:cNvPr id="6" name="Striped Right Arrow 5"/>
          <p:cNvSpPr/>
          <p:nvPr/>
        </p:nvSpPr>
        <p:spPr>
          <a:xfrm rot="19660628">
            <a:off x="5518007" y="3538870"/>
            <a:ext cx="797202" cy="349250"/>
          </a:xfrm>
          <a:prstGeom prst="striped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l-GR"/>
          </a:p>
        </p:txBody>
      </p:sp>
      <p:pic>
        <p:nvPicPr>
          <p:cNvPr id="7171" name="Picture 3" descr="C:\Users\ΕΡΜΙΟΝΗ\Pictures\ΓΡΑΦΙΚΑ\MH900402788.JPG"/>
          <p:cNvPicPr>
            <a:picLocks noChangeAspect="1" noChangeArrowheads="1"/>
          </p:cNvPicPr>
          <p:nvPr/>
        </p:nvPicPr>
        <p:blipFill rotWithShape="1">
          <a:blip r:embed="rId8">
            <a:extLst>
              <a:ext uri="{28A0092B-C50C-407E-A947-70E740481C1C}">
                <a14:useLocalDpi xmlns:a14="http://schemas.microsoft.com/office/drawing/2010/main" val="0"/>
              </a:ext>
            </a:extLst>
          </a:blip>
          <a:srcRect l="5208" t="10705" r="2605" b="9034"/>
          <a:stretch/>
        </p:blipFill>
        <p:spPr bwMode="auto">
          <a:xfrm>
            <a:off x="127000" y="1143000"/>
            <a:ext cx="2247899" cy="1905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8" name="Rectangle 7"/>
          <p:cNvSpPr/>
          <p:nvPr/>
        </p:nvSpPr>
        <p:spPr>
          <a:xfrm>
            <a:off x="0" y="5534561"/>
            <a:ext cx="9144000" cy="1323439"/>
          </a:xfrm>
          <a:prstGeom prst="rect">
            <a:avLst/>
          </a:prstGeom>
        </p:spPr>
        <p:txBody>
          <a:bodyPr wrap="square">
            <a:spAutoFit/>
          </a:bodyPr>
          <a:lstStyle/>
          <a:p>
            <a:pPr algn="just"/>
            <a:r>
              <a:rPr lang="el-GR" sz="2000" dirty="0"/>
              <a:t>Στην καθημερινή διδακτική πράξη λοιπόν το ιδεώδες της αγωγής, οι σκοποί της εκπαίδευσης και οι σκοποί των επιμέρους μαθημάτων </a:t>
            </a:r>
            <a:r>
              <a:rPr lang="el-GR" sz="2000" dirty="0">
                <a:effectLst>
                  <a:glow rad="228600">
                    <a:schemeClr val="accent2">
                      <a:satMod val="175000"/>
                      <a:alpha val="40000"/>
                    </a:schemeClr>
                  </a:glow>
                </a:effectLst>
              </a:rPr>
              <a:t>διαθλώνται σε στόχους διδασκαλίας</a:t>
            </a:r>
            <a:r>
              <a:rPr lang="el-GR" sz="2000" dirty="0"/>
              <a:t> που επιδιώκει ο εκπαιδευτικός και σε στόχους μάθησης που πραγματώνει ο μαθητής. </a:t>
            </a:r>
          </a:p>
        </p:txBody>
      </p:sp>
    </p:spTree>
    <p:extLst>
      <p:ext uri="{BB962C8B-B14F-4D97-AF65-F5344CB8AC3E}">
        <p14:creationId xmlns:p14="http://schemas.microsoft.com/office/powerpoint/2010/main" val="26489436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12203" y="228600"/>
            <a:ext cx="3919599"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l-GR"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Προβλήματα</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Rectangle 3"/>
          <p:cNvSpPr/>
          <p:nvPr/>
        </p:nvSpPr>
        <p:spPr>
          <a:xfrm>
            <a:off x="381000" y="1447800"/>
            <a:ext cx="8458200" cy="2554545"/>
          </a:xfrm>
          <a:prstGeom prst="rect">
            <a:avLst/>
          </a:prstGeom>
        </p:spPr>
        <p:txBody>
          <a:bodyPr wrap="square">
            <a:spAutoFit/>
          </a:bodyPr>
          <a:lstStyle/>
          <a:p>
            <a:pPr marL="342900" indent="-342900" algn="just">
              <a:buFont typeface="Wingdings" panose="05000000000000000000" pitchFamily="2" charset="2"/>
              <a:buChar char="ü"/>
            </a:pPr>
            <a:r>
              <a:rPr lang="el-GR" sz="2000" dirty="0" smtClean="0"/>
              <a:t>Προκύπτουν </a:t>
            </a:r>
            <a:r>
              <a:rPr lang="el-GR" sz="2000" dirty="0"/>
              <a:t>κατά τη μετατροπή των σκοπών της εκπαίδευσης και των επιμέρους μαθημάτων σε στόχους διδασκαλίας και μάθησης. </a:t>
            </a:r>
            <a:endParaRPr lang="el-GR" sz="2000" dirty="0" smtClean="0"/>
          </a:p>
          <a:p>
            <a:pPr marL="342900" indent="-342900" algn="just">
              <a:buFont typeface="Wingdings" panose="05000000000000000000" pitchFamily="2" charset="2"/>
              <a:buChar char="ü"/>
            </a:pPr>
            <a:r>
              <a:rPr lang="el-GR" sz="2000" dirty="0" smtClean="0"/>
              <a:t>Όχι </a:t>
            </a:r>
            <a:r>
              <a:rPr lang="el-GR" sz="2000" dirty="0"/>
              <a:t>μόνο δεν μπορούν να μετατραπούν όλοι οι σκοποί σε στόχους, όπως π.χ. συμβαίνει </a:t>
            </a:r>
            <a:r>
              <a:rPr lang="el-GR" sz="2000" dirty="0">
                <a:effectLst>
                  <a:glow rad="228600">
                    <a:schemeClr val="accent2">
                      <a:satMod val="175000"/>
                      <a:alpha val="40000"/>
                    </a:schemeClr>
                  </a:glow>
                </a:effectLst>
              </a:rPr>
              <a:t>με σκοπούς της συναισθηματικής περιοχής </a:t>
            </a:r>
            <a:r>
              <a:rPr lang="el-GR" sz="2000" dirty="0"/>
              <a:t>ή με σύνθετες ικανότητες, αλλά και σε πολλές περιπτώσεις δεν μπορούν να καλύψουν οι στόχοι όλο το εύρος ενός σκοπού</a:t>
            </a:r>
            <a:r>
              <a:rPr lang="el-GR" sz="2000" dirty="0" smtClean="0"/>
              <a:t>.</a:t>
            </a:r>
          </a:p>
          <a:p>
            <a:pPr marL="342900" indent="-342900" algn="just">
              <a:buFont typeface="Wingdings" panose="05000000000000000000" pitchFamily="2" charset="2"/>
              <a:buChar char="ü"/>
            </a:pPr>
            <a:r>
              <a:rPr lang="el-GR" sz="2000" dirty="0"/>
              <a:t>Αν επιτύχει ο εκπαιδευτικός τους επιμέρους στόχους, δεν σημαίνει ότι θα έχει οπωσδήποτε επιτύχει και το σκοπό. </a:t>
            </a:r>
          </a:p>
        </p:txBody>
      </p:sp>
      <p:sp>
        <p:nvSpPr>
          <p:cNvPr id="5" name="Rectangle 4"/>
          <p:cNvSpPr/>
          <p:nvPr/>
        </p:nvSpPr>
        <p:spPr>
          <a:xfrm>
            <a:off x="533400" y="4267200"/>
            <a:ext cx="8229600" cy="193899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l-GR" sz="2000" dirty="0"/>
              <a:t>Η ‘λογική απαγωγή’ λοιπόν μιας σειράς στόχων από ένα σκοπό που επιχειρείται συνήθως  δεν οδηγεί πάντοτε σε θετικά αποτελέσματα.  Ούτε βέβαια για απλή τεχνική πρόκειται, σύμφωνα με την οποία οι κατώτεροι στόχοι προκύπτουν από ανώτερους σκοπούς, αλλά για μια δημιουργική διαδικασία είτε του ειδικού που ασχολείται με τα Αναλυτικά Προγράμματα είτε του εκπαιδευτικού. </a:t>
            </a:r>
          </a:p>
        </p:txBody>
      </p:sp>
    </p:spTree>
    <p:extLst>
      <p:ext uri="{BB962C8B-B14F-4D97-AF65-F5344CB8AC3E}">
        <p14:creationId xmlns:p14="http://schemas.microsoft.com/office/powerpoint/2010/main" val="13758301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ΕΡΜΙΟΝΗ\Pictures\ΓΡΑΦΙΚΑ\MH90043508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82911">
            <a:off x="4916612" y="174029"/>
            <a:ext cx="1852611" cy="1852612"/>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Rectangle 1"/>
          <p:cNvSpPr/>
          <p:nvPr/>
        </p:nvSpPr>
        <p:spPr>
          <a:xfrm>
            <a:off x="901700" y="1905000"/>
            <a:ext cx="7620000" cy="3477875"/>
          </a:xfrm>
          <a:prstGeom prst="rect">
            <a:avLst/>
          </a:prstGeom>
        </p:spPr>
        <p:txBody>
          <a:bodyPr wrap="square">
            <a:spAutoFit/>
          </a:bodyPr>
          <a:lstStyle/>
          <a:p>
            <a:pPr marL="342900" indent="-342900" algn="just">
              <a:buFont typeface="Wingdings" panose="05000000000000000000" pitchFamily="2" charset="2"/>
              <a:buChar char=""/>
            </a:pPr>
            <a:r>
              <a:rPr lang="el-GR" sz="2000" dirty="0"/>
              <a:t>Η διδασκαλία είναι </a:t>
            </a:r>
            <a:r>
              <a:rPr lang="el-GR" sz="2000" dirty="0">
                <a:effectLst>
                  <a:glow rad="101600">
                    <a:srgbClr val="FFFF00">
                      <a:alpha val="60000"/>
                    </a:srgbClr>
                  </a:glow>
                </a:effectLst>
              </a:rPr>
              <a:t>επικοινωνία προσώπων, </a:t>
            </a:r>
            <a:r>
              <a:rPr lang="el-GR" sz="2000" dirty="0"/>
              <a:t>την οποία δεν μπορούμε να προγραμματίσουμε μέχρι τις τελευταίες λεπτομέρειές της. Επιμένοντας λοιπόν εμφατικά σε συγκεκριμένους στόχους μάθησης, διατρέχουμε τον κίνδυνο να  εμποδίσουμε την παιδαγωγική εργασία στο σχολείο. </a:t>
            </a:r>
            <a:endParaRPr lang="el-GR" sz="2000" dirty="0" smtClean="0"/>
          </a:p>
          <a:p>
            <a:pPr algn="just"/>
            <a:endParaRPr lang="el-GR" sz="2000" dirty="0" smtClean="0"/>
          </a:p>
          <a:p>
            <a:pPr marL="342900" indent="-342900" algn="just">
              <a:buFont typeface="Wingdings" panose="05000000000000000000" pitchFamily="2" charset="2"/>
              <a:buChar char="þ"/>
            </a:pPr>
            <a:r>
              <a:rPr lang="el-GR" sz="2000" dirty="0"/>
              <a:t>Οι επιφυλάξεις αυτές σχετικά με τη συγκεκριμενοποίηση των στόχων δεν απορρίπτουν ασφαλώς τις προσπάθειες για </a:t>
            </a:r>
            <a:r>
              <a:rPr lang="el-GR" sz="2000" dirty="0">
                <a:effectLst>
                  <a:glow rad="101600">
                    <a:srgbClr val="FFFF00">
                      <a:alpha val="60000"/>
                    </a:srgbClr>
                  </a:glow>
                </a:effectLst>
              </a:rPr>
              <a:t>μεθοδικό σχεδιασμό της διδασκαλίας</a:t>
            </a:r>
            <a:r>
              <a:rPr lang="el-GR" sz="2000" dirty="0"/>
              <a:t>. Αλλά και ο εκπαιδευτικός δεν πρέπει να θεωρεί τη συγκεκριμενοποίηση των στόχων ως τη σημαντικότερη δραστηριότητα σχεδιασμού της διδασκαλίας του. </a:t>
            </a:r>
          </a:p>
        </p:txBody>
      </p:sp>
      <p:sp>
        <p:nvSpPr>
          <p:cNvPr id="4" name="Rectangle 3"/>
          <p:cNvSpPr/>
          <p:nvPr/>
        </p:nvSpPr>
        <p:spPr>
          <a:xfrm>
            <a:off x="901700" y="424597"/>
            <a:ext cx="4176528"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l-GR" sz="4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Σκέψου κι αυτό</a:t>
            </a:r>
            <a:endParaRPr lang="en-US" sz="4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407447335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533400"/>
            <a:ext cx="7315200" cy="3170099"/>
          </a:xfrm>
          <a:prstGeom prst="rect">
            <a:avLst/>
          </a:prstGeom>
        </p:spPr>
        <p:txBody>
          <a:bodyPr wrap="square">
            <a:spAutoFit/>
          </a:bodyPr>
          <a:lstStyle/>
          <a:p>
            <a:pPr marL="342900" indent="-342900" algn="just">
              <a:buFont typeface="Wingdings" panose="05000000000000000000" pitchFamily="2" charset="2"/>
              <a:buChar char="þ"/>
            </a:pPr>
            <a:r>
              <a:rPr lang="el-GR" sz="2000" dirty="0" smtClean="0"/>
              <a:t>Ένας </a:t>
            </a:r>
            <a:r>
              <a:rPr lang="el-GR" sz="2000" dirty="0">
                <a:effectLst>
                  <a:glow rad="101600">
                    <a:srgbClr val="FFFF00">
                      <a:alpha val="60000"/>
                    </a:srgbClr>
                  </a:glow>
                </a:effectLst>
              </a:rPr>
              <a:t>ευέλικτος  εκπαιδευτικός </a:t>
            </a:r>
            <a:r>
              <a:rPr lang="el-GR" sz="2000" dirty="0" smtClean="0"/>
              <a:t>πρέπει </a:t>
            </a:r>
            <a:r>
              <a:rPr lang="el-GR" sz="2000" dirty="0"/>
              <a:t>να γνωρίζει τους στόχους που επιδιώκει να επιτύχει, αυτό όμως δεν σημαίνει ότι θα πρέπει να επιμείνει στο επίπεδο περιγραφής της εξωτερικής συμπεριφοράς του μαθητή, δηλαδή στο κατώτερο επίπεδο αφαίρεσης που επιτρέπει και τον άμεσο και ακριβή έλεγχό τους. </a:t>
            </a:r>
            <a:r>
              <a:rPr lang="el-GR" sz="2000" dirty="0" smtClean="0"/>
              <a:t>Η </a:t>
            </a:r>
            <a:r>
              <a:rPr lang="el-GR" sz="2000" dirty="0"/>
              <a:t>γνώση της σχετικής προβληματικής θα τον βοηθήσει να αποφασίσει κατά περίπτωση, έτσι ώστε να αποφασίσει κατά τον καλύτερο δυνατό τρόπο τη συγκεκριμενοποίηση των στόχων για την επίτευξη των σκοπών του μαθήματος και της εκπαίδευσης γενικότερα.</a:t>
            </a:r>
          </a:p>
        </p:txBody>
      </p:sp>
      <p:pic>
        <p:nvPicPr>
          <p:cNvPr id="9219" name="Picture 3" descr="C:\Users\ΕΡΜΙΟΝΗ\Pictures\ΓΡΑΦΙΚΑ\MH900430530 - Αντίγραφο.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1600" y="3690799"/>
            <a:ext cx="412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754198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335846"/>
            <a:ext cx="7620000" cy="5940088"/>
          </a:xfrm>
          <a:prstGeom prst="rect">
            <a:avLst/>
          </a:prstGeom>
        </p:spPr>
        <p:txBody>
          <a:bodyPr wrap="square">
            <a:spAutoFit/>
          </a:bodyPr>
          <a:lstStyle/>
          <a:p>
            <a:pPr algn="just"/>
            <a:r>
              <a:rPr lang="el-GR" sz="2000" b="1" dirty="0" smtClean="0"/>
              <a:t>Βιβλιογραφία</a:t>
            </a:r>
          </a:p>
          <a:p>
            <a:pPr algn="just"/>
            <a:endParaRPr lang="el-GR" sz="2000" dirty="0" smtClean="0"/>
          </a:p>
          <a:p>
            <a:pPr marL="342900" indent="-342900" algn="just">
              <a:buFont typeface="Arial" panose="020B0604020202020204" pitchFamily="34" charset="0"/>
              <a:buChar char="•"/>
            </a:pPr>
            <a:r>
              <a:rPr lang="el-GR" sz="2000" dirty="0" smtClean="0"/>
              <a:t>Ι</a:t>
            </a:r>
            <a:r>
              <a:rPr lang="el-GR" sz="2000" dirty="0"/>
              <a:t>. Ε. Βρεττός (2005</a:t>
            </a:r>
            <a:r>
              <a:rPr lang="el-GR" sz="2000" dirty="0" smtClean="0"/>
              <a:t>), </a:t>
            </a:r>
            <a:r>
              <a:rPr lang="el-GR" sz="2000" dirty="0"/>
              <a:t>Θεωρίες της Αγωγής. </a:t>
            </a:r>
            <a:r>
              <a:rPr lang="el-GR" sz="2000" dirty="0" err="1"/>
              <a:t>Τόμ</a:t>
            </a:r>
            <a:r>
              <a:rPr lang="el-GR" sz="2000" dirty="0"/>
              <a:t>. ΙΙ. Αθήνα. </a:t>
            </a:r>
            <a:endParaRPr lang="el-GR" sz="2000" dirty="0" smtClean="0"/>
          </a:p>
          <a:p>
            <a:pPr marL="342900" indent="-342900" algn="just">
              <a:buFont typeface="Arial" panose="020B0604020202020204" pitchFamily="34" charset="0"/>
              <a:buChar char="•"/>
            </a:pPr>
            <a:r>
              <a:rPr lang="el-GR" sz="2000" dirty="0" smtClean="0"/>
              <a:t>Ι</a:t>
            </a:r>
            <a:r>
              <a:rPr lang="el-GR" sz="2000" dirty="0"/>
              <a:t>. Βρεττός &amp; Αχ. Καψάλης (2001), Αναλυτικό Πρόγραμμα. Σχεδιασμός-αξιολόγηση-αναμόρφωση. Αθήνα. </a:t>
            </a:r>
            <a:endParaRPr lang="el-GR" sz="2000" dirty="0" smtClean="0"/>
          </a:p>
          <a:p>
            <a:pPr marL="342900" indent="-342900" algn="just">
              <a:buFont typeface="Arial" panose="020B0604020202020204" pitchFamily="34" charset="0"/>
              <a:buChar char="•"/>
            </a:pPr>
            <a:r>
              <a:rPr lang="el-GR" sz="2000" dirty="0" smtClean="0"/>
              <a:t>Μ</a:t>
            </a:r>
            <a:r>
              <a:rPr lang="el-GR" sz="2000" dirty="0"/>
              <a:t>. </a:t>
            </a:r>
            <a:r>
              <a:rPr lang="el-GR" sz="2000" dirty="0" err="1"/>
              <a:t>Ιωαννίδου</a:t>
            </a:r>
            <a:r>
              <a:rPr lang="el-GR" sz="2000" dirty="0"/>
              <a:t>-</a:t>
            </a:r>
            <a:r>
              <a:rPr lang="el-GR" sz="2000" dirty="0" err="1"/>
              <a:t>Κουτσελίνη</a:t>
            </a:r>
            <a:r>
              <a:rPr lang="el-GR" sz="2000" dirty="0"/>
              <a:t> (2001), Ανάπτυξη Προγραμμάτων. Θεωρία-έρευνα-πράξη. Λευκωσία. </a:t>
            </a:r>
            <a:endParaRPr lang="el-GR" sz="2000" dirty="0" smtClean="0"/>
          </a:p>
          <a:p>
            <a:pPr marL="342900" indent="-342900" algn="just">
              <a:buFont typeface="Arial" panose="020B0604020202020204" pitchFamily="34" charset="0"/>
              <a:buChar char="•"/>
            </a:pPr>
            <a:r>
              <a:rPr lang="el-GR" sz="2000" dirty="0" err="1" smtClean="0"/>
              <a:t>Φωτ</a:t>
            </a:r>
            <a:r>
              <a:rPr lang="el-GR" sz="2000" dirty="0"/>
              <a:t>. </a:t>
            </a:r>
            <a:r>
              <a:rPr lang="el-GR" sz="2000" dirty="0" err="1"/>
              <a:t>Κοσσυβάκη</a:t>
            </a:r>
            <a:r>
              <a:rPr lang="el-GR" sz="2000" dirty="0"/>
              <a:t> (1994), Διδασκαλία. Ανθρωπολογικές, παιδαγωγικές και κοινωνικές προϋποθέσεις. </a:t>
            </a:r>
            <a:r>
              <a:rPr lang="el-GR" sz="2000" dirty="0" err="1"/>
              <a:t>Τόμ</a:t>
            </a:r>
            <a:r>
              <a:rPr lang="el-GR" sz="2000" dirty="0"/>
              <a:t>. Ι. Αθήνα: </a:t>
            </a:r>
            <a:r>
              <a:rPr lang="el-GR" sz="2000" dirty="0" err="1"/>
              <a:t>Σμυρνιωτάκης</a:t>
            </a:r>
            <a:r>
              <a:rPr lang="el-GR" sz="2000" dirty="0"/>
              <a:t>. </a:t>
            </a:r>
            <a:endParaRPr lang="el-GR" sz="2000" dirty="0" smtClean="0"/>
          </a:p>
          <a:p>
            <a:pPr marL="342900" indent="-342900" algn="just">
              <a:buFont typeface="Arial" panose="020B0604020202020204" pitchFamily="34" charset="0"/>
              <a:buChar char="•"/>
            </a:pPr>
            <a:r>
              <a:rPr lang="el-GR" sz="2000" dirty="0" smtClean="0"/>
              <a:t>Δ</a:t>
            </a:r>
            <a:r>
              <a:rPr lang="el-GR" sz="2000" dirty="0"/>
              <a:t>. </a:t>
            </a:r>
            <a:r>
              <a:rPr lang="el-GR" sz="2000" dirty="0" err="1"/>
              <a:t>Μαρκής</a:t>
            </a:r>
            <a:r>
              <a:rPr lang="el-GR" sz="2000" dirty="0"/>
              <a:t> (2002), Η πάλη των αξιών στον αιώνα της παγκοσμιοποίησης. Αθήνα: Κριτική. </a:t>
            </a:r>
            <a:endParaRPr lang="el-GR" sz="2000" dirty="0" smtClean="0"/>
          </a:p>
          <a:p>
            <a:pPr marL="342900" indent="-342900" algn="just">
              <a:buFont typeface="Arial" panose="020B0604020202020204" pitchFamily="34" charset="0"/>
              <a:buChar char="•"/>
            </a:pPr>
            <a:r>
              <a:rPr lang="el-GR" sz="2000" dirty="0" smtClean="0"/>
              <a:t>Ε</a:t>
            </a:r>
            <a:r>
              <a:rPr lang="el-GR" sz="2000" dirty="0"/>
              <a:t>. </a:t>
            </a:r>
            <a:r>
              <a:rPr lang="el-GR" sz="2000" dirty="0" err="1"/>
              <a:t>Μορέν</a:t>
            </a:r>
            <a:r>
              <a:rPr lang="el-GR" sz="2000" dirty="0"/>
              <a:t> (1999), Οι εφτά γνώσεις κλειδιά για την παιδεία του μέλλοντος. Μτφρ. Θ. </a:t>
            </a:r>
            <a:r>
              <a:rPr lang="el-GR" sz="2000" dirty="0" err="1"/>
              <a:t>Τσαπακίδης</a:t>
            </a:r>
            <a:r>
              <a:rPr lang="el-GR" sz="2000" dirty="0"/>
              <a:t>. Αθήνα: εκδόσεις του εικοστού πρώτου. </a:t>
            </a:r>
            <a:endParaRPr lang="el-GR" sz="2000" dirty="0" smtClean="0"/>
          </a:p>
          <a:p>
            <a:pPr marL="342900" indent="-342900" algn="just">
              <a:buFont typeface="Arial" panose="020B0604020202020204" pitchFamily="34" charset="0"/>
              <a:buChar char="•"/>
            </a:pPr>
            <a:r>
              <a:rPr lang="el-GR" sz="2000" dirty="0" smtClean="0"/>
              <a:t>Χ</a:t>
            </a:r>
            <a:r>
              <a:rPr lang="el-GR" sz="2000" dirty="0"/>
              <a:t>. </a:t>
            </a:r>
            <a:r>
              <a:rPr lang="el-GR" sz="2000" dirty="0" err="1"/>
              <a:t>Νούτσος</a:t>
            </a:r>
            <a:r>
              <a:rPr lang="el-GR" sz="2000" dirty="0"/>
              <a:t> (1983), Διδακτικοί στόχοι και Αναλυτικό Πρόγραμμα. Κριτική μιας σύγχρονης παιδαγωγικής ιδεολογίας. Αθήνα: Δωδώνη. </a:t>
            </a:r>
            <a:r>
              <a:rPr lang="el-GR" sz="2000" dirty="0" smtClean="0"/>
              <a:t/>
            </a:r>
            <a:br>
              <a:rPr lang="el-GR" sz="2000" dirty="0" smtClean="0"/>
            </a:br>
            <a:r>
              <a:rPr lang="el-GR" sz="2000" dirty="0" smtClean="0"/>
              <a:t>Ι</a:t>
            </a:r>
            <a:r>
              <a:rPr lang="el-GR" sz="2000" dirty="0"/>
              <a:t>. Χατζηγεωργίου (2003), Πρόταση για ένα σύγχρονο Αναλυτικό Πρόγραμμα. Μια ολιστική-οικολογική προοπτική. Αθήνα: Ατραπός.</a:t>
            </a:r>
          </a:p>
        </p:txBody>
      </p:sp>
    </p:spTree>
    <p:extLst>
      <p:ext uri="{BB962C8B-B14F-4D97-AF65-F5344CB8AC3E}">
        <p14:creationId xmlns:p14="http://schemas.microsoft.com/office/powerpoint/2010/main" val="270617371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ΕΡΜΙΟΝΗ\Pictures\ΓΡΑΦΙΚΑ\MP90043938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28600"/>
            <a:ext cx="8382000" cy="64008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715855" y="490835"/>
            <a:ext cx="7559890" cy="1015663"/>
          </a:xfrm>
          <a:prstGeom prst="rect">
            <a:avLst/>
          </a:prstGeom>
          <a:noFill/>
        </p:spPr>
        <p:txBody>
          <a:bodyPr wrap="none" lIns="91440" tIns="45720" rIns="91440" bIns="45720">
            <a:spAutoFit/>
          </a:bodyPr>
          <a:lstStyle/>
          <a:p>
            <a:pPr algn="ctr"/>
            <a:r>
              <a:rPr lang="el-GR" sz="6000" b="1" dirty="0" smtClean="0">
                <a:solidFill>
                  <a:srgbClr val="FF0000"/>
                </a:solidFill>
              </a:rPr>
              <a:t>Αναλυτικό Πρόγραμμα</a:t>
            </a:r>
            <a:endParaRPr lang="en-US" sz="6000" b="1" dirty="0">
              <a:solidFill>
                <a:srgbClr val="FF0000"/>
              </a:solidFill>
            </a:endParaRPr>
          </a:p>
        </p:txBody>
      </p:sp>
      <p:sp>
        <p:nvSpPr>
          <p:cNvPr id="4" name="Rectangle 3"/>
          <p:cNvSpPr/>
          <p:nvPr/>
        </p:nvSpPr>
        <p:spPr>
          <a:xfrm>
            <a:off x="1685130" y="2171700"/>
            <a:ext cx="4097340" cy="830997"/>
          </a:xfrm>
          <a:prstGeom prst="rect">
            <a:avLst/>
          </a:prstGeom>
          <a:noFill/>
        </p:spPr>
        <p:txBody>
          <a:bodyPr wrap="none" lIns="91440" tIns="45720" rIns="91440" bIns="45720">
            <a:spAutoFit/>
          </a:bodyPr>
          <a:lstStyle/>
          <a:p>
            <a:pPr algn="ctr"/>
            <a:r>
              <a:rPr lang="el-GR" sz="4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γενικός σκοπός</a:t>
            </a:r>
            <a:endParaRPr lang="en-US" sz="4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5" name="Rectangle 4"/>
          <p:cNvSpPr/>
          <p:nvPr/>
        </p:nvSpPr>
        <p:spPr>
          <a:xfrm>
            <a:off x="4043883" y="3657600"/>
            <a:ext cx="4086375" cy="707886"/>
          </a:xfrm>
          <a:prstGeom prst="rect">
            <a:avLst/>
          </a:prstGeom>
          <a:noFill/>
        </p:spPr>
        <p:txBody>
          <a:bodyPr wrap="none" lIns="91440" tIns="45720" rIns="91440" bIns="45720">
            <a:spAutoFit/>
          </a:bodyPr>
          <a:lstStyle/>
          <a:p>
            <a:pPr algn="ctr"/>
            <a:r>
              <a:rPr lang="el-GR" sz="4000" b="1" dirty="0" smtClean="0">
                <a:ln w="12700">
                  <a:solidFill>
                    <a:schemeClr val="tx2">
                      <a:lumMod val="50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επιμέρους στόχοι</a:t>
            </a:r>
            <a:endParaRPr lang="en-US" sz="4000" b="1" dirty="0">
              <a:ln w="12700">
                <a:solidFill>
                  <a:schemeClr val="tx2">
                    <a:lumMod val="50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 name="Curved Right Arrow 5"/>
          <p:cNvSpPr/>
          <p:nvPr/>
        </p:nvSpPr>
        <p:spPr>
          <a:xfrm rot="20575101">
            <a:off x="2641600" y="1567948"/>
            <a:ext cx="533400" cy="765770"/>
          </a:xfrm>
          <a:prstGeom prst="curvedRightArrow">
            <a:avLst>
              <a:gd name="adj1" fmla="val 44355"/>
              <a:gd name="adj2" fmla="val 50000"/>
              <a:gd name="adj3" fmla="val 2500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8" name="Curved Down Arrow 7"/>
          <p:cNvSpPr/>
          <p:nvPr/>
        </p:nvSpPr>
        <p:spPr>
          <a:xfrm rot="2689141">
            <a:off x="6019800" y="2929403"/>
            <a:ext cx="838200" cy="651997"/>
          </a:xfrm>
          <a:prstGeom prst="curved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pic>
        <p:nvPicPr>
          <p:cNvPr id="2052" name="Picture 4" descr="C:\Users\ΕΡΜΙΟΝΗ\Pictures\ΓΡΑΦΙΚΑ\MR900236487.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4800600"/>
            <a:ext cx="1524000" cy="15875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2053" name="Picture 5" descr="C:\Users\ΕΡΜΙΟΝΗ\Pictures\ΓΡΑΦΙΚΑ\MR900283025.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4724400"/>
            <a:ext cx="1446902" cy="158115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962494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79580"/>
            <a:ext cx="3886200" cy="3785652"/>
          </a:xfrm>
          <a:prstGeom prst="rect">
            <a:avLst/>
          </a:prstGeom>
        </p:spPr>
        <p:txBody>
          <a:bodyPr wrap="square">
            <a:spAutoFit/>
          </a:bodyPr>
          <a:lstStyle/>
          <a:p>
            <a:pPr algn="just"/>
            <a:r>
              <a:rPr lang="el-GR" sz="2400" dirty="0" smtClean="0"/>
              <a:t>Να </a:t>
            </a:r>
            <a:r>
              <a:rPr lang="el-GR" sz="2400" dirty="0"/>
              <a:t>δίνονται στους εκπαιδευτικούς όλοι οι στόχοι, ώστε να αποφευχθεί ο κίνδυνος της απόκλισης και της διαφοροποίησης των αποτελεσμάτων. </a:t>
            </a:r>
            <a:endParaRPr lang="el-GR" sz="2400" dirty="0" smtClean="0"/>
          </a:p>
          <a:p>
            <a:pPr algn="just"/>
            <a:r>
              <a:rPr lang="el-GR" sz="2400" dirty="0" smtClean="0"/>
              <a:t>Στην </a:t>
            </a:r>
            <a:r>
              <a:rPr lang="el-GR" sz="2400" dirty="0"/>
              <a:t>περίπτωση αυτή </a:t>
            </a:r>
            <a:r>
              <a:rPr lang="el-GR" sz="2400" dirty="0">
                <a:effectLst>
                  <a:glow rad="101600">
                    <a:srgbClr val="FFFF00">
                      <a:alpha val="60000"/>
                    </a:srgbClr>
                  </a:glow>
                </a:effectLst>
              </a:rPr>
              <a:t>δεσμεύεται</a:t>
            </a:r>
            <a:r>
              <a:rPr lang="el-GR" sz="2400" dirty="0"/>
              <a:t> ασφαλώς ο εκπαιδευτής και </a:t>
            </a:r>
            <a:r>
              <a:rPr lang="el-GR" sz="2400" dirty="0">
                <a:effectLst>
                  <a:glow rad="101600">
                    <a:srgbClr val="FFFF00">
                      <a:alpha val="60000"/>
                    </a:srgbClr>
                  </a:glow>
                </a:effectLst>
              </a:rPr>
              <a:t>περιορίζεται</a:t>
            </a:r>
            <a:r>
              <a:rPr lang="el-GR" sz="2400" dirty="0"/>
              <a:t> </a:t>
            </a:r>
            <a:r>
              <a:rPr lang="el-GR" sz="2400" dirty="0">
                <a:effectLst>
                  <a:glow rad="101600">
                    <a:srgbClr val="FFFF00">
                      <a:alpha val="60000"/>
                    </a:srgbClr>
                  </a:glow>
                </a:effectLst>
              </a:rPr>
              <a:t>η ελευθερία</a:t>
            </a:r>
            <a:r>
              <a:rPr lang="el-GR" sz="2400" dirty="0"/>
              <a:t> του. </a:t>
            </a:r>
          </a:p>
        </p:txBody>
      </p:sp>
      <p:sp>
        <p:nvSpPr>
          <p:cNvPr id="3" name="Rectangle 2"/>
          <p:cNvSpPr/>
          <p:nvPr/>
        </p:nvSpPr>
        <p:spPr>
          <a:xfrm>
            <a:off x="5181600" y="2286000"/>
            <a:ext cx="3340100" cy="3416320"/>
          </a:xfrm>
          <a:prstGeom prst="rect">
            <a:avLst/>
          </a:prstGeom>
        </p:spPr>
        <p:txBody>
          <a:bodyPr wrap="square">
            <a:spAutoFit/>
          </a:bodyPr>
          <a:lstStyle/>
          <a:p>
            <a:pPr algn="just"/>
            <a:r>
              <a:rPr lang="el-GR" sz="2400" dirty="0" smtClean="0"/>
              <a:t>Να </a:t>
            </a:r>
            <a:r>
              <a:rPr lang="el-GR" sz="2400" dirty="0"/>
              <a:t>αναγνωρίζεται η ελευθερία του κάθε εκπαιδευτικού να σχεδιάσει το μάθημά του. </a:t>
            </a:r>
            <a:endParaRPr lang="el-GR" sz="2400" dirty="0" smtClean="0"/>
          </a:p>
          <a:p>
            <a:pPr algn="just"/>
            <a:r>
              <a:rPr lang="el-GR" sz="2400" dirty="0" smtClean="0"/>
              <a:t>Βέβαια </a:t>
            </a:r>
            <a:r>
              <a:rPr lang="el-GR" sz="2400" dirty="0"/>
              <a:t>στην περίπτωση αυτή υπάρχει ο </a:t>
            </a:r>
            <a:r>
              <a:rPr lang="el-GR" sz="2400" dirty="0">
                <a:effectLst>
                  <a:glow rad="101600">
                    <a:srgbClr val="FFFF00">
                      <a:alpha val="60000"/>
                    </a:srgbClr>
                  </a:glow>
                </a:effectLst>
              </a:rPr>
              <a:t>κίνδυνος της διαφοροποίησης των αποτελεσμάτων.</a:t>
            </a:r>
          </a:p>
        </p:txBody>
      </p:sp>
      <p:sp>
        <p:nvSpPr>
          <p:cNvPr id="5" name="Rectangle 4"/>
          <p:cNvSpPr/>
          <p:nvPr/>
        </p:nvSpPr>
        <p:spPr>
          <a:xfrm>
            <a:off x="1447800" y="46335"/>
            <a:ext cx="6705490" cy="923330"/>
          </a:xfrm>
          <a:prstGeom prst="rect">
            <a:avLst/>
          </a:prstGeom>
          <a:noFill/>
        </p:spPr>
        <p:txBody>
          <a:bodyPr wrap="none" lIns="91440" tIns="45720" rIns="91440" bIns="45720">
            <a:spAutoFit/>
          </a:bodyPr>
          <a:lstStyle/>
          <a:p>
            <a:pPr algn="ctr"/>
            <a:r>
              <a:rPr lang="el-GR"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Συγκεκριμένος σκοπός</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6" name="Down Arrow 5"/>
          <p:cNvSpPr/>
          <p:nvPr/>
        </p:nvSpPr>
        <p:spPr>
          <a:xfrm rot="2068637">
            <a:off x="3386339" y="1010155"/>
            <a:ext cx="291415" cy="478135"/>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ln>
                <a:solidFill>
                  <a:srgbClr val="FF0000"/>
                </a:solidFill>
              </a:ln>
            </a:endParaRPr>
          </a:p>
        </p:txBody>
      </p:sp>
      <p:sp>
        <p:nvSpPr>
          <p:cNvPr id="7" name="Down Arrow 6"/>
          <p:cNvSpPr/>
          <p:nvPr/>
        </p:nvSpPr>
        <p:spPr>
          <a:xfrm rot="19973674">
            <a:off x="5186566" y="1223534"/>
            <a:ext cx="293641" cy="579578"/>
          </a:xfrm>
          <a:prstGeom prst="downArrow">
            <a:avLst>
              <a:gd name="adj1" fmla="val 50000"/>
              <a:gd name="adj2" fmla="val 44107"/>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77115913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ΕΡΜΙΟΝΗ\Pictures\ΓΡΑΦΙΚΑ\MP900398869.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9912" r="30805" b="5000"/>
          <a:stretch/>
        </p:blipFill>
        <p:spPr bwMode="auto">
          <a:xfrm>
            <a:off x="1981200" y="83244"/>
            <a:ext cx="2552382" cy="288855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Rectangle 1"/>
          <p:cNvSpPr/>
          <p:nvPr/>
        </p:nvSpPr>
        <p:spPr>
          <a:xfrm>
            <a:off x="3431948" y="1065856"/>
            <a:ext cx="4348114" cy="110799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l-GR" sz="6600" b="1" dirty="0" smtClean="0">
                <a:ln w="11430">
                  <a:solidFill>
                    <a:srgbClr val="FF0000"/>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Διδασκαλία</a:t>
            </a:r>
            <a:endParaRPr lang="en-US" sz="6600" b="1" dirty="0">
              <a:ln w="11430">
                <a:solidFill>
                  <a:srgbClr val="FF0000"/>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TextBox 2"/>
          <p:cNvSpPr txBox="1"/>
          <p:nvPr/>
        </p:nvSpPr>
        <p:spPr>
          <a:xfrm>
            <a:off x="4114800" y="2971800"/>
            <a:ext cx="184731" cy="369332"/>
          </a:xfrm>
          <a:prstGeom prst="rect">
            <a:avLst/>
          </a:prstGeom>
          <a:noFill/>
        </p:spPr>
        <p:txBody>
          <a:bodyPr wrap="none" rtlCol="0">
            <a:spAutoFit/>
          </a:bodyPr>
          <a:lstStyle/>
          <a:p>
            <a:endParaRPr lang="el-GR" dirty="0"/>
          </a:p>
        </p:txBody>
      </p:sp>
      <p:sp>
        <p:nvSpPr>
          <p:cNvPr id="5" name="Rectangle 4"/>
          <p:cNvSpPr/>
          <p:nvPr/>
        </p:nvSpPr>
        <p:spPr>
          <a:xfrm>
            <a:off x="940436" y="3137932"/>
            <a:ext cx="3072764" cy="923330"/>
          </a:xfrm>
          <a:prstGeom prst="rect">
            <a:avLst/>
          </a:prstGeom>
          <a:noFill/>
        </p:spPr>
        <p:txBody>
          <a:bodyPr wrap="none" lIns="91440" tIns="45720" rIns="91440" bIns="45720">
            <a:spAutoFit/>
          </a:bodyPr>
          <a:lstStyle/>
          <a:p>
            <a:pPr algn="ctr"/>
            <a:r>
              <a:rPr lang="el-GR"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Δάσκαλος</a:t>
            </a:r>
            <a:endPar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6" name="Rectangle 5"/>
          <p:cNvSpPr/>
          <p:nvPr/>
        </p:nvSpPr>
        <p:spPr>
          <a:xfrm>
            <a:off x="5257800" y="3144798"/>
            <a:ext cx="2876365" cy="923330"/>
          </a:xfrm>
          <a:prstGeom prst="rect">
            <a:avLst/>
          </a:prstGeom>
          <a:noFill/>
        </p:spPr>
        <p:txBody>
          <a:bodyPr wrap="none" lIns="91440" tIns="45720" rIns="91440" bIns="45720">
            <a:spAutoFit/>
          </a:bodyPr>
          <a:lstStyle/>
          <a:p>
            <a:pPr algn="ctr"/>
            <a:r>
              <a:rPr lang="el-GR"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Μαθητής</a:t>
            </a:r>
            <a:endParaRPr lang="en-US"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7" name="Rectangle 6"/>
          <p:cNvSpPr/>
          <p:nvPr/>
        </p:nvSpPr>
        <p:spPr>
          <a:xfrm>
            <a:off x="1073773" y="4537340"/>
            <a:ext cx="2806088" cy="1323439"/>
          </a:xfrm>
          <a:prstGeom prst="rect">
            <a:avLst/>
          </a:prstGeom>
          <a:noFill/>
        </p:spPr>
        <p:txBody>
          <a:bodyPr wrap="none" lIns="91440" tIns="45720" rIns="91440" bIns="45720">
            <a:spAutoFit/>
          </a:bodyPr>
          <a:lstStyle/>
          <a:p>
            <a:pPr algn="ctr"/>
            <a:r>
              <a:rPr lang="el-GR" sz="4000" dirty="0" smtClean="0"/>
              <a:t>στόχοι </a:t>
            </a:r>
          </a:p>
          <a:p>
            <a:pPr algn="ctr"/>
            <a:r>
              <a:rPr lang="el-GR" sz="4000" dirty="0" smtClean="0"/>
              <a:t>διδασκαλίας</a:t>
            </a:r>
            <a:endParaRPr lang="en-US" sz="4000" dirty="0"/>
          </a:p>
        </p:txBody>
      </p:sp>
      <p:sp>
        <p:nvSpPr>
          <p:cNvPr id="8" name="Rectangle 7"/>
          <p:cNvSpPr/>
          <p:nvPr/>
        </p:nvSpPr>
        <p:spPr>
          <a:xfrm>
            <a:off x="5543365" y="4511940"/>
            <a:ext cx="2590800" cy="1323439"/>
          </a:xfrm>
          <a:prstGeom prst="rect">
            <a:avLst/>
          </a:prstGeom>
        </p:spPr>
        <p:txBody>
          <a:bodyPr wrap="square">
            <a:spAutoFit/>
          </a:bodyPr>
          <a:lstStyle/>
          <a:p>
            <a:pPr algn="ctr"/>
            <a:r>
              <a:rPr lang="el-GR" sz="4000" dirty="0"/>
              <a:t>στόχοι </a:t>
            </a:r>
          </a:p>
          <a:p>
            <a:pPr algn="ctr"/>
            <a:r>
              <a:rPr lang="el-GR" sz="4000" dirty="0" smtClean="0"/>
              <a:t>μάθησης</a:t>
            </a:r>
            <a:endParaRPr lang="el-GR" sz="4000" dirty="0"/>
          </a:p>
        </p:txBody>
      </p:sp>
      <p:sp>
        <p:nvSpPr>
          <p:cNvPr id="10" name="Notched Right Arrow 9"/>
          <p:cNvSpPr/>
          <p:nvPr/>
        </p:nvSpPr>
        <p:spPr>
          <a:xfrm rot="5400000">
            <a:off x="6567256" y="4061262"/>
            <a:ext cx="543018" cy="358338"/>
          </a:xfrm>
          <a:prstGeom prst="notched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l-GR"/>
          </a:p>
        </p:txBody>
      </p:sp>
      <p:pic>
        <p:nvPicPr>
          <p:cNvPr id="307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06918" y="3957254"/>
            <a:ext cx="469900" cy="65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857857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7890" y="1732522"/>
            <a:ext cx="8305800" cy="3046988"/>
          </a:xfrm>
          <a:prstGeom prst="rect">
            <a:avLst/>
          </a:prstGeom>
          <a:solidFill>
            <a:schemeClr val="accent1">
              <a:lumMod val="60000"/>
              <a:lumOff val="40000"/>
            </a:schemeClr>
          </a:solidFill>
        </p:spPr>
        <p:txBody>
          <a:bodyPr wrap="square">
            <a:spAutoFit/>
          </a:bodyPr>
          <a:lstStyle/>
          <a:p>
            <a:r>
              <a:rPr lang="el-GR" sz="1600" dirty="0"/>
              <a:t>Γνώσεις                                 </a:t>
            </a:r>
            <a:r>
              <a:rPr lang="el-GR" sz="1600" dirty="0" smtClean="0"/>
              <a:t>                  Ικανότητες                                      </a:t>
            </a:r>
            <a:r>
              <a:rPr lang="el-GR" sz="1600" dirty="0"/>
              <a:t>Συμπεριφορά</a:t>
            </a:r>
          </a:p>
          <a:p>
            <a:r>
              <a:rPr lang="el-GR" sz="1600" dirty="0"/>
              <a:t>(γνωστικοί στόχοι)           </a:t>
            </a:r>
            <a:r>
              <a:rPr lang="el-GR" sz="1600" dirty="0" smtClean="0"/>
              <a:t>        </a:t>
            </a:r>
            <a:r>
              <a:rPr lang="el-GR" sz="1600" dirty="0"/>
              <a:t>(ψυχοκινητικοί στόχοι)    (συναισθηματικοί στόχοι, </a:t>
            </a:r>
            <a:r>
              <a:rPr lang="el-GR" sz="1600" dirty="0" smtClean="0"/>
              <a:t>στόχοι στάσεων) </a:t>
            </a:r>
          </a:p>
          <a:p>
            <a:r>
              <a:rPr lang="el-GR" sz="1600" dirty="0" smtClean="0"/>
              <a:t>                                                                                                                              </a:t>
            </a:r>
          </a:p>
          <a:p>
            <a:r>
              <a:rPr lang="el-GR" sz="1600" dirty="0" smtClean="0"/>
              <a:t>Να </a:t>
            </a:r>
            <a:r>
              <a:rPr lang="el-GR" sz="1600" dirty="0"/>
              <a:t>γνωρίσει…                  </a:t>
            </a:r>
            <a:r>
              <a:rPr lang="el-GR" sz="1600" dirty="0" smtClean="0"/>
              <a:t>         να </a:t>
            </a:r>
            <a:r>
              <a:rPr lang="el-GR" sz="1600" dirty="0"/>
              <a:t>χρησιμοποιήσει …     </a:t>
            </a:r>
            <a:r>
              <a:rPr lang="el-GR" sz="1600" dirty="0" smtClean="0"/>
              <a:t>             </a:t>
            </a:r>
            <a:r>
              <a:rPr lang="el-GR" sz="1600" dirty="0"/>
              <a:t>να ευαισθητοποιηθεί….</a:t>
            </a:r>
          </a:p>
          <a:p>
            <a:r>
              <a:rPr lang="el-GR" sz="1600" dirty="0"/>
              <a:t>Να κατανοήσει              </a:t>
            </a:r>
            <a:r>
              <a:rPr lang="el-GR" sz="1600" dirty="0" smtClean="0"/>
              <a:t>           </a:t>
            </a:r>
            <a:r>
              <a:rPr lang="el-GR" sz="1600" dirty="0"/>
              <a:t>να εφαρμόσει                    </a:t>
            </a:r>
            <a:r>
              <a:rPr lang="el-GR" sz="1600" dirty="0" smtClean="0"/>
              <a:t>           </a:t>
            </a:r>
            <a:r>
              <a:rPr lang="el-GR" sz="1600" dirty="0"/>
              <a:t>να προσαρμοσθεί</a:t>
            </a:r>
          </a:p>
          <a:p>
            <a:r>
              <a:rPr lang="el-GR" sz="1600" dirty="0"/>
              <a:t>Να αναλύσει                </a:t>
            </a:r>
            <a:r>
              <a:rPr lang="el-GR" sz="1600" dirty="0" smtClean="0"/>
              <a:t>             </a:t>
            </a:r>
            <a:r>
              <a:rPr lang="el-GR" sz="1600" dirty="0"/>
              <a:t>να αλλάξει                      </a:t>
            </a:r>
            <a:r>
              <a:rPr lang="el-GR" sz="1600" dirty="0" smtClean="0"/>
              <a:t>               </a:t>
            </a:r>
            <a:r>
              <a:rPr lang="el-GR" sz="1600" dirty="0"/>
              <a:t>να απομυθοποιήσει</a:t>
            </a:r>
          </a:p>
          <a:p>
            <a:r>
              <a:rPr lang="el-GR" sz="1600" dirty="0"/>
              <a:t>Να προσδιορίσει       </a:t>
            </a:r>
            <a:r>
              <a:rPr lang="el-GR" sz="1600" dirty="0" smtClean="0"/>
              <a:t>               </a:t>
            </a:r>
            <a:r>
              <a:rPr lang="el-GR" sz="1600" dirty="0"/>
              <a:t>να συντάξει                    </a:t>
            </a:r>
            <a:r>
              <a:rPr lang="el-GR" sz="1600" dirty="0" smtClean="0"/>
              <a:t>               </a:t>
            </a:r>
            <a:r>
              <a:rPr lang="el-GR" sz="1600" dirty="0"/>
              <a:t>να δραστηριοποιηθεί</a:t>
            </a:r>
          </a:p>
          <a:p>
            <a:r>
              <a:rPr lang="el-GR" sz="1600" dirty="0"/>
              <a:t>Να ονομάσει                  </a:t>
            </a:r>
            <a:r>
              <a:rPr lang="el-GR" sz="1600" dirty="0" smtClean="0"/>
              <a:t>           </a:t>
            </a:r>
            <a:r>
              <a:rPr lang="el-GR" sz="1600" dirty="0"/>
              <a:t>να ελέγξει                     </a:t>
            </a:r>
            <a:r>
              <a:rPr lang="el-GR" sz="1600" dirty="0" smtClean="0"/>
              <a:t>                 </a:t>
            </a:r>
            <a:r>
              <a:rPr lang="el-GR" sz="1600" dirty="0"/>
              <a:t>να αναλάβει πρωτοβουλία</a:t>
            </a:r>
          </a:p>
          <a:p>
            <a:r>
              <a:rPr lang="el-GR" sz="1600" dirty="0"/>
              <a:t>Να συγκρατήσει            </a:t>
            </a:r>
            <a:r>
              <a:rPr lang="el-GR" sz="1600" dirty="0" smtClean="0"/>
              <a:t>           </a:t>
            </a:r>
            <a:r>
              <a:rPr lang="el-GR" sz="1600" dirty="0"/>
              <a:t>να διορθώσει             </a:t>
            </a:r>
            <a:r>
              <a:rPr lang="el-GR" sz="1600" dirty="0" smtClean="0"/>
              <a:t>                   </a:t>
            </a:r>
            <a:r>
              <a:rPr lang="el-GR" sz="1600" dirty="0"/>
              <a:t>να μετασχηματισθεί</a:t>
            </a:r>
          </a:p>
          <a:p>
            <a:r>
              <a:rPr lang="el-GR" sz="1600" dirty="0"/>
              <a:t>Να αναγνωρίσει           </a:t>
            </a:r>
            <a:r>
              <a:rPr lang="el-GR" sz="1600" dirty="0" smtClean="0"/>
              <a:t>            </a:t>
            </a:r>
            <a:r>
              <a:rPr lang="el-GR" sz="1600" dirty="0"/>
              <a:t>να ενεργοποιήσει       </a:t>
            </a:r>
            <a:r>
              <a:rPr lang="el-GR" sz="1600" dirty="0" smtClean="0"/>
              <a:t>                  </a:t>
            </a:r>
            <a:r>
              <a:rPr lang="el-GR" sz="1600" dirty="0"/>
              <a:t>να προβληματισθεί</a:t>
            </a:r>
          </a:p>
          <a:p>
            <a:r>
              <a:rPr lang="el-GR" sz="1600" dirty="0"/>
              <a:t>Να διευκρινίσει          </a:t>
            </a:r>
            <a:r>
              <a:rPr lang="el-GR" sz="1600" dirty="0" smtClean="0"/>
              <a:t>              </a:t>
            </a:r>
            <a:r>
              <a:rPr lang="el-GR" sz="1600" dirty="0"/>
              <a:t>να παρουσιάσει           </a:t>
            </a:r>
            <a:r>
              <a:rPr lang="el-GR" sz="1600" dirty="0" smtClean="0"/>
              <a:t>                 </a:t>
            </a:r>
            <a:r>
              <a:rPr lang="el-GR" sz="1600" dirty="0"/>
              <a:t>να αποκτήσει ενδιαφέρον  </a:t>
            </a:r>
          </a:p>
          <a:p>
            <a:r>
              <a:rPr lang="el-GR" sz="1600" dirty="0"/>
              <a:t>Να αναφέρει               </a:t>
            </a:r>
            <a:r>
              <a:rPr lang="el-GR" sz="1600" dirty="0" smtClean="0"/>
              <a:t>              </a:t>
            </a:r>
            <a:r>
              <a:rPr lang="el-GR" sz="1600" dirty="0"/>
              <a:t>να εκτελέσει (μια δραστηριότητα)   να αποτιμήσει </a:t>
            </a:r>
          </a:p>
        </p:txBody>
      </p:sp>
      <p:sp>
        <p:nvSpPr>
          <p:cNvPr id="3" name="Rectangle 2"/>
          <p:cNvSpPr/>
          <p:nvPr/>
        </p:nvSpPr>
        <p:spPr>
          <a:xfrm rot="20242810">
            <a:off x="2254739" y="2493496"/>
            <a:ext cx="4371523" cy="110799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l-GR" sz="6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μπλα μπλα</a:t>
            </a:r>
            <a:endParaRPr lang="en-U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4099" name="Picture 3" descr="C:\Users\ΕΡΜΙΟΝΗ\Pictures\ΓΡΑΦΙΚΑ\ΕΙΚΟΝΙΔΙΑ\MR9004331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54700" y="437122"/>
            <a:ext cx="1371600" cy="12954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Rectangle 3"/>
          <p:cNvSpPr/>
          <p:nvPr/>
        </p:nvSpPr>
        <p:spPr>
          <a:xfrm>
            <a:off x="3505200" y="4749645"/>
            <a:ext cx="2166940" cy="923330"/>
          </a:xfrm>
          <a:prstGeom prst="rect">
            <a:avLst/>
          </a:prstGeom>
          <a:noFill/>
        </p:spPr>
        <p:txBody>
          <a:bodyPr wrap="none" lIns="91440" tIns="45720" rIns="91440" bIns="45720">
            <a:spAutoFit/>
          </a:bodyPr>
          <a:lstStyle/>
          <a:p>
            <a:pPr algn="ctr"/>
            <a:r>
              <a:rPr lang="el-GR" sz="5400" dirty="0" smtClean="0"/>
              <a:t>στόχος</a:t>
            </a:r>
            <a:endParaRPr lang="en-US" sz="5400" dirty="0"/>
          </a:p>
        </p:txBody>
      </p:sp>
      <p:sp>
        <p:nvSpPr>
          <p:cNvPr id="5" name="Rectangle 4"/>
          <p:cNvSpPr/>
          <p:nvPr/>
        </p:nvSpPr>
        <p:spPr>
          <a:xfrm>
            <a:off x="507372" y="5857317"/>
            <a:ext cx="3055645" cy="523220"/>
          </a:xfrm>
          <a:prstGeom prst="rect">
            <a:avLst/>
          </a:prstGeom>
          <a:noFill/>
        </p:spPr>
        <p:txBody>
          <a:bodyPr wrap="none" lIns="91440" tIns="45720" rIns="91440" bIns="45720">
            <a:spAutoFit/>
          </a:bodyPr>
          <a:lstStyle/>
          <a:p>
            <a:pPr algn="ctr"/>
            <a:r>
              <a:rPr lang="el-GR" sz="2800" dirty="0" smtClean="0">
                <a:latin typeface="Segoe Print" panose="02000600000000000000" pitchFamily="2" charset="0"/>
              </a:rPr>
              <a:t>δραστηριότητα</a:t>
            </a:r>
            <a:endParaRPr lang="en-US" sz="2800" dirty="0">
              <a:latin typeface="Segoe Print" panose="02000600000000000000" pitchFamily="2" charset="0"/>
            </a:endParaRPr>
          </a:p>
        </p:txBody>
      </p:sp>
      <p:sp>
        <p:nvSpPr>
          <p:cNvPr id="6" name="Rectangle 5"/>
          <p:cNvSpPr/>
          <p:nvPr/>
        </p:nvSpPr>
        <p:spPr>
          <a:xfrm>
            <a:off x="4588670" y="5857317"/>
            <a:ext cx="4330032" cy="523220"/>
          </a:xfrm>
          <a:prstGeom prst="rect">
            <a:avLst/>
          </a:prstGeom>
        </p:spPr>
        <p:txBody>
          <a:bodyPr wrap="none">
            <a:spAutoFit/>
          </a:bodyPr>
          <a:lstStyle/>
          <a:p>
            <a:r>
              <a:rPr lang="el-GR" sz="2800" dirty="0" smtClean="0">
                <a:latin typeface="Segoe Print" panose="02000600000000000000" pitchFamily="2" charset="0"/>
              </a:rPr>
              <a:t>εκπαιδευτική τεχνική</a:t>
            </a:r>
            <a:endParaRPr lang="el-GR" sz="2800" dirty="0">
              <a:latin typeface="Segoe Print" panose="02000600000000000000" pitchFamily="2" charset="0"/>
            </a:endParaRPr>
          </a:p>
        </p:txBody>
      </p:sp>
      <p:cxnSp>
        <p:nvCxnSpPr>
          <p:cNvPr id="12" name="Straight Arrow Connector 11"/>
          <p:cNvCxnSpPr/>
          <p:nvPr/>
        </p:nvCxnSpPr>
        <p:spPr>
          <a:xfrm flipH="1">
            <a:off x="2743200" y="5410200"/>
            <a:ext cx="762000" cy="44711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4406144">
            <a:off x="5663672" y="5371300"/>
            <a:ext cx="963613" cy="658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502020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228600"/>
            <a:ext cx="5741444" cy="769441"/>
          </a:xfrm>
          <a:prstGeom prst="rect">
            <a:avLst/>
          </a:prstGeom>
        </p:spPr>
        <p:txBody>
          <a:bodyPr wrap="none">
            <a:spAutoFit/>
          </a:bodyPr>
          <a:lstStyle/>
          <a:p>
            <a:r>
              <a:rPr lang="el-GR" sz="4400" dirty="0"/>
              <a:t>Σκοποί της εκπαίδευσης</a:t>
            </a:r>
          </a:p>
        </p:txBody>
      </p:sp>
      <p:sp>
        <p:nvSpPr>
          <p:cNvPr id="3" name="Rectangle 2"/>
          <p:cNvSpPr/>
          <p:nvPr/>
        </p:nvSpPr>
        <p:spPr>
          <a:xfrm>
            <a:off x="2590800" y="1447800"/>
            <a:ext cx="4343400" cy="267765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l-GR" sz="2400" dirty="0" smtClean="0"/>
              <a:t>Το </a:t>
            </a:r>
            <a:r>
              <a:rPr lang="el-GR" sz="2400" dirty="0"/>
              <a:t>σύνολο των μεθοδευμένων επιδράσεων του σχολείου και της κοινωνίας, οι οποίες αποβλέπουν στην ανάπτυξη γνώσεων, ικανοτήτων, στάσεων και μορφών συμπεριφοράς του παιδιού. </a:t>
            </a:r>
          </a:p>
        </p:txBody>
      </p:sp>
      <p:sp>
        <p:nvSpPr>
          <p:cNvPr id="4" name="Oval 3"/>
          <p:cNvSpPr/>
          <p:nvPr/>
        </p:nvSpPr>
        <p:spPr>
          <a:xfrm rot="20846042">
            <a:off x="113537" y="2168465"/>
            <a:ext cx="22860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t>σχολείο και </a:t>
            </a:r>
            <a:r>
              <a:rPr lang="el-GR" b="1" dirty="0" smtClean="0"/>
              <a:t>εκπαιδευτικός </a:t>
            </a:r>
            <a:endParaRPr lang="el-GR" b="1" dirty="0"/>
          </a:p>
        </p:txBody>
      </p:sp>
      <p:sp>
        <p:nvSpPr>
          <p:cNvPr id="5" name="Rounded Rectangle 4"/>
          <p:cNvSpPr/>
          <p:nvPr/>
        </p:nvSpPr>
        <p:spPr>
          <a:xfrm rot="1134959">
            <a:off x="7210667" y="2964367"/>
            <a:ext cx="1691558" cy="1295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b="1" dirty="0" smtClean="0"/>
              <a:t>κοινωνικοί φορείς</a:t>
            </a:r>
            <a:endParaRPr lang="el-GR" b="1" dirty="0"/>
          </a:p>
        </p:txBody>
      </p:sp>
      <p:sp>
        <p:nvSpPr>
          <p:cNvPr id="6" name="Rectangle 5"/>
          <p:cNvSpPr/>
          <p:nvPr/>
        </p:nvSpPr>
        <p:spPr>
          <a:xfrm>
            <a:off x="1559410" y="4800600"/>
            <a:ext cx="6134863" cy="156966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l-GR" sz="2400" dirty="0"/>
              <a:t>Ο βαθμός αποτελεσματικότητας της αγωγής και της εκπαίδευσης  εξαρτάται σε μεγάλο μέρος από το βαθμό της συνέπειας των ενεργειών όλων αυτών των παραγόντων και φορέων. </a:t>
            </a:r>
          </a:p>
        </p:txBody>
      </p:sp>
      <p:sp>
        <p:nvSpPr>
          <p:cNvPr id="7" name="Left-Right Arrow 6"/>
          <p:cNvSpPr/>
          <p:nvPr/>
        </p:nvSpPr>
        <p:spPr>
          <a:xfrm rot="16200000">
            <a:off x="4464916" y="4333875"/>
            <a:ext cx="628650" cy="3048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9" name="Straight Arrow Connector 8"/>
          <p:cNvCxnSpPr/>
          <p:nvPr/>
        </p:nvCxnSpPr>
        <p:spPr>
          <a:xfrm flipV="1">
            <a:off x="1981200" y="2624958"/>
            <a:ext cx="838200" cy="161670"/>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pic>
        <p:nvPicPr>
          <p:cNvPr id="51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186429">
            <a:off x="6436771" y="3676553"/>
            <a:ext cx="1219200"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553223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139545396"/>
              </p:ext>
            </p:extLst>
          </p:nvPr>
        </p:nvGraphicFramePr>
        <p:xfrm>
          <a:off x="1295400" y="11557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990600" y="5638799"/>
            <a:ext cx="7391400" cy="1015663"/>
          </a:xfrm>
          <a:prstGeom prst="rect">
            <a:avLst/>
          </a:prstGeom>
        </p:spPr>
        <p:txBody>
          <a:bodyPr wrap="square">
            <a:spAutoFit/>
          </a:bodyPr>
          <a:lstStyle/>
          <a:p>
            <a:pPr algn="just"/>
            <a:r>
              <a:rPr lang="el-GR" sz="2000" b="1" dirty="0" smtClean="0"/>
              <a:t>Αγωγή</a:t>
            </a:r>
            <a:r>
              <a:rPr lang="el-GR" sz="2000" dirty="0" smtClean="0"/>
              <a:t>: Σύνταγμα-</a:t>
            </a:r>
            <a:r>
              <a:rPr lang="el-GR" sz="2000" i="1" dirty="0" smtClean="0"/>
              <a:t>άρθρο </a:t>
            </a:r>
            <a:r>
              <a:rPr lang="el-GR" sz="2000" i="1" dirty="0"/>
              <a:t>16, παρ. 2: «ελεύθεροι και υπεύθυνοι πολίτες</a:t>
            </a:r>
            <a:r>
              <a:rPr lang="el-GR" sz="2000" i="1" dirty="0" smtClean="0"/>
              <a:t>» </a:t>
            </a:r>
          </a:p>
          <a:p>
            <a:pPr algn="just"/>
            <a:r>
              <a:rPr lang="el-GR" sz="2000" b="1" dirty="0" smtClean="0"/>
              <a:t>Εκπαίδευση</a:t>
            </a:r>
            <a:r>
              <a:rPr lang="el-GR" sz="2000" dirty="0" smtClean="0"/>
              <a:t>: Νόμος για την εκπαίδευση</a:t>
            </a:r>
            <a:endParaRPr lang="el-GR" sz="2000" dirty="0"/>
          </a:p>
        </p:txBody>
      </p:sp>
      <p:sp>
        <p:nvSpPr>
          <p:cNvPr id="5" name="Rectangle 4"/>
          <p:cNvSpPr/>
          <p:nvPr/>
        </p:nvSpPr>
        <p:spPr>
          <a:xfrm>
            <a:off x="2286000" y="3810000"/>
            <a:ext cx="1905000" cy="533400"/>
          </a:xfrm>
          <a:prstGeom prst="rect">
            <a:avLst/>
          </a:prstGeom>
          <a:solidFill>
            <a:schemeClr val="accent2">
              <a:lumMod val="75000"/>
            </a:schemeClr>
          </a:solidFill>
          <a:scene3d>
            <a:camera prst="isometricOffAxis1Right"/>
            <a:lightRig rig="threePt" dir="t">
              <a:rot lat="0" lon="0" rev="1200000"/>
            </a:lightRig>
          </a:scene3d>
          <a:sp3d>
            <a:bevelT w="63500" h="254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el-GR" sz="2400" b="1" dirty="0" smtClean="0"/>
              <a:t>ΠΟΛΙΤΙΚΗ</a:t>
            </a:r>
            <a:endParaRPr lang="el-GR" sz="2400" b="1" dirty="0"/>
          </a:p>
        </p:txBody>
      </p:sp>
      <p:sp>
        <p:nvSpPr>
          <p:cNvPr id="6" name="Rectangle 5"/>
          <p:cNvSpPr/>
          <p:nvPr/>
        </p:nvSpPr>
        <p:spPr>
          <a:xfrm>
            <a:off x="6819900" y="2336800"/>
            <a:ext cx="2057400" cy="533400"/>
          </a:xfrm>
          <a:prstGeom prst="rect">
            <a:avLst/>
          </a:prstGeom>
          <a:solidFill>
            <a:schemeClr val="accent4">
              <a:lumMod val="75000"/>
            </a:schemeClr>
          </a:solidFill>
          <a:scene3d>
            <a:camera prst="isometricOffAxis2Left"/>
            <a:lightRig rig="threePt" dir="t">
              <a:rot lat="0" lon="0" rev="1200000"/>
            </a:lightRig>
          </a:scene3d>
          <a:sp3d>
            <a:bevelT w="63500" h="254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el-GR" sz="2400" b="1" dirty="0" smtClean="0"/>
              <a:t>ΠΑΙΔΑΓΩΓΙΚΗ</a:t>
            </a:r>
            <a:endParaRPr lang="el-GR" sz="2400" b="1" dirty="0"/>
          </a:p>
        </p:txBody>
      </p:sp>
      <p:sp>
        <p:nvSpPr>
          <p:cNvPr id="7" name="Notched Right Arrow 6"/>
          <p:cNvSpPr/>
          <p:nvPr/>
        </p:nvSpPr>
        <p:spPr>
          <a:xfrm rot="16200000">
            <a:off x="6324600" y="3556000"/>
            <a:ext cx="609600" cy="457200"/>
          </a:xfrm>
          <a:prstGeom prst="notchedRigh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Rectangle 7"/>
          <p:cNvSpPr/>
          <p:nvPr/>
        </p:nvSpPr>
        <p:spPr>
          <a:xfrm>
            <a:off x="407308" y="228599"/>
            <a:ext cx="8557984" cy="646331"/>
          </a:xfrm>
          <a:prstGeom prst="rect">
            <a:avLst/>
          </a:prstGeom>
        </p:spPr>
        <p:txBody>
          <a:bodyPr wrap="none">
            <a:spAutoFit/>
          </a:bodyPr>
          <a:lstStyle/>
          <a:p>
            <a:r>
              <a:rPr lang="el-GR" sz="3600" dirty="0"/>
              <a:t>Πώς προκύπτουν οι σκοποί της εκπαίδευσης</a:t>
            </a:r>
          </a:p>
        </p:txBody>
      </p:sp>
      <p:sp>
        <p:nvSpPr>
          <p:cNvPr id="10" name="Line Callout 1 (Accent Bar) 9"/>
          <p:cNvSpPr/>
          <p:nvPr/>
        </p:nvSpPr>
        <p:spPr>
          <a:xfrm>
            <a:off x="1892300" y="4572000"/>
            <a:ext cx="2286000" cy="609600"/>
          </a:xfrm>
          <a:prstGeom prst="accentCallout1">
            <a:avLst>
              <a:gd name="adj1" fmla="val 18750"/>
              <a:gd name="adj2" fmla="val -8333"/>
              <a:gd name="adj3" fmla="val -68333"/>
              <a:gd name="adj4" fmla="val 22778"/>
            </a:avLst>
          </a:prstGeom>
          <a:ln>
            <a:solidFill>
              <a:schemeClr val="accent2"/>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l-GR" dirty="0" smtClean="0"/>
              <a:t>Επιλογές ατόμων και ομάδων της εξουσίας</a:t>
            </a:r>
            <a:endParaRPr lang="el-GR" dirty="0"/>
          </a:p>
        </p:txBody>
      </p:sp>
      <p:sp>
        <p:nvSpPr>
          <p:cNvPr id="11" name="Line Callout 2 (Accent Bar) 10"/>
          <p:cNvSpPr/>
          <p:nvPr/>
        </p:nvSpPr>
        <p:spPr>
          <a:xfrm>
            <a:off x="7696200" y="3035299"/>
            <a:ext cx="1104900" cy="508000"/>
          </a:xfrm>
          <a:prstGeom prst="accentCallout2">
            <a:avLst>
              <a:gd name="adj1" fmla="val 18750"/>
              <a:gd name="adj2" fmla="val -8333"/>
              <a:gd name="adj3" fmla="val 18750"/>
              <a:gd name="adj4" fmla="val -16667"/>
              <a:gd name="adj5" fmla="val -47115"/>
              <a:gd name="adj6" fmla="val -35382"/>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l-GR" dirty="0" smtClean="0"/>
              <a:t>Ειδικοί</a:t>
            </a:r>
            <a:endParaRPr lang="el-GR" dirty="0"/>
          </a:p>
        </p:txBody>
      </p:sp>
      <p:sp>
        <p:nvSpPr>
          <p:cNvPr id="12" name="Cloud Callout 11"/>
          <p:cNvSpPr/>
          <p:nvPr/>
        </p:nvSpPr>
        <p:spPr>
          <a:xfrm>
            <a:off x="6819900" y="3702050"/>
            <a:ext cx="2107292" cy="1282700"/>
          </a:xfrm>
          <a:prstGeom prst="cloudCallout">
            <a:avLst>
              <a:gd name="adj1" fmla="val -37430"/>
              <a:gd name="adj2" fmla="val -124316"/>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l-GR" sz="1600" dirty="0" smtClean="0"/>
              <a:t>Εκπαιδευτικοί</a:t>
            </a:r>
          </a:p>
          <a:p>
            <a:pPr algn="ctr"/>
            <a:r>
              <a:rPr lang="el-GR" sz="1600" dirty="0" smtClean="0"/>
              <a:t>Γονείς</a:t>
            </a:r>
          </a:p>
          <a:p>
            <a:pPr algn="ctr"/>
            <a:r>
              <a:rPr lang="el-GR" sz="1600" dirty="0" smtClean="0"/>
              <a:t>Μαθητές</a:t>
            </a:r>
            <a:endParaRPr lang="el-GR" sz="1600" dirty="0"/>
          </a:p>
        </p:txBody>
      </p:sp>
    </p:spTree>
    <p:extLst>
      <p:ext uri="{BB962C8B-B14F-4D97-AF65-F5344CB8AC3E}">
        <p14:creationId xmlns:p14="http://schemas.microsoft.com/office/powerpoint/2010/main" val="381630285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0" y="368299"/>
            <a:ext cx="6389121" cy="646331"/>
          </a:xfrm>
          <a:prstGeom prst="rect">
            <a:avLst/>
          </a:prstGeom>
        </p:spPr>
        <p:txBody>
          <a:bodyPr wrap="none">
            <a:spAutoFit/>
          </a:bodyPr>
          <a:lstStyle/>
          <a:p>
            <a:r>
              <a:rPr lang="el-GR" sz="3600" dirty="0"/>
              <a:t>Σκοποί της εκπαίδευσης </a:t>
            </a:r>
            <a:r>
              <a:rPr lang="el-GR" sz="3600" dirty="0" smtClean="0"/>
              <a:t>σήμερα </a:t>
            </a:r>
            <a:endParaRPr lang="el-GR" sz="3600" dirty="0"/>
          </a:p>
        </p:txBody>
      </p:sp>
      <p:sp>
        <p:nvSpPr>
          <p:cNvPr id="3" name="Rectangle 2"/>
          <p:cNvSpPr/>
          <p:nvPr/>
        </p:nvSpPr>
        <p:spPr>
          <a:xfrm>
            <a:off x="1981200" y="1447800"/>
            <a:ext cx="5486400" cy="35394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l-GR" sz="2800" dirty="0"/>
              <a:t>Καθήκον της κοινωνίας και της εκπαίδευσης είναι να εξασφαλίσει στο </a:t>
            </a:r>
            <a:r>
              <a:rPr lang="el-GR" sz="2800" dirty="0">
                <a:effectLst>
                  <a:glow rad="101600">
                    <a:srgbClr val="FFFF00">
                      <a:alpha val="60000"/>
                    </a:srgbClr>
                  </a:glow>
                </a:effectLst>
              </a:rPr>
              <a:t>άτομο</a:t>
            </a:r>
            <a:r>
              <a:rPr lang="el-GR" sz="2800" dirty="0"/>
              <a:t> κατά το δυνατόν πλατιά περιθώρια δράσης, χωρίς ασφαλώς  να διακινδυνεύσει την ίδια την ύπαρξή της και παράλληλα να το βοηθήσει, ώστε να πετύχει τους </a:t>
            </a:r>
            <a:r>
              <a:rPr lang="el-GR" sz="2800" dirty="0">
                <a:effectLst>
                  <a:glow rad="101600">
                    <a:srgbClr val="FFFF00">
                      <a:alpha val="60000"/>
                    </a:srgbClr>
                  </a:glow>
                </a:effectLst>
              </a:rPr>
              <a:t>σκοπούς της προσωπικής του ζωής</a:t>
            </a:r>
            <a:r>
              <a:rPr lang="el-GR" sz="2800" dirty="0"/>
              <a:t>. </a:t>
            </a:r>
          </a:p>
        </p:txBody>
      </p:sp>
      <p:sp>
        <p:nvSpPr>
          <p:cNvPr id="5" name="Oval 4"/>
          <p:cNvSpPr/>
          <p:nvPr/>
        </p:nvSpPr>
        <p:spPr>
          <a:xfrm>
            <a:off x="1143000" y="5181600"/>
            <a:ext cx="2133600" cy="121920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l-GR" sz="2400" dirty="0" smtClean="0"/>
              <a:t>Κοινωνική ομάδα</a:t>
            </a:r>
            <a:endParaRPr lang="el-GR" sz="2400" dirty="0"/>
          </a:p>
        </p:txBody>
      </p:sp>
      <p:sp>
        <p:nvSpPr>
          <p:cNvPr id="6" name="Oval 5"/>
          <p:cNvSpPr/>
          <p:nvPr/>
        </p:nvSpPr>
        <p:spPr>
          <a:xfrm>
            <a:off x="6375399" y="5334000"/>
            <a:ext cx="1664721" cy="91440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l-GR" sz="2800" dirty="0" smtClean="0"/>
              <a:t>άτομο</a:t>
            </a:r>
            <a:endParaRPr lang="el-GR" sz="2800" dirty="0"/>
          </a:p>
        </p:txBody>
      </p:sp>
      <p:sp>
        <p:nvSpPr>
          <p:cNvPr id="7" name="Notched Right Arrow 6"/>
          <p:cNvSpPr/>
          <p:nvPr/>
        </p:nvSpPr>
        <p:spPr>
          <a:xfrm>
            <a:off x="3429000" y="5638800"/>
            <a:ext cx="914400" cy="317500"/>
          </a:xfrm>
          <a:prstGeom prst="notched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l-GR"/>
          </a:p>
        </p:txBody>
      </p:sp>
      <p:sp>
        <p:nvSpPr>
          <p:cNvPr id="8" name="Rectangle 7"/>
          <p:cNvSpPr/>
          <p:nvPr/>
        </p:nvSpPr>
        <p:spPr>
          <a:xfrm>
            <a:off x="4495800" y="5303598"/>
            <a:ext cx="1615820" cy="1200329"/>
          </a:xfrm>
          <a:prstGeom prst="rect">
            <a:avLst/>
          </a:prstGeom>
        </p:spPr>
        <p:txBody>
          <a:bodyPr wrap="square">
            <a:spAutoFit/>
          </a:bodyPr>
          <a:lstStyle/>
          <a:p>
            <a:pPr algn="ctr"/>
            <a:r>
              <a:rPr lang="el-GR" b="1" dirty="0" smtClean="0"/>
              <a:t>Πολιτιστική </a:t>
            </a:r>
          </a:p>
          <a:p>
            <a:pPr algn="ctr"/>
            <a:r>
              <a:rPr lang="el-GR" b="1" dirty="0" smtClean="0"/>
              <a:t>Κληρονομιά</a:t>
            </a:r>
          </a:p>
          <a:p>
            <a:pPr algn="ctr"/>
            <a:r>
              <a:rPr lang="el-GR" b="1" dirty="0" smtClean="0"/>
              <a:t>Ιδεώδη</a:t>
            </a:r>
          </a:p>
          <a:p>
            <a:pPr algn="ctr"/>
            <a:r>
              <a:rPr lang="el-GR" b="1" dirty="0" smtClean="0"/>
              <a:t>Αξίες</a:t>
            </a:r>
          </a:p>
        </p:txBody>
      </p:sp>
      <p:cxnSp>
        <p:nvCxnSpPr>
          <p:cNvPr id="10" name="Straight Arrow Connector 9"/>
          <p:cNvCxnSpPr/>
          <p:nvPr/>
        </p:nvCxnSpPr>
        <p:spPr>
          <a:xfrm>
            <a:off x="5943600" y="5410200"/>
            <a:ext cx="431799" cy="1524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2" name="Straight Arrow Connector 11"/>
          <p:cNvCxnSpPr/>
          <p:nvPr/>
        </p:nvCxnSpPr>
        <p:spPr>
          <a:xfrm flipV="1">
            <a:off x="5943600" y="6096000"/>
            <a:ext cx="431799" cy="3048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4" name="Straight Arrow Connector 13"/>
          <p:cNvCxnSpPr/>
          <p:nvPr/>
        </p:nvCxnSpPr>
        <p:spPr>
          <a:xfrm>
            <a:off x="5943600" y="5903762"/>
            <a:ext cx="304800"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24516556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304800"/>
            <a:ext cx="7315200" cy="1077218"/>
          </a:xfrm>
          <a:prstGeom prst="rect">
            <a:avLst/>
          </a:prstGeom>
        </p:spPr>
        <p:txBody>
          <a:bodyPr wrap="square">
            <a:spAutoFit/>
          </a:bodyPr>
          <a:lstStyle/>
          <a:p>
            <a:r>
              <a:rPr lang="el-GR" sz="3200" dirty="0" smtClean="0"/>
              <a:t>Ιδεώδες </a:t>
            </a:r>
            <a:r>
              <a:rPr lang="el-GR" sz="3200" dirty="0"/>
              <a:t>της αγωγής </a:t>
            </a:r>
            <a:r>
              <a:rPr lang="el-GR" sz="3200" dirty="0" smtClean="0"/>
              <a:t>:</a:t>
            </a:r>
          </a:p>
          <a:p>
            <a:r>
              <a:rPr lang="el-GR" sz="3200" dirty="0" smtClean="0"/>
              <a:t>               </a:t>
            </a:r>
            <a:r>
              <a:rPr lang="el-GR" sz="3200" b="1" i="1" dirty="0" smtClean="0"/>
              <a:t>ο </a:t>
            </a:r>
            <a:r>
              <a:rPr lang="el-GR" sz="3200" b="1" i="1" dirty="0"/>
              <a:t>κριτικά σκεπτόμενος </a:t>
            </a:r>
            <a:r>
              <a:rPr lang="el-GR" sz="3200" b="1" i="1" dirty="0" smtClean="0"/>
              <a:t>άνθρωπος </a:t>
            </a:r>
            <a:endParaRPr lang="el-GR" sz="3200" b="1" i="1" dirty="0"/>
          </a:p>
        </p:txBody>
      </p:sp>
      <p:sp>
        <p:nvSpPr>
          <p:cNvPr id="4" name="Rectangle 3"/>
          <p:cNvSpPr/>
          <p:nvPr/>
        </p:nvSpPr>
        <p:spPr>
          <a:xfrm>
            <a:off x="1016000" y="1519535"/>
            <a:ext cx="1800301" cy="76944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l-GR" sz="4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Σκοποί</a:t>
            </a:r>
            <a:endParaRPr lang="en-US" sz="4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ectangle 4"/>
          <p:cNvSpPr/>
          <p:nvPr/>
        </p:nvSpPr>
        <p:spPr>
          <a:xfrm>
            <a:off x="1143000" y="2514600"/>
            <a:ext cx="7696200" cy="3108543"/>
          </a:xfrm>
          <a:prstGeom prst="rect">
            <a:avLst/>
          </a:prstGeom>
        </p:spPr>
        <p:txBody>
          <a:bodyPr wrap="square">
            <a:spAutoFit/>
          </a:bodyPr>
          <a:lstStyle/>
          <a:p>
            <a:pPr marL="457200" indent="-457200" algn="just">
              <a:buFont typeface="Wingdings" panose="05000000000000000000" pitchFamily="2" charset="2"/>
              <a:buChar char="ü"/>
            </a:pPr>
            <a:r>
              <a:rPr lang="el-GR" sz="2800" dirty="0" smtClean="0"/>
              <a:t>ο </a:t>
            </a:r>
            <a:r>
              <a:rPr lang="el-GR" sz="2800" dirty="0"/>
              <a:t>άνθρωπος πρέπει να συνειδητοποιήσει ότι κάθε γνώση εμπεριέχει τον κίνδυνο του λάθους και της ψευδαίσθησης, ότι το «εν οίδα ότι ουδέν οίδα» είναι επίκαιρο παρά ποτέ. Απαιτείται γνώση της γνώσης, </a:t>
            </a:r>
            <a:r>
              <a:rPr lang="el-GR" sz="2800" dirty="0">
                <a:effectLst>
                  <a:glow rad="139700">
                    <a:schemeClr val="accent2">
                      <a:satMod val="175000"/>
                      <a:alpha val="40000"/>
                    </a:schemeClr>
                  </a:glow>
                </a:effectLst>
              </a:rPr>
              <a:t>αυτοπαρατήρηση</a:t>
            </a:r>
            <a:r>
              <a:rPr lang="el-GR" sz="2800" dirty="0"/>
              <a:t> και </a:t>
            </a:r>
            <a:r>
              <a:rPr lang="el-GR" sz="2800" dirty="0">
                <a:effectLst>
                  <a:glow rad="228600">
                    <a:schemeClr val="accent2">
                      <a:satMod val="175000"/>
                      <a:alpha val="40000"/>
                    </a:schemeClr>
                  </a:glow>
                </a:effectLst>
              </a:rPr>
              <a:t>αυτοέλεγχος, κριτική στάση </a:t>
            </a:r>
            <a:r>
              <a:rPr lang="el-GR" sz="2800" dirty="0"/>
              <a:t>απέναντι σε αποκρυσταλλωμένες </a:t>
            </a:r>
            <a:r>
              <a:rPr lang="el-GR" sz="2800" dirty="0" smtClean="0"/>
              <a:t>θέσεις</a:t>
            </a:r>
            <a:endParaRPr lang="el-GR" sz="2800" dirty="0"/>
          </a:p>
        </p:txBody>
      </p:sp>
    </p:spTree>
    <p:extLst>
      <p:ext uri="{BB962C8B-B14F-4D97-AF65-F5344CB8AC3E}">
        <p14:creationId xmlns:p14="http://schemas.microsoft.com/office/powerpoint/2010/main" val="180080060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TotalTime>
  <Words>1142</Words>
  <Application>Microsoft Office PowerPoint</Application>
  <PresentationFormat>On-screen Show (4:3)</PresentationFormat>
  <Paragraphs>103</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ΕΡΜΙΟΝΗ</dc:creator>
  <cp:lastModifiedBy>Windows User</cp:lastModifiedBy>
  <cp:revision>26</cp:revision>
  <dcterms:created xsi:type="dcterms:W3CDTF">2006-08-16T00:00:00Z</dcterms:created>
  <dcterms:modified xsi:type="dcterms:W3CDTF">2014-02-11T20:53:03Z</dcterms:modified>
</cp:coreProperties>
</file>