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Default Extension="tiff" ContentType="image/tiff"/>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354" r:id="rId2"/>
    <p:sldId id="355" r:id="rId3"/>
    <p:sldId id="422" r:id="rId4"/>
    <p:sldId id="260" r:id="rId5"/>
    <p:sldId id="437" r:id="rId6"/>
    <p:sldId id="438" r:id="rId7"/>
    <p:sldId id="439" r:id="rId8"/>
    <p:sldId id="424" r:id="rId9"/>
    <p:sldId id="440" r:id="rId10"/>
    <p:sldId id="441" r:id="rId11"/>
    <p:sldId id="261" r:id="rId12"/>
    <p:sldId id="262" r:id="rId13"/>
    <p:sldId id="426" r:id="rId14"/>
    <p:sldId id="264" r:id="rId15"/>
    <p:sldId id="265" r:id="rId16"/>
    <p:sldId id="443" r:id="rId17"/>
    <p:sldId id="444" r:id="rId18"/>
    <p:sldId id="445" r:id="rId19"/>
    <p:sldId id="447" r:id="rId20"/>
    <p:sldId id="448" r:id="rId21"/>
    <p:sldId id="451" r:id="rId22"/>
    <p:sldId id="266" r:id="rId23"/>
    <p:sldId id="267" r:id="rId24"/>
    <p:sldId id="268" r:id="rId25"/>
    <p:sldId id="277" r:id="rId26"/>
    <p:sldId id="287" r:id="rId27"/>
    <p:sldId id="288" r:id="rId28"/>
    <p:sldId id="289" r:id="rId29"/>
    <p:sldId id="290" r:id="rId30"/>
    <p:sldId id="291" r:id="rId31"/>
    <p:sldId id="292" r:id="rId32"/>
    <p:sldId id="353" r:id="rId33"/>
    <p:sldId id="293" r:id="rId34"/>
    <p:sldId id="294" r:id="rId35"/>
    <p:sldId id="295" r:id="rId36"/>
    <p:sldId id="298" r:id="rId37"/>
    <p:sldId id="449" r:id="rId38"/>
    <p:sldId id="450" r:id="rId39"/>
    <p:sldId id="304" r:id="rId40"/>
    <p:sldId id="305" r:id="rId41"/>
    <p:sldId id="455" r:id="rId42"/>
    <p:sldId id="456" r:id="rId43"/>
    <p:sldId id="457" r:id="rId44"/>
    <p:sldId id="458" r:id="rId45"/>
    <p:sldId id="459" r:id="rId46"/>
    <p:sldId id="306" r:id="rId47"/>
    <p:sldId id="319" r:id="rId48"/>
    <p:sldId id="307" r:id="rId49"/>
    <p:sldId id="320" r:id="rId50"/>
    <p:sldId id="308" r:id="rId51"/>
    <p:sldId id="309" r:id="rId52"/>
    <p:sldId id="310" r:id="rId53"/>
    <p:sldId id="311" r:id="rId54"/>
    <p:sldId id="314" r:id="rId55"/>
    <p:sldId id="323" r:id="rId56"/>
    <p:sldId id="328" r:id="rId57"/>
    <p:sldId id="357" r:id="rId58"/>
    <p:sldId id="358" r:id="rId59"/>
    <p:sldId id="434" r:id="rId60"/>
    <p:sldId id="435"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7" r:id="rId125"/>
    <p:sldId id="428" r:id="rId126"/>
    <p:sldId id="429" r:id="rId127"/>
    <p:sldId id="431" r:id="rId128"/>
    <p:sldId id="436" r:id="rId129"/>
    <p:sldId id="460" r:id="rId13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1FFC0-8C22-4229-A044-720252873A9F}"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l-GR"/>
        </a:p>
      </dgm:t>
    </dgm:pt>
    <dgm:pt modelId="{36DD1729-2C94-4A10-8AF5-235C75D26FBE}">
      <dgm:prSet phldrT="[Κείμενο]" custT="1"/>
      <dgm:spPr/>
      <dgm:t>
        <a:bodyPr/>
        <a:lstStyle/>
        <a:p>
          <a:r>
            <a:rPr lang="el-GR" sz="4000" b="1" dirty="0" smtClean="0">
              <a:effectLst>
                <a:outerShdw blurRad="38100" dist="38100" dir="2700000" algn="tl">
                  <a:srgbClr val="000000">
                    <a:alpha val="43137"/>
                  </a:srgbClr>
                </a:outerShdw>
              </a:effectLst>
              <a:latin typeface="Calibri" pitchFamily="34" charset="0"/>
            </a:rPr>
            <a:t>συναίσθημα φαντασία </a:t>
          </a:r>
          <a:endParaRPr lang="el-GR" sz="4000" b="1" dirty="0">
            <a:effectLst>
              <a:outerShdw blurRad="38100" dist="38100" dir="2700000" algn="tl">
                <a:srgbClr val="000000">
                  <a:alpha val="43137"/>
                </a:srgbClr>
              </a:outerShdw>
            </a:effectLst>
            <a:latin typeface="Calibri" pitchFamily="34" charset="0"/>
          </a:endParaRPr>
        </a:p>
      </dgm:t>
    </dgm:pt>
    <dgm:pt modelId="{854206DF-6AE8-4481-B68E-4CEFB5431BD5}" type="parTrans" cxnId="{FCE95C2D-365B-4153-809E-FA95EADD6CC2}">
      <dgm:prSet/>
      <dgm:spPr/>
      <dgm:t>
        <a:bodyPr/>
        <a:lstStyle/>
        <a:p>
          <a:endParaRPr lang="el-GR"/>
        </a:p>
      </dgm:t>
    </dgm:pt>
    <dgm:pt modelId="{159C65A2-93FD-4ACC-BFD7-7F9720463044}" type="sibTrans" cxnId="{FCE95C2D-365B-4153-809E-FA95EADD6CC2}">
      <dgm:prSet/>
      <dgm:spPr/>
      <dgm:t>
        <a:bodyPr/>
        <a:lstStyle/>
        <a:p>
          <a:endParaRPr lang="el-GR"/>
        </a:p>
      </dgm:t>
    </dgm:pt>
    <dgm:pt modelId="{CCD9ABD1-4C85-46D8-972C-B7B4D658B0A8}">
      <dgm:prSet phldrT="[Κείμενο]" custT="1"/>
      <dgm:spPr/>
      <dgm:t>
        <a:bodyPr/>
        <a:lstStyle/>
        <a:p>
          <a:r>
            <a:rPr lang="el-GR" sz="4000" b="1" dirty="0" smtClean="0">
              <a:effectLst>
                <a:outerShdw blurRad="38100" dist="38100" dir="2700000" algn="tl">
                  <a:srgbClr val="000000">
                    <a:alpha val="43137"/>
                  </a:srgbClr>
                </a:outerShdw>
              </a:effectLst>
              <a:latin typeface="Calibri" pitchFamily="34" charset="0"/>
            </a:rPr>
            <a:t>σκέψη κρίση </a:t>
          </a:r>
          <a:endParaRPr lang="el-GR" sz="4000" b="1" dirty="0">
            <a:effectLst>
              <a:outerShdw blurRad="38100" dist="38100" dir="2700000" algn="tl">
                <a:srgbClr val="000000">
                  <a:alpha val="43137"/>
                </a:srgbClr>
              </a:outerShdw>
            </a:effectLst>
            <a:latin typeface="Calibri" pitchFamily="34" charset="0"/>
          </a:endParaRPr>
        </a:p>
      </dgm:t>
    </dgm:pt>
    <dgm:pt modelId="{659EBC49-2424-4A27-885D-04348131715C}" type="parTrans" cxnId="{82359F54-6232-4F53-86BF-0FEC57E37775}">
      <dgm:prSet/>
      <dgm:spPr/>
      <dgm:t>
        <a:bodyPr/>
        <a:lstStyle/>
        <a:p>
          <a:endParaRPr lang="el-GR"/>
        </a:p>
      </dgm:t>
    </dgm:pt>
    <dgm:pt modelId="{177B89E6-2895-44CB-B718-F569456DE4EF}" type="sibTrans" cxnId="{82359F54-6232-4F53-86BF-0FEC57E37775}">
      <dgm:prSet/>
      <dgm:spPr/>
      <dgm:t>
        <a:bodyPr/>
        <a:lstStyle/>
        <a:p>
          <a:endParaRPr lang="el-GR"/>
        </a:p>
      </dgm:t>
    </dgm:pt>
    <dgm:pt modelId="{A77706E1-0BB2-4410-81B6-DCC7361CBAA6}" type="pres">
      <dgm:prSet presAssocID="{4BE1FFC0-8C22-4229-A044-720252873A9F}" presName="compositeShape" presStyleCnt="0">
        <dgm:presLayoutVars>
          <dgm:chMax val="2"/>
          <dgm:dir/>
          <dgm:resizeHandles val="exact"/>
        </dgm:presLayoutVars>
      </dgm:prSet>
      <dgm:spPr/>
      <dgm:t>
        <a:bodyPr/>
        <a:lstStyle/>
        <a:p>
          <a:endParaRPr lang="el-GR"/>
        </a:p>
      </dgm:t>
    </dgm:pt>
    <dgm:pt modelId="{03F0CD08-5322-4B05-880E-DF9798CAA732}" type="pres">
      <dgm:prSet presAssocID="{4BE1FFC0-8C22-4229-A044-720252873A9F}" presName="divider" presStyleLbl="fgShp" presStyleIdx="0" presStyleCnt="1"/>
      <dgm:spPr>
        <a:solidFill>
          <a:schemeClr val="tx1"/>
        </a:solidFill>
      </dgm:spPr>
    </dgm:pt>
    <dgm:pt modelId="{E1718042-91F2-445D-897A-08A579F36F0B}" type="pres">
      <dgm:prSet presAssocID="{36DD1729-2C94-4A10-8AF5-235C75D26FBE}" presName="downArrow" presStyleLbl="node1" presStyleIdx="0" presStyleCnt="2"/>
      <dgm:spPr>
        <a:solidFill>
          <a:srgbClr val="993300"/>
        </a:solidFill>
      </dgm:spPr>
    </dgm:pt>
    <dgm:pt modelId="{088BDBA5-D896-4737-ADF8-60DDCC819023}" type="pres">
      <dgm:prSet presAssocID="{36DD1729-2C94-4A10-8AF5-235C75D26FBE}" presName="downArrowText" presStyleLbl="revTx" presStyleIdx="0" presStyleCnt="2" custScaleX="166897">
        <dgm:presLayoutVars>
          <dgm:bulletEnabled val="1"/>
        </dgm:presLayoutVars>
      </dgm:prSet>
      <dgm:spPr/>
      <dgm:t>
        <a:bodyPr/>
        <a:lstStyle/>
        <a:p>
          <a:endParaRPr lang="el-GR"/>
        </a:p>
      </dgm:t>
    </dgm:pt>
    <dgm:pt modelId="{BA609B7D-3522-418D-BF7B-FE3CB170CBB2}" type="pres">
      <dgm:prSet presAssocID="{CCD9ABD1-4C85-46D8-972C-B7B4D658B0A8}" presName="upArrow" presStyleLbl="node1" presStyleIdx="1" presStyleCnt="2"/>
      <dgm:spPr>
        <a:solidFill>
          <a:srgbClr val="993300"/>
        </a:solidFill>
      </dgm:spPr>
    </dgm:pt>
    <dgm:pt modelId="{3A2AE6FB-7249-4E40-B9FA-DBE933051118}" type="pres">
      <dgm:prSet presAssocID="{CCD9ABD1-4C85-46D8-972C-B7B4D658B0A8}" presName="upArrowText" presStyleLbl="revTx" presStyleIdx="1" presStyleCnt="2">
        <dgm:presLayoutVars>
          <dgm:bulletEnabled val="1"/>
        </dgm:presLayoutVars>
      </dgm:prSet>
      <dgm:spPr/>
      <dgm:t>
        <a:bodyPr/>
        <a:lstStyle/>
        <a:p>
          <a:endParaRPr lang="el-GR"/>
        </a:p>
      </dgm:t>
    </dgm:pt>
  </dgm:ptLst>
  <dgm:cxnLst>
    <dgm:cxn modelId="{4F6B8027-488A-45B8-8A82-458AB9CF58CC}" type="presOf" srcId="{36DD1729-2C94-4A10-8AF5-235C75D26FBE}" destId="{088BDBA5-D896-4737-ADF8-60DDCC819023}" srcOrd="0" destOrd="0" presId="urn:microsoft.com/office/officeart/2005/8/layout/arrow3"/>
    <dgm:cxn modelId="{1D794087-EF92-4F52-833D-33300792659D}" type="presOf" srcId="{CCD9ABD1-4C85-46D8-972C-B7B4D658B0A8}" destId="{3A2AE6FB-7249-4E40-B9FA-DBE933051118}" srcOrd="0" destOrd="0" presId="urn:microsoft.com/office/officeart/2005/8/layout/arrow3"/>
    <dgm:cxn modelId="{0DDBABEE-3867-4D7D-AAE6-EF3DC91C17D0}" type="presOf" srcId="{4BE1FFC0-8C22-4229-A044-720252873A9F}" destId="{A77706E1-0BB2-4410-81B6-DCC7361CBAA6}" srcOrd="0" destOrd="0" presId="urn:microsoft.com/office/officeart/2005/8/layout/arrow3"/>
    <dgm:cxn modelId="{82359F54-6232-4F53-86BF-0FEC57E37775}" srcId="{4BE1FFC0-8C22-4229-A044-720252873A9F}" destId="{CCD9ABD1-4C85-46D8-972C-B7B4D658B0A8}" srcOrd="1" destOrd="0" parTransId="{659EBC49-2424-4A27-885D-04348131715C}" sibTransId="{177B89E6-2895-44CB-B718-F569456DE4EF}"/>
    <dgm:cxn modelId="{FCE95C2D-365B-4153-809E-FA95EADD6CC2}" srcId="{4BE1FFC0-8C22-4229-A044-720252873A9F}" destId="{36DD1729-2C94-4A10-8AF5-235C75D26FBE}" srcOrd="0" destOrd="0" parTransId="{854206DF-6AE8-4481-B68E-4CEFB5431BD5}" sibTransId="{159C65A2-93FD-4ACC-BFD7-7F9720463044}"/>
    <dgm:cxn modelId="{5A190BC6-0295-4E46-AFEE-A15EE91323AA}" type="presParOf" srcId="{A77706E1-0BB2-4410-81B6-DCC7361CBAA6}" destId="{03F0CD08-5322-4B05-880E-DF9798CAA732}" srcOrd="0" destOrd="0" presId="urn:microsoft.com/office/officeart/2005/8/layout/arrow3"/>
    <dgm:cxn modelId="{C3D9ABCB-556A-4C89-AFB1-DF56ABA9E755}" type="presParOf" srcId="{A77706E1-0BB2-4410-81B6-DCC7361CBAA6}" destId="{E1718042-91F2-445D-897A-08A579F36F0B}" srcOrd="1" destOrd="0" presId="urn:microsoft.com/office/officeart/2005/8/layout/arrow3"/>
    <dgm:cxn modelId="{97157A1F-E0A6-4B4B-83E8-1CE55C882C05}" type="presParOf" srcId="{A77706E1-0BB2-4410-81B6-DCC7361CBAA6}" destId="{088BDBA5-D896-4737-ADF8-60DDCC819023}" srcOrd="2" destOrd="0" presId="urn:microsoft.com/office/officeart/2005/8/layout/arrow3"/>
    <dgm:cxn modelId="{E7EB88D0-FD01-49F9-BC6A-88117AC13D29}" type="presParOf" srcId="{A77706E1-0BB2-4410-81B6-DCC7361CBAA6}" destId="{BA609B7D-3522-418D-BF7B-FE3CB170CBB2}" srcOrd="3" destOrd="0" presId="urn:microsoft.com/office/officeart/2005/8/layout/arrow3"/>
    <dgm:cxn modelId="{8A46D921-1D6A-4EFA-8367-40033471B093}" type="presParOf" srcId="{A77706E1-0BB2-4410-81B6-DCC7361CBAA6}" destId="{3A2AE6FB-7249-4E40-B9FA-DBE933051118}" srcOrd="4" destOrd="0" presId="urn:microsoft.com/office/officeart/2005/8/layout/arrow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D55C7-FC65-4A0C-A37F-52F6BD6613CC}" type="doc">
      <dgm:prSet loTypeId="urn:microsoft.com/office/officeart/2005/8/layout/cycle8" loCatId="cycle" qsTypeId="urn:microsoft.com/office/officeart/2005/8/quickstyle/3d1" qsCatId="3D" csTypeId="urn:microsoft.com/office/officeart/2005/8/colors/accent1_2" csCatId="accent1" phldr="1"/>
      <dgm:spPr/>
    </dgm:pt>
    <dgm:pt modelId="{DB063A8D-9E66-4E08-80CB-72DAD0335F8A}">
      <dgm:prSet phldrT="[Κείμενο]"/>
      <dgm:spPr/>
      <dgm:t>
        <a:bodyPr/>
        <a:lstStyle/>
        <a:p>
          <a:r>
            <a:rPr lang="el-GR" b="1" dirty="0" smtClean="0">
              <a:solidFill>
                <a:srgbClr val="C00000"/>
              </a:solidFill>
              <a:latin typeface="Calibri" pitchFamily="34" charset="0"/>
            </a:rPr>
            <a:t>Ανάληψη προοπτικής</a:t>
          </a:r>
          <a:endParaRPr lang="el-GR" b="1" dirty="0">
            <a:solidFill>
              <a:srgbClr val="C00000"/>
            </a:solidFill>
            <a:latin typeface="Calibri" pitchFamily="34" charset="0"/>
          </a:endParaRPr>
        </a:p>
      </dgm:t>
    </dgm:pt>
    <dgm:pt modelId="{9E370942-8D27-48D0-BF0E-6CAF1787D850}" type="parTrans" cxnId="{68D7F005-FB72-4190-9CFF-B7A5F8DF1D4A}">
      <dgm:prSet/>
      <dgm:spPr/>
      <dgm:t>
        <a:bodyPr/>
        <a:lstStyle/>
        <a:p>
          <a:endParaRPr lang="el-GR"/>
        </a:p>
      </dgm:t>
    </dgm:pt>
    <dgm:pt modelId="{D072283D-5F68-4233-BB0C-4679378E8723}" type="sibTrans" cxnId="{68D7F005-FB72-4190-9CFF-B7A5F8DF1D4A}">
      <dgm:prSet/>
      <dgm:spPr/>
      <dgm:t>
        <a:bodyPr/>
        <a:lstStyle/>
        <a:p>
          <a:endParaRPr lang="el-GR"/>
        </a:p>
      </dgm:t>
    </dgm:pt>
    <dgm:pt modelId="{B5F84C00-3F6F-4DBD-B442-18A1F96A2B28}">
      <dgm:prSet phldrT="[Κείμενο]"/>
      <dgm:spPr/>
      <dgm:t>
        <a:bodyPr/>
        <a:lstStyle/>
        <a:p>
          <a:r>
            <a:rPr lang="el-GR" b="1" dirty="0" smtClean="0">
              <a:solidFill>
                <a:srgbClr val="C00000"/>
              </a:solidFill>
              <a:latin typeface="Calibri" pitchFamily="34" charset="0"/>
            </a:rPr>
            <a:t>Συναισθηματική εμπλοκή</a:t>
          </a:r>
          <a:endParaRPr lang="el-GR" b="1" dirty="0">
            <a:solidFill>
              <a:srgbClr val="C00000"/>
            </a:solidFill>
            <a:latin typeface="Calibri" pitchFamily="34" charset="0"/>
          </a:endParaRPr>
        </a:p>
      </dgm:t>
    </dgm:pt>
    <dgm:pt modelId="{DF63395F-A278-4557-A639-6D46BDEDAAD4}" type="parTrans" cxnId="{73EF0DD3-AB66-4816-A813-CED73D35E149}">
      <dgm:prSet/>
      <dgm:spPr/>
      <dgm:t>
        <a:bodyPr/>
        <a:lstStyle/>
        <a:p>
          <a:endParaRPr lang="el-GR"/>
        </a:p>
      </dgm:t>
    </dgm:pt>
    <dgm:pt modelId="{D18A16BE-2128-4028-9EBC-40DE01FD6FF4}" type="sibTrans" cxnId="{73EF0DD3-AB66-4816-A813-CED73D35E149}">
      <dgm:prSet/>
      <dgm:spPr/>
      <dgm:t>
        <a:bodyPr/>
        <a:lstStyle/>
        <a:p>
          <a:endParaRPr lang="el-GR"/>
        </a:p>
      </dgm:t>
    </dgm:pt>
    <dgm:pt modelId="{1CDCDC42-AFA6-4CFD-AF80-307D33CF80EA}">
      <dgm:prSet phldrT="[Κείμενο]"/>
      <dgm:spPr>
        <a:solidFill>
          <a:schemeClr val="accent1"/>
        </a:solidFill>
      </dgm:spPr>
      <dgm:t>
        <a:bodyPr/>
        <a:lstStyle/>
        <a:p>
          <a:r>
            <a:rPr lang="el-GR" b="1" dirty="0" smtClean="0">
              <a:solidFill>
                <a:srgbClr val="C00000"/>
              </a:solidFill>
              <a:latin typeface="Calibri" pitchFamily="34" charset="0"/>
            </a:rPr>
            <a:t>Ιστορική πλασίωση</a:t>
          </a:r>
          <a:endParaRPr lang="el-GR" b="1" dirty="0">
            <a:solidFill>
              <a:srgbClr val="C00000"/>
            </a:solidFill>
            <a:latin typeface="Calibri" pitchFamily="34" charset="0"/>
          </a:endParaRPr>
        </a:p>
      </dgm:t>
    </dgm:pt>
    <dgm:pt modelId="{9318CDA2-1F6E-4950-92A4-192B73784554}" type="parTrans" cxnId="{AA4F08EA-476E-4705-9934-F50D10F10870}">
      <dgm:prSet/>
      <dgm:spPr/>
      <dgm:t>
        <a:bodyPr/>
        <a:lstStyle/>
        <a:p>
          <a:endParaRPr lang="el-GR"/>
        </a:p>
      </dgm:t>
    </dgm:pt>
    <dgm:pt modelId="{DED4A40D-D03D-4385-B435-B40F1400283B}" type="sibTrans" cxnId="{AA4F08EA-476E-4705-9934-F50D10F10870}">
      <dgm:prSet/>
      <dgm:spPr/>
      <dgm:t>
        <a:bodyPr/>
        <a:lstStyle/>
        <a:p>
          <a:endParaRPr lang="el-GR"/>
        </a:p>
      </dgm:t>
    </dgm:pt>
    <dgm:pt modelId="{0172596C-791F-4E4C-AE35-2EFF2CAC240A}" type="pres">
      <dgm:prSet presAssocID="{C07D55C7-FC65-4A0C-A37F-52F6BD6613CC}" presName="compositeShape" presStyleCnt="0">
        <dgm:presLayoutVars>
          <dgm:chMax val="7"/>
          <dgm:dir/>
          <dgm:resizeHandles val="exact"/>
        </dgm:presLayoutVars>
      </dgm:prSet>
      <dgm:spPr/>
    </dgm:pt>
    <dgm:pt modelId="{FF14BE6B-C9DE-48F2-9EA4-694DA0B1BBE0}" type="pres">
      <dgm:prSet presAssocID="{C07D55C7-FC65-4A0C-A37F-52F6BD6613CC}" presName="wedge1" presStyleLbl="node1" presStyleIdx="0" presStyleCnt="3"/>
      <dgm:spPr/>
      <dgm:t>
        <a:bodyPr/>
        <a:lstStyle/>
        <a:p>
          <a:endParaRPr lang="el-GR"/>
        </a:p>
      </dgm:t>
    </dgm:pt>
    <dgm:pt modelId="{711F6D58-256B-4261-B5AA-A69F2B42014F}" type="pres">
      <dgm:prSet presAssocID="{C07D55C7-FC65-4A0C-A37F-52F6BD6613CC}" presName="dummy1a" presStyleCnt="0"/>
      <dgm:spPr/>
    </dgm:pt>
    <dgm:pt modelId="{5CF57E84-D1DE-4AEF-9ABA-E0D7E3089AF3}" type="pres">
      <dgm:prSet presAssocID="{C07D55C7-FC65-4A0C-A37F-52F6BD6613CC}" presName="dummy1b" presStyleCnt="0"/>
      <dgm:spPr/>
    </dgm:pt>
    <dgm:pt modelId="{ED76C747-A8E0-45F7-B29E-DAB261ED3864}" type="pres">
      <dgm:prSet presAssocID="{C07D55C7-FC65-4A0C-A37F-52F6BD6613CC}" presName="wedge1Tx" presStyleLbl="node1" presStyleIdx="0" presStyleCnt="3">
        <dgm:presLayoutVars>
          <dgm:chMax val="0"/>
          <dgm:chPref val="0"/>
          <dgm:bulletEnabled val="1"/>
        </dgm:presLayoutVars>
      </dgm:prSet>
      <dgm:spPr/>
      <dgm:t>
        <a:bodyPr/>
        <a:lstStyle/>
        <a:p>
          <a:endParaRPr lang="el-GR"/>
        </a:p>
      </dgm:t>
    </dgm:pt>
    <dgm:pt modelId="{C3619490-8CBB-42CA-9A90-31FF2C82EB83}" type="pres">
      <dgm:prSet presAssocID="{C07D55C7-FC65-4A0C-A37F-52F6BD6613CC}" presName="wedge2" presStyleLbl="node1" presStyleIdx="1" presStyleCnt="3"/>
      <dgm:spPr/>
      <dgm:t>
        <a:bodyPr/>
        <a:lstStyle/>
        <a:p>
          <a:endParaRPr lang="el-GR"/>
        </a:p>
      </dgm:t>
    </dgm:pt>
    <dgm:pt modelId="{80E84D3D-EF66-4FD2-83C1-4CE41D4E92BB}" type="pres">
      <dgm:prSet presAssocID="{C07D55C7-FC65-4A0C-A37F-52F6BD6613CC}" presName="dummy2a" presStyleCnt="0"/>
      <dgm:spPr/>
    </dgm:pt>
    <dgm:pt modelId="{1307CAB8-DA7E-4542-BF0A-CCF4C688B456}" type="pres">
      <dgm:prSet presAssocID="{C07D55C7-FC65-4A0C-A37F-52F6BD6613CC}" presName="dummy2b" presStyleCnt="0"/>
      <dgm:spPr/>
    </dgm:pt>
    <dgm:pt modelId="{0B34636C-F3BC-4B91-B10C-ED4215EA419D}" type="pres">
      <dgm:prSet presAssocID="{C07D55C7-FC65-4A0C-A37F-52F6BD6613CC}" presName="wedge2Tx" presStyleLbl="node1" presStyleIdx="1" presStyleCnt="3">
        <dgm:presLayoutVars>
          <dgm:chMax val="0"/>
          <dgm:chPref val="0"/>
          <dgm:bulletEnabled val="1"/>
        </dgm:presLayoutVars>
      </dgm:prSet>
      <dgm:spPr/>
      <dgm:t>
        <a:bodyPr/>
        <a:lstStyle/>
        <a:p>
          <a:endParaRPr lang="el-GR"/>
        </a:p>
      </dgm:t>
    </dgm:pt>
    <dgm:pt modelId="{CA35E08D-5B5B-42DC-A8C5-24B56015FC9D}" type="pres">
      <dgm:prSet presAssocID="{C07D55C7-FC65-4A0C-A37F-52F6BD6613CC}" presName="wedge3" presStyleLbl="node1" presStyleIdx="2" presStyleCnt="3"/>
      <dgm:spPr/>
      <dgm:t>
        <a:bodyPr/>
        <a:lstStyle/>
        <a:p>
          <a:endParaRPr lang="el-GR"/>
        </a:p>
      </dgm:t>
    </dgm:pt>
    <dgm:pt modelId="{3D5D55F4-AD60-45EC-ACD8-B5501210324B}" type="pres">
      <dgm:prSet presAssocID="{C07D55C7-FC65-4A0C-A37F-52F6BD6613CC}" presName="dummy3a" presStyleCnt="0"/>
      <dgm:spPr/>
    </dgm:pt>
    <dgm:pt modelId="{35DC60AB-4DF3-4289-A1E9-21E3542027FC}" type="pres">
      <dgm:prSet presAssocID="{C07D55C7-FC65-4A0C-A37F-52F6BD6613CC}" presName="dummy3b" presStyleCnt="0"/>
      <dgm:spPr/>
    </dgm:pt>
    <dgm:pt modelId="{45115D34-0508-48D1-8931-6B2F20EC2DCB}" type="pres">
      <dgm:prSet presAssocID="{C07D55C7-FC65-4A0C-A37F-52F6BD6613CC}" presName="wedge3Tx" presStyleLbl="node1" presStyleIdx="2" presStyleCnt="3">
        <dgm:presLayoutVars>
          <dgm:chMax val="0"/>
          <dgm:chPref val="0"/>
          <dgm:bulletEnabled val="1"/>
        </dgm:presLayoutVars>
      </dgm:prSet>
      <dgm:spPr/>
      <dgm:t>
        <a:bodyPr/>
        <a:lstStyle/>
        <a:p>
          <a:endParaRPr lang="el-GR"/>
        </a:p>
      </dgm:t>
    </dgm:pt>
    <dgm:pt modelId="{175D9BF6-14BF-4A80-9936-B6439A198EAE}" type="pres">
      <dgm:prSet presAssocID="{D072283D-5F68-4233-BB0C-4679378E8723}" presName="arrowWedge1" presStyleLbl="fgSibTrans2D1" presStyleIdx="0" presStyleCnt="3"/>
      <dgm:spPr/>
    </dgm:pt>
    <dgm:pt modelId="{48965BCD-E4AA-4300-9216-D8C794E625EC}" type="pres">
      <dgm:prSet presAssocID="{D18A16BE-2128-4028-9EBC-40DE01FD6FF4}" presName="arrowWedge2" presStyleLbl="fgSibTrans2D1" presStyleIdx="1" presStyleCnt="3"/>
      <dgm:spPr/>
    </dgm:pt>
    <dgm:pt modelId="{FC567635-BC13-4537-A1DD-ECBB595EDA17}" type="pres">
      <dgm:prSet presAssocID="{DED4A40D-D03D-4385-B435-B40F1400283B}" presName="arrowWedge3" presStyleLbl="fgSibTrans2D1" presStyleIdx="2" presStyleCnt="3"/>
      <dgm:spPr/>
    </dgm:pt>
  </dgm:ptLst>
  <dgm:cxnLst>
    <dgm:cxn modelId="{AF4BA071-15BB-406D-8C6D-1457C5B63ED8}" type="presOf" srcId="{DB063A8D-9E66-4E08-80CB-72DAD0335F8A}" destId="{ED76C747-A8E0-45F7-B29E-DAB261ED3864}" srcOrd="1" destOrd="0" presId="urn:microsoft.com/office/officeart/2005/8/layout/cycle8"/>
    <dgm:cxn modelId="{73EF0DD3-AB66-4816-A813-CED73D35E149}" srcId="{C07D55C7-FC65-4A0C-A37F-52F6BD6613CC}" destId="{B5F84C00-3F6F-4DBD-B442-18A1F96A2B28}" srcOrd="1" destOrd="0" parTransId="{DF63395F-A278-4557-A639-6D46BDEDAAD4}" sibTransId="{D18A16BE-2128-4028-9EBC-40DE01FD6FF4}"/>
    <dgm:cxn modelId="{3CF79B42-254E-4177-BE6C-F05E4C865262}" type="presOf" srcId="{1CDCDC42-AFA6-4CFD-AF80-307D33CF80EA}" destId="{45115D34-0508-48D1-8931-6B2F20EC2DCB}" srcOrd="1" destOrd="0" presId="urn:microsoft.com/office/officeart/2005/8/layout/cycle8"/>
    <dgm:cxn modelId="{11770588-4AC6-4733-A5BD-94EBEA96FABB}" type="presOf" srcId="{1CDCDC42-AFA6-4CFD-AF80-307D33CF80EA}" destId="{CA35E08D-5B5B-42DC-A8C5-24B56015FC9D}" srcOrd="0" destOrd="0" presId="urn:microsoft.com/office/officeart/2005/8/layout/cycle8"/>
    <dgm:cxn modelId="{7A401AB3-5CCE-48CE-AE95-AB619033F264}" type="presOf" srcId="{B5F84C00-3F6F-4DBD-B442-18A1F96A2B28}" destId="{0B34636C-F3BC-4B91-B10C-ED4215EA419D}" srcOrd="1" destOrd="0" presId="urn:microsoft.com/office/officeart/2005/8/layout/cycle8"/>
    <dgm:cxn modelId="{D788A758-1D94-4F8D-AC3B-B7C9479777BA}" type="presOf" srcId="{C07D55C7-FC65-4A0C-A37F-52F6BD6613CC}" destId="{0172596C-791F-4E4C-AE35-2EFF2CAC240A}" srcOrd="0" destOrd="0" presId="urn:microsoft.com/office/officeart/2005/8/layout/cycle8"/>
    <dgm:cxn modelId="{468E48D9-F3A0-4ACE-8D13-7AA4B5ECB60E}" type="presOf" srcId="{DB063A8D-9E66-4E08-80CB-72DAD0335F8A}" destId="{FF14BE6B-C9DE-48F2-9EA4-694DA0B1BBE0}" srcOrd="0" destOrd="0" presId="urn:microsoft.com/office/officeart/2005/8/layout/cycle8"/>
    <dgm:cxn modelId="{68D7F005-FB72-4190-9CFF-B7A5F8DF1D4A}" srcId="{C07D55C7-FC65-4A0C-A37F-52F6BD6613CC}" destId="{DB063A8D-9E66-4E08-80CB-72DAD0335F8A}" srcOrd="0" destOrd="0" parTransId="{9E370942-8D27-48D0-BF0E-6CAF1787D850}" sibTransId="{D072283D-5F68-4233-BB0C-4679378E8723}"/>
    <dgm:cxn modelId="{AA4F08EA-476E-4705-9934-F50D10F10870}" srcId="{C07D55C7-FC65-4A0C-A37F-52F6BD6613CC}" destId="{1CDCDC42-AFA6-4CFD-AF80-307D33CF80EA}" srcOrd="2" destOrd="0" parTransId="{9318CDA2-1F6E-4950-92A4-192B73784554}" sibTransId="{DED4A40D-D03D-4385-B435-B40F1400283B}"/>
    <dgm:cxn modelId="{1258017D-020E-45D7-A64C-18FCE57353EA}" type="presOf" srcId="{B5F84C00-3F6F-4DBD-B442-18A1F96A2B28}" destId="{C3619490-8CBB-42CA-9A90-31FF2C82EB83}" srcOrd="0" destOrd="0" presId="urn:microsoft.com/office/officeart/2005/8/layout/cycle8"/>
    <dgm:cxn modelId="{2C438FA0-7BCD-4C4C-8A31-8779F3D27468}" type="presParOf" srcId="{0172596C-791F-4E4C-AE35-2EFF2CAC240A}" destId="{FF14BE6B-C9DE-48F2-9EA4-694DA0B1BBE0}" srcOrd="0" destOrd="0" presId="urn:microsoft.com/office/officeart/2005/8/layout/cycle8"/>
    <dgm:cxn modelId="{76832C41-1543-4FFF-B074-3BB9C2B4F46B}" type="presParOf" srcId="{0172596C-791F-4E4C-AE35-2EFF2CAC240A}" destId="{711F6D58-256B-4261-B5AA-A69F2B42014F}" srcOrd="1" destOrd="0" presId="urn:microsoft.com/office/officeart/2005/8/layout/cycle8"/>
    <dgm:cxn modelId="{F8727D7B-9B8F-4D1B-AF72-666B9DDC855E}" type="presParOf" srcId="{0172596C-791F-4E4C-AE35-2EFF2CAC240A}" destId="{5CF57E84-D1DE-4AEF-9ABA-E0D7E3089AF3}" srcOrd="2" destOrd="0" presId="urn:microsoft.com/office/officeart/2005/8/layout/cycle8"/>
    <dgm:cxn modelId="{CA9B0D55-F826-450E-8ED8-42CBED90A9ED}" type="presParOf" srcId="{0172596C-791F-4E4C-AE35-2EFF2CAC240A}" destId="{ED76C747-A8E0-45F7-B29E-DAB261ED3864}" srcOrd="3" destOrd="0" presId="urn:microsoft.com/office/officeart/2005/8/layout/cycle8"/>
    <dgm:cxn modelId="{10DDA6D2-9F35-4BF0-8F5F-391CB07DF3A4}" type="presParOf" srcId="{0172596C-791F-4E4C-AE35-2EFF2CAC240A}" destId="{C3619490-8CBB-42CA-9A90-31FF2C82EB83}" srcOrd="4" destOrd="0" presId="urn:microsoft.com/office/officeart/2005/8/layout/cycle8"/>
    <dgm:cxn modelId="{CB027421-635C-4BD4-8B5D-F4DF6FEB374D}" type="presParOf" srcId="{0172596C-791F-4E4C-AE35-2EFF2CAC240A}" destId="{80E84D3D-EF66-4FD2-83C1-4CE41D4E92BB}" srcOrd="5" destOrd="0" presId="urn:microsoft.com/office/officeart/2005/8/layout/cycle8"/>
    <dgm:cxn modelId="{E8CB3523-8BFC-4FA0-8205-E5737BDDEE23}" type="presParOf" srcId="{0172596C-791F-4E4C-AE35-2EFF2CAC240A}" destId="{1307CAB8-DA7E-4542-BF0A-CCF4C688B456}" srcOrd="6" destOrd="0" presId="urn:microsoft.com/office/officeart/2005/8/layout/cycle8"/>
    <dgm:cxn modelId="{720B96B3-8183-4F1E-949E-4E2A6705299E}" type="presParOf" srcId="{0172596C-791F-4E4C-AE35-2EFF2CAC240A}" destId="{0B34636C-F3BC-4B91-B10C-ED4215EA419D}" srcOrd="7" destOrd="0" presId="urn:microsoft.com/office/officeart/2005/8/layout/cycle8"/>
    <dgm:cxn modelId="{74F6BA3B-AC03-45ED-9B2A-E06CA3AA43C3}" type="presParOf" srcId="{0172596C-791F-4E4C-AE35-2EFF2CAC240A}" destId="{CA35E08D-5B5B-42DC-A8C5-24B56015FC9D}" srcOrd="8" destOrd="0" presId="urn:microsoft.com/office/officeart/2005/8/layout/cycle8"/>
    <dgm:cxn modelId="{EA113F2E-5729-45F7-94DE-FF3B127A41F4}" type="presParOf" srcId="{0172596C-791F-4E4C-AE35-2EFF2CAC240A}" destId="{3D5D55F4-AD60-45EC-ACD8-B5501210324B}" srcOrd="9" destOrd="0" presId="urn:microsoft.com/office/officeart/2005/8/layout/cycle8"/>
    <dgm:cxn modelId="{5646DCDD-7E92-4B2C-965C-4E1B4612D4FF}" type="presParOf" srcId="{0172596C-791F-4E4C-AE35-2EFF2CAC240A}" destId="{35DC60AB-4DF3-4289-A1E9-21E3542027FC}" srcOrd="10" destOrd="0" presId="urn:microsoft.com/office/officeart/2005/8/layout/cycle8"/>
    <dgm:cxn modelId="{69999C14-657C-4554-BACC-A6B940D4952F}" type="presParOf" srcId="{0172596C-791F-4E4C-AE35-2EFF2CAC240A}" destId="{45115D34-0508-48D1-8931-6B2F20EC2DCB}" srcOrd="11" destOrd="0" presId="urn:microsoft.com/office/officeart/2005/8/layout/cycle8"/>
    <dgm:cxn modelId="{6057B92B-4B91-40D7-B753-33479A3FF35D}" type="presParOf" srcId="{0172596C-791F-4E4C-AE35-2EFF2CAC240A}" destId="{175D9BF6-14BF-4A80-9936-B6439A198EAE}" srcOrd="12" destOrd="0" presId="urn:microsoft.com/office/officeart/2005/8/layout/cycle8"/>
    <dgm:cxn modelId="{4A3E2F2A-F3BD-411D-8742-A9E52093818B}" type="presParOf" srcId="{0172596C-791F-4E4C-AE35-2EFF2CAC240A}" destId="{48965BCD-E4AA-4300-9216-D8C794E625EC}" srcOrd="13" destOrd="0" presId="urn:microsoft.com/office/officeart/2005/8/layout/cycle8"/>
    <dgm:cxn modelId="{80ED146D-A630-45F9-A730-67A483A942E8}" type="presParOf" srcId="{0172596C-791F-4E4C-AE35-2EFF2CAC240A}" destId="{FC567635-BC13-4537-A1DD-ECBB595EDA17}"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97AFC-DC5C-4F4C-8B55-9BDF0F6CA2C0}" type="doc">
      <dgm:prSet loTypeId="urn:microsoft.com/office/officeart/2005/8/layout/process1" loCatId="process" qsTypeId="urn:microsoft.com/office/officeart/2005/8/quickstyle/simple1" qsCatId="simple" csTypeId="urn:microsoft.com/office/officeart/2005/8/colors/accent1_2" csCatId="accent1" phldr="1"/>
      <dgm:spPr/>
    </dgm:pt>
    <dgm:pt modelId="{A0F74462-5D25-45BB-A2C4-95DFDAA982A8}">
      <dgm:prSet phldrT="[Κείμενο]"/>
      <dgm:spPr>
        <a:solidFill>
          <a:srgbClr val="993300"/>
        </a:solidFill>
        <a:ln w="38100">
          <a:solidFill>
            <a:schemeClr val="tx1"/>
          </a:solidFill>
        </a:ln>
      </dgm:spPr>
      <dgm:t>
        <a:bodyPr/>
        <a:lstStyle/>
        <a:p>
          <a:r>
            <a:rPr lang="el-GR" b="1" dirty="0" smtClean="0">
              <a:effectLst>
                <a:outerShdw blurRad="38100" dist="38100" dir="2700000" algn="tl">
                  <a:srgbClr val="000000">
                    <a:alpha val="43137"/>
                  </a:srgbClr>
                </a:outerShdw>
              </a:effectLst>
              <a:latin typeface="Calibri" pitchFamily="34" charset="0"/>
            </a:rPr>
            <a:t>Εξωτερική πλευρά των γεγονότων </a:t>
          </a:r>
          <a:endParaRPr lang="el-GR" b="1" dirty="0">
            <a:effectLst>
              <a:outerShdw blurRad="38100" dist="38100" dir="2700000" algn="tl">
                <a:srgbClr val="000000">
                  <a:alpha val="43137"/>
                </a:srgbClr>
              </a:outerShdw>
            </a:effectLst>
            <a:latin typeface="Calibri" pitchFamily="34" charset="0"/>
          </a:endParaRPr>
        </a:p>
      </dgm:t>
    </dgm:pt>
    <dgm:pt modelId="{DFA63F3D-8E04-42FD-9135-F83DEE3C2277}" type="parTrans" cxnId="{40B0CC5E-60F3-4A3E-8DB3-ECCC89F9BC7C}">
      <dgm:prSet/>
      <dgm:spPr/>
      <dgm:t>
        <a:bodyPr/>
        <a:lstStyle/>
        <a:p>
          <a:endParaRPr lang="el-GR"/>
        </a:p>
      </dgm:t>
    </dgm:pt>
    <dgm:pt modelId="{8534AAE1-5354-4CDD-A9E7-C1E6A8B7D542}" type="sibTrans" cxnId="{40B0CC5E-60F3-4A3E-8DB3-ECCC89F9BC7C}">
      <dgm:prSet/>
      <dgm:spPr>
        <a:solidFill>
          <a:schemeClr val="tx1"/>
        </a:solidFill>
      </dgm:spPr>
      <dgm:t>
        <a:bodyPr/>
        <a:lstStyle/>
        <a:p>
          <a:endParaRPr lang="el-GR"/>
        </a:p>
      </dgm:t>
    </dgm:pt>
    <dgm:pt modelId="{D14DCA04-D721-4C60-9A5E-13D780755067}">
      <dgm:prSet phldrT="[Κείμενο]"/>
      <dgm:spPr>
        <a:solidFill>
          <a:srgbClr val="993300"/>
        </a:solidFill>
        <a:ln w="38100">
          <a:solidFill>
            <a:schemeClr val="tx1"/>
          </a:solidFill>
        </a:ln>
      </dgm:spPr>
      <dgm:t>
        <a:bodyPr/>
        <a:lstStyle/>
        <a:p>
          <a:r>
            <a:rPr lang="el-GR" b="1" dirty="0" smtClean="0">
              <a:effectLst>
                <a:outerShdw blurRad="38100" dist="38100" dir="2700000" algn="tl">
                  <a:srgbClr val="000000">
                    <a:alpha val="43137"/>
                  </a:srgbClr>
                </a:outerShdw>
              </a:effectLst>
              <a:latin typeface="Calibri" pitchFamily="34" charset="0"/>
            </a:rPr>
            <a:t>Σύλληψη των γεγονότων από «μέσα»</a:t>
          </a:r>
          <a:endParaRPr lang="el-GR" b="1" dirty="0">
            <a:effectLst>
              <a:outerShdw blurRad="38100" dist="38100" dir="2700000" algn="tl">
                <a:srgbClr val="000000">
                  <a:alpha val="43137"/>
                </a:srgbClr>
              </a:outerShdw>
            </a:effectLst>
            <a:latin typeface="Calibri" pitchFamily="34" charset="0"/>
          </a:endParaRPr>
        </a:p>
      </dgm:t>
    </dgm:pt>
    <dgm:pt modelId="{FFD7757B-A22B-4C1D-86C5-30EE2D1259C9}" type="parTrans" cxnId="{AF351DFE-6285-4635-96AD-91694F2DD67B}">
      <dgm:prSet/>
      <dgm:spPr/>
      <dgm:t>
        <a:bodyPr/>
        <a:lstStyle/>
        <a:p>
          <a:endParaRPr lang="el-GR"/>
        </a:p>
      </dgm:t>
    </dgm:pt>
    <dgm:pt modelId="{C7979409-3554-4F7B-9F42-4EFC21E63926}" type="sibTrans" cxnId="{AF351DFE-6285-4635-96AD-91694F2DD67B}">
      <dgm:prSet/>
      <dgm:spPr/>
      <dgm:t>
        <a:bodyPr/>
        <a:lstStyle/>
        <a:p>
          <a:endParaRPr lang="el-GR"/>
        </a:p>
      </dgm:t>
    </dgm:pt>
    <dgm:pt modelId="{005FF136-00ED-41EA-98E6-C12F8C66885E}" type="pres">
      <dgm:prSet presAssocID="{67497AFC-DC5C-4F4C-8B55-9BDF0F6CA2C0}" presName="Name0" presStyleCnt="0">
        <dgm:presLayoutVars>
          <dgm:dir/>
          <dgm:resizeHandles val="exact"/>
        </dgm:presLayoutVars>
      </dgm:prSet>
      <dgm:spPr/>
    </dgm:pt>
    <dgm:pt modelId="{D8BBEDFD-6C42-4B51-B4CA-0067279F680B}" type="pres">
      <dgm:prSet presAssocID="{A0F74462-5D25-45BB-A2C4-95DFDAA982A8}" presName="node" presStyleLbl="node1" presStyleIdx="0" presStyleCnt="2">
        <dgm:presLayoutVars>
          <dgm:bulletEnabled val="1"/>
        </dgm:presLayoutVars>
      </dgm:prSet>
      <dgm:spPr/>
      <dgm:t>
        <a:bodyPr/>
        <a:lstStyle/>
        <a:p>
          <a:endParaRPr lang="el-GR"/>
        </a:p>
      </dgm:t>
    </dgm:pt>
    <dgm:pt modelId="{2B13581D-3D75-4B60-831D-6B5BCCD6D640}" type="pres">
      <dgm:prSet presAssocID="{8534AAE1-5354-4CDD-A9E7-C1E6A8B7D542}" presName="sibTrans" presStyleLbl="sibTrans2D1" presStyleIdx="0" presStyleCnt="1"/>
      <dgm:spPr/>
      <dgm:t>
        <a:bodyPr/>
        <a:lstStyle/>
        <a:p>
          <a:endParaRPr lang="el-GR"/>
        </a:p>
      </dgm:t>
    </dgm:pt>
    <dgm:pt modelId="{BD98EC61-72CB-49FF-8B60-649F60259143}" type="pres">
      <dgm:prSet presAssocID="{8534AAE1-5354-4CDD-A9E7-C1E6A8B7D542}" presName="connectorText" presStyleLbl="sibTrans2D1" presStyleIdx="0" presStyleCnt="1"/>
      <dgm:spPr/>
      <dgm:t>
        <a:bodyPr/>
        <a:lstStyle/>
        <a:p>
          <a:endParaRPr lang="el-GR"/>
        </a:p>
      </dgm:t>
    </dgm:pt>
    <dgm:pt modelId="{9720E841-6B5B-4ECB-8C5E-1CB8DC75772E}" type="pres">
      <dgm:prSet presAssocID="{D14DCA04-D721-4C60-9A5E-13D780755067}" presName="node" presStyleLbl="node1" presStyleIdx="1" presStyleCnt="2">
        <dgm:presLayoutVars>
          <dgm:bulletEnabled val="1"/>
        </dgm:presLayoutVars>
      </dgm:prSet>
      <dgm:spPr/>
      <dgm:t>
        <a:bodyPr/>
        <a:lstStyle/>
        <a:p>
          <a:endParaRPr lang="el-GR"/>
        </a:p>
      </dgm:t>
    </dgm:pt>
  </dgm:ptLst>
  <dgm:cxnLst>
    <dgm:cxn modelId="{AF351DFE-6285-4635-96AD-91694F2DD67B}" srcId="{67497AFC-DC5C-4F4C-8B55-9BDF0F6CA2C0}" destId="{D14DCA04-D721-4C60-9A5E-13D780755067}" srcOrd="1" destOrd="0" parTransId="{FFD7757B-A22B-4C1D-86C5-30EE2D1259C9}" sibTransId="{C7979409-3554-4F7B-9F42-4EFC21E63926}"/>
    <dgm:cxn modelId="{69932CF5-8AFE-4226-BEFC-BFDDF72FE372}" type="presOf" srcId="{D14DCA04-D721-4C60-9A5E-13D780755067}" destId="{9720E841-6B5B-4ECB-8C5E-1CB8DC75772E}" srcOrd="0" destOrd="0" presId="urn:microsoft.com/office/officeart/2005/8/layout/process1"/>
    <dgm:cxn modelId="{E772923C-2793-4FD1-86C1-111800FFEA6D}" type="presOf" srcId="{67497AFC-DC5C-4F4C-8B55-9BDF0F6CA2C0}" destId="{005FF136-00ED-41EA-98E6-C12F8C66885E}" srcOrd="0" destOrd="0" presId="urn:microsoft.com/office/officeart/2005/8/layout/process1"/>
    <dgm:cxn modelId="{1A9D2F65-6E43-450E-8296-35B5F2153287}" type="presOf" srcId="{8534AAE1-5354-4CDD-A9E7-C1E6A8B7D542}" destId="{BD98EC61-72CB-49FF-8B60-649F60259143}" srcOrd="1" destOrd="0" presId="urn:microsoft.com/office/officeart/2005/8/layout/process1"/>
    <dgm:cxn modelId="{695D0B67-15DB-483A-83F9-D696D7ABF002}" type="presOf" srcId="{A0F74462-5D25-45BB-A2C4-95DFDAA982A8}" destId="{D8BBEDFD-6C42-4B51-B4CA-0067279F680B}" srcOrd="0" destOrd="0" presId="urn:microsoft.com/office/officeart/2005/8/layout/process1"/>
    <dgm:cxn modelId="{40B0CC5E-60F3-4A3E-8DB3-ECCC89F9BC7C}" srcId="{67497AFC-DC5C-4F4C-8B55-9BDF0F6CA2C0}" destId="{A0F74462-5D25-45BB-A2C4-95DFDAA982A8}" srcOrd="0" destOrd="0" parTransId="{DFA63F3D-8E04-42FD-9135-F83DEE3C2277}" sibTransId="{8534AAE1-5354-4CDD-A9E7-C1E6A8B7D542}"/>
    <dgm:cxn modelId="{1D0E3C96-F9D9-47DF-9775-0D218C1FA633}" type="presOf" srcId="{8534AAE1-5354-4CDD-A9E7-C1E6A8B7D542}" destId="{2B13581D-3D75-4B60-831D-6B5BCCD6D640}" srcOrd="0" destOrd="0" presId="urn:microsoft.com/office/officeart/2005/8/layout/process1"/>
    <dgm:cxn modelId="{639098DF-7BE6-4BEC-A42F-59F489E21616}" type="presParOf" srcId="{005FF136-00ED-41EA-98E6-C12F8C66885E}" destId="{D8BBEDFD-6C42-4B51-B4CA-0067279F680B}" srcOrd="0" destOrd="0" presId="urn:microsoft.com/office/officeart/2005/8/layout/process1"/>
    <dgm:cxn modelId="{36EB34D2-0E82-4700-A47D-3C728CF52EFE}" type="presParOf" srcId="{005FF136-00ED-41EA-98E6-C12F8C66885E}" destId="{2B13581D-3D75-4B60-831D-6B5BCCD6D640}" srcOrd="1" destOrd="0" presId="urn:microsoft.com/office/officeart/2005/8/layout/process1"/>
    <dgm:cxn modelId="{82465557-055C-45AA-A98E-F87B83A405AE}" type="presParOf" srcId="{2B13581D-3D75-4B60-831D-6B5BCCD6D640}" destId="{BD98EC61-72CB-49FF-8B60-649F60259143}" srcOrd="0" destOrd="0" presId="urn:microsoft.com/office/officeart/2005/8/layout/process1"/>
    <dgm:cxn modelId="{5BFCBDBE-632E-44E0-9A9E-53D92154C849}" type="presParOf" srcId="{005FF136-00ED-41EA-98E6-C12F8C66885E}" destId="{9720E841-6B5B-4ECB-8C5E-1CB8DC75772E}" srcOrd="2"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F0CD08-5322-4B05-880E-DF9798CAA732}">
      <dsp:nvSpPr>
        <dsp:cNvPr id="0" name=""/>
        <dsp:cNvSpPr/>
      </dsp:nvSpPr>
      <dsp:spPr>
        <a:xfrm rot="21300000">
          <a:off x="24553" y="2402210"/>
          <a:ext cx="7951949" cy="910618"/>
        </a:xfrm>
        <a:prstGeom prst="mathMinus">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718042-91F2-445D-897A-08A579F36F0B}">
      <dsp:nvSpPr>
        <dsp:cNvPr id="0" name=""/>
        <dsp:cNvSpPr/>
      </dsp:nvSpPr>
      <dsp:spPr>
        <a:xfrm>
          <a:off x="960126" y="285752"/>
          <a:ext cx="2400316" cy="2286016"/>
        </a:xfrm>
        <a:prstGeom prst="downArrow">
          <a:avLst/>
        </a:prstGeom>
        <a:solidFill>
          <a:srgbClr val="99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BDBA5-D896-4737-ADF8-60DDCC819023}">
      <dsp:nvSpPr>
        <dsp:cNvPr id="0" name=""/>
        <dsp:cNvSpPr/>
      </dsp:nvSpPr>
      <dsp:spPr>
        <a:xfrm>
          <a:off x="3384165" y="0"/>
          <a:ext cx="4273127" cy="2400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l-GR" sz="4000" b="1" kern="1200" dirty="0" smtClean="0">
              <a:effectLst>
                <a:outerShdw blurRad="38100" dist="38100" dir="2700000" algn="tl">
                  <a:srgbClr val="000000">
                    <a:alpha val="43137"/>
                  </a:srgbClr>
                </a:outerShdw>
              </a:effectLst>
              <a:latin typeface="Calibri" pitchFamily="34" charset="0"/>
            </a:rPr>
            <a:t>συναίσθημα φαντασία </a:t>
          </a:r>
          <a:endParaRPr lang="el-GR" sz="4000" b="1" kern="1200" dirty="0">
            <a:effectLst>
              <a:outerShdw blurRad="38100" dist="38100" dir="2700000" algn="tl">
                <a:srgbClr val="000000">
                  <a:alpha val="43137"/>
                </a:srgbClr>
              </a:outerShdw>
            </a:effectLst>
            <a:latin typeface="Calibri" pitchFamily="34" charset="0"/>
          </a:endParaRPr>
        </a:p>
      </dsp:txBody>
      <dsp:txXfrm>
        <a:off x="3384165" y="0"/>
        <a:ext cx="4273127" cy="2400316"/>
      </dsp:txXfrm>
    </dsp:sp>
    <dsp:sp modelId="{BA609B7D-3522-418D-BF7B-FE3CB170CBB2}">
      <dsp:nvSpPr>
        <dsp:cNvPr id="0" name=""/>
        <dsp:cNvSpPr/>
      </dsp:nvSpPr>
      <dsp:spPr>
        <a:xfrm>
          <a:off x="4640612" y="3143272"/>
          <a:ext cx="2400316" cy="2286016"/>
        </a:xfrm>
        <a:prstGeom prst="upArrow">
          <a:avLst/>
        </a:prstGeom>
        <a:solidFill>
          <a:srgbClr val="99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2AE6FB-7249-4E40-B9FA-DBE933051118}">
      <dsp:nvSpPr>
        <dsp:cNvPr id="0" name=""/>
        <dsp:cNvSpPr/>
      </dsp:nvSpPr>
      <dsp:spPr>
        <a:xfrm>
          <a:off x="1200158" y="3314723"/>
          <a:ext cx="2560337" cy="2400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l-GR" sz="4000" b="1" kern="1200" dirty="0" smtClean="0">
              <a:effectLst>
                <a:outerShdw blurRad="38100" dist="38100" dir="2700000" algn="tl">
                  <a:srgbClr val="000000">
                    <a:alpha val="43137"/>
                  </a:srgbClr>
                </a:outerShdw>
              </a:effectLst>
              <a:latin typeface="Calibri" pitchFamily="34" charset="0"/>
            </a:rPr>
            <a:t>σκέψη κρίση </a:t>
          </a:r>
          <a:endParaRPr lang="el-GR" sz="4000" b="1" kern="1200" dirty="0">
            <a:effectLst>
              <a:outerShdw blurRad="38100" dist="38100" dir="2700000" algn="tl">
                <a:srgbClr val="000000">
                  <a:alpha val="43137"/>
                </a:srgbClr>
              </a:outerShdw>
            </a:effectLst>
            <a:latin typeface="Calibri" pitchFamily="34" charset="0"/>
          </a:endParaRPr>
        </a:p>
      </dsp:txBody>
      <dsp:txXfrm>
        <a:off x="1200158" y="3314723"/>
        <a:ext cx="2560337" cy="240031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14BE6B-C9DE-48F2-9EA4-694DA0B1BBE0}">
      <dsp:nvSpPr>
        <dsp:cNvPr id="0" name=""/>
        <dsp:cNvSpPr/>
      </dsp:nvSpPr>
      <dsp:spPr>
        <a:xfrm>
          <a:off x="1810283" y="445769"/>
          <a:ext cx="5760720" cy="5760720"/>
        </a:xfrm>
        <a:prstGeom prst="pie">
          <a:avLst>
            <a:gd name="adj1" fmla="val 16200000"/>
            <a:gd name="adj2" fmla="val 1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l-GR" sz="3100" b="1" kern="1200" dirty="0" smtClean="0">
              <a:solidFill>
                <a:srgbClr val="C00000"/>
              </a:solidFill>
              <a:latin typeface="Calibri" pitchFamily="34" charset="0"/>
            </a:rPr>
            <a:t>Ανάληψη προοπτικής</a:t>
          </a:r>
          <a:endParaRPr lang="el-GR" sz="3100" b="1" kern="1200" dirty="0">
            <a:solidFill>
              <a:srgbClr val="C00000"/>
            </a:solidFill>
            <a:latin typeface="Calibri" pitchFamily="34" charset="0"/>
          </a:endParaRPr>
        </a:p>
      </dsp:txBody>
      <dsp:txXfrm>
        <a:off x="4846320" y="1666494"/>
        <a:ext cx="2057400" cy="1714500"/>
      </dsp:txXfrm>
    </dsp:sp>
    <dsp:sp modelId="{C3619490-8CBB-42CA-9A90-31FF2C82EB83}">
      <dsp:nvSpPr>
        <dsp:cNvPr id="0" name=""/>
        <dsp:cNvSpPr/>
      </dsp:nvSpPr>
      <dsp:spPr>
        <a:xfrm>
          <a:off x="1691640" y="651509"/>
          <a:ext cx="5760720" cy="5760720"/>
        </a:xfrm>
        <a:prstGeom prst="pie">
          <a:avLst>
            <a:gd name="adj1" fmla="val 1800000"/>
            <a:gd name="adj2" fmla="val 90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l-GR" sz="3100" b="1" kern="1200" dirty="0" smtClean="0">
              <a:solidFill>
                <a:srgbClr val="C00000"/>
              </a:solidFill>
              <a:latin typeface="Calibri" pitchFamily="34" charset="0"/>
            </a:rPr>
            <a:t>Συναισθηματική εμπλοκή</a:t>
          </a:r>
          <a:endParaRPr lang="el-GR" sz="3100" b="1" kern="1200" dirty="0">
            <a:solidFill>
              <a:srgbClr val="C00000"/>
            </a:solidFill>
            <a:latin typeface="Calibri" pitchFamily="34" charset="0"/>
          </a:endParaRPr>
        </a:p>
      </dsp:txBody>
      <dsp:txXfrm>
        <a:off x="3063240" y="4389120"/>
        <a:ext cx="3086100" cy="1508760"/>
      </dsp:txXfrm>
    </dsp:sp>
    <dsp:sp modelId="{CA35E08D-5B5B-42DC-A8C5-24B56015FC9D}">
      <dsp:nvSpPr>
        <dsp:cNvPr id="0" name=""/>
        <dsp:cNvSpPr/>
      </dsp:nvSpPr>
      <dsp:spPr>
        <a:xfrm>
          <a:off x="1572996" y="445769"/>
          <a:ext cx="5760720" cy="5760720"/>
        </a:xfrm>
        <a:prstGeom prst="pie">
          <a:avLst>
            <a:gd name="adj1" fmla="val 9000000"/>
            <a:gd name="adj2" fmla="val 16200000"/>
          </a:avLst>
        </a:prstGeom>
        <a:solidFill>
          <a:schemeClr val="accent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l-GR" sz="3100" b="1" kern="1200" dirty="0" smtClean="0">
              <a:solidFill>
                <a:srgbClr val="C00000"/>
              </a:solidFill>
              <a:latin typeface="Calibri" pitchFamily="34" charset="0"/>
            </a:rPr>
            <a:t>Ιστορική πλασίωση</a:t>
          </a:r>
          <a:endParaRPr lang="el-GR" sz="3100" b="1" kern="1200" dirty="0">
            <a:solidFill>
              <a:srgbClr val="C00000"/>
            </a:solidFill>
            <a:latin typeface="Calibri" pitchFamily="34" charset="0"/>
          </a:endParaRPr>
        </a:p>
      </dsp:txBody>
      <dsp:txXfrm>
        <a:off x="2240280" y="1666494"/>
        <a:ext cx="2057400" cy="1714500"/>
      </dsp:txXfrm>
    </dsp:sp>
    <dsp:sp modelId="{175D9BF6-14BF-4A80-9936-B6439A198EAE}">
      <dsp:nvSpPr>
        <dsp:cNvPr id="0" name=""/>
        <dsp:cNvSpPr/>
      </dsp:nvSpPr>
      <dsp:spPr>
        <a:xfrm>
          <a:off x="1454142" y="89153"/>
          <a:ext cx="6473952" cy="6473952"/>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8965BCD-E4AA-4300-9216-D8C794E625EC}">
      <dsp:nvSpPr>
        <dsp:cNvPr id="0" name=""/>
        <dsp:cNvSpPr/>
      </dsp:nvSpPr>
      <dsp:spPr>
        <a:xfrm>
          <a:off x="1335024" y="294529"/>
          <a:ext cx="6473952" cy="6473952"/>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C567635-BC13-4537-A1DD-ECBB595EDA17}">
      <dsp:nvSpPr>
        <dsp:cNvPr id="0" name=""/>
        <dsp:cNvSpPr/>
      </dsp:nvSpPr>
      <dsp:spPr>
        <a:xfrm>
          <a:off x="1215905" y="89153"/>
          <a:ext cx="6473952" cy="6473952"/>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BBEDFD-6C42-4B51-B4CA-0067279F680B}">
      <dsp:nvSpPr>
        <dsp:cNvPr id="0" name=""/>
        <dsp:cNvSpPr/>
      </dsp:nvSpPr>
      <dsp:spPr>
        <a:xfrm>
          <a:off x="1562" y="357580"/>
          <a:ext cx="3332471" cy="1999482"/>
        </a:xfrm>
        <a:prstGeom prst="roundRect">
          <a:avLst>
            <a:gd name="adj" fmla="val 10000"/>
          </a:avLst>
        </a:prstGeom>
        <a:solidFill>
          <a:srgbClr val="99330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l-GR" sz="3800" b="1" kern="1200" dirty="0" smtClean="0">
              <a:effectLst>
                <a:outerShdw blurRad="38100" dist="38100" dir="2700000" algn="tl">
                  <a:srgbClr val="000000">
                    <a:alpha val="43137"/>
                  </a:srgbClr>
                </a:outerShdw>
              </a:effectLst>
              <a:latin typeface="Calibri" pitchFamily="34" charset="0"/>
            </a:rPr>
            <a:t>Εξωτερική πλευρά των γεγονότων </a:t>
          </a:r>
          <a:endParaRPr lang="el-GR" sz="3800" b="1" kern="1200" dirty="0">
            <a:effectLst>
              <a:outerShdw blurRad="38100" dist="38100" dir="2700000" algn="tl">
                <a:srgbClr val="000000">
                  <a:alpha val="43137"/>
                </a:srgbClr>
              </a:outerShdw>
            </a:effectLst>
            <a:latin typeface="Calibri" pitchFamily="34" charset="0"/>
          </a:endParaRPr>
        </a:p>
      </dsp:txBody>
      <dsp:txXfrm>
        <a:off x="1562" y="357580"/>
        <a:ext cx="3332471" cy="1999482"/>
      </dsp:txXfrm>
    </dsp:sp>
    <dsp:sp modelId="{2B13581D-3D75-4B60-831D-6B5BCCD6D640}">
      <dsp:nvSpPr>
        <dsp:cNvPr id="0" name=""/>
        <dsp:cNvSpPr/>
      </dsp:nvSpPr>
      <dsp:spPr>
        <a:xfrm>
          <a:off x="3667280" y="944095"/>
          <a:ext cx="706483" cy="826452"/>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l-GR" sz="3000" kern="1200"/>
        </a:p>
      </dsp:txBody>
      <dsp:txXfrm>
        <a:off x="3667280" y="944095"/>
        <a:ext cx="706483" cy="826452"/>
      </dsp:txXfrm>
    </dsp:sp>
    <dsp:sp modelId="{9720E841-6B5B-4ECB-8C5E-1CB8DC75772E}">
      <dsp:nvSpPr>
        <dsp:cNvPr id="0" name=""/>
        <dsp:cNvSpPr/>
      </dsp:nvSpPr>
      <dsp:spPr>
        <a:xfrm>
          <a:off x="4667022" y="357580"/>
          <a:ext cx="3332471" cy="1999482"/>
        </a:xfrm>
        <a:prstGeom prst="roundRect">
          <a:avLst>
            <a:gd name="adj" fmla="val 10000"/>
          </a:avLst>
        </a:prstGeom>
        <a:solidFill>
          <a:srgbClr val="99330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l-GR" sz="3800" b="1" kern="1200" dirty="0" smtClean="0">
              <a:effectLst>
                <a:outerShdw blurRad="38100" dist="38100" dir="2700000" algn="tl">
                  <a:srgbClr val="000000">
                    <a:alpha val="43137"/>
                  </a:srgbClr>
                </a:outerShdw>
              </a:effectLst>
              <a:latin typeface="Calibri" pitchFamily="34" charset="0"/>
            </a:rPr>
            <a:t>Σύλληψη των γεγονότων από «μέσα»</a:t>
          </a:r>
          <a:endParaRPr lang="el-GR" sz="3800" b="1" kern="1200" dirty="0">
            <a:effectLst>
              <a:outerShdw blurRad="38100" dist="38100" dir="2700000" algn="tl">
                <a:srgbClr val="000000">
                  <a:alpha val="43137"/>
                </a:srgbClr>
              </a:outerShdw>
            </a:effectLst>
            <a:latin typeface="Calibri" pitchFamily="34" charset="0"/>
          </a:endParaRPr>
        </a:p>
      </dsp:txBody>
      <dsp:txXfrm>
        <a:off x="4667022" y="357580"/>
        <a:ext cx="3332471" cy="1999482"/>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D8308-807E-4344-B6C0-7989508A8847}" type="datetimeFigureOut">
              <a:rPr lang="el-GR" smtClean="0"/>
              <a:pPr/>
              <a:t>19/11/2016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D28361-0614-4122-9154-C72CC863E87B}"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2719BC1-2BB1-4BB3-A082-3B51568C9DF4}" type="slidenum">
              <a:rPr lang="el-GR" smtClean="0"/>
              <a:pPr/>
              <a:t>27</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577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b="1" smtClean="0"/>
              <a:t>(Ματσαγγούρας,2000,567) </a:t>
            </a:r>
          </a:p>
          <a:p>
            <a:endParaRPr lang="el-GR" smtClean="0"/>
          </a:p>
        </p:txBody>
      </p:sp>
      <p:sp>
        <p:nvSpPr>
          <p:cNvPr id="7578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484E73-2E59-4767-9B80-39BEC7FD43FE}" type="slidenum">
              <a:rPr lang="el-GR" smtClean="0"/>
              <a:pPr/>
              <a:t>86</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fontScale="77500" lnSpcReduction="20000"/>
          </a:bodyPr>
          <a:lstStyle/>
          <a:p>
            <a:pPr>
              <a:defRPr/>
            </a:pPr>
            <a:r>
              <a:rPr lang="el-GR" dirty="0" smtClean="0"/>
              <a:t>Είναι σημαντικό οι δάσκαλοι να αξιολογήσουν προσεκτικά τα διαθέσιμα ιστορικά στοιχεία και τις ικανότητες και τάσεις </a:t>
            </a:r>
            <a:r>
              <a:rPr lang="el-GR" dirty="0" smtClean="0"/>
              <a:t>των </a:t>
            </a:r>
            <a:r>
              <a:rPr lang="el-GR" dirty="0" err="1" smtClean="0"/>
              <a:t>εκπαιδευομένωνι</a:t>
            </a:r>
            <a:r>
              <a:rPr lang="el-GR" dirty="0" smtClean="0"/>
              <a:t> </a:t>
            </a:r>
            <a:r>
              <a:rPr lang="el-GR" dirty="0" smtClean="0"/>
              <a:t>τους, καθώς και τη φύση του υπό μελέτη ιστορικού πλαισίου, για να προσδιορίσουν αν η ιστορική </a:t>
            </a:r>
            <a:r>
              <a:rPr lang="el-GR" dirty="0" smtClean="0"/>
              <a:t>ενσυναίσθηση είναι κατάλληλη για μια δεδομένη διδακτική υπόθεση. Η διαθεσιμότητα και καταλληλότητα των πρωτευόντων και δευτερευόντων ιστορικών στοιχείων πρέπει να επαρκεί για να υποστηρίξει την ιστορική </a:t>
            </a:r>
            <a:r>
              <a:rPr lang="el-GR" dirty="0" err="1" smtClean="0"/>
              <a:t>πλαισιοποίηση</a:t>
            </a:r>
            <a:r>
              <a:rPr lang="el-GR" dirty="0" smtClean="0"/>
              <a:t>, την ανάληψη προοπτικής και τις συναισθηματικές συνδέσεις. Στην ακόλουθη ενότητα, θα επεκταθούμε στον τύπο του υλικού των ιστορικών πηγών που είναι το πιο κατάλληλο για τις σχετικές ασκήσεις, και το πώς τα ιστορικά αυτά στοιχεία μπορούν να χρησιμοποιηθούν για να ενθαρρύνουν την ιστορική ενσυναίσθηση. </a:t>
            </a:r>
          </a:p>
          <a:p>
            <a:pPr>
              <a:defRPr/>
            </a:pPr>
            <a:r>
              <a:rPr lang="el-GR" dirty="0" smtClean="0"/>
              <a:t>Πέραν του να έχουν μια καλή τράπεζα υλικού από ιστορικές πηγές, οι δάσκαλοι θα πρέπει να λαμβάνουν υπ’ όψιν τις ικανότητες και τάσεις </a:t>
            </a:r>
            <a:r>
              <a:rPr lang="el-GR" dirty="0" smtClean="0"/>
              <a:t>των </a:t>
            </a:r>
            <a:r>
              <a:rPr lang="el-GR" dirty="0" err="1" smtClean="0"/>
              <a:t>εκπαιδευομένωνι</a:t>
            </a:r>
            <a:r>
              <a:rPr lang="el-GR" dirty="0" smtClean="0"/>
              <a:t> </a:t>
            </a:r>
            <a:r>
              <a:rPr lang="el-GR" dirty="0" smtClean="0"/>
              <a:t>τους ως προς το να εμπλέκονται με τις γνωστικές και συναισθηματικές διαστάσεις της κατάστασης ενός συγκεκριμένου ιστορικού προσώπου, ή την εμπειρία που το πρόσωπο αυτό έζησε (</a:t>
            </a:r>
            <a:r>
              <a:rPr lang="el-GR" dirty="0" err="1" smtClean="0"/>
              <a:t>Κάνινχαμ</a:t>
            </a:r>
            <a:r>
              <a:rPr lang="el-GR" dirty="0" smtClean="0"/>
              <a:t>, 2007˙ </a:t>
            </a:r>
            <a:r>
              <a:rPr lang="el-GR" dirty="0" err="1" smtClean="0"/>
              <a:t>Έντεκοτ</a:t>
            </a:r>
            <a:r>
              <a:rPr lang="el-GR" dirty="0" smtClean="0"/>
              <a:t>, 2010). </a:t>
            </a:r>
            <a:r>
              <a:rPr lang="el-GR" dirty="0" smtClean="0"/>
              <a:t>οι εκπαιδευόμενοι </a:t>
            </a:r>
            <a:r>
              <a:rPr lang="el-GR" dirty="0" smtClean="0"/>
              <a:t>πρέπει να θέλουν και να μπορούν να σκεφτούν πέρα από τις προσωπικές τους θέσεις, ώστε να αποδεχτούν ως βάσιμες τις οπτικές γωνίες των ιστορικών προσώπων (</a:t>
            </a:r>
            <a:r>
              <a:rPr lang="el-GR" dirty="0" err="1" smtClean="0"/>
              <a:t>Μπάρτον</a:t>
            </a:r>
            <a:r>
              <a:rPr lang="el-GR" dirty="0" smtClean="0"/>
              <a:t> &amp; </a:t>
            </a:r>
            <a:r>
              <a:rPr lang="el-GR" dirty="0" err="1" smtClean="0"/>
              <a:t>Λέβστικ</a:t>
            </a:r>
            <a:r>
              <a:rPr lang="el-GR" dirty="0" smtClean="0"/>
              <a:t>, 2004). Κατά την κατανόηση των προοπτικών αυτών, πρέπει να είναι ικανοί να κατανοήσουν τα προσωπικά τους όρια. </a:t>
            </a:r>
            <a:r>
              <a:rPr lang="el-GR" dirty="0" smtClean="0"/>
              <a:t>Οι ερευνητές κατέδειξαν ότι, ακόμα και στις τάξεις του δημοτικού, </a:t>
            </a:r>
            <a:r>
              <a:rPr lang="el-GR" dirty="0" smtClean="0"/>
              <a:t>οι εκπαιδευόμενοι </a:t>
            </a:r>
            <a:r>
              <a:rPr lang="el-GR" dirty="0" smtClean="0"/>
              <a:t>αποκτούν σταδιακά την ικανότητα να κατανοήσουν την οπτική γωνία των τρίτων (Ντέιβις, 2001˙ </a:t>
            </a:r>
            <a:r>
              <a:rPr lang="el-GR" dirty="0" err="1" smtClean="0"/>
              <a:t>Ντάλμπεργκ</a:t>
            </a:r>
            <a:r>
              <a:rPr lang="el-GR" dirty="0" smtClean="0"/>
              <a:t>, 2002). Συγχρόνως, είναι λογικό να υποθέσουμε ότι οι μεγαλύτερες αποστάσεις (χώρου, χρόνου, κοινωνικής θέσης, κουλτούρας) μεταξύ μαθητών και ιστορικών προσώπων θα δημιουργήσουν και μεγαλύτερες δυσκολίες στην ανάληψη προοπτικής. Οι δάσκαλοι πρέπει να ενθαρρύνουν σκοπίμως τους μαθητές τους να συνειδητοποιήσουν τους περιορισμούς αυτούς και να τους χρησιμοποιήσουν προς όφελός τους, όταν βρίσκονται στη διαδικασία κατανόησης του παρελθόντος. </a:t>
            </a:r>
          </a:p>
          <a:p>
            <a:pPr>
              <a:defRPr/>
            </a:pPr>
            <a:r>
              <a:rPr lang="el-GR" dirty="0" smtClean="0"/>
              <a:t>Για να εμπλακούν στην ιστορική ενσυναίσθηση</a:t>
            </a:r>
            <a:r>
              <a:rPr lang="el-GR" dirty="0" smtClean="0"/>
              <a:t>, </a:t>
            </a:r>
            <a:r>
              <a:rPr lang="el-GR" dirty="0" smtClean="0"/>
              <a:t>οι εκπαιδευόμενοι </a:t>
            </a:r>
            <a:r>
              <a:rPr lang="el-GR" dirty="0" smtClean="0"/>
              <a:t>πρέπει να μπορούν να βρουν μια συναισθηματική σύνδεση μεταξύ των εμπειριών που αντιμετώπιζαν τα ιστορικά πρόσωπα και παρόμοιων εμπειριών στη δική τους ζωή. Όπως και στην ανάληψη προοπτικής, έτσι και εδώ υπάρχουν περιορισμοί στη συναισθηματική αυτή σύνδεση, η οποία βασίζεται στην εμπειρία και στη διαφορετικότητα. </a:t>
            </a:r>
            <a:r>
              <a:rPr lang="el-GR" dirty="0" smtClean="0"/>
              <a:t>οι εκπαιδευόμενοι </a:t>
            </a:r>
            <a:r>
              <a:rPr lang="el-GR" dirty="0" smtClean="0"/>
              <a:t>που δεν μπορούν να μετακινηθούν πέρα από τα δικά τους συναισθήματα ή εμπειρίες, ώστε να επικεντρωθούν και στις εμπειρίες των άλλων, εμποδίζονται από ένα φαινόμενο που ονομάζεται «εγωιστικός όγκος» (</a:t>
            </a:r>
            <a:r>
              <a:rPr lang="el-GR" dirty="0" err="1" smtClean="0"/>
              <a:t>Έντεκοτ</a:t>
            </a:r>
            <a:r>
              <a:rPr lang="el-GR" dirty="0" smtClean="0"/>
              <a:t>, 2010˙ Χόφμαν, 1984). </a:t>
            </a:r>
            <a:r>
              <a:rPr lang="el-GR" dirty="0" smtClean="0"/>
              <a:t>Είναι επίσης πιθανόν η φύση της ιστορικής κατάστασης να προκαλέσει το αντίθετο αποτέλεσμα: Αν </a:t>
            </a:r>
            <a:r>
              <a:rPr lang="el-GR" dirty="0" smtClean="0"/>
              <a:t>οι εκπαιδευόμενοι </a:t>
            </a:r>
            <a:r>
              <a:rPr lang="el-GR" dirty="0" err="1" smtClean="0"/>
              <a:t>ενσυναισθάνονται</a:t>
            </a:r>
            <a:r>
              <a:rPr lang="el-GR" dirty="0" smtClean="0"/>
              <a:t> ιστορικά πρόσωπα τα οποία βίωσαν ιδιαίτερα φρικτές ή τραυματικές καταστάσεις, με σοβαρές συνέπειες, είναι πιθανότερο να νιώσουν </a:t>
            </a:r>
            <a:r>
              <a:rPr lang="el-GR" dirty="0" err="1" smtClean="0"/>
              <a:t>συμπόνοια</a:t>
            </a:r>
            <a:r>
              <a:rPr lang="el-GR" dirty="0" smtClean="0"/>
              <a:t>, παρά να ενσυναισθανθούν. </a:t>
            </a:r>
            <a:r>
              <a:rPr lang="el-GR" dirty="0" smtClean="0"/>
              <a:t>Όταν </a:t>
            </a:r>
            <a:r>
              <a:rPr lang="el-GR" dirty="0" smtClean="0"/>
              <a:t>οι εκπαιδευόμενοι </a:t>
            </a:r>
            <a:r>
              <a:rPr lang="el-GR" dirty="0" smtClean="0"/>
              <a:t>συμπονούν τους άλλους, τότε </a:t>
            </a:r>
            <a:r>
              <a:rPr lang="el-GR" i="1" dirty="0" smtClean="0"/>
              <a:t>συμπάσχουν</a:t>
            </a:r>
            <a:r>
              <a:rPr lang="el-GR" dirty="0" smtClean="0"/>
              <a:t> μαζί τους, αντί να </a:t>
            </a:r>
            <a:r>
              <a:rPr lang="el-GR" i="1" dirty="0" smtClean="0"/>
              <a:t>κατανοούν</a:t>
            </a:r>
            <a:r>
              <a:rPr lang="el-GR" dirty="0" smtClean="0"/>
              <a:t> τα συναισθήματά τους, προβάλλουν δηλαδή τα δικά τους συναισθήματα θλίψης ή </a:t>
            </a:r>
            <a:r>
              <a:rPr lang="el-GR" dirty="0" err="1" smtClean="0"/>
              <a:t>συμπόνοιας</a:t>
            </a:r>
            <a:r>
              <a:rPr lang="el-GR" dirty="0" smtClean="0"/>
              <a:t> πάνω στον άλλον άνθρωπο, αντί να προσπαθήσουν να τον καταλάβουν (</a:t>
            </a:r>
            <a:r>
              <a:rPr lang="el-GR" dirty="0" err="1" smtClean="0"/>
              <a:t>Άιζενμπεργκ</a:t>
            </a:r>
            <a:r>
              <a:rPr lang="el-GR" dirty="0" smtClean="0"/>
              <a:t>, 2000). </a:t>
            </a:r>
          </a:p>
          <a:p>
            <a:pPr>
              <a:defRPr/>
            </a:pPr>
            <a:endParaRPr lang="el-GR" dirty="0"/>
          </a:p>
        </p:txBody>
      </p:sp>
      <p:sp>
        <p:nvSpPr>
          <p:cNvPr id="768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46ECFF-DA9C-480B-B594-0265325E4EBE}" type="slidenum">
              <a:rPr lang="el-GR" smtClean="0"/>
              <a:pPr/>
              <a:t>88</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7827"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Τρία κριτικά ερωτήματα: δουλεύουν σε ομάδες παίρνοντας κάθε ομάδα ένα κριτικό ερώτημα; Ή δουλεύει όλη η τάξη με βάση κάποιο κριτικό ερώτημα, ποιο είναι αυτό; Δουλεύουν σε ομάδες ή ατομικά; </a:t>
            </a:r>
          </a:p>
          <a:p>
            <a:r>
              <a:rPr lang="el-GR" smtClean="0"/>
              <a:t>Πόσα άτομα είναι συνολικά; </a:t>
            </a:r>
          </a:p>
          <a:p>
            <a:r>
              <a:rPr lang="el-GR" smtClean="0"/>
              <a:t>Πόσα φύλλα να εκτυπώσω; </a:t>
            </a:r>
          </a:p>
        </p:txBody>
      </p:sp>
      <p:sp>
        <p:nvSpPr>
          <p:cNvPr id="778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BEC7B9-5F25-4AFC-8105-BA84EC39DB78}" type="slidenum">
              <a:rPr lang="el-GR" smtClean="0"/>
              <a:pPr/>
              <a:t>95</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885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Πώς θα χειριστούμε τις κριτικές ερωτήσεις; Χωρίζουμε σε ομάδες και παίρνει κάθε ομάδα από μία κριτική ερώτηση; Πώς θα μοιράσουμε τα φύλλα με τις απαντήσεις επάνω στις οποίες θα θεμελιώσουν την απάντηση στην κριτική ερώτηση; </a:t>
            </a:r>
          </a:p>
        </p:txBody>
      </p:sp>
      <p:sp>
        <p:nvSpPr>
          <p:cNvPr id="788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7277F3-36EF-4EF5-86A2-139438AC8846}" type="slidenum">
              <a:rPr lang="el-GR" smtClean="0"/>
              <a:pPr/>
              <a:t>106</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9875"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Θα πρέπει να έχω μπογιές και φύλλα για την κατασκευή ενσυναισθητικού έργου. Ποια ομάδα θα το φτιάξει; </a:t>
            </a:r>
          </a:p>
        </p:txBody>
      </p:sp>
      <p:sp>
        <p:nvSpPr>
          <p:cNvPr id="798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8867DF-2A83-472E-800C-FABBF1D5AD7E}" type="slidenum">
              <a:rPr lang="el-GR" smtClean="0"/>
              <a:pPr/>
              <a:t>107</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6D28361-0614-4122-9154-C72CC863E87B}" type="slidenum">
              <a:rPr lang="el-GR" smtClean="0"/>
              <a:pPr/>
              <a:t>37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6D28361-0614-4122-9154-C72CC863E87B}" type="slidenum">
              <a:rPr lang="el-GR" smtClean="0"/>
              <a:pPr/>
              <a:t>38</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9635"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Πολλοί από τους πρώτους ερευνητές χαρακτήρισαν την ιστορική ενσυναίσθηση ως βασικά γνωστική δομή (π.χ. Φόστερ, 1999) και, ως αποτέλεσμα, μεγάλο μέρος των πρώτων ερευνών γύρω από την ιστορική ενσυναίσθηση βασίζονταν στο συμπέρασμα ότι η ιστορική ενσυναίσθηση ομοιάζει σχεδόν με τη γνωστική πράξη της ανάληψης προοπτικής. (π.χ. Ντόπεν, 2000). Πιο πρόσφατες έρευνες (Μπρουκς, 2001˙ Έντεκοτ, 2011˙ Κολμάιερ, 2006˙ Στόνταρτ, 2008) υποστηρίζουν ότι η ιστορική ενσυναίσθηση είναι μια δομή δισυπόστατη, με την οποία ο ιστορικός ερευνητής εξετάζει τις σκέψεις των ιστορικών προσώπων και τις συνδέει με τις συναισθηματικές διαστάσεις της κατάστασής τους. Γνωρίζοντας τις παραπάνω αντικρουόμενες συλλήψεις, πολλοί ακαδημαϊκοί χρησιμοποίησαν όρους όπως η «ανάληψη προοπτικής» (Ντόπεν, 2000˙ Ντάλμπεργκ, 2002˙ Γκέλμπαχ, 2004), «αναγνώριση προοπτικής» (Μπάρτον &amp; Λέβστικ, 2004) ή «λογική κατανόηση» (Λι &amp; Άσμπι, 2001), όταν αναφέρονταν αποκλειστικά στη συναισθηματική πλευρά της ιστορικής ενσυναίσθησης. Θεωρούμε ότι αυτές οι αντικαταστάσεις είναι προβληματικές στις περιπτώσεις όπου οι εν λόγω όροι χρησιμοποιούνται ως συνώνυμα ή στη θέση της «ιστορικής ενσυναίσθησης». Η αποκλειστικά γνωστική πράξη της ανάληψης προοπτικής δεν είναι ιστορική ενσυναίσθηση, αν και ομολογούμε ότι η ανάληψη προοπτικής είναι μια αναπόσπαστη πλευρά της ιστορικής ενσυναίσθησης.</a:t>
            </a:r>
          </a:p>
        </p:txBody>
      </p:sp>
      <p:sp>
        <p:nvSpPr>
          <p:cNvPr id="6963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E6FDEA-1897-4F1D-A6B1-1B0F047B69AA}" type="slidenum">
              <a:rPr lang="el-GR" smtClean="0"/>
              <a:pPr/>
              <a:t>58</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065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dirty="0" smtClean="0"/>
              <a:t>οι εκπαιδευόμενοι </a:t>
            </a:r>
            <a:r>
              <a:rPr lang="el-GR" dirty="0" smtClean="0"/>
              <a:t>που προσπαθούν να </a:t>
            </a:r>
            <a:r>
              <a:rPr lang="el-GR" dirty="0" err="1" smtClean="0"/>
              <a:t>ενσυναισθανθούν</a:t>
            </a:r>
            <a:r>
              <a:rPr lang="el-GR" dirty="0" smtClean="0"/>
              <a:t> ένα επιχείρημα του 18</a:t>
            </a:r>
            <a:r>
              <a:rPr lang="el-GR" baseline="30000" dirty="0" smtClean="0"/>
              <a:t>ου</a:t>
            </a:r>
            <a:r>
              <a:rPr lang="el-GR" dirty="0" smtClean="0"/>
              <a:t> αιώνα για τη διατήρηση της δουλείας ή την απόφαση ενός Προέδρου των Η.Π.Α. να πάει σε πόλεμο, καλούνται να σκεφτούν το πόσοι παράγοντες μπορούν να επηρεάσουν μια δεδομένη οπτική γωνία. Τους δίνεται επίσης η ευκαιρία να αναλογιστούν τους τρόπους με τους οποίους οι ατομικές οπτικές γωνίες έχουν τις ρίζες τους στο κοινωνικό, πολιτικό, οικονομικό και πολιτιστικό πλαίσιο της εποχής. Απώτερος στόχος στην ενθάρρυνση αυτού του τρόπου σκέψης είναι να βοηθηθούν </a:t>
            </a:r>
            <a:r>
              <a:rPr lang="el-GR" dirty="0" smtClean="0"/>
              <a:t>οι εκπαιδευόμενοι </a:t>
            </a:r>
            <a:r>
              <a:rPr lang="el-GR" dirty="0" smtClean="0"/>
              <a:t>να καταλάβουν ότι όλες οι οπτικές γωνίες είναι συχνά προϊόν διαφόρων μεταβλητών και να «αναγνωρίσουν ότι και η δική μας οπτική γωνία είναι εξίσου αποτέλεσμα πλαισίου»(</a:t>
            </a:r>
            <a:r>
              <a:rPr lang="el-GR" dirty="0" err="1" smtClean="0"/>
              <a:t>Μπάρτον</a:t>
            </a:r>
            <a:r>
              <a:rPr lang="el-GR" dirty="0" smtClean="0"/>
              <a:t> &amp; </a:t>
            </a:r>
            <a:r>
              <a:rPr lang="el-GR" dirty="0" err="1" smtClean="0"/>
              <a:t>Λέβστικ</a:t>
            </a:r>
            <a:r>
              <a:rPr lang="el-GR" dirty="0" smtClean="0"/>
              <a:t>, 2004, σελ. 219). </a:t>
            </a:r>
          </a:p>
          <a:p>
            <a:r>
              <a:rPr lang="el-GR" dirty="0" smtClean="0"/>
              <a:t>Στη μελέτη της για τη χρήση της διδασκαλίας στην προώθηση της ιστορικής </a:t>
            </a:r>
            <a:r>
              <a:rPr lang="el-GR" dirty="0" err="1" smtClean="0"/>
              <a:t>ενσυναίσθησης</a:t>
            </a:r>
            <a:r>
              <a:rPr lang="el-GR" dirty="0" smtClean="0"/>
              <a:t>, η Σάρα </a:t>
            </a:r>
            <a:r>
              <a:rPr lang="el-GR" dirty="0" err="1" smtClean="0"/>
              <a:t>Μπρουκς</a:t>
            </a:r>
            <a:r>
              <a:rPr lang="el-GR" dirty="0" smtClean="0"/>
              <a:t> (2011) διαπίστωσε ότι </a:t>
            </a:r>
            <a:r>
              <a:rPr lang="el-GR" dirty="0" smtClean="0"/>
              <a:t>οι εκπαιδευόμενοι </a:t>
            </a:r>
            <a:r>
              <a:rPr lang="el-GR" dirty="0" smtClean="0"/>
              <a:t>που ενθαρρύνονταν από το δάσκαλό τους να δημιουργήσουν παραλλήλους μεταξύ των ιστορικών γεγονότων και των σημερινών καταστάσεων, ήταν σε θέση να διακρίνουν την αναλογία μεταξύ παρελθόντων και παρουσών καταστάσεων και κατ’ επέκταση να κατανοήσουν καλύτερα το σύγχρονο κόσμο τους. </a:t>
            </a:r>
          </a:p>
        </p:txBody>
      </p:sp>
      <p:sp>
        <p:nvSpPr>
          <p:cNvPr id="7066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F91E0-A3FF-4320-95B3-8F10643D385C}" type="slidenum">
              <a:rPr lang="el-GR" smtClean="0"/>
              <a:pPr/>
              <a:t>62</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168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(Ματσαγγούρας,2000,552)</a:t>
            </a:r>
          </a:p>
        </p:txBody>
      </p:sp>
      <p:sp>
        <p:nvSpPr>
          <p:cNvPr id="7168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D2FC6-C14D-491F-A312-A9B47D1B7819}" type="slidenum">
              <a:rPr lang="el-GR" smtClean="0"/>
              <a:pPr/>
              <a:t>73</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2707"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Πιστεύουμε ότι μια βαθύτερη και πιο ολιστική κατανόηση του παρελθόντος μπορεί να προέλθει από την ταυτόχρονη εφαρμογή και των τριών παραπάνω διαστάσεων. Πέρα από αυτό, θεωρούμε ότι οποιαδήποτε απόπειρα προς την «ιστορική ενσυναίσθηση» πρέπει να περιλαμβάνει την ιστορική πλαισιοποίηση, την ανάληψη προοπτικής και τη συναισθηματική εμπλοκή. Μια ιστορική έρευνα που δεν ενσωματώνει όλες τις παραπάνω διαστάσεις μπορεί να περιγραφεί με ακρίβεια ως «ιστορική ανάληψη προοπτικής» ή «συναισθηματική εμπλοκή με την ιστορία» αλλά δεν μπορεί να ονομαστεί «ιστορική ενσυναίσθηση»</a:t>
            </a:r>
          </a:p>
        </p:txBody>
      </p:sp>
      <p:sp>
        <p:nvSpPr>
          <p:cNvPr id="7270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FDEBB2-C75E-4FF3-B2A4-00416730454B}" type="slidenum">
              <a:rPr lang="el-GR" smtClean="0"/>
              <a:pPr/>
              <a:t>74</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373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smtClean="0"/>
              <a:t>Η διαθεσιμότητα και καταλληλότητα των πρωτευόντων και δευτερευόντων ιστορικών στοιχείων πρέπει να επαρκεί για να υποστηρίξει την ιστορική πλαισιοποίηση, την ανάληψη προοπτικής και τις συναισθηματικές συνδέσεις. </a:t>
            </a:r>
          </a:p>
        </p:txBody>
      </p:sp>
      <p:sp>
        <p:nvSpPr>
          <p:cNvPr id="7373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CA206-CCD3-4A25-9941-D6F55FCE4117}" type="slidenum">
              <a:rPr lang="el-GR" smtClean="0"/>
              <a:pPr/>
              <a:t>75</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4755"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dirty="0" smtClean="0"/>
              <a:t>Οι περισσότερες μελέτες κατέδειξαν το πώς οι διάφορες ασκήσεις με στόχο την προώθηση της ιστορικής </a:t>
            </a:r>
            <a:r>
              <a:rPr lang="el-GR" dirty="0" err="1" smtClean="0"/>
              <a:t>ενσυναίσθησης</a:t>
            </a:r>
            <a:r>
              <a:rPr lang="el-GR" dirty="0" smtClean="0"/>
              <a:t> βοήθησαν τους μαθητές να αναγνωρίσουν περασμένες αναλήψεις προοπτικών και να τις θέσουν αποτελεσματικά σε ένα ιστορικό πλαίσιο (</a:t>
            </a:r>
            <a:r>
              <a:rPr lang="el-GR" dirty="0" err="1" smtClean="0"/>
              <a:t>Μπρουκς</a:t>
            </a:r>
            <a:r>
              <a:rPr lang="el-GR" dirty="0" smtClean="0"/>
              <a:t>, 2008˙ Ντέιβις, 2001˙ </a:t>
            </a:r>
            <a:r>
              <a:rPr lang="el-GR" dirty="0" err="1" smtClean="0"/>
              <a:t>Ντόπεν</a:t>
            </a:r>
            <a:r>
              <a:rPr lang="el-GR" dirty="0" smtClean="0"/>
              <a:t>, 2000˙ </a:t>
            </a:r>
            <a:r>
              <a:rPr lang="el-GR" dirty="0" err="1" smtClean="0"/>
              <a:t>Έντεκοτ</a:t>
            </a:r>
            <a:r>
              <a:rPr lang="el-GR" dirty="0" smtClean="0"/>
              <a:t>, 2010˙ Γκραντ, 2001˙ </a:t>
            </a:r>
            <a:r>
              <a:rPr lang="el-GR" dirty="0" err="1" smtClean="0"/>
              <a:t>Τζένσεν</a:t>
            </a:r>
            <a:r>
              <a:rPr lang="el-GR" dirty="0" smtClean="0"/>
              <a:t>, 2008˙ </a:t>
            </a:r>
            <a:r>
              <a:rPr lang="el-GR" dirty="0" err="1" smtClean="0"/>
              <a:t>Κολμάιερ</a:t>
            </a:r>
            <a:r>
              <a:rPr lang="el-GR" dirty="0" smtClean="0"/>
              <a:t>, 2006˙ </a:t>
            </a:r>
            <a:r>
              <a:rPr lang="el-GR" dirty="0" err="1" smtClean="0"/>
              <a:t>Γέγκερ</a:t>
            </a:r>
            <a:r>
              <a:rPr lang="el-GR" dirty="0" smtClean="0"/>
              <a:t> κ.α., 1998). Όταν τονίστηκε και ερευνήθηκε το συναισθηματικό στοιχείο, </a:t>
            </a:r>
            <a:r>
              <a:rPr lang="el-GR" dirty="0" smtClean="0"/>
              <a:t>οι εκπαιδευόμενοι </a:t>
            </a:r>
            <a:r>
              <a:rPr lang="el-GR" dirty="0" smtClean="0"/>
              <a:t>έδειξαν με διάφορους τρόπους το ενδιαφέρον τους για τα υπό μελέτη θέματα και με αυτό τον τρόπο αυξήθηκε και το ενδιαφέρον τους για την ιστορία καθαυτή (</a:t>
            </a:r>
            <a:r>
              <a:rPr lang="el-GR" dirty="0" err="1" smtClean="0"/>
              <a:t>Μπάρτον</a:t>
            </a:r>
            <a:r>
              <a:rPr lang="el-GR" dirty="0" smtClean="0"/>
              <a:t> &amp; </a:t>
            </a:r>
            <a:r>
              <a:rPr lang="el-GR" dirty="0" err="1" smtClean="0"/>
              <a:t>Λέβστικ</a:t>
            </a:r>
            <a:r>
              <a:rPr lang="el-GR" dirty="0" smtClean="0"/>
              <a:t>, 2004). </a:t>
            </a:r>
          </a:p>
        </p:txBody>
      </p:sp>
      <p:sp>
        <p:nvSpPr>
          <p:cNvPr id="7475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EB8A2F-C14F-425C-BE7F-23195BC9A252}" type="slidenum">
              <a:rPr lang="el-GR" smtClean="0"/>
              <a:pPr/>
              <a:t>76</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FA82929-274E-4F3B-98AC-4955061FFF4C}" type="datetimeFigureOut">
              <a:rPr lang="el-GR" smtClean="0"/>
              <a:pPr/>
              <a:t>19/11/2016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CB6E40-A28A-401B-8F3F-143A26D32B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82929-274E-4F3B-98AC-4955061FFF4C}" type="datetimeFigureOut">
              <a:rPr lang="el-GR" smtClean="0"/>
              <a:pPr/>
              <a:t>19/11/2016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B6E40-A28A-401B-8F3F-143A26D32B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Times New Roman" pitchFamily="18" charset="0"/>
                <a:cs typeface="Times New Roman" pitchFamily="18" charset="0"/>
              </a:rPr>
              <a:t>Ιωάννης Ε. Βρεττός</a:t>
            </a:r>
            <a:endParaRPr lang="el-GR" dirty="0">
              <a:latin typeface="Times New Roman" pitchFamily="18" charset="0"/>
              <a:cs typeface="Times New Roman" pitchFamily="18" charset="0"/>
            </a:endParaRPr>
          </a:p>
        </p:txBody>
      </p:sp>
      <p:sp>
        <p:nvSpPr>
          <p:cNvPr id="3" name="2 - Θέση περιεχομένου"/>
          <p:cNvSpPr>
            <a:spLocks noGrp="1"/>
          </p:cNvSpPr>
          <p:nvPr>
            <p:ph idx="1"/>
          </p:nvPr>
        </p:nvSpPr>
        <p:spPr>
          <a:xfrm>
            <a:off x="457200" y="1600200"/>
            <a:ext cx="8229600" cy="5257800"/>
          </a:xfrm>
        </p:spPr>
        <p:txBody>
          <a:bodyPr>
            <a:normAutofit/>
          </a:bodyPr>
          <a:lstStyle/>
          <a:p>
            <a:pPr algn="ctr">
              <a:buNone/>
            </a:pPr>
            <a:r>
              <a:rPr lang="el-GR" sz="3600" dirty="0" smtClean="0">
                <a:latin typeface="Times New Roman" pitchFamily="18" charset="0"/>
                <a:cs typeface="Times New Roman" pitchFamily="18" charset="0"/>
              </a:rPr>
              <a:t>   ΕΚΠΑΙΔΕΥΣΗ ΕΝΗΛΙΚΩΝ </a:t>
            </a:r>
          </a:p>
          <a:p>
            <a:pPr algn="ctr">
              <a:buNone/>
            </a:pPr>
            <a:r>
              <a:rPr lang="el-GR" sz="3600" dirty="0" smtClean="0">
                <a:latin typeface="Times New Roman" pitchFamily="18" charset="0"/>
                <a:cs typeface="Times New Roman" pitchFamily="18" charset="0"/>
              </a:rPr>
              <a:t>ΚΑΙ </a:t>
            </a:r>
          </a:p>
          <a:p>
            <a:pPr algn="ctr">
              <a:buNone/>
            </a:pPr>
            <a:r>
              <a:rPr lang="el-GR" sz="3600" dirty="0" smtClean="0">
                <a:latin typeface="Times New Roman" pitchFamily="18" charset="0"/>
                <a:cs typeface="Times New Roman" pitchFamily="18" charset="0"/>
              </a:rPr>
              <a:t>ΔΙΑ ΒΙΟΥ ΜΑΘΗΣΗ</a:t>
            </a:r>
          </a:p>
          <a:p>
            <a:endParaRPr lang="el-GR" dirty="0" smtClean="0">
              <a:latin typeface="Times New Roman" pitchFamily="18" charset="0"/>
              <a:cs typeface="Times New Roman" pitchFamily="18" charset="0"/>
            </a:endParaRPr>
          </a:p>
          <a:p>
            <a:pPr algn="ctr">
              <a:buNone/>
            </a:pPr>
            <a:r>
              <a:rPr lang="el-GR" dirty="0" smtClean="0">
                <a:latin typeface="Times New Roman" pitchFamily="18" charset="0"/>
                <a:cs typeface="Times New Roman" pitchFamily="18" charset="0"/>
              </a:rPr>
              <a:t>   (Σημειώσεις για το μεταπτυχιακό πρόγραμμα</a:t>
            </a:r>
          </a:p>
          <a:p>
            <a:pPr algn="ctr">
              <a:buNone/>
            </a:pPr>
            <a:r>
              <a:rPr lang="el-GR" dirty="0" smtClean="0">
                <a:latin typeface="Times New Roman" pitchFamily="18" charset="0"/>
                <a:cs typeface="Times New Roman" pitchFamily="18" charset="0"/>
              </a:rPr>
              <a:t>       ‘</a:t>
            </a:r>
            <a:r>
              <a:rPr lang="el-GR" u="sng" dirty="0" smtClean="0">
                <a:latin typeface="Times New Roman" pitchFamily="18" charset="0"/>
                <a:cs typeface="Times New Roman" pitchFamily="18" charset="0"/>
              </a:rPr>
              <a:t>Εκπαιδευτική Τεχνολογία και Ανάπτυξη Ανθρωπίνων Πόρων’)</a:t>
            </a:r>
          </a:p>
          <a:p>
            <a:pPr algn="ctr">
              <a:buNone/>
            </a:pPr>
            <a:r>
              <a:rPr lang="el-GR" sz="2800" dirty="0" smtClean="0">
                <a:latin typeface="Times New Roman" pitchFamily="18" charset="0"/>
                <a:cs typeface="Times New Roman" pitchFamily="18" charset="0"/>
              </a:rPr>
              <a:t>ΑΘΗΝΑ</a:t>
            </a:r>
          </a:p>
          <a:p>
            <a:pPr algn="ctr">
              <a:buNone/>
            </a:pPr>
            <a:r>
              <a:rPr lang="el-GR" sz="2800" dirty="0" smtClean="0">
                <a:latin typeface="Times New Roman" pitchFamily="18" charset="0"/>
                <a:cs typeface="Times New Roman" pitchFamily="18" charset="0"/>
              </a:rPr>
              <a:t>Νοέμβριος 2016</a:t>
            </a:r>
            <a:endParaRPr lang="el-GR" sz="2800" dirty="0" smtClean="0">
              <a:latin typeface="Times New Roman" pitchFamily="18" charset="0"/>
              <a:cs typeface="Times New Roman" pitchFamily="18" charset="0"/>
            </a:endParaRPr>
          </a:p>
          <a:p>
            <a:pPr algn="ctr">
              <a:buNone/>
            </a:pP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gn="just"/>
            <a:r>
              <a:rPr lang="el-GR" sz="3000" dirty="0" smtClean="0">
                <a:latin typeface="Times New Roman" pitchFamily="18" charset="0"/>
                <a:cs typeface="Times New Roman" pitchFamily="18" charset="0"/>
              </a:rPr>
              <a:t>Το τελευταίο ασφαλώς κριτήριο είναι το σημαντικότερο, δεδομένου ότι εναρμονίζεται με τους σκοπούς του Αναλυτικού Προγράμματος, οι οποίοι αναφέρονται στην διαμόρφωση του ώριμου πολίτη. `</a:t>
            </a:r>
            <a:r>
              <a:rPr lang="el-GR" sz="3000" dirty="0" err="1" smtClean="0">
                <a:latin typeface="Times New Roman" pitchFamily="18" charset="0"/>
                <a:cs typeface="Times New Roman" pitchFamily="18" charset="0"/>
              </a:rPr>
              <a:t>Ωριμος</a:t>
            </a:r>
            <a:r>
              <a:rPr lang="el-GR" sz="3000" dirty="0" smtClean="0">
                <a:latin typeface="Times New Roman" pitchFamily="18" charset="0"/>
                <a:cs typeface="Times New Roman" pitchFamily="18" charset="0"/>
              </a:rPr>
              <a:t> πολίτης είναι ο σκεπτόμενος άνθρωπος, δηλαδή ο πολίτης ο οποίος μπορεί να επιχειρηματολογεί, να διακρίνει τα θετικά και τα αρνητικά σε μια επιχειρηματολογία, να διατυπώνει ερωτήματα, να σκέπτεται. Αυτά που ισχύουν για το σχολικό εγχειρίδιο ισχύουν  ασφαλώς και για την εικόνα.  </a:t>
            </a:r>
          </a:p>
          <a:p>
            <a:endParaRPr lang="el-G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304800" y="228600"/>
            <a:ext cx="8610600" cy="536575"/>
          </a:xfrm>
        </p:spPr>
        <p:txBody>
          <a:bodyPr>
            <a:normAutofit fontScale="90000"/>
          </a:bodyPr>
          <a:lstStyle/>
          <a:p>
            <a:r>
              <a:rPr lang="el-GR" sz="3200" b="1" smtClean="0">
                <a:solidFill>
                  <a:srgbClr val="C00000"/>
                </a:solidFill>
                <a:latin typeface="Calibri" pitchFamily="34" charset="0"/>
              </a:rPr>
              <a:t>Η δίκη των στρατηγών</a:t>
            </a:r>
          </a:p>
        </p:txBody>
      </p:sp>
      <p:sp>
        <p:nvSpPr>
          <p:cNvPr id="44035" name="2 - Θέση περιεχομένου"/>
          <p:cNvSpPr>
            <a:spLocks noGrp="1"/>
          </p:cNvSpPr>
          <p:nvPr>
            <p:ph idx="1"/>
          </p:nvPr>
        </p:nvSpPr>
        <p:spPr>
          <a:xfrm>
            <a:off x="304800" y="981075"/>
            <a:ext cx="8534400" cy="5114925"/>
          </a:xfrm>
        </p:spPr>
        <p:txBody>
          <a:bodyPr/>
          <a:lstStyle/>
          <a:p>
            <a:pPr>
              <a:buFontTx/>
              <a:buNone/>
            </a:pPr>
            <a:r>
              <a:rPr lang="el-GR" sz="2000" smtClean="0">
                <a:latin typeface="Calibri" pitchFamily="34" charset="0"/>
              </a:rPr>
              <a:t>	</a:t>
            </a:r>
            <a:r>
              <a:rPr lang="el-GR" sz="2800" smtClean="0">
                <a:latin typeface="Calibri" pitchFamily="34" charset="0"/>
              </a:rPr>
              <a:t>Για τους Έλληνες η εξασφάλιση μιας τελετουργικής ταφής για τους νεκρούς συνιστούσε το αυτό ή και σημαντικότερο ηθικό μέλημα με τη διάσωση των ζωντανών. Η μη τήρηση της υποχρέωσης αυτής αποκρουόταν από την κοινή συνείδηση καθώς αποτελούσε παραβίαση άγραφου νόμου. Θεσμικά συνιστούσε σοβαρότατο αδίκημα. Με την κατηγορία της παραβίασης ιερού καθήκοντος οι οκτώ στρατηγοί παραπέμφθηκαν σε δίκη ενώπιον της Εκκλησίας του Δήμου, η οποία λόγω της σοβαρότητας του αδικήματος λειτούργησε ως δικαστήριο. </a:t>
            </a:r>
          </a:p>
          <a:p>
            <a:endParaRPr lang="el-GR" sz="2000" smtClean="0">
              <a:latin typeface="Calibri"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2 - Θέση περιεχομένου"/>
          <p:cNvSpPr>
            <a:spLocks noGrp="1"/>
          </p:cNvSpPr>
          <p:nvPr>
            <p:ph idx="1"/>
          </p:nvPr>
        </p:nvSpPr>
        <p:spPr>
          <a:xfrm>
            <a:off x="304800" y="260350"/>
            <a:ext cx="8534400" cy="6192838"/>
          </a:xfrm>
        </p:spPr>
        <p:txBody>
          <a:bodyPr/>
          <a:lstStyle/>
          <a:p>
            <a:pPr>
              <a:buFontTx/>
              <a:buNone/>
            </a:pPr>
            <a:r>
              <a:rPr lang="el-GR" sz="2800" smtClean="0"/>
              <a:t>	</a:t>
            </a:r>
            <a:r>
              <a:rPr lang="el-GR" sz="2400" smtClean="0">
                <a:latin typeface="Calibri" pitchFamily="34" charset="0"/>
              </a:rPr>
              <a:t>Οι Αθηναίοι πολίτες κλήθηκαν να αποφασίσουν για την τύχη των κατηγορούμενων στρατηγών, θριαμβευτών της ναυμαχίας στις Αργινούσες, οι οποίοι ταυτόχρονα όμως ήταν παραβάτες ενός ιερού καθήκοντος.  </a:t>
            </a:r>
            <a:r>
              <a:rPr lang="el-GR" sz="2800" b="1" smtClean="0">
                <a:solidFill>
                  <a:srgbClr val="C00000"/>
                </a:solidFill>
                <a:latin typeface="Calibri" pitchFamily="34" charset="0"/>
              </a:rPr>
              <a:t>	</a:t>
            </a:r>
          </a:p>
          <a:p>
            <a:pPr>
              <a:buFontTx/>
              <a:buNone/>
            </a:pPr>
            <a:endParaRPr lang="el-GR" sz="2800" b="1" smtClean="0">
              <a:solidFill>
                <a:srgbClr val="C00000"/>
              </a:solidFill>
              <a:latin typeface="Calibri" pitchFamily="34" charset="0"/>
            </a:endParaRPr>
          </a:p>
          <a:p>
            <a:pPr>
              <a:buFontTx/>
              <a:buNone/>
            </a:pPr>
            <a:r>
              <a:rPr lang="el-GR" sz="2800" b="1" smtClean="0">
                <a:solidFill>
                  <a:srgbClr val="C00000"/>
                </a:solidFill>
                <a:latin typeface="Calibri" pitchFamily="34" charset="0"/>
              </a:rPr>
              <a:t>	</a:t>
            </a:r>
            <a:r>
              <a:rPr lang="el-GR" sz="2400" b="1" smtClean="0">
                <a:solidFill>
                  <a:srgbClr val="C00000"/>
                </a:solidFill>
                <a:latin typeface="Calibri" pitchFamily="34" charset="0"/>
              </a:rPr>
              <a:t>Εργασία σε ομάδες</a:t>
            </a:r>
          </a:p>
          <a:p>
            <a:r>
              <a:rPr lang="el-GR" sz="2400" b="1" smtClean="0">
                <a:solidFill>
                  <a:srgbClr val="C00000"/>
                </a:solidFill>
                <a:latin typeface="Calibri" pitchFamily="34" charset="0"/>
              </a:rPr>
              <a:t>Αντιμετωπίσατε ποτέ ένα παρόμοιο δίλημμα; Ανακαλέστε στη μνήμη σας κάποιο ανάλογο προσωπικό σας βίωμα. </a:t>
            </a:r>
          </a:p>
          <a:p>
            <a:r>
              <a:rPr lang="el-GR" sz="2400" b="1" smtClean="0">
                <a:solidFill>
                  <a:srgbClr val="C00000"/>
                </a:solidFill>
                <a:latin typeface="Calibri" pitchFamily="34" charset="0"/>
              </a:rPr>
              <a:t>Σκεφτείτε και γράψτε ένα σύντομο σχόλιο:</a:t>
            </a:r>
          </a:p>
          <a:p>
            <a:pPr>
              <a:buFont typeface="Wingdings" pitchFamily="2" charset="2"/>
              <a:buChar char="ü"/>
            </a:pPr>
            <a:r>
              <a:rPr lang="el-GR" sz="2400" smtClean="0">
                <a:solidFill>
                  <a:srgbClr val="C00000"/>
                </a:solidFill>
                <a:latin typeface="Calibri" pitchFamily="34" charset="0"/>
              </a:rPr>
              <a:t>Ποια στοιχεία έκαναν το δίλημμά σας δύσκολο; </a:t>
            </a:r>
          </a:p>
          <a:p>
            <a:pPr>
              <a:buFont typeface="Wingdings" pitchFamily="2" charset="2"/>
              <a:buChar char="ü"/>
            </a:pPr>
            <a:r>
              <a:rPr lang="el-GR" sz="2400" smtClean="0">
                <a:solidFill>
                  <a:srgbClr val="C00000"/>
                </a:solidFill>
                <a:latin typeface="Calibri" pitchFamily="34" charset="0"/>
              </a:rPr>
              <a:t>Ποιες σκέψεις και ποια συναισθήματα σας προκάλεσε; </a:t>
            </a:r>
          </a:p>
          <a:p>
            <a:pPr>
              <a:buFont typeface="Wingdings" pitchFamily="2" charset="2"/>
              <a:buChar char="ü"/>
            </a:pPr>
            <a:r>
              <a:rPr lang="el-GR" sz="2400" smtClean="0">
                <a:solidFill>
                  <a:srgbClr val="C00000"/>
                </a:solidFill>
                <a:latin typeface="Calibri" pitchFamily="34" charset="0"/>
              </a:rPr>
              <a:t>Σε τι έμοιαζε και σε τι διέφερε το δικό σας δίλημμα με αυτό που αντιμετώπισαν τα ιστορικά πρόσωπα;</a:t>
            </a:r>
          </a:p>
          <a:p>
            <a:r>
              <a:rPr lang="el-GR" sz="2400" b="1" smtClean="0">
                <a:solidFill>
                  <a:srgbClr val="C00000"/>
                </a:solidFill>
                <a:latin typeface="Calibri" pitchFamily="34" charset="0"/>
              </a:rPr>
              <a:t>Οι ιδέες σας θα συζητηθούν στην ολομέλεια. </a:t>
            </a:r>
          </a:p>
          <a:p>
            <a:pPr>
              <a:buFontTx/>
              <a:buNone/>
            </a:pPr>
            <a:endParaRPr lang="el-GR" sz="2400" b="1" smtClean="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2 - Θέση περιεχομένου"/>
          <p:cNvSpPr>
            <a:spLocks noGrp="1"/>
          </p:cNvSpPr>
          <p:nvPr>
            <p:ph idx="1"/>
          </p:nvPr>
        </p:nvSpPr>
        <p:spPr>
          <a:xfrm>
            <a:off x="304800" y="333375"/>
            <a:ext cx="8534400" cy="5762625"/>
          </a:xfrm>
        </p:spPr>
        <p:txBody>
          <a:bodyPr/>
          <a:lstStyle/>
          <a:p>
            <a:pPr>
              <a:buFontTx/>
              <a:buNone/>
            </a:pPr>
            <a:r>
              <a:rPr lang="el-GR" smtClean="0">
                <a:latin typeface="Calibri" pitchFamily="34" charset="0"/>
              </a:rPr>
              <a:t>	</a:t>
            </a:r>
            <a:r>
              <a:rPr lang="el-GR" sz="2800" smtClean="0">
                <a:latin typeface="Calibri" pitchFamily="34" charset="0"/>
              </a:rPr>
              <a:t>Μέσα σε βαρύ κλίμα πένθους και στοχευμένης παραπλάνησης ένας διόλου ευκαταφρόνητος αριθμός πολιτών/δικαστών, κυριευμένος από την οργή και την αγανάκτηση, απώλεσε κάθε αίσθημα δικαίου, καταστρατήγησε τους νόμους της αθηναϊκής πολιτείας, φαλκίδευσε τα δικαιώματα των κατηγορουμένων και καταχράστηκε τις αρμοδιότητες των δημοκρατικών οργάνων. Άκαρπες απέβησαν οι προσπάθειες του συνηγόρου των κατηγορουμένων Ευρυπτόλεμου να προσβάλει την παράνομη διαδικασία ενεργοποιώντας τον θεσμό της γραφής παρανόμων. Οι κατηγορούμενοι καταδικάστηκαν στη βαρύτερη των ποινών και  οδηγήθηκαν  στην εκτέλεση.</a:t>
            </a:r>
            <a:endParaRPr lang="el-GR" sz="280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2 - Θέση περιεχομένου"/>
          <p:cNvSpPr>
            <a:spLocks noGrp="1"/>
          </p:cNvSpPr>
          <p:nvPr>
            <p:ph idx="1"/>
          </p:nvPr>
        </p:nvSpPr>
        <p:spPr>
          <a:xfrm>
            <a:off x="304800" y="836613"/>
            <a:ext cx="8534400" cy="5259387"/>
          </a:xfrm>
        </p:spPr>
        <p:txBody>
          <a:bodyPr/>
          <a:lstStyle/>
          <a:p>
            <a:pPr>
              <a:buFontTx/>
              <a:buNone/>
            </a:pPr>
            <a:r>
              <a:rPr lang="el-GR" smtClean="0"/>
              <a:t>	</a:t>
            </a:r>
            <a:r>
              <a:rPr lang="el-GR" sz="2800" b="1" smtClean="0">
                <a:solidFill>
                  <a:srgbClr val="C00000"/>
                </a:solidFill>
                <a:latin typeface="Calibri" pitchFamily="34" charset="0"/>
              </a:rPr>
              <a:t>Εργασία με ομάδες</a:t>
            </a:r>
          </a:p>
          <a:p>
            <a:r>
              <a:rPr lang="el-GR" sz="2800" b="1" smtClean="0">
                <a:solidFill>
                  <a:srgbClr val="C00000"/>
                </a:solidFill>
                <a:latin typeface="Calibri" pitchFamily="34" charset="0"/>
              </a:rPr>
              <a:t>Επεξεργαζόμαστε τις κριτικές ερωτήσεις στο πλαίσιο της ομάδας</a:t>
            </a:r>
          </a:p>
          <a:p>
            <a:r>
              <a:rPr lang="el-GR" sz="2800" b="1" smtClean="0">
                <a:solidFill>
                  <a:srgbClr val="C00000"/>
                </a:solidFill>
                <a:latin typeface="Calibri" pitchFamily="34" charset="0"/>
              </a:rPr>
              <a:t>Προσπαθούμε να συλλάβουμε το ιστορικό γεγονός από την οπτική γωνία των πρωταγωνιστών του, ώστε να κατανοήσουμε τις προθέσεις και τις πράξεις τους και να συνειδητοποιήσουμε τις διαφορετικές οπτικές γωνίες </a:t>
            </a:r>
          </a:p>
          <a:p>
            <a:r>
              <a:rPr lang="el-GR" sz="2800" b="1" smtClean="0">
                <a:solidFill>
                  <a:srgbClr val="C00000"/>
                </a:solidFill>
                <a:latin typeface="Calibri" pitchFamily="34" charset="0"/>
              </a:rPr>
              <a:t>Κάθε ομάδα εκθέτει τα αποτελέσματα της εργασίας της</a:t>
            </a:r>
          </a:p>
          <a:p>
            <a:r>
              <a:rPr lang="el-GR" sz="2800" b="1" smtClean="0">
                <a:solidFill>
                  <a:srgbClr val="C00000"/>
                </a:solidFill>
                <a:latin typeface="Calibri" pitchFamily="34" charset="0"/>
              </a:rPr>
              <a:t>Συζήτηση στην ολομέλεια</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lstStyle/>
          <a:p>
            <a:r>
              <a:rPr lang="el-GR" sz="4400" b="1" smtClean="0">
                <a:solidFill>
                  <a:srgbClr val="C00000"/>
                </a:solidFill>
                <a:latin typeface="Calibri" pitchFamily="34" charset="0"/>
              </a:rPr>
              <a:t>Κριτικές ερωτήσεις</a:t>
            </a:r>
          </a:p>
        </p:txBody>
      </p:sp>
      <p:sp>
        <p:nvSpPr>
          <p:cNvPr id="48131" name="2 - Θέση περιεχομένου"/>
          <p:cNvSpPr>
            <a:spLocks noGrp="1"/>
          </p:cNvSpPr>
          <p:nvPr>
            <p:ph idx="1"/>
          </p:nvPr>
        </p:nvSpPr>
        <p:spPr>
          <a:xfrm>
            <a:off x="457200" y="2276475"/>
            <a:ext cx="8229600" cy="3849688"/>
          </a:xfrm>
        </p:spPr>
        <p:txBody>
          <a:bodyPr/>
          <a:lstStyle/>
          <a:p>
            <a:pPr algn="just"/>
            <a:r>
              <a:rPr lang="el-GR" sz="2800" smtClean="0">
                <a:latin typeface="Calibri" pitchFamily="34" charset="0"/>
              </a:rPr>
              <a:t>Πώς εξηγείται η πρωτοφανής αυστηρότητα με την οποία διαχειρίστηκαν οι Αθηναίοι την κρίση αυτή; Μπορεί η παραζάλη του πολέμου να δικαιολογήσει στάσεις και συμπεριφορές που βασίζονται στην παρόρμηση και όχι στη λογική και νηφάλια επεξεργασία των δεδομένων; </a:t>
            </a:r>
          </a:p>
          <a:p>
            <a:endParaRPr lang="el-GR" smtClean="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p:txBody>
          <a:bodyPr/>
          <a:lstStyle/>
          <a:p>
            <a:r>
              <a:rPr lang="el-GR" sz="4400" b="1" smtClean="0">
                <a:solidFill>
                  <a:srgbClr val="C00000"/>
                </a:solidFill>
                <a:latin typeface="Calibri" pitchFamily="34" charset="0"/>
              </a:rPr>
              <a:t>Κριτικές ερωτήσεις</a:t>
            </a:r>
          </a:p>
        </p:txBody>
      </p:sp>
      <p:sp>
        <p:nvSpPr>
          <p:cNvPr id="49155" name="2 - Θέση περιεχομένου"/>
          <p:cNvSpPr>
            <a:spLocks noGrp="1"/>
          </p:cNvSpPr>
          <p:nvPr>
            <p:ph idx="1"/>
          </p:nvPr>
        </p:nvSpPr>
        <p:spPr>
          <a:xfrm>
            <a:off x="457200" y="2133600"/>
            <a:ext cx="8229600" cy="3992563"/>
          </a:xfrm>
        </p:spPr>
        <p:txBody>
          <a:bodyPr/>
          <a:lstStyle/>
          <a:p>
            <a:pPr algn="just"/>
            <a:r>
              <a:rPr lang="el-GR" sz="2800" smtClean="0">
                <a:latin typeface="Calibri" pitchFamily="34" charset="0"/>
              </a:rPr>
              <a:t>«Μερικοί από τον λαό τους επιδοκίμασαν (τους κατηγόρους), αλλά οι πιο πολλοί φώναξαν ότι είναι ανήκουστο να μην αφήνουν τον λαό να κάνει ό,τι θέλει» (Ξενοφών, 1.7.8.). Μπορεί ο δήμος σε κρίσιμες ιστορικές αποφάσεις να διεκδικεί την παντοδυναμία του και να υποκαθιστά τον νόμο; </a:t>
            </a:r>
          </a:p>
          <a:p>
            <a:endParaRPr lang="el-GR"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p:nvPr>
        </p:nvSpPr>
        <p:spPr>
          <a:xfrm>
            <a:off x="304800" y="228600"/>
            <a:ext cx="8610600" cy="1184275"/>
          </a:xfrm>
        </p:spPr>
        <p:txBody>
          <a:bodyPr/>
          <a:lstStyle/>
          <a:p>
            <a:r>
              <a:rPr lang="el-GR" sz="4000" b="1" smtClean="0">
                <a:solidFill>
                  <a:srgbClr val="C00000"/>
                </a:solidFill>
                <a:latin typeface="Calibri" pitchFamily="34" charset="0"/>
              </a:rPr>
              <a:t>Κριτικές ερωτήσεις</a:t>
            </a:r>
          </a:p>
        </p:txBody>
      </p:sp>
      <p:sp>
        <p:nvSpPr>
          <p:cNvPr id="3" name="2 - Θέση περιεχομένου"/>
          <p:cNvSpPr>
            <a:spLocks noGrp="1"/>
          </p:cNvSpPr>
          <p:nvPr>
            <p:ph idx="1"/>
          </p:nvPr>
        </p:nvSpPr>
        <p:spPr>
          <a:xfrm>
            <a:off x="457200" y="2276475"/>
            <a:ext cx="8229600" cy="3849688"/>
          </a:xfrm>
        </p:spPr>
        <p:txBody>
          <a:bodyPr>
            <a:normAutofit fontScale="77500" lnSpcReduction="20000"/>
          </a:bodyPr>
          <a:lstStyle/>
          <a:p>
            <a:pPr algn="just">
              <a:defRPr/>
            </a:pPr>
            <a:r>
              <a:rPr lang="el-GR" sz="3400" dirty="0" smtClean="0">
                <a:latin typeface="Calibri" pitchFamily="34" charset="0"/>
              </a:rPr>
              <a:t>Ποια είναι η αποστολή των προσωπικοτήτων για την αφύπνιση του λαού σε κρίσιμες στιγμές, η οποία εκτελείται συχνά με κίνδυνο στέρησης της προσωπικής τους ελευθερίας ή ακόμα και της ζωής τους; </a:t>
            </a:r>
          </a:p>
          <a:p>
            <a:pPr algn="just">
              <a:buFontTx/>
              <a:buNone/>
              <a:defRPr/>
            </a:pPr>
            <a:endParaRPr lang="el-GR" sz="3300" dirty="0" smtClean="0">
              <a:latin typeface="Calibri" pitchFamily="34" charset="0"/>
            </a:endParaRPr>
          </a:p>
          <a:p>
            <a:pPr algn="just">
              <a:defRPr/>
            </a:pPr>
            <a:r>
              <a:rPr lang="el-GR" sz="3300" dirty="0">
                <a:latin typeface="Calibri" pitchFamily="34" charset="0"/>
              </a:rPr>
              <a:t> «Γιατί κανένας άνθρωπος που εναντιώνεται με ειλικρίνεια σε σας ή σε οποιοδήποτε άλλο πλήθος και εμποδίζει πολλές αδικίες και παρανομίες να γίνονται στην πόλη δεν θα καταφέρει να σώσει τη ζωή του» (Σωκράτης, Απολογία</a:t>
            </a:r>
            <a:r>
              <a:rPr lang="el-GR" sz="3300" dirty="0" smtClean="0">
                <a:latin typeface="Calibri" pitchFamily="34" charset="0"/>
              </a:rPr>
              <a:t>,</a:t>
            </a:r>
            <a:r>
              <a:rPr lang="en-US" sz="3300" dirty="0" smtClean="0">
                <a:latin typeface="Calibri" pitchFamily="34" charset="0"/>
              </a:rPr>
              <a:t> </a:t>
            </a:r>
            <a:r>
              <a:rPr lang="el-GR" sz="3300" dirty="0" smtClean="0">
                <a:latin typeface="Calibri" pitchFamily="34" charset="0"/>
              </a:rPr>
              <a:t>31</a:t>
            </a:r>
            <a:r>
              <a:rPr lang="en-US" sz="3300" dirty="0">
                <a:latin typeface="Calibri" pitchFamily="34" charset="0"/>
              </a:rPr>
              <a:t>c</a:t>
            </a:r>
            <a:r>
              <a:rPr lang="el-GR" sz="3300" dirty="0">
                <a:latin typeface="Calibri" pitchFamily="34" charset="0"/>
              </a:rPr>
              <a:t>-32</a:t>
            </a:r>
            <a:r>
              <a:rPr lang="en-US" sz="3300" dirty="0">
                <a:latin typeface="Calibri" pitchFamily="34" charset="0"/>
              </a:rPr>
              <a:t>a</a:t>
            </a:r>
            <a:r>
              <a:rPr lang="el-GR" sz="3300" dirty="0">
                <a:latin typeface="Calibri" pitchFamily="34" charset="0"/>
              </a:rPr>
              <a:t>). Συμφωνείτε με αυτήν τη θέση; </a:t>
            </a:r>
          </a:p>
          <a:p>
            <a:pPr>
              <a:defRPr/>
            </a:pPr>
            <a:endParaRPr lang="el-GR" dirty="0"/>
          </a:p>
          <a:p>
            <a:pPr>
              <a:defRPr/>
            </a:pPr>
            <a:endParaRPr lang="el-G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2 - Θέση περιεχομένου"/>
          <p:cNvSpPr>
            <a:spLocks noGrp="1"/>
          </p:cNvSpPr>
          <p:nvPr>
            <p:ph idx="1"/>
          </p:nvPr>
        </p:nvSpPr>
        <p:spPr>
          <a:xfrm>
            <a:off x="304800" y="333375"/>
            <a:ext cx="8534400" cy="6191250"/>
          </a:xfrm>
        </p:spPr>
        <p:txBody>
          <a:bodyPr/>
          <a:lstStyle/>
          <a:p>
            <a:pPr algn="just">
              <a:buClr>
                <a:srgbClr val="C00000"/>
              </a:buClr>
              <a:buFontTx/>
              <a:buNone/>
            </a:pPr>
            <a:r>
              <a:rPr lang="el-GR" sz="2600" b="1" smtClean="0">
                <a:solidFill>
                  <a:srgbClr val="C00000"/>
                </a:solidFill>
                <a:latin typeface="Calibri" pitchFamily="34" charset="0"/>
              </a:rPr>
              <a:t>	Εργασία με ομάδες</a:t>
            </a:r>
          </a:p>
          <a:p>
            <a:pPr algn="just">
              <a:buClr>
                <a:srgbClr val="C00000"/>
              </a:buClr>
            </a:pPr>
            <a:r>
              <a:rPr lang="el-GR" sz="2400" b="1" smtClean="0">
                <a:solidFill>
                  <a:srgbClr val="C00000"/>
                </a:solidFill>
                <a:latin typeface="Calibri" pitchFamily="34" charset="0"/>
              </a:rPr>
              <a:t>Κάθε ομάδα  παρουσιάζει τα αποτελέσματα της μελέτης της με δραματοποίηση, παιχνίδι ρόλων, σύνταξη ενσυναισθητικής αφήγησης, επιχειρηματολογικού δοκιμίου ή κατασκευή εικαστικού έργου.</a:t>
            </a:r>
          </a:p>
          <a:p>
            <a:pPr algn="just">
              <a:buClr>
                <a:srgbClr val="C00000"/>
              </a:buClr>
            </a:pPr>
            <a:r>
              <a:rPr lang="el-GR" sz="2400" b="1" smtClean="0">
                <a:solidFill>
                  <a:srgbClr val="C00000"/>
                </a:solidFill>
                <a:latin typeface="Calibri" pitchFamily="34" charset="0"/>
              </a:rPr>
              <a:t>Παρουσιάζουμε το ιστορικό γεγονός από δύο ή και περισσότερες οπτικές γωνίες.</a:t>
            </a:r>
          </a:p>
          <a:p>
            <a:pPr algn="just">
              <a:buClr>
                <a:srgbClr val="C00000"/>
              </a:buClr>
            </a:pPr>
            <a:r>
              <a:rPr lang="el-GR" sz="2400" b="1" smtClean="0">
                <a:solidFill>
                  <a:srgbClr val="C00000"/>
                </a:solidFill>
                <a:latin typeface="Calibri" pitchFamily="34" charset="0"/>
              </a:rPr>
              <a:t>Επιλέγουμε επιχειρήματα από την κάθε πλευρά και συντάσσουμε εναλλακτικές αφηγήσεις.</a:t>
            </a:r>
          </a:p>
          <a:p>
            <a:pPr algn="just">
              <a:buClr>
                <a:srgbClr val="C00000"/>
              </a:buClr>
            </a:pPr>
            <a:r>
              <a:rPr lang="el-GR" sz="2400" b="1" smtClean="0">
                <a:solidFill>
                  <a:srgbClr val="C00000"/>
                </a:solidFill>
                <a:latin typeface="Calibri" pitchFamily="34" charset="0"/>
              </a:rPr>
              <a:t>Προσπαθούμε να κατανοήσουμε τον τρόπο σκέψης και δράσης των ιστορικών προσώπων με τα οποία διαφωνούμε. </a:t>
            </a:r>
          </a:p>
          <a:p>
            <a:pPr>
              <a:buClr>
                <a:srgbClr val="C00000"/>
              </a:buClr>
            </a:pPr>
            <a:r>
              <a:rPr lang="el-GR" sz="2400" b="1" smtClean="0">
                <a:solidFill>
                  <a:srgbClr val="C00000"/>
                </a:solidFill>
                <a:latin typeface="Calibri" pitchFamily="34" charset="0"/>
              </a:rPr>
              <a:t>Παρουσιάζουμε την εργασία της ομάδας στην ολομέλεια. Σχολιασμός παρουσιάσεων, καταγραφή συμπερασμάτων στον πίνακα δίπλα στα αποτελέσματα της προηγούμενης φάσης.</a:t>
            </a:r>
          </a:p>
          <a:p>
            <a:pPr>
              <a:buFontTx/>
              <a:buNone/>
            </a:pPr>
            <a:endParaRPr lang="el-GR"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Τίτλος"/>
          <p:cNvSpPr>
            <a:spLocks noGrp="1"/>
          </p:cNvSpPr>
          <p:nvPr>
            <p:ph type="title"/>
          </p:nvPr>
        </p:nvSpPr>
        <p:spPr>
          <a:xfrm>
            <a:off x="304800" y="228600"/>
            <a:ext cx="8610600" cy="679450"/>
          </a:xfrm>
        </p:spPr>
        <p:txBody>
          <a:bodyPr>
            <a:normAutofit fontScale="90000"/>
          </a:bodyPr>
          <a:lstStyle/>
          <a:p>
            <a:r>
              <a:rPr lang="el-GR" sz="4000" b="1" smtClean="0">
                <a:solidFill>
                  <a:srgbClr val="C00000"/>
                </a:solidFill>
                <a:latin typeface="Calibri" pitchFamily="34" charset="0"/>
              </a:rPr>
              <a:t>Διατύπωση αξιολογικών κρίσεων</a:t>
            </a:r>
          </a:p>
        </p:txBody>
      </p:sp>
      <p:sp>
        <p:nvSpPr>
          <p:cNvPr id="52227" name="2 - Θέση περιεχομένου"/>
          <p:cNvSpPr>
            <a:spLocks noGrp="1"/>
          </p:cNvSpPr>
          <p:nvPr>
            <p:ph idx="1"/>
          </p:nvPr>
        </p:nvSpPr>
        <p:spPr>
          <a:xfrm>
            <a:off x="304800" y="1341438"/>
            <a:ext cx="8534400" cy="4754562"/>
          </a:xfrm>
        </p:spPr>
        <p:txBody>
          <a:bodyPr/>
          <a:lstStyle/>
          <a:p>
            <a:r>
              <a:rPr lang="el-GR" dirty="0" smtClean="0">
                <a:latin typeface="Calibri" pitchFamily="34" charset="0"/>
              </a:rPr>
              <a:t>οι εκπαιδευόμενοι </a:t>
            </a:r>
            <a:r>
              <a:rPr lang="el-GR" dirty="0" smtClean="0">
                <a:latin typeface="Calibri" pitchFamily="34" charset="0"/>
              </a:rPr>
              <a:t>αξιολογούν τις αποφάσεις και τις πράξεις των ιστορικών προσώπων και ομάδων μέσα στο ιστορικό τους πλαίσιο. </a:t>
            </a:r>
          </a:p>
          <a:p>
            <a:r>
              <a:rPr lang="el-GR" dirty="0" smtClean="0">
                <a:latin typeface="Calibri" pitchFamily="34" charset="0"/>
              </a:rPr>
              <a:t>Αποφεύγουμε την απλουστευτική αναγωγή των προσώπων σε θύματα και θύτες.</a:t>
            </a:r>
          </a:p>
          <a:p>
            <a:r>
              <a:rPr lang="el-GR" dirty="0" smtClean="0">
                <a:latin typeface="Calibri" pitchFamily="34" charset="0"/>
              </a:rPr>
              <a:t>Αντιμετωπίζουμε με νηφάλια αλλά κριτική ματιά ακόμα και τα πρόσωπα των οποίων οι πράξεις αποδοκιμάζονται.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2 - Θέση περιεχομένου"/>
          <p:cNvSpPr>
            <a:spLocks noGrp="1"/>
          </p:cNvSpPr>
          <p:nvPr>
            <p:ph idx="1"/>
          </p:nvPr>
        </p:nvSpPr>
        <p:spPr>
          <a:xfrm>
            <a:off x="304800" y="404813"/>
            <a:ext cx="8534400" cy="5691187"/>
          </a:xfrm>
        </p:spPr>
        <p:txBody>
          <a:bodyPr/>
          <a:lstStyle/>
          <a:p>
            <a:pPr>
              <a:buFontTx/>
              <a:buNone/>
            </a:pPr>
            <a:r>
              <a:rPr lang="el-GR" sz="2600" smtClean="0">
                <a:latin typeface="Calibri" pitchFamily="34" charset="0"/>
              </a:rPr>
              <a:t>	</a:t>
            </a:r>
            <a:r>
              <a:rPr lang="el-GR" sz="2600" b="1" smtClean="0">
                <a:solidFill>
                  <a:srgbClr val="C00000"/>
                </a:solidFill>
                <a:latin typeface="Calibri" pitchFamily="34" charset="0"/>
              </a:rPr>
              <a:t>Εργασία με ομάδες</a:t>
            </a:r>
          </a:p>
          <a:p>
            <a:r>
              <a:rPr lang="el-GR" sz="2400" b="1" smtClean="0">
                <a:solidFill>
                  <a:srgbClr val="C00000"/>
                </a:solidFill>
                <a:latin typeface="Calibri" pitchFamily="34" charset="0"/>
              </a:rPr>
              <a:t>Ποια είναι τα κοινά σημεία και ποιες οι διαφορές ανάμεσα στις σύγχρονες αντιλήψεις και σε αυτές της αρχαίας Αθήνας; </a:t>
            </a:r>
          </a:p>
          <a:p>
            <a:r>
              <a:rPr lang="el-GR" sz="2400" b="1" smtClean="0">
                <a:solidFill>
                  <a:srgbClr val="C00000"/>
                </a:solidFill>
                <a:latin typeface="Calibri" pitchFamily="34" charset="0"/>
              </a:rPr>
              <a:t>Είναι τα ήθη και οι πεποιθήσεις του σήμερα το ίδιο ισχυρά ώστε να εγείρουν φαινόμενα φανατισμού και βίας; </a:t>
            </a:r>
          </a:p>
          <a:p>
            <a:r>
              <a:rPr lang="el-GR" sz="2400" b="1" smtClean="0">
                <a:solidFill>
                  <a:srgbClr val="C00000"/>
                </a:solidFill>
                <a:latin typeface="Calibri" pitchFamily="34" charset="0"/>
              </a:rPr>
              <a:t>Σε ποια σημεία θα διαφοροποιούνταν το εξεταζόμενο ιστορικό γεγονός αν συνέβαινε σήμερα; </a:t>
            </a:r>
          </a:p>
          <a:p>
            <a:r>
              <a:rPr lang="el-GR" sz="2400" b="1" smtClean="0">
                <a:solidFill>
                  <a:srgbClr val="C00000"/>
                </a:solidFill>
                <a:latin typeface="Calibri" pitchFamily="34" charset="0"/>
              </a:rPr>
              <a:t>Υπάρχουν άνθρωποι ή ομάδες ανθρώπων που βιώνουν στις μέρες μας παραπλήσιες καταστάσεις με αυτές των ιστορικών χαρακτήρων; </a:t>
            </a:r>
          </a:p>
          <a:p>
            <a:r>
              <a:rPr lang="el-GR" sz="2400" b="1" smtClean="0">
                <a:solidFill>
                  <a:srgbClr val="C00000"/>
                </a:solidFill>
                <a:latin typeface="Calibri" pitchFamily="34" charset="0"/>
              </a:rPr>
              <a:t>Υπάρχουν παραδοχές, αντιλήψεις και συμπεριφορές που ήταν λάθος στο παρελθόν και σωστές σήμερα ή το αντίστροφο;</a:t>
            </a:r>
          </a:p>
          <a:p>
            <a:r>
              <a:rPr lang="el-GR" sz="2400" b="1" smtClean="0">
                <a:solidFill>
                  <a:srgbClr val="C00000"/>
                </a:solidFill>
                <a:latin typeface="Calibri" pitchFamily="34" charset="0"/>
              </a:rPr>
              <a:t>Συζήτηση στην ολομέλεια.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2 - Θέση περιεχομένου"/>
          <p:cNvSpPr>
            <a:spLocks noGrp="1"/>
          </p:cNvSpPr>
          <p:nvPr>
            <p:ph idx="1"/>
          </p:nvPr>
        </p:nvSpPr>
        <p:spPr>
          <a:xfrm>
            <a:off x="457200" y="188641"/>
            <a:ext cx="8229600" cy="7056710"/>
          </a:xfrm>
        </p:spPr>
        <p:txBody>
          <a:bodyPr/>
          <a:lstStyle/>
          <a:p>
            <a:pPr>
              <a:buFont typeface="Wingdings" pitchFamily="2" charset="2"/>
              <a:buChar char="ü"/>
            </a:pPr>
            <a:r>
              <a:rPr lang="el-GR" sz="2800" dirty="0" smtClean="0">
                <a:latin typeface="Times New Roman" pitchFamily="18" charset="0"/>
                <a:cs typeface="Times New Roman" pitchFamily="18" charset="0"/>
              </a:rPr>
              <a:t>Ο άνθρωπος στην εικόνα βλέπει την ψυχή του: ο άνθρωπος παραμένει άνθρωπος με τα προτερήματα και τα ελαττώματά του. Η «εικόνα» του παραμένει αναλλοίωτη στον χρόνο</a:t>
            </a:r>
            <a:r>
              <a:rPr lang="en-US" sz="2800" dirty="0" smtClean="0">
                <a:latin typeface="Times New Roman" pitchFamily="18" charset="0"/>
                <a:cs typeface="Times New Roman" pitchFamily="18" charset="0"/>
              </a:rPr>
              <a:t>.</a:t>
            </a:r>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Πλημμυρίδα εικόνων-εικονιστική/εικονική πραγματικότητα</a:t>
            </a:r>
            <a:r>
              <a:rPr lang="en-US" sz="2800" dirty="0" smtClean="0">
                <a:latin typeface="Times New Roman" pitchFamily="18" charset="0"/>
                <a:cs typeface="Times New Roman" pitchFamily="18" charset="0"/>
              </a:rPr>
              <a:t>.</a:t>
            </a:r>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Δεν θεωρείται μια είδηση αξιόπιστη, αν δεν συνοδεύεται από εικόνες</a:t>
            </a:r>
            <a:r>
              <a:rPr lang="en-US" sz="2800" dirty="0" smtClean="0">
                <a:latin typeface="Times New Roman" pitchFamily="18" charset="0"/>
                <a:cs typeface="Times New Roman" pitchFamily="18" charset="0"/>
              </a:rPr>
              <a:t>.</a:t>
            </a:r>
            <a:endParaRPr lang="el-GR" sz="2800" dirty="0" smtClean="0">
              <a:latin typeface="Times New Roman" pitchFamily="18" charset="0"/>
              <a:cs typeface="Times New Roman" pitchFamily="18" charset="0"/>
            </a:endParaRPr>
          </a:p>
          <a:p>
            <a:pPr algn="just">
              <a:buFont typeface="Wingdings" pitchFamily="2" charset="2"/>
              <a:buChar char="ü"/>
            </a:pPr>
            <a:r>
              <a:rPr lang="el-GR" sz="2800" dirty="0" smtClean="0">
                <a:latin typeface="Times New Roman" pitchFamily="18" charset="0"/>
                <a:cs typeface="Times New Roman" pitchFamily="18" charset="0"/>
              </a:rPr>
              <a:t>Η εικόνα είναι το αγαπημένο παιδί του εκπαιδευτικού/εκπαιδευτή, γιατί αφήνει να εκφρασθούν συναισθήματα και επιτρέπει την καλύτερη κατανόηση της πραγματικότητας</a:t>
            </a:r>
            <a:r>
              <a:rPr lang="en-US" sz="2800" dirty="0" smtClean="0">
                <a:latin typeface="Times New Roman" pitchFamily="18" charset="0"/>
                <a:cs typeface="Times New Roman" pitchFamily="18" charset="0"/>
              </a:rPr>
              <a:t> (</a:t>
            </a:r>
            <a:r>
              <a:rPr lang="el-GR" sz="2800" dirty="0" smtClean="0">
                <a:latin typeface="Times New Roman" pitchFamily="18" charset="0"/>
                <a:cs typeface="Times New Roman" pitchFamily="18" charset="0"/>
              </a:rPr>
              <a:t>αλλά και το έκθετο παιδί του ιστορικού)</a:t>
            </a:r>
            <a:r>
              <a:rPr lang="en-US" sz="2800" dirty="0" smtClean="0">
                <a:latin typeface="Times New Roman" pitchFamily="18" charset="0"/>
                <a:cs typeface="Times New Roman" pitchFamily="18" charset="0"/>
              </a:rPr>
              <a:t>.</a:t>
            </a:r>
            <a:r>
              <a:rPr lang="el-GR" sz="28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2 - Τίτλος"/>
          <p:cNvSpPr>
            <a:spLocks noGrp="1"/>
          </p:cNvSpPr>
          <p:nvPr>
            <p:ph type="title"/>
          </p:nvPr>
        </p:nvSpPr>
        <p:spPr>
          <a:xfrm>
            <a:off x="304800" y="228600"/>
            <a:ext cx="8610600" cy="823913"/>
          </a:xfrm>
        </p:spPr>
        <p:txBody>
          <a:bodyPr/>
          <a:lstStyle/>
          <a:p>
            <a:r>
              <a:rPr lang="el-GR" sz="4000" b="1" smtClean="0">
                <a:solidFill>
                  <a:srgbClr val="C00000"/>
                </a:solidFill>
                <a:latin typeface="Calibri" pitchFamily="34" charset="0"/>
              </a:rPr>
              <a:t>Επιστροφή στο προσωπικό βίωμα</a:t>
            </a:r>
          </a:p>
        </p:txBody>
      </p:sp>
      <p:sp>
        <p:nvSpPr>
          <p:cNvPr id="54275" name="2 - Θέση περιεχομένου"/>
          <p:cNvSpPr>
            <a:spLocks noGrp="1"/>
          </p:cNvSpPr>
          <p:nvPr>
            <p:ph idx="1"/>
          </p:nvPr>
        </p:nvSpPr>
        <p:spPr>
          <a:xfrm>
            <a:off x="304800" y="1412875"/>
            <a:ext cx="8534400" cy="4683125"/>
          </a:xfrm>
        </p:spPr>
        <p:txBody>
          <a:bodyPr/>
          <a:lstStyle/>
          <a:p>
            <a:pPr>
              <a:buFontTx/>
              <a:buNone/>
            </a:pPr>
            <a:r>
              <a:rPr lang="el-GR" smtClean="0">
                <a:latin typeface="Calibri" pitchFamily="34" charset="0"/>
              </a:rPr>
              <a:t>	</a:t>
            </a:r>
            <a:r>
              <a:rPr lang="el-GR" sz="2800" b="1" smtClean="0">
                <a:latin typeface="Calibri" pitchFamily="34" charset="0"/>
              </a:rPr>
              <a:t>Εργασία με διμελείς ομάδες:	</a:t>
            </a:r>
          </a:p>
          <a:p>
            <a:pPr>
              <a:buFontTx/>
              <a:buNone/>
            </a:pPr>
            <a:r>
              <a:rPr lang="el-GR" sz="2800" smtClean="0">
                <a:latin typeface="Calibri" pitchFamily="34" charset="0"/>
              </a:rPr>
              <a:t>	Συζητήστε σε διμελείς κι ύστερα σε τετραμελείς ομάδες τα ερωτήματα:</a:t>
            </a:r>
          </a:p>
          <a:p>
            <a:r>
              <a:rPr lang="el-GR" sz="2800" smtClean="0">
                <a:latin typeface="Calibri" pitchFamily="34" charset="0"/>
              </a:rPr>
              <a:t>Βρεθήκατε ποτέ σε ανάλογη θέση, να λειτουργήσετε συναισθηματικά/παρορμητικά ενάντια στις αξίες σας και να το μετανιώσετε στη συνέχεια; </a:t>
            </a:r>
          </a:p>
          <a:p>
            <a:r>
              <a:rPr lang="el-GR" sz="2800" smtClean="0">
                <a:latin typeface="Calibri" pitchFamily="34" charset="0"/>
              </a:rPr>
              <a:t>Πώς το χειριστήκατε; </a:t>
            </a:r>
          </a:p>
          <a:p>
            <a:r>
              <a:rPr lang="el-GR" sz="2800" smtClean="0">
                <a:latin typeface="Calibri" pitchFamily="34" charset="0"/>
              </a:rPr>
              <a:t>Πώς αισθανθήκατε; </a:t>
            </a:r>
          </a:p>
          <a:p>
            <a:r>
              <a:rPr lang="el-GR" sz="2800" smtClean="0">
                <a:latin typeface="Calibri" pitchFamily="34" charset="0"/>
              </a:rPr>
              <a:t>Η μεταμέλειά σας διόρθωσε την κατάσταση;</a:t>
            </a:r>
          </a:p>
          <a:p>
            <a:pPr>
              <a:buFontTx/>
              <a:buNone/>
            </a:pPr>
            <a:endParaRPr lang="el-GR" sz="2800" smtClean="0">
              <a:latin typeface="Calibri"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2 - Θέση περιεχομένου"/>
          <p:cNvSpPr>
            <a:spLocks noGrp="1"/>
          </p:cNvSpPr>
          <p:nvPr>
            <p:ph idx="1"/>
          </p:nvPr>
        </p:nvSpPr>
        <p:spPr>
          <a:xfrm>
            <a:off x="304800" y="692150"/>
            <a:ext cx="8534400" cy="5403850"/>
          </a:xfrm>
        </p:spPr>
        <p:txBody>
          <a:bodyPr>
            <a:normAutofit lnSpcReduction="10000"/>
          </a:bodyPr>
          <a:lstStyle/>
          <a:p>
            <a:r>
              <a:rPr lang="el-GR" sz="2800" b="1" smtClean="0">
                <a:solidFill>
                  <a:srgbClr val="C00000"/>
                </a:solidFill>
                <a:latin typeface="Calibri" pitchFamily="34" charset="0"/>
              </a:rPr>
              <a:t>Οι διμελείς ομάδες γίνονται τετραμελείς με σκοπό να εκθέσουμε τον τρόπο με τον οποίο χειριστήκαμε τα περιστατικά που συζητήσαμε στη δυάδα, χωρίς να τα αναφέρουμε, και να μοιραστούμε τα συναισθήματα και τις σκέψεις μας. </a:t>
            </a:r>
          </a:p>
          <a:p>
            <a:r>
              <a:rPr lang="el-GR" sz="2800" b="1" smtClean="0">
                <a:solidFill>
                  <a:srgbClr val="C00000"/>
                </a:solidFill>
                <a:latin typeface="Calibri" pitchFamily="34" charset="0"/>
              </a:rPr>
              <a:t>Ομαδοποιούμε τις εμπειρίες μας εντάσσοντάς τις σε πιο γενικά πλαίσια. Μπορούμε να χρησιμοποιήσουμε τρίστηλο πίνακα, όπως ακολούθως. </a:t>
            </a:r>
          </a:p>
          <a:p>
            <a:r>
              <a:rPr lang="el-GR" sz="2800" b="1" smtClean="0">
                <a:solidFill>
                  <a:srgbClr val="C00000"/>
                </a:solidFill>
                <a:latin typeface="Calibri" pitchFamily="34" charset="0"/>
              </a:rPr>
              <a:t>Αιτιολογούμε τους συλλογισμούς μας τη δεδομένη στιγμή. </a:t>
            </a:r>
          </a:p>
          <a:p>
            <a:r>
              <a:rPr lang="el-GR" sz="2800" b="1" smtClean="0">
                <a:solidFill>
                  <a:srgbClr val="C00000"/>
                </a:solidFill>
                <a:latin typeface="Calibri" pitchFamily="34" charset="0"/>
              </a:rPr>
              <a:t>Παρουσιάζουμε τα αποτελέσματα στην ολομέλεια.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7 - Τίτλος"/>
          <p:cNvSpPr>
            <a:spLocks noGrp="1"/>
          </p:cNvSpPr>
          <p:nvPr>
            <p:ph type="title"/>
          </p:nvPr>
        </p:nvSpPr>
        <p:spPr>
          <a:xfrm>
            <a:off x="304800" y="228600"/>
            <a:ext cx="8610600" cy="1905000"/>
          </a:xfrm>
        </p:spPr>
        <p:txBody>
          <a:bodyPr/>
          <a:lstStyle/>
          <a:p>
            <a:pPr algn="l"/>
            <a:r>
              <a:rPr lang="el-GR" sz="2800" b="1" smtClean="0">
                <a:solidFill>
                  <a:schemeClr val="tx1"/>
                </a:solidFill>
                <a:latin typeface="Calibri" pitchFamily="34" charset="0"/>
              </a:rPr>
              <a:t>Ομαδοποιήστε τις εμπειρίες σας </a:t>
            </a:r>
            <a:r>
              <a:rPr lang="el-GR" sz="2800" b="1" smtClean="0">
                <a:solidFill>
                  <a:srgbClr val="FF0000"/>
                </a:solidFill>
                <a:latin typeface="Calibri" pitchFamily="34" charset="0"/>
              </a:rPr>
              <a:t>εντάσσοντας  αυτές </a:t>
            </a:r>
            <a:r>
              <a:rPr lang="el-GR" sz="2800" b="1" smtClean="0">
                <a:solidFill>
                  <a:schemeClr val="tx1"/>
                </a:solidFill>
                <a:latin typeface="Calibri" pitchFamily="34" charset="0"/>
              </a:rPr>
              <a:t>σε πιο γενικά πλαίσια, αιτιολογήστε τους συλλογισμούς σας</a:t>
            </a:r>
          </a:p>
        </p:txBody>
      </p:sp>
      <p:graphicFrame>
        <p:nvGraphicFramePr>
          <p:cNvPr id="10" name="9 - Θέση περιεχομένου"/>
          <p:cNvGraphicFramePr>
            <a:graphicFrameLocks noGrp="1"/>
          </p:cNvGraphicFramePr>
          <p:nvPr>
            <p:ph idx="1"/>
          </p:nvPr>
        </p:nvGraphicFramePr>
        <p:xfrm>
          <a:off x="323850" y="2924175"/>
          <a:ext cx="8534400" cy="2795689"/>
        </p:xfrm>
        <a:graphic>
          <a:graphicData uri="http://schemas.openxmlformats.org/drawingml/2006/table">
            <a:tbl>
              <a:tblPr firstRow="1" bandRow="1">
                <a:tableStyleId>{5940675A-B579-460E-94D1-54222C63F5DA}</a:tableStyleId>
              </a:tblPr>
              <a:tblGrid>
                <a:gridCol w="2844800"/>
                <a:gridCol w="2844800"/>
                <a:gridCol w="2844800"/>
              </a:tblGrid>
              <a:tr h="4120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1" kern="1200" dirty="0" smtClean="0">
                          <a:latin typeface="Calibri" pitchFamily="34" charset="0"/>
                        </a:rPr>
                        <a:t>Τι έκανα;</a:t>
                      </a:r>
                      <a:endParaRPr lang="el-GR" sz="2000" b="1" dirty="0" smtClean="0">
                        <a:latin typeface="Calibri" pitchFamily="34" charset="0"/>
                      </a:endParaRPr>
                    </a:p>
                    <a:p>
                      <a:pPr algn="ctr"/>
                      <a:endParaRPr lang="el-GR"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1" kern="1200" dirty="0" smtClean="0">
                          <a:latin typeface="Calibri" pitchFamily="34" charset="0"/>
                        </a:rPr>
                        <a:t>Για ποιον λόγο το έκανα;</a:t>
                      </a:r>
                      <a:endParaRPr lang="el-GR" sz="2000" b="1" dirty="0" smtClean="0">
                        <a:latin typeface="Calibri" pitchFamily="34" charset="0"/>
                      </a:endParaRPr>
                    </a:p>
                    <a:p>
                      <a:pPr algn="ctr"/>
                      <a:endParaRPr lang="el-GR"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1" kern="1200" dirty="0" smtClean="0">
                          <a:latin typeface="Calibri" pitchFamily="34" charset="0"/>
                        </a:rPr>
                        <a:t>Πώς αισθάνθηκα; </a:t>
                      </a:r>
                      <a:endParaRPr lang="el-GR" sz="2000" b="1" dirty="0" smtClean="0">
                        <a:latin typeface="Calibri" pitchFamily="34" charset="0"/>
                      </a:endParaRPr>
                    </a:p>
                    <a:p>
                      <a:pPr algn="ctr"/>
                      <a:endParaRPr lang="el-GR" sz="2000" b="1" dirty="0">
                        <a:latin typeface="Calibri" pitchFamily="34" charset="0"/>
                      </a:endParaRPr>
                    </a:p>
                  </a:txBody>
                  <a:tcPr/>
                </a:tc>
              </a:tr>
              <a:tr h="446401">
                <a:tc>
                  <a:txBody>
                    <a:bodyPr/>
                    <a:lstStyle/>
                    <a:p>
                      <a:pPr algn="ctr"/>
                      <a:endParaRPr lang="el-GR" sz="2000" b="1" dirty="0">
                        <a:latin typeface="Calibri" pitchFamily="34" charset="0"/>
                      </a:endParaRPr>
                    </a:p>
                  </a:txBody>
                  <a:tcPr/>
                </a:tc>
                <a:tc>
                  <a:txBody>
                    <a:bodyPr/>
                    <a:lstStyle/>
                    <a:p>
                      <a:pPr algn="ctr"/>
                      <a:endParaRPr lang="el-GR" sz="2000" b="1" dirty="0"/>
                    </a:p>
                  </a:txBody>
                  <a:tcPr/>
                </a:tc>
                <a:tc>
                  <a:txBody>
                    <a:bodyPr/>
                    <a:lstStyle/>
                    <a:p>
                      <a:pPr algn="ctr"/>
                      <a:endParaRPr lang="el-GR" sz="2000" b="1" dirty="0"/>
                    </a:p>
                  </a:txBody>
                  <a:tcPr/>
                </a:tc>
              </a:tr>
              <a:tr h="412062">
                <a:tc>
                  <a:txBody>
                    <a:bodyPr/>
                    <a:lstStyle/>
                    <a:p>
                      <a:endParaRPr lang="el-GR"/>
                    </a:p>
                  </a:txBody>
                  <a:tcPr/>
                </a:tc>
                <a:tc>
                  <a:txBody>
                    <a:bodyPr/>
                    <a:lstStyle/>
                    <a:p>
                      <a:endParaRPr lang="el-GR" dirty="0"/>
                    </a:p>
                  </a:txBody>
                  <a:tcPr/>
                </a:tc>
                <a:tc>
                  <a:txBody>
                    <a:bodyPr/>
                    <a:lstStyle/>
                    <a:p>
                      <a:endParaRPr lang="el-GR"/>
                    </a:p>
                  </a:txBody>
                  <a:tcPr/>
                </a:tc>
              </a:tr>
              <a:tr h="412062">
                <a:tc>
                  <a:txBody>
                    <a:bodyPr/>
                    <a:lstStyle/>
                    <a:p>
                      <a:endParaRPr lang="el-GR"/>
                    </a:p>
                  </a:txBody>
                  <a:tcPr/>
                </a:tc>
                <a:tc>
                  <a:txBody>
                    <a:bodyPr/>
                    <a:lstStyle/>
                    <a:p>
                      <a:endParaRPr lang="el-GR"/>
                    </a:p>
                  </a:txBody>
                  <a:tcPr/>
                </a:tc>
                <a:tc>
                  <a:txBody>
                    <a:bodyPr/>
                    <a:lstStyle/>
                    <a:p>
                      <a:endParaRPr lang="el-GR"/>
                    </a:p>
                  </a:txBody>
                  <a:tcPr/>
                </a:tc>
              </a:tr>
              <a:tr h="412062">
                <a:tc>
                  <a:txBody>
                    <a:bodyPr/>
                    <a:lstStyle/>
                    <a:p>
                      <a:endParaRPr lang="el-GR" dirty="0"/>
                    </a:p>
                  </a:txBody>
                  <a:tcPr/>
                </a:tc>
                <a:tc>
                  <a:txBody>
                    <a:bodyPr/>
                    <a:lstStyle/>
                    <a:p>
                      <a:endParaRPr lang="el-GR" dirty="0"/>
                    </a:p>
                  </a:txBody>
                  <a:tcPr/>
                </a:tc>
                <a:tc>
                  <a:txBody>
                    <a:bodyPr/>
                    <a:lstStyle/>
                    <a:p>
                      <a:endParaRPr lang="el-GR" dirty="0"/>
                    </a:p>
                  </a:txBody>
                  <a:tcPr/>
                </a:tc>
              </a:tr>
              <a:tr h="412062">
                <a:tc>
                  <a:txBody>
                    <a:bodyPr/>
                    <a:lstStyle/>
                    <a:p>
                      <a:endParaRPr lang="el-GR" dirty="0"/>
                    </a:p>
                  </a:txBody>
                  <a:tcPr/>
                </a:tc>
                <a:tc>
                  <a:txBody>
                    <a:bodyPr/>
                    <a:lstStyle/>
                    <a:p>
                      <a:endParaRPr lang="el-GR" dirty="0"/>
                    </a:p>
                  </a:txBody>
                  <a:tcPr/>
                </a:tc>
                <a:tc>
                  <a:txBody>
                    <a:bodyPr/>
                    <a:lstStyle/>
                    <a:p>
                      <a:endParaRPr lang="el-GR" dirty="0"/>
                    </a:p>
                  </a:txBody>
                  <a:tcPr/>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2 - Θέση περιεχομένου"/>
          <p:cNvSpPr>
            <a:spLocks noGrp="1"/>
          </p:cNvSpPr>
          <p:nvPr>
            <p:ph idx="1"/>
          </p:nvPr>
        </p:nvSpPr>
        <p:spPr>
          <a:xfrm>
            <a:off x="304800" y="836613"/>
            <a:ext cx="8534400" cy="5259387"/>
          </a:xfrm>
        </p:spPr>
        <p:txBody>
          <a:bodyPr/>
          <a:lstStyle/>
          <a:p>
            <a:pPr>
              <a:buFontTx/>
              <a:buNone/>
            </a:pPr>
            <a:r>
              <a:rPr lang="el-GR" sz="2800" b="1" smtClean="0">
                <a:solidFill>
                  <a:srgbClr val="C00000"/>
                </a:solidFill>
                <a:latin typeface="Calibri" pitchFamily="34" charset="0"/>
              </a:rPr>
              <a:t>	Ατομική εργασία</a:t>
            </a:r>
          </a:p>
          <a:p>
            <a:r>
              <a:rPr lang="el-GR" sz="2800" b="1" smtClean="0">
                <a:solidFill>
                  <a:srgbClr val="C00000"/>
                </a:solidFill>
                <a:latin typeface="Calibri" pitchFamily="34" charset="0"/>
              </a:rPr>
              <a:t>Ξαναγυρίζουμε στο σχόλιο που καταγράψαμε στην πρώτη φάση του μαθήματος.</a:t>
            </a:r>
          </a:p>
          <a:p>
            <a:r>
              <a:rPr lang="el-GR" sz="2800" b="1" smtClean="0">
                <a:solidFill>
                  <a:srgbClr val="C00000"/>
                </a:solidFill>
                <a:latin typeface="Calibri" pitchFamily="34" charset="0"/>
              </a:rPr>
              <a:t>Εξετάζουμε ατομικά  αν δημιουργήθηκαν ερωτήματα και προβληματισμοί, αν μετακινηθήκαμε από τις αρχικές μας θέσεις και αν  άλλαξε ο τρόπος που βλέπουμε τις καταστάσεις.</a:t>
            </a:r>
          </a:p>
          <a:p>
            <a:r>
              <a:rPr lang="el-GR" sz="2800" b="1" smtClean="0">
                <a:solidFill>
                  <a:srgbClr val="C00000"/>
                </a:solidFill>
                <a:latin typeface="Calibri" pitchFamily="34" charset="0"/>
              </a:rPr>
              <a:t>Όποιος επιθυμεί ανακοινώνει τα συμπεράσματά του στην ομάδα. </a:t>
            </a:r>
          </a:p>
          <a:p>
            <a:endParaRPr lang="el-GR"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a:xfrm>
            <a:off x="457200" y="274638"/>
            <a:ext cx="8229600" cy="850900"/>
          </a:xfrm>
        </p:spPr>
        <p:txBody>
          <a:bodyPr/>
          <a:lstStyle/>
          <a:p>
            <a:r>
              <a:rPr lang="el-GR" sz="4000" b="1" smtClean="0">
                <a:solidFill>
                  <a:srgbClr val="C00000"/>
                </a:solidFill>
                <a:latin typeface="Calibri" pitchFamily="34" charset="0"/>
              </a:rPr>
              <a:t>Συμπεράσματα - Προτάσεις</a:t>
            </a:r>
          </a:p>
        </p:txBody>
      </p:sp>
      <p:sp>
        <p:nvSpPr>
          <p:cNvPr id="58371" name="2 - Θέση περιεχομένου"/>
          <p:cNvSpPr>
            <a:spLocks noGrp="1"/>
          </p:cNvSpPr>
          <p:nvPr>
            <p:ph idx="1"/>
          </p:nvPr>
        </p:nvSpPr>
        <p:spPr>
          <a:xfrm>
            <a:off x="304800" y="1557338"/>
            <a:ext cx="8534400" cy="4538662"/>
          </a:xfrm>
        </p:spPr>
        <p:txBody>
          <a:bodyPr/>
          <a:lstStyle/>
          <a:p>
            <a:pPr>
              <a:buClr>
                <a:srgbClr val="C00000"/>
              </a:buClr>
            </a:pPr>
            <a:r>
              <a:rPr lang="el-GR" sz="2800" smtClean="0">
                <a:latin typeface="Calibri" pitchFamily="34" charset="0"/>
              </a:rPr>
              <a:t>«Χάνοντας» προσωρινά τον εαυτό μας μέσα στον άλλο, συνειδητοποιούμε και επεξεργαζόμαστε τις  προσωπικές μας εμπειρίες, τις σκέψεις και τα συναισθήματά μας. Απώτερος στόχος είναι η κατανόηση του εαυτού, η αμφισβήτηση, ο προβληματισμός που θα οδηγήσει στην «κάθαρση» από στερεοτυπικές απόψεις. </a:t>
            </a:r>
            <a:endParaRPr lang="el-GR" smtClean="0">
              <a:latin typeface="Calibri" pitchFamily="34" charset="0"/>
            </a:endParaRPr>
          </a:p>
          <a:p>
            <a:pPr>
              <a:buClr>
                <a:srgbClr val="C00000"/>
              </a:buClr>
            </a:pPr>
            <a:r>
              <a:rPr lang="el-GR" sz="2800" smtClean="0">
                <a:latin typeface="Calibri" pitchFamily="34" charset="0"/>
              </a:rPr>
              <a:t>Η ενσυναισθητική προσέγγιση δεν πρέπει να καταντήσει παρωδία ή να εκληφθεί ως ψυχαγωγία.</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a:xfrm>
            <a:off x="457200" y="274638"/>
            <a:ext cx="8229600" cy="706437"/>
          </a:xfrm>
        </p:spPr>
        <p:txBody>
          <a:bodyPr/>
          <a:lstStyle/>
          <a:p>
            <a:r>
              <a:rPr lang="el-GR" sz="4000" b="1" smtClean="0">
                <a:solidFill>
                  <a:srgbClr val="C00000"/>
                </a:solidFill>
                <a:latin typeface="Calibri" pitchFamily="34" charset="0"/>
              </a:rPr>
              <a:t>Συμπεράσματα - Προτάσεις</a:t>
            </a:r>
          </a:p>
        </p:txBody>
      </p:sp>
      <p:sp>
        <p:nvSpPr>
          <p:cNvPr id="59395" name="2 - Θέση περιεχομένου"/>
          <p:cNvSpPr>
            <a:spLocks noGrp="1"/>
          </p:cNvSpPr>
          <p:nvPr>
            <p:ph idx="1"/>
          </p:nvPr>
        </p:nvSpPr>
        <p:spPr>
          <a:xfrm>
            <a:off x="457200" y="1341438"/>
            <a:ext cx="8229600" cy="4784725"/>
          </a:xfrm>
        </p:spPr>
        <p:txBody>
          <a:bodyPr>
            <a:normAutofit lnSpcReduction="10000"/>
          </a:bodyPr>
          <a:lstStyle/>
          <a:p>
            <a:pPr>
              <a:buClr>
                <a:srgbClr val="C00000"/>
              </a:buClr>
            </a:pPr>
            <a:r>
              <a:rPr lang="el-GR" sz="2400" smtClean="0">
                <a:latin typeface="Calibri" pitchFamily="34" charset="0"/>
              </a:rPr>
              <a:t>Η επιλογή των ιστορικών πηγών να κεντρίζει το ενδιαφέρον και να διευκολύνει την ενσυναισθητική προσέγγιση. </a:t>
            </a:r>
          </a:p>
          <a:p>
            <a:pPr>
              <a:buClr>
                <a:srgbClr val="C00000"/>
              </a:buClr>
            </a:pPr>
            <a:r>
              <a:rPr lang="el-GR" sz="2400" smtClean="0">
                <a:latin typeface="Calibri" pitchFamily="34" charset="0"/>
              </a:rPr>
              <a:t>Να μη βλάπτεται ο συναισθηματικός κόσμος του μαθητή από την ταύτιση με αρνητικά πρότυπα. Αυτοσχεδιασμός-εκπαιδευτικό δράμα. Είσοδος στον ρόλο και έξοδος από αυτόν. </a:t>
            </a:r>
          </a:p>
          <a:p>
            <a:pPr>
              <a:buClr>
                <a:srgbClr val="C00000"/>
              </a:buClr>
            </a:pPr>
            <a:r>
              <a:rPr lang="el-GR" sz="2400" smtClean="0">
                <a:latin typeface="Calibri" pitchFamily="34" charset="0"/>
              </a:rPr>
              <a:t>Να λειτουργήσει ο κριτικός στοχασμός και αναστοχασμός, έστω και σε ένα πρώιμο στάδιο. Για να γίνει αυτό, θα πρέπει να δοθεί ιδιαίτερη προσοχή στη μετακίνηση από το ιστορικό πρόσωπο, στον άλλον και στον εαυτό.</a:t>
            </a:r>
          </a:p>
          <a:p>
            <a:pPr>
              <a:buClr>
                <a:srgbClr val="C00000"/>
              </a:buClr>
            </a:pPr>
            <a:r>
              <a:rPr lang="el-GR" sz="2400" smtClean="0">
                <a:latin typeface="Calibri" pitchFamily="34" charset="0"/>
              </a:rPr>
              <a:t>Συμμετοχή των εκπαιδευτικών σε προγράμματα επιμόρφωσης με ενσυναισθητική διδακτική προσέγγιση και προοπτική.</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pPr>
              <a:defRPr/>
            </a:pPr>
            <a:endParaRPr lang="el-GR" dirty="0">
              <a:solidFill>
                <a:srgbClr val="C00000"/>
              </a:solidFill>
              <a:latin typeface="Calibri" pitchFamily="34" charset="0"/>
            </a:endParaRPr>
          </a:p>
        </p:txBody>
      </p:sp>
      <p:sp>
        <p:nvSpPr>
          <p:cNvPr id="60419" name="4 - Θέση κειμένου"/>
          <p:cNvSpPr>
            <a:spLocks noGrp="1"/>
          </p:cNvSpPr>
          <p:nvPr>
            <p:ph type="body" idx="1"/>
          </p:nvPr>
        </p:nvSpPr>
        <p:spPr>
          <a:xfrm>
            <a:off x="722313" y="476672"/>
            <a:ext cx="7772400" cy="5040559"/>
          </a:xfrm>
        </p:spPr>
        <p:txBody>
          <a:bodyPr>
            <a:noAutofit/>
          </a:bodyPr>
          <a:lstStyle/>
          <a:p>
            <a:pPr algn="ctr"/>
            <a:r>
              <a:rPr lang="el-GR" sz="4000" dirty="0" smtClean="0">
                <a:latin typeface="Times New Roman" pitchFamily="18" charset="0"/>
                <a:cs typeface="Times New Roman" pitchFamily="18" charset="0"/>
              </a:rPr>
              <a:t>Φάσεις  </a:t>
            </a:r>
            <a:r>
              <a:rPr lang="el-GR" sz="4000" dirty="0" err="1" smtClean="0">
                <a:latin typeface="Times New Roman" pitchFamily="18" charset="0"/>
                <a:cs typeface="Times New Roman" pitchFamily="18" charset="0"/>
              </a:rPr>
              <a:t>ενσυναισθητικής</a:t>
            </a:r>
            <a:r>
              <a:rPr lang="el-GR" sz="4000" dirty="0" smtClean="0">
                <a:latin typeface="Times New Roman" pitchFamily="18" charset="0"/>
                <a:cs typeface="Times New Roman" pitchFamily="18" charset="0"/>
              </a:rPr>
              <a:t> προσέγγισης και ανάπτυξης κριτικού στοχασμού</a:t>
            </a:r>
          </a:p>
          <a:p>
            <a:pPr algn="ctr"/>
            <a:endParaRPr lang="el-GR" sz="4000" dirty="0" smtClean="0">
              <a:latin typeface="Times New Roman" pitchFamily="18" charset="0"/>
              <a:cs typeface="Times New Roman" pitchFamily="18" charset="0"/>
            </a:endParaRPr>
          </a:p>
          <a:p>
            <a:pPr algn="ctr"/>
            <a:endParaRPr lang="el-GR" sz="4000" dirty="0" smtClean="0">
              <a:latin typeface="Times New Roman" pitchFamily="18" charset="0"/>
              <a:cs typeface="Times New Roman" pitchFamily="18" charset="0"/>
            </a:endParaRPr>
          </a:p>
          <a:p>
            <a:pPr algn="ctr"/>
            <a:endParaRPr lang="el-GR" sz="4000" dirty="0" smtClean="0">
              <a:latin typeface="Times New Roman" pitchFamily="18" charset="0"/>
              <a:cs typeface="Times New Roman" pitchFamily="18" charset="0"/>
            </a:endParaRPr>
          </a:p>
          <a:p>
            <a:pPr algn="ctr"/>
            <a:endParaRPr lang="el-GR" sz="4000" dirty="0" smtClean="0">
              <a:latin typeface="Times New Roman" pitchFamily="18" charset="0"/>
              <a:cs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a:xfrm>
            <a:off x="457200" y="274638"/>
            <a:ext cx="8229600" cy="777875"/>
          </a:xfrm>
        </p:spPr>
        <p:txBody>
          <a:bodyPr/>
          <a:lstStyle/>
          <a:p>
            <a:pPr algn="l"/>
            <a:r>
              <a:rPr lang="el-GR" sz="4000" b="1" smtClean="0">
                <a:solidFill>
                  <a:srgbClr val="C00000"/>
                </a:solidFill>
                <a:latin typeface="Calibri" pitchFamily="34" charset="0"/>
              </a:rPr>
              <a:t>Α΄ Φάση</a:t>
            </a:r>
            <a:endParaRPr lang="el-GR" sz="4000" b="1" smtClean="0">
              <a:latin typeface="Calibri" pitchFamily="34" charset="0"/>
            </a:endParaRPr>
          </a:p>
        </p:txBody>
      </p:sp>
      <p:sp>
        <p:nvSpPr>
          <p:cNvPr id="3" name="2 - Θέση περιεχομένου"/>
          <p:cNvSpPr>
            <a:spLocks noGrp="1"/>
          </p:cNvSpPr>
          <p:nvPr>
            <p:ph idx="1"/>
          </p:nvPr>
        </p:nvSpPr>
        <p:spPr>
          <a:xfrm>
            <a:off x="457200" y="1268413"/>
            <a:ext cx="8435975" cy="5473700"/>
          </a:xfrm>
        </p:spPr>
        <p:txBody>
          <a:bodyPr>
            <a:normAutofit fontScale="92500"/>
          </a:bodyPr>
          <a:lstStyle/>
          <a:p>
            <a:pPr algn="just">
              <a:buClr>
                <a:srgbClr val="C00000"/>
              </a:buClr>
              <a:defRPr/>
            </a:pPr>
            <a:r>
              <a:rPr lang="el-GR" sz="3000" dirty="0" smtClean="0">
                <a:latin typeface="Calibri" pitchFamily="34" charset="0"/>
              </a:rPr>
              <a:t>Διατύπωση κριτικού ερωτήματος, το οποίο αποτελεί τον πυρήνα του επιμορφωτικού προγράμματος. Κάθε εκπαιδευόμενος καταγράφει  ατομικά την άποψή του, χωρίς να την  κοινοποιεί στην ομάδα.</a:t>
            </a:r>
          </a:p>
          <a:p>
            <a:pPr algn="just">
              <a:buClr>
                <a:srgbClr val="C00000"/>
              </a:buClr>
              <a:defRPr/>
            </a:pPr>
            <a:r>
              <a:rPr lang="el-GR" sz="3000" dirty="0" smtClean="0">
                <a:latin typeface="Calibri" pitchFamily="34" charset="0"/>
              </a:rPr>
              <a:t>Αφήγηση ιστορικού γεγονότος  από τον εκπαιδευτή ή ανάγνωση ιστορικών πηγών μέχρι το σημείο στο οποίο τίθεται το κριτικό ερώτημα (ηθικό δίλημμα).</a:t>
            </a:r>
          </a:p>
          <a:p>
            <a:pPr algn="just">
              <a:buClr>
                <a:srgbClr val="C00000"/>
              </a:buClr>
              <a:defRPr/>
            </a:pPr>
            <a:r>
              <a:rPr lang="el-GR" sz="3000" dirty="0" smtClean="0">
                <a:latin typeface="Calibri" pitchFamily="34" charset="0"/>
              </a:rPr>
              <a:t>Οι εκπαιδευ</a:t>
            </a:r>
            <a:r>
              <a:rPr lang="el-GR" sz="3000" dirty="0">
                <a:latin typeface="Calibri" pitchFamily="34" charset="0"/>
              </a:rPr>
              <a:t>ό</a:t>
            </a:r>
            <a:r>
              <a:rPr lang="el-GR" sz="3000" dirty="0" smtClean="0">
                <a:latin typeface="Calibri" pitchFamily="34" charset="0"/>
              </a:rPr>
              <a:t>μενοι εκφράζουν τα στιγμιαία συναισθήματά τους καθώς και αδρομερώς  ανάλογα προσωπικά τους βιώματα, τα οποία σημειώνει ο εκπαιδευτής στον πίνακα.</a:t>
            </a:r>
            <a:endParaRPr lang="el-GR" sz="3000" dirty="0">
              <a:latin typeface="Calibri"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2 - Θέση περιεχομένου"/>
          <p:cNvSpPr>
            <a:spLocks noGrp="1"/>
          </p:cNvSpPr>
          <p:nvPr>
            <p:ph idx="1"/>
          </p:nvPr>
        </p:nvSpPr>
        <p:spPr/>
        <p:txBody>
          <a:bodyPr/>
          <a:lstStyle/>
          <a:p>
            <a:pPr>
              <a:buClr>
                <a:srgbClr val="C00000"/>
              </a:buClr>
            </a:pPr>
            <a:r>
              <a:rPr lang="el-GR" smtClean="0">
                <a:latin typeface="Calibri" pitchFamily="34" charset="0"/>
              </a:rPr>
              <a:t>Οι εκπαιδευόμενοι σπεύδουν να αποδώσουν, σύμφωνα με τις δικές τους εκτιμήσεις, τη συνέχεια του ιστορικού γεγονότος.</a:t>
            </a:r>
          </a:p>
          <a:p>
            <a:pPr>
              <a:buClr>
                <a:srgbClr val="C00000"/>
              </a:buClr>
              <a:buFontTx/>
              <a:buNone/>
            </a:pPr>
            <a:endParaRPr lang="el-GR" smtClean="0">
              <a:latin typeface="Calibri" pitchFamily="34" charset="0"/>
            </a:endParaRPr>
          </a:p>
          <a:p>
            <a:pPr>
              <a:buClr>
                <a:srgbClr val="C00000"/>
              </a:buClr>
            </a:pPr>
            <a:r>
              <a:rPr lang="el-GR" smtClean="0">
                <a:latin typeface="Calibri" pitchFamily="34" charset="0"/>
              </a:rPr>
              <a:t>Παροτρύνονται να ανακαλέσουν στη μνήμη τους ανάλογα προσωπικά τους βιώματα.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9275"/>
            <a:ext cx="8229600" cy="868363"/>
          </a:xfrm>
        </p:spPr>
        <p:txBody>
          <a:bodyPr>
            <a:normAutofit fontScale="90000"/>
          </a:bodyPr>
          <a:lstStyle/>
          <a:p>
            <a:pPr algn="l">
              <a:defRPr/>
            </a:pPr>
            <a:r>
              <a:rPr lang="el-GR" sz="4400" b="1" dirty="0" smtClean="0">
                <a:solidFill>
                  <a:srgbClr val="C00000"/>
                </a:solidFill>
                <a:latin typeface="Calibri" pitchFamily="34" charset="0"/>
              </a:rPr>
              <a:t/>
            </a:r>
            <a:br>
              <a:rPr lang="el-GR" sz="4400" b="1" dirty="0" smtClean="0">
                <a:solidFill>
                  <a:srgbClr val="C00000"/>
                </a:solidFill>
                <a:latin typeface="Calibri" pitchFamily="34" charset="0"/>
              </a:rPr>
            </a:br>
            <a:r>
              <a:rPr lang="el-GR" sz="4400" b="1" dirty="0" smtClean="0">
                <a:solidFill>
                  <a:srgbClr val="C00000"/>
                </a:solidFill>
                <a:latin typeface="Calibri" pitchFamily="34" charset="0"/>
              </a:rPr>
              <a:t>Β΄ Φάση</a:t>
            </a:r>
            <a:r>
              <a:rPr lang="el-GR" b="1" dirty="0" smtClean="0">
                <a:solidFill>
                  <a:srgbClr val="C00000"/>
                </a:solidFill>
              </a:rPr>
              <a:t/>
            </a:r>
            <a:br>
              <a:rPr lang="el-GR" b="1" dirty="0" smtClean="0">
                <a:solidFill>
                  <a:srgbClr val="C00000"/>
                </a:solidFill>
              </a:rPr>
            </a:br>
            <a:endParaRPr lang="el-GR" dirty="0"/>
          </a:p>
        </p:txBody>
      </p:sp>
      <p:sp>
        <p:nvSpPr>
          <p:cNvPr id="63491" name="2 - Θέση περιεχομένου"/>
          <p:cNvSpPr>
            <a:spLocks noGrp="1"/>
          </p:cNvSpPr>
          <p:nvPr>
            <p:ph idx="1"/>
          </p:nvPr>
        </p:nvSpPr>
        <p:spPr/>
        <p:txBody>
          <a:bodyPr/>
          <a:lstStyle/>
          <a:p>
            <a:pPr algn="just">
              <a:buClr>
                <a:srgbClr val="C00000"/>
              </a:buClr>
            </a:pPr>
            <a:r>
              <a:rPr lang="el-GR" smtClean="0">
                <a:latin typeface="Calibri" pitchFamily="34" charset="0"/>
              </a:rPr>
              <a:t>Ο εκπαιδευτής φέρνει τους εκπαιδευομένους σε επαφή με επιλεγμένες ιστορικές πηγές και κατευθύνει στη διατύπωση επιμέρους κριτικών ερωτημάτων και κριτικών ερωτήσεων.</a:t>
            </a:r>
          </a:p>
          <a:p>
            <a:pPr algn="just">
              <a:buClr>
                <a:srgbClr val="C00000"/>
              </a:buClr>
              <a:buFontTx/>
              <a:buNone/>
            </a:pPr>
            <a:endParaRPr lang="el-GR" smtClean="0">
              <a:latin typeface="Calibri" pitchFamily="34" charset="0"/>
            </a:endParaRPr>
          </a:p>
          <a:p>
            <a:pPr algn="just">
              <a:buClr>
                <a:srgbClr val="C00000"/>
              </a:buClr>
            </a:pPr>
            <a:r>
              <a:rPr lang="el-GR" smtClean="0">
                <a:latin typeface="Calibri" pitchFamily="34" charset="0"/>
              </a:rPr>
              <a:t>Πρώιμη ενσυναισθητική προσέγγιση. Καταγραφή των αποτελεσμάτων στον πίνακα.</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p:txBody>
          <a:bodyPr>
            <a:normAutofit fontScale="90000"/>
          </a:bodyPr>
          <a:lstStyle/>
          <a:p>
            <a:pPr eaLnBrk="1" hangingPunct="1"/>
            <a:r>
              <a:rPr lang="el-GR" smtClean="0"/>
              <a:t>Αποκωδικοποιώντας τον κόσμο</a:t>
            </a:r>
            <a:br>
              <a:rPr lang="el-GR" smtClean="0"/>
            </a:br>
            <a:r>
              <a:rPr lang="el-GR" smtClean="0"/>
              <a:t>της εικόνας</a:t>
            </a:r>
          </a:p>
        </p:txBody>
      </p:sp>
      <p:sp>
        <p:nvSpPr>
          <p:cNvPr id="4099" name="2 - Θέση περιεχομένου"/>
          <p:cNvSpPr>
            <a:spLocks noGrp="1"/>
          </p:cNvSpPr>
          <p:nvPr>
            <p:ph idx="1"/>
          </p:nvPr>
        </p:nvSpPr>
        <p:spPr>
          <a:xfrm>
            <a:off x="457200" y="1600200"/>
            <a:ext cx="8229600" cy="5257800"/>
          </a:xfrm>
        </p:spPr>
        <p:txBody>
          <a:bodyPr/>
          <a:lstStyle/>
          <a:p>
            <a:pPr eaLnBrk="1" hangingPunct="1"/>
            <a:r>
              <a:rPr lang="el-GR" sz="2800" dirty="0" smtClean="0"/>
              <a:t>Η δύναμη της εικόνας και οι επιφυλάξεις της Παιδαγωγικής</a:t>
            </a:r>
          </a:p>
          <a:p>
            <a:pPr eaLnBrk="1" hangingPunct="1"/>
            <a:r>
              <a:rPr lang="el-GR" sz="2800" dirty="0" smtClean="0"/>
              <a:t>Μια εικόνα ισοδυναμεί με χίλιες λέξεις-</a:t>
            </a:r>
            <a:r>
              <a:rPr lang="en-US" sz="2800" dirty="0" smtClean="0"/>
              <a:t> </a:t>
            </a:r>
            <a:r>
              <a:rPr lang="el-GR" sz="2800" dirty="0" smtClean="0"/>
              <a:t>χίλιες εικόνες ισοδυναμούν με μια λέξη;</a:t>
            </a:r>
          </a:p>
          <a:p>
            <a:pPr eaLnBrk="1" hangingPunct="1"/>
            <a:r>
              <a:rPr lang="el-GR" sz="2800" dirty="0" smtClean="0"/>
              <a:t>Η εικόνα θεωρείται αξιόπιστη: γίνεται περισσότερο ‘πιστευτή’ από τη γραπτή πηγή.</a:t>
            </a:r>
          </a:p>
          <a:p>
            <a:pPr eaLnBrk="1" hangingPunct="1"/>
            <a:r>
              <a:rPr lang="el-GR" sz="2800" dirty="0" smtClean="0"/>
              <a:t>Το μέσον που προωθεί την επικοινωνία δεν είναι η γλώσσα αλλά η οθόνη: μερικοί προλέγουν ότι δεν θα μπορούμε να διαβάζουμε-όλοι όμως θα μπορούν να διαβάζουν μόνον εικόνες</a:t>
            </a:r>
            <a:r>
              <a:rPr lang="en-US" sz="2800" dirty="0" smtClean="0"/>
              <a:t>.</a:t>
            </a:r>
            <a:endParaRPr lang="el-GR" sz="2800" dirty="0" smtClean="0"/>
          </a:p>
        </p:txBody>
      </p:sp>
    </p:spTree>
  </p:cSld>
  <p:clrMapOvr>
    <a:masterClrMapping/>
  </p:clrMapOvr>
  <p:transition>
    <p:dissolv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9275"/>
            <a:ext cx="8229600" cy="935038"/>
          </a:xfrm>
        </p:spPr>
        <p:txBody>
          <a:bodyPr>
            <a:normAutofit fontScale="90000"/>
          </a:bodyPr>
          <a:lstStyle/>
          <a:p>
            <a:pPr algn="l">
              <a:defRPr/>
            </a:pPr>
            <a:r>
              <a:rPr lang="el-GR" b="1" dirty="0" smtClean="0">
                <a:solidFill>
                  <a:srgbClr val="C00000"/>
                </a:solidFill>
              </a:rPr>
              <a:t/>
            </a:r>
            <a:br>
              <a:rPr lang="el-GR" b="1" dirty="0" smtClean="0">
                <a:solidFill>
                  <a:srgbClr val="C00000"/>
                </a:solidFill>
              </a:rPr>
            </a:br>
            <a:r>
              <a:rPr lang="el-GR" sz="4400" b="1" dirty="0" smtClean="0">
                <a:solidFill>
                  <a:srgbClr val="C00000"/>
                </a:solidFill>
                <a:latin typeface="Calibri" pitchFamily="34" charset="0"/>
              </a:rPr>
              <a:t>Γ΄ Φάση</a:t>
            </a:r>
            <a:br>
              <a:rPr lang="el-GR" sz="4400" b="1" dirty="0" smtClean="0">
                <a:solidFill>
                  <a:srgbClr val="C00000"/>
                </a:solidFill>
                <a:latin typeface="Calibri" pitchFamily="34" charset="0"/>
              </a:rPr>
            </a:br>
            <a:endParaRPr lang="el-GR" sz="4400" b="1" dirty="0">
              <a:solidFill>
                <a:srgbClr val="C00000"/>
              </a:solidFill>
              <a:latin typeface="Calibri" pitchFamily="34" charset="0"/>
            </a:endParaRPr>
          </a:p>
        </p:txBody>
      </p:sp>
      <p:sp>
        <p:nvSpPr>
          <p:cNvPr id="64515" name="2 - Θέση περιεχομένου"/>
          <p:cNvSpPr>
            <a:spLocks noGrp="1"/>
          </p:cNvSpPr>
          <p:nvPr>
            <p:ph idx="1"/>
          </p:nvPr>
        </p:nvSpPr>
        <p:spPr>
          <a:xfrm>
            <a:off x="457200" y="1844675"/>
            <a:ext cx="8229600" cy="4281488"/>
          </a:xfrm>
        </p:spPr>
        <p:txBody>
          <a:bodyPr/>
          <a:lstStyle/>
          <a:p>
            <a:pPr algn="just">
              <a:buClr>
                <a:srgbClr val="C00000"/>
              </a:buClr>
            </a:pPr>
            <a:r>
              <a:rPr lang="el-GR" sz="2800" smtClean="0">
                <a:latin typeface="Calibri" pitchFamily="34" charset="0"/>
              </a:rPr>
              <a:t>Κύρια ενσυναισθητική προσέγγιση: κάθε ομάδα  προσπαθεί να παρουσιάσει τα αποτελέσματα της διερεύνησης με δραματοποίηση και παιχνίδι ρόλων, με σύνταξη ενσυναισθητικής αφήγησης και επιχειρηματολογικού δοκιμίου ή την κατασκευή εικαστικού έργου.</a:t>
            </a:r>
          </a:p>
          <a:p>
            <a:pPr>
              <a:buClr>
                <a:srgbClr val="C00000"/>
              </a:buClr>
            </a:pPr>
            <a:r>
              <a:rPr lang="el-GR" sz="2800" smtClean="0">
                <a:latin typeface="Calibri" pitchFamily="34" charset="0"/>
              </a:rPr>
              <a:t>Παρουσίαση από τις ομάδες, καταγραφή στον πίνακα από τον εκπαιδευτή.</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333375"/>
            <a:ext cx="8229600" cy="939800"/>
          </a:xfrm>
        </p:spPr>
        <p:txBody>
          <a:bodyPr>
            <a:normAutofit fontScale="90000"/>
          </a:bodyPr>
          <a:lstStyle/>
          <a:p>
            <a:pPr algn="l">
              <a:defRPr/>
            </a:pPr>
            <a:r>
              <a:rPr lang="el-GR" b="1" dirty="0" smtClean="0">
                <a:solidFill>
                  <a:srgbClr val="C00000"/>
                </a:solidFill>
              </a:rPr>
              <a:t/>
            </a:r>
            <a:br>
              <a:rPr lang="el-GR" b="1" dirty="0" smtClean="0">
                <a:solidFill>
                  <a:srgbClr val="C00000"/>
                </a:solidFill>
              </a:rPr>
            </a:br>
            <a:r>
              <a:rPr lang="el-GR" sz="4400" b="1" dirty="0" smtClean="0">
                <a:solidFill>
                  <a:srgbClr val="C00000"/>
                </a:solidFill>
                <a:latin typeface="Calibri" pitchFamily="34" charset="0"/>
              </a:rPr>
              <a:t>Δ΄ Φάση</a:t>
            </a:r>
            <a:br>
              <a:rPr lang="el-GR" sz="4400" b="1" dirty="0" smtClean="0">
                <a:solidFill>
                  <a:srgbClr val="C00000"/>
                </a:solidFill>
                <a:latin typeface="Calibri" pitchFamily="34" charset="0"/>
              </a:rPr>
            </a:br>
            <a:endParaRPr lang="el-GR" sz="4400" b="1" dirty="0">
              <a:solidFill>
                <a:srgbClr val="C00000"/>
              </a:solidFill>
              <a:latin typeface="Calibri" pitchFamily="34" charset="0"/>
            </a:endParaRPr>
          </a:p>
        </p:txBody>
      </p:sp>
      <p:sp>
        <p:nvSpPr>
          <p:cNvPr id="65539" name="2 - Θέση περιεχομένου"/>
          <p:cNvSpPr>
            <a:spLocks noGrp="1"/>
          </p:cNvSpPr>
          <p:nvPr>
            <p:ph idx="1"/>
          </p:nvPr>
        </p:nvSpPr>
        <p:spPr/>
        <p:txBody>
          <a:bodyPr/>
          <a:lstStyle/>
          <a:p>
            <a:pPr>
              <a:buClr>
                <a:srgbClr val="C00000"/>
              </a:buClr>
            </a:pPr>
            <a:r>
              <a:rPr lang="el-GR" smtClean="0">
                <a:latin typeface="Calibri" pitchFamily="34" charset="0"/>
              </a:rPr>
              <a:t>Κριτική αποτίμηση  των πράξεων των ιστορικών προσώπων μέσα στο ιστορικό πλαίσιο.</a:t>
            </a:r>
          </a:p>
          <a:p>
            <a:endParaRPr lang="el-GR" smtClean="0">
              <a:latin typeface="Calibri" pitchFamily="34" charset="0"/>
            </a:endParaRPr>
          </a:p>
          <a:p>
            <a:pPr>
              <a:buClr>
                <a:srgbClr val="C00000"/>
              </a:buClr>
            </a:pPr>
            <a:r>
              <a:rPr lang="el-GR" smtClean="0">
                <a:latin typeface="Calibri" pitchFamily="34" charset="0"/>
              </a:rPr>
              <a:t>Το Χθες και το Σήμερα.</a:t>
            </a:r>
          </a:p>
          <a:p>
            <a:pPr>
              <a:buClr>
                <a:srgbClr val="C00000"/>
              </a:buClr>
            </a:pPr>
            <a:endParaRPr lang="el-GR" smtClean="0">
              <a:latin typeface="Calibri" pitchFamily="34" charset="0"/>
            </a:endParaRPr>
          </a:p>
          <a:p>
            <a:pPr>
              <a:buClr>
                <a:srgbClr val="C00000"/>
              </a:buClr>
            </a:pPr>
            <a:r>
              <a:rPr lang="el-GR" smtClean="0">
                <a:latin typeface="Calibri" pitchFamily="34" charset="0"/>
              </a:rPr>
              <a:t>Συζήτηση στην  ολομέλεια και εμπλουτισμός αυτών που έχουν αναγραφεί στον πίνακα.</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9275"/>
            <a:ext cx="8229600" cy="647700"/>
          </a:xfrm>
        </p:spPr>
        <p:txBody>
          <a:bodyPr>
            <a:normAutofit fontScale="90000"/>
          </a:bodyPr>
          <a:lstStyle/>
          <a:p>
            <a:pPr algn="l">
              <a:defRPr/>
            </a:pPr>
            <a:r>
              <a:rPr lang="el-GR" b="1" dirty="0" smtClean="0">
                <a:solidFill>
                  <a:srgbClr val="C00000"/>
                </a:solidFill>
              </a:rPr>
              <a:t/>
            </a:r>
            <a:br>
              <a:rPr lang="el-GR" b="1" dirty="0" smtClean="0">
                <a:solidFill>
                  <a:srgbClr val="C00000"/>
                </a:solidFill>
              </a:rPr>
            </a:br>
            <a:r>
              <a:rPr lang="el-GR" sz="4400" b="1" dirty="0" smtClean="0">
                <a:solidFill>
                  <a:srgbClr val="C00000"/>
                </a:solidFill>
                <a:latin typeface="Calibri" pitchFamily="34" charset="0"/>
              </a:rPr>
              <a:t>Ε΄ Φάση</a:t>
            </a:r>
            <a:br>
              <a:rPr lang="el-GR" sz="4400" b="1" dirty="0" smtClean="0">
                <a:solidFill>
                  <a:srgbClr val="C00000"/>
                </a:solidFill>
                <a:latin typeface="Calibri" pitchFamily="34" charset="0"/>
              </a:rPr>
            </a:br>
            <a:endParaRPr lang="el-GR" sz="4400" b="1" dirty="0">
              <a:solidFill>
                <a:srgbClr val="C00000"/>
              </a:solidFill>
              <a:latin typeface="Calibri" pitchFamily="34" charset="0"/>
            </a:endParaRPr>
          </a:p>
        </p:txBody>
      </p:sp>
      <p:sp>
        <p:nvSpPr>
          <p:cNvPr id="66563" name="2 - Θέση περιεχομένου"/>
          <p:cNvSpPr>
            <a:spLocks noGrp="1"/>
          </p:cNvSpPr>
          <p:nvPr>
            <p:ph idx="1"/>
          </p:nvPr>
        </p:nvSpPr>
        <p:spPr>
          <a:xfrm>
            <a:off x="457200" y="1341438"/>
            <a:ext cx="8229600" cy="5327650"/>
          </a:xfrm>
        </p:spPr>
        <p:txBody>
          <a:bodyPr/>
          <a:lstStyle/>
          <a:p>
            <a:pPr>
              <a:buClr>
                <a:srgbClr val="C00000"/>
              </a:buClr>
            </a:pPr>
            <a:r>
              <a:rPr lang="el-GR" sz="2600" smtClean="0">
                <a:latin typeface="Calibri" pitchFamily="34" charset="0"/>
              </a:rPr>
              <a:t>Επιστροφή στο προσωπικό βίωμα: </a:t>
            </a:r>
          </a:p>
          <a:p>
            <a:pPr>
              <a:buClr>
                <a:srgbClr val="C00000"/>
              </a:buClr>
              <a:buFont typeface="Wingdings" pitchFamily="2" charset="2"/>
              <a:buChar char="ü"/>
            </a:pPr>
            <a:r>
              <a:rPr lang="el-GR" sz="2600" smtClean="0">
                <a:latin typeface="Calibri" pitchFamily="34" charset="0"/>
              </a:rPr>
              <a:t>Η κατάθεση του προσωπικού βιώματος μένει αρχικά μέσα στα όρια διμελών ομάδων.</a:t>
            </a:r>
          </a:p>
          <a:p>
            <a:pPr>
              <a:buClr>
                <a:srgbClr val="C00000"/>
              </a:buClr>
              <a:buFont typeface="Wingdings" pitchFamily="2" charset="2"/>
              <a:buChar char="ü"/>
            </a:pPr>
            <a:r>
              <a:rPr lang="el-GR" sz="2600" smtClean="0">
                <a:latin typeface="Calibri" pitchFamily="34" charset="0"/>
              </a:rPr>
              <a:t> Χειρισμός των περιστατικών (τετραμελείς ομάδες). Ομαδοποίηση των εμπειριών. Παρουσίαση στην ολομέλεια.</a:t>
            </a:r>
          </a:p>
          <a:p>
            <a:pPr>
              <a:buClr>
                <a:srgbClr val="C00000"/>
              </a:buClr>
            </a:pPr>
            <a:endParaRPr lang="el-GR" sz="2600" smtClean="0">
              <a:latin typeface="Calibri" pitchFamily="34" charset="0"/>
            </a:endParaRPr>
          </a:p>
          <a:p>
            <a:pPr>
              <a:buClr>
                <a:srgbClr val="C00000"/>
              </a:buClr>
            </a:pPr>
            <a:r>
              <a:rPr lang="el-GR" sz="2600" smtClean="0">
                <a:latin typeface="Calibri" pitchFamily="34" charset="0"/>
              </a:rPr>
              <a:t>Εκπαιδευτής και εκπαιδευόμενοι καταλήγουν σε μια κατά το δυνατόν αποδεκτή  σύνθεση.</a:t>
            </a:r>
          </a:p>
          <a:p>
            <a:pPr>
              <a:buClr>
                <a:srgbClr val="C00000"/>
              </a:buClr>
            </a:pPr>
            <a:r>
              <a:rPr lang="el-GR" sz="2600" smtClean="0">
                <a:latin typeface="Calibri" pitchFamily="34" charset="0"/>
              </a:rPr>
              <a:t>Επάνοδος στην αρχική ατομική καταγραφή. Διαπίστωση τυχόν τροποποίησης της πρώτης άποψης (μεταγνωστικός έλεγχος).</a:t>
            </a:r>
          </a:p>
          <a:p>
            <a:endParaRPr lang="el-GR" smtClean="0"/>
          </a:p>
          <a:p>
            <a:endParaRPr lang="el-GR"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0"/>
          <a:ext cx="9144032" cy="6723319"/>
        </p:xfrm>
        <a:graphic>
          <a:graphicData uri="http://schemas.openxmlformats.org/drawingml/2006/table">
            <a:tbl>
              <a:tblPr firstRow="1" bandRow="1">
                <a:tableStyleId>{00A15C55-8517-42AA-B614-E9B94910E393}</a:tableStyleId>
              </a:tblPr>
              <a:tblGrid>
                <a:gridCol w="3571868"/>
                <a:gridCol w="3143272"/>
                <a:gridCol w="2428892"/>
              </a:tblGrid>
              <a:tr h="355756">
                <a:tc gridSpan="3">
                  <a:txBody>
                    <a:bodyPr/>
                    <a:lstStyle/>
                    <a:p>
                      <a:pPr algn="ctr"/>
                      <a:r>
                        <a:rPr lang="el-GR" b="1" dirty="0" smtClean="0">
                          <a:latin typeface="Calibri" pitchFamily="34" charset="0"/>
                        </a:rPr>
                        <a:t>ΕΠΙΠΕΔΑ</a:t>
                      </a:r>
                      <a:r>
                        <a:rPr lang="el-GR" b="1" baseline="0" dirty="0" smtClean="0">
                          <a:latin typeface="Calibri" pitchFamily="34" charset="0"/>
                        </a:rPr>
                        <a:t> ΕΝΣΥΝΑΙΣΘΗΣΗΣ </a:t>
                      </a:r>
                      <a:endParaRPr lang="el-GR" b="1" dirty="0">
                        <a:latin typeface="Calibri" pitchFamily="34" charset="0"/>
                      </a:endParaRPr>
                    </a:p>
                  </a:txBody>
                  <a:tcPr>
                    <a:solidFill>
                      <a:srgbClr val="993300"/>
                    </a:solidFill>
                  </a:tcPr>
                </a:tc>
                <a:tc hMerge="1">
                  <a:txBody>
                    <a:bodyPr/>
                    <a:lstStyle/>
                    <a:p>
                      <a:endParaRPr lang="el-GR" dirty="0"/>
                    </a:p>
                  </a:txBody>
                  <a:tcPr/>
                </a:tc>
                <a:tc hMerge="1">
                  <a:txBody>
                    <a:bodyPr/>
                    <a:lstStyle/>
                    <a:p>
                      <a:endParaRPr lang="el-GR" dirty="0"/>
                    </a:p>
                  </a:txBody>
                  <a:tcPr/>
                </a:tc>
              </a:tr>
              <a:tr h="355756">
                <a:tc>
                  <a:txBody>
                    <a:bodyPr/>
                    <a:lstStyle/>
                    <a:p>
                      <a:pPr algn="ctr"/>
                      <a:r>
                        <a:rPr lang="en-US" b="1" dirty="0" smtClean="0">
                          <a:solidFill>
                            <a:srgbClr val="993300"/>
                          </a:solidFill>
                          <a:effectLst/>
                          <a:latin typeface="Calibri" pitchFamily="34" charset="0"/>
                        </a:rPr>
                        <a:t>P. Lee</a:t>
                      </a:r>
                      <a:r>
                        <a:rPr lang="en-US" b="1" baseline="0" dirty="0" smtClean="0">
                          <a:solidFill>
                            <a:srgbClr val="993300"/>
                          </a:solidFill>
                          <a:effectLst/>
                          <a:latin typeface="Calibri" pitchFamily="34" charset="0"/>
                        </a:rPr>
                        <a:t> (1978)</a:t>
                      </a:r>
                      <a:endParaRPr lang="el-GR" b="1" dirty="0">
                        <a:solidFill>
                          <a:srgbClr val="993300"/>
                        </a:solidFill>
                        <a:effectLst/>
                        <a:latin typeface="Calibri" pitchFamily="34" charset="0"/>
                      </a:endParaRPr>
                    </a:p>
                  </a:txBody>
                  <a:tcPr/>
                </a:tc>
                <a:tc>
                  <a:txBody>
                    <a:bodyPr/>
                    <a:lstStyle/>
                    <a:p>
                      <a:pPr algn="ctr"/>
                      <a:r>
                        <a:rPr lang="en-US" b="1" dirty="0" smtClean="0">
                          <a:solidFill>
                            <a:srgbClr val="993300"/>
                          </a:solidFill>
                          <a:effectLst/>
                          <a:latin typeface="Calibri" pitchFamily="34" charset="0"/>
                        </a:rPr>
                        <a:t>D. </a:t>
                      </a:r>
                      <a:r>
                        <a:rPr lang="en-US" b="1" dirty="0" err="1" smtClean="0">
                          <a:solidFill>
                            <a:srgbClr val="993300"/>
                          </a:solidFill>
                          <a:effectLst/>
                          <a:latin typeface="Calibri" pitchFamily="34" charset="0"/>
                        </a:rPr>
                        <a:t>Shemilt</a:t>
                      </a:r>
                      <a:r>
                        <a:rPr lang="en-US" b="1" dirty="0" smtClean="0">
                          <a:solidFill>
                            <a:srgbClr val="993300"/>
                          </a:solidFill>
                          <a:effectLst/>
                          <a:latin typeface="Calibri" pitchFamily="34" charset="0"/>
                        </a:rPr>
                        <a:t>, 1983</a:t>
                      </a:r>
                      <a:endParaRPr lang="el-GR" b="1" dirty="0">
                        <a:solidFill>
                          <a:srgbClr val="993300"/>
                        </a:solidFill>
                        <a:effectLst/>
                        <a:latin typeface="Calibri" pitchFamily="34" charset="0"/>
                      </a:endParaRPr>
                    </a:p>
                  </a:txBody>
                  <a:tcPr/>
                </a:tc>
                <a:tc>
                  <a:txBody>
                    <a:bodyPr/>
                    <a:lstStyle/>
                    <a:p>
                      <a:pPr algn="ctr"/>
                      <a:r>
                        <a:rPr lang="en-US" b="1" dirty="0" smtClean="0">
                          <a:solidFill>
                            <a:srgbClr val="993300"/>
                          </a:solidFill>
                          <a:effectLst/>
                          <a:latin typeface="Calibri" pitchFamily="34" charset="0"/>
                        </a:rPr>
                        <a:t>R. Ashby &amp; P. Lee, 1987</a:t>
                      </a:r>
                      <a:endParaRPr lang="el-GR" b="1" dirty="0">
                        <a:solidFill>
                          <a:srgbClr val="993300"/>
                        </a:solidFill>
                        <a:effectLst/>
                        <a:latin typeface="Calibri" pitchFamily="34" charset="0"/>
                      </a:endParaRPr>
                    </a:p>
                  </a:txBody>
                  <a:tcPr/>
                </a:tc>
              </a:tr>
              <a:tr h="911530">
                <a:tc>
                  <a:txBody>
                    <a:bodyPr/>
                    <a:lstStyle/>
                    <a:p>
                      <a:r>
                        <a:rPr lang="el-GR" sz="1800" b="1" dirty="0" smtClean="0">
                          <a:latin typeface="Calibri" pitchFamily="34" charset="0"/>
                        </a:rPr>
                        <a:t>Ακατανόητη πράξη: αποτυχία σύλληψης</a:t>
                      </a:r>
                      <a:r>
                        <a:rPr lang="el-GR" sz="1800" b="1" baseline="0" dirty="0" smtClean="0">
                          <a:latin typeface="Calibri" pitchFamily="34" charset="0"/>
                        </a:rPr>
                        <a:t> των προθέσεων και της κατάστασης του αιτίου.</a:t>
                      </a:r>
                      <a:endParaRPr lang="el-GR" sz="1800" b="1" dirty="0">
                        <a:latin typeface="Calibri" pitchFamily="34" charset="0"/>
                      </a:endParaRPr>
                    </a:p>
                  </a:txBody>
                  <a:tcPr/>
                </a:tc>
                <a:tc>
                  <a:txBody>
                    <a:bodyPr/>
                    <a:lstStyle/>
                    <a:p>
                      <a:r>
                        <a:rPr lang="el-GR" sz="1800" b="1" dirty="0" smtClean="0">
                          <a:latin typeface="Calibri" pitchFamily="34" charset="0"/>
                        </a:rPr>
                        <a:t>Εξηγήσεις και κίνητρα ασήμαντα</a:t>
                      </a:r>
                      <a:r>
                        <a:rPr lang="el-GR" sz="1800" b="1" baseline="0" dirty="0" smtClean="0">
                          <a:latin typeface="Calibri" pitchFamily="34" charset="0"/>
                        </a:rPr>
                        <a:t> για την ιστορία. Οι πρόγονοι πατρονάρονται. </a:t>
                      </a:r>
                      <a:endParaRPr lang="el-GR" sz="1800" b="1" dirty="0">
                        <a:latin typeface="Calibri" pitchFamily="34" charset="0"/>
                      </a:endParaRPr>
                    </a:p>
                  </a:txBody>
                  <a:tcPr/>
                </a:tc>
                <a:tc>
                  <a:txBody>
                    <a:bodyPr/>
                    <a:lstStyle/>
                    <a:p>
                      <a:r>
                        <a:rPr lang="el-GR" sz="1800" b="1" dirty="0" smtClean="0">
                          <a:latin typeface="Calibri" pitchFamily="34" charset="0"/>
                        </a:rPr>
                        <a:t>Το</a:t>
                      </a:r>
                      <a:r>
                        <a:rPr lang="el-GR" sz="1800" b="1" baseline="0" dirty="0" smtClean="0">
                          <a:latin typeface="Calibri" pitchFamily="34" charset="0"/>
                        </a:rPr>
                        <a:t> «ανόητο» παρελθόν: οι πρόγονοι νοητικά ανεπαρκείς. </a:t>
                      </a:r>
                      <a:endParaRPr lang="el-GR" sz="1800" b="1" dirty="0">
                        <a:latin typeface="Calibri" pitchFamily="34" charset="0"/>
                      </a:endParaRPr>
                    </a:p>
                  </a:txBody>
                  <a:tcPr/>
                </a:tc>
              </a:tr>
              <a:tr h="925824">
                <a:tc>
                  <a:txBody>
                    <a:bodyPr/>
                    <a:lstStyle/>
                    <a:p>
                      <a:r>
                        <a:rPr lang="el-GR" sz="1800" b="1" dirty="0" smtClean="0">
                          <a:latin typeface="Calibri" pitchFamily="34" charset="0"/>
                        </a:rPr>
                        <a:t>Τυπική κατανόηση της κατάστασης και των</a:t>
                      </a:r>
                      <a:r>
                        <a:rPr lang="el-GR" sz="1800" b="1" baseline="0" dirty="0" smtClean="0">
                          <a:latin typeface="Calibri" pitchFamily="34" charset="0"/>
                        </a:rPr>
                        <a:t> προθέσεων του αιτίου. </a:t>
                      </a:r>
                      <a:endParaRPr lang="el-GR" sz="1800" b="1" dirty="0">
                        <a:latin typeface="Calibri" pitchFamily="34" charset="0"/>
                      </a:endParaRPr>
                    </a:p>
                  </a:txBody>
                  <a:tcPr/>
                </a:tc>
                <a:tc>
                  <a:txBody>
                    <a:bodyPr/>
                    <a:lstStyle/>
                    <a:p>
                      <a:r>
                        <a:rPr lang="el-GR" sz="1800" b="1" dirty="0" smtClean="0">
                          <a:latin typeface="Calibri" pitchFamily="34" charset="0"/>
                        </a:rPr>
                        <a:t>Έγκυρη</a:t>
                      </a:r>
                      <a:r>
                        <a:rPr lang="el-GR" sz="1800" b="1" baseline="0" dirty="0" smtClean="0">
                          <a:latin typeface="Calibri" pitchFamily="34" charset="0"/>
                        </a:rPr>
                        <a:t> χρήση της ιστορικής γνώσης αλλά χωρίς ενσυναίσθηση από «μέσα». </a:t>
                      </a:r>
                      <a:endParaRPr lang="el-GR" sz="1800" b="1" dirty="0">
                        <a:latin typeface="Calibri" pitchFamily="34" charset="0"/>
                      </a:endParaRPr>
                    </a:p>
                  </a:txBody>
                  <a:tcPr/>
                </a:tc>
                <a:tc>
                  <a:txBody>
                    <a:bodyPr/>
                    <a:lstStyle/>
                    <a:p>
                      <a:r>
                        <a:rPr lang="el-GR" sz="1800" b="1" dirty="0" smtClean="0">
                          <a:latin typeface="Calibri" pitchFamily="34" charset="0"/>
                        </a:rPr>
                        <a:t>Γενικευμένα</a:t>
                      </a:r>
                      <a:r>
                        <a:rPr lang="el-GR" sz="1800" b="1" baseline="0" dirty="0" smtClean="0">
                          <a:latin typeface="Calibri" pitchFamily="34" charset="0"/>
                        </a:rPr>
                        <a:t> στερεότυπα. </a:t>
                      </a:r>
                      <a:endParaRPr lang="el-GR" sz="1800" b="1" dirty="0">
                        <a:latin typeface="Calibri" pitchFamily="34" charset="0"/>
                      </a:endParaRPr>
                    </a:p>
                  </a:txBody>
                  <a:tcPr/>
                </a:tc>
              </a:tr>
              <a:tr h="1451616">
                <a:tc>
                  <a:txBody>
                    <a:bodyPr/>
                    <a:lstStyle/>
                    <a:p>
                      <a:r>
                        <a:rPr lang="el-GR" sz="1800" b="1" dirty="0" smtClean="0">
                          <a:latin typeface="Calibri" pitchFamily="34" charset="0"/>
                        </a:rPr>
                        <a:t>Κατανόηση της κατάστασης, αλλά αποτυχία διαχωρισμού</a:t>
                      </a:r>
                      <a:r>
                        <a:rPr lang="el-GR" sz="1800" b="1" baseline="0" dirty="0" smtClean="0">
                          <a:latin typeface="Calibri" pitchFamily="34" charset="0"/>
                        </a:rPr>
                        <a:t> μεταξύ της άποψης του ιστορικού και του ίδιου του αιτίου σχετικά με την κατάσταση. </a:t>
                      </a:r>
                      <a:endParaRPr lang="el-GR" sz="1800" b="1" dirty="0">
                        <a:latin typeface="Calibri" pitchFamily="34" charset="0"/>
                      </a:endParaRPr>
                    </a:p>
                  </a:txBody>
                  <a:tcPr/>
                </a:tc>
                <a:tc>
                  <a:txBody>
                    <a:bodyPr/>
                    <a:lstStyle/>
                    <a:p>
                      <a:r>
                        <a:rPr lang="el-GR" sz="1800" b="1" dirty="0" smtClean="0">
                          <a:latin typeface="Calibri" pitchFamily="34" charset="0"/>
                        </a:rPr>
                        <a:t>Εξήγηση από «μέσα». Καθημερινή ενσυναίσθηση εφαρμόζεται στην ιστορία. </a:t>
                      </a:r>
                      <a:endParaRPr lang="el-GR" sz="1800" b="1" dirty="0">
                        <a:latin typeface="Calibri" pitchFamily="34" charset="0"/>
                      </a:endParaRPr>
                    </a:p>
                  </a:txBody>
                  <a:tcPr/>
                </a:tc>
                <a:tc>
                  <a:txBody>
                    <a:bodyPr/>
                    <a:lstStyle/>
                    <a:p>
                      <a:r>
                        <a:rPr lang="el-GR" sz="1800" b="1" dirty="0" smtClean="0">
                          <a:latin typeface="Calibri" pitchFamily="34" charset="0"/>
                        </a:rPr>
                        <a:t>Καθημερινή ενσυναίσθηση. </a:t>
                      </a:r>
                      <a:endParaRPr lang="el-GR" sz="1800" b="1" dirty="0">
                        <a:latin typeface="Calibri" pitchFamily="34" charset="0"/>
                      </a:endParaRPr>
                    </a:p>
                  </a:txBody>
                  <a:tcPr/>
                </a:tc>
              </a:tr>
              <a:tr h="1500198">
                <a:tc>
                  <a:txBody>
                    <a:bodyPr/>
                    <a:lstStyle/>
                    <a:p>
                      <a:r>
                        <a:rPr lang="el-GR" sz="1800" b="1" dirty="0" smtClean="0">
                          <a:latin typeface="Calibri" pitchFamily="34" charset="0"/>
                        </a:rPr>
                        <a:t>Κατανόηση της κατάστασης και των προθέσεων του αιτίου αλλά σε περιορισμένο</a:t>
                      </a:r>
                      <a:r>
                        <a:rPr lang="el-GR" sz="1800" b="1" baseline="0" dirty="0" smtClean="0">
                          <a:latin typeface="Calibri" pitchFamily="34" charset="0"/>
                        </a:rPr>
                        <a:t> πλαίσιο. Αναγνώριση του γενικού πλαισίου, αλλά αποτυχία ανασυγκρότησής του. </a:t>
                      </a:r>
                      <a:endParaRPr lang="el-GR" sz="1800" b="1" dirty="0">
                        <a:latin typeface="Calibri" pitchFamily="34" charset="0"/>
                      </a:endParaRPr>
                    </a:p>
                  </a:txBody>
                  <a:tcPr/>
                </a:tc>
                <a:tc>
                  <a:txBody>
                    <a:bodyPr/>
                    <a:lstStyle/>
                    <a:p>
                      <a:r>
                        <a:rPr lang="el-GR" sz="1800" b="1" dirty="0" smtClean="0">
                          <a:latin typeface="Calibri" pitchFamily="34" charset="0"/>
                        </a:rPr>
                        <a:t>Ιστορική</a:t>
                      </a:r>
                      <a:r>
                        <a:rPr lang="el-GR" sz="1800" b="1" baseline="0" dirty="0" smtClean="0">
                          <a:latin typeface="Calibri" pitchFamily="34" charset="0"/>
                        </a:rPr>
                        <a:t> ενσυναίσθηση: προσπάθεια υιοθεσίας των απόψεων και των συναισθημάτων των ανθρώπων του παρελθόντος. </a:t>
                      </a:r>
                      <a:endParaRPr lang="el-GR" sz="1800" b="1" dirty="0">
                        <a:latin typeface="Calibri" pitchFamily="34" charset="0"/>
                      </a:endParaRPr>
                    </a:p>
                  </a:txBody>
                  <a:tcPr/>
                </a:tc>
                <a:tc>
                  <a:txBody>
                    <a:bodyPr/>
                    <a:lstStyle/>
                    <a:p>
                      <a:r>
                        <a:rPr lang="el-GR" sz="1800" b="1" dirty="0" smtClean="0">
                          <a:latin typeface="Calibri" pitchFamily="34" charset="0"/>
                        </a:rPr>
                        <a:t>Περιορισμένη ιστορική ενσυναίσθηση </a:t>
                      </a:r>
                      <a:endParaRPr lang="el-GR" sz="1800" b="1" dirty="0">
                        <a:latin typeface="Calibri" pitchFamily="34" charset="0"/>
                      </a:endParaRPr>
                    </a:p>
                  </a:txBody>
                  <a:tcPr/>
                </a:tc>
              </a:tr>
              <a:tr h="951175">
                <a:tc>
                  <a:txBody>
                    <a:bodyPr/>
                    <a:lstStyle/>
                    <a:p>
                      <a:r>
                        <a:rPr lang="el-GR" sz="1800" b="1" dirty="0" smtClean="0">
                          <a:latin typeface="Calibri" pitchFamily="34" charset="0"/>
                        </a:rPr>
                        <a:t>Συγκροτημένη πράξη μέσα σε ευρύ πλαίσιο. </a:t>
                      </a:r>
                      <a:endParaRPr lang="el-GR" sz="1800" b="1" dirty="0">
                        <a:latin typeface="Calibri" pitchFamily="34" charset="0"/>
                      </a:endParaRPr>
                    </a:p>
                  </a:txBody>
                  <a:tcPr/>
                </a:tc>
                <a:tc>
                  <a:txBody>
                    <a:bodyPr/>
                    <a:lstStyle/>
                    <a:p>
                      <a:r>
                        <a:rPr lang="el-GR" sz="1800" b="1" dirty="0" smtClean="0">
                          <a:latin typeface="Calibri" pitchFamily="34" charset="0"/>
                        </a:rPr>
                        <a:t>Ενσυναισθητική μεθοδολογία: τι σημαίνει και</a:t>
                      </a:r>
                      <a:r>
                        <a:rPr lang="el-GR" sz="1800" b="1" baseline="0" dirty="0" smtClean="0">
                          <a:latin typeface="Calibri" pitchFamily="34" charset="0"/>
                        </a:rPr>
                        <a:t> πώς μπορεί να επιτευχθεί. </a:t>
                      </a:r>
                      <a:endParaRPr lang="el-GR" sz="1800" b="1" dirty="0">
                        <a:latin typeface="Calibri" pitchFamily="34" charset="0"/>
                      </a:endParaRPr>
                    </a:p>
                  </a:txBody>
                  <a:tcPr/>
                </a:tc>
                <a:tc>
                  <a:txBody>
                    <a:bodyPr/>
                    <a:lstStyle/>
                    <a:p>
                      <a:r>
                        <a:rPr lang="el-GR" sz="1800" b="1" dirty="0" smtClean="0">
                          <a:latin typeface="Calibri" pitchFamily="34" charset="0"/>
                        </a:rPr>
                        <a:t>Εξελιγμένη ιστορική ενσυναίσθηση </a:t>
                      </a:r>
                      <a:endParaRPr lang="el-GR" sz="1800" b="1" dirty="0">
                        <a:latin typeface="Calibri"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3. Άσκηση </a:t>
            </a:r>
            <a:r>
              <a:rPr lang="el-GR" dirty="0" smtClean="0"/>
              <a:t>Κριτικού</a:t>
            </a:r>
            <a:r>
              <a:rPr lang="el-GR" dirty="0" smtClean="0">
                <a:latin typeface="Calibri" pitchFamily="34" charset="0"/>
              </a:rPr>
              <a:t> Στοχασμού </a:t>
            </a:r>
            <a:r>
              <a:rPr lang="el-GR" dirty="0" smtClean="0"/>
              <a:t>με ένα Έργο </a:t>
            </a:r>
            <a:r>
              <a:rPr lang="el-GR" dirty="0" smtClean="0"/>
              <a:t>Τέχνης</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a:xfrm>
            <a:off x="2286000" y="2148681"/>
            <a:ext cx="4572000" cy="3429000"/>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539750" y="0"/>
            <a:ext cx="8147050" cy="1557338"/>
          </a:xfrm>
        </p:spPr>
        <p:txBody>
          <a:bodyPr>
            <a:normAutofit fontScale="90000"/>
          </a:bodyPr>
          <a:lstStyle/>
          <a:p>
            <a:r>
              <a:rPr lang="el-GR" smtClean="0"/>
              <a:t/>
            </a:r>
            <a:br>
              <a:rPr lang="el-GR"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l-GR" sz="3200" smtClean="0">
                <a:latin typeface="Times New Roman" pitchFamily="18" charset="0"/>
                <a:cs typeface="Times New Roman" pitchFamily="18" charset="0"/>
              </a:rPr>
              <a:t>Αξίες και εικόνα-έργο τέχνης:</a:t>
            </a: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l-GR" sz="3200" smtClean="0">
                <a:latin typeface="Times New Roman" pitchFamily="18" charset="0"/>
                <a:cs typeface="Times New Roman" pitchFamily="18" charset="0"/>
              </a:rPr>
              <a:t>ο δρόμος προς τον κριτικό στοχασμό και τον</a:t>
            </a:r>
            <a:r>
              <a:rPr lang="en-US" sz="3200" smtClean="0">
                <a:latin typeface="Times New Roman" pitchFamily="18" charset="0"/>
                <a:cs typeface="Times New Roman" pitchFamily="18" charset="0"/>
              </a:rPr>
              <a:t> </a:t>
            </a:r>
            <a:r>
              <a:rPr lang="el-GR" sz="3200" smtClean="0">
                <a:latin typeface="Times New Roman" pitchFamily="18" charset="0"/>
                <a:cs typeface="Times New Roman" pitchFamily="18" charset="0"/>
              </a:rPr>
              <a:t>μετασχηματισμό</a:t>
            </a:r>
            <a:r>
              <a:rPr lang="en-US" smtClean="0"/>
              <a:t/>
            </a:r>
            <a:br>
              <a:rPr lang="en-US" smtClean="0"/>
            </a:br>
            <a:r>
              <a:rPr lang="en-US" smtClean="0"/>
              <a:t/>
            </a:r>
            <a:br>
              <a:rPr lang="en-US" smtClean="0"/>
            </a:br>
            <a:r>
              <a:rPr lang="en-US" smtClean="0"/>
              <a:t/>
            </a:r>
            <a:br>
              <a:rPr lang="en-US" smtClean="0"/>
            </a:br>
            <a:r>
              <a:rPr lang="el-GR" sz="3600" smtClean="0"/>
              <a:t>Ένα έργο τέχνης  ενσαρκώνει αξίες, ηθικά διλήμματα, αξιακούς προβληματισμούς.</a:t>
            </a:r>
            <a:br>
              <a:rPr lang="el-GR" sz="3600" smtClean="0"/>
            </a:br>
            <a:r>
              <a:rPr lang="el-GR" sz="3600" smtClean="0"/>
              <a:t>Μπορεί ένας μεταγενέστερος θεατής να κατανοήσει τον αξιακό κόσμο του καλλιτέχνη και του έργου; </a:t>
            </a:r>
            <a:br>
              <a:rPr lang="el-GR" sz="3600" smtClean="0"/>
            </a:br>
            <a:r>
              <a:rPr lang="el-GR" sz="3600" smtClean="0"/>
              <a:t/>
            </a:r>
            <a:br>
              <a:rPr lang="el-GR" sz="3600" smtClean="0"/>
            </a:br>
            <a:endParaRPr lang="el-GR" sz="3600" smtClean="0"/>
          </a:p>
        </p:txBody>
      </p:sp>
      <p:sp>
        <p:nvSpPr>
          <p:cNvPr id="25603" name="2 - Θέση περιεχομένου"/>
          <p:cNvSpPr>
            <a:spLocks noGrp="1"/>
          </p:cNvSpPr>
          <p:nvPr>
            <p:ph idx="1"/>
          </p:nvPr>
        </p:nvSpPr>
        <p:spPr>
          <a:xfrm>
            <a:off x="0" y="2133600"/>
            <a:ext cx="9144000" cy="4724400"/>
          </a:xfrm>
        </p:spPr>
        <p:txBody>
          <a:bodyPr/>
          <a:lstStyle/>
          <a:p>
            <a:pPr>
              <a:buFontTx/>
              <a:buNone/>
            </a:pPr>
            <a:endParaRPr lang="el-GR"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r>
              <a:rPr lang="el-GR" smtClean="0"/>
              <a:t>Το σύμπλεγμα του Λαοκόοντα</a:t>
            </a:r>
          </a:p>
        </p:txBody>
      </p:sp>
      <p:sp>
        <p:nvSpPr>
          <p:cNvPr id="26627" name="2 - Θέση περιεχομένου"/>
          <p:cNvSpPr>
            <a:spLocks noGrp="1"/>
          </p:cNvSpPr>
          <p:nvPr>
            <p:ph idx="1"/>
          </p:nvPr>
        </p:nvSpPr>
        <p:spPr/>
        <p:txBody>
          <a:bodyPr/>
          <a:lstStyle/>
          <a:p>
            <a:pPr>
              <a:buFontTx/>
              <a:buNone/>
            </a:pPr>
            <a:r>
              <a:rPr lang="el-GR" smtClean="0"/>
              <a:t>(Ρόδιοι καλλιτέχνες: Αγήσανδρος, Αθηνόδωρος, Πολύδωρος).</a:t>
            </a:r>
          </a:p>
          <a:p>
            <a:r>
              <a:rPr lang="el-GR" smtClean="0"/>
              <a:t>Ο Λαοκόων, ιερέας του Απόλλωνα,  προειδοποιεί τους</a:t>
            </a:r>
            <a:r>
              <a:rPr lang="en-US" smtClean="0"/>
              <a:t> </a:t>
            </a:r>
            <a:r>
              <a:rPr lang="el-GR" smtClean="0"/>
              <a:t>Τρώες να μην πάρουν στην πόλη τους τον Δούρειο Ίππο. Την ώρα που ο Λαοκόων θυσίαζε στον Ποσειδώνα, ο θεός στέλνει δύο φίδια, τα οποία σκοτώνουν τον ίδιο και τους δύο γιους του.</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 - Θέση περιεχομένου"/>
          <p:cNvSpPr>
            <a:spLocks noGrp="1"/>
          </p:cNvSpPr>
          <p:nvPr>
            <p:ph idx="1"/>
          </p:nvPr>
        </p:nvSpPr>
        <p:spPr>
          <a:xfrm>
            <a:off x="457200" y="188913"/>
            <a:ext cx="8229600" cy="6480175"/>
          </a:xfrm>
        </p:spPr>
        <p:txBody>
          <a:bodyPr/>
          <a:lstStyle/>
          <a:p>
            <a:r>
              <a:rPr lang="el-GR" smtClean="0"/>
              <a:t>Ο Τρώας ιερέας έρχεται σε σύγκρουση με τη συνείδησή του: από το ένα μέρος θυσιάζει στον Ποσειδώνα(που υποστηρίζει τους Αχαιούς) και από το άλλο υπερασπίζεται την πατρίδα του. Τι να επιλέξει; Επιλέγει το δεύτερο και τιμωρείται.</a:t>
            </a:r>
          </a:p>
          <a:p>
            <a:r>
              <a:rPr lang="el-GR" smtClean="0"/>
              <a:t>Υφίσταται αυτό το δίλημμα σήμερα για τον άνθρωπο;</a:t>
            </a:r>
          </a:p>
          <a:p>
            <a:pPr>
              <a:buFont typeface="Wingdings 2" pitchFamily="18" charset="2"/>
              <a:buNone/>
            </a:pPr>
            <a:endParaRPr lang="el-GR"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Times New Roman" pitchFamily="18" charset="0"/>
                <a:cs typeface="Times New Roman" pitchFamily="18" charset="0"/>
              </a:rPr>
              <a:t>ΒΙΒΛΙΟΓΡΑΦΙΑ</a:t>
            </a:r>
            <a:endParaRPr lang="el-GR" dirty="0">
              <a:latin typeface="Times New Roman" pitchFamily="18" charset="0"/>
              <a:cs typeface="Times New Roman" pitchFamily="18" charset="0"/>
            </a:endParaRPr>
          </a:p>
        </p:txBody>
      </p:sp>
      <p:sp>
        <p:nvSpPr>
          <p:cNvPr id="3" name="2 - Θέση περιεχομένου"/>
          <p:cNvSpPr>
            <a:spLocks noGrp="1"/>
          </p:cNvSpPr>
          <p:nvPr>
            <p:ph idx="1"/>
          </p:nvPr>
        </p:nvSpPr>
        <p:spPr>
          <a:xfrm>
            <a:off x="457200" y="1600200"/>
            <a:ext cx="8229600" cy="5257800"/>
          </a:xfrm>
        </p:spPr>
        <p:txBody>
          <a:bodyPr>
            <a:noAutofit/>
          </a:bodyPr>
          <a:lstStyle/>
          <a:p>
            <a:pPr>
              <a:buNone/>
            </a:pPr>
            <a:endParaRPr lang="el-GR" sz="1400" dirty="0" smtClean="0">
              <a:latin typeface="Times New Roman" pitchFamily="18" charset="0"/>
              <a:cs typeface="Times New Roman" pitchFamily="18" charset="0"/>
            </a:endParaRPr>
          </a:p>
          <a:p>
            <a:pPr>
              <a:buNone/>
            </a:pPr>
            <a:r>
              <a:rPr lang="el-GR" sz="1400" dirty="0" smtClean="0">
                <a:latin typeface="Times New Roman" pitchFamily="18" charset="0"/>
                <a:cs typeface="Times New Roman" pitchFamily="18" charset="0"/>
              </a:rPr>
              <a:t>Βρεττός</a:t>
            </a:r>
            <a:r>
              <a:rPr lang="el-GR" sz="1400" dirty="0" smtClean="0">
                <a:latin typeface="Times New Roman" pitchFamily="18" charset="0"/>
                <a:cs typeface="Times New Roman" pitchFamily="18" charset="0"/>
              </a:rPr>
              <a:t>, Ι. &amp; Λαζαράκου, Ελ.  (2011). </a:t>
            </a:r>
            <a:r>
              <a:rPr lang="el-GR" sz="1400" dirty="0" err="1" smtClean="0">
                <a:latin typeface="Times New Roman" pitchFamily="18" charset="0"/>
                <a:cs typeface="Times New Roman" pitchFamily="18" charset="0"/>
              </a:rPr>
              <a:t>Ενσυναισθητική</a:t>
            </a:r>
            <a:r>
              <a:rPr lang="el-GR" sz="1400" dirty="0" smtClean="0">
                <a:latin typeface="Times New Roman" pitchFamily="18" charset="0"/>
                <a:cs typeface="Times New Roman" pitchFamily="18" charset="0"/>
              </a:rPr>
              <a:t> προσέγγιση του εικαστικού έργου κατά την διδασκαλία. Στο: Χ. </a:t>
            </a:r>
            <a:r>
              <a:rPr lang="el-GR" sz="1400" dirty="0" err="1" smtClean="0">
                <a:latin typeface="Times New Roman" pitchFamily="18" charset="0"/>
                <a:cs typeface="Times New Roman" pitchFamily="18" charset="0"/>
              </a:rPr>
              <a:t>Μπαμπούνης</a:t>
            </a:r>
            <a:r>
              <a:rPr lang="el-GR" sz="1400" dirty="0" smtClean="0">
                <a:latin typeface="Times New Roman" pitchFamily="18" charset="0"/>
                <a:cs typeface="Times New Roman" pitchFamily="18" charset="0"/>
              </a:rPr>
              <a:t> (</a:t>
            </a:r>
            <a:r>
              <a:rPr lang="el-GR" sz="1400" dirty="0" err="1" smtClean="0">
                <a:latin typeface="Times New Roman" pitchFamily="18" charset="0"/>
                <a:cs typeface="Times New Roman" pitchFamily="18" charset="0"/>
              </a:rPr>
              <a:t>επιμ</a:t>
            </a:r>
            <a:r>
              <a:rPr lang="el-GR" sz="1400" dirty="0" smtClean="0">
                <a:latin typeface="Times New Roman" pitchFamily="18" charset="0"/>
                <a:cs typeface="Times New Roman" pitchFamily="18" charset="0"/>
              </a:rPr>
              <a:t>.) </a:t>
            </a:r>
            <a:r>
              <a:rPr lang="el-GR" sz="1400" i="1" dirty="0" smtClean="0">
                <a:latin typeface="Times New Roman" pitchFamily="18" charset="0"/>
                <a:cs typeface="Times New Roman" pitchFamily="18" charset="0"/>
              </a:rPr>
              <a:t>ιστορίας μέριμνα</a:t>
            </a:r>
            <a:r>
              <a:rPr lang="el-GR" sz="1400" dirty="0" smtClean="0">
                <a:latin typeface="Times New Roman" pitchFamily="18" charset="0"/>
                <a:cs typeface="Times New Roman" pitchFamily="18" charset="0"/>
              </a:rPr>
              <a:t>. Τιμητικός τόμος στον καθηγητή Γεώργιο Ν. </a:t>
            </a:r>
            <a:r>
              <a:rPr lang="el-GR" sz="1400" dirty="0" err="1" smtClean="0">
                <a:latin typeface="Times New Roman" pitchFamily="18" charset="0"/>
                <a:cs typeface="Times New Roman" pitchFamily="18" charset="0"/>
              </a:rPr>
              <a:t>Λεοντσίνη</a:t>
            </a:r>
            <a:r>
              <a:rPr lang="el-GR" sz="1400" dirty="0" smtClean="0">
                <a:latin typeface="Times New Roman" pitchFamily="18" charset="0"/>
                <a:cs typeface="Times New Roman" pitchFamily="18" charset="0"/>
              </a:rPr>
              <a:t>. </a:t>
            </a:r>
            <a:r>
              <a:rPr lang="el-GR" sz="1400" dirty="0" err="1" smtClean="0">
                <a:latin typeface="Times New Roman" pitchFamily="18" charset="0"/>
                <a:cs typeface="Times New Roman" pitchFamily="18" charset="0"/>
              </a:rPr>
              <a:t>τόμ</a:t>
            </a:r>
            <a:r>
              <a:rPr lang="el-GR" sz="1400" dirty="0" smtClean="0">
                <a:latin typeface="Times New Roman" pitchFamily="18" charset="0"/>
                <a:cs typeface="Times New Roman" pitchFamily="18" charset="0"/>
              </a:rPr>
              <a:t>. Α1. Αθήνα, Εθνικό και Καποδιστριακό Πανεπιστήμιο Αθηνών, </a:t>
            </a:r>
            <a:r>
              <a:rPr lang="el-GR" sz="1400" dirty="0" smtClean="0">
                <a:latin typeface="Times New Roman" pitchFamily="18" charset="0"/>
                <a:cs typeface="Times New Roman" pitchFamily="18" charset="0"/>
              </a:rPr>
              <a:t>187-203</a:t>
            </a:r>
          </a:p>
          <a:p>
            <a:endParaRPr lang="el-GR" sz="1400" dirty="0" smtClean="0">
              <a:latin typeface="Times New Roman" pitchFamily="18" charset="0"/>
              <a:cs typeface="Times New Roman" pitchFamily="18" charset="0"/>
            </a:endParaRPr>
          </a:p>
          <a:p>
            <a:pPr>
              <a:buNone/>
            </a:pPr>
            <a:r>
              <a:rPr lang="el-GR" sz="1400" dirty="0" smtClean="0"/>
              <a:t>Βρεττός, Ι. &amp; Λαζαράκου, Ελ. (2011). Η εικόνα ως μέσο διδασκαλίας και αξιολόγησης του μαθητή: το παράδειγμα του σχολικού εγχειριδίου Ιστορίας της </a:t>
            </a:r>
            <a:r>
              <a:rPr lang="el-GR" sz="1400" dirty="0" err="1" smtClean="0"/>
              <a:t>Δ΄Δημοτικού</a:t>
            </a:r>
            <a:r>
              <a:rPr lang="el-GR" sz="1400" dirty="0" smtClean="0"/>
              <a:t>. Στο</a:t>
            </a:r>
            <a:r>
              <a:rPr lang="el-GR" sz="1400" i="1" dirty="0" smtClean="0"/>
              <a:t>: Συγκριτική και Διεθνής Εκπαιδευτική Επιθεώρηση</a:t>
            </a:r>
            <a:r>
              <a:rPr lang="el-GR" sz="1400" dirty="0" smtClean="0"/>
              <a:t>, 13, </a:t>
            </a:r>
            <a:r>
              <a:rPr lang="el-GR" sz="1400" dirty="0" smtClean="0"/>
              <a:t>177-200</a:t>
            </a:r>
          </a:p>
          <a:p>
            <a:pPr>
              <a:buNone/>
            </a:pPr>
            <a:endParaRPr lang="el-GR" sz="1400" dirty="0" smtClean="0"/>
          </a:p>
          <a:p>
            <a:pPr>
              <a:buNone/>
            </a:pPr>
            <a:r>
              <a:rPr lang="el-GR" sz="1400" dirty="0" smtClean="0">
                <a:latin typeface="Times New Roman" pitchFamily="18" charset="0"/>
                <a:cs typeface="Times New Roman" pitchFamily="18" charset="0"/>
              </a:rPr>
              <a:t>Βρεττός</a:t>
            </a:r>
            <a:r>
              <a:rPr lang="el-GR" sz="1400" dirty="0" smtClean="0">
                <a:latin typeface="Times New Roman" pitchFamily="18" charset="0"/>
                <a:cs typeface="Times New Roman" pitchFamily="18" charset="0"/>
              </a:rPr>
              <a:t>, Ι. &amp; </a:t>
            </a:r>
            <a:r>
              <a:rPr lang="el-GR" sz="1400" dirty="0" err="1" smtClean="0">
                <a:latin typeface="Times New Roman" pitchFamily="18" charset="0"/>
                <a:cs typeface="Times New Roman" pitchFamily="18" charset="0"/>
              </a:rPr>
              <a:t>Χασίδου</a:t>
            </a:r>
            <a:r>
              <a:rPr lang="el-GR" sz="1400" dirty="0" smtClean="0">
                <a:latin typeface="Times New Roman" pitchFamily="18" charset="0"/>
                <a:cs typeface="Times New Roman" pitchFamily="18" charset="0"/>
              </a:rPr>
              <a:t>, Μ. (2013). Κριτικός Στοχασμός και Αρχαίο Θέατρο στην Εκπαίδευση Ενηλίκων: το παράδειγμα ‘Φιλοκτήτης’ του Σοφοκλή (εισήγηση στο πλαίσιο του προγράμματος ΘΑΛΗΣ, Πρακτικά Συνεδρίου, Νοέμβριος 2013)</a:t>
            </a:r>
          </a:p>
          <a:p>
            <a:r>
              <a:rPr lang="en-US" sz="1400" dirty="0" smtClean="0">
                <a:latin typeface="Times New Roman" pitchFamily="18" charset="0"/>
                <a:cs typeface="Times New Roman" pitchFamily="18" charset="0"/>
              </a:rPr>
              <a:t>Burke</a:t>
            </a:r>
            <a:r>
              <a:rPr lang="el-GR"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P</a:t>
            </a:r>
            <a:r>
              <a:rPr lang="el-GR" sz="1400" dirty="0" smtClean="0">
                <a:latin typeface="Times New Roman" pitchFamily="18" charset="0"/>
                <a:cs typeface="Times New Roman" pitchFamily="18" charset="0"/>
              </a:rPr>
              <a:t>. (2003) Αυτοψία. Οι χρήσεις των εικόνων ως ιστορικών μαρτυριών. </a:t>
            </a:r>
            <a:r>
              <a:rPr lang="el-GR" sz="1400" dirty="0" err="1" smtClean="0">
                <a:latin typeface="Times New Roman" pitchFamily="18" charset="0"/>
                <a:cs typeface="Times New Roman" pitchFamily="18" charset="0"/>
              </a:rPr>
              <a:t>Μτφρ</a:t>
            </a:r>
            <a:r>
              <a:rPr lang="el-GR" sz="1400" dirty="0" smtClean="0">
                <a:latin typeface="Times New Roman" pitchFamily="18" charset="0"/>
                <a:cs typeface="Times New Roman" pitchFamily="18" charset="0"/>
              </a:rPr>
              <a:t>. Α. Ανδρέου. Αθήνα, Μεταίχμιο</a:t>
            </a:r>
          </a:p>
          <a:p>
            <a:endParaRPr lang="el-GR" sz="1400" dirty="0" smtClean="0">
              <a:latin typeface="Times New Roman" pitchFamily="18" charset="0"/>
              <a:cs typeface="Times New Roman" pitchFamily="18" charset="0"/>
            </a:endParaRPr>
          </a:p>
          <a:p>
            <a:pPr>
              <a:buNone/>
            </a:pPr>
            <a:r>
              <a:rPr lang="el-GR"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Goleman</a:t>
            </a:r>
            <a:r>
              <a:rPr lang="el-GR"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D</a:t>
            </a:r>
            <a:r>
              <a:rPr lang="el-GR" sz="1400" dirty="0" smtClean="0">
                <a:latin typeface="Times New Roman" pitchFamily="18" charset="0"/>
                <a:cs typeface="Times New Roman" pitchFamily="18" charset="0"/>
              </a:rPr>
              <a:t>. (1999) </a:t>
            </a:r>
            <a:r>
              <a:rPr lang="el-GR" sz="1400" i="1" dirty="0" smtClean="0">
                <a:latin typeface="Times New Roman" pitchFamily="18" charset="0"/>
                <a:cs typeface="Times New Roman" pitchFamily="18" charset="0"/>
              </a:rPr>
              <a:t>Η Συναισθηματική Νοημοσύνη στο χώρο της Εργασίας.</a:t>
            </a:r>
            <a:r>
              <a:rPr lang="el-GR" sz="1400" dirty="0" smtClean="0">
                <a:latin typeface="Times New Roman" pitchFamily="18" charset="0"/>
                <a:cs typeface="Times New Roman" pitchFamily="18" charset="0"/>
              </a:rPr>
              <a:t> </a:t>
            </a:r>
            <a:r>
              <a:rPr lang="el-GR" sz="1400" dirty="0" err="1" smtClean="0">
                <a:latin typeface="Times New Roman" pitchFamily="18" charset="0"/>
                <a:cs typeface="Times New Roman" pitchFamily="18" charset="0"/>
              </a:rPr>
              <a:t>Μτφρ</a:t>
            </a:r>
            <a:r>
              <a:rPr lang="el-GR" sz="1400" dirty="0" smtClean="0">
                <a:latin typeface="Times New Roman" pitchFamily="18" charset="0"/>
                <a:cs typeface="Times New Roman" pitchFamily="18" charset="0"/>
              </a:rPr>
              <a:t>. Φωτεινή </a:t>
            </a:r>
            <a:r>
              <a:rPr lang="el-GR" sz="1400" dirty="0" err="1" smtClean="0">
                <a:latin typeface="Times New Roman" pitchFamily="18" charset="0"/>
                <a:cs typeface="Times New Roman" pitchFamily="18" charset="0"/>
              </a:rPr>
              <a:t>Μεγαλούδη</a:t>
            </a:r>
            <a:r>
              <a:rPr lang="el-GR" sz="1400" dirty="0" smtClean="0">
                <a:latin typeface="Times New Roman" pitchFamily="18" charset="0"/>
                <a:cs typeface="Times New Roman" pitchFamily="18" charset="0"/>
              </a:rPr>
              <a:t>, </a:t>
            </a:r>
            <a:r>
              <a:rPr lang="el-GR" sz="1400" dirty="0" err="1" smtClean="0">
                <a:latin typeface="Times New Roman" pitchFamily="18" charset="0"/>
                <a:cs typeface="Times New Roman" pitchFamily="18" charset="0"/>
              </a:rPr>
              <a:t>δ΄</a:t>
            </a:r>
            <a:r>
              <a:rPr lang="el-GR" sz="1400" dirty="0" smtClean="0">
                <a:latin typeface="Times New Roman" pitchFamily="18" charset="0"/>
                <a:cs typeface="Times New Roman" pitchFamily="18" charset="0"/>
              </a:rPr>
              <a:t> έκδοση. </a:t>
            </a:r>
            <a:r>
              <a:rPr lang="el-GR" sz="1400" dirty="0" smtClean="0">
                <a:latin typeface="Times New Roman" pitchFamily="18" charset="0"/>
                <a:cs typeface="Times New Roman" pitchFamily="18" charset="0"/>
              </a:rPr>
              <a:t>Αθήνα: Ελληνικά Γράμματα</a:t>
            </a:r>
          </a:p>
          <a:p>
            <a:endParaRPr lang="el-GR" sz="1400" dirty="0" smtClean="0">
              <a:latin typeface="Times New Roman" pitchFamily="18" charset="0"/>
              <a:cs typeface="Times New Roman" pitchFamily="18" charset="0"/>
            </a:endParaRPr>
          </a:p>
          <a:p>
            <a:pPr>
              <a:buNone/>
            </a:pPr>
            <a:r>
              <a:rPr lang="en-US" sz="1400" dirty="0" err="1" smtClean="0">
                <a:latin typeface="Times New Roman" pitchFamily="18" charset="0"/>
                <a:cs typeface="Times New Roman" pitchFamily="18" charset="0"/>
              </a:rPr>
              <a:t>Gottman</a:t>
            </a:r>
            <a:r>
              <a:rPr lang="el-GR"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J</a:t>
            </a:r>
            <a:r>
              <a:rPr lang="el-GR" sz="1400" dirty="0" smtClean="0">
                <a:latin typeface="Times New Roman" pitchFamily="18" charset="0"/>
                <a:cs typeface="Times New Roman" pitchFamily="18" charset="0"/>
              </a:rPr>
              <a:t>. (2000) </a:t>
            </a:r>
            <a:r>
              <a:rPr lang="el-GR" sz="1400" i="1" dirty="0" smtClean="0">
                <a:latin typeface="Times New Roman" pitchFamily="18" charset="0"/>
                <a:cs typeface="Times New Roman" pitchFamily="18" charset="0"/>
              </a:rPr>
              <a:t>Η συναισθηματική νοημοσύνη των παιδιών. Πώς να μεγαλώσουμε παιδιά με συναισθηματική νοημοσύνη;</a:t>
            </a:r>
            <a:r>
              <a:rPr lang="el-GR"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3</a:t>
            </a:r>
            <a:r>
              <a:rPr lang="el-GR" sz="1400" baseline="30000" dirty="0" smtClean="0">
                <a:latin typeface="Times New Roman" pitchFamily="18" charset="0"/>
                <a:cs typeface="Times New Roman" pitchFamily="18" charset="0"/>
              </a:rPr>
              <a:t>η</a:t>
            </a:r>
            <a:r>
              <a:rPr lang="el-GR" sz="1400" dirty="0" smtClean="0">
                <a:latin typeface="Times New Roman" pitchFamily="18" charset="0"/>
                <a:cs typeface="Times New Roman" pitchFamily="18" charset="0"/>
              </a:rPr>
              <a:t> έκδοση</a:t>
            </a:r>
            <a:r>
              <a:rPr lang="en-US" sz="1400" dirty="0" smtClean="0">
                <a:latin typeface="Times New Roman" pitchFamily="18" charset="0"/>
                <a:cs typeface="Times New Roman" pitchFamily="18" charset="0"/>
              </a:rPr>
              <a:t>, </a:t>
            </a:r>
            <a:r>
              <a:rPr lang="el-GR" sz="1400" dirty="0" smtClean="0">
                <a:latin typeface="Times New Roman" pitchFamily="18" charset="0"/>
                <a:cs typeface="Times New Roman" pitchFamily="18" charset="0"/>
              </a:rPr>
              <a:t>Αθήνα:</a:t>
            </a:r>
            <a:r>
              <a:rPr lang="en-US" sz="1400" dirty="0" smtClean="0">
                <a:latin typeface="Times New Roman" pitchFamily="18" charset="0"/>
                <a:cs typeface="Times New Roman" pitchFamily="18" charset="0"/>
              </a:rPr>
              <a:t> </a:t>
            </a:r>
            <a:r>
              <a:rPr lang="el-GR" sz="1400" dirty="0" smtClean="0">
                <a:latin typeface="Times New Roman" pitchFamily="18" charset="0"/>
                <a:cs typeface="Times New Roman" pitchFamily="18" charset="0"/>
              </a:rPr>
              <a:t>Ελληνικά </a:t>
            </a:r>
            <a:r>
              <a:rPr lang="el-GR" sz="1400" dirty="0" smtClean="0">
                <a:latin typeface="Times New Roman" pitchFamily="18" charset="0"/>
                <a:cs typeface="Times New Roman" pitchFamily="18" charset="0"/>
              </a:rPr>
              <a:t>Γράμματα</a:t>
            </a:r>
            <a:endParaRPr lang="el-GR" sz="1400" dirty="0" smtClean="0">
              <a:latin typeface="Times New Roman" pitchFamily="18" charset="0"/>
              <a:cs typeface="Times New Roman" pitchFamily="18" charset="0"/>
            </a:endParaRPr>
          </a:p>
          <a:p>
            <a:endParaRPr lang="el-GR" sz="1400" dirty="0" smtClean="0">
              <a:latin typeface="Times New Roman" pitchFamily="18" charset="0"/>
              <a:cs typeface="Times New Roman" pitchFamily="18" charset="0"/>
            </a:endParaRPr>
          </a:p>
          <a:p>
            <a:endParaRPr lang="el-GR" sz="1400" dirty="0">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62500" lnSpcReduction="20000"/>
          </a:bodyPr>
          <a:lstStyle/>
          <a:p>
            <a:pPr>
              <a:buNone/>
            </a:pPr>
            <a:r>
              <a:rPr lang="el-GR" dirty="0" smtClean="0">
                <a:latin typeface="Times New Roman" pitchFamily="18" charset="0"/>
                <a:cs typeface="Times New Roman" pitchFamily="18" charset="0"/>
              </a:rPr>
              <a:t> </a:t>
            </a:r>
          </a:p>
          <a:p>
            <a:pPr>
              <a:buNone/>
            </a:pPr>
            <a:r>
              <a:rPr lang="el-GR" dirty="0" smtClean="0">
                <a:latin typeface="Times New Roman" pitchFamily="18" charset="0"/>
                <a:cs typeface="Times New Roman" pitchFamily="18" charset="0"/>
              </a:rPr>
              <a:t>Κανταρτζή, Ε. (2002). </a:t>
            </a:r>
            <a:r>
              <a:rPr lang="el-GR" i="1" dirty="0" smtClean="0">
                <a:latin typeface="Times New Roman" pitchFamily="18" charset="0"/>
                <a:cs typeface="Times New Roman" pitchFamily="18" charset="0"/>
              </a:rPr>
              <a:t>Ιστορική αναδρομή της εικονογράφησης των παιδικών και σχολικών βιβλίων</a:t>
            </a:r>
            <a:r>
              <a:rPr lang="el-GR" dirty="0" smtClean="0">
                <a:latin typeface="Times New Roman" pitchFamily="18" charset="0"/>
                <a:cs typeface="Times New Roman" pitchFamily="18" charset="0"/>
              </a:rPr>
              <a:t>. Θεσσαλονίκη: Κυριακίδης</a:t>
            </a:r>
          </a:p>
          <a:p>
            <a:pPr>
              <a:buNone/>
            </a:pPr>
            <a:r>
              <a:rPr lang="el-GR" dirty="0" smtClean="0">
                <a:latin typeface="Times New Roman" pitchFamily="18" charset="0"/>
                <a:cs typeface="Times New Roman" pitchFamily="18" charset="0"/>
              </a:rPr>
              <a:t> </a:t>
            </a:r>
          </a:p>
          <a:p>
            <a:pPr>
              <a:buNone/>
            </a:pPr>
            <a:r>
              <a:rPr lang="el-GR" dirty="0" smtClean="0">
                <a:latin typeface="Times New Roman" pitchFamily="18" charset="0"/>
                <a:cs typeface="Times New Roman" pitchFamily="18" charset="0"/>
              </a:rPr>
              <a:t>Καψάλης, Αχ. &amp; Χαραλάμπους, </a:t>
            </a:r>
            <a:r>
              <a:rPr lang="el-GR" dirty="0" err="1" smtClean="0">
                <a:latin typeface="Times New Roman" pitchFamily="18" charset="0"/>
                <a:cs typeface="Times New Roman" pitchFamily="18" charset="0"/>
              </a:rPr>
              <a:t>Δημ</a:t>
            </a:r>
            <a:r>
              <a:rPr lang="el-GR" dirty="0" smtClean="0">
                <a:latin typeface="Times New Roman" pitchFamily="18" charset="0"/>
                <a:cs typeface="Times New Roman" pitchFamily="18" charset="0"/>
              </a:rPr>
              <a:t>.(2007). </a:t>
            </a:r>
            <a:r>
              <a:rPr lang="el-GR" i="1" dirty="0" smtClean="0">
                <a:latin typeface="Times New Roman" pitchFamily="18" charset="0"/>
                <a:cs typeface="Times New Roman" pitchFamily="18" charset="0"/>
              </a:rPr>
              <a:t>Σχολικά εγχειρίδια. Θεσμική εξέλιξη και σύγχρονη προβληματική</a:t>
            </a:r>
            <a:r>
              <a:rPr lang="el-GR" dirty="0" smtClean="0">
                <a:latin typeface="Times New Roman" pitchFamily="18" charset="0"/>
                <a:cs typeface="Times New Roman" pitchFamily="18" charset="0"/>
              </a:rPr>
              <a:t>. Αθήνα: </a:t>
            </a:r>
            <a:r>
              <a:rPr lang="el-GR" dirty="0" smtClean="0">
                <a:latin typeface="Times New Roman" pitchFamily="18" charset="0"/>
                <a:cs typeface="Times New Roman" pitchFamily="18" charset="0"/>
              </a:rPr>
              <a:t>Μεταίχμιο</a:t>
            </a:r>
          </a:p>
          <a:p>
            <a:pPr>
              <a:buNone/>
            </a:pPr>
            <a:endParaRPr lang="el-GR" dirty="0" smtClean="0">
              <a:latin typeface="Times New Roman" pitchFamily="18" charset="0"/>
              <a:cs typeface="Times New Roman" pitchFamily="18" charset="0"/>
            </a:endParaRPr>
          </a:p>
          <a:p>
            <a:pPr>
              <a:buNone/>
            </a:pPr>
            <a:r>
              <a:rPr lang="el-GR" dirty="0" err="1" smtClean="0">
                <a:latin typeface="Times New Roman" pitchFamily="18" charset="0"/>
                <a:cs typeface="Times New Roman" pitchFamily="18" charset="0"/>
              </a:rPr>
              <a:t>Πλειός</a:t>
            </a:r>
            <a:r>
              <a:rPr lang="el-GR" dirty="0" smtClean="0">
                <a:latin typeface="Times New Roman" pitchFamily="18" charset="0"/>
                <a:cs typeface="Times New Roman" pitchFamily="18" charset="0"/>
              </a:rPr>
              <a:t>, Γ. (2005). </a:t>
            </a:r>
            <a:r>
              <a:rPr lang="el-GR" i="1" dirty="0" smtClean="0">
                <a:latin typeface="Times New Roman" pitchFamily="18" charset="0"/>
                <a:cs typeface="Times New Roman" pitchFamily="18" charset="0"/>
              </a:rPr>
              <a:t>Πολιτισμός της Εικόνας και Εκπαίδευση</a:t>
            </a:r>
            <a:r>
              <a:rPr lang="el-GR" dirty="0" smtClean="0">
                <a:latin typeface="Times New Roman" pitchFamily="18" charset="0"/>
                <a:cs typeface="Times New Roman" pitchFamily="18" charset="0"/>
              </a:rPr>
              <a:t>. Αθήνα: </a:t>
            </a:r>
            <a:r>
              <a:rPr lang="el-GR" dirty="0" err="1" smtClean="0">
                <a:latin typeface="Times New Roman" pitchFamily="18" charset="0"/>
                <a:cs typeface="Times New Roman" pitchFamily="18" charset="0"/>
              </a:rPr>
              <a:t>Πολύτροπον</a:t>
            </a:r>
            <a:endParaRPr lang="el-GR" dirty="0" smtClean="0">
              <a:latin typeface="Times New Roman" pitchFamily="18" charset="0"/>
              <a:cs typeface="Times New Roman" pitchFamily="18" charset="0"/>
            </a:endParaRPr>
          </a:p>
          <a:p>
            <a:pPr>
              <a:buNone/>
            </a:pPr>
            <a:r>
              <a:rPr lang="el-GR" dirty="0" smtClean="0">
                <a:latin typeface="Times New Roman" pitchFamily="18" charset="0"/>
                <a:cs typeface="Times New Roman" pitchFamily="18" charset="0"/>
              </a:rPr>
              <a:t> </a:t>
            </a:r>
          </a:p>
          <a:p>
            <a:pPr>
              <a:buNone/>
            </a:pPr>
            <a:r>
              <a:rPr lang="el-GR" dirty="0" smtClean="0">
                <a:latin typeface="Times New Roman" pitchFamily="18" charset="0"/>
                <a:cs typeface="Times New Roman" pitchFamily="18" charset="0"/>
              </a:rPr>
              <a:t>Χατζηχρήστου</a:t>
            </a:r>
            <a:r>
              <a:rPr lang="el-GR" dirty="0" smtClean="0">
                <a:latin typeface="Times New Roman" pitchFamily="18" charset="0"/>
                <a:cs typeface="Times New Roman" pitchFamily="18" charset="0"/>
              </a:rPr>
              <a:t>, Χ.Γ. (</a:t>
            </a:r>
            <a:r>
              <a:rPr lang="el-GR" dirty="0" err="1" smtClean="0">
                <a:latin typeface="Times New Roman" pitchFamily="18" charset="0"/>
                <a:cs typeface="Times New Roman" pitchFamily="18" charset="0"/>
              </a:rPr>
              <a:t>επιμ</a:t>
            </a:r>
            <a:r>
              <a:rPr lang="el-GR" dirty="0" smtClean="0">
                <a:latin typeface="Times New Roman" pitchFamily="18" charset="0"/>
                <a:cs typeface="Times New Roman" pitchFamily="18" charset="0"/>
              </a:rPr>
              <a:t>.) (2004) </a:t>
            </a:r>
            <a:r>
              <a:rPr lang="el-GR" i="1" dirty="0" smtClean="0">
                <a:latin typeface="Times New Roman" pitchFamily="18" charset="0"/>
                <a:cs typeface="Times New Roman" pitchFamily="18" charset="0"/>
              </a:rPr>
              <a:t>Πρόγραμμα προαγωγής της ψυχικής υγείας και της μάθησης, κοινωνική και συναισθηματική αγωγή στο σχολείο: τετράδιο δραστηριοτήτων για μαθητές δημοτικού, τάξεις Δ΄, Ε΄ &amp; ΣΤ΄. </a:t>
            </a:r>
            <a:r>
              <a:rPr lang="el-GR" dirty="0" smtClean="0">
                <a:latin typeface="Times New Roman" pitchFamily="18" charset="0"/>
                <a:cs typeface="Times New Roman" pitchFamily="18" charset="0"/>
              </a:rPr>
              <a:t>Εθνικό και Καποδιστριακό Πανεπιστήμιο Αθηνών. Κέντρο Έρευνας και Εφαρμογών Σχολικής Ψυχολογίας. </a:t>
            </a:r>
            <a:r>
              <a:rPr lang="el-GR" dirty="0" err="1" smtClean="0">
                <a:latin typeface="Times New Roman" pitchFamily="18" charset="0"/>
                <a:cs typeface="Times New Roman" pitchFamily="18" charset="0"/>
              </a:rPr>
              <a:t>Τυπωθήτω</a:t>
            </a:r>
            <a:r>
              <a:rPr lang="el-GR" dirty="0" smtClean="0">
                <a:latin typeface="Times New Roman" pitchFamily="18" charset="0"/>
                <a:cs typeface="Times New Roman" pitchFamily="18" charset="0"/>
              </a:rPr>
              <a:t> – Γ. </a:t>
            </a:r>
            <a:r>
              <a:rPr lang="el-GR" dirty="0" err="1" smtClean="0">
                <a:latin typeface="Times New Roman" pitchFamily="18" charset="0"/>
                <a:cs typeface="Times New Roman" pitchFamily="18" charset="0"/>
              </a:rPr>
              <a:t>Δαρδανός</a:t>
            </a:r>
            <a:endParaRPr lang="el-GR" dirty="0" smtClean="0">
              <a:latin typeface="Times New Roman" pitchFamily="18" charset="0"/>
              <a:cs typeface="Times New Roman" pitchFamily="18" charset="0"/>
            </a:endParaRPr>
          </a:p>
          <a:p>
            <a:pPr>
              <a:buNone/>
            </a:pPr>
            <a:r>
              <a:rPr lang="el-GR" dirty="0" smtClean="0">
                <a:latin typeface="Times New Roman" pitchFamily="18" charset="0"/>
                <a:cs typeface="Times New Roman" pitchFamily="18" charset="0"/>
              </a:rPr>
              <a:t> </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r>
              <a:rPr lang="el-GR" smtClean="0"/>
              <a:t>Αποτελεσματικότητα της εικόνας</a:t>
            </a:r>
          </a:p>
        </p:txBody>
      </p:sp>
      <p:sp>
        <p:nvSpPr>
          <p:cNvPr id="6147" name="2 - Θέση περιεχομένου"/>
          <p:cNvSpPr>
            <a:spLocks noGrp="1"/>
          </p:cNvSpPr>
          <p:nvPr>
            <p:ph idx="1"/>
          </p:nvPr>
        </p:nvSpPr>
        <p:spPr/>
        <p:txBody>
          <a:bodyPr>
            <a:normAutofit fontScale="92500"/>
          </a:bodyPr>
          <a:lstStyle/>
          <a:p>
            <a:pPr algn="just" eaLnBrk="1" hangingPunct="1"/>
            <a:r>
              <a:rPr lang="el-GR" dirty="0" smtClean="0"/>
              <a:t>Ο άνθρωπος εκφράσθηκε με την εικόνα πολύ πριν την ανακάλυψη της γραφής: βραχογραφίες</a:t>
            </a:r>
            <a:r>
              <a:rPr lang="el-GR" dirty="0" smtClean="0"/>
              <a:t>.</a:t>
            </a:r>
          </a:p>
          <a:p>
            <a:pPr algn="just"/>
            <a:r>
              <a:rPr lang="el-GR" dirty="0" smtClean="0"/>
              <a:t>παραμένει περισσότερο χρόνο στη μνήμη</a:t>
            </a:r>
          </a:p>
          <a:p>
            <a:pPr algn="just" eaLnBrk="1" hangingPunct="1"/>
            <a:r>
              <a:rPr lang="el-GR" dirty="0" smtClean="0"/>
              <a:t>Μια </a:t>
            </a:r>
            <a:r>
              <a:rPr lang="el-GR" dirty="0" smtClean="0"/>
              <a:t>εικόνα προδίδει συναισθήματα, σκέψεις, προβληματισμούς. Αποτυπώνει φιλοσοφία, φαντασιώσεις, ματαιοδοξία, οραματισμούς, ανασφάλειες, ιδεολογία και κοσμοθεωρία ανθρώπων ή ομάδων μέσα από τα μάτια του δημιουργού της.</a:t>
            </a:r>
          </a:p>
          <a:p>
            <a:pPr eaLnBrk="1" hangingPunct="1"/>
            <a:endParaRPr lang="el-GR" dirty="0" smtClean="0"/>
          </a:p>
          <a:p>
            <a:endParaRPr lang="el-GR"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556792"/>
          </a:xfrm>
        </p:spPr>
        <p:txBody>
          <a:bodyPr/>
          <a:lstStyle/>
          <a:p>
            <a:pPr eaLnBrk="1" hangingPunct="1"/>
            <a:r>
              <a:rPr lang="el-GR" sz="4000" dirty="0" smtClean="0"/>
              <a:t>Αποτελεσματικότητα της  εικόνας: </a:t>
            </a:r>
            <a:r>
              <a:rPr lang="el-GR" sz="3600" dirty="0" smtClean="0"/>
              <a:t>κριτικός στοχασμός και μετασχηματισμός</a:t>
            </a:r>
          </a:p>
        </p:txBody>
      </p:sp>
      <p:sp>
        <p:nvSpPr>
          <p:cNvPr id="12291" name="Rectangle 3"/>
          <p:cNvSpPr>
            <a:spLocks noGrp="1" noChangeArrowheads="1"/>
          </p:cNvSpPr>
          <p:nvPr>
            <p:ph type="body" idx="1"/>
          </p:nvPr>
        </p:nvSpPr>
        <p:spPr>
          <a:xfrm>
            <a:off x="457200" y="1484784"/>
            <a:ext cx="8229600" cy="5184576"/>
          </a:xfrm>
        </p:spPr>
        <p:txBody>
          <a:bodyPr/>
          <a:lstStyle/>
          <a:p>
            <a:pPr eaLnBrk="1" hangingPunct="1">
              <a:buFont typeface="Wingdings" pitchFamily="2" charset="2"/>
              <a:buChar char="Ø"/>
            </a:pPr>
            <a:r>
              <a:rPr lang="el-GR" dirty="0" smtClean="0"/>
              <a:t>. Μια εικόνα προδίδει συναισθήματα, σκέψεις, προβληματισμούς. Αποτυπώνει φιλοσοφία, φαντασιώσεις, ματαιοδοξία, οραματισμούς, ανασφάλειες, ιδεολογία και κοσμοθεωρία ανθρώπων ή ομάδων μέσα από τα μάτια του δημιουργού της.</a:t>
            </a:r>
          </a:p>
          <a:p>
            <a:pPr eaLnBrk="1" hangingPunct="1">
              <a:buFont typeface="Wingdings" pitchFamily="2" charset="2"/>
              <a:buChar char="Ø"/>
            </a:pPr>
            <a:r>
              <a:rPr lang="el-GR" dirty="0" smtClean="0"/>
              <a:t>καλλιεργεί και διαμορφώνει  αξίες, στερεότυπα, στάσεις, φιλοσοφία, κοσμοθεωρία.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smtClean="0"/>
              <a:t>Ενσυναισθητική</a:t>
            </a:r>
            <a:r>
              <a:rPr lang="el-GR" dirty="0" smtClean="0"/>
              <a:t> προσέγγιση </a:t>
            </a:r>
            <a:r>
              <a:rPr lang="el-GR" smtClean="0"/>
              <a:t>της εικόνας</a:t>
            </a:r>
            <a:endParaRPr lang="el-GR"/>
          </a:p>
        </p:txBody>
      </p:sp>
      <p:sp>
        <p:nvSpPr>
          <p:cNvPr id="3" name="2 - Θέση περιεχομένου"/>
          <p:cNvSpPr>
            <a:spLocks noGrp="1"/>
          </p:cNvSpPr>
          <p:nvPr>
            <p:ph idx="1"/>
          </p:nvPr>
        </p:nvSpPr>
        <p:spPr/>
        <p:txBody>
          <a:bodyPr/>
          <a:lstStyle/>
          <a:p>
            <a:pPr>
              <a:buNone/>
            </a:pPr>
            <a:r>
              <a:rPr lang="el-GR" dirty="0" smtClean="0"/>
              <a:t>Ο συναισθηματικός κόσμος :</a:t>
            </a:r>
          </a:p>
          <a:p>
            <a:pPr>
              <a:buFont typeface="Wingdings" pitchFamily="2" charset="2"/>
              <a:buChar char="Ø"/>
            </a:pPr>
            <a:r>
              <a:rPr lang="el-GR" dirty="0" smtClean="0"/>
              <a:t>του εκπαιδευομένου,</a:t>
            </a:r>
          </a:p>
          <a:p>
            <a:pPr>
              <a:buFont typeface="Wingdings" pitchFamily="2" charset="2"/>
              <a:buChar char="Ø"/>
            </a:pPr>
            <a:r>
              <a:rPr lang="el-GR" dirty="0" smtClean="0"/>
              <a:t>των απεικονιζόμενων προσώπων,</a:t>
            </a:r>
          </a:p>
          <a:p>
            <a:pPr>
              <a:buFont typeface="Wingdings" pitchFamily="2" charset="2"/>
              <a:buChar char="Ø"/>
            </a:pPr>
            <a:r>
              <a:rPr lang="el-GR" dirty="0" smtClean="0"/>
              <a:t>του δημιουργού.</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just"/>
            <a:r>
              <a:rPr lang="el-GR" dirty="0" smtClean="0">
                <a:latin typeface="Times New Roman" pitchFamily="18" charset="0"/>
                <a:cs typeface="Times New Roman" pitchFamily="18" charset="0"/>
              </a:rPr>
              <a:t> `Ένα έργο τέχνης</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αποτελεί ένα κράμα περιεχομένου και μορφής, δηλαδή θέματος και  εικαστικής διατύπωσης. Αυτό σημαίνει ότι, για να γίνει κατανοητό ένα έργο τέχνης, θα πρέπει ο θεατής να μην περιορισθεί μόνον στην προσπάθεια προσέγγισης του θέματος, αλλά να πάρει υπόψη του και την εικαστική γλώσσα του καλλιτέχνη καθώς και τα μορφολογικά χαρακτηριστικά του </a:t>
            </a:r>
            <a:r>
              <a:rPr lang="el-GR" dirty="0" smtClean="0">
                <a:latin typeface="Times New Roman" pitchFamily="18" charset="0"/>
                <a:cs typeface="Times New Roman" pitchFamily="18" charset="0"/>
              </a:rPr>
              <a:t>έργου.</a:t>
            </a:r>
            <a:endParaRPr lang="el-GR"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8229600" cy="5069160"/>
          </a:xfrm>
        </p:spPr>
        <p:txBody>
          <a:bodyPr>
            <a:noAutofit/>
          </a:bodyPr>
          <a:lstStyle/>
          <a:p>
            <a:pPr algn="just"/>
            <a:r>
              <a:rPr lang="el-GR" dirty="0" smtClean="0">
                <a:latin typeface="Times New Roman" pitchFamily="18" charset="0"/>
                <a:cs typeface="Times New Roman" pitchFamily="18" charset="0"/>
              </a:rPr>
              <a:t>Δεν μπορεί ο καλλιτέχνης να επιλέγει τυχαία τα σχήματα και χρώματα, την θέση, την κίνηση και τις μορφές δράσης στο χώρο καθώς και την διάταξη των αντικειμένων. Οι γραμμές, η κλιμάκωση των χρωμάτων, η σχέση φωτεινού και σκοτεινού, η απόδοση προσώπων και αντικειμένων σε διάφορα επίπεδα, οι συνδυασμοί και η σχέση τους μέσα στον πίνακα βοηθούν αποτελεσματικά στην πληρέστερη κατανόηση του </a:t>
            </a:r>
            <a:r>
              <a:rPr lang="el-GR" dirty="0" smtClean="0">
                <a:latin typeface="Times New Roman" pitchFamily="18" charset="0"/>
                <a:cs typeface="Times New Roman" pitchFamily="18" charset="0"/>
              </a:rPr>
              <a:t>έργου.</a:t>
            </a:r>
            <a:endParaRPr lang="el-GR"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20000"/>
          </a:bodyPr>
          <a:lstStyle/>
          <a:p>
            <a:pPr algn="just"/>
            <a:r>
              <a:rPr lang="el-GR" dirty="0" smtClean="0">
                <a:latin typeface="Times New Roman" pitchFamily="18" charset="0"/>
                <a:cs typeface="Times New Roman" pitchFamily="18" charset="0"/>
              </a:rPr>
              <a:t>Με άλλα λόγια το έργο τέχνης αποτελεί μια κλειστή ενότητα, ένα ενιαίο σύνολο, το οποίο αποτελείται από το περιεχόμενο και την εικαστική του απόδοση. Εξάλλου μπορεί δύο έργα τέχνης, δύο πίνακες, να έχουν το ίδιο περιεχόμενο, αλλά να διαφέρουν ως προς τον τρόπο που αποτυπώνεται αυτό από τους καλλιτέχνες. Η διαφορετική αυτή αποτύπωση μπορεί να οδηγήσει και σε διαφορετικά αποτελέσματα, δηλαδή σε διαφορετική ανάγνωση του ίδιου θέματος.</a:t>
            </a:r>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latin typeface="Times New Roman" pitchFamily="18" charset="0"/>
                <a:cs typeface="Times New Roman" pitchFamily="18" charset="0"/>
              </a:rPr>
              <a:t>Περιεχόμενο λοιπόν και μορφή ενός έργου τέχνης είναι αναπόσπαστα και αλληλένδετα στην σκέψη του καλλιτέχνη. Δεν είναι δυνατόν να περιορισθεί κανείς στο ένα και να αποκλείσει το άλλο, δεδομένου ότι και τα δύο αλληλοϋποστηρίζονται και </a:t>
            </a:r>
            <a:r>
              <a:rPr lang="el-GR" dirty="0" err="1" smtClean="0">
                <a:latin typeface="Times New Roman" pitchFamily="18" charset="0"/>
                <a:cs typeface="Times New Roman" pitchFamily="18" charset="0"/>
              </a:rPr>
              <a:t>αλληλοκαλύπτονται</a:t>
            </a:r>
            <a:r>
              <a:rPr lang="el-GR" dirty="0" smtClean="0">
                <a:latin typeface="Times New Roman" pitchFamily="18" charset="0"/>
                <a:cs typeface="Times New Roman" pitchFamily="18" charset="0"/>
              </a:rPr>
              <a:t>.</a:t>
            </a:r>
          </a:p>
          <a:p>
            <a:pPr algn="just"/>
            <a:r>
              <a:rPr lang="el-GR" dirty="0" smtClean="0">
                <a:latin typeface="Times New Roman" pitchFamily="18" charset="0"/>
                <a:cs typeface="Times New Roman" pitchFamily="18" charset="0"/>
              </a:rPr>
              <a:t>    Σε </a:t>
            </a:r>
            <a:r>
              <a:rPr lang="el-GR" dirty="0" err="1" smtClean="0">
                <a:latin typeface="Times New Roman" pitchFamily="18" charset="0"/>
                <a:cs typeface="Times New Roman" pitchFamily="18" charset="0"/>
              </a:rPr>
              <a:t>ό,τι</a:t>
            </a:r>
            <a:r>
              <a:rPr lang="el-GR" dirty="0" smtClean="0">
                <a:latin typeface="Times New Roman" pitchFamily="18" charset="0"/>
                <a:cs typeface="Times New Roman" pitchFamily="18" charset="0"/>
              </a:rPr>
              <a:t> αφορά την αξιοποίηση ενός έργου τέχνης, και μάλιστα ενός πίνακα ζωγραφικής, στο μάθημα της Ιστορίας, προβάλλονται ορισμένες επιφυλάξεις. Σύμφωνα με αυτές δεν θα πρέπει να χρησιμοποιούνται τέτοιοι πίνακες στο μάθημα της Ιστορίας, γιατί η συναισθηματική και ιδεολογική φόρτιση του καλλιτέχνη μπορεί να οδηγήσει στην αλλοίωση της πραγματικότητας και στην παραποίηση της αλήθειας</a:t>
            </a:r>
            <a:endParaRPr lang="el-GR"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4800" dirty="0" smtClean="0">
                <a:solidFill>
                  <a:srgbClr val="FF0000"/>
                </a:solidFill>
                <a:latin typeface="Times New Roman" pitchFamily="18" charset="0"/>
                <a:cs typeface="Times New Roman" pitchFamily="18" charset="0"/>
              </a:rPr>
              <a:t>Κριτικός Στοχασμός </a:t>
            </a:r>
          </a:p>
          <a:p>
            <a:pPr algn="ctr">
              <a:buNone/>
            </a:pPr>
            <a:r>
              <a:rPr lang="el-GR" sz="4800" dirty="0" smtClean="0">
                <a:solidFill>
                  <a:srgbClr val="FF0000"/>
                </a:solidFill>
                <a:latin typeface="Times New Roman" pitchFamily="18" charset="0"/>
                <a:cs typeface="Times New Roman" pitchFamily="18" charset="0"/>
              </a:rPr>
              <a:t>κ</a:t>
            </a:r>
            <a:r>
              <a:rPr lang="el-GR" sz="4800" dirty="0" smtClean="0">
                <a:solidFill>
                  <a:srgbClr val="FF0000"/>
                </a:solidFill>
                <a:latin typeface="Times New Roman" pitchFamily="18" charset="0"/>
                <a:cs typeface="Times New Roman" pitchFamily="18" charset="0"/>
              </a:rPr>
              <a:t>αι</a:t>
            </a:r>
          </a:p>
          <a:p>
            <a:pPr algn="ctr">
              <a:buNone/>
            </a:pPr>
            <a:r>
              <a:rPr lang="el-GR" sz="4800" dirty="0" smtClean="0">
                <a:solidFill>
                  <a:srgbClr val="FF0000"/>
                </a:solidFill>
                <a:latin typeface="Times New Roman" pitchFamily="18" charset="0"/>
                <a:cs typeface="Times New Roman" pitchFamily="18" charset="0"/>
              </a:rPr>
              <a:t> </a:t>
            </a:r>
            <a:r>
              <a:rPr lang="el-GR" sz="4800" dirty="0" err="1" smtClean="0">
                <a:solidFill>
                  <a:srgbClr val="FF0000"/>
                </a:solidFill>
                <a:latin typeface="Times New Roman" pitchFamily="18" charset="0"/>
                <a:cs typeface="Times New Roman" pitchFamily="18" charset="0"/>
              </a:rPr>
              <a:t>Αναστοχασμός</a:t>
            </a:r>
            <a:r>
              <a:rPr lang="el-GR" sz="4800" dirty="0" smtClean="0">
                <a:solidFill>
                  <a:srgbClr val="FF0000"/>
                </a:solidFill>
                <a:latin typeface="Times New Roman" pitchFamily="18" charset="0"/>
                <a:cs typeface="Times New Roman" pitchFamily="18" charset="0"/>
              </a:rPr>
              <a:t> </a:t>
            </a:r>
          </a:p>
          <a:p>
            <a:pPr algn="ctr">
              <a:buNone/>
            </a:pPr>
            <a:r>
              <a:rPr lang="el-GR" sz="4800" dirty="0" smtClean="0">
                <a:solidFill>
                  <a:srgbClr val="FF0000"/>
                </a:solidFill>
                <a:latin typeface="Times New Roman" pitchFamily="18" charset="0"/>
                <a:cs typeface="Times New Roman" pitchFamily="18" charset="0"/>
              </a:rPr>
              <a:t>στην Εκπαίδευση Ενηλίκων</a:t>
            </a:r>
            <a:endParaRPr lang="el-GR" sz="4800" dirty="0">
              <a:solidFill>
                <a:srgbClr val="FF0000"/>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buNone/>
            </a:pPr>
            <a:r>
              <a:rPr lang="el-GR" dirty="0" smtClean="0">
                <a:latin typeface="Times New Roman" pitchFamily="18" charset="0"/>
                <a:cs typeface="Times New Roman" pitchFamily="18" charset="0"/>
              </a:rPr>
              <a:t>Με άλλα λόγια ο καλλιτέχνης μπορεί μέσω της απόδοσης του θέματος και της εικαστικής γλώσσας που θα χρησιμοποιήσει να  φωτίσει το γεγονός από μια συγκεκριμένη «προσωπική» οπτική γωνία. Βέβαια και στην περίπτωση του φιλμ και της φωτογραφίας ελλοχεύει ο κίνδυνος αυτός, αφού επιλέγονται τμήματα της πραγματικότητας ή η συσκευή στρέφεται προς την απαθανάτιση συγκεκριμένων σκηνών και στιγμών ενός γεγονότος. Στον πίνακα ζωγραφικής είναι ωστόσο ο κίνδυνος αυτός περισσότερο ορατός ή ίσως όχι τόσο «συγκεκαλυμμένος». Η  συνειδητή ή και ανεπίγνωστη αλλοίωση της πραγματικότητας είναι προφανής είτε ο καλλιτέχνης αποδίδει σύγχρονα γεγονότα ή γεγονότα του παρελθόντος. Εννοείται βέβαια ότι η διδασκαλία δεν θα περιορισθεί στο έργο τέχνης, αλλά θα πάρει υπόψη της και άλλες εικόνες και πηγές και ασφαλώς γραπτές πηγές.</a:t>
            </a:r>
          </a:p>
          <a:p>
            <a:pPr algn="just">
              <a:buNone/>
            </a:pPr>
            <a:r>
              <a:rPr lang="el-GR" dirty="0" smtClean="0">
                <a:latin typeface="Times New Roman" pitchFamily="18" charset="0"/>
                <a:cs typeface="Times New Roman" pitchFamily="18" charset="0"/>
              </a:rPr>
              <a:t> </a:t>
            </a:r>
          </a:p>
          <a:p>
            <a:pPr>
              <a:buNone/>
            </a:pPr>
            <a:r>
              <a:rPr lang="el-GR" b="1" dirty="0" smtClean="0"/>
              <a:t> </a:t>
            </a:r>
            <a:endParaRPr lang="el-GR" dirty="0" smtClean="0"/>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sz="3400" dirty="0" smtClean="0">
                <a:latin typeface="Times New Roman" pitchFamily="18" charset="0"/>
                <a:cs typeface="Times New Roman" pitchFamily="18" charset="0"/>
              </a:rPr>
              <a:t>Αυτό σημαίνει ότι ούτε το σχολικό εγχειρίδιο ούτε ο εκπαιδευτικός θα πρέπει να προδώσουν το μήνυμα του έργου και να κλέψουν την παράσταση. Ακόμη και ο τίτλος του έργου στο σχολικό εγχειρίδιο μπορεί να εμποδίσει την επίτευξη στόχων που αναφέρονται στην αναγνώριση προσώπων και πραγμάτων. Το συνοδευτικό κείμενο μιας εικόνας δεν σημαίνει ότι θα πρέπει να τα λέει όλα, αλλά-για να μιλήσουμε με την γλώσσα και την ορολογία του Πλάτωνα- θα πρέπει να μεταφέρει τον μαθητή στο «μεταξύ»: ούτε να τα λέει όλα ούτε να μην λέει και τίποτα. Αυτό σημαίνει ότι θα πρέπει να προσφέρει μόνον τις απαραίτητες γνώσεις, δεδομένου ότι η γνώση αποτελεί προϋπόθεση για την ορθή ανάγνωση του πίνακα: </a:t>
            </a:r>
            <a:r>
              <a:rPr lang="el-GR" sz="3400" dirty="0" err="1" smtClean="0">
                <a:latin typeface="Times New Roman" pitchFamily="18" charset="0"/>
                <a:cs typeface="Times New Roman" pitchFamily="18" charset="0"/>
              </a:rPr>
              <a:t>ό,τι</a:t>
            </a:r>
            <a:r>
              <a:rPr lang="el-GR" sz="3400" dirty="0" smtClean="0">
                <a:latin typeface="Times New Roman" pitchFamily="18" charset="0"/>
                <a:cs typeface="Times New Roman" pitchFamily="18" charset="0"/>
              </a:rPr>
              <a:t> κανείς δεν γνωρίζει, δεν μπορεί και να το δει. Να προσφέρει δηλαδή ερεθίσματα, τα οποία θα οδηγήσουν σε προβληματισμό και διάλογο.</a:t>
            </a:r>
          </a:p>
          <a:p>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 εκπαιδευόμενος</a:t>
            </a:r>
            <a:endParaRPr lang="el-GR" dirty="0"/>
          </a:p>
        </p:txBody>
      </p:sp>
      <p:sp>
        <p:nvSpPr>
          <p:cNvPr id="3" name="2 - Θέση περιεχομένου"/>
          <p:cNvSpPr>
            <a:spLocks noGrp="1"/>
          </p:cNvSpPr>
          <p:nvPr>
            <p:ph idx="1"/>
          </p:nvPr>
        </p:nvSpPr>
        <p:spPr/>
        <p:txBody>
          <a:bodyPr/>
          <a:lstStyle/>
          <a:p>
            <a:pPr eaLnBrk="1" hangingPunct="1">
              <a:buFont typeface="Wingdings" pitchFamily="2" charset="2"/>
              <a:buChar char="v"/>
            </a:pPr>
            <a:r>
              <a:rPr lang="el-GR" sz="2800" dirty="0" smtClean="0">
                <a:solidFill>
                  <a:srgbClr val="002060"/>
                </a:solidFill>
                <a:latin typeface="Times New Roman" pitchFamily="18" charset="0"/>
                <a:cs typeface="Times New Roman" pitchFamily="18" charset="0"/>
              </a:rPr>
              <a:t>Ο εκπαιδευόμενος προσεγγίζει ένα έργο τέχνης από τη δική του συναισθηματική αφετηρία.</a:t>
            </a:r>
          </a:p>
          <a:p>
            <a:pPr eaLnBrk="1" hangingPunct="1">
              <a:buFont typeface="Wingdings" pitchFamily="2" charset="2"/>
              <a:buChar char="v"/>
            </a:pPr>
            <a:r>
              <a:rPr lang="el-GR" sz="2800" dirty="0" smtClean="0">
                <a:latin typeface="Times New Roman" pitchFamily="18" charset="0"/>
                <a:cs typeface="Times New Roman" pitchFamily="18" charset="0"/>
              </a:rPr>
              <a:t>Ο εκπαιδευόμενος αναγνωρίζει βιώματα δικά του στο έργο, ταυτίζεται με πρόσωπα και καταστάσεις, βιώνει κατά το δυνατόν την συναισθηματική κατάσταση των δρώντων προσώπων όσο και του δημιουργού. Μέσα από αυτήν τη συναισθηματική περιπέτεια  λειαίνει τα συναισθήματά του, οικοδομεί τη δική του συναισθηματική εμπειρία. </a:t>
            </a:r>
          </a:p>
          <a:p>
            <a:pPr eaLnBrk="1" hangingPunct="1">
              <a:buFont typeface="Wingdings" pitchFamily="2" charset="2"/>
              <a:buChar char="v"/>
            </a:pPr>
            <a:endParaRPr lang="el-GR" sz="28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 απεικονιζόμενα πρόσωπα</a:t>
            </a:r>
            <a:endParaRPr lang="el-GR" dirty="0"/>
          </a:p>
        </p:txBody>
      </p:sp>
      <p:sp>
        <p:nvSpPr>
          <p:cNvPr id="3" name="2 - Θέση περιεχομένου"/>
          <p:cNvSpPr>
            <a:spLocks noGrp="1"/>
          </p:cNvSpPr>
          <p:nvPr>
            <p:ph idx="1"/>
          </p:nvPr>
        </p:nvSpPr>
        <p:spPr/>
        <p:txBody>
          <a:bodyPr/>
          <a:lstStyle/>
          <a:p>
            <a:pPr algn="just">
              <a:buFont typeface="Wingdings" pitchFamily="2" charset="2"/>
              <a:buChar char="v"/>
            </a:pPr>
            <a:r>
              <a:rPr lang="el-GR" dirty="0" smtClean="0"/>
              <a:t>Οι συναισθηματικές  εκδηλώσεις  των προσώπων και οι σχέσεις μεταξύ τους προσφέρουν ερεθίσματα για ενεργοποίηση των δικών μας συναισθηματικών αντιδράσεων. </a:t>
            </a:r>
          </a:p>
          <a:p>
            <a:pPr algn="just">
              <a:buNone/>
            </a:pP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eaLnBrk="1" fontAlgn="auto" hangingPunct="1">
              <a:spcAft>
                <a:spcPts val="0"/>
              </a:spcAft>
              <a:defRPr/>
            </a:pPr>
            <a:r>
              <a:rPr lang="el-GR" sz="3100" dirty="0" smtClean="0"/>
              <a:t/>
            </a:r>
            <a:br>
              <a:rPr lang="el-GR" sz="3100" dirty="0" smtClean="0"/>
            </a:br>
            <a:r>
              <a:rPr lang="el-GR" sz="4900" dirty="0" smtClean="0">
                <a:latin typeface="Times New Roman" pitchFamily="18" charset="0"/>
                <a:cs typeface="Times New Roman" pitchFamily="18" charset="0"/>
              </a:rPr>
              <a:t>Ο δημιουργός  </a:t>
            </a:r>
            <a:br>
              <a:rPr lang="el-GR" sz="4900" dirty="0" smtClean="0">
                <a:latin typeface="Times New Roman" pitchFamily="18" charset="0"/>
                <a:cs typeface="Times New Roman" pitchFamily="18" charset="0"/>
              </a:rPr>
            </a:br>
            <a:endParaRPr lang="el-GR" sz="4900" dirty="0">
              <a:latin typeface="Times New Roman" pitchFamily="18" charset="0"/>
              <a:cs typeface="Times New Roman" pitchFamily="18" charset="0"/>
            </a:endParaRPr>
          </a:p>
        </p:txBody>
      </p:sp>
      <p:sp>
        <p:nvSpPr>
          <p:cNvPr id="12291" name="2 - Θέση περιεχομένου"/>
          <p:cNvSpPr>
            <a:spLocks noGrp="1"/>
          </p:cNvSpPr>
          <p:nvPr>
            <p:ph idx="1"/>
          </p:nvPr>
        </p:nvSpPr>
        <p:spPr>
          <a:xfrm>
            <a:off x="285750" y="1643063"/>
            <a:ext cx="8504238" cy="4572000"/>
          </a:xfrm>
        </p:spPr>
        <p:txBody>
          <a:bodyPr/>
          <a:lstStyle/>
          <a:p>
            <a:pPr eaLnBrk="1" hangingPunct="1">
              <a:buFont typeface="Wingdings" pitchFamily="2" charset="2"/>
              <a:buChar char="v"/>
            </a:pPr>
            <a:r>
              <a:rPr lang="el-GR" sz="2800" dirty="0" smtClean="0">
                <a:solidFill>
                  <a:srgbClr val="002060"/>
                </a:solidFill>
              </a:rPr>
              <a:t>Ο ουδέτερος και αποστασιοποιημένος παρατηρητής είναι μύθος. </a:t>
            </a:r>
          </a:p>
          <a:p>
            <a:pPr algn="just" eaLnBrk="1" hangingPunct="1">
              <a:buFont typeface="Wingdings" pitchFamily="2" charset="2"/>
              <a:buChar char="v"/>
            </a:pPr>
            <a:r>
              <a:rPr lang="el-GR" sz="2800" dirty="0" smtClean="0">
                <a:solidFill>
                  <a:srgbClr val="002060"/>
                </a:solidFill>
              </a:rPr>
              <a:t>Γνώσεις και συναισθήματα αλληλεπιδρούν μεταξύ τους. Μα και ο δημιουργός εμφορείται από συναισθήματα. Η συναισθηματική κατάστασή του και </a:t>
            </a:r>
            <a:r>
              <a:rPr lang="en-US" sz="2800" dirty="0" smtClean="0">
                <a:solidFill>
                  <a:srgbClr val="002060"/>
                </a:solidFill>
              </a:rPr>
              <a:t> </a:t>
            </a:r>
            <a:r>
              <a:rPr lang="el-GR" sz="2800" dirty="0" smtClean="0">
                <a:solidFill>
                  <a:srgbClr val="002060"/>
                </a:solidFill>
              </a:rPr>
              <a:t>ο βαθμός της συναισθηματικής του φόρτισης προδίδουν την ιδεολογική του στάση και τις αξίες του.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274638"/>
            <a:ext cx="8229600" cy="706090"/>
          </a:xfrm>
        </p:spPr>
        <p:txBody>
          <a:bodyPr>
            <a:normAutofit fontScale="90000"/>
          </a:bodyPr>
          <a:lstStyle/>
          <a:p>
            <a:pPr eaLnBrk="1" hangingPunct="1">
              <a:defRPr/>
            </a:pPr>
            <a:r>
              <a:rPr lang="el-GR" dirty="0" smtClean="0">
                <a:effectLst>
                  <a:outerShdw blurRad="38100" dist="38100" dir="2700000" algn="tl">
                    <a:srgbClr val="FFFFFF"/>
                  </a:outerShdw>
                </a:effectLst>
              </a:rPr>
              <a:t>Τι πρέπει να προσέχουμε;</a:t>
            </a:r>
          </a:p>
        </p:txBody>
      </p:sp>
      <p:sp>
        <p:nvSpPr>
          <p:cNvPr id="13315" name="2 - Θέση περιεχομένου"/>
          <p:cNvSpPr>
            <a:spLocks noGrp="1"/>
          </p:cNvSpPr>
          <p:nvPr>
            <p:ph idx="4294967295"/>
          </p:nvPr>
        </p:nvSpPr>
        <p:spPr>
          <a:xfrm>
            <a:off x="1476375" y="1125538"/>
            <a:ext cx="7667625" cy="6607175"/>
          </a:xfrm>
        </p:spPr>
        <p:txBody>
          <a:bodyPr/>
          <a:lstStyle/>
          <a:p>
            <a:pPr marL="365125" indent="-282575" eaLnBrk="1" hangingPunct="1">
              <a:buFont typeface="Courier New" pitchFamily="49" charset="0"/>
              <a:buChar char="o"/>
            </a:pPr>
            <a:r>
              <a:rPr lang="el-GR" sz="2800" dirty="0" smtClean="0"/>
              <a:t>Είναι δυνατόν να εξυπηρετεί προκαταλήψεις και επιδιώξεις  του δημιουργού της. </a:t>
            </a:r>
          </a:p>
          <a:p>
            <a:pPr marL="365125" indent="-282575" eaLnBrk="1" hangingPunct="1">
              <a:buFont typeface="Courier New" pitchFamily="49" charset="0"/>
              <a:buChar char="o"/>
            </a:pPr>
            <a:r>
              <a:rPr lang="el-GR" sz="2800" dirty="0" smtClean="0"/>
              <a:t>Πρέπει να αντιπαρατίθεται με άλλες εικόνες ή γραπτές πηγές. </a:t>
            </a:r>
          </a:p>
          <a:p>
            <a:pPr marL="365125" indent="-282575" eaLnBrk="1" hangingPunct="1">
              <a:buFont typeface="Courier New" pitchFamily="49" charset="0"/>
              <a:buChar char="o"/>
            </a:pPr>
            <a:r>
              <a:rPr lang="el-GR" sz="2800" dirty="0" smtClean="0"/>
              <a:t>Ο θεατής πρέπει να ασκηθεί, ώστε  να ασκεί κριτική στο περιεχόμενο της εικόνας. </a:t>
            </a:r>
          </a:p>
          <a:p>
            <a:pPr marL="365125" indent="-282575" eaLnBrk="1" hangingPunct="1">
              <a:buFont typeface="Courier New" pitchFamily="49" charset="0"/>
              <a:buChar char="o"/>
            </a:pPr>
            <a:r>
              <a:rPr lang="el-GR" sz="2800" dirty="0" smtClean="0"/>
              <a:t>Ο θεατής του έργου πρέπει να προσεγγίσει το έργο χωρίς δικές του προκαταλήψεις και ιδεολογικές φορτίσεις. </a:t>
            </a:r>
          </a:p>
          <a:p>
            <a:pPr marL="365125" indent="-282575" eaLnBrk="1" hangingPunct="1">
              <a:buFont typeface="Courier New" pitchFamily="49" charset="0"/>
              <a:buChar char="o"/>
            </a:pPr>
            <a:r>
              <a:rPr lang="el-GR" sz="2800" dirty="0" smtClean="0"/>
              <a:t>Η μελέτη της εικόνας πρέπει να τοποθετείται στο ιστορικό πλαίσιο που την δημιούργησε. </a:t>
            </a:r>
          </a:p>
          <a:p>
            <a:pPr marL="365125" indent="-282575" eaLnBrk="1" hangingPunct="1">
              <a:buFontTx/>
              <a:buNone/>
            </a:pPr>
            <a:endParaRPr lang="el-GR"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755650" y="0"/>
            <a:ext cx="5400675" cy="6858000"/>
          </a:xfrm>
          <a:blipFill dpi="0" rotWithShape="1">
            <a:blip r:embed="rId2" cstate="print">
              <a:extLst>
                <a:ext uri="{28A0092B-C50C-407E-A947-70E740481C1C}"/>
              </a:extLst>
            </a:blip>
            <a:srcRect/>
            <a:stretch>
              <a:fillRect/>
            </a:stretch>
          </a:blipFill>
        </p:spPr>
        <p:txBody>
          <a:bodyPr/>
          <a:lstStyle/>
          <a:p>
            <a:pPr>
              <a:buNone/>
            </a:pPr>
            <a:r>
              <a:rPr lang="el-GR" sz="2400" dirty="0" smtClean="0">
                <a:solidFill>
                  <a:srgbClr val="FF0000"/>
                </a:solidFill>
              </a:rPr>
              <a:t>Η Εικόνα είναι…</a:t>
            </a:r>
          </a:p>
          <a:p>
            <a:pPr>
              <a:buNone/>
            </a:pPr>
            <a:r>
              <a:rPr lang="el-GR" sz="2400" dirty="0" smtClean="0">
                <a:solidFill>
                  <a:srgbClr val="FF0000"/>
                </a:solidFill>
              </a:rPr>
              <a:t>το ορφανό παιδί του ιστορικού αλλά </a:t>
            </a:r>
          </a:p>
          <a:p>
            <a:pPr>
              <a:buNone/>
            </a:pPr>
            <a:r>
              <a:rPr lang="el-GR" sz="2400" dirty="0" smtClean="0">
                <a:solidFill>
                  <a:srgbClr val="FF0000"/>
                </a:solidFill>
              </a:rPr>
              <a:t>το αγαπημένο παιδί του παιδαγωγού.</a:t>
            </a:r>
          </a:p>
          <a:p>
            <a:pPr>
              <a:buFont typeface="Wingdings" pitchFamily="2" charset="2"/>
              <a:buChar char="ü"/>
            </a:pPr>
            <a:endParaRPr lang="el-GR" sz="3600" dirty="0" smtClean="0">
              <a:latin typeface="Calibri" pitchFamily="34" charset="0"/>
              <a:ea typeface="Calibri" pitchFamily="34" charset="0"/>
              <a:cs typeface="Calibri" pitchFamily="34" charset="0"/>
            </a:endParaRPr>
          </a:p>
        </p:txBody>
      </p:sp>
    </p:spTree>
  </p:cSld>
  <p:clrMapOvr>
    <a:masterClrMapping/>
  </p:clrMapOvr>
  <p:transition spd="slow">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234\Pictures\Εικόνα1.jpg"/>
          <p:cNvPicPr>
            <a:picLocks noGrp="1" noChangeAspect="1" noChangeArrowheads="1"/>
          </p:cNvPicPr>
          <p:nvPr>
            <p:ph idx="1"/>
          </p:nvPr>
        </p:nvPicPr>
        <p:blipFill>
          <a:blip r:embed="rId3" cstate="print"/>
          <a:srcRect/>
          <a:stretch>
            <a:fillRect/>
          </a:stretch>
        </p:blipFill>
        <p:spPr bwMode="auto">
          <a:xfrm>
            <a:off x="2699792" y="4193704"/>
            <a:ext cx="2664296" cy="2664296"/>
          </a:xfrm>
          <a:prstGeom prst="rect">
            <a:avLst/>
          </a:prstGeom>
          <a:noFill/>
        </p:spPr>
      </p:pic>
      <p:sp>
        <p:nvSpPr>
          <p:cNvPr id="5" name="4 - Ορθογώνιο"/>
          <p:cNvSpPr/>
          <p:nvPr/>
        </p:nvSpPr>
        <p:spPr>
          <a:xfrm>
            <a:off x="539552" y="404664"/>
            <a:ext cx="6318448" cy="523220"/>
          </a:xfrm>
          <a:prstGeom prst="rect">
            <a:avLst/>
          </a:prstGeom>
        </p:spPr>
        <p:txBody>
          <a:bodyPr wrap="square">
            <a:spAutoFit/>
          </a:bodyPr>
          <a:lstStyle/>
          <a:p>
            <a:pPr>
              <a:buNone/>
            </a:pPr>
            <a:endParaRPr lang="el-GR" sz="2800" dirty="0">
              <a:solidFill>
                <a:srgbClr val="15050F"/>
              </a:solidFill>
              <a:latin typeface="Times New Roman" pitchFamily="18" charset="0"/>
              <a:cs typeface="Times New Roman" pitchFamily="18" charset="0"/>
            </a:endParaRPr>
          </a:p>
        </p:txBody>
      </p:sp>
      <p:sp>
        <p:nvSpPr>
          <p:cNvPr id="6" name="5 - Ορθογώνιο"/>
          <p:cNvSpPr/>
          <p:nvPr/>
        </p:nvSpPr>
        <p:spPr>
          <a:xfrm>
            <a:off x="2286000" y="3105835"/>
            <a:ext cx="4572000" cy="369332"/>
          </a:xfrm>
          <a:prstGeom prst="rect">
            <a:avLst/>
          </a:prstGeom>
        </p:spPr>
        <p:txBody>
          <a:bodyPr>
            <a:spAutoFit/>
          </a:bodyPr>
          <a:lstStyle/>
          <a:p>
            <a:pPr>
              <a:buNone/>
            </a:pPr>
            <a:endParaRPr lang="el-GR" dirty="0">
              <a:solidFill>
                <a:srgbClr val="15050F"/>
              </a:solidFill>
              <a:latin typeface="Times New Roman" pitchFamily="18" charset="0"/>
              <a:cs typeface="Times New Roman" pitchFamily="18" charset="0"/>
            </a:endParaRPr>
          </a:p>
        </p:txBody>
      </p:sp>
      <p:sp>
        <p:nvSpPr>
          <p:cNvPr id="7" name="6 - Ορθογώνιο"/>
          <p:cNvSpPr/>
          <p:nvPr/>
        </p:nvSpPr>
        <p:spPr>
          <a:xfrm rot="10800000" flipV="1">
            <a:off x="2123728" y="4614230"/>
            <a:ext cx="7974632" cy="2308324"/>
          </a:xfrm>
          <a:prstGeom prst="rect">
            <a:avLst/>
          </a:prstGeom>
        </p:spPr>
        <p:txBody>
          <a:bodyPr wrap="square">
            <a:spAutoFit/>
          </a:bodyPr>
          <a:lstStyle/>
          <a:p>
            <a:pPr>
              <a:buNone/>
            </a:pPr>
            <a:r>
              <a:rPr lang="en-US" altLang="el-GR" dirty="0" smtClean="0">
                <a:solidFill>
                  <a:srgbClr val="15050F"/>
                </a:solidFill>
                <a:latin typeface="Times New Roman" pitchFamily="18" charset="0"/>
                <a:cs typeface="Times New Roman" pitchFamily="18" charset="0"/>
              </a:rPr>
              <a:t>                                                               </a:t>
            </a:r>
          </a:p>
          <a:p>
            <a:pPr>
              <a:buNone/>
            </a:pPr>
            <a:endParaRPr lang="en-US" altLang="el-GR" dirty="0" smtClean="0">
              <a:solidFill>
                <a:srgbClr val="15050F"/>
              </a:solidFill>
              <a:latin typeface="Times New Roman" pitchFamily="18" charset="0"/>
              <a:cs typeface="Times New Roman" pitchFamily="18" charset="0"/>
            </a:endParaRPr>
          </a:p>
          <a:p>
            <a:pPr>
              <a:buNone/>
            </a:pPr>
            <a:endParaRPr lang="en-US" altLang="el-GR" dirty="0" smtClean="0">
              <a:solidFill>
                <a:srgbClr val="15050F"/>
              </a:solidFill>
              <a:latin typeface="Times New Roman" pitchFamily="18" charset="0"/>
              <a:cs typeface="Times New Roman" pitchFamily="18" charset="0"/>
            </a:endParaRPr>
          </a:p>
          <a:p>
            <a:pPr>
              <a:buNone/>
            </a:pPr>
            <a:endParaRPr lang="en-US" altLang="el-GR" dirty="0" smtClean="0">
              <a:solidFill>
                <a:srgbClr val="15050F"/>
              </a:solidFill>
              <a:latin typeface="Times New Roman" pitchFamily="18" charset="0"/>
              <a:cs typeface="Times New Roman" pitchFamily="18" charset="0"/>
            </a:endParaRPr>
          </a:p>
          <a:p>
            <a:pPr>
              <a:buNone/>
            </a:pPr>
            <a:endParaRPr lang="en-US" altLang="el-GR" dirty="0" smtClean="0">
              <a:solidFill>
                <a:srgbClr val="15050F"/>
              </a:solidFill>
              <a:latin typeface="Times New Roman" pitchFamily="18" charset="0"/>
              <a:cs typeface="Times New Roman" pitchFamily="18" charset="0"/>
            </a:endParaRPr>
          </a:p>
          <a:p>
            <a:pPr>
              <a:buNone/>
            </a:pPr>
            <a:endParaRPr lang="en-US" altLang="el-GR" dirty="0" smtClean="0">
              <a:solidFill>
                <a:srgbClr val="15050F"/>
              </a:solidFill>
              <a:latin typeface="Times New Roman" pitchFamily="18" charset="0"/>
              <a:cs typeface="Times New Roman" pitchFamily="18" charset="0"/>
            </a:endParaRPr>
          </a:p>
          <a:p>
            <a:pPr>
              <a:buNone/>
            </a:pPr>
            <a:r>
              <a:rPr lang="en-US" altLang="el-GR" dirty="0" smtClean="0">
                <a:solidFill>
                  <a:srgbClr val="15050F"/>
                </a:solidFill>
                <a:latin typeface="Times New Roman" pitchFamily="18" charset="0"/>
                <a:cs typeface="Times New Roman" pitchFamily="18" charset="0"/>
              </a:rPr>
              <a:t>                                                 </a:t>
            </a:r>
            <a:endParaRPr lang="el-GR" altLang="el-GR" dirty="0" smtClean="0">
              <a:solidFill>
                <a:srgbClr val="C00000"/>
              </a:solidFill>
              <a:latin typeface="Times New Roman" pitchFamily="18" charset="0"/>
              <a:cs typeface="Times New Roman" pitchFamily="18" charset="0"/>
            </a:endParaRPr>
          </a:p>
          <a:p>
            <a:pPr>
              <a:buNone/>
            </a:pPr>
            <a:r>
              <a:rPr lang="en-US" dirty="0" smtClean="0">
                <a:solidFill>
                  <a:srgbClr val="C00000"/>
                </a:solidFill>
                <a:latin typeface="Times New Roman" pitchFamily="18" charset="0"/>
                <a:cs typeface="Times New Roman" pitchFamily="18" charset="0"/>
              </a:rPr>
              <a:t>                   </a:t>
            </a:r>
            <a:endParaRPr lang="el-GR" dirty="0">
              <a:solidFill>
                <a:srgbClr val="C00000"/>
              </a:solidFill>
              <a:latin typeface="Times New Roman" pitchFamily="18" charset="0"/>
              <a:cs typeface="Times New Roman" pitchFamily="18" charset="0"/>
            </a:endParaRPr>
          </a:p>
        </p:txBody>
      </p:sp>
      <p:sp>
        <p:nvSpPr>
          <p:cNvPr id="8" name="7 - Ορθογώνιο"/>
          <p:cNvSpPr/>
          <p:nvPr/>
        </p:nvSpPr>
        <p:spPr>
          <a:xfrm>
            <a:off x="3047095" y="3244334"/>
            <a:ext cx="184731" cy="369332"/>
          </a:xfrm>
          <a:prstGeom prst="rect">
            <a:avLst/>
          </a:prstGeom>
        </p:spPr>
        <p:txBody>
          <a:bodyPr wrap="none">
            <a:spAutoFit/>
          </a:bodyPr>
          <a:lstStyle/>
          <a:p>
            <a:endParaRPr lang="el-GR" dirty="0"/>
          </a:p>
        </p:txBody>
      </p:sp>
      <p:sp>
        <p:nvSpPr>
          <p:cNvPr id="9" name="8 - Ορθογώνιο"/>
          <p:cNvSpPr/>
          <p:nvPr/>
        </p:nvSpPr>
        <p:spPr>
          <a:xfrm>
            <a:off x="251520" y="0"/>
            <a:ext cx="8208912" cy="5909310"/>
          </a:xfrm>
          <a:prstGeom prst="rect">
            <a:avLst/>
          </a:prstGeom>
        </p:spPr>
        <p:txBody>
          <a:bodyPr wrap="square">
            <a:spAutoFit/>
          </a:bodyPr>
          <a:lstStyle/>
          <a:p>
            <a:pPr>
              <a:buNone/>
            </a:pPr>
            <a:r>
              <a:rPr lang="el-GR" altLang="el-GR" sz="3600" dirty="0" smtClean="0">
                <a:solidFill>
                  <a:srgbClr val="C00000"/>
                </a:solidFill>
                <a:latin typeface="Times New Roman" pitchFamily="18" charset="0"/>
                <a:cs typeface="Times New Roman" pitchFamily="18" charset="0"/>
              </a:rPr>
              <a:t>Πλημμυρίδα εικόνων που πνίγει τον μαθητή.</a:t>
            </a:r>
          </a:p>
          <a:p>
            <a:pPr>
              <a:buNone/>
            </a:pPr>
            <a:endParaRPr lang="el-GR" altLang="el-GR" sz="3600" dirty="0" smtClean="0">
              <a:solidFill>
                <a:srgbClr val="C00000"/>
              </a:solidFill>
              <a:latin typeface="Times New Roman" pitchFamily="18" charset="0"/>
              <a:cs typeface="Times New Roman" pitchFamily="18" charset="0"/>
            </a:endParaRPr>
          </a:p>
          <a:p>
            <a:pPr>
              <a:buNone/>
            </a:pPr>
            <a:r>
              <a:rPr lang="el-GR" sz="3600" dirty="0" smtClean="0">
                <a:solidFill>
                  <a:srgbClr val="C00000"/>
                </a:solidFill>
                <a:latin typeface="Times New Roman" pitchFamily="18" charset="0"/>
                <a:cs typeface="Times New Roman" pitchFamily="18" charset="0"/>
              </a:rPr>
              <a:t>Χίλιες εικόνες ισοδυναμούν με μια λέξη;</a:t>
            </a:r>
            <a:endParaRPr lang="en-US" sz="3600" dirty="0" smtClean="0">
              <a:solidFill>
                <a:srgbClr val="C00000"/>
              </a:solidFill>
              <a:latin typeface="Times New Roman" pitchFamily="18" charset="0"/>
              <a:cs typeface="Times New Roman" pitchFamily="18" charset="0"/>
            </a:endParaRPr>
          </a:p>
          <a:p>
            <a:endParaRPr lang="el-GR" altLang="el-GR" sz="3600" dirty="0" smtClean="0">
              <a:solidFill>
                <a:srgbClr val="C00000"/>
              </a:solidFill>
              <a:latin typeface="Times New Roman" pitchFamily="18" charset="0"/>
              <a:cs typeface="Times New Roman" pitchFamily="18" charset="0"/>
            </a:endParaRPr>
          </a:p>
          <a:p>
            <a:r>
              <a:rPr lang="el-GR" altLang="el-GR" sz="3600" dirty="0" smtClean="0">
                <a:solidFill>
                  <a:srgbClr val="C00000"/>
                </a:solidFill>
                <a:latin typeface="Times New Roman" pitchFamily="18" charset="0"/>
                <a:cs typeface="Times New Roman" pitchFamily="18" charset="0"/>
              </a:rPr>
              <a:t>Μια είδηση δεν θεωρείται αξιόπιστη, αν δεν συνοδεύεται από εικόνες</a:t>
            </a:r>
            <a:r>
              <a:rPr lang="en-US" altLang="el-GR" sz="3600" dirty="0" smtClean="0">
                <a:solidFill>
                  <a:srgbClr val="C00000"/>
                </a:solidFill>
                <a:latin typeface="Times New Roman" pitchFamily="18" charset="0"/>
                <a:cs typeface="Times New Roman" pitchFamily="18" charset="0"/>
              </a:rPr>
              <a:t>.</a:t>
            </a:r>
            <a:endParaRPr lang="el-GR" altLang="el-GR" sz="3600" dirty="0" smtClean="0">
              <a:solidFill>
                <a:srgbClr val="C00000"/>
              </a:solidFill>
              <a:latin typeface="Times New Roman" pitchFamily="18" charset="0"/>
              <a:cs typeface="Times New Roman" pitchFamily="18" charset="0"/>
            </a:endParaRPr>
          </a:p>
          <a:p>
            <a:pPr>
              <a:buNone/>
            </a:pPr>
            <a:endParaRPr lang="en-US" sz="3600" dirty="0" smtClean="0">
              <a:solidFill>
                <a:srgbClr val="C00000"/>
              </a:solidFill>
              <a:latin typeface="Times New Roman" pitchFamily="18" charset="0"/>
              <a:cs typeface="Times New Roman" pitchFamily="18" charset="0"/>
            </a:endParaRPr>
          </a:p>
          <a:p>
            <a:pPr>
              <a:buNone/>
            </a:pPr>
            <a:endParaRPr lang="en-US" dirty="0" smtClean="0">
              <a:solidFill>
                <a:srgbClr val="C00000"/>
              </a:solidFill>
              <a:latin typeface="Times New Roman" pitchFamily="18" charset="0"/>
              <a:cs typeface="Times New Roman" pitchFamily="18" charset="0"/>
            </a:endParaRPr>
          </a:p>
          <a:p>
            <a:pPr>
              <a:buNone/>
            </a:pPr>
            <a:endParaRPr lang="en-US" dirty="0" smtClean="0">
              <a:solidFill>
                <a:srgbClr val="C00000"/>
              </a:solidFill>
              <a:latin typeface="Times New Roman" pitchFamily="18" charset="0"/>
              <a:cs typeface="Times New Roman" pitchFamily="18" charset="0"/>
            </a:endParaRPr>
          </a:p>
          <a:p>
            <a:pPr>
              <a:buNone/>
            </a:pPr>
            <a:endParaRPr lang="en-US" dirty="0" smtClean="0">
              <a:solidFill>
                <a:srgbClr val="C00000"/>
              </a:solidFill>
              <a:latin typeface="Times New Roman" pitchFamily="18" charset="0"/>
              <a:cs typeface="Times New Roman" pitchFamily="18" charset="0"/>
            </a:endParaRPr>
          </a:p>
          <a:p>
            <a:pPr>
              <a:buNone/>
            </a:pPr>
            <a:endParaRPr lang="en-US" dirty="0" smtClean="0">
              <a:solidFill>
                <a:srgbClr val="C00000"/>
              </a:solidFill>
              <a:latin typeface="Times New Roman" pitchFamily="18" charset="0"/>
              <a:cs typeface="Times New Roman" pitchFamily="18" charset="0"/>
            </a:endParaRPr>
          </a:p>
          <a:p>
            <a:pPr>
              <a:buNone/>
            </a:pPr>
            <a:endParaRPr lang="el-GR"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2 - Θέση περιεχομένου"/>
          <p:cNvSpPr>
            <a:spLocks noGrp="1"/>
          </p:cNvSpPr>
          <p:nvPr>
            <p:ph idx="1"/>
          </p:nvPr>
        </p:nvSpPr>
        <p:spPr>
          <a:xfrm>
            <a:off x="467544" y="1700808"/>
            <a:ext cx="8229600" cy="4525963"/>
          </a:xfrm>
        </p:spPr>
        <p:txBody>
          <a:bodyPr/>
          <a:lstStyle/>
          <a:p>
            <a:pPr algn="ctr" eaLnBrk="1" hangingPunct="1">
              <a:buNone/>
            </a:pPr>
            <a:r>
              <a:rPr lang="el-GR" altLang="el-GR" sz="4800" dirty="0" smtClean="0">
                <a:solidFill>
                  <a:schemeClr val="accent6">
                    <a:lumMod val="75000"/>
                  </a:schemeClr>
                </a:solidFill>
                <a:latin typeface="Times New Roman" pitchFamily="18" charset="0"/>
                <a:cs typeface="Times New Roman" pitchFamily="18" charset="0"/>
              </a:rPr>
              <a:t>  Πλεονεκτήματα</a:t>
            </a:r>
            <a:endParaRPr lang="el-GR" altLang="el-GR" sz="4400" dirty="0" smtClean="0">
              <a:solidFill>
                <a:schemeClr val="accent6">
                  <a:lumMod val="75000"/>
                </a:schemeClr>
              </a:solidFill>
              <a:latin typeface="Times New Roman" pitchFamily="18" charset="0"/>
              <a:cs typeface="Times New Roman" pitchFamily="18" charset="0"/>
            </a:endParaRPr>
          </a:p>
          <a:p>
            <a:pPr algn="ctr" eaLnBrk="1" hangingPunct="1">
              <a:buNone/>
            </a:pPr>
            <a:r>
              <a:rPr lang="el-GR" altLang="el-GR" sz="4400" dirty="0" smtClean="0">
                <a:solidFill>
                  <a:schemeClr val="accent6">
                    <a:lumMod val="75000"/>
                  </a:schemeClr>
                </a:solidFill>
                <a:latin typeface="Times New Roman" pitchFamily="18" charset="0"/>
                <a:cs typeface="Times New Roman" pitchFamily="18" charset="0"/>
              </a:rPr>
              <a:t>   και</a:t>
            </a:r>
          </a:p>
          <a:p>
            <a:pPr algn="ctr" eaLnBrk="1" hangingPunct="1">
              <a:buNone/>
            </a:pPr>
            <a:r>
              <a:rPr lang="el-GR" altLang="el-GR" sz="4400" dirty="0" smtClean="0">
                <a:solidFill>
                  <a:schemeClr val="accent6">
                    <a:lumMod val="75000"/>
                  </a:schemeClr>
                </a:solidFill>
                <a:latin typeface="Times New Roman" pitchFamily="18" charset="0"/>
                <a:cs typeface="Times New Roman" pitchFamily="18" charset="0"/>
              </a:rPr>
              <a:t>    μειονεκτήματα  της εικόνας</a:t>
            </a:r>
          </a:p>
          <a:p>
            <a:pPr algn="ctr" eaLnBrk="1" hangingPunct="1">
              <a:buNone/>
            </a:pPr>
            <a:r>
              <a:rPr lang="el-GR" altLang="el-GR" sz="4400" dirty="0" smtClean="0">
                <a:solidFill>
                  <a:schemeClr val="accent6">
                    <a:lumMod val="75000"/>
                  </a:schemeClr>
                </a:solidFill>
                <a:latin typeface="Times New Roman" pitchFamily="18" charset="0"/>
                <a:cs typeface="Times New Roman" pitchFamily="18" charset="0"/>
              </a:rPr>
              <a:t>   στο</a:t>
            </a:r>
          </a:p>
          <a:p>
            <a:pPr algn="ctr" eaLnBrk="1" hangingPunct="1">
              <a:buNone/>
            </a:pPr>
            <a:r>
              <a:rPr lang="el-GR" altLang="el-GR" sz="4400" dirty="0" smtClean="0">
                <a:solidFill>
                  <a:schemeClr val="accent6">
                    <a:lumMod val="75000"/>
                  </a:schemeClr>
                </a:solidFill>
                <a:latin typeface="Times New Roman" pitchFamily="18" charset="0"/>
                <a:cs typeface="Times New Roman" pitchFamily="18" charset="0"/>
              </a:rPr>
              <a:t>μάθημα της Ιστορίας</a:t>
            </a:r>
            <a:endParaRPr lang="el-GR" altLang="el-GR" sz="44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457200" y="0"/>
            <a:ext cx="8229600" cy="908720"/>
          </a:xfrm>
        </p:spPr>
        <p:txBody>
          <a:bodyPr/>
          <a:lstStyle/>
          <a:p>
            <a:pPr eaLnBrk="1" hangingPunct="1"/>
            <a:r>
              <a:rPr lang="el-GR" altLang="el-GR" dirty="0" smtClean="0">
                <a:solidFill>
                  <a:srgbClr val="CC3300"/>
                </a:solidFill>
                <a:latin typeface="Calibri" panose="020F0502020204030204" pitchFamily="34" charset="0"/>
                <a:cs typeface="Calibri" panose="020F0502020204030204" pitchFamily="34" charset="0"/>
              </a:rPr>
              <a:t>Πλεονεκτήματα της εικόνας</a:t>
            </a:r>
          </a:p>
        </p:txBody>
      </p:sp>
      <p:sp>
        <p:nvSpPr>
          <p:cNvPr id="9219" name="2 - Θέση περιεχομένου"/>
          <p:cNvSpPr>
            <a:spLocks noGrp="1"/>
          </p:cNvSpPr>
          <p:nvPr>
            <p:ph idx="1"/>
          </p:nvPr>
        </p:nvSpPr>
        <p:spPr>
          <a:xfrm>
            <a:off x="457200" y="1052736"/>
            <a:ext cx="8229600" cy="5805264"/>
          </a:xfrm>
        </p:spPr>
        <p:txBody>
          <a:bodyPr/>
          <a:lstStyle/>
          <a:p>
            <a:pPr algn="just" eaLnBrk="1" hangingPunct="1">
              <a:buFont typeface="Wingdings" panose="05000000000000000000" pitchFamily="2" charset="2"/>
              <a:buChar char="J"/>
            </a:pPr>
            <a:r>
              <a:rPr lang="el-GR" altLang="el-GR" sz="2800" dirty="0" smtClean="0">
                <a:latin typeface="Times New Roman" pitchFamily="18" charset="0"/>
                <a:cs typeface="Times New Roman" pitchFamily="18" charset="0"/>
              </a:rPr>
              <a:t> Η εικόνα συμβάλλει στην </a:t>
            </a:r>
            <a:r>
              <a:rPr lang="en-US" altLang="el-GR" sz="2800" dirty="0" smtClean="0">
                <a:latin typeface="Times New Roman" pitchFamily="18" charset="0"/>
                <a:cs typeface="Times New Roman" pitchFamily="18" charset="0"/>
              </a:rPr>
              <a:t>‘</a:t>
            </a:r>
            <a:r>
              <a:rPr lang="el-GR" altLang="el-GR" sz="2800" dirty="0" smtClean="0">
                <a:latin typeface="Times New Roman" pitchFamily="18" charset="0"/>
                <a:cs typeface="Times New Roman" pitchFamily="18" charset="0"/>
              </a:rPr>
              <a:t>αποτελεσματικότητα</a:t>
            </a:r>
            <a:r>
              <a:rPr lang="en-US" altLang="el-GR" sz="2800" dirty="0" smtClean="0">
                <a:latin typeface="Times New Roman" pitchFamily="18" charset="0"/>
                <a:cs typeface="Times New Roman" pitchFamily="18" charset="0"/>
              </a:rPr>
              <a:t>’ </a:t>
            </a:r>
            <a:r>
              <a:rPr lang="el-GR" altLang="el-GR" sz="2800" dirty="0" smtClean="0">
                <a:latin typeface="Times New Roman" pitchFamily="18" charset="0"/>
                <a:cs typeface="Times New Roman" pitchFamily="18" charset="0"/>
              </a:rPr>
              <a:t> της διδασκαλίας και της μάθησης (και γιατί;)</a:t>
            </a:r>
          </a:p>
          <a:p>
            <a:pPr algn="just" eaLnBrk="1" hangingPunct="1">
              <a:buFont typeface="Wingdings" panose="05000000000000000000" pitchFamily="2" charset="2"/>
              <a:buChar char="J"/>
            </a:pPr>
            <a:r>
              <a:rPr lang="el-GR" altLang="el-GR" sz="2800" dirty="0" smtClean="0">
                <a:latin typeface="Times New Roman" pitchFamily="18" charset="0"/>
                <a:cs typeface="Times New Roman" pitchFamily="18" charset="0"/>
              </a:rPr>
              <a:t>Η εικόνα ‘μιλάει’ περισσότερο από </a:t>
            </a:r>
            <a:r>
              <a:rPr lang="el-GR" altLang="el-GR" sz="2800" dirty="0" err="1" smtClean="0">
                <a:latin typeface="Times New Roman" pitchFamily="18" charset="0"/>
                <a:cs typeface="Times New Roman" pitchFamily="18" charset="0"/>
              </a:rPr>
              <a:t>ό,τι</a:t>
            </a:r>
            <a:r>
              <a:rPr lang="el-GR" altLang="el-GR" sz="2800" dirty="0" smtClean="0">
                <a:latin typeface="Times New Roman" pitchFamily="18" charset="0"/>
                <a:cs typeface="Times New Roman" pitchFamily="18" charset="0"/>
              </a:rPr>
              <a:t> ο ίδιος ο λόγος</a:t>
            </a:r>
            <a:r>
              <a:rPr lang="en-US" altLang="el-GR" sz="2800" dirty="0" smtClean="0">
                <a:latin typeface="Times New Roman" pitchFamily="18" charset="0"/>
                <a:cs typeface="Times New Roman" pitchFamily="18" charset="0"/>
              </a:rPr>
              <a:t>.</a:t>
            </a:r>
            <a:endParaRPr lang="el-GR" altLang="el-GR" sz="2800" dirty="0" smtClean="0">
              <a:latin typeface="Times New Roman" pitchFamily="18" charset="0"/>
              <a:cs typeface="Times New Roman" pitchFamily="18" charset="0"/>
            </a:endParaRPr>
          </a:p>
          <a:p>
            <a:pPr algn="just" eaLnBrk="1" hangingPunct="1">
              <a:buFont typeface="Wingdings" panose="05000000000000000000" pitchFamily="2" charset="2"/>
              <a:buChar char="J"/>
            </a:pPr>
            <a:r>
              <a:rPr lang="el-GR" altLang="el-GR" sz="2800" dirty="0" smtClean="0">
                <a:latin typeface="Times New Roman" pitchFamily="18" charset="0"/>
                <a:cs typeface="Times New Roman" pitchFamily="18" charset="0"/>
              </a:rPr>
              <a:t>Σε πολλές περιπτώσεις μπορεί να γίνει ευκολότερα κατανοητή από το κείμενο</a:t>
            </a:r>
            <a:r>
              <a:rPr lang="en-US" altLang="el-GR" sz="2800" dirty="0" smtClean="0">
                <a:latin typeface="Times New Roman" pitchFamily="18" charset="0"/>
                <a:cs typeface="Times New Roman" pitchFamily="18" charset="0"/>
              </a:rPr>
              <a:t>.</a:t>
            </a:r>
            <a:endParaRPr lang="el-GR" altLang="el-GR" sz="2800" dirty="0" smtClean="0">
              <a:latin typeface="Times New Roman" pitchFamily="18" charset="0"/>
              <a:cs typeface="Times New Roman" pitchFamily="18" charset="0"/>
            </a:endParaRPr>
          </a:p>
          <a:p>
            <a:pPr algn="just" eaLnBrk="1" hangingPunct="1">
              <a:buFont typeface="Wingdings" panose="05000000000000000000" pitchFamily="2" charset="2"/>
              <a:buChar char="J"/>
            </a:pPr>
            <a:r>
              <a:rPr lang="el-GR" altLang="el-GR" sz="2800" dirty="0" smtClean="0">
                <a:latin typeface="Times New Roman" pitchFamily="18" charset="0"/>
                <a:cs typeface="Times New Roman" pitchFamily="18" charset="0"/>
              </a:rPr>
              <a:t>Συμβάλλει στη διατήρηση πληροφοριών, οι οποίες μπορούν να αξιοποιηθούν για  την προσέγγιση και κατανόηση συναφών θεμάτων και προβλημάτων.</a:t>
            </a:r>
          </a:p>
          <a:p>
            <a:pPr algn="just" eaLnBrk="1" hangingPunct="1">
              <a:buFont typeface="Wingdings" panose="05000000000000000000" pitchFamily="2" charset="2"/>
              <a:buChar char="J"/>
            </a:pPr>
            <a:r>
              <a:rPr lang="el-GR" altLang="el-GR" sz="2800" dirty="0" smtClean="0">
                <a:latin typeface="Times New Roman" pitchFamily="18" charset="0"/>
                <a:cs typeface="Times New Roman" pitchFamily="18" charset="0"/>
              </a:rPr>
              <a:t>Δραστηριοποιεί κίνητρα μάθησης.</a:t>
            </a:r>
            <a:r>
              <a:rPr lang="en-US" altLang="el-GR" sz="2800" dirty="0" smtClean="0">
                <a:latin typeface="Times New Roman" pitchFamily="18" charset="0"/>
                <a:cs typeface="Times New Roman" pitchFamily="18" charset="0"/>
              </a:rPr>
              <a:t> </a:t>
            </a:r>
            <a:r>
              <a:rPr lang="el-GR" altLang="el-GR" sz="2800" dirty="0" smtClean="0">
                <a:latin typeface="Times New Roman" pitchFamily="18" charset="0"/>
                <a:cs typeface="Times New Roman" pitchFamily="18" charset="0"/>
              </a:rPr>
              <a:t>Έλκει και ελκύει, προκαλεί την προσοχή – προβληματισμό και διάλογο.</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Times New Roman" pitchFamily="18" charset="0"/>
                <a:cs typeface="Times New Roman" pitchFamily="18" charset="0"/>
              </a:rPr>
              <a:t>ΠΕΡΙΕΧΟΜΕΝΑ</a:t>
            </a:r>
            <a:endParaRPr lang="el-GR" dirty="0">
              <a:latin typeface="Times New Roman" pitchFamily="18" charset="0"/>
              <a:cs typeface="Times New Roman" pitchFamily="18" charset="0"/>
            </a:endParaRPr>
          </a:p>
        </p:txBody>
      </p:sp>
      <p:sp>
        <p:nvSpPr>
          <p:cNvPr id="3" name="2 - Θέση περιεχομένου"/>
          <p:cNvSpPr>
            <a:spLocks noGrp="1"/>
          </p:cNvSpPr>
          <p:nvPr>
            <p:ph idx="1"/>
          </p:nvPr>
        </p:nvSpPr>
        <p:spPr/>
        <p:txBody>
          <a:bodyPr/>
          <a:lstStyle/>
          <a:p>
            <a:pPr>
              <a:buNone/>
            </a:pPr>
            <a:r>
              <a:rPr lang="el-GR" dirty="0" smtClean="0"/>
              <a:t>1</a:t>
            </a:r>
            <a:r>
              <a:rPr lang="el-GR" dirty="0" smtClean="0">
                <a:latin typeface="Times New Roman" pitchFamily="18" charset="0"/>
                <a:cs typeface="Times New Roman" pitchFamily="18" charset="0"/>
              </a:rPr>
              <a:t>. Η Εικόνα στην Εκπαίδευση Ενηλίκων: παγίδα ή εφαλτήριο για κριτικό στοχασμό;</a:t>
            </a:r>
          </a:p>
          <a:p>
            <a:pPr>
              <a:buNone/>
            </a:pPr>
            <a:r>
              <a:rPr lang="el-GR" dirty="0" smtClean="0">
                <a:latin typeface="Times New Roman" pitchFamily="18" charset="0"/>
                <a:cs typeface="Times New Roman" pitchFamily="18" charset="0"/>
              </a:rPr>
              <a:t>2. </a:t>
            </a:r>
            <a:r>
              <a:rPr lang="el-GR" dirty="0" smtClean="0">
                <a:latin typeface="Times New Roman" pitchFamily="18" charset="0"/>
                <a:cs typeface="Times New Roman" pitchFamily="18" charset="0"/>
              </a:rPr>
              <a:t>Κριτικός Στοχασμός: ένα </a:t>
            </a:r>
            <a:r>
              <a:rPr lang="el-GR" dirty="0" smtClean="0">
                <a:latin typeface="Times New Roman" pitchFamily="18" charset="0"/>
                <a:cs typeface="Times New Roman" pitchFamily="18" charset="0"/>
              </a:rPr>
              <a:t>γύμνασμα με αφορμή ένα ιστορικό </a:t>
            </a:r>
            <a:r>
              <a:rPr lang="el-GR" dirty="0" smtClean="0">
                <a:latin typeface="Times New Roman" pitchFamily="18" charset="0"/>
                <a:cs typeface="Times New Roman" pitchFamily="18" charset="0"/>
              </a:rPr>
              <a:t>γεγονός</a:t>
            </a:r>
          </a:p>
          <a:p>
            <a:pPr>
              <a:buNone/>
            </a:pPr>
            <a:r>
              <a:rPr lang="el-GR" dirty="0" smtClean="0">
                <a:latin typeface="Times New Roman" pitchFamily="18" charset="0"/>
                <a:cs typeface="Times New Roman" pitchFamily="18" charset="0"/>
              </a:rPr>
              <a:t>3. Άσκηση Κριτικού Στοχασμού με ένα </a:t>
            </a:r>
            <a:r>
              <a:rPr lang="el-GR" dirty="0" smtClean="0">
                <a:latin typeface="Times New Roman" pitchFamily="18" charset="0"/>
                <a:cs typeface="Times New Roman" pitchFamily="18" charset="0"/>
              </a:rPr>
              <a:t>Έργο </a:t>
            </a:r>
            <a:r>
              <a:rPr lang="el-GR" dirty="0" smtClean="0">
                <a:latin typeface="Times New Roman" pitchFamily="18" charset="0"/>
                <a:cs typeface="Times New Roman" pitchFamily="18" charset="0"/>
              </a:rPr>
              <a:t>Τέχνης</a:t>
            </a:r>
          </a:p>
          <a:p>
            <a:pPr>
              <a:buNone/>
            </a:pPr>
            <a:r>
              <a:rPr lang="el-GR" b="1" dirty="0" smtClean="0">
                <a:solidFill>
                  <a:srgbClr val="C00000"/>
                </a:solidFill>
                <a:latin typeface="Times New Roman" pitchFamily="18" charset="0"/>
                <a:cs typeface="Times New Roman" pitchFamily="18" charset="0"/>
              </a:rPr>
              <a:t>Βιβλιογραφία</a:t>
            </a:r>
            <a:r>
              <a:rPr lang="en-US" b="1" dirty="0" smtClean="0">
                <a:solidFill>
                  <a:srgbClr val="C00000"/>
                </a:solidFill>
                <a:latin typeface="Calibri" pitchFamily="34" charset="0"/>
              </a:rPr>
              <a:t/>
            </a:r>
            <a:br>
              <a:rPr lang="en-US" b="1" dirty="0" smtClean="0">
                <a:solidFill>
                  <a:srgbClr val="C00000"/>
                </a:solidFill>
                <a:latin typeface="Calibri" pitchFamily="34" charset="0"/>
              </a:rPr>
            </a:b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dirty="0" smtClean="0">
                <a:solidFill>
                  <a:srgbClr val="CC3300"/>
                </a:solidFill>
                <a:latin typeface="Calibri" panose="020F0502020204030204" pitchFamily="34" charset="0"/>
                <a:cs typeface="Calibri" panose="020F0502020204030204" pitchFamily="34" charset="0"/>
              </a:rPr>
              <a:t>Πλεονεκτήματα της εικόνας</a:t>
            </a:r>
            <a:endParaRPr lang="el-GR" altLang="el-GR" i="1" dirty="0" smtClean="0">
              <a:latin typeface="Calibri" panose="020F0502020204030204" pitchFamily="34" charset="0"/>
              <a:cs typeface="Calibri" panose="020F0502020204030204" pitchFamily="34" charset="0"/>
            </a:endParaRPr>
          </a:p>
        </p:txBody>
      </p:sp>
      <p:sp>
        <p:nvSpPr>
          <p:cNvPr id="12291" name="Rectangle 3"/>
          <p:cNvSpPr>
            <a:spLocks noGrp="1" noChangeArrowheads="1"/>
          </p:cNvSpPr>
          <p:nvPr>
            <p:ph type="body" idx="1"/>
          </p:nvPr>
        </p:nvSpPr>
        <p:spPr>
          <a:xfrm>
            <a:off x="683568" y="1844824"/>
            <a:ext cx="7776864" cy="3412976"/>
          </a:xfrm>
        </p:spPr>
        <p:txBody>
          <a:bodyPr/>
          <a:lstStyle/>
          <a:p>
            <a:pPr algn="just" eaLnBrk="1" hangingPunct="1">
              <a:buFont typeface="Wingdings" panose="05000000000000000000" pitchFamily="2" charset="2"/>
              <a:buChar char="P"/>
            </a:pPr>
            <a:r>
              <a:rPr lang="el-GR" altLang="el-GR" dirty="0" smtClean="0">
                <a:latin typeface="Calibri" panose="020F0502020204030204" pitchFamily="34" charset="0"/>
                <a:cs typeface="Calibri" panose="020F0502020204030204" pitchFamily="34" charset="0"/>
              </a:rPr>
              <a:t>παραμένει περισσότερο χρόνο στη μνήμη.</a:t>
            </a:r>
          </a:p>
          <a:p>
            <a:pPr algn="just" eaLnBrk="1" hangingPunct="1">
              <a:buFont typeface="Wingdings" panose="05000000000000000000" pitchFamily="2" charset="2"/>
              <a:buChar char="P"/>
            </a:pPr>
            <a:r>
              <a:rPr lang="el-GR" altLang="el-GR" dirty="0" smtClean="0">
                <a:latin typeface="Calibri" panose="020F0502020204030204" pitchFamily="34" charset="0"/>
                <a:cs typeface="Calibri" panose="020F0502020204030204" pitchFamily="34" charset="0"/>
              </a:rPr>
              <a:t>γίνεται περισσότερο ‘πιστευτή’ από τη γραπτή πηγή.</a:t>
            </a:r>
          </a:p>
          <a:p>
            <a:pPr algn="just" eaLnBrk="1" hangingPunct="1">
              <a:buFont typeface="Wingdings" panose="05000000000000000000" pitchFamily="2" charset="2"/>
              <a:buChar char="P"/>
            </a:pPr>
            <a:r>
              <a:rPr lang="el-GR" altLang="el-GR" dirty="0" smtClean="0">
                <a:latin typeface="Calibri" panose="020F0502020204030204" pitchFamily="34" charset="0"/>
                <a:cs typeface="Calibri" panose="020F0502020204030204" pitchFamily="34" charset="0"/>
              </a:rPr>
              <a:t>καλλιεργεί και διαμορφώνει  αξίες, στερεότυπα, φιλοσοφία, κοσμοθεωρία, στάσεις και συμπεριφορά.</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p:txBody>
          <a:bodyPr/>
          <a:lstStyle/>
          <a:p>
            <a:pPr eaLnBrk="1" hangingPunct="1"/>
            <a:r>
              <a:rPr lang="el-GR" altLang="el-GR" dirty="0" smtClean="0">
                <a:latin typeface="Calibri" panose="020F0502020204030204" pitchFamily="34" charset="0"/>
                <a:cs typeface="Calibri" panose="020F0502020204030204" pitchFamily="34" charset="0"/>
              </a:rPr>
              <a:t>Μειονεκτήματα της εικόνας</a:t>
            </a:r>
          </a:p>
        </p:txBody>
      </p:sp>
      <p:sp>
        <p:nvSpPr>
          <p:cNvPr id="8195" name="2 - Θέση περιεχομένου"/>
          <p:cNvSpPr>
            <a:spLocks noGrp="1"/>
          </p:cNvSpPr>
          <p:nvPr>
            <p:ph idx="1"/>
          </p:nvPr>
        </p:nvSpPr>
        <p:spPr/>
        <p:txBody>
          <a:bodyPr/>
          <a:lstStyle/>
          <a:p>
            <a:pPr algn="just" eaLnBrk="1" hangingPunct="1">
              <a:buFont typeface="Wingdings" panose="05000000000000000000" pitchFamily="2" charset="2"/>
              <a:buChar char="L"/>
            </a:pPr>
            <a:r>
              <a:rPr lang="el-GR" altLang="el-GR" sz="2800" dirty="0" smtClean="0">
                <a:latin typeface="Calibri" panose="020F0502020204030204" pitchFamily="34" charset="0"/>
                <a:cs typeface="Calibri" panose="020F0502020204030204" pitchFamily="34" charset="0"/>
              </a:rPr>
              <a:t>Στατικότητα της εικόνας-υποκειμενική συμπλήρωσή της.</a:t>
            </a:r>
          </a:p>
          <a:p>
            <a:pPr algn="just" eaLnBrk="1" hangingPunct="1">
              <a:buFont typeface="Wingdings" panose="05000000000000000000" pitchFamily="2" charset="2"/>
              <a:buChar char="L"/>
            </a:pPr>
            <a:r>
              <a:rPr lang="el-GR" altLang="el-GR" sz="2800" dirty="0" smtClean="0">
                <a:latin typeface="Calibri" panose="020F0502020204030204" pitchFamily="34" charset="0"/>
                <a:cs typeface="Calibri" panose="020F0502020204030204" pitchFamily="34" charset="0"/>
              </a:rPr>
              <a:t>Εκφράζει την θέση ή την αντίθεση αλλά όχι την σύνθεση.</a:t>
            </a:r>
          </a:p>
          <a:p>
            <a:pPr algn="just" eaLnBrk="1" hangingPunct="1">
              <a:buFont typeface="Wingdings" panose="05000000000000000000" pitchFamily="2" charset="2"/>
              <a:buChar char="L"/>
            </a:pPr>
            <a:r>
              <a:rPr lang="el-GR" altLang="el-GR" sz="2800" dirty="0" smtClean="0">
                <a:latin typeface="Calibri" panose="020F0502020204030204" pitchFamily="34" charset="0"/>
                <a:cs typeface="Calibri" panose="020F0502020204030204" pitchFamily="34" charset="0"/>
              </a:rPr>
              <a:t>Αφαιρετική αδυναμία (περιστέρι)</a:t>
            </a:r>
          </a:p>
          <a:p>
            <a:pPr algn="just" eaLnBrk="1" hangingPunct="1">
              <a:buFont typeface="Wingdings" panose="05000000000000000000" pitchFamily="2" charset="2"/>
              <a:buChar char="L"/>
            </a:pPr>
            <a:r>
              <a:rPr lang="el-GR" altLang="el-GR" sz="2800" dirty="0" smtClean="0">
                <a:latin typeface="Calibri" panose="020F0502020204030204" pitchFamily="34" charset="0"/>
                <a:cs typeface="Calibri" panose="020F0502020204030204" pitchFamily="34" charset="0"/>
              </a:rPr>
              <a:t>Δεν αποδίδει τις ‘πραγματικές’ συνθήκες, καθώς είναι ένα υποκειμενικό δημιούργημα.</a:t>
            </a:r>
          </a:p>
          <a:p>
            <a:pPr algn="just" eaLnBrk="1" hangingPunct="1">
              <a:buFont typeface="Wingdings" panose="05000000000000000000" pitchFamily="2" charset="2"/>
              <a:buChar char="L"/>
            </a:pPr>
            <a:r>
              <a:rPr lang="el-GR" altLang="el-GR" sz="2800" dirty="0" smtClean="0">
                <a:latin typeface="Calibri" panose="020F0502020204030204" pitchFamily="34" charset="0"/>
                <a:cs typeface="Calibri" panose="020F0502020204030204" pitchFamily="34" charset="0"/>
              </a:rPr>
              <a:t>Ανεπάρκεια στην απόδοση αναλογιών, μεγεθών ή αποστάσεων.</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67544" y="-6052"/>
            <a:ext cx="8229600" cy="1143000"/>
          </a:xfrm>
        </p:spPr>
        <p:txBody>
          <a:bodyPr>
            <a:normAutofit/>
          </a:bodyPr>
          <a:lstStyle/>
          <a:p>
            <a:pPr eaLnBrk="1" hangingPunct="1">
              <a:defRPr/>
            </a:pPr>
            <a:r>
              <a:rPr lang="el-GR" dirty="0" smtClean="0">
                <a:solidFill>
                  <a:srgbClr val="CC3300"/>
                </a:solidFill>
                <a:effectLst>
                  <a:outerShdw blurRad="38100" dist="38100" dir="2700000" algn="tl">
                    <a:srgbClr val="FFFFFF"/>
                  </a:outerShdw>
                </a:effectLst>
                <a:latin typeface="Calibri" panose="020F0502020204030204" pitchFamily="34" charset="0"/>
                <a:cs typeface="Calibri" panose="020F0502020204030204" pitchFamily="34" charset="0"/>
              </a:rPr>
              <a:t>Η εικόνα ως ιστορική πηγή</a:t>
            </a:r>
          </a:p>
        </p:txBody>
      </p:sp>
      <p:sp>
        <p:nvSpPr>
          <p:cNvPr id="13315" name="2 - Θέση περιεχομένου"/>
          <p:cNvSpPr>
            <a:spLocks noGrp="1"/>
          </p:cNvSpPr>
          <p:nvPr>
            <p:ph idx="4294967295"/>
          </p:nvPr>
        </p:nvSpPr>
        <p:spPr>
          <a:xfrm>
            <a:off x="323528" y="1196753"/>
            <a:ext cx="8352928" cy="5184576"/>
          </a:xfrm>
        </p:spPr>
        <p:txBody>
          <a:bodyPr/>
          <a:lstStyle/>
          <a:p>
            <a:pPr marL="365125" indent="-282575" algn="just" eaLnBrk="1" hangingPunct="1"/>
            <a:r>
              <a:rPr lang="el-GR" altLang="el-GR" sz="2800" dirty="0" smtClean="0">
                <a:latin typeface="Calibri" panose="020F0502020204030204" pitchFamily="34" charset="0"/>
                <a:cs typeface="Calibri" panose="020F0502020204030204" pitchFamily="34" charset="0"/>
              </a:rPr>
              <a:t>Είναι δυνατόν να εξυπηρετεί προκαταλήψεις και επιδιώξεις  του δημιουργού της. </a:t>
            </a:r>
          </a:p>
          <a:p>
            <a:pPr marL="365125" indent="-282575" algn="just" eaLnBrk="1" hangingPunct="1"/>
            <a:r>
              <a:rPr lang="el-GR" altLang="el-GR" sz="2800" dirty="0" smtClean="0">
                <a:latin typeface="Calibri" panose="020F0502020204030204" pitchFamily="34" charset="0"/>
                <a:cs typeface="Calibri" panose="020F0502020204030204" pitchFamily="34" charset="0"/>
              </a:rPr>
              <a:t>Πρέπει να αντιπαρατίθεται με άλλες εικόνες ή γραπτές πηγές. </a:t>
            </a:r>
          </a:p>
          <a:p>
            <a:pPr marL="365125" indent="-282575" algn="just" eaLnBrk="1" hangingPunct="1"/>
            <a:r>
              <a:rPr lang="el-GR" altLang="el-GR" sz="2800" dirty="0" smtClean="0">
                <a:latin typeface="Calibri" panose="020F0502020204030204" pitchFamily="34" charset="0"/>
                <a:cs typeface="Calibri" panose="020F0502020204030204" pitchFamily="34" charset="0"/>
              </a:rPr>
              <a:t>Ο ‘εκπαιδευόμενος’ πρέπει να ασκηθεί, ώστε  να ασκεί κριτική στο περιεχόμενο της εικόνας. </a:t>
            </a:r>
          </a:p>
          <a:p>
            <a:pPr marL="365125" indent="-282575" algn="just" eaLnBrk="1" hangingPunct="1"/>
            <a:r>
              <a:rPr lang="el-GR" altLang="el-GR" sz="2800" dirty="0" smtClean="0">
                <a:latin typeface="Calibri" panose="020F0502020204030204" pitchFamily="34" charset="0"/>
                <a:cs typeface="Calibri" panose="020F0502020204030204" pitchFamily="34" charset="0"/>
              </a:rPr>
              <a:t>Ο ‘εκπαιδευόμενος’ πρέπει να προσεγγίσει το έργο χωρίς δικές του προκαταλήψεις και ιδεολογικές φορτίσεις. </a:t>
            </a:r>
          </a:p>
          <a:p>
            <a:pPr marL="365125" indent="-282575" algn="just" eaLnBrk="1" hangingPunct="1"/>
            <a:r>
              <a:rPr lang="el-GR" altLang="el-GR" sz="2800" dirty="0" smtClean="0">
                <a:latin typeface="Calibri" panose="020F0502020204030204" pitchFamily="34" charset="0"/>
                <a:cs typeface="Calibri" panose="020F0502020204030204" pitchFamily="34" charset="0"/>
              </a:rPr>
              <a:t>Η μελέτη της εικόνας πρέπει να τοποθετείται στο ιστορικό πλαίσιο που την δημιούργησε. </a:t>
            </a:r>
          </a:p>
          <a:p>
            <a:pPr marL="365125" indent="-282575" eaLnBrk="1" hangingPunct="1">
              <a:buFontTx/>
              <a:buNone/>
            </a:pPr>
            <a:endParaRPr lang="el-GR" altLang="el-GR" dirty="0" smtClean="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ΕΡΜΙΟΝΗ\Pictures\ΓΡΑΦΙΚΑ\MP900439385(2).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rot="879001">
            <a:off x="4271776" y="2837208"/>
            <a:ext cx="3672408" cy="295780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6147" name="2 - Θέση περιεχομένου"/>
          <p:cNvSpPr>
            <a:spLocks noGrp="1"/>
          </p:cNvSpPr>
          <p:nvPr>
            <p:ph idx="1"/>
          </p:nvPr>
        </p:nvSpPr>
        <p:spPr>
          <a:xfrm>
            <a:off x="539552" y="0"/>
            <a:ext cx="8229600" cy="6669360"/>
          </a:xfrm>
        </p:spPr>
        <p:txBody>
          <a:bodyPr/>
          <a:lstStyle/>
          <a:p>
            <a:pPr>
              <a:buFont typeface="Courier New" pitchFamily="49" charset="0"/>
              <a:buChar char="o"/>
            </a:pPr>
            <a:endParaRPr lang="en-US" altLang="el-GR" dirty="0" smtClean="0">
              <a:latin typeface="Times New Roman" pitchFamily="18" charset="0"/>
              <a:cs typeface="Times New Roman" pitchFamily="18" charset="0"/>
            </a:endParaRPr>
          </a:p>
          <a:p>
            <a:pPr>
              <a:buNone/>
            </a:pPr>
            <a:r>
              <a:rPr lang="el-GR" altLang="el-GR" dirty="0" smtClean="0">
                <a:latin typeface="Times New Roman" pitchFamily="18" charset="0"/>
                <a:cs typeface="Times New Roman" pitchFamily="18" charset="0"/>
              </a:rPr>
              <a:t>                       ΕΡΩΤΗΜΑΤΑ</a:t>
            </a:r>
          </a:p>
          <a:p>
            <a:pPr>
              <a:buFont typeface="Courier New" pitchFamily="49" charset="0"/>
              <a:buChar char="o"/>
            </a:pPr>
            <a:r>
              <a:rPr lang="el-GR" altLang="el-GR" dirty="0" smtClean="0">
                <a:latin typeface="Times New Roman" pitchFamily="18" charset="0"/>
                <a:cs typeface="Times New Roman" pitchFamily="18" charset="0"/>
              </a:rPr>
              <a:t>Τα σκίτσα και τα διαγράμματα είναι πιο αποτελεσματικά από τις φωτογραφίες και τα προπλάσματα; Και από τα ίδια τα  πρωτότυπα; </a:t>
            </a:r>
          </a:p>
          <a:p>
            <a:pPr>
              <a:buFont typeface="Courier New" pitchFamily="49" charset="0"/>
              <a:buChar char="o"/>
            </a:pPr>
            <a:endParaRPr lang="el-GR" altLang="el-GR" dirty="0" smtClean="0">
              <a:latin typeface="Times New Roman" pitchFamily="18" charset="0"/>
              <a:cs typeface="Times New Roman" pitchFamily="18" charset="0"/>
            </a:endParaRPr>
          </a:p>
          <a:p>
            <a:pPr>
              <a:buFont typeface="Courier New" pitchFamily="49" charset="0"/>
              <a:buChar char="o"/>
            </a:pPr>
            <a:r>
              <a:rPr lang="el-GR" altLang="el-GR" dirty="0" smtClean="0">
                <a:latin typeface="Times New Roman" pitchFamily="18" charset="0"/>
                <a:cs typeface="Times New Roman" pitchFamily="18" charset="0"/>
              </a:rPr>
              <a:t>Σε ποιο σημείο της διδασκαλίας μπορεί να ενταχθεί και να αξιοποιηθεί  η εικόνα;</a:t>
            </a:r>
          </a:p>
          <a:p>
            <a:pPr eaLnBrk="1" hangingPunct="1">
              <a:buFont typeface="Courier New" pitchFamily="49" charset="0"/>
              <a:buChar char="o"/>
            </a:pPr>
            <a:endParaRPr lang="el-GR" altLang="el-GR" dirty="0" smtClean="0">
              <a:latin typeface="Times New Roman" pitchFamily="18" charset="0"/>
              <a:cs typeface="Times New Roman" pitchFamily="18" charset="0"/>
            </a:endParaRPr>
          </a:p>
          <a:p>
            <a:pPr eaLnBrk="1" hangingPunct="1">
              <a:buFont typeface="Courier New" pitchFamily="49" charset="0"/>
              <a:buChar char="o"/>
            </a:pPr>
            <a:r>
              <a:rPr lang="el-GR" altLang="el-GR" dirty="0" smtClean="0">
                <a:latin typeface="Times New Roman" pitchFamily="18" charset="0"/>
                <a:cs typeface="Times New Roman" pitchFamily="18" charset="0"/>
              </a:rPr>
              <a:t>Η εικόνα είναι ένα εύκολο μέσο διδασκαλίας και μάθησης;</a:t>
            </a:r>
          </a:p>
          <a:p>
            <a:pPr eaLnBrk="1" hangingPunct="1"/>
            <a:endParaRPr lang="el-GR" altLang="el-GR" dirty="0" smtClean="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altLang="el-GR" sz="4000" dirty="0" smtClean="0">
                <a:latin typeface="Calibri" panose="020F0502020204030204" pitchFamily="34" charset="0"/>
                <a:cs typeface="Calibri" panose="020F0502020204030204" pitchFamily="34" charset="0"/>
              </a:rPr>
              <a:t>ΛΕΙΤΟΥΡΓΙΕΣ της ΕΙΚΟΝΑΣ</a:t>
            </a:r>
          </a:p>
        </p:txBody>
      </p:sp>
      <p:sp>
        <p:nvSpPr>
          <p:cNvPr id="10243" name="Rectangle 3"/>
          <p:cNvSpPr>
            <a:spLocks noGrp="1" noChangeArrowheads="1"/>
          </p:cNvSpPr>
          <p:nvPr>
            <p:ph type="body" idx="1"/>
          </p:nvPr>
        </p:nvSpPr>
        <p:spPr>
          <a:xfrm>
            <a:off x="539552" y="2060849"/>
            <a:ext cx="7992888" cy="3456384"/>
          </a:xfrm>
        </p:spPr>
        <p:txBody>
          <a:bodyPr/>
          <a:lstStyle/>
          <a:p>
            <a:pPr algn="just" eaLnBrk="1" hangingPunct="1">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Διακοσμητική λειτουργία.</a:t>
            </a:r>
          </a:p>
          <a:p>
            <a:pPr algn="just" eaLnBrk="1" hangingPunct="1">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Αποτύπωση του περιεχομένου: συγκεκριμενοποιεί και επαναλαμβάνει εποπτικά το περιεχόμενο που συνοδεύει.</a:t>
            </a:r>
          </a:p>
          <a:p>
            <a:pPr algn="just" eaLnBrk="1" hangingPunct="1">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Βοηθά τον μαθητή να συλλάβει τη δομή του περιεχομένου, να συνειδητοποιήσει τα βήματα που ακολουθεί η σκέψη μέσα στο κείμενο.</a:t>
            </a:r>
          </a:p>
          <a:p>
            <a:pPr marL="609600" indent="-609600" eaLnBrk="1" hangingPunct="1"/>
            <a:endParaRPr lang="el-GR" altLang="el-GR" dirty="0" smtClean="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67544" y="1196752"/>
            <a:ext cx="8229600" cy="4525963"/>
          </a:xfrm>
        </p:spPr>
        <p:txBody>
          <a:bodyPr>
            <a:normAutofit lnSpcReduction="10000"/>
          </a:bodyPr>
          <a:lstStyle/>
          <a:p>
            <a:pPr algn="just" eaLnBrk="1" hangingPunct="1">
              <a:lnSpc>
                <a:spcPct val="90000"/>
              </a:lnSpc>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Ερμηνευτική λειτουργία: επεξηγούνται και γίνονται περισσότερο κατανοητά ορισμένα σημεία του κειμένου (με αφετηρία γνώσεις και εμπειρίες του μαθητή).</a:t>
            </a:r>
          </a:p>
          <a:p>
            <a:pPr algn="just" eaLnBrk="1" hangingPunct="1">
              <a:lnSpc>
                <a:spcPct val="90000"/>
              </a:lnSpc>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Λειτουργία μεταμόρφωσης: βοηθά τον μαθητή να συγκρατεί νέα και πολύπλοκα στοιχεία ή ιδέες.</a:t>
            </a:r>
          </a:p>
          <a:p>
            <a:pPr algn="just" eaLnBrk="1" hangingPunct="1">
              <a:lnSpc>
                <a:spcPct val="90000"/>
              </a:lnSpc>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Λειτουργία της ως «πηγής»: βοηθά τον μαθητή να αντλήσει πληροφορίες να αντιπαραθέσει απόψεις, να κατανοήσει τη φιλοσοφία του ‘δημιουργού’ και να ασκήσει κριτική.</a:t>
            </a:r>
          </a:p>
          <a:p>
            <a:pPr algn="just" eaLnBrk="1" hangingPunct="1">
              <a:lnSpc>
                <a:spcPct val="90000"/>
              </a:lnSpc>
              <a:buFont typeface="Wingdings" panose="05000000000000000000" pitchFamily="2" charset="2"/>
              <a:buChar char="þ"/>
            </a:pPr>
            <a:r>
              <a:rPr lang="el-GR" altLang="el-GR" sz="2800" dirty="0" smtClean="0">
                <a:latin typeface="Calibri" panose="020F0502020204030204" pitchFamily="34" charset="0"/>
                <a:cs typeface="Calibri" panose="020F0502020204030204" pitchFamily="34" charset="0"/>
              </a:rPr>
              <a:t>Παιδαγωγική λειτουργία της εικόνας.</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el-GR" altLang="el-GR" sz="4000" dirty="0" smtClean="0">
                <a:latin typeface="Calibri" panose="020F0502020204030204" pitchFamily="34" charset="0"/>
                <a:cs typeface="Calibri" panose="020F0502020204030204" pitchFamily="34" charset="0"/>
              </a:rPr>
              <a:t>Προβλήματα αποκωδικοποίησης της εικόνας</a:t>
            </a:r>
          </a:p>
        </p:txBody>
      </p:sp>
      <p:sp>
        <p:nvSpPr>
          <p:cNvPr id="14339" name="Rectangle 3"/>
          <p:cNvSpPr>
            <a:spLocks noGrp="1" noChangeArrowheads="1"/>
          </p:cNvSpPr>
          <p:nvPr>
            <p:ph type="body" idx="1"/>
          </p:nvPr>
        </p:nvSpPr>
        <p:spPr>
          <a:xfrm>
            <a:off x="467544" y="2348880"/>
            <a:ext cx="8676456" cy="2952328"/>
          </a:xfrm>
        </p:spPr>
        <p:txBody>
          <a:bodyPr/>
          <a:lstStyle/>
          <a:p>
            <a:pPr eaLnBrk="1" hangingPunct="1">
              <a:buFont typeface="Wingdings" panose="05000000000000000000" pitchFamily="2" charset="2"/>
              <a:buChar char="L"/>
            </a:pPr>
            <a:r>
              <a:rPr lang="el-GR" altLang="el-GR" dirty="0" smtClean="0">
                <a:latin typeface="Calibri" panose="020F0502020204030204" pitchFamily="34" charset="0"/>
                <a:cs typeface="Calibri" panose="020F0502020204030204" pitchFamily="34" charset="0"/>
              </a:rPr>
              <a:t>Περιεχόμενο και εικαστική  διατύπωση</a:t>
            </a:r>
          </a:p>
          <a:p>
            <a:pPr eaLnBrk="1" hangingPunct="1">
              <a:buFont typeface="Wingdings" panose="05000000000000000000" pitchFamily="2" charset="2"/>
              <a:buChar char="L"/>
            </a:pPr>
            <a:r>
              <a:rPr lang="el-GR" altLang="el-GR" dirty="0" smtClean="0">
                <a:latin typeface="Calibri" panose="020F0502020204030204" pitchFamily="34" charset="0"/>
                <a:cs typeface="Calibri" panose="020F0502020204030204" pitchFamily="34" charset="0"/>
              </a:rPr>
              <a:t>Ιστορική πιστότητα</a:t>
            </a:r>
          </a:p>
          <a:p>
            <a:pPr eaLnBrk="1" hangingPunct="1">
              <a:buFont typeface="Wingdings" panose="05000000000000000000" pitchFamily="2" charset="2"/>
              <a:buChar char="L"/>
            </a:pPr>
            <a:r>
              <a:rPr lang="el-GR" altLang="el-GR" dirty="0" smtClean="0">
                <a:latin typeface="Calibri" panose="020F0502020204030204" pitchFamily="34" charset="0"/>
                <a:cs typeface="Calibri" panose="020F0502020204030204" pitchFamily="34" charset="0"/>
              </a:rPr>
              <a:t>Καλλιτεχνικές ευαισθησίες</a:t>
            </a:r>
          </a:p>
          <a:p>
            <a:pPr eaLnBrk="1" hangingPunct="1">
              <a:buFont typeface="Wingdings" panose="05000000000000000000" pitchFamily="2" charset="2"/>
              <a:buChar char="L"/>
            </a:pPr>
            <a:r>
              <a:rPr lang="el-GR" altLang="el-GR" dirty="0" smtClean="0">
                <a:latin typeface="Calibri" panose="020F0502020204030204" pitchFamily="34" charset="0"/>
                <a:cs typeface="Calibri" panose="020F0502020204030204" pitchFamily="34" charset="0"/>
              </a:rPr>
              <a:t>Πολιτικές σκοπιμότητες</a:t>
            </a:r>
            <a:r>
              <a:rPr lang="en-US" altLang="el-GR" dirty="0" smtClean="0">
                <a:latin typeface="Calibri" panose="020F0502020204030204" pitchFamily="34" charset="0"/>
                <a:cs typeface="Calibri" panose="020F0502020204030204" pitchFamily="34" charset="0"/>
              </a:rPr>
              <a:t> (</a:t>
            </a:r>
            <a:r>
              <a:rPr lang="el-GR" altLang="el-GR" dirty="0" smtClean="0">
                <a:latin typeface="Calibri" panose="020F0502020204030204" pitchFamily="34" charset="0"/>
                <a:cs typeface="Calibri" panose="020F0502020204030204" pitchFamily="34" charset="0"/>
              </a:rPr>
              <a:t>ιδεολογική λειτουργία της εικόνας)</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20000"/>
          </a:bodyPr>
          <a:lstStyle/>
          <a:p>
            <a:pPr algn="just"/>
            <a:r>
              <a:rPr lang="el-GR" dirty="0" smtClean="0">
                <a:latin typeface="Times New Roman" pitchFamily="18" charset="0"/>
                <a:cs typeface="Times New Roman" pitchFamily="18" charset="0"/>
              </a:rPr>
              <a:t> Η αποκωδικοποίηση και ανάγνωση μιας εικόνας δεν  μπορεί να αφήνεται στην τύχη ούτε να θεωρείται εύκολη υπόθεση. Ο </a:t>
            </a:r>
            <a:r>
              <a:rPr lang="el-GR" dirty="0" smtClean="0">
                <a:latin typeface="Times New Roman" pitchFamily="18" charset="0"/>
                <a:cs typeface="Times New Roman" pitchFamily="18" charset="0"/>
              </a:rPr>
              <a:t>εκπαιδευόμενος </a:t>
            </a:r>
            <a:r>
              <a:rPr lang="el-GR" dirty="0" smtClean="0">
                <a:latin typeface="Times New Roman" pitchFamily="18" charset="0"/>
                <a:cs typeface="Times New Roman" pitchFamily="18" charset="0"/>
              </a:rPr>
              <a:t>έρχεται στις περισσότερες περιπτώσεις για πρώτη φορά σε επαφή με μια συγκεκριμένη  εικόνα ή τουλάχιστον για πρώτη φορά καλείται να την αποκωδικοποιήσει. Κατά την στιγμή της πρώτης επαφής και επικοινωνίας του μαθητή με τον πίνακα είναι επόμενο να προκληθούν σε αυτόν διάφορα συναισθήματα, τα οποία ανάγονται σε προσωπικά βιώματα. </a:t>
            </a:r>
            <a:endParaRPr lang="el-GR"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gn="just"/>
            <a:r>
              <a:rPr lang="el-GR" dirty="0" smtClean="0">
                <a:latin typeface="Times New Roman" pitchFamily="18" charset="0"/>
                <a:cs typeface="Times New Roman" pitchFamily="18" charset="0"/>
              </a:rPr>
              <a:t>Ο εκπαιδευόμενος συλλαμβάνει λοιπόν  μια  υποκειμενική πραγματικότητα, η οποία μπορεί να απέχει πολύ από την πραγματικότητα και από το μήνυμα του έργου. Ο εκπαιδευόμενος θα παραμείνει δέσμιος αυτής της πραγματικότητας και θα αποδεσμευθεί μόνον  μέσω της εφαρμογής συγκεκριμένων κανόνων και μεθόδων, ώστε να έλθει σε δημιουργική αντιπαράθεση προς την εικόνα. Η πορεία ανάγνωσης μιας εικόνας πρέπει να είναι μια πορεία προς το άγνωστο.</a:t>
            </a:r>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7544" y="260648"/>
            <a:ext cx="8229600" cy="1143000"/>
          </a:xfrm>
        </p:spPr>
        <p:txBody>
          <a:bodyPr>
            <a:normAutofit fontScale="90000"/>
          </a:bodyPr>
          <a:lstStyle/>
          <a:p>
            <a:pPr eaLnBrk="1" hangingPunct="1"/>
            <a:r>
              <a:rPr lang="el-GR" sz="4000" dirty="0" smtClean="0"/>
              <a:t/>
            </a:r>
            <a:br>
              <a:rPr lang="el-GR" sz="4000" dirty="0" smtClean="0"/>
            </a:br>
            <a:r>
              <a:rPr lang="el-GR" dirty="0" smtClean="0">
                <a:latin typeface="Times New Roman" pitchFamily="18" charset="0"/>
                <a:cs typeface="Times New Roman" pitchFamily="18" charset="0"/>
              </a:rPr>
              <a:t>Μέθοδοι προσέγγισης μιας εικόνας</a:t>
            </a:r>
            <a:br>
              <a:rPr lang="el-GR" dirty="0" smtClean="0">
                <a:latin typeface="Times New Roman" pitchFamily="18" charset="0"/>
                <a:cs typeface="Times New Roman" pitchFamily="18" charset="0"/>
              </a:rPr>
            </a:br>
            <a:r>
              <a:rPr lang="el-GR" sz="4000" dirty="0" smtClean="0"/>
              <a:t/>
            </a:r>
            <a:br>
              <a:rPr lang="el-GR" sz="4000" dirty="0" smtClean="0"/>
            </a:br>
            <a:endParaRPr lang="el-GR" sz="4000" dirty="0" smtClean="0"/>
          </a:p>
        </p:txBody>
      </p:sp>
      <p:sp>
        <p:nvSpPr>
          <p:cNvPr id="20483" name="Rectangle 3"/>
          <p:cNvSpPr>
            <a:spLocks noGrp="1" noChangeArrowheads="1"/>
          </p:cNvSpPr>
          <p:nvPr>
            <p:ph type="body" idx="1"/>
          </p:nvPr>
        </p:nvSpPr>
        <p:spPr>
          <a:xfrm>
            <a:off x="179512" y="1340768"/>
            <a:ext cx="8507288" cy="4785396"/>
          </a:xfrm>
        </p:spPr>
        <p:txBody>
          <a:bodyPr/>
          <a:lstStyle/>
          <a:p>
            <a:pPr marL="1752600" lvl="3" indent="-381000" algn="just" eaLnBrk="1" hangingPunct="1">
              <a:buNone/>
            </a:pPr>
            <a:r>
              <a:rPr lang="el-GR" sz="2800" b="1" dirty="0" smtClean="0">
                <a:latin typeface="Times New Roman" pitchFamily="18" charset="0"/>
                <a:cs typeface="Times New Roman" pitchFamily="18" charset="0"/>
              </a:rPr>
              <a:t>Ερμηνευτική μέθοδος: Περιορισμός του υποκειμενικού παράγοντα. Διατύπωση και έλεγχος υποθέσεων   (υποκειμενικών ερμηνειών).</a:t>
            </a:r>
          </a:p>
          <a:p>
            <a:pPr marL="1752600" lvl="3" indent="-381000" algn="just" eaLnBrk="1" hangingPunct="1">
              <a:buNone/>
            </a:pPr>
            <a:r>
              <a:rPr lang="el-GR" sz="2800" b="1" dirty="0" smtClean="0">
                <a:latin typeface="Times New Roman" pitchFamily="18" charset="0"/>
                <a:cs typeface="Times New Roman" pitchFamily="18" charset="0"/>
              </a:rPr>
              <a:t>Διαλεκτική μέθοδος: σύνθεση αντιτιθέμενων μεταξύ τους απόψεων. Στην εικόνα αποτυπώνεται ή ανιχνεύεται η θέση και η αντίθεση.  </a:t>
            </a:r>
            <a:r>
              <a:rPr lang="el-GR" sz="2800" b="1" dirty="0" smtClean="0">
                <a:latin typeface="Times New Roman" pitchFamily="18" charset="0"/>
                <a:cs typeface="Times New Roman" pitchFamily="18" charset="0"/>
              </a:rPr>
              <a:t>εκπαιδευόμενος </a:t>
            </a:r>
            <a:r>
              <a:rPr lang="el-GR" sz="2800" b="1" dirty="0" smtClean="0">
                <a:latin typeface="Times New Roman" pitchFamily="18" charset="0"/>
                <a:cs typeface="Times New Roman" pitchFamily="18" charset="0"/>
              </a:rPr>
              <a:t>καλείται να διακρίνει τη σύνθεση.</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1. ΕΙΚΟΝΑ</a:t>
            </a:r>
            <a:r>
              <a:rPr lang="el-GR" dirty="0" smtClean="0"/>
              <a:t/>
            </a:r>
            <a:br>
              <a:rPr lang="el-GR" dirty="0" smtClean="0"/>
            </a:br>
            <a:r>
              <a:rPr lang="el-GR" dirty="0" smtClean="0"/>
              <a:t>στην Εκπαίδευση Ενηλίκων</a:t>
            </a:r>
            <a:endParaRPr lang="el-GR" dirty="0"/>
          </a:p>
        </p:txBody>
      </p:sp>
      <p:sp>
        <p:nvSpPr>
          <p:cNvPr id="3" name="2 - Θέση περιεχομένου"/>
          <p:cNvSpPr>
            <a:spLocks noGrp="1"/>
          </p:cNvSpPr>
          <p:nvPr>
            <p:ph idx="1"/>
          </p:nvPr>
        </p:nvSpPr>
        <p:spPr/>
        <p:txBody>
          <a:bodyPr/>
          <a:lstStyle/>
          <a:p>
            <a:pPr>
              <a:buNone/>
            </a:pPr>
            <a:r>
              <a:rPr lang="el-GR" dirty="0" smtClean="0"/>
              <a:t>       </a:t>
            </a:r>
            <a:r>
              <a:rPr lang="el-GR" dirty="0" smtClean="0"/>
              <a:t>παγίδα ή εφαλτήριο για </a:t>
            </a:r>
            <a:r>
              <a:rPr lang="el-GR" dirty="0" smtClean="0"/>
              <a:t>κριτικό στοχασμό;</a:t>
            </a:r>
            <a:endParaRPr lang="el-GR" dirty="0"/>
          </a:p>
        </p:txBody>
      </p:sp>
      <p:pic>
        <p:nvPicPr>
          <p:cNvPr id="4" name="Picture 2" descr="C:\Users\1234\Documents\index11.jpg"/>
          <p:cNvPicPr>
            <a:picLocks noChangeAspect="1" noChangeArrowheads="1"/>
          </p:cNvPicPr>
          <p:nvPr/>
        </p:nvPicPr>
        <p:blipFill>
          <a:blip r:embed="rId2" cstate="print"/>
          <a:srcRect/>
          <a:stretch>
            <a:fillRect/>
          </a:stretch>
        </p:blipFill>
        <p:spPr bwMode="auto">
          <a:xfrm>
            <a:off x="539552" y="2276872"/>
            <a:ext cx="3096344" cy="4392488"/>
          </a:xfrm>
          <a:prstGeom prst="rect">
            <a:avLst/>
          </a:prstGeom>
          <a:noFill/>
          <a:ln w="9525">
            <a:noFill/>
            <a:miter lim="800000"/>
            <a:headEnd/>
            <a:tailEnd/>
          </a:ln>
        </p:spPr>
      </p:pic>
      <p:pic>
        <p:nvPicPr>
          <p:cNvPr id="5" name="Picture 2" descr="C:\Users\1234\Documents\USB\Μάθημα Εικόνες\Ανησυχαστ. Μούσες.jpg"/>
          <p:cNvPicPr>
            <a:picLocks noChangeAspect="1" noChangeArrowheads="1"/>
          </p:cNvPicPr>
          <p:nvPr/>
        </p:nvPicPr>
        <p:blipFill>
          <a:blip r:embed="rId3" cstate="print"/>
          <a:srcRect/>
          <a:stretch>
            <a:fillRect/>
          </a:stretch>
        </p:blipFill>
        <p:spPr bwMode="auto">
          <a:xfrm>
            <a:off x="6156176" y="2204864"/>
            <a:ext cx="2808312" cy="4320480"/>
          </a:xfrm>
          <a:prstGeom prst="rect">
            <a:avLst/>
          </a:prstGeom>
          <a:noFill/>
          <a:ln w="9525">
            <a:noFill/>
            <a:miter lim="800000"/>
            <a:headEnd/>
            <a:tailEnd/>
          </a:ln>
        </p:spPr>
      </p:pic>
      <p:pic>
        <p:nvPicPr>
          <p:cNvPr id="6" name="Picture 2" descr="C:\Users\1234\Documents\Εικόνες\Ποιητής και Μούσα eggonop.bmp"/>
          <p:cNvPicPr>
            <a:picLocks noChangeAspect="1" noChangeArrowheads="1"/>
          </p:cNvPicPr>
          <p:nvPr/>
        </p:nvPicPr>
        <p:blipFill>
          <a:blip r:embed="rId4" cstate="print"/>
          <a:srcRect/>
          <a:stretch>
            <a:fillRect/>
          </a:stretch>
        </p:blipFill>
        <p:spPr bwMode="auto">
          <a:xfrm>
            <a:off x="3707904" y="3068960"/>
            <a:ext cx="2304256"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404664"/>
            <a:ext cx="8208912" cy="1754326"/>
          </a:xfrm>
          <a:prstGeom prst="rect">
            <a:avLst/>
          </a:prstGeom>
          <a:noFill/>
        </p:spPr>
        <p:txBody>
          <a:bodyPr wrap="square" rtlCol="0">
            <a:spAutoFit/>
          </a:bodyPr>
          <a:lstStyle/>
          <a:p>
            <a:endParaRPr lang="el-GR" sz="3600" dirty="0" smtClean="0">
              <a:solidFill>
                <a:schemeClr val="accent6">
                  <a:lumMod val="75000"/>
                </a:schemeClr>
              </a:solidFill>
              <a:latin typeface="Times New Roman" pitchFamily="18" charset="0"/>
              <a:cs typeface="Times New Roman" pitchFamily="18" charset="0"/>
            </a:endParaRPr>
          </a:p>
          <a:p>
            <a:endParaRPr lang="el-GR" sz="3600" dirty="0" smtClean="0">
              <a:solidFill>
                <a:schemeClr val="accent6">
                  <a:lumMod val="75000"/>
                </a:schemeClr>
              </a:solidFill>
              <a:latin typeface="Times New Roman" pitchFamily="18" charset="0"/>
              <a:cs typeface="Times New Roman" pitchFamily="18" charset="0"/>
            </a:endParaRPr>
          </a:p>
          <a:p>
            <a:endParaRPr lang="el-GR" sz="3600" dirty="0">
              <a:latin typeface="Times New Roman" pitchFamily="18" charset="0"/>
              <a:cs typeface="Times New Roman" pitchFamily="18" charset="0"/>
            </a:endParaRPr>
          </a:p>
        </p:txBody>
      </p:sp>
      <p:sp>
        <p:nvSpPr>
          <p:cNvPr id="3" name="2 - TextBox"/>
          <p:cNvSpPr txBox="1"/>
          <p:nvPr/>
        </p:nvSpPr>
        <p:spPr>
          <a:xfrm>
            <a:off x="179512" y="0"/>
            <a:ext cx="8964488" cy="6678751"/>
          </a:xfrm>
          <a:prstGeom prst="rect">
            <a:avLst/>
          </a:prstGeom>
          <a:noFill/>
        </p:spPr>
        <p:txBody>
          <a:bodyPr wrap="square" rtlCol="0">
            <a:spAutoFit/>
          </a:bodyPr>
          <a:lstStyle/>
          <a:p>
            <a:pPr algn="ctr"/>
            <a:r>
              <a:rPr lang="el-GR" sz="3600" dirty="0" smtClean="0"/>
              <a:t>Ερμηνευτική Μέθοδος</a:t>
            </a:r>
          </a:p>
          <a:p>
            <a:pPr>
              <a:buFont typeface="Wingdings" pitchFamily="2" charset="2"/>
              <a:buChar char="v"/>
            </a:pPr>
            <a:r>
              <a:rPr lang="el-GR" sz="2800" dirty="0" smtClean="0">
                <a:latin typeface="Times New Roman" pitchFamily="18" charset="0"/>
                <a:cs typeface="Times New Roman" pitchFamily="18" charset="0"/>
              </a:rPr>
              <a:t>Όχι απλή περιγραφή και εξήγηση  του περιεχομένου και της μορφής ενός αντικειμένου αλλά κ α τ α ν ό η σ η.</a:t>
            </a:r>
          </a:p>
          <a:p>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Εξωτερικό Αντικείμενο- Εσωτερικός Κόσμος του υποκειμένου (ψυχολογικές προϋποθέσεις-συναισθήματα-στάσεις).</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Διάλογος με την εικόνα: ερμηνευτικός κύκλος.</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Μπορεί η ερμηνεία του έργου να αποκαλύψει απόλυτα τη σκέψη του δημιουργού; </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Είναι η Ερμηνευτική μια παραγωγική μέθοδος;</a:t>
            </a:r>
          </a:p>
          <a:p>
            <a:pPr>
              <a:buFont typeface="Wingdings" pitchFamily="2" charset="2"/>
              <a:buChar char="v"/>
            </a:pPr>
            <a:endParaRPr lang="el-GR" sz="28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err="1" smtClean="0">
                <a:latin typeface="Times New Roman" pitchFamily="18" charset="0"/>
                <a:cs typeface="Times New Roman" pitchFamily="18" charset="0"/>
              </a:rPr>
              <a:t>Ετυμολογικώς</a:t>
            </a:r>
            <a:r>
              <a:rPr lang="el-GR" dirty="0" smtClean="0">
                <a:latin typeface="Times New Roman" pitchFamily="18" charset="0"/>
                <a:cs typeface="Times New Roman" pitchFamily="18" charset="0"/>
              </a:rPr>
              <a:t> ανάγεται στον Ερμή, τον αγγελιαφόρο των θεών. Ο Ερμής μετέφερε το μήνυμα του Δία στους ανθρώπους. Δεν δινόταν ωστόσο στην αγγελία του Δία η ίδια ερμηνεία από όλους τους ανθρώπους και ασφαλώς όχι η ορθή ερμηνεία. Η εικόνα, ως άλλος Ερμής, μεταφέρει ένα μήνυμα του δημιουργού της-του Δία στους θεατές. Το μήνυμα αυτό δεν γίνεται άμεσα κατανοητό ούτε ερμηνεύεται με τον ίδιο τρόπο από όλους. Δίνονται δηλαδή στο μήνυμα του έργου διάφορες και διαφορετικές  ερμηνείες, οι οποίες απέχουν άλλοτε περισσότερο και άλλοτε λιγότερο από το πραγματικό μήνυμα  του καλλιτέχνη. Βέβαια στην περίπτωση του Ερμή όπως και στην περίπτωση του έργου δεν πρόκειται απλώς για απλή ανακοίνωση αλλά για μεταφορά των θεϊκών προθέσεων και αντίστοιχα των προθέσεων και της σύλληψης του καλλιτέχνη στη γλώσσα των θνητών και των πολλών.</a:t>
            </a:r>
            <a:endParaRPr lang="el-GR"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gn="just"/>
            <a:r>
              <a:rPr lang="el-GR" dirty="0" smtClean="0">
                <a:latin typeface="Times New Roman" pitchFamily="18" charset="0"/>
                <a:cs typeface="Times New Roman" pitchFamily="18" charset="0"/>
              </a:rPr>
              <a:t>Για την ερμηνευτική προσέγγιση ενός έργου όπως και οποιουδήποτε κειμένου απαιτείται ο εντοπισμός ενός κοινού σημείου μεταξύ του θεατή και αναγνώστη από το ένα μέρος και του πίνακα ή του κειμένου αντίστοιχα από το άλλο. Αυτό σημαίνει ότι η ερμηνευτική μέθοδος μπαίνει σε λειτουργία  από την στιγμή κατά την οποία θα διακρίνει το υποκείμενο ότι το έργο ή το κείμενο «του λέει κάτι», συνδέεται δηλαδή με προηγούμενες εμπειρίες και γνώσεις </a:t>
            </a:r>
            <a:r>
              <a:rPr lang="el-GR" dirty="0" smtClean="0">
                <a:latin typeface="Times New Roman" pitchFamily="18" charset="0"/>
                <a:cs typeface="Times New Roman" pitchFamily="18" charset="0"/>
              </a:rPr>
              <a:t>του.</a:t>
            </a:r>
            <a:endParaRPr lang="el-GR"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Times New Roman" pitchFamily="18" charset="0"/>
                <a:cs typeface="Times New Roman" pitchFamily="18" charset="0"/>
              </a:rPr>
              <a:t>Αν δεν εντοπισθεί κανένα κοινό σημείο, τότε είναι δύσκολο να ξεκινήσει η ερμηνευτική μέθοδος, επειδή τα αποτελέσματα στα οποία θα οδηγήσει μπορεί να είναι πολύ μακριά από το πραγματικό μήνυμα του </a:t>
            </a:r>
            <a:r>
              <a:rPr lang="el-GR" dirty="0" smtClean="0">
                <a:latin typeface="Times New Roman" pitchFamily="18" charset="0"/>
                <a:cs typeface="Times New Roman" pitchFamily="18" charset="0"/>
              </a:rPr>
              <a:t>έργου</a:t>
            </a:r>
            <a:r>
              <a:rPr lang="en-US" dirty="0" smtClean="0">
                <a:latin typeface="Times New Roman" pitchFamily="18" charset="0"/>
                <a:cs typeface="Times New Roman" pitchFamily="18" charset="0"/>
              </a:rPr>
              <a:t>.</a:t>
            </a:r>
            <a:r>
              <a:rPr lang="el-GR"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Βέβαια ο θεατής επιχειρεί την ανάγνωση ενός πίνακα στο παρόν, ενώ στις περισσότερες περιπτώσεις το απεικονιζόμενο γεγονός ανήκει στο παρελθόν. Αυτό σημαίνει ότι οι στάσεις, οι προκαταλήψεις και γενικότερα οι προηγούμενες εμπειρίες του θεατή εμποδίζουν την  «αντικειμενική» ερμηνεία, αφού τον εξαναγκάζουν να προσεγγίσει τον πίνακα από μια συγκεκριμένη οπτική γωνία και με συγκεκριμένα ερωτήματα. Η ερμηνευτική μέθοδος προσπαθεί να άρει ως ένα βαθμό αυτήν την ρήξη μεταξύ παρελθόντος και παρόντος, να εξουδετερώσει τον υποκειμενικό παράγοντα και να μεταφέρει το μήνυμα του πίνακα-μήνυμα το οποίο έρχεται συνήθως από έναν άλλο κόσμο και μιαν άλλη εποχή</a:t>
            </a:r>
            <a:r>
              <a:rPr lang="el-GR" b="1" dirty="0" smtClean="0"/>
              <a:t>.</a:t>
            </a: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Διαλεκτική Μέθοδος</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latin typeface="Times New Roman" pitchFamily="18" charset="0"/>
                <a:cs typeface="Times New Roman" pitchFamily="18" charset="0"/>
              </a:rPr>
              <a:t>Μέσω της θέσης-αντίθεσης και της διαλεκτικής διαδικασίας γίνεται προσπάθεια, ώστε να εξουδετερωθούν κατά το δυνατόν οι προσωπικές εκτιμήσεις και απόψεις. Η διαλεκτική-κριτική μέθοδος προσπαθεί δηλαδή να περιορίσει τον υποκειμενικό παράγοντα, ο οποίος τονίζεται στην ερμηνευτική μέθοδο, και να καταλήξει σε γενικότερα αποδεκτά συμπεράσματα. Βέβαια και εδώ ο υποκειμενικός παράγοντας είναι αναπόφευκτος, αφού η επιλογή των πηγών στηρίζεται σε υποκειμενικά κριτήρια και η επεξεργασία τους οδηγεί προς την συναγωγή συγκεκριμένων </a:t>
            </a:r>
            <a:r>
              <a:rPr lang="el-GR" dirty="0" smtClean="0">
                <a:latin typeface="Times New Roman" pitchFamily="18" charset="0"/>
                <a:cs typeface="Times New Roman" pitchFamily="18" charset="0"/>
              </a:rPr>
              <a:t>συμπερασμάτων.</a:t>
            </a:r>
            <a:endParaRPr lang="el-GR" dirty="0" smtClean="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Times New Roman" pitchFamily="18" charset="0"/>
                <a:cs typeface="Times New Roman" pitchFamily="18" charset="0"/>
              </a:rPr>
              <a:t> Η αρχική άποψη</a:t>
            </a:r>
            <a:r>
              <a:rPr lang="el-GR" i="1" dirty="0" smtClean="0">
                <a:latin typeface="Times New Roman" pitchFamily="18" charset="0"/>
                <a:cs typeface="Times New Roman" pitchFamily="18" charset="0"/>
              </a:rPr>
              <a:t>(θέση</a:t>
            </a:r>
            <a:r>
              <a:rPr lang="el-GR" dirty="0" smtClean="0">
                <a:latin typeface="Times New Roman" pitchFamily="18" charset="0"/>
                <a:cs typeface="Times New Roman" pitchFamily="18" charset="0"/>
              </a:rPr>
              <a:t>), η οποία  συνδέεται με την ερμηνευτική μέθοδο και αποδίδει υποκειμενικές εμπειρίες και στάσεις,   διαφοροποιείται, τροποποιείται ή απορρίπτεται(</a:t>
            </a:r>
            <a:r>
              <a:rPr lang="el-GR" i="1" dirty="0" smtClean="0">
                <a:latin typeface="Times New Roman" pitchFamily="18" charset="0"/>
                <a:cs typeface="Times New Roman" pitchFamily="18" charset="0"/>
              </a:rPr>
              <a:t>αντίθεση</a:t>
            </a:r>
            <a:r>
              <a:rPr lang="el-GR" dirty="0" smtClean="0">
                <a:latin typeface="Times New Roman" pitchFamily="18" charset="0"/>
                <a:cs typeface="Times New Roman" pitchFamily="18" charset="0"/>
              </a:rPr>
              <a:t>). Βέβαια και στην διαλεκτική μέθοδο δεν θα πρέπει να έχουμε άσπρο-μαύρο, δηλαδή δύο εκ διαμέτρου διαφορετικές απόψεις, αλλά απόψεις που θα μπορούσαν να συγκλίνουν σε μια </a:t>
            </a:r>
            <a:r>
              <a:rPr lang="el-GR" i="1" dirty="0" smtClean="0">
                <a:latin typeface="Times New Roman" pitchFamily="18" charset="0"/>
                <a:cs typeface="Times New Roman" pitchFamily="18" charset="0"/>
              </a:rPr>
              <a:t>σύνθεση</a:t>
            </a:r>
            <a:r>
              <a:rPr lang="el-GR" dirty="0" smtClean="0">
                <a:latin typeface="Times New Roman" pitchFamily="18" charset="0"/>
                <a:cs typeface="Times New Roman" pitchFamily="18" charset="0"/>
              </a:rPr>
              <a:t>. Σε </a:t>
            </a:r>
            <a:r>
              <a:rPr lang="el-GR" dirty="0" err="1" smtClean="0">
                <a:latin typeface="Times New Roman" pitchFamily="18" charset="0"/>
                <a:cs typeface="Times New Roman" pitchFamily="18" charset="0"/>
              </a:rPr>
              <a:t>ό,τι</a:t>
            </a:r>
            <a:r>
              <a:rPr lang="el-GR" dirty="0" smtClean="0">
                <a:latin typeface="Times New Roman" pitchFamily="18" charset="0"/>
                <a:cs typeface="Times New Roman" pitchFamily="18" charset="0"/>
              </a:rPr>
              <a:t> αφορά έναν πίνακα ζωγραφικής, η σύνθεση επαφίεται στον θεατή. Η θέση και η αντίθεση μπορεί να προβάλλονται στον ίδιο πίνακα ή σε διαφορετικούς πίνακες ή σε διαφορετικές γενικότερα πηγές. Παρόλο δηλαδή που ο πίνακας δεν περιέχει την σύνθεση, θα μπορούσε να οδηγήσει σε αυτήν με την βοήθεια οπωσδήποτε και άλλων πηγών. Η διαλεκτική μέθοδος βοηθάει με άλλα λόγια όχι μόνον στην αποκωδικοποίηση και στην ανάγνωση ενός έργου αλλά και στη διαμόρφωση στάσεων και συμπεριφοράς.</a:t>
            </a:r>
            <a:endParaRPr lang="el-GR"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p:txBody>
          <a:bodyPr/>
          <a:lstStyle/>
          <a:p>
            <a:endParaRPr lang="el-GR" smtClean="0"/>
          </a:p>
        </p:txBody>
      </p:sp>
      <p:pic>
        <p:nvPicPr>
          <p:cNvPr id="21507" name="Picture 2" descr="G:\File0041parthenis.bmp"/>
          <p:cNvPicPr>
            <a:picLocks noGrp="1" noChangeAspect="1" noChangeArrowheads="1"/>
          </p:cNvPicPr>
          <p:nvPr>
            <p:ph idx="1"/>
          </p:nvPr>
        </p:nvPicPr>
        <p:blipFill>
          <a:blip r:embed="rId2" cstate="print"/>
          <a:srcRect/>
          <a:stretch>
            <a:fillRect/>
          </a:stretch>
        </p:blipFill>
        <p:spPr>
          <a:xfrm>
            <a:off x="1042988" y="188913"/>
            <a:ext cx="7129462" cy="6669087"/>
          </a:xfr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Ποιητής και Μούσα eggonop.bmp"/>
          <p:cNvPicPr>
            <a:picLocks noChangeAspect="1" noChangeArrowheads="1"/>
          </p:cNvPicPr>
          <p:nvPr/>
        </p:nvPicPr>
        <p:blipFill>
          <a:blip r:embed="rId2" cstate="print"/>
          <a:srcRect/>
          <a:stretch>
            <a:fillRect/>
          </a:stretch>
        </p:blipFill>
        <p:spPr>
          <a:xfrm>
            <a:off x="1619673" y="32916"/>
            <a:ext cx="5688632" cy="6742112"/>
          </a:xfrm>
          <a:prstGeom prst="rect">
            <a:avLst/>
          </a:prstGeom>
          <a:noFill/>
        </p:spPr>
      </p:pic>
      <p:sp>
        <p:nvSpPr>
          <p:cNvPr id="2" name="Rectangle 1"/>
          <p:cNvSpPr/>
          <p:nvPr/>
        </p:nvSpPr>
        <p:spPr>
          <a:xfrm>
            <a:off x="7308305" y="5820921"/>
            <a:ext cx="1773562" cy="954107"/>
          </a:xfrm>
          <a:prstGeom prst="rect">
            <a:avLst/>
          </a:prstGeom>
        </p:spPr>
        <p:txBody>
          <a:bodyPr wrap="none">
            <a:spAutoFit/>
          </a:bodyPr>
          <a:lstStyle/>
          <a:p>
            <a:pPr lvl="0"/>
            <a:r>
              <a:rPr lang="el-GR" sz="1400" dirty="0">
                <a:solidFill>
                  <a:srgbClr val="000000"/>
                </a:solidFill>
                <a:latin typeface="Calibri" panose="020F0502020204030204" pitchFamily="34" charset="0"/>
                <a:cs typeface="Calibri" panose="020F0502020204030204" pitchFamily="34" charset="0"/>
              </a:rPr>
              <a:t>Νίκος Εγγονόπουλος, </a:t>
            </a:r>
            <a:endParaRPr lang="el-GR" sz="1400" dirty="0" smtClean="0">
              <a:solidFill>
                <a:srgbClr val="000000"/>
              </a:solidFill>
              <a:latin typeface="Calibri" panose="020F0502020204030204" pitchFamily="34" charset="0"/>
              <a:cs typeface="Calibri" panose="020F0502020204030204" pitchFamily="34" charset="0"/>
            </a:endParaRPr>
          </a:p>
          <a:p>
            <a:pPr lvl="0"/>
            <a:r>
              <a:rPr lang="el-GR" sz="1400" dirty="0" smtClean="0">
                <a:solidFill>
                  <a:srgbClr val="000000"/>
                </a:solidFill>
                <a:latin typeface="Calibri" panose="020F0502020204030204" pitchFamily="34" charset="0"/>
                <a:cs typeface="Calibri" panose="020F0502020204030204" pitchFamily="34" charset="0"/>
              </a:rPr>
              <a:t>Ποιητής και Μούσα,</a:t>
            </a:r>
          </a:p>
          <a:p>
            <a:pPr lvl="0"/>
            <a:r>
              <a:rPr lang="el-GR" sz="1400" dirty="0" smtClean="0">
                <a:solidFill>
                  <a:srgbClr val="000000"/>
                </a:solidFill>
                <a:latin typeface="Calibri" panose="020F0502020204030204" pitchFamily="34" charset="0"/>
                <a:cs typeface="Calibri" panose="020F0502020204030204" pitchFamily="34" charset="0"/>
              </a:rPr>
              <a:t>1938,</a:t>
            </a:r>
          </a:p>
          <a:p>
            <a:pPr lvl="0"/>
            <a:r>
              <a:rPr lang="el-GR" sz="1400" dirty="0" smtClean="0">
                <a:solidFill>
                  <a:srgbClr val="000000"/>
                </a:solidFill>
                <a:latin typeface="Calibri" panose="020F0502020204030204" pitchFamily="34" charset="0"/>
                <a:cs typeface="Calibri" panose="020F0502020204030204" pitchFamily="34" charset="0"/>
              </a:rPr>
              <a:t>Εθνική Πινακοθήκη </a:t>
            </a:r>
            <a:endParaRPr lang="el-GR"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4962834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539552" y="332656"/>
            <a:ext cx="7704856" cy="9910405"/>
          </a:xfrm>
          <a:prstGeom prst="rect">
            <a:avLst/>
          </a:prstGeom>
          <a:noFill/>
        </p:spPr>
        <p:txBody>
          <a:bodyPr wrap="square" rtlCol="0">
            <a:spAutoFit/>
          </a:bodyPr>
          <a:lstStyle/>
          <a:p>
            <a:r>
              <a:rPr lang="el-GR" sz="3200" dirty="0" smtClean="0"/>
              <a:t>                   </a:t>
            </a:r>
            <a:r>
              <a:rPr lang="el-GR" sz="3200" dirty="0" smtClean="0">
                <a:latin typeface="Times New Roman" pitchFamily="18" charset="0"/>
                <a:cs typeface="Times New Roman" pitchFamily="18" charset="0"/>
              </a:rPr>
              <a:t>Διαλεκτική Μέθοδος</a:t>
            </a:r>
          </a:p>
          <a:p>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Σημασία δεν έχει η απόρριψη θέσεων αλλά η συνειδητοποίηση της </a:t>
            </a:r>
            <a:r>
              <a:rPr lang="el-GR" sz="2800" dirty="0" err="1" smtClean="0">
                <a:latin typeface="Times New Roman" pitchFamily="18" charset="0"/>
                <a:cs typeface="Times New Roman" pitchFamily="18" charset="0"/>
              </a:rPr>
              <a:t>αντιθετικότητάς</a:t>
            </a:r>
            <a:r>
              <a:rPr lang="el-GR" sz="2800" dirty="0" smtClean="0">
                <a:latin typeface="Times New Roman" pitchFamily="18" charset="0"/>
                <a:cs typeface="Times New Roman" pitchFamily="18" charset="0"/>
              </a:rPr>
              <a:t> τους.</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Οι αντιθέσεις ενυπάρχουν στο αντικείμενο;</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Η αντίθεση δεν είναι άρνηση αλλά δυνατότητα αποκάλυψης της ‘αλήθειας’.</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r>
              <a:rPr lang="el-GR" sz="2800" dirty="0" smtClean="0">
                <a:latin typeface="Times New Roman" pitchFamily="18" charset="0"/>
                <a:cs typeface="Times New Roman" pitchFamily="18" charset="0"/>
              </a:rPr>
              <a:t>Όχι άσπρο-μαύρο</a:t>
            </a: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endParaRPr lang="el-GR" sz="2800" dirty="0" smtClean="0">
              <a:latin typeface="Times New Roman" pitchFamily="18" charset="0"/>
              <a:cs typeface="Times New Roman" pitchFamily="18" charset="0"/>
            </a:endParaRPr>
          </a:p>
          <a:p>
            <a:pPr>
              <a:buFont typeface="Wingdings" pitchFamily="2" charset="2"/>
              <a:buChar char="v"/>
            </a:pPr>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contrast="20000"/>
                    </a14:imgEffect>
                  </a14:imgLayer>
                </a14:imgProps>
              </a:ext>
            </a:extLst>
          </a:blip>
          <a:srcRect/>
          <a:stretch>
            <a:fillRect/>
          </a:stretch>
        </p:blipFill>
        <p:spPr bwMode="auto">
          <a:xfrm>
            <a:off x="107504" y="1052513"/>
            <a:ext cx="8928992" cy="4144962"/>
          </a:xfrm>
          <a:prstGeom prst="rect">
            <a:avLst/>
          </a:prstGeom>
          <a:noFill/>
          <a:ln w="9525">
            <a:noFill/>
            <a:miter lim="800000"/>
            <a:headEnd/>
            <a:tailEnd/>
          </a:ln>
        </p:spPr>
      </p:pic>
      <p:sp>
        <p:nvSpPr>
          <p:cNvPr id="3" name="Rectangle 2"/>
          <p:cNvSpPr/>
          <p:nvPr/>
        </p:nvSpPr>
        <p:spPr>
          <a:xfrm>
            <a:off x="719572" y="6319192"/>
            <a:ext cx="7704856" cy="307777"/>
          </a:xfrm>
          <a:prstGeom prst="rect">
            <a:avLst/>
          </a:prstGeom>
        </p:spPr>
        <p:txBody>
          <a:bodyPr wrap="square">
            <a:spAutoFit/>
          </a:bodyPr>
          <a:lstStyle/>
          <a:p>
            <a:pPr lvl="0" algn="ctr"/>
            <a:r>
              <a:rPr lang="el-GR" sz="1400" dirty="0" smtClean="0">
                <a:solidFill>
                  <a:srgbClr val="000000"/>
                </a:solidFill>
                <a:latin typeface="Calibri" panose="020F0502020204030204" pitchFamily="34" charset="0"/>
                <a:cs typeface="Calibri" panose="020F0502020204030204" pitchFamily="34" charset="0"/>
              </a:rPr>
              <a:t>Πάμπλο Πικάσο, </a:t>
            </a:r>
            <a:r>
              <a:rPr lang="el-GR" sz="1400" dirty="0" err="1" smtClean="0">
                <a:solidFill>
                  <a:srgbClr val="000000"/>
                </a:solidFill>
                <a:latin typeface="Calibri" panose="020F0502020204030204" pitchFamily="34" charset="0"/>
                <a:cs typeface="Calibri" panose="020F0502020204030204" pitchFamily="34" charset="0"/>
              </a:rPr>
              <a:t>Γκερνίκα</a:t>
            </a:r>
            <a:r>
              <a:rPr lang="el-GR" sz="1400" dirty="0" smtClean="0">
                <a:solidFill>
                  <a:srgbClr val="000000"/>
                </a:solidFill>
                <a:latin typeface="Calibri" panose="020F0502020204030204" pitchFamily="34" charset="0"/>
                <a:cs typeface="Calibri" panose="020F0502020204030204" pitchFamily="34" charset="0"/>
              </a:rPr>
              <a:t>, 1937, Εθνικό Μουσείο Τέχνης Βασίλισσα Σοφία</a:t>
            </a:r>
            <a:endParaRPr lang="el-GR"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77931238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latin typeface="Times New Roman" pitchFamily="18" charset="0"/>
                <a:cs typeface="Times New Roman" pitchFamily="18" charset="0"/>
              </a:rPr>
              <a:t> Επικρατεί συνήθως η εσφαλμένη άποψη ότι μια εικόνα γίνεται αμέσως κατανοητή και μπορεί να αποκωδικοποιηθεί χωρίς δυσκολία. Στο ίδιο μήκος κύματος του σφάλματος που αναφέραμε κινείται και η διάχυτη εντύπωση ότι τα </a:t>
            </a:r>
            <a:r>
              <a:rPr lang="el-GR" dirty="0" err="1" smtClean="0">
                <a:latin typeface="Times New Roman" pitchFamily="18" charset="0"/>
                <a:cs typeface="Times New Roman" pitchFamily="18" charset="0"/>
              </a:rPr>
              <a:t>πικτογράμματα</a:t>
            </a:r>
            <a:r>
              <a:rPr lang="el-GR" dirty="0" smtClean="0">
                <a:latin typeface="Times New Roman" pitchFamily="18" charset="0"/>
                <a:cs typeface="Times New Roman" pitchFamily="18" charset="0"/>
              </a:rPr>
              <a:t>, που χρησιμοποιούνται ευρέως σε αεροδρόμια και σιδηροδρομικούς σταθμούς μπορούν εύκολα να αποκωδικοποιηθούν από όλους, δεδομένου ότι μεταφέρουν πληροφορίες σε μια παγκόσμια «εικονική-</a:t>
            </a:r>
            <a:r>
              <a:rPr lang="el-GR" dirty="0" err="1" smtClean="0">
                <a:latin typeface="Times New Roman" pitchFamily="18" charset="0"/>
                <a:cs typeface="Times New Roman" pitchFamily="18" charset="0"/>
              </a:rPr>
              <a:t>εικαστικ</a:t>
            </a:r>
            <a:r>
              <a:rPr lang="el-GR" dirty="0" smtClean="0">
                <a:latin typeface="Times New Roman" pitchFamily="18" charset="0"/>
                <a:cs typeface="Times New Roman" pitchFamily="18" charset="0"/>
              </a:rPr>
              <a:t>ή γλώσσα», η οποία δεν αφήνει περιθώρια για παρανοήσεις και δυσκολίες , όπως συμβαίνει με τις διαφορετικές γλώσσες του </a:t>
            </a:r>
            <a:r>
              <a:rPr lang="el-GR" dirty="0" smtClean="0">
                <a:latin typeface="Times New Roman" pitchFamily="18" charset="0"/>
                <a:cs typeface="Times New Roman" pitchFamily="18" charset="0"/>
              </a:rPr>
              <a:t>κόσμου.</a:t>
            </a:r>
            <a:endParaRPr lang="el-GR"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endParaRPr lang="el-GR" smtClean="0"/>
          </a:p>
        </p:txBody>
      </p:sp>
      <p:pic>
        <p:nvPicPr>
          <p:cNvPr id="24578" name="Picture 2" descr="G:\Δολοφονία Καποδίστρια.tif"/>
          <p:cNvPicPr>
            <a:picLocks noGrp="1" noChangeAspect="1" noChangeArrowheads="1"/>
          </p:cNvPicPr>
          <p:nvPr>
            <p:ph idx="1"/>
          </p:nvPr>
        </p:nvPicPr>
        <p:blipFill>
          <a:blip r:embed="rId2" cstate="print"/>
          <a:srcRect/>
          <a:stretch>
            <a:fillRect/>
          </a:stretch>
        </p:blipFill>
        <p:spPr>
          <a:xfrm>
            <a:off x="-828600" y="188640"/>
            <a:ext cx="10081120" cy="676875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0"/>
            <a:ext cx="7056784" cy="8156079"/>
          </a:xfrm>
          <a:prstGeom prst="rect">
            <a:avLst/>
          </a:prstGeom>
          <a:noFill/>
        </p:spPr>
        <p:txBody>
          <a:bodyPr wrap="square" rtlCol="0">
            <a:spAutoFit/>
          </a:bodyPr>
          <a:lstStyle/>
          <a:p>
            <a:endParaRPr lang="el-GR" dirty="0" smtClean="0"/>
          </a:p>
          <a:p>
            <a:pPr algn="ctr"/>
            <a:r>
              <a:rPr lang="el-GR" sz="2800" u="sng" dirty="0" err="1" smtClean="0">
                <a:latin typeface="Times New Roman" pitchFamily="18" charset="0"/>
                <a:cs typeface="Times New Roman" pitchFamily="18" charset="0"/>
              </a:rPr>
              <a:t>Αλληλοκάλυψη</a:t>
            </a:r>
            <a:endParaRPr lang="el-GR" sz="2800" u="sng" dirty="0" smtClean="0">
              <a:latin typeface="Times New Roman" pitchFamily="18" charset="0"/>
              <a:cs typeface="Times New Roman" pitchFamily="18" charset="0"/>
            </a:endParaRPr>
          </a:p>
          <a:p>
            <a:pPr algn="ctr"/>
            <a:r>
              <a:rPr lang="el-GR" sz="2800" u="sng" dirty="0" smtClean="0">
                <a:latin typeface="Times New Roman" pitchFamily="18" charset="0"/>
                <a:cs typeface="Times New Roman" pitchFamily="18" charset="0"/>
              </a:rPr>
              <a:t> ερμηνευτικής και διαλεκτικής μεθόδου</a:t>
            </a:r>
          </a:p>
          <a:p>
            <a:endParaRPr lang="el-GR" dirty="0" smtClean="0">
              <a:latin typeface="Times New Roman" pitchFamily="18" charset="0"/>
              <a:cs typeface="Times New Roman" pitchFamily="18" charset="0"/>
            </a:endParaRPr>
          </a:p>
          <a:p>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Σχέση θέσης-αντίθεσης= ερμηνευτικός κύκλος.</a:t>
            </a:r>
          </a:p>
          <a:p>
            <a:pPr>
              <a:buFont typeface="Wingdings" pitchFamily="2" charset="2"/>
              <a:buChar char="q"/>
            </a:pPr>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Με τη διατύπωση της θέσης γίνεται προσπάθεια απαλλαγής της από προκαταλήψεις.</a:t>
            </a:r>
          </a:p>
          <a:p>
            <a:pPr>
              <a:buFont typeface="Wingdings" pitchFamily="2" charset="2"/>
              <a:buChar char="q"/>
            </a:pPr>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Η ερμηνευτική διαδικασία ακολουθεί τη διαλεκτική πορεία ερώτηση-απάντηση.</a:t>
            </a:r>
          </a:p>
          <a:p>
            <a:pPr>
              <a:buFont typeface="Wingdings" pitchFamily="2" charset="2"/>
              <a:buChar char="q"/>
            </a:pPr>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Η Διαλεκτική βοηθάει την Ερμηνευτική να ‘ξεπεράσει’ τα αποτελέσματά  της μέσω του κριτικού ελέγχου, </a:t>
            </a:r>
          </a:p>
          <a:p>
            <a:pPr>
              <a:buFont typeface="Wingdings" pitchFamily="2" charset="2"/>
              <a:buChar char="q"/>
            </a:pPr>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αλλά και η Διαλεκτική έχει την ανάγκη της Ερμηνευτικής για την κατανόηση ενός αντικειμένου.</a:t>
            </a:r>
          </a:p>
          <a:p>
            <a:pPr>
              <a:buFont typeface="Wingdings" pitchFamily="2" charset="2"/>
              <a:buChar char="q"/>
            </a:pPr>
            <a:endParaRPr lang="el-GR" dirty="0" smtClean="0">
              <a:latin typeface="Times New Roman" pitchFamily="18" charset="0"/>
              <a:cs typeface="Times New Roman" pitchFamily="18" charset="0"/>
            </a:endParaRPr>
          </a:p>
          <a:p>
            <a:pPr>
              <a:buFont typeface="Wingdings" pitchFamily="2" charset="2"/>
              <a:buChar char="q"/>
            </a:pPr>
            <a:r>
              <a:rPr lang="el-GR" dirty="0" smtClean="0">
                <a:latin typeface="Times New Roman" pitchFamily="18" charset="0"/>
                <a:cs typeface="Times New Roman" pitchFamily="18" charset="0"/>
              </a:rPr>
              <a:t>Η Ερμηνευτική δεν μπορεί να είναι παραγωγική.</a:t>
            </a:r>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036496" cy="12249507"/>
          </a:xfrm>
          <a:prstGeom prst="rect">
            <a:avLst/>
          </a:prstGeom>
          <a:noFill/>
        </p:spPr>
        <p:txBody>
          <a:bodyPr wrap="square" rtlCol="0">
            <a:spAutoFit/>
          </a:bodyPr>
          <a:lstStyle/>
          <a:p>
            <a:pPr algn="ctr"/>
            <a:r>
              <a:rPr lang="el-GR" sz="2800" u="sng" dirty="0" smtClean="0">
                <a:latin typeface="Times New Roman" pitchFamily="18" charset="0"/>
                <a:cs typeface="Times New Roman" pitchFamily="18" charset="0"/>
              </a:rPr>
              <a:t> </a:t>
            </a:r>
            <a:r>
              <a:rPr lang="el-GR" sz="2800" u="sng" dirty="0" err="1" smtClean="0">
                <a:latin typeface="Times New Roman" pitchFamily="18" charset="0"/>
                <a:cs typeface="Times New Roman" pitchFamily="18" charset="0"/>
              </a:rPr>
              <a:t>Ενσυναισθητική</a:t>
            </a:r>
            <a:r>
              <a:rPr lang="el-GR" sz="2800" u="sng" dirty="0" smtClean="0">
                <a:latin typeface="Times New Roman" pitchFamily="18" charset="0"/>
                <a:cs typeface="Times New Roman" pitchFamily="18" charset="0"/>
              </a:rPr>
              <a:t> προσέγγιση ενός έργου</a:t>
            </a:r>
          </a:p>
          <a:p>
            <a:pPr marL="342900" indent="-342900">
              <a:buAutoNum type="arabicPeriod"/>
            </a:pPr>
            <a:r>
              <a:rPr lang="el-GR" sz="2400" dirty="0" smtClean="0">
                <a:latin typeface="Times New Roman" pitchFamily="18" charset="0"/>
                <a:cs typeface="Times New Roman" pitchFamily="18" charset="0"/>
              </a:rPr>
              <a:t>Ενστικτώδης συναισθηματική αντίδραση στο έργο: ο </a:t>
            </a:r>
            <a:r>
              <a:rPr lang="el-GR" sz="2400" dirty="0" smtClean="0">
                <a:latin typeface="Times New Roman" pitchFamily="18" charset="0"/>
                <a:cs typeface="Times New Roman" pitchFamily="18" charset="0"/>
              </a:rPr>
              <a:t>εκπαιδευόμενος </a:t>
            </a:r>
            <a:r>
              <a:rPr lang="el-GR" sz="2400" dirty="0" smtClean="0">
                <a:latin typeface="Times New Roman" pitchFamily="18" charset="0"/>
                <a:cs typeface="Times New Roman" pitchFamily="18" charset="0"/>
              </a:rPr>
              <a:t>περιγράφει τα συναισθήματα που βιώνει.</a:t>
            </a:r>
          </a:p>
          <a:p>
            <a:pPr marL="342900" indent="-342900">
              <a:buAutoNum type="arabicPeriod"/>
            </a:pPr>
            <a:endParaRPr lang="el-GR" sz="2400" dirty="0" smtClean="0">
              <a:latin typeface="Times New Roman" pitchFamily="18" charset="0"/>
              <a:cs typeface="Times New Roman" pitchFamily="18" charset="0"/>
            </a:endParaRPr>
          </a:p>
          <a:p>
            <a:pPr marL="342900" indent="-342900">
              <a:buAutoNum type="arabicPeriod"/>
            </a:pPr>
            <a:r>
              <a:rPr lang="el-GR" sz="2400" dirty="0" smtClean="0">
                <a:latin typeface="Times New Roman" pitchFamily="18" charset="0"/>
                <a:cs typeface="Times New Roman" pitchFamily="18" charset="0"/>
              </a:rPr>
              <a:t>Αφετηριακή αποκωδικοποίηση του έργου: υποθέσεις με βάση προσωπικά βιώματα.</a:t>
            </a:r>
          </a:p>
          <a:p>
            <a:pPr marL="342900" indent="-342900">
              <a:buAutoNum type="arabicPeriod"/>
            </a:pPr>
            <a:endParaRPr lang="el-GR" sz="2400" dirty="0" smtClean="0">
              <a:latin typeface="Times New Roman" pitchFamily="18" charset="0"/>
              <a:cs typeface="Times New Roman" pitchFamily="18" charset="0"/>
            </a:endParaRPr>
          </a:p>
          <a:p>
            <a:pPr marL="342900" indent="-342900">
              <a:buAutoNum type="arabicPeriod"/>
            </a:pPr>
            <a:r>
              <a:rPr lang="el-GR" sz="2400" dirty="0" smtClean="0">
                <a:latin typeface="Times New Roman" pitchFamily="18" charset="0"/>
                <a:cs typeface="Times New Roman" pitchFamily="18" charset="0"/>
              </a:rPr>
              <a:t>Συναισθηματική προσέγγιση του έργου: ο </a:t>
            </a:r>
            <a:r>
              <a:rPr lang="el-GR" sz="2400" dirty="0" smtClean="0">
                <a:latin typeface="Times New Roman" pitchFamily="18" charset="0"/>
                <a:cs typeface="Times New Roman" pitchFamily="18" charset="0"/>
              </a:rPr>
              <a:t>εκπαιδευόμενος </a:t>
            </a:r>
            <a:r>
              <a:rPr lang="el-GR" sz="2400" dirty="0" smtClean="0">
                <a:latin typeface="Times New Roman" pitchFamily="18" charset="0"/>
                <a:cs typeface="Times New Roman" pitchFamily="18" charset="0"/>
              </a:rPr>
              <a:t>περιγράφει τα συναισθήματα των απεικονιζόμενων προσώπων καθώς και τον τρόπο έκφρασης του δημιουργού.</a:t>
            </a:r>
          </a:p>
          <a:p>
            <a:pPr marL="342900" indent="-342900">
              <a:buAutoNum type="arabicPeriod"/>
            </a:pPr>
            <a:endParaRPr lang="el-GR" sz="2400" dirty="0" smtClean="0">
              <a:latin typeface="Times New Roman" pitchFamily="18" charset="0"/>
              <a:cs typeface="Times New Roman" pitchFamily="18" charset="0"/>
            </a:endParaRPr>
          </a:p>
          <a:p>
            <a:pPr marL="342900" indent="-342900">
              <a:buAutoNum type="arabicPeriod"/>
            </a:pPr>
            <a:r>
              <a:rPr lang="el-GR" sz="2400" dirty="0" smtClean="0">
                <a:latin typeface="Times New Roman" pitchFamily="18" charset="0"/>
                <a:cs typeface="Times New Roman" pitchFamily="18" charset="0"/>
              </a:rPr>
              <a:t>Γνωστική παρακολούθηση της συναισθηματικής αντίδρασης που προκάλεσε  το έργο: ο </a:t>
            </a:r>
            <a:r>
              <a:rPr lang="el-GR" sz="2400" dirty="0" smtClean="0">
                <a:latin typeface="Times New Roman" pitchFamily="18" charset="0"/>
                <a:cs typeface="Times New Roman" pitchFamily="18" charset="0"/>
              </a:rPr>
              <a:t>εκπαιδευόμενος </a:t>
            </a:r>
            <a:r>
              <a:rPr lang="el-GR" sz="2400" dirty="0" smtClean="0">
                <a:latin typeface="Times New Roman" pitchFamily="18" charset="0"/>
                <a:cs typeface="Times New Roman" pitchFamily="18" charset="0"/>
              </a:rPr>
              <a:t>ελέγχει  αν τα αρχικά του συναισθήματα ανταποκρίνονται στο έργο.</a:t>
            </a:r>
          </a:p>
          <a:p>
            <a:pPr marL="342900" indent="-342900">
              <a:buAutoNum type="arabicPeriod"/>
            </a:pPr>
            <a:endParaRPr lang="el-GR" sz="2400" dirty="0" smtClean="0">
              <a:latin typeface="Times New Roman" pitchFamily="18" charset="0"/>
              <a:cs typeface="Times New Roman" pitchFamily="18" charset="0"/>
            </a:endParaRPr>
          </a:p>
          <a:p>
            <a:pPr marL="342900" indent="-342900">
              <a:buAutoNum type="arabicPeriod"/>
            </a:pPr>
            <a:r>
              <a:rPr lang="el-GR" sz="2400" dirty="0" smtClean="0">
                <a:latin typeface="Times New Roman" pitchFamily="18" charset="0"/>
                <a:cs typeface="Times New Roman" pitchFamily="18" charset="0"/>
              </a:rPr>
              <a:t>Εμπλουτισμός του συναισθήματος: πώς αισθάνεται ο </a:t>
            </a:r>
            <a:r>
              <a:rPr lang="el-GR" sz="2400" dirty="0" smtClean="0">
                <a:latin typeface="Times New Roman" pitchFamily="18" charset="0"/>
                <a:cs typeface="Times New Roman" pitchFamily="18" charset="0"/>
              </a:rPr>
              <a:t>εκπαιδευόμενος, </a:t>
            </a:r>
            <a:r>
              <a:rPr lang="el-GR" sz="2400" dirty="0" smtClean="0">
                <a:latin typeface="Times New Roman" pitchFamily="18" charset="0"/>
                <a:cs typeface="Times New Roman" pitchFamily="18" charset="0"/>
              </a:rPr>
              <a:t>αν- και πώς- επηρεάζει το έργο τα συναισθήματα, τις σκέψεις και τη συμπεριφορά του; </a:t>
            </a:r>
          </a:p>
          <a:p>
            <a:endParaRPr lang="el-GR" sz="2400" dirty="0" smtClean="0">
              <a:latin typeface="Times New Roman" pitchFamily="18" charset="0"/>
              <a:cs typeface="Times New Roman" pitchFamily="18" charset="0"/>
            </a:endParaRPr>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3" y="116632"/>
            <a:ext cx="8712968" cy="10002738"/>
          </a:xfrm>
          <a:prstGeom prst="rect">
            <a:avLst/>
          </a:prstGeom>
          <a:noFill/>
        </p:spPr>
        <p:txBody>
          <a:bodyPr wrap="square" rtlCol="0">
            <a:spAutoFit/>
          </a:bodyPr>
          <a:lstStyle/>
          <a:p>
            <a:pPr algn="ctr"/>
            <a:r>
              <a:rPr lang="el-GR" sz="3200" u="sng" dirty="0" smtClean="0">
                <a:latin typeface="Times New Roman" pitchFamily="18" charset="0"/>
                <a:cs typeface="Times New Roman" pitchFamily="18" charset="0"/>
              </a:rPr>
              <a:t>Η παιδαγωγική αξιοποίηση της </a:t>
            </a:r>
            <a:r>
              <a:rPr lang="el-GR" sz="3200" u="sng" dirty="0" err="1" smtClean="0">
                <a:latin typeface="Times New Roman" pitchFamily="18" charset="0"/>
                <a:cs typeface="Times New Roman" pitchFamily="18" charset="0"/>
              </a:rPr>
              <a:t>ενσυναισθητικής</a:t>
            </a:r>
            <a:r>
              <a:rPr lang="el-GR" sz="3200" u="sng" dirty="0" smtClean="0">
                <a:latin typeface="Times New Roman" pitchFamily="18" charset="0"/>
                <a:cs typeface="Times New Roman" pitchFamily="18" charset="0"/>
              </a:rPr>
              <a:t> προσέγγισης</a:t>
            </a:r>
          </a:p>
          <a:p>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Μέσω του έργου μαθαίνει ο </a:t>
            </a:r>
            <a:r>
              <a:rPr lang="el-GR" sz="2800" dirty="0" smtClean="0">
                <a:latin typeface="Times New Roman" pitchFamily="18" charset="0"/>
                <a:cs typeface="Times New Roman" pitchFamily="18" charset="0"/>
              </a:rPr>
              <a:t>εκπαιδευόμενος </a:t>
            </a:r>
            <a:r>
              <a:rPr lang="el-GR" sz="2800" dirty="0" smtClean="0">
                <a:latin typeface="Times New Roman" pitchFamily="18" charset="0"/>
                <a:cs typeface="Times New Roman" pitchFamily="18" charset="0"/>
              </a:rPr>
              <a:t>να συνειδητοποιεί τα συναισθήματά του.</a:t>
            </a:r>
          </a:p>
          <a:p>
            <a:pPr>
              <a:buFont typeface="Wingdings" pitchFamily="2" charset="2"/>
              <a:buChar char="ü"/>
            </a:pPr>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Ο </a:t>
            </a:r>
            <a:r>
              <a:rPr lang="el-GR" sz="2800" dirty="0" smtClean="0">
                <a:latin typeface="Times New Roman" pitchFamily="18" charset="0"/>
                <a:cs typeface="Times New Roman" pitchFamily="18" charset="0"/>
              </a:rPr>
              <a:t>εκπαιδευόμενος </a:t>
            </a:r>
            <a:r>
              <a:rPr lang="el-GR" sz="2800" dirty="0" smtClean="0">
                <a:latin typeface="Times New Roman" pitchFamily="18" charset="0"/>
                <a:cs typeface="Times New Roman" pitchFamily="18" charset="0"/>
              </a:rPr>
              <a:t>μαθαίνει να αποδέχεται και να εκφράζει με παρρησία τα συναισθήματά του.</a:t>
            </a:r>
          </a:p>
          <a:p>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Αναγνωρίζει τα συναισθήματα των άλλων</a:t>
            </a:r>
          </a:p>
          <a:p>
            <a:pPr>
              <a:buFont typeface="Wingdings" pitchFamily="2" charset="2"/>
              <a:buChar char="ü"/>
            </a:pPr>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Τα αρχικά συναισθήματα συγκρούονται με πεποιθήσεις και προκαταλήψεις-  οι πρώτες σκέψεις μεταβάλλονται.</a:t>
            </a:r>
          </a:p>
          <a:p>
            <a:pPr>
              <a:buFont typeface="Wingdings" pitchFamily="2" charset="2"/>
              <a:buChar char="ü"/>
            </a:pPr>
            <a:endParaRPr lang="el-GR" sz="2800" dirty="0" smtClean="0">
              <a:latin typeface="Times New Roman" pitchFamily="18" charset="0"/>
              <a:cs typeface="Times New Roman" pitchFamily="18" charset="0"/>
            </a:endParaRPr>
          </a:p>
          <a:p>
            <a:pPr>
              <a:buFont typeface="Wingdings" pitchFamily="2" charset="2"/>
              <a:buChar char="ü"/>
            </a:pPr>
            <a:r>
              <a:rPr lang="el-GR" sz="2800" dirty="0" smtClean="0">
                <a:latin typeface="Times New Roman" pitchFamily="18" charset="0"/>
                <a:cs typeface="Times New Roman" pitchFamily="18" charset="0"/>
              </a:rPr>
              <a:t>Αυτογνωσία και </a:t>
            </a:r>
            <a:r>
              <a:rPr lang="el-GR" sz="2800" dirty="0" err="1" smtClean="0">
                <a:latin typeface="Times New Roman" pitchFamily="18" charset="0"/>
                <a:cs typeface="Times New Roman" pitchFamily="18" charset="0"/>
              </a:rPr>
              <a:t>ενσυναίσθηση</a:t>
            </a:r>
            <a:r>
              <a:rPr lang="el-GR" sz="2800" dirty="0" smtClean="0">
                <a:latin typeface="Times New Roman" pitchFamily="18" charset="0"/>
                <a:cs typeface="Times New Roman" pitchFamily="18" charset="0"/>
              </a:rPr>
              <a:t>.</a:t>
            </a:r>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2 - Θέση περιεχομένου"/>
          <p:cNvSpPr>
            <a:spLocks noGrp="1"/>
          </p:cNvSpPr>
          <p:nvPr>
            <p:ph idx="1"/>
          </p:nvPr>
        </p:nvSpPr>
        <p:spPr>
          <a:xfrm>
            <a:off x="467544" y="116632"/>
            <a:ext cx="8229600" cy="6741368"/>
          </a:xfrm>
        </p:spPr>
        <p:txBody>
          <a:bodyPr/>
          <a:lstStyle/>
          <a:p>
            <a:pPr algn="ctr">
              <a:buNone/>
            </a:pPr>
            <a:r>
              <a:rPr lang="el-GR" sz="2800" u="sng" dirty="0" smtClean="0">
                <a:latin typeface="Times New Roman" pitchFamily="18" charset="0"/>
                <a:cs typeface="Times New Roman" pitchFamily="18" charset="0"/>
              </a:rPr>
              <a:t>Εικόνα και  θεατρικές πρακτικές:</a:t>
            </a:r>
          </a:p>
          <a:p>
            <a:pPr algn="ctr">
              <a:buNone/>
            </a:pPr>
            <a:r>
              <a:rPr lang="el-GR" sz="2800" u="sng" dirty="0" smtClean="0">
                <a:latin typeface="Times New Roman" pitchFamily="18" charset="0"/>
                <a:cs typeface="Times New Roman" pitchFamily="18" charset="0"/>
              </a:rPr>
              <a:t>εκπαιδευτικό δράμα</a:t>
            </a:r>
          </a:p>
          <a:p>
            <a:pPr>
              <a:buFont typeface="Wingdings" pitchFamily="2" charset="2"/>
              <a:buChar char="Ø"/>
            </a:pPr>
            <a:r>
              <a:rPr lang="el-GR" sz="2800" dirty="0" smtClean="0">
                <a:latin typeface="Times New Roman" pitchFamily="18" charset="0"/>
                <a:cs typeface="Times New Roman" pitchFamily="18" charset="0"/>
              </a:rPr>
              <a:t>Κατανόηση του περιεχομένου διδασκαλίας-ανάπτυξη της ιστορικής σκέψης και της ιστορικής συνείδησης- συναισθηματική καλλιέργεια και εκτόνωση.</a:t>
            </a:r>
          </a:p>
          <a:p>
            <a:pPr>
              <a:buFont typeface="Wingdings" pitchFamily="2" charset="2"/>
              <a:buChar char="Ø"/>
            </a:pPr>
            <a:r>
              <a:rPr lang="el-GR" sz="2800" dirty="0" smtClean="0">
                <a:latin typeface="Times New Roman" pitchFamily="18" charset="0"/>
                <a:cs typeface="Times New Roman" pitchFamily="18" charset="0"/>
              </a:rPr>
              <a:t>Ο </a:t>
            </a:r>
            <a:r>
              <a:rPr lang="el-GR" sz="2800" dirty="0" smtClean="0">
                <a:latin typeface="Times New Roman" pitchFamily="18" charset="0"/>
                <a:cs typeface="Times New Roman" pitchFamily="18" charset="0"/>
              </a:rPr>
              <a:t>εκπαιδευόμενος </a:t>
            </a:r>
            <a:r>
              <a:rPr lang="el-GR" sz="2800" dirty="0" smtClean="0">
                <a:latin typeface="Times New Roman" pitchFamily="18" charset="0"/>
                <a:cs typeface="Times New Roman" pitchFamily="18" charset="0"/>
              </a:rPr>
              <a:t>πρέπει να αναβιώσει όχι μόνο νοητικά αλλά και συναισθηματικά το ιστορικό γεγονός.</a:t>
            </a:r>
          </a:p>
          <a:p>
            <a:pPr>
              <a:buFont typeface="Wingdings" pitchFamily="2" charset="2"/>
              <a:buChar char="Ø"/>
            </a:pPr>
            <a:r>
              <a:rPr lang="el-GR" sz="2800" dirty="0" smtClean="0">
                <a:latin typeface="Times New Roman" pitchFamily="18" charset="0"/>
                <a:cs typeface="Times New Roman" pitchFamily="18" charset="0"/>
              </a:rPr>
              <a:t>Γνωστική και συναισθηματική κάθαρση.</a:t>
            </a:r>
          </a:p>
          <a:p>
            <a:pPr>
              <a:buFont typeface="Wingdings" pitchFamily="2" charset="2"/>
              <a:buChar char="Ø"/>
            </a:pPr>
            <a:r>
              <a:rPr lang="el-GR" sz="2800" dirty="0" smtClean="0">
                <a:latin typeface="Times New Roman" pitchFamily="18" charset="0"/>
                <a:cs typeface="Times New Roman" pitchFamily="18" charset="0"/>
              </a:rPr>
              <a:t>Η διαίσθηση και η φαντασία από το ένα μέρος υπακούουν στα ιστορικά δεδομένα, αλλά από το άλλο γεφυρώνουν χάσματα. </a:t>
            </a:r>
          </a:p>
          <a:p>
            <a:pPr marL="0" indent="0" algn="just">
              <a:buNone/>
            </a:pPr>
            <a:endParaRPr lang="el-GR" altLang="el-GR" sz="2800" dirty="0" smtClean="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a:xfrm>
            <a:off x="457200" y="274638"/>
            <a:ext cx="8229600" cy="777875"/>
          </a:xfrm>
        </p:spPr>
        <p:txBody>
          <a:bodyPr/>
          <a:lstStyle/>
          <a:p>
            <a:r>
              <a:rPr lang="el-GR" altLang="el-GR" dirty="0" smtClean="0">
                <a:latin typeface="Calibri" panose="020F0502020204030204" pitchFamily="34" charset="0"/>
                <a:cs typeface="Calibri" panose="020F0502020204030204" pitchFamily="34" charset="0"/>
              </a:rPr>
              <a:t>Ερωτήματα</a:t>
            </a:r>
          </a:p>
        </p:txBody>
      </p:sp>
      <p:sp>
        <p:nvSpPr>
          <p:cNvPr id="3" name="2 - Θέση περιεχομένου"/>
          <p:cNvSpPr>
            <a:spLocks noGrp="1"/>
          </p:cNvSpPr>
          <p:nvPr>
            <p:ph idx="1"/>
          </p:nvPr>
        </p:nvSpPr>
        <p:spPr>
          <a:xfrm>
            <a:off x="457200" y="1700808"/>
            <a:ext cx="8229600" cy="4896842"/>
          </a:xfrm>
        </p:spPr>
        <p:txBody>
          <a:bodyPr/>
          <a:lstStyle/>
          <a:p>
            <a:pPr marL="742950" indent="-742950" algn="just">
              <a:buFontTx/>
              <a:buAutoNum type="arabicPeriod"/>
              <a:defRPr/>
            </a:pPr>
            <a:r>
              <a:rPr lang="el-GR" dirty="0" smtClean="0">
                <a:latin typeface="Calibri" panose="020F0502020204030204" pitchFamily="34" charset="0"/>
                <a:cs typeface="Calibri" panose="020F0502020204030204" pitchFamily="34" charset="0"/>
              </a:rPr>
              <a:t>Ποια είναι, κατά τη γνώμη σας, τα </a:t>
            </a:r>
            <a:r>
              <a:rPr lang="el-GR" dirty="0" smtClean="0">
                <a:effectLst>
                  <a:glow rad="228600">
                    <a:srgbClr val="FFFF00">
                      <a:alpha val="40000"/>
                    </a:srgbClr>
                  </a:glow>
                </a:effectLst>
                <a:latin typeface="Calibri" panose="020F0502020204030204" pitchFamily="34" charset="0"/>
                <a:cs typeface="Calibri" panose="020F0502020204030204" pitchFamily="34" charset="0"/>
              </a:rPr>
              <a:t>επιχειρήματα</a:t>
            </a:r>
            <a:r>
              <a:rPr lang="el-GR" dirty="0" smtClean="0">
                <a:effectLst>
                  <a:glow rad="228600">
                    <a:schemeClr val="accent2">
                      <a:satMod val="175000"/>
                      <a:alpha val="40000"/>
                    </a:schemeClr>
                  </a:glow>
                </a:effectLst>
                <a:latin typeface="Calibri" panose="020F0502020204030204" pitchFamily="34" charset="0"/>
                <a:cs typeface="Calibri" panose="020F0502020204030204" pitchFamily="34" charset="0"/>
              </a:rPr>
              <a:t> </a:t>
            </a:r>
            <a:r>
              <a:rPr lang="el-GR" dirty="0" smtClean="0">
                <a:latin typeface="Calibri" panose="020F0502020204030204" pitchFamily="34" charset="0"/>
                <a:cs typeface="Calibri" panose="020F0502020204030204" pitchFamily="34" charset="0"/>
              </a:rPr>
              <a:t>κατά της εικόνας, τα οποία θα σας οδηγούσαν να τις αντιμετωπίσετε με περίσκεψη;</a:t>
            </a:r>
          </a:p>
          <a:p>
            <a:pPr marL="742950" indent="-742950" algn="just">
              <a:buFontTx/>
              <a:buNone/>
              <a:defRPr/>
            </a:pPr>
            <a:r>
              <a:rPr lang="el-GR" dirty="0" smtClean="0">
                <a:latin typeface="Calibri" panose="020F0502020204030204" pitchFamily="34" charset="0"/>
                <a:cs typeface="Calibri" panose="020F0502020204030204" pitchFamily="34" charset="0"/>
              </a:rPr>
              <a:t> </a:t>
            </a:r>
          </a:p>
          <a:p>
            <a:pPr algn="just">
              <a:buFontTx/>
              <a:buNone/>
              <a:defRPr/>
            </a:pPr>
            <a:r>
              <a:rPr lang="el-GR" dirty="0" smtClean="0">
                <a:latin typeface="Calibri" panose="020F0502020204030204" pitchFamily="34" charset="0"/>
                <a:cs typeface="Calibri" panose="020F0502020204030204" pitchFamily="34" charset="0"/>
              </a:rPr>
              <a:t>2. Ποια είναι τα </a:t>
            </a:r>
            <a:r>
              <a:rPr lang="el-GR" dirty="0" smtClean="0">
                <a:effectLst>
                  <a:glow rad="101600">
                    <a:srgbClr val="FFFF00">
                      <a:alpha val="60000"/>
                    </a:srgbClr>
                  </a:glow>
                </a:effectLst>
                <a:latin typeface="Calibri" panose="020F0502020204030204" pitchFamily="34" charset="0"/>
                <a:cs typeface="Calibri" panose="020F0502020204030204" pitchFamily="34" charset="0"/>
              </a:rPr>
              <a:t>κριτήρια επιλογής </a:t>
            </a:r>
            <a:r>
              <a:rPr lang="el-GR" dirty="0" smtClean="0">
                <a:latin typeface="Calibri" panose="020F0502020204030204" pitchFamily="34" charset="0"/>
                <a:cs typeface="Calibri" panose="020F0502020204030204" pitchFamily="34" charset="0"/>
              </a:rPr>
              <a:t>μιας εικόνας; Ποιες εικόνες θα αποφεύγατε να χρησιμοποιήσετε;</a:t>
            </a:r>
            <a:endParaRPr lang="el-G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348" y="2060848"/>
            <a:ext cx="7992888" cy="3139321"/>
          </a:xfrm>
          <a:prstGeom prst="rect">
            <a:avLst/>
          </a:prstGeom>
        </p:spPr>
        <p:txBody>
          <a:bodyPr wrap="square">
            <a:spAutoFit/>
          </a:bodyPr>
          <a:lstStyle/>
          <a:p>
            <a:pPr algn="ctr"/>
            <a:r>
              <a:rPr lang="el-GR" sz="3600" i="1" dirty="0" smtClean="0">
                <a:latin typeface="Calibri" panose="020F0502020204030204" pitchFamily="34" charset="0"/>
                <a:cs typeface="Calibri" panose="020F0502020204030204" pitchFamily="34" charset="0"/>
              </a:rPr>
              <a:t>«Όταν </a:t>
            </a:r>
            <a:r>
              <a:rPr lang="el-GR" sz="3600" i="1" dirty="0">
                <a:latin typeface="Calibri" panose="020F0502020204030204" pitchFamily="34" charset="0"/>
                <a:cs typeface="Calibri" panose="020F0502020204030204" pitchFamily="34" charset="0"/>
              </a:rPr>
              <a:t>ζωγραφίζεις κάτι, ζωντανεύει και όταν το φωτογραφίζεις, </a:t>
            </a:r>
            <a:r>
              <a:rPr lang="el-GR" sz="3600" i="1" dirty="0" smtClean="0">
                <a:latin typeface="Calibri" panose="020F0502020204030204" pitchFamily="34" charset="0"/>
                <a:cs typeface="Calibri" panose="020F0502020204030204" pitchFamily="34" charset="0"/>
              </a:rPr>
              <a:t>πεθαίνει»</a:t>
            </a:r>
            <a:endParaRPr lang="el-GR" sz="3600" i="1" dirty="0">
              <a:latin typeface="Calibri" panose="020F0502020204030204" pitchFamily="34" charset="0"/>
              <a:cs typeface="Calibri" panose="020F0502020204030204" pitchFamily="34" charset="0"/>
            </a:endParaRPr>
          </a:p>
          <a:p>
            <a:endParaRPr lang="el-GR" sz="3600" dirty="0" smtClean="0">
              <a:latin typeface="Calibri" panose="020F0502020204030204" pitchFamily="34" charset="0"/>
              <a:cs typeface="Calibri" panose="020F0502020204030204" pitchFamily="34" charset="0"/>
            </a:endParaRPr>
          </a:p>
          <a:p>
            <a:endParaRPr lang="el-GR" sz="3600" dirty="0" smtClean="0">
              <a:latin typeface="Calibri" panose="020F0502020204030204" pitchFamily="34" charset="0"/>
              <a:cs typeface="Calibri" panose="020F0502020204030204" pitchFamily="34" charset="0"/>
            </a:endParaRPr>
          </a:p>
          <a:p>
            <a:endParaRPr lang="el-GR" sz="3600" dirty="0" smtClean="0">
              <a:latin typeface="Calibri" panose="020F0502020204030204" pitchFamily="34" charset="0"/>
              <a:cs typeface="Calibri" panose="020F0502020204030204" pitchFamily="34" charset="0"/>
            </a:endParaRPr>
          </a:p>
          <a:p>
            <a:pPr algn="r"/>
            <a:r>
              <a:rPr lang="el-GR" dirty="0" err="1" smtClean="0">
                <a:latin typeface="Calibri" panose="020F0502020204030204" pitchFamily="34" charset="0"/>
                <a:cs typeface="Calibri" panose="020F0502020204030204" pitchFamily="34" charset="0"/>
              </a:rPr>
              <a:t>John</a:t>
            </a:r>
            <a:r>
              <a:rPr lang="el-GR" dirty="0" smtClean="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Fowles</a:t>
            </a:r>
            <a:r>
              <a:rPr lang="el-GR" dirty="0">
                <a:latin typeface="Calibri" panose="020F0502020204030204" pitchFamily="34" charset="0"/>
                <a:cs typeface="Calibri" panose="020F0502020204030204" pitchFamily="34" charset="0"/>
              </a:rPr>
              <a:t>, 1926-2005, Βρετανός συγγραφέας</a:t>
            </a:r>
          </a:p>
        </p:txBody>
      </p:sp>
    </p:spTree>
    <p:extLst>
      <p:ext uri="{BB962C8B-B14F-4D97-AF65-F5344CB8AC3E}">
        <p14:creationId xmlns="" xmlns:p14="http://schemas.microsoft.com/office/powerpoint/2010/main" val="1888467142"/>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3 - Τίτλος"/>
          <p:cNvSpPr>
            <a:spLocks noGrp="1"/>
          </p:cNvSpPr>
          <p:nvPr>
            <p:ph type="ctrTitle"/>
          </p:nvPr>
        </p:nvSpPr>
        <p:spPr>
          <a:xfrm>
            <a:off x="228600" y="228600"/>
            <a:ext cx="8610600" cy="1976438"/>
          </a:xfrm>
        </p:spPr>
        <p:txBody>
          <a:bodyPr>
            <a:normAutofit fontScale="90000"/>
          </a:bodyPr>
          <a:lstStyle/>
          <a:p>
            <a:pPr eaLnBrk="1" hangingPunct="1"/>
            <a:r>
              <a:rPr lang="el-GR" sz="4000" b="1" dirty="0" smtClean="0">
                <a:solidFill>
                  <a:srgbClr val="C00000"/>
                </a:solidFill>
                <a:latin typeface="Calibri" pitchFamily="34" charset="0"/>
              </a:rPr>
              <a:t/>
            </a:r>
            <a:br>
              <a:rPr lang="el-GR" sz="4000" b="1" dirty="0" smtClean="0">
                <a:solidFill>
                  <a:srgbClr val="C00000"/>
                </a:solidFill>
                <a:latin typeface="Calibri" pitchFamily="34" charset="0"/>
              </a:rPr>
            </a:br>
            <a:r>
              <a:rPr lang="el-GR" sz="4000" b="1" dirty="0" smtClean="0">
                <a:solidFill>
                  <a:srgbClr val="C00000"/>
                </a:solidFill>
                <a:latin typeface="Calibri" pitchFamily="34" charset="0"/>
              </a:rPr>
              <a:t>2. ΚΡΙΤΙΚΟΣ ΣΤΟΧΑΣΜΟΣ</a:t>
            </a:r>
            <a:br>
              <a:rPr lang="el-GR" sz="4000" b="1" dirty="0" smtClean="0">
                <a:solidFill>
                  <a:srgbClr val="C00000"/>
                </a:solidFill>
                <a:latin typeface="Calibri" pitchFamily="34" charset="0"/>
              </a:rPr>
            </a:br>
            <a:r>
              <a:rPr lang="el-GR" sz="4000" b="1" dirty="0" smtClean="0">
                <a:solidFill>
                  <a:srgbClr val="C00000"/>
                </a:solidFill>
                <a:latin typeface="Calibri" pitchFamily="34" charset="0"/>
              </a:rPr>
              <a:t>ένα γύμνασμα με αφορμή ένα ιστορικό γεγονός</a:t>
            </a:r>
            <a:r>
              <a:rPr lang="en-US" sz="4000" b="1" dirty="0" smtClean="0">
                <a:solidFill>
                  <a:srgbClr val="C00000"/>
                </a:solidFill>
                <a:latin typeface="Calibri" pitchFamily="34" charset="0"/>
              </a:rPr>
              <a:t/>
            </a:r>
            <a:br>
              <a:rPr lang="en-US" sz="4000" b="1" dirty="0" smtClean="0">
                <a:solidFill>
                  <a:srgbClr val="C00000"/>
                </a:solidFill>
                <a:latin typeface="Calibri" pitchFamily="34" charset="0"/>
              </a:rPr>
            </a:br>
            <a:endParaRPr lang="el-GR" sz="4000" dirty="0" smtClean="0">
              <a:solidFill>
                <a:srgbClr val="C00000"/>
              </a:solidFill>
              <a:latin typeface="Calibri" pitchFamily="34" charset="0"/>
            </a:endParaRPr>
          </a:p>
        </p:txBody>
      </p:sp>
      <p:pic>
        <p:nvPicPr>
          <p:cNvPr id="2051" name="Picture 2" descr="http://static1.squarespace.com/static/529ecd83e4b0736bd37aba95/t/54befc8be4b0f0d81bf6c9ed/1421802637794/cool-empathy-graphic?format=500w"/>
          <p:cNvPicPr>
            <a:picLocks noChangeAspect="1" noChangeArrowheads="1"/>
          </p:cNvPicPr>
          <p:nvPr/>
        </p:nvPicPr>
        <p:blipFill>
          <a:blip r:embed="rId2" cstate="print"/>
          <a:srcRect/>
          <a:stretch>
            <a:fillRect/>
          </a:stretch>
        </p:blipFill>
        <p:spPr bwMode="auto">
          <a:xfrm>
            <a:off x="1979613" y="2708275"/>
            <a:ext cx="4762500" cy="3810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0" y="3286125"/>
            <a:ext cx="5981700" cy="3071813"/>
          </a:xfrm>
        </p:spPr>
        <p:txBody>
          <a:bodyPr/>
          <a:lstStyle/>
          <a:p>
            <a:pPr eaLnBrk="1" hangingPunct="1">
              <a:buFontTx/>
              <a:buNone/>
              <a:defRPr/>
            </a:pPr>
            <a:endParaRPr lang="el-GR" sz="3600" b="1" dirty="0" smtClean="0">
              <a:latin typeface="Calibri" pitchFamily="34" charset="0"/>
            </a:endParaRPr>
          </a:p>
          <a:p>
            <a:pPr eaLnBrk="1" hangingPunct="1">
              <a:defRPr/>
            </a:pPr>
            <a:r>
              <a:rPr lang="en-US" sz="4000" b="1" dirty="0" smtClean="0">
                <a:solidFill>
                  <a:srgbClr val="993300"/>
                </a:solidFill>
                <a:effectLst>
                  <a:outerShdw blurRad="38100" dist="38100" dir="2700000" algn="tl">
                    <a:srgbClr val="000000">
                      <a:alpha val="43137"/>
                    </a:srgbClr>
                  </a:outerShdw>
                </a:effectLst>
                <a:latin typeface="Calibri" pitchFamily="34" charset="0"/>
              </a:rPr>
              <a:t>Historical empathy   </a:t>
            </a:r>
          </a:p>
          <a:p>
            <a:pPr eaLnBrk="1" hangingPunct="1">
              <a:defRPr/>
            </a:pPr>
            <a:r>
              <a:rPr lang="en-US" sz="4000" b="1" dirty="0" smtClean="0">
                <a:solidFill>
                  <a:srgbClr val="993300"/>
                </a:solidFill>
                <a:effectLst>
                  <a:outerShdw blurRad="38100" dist="38100" dir="2700000" algn="tl">
                    <a:srgbClr val="000000">
                      <a:alpha val="43137"/>
                    </a:srgbClr>
                  </a:outerShdw>
                </a:effectLst>
                <a:latin typeface="Calibri" pitchFamily="34" charset="0"/>
              </a:rPr>
              <a:t>perspective taking</a:t>
            </a:r>
          </a:p>
          <a:p>
            <a:pPr eaLnBrk="1" hangingPunct="1">
              <a:defRPr/>
            </a:pPr>
            <a:r>
              <a:rPr lang="en-US" sz="4000" b="1" dirty="0" smtClean="0">
                <a:solidFill>
                  <a:srgbClr val="993300"/>
                </a:solidFill>
                <a:effectLst>
                  <a:outerShdw blurRad="38100" dist="38100" dir="2700000" algn="tl">
                    <a:srgbClr val="000000">
                      <a:alpha val="43137"/>
                    </a:srgbClr>
                  </a:outerShdw>
                </a:effectLst>
                <a:latin typeface="Calibri" pitchFamily="34" charset="0"/>
              </a:rPr>
              <a:t>contextual understanding</a:t>
            </a:r>
            <a:r>
              <a:rPr lang="el-GR" sz="4000" b="1" dirty="0" smtClean="0">
                <a:solidFill>
                  <a:srgbClr val="993300"/>
                </a:solidFill>
                <a:effectLst>
                  <a:outerShdw blurRad="38100" dist="38100" dir="2700000" algn="tl">
                    <a:srgbClr val="000000">
                      <a:alpha val="43137"/>
                    </a:srgbClr>
                  </a:outerShdw>
                </a:effectLst>
                <a:latin typeface="Calibri" pitchFamily="34" charset="0"/>
              </a:rPr>
              <a:t> </a:t>
            </a:r>
          </a:p>
          <a:p>
            <a:pPr eaLnBrk="1" hangingPunct="1">
              <a:defRPr/>
            </a:pPr>
            <a:endParaRPr lang="el-GR" dirty="0">
              <a:solidFill>
                <a:srgbClr val="993300"/>
              </a:solidFill>
              <a:effectLst>
                <a:outerShdw blurRad="38100" dist="38100" dir="2700000" algn="tl">
                  <a:srgbClr val="000000">
                    <a:alpha val="43137"/>
                  </a:srgbClr>
                </a:outerShdw>
              </a:effectLst>
            </a:endParaRPr>
          </a:p>
        </p:txBody>
      </p:sp>
      <p:sp>
        <p:nvSpPr>
          <p:cNvPr id="6" name="5 - TextBox"/>
          <p:cNvSpPr txBox="1"/>
          <p:nvPr/>
        </p:nvSpPr>
        <p:spPr>
          <a:xfrm>
            <a:off x="785813" y="428625"/>
            <a:ext cx="6000750" cy="3170238"/>
          </a:xfrm>
          <a:prstGeom prst="rect">
            <a:avLst/>
          </a:prstGeom>
          <a:noFill/>
        </p:spPr>
        <p:txBody>
          <a:bodyPr>
            <a:spAutoFit/>
          </a:bodyPr>
          <a:lstStyle/>
          <a:p>
            <a:pPr>
              <a:buSzPct val="115000"/>
              <a:buFont typeface="Arial" pitchFamily="34" charset="0"/>
              <a:buChar char="•"/>
              <a:defRPr/>
            </a:pPr>
            <a:r>
              <a:rPr lang="en-US" sz="3600" b="1" dirty="0">
                <a:effectLst>
                  <a:outerShdw blurRad="38100" dist="38100" dir="2700000" algn="tl">
                    <a:srgbClr val="000000">
                      <a:alpha val="43137"/>
                    </a:srgbClr>
                  </a:outerShdw>
                </a:effectLst>
                <a:latin typeface="Calibri" pitchFamily="34" charset="0"/>
              </a:rPr>
              <a:t> </a:t>
            </a:r>
            <a:r>
              <a:rPr lang="el-GR" sz="4000" b="1" dirty="0">
                <a:effectLst>
                  <a:outerShdw blurRad="38100" dist="38100" dir="2700000" algn="tl">
                    <a:srgbClr val="000000">
                      <a:alpha val="43137"/>
                    </a:srgbClr>
                  </a:outerShdw>
                </a:effectLst>
                <a:latin typeface="Calibri" pitchFamily="34" charset="0"/>
              </a:rPr>
              <a:t>Ιστορική ενσυναίσθηση </a:t>
            </a:r>
          </a:p>
          <a:p>
            <a:pPr>
              <a:buSzPct val="115000"/>
              <a:buFont typeface="Arial" pitchFamily="34" charset="0"/>
              <a:buChar char="•"/>
              <a:defRPr/>
            </a:pPr>
            <a:r>
              <a:rPr lang="en-US" sz="4000" b="1" dirty="0">
                <a:effectLst>
                  <a:outerShdw blurRad="38100" dist="38100" dir="2700000" algn="tl">
                    <a:srgbClr val="000000">
                      <a:alpha val="43137"/>
                    </a:srgbClr>
                  </a:outerShdw>
                </a:effectLst>
                <a:latin typeface="Calibri" pitchFamily="34" charset="0"/>
              </a:rPr>
              <a:t> </a:t>
            </a:r>
            <a:r>
              <a:rPr lang="el-GR" sz="4000" b="1" dirty="0">
                <a:effectLst>
                  <a:outerShdw blurRad="38100" dist="38100" dir="2700000" algn="tl">
                    <a:srgbClr val="000000">
                      <a:alpha val="43137"/>
                    </a:srgbClr>
                  </a:outerShdw>
                </a:effectLst>
                <a:latin typeface="Calibri" pitchFamily="34" charset="0"/>
              </a:rPr>
              <a:t>Μέθεξη</a:t>
            </a:r>
          </a:p>
          <a:p>
            <a:pPr>
              <a:buSzPct val="115000"/>
              <a:buFont typeface="Arial" pitchFamily="34" charset="0"/>
              <a:buChar char="•"/>
              <a:defRPr/>
            </a:pPr>
            <a:r>
              <a:rPr lang="en-US" sz="4000" b="1" dirty="0">
                <a:effectLst>
                  <a:outerShdw blurRad="38100" dist="38100" dir="2700000" algn="tl">
                    <a:srgbClr val="000000">
                      <a:alpha val="43137"/>
                    </a:srgbClr>
                  </a:outerShdw>
                </a:effectLst>
                <a:latin typeface="Calibri" pitchFamily="34" charset="0"/>
              </a:rPr>
              <a:t> </a:t>
            </a:r>
            <a:r>
              <a:rPr lang="el-GR" sz="4000" b="1" dirty="0">
                <a:effectLst>
                  <a:outerShdw blurRad="38100" dist="38100" dir="2700000" algn="tl">
                    <a:srgbClr val="000000">
                      <a:alpha val="43137"/>
                    </a:srgbClr>
                  </a:outerShdw>
                </a:effectLst>
                <a:latin typeface="Calibri" pitchFamily="34" charset="0"/>
              </a:rPr>
              <a:t>Εμπάθεια </a:t>
            </a:r>
          </a:p>
          <a:p>
            <a:pPr>
              <a:buSzPct val="115000"/>
              <a:buFont typeface="Arial" pitchFamily="34" charset="0"/>
              <a:buChar char="•"/>
              <a:defRPr/>
            </a:pPr>
            <a:r>
              <a:rPr lang="el-GR" sz="4000" b="1" dirty="0">
                <a:effectLst>
                  <a:outerShdw blurRad="38100" dist="38100" dir="2700000" algn="tl">
                    <a:srgbClr val="000000">
                      <a:alpha val="43137"/>
                    </a:srgbClr>
                  </a:outerShdw>
                </a:effectLst>
                <a:latin typeface="Calibri" pitchFamily="34" charset="0"/>
              </a:rPr>
              <a:t> </a:t>
            </a:r>
            <a:r>
              <a:rPr lang="el-GR" sz="4000" b="1" dirty="0" err="1">
                <a:effectLst>
                  <a:outerShdw blurRad="38100" dist="38100" dir="2700000" algn="tl">
                    <a:srgbClr val="000000">
                      <a:alpha val="43137"/>
                    </a:srgbClr>
                  </a:outerShdw>
                </a:effectLst>
                <a:latin typeface="Calibri" pitchFamily="34" charset="0"/>
              </a:rPr>
              <a:t>Εμβίωση</a:t>
            </a:r>
            <a:r>
              <a:rPr lang="el-GR" sz="4000" b="1" dirty="0">
                <a:effectLst>
                  <a:outerShdw blurRad="38100" dist="38100" dir="2700000" algn="tl">
                    <a:srgbClr val="000000">
                      <a:alpha val="43137"/>
                    </a:srgbClr>
                  </a:outerShdw>
                </a:effectLst>
                <a:latin typeface="Calibri" pitchFamily="34" charset="0"/>
              </a:rPr>
              <a:t> </a:t>
            </a:r>
          </a:p>
          <a:p>
            <a:pPr>
              <a:buSzPct val="115000"/>
              <a:buFont typeface="Arial" pitchFamily="34" charset="0"/>
              <a:buChar char="•"/>
              <a:defRPr/>
            </a:pPr>
            <a:r>
              <a:rPr lang="el-GR" sz="4000" b="1" dirty="0">
                <a:effectLst>
                  <a:outerShdw blurRad="38100" dist="38100" dir="2700000" algn="tl">
                    <a:srgbClr val="000000">
                      <a:alpha val="43137"/>
                    </a:srgbClr>
                  </a:outerShdw>
                </a:effectLst>
                <a:latin typeface="Calibri" pitchFamily="34" charset="0"/>
              </a:rPr>
              <a:t> Αντιμεταχώρηση</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570186"/>
          </a:xfrm>
        </p:spPr>
        <p:txBody>
          <a:bodyPr>
            <a:normAutofit/>
          </a:bodyPr>
          <a:lstStyle/>
          <a:p>
            <a:r>
              <a:rPr lang="el-GR" b="1" dirty="0" smtClean="0">
                <a:solidFill>
                  <a:srgbClr val="C00000"/>
                </a:solidFill>
              </a:rPr>
              <a:t>Συνάντηση και διάλογος με τις ιστορικές πηγές</a:t>
            </a:r>
            <a:endParaRPr lang="el-GR" b="1" dirty="0">
              <a:solidFill>
                <a:srgbClr val="C00000"/>
              </a:solidFill>
            </a:endParaRPr>
          </a:p>
        </p:txBody>
      </p:sp>
      <p:sp>
        <p:nvSpPr>
          <p:cNvPr id="3" name="2 - Θέση περιεχομένου"/>
          <p:cNvSpPr>
            <a:spLocks noGrp="1"/>
          </p:cNvSpPr>
          <p:nvPr>
            <p:ph idx="1"/>
          </p:nvPr>
        </p:nvSpPr>
        <p:spPr>
          <a:xfrm>
            <a:off x="457200" y="2204864"/>
            <a:ext cx="8229600" cy="3921299"/>
          </a:xfrm>
        </p:spPr>
        <p:txBody>
          <a:bodyPr/>
          <a:lstStyle/>
          <a:p>
            <a:r>
              <a:rPr lang="el-GR" dirty="0" smtClean="0"/>
              <a:t>Μια αλυσίδα ανθρώπων-υποκειμένων που παραλαμβάνουν και παραδίδουν ένα ιστορικό γεγονός.</a:t>
            </a:r>
          </a:p>
          <a:p>
            <a:r>
              <a:rPr lang="el-GR" dirty="0" smtClean="0"/>
              <a:t>Συμπεριφορά του εκπαιδευτικού απέναντι στο ιστορικό κείμενο: απόσταση ή επέμβαση;</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Times New Roman" pitchFamily="18" charset="0"/>
                <a:cs typeface="Times New Roman" pitchFamily="18" charset="0"/>
              </a:rPr>
              <a:t>Ερευνητικά δεδομένα αποδεικνύουν ωστόσο ότι η άποψη αυτή είναι εσφαλμένη. Στο πλαίσιο δηλαδή της πολιτισμικής και κοινωνικής μας μάθησης μαθαίνουμε να αποκωδικοποιούμε και να διαβάζουμε οποιαδήποτε εικόνα, ακόμα και τα </a:t>
            </a:r>
            <a:r>
              <a:rPr lang="el-GR" dirty="0" err="1" smtClean="0">
                <a:latin typeface="Times New Roman" pitchFamily="18" charset="0"/>
                <a:cs typeface="Times New Roman" pitchFamily="18" charset="0"/>
              </a:rPr>
              <a:t>πικτογράμματα</a:t>
            </a:r>
            <a:r>
              <a:rPr lang="el-GR"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Με άλλα λόγια πρέπει κανείς να έχει την ικανότητα να αποκωδικοποιεί το συμβολικό σύστημα της εικόνας, όπως συμβαίνει και στην περίπτωση της ανάγνωσης και της κατανόησης ενός γραπτού κειμένου, όπου ο αναγνώστης θα πρέπει να μπορεί να αποκωδικοποιεί το συμβολικό σύστημα της γραπτής γλώσσας. Η εικόνα λοιπόν δεν είναι ένα «εύκολο μέσο» και η  ανάγνωσή της απαιτεί  συγκεκριμένες ικανότητες και γνώσεις. Λέγοντας «ανάγνωση» δεν εννοούμε απλώς την αναγνώριση προσώπων και πραγμάτων στην εικόνα αλλά την αποκωδικοποίηση του μηνύματός της.</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10146"/>
          </a:xfrm>
        </p:spPr>
        <p:txBody>
          <a:bodyPr>
            <a:normAutofit fontScale="90000"/>
          </a:bodyPr>
          <a:lstStyle/>
          <a:p>
            <a:r>
              <a:rPr lang="el-GR" b="1" dirty="0" smtClean="0">
                <a:solidFill>
                  <a:srgbClr val="C00000"/>
                </a:solidFill>
              </a:rPr>
              <a:t>Η ενσυναίσθηση ως όχημα για την  κατανόηση της ιστορίας</a:t>
            </a:r>
            <a:endParaRPr lang="el-GR" b="1" dirty="0">
              <a:solidFill>
                <a:srgbClr val="C00000"/>
              </a:solidFill>
            </a:endParaRPr>
          </a:p>
        </p:txBody>
      </p:sp>
      <p:sp>
        <p:nvSpPr>
          <p:cNvPr id="3" name="2 - Θέση περιεχομένου"/>
          <p:cNvSpPr>
            <a:spLocks noGrp="1"/>
          </p:cNvSpPr>
          <p:nvPr>
            <p:ph idx="1"/>
          </p:nvPr>
        </p:nvSpPr>
        <p:spPr>
          <a:xfrm>
            <a:off x="457200" y="1600200"/>
            <a:ext cx="8229600" cy="4709120"/>
          </a:xfrm>
        </p:spPr>
        <p:txBody>
          <a:bodyPr>
            <a:normAutofit/>
          </a:bodyPr>
          <a:lstStyle/>
          <a:p>
            <a:pPr>
              <a:buFont typeface="Wingdings" pitchFamily="2" charset="2"/>
              <a:buChar char="ü"/>
            </a:pPr>
            <a:r>
              <a:rPr lang="el-GR" dirty="0" smtClean="0"/>
              <a:t>Η ενσυναίσθηση και η  κατανόηση του παρελθόντος: δυνατότητες και όρια.</a:t>
            </a:r>
          </a:p>
          <a:p>
            <a:pPr>
              <a:buFont typeface="Wingdings" pitchFamily="2" charset="2"/>
              <a:buChar char="ü"/>
            </a:pPr>
            <a:r>
              <a:rPr lang="el-GR" dirty="0" smtClean="0"/>
              <a:t>  Γνωστική και συναισθηματική διείσδυση στο παρελθόν.</a:t>
            </a:r>
          </a:p>
          <a:p>
            <a:pPr>
              <a:buFont typeface="Wingdings" pitchFamily="2" charset="2"/>
              <a:buChar char="ü"/>
            </a:pPr>
            <a:r>
              <a:rPr lang="el-GR" dirty="0" smtClean="0"/>
              <a:t>Αποστολή της ενσυναίσθησης:  κριτικός στοχασμός και «βελτίωση» εαυτού.  </a:t>
            </a:r>
          </a:p>
          <a:p>
            <a:pPr>
              <a:buFont typeface="Wingdings" pitchFamily="2" charset="2"/>
              <a:buChar char="ü"/>
            </a:pPr>
            <a:r>
              <a:rPr lang="el-GR" dirty="0" smtClean="0"/>
              <a:t>Πρόθεση και διάθεση για αμφισβήτηση και έρευνα: η βεβαιότητα είναι επικίνδυνη.</a:t>
            </a:r>
          </a:p>
          <a:p>
            <a:pPr>
              <a:buFont typeface="Wingdings" pitchFamily="2" charset="2"/>
              <a:buChar char="ü"/>
            </a:pPr>
            <a:endParaRPr lang="el-G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476250"/>
            <a:ext cx="8588375" cy="5832475"/>
          </a:xfrm>
        </p:spPr>
        <p:txBody>
          <a:bodyPr/>
          <a:lstStyle/>
          <a:p>
            <a:pPr>
              <a:defRPr/>
            </a:pPr>
            <a:r>
              <a:rPr lang="el-GR" sz="2800" b="1" dirty="0" smtClean="0">
                <a:solidFill>
                  <a:srgbClr val="993300"/>
                </a:solidFill>
                <a:latin typeface="Calibri" pitchFamily="34" charset="0"/>
              </a:rPr>
              <a:t>Ο </a:t>
            </a:r>
            <a:r>
              <a:rPr lang="el-GR" sz="2800" b="1" dirty="0" smtClean="0">
                <a:solidFill>
                  <a:srgbClr val="993300"/>
                </a:solidFill>
                <a:latin typeface="Calibri" pitchFamily="34" charset="0"/>
              </a:rPr>
              <a:t>εκπαιδευόμενος </a:t>
            </a:r>
            <a:r>
              <a:rPr lang="el-GR" sz="2800" b="1" dirty="0" smtClean="0">
                <a:solidFill>
                  <a:srgbClr val="993300"/>
                </a:solidFill>
                <a:latin typeface="Calibri" pitchFamily="34" charset="0"/>
              </a:rPr>
              <a:t>ανασυγκροτεί νοερά την ιστορική κατάσταση εισερχόμενος στη σκέψη και τα συναισθήματα των ιστορικών προσώπων και βιώνοντας τα ιστορικά γεγονότα όπως τα βίωσαν αυτά.</a:t>
            </a:r>
            <a:endParaRPr lang="en-US" sz="2800" b="1" dirty="0" smtClean="0">
              <a:solidFill>
                <a:srgbClr val="993300"/>
              </a:solidFill>
              <a:latin typeface="Calibri" pitchFamily="34" charset="0"/>
            </a:endParaRPr>
          </a:p>
          <a:p>
            <a:pPr>
              <a:buFontTx/>
              <a:buNone/>
              <a:defRPr/>
            </a:pPr>
            <a:endParaRPr lang="el-GR" sz="2800" b="1" dirty="0" smtClean="0">
              <a:solidFill>
                <a:srgbClr val="993300"/>
              </a:solidFill>
              <a:effectLst>
                <a:outerShdw blurRad="38100" dist="38100" dir="2700000" algn="tl">
                  <a:srgbClr val="000000">
                    <a:alpha val="43137"/>
                  </a:srgbClr>
                </a:outerShdw>
              </a:effectLst>
              <a:latin typeface="Calibri" pitchFamily="34" charset="0"/>
            </a:endParaRPr>
          </a:p>
          <a:p>
            <a:pPr>
              <a:defRPr/>
            </a:pPr>
            <a:r>
              <a:rPr lang="el-GR" sz="2600" dirty="0" smtClean="0">
                <a:latin typeface="Calibri" pitchFamily="34" charset="0"/>
              </a:rPr>
              <a:t>Η ιστορική ενσυναίσθηση αποτελεί </a:t>
            </a:r>
          </a:p>
          <a:p>
            <a:pPr>
              <a:buFontTx/>
              <a:buNone/>
              <a:defRPr/>
            </a:pPr>
            <a:r>
              <a:rPr lang="el-GR" sz="2600" dirty="0" smtClean="0">
                <a:latin typeface="Calibri" pitchFamily="34" charset="0"/>
              </a:rPr>
              <a:t>	«προβληματική και αμφιλεγόμενη έννοια»</a:t>
            </a:r>
            <a:r>
              <a:rPr lang="en-US" sz="2600" dirty="0" smtClean="0">
                <a:latin typeface="Calibri" pitchFamily="34" charset="0"/>
              </a:rPr>
              <a:t> (Foster,</a:t>
            </a:r>
            <a:r>
              <a:rPr lang="el-GR" sz="2600" dirty="0" smtClean="0">
                <a:latin typeface="Calibri" pitchFamily="34" charset="0"/>
              </a:rPr>
              <a:t>2001</a:t>
            </a:r>
            <a:r>
              <a:rPr lang="en-US" sz="2600" dirty="0" smtClean="0">
                <a:latin typeface="Calibri" pitchFamily="34" charset="0"/>
              </a:rPr>
              <a:t>)</a:t>
            </a:r>
          </a:p>
          <a:p>
            <a:pPr>
              <a:spcBef>
                <a:spcPts val="0"/>
              </a:spcBef>
              <a:buFontTx/>
              <a:buNone/>
              <a:defRPr/>
            </a:pPr>
            <a:endParaRPr lang="el-GR" sz="2800" b="1" dirty="0" smtClean="0">
              <a:latin typeface="Calibri" pitchFamily="34" charset="0"/>
            </a:endParaRPr>
          </a:p>
          <a:p>
            <a:pPr>
              <a:defRPr/>
            </a:pPr>
            <a:r>
              <a:rPr lang="el-GR" b="1" dirty="0" smtClean="0">
                <a:latin typeface="Calibri" pitchFamily="34" charset="0"/>
              </a:rPr>
              <a:t>Είναι δυνατότητα, κατάσταση, νοητικό επίτευγμα, ικανότητα, διάθεση, διαδικασία, κλίση </a:t>
            </a:r>
          </a:p>
          <a:p>
            <a:pPr>
              <a:spcBef>
                <a:spcPts val="0"/>
              </a:spcBef>
              <a:buFontTx/>
              <a:buNone/>
              <a:defRPr/>
            </a:pPr>
            <a:endParaRPr lang="el-GR" b="1" dirty="0" smtClean="0">
              <a:effectLst>
                <a:outerShdw blurRad="38100" dist="38100" dir="2700000" algn="tl">
                  <a:srgbClr val="000000">
                    <a:alpha val="43137"/>
                  </a:srgbClr>
                </a:outerShdw>
              </a:effectLst>
              <a:latin typeface="Calibri" pitchFamily="34" charset="0"/>
            </a:endParaRPr>
          </a:p>
          <a:p>
            <a:pPr>
              <a:buFontTx/>
              <a:buNone/>
              <a:defRPr/>
            </a:pP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2 - Θέση περιεχομένου"/>
          <p:cNvSpPr>
            <a:spLocks noGrp="1"/>
          </p:cNvSpPr>
          <p:nvPr>
            <p:ph idx="1"/>
          </p:nvPr>
        </p:nvSpPr>
        <p:spPr>
          <a:xfrm>
            <a:off x="304800" y="404813"/>
            <a:ext cx="8534400" cy="6337300"/>
          </a:xfrm>
        </p:spPr>
        <p:txBody>
          <a:bodyPr/>
          <a:lstStyle/>
          <a:p>
            <a:r>
              <a:rPr lang="el-GR" dirty="0" smtClean="0">
                <a:solidFill>
                  <a:srgbClr val="C00000"/>
                </a:solidFill>
                <a:latin typeface="Calibri" pitchFamily="34" charset="0"/>
              </a:rPr>
              <a:t>οι εκπαιδευόμενοι </a:t>
            </a:r>
            <a:r>
              <a:rPr lang="el-GR" dirty="0" smtClean="0">
                <a:solidFill>
                  <a:srgbClr val="0070C0"/>
                </a:solidFill>
                <a:latin typeface="Calibri" pitchFamily="34" charset="0"/>
              </a:rPr>
              <a:t>εστιάζουν :</a:t>
            </a:r>
          </a:p>
          <a:p>
            <a:pPr>
              <a:buFont typeface="Wingdings" pitchFamily="2" charset="2"/>
              <a:buChar char="ü"/>
            </a:pPr>
            <a:r>
              <a:rPr lang="el-GR" dirty="0" smtClean="0">
                <a:solidFill>
                  <a:srgbClr val="0070C0"/>
                </a:solidFill>
                <a:latin typeface="Calibri" pitchFamily="34" charset="0"/>
              </a:rPr>
              <a:t>τόσο στα ιστορικά πρόσωπα </a:t>
            </a:r>
            <a:r>
              <a:rPr lang="el-GR" dirty="0" smtClean="0">
                <a:solidFill>
                  <a:srgbClr val="C00000"/>
                </a:solidFill>
                <a:latin typeface="Calibri" pitchFamily="34" charset="0"/>
              </a:rPr>
              <a:t>προσπαθώντας να διαπιστώσουν πώς σκέφτηκαν και πώς αισθάνθηκαν σε μια δεδομένη ιστορική περίσταση </a:t>
            </a:r>
          </a:p>
          <a:p>
            <a:pPr>
              <a:buFont typeface="Wingdings" pitchFamily="2" charset="2"/>
              <a:buChar char="ü"/>
            </a:pPr>
            <a:r>
              <a:rPr lang="el-GR" dirty="0" smtClean="0">
                <a:solidFill>
                  <a:srgbClr val="C00000"/>
                </a:solidFill>
                <a:latin typeface="Calibri" pitchFamily="34" charset="0"/>
              </a:rPr>
              <a:t>όσο και στον εαυτό τους ενθυμούμενοι πώς σκέφτηκαν και πώς αισθάνθηκαν σε ομοειδείς εμπειρίες από τη δική τους ζωή. </a:t>
            </a:r>
          </a:p>
          <a:p>
            <a:r>
              <a:rPr lang="el-GR" dirty="0" smtClean="0">
                <a:solidFill>
                  <a:srgbClr val="C00000"/>
                </a:solidFill>
                <a:latin typeface="Calibri" pitchFamily="34" charset="0"/>
              </a:rPr>
              <a:t>Η συναισθηματική διασύνδεση με το παρελθόν βοηθά τους μαθητές να βλέπουν τα ιστορικά πρόσωπα ως ανθρώπινα όντα που ενεπλάκησαν σε ανθρώπινες εμπειρίες.</a:t>
            </a:r>
          </a:p>
          <a:p>
            <a:endParaRPr lang="el-GR" dirty="0" smtClean="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500063"/>
            <a:ext cx="8534400" cy="6000750"/>
          </a:xfrm>
          <a:ln w="38100">
            <a:solidFill>
              <a:srgbClr val="993300"/>
            </a:solidFill>
          </a:ln>
        </p:spPr>
        <p:txBody>
          <a:bodyPr/>
          <a:lstStyle/>
          <a:p>
            <a:pPr>
              <a:spcBef>
                <a:spcPts val="0"/>
              </a:spcBef>
              <a:buFontTx/>
              <a:buNone/>
              <a:defRPr/>
            </a:pPr>
            <a:r>
              <a:rPr lang="el-GR" dirty="0" smtClean="0"/>
              <a:t>	</a:t>
            </a:r>
          </a:p>
          <a:p>
            <a:pPr>
              <a:spcBef>
                <a:spcPts val="0"/>
              </a:spcBef>
              <a:buFontTx/>
              <a:buNone/>
              <a:defRPr/>
            </a:pPr>
            <a:r>
              <a:rPr lang="el-GR" sz="3000" b="1" dirty="0" smtClean="0">
                <a:solidFill>
                  <a:srgbClr val="993300"/>
                </a:solidFill>
                <a:latin typeface="Calibri" pitchFamily="34" charset="0"/>
              </a:rPr>
              <a:t>	Όταν, ως ιστορικός, </a:t>
            </a:r>
            <a:r>
              <a:rPr lang="el-GR" sz="3000" b="1" u="sng" dirty="0" smtClean="0">
                <a:solidFill>
                  <a:srgbClr val="993300"/>
                </a:solidFill>
                <a:effectLst>
                  <a:outerShdw blurRad="38100" dist="38100" dir="2700000" algn="tl">
                    <a:srgbClr val="000000">
                      <a:alpha val="43137"/>
                    </a:srgbClr>
                  </a:outerShdw>
                </a:effectLst>
                <a:latin typeface="Calibri" pitchFamily="34" charset="0"/>
              </a:rPr>
              <a:t>ξαναζώ</a:t>
            </a:r>
            <a:r>
              <a:rPr lang="el-GR" sz="3000" b="1" dirty="0" smtClean="0">
                <a:solidFill>
                  <a:srgbClr val="993300"/>
                </a:solidFill>
                <a:latin typeface="Calibri" pitchFamily="34" charset="0"/>
              </a:rPr>
              <a:t> μέσα στο μυαλό μου μια συγκεκριμένη εμπειρία του Ιουλίου Καίσαρα δεν είμαι </a:t>
            </a:r>
            <a:r>
              <a:rPr lang="el-GR" sz="3000" b="1" dirty="0" smtClean="0">
                <a:solidFill>
                  <a:srgbClr val="FF0000"/>
                </a:solidFill>
                <a:latin typeface="Calibri" pitchFamily="34" charset="0"/>
              </a:rPr>
              <a:t>απλώς </a:t>
            </a:r>
            <a:r>
              <a:rPr lang="el-GR" sz="3000" b="1" dirty="0" smtClean="0">
                <a:solidFill>
                  <a:srgbClr val="993300"/>
                </a:solidFill>
                <a:latin typeface="Calibri" pitchFamily="34" charset="0"/>
              </a:rPr>
              <a:t>ο Ιούλιος Καίσαρας. </a:t>
            </a:r>
            <a:r>
              <a:rPr lang="el-GR" sz="3000" b="1" dirty="0" smtClean="0">
                <a:solidFill>
                  <a:srgbClr val="993300"/>
                </a:solidFill>
                <a:effectLst>
                  <a:outerShdw blurRad="38100" dist="38100" dir="2700000" algn="tl">
                    <a:srgbClr val="000000">
                      <a:alpha val="43137"/>
                    </a:srgbClr>
                  </a:outerShdw>
                </a:effectLst>
                <a:latin typeface="Calibri" pitchFamily="34" charset="0"/>
              </a:rPr>
              <a:t>Είμαι ο εαυτός μου και γνωρίζω ότι είμαι ο εαυτός μου</a:t>
            </a:r>
            <a:r>
              <a:rPr lang="el-GR" sz="3000" b="1" dirty="0" smtClean="0">
                <a:solidFill>
                  <a:srgbClr val="993300"/>
                </a:solidFill>
                <a:latin typeface="Calibri" pitchFamily="34" charset="0"/>
              </a:rPr>
              <a:t>. Ο τρόπος με τον οποίο ενσωματώνω την εμπειρία του Καίσαρα στη δική μου προσωπικότητα δεν είναι με το να συγχέω τον εαυτό μου με εκείνον, αλλά με το να διαφοροποιώ τον εαυτό μου από εκείνον, και την ίδια στιγμή να </a:t>
            </a:r>
            <a:r>
              <a:rPr lang="el-GR" sz="3000" b="1" dirty="0" smtClean="0">
                <a:solidFill>
                  <a:srgbClr val="993300"/>
                </a:solidFill>
                <a:effectLst>
                  <a:outerShdw blurRad="38100" dist="38100" dir="2700000" algn="tl">
                    <a:srgbClr val="000000">
                      <a:alpha val="43137"/>
                    </a:srgbClr>
                  </a:outerShdw>
                </a:effectLst>
                <a:latin typeface="Calibri" pitchFamily="34" charset="0"/>
              </a:rPr>
              <a:t>κάνω την εμπειρία του δική μου</a:t>
            </a:r>
            <a:r>
              <a:rPr lang="el-GR" sz="3000" b="1" dirty="0" smtClean="0">
                <a:solidFill>
                  <a:srgbClr val="993300"/>
                </a:solidFill>
                <a:latin typeface="Calibri" pitchFamily="34" charset="0"/>
              </a:rPr>
              <a:t>. </a:t>
            </a:r>
          </a:p>
          <a:p>
            <a:pPr>
              <a:spcBef>
                <a:spcPts val="0"/>
              </a:spcBef>
              <a:buFontTx/>
              <a:buNone/>
              <a:defRPr/>
            </a:pPr>
            <a:r>
              <a:rPr lang="el-GR" dirty="0" smtClean="0"/>
              <a:t>	</a:t>
            </a:r>
            <a:r>
              <a:rPr lang="el-GR" sz="1800" b="1" dirty="0" smtClean="0">
                <a:latin typeface="Calibri" pitchFamily="34" charset="0"/>
              </a:rPr>
              <a:t>(</a:t>
            </a:r>
            <a:r>
              <a:rPr lang="en-US" sz="1800" b="1" dirty="0" smtClean="0">
                <a:latin typeface="Calibri" pitchFamily="34" charset="0"/>
              </a:rPr>
              <a:t>Collingwood,1946,140</a:t>
            </a:r>
            <a:r>
              <a:rPr lang="el-GR" sz="1800" b="1" dirty="0" smtClean="0">
                <a:latin typeface="Calibri" pitchFamily="34" charset="0"/>
              </a:rPr>
              <a:t>)</a:t>
            </a:r>
            <a:endParaRPr lang="el-GR" sz="1800" b="1" dirty="0">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428625"/>
            <a:ext cx="8534400" cy="6143625"/>
          </a:xfrm>
          <a:ln w="38100">
            <a:solidFill>
              <a:srgbClr val="993300"/>
            </a:solidFill>
          </a:ln>
        </p:spPr>
        <p:txBody>
          <a:bodyPr/>
          <a:lstStyle/>
          <a:p>
            <a:pPr>
              <a:spcBef>
                <a:spcPts val="0"/>
              </a:spcBef>
              <a:buFontTx/>
              <a:buNone/>
              <a:defRPr/>
            </a:pPr>
            <a:r>
              <a:rPr lang="el-GR" dirty="0" smtClean="0"/>
              <a:t>	</a:t>
            </a:r>
          </a:p>
          <a:p>
            <a:pPr>
              <a:spcBef>
                <a:spcPts val="0"/>
              </a:spcBef>
              <a:buFontTx/>
              <a:buNone/>
              <a:defRPr/>
            </a:pPr>
            <a:r>
              <a:rPr lang="el-GR" sz="2800" b="1" dirty="0" smtClean="0">
                <a:solidFill>
                  <a:srgbClr val="993300"/>
                </a:solidFill>
                <a:latin typeface="Calibri" pitchFamily="34" charset="0"/>
              </a:rPr>
              <a:t>	«Ποτέ δεν θα μπορέσουμε να μάθουμε πώς μύριζαν τα λουλούδια στον κήπο του Επίκουρου ή πώς ο Νίτσε ένιωθε τον άνεμο στα μαλλιά του καθώς περπατούσε στα βουνά. </a:t>
            </a:r>
          </a:p>
          <a:p>
            <a:pPr>
              <a:spcBef>
                <a:spcPts val="0"/>
              </a:spcBef>
              <a:buFontTx/>
              <a:buNone/>
              <a:defRPr/>
            </a:pPr>
            <a:r>
              <a:rPr lang="el-GR" sz="2800" b="1" dirty="0" smtClean="0">
                <a:solidFill>
                  <a:srgbClr val="993300"/>
                </a:solidFill>
                <a:latin typeface="Calibri" pitchFamily="34" charset="0"/>
              </a:rPr>
              <a:t>	</a:t>
            </a:r>
          </a:p>
          <a:p>
            <a:pPr>
              <a:spcBef>
                <a:spcPts val="0"/>
              </a:spcBef>
              <a:buFontTx/>
              <a:buNone/>
              <a:defRPr/>
            </a:pPr>
            <a:r>
              <a:rPr lang="el-GR" sz="2800" b="1" dirty="0" smtClean="0">
                <a:solidFill>
                  <a:srgbClr val="993300"/>
                </a:solidFill>
                <a:latin typeface="Calibri" pitchFamily="34" charset="0"/>
              </a:rPr>
              <a:t>	Αυτό που έχουμε στα χέρια μας είναι η </a:t>
            </a:r>
            <a:r>
              <a:rPr lang="el-GR" sz="2800" b="1" u="sng" dirty="0" smtClean="0">
                <a:solidFill>
                  <a:srgbClr val="993300"/>
                </a:solidFill>
                <a:effectLst>
                  <a:outerShdw blurRad="38100" dist="38100" dir="2700000" algn="tl">
                    <a:srgbClr val="000000">
                      <a:alpha val="43137"/>
                    </a:srgbClr>
                  </a:outerShdw>
                </a:effectLst>
                <a:latin typeface="Calibri" pitchFamily="34" charset="0"/>
              </a:rPr>
              <a:t>μαρτυρία</a:t>
            </a:r>
            <a:r>
              <a:rPr lang="el-GR" sz="2800" b="1" dirty="0" smtClean="0">
                <a:solidFill>
                  <a:srgbClr val="993300"/>
                </a:solidFill>
                <a:latin typeface="Calibri" pitchFamily="34" charset="0"/>
              </a:rPr>
              <a:t> της σκέψης τους. Με </a:t>
            </a:r>
            <a:r>
              <a:rPr lang="el-GR" sz="2800" b="1" dirty="0" smtClean="0">
                <a:solidFill>
                  <a:srgbClr val="0070C0"/>
                </a:solidFill>
                <a:latin typeface="Calibri" pitchFamily="34" charset="0"/>
              </a:rPr>
              <a:t> την  αναβίωση  της σκέψης τους στο μυαλό μας και  με την ερμηνεία της μαρτυρίας </a:t>
            </a:r>
            <a:r>
              <a:rPr lang="el-GR" sz="2800" b="1" dirty="0" smtClean="0">
                <a:solidFill>
                  <a:srgbClr val="993300"/>
                </a:solidFill>
                <a:latin typeface="Calibri" pitchFamily="34" charset="0"/>
              </a:rPr>
              <a:t>μπορούμε να </a:t>
            </a:r>
            <a:r>
              <a:rPr lang="el-GR" sz="2800" b="1" u="sng" dirty="0" smtClean="0">
                <a:solidFill>
                  <a:srgbClr val="993300"/>
                </a:solidFill>
                <a:effectLst>
                  <a:outerShdw blurRad="38100" dist="38100" dir="2700000" algn="tl">
                    <a:srgbClr val="000000">
                      <a:alpha val="43137"/>
                    </a:srgbClr>
                  </a:outerShdw>
                </a:effectLst>
                <a:latin typeface="Calibri" pitchFamily="34" charset="0"/>
              </a:rPr>
              <a:t>γνωρίσουμε</a:t>
            </a:r>
            <a:r>
              <a:rPr lang="el-GR" sz="2800" b="1" dirty="0" smtClean="0">
                <a:solidFill>
                  <a:srgbClr val="993300"/>
                </a:solidFill>
                <a:latin typeface="Calibri" pitchFamily="34" charset="0"/>
              </a:rPr>
              <a:t>, όσο αυτό είναι γνώση, ότι οι σκέψεις που </a:t>
            </a:r>
            <a:r>
              <a:rPr lang="el-GR" sz="2800" b="1" u="sng" dirty="0" smtClean="0">
                <a:solidFill>
                  <a:srgbClr val="993300"/>
                </a:solidFill>
                <a:effectLst>
                  <a:outerShdw blurRad="38100" dist="38100" dir="2700000" algn="tl">
                    <a:srgbClr val="000000">
                      <a:alpha val="43137"/>
                    </a:srgbClr>
                  </a:outerShdw>
                </a:effectLst>
                <a:latin typeface="Calibri" pitchFamily="34" charset="0"/>
              </a:rPr>
              <a:t>δημιουργούμε</a:t>
            </a:r>
            <a:r>
              <a:rPr lang="el-GR" sz="2800" b="1" dirty="0" smtClean="0">
                <a:solidFill>
                  <a:srgbClr val="993300"/>
                </a:solidFill>
                <a:latin typeface="Calibri" pitchFamily="34" charset="0"/>
              </a:rPr>
              <a:t> είναι δικές τους». </a:t>
            </a:r>
          </a:p>
          <a:p>
            <a:pPr>
              <a:spcBef>
                <a:spcPts val="0"/>
              </a:spcBef>
              <a:buFontTx/>
              <a:buNone/>
              <a:defRPr/>
            </a:pPr>
            <a:r>
              <a:rPr lang="el-GR" b="1" dirty="0" smtClean="0"/>
              <a:t>	</a:t>
            </a:r>
            <a:r>
              <a:rPr lang="el-GR" sz="1800" b="1" dirty="0" smtClean="0">
                <a:latin typeface="Calibri" pitchFamily="34" charset="0"/>
              </a:rPr>
              <a:t>(</a:t>
            </a:r>
            <a:r>
              <a:rPr lang="en-US" sz="1800" b="1" dirty="0" smtClean="0">
                <a:latin typeface="Calibri" pitchFamily="34" charset="0"/>
              </a:rPr>
              <a:t>Collingwood,1946,269</a:t>
            </a:r>
            <a:r>
              <a:rPr lang="el-GR" sz="1800" b="1" dirty="0" smtClean="0">
                <a:latin typeface="Calibri" pitchFamily="34" charset="0"/>
              </a:rPr>
              <a:t>)</a:t>
            </a:r>
            <a:endParaRPr lang="el-GR" sz="1800" b="1" dirty="0">
              <a:latin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4143375"/>
            <a:ext cx="8534400" cy="2143125"/>
          </a:xfrm>
        </p:spPr>
        <p:txBody>
          <a:bodyPr>
            <a:normAutofit lnSpcReduction="10000"/>
          </a:bodyPr>
          <a:lstStyle/>
          <a:p>
            <a:pPr>
              <a:buFontTx/>
              <a:buNone/>
              <a:defRPr/>
            </a:pPr>
            <a:r>
              <a:rPr lang="el-GR" b="1" dirty="0" smtClean="0">
                <a:solidFill>
                  <a:srgbClr val="993300"/>
                </a:solidFill>
                <a:effectLst>
                  <a:outerShdw blurRad="38100" dist="38100" dir="2700000" algn="tl">
                    <a:srgbClr val="000000">
                      <a:alpha val="43137"/>
                    </a:srgbClr>
                  </a:outerShdw>
                </a:effectLst>
                <a:latin typeface="Calibri" pitchFamily="34" charset="0"/>
              </a:rPr>
              <a:t>-  Ανακατασκευάζουμε το παρελθόν βασιζόμενοι στις ιστορικές πηγές. </a:t>
            </a:r>
          </a:p>
          <a:p>
            <a:pPr>
              <a:buFontTx/>
              <a:buNone/>
              <a:defRPr/>
            </a:pPr>
            <a:r>
              <a:rPr lang="el-GR" b="1" dirty="0" smtClean="0">
                <a:solidFill>
                  <a:srgbClr val="993300"/>
                </a:solidFill>
                <a:effectLst>
                  <a:outerShdw blurRad="38100" dist="38100" dir="2700000" algn="tl">
                    <a:srgbClr val="000000">
                      <a:alpha val="43137"/>
                    </a:srgbClr>
                  </a:outerShdw>
                </a:effectLst>
                <a:latin typeface="Calibri" pitchFamily="34" charset="0"/>
              </a:rPr>
              <a:t>-  Ασκούμε κριτικό έλεγχο στις ιστορικές</a:t>
            </a:r>
          </a:p>
          <a:p>
            <a:pPr>
              <a:buFontTx/>
              <a:buNone/>
              <a:defRPr/>
            </a:pPr>
            <a:r>
              <a:rPr lang="el-GR" b="1" dirty="0" smtClean="0">
                <a:solidFill>
                  <a:srgbClr val="993300"/>
                </a:solidFill>
                <a:effectLst>
                  <a:outerShdw blurRad="38100" dist="38100" dir="2700000" algn="tl">
                    <a:srgbClr val="000000">
                      <a:alpha val="43137"/>
                    </a:srgbClr>
                  </a:outerShdw>
                </a:effectLst>
                <a:latin typeface="Calibri" pitchFamily="34" charset="0"/>
              </a:rPr>
              <a:t>    μαρτυρίες.</a:t>
            </a:r>
          </a:p>
        </p:txBody>
      </p:sp>
      <p:sp>
        <p:nvSpPr>
          <p:cNvPr id="4" name="1 - Τίτλος"/>
          <p:cNvSpPr>
            <a:spLocks noGrp="1"/>
          </p:cNvSpPr>
          <p:nvPr>
            <p:ph type="title"/>
          </p:nvPr>
        </p:nvSpPr>
        <p:spPr>
          <a:xfrm>
            <a:off x="0" y="228600"/>
            <a:ext cx="9144000" cy="3700463"/>
          </a:xfrm>
          <a:ln>
            <a:noFill/>
          </a:ln>
        </p:spPr>
        <p:txBody>
          <a:bodyPr>
            <a:normAutofit fontScale="90000"/>
          </a:bodyPr>
          <a:lstStyle/>
          <a:p>
            <a:pPr algn="l"/>
            <a:r>
              <a:rPr lang="el-GR" sz="3200" smtClean="0"/>
              <a:t/>
            </a:r>
            <a:br>
              <a:rPr lang="el-GR" sz="3200" smtClean="0"/>
            </a:br>
            <a:r>
              <a:rPr lang="el-GR" sz="3200" smtClean="0"/>
              <a:t>-  </a:t>
            </a:r>
            <a:r>
              <a:rPr lang="el-GR" sz="3200" b="1" smtClean="0">
                <a:latin typeface="Calibri" pitchFamily="34" charset="0"/>
              </a:rPr>
              <a:t>Το παρελθόν υπάρχει. </a:t>
            </a:r>
            <a:br>
              <a:rPr lang="el-GR" sz="3200" b="1" smtClean="0">
                <a:latin typeface="Calibri" pitchFamily="34" charset="0"/>
              </a:rPr>
            </a:br>
            <a:r>
              <a:rPr lang="el-GR" sz="3200" b="1" smtClean="0">
                <a:latin typeface="Calibri" pitchFamily="34" charset="0"/>
              </a:rPr>
              <a:t>-   Το παρελθόν δεν είναι δεδομένο και αμετάβλητο.</a:t>
            </a:r>
            <a:br>
              <a:rPr lang="el-GR" sz="3200" b="1" smtClean="0">
                <a:latin typeface="Calibri" pitchFamily="34" charset="0"/>
              </a:rPr>
            </a:br>
            <a:r>
              <a:rPr lang="el-GR" sz="3200" b="1" smtClean="0">
                <a:latin typeface="Calibri" pitchFamily="34" charset="0"/>
              </a:rPr>
              <a:t>-  Το παρελθόν αναδημιουργείται διαρκώς στο </a:t>
            </a:r>
            <a:br>
              <a:rPr lang="el-GR" sz="3200" b="1" smtClean="0">
                <a:latin typeface="Calibri" pitchFamily="34" charset="0"/>
              </a:rPr>
            </a:br>
            <a:r>
              <a:rPr lang="el-GR" sz="3200" b="1" smtClean="0">
                <a:latin typeface="Calibri" pitchFamily="34" charset="0"/>
              </a:rPr>
              <a:t>    μυαλό μας. </a:t>
            </a:r>
            <a:br>
              <a:rPr lang="el-GR" sz="3200" b="1" smtClean="0">
                <a:latin typeface="Calibri" pitchFamily="34" charset="0"/>
              </a:rPr>
            </a:br>
            <a:r>
              <a:rPr lang="el-GR" sz="3200" b="1" smtClean="0">
                <a:latin typeface="Calibri" pitchFamily="34" charset="0"/>
              </a:rPr>
              <a:t/>
            </a:r>
            <a:br>
              <a:rPr lang="el-GR" sz="3200" b="1" smtClean="0">
                <a:latin typeface="Calibri" pitchFamily="34" charset="0"/>
              </a:rPr>
            </a:br>
            <a:r>
              <a:rPr lang="el-GR" sz="3200" b="1" smtClean="0">
                <a:latin typeface="Calibri" pitchFamily="34" charset="0"/>
              </a:rPr>
              <a:t>   </a:t>
            </a:r>
            <a:r>
              <a:rPr lang="el-GR" sz="3200" b="1" smtClean="0">
                <a:solidFill>
                  <a:srgbClr val="993300"/>
                </a:solidFill>
                <a:latin typeface="Calibri" pitchFamily="34" charset="0"/>
              </a:rPr>
              <a:t>Είναι συνεπώς η ιστορία υποκειμενική θεώρηση; </a:t>
            </a:r>
            <a:br>
              <a:rPr lang="el-GR" sz="3200" b="1" smtClean="0">
                <a:solidFill>
                  <a:srgbClr val="993300"/>
                </a:solidFill>
                <a:latin typeface="Calibri" pitchFamily="34" charset="0"/>
              </a:rPr>
            </a:br>
            <a:endParaRPr lang="el-GR" sz="3200" b="1" smtClean="0">
              <a:solidFill>
                <a:srgbClr val="9933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288" y="404813"/>
            <a:ext cx="8534400" cy="2428875"/>
          </a:xfrm>
        </p:spPr>
        <p:txBody>
          <a:bodyPr>
            <a:noAutofit/>
          </a:bodyPr>
          <a:lstStyle/>
          <a:p>
            <a:pPr eaLnBrk="1" hangingPunct="1">
              <a:lnSpc>
                <a:spcPct val="150000"/>
              </a:lnSpc>
              <a:buFontTx/>
              <a:buNone/>
              <a:defRPr/>
            </a:pP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Ο </a:t>
            </a: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εκπαιδευόμενος </a:t>
            </a: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προσπαθεί να αναδομήσει </a:t>
            </a:r>
          </a:p>
          <a:p>
            <a:pPr eaLnBrk="1" hangingPunct="1">
              <a:lnSpc>
                <a:spcPct val="150000"/>
              </a:lnSpc>
              <a:buFontTx/>
              <a:buNone/>
              <a:defRPr/>
            </a:pP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το παρελθόν στηριζόμενος </a:t>
            </a:r>
          </a:p>
          <a:p>
            <a:pPr eaLnBrk="1" hangingPunct="1">
              <a:lnSpc>
                <a:spcPct val="150000"/>
              </a:lnSpc>
              <a:buFontTx/>
              <a:buNone/>
              <a:defRPr/>
            </a:pP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στις διαθέσιμες ιστορικές μαρτυρίες. </a:t>
            </a:r>
            <a:endParaRPr lang="el-GR" b="1"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buFontTx/>
              <a:buNone/>
              <a:defRPr/>
            </a:pPr>
            <a:r>
              <a:rPr lang="el-GR" b="1"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rPr>
              <a:t>Αναζητούμε: </a:t>
            </a:r>
          </a:p>
          <a:p>
            <a:pPr eaLnBrk="1" hangingPunct="1">
              <a:buSzPct val="115000"/>
              <a:defRPr/>
            </a:pPr>
            <a:r>
              <a:rPr lang="el-GR" b="1"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rPr>
              <a:t>τα κίνητρα των πράξεων των προσώπων</a:t>
            </a:r>
          </a:p>
          <a:p>
            <a:pPr eaLnBrk="1" hangingPunct="1">
              <a:buSzPct val="115000"/>
              <a:defRPr/>
            </a:pPr>
            <a:r>
              <a:rPr lang="el-GR" b="1"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rPr>
              <a:t>τις αιτιώδεις συσχετίσεις των γεγονότων</a:t>
            </a:r>
          </a:p>
          <a:p>
            <a:pPr eaLnBrk="1" hangingPunct="1">
              <a:buSzPct val="115000"/>
              <a:defRPr/>
            </a:pPr>
            <a:r>
              <a:rPr lang="el-GR" b="1"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rPr>
              <a:t>τη βαθιά εσωτερική κατανόηση της ανθρώπινης δράσης </a:t>
            </a:r>
            <a:r>
              <a:rPr lang="el-GR" b="1" u="sng" dirty="0" smtClean="0">
                <a:solidFill>
                  <a:srgbClr val="993300"/>
                </a:solidFill>
                <a:effectLst>
                  <a:outerShdw blurRad="38100" dist="38100" dir="2700000" algn="tl">
                    <a:srgbClr val="000000">
                      <a:alpha val="43137"/>
                    </a:srgbClr>
                  </a:outerShdw>
                </a:effectLst>
                <a:latin typeface="Times New Roman" pitchFamily="18" charset="0"/>
                <a:cs typeface="Times New Roman" pitchFamily="18" charset="0"/>
              </a:rPr>
              <a:t>στο παρελθόν, στο παρόν και στο μέλλον.</a:t>
            </a:r>
            <a:endParaRPr lang="el-GR" b="1" u="sng" dirty="0">
              <a:solidFill>
                <a:srgbClr val="99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 Θέση περιεχομένου"/>
          <p:cNvSpPr>
            <a:spLocks noGrp="1"/>
          </p:cNvSpPr>
          <p:nvPr>
            <p:ph idx="1"/>
          </p:nvPr>
        </p:nvSpPr>
        <p:spPr>
          <a:xfrm>
            <a:off x="304800" y="2786063"/>
            <a:ext cx="8534400" cy="3857625"/>
          </a:xfrm>
        </p:spPr>
        <p:txBody>
          <a:bodyPr/>
          <a:lstStyle/>
          <a:p>
            <a:pPr eaLnBrk="1" hangingPunct="1">
              <a:buClr>
                <a:srgbClr val="993300"/>
              </a:buClr>
              <a:buSzPct val="115000"/>
              <a:buFontTx/>
              <a:buNone/>
            </a:pPr>
            <a:r>
              <a:rPr lang="el-GR" b="1" smtClean="0">
                <a:latin typeface="Calibri" pitchFamily="34" charset="0"/>
              </a:rPr>
              <a:t>	</a:t>
            </a:r>
          </a:p>
          <a:p>
            <a:pPr eaLnBrk="1" hangingPunct="1">
              <a:buClr>
                <a:srgbClr val="993300"/>
              </a:buClr>
              <a:buSzPct val="115000"/>
            </a:pPr>
            <a:r>
              <a:rPr lang="el-GR" b="1" smtClean="0">
                <a:latin typeface="Calibri" pitchFamily="34" charset="0"/>
              </a:rPr>
              <a:t>ευαίσθητα και αμφιλεγόμενα ιστορικά θέματα  </a:t>
            </a:r>
          </a:p>
          <a:p>
            <a:pPr eaLnBrk="1" hangingPunct="1">
              <a:buClr>
                <a:srgbClr val="993300"/>
              </a:buClr>
              <a:buSzPct val="115000"/>
            </a:pPr>
            <a:r>
              <a:rPr lang="el-GR" b="1" smtClean="0">
                <a:latin typeface="Calibri" pitchFamily="34" charset="0"/>
              </a:rPr>
              <a:t>συμβάντα για τα οποία το διαθέσιμο ιστορικό υλικό είναι ελλιπές</a:t>
            </a:r>
          </a:p>
          <a:p>
            <a:pPr eaLnBrk="1" hangingPunct="1"/>
            <a:endParaRPr lang="el-GR" smtClean="0"/>
          </a:p>
        </p:txBody>
      </p:sp>
      <p:sp>
        <p:nvSpPr>
          <p:cNvPr id="8" name="7 - Ορθογώνιο"/>
          <p:cNvSpPr/>
          <p:nvPr/>
        </p:nvSpPr>
        <p:spPr>
          <a:xfrm>
            <a:off x="1357313" y="587375"/>
            <a:ext cx="6286500" cy="2400300"/>
          </a:xfrm>
          <a:prstGeom prst="rect">
            <a:avLst/>
          </a:prstGeom>
        </p:spPr>
        <p:txBody>
          <a:bodyPr>
            <a:spAutoFit/>
          </a:bodyPr>
          <a:lstStyle/>
          <a:p>
            <a:pPr marL="342900" indent="-342900">
              <a:spcBef>
                <a:spcPct val="20000"/>
              </a:spcBef>
              <a:defRPr/>
            </a:pPr>
            <a:r>
              <a:rPr lang="el-GR" sz="5400" b="1" kern="0" dirty="0">
                <a:solidFill>
                  <a:srgbClr val="993300"/>
                </a:solidFill>
                <a:effectLst>
                  <a:outerShdw blurRad="38100" dist="38100" dir="2700000" algn="tl">
                    <a:srgbClr val="000000">
                      <a:alpha val="43137"/>
                    </a:srgbClr>
                  </a:outerShdw>
                </a:effectLst>
                <a:latin typeface="Calibri" pitchFamily="34" charset="0"/>
              </a:rPr>
              <a:t>  </a:t>
            </a:r>
            <a:r>
              <a:rPr lang="el-GR" sz="4800" b="1" kern="0" dirty="0">
                <a:solidFill>
                  <a:srgbClr val="993300"/>
                </a:solidFill>
                <a:effectLst>
                  <a:outerShdw blurRad="38100" dist="38100" dir="2700000" algn="tl">
                    <a:srgbClr val="000000">
                      <a:alpha val="43137"/>
                    </a:srgbClr>
                  </a:outerShdw>
                </a:effectLst>
                <a:latin typeface="Calibri" pitchFamily="34" charset="0"/>
              </a:rPr>
              <a:t>Χρησιμοποιούμε την ενσυναίσθηση για να κατανοήσουμε: </a:t>
            </a:r>
            <a:endParaRPr lang="el-GR" sz="4800" b="1" kern="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857250"/>
            <a:ext cx="8534400" cy="5238750"/>
          </a:xfrm>
        </p:spPr>
        <p:txBody>
          <a:bodyPr/>
          <a:lstStyle/>
          <a:p>
            <a:pPr eaLnBrk="1" hangingPunct="1">
              <a:lnSpc>
                <a:spcPct val="150000"/>
              </a:lnSpc>
              <a:buFontTx/>
              <a:buNone/>
              <a:defRPr/>
            </a:pPr>
            <a:r>
              <a:rPr lang="en-US" b="1" dirty="0" smtClean="0">
                <a:solidFill>
                  <a:srgbClr val="FFFF00"/>
                </a:solidFill>
              </a:rPr>
              <a:t>	</a:t>
            </a:r>
            <a:r>
              <a:rPr lang="el-GR" sz="3800" b="1" dirty="0" smtClean="0">
                <a:solidFill>
                  <a:srgbClr val="993300"/>
                </a:solidFill>
                <a:effectLst>
                  <a:outerShdw blurRad="38100" dist="38100" dir="2700000" algn="tl">
                    <a:srgbClr val="000000">
                      <a:alpha val="43137"/>
                    </a:srgbClr>
                  </a:outerShdw>
                </a:effectLst>
                <a:latin typeface="Calibri" pitchFamily="34" charset="0"/>
              </a:rPr>
              <a:t>Η ενσυναίσθηση επιχειρεί να δώσει απαντήσεις σε δύσκολα ερωτήματα σχετικά με το πώς οι άνθρωποι σκέφτηκαν, αισθάνθηκαν και έπραξαν σε κρίσιμες ιστορικές στιγμές.</a:t>
            </a:r>
          </a:p>
          <a:p>
            <a:pPr eaLnBrk="1" hangingPunct="1">
              <a:defRPr/>
            </a:pPr>
            <a:endParaRPr lang="el-GR"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228600"/>
            <a:ext cx="8610600" cy="1200150"/>
          </a:xfrm>
          <a:ln w="28575" cmpd="dbl">
            <a:solidFill>
              <a:srgbClr val="993300"/>
            </a:solidFill>
            <a:round/>
          </a:ln>
          <a:effectLst>
            <a:outerShdw blurRad="50800" dist="38100" dir="5400000" algn="t" rotWithShape="0">
              <a:prstClr val="black">
                <a:alpha val="40000"/>
              </a:prstClr>
            </a:outerShdw>
          </a:effectLst>
        </p:spPr>
        <p:txBody>
          <a:bodyPr/>
          <a:lstStyle/>
          <a:p>
            <a:pPr algn="l" eaLnBrk="1" hangingPunct="1">
              <a:defRPr/>
            </a:pPr>
            <a:r>
              <a:rPr lang="el-GR" sz="3600" b="1" dirty="0" smtClean="0">
                <a:solidFill>
                  <a:srgbClr val="993300"/>
                </a:solidFill>
                <a:effectLst>
                  <a:outerShdw blurRad="38100" dist="38100" dir="2700000" algn="tl">
                    <a:srgbClr val="000000">
                      <a:alpha val="43137"/>
                    </a:srgbClr>
                  </a:outerShdw>
                </a:effectLst>
                <a:latin typeface="Calibri" pitchFamily="34" charset="0"/>
              </a:rPr>
              <a:t>Ενσυναίσθηση </a:t>
            </a:r>
            <a:r>
              <a:rPr lang="en-US" sz="3600" b="1" dirty="0" err="1" smtClean="0">
                <a:solidFill>
                  <a:srgbClr val="993300"/>
                </a:solidFill>
                <a:effectLst>
                  <a:outerShdw blurRad="38100" dist="38100" dir="2700000" algn="tl">
                    <a:srgbClr val="000000">
                      <a:alpha val="43137"/>
                    </a:srgbClr>
                  </a:outerShdw>
                </a:effectLst>
                <a:latin typeface="Calibri" pitchFamily="34" charset="0"/>
              </a:rPr>
              <a:t>vs</a:t>
            </a:r>
            <a:r>
              <a:rPr lang="en-US" sz="3600" b="1" dirty="0" smtClean="0">
                <a:solidFill>
                  <a:srgbClr val="993300"/>
                </a:solidFill>
                <a:effectLst>
                  <a:outerShdw blurRad="38100" dist="38100" dir="2700000" algn="tl">
                    <a:srgbClr val="000000">
                      <a:alpha val="43137"/>
                    </a:srgbClr>
                  </a:outerShdw>
                </a:effectLst>
                <a:latin typeface="Calibri" pitchFamily="34" charset="0"/>
              </a:rPr>
              <a:t> </a:t>
            </a:r>
            <a:r>
              <a:rPr lang="el-GR" sz="3600" b="1" dirty="0" smtClean="0">
                <a:solidFill>
                  <a:srgbClr val="993300"/>
                </a:solidFill>
                <a:effectLst>
                  <a:outerShdw blurRad="38100" dist="38100" dir="2700000" algn="tl">
                    <a:srgbClr val="000000">
                      <a:alpha val="43137"/>
                    </a:srgbClr>
                  </a:outerShdw>
                </a:effectLst>
                <a:latin typeface="Calibri" pitchFamily="34" charset="0"/>
              </a:rPr>
              <a:t>συναισθηματική φόρτιση </a:t>
            </a:r>
            <a:endParaRPr lang="el-GR" sz="3600" b="1" dirty="0">
              <a:solidFill>
                <a:srgbClr val="993300"/>
              </a:solidFill>
              <a:effectLst>
                <a:outerShdw blurRad="38100" dist="38100" dir="2700000" algn="tl">
                  <a:srgbClr val="000000">
                    <a:alpha val="43137"/>
                  </a:srgbClr>
                </a:outerShdw>
              </a:effectLst>
              <a:latin typeface="Calibri" pitchFamily="34" charset="0"/>
            </a:endParaRPr>
          </a:p>
        </p:txBody>
      </p:sp>
      <p:sp>
        <p:nvSpPr>
          <p:cNvPr id="3" name="2 - Θέση περιεχομένου"/>
          <p:cNvSpPr>
            <a:spLocks noGrp="1"/>
          </p:cNvSpPr>
          <p:nvPr>
            <p:ph idx="1"/>
          </p:nvPr>
        </p:nvSpPr>
        <p:spPr/>
        <p:txBody>
          <a:bodyPr/>
          <a:lstStyle/>
          <a:p>
            <a:pPr eaLnBrk="1" hangingPunct="1">
              <a:defRPr/>
            </a:pPr>
            <a:r>
              <a:rPr lang="el-GR" b="1" dirty="0" smtClean="0">
                <a:latin typeface="Calibri" pitchFamily="34" charset="0"/>
              </a:rPr>
              <a:t>Οι δραστηριότητες ενσυναίσθησης πρέπει να υπερβαίνουν τα συναισθήματα και να επιδιώκουν ουσιαστική ιστορική γνώση και κατανόηση.  </a:t>
            </a:r>
          </a:p>
          <a:p>
            <a:pPr eaLnBrk="1" hangingPunct="1">
              <a:defRPr/>
            </a:pPr>
            <a:r>
              <a:rPr lang="el-GR" b="1" u="sng" dirty="0" smtClean="0">
                <a:solidFill>
                  <a:srgbClr val="993300"/>
                </a:solidFill>
                <a:effectLst>
                  <a:outerShdw blurRad="38100" dist="38100" dir="2700000" algn="tl">
                    <a:srgbClr val="000000">
                      <a:alpha val="43137"/>
                    </a:srgbClr>
                  </a:outerShdw>
                </a:effectLst>
                <a:latin typeface="Calibri" pitchFamily="34" charset="0"/>
              </a:rPr>
              <a:t>Συνεπώς</a:t>
            </a:r>
            <a:r>
              <a:rPr lang="el-GR" b="1" dirty="0" smtClean="0">
                <a:solidFill>
                  <a:srgbClr val="993300"/>
                </a:solidFill>
                <a:effectLst>
                  <a:outerShdw blurRad="38100" dist="38100" dir="2700000" algn="tl">
                    <a:srgbClr val="000000">
                      <a:alpha val="43137"/>
                    </a:srgbClr>
                  </a:outerShdw>
                </a:effectLst>
                <a:latin typeface="Calibri" pitchFamily="34" charset="0"/>
              </a:rPr>
              <a:t>: Όσο </a:t>
            </a:r>
            <a:r>
              <a:rPr lang="el-GR" b="1" dirty="0" smtClean="0">
                <a:solidFill>
                  <a:srgbClr val="0070C0"/>
                </a:solidFill>
                <a:effectLst>
                  <a:outerShdw blurRad="38100" dist="38100" dir="2700000" algn="tl">
                    <a:srgbClr val="000000">
                      <a:alpha val="43137"/>
                    </a:srgbClr>
                  </a:outerShdw>
                </a:effectLst>
                <a:latin typeface="Calibri" pitchFamily="34" charset="0"/>
              </a:rPr>
              <a:t>καλύτερα </a:t>
            </a:r>
            <a:r>
              <a:rPr lang="el-GR" b="1" dirty="0" smtClean="0">
                <a:solidFill>
                  <a:srgbClr val="0070C0"/>
                </a:solidFill>
                <a:effectLst>
                  <a:outerShdw blurRad="38100" dist="38100" dir="2700000" algn="tl">
                    <a:srgbClr val="000000">
                      <a:alpha val="43137"/>
                    </a:srgbClr>
                  </a:outerShdw>
                </a:effectLst>
                <a:latin typeface="Calibri" pitchFamily="34" charset="0"/>
              </a:rPr>
              <a:t>οι εκπαιδευόμενοι </a:t>
            </a:r>
            <a:r>
              <a:rPr lang="el-GR" b="1" dirty="0" smtClean="0">
                <a:solidFill>
                  <a:srgbClr val="0070C0"/>
                </a:solidFill>
                <a:effectLst>
                  <a:outerShdw blurRad="38100" dist="38100" dir="2700000" algn="tl">
                    <a:srgbClr val="000000">
                      <a:alpha val="43137"/>
                    </a:srgbClr>
                  </a:outerShdw>
                </a:effectLst>
                <a:latin typeface="Calibri" pitchFamily="34" charset="0"/>
              </a:rPr>
              <a:t>ασκηθούν στη χρησιμοποίηση  της </a:t>
            </a:r>
            <a:r>
              <a:rPr lang="el-GR" b="1" dirty="0" smtClean="0">
                <a:solidFill>
                  <a:srgbClr val="993300"/>
                </a:solidFill>
                <a:effectLst>
                  <a:outerShdw blurRad="38100" dist="38100" dir="2700000" algn="tl">
                    <a:srgbClr val="000000">
                      <a:alpha val="43137"/>
                    </a:srgbClr>
                  </a:outerShdw>
                </a:effectLst>
                <a:latin typeface="Calibri" pitchFamily="34" charset="0"/>
              </a:rPr>
              <a:t>ιστορικής μεθόδου τόσο πιο ευνοϊκές είναι οι προϋποθέσεις για </a:t>
            </a:r>
            <a:r>
              <a:rPr lang="el-GR" b="1" dirty="0" smtClean="0">
                <a:solidFill>
                  <a:srgbClr val="993300"/>
                </a:solidFill>
                <a:effectLst>
                  <a:outerShdw blurRad="38100" dist="38100" dir="2700000" algn="tl">
                    <a:srgbClr val="000000">
                      <a:alpha val="43137"/>
                    </a:srgbClr>
                  </a:outerShdw>
                </a:effectLst>
                <a:latin typeface="Calibri" pitchFamily="34" charset="0"/>
              </a:rPr>
              <a:t>ενσυναίσθηση</a:t>
            </a:r>
            <a:r>
              <a:rPr lang="el-GR" b="1" dirty="0" smtClean="0">
                <a:solidFill>
                  <a:srgbClr val="993300"/>
                </a:solidFill>
                <a:latin typeface="Calibri" pitchFamily="34" charset="0"/>
              </a:rPr>
              <a:t>.</a:t>
            </a:r>
            <a:r>
              <a:rPr lang="el-GR" dirty="0" smtClean="0">
                <a:solidFill>
                  <a:srgbClr val="993300"/>
                </a:solidFill>
                <a:latin typeface="Calibri" pitchFamily="34" charset="0"/>
              </a:rPr>
              <a:t> </a:t>
            </a:r>
          </a:p>
          <a:p>
            <a:pPr eaLnBrk="1" hangingPunct="1">
              <a:defRPr/>
            </a:pPr>
            <a:endParaRPr lang="el-GR" b="1" dirty="0" smtClean="0">
              <a:latin typeface="Calibri" pitchFamily="34" charset="0"/>
            </a:endParaRPr>
          </a:p>
          <a:p>
            <a:pPr eaLnBrk="1" hangingPunct="1">
              <a:defRPr/>
            </a:pPr>
            <a:endParaRPr lang="el-GR"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r>
              <a:rPr lang="el-GR" b="1" dirty="0" smtClean="0"/>
              <a:t> </a:t>
            </a:r>
            <a:r>
              <a:rPr lang="el-GR" dirty="0" smtClean="0">
                <a:latin typeface="Times New Roman" pitchFamily="18" charset="0"/>
                <a:cs typeface="Times New Roman" pitchFamily="18" charset="0"/>
              </a:rPr>
              <a:t>Λέγεται πολλές φορές ότι η εικόνα ισοδυναμεί με χίλιες λέξεις, και έτσι είναι. Μήπως όμως ιδιαίτερα σήμερα η πληθώρα των εικόνων μας κάνει να αναρωτηθούμε αν χίλιες εικόνες ισοδυναμούν με μια λέξη; Αυτό σημαίνει ότι δεν πρέπει να θεοποιήσουμε την εικόνα, δεδομένου μάλιστα ότι σύμφωνα με εμπειρικά δεδομένα η εικόνα όχι μόνον μπορεί   να προκαλέσει, αλλά και να αποσπάσει την προσοχή του μαθητή και να δημιουργήσει </a:t>
            </a:r>
            <a:r>
              <a:rPr lang="el-GR" dirty="0" smtClean="0">
                <a:latin typeface="Times New Roman" pitchFamily="18" charset="0"/>
                <a:cs typeface="Times New Roman" pitchFamily="18" charset="0"/>
              </a:rPr>
              <a:t>σύγχυση.</a:t>
            </a:r>
            <a:endParaRPr lang="el-GR" dirty="0">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a:off x="304800" y="228600"/>
            <a:ext cx="8610600" cy="2192338"/>
          </a:xfrm>
        </p:spPr>
        <p:txBody>
          <a:bodyPr/>
          <a:lstStyle/>
          <a:p>
            <a:r>
              <a:rPr lang="el-GR" b="1" smtClean="0">
                <a:solidFill>
                  <a:srgbClr val="993300"/>
                </a:solidFill>
                <a:latin typeface="Calibri" pitchFamily="34" charset="0"/>
              </a:rPr>
              <a:t>Η ιστορική ενσυναίσθηση έχει δισυπόστατη δομή</a:t>
            </a:r>
          </a:p>
        </p:txBody>
      </p:sp>
      <p:sp>
        <p:nvSpPr>
          <p:cNvPr id="13315" name="2 - Θέση περιεχομένου"/>
          <p:cNvSpPr>
            <a:spLocks noGrp="1"/>
          </p:cNvSpPr>
          <p:nvPr>
            <p:ph idx="1"/>
          </p:nvPr>
        </p:nvSpPr>
        <p:spPr>
          <a:xfrm>
            <a:off x="304800" y="2852738"/>
            <a:ext cx="8534400" cy="3243262"/>
          </a:xfrm>
        </p:spPr>
        <p:txBody>
          <a:bodyPr/>
          <a:lstStyle/>
          <a:p>
            <a:pPr>
              <a:buFontTx/>
              <a:buNone/>
            </a:pPr>
            <a:r>
              <a:rPr lang="el-GR" smtClean="0"/>
              <a:t>	</a:t>
            </a:r>
            <a:r>
              <a:rPr lang="el-GR" b="1" smtClean="0">
                <a:latin typeface="Calibri" pitchFamily="34" charset="0"/>
              </a:rPr>
              <a:t>Ο ερευνητής ιστορικός εξετάζει:  </a:t>
            </a:r>
          </a:p>
          <a:p>
            <a:pPr>
              <a:buFontTx/>
              <a:buNone/>
            </a:pPr>
            <a:r>
              <a:rPr lang="el-GR" b="1" smtClean="0">
                <a:latin typeface="Calibri" pitchFamily="34" charset="0"/>
              </a:rPr>
              <a:t>α) τις σκέψεις των ιστορικών προσώπων </a:t>
            </a:r>
          </a:p>
          <a:p>
            <a:pPr>
              <a:buFontTx/>
              <a:buNone/>
            </a:pPr>
            <a:r>
              <a:rPr lang="el-GR" b="1" smtClean="0">
                <a:latin typeface="Calibri" pitchFamily="34" charset="0"/>
              </a:rPr>
              <a:t>β) τις συναισθηματικές διαστάσεις των καταστάσεων</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428596" y="642918"/>
          <a:ext cx="8001056" cy="571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428625"/>
            <a:ext cx="8610600" cy="6000750"/>
          </a:xfrm>
          <a:ln w="28575">
            <a:solidFill>
              <a:srgbClr val="993300"/>
            </a:solidFill>
          </a:ln>
          <a:effectLst>
            <a:outerShdw blurRad="50800" dist="38100" dir="5400000" algn="t" rotWithShape="0">
              <a:prstClr val="black">
                <a:alpha val="40000"/>
              </a:prstClr>
            </a:outerShdw>
          </a:effectLst>
        </p:spPr>
        <p:txBody>
          <a:bodyPr/>
          <a:lstStyle/>
          <a:p>
            <a:pPr eaLnBrk="1" hangingPunct="1">
              <a:defRPr/>
            </a:pPr>
            <a:r>
              <a:rPr lang="el-GR" sz="4400" b="1" dirty="0" smtClean="0">
                <a:solidFill>
                  <a:srgbClr val="993300"/>
                </a:solidFill>
                <a:effectLst>
                  <a:outerShdw blurRad="38100" dist="38100" dir="2700000" algn="tl">
                    <a:srgbClr val="000000">
                      <a:alpha val="43137"/>
                    </a:srgbClr>
                  </a:outerShdw>
                </a:effectLst>
                <a:latin typeface="Calibri" pitchFamily="34" charset="0"/>
              </a:rPr>
              <a:t/>
            </a:r>
            <a:br>
              <a:rPr lang="el-GR" sz="4400" b="1" dirty="0" smtClean="0">
                <a:solidFill>
                  <a:srgbClr val="993300"/>
                </a:solidFill>
                <a:effectLst>
                  <a:outerShdw blurRad="38100" dist="38100" dir="2700000" algn="tl">
                    <a:srgbClr val="000000">
                      <a:alpha val="43137"/>
                    </a:srgbClr>
                  </a:outerShdw>
                </a:effectLst>
                <a:latin typeface="Calibri" pitchFamily="34" charset="0"/>
              </a:rPr>
            </a:br>
            <a:r>
              <a:rPr lang="el-GR" sz="3600" b="1" dirty="0" smtClean="0">
                <a:solidFill>
                  <a:srgbClr val="993300"/>
                </a:solidFill>
                <a:latin typeface="Calibri" pitchFamily="34" charset="0"/>
              </a:rPr>
              <a:t>Η συνολική ανασύνθεση της ιστορικής περίστασης απορρέει από τον συνδυασμό της </a:t>
            </a:r>
            <a:br>
              <a:rPr lang="el-GR" sz="3600" b="1" dirty="0" smtClean="0">
                <a:solidFill>
                  <a:srgbClr val="993300"/>
                </a:solidFill>
                <a:latin typeface="Calibri" pitchFamily="34" charset="0"/>
              </a:rPr>
            </a:br>
            <a:r>
              <a:rPr lang="el-GR" sz="3600" b="1" dirty="0" smtClean="0">
                <a:solidFill>
                  <a:srgbClr val="993300"/>
                </a:solidFill>
                <a:latin typeface="Calibri" pitchFamily="34" charset="0"/>
              </a:rPr>
              <a:t/>
            </a:r>
            <a:br>
              <a:rPr lang="el-GR" sz="3600" b="1" dirty="0" smtClean="0">
                <a:solidFill>
                  <a:srgbClr val="993300"/>
                </a:solidFill>
                <a:latin typeface="Calibri" pitchFamily="34" charset="0"/>
              </a:rPr>
            </a:br>
            <a:r>
              <a:rPr lang="el-GR" sz="3600" b="1" u="sng" dirty="0" smtClean="0">
                <a:solidFill>
                  <a:srgbClr val="993300"/>
                </a:solidFill>
                <a:latin typeface="Calibri" pitchFamily="34" charset="0"/>
              </a:rPr>
              <a:t>κριτικής λογικής σκέψης </a:t>
            </a:r>
            <a:r>
              <a:rPr lang="el-GR" sz="3600" b="1" dirty="0" smtClean="0">
                <a:solidFill>
                  <a:srgbClr val="993300"/>
                </a:solidFill>
                <a:latin typeface="Calibri" pitchFamily="34" charset="0"/>
              </a:rPr>
              <a:t/>
            </a:r>
            <a:br>
              <a:rPr lang="el-GR" sz="3600" b="1" dirty="0" smtClean="0">
                <a:solidFill>
                  <a:srgbClr val="993300"/>
                </a:solidFill>
                <a:latin typeface="Calibri" pitchFamily="34" charset="0"/>
              </a:rPr>
            </a:br>
            <a:r>
              <a:rPr lang="el-GR" sz="3600" b="1" dirty="0" smtClean="0">
                <a:solidFill>
                  <a:srgbClr val="993300"/>
                </a:solidFill>
                <a:latin typeface="Calibri" pitchFamily="34" charset="0"/>
              </a:rPr>
              <a:t>και της </a:t>
            </a:r>
            <a:br>
              <a:rPr lang="el-GR" sz="3600" b="1" dirty="0" smtClean="0">
                <a:solidFill>
                  <a:srgbClr val="993300"/>
                </a:solidFill>
                <a:latin typeface="Calibri" pitchFamily="34" charset="0"/>
              </a:rPr>
            </a:br>
            <a:r>
              <a:rPr lang="el-GR" sz="3600" b="1" u="sng" dirty="0" smtClean="0">
                <a:solidFill>
                  <a:srgbClr val="993300"/>
                </a:solidFill>
                <a:latin typeface="Calibri" pitchFamily="34" charset="0"/>
              </a:rPr>
              <a:t>διαισθητικής ενσυναισθητικής σκέψης</a:t>
            </a:r>
            <a:r>
              <a:rPr lang="el-GR" sz="3600" dirty="0" smtClean="0">
                <a:solidFill>
                  <a:srgbClr val="993300"/>
                </a:solidFill>
                <a:latin typeface="Calibri" pitchFamily="34" charset="0"/>
              </a:rPr>
              <a:t/>
            </a:r>
            <a:br>
              <a:rPr lang="el-GR" sz="3600" dirty="0" smtClean="0">
                <a:solidFill>
                  <a:srgbClr val="993300"/>
                </a:solidFill>
                <a:latin typeface="Calibri" pitchFamily="34" charset="0"/>
              </a:rPr>
            </a:br>
            <a:endParaRPr lang="el-GR" sz="3600" dirty="0">
              <a:solidFill>
                <a:srgbClr val="993300"/>
              </a:solidFill>
              <a:latin typeface="Calibr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2 - Θέση περιεχομένου"/>
          <p:cNvSpPr>
            <a:spLocks noGrp="1"/>
          </p:cNvSpPr>
          <p:nvPr>
            <p:ph idx="1"/>
          </p:nvPr>
        </p:nvSpPr>
        <p:spPr>
          <a:xfrm>
            <a:off x="304800" y="571500"/>
            <a:ext cx="8534400" cy="5524500"/>
          </a:xfrm>
        </p:spPr>
        <p:txBody>
          <a:bodyPr/>
          <a:lstStyle/>
          <a:p>
            <a:r>
              <a:rPr lang="el-GR" b="1" smtClean="0">
                <a:solidFill>
                  <a:srgbClr val="993300"/>
                </a:solidFill>
                <a:latin typeface="Calibri" pitchFamily="34" charset="0"/>
              </a:rPr>
              <a:t>Η ενσυναίσθηση είναι η πεμπτουσία της κριτικής σκέψης γιατί με αυτήν το άτομο αναδεικνύει τα λανθάνοντα και υπονοούμενα στοιχεία των </a:t>
            </a:r>
            <a:r>
              <a:rPr lang="el-GR" b="1" smtClean="0">
                <a:solidFill>
                  <a:srgbClr val="0070C0"/>
                </a:solidFill>
                <a:latin typeface="Calibri" pitchFamily="34" charset="0"/>
              </a:rPr>
              <a:t>δεδομένων. Στη συνέχεια αυτά τα στοιχεία  τα  συσχετίζει </a:t>
            </a:r>
            <a:r>
              <a:rPr lang="el-GR" b="1" smtClean="0">
                <a:solidFill>
                  <a:srgbClr val="993300"/>
                </a:solidFill>
                <a:latin typeface="Calibri" pitchFamily="34" charset="0"/>
              </a:rPr>
              <a:t>μεταξύ τους και με την προϋπάρχουσα γνώση του για να καταλήξει τελικά στην παραγωγή νέων στοιχείων τα οποία καταλήγουν στην παραγωγή νέας γνώσης, η οποία βασίζεται μεν στα διαθέσιμα δεδομένα αλλά τα υπερβαίνει.</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228600"/>
            <a:ext cx="8610600" cy="752475"/>
          </a:xfrm>
        </p:spPr>
        <p:txBody>
          <a:bodyPr/>
          <a:lstStyle/>
          <a:p>
            <a:pPr>
              <a:defRPr/>
            </a:pPr>
            <a:r>
              <a:rPr lang="el-GR" sz="3000" b="1" dirty="0" smtClean="0">
                <a:solidFill>
                  <a:srgbClr val="C00000"/>
                </a:solidFill>
                <a:latin typeface="Calibri" pitchFamily="34" charset="0"/>
                <a:ea typeface="+mn-ea"/>
                <a:cs typeface="+mn-cs"/>
              </a:rPr>
              <a:t>Η ιστορική ενσυναίσθηση στην τάξη προϋποθέτει: </a:t>
            </a:r>
            <a:endParaRPr lang="el-GR" sz="3000" b="1" dirty="0">
              <a:solidFill>
                <a:srgbClr val="C00000"/>
              </a:solidFill>
              <a:latin typeface="Calibri" pitchFamily="34" charset="0"/>
            </a:endParaRPr>
          </a:p>
        </p:txBody>
      </p:sp>
      <p:sp>
        <p:nvSpPr>
          <p:cNvPr id="17411" name="2 - Θέση περιεχομένου"/>
          <p:cNvSpPr>
            <a:spLocks noGrp="1"/>
          </p:cNvSpPr>
          <p:nvPr>
            <p:ph idx="1"/>
          </p:nvPr>
        </p:nvSpPr>
        <p:spPr>
          <a:xfrm>
            <a:off x="304800" y="1196975"/>
            <a:ext cx="8534400" cy="4899025"/>
          </a:xfrm>
        </p:spPr>
        <p:txBody>
          <a:bodyPr>
            <a:normAutofit lnSpcReduction="10000"/>
          </a:bodyPr>
          <a:lstStyle/>
          <a:p>
            <a:r>
              <a:rPr lang="el-GR" sz="2600" b="1" smtClean="0">
                <a:latin typeface="Calibri" pitchFamily="34" charset="0"/>
              </a:rPr>
              <a:t>Ιστορική πλαισίωση </a:t>
            </a:r>
            <a:r>
              <a:rPr lang="el-GR" sz="2600" smtClean="0">
                <a:latin typeface="Calibri" pitchFamily="34" charset="0"/>
              </a:rPr>
              <a:t>- κατανόηση των κοινωνικών πολιτικών πολιτιστικών δεδομένων της εποχής υπό τους ιστορικούς όρους. </a:t>
            </a:r>
          </a:p>
          <a:p>
            <a:r>
              <a:rPr lang="el-GR" sz="2600" b="1" smtClean="0">
                <a:latin typeface="Calibri" pitchFamily="34" charset="0"/>
              </a:rPr>
              <a:t>Ανάληψη προοπτικής </a:t>
            </a:r>
            <a:r>
              <a:rPr lang="el-GR" sz="2600" smtClean="0">
                <a:latin typeface="Calibri" pitchFamily="34" charset="0"/>
              </a:rPr>
              <a:t>- κατανόηση των εμπειριών που έχει ζήσει το ιστορικό πρόσωπο, τις αρχές του, τη θέση του, τη συμπεριφορά του και τις πεποιθήσεις του.</a:t>
            </a:r>
          </a:p>
          <a:p>
            <a:r>
              <a:rPr lang="el-GR" sz="2600" b="1" smtClean="0">
                <a:latin typeface="Calibri" pitchFamily="34" charset="0"/>
              </a:rPr>
              <a:t>Συναισθηματική σύνδεση </a:t>
            </a:r>
            <a:r>
              <a:rPr lang="el-GR" sz="2600" smtClean="0">
                <a:latin typeface="Calibri" pitchFamily="34" charset="0"/>
              </a:rPr>
              <a:t>– σκέψη γύρω από το πώς οι εμπειρίες των ιστορικών προσώπων, οι καταστάσεις ή οι πράξεις τους μπορεί να είχαν επηρεαστεί από τη συναισθηματική τους αντίδραση, με βάση τη σύνδεση με τις προσωπικές μας (παρ’ ότι διαφορετικές) εμπειρίες ζωής.</a:t>
            </a:r>
          </a:p>
          <a:p>
            <a:pPr>
              <a:buFontTx/>
              <a:buNone/>
            </a:pPr>
            <a:endParaRPr lang="el-GR" sz="2400" smtClean="0">
              <a:latin typeface="Calibri"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4800" y="620713"/>
            <a:ext cx="8534400" cy="5475287"/>
          </a:xfrm>
        </p:spPr>
        <p:txBody>
          <a:bodyPr/>
          <a:lstStyle/>
          <a:p>
            <a:pPr>
              <a:defRPr/>
            </a:pPr>
            <a:r>
              <a:rPr lang="el-GR" kern="1200" dirty="0" smtClean="0">
                <a:latin typeface="Calibri" pitchFamily="34" charset="0"/>
              </a:rPr>
              <a:t>Κάθε ιστορική διερεύνηση πρέπει να περιλαμβάνει τις τρεις αυτές διαστάσεις: την ιστορική πλαισίωση, την ανάληψη προοπτικής και τη συναισθηματική εμπλοκή.</a:t>
            </a:r>
          </a:p>
          <a:p>
            <a:pPr>
              <a:defRPr/>
            </a:pPr>
            <a:r>
              <a:rPr lang="el-GR" kern="1200" dirty="0" smtClean="0">
                <a:latin typeface="Calibri" pitchFamily="34" charset="0"/>
              </a:rPr>
              <a:t>Μια ιστορική διερεύνηση που δεν ενσωματώνει τις παραπάνω διαστάσεις μπορεί να περιγραφεί ως «ιστορική ανάληψη προοπτικής» ή «συναισθηματική εμπλοκή με την ιστορία», αλλά δεν μπορεί να ονομαστεί «ιστορική ενσυναίσθηση».</a:t>
            </a:r>
            <a:endParaRPr lang="el-GR" dirty="0" smtClean="0">
              <a:latin typeface="Calibri" pitchFamily="34" charset="0"/>
            </a:endParaRPr>
          </a:p>
          <a:p>
            <a:pPr>
              <a:defRPr/>
            </a:pPr>
            <a:endParaRPr lang="el-GR"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428596" y="642918"/>
          <a:ext cx="8001056" cy="2714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428625" y="3571875"/>
            <a:ext cx="8215313" cy="2124075"/>
          </a:xfrm>
          <a:prstGeom prst="rect">
            <a:avLst/>
          </a:prstGeom>
          <a:noFill/>
          <a:ln w="38100">
            <a:solidFill>
              <a:srgbClr val="993300"/>
            </a:solidFill>
          </a:ln>
        </p:spPr>
        <p:txBody>
          <a:bodyPr>
            <a:spAutoFit/>
          </a:bodyPr>
          <a:lstStyle/>
          <a:p>
            <a:pPr>
              <a:defRPr/>
            </a:pPr>
            <a:r>
              <a:rPr lang="el-GR" sz="2800" b="1" dirty="0">
                <a:solidFill>
                  <a:srgbClr val="993300"/>
                </a:solidFill>
                <a:effectLst>
                  <a:outerShdw blurRad="38100" dist="38100" dir="2700000" algn="tl">
                    <a:srgbClr val="000000">
                      <a:alpha val="43137"/>
                    </a:srgbClr>
                  </a:outerShdw>
                </a:effectLst>
                <a:latin typeface="Calibri" pitchFamily="34" charset="0"/>
              </a:rPr>
              <a:t>    Σκοπός: </a:t>
            </a:r>
          </a:p>
          <a:p>
            <a:pPr>
              <a:buClr>
                <a:srgbClr val="993300"/>
              </a:buClr>
              <a:buSzPct val="115000"/>
              <a:buFont typeface="Arial" pitchFamily="34" charset="0"/>
              <a:buChar char="•"/>
              <a:defRPr/>
            </a:pPr>
            <a:r>
              <a:rPr lang="el-GR" sz="2600" b="1" dirty="0">
                <a:latin typeface="Calibri" pitchFamily="34" charset="0"/>
              </a:rPr>
              <a:t>  Κατανοώ την ιστορία λογικά, κριτικά, συναισθηματικά.</a:t>
            </a:r>
          </a:p>
          <a:p>
            <a:pPr>
              <a:buClr>
                <a:srgbClr val="993300"/>
              </a:buClr>
              <a:buSzPct val="115000"/>
              <a:buFont typeface="Arial" pitchFamily="34" charset="0"/>
              <a:buChar char="•"/>
              <a:defRPr/>
            </a:pPr>
            <a:r>
              <a:rPr lang="el-GR" sz="2600" b="1" dirty="0">
                <a:latin typeface="Calibri" pitchFamily="34" charset="0"/>
              </a:rPr>
              <a:t>  Μαθαίνω να σκέφτομαι ιστορικά.</a:t>
            </a:r>
          </a:p>
          <a:p>
            <a:pPr>
              <a:buClr>
                <a:srgbClr val="993300"/>
              </a:buClr>
              <a:buSzPct val="115000"/>
              <a:buFont typeface="Arial" pitchFamily="34" charset="0"/>
              <a:buChar char="•"/>
              <a:defRPr/>
            </a:pPr>
            <a:r>
              <a:rPr lang="el-GR" sz="2600" b="1" dirty="0">
                <a:latin typeface="Calibri" pitchFamily="34" charset="0"/>
              </a:rPr>
              <a:t>  Γνωρίζω τον «άλλο».</a:t>
            </a:r>
          </a:p>
          <a:p>
            <a:pPr>
              <a:buClr>
                <a:srgbClr val="993300"/>
              </a:buClr>
              <a:buSzPct val="115000"/>
              <a:buFont typeface="Arial" pitchFamily="34" charset="0"/>
              <a:buChar char="•"/>
              <a:defRPr/>
            </a:pPr>
            <a:r>
              <a:rPr lang="el-GR" sz="2600" b="1" dirty="0">
                <a:latin typeface="Calibri" pitchFamily="34" charset="0"/>
              </a:rPr>
              <a:t>  Γνωρίζω τον εαυτό μου.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304800" y="228600"/>
            <a:ext cx="8610600" cy="896938"/>
          </a:xfrm>
        </p:spPr>
        <p:txBody>
          <a:bodyPr/>
          <a:lstStyle/>
          <a:p>
            <a:r>
              <a:rPr lang="el-GR" sz="4000" b="1" smtClean="0">
                <a:solidFill>
                  <a:srgbClr val="C00000"/>
                </a:solidFill>
                <a:latin typeface="Calibri" pitchFamily="34" charset="0"/>
              </a:rPr>
              <a:t>Αποτελέσματα για τους μαθητές: </a:t>
            </a:r>
          </a:p>
        </p:txBody>
      </p:sp>
      <p:sp>
        <p:nvSpPr>
          <p:cNvPr id="21507" name="2 - Θέση περιεχομένου"/>
          <p:cNvSpPr>
            <a:spLocks noGrp="1"/>
          </p:cNvSpPr>
          <p:nvPr>
            <p:ph idx="1"/>
          </p:nvPr>
        </p:nvSpPr>
        <p:spPr>
          <a:xfrm>
            <a:off x="304800" y="1484313"/>
            <a:ext cx="8534400" cy="4897437"/>
          </a:xfrm>
        </p:spPr>
        <p:txBody>
          <a:bodyPr/>
          <a:lstStyle/>
          <a:p>
            <a:r>
              <a:rPr lang="el-GR" sz="2800" smtClean="0">
                <a:latin typeface="Calibri" pitchFamily="34" charset="0"/>
              </a:rPr>
              <a:t>αποκτούν εμπλουτισμένη κατανόηση του παρελθόντος </a:t>
            </a:r>
          </a:p>
          <a:p>
            <a:r>
              <a:rPr lang="el-GR" sz="2800" smtClean="0">
                <a:latin typeface="Calibri" pitchFamily="34" charset="0"/>
              </a:rPr>
              <a:t>Αναγνωρίζουν την πολυπλοκότητα του  σχηματισμού μιας ιδέας, της λήψης μιας απόφασης, της ανάληψης μιας ενέργειας</a:t>
            </a:r>
          </a:p>
          <a:p>
            <a:r>
              <a:rPr lang="el-GR" sz="2800" smtClean="0">
                <a:latin typeface="Calibri" pitchFamily="34" charset="0"/>
              </a:rPr>
              <a:t>διακρίνουν αναλογίες ανάμεσα στο παρελθόν και στο παρόν</a:t>
            </a:r>
          </a:p>
          <a:p>
            <a:r>
              <a:rPr lang="el-GR" sz="2800" smtClean="0">
                <a:latin typeface="Calibri" pitchFamily="34" charset="0"/>
              </a:rPr>
              <a:t>κατανοούν καλύτερα τον σύγχρονο κόσμο</a:t>
            </a:r>
          </a:p>
          <a:p>
            <a:r>
              <a:rPr lang="el-GR" sz="2800" smtClean="0">
                <a:latin typeface="Calibri" pitchFamily="34" charset="0"/>
              </a:rPr>
              <a:t>προετοιμάζονται  για να αντιμετωπίσουν σύγχρονα ηθικά ζητήματα, παίρνουν θέση..</a:t>
            </a:r>
            <a:endParaRPr lang="el-GR" sz="280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p:nvPr>
        </p:nvSpPr>
        <p:spPr>
          <a:xfrm>
            <a:off x="228600" y="908050"/>
            <a:ext cx="4343400" cy="4824413"/>
          </a:xfrm>
          <a:ln w="38100">
            <a:solidFill>
              <a:srgbClr val="993300"/>
            </a:solidFill>
          </a:ln>
        </p:spPr>
        <p:txBody>
          <a:bodyPr/>
          <a:lstStyle/>
          <a:p>
            <a:pPr>
              <a:defRPr/>
            </a:pPr>
            <a:r>
              <a:rPr lang="el-GR" sz="4800" b="1" dirty="0" smtClean="0">
                <a:solidFill>
                  <a:srgbClr val="993300"/>
                </a:solidFill>
                <a:effectLst>
                  <a:outerShdw blurRad="38100" dist="38100" dir="2700000" algn="tl">
                    <a:srgbClr val="000000">
                      <a:alpha val="43137"/>
                    </a:srgbClr>
                  </a:outerShdw>
                </a:effectLst>
                <a:latin typeface="Calibri" pitchFamily="34" charset="0"/>
              </a:rPr>
              <a:t>Διδάσκω Ιστορία με ενσυναίσθηση  </a:t>
            </a:r>
            <a:endParaRPr lang="el-GR" sz="4800" b="1" dirty="0">
              <a:solidFill>
                <a:srgbClr val="993300"/>
              </a:solidFill>
              <a:effectLst>
                <a:outerShdw blurRad="38100" dist="38100" dir="2700000" algn="tl">
                  <a:srgbClr val="000000">
                    <a:alpha val="43137"/>
                  </a:srgbClr>
                </a:outerShdw>
              </a:effectLst>
              <a:latin typeface="Calibri" pitchFamily="34" charset="0"/>
            </a:endParaRPr>
          </a:p>
        </p:txBody>
      </p:sp>
      <p:pic>
        <p:nvPicPr>
          <p:cNvPr id="22531" name="Picture 4" descr="https://calvinhistory.files.wordpress.com/2014/11/empathy.jpg?w=252&amp;h=256"/>
          <p:cNvPicPr>
            <a:picLocks noChangeAspect="1" noChangeArrowheads="1"/>
          </p:cNvPicPr>
          <p:nvPr/>
        </p:nvPicPr>
        <p:blipFill>
          <a:blip r:embed="rId2" cstate="print"/>
          <a:srcRect/>
          <a:stretch>
            <a:fillRect/>
          </a:stretch>
        </p:blipFill>
        <p:spPr bwMode="auto">
          <a:xfrm>
            <a:off x="4787900" y="1268413"/>
            <a:ext cx="4105275" cy="418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p:txBody>
          <a:bodyPr/>
          <a:lstStyle/>
          <a:p>
            <a:endParaRPr lang="el-GR" smtClean="0"/>
          </a:p>
        </p:txBody>
      </p:sp>
      <p:sp>
        <p:nvSpPr>
          <p:cNvPr id="4099" name="2 - Θέση περιεχομένου"/>
          <p:cNvSpPr>
            <a:spLocks noGrp="1"/>
          </p:cNvSpPr>
          <p:nvPr>
            <p:ph idx="1"/>
          </p:nvPr>
        </p:nvSpPr>
        <p:spPr/>
        <p:txBody>
          <a:bodyPr/>
          <a:lstStyle/>
          <a:p>
            <a:pPr algn="just"/>
            <a:r>
              <a:rPr lang="el-GR" dirty="0" smtClean="0">
                <a:latin typeface="Times New Roman" pitchFamily="18" charset="0"/>
                <a:cs typeface="Times New Roman" pitchFamily="18" charset="0"/>
              </a:rPr>
              <a:t>Τα σχολικά εγχειρίδια βρίθουν από εικόνες</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οι εκπαιδευόμενοι </a:t>
            </a:r>
            <a:r>
              <a:rPr lang="el-GR" dirty="0" smtClean="0">
                <a:latin typeface="Times New Roman" pitchFamily="18" charset="0"/>
                <a:cs typeface="Times New Roman" pitchFamily="18" charset="0"/>
              </a:rPr>
              <a:t>βομβαρδίζονται από εικόνες τόσο έξω από το σχολείο όσο και μέσα .</a:t>
            </a:r>
          </a:p>
          <a:p>
            <a:pPr algn="just"/>
            <a:r>
              <a:rPr lang="el-GR" dirty="0" smtClean="0">
                <a:latin typeface="Times New Roman" pitchFamily="18" charset="0"/>
                <a:cs typeface="Times New Roman" pitchFamily="18" charset="0"/>
              </a:rPr>
              <a:t>Μια εικόνα μπορεί να ενταχθεί σε οποιαδήποτε φάση του μαθήματος (έναρξη, σε ενδιάμεσες φάσεις, στο τέλος για σχολιασμό αυτών που προηγήθηκαν, για συμπέρασμα κλπ.)</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5 - Θέση αριθμού διαφάνειας"/>
          <p:cNvSpPr>
            <a:spLocks noGrp="1"/>
          </p:cNvSpPr>
          <p:nvPr>
            <p:ph type="sldNum" sz="quarter" idx="12"/>
          </p:nvPr>
        </p:nvSpPr>
        <p:spPr>
          <a:noFill/>
        </p:spPr>
        <p:txBody>
          <a:bodyPr/>
          <a:lstStyle/>
          <a:p>
            <a:fld id="{66DA86A9-4442-41DF-B498-7C90EEAFE6EB}" type="slidenum">
              <a:rPr lang="el-GR" smtClean="0"/>
              <a:pPr/>
              <a:t>80</a:t>
            </a:fld>
            <a:endParaRPr lang="el-GR" smtClean="0"/>
          </a:p>
        </p:txBody>
      </p:sp>
      <p:sp>
        <p:nvSpPr>
          <p:cNvPr id="23555" name="Rectangle 3"/>
          <p:cNvSpPr>
            <a:spLocks noGrp="1" noChangeArrowheads="1"/>
          </p:cNvSpPr>
          <p:nvPr>
            <p:ph type="body" idx="1"/>
          </p:nvPr>
        </p:nvSpPr>
        <p:spPr>
          <a:xfrm>
            <a:off x="457200" y="571500"/>
            <a:ext cx="8229600" cy="5524500"/>
          </a:xfrm>
        </p:spPr>
        <p:txBody>
          <a:bodyPr>
            <a:normAutofit lnSpcReduction="10000"/>
          </a:bodyPr>
          <a:lstStyle/>
          <a:p>
            <a:pPr eaLnBrk="1" hangingPunct="1">
              <a:lnSpc>
                <a:spcPct val="150000"/>
              </a:lnSpc>
              <a:buFontTx/>
              <a:buNone/>
            </a:pPr>
            <a:r>
              <a:rPr lang="el-GR" sz="4400" b="1" smtClean="0">
                <a:solidFill>
                  <a:srgbClr val="993300"/>
                </a:solidFill>
                <a:latin typeface="Calibri" pitchFamily="34" charset="0"/>
              </a:rPr>
              <a:t>	</a:t>
            </a:r>
            <a:r>
              <a:rPr lang="el-GR" sz="4000" b="1" smtClean="0">
                <a:solidFill>
                  <a:srgbClr val="993300"/>
                </a:solidFill>
                <a:latin typeface="Calibri" pitchFamily="34" charset="0"/>
              </a:rPr>
              <a:t>Η ενσυναίσθηση αποτελεί </a:t>
            </a:r>
            <a:r>
              <a:rPr lang="el-GR" sz="4000" b="1" u="sng" smtClean="0">
                <a:solidFill>
                  <a:srgbClr val="993300"/>
                </a:solidFill>
                <a:latin typeface="Calibri" pitchFamily="34" charset="0"/>
              </a:rPr>
              <a:t>συνειδητά επιδιωκόμενο διδακτικό στόχο </a:t>
            </a:r>
            <a:r>
              <a:rPr lang="el-GR" sz="4000" b="1" smtClean="0">
                <a:solidFill>
                  <a:srgbClr val="993300"/>
                </a:solidFill>
                <a:latin typeface="Calibri" pitchFamily="34" charset="0"/>
              </a:rPr>
              <a:t>για την υλοποίηση του οποίου απαιτείται </a:t>
            </a:r>
            <a:r>
              <a:rPr lang="el-GR" sz="4000" b="1" u="sng" smtClean="0">
                <a:solidFill>
                  <a:srgbClr val="993300"/>
                </a:solidFill>
                <a:latin typeface="Calibri" pitchFamily="34" charset="0"/>
              </a:rPr>
              <a:t>λεπτομερής σχεδιασμός και ενεργητικές διδακτικές διαδικασίες</a:t>
            </a:r>
            <a:r>
              <a:rPr lang="el-GR" sz="4000" b="1" smtClean="0">
                <a:solidFill>
                  <a:srgbClr val="993300"/>
                </a:solidFill>
                <a:latin typeface="Calibri" pitchFamily="34" charset="0"/>
              </a:rPr>
              <a:t>.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228600"/>
            <a:ext cx="8610600" cy="985838"/>
          </a:xfrm>
          <a:ln w="28575">
            <a:solidFill>
              <a:srgbClr val="993300"/>
            </a:solidFill>
          </a:ln>
          <a:effectLst>
            <a:outerShdw blurRad="50800" dist="38100" dir="5400000" algn="t" rotWithShape="0">
              <a:prstClr val="black">
                <a:alpha val="40000"/>
              </a:prstClr>
            </a:outerShdw>
          </a:effectLst>
        </p:spPr>
        <p:txBody>
          <a:bodyPr/>
          <a:lstStyle/>
          <a:p>
            <a:pPr eaLnBrk="1" hangingPunct="1">
              <a:defRPr/>
            </a:pPr>
            <a:r>
              <a:rPr lang="el-GR" b="1" dirty="0" smtClean="0">
                <a:solidFill>
                  <a:srgbClr val="993300"/>
                </a:solidFill>
                <a:effectLst>
                  <a:outerShdw blurRad="38100" dist="38100" dir="2700000" algn="tl">
                    <a:srgbClr val="000000">
                      <a:alpha val="43137"/>
                    </a:srgbClr>
                  </a:outerShdw>
                </a:effectLst>
                <a:latin typeface="Calibri" pitchFamily="34" charset="0"/>
              </a:rPr>
              <a:t>Διδακτική στρατηγική </a:t>
            </a:r>
            <a:endParaRPr lang="el-GR" b="1" dirty="0">
              <a:solidFill>
                <a:srgbClr val="993300"/>
              </a:solidFill>
              <a:effectLst>
                <a:outerShdw blurRad="38100" dist="38100" dir="2700000" algn="tl">
                  <a:srgbClr val="000000">
                    <a:alpha val="43137"/>
                  </a:srgbClr>
                </a:outerShdw>
              </a:effectLst>
              <a:latin typeface="Calibri" pitchFamily="34" charset="0"/>
            </a:endParaRPr>
          </a:p>
        </p:txBody>
      </p:sp>
      <p:sp>
        <p:nvSpPr>
          <p:cNvPr id="24579" name="2 - Θέση περιεχομένου"/>
          <p:cNvSpPr>
            <a:spLocks noGrp="1"/>
          </p:cNvSpPr>
          <p:nvPr>
            <p:ph idx="1"/>
          </p:nvPr>
        </p:nvSpPr>
        <p:spPr>
          <a:xfrm>
            <a:off x="304800" y="1571625"/>
            <a:ext cx="8534400" cy="4524375"/>
          </a:xfrm>
        </p:spPr>
        <p:txBody>
          <a:bodyPr/>
          <a:lstStyle/>
          <a:p>
            <a:pPr eaLnBrk="1" hangingPunct="1">
              <a:buFontTx/>
              <a:buNone/>
            </a:pPr>
            <a:r>
              <a:rPr lang="el-GR" b="1" dirty="0" smtClean="0"/>
              <a:t>	</a:t>
            </a:r>
            <a:r>
              <a:rPr lang="el-GR" b="1" dirty="0" smtClean="0">
                <a:latin typeface="Calibri" pitchFamily="34" charset="0"/>
              </a:rPr>
              <a:t>Ο </a:t>
            </a:r>
            <a:r>
              <a:rPr lang="el-GR" b="1" dirty="0" smtClean="0">
                <a:latin typeface="Calibri" pitchFamily="34" charset="0"/>
              </a:rPr>
              <a:t>εκπαιδευόμενος: </a:t>
            </a:r>
            <a:endParaRPr lang="el-GR" b="1" dirty="0" smtClean="0">
              <a:latin typeface="Calibri" pitchFamily="34" charset="0"/>
            </a:endParaRPr>
          </a:p>
          <a:p>
            <a:pPr eaLnBrk="1" hangingPunct="1">
              <a:buClr>
                <a:srgbClr val="993300"/>
              </a:buClr>
              <a:buSzPct val="115000"/>
            </a:pPr>
            <a:r>
              <a:rPr lang="el-GR" b="1" dirty="0" smtClean="0">
                <a:latin typeface="Calibri" pitchFamily="34" charset="0"/>
              </a:rPr>
              <a:t>αναπλάθει φαντασιακά το περιεχόμενο των ιστορικών πηγών </a:t>
            </a:r>
          </a:p>
          <a:p>
            <a:pPr eaLnBrk="1" hangingPunct="1">
              <a:buClr>
                <a:srgbClr val="993300"/>
              </a:buClr>
              <a:buSzPct val="115000"/>
            </a:pPr>
            <a:r>
              <a:rPr lang="el-GR" b="1" dirty="0" smtClean="0">
                <a:latin typeface="Calibri" pitchFamily="34" charset="0"/>
              </a:rPr>
              <a:t>τοποθετεί τον εαυτό του εντός της ιστορικής κατάστασης </a:t>
            </a:r>
          </a:p>
          <a:p>
            <a:pPr eaLnBrk="1" hangingPunct="1">
              <a:buClr>
                <a:srgbClr val="993300"/>
              </a:buClr>
              <a:buSzPct val="115000"/>
            </a:pPr>
            <a:r>
              <a:rPr lang="el-GR" b="1" dirty="0" smtClean="0">
                <a:latin typeface="Calibri" pitchFamily="34" charset="0"/>
              </a:rPr>
              <a:t>ανασύρει ομοειδείς δικές του εμπειρίες ανάλογες με τα περιστατικά που βίωσαν τα ιστορικά πρόσωπα </a:t>
            </a:r>
          </a:p>
          <a:p>
            <a:pPr eaLnBrk="1" hangingPunct="1"/>
            <a:endParaRPr lang="el-GR"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304800" y="228600"/>
            <a:ext cx="8610600" cy="985838"/>
          </a:xfrm>
          <a:ln w="28575">
            <a:solidFill>
              <a:srgbClr val="993300"/>
            </a:solidFill>
          </a:ln>
          <a:effectLst>
            <a:outerShdw blurRad="50800" dist="38100" dir="5400000" algn="t" rotWithShape="0">
              <a:prstClr val="black">
                <a:alpha val="40000"/>
              </a:prstClr>
            </a:outerShdw>
          </a:effectLst>
        </p:spPr>
        <p:txBody>
          <a:bodyPr/>
          <a:lstStyle/>
          <a:p>
            <a:pPr eaLnBrk="1" hangingPunct="1">
              <a:defRPr/>
            </a:pPr>
            <a:r>
              <a:rPr lang="el-GR" b="1" dirty="0" smtClean="0">
                <a:solidFill>
                  <a:srgbClr val="993300"/>
                </a:solidFill>
                <a:effectLst>
                  <a:outerShdw blurRad="38100" dist="38100" dir="2700000" algn="tl">
                    <a:srgbClr val="000000">
                      <a:alpha val="43137"/>
                    </a:srgbClr>
                  </a:outerShdw>
                </a:effectLst>
                <a:latin typeface="Calibri" pitchFamily="34" charset="0"/>
              </a:rPr>
              <a:t>Διδακτική στρατηγική </a:t>
            </a:r>
            <a:endParaRPr lang="el-GR" dirty="0"/>
          </a:p>
        </p:txBody>
      </p:sp>
      <p:sp>
        <p:nvSpPr>
          <p:cNvPr id="25603" name="4 - Θέση περιεχομένου"/>
          <p:cNvSpPr>
            <a:spLocks noGrp="1"/>
          </p:cNvSpPr>
          <p:nvPr>
            <p:ph idx="1"/>
          </p:nvPr>
        </p:nvSpPr>
        <p:spPr>
          <a:xfrm>
            <a:off x="304800" y="1428750"/>
            <a:ext cx="8534400" cy="4667250"/>
          </a:xfrm>
        </p:spPr>
        <p:txBody>
          <a:bodyPr/>
          <a:lstStyle/>
          <a:p>
            <a:pPr eaLnBrk="1" hangingPunct="1">
              <a:buClr>
                <a:srgbClr val="993300"/>
              </a:buClr>
              <a:buSzPct val="115000"/>
            </a:pPr>
            <a:r>
              <a:rPr lang="el-GR" b="1" smtClean="0">
                <a:latin typeface="Calibri" pitchFamily="34" charset="0"/>
              </a:rPr>
              <a:t>βιώνει τα γεγονότα κατά τρόπο «αυθεντικό»</a:t>
            </a:r>
          </a:p>
          <a:p>
            <a:pPr eaLnBrk="1" hangingPunct="1">
              <a:buClr>
                <a:srgbClr val="993300"/>
              </a:buClr>
              <a:buSzPct val="115000"/>
            </a:pPr>
            <a:r>
              <a:rPr lang="el-GR" b="1" smtClean="0">
                <a:latin typeface="Calibri" pitchFamily="34" charset="0"/>
              </a:rPr>
              <a:t>προεκτείνει με τη φαντασία του τις ελλιπείς πληροφορίες που παίρνει από την πηγή και για να καλύψει τα κενά κατανόησης</a:t>
            </a:r>
          </a:p>
          <a:p>
            <a:pPr eaLnBrk="1" hangingPunct="1">
              <a:buClr>
                <a:srgbClr val="993300"/>
              </a:buClr>
              <a:buSzPct val="115000"/>
            </a:pPr>
            <a:r>
              <a:rPr lang="el-GR" b="1" smtClean="0">
                <a:latin typeface="Calibri" pitchFamily="34" charset="0"/>
              </a:rPr>
              <a:t>οικοδομεί εναλλακτικές αφηγήσεις της ίδιας ιστορικής περίστασης</a:t>
            </a:r>
          </a:p>
          <a:p>
            <a:pPr eaLnBrk="1" hangingPunct="1">
              <a:buClr>
                <a:srgbClr val="993300"/>
              </a:buClr>
              <a:buSzPct val="115000"/>
            </a:pPr>
            <a:r>
              <a:rPr lang="el-GR" b="1" smtClean="0">
                <a:latin typeface="Calibri" pitchFamily="34" charset="0"/>
              </a:rPr>
              <a:t>τεκμηριώνει τις φαντασιακές αναπαραστάσεις του με υλικό ιστορικών πηγών</a:t>
            </a:r>
            <a:endParaRPr lang="el-GR" smtClean="0">
              <a:latin typeface="Calibri" pitchFamily="34" charset="0"/>
            </a:endParaRPr>
          </a:p>
          <a:p>
            <a:pPr eaLnBrk="1" hangingPunct="1"/>
            <a:endParaRPr lang="el-GR" b="1" smtClean="0"/>
          </a:p>
          <a:p>
            <a:pPr eaLnBrk="1" hangingPunct="1"/>
            <a:endParaRPr lang="el-GR"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5 - Θέση αριθμού διαφάνειας"/>
          <p:cNvSpPr>
            <a:spLocks noGrp="1"/>
          </p:cNvSpPr>
          <p:nvPr>
            <p:ph type="sldNum" sz="quarter" idx="12"/>
          </p:nvPr>
        </p:nvSpPr>
        <p:spPr>
          <a:noFill/>
        </p:spPr>
        <p:txBody>
          <a:bodyPr/>
          <a:lstStyle/>
          <a:p>
            <a:fld id="{9A2B6B14-E0D3-4E06-9FFB-9496CEA1FD28}" type="slidenum">
              <a:rPr lang="el-GR" smtClean="0"/>
              <a:pPr/>
              <a:t>83</a:t>
            </a:fld>
            <a:endParaRPr lang="el-GR" smtClean="0"/>
          </a:p>
        </p:txBody>
      </p:sp>
      <p:sp>
        <p:nvSpPr>
          <p:cNvPr id="35843" name="Rectangle 3"/>
          <p:cNvSpPr>
            <a:spLocks noGrp="1" noChangeArrowheads="1"/>
          </p:cNvSpPr>
          <p:nvPr>
            <p:ph type="body" idx="1"/>
          </p:nvPr>
        </p:nvSpPr>
        <p:spPr>
          <a:xfrm>
            <a:off x="457200" y="428625"/>
            <a:ext cx="8229600" cy="6096000"/>
          </a:xfrm>
        </p:spPr>
        <p:txBody>
          <a:bodyPr/>
          <a:lstStyle/>
          <a:p>
            <a:pPr eaLnBrk="1" hangingPunct="1">
              <a:lnSpc>
                <a:spcPct val="90000"/>
              </a:lnSpc>
              <a:buSzPct val="114000"/>
              <a:buFontTx/>
              <a:buNone/>
              <a:defRPr/>
            </a:pPr>
            <a:r>
              <a:rPr lang="el-GR" sz="2800" b="1" dirty="0" smtClean="0">
                <a:solidFill>
                  <a:srgbClr val="993300"/>
                </a:solidFill>
                <a:effectLst>
                  <a:outerShdw blurRad="38100" dist="38100" dir="2700000" algn="tl">
                    <a:srgbClr val="000000">
                      <a:alpha val="43137"/>
                    </a:srgbClr>
                  </a:outerShdw>
                </a:effectLst>
                <a:latin typeface="Calibri" pitchFamily="34" charset="0"/>
              </a:rPr>
              <a:t>	</a:t>
            </a:r>
            <a:r>
              <a:rPr lang="el-GR" sz="2800" b="1" u="sng" dirty="0" smtClean="0">
                <a:solidFill>
                  <a:srgbClr val="993300"/>
                </a:solidFill>
                <a:effectLst>
                  <a:outerShdw blurRad="38100" dist="38100" dir="2700000" algn="tl">
                    <a:srgbClr val="000000">
                      <a:alpha val="43137"/>
                    </a:srgbClr>
                  </a:outerShdw>
                </a:effectLst>
                <a:latin typeface="Calibri" pitchFamily="34" charset="0"/>
              </a:rPr>
              <a:t>Πιθανές ερωτήσεις</a:t>
            </a:r>
            <a:r>
              <a:rPr lang="el-GR" sz="2800" b="1" dirty="0" smtClean="0">
                <a:solidFill>
                  <a:srgbClr val="993300"/>
                </a:solidFill>
                <a:effectLst>
                  <a:outerShdw blurRad="38100" dist="38100" dir="2700000" algn="tl">
                    <a:srgbClr val="000000">
                      <a:alpha val="43137"/>
                    </a:srgbClr>
                  </a:outerShdw>
                </a:effectLst>
                <a:latin typeface="Calibri" pitchFamily="34" charset="0"/>
              </a:rPr>
              <a:t>:</a:t>
            </a:r>
          </a:p>
          <a:p>
            <a:pPr eaLnBrk="1" hangingPunct="1">
              <a:lnSpc>
                <a:spcPct val="90000"/>
              </a:lnSpc>
              <a:buClr>
                <a:srgbClr val="993300"/>
              </a:buClr>
              <a:buSzPct val="114000"/>
              <a:defRPr/>
            </a:pPr>
            <a:r>
              <a:rPr lang="el-GR" sz="2800" b="1" dirty="0" smtClean="0">
                <a:latin typeface="Calibri" pitchFamily="34" charset="0"/>
              </a:rPr>
              <a:t>«</a:t>
            </a:r>
            <a:r>
              <a:rPr lang="el-GR" sz="2800" b="1" dirty="0">
                <a:latin typeface="Calibri" pitchFamily="34" charset="0"/>
              </a:rPr>
              <a:t>Ποιες </a:t>
            </a:r>
            <a:r>
              <a:rPr lang="el-GR" sz="2800" b="1" dirty="0" smtClean="0">
                <a:latin typeface="Calibri" pitchFamily="34" charset="0"/>
              </a:rPr>
              <a:t>σκέψεις θα </a:t>
            </a:r>
            <a:r>
              <a:rPr lang="el-GR" sz="2800" b="1" dirty="0">
                <a:latin typeface="Calibri" pitchFamily="34" charset="0"/>
              </a:rPr>
              <a:t>είχε ο </a:t>
            </a:r>
            <a:r>
              <a:rPr lang="el-GR" sz="2800" b="1" dirty="0" smtClean="0">
                <a:latin typeface="Calibri" pitchFamily="34" charset="0"/>
              </a:rPr>
              <a:t>...όταν…»</a:t>
            </a:r>
            <a:endParaRPr lang="el-GR" sz="2800" b="1" dirty="0">
              <a:latin typeface="Calibri" pitchFamily="34" charset="0"/>
            </a:endParaRPr>
          </a:p>
          <a:p>
            <a:pPr eaLnBrk="1" hangingPunct="1">
              <a:lnSpc>
                <a:spcPct val="90000"/>
              </a:lnSpc>
              <a:buClr>
                <a:srgbClr val="993300"/>
              </a:buClr>
              <a:buSzPct val="114000"/>
              <a:defRPr/>
            </a:pPr>
            <a:r>
              <a:rPr lang="el-GR" sz="2800" b="1" dirty="0">
                <a:latin typeface="Calibri" pitchFamily="34" charset="0"/>
              </a:rPr>
              <a:t>«Πώς θα </a:t>
            </a:r>
            <a:r>
              <a:rPr lang="el-GR" sz="2800" b="1" dirty="0" smtClean="0">
                <a:latin typeface="Calibri" pitchFamily="34" charset="0"/>
              </a:rPr>
              <a:t>αισθανόμουν </a:t>
            </a:r>
            <a:r>
              <a:rPr lang="el-GR" sz="2800" b="1" dirty="0">
                <a:latin typeface="Calibri" pitchFamily="34" charset="0"/>
              </a:rPr>
              <a:t>αν </a:t>
            </a:r>
            <a:r>
              <a:rPr lang="el-GR" sz="2800" b="1" dirty="0" smtClean="0">
                <a:latin typeface="Calibri" pitchFamily="34" charset="0"/>
              </a:rPr>
              <a:t>ήμουν </a:t>
            </a:r>
            <a:r>
              <a:rPr lang="el-GR" sz="2800" b="1" dirty="0">
                <a:latin typeface="Calibri" pitchFamily="34" charset="0"/>
              </a:rPr>
              <a:t>στη θέση του ...»</a:t>
            </a:r>
          </a:p>
          <a:p>
            <a:pPr eaLnBrk="1" hangingPunct="1">
              <a:lnSpc>
                <a:spcPct val="90000"/>
              </a:lnSpc>
              <a:buClr>
                <a:srgbClr val="993300"/>
              </a:buClr>
              <a:buSzPct val="114000"/>
              <a:defRPr/>
            </a:pPr>
            <a:r>
              <a:rPr lang="el-GR" sz="2800" b="1" dirty="0">
                <a:latin typeface="Calibri" pitchFamily="34" charset="0"/>
              </a:rPr>
              <a:t>«Ποια θα ήταν τα συναισθήματά </a:t>
            </a:r>
            <a:r>
              <a:rPr lang="el-GR" sz="2800" b="1" dirty="0" smtClean="0">
                <a:latin typeface="Calibri" pitchFamily="34" charset="0"/>
              </a:rPr>
              <a:t>μου </a:t>
            </a:r>
            <a:r>
              <a:rPr lang="el-GR" sz="2800" b="1" dirty="0">
                <a:latin typeface="Calibri" pitchFamily="34" charset="0"/>
              </a:rPr>
              <a:t>αν </a:t>
            </a:r>
            <a:r>
              <a:rPr lang="el-GR" sz="2800" b="1" dirty="0" smtClean="0">
                <a:latin typeface="Calibri" pitchFamily="34" charset="0"/>
              </a:rPr>
              <a:t>μάθαινα </a:t>
            </a:r>
            <a:r>
              <a:rPr lang="el-GR" sz="2800" b="1" dirty="0">
                <a:latin typeface="Calibri" pitchFamily="34" charset="0"/>
              </a:rPr>
              <a:t>ότι ...»</a:t>
            </a:r>
          </a:p>
          <a:p>
            <a:pPr eaLnBrk="1" hangingPunct="1">
              <a:lnSpc>
                <a:spcPct val="90000"/>
              </a:lnSpc>
              <a:buClr>
                <a:srgbClr val="993300"/>
              </a:buClr>
              <a:buSzPct val="114000"/>
              <a:defRPr/>
            </a:pPr>
            <a:r>
              <a:rPr lang="el-GR" sz="2800" b="1" dirty="0">
                <a:latin typeface="Calibri" pitchFamily="34" charset="0"/>
              </a:rPr>
              <a:t>«Πώς αντιδρά κάποιος όταν ...»</a:t>
            </a:r>
          </a:p>
          <a:p>
            <a:pPr eaLnBrk="1" hangingPunct="1">
              <a:lnSpc>
                <a:spcPct val="90000"/>
              </a:lnSpc>
              <a:buClr>
                <a:srgbClr val="993300"/>
              </a:buClr>
              <a:buSzPct val="114000"/>
              <a:defRPr/>
            </a:pPr>
            <a:r>
              <a:rPr lang="el-GR" sz="2800" b="1" dirty="0">
                <a:latin typeface="Calibri" pitchFamily="34" charset="0"/>
              </a:rPr>
              <a:t>«Πώς θα </a:t>
            </a:r>
            <a:r>
              <a:rPr lang="el-GR" sz="2800" b="1" dirty="0" smtClean="0">
                <a:latin typeface="Calibri" pitchFamily="34" charset="0"/>
              </a:rPr>
              <a:t>αντιδρούσα εγώ αν </a:t>
            </a:r>
            <a:r>
              <a:rPr lang="el-GR" sz="2800" b="1" dirty="0">
                <a:latin typeface="Calibri" pitchFamily="34" charset="0"/>
              </a:rPr>
              <a:t>...» </a:t>
            </a:r>
            <a:endParaRPr lang="el-GR" sz="2800" b="1" dirty="0" smtClean="0">
              <a:latin typeface="Calibri" pitchFamily="34" charset="0"/>
            </a:endParaRPr>
          </a:p>
          <a:p>
            <a:pPr eaLnBrk="1" hangingPunct="1">
              <a:lnSpc>
                <a:spcPct val="90000"/>
              </a:lnSpc>
              <a:buClr>
                <a:srgbClr val="993300"/>
              </a:buClr>
              <a:buSzPct val="114000"/>
              <a:buFontTx/>
              <a:buNone/>
              <a:defRPr/>
            </a:pPr>
            <a:endParaRPr lang="el-GR" sz="2800" b="1" dirty="0">
              <a:latin typeface="Calibri" pitchFamily="34" charset="0"/>
            </a:endParaRPr>
          </a:p>
          <a:p>
            <a:pPr eaLnBrk="1" hangingPunct="1">
              <a:lnSpc>
                <a:spcPct val="90000"/>
              </a:lnSpc>
              <a:buClr>
                <a:srgbClr val="993300"/>
              </a:buClr>
              <a:buSzPct val="114000"/>
              <a:buFontTx/>
              <a:buNone/>
              <a:defRPr/>
            </a:pPr>
            <a:r>
              <a:rPr lang="el-GR" sz="2800" b="1" dirty="0" smtClean="0">
                <a:latin typeface="Calibri" pitchFamily="34" charset="0"/>
              </a:rPr>
              <a:t>	</a:t>
            </a:r>
            <a:r>
              <a:rPr lang="el-GR" sz="2800" b="1" u="sng" dirty="0" smtClean="0">
                <a:solidFill>
                  <a:srgbClr val="993300"/>
                </a:solidFill>
                <a:effectLst>
                  <a:outerShdw blurRad="38100" dist="38100" dir="2700000" algn="tl">
                    <a:srgbClr val="000000">
                      <a:alpha val="43137"/>
                    </a:srgbClr>
                  </a:outerShdw>
                </a:effectLst>
                <a:latin typeface="Calibri" pitchFamily="34" charset="0"/>
              </a:rPr>
              <a:t>Πιθανές απαντήσεις</a:t>
            </a:r>
            <a:r>
              <a:rPr lang="el-GR" sz="2800" b="1" dirty="0" smtClean="0">
                <a:solidFill>
                  <a:srgbClr val="993300"/>
                </a:solidFill>
                <a:effectLst>
                  <a:outerShdw blurRad="38100" dist="38100" dir="2700000" algn="tl">
                    <a:srgbClr val="000000">
                      <a:alpha val="43137"/>
                    </a:srgbClr>
                  </a:outerShdw>
                </a:effectLst>
                <a:latin typeface="Calibri" pitchFamily="34" charset="0"/>
              </a:rPr>
              <a:t>:</a:t>
            </a:r>
            <a:endParaRPr lang="el-GR" sz="2800" b="1" dirty="0">
              <a:latin typeface="Calibri" pitchFamily="34" charset="0"/>
            </a:endParaRPr>
          </a:p>
          <a:p>
            <a:pPr eaLnBrk="1" hangingPunct="1">
              <a:lnSpc>
                <a:spcPct val="90000"/>
              </a:lnSpc>
              <a:buClr>
                <a:srgbClr val="993300"/>
              </a:buClr>
              <a:buSzPct val="114000"/>
              <a:defRPr/>
            </a:pPr>
            <a:r>
              <a:rPr lang="el-GR" sz="2800" b="1" dirty="0">
                <a:latin typeface="Calibri" pitchFamily="34" charset="0"/>
              </a:rPr>
              <a:t>«Ίσως αισθανόταν ...»</a:t>
            </a:r>
          </a:p>
          <a:p>
            <a:pPr eaLnBrk="1" hangingPunct="1">
              <a:lnSpc>
                <a:spcPct val="90000"/>
              </a:lnSpc>
              <a:buClr>
                <a:srgbClr val="993300"/>
              </a:buClr>
              <a:buSzPct val="114000"/>
              <a:defRPr/>
            </a:pPr>
            <a:r>
              <a:rPr lang="el-GR" sz="2800" b="1" dirty="0">
                <a:latin typeface="Calibri" pitchFamily="34" charset="0"/>
              </a:rPr>
              <a:t>«Εγώ στη θέση του μάλλον θα αισθανόμουν ...»</a:t>
            </a:r>
          </a:p>
          <a:p>
            <a:pPr eaLnBrk="1" hangingPunct="1">
              <a:lnSpc>
                <a:spcPct val="90000"/>
              </a:lnSpc>
              <a:buClr>
                <a:srgbClr val="993300"/>
              </a:buClr>
              <a:buSzPct val="114000"/>
              <a:defRPr/>
            </a:pPr>
            <a:r>
              <a:rPr lang="el-GR" sz="2800" b="1" dirty="0">
                <a:latin typeface="Calibri" pitchFamily="34" charset="0"/>
              </a:rPr>
              <a:t>«Θα αντιδρούσα ...»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228600"/>
            <a:ext cx="8610600" cy="771525"/>
          </a:xfrm>
          <a:ln w="38100">
            <a:solidFill>
              <a:srgbClr val="993300"/>
            </a:solidFill>
          </a:ln>
          <a:effectLst>
            <a:outerShdw blurRad="50800" dist="38100" dir="5400000" algn="t" rotWithShape="0">
              <a:prstClr val="black">
                <a:alpha val="40000"/>
              </a:prstClr>
            </a:outerShdw>
          </a:effectLst>
        </p:spPr>
        <p:txBody>
          <a:bodyPr/>
          <a:lstStyle/>
          <a:p>
            <a:pPr eaLnBrk="1" hangingPunct="1">
              <a:defRPr/>
            </a:pPr>
            <a:r>
              <a:rPr lang="el-GR" b="1" dirty="0" smtClean="0">
                <a:solidFill>
                  <a:srgbClr val="993300"/>
                </a:solidFill>
                <a:effectLst>
                  <a:outerShdw blurRad="38100" dist="38100" dir="2700000" algn="tl">
                    <a:srgbClr val="000000">
                      <a:alpha val="43137"/>
                    </a:srgbClr>
                  </a:outerShdw>
                </a:effectLst>
                <a:latin typeface="Calibri" pitchFamily="34" charset="0"/>
              </a:rPr>
              <a:t>Αξιολογικές κρίσεις  </a:t>
            </a:r>
            <a:r>
              <a:rPr lang="el-GR" dirty="0" smtClean="0"/>
              <a:t> </a:t>
            </a:r>
            <a:endParaRPr lang="el-GR" dirty="0"/>
          </a:p>
        </p:txBody>
      </p:sp>
      <p:sp>
        <p:nvSpPr>
          <p:cNvPr id="27651" name="2 - Θέση περιεχομένου"/>
          <p:cNvSpPr>
            <a:spLocks noGrp="1"/>
          </p:cNvSpPr>
          <p:nvPr>
            <p:ph idx="1"/>
          </p:nvPr>
        </p:nvSpPr>
        <p:spPr>
          <a:xfrm>
            <a:off x="304800" y="1285875"/>
            <a:ext cx="8534400" cy="4810125"/>
          </a:xfrm>
        </p:spPr>
        <p:txBody>
          <a:bodyPr/>
          <a:lstStyle/>
          <a:p>
            <a:pPr eaLnBrk="1" hangingPunct="1">
              <a:buClr>
                <a:srgbClr val="993300"/>
              </a:buClr>
              <a:buSzPct val="115000"/>
            </a:pPr>
            <a:r>
              <a:rPr lang="el-GR" b="1" dirty="0" smtClean="0">
                <a:latin typeface="Calibri" pitchFamily="34" charset="0"/>
              </a:rPr>
              <a:t>ο </a:t>
            </a:r>
            <a:r>
              <a:rPr lang="el-GR" b="1" dirty="0" smtClean="0">
                <a:latin typeface="Calibri" pitchFamily="34" charset="0"/>
              </a:rPr>
              <a:t>εκπαιδευόμενος </a:t>
            </a:r>
            <a:r>
              <a:rPr lang="el-GR" b="1" dirty="0" smtClean="0">
                <a:latin typeface="Calibri" pitchFamily="34" charset="0"/>
              </a:rPr>
              <a:t>αξιολογεί τις πράξεις των ιστορικών προσώπων μέσα στο ιστορικό τους πλαίσιο</a:t>
            </a:r>
          </a:p>
          <a:p>
            <a:pPr eaLnBrk="1" hangingPunct="1">
              <a:buClr>
                <a:srgbClr val="993300"/>
              </a:buClr>
              <a:buSzPct val="115000"/>
            </a:pPr>
            <a:r>
              <a:rPr lang="el-GR" b="1" dirty="0" smtClean="0">
                <a:latin typeface="Calibri" pitchFamily="34" charset="0"/>
              </a:rPr>
              <a:t>αποφεύγει απλουστευτικές κρίσεις, έκφραση συμπάθειας / αντιπάθειας</a:t>
            </a:r>
          </a:p>
          <a:p>
            <a:pPr eaLnBrk="1" hangingPunct="1">
              <a:buClr>
                <a:srgbClr val="993300"/>
              </a:buClr>
              <a:buSzPct val="115000"/>
            </a:pPr>
            <a:r>
              <a:rPr lang="el-GR" b="1" dirty="0" smtClean="0">
                <a:latin typeface="Calibri" pitchFamily="34" charset="0"/>
              </a:rPr>
              <a:t>συνειδητοποιεί την πολλαπλότητα των αναγνώσεων των ιστορικών γεγονότων </a:t>
            </a:r>
          </a:p>
          <a:p>
            <a:pPr eaLnBrk="1" hangingPunct="1">
              <a:buClr>
                <a:srgbClr val="993300"/>
              </a:buClr>
              <a:buSzPct val="115000"/>
            </a:pPr>
            <a:r>
              <a:rPr lang="el-GR" b="1" dirty="0" smtClean="0">
                <a:latin typeface="Calibri" pitchFamily="34" charset="0"/>
              </a:rPr>
              <a:t>αξιολογεί παράλληλα τις συνειδητές ή ανεπίγνωστες δικές του σκέψεις και πρακτικές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304800" y="228600"/>
            <a:ext cx="8610600" cy="1184275"/>
          </a:xfrm>
        </p:spPr>
        <p:txBody>
          <a:bodyPr/>
          <a:lstStyle/>
          <a:p>
            <a:r>
              <a:rPr lang="el-GR" sz="3000" b="1" smtClean="0">
                <a:solidFill>
                  <a:srgbClr val="993300"/>
                </a:solidFill>
                <a:latin typeface="Calibri" pitchFamily="34" charset="0"/>
              </a:rPr>
              <a:t>Ιστορική ενσυναίσθηση από το νηπιαγωγείο μέχρι και την τελευταία τάξη του Λυκείου </a:t>
            </a:r>
            <a:endParaRPr lang="el-GR" sz="3000" b="1" smtClean="0">
              <a:solidFill>
                <a:srgbClr val="993300"/>
              </a:solidFill>
            </a:endParaRPr>
          </a:p>
        </p:txBody>
      </p:sp>
      <p:sp>
        <p:nvSpPr>
          <p:cNvPr id="28675" name="2 - Θέση περιεχομένου"/>
          <p:cNvSpPr>
            <a:spLocks noGrp="1"/>
          </p:cNvSpPr>
          <p:nvPr>
            <p:ph idx="1"/>
          </p:nvPr>
        </p:nvSpPr>
        <p:spPr>
          <a:xfrm>
            <a:off x="304800" y="1484313"/>
            <a:ext cx="8534400" cy="4611687"/>
          </a:xfrm>
        </p:spPr>
        <p:txBody>
          <a:bodyPr/>
          <a:lstStyle/>
          <a:p>
            <a:pPr>
              <a:buFontTx/>
              <a:buNone/>
            </a:pPr>
            <a:r>
              <a:rPr lang="el-GR" b="1" smtClean="0">
                <a:solidFill>
                  <a:srgbClr val="C00000"/>
                </a:solidFill>
                <a:latin typeface="Calibri" pitchFamily="34" charset="0"/>
              </a:rPr>
              <a:t>	</a:t>
            </a:r>
            <a:r>
              <a:rPr lang="el-GR" b="1" smtClean="0">
                <a:latin typeface="Calibri" pitchFamily="34" charset="0"/>
              </a:rPr>
              <a:t>Ερευνητικά ερωτήματα</a:t>
            </a:r>
            <a:endParaRPr lang="el-GR" smtClean="0">
              <a:latin typeface="Calibri" pitchFamily="34" charset="0"/>
            </a:endParaRPr>
          </a:p>
          <a:p>
            <a:r>
              <a:rPr lang="el-GR" sz="3000" smtClean="0">
                <a:latin typeface="Calibri" pitchFamily="34" charset="0"/>
              </a:rPr>
              <a:t>ποια είναι η έννοια της ιστορικής ενσυναίσθησης</a:t>
            </a:r>
          </a:p>
          <a:p>
            <a:r>
              <a:rPr lang="el-GR" sz="3000" smtClean="0">
                <a:latin typeface="Calibri" pitchFamily="34" charset="0"/>
              </a:rPr>
              <a:t>με ποιους τρόπους εκδηλώνεται η κατάκτησή της από τους μαθητές </a:t>
            </a:r>
          </a:p>
          <a:p>
            <a:r>
              <a:rPr lang="el-GR" sz="3000" smtClean="0">
                <a:latin typeface="Calibri" pitchFamily="34" charset="0"/>
              </a:rPr>
              <a:t>πώς οι διδακτικές μέθοδοι μπορεί να χρησιμοποιηθούν για να προωθήσουν την ιστορική ενσυναίσθηση ή στοιχεία της </a:t>
            </a:r>
          </a:p>
          <a:p>
            <a:r>
              <a:rPr lang="el-GR" sz="3000" smtClean="0">
                <a:latin typeface="Calibri" pitchFamily="34" charset="0"/>
              </a:rPr>
              <a:t>πώς η ιστορική ενσυναίσθηση συμβάλλει στη μάθηση της ιστορίας</a:t>
            </a:r>
          </a:p>
          <a:p>
            <a:endParaRPr lang="el-GR" smtClean="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228600"/>
            <a:ext cx="8610600" cy="985838"/>
          </a:xfrm>
          <a:ln w="38100">
            <a:solidFill>
              <a:srgbClr val="993300"/>
            </a:solidFill>
          </a:ln>
        </p:spPr>
        <p:txBody>
          <a:bodyPr/>
          <a:lstStyle/>
          <a:p>
            <a:pPr>
              <a:defRPr/>
            </a:pPr>
            <a:r>
              <a:rPr lang="el-GR" sz="4000" b="1" dirty="0" smtClean="0">
                <a:solidFill>
                  <a:srgbClr val="993300"/>
                </a:solidFill>
                <a:effectLst>
                  <a:outerShdw blurRad="38100" dist="38100" dir="2700000" algn="tl">
                    <a:srgbClr val="000000">
                      <a:alpha val="43137"/>
                    </a:srgbClr>
                  </a:outerShdw>
                </a:effectLst>
                <a:latin typeface="Calibri" pitchFamily="34" charset="0"/>
              </a:rPr>
              <a:t>Τεχνικές διδασκαλίας ενσυναίσθησης </a:t>
            </a:r>
            <a:endParaRPr lang="el-GR" sz="4000" b="1" dirty="0">
              <a:solidFill>
                <a:srgbClr val="993300"/>
              </a:solidFill>
              <a:effectLst>
                <a:outerShdw blurRad="38100" dist="38100" dir="2700000" algn="tl">
                  <a:srgbClr val="000000">
                    <a:alpha val="43137"/>
                  </a:srgbClr>
                </a:outerShdw>
              </a:effectLst>
              <a:latin typeface="Calibri" pitchFamily="34" charset="0"/>
            </a:endParaRPr>
          </a:p>
        </p:txBody>
      </p:sp>
      <p:sp>
        <p:nvSpPr>
          <p:cNvPr id="3" name="2 - Θέση περιεχομένου"/>
          <p:cNvSpPr>
            <a:spLocks noGrp="1"/>
          </p:cNvSpPr>
          <p:nvPr>
            <p:ph idx="1"/>
          </p:nvPr>
        </p:nvSpPr>
        <p:spPr>
          <a:xfrm>
            <a:off x="304800" y="1571625"/>
            <a:ext cx="8534400" cy="4524375"/>
          </a:xfrm>
        </p:spPr>
        <p:txBody>
          <a:bodyPr/>
          <a:lstStyle/>
          <a:p>
            <a:pPr>
              <a:buClr>
                <a:srgbClr val="993300"/>
              </a:buClr>
              <a:buSzPct val="115000"/>
            </a:pPr>
            <a:r>
              <a:rPr lang="el-GR" sz="3000" b="1" smtClean="0">
                <a:latin typeface="Calibri" pitchFamily="34" charset="0"/>
              </a:rPr>
              <a:t>Υπόδυση ρόλων</a:t>
            </a:r>
          </a:p>
          <a:p>
            <a:pPr>
              <a:buClr>
                <a:srgbClr val="993300"/>
              </a:buClr>
              <a:buSzPct val="115000"/>
            </a:pPr>
            <a:r>
              <a:rPr lang="el-GR" sz="3000" b="1" smtClean="0">
                <a:latin typeface="Calibri" pitchFamily="34" charset="0"/>
              </a:rPr>
              <a:t>Ερωτήσεις που ζητούν από τους μαθητές να περιγράψουν πιθανά συναισθήματα άλλων</a:t>
            </a:r>
          </a:p>
          <a:p>
            <a:pPr>
              <a:buClr>
                <a:srgbClr val="993300"/>
              </a:buClr>
              <a:buSzPct val="115000"/>
            </a:pPr>
            <a:r>
              <a:rPr lang="el-GR" sz="3000" b="1" smtClean="0">
                <a:latin typeface="Calibri" pitchFamily="34" charset="0"/>
              </a:rPr>
              <a:t>Αναφορά των πιθανών λόγων που κάνουν κάποιον να αισθάνεται με ένα συγκεκριμένο τρόπο</a:t>
            </a:r>
          </a:p>
          <a:p>
            <a:pPr>
              <a:buClr>
                <a:srgbClr val="993300"/>
              </a:buClr>
              <a:buSzPct val="115000"/>
            </a:pPr>
            <a:r>
              <a:rPr lang="el-GR" sz="3000" b="1" smtClean="0">
                <a:latin typeface="Calibri" pitchFamily="34" charset="0"/>
              </a:rPr>
              <a:t>Αναφορά επιχειρημάτων άλλων ανθρώπων που έχουν αντιλήψεις διαφορετικές από τις δικές μας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2 - Θέση περιεχομένου"/>
          <p:cNvSpPr>
            <a:spLocks noGrp="1"/>
          </p:cNvSpPr>
          <p:nvPr>
            <p:ph idx="1"/>
          </p:nvPr>
        </p:nvSpPr>
        <p:spPr>
          <a:xfrm>
            <a:off x="304800" y="928688"/>
            <a:ext cx="8534400" cy="5167312"/>
          </a:xfrm>
        </p:spPr>
        <p:txBody>
          <a:bodyPr>
            <a:normAutofit lnSpcReduction="10000"/>
          </a:bodyPr>
          <a:lstStyle/>
          <a:p>
            <a:r>
              <a:rPr lang="el-GR" b="1" smtClean="0">
                <a:latin typeface="Calibri" pitchFamily="34" charset="0"/>
              </a:rPr>
              <a:t>Η ενσυναίσθηση είναι σύνεργο βοηθητικό και επικουρικό στη διδασκαλία.</a:t>
            </a:r>
          </a:p>
          <a:p>
            <a:pPr>
              <a:buFontTx/>
              <a:buNone/>
            </a:pPr>
            <a:endParaRPr lang="el-GR" b="1" smtClean="0">
              <a:latin typeface="Calibri" pitchFamily="34" charset="0"/>
            </a:endParaRPr>
          </a:p>
          <a:p>
            <a:r>
              <a:rPr lang="el-GR" b="1" smtClean="0">
                <a:latin typeface="Calibri" pitchFamily="34" charset="0"/>
              </a:rPr>
              <a:t>Δεν είναι η λύση όλων των προβλημάτων ούτε η πανάκεια. </a:t>
            </a:r>
          </a:p>
          <a:p>
            <a:pPr>
              <a:buFontTx/>
              <a:buNone/>
            </a:pPr>
            <a:endParaRPr lang="el-GR" b="1" smtClean="0">
              <a:latin typeface="Calibri" pitchFamily="34" charset="0"/>
            </a:endParaRPr>
          </a:p>
          <a:p>
            <a:r>
              <a:rPr lang="el-GR" b="1" smtClean="0">
                <a:latin typeface="Calibri" pitchFamily="34" charset="0"/>
              </a:rPr>
              <a:t>Είναι αναγκαία, αλλά όχι επαρκής προϋπόθεση για την κατανόηση της Ιστορίας. </a:t>
            </a:r>
          </a:p>
          <a:p>
            <a:pPr>
              <a:buFontTx/>
              <a:buNone/>
            </a:pPr>
            <a:endParaRPr lang="el-GR" b="1" smtClean="0">
              <a:latin typeface="Calibri" pitchFamily="34" charset="0"/>
            </a:endParaRPr>
          </a:p>
          <a:p>
            <a:pPr>
              <a:buFontTx/>
              <a:buNone/>
            </a:pPr>
            <a:r>
              <a:rPr lang="el-GR" sz="2000" b="1" smtClean="0">
                <a:latin typeface="Calibri" pitchFamily="34" charset="0"/>
              </a:rPr>
              <a:t>	</a:t>
            </a:r>
            <a:r>
              <a:rPr lang="en-US" sz="2000" b="1" smtClean="0">
                <a:latin typeface="Calibri" pitchFamily="34" charset="0"/>
              </a:rPr>
              <a:t>(Dickinson, Lee, Ashby)</a:t>
            </a:r>
            <a:endParaRPr lang="el-GR" sz="2000" b="1" smtClean="0">
              <a:latin typeface="Calibri"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5 - Θέση αριθμού διαφάνειας"/>
          <p:cNvSpPr>
            <a:spLocks noGrp="1"/>
          </p:cNvSpPr>
          <p:nvPr>
            <p:ph type="sldNum" sz="quarter" idx="12"/>
          </p:nvPr>
        </p:nvSpPr>
        <p:spPr>
          <a:noFill/>
        </p:spPr>
        <p:txBody>
          <a:bodyPr/>
          <a:lstStyle/>
          <a:p>
            <a:fld id="{D90D7E1F-AA94-4C49-B561-18A260CF3B20}" type="slidenum">
              <a:rPr lang="el-GR" smtClean="0"/>
              <a:pPr/>
              <a:t>88</a:t>
            </a:fld>
            <a:endParaRPr lang="el-GR" smtClean="0"/>
          </a:p>
        </p:txBody>
      </p:sp>
      <p:sp>
        <p:nvSpPr>
          <p:cNvPr id="26626" name="Rectangle 2"/>
          <p:cNvSpPr>
            <a:spLocks noGrp="1" noChangeArrowheads="1"/>
          </p:cNvSpPr>
          <p:nvPr>
            <p:ph type="title"/>
          </p:nvPr>
        </p:nvSpPr>
        <p:spPr>
          <a:xfrm>
            <a:off x="304800" y="228600"/>
            <a:ext cx="8610600" cy="679450"/>
          </a:xfrm>
          <a:ln w="38100">
            <a:solidFill>
              <a:srgbClr val="993300"/>
            </a:solidFill>
          </a:ln>
          <a:effectLst>
            <a:outerShdw blurRad="50800" dist="38100" dir="16200000" rotWithShape="0">
              <a:prstClr val="black">
                <a:alpha val="40000"/>
              </a:prstClr>
            </a:outerShdw>
          </a:effectLst>
        </p:spPr>
        <p:txBody>
          <a:bodyPr>
            <a:normAutofit fontScale="90000"/>
          </a:bodyPr>
          <a:lstStyle/>
          <a:p>
            <a:pPr eaLnBrk="1" hangingPunct="1">
              <a:defRPr/>
            </a:pPr>
            <a:r>
              <a:rPr lang="el-GR" sz="4400" b="1" dirty="0" smtClean="0">
                <a:solidFill>
                  <a:srgbClr val="993300"/>
                </a:solidFill>
                <a:latin typeface="Calibri" pitchFamily="34" charset="0"/>
              </a:rPr>
              <a:t>  </a:t>
            </a:r>
            <a:r>
              <a:rPr lang="el-GR" sz="4000" b="1" dirty="0" smtClean="0">
                <a:solidFill>
                  <a:srgbClr val="993300"/>
                </a:solidFill>
                <a:effectLst>
                  <a:outerShdw blurRad="38100" dist="38100" dir="2700000" algn="tl">
                    <a:srgbClr val="000000">
                      <a:alpha val="43137"/>
                    </a:srgbClr>
                  </a:outerShdw>
                </a:effectLst>
                <a:latin typeface="Calibri" pitchFamily="34" charset="0"/>
              </a:rPr>
              <a:t>Δυσκολίες</a:t>
            </a:r>
            <a:r>
              <a:rPr lang="el-GR" sz="4400" b="1" dirty="0" smtClean="0">
                <a:solidFill>
                  <a:srgbClr val="993300"/>
                </a:solidFill>
                <a:latin typeface="Calibri" pitchFamily="34" charset="0"/>
              </a:rPr>
              <a:t> </a:t>
            </a:r>
            <a:endParaRPr lang="el-GR" sz="4400" b="1" dirty="0">
              <a:solidFill>
                <a:srgbClr val="993300"/>
              </a:solidFill>
              <a:latin typeface="Calibri" pitchFamily="34" charset="0"/>
            </a:endParaRPr>
          </a:p>
        </p:txBody>
      </p:sp>
      <p:sp>
        <p:nvSpPr>
          <p:cNvPr id="31748" name="Rectangle 3"/>
          <p:cNvSpPr>
            <a:spLocks noGrp="1" noChangeArrowheads="1"/>
          </p:cNvSpPr>
          <p:nvPr>
            <p:ph type="body" idx="1"/>
          </p:nvPr>
        </p:nvSpPr>
        <p:spPr>
          <a:xfrm>
            <a:off x="457200" y="1125538"/>
            <a:ext cx="8229600" cy="5327650"/>
          </a:xfrm>
        </p:spPr>
        <p:txBody>
          <a:bodyPr/>
          <a:lstStyle/>
          <a:p>
            <a:pPr eaLnBrk="1" hangingPunct="1">
              <a:lnSpc>
                <a:spcPct val="80000"/>
              </a:lnSpc>
            </a:pPr>
            <a:r>
              <a:rPr lang="el-GR" sz="2500" dirty="0" smtClean="0">
                <a:solidFill>
                  <a:schemeClr val="tx2"/>
                </a:solidFill>
                <a:latin typeface="Calibri" pitchFamily="34" charset="0"/>
              </a:rPr>
              <a:t>οι τρόποι σύλληψης των καταστάσεων διαφέρουν από τη μιαν εποχή στην άλλη και από τον έναν τόπο στον άλλο </a:t>
            </a:r>
          </a:p>
          <a:p>
            <a:pPr eaLnBrk="1" hangingPunct="1">
              <a:lnSpc>
                <a:spcPct val="80000"/>
              </a:lnSpc>
            </a:pPr>
            <a:r>
              <a:rPr lang="el-GR" sz="2500" dirty="0" smtClean="0">
                <a:solidFill>
                  <a:schemeClr val="tx2"/>
                </a:solidFill>
                <a:latin typeface="Calibri" pitchFamily="34" charset="0"/>
              </a:rPr>
              <a:t>οι ανοίκειες ιδέες μπορεί να είναι απωθητικές με γνώμονα τις σύγχρονες αξιολογήσεις , </a:t>
            </a:r>
            <a:r>
              <a:rPr lang="el-GR" sz="2500" dirty="0" smtClean="0">
                <a:solidFill>
                  <a:schemeClr val="tx2"/>
                </a:solidFill>
                <a:latin typeface="Calibri" pitchFamily="34" charset="0"/>
              </a:rPr>
              <a:t>οι εκπαιδευόμενοι </a:t>
            </a:r>
            <a:r>
              <a:rPr lang="el-GR" sz="2500" dirty="0" smtClean="0">
                <a:solidFill>
                  <a:schemeClr val="tx2"/>
                </a:solidFill>
                <a:latin typeface="Calibri" pitchFamily="34" charset="0"/>
              </a:rPr>
              <a:t>μπορεί να νιώσουν συμπόνια αντί για </a:t>
            </a:r>
            <a:r>
              <a:rPr lang="el-GR" sz="2500" dirty="0" err="1" smtClean="0">
                <a:solidFill>
                  <a:schemeClr val="tx2"/>
                </a:solidFill>
                <a:latin typeface="Calibri" pitchFamily="34" charset="0"/>
              </a:rPr>
              <a:t>ενσυναίσθηση</a:t>
            </a:r>
            <a:endParaRPr lang="el-GR" sz="2500" dirty="0" smtClean="0">
              <a:solidFill>
                <a:schemeClr val="tx2"/>
              </a:solidFill>
              <a:latin typeface="Calibri" pitchFamily="34" charset="0"/>
            </a:endParaRPr>
          </a:p>
          <a:p>
            <a:pPr eaLnBrk="1" hangingPunct="1">
              <a:lnSpc>
                <a:spcPct val="80000"/>
              </a:lnSpc>
            </a:pPr>
            <a:r>
              <a:rPr lang="el-GR" sz="2500" dirty="0" smtClean="0">
                <a:solidFill>
                  <a:schemeClr val="tx2"/>
                </a:solidFill>
                <a:latin typeface="Calibri" pitchFamily="34" charset="0"/>
              </a:rPr>
              <a:t>η ιστορική γνώση και η κατανόησή της από τους μαθητές είναι περιορισμένες και ελλιπείς </a:t>
            </a:r>
          </a:p>
          <a:p>
            <a:pPr eaLnBrk="1" hangingPunct="1">
              <a:lnSpc>
                <a:spcPct val="80000"/>
              </a:lnSpc>
            </a:pPr>
            <a:r>
              <a:rPr lang="el-GR" sz="2500" dirty="0" smtClean="0">
                <a:solidFill>
                  <a:schemeClr val="tx2"/>
                </a:solidFill>
                <a:latin typeface="Calibri" pitchFamily="34" charset="0"/>
              </a:rPr>
              <a:t>η προσέγγιση της κατάστασης από εναλλακτικές οπτικές γωνίες δεν είναι εύκολη ιδιαίτερα για τους μικρούς μαθητές </a:t>
            </a:r>
          </a:p>
          <a:p>
            <a:pPr eaLnBrk="1" hangingPunct="1">
              <a:lnSpc>
                <a:spcPct val="80000"/>
              </a:lnSpc>
            </a:pPr>
            <a:r>
              <a:rPr lang="el-GR" sz="2500" dirty="0" smtClean="0">
                <a:solidFill>
                  <a:schemeClr val="tx2"/>
                </a:solidFill>
                <a:latin typeface="Calibri" pitchFamily="34" charset="0"/>
              </a:rPr>
              <a:t>Η επιλογή του υποστηρικτικού υλικού είναι πολύ δύσκολη αν θέλουμε να </a:t>
            </a:r>
            <a:r>
              <a:rPr lang="el-GR" sz="2500" dirty="0" err="1" smtClean="0">
                <a:solidFill>
                  <a:schemeClr val="tx2"/>
                </a:solidFill>
                <a:latin typeface="Calibri" pitchFamily="34" charset="0"/>
              </a:rPr>
              <a:t>επιτύχουμετην</a:t>
            </a:r>
            <a:r>
              <a:rPr lang="el-GR" sz="2500" dirty="0" smtClean="0">
                <a:solidFill>
                  <a:schemeClr val="tx2"/>
                </a:solidFill>
                <a:latin typeface="Calibri" pitchFamily="34" charset="0"/>
              </a:rPr>
              <a:t> ιστορική πλαισίωση, την αλλαγή οπτικής και τη συναισθηματική προσέγγιση</a:t>
            </a:r>
          </a:p>
          <a:p>
            <a:pPr eaLnBrk="1" hangingPunct="1">
              <a:lnSpc>
                <a:spcPct val="80000"/>
              </a:lnSpc>
            </a:pPr>
            <a:r>
              <a:rPr lang="el-GR" sz="2500" dirty="0" smtClean="0">
                <a:solidFill>
                  <a:schemeClr val="tx2"/>
                </a:solidFill>
                <a:latin typeface="Calibri" pitchFamily="34" charset="0"/>
              </a:rPr>
              <a:t>Πολλοί μαθητές είναι δύσκολο να μετακινηθούν πέρα από τα δικά τους συναισθήματα και εμπειρίες.</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3 - Τίτλος"/>
          <p:cNvSpPr>
            <a:spLocks noGrp="1"/>
          </p:cNvSpPr>
          <p:nvPr>
            <p:ph type="ctrTitle"/>
          </p:nvPr>
        </p:nvSpPr>
        <p:spPr>
          <a:xfrm>
            <a:off x="323850" y="228600"/>
            <a:ext cx="8515350" cy="1255713"/>
          </a:xfrm>
        </p:spPr>
        <p:txBody>
          <a:bodyPr/>
          <a:lstStyle/>
          <a:p>
            <a:r>
              <a:rPr lang="el-GR" sz="3600" b="1" smtClean="0">
                <a:latin typeface="Calibri" pitchFamily="34" charset="0"/>
              </a:rPr>
              <a:t>Η δίκη των Αθηναίων στρατηγών μετά τη ναυμαχία στις Αργινούσες (406 π.Χ.) </a:t>
            </a:r>
          </a:p>
        </p:txBody>
      </p:sp>
      <p:pic>
        <p:nvPicPr>
          <p:cNvPr id="32771" name="Picture 3"/>
          <p:cNvPicPr>
            <a:picLocks noChangeAspect="1" noChangeArrowheads="1"/>
          </p:cNvPicPr>
          <p:nvPr/>
        </p:nvPicPr>
        <p:blipFill>
          <a:blip r:embed="rId2" cstate="print"/>
          <a:srcRect/>
          <a:stretch>
            <a:fillRect/>
          </a:stretch>
        </p:blipFill>
        <p:spPr bwMode="auto">
          <a:xfrm>
            <a:off x="611188" y="2060575"/>
            <a:ext cx="7693025" cy="43275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Times New Roman" pitchFamily="18" charset="0"/>
                <a:cs typeface="Times New Roman" pitchFamily="18" charset="0"/>
              </a:rPr>
              <a:t> Σε </a:t>
            </a:r>
            <a:r>
              <a:rPr lang="el-GR" dirty="0" err="1" smtClean="0">
                <a:latin typeface="Times New Roman" pitchFamily="18" charset="0"/>
                <a:cs typeface="Times New Roman" pitchFamily="18" charset="0"/>
              </a:rPr>
              <a:t>ό,τι</a:t>
            </a:r>
            <a:r>
              <a:rPr lang="el-GR" dirty="0" smtClean="0">
                <a:latin typeface="Times New Roman" pitchFamily="18" charset="0"/>
                <a:cs typeface="Times New Roman" pitchFamily="18" charset="0"/>
              </a:rPr>
              <a:t> αφορά βέβαια το σχολικό εγχειρίδιο, οι εικόνες συνοδεύουν συνήθως το κείμενο ή συνοδεύονται από αυτό. Στην περίπτωση του σχολικού εγχειριδίου εξαρτάται από τα κριτήρια των συγγραφέων του όχι μόνον η επιλογή αλλά συγχρόνως και οι δυνατότητες</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και οι προϋποθέσεις επεξεργασίας μιας εικόνας. Ποικίλλουν τα κριτήρια με βάση τα οποία θα μπορούσε να υποστηρίξει κανείς ότι μια εικόνα προσφέρεται για διδασκαλία, όπως ποικίλλουν και τα κριτήρια με βάση τα οποία θα μπορούσε να υποστηρίξει κανείς ότι ένα σχολικό εγχειρίδιο στο σύνολο του  είναι «καλό». Για άλλους ένα σχολικό εγχειρίδιο είναι καλό, αν προσφέρει όσο το δυνατόν περισσότερες γνώσεις και πληροφορίες(να  καλύπτει δηλαδή σφαιρικά το θέμα και δίνει μια ολοκληρωμένη εικόνα του), για άλλους αυτό που κάνει κατανοητό το περιεχόμενο διδασκαλίας στους μαθητές, και για άλλους αυτό που προσφέρει ερεθίσματα για προβληματισμό και διάλογο και δημιουργεί τις προϋποθέσεις για την καλλιέργεια της κριτικής και δημιουργικής σκέψης του μαθητή.</a:t>
            </a:r>
            <a:endParaRPr lang="el-GR" dirty="0">
              <a:latin typeface="Times New Roman" pitchFamily="18"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upload.wikimedia.org/wikipedia/commons/a/a9/Arginuses-color.JPG"/>
          <p:cNvPicPr>
            <a:picLocks noChangeAspect="1" noChangeArrowheads="1"/>
          </p:cNvPicPr>
          <p:nvPr/>
        </p:nvPicPr>
        <p:blipFill>
          <a:blip r:embed="rId2" cstate="print"/>
          <a:srcRect/>
          <a:stretch>
            <a:fillRect/>
          </a:stretch>
        </p:blipFill>
        <p:spPr bwMode="auto">
          <a:xfrm>
            <a:off x="1403350" y="981075"/>
            <a:ext cx="6019800" cy="482441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2 - Θέση περιεχομένου"/>
          <p:cNvSpPr>
            <a:spLocks noGrp="1"/>
          </p:cNvSpPr>
          <p:nvPr>
            <p:ph idx="1"/>
          </p:nvPr>
        </p:nvSpPr>
        <p:spPr>
          <a:xfrm>
            <a:off x="250825" y="620713"/>
            <a:ext cx="8534400" cy="5761037"/>
          </a:xfrm>
        </p:spPr>
        <p:txBody>
          <a:bodyPr/>
          <a:lstStyle/>
          <a:p>
            <a:pPr>
              <a:buFontTx/>
              <a:buNone/>
            </a:pPr>
            <a:r>
              <a:rPr lang="el-GR" sz="2800" smtClean="0">
                <a:latin typeface="Calibri" pitchFamily="34" charset="0"/>
              </a:rPr>
              <a:t>	</a:t>
            </a:r>
            <a:r>
              <a:rPr lang="el-GR" sz="2800" b="1" smtClean="0">
                <a:latin typeface="Calibri" pitchFamily="34" charset="0"/>
              </a:rPr>
              <a:t>Σκοπός της διδακτικής προσέγγισης που καταθέτουμε είναι να διερευνηθούν οι έκδηλες και αθέατες όψεις της αντίδρασης των πολιτών μιας δημοκρατικής κοινωνίας, όταν καλούνται, ευρισκόμενοι στη δίνη επισφαλών πολιτικοκοινωνικών συγκυριών ή επώδυνων προσωπικών καταστάσεων, να λάβουν κρίσιμες αποφάσεις για το παρόν και το μέλλον τους έχοντας την πεποίθηση ή την ψευδαίσθηση ότι υπηρετούν τη δικαιοσύνη ή τηρούν το έθος της πόλεως.</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323850" y="274638"/>
            <a:ext cx="8496300" cy="1143000"/>
          </a:xfrm>
        </p:spPr>
        <p:txBody>
          <a:bodyPr>
            <a:normAutofit fontScale="90000"/>
          </a:bodyPr>
          <a:lstStyle/>
          <a:p>
            <a:r>
              <a:rPr lang="el-GR" sz="3600" b="1" smtClean="0">
                <a:solidFill>
                  <a:srgbClr val="C00000"/>
                </a:solidFill>
                <a:latin typeface="Calibri" pitchFamily="34" charset="0"/>
              </a:rPr>
              <a:t>Ενσυναισθητική προσέγγιση ιστορικού γεγονότος: παράδειγμα</a:t>
            </a:r>
          </a:p>
        </p:txBody>
      </p:sp>
      <p:sp>
        <p:nvSpPr>
          <p:cNvPr id="35843" name="2 - Θέση περιεχομένου"/>
          <p:cNvSpPr>
            <a:spLocks noGrp="1"/>
          </p:cNvSpPr>
          <p:nvPr>
            <p:ph idx="1"/>
          </p:nvPr>
        </p:nvSpPr>
        <p:spPr>
          <a:xfrm>
            <a:off x="457200" y="1600200"/>
            <a:ext cx="8229600" cy="4565650"/>
          </a:xfrm>
        </p:spPr>
        <p:txBody>
          <a:bodyPr/>
          <a:lstStyle/>
          <a:p>
            <a:r>
              <a:rPr lang="el-GR" smtClean="0">
                <a:latin typeface="Calibri" pitchFamily="34" charset="0"/>
              </a:rPr>
              <a:t>Ενσυναισθητική-βιωματική προσέγγιση: η δίκη των στρατηγών μετά τη ναυμαχία στις Αργινούσες κατά τον Πελοποννησιακό Πόλεμο.</a:t>
            </a:r>
          </a:p>
          <a:p>
            <a:pPr>
              <a:buFontTx/>
              <a:buNone/>
            </a:pPr>
            <a:endParaRPr lang="el-GR" smtClean="0">
              <a:latin typeface="Calibri" pitchFamily="34" charset="0"/>
            </a:endParaRPr>
          </a:p>
          <a:p>
            <a:r>
              <a:rPr lang="el-GR" b="1" smtClean="0">
                <a:solidFill>
                  <a:srgbClr val="C00000"/>
                </a:solidFill>
                <a:latin typeface="Calibri" pitchFamily="34" charset="0"/>
              </a:rPr>
              <a:t>Κριτική ερώτηση &gt; κριτική σκέψη</a:t>
            </a:r>
          </a:p>
          <a:p>
            <a:pPr>
              <a:buFontTx/>
              <a:buNone/>
            </a:pPr>
            <a:r>
              <a:rPr lang="el-GR" b="1" smtClean="0">
                <a:solidFill>
                  <a:srgbClr val="C00000"/>
                </a:solidFill>
                <a:latin typeface="Calibri" pitchFamily="34" charset="0"/>
              </a:rPr>
              <a:t>	Κριτικό ερώτημα&gt; κριτικός στοχασμός</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a:xfrm>
            <a:off x="304800" y="228600"/>
            <a:ext cx="8610600" cy="1112838"/>
          </a:xfrm>
        </p:spPr>
        <p:txBody>
          <a:bodyPr/>
          <a:lstStyle/>
          <a:p>
            <a:r>
              <a:rPr lang="el-GR" sz="4000" b="1" smtClean="0">
                <a:solidFill>
                  <a:srgbClr val="C00000"/>
                </a:solidFill>
                <a:latin typeface="Calibri" pitchFamily="34" charset="0"/>
              </a:rPr>
              <a:t>Κριτικά ερωτήματα (επιλογή)</a:t>
            </a:r>
          </a:p>
        </p:txBody>
      </p:sp>
      <p:sp>
        <p:nvSpPr>
          <p:cNvPr id="36867" name="2 - Θέση περιεχομένου"/>
          <p:cNvSpPr>
            <a:spLocks noGrp="1"/>
          </p:cNvSpPr>
          <p:nvPr>
            <p:ph idx="1"/>
          </p:nvPr>
        </p:nvSpPr>
        <p:spPr>
          <a:xfrm>
            <a:off x="457200" y="2060575"/>
            <a:ext cx="8229600" cy="4608513"/>
          </a:xfrm>
        </p:spPr>
        <p:txBody>
          <a:bodyPr/>
          <a:lstStyle/>
          <a:p>
            <a:pPr algn="just"/>
            <a:r>
              <a:rPr lang="el-GR" sz="2800" smtClean="0">
                <a:latin typeface="Calibri" pitchFamily="34" charset="0"/>
              </a:rPr>
              <a:t>Τα συναισθήματα είναι ικανά να μας οδηγήσουν σε μεγάλα καλά αλλά και  σε αποτρόπαια κακά. Κάτω </a:t>
            </a:r>
            <a:r>
              <a:rPr lang="el-GR" sz="2800" smtClean="0">
                <a:latin typeface="Calibri" pitchFamily="34" charset="0"/>
                <a:cs typeface="Times New Roman" pitchFamily="18" charset="0"/>
              </a:rPr>
              <a:t>από την επιρροή αρνητικών  συναισθημάτων λειτουργούμε  σχεδόν πάντοτε αυτόματα και αντιδραστικά, παράλογα, παραβαίνοντας </a:t>
            </a:r>
            <a:r>
              <a:rPr lang="el-GR" sz="2800" smtClean="0">
                <a:latin typeface="Calibri" pitchFamily="34" charset="0"/>
              </a:rPr>
              <a:t>αρχές, κανόνες και νόμους. Όταν όμως σκεφθούμε λογικά, τα συναισθήματα τιθασεύονται και οδηγούν σε νηφάλιες αποφάσεις. Συμφωνείτε; </a:t>
            </a:r>
          </a:p>
          <a:p>
            <a:endParaRPr lang="el-GR"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lstStyle/>
          <a:p>
            <a:r>
              <a:rPr lang="el-GR" sz="4000" b="1" smtClean="0">
                <a:solidFill>
                  <a:srgbClr val="C00000"/>
                </a:solidFill>
                <a:latin typeface="Calibri" pitchFamily="34" charset="0"/>
              </a:rPr>
              <a:t>Κριτικά ερωτήματα (επιλογή)</a:t>
            </a:r>
          </a:p>
        </p:txBody>
      </p:sp>
      <p:sp>
        <p:nvSpPr>
          <p:cNvPr id="37891" name="2 - Θέση περιεχομένου"/>
          <p:cNvSpPr>
            <a:spLocks noGrp="1"/>
          </p:cNvSpPr>
          <p:nvPr>
            <p:ph idx="1"/>
          </p:nvPr>
        </p:nvSpPr>
        <p:spPr>
          <a:xfrm>
            <a:off x="457200" y="2349500"/>
            <a:ext cx="8229600" cy="3776663"/>
          </a:xfrm>
        </p:spPr>
        <p:txBody>
          <a:bodyPr/>
          <a:lstStyle/>
          <a:p>
            <a:pPr algn="just"/>
            <a:r>
              <a:rPr lang="el-GR" sz="2800" smtClean="0">
                <a:latin typeface="Calibri" pitchFamily="34" charset="0"/>
              </a:rPr>
              <a:t>Είναι δυνατόν ένας ολόκληρος λαός, ο οποίος ασπάζεται τον διάλογο και τηρεί  δημοκρατικές διαδικασίες, να φερθεί, παρασυρμένος  από το άκρατο συναίσθημα, ανώριμα-παράλογα και να προβεί αυθόρμητα σε άδικες πράξεις που θα  βλάψουν και τον ίδιο ανεπανόρθωτα στο άμεσο μέλλον; Πώς μπορεί να δικαιολογήσει κανείς μιαν τέτοια συμπεριφορά; </a:t>
            </a:r>
          </a:p>
          <a:p>
            <a:endParaRPr lang="el-GR" smtClean="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1 - Τίτλος"/>
          <p:cNvSpPr>
            <a:spLocks noGrp="1"/>
          </p:cNvSpPr>
          <p:nvPr>
            <p:ph type="title"/>
          </p:nvPr>
        </p:nvSpPr>
        <p:spPr/>
        <p:txBody>
          <a:bodyPr/>
          <a:lstStyle/>
          <a:p>
            <a:r>
              <a:rPr lang="el-GR" sz="4000" b="1" smtClean="0">
                <a:solidFill>
                  <a:srgbClr val="C00000"/>
                </a:solidFill>
                <a:latin typeface="Calibri" pitchFamily="34" charset="0"/>
              </a:rPr>
              <a:t>Κριτικά ερωτήματα (επιλογή)</a:t>
            </a:r>
          </a:p>
        </p:txBody>
      </p:sp>
      <p:sp>
        <p:nvSpPr>
          <p:cNvPr id="38915" name="2 - Θέση περιεχομένου"/>
          <p:cNvSpPr>
            <a:spLocks noGrp="1"/>
          </p:cNvSpPr>
          <p:nvPr>
            <p:ph idx="1"/>
          </p:nvPr>
        </p:nvSpPr>
        <p:spPr>
          <a:xfrm>
            <a:off x="457200" y="2420938"/>
            <a:ext cx="8507413" cy="3705225"/>
          </a:xfrm>
        </p:spPr>
        <p:txBody>
          <a:bodyPr/>
          <a:lstStyle/>
          <a:p>
            <a:r>
              <a:rPr lang="el-GR" sz="2800" smtClean="0">
                <a:latin typeface="Calibri" pitchFamily="34" charset="0"/>
              </a:rPr>
              <a:t>Το κοινό αίσθημα δικαίου ή ο νόμος καθαυτός ορίζει το αδίκημα; Πρέπει να τηρεί κανείς τους άγραφους νόμους κάτω από οποιεσδήποτε συνθήκες και περιστάσεις ακόμη και αν καταπατά τους ισχύοντες νόμους και τους θεσπισμένους κανόνες; Δεν εννοούμε ασφαλώς το προσωπικό αλλά το κοινό αίσθημα δικαίου.</a:t>
            </a:r>
          </a:p>
          <a:p>
            <a:endParaRPr lang="el-GR" smtClean="0"/>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2 - Θέση περιεχομένου"/>
          <p:cNvSpPr>
            <a:spLocks noGrp="1"/>
          </p:cNvSpPr>
          <p:nvPr>
            <p:ph idx="1"/>
          </p:nvPr>
        </p:nvSpPr>
        <p:spPr>
          <a:xfrm>
            <a:off x="304800" y="404813"/>
            <a:ext cx="8534400" cy="5691187"/>
          </a:xfrm>
        </p:spPr>
        <p:txBody>
          <a:bodyPr/>
          <a:lstStyle/>
          <a:p>
            <a:pPr>
              <a:buFontTx/>
              <a:buNone/>
            </a:pPr>
            <a:r>
              <a:rPr lang="el-GR" sz="2400" smtClean="0">
                <a:latin typeface="Calibri" pitchFamily="34" charset="0"/>
              </a:rPr>
              <a:t>	</a:t>
            </a:r>
          </a:p>
          <a:p>
            <a:pPr>
              <a:buFontTx/>
              <a:buNone/>
            </a:pPr>
            <a:r>
              <a:rPr lang="el-GR" sz="2400" smtClean="0">
                <a:latin typeface="Calibri" pitchFamily="34" charset="0"/>
              </a:rPr>
              <a:t>	</a:t>
            </a:r>
            <a:r>
              <a:rPr lang="el-GR" sz="2800" b="1" smtClean="0">
                <a:solidFill>
                  <a:srgbClr val="C00000"/>
                </a:solidFill>
                <a:latin typeface="Calibri" pitchFamily="34" charset="0"/>
              </a:rPr>
              <a:t>Ατομική εργασία</a:t>
            </a:r>
          </a:p>
          <a:p>
            <a:pPr>
              <a:buFontTx/>
              <a:buNone/>
            </a:pPr>
            <a:endParaRPr lang="el-GR" sz="2800" smtClean="0">
              <a:solidFill>
                <a:srgbClr val="C00000"/>
              </a:solidFill>
              <a:latin typeface="Calibri" pitchFamily="34" charset="0"/>
            </a:endParaRPr>
          </a:p>
          <a:p>
            <a:r>
              <a:rPr lang="el-GR" sz="2800" smtClean="0">
                <a:solidFill>
                  <a:srgbClr val="C00000"/>
                </a:solidFill>
                <a:latin typeface="Calibri" pitchFamily="34" charset="0"/>
              </a:rPr>
              <a:t>Σκεφτείτε το κριτικό ερώτημα και συντάξτε ένα σύντομο σχόλιο στο οποίο θα αναφέρετε τις απόψεις και τα συναισθήματά σας σε σχέση με το κριτικό ερώτημα. </a:t>
            </a:r>
          </a:p>
          <a:p>
            <a:r>
              <a:rPr lang="el-GR" sz="2800" smtClean="0">
                <a:solidFill>
                  <a:srgbClr val="C00000"/>
                </a:solidFill>
                <a:latin typeface="Calibri" pitchFamily="34" charset="0"/>
              </a:rPr>
              <a:t>Εκφράστε τις σκέψεις και τα συναισθήματα που βασίζονται στη δική σας εμπειρία και συνάδουν με τις προσωπικές σας πεποιθήσεις. </a:t>
            </a:r>
          </a:p>
          <a:p>
            <a:r>
              <a:rPr lang="el-GR" sz="2800" smtClean="0">
                <a:solidFill>
                  <a:srgbClr val="C00000"/>
                </a:solidFill>
                <a:latin typeface="Calibri" pitchFamily="34" charset="0"/>
              </a:rPr>
              <a:t>Το σχόλιό σας δεν θα κοινοποιηθεί, αλλά θα το κρατήσετε για το για το τέλος του μαθήματος. </a:t>
            </a:r>
            <a:endParaRPr lang="el-GR" sz="2800" smtClean="0">
              <a:solidFill>
                <a:srgbClr val="C0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04800" y="228600"/>
            <a:ext cx="8610600" cy="536575"/>
          </a:xfrm>
        </p:spPr>
        <p:txBody>
          <a:bodyPr>
            <a:normAutofit fontScale="90000"/>
          </a:bodyPr>
          <a:lstStyle/>
          <a:p>
            <a:r>
              <a:rPr lang="el-GR" sz="3200" b="1" smtClean="0">
                <a:solidFill>
                  <a:srgbClr val="C00000"/>
                </a:solidFill>
                <a:latin typeface="Calibri" pitchFamily="34" charset="0"/>
              </a:rPr>
              <a:t>Η νικηφόρα ναυμαχία</a:t>
            </a:r>
          </a:p>
        </p:txBody>
      </p:sp>
      <p:sp>
        <p:nvSpPr>
          <p:cNvPr id="40963" name="2 - Θέση περιεχομένου"/>
          <p:cNvSpPr>
            <a:spLocks noGrp="1"/>
          </p:cNvSpPr>
          <p:nvPr>
            <p:ph idx="1"/>
          </p:nvPr>
        </p:nvSpPr>
        <p:spPr>
          <a:xfrm>
            <a:off x="304800" y="836613"/>
            <a:ext cx="8534400" cy="5259387"/>
          </a:xfrm>
        </p:spPr>
        <p:txBody>
          <a:bodyPr>
            <a:normAutofit fontScale="92500"/>
          </a:bodyPr>
          <a:lstStyle/>
          <a:p>
            <a:pPr>
              <a:buFontTx/>
              <a:buNone/>
            </a:pPr>
            <a:r>
              <a:rPr lang="el-GR" sz="2400" smtClean="0">
                <a:latin typeface="Calibri" pitchFamily="34" charset="0"/>
              </a:rPr>
              <a:t>	Το ιστορικό γεγονός εξελίσσεται σε δύο φάσεις, η πρώτη αφορά στη νικηφόρα για τους Αθηναίους ναυμαχία στις Αργινούσες και η δεύτερη στη δίκη των στρατηγών στην Εκκλησία του Δήμου. Οι Αθηναίοι αποδυναμωμένοι από την πολυετή εμπλοκή τους σε ένα φθοροποιό πόλεμο και λίγο μετά την παταγώδη αποτυχία της Σικελικής εκστρατείας, έχοντας εξαντλήσει και τα τελευταία αποθεματικά του δημόσιου ταμείου ναυπηγούν πλοία λιώνοντας τα χρυσά αγάλματα της Νίκης στην Ακρόπολη και  τα επανδρώνουν με πληρώματα δεύτερης διαλογής που ήταν τα μόνα διαθέσιμα στην πόλη. Η ηγεσία της αποστολής ανατέθηκε σε οκτώ από τους ικανότερους στρατηγούς της πόλης. Χάρις στην εφαρμογή καινοτόμου τακτικής ο αθηναϊκός στόλος κατατρόπωσε τον υπό την ναυαρχία του νεαρού Καλλικρατίδα σπαρτιατικό στόλο, ενώ μικρός μόνο αριθμός σπαρτιατικών πλοίων κατάφερε να διαφύγει.   </a:t>
            </a:r>
          </a:p>
          <a:p>
            <a:endParaRPr lang="el-GR"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2 - Θέση περιεχομένου"/>
          <p:cNvSpPr>
            <a:spLocks noGrp="1"/>
          </p:cNvSpPr>
          <p:nvPr>
            <p:ph idx="1"/>
          </p:nvPr>
        </p:nvSpPr>
        <p:spPr>
          <a:xfrm>
            <a:off x="304800" y="476250"/>
            <a:ext cx="8534400" cy="5619750"/>
          </a:xfrm>
        </p:spPr>
        <p:txBody>
          <a:bodyPr/>
          <a:lstStyle/>
          <a:p>
            <a:pPr>
              <a:buFontTx/>
              <a:buNone/>
            </a:pPr>
            <a:r>
              <a:rPr lang="el-GR" smtClean="0"/>
              <a:t>	</a:t>
            </a:r>
            <a:r>
              <a:rPr lang="el-GR" sz="2400" smtClean="0">
                <a:latin typeface="Calibri" pitchFamily="34" charset="0"/>
              </a:rPr>
              <a:t>Η νίκη στις Αργινούσες νήσους είχε μεγάλη σημασία για την Αθήνα καθώς επέφερε τεράστιες απώλειες στη ναυτική δύναμη των Σπαρτιατών, έφερνε ξανά την Αθήνα στο προσκήνιο ως κυρίαρχη ναυτική δύναμη και ανανέωνε την ελπίδα για την τελική επικράτησή της στον πόλεμο. Αμαυρώθηκε, ωστόσο, από την παράλειψη ή την αδυναμία των υπεύθυνων στρατηγών να επιτελέσουν το οφειλόμενο έργο της διάσωσης των επιζώντων ναυαγών και της περισυλλογής των νεκρών και των ναυαγίων. Αιτία για τη μη εκπλήρωση της υποχρέωσης αυτής στάθηκε η σφοδρή θαλασσοταραχή που εμπόδισε τους άνδρες του Θηραμένη και του Θρασύβουλου να πραγματοποιήσουν τη σωστική αποστολή που τους είχε ανατεθεί από τους επικεφαλής στρατηγούς.</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2 - Θέση περιεχομένου"/>
          <p:cNvSpPr>
            <a:spLocks noGrp="1"/>
          </p:cNvSpPr>
          <p:nvPr>
            <p:ph idx="1"/>
          </p:nvPr>
        </p:nvSpPr>
        <p:spPr>
          <a:xfrm>
            <a:off x="3995738" y="476250"/>
            <a:ext cx="4862512" cy="3384550"/>
          </a:xfrm>
        </p:spPr>
        <p:txBody>
          <a:bodyPr>
            <a:normAutofit lnSpcReduction="10000"/>
          </a:bodyPr>
          <a:lstStyle/>
          <a:p>
            <a:pPr>
              <a:buFontTx/>
              <a:buNone/>
            </a:pPr>
            <a:r>
              <a:rPr lang="el-GR" sz="2800" smtClean="0">
                <a:latin typeface="Calibri" pitchFamily="34" charset="0"/>
              </a:rPr>
              <a:t>	</a:t>
            </a:r>
            <a:r>
              <a:rPr lang="el-GR" sz="2400" smtClean="0">
                <a:latin typeface="Calibri" pitchFamily="34" charset="0"/>
              </a:rPr>
              <a:t>Σύμφωνα με το υπερασπιστικό επιχείρημα τα ναυάγια ήταν διασκορπισμένα σε μεγάλη έκταση και οι άνδρες ήταν απρόθυμοι να διακινδυνεύσουν τη ζωή τους για να ολοκληρώσουν το σωστικό έργο, ενώ ήταν ορατός ο κίνδυνος επιστροφής των Σπαρτιατών. </a:t>
            </a:r>
          </a:p>
          <a:p>
            <a:endParaRPr lang="el-GR" smtClean="0"/>
          </a:p>
        </p:txBody>
      </p:sp>
      <p:pic>
        <p:nvPicPr>
          <p:cNvPr id="43011" name="Picture 2" descr="http://2.bp.blogspot.com/-lOGvdj-jkWM/Ul5wdWCdUJI/AAAAAAAACWQ/CjfAHiXLmZE/s1600/tragheroes2.jpg"/>
          <p:cNvPicPr>
            <a:picLocks noChangeAspect="1" noChangeArrowheads="1"/>
          </p:cNvPicPr>
          <p:nvPr/>
        </p:nvPicPr>
        <p:blipFill>
          <a:blip r:embed="rId2" cstate="print"/>
          <a:srcRect/>
          <a:stretch>
            <a:fillRect/>
          </a:stretch>
        </p:blipFill>
        <p:spPr bwMode="auto">
          <a:xfrm>
            <a:off x="684213" y="549275"/>
            <a:ext cx="3303587" cy="2984500"/>
          </a:xfrm>
          <a:prstGeom prst="rect">
            <a:avLst/>
          </a:prstGeom>
          <a:noFill/>
          <a:ln w="9525">
            <a:noFill/>
            <a:miter lim="800000"/>
            <a:headEnd/>
            <a:tailEnd/>
          </a:ln>
        </p:spPr>
      </p:pic>
      <p:sp>
        <p:nvSpPr>
          <p:cNvPr id="43012" name="3 - TextBox"/>
          <p:cNvSpPr txBox="1">
            <a:spLocks noChangeArrowheads="1"/>
          </p:cNvSpPr>
          <p:nvPr/>
        </p:nvSpPr>
        <p:spPr bwMode="auto">
          <a:xfrm>
            <a:off x="539750" y="3860800"/>
            <a:ext cx="8064500" cy="2678113"/>
          </a:xfrm>
          <a:prstGeom prst="rect">
            <a:avLst/>
          </a:prstGeom>
          <a:noFill/>
          <a:ln w="9525">
            <a:noFill/>
            <a:miter lim="800000"/>
            <a:headEnd/>
            <a:tailEnd/>
          </a:ln>
        </p:spPr>
        <p:txBody>
          <a:bodyPr>
            <a:spAutoFit/>
          </a:bodyPr>
          <a:lstStyle/>
          <a:p>
            <a:r>
              <a:rPr lang="el-GR">
                <a:latin typeface="Calibri" pitchFamily="34" charset="0"/>
              </a:rPr>
              <a:t>Η αμεριμνησία ή η αδυναμία των στρατηγών να ενεργήσουν όπως όφειλαν είχε ως αποτέλεσμα να εγκαταλειφθούν στην τύχη τους, με προδιαγεγραμμένο τον χαμό τους λόγω των καιρικών συνθηκών, και να μείνουν άταφοι αυτοί που έπεσαν υπέρ της πόλης, για να μην αναφερθούμε στην απώλεια πλοίων τα οποία δεν είχαν ολοσχερώς καταστραφεί. </a:t>
            </a:r>
          </a:p>
          <a:p>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6993</Words>
  <Application>Microsoft Office PowerPoint</Application>
  <PresentationFormat>Προβολή στην οθόνη (4:3)</PresentationFormat>
  <Paragraphs>614</Paragraphs>
  <Slides>129</Slides>
  <Notes>14</Notes>
  <HiddenSlides>10</HiddenSlides>
  <MMClips>0</MMClips>
  <ScaleCrop>false</ScaleCrop>
  <HeadingPairs>
    <vt:vector size="4" baseType="variant">
      <vt:variant>
        <vt:lpstr>Θέμα</vt:lpstr>
      </vt:variant>
      <vt:variant>
        <vt:i4>1</vt:i4>
      </vt:variant>
      <vt:variant>
        <vt:lpstr>Τίτλοι διαφανειών</vt:lpstr>
      </vt:variant>
      <vt:variant>
        <vt:i4>129</vt:i4>
      </vt:variant>
    </vt:vector>
  </HeadingPairs>
  <TitlesOfParts>
    <vt:vector size="130" baseType="lpstr">
      <vt:lpstr>Θέμα του Office</vt:lpstr>
      <vt:lpstr>Ιωάννης Ε. Βρεττός</vt:lpstr>
      <vt:lpstr>Διαφάνεια 2</vt:lpstr>
      <vt:lpstr>ΠΕΡΙΕΧΟΜΕΝΑ</vt:lpstr>
      <vt:lpstr>1. ΕΙΚΟΝΑ στην Εκπαίδευση Ενηλίκων</vt:lpstr>
      <vt:lpstr>Διαφάνεια 5</vt:lpstr>
      <vt:lpstr>Διαφάνεια 6</vt:lpstr>
      <vt:lpstr>Διαφάνεια 7</vt:lpstr>
      <vt:lpstr>Διαφάνεια 8</vt:lpstr>
      <vt:lpstr>Διαφάνεια 9</vt:lpstr>
      <vt:lpstr>Διαφάνεια 10</vt:lpstr>
      <vt:lpstr>Διαφάνεια 11</vt:lpstr>
      <vt:lpstr>Αποκωδικοποιώντας τον κόσμο της εικόνας</vt:lpstr>
      <vt:lpstr>Αποτελεσματικότητα της εικόνας</vt:lpstr>
      <vt:lpstr>Αποτελεσματικότητα της  εικόνας: κριτικός στοχασμός και μετασχηματισμός</vt:lpstr>
      <vt:lpstr>Ενσυναισθητική προσέγγιση της εικόνας</vt:lpstr>
      <vt:lpstr>Διαφάνεια 16</vt:lpstr>
      <vt:lpstr>Διαφάνεια 17</vt:lpstr>
      <vt:lpstr>Διαφάνεια 18</vt:lpstr>
      <vt:lpstr>Διαφάνεια 19</vt:lpstr>
      <vt:lpstr>Διαφάνεια 20</vt:lpstr>
      <vt:lpstr>Διαφάνεια 21</vt:lpstr>
      <vt:lpstr>Ο εκπαιδευόμενος</vt:lpstr>
      <vt:lpstr>Τα απεικονιζόμενα πρόσωπα</vt:lpstr>
      <vt:lpstr> Ο δημιουργός   </vt:lpstr>
      <vt:lpstr>Τι πρέπει να προσέχουμε;</vt:lpstr>
      <vt:lpstr>Διαφάνεια 26</vt:lpstr>
      <vt:lpstr>Διαφάνεια 27</vt:lpstr>
      <vt:lpstr>Διαφάνεια 28</vt:lpstr>
      <vt:lpstr>Πλεονεκτήματα της εικόνας</vt:lpstr>
      <vt:lpstr>Πλεονεκτήματα της εικόνας</vt:lpstr>
      <vt:lpstr>Μειονεκτήματα της εικόνας</vt:lpstr>
      <vt:lpstr>Η εικόνα ως ιστορική πηγή</vt:lpstr>
      <vt:lpstr>Διαφάνεια 33</vt:lpstr>
      <vt:lpstr>ΛΕΙΤΟΥΡΓΙΕΣ της ΕΙΚΟΝΑΣ</vt:lpstr>
      <vt:lpstr>Διαφάνεια 35</vt:lpstr>
      <vt:lpstr>Προβλήματα αποκωδικοποίησης της εικόνας</vt:lpstr>
      <vt:lpstr>Διαφάνεια 37</vt:lpstr>
      <vt:lpstr>Διαφάνεια 38</vt:lpstr>
      <vt:lpstr> Μέθοδοι προσέγγισης μιας εικόνας  </vt:lpstr>
      <vt:lpstr>Διαφάνεια 40</vt:lpstr>
      <vt:lpstr>Διαφάνεια 41</vt:lpstr>
      <vt:lpstr>Διαφάνεια 42</vt:lpstr>
      <vt:lpstr>Διαφάνεια 43</vt:lpstr>
      <vt:lpstr>Διαλεκτική Μέθοδος</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Ερωτήματα</vt:lpstr>
      <vt:lpstr>Διαφάνεια 56</vt:lpstr>
      <vt:lpstr> 2. ΚΡΙΤΙΚΟΣ ΣΤΟΧΑΣΜΟΣ ένα γύμνασμα με αφορμή ένα ιστορικό γεγονός </vt:lpstr>
      <vt:lpstr>Διαφάνεια 58</vt:lpstr>
      <vt:lpstr>Συνάντηση και διάλογος με τις ιστορικές πηγές</vt:lpstr>
      <vt:lpstr>Η ενσυναίσθηση ως όχημα για την  κατανόηση της ιστορίας</vt:lpstr>
      <vt:lpstr>Διαφάνεια 61</vt:lpstr>
      <vt:lpstr>Διαφάνεια 62</vt:lpstr>
      <vt:lpstr>Διαφάνεια 63</vt:lpstr>
      <vt:lpstr>Διαφάνεια 64</vt:lpstr>
      <vt:lpstr> -  Το παρελθόν υπάρχει.  -   Το παρελθόν δεν είναι δεδομένο και αμετάβλητο. -  Το παρελθόν αναδημιουργείται διαρκώς στο      μυαλό μας.      Είναι συνεπώς η ιστορία υποκειμενική θεώρηση;  </vt:lpstr>
      <vt:lpstr>Διαφάνεια 66</vt:lpstr>
      <vt:lpstr>Διαφάνεια 67</vt:lpstr>
      <vt:lpstr>Διαφάνεια 68</vt:lpstr>
      <vt:lpstr>Ενσυναίσθηση vs συναισθηματική φόρτιση </vt:lpstr>
      <vt:lpstr>Η ιστορική ενσυναίσθηση έχει δισυπόστατη δομή</vt:lpstr>
      <vt:lpstr>Διαφάνεια 71</vt:lpstr>
      <vt:lpstr> Η συνολική ανασύνθεση της ιστορικής περίστασης απορρέει από τον συνδυασμό της   κριτικής λογικής σκέψης  και της  διαισθητικής ενσυναισθητικής σκέψης </vt:lpstr>
      <vt:lpstr>Διαφάνεια 73</vt:lpstr>
      <vt:lpstr>Η ιστορική ενσυναίσθηση στην τάξη προϋποθέτει: </vt:lpstr>
      <vt:lpstr>Διαφάνεια 75</vt:lpstr>
      <vt:lpstr>Διαφάνεια 76</vt:lpstr>
      <vt:lpstr>Διαφάνεια 77</vt:lpstr>
      <vt:lpstr>Αποτελέσματα για τους μαθητές: </vt:lpstr>
      <vt:lpstr>Διδάσκω Ιστορία με ενσυναίσθηση  </vt:lpstr>
      <vt:lpstr>Διαφάνεια 80</vt:lpstr>
      <vt:lpstr>Διδακτική στρατηγική </vt:lpstr>
      <vt:lpstr>Διδακτική στρατηγική </vt:lpstr>
      <vt:lpstr>Διαφάνεια 83</vt:lpstr>
      <vt:lpstr>Αξιολογικές κρίσεις   </vt:lpstr>
      <vt:lpstr>Ιστορική ενσυναίσθηση από το νηπιαγωγείο μέχρι και την τελευταία τάξη του Λυκείου </vt:lpstr>
      <vt:lpstr>Τεχνικές διδασκαλίας ενσυναίσθησης </vt:lpstr>
      <vt:lpstr>Διαφάνεια 87</vt:lpstr>
      <vt:lpstr>  Δυσκολίες </vt:lpstr>
      <vt:lpstr>Η δίκη των Αθηναίων στρατηγών μετά τη ναυμαχία στις Αργινούσες (406 π.Χ.) </vt:lpstr>
      <vt:lpstr>Διαφάνεια 90</vt:lpstr>
      <vt:lpstr>Διαφάνεια 91</vt:lpstr>
      <vt:lpstr>Ενσυναισθητική προσέγγιση ιστορικού γεγονότος: παράδειγμα</vt:lpstr>
      <vt:lpstr>Κριτικά ερωτήματα (επιλογή)</vt:lpstr>
      <vt:lpstr>Κριτικά ερωτήματα (επιλογή)</vt:lpstr>
      <vt:lpstr>Κριτικά ερωτήματα (επιλογή)</vt:lpstr>
      <vt:lpstr>Διαφάνεια 96</vt:lpstr>
      <vt:lpstr>Η νικηφόρα ναυμαχία</vt:lpstr>
      <vt:lpstr>Διαφάνεια 98</vt:lpstr>
      <vt:lpstr>Διαφάνεια 99</vt:lpstr>
      <vt:lpstr>Η δίκη των στρατηγών</vt:lpstr>
      <vt:lpstr>Διαφάνεια 101</vt:lpstr>
      <vt:lpstr>Διαφάνεια 102</vt:lpstr>
      <vt:lpstr>Διαφάνεια 103</vt:lpstr>
      <vt:lpstr>Κριτικές ερωτήσεις</vt:lpstr>
      <vt:lpstr>Κριτικές ερωτήσεις</vt:lpstr>
      <vt:lpstr>Κριτικές ερωτήσεις</vt:lpstr>
      <vt:lpstr>Διαφάνεια 107</vt:lpstr>
      <vt:lpstr>Διατύπωση αξιολογικών κρίσεων</vt:lpstr>
      <vt:lpstr>Διαφάνεια 109</vt:lpstr>
      <vt:lpstr>Επιστροφή στο προσωπικό βίωμα</vt:lpstr>
      <vt:lpstr>Διαφάνεια 111</vt:lpstr>
      <vt:lpstr>Ομαδοποιήστε τις εμπειρίες σας εντάσσοντας  αυτές σε πιο γενικά πλαίσια, αιτιολογήστε τους συλλογισμούς σας</vt:lpstr>
      <vt:lpstr>Διαφάνεια 113</vt:lpstr>
      <vt:lpstr>Συμπεράσματα - Προτάσεις</vt:lpstr>
      <vt:lpstr>Συμπεράσματα - Προτάσεις</vt:lpstr>
      <vt:lpstr>Διαφάνεια 116</vt:lpstr>
      <vt:lpstr>Α΄ Φάση</vt:lpstr>
      <vt:lpstr>Διαφάνεια 118</vt:lpstr>
      <vt:lpstr> Β΄ Φάση </vt:lpstr>
      <vt:lpstr> Γ΄ Φάση </vt:lpstr>
      <vt:lpstr> Δ΄ Φάση </vt:lpstr>
      <vt:lpstr> Ε΄ Φάση </vt:lpstr>
      <vt:lpstr>Διαφάνεια 123</vt:lpstr>
      <vt:lpstr>3. Άσκηση Κριτικού Στοχασμού με ένα Έργο Τέχνης</vt:lpstr>
      <vt:lpstr>         Αξίες και εικόνα-έργο τέχνης: ο δρόμος προς τον κριτικό στοχασμό και τον μετασχηματισμό   Ένα έργο τέχνης  ενσαρκώνει αξίες, ηθικά διλήμματα, αξιακούς προβληματισμούς. Μπορεί ένας μεταγενέστερος θεατής να κατανοήσει τον αξιακό κόσμο του καλλιτέχνη και του έργου;   </vt:lpstr>
      <vt:lpstr>Το σύμπλεγμα του Λαοκόοντα</vt:lpstr>
      <vt:lpstr>Διαφάνεια 127</vt:lpstr>
      <vt:lpstr>ΒΙΒΛΙΟΓΡΑΦΙΑ</vt:lpstr>
      <vt:lpstr>Διαφάνεια 129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ΕΙΚΟΝΑ στην Εκπαίδευση Ενηλίκων</dc:title>
  <dc:creator>1234</dc:creator>
  <cp:lastModifiedBy>1234</cp:lastModifiedBy>
  <cp:revision>12</cp:revision>
  <dcterms:created xsi:type="dcterms:W3CDTF">2016-11-19T21:15:27Z</dcterms:created>
  <dcterms:modified xsi:type="dcterms:W3CDTF">2016-11-19T23:16:52Z</dcterms:modified>
</cp:coreProperties>
</file>