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52"/>
  </p:notesMasterIdLst>
  <p:handoutMasterIdLst>
    <p:handoutMasterId r:id="rId53"/>
  </p:handoutMasterIdLst>
  <p:sldIdLst>
    <p:sldId id="256" r:id="rId2"/>
    <p:sldId id="277" r:id="rId3"/>
    <p:sldId id="257" r:id="rId4"/>
    <p:sldId id="284" r:id="rId5"/>
    <p:sldId id="274" r:id="rId6"/>
    <p:sldId id="280" r:id="rId7"/>
    <p:sldId id="276" r:id="rId8"/>
    <p:sldId id="281" r:id="rId9"/>
    <p:sldId id="275" r:id="rId10"/>
    <p:sldId id="285" r:id="rId11"/>
    <p:sldId id="279" r:id="rId12"/>
    <p:sldId id="269" r:id="rId13"/>
    <p:sldId id="278" r:id="rId14"/>
    <p:sldId id="270" r:id="rId15"/>
    <p:sldId id="268" r:id="rId16"/>
    <p:sldId id="272" r:id="rId17"/>
    <p:sldId id="273" r:id="rId18"/>
    <p:sldId id="271" r:id="rId19"/>
    <p:sldId id="289" r:id="rId20"/>
    <p:sldId id="290" r:id="rId21"/>
    <p:sldId id="291" r:id="rId22"/>
    <p:sldId id="292" r:id="rId23"/>
    <p:sldId id="286" r:id="rId24"/>
    <p:sldId id="287" r:id="rId25"/>
    <p:sldId id="288" r:id="rId26"/>
    <p:sldId id="293" r:id="rId27"/>
    <p:sldId id="294" r:id="rId28"/>
    <p:sldId id="295" r:id="rId29"/>
    <p:sldId id="296" r:id="rId30"/>
    <p:sldId id="297" r:id="rId31"/>
    <p:sldId id="315" r:id="rId32"/>
    <p:sldId id="298" r:id="rId33"/>
    <p:sldId id="301" r:id="rId34"/>
    <p:sldId id="302" r:id="rId35"/>
    <p:sldId id="303" r:id="rId36"/>
    <p:sldId id="304" r:id="rId37"/>
    <p:sldId id="305" r:id="rId38"/>
    <p:sldId id="306" r:id="rId39"/>
    <p:sldId id="307" r:id="rId40"/>
    <p:sldId id="308" r:id="rId41"/>
    <p:sldId id="316" r:id="rId42"/>
    <p:sldId id="309" r:id="rId43"/>
    <p:sldId id="317" r:id="rId44"/>
    <p:sldId id="310" r:id="rId45"/>
    <p:sldId id="311" r:id="rId46"/>
    <p:sldId id="283" r:id="rId47"/>
    <p:sldId id="312" r:id="rId48"/>
    <p:sldId id="313" r:id="rId49"/>
    <p:sldId id="314" r:id="rId50"/>
    <p:sldId id="282" r:id="rId5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bg2"/>
    </p:penClr>
  </p:showPr>
  <p:clrMru>
    <a:srgbClr val="99CCFF"/>
    <a:srgbClr val="3333FF"/>
    <a:srgbClr val="FF9900"/>
    <a:srgbClr val="FFFF00"/>
    <a:srgbClr val="FF6600"/>
    <a:srgbClr val="000000"/>
    <a:srgbClr val="FF00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581" autoAdjust="0"/>
  </p:normalViewPr>
  <p:slideViewPr>
    <p:cSldViewPr>
      <p:cViewPr>
        <p:scale>
          <a:sx n="75" d="100"/>
          <a:sy n="75" d="100"/>
        </p:scale>
        <p:origin x="-1236"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l-GR"/>
          </a:p>
        </p:txBody>
      </p:sp>
      <p:sp>
        <p:nvSpPr>
          <p:cNvPr id="512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l-GR"/>
          </a:p>
        </p:txBody>
      </p:sp>
      <p:sp>
        <p:nvSpPr>
          <p:cNvPr id="512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l-GR"/>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E1EA32AE-B73E-49BC-8836-E8FA4F3D756E}" type="slidenum">
              <a:rPr lang="el-GR"/>
              <a:pPr>
                <a:defRP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l-GR"/>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l-GR"/>
          </a:p>
        </p:txBody>
      </p:sp>
      <p:sp>
        <p:nvSpPr>
          <p:cNvPr id="542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l-GR"/>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307533B1-B842-49B1-BF1B-FF90FED56736}"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F353E00E-39A3-4454-BE80-CD082780C129}" type="slidenum">
              <a:rPr lang="el-GR" smtClean="0"/>
              <a:pPr/>
              <a:t>1</a:t>
            </a:fld>
            <a:endParaRPr lang="el-GR" smtClean="0"/>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miter lim="800000"/>
            <a:headEnd/>
            <a:tailEnd/>
          </a:ln>
        </p:spPr>
        <p:txBody>
          <a:bodyPr/>
          <a:lstStyle/>
          <a:p>
            <a:fld id="{733DD256-66A5-4976-9C81-42194791BEC2}" type="slidenum">
              <a:rPr lang="el-GR" smtClean="0"/>
              <a:pPr/>
              <a:t>10</a:t>
            </a:fld>
            <a:endParaRPr lang="el-GR" smtClean="0"/>
          </a:p>
        </p:txBody>
      </p:sp>
      <p:sp>
        <p:nvSpPr>
          <p:cNvPr id="64515" name="Rectangle 2"/>
          <p:cNvSpPr>
            <a:spLocks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miter lim="800000"/>
            <a:headEnd/>
            <a:tailEnd/>
          </a:ln>
        </p:spPr>
        <p:txBody>
          <a:bodyPr/>
          <a:lstStyle/>
          <a:p>
            <a:fld id="{3F7BA98C-222E-4386-84CB-4FBBD18A773D}" type="slidenum">
              <a:rPr lang="el-GR" smtClean="0"/>
              <a:pPr/>
              <a:t>11</a:t>
            </a:fld>
            <a:endParaRPr lang="el-GR" smtClean="0"/>
          </a:p>
        </p:txBody>
      </p:sp>
      <p:sp>
        <p:nvSpPr>
          <p:cNvPr id="65539" name="Rectangle 2"/>
          <p:cNvSpPr>
            <a:spLocks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miter lim="800000"/>
            <a:headEnd/>
            <a:tailEnd/>
          </a:ln>
        </p:spPr>
        <p:txBody>
          <a:bodyPr/>
          <a:lstStyle/>
          <a:p>
            <a:fld id="{E98DBBE3-106E-4519-B039-3060767F2B5F}" type="slidenum">
              <a:rPr lang="el-GR" smtClean="0"/>
              <a:pPr/>
              <a:t>12</a:t>
            </a:fld>
            <a:endParaRPr lang="el-GR" smtClean="0"/>
          </a:p>
        </p:txBody>
      </p:sp>
      <p:sp>
        <p:nvSpPr>
          <p:cNvPr id="66563" name="Rectangle 2"/>
          <p:cNvSpPr>
            <a:spLocks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miter lim="800000"/>
            <a:headEnd/>
            <a:tailEnd/>
          </a:ln>
        </p:spPr>
        <p:txBody>
          <a:bodyPr/>
          <a:lstStyle/>
          <a:p>
            <a:fld id="{01671267-DAFA-4A50-ACC9-28267B49C7CC}" type="slidenum">
              <a:rPr lang="el-GR" smtClean="0"/>
              <a:pPr/>
              <a:t>13</a:t>
            </a:fld>
            <a:endParaRPr lang="el-GR" smtClean="0"/>
          </a:p>
        </p:txBody>
      </p:sp>
      <p:sp>
        <p:nvSpPr>
          <p:cNvPr id="67587" name="Rectangle 2"/>
          <p:cNvSpPr>
            <a:spLocks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miter lim="800000"/>
            <a:headEnd/>
            <a:tailEnd/>
          </a:ln>
        </p:spPr>
        <p:txBody>
          <a:bodyPr/>
          <a:lstStyle/>
          <a:p>
            <a:fld id="{9E27D9D8-31B4-4C4C-91EB-214698862A53}" type="slidenum">
              <a:rPr lang="el-GR" smtClean="0"/>
              <a:pPr/>
              <a:t>14</a:t>
            </a:fld>
            <a:endParaRPr lang="el-GR" smtClean="0"/>
          </a:p>
        </p:txBody>
      </p:sp>
      <p:sp>
        <p:nvSpPr>
          <p:cNvPr id="68611" name="Rectangle 2"/>
          <p:cNvSpPr>
            <a:spLocks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miter lim="800000"/>
            <a:headEnd/>
            <a:tailEnd/>
          </a:ln>
        </p:spPr>
        <p:txBody>
          <a:bodyPr/>
          <a:lstStyle/>
          <a:p>
            <a:fld id="{FD35039D-D4B3-414C-9584-5DE55E0A44D0}" type="slidenum">
              <a:rPr lang="el-GR" smtClean="0"/>
              <a:pPr/>
              <a:t>15</a:t>
            </a:fld>
            <a:endParaRPr lang="el-GR" smtClean="0"/>
          </a:p>
        </p:txBody>
      </p:sp>
      <p:sp>
        <p:nvSpPr>
          <p:cNvPr id="69635" name="Rectangle 2"/>
          <p:cNvSpPr>
            <a:spLocks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miter lim="800000"/>
            <a:headEnd/>
            <a:tailEnd/>
          </a:ln>
        </p:spPr>
        <p:txBody>
          <a:bodyPr/>
          <a:lstStyle/>
          <a:p>
            <a:fld id="{BE9F2407-E7DB-4FAF-96FB-178332AF8FE1}" type="slidenum">
              <a:rPr lang="el-GR" smtClean="0"/>
              <a:pPr/>
              <a:t>16</a:t>
            </a:fld>
            <a:endParaRPr lang="el-GR" smtClean="0"/>
          </a:p>
        </p:txBody>
      </p:sp>
      <p:sp>
        <p:nvSpPr>
          <p:cNvPr id="70659" name="Rectangle 2"/>
          <p:cNvSpPr>
            <a:spLocks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miter lim="800000"/>
            <a:headEnd/>
            <a:tailEnd/>
          </a:ln>
        </p:spPr>
        <p:txBody>
          <a:bodyPr/>
          <a:lstStyle/>
          <a:p>
            <a:fld id="{4CD85DF4-A6F1-4C6E-A2CC-01738005B33B}" type="slidenum">
              <a:rPr lang="el-GR" smtClean="0"/>
              <a:pPr/>
              <a:t>17</a:t>
            </a:fld>
            <a:endParaRPr lang="el-GR" smtClean="0"/>
          </a:p>
        </p:txBody>
      </p:sp>
      <p:sp>
        <p:nvSpPr>
          <p:cNvPr id="71683" name="Rectangle 2"/>
          <p:cNvSpPr>
            <a:spLocks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miter lim="800000"/>
            <a:headEnd/>
            <a:tailEnd/>
          </a:ln>
        </p:spPr>
        <p:txBody>
          <a:bodyPr/>
          <a:lstStyle/>
          <a:p>
            <a:fld id="{1335AFFA-C326-4DF2-A1F0-886F50A7CD8D}" type="slidenum">
              <a:rPr lang="el-GR" smtClean="0"/>
              <a:pPr/>
              <a:t>18</a:t>
            </a:fld>
            <a:endParaRPr lang="el-GR" smtClean="0"/>
          </a:p>
        </p:txBody>
      </p:sp>
      <p:sp>
        <p:nvSpPr>
          <p:cNvPr id="72707" name="Rectangle 2"/>
          <p:cNvSpPr>
            <a:spLocks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miter lim="800000"/>
            <a:headEnd/>
            <a:tailEnd/>
          </a:ln>
        </p:spPr>
        <p:txBody>
          <a:bodyPr/>
          <a:lstStyle/>
          <a:p>
            <a:fld id="{266A31B5-A515-4425-A4E7-9B65BE889248}" type="slidenum">
              <a:rPr lang="el-GR" smtClean="0"/>
              <a:pPr/>
              <a:t>46</a:t>
            </a:fld>
            <a:endParaRPr lang="el-GR" smtClean="0"/>
          </a:p>
        </p:txBody>
      </p:sp>
      <p:sp>
        <p:nvSpPr>
          <p:cNvPr id="73731" name="Rectangle 2"/>
          <p:cNvSpPr>
            <a:spLocks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1EC56F1C-F84D-4A49-83C9-3C47914B7295}" type="slidenum">
              <a:rPr lang="el-GR" smtClean="0"/>
              <a:pPr/>
              <a:t>2</a:t>
            </a:fld>
            <a:endParaRPr lang="el-GR" smtClean="0"/>
          </a:p>
        </p:txBody>
      </p:sp>
      <p:sp>
        <p:nvSpPr>
          <p:cNvPr id="56323" name="Rectangle 2"/>
          <p:cNvSpPr>
            <a:spLocks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miter lim="800000"/>
            <a:headEnd/>
            <a:tailEnd/>
          </a:ln>
        </p:spPr>
        <p:txBody>
          <a:bodyPr/>
          <a:lstStyle/>
          <a:p>
            <a:fld id="{2F5805FF-6584-408A-B31D-0961BCE2DFFC}" type="slidenum">
              <a:rPr lang="el-GR" smtClean="0"/>
              <a:pPr/>
              <a:t>50</a:t>
            </a:fld>
            <a:endParaRPr lang="el-GR" smtClean="0"/>
          </a:p>
        </p:txBody>
      </p:sp>
      <p:sp>
        <p:nvSpPr>
          <p:cNvPr id="74755" name="Rectangle 2"/>
          <p:cNvSpPr>
            <a:spLocks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miter lim="800000"/>
            <a:headEnd/>
            <a:tailEnd/>
          </a:ln>
        </p:spPr>
        <p:txBody>
          <a:bodyPr/>
          <a:lstStyle/>
          <a:p>
            <a:fld id="{B50DDB62-5C27-42AC-9DF7-B0C8F8A6A3EF}" type="slidenum">
              <a:rPr lang="el-GR" smtClean="0"/>
              <a:pPr/>
              <a:t>3</a:t>
            </a:fld>
            <a:endParaRPr lang="el-GR" smtClean="0"/>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miter lim="800000"/>
            <a:headEnd/>
            <a:tailEnd/>
          </a:ln>
        </p:spPr>
        <p:txBody>
          <a:bodyPr/>
          <a:lstStyle/>
          <a:p>
            <a:fld id="{F5DF0AF4-01EE-494C-8CF7-5D61CE502DFE}" type="slidenum">
              <a:rPr lang="el-GR" smtClean="0"/>
              <a:pPr/>
              <a:t>4</a:t>
            </a:fld>
            <a:endParaRPr lang="el-GR" smtClean="0"/>
          </a:p>
        </p:txBody>
      </p:sp>
      <p:sp>
        <p:nvSpPr>
          <p:cNvPr id="58371" name="Rectangle 2"/>
          <p:cNvSpPr>
            <a:spLocks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miter lim="800000"/>
            <a:headEnd/>
            <a:tailEnd/>
          </a:ln>
        </p:spPr>
        <p:txBody>
          <a:bodyPr/>
          <a:lstStyle/>
          <a:p>
            <a:fld id="{53654D4F-B3A2-4C7D-9F04-D7F84F8772EB}" type="slidenum">
              <a:rPr lang="el-GR" smtClean="0"/>
              <a:pPr/>
              <a:t>5</a:t>
            </a:fld>
            <a:endParaRPr lang="el-GR" smtClean="0"/>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94E1869A-AFE5-484C-946B-700DBE568120}" type="slidenum">
              <a:rPr lang="el-GR" smtClean="0"/>
              <a:pPr/>
              <a:t>6</a:t>
            </a:fld>
            <a:endParaRPr lang="el-GR" smtClean="0"/>
          </a:p>
        </p:txBody>
      </p:sp>
      <p:sp>
        <p:nvSpPr>
          <p:cNvPr id="60419" name="Rectangle 2"/>
          <p:cNvSpPr>
            <a:spLocks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miter lim="800000"/>
            <a:headEnd/>
            <a:tailEnd/>
          </a:ln>
        </p:spPr>
        <p:txBody>
          <a:bodyPr/>
          <a:lstStyle/>
          <a:p>
            <a:fld id="{47342C5B-4BA5-4CC4-A382-E29B9EFB7A37}" type="slidenum">
              <a:rPr lang="el-GR" smtClean="0"/>
              <a:pPr/>
              <a:t>7</a:t>
            </a:fld>
            <a:endParaRPr lang="el-GR" smtClean="0"/>
          </a:p>
        </p:txBody>
      </p:sp>
      <p:sp>
        <p:nvSpPr>
          <p:cNvPr id="61443" name="Rectangle 2"/>
          <p:cNvSpPr>
            <a:spLocks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miter lim="800000"/>
            <a:headEnd/>
            <a:tailEnd/>
          </a:ln>
        </p:spPr>
        <p:txBody>
          <a:bodyPr/>
          <a:lstStyle/>
          <a:p>
            <a:fld id="{BE36E075-69DC-4BB0-825B-2B5C7B55C7E7}" type="slidenum">
              <a:rPr lang="el-GR" smtClean="0"/>
              <a:pPr/>
              <a:t>8</a:t>
            </a:fld>
            <a:endParaRPr lang="el-GR" smtClean="0"/>
          </a:p>
        </p:txBody>
      </p:sp>
      <p:sp>
        <p:nvSpPr>
          <p:cNvPr id="62467" name="Rectangle 2"/>
          <p:cNvSpPr>
            <a:spLocks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miter lim="800000"/>
            <a:headEnd/>
            <a:tailEnd/>
          </a:ln>
        </p:spPr>
        <p:txBody>
          <a:bodyPr/>
          <a:lstStyle/>
          <a:p>
            <a:fld id="{71C8E6B6-FC02-479A-BBEF-562B372335E7}" type="slidenum">
              <a:rPr lang="el-GR" smtClean="0"/>
              <a:pPr/>
              <a:t>9</a:t>
            </a:fld>
            <a:endParaRPr lang="el-GR" smtClean="0"/>
          </a:p>
        </p:txBody>
      </p:sp>
      <p:sp>
        <p:nvSpPr>
          <p:cNvPr id="63491" name="Rectangle 2"/>
          <p:cNvSpPr>
            <a:spLocks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Διαφάνεια τίτλου">
    <p:spTree>
      <p:nvGrpSpPr>
        <p:cNvPr id="1" name=""/>
        <p:cNvGrpSpPr/>
        <p:nvPr/>
      </p:nvGrpSpPr>
      <p:grpSpPr>
        <a:xfrm>
          <a:off x="0" y="0"/>
          <a:ext cx="0" cy="0"/>
          <a:chOff x="0" y="0"/>
          <a:chExt cx="0" cy="0"/>
        </a:xfrm>
      </p:grpSpPr>
      <p:sp>
        <p:nvSpPr>
          <p:cNvPr id="65538" name="Rectangle 2"/>
          <p:cNvSpPr>
            <a:spLocks noGrp="1" noRot="1" noChangeArrowheads="1"/>
          </p:cNvSpPr>
          <p:nvPr>
            <p:ph type="ctrTitle"/>
          </p:nvPr>
        </p:nvSpPr>
        <p:spPr>
          <a:xfrm>
            <a:off x="685800" y="1981200"/>
            <a:ext cx="7772400" cy="1600200"/>
          </a:xfrm>
        </p:spPr>
        <p:txBody>
          <a:bodyPr/>
          <a:lstStyle>
            <a:lvl1pPr>
              <a:defRPr/>
            </a:lvl1pPr>
          </a:lstStyle>
          <a:p>
            <a:pPr lvl="0"/>
            <a:r>
              <a:rPr lang="el-GR" noProof="0" smtClean="0"/>
              <a:t>Κάντε κλικ για να επεξεργαστείτε τον τίτλο</a:t>
            </a:r>
          </a:p>
        </p:txBody>
      </p:sp>
      <p:sp>
        <p:nvSpPr>
          <p:cNvPr id="65539"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l-GR" noProof="0" smtClean="0"/>
              <a:t>Κάντε κλικ για να επεξεργαστείτε τον υπότιτλο του υποδείγματος</a:t>
            </a:r>
          </a:p>
        </p:txBody>
      </p:sp>
      <p:sp>
        <p:nvSpPr>
          <p:cNvPr id="4"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endParaRPr lang="el-G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a:lvl1pPr>
          </a:lstStyle>
          <a:p>
            <a:pPr>
              <a:defRPr/>
            </a:pPr>
            <a:fld id="{25320B08-618F-413C-9B31-5C0FCED9F23F}" type="slidenum">
              <a:rPr lang="el-GR"/>
              <a:pPr>
                <a:defRPr/>
              </a:pPr>
              <a:t>‹#›</a:t>
            </a:fld>
            <a:endParaRPr lang="el-GR"/>
          </a:p>
        </p:txBody>
      </p:sp>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CAA21C11-9666-4628-841E-5DC98F121DAB}" type="slidenum">
              <a:rPr lang="el-GR"/>
              <a:pPr>
                <a:defRPr/>
              </a:pPr>
              <a:t>‹#›</a:t>
            </a:fld>
            <a:endParaRPr lang="el-G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707188" y="228600"/>
            <a:ext cx="2135187" cy="587057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301625" y="228600"/>
            <a:ext cx="6253163" cy="587057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0A54343E-69CC-4266-9996-1CA922B3A2A5}" type="slidenum">
              <a:rPr lang="el-GR"/>
              <a:pPr>
                <a:defRPr/>
              </a:pPr>
              <a:t>‹#›</a:t>
            </a:fld>
            <a:endParaRPr lang="el-G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301625" y="228600"/>
            <a:ext cx="8510588" cy="1325563"/>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301625" y="1676400"/>
            <a:ext cx="4194175" cy="442277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76400"/>
            <a:ext cx="4194175" cy="442277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2DEE8E05-878A-458E-9200-B5F98D4E9F1F}" type="slidenum">
              <a:rPr lang="el-GR"/>
              <a:pPr>
                <a:defRPr/>
              </a:pPr>
              <a:t>‹#›</a:t>
            </a:fld>
            <a:endParaRPr lang="el-G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Θέση περιεχομένου 1"/>
          <p:cNvSpPr>
            <a:spLocks noGrp="1"/>
          </p:cNvSpPr>
          <p:nvPr>
            <p:ph/>
          </p:nvPr>
        </p:nvSpPr>
        <p:spPr>
          <a:xfrm>
            <a:off x="301625" y="228600"/>
            <a:ext cx="8540750" cy="587057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07F8D0CF-1AA3-4A8D-9E79-030EE462ADBA}" type="slidenum">
              <a:rPr lang="el-GR"/>
              <a:pPr>
                <a:defRPr/>
              </a:pPr>
              <a:t>‹#›</a:t>
            </a:fld>
            <a:endParaRPr lang="el-G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Τίτλος, Κείμενο και Clip Art">
    <p:spTree>
      <p:nvGrpSpPr>
        <p:cNvPr id="1" name=""/>
        <p:cNvGrpSpPr/>
        <p:nvPr/>
      </p:nvGrpSpPr>
      <p:grpSpPr>
        <a:xfrm>
          <a:off x="0" y="0"/>
          <a:ext cx="0" cy="0"/>
          <a:chOff x="0" y="0"/>
          <a:chExt cx="0" cy="0"/>
        </a:xfrm>
      </p:grpSpPr>
      <p:sp>
        <p:nvSpPr>
          <p:cNvPr id="2" name="Τίτλος 1"/>
          <p:cNvSpPr>
            <a:spLocks noGrp="1"/>
          </p:cNvSpPr>
          <p:nvPr>
            <p:ph type="title"/>
          </p:nvPr>
        </p:nvSpPr>
        <p:spPr>
          <a:xfrm>
            <a:off x="301625" y="228600"/>
            <a:ext cx="8510588" cy="1325563"/>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301625" y="1676400"/>
            <a:ext cx="4194175" cy="442277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ClipArt 3"/>
          <p:cNvSpPr>
            <a:spLocks noGrp="1"/>
          </p:cNvSpPr>
          <p:nvPr>
            <p:ph type="clipArt" sz="half" idx="2"/>
          </p:nvPr>
        </p:nvSpPr>
        <p:spPr>
          <a:xfrm>
            <a:off x="4648200" y="1676400"/>
            <a:ext cx="4194175" cy="4422775"/>
          </a:xfrm>
        </p:spPr>
        <p:txBody>
          <a:bodyPr/>
          <a:lstStyle/>
          <a:p>
            <a:pPr lvl="0"/>
            <a:endParaRPr lang="el-GR"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E1FF2257-DB54-4B8F-B137-148570CA572F}" type="slidenum">
              <a:rPr lang="el-GR"/>
              <a:pPr>
                <a:defRPr/>
              </a:pPr>
              <a:t>‹#›</a:t>
            </a:fld>
            <a:endParaRPr lang="el-G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Τίτλος, Κείμενο και 2 Αντικεί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301625" y="228600"/>
            <a:ext cx="8510588" cy="1325563"/>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301625" y="1676400"/>
            <a:ext cx="4194175" cy="442277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quarter" idx="2"/>
          </p:nvPr>
        </p:nvSpPr>
        <p:spPr>
          <a:xfrm>
            <a:off x="4648200" y="1676400"/>
            <a:ext cx="4194175" cy="21351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περιεχομένου 4"/>
          <p:cNvSpPr>
            <a:spLocks noGrp="1"/>
          </p:cNvSpPr>
          <p:nvPr>
            <p:ph sz="quarter" idx="3"/>
          </p:nvPr>
        </p:nvSpPr>
        <p:spPr>
          <a:xfrm>
            <a:off x="4648200" y="3963988"/>
            <a:ext cx="4194175" cy="2135187"/>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Rectangle 4"/>
          <p:cNvSpPr>
            <a:spLocks noGrp="1" noChangeArrowheads="1"/>
          </p:cNvSpPr>
          <p:nvPr>
            <p:ph type="dt" sz="half" idx="10"/>
          </p:nvPr>
        </p:nvSpPr>
        <p:spPr>
          <a:ln/>
        </p:spPr>
        <p:txBody>
          <a:bodyPr/>
          <a:lstStyle>
            <a:lvl1pPr>
              <a:defRPr/>
            </a:lvl1pPr>
          </a:lstStyle>
          <a:p>
            <a:pPr>
              <a:defRPr/>
            </a:pPr>
            <a:endParaRPr lang="el-GR"/>
          </a:p>
        </p:txBody>
      </p:sp>
      <p:sp>
        <p:nvSpPr>
          <p:cNvPr id="7" name="Rectangle 5"/>
          <p:cNvSpPr>
            <a:spLocks noGrp="1" noChangeArrowheads="1"/>
          </p:cNvSpPr>
          <p:nvPr>
            <p:ph type="ftr" sz="quarter" idx="11"/>
          </p:nvPr>
        </p:nvSpPr>
        <p:spPr>
          <a:ln/>
        </p:spPr>
        <p:txBody>
          <a:bodyPr/>
          <a:lstStyle>
            <a:lvl1pPr>
              <a:defRPr/>
            </a:lvl1pPr>
          </a:lstStyle>
          <a:p>
            <a:pPr>
              <a:defRPr/>
            </a:pPr>
            <a:endParaRPr lang="el-GR"/>
          </a:p>
        </p:txBody>
      </p:sp>
      <p:sp>
        <p:nvSpPr>
          <p:cNvPr id="8" name="Rectangle 6"/>
          <p:cNvSpPr>
            <a:spLocks noGrp="1" noChangeArrowheads="1"/>
          </p:cNvSpPr>
          <p:nvPr>
            <p:ph type="sldNum" sz="quarter" idx="12"/>
          </p:nvPr>
        </p:nvSpPr>
        <p:spPr>
          <a:ln/>
        </p:spPr>
        <p:txBody>
          <a:bodyPr/>
          <a:lstStyle>
            <a:lvl1pPr>
              <a:defRPr/>
            </a:lvl1pPr>
          </a:lstStyle>
          <a:p>
            <a:pPr>
              <a:defRPr/>
            </a:pPr>
            <a:fld id="{E171F0BA-27B9-4A27-80F1-4D53505562DE}" type="slidenum">
              <a:rPr lang="el-GR"/>
              <a:pPr>
                <a:defRPr/>
              </a:pPr>
              <a:t>‹#›</a:t>
            </a:fld>
            <a:endParaRPr lang="el-G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reserve="1">
  <p:cSld name="Τίτλος, Αντικείμενο και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301625" y="228600"/>
            <a:ext cx="8510588" cy="1325563"/>
          </a:xfrm>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301625" y="1676400"/>
            <a:ext cx="4194175" cy="442277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648200" y="1676400"/>
            <a:ext cx="4194175" cy="442277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8A108D22-9FA3-4321-8F46-B20D50070307}" type="slidenum">
              <a:rPr lang="el-GR"/>
              <a:pPr>
                <a:defRPr/>
              </a:pPr>
              <a:t>‹#›</a:t>
            </a:fld>
            <a:endParaRPr lang="el-G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FB7B5143-58EB-4F6F-B7C9-A2DEFCB81CF9}" type="slidenum">
              <a:rPr lang="el-GR"/>
              <a:pPr>
                <a:defRPr/>
              </a:pPr>
              <a:t>‹#›</a:t>
            </a:fld>
            <a:endParaRPr lang="el-G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Στυλ υποδείγματος κειμένου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AB258342-3C59-4D5F-92F2-B5D780A9B9BD}" type="slidenum">
              <a:rPr lang="el-GR"/>
              <a:pPr>
                <a:defRPr/>
              </a:pPr>
              <a:t>‹#›</a:t>
            </a:fld>
            <a:endParaRPr lang="el-G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72DCCF5D-859B-42A3-8C3A-67E37EAF51DF}" type="slidenum">
              <a:rPr lang="el-GR"/>
              <a:pPr>
                <a:defRPr/>
              </a:pPr>
              <a:t>‹#›</a:t>
            </a:fld>
            <a:endParaRPr lang="el-G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134DBA5C-40B8-44A0-9DF5-03E72678FF62}" type="slidenum">
              <a:rPr lang="el-GR"/>
              <a:pPr>
                <a:defRPr/>
              </a:pPr>
              <a:t>‹#›</a:t>
            </a:fld>
            <a:endParaRPr lang="el-G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F9874A72-E24C-4A0F-8997-80AAA48CEE68}" type="slidenum">
              <a:rPr lang="el-GR"/>
              <a:pPr>
                <a:defRPr/>
              </a:pPr>
              <a:t>‹#›</a:t>
            </a:fld>
            <a:endParaRPr lang="el-G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6131B2B3-B95F-487B-BAA4-641417338A58}" type="slidenum">
              <a:rPr lang="el-GR"/>
              <a:pPr>
                <a:defRPr/>
              </a:pPr>
              <a:t>‹#›</a:t>
            </a:fld>
            <a:endParaRPr lang="el-G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8ED6D007-531F-42E0-9D19-BC293F92356F}" type="slidenum">
              <a:rPr lang="el-GR"/>
              <a:pPr>
                <a:defRPr/>
              </a:pPr>
              <a:t>‹#›</a:t>
            </a:fld>
            <a:endParaRPr lang="el-G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AA23C31A-3A68-422C-AF23-BDE14DA71486}" type="slidenum">
              <a:rPr lang="el-GR"/>
              <a:pPr>
                <a:defRPr/>
              </a:pPr>
              <a:t>‹#›</a:t>
            </a:fld>
            <a:endParaRPr lang="el-G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bwMode="auto">
          <a:xfrm>
            <a:off x="301625" y="228600"/>
            <a:ext cx="8510588" cy="1325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64515" name="Rectangle 3"/>
          <p:cNvSpPr>
            <a:spLocks noGrp="1" noRot="1" noChangeArrowheads="1"/>
          </p:cNvSpPr>
          <p:nvPr>
            <p:ph type="body" idx="1"/>
          </p:nvPr>
        </p:nvSpPr>
        <p:spPr bwMode="auto">
          <a:xfrm>
            <a:off x="301625" y="1676400"/>
            <a:ext cx="8540750" cy="4422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64516" name="Rectangle 4"/>
          <p:cNvSpPr>
            <a:spLocks noGrp="1" noChangeArrowheads="1"/>
          </p:cNvSpPr>
          <p:nvPr>
            <p:ph type="dt" sz="half" idx="2"/>
          </p:nvPr>
        </p:nvSpPr>
        <p:spPr bwMode="auto">
          <a:xfrm>
            <a:off x="304800" y="6245225"/>
            <a:ext cx="22860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pPr>
              <a:defRPr/>
            </a:pPr>
            <a:endParaRPr lang="el-GR"/>
          </a:p>
        </p:txBody>
      </p:sp>
      <p:sp>
        <p:nvSpPr>
          <p:cNvPr id="6451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el-GR"/>
          </a:p>
        </p:txBody>
      </p:sp>
      <p:sp>
        <p:nvSpPr>
          <p:cNvPr id="64518" name="Rectangle 6"/>
          <p:cNvSpPr>
            <a:spLocks noGrp="1" noChangeArrowheads="1"/>
          </p:cNvSpPr>
          <p:nvPr>
            <p:ph type="sldNum" sz="quarter" idx="4"/>
          </p:nvPr>
        </p:nvSpPr>
        <p:spPr bwMode="auto">
          <a:xfrm>
            <a:off x="6553200" y="6245225"/>
            <a:ext cx="22860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a:defRPr/>
            </a:pPr>
            <a:fld id="{64108591-F108-4DD9-B072-159A4FEE78BD}" type="slidenum">
              <a:rPr lang="el-GR"/>
              <a:pPr>
                <a:defRPr/>
              </a:pPr>
              <a:t>‹#›</a:t>
            </a:fld>
            <a:endParaRPr lang="el-GR"/>
          </a:p>
        </p:txBody>
      </p:sp>
    </p:spTree>
  </p:cSld>
  <p:clrMap bg1="dk2" tx1="lt1" bg2="dk1" tx2="lt2" accent1="accent1" accent2="accent2" accent3="accent3" accent4="accent4" accent5="accent5" accent6="accent6" hlink="hlink" folHlink="folHlink"/>
  <p:sldLayoutIdLst>
    <p:sldLayoutId id="2147483721"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fade">
                                      <p:cBhvr>
                                        <p:cTn id="7" dur="2000"/>
                                        <p:tgtEl>
                                          <p:spTgt spid="645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4515"/>
                                        </p:tgtEl>
                                        <p:attrNameLst>
                                          <p:attrName>style.visibility</p:attrName>
                                        </p:attrNameLst>
                                      </p:cBhvr>
                                      <p:to>
                                        <p:strVal val="visible"/>
                                      </p:to>
                                    </p:set>
                                    <p:animEffect transition="in" filter="fade">
                                      <p:cBhvr>
                                        <p:cTn id="10" dur="2000"/>
                                        <p:tgtEl>
                                          <p:spTgt spid="64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p:tmplLst>
          <p:tmpl>
            <p:tnLst>
              <p:par>
                <p:cTn presetID="10" presetClass="entr" presetSubtype="0" fill="hold" nodeType="withEffect">
                  <p:stCondLst>
                    <p:cond delay="0"/>
                  </p:stCondLst>
                  <p:childTnLst>
                    <p:set>
                      <p:cBhvr>
                        <p:cTn dur="1" fill="hold">
                          <p:stCondLst>
                            <p:cond delay="0"/>
                          </p:stCondLst>
                        </p:cTn>
                        <p:tgtEl>
                          <p:spTgt spid="64515"/>
                        </p:tgtEl>
                        <p:attrNameLst>
                          <p:attrName>style.visibility</p:attrName>
                        </p:attrNameLst>
                      </p:cBhvr>
                      <p:to>
                        <p:strVal val="visible"/>
                      </p:to>
                    </p:set>
                    <p:animEffect transition="in" filter="fade">
                      <p:cBhvr>
                        <p:cTn dur="2000"/>
                        <p:tgtEl>
                          <p:spTgt spid="64515"/>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8.xml"/><Relationship Id="rId1" Type="http://schemas.openxmlformats.org/officeDocument/2006/relationships/slideLayout" Target="../slideLayouts/slideLayout15.xml"/><Relationship Id="rId4" Type="http://schemas.openxmlformats.org/officeDocument/2006/relationships/image" Target="../media/image18.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4.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21.w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a:xfrm>
            <a:off x="0" y="1052513"/>
            <a:ext cx="8893175" cy="2071687"/>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3600" b="1" dirty="0" smtClean="0">
                <a:solidFill>
                  <a:srgbClr val="99CCFF"/>
                </a:solidFill>
              </a:rPr>
              <a:t>Ο ΡΟΛΟΣ ΤΩΝ ΓΝΩΣΤΙΚΩΝ ΘΕΩΡΙΩΝ ΣΤΗ ΝΟΗΤΙΚΗ ΚΑΘΥΣΤΕΡΗΣΗ</a:t>
            </a:r>
            <a:endParaRPr lang="el-GR" sz="3600" b="1" dirty="0" smtClean="0">
              <a:solidFill>
                <a:schemeClr val="tx1"/>
              </a:solidFill>
            </a:endParaRPr>
          </a:p>
        </p:txBody>
      </p:sp>
      <p:sp>
        <p:nvSpPr>
          <p:cNvPr id="2051" name="Rectangle 3"/>
          <p:cNvSpPr>
            <a:spLocks noGrp="1" noRot="1" noChangeArrowheads="1"/>
          </p:cNvSpPr>
          <p:nvPr>
            <p:ph type="subTitle" idx="1"/>
          </p:nvPr>
        </p:nvSpPr>
        <p:spPr>
          <a:xfrm>
            <a:off x="1042988" y="3213100"/>
            <a:ext cx="7416800" cy="2376488"/>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eaLnBrk="1" hangingPunct="1">
              <a:defRPr/>
            </a:pPr>
            <a:r>
              <a:rPr lang="el-GR" sz="3600" b="1" dirty="0" smtClean="0">
                <a:solidFill>
                  <a:srgbClr val="FFFF00"/>
                </a:solidFill>
              </a:rPr>
              <a:t>ΑΝΑΣΤΑΣΙΑ ΑΛΕΥΡΙΑΔΟΥ</a:t>
            </a:r>
            <a:endParaRPr lang="en-US" sz="3600" b="1" dirty="0" smtClean="0">
              <a:solidFill>
                <a:srgbClr val="FFFF00"/>
              </a:solidFill>
            </a:endParaRPr>
          </a:p>
          <a:p>
            <a:pPr eaLnBrk="1" hangingPunct="1">
              <a:defRPr/>
            </a:pPr>
            <a:r>
              <a:rPr lang="el-GR" sz="2800" smtClean="0">
                <a:solidFill>
                  <a:srgbClr val="FFFF00"/>
                </a:solidFill>
              </a:rPr>
              <a:t>Καθηγήτρια </a:t>
            </a:r>
            <a:r>
              <a:rPr lang="el-GR" sz="2800" dirty="0" smtClean="0">
                <a:solidFill>
                  <a:srgbClr val="FFFF00"/>
                </a:solidFill>
              </a:rPr>
              <a:t>Ειδικής Αγωγής</a:t>
            </a:r>
          </a:p>
          <a:p>
            <a:pPr eaLnBrk="1" hangingPunct="1">
              <a:defRPr/>
            </a:pPr>
            <a:r>
              <a:rPr lang="en-US" b="1" dirty="0" smtClean="0">
                <a:solidFill>
                  <a:srgbClr val="FF9900"/>
                </a:solidFill>
              </a:rPr>
              <a:t>alevriadoua@gmail.com</a:t>
            </a:r>
            <a:endParaRPr lang="el-GR" b="1" dirty="0" smtClean="0">
              <a:solidFill>
                <a:srgbClr val="FF9900"/>
              </a:solidFill>
            </a:endParaRPr>
          </a:p>
        </p:txBody>
      </p:sp>
      <p:pic>
        <p:nvPicPr>
          <p:cNvPr id="2052" name="Picture 4" descr="bd05040_"/>
          <p:cNvPicPr>
            <a:picLocks noChangeAspect="1" noChangeArrowheads="1"/>
          </p:cNvPicPr>
          <p:nvPr/>
        </p:nvPicPr>
        <p:blipFill>
          <a:blip r:embed="rId3"/>
          <a:srcRect/>
          <a:stretch>
            <a:fillRect/>
          </a:stretch>
        </p:blipFill>
        <p:spPr bwMode="auto">
          <a:xfrm>
            <a:off x="7415213" y="0"/>
            <a:ext cx="1728787" cy="1662113"/>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051"/>
                                        </p:tgtEl>
                                        <p:attrNameLst>
                                          <p:attrName>style.visibility</p:attrName>
                                        </p:attrNameLst>
                                      </p:cBhvr>
                                      <p:to>
                                        <p:strVal val="visible"/>
                                      </p:to>
                                    </p:set>
                                    <p:animEffect transition="in" filter="fade">
                                      <p:cBhvr>
                                        <p:cTn id="11" dur="2000"/>
                                        <p:tgtEl>
                                          <p:spTgt spid="2051"/>
                                        </p:tgtEl>
                                      </p:cBhvr>
                                    </p:animEffect>
                                  </p:childTnLst>
                                </p:cTn>
                              </p:par>
                            </p:childTnLst>
                          </p:cTn>
                        </p:par>
                        <p:par>
                          <p:cTn id="12" fill="hold" nodeType="afterGroup">
                            <p:stCondLst>
                              <p:cond delay="4000"/>
                            </p:stCondLst>
                            <p:childTnLst>
                              <p:par>
                                <p:cTn id="13" presetID="20" presetClass="entr" presetSubtype="0" fill="hold" nodeType="afterEffect">
                                  <p:stCondLst>
                                    <p:cond delay="0"/>
                                  </p:stCondLst>
                                  <p:childTnLst>
                                    <p:set>
                                      <p:cBhvr>
                                        <p:cTn id="14" dur="1" fill="hold">
                                          <p:stCondLst>
                                            <p:cond delay="0"/>
                                          </p:stCondLst>
                                        </p:cTn>
                                        <p:tgtEl>
                                          <p:spTgt spid="2052"/>
                                        </p:tgtEl>
                                        <p:attrNameLst>
                                          <p:attrName>style.visibility</p:attrName>
                                        </p:attrNameLst>
                                      </p:cBhvr>
                                      <p:to>
                                        <p:strVal val="visible"/>
                                      </p:to>
                                    </p:set>
                                    <p:animEffect transition="in" filter="wedge">
                                      <p:cBhvr>
                                        <p:cTn id="15"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9" name="Rectangle 9"/>
          <p:cNvSpPr>
            <a:spLocks noGrp="1" noRot="1" noChangeArrowheads="1"/>
          </p:cNvSpPr>
          <p:nvPr>
            <p:ph type="title"/>
          </p:nvPr>
        </p:nvSpPr>
        <p:spPr/>
        <p:txBody>
          <a:bodyPr/>
          <a:lstStyle/>
          <a:p>
            <a:pPr eaLnBrk="1" hangingPunct="1">
              <a:defRPr/>
            </a:pPr>
            <a:r>
              <a:rPr lang="el-GR" sz="3200" smtClean="0">
                <a:solidFill>
                  <a:srgbClr val="000000"/>
                </a:solidFill>
                <a:effectLst>
                  <a:outerShdw blurRad="38100" dist="38100" dir="2700000" algn="tl">
                    <a:srgbClr val="FFFFFF"/>
                  </a:outerShdw>
                </a:effectLst>
              </a:rPr>
              <a:t>ΓΝΩΣΤΙΚΕΣ ΔΥΝΑΤΟΤΗΤΕΣ ΚΑΙ ΑΔΥΝΑΜΙΕΣ ΠΑΙΔΙΩΝ ΜΕ ΣΥΝΔΡΟΜΑ </a:t>
            </a:r>
            <a:r>
              <a:rPr lang="en-US" sz="3200" smtClean="0">
                <a:solidFill>
                  <a:srgbClr val="000000"/>
                </a:solidFill>
                <a:effectLst>
                  <a:outerShdw blurRad="38100" dist="38100" dir="2700000" algn="tl">
                    <a:srgbClr val="FFFFFF"/>
                  </a:outerShdw>
                </a:effectLst>
              </a:rPr>
              <a:t>PRADER-WILLI </a:t>
            </a:r>
            <a:r>
              <a:rPr lang="el-GR" sz="3200" smtClean="0">
                <a:solidFill>
                  <a:srgbClr val="000000"/>
                </a:solidFill>
                <a:effectLst>
                  <a:outerShdw blurRad="38100" dist="38100" dir="2700000" algn="tl">
                    <a:srgbClr val="FFFFFF"/>
                  </a:outerShdw>
                </a:effectLst>
              </a:rPr>
              <a:t>ΚΑΙ </a:t>
            </a:r>
            <a:r>
              <a:rPr lang="en-US" sz="3200" smtClean="0">
                <a:solidFill>
                  <a:srgbClr val="000000"/>
                </a:solidFill>
                <a:effectLst>
                  <a:outerShdw blurRad="38100" dist="38100" dir="2700000" algn="tl">
                    <a:srgbClr val="FFFFFF"/>
                  </a:outerShdw>
                </a:effectLst>
              </a:rPr>
              <a:t>DOWN</a:t>
            </a:r>
            <a:r>
              <a:rPr lang="el-GR" sz="4000" smtClean="0"/>
              <a:t> </a:t>
            </a:r>
          </a:p>
        </p:txBody>
      </p:sp>
      <p:graphicFrame>
        <p:nvGraphicFramePr>
          <p:cNvPr id="117768" name="Object 8"/>
          <p:cNvGraphicFramePr>
            <a:graphicFrameLocks/>
          </p:cNvGraphicFramePr>
          <p:nvPr>
            <p:ph sz="half" idx="2"/>
          </p:nvPr>
        </p:nvGraphicFramePr>
        <p:xfrm>
          <a:off x="179388" y="2060575"/>
          <a:ext cx="8675687" cy="4103688"/>
        </p:xfrm>
        <a:graphic>
          <a:graphicData uri="http://schemas.openxmlformats.org/presentationml/2006/ole">
            <p:oleObj spid="_x0000_s12291" name="Γράφημα" r:id="rId4" imgW="4134002" imgH="1714500" progId="MSGraph.Chart.5">
              <p:embed followColorScheme="full"/>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7769"/>
                                        </p:tgtEl>
                                        <p:attrNameLst>
                                          <p:attrName>style.visibility</p:attrName>
                                        </p:attrNameLst>
                                      </p:cBhvr>
                                      <p:to>
                                        <p:strVal val="visible"/>
                                      </p:to>
                                    </p:set>
                                    <p:animEffect transition="in" filter="fade">
                                      <p:cBhvr>
                                        <p:cTn id="7" dur="2000"/>
                                        <p:tgtEl>
                                          <p:spTgt spid="117769"/>
                                        </p:tgtEl>
                                      </p:cBhvr>
                                    </p:animEffect>
                                  </p:childTnLst>
                                </p:cTn>
                              </p:par>
                            </p:childTnLst>
                          </p:cTn>
                        </p:par>
                        <p:par>
                          <p:cTn id="8" fill="hold" nodeType="afterGroup">
                            <p:stCondLst>
                              <p:cond delay="2000"/>
                            </p:stCondLst>
                            <p:childTnLst>
                              <p:par>
                                <p:cTn id="9" presetID="21" presetClass="entr" presetSubtype="4" fill="hold" grpId="0" nodeType="afterEffect">
                                  <p:stCondLst>
                                    <p:cond delay="0"/>
                                  </p:stCondLst>
                                  <p:childTnLst>
                                    <p:set>
                                      <p:cBhvr>
                                        <p:cTn id="10" dur="1" fill="hold">
                                          <p:stCondLst>
                                            <p:cond delay="0"/>
                                          </p:stCondLst>
                                        </p:cTn>
                                        <p:tgtEl>
                                          <p:spTgt spid="117768"/>
                                        </p:tgtEl>
                                        <p:attrNameLst>
                                          <p:attrName>style.visibility</p:attrName>
                                        </p:attrNameLst>
                                      </p:cBhvr>
                                      <p:to>
                                        <p:strVal val="visible"/>
                                      </p:to>
                                    </p:set>
                                    <p:animEffect transition="in" filter="wheel(4)">
                                      <p:cBhvr>
                                        <p:cTn id="11" dur="2000"/>
                                        <p:tgtEl>
                                          <p:spTgt spid="1177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9" grpId="0"/>
      <p:bldP spid="11776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Rot="1" noChangeArrowheads="1"/>
          </p:cNvSpPr>
          <p:nvPr>
            <p:ph type="title"/>
          </p:nvPr>
        </p:nvSpPr>
        <p:spPr>
          <a:xfrm>
            <a:off x="301625" y="228600"/>
            <a:ext cx="8302625" cy="1112838"/>
          </a:xfrm>
        </p:spPr>
        <p:txBody>
          <a:bodyPr/>
          <a:lstStyle/>
          <a:p>
            <a:pPr eaLnBrk="1" hangingPunct="1">
              <a:defRPr/>
            </a:pPr>
            <a:r>
              <a:rPr lang="el-GR" sz="3200" b="1" smtClean="0">
                <a:solidFill>
                  <a:srgbClr val="000000"/>
                </a:solidFill>
                <a:effectLst>
                  <a:outerShdw blurRad="38100" dist="38100" dir="2700000" algn="tl">
                    <a:srgbClr val="FFFFFF"/>
                  </a:outerShdw>
                </a:effectLst>
                <a:cs typeface="Arial" charset="0"/>
              </a:rPr>
              <a:t>Η ΕΞΕΛΙΚΤΙΚΗ ΠΡΟΣΕΓΓΙΣΗ ΤΟΥ </a:t>
            </a:r>
            <a:r>
              <a:rPr lang="en-US" sz="3200" b="1" smtClean="0">
                <a:solidFill>
                  <a:srgbClr val="000000"/>
                </a:solidFill>
                <a:effectLst>
                  <a:outerShdw blurRad="38100" dist="38100" dir="2700000" algn="tl">
                    <a:srgbClr val="FFFFFF"/>
                  </a:outerShdw>
                </a:effectLst>
                <a:cs typeface="Arial" charset="0"/>
              </a:rPr>
              <a:t>ZIGLER </a:t>
            </a:r>
            <a:r>
              <a:rPr lang="el-GR" sz="3200" b="1" smtClean="0">
                <a:solidFill>
                  <a:srgbClr val="000000"/>
                </a:solidFill>
                <a:effectLst>
                  <a:outerShdw blurRad="38100" dist="38100" dir="2700000" algn="tl">
                    <a:srgbClr val="FFFFFF"/>
                  </a:outerShdw>
                </a:effectLst>
                <a:cs typeface="Arial" charset="0"/>
              </a:rPr>
              <a:t>ΚΑΙ Η ΣΗΜΑΣΙΑ ΤΗΣ ΣΤΗΝ ΕΚΠΑΙΔΕΥΣΗ</a:t>
            </a:r>
          </a:p>
        </p:txBody>
      </p:sp>
      <p:sp>
        <p:nvSpPr>
          <p:cNvPr id="101379" name="Rectangle 3"/>
          <p:cNvSpPr>
            <a:spLocks noGrp="1" noRot="1" noChangeArrowheads="1"/>
          </p:cNvSpPr>
          <p:nvPr>
            <p:ph type="body" idx="1"/>
          </p:nvPr>
        </p:nvSpPr>
        <p:spPr>
          <a:xfrm>
            <a:off x="301625" y="1412875"/>
            <a:ext cx="8302625" cy="4968875"/>
          </a:xfrm>
        </p:spPr>
        <p:txBody>
          <a:bodyPr/>
          <a:lstStyle/>
          <a:p>
            <a:pPr eaLnBrk="1" hangingPunct="1">
              <a:lnSpc>
                <a:spcPct val="90000"/>
              </a:lnSpc>
              <a:defRPr/>
            </a:pPr>
            <a:r>
              <a:rPr lang="el-GR" sz="2800" b="1" smtClean="0"/>
              <a:t>Έτσι, η Εξελικτική Προσέγγιση ήρθε σε αντίθεση με την παραδοσιακή αντίληψη περί νοητικής καθυστέρησης  (βλέπε Προσέγγιση της «Διαφοράς"), σύμφωνα με την οποία όλα τα παιδιά με νοητική καθυστέρηση χαρακτηρίζονται από τις ίδιες γνωστικές αδυναμίες. </a:t>
            </a:r>
            <a:r>
              <a:rPr lang="el-GR" sz="2800" b="1" smtClean="0">
                <a:solidFill>
                  <a:srgbClr val="FFFF00"/>
                </a:solidFill>
              </a:rPr>
              <a:t>Αντιτάχθηκε στο</a:t>
            </a:r>
            <a:r>
              <a:rPr lang="el-GR" sz="2800" b="1" smtClean="0"/>
              <a:t> </a:t>
            </a:r>
            <a:r>
              <a:rPr lang="el-GR" sz="2800" b="1" smtClean="0">
                <a:solidFill>
                  <a:srgbClr val="FFFF00"/>
                </a:solidFill>
              </a:rPr>
              <a:t>"ελλειμματικό μοντέλο διδασκαλίας" που δίνει έμφαση στις αδυναμίες, στις "ελλείψεις"</a:t>
            </a:r>
            <a:r>
              <a:rPr lang="el-GR" sz="2800" b="1" smtClean="0"/>
              <a:t> και στο τι δεν μπορεί να κάνει ο μαθητής, γεγονός που αποτελεί μια από τις πιο δυσλειτουργικές προκαταλήψεις στην εκπαιδευτική διαδικασία (Βλάχου-Μπαλαφούτη, 2000).</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1378"/>
                                        </p:tgtEl>
                                        <p:attrNameLst>
                                          <p:attrName>style.visibility</p:attrName>
                                        </p:attrNameLst>
                                      </p:cBhvr>
                                      <p:to>
                                        <p:strVal val="visible"/>
                                      </p:to>
                                    </p:set>
                                    <p:animEffect transition="in" filter="fade">
                                      <p:cBhvr>
                                        <p:cTn id="7" dur="2000"/>
                                        <p:tgtEl>
                                          <p:spTgt spid="101378"/>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101379"/>
                                        </p:tgtEl>
                                        <p:attrNameLst>
                                          <p:attrName>style.visibility</p:attrName>
                                        </p:attrNameLst>
                                      </p:cBhvr>
                                      <p:to>
                                        <p:strVal val="visible"/>
                                      </p:to>
                                    </p:set>
                                    <p:animEffect transition="in" filter="diamond(in)">
                                      <p:cBhvr>
                                        <p:cTn id="11" dur="2000"/>
                                        <p:tgtEl>
                                          <p:spTgt spid="101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p:bldP spid="101379"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xfrm>
            <a:off x="539750" y="188913"/>
            <a:ext cx="6913563" cy="1106487"/>
          </a:xfrm>
        </p:spPr>
        <p:txBody>
          <a:bodyPr/>
          <a:lstStyle/>
          <a:p>
            <a:pPr eaLnBrk="1" hangingPunct="1">
              <a:defRPr/>
            </a:pPr>
            <a:r>
              <a:rPr lang="el-GR" sz="3200" b="1" smtClean="0">
                <a:solidFill>
                  <a:srgbClr val="FF0000"/>
                </a:solidFill>
                <a:cs typeface="Arial" charset="0"/>
              </a:rPr>
              <a:t>Η ΕΞΕΛΙΚΤΙΚΗ ΠΡΟΣΕΓΓΙΣΗ ΤΟΥ </a:t>
            </a:r>
            <a:r>
              <a:rPr lang="en-US" sz="3200" b="1" smtClean="0">
                <a:solidFill>
                  <a:srgbClr val="FF0000"/>
                </a:solidFill>
                <a:cs typeface="Arial" charset="0"/>
              </a:rPr>
              <a:t>ZIGLER</a:t>
            </a:r>
            <a:endParaRPr lang="el-GR" sz="3200" b="1" smtClean="0">
              <a:solidFill>
                <a:srgbClr val="FF0000"/>
              </a:solidFill>
              <a:cs typeface="Arial" charset="0"/>
            </a:endParaRPr>
          </a:p>
        </p:txBody>
      </p:sp>
      <p:sp>
        <p:nvSpPr>
          <p:cNvPr id="29699" name="Rectangle 3"/>
          <p:cNvSpPr>
            <a:spLocks noGrp="1" noRot="1" noChangeArrowheads="1"/>
          </p:cNvSpPr>
          <p:nvPr>
            <p:ph type="body" idx="1"/>
          </p:nvPr>
        </p:nvSpPr>
        <p:spPr>
          <a:xfrm>
            <a:off x="301625" y="1628775"/>
            <a:ext cx="8842375" cy="4968875"/>
          </a:xfrm>
        </p:spPr>
        <p:txBody>
          <a:bodyPr/>
          <a:lstStyle/>
          <a:p>
            <a:pPr eaLnBrk="1" hangingPunct="1">
              <a:lnSpc>
                <a:spcPct val="80000"/>
              </a:lnSpc>
              <a:buClr>
                <a:schemeClr val="tx2"/>
              </a:buClr>
              <a:buFont typeface="Wingdings" pitchFamily="2" charset="2"/>
              <a:buChar char="v"/>
              <a:defRPr/>
            </a:pPr>
            <a:r>
              <a:rPr lang="el-GR" sz="1800" smtClean="0">
                <a:solidFill>
                  <a:srgbClr val="00FF00"/>
                </a:solidFill>
                <a:cs typeface="Times New Roman" pitchFamily="18" charset="0"/>
              </a:rPr>
              <a:t> </a:t>
            </a:r>
            <a:r>
              <a:rPr lang="el-GR" sz="1800" smtClean="0">
                <a:solidFill>
                  <a:srgbClr val="00FF00"/>
                </a:solidFill>
              </a:rPr>
              <a:t>   </a:t>
            </a:r>
            <a:r>
              <a:rPr lang="el-GR" sz="2800" b="1" u="sng" smtClean="0">
                <a:solidFill>
                  <a:schemeClr val="hlink"/>
                </a:solidFill>
                <a:cs typeface="Arial" charset="0"/>
              </a:rPr>
              <a:t>Όλα τα νοητικά καθυστερημένα παιδιά δε διακρίνονται για τις πτωχές τους επιδόσεις.</a:t>
            </a:r>
            <a:r>
              <a:rPr lang="el-GR" sz="2000" b="1" u="sng" smtClean="0">
                <a:cs typeface="Arial" charset="0"/>
              </a:rPr>
              <a:t> </a:t>
            </a:r>
          </a:p>
          <a:p>
            <a:pPr eaLnBrk="1" hangingPunct="1">
              <a:lnSpc>
                <a:spcPct val="80000"/>
              </a:lnSpc>
              <a:buClr>
                <a:schemeClr val="tx2"/>
              </a:buClr>
              <a:buFont typeface="Wingdings" pitchFamily="2" charset="2"/>
              <a:buNone/>
              <a:defRPr/>
            </a:pPr>
            <a:r>
              <a:rPr lang="el-GR" sz="1600" smtClean="0">
                <a:cs typeface="Times New Roman" pitchFamily="18" charset="0"/>
              </a:rPr>
              <a:t>  </a:t>
            </a:r>
            <a:r>
              <a:rPr lang="el-GR" sz="2400" smtClean="0">
                <a:cs typeface="Times New Roman" pitchFamily="18" charset="0"/>
              </a:rPr>
              <a:t>Έτσι, υπάρχουν ομάδες παιδιών που διακρίνονται για τις γνωστικές δυνατότητες και αδυναμίες τους. Αντίθετα, άλλα έχουν χαμηλές επιδόσεις σε όλα τα έργα που τους δίνονται προς επίλυση. </a:t>
            </a:r>
            <a:endParaRPr lang="el-GR" sz="2400" u="sng" smtClean="0">
              <a:cs typeface="Times New Roman" pitchFamily="18" charset="0"/>
            </a:endParaRPr>
          </a:p>
          <a:p>
            <a:pPr eaLnBrk="1" hangingPunct="1">
              <a:lnSpc>
                <a:spcPct val="80000"/>
              </a:lnSpc>
              <a:buClr>
                <a:schemeClr val="tx2"/>
              </a:buClr>
              <a:buFont typeface="Wingdings" pitchFamily="2" charset="2"/>
              <a:buChar char="v"/>
              <a:defRPr/>
            </a:pPr>
            <a:r>
              <a:rPr lang="el-GR" sz="1800" smtClean="0">
                <a:cs typeface="Times New Roman" pitchFamily="18" charset="0"/>
              </a:rPr>
              <a:t> </a:t>
            </a:r>
            <a:r>
              <a:rPr lang="el-GR" sz="1800" smtClean="0"/>
              <a:t>  </a:t>
            </a:r>
            <a:r>
              <a:rPr lang="el-GR" sz="2800" b="1" u="sng" smtClean="0">
                <a:solidFill>
                  <a:schemeClr val="hlink"/>
                </a:solidFill>
                <a:cs typeface="Arial" charset="0"/>
              </a:rPr>
              <a:t>Ο ρόλος της αιτιολογίας της νοητικής καθυστέρησης είναι πολύ σημαντικός σε ορισμένες περιπτώσεις για την οργάνωση προγραμμάτων ψυχοπαιδαγωγικής παρέμβασης.</a:t>
            </a:r>
            <a:endParaRPr lang="el-GR" sz="2800" u="sng" smtClean="0">
              <a:solidFill>
                <a:schemeClr val="hlink"/>
              </a:solidFill>
              <a:cs typeface="Times New Roman" pitchFamily="18" charset="0"/>
            </a:endParaRPr>
          </a:p>
          <a:p>
            <a:pPr eaLnBrk="1" hangingPunct="1">
              <a:lnSpc>
                <a:spcPct val="80000"/>
              </a:lnSpc>
              <a:buClr>
                <a:schemeClr val="tx2"/>
              </a:buClr>
              <a:buFont typeface="Wingdings" pitchFamily="2" charset="2"/>
              <a:buNone/>
              <a:defRPr/>
            </a:pPr>
            <a:r>
              <a:rPr lang="el-GR" sz="2400" smtClean="0">
                <a:latin typeface="Times New Roman" pitchFamily="18" charset="0"/>
              </a:rPr>
              <a:t>Έτσι για παράδειγμα, τα παιδιά με σύνδρομο </a:t>
            </a:r>
            <a:r>
              <a:rPr lang="en-US" sz="2400" smtClean="0">
                <a:latin typeface="Times New Roman" pitchFamily="18" charset="0"/>
              </a:rPr>
              <a:t>Williams</a:t>
            </a:r>
            <a:r>
              <a:rPr lang="el-GR" sz="2400" smtClean="0">
                <a:latin typeface="Times New Roman" pitchFamily="18" charset="0"/>
              </a:rPr>
              <a:t> έχουν σχετικά καλές λεκτικές ικανότητες αλλά πολύ πτωχές οπτικοχωρικές ικανότητες. Αντίθετα, τα παιδιά με σύνδρομο </a:t>
            </a:r>
            <a:r>
              <a:rPr lang="en-US" sz="2400" smtClean="0">
                <a:latin typeface="Times New Roman" pitchFamily="18" charset="0"/>
              </a:rPr>
              <a:t>Down </a:t>
            </a:r>
            <a:r>
              <a:rPr lang="el-GR" sz="2400" smtClean="0">
                <a:latin typeface="Times New Roman" pitchFamily="18" charset="0"/>
              </a:rPr>
              <a:t>έχουν καλή οπτική αντίληψη, αλλά πτωχή ακουστική διάκριση.</a:t>
            </a:r>
          </a:p>
        </p:txBody>
      </p:sp>
      <p:pic>
        <p:nvPicPr>
          <p:cNvPr id="29701" name="Picture 5" descr="bd00054_"/>
          <p:cNvPicPr>
            <a:picLocks noChangeAspect="1" noChangeArrowheads="1"/>
          </p:cNvPicPr>
          <p:nvPr/>
        </p:nvPicPr>
        <p:blipFill>
          <a:blip r:embed="rId3">
            <a:lum bright="6000"/>
          </a:blip>
          <a:srcRect/>
          <a:stretch>
            <a:fillRect/>
          </a:stretch>
        </p:blipFill>
        <p:spPr bwMode="auto">
          <a:xfrm>
            <a:off x="7596188" y="333375"/>
            <a:ext cx="1319212" cy="10668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2000"/>
                                        <p:tgtEl>
                                          <p:spTgt spid="29698"/>
                                        </p:tgtEl>
                                      </p:cBhvr>
                                    </p:animEffect>
                                  </p:childTnLst>
                                </p:cTn>
                              </p:par>
                            </p:childTnLst>
                          </p:cTn>
                        </p:par>
                        <p:par>
                          <p:cTn id="8" fill="hold" nodeType="afterGroup">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29699">
                                            <p:txEl>
                                              <p:pRg st="0" end="0"/>
                                            </p:txEl>
                                          </p:spTgt>
                                        </p:tgtEl>
                                        <p:attrNameLst>
                                          <p:attrName>style.visibility</p:attrName>
                                        </p:attrNameLst>
                                      </p:cBhvr>
                                      <p:to>
                                        <p:strVal val="visible"/>
                                      </p:to>
                                    </p:set>
                                    <p:animEffect transition="in" filter="dissolve">
                                      <p:cBhvr>
                                        <p:cTn id="11" dur="500"/>
                                        <p:tgtEl>
                                          <p:spTgt spid="29699">
                                            <p:txEl>
                                              <p:pRg st="0" end="0"/>
                                            </p:txEl>
                                          </p:spTgt>
                                        </p:tgtEl>
                                      </p:cBhvr>
                                    </p:animEffect>
                                  </p:childTnLst>
                                </p:cTn>
                              </p:par>
                            </p:childTnLst>
                          </p:cTn>
                        </p:par>
                        <p:par>
                          <p:cTn id="12" fill="hold" nodeType="afterGroup">
                            <p:stCondLst>
                              <p:cond delay="2500"/>
                            </p:stCondLst>
                            <p:childTnLst>
                              <p:par>
                                <p:cTn id="13" presetID="9" presetClass="entr" presetSubtype="0" fill="hold" grpId="0" nodeType="afterEffect">
                                  <p:stCondLst>
                                    <p:cond delay="0"/>
                                  </p:stCondLst>
                                  <p:childTnLst>
                                    <p:set>
                                      <p:cBhvr>
                                        <p:cTn id="14" dur="1" fill="hold">
                                          <p:stCondLst>
                                            <p:cond delay="0"/>
                                          </p:stCondLst>
                                        </p:cTn>
                                        <p:tgtEl>
                                          <p:spTgt spid="29699">
                                            <p:txEl>
                                              <p:pRg st="1" end="1"/>
                                            </p:txEl>
                                          </p:spTgt>
                                        </p:tgtEl>
                                        <p:attrNameLst>
                                          <p:attrName>style.visibility</p:attrName>
                                        </p:attrNameLst>
                                      </p:cBhvr>
                                      <p:to>
                                        <p:strVal val="visible"/>
                                      </p:to>
                                    </p:set>
                                    <p:animEffect transition="in" filter="dissolve">
                                      <p:cBhvr>
                                        <p:cTn id="15" dur="500"/>
                                        <p:tgtEl>
                                          <p:spTgt spid="29699">
                                            <p:txEl>
                                              <p:pRg st="1" end="1"/>
                                            </p:txEl>
                                          </p:spTgt>
                                        </p:tgtEl>
                                      </p:cBhvr>
                                    </p:animEffect>
                                  </p:childTnLst>
                                </p:cTn>
                              </p:par>
                            </p:childTnLst>
                          </p:cTn>
                        </p:par>
                        <p:par>
                          <p:cTn id="16" fill="hold" nodeType="afterGroup">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Effect transition="in" filter="dissolve">
                                      <p:cBhvr>
                                        <p:cTn id="19" dur="500"/>
                                        <p:tgtEl>
                                          <p:spTgt spid="29699">
                                            <p:txEl>
                                              <p:pRg st="2" end="2"/>
                                            </p:txEl>
                                          </p:spTgt>
                                        </p:tgtEl>
                                      </p:cBhvr>
                                    </p:animEffect>
                                  </p:childTnLst>
                                </p:cTn>
                              </p:par>
                            </p:childTnLst>
                          </p:cTn>
                        </p:par>
                        <p:par>
                          <p:cTn id="20" fill="hold" nodeType="afterGroup">
                            <p:stCondLst>
                              <p:cond delay="3500"/>
                            </p:stCondLst>
                            <p:childTnLst>
                              <p:par>
                                <p:cTn id="21" presetID="9" presetClass="entr" presetSubtype="0" fill="hold" grpId="0" nodeType="afterEffect">
                                  <p:stCondLst>
                                    <p:cond delay="0"/>
                                  </p:stCondLst>
                                  <p:childTnLst>
                                    <p:set>
                                      <p:cBhvr>
                                        <p:cTn id="22" dur="1" fill="hold">
                                          <p:stCondLst>
                                            <p:cond delay="0"/>
                                          </p:stCondLst>
                                        </p:cTn>
                                        <p:tgtEl>
                                          <p:spTgt spid="29699">
                                            <p:txEl>
                                              <p:pRg st="3" end="3"/>
                                            </p:txEl>
                                          </p:spTgt>
                                        </p:tgtEl>
                                        <p:attrNameLst>
                                          <p:attrName>style.visibility</p:attrName>
                                        </p:attrNameLst>
                                      </p:cBhvr>
                                      <p:to>
                                        <p:strVal val="visible"/>
                                      </p:to>
                                    </p:set>
                                    <p:animEffect transition="in" filter="dissolve">
                                      <p:cBhvr>
                                        <p:cTn id="23" dur="500"/>
                                        <p:tgtEl>
                                          <p:spTgt spid="29699">
                                            <p:txEl>
                                              <p:pRg st="3" end="3"/>
                                            </p:txEl>
                                          </p:spTgt>
                                        </p:tgtEl>
                                      </p:cBhvr>
                                    </p:animEffect>
                                  </p:childTnLst>
                                </p:cTn>
                              </p:par>
                            </p:childTnLst>
                          </p:cTn>
                        </p:par>
                        <p:par>
                          <p:cTn id="24" fill="hold" nodeType="afterGroup">
                            <p:stCondLst>
                              <p:cond delay="4000"/>
                            </p:stCondLst>
                            <p:childTnLst>
                              <p:par>
                                <p:cTn id="25" presetID="21" presetClass="entr" presetSubtype="4" fill="hold" nodeType="afterEffect">
                                  <p:stCondLst>
                                    <p:cond delay="0"/>
                                  </p:stCondLst>
                                  <p:childTnLst>
                                    <p:set>
                                      <p:cBhvr>
                                        <p:cTn id="26" dur="1" fill="hold">
                                          <p:stCondLst>
                                            <p:cond delay="0"/>
                                          </p:stCondLst>
                                        </p:cTn>
                                        <p:tgtEl>
                                          <p:spTgt spid="29701"/>
                                        </p:tgtEl>
                                        <p:attrNameLst>
                                          <p:attrName>style.visibility</p:attrName>
                                        </p:attrNameLst>
                                      </p:cBhvr>
                                      <p:to>
                                        <p:strVal val="visible"/>
                                      </p:to>
                                    </p:set>
                                    <p:animEffect transition="in" filter="wheel(4)">
                                      <p:cBhvr>
                                        <p:cTn id="27" dur="20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2" name="Rectangle 2"/>
          <p:cNvSpPr>
            <a:spLocks noGrp="1" noRot="1" noChangeArrowheads="1"/>
          </p:cNvSpPr>
          <p:nvPr>
            <p:ph type="title"/>
          </p:nvPr>
        </p:nvSpPr>
        <p:spPr>
          <a:xfrm>
            <a:off x="301625" y="765175"/>
            <a:ext cx="6862763" cy="788988"/>
          </a:xfrm>
        </p:spPr>
        <p:txBody>
          <a:bodyPr/>
          <a:lstStyle/>
          <a:p>
            <a:pPr eaLnBrk="1" hangingPunct="1">
              <a:defRPr/>
            </a:pPr>
            <a:r>
              <a:rPr lang="el-GR" sz="3200" b="1" smtClean="0">
                <a:solidFill>
                  <a:schemeClr val="hlink"/>
                </a:solidFill>
              </a:rPr>
              <a:t>ΚΙΝΗΤΡΑ ΚΑΙ ΕΠΙΔΟΣΗ ΤΩΝ ΝΟΗΤΙΚΑ ΚΑΘΥΣΤΕΡΗΜΕΝΩΝ ΠΑΙΔΙΩΝ</a:t>
            </a:r>
            <a:r>
              <a:rPr lang="el-GR" sz="3200" smtClean="0">
                <a:solidFill>
                  <a:schemeClr val="hlink"/>
                </a:solidFill>
              </a:rPr>
              <a:t/>
            </a:r>
            <a:br>
              <a:rPr lang="el-GR" sz="3200" smtClean="0">
                <a:solidFill>
                  <a:schemeClr val="hlink"/>
                </a:solidFill>
              </a:rPr>
            </a:br>
            <a:endParaRPr lang="el-GR" sz="3200" smtClean="0">
              <a:solidFill>
                <a:schemeClr val="hlink"/>
              </a:solidFill>
            </a:endParaRPr>
          </a:p>
        </p:txBody>
      </p:sp>
      <p:sp>
        <p:nvSpPr>
          <p:cNvPr id="97283" name="Rectangle 3"/>
          <p:cNvSpPr>
            <a:spLocks noGrp="1" noRot="1" noChangeArrowheads="1"/>
          </p:cNvSpPr>
          <p:nvPr>
            <p:ph type="body" sz="half" idx="1"/>
          </p:nvPr>
        </p:nvSpPr>
        <p:spPr>
          <a:xfrm>
            <a:off x="0" y="1700213"/>
            <a:ext cx="8964613" cy="4897437"/>
          </a:xfrm>
        </p:spPr>
        <p:txBody>
          <a:bodyPr/>
          <a:lstStyle/>
          <a:p>
            <a:pPr eaLnBrk="1" hangingPunct="1">
              <a:lnSpc>
                <a:spcPct val="90000"/>
              </a:lnSpc>
              <a:defRPr/>
            </a:pPr>
            <a:r>
              <a:rPr lang="el-GR" sz="2800" b="1" smtClean="0"/>
              <a:t>Ήδη από τη δεκαετία του 1970, ο </a:t>
            </a:r>
            <a:r>
              <a:rPr lang="en-US" sz="2800" b="1" smtClean="0"/>
              <a:t>Zi</a:t>
            </a:r>
            <a:r>
              <a:rPr lang="el-GR" sz="2800" b="1" smtClean="0"/>
              <a:t>gler τόνισε ότι τα νοητικά καθυστερημένα παιδιά δε θα πρέπει να αντιμετωπίζονται στενά ως όντα παραγωγής σκέψης και γλώσσας, αλλά ως ολοκληρωμένα άτομα με τις δικές τους εμπειρίες ζωής και με τα ιδιαίτερα χαρακτηριστικά προσωπικότητας και κινήτρων (</a:t>
            </a:r>
            <a:r>
              <a:rPr lang="en-US" sz="2800" b="1" smtClean="0"/>
              <a:t>H</a:t>
            </a:r>
            <a:r>
              <a:rPr lang="el-GR" sz="2800" b="1" smtClean="0"/>
              <a:t>odapp &amp; </a:t>
            </a:r>
            <a:r>
              <a:rPr lang="en-US" sz="2800" b="1" smtClean="0"/>
              <a:t>Z</a:t>
            </a:r>
            <a:r>
              <a:rPr lang="el-GR" sz="2800" b="1" smtClean="0"/>
              <a:t>igler, 1995· </a:t>
            </a:r>
            <a:r>
              <a:rPr lang="en-US" sz="2800" b="1" smtClean="0"/>
              <a:t>Zi</a:t>
            </a:r>
            <a:r>
              <a:rPr lang="el-GR" sz="2800" b="1" smtClean="0"/>
              <a:t>gler, 1969). </a:t>
            </a:r>
          </a:p>
          <a:p>
            <a:pPr eaLnBrk="1" hangingPunct="1">
              <a:lnSpc>
                <a:spcPct val="90000"/>
              </a:lnSpc>
              <a:defRPr/>
            </a:pPr>
            <a:r>
              <a:rPr lang="el-GR" sz="2800" b="1" smtClean="0"/>
              <a:t>Αυτές οι σκέψεις οδήγησαν τον </a:t>
            </a:r>
            <a:r>
              <a:rPr lang="en-US" sz="2800" b="1" smtClean="0"/>
              <a:t>Zigler</a:t>
            </a:r>
            <a:r>
              <a:rPr lang="el-GR" sz="2800" b="1" smtClean="0"/>
              <a:t> να διαμορφώσει μια σειρά από παράγοντες προσωπικότητας-κινήτρων που φαίνεται να επηρεάζουν τη γνωστική λειτουργία των νοητικά καθυστερημένων παιδιών (</a:t>
            </a:r>
            <a:r>
              <a:rPr lang="en-US" sz="2800" b="1" smtClean="0"/>
              <a:t>Z</a:t>
            </a:r>
            <a:r>
              <a:rPr lang="el-GR" sz="2800" b="1" smtClean="0"/>
              <a:t>igler, 1971· </a:t>
            </a:r>
            <a:r>
              <a:rPr lang="en-US" sz="2800" b="1" smtClean="0"/>
              <a:t>M</a:t>
            </a:r>
            <a:r>
              <a:rPr lang="el-GR" sz="2800" b="1" smtClean="0"/>
              <a:t>e</a:t>
            </a:r>
            <a:r>
              <a:rPr lang="en-US" sz="2800" b="1" smtClean="0"/>
              <a:t>righi</a:t>
            </a:r>
            <a:r>
              <a:rPr lang="el-GR" sz="2800" b="1" smtClean="0"/>
              <a:t>, </a:t>
            </a:r>
            <a:r>
              <a:rPr lang="en-US" sz="2800" b="1" smtClean="0"/>
              <a:t>E</a:t>
            </a:r>
            <a:r>
              <a:rPr lang="el-GR" sz="2800" b="1" smtClean="0"/>
              <a:t>dison, &amp; </a:t>
            </a:r>
            <a:r>
              <a:rPr lang="en-US" sz="2800" b="1" smtClean="0"/>
              <a:t>Z</a:t>
            </a:r>
            <a:r>
              <a:rPr lang="el-GR" sz="2800" b="1" smtClean="0"/>
              <a:t>igler, 1990). </a:t>
            </a:r>
          </a:p>
        </p:txBody>
      </p:sp>
      <p:pic>
        <p:nvPicPr>
          <p:cNvPr id="97286" name="Picture 6" descr="j0293844"/>
          <p:cNvPicPr>
            <a:picLocks noChangeAspect="1" noChangeArrowheads="1"/>
          </p:cNvPicPr>
          <p:nvPr>
            <p:ph sz="quarter" idx="3"/>
          </p:nvPr>
        </p:nvPicPr>
        <p:blipFill>
          <a:blip r:embed="rId3">
            <a:lum bright="6000"/>
          </a:blip>
          <a:srcRect/>
          <a:stretch>
            <a:fillRect/>
          </a:stretch>
        </p:blipFill>
        <p:spPr>
          <a:xfrm>
            <a:off x="7235825" y="188913"/>
            <a:ext cx="1643063" cy="1584325"/>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7282"/>
                                        </p:tgtEl>
                                        <p:attrNameLst>
                                          <p:attrName>style.visibility</p:attrName>
                                        </p:attrNameLst>
                                      </p:cBhvr>
                                      <p:to>
                                        <p:strVal val="visible"/>
                                      </p:to>
                                    </p:set>
                                    <p:animEffect transition="in" filter="fade">
                                      <p:cBhvr>
                                        <p:cTn id="7" dur="2000"/>
                                        <p:tgtEl>
                                          <p:spTgt spid="97282"/>
                                        </p:tgtEl>
                                      </p:cBhvr>
                                    </p:animEffect>
                                  </p:childTnLst>
                                </p:cTn>
                              </p:par>
                            </p:childTnLst>
                          </p:cTn>
                        </p:par>
                        <p:par>
                          <p:cTn id="8" fill="hold" nodeType="afterGroup">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97283">
                                            <p:txEl>
                                              <p:pRg st="0" end="0"/>
                                            </p:txEl>
                                          </p:spTgt>
                                        </p:tgtEl>
                                        <p:attrNameLst>
                                          <p:attrName>style.visibility</p:attrName>
                                        </p:attrNameLst>
                                      </p:cBhvr>
                                      <p:to>
                                        <p:strVal val="visible"/>
                                      </p:to>
                                    </p:set>
                                    <p:animEffect transition="in" filter="circle(in)">
                                      <p:cBhvr>
                                        <p:cTn id="11" dur="2000"/>
                                        <p:tgtEl>
                                          <p:spTgt spid="97283">
                                            <p:txEl>
                                              <p:pRg st="0" end="0"/>
                                            </p:txEl>
                                          </p:spTgt>
                                        </p:tgtEl>
                                      </p:cBhvr>
                                    </p:animEffect>
                                  </p:childTnLst>
                                </p:cTn>
                              </p:par>
                            </p:childTnLst>
                          </p:cTn>
                        </p:par>
                        <p:par>
                          <p:cTn id="12" fill="hold" nodeType="afterGroup">
                            <p:stCondLst>
                              <p:cond delay="4000"/>
                            </p:stCondLst>
                            <p:childTnLst>
                              <p:par>
                                <p:cTn id="13" presetID="6" presetClass="entr" presetSubtype="16" fill="hold" grpId="0" nodeType="afterEffect">
                                  <p:stCondLst>
                                    <p:cond delay="0"/>
                                  </p:stCondLst>
                                  <p:childTnLst>
                                    <p:set>
                                      <p:cBhvr>
                                        <p:cTn id="14" dur="1" fill="hold">
                                          <p:stCondLst>
                                            <p:cond delay="0"/>
                                          </p:stCondLst>
                                        </p:cTn>
                                        <p:tgtEl>
                                          <p:spTgt spid="97283">
                                            <p:txEl>
                                              <p:pRg st="1" end="1"/>
                                            </p:txEl>
                                          </p:spTgt>
                                        </p:tgtEl>
                                        <p:attrNameLst>
                                          <p:attrName>style.visibility</p:attrName>
                                        </p:attrNameLst>
                                      </p:cBhvr>
                                      <p:to>
                                        <p:strVal val="visible"/>
                                      </p:to>
                                    </p:set>
                                    <p:animEffect transition="in" filter="circle(in)">
                                      <p:cBhvr>
                                        <p:cTn id="15" dur="2000"/>
                                        <p:tgtEl>
                                          <p:spTgt spid="97283">
                                            <p:txEl>
                                              <p:pRg st="1" end="1"/>
                                            </p:txEl>
                                          </p:spTgt>
                                        </p:tgtEl>
                                      </p:cBhvr>
                                    </p:animEffect>
                                  </p:childTnLst>
                                </p:cTn>
                              </p:par>
                            </p:childTnLst>
                          </p:cTn>
                        </p:par>
                        <p:par>
                          <p:cTn id="16" fill="hold" nodeType="afterGroup">
                            <p:stCondLst>
                              <p:cond delay="6000"/>
                            </p:stCondLst>
                            <p:childTnLst>
                              <p:par>
                                <p:cTn id="17" presetID="2" presetClass="entr" presetSubtype="8" fill="hold" nodeType="afterEffect">
                                  <p:stCondLst>
                                    <p:cond delay="0"/>
                                  </p:stCondLst>
                                  <p:childTnLst>
                                    <p:set>
                                      <p:cBhvr>
                                        <p:cTn id="18" dur="1" fill="hold">
                                          <p:stCondLst>
                                            <p:cond delay="0"/>
                                          </p:stCondLst>
                                        </p:cTn>
                                        <p:tgtEl>
                                          <p:spTgt spid="97286"/>
                                        </p:tgtEl>
                                        <p:attrNameLst>
                                          <p:attrName>style.visibility</p:attrName>
                                        </p:attrNameLst>
                                      </p:cBhvr>
                                      <p:to>
                                        <p:strVal val="visible"/>
                                      </p:to>
                                    </p:set>
                                    <p:anim calcmode="lin" valueType="num">
                                      <p:cBhvr additive="base">
                                        <p:cTn id="19" dur="2000" fill="hold"/>
                                        <p:tgtEl>
                                          <p:spTgt spid="97286"/>
                                        </p:tgtEl>
                                        <p:attrNameLst>
                                          <p:attrName>ppt_x</p:attrName>
                                        </p:attrNameLst>
                                      </p:cBhvr>
                                      <p:tavLst>
                                        <p:tav tm="0">
                                          <p:val>
                                            <p:strVal val="0-#ppt_w/2"/>
                                          </p:val>
                                        </p:tav>
                                        <p:tav tm="100000">
                                          <p:val>
                                            <p:strVal val="#ppt_x"/>
                                          </p:val>
                                        </p:tav>
                                      </p:tavLst>
                                    </p:anim>
                                    <p:anim calcmode="lin" valueType="num">
                                      <p:cBhvr additive="base">
                                        <p:cTn id="20" dur="2000" fill="hold"/>
                                        <p:tgtEl>
                                          <p:spTgt spid="972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a:xfrm>
            <a:off x="301625" y="228600"/>
            <a:ext cx="7150100" cy="1325563"/>
          </a:xfrm>
        </p:spPr>
        <p:txBody>
          <a:bodyPr/>
          <a:lstStyle/>
          <a:p>
            <a:pPr eaLnBrk="1" hangingPunct="1">
              <a:defRPr/>
            </a:pPr>
            <a:r>
              <a:rPr lang="el-GR" sz="4000" b="1" smtClean="0">
                <a:solidFill>
                  <a:srgbClr val="FF0000"/>
                </a:solidFill>
                <a:cs typeface="Arial" charset="0"/>
              </a:rPr>
              <a:t>«ΜΑΘΗΜΕΝΗ ΑΠΕΛΠΙΣΙΑ»</a:t>
            </a:r>
            <a:endParaRPr lang="el-GR" sz="4000" b="1" smtClean="0">
              <a:solidFill>
                <a:srgbClr val="FF0000"/>
              </a:solidFill>
            </a:endParaRPr>
          </a:p>
        </p:txBody>
      </p:sp>
      <p:sp>
        <p:nvSpPr>
          <p:cNvPr id="30723" name="Rectangle 3"/>
          <p:cNvSpPr>
            <a:spLocks noGrp="1" noRot="1" noChangeArrowheads="1"/>
          </p:cNvSpPr>
          <p:nvPr>
            <p:ph type="body" sz="half" idx="1"/>
          </p:nvPr>
        </p:nvSpPr>
        <p:spPr>
          <a:xfrm>
            <a:off x="301625" y="1844675"/>
            <a:ext cx="8086725" cy="4254500"/>
          </a:xfrm>
        </p:spPr>
        <p:txBody>
          <a:bodyPr/>
          <a:lstStyle/>
          <a:p>
            <a:pPr marL="533400" indent="-533400" algn="just" eaLnBrk="1" hangingPunct="1">
              <a:buClr>
                <a:schemeClr val="tx2"/>
              </a:buClr>
              <a:buFont typeface="Wingdings" pitchFamily="2" charset="2"/>
              <a:buChar char="v"/>
              <a:defRPr/>
            </a:pPr>
            <a:r>
              <a:rPr lang="el-GR" sz="2800" b="1" smtClean="0">
                <a:cs typeface="Arial" charset="0"/>
              </a:rPr>
              <a:t>Επειδή τα παιδιά με νοητική καθυστέρηση αποτυγχάνουν ευκολότερα σε έργα λύσης προβλημάτων, αναπτύσσουν ένα ισχυρό αίσθημα αποτυχίας, γνωστό ως «μαθημένη απελπισία» (ή αδυναμία).  </a:t>
            </a:r>
            <a:endParaRPr lang="el-GR" sz="2800" b="1" smtClean="0"/>
          </a:p>
          <a:p>
            <a:pPr marL="533400" indent="-533400" algn="just" eaLnBrk="1" hangingPunct="1">
              <a:buClr>
                <a:schemeClr val="tx2"/>
              </a:buClr>
              <a:buFont typeface="Wingdings" pitchFamily="2" charset="2"/>
              <a:buChar char="v"/>
              <a:defRPr/>
            </a:pPr>
            <a:r>
              <a:rPr lang="el-GR" sz="2800" b="1" smtClean="0"/>
              <a:t>Αυτό αντανακλά το μακροχρόνιο ιστορικό αποτυχίας των ΝΚ παιδιών, με αποτέλεσμα να συμβιβάζονται με μικρότερο βαθμό προσδοκίας για επιτυχία.       </a:t>
            </a:r>
            <a:endParaRPr lang="el-GR" sz="2800" b="1" smtClean="0">
              <a:cs typeface="Arial" charset="0"/>
            </a:endParaRPr>
          </a:p>
        </p:txBody>
      </p:sp>
      <p:pic>
        <p:nvPicPr>
          <p:cNvPr id="30726" name="Picture 6" descr="j0286034"/>
          <p:cNvPicPr>
            <a:picLocks noChangeAspect="1" noChangeArrowheads="1"/>
          </p:cNvPicPr>
          <p:nvPr>
            <p:ph sz="half" idx="2"/>
          </p:nvPr>
        </p:nvPicPr>
        <p:blipFill>
          <a:blip r:embed="rId3"/>
          <a:srcRect/>
          <a:stretch>
            <a:fillRect/>
          </a:stretch>
        </p:blipFill>
        <p:spPr>
          <a:xfrm>
            <a:off x="7308850" y="404813"/>
            <a:ext cx="1584325" cy="1511300"/>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fade">
                                      <p:cBhvr>
                                        <p:cTn id="7" dur="2000"/>
                                        <p:tgtEl>
                                          <p:spTgt spid="30722"/>
                                        </p:tgtEl>
                                      </p:cBhvr>
                                    </p:animEffect>
                                  </p:childTnLst>
                                </p:cTn>
                              </p:par>
                            </p:childTnLst>
                          </p:cTn>
                        </p:par>
                        <p:par>
                          <p:cTn id="8" fill="hold" nodeType="afterGroup">
                            <p:stCondLst>
                              <p:cond delay="2000"/>
                            </p:stCondLst>
                            <p:childTnLst>
                              <p:par>
                                <p:cTn id="9" presetID="7" presetClass="entr" presetSubtype="4" fill="hold" grpId="0" nodeType="afterEffect">
                                  <p:stCondLst>
                                    <p:cond delay="0"/>
                                  </p:stCondLst>
                                  <p:childTnLst>
                                    <p:set>
                                      <p:cBhvr>
                                        <p:cTn id="10" dur="1" fill="hold">
                                          <p:stCondLst>
                                            <p:cond delay="0"/>
                                          </p:stCondLst>
                                        </p:cTn>
                                        <p:tgtEl>
                                          <p:spTgt spid="30723">
                                            <p:txEl>
                                              <p:pRg st="0" end="0"/>
                                            </p:txEl>
                                          </p:spTgt>
                                        </p:tgtEl>
                                        <p:attrNameLst>
                                          <p:attrName>style.visibility</p:attrName>
                                        </p:attrNameLst>
                                      </p:cBhvr>
                                      <p:to>
                                        <p:strVal val="visible"/>
                                      </p:to>
                                    </p:set>
                                    <p:anim calcmode="lin" valueType="num">
                                      <p:cBhvr additive="base">
                                        <p:cTn id="11" dur="30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12" dur="3000" fill="hold"/>
                                        <p:tgtEl>
                                          <p:spTgt spid="30723">
                                            <p:txEl>
                                              <p:pRg st="0" end="0"/>
                                            </p:txEl>
                                          </p:spTgt>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0"/>
                            </p:stCondLst>
                            <p:childTnLst>
                              <p:par>
                                <p:cTn id="14" presetID="7" presetClass="entr" presetSubtype="4" fill="hold" grpId="0" nodeType="afterEffect">
                                  <p:stCondLst>
                                    <p:cond delay="0"/>
                                  </p:stCondLst>
                                  <p:childTnLst>
                                    <p:set>
                                      <p:cBhvr>
                                        <p:cTn id="15" dur="1" fill="hold">
                                          <p:stCondLst>
                                            <p:cond delay="0"/>
                                          </p:stCondLst>
                                        </p:cTn>
                                        <p:tgtEl>
                                          <p:spTgt spid="30723">
                                            <p:txEl>
                                              <p:pRg st="1" end="1"/>
                                            </p:txEl>
                                          </p:spTgt>
                                        </p:tgtEl>
                                        <p:attrNameLst>
                                          <p:attrName>style.visibility</p:attrName>
                                        </p:attrNameLst>
                                      </p:cBhvr>
                                      <p:to>
                                        <p:strVal val="visible"/>
                                      </p:to>
                                    </p:set>
                                    <p:anim calcmode="lin" valueType="num">
                                      <p:cBhvr additive="base">
                                        <p:cTn id="16" dur="30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7" dur="3000" fill="hold"/>
                                        <p:tgtEl>
                                          <p:spTgt spid="30723">
                                            <p:txEl>
                                              <p:pRg st="1" end="1"/>
                                            </p:txEl>
                                          </p:spTgt>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8000"/>
                            </p:stCondLst>
                            <p:childTnLst>
                              <p:par>
                                <p:cTn id="19" presetID="7" presetClass="entr" presetSubtype="2" fill="hold" nodeType="afterEffect">
                                  <p:stCondLst>
                                    <p:cond delay="0"/>
                                  </p:stCondLst>
                                  <p:childTnLst>
                                    <p:set>
                                      <p:cBhvr>
                                        <p:cTn id="20" dur="1" fill="hold">
                                          <p:stCondLst>
                                            <p:cond delay="0"/>
                                          </p:stCondLst>
                                        </p:cTn>
                                        <p:tgtEl>
                                          <p:spTgt spid="30726"/>
                                        </p:tgtEl>
                                        <p:attrNameLst>
                                          <p:attrName>style.visibility</p:attrName>
                                        </p:attrNameLst>
                                      </p:cBhvr>
                                      <p:to>
                                        <p:strVal val="visible"/>
                                      </p:to>
                                    </p:set>
                                    <p:anim calcmode="lin" valueType="num">
                                      <p:cBhvr additive="base">
                                        <p:cTn id="21" dur="5000" fill="hold"/>
                                        <p:tgtEl>
                                          <p:spTgt spid="30726"/>
                                        </p:tgtEl>
                                        <p:attrNameLst>
                                          <p:attrName>ppt_x</p:attrName>
                                        </p:attrNameLst>
                                      </p:cBhvr>
                                      <p:tavLst>
                                        <p:tav tm="0">
                                          <p:val>
                                            <p:strVal val="1+#ppt_w/2"/>
                                          </p:val>
                                        </p:tav>
                                        <p:tav tm="100000">
                                          <p:val>
                                            <p:strVal val="#ppt_x"/>
                                          </p:val>
                                        </p:tav>
                                      </p:tavLst>
                                    </p:anim>
                                    <p:anim calcmode="lin" valueType="num">
                                      <p:cBhvr additive="base">
                                        <p:cTn id="22" dur="5000" fill="hold"/>
                                        <p:tgtEl>
                                          <p:spTgt spid="307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a:xfrm>
            <a:off x="179388" y="228600"/>
            <a:ext cx="7993062" cy="1325563"/>
          </a:xfrm>
        </p:spPr>
        <p:txBody>
          <a:bodyPr/>
          <a:lstStyle/>
          <a:p>
            <a:pPr eaLnBrk="1" hangingPunct="1">
              <a:defRPr/>
            </a:pPr>
            <a:r>
              <a:rPr lang="el-GR" sz="3600" b="1" smtClean="0">
                <a:solidFill>
                  <a:srgbClr val="FF0000"/>
                </a:solidFill>
                <a:cs typeface="Arial" charset="0"/>
              </a:rPr>
              <a:t>Ο ΡΟΛΟΣ ΤΗΣ ΕΤΙΚΕΤΟΠΟΙΗΣΗΣ</a:t>
            </a:r>
          </a:p>
        </p:txBody>
      </p:sp>
      <p:sp>
        <p:nvSpPr>
          <p:cNvPr id="28676" name="Rectangle 4"/>
          <p:cNvSpPr>
            <a:spLocks noGrp="1" noRot="1" noChangeArrowheads="1"/>
          </p:cNvSpPr>
          <p:nvPr>
            <p:ph type="body" sz="half" idx="2"/>
          </p:nvPr>
        </p:nvSpPr>
        <p:spPr>
          <a:xfrm>
            <a:off x="827088" y="1484313"/>
            <a:ext cx="8015287" cy="4968875"/>
          </a:xfrm>
        </p:spPr>
        <p:txBody>
          <a:bodyPr/>
          <a:lstStyle/>
          <a:p>
            <a:pPr marL="457200" indent="-457200" algn="ctr" eaLnBrk="1" hangingPunct="1">
              <a:lnSpc>
                <a:spcPct val="90000"/>
              </a:lnSpc>
              <a:buFontTx/>
              <a:buNone/>
              <a:defRPr/>
            </a:pPr>
            <a:endParaRPr lang="el-GR" sz="2400" b="1" smtClean="0">
              <a:solidFill>
                <a:schemeClr val="hlink"/>
              </a:solidFill>
              <a:cs typeface="Times New Roman" pitchFamily="18" charset="0"/>
            </a:endParaRPr>
          </a:p>
          <a:p>
            <a:pPr marL="457200" indent="-457200" eaLnBrk="1" hangingPunct="1">
              <a:lnSpc>
                <a:spcPct val="90000"/>
              </a:lnSpc>
              <a:buClr>
                <a:schemeClr val="tx2"/>
              </a:buClr>
              <a:buSzPct val="105000"/>
              <a:buFont typeface="Wingdings" pitchFamily="2" charset="2"/>
              <a:buChar char="?"/>
              <a:defRPr/>
            </a:pPr>
            <a:r>
              <a:rPr lang="el-GR" sz="2800" b="1" smtClean="0">
                <a:cs typeface="Arial" charset="0"/>
              </a:rPr>
              <a:t>Η μαθημένη απελπισία μαθαίνεται από τα ΝΚ παιδιά μέσω των χαρακτηρισμών που κάνουν γι’ αυτά τα ΤΑ.</a:t>
            </a:r>
            <a:r>
              <a:rPr lang="el-GR" sz="2800" smtClean="0">
                <a:cs typeface="Times New Roman" pitchFamily="18" charset="0"/>
              </a:rPr>
              <a:t> </a:t>
            </a:r>
          </a:p>
          <a:p>
            <a:pPr marL="457200" indent="-457200" eaLnBrk="1" hangingPunct="1">
              <a:lnSpc>
                <a:spcPct val="90000"/>
              </a:lnSpc>
              <a:buClr>
                <a:schemeClr val="tx2"/>
              </a:buClr>
              <a:buSzPct val="110000"/>
              <a:buFont typeface="Wingdings" pitchFamily="2" charset="2"/>
              <a:buChar char="?"/>
              <a:defRPr/>
            </a:pPr>
            <a:r>
              <a:rPr lang="el-GR" sz="2800" b="1" smtClean="0">
                <a:cs typeface="Arial" charset="0"/>
              </a:rPr>
              <a:t>Τα ΤΑ άτομα τείνουν να ερμηνεύουν τις αποτυχίες των ΝΚ, υπό το πρίσμα των μειωμένων ικανοτήτων τους, και όχι με βάση την αρχή της μειωμένης προσπάθειας. Έτσι, όμως είναι απίθανο να ενθαρρύνουν το ΝΚ παιδί να επιμείνει στην προσπάθειά του (ενίσχυση της παθητικότητας).</a:t>
            </a:r>
            <a:endParaRPr lang="el-GR" sz="2800" b="1" smtClean="0"/>
          </a:p>
        </p:txBody>
      </p:sp>
      <p:pic>
        <p:nvPicPr>
          <p:cNvPr id="28677" name="Picture 5" descr="j0293236"/>
          <p:cNvPicPr>
            <a:picLocks noChangeAspect="1" noChangeArrowheads="1"/>
          </p:cNvPicPr>
          <p:nvPr>
            <p:ph sz="half" idx="1"/>
          </p:nvPr>
        </p:nvPicPr>
        <p:blipFill>
          <a:blip r:embed="rId3">
            <a:lum bright="12000"/>
          </a:blip>
          <a:srcRect/>
          <a:stretch>
            <a:fillRect/>
          </a:stretch>
        </p:blipFill>
        <p:spPr>
          <a:xfrm>
            <a:off x="7451725" y="260350"/>
            <a:ext cx="1565275" cy="1154113"/>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2000"/>
                                        <p:tgtEl>
                                          <p:spTgt spid="28674"/>
                                        </p:tgtEl>
                                      </p:cBhvr>
                                    </p:animEffect>
                                  </p:childTnLst>
                                </p:cTn>
                              </p:par>
                            </p:childTnLst>
                          </p:cTn>
                        </p:par>
                        <p:par>
                          <p:cTn id="8" fill="hold" nodeType="afterGroup">
                            <p:stCondLst>
                              <p:cond delay="2000"/>
                            </p:stCondLst>
                            <p:childTnLst>
                              <p:par>
                                <p:cTn id="9" presetID="45" presetClass="entr" presetSubtype="0" fill="hold" grpId="0" nodeType="afterEffect">
                                  <p:stCondLst>
                                    <p:cond delay="0"/>
                                  </p:stCondLst>
                                  <p:iterate type="lt">
                                    <p:tmPct val="10000"/>
                                  </p:iterate>
                                  <p:childTnLst>
                                    <p:set>
                                      <p:cBhvr>
                                        <p:cTn id="10" dur="1" fill="hold">
                                          <p:stCondLst>
                                            <p:cond delay="0"/>
                                          </p:stCondLst>
                                        </p:cTn>
                                        <p:tgtEl>
                                          <p:spTgt spid="28676"/>
                                        </p:tgtEl>
                                        <p:attrNameLst>
                                          <p:attrName>style.visibility</p:attrName>
                                        </p:attrNameLst>
                                      </p:cBhvr>
                                      <p:to>
                                        <p:strVal val="visible"/>
                                      </p:to>
                                    </p:set>
                                    <p:animEffect transition="in" filter="fade">
                                      <p:cBhvr>
                                        <p:cTn id="11" dur="500"/>
                                        <p:tgtEl>
                                          <p:spTgt spid="28676"/>
                                        </p:tgtEl>
                                      </p:cBhvr>
                                    </p:animEffect>
                                    <p:anim calcmode="lin" valueType="num">
                                      <p:cBhvr>
                                        <p:cTn id="12" dur="500" fill="hold"/>
                                        <p:tgtEl>
                                          <p:spTgt spid="28676"/>
                                        </p:tgtEl>
                                        <p:attrNameLst>
                                          <p:attrName>ppt_w</p:attrName>
                                        </p:attrNameLst>
                                      </p:cBhvr>
                                      <p:tavLst>
                                        <p:tav tm="0" fmla="#ppt_w*sin(2.5*pi*$)">
                                          <p:val>
                                            <p:fltVal val="0"/>
                                          </p:val>
                                        </p:tav>
                                        <p:tav tm="100000">
                                          <p:val>
                                            <p:fltVal val="1"/>
                                          </p:val>
                                        </p:tav>
                                      </p:tavLst>
                                    </p:anim>
                                    <p:anim calcmode="lin" valueType="num">
                                      <p:cBhvr>
                                        <p:cTn id="13" dur="500" fill="hold"/>
                                        <p:tgtEl>
                                          <p:spTgt spid="28676"/>
                                        </p:tgtEl>
                                        <p:attrNameLst>
                                          <p:attrName>ppt_h</p:attrName>
                                        </p:attrNameLst>
                                      </p:cBhvr>
                                      <p:tavLst>
                                        <p:tav tm="0">
                                          <p:val>
                                            <p:strVal val="#ppt_h"/>
                                          </p:val>
                                        </p:tav>
                                        <p:tav tm="100000">
                                          <p:val>
                                            <p:strVal val="#ppt_h"/>
                                          </p:val>
                                        </p:tav>
                                      </p:tavLst>
                                    </p:anim>
                                  </p:childTnLst>
                                </p:cTn>
                              </p:par>
                            </p:childTnLst>
                          </p:cTn>
                        </p:par>
                        <p:par>
                          <p:cTn id="14" fill="hold" nodeType="afterGroup">
                            <p:stCondLst>
                              <p:cond delay="17800"/>
                            </p:stCondLst>
                            <p:childTnLst>
                              <p:par>
                                <p:cTn id="15" presetID="6" presetClass="emph" presetSubtype="0" fill="hold" nodeType="afterEffect">
                                  <p:stCondLst>
                                    <p:cond delay="0"/>
                                  </p:stCondLst>
                                  <p:childTnLst>
                                    <p:animScale>
                                      <p:cBhvr>
                                        <p:cTn id="16" dur="2000" fill="hold"/>
                                        <p:tgtEl>
                                          <p:spTgt spid="2867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301625" y="404813"/>
            <a:ext cx="7294563" cy="936625"/>
          </a:xfrm>
        </p:spPr>
        <p:txBody>
          <a:bodyPr/>
          <a:lstStyle/>
          <a:p>
            <a:pPr eaLnBrk="1" hangingPunct="1">
              <a:defRPr/>
            </a:pPr>
            <a:r>
              <a:rPr lang="el-GR" sz="3200" b="1" smtClean="0">
                <a:solidFill>
                  <a:srgbClr val="000000"/>
                </a:solidFill>
                <a:effectLst>
                  <a:outerShdw blurRad="38100" dist="38100" dir="2700000" algn="tl">
                    <a:srgbClr val="FFFFFF"/>
                  </a:outerShdw>
                </a:effectLst>
              </a:rPr>
              <a:t>ΤΑΣΗ ΤΗΣ ΘΕΤΙΚΗΣ ΑΝΤΙΔΡΑΣΗΣ ΠΡΟΣ ΤΟΥΣ ΕΝΗΛΙΚΕΣ</a:t>
            </a:r>
          </a:p>
        </p:txBody>
      </p:sp>
      <p:sp>
        <p:nvSpPr>
          <p:cNvPr id="32771" name="Rectangle 3"/>
          <p:cNvSpPr>
            <a:spLocks noGrp="1" noRot="1" noChangeArrowheads="1"/>
          </p:cNvSpPr>
          <p:nvPr>
            <p:ph type="body" sz="half" idx="1"/>
          </p:nvPr>
        </p:nvSpPr>
        <p:spPr>
          <a:xfrm>
            <a:off x="179388" y="1628775"/>
            <a:ext cx="8713787" cy="5040313"/>
          </a:xfrm>
        </p:spPr>
        <p:txBody>
          <a:bodyPr/>
          <a:lstStyle/>
          <a:p>
            <a:pPr eaLnBrk="1" hangingPunct="1">
              <a:lnSpc>
                <a:spcPct val="80000"/>
              </a:lnSpc>
              <a:buClr>
                <a:schemeClr val="tx2"/>
              </a:buClr>
              <a:buFont typeface="Wingdings" pitchFamily="2" charset="2"/>
              <a:buChar char="v"/>
              <a:defRPr/>
            </a:pPr>
            <a:r>
              <a:rPr lang="en-US" sz="2800" b="1" i="1" u="sng" smtClean="0">
                <a:solidFill>
                  <a:schemeClr val="hlink"/>
                </a:solidFill>
                <a:cs typeface="Arial" charset="0"/>
              </a:rPr>
              <a:t>Zigler (1962)</a:t>
            </a:r>
            <a:r>
              <a:rPr lang="el-GR" sz="2800" b="1" smtClean="0"/>
              <a:t>.Όσο μεγαλύτερος είναι ο βαθμός της κοινωνικής αποστέρησης που έχει βιώσει το παιδί με ΝΚ, τόσο περισσότερη είναι η ανταπόκριση προς τον ενήλικα. </a:t>
            </a:r>
            <a:r>
              <a:rPr lang="el-GR" sz="2800" b="1" smtClean="0">
                <a:cs typeface="Times New Roman" pitchFamily="18" charset="0"/>
              </a:rPr>
              <a:t> </a:t>
            </a:r>
            <a:endParaRPr lang="el-GR" sz="2800" b="1" smtClean="0"/>
          </a:p>
          <a:p>
            <a:pPr eaLnBrk="1" hangingPunct="1">
              <a:lnSpc>
                <a:spcPct val="80000"/>
              </a:lnSpc>
              <a:buClr>
                <a:schemeClr val="tx2"/>
              </a:buClr>
              <a:buFont typeface="Wingdings" pitchFamily="2" charset="2"/>
              <a:buChar char="v"/>
              <a:defRPr/>
            </a:pPr>
            <a:r>
              <a:rPr lang="en-US" sz="2800" b="1" i="1" u="sng" smtClean="0">
                <a:solidFill>
                  <a:schemeClr val="hlink"/>
                </a:solidFill>
              </a:rPr>
              <a:t>Zigler, Balla, &amp; Kossan (1978) </a:t>
            </a:r>
            <a:r>
              <a:rPr lang="el-GR" sz="2800" b="1" i="1" u="sng" smtClean="0">
                <a:solidFill>
                  <a:schemeClr val="hlink"/>
                </a:solidFill>
              </a:rPr>
              <a:t>.</a:t>
            </a:r>
            <a:r>
              <a:rPr lang="el-GR" sz="2800" b="1" smtClean="0"/>
              <a:t> ΝΚ άτομα, υψηλότερης ΝΗ, ήταν λιγότερο εξαρτημένα από την κοινωνική ενίσχυση του ενήλικα και μιμούνταν πολύ λιγότερο τους ενήλικες.</a:t>
            </a:r>
          </a:p>
          <a:p>
            <a:pPr eaLnBrk="1" hangingPunct="1">
              <a:lnSpc>
                <a:spcPct val="80000"/>
              </a:lnSpc>
              <a:buClr>
                <a:schemeClr val="tx2"/>
              </a:buClr>
              <a:buFont typeface="Wingdings" pitchFamily="2" charset="2"/>
              <a:buChar char="v"/>
              <a:defRPr/>
            </a:pPr>
            <a:r>
              <a:rPr lang="en-US" sz="2800" b="1" i="1" u="sng" smtClean="0">
                <a:solidFill>
                  <a:schemeClr val="hlink"/>
                </a:solidFill>
              </a:rPr>
              <a:t>Harter &amp; Zigler (1968). </a:t>
            </a:r>
            <a:r>
              <a:rPr lang="en-US" sz="2800" b="1" smtClean="0"/>
              <a:t>O </a:t>
            </a:r>
            <a:r>
              <a:rPr lang="el-GR" sz="2800" b="1" smtClean="0"/>
              <a:t>ενήλικας εξεταστής αποτελεί αποτελεσματική κοινωνική ενίσχυση για τα ιδρυματοποιημένα ΝΚ παιδιά. Βασική συνέπεια της κοινωνικής αποστέρησης είναι η υπέρ-εξάρτηση.																 </a:t>
            </a:r>
          </a:p>
        </p:txBody>
      </p:sp>
      <p:pic>
        <p:nvPicPr>
          <p:cNvPr id="32777" name="Picture 9" descr="j0216724"/>
          <p:cNvPicPr>
            <a:picLocks noChangeAspect="1" noChangeArrowheads="1"/>
          </p:cNvPicPr>
          <p:nvPr>
            <p:ph sz="quarter" idx="3"/>
          </p:nvPr>
        </p:nvPicPr>
        <p:blipFill>
          <a:blip r:embed="rId3"/>
          <a:srcRect/>
          <a:stretch>
            <a:fillRect/>
          </a:stretch>
        </p:blipFill>
        <p:spPr>
          <a:xfrm>
            <a:off x="7524750" y="0"/>
            <a:ext cx="1450975" cy="1557338"/>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fade">
                                      <p:cBhvr>
                                        <p:cTn id="7" dur="2000"/>
                                        <p:tgtEl>
                                          <p:spTgt spid="32770"/>
                                        </p:tgtEl>
                                      </p:cBhvr>
                                    </p:animEffect>
                                  </p:childTnLst>
                                </p:cTn>
                              </p:par>
                            </p:childTnLst>
                          </p:cTn>
                        </p:par>
                        <p:par>
                          <p:cTn id="8" fill="hold" nodeType="afterGroup">
                            <p:stCondLst>
                              <p:cond delay="2000"/>
                            </p:stCondLst>
                            <p:childTnLst>
                              <p:par>
                                <p:cTn id="9" presetID="13" presetClass="entr" presetSubtype="16" fill="hold" grpId="0" nodeType="afterEffect">
                                  <p:stCondLst>
                                    <p:cond delay="0"/>
                                  </p:stCondLst>
                                  <p:childTnLst>
                                    <p:set>
                                      <p:cBhvr>
                                        <p:cTn id="10" dur="1" fill="hold">
                                          <p:stCondLst>
                                            <p:cond delay="0"/>
                                          </p:stCondLst>
                                        </p:cTn>
                                        <p:tgtEl>
                                          <p:spTgt spid="32771"/>
                                        </p:tgtEl>
                                        <p:attrNameLst>
                                          <p:attrName>style.visibility</p:attrName>
                                        </p:attrNameLst>
                                      </p:cBhvr>
                                      <p:to>
                                        <p:strVal val="visible"/>
                                      </p:to>
                                    </p:set>
                                    <p:animEffect transition="in" filter="plus(in)">
                                      <p:cBhvr>
                                        <p:cTn id="11" dur="2000"/>
                                        <p:tgtEl>
                                          <p:spTgt spid="32771"/>
                                        </p:tgtEl>
                                      </p:cBhvr>
                                    </p:animEffect>
                                  </p:childTnLst>
                                </p:cTn>
                              </p:par>
                            </p:childTnLst>
                          </p:cTn>
                        </p:par>
                        <p:par>
                          <p:cTn id="12" fill="hold" nodeType="afterGroup">
                            <p:stCondLst>
                              <p:cond delay="4000"/>
                            </p:stCondLst>
                            <p:childTnLst>
                              <p:par>
                                <p:cTn id="13" presetID="6" presetClass="entr" presetSubtype="16" fill="hold" grpId="0" nodeType="afterEffect">
                                  <p:stCondLst>
                                    <p:cond delay="0"/>
                                  </p:stCondLst>
                                  <p:childTnLst>
                                    <p:set>
                                      <p:cBhvr>
                                        <p:cTn id="14" dur="1" fill="hold">
                                          <p:stCondLst>
                                            <p:cond delay="0"/>
                                          </p:stCondLst>
                                        </p:cTn>
                                        <p:tgtEl>
                                          <p:spTgt spid="32777"/>
                                        </p:tgtEl>
                                        <p:attrNameLst>
                                          <p:attrName>style.visibility</p:attrName>
                                        </p:attrNameLst>
                                      </p:cBhvr>
                                      <p:to>
                                        <p:strVal val="visible"/>
                                      </p:to>
                                    </p:set>
                                    <p:animEffect transition="in" filter="circle(in)">
                                      <p:cBhvr>
                                        <p:cTn id="15" dur="2000"/>
                                        <p:tgtEl>
                                          <p:spTgt spid="327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p:bldP spid="32777"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a:xfrm>
            <a:off x="301625" y="765175"/>
            <a:ext cx="7294563" cy="788988"/>
          </a:xfrm>
        </p:spPr>
        <p:txBody>
          <a:bodyPr/>
          <a:lstStyle/>
          <a:p>
            <a:pPr eaLnBrk="1" hangingPunct="1">
              <a:defRPr/>
            </a:pPr>
            <a:r>
              <a:rPr lang="el-GR" sz="4000" smtClean="0">
                <a:solidFill>
                  <a:srgbClr val="000000"/>
                </a:solidFill>
                <a:effectLst>
                  <a:outerShdw blurRad="38100" dist="38100" dir="2700000" algn="tl">
                    <a:srgbClr val="FFFFFF"/>
                  </a:outerShdw>
                </a:effectLst>
              </a:rPr>
              <a:t>ΑΝΑΖΗΤΗΣΗ ΕΞΩΓΕΝΩΝ ΛΥΣΕΩΝ</a:t>
            </a:r>
          </a:p>
        </p:txBody>
      </p:sp>
      <p:sp>
        <p:nvSpPr>
          <p:cNvPr id="33795" name="Rectangle 3"/>
          <p:cNvSpPr>
            <a:spLocks noGrp="1" noRot="1" noChangeArrowheads="1"/>
          </p:cNvSpPr>
          <p:nvPr>
            <p:ph type="body" sz="half" idx="1"/>
          </p:nvPr>
        </p:nvSpPr>
        <p:spPr>
          <a:xfrm>
            <a:off x="301625" y="2133600"/>
            <a:ext cx="8302625" cy="3965575"/>
          </a:xfrm>
        </p:spPr>
        <p:txBody>
          <a:bodyPr/>
          <a:lstStyle/>
          <a:p>
            <a:pPr eaLnBrk="1" hangingPunct="1">
              <a:lnSpc>
                <a:spcPct val="90000"/>
              </a:lnSpc>
              <a:buClr>
                <a:schemeClr val="tx2"/>
              </a:buClr>
              <a:buFont typeface="Wingdings" pitchFamily="2" charset="2"/>
              <a:buNone/>
              <a:defRPr/>
            </a:pPr>
            <a:r>
              <a:rPr lang="el-GR" sz="2000" smtClean="0">
                <a:cs typeface="Times New Roman" pitchFamily="18" charset="0"/>
              </a:rPr>
              <a:t> </a:t>
            </a:r>
            <a:r>
              <a:rPr lang="el-GR" sz="2800" b="1" smtClean="0">
                <a:solidFill>
                  <a:srgbClr val="FFFF00"/>
                </a:solidFill>
                <a:cs typeface="Times New Roman" pitchFamily="18" charset="0"/>
              </a:rPr>
              <a:t>Τα ΝΚ άτομα δεν εμπιστεύονται τον εαυτό τους για τη λύση των προβλημάτων και αναμένουν οδηγίες και βοήθεια από το άμεσό τους περιβάλλον.</a:t>
            </a:r>
            <a:r>
              <a:rPr lang="en-US" sz="2800" b="1" smtClean="0">
                <a:solidFill>
                  <a:srgbClr val="FFFF00"/>
                </a:solidFill>
                <a:cs typeface="Times New Roman" pitchFamily="18" charset="0"/>
              </a:rPr>
              <a:t> </a:t>
            </a:r>
            <a:r>
              <a:rPr lang="el-GR" sz="2800" b="1" smtClean="0">
                <a:solidFill>
                  <a:srgbClr val="FFFF00"/>
                </a:solidFill>
                <a:cs typeface="Times New Roman" pitchFamily="18" charset="0"/>
              </a:rPr>
              <a:t>Η αναζήτηση εξωγενών λύσεων αυξάνεται</a:t>
            </a:r>
            <a:r>
              <a:rPr lang="en-US" sz="2800" b="1" smtClean="0">
                <a:solidFill>
                  <a:srgbClr val="FFFF00"/>
                </a:solidFill>
                <a:cs typeface="Times New Roman" pitchFamily="18" charset="0"/>
              </a:rPr>
              <a:t>:</a:t>
            </a:r>
            <a:r>
              <a:rPr lang="el-GR" sz="2800" b="1" smtClean="0">
                <a:solidFill>
                  <a:srgbClr val="FFFF00"/>
                </a:solidFill>
                <a:cs typeface="Times New Roman" pitchFamily="18" charset="0"/>
              </a:rPr>
              <a:t> </a:t>
            </a:r>
            <a:endParaRPr lang="el-GR" sz="2800" b="1" smtClean="0">
              <a:solidFill>
                <a:srgbClr val="FFFF00"/>
              </a:solidFill>
            </a:endParaRPr>
          </a:p>
          <a:p>
            <a:pPr eaLnBrk="1" hangingPunct="1">
              <a:lnSpc>
                <a:spcPct val="90000"/>
              </a:lnSpc>
              <a:buClr>
                <a:schemeClr val="tx2"/>
              </a:buClr>
              <a:buFont typeface="Wingdings" pitchFamily="2" charset="2"/>
              <a:buChar char="v"/>
              <a:defRPr/>
            </a:pPr>
            <a:r>
              <a:rPr lang="el-GR" sz="2400" b="1" u="sng" smtClean="0">
                <a:solidFill>
                  <a:schemeClr val="hlink"/>
                </a:solidFill>
                <a:cs typeface="Times New Roman" pitchFamily="18" charset="0"/>
              </a:rPr>
              <a:t>Το ιστορικό αποτυχίας.</a:t>
            </a:r>
            <a:r>
              <a:rPr lang="el-GR" sz="2000" b="1" smtClean="0">
                <a:cs typeface="Times New Roman" pitchFamily="18" charset="0"/>
              </a:rPr>
              <a:t> </a:t>
            </a:r>
            <a:endParaRPr lang="en-US" sz="2000" b="1" smtClean="0">
              <a:cs typeface="Times New Roman" pitchFamily="18" charset="0"/>
            </a:endParaRPr>
          </a:p>
          <a:p>
            <a:pPr eaLnBrk="1" hangingPunct="1">
              <a:lnSpc>
                <a:spcPct val="90000"/>
              </a:lnSpc>
              <a:buClr>
                <a:schemeClr val="tx2"/>
              </a:buClr>
              <a:buFont typeface="Wingdings" pitchFamily="2" charset="2"/>
              <a:buChar char="v"/>
              <a:defRPr/>
            </a:pPr>
            <a:r>
              <a:rPr lang="el-GR" sz="2400" b="1" u="sng" smtClean="0">
                <a:solidFill>
                  <a:schemeClr val="hlink"/>
                </a:solidFill>
                <a:cs typeface="Times New Roman" pitchFamily="18" charset="0"/>
              </a:rPr>
              <a:t>Αποτυχημένες προσπάθειες επίλυσης</a:t>
            </a:r>
            <a:r>
              <a:rPr lang="en-US" sz="2400" b="1" u="sng" smtClean="0">
                <a:solidFill>
                  <a:schemeClr val="hlink"/>
                </a:solidFill>
                <a:cs typeface="Times New Roman" pitchFamily="18" charset="0"/>
              </a:rPr>
              <a:t> </a:t>
            </a:r>
            <a:r>
              <a:rPr lang="el-GR" sz="2400" b="1" u="sng" smtClean="0">
                <a:solidFill>
                  <a:schemeClr val="hlink"/>
                </a:solidFill>
                <a:cs typeface="Times New Roman" pitchFamily="18" charset="0"/>
              </a:rPr>
              <a:t>ενός προβλήματος.</a:t>
            </a:r>
          </a:p>
          <a:p>
            <a:pPr eaLnBrk="1" hangingPunct="1">
              <a:lnSpc>
                <a:spcPct val="90000"/>
              </a:lnSpc>
              <a:buClr>
                <a:schemeClr val="tx2"/>
              </a:buClr>
              <a:buFont typeface="Wingdings" pitchFamily="2" charset="2"/>
              <a:buChar char="v"/>
              <a:defRPr/>
            </a:pPr>
            <a:r>
              <a:rPr lang="el-GR" sz="2400" b="1" u="sng" smtClean="0">
                <a:solidFill>
                  <a:schemeClr val="hlink"/>
                </a:solidFill>
                <a:cs typeface="Times New Roman" pitchFamily="18" charset="0"/>
              </a:rPr>
              <a:t>Αυστηροί χρονικοί περιορισμοί και το άγχος.</a:t>
            </a:r>
          </a:p>
          <a:p>
            <a:pPr eaLnBrk="1" hangingPunct="1">
              <a:lnSpc>
                <a:spcPct val="90000"/>
              </a:lnSpc>
              <a:buClr>
                <a:schemeClr val="tx2"/>
              </a:buClr>
              <a:buFont typeface="Wingdings" pitchFamily="2" charset="2"/>
              <a:buChar char="v"/>
              <a:defRPr/>
            </a:pPr>
            <a:r>
              <a:rPr lang="el-GR" sz="2400" b="1" u="sng" smtClean="0">
                <a:solidFill>
                  <a:schemeClr val="hlink"/>
                </a:solidFill>
                <a:cs typeface="Times New Roman" pitchFamily="18" charset="0"/>
              </a:rPr>
              <a:t>Ιδρυματοποίηση.</a:t>
            </a:r>
          </a:p>
          <a:p>
            <a:pPr eaLnBrk="1" hangingPunct="1">
              <a:lnSpc>
                <a:spcPct val="90000"/>
              </a:lnSpc>
              <a:buClr>
                <a:schemeClr val="tx2"/>
              </a:buClr>
              <a:buFont typeface="Wingdings" pitchFamily="2" charset="2"/>
              <a:buChar char="v"/>
              <a:defRPr/>
            </a:pPr>
            <a:r>
              <a:rPr lang="el-GR" sz="2400" b="1" u="sng" smtClean="0">
                <a:solidFill>
                  <a:schemeClr val="hlink"/>
                </a:solidFill>
                <a:cs typeface="Times New Roman" pitchFamily="18" charset="0"/>
              </a:rPr>
              <a:t>Μειωμένη ή ανύπαρκτη επιλεκτικότητα μεταξύ παραπλανητικών και μη υποδείξεων. </a:t>
            </a:r>
          </a:p>
        </p:txBody>
      </p:sp>
      <p:grpSp>
        <p:nvGrpSpPr>
          <p:cNvPr id="33798" name="Group 6"/>
          <p:cNvGrpSpPr>
            <a:grpSpLocks/>
          </p:cNvGrpSpPr>
          <p:nvPr/>
        </p:nvGrpSpPr>
        <p:grpSpPr bwMode="auto">
          <a:xfrm>
            <a:off x="7380288" y="333375"/>
            <a:ext cx="1512887" cy="1655763"/>
            <a:chOff x="1824" y="633"/>
            <a:chExt cx="2834" cy="2849"/>
          </a:xfrm>
        </p:grpSpPr>
        <p:sp>
          <p:nvSpPr>
            <p:cNvPr id="19461" name="Puzzle3"/>
            <p:cNvSpPr>
              <a:spLocks noEditPoints="1" noChangeArrowheads="1"/>
            </p:cNvSpPr>
            <p:nvPr/>
          </p:nvSpPr>
          <p:spPr bwMode="auto">
            <a:xfrm>
              <a:off x="3204" y="633"/>
              <a:ext cx="1114" cy="1514"/>
            </a:xfrm>
            <a:custGeom>
              <a:avLst/>
              <a:gdLst>
                <a:gd name="T0" fmla="*/ 28 w 21600"/>
                <a:gd name="T1" fmla="*/ 78 h 21600"/>
                <a:gd name="T2" fmla="*/ 55 w 21600"/>
                <a:gd name="T3" fmla="*/ 104 h 21600"/>
                <a:gd name="T4" fmla="*/ 35 w 21600"/>
                <a:gd name="T5" fmla="*/ 68 h 21600"/>
                <a:gd name="T6" fmla="*/ 55 w 21600"/>
                <a:gd name="T7" fmla="*/ 34 h 21600"/>
                <a:gd name="T8" fmla="*/ 28 w 21600"/>
                <a:gd name="T9" fmla="*/ 0 h 21600"/>
                <a:gd name="T10" fmla="*/ 2 w 21600"/>
                <a:gd name="T11" fmla="*/ 33 h 21600"/>
                <a:gd name="T12" fmla="*/ 21 w 21600"/>
                <a:gd name="T13" fmla="*/ 66 h 21600"/>
                <a:gd name="T14" fmla="*/ 2 w 21600"/>
                <a:gd name="T15" fmla="*/ 104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endParaRPr lang="el-GR"/>
            </a:p>
          </p:txBody>
        </p:sp>
        <p:sp>
          <p:nvSpPr>
            <p:cNvPr id="19462" name="Puzzle2"/>
            <p:cNvSpPr>
              <a:spLocks noEditPoints="1" noChangeArrowheads="1"/>
            </p:cNvSpPr>
            <p:nvPr/>
          </p:nvSpPr>
          <p:spPr bwMode="auto">
            <a:xfrm>
              <a:off x="2880" y="1736"/>
              <a:ext cx="1778" cy="1379"/>
            </a:xfrm>
            <a:custGeom>
              <a:avLst/>
              <a:gdLst>
                <a:gd name="T0" fmla="*/ 0 w 21600"/>
                <a:gd name="T1" fmla="*/ 55 h 21600"/>
                <a:gd name="T2" fmla="*/ 28 w 21600"/>
                <a:gd name="T3" fmla="*/ 86 h 21600"/>
                <a:gd name="T4" fmla="*/ 70 w 21600"/>
                <a:gd name="T5" fmla="*/ 57 h 21600"/>
                <a:gd name="T6" fmla="*/ 114 w 21600"/>
                <a:gd name="T7" fmla="*/ 86 h 21600"/>
                <a:gd name="T8" fmla="*/ 146 w 21600"/>
                <a:gd name="T9" fmla="*/ 61 h 21600"/>
                <a:gd name="T10" fmla="*/ 114 w 21600"/>
                <a:gd name="T11" fmla="*/ 23 h 21600"/>
                <a:gd name="T12" fmla="*/ 73 w 21600"/>
                <a:gd name="T13" fmla="*/ 0 h 21600"/>
                <a:gd name="T14" fmla="*/ 28 w 21600"/>
                <a:gd name="T15" fmla="*/ 24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l-GR"/>
            </a:p>
          </p:txBody>
        </p:sp>
        <p:sp>
          <p:nvSpPr>
            <p:cNvPr id="19463" name="Puzzle4"/>
            <p:cNvSpPr>
              <a:spLocks noEditPoints="1" noChangeArrowheads="1"/>
            </p:cNvSpPr>
            <p:nvPr/>
          </p:nvSpPr>
          <p:spPr bwMode="auto">
            <a:xfrm>
              <a:off x="2192" y="1719"/>
              <a:ext cx="1072" cy="1763"/>
            </a:xfrm>
            <a:custGeom>
              <a:avLst/>
              <a:gdLst>
                <a:gd name="T0" fmla="*/ 20 w 21600"/>
                <a:gd name="T1" fmla="*/ 77 h 21600"/>
                <a:gd name="T2" fmla="*/ 1 w 21600"/>
                <a:gd name="T3" fmla="*/ 113 h 21600"/>
                <a:gd name="T4" fmla="*/ 28 w 21600"/>
                <a:gd name="T5" fmla="*/ 144 h 21600"/>
                <a:gd name="T6" fmla="*/ 52 w 21600"/>
                <a:gd name="T7" fmla="*/ 112 h 21600"/>
                <a:gd name="T8" fmla="*/ 34 w 21600"/>
                <a:gd name="T9" fmla="*/ 73 h 21600"/>
                <a:gd name="T10" fmla="*/ 52 w 21600"/>
                <a:gd name="T11" fmla="*/ 31 h 21600"/>
                <a:gd name="T12" fmla="*/ 27 w 21600"/>
                <a:gd name="T13" fmla="*/ 0 h 21600"/>
                <a:gd name="T14" fmla="*/ 1 w 21600"/>
                <a:gd name="T15" fmla="*/ 31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l-GR"/>
            </a:p>
          </p:txBody>
        </p:sp>
        <p:sp>
          <p:nvSpPr>
            <p:cNvPr id="19464" name="Puzzle1"/>
            <p:cNvSpPr>
              <a:spLocks noEditPoints="1" noChangeArrowheads="1"/>
            </p:cNvSpPr>
            <p:nvPr/>
          </p:nvSpPr>
          <p:spPr bwMode="auto">
            <a:xfrm>
              <a:off x="1824" y="1091"/>
              <a:ext cx="1800" cy="1051"/>
            </a:xfrm>
            <a:custGeom>
              <a:avLst/>
              <a:gdLst>
                <a:gd name="T0" fmla="*/ 116 w 21600"/>
                <a:gd name="T1" fmla="*/ 50 h 21600"/>
                <a:gd name="T2" fmla="*/ 118 w 21600"/>
                <a:gd name="T3" fmla="*/ 1 h 21600"/>
                <a:gd name="T4" fmla="*/ 33 w 21600"/>
                <a:gd name="T5" fmla="*/ 2 h 21600"/>
                <a:gd name="T6" fmla="*/ 35 w 21600"/>
                <a:gd name="T7" fmla="*/ 50 h 21600"/>
                <a:gd name="T8" fmla="*/ 75 w 21600"/>
                <a:gd name="T9" fmla="*/ 31 h 21600"/>
                <a:gd name="T10" fmla="*/ 75 w 21600"/>
                <a:gd name="T11" fmla="*/ 21 h 21600"/>
                <a:gd name="T12" fmla="*/ 150 w 21600"/>
                <a:gd name="T13" fmla="*/ 24 h 21600"/>
                <a:gd name="T14" fmla="*/ 0 w 21600"/>
                <a:gd name="T15" fmla="*/ 24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l-G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fade">
                                      <p:cBhvr>
                                        <p:cTn id="7" dur="2000"/>
                                        <p:tgtEl>
                                          <p:spTgt spid="33794"/>
                                        </p:tgtEl>
                                      </p:cBhvr>
                                    </p:animEffect>
                                  </p:childTnLst>
                                </p:cTn>
                              </p:par>
                            </p:childTnLst>
                          </p:cTn>
                        </p:par>
                        <p:par>
                          <p:cTn id="8" fill="hold" nodeType="afterGroup">
                            <p:stCondLst>
                              <p:cond delay="2000"/>
                            </p:stCondLst>
                            <p:childTnLst>
                              <p:par>
                                <p:cTn id="9" presetID="6" presetClass="entr" presetSubtype="32" fill="hold" grpId="0" nodeType="afterEffect">
                                  <p:stCondLst>
                                    <p:cond delay="0"/>
                                  </p:stCondLst>
                                  <p:childTnLst>
                                    <p:set>
                                      <p:cBhvr>
                                        <p:cTn id="10" dur="1" fill="hold">
                                          <p:stCondLst>
                                            <p:cond delay="0"/>
                                          </p:stCondLst>
                                        </p:cTn>
                                        <p:tgtEl>
                                          <p:spTgt spid="33795"/>
                                        </p:tgtEl>
                                        <p:attrNameLst>
                                          <p:attrName>style.visibility</p:attrName>
                                        </p:attrNameLst>
                                      </p:cBhvr>
                                      <p:to>
                                        <p:strVal val="visible"/>
                                      </p:to>
                                    </p:set>
                                    <p:animEffect transition="in" filter="circle(out)">
                                      <p:cBhvr>
                                        <p:cTn id="11" dur="2000"/>
                                        <p:tgtEl>
                                          <p:spTgt spid="33795"/>
                                        </p:tgtEl>
                                      </p:cBhvr>
                                    </p:animEffect>
                                  </p:childTnLst>
                                </p:cTn>
                              </p:par>
                            </p:childTnLst>
                          </p:cTn>
                        </p:par>
                        <p:par>
                          <p:cTn id="12" fill="hold" nodeType="afterGroup">
                            <p:stCondLst>
                              <p:cond delay="4000"/>
                            </p:stCondLst>
                            <p:childTnLst>
                              <p:par>
                                <p:cTn id="13" presetID="8" presetClass="emph" presetSubtype="0" fill="hold" nodeType="afterEffect">
                                  <p:stCondLst>
                                    <p:cond delay="0"/>
                                  </p:stCondLst>
                                  <p:childTnLst>
                                    <p:animRot by="5400000">
                                      <p:cBhvr>
                                        <p:cTn id="14" dur="2000" fill="hold"/>
                                        <p:tgtEl>
                                          <p:spTgt spid="3379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pPr eaLnBrk="1" hangingPunct="1">
              <a:defRPr/>
            </a:pPr>
            <a:r>
              <a:rPr lang="el-GR" sz="2800" b="1" smtClean="0">
                <a:solidFill>
                  <a:srgbClr val="FF0000"/>
                </a:solidFill>
                <a:cs typeface="Arial" charset="0"/>
              </a:rPr>
              <a:t>Α) Η ΙΕΡΑΡΧΙΑ ΤΗΣ ΑΝΤΑΜΟΙΒΗΣ</a:t>
            </a:r>
            <a:br>
              <a:rPr lang="el-GR" sz="2800" b="1" smtClean="0">
                <a:solidFill>
                  <a:srgbClr val="FF0000"/>
                </a:solidFill>
                <a:cs typeface="Arial" charset="0"/>
              </a:rPr>
            </a:br>
            <a:r>
              <a:rPr lang="el-GR" sz="2800" b="1" smtClean="0">
                <a:solidFill>
                  <a:srgbClr val="FF0000"/>
                </a:solidFill>
                <a:cs typeface="Arial" charset="0"/>
              </a:rPr>
              <a:t>Β) Η ΕΝΝΟΙΑ ΤΟΥ ΕΑΥΤΟΥ</a:t>
            </a:r>
            <a:r>
              <a:rPr lang="el-GR" sz="2800" smtClean="0">
                <a:cs typeface="Times New Roman" pitchFamily="18" charset="0"/>
              </a:rPr>
              <a:t/>
            </a:r>
            <a:br>
              <a:rPr lang="el-GR" sz="2800" smtClean="0">
                <a:cs typeface="Times New Roman" pitchFamily="18" charset="0"/>
              </a:rPr>
            </a:br>
            <a:endParaRPr lang="el-GR" sz="2800" smtClean="0">
              <a:cs typeface="Times New Roman" pitchFamily="18" charset="0"/>
            </a:endParaRPr>
          </a:p>
        </p:txBody>
      </p:sp>
      <p:sp>
        <p:nvSpPr>
          <p:cNvPr id="31747" name="Rectangle 3"/>
          <p:cNvSpPr>
            <a:spLocks noGrp="1" noRot="1" noChangeArrowheads="1"/>
          </p:cNvSpPr>
          <p:nvPr>
            <p:ph type="body" sz="half" idx="1"/>
          </p:nvPr>
        </p:nvSpPr>
        <p:spPr/>
        <p:txBody>
          <a:bodyPr/>
          <a:lstStyle/>
          <a:p>
            <a:pPr algn="just" eaLnBrk="1" hangingPunct="1">
              <a:lnSpc>
                <a:spcPct val="90000"/>
              </a:lnSpc>
              <a:buFont typeface="Wingdings" pitchFamily="2" charset="2"/>
              <a:buNone/>
              <a:defRPr/>
            </a:pPr>
            <a:endParaRPr lang="el-GR" sz="2800" smtClean="0">
              <a:cs typeface="Times New Roman" pitchFamily="18" charset="0"/>
            </a:endParaRPr>
          </a:p>
          <a:p>
            <a:pPr algn="just" eaLnBrk="1" hangingPunct="1">
              <a:lnSpc>
                <a:spcPct val="90000"/>
              </a:lnSpc>
              <a:buClr>
                <a:schemeClr val="tx2"/>
              </a:buClr>
              <a:buFont typeface="Wingdings" pitchFamily="2" charset="2"/>
              <a:buChar char="v"/>
              <a:defRPr/>
            </a:pPr>
            <a:r>
              <a:rPr lang="el-GR" sz="2400" b="1" smtClean="0"/>
              <a:t>  </a:t>
            </a:r>
            <a:r>
              <a:rPr lang="en-US" sz="2400" b="1" i="1" u="sng" smtClean="0">
                <a:solidFill>
                  <a:schemeClr val="hlink"/>
                </a:solidFill>
                <a:cs typeface="Arial" charset="0"/>
              </a:rPr>
              <a:t>Zigler &amp; DeLabry 1972)</a:t>
            </a:r>
            <a:r>
              <a:rPr lang="el-GR" sz="2400" smtClean="0"/>
              <a:t>.Τα ΝΚ άτομα έχουν μεγαλύτερη μαθησιακή ετοιμότητα, όταν ο ενισχυτής είναι απτός. </a:t>
            </a:r>
            <a:r>
              <a:rPr lang="el-GR" sz="2400" smtClean="0">
                <a:cs typeface="Times New Roman" pitchFamily="18" charset="0"/>
              </a:rPr>
              <a:t> </a:t>
            </a:r>
            <a:endParaRPr lang="el-GR" sz="2400" smtClean="0"/>
          </a:p>
          <a:p>
            <a:pPr eaLnBrk="1" hangingPunct="1">
              <a:lnSpc>
                <a:spcPct val="90000"/>
              </a:lnSpc>
              <a:buClr>
                <a:schemeClr val="tx2"/>
              </a:buClr>
              <a:buFont typeface="Wingdings" pitchFamily="2" charset="2"/>
              <a:buChar char="v"/>
              <a:defRPr/>
            </a:pPr>
            <a:r>
              <a:rPr lang="en-US" sz="2400" b="1" i="1" u="sng" smtClean="0">
                <a:solidFill>
                  <a:schemeClr val="hlink"/>
                </a:solidFill>
              </a:rPr>
              <a:t>Stevenson &amp; Zigler (1957) </a:t>
            </a:r>
            <a:r>
              <a:rPr lang="el-GR" sz="2400" b="1" i="1" u="sng" smtClean="0">
                <a:solidFill>
                  <a:schemeClr val="hlink"/>
                </a:solidFill>
              </a:rPr>
              <a:t>.</a:t>
            </a:r>
            <a:r>
              <a:rPr lang="el-GR" sz="2400" smtClean="0"/>
              <a:t> </a:t>
            </a:r>
            <a:r>
              <a:rPr lang="en-US" sz="2400" smtClean="0"/>
              <a:t>T</a:t>
            </a:r>
            <a:r>
              <a:rPr lang="el-GR" sz="2400" smtClean="0"/>
              <a:t>α ΝΚ ιδρυματοποιημένα παιδιά υπερεκτιμούν τον απτό ενισχυτή .</a:t>
            </a:r>
          </a:p>
          <a:p>
            <a:pPr algn="just" eaLnBrk="1" hangingPunct="1">
              <a:lnSpc>
                <a:spcPct val="90000"/>
              </a:lnSpc>
              <a:buClr>
                <a:schemeClr val="tx2"/>
              </a:buClr>
              <a:buFont typeface="Wingdings" pitchFamily="2" charset="2"/>
              <a:buNone/>
              <a:defRPr/>
            </a:pPr>
            <a:r>
              <a:rPr lang="el-GR" sz="2400" b="1" smtClean="0"/>
              <a:t>  </a:t>
            </a:r>
            <a:endParaRPr lang="el-GR" sz="2400" smtClean="0">
              <a:cs typeface="Times New Roman" pitchFamily="18" charset="0"/>
            </a:endParaRPr>
          </a:p>
          <a:p>
            <a:pPr algn="just" eaLnBrk="1" hangingPunct="1">
              <a:lnSpc>
                <a:spcPct val="90000"/>
              </a:lnSpc>
              <a:buFont typeface="Wingdings" pitchFamily="2" charset="2"/>
              <a:buNone/>
              <a:defRPr/>
            </a:pPr>
            <a:endParaRPr lang="el-GR" sz="2400" smtClean="0"/>
          </a:p>
        </p:txBody>
      </p:sp>
      <p:pic>
        <p:nvPicPr>
          <p:cNvPr id="31764" name="Picture 20" descr="j0149481"/>
          <p:cNvPicPr>
            <a:picLocks noChangeAspect="1" noChangeArrowheads="1"/>
          </p:cNvPicPr>
          <p:nvPr>
            <p:ph sz="quarter" idx="2"/>
          </p:nvPr>
        </p:nvPicPr>
        <p:blipFill>
          <a:blip r:embed="rId3"/>
          <a:srcRect/>
          <a:stretch>
            <a:fillRect/>
          </a:stretch>
        </p:blipFill>
        <p:spPr>
          <a:xfrm>
            <a:off x="6516688" y="692150"/>
            <a:ext cx="2316162" cy="1800225"/>
          </a:xfrm>
          <a:noFill/>
        </p:spPr>
      </p:pic>
      <p:sp>
        <p:nvSpPr>
          <p:cNvPr id="20485" name="Text Box 22"/>
          <p:cNvSpPr txBox="1">
            <a:spLocks noChangeArrowheads="1"/>
          </p:cNvSpPr>
          <p:nvPr/>
        </p:nvSpPr>
        <p:spPr bwMode="auto">
          <a:xfrm>
            <a:off x="5954713" y="1268413"/>
            <a:ext cx="3189287" cy="366712"/>
          </a:xfrm>
          <a:prstGeom prst="rect">
            <a:avLst/>
          </a:prstGeom>
          <a:noFill/>
          <a:ln w="9525">
            <a:noFill/>
            <a:miter lim="800000"/>
            <a:headEnd/>
            <a:tailEnd/>
          </a:ln>
          <a:effectLst/>
        </p:spPr>
        <p:txBody>
          <a:bodyPr>
            <a:spAutoFit/>
          </a:bodyPr>
          <a:lstStyle/>
          <a:p>
            <a:endParaRPr lang="el-GR"/>
          </a:p>
        </p:txBody>
      </p:sp>
      <p:sp>
        <p:nvSpPr>
          <p:cNvPr id="20486" name="Text Box 23"/>
          <p:cNvSpPr txBox="1">
            <a:spLocks noChangeArrowheads="1"/>
          </p:cNvSpPr>
          <p:nvPr/>
        </p:nvSpPr>
        <p:spPr bwMode="auto">
          <a:xfrm>
            <a:off x="5724525" y="3213100"/>
            <a:ext cx="3419475" cy="366713"/>
          </a:xfrm>
          <a:prstGeom prst="rect">
            <a:avLst/>
          </a:prstGeom>
          <a:noFill/>
          <a:ln w="9525">
            <a:noFill/>
            <a:miter lim="800000"/>
            <a:headEnd/>
            <a:tailEnd/>
          </a:ln>
          <a:effectLst/>
        </p:spPr>
        <p:txBody>
          <a:bodyPr>
            <a:spAutoFit/>
          </a:bodyPr>
          <a:lstStyle/>
          <a:p>
            <a:endParaRPr lang="el-GR"/>
          </a:p>
        </p:txBody>
      </p:sp>
      <p:sp>
        <p:nvSpPr>
          <p:cNvPr id="31768" name="Rectangle 24"/>
          <p:cNvSpPr>
            <a:spLocks noChangeArrowheads="1"/>
          </p:cNvSpPr>
          <p:nvPr/>
        </p:nvSpPr>
        <p:spPr bwMode="auto">
          <a:xfrm>
            <a:off x="4859338" y="2565400"/>
            <a:ext cx="4090987" cy="410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buFont typeface="Wingdings" pitchFamily="2" charset="2"/>
              <a:buChar char="?"/>
              <a:defRPr/>
            </a:pPr>
            <a:r>
              <a:rPr lang="en-US" sz="2400" b="1" i="1" u="sng">
                <a:solidFill>
                  <a:schemeClr val="hlink"/>
                </a:solidFill>
                <a:effectLst>
                  <a:outerShdw blurRad="38100" dist="38100" dir="2700000" algn="tl">
                    <a:srgbClr val="000000"/>
                  </a:outerShdw>
                </a:effectLst>
              </a:rPr>
              <a:t> Harter (1982)</a:t>
            </a:r>
            <a:r>
              <a:rPr lang="el-GR" sz="2400">
                <a:effectLst>
                  <a:outerShdw blurRad="38100" dist="38100" dir="2700000" algn="tl">
                    <a:srgbClr val="000000"/>
                  </a:outerShdw>
                </a:effectLst>
              </a:rPr>
              <a:t>. Τα ΝΚ άτομα έχουν χαμηλή αυτοεικόνα. Η χαμηλή νοητική ικανότητα, αλλά και ο στιγματισμός συντελούν στην παραπάνω διαμόρφωση</a:t>
            </a:r>
            <a:r>
              <a:rPr lang="en-US" sz="2400">
                <a:effectLst>
                  <a:outerShdw blurRad="38100" dist="38100" dir="2700000" algn="tl">
                    <a:srgbClr val="000000"/>
                  </a:outerShdw>
                </a:effectLst>
              </a:rPr>
              <a:t>.</a:t>
            </a:r>
            <a:r>
              <a:rPr lang="el-GR" sz="2400">
                <a:effectLst>
                  <a:outerShdw blurRad="38100" dist="38100" dir="2700000" algn="tl">
                    <a:srgbClr val="000000"/>
                  </a:outerShdw>
                </a:effectLst>
              </a:rPr>
              <a:t>  </a:t>
            </a:r>
            <a:endParaRPr lang="en-US" sz="2400">
              <a:effectLst>
                <a:outerShdw blurRad="38100" dist="38100" dir="2700000" algn="tl">
                  <a:srgbClr val="000000"/>
                </a:outerShdw>
              </a:effectLst>
            </a:endParaRPr>
          </a:p>
          <a:p>
            <a:pPr>
              <a:buFont typeface="Wingdings" pitchFamily="2" charset="2"/>
              <a:buChar char="?"/>
              <a:defRPr/>
            </a:pPr>
            <a:r>
              <a:rPr lang="en-US" sz="2400" b="1" u="sng">
                <a:solidFill>
                  <a:schemeClr val="hlink"/>
                </a:solidFill>
                <a:effectLst>
                  <a:outerShdw blurRad="38100" dist="38100" dir="2700000" algn="tl">
                    <a:srgbClr val="000000"/>
                  </a:outerShdw>
                </a:effectLst>
              </a:rPr>
              <a:t>Gorlow (1963).</a:t>
            </a:r>
            <a:r>
              <a:rPr lang="en-US" sz="2400">
                <a:effectLst>
                  <a:outerShdw blurRad="38100" dist="38100" dir="2700000" algn="tl">
                    <a:srgbClr val="000000"/>
                  </a:outerShdw>
                </a:effectLst>
              </a:rPr>
              <a:t> </a:t>
            </a:r>
            <a:r>
              <a:rPr lang="el-GR" sz="2400">
                <a:effectLst>
                  <a:outerShdw blurRad="38100" dist="38100" dir="2700000" algn="tl">
                    <a:srgbClr val="000000"/>
                  </a:outerShdw>
                </a:effectLst>
              </a:rPr>
              <a:t>Χαμηλότερη εικόνα του εαυτού στα ΝΚ ιδρυματοποιημένα παιδιά</a:t>
            </a:r>
            <a:r>
              <a:rPr lang="el-GR" sz="2400"/>
              <a:t> </a:t>
            </a:r>
          </a:p>
        </p:txBody>
      </p:sp>
      <p:pic>
        <p:nvPicPr>
          <p:cNvPr id="31769" name="Picture 25" descr="j0217698"/>
          <p:cNvPicPr>
            <a:picLocks noChangeAspect="1" noChangeArrowheads="1"/>
          </p:cNvPicPr>
          <p:nvPr>
            <p:ph sz="quarter" idx="3"/>
          </p:nvPr>
        </p:nvPicPr>
        <p:blipFill>
          <a:blip r:embed="rId4"/>
          <a:srcRect/>
          <a:stretch>
            <a:fillRect/>
          </a:stretch>
        </p:blipFill>
        <p:spPr>
          <a:xfrm>
            <a:off x="179388" y="260350"/>
            <a:ext cx="1747837" cy="1693863"/>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2000"/>
                                        <p:tgtEl>
                                          <p:spTgt spid="31746"/>
                                        </p:tgtEl>
                                      </p:cBhvr>
                                    </p:animEffect>
                                  </p:childTnLst>
                                </p:cTn>
                              </p:par>
                            </p:childTnLst>
                          </p:cTn>
                        </p:par>
                        <p:par>
                          <p:cTn id="8" fill="hold" nodeType="afterGroup">
                            <p:stCondLst>
                              <p:cond delay="2000"/>
                            </p:stCondLst>
                            <p:childTnLst>
                              <p:par>
                                <p:cTn id="9" presetID="2" presetClass="entr" presetSubtype="8" fill="hold" grpId="0" nodeType="after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anim calcmode="lin" valueType="num">
                                      <p:cBhvr additive="base">
                                        <p:cTn id="11" dur="10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1747">
                                            <p:txEl>
                                              <p:pRg st="1" end="1"/>
                                            </p:txEl>
                                          </p:spTgt>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3000"/>
                            </p:stCondLst>
                            <p:childTnLst>
                              <p:par>
                                <p:cTn id="14" presetID="2" presetClass="entr" presetSubtype="8" fill="hold" grpId="0" nodeType="afterEffect">
                                  <p:stCondLst>
                                    <p:cond delay="0"/>
                                  </p:stCondLst>
                                  <p:childTnLst>
                                    <p:set>
                                      <p:cBhvr>
                                        <p:cTn id="15" dur="1" fill="hold">
                                          <p:stCondLst>
                                            <p:cond delay="0"/>
                                          </p:stCondLst>
                                        </p:cTn>
                                        <p:tgtEl>
                                          <p:spTgt spid="31747">
                                            <p:txEl>
                                              <p:pRg st="2" end="2"/>
                                            </p:txEl>
                                          </p:spTgt>
                                        </p:tgtEl>
                                        <p:attrNameLst>
                                          <p:attrName>style.visibility</p:attrName>
                                        </p:attrNameLst>
                                      </p:cBhvr>
                                      <p:to>
                                        <p:strVal val="visible"/>
                                      </p:to>
                                    </p:set>
                                    <p:anim calcmode="lin" valueType="num">
                                      <p:cBhvr additive="base">
                                        <p:cTn id="16" dur="10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4000"/>
                            </p:stCondLst>
                            <p:childTnLst>
                              <p:par>
                                <p:cTn id="19" presetID="2" presetClass="entr" presetSubtype="8" fill="hold" grpId="0" nodeType="afterEffect">
                                  <p:stCondLst>
                                    <p:cond delay="0"/>
                                  </p:stCondLst>
                                  <p:childTnLst>
                                    <p:set>
                                      <p:cBhvr>
                                        <p:cTn id="20" dur="1" fill="hold">
                                          <p:stCondLst>
                                            <p:cond delay="0"/>
                                          </p:stCondLst>
                                        </p:cTn>
                                        <p:tgtEl>
                                          <p:spTgt spid="31747">
                                            <p:txEl>
                                              <p:pRg st="3" end="3"/>
                                            </p:txEl>
                                          </p:spTgt>
                                        </p:tgtEl>
                                        <p:attrNameLst>
                                          <p:attrName>style.visibility</p:attrName>
                                        </p:attrNameLst>
                                      </p:cBhvr>
                                      <p:to>
                                        <p:strVal val="visible"/>
                                      </p:to>
                                    </p:set>
                                    <p:anim calcmode="lin" valueType="num">
                                      <p:cBhvr additive="base">
                                        <p:cTn id="21" dur="1000" fill="hold"/>
                                        <p:tgtEl>
                                          <p:spTgt spid="31747">
                                            <p:txEl>
                                              <p:pRg st="3" end="3"/>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31747">
                                            <p:txEl>
                                              <p:pRg st="3" end="3"/>
                                            </p:txEl>
                                          </p:spTgt>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5000"/>
                            </p:stCondLst>
                            <p:childTnLst>
                              <p:par>
                                <p:cTn id="24" presetID="21" presetClass="entr" presetSubtype="4" fill="hold" grpId="0" nodeType="afterEffect">
                                  <p:stCondLst>
                                    <p:cond delay="0"/>
                                  </p:stCondLst>
                                  <p:childTnLst>
                                    <p:set>
                                      <p:cBhvr>
                                        <p:cTn id="25" dur="1" fill="hold">
                                          <p:stCondLst>
                                            <p:cond delay="0"/>
                                          </p:stCondLst>
                                        </p:cTn>
                                        <p:tgtEl>
                                          <p:spTgt spid="31769"/>
                                        </p:tgtEl>
                                        <p:attrNameLst>
                                          <p:attrName>style.visibility</p:attrName>
                                        </p:attrNameLst>
                                      </p:cBhvr>
                                      <p:to>
                                        <p:strVal val="visible"/>
                                      </p:to>
                                    </p:set>
                                    <p:animEffect transition="in" filter="wheel(4)">
                                      <p:cBhvr>
                                        <p:cTn id="26" dur="2000"/>
                                        <p:tgtEl>
                                          <p:spTgt spid="31769"/>
                                        </p:tgtEl>
                                      </p:cBhvr>
                                    </p:animEffect>
                                  </p:childTnLst>
                                </p:cTn>
                              </p:par>
                            </p:childTnLst>
                          </p:cTn>
                        </p:par>
                        <p:par>
                          <p:cTn id="27" fill="hold" nodeType="afterGroup">
                            <p:stCondLst>
                              <p:cond delay="7000"/>
                            </p:stCondLst>
                            <p:childTnLst>
                              <p:par>
                                <p:cTn id="28" presetID="2" presetClass="entr" presetSubtype="2" fill="hold" grpId="0" nodeType="afterEffect">
                                  <p:stCondLst>
                                    <p:cond delay="0"/>
                                  </p:stCondLst>
                                  <p:childTnLst>
                                    <p:set>
                                      <p:cBhvr>
                                        <p:cTn id="29" dur="1" fill="hold">
                                          <p:stCondLst>
                                            <p:cond delay="0"/>
                                          </p:stCondLst>
                                        </p:cTn>
                                        <p:tgtEl>
                                          <p:spTgt spid="31768"/>
                                        </p:tgtEl>
                                        <p:attrNameLst>
                                          <p:attrName>style.visibility</p:attrName>
                                        </p:attrNameLst>
                                      </p:cBhvr>
                                      <p:to>
                                        <p:strVal val="visible"/>
                                      </p:to>
                                    </p:set>
                                    <p:anim calcmode="lin" valueType="num">
                                      <p:cBhvr additive="base">
                                        <p:cTn id="30" dur="1000" fill="hold"/>
                                        <p:tgtEl>
                                          <p:spTgt spid="31768"/>
                                        </p:tgtEl>
                                        <p:attrNameLst>
                                          <p:attrName>ppt_x</p:attrName>
                                        </p:attrNameLst>
                                      </p:cBhvr>
                                      <p:tavLst>
                                        <p:tav tm="0">
                                          <p:val>
                                            <p:strVal val="1+#ppt_w/2"/>
                                          </p:val>
                                        </p:tav>
                                        <p:tav tm="100000">
                                          <p:val>
                                            <p:strVal val="#ppt_x"/>
                                          </p:val>
                                        </p:tav>
                                      </p:tavLst>
                                    </p:anim>
                                    <p:anim calcmode="lin" valueType="num">
                                      <p:cBhvr additive="base">
                                        <p:cTn id="31" dur="1000" fill="hold"/>
                                        <p:tgtEl>
                                          <p:spTgt spid="31768"/>
                                        </p:tgtEl>
                                        <p:attrNameLst>
                                          <p:attrName>ppt_y</p:attrName>
                                        </p:attrNameLst>
                                      </p:cBhvr>
                                      <p:tavLst>
                                        <p:tav tm="0">
                                          <p:val>
                                            <p:strVal val="#ppt_y"/>
                                          </p:val>
                                        </p:tav>
                                        <p:tav tm="100000">
                                          <p:val>
                                            <p:strVal val="#ppt_y"/>
                                          </p:val>
                                        </p:tav>
                                      </p:tavLst>
                                    </p:anim>
                                  </p:childTnLst>
                                </p:cTn>
                              </p:par>
                            </p:childTnLst>
                          </p:cTn>
                        </p:par>
                        <p:par>
                          <p:cTn id="32" fill="hold" nodeType="afterGroup">
                            <p:stCondLst>
                              <p:cond delay="8000"/>
                            </p:stCondLst>
                            <p:childTnLst>
                              <p:par>
                                <p:cTn id="33" presetID="6" presetClass="entr" presetSubtype="16" fill="hold" grpId="0" nodeType="afterEffect">
                                  <p:stCondLst>
                                    <p:cond delay="0"/>
                                  </p:stCondLst>
                                  <p:childTnLst>
                                    <p:set>
                                      <p:cBhvr>
                                        <p:cTn id="34" dur="1" fill="hold">
                                          <p:stCondLst>
                                            <p:cond delay="0"/>
                                          </p:stCondLst>
                                        </p:cTn>
                                        <p:tgtEl>
                                          <p:spTgt spid="31764"/>
                                        </p:tgtEl>
                                        <p:attrNameLst>
                                          <p:attrName>style.visibility</p:attrName>
                                        </p:attrNameLst>
                                      </p:cBhvr>
                                      <p:to>
                                        <p:strVal val="visible"/>
                                      </p:to>
                                    </p:set>
                                    <p:animEffect transition="in" filter="circle(in)">
                                      <p:cBhvr>
                                        <p:cTn id="35" dur="2000"/>
                                        <p:tgtEl>
                                          <p:spTgt spid="317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P spid="31764" grpId="0"/>
      <p:bldP spid="31768" grpId="0"/>
      <p:bldP spid="3176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rrowheads="1"/>
          </p:cNvSpPr>
          <p:nvPr>
            <p:ph type="title"/>
          </p:nvPr>
        </p:nvSpPr>
        <p:spPr/>
        <p:txBody>
          <a:bodyPr/>
          <a:lstStyle/>
          <a:p>
            <a:pPr eaLnBrk="1" hangingPunct="1">
              <a:defRPr/>
            </a:pPr>
            <a:r>
              <a:rPr lang="el-GR" sz="4000" b="1" smtClean="0"/>
              <a:t>Η ΠΡΟΣΕΓΓΙΣΗ ΤΗΣ “ΔΙΑΦΟΡΑΣ”</a:t>
            </a:r>
          </a:p>
        </p:txBody>
      </p:sp>
      <p:sp>
        <p:nvSpPr>
          <p:cNvPr id="125955" name="Rectangle 3"/>
          <p:cNvSpPr>
            <a:spLocks noGrp="1" noRot="1" noChangeArrowheads="1"/>
          </p:cNvSpPr>
          <p:nvPr>
            <p:ph type="body" idx="1"/>
          </p:nvPr>
        </p:nvSpPr>
        <p:spPr>
          <a:xfrm>
            <a:off x="301625" y="1268413"/>
            <a:ext cx="8540750" cy="5256212"/>
          </a:xfrm>
        </p:spPr>
        <p:txBody>
          <a:bodyPr/>
          <a:lstStyle/>
          <a:p>
            <a:pPr eaLnBrk="1" hangingPunct="1">
              <a:lnSpc>
                <a:spcPct val="90000"/>
              </a:lnSpc>
              <a:defRPr/>
            </a:pPr>
            <a:r>
              <a:rPr lang="el-GR" sz="2400" b="1" smtClean="0"/>
              <a:t>Η Προσέγγιση της “ΔΙΑΦΟΡΑΣ” αντιπροσωπεύεται από μια ομάδα ετερογενών θεωριών, οι οποίες υποστηρίζουν ότι η διαφορά μεταξύ ΤΑ  και νοητικά καθυστερημένων είναι Ποιοτική. Συνεπώς, τα νοητικώς καθυστερημένα άτομα δεν είναι δυνατό να μελετηθούν υπό την προοπτική της ανάπτυξης των ΤΑ (</a:t>
            </a:r>
            <a:r>
              <a:rPr lang="en-US" sz="2400" b="1" smtClean="0"/>
              <a:t>Das</a:t>
            </a:r>
            <a:r>
              <a:rPr lang="el-GR" sz="2400" b="1" smtClean="0"/>
              <a:t>, 1984· </a:t>
            </a:r>
            <a:r>
              <a:rPr lang="en-US" sz="2400" b="1" smtClean="0"/>
              <a:t>Detterman</a:t>
            </a:r>
            <a:r>
              <a:rPr lang="el-GR" sz="2400" b="1" smtClean="0"/>
              <a:t>, </a:t>
            </a:r>
            <a:r>
              <a:rPr lang="en-US" sz="2400" b="1" smtClean="0"/>
              <a:t>Mayer</a:t>
            </a:r>
            <a:r>
              <a:rPr lang="el-GR" sz="2400" b="1" smtClean="0"/>
              <a:t>, </a:t>
            </a:r>
            <a:r>
              <a:rPr lang="en-US" sz="2400" b="1" smtClean="0"/>
              <a:t>Caruso</a:t>
            </a:r>
            <a:r>
              <a:rPr lang="el-GR" sz="2400" b="1" smtClean="0"/>
              <a:t>, </a:t>
            </a:r>
            <a:r>
              <a:rPr lang="en-US" sz="2400" b="1" smtClean="0"/>
              <a:t>legree</a:t>
            </a:r>
            <a:r>
              <a:rPr lang="el-GR" sz="2400" b="1" smtClean="0"/>
              <a:t>, </a:t>
            </a:r>
            <a:r>
              <a:rPr lang="en-US" sz="2400" b="1" smtClean="0"/>
              <a:t>Conners</a:t>
            </a:r>
            <a:r>
              <a:rPr lang="el-GR" sz="2400" b="1" smtClean="0"/>
              <a:t>, &amp; </a:t>
            </a:r>
            <a:r>
              <a:rPr lang="en-US" sz="2400" b="1" smtClean="0"/>
              <a:t>Taylor</a:t>
            </a:r>
            <a:r>
              <a:rPr lang="el-GR" sz="2400" b="1" smtClean="0"/>
              <a:t>, 1992· </a:t>
            </a:r>
            <a:r>
              <a:rPr lang="en-US" sz="2400" b="1" smtClean="0"/>
              <a:t>Ellis</a:t>
            </a:r>
            <a:r>
              <a:rPr lang="el-GR" sz="2400" b="1" smtClean="0"/>
              <a:t>, 1969· </a:t>
            </a:r>
            <a:r>
              <a:rPr lang="en-US" sz="2400" b="1" smtClean="0"/>
              <a:t>kounin</a:t>
            </a:r>
            <a:r>
              <a:rPr lang="el-GR" sz="2400" b="1" smtClean="0"/>
              <a:t>, 1941· </a:t>
            </a:r>
            <a:r>
              <a:rPr lang="en-US" sz="2400" b="1" smtClean="0"/>
              <a:t>Milgram</a:t>
            </a:r>
            <a:r>
              <a:rPr lang="el-GR" sz="2400" b="1" smtClean="0"/>
              <a:t>, 1969, 1973· </a:t>
            </a:r>
            <a:r>
              <a:rPr lang="en-US" sz="2400" b="1" smtClean="0"/>
              <a:t>Spitz</a:t>
            </a:r>
            <a:r>
              <a:rPr lang="el-GR" sz="2400" b="1" smtClean="0"/>
              <a:t>, 1979). Κατά την άποψη των θεωρητικών της “διαφοράς”, η γνωστική επίδοση των καθυστερημένων ατόμων θα διαφέρει από την αντίστοιχη των τυπικώς αναπτυσσόμενων, ακόμα κι όταν οι δυο ομάδες είναι εξισωμένες ως προς τη Ν.Η. (Βλέπε </a:t>
            </a:r>
            <a:r>
              <a:rPr lang="en-US" sz="2400" b="1" smtClean="0"/>
              <a:t>Milgram</a:t>
            </a:r>
            <a:r>
              <a:rPr lang="el-GR" sz="2400" b="1" smtClean="0"/>
              <a:t>, 1973).</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92" name="Rectangle 8"/>
          <p:cNvSpPr>
            <a:spLocks noGrp="1" noRot="1" noChangeArrowheads="1"/>
          </p:cNvSpPr>
          <p:nvPr>
            <p:ph type="title"/>
          </p:nvPr>
        </p:nvSpPr>
        <p:spPr>
          <a:xfrm>
            <a:off x="250825" y="692150"/>
            <a:ext cx="7705725" cy="862013"/>
          </a:xfrm>
        </p:spPr>
        <p:txBody>
          <a:bodyPr/>
          <a:lstStyle/>
          <a:p>
            <a:pPr eaLnBrk="1" hangingPunct="1">
              <a:defRPr/>
            </a:pPr>
            <a:r>
              <a:rPr lang="el-GR" sz="3600" b="1" smtClean="0">
                <a:solidFill>
                  <a:srgbClr val="000000"/>
                </a:solidFill>
                <a:effectLst>
                  <a:outerShdw blurRad="38100" dist="38100" dir="2700000" algn="tl">
                    <a:srgbClr val="FFFFFF"/>
                  </a:outerShdw>
                </a:effectLst>
              </a:rPr>
              <a:t>ΔΙΑΓΝΩΣΤΙΚΑ ΚΡΙΤΗΡΙΑ ΤΗΣ ΝΟΗΤΙΚΗΣ ΚΑΘΥΣΤΕΡΗΣΗΣ</a:t>
            </a:r>
          </a:p>
        </p:txBody>
      </p:sp>
      <p:sp>
        <p:nvSpPr>
          <p:cNvPr id="4099" name="Text Box 11"/>
          <p:cNvSpPr txBox="1">
            <a:spLocks noChangeArrowheads="1"/>
          </p:cNvSpPr>
          <p:nvPr/>
        </p:nvSpPr>
        <p:spPr bwMode="auto">
          <a:xfrm>
            <a:off x="755650" y="2349500"/>
            <a:ext cx="7345363" cy="366713"/>
          </a:xfrm>
          <a:prstGeom prst="rect">
            <a:avLst/>
          </a:prstGeom>
          <a:noFill/>
          <a:ln w="9525">
            <a:noFill/>
            <a:miter lim="800000"/>
            <a:headEnd/>
            <a:tailEnd/>
          </a:ln>
          <a:effectLst/>
        </p:spPr>
        <p:txBody>
          <a:bodyPr>
            <a:spAutoFit/>
          </a:bodyPr>
          <a:lstStyle/>
          <a:p>
            <a:pPr>
              <a:spcBef>
                <a:spcPct val="50000"/>
              </a:spcBef>
            </a:pPr>
            <a:endParaRPr lang="el-GR"/>
          </a:p>
        </p:txBody>
      </p:sp>
      <p:sp>
        <p:nvSpPr>
          <p:cNvPr id="93196" name="Rectangle 12"/>
          <p:cNvSpPr>
            <a:spLocks noChangeArrowheads="1"/>
          </p:cNvSpPr>
          <p:nvPr/>
        </p:nvSpPr>
        <p:spPr bwMode="auto">
          <a:xfrm>
            <a:off x="755650" y="2381250"/>
            <a:ext cx="7704138" cy="4292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buFont typeface="Wingdings" pitchFamily="2" charset="2"/>
              <a:buChar char="ü"/>
              <a:defRPr/>
            </a:pPr>
            <a:r>
              <a:rPr lang="el-GR" sz="2800" b="1" i="1" u="sng">
                <a:solidFill>
                  <a:schemeClr val="hlink"/>
                </a:solidFill>
                <a:effectLst>
                  <a:outerShdw blurRad="38100" dist="38100" dir="2700000" algn="tl">
                    <a:srgbClr val="000000"/>
                  </a:outerShdw>
                </a:effectLst>
              </a:rPr>
              <a:t>Το επίπεδο λειτουργίας του ατόμου πρέπει να είναι σημαντικά χαμηλότερο από το μέσο όρο.</a:t>
            </a:r>
            <a:r>
              <a:rPr lang="el-GR" sz="2800">
                <a:effectLst>
                  <a:outerShdw blurRad="38100" dist="38100" dir="2700000" algn="tl">
                    <a:srgbClr val="000000"/>
                  </a:outerShdw>
                </a:effectLst>
              </a:rPr>
              <a:t>  </a:t>
            </a:r>
          </a:p>
          <a:p>
            <a:pPr>
              <a:buFont typeface="Wingdings" pitchFamily="2" charset="2"/>
              <a:buChar char="ü"/>
              <a:defRPr/>
            </a:pPr>
            <a:r>
              <a:rPr lang="el-GR" sz="2800" b="1" i="1" u="sng">
                <a:solidFill>
                  <a:schemeClr val="hlink"/>
                </a:solidFill>
                <a:effectLst>
                  <a:outerShdw blurRad="38100" dist="38100" dir="2700000" algn="tl">
                    <a:srgbClr val="000000"/>
                  </a:outerShdw>
                </a:effectLst>
              </a:rPr>
              <a:t>Πρέπει να συνυπάρχουν ελλείμματα ή έκπτωση της προσαρμοστικής λειτουργίας.</a:t>
            </a:r>
          </a:p>
          <a:p>
            <a:pPr>
              <a:buFont typeface="Wingdings" pitchFamily="2" charset="2"/>
              <a:buChar char="ü"/>
              <a:defRPr/>
            </a:pPr>
            <a:r>
              <a:rPr lang="el-GR" sz="2800" b="1" i="1" u="sng">
                <a:solidFill>
                  <a:schemeClr val="hlink"/>
                </a:solidFill>
                <a:effectLst>
                  <a:outerShdw blurRad="38100" dist="38100" dir="2700000" algn="tl">
                    <a:srgbClr val="000000"/>
                  </a:outerShdw>
                </a:effectLst>
              </a:rPr>
              <a:t>Η έναρξη των δυσκολιών πρέπει να τοποθετείται πριν από την ηλικία των 18 ετών.</a:t>
            </a:r>
          </a:p>
          <a:p>
            <a:pPr>
              <a:buClr>
                <a:schemeClr val="hlink"/>
              </a:buClr>
              <a:buFont typeface="Wingdings" pitchFamily="2" charset="2"/>
              <a:buNone/>
              <a:defRPr/>
            </a:pPr>
            <a:endParaRPr lang="el-GR" sz="2800">
              <a:effectLst>
                <a:outerShdw blurRad="38100" dist="38100" dir="2700000" algn="tl">
                  <a:srgbClr val="000000"/>
                </a:outerShdw>
              </a:effectLst>
            </a:endParaRPr>
          </a:p>
          <a:p>
            <a:pPr>
              <a:lnSpc>
                <a:spcPct val="80000"/>
              </a:lnSpc>
              <a:spcBef>
                <a:spcPct val="50000"/>
              </a:spcBef>
              <a:buClr>
                <a:schemeClr val="tx2"/>
              </a:buClr>
              <a:buFont typeface="Wingdings" pitchFamily="2" charset="2"/>
              <a:buNone/>
              <a:defRPr/>
            </a:pPr>
            <a:r>
              <a:rPr lang="el-GR"/>
              <a:t>  </a:t>
            </a:r>
          </a:p>
        </p:txBody>
      </p:sp>
      <p:pic>
        <p:nvPicPr>
          <p:cNvPr id="93197" name="Picture 13" descr="j0293238"/>
          <p:cNvPicPr>
            <a:picLocks noChangeAspect="1" noChangeArrowheads="1"/>
          </p:cNvPicPr>
          <p:nvPr>
            <p:ph sz="half" idx="1"/>
          </p:nvPr>
        </p:nvPicPr>
        <p:blipFill>
          <a:blip r:embed="rId3">
            <a:lum bright="-6000"/>
          </a:blip>
          <a:srcRect/>
          <a:stretch>
            <a:fillRect/>
          </a:stretch>
        </p:blipFill>
        <p:spPr>
          <a:xfrm>
            <a:off x="7019925" y="549275"/>
            <a:ext cx="1749425" cy="1292225"/>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3192"/>
                                        </p:tgtEl>
                                        <p:attrNameLst>
                                          <p:attrName>style.visibility</p:attrName>
                                        </p:attrNameLst>
                                      </p:cBhvr>
                                      <p:to>
                                        <p:strVal val="visible"/>
                                      </p:to>
                                    </p:set>
                                    <p:animEffect transition="in" filter="fade">
                                      <p:cBhvr>
                                        <p:cTn id="7" dur="2000"/>
                                        <p:tgtEl>
                                          <p:spTgt spid="93192"/>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93196"/>
                                        </p:tgtEl>
                                        <p:attrNameLst>
                                          <p:attrName>style.visibility</p:attrName>
                                        </p:attrNameLst>
                                      </p:cBhvr>
                                      <p:to>
                                        <p:strVal val="visible"/>
                                      </p:to>
                                    </p:set>
                                    <p:animEffect transition="in" filter="diamond(in)">
                                      <p:cBhvr>
                                        <p:cTn id="11" dur="2000"/>
                                        <p:tgtEl>
                                          <p:spTgt spid="93196"/>
                                        </p:tgtEl>
                                      </p:cBhvr>
                                    </p:animEffect>
                                  </p:childTnLst>
                                </p:cTn>
                              </p:par>
                            </p:childTnLst>
                          </p:cTn>
                        </p:par>
                        <p:par>
                          <p:cTn id="12" fill="hold" nodeType="afterGroup">
                            <p:stCondLst>
                              <p:cond delay="4000"/>
                            </p:stCondLst>
                            <p:childTnLst>
                              <p:par>
                                <p:cTn id="13" presetID="20" presetClass="entr" presetSubtype="0" fill="hold" nodeType="afterEffect">
                                  <p:stCondLst>
                                    <p:cond delay="0"/>
                                  </p:stCondLst>
                                  <p:childTnLst>
                                    <p:set>
                                      <p:cBhvr>
                                        <p:cTn id="14" dur="1" fill="hold">
                                          <p:stCondLst>
                                            <p:cond delay="0"/>
                                          </p:stCondLst>
                                        </p:cTn>
                                        <p:tgtEl>
                                          <p:spTgt spid="93197"/>
                                        </p:tgtEl>
                                        <p:attrNameLst>
                                          <p:attrName>style.visibility</p:attrName>
                                        </p:attrNameLst>
                                      </p:cBhvr>
                                      <p:to>
                                        <p:strVal val="visible"/>
                                      </p:to>
                                    </p:set>
                                    <p:animEffect transition="in" filter="wedge">
                                      <p:cBhvr>
                                        <p:cTn id="15" dur="2000"/>
                                        <p:tgtEl>
                                          <p:spTgt spid="93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2" grpId="0"/>
      <p:bldP spid="9319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rrowheads="1"/>
          </p:cNvSpPr>
          <p:nvPr>
            <p:ph type="title"/>
          </p:nvPr>
        </p:nvSpPr>
        <p:spPr/>
        <p:txBody>
          <a:bodyPr/>
          <a:lstStyle/>
          <a:p>
            <a:pPr eaLnBrk="1" hangingPunct="1">
              <a:defRPr/>
            </a:pPr>
            <a:r>
              <a:rPr lang="el-GR" sz="4000" b="1" smtClean="0"/>
              <a:t>Η ΠΡΟΣΕΓΓΙΣΗ ΤΗΣ “ΔΙΑΦΟΡΑΣ”</a:t>
            </a:r>
          </a:p>
        </p:txBody>
      </p:sp>
      <p:sp>
        <p:nvSpPr>
          <p:cNvPr id="126979" name="Rectangle 3"/>
          <p:cNvSpPr>
            <a:spLocks noGrp="1" noRot="1" noChangeArrowheads="1"/>
          </p:cNvSpPr>
          <p:nvPr>
            <p:ph type="body" idx="1"/>
          </p:nvPr>
        </p:nvSpPr>
        <p:spPr>
          <a:xfrm>
            <a:off x="301625" y="1676400"/>
            <a:ext cx="8540750" cy="4848225"/>
          </a:xfrm>
        </p:spPr>
        <p:txBody>
          <a:bodyPr/>
          <a:lstStyle/>
          <a:p>
            <a:pPr eaLnBrk="1" hangingPunct="1">
              <a:lnSpc>
                <a:spcPct val="90000"/>
              </a:lnSpc>
              <a:defRPr/>
            </a:pPr>
            <a:r>
              <a:rPr lang="el-GR" sz="2400" b="1" smtClean="0"/>
              <a:t>Επίσης, η προσέγγιση αυτή δέχεται  ότι όλα τα νοητικώς καθυστερημένα άτομα αποτελούν έναν ομοιογενή πληθυσμό σχετικός με την εκδήλωση της συμπεριφοράς τους και, συνεπώς, μπορούν να μελετηθούν ως μια ομάδα, η οποία διαφοροποιείται από την ομάδα των ΤΑ ως προς το επίπεδο λειτουργίας τους. Όπως επισημαίνουν οι </a:t>
            </a:r>
            <a:r>
              <a:rPr lang="en-US" sz="2400" b="1" smtClean="0"/>
              <a:t>Fisher</a:t>
            </a:r>
            <a:r>
              <a:rPr lang="el-GR" sz="2400" b="1" smtClean="0"/>
              <a:t> &amp; </a:t>
            </a:r>
            <a:r>
              <a:rPr lang="en-US" sz="2400" b="1" smtClean="0"/>
              <a:t>Zeaman</a:t>
            </a:r>
            <a:r>
              <a:rPr lang="el-GR" sz="2400" b="1" smtClean="0"/>
              <a:t> (1970), “δεν παίζει κανένα ρολό η αιτιολογία της νοητικής καθυστέρησης, είτε αν την προκαλούν τα γονίδια είτε ο τραυματισμός του εγκέφαλου, τα αποτελέσματα θα είναι τα ιδία”. Έτσι, στις έρευνες τους οι θεωρητικοί της “διαφοράς” δεν προσχωρούν σε διχοτόμηση οργανικής - μη οργανικής αιτιολογίας. </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rrowheads="1"/>
          </p:cNvSpPr>
          <p:nvPr>
            <p:ph type="title"/>
          </p:nvPr>
        </p:nvSpPr>
        <p:spPr/>
        <p:txBody>
          <a:bodyPr/>
          <a:lstStyle/>
          <a:p>
            <a:pPr eaLnBrk="1" hangingPunct="1">
              <a:defRPr/>
            </a:pPr>
            <a:r>
              <a:rPr lang="el-GR" sz="4000" b="1" smtClean="0"/>
              <a:t>Η ΠΡΟΣΕΓΓΙΣΗ ΤΗΣ “ΔΙΑΦΟΡΑΣ”</a:t>
            </a:r>
          </a:p>
        </p:txBody>
      </p:sp>
      <p:sp>
        <p:nvSpPr>
          <p:cNvPr id="128003" name="Rectangle 3"/>
          <p:cNvSpPr>
            <a:spLocks noGrp="1" noRot="1" noChangeArrowheads="1"/>
          </p:cNvSpPr>
          <p:nvPr>
            <p:ph type="body" idx="1"/>
          </p:nvPr>
        </p:nvSpPr>
        <p:spPr>
          <a:xfrm>
            <a:off x="301625" y="1676400"/>
            <a:ext cx="8540750" cy="4921250"/>
          </a:xfrm>
        </p:spPr>
        <p:txBody>
          <a:bodyPr/>
          <a:lstStyle/>
          <a:p>
            <a:pPr eaLnBrk="1" hangingPunct="1">
              <a:lnSpc>
                <a:spcPct val="90000"/>
              </a:lnSpc>
              <a:defRPr/>
            </a:pPr>
            <a:r>
              <a:rPr lang="el-GR" sz="2400" b="1" smtClean="0"/>
              <a:t>ΑΡΚΕΤΟΙ ΑΠΟ ΑΥΤΟΥΣ (</a:t>
            </a:r>
            <a:r>
              <a:rPr lang="en-US" sz="2400" b="1" smtClean="0"/>
              <a:t>BORKOWSKI</a:t>
            </a:r>
            <a:r>
              <a:rPr lang="el-GR" sz="2400" b="1" smtClean="0"/>
              <a:t>, </a:t>
            </a:r>
            <a:r>
              <a:rPr lang="en-US" sz="2400" b="1" smtClean="0"/>
              <a:t>CARR</a:t>
            </a:r>
            <a:r>
              <a:rPr lang="el-GR" sz="2400" b="1" smtClean="0"/>
              <a:t>, &amp; </a:t>
            </a:r>
            <a:r>
              <a:rPr lang="en-US" sz="2400" b="1" smtClean="0"/>
              <a:t>PRESSLEY</a:t>
            </a:r>
            <a:r>
              <a:rPr lang="el-GR" sz="2400" b="1" smtClean="0"/>
              <a:t>, 1987· </a:t>
            </a:r>
            <a:r>
              <a:rPr lang="en-US" sz="2400" b="1" smtClean="0"/>
              <a:t>ELLIS</a:t>
            </a:r>
            <a:r>
              <a:rPr lang="el-GR" sz="2400" b="1" smtClean="0"/>
              <a:t>, 1969· </a:t>
            </a:r>
            <a:r>
              <a:rPr lang="en-US" sz="2400" b="1" smtClean="0"/>
              <a:t>DETTERMAN ET AL</a:t>
            </a:r>
            <a:r>
              <a:rPr lang="el-GR" sz="2400" b="1" smtClean="0"/>
              <a:t>., 1992) ΔΕ ΔΕΧΟΝΤΑΙ ΟΥΤΕ ΤΗ ΧΡΗΣΗ ΤΗΣ ΕΞΙΣΩΣΗΣ ΤΟΥ ΓΕΝΙΚΟΥ ΕΞΕΛΙΚΤΙΚΟΥ ΕΠΙΠΕΔΟΥ (Ν.Η.), ΑΛΛΑ ΧΡΗΣΙΜΟΠΟΙΟΥΝ ΤΗΝ ΕΞΙΣΩΣΗ ΠΟΥ ΒΑΣΙΖΕΤΑΙ ΣΤΗΝ ΧΡΟΝΙΚΗ ΗΛΙΚΙΑ. ΑΝΤΙΘΕΤΑ, ΑΛΛΟΙ ΤΗΣ ΙΔΙΑΣ ΠΡΟΣΕΓΓΙΣΗΣ ΧΡΗΣΙΜΟΠΟΙΟΥΝ ΤΗ Ν.Η. (</a:t>
            </a:r>
            <a:r>
              <a:rPr lang="en-US" sz="2400" b="1" smtClean="0"/>
              <a:t>KOUNIN</a:t>
            </a:r>
            <a:r>
              <a:rPr lang="el-GR" sz="2400" b="1" smtClean="0"/>
              <a:t>, 1941), ΕΝΩ ΑΛΛΟΙ ΚΑΙ ΤΙΣ ΔΥΟ (</a:t>
            </a:r>
            <a:r>
              <a:rPr lang="en-US" sz="2400" b="1" smtClean="0"/>
              <a:t>SPITZ</a:t>
            </a:r>
            <a:r>
              <a:rPr lang="el-GR" sz="2400" b="1" smtClean="0"/>
              <a:t>, 1979). ΕΠΙΠΡΟΣΘΕΤΑ, ΟΙ ΠΕΡΙΣΣΟΤΕΡΟΙ ΘΕΩΡΗΤΙΚΟΙ (</a:t>
            </a:r>
            <a:r>
              <a:rPr lang="en-US" sz="2400" b="1" smtClean="0"/>
              <a:t>BORKOWSKI</a:t>
            </a:r>
            <a:r>
              <a:rPr lang="el-GR" sz="2400" b="1" smtClean="0"/>
              <a:t>, </a:t>
            </a:r>
            <a:r>
              <a:rPr lang="en-US" sz="2400" b="1" smtClean="0"/>
              <a:t>ET AL</a:t>
            </a:r>
            <a:r>
              <a:rPr lang="el-GR" sz="2400" b="1" smtClean="0"/>
              <a:t>., 1987· </a:t>
            </a:r>
            <a:r>
              <a:rPr lang="en-US" sz="2400" b="1" smtClean="0"/>
              <a:t>ELLIS</a:t>
            </a:r>
            <a:r>
              <a:rPr lang="el-GR" sz="2400" b="1" smtClean="0"/>
              <a:t>, 1969· </a:t>
            </a:r>
            <a:r>
              <a:rPr lang="en-US" sz="2400" b="1" smtClean="0"/>
              <a:t>DETTERMAN ET AL</a:t>
            </a:r>
            <a:r>
              <a:rPr lang="el-GR" sz="2400" b="1" smtClean="0"/>
              <a:t>., 1992) ΧΡΗΣΙΜΟΠΟΙΟΥΝ ΩΣ ΔΕΙΚΤΗ ΜΕΤΡΗΣΗΣ ΤΟΥ ΓΝΩΣΤΙΚΟΥ ΕΠΙΠΕΔΟΥ ΤΟ ΔΕΙΚΤΗ ΝΟΗΜΟΣΥΝΗΣ ΚΑΙ ΟΧΙ ΤΗ Ν.Η.</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rrowheads="1"/>
          </p:cNvSpPr>
          <p:nvPr>
            <p:ph type="title"/>
          </p:nvPr>
        </p:nvSpPr>
        <p:spPr/>
        <p:txBody>
          <a:bodyPr/>
          <a:lstStyle/>
          <a:p>
            <a:pPr eaLnBrk="1" hangingPunct="1">
              <a:defRPr/>
            </a:pPr>
            <a:r>
              <a:rPr lang="el-GR" sz="4000" b="1" smtClean="0"/>
              <a:t>Η ΠΡΟΣΕΓΓΙΣΗ ΤΗΣ “ΔΙΑΦΟΡΑΣ”</a:t>
            </a:r>
          </a:p>
        </p:txBody>
      </p:sp>
      <p:sp>
        <p:nvSpPr>
          <p:cNvPr id="129027" name="Rectangle 3"/>
          <p:cNvSpPr>
            <a:spLocks noGrp="1" noRot="1" noChangeArrowheads="1"/>
          </p:cNvSpPr>
          <p:nvPr>
            <p:ph type="body" idx="1"/>
          </p:nvPr>
        </p:nvSpPr>
        <p:spPr>
          <a:xfrm>
            <a:off x="301625" y="1676400"/>
            <a:ext cx="8540750" cy="4848225"/>
          </a:xfrm>
        </p:spPr>
        <p:txBody>
          <a:bodyPr/>
          <a:lstStyle/>
          <a:p>
            <a:pPr eaLnBrk="1" hangingPunct="1">
              <a:lnSpc>
                <a:spcPct val="90000"/>
              </a:lnSpc>
              <a:defRPr/>
            </a:pPr>
            <a:r>
              <a:rPr lang="el-GR" sz="2400" b="1" smtClean="0"/>
              <a:t>ΑΠΟΤΕΛΕΣΜΑ ΟΛΩΝ ΑΥΤΩΝ ΕΙΝΑΙ ΝΑ ΠΡΟΤΑΘΟΥΝ ΘΕΩΡΙΕΣ, ΟΙ ΟΠΟΙΕΣ ΕΠΙΚΑΛΟΥΝΤΑΙ ΜΙΑ Η ΚΑΙ ΠΕΡΙΣΣΟΤΕΡΕΣ ΓΝΩΣΤΙΚΕΣ ΒΛΑΒΕΣ ΩΣ ΤΗΝ ΠΡΩΤΑΡΧΙΚΗ ΑΙΤΙΑ ΤΗΣ ΝΟΗΤΙΚΗΣ ΚΑΘΥΣΤΕΡΗΣΗΣ. ΣΥΓΚΕΚΡΙΜΕΝΑ, ΕΧΟΥΝ ΠΡΟΤΑΘΕΙ ΓΝΩΣΤΙΚΕΣ ΒΛΑΒΕΣ, ΠΟΥ ΑΦΟΡΟΥΝ: ΓΝΩΣΤΙΚΗ ΑΚΑΜΨΙΑ (</a:t>
            </a:r>
            <a:r>
              <a:rPr lang="en-US" sz="2400" b="1" smtClean="0"/>
              <a:t>KOUNIN</a:t>
            </a:r>
            <a:r>
              <a:rPr lang="el-GR" sz="2400" b="1" smtClean="0"/>
              <a:t>, 1941· </a:t>
            </a:r>
            <a:r>
              <a:rPr lang="en-US" sz="2400" b="1" smtClean="0"/>
              <a:t>DULANEY</a:t>
            </a:r>
            <a:r>
              <a:rPr lang="el-GR" sz="2400" b="1" smtClean="0"/>
              <a:t> &amp; </a:t>
            </a:r>
            <a:r>
              <a:rPr lang="en-US" sz="2400" b="1" smtClean="0"/>
              <a:t>ELLIS</a:t>
            </a:r>
            <a:r>
              <a:rPr lang="el-GR" sz="2400" b="1" smtClean="0"/>
              <a:t>, 1997), ΑΔΥΝΑΜΙΑ (Η ΑΝΑΠΟΤΕΛΕΣΜΑΤΙΚΟΤΗΤΑ) ΧΡΗΣΗΣ ΤΩΝ ΜΝΗΜΟΝΙΚΩΝ ΣΤΡΑΤΗΓΙΚΩΝ ΚΑΙ ΤΗΣ ΒΡΑΧΥΧΡΟΝΗΣ ΜΝΗΜΗΣ (</a:t>
            </a:r>
            <a:r>
              <a:rPr lang="en-US" sz="2400" b="1" smtClean="0"/>
              <a:t>ELLIS</a:t>
            </a:r>
            <a:r>
              <a:rPr lang="el-GR" sz="2400" b="1" smtClean="0"/>
              <a:t>, 1969, 1970· </a:t>
            </a:r>
            <a:r>
              <a:rPr lang="en-US" sz="2400" b="1" smtClean="0"/>
              <a:t>BORKOWSKI ET AL</a:t>
            </a:r>
            <a:r>
              <a:rPr lang="el-GR" sz="2400" b="1" smtClean="0"/>
              <a:t>., 1987· </a:t>
            </a:r>
            <a:r>
              <a:rPr lang="en-US" sz="2400" b="1" smtClean="0"/>
              <a:t>BORKOWSKI</a:t>
            </a:r>
            <a:r>
              <a:rPr lang="el-GR" sz="2400" b="1" smtClean="0"/>
              <a:t> &amp; </a:t>
            </a:r>
            <a:r>
              <a:rPr lang="en-US" sz="2400" b="1" smtClean="0"/>
              <a:t>CAVANAUGH</a:t>
            </a:r>
            <a:r>
              <a:rPr lang="el-GR" sz="2400" b="1" smtClean="0"/>
              <a:t>, 1979), ΠΡΟΣΟΧΗΣ (</a:t>
            </a:r>
            <a:r>
              <a:rPr lang="en-US" sz="2400" b="1" smtClean="0"/>
              <a:t>ZEAMAN</a:t>
            </a:r>
            <a:r>
              <a:rPr lang="el-GR" sz="2400" b="1" smtClean="0"/>
              <a:t> &amp; </a:t>
            </a:r>
            <a:r>
              <a:rPr lang="en-US" sz="2400" b="1" smtClean="0"/>
              <a:t>HOUSE</a:t>
            </a:r>
            <a:r>
              <a:rPr lang="el-GR" sz="2400" b="1" smtClean="0"/>
              <a:t>, 1979), ΟΡΓΑΝΩΣΗΣ ΤΗΣ ΠΛΗΡΟΦΟΡΙΑΣ (</a:t>
            </a:r>
            <a:r>
              <a:rPr lang="en-US" sz="2400" b="1" smtClean="0"/>
              <a:t>SPITZ</a:t>
            </a:r>
            <a:r>
              <a:rPr lang="el-GR" sz="2400" b="1" smtClean="0"/>
              <a:t>, 1979), ΣΧΕΔΙΑΣΜΟΥ ΚΑΙ ΚΩΔΙΚΟΠΟΙΗΣΗΣ (</a:t>
            </a:r>
            <a:r>
              <a:rPr lang="en-US" sz="2400" b="1" smtClean="0"/>
              <a:t>DAS</a:t>
            </a:r>
            <a:r>
              <a:rPr lang="el-GR" sz="2400" b="1" smtClean="0"/>
              <a:t>, 1984)</a:t>
            </a:r>
            <a:r>
              <a:rPr lang="en-US" sz="2400" b="1" smtClean="0"/>
              <a:t>.</a:t>
            </a:r>
            <a:endParaRPr lang="el-GR" sz="2400" b="1" smtClean="0"/>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rrowheads="1"/>
          </p:cNvSpPr>
          <p:nvPr>
            <p:ph type="title"/>
          </p:nvPr>
        </p:nvSpPr>
        <p:spPr/>
        <p:txBody>
          <a:bodyPr/>
          <a:lstStyle/>
          <a:p>
            <a:pPr eaLnBrk="1" hangingPunct="1">
              <a:defRPr/>
            </a:pPr>
            <a:r>
              <a:rPr lang="el-GR" sz="4000" smtClean="0">
                <a:solidFill>
                  <a:srgbClr val="FFFFCC"/>
                </a:solidFill>
              </a:rPr>
              <a:t>ΜΝΗΜΟΝΙΚΕΣ ΣΤΡΑΤΗΓΙΚΕΣ ΚΑΙ ΝΟΗΤΙΚΗ ΚΑΘΥΣΤΕΡΗΣΗ</a:t>
            </a:r>
          </a:p>
        </p:txBody>
      </p:sp>
      <p:sp>
        <p:nvSpPr>
          <p:cNvPr id="122883" name="Rectangle 3"/>
          <p:cNvSpPr>
            <a:spLocks noGrp="1" noRot="1" noChangeArrowheads="1"/>
          </p:cNvSpPr>
          <p:nvPr>
            <p:ph type="body" idx="1"/>
          </p:nvPr>
        </p:nvSpPr>
        <p:spPr/>
        <p:txBody>
          <a:bodyPr/>
          <a:lstStyle/>
          <a:p>
            <a:pPr eaLnBrk="1" hangingPunct="1">
              <a:lnSpc>
                <a:spcPct val="110000"/>
              </a:lnSpc>
              <a:buFont typeface="Wingdings" pitchFamily="2" charset="2"/>
              <a:buNone/>
              <a:defRPr/>
            </a:pPr>
            <a:r>
              <a:rPr lang="el-GR" b="1" smtClean="0"/>
              <a:t>Η επικρατούσα άποψη μέχρι και τη δεκαετία του 1980, ήταν ότι τα άτομα με νοητική καθυστέρηση (Ν.Κ.) δε χρησιμοποιούν στρατηγικές </a:t>
            </a:r>
            <a:r>
              <a:rPr lang="el-GR" sz="2800" b="1" smtClean="0"/>
              <a:t>(</a:t>
            </a:r>
            <a:r>
              <a:rPr lang="en-US" sz="2800" b="1" smtClean="0"/>
              <a:t>Ellis, 1970)</a:t>
            </a:r>
            <a:r>
              <a:rPr lang="el-GR" sz="2800" b="1" smtClean="0"/>
              <a:t>,</a:t>
            </a:r>
            <a:r>
              <a:rPr lang="en-US" sz="2800" b="1" smtClean="0"/>
              <a:t> </a:t>
            </a:r>
            <a:r>
              <a:rPr lang="el-GR" b="1" smtClean="0"/>
              <a:t>ή όταν τις χρησιμοποιούν, η χρήση αυτή είναι αναποτελεσματική ή αταίριαστη με τη φύση του έργου </a:t>
            </a:r>
            <a:r>
              <a:rPr lang="el-GR" sz="2800" b="1" smtClean="0"/>
              <a:t>(</a:t>
            </a:r>
            <a:r>
              <a:rPr lang="en-US" sz="2800" b="1" smtClean="0"/>
              <a:t>Butterfield et al., 1973)</a:t>
            </a:r>
            <a:r>
              <a:rPr lang="en-US" b="1" smtClean="0"/>
              <a:t>.</a:t>
            </a:r>
            <a:endParaRPr lang="en-US" b="1" smtClean="0">
              <a:cs typeface="Times New Roman" pitchFamily="18" charset="0"/>
            </a:endParaRPr>
          </a:p>
          <a:p>
            <a:pPr eaLnBrk="1" hangingPunct="1">
              <a:defRPr/>
            </a:pPr>
            <a:endParaRPr lang="el-GR" smtClean="0"/>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rrowheads="1"/>
          </p:cNvSpPr>
          <p:nvPr>
            <p:ph type="title"/>
          </p:nvPr>
        </p:nvSpPr>
        <p:spPr/>
        <p:txBody>
          <a:bodyPr/>
          <a:lstStyle/>
          <a:p>
            <a:pPr eaLnBrk="1" hangingPunct="1">
              <a:defRPr/>
            </a:pPr>
            <a:r>
              <a:rPr lang="el-GR" sz="4000" smtClean="0">
                <a:solidFill>
                  <a:srgbClr val="FFFFCC"/>
                </a:solidFill>
              </a:rPr>
              <a:t>ΜΝΗΜΟΝΙΚΕΣ ΣΤΡΑΤΗΓΙΚΕΣ ΚΑΙ ΝΟΗΤΙΚΗ ΚΑΘΥΣΤΕΡΗΣΗ</a:t>
            </a:r>
          </a:p>
        </p:txBody>
      </p:sp>
      <p:sp>
        <p:nvSpPr>
          <p:cNvPr id="123907" name="Rectangle 3"/>
          <p:cNvSpPr>
            <a:spLocks noGrp="1" noRot="1" noChangeArrowheads="1"/>
          </p:cNvSpPr>
          <p:nvPr>
            <p:ph type="body" idx="1"/>
          </p:nvPr>
        </p:nvSpPr>
        <p:spPr/>
        <p:txBody>
          <a:bodyPr/>
          <a:lstStyle/>
          <a:p>
            <a:pPr eaLnBrk="1" hangingPunct="1">
              <a:lnSpc>
                <a:spcPct val="110000"/>
              </a:lnSpc>
              <a:buFont typeface="Wingdings" pitchFamily="2" charset="2"/>
              <a:buNone/>
              <a:defRPr/>
            </a:pPr>
            <a:r>
              <a:rPr lang="el-GR" b="1" smtClean="0"/>
              <a:t>Οι </a:t>
            </a:r>
            <a:r>
              <a:rPr lang="en-US" b="1" smtClean="0"/>
              <a:t>Bray &amp; Turner (1986) </a:t>
            </a:r>
            <a:r>
              <a:rPr lang="el-GR" b="1" smtClean="0"/>
              <a:t>παρατήρησαν ότι οι περισσότερες έρευνες, στις οποίες αναφέρονταν βλάβες χρήσης των μνημονικών στρατηγικών εκ μέρους των παιδιών με </a:t>
            </a:r>
            <a:r>
              <a:rPr lang="el-GR" sz="3600" b="1" smtClean="0"/>
              <a:t>Ν.Κ.</a:t>
            </a:r>
            <a:r>
              <a:rPr lang="el-GR" b="1" smtClean="0"/>
              <a:t>, αφορούσαν σε έργα που απαιτούσαν έμμεση χρήση λεκτικών στρατηγικών.</a:t>
            </a:r>
            <a:r>
              <a:rPr lang="el-GR" b="1" smtClean="0">
                <a:cs typeface="Times New Roman" pitchFamily="18" charset="0"/>
              </a:rPr>
              <a:t> </a:t>
            </a:r>
            <a:endParaRPr lang="en-US" b="1" smtClean="0">
              <a:cs typeface="Times New Roman" pitchFamily="18" charset="0"/>
            </a:endParaRPr>
          </a:p>
          <a:p>
            <a:pPr eaLnBrk="1" hangingPunct="1">
              <a:defRPr/>
            </a:pPr>
            <a:endParaRPr lang="el-GR" smtClean="0"/>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rrowheads="1"/>
          </p:cNvSpPr>
          <p:nvPr>
            <p:ph type="title"/>
          </p:nvPr>
        </p:nvSpPr>
        <p:spPr/>
        <p:txBody>
          <a:bodyPr/>
          <a:lstStyle/>
          <a:p>
            <a:pPr eaLnBrk="1" hangingPunct="1">
              <a:defRPr/>
            </a:pPr>
            <a:r>
              <a:rPr lang="el-GR" sz="4000" smtClean="0">
                <a:solidFill>
                  <a:srgbClr val="FFFFCC"/>
                </a:solidFill>
              </a:rPr>
              <a:t>ΜΝΗΜΟΝΙΚΕΣ ΣΤΡΑΤΗΓΙΚΕΣ ΚΑΙ ΝΟΗΤΙΚΗ ΚΑΘΥΣΤΕΡΗΣΗ</a:t>
            </a:r>
          </a:p>
        </p:txBody>
      </p:sp>
      <p:sp>
        <p:nvSpPr>
          <p:cNvPr id="124931" name="Rectangle 3"/>
          <p:cNvSpPr>
            <a:spLocks noGrp="1" noRot="1" noChangeArrowheads="1"/>
          </p:cNvSpPr>
          <p:nvPr>
            <p:ph type="body" idx="1"/>
          </p:nvPr>
        </p:nvSpPr>
        <p:spPr>
          <a:xfrm>
            <a:off x="301625" y="1676400"/>
            <a:ext cx="8540750" cy="4921250"/>
          </a:xfrm>
        </p:spPr>
        <p:txBody>
          <a:bodyPr/>
          <a:lstStyle/>
          <a:p>
            <a:pPr eaLnBrk="1" hangingPunct="1">
              <a:lnSpc>
                <a:spcPct val="110000"/>
              </a:lnSpc>
              <a:defRPr/>
            </a:pPr>
            <a:r>
              <a:rPr lang="el-GR" sz="2400" b="1" smtClean="0">
                <a:effectLst/>
              </a:rPr>
              <a:t>Ο </a:t>
            </a:r>
            <a:r>
              <a:rPr lang="en-US" sz="2400" b="1" smtClean="0">
                <a:effectLst/>
              </a:rPr>
              <a:t>Bray </a:t>
            </a:r>
            <a:r>
              <a:rPr lang="el-GR" sz="2400" b="1" smtClean="0">
                <a:effectLst/>
              </a:rPr>
              <a:t>και οι συνεργάτες του (1994) θεωρούν ότι η υπερβολική εστίαση στις λεκτικές στρατηγικές ίσως δίνει μια παραπλανητική και απαισιόδοξη εικόνα για τις μνημονικές στρατηγικές των παιδιών με νοητική καθυστέρηση.</a:t>
            </a:r>
          </a:p>
          <a:p>
            <a:pPr eaLnBrk="1" hangingPunct="1">
              <a:lnSpc>
                <a:spcPct val="110000"/>
              </a:lnSpc>
              <a:defRPr/>
            </a:pPr>
            <a:r>
              <a:rPr lang="el-GR" sz="2400" b="1" smtClean="0">
                <a:effectLst/>
              </a:rPr>
              <a:t>Τα άτομα με Ν.Κ. φαίνεται ότι είναι σε θέση να κάνουν χρήση «εξωτερικών» μνημονικών βοηθημάτων, όταν η συνθήκη το επιτρέπει (γράφουν σημειώματα, τοποθετούν τα πράγματα σε μια συγκεκριμένη θέση για να θυμούνται που είναι κ.α.) </a:t>
            </a:r>
            <a:r>
              <a:rPr lang="el-GR" sz="2000" b="1" smtClean="0">
                <a:effectLst/>
              </a:rPr>
              <a:t>(</a:t>
            </a:r>
            <a:r>
              <a:rPr lang="en-US" sz="2000" b="1" smtClean="0">
                <a:effectLst/>
              </a:rPr>
              <a:t>Bray</a:t>
            </a:r>
            <a:r>
              <a:rPr lang="el-GR" sz="2000" b="1" smtClean="0">
                <a:effectLst/>
              </a:rPr>
              <a:t>, 1999. </a:t>
            </a:r>
            <a:r>
              <a:rPr lang="en-US" sz="2000" b="1" smtClean="0">
                <a:effectLst/>
              </a:rPr>
              <a:t>Fletcher &amp; Bray, 1995, 2003)</a:t>
            </a:r>
            <a:r>
              <a:rPr lang="en-US" sz="2400" b="1" smtClean="0">
                <a:effectLst/>
              </a:rPr>
              <a:t>.</a:t>
            </a:r>
            <a:r>
              <a:rPr lang="el-GR" sz="2400" b="1" smtClean="0">
                <a:effectLst/>
              </a:rPr>
              <a:t> </a:t>
            </a:r>
          </a:p>
          <a:p>
            <a:pPr eaLnBrk="1" hangingPunct="1">
              <a:lnSpc>
                <a:spcPct val="90000"/>
              </a:lnSpc>
              <a:defRPr/>
            </a:pPr>
            <a:endParaRPr lang="el-GR" sz="2400" smtClean="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rrowheads="1"/>
          </p:cNvSpPr>
          <p:nvPr>
            <p:ph type="title"/>
          </p:nvPr>
        </p:nvSpPr>
        <p:spPr/>
        <p:txBody>
          <a:bodyPr/>
          <a:lstStyle/>
          <a:p>
            <a:pPr eaLnBrk="1" hangingPunct="1">
              <a:defRPr/>
            </a:pPr>
            <a:r>
              <a:rPr lang="el-GR" b="1" smtClean="0"/>
              <a:t>Ο ΡΟΛΟΣ ΤΩΝ ΚΙΝΗΤΡΩΝ</a:t>
            </a:r>
          </a:p>
        </p:txBody>
      </p:sp>
      <p:sp>
        <p:nvSpPr>
          <p:cNvPr id="131075" name="Rectangle 3"/>
          <p:cNvSpPr>
            <a:spLocks noGrp="1" noRot="1" noChangeArrowheads="1"/>
          </p:cNvSpPr>
          <p:nvPr>
            <p:ph type="body" idx="1"/>
          </p:nvPr>
        </p:nvSpPr>
        <p:spPr>
          <a:xfrm>
            <a:off x="0" y="1412875"/>
            <a:ext cx="9144000" cy="5445125"/>
          </a:xfrm>
        </p:spPr>
        <p:txBody>
          <a:bodyPr/>
          <a:lstStyle/>
          <a:p>
            <a:pPr eaLnBrk="1" hangingPunct="1">
              <a:lnSpc>
                <a:spcPct val="80000"/>
              </a:lnSpc>
              <a:defRPr/>
            </a:pPr>
            <a:r>
              <a:rPr lang="el-GR" sz="2000" b="1" smtClean="0"/>
              <a:t>ΟΙ </a:t>
            </a:r>
            <a:r>
              <a:rPr lang="en-US" sz="2000" b="1" smtClean="0"/>
              <a:t>BORKOWSKI</a:t>
            </a:r>
            <a:r>
              <a:rPr lang="el-GR" sz="2000" b="1" smtClean="0"/>
              <a:t>, </a:t>
            </a:r>
            <a:r>
              <a:rPr lang="en-US" sz="2000" b="1" smtClean="0"/>
              <a:t>JOHNSTON</a:t>
            </a:r>
            <a:r>
              <a:rPr lang="el-GR" sz="2000" b="1" smtClean="0"/>
              <a:t>, &amp; </a:t>
            </a:r>
            <a:r>
              <a:rPr lang="en-US" sz="2000" b="1" smtClean="0"/>
              <a:t>REID</a:t>
            </a:r>
            <a:r>
              <a:rPr lang="el-GR" sz="2000" b="1" smtClean="0"/>
              <a:t> (1986) ΜΕΛΕΤΗΣΑΝ ΠΩΣ ΣΥΝΔΕΕΤΑΙ Η ΓΝΩΣΗ ΤΩΝ ΣΤΡΑΤΗΓΙΚΩΝ ΜΕ ΤΑ ΑΙΣΘΗΜΑΤΑ ΕΠΙΤΥΧΙΑΣ-ΑΠΟΤΥΧΙΑΣ ΚΑΙ ΑΥΤΟΠΕΠΟΙΘΗΣΗΣ ΩΣ ΠΡΟΣ ΤΗ ΛΥΣΗ ΠΡΟΒΛΗΜΑΤΩΝ. ΣΥΜΦΩΝΑ ΜΕ ΤΟΥΣ ΕΡΕΥΝΗΤΕΣ, ΥΠΟΚΕΙΜΕΝΑ ΠΟΥ ΑΠΟΔΙΔΟΥΝ ΤΗΝ ΑΠΟΤΥΧΙΑ ΤΟΥΣ ΣΤΗΝ ΕΛΛΕΙΨΗ ΠΡΟΣΠΑΘΕΙΑΣ ΕΙΝΑΙ ΠΙΘΑΝΟΤΕΡΟ ΝΑ ΑΥΞΗΣΟΥΝ ΤΙΣ ΕΠΟΜΕΝΕΣ ΠΡΟΣΠΑΘΕΙΕΣ ΤΟΥΣ ΓΙΑ ΤΗΝ ΕΠΙΛΥΣΗ ΤΟΥ ΕΡΓΟΥ. ΑΝΤΙΘΕΤΑ, ΟΤΑΝ ΑΠΟΔΙΔΟΥΝ ΤΗΝ ΑΠΟΤΥΧΙΑ ΤΟΥΣ ΣΤΗΝ ΕΛΛΕΙΨΗ ΙΚΑΝΟΤΗΤΩΝ, ΕΙΝΑΙ ΠΙΘΑΝΟΤΕΡΟ ΝΑ ΠΡΟΣΕΓΓΙΣΟΥΝ ΤΟ ΕΡΓΟ ΠΑΘΗΤΙΚΑ. ΑΥΤΗ Η ΠΑΘΗΤΙΚΗ ΠΡΟΣΕΓΓΙΣΗ ΕΝΙΣΧΥΕΙ ΤΑ ΑΡΝΗΤΙΚΑ ΚΙΝΗΤΡΑ, ΜΕ ΑΠΟΤΕΛΕΣΜΑ ΑΚΟΜΑ ΚΙ ΑΝ ΥΠΑΡΧΟΥΝ ΕΜΠΕΙΡΙΕΣ ΕΠΙΤΥΧΙΑΣ ΝΑ ΑΠΟΔΙΔΟΝΤΑΙ ΣΕ ΕΞΩΤΕΡΙΚΟΥΣ ΠΑΡΑΓΟΝΤΕΣ, ΟΠΩΣ ΤΥΧΗ Η ΕΥΚΟΛΙΑ ΤΟΥ ΕΡΓΟΥ (</a:t>
            </a:r>
            <a:r>
              <a:rPr lang="en-US" sz="2000" b="1" smtClean="0"/>
              <a:t>DIENER</a:t>
            </a:r>
            <a:r>
              <a:rPr lang="el-GR" sz="2000" b="1" smtClean="0"/>
              <a:t> &amp; </a:t>
            </a:r>
            <a:r>
              <a:rPr lang="en-US" sz="2000" b="1" smtClean="0"/>
              <a:t>DWECK</a:t>
            </a:r>
            <a:r>
              <a:rPr lang="el-GR" sz="2000" b="1" smtClean="0"/>
              <a:t>, 1980). </a:t>
            </a:r>
            <a:endParaRPr lang="en-US" sz="2000" b="1" smtClean="0"/>
          </a:p>
          <a:p>
            <a:pPr eaLnBrk="1" hangingPunct="1">
              <a:lnSpc>
                <a:spcPct val="80000"/>
              </a:lnSpc>
              <a:defRPr/>
            </a:pPr>
            <a:r>
              <a:rPr lang="el-GR" sz="2000" b="1" smtClean="0"/>
              <a:t>ΟΙ </a:t>
            </a:r>
            <a:r>
              <a:rPr lang="en-US" sz="2000" b="1" smtClean="0"/>
              <a:t>TURNER</a:t>
            </a:r>
            <a:r>
              <a:rPr lang="el-GR" sz="2000" b="1" smtClean="0"/>
              <a:t>, </a:t>
            </a:r>
            <a:r>
              <a:rPr lang="en-US" sz="2000" b="1" smtClean="0"/>
              <a:t>HALE</a:t>
            </a:r>
            <a:r>
              <a:rPr lang="el-GR" sz="2000" b="1" smtClean="0"/>
              <a:t>, </a:t>
            </a:r>
            <a:r>
              <a:rPr lang="en-US" sz="2000" b="1" smtClean="0"/>
              <a:t>WILCOX</a:t>
            </a:r>
            <a:r>
              <a:rPr lang="el-GR" sz="2000" b="1" smtClean="0"/>
              <a:t>, </a:t>
            </a:r>
            <a:r>
              <a:rPr lang="en-US" sz="2000" b="1" smtClean="0"/>
              <a:t>BORKOWSKI</a:t>
            </a:r>
            <a:r>
              <a:rPr lang="el-GR" sz="2000" b="1" smtClean="0"/>
              <a:t>, &amp; </a:t>
            </a:r>
            <a:r>
              <a:rPr lang="en-US" sz="2000" b="1" smtClean="0"/>
              <a:t>DUTKA</a:t>
            </a:r>
            <a:r>
              <a:rPr lang="el-GR" sz="2000" b="1" smtClean="0"/>
              <a:t> (1987) ΑΝΕΦΕΡΑΝ ΟΤΙ ΠΑΙΔΙΑ ΗΠΙΑΣ ΝΟΗΤΙΚΗΣ ΚΑΘΥΣΤΕΡΗΣΗΣ ΕΧΟΥΝ ΠΕΡΙΣΣΟΤΕΡΑ ΑΡΝΗΤΙΚΑ ΚΙΝΗΤΡΑ ΣΕ ΣΧΕΣΗ ΜΕ </a:t>
            </a:r>
            <a:r>
              <a:rPr lang="en-US" sz="2000" b="1" smtClean="0"/>
              <a:t>TA</a:t>
            </a:r>
            <a:r>
              <a:rPr lang="el-GR" sz="2000" b="1" smtClean="0"/>
              <a:t> ΣΥΝΟΜΗΛΙΚΟΥΣ ΤΟΥΣ. </a:t>
            </a: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rrowheads="1"/>
          </p:cNvSpPr>
          <p:nvPr>
            <p:ph type="title"/>
          </p:nvPr>
        </p:nvSpPr>
        <p:spPr/>
        <p:txBody>
          <a:bodyPr/>
          <a:lstStyle/>
          <a:p>
            <a:pPr eaLnBrk="1" hangingPunct="1">
              <a:defRPr/>
            </a:pPr>
            <a:r>
              <a:rPr lang="el-GR" b="1" smtClean="0"/>
              <a:t>Ο ΡΟΛΟΣ ΤΩΝ ΚΙΝΗΤΡΩΝ</a:t>
            </a:r>
          </a:p>
        </p:txBody>
      </p:sp>
      <p:sp>
        <p:nvSpPr>
          <p:cNvPr id="132099" name="Rectangle 3"/>
          <p:cNvSpPr>
            <a:spLocks noGrp="1" noRot="1" noChangeArrowheads="1"/>
          </p:cNvSpPr>
          <p:nvPr>
            <p:ph type="body" idx="1"/>
          </p:nvPr>
        </p:nvSpPr>
        <p:spPr>
          <a:xfrm>
            <a:off x="301625" y="1676400"/>
            <a:ext cx="8540750" cy="4848225"/>
          </a:xfrm>
        </p:spPr>
        <p:txBody>
          <a:bodyPr/>
          <a:lstStyle/>
          <a:p>
            <a:pPr eaLnBrk="1" hangingPunct="1">
              <a:lnSpc>
                <a:spcPct val="90000"/>
              </a:lnSpc>
              <a:defRPr/>
            </a:pPr>
            <a:r>
              <a:rPr lang="el-GR" sz="2400" b="1" smtClean="0"/>
              <a:t>ΣΥΜΦΩΝΑ ΜΕ ΤΟΥΣ </a:t>
            </a:r>
            <a:r>
              <a:rPr lang="en-US" sz="2400" b="1" smtClean="0"/>
              <a:t>BORKOWSKI ET AL</a:t>
            </a:r>
            <a:r>
              <a:rPr lang="el-GR" sz="2400" b="1" smtClean="0"/>
              <a:t>. (1987) ΕΙΝΑΙ ΛΑΘΟΣ ΝΑ ΘΕΩΡΟΥΜΕ ΟΤΙ Η ΧΡΗΣΗ ΤΗΣ ΣΤΡΑΤΗΓΙΚΗΣ ΕΙΝΑΙ “ΑΥΘΟΡΜΗΤΗ”. ΣΤΗΝ ΠΡΑΓΜΑΤΙΚΟΤΗΤΑ ΕΙΝΑΙ ΤΟ ΑΠΟΤΕΛΕΣΜΑ ΤΗΣ ΑΛΛΗΛΕΠΙΔΡΑΣΗΣ  ΜΕΤΑΞΥ ΤΗΣ ΜΕΤΑΓΝΩΣΗΣ ΚΑΙ ΤΩΝ ΚΙΝΗΤΡΩΝ. ΠΙΟ ΠΡΟΣΦΑΤΑ, ΟΙ </a:t>
            </a:r>
            <a:r>
              <a:rPr lang="en-US" sz="2400" b="1" smtClean="0"/>
              <a:t>BORKOWSKI</a:t>
            </a:r>
            <a:r>
              <a:rPr lang="el-GR" sz="2400" b="1" smtClean="0"/>
              <a:t>, </a:t>
            </a:r>
            <a:r>
              <a:rPr lang="en-US" sz="2400" b="1" smtClean="0"/>
              <a:t>CARR</a:t>
            </a:r>
            <a:r>
              <a:rPr lang="el-GR" sz="2400" b="1" smtClean="0"/>
              <a:t>, </a:t>
            </a:r>
            <a:r>
              <a:rPr lang="en-US" sz="2400" b="1" smtClean="0"/>
              <a:t>RELLINGER</a:t>
            </a:r>
            <a:r>
              <a:rPr lang="el-GR" sz="2400" b="1" smtClean="0"/>
              <a:t>, &amp; </a:t>
            </a:r>
            <a:r>
              <a:rPr lang="en-US" sz="2400" b="1" smtClean="0"/>
              <a:t>PRESSLEY</a:t>
            </a:r>
            <a:r>
              <a:rPr lang="el-GR" sz="2400" b="1" smtClean="0"/>
              <a:t> (1990) ΑΝΕΠΤΥΞΑΝ ΕΝΑ ΚΑΙΝΟΥΡΓΙΟ ΜΕΤΑΓΝΩΣΤΙΚΟ ΜΟΝΤΕΛΟ ΣΥΜΦΩΝΑ ΜΕ ΤΟ ΟΠΟΙΟ Η ΓΝΩΣΗ ΤΩΝ ΣΤΡΑΤΗΓΙΚΩΝ ΚΑΙ ΤΑ ΚΙΝΗΤΡΑ ΕΙΝΑΙ ΔΥΟ ΠΑΡΑΓΟΝΤΕΣ ΠΟΥ ΣΧΕΤΙΖΟΝΤΑΙ ΑΜΟΙΒΑΙΑ. Η ΘΕΤΙΚΗ ΕΙΚΟΝΑ ΤΟΥ ΕΑΥΤΟΥ ΑΥΞΑΝΕΙ ΤΗΝ ΠΙΘΑΝΟΤΗΤΑ ΓΕΝΙΚΕΥΣΗΣ ΤΩΝ ΣΤΡΑΤΗΓΙΚΩΝ ΣΕ ΝΕΑ ΕΡΓΑ ΚΑΙ ΑΝΤΙΣΤΡΟΦΑ. </a:t>
            </a: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rrowheads="1"/>
          </p:cNvSpPr>
          <p:nvPr>
            <p:ph type="title"/>
          </p:nvPr>
        </p:nvSpPr>
        <p:spPr/>
        <p:txBody>
          <a:bodyPr/>
          <a:lstStyle/>
          <a:p>
            <a:pPr eaLnBrk="1" hangingPunct="1">
              <a:defRPr/>
            </a:pPr>
            <a:r>
              <a:rPr lang="el-GR" b="1" smtClean="0"/>
              <a:t>Ο ΡΟΛΟΣ ΤΗΣ ΠΡΟΣΟΧΗΣ</a:t>
            </a:r>
          </a:p>
        </p:txBody>
      </p:sp>
      <p:sp>
        <p:nvSpPr>
          <p:cNvPr id="133123" name="Rectangle 3"/>
          <p:cNvSpPr>
            <a:spLocks noGrp="1" noRot="1" noChangeArrowheads="1"/>
          </p:cNvSpPr>
          <p:nvPr>
            <p:ph type="body" idx="1"/>
          </p:nvPr>
        </p:nvSpPr>
        <p:spPr>
          <a:xfrm>
            <a:off x="301625" y="1412875"/>
            <a:ext cx="8540750" cy="5111750"/>
          </a:xfrm>
        </p:spPr>
        <p:txBody>
          <a:bodyPr/>
          <a:lstStyle/>
          <a:p>
            <a:pPr eaLnBrk="1" hangingPunct="1">
              <a:lnSpc>
                <a:spcPct val="90000"/>
              </a:lnSpc>
              <a:defRPr/>
            </a:pPr>
            <a:r>
              <a:rPr lang="el-GR" sz="2400" b="1" smtClean="0"/>
              <a:t>ΕΝΑΣ ΤΡΟΠΟΣ ΓΙΑ ΝΑ ΔΙΕΡΕΥΝΗΘΟΥΝ ΟΙ ΒΛΑΒΕΣ ΠΡΟΣΟΧΗΣ ΣΤΑ ΑΤΟΜΑ ΜΕ ΝΟΗΤΙΚΗ ΚΑΘΥΣΤΕΡΗΣΗ ΕΙΝΑΙ ΝΑ ΜΕΛΕΤΗΘΟΥΝ ΟΙ ΕΠΙΛΕΚΤΙΚΕΣ ΕΚΦΑΝΣΕΙΣ ΤΗΣ. Η ΠΛΕΙΟΝΟΤΗΤΑ ΤΩΝ ΕΡΕΥΝΩΝ ΑΠΟΔΕΙΚΝΥΕΙ ΟΤΙ Η ΧΡΗΣΗ ΤΗΣ ΕΠΙΛΕΚΤΙΚΗΣ ΠΡΟΣΟΧΗΣ (Η ΙΚΑΝΟΤΗΤΑ ΕΣΤΙΑΣΗΣ ΤΗΣ ΠΡΟΣΟΧΗΣ Σ’ ΕΝΑ ΕΡΕΘΙΣΜΑ, ΕΝΩ ΕΚΟΥΣΙΑ ΑΓΝΟΟΥΝΤΑΙ ΜΗ ΣΧΕΤΙΚΟΙ ΕΡΕΘΙΣΜΟΙ), ΔΙΑΦΕΡΕΙ ΜΕΤΑΞΥ </a:t>
            </a:r>
            <a:r>
              <a:rPr lang="en-US" sz="2400" b="1" smtClean="0"/>
              <a:t>TA</a:t>
            </a:r>
            <a:r>
              <a:rPr lang="el-GR" sz="2400" b="1" smtClean="0"/>
              <a:t> ΚΑΙ ΝΟΗΤΙΚΩΣ ΚΑΘΥΣΤΕΡΗΜΕΝΩΝ ΥΠΟΚΕΙΜΕΝΩΝ (</a:t>
            </a:r>
            <a:r>
              <a:rPr lang="en-US" sz="2400" b="1" smtClean="0"/>
              <a:t>CHA</a:t>
            </a:r>
            <a:r>
              <a:rPr lang="el-GR" sz="2400" b="1" smtClean="0"/>
              <a:t> &amp; </a:t>
            </a:r>
            <a:r>
              <a:rPr lang="en-US" sz="2400" b="1" smtClean="0"/>
              <a:t>MERRILL</a:t>
            </a:r>
            <a:r>
              <a:rPr lang="el-GR" sz="2400" b="1" smtClean="0"/>
              <a:t>, 1994· </a:t>
            </a:r>
            <a:r>
              <a:rPr lang="en-US" sz="2400" b="1" smtClean="0"/>
              <a:t>ZEAMAN</a:t>
            </a:r>
            <a:r>
              <a:rPr lang="el-GR" sz="2400" b="1" smtClean="0"/>
              <a:t> &amp; </a:t>
            </a:r>
            <a:r>
              <a:rPr lang="en-US" sz="2400" b="1" smtClean="0"/>
              <a:t>HOUSE</a:t>
            </a:r>
            <a:r>
              <a:rPr lang="el-GR" sz="2400" b="1" smtClean="0"/>
              <a:t>, 1979). ΣΥΓΚΕΚΡΙΜΕΝΑ, ΟΙ </a:t>
            </a:r>
            <a:r>
              <a:rPr lang="en-US" sz="2400" b="1" smtClean="0"/>
              <a:t>CHA</a:t>
            </a:r>
            <a:r>
              <a:rPr lang="el-GR" sz="2400" b="1" smtClean="0"/>
              <a:t> &amp; </a:t>
            </a:r>
            <a:r>
              <a:rPr lang="en-US" sz="2400" b="1" smtClean="0"/>
              <a:t>MERRILL</a:t>
            </a:r>
            <a:r>
              <a:rPr lang="el-GR" sz="2400" b="1" smtClean="0"/>
              <a:t> (1994) ΕΔΕΙΞΑΝ ΟΤΙ ΟΙ ΜΗ ΣΧΕΤΙΚΟΙ ΕΡΕΘΙΣΜΟΙ ΕΛΚΥΟΥΝ ΠΕΡΙΣΣΟΤΕΡΟ ΤΗΝ ΠΡΟΣΟΧΗ ΤΩΝ ΝΟΗΤΙΚΩΣ ΚΑΘΥΣΤΕΡΗΜΕΝΩΝ ΑΤΟΜΩΝ, ΣΕ ΣΧΕΣΗ ΜΕ ΤΗΝ ΑΝΤΙΣΤΟΙΧΗ ΤΩΝ </a:t>
            </a:r>
            <a:r>
              <a:rPr lang="en-US" sz="2400" b="1" smtClean="0"/>
              <a:t>TA</a:t>
            </a:r>
            <a:r>
              <a:rPr lang="el-GR" sz="2400" b="1" smtClean="0"/>
              <a:t>.</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rrowheads="1"/>
          </p:cNvSpPr>
          <p:nvPr>
            <p:ph type="title"/>
          </p:nvPr>
        </p:nvSpPr>
        <p:spPr/>
        <p:txBody>
          <a:bodyPr/>
          <a:lstStyle/>
          <a:p>
            <a:pPr eaLnBrk="1" hangingPunct="1">
              <a:defRPr/>
            </a:pPr>
            <a:r>
              <a:rPr lang="el-GR" b="1" smtClean="0"/>
              <a:t>Ο ΡΟΛΟΣ ΤΗΣ ΠΡΟΣΟΧΗΣ</a:t>
            </a:r>
          </a:p>
        </p:txBody>
      </p:sp>
      <p:sp>
        <p:nvSpPr>
          <p:cNvPr id="134147" name="Rectangle 3"/>
          <p:cNvSpPr>
            <a:spLocks noGrp="1" noRot="1" noChangeArrowheads="1"/>
          </p:cNvSpPr>
          <p:nvPr>
            <p:ph type="body" idx="1"/>
          </p:nvPr>
        </p:nvSpPr>
        <p:spPr>
          <a:xfrm>
            <a:off x="179388" y="1676400"/>
            <a:ext cx="8785225" cy="4992688"/>
          </a:xfrm>
        </p:spPr>
        <p:txBody>
          <a:bodyPr/>
          <a:lstStyle/>
          <a:p>
            <a:pPr eaLnBrk="1" hangingPunct="1">
              <a:lnSpc>
                <a:spcPct val="80000"/>
              </a:lnSpc>
              <a:defRPr/>
            </a:pPr>
            <a:r>
              <a:rPr lang="el-GR" sz="1800" b="1" smtClean="0"/>
              <a:t>ΠΡΟΣΦΑΤΕΣ ΑΝΑΣΚΟΠΗΣΕΙΣ (</a:t>
            </a:r>
            <a:r>
              <a:rPr lang="en-US" sz="1800" b="1" smtClean="0"/>
              <a:t>DOCKRELL</a:t>
            </a:r>
            <a:r>
              <a:rPr lang="el-GR" sz="1800" b="1" smtClean="0"/>
              <a:t> &amp; </a:t>
            </a:r>
            <a:r>
              <a:rPr lang="en-US" sz="1800" b="1" smtClean="0"/>
              <a:t>MCSHANE</a:t>
            </a:r>
            <a:r>
              <a:rPr lang="el-GR" sz="1800" b="1" smtClean="0"/>
              <a:t>, 1992.2004) ΤΟΝΙΖΟΥΝ ΟΤΙ Η ΕΠΙΔΟΣΗ ΤΩΝ ΝΟΗΤΙΚΩΣ ΚΑΘΥΣΤΕΡΗΜΕΝΩΝ ΑΤΟΜΩΝ ΧΕΙΡΟΤΕΡΕΥΕΙ ΣΕ ΣΥΝΘΕΤΑ ΕΡΓΑ ΜΕ ΥΨΗΛΕΣ ΑΠΑΙΤΗΣΕΙΣ, ΙΔΙΑΙΤΕΡΑ ΟΤΑΝ ΥΠΑΡΧΟΥΝ ΣΤΟΙΧΕΙΑ ΔΙΑΣΠΑΣΗΣ ΤΗΣ ΠΡΟΣΟΧΗΣ. ΚΑΙ ΑΥΤΟ, ΔΙΟΤΙ, ΟΠΩΣ ΑΝΑΦΕΡΟΥΝ ΠΟΛΛΟΙ ΕΡΕΥΝΗΤΕΣ (</a:t>
            </a:r>
            <a:r>
              <a:rPr lang="en-US" sz="1800" b="1" smtClean="0"/>
              <a:t>NEIL</a:t>
            </a:r>
            <a:r>
              <a:rPr lang="el-GR" sz="1800" b="1" smtClean="0"/>
              <a:t> &amp; </a:t>
            </a:r>
            <a:r>
              <a:rPr lang="en-US" sz="1800" b="1" smtClean="0"/>
              <a:t>WESTBERRY</a:t>
            </a:r>
            <a:r>
              <a:rPr lang="el-GR" sz="1800" b="1" smtClean="0"/>
              <a:t>, 1987· </a:t>
            </a:r>
            <a:r>
              <a:rPr lang="en-US" sz="1800" b="1" smtClean="0"/>
              <a:t>TIPPER</a:t>
            </a:r>
            <a:r>
              <a:rPr lang="el-GR" sz="1800" b="1" smtClean="0"/>
              <a:t>, 1985), Η ΕΠΙΛΕΚΤΙΚΗ ΠΡΟΣΟΧΗ ΔΕΝ ΠΕΡΙΛΑΜΒΑΝΕΙ ΜΟΝΟ ΔΙΕΡΓΑΣΙΕΣ ΔΙΕΥΚΟΛΥΝΣΗΣ ΠΡΟΣ ΤΟΝ ΕΠΙΛΕΓΟΜΕΝΟ ΣΤΟΧΟ, ΑΛΛΑ ΚΑΙ ΑΝΤΙΣΤΟΙΧΕΣ ΔΙΕΡΓΑΣΙΕΣ ΚΑΤΑΣΤΟΛΗΣ ΠΡΟΣ ΤΟΝ ΑΚΑΤΑΛΛΗΛΟ (ΔΙΑΣΠΑΣΤΙΚΟ) ΣΤΟΧΟ. ΥΠΟΣΤΗΡΙΖΟΥΝ ΟΤΙ Η ΜΗ ΣΧΕΤΙΚΗ ΠΛΗΡΟΦΟΡΙΑ ΚΑΤΑΣΤΕΛΛΕΤΑΙ ΕΝΕΡΓΗΤΙΚΑ ΚΑΙ ΔΕΝ ΑΠΩΘΕΙΤΑΙ ΠΑΘΗΤΙΚΑ, ΚΑΤΑ ΤΗ ΔΙΑΡΚΕΙΑ ΤΗΣ ΕΠΙΛΟΓΗΣ ΚΑΙ ΤΗΣ ΕΚΤΕΛΕΣΗΣ ΤΗΣ ΑΝΤΙΔΡΑΣΗΣ. </a:t>
            </a:r>
          </a:p>
          <a:p>
            <a:pPr eaLnBrk="1" hangingPunct="1">
              <a:lnSpc>
                <a:spcPct val="80000"/>
              </a:lnSpc>
              <a:defRPr/>
            </a:pPr>
            <a:r>
              <a:rPr lang="el-GR" sz="1800" b="1" smtClean="0"/>
              <a:t>ΟΙ </a:t>
            </a:r>
            <a:r>
              <a:rPr lang="en-US" sz="1800" b="1" smtClean="0"/>
              <a:t>MERRILL</a:t>
            </a:r>
            <a:r>
              <a:rPr lang="el-GR" sz="1800" b="1" smtClean="0"/>
              <a:t> &amp; </a:t>
            </a:r>
            <a:r>
              <a:rPr lang="en-US" sz="1800" b="1" smtClean="0"/>
              <a:t>TAUBE</a:t>
            </a:r>
            <a:r>
              <a:rPr lang="el-GR" sz="1800" b="1" smtClean="0"/>
              <a:t> (1996) ΕΔΕΙΞΑΝ ΟΤΙ ΤΑ ΝΟΗΤΙΚΩΣ ΚΑΘΥΣΤΕΡΗΜΕΝΑ ΥΠΟΚΕΙΜΕΝΑ, ΗΠΙΑΣ ΝΟΗΤΙΚΗΣ ΚΑΘΥΣΤΕΡΗΣΗΣ, ΔΕΝ ΚΑΤΑΣΤΕΛΛΟΥΝ ΤΗΝ ΕΠΙΔΡΑΣΗ ΤΩΝ ΔΙΑΣΠΑΣΤΩΝ, ΜΕ ΑΠΟΤΕΛΕΣΜΑ Η ΑΝΤΙΔΡΑΣΗ ΤΟΥΣ ΣΤΗ ΣΧΕΤΙΚΗ ΠΛΗΡΟΦΟΡΙΑ ΝΑ ΕΙΝΑΙ ΠΙΟ ΑΡΓΗ ΚΑΙ ΔΥΣΚΟΛΟΤΕΡΗ. ΑΝ ΚΑΙ ΟΙ ΔΥΟ ΟΜΑΔΕΣ ΚΩΔΙΚΟΠΟΙΟΥΝ ΤΑ ΕΡΕΘΙΣΜΑΤΑ ΜΕ ΠΑΡΟΜΟΙΟ ΤΡΟΠΟ, ΟΙ ΔΙΑΦΟΡΕΣ ΤΟΥΣ ΕΙΝΑΙ ΑΠΟΤΕΛΕΣΜΑ ΤΗΣ ΛΕΙΤΟΥΡΓΙΑΣ ΤΩΝ ΜΗΧΑΝΙΣΜΩΝ ΤΗΣ ΕΠΙΛΕΚΤΙΚΗΣ ΠΡΟΣΟΧΗΣ. </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301625" y="228600"/>
            <a:ext cx="7294563" cy="896938"/>
          </a:xfrm>
        </p:spPr>
        <p:txBody>
          <a:bodyPr/>
          <a:lstStyle/>
          <a:p>
            <a:pPr eaLnBrk="1" hangingPunct="1">
              <a:defRPr/>
            </a:pPr>
            <a:r>
              <a:rPr lang="el-GR" sz="4000" b="1" smtClean="0">
                <a:solidFill>
                  <a:srgbClr val="000000"/>
                </a:solidFill>
                <a:effectLst>
                  <a:outerShdw blurRad="38100" dist="38100" dir="2700000" algn="tl">
                    <a:srgbClr val="FFFFFF"/>
                  </a:outerShdw>
                </a:effectLst>
              </a:rPr>
              <a:t>Ο ΕΡΕΥΝΗΤΗΣ </a:t>
            </a:r>
            <a:r>
              <a:rPr lang="en-US" sz="4000" b="1" smtClean="0">
                <a:solidFill>
                  <a:srgbClr val="000000"/>
                </a:solidFill>
                <a:effectLst>
                  <a:outerShdw blurRad="38100" dist="38100" dir="2700000" algn="tl">
                    <a:srgbClr val="FFFFFF"/>
                  </a:outerShdw>
                </a:effectLst>
              </a:rPr>
              <a:t>ED. ZIGLER</a:t>
            </a:r>
            <a:endParaRPr lang="el-GR" sz="4000" b="1" smtClean="0">
              <a:solidFill>
                <a:srgbClr val="000000"/>
              </a:solidFill>
              <a:effectLst>
                <a:outerShdw blurRad="38100" dist="38100" dir="2700000" algn="tl">
                  <a:srgbClr val="FFFFFF"/>
                </a:outerShdw>
              </a:effectLst>
            </a:endParaRPr>
          </a:p>
        </p:txBody>
      </p:sp>
      <p:sp>
        <p:nvSpPr>
          <p:cNvPr id="3075" name="Rectangle 3"/>
          <p:cNvSpPr>
            <a:spLocks noGrp="1" noRot="1" noChangeArrowheads="1"/>
          </p:cNvSpPr>
          <p:nvPr>
            <p:ph type="body" sz="half" idx="1"/>
          </p:nvPr>
        </p:nvSpPr>
        <p:spPr>
          <a:xfrm>
            <a:off x="0" y="1196975"/>
            <a:ext cx="8964613" cy="5184775"/>
          </a:xfrm>
        </p:spPr>
        <p:txBody>
          <a:bodyPr/>
          <a:lstStyle/>
          <a:p>
            <a:pPr marL="609600" indent="-609600" algn="just" eaLnBrk="1" hangingPunct="1">
              <a:lnSpc>
                <a:spcPct val="90000"/>
              </a:lnSpc>
              <a:buClr>
                <a:schemeClr val="tx2"/>
              </a:buClr>
              <a:buFont typeface="Wingdings" pitchFamily="2" charset="2"/>
              <a:buChar char="v"/>
              <a:defRPr/>
            </a:pPr>
            <a:r>
              <a:rPr lang="el-GR" sz="2800" b="1" smtClean="0"/>
              <a:t>Ο Εdward Ζigler είναι ο πρώτος ερευνητής που εφάρμοσε συστηματικά τις μεθοδολογικές αρχές της ψυχολογίας στο χώρο της νοητικής καθυστέρησης. Από τη διδακτορική του διατριβή, στο τέλος της δεκαετίας του 1950, και με μια σειρά πρωτοποριακών άρθρων, δίνει έμφαση: Α) στο ρόλο των κίνητρων και της προσωπικότητας των παιδιών με νοητική καθυστέρηση, Β) στις γνωστικές δυνατότητες των παιδιών αυτών και, δευτερευόντως, στις "ελλείψεις" και στις αδυναμίες τους και Γ) στο ρόλο της αιτιολογίας σε σχέση με τα μοναδικά γνωστικά πρότυπα (γνωστικά προφίλ) που τα παιδιά με νοητική υστέρηση παρουσιάζουν. </a:t>
            </a:r>
          </a:p>
        </p:txBody>
      </p:sp>
      <p:pic>
        <p:nvPicPr>
          <p:cNvPr id="3081" name="Picture 9" descr="j0301252"/>
          <p:cNvPicPr>
            <a:picLocks noChangeAspect="1" noChangeArrowheads="1"/>
          </p:cNvPicPr>
          <p:nvPr>
            <p:ph sz="half" idx="2"/>
          </p:nvPr>
        </p:nvPicPr>
        <p:blipFill>
          <a:blip r:embed="rId3"/>
          <a:srcRect/>
          <a:stretch>
            <a:fillRect/>
          </a:stretch>
        </p:blipFill>
        <p:spPr>
          <a:xfrm>
            <a:off x="7235825" y="0"/>
            <a:ext cx="1728788" cy="1268413"/>
          </a:xfrm>
          <a:noFill/>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3075"/>
                                        </p:tgtEl>
                                        <p:attrNameLst>
                                          <p:attrName>style.visibility</p:attrName>
                                        </p:attrNameLst>
                                      </p:cBhvr>
                                      <p:to>
                                        <p:strVal val="visible"/>
                                      </p:to>
                                    </p:set>
                                    <p:animEffect transition="in" filter="diamond(in)">
                                      <p:cBhvr>
                                        <p:cTn id="11" dur="2000"/>
                                        <p:tgtEl>
                                          <p:spTgt spid="3075"/>
                                        </p:tgtEl>
                                      </p:cBhvr>
                                    </p:animEffect>
                                  </p:childTnLst>
                                </p:cTn>
                              </p:par>
                            </p:childTnLst>
                          </p:cTn>
                        </p:par>
                        <p:par>
                          <p:cTn id="12" fill="hold" nodeType="afterGroup">
                            <p:stCondLst>
                              <p:cond delay="4000"/>
                            </p:stCondLst>
                            <p:childTnLst>
                              <p:par>
                                <p:cTn id="13" presetID="20" presetClass="entr" presetSubtype="0" fill="hold" grpId="0" nodeType="afterEffect">
                                  <p:stCondLst>
                                    <p:cond delay="0"/>
                                  </p:stCondLst>
                                  <p:childTnLst>
                                    <p:set>
                                      <p:cBhvr>
                                        <p:cTn id="14" dur="1" fill="hold">
                                          <p:stCondLst>
                                            <p:cond delay="0"/>
                                          </p:stCondLst>
                                        </p:cTn>
                                        <p:tgtEl>
                                          <p:spTgt spid="3081"/>
                                        </p:tgtEl>
                                        <p:attrNameLst>
                                          <p:attrName>style.visibility</p:attrName>
                                        </p:attrNameLst>
                                      </p:cBhvr>
                                      <p:to>
                                        <p:strVal val="visible"/>
                                      </p:to>
                                    </p:set>
                                    <p:animEffect transition="in" filter="wedge">
                                      <p:cBhvr>
                                        <p:cTn id="15" dur="20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p:bldP spid="308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rrowheads="1"/>
          </p:cNvSpPr>
          <p:nvPr>
            <p:ph type="title"/>
          </p:nvPr>
        </p:nvSpPr>
        <p:spPr>
          <a:xfrm>
            <a:off x="301625" y="228600"/>
            <a:ext cx="8510588" cy="679450"/>
          </a:xfrm>
        </p:spPr>
        <p:txBody>
          <a:bodyPr/>
          <a:lstStyle/>
          <a:p>
            <a:pPr eaLnBrk="1" hangingPunct="1">
              <a:defRPr/>
            </a:pPr>
            <a:r>
              <a:rPr lang="el-GR" sz="4000" b="1" smtClean="0"/>
              <a:t>ΓΝΩΣΤΙΚΗ ΑΚΑΜΨΙΑ (ΑΔΡΑΝΕΙΑ)</a:t>
            </a:r>
          </a:p>
        </p:txBody>
      </p:sp>
      <p:sp>
        <p:nvSpPr>
          <p:cNvPr id="135171" name="Rectangle 3"/>
          <p:cNvSpPr>
            <a:spLocks noGrp="1" noRot="1" noChangeArrowheads="1"/>
          </p:cNvSpPr>
          <p:nvPr>
            <p:ph type="body" idx="1"/>
          </p:nvPr>
        </p:nvSpPr>
        <p:spPr>
          <a:xfrm>
            <a:off x="0" y="1125538"/>
            <a:ext cx="9144000" cy="5732462"/>
          </a:xfrm>
        </p:spPr>
        <p:txBody>
          <a:bodyPr/>
          <a:lstStyle/>
          <a:p>
            <a:pPr eaLnBrk="1" hangingPunct="1">
              <a:lnSpc>
                <a:spcPct val="90000"/>
              </a:lnSpc>
              <a:defRPr/>
            </a:pPr>
            <a:r>
              <a:rPr lang="el-GR" sz="2400" smtClean="0"/>
              <a:t> </a:t>
            </a:r>
            <a:r>
              <a:rPr lang="el-GR" sz="2400" b="1" smtClean="0"/>
              <a:t>ΗΔΗ ΑΠΟ ΤΗ ΔΕΚΑΕΤΙΑ ΤΟΥ 1940, Ο </a:t>
            </a:r>
            <a:r>
              <a:rPr lang="en-US" sz="2400" b="1" smtClean="0"/>
              <a:t>KOUNIN</a:t>
            </a:r>
            <a:r>
              <a:rPr lang="el-GR" sz="2400" b="1" smtClean="0"/>
              <a:t> (1941) ΚΑΤΕΛΗΓΕ ΣΤΟ ΣΥΜΠΕΡΑΣΜΑ ΟΤΙ ΟΙ ΔΙΑΔΙΚΑΣΙΕΣ ΤΗΣ ΣΚΕΨΗΣ ΤΩΝ ΝΟΗΤΙΚΩΣ ΚΑΘΥΣΤΕΡΗΜΕΝΩΝ ΠΑΙΔΙΩΝ ΕΙΝΑΙ ΠΕΡΙΣΣΟΤΕΡΟ ΔΥΣΚΑΜΠΤΕΣ ΑΠ’ Ο,ΤΙ ΤΩΝ ΟΜΑΛΩΣ ΑΝΑΠΤΥΣΣΟΜΕΝΩΝ ΠΑΙΔΙΩΝ, ΕΞΙΣΩΜΕΝΩΝ ΩΣ ΠΡΟΣ ΤΗ Ν.Η. Η ΑΚΑΜΨΙΑ ΟΡΙΖΕΤΑΙ ΩΣ Η ΕΜΜΟΝΗ,  ΜΗ ΑΛΛΑΓΗΣ ΤΗΣ ΣΥΜΠΕΡΙΦΟΡΑΣ, ΕΝΩ ΟΙ ΣΥΝΘΗΚΕΣ ΤΟ ΑΠΑΙΤΟΥΝ, ΚΑΙ ΘΕΩΡΕΙΤΑΙ ΟΤΙ ΜΕΓΑΛΩΝΕΙ ΚΑΘΩΣ ΑΥΞΑΝΕΤΑΙ Η Ν.Η. ΤΑ ΝΟΗΤΙΚΩΣ ΚΑΘΥΣΤΕΡΗΜΕΝΑ ΠΑΙΔΙΑ ΕΙΝΑΙ ΣΤΕΡΕΟΤΥΠΑ, ΜΟΝΟΤΟΝΑ, “ΕΜΜΕΝΟΝΤΑ” ΚΑΙ ΠΕΡΙΟΡΙΖΟΥΝ ΤΗΝ ΑΝΤΙΔΡΑΣΗ ΤΟΥΣ ΣΕ ΜΙΚΡΟ ΑΡΙΘΜΟ ΕΡΕΘΙΣΜΩΝ. ΑΚΟΜΗ, ΠΑΡΟΥΣΙΑΖΟΥΝ ΜΙΚΡΟΤΕΡΗ ΠΟΙΚΙΛΙΑ ΑΠΑΝΤΗΣΕΩΝ ΚΑΙ ΕΜΜΟΝΗ ΣΤΟΝ ΙΔΙΟ ΤΥΠΟ. </a:t>
            </a:r>
            <a:endParaRPr lang="en-US" sz="2400" b="1" smtClean="0"/>
          </a:p>
          <a:p>
            <a:pPr eaLnBrk="1" hangingPunct="1">
              <a:lnSpc>
                <a:spcPct val="90000"/>
              </a:lnSpc>
              <a:buFont typeface="Wingdings" pitchFamily="2" charset="2"/>
              <a:buNone/>
              <a:defRPr/>
            </a:pPr>
            <a:endParaRPr lang="en-US" sz="2400" b="1" smtClean="0"/>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rrowheads="1"/>
          </p:cNvSpPr>
          <p:nvPr>
            <p:ph type="title"/>
          </p:nvPr>
        </p:nvSpPr>
        <p:spPr/>
        <p:txBody>
          <a:bodyPr/>
          <a:lstStyle/>
          <a:p>
            <a:pPr eaLnBrk="1" hangingPunct="1">
              <a:defRPr/>
            </a:pPr>
            <a:r>
              <a:rPr lang="el-GR" sz="4000" b="1" smtClean="0"/>
              <a:t>ΓΝΩΣΤΙΚΗ ΑΚΑΜΨΙΑ (ΑΔΡΑΝΕΙΑ)</a:t>
            </a:r>
          </a:p>
        </p:txBody>
      </p:sp>
      <p:sp>
        <p:nvSpPr>
          <p:cNvPr id="153603" name="Rectangle 3"/>
          <p:cNvSpPr>
            <a:spLocks noGrp="1" noRot="1" noChangeArrowheads="1"/>
          </p:cNvSpPr>
          <p:nvPr>
            <p:ph type="body" idx="1"/>
          </p:nvPr>
        </p:nvSpPr>
        <p:spPr>
          <a:xfrm>
            <a:off x="301625" y="1412875"/>
            <a:ext cx="8662988" cy="5256213"/>
          </a:xfrm>
        </p:spPr>
        <p:txBody>
          <a:bodyPr/>
          <a:lstStyle/>
          <a:p>
            <a:pPr eaLnBrk="1" hangingPunct="1">
              <a:lnSpc>
                <a:spcPct val="80000"/>
              </a:lnSpc>
              <a:defRPr/>
            </a:pPr>
            <a:r>
              <a:rPr lang="el-GR" sz="2000" b="1" smtClean="0"/>
              <a:t>ΑΝ ΚΑΙ Η ΕΝΝΟΙΑ ΤΗΣ ΔΥΣΚΑΜΨΙΑΣ ΠΟΤΕ ΔΕΝ ΟΡΙΣΤΗΚΕ ΕΠΑΡΚΩΣ  (</a:t>
            </a:r>
            <a:r>
              <a:rPr lang="en-US" sz="2000" b="1" smtClean="0"/>
              <a:t>HODDAP</a:t>
            </a:r>
            <a:r>
              <a:rPr lang="el-GR" sz="2000" b="1" smtClean="0"/>
              <a:t> &amp; </a:t>
            </a:r>
            <a:r>
              <a:rPr lang="en-US" sz="2000" b="1" smtClean="0"/>
              <a:t>ZIGLER</a:t>
            </a:r>
            <a:r>
              <a:rPr lang="el-GR" sz="2000" b="1" smtClean="0"/>
              <a:t>, 1995· </a:t>
            </a:r>
            <a:r>
              <a:rPr lang="en-US" sz="2000" b="1" smtClean="0"/>
              <a:t>ZIGLER</a:t>
            </a:r>
            <a:r>
              <a:rPr lang="el-GR" sz="2000" b="1" smtClean="0"/>
              <a:t> &amp; </a:t>
            </a:r>
            <a:r>
              <a:rPr lang="en-US" sz="2000" b="1" smtClean="0"/>
              <a:t>BALLA</a:t>
            </a:r>
            <a:r>
              <a:rPr lang="el-GR" sz="2000" b="1" smtClean="0"/>
              <a:t>, 1982), </a:t>
            </a:r>
            <a:r>
              <a:rPr lang="en-US" sz="2000" b="1" smtClean="0"/>
              <a:t>O ZIGLER</a:t>
            </a:r>
            <a:r>
              <a:rPr lang="el-GR" sz="2000" b="1" smtClean="0"/>
              <a:t> ΚΑΙ ΟΙ ΣΥΝΕΡΓΑΤΕΣ ΤΟΥ ΘΕΩΡΗΣΑΝ ΟΤΙ ΑΥΤΗ Η ΔΥΣΚΑΜΨΙΑ ΠΟΥ ΠΑΡΟΥΣΙΑΖΟΥΝ ΤΑ ΝΟΗΤΙΚΩΣ ΚΑΘΥΣΤΕΡΗΜΕΝΑ ΠΑΙΔΙΑ ΔΕΝ ΘΑ ΠΡΕΠΕΙ ΝΑ ΑΠΟΔΟΘΕΙ ΣΤΗ ΣΚΕΨΗ, ΑΛΛΑ ΣΤΑ ΚΙΝΗΤΡΑ. ΣΥΓΚΕΚΡΙΜΕΝΑ, ΧΡΗΣΙΜΟΠΟΙΩΝΤΑΣ ΜΟΝΟΤΟΝΑ ΕΡΓΑ, ΑΝΑΛΟΓΑ Μ’ ΑΥΤΑ ΠΟΥ ΧΡΗΣΙΜΟΠΟΙΟΥΣΕ Ο </a:t>
            </a:r>
            <a:r>
              <a:rPr lang="en-US" sz="2000" b="1" smtClean="0"/>
              <a:t>KOUNIN</a:t>
            </a:r>
            <a:r>
              <a:rPr lang="el-GR" sz="2000" b="1" smtClean="0"/>
              <a:t>, ΕΔΕΙΞΕ ΟΤΙ ΤΑ ΤΕΛΕΥΤΑΙΑ ΕΠΑΙΖΑΝ ΠΕΡΙΣΣΟΤΕΡΟ ΜΕ ΤΑ ΜΟΝΟΤΟΝΑ ΠΑΙΧΝΙΔΙΑ ΚΑΙ ΗΤΑΝ ΠΙΟ ΔΥΣΚΑΜΠΤΑ ΣΤΗΝ ΠΡΟΣΠΑΘΕΙΑ ΤΟΥΣ ΝΑ ΚΕΡΔΙΣΟΥΝ ΤΗΝ ΚΟΙΝΩΝΙΚΗ ΑΠΟΔΟΧΗ ΤΟΥ ΠΕΙΡΑΜΑΤΙΣΤΗ. ΕΠΕΙΔΗ ΤΑ ΝΟΗΤΙΚΩΣ  ΚΑΘΥΣΤΕΡΗΜΕΝΑ ΠΑΙΔΙΑ ΗΤΑΝ ΚΟΙΝΩΝΙΚΩΣ ΑΠΟΣΤΕΡΗΜΕΝΑ, ΗΤΑΝ ΠΕΡΙΣΣΟΤΕΡΟ ΠΡΟΘΥΜΑ ΝΑ ΕΥΧΑΡΙΣΤΗΣΟΥΝ ΤΟΝ ΠΕΙΡΑΜΑΤΙΣΤΗ. ΓΙ’ ΑΥΤΟ ΚΑΙ ΕΔΕΙΧΝΑΝ ΕΜΜΟΝΗ ΣΕ ΣΧΕΣΗ ΜΕ ΤΟ ΕΡΓΟ, ΠΡΑΓΜΑ ΤΟ ΟΠΟΙΟ ΕΚΛΑΜΒΑΝΟΤΑΝ ΩΣ ΑΚΑΜΨΙΑ ΑΠΟ ΤΟΝ </a:t>
            </a:r>
            <a:r>
              <a:rPr lang="en-US" sz="2000" b="1" smtClean="0"/>
              <a:t>KOUNIN</a:t>
            </a:r>
            <a:r>
              <a:rPr lang="el-GR" sz="2000" b="1" smtClean="0"/>
              <a:t> (</a:t>
            </a:r>
            <a:r>
              <a:rPr lang="en-US" sz="2000" b="1" smtClean="0"/>
              <a:t>ZIGLER</a:t>
            </a:r>
            <a:r>
              <a:rPr lang="el-GR" sz="2000" b="1" smtClean="0"/>
              <a:t> &amp; </a:t>
            </a:r>
            <a:r>
              <a:rPr lang="en-US" sz="2000" b="1" smtClean="0"/>
              <a:t>BUTTERFIELD</a:t>
            </a:r>
            <a:r>
              <a:rPr lang="el-GR" sz="2000" b="1" smtClean="0"/>
              <a:t>, 1966).</a:t>
            </a:r>
          </a:p>
          <a:p>
            <a:pPr eaLnBrk="1" hangingPunct="1">
              <a:lnSpc>
                <a:spcPct val="80000"/>
              </a:lnSpc>
              <a:defRPr/>
            </a:pPr>
            <a:endParaRPr lang="el-GR" sz="2000" smtClean="0"/>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rrowheads="1"/>
          </p:cNvSpPr>
          <p:nvPr>
            <p:ph type="title"/>
          </p:nvPr>
        </p:nvSpPr>
        <p:spPr/>
        <p:txBody>
          <a:bodyPr/>
          <a:lstStyle/>
          <a:p>
            <a:pPr eaLnBrk="1" hangingPunct="1">
              <a:defRPr/>
            </a:pPr>
            <a:r>
              <a:rPr lang="el-GR" sz="4000" b="1" smtClean="0"/>
              <a:t>ΓΝΩΣΤΙΚΗ ΑΚΑΜΨΙΑ (ΑΔΡΑΝΕΙΑ)</a:t>
            </a:r>
          </a:p>
        </p:txBody>
      </p:sp>
      <p:sp>
        <p:nvSpPr>
          <p:cNvPr id="136195" name="Rectangle 3"/>
          <p:cNvSpPr>
            <a:spLocks noGrp="1" noRot="1" noChangeArrowheads="1"/>
          </p:cNvSpPr>
          <p:nvPr>
            <p:ph type="body" idx="1"/>
          </p:nvPr>
        </p:nvSpPr>
        <p:spPr>
          <a:xfrm>
            <a:off x="301625" y="1676400"/>
            <a:ext cx="8540750" cy="4848225"/>
          </a:xfrm>
        </p:spPr>
        <p:txBody>
          <a:bodyPr/>
          <a:lstStyle/>
          <a:p>
            <a:pPr eaLnBrk="1" hangingPunct="1">
              <a:lnSpc>
                <a:spcPct val="80000"/>
              </a:lnSpc>
              <a:defRPr/>
            </a:pPr>
            <a:r>
              <a:rPr lang="el-GR" sz="2000" b="1" smtClean="0"/>
              <a:t>Ο </a:t>
            </a:r>
            <a:r>
              <a:rPr lang="en-US" sz="2000" b="1" smtClean="0"/>
              <a:t>ELLIS</a:t>
            </a:r>
            <a:r>
              <a:rPr lang="el-GR" sz="2000" b="1" smtClean="0"/>
              <a:t> ΚΑΙ ΟΙ ΣΥΝΕΡΓΑΤΕΣ ΤΟΥ</a:t>
            </a:r>
            <a:r>
              <a:rPr lang="en-US" sz="2000" b="1" smtClean="0"/>
              <a:t> </a:t>
            </a:r>
            <a:r>
              <a:rPr lang="el-GR" sz="2000" b="1" smtClean="0"/>
              <a:t>ΕΔΕΙΞΑΝ ΟΤΙ ΤΑ ΑΤΟΜΑ ΜΕ Ν.Κ. ΕΙΧΑΝ ΜΕΓΑΛΥΤΕΡΗ ΔΥΣΚΟΛΙΑ ΝΑ ΚΑΤΑΣΤΕΙΛΟΥΝ ΜΙΑ ΚΑΛΑ ΜΑΘΗΜΕΝΗ (ΑΥΤΟΜΑΤΟΠΟΙΗΜΕΝΗ) ΑΝΤΙΔΡΑΣΗ, ΣΕ ΣΧΕΣΗ ΜΕ ΤΑ </a:t>
            </a:r>
            <a:r>
              <a:rPr lang="en-US" sz="2000" b="1" smtClean="0"/>
              <a:t>TA</a:t>
            </a:r>
            <a:r>
              <a:rPr lang="el-GR" sz="2000" b="1" smtClean="0"/>
              <a:t>. ΑΥΤΕΣ ΟΙ ΜΑΘΗΜΕΝΕΣ ΑΝΤΙΔΡΑΣΕΙΣ ΑΠΟ ΤΗ ΣΤΙΓΜΗ ΠΟΥ ΑΝΑΠΤΥΣΣΟΝΤΑΝ, ΕΤΕΙΝΑΝ ΝΑ ΠΑΡΑΜΕΝΟΥΝ ΑΚΟΜΑ ΚΑΙ ΣΕ ΚΑΤΑΣΤΑΣΕΙΣ ΑΚΑΤΑΛΛΗΛΕΣ, ΠΡΟΚΑΛΩΝΤΑΣ ΕΛΛΕΙΨΗ ΠΡΟΣΑΡΜΟΓΗΣ (</a:t>
            </a:r>
            <a:r>
              <a:rPr lang="en-US" sz="2000" b="1" smtClean="0"/>
              <a:t>DULANEY</a:t>
            </a:r>
            <a:r>
              <a:rPr lang="el-GR" sz="2000" b="1" smtClean="0"/>
              <a:t> &amp; </a:t>
            </a:r>
            <a:r>
              <a:rPr lang="en-US" sz="2000" b="1" smtClean="0"/>
              <a:t>ELLIS</a:t>
            </a:r>
            <a:r>
              <a:rPr lang="el-GR" sz="2000" b="1" smtClean="0"/>
              <a:t>, 1997· </a:t>
            </a:r>
            <a:r>
              <a:rPr lang="en-US" sz="2000" b="1" smtClean="0"/>
              <a:t>ELLIS</a:t>
            </a:r>
            <a:r>
              <a:rPr lang="el-GR" sz="2000" b="1" smtClean="0"/>
              <a:t> &amp; </a:t>
            </a:r>
            <a:r>
              <a:rPr lang="en-US" sz="2000" b="1" smtClean="0"/>
              <a:t>DULANEY</a:t>
            </a:r>
            <a:r>
              <a:rPr lang="el-GR" sz="2000" b="1" smtClean="0"/>
              <a:t>, 1991· </a:t>
            </a:r>
            <a:r>
              <a:rPr lang="en-US" sz="2000" b="1" smtClean="0"/>
              <a:t>ELLIS</a:t>
            </a:r>
            <a:r>
              <a:rPr lang="el-GR" sz="2000" b="1" smtClean="0"/>
              <a:t>, </a:t>
            </a:r>
            <a:r>
              <a:rPr lang="en-US" sz="2000" b="1" smtClean="0"/>
              <a:t>WOODLEY</a:t>
            </a:r>
            <a:r>
              <a:rPr lang="el-GR" sz="2000" b="1" smtClean="0"/>
              <a:t>-</a:t>
            </a:r>
            <a:r>
              <a:rPr lang="en-US" sz="2000" b="1" smtClean="0"/>
              <a:t>ZANTHOS</a:t>
            </a:r>
            <a:r>
              <a:rPr lang="el-GR" sz="2000" b="1" smtClean="0"/>
              <a:t>, </a:t>
            </a:r>
            <a:r>
              <a:rPr lang="en-US" sz="2000" b="1" smtClean="0"/>
              <a:t>DULANEY</a:t>
            </a:r>
            <a:r>
              <a:rPr lang="el-GR" sz="2000" b="1" smtClean="0"/>
              <a:t>, &amp; </a:t>
            </a:r>
            <a:r>
              <a:rPr lang="en-US" sz="2000" b="1" smtClean="0"/>
              <a:t>PALMER</a:t>
            </a:r>
            <a:r>
              <a:rPr lang="el-GR" sz="2000" b="1" smtClean="0"/>
              <a:t>, 1989).</a:t>
            </a:r>
          </a:p>
          <a:p>
            <a:pPr eaLnBrk="1" hangingPunct="1">
              <a:lnSpc>
                <a:spcPct val="80000"/>
              </a:lnSpc>
              <a:defRPr/>
            </a:pPr>
            <a:r>
              <a:rPr lang="el-GR" sz="2000" b="1" smtClean="0"/>
              <a:t>ΟΤΑΝ ΛΟΙΠΟΝ ΤΑ ΝΟΗΤΙΚΩΣ ΚΑΘΥΣΤΕΡΗΜΕΝΑ ΑΤΟΜΑ ΤΕΙΝΟΥΝ ΝΑ ΕΠΙΜΕΝΟΥΝ ΣΕ ΑΥΤΟΜΑΤΟΠΟΙΗΜΕΝΕΣ ΑΝΤΙΔΡΑΣΕΙΣ, ΟΙ ΟΠΟΙΕΣ ΕΧΟΥΝ ΠΑΨΕΙ ΝΑ ΕΙΝΑΙ ΠΡΟΣΑΡΜΟΣΤΙΚΕΣ, ΤΟΤΕ ΤΑ ΤΕΛΕΥΤΑΙΑ ΕΜΦΑΝΙΖΟΝΤΑΙ ΝΑ ΕΧΟΥΝ “ΓΝΩΣΤΙΚΗ ΑΔΡΑΝΕΙΑ”, ΕΝΑ ΦΑΙΝΟΜΕΝΟ ΠΑΡΟΜΟΙΟ ΜΕ ΤΗ ΓΝΩΣΤΙΚΗ ΔΥΣΚΑΜΨΙΑ ΤΟΥ </a:t>
            </a:r>
            <a:r>
              <a:rPr lang="en-US" sz="2000" b="1" smtClean="0"/>
              <a:t>KOUNIN</a:t>
            </a:r>
            <a:r>
              <a:rPr lang="el-GR" sz="2000" b="1" smtClean="0"/>
              <a:t> (1941). </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rrowheads="1"/>
          </p:cNvSpPr>
          <p:nvPr>
            <p:ph type="title"/>
          </p:nvPr>
        </p:nvSpPr>
        <p:spPr>
          <a:xfrm>
            <a:off x="0" y="836613"/>
            <a:ext cx="9144000" cy="717550"/>
          </a:xfrm>
        </p:spPr>
        <p:txBody>
          <a:bodyPr/>
          <a:lstStyle/>
          <a:p>
            <a:pPr eaLnBrk="1" hangingPunct="1">
              <a:defRPr/>
            </a:pPr>
            <a:r>
              <a:rPr lang="el-GR" sz="4000" b="1" smtClean="0"/>
              <a:t>ΘΕΩΡΙΑ ΤΗΣ ΜΗ ΑΠΟΤΕΛΕΣΜΑΤΙΚΗΣ ΟΡΓΑΝΩΣΗΣ ΤΩΝ ΕΡΕΘΙΣΜΩΝ ΤΟΥ </a:t>
            </a:r>
            <a:r>
              <a:rPr lang="en-US" sz="4000" b="1" smtClean="0"/>
              <a:t>SPITZ</a:t>
            </a:r>
            <a:r>
              <a:rPr lang="el-GR" sz="4000" b="1" smtClean="0"/>
              <a:t> (1966, 1979, 1988)</a:t>
            </a:r>
            <a:r>
              <a:rPr lang="el-GR" sz="4000" smtClean="0"/>
              <a:t> </a:t>
            </a:r>
          </a:p>
        </p:txBody>
      </p:sp>
      <p:sp>
        <p:nvSpPr>
          <p:cNvPr id="139267" name="Rectangle 3"/>
          <p:cNvSpPr>
            <a:spLocks noGrp="1" noRot="1" noChangeArrowheads="1"/>
          </p:cNvSpPr>
          <p:nvPr>
            <p:ph type="body" idx="1"/>
          </p:nvPr>
        </p:nvSpPr>
        <p:spPr>
          <a:xfrm>
            <a:off x="301625" y="2492375"/>
            <a:ext cx="8842375" cy="4365625"/>
          </a:xfrm>
        </p:spPr>
        <p:txBody>
          <a:bodyPr/>
          <a:lstStyle/>
          <a:p>
            <a:pPr eaLnBrk="1" hangingPunct="1">
              <a:lnSpc>
                <a:spcPct val="80000"/>
              </a:lnSpc>
              <a:defRPr/>
            </a:pPr>
            <a:r>
              <a:rPr lang="en-US" sz="2400" b="1" smtClean="0"/>
              <a:t>O SPITZ</a:t>
            </a:r>
            <a:r>
              <a:rPr lang="el-GR" sz="2400" b="1" smtClean="0"/>
              <a:t> (1966) ΔΙΑΜΟΡΦΩΣΕ ΤΗ ΘΕΩΡΙΑ ΠΟΥ ΕΣΤΙΑΖΟΤΑΝ ΣΤΑ ΦΑΙΝΟΜΕΝΑ ΑΝΤΙΛΗΨΗΣ, ΠΑΙΡΝΟΝΤΑΣ ΠΟΛΛΑ ΣΤΟΙΧΕΙΑ ΑΠΟ ΤΙΣ ΕΝΝΟΙΕΣ </a:t>
            </a:r>
            <a:r>
              <a:rPr lang="en-US" sz="2400" b="1" smtClean="0"/>
              <a:t>GESTALT</a:t>
            </a:r>
            <a:r>
              <a:rPr lang="el-GR" sz="2400" b="1" smtClean="0"/>
              <a:t>. ΤΑ ΕΡΓΑ ΠΟΥ ΧΡΗΣΙΜΟΠΟΙΟΥΣΕ ΑΦΟΡΟΥΣΑΝ ΟΠΤΙΚΕΣ ΠΛΑΝΕΣ ΚΑΙ ΑΝΑΠΟΔΟΓΥΡΙΣΜΕΝΑ ΣΧΗΜΑΤΑ (ΦΙΓΟΥΡΕΣ). ΤΟ ΒΑΣΙΚΟ ΤΟΥ ΕΥΡΗΜΑ ΗΤΑΝ ΟΤΙ ΟΙ ΟΠΤΙΚΕΣ ΠΛΑΝΕΣ ΑΝΑΓΝΩΡΙΖΟΝΤΑΝ ΠΙΟ ΑΡΓΑ ΑΠΟ ΤΑ ΝΟΗΤΙΚΩΣ ΚΑΘΥΣΤΕΡΗΜΕΝΑ ΥΠΟΚΕΙΜΕΝΑ. ΕΤΣΙ, ΣΥΜΦΩΝΑ ΜΕ ΤΗ ΘΕΩΡΙΑ ΤΟΥ, Η ΑΤΕΛΕΙΑ ΤΩΝ ΤΕΛΕΥΤΑΙΩΝ ΔΕ ΒΡΙΣΚΕΤΑΙ ΣΤΗ ΔΥΣΛΕΙΤΟΥΡΓΙΑ ΤΟΥ ΣΥΣΤΗΜΑΤΟΣ ΤΗΣ ΜΝΗΜΗΣ, ΑΛΛΑ ΚΥΡΙΩΣ ΣΤΗ ΔΙΑΔΙΚΑΣΙΑ ΤΗΣ ΜΑΘΗΣΗΣ ΕΞΑΙΤΙΑΣ ΤΗΣ ΦΤΩΧΗΣ ΙΚΑΝΟΤΗΤΑΣ ΤΟΥΣ ΝΑ ΟΡΓΑΝΩΝΟΥΝ ΤΗΝ ΠΛΗΡΟΦΟΡΙΑ.</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rrowheads="1"/>
          </p:cNvSpPr>
          <p:nvPr>
            <p:ph type="title"/>
          </p:nvPr>
        </p:nvSpPr>
        <p:spPr>
          <a:xfrm>
            <a:off x="179388" y="476250"/>
            <a:ext cx="8964612" cy="1038225"/>
          </a:xfrm>
        </p:spPr>
        <p:txBody>
          <a:bodyPr/>
          <a:lstStyle/>
          <a:p>
            <a:pPr eaLnBrk="1" hangingPunct="1">
              <a:defRPr/>
            </a:pPr>
            <a:r>
              <a:rPr lang="el-GR" sz="4000" b="1" smtClean="0"/>
              <a:t>ΘΕΩΡΙΑ ΤΗΣ ΜΗ ΑΠΟΤΕΛΕΣΜΑΤΙΚΗΣ ΟΡΓΑΝΩΣΗΣ ΤΩΝ ΕΡΕΘΙΣΜΩΝ ΤΟΥ </a:t>
            </a:r>
            <a:r>
              <a:rPr lang="en-US" sz="4000" b="1" smtClean="0"/>
              <a:t>SPITZ</a:t>
            </a:r>
            <a:endParaRPr lang="el-GR" sz="4000" b="1" smtClean="0"/>
          </a:p>
        </p:txBody>
      </p:sp>
      <p:sp>
        <p:nvSpPr>
          <p:cNvPr id="140291" name="Rectangle 3"/>
          <p:cNvSpPr>
            <a:spLocks noGrp="1" noRot="1" noChangeArrowheads="1"/>
          </p:cNvSpPr>
          <p:nvPr>
            <p:ph type="body" idx="1"/>
          </p:nvPr>
        </p:nvSpPr>
        <p:spPr>
          <a:xfrm>
            <a:off x="301625" y="1989138"/>
            <a:ext cx="8842375" cy="4608512"/>
          </a:xfrm>
        </p:spPr>
        <p:txBody>
          <a:bodyPr/>
          <a:lstStyle/>
          <a:p>
            <a:pPr eaLnBrk="1" hangingPunct="1">
              <a:lnSpc>
                <a:spcPct val="80000"/>
              </a:lnSpc>
              <a:defRPr/>
            </a:pPr>
            <a:r>
              <a:rPr lang="el-GR" sz="2400" b="1" smtClean="0"/>
              <a:t>Η ΕΡΕΥΝΑ ΟΜΩΣ ΤΟΥ </a:t>
            </a:r>
            <a:r>
              <a:rPr lang="en-US" sz="2400" b="1" smtClean="0"/>
              <a:t>SPITZ</a:t>
            </a:r>
            <a:r>
              <a:rPr lang="el-GR" sz="2400" b="1" smtClean="0"/>
              <a:t> (1979, 1988) ΕΠΙΚΕΝΤΡΩΘΗΚΕ ΣΤΑ ΕΡΓΑ ΠΟΥ ΑΠΑΙΤΟΥΣΑΝ ΑΝΩΤΕΡΕΣ ΓΝΩΣΤΙΚΕΣ ΛΕΙΤΟΥΡΓΙΕΣ, ΔΙΟΤΙ Σ’ ΑΥΤΑ ΤΑ ΝΟΗΤΙΚΩΣ ΚΑΘΥΣΤΕΡΗΜΕΝΑ ΥΠΟΚΕΙΜΕΝΑ ΕΧΟΥΝ ΚΑΙ ΤΗΝ ΧΑΜΗΛΟΤΕΡΗ ΕΠΙΔΟΣΗ. ΓΙΑ ΤΟ ΛΟΓΟ ΑΥΤΟ ΧΡΗΣΙΜΟΠΟΙΗΘΗΚΑΝ ΜΙΑ ΣΕΙΡΑ ΑΠΟ ΠΑΙΧΝΙΔΙΑ ΚΑΙ ΓΡΙΦΟΥΣ ΠΟΥ ΑΠΑΙΤΟΥΝ ΣΥΛΛΟΓΙΣΤΙΚΗ ΙΚΑΝΟΤΗΤΑ ΚΑΙ ΣΤΡΑΤΗΓΙΚΗ ΓΙΑ ΤΗ ΛΥΣΗ ΤΟΥΣ. ΕΝΑ ΑΠΟ ΤΑ ΠΡΟΒΛΗΜΑΤΑ ΑΥΤΑ ΗΤΑΝ Ο ΠΥΡΓΟΣ ΤΟΥ </a:t>
            </a:r>
            <a:r>
              <a:rPr lang="en-US" sz="2400" b="1" smtClean="0"/>
              <a:t>HANOI</a:t>
            </a:r>
            <a:r>
              <a:rPr lang="el-GR" sz="2400" b="1" smtClean="0"/>
              <a:t>. ΣΤΟ ΕΡΓΟ ΑΥΤΟ ΤΑ ΝΟΗΤΙΚΩΣ ΚΑΘΥΣΤΕΡΗΜΕΝΑ ΠΑΙΔΙΑ (Ν.Η.=10) ΕΙΧΑΝ ΠΑΡΟΜΟΙΑ ΕΠΙΔΟΣΗ ΜΕ ΤΑ ΟΜΑΛΩΣ ΑΝΑΠΤΥΣΣΟΜΕΝΑ ΠΑΙΔΙΑ 6-7 ΕΤΩΝ, ΕΝΩ ΟΣΟ ΑΥΞΑΝΟΤΑΝ Η ΝΟΗΤΙΚΗ ΤΟΥΣ ΗΛΙΚΙΑ, ΤΟ ΧΑΣΜΑ ΜΕ ΤΑ </a:t>
            </a:r>
            <a:r>
              <a:rPr lang="en-US" sz="2400" b="1" smtClean="0"/>
              <a:t>T.A.</a:t>
            </a:r>
            <a:r>
              <a:rPr lang="el-GR" sz="2400" b="1" smtClean="0"/>
              <a:t> ΓΙΝΟΤΑΝ ΜΕΓΑΛΥΤΕΡΟ. </a:t>
            </a:r>
            <a:r>
              <a:rPr lang="de-DE" sz="2400" b="1" smtClean="0"/>
              <a:t>(BYRNES &amp; SPITZ, 1977· SPITZ &amp; BORYS, 1984· SPITZ, 1987). </a:t>
            </a:r>
            <a:endParaRPr lang="el-GR" sz="2400" b="1" smtClean="0"/>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rrowheads="1"/>
          </p:cNvSpPr>
          <p:nvPr>
            <p:ph type="title"/>
          </p:nvPr>
        </p:nvSpPr>
        <p:spPr>
          <a:xfrm>
            <a:off x="0" y="404813"/>
            <a:ext cx="9144000" cy="1149350"/>
          </a:xfrm>
        </p:spPr>
        <p:txBody>
          <a:bodyPr/>
          <a:lstStyle/>
          <a:p>
            <a:pPr eaLnBrk="1" hangingPunct="1">
              <a:defRPr/>
            </a:pPr>
            <a:r>
              <a:rPr lang="el-GR" sz="4000" b="1" smtClean="0"/>
              <a:t>ΘΕΩΡΙΑ ΤΗΣ ΜΗ ΑΠΟΤΕΛΕΣΜΑΤΙΚΗΣ ΟΡΓΑΝΩΣΗΣ ΤΩΝ ΕΡΕΘΙΣΜΩΝ ΤΟΥ </a:t>
            </a:r>
            <a:r>
              <a:rPr lang="en-US" sz="4000" b="1" smtClean="0"/>
              <a:t>SPITZ</a:t>
            </a:r>
            <a:endParaRPr lang="el-GR" sz="4000" b="1" smtClean="0"/>
          </a:p>
        </p:txBody>
      </p:sp>
      <p:sp>
        <p:nvSpPr>
          <p:cNvPr id="141315" name="Rectangle 3"/>
          <p:cNvSpPr>
            <a:spLocks noGrp="1" noRot="1" noChangeArrowheads="1"/>
          </p:cNvSpPr>
          <p:nvPr>
            <p:ph type="body" idx="1"/>
          </p:nvPr>
        </p:nvSpPr>
        <p:spPr>
          <a:xfrm>
            <a:off x="0" y="1916113"/>
            <a:ext cx="8842375" cy="4752975"/>
          </a:xfrm>
        </p:spPr>
        <p:txBody>
          <a:bodyPr/>
          <a:lstStyle/>
          <a:p>
            <a:pPr eaLnBrk="1" hangingPunct="1">
              <a:lnSpc>
                <a:spcPct val="80000"/>
              </a:lnSpc>
              <a:defRPr/>
            </a:pPr>
            <a:r>
              <a:rPr lang="el-GR" sz="2400" b="1" smtClean="0"/>
              <a:t>ΕΙΝΑΙ ΦΑΝΕΡΟ ΟΤΙ ΤΑ ΝΟΗΤΙΚΩΣ ΚΑΘΥΣΤΕΡΗΜΕΝΑ ΠΑΙΔΙΑ ΕΧΟΥΝ ΦΤΩΧΗ ΕΠΙΔΟΣΗ ΣΕ ΣΧΕΣΗ ΜΕ ΤΑ ΕΞΙΣΩΜΕΝΑ ΩΣ ΠΡΟΣ ΤΗ Ν.Η. </a:t>
            </a:r>
            <a:r>
              <a:rPr lang="en-US" sz="2400" b="1" smtClean="0"/>
              <a:t>T.A.</a:t>
            </a:r>
            <a:r>
              <a:rPr lang="el-GR" sz="2400" b="1" smtClean="0"/>
              <a:t> ΠΑΙΔΙΑ, ΣΕ ΕΡΓΑ ΠΟΥ ΑΠΑΙΤΟΥΝ ΛΟΓΙΚΗ ΑΝΑΛΥΣΗ ΚΑΙ “ΠΡΟΒΛΕΨΗ”. Η  ΤΕΛΕΥΤΑΙΑ ΑΠΟΚΑΛΕΙΤΑΙ “ΛΟΓΙΚΗ ΠΡΟΒΛΕΨΗ”, ΚΑΘΩΣ ΠΕΡΙΛΑΜΒΑΝΕΙ ΤΟ ΧΕΙΡΙΣΜΟ ΣΥΝΘΕΤΩΝ ΥΠΟΘΕΤΙΚΩΝ ΣΥΝΕΠΑΓΩΓΩΝ ΟΙ ΟΠΟΙΕΣ ΣΥΝΔΕΟΝΤΑΙ ΜΕ ΜΙΑ ΠΡΑΞΗ (</a:t>
            </a:r>
            <a:r>
              <a:rPr lang="en-US" sz="2400" b="1" smtClean="0"/>
              <a:t>SPITZ</a:t>
            </a:r>
            <a:r>
              <a:rPr lang="el-GR" sz="2400" b="1" smtClean="0"/>
              <a:t>, 1979, 1988). ΕΠΙΠΛΕΟΝ, ΤΟ ΓΕΓΟΝΟΣ ΟΤΙ ΤΑ ΝΟΗΤΙΚΩΣ ΚΑΘΥΣΤΕΡΗΜΕΝΑ ΥΠΟΚΕΙΜΕΝΑ ΠΑΡΟΥΣΙΑΖΟΥΝ ΕΜΜΟΝΗ ΣΤΙΣ ΛΑΝΘΑΣΜΕΝΕΣ ΑΝΤΙΔΡΑΣΕΙΣ ΤΟΥΣ ΔΕΙΧΝΕΙ ΟΤΙ ΔΕ ΔΙΕΡΕΥΝΟΥΝ, ΜΕΣΩ ΜΙΑΣ ΕΣΩΤΕΡΙΚΗΣ ΙΕΡΑΡΧΙΑΣ, ΠΙΘΑΝΕΣ ΕΝΑΛΛΑΚΤΙΚΕΣ ΥΠΟΘΕΣΕΙΣ. ΣΤΗΝ ΠΡΑΓΜΑΤΙΚΟΤΗΤΑ, ΕΧΟΥΝ ΕΝΑ ΠΟΛΥ ΠΕΡΙΟΡΙΣΜΕΝΟ ΑΡΙΘΜΟ ΥΠΟΘΕΣΕΩΝ (</a:t>
            </a:r>
            <a:r>
              <a:rPr lang="en-US" sz="2400" b="1" smtClean="0"/>
              <a:t>WHITTEMORE</a:t>
            </a:r>
            <a:r>
              <a:rPr lang="el-GR" sz="2400" b="1" smtClean="0"/>
              <a:t> &amp; </a:t>
            </a:r>
            <a:r>
              <a:rPr lang="en-US" sz="2400" b="1" smtClean="0"/>
              <a:t>SPITZ</a:t>
            </a:r>
            <a:r>
              <a:rPr lang="el-GR" sz="2400" b="1" smtClean="0"/>
              <a:t>, 1976).</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rrowheads="1"/>
          </p:cNvSpPr>
          <p:nvPr>
            <p:ph type="title"/>
          </p:nvPr>
        </p:nvSpPr>
        <p:spPr/>
        <p:txBody>
          <a:bodyPr/>
          <a:lstStyle/>
          <a:p>
            <a:pPr eaLnBrk="1" hangingPunct="1">
              <a:defRPr/>
            </a:pPr>
            <a:r>
              <a:rPr lang="el-GR" sz="4000" b="1" smtClean="0"/>
              <a:t>ΚΥΡΙΑ ΕΥΡΗΜΑΤΑ ΤΗΣ</a:t>
            </a:r>
            <a:r>
              <a:rPr lang="el-GR" sz="4000" smtClean="0"/>
              <a:t> </a:t>
            </a:r>
            <a:r>
              <a:rPr lang="el-GR" sz="4000" b="1" smtClean="0"/>
              <a:t>ΠΡΟΣΕΓΓΙΣΗΣ ΤΗΣ “ΔΙΑΦΟΡΑΣ”</a:t>
            </a:r>
          </a:p>
        </p:txBody>
      </p:sp>
      <p:sp>
        <p:nvSpPr>
          <p:cNvPr id="142339" name="Rectangle 3"/>
          <p:cNvSpPr>
            <a:spLocks noGrp="1" noRot="1" noChangeArrowheads="1"/>
          </p:cNvSpPr>
          <p:nvPr>
            <p:ph type="body" idx="1"/>
          </p:nvPr>
        </p:nvSpPr>
        <p:spPr>
          <a:xfrm>
            <a:off x="301625" y="1676400"/>
            <a:ext cx="8540750" cy="4921250"/>
          </a:xfrm>
        </p:spPr>
        <p:txBody>
          <a:bodyPr/>
          <a:lstStyle/>
          <a:p>
            <a:pPr eaLnBrk="1" hangingPunct="1">
              <a:lnSpc>
                <a:spcPct val="90000"/>
              </a:lnSpc>
              <a:defRPr/>
            </a:pPr>
            <a:r>
              <a:rPr lang="el-GR" sz="2400" b="1" smtClean="0"/>
              <a:t>ΟΛΑ ΤΑ ΝΟΗΤΙΚΩΣ ΚΑΘΥΣΤΕΡΗΜΕΝΑ ΑΤΟΜΑ, ΑΝΕΞΑΡΤΗΤΩΣ ΑΙΤΙΟΛΟΓΙΑΣ, ΠΑΣΧΟΥΝ ΑΠΟ ΚΑΠΟΙΟΥ ΕΙΔΟΥΣ ΓΝΩΣΤΙΚΗ ΒΛΑΒΗ. Ο ΣΤΟΧΟΣ ΟΛΩΝ ΤΩΝ ΘΕΩΡΙΩΝ ΤΗΣ ΠΡΟΣΕΓΓΙΣΗΣ ΑΥΤΗΣ ΕΙΝΑΙ ΝΑ “ΑΠΟΜΟΝΩΣΟΥΝ” ΠΕΙΡΑΜΑΤΙΚΑ ΕΚΕΙΝΕΣ ΤΙΣ ΔΙΕΡΓΑΣΙΕΣ ΠΟΥ ΠΑΡΟΥΣΙΑΖΟΥΝ ΒΛΑΒΗ Η ΕΙΝΑΙ ΑΠΟΥΣΕΣ ΣΤΑ ΝΟΗΤΙΚΩΣ ΚΑΘΥΣΤΕΡΗΜΕΝΑ ΥΠΟΚΕΙΜΕΝΑ. ΣΤΟ ΒΑΘΜΟ ΠΟΥ ΑΥΤΕΣ ΟΙ ΔΙΕΡΓΑΣΙΕΣ ΣΧΕΤΙΖΟΝΤΑΙ ΜΕ ΤΗ ΓΝΩΣΤΙΚΗ ΕΠΙΔΟΣΗ, ΟΙ ΘΕΩΡΗΤΙΚΟΙ ΤΗΣ “ΔΙΑΦΟΡΑΣ” ΠΙΣΤΕΥΟΥΝ ΟΤΙ Η ΚΑΤΑΝΟΗΣΗ ΤΗΣ ΦΥΣΗΣ ΤΗΣ ΝΟΗΜΟΣΥΝΗΣ ΚΑΙ ΚΑΤ’ ΕΠΕΚΤΑΣΗ ΤΗΣ ΝΟΗΤΙΚΗΣ ΚΑΘΥΣΤΕΡΗΣΗΣ ΘΑ ΕΧΕΙ ΕΠΙΤΕΥΧΘΕΙ.</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rrowheads="1"/>
          </p:cNvSpPr>
          <p:nvPr>
            <p:ph type="title"/>
          </p:nvPr>
        </p:nvSpPr>
        <p:spPr/>
        <p:txBody>
          <a:bodyPr/>
          <a:lstStyle/>
          <a:p>
            <a:pPr eaLnBrk="1" hangingPunct="1">
              <a:defRPr/>
            </a:pPr>
            <a:r>
              <a:rPr lang="el-GR" sz="4000" b="1" smtClean="0"/>
              <a:t>ΚΥΡΙΑ ΕΥΡΗΜΑΤΑ ΤΗΣ</a:t>
            </a:r>
            <a:r>
              <a:rPr lang="el-GR" sz="4000" smtClean="0"/>
              <a:t> </a:t>
            </a:r>
            <a:r>
              <a:rPr lang="el-GR" sz="4000" b="1" smtClean="0"/>
              <a:t>ΠΡΟΣΕΓΓΙΣΗΣ ΤΗΣ “ΔΙΑΦΟΡΑΣ”</a:t>
            </a:r>
          </a:p>
        </p:txBody>
      </p:sp>
      <p:sp>
        <p:nvSpPr>
          <p:cNvPr id="143363" name="Rectangle 3"/>
          <p:cNvSpPr>
            <a:spLocks noGrp="1" noRot="1" noChangeArrowheads="1"/>
          </p:cNvSpPr>
          <p:nvPr>
            <p:ph type="body" idx="1"/>
          </p:nvPr>
        </p:nvSpPr>
        <p:spPr>
          <a:xfrm>
            <a:off x="0" y="1676400"/>
            <a:ext cx="9144000" cy="5181600"/>
          </a:xfrm>
        </p:spPr>
        <p:txBody>
          <a:bodyPr/>
          <a:lstStyle/>
          <a:p>
            <a:pPr eaLnBrk="1" hangingPunct="1">
              <a:lnSpc>
                <a:spcPct val="80000"/>
              </a:lnSpc>
              <a:defRPr/>
            </a:pPr>
            <a:r>
              <a:rPr lang="el-GR" sz="2400" b="1" smtClean="0"/>
              <a:t>ΕΤΣΙ, ΔΥΣΛΕΙΤΟΥΡΓΙΕΣ ΟΙ ΟΠΟΙΕΣ ΣΥΝΔΕΟΝΤΑΙ ΚΥΡΙΩΣ ΜΕ ΛΕΙΤΟΥΡΓΙΕΣ ΤΗΣ ΜΝΗΜΗΣ, ΤΗΝ ΠΡΟΣΟΧΗ, ΤΗ ΓΝΩΣΤΙΚΗ ΑΚΑΜΨΙΑ ΕΧΟΥΝ ΠΡΟΤΑΘΕΙ ΩΣ ΑΙΤΙΑ ΤΗΣ ΝΟΗΤΙΚΗΣ ΚΑΘΥΣΤΕΡΗΣΗΣ. ΙΔΙΑΙΤΕΡΑ, ΤΗΝ ΤΕΛΕΥΤΑΙΑ ΔΕΚΑΠΕΝΤΑΕΤΙΑ ΟΙ ΘΕΩΡΗΤΙΚΟΙ ΤΗΣ “ΔΙΑΦΟΡΑΣ” ΕΧΟΥΝ ΕΣΤΙΑΣΕΙ ΤΟ ΕΝΔΙΑΦΕΡΟΝ ΤΟΥΣ ΣΕ ΠΕΡΙΣΣΟΤΕΡΟ “ΕΝΕΡΓΗΤΙΚΕΣ” ΔΙΑΔΙΚΑΣΙΕΣ, ΟΠΩΣ: ΕΠΑΝΑΛΗΨΗ, ΑΝΑΚΛΗΣΗ, ΒΛΑΒΕΣ ΤΗΣ ΜΕΤΑΜΝΗΜΗΣ. ΕΠΙΠΡΟΣΘΕΤΑ, ΟΛΕΣ ΟΙ ΕΡΕΥΝΕΣ ΠΟΥ ΠΡΑΓΜΑΤΟΠΟΙΗΘΗΚΑΝ ΑΦΟΡΟΥΣΑΝ ΝΟΗΤΙΚΩΣ ΚΑΘΥΣΤΕΡΗΜΕΝΑ ΥΠΟΚΕΙΜΕΝΑ (ΤΑ ΤΕΛΕΥΤΑΙΑ ΧΡΟΝΙΑ ΑΠΟΤΕΛΟΥΝΤΑΙ ΚΥΡΙΩΣ ΑΠΟ ΕΦΗΒΟΥΣ Η ΝΕΑΡΟΥΣ ΕΝΗΛΙΚΕΣ) ΗΠΙΑΣ ΝΟΗΤΙΚΗΣ ΚΑΘΥΣΤΕΡΗΣΗΣ. ΣΤΙΣ ΠΕΡΙΣΣΟΤΕΡΕΣ ΑΠ’ ΑΥΤΕΣ, ΤΑ ΝΟΗΤΙΚΩΣ ΚΑΘΥΣΤΕΡΗΜΕΝΑ ΥΠΟΚΕΙΜΕΝΑ ΕΙΝΑΙ ΣΥΝΗΘΩΣ ΕΞΙΣΩΜΕΝΑ ΜΕ ΤΟΥΣ </a:t>
            </a:r>
            <a:r>
              <a:rPr lang="en-US" sz="2400" b="1" smtClean="0"/>
              <a:t>T.A.</a:t>
            </a:r>
            <a:r>
              <a:rPr lang="el-GR" sz="2400" b="1" smtClean="0"/>
              <a:t> ΣΥΝΟΜΗΛΙΚΟΥΣ ΤΟΥΣ, ΩΣ ΠΡΟΣ ΤΗ ΧΡΟΝΙΚΗ ΗΛΙΚΙΑ.</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rrowheads="1"/>
          </p:cNvSpPr>
          <p:nvPr>
            <p:ph type="title"/>
          </p:nvPr>
        </p:nvSpPr>
        <p:spPr/>
        <p:txBody>
          <a:bodyPr/>
          <a:lstStyle/>
          <a:p>
            <a:pPr eaLnBrk="1" hangingPunct="1">
              <a:defRPr/>
            </a:pPr>
            <a:r>
              <a:rPr lang="el-GR" sz="4000" b="1" smtClean="0"/>
              <a:t>ΟΜΟΙΟΤΗΤΕΣ ΤΩΝ ΔΥΟ ΠΡΟΣΕΓΓΙΣΕΩΝ</a:t>
            </a:r>
          </a:p>
        </p:txBody>
      </p:sp>
      <p:sp>
        <p:nvSpPr>
          <p:cNvPr id="144387" name="Rectangle 3"/>
          <p:cNvSpPr>
            <a:spLocks noGrp="1" noRot="1" noChangeArrowheads="1"/>
          </p:cNvSpPr>
          <p:nvPr>
            <p:ph type="body" idx="1"/>
          </p:nvPr>
        </p:nvSpPr>
        <p:spPr>
          <a:xfrm>
            <a:off x="301625" y="1676400"/>
            <a:ext cx="8540750" cy="4921250"/>
          </a:xfrm>
        </p:spPr>
        <p:txBody>
          <a:bodyPr/>
          <a:lstStyle/>
          <a:p>
            <a:pPr eaLnBrk="1" hangingPunct="1">
              <a:lnSpc>
                <a:spcPct val="80000"/>
              </a:lnSpc>
              <a:defRPr/>
            </a:pPr>
            <a:r>
              <a:rPr lang="el-GR" sz="2400" b="1" smtClean="0"/>
              <a:t>ΚΑΙ ΟΙ ΔΥΟ ΚΥΡΙΕΣ ΠΡΟΣΕΓΓΙΣΕΙΣ: </a:t>
            </a:r>
          </a:p>
          <a:p>
            <a:pPr eaLnBrk="1" hangingPunct="1">
              <a:lnSpc>
                <a:spcPct val="80000"/>
              </a:lnSpc>
              <a:defRPr/>
            </a:pPr>
            <a:r>
              <a:rPr lang="el-GR" sz="2400" b="1" smtClean="0"/>
              <a:t>Α) ΠΡΟΣΠΑΘΗΣΑΝ ΝΑ ΜΕΛΕΤΗΣΟΥΝ ΤΙΣ ΑΤΟΜΙΚΕΣ ΔΙΑΦΟΡΕΣ ΠΕΡΙΛΑΜΒΑΝΟΝΤΑΣ ΣΥΓΚΕΚΡΙΜΕΝΕΣ ΓΝΩΣΤΙΚΕΣ ΠΑΡΑΜΕΤΡΟΥΣ ΠΟΥ ΣΧΕΤΙΖΟΝΤΑΙ ΙΔΙΑΙΤΕΡΑ ΜΕ ΤΗ ΝΟΗΜΟΣΥΝΗ, </a:t>
            </a:r>
          </a:p>
          <a:p>
            <a:pPr eaLnBrk="1" hangingPunct="1">
              <a:lnSpc>
                <a:spcPct val="80000"/>
              </a:lnSpc>
              <a:defRPr/>
            </a:pPr>
            <a:r>
              <a:rPr lang="el-GR" sz="2400" b="1" smtClean="0"/>
              <a:t>Β) ΠΡΟΕΡΧΟΝΤΑΙ ΑΠΟ ΤΟΝ ΕΥΡΥΤΕΡΟ ΧΩΡΟ ΤΗΣ ΠΕΙΡΑΜΑΤΙΚΗΣ ΨΥΧΟΛΟΓΙΑΣ,</a:t>
            </a:r>
          </a:p>
          <a:p>
            <a:pPr eaLnBrk="1" hangingPunct="1">
              <a:lnSpc>
                <a:spcPct val="80000"/>
              </a:lnSpc>
              <a:defRPr/>
            </a:pPr>
            <a:r>
              <a:rPr lang="el-GR" sz="2400" b="1" smtClean="0"/>
              <a:t> Γ) ΕΙΝΑΙ ΘΕΩΡΙΕΣ ΕΡΓΑΣΤΗΡΙΟΥ ΠΟΥ ΑΠΑΙΤΟΥΝ ΕΛΕΓΧΟ ΤΩΝ ΥΠΟΘΕΣΕΩΝ ΤΟΥΣ, </a:t>
            </a:r>
          </a:p>
          <a:p>
            <a:pPr eaLnBrk="1" hangingPunct="1">
              <a:lnSpc>
                <a:spcPct val="80000"/>
              </a:lnSpc>
              <a:defRPr/>
            </a:pPr>
            <a:r>
              <a:rPr lang="el-GR" sz="2400" b="1" smtClean="0"/>
              <a:t>Δ) Η ΕΡΕΥΝΑ ΠΟΥ ΠΡΑΓΜΑΤΟΠΟΙΟΥΝ ΕΣΤΙΑΖΕΤΑΙ ΠΡΩΤΑΡΧΙΚΩΣ ΣΤΟ ΣΧΕΤΙΚΩΣ ΥΨΗΛΟ ΛΕΙΤΟΥΡΓΙΚΑ ΚΑΘΥΣΤΕΡΗΜΕΝΟ ΑΤΟΜΟ (ΗΠΙΑΣ ΝΟΗΤΙΚΗΣ ΚΑΘΥΣΤΕΡΗΣΗΣ) ΚΑΙ </a:t>
            </a:r>
          </a:p>
          <a:p>
            <a:pPr eaLnBrk="1" hangingPunct="1">
              <a:lnSpc>
                <a:spcPct val="80000"/>
              </a:lnSpc>
              <a:defRPr/>
            </a:pPr>
            <a:r>
              <a:rPr lang="el-GR" sz="2400" b="1" smtClean="0"/>
              <a:t>Ε) ΕΔΩΣΑΝ ΚΑΙ ΟΙ ΔΥΟ ΕΜΦΑΣΗ ΣΤΟ ΡΟΛΟ ΤΩΝ ΚΙΝΗΤΡΩΝ. </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rrowheads="1"/>
          </p:cNvSpPr>
          <p:nvPr>
            <p:ph type="title"/>
          </p:nvPr>
        </p:nvSpPr>
        <p:spPr/>
        <p:txBody>
          <a:bodyPr/>
          <a:lstStyle/>
          <a:p>
            <a:pPr eaLnBrk="1" hangingPunct="1">
              <a:defRPr/>
            </a:pPr>
            <a:r>
              <a:rPr lang="el-GR" sz="4000" b="1" smtClean="0"/>
              <a:t>ΔΙΑΦΟΡΕΣ ΤΩΝ ΔΥΟ ΠΡΟΣΕΓΓΙΣΕΩΝ</a:t>
            </a:r>
            <a:r>
              <a:rPr lang="el-GR" sz="4000" smtClean="0"/>
              <a:t> </a:t>
            </a:r>
          </a:p>
        </p:txBody>
      </p:sp>
      <p:sp>
        <p:nvSpPr>
          <p:cNvPr id="145411" name="Rectangle 3"/>
          <p:cNvSpPr>
            <a:spLocks noGrp="1" noRot="1" noChangeArrowheads="1"/>
          </p:cNvSpPr>
          <p:nvPr>
            <p:ph type="body" idx="1"/>
          </p:nvPr>
        </p:nvSpPr>
        <p:spPr>
          <a:xfrm>
            <a:off x="301625" y="1676400"/>
            <a:ext cx="8842375" cy="5181600"/>
          </a:xfrm>
        </p:spPr>
        <p:txBody>
          <a:bodyPr/>
          <a:lstStyle/>
          <a:p>
            <a:pPr eaLnBrk="1" hangingPunct="1">
              <a:lnSpc>
                <a:spcPct val="90000"/>
              </a:lnSpc>
              <a:defRPr/>
            </a:pPr>
            <a:r>
              <a:rPr lang="el-GR" sz="2400" b="1" smtClean="0"/>
              <a:t>ΟΙ ΒΑΣΙΚΕΣ ΔΙΑΦΟΡΕΣ ΤΩΝ ΔΥΟ ΠΡΟΣΕΓΓΙΣΕΩΝ ΕΣΤΙΑΖΟΝΤΑΙ ΣΤΑ ΑΚΟΛΟΥΘΑ ΣΗΜΕΙΑ: </a:t>
            </a:r>
            <a:endParaRPr lang="en-US" sz="2400" b="1" smtClean="0"/>
          </a:p>
          <a:p>
            <a:pPr eaLnBrk="1" hangingPunct="1">
              <a:lnSpc>
                <a:spcPct val="90000"/>
              </a:lnSpc>
              <a:defRPr/>
            </a:pPr>
            <a:r>
              <a:rPr lang="el-GR" sz="2400" b="1" smtClean="0"/>
              <a:t>Α) ΕΛΛΕΙΨΗ ΣΥΜΦΩΝΙΑΣ ΩΣ ΠΡΟΣ ΤΗ ΧΡΗΣΗ ΕΝΟΣ ΚΟΙΝΟΥ ΕΡΓΑΛΕΙΟΥ ΜΕΤΡΗΣΗΣ ΤΟΥ ΓΝΩΣΤΙΚΟΥ ΕΠΙΠΕΔΟΥ ΤΩΝ ΑΤΟΜΩΝ. Η ΕΞΕΛΙΚΤΙΚΗ ΠΡΟΣΕΓΓΙΣΗ ΧΡΗΣΙΜΟΠΟΙΕΙ ΤΗ Ν.Η., ΔΙΟΤΙ Ο ΔΕΙΚΤΗΣ ΝΟΗΜΟΣΥΝΗΣ ΘΕΩΡΕΙΤΑΙ ΑΠΟ ΤΟ </a:t>
            </a:r>
            <a:r>
              <a:rPr lang="en-US" sz="2400" b="1" smtClean="0"/>
              <a:t>ZIGLER</a:t>
            </a:r>
            <a:r>
              <a:rPr lang="el-GR" sz="2400" b="1" smtClean="0"/>
              <a:t> ΩΣ ΔΕΙΚΤΗΣ ΜΕΤΡΗΣΗΣ ΤΗΣ ΤΑΧΥΤΗΤΑΣ ΤΗΣ ΓΝΩΣΤΙΚΗΣ ΑΝΑΠΤΥΞΗΣ. ΑΝΤΙΘΕΤΑ, ΟΙ ΠΕΡΙΣΣΟΤΕΡΕΣ ΑΠΟ ΤΙΣ ΘΕΩΡΙΕΣ ΤΗΣ “ΔΙΑΦΟΡΑΣ” ΧΡΗΣΙΜΟΠΟΙΟΥΝ ΤΟ Δ.Ν.  </a:t>
            </a:r>
            <a:endParaRPr lang="en-US" sz="2400" b="1" smtClean="0"/>
          </a:p>
          <a:p>
            <a:pPr eaLnBrk="1" hangingPunct="1">
              <a:lnSpc>
                <a:spcPct val="90000"/>
              </a:lnSpc>
              <a:defRPr/>
            </a:pPr>
            <a:r>
              <a:rPr lang="el-GR" sz="2400" b="1" smtClean="0"/>
              <a:t>Β) Η ΕΞΙΣΩΣΗ ΤΩΝ ΣΥΓΚΡΙΝΟΜΕΝΩΝ ΟΜΑΔΩΝ ΣΕ ΣΧΕΣΗ ΜΕ ΤΗΝ ΕΠΙΔΟΣΗ ΤΟΥΣ ΒΑΣΙΖΕΤΑΙ ΣΕ ΔΙΑΦΟΡΕΤΙΚΑ ΚΡΙΤΗΡΙΑ. ΕΤΣΙ, ΕΝΩ Η ΠΡΟΣΕΓΓΙΣΗ ΤΟΥ </a:t>
            </a:r>
            <a:r>
              <a:rPr lang="en-US" sz="2400" b="1" smtClean="0"/>
              <a:t>ZIGLER</a:t>
            </a:r>
            <a:r>
              <a:rPr lang="el-GR" sz="2400" b="1" smtClean="0"/>
              <a:t> ΧΡΗΣΙΜΟΠΟΙΕΙ ΤΗ Ν.Η., ΟΙ ΠΕΡΙΣΣΟΤΕΡΕΣ ΑΠΟ ΤΙΣ ΘΕΩΡΙΕΣ ΤΗΣ “ΔΙΑΦΟΡΑΣ” ΤΗ ΧΡΟΝΙΚΗ ΗΛΙΚΙΑ. </a:t>
            </a:r>
            <a:endParaRPr lang="en-US" sz="2400" b="1" smtClean="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4" name="Rectangle 4"/>
          <p:cNvSpPr>
            <a:spLocks noGrp="1" noRot="1" noChangeArrowheads="1"/>
          </p:cNvSpPr>
          <p:nvPr>
            <p:ph type="title"/>
          </p:nvPr>
        </p:nvSpPr>
        <p:spPr>
          <a:xfrm>
            <a:off x="539750" y="333375"/>
            <a:ext cx="6997700" cy="1325563"/>
          </a:xfrm>
        </p:spPr>
        <p:txBody>
          <a:bodyPr/>
          <a:lstStyle/>
          <a:p>
            <a:pPr eaLnBrk="1" hangingPunct="1">
              <a:defRPr/>
            </a:pPr>
            <a:r>
              <a:rPr lang="el-GR" sz="3600" b="1" smtClean="0">
                <a:solidFill>
                  <a:srgbClr val="000000"/>
                </a:solidFill>
                <a:effectLst>
                  <a:outerShdw blurRad="38100" dist="38100" dir="2700000" algn="tl">
                    <a:srgbClr val="FFFFFF"/>
                  </a:outerShdw>
                </a:effectLst>
              </a:rPr>
              <a:t>ΥΠΟΘΕΣΗ ΤΗΣ ΟΜΟΙΑΣ ΕΞΕΛΙΚΤΙΚΗΣ ΑΚΟΛΟΥΘΙΑΣ (Υ.Ο.Ε.Α)</a:t>
            </a:r>
          </a:p>
        </p:txBody>
      </p:sp>
      <p:pic>
        <p:nvPicPr>
          <p:cNvPr id="112650" name="Picture 10" descr="BD18241_"/>
          <p:cNvPicPr>
            <a:picLocks noGrp="1" noChangeAspect="1" noChangeArrowheads="1"/>
          </p:cNvPicPr>
          <p:nvPr>
            <p:ph idx="1"/>
          </p:nvPr>
        </p:nvPicPr>
        <p:blipFill>
          <a:blip r:embed="rId3"/>
          <a:srcRect/>
          <a:stretch>
            <a:fillRect/>
          </a:stretch>
        </p:blipFill>
        <p:spPr>
          <a:xfrm>
            <a:off x="7092950" y="260350"/>
            <a:ext cx="1731963" cy="1897063"/>
          </a:xfrm>
        </p:spPr>
      </p:pic>
      <p:sp>
        <p:nvSpPr>
          <p:cNvPr id="112651" name="Text Box 11"/>
          <p:cNvSpPr txBox="1">
            <a:spLocks noChangeArrowheads="1"/>
          </p:cNvSpPr>
          <p:nvPr/>
        </p:nvSpPr>
        <p:spPr bwMode="auto">
          <a:xfrm>
            <a:off x="323850" y="2492375"/>
            <a:ext cx="8351838" cy="410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buFont typeface="Wingdings" pitchFamily="2" charset="2"/>
              <a:buChar char="Ø"/>
              <a:defRPr/>
            </a:pPr>
            <a:r>
              <a:rPr lang="el-GR" sz="2400">
                <a:effectLst>
                  <a:outerShdw blurRad="38100" dist="38100" dir="2700000" algn="tl">
                    <a:srgbClr val="000000"/>
                  </a:outerShdw>
                </a:effectLst>
              </a:rPr>
              <a:t>Κατά την Υ.Ο.Ε.Α., υπάρχει μια νομοτελειακή εξελικτική διαδρομή των ατόμων από το χρόνο της γέννησης τους έως την ωριμότητα τους, ανεξαρτήτως πολιτισμικών, γνωστικών ή νευρολογικών χαρακτηριστικών, όπως διατυπώθηκε από τη γνωστή θεωρία των σταδίων του </a:t>
            </a:r>
            <a:r>
              <a:rPr lang="en-US" sz="2400">
                <a:effectLst>
                  <a:outerShdw blurRad="38100" dist="38100" dir="2700000" algn="tl">
                    <a:srgbClr val="000000"/>
                  </a:outerShdw>
                </a:effectLst>
              </a:rPr>
              <a:t>Piaget</a:t>
            </a:r>
            <a:r>
              <a:rPr lang="el-GR" sz="2400">
                <a:effectLst>
                  <a:outerShdw blurRad="38100" dist="38100" dir="2700000" algn="tl">
                    <a:srgbClr val="000000"/>
                  </a:outerShdw>
                </a:effectLst>
              </a:rPr>
              <a:t> (1956). </a:t>
            </a:r>
            <a:r>
              <a:rPr lang="en-US" sz="2400">
                <a:effectLst>
                  <a:outerShdw blurRad="38100" dist="38100" dir="2700000" algn="tl">
                    <a:srgbClr val="000000"/>
                  </a:outerShdw>
                </a:effectLst>
              </a:rPr>
              <a:t>  </a:t>
            </a:r>
            <a:r>
              <a:rPr lang="el-GR" sz="2400">
                <a:effectLst>
                  <a:outerShdw blurRad="38100" dist="38100" dir="2700000" algn="tl">
                    <a:srgbClr val="000000"/>
                  </a:outerShdw>
                </a:effectLst>
              </a:rPr>
              <a:t>Τα  εμπειρικά δεδομένα της παράδοσης του </a:t>
            </a:r>
            <a:r>
              <a:rPr lang="en-US" sz="2400">
                <a:effectLst>
                  <a:outerShdw blurRad="38100" dist="38100" dir="2700000" algn="tl">
                    <a:srgbClr val="000000"/>
                  </a:outerShdw>
                </a:effectLst>
              </a:rPr>
              <a:t>Piaget</a:t>
            </a:r>
            <a:r>
              <a:rPr lang="el-GR" sz="2400">
                <a:effectLst>
                  <a:outerShdw blurRad="38100" dist="38100" dir="2700000" algn="tl">
                    <a:srgbClr val="000000"/>
                  </a:outerShdw>
                </a:effectLst>
              </a:rPr>
              <a:t>, δείχνουν ότι όλα τα  νοητικά καθυστερημένα άτομα ακολουθούν τη γενική εξελικτική πορεία (διανύουν την ίδια σειρά γνωστικών σταδίων, με εξαίρεση τα άτομα με επιληψίες και με βαριά νοητική καθυστέρηση), την οποία ακολουθούν και τα τυπικώς αναπτυσσόμενα άτομα.</a:t>
            </a:r>
            <a:r>
              <a:rPr lang="el-GR" sz="2400"/>
              <a:t> </a:t>
            </a:r>
            <a:endParaRPr lang="el-GR" sz="2400">
              <a:effectLst>
                <a:outerShdw blurRad="38100" dist="38100" dir="2700000" algn="tl">
                  <a:srgbClr val="000000"/>
                </a:outerShdw>
              </a:effectLst>
            </a:endParaRPr>
          </a:p>
        </p:txBody>
      </p:sp>
      <p:sp>
        <p:nvSpPr>
          <p:cNvPr id="6149" name="Rectangle 12"/>
          <p:cNvSpPr>
            <a:spLocks noChangeArrowheads="1"/>
          </p:cNvSpPr>
          <p:nvPr/>
        </p:nvSpPr>
        <p:spPr bwMode="auto">
          <a:xfrm flipV="1">
            <a:off x="3059113" y="4445000"/>
            <a:ext cx="11464925" cy="366713"/>
          </a:xfrm>
          <a:prstGeom prst="rect">
            <a:avLst/>
          </a:prstGeom>
          <a:noFill/>
          <a:ln w="9525">
            <a:noFill/>
            <a:miter lim="800000"/>
            <a:headEnd/>
            <a:tailEnd/>
          </a:ln>
          <a:effectLst/>
        </p:spPr>
        <p:txBody>
          <a:bodyPr rot="10800000">
            <a:spAutoFit/>
          </a:bodyPr>
          <a:lstStyle/>
          <a:p>
            <a:endParaRPr lang="el-G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2644"/>
                                        </p:tgtEl>
                                        <p:attrNameLst>
                                          <p:attrName>style.visibility</p:attrName>
                                        </p:attrNameLst>
                                      </p:cBhvr>
                                      <p:to>
                                        <p:strVal val="visible"/>
                                      </p:to>
                                    </p:set>
                                    <p:animEffect transition="in" filter="fade">
                                      <p:cBhvr>
                                        <p:cTn id="7" dur="2000"/>
                                        <p:tgtEl>
                                          <p:spTgt spid="112644"/>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112651"/>
                                        </p:tgtEl>
                                        <p:attrNameLst>
                                          <p:attrName>style.visibility</p:attrName>
                                        </p:attrNameLst>
                                      </p:cBhvr>
                                      <p:to>
                                        <p:strVal val="visible"/>
                                      </p:to>
                                    </p:set>
                                    <p:animEffect transition="in" filter="diamond(in)">
                                      <p:cBhvr>
                                        <p:cTn id="11" dur="2000"/>
                                        <p:tgtEl>
                                          <p:spTgt spid="112651"/>
                                        </p:tgtEl>
                                      </p:cBhvr>
                                    </p:animEffect>
                                  </p:childTnLst>
                                </p:cTn>
                              </p:par>
                            </p:childTnLst>
                          </p:cTn>
                        </p:par>
                        <p:par>
                          <p:cTn id="12" fill="hold" nodeType="afterGroup">
                            <p:stCondLst>
                              <p:cond delay="4000"/>
                            </p:stCondLst>
                            <p:childTnLst>
                              <p:par>
                                <p:cTn id="13" presetID="20" presetClass="entr" presetSubtype="0" fill="hold" nodeType="afterEffect">
                                  <p:stCondLst>
                                    <p:cond delay="0"/>
                                  </p:stCondLst>
                                  <p:childTnLst>
                                    <p:set>
                                      <p:cBhvr>
                                        <p:cTn id="14" dur="1" fill="hold">
                                          <p:stCondLst>
                                            <p:cond delay="0"/>
                                          </p:stCondLst>
                                        </p:cTn>
                                        <p:tgtEl>
                                          <p:spTgt spid="112650"/>
                                        </p:tgtEl>
                                        <p:attrNameLst>
                                          <p:attrName>style.visibility</p:attrName>
                                        </p:attrNameLst>
                                      </p:cBhvr>
                                      <p:to>
                                        <p:strVal val="visible"/>
                                      </p:to>
                                    </p:set>
                                    <p:animEffect transition="in" filter="wedge">
                                      <p:cBhvr>
                                        <p:cTn id="15" dur="2000"/>
                                        <p:tgtEl>
                                          <p:spTgt spid="112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p:bldP spid="112651"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rrowheads="1"/>
          </p:cNvSpPr>
          <p:nvPr>
            <p:ph type="title"/>
          </p:nvPr>
        </p:nvSpPr>
        <p:spPr/>
        <p:txBody>
          <a:bodyPr/>
          <a:lstStyle/>
          <a:p>
            <a:pPr eaLnBrk="1" hangingPunct="1">
              <a:defRPr/>
            </a:pPr>
            <a:r>
              <a:rPr lang="el-GR" sz="4000" b="1" smtClean="0"/>
              <a:t>ΔΙΑΦΟΡΕΣ ΤΩΝ ΔΥΟ ΠΡΟΣΕΓΓΙΣΕΩΝ</a:t>
            </a:r>
          </a:p>
        </p:txBody>
      </p:sp>
      <p:sp>
        <p:nvSpPr>
          <p:cNvPr id="146435" name="Rectangle 3"/>
          <p:cNvSpPr>
            <a:spLocks noGrp="1" noRot="1" noChangeArrowheads="1"/>
          </p:cNvSpPr>
          <p:nvPr>
            <p:ph type="body" idx="1"/>
          </p:nvPr>
        </p:nvSpPr>
        <p:spPr>
          <a:xfrm>
            <a:off x="0" y="1676400"/>
            <a:ext cx="9144000" cy="5181600"/>
          </a:xfrm>
        </p:spPr>
        <p:txBody>
          <a:bodyPr/>
          <a:lstStyle/>
          <a:p>
            <a:pPr eaLnBrk="1" hangingPunct="1">
              <a:lnSpc>
                <a:spcPct val="90000"/>
              </a:lnSpc>
              <a:defRPr/>
            </a:pPr>
            <a:r>
              <a:rPr lang="el-GR" b="1" smtClean="0"/>
              <a:t>Γ) ΕΛΛΕΙΨΗ ΑΠΟΔΟΧΗΣ ΕΝΟΣ ΚΟΙΝΟΥ ΣΥΣΤΗΜΑΤΟΣ ΤΑΞΙΝΟΜΗΣΗΣ  ΤΩΝ ΝΟΗΤΙΚΩΣ ΚΑΘΥΣΤΕΡΗΜΕΝΩΝ ΥΠΟΚΕΙΜΕΝΩΝ. ΟΙ ΘΕΩΡΗΤΙΚΟΙ ΤΗΣ “ΔΙΑΦΟΡΑΣ”, ΣΕ ΑΝΤΙΘΕΣΗ ΜΕ ΤΗΝ ΠΡΟΣΕΓΓΙΣΗ ΤΟΥ </a:t>
            </a:r>
            <a:r>
              <a:rPr lang="en-US" b="1" smtClean="0"/>
              <a:t>ZIGLER</a:t>
            </a:r>
            <a:r>
              <a:rPr lang="el-GR" b="1" smtClean="0"/>
              <a:t>, ΑΝΤΙΜΕΤΩΠΙΖΟΥΝ ΤΗΝ ΟΜΑΔΑ ΤΩΝ ΝΟΗΤΙΚΩΣ ΚΑΘΥΣΤΕΡΗΜΕΝΩΝ ΥΠΟΚΕΙΜΕΝΩΝ ΩΣ ΕΝΑ ΟΜΟΙΟΓΕΝΕΣ ΔΕΙΓΜΑ, ΑΝΕΞΑΡΤΗΤΩΣ ΤΗΣ ΑΙΤΙΟΛΟΓΙΑΣ ΤΗΣ ΝΟΗΤΙΚΗΣ ΚΑΘΥΣΤΕΡΗΣΗΣ. </a:t>
            </a:r>
            <a:endParaRPr lang="en-US" b="1" smtClean="0"/>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rrowheads="1"/>
          </p:cNvSpPr>
          <p:nvPr>
            <p:ph type="title"/>
          </p:nvPr>
        </p:nvSpPr>
        <p:spPr/>
        <p:txBody>
          <a:bodyPr/>
          <a:lstStyle/>
          <a:p>
            <a:pPr eaLnBrk="1" hangingPunct="1">
              <a:defRPr/>
            </a:pPr>
            <a:r>
              <a:rPr lang="el-GR" sz="4000" b="1" smtClean="0"/>
              <a:t>ΔΙΑΦΟΡΕΣ ΤΩΝ ΔΥΟ ΠΡΟΣΕΓΓΙΣΕΩΝ</a:t>
            </a:r>
          </a:p>
        </p:txBody>
      </p:sp>
      <p:sp>
        <p:nvSpPr>
          <p:cNvPr id="154627" name="Rectangle 3"/>
          <p:cNvSpPr>
            <a:spLocks noGrp="1" noRot="1" noChangeArrowheads="1"/>
          </p:cNvSpPr>
          <p:nvPr>
            <p:ph type="body" idx="1"/>
          </p:nvPr>
        </p:nvSpPr>
        <p:spPr/>
        <p:txBody>
          <a:bodyPr/>
          <a:lstStyle/>
          <a:p>
            <a:pPr eaLnBrk="1" hangingPunct="1">
              <a:lnSpc>
                <a:spcPct val="90000"/>
              </a:lnSpc>
              <a:defRPr/>
            </a:pPr>
            <a:r>
              <a:rPr lang="el-GR" sz="2400" b="1" smtClean="0"/>
              <a:t>Δ) ΓΙΑ ΤΙΣ ΘΕΩΡΙΕΣ ΤΗΣ “ΔΙΑΦΟΡΑΣ”, Η ΔΙΑΦΟΡΑ ΤΗΣ ΓΝΩΣΤΙΚΗΣ ΕΠΙΔΟΣΗΣ ΜΕΤΑΞΥ </a:t>
            </a:r>
            <a:r>
              <a:rPr lang="en-US" sz="2400" b="1" smtClean="0"/>
              <a:t>T.A.</a:t>
            </a:r>
            <a:r>
              <a:rPr lang="el-GR" sz="2400" b="1" smtClean="0"/>
              <a:t> ΚΑΙ ΝΟΗΤΙΚΩΣ ΚΑΘΥΣΤΕΡΗΜΕΝΩΝ ΑΤΟΜΩΝ ΕΙΝΑΙ ΠΟΙΟΤΙΚΗ. ΑΝΤΙΘΕΤΑ, ΓΙΑ ΤΟΥΣ ΕΞΕΛΙΚΤΙΚΟΥΣ  ΠΟΙΟΤΙΚΕΣ ΔΙΑΦΟΡΕΣ ΜΠΟΡΟΥΝ ΝΑ ΑΝΙΧΝΕΥΘΟΥΝ ΜΟΝΟ ΣΕ ΝΟΗΤΙΚΩΣ ΚΑΘΥΣΤΕΡΗΜΕΝΑ ΑΤΟΜΑ ΟΡΓΑΝΙΚΗΣ ΑΙΤΙΟΛΟΓΙΑΣ. ΤΑ ΝΟΗΤΙΚΩΣ ΚΑΘΥΣΤΕΡΗΜΕΝΑ ΑΤΟΜΑ ΜΗ ΟΡΓΑΝΙΚΗΣ ΑΙΤΙΟΛΟΓΙΑΣ ΔΕΝ ΠΑΡΟΥΣΙΑΖΟΥΝ ΔΙΑΦΟΡΕΣ ΣΕ ΣΧΕΣΗ ΜΕ ΤΑ </a:t>
            </a:r>
            <a:r>
              <a:rPr lang="en-US" sz="2400" b="1" smtClean="0"/>
              <a:t>T.A.</a:t>
            </a:r>
            <a:r>
              <a:rPr lang="el-GR" sz="2400" b="1" smtClean="0"/>
              <a:t>, ΕΞΙΣΩΜΕΝΑ ΩΣ ΠΡΟΣ ΤΗ ΝΗ. ΑΝ ΑΝΙΧΝΕΥΟΝΤΑΙ ΔΙΑΦΟΡΕΣ, ΑΥΤΕΣ ΘΑ ΜΠΟΡΟΥΣΑΝ ΕΝ ΜΕΡΕΙ ΝΑ ΑΠΟΔΟΘΟΥΝ ΣΕ ΜΗ ΓΝΩΣΤΙΚΕΣ ΜΕΤΑΒΛΗΤΕΣ (ΚΙΝΗΤΡΑ).</a:t>
            </a:r>
          </a:p>
          <a:p>
            <a:pPr eaLnBrk="1" hangingPunct="1">
              <a:lnSpc>
                <a:spcPct val="90000"/>
              </a:lnSpc>
              <a:defRPr/>
            </a:pPr>
            <a:endParaRPr lang="el-GR" sz="2400" smtClean="0"/>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rrowheads="1"/>
          </p:cNvSpPr>
          <p:nvPr>
            <p:ph type="title"/>
          </p:nvPr>
        </p:nvSpPr>
        <p:spPr/>
        <p:txBody>
          <a:bodyPr/>
          <a:lstStyle/>
          <a:p>
            <a:pPr eaLnBrk="1" hangingPunct="1">
              <a:defRPr/>
            </a:pPr>
            <a:r>
              <a:rPr lang="el-GR" smtClean="0"/>
              <a:t>ΣΥΜΠΕΡΑΣΜΑΤΑ</a:t>
            </a:r>
          </a:p>
        </p:txBody>
      </p:sp>
      <p:sp>
        <p:nvSpPr>
          <p:cNvPr id="147459" name="Rectangle 3"/>
          <p:cNvSpPr>
            <a:spLocks noGrp="1" noRot="1" noChangeArrowheads="1"/>
          </p:cNvSpPr>
          <p:nvPr>
            <p:ph type="body" idx="1"/>
          </p:nvPr>
        </p:nvSpPr>
        <p:spPr>
          <a:xfrm>
            <a:off x="0" y="1412875"/>
            <a:ext cx="9144000" cy="5256213"/>
          </a:xfrm>
        </p:spPr>
        <p:txBody>
          <a:bodyPr/>
          <a:lstStyle/>
          <a:p>
            <a:pPr eaLnBrk="1" hangingPunct="1">
              <a:lnSpc>
                <a:spcPct val="80000"/>
              </a:lnSpc>
              <a:defRPr/>
            </a:pPr>
            <a:r>
              <a:rPr lang="el-GR" sz="2800" b="1" smtClean="0"/>
              <a:t>Η ΜΕΘΟΔΟΛΟΓΙΑ ΤΩΝ ΘΕΩΡΙΩΝ ΤΗΣ “ΔΙΑΦΟΡΑΣ” ΠΟΥ ΔΕΙΧΝΕΙ ΑΠΛΩΣ ΟΤΙ ΤΑ ΚΑΘΥΣΤΕΡΗΜΕΝΑ ΠΑΙΔΙΑ ΕΧΟΥΝ ΧΑΜΗΛΟΤΕΡΕΣ ΕΠΙΔΟΣΕΙΣ ΑΠ’ ΑΥΤΕΣ ΠΟΥ ΠΡΟΒΛΕΠΕΙ Η ΧΡΟΝΙΚΗ ΤΟΥΣ ΗΛΙΚΙΑ ΔΕ ΔΙΝΕΙ ΟΥΣΙΑΣΤΙΚΕΣ ΠΛΗΡΟΦΟΡΙΕΣ ΓΙΑ ΤΙΣ ΝΟΗΤΙΚΕΣ ΔΥΝΑΤΟΤΗΤΕΣ ΚΑΙ ΑΔΥΝΑΜΙΕΣ ΤΟΥΣ. ΑΠΛΩΣ, ΟΤΑΝ Η ΕΠΙΔΟΣΗ ΤΩΝ ΑΤΟΜΩΝ ΕΙΝΑΙ ΚΑΤΩΤΕΡΗ ΤΟΥ ΑΝΤΙΣΤΟΙΧΟΥ ΧΡΟΝΟΛΟΓΙΚΟΥ ΤΟΥΣ ΕΠΙΠΕΔΟΥ, ΑΥΤΟ ΕΙΝΑΙ ΕΝΔΕΙΞΗ ΤΗΣ ΒΛΑΒΗΣ ΠΟΥ ΠΑΡΟΥΣΙΑΖΟΥΝ. ΜΕ ΒΑΣΗ ΟΜΩΣ ΤΗ ΛΟΓΙΚΗ ΑΥΤΗ ΤΑ ΝΟΗΤΙΚΩΣ ΚΑΘΥΣΤΕΡΗΜΕΝΑ ΠΑΙΔΙΑ ΦΑΙΝΕΤΑΙ ΝΑ ΠΑΡΟΥΣΙΑΖΟΥΝ ΒΛΑΒΗ ΟΥΣΙΑΣΤΙΚΑ ΣΕ ΚΆΘΕ ΓΝΩΣΤΙΚΗ ΛΕΙΤΟΥΡΓΙΑ.</a:t>
            </a:r>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rrowheads="1"/>
          </p:cNvSpPr>
          <p:nvPr>
            <p:ph type="title"/>
          </p:nvPr>
        </p:nvSpPr>
        <p:spPr/>
        <p:txBody>
          <a:bodyPr/>
          <a:lstStyle/>
          <a:p>
            <a:pPr eaLnBrk="1" hangingPunct="1">
              <a:defRPr/>
            </a:pPr>
            <a:r>
              <a:rPr lang="el-GR" smtClean="0"/>
              <a:t>ΣΥΜΠΕΡΑΣΜΑΤΑ</a:t>
            </a:r>
          </a:p>
        </p:txBody>
      </p:sp>
      <p:sp>
        <p:nvSpPr>
          <p:cNvPr id="155651" name="Rectangle 3"/>
          <p:cNvSpPr>
            <a:spLocks noGrp="1" noRot="1" noChangeArrowheads="1"/>
          </p:cNvSpPr>
          <p:nvPr>
            <p:ph type="body" idx="1"/>
          </p:nvPr>
        </p:nvSpPr>
        <p:spPr/>
        <p:txBody>
          <a:bodyPr/>
          <a:lstStyle/>
          <a:p>
            <a:pPr eaLnBrk="1" hangingPunct="1">
              <a:defRPr/>
            </a:pPr>
            <a:r>
              <a:rPr lang="el-GR" sz="2800" b="1" smtClean="0"/>
              <a:t>ΣΤΗΝ ΑΝΑΣΚΟΠΗΣΗ ΤΟΥΣ ΟΙ </a:t>
            </a:r>
            <a:r>
              <a:rPr lang="en-US" sz="2800" b="1" smtClean="0"/>
              <a:t>CICCHETTI</a:t>
            </a:r>
            <a:r>
              <a:rPr lang="el-GR" sz="2800" b="1" smtClean="0"/>
              <a:t> &amp; </a:t>
            </a:r>
            <a:r>
              <a:rPr lang="en-US" sz="2800" b="1" smtClean="0"/>
              <a:t>POGGE</a:t>
            </a:r>
            <a:r>
              <a:rPr lang="el-GR" sz="2800" b="1" smtClean="0"/>
              <a:t>-</a:t>
            </a:r>
            <a:r>
              <a:rPr lang="en-US" sz="2800" b="1" smtClean="0"/>
              <a:t>HESSE</a:t>
            </a:r>
            <a:r>
              <a:rPr lang="el-GR" sz="2800" b="1" smtClean="0"/>
              <a:t> (1982) ΓΙΑ ΤΟΥΣ ΠΕΡΙΟΡΙΣΜΟΥΣ ΠΟΥ ΘΕΤΕΙ Η ΧΡΗΣΗ ΤΗΣ ΧΡΟΝΙΚΗΣ ΗΛΙΚΙΑΣ, ΑΝΑΦΕΡΟΥΝ ΤΑ ΕΞΗΣ: “ΓΝΩΡΙΖΟΥΜΕ ΟΤΙ ΕΙΝΑΙ ΝΟΗΤΙΚΩΣ ΚΑΘΥΣΤΕΡΗΜΕΝΑ· ΤΟ ΣΗΜΑΝΤΙΚΟΤΕΡΟ ΟΜΩΣ ΠΟΥ ΠΡΕΠΕΙ ΝΑ ΚΑΝΕΙ Η ΣΥΓΧΡΟΝΗ ΕΡΕΥΝΑ ΕΙΝΑΙ ΝΑ ΔΩΣΕΙ ΕΜΦΑΣΗ ΣΤΙΣ ΕΞΕΛΙΚΤΙΚΕΣ ΔΙΑΔΙΚΑΣΙΕΣ”. </a:t>
            </a:r>
          </a:p>
          <a:p>
            <a:pPr eaLnBrk="1" hangingPunct="1">
              <a:defRPr/>
            </a:pPr>
            <a:endParaRPr lang="el-GR" sz="2800" smtClean="0"/>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rrowheads="1"/>
          </p:cNvSpPr>
          <p:nvPr>
            <p:ph type="title"/>
          </p:nvPr>
        </p:nvSpPr>
        <p:spPr/>
        <p:txBody>
          <a:bodyPr/>
          <a:lstStyle/>
          <a:p>
            <a:pPr eaLnBrk="1" hangingPunct="1">
              <a:defRPr/>
            </a:pPr>
            <a:r>
              <a:rPr lang="el-GR" smtClean="0"/>
              <a:t>ΣΥΜΠΕΡΑΣΜΑΤΑ…</a:t>
            </a:r>
          </a:p>
        </p:txBody>
      </p:sp>
      <p:sp>
        <p:nvSpPr>
          <p:cNvPr id="148483" name="Rectangle 3"/>
          <p:cNvSpPr>
            <a:spLocks noGrp="1" noRot="1" noChangeArrowheads="1"/>
          </p:cNvSpPr>
          <p:nvPr>
            <p:ph type="body" idx="1"/>
          </p:nvPr>
        </p:nvSpPr>
        <p:spPr>
          <a:xfrm>
            <a:off x="301625" y="1676400"/>
            <a:ext cx="8540750" cy="4992688"/>
          </a:xfrm>
        </p:spPr>
        <p:txBody>
          <a:bodyPr/>
          <a:lstStyle/>
          <a:p>
            <a:pPr eaLnBrk="1" hangingPunct="1">
              <a:lnSpc>
                <a:spcPct val="80000"/>
              </a:lnSpc>
              <a:defRPr/>
            </a:pPr>
            <a:r>
              <a:rPr lang="el-GR" sz="2400" b="1" smtClean="0"/>
              <a:t>ΕΠΙΠΡΟΣΘΕΤΑ, ΟΙ ΕΡΕΥΝΗΤΕΣ ΠΟΥ ΑΠΟΔΕΧΟΝΤΑΙ ΤΗΝ ΠΡΟΣΕΓΓΙΣΗ ΤΗΣ “ΔΙΑΦΟΡΑΣ” ΘΕΩΡΟΥΝ ΟΤΙ Ο ΠΛΗΘΥΣΜΟΣ ΤΩΝ ΝΟΗΤΙΚΩΣ ΚΑΘΥΣΤΕΡΗΜΕΝΩΝ ΠΑΙΔΙΩΝ ΕΙΝΑΙ ΟΜΟΙΟΓΕΝΗΣ, ΔΕΧΟΝΤΑΙ ΔΗΛΑΔΗ ΟΤΙ Η ΓΝΩΣΤΙΚΗ ΛΕΙΤΟΥΡΓΙΑ ΕΙΝΑΙ ΠΑΡΟΜΟΙΑ ΓΙΑ ΟΛΑ ΤΑ ΝΟΗΤΙΚΩΣ ΚΑΘΥΣΤΕΡΗΜΕΝΑ ΑΤΟΜΑ. ΜΕ ΒΑΣΗ ΟΜΩΣ ΤΗ ΛΟΓΙΚΗ ΑΥΤΗ ΔΕ ΛΑΜΒΑΝΟΥΝ ΥΠΟΨΗ ΤΟΥΣ ΤΗ ΣΗΜΑΣΙΑ ΤΗΣ ΑΙΤΙΟΛΟΓΙΑΣ ΤΗΣ ΝΟΗΤΙΚΗΣ ΚΑΘΥΣΤΕΡΗΣΗΣ ΣΤΗ ΓΝΩΣΤΙΚΗ ΕΠΙΔΟΣΗ. ΕΙΝΑΙ ΔΗΛΑΔΗ ΠΟΛΥ ΠΙΘΑΝΟ ΟΙ ΟΜΑΔΕΣ ΠΟΙΚΙΛΗΣ ΟΡΓΑΝΙΚΗΣ ΑΙΤΙΟΛΟΓΙΑΣ ΝΑ ΕΧΟΥΝ ΔΙΑΦΟΡΕΤΙΚΑ ΠΡΟΦΙΛ ΓΝΩΣΤΙΚΗΣ ΚΑΙ ΓΛΩΣΣΙΚΗΣ ΛΕΙΤΟΥΡΓΙΑΣ, ΟΠΩΣ ΕΠΙΣΗΣ ΚΑΙ ΜΟΝΑΔΙΚΟΥΣ ΤΥΠΟΥΣ ΝΟΗΤΙΚΗΣ ΑΝΑΠΤΥΞΗΣ (ΑΛΕΥΡΙΑΔΟΥ &amp; ΓΚΙΑΟΥΡΗ, 2009· </a:t>
            </a:r>
            <a:r>
              <a:rPr lang="en-US" sz="2400" b="1" smtClean="0"/>
              <a:t>BURACK ET AL</a:t>
            </a:r>
            <a:r>
              <a:rPr lang="el-GR" sz="2400" b="1" smtClean="0"/>
              <a:t>., 1988).</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Rot="1" noChangeArrowheads="1"/>
          </p:cNvSpPr>
          <p:nvPr>
            <p:ph type="title"/>
          </p:nvPr>
        </p:nvSpPr>
        <p:spPr/>
        <p:txBody>
          <a:bodyPr/>
          <a:lstStyle/>
          <a:p>
            <a:pPr eaLnBrk="1" hangingPunct="1">
              <a:defRPr/>
            </a:pPr>
            <a:r>
              <a:rPr lang="el-GR" smtClean="0"/>
              <a:t>ΣΥΜΠΕΡΑΣΜΑΤΑ…</a:t>
            </a:r>
          </a:p>
        </p:txBody>
      </p:sp>
      <p:sp>
        <p:nvSpPr>
          <p:cNvPr id="149507" name="Rectangle 3"/>
          <p:cNvSpPr>
            <a:spLocks noGrp="1" noRot="1" noChangeArrowheads="1"/>
          </p:cNvSpPr>
          <p:nvPr>
            <p:ph type="body" idx="1"/>
          </p:nvPr>
        </p:nvSpPr>
        <p:spPr/>
        <p:txBody>
          <a:bodyPr/>
          <a:lstStyle/>
          <a:p>
            <a:pPr eaLnBrk="1" hangingPunct="1">
              <a:lnSpc>
                <a:spcPct val="90000"/>
              </a:lnSpc>
              <a:defRPr/>
            </a:pPr>
            <a:r>
              <a:rPr lang="el-GR" sz="2800" b="1" smtClean="0"/>
              <a:t>ΣΗΜΕΡΑ, ΕΧΕΙ ΔΙΑΠΙΣΤΩΘΕΙ ΟΤΙ ΠΟΛΛΕΣ ΟΜΑΔΕΣ ΟΡΓΑΝΙΚΗΣ ΑΙΤΙΟΛΟΓΙΑΣ ΕΧΟΥΝ ΤΑ ΔΙΚΑ ΤΟΥΣ ΜΟΝΑΔΙΚΑ ΓΝΩΣΤΙΚΑ ΠΡΟΤΥΠΑ ΑΔΥΝΑΜΙΩΝ ΚΑΙ ΔΥΝΑΤΟΤΗΤΩΝ. </a:t>
            </a:r>
          </a:p>
          <a:p>
            <a:pPr eaLnBrk="1" hangingPunct="1">
              <a:lnSpc>
                <a:spcPct val="90000"/>
              </a:lnSpc>
              <a:defRPr/>
            </a:pPr>
            <a:r>
              <a:rPr lang="el-GR" sz="2800" b="1" smtClean="0"/>
              <a:t>Η ΑΝΑΓΝΩΡΙΣΗ ΤΩΝ ΔΙΑΦΟΡΕΤΙΚΩΝ ΓΝΩΣΤΙΚΩΝ ΤΡΟΠΩΝ ΕΠΙΒΕΒΑΙΩΝΕΙ ΤΗ ΣΗΜΑΣΙΑ ΤΗΣ ΤΑΞΙΝΟΜΗΣΗΣ ΤΩΝ ΝΟΗΤΙΚΩΣ ΚΑΘΥΣΤΕΡΗΜΕΝΩΝ ΑΤΟΜΩΝ ΜΕ ΒΑΣΗ ΤΗΝ ΑΙΤΙΟΛΟΓΙΑ ΤΟΥΣ, ΠΑΡΑ ΜΕ ΒΑΣΗ ΤΟ ΣΥΝΟΛΙΚΟ ΕΠΙΠΕΔΟ ΤΗΣ ΒΛΑΒΗΣ ΤΟΥΣ. </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p:cNvSpPr>
            <a:spLocks noGrp="1" noRot="1" noChangeArrowheads="1"/>
          </p:cNvSpPr>
          <p:nvPr>
            <p:ph type="title"/>
          </p:nvPr>
        </p:nvSpPr>
        <p:spPr>
          <a:xfrm>
            <a:off x="301625" y="228600"/>
            <a:ext cx="6646863" cy="1325563"/>
          </a:xfrm>
        </p:spPr>
        <p:txBody>
          <a:bodyPr/>
          <a:lstStyle/>
          <a:p>
            <a:pPr eaLnBrk="1" hangingPunct="1">
              <a:defRPr/>
            </a:pPr>
            <a:r>
              <a:rPr lang="el-GR" b="1" smtClean="0">
                <a:solidFill>
                  <a:srgbClr val="FF6600"/>
                </a:solidFill>
              </a:rPr>
              <a:t>ΣΥΝΟΛΙΚΗ ΑΠΟΤΙΜΗΣΗ</a:t>
            </a:r>
          </a:p>
        </p:txBody>
      </p:sp>
      <p:sp>
        <p:nvSpPr>
          <p:cNvPr id="110595" name="Rectangle 3"/>
          <p:cNvSpPr>
            <a:spLocks noGrp="1" noRot="1" noChangeArrowheads="1"/>
          </p:cNvSpPr>
          <p:nvPr>
            <p:ph type="body" sz="half" idx="1"/>
          </p:nvPr>
        </p:nvSpPr>
        <p:spPr>
          <a:xfrm>
            <a:off x="301625" y="2133600"/>
            <a:ext cx="7942263" cy="3965575"/>
          </a:xfrm>
        </p:spPr>
        <p:txBody>
          <a:bodyPr/>
          <a:lstStyle/>
          <a:p>
            <a:pPr eaLnBrk="1" hangingPunct="1">
              <a:lnSpc>
                <a:spcPct val="90000"/>
              </a:lnSpc>
              <a:defRPr/>
            </a:pPr>
            <a:r>
              <a:rPr lang="el-GR" sz="2800" b="1" smtClean="0"/>
              <a:t>Με βάση τα στοιχεία που παρατέθηκαν, η Εξελικτική Προσέγγιση του </a:t>
            </a:r>
            <a:r>
              <a:rPr lang="en-US" sz="2800" b="1" smtClean="0"/>
              <a:t>Z</a:t>
            </a:r>
            <a:r>
              <a:rPr lang="el-GR" sz="2800" b="1" smtClean="0"/>
              <a:t>igler θεωρείται ότι μπορεί να κάνει ασφαλείς και ουσιώδεις προβλέψεις σχετικά με τη γνωστική επίδοση των νοητικά καθυστερημένων παιδιών. Η όλη Προσέγγιση εξακολουθεί και επηρεάζει τον τρόπο και τις μεθόδους που χρησιμοποιεί η σύγχρονη εξελικτική θεώρηση για τη μελέτη της νοητικής καθυστέρησης.</a:t>
            </a:r>
          </a:p>
        </p:txBody>
      </p:sp>
      <p:graphicFrame>
        <p:nvGraphicFramePr>
          <p:cNvPr id="110596" name="Object 4"/>
          <p:cNvGraphicFramePr>
            <a:graphicFrameLocks/>
          </p:cNvGraphicFramePr>
          <p:nvPr>
            <p:ph sz="half" idx="2"/>
          </p:nvPr>
        </p:nvGraphicFramePr>
        <p:xfrm>
          <a:off x="6877050" y="188913"/>
          <a:ext cx="2058988" cy="2016125"/>
        </p:xfrm>
        <a:graphic>
          <a:graphicData uri="http://schemas.openxmlformats.org/presentationml/2006/ole">
            <p:oleObj spid="_x0000_s49156" name="Clip" r:id="rId4" imgW="3517900" imgH="3803650" progId="MS_ClipArt_Gallery.2">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0594"/>
                                        </p:tgtEl>
                                        <p:attrNameLst>
                                          <p:attrName>style.visibility</p:attrName>
                                        </p:attrNameLst>
                                      </p:cBhvr>
                                      <p:to>
                                        <p:strVal val="visible"/>
                                      </p:to>
                                    </p:set>
                                    <p:animEffect transition="in" filter="fade">
                                      <p:cBhvr>
                                        <p:cTn id="7" dur="2000"/>
                                        <p:tgtEl>
                                          <p:spTgt spid="110594"/>
                                        </p:tgtEl>
                                      </p:cBhvr>
                                    </p:animEffect>
                                  </p:childTnLst>
                                </p:cTn>
                              </p:par>
                            </p:childTnLst>
                          </p:cTn>
                        </p:par>
                        <p:par>
                          <p:cTn id="8" fill="hold" nodeType="afterGroup">
                            <p:stCondLst>
                              <p:cond delay="2000"/>
                            </p:stCondLst>
                            <p:childTnLst>
                              <p:par>
                                <p:cTn id="9" presetID="20" presetClass="entr" presetSubtype="0" fill="hold" grpId="0" nodeType="afterEffect">
                                  <p:stCondLst>
                                    <p:cond delay="0"/>
                                  </p:stCondLst>
                                  <p:childTnLst>
                                    <p:set>
                                      <p:cBhvr>
                                        <p:cTn id="10" dur="1" fill="hold">
                                          <p:stCondLst>
                                            <p:cond delay="0"/>
                                          </p:stCondLst>
                                        </p:cTn>
                                        <p:tgtEl>
                                          <p:spTgt spid="110595"/>
                                        </p:tgtEl>
                                        <p:attrNameLst>
                                          <p:attrName>style.visibility</p:attrName>
                                        </p:attrNameLst>
                                      </p:cBhvr>
                                      <p:to>
                                        <p:strVal val="visible"/>
                                      </p:to>
                                    </p:set>
                                    <p:animEffect transition="in" filter="wedge">
                                      <p:cBhvr>
                                        <p:cTn id="11" dur="2000"/>
                                        <p:tgtEl>
                                          <p:spTgt spid="110595"/>
                                        </p:tgtEl>
                                      </p:cBhvr>
                                    </p:animEffect>
                                  </p:childTnLst>
                                </p:cTn>
                              </p:par>
                            </p:childTnLst>
                          </p:cTn>
                        </p:par>
                        <p:par>
                          <p:cTn id="12" fill="hold" nodeType="afterGroup">
                            <p:stCondLst>
                              <p:cond delay="4000"/>
                            </p:stCondLst>
                            <p:childTnLst>
                              <p:par>
                                <p:cTn id="13" presetID="8" presetClass="emph" presetSubtype="0" fill="hold" nodeType="afterEffect">
                                  <p:stCondLst>
                                    <p:cond delay="0"/>
                                  </p:stCondLst>
                                  <p:childTnLst>
                                    <p:animRot by="10800000">
                                      <p:cBhvr>
                                        <p:cTn id="14" dur="2000" fill="hold"/>
                                        <p:tgtEl>
                                          <p:spTgt spid="11059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P spid="11059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rrowheads="1"/>
          </p:cNvSpPr>
          <p:nvPr>
            <p:ph type="title"/>
          </p:nvPr>
        </p:nvSpPr>
        <p:spPr/>
        <p:txBody>
          <a:bodyPr/>
          <a:lstStyle/>
          <a:p>
            <a:pPr eaLnBrk="1" hangingPunct="1">
              <a:defRPr/>
            </a:pPr>
            <a:r>
              <a:rPr lang="en-US" sz="4000" b="1" smtClean="0"/>
              <a:t>E</a:t>
            </a:r>
            <a:r>
              <a:rPr lang="el-GR" sz="4000" b="1" smtClean="0"/>
              <a:t>ΚΠΑΙΔΕΥΤΙΚΕΣ ΕΦΑΡΜΟΓΕΣ Ι</a:t>
            </a:r>
          </a:p>
        </p:txBody>
      </p:sp>
      <p:sp>
        <p:nvSpPr>
          <p:cNvPr id="150531" name="Rectangle 3"/>
          <p:cNvSpPr>
            <a:spLocks noGrp="1" noRot="1" noChangeArrowheads="1"/>
          </p:cNvSpPr>
          <p:nvPr>
            <p:ph type="body" idx="1"/>
          </p:nvPr>
        </p:nvSpPr>
        <p:spPr>
          <a:xfrm>
            <a:off x="301625" y="1676400"/>
            <a:ext cx="8540750" cy="4848225"/>
          </a:xfrm>
        </p:spPr>
        <p:txBody>
          <a:bodyPr/>
          <a:lstStyle/>
          <a:p>
            <a:pPr eaLnBrk="1" hangingPunct="1">
              <a:lnSpc>
                <a:spcPct val="80000"/>
              </a:lnSpc>
              <a:defRPr/>
            </a:pPr>
            <a:r>
              <a:rPr lang="el-GR" sz="2400" smtClean="0"/>
              <a:t>Τα παιδιά με ΝΚ τα καταφέρνουν καλύτερα με τις διδακτικές προσεγγίσεις που δίνουν έμφαση στη </a:t>
            </a:r>
            <a:r>
              <a:rPr lang="el-GR" sz="2400" b="1" smtClean="0"/>
              <a:t>ταυτόχρονη επεξεργασία</a:t>
            </a:r>
            <a:r>
              <a:rPr lang="el-GR" sz="2400" smtClean="0"/>
              <a:t>, παρά  στην κατά σειρά επεξεργασία και στην </a:t>
            </a:r>
            <a:r>
              <a:rPr lang="el-GR" sz="2400" b="1" smtClean="0"/>
              <a:t>λεκτική μακρόχρονη μνήμη</a:t>
            </a:r>
            <a:r>
              <a:rPr lang="el-GR" sz="2400" smtClean="0"/>
              <a:t> σε ένα όμως οικείο εκπαιδευτικό πλαίσιο, </a:t>
            </a:r>
            <a:r>
              <a:rPr lang="el-GR" sz="2400" i="1" smtClean="0"/>
              <a:t>π.χ. να έχουν δίπλα τους μια φωτογραφία της τάξης, της οικογένειας, το αγαπημένο παιχνίδι, αντικείμενα ιδιαίτερου ενδιαφέροντος, κ.ά.).</a:t>
            </a:r>
            <a:r>
              <a:rPr lang="el-GR" sz="2400" smtClean="0"/>
              <a:t> Δηλαδή, συγκρατούν καλύτερα γεγονότα, λεξιλόγιο και γενικές πληροφορίες. Παρέχετε εικόνες, σύμβολα και χάρτες που μπορούν να βοηθήσουν στην οργάνωση του υλικού. Είναι πολύ βοηθητικό για τα παιδιά να μαθαίνουν το ολικό νόημα των λέξεων ή των εννοιών, </a:t>
            </a:r>
            <a:r>
              <a:rPr lang="el-GR" sz="2400" i="1" smtClean="0"/>
              <a:t>π.χ. σχεδιάζοντας, ζωγραφίζοντας τη λέξη ή την έννοια και έχοντας παράλληλα δίπλα τους βοηθητικές καρτέλες με σχετικές εικόνες.</a:t>
            </a:r>
            <a:r>
              <a:rPr lang="el-GR" sz="2400" smtClean="0"/>
              <a:t> </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rrowheads="1"/>
          </p:cNvSpPr>
          <p:nvPr>
            <p:ph type="title"/>
          </p:nvPr>
        </p:nvSpPr>
        <p:spPr/>
        <p:txBody>
          <a:bodyPr/>
          <a:lstStyle/>
          <a:p>
            <a:pPr eaLnBrk="1" hangingPunct="1">
              <a:defRPr/>
            </a:pPr>
            <a:r>
              <a:rPr lang="en-US" sz="4000" b="1" smtClean="0"/>
              <a:t>E</a:t>
            </a:r>
            <a:r>
              <a:rPr lang="el-GR" sz="4000" b="1" smtClean="0"/>
              <a:t>ΚΠΑΙΔΕΥΤΙΚΕΣ ΕΦΑΡΜΟΓΕΣ ΙΙ</a:t>
            </a:r>
          </a:p>
        </p:txBody>
      </p:sp>
      <p:sp>
        <p:nvSpPr>
          <p:cNvPr id="151555" name="Rectangle 3"/>
          <p:cNvSpPr>
            <a:spLocks noGrp="1" noRot="1" noChangeArrowheads="1"/>
          </p:cNvSpPr>
          <p:nvPr>
            <p:ph type="body" idx="1"/>
          </p:nvPr>
        </p:nvSpPr>
        <p:spPr>
          <a:xfrm>
            <a:off x="301625" y="1412875"/>
            <a:ext cx="8540750" cy="5256213"/>
          </a:xfrm>
        </p:spPr>
        <p:txBody>
          <a:bodyPr/>
          <a:lstStyle/>
          <a:p>
            <a:pPr eaLnBrk="1" hangingPunct="1">
              <a:lnSpc>
                <a:spcPct val="80000"/>
              </a:lnSpc>
              <a:defRPr/>
            </a:pPr>
            <a:r>
              <a:rPr lang="el-GR" sz="2400" smtClean="0"/>
              <a:t>Δώστε </a:t>
            </a:r>
            <a:r>
              <a:rPr lang="el-GR" sz="2400" b="1" smtClean="0"/>
              <a:t>συγκεκριμένες οδηγίες</a:t>
            </a:r>
            <a:r>
              <a:rPr lang="el-GR" sz="2400" smtClean="0"/>
              <a:t> μ’ έναν αργό, απλό και ολικό τρόπο. Χρησιμοποιήστε την στρατηγική της επανάληψης για έργα που απαιτούν τη λειτουργία της βραχύχρονης μνήμης. Οδηγίες που δίνονται μέσω της ακουστικής οδού να συνοδεύονται πάντα από το αντίστοιχο οπτικό υλικό, μεγάλο μέρος του οποίου να αποτελείται από σχεδιαγράμματα.</a:t>
            </a:r>
          </a:p>
          <a:p>
            <a:pPr eaLnBrk="1" hangingPunct="1">
              <a:lnSpc>
                <a:spcPct val="80000"/>
              </a:lnSpc>
              <a:defRPr/>
            </a:pPr>
            <a:r>
              <a:rPr lang="el-GR" sz="2400" smtClean="0"/>
              <a:t>Εκμεταλλευτείτε δημιουργικά τις αυξημένες ικανότητες των παιδιών για </a:t>
            </a:r>
            <a:r>
              <a:rPr lang="el-GR" sz="2400" b="1" smtClean="0"/>
              <a:t>μίμηση και επίτευξη λειτουργικών δεξιοτήτων ζωής, </a:t>
            </a:r>
            <a:r>
              <a:rPr lang="el-GR" sz="2400" i="1" smtClean="0"/>
              <a:t>π.χ. μέσα από παιχνίδια ρόλων, συμβολικά παιχνίδια, δραματοποίηση εκτέλεσης διαδοχικών καθημερινών ασχολιών με βοηθητική χρήση οπτικών πληροφοριών, χρονοδιαγράμματος (υγιεινή σώματος, καθαριότητα, ντύσιμο, φαγητό, κ.ά.) και οπτικών συμβόλων διαφορετικών χρωμάτων για ησυχία, παιχνίδι, εργασία.</a:t>
            </a:r>
            <a:r>
              <a:rPr lang="el-GR" sz="2400" smtClean="0"/>
              <a:t> </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rrowheads="1"/>
          </p:cNvSpPr>
          <p:nvPr>
            <p:ph type="title"/>
          </p:nvPr>
        </p:nvSpPr>
        <p:spPr/>
        <p:txBody>
          <a:bodyPr/>
          <a:lstStyle/>
          <a:p>
            <a:pPr eaLnBrk="1" hangingPunct="1">
              <a:defRPr/>
            </a:pPr>
            <a:r>
              <a:rPr lang="en-US" sz="4000" b="1" smtClean="0"/>
              <a:t>E</a:t>
            </a:r>
            <a:r>
              <a:rPr lang="el-GR" sz="4000" b="1" smtClean="0"/>
              <a:t>ΚΠΑΙΔΕΥΤΙΚΕΣ ΕΦΑΡΜΟΓΕΣ ΙΙΙ</a:t>
            </a:r>
          </a:p>
        </p:txBody>
      </p:sp>
      <p:sp>
        <p:nvSpPr>
          <p:cNvPr id="152579" name="Rectangle 3"/>
          <p:cNvSpPr>
            <a:spLocks noGrp="1" noRot="1" noChangeArrowheads="1"/>
          </p:cNvSpPr>
          <p:nvPr>
            <p:ph type="body" idx="1"/>
          </p:nvPr>
        </p:nvSpPr>
        <p:spPr/>
        <p:txBody>
          <a:bodyPr/>
          <a:lstStyle/>
          <a:p>
            <a:pPr eaLnBrk="1" hangingPunct="1">
              <a:lnSpc>
                <a:spcPct val="80000"/>
              </a:lnSpc>
              <a:defRPr/>
            </a:pPr>
            <a:r>
              <a:rPr lang="el-GR" sz="2800" smtClean="0"/>
              <a:t>Οργανώστε μαζί με το παιδί έναν </a:t>
            </a:r>
            <a:r>
              <a:rPr lang="el-GR" sz="2800" b="1" smtClean="0"/>
              <a:t>πίνακα καθηκόντων</a:t>
            </a:r>
            <a:r>
              <a:rPr lang="el-GR" sz="2800" smtClean="0"/>
              <a:t> και </a:t>
            </a:r>
            <a:r>
              <a:rPr lang="el-GR" sz="2800" b="1" smtClean="0"/>
              <a:t>κανόνων συμπεριφοράς, </a:t>
            </a:r>
            <a:r>
              <a:rPr lang="el-GR" sz="2800" smtClean="0"/>
              <a:t>με τη βοήθεια οπτικών συμβόλων. Αντικαταστήστε τις προφορικές εντολές με πράξεις και προσπαθήστε να διατηρήσετε την ψυχραιμία σας. Δημιουργήστε ένα ανοιχτό, φιλικό, θετικό και ζεστό περιβάλλον αποδοχής και κατανόησης για το παιδί και τους γονείς του.</a:t>
            </a:r>
          </a:p>
          <a:p>
            <a:pPr eaLnBrk="1" hangingPunct="1">
              <a:lnSpc>
                <a:spcPct val="80000"/>
              </a:lnSpc>
              <a:defRPr/>
            </a:pPr>
            <a:r>
              <a:rPr lang="el-GR" sz="2800" smtClean="0"/>
              <a:t>Προτείνετε στους συμμαθητές να λειτουργήσουν ως </a:t>
            </a:r>
            <a:r>
              <a:rPr lang="el-GR" sz="2800" b="1" smtClean="0"/>
              <a:t>μοντέλα επίδειξης</a:t>
            </a:r>
            <a:r>
              <a:rPr lang="el-GR" sz="2800" smtClean="0"/>
              <a:t> της κατάλληλης συμπεριφοράς. Επιλέξτε φίλους για το παιδί που είναι ήρεμοι, ευγενικοί και συμπονετικοί. </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8"/>
          <p:cNvGraphicFramePr>
            <a:graphicFrameLocks/>
          </p:cNvGraphicFramePr>
          <p:nvPr>
            <p:ph/>
          </p:nvPr>
        </p:nvGraphicFramePr>
        <p:xfrm>
          <a:off x="684213" y="620713"/>
          <a:ext cx="8064500" cy="5832475"/>
        </p:xfrm>
        <a:graphic>
          <a:graphicData uri="http://schemas.openxmlformats.org/presentationml/2006/ole">
            <p:oleObj spid="_x0000_s7170" name="MS Org Chart" r:id="rId4" imgW="2120397" imgH="640501" progId="OrgPlusWOPX.4">
              <p:embed followColorScheme="full"/>
            </p:oleObj>
          </a:graphicData>
        </a:graphic>
      </p:graphicFrame>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6500" name="Object 4"/>
          <p:cNvGraphicFramePr>
            <a:graphicFrameLocks/>
          </p:cNvGraphicFramePr>
          <p:nvPr/>
        </p:nvGraphicFramePr>
        <p:xfrm>
          <a:off x="1143000" y="2420938"/>
          <a:ext cx="7100888" cy="3751262"/>
        </p:xfrm>
        <a:graphic>
          <a:graphicData uri="http://schemas.openxmlformats.org/presentationml/2006/ole">
            <p:oleObj spid="_x0000_s53250" name="Clip" r:id="rId4" imgW="3991095" imgH="2838525" progId="MS_ClipArt_Gallery.2">
              <p:embed/>
            </p:oleObj>
          </a:graphicData>
        </a:graphic>
      </p:graphicFrame>
      <p:sp>
        <p:nvSpPr>
          <p:cNvPr id="106501" name="Rectangle 5"/>
          <p:cNvSpPr>
            <a:spLocks noChangeArrowheads="1"/>
          </p:cNvSpPr>
          <p:nvPr/>
        </p:nvSpPr>
        <p:spPr bwMode="auto">
          <a:xfrm>
            <a:off x="468313" y="836613"/>
            <a:ext cx="8675687" cy="579437"/>
          </a:xfrm>
          <a:prstGeom prst="rect">
            <a:avLst/>
          </a:prstGeom>
          <a:noFill/>
          <a:ln w="9525">
            <a:noFill/>
            <a:miter lim="800000"/>
            <a:headEnd/>
            <a:tailEnd/>
          </a:ln>
          <a:effectLst/>
        </p:spPr>
        <p:txBody>
          <a:bodyPr>
            <a:spAutoFit/>
          </a:bodyPr>
          <a:lstStyle/>
          <a:p>
            <a:r>
              <a:rPr lang="el-GR" sz="3200" b="1">
                <a:solidFill>
                  <a:srgbClr val="000000"/>
                </a:solidFill>
              </a:rPr>
              <a:t>Σας ευχαριστώ πολύ για την προσοχή σας!</a:t>
            </a:r>
          </a:p>
        </p:txBody>
      </p:sp>
      <p:pic>
        <p:nvPicPr>
          <p:cNvPr id="106502" name="Picture 6" descr="bd05037_"/>
          <p:cNvPicPr>
            <a:picLocks noChangeAspect="1" noChangeArrowheads="1"/>
          </p:cNvPicPr>
          <p:nvPr/>
        </p:nvPicPr>
        <p:blipFill>
          <a:blip r:embed="rId5"/>
          <a:srcRect/>
          <a:stretch>
            <a:fillRect/>
          </a:stretch>
        </p:blipFill>
        <p:spPr bwMode="auto">
          <a:xfrm>
            <a:off x="7092950" y="1916113"/>
            <a:ext cx="1276350" cy="15240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106501"/>
                                        </p:tgtEl>
                                        <p:attrNameLst>
                                          <p:attrName>style.visibility</p:attrName>
                                        </p:attrNameLst>
                                      </p:cBhvr>
                                      <p:to>
                                        <p:strVal val="visible"/>
                                      </p:to>
                                    </p:set>
                                    <p:animEffect transition="in" filter="fade">
                                      <p:cBhvr>
                                        <p:cTn id="7" dur="2000"/>
                                        <p:tgtEl>
                                          <p:spTgt spid="106501"/>
                                        </p:tgtEl>
                                      </p:cBhvr>
                                    </p:animEffect>
                                    <p:anim calcmode="lin" valueType="num">
                                      <p:cBhvr>
                                        <p:cTn id="8" dur="2000" fill="hold"/>
                                        <p:tgtEl>
                                          <p:spTgt spid="106501"/>
                                        </p:tgtEl>
                                        <p:attrNameLst>
                                          <p:attrName>ppt_w</p:attrName>
                                        </p:attrNameLst>
                                      </p:cBhvr>
                                      <p:tavLst>
                                        <p:tav tm="0" fmla="#ppt_w*sin(2.5*pi*$)">
                                          <p:val>
                                            <p:fltVal val="0"/>
                                          </p:val>
                                        </p:tav>
                                        <p:tav tm="100000">
                                          <p:val>
                                            <p:fltVal val="1"/>
                                          </p:val>
                                        </p:tav>
                                      </p:tavLst>
                                    </p:anim>
                                    <p:anim calcmode="lin" valueType="num">
                                      <p:cBhvr>
                                        <p:cTn id="9" dur="2000" fill="hold"/>
                                        <p:tgtEl>
                                          <p:spTgt spid="106501"/>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8400"/>
                            </p:stCondLst>
                            <p:childTnLst>
                              <p:par>
                                <p:cTn id="11" presetID="7" presetClass="entr" presetSubtype="4" fill="hold" nodeType="afterEffect">
                                  <p:stCondLst>
                                    <p:cond delay="0"/>
                                  </p:stCondLst>
                                  <p:childTnLst>
                                    <p:set>
                                      <p:cBhvr>
                                        <p:cTn id="12" dur="1" fill="hold">
                                          <p:stCondLst>
                                            <p:cond delay="0"/>
                                          </p:stCondLst>
                                        </p:cTn>
                                        <p:tgtEl>
                                          <p:spTgt spid="106500"/>
                                        </p:tgtEl>
                                        <p:attrNameLst>
                                          <p:attrName>style.visibility</p:attrName>
                                        </p:attrNameLst>
                                      </p:cBhvr>
                                      <p:to>
                                        <p:strVal val="visible"/>
                                      </p:to>
                                    </p:set>
                                    <p:anim calcmode="lin" valueType="num">
                                      <p:cBhvr additive="base">
                                        <p:cTn id="13" dur="5000" fill="hold"/>
                                        <p:tgtEl>
                                          <p:spTgt spid="106500"/>
                                        </p:tgtEl>
                                        <p:attrNameLst>
                                          <p:attrName>ppt_x</p:attrName>
                                        </p:attrNameLst>
                                      </p:cBhvr>
                                      <p:tavLst>
                                        <p:tav tm="0">
                                          <p:val>
                                            <p:strVal val="#ppt_x"/>
                                          </p:val>
                                        </p:tav>
                                        <p:tav tm="100000">
                                          <p:val>
                                            <p:strVal val="#ppt_x"/>
                                          </p:val>
                                        </p:tav>
                                      </p:tavLst>
                                    </p:anim>
                                    <p:anim calcmode="lin" valueType="num">
                                      <p:cBhvr additive="base">
                                        <p:cTn id="14" dur="5000" fill="hold"/>
                                        <p:tgtEl>
                                          <p:spTgt spid="106500"/>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13400"/>
                            </p:stCondLst>
                            <p:childTnLst>
                              <p:par>
                                <p:cTn id="16" presetID="6" presetClass="emph" presetSubtype="0" fill="hold" nodeType="afterEffect">
                                  <p:stCondLst>
                                    <p:cond delay="0"/>
                                  </p:stCondLst>
                                  <p:childTnLst>
                                    <p:animScale>
                                      <p:cBhvr>
                                        <p:cTn id="17" dur="2000" fill="hold"/>
                                        <p:tgtEl>
                                          <p:spTgt spid="10650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1"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2"/>
          <p:cNvSpPr>
            <a:spLocks noGrp="1" noRot="1" noChangeArrowheads="1"/>
          </p:cNvSpPr>
          <p:nvPr>
            <p:ph type="title"/>
          </p:nvPr>
        </p:nvSpPr>
        <p:spPr>
          <a:xfrm>
            <a:off x="301625" y="228600"/>
            <a:ext cx="8231188" cy="608013"/>
          </a:xfrm>
        </p:spPr>
        <p:txBody>
          <a:bodyPr/>
          <a:lstStyle/>
          <a:p>
            <a:pPr eaLnBrk="1" hangingPunct="1">
              <a:defRPr/>
            </a:pPr>
            <a:r>
              <a:rPr lang="el-GR" sz="3200" b="1" smtClean="0">
                <a:solidFill>
                  <a:srgbClr val="000000"/>
                </a:solidFill>
                <a:effectLst>
                  <a:outerShdw blurRad="38100" dist="38100" dir="2700000" algn="tl">
                    <a:srgbClr val="FFFFFF"/>
                  </a:outerShdw>
                </a:effectLst>
                <a:cs typeface="Arial" charset="0"/>
              </a:rPr>
              <a:t>Η ΕΞΕΛΙΚΤΙΚΗ ΠΡΟΣΕΓΓΙΣΗ ΤΟΥ </a:t>
            </a:r>
            <a:r>
              <a:rPr lang="en-US" sz="3200" b="1" smtClean="0">
                <a:solidFill>
                  <a:srgbClr val="000000"/>
                </a:solidFill>
                <a:effectLst>
                  <a:outerShdw blurRad="38100" dist="38100" dir="2700000" algn="tl">
                    <a:srgbClr val="FFFFFF"/>
                  </a:outerShdw>
                </a:effectLst>
                <a:cs typeface="Arial" charset="0"/>
              </a:rPr>
              <a:t>ZIGLER </a:t>
            </a:r>
            <a:r>
              <a:rPr lang="el-GR" sz="3200" b="1" smtClean="0">
                <a:solidFill>
                  <a:srgbClr val="000000"/>
                </a:solidFill>
                <a:effectLst>
                  <a:outerShdw blurRad="38100" dist="38100" dir="2700000" algn="tl">
                    <a:srgbClr val="FFFFFF"/>
                  </a:outerShdw>
                </a:effectLst>
                <a:cs typeface="Arial" charset="0"/>
              </a:rPr>
              <a:t>ΚΑΙ Η ΣΗΜΑΣΙΑ ΤΗΣ ΣΤΗΝ ΕΚΠΑΙΔΕΥΣΗ</a:t>
            </a:r>
          </a:p>
        </p:txBody>
      </p:sp>
      <p:sp>
        <p:nvSpPr>
          <p:cNvPr id="103427" name="Rectangle 3"/>
          <p:cNvSpPr>
            <a:spLocks noGrp="1" noRot="1" noChangeArrowheads="1"/>
          </p:cNvSpPr>
          <p:nvPr>
            <p:ph type="body" idx="1"/>
          </p:nvPr>
        </p:nvSpPr>
        <p:spPr>
          <a:xfrm>
            <a:off x="179388" y="1125538"/>
            <a:ext cx="8785225" cy="5543550"/>
          </a:xfrm>
        </p:spPr>
        <p:txBody>
          <a:bodyPr/>
          <a:lstStyle/>
          <a:p>
            <a:pPr eaLnBrk="1" hangingPunct="1">
              <a:lnSpc>
                <a:spcPct val="80000"/>
              </a:lnSpc>
              <a:buFont typeface="Wingdings" pitchFamily="2" charset="2"/>
              <a:buChar char="q"/>
              <a:defRPr/>
            </a:pPr>
            <a:r>
              <a:rPr lang="el-GR" sz="2400" b="1" smtClean="0"/>
              <a:t>Η διάκριση οργανικής-μη οργανικής αιτιολογίας έχει νόημα. Και αυτό, διότι, όταν στα τεστ νοημοσύνης γίνεται ανάλυση παραγόντων, τα νοητικά καθυστερημένα παιδιά μη οργανικής αιτιολογίας δεν παρουσιάζουν γνωστικές δυνατότητες και αδυναμίες, συγκρινόμενα με τα τυπικώς αναπτυσσόμενα (Groff &amp; </a:t>
            </a:r>
            <a:r>
              <a:rPr lang="en-US" sz="2400" b="1" smtClean="0"/>
              <a:t>L</a:t>
            </a:r>
            <a:r>
              <a:rPr lang="el-GR" sz="2400" b="1" smtClean="0"/>
              <a:t>inden, 1982). Τα καθυστερημένα παιδιά μη οργανικής αιτιολογίας δεν είναι ποιοτικώς διαφορετικά από τα τυπικώς αναπτυσσόμενα. Απλώς διαφέρουν από τα άτομα του μέσου όρου ως προς την ταχύτητα της γνωστικής ανάπτυξης και καταλήγουν εξελικτικά σ’ ένα κατώτερο επίπεδο γνωστικής επίτευξης. </a:t>
            </a:r>
          </a:p>
          <a:p>
            <a:pPr eaLnBrk="1" hangingPunct="1">
              <a:lnSpc>
                <a:spcPct val="80000"/>
              </a:lnSpc>
              <a:buFont typeface="Wingdings" pitchFamily="2" charset="2"/>
              <a:buChar char="q"/>
              <a:defRPr/>
            </a:pPr>
            <a:r>
              <a:rPr lang="el-GR" sz="2400" b="1" smtClean="0"/>
              <a:t>Επομένως, μπορούν να εφαρμοστούν σ' αυτά οι αρχές της γνωστικής ανάπτυξης που ισχύουν για τα τυπικώς αναπτυσσόμενα παιδιά. Άρα θα πρέπει να παρακολουθούν τα ίδια εκπαιδευτικά προγράμματα με τα τυπικώς αναπτυσσόμενα, με τη διαφορά ότι η εκπαιδευτική διαδικασία οφείλει να είναι πιο αργή.</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3426"/>
                                        </p:tgtEl>
                                        <p:attrNameLst>
                                          <p:attrName>style.visibility</p:attrName>
                                        </p:attrNameLst>
                                      </p:cBhvr>
                                      <p:to>
                                        <p:strVal val="visible"/>
                                      </p:to>
                                    </p:set>
                                    <p:animEffect transition="in" filter="fade">
                                      <p:cBhvr>
                                        <p:cTn id="7" dur="2000"/>
                                        <p:tgtEl>
                                          <p:spTgt spid="103426"/>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103427"/>
                                        </p:tgtEl>
                                        <p:attrNameLst>
                                          <p:attrName>style.visibility</p:attrName>
                                        </p:attrNameLst>
                                      </p:cBhvr>
                                      <p:to>
                                        <p:strVal val="visible"/>
                                      </p:to>
                                    </p:set>
                                    <p:animEffect transition="in" filter="diamond(in)">
                                      <p:cBhvr>
                                        <p:cTn id="11" dur="3000"/>
                                        <p:tgtEl>
                                          <p:spTgt spid="1034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6" grpId="0"/>
      <p:bldP spid="103427"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77830" name="Object 6"/>
          <p:cNvGraphicFramePr>
            <a:graphicFrameLocks noChangeAspect="1"/>
          </p:cNvGraphicFramePr>
          <p:nvPr>
            <p:ph idx="1"/>
          </p:nvPr>
        </p:nvGraphicFramePr>
        <p:xfrm>
          <a:off x="455613" y="260350"/>
          <a:ext cx="8159750" cy="6121400"/>
        </p:xfrm>
        <a:graphic>
          <a:graphicData uri="http://schemas.openxmlformats.org/presentationml/2006/ole">
            <p:oleObj spid="_x0000_s9218" name="Διαφάνεια" r:id="rId4" imgW="2890381" imgH="2169271" progId="PowerPoint.Slide.8">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77830"/>
                                        </p:tgtEl>
                                        <p:attrNameLst>
                                          <p:attrName>style.visibility</p:attrName>
                                        </p:attrNameLst>
                                      </p:cBhvr>
                                      <p:to>
                                        <p:strVal val="visible"/>
                                      </p:to>
                                    </p:set>
                                    <p:animEffect transition="in" filter="wheel(4)">
                                      <p:cBhvr>
                                        <p:cTn id="7" dur="2000"/>
                                        <p:tgtEl>
                                          <p:spTgt spid="77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Grp="1" noRot="1" noChangeArrowheads="1"/>
          </p:cNvSpPr>
          <p:nvPr>
            <p:ph type="title"/>
          </p:nvPr>
        </p:nvSpPr>
        <p:spPr>
          <a:xfrm>
            <a:off x="301625" y="228600"/>
            <a:ext cx="6286500" cy="1325563"/>
          </a:xfrm>
        </p:spPr>
        <p:txBody>
          <a:bodyPr/>
          <a:lstStyle/>
          <a:p>
            <a:pPr eaLnBrk="1" hangingPunct="1">
              <a:defRPr/>
            </a:pPr>
            <a:r>
              <a:rPr lang="el-GR" sz="3200" b="1" smtClean="0">
                <a:solidFill>
                  <a:srgbClr val="FF0000"/>
                </a:solidFill>
                <a:cs typeface="Arial" charset="0"/>
              </a:rPr>
              <a:t>Η ΕΞΕΛΙΚΤΙΚΗ ΠΡΟΣΕΓΓΙΣΗ ΤΟΥ </a:t>
            </a:r>
            <a:r>
              <a:rPr lang="en-US" sz="3200" b="1" smtClean="0">
                <a:solidFill>
                  <a:srgbClr val="FF0000"/>
                </a:solidFill>
                <a:cs typeface="Arial" charset="0"/>
              </a:rPr>
              <a:t>ZIGLER </a:t>
            </a:r>
            <a:r>
              <a:rPr lang="el-GR" sz="3200" b="1" smtClean="0">
                <a:solidFill>
                  <a:srgbClr val="FF0000"/>
                </a:solidFill>
                <a:cs typeface="Arial" charset="0"/>
              </a:rPr>
              <a:t>ΚΑΙ Η ΣΗΜΑΣΙΑ ΤΗΣ ΣΤΗΝ ΕΚΠΑΙΔΕΥΣΗ</a:t>
            </a:r>
          </a:p>
        </p:txBody>
      </p:sp>
      <p:sp>
        <p:nvSpPr>
          <p:cNvPr id="105475" name="Rectangle 3"/>
          <p:cNvSpPr>
            <a:spLocks noGrp="1" noRot="1" noChangeArrowheads="1"/>
          </p:cNvSpPr>
          <p:nvPr>
            <p:ph type="body" sz="half" idx="1"/>
          </p:nvPr>
        </p:nvSpPr>
        <p:spPr>
          <a:xfrm>
            <a:off x="179388" y="1844675"/>
            <a:ext cx="8713787" cy="4537075"/>
          </a:xfrm>
        </p:spPr>
        <p:txBody>
          <a:bodyPr/>
          <a:lstStyle/>
          <a:p>
            <a:pPr eaLnBrk="1" hangingPunct="1">
              <a:lnSpc>
                <a:spcPct val="80000"/>
              </a:lnSpc>
              <a:defRPr/>
            </a:pPr>
            <a:r>
              <a:rPr lang="el-GR" sz="2400" b="1" smtClean="0"/>
              <a:t>Για τις οργανικές περιπτώσεις η αντίληψη περί ατέλειας έχει νόημα, δημιουργώντας ένα διαφοροποιημένο πρόγραμμα εξατομικευμένης διδασκαλίας. Έτσι, σήμερα, έχει διαπιστωθεί ότι πολλές ομάδες οργανικής αιτιολογίας έχουν τα δικά τους μοναδικά γνωστικά πρότυπα αδυναμιών και δυνατοτήτων (</a:t>
            </a:r>
            <a:r>
              <a:rPr lang="en-US" sz="2400" b="1" smtClean="0"/>
              <a:t>Bergman</a:t>
            </a:r>
            <a:r>
              <a:rPr lang="el-GR" sz="2400" b="1" smtClean="0"/>
              <a:t> &amp; </a:t>
            </a:r>
            <a:r>
              <a:rPr lang="en-US" sz="2400" b="1" smtClean="0"/>
              <a:t>H</a:t>
            </a:r>
            <a:r>
              <a:rPr lang="el-GR" sz="2400" b="1" smtClean="0"/>
              <a:t>odapp, 1991· </a:t>
            </a:r>
            <a:r>
              <a:rPr lang="en-US" sz="2400" b="1" smtClean="0"/>
              <a:t>Burack</a:t>
            </a:r>
            <a:r>
              <a:rPr lang="el-GR" sz="2400" b="1" smtClean="0"/>
              <a:t>, 1988). </a:t>
            </a:r>
          </a:p>
          <a:p>
            <a:pPr eaLnBrk="1" hangingPunct="1">
              <a:lnSpc>
                <a:spcPct val="80000"/>
              </a:lnSpc>
              <a:defRPr/>
            </a:pPr>
            <a:r>
              <a:rPr lang="el-GR" sz="2400" b="1" smtClean="0"/>
              <a:t>Τα ευρήματα αυτά οδήγησαν με τη σειρά τους στη διαμόρφωση εξειδικευμένων προγραμμάτων ψυχοπαιδαγωγικής παρέμβασης (</a:t>
            </a:r>
            <a:r>
              <a:rPr lang="en-US" sz="2400" b="1" smtClean="0"/>
              <a:t>Burack</a:t>
            </a:r>
            <a:r>
              <a:rPr lang="el-GR" sz="2400" b="1" smtClean="0"/>
              <a:t>, 1988· </a:t>
            </a:r>
            <a:r>
              <a:rPr lang="en-US" sz="2400" b="1" smtClean="0"/>
              <a:t>S</a:t>
            </a:r>
            <a:r>
              <a:rPr lang="el-GR" sz="2400" b="1" smtClean="0"/>
              <a:t>harfenaker </a:t>
            </a:r>
            <a:r>
              <a:rPr lang="en-US" sz="2400" b="1" smtClean="0"/>
              <a:t>et al.</a:t>
            </a:r>
            <a:r>
              <a:rPr lang="el-GR" sz="2400" b="1" smtClean="0"/>
              <a:t>, 1991). </a:t>
            </a:r>
          </a:p>
          <a:p>
            <a:pPr eaLnBrk="1" hangingPunct="1">
              <a:lnSpc>
                <a:spcPct val="80000"/>
              </a:lnSpc>
              <a:defRPr/>
            </a:pPr>
            <a:r>
              <a:rPr lang="el-GR" sz="2400" b="1" smtClean="0"/>
              <a:t> Η αναγνώριση των διαφορετικών γνωστικών προφίλ επιβεβαιώνει τη σημασία της ταξινόμησης των νοητικά καθυστερημένων ατόμων με βάση την αιτιολογία τους, παρά με βάση το συνολικό επίπεδο της βλάβης τους (δείκτης νοημοσύνης).</a:t>
            </a:r>
          </a:p>
        </p:txBody>
      </p:sp>
      <p:graphicFrame>
        <p:nvGraphicFramePr>
          <p:cNvPr id="105477" name="Object 5"/>
          <p:cNvGraphicFramePr>
            <a:graphicFrameLocks/>
          </p:cNvGraphicFramePr>
          <p:nvPr>
            <p:ph sz="half" idx="2"/>
          </p:nvPr>
        </p:nvGraphicFramePr>
        <p:xfrm>
          <a:off x="7019925" y="404813"/>
          <a:ext cx="1709738" cy="1273175"/>
        </p:xfrm>
        <a:graphic>
          <a:graphicData uri="http://schemas.openxmlformats.org/presentationml/2006/ole">
            <p:oleObj spid="_x0000_s10244" name="Clip" r:id="rId4" imgW="2284954" imgH="1272732" progId="MS_ClipArt_Gallery.2">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5474"/>
                                        </p:tgtEl>
                                        <p:attrNameLst>
                                          <p:attrName>style.visibility</p:attrName>
                                        </p:attrNameLst>
                                      </p:cBhvr>
                                      <p:to>
                                        <p:strVal val="visible"/>
                                      </p:to>
                                    </p:set>
                                    <p:animEffect transition="in" filter="fade">
                                      <p:cBhvr>
                                        <p:cTn id="7" dur="2000"/>
                                        <p:tgtEl>
                                          <p:spTgt spid="105474"/>
                                        </p:tgtEl>
                                      </p:cBhvr>
                                    </p:animEffect>
                                  </p:childTnLst>
                                </p:cTn>
                              </p:par>
                            </p:childTnLst>
                          </p:cTn>
                        </p:par>
                        <p:par>
                          <p:cTn id="8" fill="hold" nodeType="afterGroup">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105475"/>
                                        </p:tgtEl>
                                        <p:attrNameLst>
                                          <p:attrName>style.visibility</p:attrName>
                                        </p:attrNameLst>
                                      </p:cBhvr>
                                      <p:to>
                                        <p:strVal val="visible"/>
                                      </p:to>
                                    </p:set>
                                    <p:animEffect transition="in" filter="diamond(in)">
                                      <p:cBhvr>
                                        <p:cTn id="11" dur="2000"/>
                                        <p:tgtEl>
                                          <p:spTgt spid="105475"/>
                                        </p:tgtEl>
                                      </p:cBhvr>
                                    </p:animEffect>
                                  </p:childTnLst>
                                </p:cTn>
                              </p:par>
                            </p:childTnLst>
                          </p:cTn>
                        </p:par>
                        <p:par>
                          <p:cTn id="12" fill="hold" nodeType="afterGroup">
                            <p:stCondLst>
                              <p:cond delay="4000"/>
                            </p:stCondLst>
                            <p:childTnLst>
                              <p:par>
                                <p:cTn id="13" presetID="20" presetClass="entr" presetSubtype="0" fill="hold" nodeType="afterEffect">
                                  <p:stCondLst>
                                    <p:cond delay="0"/>
                                  </p:stCondLst>
                                  <p:childTnLst>
                                    <p:set>
                                      <p:cBhvr>
                                        <p:cTn id="14" dur="1" fill="hold">
                                          <p:stCondLst>
                                            <p:cond delay="0"/>
                                          </p:stCondLst>
                                        </p:cTn>
                                        <p:tgtEl>
                                          <p:spTgt spid="105477"/>
                                        </p:tgtEl>
                                        <p:attrNameLst>
                                          <p:attrName>style.visibility</p:attrName>
                                        </p:attrNameLst>
                                      </p:cBhvr>
                                      <p:to>
                                        <p:strVal val="visible"/>
                                      </p:to>
                                    </p:set>
                                    <p:animEffect transition="in" filter="wedge">
                                      <p:cBhvr>
                                        <p:cTn id="15" dur="2000"/>
                                        <p:tgtEl>
                                          <p:spTgt spid="1054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10547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3" name="Picture 5" descr="mso84215"/>
          <p:cNvPicPr>
            <a:picLocks noChangeAspect="1" noChangeArrowheads="1"/>
          </p:cNvPicPr>
          <p:nvPr/>
        </p:nvPicPr>
        <p:blipFill>
          <a:blip r:embed="rId3"/>
          <a:srcRect/>
          <a:stretch>
            <a:fillRect/>
          </a:stretch>
        </p:blipFill>
        <p:spPr bwMode="auto">
          <a:xfrm>
            <a:off x="1331913" y="404813"/>
            <a:ext cx="6335712" cy="6019800"/>
          </a:xfrm>
          <a:prstGeom prst="rect">
            <a:avLst/>
          </a:prstGeom>
          <a:noFill/>
          <a:ln w="9525">
            <a:noFill/>
            <a:miter lim="800000"/>
            <a:headEnd/>
            <a:tailEnd/>
          </a:ln>
        </p:spPr>
      </p:pic>
      <p:pic>
        <p:nvPicPr>
          <p:cNvPr id="11267" name="Picture 6" descr="triang"/>
          <p:cNvPicPr>
            <a:picLocks noGrp="1" noChangeAspect="1" noChangeArrowheads="1"/>
          </p:cNvPicPr>
          <p:nvPr>
            <p:ph/>
          </p:nvPr>
        </p:nvPicPr>
        <p:blipFill>
          <a:blip r:embed="rId4"/>
          <a:srcRect/>
          <a:stretch>
            <a:fillRect/>
          </a:stretch>
        </p:blipFill>
        <p:spPr>
          <a:xfrm>
            <a:off x="4538663" y="3111500"/>
            <a:ext cx="66675" cy="104775"/>
          </a:xfrm>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nodeType="afterEffect">
                                  <p:stCondLst>
                                    <p:cond delay="0"/>
                                  </p:stCondLst>
                                  <p:childTnLst>
                                    <p:set>
                                      <p:cBhvr>
                                        <p:cTn id="6" dur="1" fill="hold">
                                          <p:stCondLst>
                                            <p:cond delay="0"/>
                                          </p:stCondLst>
                                        </p:cTn>
                                        <p:tgtEl>
                                          <p:spTgt spid="73733"/>
                                        </p:tgtEl>
                                        <p:attrNameLst>
                                          <p:attrName>style.visibility</p:attrName>
                                        </p:attrNameLst>
                                      </p:cBhvr>
                                      <p:to>
                                        <p:strVal val="visible"/>
                                      </p:to>
                                    </p:set>
                                    <p:animEffect transition="in" filter="circle(in)">
                                      <p:cBhvr>
                                        <p:cTn id="7" dur="2000"/>
                                        <p:tgtEl>
                                          <p:spTgt spid="737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Σύννεφα">
  <a:themeElements>
    <a:clrScheme name="Σύννεφα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Σύννεφα">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Σύννεφα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Σύννεφα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Σύννεφα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Σύννεφα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Σύννεφα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Σύννεφα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Σύννεφα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Σύννεφα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Σύννεφα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Clouds</Template>
  <TotalTime>1045</TotalTime>
  <Words>4345</Words>
  <Application>Microsoft PowerPoint</Application>
  <PresentationFormat>On-screen Show (4:3)</PresentationFormat>
  <Paragraphs>154</Paragraphs>
  <Slides>50</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4</vt:i4>
      </vt:variant>
      <vt:variant>
        <vt:lpstr>Slide Titles</vt:lpstr>
      </vt:variant>
      <vt:variant>
        <vt:i4>50</vt:i4>
      </vt:variant>
    </vt:vector>
  </HeadingPairs>
  <TitlesOfParts>
    <vt:vector size="58" baseType="lpstr">
      <vt:lpstr>Arial</vt:lpstr>
      <vt:lpstr>Wingdings</vt:lpstr>
      <vt:lpstr>Times New Roman</vt:lpstr>
      <vt:lpstr>Σύννεφα</vt:lpstr>
      <vt:lpstr>MS Org Chart</vt:lpstr>
      <vt:lpstr>Διαφάνεια του Microsoft PowerPoint</vt:lpstr>
      <vt:lpstr>Clip</vt:lpstr>
      <vt:lpstr>Microsoft Graph 5.0</vt:lpstr>
      <vt:lpstr>Ο ΡΟΛΟΣ ΤΩΝ ΓΝΩΣΤΙΚΩΝ ΘΕΩΡΙΩΝ ΣΤΗ ΝΟΗΤΙΚΗ ΚΑΘΥΣΤΕΡΗΣΗ</vt:lpstr>
      <vt:lpstr>ΔΙΑΓΝΩΣΤΙΚΑ ΚΡΙΤΗΡΙΑ ΤΗΣ ΝΟΗΤΙΚΗΣ ΚΑΘΥΣΤΕΡΗΣΗΣ</vt:lpstr>
      <vt:lpstr>Ο ΕΡΕΥΝΗΤΗΣ ED. ZIGLER</vt:lpstr>
      <vt:lpstr>ΥΠΟΘΕΣΗ ΤΗΣ ΟΜΟΙΑΣ ΕΞΕΛΙΚΤΙΚΗΣ ΑΚΟΛΟΥΘΙΑΣ (Υ.Ο.Ε.Α)</vt:lpstr>
      <vt:lpstr>Slide 5</vt:lpstr>
      <vt:lpstr>Η ΕΞΕΛΙΚΤΙΚΗ ΠΡΟΣΕΓΓΙΣΗ ΤΟΥ ZIGLER ΚΑΙ Η ΣΗΜΑΣΙΑ ΤΗΣ ΣΤΗΝ ΕΚΠΑΙΔΕΥΣΗ</vt:lpstr>
      <vt:lpstr>Slide 7</vt:lpstr>
      <vt:lpstr>Η ΕΞΕΛΙΚΤΙΚΗ ΠΡΟΣΕΓΓΙΣΗ ΤΟΥ ZIGLER ΚΑΙ Η ΣΗΜΑΣΙΑ ΤΗΣ ΣΤΗΝ ΕΚΠΑΙΔΕΥΣΗ</vt:lpstr>
      <vt:lpstr>Slide 9</vt:lpstr>
      <vt:lpstr>ΓΝΩΣΤΙΚΕΣ ΔΥΝΑΤΟΤΗΤΕΣ ΚΑΙ ΑΔΥΝΑΜΙΕΣ ΠΑΙΔΙΩΝ ΜΕ ΣΥΝΔΡΟΜΑ PRADER-WILLI ΚΑΙ DOWN </vt:lpstr>
      <vt:lpstr>Η ΕΞΕΛΙΚΤΙΚΗ ΠΡΟΣΕΓΓΙΣΗ ΤΟΥ ZIGLER ΚΑΙ Η ΣΗΜΑΣΙΑ ΤΗΣ ΣΤΗΝ ΕΚΠΑΙΔΕΥΣΗ</vt:lpstr>
      <vt:lpstr>Η ΕΞΕΛΙΚΤΙΚΗ ΠΡΟΣΕΓΓΙΣΗ ΤΟΥ ZIGLER</vt:lpstr>
      <vt:lpstr>ΚΙΝΗΤΡΑ ΚΑΙ ΕΠΙΔΟΣΗ ΤΩΝ ΝΟΗΤΙΚΑ ΚΑΘΥΣΤΕΡΗΜΕΝΩΝ ΠΑΙΔΙΩΝ </vt:lpstr>
      <vt:lpstr>«ΜΑΘΗΜΕΝΗ ΑΠΕΛΠΙΣΙΑ»</vt:lpstr>
      <vt:lpstr>Ο ΡΟΛΟΣ ΤΗΣ ΕΤΙΚΕΤΟΠΟΙΗΣΗΣ</vt:lpstr>
      <vt:lpstr>ΤΑΣΗ ΤΗΣ ΘΕΤΙΚΗΣ ΑΝΤΙΔΡΑΣΗΣ ΠΡΟΣ ΤΟΥΣ ΕΝΗΛΙΚΕΣ</vt:lpstr>
      <vt:lpstr>ΑΝΑΖΗΤΗΣΗ ΕΞΩΓΕΝΩΝ ΛΥΣΕΩΝ</vt:lpstr>
      <vt:lpstr>Α) Η ΙΕΡΑΡΧΙΑ ΤΗΣ ΑΝΤΑΜΟΙΒΗΣ Β) Η ΕΝΝΟΙΑ ΤΟΥ ΕΑΥΤΟΥ </vt:lpstr>
      <vt:lpstr>Η ΠΡΟΣΕΓΓΙΣΗ ΤΗΣ “ΔΙΑΦΟΡΑΣ”</vt:lpstr>
      <vt:lpstr>Η ΠΡΟΣΕΓΓΙΣΗ ΤΗΣ “ΔΙΑΦΟΡΑΣ”</vt:lpstr>
      <vt:lpstr>Η ΠΡΟΣΕΓΓΙΣΗ ΤΗΣ “ΔΙΑΦΟΡΑΣ”</vt:lpstr>
      <vt:lpstr>Η ΠΡΟΣΕΓΓΙΣΗ ΤΗΣ “ΔΙΑΦΟΡΑΣ”</vt:lpstr>
      <vt:lpstr>ΜΝΗΜΟΝΙΚΕΣ ΣΤΡΑΤΗΓΙΚΕΣ ΚΑΙ ΝΟΗΤΙΚΗ ΚΑΘΥΣΤΕΡΗΣΗ</vt:lpstr>
      <vt:lpstr>ΜΝΗΜΟΝΙΚΕΣ ΣΤΡΑΤΗΓΙΚΕΣ ΚΑΙ ΝΟΗΤΙΚΗ ΚΑΘΥΣΤΕΡΗΣΗ</vt:lpstr>
      <vt:lpstr>ΜΝΗΜΟΝΙΚΕΣ ΣΤΡΑΤΗΓΙΚΕΣ ΚΑΙ ΝΟΗΤΙΚΗ ΚΑΘΥΣΤΕΡΗΣΗ</vt:lpstr>
      <vt:lpstr>Ο ΡΟΛΟΣ ΤΩΝ ΚΙΝΗΤΡΩΝ</vt:lpstr>
      <vt:lpstr>Ο ΡΟΛΟΣ ΤΩΝ ΚΙΝΗΤΡΩΝ</vt:lpstr>
      <vt:lpstr>Ο ΡΟΛΟΣ ΤΗΣ ΠΡΟΣΟΧΗΣ</vt:lpstr>
      <vt:lpstr>Ο ΡΟΛΟΣ ΤΗΣ ΠΡΟΣΟΧΗΣ</vt:lpstr>
      <vt:lpstr>ΓΝΩΣΤΙΚΗ ΑΚΑΜΨΙΑ (ΑΔΡΑΝΕΙΑ)</vt:lpstr>
      <vt:lpstr>ΓΝΩΣΤΙΚΗ ΑΚΑΜΨΙΑ (ΑΔΡΑΝΕΙΑ)</vt:lpstr>
      <vt:lpstr>ΓΝΩΣΤΙΚΗ ΑΚΑΜΨΙΑ (ΑΔΡΑΝΕΙΑ)</vt:lpstr>
      <vt:lpstr>ΘΕΩΡΙΑ ΤΗΣ ΜΗ ΑΠΟΤΕΛΕΣΜΑΤΙΚΗΣ ΟΡΓΑΝΩΣΗΣ ΤΩΝ ΕΡΕΘΙΣΜΩΝ ΤΟΥ SPITZ (1966, 1979, 1988) </vt:lpstr>
      <vt:lpstr>ΘΕΩΡΙΑ ΤΗΣ ΜΗ ΑΠΟΤΕΛΕΣΜΑΤΙΚΗΣ ΟΡΓΑΝΩΣΗΣ ΤΩΝ ΕΡΕΘΙΣΜΩΝ ΤΟΥ SPITZ</vt:lpstr>
      <vt:lpstr>ΘΕΩΡΙΑ ΤΗΣ ΜΗ ΑΠΟΤΕΛΕΣΜΑΤΙΚΗΣ ΟΡΓΑΝΩΣΗΣ ΤΩΝ ΕΡΕΘΙΣΜΩΝ ΤΟΥ SPITZ</vt:lpstr>
      <vt:lpstr>ΚΥΡΙΑ ΕΥΡΗΜΑΤΑ ΤΗΣ ΠΡΟΣΕΓΓΙΣΗΣ ΤΗΣ “ΔΙΑΦΟΡΑΣ”</vt:lpstr>
      <vt:lpstr>ΚΥΡΙΑ ΕΥΡΗΜΑΤΑ ΤΗΣ ΠΡΟΣΕΓΓΙΣΗΣ ΤΗΣ “ΔΙΑΦΟΡΑΣ”</vt:lpstr>
      <vt:lpstr>ΟΜΟΙΟΤΗΤΕΣ ΤΩΝ ΔΥΟ ΠΡΟΣΕΓΓΙΣΕΩΝ</vt:lpstr>
      <vt:lpstr>ΔΙΑΦΟΡΕΣ ΤΩΝ ΔΥΟ ΠΡΟΣΕΓΓΙΣΕΩΝ </vt:lpstr>
      <vt:lpstr>ΔΙΑΦΟΡΕΣ ΤΩΝ ΔΥΟ ΠΡΟΣΕΓΓΙΣΕΩΝ</vt:lpstr>
      <vt:lpstr>ΔΙΑΦΟΡΕΣ ΤΩΝ ΔΥΟ ΠΡΟΣΕΓΓΙΣΕΩΝ</vt:lpstr>
      <vt:lpstr>ΣΥΜΠΕΡΑΣΜΑΤΑ</vt:lpstr>
      <vt:lpstr>ΣΥΜΠΕΡΑΣΜΑΤΑ</vt:lpstr>
      <vt:lpstr>ΣΥΜΠΕΡΑΣΜΑΤΑ…</vt:lpstr>
      <vt:lpstr>ΣΥΜΠΕΡΑΣΜΑΤΑ…</vt:lpstr>
      <vt:lpstr>ΣΥΝΟΛΙΚΗ ΑΠΟΤΙΜΗΣΗ</vt:lpstr>
      <vt:lpstr>EΚΠΑΙΔΕΥΤΙΚΕΣ ΕΦΑΡΜΟΓΕΣ Ι</vt:lpstr>
      <vt:lpstr>EΚΠΑΙΔΕΥΤΙΚΕΣ ΕΦΑΡΜΟΓΕΣ ΙΙ</vt:lpstr>
      <vt:lpstr>EΚΠΑΙΔΕΥΤΙΚΕΣ ΕΦΑΡΜΟΓΕΣ ΙΙΙ</vt:lpstr>
      <vt:lpstr>Slide 50</vt:lpstr>
    </vt:vector>
  </TitlesOfParts>
  <Company>VLADIMIROS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ΝΕΥΡΟΓΕΝΗΣ ΑΝΟΡΕΞΙΑ ΣΤΟΝ ΑΘΛΗΤΙΣΜΟ</dc:title>
  <dc:creator>VLADIMIROS</dc:creator>
  <cp:lastModifiedBy>User</cp:lastModifiedBy>
  <cp:revision>85</cp:revision>
  <dcterms:created xsi:type="dcterms:W3CDTF">2002-12-12T00:06:29Z</dcterms:created>
  <dcterms:modified xsi:type="dcterms:W3CDTF">2018-11-11T13:23:51Z</dcterms:modified>
</cp:coreProperties>
</file>