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8" r:id="rId7"/>
    <p:sldId id="289" r:id="rId8"/>
    <p:sldId id="267" r:id="rId9"/>
    <p:sldId id="269" r:id="rId10"/>
    <p:sldId id="270" r:id="rId11"/>
    <p:sldId id="271" r:id="rId12"/>
    <p:sldId id="285" r:id="rId13"/>
    <p:sldId id="287" r:id="rId14"/>
    <p:sldId id="272" r:id="rId15"/>
    <p:sldId id="288" r:id="rId16"/>
    <p:sldId id="273" r:id="rId17"/>
    <p:sldId id="274" r:id="rId18"/>
    <p:sldId id="275" r:id="rId19"/>
    <p:sldId id="276" r:id="rId20"/>
    <p:sldId id="277" r:id="rId21"/>
    <p:sldId id="279" r:id="rId22"/>
    <p:sldId id="278" r:id="rId23"/>
    <p:sldId id="283" r:id="rId24"/>
    <p:sldId id="280" r:id="rId25"/>
    <p:sldId id="281" r:id="rId26"/>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A612D00-FCA3-4E5E-AC5F-2FA73A951891}"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21C32D9D-B0C4-4E13-A12A-15C11FF9C27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2BC2791D-AB3E-4373-9885-5EC4F510C3DC}"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87353D34-7344-4139-AF06-62E9EB8E4B2D}"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103C815A-6966-4F19-8B50-7EA631A0DF19}"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5FDED425-B8B3-4E55-93D1-AB0C243A8BD9}"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9B130813-5FE3-468F-B10C-399F03EDF22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53CC441D-713C-4EC2-9094-9083AD63D984}"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602CD9B6-74C6-4B30-B66F-276A893B7638}"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733043EA-23D5-43A3-BD33-EBD9AE6FBAC3}"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158857C2-A807-4818-9EC1-B7C762C10FA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2CEC736-3ACA-4F5E-A837-4247C7FEABC0}" type="slidenum">
              <a:rPr lang="el-GR"/>
              <a:pPr>
                <a:defRPr/>
              </a:pPr>
              <a:t>‹#›</a:t>
            </a:fld>
            <a:endParaRPr lang="el-G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1628775"/>
            <a:ext cx="8424863" cy="1512888"/>
          </a:xfrm>
        </p:spPr>
        <p:txBody>
          <a:bodyPr/>
          <a:lstStyle/>
          <a:p>
            <a:pPr eaLnBrk="1" hangingPunct="1"/>
            <a:r>
              <a:rPr lang="el-GR" smtClean="0"/>
              <a:t>ΝΟΗΤΙΚΗ ΑΝΑΠΗΡΙΑ</a:t>
            </a:r>
            <a:r>
              <a:rPr lang="en-US" smtClean="0"/>
              <a:t>-</a:t>
            </a:r>
            <a:r>
              <a:rPr lang="el-GR" smtClean="0"/>
              <a:t>ΟΡΙΣΜΟΣ ΚΑΙ ΒΑΣΙΚΕΣ ΑΡΧΕΣ</a:t>
            </a:r>
          </a:p>
        </p:txBody>
      </p:sp>
      <p:sp>
        <p:nvSpPr>
          <p:cNvPr id="2051" name="Rectangle 3"/>
          <p:cNvSpPr>
            <a:spLocks noGrp="1" noChangeArrowheads="1"/>
          </p:cNvSpPr>
          <p:nvPr>
            <p:ph type="subTitle" idx="1"/>
          </p:nvPr>
        </p:nvSpPr>
        <p:spPr/>
        <p:txBody>
          <a:bodyPr/>
          <a:lstStyle/>
          <a:p>
            <a:pPr eaLnBrk="1" hangingPunct="1"/>
            <a:r>
              <a:rPr lang="el-GR" smtClean="0"/>
              <a:t>ΑΛΕΥΡΙΑΔΟΥ ΑΝΑΣΤΑΣΙΑ</a:t>
            </a:r>
          </a:p>
          <a:p>
            <a:pPr eaLnBrk="1" hangingPunct="1"/>
            <a:r>
              <a:rPr lang="el-GR" smtClean="0"/>
              <a:t>ΚΑΘΗΓΗΤΡΙΑ ΕΙΔΙΚΗΣ  ΑΓΩΓΗΣ </a:t>
            </a:r>
          </a:p>
          <a:p>
            <a:pPr eaLnBrk="1" hangingPunct="1"/>
            <a:r>
              <a:rPr lang="en-US" smtClean="0">
                <a:solidFill>
                  <a:srgbClr val="FF0000"/>
                </a:solidFill>
              </a:rPr>
              <a:t>alevriadoua@gmail.com</a:t>
            </a:r>
            <a:endParaRPr lang="el-GR" smtClean="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179388" y="549275"/>
            <a:ext cx="8640762" cy="5975350"/>
          </a:xfrm>
        </p:spPr>
        <p:txBody>
          <a:bodyPr/>
          <a:lstStyle/>
          <a:p>
            <a:pPr algn="just" eaLnBrk="1" hangingPunct="1"/>
            <a:r>
              <a:rPr lang="el-GR" sz="2600" b="1" smtClean="0"/>
              <a:t>Η μελέτη της νοητικής καθυστέρησης παρουσιάζει πολλές ιδιαιτερότητες, κυρίως λόγω της ανομοιογένειας των περιπτώσεων που ταξινομούνται υπό αυτόν τον όρο. </a:t>
            </a:r>
            <a:r>
              <a:rPr lang="el-GR" sz="2600" b="1" smtClean="0">
                <a:solidFill>
                  <a:schemeClr val="tx2"/>
                </a:solidFill>
              </a:rPr>
              <a:t>Η νοητική καθυστέρηση δεν αποτελεί αυτοτελή κλινική οντότητα, αλλά σύμπτωμα πολλών διαταραχών ή συνδρόμων διαφορετικής αιτιολογίας και συχνά σχετίζεται με περιβαλλοντικούς παράγοντες.</a:t>
            </a:r>
            <a:r>
              <a:rPr lang="el-GR" sz="2600" b="1" smtClean="0"/>
              <a:t> Ανάλογα επομένως, με την κυρίαρχη αιτιολογία της νοητικής καθυστέρησης, διαφοροποιούνται τα συνοδά προβλήματα, η έντασή τους, η επίδραση που ασκεί στην προσαρμογή του ατόμου στο περιβάλλον στο οποίο ζει και η πρόγνωση για την εξέλιξή της.</a:t>
            </a:r>
          </a:p>
          <a:p>
            <a:pPr eaLnBrk="1" hangingPunct="1"/>
            <a:endParaRPr lang="el-GR"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250825" y="476250"/>
            <a:ext cx="8569325" cy="6121400"/>
          </a:xfrm>
        </p:spPr>
        <p:txBody>
          <a:bodyPr/>
          <a:lstStyle/>
          <a:p>
            <a:pPr algn="just" eaLnBrk="1" hangingPunct="1">
              <a:lnSpc>
                <a:spcPct val="90000"/>
              </a:lnSpc>
            </a:pPr>
            <a:r>
              <a:rPr lang="el-GR" sz="2600" b="1" smtClean="0"/>
              <a:t>Σήμερα, </a:t>
            </a:r>
            <a:r>
              <a:rPr lang="el-GR" sz="2600" b="1" smtClean="0">
                <a:solidFill>
                  <a:schemeClr val="tx2"/>
                </a:solidFill>
              </a:rPr>
              <a:t>οι ερευνητές με αναπτυξιακό προσανατολισμό</a:t>
            </a:r>
            <a:r>
              <a:rPr lang="el-GR" sz="2600" b="1" smtClean="0"/>
              <a:t> υποστηρίζουν πως το σημαντικότερο κριτήριο δεν είναι πλέον ο βαθμός νοητικής καθυστέρησης αλλά το είδος της, δηλαδή η </a:t>
            </a:r>
            <a:r>
              <a:rPr lang="el-GR" sz="2600" b="1" smtClean="0">
                <a:solidFill>
                  <a:schemeClr val="tx2"/>
                </a:solidFill>
              </a:rPr>
              <a:t>ακριβής αιτιολογία της.</a:t>
            </a:r>
            <a:r>
              <a:rPr lang="el-GR" sz="2600" b="1" smtClean="0"/>
              <a:t> Η αναπτυξιακή προσέγγιση ήρθε σε αντίθεση με την παραδοσιακή αντίληψη περί νοητικής υστέρησης, σύμφωνα με την οποία όλα τα παιδιά με νοητική καθυστέρηση χαρακτηρίζονται από τις ίδιες γνωστικές αδυναμίες. Αντιτάχθηκε στο </a:t>
            </a:r>
            <a:r>
              <a:rPr lang="el-GR" sz="2600" b="1" smtClean="0">
                <a:solidFill>
                  <a:schemeClr val="tx2"/>
                </a:solidFill>
              </a:rPr>
              <a:t>"ελλειμματικό μοντέλο διδασκαλίας"</a:t>
            </a:r>
            <a:r>
              <a:rPr lang="el-GR" sz="2600" b="1" smtClean="0"/>
              <a:t> που δίνει έμφαση στις αδυναμίες, στις "ελλείψεις" και στο τι δεν μπορεί να κάνει ο μαθητής, γεγονός που αποτελεί μία από τις πιο δυσλειτουργικές προκαταλήψεις στην εκπαιδευτική διαδικασία </a:t>
            </a:r>
            <a:r>
              <a:rPr lang="el-GR" sz="2200" smtClean="0"/>
              <a:t>(Βλάχου-Μπαλαφούτη, 2000).</a:t>
            </a:r>
          </a:p>
          <a:p>
            <a:pPr eaLnBrk="1" hangingPunct="1">
              <a:lnSpc>
                <a:spcPct val="90000"/>
              </a:lnSpc>
            </a:pPr>
            <a:endParaRPr lang="el-GR"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122238"/>
            <a:ext cx="8101013" cy="1435100"/>
          </a:xfrm>
        </p:spPr>
        <p:txBody>
          <a:bodyPr/>
          <a:lstStyle/>
          <a:p>
            <a:pPr eaLnBrk="1" hangingPunct="1">
              <a:defRPr/>
            </a:pPr>
            <a:r>
              <a:rPr lang="el-GR" sz="4000" smtClean="0">
                <a:effectLst>
                  <a:outerShdw blurRad="38100" dist="38100" dir="2700000" algn="tl">
                    <a:srgbClr val="000000"/>
                  </a:outerShdw>
                </a:effectLst>
                <a:latin typeface="Tahoma" pitchFamily="34" charset="0"/>
              </a:rPr>
              <a:t>Γνωστικά Χαρακτηριστικά Ατόμων με Νοητική Καθυστέρηση</a:t>
            </a:r>
          </a:p>
        </p:txBody>
      </p:sp>
      <p:sp>
        <p:nvSpPr>
          <p:cNvPr id="31747" name="Rectangle 3"/>
          <p:cNvSpPr>
            <a:spLocks noGrp="1" noChangeArrowheads="1"/>
          </p:cNvSpPr>
          <p:nvPr>
            <p:ph type="body" idx="1"/>
          </p:nvPr>
        </p:nvSpPr>
        <p:spPr>
          <a:xfrm>
            <a:off x="457200" y="1728788"/>
            <a:ext cx="8229600" cy="4397375"/>
          </a:xfrm>
        </p:spPr>
        <p:txBody>
          <a:bodyPr/>
          <a:lstStyle/>
          <a:p>
            <a:pPr eaLnBrk="1" hangingPunct="1">
              <a:lnSpc>
                <a:spcPct val="90000"/>
              </a:lnSpc>
              <a:defRPr/>
            </a:pPr>
            <a:r>
              <a:rPr lang="el-GR" sz="2600" b="1" smtClean="0">
                <a:effectLst>
                  <a:outerShdw blurRad="38100" dist="38100" dir="2700000" algn="tl">
                    <a:srgbClr val="000000"/>
                  </a:outerShdw>
                </a:effectLst>
                <a:latin typeface="Tahoma" pitchFamily="34" charset="0"/>
              </a:rPr>
              <a:t>Δυσκολίες σε έργα επεξεργασίας πληροφοριών</a:t>
            </a:r>
          </a:p>
          <a:p>
            <a:pPr eaLnBrk="1" hangingPunct="1">
              <a:lnSpc>
                <a:spcPct val="90000"/>
              </a:lnSpc>
              <a:defRPr/>
            </a:pPr>
            <a:r>
              <a:rPr lang="el-GR" sz="2600" b="1" smtClean="0">
                <a:effectLst>
                  <a:outerShdw blurRad="38100" dist="38100" dir="2700000" algn="tl">
                    <a:srgbClr val="000000"/>
                  </a:outerShdw>
                </a:effectLst>
                <a:latin typeface="Tahoma" pitchFamily="34" charset="0"/>
              </a:rPr>
              <a:t>Αδυναμία αυθόρμητης ενεργοποίησης γνωστικών στρατηγικών (π.χ. μνημονικές στρατηγικές-επανάληψη)</a:t>
            </a:r>
          </a:p>
          <a:p>
            <a:pPr eaLnBrk="1" hangingPunct="1">
              <a:lnSpc>
                <a:spcPct val="90000"/>
              </a:lnSpc>
              <a:defRPr/>
            </a:pPr>
            <a:r>
              <a:rPr lang="el-GR" sz="2600" b="1" smtClean="0">
                <a:effectLst>
                  <a:outerShdw blurRad="38100" dist="38100" dir="2700000" algn="tl">
                    <a:srgbClr val="000000"/>
                  </a:outerShdw>
                </a:effectLst>
                <a:latin typeface="Tahoma" pitchFamily="34" charset="0"/>
              </a:rPr>
              <a:t>Αδυναμία γενίκευσης της χρήσης γνωστικών –μεταγνωστικών στρατηγικών</a:t>
            </a:r>
          </a:p>
          <a:p>
            <a:pPr eaLnBrk="1" hangingPunct="1">
              <a:lnSpc>
                <a:spcPct val="90000"/>
              </a:lnSpc>
              <a:defRPr/>
            </a:pPr>
            <a:r>
              <a:rPr lang="el-GR" sz="2600" b="1" smtClean="0">
                <a:effectLst>
                  <a:outerShdw blurRad="38100" dist="38100" dir="2700000" algn="tl">
                    <a:srgbClr val="000000"/>
                  </a:outerShdw>
                </a:effectLst>
                <a:latin typeface="Tahoma" pitchFamily="34" charset="0"/>
              </a:rPr>
              <a:t>Δυσκολίες σε έργα που αφορούν κατηγοριοποίηση και σε γλωσσικά έργα</a:t>
            </a:r>
          </a:p>
          <a:p>
            <a:pPr eaLnBrk="1" hangingPunct="1">
              <a:lnSpc>
                <a:spcPct val="90000"/>
              </a:lnSpc>
              <a:defRPr/>
            </a:pPr>
            <a:r>
              <a:rPr lang="el-GR" sz="2600" b="1" smtClean="0">
                <a:effectLst>
                  <a:outerShdw blurRad="38100" dist="38100" dir="2700000" algn="tl">
                    <a:srgbClr val="000000"/>
                  </a:outerShdw>
                </a:effectLst>
                <a:latin typeface="Tahoma" pitchFamily="34" charset="0"/>
              </a:rPr>
              <a:t>Δυσκολίες στις λειτουργίες της μνήμης και της προσοχής</a:t>
            </a:r>
          </a:p>
          <a:p>
            <a:pPr eaLnBrk="1" hangingPunct="1">
              <a:lnSpc>
                <a:spcPct val="90000"/>
              </a:lnSpc>
              <a:defRPr/>
            </a:pPr>
            <a:r>
              <a:rPr lang="el-GR" sz="2600" b="1" smtClean="0">
                <a:effectLst>
                  <a:outerShdw blurRad="38100" dist="38100" dir="2700000" algn="tl">
                    <a:srgbClr val="000000"/>
                  </a:outerShdw>
                </a:effectLst>
                <a:latin typeface="Tahoma" pitchFamily="34" charset="0"/>
              </a:rPr>
              <a:t>Δυσκολίες στη λύση προβλημάτων, στο σχεδιασμό και στη γενίκευση</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l-GR" smtClean="0">
                <a:effectLst>
                  <a:outerShdw blurRad="38100" dist="38100" dir="2700000" algn="tl">
                    <a:srgbClr val="000000"/>
                  </a:outerShdw>
                </a:effectLst>
                <a:latin typeface="Tahoma" pitchFamily="34" charset="0"/>
              </a:rPr>
              <a:t>Συνοδά προβλήματα της νοητικής καθυστέρησης</a:t>
            </a:r>
          </a:p>
        </p:txBody>
      </p:sp>
      <p:sp>
        <p:nvSpPr>
          <p:cNvPr id="33795" name="Rectangle 3"/>
          <p:cNvSpPr>
            <a:spLocks noGrp="1" noChangeArrowheads="1"/>
          </p:cNvSpPr>
          <p:nvPr>
            <p:ph type="body" idx="1"/>
          </p:nvPr>
        </p:nvSpPr>
        <p:spPr>
          <a:xfrm>
            <a:off x="250825" y="1484313"/>
            <a:ext cx="8435975" cy="4805362"/>
          </a:xfrm>
        </p:spPr>
        <p:txBody>
          <a:bodyPr/>
          <a:lstStyle/>
          <a:p>
            <a:pPr algn="just" eaLnBrk="1" hangingPunct="1">
              <a:lnSpc>
                <a:spcPct val="95000"/>
              </a:lnSpc>
              <a:defRPr/>
            </a:pPr>
            <a:r>
              <a:rPr lang="el-GR" sz="2600" b="1" smtClean="0">
                <a:effectLst>
                  <a:outerShdw blurRad="38100" dist="38100" dir="2700000" algn="tl">
                    <a:srgbClr val="000000"/>
                  </a:outerShdw>
                </a:effectLst>
              </a:rPr>
              <a:t>Τα παιδιά με ΝΚ αντιμετωπίζουν συχνά και άλλες </a:t>
            </a:r>
            <a:r>
              <a:rPr lang="el-GR" sz="2600" b="1" smtClean="0">
                <a:solidFill>
                  <a:srgbClr val="000099"/>
                </a:solidFill>
                <a:effectLst>
                  <a:outerShdw blurRad="38100" dist="38100" dir="2700000" algn="tl">
                    <a:srgbClr val="000000"/>
                  </a:outerShdw>
                </a:effectLst>
              </a:rPr>
              <a:t>αναπτυξιακές δυσκολίες</a:t>
            </a:r>
            <a:r>
              <a:rPr lang="el-GR" sz="2600" b="1" smtClean="0">
                <a:effectLst>
                  <a:outerShdw blurRad="38100" dist="38100" dir="2700000" algn="tl">
                    <a:srgbClr val="000000"/>
                  </a:outerShdw>
                </a:effectLst>
              </a:rPr>
              <a:t> καθώς και διάφορα </a:t>
            </a:r>
            <a:r>
              <a:rPr lang="el-GR" sz="2600" b="1" smtClean="0">
                <a:solidFill>
                  <a:srgbClr val="000099"/>
                </a:solidFill>
                <a:effectLst>
                  <a:outerShdw blurRad="38100" dist="38100" dir="2700000" algn="tl">
                    <a:srgbClr val="000000"/>
                  </a:outerShdw>
                </a:effectLst>
              </a:rPr>
              <a:t>προβλήματα σωματικής υγείας.</a:t>
            </a:r>
            <a:r>
              <a:rPr lang="el-GR" sz="2600" b="1" smtClean="0">
                <a:effectLst>
                  <a:outerShdw blurRad="38100" dist="38100" dir="2700000" algn="tl">
                    <a:srgbClr val="000000"/>
                  </a:outerShdw>
                </a:effectLst>
              </a:rPr>
              <a:t> Υπολογίζεται ότι το 10-40% των παιδιών με νοητική καθυστέρηση αντιμετωπίζει τουλάχιστον μία επιπλέον αναπτυξιακή δυσκολία </a:t>
            </a:r>
            <a:r>
              <a:rPr lang="el-GR" sz="1900" smtClean="0">
                <a:effectLst>
                  <a:outerShdw blurRad="38100" dist="38100" dir="2700000" algn="tl">
                    <a:srgbClr val="000000"/>
                  </a:outerShdw>
                </a:effectLst>
              </a:rPr>
              <a:t>(</a:t>
            </a:r>
            <a:r>
              <a:rPr lang="en-US" sz="1900" smtClean="0">
                <a:effectLst>
                  <a:outerShdw blurRad="38100" dist="38100" dir="2700000" algn="tl">
                    <a:srgbClr val="000000"/>
                  </a:outerShdw>
                </a:effectLst>
              </a:rPr>
              <a:t>Nesu</a:t>
            </a:r>
            <a:r>
              <a:rPr lang="el-GR" sz="1900" smtClean="0">
                <a:effectLst>
                  <a:outerShdw blurRad="38100" dist="38100" dir="2700000" algn="tl">
                    <a:srgbClr val="000000"/>
                  </a:outerShdw>
                </a:effectLst>
              </a:rPr>
              <a:t>, </a:t>
            </a:r>
            <a:r>
              <a:rPr lang="en-GB" sz="1900" smtClean="0">
                <a:effectLst>
                  <a:outerShdw blurRad="38100" dist="38100" dir="2700000" algn="tl">
                    <a:srgbClr val="000000"/>
                  </a:outerShdw>
                </a:effectLst>
              </a:rPr>
              <a:t>Nesu</a:t>
            </a:r>
            <a:r>
              <a:rPr lang="el-GR" sz="1900" smtClean="0">
                <a:effectLst>
                  <a:outerShdw blurRad="38100" dist="38100" dir="2700000" algn="tl">
                    <a:srgbClr val="000000"/>
                  </a:outerShdw>
                </a:effectLst>
              </a:rPr>
              <a:t>, &amp; </a:t>
            </a:r>
            <a:r>
              <a:rPr lang="en-GB" sz="1900" smtClean="0">
                <a:effectLst>
                  <a:outerShdw blurRad="38100" dist="38100" dir="2700000" algn="tl">
                    <a:srgbClr val="000000"/>
                  </a:outerShdw>
                </a:effectLst>
              </a:rPr>
              <a:t>Gill</a:t>
            </a:r>
            <a:r>
              <a:rPr lang="el-GR" sz="1900" smtClean="0">
                <a:effectLst>
                  <a:outerShdw blurRad="38100" dist="38100" dir="2700000" algn="tl">
                    <a:srgbClr val="000000"/>
                  </a:outerShdw>
                </a:effectLst>
              </a:rPr>
              <a:t>-</a:t>
            </a:r>
            <a:r>
              <a:rPr lang="en-GB" sz="1900" smtClean="0">
                <a:effectLst>
                  <a:outerShdw blurRad="38100" dist="38100" dir="2700000" algn="tl">
                    <a:srgbClr val="000000"/>
                  </a:outerShdw>
                </a:effectLst>
              </a:rPr>
              <a:t>Weiss</a:t>
            </a:r>
            <a:r>
              <a:rPr lang="el-GR" sz="1900" smtClean="0">
                <a:effectLst>
                  <a:outerShdw blurRad="38100" dist="38100" dir="2700000" algn="tl">
                    <a:srgbClr val="000000"/>
                  </a:outerShdw>
                </a:effectLst>
              </a:rPr>
              <a:t>, 1992).</a:t>
            </a:r>
            <a:r>
              <a:rPr lang="el-GR" sz="2600" b="1" smtClean="0">
                <a:effectLst>
                  <a:outerShdw blurRad="38100" dist="38100" dir="2700000" algn="tl">
                    <a:srgbClr val="000000"/>
                  </a:outerShdw>
                </a:effectLst>
              </a:rPr>
              <a:t> Οι </a:t>
            </a:r>
            <a:r>
              <a:rPr lang="el-GR" sz="2600" b="1" i="1" smtClean="0">
                <a:solidFill>
                  <a:srgbClr val="000099"/>
                </a:solidFill>
                <a:effectLst>
                  <a:outerShdw blurRad="38100" dist="38100" dir="2700000" algn="tl">
                    <a:srgbClr val="000000"/>
                  </a:outerShdw>
                </a:effectLst>
              </a:rPr>
              <a:t>διαταραχές λόγου και ομιλίας, οι διαταραχές στην προσοχή, η επιληψία, οι νευρομυικές, ψυχοκινητικές διαταραχές, οι ψυχώσεις, η αυτοκαταστροφική συμπεριφορά, οι δυσκολίες στις διαπροσωπικές σχέσεις</a:t>
            </a:r>
            <a:r>
              <a:rPr lang="el-GR" sz="2600" b="1" smtClean="0">
                <a:effectLst>
                  <a:outerShdw blurRad="38100" dist="38100" dir="2700000" algn="tl">
                    <a:srgbClr val="000000"/>
                  </a:outerShdw>
                </a:effectLst>
              </a:rPr>
              <a:t> είναι ορισμένα μόνο από τα συνοδά προβλήματα που εμφανίζονται συχνά στα παιδιά με νοητική καθυστέρηση </a:t>
            </a:r>
            <a:r>
              <a:rPr lang="el-GR" sz="1900" smtClean="0">
                <a:effectLst>
                  <a:outerShdw blurRad="38100" dist="38100" dir="2700000" algn="tl">
                    <a:srgbClr val="000000"/>
                  </a:outerShdw>
                </a:effectLst>
              </a:rPr>
              <a:t>(Γκαλλάν, Α. &amp; Γκαλλάν Ζ., 1997. Κάκουρος &amp; Μανιαδάκη, 2002. Μάνος, 1997).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92150"/>
            <a:ext cx="8291513" cy="1368425"/>
          </a:xfrm>
        </p:spPr>
        <p:txBody>
          <a:bodyPr/>
          <a:lstStyle/>
          <a:p>
            <a:pPr eaLnBrk="1" hangingPunct="1"/>
            <a:r>
              <a:rPr lang="el-GR" sz="4000" b="1" smtClean="0"/>
              <a:t>Δυαδικό σύστημα μελέτης νοητικής καθυστέρησης</a:t>
            </a:r>
            <a:br>
              <a:rPr lang="el-GR" sz="4000" b="1" smtClean="0"/>
            </a:br>
            <a:r>
              <a:rPr lang="el-GR" sz="4000" smtClean="0">
                <a:solidFill>
                  <a:schemeClr val="tx1"/>
                </a:solidFill>
              </a:rPr>
              <a:t/>
            </a:r>
            <a:br>
              <a:rPr lang="el-GR" sz="4000" smtClean="0">
                <a:solidFill>
                  <a:schemeClr val="tx1"/>
                </a:solidFill>
              </a:rPr>
            </a:br>
            <a:endParaRPr lang="el-GR" sz="4000" smtClean="0">
              <a:solidFill>
                <a:schemeClr val="tx1"/>
              </a:solidFill>
            </a:endParaRPr>
          </a:p>
        </p:txBody>
      </p:sp>
      <p:sp>
        <p:nvSpPr>
          <p:cNvPr id="15363" name="Rectangle 3"/>
          <p:cNvSpPr>
            <a:spLocks noGrp="1" noChangeArrowheads="1"/>
          </p:cNvSpPr>
          <p:nvPr>
            <p:ph type="body" idx="1"/>
          </p:nvPr>
        </p:nvSpPr>
        <p:spPr>
          <a:xfrm>
            <a:off x="457200" y="1628775"/>
            <a:ext cx="8229600" cy="4895850"/>
          </a:xfrm>
        </p:spPr>
        <p:txBody>
          <a:bodyPr/>
          <a:lstStyle/>
          <a:p>
            <a:pPr algn="just" eaLnBrk="1" hangingPunct="1">
              <a:lnSpc>
                <a:spcPct val="90000"/>
              </a:lnSpc>
              <a:buFontTx/>
              <a:buNone/>
            </a:pPr>
            <a:r>
              <a:rPr lang="el-GR" sz="2600" b="1" smtClean="0"/>
              <a:t>	Οι ερευνητές </a:t>
            </a:r>
            <a:r>
              <a:rPr lang="el-GR" sz="1900" smtClean="0"/>
              <a:t>(</a:t>
            </a:r>
            <a:r>
              <a:rPr lang="en-US" sz="1900" smtClean="0"/>
              <a:t>Zigler</a:t>
            </a:r>
            <a:r>
              <a:rPr lang="el-GR" sz="1900" smtClean="0"/>
              <a:t> &amp; </a:t>
            </a:r>
            <a:r>
              <a:rPr lang="en-US" sz="1900" smtClean="0"/>
              <a:t>Hodapp</a:t>
            </a:r>
            <a:r>
              <a:rPr lang="el-GR" sz="1900" smtClean="0"/>
              <a:t>, 1986)</a:t>
            </a:r>
            <a:r>
              <a:rPr lang="el-GR" sz="2600" b="1" smtClean="0"/>
              <a:t> διακρίνουν συνήθως τα αίτια της νοητικής καθυστέρησης σε δύο ομάδες. </a:t>
            </a:r>
          </a:p>
          <a:p>
            <a:pPr algn="just" eaLnBrk="1" hangingPunct="1">
              <a:lnSpc>
                <a:spcPct val="90000"/>
              </a:lnSpc>
              <a:buFontTx/>
              <a:buNone/>
            </a:pPr>
            <a:endParaRPr lang="el-GR" sz="2600" b="1" smtClean="0"/>
          </a:p>
          <a:p>
            <a:pPr algn="just" eaLnBrk="1" hangingPunct="1">
              <a:lnSpc>
                <a:spcPct val="90000"/>
              </a:lnSpc>
            </a:pPr>
            <a:r>
              <a:rPr lang="el-GR" sz="2600" b="1" smtClean="0"/>
              <a:t>Η πρώτη ομάδα περιλαμβάνει τα </a:t>
            </a:r>
            <a:r>
              <a:rPr lang="el-GR" sz="2600" b="1" i="1" smtClean="0">
                <a:solidFill>
                  <a:schemeClr val="tx2"/>
                </a:solidFill>
              </a:rPr>
              <a:t>οργανικά αίτια,</a:t>
            </a:r>
            <a:r>
              <a:rPr lang="el-GR" sz="2600" b="1" smtClean="0"/>
              <a:t> τα οποία συνδέονται κυρίως με τις βαρύτερες μορφές νοητικές καθυστέρησης, ενώ </a:t>
            </a:r>
          </a:p>
          <a:p>
            <a:pPr algn="just" eaLnBrk="1" hangingPunct="1">
              <a:lnSpc>
                <a:spcPct val="90000"/>
              </a:lnSpc>
            </a:pPr>
            <a:r>
              <a:rPr lang="el-GR" sz="2600" b="1" smtClean="0"/>
              <a:t>η δεύτερη ομάδα περιλαμβάνει τα </a:t>
            </a:r>
            <a:r>
              <a:rPr lang="el-GR" sz="2600" b="1" i="1" smtClean="0">
                <a:solidFill>
                  <a:schemeClr val="tx2"/>
                </a:solidFill>
              </a:rPr>
              <a:t>κοινωνικο-πολιτισμικά αίτια,</a:t>
            </a:r>
            <a:r>
              <a:rPr lang="el-GR" sz="2600" b="1" smtClean="0"/>
              <a:t> τα οποία συνδέονται με την ήπια νοητική καθυστέρηση και αναφέρονται σε περιβαλλοντικούς παράγοντες </a:t>
            </a:r>
            <a:r>
              <a:rPr lang="el-GR" sz="1900" smtClean="0"/>
              <a:t>(Κάκουρος &amp; Μανιαδάκη, 2002). </a:t>
            </a:r>
          </a:p>
          <a:p>
            <a:pPr eaLnBrk="1" hangingPunct="1">
              <a:lnSpc>
                <a:spcPct val="90000"/>
              </a:lnSpc>
            </a:pPr>
            <a:endParaRPr lang="el-GR" sz="1900" smtClean="0"/>
          </a:p>
          <a:p>
            <a:pPr eaLnBrk="1" hangingPunct="1">
              <a:lnSpc>
                <a:spcPct val="90000"/>
              </a:lnSpc>
            </a:pPr>
            <a:endParaRPr lang="el-GR"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a:xfrm>
            <a:off x="457200" y="1371600"/>
            <a:ext cx="8229600" cy="46038"/>
          </a:xfrm>
        </p:spPr>
        <p:txBody>
          <a:bodyPr/>
          <a:lstStyle/>
          <a:p>
            <a:pPr eaLnBrk="1" hangingPunct="1"/>
            <a:endParaRPr lang="el-GR" smtClean="0"/>
          </a:p>
        </p:txBody>
      </p:sp>
      <p:sp>
        <p:nvSpPr>
          <p:cNvPr id="16387" name="Θέση περιεχομένου 2"/>
          <p:cNvSpPr>
            <a:spLocks noGrp="1"/>
          </p:cNvSpPr>
          <p:nvPr>
            <p:ph idx="1"/>
          </p:nvPr>
        </p:nvSpPr>
        <p:spPr/>
        <p:txBody>
          <a:bodyPr/>
          <a:lstStyle/>
          <a:p>
            <a:pPr eaLnBrk="1" hangingPunct="1"/>
            <a:endParaRPr lang="el-GR" smtClean="0"/>
          </a:p>
        </p:txBody>
      </p:sp>
      <p:pic>
        <p:nvPicPr>
          <p:cNvPr id="16388" name="Picture 2"/>
          <p:cNvPicPr>
            <a:picLocks noChangeAspect="1" noChangeArrowheads="1"/>
          </p:cNvPicPr>
          <p:nvPr/>
        </p:nvPicPr>
        <p:blipFill>
          <a:blip r:embed="rId2"/>
          <a:srcRect/>
          <a:stretch>
            <a:fillRect/>
          </a:stretch>
        </p:blipFill>
        <p:spPr bwMode="auto">
          <a:xfrm>
            <a:off x="0" y="44450"/>
            <a:ext cx="9144000" cy="67691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250825" y="404813"/>
            <a:ext cx="8507413" cy="6121400"/>
          </a:xfrm>
        </p:spPr>
        <p:txBody>
          <a:bodyPr/>
          <a:lstStyle/>
          <a:p>
            <a:pPr algn="just" eaLnBrk="1" hangingPunct="1">
              <a:lnSpc>
                <a:spcPct val="90000"/>
              </a:lnSpc>
            </a:pPr>
            <a:r>
              <a:rPr lang="el-GR" sz="2200" b="1" smtClean="0">
                <a:solidFill>
                  <a:schemeClr val="tx2"/>
                </a:solidFill>
              </a:rPr>
              <a:t>Η πρώτη μορφή</a:t>
            </a:r>
            <a:r>
              <a:rPr lang="el-GR" sz="2200" b="1" smtClean="0"/>
              <a:t> συνίσταται σε νοητική καθυστέρηση με μία ή δύο συγκεκριμένες </a:t>
            </a:r>
            <a:r>
              <a:rPr lang="el-GR" sz="2200" b="1" smtClean="0">
                <a:solidFill>
                  <a:schemeClr val="tx2"/>
                </a:solidFill>
              </a:rPr>
              <a:t>οργανικές-λειτουργικές αιτίες.</a:t>
            </a:r>
            <a:r>
              <a:rPr lang="el-GR" sz="2200" b="1" smtClean="0"/>
              <a:t> Οι αιτίες που εμφανίζονται </a:t>
            </a:r>
            <a:r>
              <a:rPr lang="el-GR" sz="2200" b="1" smtClean="0">
                <a:solidFill>
                  <a:schemeClr val="tx2"/>
                </a:solidFill>
              </a:rPr>
              <a:t>προγεννητικά </a:t>
            </a:r>
            <a:r>
              <a:rPr lang="el-GR" sz="2200" b="1" smtClean="0"/>
              <a:t>περιλαμβάνουν γενετικές βλάβες, ερυθρά και ενδομήτρια ατυχήματα. Οι </a:t>
            </a:r>
            <a:r>
              <a:rPr lang="el-GR" sz="2200" b="1" smtClean="0">
                <a:solidFill>
                  <a:schemeClr val="tx2"/>
                </a:solidFill>
              </a:rPr>
              <a:t>περιγεννητικές αιτίες</a:t>
            </a:r>
            <a:r>
              <a:rPr lang="el-GR" sz="2200" b="1" smtClean="0"/>
              <a:t> περιλαμβάνουν τον πρόωρο τοκετό και την περιγεννητική ανοξία και οι </a:t>
            </a:r>
            <a:r>
              <a:rPr lang="el-GR" sz="2200" b="1" smtClean="0">
                <a:solidFill>
                  <a:schemeClr val="tx2"/>
                </a:solidFill>
              </a:rPr>
              <a:t>μεταγεννητικές αιτίες</a:t>
            </a:r>
            <a:r>
              <a:rPr lang="el-GR" sz="2200" b="1" smtClean="0"/>
              <a:t> περιλαμβάνουν τις κρανιοεγκεφαλικές κακώσεις και τη μηνιγγίτιδα μεταξύ πολλών άλλων.</a:t>
            </a:r>
          </a:p>
          <a:p>
            <a:pPr algn="just" eaLnBrk="1" hangingPunct="1">
              <a:lnSpc>
                <a:spcPct val="90000"/>
              </a:lnSpc>
            </a:pPr>
            <a:r>
              <a:rPr lang="el-GR" sz="2200" b="1" smtClean="0"/>
              <a:t>Συνολικά όμως τα οργανικά αίτια επηρεάζουν λιγότερο από το </a:t>
            </a:r>
            <a:r>
              <a:rPr lang="en-US" sz="2200" b="1" smtClean="0"/>
              <a:t>75</a:t>
            </a:r>
            <a:r>
              <a:rPr lang="el-GR" sz="2200" b="1" smtClean="0"/>
              <a:t>% των ατόμων με νοητική καθυστέρηση. Οι άνθρωποι αυτοί συνήθως έχουν χαμηλό δείκτη νοημοσύνης που κυμαίνεται κάτω από το </a:t>
            </a:r>
            <a:r>
              <a:rPr lang="en-US" sz="2200" b="1" smtClean="0"/>
              <a:t>IQ</a:t>
            </a:r>
            <a:r>
              <a:rPr lang="el-GR" sz="2200" b="1" smtClean="0"/>
              <a:t> 50-55. Τα άτομα με μέτρια νοημοσύνη (</a:t>
            </a:r>
            <a:r>
              <a:rPr lang="en-US" sz="2200" b="1" smtClean="0"/>
              <a:t>IQ</a:t>
            </a:r>
            <a:r>
              <a:rPr lang="el-GR" sz="2200" b="1" smtClean="0"/>
              <a:t> 40-45), σοβαρή (</a:t>
            </a:r>
            <a:r>
              <a:rPr lang="en-US" sz="2200" b="1" smtClean="0"/>
              <a:t>IQ</a:t>
            </a:r>
            <a:r>
              <a:rPr lang="el-GR" sz="2200" b="1" smtClean="0"/>
              <a:t> 20-39) και βαριά (</a:t>
            </a:r>
            <a:r>
              <a:rPr lang="en-US" sz="2200" b="1" smtClean="0"/>
              <a:t>IQ</a:t>
            </a:r>
            <a:r>
              <a:rPr lang="el-GR" sz="2200" b="1" smtClean="0"/>
              <a:t> κάτω του 20) νοητική καθυστέρηση παρουσιάζουν μια οργανική αιτία και τα ποσοστά αυξάνονται σταθερά όσο κατεβαίνουμε την καμπύλη του δείκτη νοημοσύνης.</a:t>
            </a:r>
          </a:p>
          <a:p>
            <a:pPr eaLnBrk="1" hangingPunct="1">
              <a:lnSpc>
                <a:spcPct val="90000"/>
              </a:lnSpc>
            </a:pPr>
            <a:endParaRPr lang="el-GR"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404813"/>
            <a:ext cx="8642350" cy="6119812"/>
          </a:xfrm>
        </p:spPr>
        <p:txBody>
          <a:bodyPr/>
          <a:lstStyle/>
          <a:p>
            <a:pPr algn="just" eaLnBrk="1" hangingPunct="1">
              <a:lnSpc>
                <a:spcPct val="90000"/>
              </a:lnSpc>
            </a:pPr>
            <a:r>
              <a:rPr lang="el-GR" sz="2200" b="1" smtClean="0">
                <a:solidFill>
                  <a:schemeClr val="tx2"/>
                </a:solidFill>
              </a:rPr>
              <a:t>Η δεύτερη μορφή νοητικής καθυστέρησης</a:t>
            </a:r>
            <a:r>
              <a:rPr lang="el-GR" sz="2200" b="1" smtClean="0"/>
              <a:t> δεν έχει εμφανή οργανική αιτία. Τα άτομα δείχνουν φυσιολογικά όσον αφορά στην υγεία, εμφάνιση και την ανάπτυξη, με μόνη διαφορά τα χαμηλότερα επίπεδα νοημοσύνης που παρουσιάζουν. Με βάση τη θεωρία του </a:t>
            </a:r>
            <a:r>
              <a:rPr lang="en-US" sz="2200" b="1" smtClean="0"/>
              <a:t>Zigler</a:t>
            </a:r>
            <a:r>
              <a:rPr lang="el-GR" sz="2200" b="1" smtClean="0"/>
              <a:t>, τα νοητικώς καθυστερημένα παιδιά μη οργανικής αιτιολογίας </a:t>
            </a:r>
            <a:r>
              <a:rPr lang="el-GR" sz="2200" b="1" smtClean="0">
                <a:solidFill>
                  <a:schemeClr val="tx2"/>
                </a:solidFill>
              </a:rPr>
              <a:t>δεν είναι ατελή, ούτε ποιοτικώς διαφορετικά από τα τυπικά αναπτυσσόμενα.</a:t>
            </a:r>
            <a:r>
              <a:rPr lang="el-GR" sz="2200" b="1" smtClean="0"/>
              <a:t> Απλώς διαφέρουν από τα άτομα του μέσου όρου του δείκτη νοημοσύνης </a:t>
            </a:r>
            <a:r>
              <a:rPr lang="el-GR" sz="2200" b="1" smtClean="0">
                <a:solidFill>
                  <a:schemeClr val="tx2"/>
                </a:solidFill>
              </a:rPr>
              <a:t>ως προς την ταχύτητα της γνωστικής ανάπτυξης και καταλήγουν εξελικτικά σ΄ ένα κατώτερο επίπεδο γνωστικής επίτευξης.</a:t>
            </a:r>
            <a:r>
              <a:rPr lang="el-GR" sz="2200" b="1" smtClean="0"/>
              <a:t> Μπορούν να εφαρμοστούν οι αρχές της γνωστικής ανάπτυξης που ισχύουν στα τυπικά αναπτυσσόμενα παιδιά. Άρα θα πρέπει να παρακολουθούν τα </a:t>
            </a:r>
            <a:r>
              <a:rPr lang="el-GR" sz="2200" b="1" smtClean="0">
                <a:solidFill>
                  <a:schemeClr val="tx2"/>
                </a:solidFill>
              </a:rPr>
              <a:t>ίδια εκπαιδευτικά προγράμματα,</a:t>
            </a:r>
            <a:r>
              <a:rPr lang="el-GR" sz="2200" b="1" smtClean="0"/>
              <a:t> με τη διαφορά ότι η </a:t>
            </a:r>
            <a:r>
              <a:rPr lang="el-GR" sz="2200" b="1" smtClean="0">
                <a:solidFill>
                  <a:schemeClr val="tx2"/>
                </a:solidFill>
              </a:rPr>
              <a:t>εκπαιδευτική διαδικασία οφείλει να είναι πιο αργή</a:t>
            </a:r>
            <a:r>
              <a:rPr lang="el-GR" sz="2200" b="1" smtClean="0"/>
              <a:t> για τα νοητικώς καθυστερημένα παιδιά μη-οργανικής αιτιολογίας</a:t>
            </a:r>
            <a:r>
              <a:rPr lang="el-GR" sz="1800" smtClean="0"/>
              <a:t>. </a:t>
            </a:r>
          </a:p>
          <a:p>
            <a:pPr algn="just" eaLnBrk="1" hangingPunct="1">
              <a:lnSpc>
                <a:spcPct val="90000"/>
              </a:lnSpc>
            </a:pPr>
            <a:endParaRPr lang="el-GR" sz="2200" b="1" smtClean="0"/>
          </a:p>
          <a:p>
            <a:pPr eaLnBrk="1" hangingPunct="1">
              <a:lnSpc>
                <a:spcPct val="90000"/>
              </a:lnSpc>
            </a:pPr>
            <a:endParaRPr lang="el-GR"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404813"/>
            <a:ext cx="8569325" cy="6192837"/>
          </a:xfrm>
        </p:spPr>
        <p:txBody>
          <a:bodyPr/>
          <a:lstStyle/>
          <a:p>
            <a:pPr algn="just" eaLnBrk="1" hangingPunct="1">
              <a:lnSpc>
                <a:spcPct val="90000"/>
              </a:lnSpc>
            </a:pPr>
            <a:r>
              <a:rPr lang="el-GR" sz="2600" b="1" smtClean="0"/>
              <a:t>Ο πληθυσμός της ομάδας των ατόμων μη οργανικής αιτιολογίας είναι συνήθως ήπιας νοητικής καθυστέρησης (50-70 </a:t>
            </a:r>
            <a:r>
              <a:rPr lang="en-US" sz="2600" b="1" smtClean="0"/>
              <a:t>IQ</a:t>
            </a:r>
            <a:r>
              <a:rPr lang="el-GR" sz="2600" b="1" smtClean="0"/>
              <a:t>). Ο </a:t>
            </a:r>
            <a:r>
              <a:rPr lang="en-US" sz="2600" b="1" smtClean="0"/>
              <a:t>Zigler</a:t>
            </a:r>
            <a:r>
              <a:rPr lang="el-GR" sz="2600" b="1" smtClean="0"/>
              <a:t> και οι συνεργάτες του προτείνουν την ύπαρξη τριών υποκατηγοριών στην ομάδα των νοητικώς καθυστερημένων ατόμων μη οργανικής αιτιολογίας: </a:t>
            </a:r>
            <a:r>
              <a:rPr lang="el-GR" sz="2600" b="1" i="1" smtClean="0"/>
              <a:t>α) </a:t>
            </a:r>
            <a:r>
              <a:rPr lang="el-GR" sz="2600" b="1" i="1" smtClean="0">
                <a:solidFill>
                  <a:schemeClr val="tx2"/>
                </a:solidFill>
              </a:rPr>
              <a:t>άτομα τα οποία έχουν έναν τουλάχιστο συγγενή με νοητική καθυστέρηση (οικογενής καθυστέρηση),</a:t>
            </a:r>
            <a:r>
              <a:rPr lang="el-GR" sz="2600" b="1" i="1" smtClean="0"/>
              <a:t> β) </a:t>
            </a:r>
            <a:r>
              <a:rPr lang="el-GR" sz="2600" b="1" i="1" smtClean="0">
                <a:solidFill>
                  <a:schemeClr val="tx2"/>
                </a:solidFill>
              </a:rPr>
              <a:t>άτομα που έχουν κληρονομήσει «φτωχό γενετικό υπόβαθρο»,</a:t>
            </a:r>
            <a:r>
              <a:rPr lang="el-GR" sz="2600" b="1" i="1" smtClean="0"/>
              <a:t> σύμφωνα με τους νόμους της πολυγονιδιακής κληρονομικότητας, αν και οι γονείς τους έχουν φυσιολογική νοημοσύνη και γ) </a:t>
            </a:r>
            <a:r>
              <a:rPr lang="el-GR" sz="2600" b="1" i="1" smtClean="0">
                <a:solidFill>
                  <a:schemeClr val="tx2"/>
                </a:solidFill>
              </a:rPr>
              <a:t>άτομα με κοινωνικοπολιτισμική αποστέρηση</a:t>
            </a:r>
            <a:r>
              <a:rPr lang="el-GR" sz="2600" b="1" i="1" smtClean="0"/>
              <a:t> (φτώχεια, ιδρυματοποίηση, κακή διατροφή, ανθυγιεινές συνθήκες διαβίωσης).</a:t>
            </a:r>
            <a:endParaRPr lang="el-GR" sz="2600" b="1" smtClean="0"/>
          </a:p>
          <a:p>
            <a:pPr eaLnBrk="1" hangingPunct="1">
              <a:lnSpc>
                <a:spcPct val="90000"/>
              </a:lnSpc>
            </a:pPr>
            <a:endParaRPr lang="el-GR" sz="28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9388" y="260350"/>
            <a:ext cx="8785225" cy="792163"/>
          </a:xfrm>
        </p:spPr>
        <p:txBody>
          <a:bodyPr/>
          <a:lstStyle/>
          <a:p>
            <a:pPr eaLnBrk="1" hangingPunct="1"/>
            <a:r>
              <a:rPr lang="el-GR" sz="4000" b="1" smtClean="0"/>
              <a:t>Νοητική Καθυστέρηση-Αιτιολογία</a:t>
            </a:r>
          </a:p>
        </p:txBody>
      </p:sp>
      <p:sp>
        <p:nvSpPr>
          <p:cNvPr id="20483" name="Rectangle 3"/>
          <p:cNvSpPr>
            <a:spLocks noGrp="1" noChangeArrowheads="1"/>
          </p:cNvSpPr>
          <p:nvPr>
            <p:ph type="body" idx="1"/>
          </p:nvPr>
        </p:nvSpPr>
        <p:spPr>
          <a:xfrm>
            <a:off x="250825" y="1268413"/>
            <a:ext cx="8569325" cy="5327650"/>
          </a:xfrm>
        </p:spPr>
        <p:txBody>
          <a:bodyPr/>
          <a:lstStyle/>
          <a:p>
            <a:pPr algn="just" eaLnBrk="1" hangingPunct="1">
              <a:lnSpc>
                <a:spcPct val="90000"/>
              </a:lnSpc>
            </a:pPr>
            <a:r>
              <a:rPr lang="el-GR" sz="2400" b="1" smtClean="0"/>
              <a:t>Η αξιοσημείωτη πρόοδος των τελευταίων χρόνων στους χώρους της Βιοϊατρικής, της Κυτταρικής και Μοριακής Γενετικής και της Γνωστικής Νευροψυχολογίας προσθέτει συνεχώς ερευνητικά δεδομένα και φωτίζει νέες γενετικές αιτίες που προκαλούν νοητική καθυστέρηση. Οι καταμετρήσεις δείχνουν περίπου </a:t>
            </a:r>
            <a:r>
              <a:rPr lang="el-GR" sz="2400" b="1" smtClean="0">
                <a:solidFill>
                  <a:schemeClr val="tx2"/>
                </a:solidFill>
              </a:rPr>
              <a:t>750 οργανικά-λειτουργικά αίτια της νοητικής καθυστέρησης</a:t>
            </a:r>
            <a:r>
              <a:rPr lang="el-GR" sz="2400" b="1" smtClean="0"/>
              <a:t> </a:t>
            </a:r>
            <a:r>
              <a:rPr lang="el-GR" sz="2400" smtClean="0"/>
              <a:t>(</a:t>
            </a:r>
            <a:r>
              <a:rPr lang="en-US" sz="2400" smtClean="0"/>
              <a:t>Opitz</a:t>
            </a:r>
            <a:r>
              <a:rPr lang="el-GR" sz="2400" smtClean="0"/>
              <a:t>, 1996)</a:t>
            </a:r>
            <a:r>
              <a:rPr lang="el-GR" sz="2400" b="1" smtClean="0"/>
              <a:t> και νέα (κυρίως γενετικά) αίτια ανακαλύπτονται κάθε χρόνο </a:t>
            </a:r>
            <a:r>
              <a:rPr lang="el-GR" sz="2400" smtClean="0"/>
              <a:t>(</a:t>
            </a:r>
            <a:r>
              <a:rPr lang="en-US" sz="2400" smtClean="0"/>
              <a:t>Moser</a:t>
            </a:r>
            <a:r>
              <a:rPr lang="el-GR" sz="2400" smtClean="0"/>
              <a:t>, </a:t>
            </a:r>
            <a:r>
              <a:rPr lang="en-US" sz="2400" smtClean="0"/>
              <a:t>2003</a:t>
            </a:r>
            <a:r>
              <a:rPr lang="el-GR" sz="2400" smtClean="0"/>
              <a:t>).</a:t>
            </a:r>
            <a:r>
              <a:rPr lang="el-GR" sz="2400" b="1" smtClean="0"/>
              <a:t> Ορισμένες από τις πιο ενδιαφέρουσες οργανικές-λειτουργικές μορφές νοητικής καθυστέρησης είναι οι γενετικές-χρωμοσωμικές διαταραχές: </a:t>
            </a:r>
            <a:r>
              <a:rPr lang="el-GR" sz="2400" b="1" i="1" smtClean="0">
                <a:solidFill>
                  <a:schemeClr val="tx2"/>
                </a:solidFill>
              </a:rPr>
              <a:t>σύνδρομο </a:t>
            </a:r>
            <a:r>
              <a:rPr lang="en-US" sz="2400" b="1" i="1" smtClean="0">
                <a:solidFill>
                  <a:schemeClr val="tx2"/>
                </a:solidFill>
              </a:rPr>
              <a:t>Down</a:t>
            </a:r>
            <a:r>
              <a:rPr lang="el-GR" sz="2400" b="1" i="1" smtClean="0">
                <a:solidFill>
                  <a:schemeClr val="tx2"/>
                </a:solidFill>
              </a:rPr>
              <a:t>, σύνδρομο του εύθραυστου Χ, σύνδρομο </a:t>
            </a:r>
            <a:r>
              <a:rPr lang="en-US" sz="2400" b="1" i="1" smtClean="0">
                <a:solidFill>
                  <a:schemeClr val="tx2"/>
                </a:solidFill>
              </a:rPr>
              <a:t>Williams</a:t>
            </a:r>
            <a:r>
              <a:rPr lang="el-GR" sz="2400" b="1" i="1" smtClean="0">
                <a:solidFill>
                  <a:schemeClr val="tx2"/>
                </a:solidFill>
              </a:rPr>
              <a:t>, σύνδρομο </a:t>
            </a:r>
            <a:r>
              <a:rPr lang="en-US" sz="2400" b="1" i="1" smtClean="0">
                <a:solidFill>
                  <a:schemeClr val="tx2"/>
                </a:solidFill>
              </a:rPr>
              <a:t>Prader</a:t>
            </a:r>
            <a:r>
              <a:rPr lang="el-GR" sz="2400" b="1" i="1" smtClean="0">
                <a:solidFill>
                  <a:schemeClr val="tx2"/>
                </a:solidFill>
              </a:rPr>
              <a:t>-</a:t>
            </a:r>
            <a:r>
              <a:rPr lang="en-US" sz="2400" b="1" i="1" smtClean="0">
                <a:solidFill>
                  <a:schemeClr val="tx2"/>
                </a:solidFill>
              </a:rPr>
              <a:t>Willi</a:t>
            </a:r>
            <a:r>
              <a:rPr lang="el-GR" sz="2400" b="1" i="1" smtClean="0">
                <a:solidFill>
                  <a:schemeClr val="tx2"/>
                </a:solidFill>
              </a:rPr>
              <a:t>, σύνδρομο </a:t>
            </a:r>
            <a:r>
              <a:rPr lang="en-US" sz="2400" b="1" i="1" smtClean="0">
                <a:solidFill>
                  <a:schemeClr val="tx2"/>
                </a:solidFill>
              </a:rPr>
              <a:t>Angelman</a:t>
            </a:r>
            <a:r>
              <a:rPr lang="el-GR" sz="2400" b="1" i="1" smtClean="0">
                <a:solidFill>
                  <a:schemeClr val="tx2"/>
                </a:solidFill>
              </a:rPr>
              <a:t>, σύνδρομο </a:t>
            </a:r>
            <a:r>
              <a:rPr lang="en-US" sz="2400" b="1" i="1" smtClean="0">
                <a:solidFill>
                  <a:schemeClr val="tx2"/>
                </a:solidFill>
              </a:rPr>
              <a:t>Turner</a:t>
            </a:r>
            <a:r>
              <a:rPr lang="el-GR" sz="2400" b="1" i="1" smtClean="0">
                <a:solidFill>
                  <a:schemeClr val="tx2"/>
                </a:solidFill>
              </a:rPr>
              <a:t>, κ.ά.</a:t>
            </a:r>
          </a:p>
          <a:p>
            <a:pPr eaLnBrk="1" hangingPunct="1">
              <a:lnSpc>
                <a:spcPct val="90000"/>
              </a:lnSpc>
            </a:pPr>
            <a:endParaRPr lang="el-GR"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179388" y="620713"/>
            <a:ext cx="8713787" cy="5903912"/>
          </a:xfrm>
        </p:spPr>
        <p:txBody>
          <a:bodyPr/>
          <a:lstStyle/>
          <a:p>
            <a:pPr algn="just" eaLnBrk="1" hangingPunct="1">
              <a:lnSpc>
                <a:spcPct val="90000"/>
              </a:lnSpc>
            </a:pPr>
            <a:r>
              <a:rPr lang="el-GR" sz="2800" b="1" smtClean="0"/>
              <a:t>Η μελέτη της </a:t>
            </a:r>
            <a:r>
              <a:rPr lang="el-GR" sz="2800" b="1" smtClean="0">
                <a:solidFill>
                  <a:schemeClr val="tx2"/>
                </a:solidFill>
              </a:rPr>
              <a:t>νοημοσύνης</a:t>
            </a:r>
            <a:r>
              <a:rPr lang="el-GR" sz="2800" b="1" smtClean="0"/>
              <a:t> είναι ένα από τα κύρια αντικείμενα ενδιαφέροντος της ψυχολογικής έρευνας τον 20ο αιώνα. Παλαιότερα, για τους ψυχολόγους και τους κοινωνικούς επιστήμονες της νοητικής καθυστέρησης, το μοναδικό ενδιαφέρον εστιαζόταν στο επίπεδο μέτρησης της συνολικής ανεπάρκειας του ατόμου, γνωστού και ως </a:t>
            </a:r>
            <a:r>
              <a:rPr lang="el-GR" sz="2800" b="1" smtClean="0">
                <a:solidFill>
                  <a:schemeClr val="tx2"/>
                </a:solidFill>
              </a:rPr>
              <a:t>δείκτη νοημοσύνης.</a:t>
            </a:r>
            <a:r>
              <a:rPr lang="el-GR" sz="2800" b="1" smtClean="0"/>
              <a:t> Σιγά-σιγά, όμως, και με τη βοήθεια της γνωστικής ψυχολογίας, το ερευνητικό ενδιαφέρον στράφηκε στη μελέτη των </a:t>
            </a:r>
            <a:r>
              <a:rPr lang="el-GR" sz="2800" b="1" smtClean="0">
                <a:solidFill>
                  <a:schemeClr val="tx2"/>
                </a:solidFill>
              </a:rPr>
              <a:t>γνωστικών διεργασιών από άτομα με νοητική καθυστέρηση διαφορετικής αιτιολογίας</a:t>
            </a:r>
            <a:r>
              <a:rPr lang="el-GR" sz="2400" b="1" smtClean="0"/>
              <a:t> </a:t>
            </a:r>
            <a:r>
              <a:rPr lang="el-GR" sz="2000" smtClean="0"/>
              <a:t>(</a:t>
            </a:r>
            <a:r>
              <a:rPr lang="en-US" sz="2000" smtClean="0"/>
              <a:t>Tager</a:t>
            </a:r>
            <a:r>
              <a:rPr lang="el-GR" sz="2000" smtClean="0"/>
              <a:t>-</a:t>
            </a:r>
            <a:r>
              <a:rPr lang="en-US" sz="2000" smtClean="0"/>
              <a:t>Flusberg</a:t>
            </a:r>
            <a:r>
              <a:rPr lang="el-GR" sz="2000" smtClean="0"/>
              <a:t>, 1999, </a:t>
            </a:r>
            <a:r>
              <a:rPr lang="en-US" sz="2000" smtClean="0"/>
              <a:t>Burack</a:t>
            </a:r>
            <a:r>
              <a:rPr lang="el-GR" sz="2000" smtClean="0"/>
              <a:t>, </a:t>
            </a:r>
            <a:r>
              <a:rPr lang="en-US" sz="2000" smtClean="0"/>
              <a:t>Hodapp</a:t>
            </a:r>
            <a:r>
              <a:rPr lang="el-GR" sz="2000" smtClean="0"/>
              <a:t>, &amp; </a:t>
            </a:r>
            <a:r>
              <a:rPr lang="en-US" sz="2000" smtClean="0"/>
              <a:t>Zigler</a:t>
            </a:r>
            <a:r>
              <a:rPr lang="el-GR" sz="2000" smtClean="0"/>
              <a:t>, 1988). </a:t>
            </a:r>
          </a:p>
          <a:p>
            <a:pPr algn="just" eaLnBrk="1" hangingPunct="1">
              <a:lnSpc>
                <a:spcPct val="85000"/>
              </a:lnSpc>
            </a:pPr>
            <a:endParaRPr lang="el-GR" sz="20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323850" y="333375"/>
            <a:ext cx="8496300" cy="6264275"/>
          </a:xfrm>
        </p:spPr>
        <p:txBody>
          <a:bodyPr/>
          <a:lstStyle/>
          <a:p>
            <a:pPr algn="just" eaLnBrk="1" hangingPunct="1"/>
            <a:r>
              <a:rPr lang="el-GR" sz="3100" b="1" smtClean="0"/>
              <a:t>Πλέον έχει διαπιστωθεί ότι πολλές ομάδες οργανικής αιτιολογίας και συγκεκριμένα γενετικά σύνδρομα έχουν ιδιαίτερα γνωστικά πρότυπα αδυναμιών και δυνατοτήτων καθώς και νευροψυχολογικά και χαρακτηριστικά συμπεριφορικά προφίλ </a:t>
            </a:r>
            <a:r>
              <a:rPr lang="el-GR" sz="2400" smtClean="0"/>
              <a:t>(</a:t>
            </a:r>
            <a:r>
              <a:rPr lang="fr-FR" sz="2400" smtClean="0"/>
              <a:t>Bellugi et al</a:t>
            </a:r>
            <a:r>
              <a:rPr lang="el-GR" sz="2400" smtClean="0"/>
              <a:t>., 1994.  Bregman &amp; Hodapp, 1991. Burack et al., 1988. </a:t>
            </a:r>
            <a:r>
              <a:rPr lang="fr-FR" sz="2400" smtClean="0"/>
              <a:t>Dykens</a:t>
            </a:r>
            <a:r>
              <a:rPr lang="el-GR" sz="2400" smtClean="0"/>
              <a:t> &amp; </a:t>
            </a:r>
            <a:r>
              <a:rPr lang="fr-FR" sz="2400" smtClean="0"/>
              <a:t>Hodapp</a:t>
            </a:r>
            <a:r>
              <a:rPr lang="el-GR" sz="2400" smtClean="0"/>
              <a:t>, 1997. </a:t>
            </a:r>
            <a:r>
              <a:rPr lang="fr-FR" sz="2400" smtClean="0"/>
              <a:t>Hodapp et al</a:t>
            </a:r>
            <a:r>
              <a:rPr lang="el-GR" sz="2400" smtClean="0"/>
              <a:t>., </a:t>
            </a:r>
            <a:r>
              <a:rPr lang="en-US" sz="2400" smtClean="0"/>
              <a:t>2006</a:t>
            </a:r>
            <a:r>
              <a:rPr lang="el-GR" sz="2400" smtClean="0"/>
              <a:t>. </a:t>
            </a:r>
            <a:r>
              <a:rPr lang="fr-FR" sz="2400" smtClean="0"/>
              <a:t>Rondal</a:t>
            </a:r>
            <a:r>
              <a:rPr lang="el-GR" sz="2400" smtClean="0"/>
              <a:t>, </a:t>
            </a:r>
            <a:r>
              <a:rPr lang="fr-FR" sz="2400" smtClean="0"/>
              <a:t>Hodapp</a:t>
            </a:r>
            <a:r>
              <a:rPr lang="el-GR" sz="2400" smtClean="0"/>
              <a:t>, </a:t>
            </a:r>
            <a:r>
              <a:rPr lang="fr-FR" sz="2400" smtClean="0"/>
              <a:t>Soresi</a:t>
            </a:r>
            <a:r>
              <a:rPr lang="el-GR" sz="2400" smtClean="0"/>
              <a:t>, </a:t>
            </a:r>
            <a:r>
              <a:rPr lang="fr-FR" sz="2400" smtClean="0"/>
              <a:t>Dykens</a:t>
            </a:r>
            <a:r>
              <a:rPr lang="el-GR" sz="2400" smtClean="0"/>
              <a:t> &amp; </a:t>
            </a:r>
            <a:r>
              <a:rPr lang="fr-FR" sz="2400" smtClean="0"/>
              <a:t>Nota</a:t>
            </a:r>
            <a:r>
              <a:rPr lang="el-GR" sz="2400" smtClean="0"/>
              <a:t>, 2004).</a:t>
            </a:r>
            <a:r>
              <a:rPr lang="el-GR" sz="3100" b="1" smtClean="0"/>
              <a:t> </a:t>
            </a:r>
            <a:r>
              <a:rPr lang="el-GR" sz="3100" b="1" smtClean="0">
                <a:solidFill>
                  <a:schemeClr val="tx2"/>
                </a:solidFill>
              </a:rPr>
              <a:t>Αυτό σημαίνει ότι όλα τα παιδιά με νοητική καθυστέρηση δεν έχουν τις ίδιες μαθησιακές δυνατότητες και αδυναμίες</a:t>
            </a:r>
            <a:r>
              <a:rPr lang="en-US" sz="3100" b="1" smtClean="0">
                <a:solidFill>
                  <a:schemeClr val="tx2"/>
                </a:solidFill>
              </a:rPr>
              <a:t> (</a:t>
            </a:r>
            <a:r>
              <a:rPr lang="el-GR" sz="3100" b="1" smtClean="0">
                <a:solidFill>
                  <a:schemeClr val="tx2"/>
                </a:solidFill>
              </a:rPr>
              <a:t>για μια εκτενή αναφορά βλέπε Αλευριάδου &amp; Γκιαούρη, 2009).</a:t>
            </a:r>
            <a:r>
              <a:rPr lang="el-GR" sz="3100" b="1" smtClean="0"/>
              <a:t> </a:t>
            </a:r>
          </a:p>
          <a:p>
            <a:pPr eaLnBrk="1" hangingPunct="1"/>
            <a:endParaRPr lang="el-GR"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250825" y="404813"/>
            <a:ext cx="8569325" cy="6192837"/>
          </a:xfrm>
        </p:spPr>
        <p:txBody>
          <a:bodyPr/>
          <a:lstStyle/>
          <a:p>
            <a:pPr algn="just" eaLnBrk="1" hangingPunct="1">
              <a:lnSpc>
                <a:spcPct val="90000"/>
              </a:lnSpc>
            </a:pPr>
            <a:r>
              <a:rPr lang="el-GR" sz="2600" b="1" smtClean="0"/>
              <a:t>Πιο συγκεκριμένα, οι </a:t>
            </a:r>
            <a:r>
              <a:rPr lang="en-US" sz="2200" smtClean="0"/>
              <a:t>Hodapp</a:t>
            </a:r>
            <a:r>
              <a:rPr lang="el-GR" sz="2200" smtClean="0"/>
              <a:t> &amp; </a:t>
            </a:r>
            <a:r>
              <a:rPr lang="en-US" sz="2200" smtClean="0"/>
              <a:t>Dykens</a:t>
            </a:r>
            <a:r>
              <a:rPr lang="el-GR" sz="2200" smtClean="0"/>
              <a:t> (1994)</a:t>
            </a:r>
            <a:r>
              <a:rPr lang="el-GR" sz="2600" b="1" smtClean="0"/>
              <a:t> περιέγραψαν διαφορές μεταξύ των γενετικών αιτιολογιών της νοητικής καθυστέρησης. </a:t>
            </a:r>
            <a:r>
              <a:rPr lang="el-GR" sz="2600" b="1" smtClean="0">
                <a:solidFill>
                  <a:schemeClr val="tx2"/>
                </a:solidFill>
              </a:rPr>
              <a:t>Γνωστικές, προσαρμοστικές και γλωσσικές αδυναμίες και ικανότητες, χρονικές περίοδοι αυξημένης ή μειωμένης ανάπτυξης, ακόμα και η παρουσία σαφούς προδιάθεσης για συγκεκριμένες συναισθηματικές-ψυχιατρικές διαταραχές</a:t>
            </a:r>
            <a:r>
              <a:rPr lang="el-GR" sz="2600" b="1" smtClean="0"/>
              <a:t> </a:t>
            </a:r>
            <a:r>
              <a:rPr lang="el-GR" sz="2200" smtClean="0"/>
              <a:t>(</a:t>
            </a:r>
            <a:r>
              <a:rPr lang="en-US" sz="2200" smtClean="0"/>
              <a:t>Dykens</a:t>
            </a:r>
            <a:r>
              <a:rPr lang="el-GR" sz="2200" smtClean="0"/>
              <a:t>, 1995, 1996)</a:t>
            </a:r>
            <a:r>
              <a:rPr lang="el-GR" sz="2600" b="1" smtClean="0"/>
              <a:t> </a:t>
            </a:r>
            <a:r>
              <a:rPr lang="el-GR" sz="2600" b="1" smtClean="0">
                <a:solidFill>
                  <a:schemeClr val="tx2"/>
                </a:solidFill>
              </a:rPr>
              <a:t>φαίνονται να ποικίλλουν ανάλογα με τα αίτια της νοητικής καθυστέρησης.</a:t>
            </a:r>
            <a:r>
              <a:rPr lang="el-GR" sz="2600" b="1" smtClean="0"/>
              <a:t> Γι’ αυτό το λόγο, απαιτούνται στα πλαίσια της διεπιστημονικής συνεργασίας, εξατομικευμένα προγράμματα εκπαιδευτικής παρέμβασης και υποστήριξης που θα απευθύνονται τόσο στο ίδιο το παιδί με νοητική καθυστέρηση όσο και στο περιβάλλον του.</a:t>
            </a:r>
          </a:p>
          <a:p>
            <a:pPr eaLnBrk="1" hangingPunct="1">
              <a:lnSpc>
                <a:spcPct val="90000"/>
              </a:lnSpc>
            </a:pPr>
            <a:endParaRPr lang="el-GR" sz="2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260350"/>
            <a:ext cx="8362950" cy="1371600"/>
          </a:xfrm>
        </p:spPr>
        <p:txBody>
          <a:bodyPr/>
          <a:lstStyle/>
          <a:p>
            <a:pPr eaLnBrk="1" hangingPunct="1"/>
            <a:r>
              <a:rPr lang="el-GR" sz="4100" b="1" smtClean="0"/>
              <a:t>ΕΚΠΑΙΔΕΥΣΗ ΑΤΟΜΩΝ ΜΕ ΝΟΗΤΙΚΗ ΚΑΘΥΣΤΕΡΗΣΗ</a:t>
            </a:r>
          </a:p>
        </p:txBody>
      </p:sp>
      <p:sp>
        <p:nvSpPr>
          <p:cNvPr id="23555" name="Rectangle 3"/>
          <p:cNvSpPr>
            <a:spLocks noGrp="1" noChangeArrowheads="1"/>
          </p:cNvSpPr>
          <p:nvPr>
            <p:ph type="body" idx="1"/>
          </p:nvPr>
        </p:nvSpPr>
        <p:spPr>
          <a:xfrm>
            <a:off x="179388" y="1700213"/>
            <a:ext cx="8713787" cy="4897437"/>
          </a:xfrm>
        </p:spPr>
        <p:txBody>
          <a:bodyPr/>
          <a:lstStyle/>
          <a:p>
            <a:pPr algn="just" eaLnBrk="1" hangingPunct="1">
              <a:lnSpc>
                <a:spcPct val="80000"/>
              </a:lnSpc>
            </a:pPr>
            <a:r>
              <a:rPr lang="el-GR" sz="2200" b="1" smtClean="0"/>
              <a:t>Η αρχή στην οποία στηρίζεται η </a:t>
            </a:r>
            <a:r>
              <a:rPr lang="el-GR" sz="2200" b="1" smtClean="0">
                <a:solidFill>
                  <a:schemeClr val="tx2"/>
                </a:solidFill>
              </a:rPr>
              <a:t>εκπαίδευση για όλους</a:t>
            </a:r>
            <a:r>
              <a:rPr lang="el-GR" sz="2200" b="1" smtClean="0"/>
              <a:t> ή το σχολείο για όλους είναι η παροχή εκπαίδευσης σε ένα γενικό εκπαιδευτικό περιβάλλον από το οποίο μπορούν να επωφεληθούν τα άτομα με ή χωρίς ειδικές εκπαιδευτικές ανάγκες και αναπηρία. </a:t>
            </a:r>
          </a:p>
          <a:p>
            <a:pPr algn="just" eaLnBrk="1" hangingPunct="1">
              <a:lnSpc>
                <a:spcPct val="80000"/>
              </a:lnSpc>
            </a:pPr>
            <a:r>
              <a:rPr lang="el-GR" sz="2200" b="1" smtClean="0"/>
              <a:t>Σε </a:t>
            </a:r>
            <a:r>
              <a:rPr lang="el-GR" sz="2200" b="1" smtClean="0">
                <a:solidFill>
                  <a:schemeClr val="tx2"/>
                </a:solidFill>
              </a:rPr>
              <a:t>ευρωπαϊκό επίπεδο</a:t>
            </a:r>
            <a:r>
              <a:rPr lang="el-GR" sz="2200" b="1" smtClean="0"/>
              <a:t> εκτιμάται ότι μόνο το </a:t>
            </a:r>
            <a:r>
              <a:rPr lang="el-GR" sz="2200" b="1" smtClean="0">
                <a:solidFill>
                  <a:schemeClr val="tx2"/>
                </a:solidFill>
              </a:rPr>
              <a:t>0,9% των παιδιών με ειδικές εκπαιδευτικές ανάγκες ή αναπηρία</a:t>
            </a:r>
            <a:r>
              <a:rPr lang="el-GR" sz="2200" b="1" smtClean="0"/>
              <a:t> είναι δύσκολο να συμμετέχει σε κανονικά σχολεία. </a:t>
            </a:r>
          </a:p>
          <a:p>
            <a:pPr algn="just" eaLnBrk="1" hangingPunct="1">
              <a:lnSpc>
                <a:spcPct val="80000"/>
              </a:lnSpc>
            </a:pPr>
            <a:r>
              <a:rPr lang="el-GR" sz="2200" b="1" smtClean="0"/>
              <a:t>Ωστόσο συνεχίζουν να υπάρχουν εμπόδια στην ένταξη των παιδιών με ειδικές εκπαιδευτικές ανάγκες ή αναπηρία στο γενικό </a:t>
            </a:r>
            <a:r>
              <a:rPr lang="el-GR" sz="2200" b="1" smtClean="0">
                <a:solidFill>
                  <a:schemeClr val="tx2"/>
                </a:solidFill>
              </a:rPr>
              <a:t>ελληνικό εκπαιδευτικό σύστημα</a:t>
            </a:r>
            <a:r>
              <a:rPr lang="el-GR" sz="2200" b="1" smtClean="0"/>
              <a:t> λόγω έλλειψης επαρκών ανθρώπινων, εκπαιδευτικών και οικονομικών πόρων, καθώς το σχολείο για όλους προϋποθέτει εξατομικευμένα εκπαιδευτικά προγράμματα για την κάλυψη των ατομικών αναγκών των μαθητών, εξειδικευμένο προσωπικό και κατάλληλο υλικοτεχνικό εξοπλισμό. </a:t>
            </a:r>
          </a:p>
          <a:p>
            <a:pPr eaLnBrk="1" hangingPunct="1">
              <a:lnSpc>
                <a:spcPct val="80000"/>
              </a:lnSpc>
            </a:pPr>
            <a:endParaRPr lang="el-GR" sz="24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179388" y="404813"/>
            <a:ext cx="8713787" cy="5545137"/>
          </a:xfrm>
        </p:spPr>
        <p:txBody>
          <a:bodyPr/>
          <a:lstStyle/>
          <a:p>
            <a:pPr algn="just" eaLnBrk="1" hangingPunct="1">
              <a:lnSpc>
                <a:spcPct val="85000"/>
              </a:lnSpc>
            </a:pPr>
            <a:r>
              <a:rPr lang="el-GR" sz="2400" b="1" smtClean="0"/>
              <a:t>Η </a:t>
            </a:r>
            <a:r>
              <a:rPr lang="el-GR" sz="2400" b="1" smtClean="0">
                <a:solidFill>
                  <a:schemeClr val="tx2"/>
                </a:solidFill>
              </a:rPr>
              <a:t>γενετική</a:t>
            </a:r>
            <a:r>
              <a:rPr lang="el-GR" sz="2400" b="1" smtClean="0"/>
              <a:t> θεωρούνταν, μέχρι και πρόσφατα, ότι έπαιζε μόνο ένα μικρό ρόλο στο σύγχρονο πεδίο της ειδικής αγωγής. Σύμφωνα μάλιστα, με την άποψη των </a:t>
            </a:r>
            <a:r>
              <a:rPr lang="en-GB" sz="2000" smtClean="0"/>
              <a:t>Hallahan </a:t>
            </a:r>
            <a:r>
              <a:rPr lang="el-GR" sz="2000" smtClean="0"/>
              <a:t>&amp; </a:t>
            </a:r>
            <a:r>
              <a:rPr lang="en-GB" sz="2000" smtClean="0"/>
              <a:t>Kauffman</a:t>
            </a:r>
            <a:r>
              <a:rPr lang="el-GR" sz="2000" smtClean="0"/>
              <a:t> (1997),</a:t>
            </a:r>
            <a:r>
              <a:rPr lang="el-GR" sz="2400" b="1" smtClean="0"/>
              <a:t> τα εκπαιδευτικά προγράμματα ποικίλουν ανάλογα με το βαθμό νοητικής καθυστέρησης των μαθητών και -όχι ανάλογα με την αιτιολογία τους-, και σύμφωνα επίσης, με τους  </a:t>
            </a:r>
            <a:r>
              <a:rPr lang="en-GB" sz="2000" b="1" smtClean="0"/>
              <a:t>Blackhurst </a:t>
            </a:r>
            <a:r>
              <a:rPr lang="el-GR" sz="2000" b="1" smtClean="0"/>
              <a:t>&amp; </a:t>
            </a:r>
            <a:r>
              <a:rPr lang="en-GB" sz="2000" b="1" smtClean="0"/>
              <a:t>Berdine </a:t>
            </a:r>
            <a:r>
              <a:rPr lang="el-GR" sz="2000" b="1" smtClean="0"/>
              <a:t>(1993),</a:t>
            </a:r>
            <a:r>
              <a:rPr lang="el-GR" sz="2400" b="1" smtClean="0"/>
              <a:t> η αιτία της νοητικής καθυστέρησης έχει πολύ μικρή σημασία για το σχεδιασμό του εκπαιδευτικού προγράμματος. Επιπρόσθετα, οι </a:t>
            </a:r>
            <a:r>
              <a:rPr lang="en-US" sz="2000" b="1" smtClean="0"/>
              <a:t>Forness</a:t>
            </a:r>
            <a:r>
              <a:rPr lang="el-GR" sz="2000" b="1" smtClean="0"/>
              <a:t> &amp; </a:t>
            </a:r>
            <a:r>
              <a:rPr lang="en-US" sz="2000" b="1" smtClean="0"/>
              <a:t>Kavale</a:t>
            </a:r>
            <a:r>
              <a:rPr lang="el-GR" sz="2000" b="1" smtClean="0"/>
              <a:t> (1994),</a:t>
            </a:r>
            <a:r>
              <a:rPr lang="el-GR" sz="2400" b="1" smtClean="0"/>
              <a:t> εξέφρασαν έντονο προβληματισμό, όσον αφορά στον πολλαπλασιασμό των διαγνωστικών κατηγοριών στην ειδική εκπαίδευση. Εκτός από την ανάδειξη των οικονομικών και διοικητικών προβλημάτων που ενέχει ο σχεδιασμός ειδικών προγραμμάτων για παιδιά με διαφορετικές διαγνώσεις, υποστηρίζουν, ότι οι διαφορετικές κατηγορίες είναι περιττές και ότι, τελικά, ο σχεδιασμός ξεχωριστών προγραμμάτων δεν θα βοηθήσει τα παιδιά αυτά </a:t>
            </a:r>
            <a:r>
              <a:rPr lang="el-GR" sz="2000" b="1" smtClean="0"/>
              <a:t>(</a:t>
            </a:r>
            <a:r>
              <a:rPr lang="en-US" sz="2000" b="1" smtClean="0"/>
              <a:t>Hodapp</a:t>
            </a:r>
            <a:r>
              <a:rPr lang="el-GR" sz="2000" b="1" smtClean="0"/>
              <a:t> &amp; Fidler, 1999).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2916238" y="3860800"/>
            <a:ext cx="6048375" cy="2663825"/>
          </a:xfrm>
        </p:spPr>
        <p:txBody>
          <a:bodyPr/>
          <a:lstStyle/>
          <a:p>
            <a:pPr algn="just" eaLnBrk="1" hangingPunct="1">
              <a:lnSpc>
                <a:spcPct val="85000"/>
              </a:lnSpc>
            </a:pPr>
            <a:r>
              <a:rPr lang="el-GR" sz="2000" b="1" smtClean="0"/>
              <a:t>Η φιλοσοφία της </a:t>
            </a:r>
            <a:r>
              <a:rPr lang="el-GR" sz="2000" b="1" smtClean="0">
                <a:solidFill>
                  <a:schemeClr val="tx2"/>
                </a:solidFill>
              </a:rPr>
              <a:t>ένταξης </a:t>
            </a:r>
            <a:r>
              <a:rPr lang="el-GR" sz="2000" b="1" smtClean="0"/>
              <a:t>επηρέασε τη διαμόρφωση εκπαιδευτικών προγραμμάτων και διδακτικών πρακτικών. Ενισχύεται η προώθηση της πρόσβασης και της συμμετοχής των παιδιών με νοητική καθυστέρηση σε </a:t>
            </a:r>
            <a:r>
              <a:rPr lang="el-GR" sz="2000" b="1" smtClean="0">
                <a:solidFill>
                  <a:schemeClr val="tx2"/>
                </a:solidFill>
              </a:rPr>
              <a:t>γενικές τάξεις,</a:t>
            </a:r>
            <a:r>
              <a:rPr lang="el-GR" sz="2000" b="1" smtClean="0"/>
              <a:t> αλλά και της παροχής </a:t>
            </a:r>
            <a:r>
              <a:rPr lang="el-GR" sz="2000" b="1" smtClean="0">
                <a:solidFill>
                  <a:schemeClr val="tx2"/>
                </a:solidFill>
              </a:rPr>
              <a:t>κατάλληλης υποστήριξης, αναλόγως των αναγκών των μαθητών.</a:t>
            </a:r>
          </a:p>
          <a:p>
            <a:pPr eaLnBrk="1" hangingPunct="1">
              <a:lnSpc>
                <a:spcPct val="85000"/>
              </a:lnSpc>
            </a:pPr>
            <a:endParaRPr lang="el-GR" sz="2400" smtClean="0"/>
          </a:p>
        </p:txBody>
      </p:sp>
      <p:pic>
        <p:nvPicPr>
          <p:cNvPr id="25603" name="Picture 3" descr="fs_hep[1]"/>
          <p:cNvPicPr>
            <a:picLocks noChangeAspect="1" noChangeArrowheads="1"/>
          </p:cNvPicPr>
          <p:nvPr/>
        </p:nvPicPr>
        <p:blipFill>
          <a:blip r:embed="rId2"/>
          <a:srcRect/>
          <a:stretch>
            <a:fillRect/>
          </a:stretch>
        </p:blipFill>
        <p:spPr bwMode="auto">
          <a:xfrm>
            <a:off x="0" y="0"/>
            <a:ext cx="3094038" cy="3141663"/>
          </a:xfrm>
          <a:prstGeom prst="rect">
            <a:avLst/>
          </a:prstGeom>
          <a:noFill/>
          <a:ln w="9525">
            <a:noFill/>
            <a:miter lim="800000"/>
            <a:headEnd/>
            <a:tailEnd/>
          </a:ln>
        </p:spPr>
      </p:pic>
      <p:pic>
        <p:nvPicPr>
          <p:cNvPr id="25604" name="Picture 4" descr="sped[1]"/>
          <p:cNvPicPr>
            <a:picLocks noChangeAspect="1" noChangeArrowheads="1"/>
          </p:cNvPicPr>
          <p:nvPr/>
        </p:nvPicPr>
        <p:blipFill>
          <a:blip r:embed="rId3"/>
          <a:srcRect/>
          <a:stretch>
            <a:fillRect/>
          </a:stretch>
        </p:blipFill>
        <p:spPr bwMode="auto">
          <a:xfrm>
            <a:off x="0" y="3284538"/>
            <a:ext cx="3011488" cy="3573462"/>
          </a:xfrm>
          <a:prstGeom prst="rect">
            <a:avLst/>
          </a:prstGeom>
          <a:noFill/>
          <a:ln w="9525">
            <a:noFill/>
            <a:miter lim="800000"/>
            <a:headEnd/>
            <a:tailEnd/>
          </a:ln>
        </p:spPr>
      </p:pic>
      <p:pic>
        <p:nvPicPr>
          <p:cNvPr id="25605" name="Picture 5" descr="image_preview[1]"/>
          <p:cNvPicPr>
            <a:picLocks noChangeAspect="1" noChangeArrowheads="1"/>
          </p:cNvPicPr>
          <p:nvPr/>
        </p:nvPicPr>
        <p:blipFill>
          <a:blip r:embed="rId4"/>
          <a:srcRect/>
          <a:stretch>
            <a:fillRect/>
          </a:stretch>
        </p:blipFill>
        <p:spPr bwMode="auto">
          <a:xfrm>
            <a:off x="2700338" y="692150"/>
            <a:ext cx="2735262" cy="3073400"/>
          </a:xfrm>
          <a:prstGeom prst="rect">
            <a:avLst/>
          </a:prstGeom>
          <a:noFill/>
          <a:ln w="9525">
            <a:noFill/>
            <a:miter lim="800000"/>
            <a:headEnd/>
            <a:tailEnd/>
          </a:ln>
        </p:spPr>
      </p:pic>
      <p:pic>
        <p:nvPicPr>
          <p:cNvPr id="25606" name="Picture 6" descr="mtj4a_ua2q[1]"/>
          <p:cNvPicPr>
            <a:picLocks noChangeAspect="1" noChangeArrowheads="1"/>
          </p:cNvPicPr>
          <p:nvPr/>
        </p:nvPicPr>
        <p:blipFill>
          <a:blip r:embed="rId5"/>
          <a:srcRect/>
          <a:stretch>
            <a:fillRect/>
          </a:stretch>
        </p:blipFill>
        <p:spPr bwMode="auto">
          <a:xfrm>
            <a:off x="5580063" y="0"/>
            <a:ext cx="2736850" cy="350043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250825" y="476250"/>
            <a:ext cx="8497888" cy="6192838"/>
          </a:xfrm>
        </p:spPr>
        <p:txBody>
          <a:bodyPr/>
          <a:lstStyle/>
          <a:p>
            <a:pPr algn="just" eaLnBrk="1" hangingPunct="1">
              <a:lnSpc>
                <a:spcPct val="95000"/>
              </a:lnSpc>
            </a:pPr>
            <a:r>
              <a:rPr lang="el-GR" sz="1900" b="1" smtClean="0">
                <a:solidFill>
                  <a:schemeClr val="tx2"/>
                </a:solidFill>
              </a:rPr>
              <a:t>Έμφαση στα ενδιαφέροντα, στις εμπειρίες και στις ιδιαιτερότητες</a:t>
            </a:r>
            <a:r>
              <a:rPr lang="el-GR" sz="1900" b="1" smtClean="0"/>
              <a:t> του μαθητή (μαθησιακό προφίλ). </a:t>
            </a:r>
          </a:p>
          <a:p>
            <a:pPr algn="just" eaLnBrk="1" hangingPunct="1">
              <a:lnSpc>
                <a:spcPct val="95000"/>
              </a:lnSpc>
            </a:pPr>
            <a:r>
              <a:rPr lang="el-GR" sz="1900" b="1" smtClean="0">
                <a:solidFill>
                  <a:schemeClr val="tx2"/>
                </a:solidFill>
              </a:rPr>
              <a:t>Παροχή κατάλληλων κινήτρων μάθησης</a:t>
            </a:r>
            <a:r>
              <a:rPr lang="el-GR" sz="1900" b="1" smtClean="0"/>
              <a:t> για ενεργητική συμμετοχή και βίωση επιτυχίας. Η διδακτική πράξη να έχει νόημα για τον ίδιο.</a:t>
            </a:r>
          </a:p>
          <a:p>
            <a:pPr algn="just" eaLnBrk="1" hangingPunct="1">
              <a:lnSpc>
                <a:spcPct val="95000"/>
              </a:lnSpc>
            </a:pPr>
            <a:r>
              <a:rPr lang="el-GR" sz="1900" b="1" smtClean="0">
                <a:solidFill>
                  <a:schemeClr val="tx2"/>
                </a:solidFill>
              </a:rPr>
              <a:t>Λειτουργικός σχεδιασμός διδακτικών στόχων,</a:t>
            </a:r>
            <a:r>
              <a:rPr lang="el-GR" sz="1900" b="1" smtClean="0"/>
              <a:t> διαφοροποιημένη διδασκαλία και δυναμική αξιολόγηση.</a:t>
            </a:r>
          </a:p>
          <a:p>
            <a:pPr algn="just" eaLnBrk="1" hangingPunct="1">
              <a:lnSpc>
                <a:spcPct val="95000"/>
              </a:lnSpc>
            </a:pPr>
            <a:r>
              <a:rPr lang="el-GR" sz="1900" b="1" smtClean="0">
                <a:solidFill>
                  <a:schemeClr val="tx2"/>
                </a:solidFill>
              </a:rPr>
              <a:t>Διδασκαλία μέσω συνομηλίκων και χρήση της νέας τεχνολογίας</a:t>
            </a:r>
            <a:r>
              <a:rPr lang="el-GR" sz="1900" b="1" smtClean="0"/>
              <a:t> στην εκπαίδευση (χρήση συνεργατικών στρατηγικών μάθησης).</a:t>
            </a:r>
          </a:p>
          <a:p>
            <a:pPr algn="just" eaLnBrk="1" hangingPunct="1">
              <a:lnSpc>
                <a:spcPct val="95000"/>
              </a:lnSpc>
            </a:pPr>
            <a:r>
              <a:rPr lang="el-GR" sz="1900" b="1" smtClean="0">
                <a:solidFill>
                  <a:schemeClr val="tx2"/>
                </a:solidFill>
              </a:rPr>
              <a:t>Διδασκαλία γνωστικών στρατηγικών μάθησης και γενίκευση δεξιοτήτων</a:t>
            </a:r>
            <a:r>
              <a:rPr lang="el-GR" sz="1900" b="1" smtClean="0"/>
              <a:t> σε πραγματικές συνθήκες στην καθημερινή ζωή.</a:t>
            </a:r>
          </a:p>
          <a:p>
            <a:pPr algn="just" eaLnBrk="1" hangingPunct="1">
              <a:lnSpc>
                <a:spcPct val="95000"/>
              </a:lnSpc>
            </a:pPr>
            <a:r>
              <a:rPr lang="el-GR" sz="1900" b="1" smtClean="0">
                <a:solidFill>
                  <a:schemeClr val="tx2"/>
                </a:solidFill>
              </a:rPr>
              <a:t>Ενίσχυση αυτοπεποίθησης, αποδοχής από τους άλλους,</a:t>
            </a:r>
            <a:r>
              <a:rPr lang="el-GR" sz="1900" b="1" smtClean="0"/>
              <a:t> προώθηση συνεργασίας, οργάνωση ομαδικών δραστηριοτήτων, ανάληψη πρωτοβουλιών.</a:t>
            </a:r>
          </a:p>
          <a:p>
            <a:pPr algn="just" eaLnBrk="1" hangingPunct="1">
              <a:lnSpc>
                <a:spcPct val="95000"/>
              </a:lnSpc>
            </a:pPr>
            <a:r>
              <a:rPr lang="el-GR" sz="1900" b="1" smtClean="0">
                <a:solidFill>
                  <a:schemeClr val="tx2"/>
                </a:solidFill>
              </a:rPr>
              <a:t>Κατάλληλη οργάνωση τάξης</a:t>
            </a:r>
            <a:r>
              <a:rPr lang="el-GR" sz="1900" b="1" smtClean="0"/>
              <a:t> ως προς τη λειτουργικότητα, το χώρο, τα υλικά, την υποδομή.</a:t>
            </a:r>
          </a:p>
          <a:p>
            <a:pPr algn="just" eaLnBrk="1" hangingPunct="1">
              <a:lnSpc>
                <a:spcPct val="95000"/>
              </a:lnSpc>
            </a:pPr>
            <a:r>
              <a:rPr lang="el-GR" sz="1900" b="1" smtClean="0">
                <a:solidFill>
                  <a:schemeClr val="tx2"/>
                </a:solidFill>
              </a:rPr>
              <a:t>Προσαρμογές διδασκαλίας</a:t>
            </a:r>
            <a:r>
              <a:rPr lang="el-GR" sz="1900" b="1" smtClean="0"/>
              <a:t> ανάλογα με τις ανάγκες των μαθητών (π.χ. προφορικές ή γραπτές οδηγίες, εικόνες, γραφήματα, ιστορίες, βιωματικές ασκήσεις κ.ά.).</a:t>
            </a:r>
          </a:p>
          <a:p>
            <a:pPr algn="just" eaLnBrk="1" hangingPunct="1">
              <a:lnSpc>
                <a:spcPct val="95000"/>
              </a:lnSpc>
            </a:pPr>
            <a:endParaRPr lang="el-GR" sz="1900" b="1" smtClean="0"/>
          </a:p>
          <a:p>
            <a:pPr eaLnBrk="1" hangingPunct="1">
              <a:lnSpc>
                <a:spcPct val="80000"/>
              </a:lnSpc>
            </a:pPr>
            <a:endParaRPr lang="el-GR"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0" y="476250"/>
            <a:ext cx="8640763" cy="5976938"/>
          </a:xfrm>
        </p:spPr>
        <p:txBody>
          <a:bodyPr/>
          <a:lstStyle/>
          <a:p>
            <a:pPr algn="just" eaLnBrk="1" hangingPunct="1">
              <a:lnSpc>
                <a:spcPct val="90000"/>
              </a:lnSpc>
            </a:pPr>
            <a:r>
              <a:rPr lang="el-GR" b="1" smtClean="0"/>
              <a:t>Η ουσιαστική πρόοδος στην κατανόηση της </a:t>
            </a:r>
            <a:r>
              <a:rPr lang="el-GR" b="1" smtClean="0">
                <a:solidFill>
                  <a:schemeClr val="tx2"/>
                </a:solidFill>
              </a:rPr>
              <a:t>αιτιολογίας της νοητικής καθυστέρησης</a:t>
            </a:r>
            <a:r>
              <a:rPr lang="el-GR" b="1" smtClean="0"/>
              <a:t> και των </a:t>
            </a:r>
            <a:r>
              <a:rPr lang="el-GR" b="1" smtClean="0">
                <a:solidFill>
                  <a:schemeClr val="tx2"/>
                </a:solidFill>
              </a:rPr>
              <a:t>αναγκών</a:t>
            </a:r>
            <a:r>
              <a:rPr lang="el-GR" b="1" smtClean="0"/>
              <a:t> των ατόμων αυτών έγινε τα τελευταία 50 χρόνια. Η πρόοδος στις επιστήμες της γενετικής, της βιοχημείας, της ψυχιατρικής και της ψυχολογίας αλλά και στον τομέα της κοινωνικής πρόνοιας για τα άτομα με νοητική καθυστέρηση, οδήγησε στην </a:t>
            </a:r>
            <a:r>
              <a:rPr lang="el-GR" b="1" smtClean="0">
                <a:solidFill>
                  <a:schemeClr val="tx2"/>
                </a:solidFill>
              </a:rPr>
              <a:t>αποϊδρυματοποίηση,</a:t>
            </a:r>
            <a:r>
              <a:rPr lang="el-GR" b="1" smtClean="0"/>
              <a:t> στην </a:t>
            </a:r>
            <a:r>
              <a:rPr lang="el-GR" b="1" smtClean="0">
                <a:solidFill>
                  <a:schemeClr val="tx2"/>
                </a:solidFill>
              </a:rPr>
              <a:t>εκπαιδευτική υποστήριξη</a:t>
            </a:r>
            <a:r>
              <a:rPr lang="el-GR" b="1" smtClean="0"/>
              <a:t> και στην </a:t>
            </a:r>
            <a:r>
              <a:rPr lang="el-GR" b="1" smtClean="0">
                <a:solidFill>
                  <a:schemeClr val="tx2"/>
                </a:solidFill>
              </a:rPr>
              <a:t>κοινωνική ένταξη</a:t>
            </a:r>
            <a:r>
              <a:rPr lang="el-GR" b="1" smtClean="0"/>
              <a:t> των ατόμων αυτών </a:t>
            </a:r>
            <a:r>
              <a:rPr lang="el-GR" sz="2000" smtClean="0"/>
              <a:t>(</a:t>
            </a:r>
            <a:r>
              <a:rPr lang="en-US" sz="2000" smtClean="0"/>
              <a:t>Zigler</a:t>
            </a:r>
            <a:r>
              <a:rPr lang="el-GR" sz="2000" smtClean="0"/>
              <a:t> &amp; </a:t>
            </a:r>
            <a:r>
              <a:rPr lang="en-US" sz="2000" smtClean="0"/>
              <a:t>Hodapp</a:t>
            </a:r>
            <a:r>
              <a:rPr lang="el-GR" sz="2000" smtClean="0"/>
              <a:t>, 1986).</a:t>
            </a:r>
          </a:p>
          <a:p>
            <a:pPr eaLnBrk="1" hangingPunct="1">
              <a:lnSpc>
                <a:spcPct val="90000"/>
              </a:lnSpc>
            </a:pPr>
            <a:endParaRPr lang="el-GR" sz="2000" smtClean="0"/>
          </a:p>
          <a:p>
            <a:pPr eaLnBrk="1" hangingPunct="1">
              <a:lnSpc>
                <a:spcPct val="90000"/>
              </a:lnSpc>
            </a:pPr>
            <a:endParaRPr lang="el-G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179388" y="549275"/>
            <a:ext cx="8653462" cy="6048375"/>
          </a:xfrm>
        </p:spPr>
        <p:txBody>
          <a:bodyPr/>
          <a:lstStyle/>
          <a:p>
            <a:pPr algn="just" eaLnBrk="1" hangingPunct="1"/>
            <a:r>
              <a:rPr lang="el-GR" sz="3000" b="1" smtClean="0"/>
              <a:t>Τις τελευταίες δεκαετίες παρατηρείται μια αύξηση του αριθμού των παιδιών με νοητική καθυστέρηση που φοιτούν σε όλες τις βαθμίδες της εκπαίδευσης, στα πλαίσια της </a:t>
            </a:r>
            <a:r>
              <a:rPr lang="el-GR" sz="3000" b="1" smtClean="0">
                <a:solidFill>
                  <a:schemeClr val="tx2"/>
                </a:solidFill>
              </a:rPr>
              <a:t>σχολικής ενσωμάτωσης.</a:t>
            </a:r>
            <a:r>
              <a:rPr lang="el-GR" sz="3000" b="1" smtClean="0"/>
              <a:t> Η τάση αυτή κατέστησε αναγκαία την αναζήτηση κατάλληλων </a:t>
            </a:r>
            <a:r>
              <a:rPr lang="el-GR" sz="3000" b="1" smtClean="0">
                <a:solidFill>
                  <a:schemeClr val="tx2"/>
                </a:solidFill>
              </a:rPr>
              <a:t>μεθόδων και τεχνικών</a:t>
            </a:r>
            <a:r>
              <a:rPr lang="el-GR" sz="3000" b="1" smtClean="0"/>
              <a:t> με τις οποίες θα προετοιμάζονται τα παιδιά με την προοπτική </a:t>
            </a:r>
            <a:r>
              <a:rPr lang="el-GR" sz="3000" b="1" smtClean="0">
                <a:solidFill>
                  <a:schemeClr val="tx2"/>
                </a:solidFill>
              </a:rPr>
              <a:t>της σχολικής &amp; κοινωνικής ένταξής τους</a:t>
            </a:r>
            <a:r>
              <a:rPr lang="el-GR" sz="3000" b="1" smtClean="0"/>
              <a:t> </a:t>
            </a:r>
            <a:r>
              <a:rPr lang="el-GR" sz="2000" smtClean="0"/>
              <a:t>(</a:t>
            </a:r>
            <a:r>
              <a:rPr lang="en-US" sz="2000" smtClean="0"/>
              <a:t>B</a:t>
            </a:r>
            <a:r>
              <a:rPr lang="el-GR" sz="2000" smtClean="0"/>
              <a:t>λάχου-Μπαλαφούτη, 2000. Ζώνιου-Σιδέρη, 1998). </a:t>
            </a:r>
          </a:p>
          <a:p>
            <a:pPr eaLnBrk="1" hangingPunct="1"/>
            <a:endParaRPr lang="el-GR"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179388" y="333375"/>
            <a:ext cx="8569325" cy="6264275"/>
          </a:xfrm>
        </p:spPr>
        <p:txBody>
          <a:bodyPr/>
          <a:lstStyle/>
          <a:p>
            <a:pPr algn="just" eaLnBrk="1" hangingPunct="1">
              <a:lnSpc>
                <a:spcPct val="90000"/>
              </a:lnSpc>
            </a:pPr>
            <a:r>
              <a:rPr lang="el-GR" b="1" smtClean="0"/>
              <a:t>Επίσης, υπάρχει έντονος προβληματισμός, όσον αφορά στον καλύτερο τρόπο εκπαίδευσης των παιδιών με διάφορες μορφές νοητικής καθυστέρησης. Η κατάλληλη λοιπόν, αξιολόγηση των αναγκών, των δυσκολιών και των δυνατοτήτων των παιδιών με νοητική καθυστέρηση συνεισφέρει σημαντικά στο σχεδιασμό και στην οργάνωση της υποστήριξής τους στο εκπαιδευτικό και στο κοινωνικό πλαίσιο</a:t>
            </a:r>
            <a:r>
              <a:rPr lang="el-GR" sz="2800" b="1" smtClean="0"/>
              <a:t> </a:t>
            </a:r>
            <a:r>
              <a:rPr lang="el-GR" sz="2400" smtClean="0"/>
              <a:t>(</a:t>
            </a:r>
            <a:r>
              <a:rPr lang="en-US" sz="2400" smtClean="0"/>
              <a:t>Baroff</a:t>
            </a:r>
            <a:r>
              <a:rPr lang="el-GR" sz="2400" smtClean="0"/>
              <a:t> &amp; </a:t>
            </a:r>
            <a:r>
              <a:rPr lang="en-US" sz="2400" smtClean="0"/>
              <a:t>Olley</a:t>
            </a:r>
            <a:r>
              <a:rPr lang="el-GR" sz="2400" smtClean="0"/>
              <a:t>, 2009. Πολυχρονοπούλου, 2001).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0" y="333375"/>
            <a:ext cx="8964613" cy="6264275"/>
          </a:xfrm>
        </p:spPr>
        <p:txBody>
          <a:bodyPr/>
          <a:lstStyle/>
          <a:p>
            <a:pPr algn="just" eaLnBrk="1" hangingPunct="1">
              <a:lnSpc>
                <a:spcPct val="85000"/>
              </a:lnSpc>
            </a:pPr>
            <a:r>
              <a:rPr lang="el-GR" sz="2600" b="1" smtClean="0"/>
              <a:t>Σύμφωνα  με το </a:t>
            </a:r>
            <a:r>
              <a:rPr lang="en-US" sz="2600" b="1" smtClean="0"/>
              <a:t>DSM</a:t>
            </a:r>
            <a:r>
              <a:rPr lang="el-GR" sz="2600" b="1" smtClean="0"/>
              <a:t>-</a:t>
            </a:r>
            <a:r>
              <a:rPr lang="en-US" sz="2600" b="1" smtClean="0"/>
              <a:t>IV</a:t>
            </a:r>
            <a:r>
              <a:rPr lang="el-GR" sz="2600" b="1" smtClean="0"/>
              <a:t>, </a:t>
            </a:r>
            <a:r>
              <a:rPr lang="en-US" sz="2600" b="1" smtClean="0"/>
              <a:t>DSM</a:t>
            </a:r>
            <a:r>
              <a:rPr lang="el-GR" sz="2600" b="1" smtClean="0"/>
              <a:t>-</a:t>
            </a:r>
            <a:r>
              <a:rPr lang="en-US" sz="2600" b="1" smtClean="0"/>
              <a:t>TR</a:t>
            </a:r>
            <a:r>
              <a:rPr lang="el-GR" b="1" smtClean="0"/>
              <a:t> </a:t>
            </a:r>
            <a:r>
              <a:rPr lang="el-GR" sz="1800" b="1" smtClean="0"/>
              <a:t>(</a:t>
            </a:r>
            <a:r>
              <a:rPr lang="en-US" sz="1800" b="1" smtClean="0"/>
              <a:t>APA</a:t>
            </a:r>
            <a:r>
              <a:rPr lang="el-GR" sz="1800" b="1" smtClean="0"/>
              <a:t>, 1994, 2000),</a:t>
            </a:r>
            <a:r>
              <a:rPr lang="el-GR" sz="2600" b="1" smtClean="0"/>
              <a:t> για να θεωρηθεί ένα άτομο νοητικώς καθυστερημένο θα πρέπει να ισχύουν τα εξής τρία κριτήρια: </a:t>
            </a:r>
            <a:r>
              <a:rPr lang="el-GR" sz="2600" b="1" i="1" smtClean="0"/>
              <a:t>1) </a:t>
            </a:r>
            <a:r>
              <a:rPr lang="el-GR" sz="2600" b="1" i="1" smtClean="0">
                <a:solidFill>
                  <a:schemeClr val="tx2"/>
                </a:solidFill>
              </a:rPr>
              <a:t>η γενική νοητική του ικανότητα  να είναι κάτω από το μέσο όρο [ο δείκτης νοημοσύνης (Δ.Ν.), σύμφωνα με τα ψυχομετρικά τεστ νοημοσύνης, να είναι κάτω από 70],</a:t>
            </a:r>
            <a:r>
              <a:rPr lang="el-GR" sz="2600" b="1" i="1" smtClean="0"/>
              <a:t> 2) </a:t>
            </a:r>
            <a:r>
              <a:rPr lang="el-GR" sz="2600" b="1" i="1" smtClean="0">
                <a:solidFill>
                  <a:schemeClr val="tx2"/>
                </a:solidFill>
              </a:rPr>
              <a:t>η νοητική καθυστέρηση να έχει εκδηλωθεί κατά τη διάρκεια της εξελικτικής περιόδου (πριν από το 18ο έτος της ηλικίας του ατόμου)</a:t>
            </a:r>
            <a:r>
              <a:rPr lang="el-GR" sz="2600" b="1" i="1" smtClean="0"/>
              <a:t> και 3) </a:t>
            </a:r>
            <a:r>
              <a:rPr lang="el-GR" sz="2600" b="1" i="1" smtClean="0">
                <a:solidFill>
                  <a:schemeClr val="tx2"/>
                </a:solidFill>
              </a:rPr>
              <a:t>η</a:t>
            </a:r>
            <a:r>
              <a:rPr lang="el-GR" sz="2600" b="1" i="1" smtClean="0"/>
              <a:t>  </a:t>
            </a:r>
            <a:r>
              <a:rPr lang="el-GR" sz="2600" b="1" i="1" smtClean="0">
                <a:solidFill>
                  <a:schemeClr val="tx2"/>
                </a:solidFill>
              </a:rPr>
              <a:t>προσαρμοστική του συμπεριφορά να είναι ανεπαρκής</a:t>
            </a:r>
            <a:r>
              <a:rPr lang="el-GR" sz="2600" b="1" i="1" smtClean="0"/>
              <a:t> (π.χ. </a:t>
            </a:r>
            <a:r>
              <a:rPr lang="el-GR" sz="2600" b="1" smtClean="0"/>
              <a:t>επικοινωνία, αυτοεξυπηρέτηση, κοινωνικές/διαπροσωπικές δεξιότητες, λειτουργικές ακαδημαϊκές δεξιότητες, εργασία, ψυχαγωγία, υγεία και ασφάλεια).</a:t>
            </a:r>
          </a:p>
          <a:p>
            <a:pPr algn="just" eaLnBrk="1" hangingPunct="1">
              <a:lnSpc>
                <a:spcPct val="85000"/>
              </a:lnSpc>
            </a:pPr>
            <a:r>
              <a:rPr lang="el-GR" sz="2600" b="1" smtClean="0"/>
              <a:t>Υπολογίζεται ότι περίπου ένα 2,5%-3% του παγκόσμιου πληθυσμού έχει νοητική καθυστέρηση</a:t>
            </a:r>
            <a:r>
              <a:rPr lang="el-GR" sz="2200" b="1" smtClean="0"/>
              <a:t> </a:t>
            </a:r>
            <a:r>
              <a:rPr lang="el-GR" sz="1800" smtClean="0"/>
              <a:t>(Batshaw &amp; Perret, 1992). </a:t>
            </a:r>
          </a:p>
          <a:p>
            <a:pPr algn="just" eaLnBrk="1" hangingPunct="1"/>
            <a:endParaRPr lang="el-GR" sz="1800" smtClean="0"/>
          </a:p>
          <a:p>
            <a:pPr eaLnBrk="1" hangingPunct="1"/>
            <a:endParaRPr lang="el-GR" sz="1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Θέση περιεχομένου 2"/>
          <p:cNvSpPr>
            <a:spLocks noGrp="1"/>
          </p:cNvSpPr>
          <p:nvPr>
            <p:ph idx="1"/>
          </p:nvPr>
        </p:nvSpPr>
        <p:spPr>
          <a:xfrm>
            <a:off x="179388" y="620713"/>
            <a:ext cx="8929687" cy="5976937"/>
          </a:xfrm>
        </p:spPr>
        <p:txBody>
          <a:bodyPr/>
          <a:lstStyle/>
          <a:p>
            <a:pPr eaLnBrk="1" hangingPunct="1"/>
            <a:r>
              <a:rPr lang="el-GR" smtClean="0"/>
              <a:t>ΑΝΑΘΕΩΡΗΣΕΙΣ</a:t>
            </a:r>
          </a:p>
        </p:txBody>
      </p:sp>
      <p:sp>
        <p:nvSpPr>
          <p:cNvPr id="8195" name="Ορθογώνιο 3"/>
          <p:cNvSpPr>
            <a:spLocks noChangeArrowheads="1"/>
          </p:cNvSpPr>
          <p:nvPr/>
        </p:nvSpPr>
        <p:spPr bwMode="auto">
          <a:xfrm>
            <a:off x="539750" y="2274888"/>
            <a:ext cx="8208963" cy="1200150"/>
          </a:xfrm>
          <a:prstGeom prst="rect">
            <a:avLst/>
          </a:prstGeom>
          <a:noFill/>
          <a:ln w="9525">
            <a:noFill/>
            <a:miter lim="800000"/>
            <a:headEnd/>
            <a:tailEnd/>
          </a:ln>
        </p:spPr>
        <p:txBody>
          <a:bodyPr>
            <a:spAutoFit/>
          </a:bodyPr>
          <a:lstStyle/>
          <a:p>
            <a:r>
              <a:rPr lang="el-GR">
                <a:latin typeface="Times New Roman" pitchFamily="18" charset="0"/>
                <a:cs typeface="Times New Roman" pitchFamily="18" charset="0"/>
              </a:rPr>
              <a:t>Ο ορισμός αυτός αναθεωρήθηκε το 1992 από τους </a:t>
            </a:r>
            <a:r>
              <a:rPr lang="en-US">
                <a:latin typeface="Times New Roman" pitchFamily="18" charset="0"/>
                <a:cs typeface="Times New Roman" pitchFamily="18" charset="0"/>
              </a:rPr>
              <a:t>Luckasson </a:t>
            </a:r>
            <a:r>
              <a:rPr lang="en-US" i="1">
                <a:latin typeface="Times New Roman" pitchFamily="18" charset="0"/>
                <a:cs typeface="Times New Roman" pitchFamily="18" charset="0"/>
              </a:rPr>
              <a:t>et al</a:t>
            </a:r>
            <a:r>
              <a:rPr lang="el-GR" i="1">
                <a:latin typeface="Times New Roman" pitchFamily="18" charset="0"/>
                <a:cs typeface="Times New Roman" pitchFamily="18" charset="0"/>
              </a:rPr>
              <a:t>.</a:t>
            </a:r>
            <a:r>
              <a:rPr lang="el-GR">
                <a:latin typeface="Times New Roman" pitchFamily="18" charset="0"/>
                <a:cs typeface="Times New Roman" pitchFamily="18" charset="0"/>
              </a:rPr>
              <a:t>. Στην αναθεώρηση αυτή έχει δοθεί ιδιαίτερη βαρύτητα στις δυνατότητες του ατόμου, στο περιβάλλον στο οποίο ζει και εργάζεται και τέλος στο λειτουργικό επίπεδο, το οποίο επιτυγχάνεται μέσα σ’ αυτά τα περιβάλλοντα. Δε δίνεται ιδιαίτερη σημασία στο δείκτη νοημοσύνης</a:t>
            </a:r>
            <a:r>
              <a:rPr lang="en-US">
                <a:latin typeface="Times New Roman" pitchFamily="18" charset="0"/>
                <a:cs typeface="Times New Roman" pitchFamily="18" charset="0"/>
              </a:rPr>
              <a:t>.</a:t>
            </a:r>
            <a:endParaRPr lang="el-GR"/>
          </a:p>
        </p:txBody>
      </p:sp>
      <p:pic>
        <p:nvPicPr>
          <p:cNvPr id="8196" name="Picture 2"/>
          <p:cNvPicPr>
            <a:picLocks noChangeAspect="1" noChangeArrowheads="1"/>
          </p:cNvPicPr>
          <p:nvPr/>
        </p:nvPicPr>
        <p:blipFill>
          <a:blip r:embed="rId2"/>
          <a:srcRect/>
          <a:stretch>
            <a:fillRect/>
          </a:stretch>
        </p:blipFill>
        <p:spPr bwMode="auto">
          <a:xfrm>
            <a:off x="755650" y="3573463"/>
            <a:ext cx="7561263" cy="28797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95288" y="0"/>
            <a:ext cx="8229600" cy="1371600"/>
          </a:xfrm>
        </p:spPr>
        <p:txBody>
          <a:bodyPr/>
          <a:lstStyle/>
          <a:p>
            <a:pPr eaLnBrk="1" hangingPunct="1"/>
            <a:r>
              <a:rPr lang="el-GR" b="1" smtClean="0"/>
              <a:t>Έννοια και Χαρακτηριστικά της Νοητικής Καθυστέρησης</a:t>
            </a:r>
          </a:p>
        </p:txBody>
      </p:sp>
      <p:sp>
        <p:nvSpPr>
          <p:cNvPr id="9219" name="Rectangle 3"/>
          <p:cNvSpPr>
            <a:spLocks noGrp="1" noChangeArrowheads="1"/>
          </p:cNvSpPr>
          <p:nvPr>
            <p:ph type="body" idx="1"/>
          </p:nvPr>
        </p:nvSpPr>
        <p:spPr>
          <a:xfrm>
            <a:off x="323850" y="1700213"/>
            <a:ext cx="8362950" cy="5157787"/>
          </a:xfrm>
        </p:spPr>
        <p:txBody>
          <a:bodyPr/>
          <a:lstStyle/>
          <a:p>
            <a:pPr algn="just" eaLnBrk="1" hangingPunct="1">
              <a:lnSpc>
                <a:spcPct val="95000"/>
              </a:lnSpc>
            </a:pPr>
            <a:r>
              <a:rPr lang="el-GR" sz="2400" b="1" smtClean="0"/>
              <a:t>Κατά καιρούς, η νοητική καθυστέρηση έχει αποδοθεί με διάφορους όρους όπως, </a:t>
            </a:r>
            <a:r>
              <a:rPr lang="el-GR" sz="2400" b="1" i="1" smtClean="0">
                <a:solidFill>
                  <a:schemeClr val="tx2"/>
                </a:solidFill>
              </a:rPr>
              <a:t>ιδιωτεία, παραφροσύνη, ολιγοφρένεια, πνευματική αναπηρία, νοητική μειονεξία, νοητική ανεπάρκεια, νοητική υστέρηση,</a:t>
            </a:r>
            <a:r>
              <a:rPr lang="el-GR" sz="2400" b="1" smtClean="0"/>
              <a:t> κ.ά. Επίσης, έχει ερμηνευτεί με πολλούς ορισμούς, κυρίως ψυχολογικούς, εκπαιδευτικούς, κοινωνικούς και ιατρικούς </a:t>
            </a:r>
            <a:r>
              <a:rPr lang="el-GR" sz="1800" b="1" smtClean="0"/>
              <a:t>(Πολυχρονοπούλου, 2001).</a:t>
            </a:r>
            <a:r>
              <a:rPr lang="el-GR" sz="2400" b="1" smtClean="0"/>
              <a:t> Ο επικρατέστερος είναι ο όρος </a:t>
            </a:r>
            <a:r>
              <a:rPr lang="el-GR" sz="2400" b="1" smtClean="0">
                <a:solidFill>
                  <a:schemeClr val="tx2"/>
                </a:solidFill>
              </a:rPr>
              <a:t>«νοητική καθυστέρηση» (</a:t>
            </a:r>
            <a:r>
              <a:rPr lang="en-US" sz="2400" b="1" smtClean="0">
                <a:solidFill>
                  <a:schemeClr val="tx2"/>
                </a:solidFill>
              </a:rPr>
              <a:t>mental retardation</a:t>
            </a:r>
            <a:r>
              <a:rPr lang="el-GR" sz="2400" b="1" smtClean="0">
                <a:solidFill>
                  <a:schemeClr val="tx2"/>
                </a:solidFill>
              </a:rPr>
              <a:t>)</a:t>
            </a:r>
            <a:r>
              <a:rPr lang="el-GR" sz="2400" b="1" smtClean="0"/>
              <a:t> ο οποίος χρησιμοποιείται και στην ελληνική μετάφραση των διαγνωστικών εγχειριδίων </a:t>
            </a:r>
            <a:r>
              <a:rPr lang="en-US" sz="2400" b="1" smtClean="0"/>
              <a:t>DSM</a:t>
            </a:r>
            <a:r>
              <a:rPr lang="el-GR" sz="2400" b="1" smtClean="0"/>
              <a:t>-</a:t>
            </a:r>
            <a:r>
              <a:rPr lang="en-US" sz="2400" b="1" smtClean="0"/>
              <a:t>IV </a:t>
            </a:r>
            <a:r>
              <a:rPr lang="el-GR" sz="2400" b="1" smtClean="0"/>
              <a:t>και </a:t>
            </a:r>
            <a:r>
              <a:rPr lang="en-US" sz="2400" b="1" smtClean="0"/>
              <a:t>ICD</a:t>
            </a:r>
            <a:r>
              <a:rPr lang="el-GR" sz="2400" b="1" smtClean="0"/>
              <a:t>-10. </a:t>
            </a:r>
          </a:p>
          <a:p>
            <a:pPr eaLnBrk="1" hangingPunct="1">
              <a:lnSpc>
                <a:spcPct val="95000"/>
              </a:lnSpc>
            </a:pPr>
            <a:endParaRPr lang="el-GR" sz="2400" b="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404813"/>
            <a:ext cx="8497888" cy="6048375"/>
          </a:xfrm>
        </p:spPr>
        <p:txBody>
          <a:bodyPr/>
          <a:lstStyle/>
          <a:p>
            <a:pPr algn="just" eaLnBrk="1" hangingPunct="1"/>
            <a:r>
              <a:rPr lang="el-GR" sz="2600" b="1" smtClean="0"/>
              <a:t>Η σημερινή χρήση του όρου στη διεθνή βιβλιογραφία </a:t>
            </a:r>
            <a:r>
              <a:rPr lang="el-GR" sz="2200" smtClean="0"/>
              <a:t>(</a:t>
            </a:r>
            <a:r>
              <a:rPr lang="en-US" sz="2200" smtClean="0"/>
              <a:t>Emerson et al., 2012. Rondal</a:t>
            </a:r>
            <a:r>
              <a:rPr lang="el-GR" sz="2200" smtClean="0"/>
              <a:t>, </a:t>
            </a:r>
            <a:r>
              <a:rPr lang="en-US" sz="2200" smtClean="0"/>
              <a:t>Hodapp</a:t>
            </a:r>
            <a:r>
              <a:rPr lang="el-GR" sz="2200" smtClean="0"/>
              <a:t>, </a:t>
            </a:r>
            <a:r>
              <a:rPr lang="en-US" sz="2200" smtClean="0"/>
              <a:t>Soresi</a:t>
            </a:r>
            <a:r>
              <a:rPr lang="el-GR" sz="2200" smtClean="0"/>
              <a:t>, </a:t>
            </a:r>
            <a:r>
              <a:rPr lang="en-US" sz="2200" smtClean="0"/>
              <a:t>Dykens</a:t>
            </a:r>
            <a:r>
              <a:rPr lang="el-GR" sz="2200" smtClean="0"/>
              <a:t> &amp; </a:t>
            </a:r>
            <a:r>
              <a:rPr lang="en-US" sz="2200" smtClean="0"/>
              <a:t>Nota</a:t>
            </a:r>
            <a:r>
              <a:rPr lang="el-GR" sz="2200" smtClean="0"/>
              <a:t>, 2004),</a:t>
            </a:r>
            <a:r>
              <a:rPr lang="el-GR" sz="2600" b="1" smtClean="0"/>
              <a:t> </a:t>
            </a:r>
            <a:r>
              <a:rPr lang="el-GR" sz="2600" b="1" smtClean="0">
                <a:solidFill>
                  <a:schemeClr val="tx2"/>
                </a:solidFill>
              </a:rPr>
              <a:t>«νοητική αναπηρία» (</a:t>
            </a:r>
            <a:r>
              <a:rPr lang="en-US" sz="2600" b="1" smtClean="0">
                <a:solidFill>
                  <a:schemeClr val="tx2"/>
                </a:solidFill>
              </a:rPr>
              <a:t>intellectual disability</a:t>
            </a:r>
            <a:r>
              <a:rPr lang="el-GR" sz="2600" b="1" smtClean="0">
                <a:solidFill>
                  <a:schemeClr val="tx2"/>
                </a:solidFill>
              </a:rPr>
              <a:t>)</a:t>
            </a:r>
            <a:r>
              <a:rPr lang="el-GR" sz="2600" b="1" smtClean="0"/>
              <a:t> αντανακλά τις σύγχρονες τάσεις αντιμετώπισης των αναπήρων και συγκεκριμένα εκφράζει την πεποίθησή μας, στις δυνατότητες τους και στο δικαίωμα που έχουν να τους δοθούν οι ευκαιρίες που δίνονται σ’ όλους για ολοκλήρωση, αυτοπραγμάτωση και ανεξάρτητη ζωή. Η εξέλιξη της ορολογίας βέβαια δεν είναι απλώς θέμα πολιτικής ορθότητας, αλλά καταδεικνύει την ιδεολογική χρήση των όρων και τους τρόπους με τους οποίους συμβάλλει στην </a:t>
            </a:r>
            <a:r>
              <a:rPr lang="el-GR" sz="2600" b="1" smtClean="0">
                <a:solidFill>
                  <a:schemeClr val="tx2"/>
                </a:solidFill>
              </a:rPr>
              <a:t>κοινωνική κατασκευή της αναπηρίας</a:t>
            </a:r>
            <a:r>
              <a:rPr lang="el-GR" sz="2600" b="1" smtClean="0"/>
              <a:t> σε κάθε εποχή.</a:t>
            </a:r>
          </a:p>
          <a:p>
            <a:pPr eaLnBrk="1" hangingPunct="1"/>
            <a:endParaRPr lang="el-GR" sz="2800" smtClean="0"/>
          </a:p>
        </p:txBody>
      </p:sp>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52</TotalTime>
  <Words>2214</Words>
  <Application>Microsoft Office PowerPoint</Application>
  <PresentationFormat>On-screen Show (4:3)</PresentationFormat>
  <Paragraphs>53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Tahoma</vt:lpstr>
      <vt:lpstr>Προεπιλεγμένη σχεδίαση</vt:lpstr>
      <vt:lpstr>ΝΟΗΤΙΚΗ ΑΝΑΠΗΡΙΑ-ΟΡΙΣΜΟΣ ΚΑΙ ΒΑΣΙΚΕΣ ΑΡΧΕΣ</vt:lpstr>
      <vt:lpstr>Slide 2</vt:lpstr>
      <vt:lpstr>Slide 3</vt:lpstr>
      <vt:lpstr>Slide 4</vt:lpstr>
      <vt:lpstr>Slide 5</vt:lpstr>
      <vt:lpstr>Slide 6</vt:lpstr>
      <vt:lpstr>Slide 7</vt:lpstr>
      <vt:lpstr>Έννοια και Χαρακτηριστικά της Νοητικής Καθυστέρησης</vt:lpstr>
      <vt:lpstr>Slide 9</vt:lpstr>
      <vt:lpstr>Slide 10</vt:lpstr>
      <vt:lpstr>Slide 11</vt:lpstr>
      <vt:lpstr>Γνωστικά Χαρακτηριστικά Ατόμων με Νοητική Καθυστέρηση</vt:lpstr>
      <vt:lpstr>Συνοδά προβλήματα της νοητικής καθυστέρησης</vt:lpstr>
      <vt:lpstr>Δυαδικό σύστημα μελέτης νοητικής καθυστέρησης  </vt:lpstr>
      <vt:lpstr>Slide 15</vt:lpstr>
      <vt:lpstr>Slide 16</vt:lpstr>
      <vt:lpstr>Slide 17</vt:lpstr>
      <vt:lpstr>Slide 18</vt:lpstr>
      <vt:lpstr>Νοητική Καθυστέρηση-Αιτιολογία</vt:lpstr>
      <vt:lpstr>Slide 20</vt:lpstr>
      <vt:lpstr>Slide 21</vt:lpstr>
      <vt:lpstr>ΕΚΠΑΙΔΕΥΣΗ ΑΤΟΜΩΝ ΜΕ ΝΟΗΤΙΚΗ ΚΑΘΥΣΤΕΡΗΣΗ</vt:lpstr>
      <vt:lpstr>Slide 23</vt:lpstr>
      <vt:lpstr>Slide 24</vt:lpstr>
      <vt:lpstr>Slide 25</vt:lpstr>
    </vt:vector>
  </TitlesOfParts>
  <Company>QWERTY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ΝΟΗΤΙΚΗ ΑΝΑΠΗΡΙΑ</dc:title>
  <dc:creator>User</dc:creator>
  <cp:lastModifiedBy>User</cp:lastModifiedBy>
  <cp:revision>7</cp:revision>
  <dcterms:created xsi:type="dcterms:W3CDTF">2012-08-29T20:13:35Z</dcterms:created>
  <dcterms:modified xsi:type="dcterms:W3CDTF">2018-11-11T13:23:08Z</dcterms:modified>
</cp:coreProperties>
</file>